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60.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presentation.xml" ContentType="application/vnd.openxmlformats-officedocument.presentationml.presentation.main+xml"/>
  <Override PartName="/ppt/slides/slide5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58.xml" ContentType="application/vnd.openxmlformats-officedocument.presentationml.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4.xml" ContentType="application/vnd.openxmlformats-officedocument.presentationml.notesSlide+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chart34.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1.xml" ContentType="application/vnd.openxmlformats-officedocument.themeOverride+xml"/>
  <Override PartName="/ppt/charts/chart41.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charts/chart36.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39.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harts/chart37.xml" ContentType="application/vnd.openxmlformats-officedocument.drawingml.chart+xml"/>
  <Override PartName="/ppt/theme/themeOverride32.xml" ContentType="application/vnd.openxmlformats-officedocument.themeOverride+xml"/>
  <Override PartName="/ppt/charts/chart38.xml" ContentType="application/vnd.openxmlformats-officedocument.drawingml.chart+xml"/>
  <Override PartName="/ppt/theme/themeOverride33.xml" ContentType="application/vnd.openxmlformats-officedocument.themeOverride+xml"/>
  <Override PartName="/ppt/theme/theme4.xml" ContentType="application/vnd.openxmlformats-officedocument.theme+xml"/>
  <Override PartName="/ppt/theme/themeOverride34.xml" ContentType="application/vnd.openxmlformats-officedocument.themeOverride+xml"/>
  <Override PartName="/ppt/charts/chart1.xml" ContentType="application/vnd.openxmlformats-officedocument.drawingml.chart+xml"/>
  <Override PartName="/ppt/theme/themeOverride35.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40.xml" ContentType="application/vnd.openxmlformats-officedocument.drawingml.chart+xml"/>
  <Override PartName="/ppt/theme/themeOverride5.xml" ContentType="application/vnd.openxmlformats-officedocument.themeOverride+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theme/themeOverride23.xml" ContentType="application/vnd.openxmlformats-officedocument.themeOverride+xml"/>
  <Override PartName="/ppt/charts/chart26.xml" ContentType="application/vnd.openxmlformats-officedocument.drawingml.chart+xml"/>
  <Override PartName="/ppt/charts/chart23.xml" ContentType="application/vnd.openxmlformats-officedocument.drawingml.chart+xml"/>
  <Override PartName="/ppt/charts/chart35.xml" ContentType="application/vnd.openxmlformats-officedocument.drawingml.chart+xml"/>
  <Override PartName="/ppt/theme/themeOverride19.xml" ContentType="application/vnd.openxmlformats-officedocument.themeOverride+xml"/>
  <Override PartName="/ppt/charts/chart6.xml" ContentType="application/vnd.openxmlformats-officedocument.drawingml.chart+xml"/>
  <Override PartName="/ppt/charts/chart21.xml" ContentType="application/vnd.openxmlformats-officedocument.drawingml.chart+xml"/>
  <Override PartName="/ppt/theme/themeOverride20.xml" ContentType="application/vnd.openxmlformats-officedocument.themeOverride+xml"/>
  <Override PartName="/ppt/theme/themeOverride31.xml" ContentType="application/vnd.openxmlformats-officedocument.themeOverride+xml"/>
  <Override PartName="/ppt/charts/chart22.xml" ContentType="application/vnd.openxmlformats-officedocument.drawingml.chart+xml"/>
  <Override PartName="/ppt/charts/chart27.xml" ContentType="application/vnd.openxmlformats-officedocument.drawingml.chart+xml"/>
  <Override PartName="/ppt/theme/themeOverride24.xml" ContentType="application/vnd.openxmlformats-officedocument.themeOverride+xml"/>
  <Override PartName="/ppt/charts/chart31.xml" ContentType="application/vnd.openxmlformats-officedocument.drawingml.chart+xml"/>
  <Override PartName="/ppt/charts/chart32.xml" ContentType="application/vnd.openxmlformats-officedocument.drawingml.chart+xml"/>
  <Override PartName="/ppt/theme/themeOverride28.xml" ContentType="application/vnd.openxmlformats-officedocument.themeOverride+xml"/>
  <Override PartName="/ppt/charts/chart33.xml" ContentType="application/vnd.openxmlformats-officedocument.drawingml.chart+xml"/>
  <Override PartName="/ppt/theme/themeOverride29.xml" ContentType="application/vnd.openxmlformats-officedocument.themeOverride+xml"/>
  <Override PartName="/ppt/theme/themeOverride30.xml" ContentType="application/vnd.openxmlformats-officedocument.themeOverride+xml"/>
  <Override PartName="/ppt/theme/themeOverride27.xml" ContentType="application/vnd.openxmlformats-officedocument.themeOverride+xml"/>
  <Override PartName="/ppt/charts/chart30.xml" ContentType="application/vnd.openxmlformats-officedocument.drawingml.chart+xml"/>
  <Override PartName="/ppt/charts/chart28.xml" ContentType="application/vnd.openxmlformats-officedocument.drawingml.chart+xml"/>
  <Override PartName="/ppt/theme/themeOverride25.xml" ContentType="application/vnd.openxmlformats-officedocument.themeOverride+xml"/>
  <Override PartName="/ppt/charts/chart29.xml" ContentType="application/vnd.openxmlformats-officedocument.drawingml.chart+xml"/>
  <Override PartName="/ppt/theme/themeOverride26.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theme/themeOverride11.xml" ContentType="application/vnd.openxmlformats-officedocument.themeOverride+xml"/>
  <Override PartName="/ppt/theme/themeOverride8.xml" ContentType="application/vnd.openxmlformats-officedocument.themeOverride+xml"/>
  <Override PartName="/ppt/charts/chart9.xml" ContentType="application/vnd.openxmlformats-officedocument.drawingml.chart+xml"/>
  <Override PartName="/ppt/theme/themeOverride36.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chart42.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37.xml" ContentType="application/vnd.openxmlformats-officedocument.themeOverride+xml"/>
  <Override PartName="/ppt/theme/themeOverride12.xml" ContentType="application/vnd.openxmlformats-officedocument.themeOverride+xml"/>
  <Override PartName="/ppt/charts/chart16.xml" ContentType="application/vnd.openxmlformats-officedocument.drawingml.chart+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 id="2147483687" r:id="rId3"/>
    <p:sldMasterId id="2147483689" r:id="rId4"/>
    <p:sldMasterId id="2147483690" r:id="rId5"/>
    <p:sldMasterId id="2147483692" r:id="rId6"/>
    <p:sldMasterId id="2147483694" r:id="rId7"/>
    <p:sldMasterId id="2147483696" r:id="rId8"/>
  </p:sldMasterIdLst>
  <p:notesMasterIdLst>
    <p:notesMasterId r:id="rId71"/>
  </p:notesMasterIdLst>
  <p:sldIdLst>
    <p:sldId id="268" r:id="rId9"/>
    <p:sldId id="264" r:id="rId10"/>
    <p:sldId id="263" r:id="rId11"/>
    <p:sldId id="318" r:id="rId12"/>
    <p:sldId id="420" r:id="rId13"/>
    <p:sldId id="346" r:id="rId14"/>
    <p:sldId id="382" r:id="rId15"/>
    <p:sldId id="406" r:id="rId16"/>
    <p:sldId id="385" r:id="rId17"/>
    <p:sldId id="419" r:id="rId18"/>
    <p:sldId id="448" r:id="rId19"/>
    <p:sldId id="449" r:id="rId20"/>
    <p:sldId id="447" r:id="rId21"/>
    <p:sldId id="438" r:id="rId22"/>
    <p:sldId id="408" r:id="rId23"/>
    <p:sldId id="338" r:id="rId24"/>
    <p:sldId id="348" r:id="rId25"/>
    <p:sldId id="370" r:id="rId26"/>
    <p:sldId id="356" r:id="rId27"/>
    <p:sldId id="360" r:id="rId28"/>
    <p:sldId id="439" r:id="rId29"/>
    <p:sldId id="383" r:id="rId30"/>
    <p:sldId id="363" r:id="rId31"/>
    <p:sldId id="399" r:id="rId32"/>
    <p:sldId id="349" r:id="rId33"/>
    <p:sldId id="446" r:id="rId34"/>
    <p:sldId id="357" r:id="rId35"/>
    <p:sldId id="350" r:id="rId36"/>
    <p:sldId id="377" r:id="rId37"/>
    <p:sldId id="351" r:id="rId38"/>
    <p:sldId id="352" r:id="rId39"/>
    <p:sldId id="417" r:id="rId40"/>
    <p:sldId id="384" r:id="rId41"/>
    <p:sldId id="421" r:id="rId42"/>
    <p:sldId id="445" r:id="rId43"/>
    <p:sldId id="333" r:id="rId44"/>
    <p:sldId id="432" r:id="rId45"/>
    <p:sldId id="426" r:id="rId46"/>
    <p:sldId id="423" r:id="rId47"/>
    <p:sldId id="424" r:id="rId48"/>
    <p:sldId id="427" r:id="rId49"/>
    <p:sldId id="431" r:id="rId50"/>
    <p:sldId id="437" r:id="rId51"/>
    <p:sldId id="422" r:id="rId52"/>
    <p:sldId id="332" r:id="rId53"/>
    <p:sldId id="334" r:id="rId54"/>
    <p:sldId id="314" r:id="rId55"/>
    <p:sldId id="405" r:id="rId56"/>
    <p:sldId id="393" r:id="rId57"/>
    <p:sldId id="425" r:id="rId58"/>
    <p:sldId id="443" r:id="rId59"/>
    <p:sldId id="376" r:id="rId60"/>
    <p:sldId id="378" r:id="rId61"/>
    <p:sldId id="430" r:id="rId62"/>
    <p:sldId id="359" r:id="rId63"/>
    <p:sldId id="433" r:id="rId64"/>
    <p:sldId id="401" r:id="rId65"/>
    <p:sldId id="336" r:id="rId66"/>
    <p:sldId id="444" r:id="rId67"/>
    <p:sldId id="441" r:id="rId68"/>
    <p:sldId id="442" r:id="rId69"/>
    <p:sldId id="277" r:id="rId70"/>
  </p:sldIdLst>
  <p:sldSz cx="9144000" cy="6858000" type="screen4x3"/>
  <p:notesSz cx="6858000" cy="9144000"/>
  <p:defaultTextStyle>
    <a:defPPr>
      <a:defRPr lang="en-US"/>
    </a:defPPr>
    <a:lvl1pPr marL="0" algn="l" defTabSz="910118" rtl="0" eaLnBrk="1" latinLnBrk="0" hangingPunct="1">
      <a:defRPr sz="1900" kern="1200">
        <a:solidFill>
          <a:schemeClr val="tx1"/>
        </a:solidFill>
        <a:latin typeface="+mn-lt"/>
        <a:ea typeface="+mn-ea"/>
        <a:cs typeface="+mn-cs"/>
      </a:defRPr>
    </a:lvl1pPr>
    <a:lvl2pPr marL="455063" algn="l" defTabSz="910118" rtl="0" eaLnBrk="1" latinLnBrk="0" hangingPunct="1">
      <a:defRPr sz="1900" kern="1200">
        <a:solidFill>
          <a:schemeClr val="tx1"/>
        </a:solidFill>
        <a:latin typeface="+mn-lt"/>
        <a:ea typeface="+mn-ea"/>
        <a:cs typeface="+mn-cs"/>
      </a:defRPr>
    </a:lvl2pPr>
    <a:lvl3pPr marL="910118" algn="l" defTabSz="910118" rtl="0" eaLnBrk="1" latinLnBrk="0" hangingPunct="1">
      <a:defRPr sz="1900" kern="1200">
        <a:solidFill>
          <a:schemeClr val="tx1"/>
        </a:solidFill>
        <a:latin typeface="+mn-lt"/>
        <a:ea typeface="+mn-ea"/>
        <a:cs typeface="+mn-cs"/>
      </a:defRPr>
    </a:lvl3pPr>
    <a:lvl4pPr marL="1365177" algn="l" defTabSz="910118" rtl="0" eaLnBrk="1" latinLnBrk="0" hangingPunct="1">
      <a:defRPr sz="1900" kern="1200">
        <a:solidFill>
          <a:schemeClr val="tx1"/>
        </a:solidFill>
        <a:latin typeface="+mn-lt"/>
        <a:ea typeface="+mn-ea"/>
        <a:cs typeface="+mn-cs"/>
      </a:defRPr>
    </a:lvl4pPr>
    <a:lvl5pPr marL="1820242" algn="l" defTabSz="910118" rtl="0" eaLnBrk="1" latinLnBrk="0" hangingPunct="1">
      <a:defRPr sz="1900" kern="1200">
        <a:solidFill>
          <a:schemeClr val="tx1"/>
        </a:solidFill>
        <a:latin typeface="+mn-lt"/>
        <a:ea typeface="+mn-ea"/>
        <a:cs typeface="+mn-cs"/>
      </a:defRPr>
    </a:lvl5pPr>
    <a:lvl6pPr marL="2275299" algn="l" defTabSz="910118" rtl="0" eaLnBrk="1" latinLnBrk="0" hangingPunct="1">
      <a:defRPr sz="1900" kern="1200">
        <a:solidFill>
          <a:schemeClr val="tx1"/>
        </a:solidFill>
        <a:latin typeface="+mn-lt"/>
        <a:ea typeface="+mn-ea"/>
        <a:cs typeface="+mn-cs"/>
      </a:defRPr>
    </a:lvl6pPr>
    <a:lvl7pPr marL="2730353" algn="l" defTabSz="910118" rtl="0" eaLnBrk="1" latinLnBrk="0" hangingPunct="1">
      <a:defRPr sz="1900" kern="1200">
        <a:solidFill>
          <a:schemeClr val="tx1"/>
        </a:solidFill>
        <a:latin typeface="+mn-lt"/>
        <a:ea typeface="+mn-ea"/>
        <a:cs typeface="+mn-cs"/>
      </a:defRPr>
    </a:lvl7pPr>
    <a:lvl8pPr marL="3185414" algn="l" defTabSz="910118" rtl="0" eaLnBrk="1" latinLnBrk="0" hangingPunct="1">
      <a:defRPr sz="1900" kern="1200">
        <a:solidFill>
          <a:schemeClr val="tx1"/>
        </a:solidFill>
        <a:latin typeface="+mn-lt"/>
        <a:ea typeface="+mn-ea"/>
        <a:cs typeface="+mn-cs"/>
      </a:defRPr>
    </a:lvl8pPr>
    <a:lvl9pPr marL="3640471" algn="l" defTabSz="910118"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1F6BD7-B484-4164-AEB8-CDF838E5E4AE}">
          <p14:sldIdLst>
            <p14:sldId id="268"/>
            <p14:sldId id="264"/>
            <p14:sldId id="263"/>
            <p14:sldId id="318"/>
          </p14:sldIdLst>
        </p14:section>
        <p14:section name="Current Performance" id="{F494E77E-61D2-43CB-B24A-7791FC6F998F}">
          <p14:sldIdLst>
            <p14:sldId id="420"/>
            <p14:sldId id="346"/>
            <p14:sldId id="382"/>
            <p14:sldId id="406"/>
            <p14:sldId id="385"/>
          </p14:sldIdLst>
        </p14:section>
        <p14:section name="Future Outlook" id="{89E80529-274D-4C78-A422-F84C10A539FC}">
          <p14:sldIdLst>
            <p14:sldId id="419"/>
            <p14:sldId id="448"/>
            <p14:sldId id="449"/>
            <p14:sldId id="447"/>
            <p14:sldId id="438"/>
            <p14:sldId id="408"/>
            <p14:sldId id="338"/>
            <p14:sldId id="348"/>
            <p14:sldId id="370"/>
            <p14:sldId id="356"/>
            <p14:sldId id="360"/>
            <p14:sldId id="439"/>
            <p14:sldId id="383"/>
            <p14:sldId id="363"/>
            <p14:sldId id="399"/>
            <p14:sldId id="349"/>
            <p14:sldId id="446"/>
            <p14:sldId id="357"/>
            <p14:sldId id="350"/>
            <p14:sldId id="377"/>
            <p14:sldId id="351"/>
            <p14:sldId id="352"/>
            <p14:sldId id="417"/>
            <p14:sldId id="384"/>
          </p14:sldIdLst>
        </p14:section>
        <p14:section name="Strategic Plan Design" id="{754F1D56-B8AC-4CAF-853C-1F65F4ACF9E8}">
          <p14:sldIdLst>
            <p14:sldId id="421"/>
            <p14:sldId id="445"/>
            <p14:sldId id="333"/>
            <p14:sldId id="432"/>
            <p14:sldId id="426"/>
            <p14:sldId id="423"/>
            <p14:sldId id="424"/>
            <p14:sldId id="427"/>
            <p14:sldId id="431"/>
            <p14:sldId id="437"/>
            <p14:sldId id="422"/>
            <p14:sldId id="332"/>
            <p14:sldId id="334"/>
            <p14:sldId id="314"/>
            <p14:sldId id="405"/>
            <p14:sldId id="393"/>
            <p14:sldId id="425"/>
            <p14:sldId id="443"/>
            <p14:sldId id="376"/>
            <p14:sldId id="378"/>
            <p14:sldId id="430"/>
            <p14:sldId id="359"/>
            <p14:sldId id="433"/>
            <p14:sldId id="401"/>
            <p14:sldId id="336"/>
            <p14:sldId id="444"/>
            <p14:sldId id="441"/>
            <p14:sldId id="442"/>
            <p14:sldId id="27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y Yu" initials="SY"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8057" autoAdjust="0"/>
  </p:normalViewPr>
  <p:slideViewPr>
    <p:cSldViewPr snapToObjects="1">
      <p:cViewPr>
        <p:scale>
          <a:sx n="83" d="100"/>
          <a:sy n="83" d="100"/>
        </p:scale>
        <p:origin x="-72" y="-19"/>
      </p:cViewPr>
      <p:guideLst>
        <p:guide orient="horz" pos="2592"/>
        <p:guide pos="57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58"/>
    </p:cViewPr>
  </p:sorterViewPr>
  <p:notesViewPr>
    <p:cSldViewPr snapToObjects="1" showGuides="1">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1.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2.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3.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5.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6.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Current Market Share</a:t>
            </a:r>
            <a:endParaRPr lang="en-US" sz="1200" dirty="0"/>
          </a:p>
        </c:rich>
      </c:tx>
      <c:layout/>
      <c:overlay val="0"/>
    </c:title>
    <c:autoTitleDeleted val="0"/>
    <c:plotArea>
      <c:layout/>
      <c:pieChart>
        <c:varyColors val="1"/>
        <c:ser>
          <c:idx val="0"/>
          <c:order val="0"/>
          <c:tx>
            <c:strRef>
              <c:f>Sheet1!$B$1</c:f>
              <c:strCache>
                <c:ptCount val="1"/>
                <c:pt idx="0">
                  <c:v>Current Market Share</c:v>
                </c:pt>
              </c:strCache>
            </c:strRef>
          </c:tx>
          <c:dLbls>
            <c:dLbl>
              <c:idx val="0"/>
              <c:layout>
                <c:manualLayout>
                  <c:x val="-0.15809978778246403"/>
                  <c:y val="6.4291963504561928E-2"/>
                </c:manualLayout>
              </c:layout>
              <c:showLegendKey val="0"/>
              <c:showVal val="0"/>
              <c:showCatName val="0"/>
              <c:showSerName val="0"/>
              <c:showPercent val="1"/>
              <c:showBubbleSize val="0"/>
            </c:dLbl>
            <c:dLbl>
              <c:idx val="1"/>
              <c:layout>
                <c:manualLayout>
                  <c:x val="7.0606073534550909E-2"/>
                  <c:y val="-0.16231127359080136"/>
                </c:manualLayout>
              </c:layout>
              <c:showLegendKey val="0"/>
              <c:showVal val="0"/>
              <c:showCatName val="0"/>
              <c:showSerName val="0"/>
              <c:showPercent val="1"/>
              <c:showBubbleSize val="0"/>
            </c:dLbl>
            <c:dLbl>
              <c:idx val="2"/>
              <c:layout>
                <c:manualLayout>
                  <c:x val="0.12365949895185539"/>
                  <c:y val="0.11721941007374075"/>
                </c:manualLayout>
              </c:layout>
              <c:showLegendKey val="0"/>
              <c:showVal val="0"/>
              <c:showCatName val="0"/>
              <c:showSerName val="0"/>
              <c:showPercent val="1"/>
              <c:showBubbleSize val="0"/>
            </c:dLbl>
            <c:txPr>
              <a:bodyPr/>
              <a:lstStyle/>
              <a:p>
                <a:pPr>
                  <a:defRPr sz="1000"/>
                </a:pPr>
                <a:endParaRPr lang="en-US"/>
              </a:p>
            </c:txPr>
            <c:showLegendKey val="0"/>
            <c:showVal val="0"/>
            <c:showCatName val="0"/>
            <c:showSerName val="0"/>
            <c:showPercent val="1"/>
            <c:showBubbleSize val="0"/>
            <c:showLeaderLines val="1"/>
          </c:dLbls>
          <c:cat>
            <c:strRef>
              <c:f>Sheet1!$A$2:$A$4</c:f>
              <c:strCache>
                <c:ptCount val="3"/>
                <c:pt idx="0">
                  <c:v>Competitor A</c:v>
                </c:pt>
                <c:pt idx="1">
                  <c:v>Competitor B</c:v>
                </c:pt>
                <c:pt idx="2">
                  <c:v>Hook Hospital</c:v>
                </c:pt>
              </c:strCache>
            </c:strRef>
          </c:cat>
          <c:val>
            <c:numRef>
              <c:f>Sheet1!$B$2:$B$4</c:f>
              <c:numCache>
                <c:formatCode>0%</c:formatCode>
                <c:ptCount val="3"/>
                <c:pt idx="0">
                  <c:v>0.4</c:v>
                </c:pt>
                <c:pt idx="1">
                  <c:v>0.3</c:v>
                </c:pt>
                <c:pt idx="2">
                  <c:v>0.3</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2011</c:v>
                </c:pt>
              </c:strCache>
            </c:strRef>
          </c:tx>
          <c:spPr>
            <a:solidFill>
              <a:srgbClr val="ACCBF9"/>
            </a:solidFill>
            <a:ln>
              <a:solidFill>
                <a:srgbClr val="FFFFFF"/>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Sheet1!$A$2:$A$3</c:f>
              <c:strCache>
                <c:ptCount val="2"/>
                <c:pt idx="0">
                  <c:v>Chemotherapy</c:v>
                </c:pt>
                <c:pt idx="1">
                  <c:v>Radiation</c:v>
                </c:pt>
              </c:strCache>
            </c:strRef>
          </c:cat>
          <c:val>
            <c:numRef>
              <c:f>Sheet1!$B$2:$B$3</c:f>
              <c:numCache>
                <c:formatCode>General</c:formatCode>
                <c:ptCount val="2"/>
                <c:pt idx="0">
                  <c:v>847</c:v>
                </c:pt>
                <c:pt idx="1">
                  <c:v>1818</c:v>
                </c:pt>
              </c:numCache>
            </c:numRef>
          </c:val>
        </c:ser>
        <c:ser>
          <c:idx val="1"/>
          <c:order val="1"/>
          <c:tx>
            <c:strRef>
              <c:f>Sheet1!$C$1</c:f>
              <c:strCache>
                <c:ptCount val="1"/>
                <c:pt idx="0">
                  <c:v>2016</c:v>
                </c:pt>
              </c:strCache>
            </c:strRef>
          </c:tx>
          <c:spPr>
            <a:solidFill>
              <a:srgbClr val="629DD1"/>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Chemotherapy</c:v>
                </c:pt>
                <c:pt idx="1">
                  <c:v>Radiation</c:v>
                </c:pt>
              </c:strCache>
            </c:strRef>
          </c:cat>
          <c:val>
            <c:numRef>
              <c:f>Sheet1!$C$2:$C$3</c:f>
              <c:numCache>
                <c:formatCode>General</c:formatCode>
                <c:ptCount val="2"/>
                <c:pt idx="0">
                  <c:v>916</c:v>
                </c:pt>
                <c:pt idx="1">
                  <c:v>2066</c:v>
                </c:pt>
              </c:numCache>
            </c:numRef>
          </c:val>
        </c:ser>
        <c:dLbls>
          <c:showLegendKey val="0"/>
          <c:showVal val="1"/>
          <c:showCatName val="0"/>
          <c:showSerName val="0"/>
          <c:showPercent val="0"/>
          <c:showBubbleSize val="0"/>
        </c:dLbls>
        <c:gapWidth val="50"/>
        <c:axId val="188095104"/>
        <c:axId val="188179968"/>
      </c:barChart>
      <c:catAx>
        <c:axId val="18809510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188179968"/>
        <c:crosses val="autoZero"/>
        <c:auto val="1"/>
        <c:lblAlgn val="ctr"/>
        <c:lblOffset val="0"/>
        <c:noMultiLvlLbl val="0"/>
      </c:catAx>
      <c:valAx>
        <c:axId val="188179968"/>
        <c:scaling>
          <c:orientation val="minMax"/>
        </c:scaling>
        <c:delete val="0"/>
        <c:axPos val="l"/>
        <c:numFmt formatCode="General" sourceLinked="1"/>
        <c:majorTickMark val="none"/>
        <c:minorTickMark val="none"/>
        <c:tickLblPos val="none"/>
        <c:spPr>
          <a:ln>
            <a:noFill/>
          </a:ln>
        </c:spPr>
        <c:crossAx val="18809510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2011</c:v>
                </c:pt>
              </c:strCache>
            </c:strRef>
          </c:tx>
          <c:spPr>
            <a:solidFill>
              <a:srgbClr val="ACCBF9"/>
            </a:solidFill>
            <a:ln>
              <a:solidFill>
                <a:srgbClr val="FFFFFF"/>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Sheet1!$A$2:$A$3</c:f>
              <c:strCache>
                <c:ptCount val="2"/>
                <c:pt idx="0">
                  <c:v>Chemotherapy</c:v>
                </c:pt>
                <c:pt idx="1">
                  <c:v>Radiation</c:v>
                </c:pt>
              </c:strCache>
            </c:strRef>
          </c:cat>
          <c:val>
            <c:numRef>
              <c:f>Sheet1!$B$2:$B$3</c:f>
              <c:numCache>
                <c:formatCode>General</c:formatCode>
                <c:ptCount val="2"/>
                <c:pt idx="0" formatCode="#,##0">
                  <c:v>1483</c:v>
                </c:pt>
                <c:pt idx="1">
                  <c:v>370</c:v>
                </c:pt>
              </c:numCache>
            </c:numRef>
          </c:val>
        </c:ser>
        <c:ser>
          <c:idx val="1"/>
          <c:order val="1"/>
          <c:tx>
            <c:strRef>
              <c:f>Sheet1!$C$1</c:f>
              <c:strCache>
                <c:ptCount val="1"/>
                <c:pt idx="0">
                  <c:v>2016</c:v>
                </c:pt>
              </c:strCache>
            </c:strRef>
          </c:tx>
          <c:spPr>
            <a:solidFill>
              <a:srgbClr val="629DD1"/>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Chemotherapy</c:v>
                </c:pt>
                <c:pt idx="1">
                  <c:v>Radiation</c:v>
                </c:pt>
              </c:strCache>
            </c:strRef>
          </c:cat>
          <c:val>
            <c:numRef>
              <c:f>Sheet1!$C$2:$C$3</c:f>
              <c:numCache>
                <c:formatCode>General</c:formatCode>
                <c:ptCount val="2"/>
                <c:pt idx="0">
                  <c:v>1074</c:v>
                </c:pt>
                <c:pt idx="1">
                  <c:v>392</c:v>
                </c:pt>
              </c:numCache>
            </c:numRef>
          </c:val>
        </c:ser>
        <c:dLbls>
          <c:showLegendKey val="0"/>
          <c:showVal val="1"/>
          <c:showCatName val="0"/>
          <c:showSerName val="0"/>
          <c:showPercent val="0"/>
          <c:showBubbleSize val="0"/>
        </c:dLbls>
        <c:gapWidth val="50"/>
        <c:axId val="235382272"/>
        <c:axId val="242993408"/>
      </c:barChart>
      <c:catAx>
        <c:axId val="235382272"/>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42993408"/>
        <c:crosses val="autoZero"/>
        <c:auto val="1"/>
        <c:lblAlgn val="ctr"/>
        <c:lblOffset val="0"/>
        <c:noMultiLvlLbl val="0"/>
      </c:catAx>
      <c:valAx>
        <c:axId val="242993408"/>
        <c:scaling>
          <c:orientation val="minMax"/>
        </c:scaling>
        <c:delete val="0"/>
        <c:axPos val="l"/>
        <c:numFmt formatCode="#,##0" sourceLinked="1"/>
        <c:majorTickMark val="none"/>
        <c:minorTickMark val="none"/>
        <c:tickLblPos val="none"/>
        <c:spPr>
          <a:ln>
            <a:noFill/>
          </a:ln>
        </c:spPr>
        <c:crossAx val="23538227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2011</c:v>
                </c:pt>
              </c:strCache>
            </c:strRef>
          </c:tx>
          <c:spPr>
            <a:solidFill>
              <a:srgbClr val="ACCBF9"/>
            </a:solidFill>
            <a:ln>
              <a:solidFill>
                <a:srgbClr val="FFFFFF"/>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Sheet1!$A$2:$A$3</c:f>
              <c:strCache>
                <c:ptCount val="2"/>
                <c:pt idx="0">
                  <c:v>Chemotherapy</c:v>
                </c:pt>
                <c:pt idx="1">
                  <c:v>Radiation</c:v>
                </c:pt>
              </c:strCache>
            </c:strRef>
          </c:cat>
          <c:val>
            <c:numRef>
              <c:f>Sheet1!$B$2:$B$3</c:f>
              <c:numCache>
                <c:formatCode>#,##0</c:formatCode>
                <c:ptCount val="2"/>
                <c:pt idx="0">
                  <c:v>1483</c:v>
                </c:pt>
                <c:pt idx="1">
                  <c:v>2264</c:v>
                </c:pt>
              </c:numCache>
            </c:numRef>
          </c:val>
        </c:ser>
        <c:ser>
          <c:idx val="1"/>
          <c:order val="1"/>
          <c:tx>
            <c:strRef>
              <c:f>Sheet1!$C$1</c:f>
              <c:strCache>
                <c:ptCount val="1"/>
                <c:pt idx="0">
                  <c:v>2016</c:v>
                </c:pt>
              </c:strCache>
            </c:strRef>
          </c:tx>
          <c:spPr>
            <a:solidFill>
              <a:srgbClr val="629DD1"/>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Chemotherapy</c:v>
                </c:pt>
                <c:pt idx="1">
                  <c:v>Radiation</c:v>
                </c:pt>
              </c:strCache>
            </c:strRef>
          </c:cat>
          <c:val>
            <c:numRef>
              <c:f>Sheet1!$C$2:$C$3</c:f>
              <c:numCache>
                <c:formatCode>#,##0</c:formatCode>
                <c:ptCount val="2"/>
                <c:pt idx="0">
                  <c:v>1603</c:v>
                </c:pt>
                <c:pt idx="1">
                  <c:v>2386</c:v>
                </c:pt>
              </c:numCache>
            </c:numRef>
          </c:val>
        </c:ser>
        <c:dLbls>
          <c:showLegendKey val="0"/>
          <c:showVal val="1"/>
          <c:showCatName val="0"/>
          <c:showSerName val="0"/>
          <c:showPercent val="0"/>
          <c:showBubbleSize val="0"/>
        </c:dLbls>
        <c:gapWidth val="50"/>
        <c:axId val="357598336"/>
        <c:axId val="357600256"/>
      </c:barChart>
      <c:catAx>
        <c:axId val="357598336"/>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357600256"/>
        <c:crosses val="autoZero"/>
        <c:auto val="1"/>
        <c:lblAlgn val="ctr"/>
        <c:lblOffset val="0"/>
        <c:noMultiLvlLbl val="0"/>
      </c:catAx>
      <c:valAx>
        <c:axId val="357600256"/>
        <c:scaling>
          <c:orientation val="minMax"/>
        </c:scaling>
        <c:delete val="0"/>
        <c:axPos val="l"/>
        <c:numFmt formatCode="#,##0" sourceLinked="1"/>
        <c:majorTickMark val="none"/>
        <c:minorTickMark val="none"/>
        <c:tickLblPos val="none"/>
        <c:spPr>
          <a:ln>
            <a:noFill/>
          </a:ln>
        </c:spPr>
        <c:crossAx val="357598336"/>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046552860969232E-2"/>
          <c:y val="0.15760783571554887"/>
          <c:w val="0.91185369100838243"/>
          <c:h val="0.70468231782799029"/>
        </c:manualLayout>
      </c:layout>
      <c:barChart>
        <c:barDir val="col"/>
        <c:grouping val="clustered"/>
        <c:varyColors val="0"/>
        <c:ser>
          <c:idx val="0"/>
          <c:order val="0"/>
          <c:tx>
            <c:strRef>
              <c:f>Sheet1!$B$1</c:f>
              <c:strCache>
                <c:ptCount val="1"/>
                <c:pt idx="0">
                  <c:v>2011</c:v>
                </c:pt>
              </c:strCache>
            </c:strRef>
          </c:tx>
          <c:spPr>
            <a:solidFill>
              <a:srgbClr val="ACCBF9"/>
            </a:solidFill>
            <a:ln>
              <a:solidFill>
                <a:srgbClr val="FFFFFF"/>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Sheet1!$A$2:$A$5</c:f>
              <c:strCache>
                <c:ptCount val="4"/>
                <c:pt idx="0">
                  <c:v>Breast</c:v>
                </c:pt>
                <c:pt idx="1">
                  <c:v>Lung</c:v>
                </c:pt>
                <c:pt idx="2">
                  <c:v>Colorectal</c:v>
                </c:pt>
                <c:pt idx="3">
                  <c:v>Prostate</c:v>
                </c:pt>
              </c:strCache>
            </c:strRef>
          </c:cat>
          <c:val>
            <c:numRef>
              <c:f>Sheet1!$B$2:$B$5</c:f>
              <c:numCache>
                <c:formatCode>General</c:formatCode>
                <c:ptCount val="4"/>
                <c:pt idx="0">
                  <c:v>3</c:v>
                </c:pt>
                <c:pt idx="1">
                  <c:v>191</c:v>
                </c:pt>
                <c:pt idx="3">
                  <c:v>71</c:v>
                </c:pt>
              </c:numCache>
            </c:numRef>
          </c:val>
        </c:ser>
        <c:ser>
          <c:idx val="1"/>
          <c:order val="1"/>
          <c:tx>
            <c:strRef>
              <c:f>Sheet1!$C$1</c:f>
              <c:strCache>
                <c:ptCount val="1"/>
                <c:pt idx="0">
                  <c:v>2016</c:v>
                </c:pt>
              </c:strCache>
            </c:strRef>
          </c:tx>
          <c:spPr>
            <a:solidFill>
              <a:srgbClr val="629DD1"/>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Breast</c:v>
                </c:pt>
                <c:pt idx="1">
                  <c:v>Lung</c:v>
                </c:pt>
                <c:pt idx="2">
                  <c:v>Colorectal</c:v>
                </c:pt>
                <c:pt idx="3">
                  <c:v>Prostate</c:v>
                </c:pt>
              </c:strCache>
            </c:strRef>
          </c:cat>
          <c:val>
            <c:numRef>
              <c:f>Sheet1!$C$2:$C$5</c:f>
              <c:numCache>
                <c:formatCode>General</c:formatCode>
                <c:ptCount val="4"/>
                <c:pt idx="0">
                  <c:v>4</c:v>
                </c:pt>
                <c:pt idx="1">
                  <c:v>173</c:v>
                </c:pt>
                <c:pt idx="3">
                  <c:v>87</c:v>
                </c:pt>
              </c:numCache>
            </c:numRef>
          </c:val>
        </c:ser>
        <c:dLbls>
          <c:showLegendKey val="0"/>
          <c:showVal val="1"/>
          <c:showCatName val="0"/>
          <c:showSerName val="0"/>
          <c:showPercent val="0"/>
          <c:showBubbleSize val="0"/>
        </c:dLbls>
        <c:gapWidth val="50"/>
        <c:axId val="439597696"/>
        <c:axId val="442581376"/>
      </c:barChart>
      <c:catAx>
        <c:axId val="439597696"/>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442581376"/>
        <c:crosses val="autoZero"/>
        <c:auto val="1"/>
        <c:lblAlgn val="ctr"/>
        <c:lblOffset val="0"/>
        <c:noMultiLvlLbl val="0"/>
      </c:catAx>
      <c:valAx>
        <c:axId val="442581376"/>
        <c:scaling>
          <c:orientation val="minMax"/>
        </c:scaling>
        <c:delete val="0"/>
        <c:axPos val="l"/>
        <c:numFmt formatCode="General" sourceLinked="1"/>
        <c:majorTickMark val="none"/>
        <c:minorTickMark val="none"/>
        <c:tickLblPos val="none"/>
        <c:spPr>
          <a:ln>
            <a:noFill/>
          </a:ln>
        </c:spPr>
        <c:crossAx val="439597696"/>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2011</c:v>
                </c:pt>
              </c:strCache>
            </c:strRef>
          </c:tx>
          <c:spPr>
            <a:solidFill>
              <a:srgbClr val="ACCBF9"/>
            </a:solidFill>
            <a:ln>
              <a:solidFill>
                <a:srgbClr val="FFFFFF"/>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Sheet1!$A$2:$A$5</c:f>
              <c:strCache>
                <c:ptCount val="4"/>
                <c:pt idx="0">
                  <c:v>Breast</c:v>
                </c:pt>
                <c:pt idx="1">
                  <c:v>Lung</c:v>
                </c:pt>
                <c:pt idx="2">
                  <c:v>Colorectal</c:v>
                </c:pt>
                <c:pt idx="3">
                  <c:v>Prostate</c:v>
                </c:pt>
              </c:strCache>
            </c:strRef>
          </c:cat>
          <c:val>
            <c:numRef>
              <c:f>Sheet1!$B$2:$B$5</c:f>
              <c:numCache>
                <c:formatCode>#,##0</c:formatCode>
                <c:ptCount val="4"/>
                <c:pt idx="0">
                  <c:v>18707</c:v>
                </c:pt>
                <c:pt idx="1">
                  <c:v>10110</c:v>
                </c:pt>
                <c:pt idx="2" formatCode="General">
                  <c:v>2994</c:v>
                </c:pt>
                <c:pt idx="3" formatCode="General">
                  <c:v>9654</c:v>
                </c:pt>
              </c:numCache>
            </c:numRef>
          </c:val>
        </c:ser>
        <c:ser>
          <c:idx val="1"/>
          <c:order val="1"/>
          <c:tx>
            <c:strRef>
              <c:f>Sheet1!$C$1</c:f>
              <c:strCache>
                <c:ptCount val="1"/>
                <c:pt idx="0">
                  <c:v>2016</c:v>
                </c:pt>
              </c:strCache>
            </c:strRef>
          </c:tx>
          <c:spPr>
            <a:solidFill>
              <a:srgbClr val="629DD1"/>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Breast</c:v>
                </c:pt>
                <c:pt idx="1">
                  <c:v>Lung</c:v>
                </c:pt>
                <c:pt idx="2">
                  <c:v>Colorectal</c:v>
                </c:pt>
                <c:pt idx="3">
                  <c:v>Prostate</c:v>
                </c:pt>
              </c:strCache>
            </c:strRef>
          </c:cat>
          <c:val>
            <c:numRef>
              <c:f>Sheet1!$C$2:$C$5</c:f>
              <c:numCache>
                <c:formatCode>General</c:formatCode>
                <c:ptCount val="4"/>
                <c:pt idx="0">
                  <c:v>18769</c:v>
                </c:pt>
                <c:pt idx="1">
                  <c:v>10143</c:v>
                </c:pt>
                <c:pt idx="2">
                  <c:v>3994</c:v>
                </c:pt>
                <c:pt idx="3">
                  <c:v>9686</c:v>
                </c:pt>
              </c:numCache>
            </c:numRef>
          </c:val>
        </c:ser>
        <c:dLbls>
          <c:showLegendKey val="0"/>
          <c:showVal val="1"/>
          <c:showCatName val="0"/>
          <c:showSerName val="0"/>
          <c:showPercent val="0"/>
          <c:showBubbleSize val="0"/>
        </c:dLbls>
        <c:gapWidth val="50"/>
        <c:axId val="7284608"/>
        <c:axId val="7286144"/>
      </c:barChart>
      <c:catAx>
        <c:axId val="7284608"/>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7286144"/>
        <c:crosses val="autoZero"/>
        <c:auto val="1"/>
        <c:lblAlgn val="ctr"/>
        <c:lblOffset val="0"/>
        <c:noMultiLvlLbl val="0"/>
      </c:catAx>
      <c:valAx>
        <c:axId val="7286144"/>
        <c:scaling>
          <c:orientation val="minMax"/>
        </c:scaling>
        <c:delete val="0"/>
        <c:axPos val="l"/>
        <c:numFmt formatCode="#,##0" sourceLinked="1"/>
        <c:majorTickMark val="none"/>
        <c:minorTickMark val="none"/>
        <c:tickLblPos val="none"/>
        <c:spPr>
          <a:ln>
            <a:noFill/>
          </a:ln>
        </c:spPr>
        <c:crossAx val="728460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2011</c:v>
                </c:pt>
              </c:strCache>
            </c:strRef>
          </c:tx>
          <c:spPr>
            <a:solidFill>
              <a:srgbClr val="ACCBF9"/>
            </a:solidFill>
            <a:ln>
              <a:solidFill>
                <a:srgbClr val="FFFFFF"/>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Sheet1!$A$2:$A$5</c:f>
              <c:strCache>
                <c:ptCount val="4"/>
                <c:pt idx="0">
                  <c:v>Breast</c:v>
                </c:pt>
                <c:pt idx="1">
                  <c:v>Lung</c:v>
                </c:pt>
                <c:pt idx="2">
                  <c:v>Colorectal</c:v>
                </c:pt>
                <c:pt idx="3">
                  <c:v>Prostate</c:v>
                </c:pt>
              </c:strCache>
            </c:strRef>
          </c:cat>
          <c:val>
            <c:numRef>
              <c:f>Sheet1!$B$2:$B$5</c:f>
              <c:numCache>
                <c:formatCode>#,##0</c:formatCode>
                <c:ptCount val="4"/>
                <c:pt idx="0">
                  <c:v>3478</c:v>
                </c:pt>
                <c:pt idx="1">
                  <c:v>7736</c:v>
                </c:pt>
                <c:pt idx="2" formatCode="General">
                  <c:v>694</c:v>
                </c:pt>
                <c:pt idx="3" formatCode="General">
                  <c:v>15566</c:v>
                </c:pt>
              </c:numCache>
            </c:numRef>
          </c:val>
        </c:ser>
        <c:ser>
          <c:idx val="1"/>
          <c:order val="1"/>
          <c:tx>
            <c:strRef>
              <c:f>Sheet1!$C$1</c:f>
              <c:strCache>
                <c:ptCount val="1"/>
                <c:pt idx="0">
                  <c:v>2016</c:v>
                </c:pt>
              </c:strCache>
            </c:strRef>
          </c:tx>
          <c:spPr>
            <a:solidFill>
              <a:srgbClr val="629DD1"/>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Breast</c:v>
                </c:pt>
                <c:pt idx="1">
                  <c:v>Lung</c:v>
                </c:pt>
                <c:pt idx="2">
                  <c:v>Colorectal</c:v>
                </c:pt>
                <c:pt idx="3">
                  <c:v>Prostate</c:v>
                </c:pt>
              </c:strCache>
            </c:strRef>
          </c:cat>
          <c:val>
            <c:numRef>
              <c:f>Sheet1!$C$2:$C$5</c:f>
              <c:numCache>
                <c:formatCode>General</c:formatCode>
                <c:ptCount val="4"/>
                <c:pt idx="0">
                  <c:v>4549</c:v>
                </c:pt>
                <c:pt idx="1">
                  <c:v>10127</c:v>
                </c:pt>
                <c:pt idx="2">
                  <c:v>918</c:v>
                </c:pt>
                <c:pt idx="3">
                  <c:v>20362</c:v>
                </c:pt>
              </c:numCache>
            </c:numRef>
          </c:val>
        </c:ser>
        <c:dLbls>
          <c:showLegendKey val="0"/>
          <c:showVal val="1"/>
          <c:showCatName val="0"/>
          <c:showSerName val="0"/>
          <c:showPercent val="0"/>
          <c:showBubbleSize val="0"/>
        </c:dLbls>
        <c:gapWidth val="50"/>
        <c:axId val="7798784"/>
        <c:axId val="7800320"/>
      </c:barChart>
      <c:catAx>
        <c:axId val="779878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7800320"/>
        <c:crosses val="autoZero"/>
        <c:auto val="1"/>
        <c:lblAlgn val="ctr"/>
        <c:lblOffset val="0"/>
        <c:noMultiLvlLbl val="0"/>
      </c:catAx>
      <c:valAx>
        <c:axId val="7800320"/>
        <c:scaling>
          <c:orientation val="minMax"/>
        </c:scaling>
        <c:delete val="0"/>
        <c:axPos val="l"/>
        <c:numFmt formatCode="#,##0" sourceLinked="1"/>
        <c:majorTickMark val="none"/>
        <c:minorTickMark val="none"/>
        <c:tickLblPos val="none"/>
        <c:spPr>
          <a:ln>
            <a:noFill/>
          </a:ln>
        </c:spPr>
        <c:crossAx val="779878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20XX</c:v>
                </c:pt>
              </c:strCache>
            </c:strRef>
          </c:tx>
          <c:spPr>
            <a:solidFill>
              <a:srgbClr val="ACCBF9"/>
            </a:solidFill>
            <a:ln>
              <a:solidFill>
                <a:srgbClr val="FFFFFF"/>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Sheet1!$A$2:$A$4</c:f>
              <c:strCache>
                <c:ptCount val="3"/>
                <c:pt idx="0">
                  <c:v>Hematology (Medical)</c:v>
                </c:pt>
                <c:pt idx="1">
                  <c:v>Oncology (Medical)</c:v>
                </c:pt>
                <c:pt idx="2">
                  <c:v>Radiation (Oncology)</c:v>
                </c:pt>
              </c:strCache>
            </c:strRef>
          </c:cat>
          <c:val>
            <c:numRef>
              <c:f>Sheet1!$B$2:$B$4</c:f>
              <c:numCache>
                <c:formatCode>General</c:formatCode>
                <c:ptCount val="3"/>
                <c:pt idx="0">
                  <c:v>458</c:v>
                </c:pt>
                <c:pt idx="1">
                  <c:v>657</c:v>
                </c:pt>
                <c:pt idx="2">
                  <c:v>5.7</c:v>
                </c:pt>
              </c:numCache>
            </c:numRef>
          </c:val>
        </c:ser>
        <c:ser>
          <c:idx val="1"/>
          <c:order val="1"/>
          <c:tx>
            <c:strRef>
              <c:f>Sheet1!$C$1</c:f>
              <c:strCache>
                <c:ptCount val="1"/>
                <c:pt idx="0">
                  <c:v>20XX2</c:v>
                </c:pt>
              </c:strCache>
            </c:strRef>
          </c:tx>
          <c:spPr>
            <a:solidFill>
              <a:srgbClr val="297FD5"/>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Sheet1!$A$2:$A$4</c:f>
              <c:strCache>
                <c:ptCount val="3"/>
                <c:pt idx="0">
                  <c:v>Hematology (Medical)</c:v>
                </c:pt>
                <c:pt idx="1">
                  <c:v>Oncology (Medical)</c:v>
                </c:pt>
                <c:pt idx="2">
                  <c:v>Radiation (Oncology)</c:v>
                </c:pt>
              </c:strCache>
            </c:strRef>
          </c:cat>
          <c:val>
            <c:numRef>
              <c:f>Sheet1!$C$2:$C$4</c:f>
              <c:numCache>
                <c:formatCode>General</c:formatCode>
                <c:ptCount val="3"/>
                <c:pt idx="0">
                  <c:v>490</c:v>
                </c:pt>
                <c:pt idx="1">
                  <c:v>660</c:v>
                </c:pt>
                <c:pt idx="2">
                  <c:v>6.3</c:v>
                </c:pt>
              </c:numCache>
            </c:numRef>
          </c:val>
        </c:ser>
        <c:dLbls>
          <c:showLegendKey val="0"/>
          <c:showVal val="1"/>
          <c:showCatName val="0"/>
          <c:showSerName val="0"/>
          <c:showPercent val="0"/>
          <c:showBubbleSize val="0"/>
        </c:dLbls>
        <c:gapWidth val="50"/>
        <c:axId val="7289472"/>
        <c:axId val="7833088"/>
      </c:barChart>
      <c:catAx>
        <c:axId val="7289472"/>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7833088"/>
        <c:crosses val="autoZero"/>
        <c:auto val="1"/>
        <c:lblAlgn val="ctr"/>
        <c:lblOffset val="0"/>
        <c:noMultiLvlLbl val="0"/>
      </c:catAx>
      <c:valAx>
        <c:axId val="7833088"/>
        <c:scaling>
          <c:orientation val="minMax"/>
        </c:scaling>
        <c:delete val="0"/>
        <c:axPos val="l"/>
        <c:numFmt formatCode="General" sourceLinked="1"/>
        <c:majorTickMark val="none"/>
        <c:minorTickMark val="none"/>
        <c:tickLblPos val="none"/>
        <c:spPr>
          <a:ln>
            <a:noFill/>
          </a:ln>
        </c:spPr>
        <c:crossAx val="7289472"/>
        <c:crosses val="autoZero"/>
        <c:crossBetween val="between"/>
      </c:valAx>
    </c:plotArea>
    <c:legend>
      <c:legendPos val="b"/>
      <c:layout/>
      <c:overlay val="0"/>
      <c:spPr>
        <a:noFill/>
        <a:ln>
          <a:solidFill>
            <a:srgbClr val="000000"/>
          </a:solidFill>
        </a:ln>
      </c:spPr>
    </c:legend>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65400843881857"/>
          <c:y val="4.0200999240871726E-2"/>
          <c:w val="0.74050963482162691"/>
          <c:h val="0.91959800151825677"/>
        </c:manualLayout>
      </c:layout>
      <c:barChart>
        <c:barDir val="bar"/>
        <c:grouping val="clustered"/>
        <c:varyColors val="0"/>
        <c:ser>
          <c:idx val="0"/>
          <c:order val="0"/>
          <c:tx>
            <c:strRef>
              <c:f>Sheet1!$B$1</c:f>
              <c:strCache>
                <c:ptCount val="1"/>
                <c:pt idx="0">
                  <c:v>Series 1</c:v>
                </c:pt>
              </c:strCache>
            </c:strRef>
          </c:tx>
          <c:spPr>
            <a:solidFill>
              <a:srgbClr val="297FD5"/>
            </a:solidFill>
            <a:ln>
              <a:solidFill>
                <a:sysClr val="window" lastClr="FFFFFF"/>
              </a:solidFill>
            </a:ln>
          </c:spPr>
          <c:invertIfNegative val="0"/>
          <c:dLbls>
            <c:dLbl>
              <c:idx val="0"/>
              <c:layout>
                <c:manualLayout>
                  <c:x val="-0.46014272485328495"/>
                  <c:y val="-3.6546362946246955E-3"/>
                </c:manualLayout>
              </c:layout>
              <c:dLblPos val="outEnd"/>
              <c:showLegendKey val="0"/>
              <c:showVal val="1"/>
              <c:showCatName val="0"/>
              <c:showSerName val="0"/>
              <c:showPercent val="0"/>
              <c:showBubbleSize val="0"/>
            </c:dLbl>
            <c:dLbl>
              <c:idx val="1"/>
              <c:layout>
                <c:manualLayout>
                  <c:x val="-0.20915552736485074"/>
                  <c:y val="0"/>
                </c:manualLayout>
              </c:layout>
              <c:dLblPos val="outEnd"/>
              <c:showLegendKey val="0"/>
              <c:showVal val="1"/>
              <c:showCatName val="0"/>
              <c:showSerName val="0"/>
              <c:showPercent val="0"/>
              <c:showBubbleSize val="0"/>
            </c:dLbl>
            <c:dLbl>
              <c:idx val="2"/>
              <c:layout>
                <c:manualLayout>
                  <c:x val="-0.16134844212895871"/>
                  <c:y val="0"/>
                </c:manualLayout>
              </c:layout>
              <c:dLblPos val="outEnd"/>
              <c:showLegendKey val="0"/>
              <c:showVal val="1"/>
              <c:showCatName val="0"/>
              <c:showSerName val="0"/>
              <c:showPercent val="0"/>
              <c:showBubbleSize val="0"/>
            </c:dLbl>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Sheet1!$A$2:$A$9</c:f>
              <c:strCache>
                <c:ptCount val="8"/>
                <c:pt idx="0">
                  <c:v>Chemotherapy</c:v>
                </c:pt>
                <c:pt idx="1">
                  <c:v>Lymphoma and Leukemia</c:v>
                </c:pt>
                <c:pt idx="2">
                  <c:v>Respiratory Neoplasms</c:v>
                </c:pt>
                <c:pt idx="3">
                  <c:v>Red Blood Cell Disorders</c:v>
                </c:pt>
                <c:pt idx="4">
                  <c:v>Coagulation Disorders</c:v>
                </c:pt>
                <c:pt idx="5">
                  <c:v>Other Major Hematologic Diagnosis</c:v>
                </c:pt>
                <c:pt idx="6">
                  <c:v>Digestive Malignancy</c:v>
                </c:pt>
                <c:pt idx="7">
                  <c:v>Hepatobiliary or Pancreatic Malignancy</c:v>
                </c:pt>
              </c:strCache>
            </c:strRef>
          </c:cat>
          <c:val>
            <c:numRef>
              <c:f>Sheet1!$B$2:$B$9</c:f>
              <c:numCache>
                <c:formatCode>0.0%</c:formatCode>
                <c:ptCount val="8"/>
                <c:pt idx="0">
                  <c:v>-8.2819238759688649E-2</c:v>
                </c:pt>
                <c:pt idx="1">
                  <c:v>-1.4223379856157637E-2</c:v>
                </c:pt>
                <c:pt idx="2">
                  <c:v>-1.6129740876519305E-3</c:v>
                </c:pt>
                <c:pt idx="3">
                  <c:v>5.6788165061430557E-2</c:v>
                </c:pt>
                <c:pt idx="4">
                  <c:v>7.1377421235515243E-2</c:v>
                </c:pt>
                <c:pt idx="5">
                  <c:v>7.5664539741598771E-2</c:v>
                </c:pt>
                <c:pt idx="6">
                  <c:v>7.5820088129574761E-2</c:v>
                </c:pt>
                <c:pt idx="7">
                  <c:v>7.7351456644899411E-2</c:v>
                </c:pt>
              </c:numCache>
            </c:numRef>
          </c:val>
        </c:ser>
        <c:dLbls>
          <c:showLegendKey val="0"/>
          <c:showVal val="1"/>
          <c:showCatName val="0"/>
          <c:showSerName val="0"/>
          <c:showPercent val="0"/>
          <c:showBubbleSize val="0"/>
        </c:dLbls>
        <c:gapWidth val="50"/>
        <c:axId val="358874496"/>
        <c:axId val="363696128"/>
      </c:barChart>
      <c:catAx>
        <c:axId val="358874496"/>
        <c:scaling>
          <c:orientation val="minMax"/>
        </c:scaling>
        <c:delete val="0"/>
        <c:axPos val="l"/>
        <c:majorTickMark val="none"/>
        <c:minorTickMark val="none"/>
        <c:tickLblPos val="none"/>
        <c:spPr>
          <a:noFill/>
          <a:ln>
            <a:solidFill>
              <a:schemeClr val="tx1"/>
            </a:solidFill>
          </a:ln>
        </c:spPr>
        <c:txPr>
          <a:bodyPr/>
          <a:lstStyle/>
          <a:p>
            <a:pPr>
              <a:defRPr b="0" i="1"/>
            </a:pPr>
            <a:endParaRPr lang="en-US"/>
          </a:p>
        </c:txPr>
        <c:crossAx val="363696128"/>
        <c:crosses val="autoZero"/>
        <c:auto val="1"/>
        <c:lblAlgn val="ctr"/>
        <c:lblOffset val="0"/>
        <c:noMultiLvlLbl val="0"/>
      </c:catAx>
      <c:valAx>
        <c:axId val="363696128"/>
        <c:scaling>
          <c:orientation val="minMax"/>
        </c:scaling>
        <c:delete val="1"/>
        <c:axPos val="b"/>
        <c:numFmt formatCode="0.0%" sourceLinked="1"/>
        <c:majorTickMark val="out"/>
        <c:minorTickMark val="none"/>
        <c:tickLblPos val="none"/>
        <c:crossAx val="358874496"/>
        <c:crosses val="autoZero"/>
        <c:crossBetween val="between"/>
      </c:valAx>
    </c:plotArea>
    <c:plotVisOnly val="1"/>
    <c:dispBlanksAs val="gap"/>
    <c:showDLblsOverMax val="0"/>
  </c:chart>
  <c:spPr>
    <a:noFill/>
    <a:ln>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Volume</c:v>
                </c:pt>
              </c:strCache>
            </c:strRef>
          </c:tx>
          <c:spPr>
            <a:solidFill>
              <a:srgbClr val="C6D9F0"/>
            </a:solidFill>
            <a:ln>
              <a:solidFill>
                <a:schemeClr val="tx1"/>
              </a:solidFill>
            </a:ln>
          </c:spPr>
          <c:invertIfNegative val="0"/>
          <c:dPt>
            <c:idx val="4"/>
            <c:invertIfNegative val="0"/>
            <c:bubble3D val="0"/>
            <c:spPr>
              <a:solidFill>
                <a:srgbClr val="097ABF"/>
              </a:solidFill>
              <a:ln>
                <a:solidFill>
                  <a:schemeClr val="tx1"/>
                </a:solidFill>
              </a:ln>
            </c:spPr>
          </c:dPt>
          <c:dLbls>
            <c:txPr>
              <a:bodyPr/>
              <a:lstStyle/>
              <a:p>
                <a:pPr>
                  <a:defRPr b="1" i="0"/>
                </a:pPr>
                <a:endParaRPr lang="en-US"/>
              </a:p>
            </c:txPr>
            <c:dLblPos val="outEnd"/>
            <c:showLegendKey val="0"/>
            <c:showVal val="1"/>
            <c:showCatName val="0"/>
            <c:showSerName val="0"/>
            <c:showPercent val="0"/>
            <c:showBubbleSize val="0"/>
            <c:showLeaderLines val="0"/>
          </c:dLbls>
          <c:cat>
            <c:strRef>
              <c:f>Sheet1!$A$2:$A$11</c:f>
              <c:strCache>
                <c:ptCount val="10"/>
                <c:pt idx="0">
                  <c:v>General Medicine</c:v>
                </c:pt>
                <c:pt idx="1">
                  <c:v>Cardiovascular</c:v>
                </c:pt>
                <c:pt idx="2">
                  <c:v>Obstetrics</c:v>
                </c:pt>
                <c:pt idx="3">
                  <c:v>Neonatology</c:v>
                </c:pt>
                <c:pt idx="4">
                  <c:v>Oncology</c:v>
                </c:pt>
                <c:pt idx="5">
                  <c:v>General Surgery</c:v>
                </c:pt>
                <c:pt idx="6">
                  <c:v>Orthopedics</c:v>
                </c:pt>
                <c:pt idx="7">
                  <c:v>Neurology</c:v>
                </c:pt>
                <c:pt idx="8">
                  <c:v>Spine</c:v>
                </c:pt>
                <c:pt idx="9">
                  <c:v>Rehabilitation</c:v>
                </c:pt>
              </c:strCache>
            </c:strRef>
          </c:cat>
          <c:val>
            <c:numRef>
              <c:f>Sheet1!$B$2:$B$11</c:f>
              <c:numCache>
                <c:formatCode>0%</c:formatCode>
                <c:ptCount val="10"/>
                <c:pt idx="0">
                  <c:v>0.32156932652130676</c:v>
                </c:pt>
                <c:pt idx="1">
                  <c:v>0.16</c:v>
                </c:pt>
                <c:pt idx="2">
                  <c:v>0.1213967465246487</c:v>
                </c:pt>
                <c:pt idx="3">
                  <c:v>0.11236459788562464</c:v>
                </c:pt>
                <c:pt idx="4">
                  <c:v>5.8144178579868852E-2</c:v>
                </c:pt>
                <c:pt idx="5">
                  <c:v>5.6603901998032904E-2</c:v>
                </c:pt>
                <c:pt idx="6">
                  <c:v>5.5204486374073818E-2</c:v>
                </c:pt>
                <c:pt idx="7">
                  <c:v>3.817096087810809E-2</c:v>
                </c:pt>
                <c:pt idx="8">
                  <c:v>2.0190559544356928E-2</c:v>
                </c:pt>
                <c:pt idx="9">
                  <c:v>1.2322971344618863E-2</c:v>
                </c:pt>
              </c:numCache>
            </c:numRef>
          </c:val>
        </c:ser>
        <c:dLbls>
          <c:showLegendKey val="0"/>
          <c:showVal val="1"/>
          <c:showCatName val="0"/>
          <c:showSerName val="0"/>
          <c:showPercent val="0"/>
          <c:showBubbleSize val="0"/>
        </c:dLbls>
        <c:gapWidth val="75"/>
        <c:axId val="33055872"/>
        <c:axId val="33063296"/>
      </c:barChart>
      <c:catAx>
        <c:axId val="33055872"/>
        <c:scaling>
          <c:orientation val="minMax"/>
        </c:scaling>
        <c:delete val="0"/>
        <c:axPos val="b"/>
        <c:majorTickMark val="none"/>
        <c:minorTickMark val="none"/>
        <c:tickLblPos val="nextTo"/>
        <c:spPr>
          <a:ln>
            <a:solidFill>
              <a:srgbClr val="000000"/>
            </a:solidFill>
          </a:ln>
        </c:spPr>
        <c:txPr>
          <a:bodyPr/>
          <a:lstStyle/>
          <a:p>
            <a:pPr>
              <a:defRPr i="1">
                <a:latin typeface="+mn-lt"/>
              </a:defRPr>
            </a:pPr>
            <a:endParaRPr lang="en-US"/>
          </a:p>
        </c:txPr>
        <c:crossAx val="33063296"/>
        <c:crosses val="autoZero"/>
        <c:auto val="1"/>
        <c:lblAlgn val="ctr"/>
        <c:lblOffset val="0"/>
        <c:noMultiLvlLbl val="0"/>
      </c:catAx>
      <c:valAx>
        <c:axId val="33063296"/>
        <c:scaling>
          <c:orientation val="minMax"/>
        </c:scaling>
        <c:delete val="0"/>
        <c:axPos val="l"/>
        <c:numFmt formatCode="0%" sourceLinked="1"/>
        <c:majorTickMark val="none"/>
        <c:minorTickMark val="none"/>
        <c:tickLblPos val="none"/>
        <c:spPr>
          <a:ln>
            <a:noFill/>
          </a:ln>
        </c:spPr>
        <c:crossAx val="33055872"/>
        <c:crosses val="autoZero"/>
        <c:crossBetween val="between"/>
      </c:valAx>
    </c:plotArea>
    <c:plotVisOnly val="1"/>
    <c:dispBlanksAs val="gap"/>
    <c:showDLblsOverMax val="0"/>
  </c:chart>
  <c:spPr>
    <a:ln w="63500"/>
  </c:spPr>
  <c:txPr>
    <a:bodyPr/>
    <a:lstStyle/>
    <a:p>
      <a:pPr>
        <a:defRPr sz="1000" baseline="0">
          <a:latin typeface="Calibri"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Volume</c:v>
                </c:pt>
              </c:strCache>
            </c:strRef>
          </c:tx>
          <c:spPr>
            <a:solidFill>
              <a:srgbClr val="C6D9F0"/>
            </a:solidFill>
            <a:ln>
              <a:solidFill>
                <a:schemeClr val="tx1"/>
              </a:solidFill>
            </a:ln>
          </c:spPr>
          <c:invertIfNegative val="0"/>
          <c:dPt>
            <c:idx val="2"/>
            <c:invertIfNegative val="0"/>
            <c:bubble3D val="0"/>
            <c:spPr>
              <a:solidFill>
                <a:srgbClr val="097ABF"/>
              </a:solidFill>
              <a:ln>
                <a:solidFill>
                  <a:schemeClr val="tx1"/>
                </a:solidFill>
              </a:ln>
            </c:spPr>
          </c:dPt>
          <c:dLbls>
            <c:txPr>
              <a:bodyPr/>
              <a:lstStyle/>
              <a:p>
                <a:pPr>
                  <a:defRPr b="1" i="0"/>
                </a:pPr>
                <a:endParaRPr lang="en-US"/>
              </a:p>
            </c:txPr>
            <c:dLblPos val="outEnd"/>
            <c:showLegendKey val="0"/>
            <c:showVal val="1"/>
            <c:showCatName val="0"/>
            <c:showSerName val="0"/>
            <c:showPercent val="0"/>
            <c:showBubbleSize val="0"/>
            <c:showLeaderLines val="0"/>
          </c:dLbls>
          <c:cat>
            <c:strRef>
              <c:f>Sheet1!$A$2:$A$11</c:f>
              <c:strCache>
                <c:ptCount val="10"/>
                <c:pt idx="0">
                  <c:v>Radiology</c:v>
                </c:pt>
                <c:pt idx="1">
                  <c:v>E&amp;M</c:v>
                </c:pt>
                <c:pt idx="2">
                  <c:v>Oncology</c:v>
                </c:pt>
                <c:pt idx="3">
                  <c:v>Cardiovascular</c:v>
                </c:pt>
                <c:pt idx="4">
                  <c:v>Lab</c:v>
                </c:pt>
                <c:pt idx="5">
                  <c:v>PT</c:v>
                </c:pt>
                <c:pt idx="6">
                  <c:v>Misc</c:v>
                </c:pt>
                <c:pt idx="7">
                  <c:v>Orthopedics</c:v>
                </c:pt>
                <c:pt idx="8">
                  <c:v>Psychiatry</c:v>
                </c:pt>
                <c:pt idx="9">
                  <c:v>ENT</c:v>
                </c:pt>
              </c:strCache>
            </c:strRef>
          </c:cat>
          <c:val>
            <c:numRef>
              <c:f>Sheet1!$B$2:$B$11</c:f>
              <c:numCache>
                <c:formatCode>0%</c:formatCode>
                <c:ptCount val="10"/>
                <c:pt idx="0">
                  <c:v>0.29737337844594558</c:v>
                </c:pt>
                <c:pt idx="1">
                  <c:v>0.25939128704445724</c:v>
                </c:pt>
                <c:pt idx="2">
                  <c:v>0.11673890353580614</c:v>
                </c:pt>
                <c:pt idx="3">
                  <c:v>7.6551868553175056E-2</c:v>
                </c:pt>
                <c:pt idx="4">
                  <c:v>8.0000000000000043E-2</c:v>
                </c:pt>
                <c:pt idx="5">
                  <c:v>2.2225606307972001E-2</c:v>
                </c:pt>
                <c:pt idx="6">
                  <c:v>2.1085145870389847E-2</c:v>
                </c:pt>
                <c:pt idx="7">
                  <c:v>1.6440291666347431E-2</c:v>
                </c:pt>
                <c:pt idx="8">
                  <c:v>1.4163185501958627E-2</c:v>
                </c:pt>
                <c:pt idx="9">
                  <c:v>1.0348680380218883E-2</c:v>
                </c:pt>
              </c:numCache>
            </c:numRef>
          </c:val>
        </c:ser>
        <c:dLbls>
          <c:showLegendKey val="0"/>
          <c:showVal val="1"/>
          <c:showCatName val="0"/>
          <c:showSerName val="0"/>
          <c:showPercent val="0"/>
          <c:showBubbleSize val="0"/>
        </c:dLbls>
        <c:gapWidth val="75"/>
        <c:axId val="33118848"/>
        <c:axId val="33126272"/>
      </c:barChart>
      <c:catAx>
        <c:axId val="33118848"/>
        <c:scaling>
          <c:orientation val="minMax"/>
        </c:scaling>
        <c:delete val="0"/>
        <c:axPos val="b"/>
        <c:majorTickMark val="none"/>
        <c:minorTickMark val="none"/>
        <c:tickLblPos val="nextTo"/>
        <c:spPr>
          <a:ln>
            <a:solidFill>
              <a:srgbClr val="000000"/>
            </a:solidFill>
          </a:ln>
        </c:spPr>
        <c:txPr>
          <a:bodyPr/>
          <a:lstStyle/>
          <a:p>
            <a:pPr>
              <a:defRPr i="1">
                <a:latin typeface="+mn-lt"/>
              </a:defRPr>
            </a:pPr>
            <a:endParaRPr lang="en-US"/>
          </a:p>
        </c:txPr>
        <c:crossAx val="33126272"/>
        <c:crosses val="autoZero"/>
        <c:auto val="1"/>
        <c:lblAlgn val="ctr"/>
        <c:lblOffset val="0"/>
        <c:noMultiLvlLbl val="0"/>
      </c:catAx>
      <c:valAx>
        <c:axId val="33126272"/>
        <c:scaling>
          <c:orientation val="minMax"/>
        </c:scaling>
        <c:delete val="0"/>
        <c:axPos val="l"/>
        <c:numFmt formatCode="0%" sourceLinked="1"/>
        <c:majorTickMark val="none"/>
        <c:minorTickMark val="none"/>
        <c:tickLblPos val="none"/>
        <c:spPr>
          <a:ln>
            <a:noFill/>
          </a:ln>
        </c:spPr>
        <c:crossAx val="33118848"/>
        <c:crosses val="autoZero"/>
        <c:crossBetween val="between"/>
      </c:valAx>
    </c:plotArea>
    <c:plotVisOnly val="1"/>
    <c:dispBlanksAs val="gap"/>
    <c:showDLblsOverMax val="0"/>
  </c:chart>
  <c:spPr>
    <a:ln w="63500"/>
  </c:spPr>
  <c:txPr>
    <a:bodyPr/>
    <a:lstStyle/>
    <a:p>
      <a:pPr>
        <a:defRPr sz="1000" baseline="0">
          <a:latin typeface="Calibri"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dirty="0"/>
              <a:t>Market Share: </a:t>
            </a:r>
            <a:r>
              <a:rPr lang="en-US" sz="1000" dirty="0" smtClean="0"/>
              <a:t/>
            </a:r>
            <a:br>
              <a:rPr lang="en-US" sz="1000" dirty="0" smtClean="0"/>
            </a:br>
            <a:r>
              <a:rPr lang="en-US" sz="1000" dirty="0" smtClean="0"/>
              <a:t>Primary Market</a:t>
            </a:r>
            <a:endParaRPr lang="en-US" sz="1000" dirty="0"/>
          </a:p>
        </c:rich>
      </c:tx>
      <c:layout/>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0%</c:formatCode>
                <c:ptCount val="2"/>
                <c:pt idx="0">
                  <c:v>0.4</c:v>
                </c:pt>
                <c:pt idx="1">
                  <c:v>0.28000000000000003</c:v>
                </c:pt>
              </c:numCache>
            </c:numRef>
          </c:val>
        </c:ser>
        <c:dLbls>
          <c:showLegendKey val="0"/>
          <c:showVal val="1"/>
          <c:showCatName val="0"/>
          <c:showSerName val="0"/>
          <c:showPercent val="0"/>
          <c:showBubbleSize val="0"/>
        </c:dLbls>
        <c:gapWidth val="150"/>
        <c:overlap val="-25"/>
        <c:axId val="110498560"/>
        <c:axId val="110874624"/>
      </c:barChart>
      <c:catAx>
        <c:axId val="110498560"/>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110874624"/>
        <c:crosses val="autoZero"/>
        <c:auto val="1"/>
        <c:lblAlgn val="ctr"/>
        <c:lblOffset val="0"/>
        <c:noMultiLvlLbl val="0"/>
      </c:catAx>
      <c:valAx>
        <c:axId val="110874624"/>
        <c:scaling>
          <c:orientation val="minMax"/>
        </c:scaling>
        <c:delete val="1"/>
        <c:axPos val="l"/>
        <c:numFmt formatCode="0%" sourceLinked="1"/>
        <c:majorTickMark val="none"/>
        <c:minorTickMark val="none"/>
        <c:tickLblPos val="none"/>
        <c:crossAx val="110498560"/>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C6D9F0"/>
            </a:solidFill>
            <a:ln>
              <a:solidFill>
                <a:schemeClr val="tx1"/>
              </a:solidFill>
            </a:ln>
          </c:spPr>
          <c:invertIfNegative val="0"/>
          <c:dPt>
            <c:idx val="1"/>
            <c:invertIfNegative val="0"/>
            <c:bubble3D val="0"/>
            <c:spPr>
              <a:solidFill>
                <a:srgbClr val="097ABF"/>
              </a:solidFill>
              <a:ln>
                <a:solidFill>
                  <a:schemeClr val="tx1"/>
                </a:solidFill>
              </a:ln>
            </c:spPr>
          </c:dPt>
          <c:dLbls>
            <c:txPr>
              <a:bodyPr/>
              <a:lstStyle/>
              <a:p>
                <a:pPr>
                  <a:defRPr b="1" i="0"/>
                </a:pPr>
                <a:endParaRPr lang="en-US"/>
              </a:p>
            </c:txPr>
            <c:dLblPos val="outEnd"/>
            <c:showLegendKey val="0"/>
            <c:showVal val="1"/>
            <c:showCatName val="0"/>
            <c:showSerName val="0"/>
            <c:showPercent val="0"/>
            <c:showBubbleSize val="0"/>
            <c:showLeaderLines val="0"/>
          </c:dLbls>
          <c:cat>
            <c:strRef>
              <c:f>Sheet1!$A$2:$A$11</c:f>
              <c:strCache>
                <c:ptCount val="10"/>
                <c:pt idx="0">
                  <c:v>Radiology</c:v>
                </c:pt>
                <c:pt idx="1">
                  <c:v>Oncology</c:v>
                </c:pt>
                <c:pt idx="2">
                  <c:v>Cardiovascular</c:v>
                </c:pt>
                <c:pt idx="3">
                  <c:v>E&amp;M</c:v>
                </c:pt>
                <c:pt idx="4">
                  <c:v>Orthopedics</c:v>
                </c:pt>
                <c:pt idx="5">
                  <c:v>Lab</c:v>
                </c:pt>
                <c:pt idx="6">
                  <c:v>General Surgery</c:v>
                </c:pt>
                <c:pt idx="7">
                  <c:v>ENT</c:v>
                </c:pt>
                <c:pt idx="8">
                  <c:v>Urology</c:v>
                </c:pt>
                <c:pt idx="9">
                  <c:v>Neprology</c:v>
                </c:pt>
              </c:strCache>
            </c:strRef>
          </c:cat>
          <c:val>
            <c:numRef>
              <c:f>Sheet1!$B$2:$B$11</c:f>
              <c:numCache>
                <c:formatCode>0%</c:formatCode>
                <c:ptCount val="10"/>
                <c:pt idx="0">
                  <c:v>0.30712226324955111</c:v>
                </c:pt>
                <c:pt idx="1">
                  <c:v>0.16086241128909154</c:v>
                </c:pt>
                <c:pt idx="2">
                  <c:v>0.13</c:v>
                </c:pt>
                <c:pt idx="3">
                  <c:v>0.11</c:v>
                </c:pt>
                <c:pt idx="4">
                  <c:v>4.1507997778242073E-2</c:v>
                </c:pt>
                <c:pt idx="5">
                  <c:v>3.9039279716878483E-2</c:v>
                </c:pt>
                <c:pt idx="6">
                  <c:v>3.3059991036979076E-2</c:v>
                </c:pt>
                <c:pt idx="7">
                  <c:v>2.8817025638305151E-2</c:v>
                </c:pt>
                <c:pt idx="8">
                  <c:v>2.2850003051171092E-2</c:v>
                </c:pt>
                <c:pt idx="9">
                  <c:v>2.0281976501378189E-2</c:v>
                </c:pt>
              </c:numCache>
            </c:numRef>
          </c:val>
        </c:ser>
        <c:dLbls>
          <c:showLegendKey val="0"/>
          <c:showVal val="1"/>
          <c:showCatName val="0"/>
          <c:showSerName val="0"/>
          <c:showPercent val="0"/>
          <c:showBubbleSize val="0"/>
        </c:dLbls>
        <c:gapWidth val="75"/>
        <c:axId val="33137024"/>
        <c:axId val="33140096"/>
      </c:barChart>
      <c:catAx>
        <c:axId val="33137024"/>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latin typeface="+mn-lt"/>
              </a:defRPr>
            </a:pPr>
            <a:endParaRPr lang="en-US"/>
          </a:p>
        </c:txPr>
        <c:crossAx val="33140096"/>
        <c:crosses val="autoZero"/>
        <c:auto val="1"/>
        <c:lblAlgn val="ctr"/>
        <c:lblOffset val="0"/>
        <c:noMultiLvlLbl val="0"/>
      </c:catAx>
      <c:valAx>
        <c:axId val="33140096"/>
        <c:scaling>
          <c:orientation val="minMax"/>
        </c:scaling>
        <c:delete val="0"/>
        <c:axPos val="l"/>
        <c:numFmt formatCode="0%" sourceLinked="1"/>
        <c:majorTickMark val="none"/>
        <c:minorTickMark val="none"/>
        <c:tickLblPos val="none"/>
        <c:spPr>
          <a:ln>
            <a:noFill/>
          </a:ln>
        </c:spPr>
        <c:crossAx val="33137024"/>
        <c:crosses val="autoZero"/>
        <c:crossBetween val="between"/>
      </c:valAx>
    </c:plotArea>
    <c:plotVisOnly val="1"/>
    <c:dispBlanksAs val="gap"/>
    <c:showDLblsOverMax val="0"/>
  </c:chart>
  <c:spPr>
    <a:ln w="63500"/>
  </c:spPr>
  <c:txPr>
    <a:bodyPr/>
    <a:lstStyle/>
    <a:p>
      <a:pPr>
        <a:defRPr sz="1000" baseline="0">
          <a:latin typeface="Calibri"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47921205969491"/>
          <c:y val="5.9139784946236562E-2"/>
          <c:w val="0.85752078794030506"/>
          <c:h val="0.54920709508085686"/>
        </c:manualLayout>
      </c:layout>
      <c:barChart>
        <c:barDir val="col"/>
        <c:grouping val="clustered"/>
        <c:varyColors val="0"/>
        <c:ser>
          <c:idx val="0"/>
          <c:order val="0"/>
          <c:tx>
            <c:strRef>
              <c:f>Sheet1!$B$1</c:f>
              <c:strCache>
                <c:ptCount val="1"/>
                <c:pt idx="0">
                  <c:v>Series 1</c:v>
                </c:pt>
              </c:strCache>
            </c:strRef>
          </c:tx>
          <c:spPr>
            <a:solidFill>
              <a:srgbClr val="C6D9F0"/>
            </a:solidFill>
            <a:ln>
              <a:solidFill>
                <a:schemeClr val="tx1"/>
              </a:solidFill>
            </a:ln>
          </c:spPr>
          <c:invertIfNegative val="0"/>
          <c:dPt>
            <c:idx val="3"/>
            <c:invertIfNegative val="0"/>
            <c:bubble3D val="0"/>
            <c:spPr>
              <a:solidFill>
                <a:srgbClr val="097ABF"/>
              </a:solidFill>
              <a:ln>
                <a:solidFill>
                  <a:schemeClr val="tx1"/>
                </a:solidFill>
              </a:ln>
            </c:spPr>
          </c:dPt>
          <c:dLbls>
            <c:txPr>
              <a:bodyPr/>
              <a:lstStyle/>
              <a:p>
                <a:pPr>
                  <a:defRPr b="1" i="0"/>
                </a:pPr>
                <a:endParaRPr lang="en-US"/>
              </a:p>
            </c:txPr>
            <c:dLblPos val="outEnd"/>
            <c:showLegendKey val="0"/>
            <c:showVal val="1"/>
            <c:showCatName val="0"/>
            <c:showSerName val="0"/>
            <c:showPercent val="0"/>
            <c:showBubbleSize val="0"/>
            <c:showLeaderLines val="0"/>
          </c:dLbls>
          <c:cat>
            <c:strRef>
              <c:f>Sheet1!$A$2:$A$10</c:f>
              <c:strCache>
                <c:ptCount val="9"/>
                <c:pt idx="0">
                  <c:v>General Medicine</c:v>
                </c:pt>
                <c:pt idx="1">
                  <c:v>Cardiac</c:v>
                </c:pt>
                <c:pt idx="2">
                  <c:v>General Surgery</c:v>
                </c:pt>
                <c:pt idx="3">
                  <c:v>Oncology</c:v>
                </c:pt>
                <c:pt idx="4">
                  <c:v>Neonatology</c:v>
                </c:pt>
                <c:pt idx="5">
                  <c:v>Orthopedics</c:v>
                </c:pt>
                <c:pt idx="6">
                  <c:v>Obstetrics</c:v>
                </c:pt>
                <c:pt idx="7">
                  <c:v>Neurology</c:v>
                </c:pt>
                <c:pt idx="8">
                  <c:v>Rehabilitation</c:v>
                </c:pt>
              </c:strCache>
            </c:strRef>
          </c:cat>
          <c:val>
            <c:numRef>
              <c:f>Sheet1!$B$2:$B$10</c:f>
              <c:numCache>
                <c:formatCode>0%</c:formatCode>
                <c:ptCount val="9"/>
                <c:pt idx="0">
                  <c:v>0.24874473467832256</c:v>
                </c:pt>
                <c:pt idx="1">
                  <c:v>0.19</c:v>
                </c:pt>
                <c:pt idx="2">
                  <c:v>0.14532638995360753</c:v>
                </c:pt>
                <c:pt idx="3">
                  <c:v>9.3681505560073874E-2</c:v>
                </c:pt>
                <c:pt idx="4">
                  <c:v>7.1984134934067009E-2</c:v>
                </c:pt>
                <c:pt idx="5">
                  <c:v>6.5629725515208001E-2</c:v>
                </c:pt>
                <c:pt idx="6">
                  <c:v>5.2712974072150337E-2</c:v>
                </c:pt>
                <c:pt idx="7">
                  <c:v>3.0636852637671012E-2</c:v>
                </c:pt>
                <c:pt idx="8">
                  <c:v>2.6052726709743658E-2</c:v>
                </c:pt>
              </c:numCache>
            </c:numRef>
          </c:val>
        </c:ser>
        <c:dLbls>
          <c:showLegendKey val="0"/>
          <c:showVal val="1"/>
          <c:showCatName val="0"/>
          <c:showSerName val="0"/>
          <c:showPercent val="0"/>
          <c:showBubbleSize val="0"/>
        </c:dLbls>
        <c:gapWidth val="85"/>
        <c:axId val="33204096"/>
        <c:axId val="33207424"/>
      </c:barChart>
      <c:catAx>
        <c:axId val="33204096"/>
        <c:scaling>
          <c:orientation val="minMax"/>
        </c:scaling>
        <c:delete val="0"/>
        <c:axPos val="b"/>
        <c:majorTickMark val="none"/>
        <c:minorTickMark val="none"/>
        <c:tickLblPos val="nextTo"/>
        <c:spPr>
          <a:ln>
            <a:solidFill>
              <a:srgbClr val="000000"/>
            </a:solidFill>
          </a:ln>
        </c:spPr>
        <c:txPr>
          <a:bodyPr/>
          <a:lstStyle/>
          <a:p>
            <a:pPr>
              <a:defRPr i="1">
                <a:latin typeface="+mn-lt"/>
              </a:defRPr>
            </a:pPr>
            <a:endParaRPr lang="en-US"/>
          </a:p>
        </c:txPr>
        <c:crossAx val="33207424"/>
        <c:crosses val="autoZero"/>
        <c:auto val="1"/>
        <c:lblAlgn val="ctr"/>
        <c:lblOffset val="0"/>
        <c:noMultiLvlLbl val="0"/>
      </c:catAx>
      <c:valAx>
        <c:axId val="33207424"/>
        <c:scaling>
          <c:orientation val="minMax"/>
        </c:scaling>
        <c:delete val="0"/>
        <c:axPos val="l"/>
        <c:numFmt formatCode="0%" sourceLinked="1"/>
        <c:majorTickMark val="none"/>
        <c:minorTickMark val="none"/>
        <c:tickLblPos val="none"/>
        <c:spPr>
          <a:ln>
            <a:noFill/>
          </a:ln>
        </c:spPr>
        <c:crossAx val="33204096"/>
        <c:crosses val="autoZero"/>
        <c:crossBetween val="between"/>
      </c:valAx>
    </c:plotArea>
    <c:plotVisOnly val="1"/>
    <c:dispBlanksAs val="gap"/>
    <c:showDLblsOverMax val="0"/>
  </c:chart>
  <c:spPr>
    <a:ln w="63500"/>
  </c:spPr>
  <c:txPr>
    <a:bodyPr/>
    <a:lstStyle/>
    <a:p>
      <a:pPr>
        <a:defRPr sz="1000" baseline="0">
          <a:latin typeface="Calibri"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invertIfNegative val="0"/>
          <c:dLbls>
            <c:txPr>
              <a:bodyPr/>
              <a:lstStyle/>
              <a:p>
                <a:pPr>
                  <a:defRPr sz="1100"/>
                </a:pPr>
                <a:endParaRPr lang="en-US"/>
              </a:p>
            </c:txPr>
            <c:dLblPos val="outEnd"/>
            <c:showLegendKey val="0"/>
            <c:showVal val="1"/>
            <c:showCatName val="0"/>
            <c:showSerName val="0"/>
            <c:showPercent val="0"/>
            <c:showBubbleSize val="0"/>
            <c:showLeaderLines val="0"/>
          </c:dLbls>
          <c:cat>
            <c:strRef>
              <c:f>Sheet1!$A$2:$A$5</c:f>
              <c:strCache>
                <c:ptCount val="4"/>
                <c:pt idx="0">
                  <c:v>Breast</c:v>
                </c:pt>
                <c:pt idx="1">
                  <c:v>Lung</c:v>
                </c:pt>
                <c:pt idx="2">
                  <c:v>Colorectal</c:v>
                </c:pt>
                <c:pt idx="3">
                  <c:v>Prostate</c:v>
                </c:pt>
              </c:strCache>
            </c:strRef>
          </c:cat>
          <c:val>
            <c:numRef>
              <c:f>Sheet1!$B$2:$B$5</c:f>
              <c:numCache>
                <c:formatCode>0%</c:formatCode>
                <c:ptCount val="4"/>
                <c:pt idx="0">
                  <c:v>0.09</c:v>
                </c:pt>
                <c:pt idx="1">
                  <c:v>0.15</c:v>
                </c:pt>
                <c:pt idx="2">
                  <c:v>0.13</c:v>
                </c:pt>
                <c:pt idx="3">
                  <c:v>0.12</c:v>
                </c:pt>
              </c:numCache>
            </c:numRef>
          </c:val>
        </c:ser>
        <c:ser>
          <c:idx val="1"/>
          <c:order val="1"/>
          <c:tx>
            <c:strRef>
              <c:f>Sheet1!$C$1</c:f>
              <c:strCache>
                <c:ptCount val="1"/>
                <c:pt idx="0">
                  <c:v>2025</c:v>
                </c:pt>
              </c:strCache>
            </c:strRef>
          </c:tx>
          <c:invertIfNegative val="0"/>
          <c:dLbls>
            <c:txPr>
              <a:bodyPr/>
              <a:lstStyle/>
              <a:p>
                <a:pPr>
                  <a:defRPr sz="1100"/>
                </a:pPr>
                <a:endParaRPr lang="en-US"/>
              </a:p>
            </c:txPr>
            <c:dLblPos val="outEnd"/>
            <c:showLegendKey val="0"/>
            <c:showVal val="1"/>
            <c:showCatName val="0"/>
            <c:showSerName val="0"/>
            <c:showPercent val="0"/>
            <c:showBubbleSize val="0"/>
            <c:showLeaderLines val="0"/>
          </c:dLbls>
          <c:cat>
            <c:strRef>
              <c:f>Sheet1!$A$2:$A$5</c:f>
              <c:strCache>
                <c:ptCount val="4"/>
                <c:pt idx="0">
                  <c:v>Breast</c:v>
                </c:pt>
                <c:pt idx="1">
                  <c:v>Lung</c:v>
                </c:pt>
                <c:pt idx="2">
                  <c:v>Colorectal</c:v>
                </c:pt>
                <c:pt idx="3">
                  <c:v>Prostate</c:v>
                </c:pt>
              </c:strCache>
            </c:strRef>
          </c:cat>
          <c:val>
            <c:numRef>
              <c:f>Sheet1!$C$2:$C$5</c:f>
              <c:numCache>
                <c:formatCode>0%</c:formatCode>
                <c:ptCount val="4"/>
                <c:pt idx="0">
                  <c:v>0.16</c:v>
                </c:pt>
                <c:pt idx="1">
                  <c:v>0.28999999999999998</c:v>
                </c:pt>
                <c:pt idx="2">
                  <c:v>0.26</c:v>
                </c:pt>
                <c:pt idx="3">
                  <c:v>0.21</c:v>
                </c:pt>
              </c:numCache>
            </c:numRef>
          </c:val>
        </c:ser>
        <c:dLbls>
          <c:dLblPos val="outEnd"/>
          <c:showLegendKey val="0"/>
          <c:showVal val="1"/>
          <c:showCatName val="0"/>
          <c:showSerName val="0"/>
          <c:showPercent val="0"/>
          <c:showBubbleSize val="0"/>
        </c:dLbls>
        <c:gapWidth val="150"/>
        <c:axId val="33475584"/>
        <c:axId val="33628928"/>
      </c:barChart>
      <c:catAx>
        <c:axId val="33475584"/>
        <c:scaling>
          <c:orientation val="minMax"/>
        </c:scaling>
        <c:delete val="0"/>
        <c:axPos val="b"/>
        <c:majorTickMark val="out"/>
        <c:minorTickMark val="none"/>
        <c:tickLblPos val="nextTo"/>
        <c:txPr>
          <a:bodyPr/>
          <a:lstStyle/>
          <a:p>
            <a:pPr>
              <a:defRPr sz="1200"/>
            </a:pPr>
            <a:endParaRPr lang="en-US"/>
          </a:p>
        </c:txPr>
        <c:crossAx val="33628928"/>
        <c:crosses val="autoZero"/>
        <c:auto val="1"/>
        <c:lblAlgn val="ctr"/>
        <c:lblOffset val="100"/>
        <c:noMultiLvlLbl val="0"/>
      </c:catAx>
      <c:valAx>
        <c:axId val="33628928"/>
        <c:scaling>
          <c:orientation val="minMax"/>
        </c:scaling>
        <c:delete val="1"/>
        <c:axPos val="l"/>
        <c:numFmt formatCode="0%" sourceLinked="1"/>
        <c:majorTickMark val="out"/>
        <c:minorTickMark val="none"/>
        <c:tickLblPos val="nextTo"/>
        <c:crossAx val="33475584"/>
        <c:crosses val="autoZero"/>
        <c:crossBetween val="between"/>
      </c:valAx>
    </c:plotArea>
    <c:legend>
      <c:legendPos val="b"/>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Sheet1!$B$1</c:f>
              <c:strCache>
                <c:ptCount val="1"/>
                <c:pt idx="0">
                  <c:v>Series 1</c:v>
                </c:pt>
              </c:strCache>
            </c:strRef>
          </c:tx>
          <c:spPr>
            <a:solidFill>
              <a:srgbClr val="C6D9F0"/>
            </a:solidFill>
            <a:ln>
              <a:solidFill>
                <a:srgbClr val="FFFFFF"/>
              </a:solidFill>
            </a:ln>
          </c:spPr>
          <c:dLbls>
            <c:dLbl>
              <c:idx val="2"/>
              <c:layout>
                <c:manualLayout>
                  <c:x val="0.17375328083989994"/>
                  <c:y val="-0.1928328695755136"/>
                </c:manualLayout>
              </c:layout>
              <c:showLegendKey val="0"/>
              <c:showVal val="1"/>
              <c:showCatName val="0"/>
              <c:showSerName val="0"/>
              <c:showPercent val="0"/>
              <c:showBubbleSize val="0"/>
            </c:dLbl>
            <c:dLbl>
              <c:idx val="3"/>
              <c:layout>
                <c:manualLayout>
                  <c:x val="0.16727022025472618"/>
                  <c:y val="0.20334142442721317"/>
                </c:manualLayout>
              </c:layout>
              <c:showLegendKey val="0"/>
              <c:showVal val="1"/>
              <c:showCatName val="0"/>
              <c:showSerName val="0"/>
              <c:showPercent val="0"/>
              <c:showBubbleSize val="0"/>
            </c:dLbl>
            <c:txPr>
              <a:bodyPr/>
              <a:lstStyle/>
              <a:p>
                <a:pPr>
                  <a:defRPr b="0">
                    <a:latin typeface="+mn-lt"/>
                  </a:defRPr>
                </a:pPr>
                <a:endParaRPr lang="en-US"/>
              </a:p>
            </c:txPr>
            <c:showLegendKey val="0"/>
            <c:showVal val="1"/>
            <c:showCatName val="0"/>
            <c:showSerName val="0"/>
            <c:showPercent val="0"/>
            <c:showBubbleSize val="0"/>
            <c:showLeaderLines val="0"/>
          </c:dLbls>
          <c:cat>
            <c:strRef>
              <c:f>Sheet1!$A$2:$A$5</c:f>
              <c:strCache>
                <c:ptCount val="4"/>
                <c:pt idx="0">
                  <c:v>Region 1</c:v>
                </c:pt>
                <c:pt idx="1">
                  <c:v>Region 2</c:v>
                </c:pt>
                <c:pt idx="2">
                  <c:v>Region 3</c:v>
                </c:pt>
                <c:pt idx="3">
                  <c:v>Region 4</c:v>
                </c:pt>
              </c:strCache>
            </c:strRef>
          </c:cat>
          <c:val>
            <c:numRef>
              <c:f>Sheet1!$B$2:$B$5</c:f>
              <c:numCache>
                <c:formatCode>0%</c:formatCode>
                <c:ptCount val="4"/>
                <c:pt idx="0">
                  <c:v>0.15000000000000024</c:v>
                </c:pt>
                <c:pt idx="1">
                  <c:v>0.2</c:v>
                </c:pt>
                <c:pt idx="2">
                  <c:v>0.25</c:v>
                </c:pt>
                <c:pt idx="3">
                  <c:v>0.4</c:v>
                </c:pt>
              </c:numCache>
            </c:numRef>
          </c:val>
        </c:ser>
        <c:ser>
          <c:idx val="0"/>
          <c:order val="0"/>
          <c:tx>
            <c:strRef>
              <c:f>Sheet1!$B$1</c:f>
              <c:strCache>
                <c:ptCount val="1"/>
                <c:pt idx="0">
                  <c:v>Series 1</c:v>
                </c:pt>
              </c:strCache>
            </c:strRef>
          </c:tx>
          <c:spPr>
            <a:solidFill>
              <a:srgbClr val="C6D9F0"/>
            </a:solidFill>
            <a:ln>
              <a:solidFill>
                <a:schemeClr val="tx1"/>
              </a:solidFill>
            </a:ln>
          </c:spPr>
          <c:dPt>
            <c:idx val="0"/>
            <c:bubble3D val="0"/>
            <c:spPr>
              <a:solidFill>
                <a:srgbClr val="097ABF"/>
              </a:solidFill>
              <a:ln>
                <a:solidFill>
                  <a:schemeClr val="tx1"/>
                </a:solidFill>
              </a:ln>
            </c:spPr>
          </c:dPt>
          <c:dLbls>
            <c:dLbl>
              <c:idx val="0"/>
              <c:layout>
                <c:manualLayout>
                  <c:x val="4.7593962845557523E-2"/>
                  <c:y val="-1.2481030180268849E-2"/>
                </c:manualLayout>
              </c:layout>
              <c:spPr/>
              <c:txPr>
                <a:bodyPr/>
                <a:lstStyle/>
                <a:p>
                  <a:pPr>
                    <a:defRPr b="1">
                      <a:solidFill>
                        <a:schemeClr val="bg1"/>
                      </a:solidFill>
                    </a:defRPr>
                  </a:pPr>
                  <a:endParaRPr lang="en-US"/>
                </a:p>
              </c:txPr>
              <c:dLblPos val="ctr"/>
              <c:showLegendKey val="0"/>
              <c:showVal val="1"/>
              <c:showCatName val="0"/>
              <c:showSerName val="0"/>
              <c:showPercent val="0"/>
              <c:showBubbleSize val="0"/>
            </c:dLbl>
            <c:dLbl>
              <c:idx val="1"/>
              <c:layout>
                <c:manualLayout>
                  <c:x val="1.347082438158141E-2"/>
                  <c:y val="4.5649482179481476E-2"/>
                </c:manualLayout>
              </c:layout>
              <c:dLblPos val="ctr"/>
              <c:showLegendKey val="0"/>
              <c:showVal val="1"/>
              <c:showCatName val="0"/>
              <c:showSerName val="0"/>
              <c:showPercent val="0"/>
              <c:showBubbleSize val="0"/>
            </c:dLbl>
            <c:dLbl>
              <c:idx val="2"/>
              <c:layout>
                <c:manualLayout>
                  <c:x val="-2.676043635946812E-2"/>
                  <c:y val="2.6406412381128502E-3"/>
                </c:manualLayout>
              </c:layout>
              <c:dLblPos val="ctr"/>
              <c:showLegendKey val="0"/>
              <c:showVal val="1"/>
              <c:showCatName val="0"/>
              <c:showSerName val="0"/>
              <c:showPercent val="0"/>
              <c:showBubbleSize val="0"/>
            </c:dLbl>
            <c:dLbl>
              <c:idx val="3"/>
              <c:layout>
                <c:manualLayout>
                  <c:x val="2.5854374340998397E-3"/>
                  <c:y val="-2.5968704295169336E-2"/>
                </c:manualLayout>
              </c:layout>
              <c:dLblPos val="ct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cat>
            <c:strRef>
              <c:f>Sheet1!$A$2:$A$5</c:f>
              <c:strCache>
                <c:ptCount val="4"/>
                <c:pt idx="0">
                  <c:v>Region 1</c:v>
                </c:pt>
                <c:pt idx="1">
                  <c:v>Region 2</c:v>
                </c:pt>
                <c:pt idx="2">
                  <c:v>Region 3</c:v>
                </c:pt>
                <c:pt idx="3">
                  <c:v>Region 4</c:v>
                </c:pt>
              </c:strCache>
            </c:strRef>
          </c:cat>
          <c:val>
            <c:numRef>
              <c:f>Sheet1!$B$2:$B$5</c:f>
              <c:numCache>
                <c:formatCode>0%</c:formatCode>
                <c:ptCount val="4"/>
                <c:pt idx="0">
                  <c:v>0.15000000000000024</c:v>
                </c:pt>
                <c:pt idx="1">
                  <c:v>0.2</c:v>
                </c:pt>
                <c:pt idx="2">
                  <c:v>0.25</c:v>
                </c:pt>
                <c:pt idx="3">
                  <c:v>0.4</c:v>
                </c:pt>
              </c:numCache>
            </c:numRef>
          </c:val>
        </c:ser>
        <c:dLbls>
          <c:showLegendKey val="0"/>
          <c:showVal val="1"/>
          <c:showCatName val="0"/>
          <c:showSerName val="0"/>
          <c:showPercent val="0"/>
          <c:showBubbleSize val="0"/>
          <c:showLeaderLines val="0"/>
        </c:dLbls>
        <c:firstSliceAng val="39"/>
      </c:pieChart>
    </c:plotArea>
    <c:plotVisOnly val="1"/>
    <c:dispBlanksAs val="zero"/>
    <c:showDLblsOverMax val="0"/>
  </c:chart>
  <c:txPr>
    <a:bodyPr/>
    <a:lstStyle/>
    <a:p>
      <a:pPr>
        <a:defRPr sz="1000">
          <a:latin typeface="Calibri"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0.24000000000000019</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dLbl>
              <c:idx val="3"/>
              <c:spPr/>
              <c:txPr>
                <a:bodyPr/>
                <a:lstStyle/>
                <a:p>
                  <a:pPr>
                    <a:defRPr sz="1000">
                      <a:solidFill>
                        <a:schemeClr val="bg1"/>
                      </a:solidFill>
                    </a:defRPr>
                  </a:pPr>
                  <a:endParaRPr lang="en-US"/>
                </a:p>
              </c:txPr>
              <c:showLegendKey val="0"/>
              <c:showVal val="1"/>
              <c:showCatName val="0"/>
              <c:showSerName val="0"/>
              <c:showPercent val="0"/>
              <c:showBubbleSize val="0"/>
            </c:dLbl>
            <c:dLbl>
              <c:idx val="4"/>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0.23800000000000004</c:v>
                </c:pt>
                <c:pt idx="1">
                  <c:v>0.35300000000000031</c:v>
                </c:pt>
                <c:pt idx="2">
                  <c:v>0.26200000000000001</c:v>
                </c:pt>
                <c:pt idx="3">
                  <c:v>0.14700000000000019</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dLbls>
          <c:showLegendKey val="0"/>
          <c:showVal val="1"/>
          <c:showCatName val="0"/>
          <c:showSerName val="0"/>
          <c:showPercent val="0"/>
          <c:showBubbleSize val="0"/>
        </c:dLbls>
        <c:gapWidth val="60"/>
        <c:axId val="35175040"/>
        <c:axId val="35197312"/>
      </c:barChart>
      <c:catAx>
        <c:axId val="35175040"/>
        <c:scaling>
          <c:orientation val="minMax"/>
        </c:scaling>
        <c:delete val="0"/>
        <c:axPos val="b"/>
        <c:majorTickMark val="none"/>
        <c:minorTickMark val="none"/>
        <c:tickLblPos val="none"/>
        <c:crossAx val="35197312"/>
        <c:crosses val="autoZero"/>
        <c:auto val="1"/>
        <c:lblAlgn val="ctr"/>
        <c:lblOffset val="0"/>
        <c:noMultiLvlLbl val="0"/>
      </c:catAx>
      <c:valAx>
        <c:axId val="35197312"/>
        <c:scaling>
          <c:orientation val="minMax"/>
        </c:scaling>
        <c:delete val="0"/>
        <c:axPos val="l"/>
        <c:numFmt formatCode="General" sourceLinked="1"/>
        <c:majorTickMark val="none"/>
        <c:minorTickMark val="none"/>
        <c:tickLblPos val="none"/>
        <c:crossAx val="35175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0.24000000000000019</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dLbl>
              <c:idx val="3"/>
              <c:spPr/>
              <c:txPr>
                <a:bodyPr/>
                <a:lstStyle/>
                <a:p>
                  <a:pPr>
                    <a:defRPr sz="1000">
                      <a:solidFill>
                        <a:schemeClr val="bg1"/>
                      </a:solidFill>
                    </a:defRPr>
                  </a:pPr>
                  <a:endParaRPr lang="en-US"/>
                </a:p>
              </c:txPr>
              <c:showLegendKey val="0"/>
              <c:showVal val="1"/>
              <c:showCatName val="0"/>
              <c:showSerName val="0"/>
              <c:showPercent val="0"/>
              <c:showBubbleSize val="0"/>
            </c:dLbl>
            <c:dLbl>
              <c:idx val="4"/>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0.23800000000000004</c:v>
                </c:pt>
                <c:pt idx="1">
                  <c:v>0.35300000000000031</c:v>
                </c:pt>
                <c:pt idx="2">
                  <c:v>0.26200000000000001</c:v>
                </c:pt>
                <c:pt idx="3">
                  <c:v>0.14700000000000019</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0.35</c:v>
                </c:pt>
                <c:pt idx="1">
                  <c:v>0.3</c:v>
                </c:pt>
                <c:pt idx="2">
                  <c:v>0.24</c:v>
                </c:pt>
                <c:pt idx="3">
                  <c:v>0.09</c:v>
                </c:pt>
                <c:pt idx="4">
                  <c:v>0.02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dirty="0" smtClean="0"/>
              <a:t>Wait Time to Consult</a:t>
            </a:r>
            <a:endParaRPr lang="en-US" sz="1000" baseline="0" dirty="0" smtClean="0"/>
          </a:p>
          <a:p>
            <a:pPr>
              <a:defRPr/>
            </a:pPr>
            <a:r>
              <a:rPr lang="en-US" sz="800" baseline="0" dirty="0" smtClean="0"/>
              <a:t>(In Days)</a:t>
            </a:r>
            <a:endParaRPr lang="en-US" sz="800" dirty="0"/>
          </a:p>
        </c:rich>
      </c:tx>
      <c:layout/>
      <c:overlay val="0"/>
    </c:title>
    <c:autoTitleDeleted val="0"/>
    <c:plotArea>
      <c:layout/>
      <c:barChart>
        <c:barDir val="col"/>
        <c:grouping val="clustered"/>
        <c:varyColors val="0"/>
        <c:ser>
          <c:idx val="0"/>
          <c:order val="0"/>
          <c:tx>
            <c:strRef>
              <c:f>Sheet1!$B$1</c:f>
              <c:strCache>
                <c:ptCount val="1"/>
                <c:pt idx="0">
                  <c:v>Wait Time to Consults (In Days)</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General</c:formatCode>
                <c:ptCount val="2"/>
                <c:pt idx="0">
                  <c:v>8</c:v>
                </c:pt>
                <c:pt idx="1">
                  <c:v>4</c:v>
                </c:pt>
              </c:numCache>
            </c:numRef>
          </c:val>
        </c:ser>
        <c:dLbls>
          <c:showLegendKey val="0"/>
          <c:showVal val="1"/>
          <c:showCatName val="0"/>
          <c:showSerName val="0"/>
          <c:showPercent val="0"/>
          <c:showBubbleSize val="0"/>
        </c:dLbls>
        <c:gapWidth val="150"/>
        <c:overlap val="-25"/>
        <c:axId val="120111104"/>
        <c:axId val="122630912"/>
      </c:barChart>
      <c:catAx>
        <c:axId val="12011110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122630912"/>
        <c:crosses val="autoZero"/>
        <c:auto val="1"/>
        <c:lblAlgn val="ctr"/>
        <c:lblOffset val="0"/>
        <c:noMultiLvlLbl val="0"/>
      </c:catAx>
      <c:valAx>
        <c:axId val="122630912"/>
        <c:scaling>
          <c:orientation val="minMax"/>
        </c:scaling>
        <c:delete val="1"/>
        <c:axPos val="l"/>
        <c:numFmt formatCode="General" sourceLinked="1"/>
        <c:majorTickMark val="none"/>
        <c:minorTickMark val="none"/>
        <c:tickLblPos val="none"/>
        <c:crossAx val="12011110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Market/Region Payer Mix</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0.14000000000000001</c:v>
                </c:pt>
                <c:pt idx="1">
                  <c:v>0.3</c:v>
                </c:pt>
                <c:pt idx="2">
                  <c:v>0.42</c:v>
                </c:pt>
                <c:pt idx="3">
                  <c:v>0.04</c:v>
                </c:pt>
                <c:pt idx="4">
                  <c:v>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dLbls>
          <c:showLegendKey val="0"/>
          <c:showVal val="1"/>
          <c:showCatName val="0"/>
          <c:showSerName val="0"/>
          <c:showPercent val="0"/>
          <c:showBubbleSize val="0"/>
        </c:dLbls>
        <c:gapWidth val="60"/>
        <c:axId val="35747712"/>
        <c:axId val="35749248"/>
      </c:barChart>
      <c:catAx>
        <c:axId val="35747712"/>
        <c:scaling>
          <c:orientation val="minMax"/>
        </c:scaling>
        <c:delete val="0"/>
        <c:axPos val="b"/>
        <c:majorTickMark val="none"/>
        <c:minorTickMark val="none"/>
        <c:tickLblPos val="none"/>
        <c:crossAx val="35749248"/>
        <c:crosses val="autoZero"/>
        <c:auto val="1"/>
        <c:lblAlgn val="ctr"/>
        <c:lblOffset val="0"/>
        <c:noMultiLvlLbl val="0"/>
      </c:catAx>
      <c:valAx>
        <c:axId val="35749248"/>
        <c:scaling>
          <c:orientation val="minMax"/>
        </c:scaling>
        <c:delete val="0"/>
        <c:axPos val="l"/>
        <c:numFmt formatCode="General" sourceLinked="1"/>
        <c:majorTickMark val="none"/>
        <c:minorTickMark val="none"/>
        <c:tickLblPos val="none"/>
        <c:crossAx val="35747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Hook Hospital Payer Mix, Future</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0.24</c:v>
                </c:pt>
                <c:pt idx="1">
                  <c:v>0.36499999999999999</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0.34</c:v>
                </c:pt>
                <c:pt idx="1">
                  <c:v>0.46</c:v>
                </c:pt>
                <c:pt idx="2">
                  <c:v>0.11</c:v>
                </c:pt>
                <c:pt idx="3">
                  <c:v>0.04</c:v>
                </c:pt>
                <c:pt idx="4">
                  <c:v>0.05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Supply</c:v>
                </c:pt>
              </c:strCache>
            </c:strRef>
          </c:tx>
          <c:spPr>
            <a:solidFill>
              <a:srgbClr val="629DD1">
                <a:lumMod val="40000"/>
                <a:lumOff val="60000"/>
              </a:srgbClr>
            </a:solidFill>
            <a:ln>
              <a:solidFill>
                <a:srgbClr val="FFFFFF"/>
              </a:solidFill>
            </a:ln>
          </c:spPr>
          <c:invertIfNegative val="0"/>
          <c:dLbls>
            <c:numFmt formatCode="#,##0" sourceLinked="0"/>
            <c:txPr>
              <a:bodyPr/>
              <a:lstStyle/>
              <a:p>
                <a:pPr>
                  <a:defRPr b="0"/>
                </a:pPr>
                <a:endParaRPr lang="en-US"/>
              </a:p>
            </c:txPr>
            <c:showLegendKey val="0"/>
            <c:showVal val="1"/>
            <c:showCatName val="0"/>
            <c:showSerName val="0"/>
            <c:showPercent val="0"/>
            <c:showBubbleSize val="0"/>
            <c:showLeaderLines val="0"/>
          </c:dLbls>
          <c:cat>
            <c:numRef>
              <c:f>Sheet1!$A$2:$A$4</c:f>
              <c:numCache>
                <c:formatCode>General</c:formatCode>
                <c:ptCount val="3"/>
                <c:pt idx="0">
                  <c:v>2015</c:v>
                </c:pt>
                <c:pt idx="1">
                  <c:v>2020</c:v>
                </c:pt>
                <c:pt idx="2">
                  <c:v>2025</c:v>
                </c:pt>
              </c:numCache>
            </c:numRef>
          </c:cat>
          <c:val>
            <c:numRef>
              <c:f>Sheet1!$B$2:$B$4</c:f>
              <c:numCache>
                <c:formatCode>General</c:formatCode>
                <c:ptCount val="3"/>
                <c:pt idx="0">
                  <c:v>12500</c:v>
                </c:pt>
                <c:pt idx="1">
                  <c:v>13600</c:v>
                </c:pt>
                <c:pt idx="2">
                  <c:v>15400</c:v>
                </c:pt>
              </c:numCache>
            </c:numRef>
          </c:val>
        </c:ser>
        <c:ser>
          <c:idx val="1"/>
          <c:order val="1"/>
          <c:tx>
            <c:strRef>
              <c:f>Sheet1!$C$1</c:f>
              <c:strCache>
                <c:ptCount val="1"/>
                <c:pt idx="0">
                  <c:v>Demand</c:v>
                </c:pt>
              </c:strCache>
            </c:strRef>
          </c:tx>
          <c:invertIfNegative val="0"/>
          <c:dLbls>
            <c:numFmt formatCode="#,##0" sourceLinked="0"/>
            <c:showLegendKey val="0"/>
            <c:showVal val="1"/>
            <c:showCatName val="0"/>
            <c:showSerName val="0"/>
            <c:showPercent val="0"/>
            <c:showBubbleSize val="0"/>
            <c:showLeaderLines val="0"/>
          </c:dLbls>
          <c:cat>
            <c:numRef>
              <c:f>Sheet1!$A$2:$A$4</c:f>
              <c:numCache>
                <c:formatCode>General</c:formatCode>
                <c:ptCount val="3"/>
                <c:pt idx="0">
                  <c:v>2015</c:v>
                </c:pt>
                <c:pt idx="1">
                  <c:v>2020</c:v>
                </c:pt>
                <c:pt idx="2">
                  <c:v>2025</c:v>
                </c:pt>
              </c:numCache>
            </c:numRef>
          </c:cat>
          <c:val>
            <c:numRef>
              <c:f>Sheet1!$C$2:$C$4</c:f>
              <c:numCache>
                <c:formatCode>0</c:formatCode>
                <c:ptCount val="3"/>
                <c:pt idx="0">
                  <c:v>13100</c:v>
                </c:pt>
                <c:pt idx="1">
                  <c:v>15000</c:v>
                </c:pt>
                <c:pt idx="2">
                  <c:v>17000</c:v>
                </c:pt>
              </c:numCache>
            </c:numRef>
          </c:val>
        </c:ser>
        <c:dLbls>
          <c:showLegendKey val="0"/>
          <c:showVal val="1"/>
          <c:showCatName val="0"/>
          <c:showSerName val="0"/>
          <c:showPercent val="0"/>
          <c:showBubbleSize val="0"/>
        </c:dLbls>
        <c:gapWidth val="150"/>
        <c:overlap val="-25"/>
        <c:axId val="40539264"/>
        <c:axId val="40540800"/>
      </c:barChart>
      <c:catAx>
        <c:axId val="40539264"/>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40540800"/>
        <c:crosses val="autoZero"/>
        <c:auto val="1"/>
        <c:lblAlgn val="ctr"/>
        <c:lblOffset val="0"/>
        <c:noMultiLvlLbl val="0"/>
      </c:catAx>
      <c:valAx>
        <c:axId val="40540800"/>
        <c:scaling>
          <c:orientation val="minMax"/>
        </c:scaling>
        <c:delete val="1"/>
        <c:axPos val="l"/>
        <c:numFmt formatCode="General" sourceLinked="1"/>
        <c:majorTickMark val="none"/>
        <c:minorTickMark val="none"/>
        <c:tickLblPos val="none"/>
        <c:crossAx val="40539264"/>
        <c:crosses val="autoZero"/>
        <c:crossBetween val="between"/>
      </c:valAx>
    </c:plotArea>
    <c:legend>
      <c:legendPos val="b"/>
      <c:layout/>
      <c:overlay val="0"/>
    </c:legend>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Supply</c:v>
                </c:pt>
              </c:strCache>
            </c:strRef>
          </c:tx>
          <c:spPr>
            <a:solidFill>
              <a:srgbClr val="629DD1">
                <a:lumMod val="40000"/>
                <a:lumOff val="60000"/>
              </a:srgbClr>
            </a:solidFill>
            <a:ln>
              <a:solidFill>
                <a:srgbClr val="FFFFFF"/>
              </a:solidFill>
            </a:ln>
          </c:spPr>
          <c:invertIfNegative val="0"/>
          <c:dLbls>
            <c:numFmt formatCode="#,##0" sourceLinked="0"/>
            <c:txPr>
              <a:bodyPr/>
              <a:lstStyle/>
              <a:p>
                <a:pPr>
                  <a:defRPr b="0"/>
                </a:pPr>
                <a:endParaRPr lang="en-US"/>
              </a:p>
            </c:txPr>
            <c:showLegendKey val="0"/>
            <c:showVal val="1"/>
            <c:showCatName val="0"/>
            <c:showSerName val="0"/>
            <c:showPercent val="0"/>
            <c:showBubbleSize val="0"/>
            <c:showLeaderLines val="0"/>
          </c:dLbls>
          <c:cat>
            <c:numRef>
              <c:f>Sheet1!$A$2:$A$3</c:f>
              <c:numCache>
                <c:formatCode>General</c:formatCode>
                <c:ptCount val="2"/>
                <c:pt idx="0">
                  <c:v>2015</c:v>
                </c:pt>
                <c:pt idx="1">
                  <c:v>2025</c:v>
                </c:pt>
              </c:numCache>
            </c:numRef>
          </c:cat>
          <c:val>
            <c:numRef>
              <c:f>Sheet1!$B$2:$B$3</c:f>
              <c:numCache>
                <c:formatCode>0</c:formatCode>
                <c:ptCount val="2"/>
                <c:pt idx="0">
                  <c:v>3200</c:v>
                </c:pt>
                <c:pt idx="1">
                  <c:v>3400</c:v>
                </c:pt>
              </c:numCache>
            </c:numRef>
          </c:val>
        </c:ser>
        <c:ser>
          <c:idx val="1"/>
          <c:order val="1"/>
          <c:tx>
            <c:strRef>
              <c:f>Sheet1!$C$1</c:f>
              <c:strCache>
                <c:ptCount val="1"/>
                <c:pt idx="0">
                  <c:v>Demand</c:v>
                </c:pt>
              </c:strCache>
            </c:strRef>
          </c:tx>
          <c:invertIfNegative val="0"/>
          <c:dLbls>
            <c:numFmt formatCode="#,##0" sourceLinked="0"/>
            <c:showLegendKey val="0"/>
            <c:showVal val="1"/>
            <c:showCatName val="0"/>
            <c:showSerName val="0"/>
            <c:showPercent val="0"/>
            <c:showBubbleSize val="0"/>
            <c:showLeaderLines val="0"/>
          </c:dLbls>
          <c:cat>
            <c:numRef>
              <c:f>Sheet1!$A$2:$A$3</c:f>
              <c:numCache>
                <c:formatCode>General</c:formatCode>
                <c:ptCount val="2"/>
                <c:pt idx="0">
                  <c:v>2015</c:v>
                </c:pt>
                <c:pt idx="1">
                  <c:v>2025</c:v>
                </c:pt>
              </c:numCache>
            </c:numRef>
          </c:cat>
          <c:val>
            <c:numRef>
              <c:f>Sheet1!$C$2:$C$3</c:f>
              <c:numCache>
                <c:formatCode>General</c:formatCode>
                <c:ptCount val="2"/>
                <c:pt idx="0">
                  <c:v>3400</c:v>
                </c:pt>
                <c:pt idx="1">
                  <c:v>3900</c:v>
                </c:pt>
              </c:numCache>
            </c:numRef>
          </c:val>
        </c:ser>
        <c:dLbls>
          <c:showLegendKey val="0"/>
          <c:showVal val="1"/>
          <c:showCatName val="0"/>
          <c:showSerName val="0"/>
          <c:showPercent val="0"/>
          <c:showBubbleSize val="0"/>
        </c:dLbls>
        <c:gapWidth val="150"/>
        <c:overlap val="-25"/>
        <c:axId val="45424000"/>
        <c:axId val="45425792"/>
      </c:barChart>
      <c:catAx>
        <c:axId val="45424000"/>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45425792"/>
        <c:crosses val="autoZero"/>
        <c:auto val="1"/>
        <c:lblAlgn val="ctr"/>
        <c:lblOffset val="0"/>
        <c:noMultiLvlLbl val="0"/>
      </c:catAx>
      <c:valAx>
        <c:axId val="45425792"/>
        <c:scaling>
          <c:orientation val="minMax"/>
        </c:scaling>
        <c:delete val="1"/>
        <c:axPos val="l"/>
        <c:numFmt formatCode="0" sourceLinked="1"/>
        <c:majorTickMark val="none"/>
        <c:minorTickMark val="none"/>
        <c:tickLblPos val="none"/>
        <c:crossAx val="45424000"/>
        <c:crosses val="autoZero"/>
        <c:crossBetween val="between"/>
      </c:valAx>
    </c:plotArea>
    <c:legend>
      <c:legendPos val="b"/>
      <c:layout/>
      <c:overlay val="0"/>
    </c:legend>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Current Market </a:t>
            </a:r>
            <a:r>
              <a:rPr lang="en-US" sz="1200" dirty="0"/>
              <a:t>Referral Patterns</a:t>
            </a:r>
          </a:p>
        </c:rich>
      </c:tx>
      <c:layout/>
      <c:overlay val="0"/>
    </c:title>
    <c:autoTitleDeleted val="0"/>
    <c:plotArea>
      <c:layout/>
      <c:pieChart>
        <c:varyColors val="1"/>
        <c:ser>
          <c:idx val="0"/>
          <c:order val="0"/>
          <c:tx>
            <c:strRef>
              <c:f>Sheet1!$B$1</c:f>
              <c:strCache>
                <c:ptCount val="1"/>
                <c:pt idx="0">
                  <c:v>Market Referral Patterns</c:v>
                </c:pt>
              </c:strCache>
            </c:strRef>
          </c:tx>
          <c:dLbls>
            <c:dLbl>
              <c:idx val="0"/>
              <c:layout>
                <c:manualLayout>
                  <c:x val="-0.15809978778246403"/>
                  <c:y val="6.4291963504561928E-2"/>
                </c:manualLayout>
              </c:layout>
              <c:showLegendKey val="0"/>
              <c:showVal val="0"/>
              <c:showCatName val="0"/>
              <c:showSerName val="0"/>
              <c:showPercent val="1"/>
              <c:showBubbleSize val="0"/>
            </c:dLbl>
            <c:dLbl>
              <c:idx val="1"/>
              <c:layout>
                <c:manualLayout>
                  <c:x val="7.0606073534550909E-2"/>
                  <c:y val="-0.16231127359080136"/>
                </c:manualLayout>
              </c:layout>
              <c:showLegendKey val="0"/>
              <c:showVal val="0"/>
              <c:showCatName val="0"/>
              <c:showSerName val="0"/>
              <c:showPercent val="1"/>
              <c:showBubbleSize val="0"/>
            </c:dLbl>
            <c:dLbl>
              <c:idx val="2"/>
              <c:layout>
                <c:manualLayout>
                  <c:x val="0.12365949895185539"/>
                  <c:y val="0.11721941007374075"/>
                </c:manualLayout>
              </c:layout>
              <c:showLegendKey val="0"/>
              <c:showVal val="0"/>
              <c:showCatName val="0"/>
              <c:showSerName val="0"/>
              <c:showPercent val="1"/>
              <c:showBubbleSize val="0"/>
            </c:dLbl>
            <c:txPr>
              <a:bodyPr/>
              <a:lstStyle/>
              <a:p>
                <a:pPr>
                  <a:defRPr sz="1000"/>
                </a:pPr>
                <a:endParaRPr lang="en-US"/>
              </a:p>
            </c:txPr>
            <c:showLegendKey val="0"/>
            <c:showVal val="0"/>
            <c:showCatName val="0"/>
            <c:showSerName val="0"/>
            <c:showPercent val="1"/>
            <c:showBubbleSize val="0"/>
            <c:showLeaderLines val="1"/>
          </c:dLbls>
          <c:cat>
            <c:strRef>
              <c:f>Sheet1!$A$2:$A$4</c:f>
              <c:strCache>
                <c:ptCount val="3"/>
                <c:pt idx="0">
                  <c:v>Loyal Referrers</c:v>
                </c:pt>
                <c:pt idx="1">
                  <c:v>Split Referrers</c:v>
                </c:pt>
                <c:pt idx="2">
                  <c:v>Disloyal </c:v>
                </c:pt>
              </c:strCache>
            </c:strRef>
          </c:cat>
          <c:val>
            <c:numRef>
              <c:f>Sheet1!$B$2:$B$4</c:f>
              <c:numCache>
                <c:formatCode>0%</c:formatCode>
                <c:ptCount val="3"/>
                <c:pt idx="0">
                  <c:v>0.4</c:v>
                </c:pt>
                <c:pt idx="1">
                  <c:v>0.30000000000000032</c:v>
                </c:pt>
                <c:pt idx="2">
                  <c:v>0.30000000000000032</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Metric Title</a:t>
            </a:r>
            <a:endParaRPr lang="en-US" dirty="0"/>
          </a:p>
        </c:rich>
      </c:tx>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68539136"/>
        <c:axId val="68541824"/>
      </c:barChart>
      <c:catAx>
        <c:axId val="68539136"/>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68541824"/>
        <c:crosses val="autoZero"/>
        <c:auto val="1"/>
        <c:lblAlgn val="ctr"/>
        <c:lblOffset val="0"/>
        <c:noMultiLvlLbl val="0"/>
      </c:catAx>
      <c:valAx>
        <c:axId val="68541824"/>
        <c:scaling>
          <c:orientation val="minMax"/>
        </c:scaling>
        <c:delete val="1"/>
        <c:axPos val="l"/>
        <c:numFmt formatCode="0%" sourceLinked="1"/>
        <c:majorTickMark val="none"/>
        <c:minorTickMark val="none"/>
        <c:tickLblPos val="none"/>
        <c:crossAx val="68539136"/>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Metric Title</a:t>
            </a:r>
            <a:endParaRPr lang="en-US" dirty="0"/>
          </a:p>
        </c:rich>
      </c:tx>
      <c:overlay val="0"/>
    </c:title>
    <c:autoTitleDeleted val="0"/>
    <c:plotArea>
      <c:layout/>
      <c:barChart>
        <c:barDir val="col"/>
        <c:grouping val="clustered"/>
        <c:varyColors val="0"/>
        <c:ser>
          <c:idx val="0"/>
          <c:order val="0"/>
          <c:tx>
            <c:strRef>
              <c:f>Sheet1!$B$1</c:f>
              <c:strCache>
                <c:ptCount val="1"/>
                <c:pt idx="0">
                  <c:v>Market Share: Secondary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69880064"/>
        <c:axId val="70268032"/>
      </c:barChart>
      <c:catAx>
        <c:axId val="6988006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70268032"/>
        <c:crosses val="autoZero"/>
        <c:auto val="1"/>
        <c:lblAlgn val="ctr"/>
        <c:lblOffset val="0"/>
        <c:noMultiLvlLbl val="0"/>
      </c:catAx>
      <c:valAx>
        <c:axId val="70268032"/>
        <c:scaling>
          <c:orientation val="minMax"/>
        </c:scaling>
        <c:delete val="1"/>
        <c:axPos val="l"/>
        <c:numFmt formatCode="0%" sourceLinked="1"/>
        <c:majorTickMark val="none"/>
        <c:minorTickMark val="none"/>
        <c:tickLblPos val="none"/>
        <c:crossAx val="6988006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70352256"/>
        <c:axId val="70355200"/>
      </c:barChart>
      <c:catAx>
        <c:axId val="70352256"/>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70355200"/>
        <c:crosses val="autoZero"/>
        <c:auto val="1"/>
        <c:lblAlgn val="ctr"/>
        <c:lblOffset val="0"/>
        <c:noMultiLvlLbl val="0"/>
      </c:catAx>
      <c:valAx>
        <c:axId val="70355200"/>
        <c:scaling>
          <c:orientation val="minMax"/>
        </c:scaling>
        <c:delete val="1"/>
        <c:axPos val="l"/>
        <c:numFmt formatCode="0%" sourceLinked="1"/>
        <c:majorTickMark val="none"/>
        <c:minorTickMark val="none"/>
        <c:tickLblPos val="none"/>
        <c:crossAx val="70352256"/>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baseline="0" dirty="0" smtClean="0"/>
              <a:t>Service Line Margin</a:t>
            </a:r>
            <a:endParaRPr lang="en-US" sz="1000" dirty="0"/>
          </a:p>
        </c:rich>
      </c:tx>
      <c:layout/>
      <c:overlay val="0"/>
    </c:title>
    <c:autoTitleDeleted val="0"/>
    <c:plotArea>
      <c:layout/>
      <c:barChart>
        <c:barDir val="col"/>
        <c:grouping val="clustered"/>
        <c:varyColors val="0"/>
        <c:ser>
          <c:idx val="0"/>
          <c:order val="0"/>
          <c:tx>
            <c:strRef>
              <c:f>Sheet1!$B$1</c:f>
              <c:strCache>
                <c:ptCount val="1"/>
                <c:pt idx="0">
                  <c:v>Service Line Margin</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0.0%</c:formatCode>
                <c:ptCount val="2"/>
                <c:pt idx="0">
                  <c:v>1.4E-2</c:v>
                </c:pt>
                <c:pt idx="1">
                  <c:v>1.2E-2</c:v>
                </c:pt>
              </c:numCache>
            </c:numRef>
          </c:val>
        </c:ser>
        <c:dLbls>
          <c:showLegendKey val="0"/>
          <c:showVal val="1"/>
          <c:showCatName val="0"/>
          <c:showSerName val="0"/>
          <c:showPercent val="0"/>
          <c:showBubbleSize val="0"/>
        </c:dLbls>
        <c:gapWidth val="150"/>
        <c:overlap val="-25"/>
        <c:axId val="123553664"/>
        <c:axId val="123622528"/>
      </c:barChart>
      <c:catAx>
        <c:axId val="12355366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123622528"/>
        <c:crosses val="autoZero"/>
        <c:auto val="1"/>
        <c:lblAlgn val="ctr"/>
        <c:lblOffset val="0"/>
        <c:noMultiLvlLbl val="0"/>
      </c:catAx>
      <c:valAx>
        <c:axId val="123622528"/>
        <c:scaling>
          <c:orientation val="minMax"/>
        </c:scaling>
        <c:delete val="1"/>
        <c:axPos val="l"/>
        <c:numFmt formatCode="0.0%" sourceLinked="1"/>
        <c:majorTickMark val="none"/>
        <c:minorTickMark val="none"/>
        <c:tickLblPos val="none"/>
        <c:crossAx val="12355366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Sheet1!$B$1</c:f>
              <c:strCache>
                <c:ptCount val="1"/>
                <c:pt idx="0">
                  <c:v>Market Share: Secondary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70374528"/>
        <c:axId val="70516736"/>
      </c:barChart>
      <c:catAx>
        <c:axId val="70374528"/>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70516736"/>
        <c:crosses val="autoZero"/>
        <c:auto val="1"/>
        <c:lblAlgn val="ctr"/>
        <c:lblOffset val="0"/>
        <c:noMultiLvlLbl val="0"/>
      </c:catAx>
      <c:valAx>
        <c:axId val="70516736"/>
        <c:scaling>
          <c:orientation val="minMax"/>
        </c:scaling>
        <c:delete val="1"/>
        <c:axPos val="l"/>
        <c:numFmt formatCode="0%" sourceLinked="1"/>
        <c:majorTickMark val="none"/>
        <c:minorTickMark val="none"/>
        <c:tickLblPos val="none"/>
        <c:crossAx val="7037452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pPr>
            <a:r>
              <a:rPr lang="en-US" dirty="0"/>
              <a:t>Wait-Time to </a:t>
            </a:r>
            <a:r>
              <a:rPr lang="en-US" dirty="0" smtClean="0"/>
              <a:t>Consult</a:t>
            </a:r>
          </a:p>
          <a:p>
            <a:pPr>
              <a:defRPr i="1"/>
            </a:pPr>
            <a:r>
              <a:rPr lang="en-US" sz="1050" dirty="0" smtClean="0"/>
              <a:t>(in days)</a:t>
            </a:r>
            <a:endParaRPr lang="en-US" sz="1050" dirty="0"/>
          </a:p>
        </c:rich>
      </c:tx>
      <c:overlay val="0"/>
    </c:title>
    <c:autoTitleDeleted val="0"/>
    <c:plotArea>
      <c:layout/>
      <c:barChart>
        <c:barDir val="col"/>
        <c:grouping val="clustered"/>
        <c:varyColors val="0"/>
        <c:ser>
          <c:idx val="0"/>
          <c:order val="0"/>
          <c:tx>
            <c:strRef>
              <c:f>Sheet1!$B$1</c:f>
              <c:strCache>
                <c:ptCount val="1"/>
                <c:pt idx="0">
                  <c:v>Wait-Time to Consult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15</c:v>
                </c:pt>
                <c:pt idx="1">
                  <c:v>6</c:v>
                </c:pt>
              </c:numCache>
            </c:numRef>
          </c:val>
        </c:ser>
        <c:dLbls>
          <c:showLegendKey val="0"/>
          <c:showVal val="1"/>
          <c:showCatName val="0"/>
          <c:showSerName val="0"/>
          <c:showPercent val="0"/>
          <c:showBubbleSize val="0"/>
        </c:dLbls>
        <c:gapWidth val="150"/>
        <c:overlap val="-25"/>
        <c:axId val="71840896"/>
        <c:axId val="71843840"/>
      </c:barChart>
      <c:catAx>
        <c:axId val="71840896"/>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71843840"/>
        <c:crosses val="autoZero"/>
        <c:auto val="1"/>
        <c:lblAlgn val="ctr"/>
        <c:lblOffset val="0"/>
        <c:noMultiLvlLbl val="0"/>
      </c:catAx>
      <c:valAx>
        <c:axId val="71843840"/>
        <c:scaling>
          <c:orientation val="minMax"/>
        </c:scaling>
        <c:delete val="1"/>
        <c:axPos val="l"/>
        <c:numFmt formatCode="0" sourceLinked="1"/>
        <c:majorTickMark val="none"/>
        <c:minorTickMark val="none"/>
        <c:tickLblPos val="none"/>
        <c:crossAx val="71840896"/>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pPr>
            <a:r>
              <a:rPr lang="en-US" dirty="0"/>
              <a:t>Total Appointment </a:t>
            </a:r>
            <a:r>
              <a:rPr lang="en-US" dirty="0" smtClean="0"/>
              <a:t>Duration</a:t>
            </a:r>
          </a:p>
          <a:p>
            <a:pPr>
              <a:defRPr i="1"/>
            </a:pPr>
            <a:r>
              <a:rPr lang="en-US" sz="1050" dirty="0" smtClean="0"/>
              <a:t>(in</a:t>
            </a:r>
            <a:r>
              <a:rPr lang="en-US" sz="1050" baseline="0" dirty="0" smtClean="0"/>
              <a:t> hours)</a:t>
            </a:r>
            <a:endParaRPr lang="en-US" sz="1050" dirty="0"/>
          </a:p>
        </c:rich>
      </c:tx>
      <c:overlay val="0"/>
    </c:title>
    <c:autoTitleDeleted val="0"/>
    <c:plotArea>
      <c:layout/>
      <c:barChart>
        <c:barDir val="col"/>
        <c:grouping val="clustered"/>
        <c:varyColors val="0"/>
        <c:ser>
          <c:idx val="0"/>
          <c:order val="0"/>
          <c:tx>
            <c:strRef>
              <c:f>Sheet1!$B$1</c:f>
              <c:strCache>
                <c:ptCount val="1"/>
                <c:pt idx="0">
                  <c:v>Total Appointment Duration</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3</c:v>
                </c:pt>
                <c:pt idx="1">
                  <c:v>1</c:v>
                </c:pt>
              </c:numCache>
            </c:numRef>
          </c:val>
        </c:ser>
        <c:dLbls>
          <c:showLegendKey val="0"/>
          <c:showVal val="1"/>
          <c:showCatName val="0"/>
          <c:showSerName val="0"/>
          <c:showPercent val="0"/>
          <c:showBubbleSize val="0"/>
        </c:dLbls>
        <c:gapWidth val="150"/>
        <c:overlap val="-25"/>
        <c:axId val="71854720"/>
        <c:axId val="71878144"/>
      </c:barChart>
      <c:catAx>
        <c:axId val="71854720"/>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71878144"/>
        <c:crosses val="autoZero"/>
        <c:auto val="1"/>
        <c:lblAlgn val="ctr"/>
        <c:lblOffset val="0"/>
        <c:noMultiLvlLbl val="0"/>
      </c:catAx>
      <c:valAx>
        <c:axId val="71878144"/>
        <c:scaling>
          <c:orientation val="minMax"/>
        </c:scaling>
        <c:delete val="1"/>
        <c:axPos val="l"/>
        <c:numFmt formatCode="0" sourceLinked="1"/>
        <c:majorTickMark val="none"/>
        <c:minorTickMark val="none"/>
        <c:tickLblPos val="none"/>
        <c:crossAx val="71854720"/>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265060240963861E-2"/>
          <c:y val="4.3419248744431573E-2"/>
          <c:w val="0.86746987951807408"/>
          <c:h val="0.74735467372315045"/>
        </c:manualLayout>
      </c:layout>
      <c:barChart>
        <c:barDir val="col"/>
        <c:grouping val="clustered"/>
        <c:varyColors val="0"/>
        <c:ser>
          <c:idx val="0"/>
          <c:order val="0"/>
          <c:tx>
            <c:strRef>
              <c:f>Sheet1!$B$1</c:f>
              <c:strCache>
                <c:ptCount val="1"/>
                <c:pt idx="0">
                  <c:v>Volume</c:v>
                </c:pt>
              </c:strCache>
            </c:strRef>
          </c:tx>
          <c:spPr>
            <a:solidFill>
              <a:srgbClr val="BEC9D0"/>
            </a:solidFill>
            <a:ln>
              <a:solidFill>
                <a:srgbClr val="FFFFFF"/>
              </a:solidFill>
            </a:ln>
          </c:spPr>
          <c:invertIfNegative val="0"/>
          <c:dLbls>
            <c:delete val="1"/>
          </c:dLbls>
          <c:cat>
            <c:numRef>
              <c:f>Sheet1!$A$2:$A$3</c:f>
              <c:numCache>
                <c:formatCode>General</c:formatCode>
                <c:ptCount val="2"/>
                <c:pt idx="0">
                  <c:v>2016</c:v>
                </c:pt>
                <c:pt idx="1">
                  <c:v>2021</c:v>
                </c:pt>
              </c:numCache>
            </c:numRef>
          </c:cat>
          <c:val>
            <c:numRef>
              <c:f>Sheet1!$B$2:$B$3</c:f>
              <c:numCache>
                <c:formatCode>#,##0</c:formatCode>
                <c:ptCount val="2"/>
                <c:pt idx="0">
                  <c:v>10601171</c:v>
                </c:pt>
                <c:pt idx="1">
                  <c:v>12129903</c:v>
                </c:pt>
              </c:numCache>
            </c:numRef>
          </c:val>
        </c:ser>
        <c:dLbls>
          <c:showLegendKey val="0"/>
          <c:showVal val="1"/>
          <c:showCatName val="0"/>
          <c:showSerName val="0"/>
          <c:showPercent val="0"/>
          <c:showBubbleSize val="0"/>
        </c:dLbls>
        <c:gapWidth val="50"/>
        <c:axId val="124945152"/>
        <c:axId val="125257216"/>
      </c:barChart>
      <c:catAx>
        <c:axId val="124945152"/>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125257216"/>
        <c:crosses val="autoZero"/>
        <c:auto val="1"/>
        <c:lblAlgn val="ctr"/>
        <c:lblOffset val="0"/>
        <c:noMultiLvlLbl val="0"/>
      </c:catAx>
      <c:valAx>
        <c:axId val="125257216"/>
        <c:scaling>
          <c:orientation val="minMax"/>
          <c:min val="0"/>
        </c:scaling>
        <c:delete val="0"/>
        <c:axPos val="l"/>
        <c:numFmt formatCode="#,##0" sourceLinked="1"/>
        <c:majorTickMark val="none"/>
        <c:minorTickMark val="none"/>
        <c:tickLblPos val="none"/>
        <c:spPr>
          <a:ln>
            <a:noFill/>
          </a:ln>
        </c:spPr>
        <c:crossAx val="12494515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31188555275068"/>
          <c:y val="0.13960720237687568"/>
          <c:w val="0.67240555497780985"/>
          <c:h val="0.70421823684613905"/>
        </c:manualLayout>
      </c:layout>
      <c:barChart>
        <c:barDir val="bar"/>
        <c:grouping val="clustered"/>
        <c:varyColors val="0"/>
        <c:ser>
          <c:idx val="0"/>
          <c:order val="0"/>
          <c:tx>
            <c:strRef>
              <c:f>Sheet1!$B$1</c:f>
              <c:strCache>
                <c:ptCount val="1"/>
                <c:pt idx="0">
                  <c:v>Series 1</c:v>
                </c:pt>
              </c:strCache>
            </c:strRef>
          </c:tx>
          <c:spPr>
            <a:solidFill>
              <a:srgbClr val="BEC9D0"/>
            </a:solidFill>
            <a:ln>
              <a:solidFill>
                <a:srgbClr val="FFFFFF"/>
              </a:solidFill>
            </a:ln>
          </c:spPr>
          <c:invertIfNegative val="0"/>
          <c:dLbls>
            <c:dLbl>
              <c:idx val="0"/>
              <c:layout>
                <c:manualLayout>
                  <c:x val="-3.0430259287142027E-2"/>
                  <c:y val="4.1419211339079843E-3"/>
                </c:manualLayout>
              </c:layout>
              <c:dLblPos val="outEnd"/>
              <c:showLegendKey val="0"/>
              <c:showVal val="1"/>
              <c:showCatName val="0"/>
              <c:showSerName val="0"/>
              <c:showPercent val="0"/>
              <c:showBubbleSize val="0"/>
            </c:dLbl>
            <c:dLbl>
              <c:idx val="1"/>
              <c:layout>
                <c:manualLayout>
                  <c:x val="3.4275933207602899E-3"/>
                  <c:y val="-3.6546362946246976E-3"/>
                </c:manualLayout>
              </c:layout>
              <c:dLblPos val="outEnd"/>
              <c:showLegendKey val="0"/>
              <c:showVal val="1"/>
              <c:showCatName val="0"/>
              <c:showSerName val="0"/>
              <c:showPercent val="0"/>
              <c:showBubbleSize val="0"/>
            </c:dLbl>
            <c:dLbl>
              <c:idx val="2"/>
              <c:layout>
                <c:manualLayout>
                  <c:x val="1.9632425346543223E-2"/>
                  <c:y val="4.1419211339079843E-3"/>
                </c:manualLayout>
              </c:layout>
              <c:dLblPos val="outEnd"/>
              <c:showLegendKey val="0"/>
              <c:showVal val="1"/>
              <c:showCatName val="0"/>
              <c:showSerName val="0"/>
              <c:showPercent val="0"/>
              <c:showBubbleSize val="0"/>
            </c:dLbl>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Sheet1!$A$2:$A$9</c:f>
              <c:strCache>
                <c:ptCount val="8"/>
                <c:pt idx="0">
                  <c:v>Low Dose Brachytherapy </c:v>
                </c:pt>
                <c:pt idx="1">
                  <c:v>Conventional Radiaiton Therapy</c:v>
                </c:pt>
                <c:pt idx="2">
                  <c:v>Stereotactic Radiosurgery</c:v>
                </c:pt>
                <c:pt idx="3">
                  <c:v>IMRT</c:v>
                </c:pt>
                <c:pt idx="4">
                  <c:v>High Dose Brachytherapy</c:v>
                </c:pt>
                <c:pt idx="5">
                  <c:v>Stereotactic Body Radiation Therapy </c:v>
                </c:pt>
                <c:pt idx="6">
                  <c:v>Proton Beam</c:v>
                </c:pt>
                <c:pt idx="7">
                  <c:v>Chemotherapy</c:v>
                </c:pt>
              </c:strCache>
            </c:strRef>
          </c:cat>
          <c:val>
            <c:numRef>
              <c:f>Sheet1!$B$2:$B$9</c:f>
              <c:numCache>
                <c:formatCode>0.0%</c:formatCode>
                <c:ptCount val="8"/>
                <c:pt idx="0">
                  <c:v>-0.10273832720196498</c:v>
                </c:pt>
                <c:pt idx="1">
                  <c:v>-5.5128385008139547E-2</c:v>
                </c:pt>
                <c:pt idx="2">
                  <c:v>-1.8601712102712154E-2</c:v>
                </c:pt>
                <c:pt idx="3">
                  <c:v>0.18575201438534714</c:v>
                </c:pt>
                <c:pt idx="4">
                  <c:v>0.19567207569823236</c:v>
                </c:pt>
                <c:pt idx="5">
                  <c:v>0.36088175370558517</c:v>
                </c:pt>
                <c:pt idx="6">
                  <c:v>0.43747794363195319</c:v>
                </c:pt>
                <c:pt idx="7">
                  <c:v>0.4833870087081521</c:v>
                </c:pt>
              </c:numCache>
            </c:numRef>
          </c:val>
        </c:ser>
        <c:dLbls>
          <c:showLegendKey val="0"/>
          <c:showVal val="1"/>
          <c:showCatName val="0"/>
          <c:showSerName val="0"/>
          <c:showPercent val="0"/>
          <c:showBubbleSize val="0"/>
        </c:dLbls>
        <c:gapWidth val="50"/>
        <c:axId val="125533184"/>
        <c:axId val="125561472"/>
      </c:barChart>
      <c:catAx>
        <c:axId val="125533184"/>
        <c:scaling>
          <c:orientation val="minMax"/>
        </c:scaling>
        <c:delete val="0"/>
        <c:axPos val="l"/>
        <c:majorTickMark val="none"/>
        <c:minorTickMark val="none"/>
        <c:tickLblPos val="none"/>
        <c:spPr>
          <a:noFill/>
          <a:ln>
            <a:solidFill>
              <a:schemeClr val="tx1"/>
            </a:solidFill>
          </a:ln>
        </c:spPr>
        <c:txPr>
          <a:bodyPr/>
          <a:lstStyle/>
          <a:p>
            <a:pPr>
              <a:defRPr b="0" i="1"/>
            </a:pPr>
            <a:endParaRPr lang="en-US"/>
          </a:p>
        </c:txPr>
        <c:crossAx val="125561472"/>
        <c:crosses val="autoZero"/>
        <c:auto val="1"/>
        <c:lblAlgn val="ctr"/>
        <c:lblOffset val="0"/>
        <c:noMultiLvlLbl val="0"/>
      </c:catAx>
      <c:valAx>
        <c:axId val="125561472"/>
        <c:scaling>
          <c:orientation val="minMax"/>
        </c:scaling>
        <c:delete val="1"/>
        <c:axPos val="b"/>
        <c:numFmt formatCode="0.0%" sourceLinked="1"/>
        <c:majorTickMark val="out"/>
        <c:minorTickMark val="none"/>
        <c:tickLblPos val="none"/>
        <c:crossAx val="125533184"/>
        <c:crosses val="autoZero"/>
        <c:crossBetween val="between"/>
      </c:valAx>
    </c:plotArea>
    <c:plotVisOnly val="1"/>
    <c:dispBlanksAs val="gap"/>
    <c:showDLblsOverMax val="0"/>
  </c:chart>
  <c:spPr>
    <a:noFill/>
    <a:ln>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Volume</c:v>
                </c:pt>
              </c:strCache>
            </c:strRef>
          </c:tx>
          <c:spPr>
            <a:solidFill>
              <a:srgbClr val="BEC9D0"/>
            </a:solidFill>
            <a:ln>
              <a:solidFill>
                <a:srgbClr val="FFFFFF"/>
              </a:solidFill>
            </a:ln>
          </c:spPr>
          <c:invertIfNegative val="0"/>
          <c:dLbls>
            <c:delete val="1"/>
          </c:dLbls>
          <c:cat>
            <c:numRef>
              <c:f>Sheet1!$A$2:$A$3</c:f>
              <c:numCache>
                <c:formatCode>General</c:formatCode>
                <c:ptCount val="2"/>
                <c:pt idx="0">
                  <c:v>2015</c:v>
                </c:pt>
                <c:pt idx="1">
                  <c:v>2020</c:v>
                </c:pt>
              </c:numCache>
            </c:numRef>
          </c:cat>
          <c:val>
            <c:numRef>
              <c:f>Sheet1!$B$2:$B$3</c:f>
              <c:numCache>
                <c:formatCode>_(* #,##0_);_(* \(#,##0\);_(* "-"??_);_(@_)</c:formatCode>
                <c:ptCount val="2"/>
                <c:pt idx="0">
                  <c:v>571930</c:v>
                </c:pt>
                <c:pt idx="1">
                  <c:v>563962</c:v>
                </c:pt>
              </c:numCache>
            </c:numRef>
          </c:val>
        </c:ser>
        <c:dLbls>
          <c:showLegendKey val="0"/>
          <c:showVal val="1"/>
          <c:showCatName val="0"/>
          <c:showSerName val="0"/>
          <c:showPercent val="0"/>
          <c:showBubbleSize val="0"/>
        </c:dLbls>
        <c:gapWidth val="50"/>
        <c:axId val="187618048"/>
        <c:axId val="187619968"/>
      </c:barChart>
      <c:catAx>
        <c:axId val="187618048"/>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187619968"/>
        <c:crosses val="autoZero"/>
        <c:auto val="1"/>
        <c:lblAlgn val="ctr"/>
        <c:lblOffset val="0"/>
        <c:noMultiLvlLbl val="0"/>
      </c:catAx>
      <c:valAx>
        <c:axId val="187619968"/>
        <c:scaling>
          <c:orientation val="minMax"/>
          <c:min val="0"/>
        </c:scaling>
        <c:delete val="0"/>
        <c:axPos val="l"/>
        <c:numFmt formatCode="_(* #,##0_);_(* \(#,##0\);_(* &quot;-&quot;??_);_(@_)" sourceLinked="1"/>
        <c:majorTickMark val="none"/>
        <c:minorTickMark val="none"/>
        <c:tickLblPos val="none"/>
        <c:spPr>
          <a:ln>
            <a:noFill/>
          </a:ln>
        </c:spPr>
        <c:crossAx val="18761804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65400843881857"/>
          <c:y val="0.18102641371595554"/>
          <c:w val="0.74050963482162691"/>
          <c:h val="0.69179247344441508"/>
        </c:manualLayout>
      </c:layout>
      <c:barChart>
        <c:barDir val="bar"/>
        <c:grouping val="clustered"/>
        <c:varyColors val="0"/>
        <c:ser>
          <c:idx val="0"/>
          <c:order val="0"/>
          <c:tx>
            <c:strRef>
              <c:f>Sheet1!$B$1</c:f>
              <c:strCache>
                <c:ptCount val="1"/>
                <c:pt idx="0">
                  <c:v>Series 1</c:v>
                </c:pt>
              </c:strCache>
            </c:strRef>
          </c:tx>
          <c:spPr>
            <a:solidFill>
              <a:srgbClr val="BEC9D0"/>
            </a:solidFill>
            <a:ln>
              <a:solidFill>
                <a:srgbClr val="FFFFFF"/>
              </a:solidFill>
            </a:ln>
          </c:spPr>
          <c:invertIfNegative val="0"/>
          <c:dLbls>
            <c:dLbl>
              <c:idx val="0"/>
              <c:layout>
                <c:manualLayout>
                  <c:x val="1.21003702367538E-2"/>
                  <c:y val="0"/>
                </c:manualLayout>
              </c:layout>
              <c:dLblPos val="outEnd"/>
              <c:showLegendKey val="0"/>
              <c:showVal val="1"/>
              <c:showCatName val="0"/>
              <c:showSerName val="0"/>
              <c:showPercent val="0"/>
              <c:showBubbleSize val="0"/>
            </c:dLbl>
            <c:dLbl>
              <c:idx val="1"/>
              <c:layout>
                <c:manualLayout>
                  <c:x val="-2.691501635340016E-5"/>
                  <c:y val="0"/>
                </c:manualLayout>
              </c:layout>
              <c:dLblPos val="outEnd"/>
              <c:showLegendKey val="0"/>
              <c:showVal val="1"/>
              <c:showCatName val="0"/>
              <c:showSerName val="0"/>
              <c:showPercent val="0"/>
              <c:showBubbleSize val="0"/>
            </c:dLbl>
            <c:dLbl>
              <c:idx val="2"/>
              <c:layout>
                <c:manualLayout>
                  <c:x val="-3.7298001508275507E-3"/>
                  <c:y val="0"/>
                </c:manualLayout>
              </c:layout>
              <c:dLblPos val="outEnd"/>
              <c:showLegendKey val="0"/>
              <c:showVal val="1"/>
              <c:showCatName val="0"/>
              <c:showSerName val="0"/>
              <c:showPercent val="0"/>
              <c:showBubbleSize val="0"/>
            </c:dLbl>
            <c:dLbl>
              <c:idx val="3"/>
              <c:layout>
                <c:manualLayout>
                  <c:x val="4.830727838977809E-3"/>
                  <c:y val="-3.2613552235495936E-7"/>
                </c:manualLayout>
              </c:layout>
              <c:dLblPos val="outEnd"/>
              <c:showLegendKey val="0"/>
              <c:showVal val="1"/>
              <c:showCatName val="0"/>
              <c:showSerName val="0"/>
              <c:showPercent val="0"/>
              <c:showBubbleSize val="0"/>
            </c:dLbl>
            <c:dLbl>
              <c:idx val="4"/>
              <c:layout>
                <c:manualLayout>
                  <c:x val="-5.9005997390278609E-3"/>
                  <c:y val="0"/>
                </c:manualLayout>
              </c:layout>
              <c:dLblPos val="outEnd"/>
              <c:showLegendKey val="0"/>
              <c:showVal val="1"/>
              <c:showCatName val="0"/>
              <c:showSerName val="0"/>
              <c:showPercent val="0"/>
              <c:showBubbleSize val="0"/>
            </c:dLbl>
            <c:dLbl>
              <c:idx val="5"/>
              <c:layout>
                <c:manualLayout>
                  <c:x val="-1.3685768219266287E-2"/>
                  <c:y val="0"/>
                </c:manualLayout>
              </c:layout>
              <c:dLblPos val="outEnd"/>
              <c:showLegendKey val="0"/>
              <c:showVal val="1"/>
              <c:showCatName val="0"/>
              <c:showSerName val="0"/>
              <c:showPercent val="0"/>
              <c:showBubbleSize val="0"/>
            </c:dLbl>
            <c:dLbl>
              <c:idx val="6"/>
              <c:layout>
                <c:manualLayout>
                  <c:x val="-4.0538155400058071E-3"/>
                  <c:y val="-3.7967171794148088E-17"/>
                </c:manualLayout>
              </c:layout>
              <c:dLblPos val="outEnd"/>
              <c:showLegendKey val="0"/>
              <c:showVal val="1"/>
              <c:showCatName val="0"/>
              <c:showSerName val="0"/>
              <c:showPercent val="0"/>
              <c:showBubbleSize val="0"/>
            </c:dLbl>
            <c:dLbl>
              <c:idx val="7"/>
              <c:layout>
                <c:manualLayout>
                  <c:x val="-1.7656250727869912E-2"/>
                  <c:y val="0"/>
                </c:manualLayout>
              </c:layout>
              <c:dLblPos val="outEnd"/>
              <c:showLegendKey val="0"/>
              <c:showVal val="1"/>
              <c:showCatName val="0"/>
              <c:showSerName val="0"/>
              <c:showPercent val="0"/>
              <c:showBubbleSize val="0"/>
            </c:dLbl>
            <c:numFmt formatCode="0%" sourceLinked="0"/>
            <c:txPr>
              <a:bodyPr/>
              <a:lstStyle/>
              <a:p>
                <a:pPr>
                  <a:defRPr b="1"/>
                </a:pPr>
                <a:endParaRPr lang="en-US"/>
              </a:p>
            </c:txPr>
            <c:dLblPos val="ctr"/>
            <c:showLegendKey val="0"/>
            <c:showVal val="1"/>
            <c:showCatName val="0"/>
            <c:showSerName val="0"/>
            <c:showPercent val="0"/>
            <c:showBubbleSize val="0"/>
            <c:showLeaderLines val="0"/>
          </c:dLbls>
          <c:cat>
            <c:strRef>
              <c:f>Sheet1!$A$2:$A$9</c:f>
              <c:strCache>
                <c:ptCount val="8"/>
                <c:pt idx="0">
                  <c:v>Prostate</c:v>
                </c:pt>
                <c:pt idx="1">
                  <c:v>Neuro</c:v>
                </c:pt>
                <c:pt idx="2">
                  <c:v>Breast</c:v>
                </c:pt>
                <c:pt idx="3">
                  <c:v>Gyn</c:v>
                </c:pt>
                <c:pt idx="4">
                  <c:v>Muscoskeltal</c:v>
                </c:pt>
                <c:pt idx="5">
                  <c:v>Head and neck</c:v>
                </c:pt>
                <c:pt idx="6">
                  <c:v>GI</c:v>
                </c:pt>
                <c:pt idx="7">
                  <c:v>Thoracic</c:v>
                </c:pt>
              </c:strCache>
            </c:strRef>
          </c:cat>
          <c:val>
            <c:numRef>
              <c:f>Sheet1!$B$2:$B$9</c:f>
              <c:numCache>
                <c:formatCode>0%</c:formatCode>
                <c:ptCount val="8"/>
                <c:pt idx="0">
                  <c:v>-0.317</c:v>
                </c:pt>
                <c:pt idx="1">
                  <c:v>-5.7000000000000002E-2</c:v>
                </c:pt>
                <c:pt idx="2">
                  <c:v>-2.5999999999999999E-2</c:v>
                </c:pt>
                <c:pt idx="3">
                  <c:v>7.0000000000000001E-3</c:v>
                </c:pt>
                <c:pt idx="4">
                  <c:v>5.1999999999999998E-2</c:v>
                </c:pt>
                <c:pt idx="5">
                  <c:v>7.5999999999999998E-2</c:v>
                </c:pt>
                <c:pt idx="6">
                  <c:v>7.9000000000000001E-2</c:v>
                </c:pt>
                <c:pt idx="7">
                  <c:v>8.8999999999999996E-2</c:v>
                </c:pt>
              </c:numCache>
            </c:numRef>
          </c:val>
        </c:ser>
        <c:dLbls>
          <c:showLegendKey val="0"/>
          <c:showVal val="1"/>
          <c:showCatName val="0"/>
          <c:showSerName val="0"/>
          <c:showPercent val="0"/>
          <c:showBubbleSize val="0"/>
        </c:dLbls>
        <c:gapWidth val="50"/>
        <c:axId val="154067328"/>
        <c:axId val="150283392"/>
      </c:barChart>
      <c:catAx>
        <c:axId val="154067328"/>
        <c:scaling>
          <c:orientation val="minMax"/>
        </c:scaling>
        <c:delete val="0"/>
        <c:axPos val="l"/>
        <c:numFmt formatCode="General" sourceLinked="1"/>
        <c:majorTickMark val="none"/>
        <c:minorTickMark val="none"/>
        <c:tickLblPos val="none"/>
        <c:spPr>
          <a:noFill/>
          <a:ln>
            <a:solidFill>
              <a:schemeClr val="tx1"/>
            </a:solidFill>
          </a:ln>
        </c:spPr>
        <c:txPr>
          <a:bodyPr/>
          <a:lstStyle/>
          <a:p>
            <a:pPr>
              <a:defRPr b="0" i="1"/>
            </a:pPr>
            <a:endParaRPr lang="en-US"/>
          </a:p>
        </c:txPr>
        <c:crossAx val="150283392"/>
        <c:crosses val="autoZero"/>
        <c:auto val="1"/>
        <c:lblAlgn val="ctr"/>
        <c:lblOffset val="0"/>
        <c:noMultiLvlLbl val="0"/>
      </c:catAx>
      <c:valAx>
        <c:axId val="150283392"/>
        <c:scaling>
          <c:orientation val="minMax"/>
        </c:scaling>
        <c:delete val="1"/>
        <c:axPos val="b"/>
        <c:numFmt formatCode="0%" sourceLinked="1"/>
        <c:majorTickMark val="out"/>
        <c:minorTickMark val="none"/>
        <c:tickLblPos val="none"/>
        <c:crossAx val="154067328"/>
        <c:crosses val="autoZero"/>
        <c:crossBetween val="between"/>
      </c:valAx>
    </c:plotArea>
    <c:plotVisOnly val="1"/>
    <c:dispBlanksAs val="gap"/>
    <c:showDLblsOverMax val="0"/>
  </c:chart>
  <c:spPr>
    <a:noFill/>
    <a:ln>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2011</c:v>
                </c:pt>
              </c:strCache>
            </c:strRef>
          </c:tx>
          <c:spPr>
            <a:solidFill>
              <a:srgbClr val="ACCBF9"/>
            </a:solidFill>
            <a:ln>
              <a:solidFill>
                <a:srgbClr val="FFFFFF"/>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Sheet1!$A$2:$A$3</c:f>
              <c:strCache>
                <c:ptCount val="2"/>
                <c:pt idx="0">
                  <c:v>Chemotherapy</c:v>
                </c:pt>
                <c:pt idx="1">
                  <c:v>Radiation</c:v>
                </c:pt>
              </c:strCache>
            </c:strRef>
          </c:cat>
          <c:val>
            <c:numRef>
              <c:f>Sheet1!$B$2:$B$3</c:f>
              <c:numCache>
                <c:formatCode>General</c:formatCode>
                <c:ptCount val="2"/>
                <c:pt idx="0">
                  <c:v>419</c:v>
                </c:pt>
                <c:pt idx="1">
                  <c:v>2709</c:v>
                </c:pt>
              </c:numCache>
            </c:numRef>
          </c:val>
        </c:ser>
        <c:ser>
          <c:idx val="1"/>
          <c:order val="1"/>
          <c:tx>
            <c:strRef>
              <c:f>Sheet1!$C$1</c:f>
              <c:strCache>
                <c:ptCount val="1"/>
                <c:pt idx="0">
                  <c:v>2016</c:v>
                </c:pt>
              </c:strCache>
            </c:strRef>
          </c:tx>
          <c:spPr>
            <a:solidFill>
              <a:srgbClr val="629DD1"/>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Chemotherapy</c:v>
                </c:pt>
                <c:pt idx="1">
                  <c:v>Radiation</c:v>
                </c:pt>
              </c:strCache>
            </c:strRef>
          </c:cat>
          <c:val>
            <c:numRef>
              <c:f>Sheet1!$C$2:$C$3</c:f>
              <c:numCache>
                <c:formatCode>General</c:formatCode>
                <c:ptCount val="2"/>
                <c:pt idx="0">
                  <c:v>453</c:v>
                </c:pt>
                <c:pt idx="1">
                  <c:v>3270</c:v>
                </c:pt>
              </c:numCache>
            </c:numRef>
          </c:val>
        </c:ser>
        <c:dLbls>
          <c:showLegendKey val="0"/>
          <c:showVal val="1"/>
          <c:showCatName val="0"/>
          <c:showSerName val="0"/>
          <c:showPercent val="0"/>
          <c:showBubbleSize val="0"/>
        </c:dLbls>
        <c:gapWidth val="50"/>
        <c:axId val="249671040"/>
        <c:axId val="249742464"/>
      </c:barChart>
      <c:catAx>
        <c:axId val="249671040"/>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49742464"/>
        <c:crosses val="autoZero"/>
        <c:auto val="1"/>
        <c:lblAlgn val="ctr"/>
        <c:lblOffset val="0"/>
        <c:noMultiLvlLbl val="0"/>
      </c:catAx>
      <c:valAx>
        <c:axId val="249742464"/>
        <c:scaling>
          <c:orientation val="minMax"/>
        </c:scaling>
        <c:delete val="0"/>
        <c:axPos val="l"/>
        <c:numFmt formatCode="General" sourceLinked="1"/>
        <c:majorTickMark val="none"/>
        <c:minorTickMark val="none"/>
        <c:tickLblPos val="none"/>
        <c:spPr>
          <a:ln>
            <a:noFill/>
          </a:ln>
        </c:spPr>
        <c:crossAx val="249671040"/>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57C91-4814-4AA2-9391-9BE72488694C}" type="datetimeFigureOut">
              <a:rPr lang="en-US" smtClean="0"/>
              <a:pPr/>
              <a:t>7/18/2017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397CE-5E86-4661-B0C5-9F93836F6E1D}" type="slidenum">
              <a:rPr lang="en-US" smtClean="0"/>
              <a:pPr/>
              <a:t>‹#›</a:t>
            </a:fld>
            <a:endParaRPr lang="en-US" dirty="0"/>
          </a:p>
        </p:txBody>
      </p:sp>
    </p:spTree>
    <p:extLst>
      <p:ext uri="{BB962C8B-B14F-4D97-AF65-F5344CB8AC3E}">
        <p14:creationId xmlns:p14="http://schemas.microsoft.com/office/powerpoint/2010/main" val="2362759721"/>
      </p:ext>
    </p:extLst>
  </p:cSld>
  <p:clrMap bg1="lt1" tx1="dk1" bg2="lt2" tx2="dk2" accent1="accent1" accent2="accent2" accent3="accent3" accent4="accent4" accent5="accent5" accent6="accent6" hlink="hlink" folHlink="folHlink"/>
  <p:notesStyle>
    <a:lvl1pPr marL="0" algn="l" defTabSz="910118" rtl="0" eaLnBrk="1" latinLnBrk="0" hangingPunct="1">
      <a:defRPr sz="1100" kern="1200">
        <a:solidFill>
          <a:schemeClr val="tx1"/>
        </a:solidFill>
        <a:latin typeface="+mn-lt"/>
        <a:ea typeface="+mn-ea"/>
        <a:cs typeface="+mn-cs"/>
      </a:defRPr>
    </a:lvl1pPr>
    <a:lvl2pPr marL="455063" algn="l" defTabSz="910118" rtl="0" eaLnBrk="1" latinLnBrk="0" hangingPunct="1">
      <a:defRPr sz="1100" kern="1200">
        <a:solidFill>
          <a:schemeClr val="tx1"/>
        </a:solidFill>
        <a:latin typeface="+mn-lt"/>
        <a:ea typeface="+mn-ea"/>
        <a:cs typeface="+mn-cs"/>
      </a:defRPr>
    </a:lvl2pPr>
    <a:lvl3pPr marL="910118" algn="l" defTabSz="910118" rtl="0" eaLnBrk="1" latinLnBrk="0" hangingPunct="1">
      <a:defRPr sz="1100" kern="1200">
        <a:solidFill>
          <a:schemeClr val="tx1"/>
        </a:solidFill>
        <a:latin typeface="+mn-lt"/>
        <a:ea typeface="+mn-ea"/>
        <a:cs typeface="+mn-cs"/>
      </a:defRPr>
    </a:lvl3pPr>
    <a:lvl4pPr marL="1365177" algn="l" defTabSz="910118" rtl="0" eaLnBrk="1" latinLnBrk="0" hangingPunct="1">
      <a:defRPr sz="1100" kern="1200">
        <a:solidFill>
          <a:schemeClr val="tx1"/>
        </a:solidFill>
        <a:latin typeface="+mn-lt"/>
        <a:ea typeface="+mn-ea"/>
        <a:cs typeface="+mn-cs"/>
      </a:defRPr>
    </a:lvl4pPr>
    <a:lvl5pPr marL="1820242" algn="l" defTabSz="910118" rtl="0" eaLnBrk="1" latinLnBrk="0" hangingPunct="1">
      <a:defRPr sz="1100" kern="1200">
        <a:solidFill>
          <a:schemeClr val="tx1"/>
        </a:solidFill>
        <a:latin typeface="+mn-lt"/>
        <a:ea typeface="+mn-ea"/>
        <a:cs typeface="+mn-cs"/>
      </a:defRPr>
    </a:lvl5pPr>
    <a:lvl6pPr marL="2275299" algn="l" defTabSz="910118" rtl="0" eaLnBrk="1" latinLnBrk="0" hangingPunct="1">
      <a:defRPr sz="1100" kern="1200">
        <a:solidFill>
          <a:schemeClr val="tx1"/>
        </a:solidFill>
        <a:latin typeface="+mn-lt"/>
        <a:ea typeface="+mn-ea"/>
        <a:cs typeface="+mn-cs"/>
      </a:defRPr>
    </a:lvl6pPr>
    <a:lvl7pPr marL="2730353" algn="l" defTabSz="910118" rtl="0" eaLnBrk="1" latinLnBrk="0" hangingPunct="1">
      <a:defRPr sz="1100" kern="1200">
        <a:solidFill>
          <a:schemeClr val="tx1"/>
        </a:solidFill>
        <a:latin typeface="+mn-lt"/>
        <a:ea typeface="+mn-ea"/>
        <a:cs typeface="+mn-cs"/>
      </a:defRPr>
    </a:lvl7pPr>
    <a:lvl8pPr marL="3185414" algn="l" defTabSz="910118" rtl="0" eaLnBrk="1" latinLnBrk="0" hangingPunct="1">
      <a:defRPr sz="1100" kern="1200">
        <a:solidFill>
          <a:schemeClr val="tx1"/>
        </a:solidFill>
        <a:latin typeface="+mn-lt"/>
        <a:ea typeface="+mn-ea"/>
        <a:cs typeface="+mn-cs"/>
      </a:defRPr>
    </a:lvl8pPr>
    <a:lvl9pPr marL="3640471" algn="l" defTabSz="91011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dvisory.com/Research/Oncology-Roundtable/Studies/2006/Elevating-Oncology-Finances/Financial-Analysi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advisory.com/Research/Oncology-Roundtable/Studies/2006/Elevating-Oncology-Finances/Appendi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enstats.census.gov/usa/usa.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dvisory.com/Research/Oncology-Roundtable/Studies/2009/Developing-the-Care-Delivery-Model-of-the-Futu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dvisory.com/Research/Oncology-Roundtable/Studies/2012/Redesigning-Cancer-Care-Delivery-for-the-Era-of-Accountabilit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advisory.com/Research/Oncology-Roundtable/Events/Webconferences/2011/Transforming-Cancer-Car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dvisory.com/Technology/Crimson-Market-Advantage/Member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advisory.com/Research/Oncology-Roundtable/Studies/2005/Clinical-Quality-Strategy/Column-V-Realizing-Market-Advantage" TargetMode="External"/><Relationship Id="rId4" Type="http://schemas.openxmlformats.org/officeDocument/2006/relationships/hyperlink" Target="http://www.advisory.com/Research/Oncology-Roundtable/Studies/2011/Elevating-Oncology-Referral-Strateg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dvisory.com/Research/Technology-Insights/Resources/2012/Clinical-Technology-Compendiu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dvisory.com/Research/Oncology-Roundtabl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advisory.com/Research/Oncology-Roundtable/Tools/2010/Commission-on-Cancer-Accreditation-Crosswal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a:t>
            </a:fld>
            <a:endParaRPr lang="en-US" dirty="0"/>
          </a:p>
        </p:txBody>
      </p:sp>
    </p:spTree>
    <p:extLst>
      <p:ext uri="{BB962C8B-B14F-4D97-AF65-F5344CB8AC3E}">
        <p14:creationId xmlns:p14="http://schemas.microsoft.com/office/powerpoint/2010/main" val="185797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10</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Overall outpatient </a:t>
            </a:r>
            <a:r>
              <a:rPr lang="en-US" dirty="0"/>
              <a:t>oncology volumes are projected to grow by </a:t>
            </a:r>
            <a:r>
              <a:rPr lang="en-US" dirty="0" smtClean="0"/>
              <a:t>13 </a:t>
            </a:r>
            <a:r>
              <a:rPr lang="en-US" dirty="0"/>
              <a:t>percent across the next five years, reaching almost </a:t>
            </a:r>
            <a:r>
              <a:rPr lang="en-US" dirty="0" smtClean="0"/>
              <a:t>20 </a:t>
            </a:r>
            <a:r>
              <a:rPr lang="en-US" dirty="0"/>
              <a:t>million hospital outpatient department procedures by </a:t>
            </a:r>
            <a:r>
              <a:rPr lang="en-US" dirty="0" smtClean="0"/>
              <a:t>2020.</a:t>
            </a:r>
            <a:endParaRPr lang="en-US" dirty="0"/>
          </a:p>
          <a:p>
            <a:endParaRPr lang="en-US" dirty="0"/>
          </a:p>
          <a:p>
            <a:r>
              <a:rPr lang="en-US" dirty="0" smtClean="0"/>
              <a:t>Radiation therapy </a:t>
            </a:r>
            <a:r>
              <a:rPr lang="en-US" dirty="0"/>
              <a:t>volumes represent </a:t>
            </a:r>
            <a:r>
              <a:rPr lang="en-US" dirty="0" smtClean="0"/>
              <a:t>more</a:t>
            </a:r>
            <a:r>
              <a:rPr lang="en-US" baseline="0" dirty="0" smtClean="0"/>
              <a:t> than</a:t>
            </a:r>
            <a:r>
              <a:rPr lang="en-US" dirty="0" smtClean="0"/>
              <a:t> </a:t>
            </a:r>
            <a:r>
              <a:rPr lang="en-US" dirty="0"/>
              <a:t>three-fourths of hospital outpatient oncology </a:t>
            </a:r>
            <a:r>
              <a:rPr lang="en-US" dirty="0" smtClean="0"/>
              <a:t>volumes.</a:t>
            </a:r>
            <a:r>
              <a:rPr lang="en-US" baseline="0" dirty="0" smtClean="0"/>
              <a:t> </a:t>
            </a:r>
            <a:r>
              <a:rPr lang="en-US" dirty="0" smtClean="0"/>
              <a:t>Most </a:t>
            </a:r>
            <a:r>
              <a:rPr lang="en-US" dirty="0"/>
              <a:t>radiation therapy modalities will see growth in hospital outpatient volumes across the next five years, with proton beam therapy growing at the fastest </a:t>
            </a:r>
            <a:r>
              <a:rPr lang="en-US" dirty="0" smtClean="0"/>
              <a:t>pace. </a:t>
            </a:r>
          </a:p>
          <a:p>
            <a:endParaRPr lang="en-US" dirty="0"/>
          </a:p>
          <a:p>
            <a:r>
              <a:rPr lang="en-US" dirty="0"/>
              <a:t>The aging </a:t>
            </a:r>
            <a:r>
              <a:rPr lang="en-US" dirty="0" smtClean="0"/>
              <a:t>population</a:t>
            </a:r>
            <a:r>
              <a:rPr lang="en-US" baseline="0" dirty="0" smtClean="0"/>
              <a:t> and increased insurance coverage will increase cancer incidence</a:t>
            </a:r>
            <a:r>
              <a:rPr lang="en-US" dirty="0" smtClean="0"/>
              <a:t>. On</a:t>
            </a:r>
            <a:r>
              <a:rPr lang="en-US" baseline="0" dirty="0" smtClean="0"/>
              <a:t> the other hand, clinical innovations and market factors may drive down the number of chemotherapy and radiation therapy visits. </a:t>
            </a:r>
          </a:p>
          <a:p>
            <a:endParaRPr lang="en-US" baseline="0" dirty="0" smtClean="0"/>
          </a:p>
          <a:p>
            <a:r>
              <a:rPr lang="en-US" dirty="0" smtClean="0"/>
              <a:t>For more information</a:t>
            </a:r>
            <a:r>
              <a:rPr lang="en-US" baseline="0" dirty="0" smtClean="0"/>
              <a:t>, log into advisory.com and access the following tools:</a:t>
            </a:r>
          </a:p>
          <a:p>
            <a:pPr marL="171450" indent="-171450">
              <a:buFont typeface="Arial" panose="020B0604020202020204" pitchFamily="34" charset="0"/>
              <a:buChar char="•"/>
            </a:pPr>
            <a:r>
              <a:rPr lang="en-US" baseline="0" dirty="0" smtClean="0"/>
              <a:t>Oncology Outpatient Estimator – provides current and projected outpatient oncology volumes by tumor site and site of care (available at: https://dag.advisory.com/2015_E_DAG_Estimator/?var=c55ab4fd-8935-40bd-a06d-0d53b15684a2)</a:t>
            </a:r>
          </a:p>
          <a:p>
            <a:pPr marL="171450" indent="-171450">
              <a:buFont typeface="Arial" panose="020B0604020202020204" pitchFamily="34" charset="0"/>
              <a:buChar char="•"/>
            </a:pPr>
            <a:r>
              <a:rPr lang="en-US" baseline="0" dirty="0" smtClean="0"/>
              <a:t>Outpatient Scenario Planner – provides key growth drivers and barriers (available at: https://dag.advisory.com/2015_E_DAG_Estimator/?var=8aad9288-bc3c-4fc8-852d-778da53c5088#)</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A060988-DC6A-407B-A029-A100C6BB504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Inpatient oncology and hematology cases are projected to </a:t>
            </a:r>
            <a:r>
              <a:rPr lang="en-US" dirty="0" smtClean="0"/>
              <a:t>decrease by 3% across </a:t>
            </a:r>
            <a:r>
              <a:rPr lang="en-US" dirty="0"/>
              <a:t>the next five </a:t>
            </a:r>
            <a:r>
              <a:rPr lang="en-US" dirty="0" smtClean="0"/>
              <a:t>years.</a:t>
            </a:r>
            <a:endParaRPr lang="en-US" dirty="0"/>
          </a:p>
          <a:p>
            <a:endParaRPr lang="en-US" dirty="0"/>
          </a:p>
          <a:p>
            <a:r>
              <a:rPr lang="en-US" dirty="0"/>
              <a:t>Medical oncology cases comprise almost </a:t>
            </a:r>
            <a:r>
              <a:rPr lang="en-US" dirty="0" smtClean="0"/>
              <a:t>97 </a:t>
            </a:r>
            <a:r>
              <a:rPr lang="en-US" dirty="0"/>
              <a:t>percent of total inpatient oncology/hematology cases</a:t>
            </a:r>
            <a:r>
              <a:rPr lang="en-US" dirty="0" smtClean="0"/>
              <a:t>. </a:t>
            </a:r>
          </a:p>
          <a:p>
            <a:endParaRPr lang="en-US" dirty="0" smtClean="0"/>
          </a:p>
          <a:p>
            <a:r>
              <a:rPr lang="en-US" dirty="0" smtClean="0"/>
              <a:t>Overall growth will be driven by increases</a:t>
            </a:r>
            <a:r>
              <a:rPr lang="en-US" baseline="0" dirty="0" smtClean="0"/>
              <a:t> in prostate, GI, and </a:t>
            </a:r>
            <a:r>
              <a:rPr lang="en-US" baseline="0" dirty="0" err="1" smtClean="0"/>
              <a:t>Gyn</a:t>
            </a:r>
            <a:r>
              <a:rPr lang="en-US" baseline="0" dirty="0" smtClean="0"/>
              <a:t> volumes.</a:t>
            </a:r>
            <a:endParaRPr lang="en-US" dirty="0"/>
          </a:p>
          <a:p>
            <a:endParaRPr lang="en-US" dirty="0"/>
          </a:p>
          <a:p>
            <a:r>
              <a:rPr lang="en-US" dirty="0"/>
              <a:t>Demographic factors </a:t>
            </a:r>
            <a:r>
              <a:rPr lang="en-US" dirty="0" smtClean="0"/>
              <a:t>will</a:t>
            </a:r>
            <a:r>
              <a:rPr lang="en-US" baseline="0" dirty="0" smtClean="0"/>
              <a:t> not be enough to offset the c</a:t>
            </a:r>
            <a:r>
              <a:rPr lang="en-US" dirty="0" smtClean="0"/>
              <a:t>ontinued </a:t>
            </a:r>
            <a:r>
              <a:rPr lang="en-US" dirty="0"/>
              <a:t>shift of treatment to outpatient </a:t>
            </a:r>
            <a:r>
              <a:rPr lang="en-US" dirty="0" smtClean="0"/>
              <a:t>setting.</a:t>
            </a:r>
            <a:endParaRPr lang="en-US" dirty="0"/>
          </a:p>
          <a:p>
            <a:endParaRPr lang="en-US" dirty="0"/>
          </a:p>
        </p:txBody>
      </p:sp>
      <p:sp>
        <p:nvSpPr>
          <p:cNvPr id="4" name="Slide Number Placeholder 3"/>
          <p:cNvSpPr>
            <a:spLocks noGrp="1"/>
          </p:cNvSpPr>
          <p:nvPr>
            <p:ph type="sldNum" sz="quarter" idx="10"/>
          </p:nvPr>
        </p:nvSpPr>
        <p:spPr/>
        <p:txBody>
          <a:bodyPr/>
          <a:lstStyle/>
          <a:p>
            <a:fld id="{DA060988-DC6A-407B-A029-A100C6BB504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assess changes in outpatient volumes.</a:t>
            </a:r>
            <a:endParaRPr lang="en-US" b="1" dirty="0" smtClean="0"/>
          </a:p>
          <a:p>
            <a:endParaRPr lang="en-US" b="1" dirty="0" smtClean="0"/>
          </a:p>
          <a:p>
            <a:pPr marL="0" marR="0" indent="0" algn="l" defTabSz="910407"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Adjust the data in the graphs above to reflect the tumor sites of interest and volumes of outpatient services for your geographic market.  Discuss implications of shifts in outpatient volume on the service line.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For a market estimate of volume growth in your region, see Additional Resources below.</a:t>
            </a:r>
            <a:endParaRPr lang="en-US" b="0" baseline="0" dirty="0" smtClean="0"/>
          </a:p>
          <a:p>
            <a:pPr marL="0" marR="0" lvl="0" indent="0" algn="l" defTabSz="910407"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040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 Edit the Graph: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Right click on the graph and select “Edit Data” to edit the figures in the graph.  Click directly on the graph title (in black) to modify the chart title. To edit the legend, click directly on each of the years and edit the text box.  </a:t>
            </a:r>
          </a:p>
          <a:p>
            <a:pPr marL="0" marR="0" lvl="0" indent="0" algn="l" defTabSz="910407" rtl="0" eaLnBrk="1" fontAlgn="auto" latinLnBrk="0" hangingPunct="1">
              <a:lnSpc>
                <a:spcPct val="100000"/>
              </a:lnSpc>
              <a:spcBef>
                <a:spcPts val="0"/>
              </a:spcBef>
              <a:spcAft>
                <a:spcPts val="0"/>
              </a:spcAft>
              <a:buClrTx/>
              <a:buSzTx/>
              <a:buFontTx/>
              <a:buNone/>
              <a:tabLst/>
              <a:defRPr/>
            </a:pPr>
            <a:endParaRPr lang="en-US" sz="1100" b="1" kern="1200" dirty="0" smtClean="0">
              <a:solidFill>
                <a:schemeClr val="tx1"/>
              </a:solidFill>
              <a:effectLst/>
              <a:latin typeface="+mn-lt"/>
              <a:ea typeface="+mn-ea"/>
              <a:cs typeface="+mn-cs"/>
            </a:endParaRPr>
          </a:p>
          <a:p>
            <a:pPr marL="0" marR="0" indent="0" algn="l" defTabSz="91040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Additional Resources: </a:t>
            </a:r>
            <a:r>
              <a:rPr lang="en-US" sz="1100" b="1" kern="1200" baseline="0" dirty="0" smtClean="0">
                <a:solidFill>
                  <a:schemeClr val="tx1"/>
                </a:solidFill>
                <a:effectLst/>
                <a:latin typeface="+mn-lt"/>
                <a:ea typeface="+mn-ea"/>
                <a:cs typeface="+mn-cs"/>
              </a:rPr>
              <a:t> </a:t>
            </a:r>
            <a:r>
              <a:rPr lang="en-US" dirty="0" smtClean="0"/>
              <a:t>To generate estimates of volumes for any US zip code or county, as well as expected 5 and 10 year</a:t>
            </a:r>
            <a:r>
              <a:rPr lang="en-US" baseline="0" dirty="0" smtClean="0"/>
              <a:t> growth, access the Advisory Board Company’s Oncology Outpatient Market Estimator, available at: </a:t>
            </a:r>
            <a:r>
              <a:rPr lang="en-US" dirty="0" smtClean="0"/>
              <a:t>https://dag.advisory.com/2015_E_DAG_Estimator/?var=c55ab4fd-8935-40bd-a06d-0d53b15684a2</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0397CE-5E86-4661-B0C5-9F93836F6E1D}" type="slidenum">
              <a:rPr lang="en-US" smtClean="0"/>
              <a:pPr/>
              <a:t>13</a:t>
            </a:fld>
            <a:endParaRPr lang="en-US" dirty="0"/>
          </a:p>
        </p:txBody>
      </p:sp>
    </p:spTree>
    <p:extLst>
      <p:ext uri="{BB962C8B-B14F-4D97-AF65-F5344CB8AC3E}">
        <p14:creationId xmlns:p14="http://schemas.microsoft.com/office/powerpoint/2010/main" val="1358817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assess changes in outpatient volumes for specific radiation therapies.</a:t>
            </a:r>
            <a:endParaRPr lang="en-US" b="1" dirty="0" smtClean="0"/>
          </a:p>
          <a:p>
            <a:endParaRPr lang="en-US" b="1" dirty="0" smtClean="0"/>
          </a:p>
          <a:p>
            <a:pPr marL="0" marR="0" indent="0" algn="l" defTabSz="910407"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Adjust the data in the graphs above to reflect the (1) the radiation therapy types, (2) tumor sites of interest and (3) years relevant to your strategic plan.  Edit the graphs to reflect volumes radiation therapies for your geographic market.  Discuss implications of shifts in outpatient volume on the service line.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For a market estimate of volume growth in your region, see Additional Resources below.</a:t>
            </a:r>
            <a:endParaRPr lang="en-US" b="0" baseline="0" dirty="0" smtClean="0"/>
          </a:p>
          <a:p>
            <a:pPr marL="0" marR="0" lvl="0" indent="0" algn="l" defTabSz="910407"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040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 Edit the Graph: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Right click on the graph and select “Edit Data” to edit the figures in the graph.  Click directly on the graph title (in black) to modify the chart title. To edit the legend, click directly on each of the years and edit the text box.  </a:t>
            </a:r>
          </a:p>
          <a:p>
            <a:pPr marL="0" marR="0" lvl="0" indent="0" algn="l" defTabSz="910407" rtl="0" eaLnBrk="1" fontAlgn="auto" latinLnBrk="0" hangingPunct="1">
              <a:lnSpc>
                <a:spcPct val="100000"/>
              </a:lnSpc>
              <a:spcBef>
                <a:spcPts val="0"/>
              </a:spcBef>
              <a:spcAft>
                <a:spcPts val="0"/>
              </a:spcAft>
              <a:buClrTx/>
              <a:buSzTx/>
              <a:buFontTx/>
              <a:buNone/>
              <a:tabLst/>
              <a:defRPr/>
            </a:pPr>
            <a:endParaRPr lang="en-US" sz="1100" b="1" kern="1200" dirty="0" smtClean="0">
              <a:solidFill>
                <a:schemeClr val="tx1"/>
              </a:solidFill>
              <a:effectLst/>
              <a:latin typeface="+mn-lt"/>
              <a:ea typeface="+mn-ea"/>
              <a:cs typeface="+mn-cs"/>
            </a:endParaRPr>
          </a:p>
          <a:p>
            <a:pPr marL="0" marR="0" indent="0" algn="l" defTabSz="91040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Additional Resources: </a:t>
            </a:r>
            <a:r>
              <a:rPr lang="en-US" sz="1100" b="1" kern="1200" baseline="0" dirty="0" smtClean="0">
                <a:solidFill>
                  <a:schemeClr val="tx1"/>
                </a:solidFill>
                <a:effectLst/>
                <a:latin typeface="+mn-lt"/>
                <a:ea typeface="+mn-ea"/>
                <a:cs typeface="+mn-cs"/>
              </a:rPr>
              <a:t> </a:t>
            </a:r>
            <a:r>
              <a:rPr lang="en-US" dirty="0" smtClean="0"/>
              <a:t>To generate estimates of volumes for any US zip code or county, as well as expected 5 and 10 year</a:t>
            </a:r>
            <a:r>
              <a:rPr lang="en-US" baseline="0" dirty="0" smtClean="0"/>
              <a:t> growth, access the Advisory Board Company’s Oncology Outpatient Market Estimator, available at: https://dag.advisory.com/2015_E_DAG_Estimator/?var=c55ab4fd-8935-40bd-a06d-0d53b15684a2</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0397CE-5E86-4661-B0C5-9F93836F6E1D}" type="slidenum">
              <a:rPr lang="en-US" smtClean="0"/>
              <a:pPr/>
              <a:t>14</a:t>
            </a:fld>
            <a:endParaRPr lang="en-US" dirty="0"/>
          </a:p>
        </p:txBody>
      </p:sp>
    </p:spTree>
    <p:extLst>
      <p:ext uri="{BB962C8B-B14F-4D97-AF65-F5344CB8AC3E}">
        <p14:creationId xmlns:p14="http://schemas.microsoft.com/office/powerpoint/2010/main" val="135881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provide an overview of expected</a:t>
            </a:r>
            <a:r>
              <a:rPr lang="en-US" b="0" baseline="0" dirty="0" smtClean="0"/>
              <a:t> growth in </a:t>
            </a:r>
            <a:r>
              <a:rPr lang="en-US" b="0" dirty="0" smtClean="0"/>
              <a:t>for inpatient oncology services</a:t>
            </a:r>
            <a:r>
              <a:rPr lang="en-US" b="0" baseline="0" dirty="0" smtClean="0"/>
              <a:t>. </a:t>
            </a:r>
            <a:endParaRPr lang="en-US" b="1" dirty="0" smtClean="0"/>
          </a:p>
          <a:p>
            <a:endParaRPr lang="en-US" b="1" dirty="0" smtClean="0"/>
          </a:p>
          <a:p>
            <a:pPr marL="0" marR="0" indent="0" algn="l" defTabSz="910407"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Adjust the data in the left graph to reflect inpatient services of interest and enter volumes of inpatient services for your geographic market for the current year and 20XX.  Adjust the data in the right graph to reflect key procedures of interest and enter the 5-year growth rate for key procedures in the graph.  Then enter current volumes in the box to the far right for corresponding procedures at your institution. Discuss implications of shifts in inpatient volume on the service line.</a:t>
            </a:r>
            <a:endParaRPr lang="en-US" sz="1100" kern="1200" dirty="0" smtClean="0">
              <a:solidFill>
                <a:schemeClr val="tx1"/>
              </a:solidFill>
              <a:effectLst/>
              <a:latin typeface="+mn-lt"/>
              <a:ea typeface="+mn-ea"/>
              <a:cs typeface="+mn-cs"/>
            </a:endParaRPr>
          </a:p>
          <a:p>
            <a:pPr marL="0" marR="0" lvl="0" indent="0" algn="l" defTabSz="910407"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040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 Edit the Graph: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Right click on the graph and select “Edit Data” to edit the figures in the graph.  Click directly on the graph title (in black) to modify the chart title. To edit the procedures listed and corresponding volumes, click directly on the text to edit.  </a:t>
            </a:r>
          </a:p>
          <a:p>
            <a:pPr marL="0" marR="0" indent="0" algn="l" defTabSz="910407"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040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Additional Resources: </a:t>
            </a:r>
            <a:r>
              <a:rPr lang="en-US" dirty="0" smtClean="0"/>
              <a:t>To generate estimates of volumes for any US zip code or county, as well as expected 5 and 10 year</a:t>
            </a:r>
            <a:r>
              <a:rPr lang="en-US" baseline="0" dirty="0" smtClean="0"/>
              <a:t> growth, access the Advisory Board Company’s Inpatient Market Forecaster, available at: </a:t>
            </a:r>
            <a:r>
              <a:rPr lang="en-US" dirty="0" smtClean="0"/>
              <a:t>https://dag.advisory.com/2015_E_DAG_Estimator/?var=c55ab4fd-8935-40bd-a06d-0d53b15684a2# </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0397CE-5E86-4661-B0C5-9F93836F6E1D}" type="slidenum">
              <a:rPr lang="en-US" smtClean="0"/>
              <a:pPr/>
              <a:t>15</a:t>
            </a:fld>
            <a:endParaRPr lang="en-US" dirty="0"/>
          </a:p>
        </p:txBody>
      </p:sp>
    </p:spTree>
    <p:extLst>
      <p:ext uri="{BB962C8B-B14F-4D97-AF65-F5344CB8AC3E}">
        <p14:creationId xmlns:p14="http://schemas.microsoft.com/office/powerpoint/2010/main" val="135881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Purpose: </a:t>
            </a:r>
            <a:r>
              <a:rPr lang="en-US" b="0" dirty="0" smtClean="0"/>
              <a:t>To assess</a:t>
            </a:r>
            <a:r>
              <a:rPr lang="en-US" b="0" baseline="0" dirty="0" smtClean="0"/>
              <a:t> the oncology’s contribution to total institution volume and contribution profit.  </a:t>
            </a:r>
            <a:r>
              <a:rPr lang="en-US" sz="1100" b="0" i="0" kern="1200" dirty="0" smtClean="0">
                <a:solidFill>
                  <a:schemeClr val="tx1"/>
                </a:solidFill>
                <a:effectLst/>
                <a:latin typeface="+mn-lt"/>
                <a:ea typeface="+mn-ea"/>
                <a:cs typeface="+mn-cs"/>
              </a:rPr>
              <a:t>Most service line definitions dramatically underestimate cancer patients’ contribution to total hospital revenues and profits. In the outpatient setting oncology is typically defined as radiation therapy and chemotherapy. Despite high utilization of other services, such as imaging, diagnostics and procedures, these services are rarely tied back to the cancer program. Without an understanding of total cancer patient activity, it is difficult to develop a plan for future growth which accounts for all of these upstream and downstream volumes.</a:t>
            </a:r>
            <a:endParaRPr lang="en-US" b="1" dirty="0" smtClean="0"/>
          </a:p>
          <a:p>
            <a:endParaRPr lang="en-US" b="1" dirty="0" smtClean="0"/>
          </a:p>
          <a:p>
            <a:pPr marL="0" marR="0" indent="0" algn="l" defTabSz="910407"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 The graphs above compare the ranking of oncology by volume to the ranking of oncology by total hospital contribution profit.  Calculate and enter oncology outpatient volumes and volumes of the other services lines at your institution on the graph to the left.  Then run an analysis at the ICD-9 level to understand the total contribution of oncology to the hospital.</a:t>
            </a:r>
          </a:p>
          <a:p>
            <a:pPr marL="0" marR="0" lvl="0" indent="0" algn="l" defTabSz="910407"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040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 Edit the Graph: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Right click on the graph and select “Edit Data” to edit the figures and labels in the graph.  Click directly on the graph title (in black) to modify the chart title.</a:t>
            </a:r>
          </a:p>
          <a:p>
            <a:pPr marL="0" marR="0" indent="0" algn="l" defTabSz="910407" rtl="0" eaLnBrk="1" fontAlgn="auto" latinLnBrk="0" hangingPunct="1">
              <a:lnSpc>
                <a:spcPct val="100000"/>
              </a:lnSpc>
              <a:spcBef>
                <a:spcPts val="0"/>
              </a:spcBef>
              <a:spcAft>
                <a:spcPts val="0"/>
              </a:spcAft>
              <a:buClrTx/>
              <a:buSzTx/>
              <a:buFontTx/>
              <a:buNone/>
              <a:tabLst/>
              <a:defRPr/>
            </a:pPr>
            <a:endParaRPr lang="en-US" sz="1100" b="0" kern="1200" baseline="0" dirty="0" smtClean="0">
              <a:solidFill>
                <a:schemeClr val="tx1"/>
              </a:solidFill>
              <a:effectLst/>
              <a:latin typeface="+mn-lt"/>
              <a:ea typeface="+mn-ea"/>
              <a:cs typeface="+mn-cs"/>
            </a:endParaRPr>
          </a:p>
          <a:p>
            <a:pPr marL="0" marR="0" indent="0" algn="l" defTabSz="91040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Additional Resources:  </a:t>
            </a:r>
            <a:r>
              <a:rPr lang="en-US" sz="1100" b="0" kern="1200" dirty="0" smtClean="0">
                <a:solidFill>
                  <a:schemeClr val="tx1"/>
                </a:solidFill>
                <a:effectLst/>
                <a:latin typeface="+mn-lt"/>
                <a:ea typeface="+mn-ea"/>
                <a:cs typeface="+mn-cs"/>
              </a:rPr>
              <a:t>For</a:t>
            </a:r>
            <a:r>
              <a:rPr lang="en-US" sz="1100" b="0" kern="1200" baseline="0" dirty="0" smtClean="0">
                <a:solidFill>
                  <a:schemeClr val="tx1"/>
                </a:solidFill>
                <a:effectLst/>
                <a:latin typeface="+mn-lt"/>
                <a:ea typeface="+mn-ea"/>
                <a:cs typeface="+mn-cs"/>
              </a:rPr>
              <a:t> detailed instruction on how to run this analysis, please refer to: </a:t>
            </a:r>
            <a:r>
              <a:rPr lang="en-US" dirty="0" smtClean="0">
                <a:hlinkClick r:id="rId3"/>
              </a:rPr>
              <a:t>http://www.advisory.com/Research/Oncology-Roundtable/Studies/2006/Elevating-Oncology-Finances/Financial-Analysis</a:t>
            </a:r>
            <a:r>
              <a:rPr lang="en-US" sz="1100" b="1" kern="1200" baseline="0" dirty="0" smtClean="0">
                <a:solidFill>
                  <a:schemeClr val="tx1"/>
                </a:solidFill>
                <a:effectLst/>
                <a:latin typeface="+mn-lt"/>
                <a:ea typeface="+mn-ea"/>
                <a:cs typeface="+mn-cs"/>
              </a:rPr>
              <a:t> </a:t>
            </a:r>
            <a:r>
              <a:rPr lang="en-US" sz="1100" b="0" kern="1200" baseline="0" dirty="0" smtClean="0">
                <a:solidFill>
                  <a:schemeClr val="tx1"/>
                </a:solidFill>
                <a:effectLst/>
                <a:latin typeface="+mn-lt"/>
                <a:ea typeface="+mn-ea"/>
                <a:cs typeface="+mn-cs"/>
              </a:rPr>
              <a:t> and </a:t>
            </a:r>
            <a:r>
              <a:rPr lang="en-US" dirty="0" smtClean="0">
                <a:hlinkClick r:id="rId4"/>
              </a:rPr>
              <a:t>http://www.advisory.com/Research/Oncology-Roundtable/Studies/2006/Elevating-Oncology-Finances/Appendix</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16</a:t>
            </a:fld>
            <a:endParaRPr lang="en-US" dirty="0"/>
          </a:p>
        </p:txBody>
      </p:sp>
    </p:spTree>
    <p:extLst>
      <p:ext uri="{BB962C8B-B14F-4D97-AF65-F5344CB8AC3E}">
        <p14:creationId xmlns:p14="http://schemas.microsoft.com/office/powerpoint/2010/main" val="1358817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533400" y="4343400"/>
            <a:ext cx="5791200" cy="4495800"/>
          </a:xfrm>
        </p:spPr>
        <p:txBody>
          <a:bodyPr>
            <a:noAutofit/>
          </a:bodyPr>
          <a:lstStyle/>
          <a:p>
            <a:r>
              <a:rPr lang="en-US" b="1" dirty="0" smtClean="0"/>
              <a:t>Purpose:</a:t>
            </a:r>
            <a:r>
              <a:rPr lang="en-US" b="0" dirty="0" smtClean="0"/>
              <a:t>  To provide an overview</a:t>
            </a:r>
            <a:r>
              <a:rPr lang="en-US" b="0" baseline="0" dirty="0" smtClean="0"/>
              <a:t> of </a:t>
            </a:r>
            <a:r>
              <a:rPr lang="en-US" b="0" dirty="0" smtClean="0"/>
              <a:t>the</a:t>
            </a:r>
            <a:r>
              <a:rPr lang="en-US" b="0" baseline="0" dirty="0" smtClean="0"/>
              <a:t> future environment in which the service line will be operating. </a:t>
            </a:r>
            <a:endParaRPr lang="en-US" b="1" dirty="0" smtClean="0"/>
          </a:p>
          <a:p>
            <a:endParaRPr lang="en-US" b="1" dirty="0" smtClean="0"/>
          </a:p>
          <a:p>
            <a:r>
              <a:rPr lang="en-US" b="1" dirty="0" smtClean="0"/>
              <a:t>Task:  </a:t>
            </a:r>
            <a:r>
              <a:rPr lang="en-US" b="0" dirty="0" smtClean="0"/>
              <a:t>First</a:t>
            </a:r>
            <a:r>
              <a:rPr lang="en-US" b="0" baseline="0" dirty="0" smtClean="0"/>
              <a:t>, complete the remaining slides in this section (Projected Growth of Disease Incidence through Commission on Care Accreditation Requirements).  Then summarize key takeaways from each section of the market assessment on this slide.</a:t>
            </a:r>
            <a:endParaRPr lang="en-US" b="0" dirty="0" smtClean="0"/>
          </a:p>
          <a:p>
            <a:endParaRPr lang="en-US" b="0" dirty="0" smtClean="0"/>
          </a:p>
          <a:p>
            <a:r>
              <a:rPr lang="en-US" b="1" baseline="0" dirty="0" smtClean="0"/>
              <a:t>Additional Resources:  </a:t>
            </a:r>
            <a:r>
              <a:rPr lang="en-US" b="0" baseline="0" dirty="0" smtClean="0"/>
              <a:t>Below is a sample list of current broad market forces affecting the healthcare space:</a:t>
            </a:r>
          </a:p>
          <a:p>
            <a:r>
              <a:rPr lang="en-US" sz="500" dirty="0">
                <a:latin typeface="Arial" pitchFamily="34" charset="0"/>
              </a:rPr>
              <a:t>Patients</a:t>
            </a:r>
          </a:p>
          <a:p>
            <a:pPr marL="171450" indent="-171450">
              <a:buFont typeface="Arial" pitchFamily="34" charset="0"/>
              <a:buChar char="•"/>
            </a:pPr>
            <a:r>
              <a:rPr lang="en-US" sz="500" dirty="0">
                <a:latin typeface="Arial" pitchFamily="34" charset="0"/>
              </a:rPr>
              <a:t>Aging population</a:t>
            </a:r>
          </a:p>
          <a:p>
            <a:pPr marL="171450" indent="-171450">
              <a:buFont typeface="Arial" pitchFamily="34" charset="0"/>
              <a:buChar char="•"/>
            </a:pPr>
            <a:r>
              <a:rPr lang="en-US" sz="500" dirty="0">
                <a:latin typeface="Arial" pitchFamily="34" charset="0"/>
              </a:rPr>
              <a:t>Expansion of coverage</a:t>
            </a:r>
          </a:p>
          <a:p>
            <a:pPr marL="171450" indent="-171450">
              <a:buFont typeface="Arial" pitchFamily="34" charset="0"/>
              <a:buChar char="•"/>
            </a:pPr>
            <a:r>
              <a:rPr lang="en-US" sz="500" dirty="0">
                <a:latin typeface="Arial" pitchFamily="34" charset="0"/>
              </a:rPr>
              <a:t>Economic distress/</a:t>
            </a:r>
            <a:r>
              <a:rPr lang="en-US" sz="500" dirty="0" err="1">
                <a:latin typeface="Arial" pitchFamily="34" charset="0"/>
              </a:rPr>
              <a:t>Unemployement</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Increasing chronic disease</a:t>
            </a:r>
          </a:p>
          <a:p>
            <a:pPr marL="171450" indent="-171450">
              <a:buFont typeface="Arial" pitchFamily="34" charset="0"/>
              <a:buChar char="•"/>
            </a:pPr>
            <a:r>
              <a:rPr lang="en-US" sz="500" dirty="0">
                <a:latin typeface="Arial" pitchFamily="34" charset="0"/>
              </a:rPr>
              <a:t>Informed patient/patients seeking health information</a:t>
            </a:r>
          </a:p>
          <a:p>
            <a:r>
              <a:rPr lang="en-US" sz="500" dirty="0" smtClean="0">
                <a:latin typeface="Arial" pitchFamily="34" charset="0"/>
              </a:rPr>
              <a:t>Payers</a:t>
            </a:r>
            <a:endParaRPr lang="en-US" sz="500" dirty="0">
              <a:latin typeface="Arial" pitchFamily="34" charset="0"/>
            </a:endParaRPr>
          </a:p>
          <a:p>
            <a:pPr marL="171450" indent="-171450">
              <a:buFont typeface="Arial" pitchFamily="34" charset="0"/>
              <a:buChar char="•"/>
            </a:pPr>
            <a:r>
              <a:rPr lang="en-US" sz="500" dirty="0">
                <a:latin typeface="Arial" pitchFamily="34" charset="0"/>
              </a:rPr>
              <a:t>Pressure to reduce coverage </a:t>
            </a:r>
          </a:p>
          <a:p>
            <a:pPr marL="171450" indent="-171450">
              <a:buFont typeface="Arial" pitchFamily="34" charset="0"/>
              <a:buChar char="•"/>
            </a:pPr>
            <a:r>
              <a:rPr lang="en-US" sz="500" dirty="0">
                <a:latin typeface="Arial" pitchFamily="34" charset="0"/>
              </a:rPr>
              <a:t>Reimbursement based on health outcomes </a:t>
            </a:r>
            <a:r>
              <a:rPr lang="en-US" sz="500" dirty="0" smtClean="0">
                <a:latin typeface="Arial" pitchFamily="34" charset="0"/>
              </a:rPr>
              <a:t/>
            </a:r>
            <a:br>
              <a:rPr lang="en-US" sz="500" dirty="0" smtClean="0">
                <a:latin typeface="Arial" pitchFamily="34" charset="0"/>
              </a:rPr>
            </a:br>
            <a:r>
              <a:rPr lang="en-US" sz="500" dirty="0" smtClean="0">
                <a:latin typeface="Arial" pitchFamily="34" charset="0"/>
              </a:rPr>
              <a:t>(</a:t>
            </a:r>
            <a:r>
              <a:rPr lang="en-US" sz="500" dirty="0">
                <a:latin typeface="Arial" pitchFamily="34" charset="0"/>
              </a:rPr>
              <a:t>Value-based, evidence-based, pay-for-performance)</a:t>
            </a:r>
          </a:p>
          <a:p>
            <a:pPr marL="171450" indent="-171450">
              <a:buFont typeface="Arial" pitchFamily="34" charset="0"/>
              <a:buChar char="•"/>
            </a:pPr>
            <a:r>
              <a:rPr lang="en-US" sz="500" dirty="0">
                <a:latin typeface="Arial" pitchFamily="34" charset="0"/>
              </a:rPr>
              <a:t>Population health management</a:t>
            </a:r>
          </a:p>
          <a:p>
            <a:pPr marL="171450" indent="-171450">
              <a:buFont typeface="Arial" pitchFamily="34" charset="0"/>
              <a:buChar char="•"/>
            </a:pPr>
            <a:r>
              <a:rPr lang="en-US" sz="500" dirty="0">
                <a:latin typeface="Arial" pitchFamily="34" charset="0"/>
              </a:rPr>
              <a:t>Mergers, large employers limiting hospital flexibility/choice</a:t>
            </a:r>
          </a:p>
          <a:p>
            <a:pPr marL="171450" indent="-171450">
              <a:buFont typeface="Arial" pitchFamily="34" charset="0"/>
              <a:buChar char="•"/>
            </a:pPr>
            <a:r>
              <a:rPr lang="en-US" sz="500" dirty="0">
                <a:latin typeface="Arial" pitchFamily="34" charset="0"/>
              </a:rPr>
              <a:t>Narrow networks</a:t>
            </a:r>
          </a:p>
          <a:p>
            <a:r>
              <a:rPr lang="en-US" sz="500" dirty="0" smtClean="0">
                <a:latin typeface="Arial" pitchFamily="34" charset="0"/>
              </a:rPr>
              <a:t>Payment </a:t>
            </a:r>
            <a:r>
              <a:rPr lang="en-US" sz="500" dirty="0">
                <a:latin typeface="Arial" pitchFamily="34" charset="0"/>
              </a:rPr>
              <a:t>Reform</a:t>
            </a:r>
          </a:p>
          <a:p>
            <a:pPr marL="171450" indent="-171450">
              <a:buFont typeface="Arial" pitchFamily="34" charset="0"/>
              <a:buChar char="•"/>
            </a:pPr>
            <a:r>
              <a:rPr lang="en-US" sz="500" dirty="0">
                <a:latin typeface="Arial" pitchFamily="34" charset="0"/>
              </a:rPr>
              <a:t>Increasing number of ACOs</a:t>
            </a:r>
          </a:p>
          <a:p>
            <a:pPr marL="171450" indent="-171450">
              <a:buFont typeface="Arial" pitchFamily="34" charset="0"/>
              <a:buChar char="•"/>
            </a:pPr>
            <a:r>
              <a:rPr lang="en-US" sz="500" dirty="0">
                <a:latin typeface="Arial" pitchFamily="34" charset="0"/>
              </a:rPr>
              <a:t>Health System Insurance Plans</a:t>
            </a:r>
          </a:p>
          <a:p>
            <a:r>
              <a:rPr lang="en-US" sz="500" dirty="0" smtClean="0">
                <a:latin typeface="Arial" pitchFamily="34" charset="0"/>
              </a:rPr>
              <a:t>Employers</a:t>
            </a:r>
            <a:endParaRPr lang="en-US" sz="500" dirty="0">
              <a:latin typeface="Arial" pitchFamily="34" charset="0"/>
            </a:endParaRPr>
          </a:p>
          <a:p>
            <a:pPr marL="171450" indent="-171450">
              <a:buFont typeface="Arial" pitchFamily="34" charset="0"/>
              <a:buChar char="•"/>
            </a:pPr>
            <a:r>
              <a:rPr lang="en-US" sz="500" dirty="0">
                <a:latin typeface="Arial" pitchFamily="34" charset="0"/>
              </a:rPr>
              <a:t>Pressure to manage cost of providing subsidized insurance</a:t>
            </a:r>
          </a:p>
          <a:p>
            <a:pPr marL="171450" indent="-171450">
              <a:buFont typeface="Arial" pitchFamily="34" charset="0"/>
              <a:buChar char="•"/>
            </a:pPr>
            <a:r>
              <a:rPr lang="en-US" sz="500" dirty="0">
                <a:latin typeface="Arial" pitchFamily="34" charset="0"/>
              </a:rPr>
              <a:t>Partnering with health system to manage cost of care</a:t>
            </a:r>
          </a:p>
          <a:p>
            <a:pPr marL="171450" indent="-171450">
              <a:buFont typeface="Arial" pitchFamily="34" charset="0"/>
              <a:buChar char="•"/>
            </a:pPr>
            <a:r>
              <a:rPr lang="en-US" sz="500" dirty="0">
                <a:latin typeface="Arial" pitchFamily="34" charset="0"/>
              </a:rPr>
              <a:t>Redesigning benefits to incentivize healthier behavior</a:t>
            </a:r>
          </a:p>
          <a:p>
            <a:pPr marL="171450" indent="-171450">
              <a:buFont typeface="Arial" pitchFamily="34" charset="0"/>
              <a:buChar char="•"/>
            </a:pPr>
            <a:r>
              <a:rPr lang="en-US" sz="500" dirty="0">
                <a:latin typeface="Arial" pitchFamily="34" charset="0"/>
              </a:rPr>
              <a:t>Tax benefit for providing </a:t>
            </a:r>
            <a:r>
              <a:rPr lang="en-US" sz="500" dirty="0" smtClean="0">
                <a:latin typeface="Arial" pitchFamily="34" charset="0"/>
              </a:rPr>
              <a:t>insurance</a:t>
            </a:r>
          </a:p>
          <a:p>
            <a:r>
              <a:rPr lang="en-US" sz="500" dirty="0">
                <a:latin typeface="Arial" pitchFamily="34" charset="0"/>
              </a:rPr>
              <a:t>Physicians</a:t>
            </a:r>
          </a:p>
          <a:p>
            <a:pPr marL="171450" indent="-171450">
              <a:buFont typeface="Arial" pitchFamily="34" charset="0"/>
              <a:buChar char="•"/>
            </a:pPr>
            <a:r>
              <a:rPr lang="en-US" sz="500" dirty="0">
                <a:latin typeface="Arial" pitchFamily="34" charset="0"/>
              </a:rPr>
              <a:t>Increasingly employed by system/hospital</a:t>
            </a:r>
          </a:p>
          <a:p>
            <a:pPr marL="171450" indent="-171450">
              <a:buFont typeface="Arial" pitchFamily="34" charset="0"/>
              <a:buChar char="•"/>
            </a:pPr>
            <a:r>
              <a:rPr lang="en-US" sz="500" dirty="0">
                <a:latin typeface="Arial" pitchFamily="34" charset="0"/>
              </a:rPr>
              <a:t>Competing for outpatient services</a:t>
            </a:r>
          </a:p>
          <a:p>
            <a:pPr marL="171450" indent="-171450">
              <a:buFont typeface="Arial" pitchFamily="34" charset="0"/>
              <a:buChar char="•"/>
            </a:pPr>
            <a:r>
              <a:rPr lang="en-US" sz="500" dirty="0" smtClean="0">
                <a:latin typeface="Arial" pitchFamily="34" charset="0"/>
              </a:rPr>
              <a:t>Medical and</a:t>
            </a:r>
            <a:r>
              <a:rPr lang="en-US" sz="500" baseline="0" dirty="0" smtClean="0">
                <a:latin typeface="Arial" pitchFamily="34" charset="0"/>
              </a:rPr>
              <a:t> radiation oncologist </a:t>
            </a:r>
            <a:r>
              <a:rPr lang="en-US" sz="500" dirty="0" smtClean="0">
                <a:latin typeface="Arial" pitchFamily="34" charset="0"/>
              </a:rPr>
              <a:t>shortages</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Increased scrutiny over care delivery/decisions</a:t>
            </a:r>
          </a:p>
          <a:p>
            <a:r>
              <a:rPr lang="en-US" sz="500" dirty="0" smtClean="0">
                <a:latin typeface="Arial" pitchFamily="34" charset="0"/>
              </a:rPr>
              <a:t>Competitors</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Increasing hospital consolidation</a:t>
            </a:r>
          </a:p>
          <a:p>
            <a:pPr marL="171450" indent="-171450">
              <a:buFont typeface="Arial" pitchFamily="34" charset="0"/>
              <a:buChar char="•"/>
            </a:pPr>
            <a:r>
              <a:rPr lang="en-US" sz="500" dirty="0">
                <a:latin typeface="Arial" pitchFamily="34" charset="0"/>
              </a:rPr>
              <a:t>Pressure to capture share for all medical services under accountable care</a:t>
            </a:r>
          </a:p>
          <a:p>
            <a:pPr marL="171450" indent="-171450">
              <a:buFont typeface="Arial" pitchFamily="34" charset="0"/>
              <a:buChar char="•"/>
            </a:pPr>
            <a:r>
              <a:rPr lang="en-US" sz="500" dirty="0">
                <a:latin typeface="Arial" pitchFamily="34" charset="0"/>
              </a:rPr>
              <a:t>New competitors: reference labs, retailers, physician practices</a:t>
            </a:r>
          </a:p>
          <a:p>
            <a:r>
              <a:rPr lang="en-US" sz="500" dirty="0" smtClean="0">
                <a:latin typeface="Arial" pitchFamily="34" charset="0"/>
              </a:rPr>
              <a:t>Technology</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Increase implementation of health IT solutions</a:t>
            </a:r>
          </a:p>
          <a:p>
            <a:pPr marL="171450" indent="-171450">
              <a:buFont typeface="Arial" pitchFamily="34" charset="0"/>
              <a:buChar char="•"/>
            </a:pPr>
            <a:r>
              <a:rPr lang="en-US" sz="500" dirty="0">
                <a:latin typeface="Arial" pitchFamily="34" charset="0"/>
              </a:rPr>
              <a:t>Growth in telemedicine</a:t>
            </a:r>
          </a:p>
          <a:p>
            <a:pPr marL="171450" indent="-171450">
              <a:buFont typeface="Arial" pitchFamily="34" charset="0"/>
              <a:buChar char="•"/>
            </a:pPr>
            <a:r>
              <a:rPr lang="en-US" sz="500" dirty="0">
                <a:latin typeface="Arial" pitchFamily="34" charset="0"/>
              </a:rPr>
              <a:t>Shift in technology enabling smaller devices increasing outpatient services</a:t>
            </a:r>
          </a:p>
          <a:p>
            <a:pPr marL="171450" indent="-171450">
              <a:buFont typeface="Arial" pitchFamily="34" charset="0"/>
              <a:buChar char="•"/>
            </a:pPr>
            <a:r>
              <a:rPr lang="en-US" sz="500" dirty="0">
                <a:latin typeface="Arial" pitchFamily="34" charset="0"/>
              </a:rPr>
              <a:t>Increasing use of mobile technology</a:t>
            </a:r>
          </a:p>
          <a:p>
            <a:r>
              <a:rPr lang="en-US" sz="500" dirty="0" smtClean="0">
                <a:latin typeface="Arial" pitchFamily="34" charset="0"/>
              </a:rPr>
              <a:t>Regulatory </a:t>
            </a:r>
            <a:r>
              <a:rPr lang="en-US" sz="500" dirty="0">
                <a:latin typeface="Arial" pitchFamily="34" charset="0"/>
              </a:rPr>
              <a:t>Changes</a:t>
            </a:r>
          </a:p>
          <a:p>
            <a:pPr marL="171450" indent="-171450">
              <a:buFont typeface="Arial" pitchFamily="34" charset="0"/>
              <a:buChar char="•"/>
            </a:pPr>
            <a:r>
              <a:rPr lang="en-US" sz="500" dirty="0">
                <a:latin typeface="Arial" pitchFamily="34" charset="0"/>
              </a:rPr>
              <a:t>CMS physician supervision requirements for OP therapeutic services OP</a:t>
            </a:r>
          </a:p>
          <a:p>
            <a:pPr marL="171450" indent="-171450">
              <a:buFont typeface="Arial" pitchFamily="34" charset="0"/>
              <a:buChar char="•"/>
            </a:pPr>
            <a:r>
              <a:rPr lang="en-US" sz="500" dirty="0">
                <a:latin typeface="Arial" pitchFamily="34" charset="0"/>
              </a:rPr>
              <a:t>Clinical trials coverage</a:t>
            </a:r>
          </a:p>
          <a:p>
            <a:pPr marL="171450" indent="-171450">
              <a:buFont typeface="Arial" pitchFamily="34" charset="0"/>
              <a:buChar char="•"/>
            </a:pPr>
            <a:r>
              <a:rPr lang="en-US" sz="500" dirty="0">
                <a:latin typeface="Arial" pitchFamily="34" charset="0"/>
              </a:rPr>
              <a:t>State acceptance of Medicaid expansion</a:t>
            </a:r>
          </a:p>
          <a:p>
            <a:pPr marL="171450" indent="-171450">
              <a:buFont typeface="Arial" pitchFamily="34" charset="0"/>
              <a:buChar char="•"/>
            </a:pPr>
            <a:r>
              <a:rPr lang="en-US" sz="500" dirty="0">
                <a:latin typeface="Arial" pitchFamily="34" charset="0"/>
              </a:rPr>
              <a:t>Coverage expansion</a:t>
            </a:r>
          </a:p>
          <a:p>
            <a:pPr marL="171450" indent="-171450">
              <a:buFont typeface="Arial" pitchFamily="34" charset="0"/>
              <a:buChar char="•"/>
            </a:pPr>
            <a:r>
              <a:rPr lang="en-US" sz="500" dirty="0">
                <a:latin typeface="Arial" pitchFamily="34" charset="0"/>
              </a:rPr>
              <a:t>ICD-9 to ICD-10</a:t>
            </a:r>
          </a:p>
          <a:p>
            <a:pPr marL="171450" lvl="0" indent="-171450">
              <a:buFont typeface="Arial" pitchFamily="34" charset="0"/>
              <a:buChar char="•"/>
              <a:defRPr/>
            </a:pPr>
            <a:r>
              <a:rPr lang="en-US" sz="500" dirty="0">
                <a:latin typeface="Arial" pitchFamily="34" charset="0"/>
              </a:rPr>
              <a:t>Commission on </a:t>
            </a:r>
            <a:r>
              <a:rPr lang="en-US" sz="500" dirty="0" smtClean="0">
                <a:latin typeface="Arial" pitchFamily="34" charset="0"/>
              </a:rPr>
              <a:t>Cancer </a:t>
            </a:r>
            <a:r>
              <a:rPr lang="en-US" sz="500" dirty="0">
                <a:latin typeface="Arial" pitchFamily="34" charset="0"/>
              </a:rPr>
              <a:t>accreditation requirements </a:t>
            </a:r>
          </a:p>
          <a:p>
            <a:pPr marL="171450" indent="-171450">
              <a:buFont typeface="Arial" pitchFamily="34" charset="0"/>
              <a:buChar char="•"/>
            </a:pPr>
            <a:endParaRPr lang="en-US" sz="800" dirty="0">
              <a:latin typeface="Arial" pitchFamily="34" charset="0"/>
            </a:endParaRPr>
          </a:p>
          <a:p>
            <a:endParaRPr lang="en-US" b="0" baseline="0" dirty="0" smtClean="0"/>
          </a:p>
          <a:p>
            <a:endParaRPr lang="en-US" sz="600" b="1"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examine growth trends</a:t>
            </a:r>
            <a:r>
              <a:rPr lang="en-US" b="0" baseline="0" dirty="0" smtClean="0"/>
              <a:t> in cancer incidence</a:t>
            </a:r>
            <a:r>
              <a:rPr lang="en-US" b="0" dirty="0" smtClean="0"/>
              <a:t>.</a:t>
            </a:r>
            <a:endParaRPr lang="en-US" b="1" dirty="0" smtClean="0"/>
          </a:p>
          <a:p>
            <a:endParaRPr lang="en-US" b="1" dirty="0" smtClean="0"/>
          </a:p>
          <a:p>
            <a:r>
              <a:rPr lang="en-US" b="1" dirty="0" smtClean="0"/>
              <a:t>Task: </a:t>
            </a:r>
            <a:r>
              <a:rPr lang="en-US" b="0" dirty="0" smtClean="0"/>
              <a:t>The</a:t>
            </a:r>
            <a:r>
              <a:rPr lang="en-US" b="0" baseline="0" dirty="0" smtClean="0"/>
              <a:t> graphic above illustrates the growth rate in cancer incidence in 2010 to expected rate in 2015.  Enter current and future disease incidence for relevant diseases in your geographic market. Edit the graph to include tumor sites of specific interest or concern to your institution.  In the box at the bottom of the slide, how shifts in disease incidence will affect your service line’s needs and approach.</a:t>
            </a:r>
          </a:p>
          <a:p>
            <a:endParaRPr lang="en-US" b="0" baseline="0" dirty="0" smtClean="0"/>
          </a:p>
          <a:p>
            <a:r>
              <a:rPr lang="en-US" b="1" dirty="0" smtClean="0"/>
              <a:t>Additional Resources: </a:t>
            </a:r>
            <a:r>
              <a:rPr lang="en-US" b="0" dirty="0" smtClean="0"/>
              <a:t>To</a:t>
            </a:r>
            <a:r>
              <a:rPr lang="en-US" b="0" baseline="0" dirty="0" smtClean="0"/>
              <a:t> find estimates of cancer incidence in your geographic market, use the Advisory Board’s Cancer Incidence Estimator: </a:t>
            </a:r>
            <a:r>
              <a:rPr lang="en-US" dirty="0" smtClean="0"/>
              <a:t>https://dag.advisory.com/2015_E_DAG_Estimator/?var=200553f2-5ee9-413e-93b4-9c56a69b751e</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18</a:t>
            </a:fld>
            <a:endParaRPr lang="en-US" dirty="0"/>
          </a:p>
        </p:txBody>
      </p:sp>
    </p:spTree>
    <p:extLst>
      <p:ext uri="{BB962C8B-B14F-4D97-AF65-F5344CB8AC3E}">
        <p14:creationId xmlns:p14="http://schemas.microsoft.com/office/powerpoint/2010/main" val="95822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17563"/>
            <a:ext cx="4502150" cy="3378200"/>
          </a:xfrm>
        </p:spPr>
      </p:sp>
      <p:sp>
        <p:nvSpPr>
          <p:cNvPr id="3" name="Notes Placeholder 2"/>
          <p:cNvSpPr>
            <a:spLocks noGrp="1"/>
          </p:cNvSpPr>
          <p:nvPr>
            <p:ph type="body" idx="1"/>
          </p:nvPr>
        </p:nvSpPr>
        <p:spPr/>
        <p:txBody>
          <a:bodyPr>
            <a:normAutofit/>
          </a:bodyPr>
          <a:lstStyle/>
          <a:p>
            <a:r>
              <a:rPr lang="en-US" sz="1100" b="1" dirty="0" smtClean="0"/>
              <a:t>Purpose:  </a:t>
            </a:r>
            <a:r>
              <a:rPr lang="en-US" sz="1100" b="0" kern="1200" dirty="0" smtClean="0">
                <a:solidFill>
                  <a:schemeClr val="tx1"/>
                </a:solidFill>
                <a:latin typeface="+mn-lt"/>
                <a:ea typeface="+mn-ea"/>
                <a:cs typeface="+mn-cs"/>
              </a:rPr>
              <a:t>To</a:t>
            </a:r>
            <a:r>
              <a:rPr lang="en-US" sz="1100" b="0" kern="1200" baseline="0" dirty="0" smtClean="0">
                <a:solidFill>
                  <a:schemeClr val="tx1"/>
                </a:solidFill>
                <a:latin typeface="+mn-lt"/>
                <a:ea typeface="+mn-ea"/>
                <a:cs typeface="+mn-cs"/>
              </a:rPr>
              <a:t> d</a:t>
            </a:r>
            <a:r>
              <a:rPr lang="en-US" sz="1100" kern="1200" dirty="0" smtClean="0">
                <a:solidFill>
                  <a:schemeClr val="tx1"/>
                </a:solidFill>
                <a:latin typeface="+mn-lt"/>
                <a:ea typeface="+mn-ea"/>
                <a:cs typeface="+mn-cs"/>
              </a:rPr>
              <a:t>escribe your primary, secondary,</a:t>
            </a:r>
            <a:r>
              <a:rPr lang="en-US" sz="1100" kern="1200" baseline="0" dirty="0" smtClean="0">
                <a:solidFill>
                  <a:schemeClr val="tx1"/>
                </a:solidFill>
                <a:latin typeface="+mn-lt"/>
                <a:ea typeface="+mn-ea"/>
                <a:cs typeface="+mn-cs"/>
              </a:rPr>
              <a:t> and tertiary service areas. </a:t>
            </a:r>
            <a:endParaRPr lang="en-US" sz="1100" b="1" dirty="0" smtClean="0"/>
          </a:p>
          <a:p>
            <a:pPr marL="0" marR="0" indent="0" algn="l" defTabSz="408165"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sz="1100" b="1" dirty="0" smtClean="0"/>
              <a:t>Task:  </a:t>
            </a:r>
            <a:r>
              <a:rPr lang="en-US" sz="1100" kern="1200" dirty="0" smtClean="0">
                <a:solidFill>
                  <a:schemeClr val="tx1"/>
                </a:solidFill>
                <a:latin typeface="+mn-lt"/>
                <a:ea typeface="+mn-ea"/>
                <a:cs typeface="+mn-cs"/>
              </a:rPr>
              <a:t>Insert maps, zip codes, or counties to describe your service areas here. In the above graphic, individual states can be selected, shaded, or enlarged.  Alternatively, insert county-specific state maps.  Service areas can be defined by proximity/geography, number</a:t>
            </a:r>
            <a:r>
              <a:rPr lang="en-US" sz="1100" kern="1200" baseline="0" dirty="0" smtClean="0">
                <a:solidFill>
                  <a:schemeClr val="tx1"/>
                </a:solidFill>
                <a:latin typeface="+mn-lt"/>
                <a:ea typeface="+mn-ea"/>
                <a:cs typeface="+mn-cs"/>
              </a:rPr>
              <a:t> of patients originating from the region, total population, or total potential volume capture of specific regions. </a:t>
            </a:r>
            <a:r>
              <a:rPr lang="en-US" sz="1100" b="0" baseline="0" dirty="0" smtClean="0"/>
              <a:t>In the box at the bottom of the slide, discuss implications of any shifts</a:t>
            </a:r>
            <a:r>
              <a:rPr lang="en-US" sz="1100" kern="1200" baseline="0" dirty="0" smtClean="0">
                <a:solidFill>
                  <a:schemeClr val="tx1"/>
                </a:solidFill>
                <a:latin typeface="+mn-lt"/>
                <a:ea typeface="+mn-ea"/>
                <a:cs typeface="+mn-cs"/>
              </a:rPr>
              <a:t> in geographic distribution on the service line. </a:t>
            </a:r>
          </a:p>
          <a:p>
            <a:endParaRPr lang="en-US" sz="1100" b="1" dirty="0" smtClean="0"/>
          </a:p>
          <a:p>
            <a:r>
              <a:rPr lang="en-US" sz="1100" b="1" dirty="0" smtClean="0"/>
              <a:t>To</a:t>
            </a:r>
            <a:r>
              <a:rPr lang="en-US" sz="1100" b="1" baseline="0" dirty="0" smtClean="0"/>
              <a:t> Edit the Graph: </a:t>
            </a:r>
            <a:r>
              <a:rPr lang="en-US" sz="1100" b="0" baseline="0" dirty="0" smtClean="0"/>
              <a:t>Replace the map on the left with a map of your market.  Right click on the pie chart on the right and select “Edit Data” to add market-specific information.</a:t>
            </a:r>
          </a:p>
          <a:p>
            <a:endParaRPr lang="en-US" sz="1100" b="0" baseline="0" dirty="0" smtClean="0"/>
          </a:p>
          <a:p>
            <a:r>
              <a:rPr lang="en-US" sz="1100" b="1" dirty="0" smtClean="0"/>
              <a:t>Additional Resources:</a:t>
            </a:r>
            <a:r>
              <a:rPr lang="en-US" sz="1100" b="1" baseline="0" dirty="0" smtClean="0"/>
              <a:t> </a:t>
            </a:r>
            <a:r>
              <a:rPr lang="en-US" sz="1100" kern="1200" dirty="0" smtClean="0">
                <a:solidFill>
                  <a:schemeClr val="tx1"/>
                </a:solidFill>
                <a:latin typeface="+mn-lt"/>
                <a:ea typeface="+mn-ea"/>
                <a:cs typeface="+mn-cs"/>
              </a:rPr>
              <a:t>County-specific state maps</a:t>
            </a:r>
            <a:r>
              <a:rPr lang="en-US" sz="1100" kern="1200" baseline="0" dirty="0" smtClean="0">
                <a:solidFill>
                  <a:schemeClr val="tx1"/>
                </a:solidFill>
                <a:latin typeface="+mn-lt"/>
                <a:ea typeface="+mn-ea"/>
                <a:cs typeface="+mn-cs"/>
              </a:rPr>
              <a:t> can be found at the </a:t>
            </a:r>
            <a:r>
              <a:rPr lang="en-US" sz="1100" kern="1200" dirty="0" smtClean="0">
                <a:solidFill>
                  <a:schemeClr val="tx1"/>
                </a:solidFill>
                <a:latin typeface="+mn-lt"/>
                <a:ea typeface="+mn-ea"/>
                <a:cs typeface="+mn-cs"/>
              </a:rPr>
              <a:t>U.S. Census Bureau,</a:t>
            </a:r>
            <a:r>
              <a:rPr lang="en-US" sz="1100" kern="1200" baseline="0" dirty="0" smtClean="0">
                <a:solidFill>
                  <a:schemeClr val="tx1"/>
                </a:solidFill>
                <a:latin typeface="+mn-lt"/>
                <a:ea typeface="+mn-ea"/>
                <a:cs typeface="+mn-cs"/>
              </a:rPr>
              <a:t> available at: http://www.census.gov/geo/www/maps/stco_02.htm </a:t>
            </a:r>
            <a:endParaRPr lang="en-US" sz="1100" u="none"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6355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anticipat</a:t>
            </a:r>
            <a:r>
              <a:rPr lang="en-US" b="0" baseline="0" dirty="0" smtClean="0"/>
              <a:t>e any future changes in the market age distribution of the population and discuss potential implications.</a:t>
            </a:r>
            <a:endParaRPr lang="en-US" b="1" dirty="0" smtClean="0"/>
          </a:p>
          <a:p>
            <a:endParaRPr lang="en-US" b="1" dirty="0" smtClean="0"/>
          </a:p>
          <a:p>
            <a:r>
              <a:rPr lang="en-US" b="1" dirty="0" smtClean="0"/>
              <a:t>Task:  </a:t>
            </a:r>
            <a:r>
              <a:rPr lang="en-US" b="0" baseline="0" dirty="0" smtClean="0"/>
              <a:t>Adjust age brackets to reflect your service line’s interests.  Enter the institution’s age distribution in the first pie chart (Hook Hospital Patients, 20XX) on the far left.  Then enter the regional/market data to the second pie chart on the left (Neverland County, 20XX).  Enter the projected population data for the region/market in 20XX to the fourth pie chart on the far right (</a:t>
            </a:r>
            <a:r>
              <a:rPr lang="en-US" b="0" baseline="0" dirty="0" err="1" smtClean="0"/>
              <a:t>Neverland</a:t>
            </a:r>
            <a:r>
              <a:rPr lang="en-US" b="0" baseline="0" dirty="0" smtClean="0"/>
              <a:t> County, 20XX).  Then calculate the institution's percent capture of the region/market population in 20XX and use this percentage to project the institution’s age distribution of patients in 20XX.  Enter the projected institution’s age distribution in the third graph (Hook Hospital Patients, 20XX). In the box at the bottom of the slide, discuss implications of the shift in age distribution and indicate strategies to overcome any foreseen challenges.</a:t>
            </a:r>
          </a:p>
          <a:p>
            <a:endParaRPr lang="en-US" b="0" baseline="0" dirty="0" smtClean="0"/>
          </a:p>
          <a:p>
            <a:pPr marL="0" marR="0" lvl="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Graph: </a:t>
            </a:r>
            <a:r>
              <a:rPr lang="en-US" b="0" baseline="0" dirty="0" smtClean="0"/>
              <a:t>Right click on the pie chart and select “Edit Data” to adjust the data in the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Click directly on the graph title (in black) to modify the chart title. To edit the legend, click directly on each of the years and edit the text box.  </a:t>
            </a:r>
          </a:p>
          <a:p>
            <a:pPr marL="0" marR="0" lvl="0" indent="0" algn="l" defTabSz="91011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en-US" b="1" baseline="0" dirty="0" smtClean="0"/>
              <a:t>Resources: </a:t>
            </a:r>
            <a:r>
              <a:rPr lang="en-US" sz="1100" kern="1200" dirty="0" smtClean="0">
                <a:solidFill>
                  <a:schemeClr val="tx1"/>
                </a:solidFill>
                <a:latin typeface="+mn-lt"/>
                <a:ea typeface="+mn-ea"/>
                <a:cs typeface="+mn-cs"/>
              </a:rPr>
              <a:t>County-specific state data</a:t>
            </a:r>
            <a:r>
              <a:rPr lang="en-US" sz="1100" kern="1200" baseline="0" dirty="0" smtClean="0">
                <a:solidFill>
                  <a:schemeClr val="tx1"/>
                </a:solidFill>
                <a:latin typeface="+mn-lt"/>
                <a:ea typeface="+mn-ea"/>
                <a:cs typeface="+mn-cs"/>
              </a:rPr>
              <a:t> can be found at the </a:t>
            </a:r>
            <a:r>
              <a:rPr lang="en-US" sz="1100" kern="1200" dirty="0" smtClean="0">
                <a:solidFill>
                  <a:schemeClr val="tx1"/>
                </a:solidFill>
                <a:latin typeface="+mn-lt"/>
                <a:ea typeface="+mn-ea"/>
                <a:cs typeface="+mn-cs"/>
              </a:rPr>
              <a:t>U.S. Census Bureau,</a:t>
            </a:r>
            <a:r>
              <a:rPr lang="en-US" sz="1100" kern="1200" baseline="0" dirty="0" smtClean="0">
                <a:solidFill>
                  <a:schemeClr val="tx1"/>
                </a:solidFill>
                <a:latin typeface="+mn-lt"/>
                <a:ea typeface="+mn-ea"/>
                <a:cs typeface="+mn-cs"/>
              </a:rPr>
              <a:t> available at: </a:t>
            </a:r>
            <a:r>
              <a:rPr lang="en-US" dirty="0" smtClean="0">
                <a:hlinkClick r:id="rId3"/>
              </a:rPr>
              <a:t>http://censtats.census.gov/usa/usa.shtml</a:t>
            </a:r>
            <a:endParaRPr lang="en-US"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anticipat</a:t>
            </a:r>
            <a:r>
              <a:rPr lang="en-US" b="0" baseline="0" dirty="0" smtClean="0"/>
              <a:t>e any future changes in the regional payer mix for your patient population and discuss potential implications.</a:t>
            </a:r>
            <a:endParaRPr lang="en-US" b="1" dirty="0" smtClean="0"/>
          </a:p>
          <a:p>
            <a:endParaRPr lang="en-US" b="1" dirty="0" smtClean="0"/>
          </a:p>
          <a:p>
            <a:r>
              <a:rPr lang="en-US" b="1" dirty="0" smtClean="0"/>
              <a:t>Task:  </a:t>
            </a:r>
            <a:r>
              <a:rPr lang="en-US" b="0" baseline="0" dirty="0" smtClean="0"/>
              <a:t>Adjust payers to reflect your service line’s payer mix.  Add any large commercial payers that influence your institution.  Enter the institution’s current payer mix to the first pie chart on the far left (Hook Hospital Patients, 20XX).  Then enter the regional/market data to the second pie chart to the left (Neverland County, 20XX).  Enter the projected payer mix data  for the region/market in 20XX to the fourth pie chart on the far right (</a:t>
            </a:r>
            <a:r>
              <a:rPr lang="en-US" b="0" baseline="0" dirty="0" err="1" smtClean="0"/>
              <a:t>Neverland</a:t>
            </a:r>
            <a:r>
              <a:rPr lang="en-US" b="0" baseline="0" dirty="0" smtClean="0"/>
              <a:t> County, 20XX).  Then calculate the institution's percent capture of the region/market payer mix in 20XX and use this percentage to project the institution’s payer mix in 20XX.  Enter the projected payer mix to the third graph (Hook Hospital Patients, 20XX). In the box at the bottom of the slide, discuss implications of the shift in payer mix and indicate strategies to overcome any foreseen challenges. In the box at the bottom of the slide, discuss implications of the shift in payer mix and indicate strategies to overcome any foreseen challenges.</a:t>
            </a:r>
          </a:p>
          <a:p>
            <a:endParaRPr lang="en-US" dirty="0" smtClean="0"/>
          </a:p>
          <a:p>
            <a:pPr marL="0" marR="0" lvl="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Graph: </a:t>
            </a:r>
            <a:r>
              <a:rPr lang="en-US" b="0" baseline="0" dirty="0" smtClean="0"/>
              <a:t>Right click on the pie chart and select “Edit Data” to adjust the data in the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Click directly on the graph title (in black) to modify the chart title. To edit the legend, click directly on each of the years and edit the text box.  </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dirty="0" smtClean="0"/>
              <a:t>To</a:t>
            </a:r>
            <a:r>
              <a:rPr lang="en-US" baseline="0" dirty="0" smtClean="0"/>
              <a:t> anticipate the impact of any potential shifts in payer strategy. </a:t>
            </a:r>
          </a:p>
          <a:p>
            <a:endParaRPr lang="en-US" baseline="0" dirty="0" smtClean="0"/>
          </a:p>
          <a:p>
            <a:r>
              <a:rPr lang="en-US" b="1" baseline="0" dirty="0" smtClean="0"/>
              <a:t>Task: </a:t>
            </a:r>
            <a:r>
              <a:rPr lang="en-US" b="0" baseline="0" dirty="0" smtClean="0"/>
              <a:t>On the left, list any strategies you anticipate payers in your market pursuing across the next few years. In the description section on the right, provide details around which payers are pursuing the strategy, when they intend to implement any changes, etc. In the box at the bottom of the slide, indicate the overall impact of these shifts in payer strategy on the oncology service line. </a:t>
            </a:r>
          </a:p>
          <a:p>
            <a:endParaRPr lang="en-US" b="0" baseline="0" dirty="0" smtClean="0"/>
          </a:p>
          <a:p>
            <a:r>
              <a:rPr lang="en-US" b="1" baseline="0" dirty="0" smtClean="0"/>
              <a:t>Additional Resources: </a:t>
            </a:r>
            <a:r>
              <a:rPr lang="en-US" b="0" baseline="0" dirty="0" smtClean="0"/>
              <a:t>For strategies related to changing reimbursement models see the Advisory Board Company's “Developing the Care Delivery Model of the Future”: </a:t>
            </a:r>
            <a:r>
              <a:rPr lang="en-US" dirty="0" smtClean="0">
                <a:hlinkClick r:id="rId3"/>
              </a:rPr>
              <a:t>http://www.advisory.com/Research/Oncology-Roundtable/Studies/2009/Developing-the-Care-Delivery-Model-of-the-Future</a:t>
            </a:r>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22</a:t>
            </a:fld>
            <a:endParaRPr lang="en-US" dirty="0"/>
          </a:p>
        </p:txBody>
      </p:sp>
    </p:spTree>
    <p:extLst>
      <p:ext uri="{BB962C8B-B14F-4D97-AF65-F5344CB8AC3E}">
        <p14:creationId xmlns:p14="http://schemas.microsoft.com/office/powerpoint/2010/main" val="3500173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17563"/>
            <a:ext cx="4502150" cy="33782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determine</a:t>
            </a:r>
            <a:r>
              <a:rPr lang="en-US" b="0" baseline="0" dirty="0" smtClean="0"/>
              <a:t> how shifts in payment models will impact your service line.</a:t>
            </a:r>
            <a:endParaRPr lang="en-US" b="0" dirty="0" smtClean="0"/>
          </a:p>
          <a:p>
            <a:endParaRPr lang="en-US" b="1" dirty="0" smtClean="0"/>
          </a:p>
          <a:p>
            <a:r>
              <a:rPr lang="en-US" b="1" dirty="0" smtClean="0"/>
              <a:t>Task:  </a:t>
            </a:r>
            <a:r>
              <a:rPr lang="en-US" b="0" dirty="0" smtClean="0"/>
              <a:t>Consider what</a:t>
            </a:r>
            <a:r>
              <a:rPr lang="en-US" b="0" baseline="0" dirty="0" smtClean="0"/>
              <a:t> payment model(s) your hospital is moving towards.  Describe the efforts made towards implementing the new payment model(s).  Consider which patient groups and services may be impacted by shifts in payment models. In the box at the bottom of the slide, discuss implications for the shift in payment model on services.</a:t>
            </a:r>
          </a:p>
          <a:p>
            <a:endParaRPr lang="en-US" b="0" baseline="0" dirty="0" smtClean="0"/>
          </a:p>
          <a:p>
            <a:r>
              <a:rPr lang="en-US" b="0" baseline="0" dirty="0" smtClean="0"/>
              <a:t>Sample Institution Payment Models:</a:t>
            </a:r>
          </a:p>
          <a:p>
            <a:r>
              <a:rPr lang="en-US" b="0" baseline="0" dirty="0" smtClean="0"/>
              <a:t>Medicare ACO</a:t>
            </a:r>
          </a:p>
          <a:p>
            <a:r>
              <a:rPr lang="en-US" b="0" baseline="0" dirty="0" smtClean="0"/>
              <a:t>Pioneer ACO</a:t>
            </a:r>
          </a:p>
          <a:p>
            <a:r>
              <a:rPr lang="en-US" b="0" baseline="0" dirty="0" smtClean="0"/>
              <a:t>Capitation</a:t>
            </a:r>
          </a:p>
          <a:p>
            <a:r>
              <a:rPr lang="en-US" b="0" baseline="0" dirty="0" smtClean="0"/>
              <a:t>Fee-for-Service</a:t>
            </a:r>
          </a:p>
          <a:p>
            <a:r>
              <a:rPr lang="en-US" b="0" baseline="0" dirty="0" smtClean="0"/>
              <a:t>Bundled Payments</a:t>
            </a:r>
          </a:p>
          <a:p>
            <a:endParaRPr lang="en-US" b="0" baseline="0" dirty="0" smtClean="0"/>
          </a:p>
          <a:p>
            <a:r>
              <a:rPr lang="en-US" b="1" baseline="0" dirty="0" smtClean="0"/>
              <a:t>Additional Resources: </a:t>
            </a:r>
            <a:r>
              <a:rPr lang="en-US" b="0" baseline="0" dirty="0" smtClean="0"/>
              <a:t>For more information on the role of oncology in an ACO, see the Advisory Board Company's “Redesigning Cancer Care Delivery for the Era of Accountability”: </a:t>
            </a:r>
            <a:r>
              <a:rPr lang="en-US" dirty="0" smtClean="0">
                <a:hlinkClick r:id="rId3"/>
              </a:rPr>
              <a:t>http://www.advisory.com/Research/Oncology-Roundtable/Studies/2012/Redesigning-Cancer-Care-Delivery-for-the-Era-of-Accountability</a:t>
            </a:r>
            <a:r>
              <a:rPr lang="en-US" dirty="0" smtClean="0"/>
              <a:t>  and “Transforming Cancer Care”</a:t>
            </a:r>
            <a:r>
              <a:rPr lang="en-US" baseline="0" dirty="0" smtClean="0"/>
              <a:t> </a:t>
            </a:r>
            <a:r>
              <a:rPr lang="en-US" dirty="0" smtClean="0">
                <a:hlinkClick r:id="rId4"/>
              </a:rPr>
              <a:t>http://www.advisory.com/Research/Oncology-Roundtable/Events/Webconferences/2011/Transforming-Cancer-Care</a:t>
            </a:r>
            <a:endParaRPr lang="en-US" b="1" baseline="0" dirty="0" smtClean="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provide an overview of major employers in the area, expected growth, and approach to employee coverage.</a:t>
            </a:r>
            <a:endParaRPr lang="en-US" b="0" baseline="0" dirty="0" smtClean="0"/>
          </a:p>
          <a:p>
            <a:endParaRPr lang="en-US" b="0" baseline="0" dirty="0" smtClean="0"/>
          </a:p>
          <a:p>
            <a:r>
              <a:rPr lang="en-US" b="1" baseline="0" dirty="0" smtClean="0"/>
              <a:t>Task: </a:t>
            </a:r>
            <a:r>
              <a:rPr lang="en-US" b="0" baseline="0" dirty="0" smtClean="0"/>
              <a:t>List major employers in your market, their current number of employees, and any anticipated growth across the next few years. In the comments column, indicate how each employer currently provides coverage for their employees and any anticipated changes the employer may be planning to make to its health and wellness benefits.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24</a:t>
            </a:fld>
            <a:endParaRPr lang="en-US" dirty="0"/>
          </a:p>
        </p:txBody>
      </p:sp>
    </p:spTree>
    <p:extLst>
      <p:ext uri="{BB962C8B-B14F-4D97-AF65-F5344CB8AC3E}">
        <p14:creationId xmlns:p14="http://schemas.microsoft.com/office/powerpoint/2010/main" val="818480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 physician employment trends and anticipate hiring and leadership needs.</a:t>
            </a:r>
            <a:r>
              <a:rPr lang="en-US" b="0" baseline="0" dirty="0" smtClean="0"/>
              <a:t> </a:t>
            </a:r>
            <a:endParaRPr lang="en-US" b="0" dirty="0" smtClean="0"/>
          </a:p>
          <a:p>
            <a:endParaRPr lang="en-US" b="1" dirty="0" smtClean="0"/>
          </a:p>
          <a:p>
            <a:r>
              <a:rPr lang="en-US" b="1" dirty="0" smtClean="0"/>
              <a:t>Task:  </a:t>
            </a:r>
            <a:r>
              <a:rPr lang="en-US" b="0" dirty="0" smtClean="0"/>
              <a:t>The graph above reflects national level data for all medical oncologists (employed and private practice). If possible</a:t>
            </a:r>
            <a:r>
              <a:rPr lang="en-US" b="0" baseline="0" dirty="0" smtClean="0"/>
              <a:t>, replace with data specific to your market and institution. On the right, indicate the number of oncology physicians needed to meet demand in 20XX.  Then indicate expected retirees across the next few years and finally the number of new recruits needed. In the box at the bottom of the slide, discuss implications for any shifts in employment. </a:t>
            </a:r>
          </a:p>
          <a:p>
            <a:pPr defTabSz="910424"/>
            <a:endParaRPr lang="en-US" b="0" dirty="0" smtClean="0"/>
          </a:p>
          <a:p>
            <a:pPr defTabSz="910424"/>
            <a:endParaRPr lang="en-US" b="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 physician employment trends and anticipate hiring and leadership needs.</a:t>
            </a:r>
            <a:r>
              <a:rPr lang="en-US" b="0" baseline="0" dirty="0" smtClean="0"/>
              <a:t> </a:t>
            </a:r>
            <a:endParaRPr lang="en-US" b="0" dirty="0" smtClean="0"/>
          </a:p>
          <a:p>
            <a:endParaRPr lang="en-US" b="1" dirty="0" smtClean="0"/>
          </a:p>
          <a:p>
            <a:r>
              <a:rPr lang="en-US" b="1" dirty="0" smtClean="0"/>
              <a:t>Task:  </a:t>
            </a:r>
            <a:r>
              <a:rPr lang="en-US" b="0" dirty="0" smtClean="0"/>
              <a:t>The graph above reflects national level data for all radiation oncologists (employed and private practice). If possible</a:t>
            </a:r>
            <a:r>
              <a:rPr lang="en-US" b="0" baseline="0" dirty="0" smtClean="0"/>
              <a:t>, replace with data specific to your market and institution. On the right, indicate the number of oncology physicians needed to meet demand in 20XX.  Then indicate expected retirees across the next few years and finally the number of new recruits needed. In the box at the bottom of the slide, discuss implications for any shifts in employment. </a:t>
            </a:r>
          </a:p>
        </p:txBody>
      </p:sp>
      <p:sp>
        <p:nvSpPr>
          <p:cNvPr id="4" name="Slide Number Placeholder 3"/>
          <p:cNvSpPr>
            <a:spLocks noGrp="1"/>
          </p:cNvSpPr>
          <p:nvPr>
            <p:ph type="sldNum" sz="quarter" idx="10"/>
          </p:nvPr>
        </p:nvSpPr>
        <p:spPr/>
        <p:txBody>
          <a:bodyPr/>
          <a:lstStyle/>
          <a:p>
            <a:fld id="{F90397CE-5E86-4661-B0C5-9F93836F6E1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identify current market referral patterns</a:t>
            </a:r>
            <a:r>
              <a:rPr lang="en-US" b="0" baseline="0" dirty="0" smtClean="0"/>
              <a:t> and estimate future patterns.</a:t>
            </a:r>
          </a:p>
          <a:p>
            <a:endParaRPr lang="en-US" b="0" baseline="0" dirty="0" smtClean="0"/>
          </a:p>
          <a:p>
            <a:r>
              <a:rPr lang="en-US" b="1" baseline="0" dirty="0" smtClean="0"/>
              <a:t>Task: </a:t>
            </a:r>
            <a:r>
              <a:rPr lang="en-US" b="0" baseline="0" dirty="0" smtClean="0"/>
              <a:t>Enter current referral patterns on the left. On the right, identify practices of interest (e.g. splitters, large disloyal practices, etc.) and include additional detail on that practice’s current practice and referral patterns. In the box at the bottom of the slide, discuss implications of physician referral patterns for the oncology service line. </a:t>
            </a:r>
          </a:p>
          <a:p>
            <a:pPr marL="0" marR="0" indent="0" algn="l" defTabSz="910118"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0" baseline="0" dirty="0" smtClean="0"/>
              <a:t>Members of the Advisory Board Company’s Crimson Market Advantage program may access their data on MD referral patterns here: </a:t>
            </a:r>
            <a:r>
              <a:rPr lang="en-US" dirty="0" smtClean="0">
                <a:hlinkClick r:id="rId3"/>
              </a:rPr>
              <a:t>http://www.advisory.com/Technology/Crimson-Market-Advantage/Members</a:t>
            </a:r>
            <a:endParaRPr lang="en-US" b="1" baseline="0" dirty="0" smtClean="0"/>
          </a:p>
          <a:p>
            <a:endParaRPr lang="en-US" b="0" baseline="0" dirty="0" smtClean="0"/>
          </a:p>
          <a:p>
            <a:r>
              <a:rPr lang="en-US" b="1" baseline="0" dirty="0" smtClean="0"/>
              <a:t>Additional Resources: </a:t>
            </a:r>
            <a:r>
              <a:rPr lang="en-US" b="0" baseline="0" dirty="0" smtClean="0"/>
              <a:t>For information on how tactics to improve referral strategy, please refer to the Advisory Board Company's “Elevating Oncology Referral Strategy” : </a:t>
            </a:r>
            <a:r>
              <a:rPr lang="en-US" dirty="0" smtClean="0">
                <a:hlinkClick r:id="rId4"/>
              </a:rPr>
              <a:t>http://www.advisory.com/Research/Oncology-Roundtable/Studies/2011/Elevating-Oncology-Referral-Strategy</a:t>
            </a:r>
            <a:r>
              <a:rPr lang="en-US" b="0" baseline="0" dirty="0" smtClean="0"/>
              <a:t> and “Realizing Market Advantage Cancer Program Quality” : </a:t>
            </a:r>
            <a:r>
              <a:rPr lang="en-US" dirty="0" smtClean="0">
                <a:hlinkClick r:id="rId5"/>
              </a:rPr>
              <a:t>http://www.advisory.com/Research/Oncology-Roundtable/Studies/2005/Clinical-Quality-Strategy/Column-V-Realizing-Market-Advantage</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27</a:t>
            </a:fld>
            <a:endParaRPr lang="en-US" dirty="0"/>
          </a:p>
        </p:txBody>
      </p:sp>
    </p:spTree>
    <p:extLst>
      <p:ext uri="{BB962C8B-B14F-4D97-AF65-F5344CB8AC3E}">
        <p14:creationId xmlns:p14="http://schemas.microsoft.com/office/powerpoint/2010/main" val="942700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a:t>
            </a:r>
            <a:r>
              <a:rPr lang="en-US" b="0" baseline="0" dirty="0" smtClean="0"/>
              <a:t>identify top-line competitive threats.</a:t>
            </a:r>
            <a:endParaRPr lang="en-US" b="0" dirty="0" smtClean="0"/>
          </a:p>
          <a:p>
            <a:endParaRPr lang="en-US" b="1" dirty="0" smtClean="0"/>
          </a:p>
          <a:p>
            <a:r>
              <a:rPr lang="en-US" b="1" dirty="0" smtClean="0"/>
              <a:t>Task:  </a:t>
            </a:r>
            <a:r>
              <a:rPr lang="en-US" b="0" dirty="0" smtClean="0"/>
              <a:t>Complete</a:t>
            </a:r>
            <a:r>
              <a:rPr lang="en-US" b="0" baseline="0" dirty="0" smtClean="0"/>
              <a:t> the chart above with the names of your current and potential future competitors.  List the key area(s) of competition, new programs and facilities, and expected risk to market share within the timeframe of your strategic plan. In the box at the bottom of the slide, discuss implications of any shifts in competitors’ growth efforts. </a:t>
            </a:r>
            <a:endParaRPr lang="en-US"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technological trends and their impact on the oncology service line.</a:t>
            </a:r>
          </a:p>
          <a:p>
            <a:endParaRPr lang="en-US" b="0" baseline="0" dirty="0" smtClean="0"/>
          </a:p>
          <a:p>
            <a:r>
              <a:rPr lang="en-US" b="1" dirty="0" smtClean="0"/>
              <a:t>Task: </a:t>
            </a:r>
            <a:r>
              <a:rPr lang="en-US" b="0" dirty="0" smtClean="0"/>
              <a:t>Assess your service line’s technology</a:t>
            </a:r>
            <a:r>
              <a:rPr lang="en-US" b="0" baseline="0" dirty="0" smtClean="0"/>
              <a:t> compared to the market and consider where your institution falls on the technology curve.  In the box at the bottom of the slide, discuss implications of changes in technology on the service line.  Consider competitiveness in the market, potential for growth, ability to meet patient/market needs, alignment with strategic priorities of your institution, etc.  </a:t>
            </a:r>
          </a:p>
          <a:p>
            <a:endParaRPr lang="en-US" b="0" baseline="0" dirty="0" smtClean="0"/>
          </a:p>
          <a:p>
            <a:r>
              <a:rPr lang="en-US" b="1" baseline="0" dirty="0" smtClean="0"/>
              <a:t>Additional Resources: </a:t>
            </a:r>
            <a:r>
              <a:rPr lang="en-US" b="0" baseline="0" dirty="0" smtClean="0"/>
              <a:t>For more information on oncology-related technology see the Advisory Board Company’s Clinical Technology Compendium: </a:t>
            </a:r>
            <a:r>
              <a:rPr lang="en-US" dirty="0" smtClean="0">
                <a:hlinkClick r:id="rId3"/>
              </a:rPr>
              <a:t>http://www.advisory.com/Research/Technology-Insights/Resources/2012/Clinical-Technology-Compendium</a:t>
            </a:r>
            <a:endParaRPr lang="en-US" b="1"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Cover slide.</a:t>
            </a:r>
            <a:endParaRPr lang="en-US" b="1" dirty="0" smtClean="0"/>
          </a:p>
          <a:p>
            <a:endParaRPr lang="en-US" b="1" dirty="0" smtClean="0"/>
          </a:p>
          <a:p>
            <a:r>
              <a:rPr lang="en-US" b="1" dirty="0" smtClean="0"/>
              <a:t>Task:</a:t>
            </a:r>
            <a:r>
              <a:rPr lang="en-US" b="1" baseline="0" dirty="0" smtClean="0"/>
              <a:t> </a:t>
            </a:r>
            <a:r>
              <a:rPr lang="en-US" baseline="0" dirty="0" smtClean="0"/>
              <a:t>Add your institution’s name and logo and other details to the cover slide.  Delete comment box.</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a:t>
            </a:fld>
            <a:endParaRPr lang="en-US" dirty="0"/>
          </a:p>
        </p:txBody>
      </p:sp>
    </p:spTree>
    <p:extLst>
      <p:ext uri="{BB962C8B-B14F-4D97-AF65-F5344CB8AC3E}">
        <p14:creationId xmlns:p14="http://schemas.microsoft.com/office/powerpoint/2010/main" val="2326774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technology needs for the service line.</a:t>
            </a:r>
          </a:p>
          <a:p>
            <a:endParaRPr lang="en-US" b="0" baseline="0" dirty="0" smtClean="0"/>
          </a:p>
          <a:p>
            <a:r>
              <a:rPr lang="en-US" b="1" dirty="0" smtClean="0"/>
              <a:t>Task: </a:t>
            </a:r>
            <a:r>
              <a:rPr lang="en-US" b="0" dirty="0" smtClean="0"/>
              <a:t>In the first box, identify</a:t>
            </a:r>
            <a:r>
              <a:rPr lang="en-US" b="0" baseline="0" dirty="0" smtClean="0"/>
              <a:t> new technologies your institution could potentially acquire.  In the second, identify what existing technologies need to expanded to meet any new or growing needs.  In the box at the bottom of the slide, discuss implications of these technology needs on the service line.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future regulatory changes and their relevance to the oncology service line.</a:t>
            </a:r>
          </a:p>
          <a:p>
            <a:endParaRPr lang="en-US" b="0" baseline="0" dirty="0" smtClean="0"/>
          </a:p>
          <a:p>
            <a:r>
              <a:rPr lang="en-US" b="1" dirty="0" smtClean="0"/>
              <a:t>Task: </a:t>
            </a:r>
            <a:r>
              <a:rPr lang="en-US" b="0" dirty="0" smtClean="0"/>
              <a:t>Identify regulations</a:t>
            </a:r>
            <a:r>
              <a:rPr lang="en-US" b="0" baseline="0" dirty="0" smtClean="0"/>
              <a:t> that may affect the oncology service line.  Describe the expected impact on operations and reimbursement for oncology services. </a:t>
            </a:r>
          </a:p>
          <a:p>
            <a:endParaRPr lang="en-US" b="0" baseline="0" dirty="0" smtClean="0"/>
          </a:p>
          <a:p>
            <a:r>
              <a:rPr lang="en-US" b="1" baseline="0" dirty="0" smtClean="0"/>
              <a:t>Additional Resources: </a:t>
            </a:r>
            <a:r>
              <a:rPr lang="en-US" b="0" baseline="0" dirty="0" smtClean="0"/>
              <a:t>For more information on regulatory changes and how they might impact oncology, visit the Advisory Board Company’s Oncology Roundtable website at </a:t>
            </a:r>
            <a:r>
              <a:rPr lang="en-US" dirty="0" smtClean="0">
                <a:hlinkClick r:id="rId3"/>
              </a:rPr>
              <a:t>http://www.advisory.com/Research/Oncology-Roundtable</a:t>
            </a:r>
            <a:r>
              <a:rPr lang="en-US" dirty="0" smtClean="0"/>
              <a:t>.</a:t>
            </a:r>
            <a:endParaRPr lang="en-US" b="1"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assess the impact of Commission</a:t>
            </a:r>
            <a:r>
              <a:rPr lang="en-US" b="0" baseline="0" dirty="0" smtClean="0"/>
              <a:t> on Care standards on the oncology service line.</a:t>
            </a:r>
          </a:p>
          <a:p>
            <a:endParaRPr lang="en-US" b="0" baseline="0" dirty="0" smtClean="0"/>
          </a:p>
          <a:p>
            <a:r>
              <a:rPr lang="en-US" b="1" dirty="0" smtClean="0"/>
              <a:t>Task:  </a:t>
            </a:r>
            <a:r>
              <a:rPr lang="en-US" b="0" dirty="0" smtClean="0"/>
              <a:t>The</a:t>
            </a:r>
            <a:r>
              <a:rPr lang="en-US" b="0" baseline="0" dirty="0" smtClean="0"/>
              <a:t> table above shows a sample of COC standards.  Consider what standards may impact your institution and list them in the table. Then discuss the potential impact on care processes and operations for the service line.  Edit the table to reflect key concerns for your service line. </a:t>
            </a:r>
            <a:endParaRPr lang="en-US" b="1" dirty="0" smtClean="0"/>
          </a:p>
          <a:p>
            <a:endParaRPr lang="en-US" b="0" baseline="0" dirty="0" smtClean="0"/>
          </a:p>
          <a:p>
            <a:pPr marL="0" marR="0" lvl="0" indent="0" algn="l" defTabSz="910118"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Additional</a:t>
            </a:r>
            <a:r>
              <a:rPr lang="en-US" sz="1100" b="1" kern="1200" baseline="0" dirty="0" smtClean="0">
                <a:solidFill>
                  <a:schemeClr val="tx1"/>
                </a:solidFill>
                <a:effectLst/>
                <a:latin typeface="+mn-lt"/>
                <a:ea typeface="+mn-ea"/>
                <a:cs typeface="+mn-cs"/>
              </a:rPr>
              <a:t> Resources: </a:t>
            </a:r>
            <a:r>
              <a:rPr lang="en-US" sz="1100" b="0" kern="1200" baseline="0" dirty="0" smtClean="0">
                <a:solidFill>
                  <a:schemeClr val="tx1"/>
                </a:solidFill>
                <a:effectLst/>
                <a:latin typeface="+mn-lt"/>
                <a:ea typeface="+mn-ea"/>
                <a:cs typeface="+mn-cs"/>
              </a:rPr>
              <a:t>Commission on Cancer </a:t>
            </a:r>
            <a:r>
              <a:rPr lang="en-US" sz="1100" kern="1200" dirty="0" smtClean="0">
                <a:solidFill>
                  <a:schemeClr val="tx1"/>
                </a:solidFill>
                <a:effectLst/>
                <a:latin typeface="+mn-lt"/>
                <a:ea typeface="+mn-ea"/>
                <a:cs typeface="+mn-cs"/>
              </a:rPr>
              <a:t>2016 standards are available here: </a:t>
            </a:r>
            <a:r>
              <a:rPr lang="en-US" sz="1100" u="sng" kern="1200" dirty="0" smtClean="0">
                <a:solidFill>
                  <a:schemeClr val="tx1"/>
                </a:solidFill>
                <a:effectLst/>
                <a:latin typeface="+mn-lt"/>
                <a:ea typeface="+mn-ea"/>
                <a:cs typeface="+mn-cs"/>
              </a:rPr>
              <a:t>https://www.facs.org/quality%20programs/cancer/coc/standards</a:t>
            </a:r>
            <a:r>
              <a:rPr lang="en-US" sz="1100" kern="1200" dirty="0" smtClean="0">
                <a:solidFill>
                  <a:schemeClr val="tx1"/>
                </a:solidFill>
                <a:effectLst/>
                <a:latin typeface="+mn-lt"/>
                <a:ea typeface="+mn-ea"/>
                <a:cs typeface="+mn-cs"/>
              </a:rPr>
              <a:t>. For</a:t>
            </a:r>
            <a:r>
              <a:rPr lang="en-US" sz="1100" kern="1200" baseline="0" dirty="0" smtClean="0">
                <a:solidFill>
                  <a:schemeClr val="tx1"/>
                </a:solidFill>
                <a:effectLst/>
                <a:latin typeface="+mn-lt"/>
                <a:ea typeface="+mn-ea"/>
                <a:cs typeface="+mn-cs"/>
              </a:rPr>
              <a:t> more information on planning for </a:t>
            </a:r>
            <a:r>
              <a:rPr lang="en-US" sz="1100" kern="1200" baseline="0" dirty="0" err="1" smtClean="0">
                <a:solidFill>
                  <a:schemeClr val="tx1"/>
                </a:solidFill>
                <a:effectLst/>
                <a:latin typeface="+mn-lt"/>
                <a:ea typeface="+mn-ea"/>
                <a:cs typeface="+mn-cs"/>
              </a:rPr>
              <a:t>CoC</a:t>
            </a:r>
            <a:r>
              <a:rPr lang="en-US" sz="1100" kern="1200" baseline="0" dirty="0" smtClean="0">
                <a:solidFill>
                  <a:schemeClr val="tx1"/>
                </a:solidFill>
                <a:effectLst/>
                <a:latin typeface="+mn-lt"/>
                <a:ea typeface="+mn-ea"/>
                <a:cs typeface="+mn-cs"/>
              </a:rPr>
              <a:t>, see the Advisory Board Company's updated tool, “Commission on Care Accreditation Crosswalk”: </a:t>
            </a:r>
            <a:r>
              <a:rPr lang="en-US" dirty="0" smtClean="0">
                <a:hlinkClick r:id="rId3"/>
              </a:rPr>
              <a:t>http://www.advisory.com/Research/Oncology-Roundtable/Tools/2010/Commission-on-Cancer-Accreditation-Crosswalk</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identify top</a:t>
            </a:r>
            <a:r>
              <a:rPr lang="en-US" b="0" baseline="0" dirty="0" smtClean="0"/>
              <a:t> 5 areas of opportunity based on the future market assessment. </a:t>
            </a:r>
          </a:p>
          <a:p>
            <a:endParaRPr lang="en-US" b="0" baseline="0" dirty="0" smtClean="0"/>
          </a:p>
          <a:p>
            <a:r>
              <a:rPr lang="en-US" b="1" dirty="0" smtClean="0"/>
              <a:t>Task: </a:t>
            </a:r>
            <a:r>
              <a:rPr lang="en-US" b="0" dirty="0" smtClean="0"/>
              <a:t>Using the implication</a:t>
            </a:r>
            <a:r>
              <a:rPr lang="en-US" b="0" baseline="0" dirty="0" smtClean="0"/>
              <a:t> boxes and impact discussions on the </a:t>
            </a:r>
            <a:r>
              <a:rPr lang="en-US" b="0" dirty="0" smtClean="0"/>
              <a:t>previous slides</a:t>
            </a:r>
            <a:r>
              <a:rPr lang="en-US" b="0" baseline="0" dirty="0" smtClean="0"/>
              <a:t>, identify the top 5 areas of opportunity for the service line. </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33</a:t>
            </a:fld>
            <a:endParaRPr lang="en-US" dirty="0"/>
          </a:p>
        </p:txBody>
      </p:sp>
    </p:spTree>
    <p:extLst>
      <p:ext uri="{BB962C8B-B14F-4D97-AF65-F5344CB8AC3E}">
        <p14:creationId xmlns:p14="http://schemas.microsoft.com/office/powerpoint/2010/main" val="802201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397CE-5E86-4661-B0C5-9F93836F6E1D}" type="slidenum">
              <a:rPr lang="en-US" smtClean="0"/>
              <a:pPr/>
              <a:t>34</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define terms as they are presented in the strategic plan.</a:t>
            </a:r>
          </a:p>
          <a:p>
            <a:endParaRPr lang="en-US" b="0" baseline="0" dirty="0" smtClean="0"/>
          </a:p>
          <a:p>
            <a:r>
              <a:rPr lang="en-US" b="1" baseline="0" dirty="0" smtClean="0"/>
              <a:t>Task: </a:t>
            </a:r>
            <a:r>
              <a:rPr lang="en-US" b="0" baseline="0" dirty="0" smtClean="0"/>
              <a:t>Review the terms and definitions above, then review the format of the plan design slides that follow.  Edit terms as needed to match those used at your institution.  Be sure to change any terms on subsequent slides to align with the definitions presented here. Delete this slide prior to sharing the strategic plan with stakeholders, unless you believe a review of these definitions is necessary.</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31119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present institution goals and illustrate how oncology service line objectives support these strategic priorities. </a:t>
            </a:r>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Task:  </a:t>
            </a:r>
            <a:r>
              <a:rPr lang="en-US" b="0" dirty="0" smtClean="0"/>
              <a:t>Identify current goals of the institution in the shaded</a:t>
            </a:r>
            <a:r>
              <a:rPr lang="en-US" b="0" baseline="0" dirty="0" smtClean="0"/>
              <a:t> boxes across the top of the slide.  Then list corresponding oncology service line objectives for each goal</a:t>
            </a:r>
            <a:r>
              <a:rPr lang="en-US" b="0" dirty="0" smtClean="0"/>
              <a:t>.</a:t>
            </a:r>
            <a:r>
              <a:rPr lang="en-US" b="0" baseline="0" dirty="0" smtClean="0"/>
              <a:t> Copy and paste an additional slide to add more goals and objectives. The Advisory Board recommends 5-7 institution level goals (no more than 10) for a 3 or 5-year strategic plan. For each goal, aim to limit service line specific objectives to 1-3.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36</a:t>
            </a:fld>
            <a:endParaRPr lang="en-US" dirty="0"/>
          </a:p>
        </p:txBody>
      </p:sp>
    </p:spTree>
    <p:extLst>
      <p:ext uri="{BB962C8B-B14F-4D97-AF65-F5344CB8AC3E}">
        <p14:creationId xmlns:p14="http://schemas.microsoft.com/office/powerpoint/2010/main" val="2818573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63554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BLANK</a:t>
            </a:r>
            <a:r>
              <a:rPr lang="en-US" b="1" baseline="0" dirty="0" smtClean="0"/>
              <a:t> GOAL TITLE SLIDE TEMPLATE</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38</a:t>
            </a:fld>
            <a:endParaRPr lang="en-US" dirty="0"/>
          </a:p>
        </p:txBody>
      </p:sp>
    </p:spTree>
    <p:extLst>
      <p:ext uri="{BB962C8B-B14F-4D97-AF65-F5344CB8AC3E}">
        <p14:creationId xmlns:p14="http://schemas.microsoft.com/office/powerpoint/2010/main" val="3812676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BLANK OBJECTIVE SLIDE TEMPLATE</a:t>
            </a:r>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39</a:t>
            </a:fld>
            <a:endParaRPr lang="en-US" dirty="0"/>
          </a:p>
        </p:txBody>
      </p:sp>
    </p:spTree>
    <p:extLst>
      <p:ext uri="{BB962C8B-B14F-4D97-AF65-F5344CB8AC3E}">
        <p14:creationId xmlns:p14="http://schemas.microsoft.com/office/powerpoint/2010/main" val="98878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provide a roadmap for the strategic plan presentation.  </a:t>
            </a:r>
          </a:p>
          <a:p>
            <a:endParaRPr lang="en-US" b="0" baseline="0" dirty="0" smtClean="0"/>
          </a:p>
          <a:p>
            <a:r>
              <a:rPr lang="en-US" b="1" baseline="0" dirty="0" smtClean="0"/>
              <a:t>Task: </a:t>
            </a:r>
            <a:r>
              <a:rPr lang="en-US" b="0" baseline="0" dirty="0" smtClean="0"/>
              <a:t>This roadmap presents an exhaustive list of the template slides provided in this document.  You can modify the template to meet your audience’s interests by adding/removing/reorganizing slides as needed.  Once the plan is complete, edit the roadmap above to reflect the order and list of slides included for each section in the presentation.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a:t>
            </a:fld>
            <a:endParaRPr lang="en-US" dirty="0"/>
          </a:p>
        </p:txBody>
      </p:sp>
    </p:spTree>
    <p:extLst>
      <p:ext uri="{BB962C8B-B14F-4D97-AF65-F5344CB8AC3E}">
        <p14:creationId xmlns:p14="http://schemas.microsoft.com/office/powerpoint/2010/main" val="580781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BLANK INITIATIVE</a:t>
            </a:r>
            <a:r>
              <a:rPr lang="en-US" b="1" baseline="0" dirty="0" smtClean="0"/>
              <a:t> </a:t>
            </a:r>
            <a:r>
              <a:rPr lang="en-US" b="1" dirty="0" smtClean="0"/>
              <a:t>SLIDE TEMPLATE</a:t>
            </a:r>
          </a:p>
          <a:p>
            <a:endParaRPr lang="en-US" b="1"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BLANK PRIORITIZATION SLIDE TEMPLATE</a:t>
            </a:r>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41</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BLANK FINANCIAL</a:t>
            </a:r>
            <a:r>
              <a:rPr lang="en-US" b="1" baseline="0" dirty="0" smtClean="0"/>
              <a:t> SUMMARY SLIDE TEMPLATE </a:t>
            </a:r>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42</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BLANK IMPLEMENTATION</a:t>
            </a:r>
            <a:r>
              <a:rPr lang="en-US" b="1" baseline="0" dirty="0" smtClean="0"/>
              <a:t> TIMELINE SLIDE TEMPLATE </a:t>
            </a:r>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43</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SAMPLE</a:t>
            </a:r>
            <a:r>
              <a:rPr lang="en-US" b="1" baseline="0" dirty="0" smtClean="0"/>
              <a:t> SET 1: GOAL TITLE SLIDE</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44</a:t>
            </a:fld>
            <a:endParaRPr lang="en-US" dirty="0"/>
          </a:p>
        </p:txBody>
      </p:sp>
    </p:spTree>
    <p:extLst>
      <p:ext uri="{BB962C8B-B14F-4D97-AF65-F5344CB8AC3E}">
        <p14:creationId xmlns:p14="http://schemas.microsoft.com/office/powerpoint/2010/main" val="3936628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OBJECTIVE TEMPLATE SLIDE</a:t>
            </a:r>
            <a:endParaRPr lang="en-US" b="1" dirty="0" smtClean="0"/>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45</a:t>
            </a:fld>
            <a:endParaRPr lang="en-US" dirty="0"/>
          </a:p>
        </p:txBody>
      </p:sp>
    </p:spTree>
    <p:extLst>
      <p:ext uri="{BB962C8B-B14F-4D97-AF65-F5344CB8AC3E}">
        <p14:creationId xmlns:p14="http://schemas.microsoft.com/office/powerpoint/2010/main" val="988785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INITIATIVE TEMPLATE SLIDE</a:t>
            </a:r>
            <a:endParaRPr lang="en-US" b="1" dirty="0" smtClean="0"/>
          </a:p>
          <a:p>
            <a:endParaRPr lang="en-US" b="1"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INITIATIVE PRIORITIZATION TEMPLATE SLIDE</a:t>
            </a:r>
            <a:endParaRPr lang="en-US" b="1" dirty="0" smtClean="0"/>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47</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FINANCIAL SUMAMRY TEMPLATE SLIDE</a:t>
            </a:r>
            <a:endParaRPr lang="en-US" b="1" dirty="0" smtClean="0"/>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48</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IMPLEMENATION TIMELINE TEMPLATE SLIDE</a:t>
            </a:r>
            <a:endParaRPr lang="en-US" b="1" dirty="0" smtClean="0"/>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49</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GOAL TITLE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50</a:t>
            </a:fld>
            <a:endParaRPr lang="en-US" dirty="0"/>
          </a:p>
        </p:txBody>
      </p:sp>
    </p:spTree>
    <p:extLst>
      <p:ext uri="{BB962C8B-B14F-4D97-AF65-F5344CB8AC3E}">
        <p14:creationId xmlns:p14="http://schemas.microsoft.com/office/powerpoint/2010/main" val="3812676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OBJECTIVE TEMPLATE SLIDE</a:t>
            </a:r>
            <a:endParaRPr lang="en-US" b="1" dirty="0" smtClean="0"/>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988785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SAMPLE</a:t>
            </a:r>
            <a:r>
              <a:rPr lang="en-US" b="1" baseline="0" dirty="0" smtClean="0"/>
              <a:t> SET 2: INITIATIVE TEMPLATE SLIDE</a:t>
            </a:r>
          </a:p>
          <a:p>
            <a:endParaRPr lang="en-US" b="1" baseline="0"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INITIATIVE PRIORITIZATION TEMPLATE SLIDE</a:t>
            </a:r>
            <a:endParaRPr lang="en-US" b="1" dirty="0" smtClean="0"/>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53</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FINANCIAL SUMAMRY TEMPLATE SLIDE</a:t>
            </a:r>
            <a:endParaRPr lang="en-US" b="1" dirty="0" smtClean="0"/>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54</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IMPLEMENATION TIMELINE TEMPLATE SLIDE</a:t>
            </a:r>
            <a:endParaRPr lang="en-US" b="1" dirty="0" smtClean="0"/>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55</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397CE-5E86-4661-B0C5-9F93836F6E1D}" type="slidenum">
              <a:rPr lang="en-US" smtClean="0"/>
              <a:pPr/>
              <a:t>56</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provide an</a:t>
            </a:r>
            <a:r>
              <a:rPr lang="en-US" b="0" baseline="0" dirty="0" smtClean="0"/>
              <a:t> overall summary of resource investment required for the strategic plan. </a:t>
            </a:r>
            <a:endParaRPr lang="en-US" b="1" dirty="0" smtClean="0"/>
          </a:p>
          <a:p>
            <a:endParaRPr lang="en-US" b="1" dirty="0" smtClean="0"/>
          </a:p>
          <a:p>
            <a:r>
              <a:rPr lang="en-US" b="1" dirty="0" smtClean="0"/>
              <a:t>Task: </a:t>
            </a:r>
            <a:r>
              <a:rPr lang="en-US" b="0" dirty="0" smtClean="0"/>
              <a:t>Using the previously completed financial summary slides for each goal, fill in the investment needed for each type of resource by goal. At the bottom</a:t>
            </a:r>
            <a:r>
              <a:rPr lang="en-US" b="0" baseline="0" dirty="0" smtClean="0"/>
              <a:t> of the slide, calculate the total investment required by the strategic plan. </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57</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summarize total resources and coordination needed</a:t>
            </a:r>
            <a:r>
              <a:rPr lang="en-US" b="0" baseline="0" dirty="0" smtClean="0"/>
              <a:t> from other departments or other service lines. </a:t>
            </a:r>
            <a:endParaRPr lang="en-US" b="1" dirty="0" smtClean="0"/>
          </a:p>
          <a:p>
            <a:endParaRPr lang="en-US" b="1" dirty="0" smtClean="0"/>
          </a:p>
          <a:p>
            <a:pPr algn="l"/>
            <a:r>
              <a:rPr lang="en-US" b="1" dirty="0" smtClean="0"/>
              <a:t>Task:</a:t>
            </a:r>
            <a:r>
              <a:rPr lang="en-US" b="0" dirty="0" smtClean="0"/>
              <a:t>  Change</a:t>
            </a:r>
            <a:r>
              <a:rPr lang="en-US" b="0" baseline="0" dirty="0" smtClean="0"/>
              <a:t> headings to reflect departments from which the service line will required support to execute strategic initiatives and identify a liaison for the department or service line. Below indicate what resources or coordinated efforts will be required from each department. </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1" baseline="0" dirty="0" smtClean="0"/>
              <a:t> </a:t>
            </a:r>
            <a:r>
              <a:rPr lang="en-US" b="0" baseline="0" dirty="0" smtClean="0"/>
              <a:t>To track progress on initiatives and metrics at the objective level. </a:t>
            </a:r>
          </a:p>
          <a:p>
            <a:endParaRPr lang="en-US" b="0" baseline="0" dirty="0" smtClean="0"/>
          </a:p>
          <a:p>
            <a:r>
              <a:rPr lang="en-US" b="1" baseline="0" dirty="0" smtClean="0"/>
              <a:t>Task: </a:t>
            </a:r>
            <a:r>
              <a:rPr lang="en-US" b="0" baseline="0" dirty="0" smtClean="0"/>
              <a:t>For each goal, indicate corresponding objectives and owner(s) of each objective. Use the colored icons at the bottom of the slide to indicate overall progress on initiatives related to the objective. For each objective, identify the relevant metrics as defined earlier in the plan. Indicate value at plan launch, current value, and target value, along with dates. </a:t>
            </a:r>
          </a:p>
          <a:p>
            <a:endParaRPr lang="en-US" b="0" baseline="0" dirty="0" smtClean="0"/>
          </a:p>
          <a:p>
            <a:r>
              <a:rPr lang="en-US" b="0" baseline="0" dirty="0" smtClean="0"/>
              <a:t>Use the colored bars underneath the metric indicators to illustrate progress towards target value.  A bar that spans 25% of the space indicates 25% of the targeted range.  For example, if the metric value at plan launch equals 70, current value is 75, and target value is 90.  The 25% of improvement towards to goal has been achieved (based on current performance) and the bar should span 25% of the space allotted. </a:t>
            </a:r>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59</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17563"/>
            <a:ext cx="4502150" cy="33782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a:t>
            </a:r>
            <a:r>
              <a:rPr lang="en-US" b="0" baseline="0" dirty="0" smtClean="0"/>
              <a:t> present the institution level and service line level mission and vision statements. Mission and vision statements are foundational to the strategic plan process and provide a broad roadmap for defining plan objectives that move the service line towards its vision.  </a:t>
            </a:r>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  </a:t>
            </a:r>
            <a:r>
              <a:rPr lang="en-US" b="0" dirty="0" smtClean="0"/>
              <a:t>Define</a:t>
            </a:r>
            <a:r>
              <a:rPr lang="en-US" b="0" baseline="0" dirty="0" smtClean="0"/>
              <a:t> the oncology service line mission and vision. Mission statements reflect the service line’s purpose (e.g. provide high-quality cancer care), while the vision statement should reflect the service line’s future goal (e.g. be the cancer care innovation leader in the region). These statements should align with the institution’s mission and vision.  </a:t>
            </a:r>
            <a:endParaRPr lang="en-US" b="1" i="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Purpose:</a:t>
            </a:r>
            <a:r>
              <a:rPr lang="en-US" b="0" dirty="0" smtClean="0"/>
              <a:t>  </a:t>
            </a:r>
            <a:r>
              <a:rPr lang="en-US" sz="1100" dirty="0" smtClean="0"/>
              <a:t>This strategic plan communication template can assist you in organizing how the strategic plan will be shared with internal and external stakeholders to facilitate successful implementation.  The template identifies stakeholders, level of detail of information, key messages, and best methods and of communication.</a:t>
            </a:r>
          </a:p>
          <a:p>
            <a:r>
              <a:rPr lang="en-US" b="0" baseline="0" dirty="0" smtClean="0"/>
              <a:t>	</a:t>
            </a:r>
            <a:endParaRPr lang="en-US" b="1" dirty="0" smtClean="0"/>
          </a:p>
          <a:p>
            <a:r>
              <a:rPr lang="en-US" b="1" dirty="0" smtClean="0"/>
              <a:t>Task:  </a:t>
            </a:r>
            <a:r>
              <a:rPr lang="en-US" b="0" dirty="0" smtClean="0"/>
              <a:t>Identify key stakeholder groups who should be informed</a:t>
            </a:r>
            <a:r>
              <a:rPr lang="en-US" b="0" baseline="0" dirty="0" smtClean="0"/>
              <a:t> about the strategic plan in order to (a) facilitate their support for strategic initiatives, (b) make decisions for related services, or (c) influence other stakeholders.</a:t>
            </a:r>
          </a:p>
          <a:p>
            <a:endParaRPr lang="en-US" b="0"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Click directly in any cell to edit the text.  Right click in any cell to insert additional columns or to delete unnecessary rows. </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60</a:t>
            </a:fld>
            <a:endParaRPr lang="en-US" dirty="0"/>
          </a:p>
        </p:txBody>
      </p:sp>
    </p:spTree>
    <p:extLst>
      <p:ext uri="{BB962C8B-B14F-4D97-AF65-F5344CB8AC3E}">
        <p14:creationId xmlns:p14="http://schemas.microsoft.com/office/powerpoint/2010/main" val="4266929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Purpose:</a:t>
            </a:r>
            <a:r>
              <a:rPr lang="en-US" b="0" dirty="0" smtClean="0"/>
              <a:t>  To develop a comprehensive</a:t>
            </a:r>
            <a:r>
              <a:rPr lang="en-US" b="0" baseline="0" dirty="0" smtClean="0"/>
              <a:t> communication plan for implementing each initiative.	</a:t>
            </a:r>
            <a:endParaRPr lang="en-US" b="1" dirty="0" smtClean="0"/>
          </a:p>
          <a:p>
            <a:endParaRPr lang="en-US" b="1" dirty="0" smtClean="0"/>
          </a:p>
          <a:p>
            <a:r>
              <a:rPr lang="en-US" b="1" dirty="0" smtClean="0"/>
              <a:t>Task:  </a:t>
            </a:r>
            <a:r>
              <a:rPr lang="en-US" b="0" dirty="0" smtClean="0"/>
              <a:t>I</a:t>
            </a:r>
            <a:r>
              <a:rPr lang="en-US" b="0" baseline="0" dirty="0" smtClean="0"/>
              <a:t>dentify the best spokespeople for engaging each stakeholder group.  Anticipate potential concerns each group is likely tot have and develop strategies to address each concern.   </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61</a:t>
            </a:fld>
            <a:endParaRPr lang="en-US" dirty="0"/>
          </a:p>
        </p:txBody>
      </p:sp>
    </p:spTree>
    <p:extLst>
      <p:ext uri="{BB962C8B-B14F-4D97-AF65-F5344CB8AC3E}">
        <p14:creationId xmlns:p14="http://schemas.microsoft.com/office/powerpoint/2010/main" val="42669297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28B6C-A9E2-4CA0-A339-D3AB6809D578}" type="slidenum">
              <a:rPr lang="en-US" smtClean="0"/>
              <a:pPr/>
              <a:t>62</a:t>
            </a:fld>
            <a:endParaRPr lang="en-US" dirty="0"/>
          </a:p>
        </p:txBody>
      </p:sp>
    </p:spTree>
    <p:extLst>
      <p:ext uri="{BB962C8B-B14F-4D97-AF65-F5344CB8AC3E}">
        <p14:creationId xmlns:p14="http://schemas.microsoft.com/office/powerpoint/2010/main" val="3730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review</a:t>
            </a:r>
            <a:r>
              <a:rPr lang="en-US" b="0" baseline="0" dirty="0" smtClean="0"/>
              <a:t> the goals and initiatives from the most recent strategic plan. </a:t>
            </a:r>
            <a:endParaRPr lang="en-US" b="0" dirty="0" smtClean="0"/>
          </a:p>
          <a:p>
            <a:endParaRPr lang="en-US" b="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On the left,</a:t>
            </a:r>
            <a:r>
              <a:rPr lang="en-US" b="1" baseline="0" dirty="0" smtClean="0"/>
              <a:t> </a:t>
            </a:r>
            <a:r>
              <a:rPr lang="en-US" b="0" baseline="0" dirty="0" smtClean="0"/>
              <a:t>list the goals from the most recent strategic plan. Indicate initiatives accomplished (or in progress) for each goal. If this is your service line’s first strategic plan, include recent initiatives that have been the focus of your improvement efforts across the past 3 years.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assess changes in outpatient volumes.</a:t>
            </a:r>
            <a:endParaRPr lang="en-US" b="1" dirty="0" smtClean="0"/>
          </a:p>
          <a:p>
            <a:endParaRPr lang="en-US" b="1" dirty="0" smtClean="0"/>
          </a:p>
          <a:p>
            <a:r>
              <a:rPr lang="en-US" b="1" dirty="0" smtClean="0"/>
              <a:t>Task:</a:t>
            </a:r>
            <a:r>
              <a:rPr lang="en-US" b="1" baseline="0" dirty="0" smtClean="0"/>
              <a:t>  </a:t>
            </a:r>
            <a:r>
              <a:rPr lang="en-US" sz="1100" kern="1200" dirty="0" smtClean="0">
                <a:solidFill>
                  <a:schemeClr val="tx1"/>
                </a:solidFill>
                <a:effectLst/>
                <a:latin typeface="+mn-lt"/>
                <a:ea typeface="+mn-ea"/>
                <a:cs typeface="+mn-cs"/>
              </a:rPr>
              <a:t>Calculate market share by dividing the number of newly diagnosed cancer patients treated at your facility in the last calendar year by expected incidence in their market. </a:t>
            </a:r>
          </a:p>
          <a:p>
            <a:r>
              <a:rPr lang="en-US" sz="1100" kern="1200" dirty="0" smtClean="0">
                <a:solidFill>
                  <a:schemeClr val="tx1"/>
                </a:solidFill>
                <a:effectLst/>
                <a:latin typeface="+mn-lt"/>
                <a:ea typeface="+mn-ea"/>
                <a:cs typeface="+mn-cs"/>
              </a:rPr>
              <a:t> </a:t>
            </a:r>
          </a:p>
          <a:p>
            <a:pPr marL="0" marR="0" lvl="0" indent="0" algn="l" defTabSz="91040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 Edit the Graph: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Right click on the graph and select “Edit Data” to edit the figures in the graph and legend labels.  Click directly on the graph title (in black) to modify the chart title. </a:t>
            </a:r>
          </a:p>
          <a:p>
            <a:pPr marL="0" marR="0" lvl="0" indent="0" algn="l" defTabSz="910407" rtl="0" eaLnBrk="1" fontAlgn="auto" latinLnBrk="0" hangingPunct="1">
              <a:lnSpc>
                <a:spcPct val="100000"/>
              </a:lnSpc>
              <a:spcBef>
                <a:spcPts val="0"/>
              </a:spcBef>
              <a:spcAft>
                <a:spcPts val="0"/>
              </a:spcAft>
              <a:buClrTx/>
              <a:buSzTx/>
              <a:buFontTx/>
              <a:buNone/>
              <a:tabLst/>
              <a:defRPr/>
            </a:pPr>
            <a:endParaRPr lang="en-US" sz="1100" b="1" kern="1200" dirty="0" smtClean="0">
              <a:solidFill>
                <a:schemeClr val="tx1"/>
              </a:solidFill>
              <a:effectLst/>
              <a:latin typeface="+mn-lt"/>
              <a:ea typeface="+mn-ea"/>
              <a:cs typeface="+mn-cs"/>
            </a:endParaRPr>
          </a:p>
          <a:p>
            <a:pPr marL="0" marR="0" indent="0" algn="l" defTabSz="91040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Additional Resources: </a:t>
            </a:r>
            <a:r>
              <a:rPr lang="en-US" sz="1100" b="1" kern="1200" baseline="0" dirty="0" smtClean="0">
                <a:solidFill>
                  <a:schemeClr val="tx1"/>
                </a:solidFill>
                <a:effectLst/>
                <a:latin typeface="+mn-lt"/>
                <a:ea typeface="+mn-ea"/>
                <a:cs typeface="+mn-cs"/>
              </a:rPr>
              <a:t> </a:t>
            </a:r>
            <a:r>
              <a:rPr lang="en-US" dirty="0" smtClean="0"/>
              <a:t>To c</a:t>
            </a:r>
            <a:r>
              <a:rPr lang="en-US" sz="1100" b="0" i="0" kern="1200" dirty="0" smtClean="0">
                <a:solidFill>
                  <a:schemeClr val="tx1"/>
                </a:solidFill>
                <a:effectLst/>
                <a:latin typeface="+mn-lt"/>
                <a:ea typeface="+mn-ea"/>
                <a:cs typeface="+mn-cs"/>
              </a:rPr>
              <a:t>ombine current and projected cancer incidence estimates by tumor site for any geography within the United States and use facility specific cancer case data to generate estimates of market share.</a:t>
            </a:r>
            <a:r>
              <a:rPr lang="en-US" sz="1100" kern="1200" dirty="0" smtClean="0">
                <a:solidFill>
                  <a:schemeClr val="tx1"/>
                </a:solidFill>
                <a:effectLst/>
                <a:latin typeface="+mn-lt"/>
                <a:ea typeface="+mn-ea"/>
                <a:cs typeface="+mn-cs"/>
              </a:rPr>
              <a:t> Access</a:t>
            </a:r>
            <a:r>
              <a:rPr lang="en-US" sz="1100" kern="1200" baseline="0" dirty="0" smtClean="0">
                <a:solidFill>
                  <a:schemeClr val="tx1"/>
                </a:solidFill>
                <a:effectLst/>
                <a:latin typeface="+mn-lt"/>
                <a:ea typeface="+mn-ea"/>
                <a:cs typeface="+mn-cs"/>
              </a:rPr>
              <a:t> the Advisory Board’s</a:t>
            </a:r>
            <a:r>
              <a:rPr lang="en-US" sz="1100" kern="1200" dirty="0" smtClean="0">
                <a:solidFill>
                  <a:schemeClr val="tx1"/>
                </a:solidFill>
                <a:effectLst/>
                <a:latin typeface="+mn-lt"/>
                <a:ea typeface="+mn-ea"/>
                <a:cs typeface="+mn-cs"/>
              </a:rPr>
              <a:t> Cancer Incidence</a:t>
            </a:r>
            <a:r>
              <a:rPr lang="en-US" sz="1100" kern="1200" baseline="0" dirty="0" smtClean="0">
                <a:solidFill>
                  <a:schemeClr val="tx1"/>
                </a:solidFill>
                <a:effectLst/>
                <a:latin typeface="+mn-lt"/>
                <a:ea typeface="+mn-ea"/>
                <a:cs typeface="+mn-cs"/>
              </a:rPr>
              <a:t> Estimator and Market Share Calculator at</a:t>
            </a:r>
            <a:r>
              <a:rPr lang="en-US" baseline="0" dirty="0" smtClean="0"/>
              <a:t>: https://dag.advisory.com/2015_E_DAG_Estimator/?var=200553f2-5ee9-413e-93b4-9c56a69b751e</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0397CE-5E86-4661-B0C5-9F93836F6E1D}" type="slidenum">
              <a:rPr lang="en-US" smtClean="0"/>
              <a:pPr/>
              <a:t>8</a:t>
            </a:fld>
            <a:endParaRPr lang="en-US" dirty="0"/>
          </a:p>
        </p:txBody>
      </p:sp>
    </p:spTree>
    <p:extLst>
      <p:ext uri="{BB962C8B-B14F-4D97-AF65-F5344CB8AC3E}">
        <p14:creationId xmlns:p14="http://schemas.microsoft.com/office/powerpoint/2010/main" val="135881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provide a snapshot</a:t>
            </a:r>
            <a:r>
              <a:rPr lang="en-US" b="0" baseline="0" dirty="0" smtClean="0"/>
              <a:t> of</a:t>
            </a:r>
            <a:r>
              <a:rPr lang="en-US" b="0" dirty="0" smtClean="0"/>
              <a:t> </a:t>
            </a:r>
            <a:r>
              <a:rPr lang="en-US" b="0" baseline="0" dirty="0" smtClean="0"/>
              <a:t>current performance on goals against key metric targets from the most recent strategic plan.</a:t>
            </a:r>
            <a:r>
              <a:rPr lang="en-US" b="0" dirty="0" smtClean="0"/>
              <a:t> </a:t>
            </a:r>
          </a:p>
          <a:p>
            <a:endParaRPr lang="en-US" b="0" dirty="0" smtClean="0"/>
          </a:p>
          <a:p>
            <a:r>
              <a:rPr lang="en-US" b="1" dirty="0" smtClean="0"/>
              <a:t>Task:</a:t>
            </a:r>
            <a:r>
              <a:rPr lang="en-US" b="1" baseline="0" dirty="0" smtClean="0"/>
              <a:t> </a:t>
            </a:r>
            <a:r>
              <a:rPr lang="en-US" b="0" baseline="0" dirty="0" smtClean="0"/>
              <a:t>For each goal, identify key metric(s) from previous strategic plan. Edit the graph to show current performance in comparison to the plan target.  If needed, include comments about any initiatives currently underway, ongoing progress, factors that promoted success or presented challenges, etc. Create multiple slides to include all relevant goals and metrics. </a:t>
            </a:r>
          </a:p>
          <a:p>
            <a:endParaRPr lang="en-US" b="0" baseline="0" dirty="0" smtClean="0"/>
          </a:p>
          <a:p>
            <a:r>
              <a:rPr lang="en-US" b="1" baseline="0" dirty="0" smtClean="0"/>
              <a:t>To Edit the Graph: </a:t>
            </a:r>
            <a:r>
              <a:rPr lang="en-US" b="0" baseline="0" dirty="0" smtClean="0"/>
              <a:t>Right click on the graph and select “Edit Data” to edit the information in the graph.  Right click on the graph title (in black) and click “Edit Text” to modify the chart title.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1"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7" name="Text Placeholder 4"/>
          <p:cNvSpPr>
            <a:spLocks noGrp="1"/>
          </p:cNvSpPr>
          <p:nvPr>
            <p:ph type="body" sz="quarter" idx="19" hasCustomPrompt="1"/>
          </p:nvPr>
        </p:nvSpPr>
        <p:spPr bwMode="gray">
          <a:xfrm>
            <a:off x="399870" y="403413"/>
            <a:ext cx="2645699" cy="186366"/>
          </a:xfrm>
        </p:spPr>
        <p:txBody>
          <a:bodyPr lIns="0" tIns="40868" rIns="0" bIns="40868">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786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2" name="Text Placeholder 8"/>
          <p:cNvSpPr>
            <a:spLocks noGrp="1"/>
          </p:cNvSpPr>
          <p:nvPr>
            <p:ph type="body" sz="quarter" idx="11" hasCustomPrompt="1"/>
          </p:nvPr>
        </p:nvSpPr>
        <p:spPr bwMode="gray">
          <a:xfrm>
            <a:off x="1141006" y="2346618"/>
            <a:ext cx="6651036" cy="968189"/>
          </a:xfrm>
          <a:prstGeom prst="rect">
            <a:avLst/>
          </a:prstGeom>
        </p:spPr>
        <p:txBody>
          <a:bodyPr lIns="40949" tIns="40949" rIns="40949" bIns="40949" anchor="b"/>
          <a:lstStyle>
            <a:lvl1pPr marL="0" indent="0">
              <a:spcBef>
                <a:spcPts val="0"/>
              </a:spcBef>
              <a:buNone/>
              <a:defRPr sz="3100" b="0"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Title – Arial </a:t>
            </a:r>
            <a:br>
              <a:rPr lang="en-US" dirty="0" smtClean="0"/>
            </a:br>
            <a:r>
              <a:rPr lang="en-US" dirty="0" smtClean="0"/>
              <a:t>35pt Regular, Use Title Case</a:t>
            </a:r>
          </a:p>
        </p:txBody>
      </p:sp>
      <p:sp>
        <p:nvSpPr>
          <p:cNvPr id="23" name="Text Placeholder 8"/>
          <p:cNvSpPr>
            <a:spLocks noGrp="1"/>
          </p:cNvSpPr>
          <p:nvPr>
            <p:ph type="body" sz="quarter" idx="12" hasCustomPrompt="1"/>
          </p:nvPr>
        </p:nvSpPr>
        <p:spPr bwMode="gray">
          <a:xfrm>
            <a:off x="1141006" y="3367204"/>
            <a:ext cx="6651036" cy="403411"/>
          </a:xfrm>
          <a:prstGeom prst="rect">
            <a:avLst/>
          </a:prstGeom>
        </p:spPr>
        <p:txBody>
          <a:bodyPr lIns="40949" tIns="40949" rIns="40949" bIns="40949" anchor="t"/>
          <a:lstStyle>
            <a:lvl1pPr marL="0" indent="0">
              <a:spcBef>
                <a:spcPts val="0"/>
              </a:spcBef>
              <a:buNone/>
              <a:defRPr sz="1100" b="0" i="0"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12pt Regular, Use Title Case</a:t>
            </a:r>
          </a:p>
        </p:txBody>
      </p:sp>
      <p:sp>
        <p:nvSpPr>
          <p:cNvPr id="24" name="Text Placeholder 31"/>
          <p:cNvSpPr>
            <a:spLocks noGrp="1"/>
          </p:cNvSpPr>
          <p:nvPr>
            <p:ph type="body" sz="quarter" idx="52" hasCustomPrompt="1"/>
          </p:nvPr>
        </p:nvSpPr>
        <p:spPr bwMode="gray">
          <a:xfrm>
            <a:off x="1141012" y="3975741"/>
            <a:ext cx="3228839" cy="1458079"/>
          </a:xfrm>
        </p:spPr>
        <p:txBody>
          <a:bodyPr lIns="40949" tIns="40949" rIns="40949" bIns="40949"/>
          <a:lstStyle>
            <a:lvl1pPr>
              <a:spcBef>
                <a:spcPts val="449"/>
              </a:spcBef>
              <a:defRPr sz="900" baseline="0">
                <a:solidFill>
                  <a:schemeClr val="accent3"/>
                </a:solidFill>
              </a:defRPr>
            </a:lvl1pPr>
            <a:lvl2pPr>
              <a:spcBef>
                <a:spcPts val="449"/>
              </a:spcBef>
              <a:defRPr sz="900">
                <a:solidFill>
                  <a:schemeClr val="accent3"/>
                </a:solidFill>
              </a:defRPr>
            </a:lvl2pPr>
            <a:lvl3pPr>
              <a:spcBef>
                <a:spcPts val="449"/>
              </a:spcBef>
              <a:defRPr sz="900">
                <a:solidFill>
                  <a:schemeClr val="accent3"/>
                </a:solidFill>
              </a:defRPr>
            </a:lvl3pPr>
            <a:lvl4pPr>
              <a:spcBef>
                <a:spcPts val="449"/>
              </a:spcBef>
              <a:defRPr sz="900">
                <a:solidFill>
                  <a:schemeClr val="accent3"/>
                </a:solidFill>
              </a:defRPr>
            </a:lvl4pPr>
            <a:lvl5pPr>
              <a:spcBef>
                <a:spcPts val="449"/>
              </a:spcBef>
              <a:defRPr sz="900">
                <a:solidFill>
                  <a:schemeClr val="accent3"/>
                </a:solidFill>
              </a:defRPr>
            </a:lvl5pPr>
          </a:lstStyle>
          <a:p>
            <a:pPr lvl="0"/>
            <a:r>
              <a:rPr lang="en-US" dirty="0" smtClean="0"/>
              <a:t>Bulleted text if needed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gray">
          <a:xfrm>
            <a:off x="2081489" y="637927"/>
            <a:ext cx="0" cy="5244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0" hasCustomPrompt="1"/>
          </p:nvPr>
        </p:nvSpPr>
        <p:spPr bwMode="gray">
          <a:xfrm>
            <a:off x="2113929" y="639758"/>
            <a:ext cx="1973241" cy="517509"/>
          </a:xfrm>
        </p:spPr>
        <p:txBody>
          <a:bodyPr anchor="ctr" anchorCtr="0"/>
          <a:lstStyle>
            <a:lvl1pPr marL="0" indent="0">
              <a:buNone/>
              <a:defRPr sz="1100">
                <a:solidFill>
                  <a:schemeClr val="accent3"/>
                </a:solidFill>
              </a:defRPr>
            </a:lvl1pPr>
          </a:lstStyle>
          <a:p>
            <a:pPr lvl="0"/>
            <a:r>
              <a:rPr lang="en-US" dirty="0" smtClean="0"/>
              <a:t>Program Name Goes Here on One Line or Two Equal Lines</a:t>
            </a:r>
          </a:p>
        </p:txBody>
      </p:sp>
      <p:pic>
        <p:nvPicPr>
          <p:cNvPr id="11" name="Picture 10" descr="ABC_Logo_RGB.png"/>
          <p:cNvPicPr>
            <a:picLocks noChangeAspect="1"/>
          </p:cNvPicPr>
          <p:nvPr userDrawn="1"/>
        </p:nvPicPr>
        <p:blipFill>
          <a:blip r:embed="rId2" cstate="print"/>
          <a:stretch>
            <a:fillRect/>
          </a:stretch>
        </p:blipFill>
        <p:spPr bwMode="gray">
          <a:xfrm>
            <a:off x="487096" y="525236"/>
            <a:ext cx="1599881" cy="75573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 Placeholder 21"/>
          <p:cNvSpPr>
            <a:spLocks noGrp="1"/>
          </p:cNvSpPr>
          <p:nvPr>
            <p:ph type="body" sz="quarter" idx="17" hasCustomPrompt="1"/>
          </p:nvPr>
        </p:nvSpPr>
        <p:spPr bwMode="gray">
          <a:xfrm>
            <a:off x="6864895" y="6252883"/>
            <a:ext cx="1862043" cy="201706"/>
          </a:xfrm>
          <a:prstGeom prst="rect">
            <a:avLst/>
          </a:prstGeom>
        </p:spPr>
        <p:txBody>
          <a:bodyPr lIns="40940" tIns="40940" rIns="40940" bIns="40940" anchor="b">
            <a:noAutofit/>
          </a:bodyPr>
          <a:lstStyle>
            <a:lvl1pPr marL="0" indent="0" algn="l">
              <a:spcBef>
                <a:spcPts val="0"/>
              </a:spcBef>
              <a:buNone/>
              <a:defRPr sz="400" baseline="0">
                <a:solidFill>
                  <a:schemeClr val="accent5"/>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bwMode="gray">
          <a:xfrm>
            <a:off x="374079" y="6186569"/>
            <a:ext cx="2078181" cy="268020"/>
          </a:xfrm>
          <a:prstGeom prst="rect">
            <a:avLst/>
          </a:prstGeom>
        </p:spPr>
        <p:txBody>
          <a:bodyPr lIns="40940" tIns="40940" rIns="40940" bIns="40940" anchor="b">
            <a:noAutofit/>
          </a:bodyPr>
          <a:lstStyle>
            <a:lvl1pPr marL="81881" indent="-81881" algn="l" defTabSz="81881">
              <a:spcBef>
                <a:spcPts val="0"/>
              </a:spcBef>
              <a:buFont typeface="+mj-lt"/>
              <a:buAutoNum type="arabicParenR"/>
              <a:defRPr sz="400" baseline="0">
                <a:solidFill>
                  <a:schemeClr val="accent5"/>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399870" y="403413"/>
            <a:ext cx="2645699" cy="186366"/>
          </a:xfrm>
        </p:spPr>
        <p:txBody>
          <a:bodyPr lIns="0" tIns="40940" rIns="0" bIns="40940">
            <a:noAutofit/>
          </a:bodyPr>
          <a:lstStyle>
            <a:lvl1pPr marL="0" indent="0">
              <a:spcBef>
                <a:spcPts val="0"/>
              </a:spcBef>
              <a:buNone/>
              <a:defRPr sz="9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p>
            <a:r>
              <a:rPr lang="en-US" dirty="0" smtClean="0"/>
              <a:t>Slide Title – Arial 18pt Bold, Use Title Case</a:t>
            </a:r>
            <a:endParaRPr lang="en-US" dirty="0"/>
          </a:p>
        </p:txBody>
      </p:sp>
      <p:cxnSp>
        <p:nvCxnSpPr>
          <p:cNvPr id="18" name="Straight Connector 17"/>
          <p:cNvCxnSpPr/>
          <p:nvPr userDrawn="1"/>
        </p:nvCxnSpPr>
        <p:spPr bwMode="gray">
          <a:xfrm>
            <a:off x="404092" y="948523"/>
            <a:ext cx="832283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6" y="963229"/>
            <a:ext cx="8314171" cy="271094"/>
          </a:xfrm>
        </p:spPr>
        <p:txBody>
          <a:bodyPr lIns="0" tIns="40940" rIns="0" bIns="40940">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32" name="Text Placeholder 16"/>
          <p:cNvSpPr>
            <a:spLocks noGrp="1"/>
          </p:cNvSpPr>
          <p:nvPr>
            <p:ph type="body" sz="quarter" idx="23" hasCustomPrompt="1"/>
          </p:nvPr>
        </p:nvSpPr>
        <p:spPr bwMode="gray">
          <a:xfrm>
            <a:off x="1708592" y="1666949"/>
            <a:ext cx="5726833" cy="203020"/>
          </a:xfrm>
        </p:spPr>
        <p:txBody>
          <a:bodyPr/>
          <a:lstStyle>
            <a:lvl1pPr marL="0" indent="0" algn="ctr">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3" name="Text Placeholder 16"/>
          <p:cNvSpPr>
            <a:spLocks noGrp="1"/>
          </p:cNvSpPr>
          <p:nvPr>
            <p:ph type="body" sz="quarter" idx="26" hasCustomPrompt="1"/>
          </p:nvPr>
        </p:nvSpPr>
        <p:spPr bwMode="gray">
          <a:xfrm>
            <a:off x="1708592" y="1884482"/>
            <a:ext cx="5726833" cy="213999"/>
          </a:xfrm>
        </p:spPr>
        <p:txBody>
          <a:bodyPr lIns="40940" tIns="40940" rIns="40940" bIns="40940"/>
          <a:lstStyle>
            <a:lvl1pPr marL="0" indent="0" algn="ctr">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34" name="Text Placeholder 16"/>
          <p:cNvSpPr>
            <a:spLocks noGrp="1"/>
          </p:cNvSpPr>
          <p:nvPr>
            <p:ph type="body" sz="quarter" idx="29" hasCustomPrompt="1"/>
          </p:nvPr>
        </p:nvSpPr>
        <p:spPr bwMode="gray">
          <a:xfrm>
            <a:off x="1705971" y="2110978"/>
            <a:ext cx="5732071" cy="213999"/>
          </a:xfrm>
        </p:spPr>
        <p:txBody>
          <a:bodyPr/>
          <a:lstStyle>
            <a:lvl1pPr marL="0" indent="0" algn="ctr">
              <a:buNone/>
              <a:defRPr sz="900" b="0" i="0"/>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35" name="Content Placeholder 15"/>
          <p:cNvSpPr>
            <a:spLocks noGrp="1"/>
          </p:cNvSpPr>
          <p:nvPr>
            <p:ph sz="quarter" idx="21" hasCustomPrompt="1"/>
          </p:nvPr>
        </p:nvSpPr>
        <p:spPr bwMode="gray">
          <a:xfrm>
            <a:off x="1705971" y="2476059"/>
            <a:ext cx="5732071" cy="2795189"/>
          </a:xfrm>
          <a:ln>
            <a:noFill/>
          </a:ln>
        </p:spPr>
        <p:txBody>
          <a:bodyPr lIns="40940" tIns="40940" rIns="40940" bIns="40940" anchor="t"/>
          <a:lstStyle>
            <a:lvl1pPr marL="100924" indent="-100924"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9" hasCustomPrompt="1"/>
          </p:nvPr>
        </p:nvSpPr>
        <p:spPr bwMode="gray">
          <a:xfrm>
            <a:off x="399870" y="403413"/>
            <a:ext cx="2645699" cy="186366"/>
          </a:xfrm>
        </p:spPr>
        <p:txBody>
          <a:bodyPr lIns="0" tIns="40940" rIns="0" bIns="40940">
            <a:noAutofit/>
          </a:bodyPr>
          <a:lstStyle>
            <a:lvl1pPr marL="0" indent="0">
              <a:spcBef>
                <a:spcPts val="0"/>
              </a:spcBef>
              <a:buNone/>
              <a:defRPr sz="9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p>
            <a:r>
              <a:rPr lang="en-US" dirty="0" smtClean="0"/>
              <a:t>Slide Title – Arial 18pt Bold, Use Title Case</a:t>
            </a:r>
            <a:endParaRPr lang="en-US" dirty="0"/>
          </a:p>
        </p:txBody>
      </p:sp>
      <p:cxnSp>
        <p:nvCxnSpPr>
          <p:cNvPr id="18" name="Straight Connector 17"/>
          <p:cNvCxnSpPr/>
          <p:nvPr userDrawn="1"/>
        </p:nvCxnSpPr>
        <p:spPr bwMode="gray">
          <a:xfrm>
            <a:off x="404092" y="948523"/>
            <a:ext cx="832283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6" y="963229"/>
            <a:ext cx="8314171" cy="271094"/>
          </a:xfrm>
        </p:spPr>
        <p:txBody>
          <a:bodyPr lIns="0" tIns="40940" rIns="0" bIns="40940">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Tree>
    <p:extLst>
      <p:ext uri="{BB962C8B-B14F-4D97-AF65-F5344CB8AC3E}">
        <p14:creationId xmlns:p14="http://schemas.microsoft.com/office/powerpoint/2010/main" val="23402978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912617"/>
            <a:fld id="{D1524D41-16DC-4D92-9EF9-071B213BE0F5}" type="slidenum">
              <a:rPr lang="en-US" smtClean="0">
                <a:solidFill>
                  <a:srgbClr val="000000"/>
                </a:solidFill>
              </a:rPr>
              <a:pPr defTabSz="912617"/>
              <a:t>‹#›</a:t>
            </a:fld>
            <a:endParaRPr lang="en-US" dirty="0">
              <a:solidFill>
                <a:srgbClr val="000000"/>
              </a:solidFill>
            </a:endParaRPr>
          </a:p>
        </p:txBody>
      </p:sp>
    </p:spTree>
    <p:extLst>
      <p:ext uri="{BB962C8B-B14F-4D97-AF65-F5344CB8AC3E}">
        <p14:creationId xmlns:p14="http://schemas.microsoft.com/office/powerpoint/2010/main" val="303692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5" name="Rectangle 4"/>
          <p:cNvSpPr/>
          <p:nvPr/>
        </p:nvSpPr>
        <p:spPr bwMode="auto">
          <a:xfrm>
            <a:off x="0" y="1"/>
            <a:ext cx="9144000" cy="870857"/>
          </a:xfrm>
          <a:prstGeom prst="rect">
            <a:avLst/>
          </a:prstGeom>
          <a:solidFill>
            <a:schemeClr val="accent1"/>
          </a:solidFill>
          <a:ln w="9525" cap="flat" cmpd="sng" algn="ctr">
            <a:no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fontAlgn="base">
              <a:spcBef>
                <a:spcPct val="0"/>
              </a:spcBef>
              <a:spcAft>
                <a:spcPct val="0"/>
              </a:spcAft>
            </a:pPr>
            <a:endParaRPr lang="en-US" sz="1400" dirty="0" smtClean="0">
              <a:solidFill>
                <a:srgbClr val="BFBFBF"/>
              </a:solidFill>
              <a:cs typeface="Arial" pitchFamily="34" charset="0"/>
            </a:endParaRPr>
          </a:p>
        </p:txBody>
      </p:sp>
      <p:sp>
        <p:nvSpPr>
          <p:cNvPr id="3" name="Slide Number Placeholder 2"/>
          <p:cNvSpPr>
            <a:spLocks noGrp="1"/>
          </p:cNvSpPr>
          <p:nvPr>
            <p:ph type="sldNum" sz="quarter" idx="10"/>
          </p:nvPr>
        </p:nvSpPr>
        <p:spPr>
          <a:xfrm>
            <a:off x="8424210" y="2"/>
            <a:ext cx="719790" cy="424543"/>
          </a:xfrm>
        </p:spPr>
        <p:txBody>
          <a:bodyPr/>
          <a:lstStyle>
            <a:lvl1pPr>
              <a:defRPr>
                <a:solidFill>
                  <a:schemeClr val="tx1"/>
                </a:solidFill>
              </a:defRPr>
            </a:lvl1pPr>
          </a:lstStyle>
          <a:p>
            <a:fld id="{720EF1D8-22C3-47F9-97C9-90650415DCF1}"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1" hasCustomPrompt="1"/>
          </p:nvPr>
        </p:nvSpPr>
        <p:spPr>
          <a:xfrm>
            <a:off x="493267" y="867218"/>
            <a:ext cx="8164287" cy="465729"/>
          </a:xfrm>
          <a:prstGeom prst="rect">
            <a:avLst/>
          </a:prstGeom>
        </p:spPr>
        <p:txBody>
          <a:bodyPr lIns="65288" tIns="65288" rIns="65288" bIns="65288"/>
          <a:lstStyle>
            <a:lvl1pPr marL="0" indent="0" algn="ctr">
              <a:buNone/>
              <a:defRPr sz="2300" i="1" spc="0" baseline="0">
                <a:solidFill>
                  <a:schemeClr val="tx1"/>
                </a:solidFill>
                <a:latin typeface="Cambria" pitchFamily="18" charset="0"/>
                <a:cs typeface="Arial" pitchFamily="34" charset="0"/>
              </a:defRPr>
            </a:lvl1pPr>
            <a:lvl2pPr>
              <a:buNone/>
              <a:defRPr sz="1900" spc="286" baseline="0">
                <a:solidFill>
                  <a:schemeClr val="bg1">
                    <a:lumMod val="50000"/>
                  </a:schemeClr>
                </a:solidFill>
              </a:defRPr>
            </a:lvl2pPr>
            <a:lvl3pPr>
              <a:buNone/>
              <a:defRPr sz="1900" spc="286" baseline="0">
                <a:solidFill>
                  <a:schemeClr val="bg1">
                    <a:lumMod val="50000"/>
                  </a:schemeClr>
                </a:solidFill>
              </a:defRPr>
            </a:lvl3pPr>
            <a:lvl4pPr>
              <a:buNone/>
              <a:defRPr sz="1900" spc="286" baseline="0">
                <a:solidFill>
                  <a:schemeClr val="bg1">
                    <a:lumMod val="50000"/>
                  </a:schemeClr>
                </a:solidFill>
              </a:defRPr>
            </a:lvl4pPr>
            <a:lvl5pPr>
              <a:buNone/>
              <a:defRPr sz="1900" spc="286" baseline="0">
                <a:solidFill>
                  <a:schemeClr val="bg1">
                    <a:lumMod val="50000"/>
                  </a:schemeClr>
                </a:solidFill>
              </a:defRPr>
            </a:lvl5pPr>
          </a:lstStyle>
          <a:p>
            <a:pPr lvl="0"/>
            <a:r>
              <a:rPr lang="en-US" dirty="0" smtClean="0"/>
              <a:t>Click to Add Slide Subtitle: Cambria 16pt Italic</a:t>
            </a:r>
            <a:endParaRPr lang="en-US" dirty="0"/>
          </a:p>
        </p:txBody>
      </p:sp>
      <p:sp>
        <p:nvSpPr>
          <p:cNvPr id="12" name="Text Placeholder 11"/>
          <p:cNvSpPr>
            <a:spLocks noGrp="1"/>
          </p:cNvSpPr>
          <p:nvPr>
            <p:ph type="body" sz="quarter" idx="12" hasCustomPrompt="1"/>
          </p:nvPr>
        </p:nvSpPr>
        <p:spPr bwMode="gray">
          <a:xfrm>
            <a:off x="493259" y="275476"/>
            <a:ext cx="8164286" cy="591330"/>
          </a:xfrm>
          <a:prstGeom prst="rect">
            <a:avLst/>
          </a:prstGeom>
        </p:spPr>
        <p:txBody>
          <a:bodyPr lIns="65288" tIns="65288" rIns="65288" bIns="65288" anchor="b"/>
          <a:lstStyle>
            <a:lvl1pPr marL="0" indent="0" algn="ctr">
              <a:buNone/>
              <a:defRPr sz="2900" spc="0" baseline="0">
                <a:solidFill>
                  <a:schemeClr val="accent4"/>
                </a:solidFill>
                <a:latin typeface="Cambria" pitchFamily="18" charset="0"/>
                <a:cs typeface="Arial" pitchFamily="34" charset="0"/>
              </a:defRPr>
            </a:lvl1pPr>
            <a:lvl2pPr>
              <a:buNone/>
              <a:defRPr sz="2300" spc="286" baseline="0">
                <a:solidFill>
                  <a:schemeClr val="bg1"/>
                </a:solidFill>
                <a:latin typeface="+mj-lt"/>
              </a:defRPr>
            </a:lvl2pPr>
            <a:lvl3pPr>
              <a:buNone/>
              <a:defRPr sz="2300" spc="286" baseline="0">
                <a:solidFill>
                  <a:schemeClr val="bg1"/>
                </a:solidFill>
                <a:latin typeface="+mj-lt"/>
              </a:defRPr>
            </a:lvl3pPr>
            <a:lvl4pPr>
              <a:buNone/>
              <a:defRPr sz="2300" spc="286" baseline="0">
                <a:solidFill>
                  <a:schemeClr val="bg1"/>
                </a:solidFill>
                <a:latin typeface="+mj-lt"/>
              </a:defRPr>
            </a:lvl4pPr>
            <a:lvl5pPr>
              <a:buNone/>
              <a:defRPr sz="2300" spc="286" baseline="0">
                <a:solidFill>
                  <a:schemeClr val="bg1"/>
                </a:solidFill>
                <a:latin typeface="+mj-lt"/>
              </a:defRPr>
            </a:lvl5pPr>
          </a:lstStyle>
          <a:p>
            <a:pPr lvl="0"/>
            <a:r>
              <a:rPr lang="en-US" dirty="0" smtClean="0"/>
              <a:t>Click to Add Slide Title: Cambria 20pt</a:t>
            </a:r>
            <a:endParaRPr lang="en-US" dirty="0"/>
          </a:p>
        </p:txBody>
      </p:sp>
      <p:sp>
        <p:nvSpPr>
          <p:cNvPr id="8" name="Footer Placeholder 7"/>
          <p:cNvSpPr>
            <a:spLocks noGrp="1"/>
          </p:cNvSpPr>
          <p:nvPr>
            <p:ph type="ftr" sz="quarter" idx="13"/>
          </p:nvPr>
        </p:nvSpPr>
        <p:spPr/>
        <p:txBody>
          <a:bodyPr/>
          <a:lstStyle/>
          <a:p>
            <a:r>
              <a:rPr lang="en-US" smtClean="0">
                <a:solidFill>
                  <a:srgbClr val="000000"/>
                </a:solidFill>
              </a:rPr>
              <a:t>Add footer text here.</a:t>
            </a:r>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1"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baseline="0">
                <a:solidFill>
                  <a:schemeClr val="tx1"/>
                </a:solidFill>
              </a:defRPr>
            </a:lvl1pPr>
          </a:lstStyle>
          <a:p>
            <a:r>
              <a:rPr lang="en-US" dirty="0" smtClean="0"/>
              <a:t>Strategic Plan Overview</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6" name="Chevron 5"/>
          <p:cNvSpPr/>
          <p:nvPr userDrawn="1"/>
        </p:nvSpPr>
        <p:spPr bwMode="gray">
          <a:xfrm>
            <a:off x="399866" y="1566560"/>
            <a:ext cx="2103120" cy="617259"/>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CURRENT </a:t>
            </a:r>
            <a:r>
              <a:rPr lang="en-US" sz="1100" b="1" dirty="0" smtClean="0">
                <a:solidFill>
                  <a:prstClr val="black"/>
                </a:solidFill>
              </a:rPr>
              <a:t>PERFORMANCE</a:t>
            </a:r>
          </a:p>
          <a:p>
            <a:pPr algn="ctr" defTabSz="2090094"/>
            <a:r>
              <a:rPr lang="en-US" sz="1100" b="1" dirty="0" smtClean="0">
                <a:solidFill>
                  <a:prstClr val="black"/>
                </a:solidFill>
              </a:rPr>
              <a:t>ANALYSIS</a:t>
            </a:r>
            <a:endParaRPr lang="en-US" sz="1100" b="1" dirty="0">
              <a:solidFill>
                <a:prstClr val="black"/>
              </a:solidFill>
            </a:endParaRPr>
          </a:p>
        </p:txBody>
      </p:sp>
      <p:sp>
        <p:nvSpPr>
          <p:cNvPr id="7" name="Chevron 6"/>
          <p:cNvSpPr/>
          <p:nvPr userDrawn="1"/>
        </p:nvSpPr>
        <p:spPr bwMode="gray">
          <a:xfrm>
            <a:off x="2470216" y="1566560"/>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FUTURE              </a:t>
            </a:r>
            <a:r>
              <a:rPr lang="en-US" sz="1100" b="1" dirty="0" smtClean="0">
                <a:solidFill>
                  <a:prstClr val="black"/>
                </a:solidFill>
              </a:rPr>
              <a:t>MARKET ASSESSMENT</a:t>
            </a:r>
            <a:endParaRPr lang="en-US" sz="1100" b="1" dirty="0">
              <a:solidFill>
                <a:prstClr val="black"/>
              </a:solidFill>
            </a:endParaRPr>
          </a:p>
        </p:txBody>
      </p:sp>
      <p:sp>
        <p:nvSpPr>
          <p:cNvPr id="8" name="Chevron 7"/>
          <p:cNvSpPr/>
          <p:nvPr userDrawn="1"/>
        </p:nvSpPr>
        <p:spPr bwMode="gray">
          <a:xfrm>
            <a:off x="4540566" y="1566560"/>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PLAN                      DESIGN</a:t>
            </a:r>
          </a:p>
        </p:txBody>
      </p:sp>
      <p:sp>
        <p:nvSpPr>
          <p:cNvPr id="9" name="Chevron 8"/>
          <p:cNvSpPr/>
          <p:nvPr userDrawn="1"/>
        </p:nvSpPr>
        <p:spPr bwMode="gray">
          <a:xfrm>
            <a:off x="6610917" y="1577447"/>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STRATEGIC                PLAN SUMMARY</a:t>
            </a:r>
          </a:p>
        </p:txBody>
      </p:sp>
      <p:sp>
        <p:nvSpPr>
          <p:cNvPr id="10" name="TextBox 9"/>
          <p:cNvSpPr txBox="1"/>
          <p:nvPr userDrawn="1"/>
        </p:nvSpPr>
        <p:spPr bwMode="gray">
          <a:xfrm>
            <a:off x="1295400" y="1193219"/>
            <a:ext cx="196992" cy="308028"/>
          </a:xfrm>
          <a:prstGeom prst="rect">
            <a:avLst/>
          </a:prstGeom>
          <a:noFill/>
        </p:spPr>
        <p:txBody>
          <a:bodyPr wrap="none" lIns="45714" tIns="45714" rIns="45714" bIns="45714" rtlCol="0">
            <a:spAutoFit/>
          </a:bodyPr>
          <a:lstStyle/>
          <a:p>
            <a:r>
              <a:rPr lang="en-US" sz="1400" b="1" dirty="0">
                <a:solidFill>
                  <a:schemeClr val="accent2"/>
                </a:solidFill>
              </a:rPr>
              <a:t>1</a:t>
            </a:r>
          </a:p>
        </p:txBody>
      </p:sp>
      <p:sp>
        <p:nvSpPr>
          <p:cNvPr id="11" name="TextBox 10"/>
          <p:cNvSpPr txBox="1"/>
          <p:nvPr userDrawn="1"/>
        </p:nvSpPr>
        <p:spPr bwMode="gray">
          <a:xfrm>
            <a:off x="34290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2</a:t>
            </a:r>
          </a:p>
        </p:txBody>
      </p:sp>
      <p:sp>
        <p:nvSpPr>
          <p:cNvPr id="12" name="TextBox 11"/>
          <p:cNvSpPr txBox="1"/>
          <p:nvPr userDrawn="1"/>
        </p:nvSpPr>
        <p:spPr bwMode="gray">
          <a:xfrm>
            <a:off x="54864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3</a:t>
            </a:r>
          </a:p>
        </p:txBody>
      </p:sp>
      <p:sp>
        <p:nvSpPr>
          <p:cNvPr id="13" name="TextBox 12"/>
          <p:cNvSpPr txBox="1"/>
          <p:nvPr userDrawn="1"/>
        </p:nvSpPr>
        <p:spPr bwMode="gray">
          <a:xfrm>
            <a:off x="75438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4</a:t>
            </a:r>
          </a:p>
        </p:txBody>
      </p:sp>
    </p:spTree>
    <p:extLst>
      <p:ext uri="{BB962C8B-B14F-4D97-AF65-F5344CB8AC3E}">
        <p14:creationId xmlns:p14="http://schemas.microsoft.com/office/powerpoint/2010/main" val="17677940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1"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5" name="Text Placeholder 21"/>
          <p:cNvSpPr>
            <a:spLocks noGrp="1"/>
          </p:cNvSpPr>
          <p:nvPr>
            <p:ph type="body" sz="quarter" idx="17" hasCustomPrompt="1"/>
          </p:nvPr>
        </p:nvSpPr>
        <p:spPr bwMode="gray">
          <a:xfrm>
            <a:off x="6864911" y="6252883"/>
            <a:ext cx="1862043" cy="201706"/>
          </a:xfrm>
          <a:prstGeom prst="rect">
            <a:avLst/>
          </a:prstGeom>
        </p:spPr>
        <p:txBody>
          <a:bodyPr lIns="40868" tIns="40868" rIns="40868" bIns="40868" anchor="b">
            <a:noAutofit/>
          </a:bodyPr>
          <a:lstStyle>
            <a:lvl1pPr marL="0" indent="0" algn="l">
              <a:spcBef>
                <a:spcPts val="0"/>
              </a:spcBef>
              <a:buNone/>
              <a:defRPr sz="4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6" name="Text Placeholder 23"/>
          <p:cNvSpPr>
            <a:spLocks noGrp="1"/>
          </p:cNvSpPr>
          <p:nvPr>
            <p:ph type="body" sz="quarter" idx="20" hasCustomPrompt="1"/>
          </p:nvPr>
        </p:nvSpPr>
        <p:spPr bwMode="gray">
          <a:xfrm>
            <a:off x="374079" y="6186569"/>
            <a:ext cx="2078181" cy="268020"/>
          </a:xfrm>
          <a:prstGeom prst="rect">
            <a:avLst/>
          </a:prstGeom>
        </p:spPr>
        <p:txBody>
          <a:bodyPr lIns="40868" tIns="40868" rIns="40868" bIns="40868" anchor="b">
            <a:noAutofit/>
          </a:bodyPr>
          <a:lstStyle>
            <a:lvl1pPr marL="81732" indent="-81732" algn="l" defTabSz="81732">
              <a:spcBef>
                <a:spcPts val="0"/>
              </a:spcBef>
              <a:buFont typeface="+mj-lt"/>
              <a:buAutoNum type="arabicParenR"/>
              <a:defRPr sz="4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7" name="Text Placeholder 4"/>
          <p:cNvSpPr>
            <a:spLocks noGrp="1"/>
          </p:cNvSpPr>
          <p:nvPr>
            <p:ph type="body" sz="quarter" idx="19" hasCustomPrompt="1"/>
          </p:nvPr>
        </p:nvSpPr>
        <p:spPr bwMode="gray">
          <a:xfrm>
            <a:off x="399870" y="403413"/>
            <a:ext cx="2645699" cy="186366"/>
          </a:xfrm>
        </p:spPr>
        <p:txBody>
          <a:bodyPr lIns="0" tIns="40868" rIns="0" bIns="40868">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1" name="Text Placeholder 19"/>
          <p:cNvSpPr>
            <a:spLocks noGrp="1"/>
          </p:cNvSpPr>
          <p:nvPr>
            <p:ph type="body" sz="quarter" idx="24" hasCustomPrompt="1"/>
          </p:nvPr>
        </p:nvSpPr>
        <p:spPr bwMode="gray">
          <a:xfrm>
            <a:off x="404099" y="1329305"/>
            <a:ext cx="2036619" cy="4760259"/>
          </a:xfrm>
        </p:spPr>
        <p:txBody>
          <a:bodyPr lIns="40868" tIns="40868" rIns="40868" bIns="40868"/>
          <a:lstStyle>
            <a:lvl1pPr marL="0" marR="0" indent="0" algn="l" defTabSz="910594" rtl="0" eaLnBrk="1" fontAlgn="auto" latinLnBrk="0" hangingPunct="1">
              <a:lnSpc>
                <a:spcPts val="1255"/>
              </a:lnSpc>
              <a:spcBef>
                <a:spcPts val="429"/>
              </a:spcBef>
              <a:spcAft>
                <a:spcPts val="0"/>
              </a:spcAft>
              <a:buClrTx/>
              <a:buSzTx/>
              <a:buFont typeface="Arial" pitchFamily="34" charset="0"/>
              <a:buNone/>
              <a:tabLst/>
              <a:defRPr/>
            </a:lvl1pPr>
          </a:lstStyle>
          <a:p>
            <a:pPr marL="0" marR="0" lvl="0" indent="0" algn="l" defTabSz="910594" rtl="0" eaLnBrk="1" fontAlgn="auto" latinLnBrk="0" hangingPunct="1">
              <a:lnSpc>
                <a:spcPts val="1255"/>
              </a:lnSpc>
              <a:spcBef>
                <a:spcPts val="429"/>
              </a:spcBef>
              <a:spcAft>
                <a:spcPts val="0"/>
              </a:spcAft>
              <a:buClrTx/>
              <a:buSzTx/>
              <a:buFont typeface="Arial" pitchFamily="34" charset="0"/>
              <a:buNone/>
              <a:tabLst/>
              <a:defRPr/>
            </a:pPr>
            <a:r>
              <a:rPr lang="en-US" dirty="0" smtClean="0"/>
              <a:t>Body Text – Arial 10pt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32" name="Text Placeholder 4"/>
          <p:cNvSpPr>
            <a:spLocks noGrp="1"/>
          </p:cNvSpPr>
          <p:nvPr>
            <p:ph type="body" sz="quarter" idx="25" hasCustomPrompt="1"/>
          </p:nvPr>
        </p:nvSpPr>
        <p:spPr bwMode="gray">
          <a:xfrm>
            <a:off x="2506950" y="1329299"/>
            <a:ext cx="6219979" cy="271094"/>
          </a:xfrm>
        </p:spPr>
        <p:txBody>
          <a:bodyPr lIns="40868" tIns="40868" rIns="40868" bIns="40868">
            <a:noAutofit/>
          </a:bodyPr>
          <a:lstStyle>
            <a:lvl1pPr marL="0" indent="0" algn="ctr">
              <a:spcBef>
                <a:spcPts val="0"/>
              </a:spcBef>
              <a:buNone/>
              <a:defRPr sz="1300" baseline="0">
                <a:solidFill>
                  <a:schemeClr val="tx1"/>
                </a:solidFill>
              </a:defRPr>
            </a:lvl1pPr>
          </a:lstStyle>
          <a:p>
            <a:pPr lvl="0"/>
            <a:r>
              <a:rPr lang="en-US" dirty="0" smtClean="0"/>
              <a:t>Slide Subtitle – Arial 14pt Regular, Use Title Case</a:t>
            </a:r>
            <a:endParaRPr lang="en-US" dirty="0"/>
          </a:p>
        </p:txBody>
      </p:sp>
      <p:sp>
        <p:nvSpPr>
          <p:cNvPr id="33" name="Text Placeholder 16"/>
          <p:cNvSpPr>
            <a:spLocks noGrp="1"/>
          </p:cNvSpPr>
          <p:nvPr>
            <p:ph type="body" sz="quarter" idx="23" hasCustomPrompt="1"/>
          </p:nvPr>
        </p:nvSpPr>
        <p:spPr bwMode="gray">
          <a:xfrm>
            <a:off x="3436843" y="1666949"/>
            <a:ext cx="4360193" cy="203020"/>
          </a:xfrm>
        </p:spPr>
        <p:txBody>
          <a:bodyPr/>
          <a:lstStyle>
            <a:lvl1pPr marL="0" indent="0" algn="ctr">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4" name="Text Placeholder 16"/>
          <p:cNvSpPr>
            <a:spLocks noGrp="1"/>
          </p:cNvSpPr>
          <p:nvPr>
            <p:ph type="body" sz="quarter" idx="26" hasCustomPrompt="1"/>
          </p:nvPr>
        </p:nvSpPr>
        <p:spPr bwMode="gray">
          <a:xfrm>
            <a:off x="3436843" y="1884482"/>
            <a:ext cx="4360193" cy="213999"/>
          </a:xfrm>
        </p:spPr>
        <p:txBody>
          <a:bodyPr lIns="40868" tIns="40868" rIns="40868" bIns="40868"/>
          <a:lstStyle>
            <a:lvl1pPr marL="0" indent="0" algn="ctr">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35" name="Text Placeholder 16"/>
          <p:cNvSpPr>
            <a:spLocks noGrp="1"/>
          </p:cNvSpPr>
          <p:nvPr>
            <p:ph type="body" sz="quarter" idx="29" hasCustomPrompt="1"/>
          </p:nvPr>
        </p:nvSpPr>
        <p:spPr bwMode="gray">
          <a:xfrm>
            <a:off x="3436843" y="2110978"/>
            <a:ext cx="4364181" cy="213999"/>
          </a:xfrm>
        </p:spPr>
        <p:txBody>
          <a:bodyPr/>
          <a:lstStyle>
            <a:lvl1pPr marL="0" indent="0" algn="ctr">
              <a:buNone/>
              <a:defRPr sz="900" b="0" i="0"/>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36" name="Content Placeholder 15"/>
          <p:cNvSpPr>
            <a:spLocks noGrp="1"/>
          </p:cNvSpPr>
          <p:nvPr>
            <p:ph sz="quarter" idx="21" hasCustomPrompt="1"/>
          </p:nvPr>
        </p:nvSpPr>
        <p:spPr bwMode="gray">
          <a:xfrm>
            <a:off x="3436843" y="2476061"/>
            <a:ext cx="4364181" cy="1925611"/>
          </a:xfrm>
          <a:ln>
            <a:noFill/>
          </a:ln>
        </p:spPr>
        <p:txBody>
          <a:bodyPr lIns="40868" tIns="40868" rIns="40868" bIns="40868" anchor="t"/>
          <a:lstStyle>
            <a:lvl1pPr marL="100738" indent="-100738"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41" name="Text Placeholder 29"/>
          <p:cNvSpPr>
            <a:spLocks noGrp="1"/>
          </p:cNvSpPr>
          <p:nvPr>
            <p:ph type="body" sz="quarter" idx="31" hasCustomPrompt="1"/>
          </p:nvPr>
        </p:nvSpPr>
        <p:spPr bwMode="gray">
          <a:xfrm>
            <a:off x="3457808" y="4605721"/>
            <a:ext cx="4364181" cy="1579926"/>
          </a:xfrm>
          <a:ln w="9525"/>
        </p:spPr>
        <p:style>
          <a:lnRef idx="2">
            <a:schemeClr val="accent1"/>
          </a:lnRef>
          <a:fillRef idx="1">
            <a:schemeClr val="lt1"/>
          </a:fillRef>
          <a:effectRef idx="0">
            <a:schemeClr val="accent1"/>
          </a:effectRef>
          <a:fontRef idx="none"/>
        </p:style>
        <p:txBody>
          <a:bodyPr lIns="81732" tIns="81732" rIns="81732"/>
          <a:lstStyle>
            <a:lvl1pPr marL="0" indent="0" algn="ctr">
              <a:spcBef>
                <a:spcPts val="0"/>
              </a:spcBef>
              <a:buNone/>
              <a:defRPr sz="1000" b="1"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11pt Bold, Gray Accent 3, Use Title Case</a:t>
            </a:r>
            <a:endParaRPr lang="en-US" dirty="0"/>
          </a:p>
        </p:txBody>
      </p:sp>
      <p:sp>
        <p:nvSpPr>
          <p:cNvPr id="42" name="Text Placeholder 31"/>
          <p:cNvSpPr>
            <a:spLocks noGrp="1"/>
          </p:cNvSpPr>
          <p:nvPr>
            <p:ph type="body" sz="quarter" idx="32" hasCustomPrompt="1"/>
          </p:nvPr>
        </p:nvSpPr>
        <p:spPr bwMode="gray">
          <a:xfrm>
            <a:off x="3463462" y="4855461"/>
            <a:ext cx="4364181" cy="1267441"/>
          </a:xfrm>
        </p:spPr>
        <p:txBody>
          <a:bodyPr lIns="163446" rIns="163446"/>
          <a:lstStyle>
            <a:lvl1pPr>
              <a:spcBef>
                <a:spcPts val="449"/>
              </a:spcBef>
              <a:defRPr sz="900" baseline="0">
                <a:solidFill>
                  <a:schemeClr val="tx1"/>
                </a:solidFill>
              </a:defRPr>
            </a:lvl1pPr>
            <a:lvl2pPr>
              <a:spcBef>
                <a:spcPts val="449"/>
              </a:spcBef>
              <a:defRPr sz="900">
                <a:solidFill>
                  <a:schemeClr val="tx1"/>
                </a:solidFill>
              </a:defRPr>
            </a:lvl2pPr>
            <a:lvl3pPr>
              <a:spcBef>
                <a:spcPts val="449"/>
              </a:spcBef>
              <a:defRPr sz="900">
                <a:solidFill>
                  <a:schemeClr val="tx1"/>
                </a:solidFill>
              </a:defRPr>
            </a:lvl3pPr>
            <a:lvl4pPr>
              <a:spcBef>
                <a:spcPts val="449"/>
              </a:spcBef>
              <a:defRPr sz="900">
                <a:solidFill>
                  <a:schemeClr val="tx1"/>
                </a:solidFill>
              </a:defRPr>
            </a:lvl4pPr>
            <a:lvl5pPr>
              <a:spcBef>
                <a:spcPts val="449"/>
              </a:spcBef>
              <a:defRPr sz="900">
                <a:solidFill>
                  <a:schemeClr val="tx1"/>
                </a:solidFill>
              </a:defRPr>
            </a:lvl5pPr>
          </a:lstStyle>
          <a:p>
            <a:pPr lvl="0"/>
            <a:r>
              <a:rPr lang="en-US" dirty="0" smtClean="0"/>
              <a:t>Add red and white icon to top left corner by copy and pasting from style guide</a:t>
            </a:r>
            <a:br>
              <a:rPr lang="en-US" dirty="0" smtClean="0"/>
            </a:br>
            <a:r>
              <a:rPr lang="en-US" dirty="0" smtClean="0"/>
              <a:t>Bulleted text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3" name="Straight Connector 42"/>
          <p:cNvCxnSpPr/>
          <p:nvPr userDrawn="1"/>
        </p:nvCxnSpPr>
        <p:spPr bwMode="gray">
          <a:xfrm>
            <a:off x="2479841" y="1388438"/>
            <a:ext cx="0" cy="5052629"/>
          </a:xfrm>
          <a:prstGeom prst="line">
            <a:avLst/>
          </a:prstGeom>
          <a:ln w="9525">
            <a:headEnd type="none"/>
            <a:tailEnd type="none"/>
          </a:ln>
        </p:spPr>
        <p:style>
          <a:lnRef idx="2">
            <a:schemeClr val="accent1"/>
          </a:lnRef>
          <a:fillRef idx="1">
            <a:schemeClr val="lt1"/>
          </a:fillRef>
          <a:effectRef idx="0">
            <a:schemeClr val="accent1"/>
          </a:effectRef>
          <a:fontRef idx="none"/>
        </p:style>
      </p:cxnSp>
    </p:spTree>
    <p:extLst>
      <p:ext uri="{BB962C8B-B14F-4D97-AF65-F5344CB8AC3E}">
        <p14:creationId xmlns:p14="http://schemas.microsoft.com/office/powerpoint/2010/main" val="1514881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2 Graphics">
    <p:spTree>
      <p:nvGrpSpPr>
        <p:cNvPr id="1" name=""/>
        <p:cNvGrpSpPr/>
        <p:nvPr/>
      </p:nvGrpSpPr>
      <p:grpSpPr>
        <a:xfrm>
          <a:off x="0" y="0"/>
          <a:ext cx="0" cy="0"/>
          <a:chOff x="0" y="0"/>
          <a:chExt cx="0" cy="0"/>
        </a:xfrm>
      </p:grpSpPr>
      <p:sp>
        <p:nvSpPr>
          <p:cNvPr id="39" name="Slide Number Placeholder 2"/>
          <p:cNvSpPr>
            <a:spLocks noGrp="1"/>
          </p:cNvSpPr>
          <p:nvPr>
            <p:ph type="sldNum" sz="quarter" idx="10"/>
          </p:nvPr>
        </p:nvSpPr>
        <p:spPr bwMode="gray">
          <a:xfrm>
            <a:off x="4261121" y="6454595"/>
            <a:ext cx="621771" cy="242047"/>
          </a:xfrm>
        </p:spPr>
        <p:txBody>
          <a:bodyPr/>
          <a:lstStyle>
            <a:lvl1pPr>
              <a:defRPr>
                <a:solidFill>
                  <a:schemeClr val="tx1"/>
                </a:solidFill>
              </a:defRPr>
            </a:lvl1pPr>
          </a:lstStyle>
          <a:p>
            <a:fld id="{D1524D41-16DC-4D92-9EF9-071B213BE0F5}" type="slidenum">
              <a:rPr lang="en-US" smtClean="0"/>
              <a:pPr/>
              <a:t>‹#›</a:t>
            </a:fld>
            <a:endParaRPr lang="en-US" dirty="0"/>
          </a:p>
        </p:txBody>
      </p:sp>
      <p:sp>
        <p:nvSpPr>
          <p:cNvPr id="40" name="Text Placeholder 21"/>
          <p:cNvSpPr>
            <a:spLocks noGrp="1"/>
          </p:cNvSpPr>
          <p:nvPr>
            <p:ph type="body" sz="quarter" idx="17" hasCustomPrompt="1"/>
          </p:nvPr>
        </p:nvSpPr>
        <p:spPr bwMode="gray">
          <a:xfrm>
            <a:off x="6864908" y="6252883"/>
            <a:ext cx="1862043" cy="201706"/>
          </a:xfrm>
          <a:prstGeom prst="rect">
            <a:avLst/>
          </a:prstGeom>
        </p:spPr>
        <p:txBody>
          <a:bodyPr lIns="40885" tIns="40885" rIns="40885" bIns="40885" anchor="b">
            <a:noAutofit/>
          </a:bodyPr>
          <a:lstStyle>
            <a:lvl1pPr marL="0" indent="0" algn="l">
              <a:spcBef>
                <a:spcPts val="0"/>
              </a:spcBef>
              <a:buNone/>
              <a:defRPr sz="4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41" name="Text Placeholder 23"/>
          <p:cNvSpPr>
            <a:spLocks noGrp="1"/>
          </p:cNvSpPr>
          <p:nvPr>
            <p:ph type="body" sz="quarter" idx="20" hasCustomPrompt="1"/>
          </p:nvPr>
        </p:nvSpPr>
        <p:spPr bwMode="gray">
          <a:xfrm>
            <a:off x="374079" y="6186569"/>
            <a:ext cx="2078181" cy="268020"/>
          </a:xfrm>
          <a:prstGeom prst="rect">
            <a:avLst/>
          </a:prstGeom>
        </p:spPr>
        <p:txBody>
          <a:bodyPr lIns="40885" tIns="40885" rIns="40885" bIns="40885" anchor="b">
            <a:noAutofit/>
          </a:bodyPr>
          <a:lstStyle>
            <a:lvl1pPr marL="81769" indent="-81769" algn="l" defTabSz="81769">
              <a:spcBef>
                <a:spcPts val="0"/>
              </a:spcBef>
              <a:buFont typeface="+mj-lt"/>
              <a:buAutoNum type="arabicParenR"/>
              <a:defRPr sz="4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42" name="Text Placeholder 4"/>
          <p:cNvSpPr>
            <a:spLocks noGrp="1"/>
          </p:cNvSpPr>
          <p:nvPr>
            <p:ph type="body" sz="quarter" idx="19" hasCustomPrompt="1"/>
          </p:nvPr>
        </p:nvSpPr>
        <p:spPr bwMode="gray">
          <a:xfrm>
            <a:off x="399870" y="403413"/>
            <a:ext cx="2645699" cy="186366"/>
          </a:xfrm>
        </p:spPr>
        <p:txBody>
          <a:bodyPr lIns="0" tIns="40885" rIns="0" bIns="40885">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43"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44" name="Straight Connector 43"/>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46" name="Text Placeholder 19"/>
          <p:cNvSpPr>
            <a:spLocks noGrp="1"/>
          </p:cNvSpPr>
          <p:nvPr>
            <p:ph type="body" sz="quarter" idx="24" hasCustomPrompt="1"/>
          </p:nvPr>
        </p:nvSpPr>
        <p:spPr bwMode="gray">
          <a:xfrm>
            <a:off x="404099" y="1329305"/>
            <a:ext cx="2036619" cy="4760259"/>
          </a:xfrm>
        </p:spPr>
        <p:txBody>
          <a:bodyPr lIns="40885" tIns="40885" rIns="40885" bIns="40885"/>
          <a:lstStyle>
            <a:lvl1pPr marL="0" marR="0" indent="0" algn="l" defTabSz="911020" rtl="0" eaLnBrk="1" fontAlgn="auto" latinLnBrk="0" hangingPunct="1">
              <a:lnSpc>
                <a:spcPts val="1255"/>
              </a:lnSpc>
              <a:spcBef>
                <a:spcPts val="429"/>
              </a:spcBef>
              <a:spcAft>
                <a:spcPts val="0"/>
              </a:spcAft>
              <a:buClrTx/>
              <a:buSzTx/>
              <a:buFont typeface="Arial" pitchFamily="34" charset="0"/>
              <a:buNone/>
              <a:tabLst/>
              <a:defRPr>
                <a:solidFill>
                  <a:schemeClr val="tx1"/>
                </a:solidFill>
              </a:defRPr>
            </a:lvl1pPr>
          </a:lstStyle>
          <a:p>
            <a:pPr marL="0" marR="0" lvl="0" indent="0" algn="l" defTabSz="911020" rtl="0" eaLnBrk="1" fontAlgn="auto" latinLnBrk="0" hangingPunct="1">
              <a:lnSpc>
                <a:spcPts val="1255"/>
              </a:lnSpc>
              <a:spcBef>
                <a:spcPts val="429"/>
              </a:spcBef>
              <a:spcAft>
                <a:spcPts val="0"/>
              </a:spcAft>
              <a:buClrTx/>
              <a:buSzTx/>
              <a:buFont typeface="Arial" pitchFamily="34" charset="0"/>
              <a:buNone/>
              <a:tabLst/>
              <a:defRPr/>
            </a:pPr>
            <a:r>
              <a:rPr lang="en-US" dirty="0" smtClean="0"/>
              <a:t>Body Text – Arial 10pt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47" name="Text Placeholder 4"/>
          <p:cNvSpPr>
            <a:spLocks noGrp="1"/>
          </p:cNvSpPr>
          <p:nvPr>
            <p:ph type="body" sz="quarter" idx="25" hasCustomPrompt="1"/>
          </p:nvPr>
        </p:nvSpPr>
        <p:spPr bwMode="gray">
          <a:xfrm>
            <a:off x="2506950" y="1329299"/>
            <a:ext cx="6219979" cy="271094"/>
          </a:xfrm>
        </p:spPr>
        <p:txBody>
          <a:bodyPr lIns="40885" tIns="40885" rIns="40885" bIns="40885">
            <a:noAutofit/>
          </a:bodyPr>
          <a:lstStyle>
            <a:lvl1pPr marL="0" indent="0" algn="ctr">
              <a:spcBef>
                <a:spcPts val="0"/>
              </a:spcBef>
              <a:buNone/>
              <a:defRPr sz="1300" baseline="0">
                <a:solidFill>
                  <a:schemeClr val="tx1"/>
                </a:solidFill>
              </a:defRPr>
            </a:lvl1pPr>
          </a:lstStyle>
          <a:p>
            <a:pPr lvl="0"/>
            <a:r>
              <a:rPr lang="en-US" dirty="0" smtClean="0"/>
              <a:t>Slide Subtitle – Arial 14pt Regular, Use Title Case</a:t>
            </a:r>
            <a:endParaRPr lang="en-US" dirty="0"/>
          </a:p>
        </p:txBody>
      </p:sp>
      <p:sp>
        <p:nvSpPr>
          <p:cNvPr id="48" name="Text Placeholder 16"/>
          <p:cNvSpPr>
            <a:spLocks noGrp="1"/>
          </p:cNvSpPr>
          <p:nvPr>
            <p:ph type="body" sz="quarter" idx="23" hasCustomPrompt="1"/>
          </p:nvPr>
        </p:nvSpPr>
        <p:spPr bwMode="gray">
          <a:xfrm>
            <a:off x="2660981" y="1666949"/>
            <a:ext cx="2832066" cy="203020"/>
          </a:xfrm>
        </p:spPr>
        <p:txBody>
          <a:bodyPr/>
          <a:lstStyle>
            <a:lvl1pPr marL="0" indent="0" algn="ctr">
              <a:buNone/>
              <a:defRPr sz="1000" b="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a:t>
            </a:r>
            <a:endParaRPr lang="en-US" dirty="0"/>
          </a:p>
        </p:txBody>
      </p:sp>
      <p:sp>
        <p:nvSpPr>
          <p:cNvPr id="49" name="Text Placeholder 16"/>
          <p:cNvSpPr>
            <a:spLocks noGrp="1"/>
          </p:cNvSpPr>
          <p:nvPr>
            <p:ph type="body" sz="quarter" idx="26" hasCustomPrompt="1"/>
          </p:nvPr>
        </p:nvSpPr>
        <p:spPr bwMode="gray">
          <a:xfrm>
            <a:off x="2660981" y="1884482"/>
            <a:ext cx="2832066" cy="213999"/>
          </a:xfrm>
        </p:spPr>
        <p:txBody>
          <a:bodyPr lIns="40885" tIns="40885" rIns="40885" bIns="40885"/>
          <a:lstStyle>
            <a:lvl1pPr marL="0" indent="0" algn="ctr">
              <a:buNone/>
              <a:defRPr sz="900" b="0" i="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50" name="Text Placeholder 16"/>
          <p:cNvSpPr>
            <a:spLocks noGrp="1"/>
          </p:cNvSpPr>
          <p:nvPr>
            <p:ph type="body" sz="quarter" idx="29" hasCustomPrompt="1"/>
          </p:nvPr>
        </p:nvSpPr>
        <p:spPr bwMode="gray">
          <a:xfrm>
            <a:off x="2661013" y="2110978"/>
            <a:ext cx="2834656" cy="213999"/>
          </a:xfrm>
        </p:spPr>
        <p:txBody>
          <a:bodyPr/>
          <a:lstStyle>
            <a:lvl1pPr marL="0" indent="0" algn="ctr">
              <a:buNone/>
              <a:defRPr sz="900" b="0" i="0">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51" name="Content Placeholder 15"/>
          <p:cNvSpPr>
            <a:spLocks noGrp="1"/>
          </p:cNvSpPr>
          <p:nvPr>
            <p:ph sz="quarter" idx="21" hasCustomPrompt="1"/>
          </p:nvPr>
        </p:nvSpPr>
        <p:spPr bwMode="gray">
          <a:xfrm>
            <a:off x="2661013" y="2476070"/>
            <a:ext cx="2834656" cy="3467541"/>
          </a:xfrm>
          <a:ln>
            <a:noFill/>
          </a:ln>
        </p:spPr>
        <p:txBody>
          <a:bodyPr lIns="40885" tIns="40885" rIns="40885" bIns="40885" anchor="t"/>
          <a:lstStyle>
            <a:lvl1pPr marL="100784" indent="-100784"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56" name="Text Placeholder 16"/>
          <p:cNvSpPr>
            <a:spLocks noGrp="1"/>
          </p:cNvSpPr>
          <p:nvPr>
            <p:ph type="body" sz="quarter" idx="30" hasCustomPrompt="1"/>
          </p:nvPr>
        </p:nvSpPr>
        <p:spPr bwMode="gray">
          <a:xfrm>
            <a:off x="5707539" y="1666949"/>
            <a:ext cx="2832066" cy="203020"/>
          </a:xfrm>
        </p:spPr>
        <p:txBody>
          <a:bodyPr/>
          <a:lstStyle>
            <a:lvl1pPr marL="0" indent="0" algn="ctr">
              <a:buNone/>
              <a:defRPr sz="1000" b="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a:t>
            </a:r>
            <a:endParaRPr lang="en-US" dirty="0"/>
          </a:p>
        </p:txBody>
      </p:sp>
      <p:sp>
        <p:nvSpPr>
          <p:cNvPr id="57" name="Text Placeholder 16"/>
          <p:cNvSpPr>
            <a:spLocks noGrp="1"/>
          </p:cNvSpPr>
          <p:nvPr>
            <p:ph type="body" sz="quarter" idx="31" hasCustomPrompt="1"/>
          </p:nvPr>
        </p:nvSpPr>
        <p:spPr bwMode="gray">
          <a:xfrm>
            <a:off x="5707539" y="1884482"/>
            <a:ext cx="2832066" cy="213999"/>
          </a:xfrm>
        </p:spPr>
        <p:txBody>
          <a:bodyPr lIns="40885" tIns="40885" rIns="40885" bIns="40885"/>
          <a:lstStyle>
            <a:lvl1pPr marL="0" indent="0" algn="ctr">
              <a:buNone/>
              <a:defRPr sz="900" b="0" i="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58" name="Text Placeholder 16"/>
          <p:cNvSpPr>
            <a:spLocks noGrp="1"/>
          </p:cNvSpPr>
          <p:nvPr>
            <p:ph type="body" sz="quarter" idx="32" hasCustomPrompt="1"/>
          </p:nvPr>
        </p:nvSpPr>
        <p:spPr bwMode="gray">
          <a:xfrm>
            <a:off x="5707569" y="2110978"/>
            <a:ext cx="2834656" cy="213999"/>
          </a:xfrm>
        </p:spPr>
        <p:txBody>
          <a:bodyPr/>
          <a:lstStyle>
            <a:lvl1pPr marL="0" indent="0" algn="ctr">
              <a:buNone/>
              <a:defRPr sz="900" b="0" i="0">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59" name="Content Placeholder 15"/>
          <p:cNvSpPr>
            <a:spLocks noGrp="1"/>
          </p:cNvSpPr>
          <p:nvPr>
            <p:ph sz="quarter" idx="33" hasCustomPrompt="1"/>
          </p:nvPr>
        </p:nvSpPr>
        <p:spPr bwMode="gray">
          <a:xfrm>
            <a:off x="5707569" y="2476070"/>
            <a:ext cx="2834656" cy="3467541"/>
          </a:xfrm>
          <a:ln>
            <a:noFill/>
          </a:ln>
        </p:spPr>
        <p:txBody>
          <a:bodyPr lIns="40885" tIns="40885" rIns="40885" bIns="40885" anchor="t"/>
          <a:lstStyle>
            <a:lvl1pPr marL="100784" indent="-100784"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cxnSp>
        <p:nvCxnSpPr>
          <p:cNvPr id="60" name="Straight Connector 59"/>
          <p:cNvCxnSpPr/>
          <p:nvPr userDrawn="1"/>
        </p:nvCxnSpPr>
        <p:spPr bwMode="gray">
          <a:xfrm>
            <a:off x="2479841" y="1388435"/>
            <a:ext cx="0" cy="5052629"/>
          </a:xfrm>
          <a:prstGeom prst="line">
            <a:avLst/>
          </a:prstGeom>
          <a:ln w="63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047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2" name="Text Placeholder 8"/>
          <p:cNvSpPr>
            <a:spLocks noGrp="1"/>
          </p:cNvSpPr>
          <p:nvPr>
            <p:ph type="body" sz="quarter" idx="11" hasCustomPrompt="1"/>
          </p:nvPr>
        </p:nvSpPr>
        <p:spPr bwMode="gray">
          <a:xfrm>
            <a:off x="1141006" y="2346618"/>
            <a:ext cx="6651036" cy="968189"/>
          </a:xfrm>
          <a:prstGeom prst="rect">
            <a:avLst/>
          </a:prstGeom>
        </p:spPr>
        <p:txBody>
          <a:bodyPr lIns="40938" tIns="40938" rIns="40938" bIns="40938"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Strategic Plan</a:t>
            </a:r>
          </a:p>
        </p:txBody>
      </p:sp>
      <p:sp>
        <p:nvSpPr>
          <p:cNvPr id="23" name="Text Placeholder 8"/>
          <p:cNvSpPr>
            <a:spLocks noGrp="1"/>
          </p:cNvSpPr>
          <p:nvPr>
            <p:ph type="body" sz="quarter" idx="12" hasCustomPrompt="1"/>
          </p:nvPr>
        </p:nvSpPr>
        <p:spPr bwMode="gray">
          <a:xfrm>
            <a:off x="1141006" y="3367204"/>
            <a:ext cx="6651036" cy="403411"/>
          </a:xfrm>
          <a:prstGeom prst="rect">
            <a:avLst/>
          </a:prstGeom>
        </p:spPr>
        <p:txBody>
          <a:bodyPr lIns="40938" tIns="40938" rIns="40938" bIns="40938" anchor="t"/>
          <a:lstStyle>
            <a:lvl1pPr marL="0" indent="0">
              <a:spcBef>
                <a:spcPts val="0"/>
              </a:spcBef>
              <a:buNone/>
              <a:defRPr sz="1100" b="0" i="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12pt Regular, Use Title Case</a:t>
            </a:r>
          </a:p>
        </p:txBody>
      </p:sp>
      <p:sp>
        <p:nvSpPr>
          <p:cNvPr id="24" name="Text Placeholder 31"/>
          <p:cNvSpPr>
            <a:spLocks noGrp="1"/>
          </p:cNvSpPr>
          <p:nvPr>
            <p:ph type="body" sz="quarter" idx="52" hasCustomPrompt="1"/>
          </p:nvPr>
        </p:nvSpPr>
        <p:spPr bwMode="gray">
          <a:xfrm>
            <a:off x="1141012" y="3975741"/>
            <a:ext cx="3228839" cy="1458079"/>
          </a:xfrm>
          <a:prstGeom prst="rect">
            <a:avLst/>
          </a:prstGeom>
        </p:spPr>
        <p:txBody>
          <a:bodyPr lIns="40938" tIns="40938" rIns="40938" bIns="40938"/>
          <a:lstStyle>
            <a:lvl1pPr>
              <a:spcBef>
                <a:spcPts val="449"/>
              </a:spcBef>
              <a:defRPr sz="900" baseline="0">
                <a:solidFill>
                  <a:schemeClr val="tx1"/>
                </a:solidFill>
              </a:defRPr>
            </a:lvl1pPr>
            <a:lvl2pPr>
              <a:spcBef>
                <a:spcPts val="449"/>
              </a:spcBef>
              <a:defRPr sz="900">
                <a:solidFill>
                  <a:schemeClr val="tx1"/>
                </a:solidFill>
              </a:defRPr>
            </a:lvl2pPr>
            <a:lvl3pPr>
              <a:spcBef>
                <a:spcPts val="449"/>
              </a:spcBef>
              <a:defRPr sz="900">
                <a:solidFill>
                  <a:schemeClr val="tx1"/>
                </a:solidFill>
              </a:defRPr>
            </a:lvl3pPr>
            <a:lvl4pPr>
              <a:spcBef>
                <a:spcPts val="449"/>
              </a:spcBef>
              <a:defRPr sz="900">
                <a:solidFill>
                  <a:schemeClr val="tx1"/>
                </a:solidFill>
              </a:defRPr>
            </a:lvl4pPr>
            <a:lvl5pPr>
              <a:spcBef>
                <a:spcPts val="449"/>
              </a:spcBef>
              <a:defRPr sz="900">
                <a:solidFill>
                  <a:schemeClr val="tx1"/>
                </a:solidFill>
              </a:defRPr>
            </a:lvl5pPr>
          </a:lstStyle>
          <a:p>
            <a:pPr lvl="0"/>
            <a:r>
              <a:rPr lang="en-US" dirty="0" smtClean="0"/>
              <a:t>Bulleted text if needed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gray">
          <a:xfrm>
            <a:off x="2081489" y="637927"/>
            <a:ext cx="0" cy="5244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0" hasCustomPrompt="1"/>
          </p:nvPr>
        </p:nvSpPr>
        <p:spPr bwMode="gray">
          <a:xfrm>
            <a:off x="2113929" y="639758"/>
            <a:ext cx="1973241" cy="517509"/>
          </a:xfrm>
          <a:prstGeom prst="rect">
            <a:avLst/>
          </a:prstGeom>
        </p:spPr>
        <p:txBody>
          <a:bodyPr anchor="ctr" anchorCtr="0"/>
          <a:lstStyle>
            <a:lvl1pPr marL="0" indent="0">
              <a:buNone/>
              <a:defRPr sz="1100">
                <a:solidFill>
                  <a:schemeClr val="tx1"/>
                </a:solidFill>
              </a:defRPr>
            </a:lvl1pPr>
          </a:lstStyle>
          <a:p>
            <a:pPr lvl="0"/>
            <a:r>
              <a:rPr lang="en-US" dirty="0" smtClean="0"/>
              <a:t>Department Name</a:t>
            </a:r>
          </a:p>
        </p:txBody>
      </p:sp>
      <p:sp>
        <p:nvSpPr>
          <p:cNvPr id="3" name="Picture Placeholder 2"/>
          <p:cNvSpPr>
            <a:spLocks noGrp="1"/>
          </p:cNvSpPr>
          <p:nvPr>
            <p:ph type="pic" sz="quarter" idx="53" hasCustomPrompt="1"/>
          </p:nvPr>
        </p:nvSpPr>
        <p:spPr>
          <a:xfrm>
            <a:off x="381000" y="571407"/>
            <a:ext cx="1600200" cy="657476"/>
          </a:xfrm>
          <a:prstGeom prst="rect">
            <a:avLst/>
          </a:prstGeom>
        </p:spPr>
        <p:txBody>
          <a:bodyPr/>
          <a:lstStyle>
            <a:lvl1pPr>
              <a:defRPr/>
            </a:lvl1pPr>
          </a:lstStyle>
          <a:p>
            <a:r>
              <a:rPr lang="en-US" dirty="0" smtClean="0"/>
              <a:t>LOGO</a:t>
            </a:r>
            <a:endParaRPr lang="en-US" dirty="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a:t>
            </a:fld>
            <a:endParaRPr lang="en-US" dirty="0">
              <a:solidFill>
                <a:srgbClr val="000000"/>
              </a:solidFill>
            </a:endParaRPr>
          </a:p>
        </p:txBody>
      </p:sp>
      <p:sp>
        <p:nvSpPr>
          <p:cNvPr id="4" name="Text Placeholder 8"/>
          <p:cNvSpPr>
            <a:spLocks noGrp="1"/>
          </p:cNvSpPr>
          <p:nvPr>
            <p:ph type="body" sz="quarter" idx="11"/>
          </p:nvPr>
        </p:nvSpPr>
        <p:spPr bwMode="gray">
          <a:xfrm>
            <a:off x="1141006" y="2346618"/>
            <a:ext cx="6651036" cy="968189"/>
          </a:xfrm>
          <a:prstGeom prst="rect">
            <a:avLst/>
          </a:prstGeom>
        </p:spPr>
        <p:txBody>
          <a:bodyPr lIns="40938" tIns="40938" rIns="40938" bIns="40938"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endParaRPr lang="en-US" dirty="0" smtClean="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 Placeholder 4"/>
          <p:cNvSpPr>
            <a:spLocks noGrp="1"/>
          </p:cNvSpPr>
          <p:nvPr>
            <p:ph type="body" sz="quarter" idx="19" hasCustomPrompt="1"/>
          </p:nvPr>
        </p:nvSpPr>
        <p:spPr bwMode="gray">
          <a:xfrm>
            <a:off x="399870" y="403413"/>
            <a:ext cx="2645699" cy="186366"/>
          </a:xfrm>
        </p:spPr>
        <p:txBody>
          <a:bodyPr lIns="0" tIns="40885" rIns="0" bIns="40885">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Tree>
    <p:extLst>
      <p:ext uri="{BB962C8B-B14F-4D97-AF65-F5344CB8AC3E}">
        <p14:creationId xmlns:p14="http://schemas.microsoft.com/office/powerpoint/2010/main" val="412531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a:t>
            </a:fld>
            <a:endParaRPr lang="en-US" dirty="0">
              <a:solidFill>
                <a:srgbClr val="000000"/>
              </a:solidFill>
            </a:endParaRPr>
          </a:p>
        </p:txBody>
      </p:sp>
      <p:sp>
        <p:nvSpPr>
          <p:cNvPr id="4" name="Text Placeholder 8"/>
          <p:cNvSpPr>
            <a:spLocks noGrp="1"/>
          </p:cNvSpPr>
          <p:nvPr>
            <p:ph type="body" sz="quarter" idx="11"/>
          </p:nvPr>
        </p:nvSpPr>
        <p:spPr bwMode="gray">
          <a:xfrm>
            <a:off x="1141006" y="2346618"/>
            <a:ext cx="6651036" cy="968189"/>
          </a:xfrm>
          <a:prstGeom prst="rect">
            <a:avLst/>
          </a:prstGeom>
        </p:spPr>
        <p:txBody>
          <a:bodyPr lIns="40938" tIns="40938" rIns="40938" bIns="40938"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endParaRPr lang="en-US" dirty="0" smtClean="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1868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ck Cover: DC ">
    <p:spTree>
      <p:nvGrpSpPr>
        <p:cNvPr id="1" name=""/>
        <p:cNvGrpSpPr/>
        <p:nvPr/>
      </p:nvGrpSpPr>
      <p:grpSpPr>
        <a:xfrm>
          <a:off x="0" y="0"/>
          <a:ext cx="0" cy="0"/>
          <a:chOff x="0" y="0"/>
          <a:chExt cx="0" cy="0"/>
        </a:xfrm>
      </p:grpSpPr>
      <p:sp>
        <p:nvSpPr>
          <p:cNvPr id="11" name="TextBox 10"/>
          <p:cNvSpPr txBox="1"/>
          <p:nvPr userDrawn="1"/>
        </p:nvSpPr>
        <p:spPr bwMode="gray">
          <a:xfrm>
            <a:off x="404092" y="6454619"/>
            <a:ext cx="2170546" cy="271320"/>
          </a:xfrm>
          <a:prstGeom prst="rect">
            <a:avLst/>
          </a:prstGeom>
          <a:solidFill>
            <a:schemeClr val="bg1"/>
          </a:solidFill>
        </p:spPr>
        <p:txBody>
          <a:bodyPr wrap="square" lIns="40904" tIns="40904" rIns="40904" bIns="40904" rtlCol="0">
            <a:spAutoFit/>
          </a:bodyPr>
          <a:lstStyle/>
          <a:p>
            <a:pPr marL="0" marR="0" lvl="0" indent="0" algn="l" defTabSz="911493" rtl="0" eaLnBrk="1" fontAlgn="auto" latinLnBrk="0" hangingPunct="1">
              <a:lnSpc>
                <a:spcPct val="100000"/>
              </a:lnSpc>
              <a:spcBef>
                <a:spcPts val="0"/>
              </a:spcBef>
              <a:spcAft>
                <a:spcPts val="0"/>
              </a:spcAft>
              <a:buClrTx/>
              <a:buSzTx/>
              <a:buFontTx/>
              <a:buNone/>
              <a:tabLst/>
              <a:defRPr/>
            </a:pPr>
            <a:r>
              <a:rPr kumimoji="0" lang="en-US" sz="600" b="0" i="0" u="none" strike="noStrike" kern="1200" cap="all" spc="0" normalizeH="0" baseline="0" noProof="0" dirty="0" smtClean="0">
                <a:ln>
                  <a:noFill/>
                </a:ln>
                <a:solidFill>
                  <a:schemeClr val="bg1"/>
                </a:solidFill>
                <a:effectLst/>
                <a:uLnTx/>
                <a:uFillTx/>
                <a:latin typeface="+mn-lt"/>
                <a:ea typeface="+mn-ea"/>
                <a:cs typeface="+mn-cs"/>
              </a:rPr>
              <a:t>©2011 The Advisory Board Company • </a:t>
            </a:r>
            <a:r>
              <a:rPr kumimoji="0" lang="en-US" sz="600" b="1" i="0" u="none" strike="noStrike" kern="1200" cap="all" spc="0" normalizeH="0" baseline="0" noProof="0" dirty="0" smtClean="0">
                <a:ln>
                  <a:noFill/>
                </a:ln>
                <a:solidFill>
                  <a:schemeClr val="bg1"/>
                </a:solidFill>
                <a:effectLst/>
                <a:uLnTx/>
                <a:uFillTx/>
                <a:latin typeface="+mn-lt"/>
                <a:ea typeface="+mn-ea"/>
                <a:cs typeface="+mn-cs"/>
              </a:rPr>
              <a:t>advisory.com</a:t>
            </a:r>
          </a:p>
        </p:txBody>
      </p:sp>
      <p:grpSp>
        <p:nvGrpSpPr>
          <p:cNvPr id="13" name="Group 12"/>
          <p:cNvGrpSpPr/>
          <p:nvPr userDrawn="1"/>
        </p:nvGrpSpPr>
        <p:grpSpPr bwMode="gray">
          <a:xfrm>
            <a:off x="2205989" y="5898915"/>
            <a:ext cx="4624941" cy="654513"/>
            <a:chOff x="2426493" y="6685338"/>
            <a:chExt cx="5087435" cy="741781"/>
          </a:xfrm>
        </p:grpSpPr>
        <p:sp>
          <p:nvSpPr>
            <p:cNvPr id="5" name="TextBox 4"/>
            <p:cNvSpPr txBox="1"/>
            <p:nvPr userDrawn="1"/>
          </p:nvSpPr>
          <p:spPr bwMode="gray">
            <a:xfrm>
              <a:off x="4067301" y="6854516"/>
              <a:ext cx="2284554" cy="384050"/>
            </a:xfrm>
            <a:prstGeom prst="rect">
              <a:avLst/>
            </a:prstGeom>
            <a:noFill/>
          </p:spPr>
          <p:txBody>
            <a:bodyPr wrap="square" lIns="45720" rIns="45720" rtlCol="0" anchor="ctr">
              <a:noAutofit/>
            </a:bodyPr>
            <a:lstStyle/>
            <a:p>
              <a:pPr algn="ctr">
                <a:spcBef>
                  <a:spcPts val="90"/>
                </a:spcBef>
              </a:pPr>
              <a:r>
                <a:rPr lang="en-US" sz="900" dirty="0" smtClean="0">
                  <a:solidFill>
                    <a:schemeClr val="accent4"/>
                  </a:solidFill>
                </a:rPr>
                <a:t>2445 M Street NW </a:t>
              </a:r>
              <a:r>
                <a:rPr lang="en-US" sz="900" b="1" dirty="0" smtClean="0">
                  <a:solidFill>
                    <a:schemeClr val="accent1"/>
                  </a:solidFill>
                </a:rPr>
                <a:t>I</a:t>
              </a:r>
              <a:r>
                <a:rPr lang="en-US" sz="900" dirty="0" smtClean="0">
                  <a:solidFill>
                    <a:schemeClr val="accent4"/>
                  </a:solidFill>
                </a:rPr>
                <a:t> Washington DC 20037</a:t>
              </a:r>
            </a:p>
            <a:p>
              <a:pPr algn="ctr">
                <a:spcBef>
                  <a:spcPts val="90"/>
                </a:spcBef>
              </a:pPr>
              <a:r>
                <a:rPr lang="en-US" sz="900" dirty="0" smtClean="0">
                  <a:solidFill>
                    <a:schemeClr val="accent4"/>
                  </a:solidFill>
                </a:rPr>
                <a:t>P 202.266.5600 </a:t>
              </a:r>
              <a:r>
                <a:rPr lang="en-US" sz="900" b="1" dirty="0" smtClean="0">
                  <a:solidFill>
                    <a:schemeClr val="accent1"/>
                  </a:solidFill>
                </a:rPr>
                <a:t>I</a:t>
              </a:r>
              <a:r>
                <a:rPr lang="en-US" sz="900" dirty="0" smtClean="0">
                  <a:solidFill>
                    <a:schemeClr val="accent4"/>
                  </a:solidFill>
                </a:rPr>
                <a:t> F 202.266.5700</a:t>
              </a:r>
            </a:p>
          </p:txBody>
        </p:sp>
        <p:sp>
          <p:nvSpPr>
            <p:cNvPr id="6" name="TextBox 5"/>
            <p:cNvSpPr txBox="1"/>
            <p:nvPr userDrawn="1"/>
          </p:nvSpPr>
          <p:spPr bwMode="gray">
            <a:xfrm>
              <a:off x="6494266" y="6931326"/>
              <a:ext cx="1019662" cy="230430"/>
            </a:xfrm>
            <a:prstGeom prst="rect">
              <a:avLst/>
            </a:prstGeom>
            <a:noFill/>
          </p:spPr>
          <p:txBody>
            <a:bodyPr wrap="square" lIns="45720" rIns="45720" rtlCol="0" anchor="ctr">
              <a:noAutofit/>
            </a:bodyPr>
            <a:lstStyle/>
            <a:p>
              <a:pPr algn="ctr">
                <a:spcBef>
                  <a:spcPts val="90"/>
                </a:spcBef>
              </a:pPr>
              <a:r>
                <a:rPr lang="en-US" sz="1000" b="1" dirty="0" smtClean="0">
                  <a:solidFill>
                    <a:schemeClr val="accent4"/>
                  </a:solidFill>
                </a:rPr>
                <a:t>advisory.com</a:t>
              </a:r>
              <a:endParaRPr lang="en-US" sz="1000" b="1" dirty="0">
                <a:solidFill>
                  <a:schemeClr val="accent4"/>
                </a:solidFill>
              </a:endParaRPr>
            </a:p>
          </p:txBody>
        </p:sp>
        <p:cxnSp>
          <p:nvCxnSpPr>
            <p:cNvPr id="7" name="Straight Connector 6"/>
            <p:cNvCxnSpPr/>
            <p:nvPr userDrawn="1"/>
          </p:nvCxnSpPr>
          <p:spPr bwMode="gray">
            <a:xfrm rot="5400000">
              <a:off x="3735136" y="7045747"/>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rot="5400000">
              <a:off x="6180970" y="7045747"/>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descr="ABC_Logo_RGB.png"/>
            <p:cNvPicPr>
              <a:picLocks noChangeAspect="1"/>
            </p:cNvPicPr>
            <p:nvPr userDrawn="1"/>
          </p:nvPicPr>
          <p:blipFill>
            <a:blip r:embed="rId2" cstate="print"/>
            <a:stretch>
              <a:fillRect/>
            </a:stretch>
          </p:blipFill>
          <p:spPr bwMode="gray">
            <a:xfrm>
              <a:off x="2426493" y="6685338"/>
              <a:ext cx="1524149" cy="74178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a:prstGeom prst="rect">
            <a:avLst/>
          </a:prstGeo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a:prstGeom prst="rect">
            <a:avLst/>
          </a:prstGeo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1857236" y="1330699"/>
            <a:ext cx="5403273"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1857236" y="1504687"/>
            <a:ext cx="5403273"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2286000" y="1906061"/>
            <a:ext cx="4572000" cy="3388659"/>
          </a:xfrm>
          <a:prstGeom prst="rect">
            <a:avLst/>
          </a:prstGeo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1857236" y="1674016"/>
            <a:ext cx="5403273"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cxnSp>
        <p:nvCxnSpPr>
          <p:cNvPr id="14" name="Straight Connector 13"/>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42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9" y="2823884"/>
            <a:ext cx="1662546" cy="1210236"/>
          </a:xfrm>
          <a:prstGeom prst="rect">
            <a:avLst/>
          </a:prstGeom>
        </p:spPr>
        <p:txBody>
          <a:bodyPr vert="horz" wrap="square" lIns="64998" tIns="64998" rIns="64998" bIns="64998"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21" y="6454595"/>
            <a:ext cx="621771" cy="242047"/>
          </a:xfrm>
          <a:prstGeom prst="rect">
            <a:avLst/>
          </a:prstGeom>
        </p:spPr>
        <p:txBody>
          <a:bodyPr vert="horz" wrap="square" lIns="40840" tIns="40840" rIns="40840" bIns="40840" rtlCol="0" anchor="t">
            <a:noAutofit/>
          </a:bodyPr>
          <a:lstStyle>
            <a:lvl1pPr algn="ctr">
              <a:defRPr sz="900">
                <a:solidFill>
                  <a:schemeClr val="accent5"/>
                </a:solidFill>
              </a:defRPr>
            </a:lvl1pPr>
          </a:lstStyle>
          <a:p>
            <a:pPr defTabSz="910063"/>
            <a:fld id="{D1524D41-16DC-4D92-9EF9-071B213BE0F5}" type="slidenum">
              <a:rPr lang="en-US" smtClean="0">
                <a:solidFill>
                  <a:srgbClr val="000000"/>
                </a:solidFill>
              </a:rPr>
              <a:pPr defTabSz="910063"/>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701" r:id="rId2"/>
    <p:sldLayoutId id="2147483684" r:id="rId3"/>
    <p:sldLayoutId id="2147483677" r:id="rId4"/>
    <p:sldLayoutId id="2147483673" r:id="rId5"/>
    <p:sldLayoutId id="2147483698" r:id="rId6"/>
    <p:sldLayoutId id="2147483699" r:id="rId7"/>
    <p:sldLayoutId id="2147483686" r:id="rId8"/>
    <p:sldLayoutId id="2147483702" r:id="rId9"/>
  </p:sldLayoutIdLst>
  <p:timing>
    <p:tnLst>
      <p:par>
        <p:cTn id="1" dur="indefinite" restart="never" nodeType="tmRoot"/>
      </p:par>
    </p:tnLst>
  </p:timing>
  <p:hf hdr="0" ftr="0" dt="0"/>
  <p:txStyles>
    <p:titleStyle>
      <a:lvl1pPr algn="l" defTabSz="910063" rtl="0" eaLnBrk="1" latinLnBrk="0" hangingPunct="1">
        <a:spcBef>
          <a:spcPct val="0"/>
        </a:spcBef>
        <a:buNone/>
        <a:defRPr sz="1600" b="1" kern="1200">
          <a:solidFill>
            <a:schemeClr val="accent5"/>
          </a:solidFill>
          <a:latin typeface="+mj-lt"/>
          <a:ea typeface="+mj-ea"/>
          <a:cs typeface="+mj-cs"/>
        </a:defRPr>
      </a:lvl1pPr>
    </p:titleStyle>
    <p:body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0063" rtl="0" eaLnBrk="1" latinLnBrk="0" hangingPunct="1">
        <a:defRPr sz="1900" kern="1200">
          <a:solidFill>
            <a:schemeClr val="tx1"/>
          </a:solidFill>
          <a:latin typeface="+mn-lt"/>
          <a:ea typeface="+mn-ea"/>
          <a:cs typeface="+mn-cs"/>
        </a:defRPr>
      </a:lvl1pPr>
      <a:lvl2pPr marL="455039" algn="l" defTabSz="910063" rtl="0" eaLnBrk="1" latinLnBrk="0" hangingPunct="1">
        <a:defRPr sz="1900" kern="1200">
          <a:solidFill>
            <a:schemeClr val="tx1"/>
          </a:solidFill>
          <a:latin typeface="+mn-lt"/>
          <a:ea typeface="+mn-ea"/>
          <a:cs typeface="+mn-cs"/>
        </a:defRPr>
      </a:lvl2pPr>
      <a:lvl3pPr marL="910063" algn="l" defTabSz="910063" rtl="0" eaLnBrk="1" latinLnBrk="0" hangingPunct="1">
        <a:defRPr sz="1900" kern="1200">
          <a:solidFill>
            <a:schemeClr val="tx1"/>
          </a:solidFill>
          <a:latin typeface="+mn-lt"/>
          <a:ea typeface="+mn-ea"/>
          <a:cs typeface="+mn-cs"/>
        </a:defRPr>
      </a:lvl3pPr>
      <a:lvl4pPr marL="1365091" algn="l" defTabSz="910063" rtl="0" eaLnBrk="1" latinLnBrk="0" hangingPunct="1">
        <a:defRPr sz="1900" kern="1200">
          <a:solidFill>
            <a:schemeClr val="tx1"/>
          </a:solidFill>
          <a:latin typeface="+mn-lt"/>
          <a:ea typeface="+mn-ea"/>
          <a:cs typeface="+mn-cs"/>
        </a:defRPr>
      </a:lvl4pPr>
      <a:lvl5pPr marL="1820126" algn="l" defTabSz="910063" rtl="0" eaLnBrk="1" latinLnBrk="0" hangingPunct="1">
        <a:defRPr sz="1900" kern="1200">
          <a:solidFill>
            <a:schemeClr val="tx1"/>
          </a:solidFill>
          <a:latin typeface="+mn-lt"/>
          <a:ea typeface="+mn-ea"/>
          <a:cs typeface="+mn-cs"/>
        </a:defRPr>
      </a:lvl5pPr>
      <a:lvl6pPr marL="2275152" algn="l" defTabSz="910063" rtl="0" eaLnBrk="1" latinLnBrk="0" hangingPunct="1">
        <a:defRPr sz="1900" kern="1200">
          <a:solidFill>
            <a:schemeClr val="tx1"/>
          </a:solidFill>
          <a:latin typeface="+mn-lt"/>
          <a:ea typeface="+mn-ea"/>
          <a:cs typeface="+mn-cs"/>
        </a:defRPr>
      </a:lvl6pPr>
      <a:lvl7pPr marL="2730182" algn="l" defTabSz="910063" rtl="0" eaLnBrk="1" latinLnBrk="0" hangingPunct="1">
        <a:defRPr sz="1900" kern="1200">
          <a:solidFill>
            <a:schemeClr val="tx1"/>
          </a:solidFill>
          <a:latin typeface="+mn-lt"/>
          <a:ea typeface="+mn-ea"/>
          <a:cs typeface="+mn-cs"/>
        </a:defRPr>
      </a:lvl7pPr>
      <a:lvl8pPr marL="3185209" algn="l" defTabSz="910063" rtl="0" eaLnBrk="1" latinLnBrk="0" hangingPunct="1">
        <a:defRPr sz="1900" kern="1200">
          <a:solidFill>
            <a:schemeClr val="tx1"/>
          </a:solidFill>
          <a:latin typeface="+mn-lt"/>
          <a:ea typeface="+mn-ea"/>
          <a:cs typeface="+mn-cs"/>
        </a:defRPr>
      </a:lvl8pPr>
      <a:lvl9pPr marL="3640247" algn="l" defTabSz="91006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9" y="2823884"/>
            <a:ext cx="1662546" cy="1210236"/>
          </a:xfrm>
          <a:prstGeom prst="rect">
            <a:avLst/>
          </a:prstGeom>
        </p:spPr>
        <p:txBody>
          <a:bodyPr vert="horz" wrap="square" lIns="65187" tIns="65187" rIns="65187" bIns="65187"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21" y="6454595"/>
            <a:ext cx="621771" cy="242047"/>
          </a:xfrm>
          <a:prstGeom prst="rect">
            <a:avLst/>
          </a:prstGeom>
        </p:spPr>
        <p:txBody>
          <a:bodyPr vert="horz" wrap="square" lIns="40955" tIns="40955" rIns="40955" bIns="40955" rtlCol="0" anchor="t">
            <a:noAutofit/>
          </a:bodyPr>
          <a:lstStyle>
            <a:lvl1pPr algn="ctr">
              <a:defRPr sz="900">
                <a:solidFill>
                  <a:schemeClr val="accent5"/>
                </a:solidFill>
              </a:defRPr>
            </a:lvl1pPr>
          </a:lstStyle>
          <a:p>
            <a:pPr defTabSz="912617"/>
            <a:fld id="{D1524D41-16DC-4D92-9EF9-071B213BE0F5}" type="slidenum">
              <a:rPr lang="en-US" smtClean="0">
                <a:solidFill>
                  <a:srgbClr val="000000"/>
                </a:solidFill>
              </a:rPr>
              <a:pPr defTabSz="912617"/>
              <a:t>‹#›</a:t>
            </a:fld>
            <a:endParaRPr lang="en-US" dirty="0">
              <a:solidFill>
                <a:srgbClr val="000000"/>
              </a:solidFill>
            </a:endParaRPr>
          </a:p>
        </p:txBody>
      </p:sp>
      <p:sp>
        <p:nvSpPr>
          <p:cNvPr id="5" name="TextBox 4"/>
          <p:cNvSpPr txBox="1"/>
          <p:nvPr/>
        </p:nvSpPr>
        <p:spPr bwMode="gray">
          <a:xfrm>
            <a:off x="404092" y="6454599"/>
            <a:ext cx="2170546" cy="271420"/>
          </a:xfrm>
          <a:prstGeom prst="rect">
            <a:avLst/>
          </a:prstGeom>
          <a:noFill/>
        </p:spPr>
        <p:txBody>
          <a:bodyPr wrap="square" lIns="40955" tIns="40955" rIns="40955" bIns="40955" rtlCol="0">
            <a:spAutoFit/>
          </a:bodyPr>
          <a:lstStyle/>
          <a:p>
            <a:pPr defTabSz="912617">
              <a:defRPr/>
            </a:pPr>
            <a:r>
              <a:rPr lang="en-US" sz="600" cap="all" dirty="0">
                <a:solidFill>
                  <a:srgbClr val="617685"/>
                </a:solidFill>
              </a:rPr>
              <a:t>©2012 The Advisory Board Company • </a:t>
            </a:r>
            <a:r>
              <a:rPr lang="en-US" sz="600" b="1" cap="all" dirty="0">
                <a:solidFill>
                  <a:srgbClr val="617685"/>
                </a:solidFill>
              </a:rPr>
              <a:t>advisory.com</a:t>
            </a:r>
          </a:p>
        </p:txBody>
      </p:sp>
    </p:spTree>
  </p:cSld>
  <p:clrMap bg1="lt1" tx1="dk1" bg2="lt2" tx2="dk2" accent1="accent1" accent2="accent2" accent3="accent3" accent4="accent4" accent5="accent5" accent6="accent6" hlink="hlink" folHlink="folHlink"/>
  <p:sldLayoutIdLst>
    <p:sldLayoutId id="2147483681" r:id="rId1"/>
    <p:sldLayoutId id="2147483679" r:id="rId2"/>
    <p:sldLayoutId id="2147483685" r:id="rId3"/>
    <p:sldLayoutId id="2147483697" r:id="rId4"/>
  </p:sldLayoutIdLst>
  <p:timing>
    <p:tnLst>
      <p:par>
        <p:cTn id="1" dur="indefinite" restart="never" nodeType="tmRoot"/>
      </p:par>
    </p:tnLst>
  </p:timing>
  <p:hf hdr="0" ftr="0" dt="0"/>
  <p:txStyles>
    <p:titleStyle>
      <a:lvl1pPr algn="l" defTabSz="912617" rtl="0" eaLnBrk="1" latinLnBrk="0" hangingPunct="1">
        <a:spcBef>
          <a:spcPct val="0"/>
        </a:spcBef>
        <a:buNone/>
        <a:defRPr sz="1600" b="1" kern="1200">
          <a:solidFill>
            <a:schemeClr val="accent5"/>
          </a:solidFill>
          <a:latin typeface="+mj-lt"/>
          <a:ea typeface="+mj-ea"/>
          <a:cs typeface="+mj-cs"/>
        </a:defRPr>
      </a:lvl1pPr>
    </p:titleStyle>
    <p:bodyStyle>
      <a:lvl1pPr marL="100959" indent="-100959" algn="l" defTabSz="912617" rtl="0" eaLnBrk="1" latinLnBrk="0" hangingPunct="1">
        <a:spcBef>
          <a:spcPts val="429"/>
        </a:spcBef>
        <a:buFont typeface="Arial" pitchFamily="34" charset="0"/>
        <a:buChar char="•"/>
        <a:defRPr sz="900" kern="1200">
          <a:solidFill>
            <a:schemeClr val="tx1"/>
          </a:solidFill>
          <a:latin typeface="+mn-lt"/>
          <a:ea typeface="+mn-ea"/>
          <a:cs typeface="+mn-cs"/>
        </a:defRPr>
      </a:lvl1pPr>
      <a:lvl2pPr marL="206184" indent="-105223" algn="l" defTabSz="912617" rtl="0" eaLnBrk="1" latinLnBrk="0" hangingPunct="1">
        <a:spcBef>
          <a:spcPts val="429"/>
        </a:spcBef>
        <a:buFont typeface="Arial" pitchFamily="34" charset="0"/>
        <a:buChar char="–"/>
        <a:defRPr sz="900" kern="1200">
          <a:solidFill>
            <a:schemeClr val="tx1"/>
          </a:solidFill>
          <a:latin typeface="+mn-lt"/>
          <a:ea typeface="+mn-ea"/>
          <a:cs typeface="+mn-cs"/>
        </a:defRPr>
      </a:lvl2pPr>
      <a:lvl3pPr marL="307139" indent="-100959" algn="l" defTabSz="912617" rtl="0" eaLnBrk="1" latinLnBrk="0" hangingPunct="1">
        <a:spcBef>
          <a:spcPts val="429"/>
        </a:spcBef>
        <a:buFont typeface="Arial" pitchFamily="34" charset="0"/>
        <a:buChar char="•"/>
        <a:defRPr sz="900" kern="1200">
          <a:solidFill>
            <a:schemeClr val="tx1"/>
          </a:solidFill>
          <a:latin typeface="+mn-lt"/>
          <a:ea typeface="+mn-ea"/>
          <a:cs typeface="+mn-cs"/>
        </a:defRPr>
      </a:lvl3pPr>
      <a:lvl4pPr marL="410940" indent="-103804" algn="l" defTabSz="912617" rtl="0" eaLnBrk="1" latinLnBrk="0" hangingPunct="1">
        <a:spcBef>
          <a:spcPts val="429"/>
        </a:spcBef>
        <a:buFont typeface="Arial" pitchFamily="34" charset="0"/>
        <a:buChar char="–"/>
        <a:defRPr sz="900" kern="1200">
          <a:solidFill>
            <a:schemeClr val="tx1"/>
          </a:solidFill>
          <a:latin typeface="+mn-lt"/>
          <a:ea typeface="+mn-ea"/>
          <a:cs typeface="+mn-cs"/>
        </a:defRPr>
      </a:lvl4pPr>
      <a:lvl5pPr marL="511897" indent="-100959" algn="l" defTabSz="912617"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9699" indent="-228163" algn="l" defTabSz="912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010" indent="-228163" algn="l" defTabSz="912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325" indent="-228163" algn="l" defTabSz="912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626" indent="-228163" algn="l" defTabSz="9126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17" rtl="0" eaLnBrk="1" latinLnBrk="0" hangingPunct="1">
        <a:defRPr sz="1900" kern="1200">
          <a:solidFill>
            <a:schemeClr val="tx1"/>
          </a:solidFill>
          <a:latin typeface="+mn-lt"/>
          <a:ea typeface="+mn-ea"/>
          <a:cs typeface="+mn-cs"/>
        </a:defRPr>
      </a:lvl1pPr>
      <a:lvl2pPr marL="456313" algn="l" defTabSz="912617" rtl="0" eaLnBrk="1" latinLnBrk="0" hangingPunct="1">
        <a:defRPr sz="1900" kern="1200">
          <a:solidFill>
            <a:schemeClr val="tx1"/>
          </a:solidFill>
          <a:latin typeface="+mn-lt"/>
          <a:ea typeface="+mn-ea"/>
          <a:cs typeface="+mn-cs"/>
        </a:defRPr>
      </a:lvl2pPr>
      <a:lvl3pPr marL="912617" algn="l" defTabSz="912617" rtl="0" eaLnBrk="1" latinLnBrk="0" hangingPunct="1">
        <a:defRPr sz="1900" kern="1200">
          <a:solidFill>
            <a:schemeClr val="tx1"/>
          </a:solidFill>
          <a:latin typeface="+mn-lt"/>
          <a:ea typeface="+mn-ea"/>
          <a:cs typeface="+mn-cs"/>
        </a:defRPr>
      </a:lvl3pPr>
      <a:lvl4pPr marL="1368926" algn="l" defTabSz="912617" rtl="0" eaLnBrk="1" latinLnBrk="0" hangingPunct="1">
        <a:defRPr sz="1900" kern="1200">
          <a:solidFill>
            <a:schemeClr val="tx1"/>
          </a:solidFill>
          <a:latin typeface="+mn-lt"/>
          <a:ea typeface="+mn-ea"/>
          <a:cs typeface="+mn-cs"/>
        </a:defRPr>
      </a:lvl4pPr>
      <a:lvl5pPr marL="1825236" algn="l" defTabSz="912617" rtl="0" eaLnBrk="1" latinLnBrk="0" hangingPunct="1">
        <a:defRPr sz="1900" kern="1200">
          <a:solidFill>
            <a:schemeClr val="tx1"/>
          </a:solidFill>
          <a:latin typeface="+mn-lt"/>
          <a:ea typeface="+mn-ea"/>
          <a:cs typeface="+mn-cs"/>
        </a:defRPr>
      </a:lvl5pPr>
      <a:lvl6pPr marL="2281546" algn="l" defTabSz="912617" rtl="0" eaLnBrk="1" latinLnBrk="0" hangingPunct="1">
        <a:defRPr sz="1900" kern="1200">
          <a:solidFill>
            <a:schemeClr val="tx1"/>
          </a:solidFill>
          <a:latin typeface="+mn-lt"/>
          <a:ea typeface="+mn-ea"/>
          <a:cs typeface="+mn-cs"/>
        </a:defRPr>
      </a:lvl6pPr>
      <a:lvl7pPr marL="2737855" algn="l" defTabSz="912617" rtl="0" eaLnBrk="1" latinLnBrk="0" hangingPunct="1">
        <a:defRPr sz="1900" kern="1200">
          <a:solidFill>
            <a:schemeClr val="tx1"/>
          </a:solidFill>
          <a:latin typeface="+mn-lt"/>
          <a:ea typeface="+mn-ea"/>
          <a:cs typeface="+mn-cs"/>
        </a:defRPr>
      </a:lvl7pPr>
      <a:lvl8pPr marL="3194163" algn="l" defTabSz="912617" rtl="0" eaLnBrk="1" latinLnBrk="0" hangingPunct="1">
        <a:defRPr sz="1900" kern="1200">
          <a:solidFill>
            <a:schemeClr val="tx1"/>
          </a:solidFill>
          <a:latin typeface="+mn-lt"/>
          <a:ea typeface="+mn-ea"/>
          <a:cs typeface="+mn-cs"/>
        </a:defRPr>
      </a:lvl8pPr>
      <a:lvl9pPr marL="3650473" algn="l" defTabSz="91261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853857"/>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573" tIns="65288" rIns="130573" bIns="65288" rtlCol="0" anchor="ctr">
            <a:noAutofit/>
          </a:bodyPr>
          <a:lstStyle/>
          <a:p>
            <a:pPr algn="ctr" defTabSz="914019"/>
            <a:endParaRPr lang="en-US" sz="1900">
              <a:solidFill>
                <a:srgbClr val="FFFFFF"/>
              </a:solidFill>
            </a:endParaRPr>
          </a:p>
        </p:txBody>
      </p:sp>
      <p:pic>
        <p:nvPicPr>
          <p:cNvPr id="17" name="Picture 16" descr="PPT_Onscreen_Banner.jpg"/>
          <p:cNvPicPr>
            <a:picLocks noChangeAspect="1"/>
          </p:cNvPicPr>
          <p:nvPr/>
        </p:nvPicPr>
        <p:blipFill>
          <a:blip r:embed="rId2" cstate="print"/>
          <a:stretch>
            <a:fillRect/>
          </a:stretch>
        </p:blipFill>
        <p:spPr>
          <a:xfrm>
            <a:off x="0" y="0"/>
            <a:ext cx="9144000" cy="914400"/>
          </a:xfrm>
          <a:prstGeom prst="rect">
            <a:avLst/>
          </a:prstGeom>
        </p:spPr>
      </p:pic>
      <p:cxnSp>
        <p:nvCxnSpPr>
          <p:cNvPr id="10" name="Straight Connector 9"/>
          <p:cNvCxnSpPr/>
          <p:nvPr/>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457200" y="443355"/>
            <a:ext cx="8229600" cy="407024"/>
          </a:xfrm>
          <a:prstGeom prst="rect">
            <a:avLst/>
          </a:prstGeom>
        </p:spPr>
        <p:txBody>
          <a:bodyPr vert="horz" wrap="square" lIns="65288" tIns="0" rIns="65288" bIns="0" rtlCol="0" anchor="b">
            <a:noAutofit/>
          </a:bodyPr>
          <a:lstStyle/>
          <a:p>
            <a:r>
              <a:rPr lang="en-US" dirty="0" smtClean="0"/>
              <a:t>Click to Add Slide Title – Use Title Case</a:t>
            </a:r>
            <a:endParaRPr lang="en-US" dirty="0"/>
          </a:p>
        </p:txBody>
      </p:sp>
      <p:sp>
        <p:nvSpPr>
          <p:cNvPr id="3" name="Text Placeholder 2"/>
          <p:cNvSpPr>
            <a:spLocks noGrp="1"/>
          </p:cNvSpPr>
          <p:nvPr>
            <p:ph type="body" idx="1"/>
          </p:nvPr>
        </p:nvSpPr>
        <p:spPr bwMode="gray">
          <a:xfrm>
            <a:off x="3265716" y="2677887"/>
            <a:ext cx="2612571" cy="1306286"/>
          </a:xfrm>
          <a:prstGeom prst="rect">
            <a:avLst/>
          </a:prstGeom>
        </p:spPr>
        <p:txBody>
          <a:bodyPr vert="horz" wrap="square" lIns="65288" tIns="65288" rIns="65288" bIns="65288"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8522231" y="0"/>
            <a:ext cx="621771" cy="365126"/>
          </a:xfrm>
          <a:prstGeom prst="rect">
            <a:avLst/>
          </a:prstGeom>
        </p:spPr>
        <p:txBody>
          <a:bodyPr vert="horz" wrap="square" lIns="65288" tIns="65288" rIns="65288" bIns="65288" rtlCol="0" anchor="t">
            <a:noAutofit/>
          </a:bodyPr>
          <a:lstStyle>
            <a:lvl1pPr algn="r">
              <a:defRPr sz="1100">
                <a:solidFill>
                  <a:schemeClr val="bg1"/>
                </a:solidFill>
              </a:defRPr>
            </a:lvl1pPr>
          </a:lstStyle>
          <a:p>
            <a:pPr defTabSz="914019"/>
            <a:fld id="{D1524D41-16DC-4D92-9EF9-071B213BE0F5}" type="slidenum">
              <a:rPr lang="en-US" smtClean="0">
                <a:solidFill>
                  <a:srgbClr val="FFFFFF"/>
                </a:solidFill>
              </a:rPr>
              <a:pPr defTabSz="914019"/>
              <a:t>‹#›</a:t>
            </a:fld>
            <a:endParaRPr lang="en-US">
              <a:solidFill>
                <a:srgbClr val="FFFFFF"/>
              </a:solidFill>
            </a:endParaRPr>
          </a:p>
        </p:txBody>
      </p:sp>
      <p:sp>
        <p:nvSpPr>
          <p:cNvPr id="11" name="Date Placeholder 3"/>
          <p:cNvSpPr txBox="1">
            <a:spLocks/>
          </p:cNvSpPr>
          <p:nvPr/>
        </p:nvSpPr>
        <p:spPr bwMode="gray">
          <a:xfrm>
            <a:off x="1" y="3596167"/>
            <a:ext cx="182857" cy="3261834"/>
          </a:xfrm>
          <a:prstGeom prst="rect">
            <a:avLst/>
          </a:prstGeom>
        </p:spPr>
        <p:txBody>
          <a:bodyPr vert="vert270" wrap="square" lIns="65288" tIns="65288" rIns="65288" bIns="65288"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914019">
              <a:defRPr/>
            </a:pPr>
            <a:r>
              <a:rPr lang="en-US" sz="700" cap="all" dirty="0" smtClean="0">
                <a:solidFill>
                  <a:srgbClr val="617685"/>
                </a:solidFill>
                <a:latin typeface="Calibri"/>
              </a:rPr>
              <a:t>©</a:t>
            </a:r>
            <a:r>
              <a:rPr lang="en-US" sz="700" cap="all" dirty="0" smtClean="0">
                <a:solidFill>
                  <a:srgbClr val="617685"/>
                </a:solidFill>
              </a:rPr>
              <a:t>2012 The Advisory Board Company</a:t>
            </a:r>
          </a:p>
        </p:txBody>
      </p:sp>
    </p:spTree>
  </p:cSld>
  <p:clrMap bg1="lt1" tx1="dk1" bg2="lt2" tx2="dk2" accent1="accent1" accent2="accent2" accent3="accent3" accent4="accent4" accent5="accent5" accent6="accent6" hlink="hlink" folHlink="folHlink"/>
  <p:hf hdr="0" ftr="0" dt="0"/>
  <p:txStyles>
    <p:titleStyle>
      <a:lvl1pPr algn="l" defTabSz="914019" rtl="0" eaLnBrk="1" latinLnBrk="0" hangingPunct="1">
        <a:spcBef>
          <a:spcPct val="0"/>
        </a:spcBef>
        <a:buNone/>
        <a:defRPr sz="2600" b="1" kern="1200">
          <a:solidFill>
            <a:schemeClr val="bg1"/>
          </a:solidFill>
          <a:latin typeface="+mj-lt"/>
          <a:ea typeface="+mj-ea"/>
          <a:cs typeface="+mj-cs"/>
        </a:defRPr>
      </a:lvl1pPr>
    </p:titleStyle>
    <p:bodyStyle>
      <a:lvl1pPr marL="163219" indent="-163219" algn="l" defTabSz="914019" rtl="0" eaLnBrk="1" latinLnBrk="0" hangingPunct="1">
        <a:spcBef>
          <a:spcPts val="429"/>
        </a:spcBef>
        <a:buFont typeface="Arial" pitchFamily="34" charset="0"/>
        <a:buChar char="•"/>
        <a:defRPr sz="1400" kern="1200">
          <a:solidFill>
            <a:schemeClr val="tx1"/>
          </a:solidFill>
          <a:latin typeface="+mn-lt"/>
          <a:ea typeface="+mn-ea"/>
          <a:cs typeface="+mn-cs"/>
        </a:defRPr>
      </a:lvl1pPr>
      <a:lvl2pPr marL="326434" indent="-163219" algn="l" defTabSz="914019" rtl="0" eaLnBrk="1" latinLnBrk="0" hangingPunct="1">
        <a:spcBef>
          <a:spcPts val="429"/>
        </a:spcBef>
        <a:buFont typeface="Arial" pitchFamily="34" charset="0"/>
        <a:buChar char="–"/>
        <a:defRPr sz="1400" kern="1200">
          <a:solidFill>
            <a:schemeClr val="tx1"/>
          </a:solidFill>
          <a:latin typeface="+mn-lt"/>
          <a:ea typeface="+mn-ea"/>
          <a:cs typeface="+mn-cs"/>
        </a:defRPr>
      </a:lvl2pPr>
      <a:lvl3pPr marL="489654" indent="-163219" algn="l" defTabSz="914019" rtl="0" eaLnBrk="1" latinLnBrk="0" hangingPunct="1">
        <a:spcBef>
          <a:spcPts val="429"/>
        </a:spcBef>
        <a:buFont typeface="Arial" pitchFamily="34" charset="0"/>
        <a:buChar char="•"/>
        <a:defRPr sz="1400" kern="1200">
          <a:solidFill>
            <a:schemeClr val="tx1"/>
          </a:solidFill>
          <a:latin typeface="+mn-lt"/>
          <a:ea typeface="+mn-ea"/>
          <a:cs typeface="+mn-cs"/>
        </a:defRPr>
      </a:lvl3pPr>
      <a:lvl4pPr marL="652869" indent="-163219" algn="l" defTabSz="914019" rtl="0" eaLnBrk="1" latinLnBrk="0" hangingPunct="1">
        <a:spcBef>
          <a:spcPts val="429"/>
        </a:spcBef>
        <a:buFont typeface="Arial" pitchFamily="34" charset="0"/>
        <a:buChar char="–"/>
        <a:defRPr sz="1400" kern="1200">
          <a:solidFill>
            <a:schemeClr val="tx1"/>
          </a:solidFill>
          <a:latin typeface="+mn-lt"/>
          <a:ea typeface="+mn-ea"/>
          <a:cs typeface="+mn-cs"/>
        </a:defRPr>
      </a:lvl4pPr>
      <a:lvl5pPr marL="816093" indent="-163219" algn="l" defTabSz="914019" rtl="0" eaLnBrk="1" latinLnBrk="0" hangingPunct="1">
        <a:spcBef>
          <a:spcPts val="429"/>
        </a:spcBef>
        <a:buFont typeface="Arial" pitchFamily="34" charset="0"/>
        <a:buChar char="•"/>
        <a:defRPr sz="1400" kern="1200" baseline="0">
          <a:solidFill>
            <a:schemeClr val="tx1"/>
          </a:solidFill>
          <a:latin typeface="+mn-lt"/>
          <a:ea typeface="+mn-ea"/>
          <a:cs typeface="+mn-cs"/>
        </a:defRPr>
      </a:lvl5pPr>
      <a:lvl6pPr marL="2513552" indent="-228504" algn="l" defTabSz="9140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62" indent="-228504" algn="l" defTabSz="9140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70" indent="-228504" algn="l" defTabSz="9140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80" indent="-228504" algn="l" defTabSz="9140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19" rtl="0" eaLnBrk="1" latinLnBrk="0" hangingPunct="1">
        <a:defRPr sz="1900" kern="1200">
          <a:solidFill>
            <a:schemeClr val="tx1"/>
          </a:solidFill>
          <a:latin typeface="+mn-lt"/>
          <a:ea typeface="+mn-ea"/>
          <a:cs typeface="+mn-cs"/>
        </a:defRPr>
      </a:lvl1pPr>
      <a:lvl2pPr marL="457010" algn="l" defTabSz="914019" rtl="0" eaLnBrk="1" latinLnBrk="0" hangingPunct="1">
        <a:defRPr sz="1900" kern="1200">
          <a:solidFill>
            <a:schemeClr val="tx1"/>
          </a:solidFill>
          <a:latin typeface="+mn-lt"/>
          <a:ea typeface="+mn-ea"/>
          <a:cs typeface="+mn-cs"/>
        </a:defRPr>
      </a:lvl2pPr>
      <a:lvl3pPr marL="914019" algn="l" defTabSz="914019" rtl="0" eaLnBrk="1" latinLnBrk="0" hangingPunct="1">
        <a:defRPr sz="1900" kern="1200">
          <a:solidFill>
            <a:schemeClr val="tx1"/>
          </a:solidFill>
          <a:latin typeface="+mn-lt"/>
          <a:ea typeface="+mn-ea"/>
          <a:cs typeface="+mn-cs"/>
        </a:defRPr>
      </a:lvl3pPr>
      <a:lvl4pPr marL="1371029" algn="l" defTabSz="914019" rtl="0" eaLnBrk="1" latinLnBrk="0" hangingPunct="1">
        <a:defRPr sz="1900" kern="1200">
          <a:solidFill>
            <a:schemeClr val="tx1"/>
          </a:solidFill>
          <a:latin typeface="+mn-lt"/>
          <a:ea typeface="+mn-ea"/>
          <a:cs typeface="+mn-cs"/>
        </a:defRPr>
      </a:lvl4pPr>
      <a:lvl5pPr marL="1828037" algn="l" defTabSz="914019" rtl="0" eaLnBrk="1" latinLnBrk="0" hangingPunct="1">
        <a:defRPr sz="1900" kern="1200">
          <a:solidFill>
            <a:schemeClr val="tx1"/>
          </a:solidFill>
          <a:latin typeface="+mn-lt"/>
          <a:ea typeface="+mn-ea"/>
          <a:cs typeface="+mn-cs"/>
        </a:defRPr>
      </a:lvl5pPr>
      <a:lvl6pPr marL="2285047" algn="l" defTabSz="914019" rtl="0" eaLnBrk="1" latinLnBrk="0" hangingPunct="1">
        <a:defRPr sz="1900" kern="1200">
          <a:solidFill>
            <a:schemeClr val="tx1"/>
          </a:solidFill>
          <a:latin typeface="+mn-lt"/>
          <a:ea typeface="+mn-ea"/>
          <a:cs typeface="+mn-cs"/>
        </a:defRPr>
      </a:lvl6pPr>
      <a:lvl7pPr marL="2742056" algn="l" defTabSz="914019" rtl="0" eaLnBrk="1" latinLnBrk="0" hangingPunct="1">
        <a:defRPr sz="1900" kern="1200">
          <a:solidFill>
            <a:schemeClr val="tx1"/>
          </a:solidFill>
          <a:latin typeface="+mn-lt"/>
          <a:ea typeface="+mn-ea"/>
          <a:cs typeface="+mn-cs"/>
        </a:defRPr>
      </a:lvl7pPr>
      <a:lvl8pPr marL="3199066" algn="l" defTabSz="914019" rtl="0" eaLnBrk="1" latinLnBrk="0" hangingPunct="1">
        <a:defRPr sz="1900" kern="1200">
          <a:solidFill>
            <a:schemeClr val="tx1"/>
          </a:solidFill>
          <a:latin typeface="+mn-lt"/>
          <a:ea typeface="+mn-ea"/>
          <a:cs typeface="+mn-cs"/>
        </a:defRPr>
      </a:lvl8pPr>
      <a:lvl9pPr marL="3656076" algn="l" defTabSz="914019"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853856"/>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580" tIns="65290" rIns="130580" bIns="65290" rtlCol="0" anchor="ctr">
            <a:noAutofit/>
          </a:bodyPr>
          <a:lstStyle/>
          <a:p>
            <a:pPr algn="ctr" defTabSz="914064"/>
            <a:endParaRPr lang="en-US">
              <a:solidFill>
                <a:srgbClr val="FFFFFF"/>
              </a:solidFill>
            </a:endParaRPr>
          </a:p>
        </p:txBody>
      </p:sp>
      <p:pic>
        <p:nvPicPr>
          <p:cNvPr id="17" name="Picture 16" descr="PPT_Onscreen_Banner.jpg"/>
          <p:cNvPicPr>
            <a:picLocks noChangeAspect="1"/>
          </p:cNvPicPr>
          <p:nvPr/>
        </p:nvPicPr>
        <p:blipFill>
          <a:blip r:embed="rId2" cstate="print"/>
          <a:stretch>
            <a:fillRect/>
          </a:stretch>
        </p:blipFill>
        <p:spPr>
          <a:xfrm>
            <a:off x="0" y="0"/>
            <a:ext cx="9144000" cy="914400"/>
          </a:xfrm>
          <a:prstGeom prst="rect">
            <a:avLst/>
          </a:prstGeom>
        </p:spPr>
      </p:pic>
      <p:cxnSp>
        <p:nvCxnSpPr>
          <p:cNvPr id="10" name="Straight Connector 9"/>
          <p:cNvCxnSpPr/>
          <p:nvPr/>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457200" y="443355"/>
            <a:ext cx="8229600" cy="407024"/>
          </a:xfrm>
          <a:prstGeom prst="rect">
            <a:avLst/>
          </a:prstGeom>
        </p:spPr>
        <p:txBody>
          <a:bodyPr vert="horz" wrap="square" lIns="65290" tIns="0" rIns="65290" bIns="0" rtlCol="0" anchor="b">
            <a:noAutofit/>
          </a:bodyPr>
          <a:lstStyle/>
          <a:p>
            <a:r>
              <a:rPr lang="en-US" dirty="0" smtClean="0"/>
              <a:t>Click to Add Slide Title – Use Title Case</a:t>
            </a:r>
            <a:endParaRPr lang="en-US" dirty="0"/>
          </a:p>
        </p:txBody>
      </p:sp>
      <p:sp>
        <p:nvSpPr>
          <p:cNvPr id="3" name="Text Placeholder 2"/>
          <p:cNvSpPr>
            <a:spLocks noGrp="1"/>
          </p:cNvSpPr>
          <p:nvPr>
            <p:ph type="body" idx="1"/>
          </p:nvPr>
        </p:nvSpPr>
        <p:spPr bwMode="gray">
          <a:xfrm>
            <a:off x="3265716" y="2677887"/>
            <a:ext cx="2612571" cy="1306286"/>
          </a:xfrm>
          <a:prstGeom prst="rect">
            <a:avLst/>
          </a:prstGeom>
        </p:spPr>
        <p:txBody>
          <a:bodyPr vert="horz" wrap="square" lIns="65290" tIns="65290" rIns="65290" bIns="65290"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8522231" y="0"/>
            <a:ext cx="621771" cy="365126"/>
          </a:xfrm>
          <a:prstGeom prst="rect">
            <a:avLst/>
          </a:prstGeom>
        </p:spPr>
        <p:txBody>
          <a:bodyPr vert="horz" wrap="square" lIns="65290" tIns="65290" rIns="65290" bIns="65290" rtlCol="0" anchor="t">
            <a:noAutofit/>
          </a:bodyPr>
          <a:lstStyle>
            <a:lvl1pPr algn="r">
              <a:defRPr sz="1100">
                <a:solidFill>
                  <a:schemeClr val="bg1"/>
                </a:solidFill>
              </a:defRPr>
            </a:lvl1pPr>
          </a:lstStyle>
          <a:p>
            <a:pPr defTabSz="914064"/>
            <a:fld id="{D1524D41-16DC-4D92-9EF9-071B213BE0F5}" type="slidenum">
              <a:rPr lang="en-US" smtClean="0">
                <a:solidFill>
                  <a:srgbClr val="FFFFFF"/>
                </a:solidFill>
              </a:rPr>
              <a:pPr defTabSz="914064"/>
              <a:t>‹#›</a:t>
            </a:fld>
            <a:endParaRPr lang="en-US">
              <a:solidFill>
                <a:srgbClr val="FFFFFF"/>
              </a:solidFill>
            </a:endParaRPr>
          </a:p>
        </p:txBody>
      </p:sp>
      <p:sp>
        <p:nvSpPr>
          <p:cNvPr id="11" name="Date Placeholder 3"/>
          <p:cNvSpPr txBox="1">
            <a:spLocks/>
          </p:cNvSpPr>
          <p:nvPr/>
        </p:nvSpPr>
        <p:spPr bwMode="gray">
          <a:xfrm>
            <a:off x="1" y="3596167"/>
            <a:ext cx="182857" cy="3261834"/>
          </a:xfrm>
          <a:prstGeom prst="rect">
            <a:avLst/>
          </a:prstGeom>
        </p:spPr>
        <p:txBody>
          <a:bodyPr vert="vert270" wrap="square" lIns="65290" tIns="65290" rIns="65290" bIns="65290"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914064">
              <a:defRPr/>
            </a:pPr>
            <a:r>
              <a:rPr lang="en-US" sz="700" cap="all" dirty="0" smtClean="0">
                <a:solidFill>
                  <a:srgbClr val="617685"/>
                </a:solidFill>
                <a:latin typeface="Calibri"/>
              </a:rPr>
              <a:t>©</a:t>
            </a:r>
            <a:r>
              <a:rPr lang="en-US" sz="700" cap="all" dirty="0" smtClean="0">
                <a:solidFill>
                  <a:srgbClr val="617685"/>
                </a:solidFill>
              </a:rPr>
              <a:t>2012 The Advisory Board Company</a:t>
            </a:r>
          </a:p>
        </p:txBody>
      </p:sp>
    </p:spTree>
  </p:cSld>
  <p:clrMap bg1="lt1" tx1="dk1" bg2="lt2" tx2="dk2" accent1="accent1" accent2="accent2" accent3="accent3" accent4="accent4" accent5="accent5" accent6="accent6" hlink="hlink" folHlink="folHlink"/>
  <p:hf hdr="0" ftr="0" dt="0"/>
  <p:txStyles>
    <p:titleStyle>
      <a:lvl1pPr algn="l" defTabSz="914064" rtl="0" eaLnBrk="1" latinLnBrk="0" hangingPunct="1">
        <a:spcBef>
          <a:spcPct val="0"/>
        </a:spcBef>
        <a:buNone/>
        <a:defRPr sz="2600" b="1" kern="1200">
          <a:solidFill>
            <a:schemeClr val="bg1"/>
          </a:solidFill>
          <a:latin typeface="+mj-lt"/>
          <a:ea typeface="+mj-ea"/>
          <a:cs typeface="+mj-cs"/>
        </a:defRPr>
      </a:lvl1pPr>
    </p:titleStyle>
    <p:bodyStyle>
      <a:lvl1pPr marL="163226" indent="-163226" algn="l" defTabSz="914064" rtl="0" eaLnBrk="1" latinLnBrk="0" hangingPunct="1">
        <a:spcBef>
          <a:spcPts val="429"/>
        </a:spcBef>
        <a:buFont typeface="Arial" pitchFamily="34" charset="0"/>
        <a:buChar char="•"/>
        <a:defRPr sz="1400" kern="1200">
          <a:solidFill>
            <a:schemeClr val="tx1"/>
          </a:solidFill>
          <a:latin typeface="+mn-lt"/>
          <a:ea typeface="+mn-ea"/>
          <a:cs typeface="+mn-cs"/>
        </a:defRPr>
      </a:lvl1pPr>
      <a:lvl2pPr marL="326451" indent="-163226" algn="l" defTabSz="914064" rtl="0" eaLnBrk="1" latinLnBrk="0" hangingPunct="1">
        <a:spcBef>
          <a:spcPts val="429"/>
        </a:spcBef>
        <a:buFont typeface="Arial" pitchFamily="34" charset="0"/>
        <a:buChar char="–"/>
        <a:defRPr sz="1400" kern="1200">
          <a:solidFill>
            <a:schemeClr val="tx1"/>
          </a:solidFill>
          <a:latin typeface="+mn-lt"/>
          <a:ea typeface="+mn-ea"/>
          <a:cs typeface="+mn-cs"/>
        </a:defRPr>
      </a:lvl2pPr>
      <a:lvl3pPr marL="489679" indent="-163226" algn="l" defTabSz="914064" rtl="0" eaLnBrk="1" latinLnBrk="0" hangingPunct="1">
        <a:spcBef>
          <a:spcPts val="429"/>
        </a:spcBef>
        <a:buFont typeface="Arial" pitchFamily="34" charset="0"/>
        <a:buChar char="•"/>
        <a:defRPr sz="1400" kern="1200">
          <a:solidFill>
            <a:schemeClr val="tx1"/>
          </a:solidFill>
          <a:latin typeface="+mn-lt"/>
          <a:ea typeface="+mn-ea"/>
          <a:cs typeface="+mn-cs"/>
        </a:defRPr>
      </a:lvl3pPr>
      <a:lvl4pPr marL="652902" indent="-163226" algn="l" defTabSz="914064" rtl="0" eaLnBrk="1" latinLnBrk="0" hangingPunct="1">
        <a:spcBef>
          <a:spcPts val="429"/>
        </a:spcBef>
        <a:buFont typeface="Arial" pitchFamily="34" charset="0"/>
        <a:buChar char="–"/>
        <a:defRPr sz="1400" kern="1200">
          <a:solidFill>
            <a:schemeClr val="tx1"/>
          </a:solidFill>
          <a:latin typeface="+mn-lt"/>
          <a:ea typeface="+mn-ea"/>
          <a:cs typeface="+mn-cs"/>
        </a:defRPr>
      </a:lvl4pPr>
      <a:lvl5pPr marL="816132" indent="-163226" algn="l" defTabSz="914064" rtl="0" eaLnBrk="1" latinLnBrk="0" hangingPunct="1">
        <a:spcBef>
          <a:spcPts val="429"/>
        </a:spcBef>
        <a:buFont typeface="Arial" pitchFamily="34" charset="0"/>
        <a:buChar char="•"/>
        <a:defRPr sz="1400" kern="1200" baseline="0">
          <a:solidFill>
            <a:schemeClr val="tx1"/>
          </a:solidFill>
          <a:latin typeface="+mn-lt"/>
          <a:ea typeface="+mn-ea"/>
          <a:cs typeface="+mn-cs"/>
        </a:defRPr>
      </a:lvl5pPr>
      <a:lvl6pPr marL="2513677" indent="-228517"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10" indent="-228517"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42" indent="-228517"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75" indent="-228517"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4" rtl="0" eaLnBrk="1" latinLnBrk="0" hangingPunct="1">
        <a:defRPr sz="1900" kern="1200">
          <a:solidFill>
            <a:schemeClr val="tx1"/>
          </a:solidFill>
          <a:latin typeface="+mn-lt"/>
          <a:ea typeface="+mn-ea"/>
          <a:cs typeface="+mn-cs"/>
        </a:defRPr>
      </a:lvl1pPr>
      <a:lvl2pPr marL="457032" algn="l" defTabSz="914064" rtl="0" eaLnBrk="1" latinLnBrk="0" hangingPunct="1">
        <a:defRPr sz="1900" kern="1200">
          <a:solidFill>
            <a:schemeClr val="tx1"/>
          </a:solidFill>
          <a:latin typeface="+mn-lt"/>
          <a:ea typeface="+mn-ea"/>
          <a:cs typeface="+mn-cs"/>
        </a:defRPr>
      </a:lvl2pPr>
      <a:lvl3pPr marL="914064" algn="l" defTabSz="914064" rtl="0" eaLnBrk="1" latinLnBrk="0" hangingPunct="1">
        <a:defRPr sz="1900" kern="1200">
          <a:solidFill>
            <a:schemeClr val="tx1"/>
          </a:solidFill>
          <a:latin typeface="+mn-lt"/>
          <a:ea typeface="+mn-ea"/>
          <a:cs typeface="+mn-cs"/>
        </a:defRPr>
      </a:lvl3pPr>
      <a:lvl4pPr marL="1371097" algn="l" defTabSz="914064" rtl="0" eaLnBrk="1" latinLnBrk="0" hangingPunct="1">
        <a:defRPr sz="1900" kern="1200">
          <a:solidFill>
            <a:schemeClr val="tx1"/>
          </a:solidFill>
          <a:latin typeface="+mn-lt"/>
          <a:ea typeface="+mn-ea"/>
          <a:cs typeface="+mn-cs"/>
        </a:defRPr>
      </a:lvl4pPr>
      <a:lvl5pPr marL="1828129" algn="l" defTabSz="914064" rtl="0" eaLnBrk="1" latinLnBrk="0" hangingPunct="1">
        <a:defRPr sz="1900" kern="1200">
          <a:solidFill>
            <a:schemeClr val="tx1"/>
          </a:solidFill>
          <a:latin typeface="+mn-lt"/>
          <a:ea typeface="+mn-ea"/>
          <a:cs typeface="+mn-cs"/>
        </a:defRPr>
      </a:lvl5pPr>
      <a:lvl6pPr marL="2285162" algn="l" defTabSz="914064" rtl="0" eaLnBrk="1" latinLnBrk="0" hangingPunct="1">
        <a:defRPr sz="1900" kern="1200">
          <a:solidFill>
            <a:schemeClr val="tx1"/>
          </a:solidFill>
          <a:latin typeface="+mn-lt"/>
          <a:ea typeface="+mn-ea"/>
          <a:cs typeface="+mn-cs"/>
        </a:defRPr>
      </a:lvl6pPr>
      <a:lvl7pPr marL="2742193" algn="l" defTabSz="914064" rtl="0" eaLnBrk="1" latinLnBrk="0" hangingPunct="1">
        <a:defRPr sz="1900" kern="1200">
          <a:solidFill>
            <a:schemeClr val="tx1"/>
          </a:solidFill>
          <a:latin typeface="+mn-lt"/>
          <a:ea typeface="+mn-ea"/>
          <a:cs typeface="+mn-cs"/>
        </a:defRPr>
      </a:lvl7pPr>
      <a:lvl8pPr marL="3199226" algn="l" defTabSz="914064" rtl="0" eaLnBrk="1" latinLnBrk="0" hangingPunct="1">
        <a:defRPr sz="1900" kern="1200">
          <a:solidFill>
            <a:schemeClr val="tx1"/>
          </a:solidFill>
          <a:latin typeface="+mn-lt"/>
          <a:ea typeface="+mn-ea"/>
          <a:cs typeface="+mn-cs"/>
        </a:defRPr>
      </a:lvl8pPr>
      <a:lvl9pPr marL="3656259" algn="l" defTabSz="91406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gray">
          <a:xfrm>
            <a:off x="8229600" y="2"/>
            <a:ext cx="914400" cy="424543"/>
          </a:xfrm>
          <a:prstGeom prst="rect">
            <a:avLst/>
          </a:prstGeom>
          <a:noFill/>
          <a:ln w="9525">
            <a:noFill/>
            <a:miter lim="800000"/>
            <a:headEnd/>
            <a:tailEnd/>
          </a:ln>
          <a:effectLst/>
        </p:spPr>
        <p:txBody>
          <a:bodyPr vert="horz" wrap="square" lIns="93261" tIns="46631" rIns="93261" bIns="46631" numCol="1" anchor="t" anchorCtr="0" compatLnSpc="1">
            <a:prstTxWarp prst="textNoShape">
              <a:avLst/>
            </a:prstTxWarp>
          </a:bodyPr>
          <a:lstStyle>
            <a:lvl1pPr algn="r" defTabSz="933013">
              <a:defRPr sz="1400" i="0">
                <a:solidFill>
                  <a:schemeClr val="bg1"/>
                </a:solidFill>
                <a:latin typeface="+mn-lt"/>
                <a:cs typeface="Arial" pitchFamily="34" charset="0"/>
              </a:defRPr>
            </a:lvl1pPr>
          </a:lstStyle>
          <a:p>
            <a:pPr fontAlgn="base">
              <a:spcBef>
                <a:spcPct val="0"/>
              </a:spcBef>
              <a:spcAft>
                <a:spcPct val="0"/>
              </a:spcAft>
            </a:pPr>
            <a:fld id="{720EF1D8-22C3-47F9-97C9-90650415DCF1}"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3" name="Footer Placeholder 2"/>
          <p:cNvSpPr>
            <a:spLocks noGrp="1"/>
          </p:cNvSpPr>
          <p:nvPr>
            <p:ph type="ftr" sz="quarter" idx="3"/>
          </p:nvPr>
        </p:nvSpPr>
        <p:spPr>
          <a:xfrm>
            <a:off x="0" y="6492879"/>
            <a:ext cx="4572000" cy="365124"/>
          </a:xfrm>
          <a:prstGeom prst="rect">
            <a:avLst/>
          </a:prstGeom>
        </p:spPr>
        <p:txBody>
          <a:bodyPr vert="horz" lIns="130580" tIns="65290" rIns="130580" bIns="65290" rtlCol="0" anchor="ctr"/>
          <a:lstStyle>
            <a:lvl1pPr algn="l">
              <a:defRPr sz="1100">
                <a:solidFill>
                  <a:schemeClr val="tx1"/>
                </a:solidFill>
              </a:defRPr>
            </a:lvl1pPr>
          </a:lstStyle>
          <a:p>
            <a:pPr defTabSz="914110" fontAlgn="base">
              <a:spcBef>
                <a:spcPct val="0"/>
              </a:spcBef>
              <a:spcAft>
                <a:spcPct val="0"/>
              </a:spcAft>
            </a:pPr>
            <a:r>
              <a:rPr lang="en-US" smtClean="0">
                <a:solidFill>
                  <a:srgbClr val="000000"/>
                </a:solidFill>
              </a:rPr>
              <a:t>Add footer text here.</a:t>
            </a: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ftr="0" dt="0"/>
  <p:txStyles>
    <p:titleStyle>
      <a:lvl1pPr algn="ctr" defTabSz="933013" rtl="0" eaLnBrk="1" fontAlgn="base" hangingPunct="1">
        <a:spcBef>
          <a:spcPct val="0"/>
        </a:spcBef>
        <a:spcAft>
          <a:spcPct val="0"/>
        </a:spcAft>
        <a:defRPr sz="2300" spc="286" baseline="0">
          <a:solidFill>
            <a:schemeClr val="tx1"/>
          </a:solidFill>
          <a:latin typeface="+mj-lt"/>
          <a:ea typeface="+mj-ea"/>
          <a:cs typeface="Arial" pitchFamily="34" charset="0"/>
        </a:defRPr>
      </a:lvl1pPr>
      <a:lvl2pPr algn="ctr" defTabSz="933013" rtl="0" eaLnBrk="1" fontAlgn="base" hangingPunct="1">
        <a:spcBef>
          <a:spcPct val="0"/>
        </a:spcBef>
        <a:spcAft>
          <a:spcPct val="0"/>
        </a:spcAft>
        <a:defRPr sz="4400">
          <a:solidFill>
            <a:schemeClr val="tx2"/>
          </a:solidFill>
          <a:latin typeface="Arial" charset="0"/>
        </a:defRPr>
      </a:lvl2pPr>
      <a:lvl3pPr algn="ctr" defTabSz="933013" rtl="0" eaLnBrk="1" fontAlgn="base" hangingPunct="1">
        <a:spcBef>
          <a:spcPct val="0"/>
        </a:spcBef>
        <a:spcAft>
          <a:spcPct val="0"/>
        </a:spcAft>
        <a:defRPr sz="4400">
          <a:solidFill>
            <a:schemeClr val="tx2"/>
          </a:solidFill>
          <a:latin typeface="Arial" charset="0"/>
        </a:defRPr>
      </a:lvl3pPr>
      <a:lvl4pPr algn="ctr" defTabSz="933013" rtl="0" eaLnBrk="1" fontAlgn="base" hangingPunct="1">
        <a:spcBef>
          <a:spcPct val="0"/>
        </a:spcBef>
        <a:spcAft>
          <a:spcPct val="0"/>
        </a:spcAft>
        <a:defRPr sz="4400">
          <a:solidFill>
            <a:schemeClr val="tx2"/>
          </a:solidFill>
          <a:latin typeface="Arial" charset="0"/>
        </a:defRPr>
      </a:lvl4pPr>
      <a:lvl5pPr algn="ctr" defTabSz="933013" rtl="0" eaLnBrk="1" fontAlgn="base" hangingPunct="1">
        <a:spcBef>
          <a:spcPct val="0"/>
        </a:spcBef>
        <a:spcAft>
          <a:spcPct val="0"/>
        </a:spcAft>
        <a:defRPr sz="4400">
          <a:solidFill>
            <a:schemeClr val="tx2"/>
          </a:solidFill>
          <a:latin typeface="Arial" charset="0"/>
        </a:defRPr>
      </a:lvl5pPr>
      <a:lvl6pPr marL="291441" algn="ctr" defTabSz="933013" rtl="0" eaLnBrk="1" fontAlgn="base" hangingPunct="1">
        <a:spcBef>
          <a:spcPct val="0"/>
        </a:spcBef>
        <a:spcAft>
          <a:spcPct val="0"/>
        </a:spcAft>
        <a:defRPr sz="4400">
          <a:solidFill>
            <a:schemeClr val="tx2"/>
          </a:solidFill>
          <a:latin typeface="Arial" charset="0"/>
        </a:defRPr>
      </a:lvl6pPr>
      <a:lvl7pPr marL="582881" algn="ctr" defTabSz="933013" rtl="0" eaLnBrk="1" fontAlgn="base" hangingPunct="1">
        <a:spcBef>
          <a:spcPct val="0"/>
        </a:spcBef>
        <a:spcAft>
          <a:spcPct val="0"/>
        </a:spcAft>
        <a:defRPr sz="4400">
          <a:solidFill>
            <a:schemeClr val="tx2"/>
          </a:solidFill>
          <a:latin typeface="Arial" charset="0"/>
        </a:defRPr>
      </a:lvl7pPr>
      <a:lvl8pPr marL="874320" algn="ctr" defTabSz="933013" rtl="0" eaLnBrk="1" fontAlgn="base" hangingPunct="1">
        <a:spcBef>
          <a:spcPct val="0"/>
        </a:spcBef>
        <a:spcAft>
          <a:spcPct val="0"/>
        </a:spcAft>
        <a:defRPr sz="4400">
          <a:solidFill>
            <a:schemeClr val="tx2"/>
          </a:solidFill>
          <a:latin typeface="Arial" charset="0"/>
        </a:defRPr>
      </a:lvl8pPr>
      <a:lvl9pPr marL="1165758" algn="ctr" defTabSz="933013" rtl="0" eaLnBrk="1" fontAlgn="base" hangingPunct="1">
        <a:spcBef>
          <a:spcPct val="0"/>
        </a:spcBef>
        <a:spcAft>
          <a:spcPct val="0"/>
        </a:spcAft>
        <a:defRPr sz="4400">
          <a:solidFill>
            <a:schemeClr val="tx2"/>
          </a:solidFill>
          <a:latin typeface="Arial" charset="0"/>
        </a:defRPr>
      </a:lvl9pPr>
    </p:titleStyle>
    <p:bodyStyle>
      <a:lvl1pPr marL="163226" indent="-163226" algn="l" defTabSz="933013" rtl="0" eaLnBrk="1" fontAlgn="base" hangingPunct="1">
        <a:spcBef>
          <a:spcPct val="20000"/>
        </a:spcBef>
        <a:spcAft>
          <a:spcPct val="0"/>
        </a:spcAft>
        <a:buChar char="•"/>
        <a:defRPr sz="1400" baseline="0">
          <a:solidFill>
            <a:schemeClr val="tx1"/>
          </a:solidFill>
          <a:latin typeface="Calibri" pitchFamily="34" charset="0"/>
          <a:ea typeface="+mn-ea"/>
          <a:cs typeface="Arial" pitchFamily="34" charset="0"/>
        </a:defRPr>
      </a:lvl1pPr>
      <a:lvl2pPr marL="326451" indent="-163226" algn="l" defTabSz="933013"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2pPr>
      <a:lvl3pPr marL="489679" indent="-163226" algn="l" defTabSz="933013"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3pPr>
      <a:lvl4pPr marL="652902" indent="-163226" algn="l" defTabSz="933013"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4pPr>
      <a:lvl5pPr marL="816132" indent="-163226" algn="l" defTabSz="933013" rtl="0" eaLnBrk="1" fontAlgn="base" hangingPunct="1">
        <a:spcBef>
          <a:spcPct val="20000"/>
        </a:spcBef>
        <a:spcAft>
          <a:spcPct val="0"/>
        </a:spcAft>
        <a:buFont typeface="Arial" pitchFamily="34" charset="0"/>
        <a:buChar char="•"/>
        <a:defRPr sz="1400" baseline="0">
          <a:solidFill>
            <a:schemeClr val="tx1"/>
          </a:solidFill>
          <a:latin typeface="Calibri" pitchFamily="34" charset="0"/>
          <a:cs typeface="Arial" pitchFamily="34" charset="0"/>
        </a:defRPr>
      </a:lvl5pPr>
      <a:lvl6pPr marL="2390210" indent="-233761" algn="l" defTabSz="933013" rtl="0" eaLnBrk="1" fontAlgn="base" hangingPunct="1">
        <a:spcBef>
          <a:spcPct val="20000"/>
        </a:spcBef>
        <a:spcAft>
          <a:spcPct val="0"/>
        </a:spcAft>
        <a:buChar char="»"/>
        <a:defRPr sz="2000">
          <a:solidFill>
            <a:schemeClr val="tx1"/>
          </a:solidFill>
          <a:latin typeface="+mn-lt"/>
        </a:defRPr>
      </a:lvl6pPr>
      <a:lvl7pPr marL="2681649" indent="-233761" algn="l" defTabSz="933013" rtl="0" eaLnBrk="1" fontAlgn="base" hangingPunct="1">
        <a:spcBef>
          <a:spcPct val="20000"/>
        </a:spcBef>
        <a:spcAft>
          <a:spcPct val="0"/>
        </a:spcAft>
        <a:buChar char="»"/>
        <a:defRPr sz="2000">
          <a:solidFill>
            <a:schemeClr val="tx1"/>
          </a:solidFill>
          <a:latin typeface="+mn-lt"/>
        </a:defRPr>
      </a:lvl7pPr>
      <a:lvl8pPr marL="2973091" indent="-233761" algn="l" defTabSz="933013" rtl="0" eaLnBrk="1" fontAlgn="base" hangingPunct="1">
        <a:spcBef>
          <a:spcPct val="20000"/>
        </a:spcBef>
        <a:spcAft>
          <a:spcPct val="0"/>
        </a:spcAft>
        <a:buChar char="»"/>
        <a:defRPr sz="2000">
          <a:solidFill>
            <a:schemeClr val="tx1"/>
          </a:solidFill>
          <a:latin typeface="+mn-lt"/>
        </a:defRPr>
      </a:lvl8pPr>
      <a:lvl9pPr marL="3264530" indent="-233761" algn="l" defTabSz="933013"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2881" rtl="0" eaLnBrk="1" latinLnBrk="0" hangingPunct="1">
        <a:defRPr sz="1100" kern="1200">
          <a:solidFill>
            <a:schemeClr val="tx1"/>
          </a:solidFill>
          <a:latin typeface="+mn-lt"/>
          <a:ea typeface="+mn-ea"/>
          <a:cs typeface="+mn-cs"/>
        </a:defRPr>
      </a:lvl1pPr>
      <a:lvl2pPr marL="291441" algn="l" defTabSz="582881" rtl="0" eaLnBrk="1" latinLnBrk="0" hangingPunct="1">
        <a:defRPr sz="1100" kern="1200">
          <a:solidFill>
            <a:schemeClr val="tx1"/>
          </a:solidFill>
          <a:latin typeface="+mn-lt"/>
          <a:ea typeface="+mn-ea"/>
          <a:cs typeface="+mn-cs"/>
        </a:defRPr>
      </a:lvl2pPr>
      <a:lvl3pPr marL="582881" algn="l" defTabSz="582881" rtl="0" eaLnBrk="1" latinLnBrk="0" hangingPunct="1">
        <a:defRPr sz="1100" kern="1200">
          <a:solidFill>
            <a:schemeClr val="tx1"/>
          </a:solidFill>
          <a:latin typeface="+mn-lt"/>
          <a:ea typeface="+mn-ea"/>
          <a:cs typeface="+mn-cs"/>
        </a:defRPr>
      </a:lvl3pPr>
      <a:lvl4pPr marL="874320" algn="l" defTabSz="582881" rtl="0" eaLnBrk="1" latinLnBrk="0" hangingPunct="1">
        <a:defRPr sz="1100" kern="1200">
          <a:solidFill>
            <a:schemeClr val="tx1"/>
          </a:solidFill>
          <a:latin typeface="+mn-lt"/>
          <a:ea typeface="+mn-ea"/>
          <a:cs typeface="+mn-cs"/>
        </a:defRPr>
      </a:lvl4pPr>
      <a:lvl5pPr marL="1165758" algn="l" defTabSz="582881" rtl="0" eaLnBrk="1" latinLnBrk="0" hangingPunct="1">
        <a:defRPr sz="1100" kern="1200">
          <a:solidFill>
            <a:schemeClr val="tx1"/>
          </a:solidFill>
          <a:latin typeface="+mn-lt"/>
          <a:ea typeface="+mn-ea"/>
          <a:cs typeface="+mn-cs"/>
        </a:defRPr>
      </a:lvl5pPr>
      <a:lvl6pPr marL="1457199" algn="l" defTabSz="582881" rtl="0" eaLnBrk="1" latinLnBrk="0" hangingPunct="1">
        <a:defRPr sz="1100" kern="1200">
          <a:solidFill>
            <a:schemeClr val="tx1"/>
          </a:solidFill>
          <a:latin typeface="+mn-lt"/>
          <a:ea typeface="+mn-ea"/>
          <a:cs typeface="+mn-cs"/>
        </a:defRPr>
      </a:lvl6pPr>
      <a:lvl7pPr marL="1748640" algn="l" defTabSz="582881" rtl="0" eaLnBrk="1" latinLnBrk="0" hangingPunct="1">
        <a:defRPr sz="1100" kern="1200">
          <a:solidFill>
            <a:schemeClr val="tx1"/>
          </a:solidFill>
          <a:latin typeface="+mn-lt"/>
          <a:ea typeface="+mn-ea"/>
          <a:cs typeface="+mn-cs"/>
        </a:defRPr>
      </a:lvl7pPr>
      <a:lvl8pPr marL="2040078" algn="l" defTabSz="582881" rtl="0" eaLnBrk="1" latinLnBrk="0" hangingPunct="1">
        <a:defRPr sz="1100" kern="1200">
          <a:solidFill>
            <a:schemeClr val="tx1"/>
          </a:solidFill>
          <a:latin typeface="+mn-lt"/>
          <a:ea typeface="+mn-ea"/>
          <a:cs typeface="+mn-cs"/>
        </a:defRPr>
      </a:lvl8pPr>
      <a:lvl9pPr marL="2331516" algn="l" defTabSz="582881"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302" tIns="65302" rIns="65302" bIns="65302"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6" y="6454588"/>
            <a:ext cx="621772" cy="242047"/>
          </a:xfrm>
          <a:prstGeom prst="rect">
            <a:avLst/>
          </a:prstGeom>
        </p:spPr>
        <p:txBody>
          <a:bodyPr vert="horz" wrap="square" lIns="41025" tIns="41025" rIns="41025" bIns="41025" rtlCol="0" anchor="t">
            <a:noAutofit/>
          </a:bodyPr>
          <a:lstStyle>
            <a:lvl1pPr algn="ctr">
              <a:defRPr sz="800">
                <a:solidFill>
                  <a:schemeClr val="accent5"/>
                </a:solidFill>
              </a:defRPr>
            </a:lvl1pPr>
          </a:lstStyle>
          <a:p>
            <a:pPr defTabSz="914235"/>
            <a:fld id="{D1524D41-16DC-4D92-9EF9-071B213BE0F5}" type="slidenum">
              <a:rPr lang="en-US" smtClean="0">
                <a:solidFill>
                  <a:srgbClr val="000000"/>
                </a:solidFill>
              </a:rPr>
              <a:pPr defTabSz="914235"/>
              <a:t>‹#›</a:t>
            </a:fld>
            <a:endParaRPr lang="en-US">
              <a:solidFill>
                <a:srgbClr val="000000"/>
              </a:solidFill>
            </a:endParaRPr>
          </a:p>
        </p:txBody>
      </p:sp>
      <p:sp>
        <p:nvSpPr>
          <p:cNvPr id="5" name="TextBox 4"/>
          <p:cNvSpPr txBox="1"/>
          <p:nvPr/>
        </p:nvSpPr>
        <p:spPr>
          <a:xfrm>
            <a:off x="404091" y="6454589"/>
            <a:ext cx="2170545" cy="162941"/>
          </a:xfrm>
          <a:prstGeom prst="rect">
            <a:avLst/>
          </a:prstGeom>
          <a:noFill/>
        </p:spPr>
        <p:txBody>
          <a:bodyPr wrap="square" lIns="41025" tIns="41025" rIns="41025" bIns="41025" rtlCol="0">
            <a:spAutoFit/>
          </a:bodyPr>
          <a:lstStyle/>
          <a:p>
            <a:pPr defTabSz="914235">
              <a:defRPr/>
            </a:pPr>
            <a:r>
              <a:rPr lang="en-US" sz="500" cap="all" dirty="0" smtClean="0">
                <a:solidFill>
                  <a:srgbClr val="617685"/>
                </a:solidFill>
              </a:rPr>
              <a:t>©2011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hf hdr="0" ftr="0" dt="0"/>
  <p:txStyles>
    <p:titleStyle>
      <a:lvl1pPr algn="l" defTabSz="914235" rtl="0" eaLnBrk="1" latinLnBrk="0" hangingPunct="1">
        <a:spcBef>
          <a:spcPct val="0"/>
        </a:spcBef>
        <a:buNone/>
        <a:defRPr sz="1600" b="1" kern="1200">
          <a:solidFill>
            <a:schemeClr val="accent5"/>
          </a:solidFill>
          <a:latin typeface="+mj-lt"/>
          <a:ea typeface="+mj-ea"/>
          <a:cs typeface="+mj-cs"/>
        </a:defRPr>
      </a:lvl1pPr>
    </p:titleStyle>
    <p:bodyStyle>
      <a:lvl1pPr marL="101137" indent="-101137"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46" indent="-105410"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82" indent="-101137"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668" indent="-103986"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804" indent="-101137" algn="l" defTabSz="914235"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4147"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65"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3"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1"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5" rtl="0" eaLnBrk="1" latinLnBrk="0" hangingPunct="1">
        <a:defRPr sz="1900" kern="1200">
          <a:solidFill>
            <a:schemeClr val="tx1"/>
          </a:solidFill>
          <a:latin typeface="+mn-lt"/>
          <a:ea typeface="+mn-ea"/>
          <a:cs typeface="+mn-cs"/>
        </a:defRPr>
      </a:lvl1pPr>
      <a:lvl2pPr marL="457118" algn="l" defTabSz="914235" rtl="0" eaLnBrk="1" latinLnBrk="0" hangingPunct="1">
        <a:defRPr sz="1900" kern="1200">
          <a:solidFill>
            <a:schemeClr val="tx1"/>
          </a:solidFill>
          <a:latin typeface="+mn-lt"/>
          <a:ea typeface="+mn-ea"/>
          <a:cs typeface="+mn-cs"/>
        </a:defRPr>
      </a:lvl2pPr>
      <a:lvl3pPr marL="914235" algn="l" defTabSz="914235" rtl="0" eaLnBrk="1" latinLnBrk="0" hangingPunct="1">
        <a:defRPr sz="1900" kern="1200">
          <a:solidFill>
            <a:schemeClr val="tx1"/>
          </a:solidFill>
          <a:latin typeface="+mn-lt"/>
          <a:ea typeface="+mn-ea"/>
          <a:cs typeface="+mn-cs"/>
        </a:defRPr>
      </a:lvl3pPr>
      <a:lvl4pPr marL="1371353" algn="l" defTabSz="914235" rtl="0" eaLnBrk="1" latinLnBrk="0" hangingPunct="1">
        <a:defRPr sz="1900" kern="1200">
          <a:solidFill>
            <a:schemeClr val="tx1"/>
          </a:solidFill>
          <a:latin typeface="+mn-lt"/>
          <a:ea typeface="+mn-ea"/>
          <a:cs typeface="+mn-cs"/>
        </a:defRPr>
      </a:lvl4pPr>
      <a:lvl5pPr marL="1828471" algn="l" defTabSz="914235" rtl="0" eaLnBrk="1" latinLnBrk="0" hangingPunct="1">
        <a:defRPr sz="1900" kern="1200">
          <a:solidFill>
            <a:schemeClr val="tx1"/>
          </a:solidFill>
          <a:latin typeface="+mn-lt"/>
          <a:ea typeface="+mn-ea"/>
          <a:cs typeface="+mn-cs"/>
        </a:defRPr>
      </a:lvl5pPr>
      <a:lvl6pPr marL="2285588" algn="l" defTabSz="914235" rtl="0" eaLnBrk="1" latinLnBrk="0" hangingPunct="1">
        <a:defRPr sz="1900" kern="1200">
          <a:solidFill>
            <a:schemeClr val="tx1"/>
          </a:solidFill>
          <a:latin typeface="+mn-lt"/>
          <a:ea typeface="+mn-ea"/>
          <a:cs typeface="+mn-cs"/>
        </a:defRPr>
      </a:lvl6pPr>
      <a:lvl7pPr marL="2742707" algn="l" defTabSz="914235" rtl="0" eaLnBrk="1" latinLnBrk="0" hangingPunct="1">
        <a:defRPr sz="1900" kern="1200">
          <a:solidFill>
            <a:schemeClr val="tx1"/>
          </a:solidFill>
          <a:latin typeface="+mn-lt"/>
          <a:ea typeface="+mn-ea"/>
          <a:cs typeface="+mn-cs"/>
        </a:defRPr>
      </a:lvl7pPr>
      <a:lvl8pPr marL="3199824" algn="l" defTabSz="914235" rtl="0" eaLnBrk="1" latinLnBrk="0" hangingPunct="1">
        <a:defRPr sz="1900" kern="1200">
          <a:solidFill>
            <a:schemeClr val="tx1"/>
          </a:solidFill>
          <a:latin typeface="+mn-lt"/>
          <a:ea typeface="+mn-ea"/>
          <a:cs typeface="+mn-cs"/>
        </a:defRPr>
      </a:lvl8pPr>
      <a:lvl9pPr marL="3656942" algn="l" defTabSz="914235"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302" tIns="65302" rIns="65302" bIns="65302"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6" y="6454588"/>
            <a:ext cx="621772" cy="242047"/>
          </a:xfrm>
          <a:prstGeom prst="rect">
            <a:avLst/>
          </a:prstGeom>
        </p:spPr>
        <p:txBody>
          <a:bodyPr vert="horz" wrap="square" lIns="41025" tIns="41025" rIns="41025" bIns="41025" rtlCol="0" anchor="t">
            <a:noAutofit/>
          </a:bodyPr>
          <a:lstStyle>
            <a:lvl1pPr algn="ctr">
              <a:defRPr sz="800">
                <a:solidFill>
                  <a:schemeClr val="accent5"/>
                </a:solidFill>
              </a:defRPr>
            </a:lvl1pPr>
          </a:lstStyle>
          <a:p>
            <a:pPr defTabSz="914235"/>
            <a:fld id="{D1524D41-16DC-4D92-9EF9-071B213BE0F5}" type="slidenum">
              <a:rPr lang="en-US" smtClean="0">
                <a:solidFill>
                  <a:srgbClr val="000000"/>
                </a:solidFill>
              </a:rPr>
              <a:pPr defTabSz="914235"/>
              <a:t>‹#›</a:t>
            </a:fld>
            <a:endParaRPr lang="en-US">
              <a:solidFill>
                <a:srgbClr val="000000"/>
              </a:solidFill>
            </a:endParaRPr>
          </a:p>
        </p:txBody>
      </p:sp>
      <p:sp>
        <p:nvSpPr>
          <p:cNvPr id="5" name="TextBox 4"/>
          <p:cNvSpPr txBox="1"/>
          <p:nvPr/>
        </p:nvSpPr>
        <p:spPr>
          <a:xfrm>
            <a:off x="404091" y="6454589"/>
            <a:ext cx="2170545" cy="162941"/>
          </a:xfrm>
          <a:prstGeom prst="rect">
            <a:avLst/>
          </a:prstGeom>
          <a:noFill/>
        </p:spPr>
        <p:txBody>
          <a:bodyPr wrap="square" lIns="41025" tIns="41025" rIns="41025" bIns="41025" rtlCol="0">
            <a:spAutoFit/>
          </a:bodyPr>
          <a:lstStyle/>
          <a:p>
            <a:pPr defTabSz="914235">
              <a:defRPr/>
            </a:pPr>
            <a:r>
              <a:rPr lang="en-US" sz="500" cap="all" dirty="0" smtClean="0">
                <a:solidFill>
                  <a:srgbClr val="617685"/>
                </a:solidFill>
              </a:rPr>
              <a:t>©2011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hf hdr="0" ftr="0" dt="0"/>
  <p:txStyles>
    <p:titleStyle>
      <a:lvl1pPr algn="l" defTabSz="914235" rtl="0" eaLnBrk="1" latinLnBrk="0" hangingPunct="1">
        <a:spcBef>
          <a:spcPct val="0"/>
        </a:spcBef>
        <a:buNone/>
        <a:defRPr sz="1600" b="1" kern="1200">
          <a:solidFill>
            <a:schemeClr val="accent5"/>
          </a:solidFill>
          <a:latin typeface="+mj-lt"/>
          <a:ea typeface="+mj-ea"/>
          <a:cs typeface="+mj-cs"/>
        </a:defRPr>
      </a:lvl1pPr>
    </p:titleStyle>
    <p:bodyStyle>
      <a:lvl1pPr marL="101137" indent="-101137"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46" indent="-105410"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82" indent="-101137"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668" indent="-103986"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804" indent="-101137" algn="l" defTabSz="914235"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4147"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65"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3"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1"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5" rtl="0" eaLnBrk="1" latinLnBrk="0" hangingPunct="1">
        <a:defRPr sz="1900" kern="1200">
          <a:solidFill>
            <a:schemeClr val="tx1"/>
          </a:solidFill>
          <a:latin typeface="+mn-lt"/>
          <a:ea typeface="+mn-ea"/>
          <a:cs typeface="+mn-cs"/>
        </a:defRPr>
      </a:lvl1pPr>
      <a:lvl2pPr marL="457118" algn="l" defTabSz="914235" rtl="0" eaLnBrk="1" latinLnBrk="0" hangingPunct="1">
        <a:defRPr sz="1900" kern="1200">
          <a:solidFill>
            <a:schemeClr val="tx1"/>
          </a:solidFill>
          <a:latin typeface="+mn-lt"/>
          <a:ea typeface="+mn-ea"/>
          <a:cs typeface="+mn-cs"/>
        </a:defRPr>
      </a:lvl2pPr>
      <a:lvl3pPr marL="914235" algn="l" defTabSz="914235" rtl="0" eaLnBrk="1" latinLnBrk="0" hangingPunct="1">
        <a:defRPr sz="1900" kern="1200">
          <a:solidFill>
            <a:schemeClr val="tx1"/>
          </a:solidFill>
          <a:latin typeface="+mn-lt"/>
          <a:ea typeface="+mn-ea"/>
          <a:cs typeface="+mn-cs"/>
        </a:defRPr>
      </a:lvl3pPr>
      <a:lvl4pPr marL="1371353" algn="l" defTabSz="914235" rtl="0" eaLnBrk="1" latinLnBrk="0" hangingPunct="1">
        <a:defRPr sz="1900" kern="1200">
          <a:solidFill>
            <a:schemeClr val="tx1"/>
          </a:solidFill>
          <a:latin typeface="+mn-lt"/>
          <a:ea typeface="+mn-ea"/>
          <a:cs typeface="+mn-cs"/>
        </a:defRPr>
      </a:lvl4pPr>
      <a:lvl5pPr marL="1828471" algn="l" defTabSz="914235" rtl="0" eaLnBrk="1" latinLnBrk="0" hangingPunct="1">
        <a:defRPr sz="1900" kern="1200">
          <a:solidFill>
            <a:schemeClr val="tx1"/>
          </a:solidFill>
          <a:latin typeface="+mn-lt"/>
          <a:ea typeface="+mn-ea"/>
          <a:cs typeface="+mn-cs"/>
        </a:defRPr>
      </a:lvl5pPr>
      <a:lvl6pPr marL="2285588" algn="l" defTabSz="914235" rtl="0" eaLnBrk="1" latinLnBrk="0" hangingPunct="1">
        <a:defRPr sz="1900" kern="1200">
          <a:solidFill>
            <a:schemeClr val="tx1"/>
          </a:solidFill>
          <a:latin typeface="+mn-lt"/>
          <a:ea typeface="+mn-ea"/>
          <a:cs typeface="+mn-cs"/>
        </a:defRPr>
      </a:lvl6pPr>
      <a:lvl7pPr marL="2742707" algn="l" defTabSz="914235" rtl="0" eaLnBrk="1" latinLnBrk="0" hangingPunct="1">
        <a:defRPr sz="1900" kern="1200">
          <a:solidFill>
            <a:schemeClr val="tx1"/>
          </a:solidFill>
          <a:latin typeface="+mn-lt"/>
          <a:ea typeface="+mn-ea"/>
          <a:cs typeface="+mn-cs"/>
        </a:defRPr>
      </a:lvl7pPr>
      <a:lvl8pPr marL="3199824" algn="l" defTabSz="914235" rtl="0" eaLnBrk="1" latinLnBrk="0" hangingPunct="1">
        <a:defRPr sz="1900" kern="1200">
          <a:solidFill>
            <a:schemeClr val="tx1"/>
          </a:solidFill>
          <a:latin typeface="+mn-lt"/>
          <a:ea typeface="+mn-ea"/>
          <a:cs typeface="+mn-cs"/>
        </a:defRPr>
      </a:lvl8pPr>
      <a:lvl9pPr marL="3656942" algn="l" defTabSz="914235"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310" tIns="65310" rIns="65310" bIns="65310"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5" y="6454588"/>
            <a:ext cx="621772" cy="242047"/>
          </a:xfrm>
          <a:prstGeom prst="rect">
            <a:avLst/>
          </a:prstGeom>
        </p:spPr>
        <p:txBody>
          <a:bodyPr vert="horz" wrap="square" lIns="41029" tIns="41029" rIns="41029" bIns="41029" rtlCol="0" anchor="t">
            <a:noAutofit/>
          </a:bodyPr>
          <a:lstStyle>
            <a:lvl1pPr algn="ctr">
              <a:defRPr sz="800">
                <a:solidFill>
                  <a:schemeClr val="accent5"/>
                </a:solidFill>
              </a:defRPr>
            </a:lvl1pPr>
          </a:lstStyle>
          <a:p>
            <a:pPr defTabSz="914342"/>
            <a:fld id="{D1524D41-16DC-4D92-9EF9-071B213BE0F5}" type="slidenum">
              <a:rPr lang="en-US" smtClean="0">
                <a:solidFill>
                  <a:srgbClr val="000000"/>
                </a:solidFill>
              </a:rPr>
              <a:pPr defTabSz="914342"/>
              <a:t>‹#›</a:t>
            </a:fld>
            <a:endParaRPr lang="en-US" dirty="0">
              <a:solidFill>
                <a:srgbClr val="000000"/>
              </a:solidFill>
            </a:endParaRPr>
          </a:p>
        </p:txBody>
      </p:sp>
      <p:sp>
        <p:nvSpPr>
          <p:cNvPr id="5" name="TextBox 4"/>
          <p:cNvSpPr txBox="1"/>
          <p:nvPr/>
        </p:nvSpPr>
        <p:spPr>
          <a:xfrm>
            <a:off x="404091" y="6454588"/>
            <a:ext cx="2845955" cy="162941"/>
          </a:xfrm>
          <a:prstGeom prst="rect">
            <a:avLst/>
          </a:prstGeom>
          <a:noFill/>
        </p:spPr>
        <p:txBody>
          <a:bodyPr wrap="square" lIns="41029" tIns="41029" rIns="41029" bIns="41029" rtlCol="0">
            <a:spAutoFit/>
          </a:bodyPr>
          <a:lstStyle/>
          <a:p>
            <a:pPr defTabSz="914342">
              <a:defRPr/>
            </a:pPr>
            <a:r>
              <a:rPr lang="en-US" sz="500" cap="all" dirty="0" smtClean="0">
                <a:solidFill>
                  <a:srgbClr val="617685"/>
                </a:solidFill>
              </a:rPr>
              <a:t>©2012 The Advisory Board Company • </a:t>
            </a:r>
            <a:r>
              <a:rPr lang="en-US" sz="500" b="1" cap="all" dirty="0" smtClean="0">
                <a:solidFill>
                  <a:srgbClr val="617685"/>
                </a:solidFill>
              </a:rPr>
              <a:t>advisory.com </a:t>
            </a:r>
            <a:r>
              <a:rPr lang="en-US" sz="500" cap="all" dirty="0" smtClean="0">
                <a:solidFill>
                  <a:srgbClr val="617685"/>
                </a:solidFill>
              </a:rPr>
              <a:t>• 25046 </a:t>
            </a:r>
          </a:p>
        </p:txBody>
      </p:sp>
    </p:spTree>
  </p:cSld>
  <p:clrMap bg1="lt1" tx1="dk1" bg2="lt2" tx2="dk2" accent1="accent1" accent2="accent2" accent3="accent3" accent4="accent4" accent5="accent5" accent6="accent6" hlink="hlink" folHlink="folHlink"/>
  <p:hf hdr="0" ftr="0" dt="0"/>
  <p:txStyles>
    <p:titleStyle>
      <a:lvl1pPr algn="l" defTabSz="914342" rtl="0" eaLnBrk="1" latinLnBrk="0" hangingPunct="1">
        <a:spcBef>
          <a:spcPct val="0"/>
        </a:spcBef>
        <a:buNone/>
        <a:defRPr sz="1600" b="1" kern="1200">
          <a:solidFill>
            <a:schemeClr val="accent5"/>
          </a:solidFill>
          <a:latin typeface="+mj-lt"/>
          <a:ea typeface="+mj-ea"/>
          <a:cs typeface="+mj-cs"/>
        </a:defRPr>
      </a:lvl1pPr>
    </p:titleStyle>
    <p:bodyStyle>
      <a:lvl1pPr marL="101149" indent="-101149"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71" indent="-105422"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718" indent="-101149"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716" indent="-103998"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864" indent="-101149" algn="l" defTabSz="914342"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5"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900" kern="1200">
          <a:solidFill>
            <a:schemeClr val="tx1"/>
          </a:solidFill>
          <a:latin typeface="+mn-lt"/>
          <a:ea typeface="+mn-ea"/>
          <a:cs typeface="+mn-cs"/>
        </a:defRPr>
      </a:lvl1pPr>
      <a:lvl2pPr marL="457171" algn="l" defTabSz="914342" rtl="0" eaLnBrk="1" latinLnBrk="0" hangingPunct="1">
        <a:defRPr sz="1900" kern="1200">
          <a:solidFill>
            <a:schemeClr val="tx1"/>
          </a:solidFill>
          <a:latin typeface="+mn-lt"/>
          <a:ea typeface="+mn-ea"/>
          <a:cs typeface="+mn-cs"/>
        </a:defRPr>
      </a:lvl2pPr>
      <a:lvl3pPr marL="914342" algn="l" defTabSz="914342" rtl="0" eaLnBrk="1" latinLnBrk="0" hangingPunct="1">
        <a:defRPr sz="1900" kern="1200">
          <a:solidFill>
            <a:schemeClr val="tx1"/>
          </a:solidFill>
          <a:latin typeface="+mn-lt"/>
          <a:ea typeface="+mn-ea"/>
          <a:cs typeface="+mn-cs"/>
        </a:defRPr>
      </a:lvl3pPr>
      <a:lvl4pPr marL="1371513" algn="l" defTabSz="914342" rtl="0" eaLnBrk="1" latinLnBrk="0" hangingPunct="1">
        <a:defRPr sz="1900" kern="1200">
          <a:solidFill>
            <a:schemeClr val="tx1"/>
          </a:solidFill>
          <a:latin typeface="+mn-lt"/>
          <a:ea typeface="+mn-ea"/>
          <a:cs typeface="+mn-cs"/>
        </a:defRPr>
      </a:lvl4pPr>
      <a:lvl5pPr marL="1828685" algn="l" defTabSz="914342" rtl="0" eaLnBrk="1" latinLnBrk="0" hangingPunct="1">
        <a:defRPr sz="1900" kern="1200">
          <a:solidFill>
            <a:schemeClr val="tx1"/>
          </a:solidFill>
          <a:latin typeface="+mn-lt"/>
          <a:ea typeface="+mn-ea"/>
          <a:cs typeface="+mn-cs"/>
        </a:defRPr>
      </a:lvl5pPr>
      <a:lvl6pPr marL="2285855" algn="l" defTabSz="914342" rtl="0" eaLnBrk="1" latinLnBrk="0" hangingPunct="1">
        <a:defRPr sz="1900" kern="1200">
          <a:solidFill>
            <a:schemeClr val="tx1"/>
          </a:solidFill>
          <a:latin typeface="+mn-lt"/>
          <a:ea typeface="+mn-ea"/>
          <a:cs typeface="+mn-cs"/>
        </a:defRPr>
      </a:lvl6pPr>
      <a:lvl7pPr marL="2743027" algn="l" defTabSz="914342" rtl="0" eaLnBrk="1" latinLnBrk="0" hangingPunct="1">
        <a:defRPr sz="1900" kern="1200">
          <a:solidFill>
            <a:schemeClr val="tx1"/>
          </a:solidFill>
          <a:latin typeface="+mn-lt"/>
          <a:ea typeface="+mn-ea"/>
          <a:cs typeface="+mn-cs"/>
        </a:defRPr>
      </a:lvl7pPr>
      <a:lvl8pPr marL="3200198" algn="l" defTabSz="914342" rtl="0" eaLnBrk="1" latinLnBrk="0" hangingPunct="1">
        <a:defRPr sz="1900" kern="1200">
          <a:solidFill>
            <a:schemeClr val="tx1"/>
          </a:solidFill>
          <a:latin typeface="+mn-lt"/>
          <a:ea typeface="+mn-ea"/>
          <a:cs typeface="+mn-cs"/>
        </a:defRPr>
      </a:lvl8pPr>
      <a:lvl9pPr marL="3657369" algn="l" defTabSz="91434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chart" Target="../charts/char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chart" Target="../charts/chart4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Oncology Strategic Plan Template</a:t>
            </a:r>
            <a:endParaRPr lang="en-US" dirty="0"/>
          </a:p>
        </p:txBody>
      </p:sp>
      <p:sp>
        <p:nvSpPr>
          <p:cNvPr id="5" name="Text Placeholder 4"/>
          <p:cNvSpPr>
            <a:spLocks noGrp="1"/>
          </p:cNvSpPr>
          <p:nvPr>
            <p:ph type="body" sz="quarter" idx="10"/>
          </p:nvPr>
        </p:nvSpPr>
        <p:spPr/>
        <p:txBody>
          <a:bodyPr/>
          <a:lstStyle/>
          <a:p>
            <a:r>
              <a:rPr lang="en-US" dirty="0" smtClean="0"/>
              <a:t>Marketing and Planning Leadership Council</a:t>
            </a:r>
            <a:endParaRPr lang="en-US" dirty="0"/>
          </a:p>
        </p:txBody>
      </p:sp>
    </p:spTree>
    <p:extLst>
      <p:ext uri="{BB962C8B-B14F-4D97-AF65-F5344CB8AC3E}">
        <p14:creationId xmlns:p14="http://schemas.microsoft.com/office/powerpoint/2010/main" val="2108928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10</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Future Market Assessment  </a:t>
            </a:r>
            <a:endParaRPr lang="en-US" dirty="0"/>
          </a:p>
        </p:txBody>
      </p:sp>
      <p:sp>
        <p:nvSpPr>
          <p:cNvPr id="4" name="Chevron 3"/>
          <p:cNvSpPr/>
          <p:nvPr/>
        </p:nvSpPr>
        <p:spPr bwMode="gray">
          <a:xfrm>
            <a:off x="1143000"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a:solidFill>
                  <a:prstClr val="black"/>
                </a:solidFill>
              </a:rPr>
              <a:t>CURRENT </a:t>
            </a:r>
            <a:r>
              <a:rPr lang="en-US" sz="800" b="1" dirty="0" smtClean="0">
                <a:solidFill>
                  <a:prstClr val="black"/>
                </a:solidFill>
              </a:rPr>
              <a:t>PERFORMANCE</a:t>
            </a:r>
          </a:p>
        </p:txBody>
      </p:sp>
      <p:sp>
        <p:nvSpPr>
          <p:cNvPr id="5" name="Chevron 4"/>
          <p:cNvSpPr/>
          <p:nvPr/>
        </p:nvSpPr>
        <p:spPr bwMode="gray">
          <a:xfrm>
            <a:off x="2808844" y="3429000"/>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0"/>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8999"/>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 </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126805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6"/>
          <p:cNvSpPr>
            <a:spLocks noGrp="1"/>
          </p:cNvSpPr>
          <p:nvPr>
            <p:ph type="body" sz="quarter" idx="11"/>
          </p:nvPr>
        </p:nvSpPr>
        <p:spPr/>
        <p:txBody>
          <a:bodyPr/>
          <a:lstStyle/>
          <a:p>
            <a:r>
              <a:rPr lang="en-US" dirty="0" smtClean="0">
                <a:solidFill>
                  <a:schemeClr val="tx1"/>
                </a:solidFill>
              </a:rPr>
              <a:t>HOPD</a:t>
            </a:r>
            <a:r>
              <a:rPr lang="en-US" baseline="30000" dirty="0" smtClean="0">
                <a:solidFill>
                  <a:schemeClr val="tx1"/>
                </a:solidFill>
              </a:rPr>
              <a:t>1</a:t>
            </a:r>
            <a:r>
              <a:rPr lang="en-US" dirty="0" smtClean="0">
                <a:solidFill>
                  <a:schemeClr val="tx1"/>
                </a:solidFill>
              </a:rPr>
              <a:t> Volume Mix</a:t>
            </a:r>
            <a:endParaRPr lang="en-US" dirty="0">
              <a:solidFill>
                <a:schemeClr val="tx1"/>
              </a:solidFill>
            </a:endParaRPr>
          </a:p>
        </p:txBody>
      </p:sp>
      <p:sp>
        <p:nvSpPr>
          <p:cNvPr id="34" name="Text Placeholder 33"/>
          <p:cNvSpPr>
            <a:spLocks noGrp="1"/>
          </p:cNvSpPr>
          <p:nvPr>
            <p:ph type="body" sz="quarter" idx="17"/>
          </p:nvPr>
        </p:nvSpPr>
        <p:spPr>
          <a:xfrm>
            <a:off x="6864878" y="6427694"/>
            <a:ext cx="1862043" cy="201706"/>
          </a:xfrm>
        </p:spPr>
        <p:txBody>
          <a:bodyPr/>
          <a:lstStyle/>
          <a:p>
            <a:r>
              <a:rPr lang="en-US" sz="500" dirty="0" smtClean="0">
                <a:solidFill>
                  <a:schemeClr val="tx1"/>
                </a:solidFill>
              </a:rPr>
              <a:t>Source: Advisory Board </a:t>
            </a:r>
            <a:r>
              <a:rPr lang="en-US" sz="500" dirty="0">
                <a:solidFill>
                  <a:schemeClr val="tx1"/>
                </a:solidFill>
              </a:rPr>
              <a:t>O</a:t>
            </a:r>
            <a:r>
              <a:rPr lang="en-US" sz="500" dirty="0" smtClean="0">
                <a:solidFill>
                  <a:schemeClr val="tx1"/>
                </a:solidFill>
              </a:rPr>
              <a:t>ncology Outpatient Market Estimator </a:t>
            </a:r>
            <a:endParaRPr lang="en-US" sz="500" dirty="0">
              <a:solidFill>
                <a:schemeClr val="tx1"/>
              </a:solidFill>
            </a:endParaRPr>
          </a:p>
        </p:txBody>
      </p:sp>
      <p:sp>
        <p:nvSpPr>
          <p:cNvPr id="5" name="Text Placeholder 4"/>
          <p:cNvSpPr>
            <a:spLocks noGrp="1"/>
          </p:cNvSpPr>
          <p:nvPr>
            <p:ph type="body" sz="quarter" idx="19"/>
          </p:nvPr>
        </p:nvSpPr>
        <p:spPr/>
        <p:txBody>
          <a:bodyPr/>
          <a:lstStyle/>
          <a:p>
            <a:r>
              <a:rPr lang="en-US" smtClean="0">
                <a:solidFill>
                  <a:schemeClr val="tx1"/>
                </a:solidFill>
              </a:rPr>
              <a:t>Future Market Assessment</a:t>
            </a:r>
            <a:endParaRPr lang="en-US" dirty="0">
              <a:solidFill>
                <a:schemeClr val="tx1"/>
              </a:solidFill>
            </a:endParaRPr>
          </a:p>
        </p:txBody>
      </p:sp>
      <p:sp>
        <p:nvSpPr>
          <p:cNvPr id="35" name="Text Placeholder 34"/>
          <p:cNvSpPr>
            <a:spLocks noGrp="1"/>
          </p:cNvSpPr>
          <p:nvPr>
            <p:ph type="body" sz="quarter" idx="20"/>
          </p:nvPr>
        </p:nvSpPr>
        <p:spPr>
          <a:xfrm>
            <a:off x="412750" y="6387353"/>
            <a:ext cx="2493818" cy="242047"/>
          </a:xfrm>
        </p:spPr>
        <p:txBody>
          <a:bodyPr/>
          <a:lstStyle/>
          <a:p>
            <a:pPr marL="111125" indent="-111125" defTabSz="914021">
              <a:buFont typeface="+mj-lt"/>
              <a:buAutoNum type="arabicPeriod"/>
            </a:pPr>
            <a:r>
              <a:rPr lang="en-US" sz="500" dirty="0">
                <a:solidFill>
                  <a:prstClr val="black"/>
                </a:solidFill>
              </a:rPr>
              <a:t>Hospital Outpatient Department.</a:t>
            </a:r>
          </a:p>
          <a:p>
            <a:pPr marL="111125" indent="-111125" defTabSz="914021">
              <a:buFont typeface="+mj-lt"/>
              <a:buAutoNum type="arabicPeriod"/>
            </a:pPr>
            <a:r>
              <a:rPr lang="en-US" sz="500" dirty="0">
                <a:solidFill>
                  <a:prstClr val="black"/>
                </a:solidFill>
              </a:rPr>
              <a:t>Volumes represent visits, not individual patients</a:t>
            </a:r>
            <a:r>
              <a:rPr lang="en-US" sz="500" dirty="0" smtClean="0">
                <a:solidFill>
                  <a:prstClr val="black"/>
                </a:solidFill>
              </a:rPr>
              <a:t>.</a:t>
            </a:r>
            <a:endParaRPr lang="en-US" sz="500" dirty="0">
              <a:solidFill>
                <a:prstClr val="black"/>
              </a:solidFill>
            </a:endParaRPr>
          </a:p>
        </p:txBody>
      </p:sp>
      <p:sp>
        <p:nvSpPr>
          <p:cNvPr id="17" name="Text Placeholder 6"/>
          <p:cNvSpPr>
            <a:spLocks noGrp="1"/>
          </p:cNvSpPr>
          <p:nvPr>
            <p:ph type="body" sz="quarter" idx="14"/>
          </p:nvPr>
        </p:nvSpPr>
        <p:spPr>
          <a:xfrm>
            <a:off x="3124200" y="1371600"/>
            <a:ext cx="1784305" cy="334587"/>
          </a:xfrm>
        </p:spPr>
        <p:txBody>
          <a:bodyPr/>
          <a:lstStyle/>
          <a:p>
            <a:pPr algn="l"/>
            <a:r>
              <a:rPr lang="en-US" sz="1100" dirty="0" smtClean="0"/>
              <a:t>HOPD Chemotherapy and Radiation Volumes</a:t>
            </a:r>
            <a:endParaRPr lang="en-US" sz="1100" dirty="0"/>
          </a:p>
        </p:txBody>
      </p:sp>
      <p:sp>
        <p:nvSpPr>
          <p:cNvPr id="18" name="Text Placeholder 6"/>
          <p:cNvSpPr>
            <a:spLocks noGrp="1"/>
          </p:cNvSpPr>
          <p:nvPr>
            <p:ph type="body" sz="quarter" idx="15"/>
          </p:nvPr>
        </p:nvSpPr>
        <p:spPr>
          <a:xfrm>
            <a:off x="3124200" y="1772626"/>
            <a:ext cx="2097495" cy="208574"/>
          </a:xfrm>
        </p:spPr>
        <p:txBody>
          <a:bodyPr/>
          <a:lstStyle/>
          <a:p>
            <a:pPr algn="l"/>
            <a:r>
              <a:rPr lang="en-US" sz="1000" dirty="0" smtClean="0"/>
              <a:t>Estimated Growth Rate, 2016-2021 </a:t>
            </a:r>
            <a:endParaRPr lang="en-US" sz="1000" dirty="0"/>
          </a:p>
        </p:txBody>
      </p:sp>
      <p:sp>
        <p:nvSpPr>
          <p:cNvPr id="11" name="Title 10"/>
          <p:cNvSpPr>
            <a:spLocks noGrp="1"/>
          </p:cNvSpPr>
          <p:nvPr>
            <p:ph type="title"/>
          </p:nvPr>
        </p:nvSpPr>
        <p:spPr/>
        <p:txBody>
          <a:bodyPr/>
          <a:lstStyle/>
          <a:p>
            <a:r>
              <a:rPr lang="en-US" dirty="0" smtClean="0">
                <a:solidFill>
                  <a:schemeClr val="tx1"/>
                </a:solidFill>
              </a:rPr>
              <a:t>National Outlook for Outpatient Services</a:t>
            </a:r>
            <a:endParaRPr lang="en-US" dirty="0">
              <a:solidFill>
                <a:schemeClr val="tx1"/>
              </a:solidFill>
            </a:endParaRPr>
          </a:p>
        </p:txBody>
      </p:sp>
      <p:pic>
        <p:nvPicPr>
          <p:cNvPr id="12" name="Picture 11" descr="ABC_logo_rgb.png"/>
          <p:cNvPicPr>
            <a:picLocks noChangeAspect="1"/>
          </p:cNvPicPr>
          <p:nvPr/>
        </p:nvPicPr>
        <p:blipFill>
          <a:blip r:embed="rId3" cstate="print"/>
          <a:stretch>
            <a:fillRect/>
          </a:stretch>
        </p:blipFill>
        <p:spPr bwMode="gray">
          <a:xfrm>
            <a:off x="5405583" y="349625"/>
            <a:ext cx="1172095" cy="451256"/>
          </a:xfrm>
          <a:prstGeom prst="rect">
            <a:avLst/>
          </a:prstGeom>
        </p:spPr>
      </p:pic>
      <p:cxnSp>
        <p:nvCxnSpPr>
          <p:cNvPr id="13" name="Straight Connector 12"/>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15"/>
          <p:cNvSpPr txBox="1">
            <a:spLocks/>
          </p:cNvSpPr>
          <p:nvPr/>
        </p:nvSpPr>
        <p:spPr bwMode="gray">
          <a:xfrm>
            <a:off x="6769215" y="417006"/>
            <a:ext cx="1945295" cy="322729"/>
          </a:xfrm>
          <a:prstGeom prst="rect">
            <a:avLst/>
          </a:prstGeom>
        </p:spPr>
        <p:txBody>
          <a:bodyPr vert="horz" wrap="square" lIns="41025" tIns="41025" rIns="41025" bIns="41025"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4235">
              <a:defRPr/>
            </a:pPr>
            <a:r>
              <a:rPr lang="en-US" dirty="0">
                <a:solidFill>
                  <a:srgbClr val="617685"/>
                </a:solidFill>
              </a:rPr>
              <a:t>Marketing and Planning</a:t>
            </a:r>
            <a:br>
              <a:rPr lang="en-US" dirty="0">
                <a:solidFill>
                  <a:srgbClr val="617685"/>
                </a:solidFill>
              </a:rPr>
            </a:br>
            <a:r>
              <a:rPr lang="en-US" dirty="0">
                <a:solidFill>
                  <a:srgbClr val="617685"/>
                </a:solidFill>
              </a:rPr>
              <a:t>Leadership Council</a:t>
            </a:r>
          </a:p>
        </p:txBody>
      </p:sp>
      <p:graphicFrame>
        <p:nvGraphicFramePr>
          <p:cNvPr id="15" name="Chart 14"/>
          <p:cNvGraphicFramePr/>
          <p:nvPr>
            <p:extLst>
              <p:ext uri="{D42A27DB-BD31-4B8C-83A1-F6EECF244321}">
                <p14:modId xmlns:p14="http://schemas.microsoft.com/office/powerpoint/2010/main" val="925433065"/>
              </p:ext>
            </p:extLst>
          </p:nvPr>
        </p:nvGraphicFramePr>
        <p:xfrm>
          <a:off x="3019975" y="2084073"/>
          <a:ext cx="2133600" cy="10323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ext uri="{D42A27DB-BD31-4B8C-83A1-F6EECF244321}">
                <p14:modId xmlns:p14="http://schemas.microsoft.com/office/powerpoint/2010/main" val="2309305270"/>
              </p:ext>
            </p:extLst>
          </p:nvPr>
        </p:nvGraphicFramePr>
        <p:xfrm>
          <a:off x="6707321" y="1524000"/>
          <a:ext cx="1940667" cy="306621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5365706" y="1973398"/>
            <a:ext cx="2311977" cy="221351"/>
          </a:xfrm>
          <a:prstGeom prst="rect">
            <a:avLst/>
          </a:prstGeom>
          <a:noFill/>
        </p:spPr>
        <p:txBody>
          <a:bodyPr wrap="square" lIns="82048" tIns="41025" rIns="82048" bIns="41025" rtlCol="0">
            <a:spAutoFit/>
          </a:bodyPr>
          <a:lstStyle/>
          <a:p>
            <a:r>
              <a:rPr lang="en-US" sz="900" i="1" dirty="0" smtClean="0"/>
              <a:t>Chemotherapy</a:t>
            </a:r>
          </a:p>
        </p:txBody>
      </p:sp>
      <p:sp>
        <p:nvSpPr>
          <p:cNvPr id="23" name="TextBox 22"/>
          <p:cNvSpPr txBox="1"/>
          <p:nvPr/>
        </p:nvSpPr>
        <p:spPr>
          <a:xfrm>
            <a:off x="5365706" y="2240989"/>
            <a:ext cx="2311977" cy="221351"/>
          </a:xfrm>
          <a:prstGeom prst="rect">
            <a:avLst/>
          </a:prstGeom>
          <a:noFill/>
        </p:spPr>
        <p:txBody>
          <a:bodyPr wrap="square" lIns="82048" tIns="41025" rIns="82048" bIns="41025" rtlCol="0">
            <a:spAutoFit/>
          </a:bodyPr>
          <a:lstStyle/>
          <a:p>
            <a:r>
              <a:rPr lang="en-US" sz="900" i="1" dirty="0" smtClean="0"/>
              <a:t>Proton Beam</a:t>
            </a:r>
            <a:endParaRPr lang="en-US" sz="900" i="1" dirty="0"/>
          </a:p>
        </p:txBody>
      </p:sp>
      <p:sp>
        <p:nvSpPr>
          <p:cNvPr id="24" name="TextBox 23"/>
          <p:cNvSpPr txBox="1"/>
          <p:nvPr/>
        </p:nvSpPr>
        <p:spPr>
          <a:xfrm>
            <a:off x="5365706" y="3053827"/>
            <a:ext cx="2311977" cy="221351"/>
          </a:xfrm>
          <a:prstGeom prst="rect">
            <a:avLst/>
          </a:prstGeom>
          <a:noFill/>
        </p:spPr>
        <p:txBody>
          <a:bodyPr wrap="square" lIns="82048" tIns="41025" rIns="82048" bIns="41025" rtlCol="0">
            <a:spAutoFit/>
          </a:bodyPr>
          <a:lstStyle/>
          <a:p>
            <a:r>
              <a:rPr lang="en-US" sz="900" i="1" dirty="0" smtClean="0"/>
              <a:t>IMRT</a:t>
            </a:r>
            <a:endParaRPr lang="en-US" sz="900" i="1" dirty="0"/>
          </a:p>
        </p:txBody>
      </p:sp>
      <p:sp>
        <p:nvSpPr>
          <p:cNvPr id="25" name="TextBox 24"/>
          <p:cNvSpPr txBox="1"/>
          <p:nvPr/>
        </p:nvSpPr>
        <p:spPr>
          <a:xfrm>
            <a:off x="5365706" y="2509143"/>
            <a:ext cx="2658202" cy="221351"/>
          </a:xfrm>
          <a:prstGeom prst="rect">
            <a:avLst/>
          </a:prstGeom>
          <a:noFill/>
        </p:spPr>
        <p:txBody>
          <a:bodyPr wrap="square" lIns="82048" tIns="41025" rIns="82048" bIns="41025" rtlCol="0">
            <a:spAutoFit/>
          </a:bodyPr>
          <a:lstStyle/>
          <a:p>
            <a:r>
              <a:rPr lang="en-US" sz="900" i="1" dirty="0" smtClean="0"/>
              <a:t>Stereotactic Body Radiation Therapy</a:t>
            </a:r>
            <a:endParaRPr lang="en-US" sz="900" i="1" dirty="0"/>
          </a:p>
        </p:txBody>
      </p:sp>
      <p:sp>
        <p:nvSpPr>
          <p:cNvPr id="26" name="TextBox 25"/>
          <p:cNvSpPr txBox="1"/>
          <p:nvPr/>
        </p:nvSpPr>
        <p:spPr>
          <a:xfrm>
            <a:off x="5365706" y="2783572"/>
            <a:ext cx="2311977" cy="221351"/>
          </a:xfrm>
          <a:prstGeom prst="rect">
            <a:avLst/>
          </a:prstGeom>
          <a:noFill/>
        </p:spPr>
        <p:txBody>
          <a:bodyPr wrap="square" lIns="82048" tIns="41025" rIns="82048" bIns="41025" rtlCol="0">
            <a:spAutoFit/>
          </a:bodyPr>
          <a:lstStyle/>
          <a:p>
            <a:r>
              <a:rPr lang="en-US" sz="900" i="1" dirty="0" smtClean="0"/>
              <a:t>High Dose Brachytherapy</a:t>
            </a:r>
            <a:endParaRPr lang="en-US" sz="900" i="1" dirty="0"/>
          </a:p>
        </p:txBody>
      </p:sp>
      <p:sp>
        <p:nvSpPr>
          <p:cNvPr id="27" name="TextBox 26"/>
          <p:cNvSpPr txBox="1"/>
          <p:nvPr/>
        </p:nvSpPr>
        <p:spPr>
          <a:xfrm>
            <a:off x="5365706" y="3325441"/>
            <a:ext cx="2311977" cy="221351"/>
          </a:xfrm>
          <a:prstGeom prst="rect">
            <a:avLst/>
          </a:prstGeom>
          <a:noFill/>
        </p:spPr>
        <p:txBody>
          <a:bodyPr wrap="square" lIns="82048" tIns="41025" rIns="82048" bIns="41025" rtlCol="0">
            <a:spAutoFit/>
          </a:bodyPr>
          <a:lstStyle/>
          <a:p>
            <a:r>
              <a:rPr lang="en-US" sz="900" i="1" dirty="0" smtClean="0"/>
              <a:t>Stereotactic Radiosurgery</a:t>
            </a:r>
            <a:endParaRPr lang="en-US" sz="900" i="1" dirty="0"/>
          </a:p>
        </p:txBody>
      </p:sp>
      <p:sp>
        <p:nvSpPr>
          <p:cNvPr id="29" name="TextBox 28"/>
          <p:cNvSpPr txBox="1"/>
          <p:nvPr/>
        </p:nvSpPr>
        <p:spPr>
          <a:xfrm>
            <a:off x="5365706" y="3876699"/>
            <a:ext cx="2311977" cy="221351"/>
          </a:xfrm>
          <a:prstGeom prst="rect">
            <a:avLst/>
          </a:prstGeom>
          <a:noFill/>
        </p:spPr>
        <p:txBody>
          <a:bodyPr wrap="square" lIns="82048" tIns="41025" rIns="82048" bIns="41025" rtlCol="0">
            <a:spAutoFit/>
          </a:bodyPr>
          <a:lstStyle/>
          <a:p>
            <a:r>
              <a:rPr lang="en-US" sz="900" i="1" dirty="0" smtClean="0"/>
              <a:t>Low Dose Brachytherapy</a:t>
            </a:r>
            <a:endParaRPr lang="en-US" sz="900" i="1" dirty="0"/>
          </a:p>
        </p:txBody>
      </p:sp>
      <p:sp>
        <p:nvSpPr>
          <p:cNvPr id="30" name="TextBox 29"/>
          <p:cNvSpPr txBox="1"/>
          <p:nvPr/>
        </p:nvSpPr>
        <p:spPr>
          <a:xfrm>
            <a:off x="5365706" y="3587227"/>
            <a:ext cx="3111058" cy="221351"/>
          </a:xfrm>
          <a:prstGeom prst="rect">
            <a:avLst/>
          </a:prstGeom>
          <a:noFill/>
        </p:spPr>
        <p:txBody>
          <a:bodyPr wrap="square" lIns="82048" tIns="41025" rIns="82048" bIns="41025" rtlCol="0">
            <a:spAutoFit/>
          </a:bodyPr>
          <a:lstStyle/>
          <a:p>
            <a:r>
              <a:rPr lang="en-US" sz="900" i="1" dirty="0"/>
              <a:t>Conventional Radiation </a:t>
            </a:r>
            <a:r>
              <a:rPr lang="en-US" sz="900" i="1" dirty="0" smtClean="0"/>
              <a:t>Therapy</a:t>
            </a:r>
            <a:endParaRPr lang="en-US" sz="900" i="1" dirty="0"/>
          </a:p>
        </p:txBody>
      </p:sp>
      <p:sp>
        <p:nvSpPr>
          <p:cNvPr id="31" name="Text Placeholder 8"/>
          <p:cNvSpPr>
            <a:spLocks noGrp="1"/>
          </p:cNvSpPr>
          <p:nvPr/>
        </p:nvSpPr>
        <p:spPr bwMode="gray">
          <a:xfrm>
            <a:off x="8382000" y="1922635"/>
            <a:ext cx="381000" cy="2216203"/>
          </a:xfrm>
          <a:prstGeom prst="rect">
            <a:avLst/>
          </a:prstGeom>
          <a:noFill/>
          <a:ln w="19050">
            <a:solidFill>
              <a:schemeClr val="accent3"/>
            </a:solidFill>
          </a:ln>
        </p:spPr>
        <p:txBody>
          <a:bodyPr vert="horz" wrap="square" lIns="82048" tIns="82048" rIns="82048" bIns="41025"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solidFill>
                <a:schemeClr val="tx1"/>
              </a:solidFill>
            </a:endParaRPr>
          </a:p>
        </p:txBody>
      </p:sp>
      <p:sp>
        <p:nvSpPr>
          <p:cNvPr id="32" name="TextBox 31"/>
          <p:cNvSpPr txBox="1"/>
          <p:nvPr/>
        </p:nvSpPr>
        <p:spPr>
          <a:xfrm>
            <a:off x="8219068" y="1532007"/>
            <a:ext cx="667132" cy="390628"/>
          </a:xfrm>
          <a:prstGeom prst="rect">
            <a:avLst/>
          </a:prstGeom>
          <a:noFill/>
        </p:spPr>
        <p:txBody>
          <a:bodyPr wrap="square" lIns="82048" tIns="41025" rIns="82048" bIns="41025" rtlCol="0">
            <a:spAutoFit/>
          </a:bodyPr>
          <a:lstStyle/>
          <a:p>
            <a:pPr algn="ctr"/>
            <a:r>
              <a:rPr lang="en-US" sz="1000" i="1" dirty="0" smtClean="0"/>
              <a:t>2016 Volume</a:t>
            </a:r>
            <a:endParaRPr lang="en-US" sz="1000" i="1" dirty="0"/>
          </a:p>
        </p:txBody>
      </p:sp>
      <p:cxnSp>
        <p:nvCxnSpPr>
          <p:cNvPr id="91" name="Straight Connector 90"/>
          <p:cNvCxnSpPr/>
          <p:nvPr/>
        </p:nvCxnSpPr>
        <p:spPr bwMode="auto">
          <a:xfrm flipV="1">
            <a:off x="3972791" y="2342568"/>
            <a:ext cx="294409" cy="163835"/>
          </a:xfrm>
          <a:prstGeom prst="line">
            <a:avLst/>
          </a:prstGeom>
          <a:solidFill>
            <a:schemeClr val="accent1"/>
          </a:solidFill>
          <a:ln w="12700" cap="flat" cmpd="sng" algn="ctr">
            <a:solidFill>
              <a:schemeClr val="accent3"/>
            </a:solidFill>
            <a:prstDash val="dash"/>
            <a:round/>
            <a:headEnd type="none" w="med" len="med"/>
            <a:tailEnd type="none"/>
          </a:ln>
          <a:effectLst/>
        </p:spPr>
      </p:cxnSp>
      <p:sp>
        <p:nvSpPr>
          <p:cNvPr id="108" name="TextBox 107"/>
          <p:cNvSpPr txBox="1"/>
          <p:nvPr/>
        </p:nvSpPr>
        <p:spPr>
          <a:xfrm>
            <a:off x="8250380" y="3876699"/>
            <a:ext cx="482343" cy="208702"/>
          </a:xfrm>
          <a:prstGeom prst="rect">
            <a:avLst/>
          </a:prstGeom>
          <a:noFill/>
        </p:spPr>
        <p:txBody>
          <a:bodyPr wrap="square" lIns="82048" tIns="41025" rIns="82048" bIns="41025" rtlCol="0">
            <a:spAutoFit/>
          </a:bodyPr>
          <a:lstStyle/>
          <a:p>
            <a:pPr algn="r"/>
            <a:r>
              <a:rPr lang="en-US" sz="800" b="1" i="1" dirty="0" smtClean="0"/>
              <a:t>64K</a:t>
            </a:r>
            <a:endParaRPr lang="en-US" sz="800" b="1" i="1" dirty="0"/>
          </a:p>
        </p:txBody>
      </p:sp>
      <p:sp>
        <p:nvSpPr>
          <p:cNvPr id="112" name="TextBox 111"/>
          <p:cNvSpPr txBox="1"/>
          <p:nvPr/>
        </p:nvSpPr>
        <p:spPr>
          <a:xfrm>
            <a:off x="8254203" y="3587227"/>
            <a:ext cx="482343" cy="205962"/>
          </a:xfrm>
          <a:prstGeom prst="rect">
            <a:avLst/>
          </a:prstGeom>
          <a:noFill/>
        </p:spPr>
        <p:txBody>
          <a:bodyPr wrap="square" lIns="82048" tIns="41025" rIns="82048" bIns="41025" rtlCol="0">
            <a:spAutoFit/>
          </a:bodyPr>
          <a:lstStyle/>
          <a:p>
            <a:pPr algn="r"/>
            <a:r>
              <a:rPr lang="en-US" sz="800" b="1" i="1" dirty="0" smtClean="0"/>
              <a:t>4.4M</a:t>
            </a:r>
            <a:endParaRPr lang="en-US" sz="800" b="1" i="1" dirty="0"/>
          </a:p>
        </p:txBody>
      </p:sp>
      <p:sp>
        <p:nvSpPr>
          <p:cNvPr id="113" name="TextBox 112"/>
          <p:cNvSpPr txBox="1"/>
          <p:nvPr/>
        </p:nvSpPr>
        <p:spPr>
          <a:xfrm>
            <a:off x="8250380" y="3325441"/>
            <a:ext cx="482343" cy="208702"/>
          </a:xfrm>
          <a:prstGeom prst="rect">
            <a:avLst/>
          </a:prstGeom>
          <a:noFill/>
        </p:spPr>
        <p:txBody>
          <a:bodyPr wrap="square" lIns="82048" tIns="41025" rIns="82048" bIns="41025" rtlCol="0">
            <a:spAutoFit/>
          </a:bodyPr>
          <a:lstStyle/>
          <a:p>
            <a:pPr algn="r"/>
            <a:r>
              <a:rPr lang="en-US" sz="800" b="1" i="1" dirty="0" smtClean="0"/>
              <a:t>20K</a:t>
            </a:r>
            <a:endParaRPr lang="en-US" sz="800" b="1" i="1" dirty="0"/>
          </a:p>
        </p:txBody>
      </p:sp>
      <p:sp>
        <p:nvSpPr>
          <p:cNvPr id="114" name="TextBox 113"/>
          <p:cNvSpPr txBox="1"/>
          <p:nvPr/>
        </p:nvSpPr>
        <p:spPr>
          <a:xfrm>
            <a:off x="8250380" y="3053827"/>
            <a:ext cx="482343" cy="205962"/>
          </a:xfrm>
          <a:prstGeom prst="rect">
            <a:avLst/>
          </a:prstGeom>
          <a:noFill/>
        </p:spPr>
        <p:txBody>
          <a:bodyPr wrap="square" lIns="82048" tIns="41025" rIns="82048" bIns="41025" rtlCol="0">
            <a:spAutoFit/>
          </a:bodyPr>
          <a:lstStyle/>
          <a:p>
            <a:pPr algn="r"/>
            <a:r>
              <a:rPr lang="en-US" sz="800" b="1" i="1" dirty="0" smtClean="0"/>
              <a:t>3.6M</a:t>
            </a:r>
            <a:endParaRPr lang="en-US" sz="800" b="1" i="1" dirty="0"/>
          </a:p>
        </p:txBody>
      </p:sp>
      <p:sp>
        <p:nvSpPr>
          <p:cNvPr id="115" name="TextBox 114"/>
          <p:cNvSpPr txBox="1"/>
          <p:nvPr/>
        </p:nvSpPr>
        <p:spPr>
          <a:xfrm>
            <a:off x="8250380" y="2780840"/>
            <a:ext cx="482343" cy="205962"/>
          </a:xfrm>
          <a:prstGeom prst="rect">
            <a:avLst/>
          </a:prstGeom>
          <a:noFill/>
        </p:spPr>
        <p:txBody>
          <a:bodyPr wrap="square" lIns="82048" tIns="41025" rIns="82048" bIns="41025" rtlCol="0">
            <a:spAutoFit/>
          </a:bodyPr>
          <a:lstStyle/>
          <a:p>
            <a:pPr algn="r"/>
            <a:r>
              <a:rPr lang="en-US" sz="800" b="1" i="1" dirty="0" smtClean="0"/>
              <a:t>247K</a:t>
            </a:r>
            <a:endParaRPr lang="en-US" sz="800" b="1" i="1" dirty="0"/>
          </a:p>
        </p:txBody>
      </p:sp>
      <p:sp>
        <p:nvSpPr>
          <p:cNvPr id="116" name="TextBox 115"/>
          <p:cNvSpPr txBox="1"/>
          <p:nvPr/>
        </p:nvSpPr>
        <p:spPr>
          <a:xfrm>
            <a:off x="8250380" y="2506403"/>
            <a:ext cx="482343" cy="208702"/>
          </a:xfrm>
          <a:prstGeom prst="rect">
            <a:avLst/>
          </a:prstGeom>
          <a:noFill/>
        </p:spPr>
        <p:txBody>
          <a:bodyPr wrap="square" lIns="82048" tIns="41025" rIns="82048" bIns="41025" rtlCol="0">
            <a:spAutoFit/>
          </a:bodyPr>
          <a:lstStyle/>
          <a:p>
            <a:pPr algn="r"/>
            <a:r>
              <a:rPr lang="en-US" sz="800" b="1" i="1" dirty="0" smtClean="0"/>
              <a:t>39K</a:t>
            </a:r>
            <a:endParaRPr lang="en-US" sz="800" b="1" i="1" dirty="0"/>
          </a:p>
        </p:txBody>
      </p:sp>
      <p:sp>
        <p:nvSpPr>
          <p:cNvPr id="117" name="TextBox 116"/>
          <p:cNvSpPr txBox="1"/>
          <p:nvPr/>
        </p:nvSpPr>
        <p:spPr>
          <a:xfrm>
            <a:off x="8256792" y="2238257"/>
            <a:ext cx="482343" cy="205962"/>
          </a:xfrm>
          <a:prstGeom prst="rect">
            <a:avLst/>
          </a:prstGeom>
          <a:noFill/>
        </p:spPr>
        <p:txBody>
          <a:bodyPr wrap="square" lIns="82048" tIns="41025" rIns="82048" bIns="41025" rtlCol="0">
            <a:spAutoFit/>
          </a:bodyPr>
          <a:lstStyle/>
          <a:p>
            <a:pPr algn="r"/>
            <a:r>
              <a:rPr lang="en-US" sz="800" b="1" i="1" dirty="0" smtClean="0"/>
              <a:t>213K</a:t>
            </a:r>
            <a:endParaRPr lang="en-US" sz="800" b="1" i="1" dirty="0"/>
          </a:p>
        </p:txBody>
      </p:sp>
      <p:sp>
        <p:nvSpPr>
          <p:cNvPr id="118" name="TextBox 117"/>
          <p:cNvSpPr txBox="1"/>
          <p:nvPr/>
        </p:nvSpPr>
        <p:spPr>
          <a:xfrm>
            <a:off x="8250380" y="1970658"/>
            <a:ext cx="482343" cy="205962"/>
          </a:xfrm>
          <a:prstGeom prst="rect">
            <a:avLst/>
          </a:prstGeom>
          <a:noFill/>
        </p:spPr>
        <p:txBody>
          <a:bodyPr wrap="square" lIns="82048" tIns="41025" rIns="82048" bIns="41025" rtlCol="0">
            <a:spAutoFit/>
          </a:bodyPr>
          <a:lstStyle/>
          <a:p>
            <a:pPr algn="r"/>
            <a:r>
              <a:rPr lang="en-US" sz="800" b="1" i="1" dirty="0" smtClean="0"/>
              <a:t>1.9M</a:t>
            </a:r>
            <a:endParaRPr lang="en-US" sz="800" b="1" i="1" dirty="0"/>
          </a:p>
        </p:txBody>
      </p:sp>
      <p:sp>
        <p:nvSpPr>
          <p:cNvPr id="126" name="TextBox 125"/>
          <p:cNvSpPr txBox="1"/>
          <p:nvPr/>
        </p:nvSpPr>
        <p:spPr>
          <a:xfrm>
            <a:off x="3328572" y="3162598"/>
            <a:ext cx="1463386" cy="205970"/>
          </a:xfrm>
          <a:prstGeom prst="rect">
            <a:avLst/>
          </a:prstGeom>
          <a:solidFill>
            <a:schemeClr val="accent1"/>
          </a:solidFill>
        </p:spPr>
        <p:txBody>
          <a:bodyPr wrap="square" lIns="82048" tIns="41025" rIns="82048" bIns="41025" rtlCol="0">
            <a:spAutoFit/>
          </a:bodyPr>
          <a:lstStyle/>
          <a:p>
            <a:pPr>
              <a:tabLst>
                <a:tab pos="924472" algn="l"/>
              </a:tabLst>
            </a:pPr>
            <a:r>
              <a:rPr lang="en-US" sz="800" b="1" dirty="0"/>
              <a:t>5-Year Growth:	</a:t>
            </a:r>
            <a:r>
              <a:rPr lang="en-US" sz="800" b="1" dirty="0" smtClean="0"/>
              <a:t>+14.4%</a:t>
            </a:r>
            <a:endParaRPr lang="en-US" sz="800" dirty="0"/>
          </a:p>
        </p:txBody>
      </p:sp>
      <p:graphicFrame>
        <p:nvGraphicFramePr>
          <p:cNvPr id="144" name="Table 143"/>
          <p:cNvGraphicFramePr>
            <a:graphicFrameLocks noGrp="1"/>
          </p:cNvGraphicFramePr>
          <p:nvPr>
            <p:extLst>
              <p:ext uri="{D42A27DB-BD31-4B8C-83A1-F6EECF244321}">
                <p14:modId xmlns:p14="http://schemas.microsoft.com/office/powerpoint/2010/main" val="3509019218"/>
              </p:ext>
            </p:extLst>
          </p:nvPr>
        </p:nvGraphicFramePr>
        <p:xfrm>
          <a:off x="459019" y="1380861"/>
          <a:ext cx="2284181" cy="2058581"/>
        </p:xfrm>
        <a:graphic>
          <a:graphicData uri="http://schemas.openxmlformats.org/drawingml/2006/table">
            <a:tbl>
              <a:tblPr firstRow="1" bandRow="1">
                <a:effectLst/>
                <a:tableStyleId>{F5AB1C69-6EDB-4FF4-983F-18BD219EF322}</a:tableStyleId>
              </a:tblPr>
              <a:tblGrid>
                <a:gridCol w="2284181"/>
              </a:tblGrid>
              <a:tr h="294083">
                <a:tc>
                  <a:txBody>
                    <a:bodyPr/>
                    <a:lstStyle/>
                    <a:p>
                      <a:pPr algn="ctr"/>
                      <a:r>
                        <a:rPr lang="en-US" sz="800" dirty="0" smtClean="0">
                          <a:solidFill>
                            <a:schemeClr val="bg1"/>
                          </a:solidFill>
                          <a:latin typeface="+mn-lt"/>
                        </a:rPr>
                        <a:t>2016 Service Line Snap Shot </a:t>
                      </a:r>
                    </a:p>
                  </a:txBody>
                  <a:tcPr anchor="ctr"/>
                </a:tc>
              </a:tr>
              <a:tr h="294083">
                <a:tc>
                  <a:txBody>
                    <a:bodyPr/>
                    <a:lstStyle/>
                    <a:p>
                      <a:pPr algn="ctr"/>
                      <a:r>
                        <a:rPr lang="en-US" sz="700" b="1" dirty="0" smtClean="0">
                          <a:solidFill>
                            <a:schemeClr val="tx1"/>
                          </a:solidFill>
                          <a:latin typeface="+mn-lt"/>
                        </a:rPr>
                        <a:t>Volume</a:t>
                      </a:r>
                      <a:r>
                        <a:rPr lang="en-US" sz="700" b="1" baseline="30000" dirty="0" smtClean="0">
                          <a:solidFill>
                            <a:schemeClr val="tx1"/>
                          </a:solidFill>
                          <a:latin typeface="+mn-lt"/>
                        </a:rPr>
                        <a:t>2</a:t>
                      </a:r>
                      <a:endParaRPr lang="en-US" sz="700" b="1" dirty="0">
                        <a:solidFill>
                          <a:schemeClr val="tx1"/>
                        </a:solidFill>
                        <a:latin typeface="+mn-lt"/>
                      </a:endParaRPr>
                    </a:p>
                  </a:txBody>
                  <a:tcPr/>
                </a:tc>
              </a:tr>
              <a:tr h="294083">
                <a:tc>
                  <a:txBody>
                    <a:bodyPr/>
                    <a:lstStyle/>
                    <a:p>
                      <a:r>
                        <a:rPr lang="en-US" sz="700" b="0" dirty="0" smtClean="0">
                          <a:solidFill>
                            <a:schemeClr val="tx1"/>
                          </a:solidFill>
                          <a:latin typeface="+mn-lt"/>
                        </a:rPr>
                        <a:t>Market Volume</a:t>
                      </a:r>
                      <a:r>
                        <a:rPr lang="en-US" sz="700" b="1" baseline="0" dirty="0" smtClean="0">
                          <a:solidFill>
                            <a:schemeClr val="tx1"/>
                          </a:solidFill>
                          <a:latin typeface="+mn-lt"/>
                        </a:rPr>
                        <a:t>:  19,973,051</a:t>
                      </a:r>
                      <a:endParaRPr lang="en-US" sz="700" b="1" dirty="0">
                        <a:solidFill>
                          <a:schemeClr val="tx1"/>
                        </a:solidFill>
                        <a:latin typeface="+mn-lt"/>
                      </a:endParaRPr>
                    </a:p>
                  </a:txBody>
                  <a:tcPr/>
                </a:tc>
              </a:tr>
              <a:tr h="294083">
                <a:tc>
                  <a:txBody>
                    <a:bodyPr/>
                    <a:lstStyle/>
                    <a:p>
                      <a:r>
                        <a:rPr lang="en-US" sz="700" b="0" dirty="0" smtClean="0">
                          <a:solidFill>
                            <a:schemeClr val="tx1"/>
                          </a:solidFill>
                          <a:latin typeface="+mn-lt"/>
                        </a:rPr>
                        <a:t>HOPD</a:t>
                      </a:r>
                      <a:r>
                        <a:rPr lang="en-US" sz="700" b="0" baseline="30000" dirty="0" smtClean="0">
                          <a:solidFill>
                            <a:schemeClr val="tx1"/>
                          </a:solidFill>
                          <a:latin typeface="+mn-lt"/>
                        </a:rPr>
                        <a:t>2</a:t>
                      </a:r>
                      <a:r>
                        <a:rPr lang="en-US" sz="700" b="0" dirty="0" smtClean="0">
                          <a:solidFill>
                            <a:schemeClr val="tx1"/>
                          </a:solidFill>
                          <a:latin typeface="+mn-lt"/>
                        </a:rPr>
                        <a:t> Volume:</a:t>
                      </a:r>
                      <a:r>
                        <a:rPr lang="en-US" sz="700" b="0" baseline="0" dirty="0" smtClean="0">
                          <a:solidFill>
                            <a:schemeClr val="tx1"/>
                          </a:solidFill>
                          <a:latin typeface="+mn-lt"/>
                        </a:rPr>
                        <a:t> </a:t>
                      </a:r>
                      <a:r>
                        <a:rPr lang="en-US" sz="700" b="1" baseline="0" dirty="0" smtClean="0">
                          <a:solidFill>
                            <a:schemeClr val="tx1"/>
                          </a:solidFill>
                          <a:latin typeface="+mn-lt"/>
                        </a:rPr>
                        <a:t>10,601,171</a:t>
                      </a:r>
                      <a:endParaRPr lang="en-US" sz="700" b="1" dirty="0">
                        <a:solidFill>
                          <a:schemeClr val="tx1"/>
                        </a:solidFill>
                        <a:latin typeface="+mn-lt"/>
                      </a:endParaRPr>
                    </a:p>
                  </a:txBody>
                  <a:tcPr/>
                </a:tc>
              </a:tr>
              <a:tr h="294083">
                <a:tc>
                  <a:txBody>
                    <a:bodyPr/>
                    <a:lstStyle/>
                    <a:p>
                      <a:pPr algn="ctr"/>
                      <a:r>
                        <a:rPr lang="en-US" sz="700" b="1" dirty="0" smtClean="0">
                          <a:solidFill>
                            <a:schemeClr val="tx1"/>
                          </a:solidFill>
                          <a:latin typeface="+mn-lt"/>
                        </a:rPr>
                        <a:t>5 Year Growth</a:t>
                      </a:r>
                      <a:endParaRPr lang="en-US" sz="700" b="1" dirty="0">
                        <a:solidFill>
                          <a:schemeClr val="tx1"/>
                        </a:solidFill>
                        <a:latin typeface="+mn-lt"/>
                      </a:endParaRPr>
                    </a:p>
                  </a:txBody>
                  <a:tcPr/>
                </a:tc>
              </a:tr>
              <a:tr h="294083">
                <a:tc>
                  <a:txBody>
                    <a:bodyPr/>
                    <a:lstStyle/>
                    <a:p>
                      <a:r>
                        <a:rPr lang="en-US" sz="700" b="0" baseline="0" dirty="0" smtClean="0">
                          <a:solidFill>
                            <a:schemeClr val="tx1"/>
                          </a:solidFill>
                          <a:latin typeface="+mn-lt"/>
                        </a:rPr>
                        <a:t>Market: </a:t>
                      </a:r>
                      <a:r>
                        <a:rPr lang="en-US" sz="700" b="1" baseline="0" dirty="0" smtClean="0">
                          <a:solidFill>
                            <a:schemeClr val="tx1"/>
                          </a:solidFill>
                          <a:latin typeface="+mn-lt"/>
                        </a:rPr>
                        <a:t>10%</a:t>
                      </a:r>
                      <a:endParaRPr lang="en-US" sz="700" b="0" dirty="0">
                        <a:solidFill>
                          <a:schemeClr val="tx1"/>
                        </a:solidFill>
                        <a:latin typeface="+mn-lt"/>
                      </a:endParaRPr>
                    </a:p>
                  </a:txBody>
                  <a:tcPr/>
                </a:tc>
              </a:tr>
              <a:tr h="294083">
                <a:tc>
                  <a:txBody>
                    <a:bodyPr/>
                    <a:lstStyle/>
                    <a:p>
                      <a:r>
                        <a:rPr lang="en-US" sz="700" b="0" baseline="0" dirty="0" smtClean="0">
                          <a:solidFill>
                            <a:schemeClr val="tx1"/>
                          </a:solidFill>
                          <a:latin typeface="+mn-lt"/>
                        </a:rPr>
                        <a:t>HOPD: </a:t>
                      </a:r>
                      <a:r>
                        <a:rPr lang="en-US" sz="700" b="1" baseline="0" dirty="0" smtClean="0">
                          <a:solidFill>
                            <a:schemeClr val="tx1"/>
                          </a:solidFill>
                          <a:latin typeface="+mn-lt"/>
                        </a:rPr>
                        <a:t>14%</a:t>
                      </a:r>
                      <a:endParaRPr lang="en-US" sz="700" b="1" dirty="0">
                        <a:solidFill>
                          <a:schemeClr val="tx1"/>
                        </a:solidFill>
                        <a:latin typeface="+mn-lt"/>
                      </a:endParaRPr>
                    </a:p>
                  </a:txBody>
                  <a:tcPr/>
                </a:tc>
              </a:tr>
            </a:tbl>
          </a:graphicData>
        </a:graphic>
      </p:graphicFrame>
      <p:sp>
        <p:nvSpPr>
          <p:cNvPr id="92" name="TextBox 91"/>
          <p:cNvSpPr txBox="1"/>
          <p:nvPr/>
        </p:nvSpPr>
        <p:spPr>
          <a:xfrm>
            <a:off x="3352800" y="2121217"/>
            <a:ext cx="499618" cy="221351"/>
          </a:xfrm>
          <a:prstGeom prst="rect">
            <a:avLst/>
          </a:prstGeom>
          <a:noFill/>
        </p:spPr>
        <p:txBody>
          <a:bodyPr wrap="square" lIns="82048" tIns="41025" rIns="82048" bIns="41025" rtlCol="0">
            <a:spAutoFit/>
          </a:bodyPr>
          <a:lstStyle/>
          <a:p>
            <a:pPr algn="ctr"/>
            <a:r>
              <a:rPr lang="en-US" sz="900" b="1" dirty="0" smtClean="0"/>
              <a:t>10.6M</a:t>
            </a:r>
            <a:endParaRPr lang="en-US" sz="900" b="1" dirty="0"/>
          </a:p>
        </p:txBody>
      </p:sp>
      <p:sp>
        <p:nvSpPr>
          <p:cNvPr id="93" name="TextBox 92"/>
          <p:cNvSpPr txBox="1"/>
          <p:nvPr/>
        </p:nvSpPr>
        <p:spPr>
          <a:xfrm>
            <a:off x="4300982" y="2045017"/>
            <a:ext cx="499618" cy="221351"/>
          </a:xfrm>
          <a:prstGeom prst="rect">
            <a:avLst/>
          </a:prstGeom>
          <a:noFill/>
        </p:spPr>
        <p:txBody>
          <a:bodyPr wrap="square" lIns="82048" tIns="41025" rIns="82048" bIns="41025" rtlCol="0">
            <a:spAutoFit/>
          </a:bodyPr>
          <a:lstStyle/>
          <a:p>
            <a:pPr algn="ctr"/>
            <a:r>
              <a:rPr lang="en-US" sz="900" b="1" dirty="0" smtClean="0"/>
              <a:t>12.1M</a:t>
            </a:r>
            <a:endParaRPr lang="en-US" sz="900" b="1" dirty="0"/>
          </a:p>
        </p:txBody>
      </p:sp>
      <p:grpSp>
        <p:nvGrpSpPr>
          <p:cNvPr id="2" name="Group 1"/>
          <p:cNvGrpSpPr/>
          <p:nvPr/>
        </p:nvGrpSpPr>
        <p:grpSpPr>
          <a:xfrm>
            <a:off x="459020" y="4419600"/>
            <a:ext cx="7922980" cy="1798547"/>
            <a:chOff x="484163" y="4419600"/>
            <a:chExt cx="8303980" cy="1798547"/>
          </a:xfrm>
        </p:grpSpPr>
        <p:sp>
          <p:nvSpPr>
            <p:cNvPr id="45" name="Rectangle 44"/>
            <p:cNvSpPr/>
            <p:nvPr/>
          </p:nvSpPr>
          <p:spPr bwMode="gray">
            <a:xfrm>
              <a:off x="803131" y="4423800"/>
              <a:ext cx="7985012" cy="1794342"/>
            </a:xfrm>
            <a:prstGeom prst="rect">
              <a:avLst/>
            </a:prstGeom>
            <a:noFill/>
            <a:ln w="19050" cap="flat" cmpd="sng" algn="ctr">
              <a:solidFill>
                <a:schemeClr val="accent3"/>
              </a:solidFill>
              <a:prstDash val="solid"/>
              <a:round/>
              <a:headEnd type="none" w="med" len="med"/>
              <a:tailEnd type="none" w="med" len="med"/>
            </a:ln>
            <a:effectLst/>
          </p:spPr>
          <p:txBody>
            <a:bodyPr vert="horz" wrap="square" lIns="82048" tIns="123073" rIns="82048" bIns="82048" numCol="3" rtlCol="0" anchor="t" anchorCtr="0" compatLnSpc="1">
              <a:prstTxWarp prst="textNoShape">
                <a:avLst/>
              </a:prstTxWarp>
            </a:bodyPr>
            <a:lstStyle/>
            <a:p>
              <a:pPr algn="ctr" defTabSz="1313348">
                <a:defRPr/>
              </a:pPr>
              <a:r>
                <a:rPr lang="en-US" sz="1100" b="1" kern="0" spc="90" dirty="0">
                  <a:solidFill>
                    <a:srgbClr val="CE1126"/>
                  </a:solidFill>
                  <a:latin typeface="Calibri"/>
                </a:rPr>
                <a:t>Demographic</a:t>
              </a: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r>
                <a:rPr lang="en-US" sz="1100" b="1" kern="0" spc="90" dirty="0">
                  <a:solidFill>
                    <a:srgbClr val="CE1126"/>
                  </a:solidFill>
                  <a:latin typeface="Calibri"/>
                </a:rPr>
                <a:t>Clinical</a:t>
              </a: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r>
                <a:rPr lang="en-US" sz="1100" b="1" kern="0" spc="90" dirty="0">
                  <a:solidFill>
                    <a:srgbClr val="CE1126"/>
                  </a:solidFill>
                  <a:latin typeface="Calibri"/>
                </a:rPr>
                <a:t>Market</a:t>
              </a:r>
            </a:p>
            <a:p>
              <a:pPr algn="ctr" defTabSz="1313348">
                <a:defRPr/>
              </a:pPr>
              <a:endParaRPr lang="en-US" sz="1100" b="1" kern="0" spc="90" dirty="0">
                <a:solidFill>
                  <a:srgbClr val="CE1126"/>
                </a:solidFill>
                <a:latin typeface="Calibri"/>
              </a:endParaRPr>
            </a:p>
            <a:p>
              <a:pPr algn="ctr" defTabSz="1313348">
                <a:defRPr/>
              </a:pPr>
              <a:endParaRPr lang="en-US" sz="1100" b="1" kern="0" spc="90" dirty="0">
                <a:solidFill>
                  <a:srgbClr val="CE1126"/>
                </a:solidFill>
                <a:latin typeface="Calibri"/>
              </a:endParaRPr>
            </a:p>
          </p:txBody>
        </p:sp>
        <p:sp>
          <p:nvSpPr>
            <p:cNvPr id="49" name="TextBox 48"/>
            <p:cNvSpPr txBox="1"/>
            <p:nvPr/>
          </p:nvSpPr>
          <p:spPr>
            <a:xfrm rot="16200000">
              <a:off x="-273654" y="5177417"/>
              <a:ext cx="1798547" cy="282914"/>
            </a:xfrm>
            <a:prstGeom prst="rect">
              <a:avLst/>
            </a:prstGeom>
            <a:noFill/>
          </p:spPr>
          <p:txBody>
            <a:bodyPr wrap="square" lIns="82048" tIns="41025" rIns="82048" bIns="41025" rtlCol="0">
              <a:spAutoFit/>
            </a:bodyPr>
            <a:lstStyle/>
            <a:p>
              <a:pPr algn="ctr"/>
              <a:r>
                <a:rPr lang="en-US" sz="1300" b="1" dirty="0">
                  <a:solidFill>
                    <a:srgbClr val="CE1126"/>
                  </a:solidFill>
                </a:rPr>
                <a:t>Drivers/Barriers</a:t>
              </a:r>
            </a:p>
          </p:txBody>
        </p:sp>
        <p:grpSp>
          <p:nvGrpSpPr>
            <p:cNvPr id="42" name="Group 41"/>
            <p:cNvGrpSpPr/>
            <p:nvPr/>
          </p:nvGrpSpPr>
          <p:grpSpPr>
            <a:xfrm>
              <a:off x="6324600" y="5443430"/>
              <a:ext cx="2412166" cy="322729"/>
              <a:chOff x="5788819" y="5687083"/>
              <a:chExt cx="2412166" cy="322729"/>
            </a:xfrm>
          </p:grpSpPr>
          <p:sp>
            <p:nvSpPr>
              <p:cNvPr id="57" name="TextBox 56"/>
              <p:cNvSpPr txBox="1"/>
              <p:nvPr/>
            </p:nvSpPr>
            <p:spPr>
              <a:xfrm>
                <a:off x="5967350" y="5687083"/>
                <a:ext cx="2233635" cy="322729"/>
              </a:xfrm>
              <a:prstGeom prst="rect">
                <a:avLst/>
              </a:prstGeom>
              <a:noFill/>
            </p:spPr>
            <p:txBody>
              <a:bodyPr wrap="square" lIns="82048" tIns="41025" rIns="82048" bIns="41025" rtlCol="0" anchor="ctr" anchorCtr="0">
                <a:noAutofit/>
              </a:bodyPr>
              <a:lstStyle/>
              <a:p>
                <a:r>
                  <a:rPr lang="en-US" sz="800" dirty="0">
                    <a:solidFill>
                      <a:prstClr val="black"/>
                    </a:solidFill>
                  </a:rPr>
                  <a:t>Increasing payer scrutiny of utilization may limit some </a:t>
                </a:r>
                <a:r>
                  <a:rPr lang="en-US" sz="800" dirty="0" smtClean="0">
                    <a:solidFill>
                      <a:prstClr val="black"/>
                    </a:solidFill>
                  </a:rPr>
                  <a:t>volumes in the HOPD setting</a:t>
                </a:r>
                <a:endParaRPr lang="en-US" sz="800" dirty="0">
                  <a:solidFill>
                    <a:prstClr val="black"/>
                  </a:solidFill>
                </a:endParaRPr>
              </a:p>
            </p:txBody>
          </p:sp>
          <p:grpSp>
            <p:nvGrpSpPr>
              <p:cNvPr id="4" name="Group 68"/>
              <p:cNvGrpSpPr/>
              <p:nvPr/>
            </p:nvGrpSpPr>
            <p:grpSpPr>
              <a:xfrm>
                <a:off x="5788819" y="5751619"/>
                <a:ext cx="166255" cy="161365"/>
                <a:chOff x="817697" y="5560597"/>
                <a:chExt cx="182880" cy="182880"/>
              </a:xfrm>
            </p:grpSpPr>
            <p:sp>
              <p:nvSpPr>
                <p:cNvPr id="70" name="Oval 69"/>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Minus 70"/>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50" name="Group 49"/>
            <p:cNvGrpSpPr/>
            <p:nvPr/>
          </p:nvGrpSpPr>
          <p:grpSpPr>
            <a:xfrm>
              <a:off x="3352800" y="4729962"/>
              <a:ext cx="2895600" cy="322729"/>
              <a:chOff x="3276600" y="4949599"/>
              <a:chExt cx="2895600" cy="322729"/>
            </a:xfrm>
          </p:grpSpPr>
          <p:sp>
            <p:nvSpPr>
              <p:cNvPr id="75" name="TextBox 74"/>
              <p:cNvSpPr txBox="1"/>
              <p:nvPr/>
            </p:nvSpPr>
            <p:spPr>
              <a:xfrm>
                <a:off x="3459512" y="4949599"/>
                <a:ext cx="2712688"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Increasing use of new targeted drugs and immunotherapies creates new treatment possibilities</a:t>
                </a:r>
                <a:endParaRPr lang="en-US" sz="800" dirty="0">
                  <a:solidFill>
                    <a:prstClr val="black"/>
                  </a:solidFill>
                </a:endParaRPr>
              </a:p>
            </p:txBody>
          </p:sp>
          <p:grpSp>
            <p:nvGrpSpPr>
              <p:cNvPr id="6" name="Group 78"/>
              <p:cNvGrpSpPr/>
              <p:nvPr/>
            </p:nvGrpSpPr>
            <p:grpSpPr>
              <a:xfrm>
                <a:off x="3276600" y="5019675"/>
                <a:ext cx="178239" cy="161365"/>
                <a:chOff x="831850" y="5137149"/>
                <a:chExt cx="182880" cy="182880"/>
              </a:xfrm>
            </p:grpSpPr>
            <p:sp>
              <p:nvSpPr>
                <p:cNvPr id="80" name="Oval 79"/>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Plus 80"/>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grpSp>
        <p:grpSp>
          <p:nvGrpSpPr>
            <p:cNvPr id="40" name="Group 39"/>
            <p:cNvGrpSpPr/>
            <p:nvPr/>
          </p:nvGrpSpPr>
          <p:grpSpPr>
            <a:xfrm>
              <a:off x="6324600" y="4729962"/>
              <a:ext cx="2403507" cy="322729"/>
              <a:chOff x="5788819" y="4949599"/>
              <a:chExt cx="2403507" cy="322729"/>
            </a:xfrm>
          </p:grpSpPr>
          <p:sp>
            <p:nvSpPr>
              <p:cNvPr id="59" name="TextBox 58"/>
              <p:cNvSpPr txBox="1"/>
              <p:nvPr/>
            </p:nvSpPr>
            <p:spPr>
              <a:xfrm>
                <a:off x="5967350" y="4949599"/>
                <a:ext cx="2224976" cy="322729"/>
              </a:xfrm>
              <a:prstGeom prst="rect">
                <a:avLst/>
              </a:prstGeom>
              <a:noFill/>
            </p:spPr>
            <p:txBody>
              <a:bodyPr wrap="square" lIns="82048" tIns="41025" rIns="82048" bIns="41025" rtlCol="0" anchor="ctr" anchorCtr="0">
                <a:noAutofit/>
              </a:bodyPr>
              <a:lstStyle/>
              <a:p>
                <a:r>
                  <a:rPr lang="en-US" sz="800" dirty="0">
                    <a:solidFill>
                      <a:prstClr val="black"/>
                    </a:solidFill>
                  </a:rPr>
                  <a:t>Hospital employment of medical oncologists driving chemo volumes to HOPD setting</a:t>
                </a:r>
              </a:p>
            </p:txBody>
          </p:sp>
          <p:grpSp>
            <p:nvGrpSpPr>
              <p:cNvPr id="8" name="Group 78"/>
              <p:cNvGrpSpPr/>
              <p:nvPr/>
            </p:nvGrpSpPr>
            <p:grpSpPr>
              <a:xfrm>
                <a:off x="5788819" y="5020235"/>
                <a:ext cx="166255" cy="161365"/>
                <a:chOff x="831850" y="5137149"/>
                <a:chExt cx="182880" cy="182880"/>
              </a:xfrm>
            </p:grpSpPr>
            <p:sp>
              <p:nvSpPr>
                <p:cNvPr id="152" name="Oval 151"/>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3" name="Plus 152"/>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grpSp>
        <p:grpSp>
          <p:nvGrpSpPr>
            <p:cNvPr id="60" name="Group 59"/>
            <p:cNvGrpSpPr/>
            <p:nvPr/>
          </p:nvGrpSpPr>
          <p:grpSpPr>
            <a:xfrm>
              <a:off x="914400" y="5077544"/>
              <a:ext cx="2533511" cy="322729"/>
              <a:chOff x="914400" y="5325756"/>
              <a:chExt cx="2533511" cy="322729"/>
            </a:xfrm>
          </p:grpSpPr>
          <p:sp>
            <p:nvSpPr>
              <p:cNvPr id="101" name="TextBox 100"/>
              <p:cNvSpPr txBox="1"/>
              <p:nvPr/>
            </p:nvSpPr>
            <p:spPr>
              <a:xfrm>
                <a:off x="1081132" y="5325756"/>
                <a:ext cx="2366779"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Fastest growth in incidences of mesothelioma, bladder, lung, and pancreatic cancers</a:t>
                </a:r>
                <a:endParaRPr lang="en-US" sz="800" dirty="0">
                  <a:solidFill>
                    <a:prstClr val="black"/>
                  </a:solidFill>
                </a:endParaRPr>
              </a:p>
            </p:txBody>
          </p:sp>
          <p:grpSp>
            <p:nvGrpSpPr>
              <p:cNvPr id="9" name="Group 103"/>
              <p:cNvGrpSpPr/>
              <p:nvPr/>
            </p:nvGrpSpPr>
            <p:grpSpPr>
              <a:xfrm>
                <a:off x="914400" y="5379439"/>
                <a:ext cx="166255" cy="161365"/>
                <a:chOff x="831850" y="5137149"/>
                <a:chExt cx="182880" cy="182880"/>
              </a:xfrm>
            </p:grpSpPr>
            <p:sp>
              <p:nvSpPr>
                <p:cNvPr id="109" name="Oval 108"/>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0" name="Plus 109"/>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grpSp>
        <p:grpSp>
          <p:nvGrpSpPr>
            <p:cNvPr id="53" name="Group 52"/>
            <p:cNvGrpSpPr/>
            <p:nvPr/>
          </p:nvGrpSpPr>
          <p:grpSpPr>
            <a:xfrm>
              <a:off x="914400" y="4729962"/>
              <a:ext cx="2377065" cy="322729"/>
              <a:chOff x="914400" y="4949599"/>
              <a:chExt cx="2377065" cy="322729"/>
            </a:xfrm>
          </p:grpSpPr>
          <p:sp>
            <p:nvSpPr>
              <p:cNvPr id="99" name="TextBox 98"/>
              <p:cNvSpPr txBox="1"/>
              <p:nvPr/>
            </p:nvSpPr>
            <p:spPr>
              <a:xfrm>
                <a:off x="1081132" y="4949599"/>
                <a:ext cx="2210333" cy="322729"/>
              </a:xfrm>
              <a:prstGeom prst="rect">
                <a:avLst/>
              </a:prstGeom>
              <a:noFill/>
            </p:spPr>
            <p:txBody>
              <a:bodyPr wrap="square" lIns="82048" tIns="41025" rIns="82048" bIns="41025" rtlCol="0" anchor="ctr" anchorCtr="0">
                <a:noAutofit/>
              </a:bodyPr>
              <a:lstStyle/>
              <a:p>
                <a:r>
                  <a:rPr lang="en-US" sz="800" dirty="0">
                    <a:solidFill>
                      <a:prstClr val="black"/>
                    </a:solidFill>
                  </a:rPr>
                  <a:t>Aging population increases overall number of cancer cases</a:t>
                </a:r>
              </a:p>
            </p:txBody>
          </p:sp>
          <p:grpSp>
            <p:nvGrpSpPr>
              <p:cNvPr id="10" name="Group 110"/>
              <p:cNvGrpSpPr/>
              <p:nvPr/>
            </p:nvGrpSpPr>
            <p:grpSpPr>
              <a:xfrm>
                <a:off x="914400" y="5006268"/>
                <a:ext cx="166255" cy="161365"/>
                <a:chOff x="831850" y="5137149"/>
                <a:chExt cx="182880" cy="182880"/>
              </a:xfrm>
            </p:grpSpPr>
            <p:sp>
              <p:nvSpPr>
                <p:cNvPr id="127" name="Oval 126"/>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0" name="Plus 129"/>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grpSp>
        <p:grpSp>
          <p:nvGrpSpPr>
            <p:cNvPr id="43" name="Group 42"/>
            <p:cNvGrpSpPr/>
            <p:nvPr/>
          </p:nvGrpSpPr>
          <p:grpSpPr>
            <a:xfrm>
              <a:off x="6324600" y="5800163"/>
              <a:ext cx="2245167" cy="322729"/>
              <a:chOff x="5788819" y="6019800"/>
              <a:chExt cx="2245167" cy="322729"/>
            </a:xfrm>
          </p:grpSpPr>
          <p:grpSp>
            <p:nvGrpSpPr>
              <p:cNvPr id="3" name="Group 65"/>
              <p:cNvGrpSpPr/>
              <p:nvPr/>
            </p:nvGrpSpPr>
            <p:grpSpPr>
              <a:xfrm>
                <a:off x="5788819" y="6112288"/>
                <a:ext cx="166255" cy="161365"/>
                <a:chOff x="817697" y="5560597"/>
                <a:chExt cx="182880" cy="182880"/>
              </a:xfrm>
            </p:grpSpPr>
            <p:sp>
              <p:nvSpPr>
                <p:cNvPr id="67" name="Oval 66"/>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Minus 67"/>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96" name="TextBox 95"/>
              <p:cNvSpPr txBox="1"/>
              <p:nvPr/>
            </p:nvSpPr>
            <p:spPr>
              <a:xfrm>
                <a:off x="5967350" y="6019800"/>
                <a:ext cx="2066636" cy="322729"/>
              </a:xfrm>
              <a:prstGeom prst="rect">
                <a:avLst/>
              </a:prstGeom>
              <a:noFill/>
            </p:spPr>
            <p:txBody>
              <a:bodyPr wrap="square" lIns="82048" tIns="41025" rIns="82048" bIns="41025" rtlCol="0" anchor="ctr" anchorCtr="0">
                <a:noAutofit/>
              </a:bodyPr>
              <a:lstStyle/>
              <a:p>
                <a:r>
                  <a:rPr lang="en-US" sz="800" dirty="0" err="1">
                    <a:solidFill>
                      <a:prstClr val="black"/>
                    </a:solidFill>
                  </a:rPr>
                  <a:t>Brachytherapy</a:t>
                </a:r>
                <a:r>
                  <a:rPr lang="en-US" sz="800" dirty="0">
                    <a:solidFill>
                      <a:prstClr val="black"/>
                    </a:solidFill>
                  </a:rPr>
                  <a:t> volumes shifting to ASCs</a:t>
                </a:r>
              </a:p>
            </p:txBody>
          </p:sp>
        </p:grpSp>
        <p:grpSp>
          <p:nvGrpSpPr>
            <p:cNvPr id="41" name="Group 40"/>
            <p:cNvGrpSpPr/>
            <p:nvPr/>
          </p:nvGrpSpPr>
          <p:grpSpPr>
            <a:xfrm>
              <a:off x="6324600" y="5086696"/>
              <a:ext cx="2245167" cy="322729"/>
              <a:chOff x="5788819" y="5312855"/>
              <a:chExt cx="2245167" cy="322729"/>
            </a:xfrm>
          </p:grpSpPr>
          <p:sp>
            <p:nvSpPr>
              <p:cNvPr id="51" name="TextBox 50"/>
              <p:cNvSpPr txBox="1"/>
              <p:nvPr/>
            </p:nvSpPr>
            <p:spPr>
              <a:xfrm>
                <a:off x="5967350" y="5312855"/>
                <a:ext cx="2066636" cy="322729"/>
              </a:xfrm>
              <a:prstGeom prst="rect">
                <a:avLst/>
              </a:prstGeom>
              <a:noFill/>
            </p:spPr>
            <p:txBody>
              <a:bodyPr wrap="square" lIns="82048" tIns="41025" rIns="82048" bIns="41025" rtlCol="0" anchor="ctr" anchorCtr="0">
                <a:noAutofit/>
              </a:bodyPr>
              <a:lstStyle/>
              <a:p>
                <a:r>
                  <a:rPr lang="en-US" sz="800" dirty="0">
                    <a:solidFill>
                      <a:prstClr val="black"/>
                    </a:solidFill>
                  </a:rPr>
                  <a:t>Opening of new proton therapy centers drives increased volumes</a:t>
                </a:r>
              </a:p>
            </p:txBody>
          </p:sp>
          <p:grpSp>
            <p:nvGrpSpPr>
              <p:cNvPr id="33" name="Group 78"/>
              <p:cNvGrpSpPr/>
              <p:nvPr/>
            </p:nvGrpSpPr>
            <p:grpSpPr>
              <a:xfrm>
                <a:off x="5788819" y="5362575"/>
                <a:ext cx="166255" cy="161365"/>
                <a:chOff x="831850" y="5137149"/>
                <a:chExt cx="182880" cy="182880"/>
              </a:xfrm>
            </p:grpSpPr>
            <p:sp>
              <p:nvSpPr>
                <p:cNvPr id="98" name="Oval 97"/>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3" name="Plus 142"/>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grpSp>
        <p:grpSp>
          <p:nvGrpSpPr>
            <p:cNvPr id="56" name="Group 55"/>
            <p:cNvGrpSpPr/>
            <p:nvPr/>
          </p:nvGrpSpPr>
          <p:grpSpPr>
            <a:xfrm>
              <a:off x="914400" y="5858434"/>
              <a:ext cx="2400367" cy="322729"/>
              <a:chOff x="914400" y="6078071"/>
              <a:chExt cx="2400367" cy="322729"/>
            </a:xfrm>
          </p:grpSpPr>
          <p:sp>
            <p:nvSpPr>
              <p:cNvPr id="94" name="TextBox 93"/>
              <p:cNvSpPr txBox="1"/>
              <p:nvPr/>
            </p:nvSpPr>
            <p:spPr>
              <a:xfrm>
                <a:off x="1081132" y="6078071"/>
                <a:ext cx="2233635"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Narrow networks preclude some patients from accessing certain providers</a:t>
                </a:r>
                <a:endParaRPr lang="en-US" sz="800" dirty="0">
                  <a:solidFill>
                    <a:prstClr val="black"/>
                  </a:solidFill>
                </a:endParaRPr>
              </a:p>
            </p:txBody>
          </p:sp>
          <p:grpSp>
            <p:nvGrpSpPr>
              <p:cNvPr id="97" name="Group 68"/>
              <p:cNvGrpSpPr/>
              <p:nvPr/>
            </p:nvGrpSpPr>
            <p:grpSpPr>
              <a:xfrm>
                <a:off x="914400" y="6149228"/>
                <a:ext cx="166255" cy="161365"/>
                <a:chOff x="817697" y="5560597"/>
                <a:chExt cx="182880" cy="182880"/>
              </a:xfrm>
            </p:grpSpPr>
            <p:sp>
              <p:nvSpPr>
                <p:cNvPr id="104" name="Oval 103"/>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Minus 104"/>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55" name="Group 54"/>
            <p:cNvGrpSpPr/>
            <p:nvPr/>
          </p:nvGrpSpPr>
          <p:grpSpPr>
            <a:xfrm>
              <a:off x="914400" y="5447738"/>
              <a:ext cx="2374842" cy="335721"/>
              <a:chOff x="914400" y="5721058"/>
              <a:chExt cx="2374842" cy="335721"/>
            </a:xfrm>
          </p:grpSpPr>
          <p:sp>
            <p:nvSpPr>
              <p:cNvPr id="106" name="TextBox 105"/>
              <p:cNvSpPr txBox="1"/>
              <p:nvPr/>
            </p:nvSpPr>
            <p:spPr>
              <a:xfrm>
                <a:off x="1081132" y="5734050"/>
                <a:ext cx="2208110"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Expanded insurance coverage may increase cancer screenings, leading to slight rise in diagnosis for some cancers</a:t>
                </a:r>
                <a:endParaRPr lang="en-US" sz="800" dirty="0">
                  <a:solidFill>
                    <a:prstClr val="black"/>
                  </a:solidFill>
                </a:endParaRPr>
              </a:p>
            </p:txBody>
          </p:sp>
          <p:grpSp>
            <p:nvGrpSpPr>
              <p:cNvPr id="107" name="Group 103"/>
              <p:cNvGrpSpPr/>
              <p:nvPr/>
            </p:nvGrpSpPr>
            <p:grpSpPr>
              <a:xfrm>
                <a:off x="914400" y="5721058"/>
                <a:ext cx="166255" cy="161365"/>
                <a:chOff x="831850" y="5137149"/>
                <a:chExt cx="182880" cy="182880"/>
              </a:xfrm>
            </p:grpSpPr>
            <p:sp>
              <p:nvSpPr>
                <p:cNvPr id="111" name="Oval 110"/>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9" name="Plus 118"/>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grpSp>
        <p:grpSp>
          <p:nvGrpSpPr>
            <p:cNvPr id="48" name="Group 47"/>
            <p:cNvGrpSpPr/>
            <p:nvPr/>
          </p:nvGrpSpPr>
          <p:grpSpPr>
            <a:xfrm>
              <a:off x="3364784" y="5068264"/>
              <a:ext cx="2730066" cy="390511"/>
              <a:chOff x="3288584" y="5245073"/>
              <a:chExt cx="2730066" cy="390511"/>
            </a:xfrm>
          </p:grpSpPr>
          <p:sp>
            <p:nvSpPr>
              <p:cNvPr id="78" name="TextBox 77"/>
              <p:cNvSpPr txBox="1"/>
              <p:nvPr/>
            </p:nvSpPr>
            <p:spPr>
              <a:xfrm>
                <a:off x="3459512" y="5312855"/>
                <a:ext cx="2559138"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Potential rise in oral chemo use could reduce infusion volumes in the future, though few oral drugs are being marketed as replacements for standard infusion therapies</a:t>
                </a:r>
                <a:endParaRPr lang="en-US" sz="800" dirty="0">
                  <a:solidFill>
                    <a:prstClr val="black"/>
                  </a:solidFill>
                </a:endParaRPr>
              </a:p>
            </p:txBody>
          </p:sp>
          <p:grpSp>
            <p:nvGrpSpPr>
              <p:cNvPr id="121" name="Group 65"/>
              <p:cNvGrpSpPr/>
              <p:nvPr/>
            </p:nvGrpSpPr>
            <p:grpSpPr>
              <a:xfrm>
                <a:off x="3288584" y="5245073"/>
                <a:ext cx="166255" cy="161365"/>
                <a:chOff x="817697" y="5560597"/>
                <a:chExt cx="182880" cy="182880"/>
              </a:xfrm>
            </p:grpSpPr>
            <p:sp>
              <p:nvSpPr>
                <p:cNvPr id="122" name="Oval 121"/>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3" name="Minus 122"/>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52" name="Group 51"/>
            <p:cNvGrpSpPr/>
            <p:nvPr/>
          </p:nvGrpSpPr>
          <p:grpSpPr>
            <a:xfrm>
              <a:off x="3364784" y="5553634"/>
              <a:ext cx="2883616" cy="322729"/>
              <a:chOff x="3288584" y="5773271"/>
              <a:chExt cx="2883616" cy="322729"/>
            </a:xfrm>
          </p:grpSpPr>
          <p:sp>
            <p:nvSpPr>
              <p:cNvPr id="147" name="TextBox 146"/>
              <p:cNvSpPr txBox="1"/>
              <p:nvPr/>
            </p:nvSpPr>
            <p:spPr>
              <a:xfrm>
                <a:off x="3459512" y="5773271"/>
                <a:ext cx="2712688" cy="322729"/>
              </a:xfrm>
              <a:prstGeom prst="rect">
                <a:avLst/>
              </a:prstGeom>
              <a:noFill/>
            </p:spPr>
            <p:txBody>
              <a:bodyPr wrap="square" lIns="82048" tIns="41025" rIns="82048" bIns="41025" rtlCol="0" anchor="ctr" anchorCtr="0">
                <a:noAutofit/>
              </a:bodyPr>
              <a:lstStyle/>
              <a:p>
                <a:r>
                  <a:rPr lang="en-US" sz="800" dirty="0">
                    <a:solidFill>
                      <a:prstClr val="black"/>
                    </a:solidFill>
                  </a:rPr>
                  <a:t>R</a:t>
                </a:r>
                <a:r>
                  <a:rPr lang="en-US" sz="800" dirty="0" smtClean="0">
                    <a:solidFill>
                      <a:prstClr val="black"/>
                    </a:solidFill>
                  </a:rPr>
                  <a:t>adiation therapy visits may decline if </a:t>
                </a:r>
                <a:r>
                  <a:rPr lang="en-US" sz="800" dirty="0" err="1" smtClean="0">
                    <a:solidFill>
                      <a:prstClr val="black"/>
                    </a:solidFill>
                  </a:rPr>
                  <a:t>hypofractionation</a:t>
                </a:r>
                <a:r>
                  <a:rPr lang="en-US" sz="800" dirty="0" smtClean="0">
                    <a:solidFill>
                      <a:prstClr val="black"/>
                    </a:solidFill>
                  </a:rPr>
                  <a:t> takes hold under bundled payment models</a:t>
                </a:r>
                <a:endParaRPr lang="en-US" sz="800" dirty="0">
                  <a:solidFill>
                    <a:prstClr val="black"/>
                  </a:solidFill>
                </a:endParaRPr>
              </a:p>
            </p:txBody>
          </p:sp>
          <p:grpSp>
            <p:nvGrpSpPr>
              <p:cNvPr id="124" name="Group 65"/>
              <p:cNvGrpSpPr/>
              <p:nvPr/>
            </p:nvGrpSpPr>
            <p:grpSpPr>
              <a:xfrm>
                <a:off x="3288584" y="5820238"/>
                <a:ext cx="166255" cy="161365"/>
                <a:chOff x="817697" y="5560597"/>
                <a:chExt cx="182880" cy="182880"/>
              </a:xfrm>
            </p:grpSpPr>
            <p:sp>
              <p:nvSpPr>
                <p:cNvPr id="125" name="Oval 124"/>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1" name="Minus 130"/>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46" name="Group 45"/>
            <p:cNvGrpSpPr/>
            <p:nvPr/>
          </p:nvGrpSpPr>
          <p:grpSpPr>
            <a:xfrm>
              <a:off x="3364784" y="5858434"/>
              <a:ext cx="2730066" cy="322729"/>
              <a:chOff x="3288584" y="6032946"/>
              <a:chExt cx="2730066" cy="322729"/>
            </a:xfrm>
          </p:grpSpPr>
          <p:sp>
            <p:nvSpPr>
              <p:cNvPr id="77" name="TextBox 76"/>
              <p:cNvSpPr txBox="1"/>
              <p:nvPr/>
            </p:nvSpPr>
            <p:spPr>
              <a:xfrm>
                <a:off x="3459512" y="6032946"/>
                <a:ext cx="2559138"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Changes to breast and prostate cancer screening guidelines may lead to volume declines</a:t>
                </a:r>
                <a:endParaRPr lang="en-US" sz="800" dirty="0">
                  <a:solidFill>
                    <a:prstClr val="black"/>
                  </a:solidFill>
                </a:endParaRPr>
              </a:p>
            </p:txBody>
          </p:sp>
          <p:grpSp>
            <p:nvGrpSpPr>
              <p:cNvPr id="134" name="Group 65"/>
              <p:cNvGrpSpPr/>
              <p:nvPr/>
            </p:nvGrpSpPr>
            <p:grpSpPr>
              <a:xfrm>
                <a:off x="3288584" y="6094629"/>
                <a:ext cx="166255" cy="161365"/>
                <a:chOff x="817697" y="5560597"/>
                <a:chExt cx="182880" cy="182880"/>
              </a:xfrm>
            </p:grpSpPr>
            <p:sp>
              <p:nvSpPr>
                <p:cNvPr id="135" name="Oval 134"/>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8" name="Minus 137"/>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sp>
        <p:nvSpPr>
          <p:cNvPr id="139" name="TextBox 138"/>
          <p:cNvSpPr txBox="1"/>
          <p:nvPr/>
        </p:nvSpPr>
        <p:spPr>
          <a:xfrm>
            <a:off x="5365706" y="1532007"/>
            <a:ext cx="818315" cy="236740"/>
          </a:xfrm>
          <a:prstGeom prst="rect">
            <a:avLst/>
          </a:prstGeom>
          <a:noFill/>
        </p:spPr>
        <p:txBody>
          <a:bodyPr wrap="square" lIns="82048" tIns="41025" rIns="82048" bIns="41025" rtlCol="0">
            <a:spAutoFit/>
          </a:bodyPr>
          <a:lstStyle/>
          <a:p>
            <a:r>
              <a:rPr lang="en-US" sz="1000" i="1" dirty="0" smtClean="0"/>
              <a:t>Modality </a:t>
            </a:r>
            <a:endParaRPr lang="en-US" sz="1000" i="1" dirty="0"/>
          </a:p>
        </p:txBody>
      </p:sp>
      <p:sp>
        <p:nvSpPr>
          <p:cNvPr id="149" name="Text Placeholder 6"/>
          <p:cNvSpPr>
            <a:spLocks noGrp="1"/>
          </p:cNvSpPr>
          <p:nvPr>
            <p:ph type="body" sz="quarter" idx="14"/>
          </p:nvPr>
        </p:nvSpPr>
        <p:spPr>
          <a:xfrm>
            <a:off x="5406994" y="1380861"/>
            <a:ext cx="2616913" cy="206955"/>
          </a:xfrm>
        </p:spPr>
        <p:txBody>
          <a:bodyPr/>
          <a:lstStyle/>
          <a:p>
            <a:pPr algn="l"/>
            <a:r>
              <a:rPr lang="en-US" sz="1100" dirty="0" smtClean="0"/>
              <a:t>HOPD Growth By Modality  </a:t>
            </a:r>
            <a:endParaRPr lang="en-US" sz="1100" dirty="0"/>
          </a:p>
        </p:txBody>
      </p:sp>
      <p:sp>
        <p:nvSpPr>
          <p:cNvPr id="150" name="TextBox 149"/>
          <p:cNvSpPr txBox="1"/>
          <p:nvPr/>
        </p:nvSpPr>
        <p:spPr>
          <a:xfrm>
            <a:off x="7089672" y="1532007"/>
            <a:ext cx="908256" cy="390628"/>
          </a:xfrm>
          <a:prstGeom prst="rect">
            <a:avLst/>
          </a:prstGeom>
          <a:noFill/>
        </p:spPr>
        <p:txBody>
          <a:bodyPr wrap="square" lIns="82048" tIns="41025" rIns="82048" bIns="41025" rtlCol="0">
            <a:spAutoFit/>
          </a:bodyPr>
          <a:lstStyle/>
          <a:p>
            <a:pPr algn="ctr"/>
            <a:r>
              <a:rPr lang="en-US" sz="1000" i="1" dirty="0" smtClean="0"/>
              <a:t>5 Year Growth Rate</a:t>
            </a:r>
            <a:endParaRPr lang="en-US" sz="1000" i="1" dirty="0"/>
          </a:p>
        </p:txBody>
      </p:sp>
    </p:spTree>
    <p:extLst>
      <p:ext uri="{BB962C8B-B14F-4D97-AF65-F5344CB8AC3E}">
        <p14:creationId xmlns:p14="http://schemas.microsoft.com/office/powerpoint/2010/main" val="420134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p:txBody>
          <a:bodyPr/>
          <a:lstStyle/>
          <a:p>
            <a:r>
              <a:rPr lang="en-US" sz="900" dirty="0" smtClean="0">
                <a:solidFill>
                  <a:schemeClr val="tx1"/>
                </a:solidFill>
              </a:rPr>
              <a:t>Future Market Assessment</a:t>
            </a:r>
            <a:endParaRPr lang="en-US" sz="900" dirty="0">
              <a:solidFill>
                <a:schemeClr val="tx1"/>
              </a:solidFill>
            </a:endParaRPr>
          </a:p>
        </p:txBody>
      </p:sp>
      <p:sp>
        <p:nvSpPr>
          <p:cNvPr id="11" name="Title 10"/>
          <p:cNvSpPr>
            <a:spLocks noGrp="1"/>
          </p:cNvSpPr>
          <p:nvPr>
            <p:ph type="title"/>
          </p:nvPr>
        </p:nvSpPr>
        <p:spPr/>
        <p:txBody>
          <a:bodyPr/>
          <a:lstStyle/>
          <a:p>
            <a:r>
              <a:rPr lang="en-US" dirty="0" smtClean="0">
                <a:solidFill>
                  <a:schemeClr val="tx1"/>
                </a:solidFill>
              </a:rPr>
              <a:t>National Outlook for Inpatient Services</a:t>
            </a:r>
            <a:endParaRPr lang="en-US" dirty="0">
              <a:solidFill>
                <a:schemeClr val="tx1"/>
              </a:solidFill>
            </a:endParaRPr>
          </a:p>
        </p:txBody>
      </p:sp>
      <p:pic>
        <p:nvPicPr>
          <p:cNvPr id="12" name="Picture 11" descr="ABC_logo_rgb.png"/>
          <p:cNvPicPr>
            <a:picLocks noChangeAspect="1"/>
          </p:cNvPicPr>
          <p:nvPr/>
        </p:nvPicPr>
        <p:blipFill>
          <a:blip r:embed="rId3" cstate="print"/>
          <a:stretch>
            <a:fillRect/>
          </a:stretch>
        </p:blipFill>
        <p:spPr bwMode="gray">
          <a:xfrm>
            <a:off x="5405583" y="349625"/>
            <a:ext cx="1172095" cy="451256"/>
          </a:xfrm>
          <a:prstGeom prst="rect">
            <a:avLst/>
          </a:prstGeom>
        </p:spPr>
      </p:pic>
      <p:cxnSp>
        <p:nvCxnSpPr>
          <p:cNvPr id="13" name="Straight Connector 12"/>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15"/>
          <p:cNvSpPr txBox="1">
            <a:spLocks/>
          </p:cNvSpPr>
          <p:nvPr/>
        </p:nvSpPr>
        <p:spPr bwMode="gray">
          <a:xfrm>
            <a:off x="6769215" y="417006"/>
            <a:ext cx="1945295" cy="322729"/>
          </a:xfrm>
          <a:prstGeom prst="rect">
            <a:avLst/>
          </a:prstGeom>
        </p:spPr>
        <p:txBody>
          <a:bodyPr vert="horz" wrap="square" lIns="41025" tIns="41025" rIns="41025" bIns="41025"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4235">
              <a:defRPr/>
            </a:pPr>
            <a:r>
              <a:rPr lang="en-US" dirty="0">
                <a:solidFill>
                  <a:srgbClr val="617685"/>
                </a:solidFill>
              </a:rPr>
              <a:t>Marketing and Planning</a:t>
            </a:r>
            <a:br>
              <a:rPr lang="en-US" dirty="0">
                <a:solidFill>
                  <a:srgbClr val="617685"/>
                </a:solidFill>
              </a:rPr>
            </a:br>
            <a:r>
              <a:rPr lang="en-US" dirty="0">
                <a:solidFill>
                  <a:srgbClr val="617685"/>
                </a:solidFill>
              </a:rPr>
              <a:t>Leadership Council</a:t>
            </a:r>
          </a:p>
        </p:txBody>
      </p:sp>
      <p:graphicFrame>
        <p:nvGraphicFramePr>
          <p:cNvPr id="15" name="Chart 14"/>
          <p:cNvGraphicFramePr/>
          <p:nvPr>
            <p:extLst>
              <p:ext uri="{D42A27DB-BD31-4B8C-83A1-F6EECF244321}">
                <p14:modId xmlns:p14="http://schemas.microsoft.com/office/powerpoint/2010/main" val="3262067092"/>
              </p:ext>
            </p:extLst>
          </p:nvPr>
        </p:nvGraphicFramePr>
        <p:xfrm>
          <a:off x="3022327" y="2082920"/>
          <a:ext cx="2031656" cy="103234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6"/>
          <p:cNvSpPr>
            <a:spLocks noGrp="1"/>
          </p:cNvSpPr>
          <p:nvPr>
            <p:ph type="body" sz="quarter" idx="14"/>
          </p:nvPr>
        </p:nvSpPr>
        <p:spPr>
          <a:xfrm>
            <a:off x="3114772" y="1371600"/>
            <a:ext cx="1939211" cy="214657"/>
          </a:xfrm>
        </p:spPr>
        <p:txBody>
          <a:bodyPr/>
          <a:lstStyle/>
          <a:p>
            <a:pPr algn="l"/>
            <a:r>
              <a:rPr lang="en-US" sz="1100" dirty="0" smtClean="0"/>
              <a:t>Inpatient  Chemotherapy and Radiation Volumes</a:t>
            </a:r>
            <a:endParaRPr lang="en-US" sz="1100" dirty="0"/>
          </a:p>
        </p:txBody>
      </p:sp>
      <p:sp>
        <p:nvSpPr>
          <p:cNvPr id="18" name="Text Placeholder 6"/>
          <p:cNvSpPr>
            <a:spLocks noGrp="1"/>
          </p:cNvSpPr>
          <p:nvPr>
            <p:ph type="body" sz="quarter" idx="14"/>
          </p:nvPr>
        </p:nvSpPr>
        <p:spPr>
          <a:xfrm>
            <a:off x="5410200" y="1371600"/>
            <a:ext cx="2627895" cy="156882"/>
          </a:xfrm>
        </p:spPr>
        <p:txBody>
          <a:bodyPr/>
          <a:lstStyle/>
          <a:p>
            <a:pPr algn="l"/>
            <a:r>
              <a:rPr lang="en-US" sz="1100" dirty="0" smtClean="0"/>
              <a:t>Estimated Inpatient Volume Growth </a:t>
            </a:r>
            <a:endParaRPr lang="en-US" sz="1100" dirty="0"/>
          </a:p>
        </p:txBody>
      </p:sp>
      <p:graphicFrame>
        <p:nvGraphicFramePr>
          <p:cNvPr id="19" name="Chart 18"/>
          <p:cNvGraphicFramePr/>
          <p:nvPr>
            <p:extLst>
              <p:ext uri="{D42A27DB-BD31-4B8C-83A1-F6EECF244321}">
                <p14:modId xmlns:p14="http://schemas.microsoft.com/office/powerpoint/2010/main" val="2272109087"/>
              </p:ext>
            </p:extLst>
          </p:nvPr>
        </p:nvGraphicFramePr>
        <p:xfrm>
          <a:off x="6473998" y="1371600"/>
          <a:ext cx="1932007" cy="3066210"/>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p:cNvSpPr txBox="1"/>
          <p:nvPr/>
        </p:nvSpPr>
        <p:spPr>
          <a:xfrm>
            <a:off x="5405583" y="2738634"/>
            <a:ext cx="1336964" cy="221351"/>
          </a:xfrm>
          <a:prstGeom prst="rect">
            <a:avLst/>
          </a:prstGeom>
          <a:noFill/>
        </p:spPr>
        <p:txBody>
          <a:bodyPr wrap="square" lIns="82048" tIns="41025" rIns="82048" bIns="41025" rtlCol="0">
            <a:spAutoFit/>
          </a:bodyPr>
          <a:lstStyle/>
          <a:p>
            <a:r>
              <a:rPr lang="en-US" sz="900" i="1" dirty="0" smtClean="0"/>
              <a:t>Musculoskeletal </a:t>
            </a:r>
            <a:endParaRPr lang="en-US" sz="900" i="1" dirty="0"/>
          </a:p>
        </p:txBody>
      </p:sp>
      <p:sp>
        <p:nvSpPr>
          <p:cNvPr id="21" name="TextBox 20"/>
          <p:cNvSpPr txBox="1"/>
          <p:nvPr/>
        </p:nvSpPr>
        <p:spPr>
          <a:xfrm>
            <a:off x="5405583" y="1951152"/>
            <a:ext cx="1336964" cy="221351"/>
          </a:xfrm>
          <a:prstGeom prst="rect">
            <a:avLst/>
          </a:prstGeom>
          <a:noFill/>
        </p:spPr>
        <p:txBody>
          <a:bodyPr wrap="square" lIns="82048" tIns="41025" rIns="82048" bIns="41025" rtlCol="0">
            <a:spAutoFit/>
          </a:bodyPr>
          <a:lstStyle/>
          <a:p>
            <a:r>
              <a:rPr lang="en-US" sz="900" i="1" dirty="0" smtClean="0"/>
              <a:t>Lung</a:t>
            </a:r>
            <a:endParaRPr lang="en-US" sz="900" i="1" dirty="0"/>
          </a:p>
        </p:txBody>
      </p:sp>
      <p:sp>
        <p:nvSpPr>
          <p:cNvPr id="22" name="TextBox 21"/>
          <p:cNvSpPr txBox="1"/>
          <p:nvPr/>
        </p:nvSpPr>
        <p:spPr>
          <a:xfrm>
            <a:off x="5405583" y="2476140"/>
            <a:ext cx="1336964" cy="221351"/>
          </a:xfrm>
          <a:prstGeom prst="rect">
            <a:avLst/>
          </a:prstGeom>
          <a:noFill/>
        </p:spPr>
        <p:txBody>
          <a:bodyPr wrap="square" lIns="82048" tIns="41025" rIns="82048" bIns="41025" rtlCol="0">
            <a:spAutoFit/>
          </a:bodyPr>
          <a:lstStyle/>
          <a:p>
            <a:r>
              <a:rPr lang="en-US" sz="900" i="1" dirty="0" smtClean="0"/>
              <a:t>Head and Neck</a:t>
            </a:r>
            <a:endParaRPr lang="en-US" sz="900" i="1" dirty="0"/>
          </a:p>
        </p:txBody>
      </p:sp>
      <p:sp>
        <p:nvSpPr>
          <p:cNvPr id="23" name="TextBox 22"/>
          <p:cNvSpPr txBox="1"/>
          <p:nvPr/>
        </p:nvSpPr>
        <p:spPr>
          <a:xfrm>
            <a:off x="5405583" y="3526116"/>
            <a:ext cx="1336964" cy="221351"/>
          </a:xfrm>
          <a:prstGeom prst="rect">
            <a:avLst/>
          </a:prstGeom>
          <a:noFill/>
        </p:spPr>
        <p:txBody>
          <a:bodyPr wrap="square" lIns="82048" tIns="41025" rIns="82048" bIns="41025" rtlCol="0">
            <a:spAutoFit/>
          </a:bodyPr>
          <a:lstStyle/>
          <a:p>
            <a:r>
              <a:rPr lang="en-US" sz="900" i="1" dirty="0" smtClean="0"/>
              <a:t>Neuro</a:t>
            </a:r>
            <a:endParaRPr lang="en-US" sz="900" i="1" dirty="0"/>
          </a:p>
        </p:txBody>
      </p:sp>
      <p:sp>
        <p:nvSpPr>
          <p:cNvPr id="24" name="TextBox 23"/>
          <p:cNvSpPr txBox="1"/>
          <p:nvPr/>
        </p:nvSpPr>
        <p:spPr>
          <a:xfrm>
            <a:off x="5405583" y="3263622"/>
            <a:ext cx="1336964" cy="221351"/>
          </a:xfrm>
          <a:prstGeom prst="rect">
            <a:avLst/>
          </a:prstGeom>
          <a:noFill/>
        </p:spPr>
        <p:txBody>
          <a:bodyPr wrap="square" lIns="82048" tIns="41025" rIns="82048" bIns="41025" rtlCol="0">
            <a:spAutoFit/>
          </a:bodyPr>
          <a:lstStyle/>
          <a:p>
            <a:r>
              <a:rPr lang="en-US" sz="900" i="1" dirty="0" smtClean="0"/>
              <a:t>Breast</a:t>
            </a:r>
            <a:endParaRPr lang="en-US" sz="900" i="1" dirty="0"/>
          </a:p>
        </p:txBody>
      </p:sp>
      <p:sp>
        <p:nvSpPr>
          <p:cNvPr id="25" name="TextBox 24"/>
          <p:cNvSpPr txBox="1"/>
          <p:nvPr/>
        </p:nvSpPr>
        <p:spPr>
          <a:xfrm>
            <a:off x="5405583" y="3001128"/>
            <a:ext cx="1336964" cy="221351"/>
          </a:xfrm>
          <a:prstGeom prst="rect">
            <a:avLst/>
          </a:prstGeom>
          <a:noFill/>
        </p:spPr>
        <p:txBody>
          <a:bodyPr wrap="square" lIns="82048" tIns="41025" rIns="82048" bIns="41025" rtlCol="0">
            <a:spAutoFit/>
          </a:bodyPr>
          <a:lstStyle/>
          <a:p>
            <a:r>
              <a:rPr lang="en-US" sz="900" i="1" dirty="0" err="1" smtClean="0"/>
              <a:t>Gyn</a:t>
            </a:r>
            <a:endParaRPr lang="en-US" sz="900" i="1" dirty="0"/>
          </a:p>
        </p:txBody>
      </p:sp>
      <p:sp>
        <p:nvSpPr>
          <p:cNvPr id="26" name="TextBox 25"/>
          <p:cNvSpPr txBox="1"/>
          <p:nvPr/>
        </p:nvSpPr>
        <p:spPr>
          <a:xfrm>
            <a:off x="5405583" y="2213646"/>
            <a:ext cx="1336964" cy="221351"/>
          </a:xfrm>
          <a:prstGeom prst="rect">
            <a:avLst/>
          </a:prstGeom>
          <a:noFill/>
        </p:spPr>
        <p:txBody>
          <a:bodyPr wrap="square" lIns="82048" tIns="41025" rIns="82048" bIns="41025" rtlCol="0">
            <a:spAutoFit/>
          </a:bodyPr>
          <a:lstStyle/>
          <a:p>
            <a:r>
              <a:rPr lang="en-US" sz="900" i="1" dirty="0" smtClean="0"/>
              <a:t>GI</a:t>
            </a:r>
            <a:endParaRPr lang="en-US" sz="900" i="1" dirty="0"/>
          </a:p>
        </p:txBody>
      </p:sp>
      <p:sp>
        <p:nvSpPr>
          <p:cNvPr id="27" name="TextBox 26"/>
          <p:cNvSpPr txBox="1"/>
          <p:nvPr/>
        </p:nvSpPr>
        <p:spPr>
          <a:xfrm>
            <a:off x="5405583" y="3788608"/>
            <a:ext cx="1336964" cy="221351"/>
          </a:xfrm>
          <a:prstGeom prst="rect">
            <a:avLst/>
          </a:prstGeom>
          <a:noFill/>
        </p:spPr>
        <p:txBody>
          <a:bodyPr wrap="square" lIns="82048" tIns="41025" rIns="82048" bIns="41025" rtlCol="0">
            <a:spAutoFit/>
          </a:bodyPr>
          <a:lstStyle/>
          <a:p>
            <a:r>
              <a:rPr lang="en-US" sz="900" i="1" dirty="0" smtClean="0"/>
              <a:t>Prostate</a:t>
            </a:r>
            <a:endParaRPr lang="en-US" sz="900" i="1" dirty="0"/>
          </a:p>
        </p:txBody>
      </p:sp>
      <p:sp>
        <p:nvSpPr>
          <p:cNvPr id="31" name="Text Placeholder 8"/>
          <p:cNvSpPr>
            <a:spLocks noGrp="1"/>
          </p:cNvSpPr>
          <p:nvPr/>
        </p:nvSpPr>
        <p:spPr bwMode="gray">
          <a:xfrm>
            <a:off x="8382000" y="1896132"/>
            <a:ext cx="386929" cy="2218668"/>
          </a:xfrm>
          <a:prstGeom prst="rect">
            <a:avLst/>
          </a:prstGeom>
          <a:noFill/>
          <a:ln w="19050">
            <a:solidFill>
              <a:schemeClr val="accent3"/>
            </a:solidFill>
          </a:ln>
        </p:spPr>
        <p:txBody>
          <a:bodyPr vert="horz" wrap="square" lIns="82048" tIns="82048" rIns="82048" bIns="41025"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dirty="0">
              <a:solidFill>
                <a:schemeClr val="tx1"/>
              </a:solidFill>
            </a:endParaRPr>
          </a:p>
        </p:txBody>
      </p:sp>
      <p:sp>
        <p:nvSpPr>
          <p:cNvPr id="45" name="Rectangle 44"/>
          <p:cNvSpPr/>
          <p:nvPr/>
        </p:nvSpPr>
        <p:spPr bwMode="gray">
          <a:xfrm>
            <a:off x="803130" y="4419600"/>
            <a:ext cx="7578869" cy="1794342"/>
          </a:xfrm>
          <a:prstGeom prst="rect">
            <a:avLst/>
          </a:prstGeom>
          <a:noFill/>
          <a:ln w="19050" cap="flat" cmpd="sng" algn="ctr">
            <a:solidFill>
              <a:schemeClr val="accent3"/>
            </a:solidFill>
            <a:prstDash val="solid"/>
            <a:round/>
            <a:headEnd type="none" w="med" len="med"/>
            <a:tailEnd type="none" w="med" len="med"/>
          </a:ln>
          <a:effectLst/>
        </p:spPr>
        <p:txBody>
          <a:bodyPr vert="horz" wrap="square" lIns="82048" tIns="123073" rIns="82048" bIns="82048" numCol="3" rtlCol="0" anchor="t" anchorCtr="0" compatLnSpc="1">
            <a:prstTxWarp prst="textNoShape">
              <a:avLst/>
            </a:prstTxWarp>
          </a:bodyPr>
          <a:lstStyle/>
          <a:p>
            <a:pPr algn="ctr" defTabSz="1313348">
              <a:defRPr/>
            </a:pPr>
            <a:r>
              <a:rPr lang="en-US" sz="1100" b="1" kern="0" spc="90" dirty="0">
                <a:solidFill>
                  <a:srgbClr val="CE1126"/>
                </a:solidFill>
                <a:latin typeface="Calibri"/>
              </a:rPr>
              <a:t>Demographic</a:t>
            </a: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r>
              <a:rPr lang="en-US" sz="1100" b="1" kern="0" spc="90" dirty="0">
                <a:solidFill>
                  <a:srgbClr val="CE1126"/>
                </a:solidFill>
                <a:latin typeface="Calibri"/>
              </a:rPr>
              <a:t>Clinical</a:t>
            </a: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endParaRPr lang="en-US" sz="1100" b="1" kern="0" spc="90" dirty="0">
              <a:solidFill>
                <a:srgbClr val="097ABF"/>
              </a:solidFill>
              <a:latin typeface="Calibri"/>
            </a:endParaRPr>
          </a:p>
          <a:p>
            <a:pPr algn="ctr" defTabSz="1313348">
              <a:defRPr/>
            </a:pPr>
            <a:r>
              <a:rPr lang="en-US" sz="1100" b="1" kern="0" spc="90" dirty="0">
                <a:solidFill>
                  <a:srgbClr val="CE1126"/>
                </a:solidFill>
                <a:latin typeface="Calibri"/>
              </a:rPr>
              <a:t>Market</a:t>
            </a:r>
          </a:p>
          <a:p>
            <a:pPr algn="ctr" defTabSz="1313348">
              <a:defRPr/>
            </a:pPr>
            <a:endParaRPr lang="en-US" sz="1100" b="1" kern="0" spc="90" dirty="0">
              <a:solidFill>
                <a:srgbClr val="CE1126"/>
              </a:solidFill>
              <a:latin typeface="Calibri"/>
            </a:endParaRPr>
          </a:p>
          <a:p>
            <a:pPr algn="ctr" defTabSz="1313348">
              <a:defRPr/>
            </a:pPr>
            <a:endParaRPr lang="en-US" sz="1100" b="1" kern="0" spc="90" dirty="0">
              <a:solidFill>
                <a:srgbClr val="CE1126"/>
              </a:solidFill>
              <a:latin typeface="Calibri"/>
            </a:endParaRPr>
          </a:p>
        </p:txBody>
      </p:sp>
      <p:sp>
        <p:nvSpPr>
          <p:cNvPr id="49" name="TextBox 48"/>
          <p:cNvSpPr txBox="1"/>
          <p:nvPr/>
        </p:nvSpPr>
        <p:spPr>
          <a:xfrm rot="16200000">
            <a:off x="-275335" y="5181620"/>
            <a:ext cx="1801909" cy="282914"/>
          </a:xfrm>
          <a:prstGeom prst="rect">
            <a:avLst/>
          </a:prstGeom>
          <a:noFill/>
        </p:spPr>
        <p:txBody>
          <a:bodyPr wrap="square" lIns="82048" tIns="41025" rIns="82048" bIns="41025" rtlCol="0">
            <a:spAutoFit/>
          </a:bodyPr>
          <a:lstStyle/>
          <a:p>
            <a:pPr algn="ctr"/>
            <a:r>
              <a:rPr lang="en-US" sz="1300" b="1" dirty="0">
                <a:solidFill>
                  <a:srgbClr val="CE1126"/>
                </a:solidFill>
              </a:rPr>
              <a:t>Drivers/Barriers</a:t>
            </a:r>
          </a:p>
        </p:txBody>
      </p:sp>
      <p:sp>
        <p:nvSpPr>
          <p:cNvPr id="75" name="TextBox 74"/>
          <p:cNvSpPr txBox="1"/>
          <p:nvPr/>
        </p:nvSpPr>
        <p:spPr>
          <a:xfrm>
            <a:off x="3496623" y="4725762"/>
            <a:ext cx="2066636" cy="322729"/>
          </a:xfrm>
          <a:prstGeom prst="rect">
            <a:avLst/>
          </a:prstGeom>
          <a:noFill/>
        </p:spPr>
        <p:txBody>
          <a:bodyPr wrap="square" lIns="82048" tIns="41025" rIns="82048" bIns="41025" rtlCol="0" anchor="ctr" anchorCtr="0">
            <a:noAutofit/>
          </a:bodyPr>
          <a:lstStyle/>
          <a:p>
            <a:r>
              <a:rPr lang="en-US" sz="800" dirty="0">
                <a:solidFill>
                  <a:prstClr val="black"/>
                </a:solidFill>
              </a:rPr>
              <a:t>Improved blood cell growth factors eliminate the need for hospitalization</a:t>
            </a:r>
          </a:p>
        </p:txBody>
      </p:sp>
      <p:sp>
        <p:nvSpPr>
          <p:cNvPr id="78" name="TextBox 77"/>
          <p:cNvSpPr txBox="1"/>
          <p:nvPr/>
        </p:nvSpPr>
        <p:spPr>
          <a:xfrm>
            <a:off x="3496623" y="5089018"/>
            <a:ext cx="2066636" cy="322729"/>
          </a:xfrm>
          <a:prstGeom prst="rect">
            <a:avLst/>
          </a:prstGeom>
          <a:noFill/>
        </p:spPr>
        <p:txBody>
          <a:bodyPr wrap="square" lIns="82048" tIns="41025" rIns="82048" bIns="41025" rtlCol="0" anchor="ctr" anchorCtr="0">
            <a:noAutofit/>
          </a:bodyPr>
          <a:lstStyle/>
          <a:p>
            <a:r>
              <a:rPr lang="en-US" sz="800" dirty="0">
                <a:solidFill>
                  <a:prstClr val="black"/>
                </a:solidFill>
              </a:rPr>
              <a:t>Treatment phase continues to push outpatient</a:t>
            </a:r>
          </a:p>
        </p:txBody>
      </p:sp>
      <p:cxnSp>
        <p:nvCxnSpPr>
          <p:cNvPr id="91" name="Straight Connector 90"/>
          <p:cNvCxnSpPr/>
          <p:nvPr/>
        </p:nvCxnSpPr>
        <p:spPr bwMode="auto">
          <a:xfrm>
            <a:off x="3899735" y="2581972"/>
            <a:ext cx="321629" cy="55078"/>
          </a:xfrm>
          <a:prstGeom prst="line">
            <a:avLst/>
          </a:prstGeom>
          <a:solidFill>
            <a:schemeClr val="accent1"/>
          </a:solidFill>
          <a:ln w="12700" cap="flat" cmpd="sng" algn="ctr">
            <a:solidFill>
              <a:schemeClr val="accent3"/>
            </a:solidFill>
            <a:prstDash val="dash"/>
            <a:round/>
            <a:headEnd type="none" w="med" len="med"/>
            <a:tailEnd type="none"/>
          </a:ln>
          <a:effectLst/>
        </p:spPr>
      </p:cxnSp>
      <p:sp>
        <p:nvSpPr>
          <p:cNvPr id="111" name="TextBox 110"/>
          <p:cNvSpPr txBox="1"/>
          <p:nvPr/>
        </p:nvSpPr>
        <p:spPr>
          <a:xfrm>
            <a:off x="8382000" y="3803997"/>
            <a:ext cx="409604" cy="205962"/>
          </a:xfrm>
          <a:prstGeom prst="rect">
            <a:avLst/>
          </a:prstGeom>
          <a:noFill/>
        </p:spPr>
        <p:txBody>
          <a:bodyPr wrap="square" lIns="82048" tIns="41025" rIns="82048" bIns="41025" rtlCol="0">
            <a:spAutoFit/>
          </a:bodyPr>
          <a:lstStyle/>
          <a:p>
            <a:r>
              <a:rPr lang="en-US" sz="800" b="1" i="1" dirty="0"/>
              <a:t>4</a:t>
            </a:r>
            <a:r>
              <a:rPr lang="en-US" sz="800" b="1" i="1" dirty="0" smtClean="0"/>
              <a:t>K</a:t>
            </a:r>
            <a:endParaRPr lang="en-US" sz="800" b="1" i="1" dirty="0"/>
          </a:p>
        </p:txBody>
      </p:sp>
      <p:sp>
        <p:nvSpPr>
          <p:cNvPr id="112" name="TextBox 111"/>
          <p:cNvSpPr txBox="1"/>
          <p:nvPr/>
        </p:nvSpPr>
        <p:spPr>
          <a:xfrm>
            <a:off x="8382000" y="3538995"/>
            <a:ext cx="409604" cy="205962"/>
          </a:xfrm>
          <a:prstGeom prst="rect">
            <a:avLst/>
          </a:prstGeom>
          <a:noFill/>
        </p:spPr>
        <p:txBody>
          <a:bodyPr wrap="square" lIns="82048" tIns="41025" rIns="82048" bIns="41025" rtlCol="0">
            <a:spAutoFit/>
          </a:bodyPr>
          <a:lstStyle/>
          <a:p>
            <a:r>
              <a:rPr lang="en-US" sz="800" b="1" i="1" dirty="0" smtClean="0"/>
              <a:t>52K</a:t>
            </a:r>
            <a:endParaRPr lang="en-US" sz="800" b="1" i="1" dirty="0"/>
          </a:p>
        </p:txBody>
      </p:sp>
      <p:sp>
        <p:nvSpPr>
          <p:cNvPr id="113" name="TextBox 112"/>
          <p:cNvSpPr txBox="1"/>
          <p:nvPr/>
        </p:nvSpPr>
        <p:spPr>
          <a:xfrm>
            <a:off x="8382000" y="3273994"/>
            <a:ext cx="503123" cy="205962"/>
          </a:xfrm>
          <a:prstGeom prst="rect">
            <a:avLst/>
          </a:prstGeom>
          <a:noFill/>
        </p:spPr>
        <p:txBody>
          <a:bodyPr wrap="square" lIns="82048" tIns="41025" rIns="82048" bIns="41025" rtlCol="0">
            <a:spAutoFit/>
          </a:bodyPr>
          <a:lstStyle/>
          <a:p>
            <a:r>
              <a:rPr lang="en-US" sz="800" b="1" i="1" dirty="0" smtClean="0"/>
              <a:t>7K</a:t>
            </a:r>
            <a:endParaRPr lang="en-US" sz="800" b="1" i="1" dirty="0"/>
          </a:p>
        </p:txBody>
      </p:sp>
      <p:sp>
        <p:nvSpPr>
          <p:cNvPr id="114" name="TextBox 113"/>
          <p:cNvSpPr txBox="1"/>
          <p:nvPr/>
        </p:nvSpPr>
        <p:spPr>
          <a:xfrm>
            <a:off x="8382000" y="3008993"/>
            <a:ext cx="503123" cy="205962"/>
          </a:xfrm>
          <a:prstGeom prst="rect">
            <a:avLst/>
          </a:prstGeom>
          <a:noFill/>
        </p:spPr>
        <p:txBody>
          <a:bodyPr wrap="square" lIns="82048" tIns="41025" rIns="82048" bIns="41025" rtlCol="0">
            <a:spAutoFit/>
          </a:bodyPr>
          <a:lstStyle/>
          <a:p>
            <a:r>
              <a:rPr lang="en-US" sz="800" b="1" i="1" dirty="0" smtClean="0"/>
              <a:t>12K</a:t>
            </a:r>
            <a:endParaRPr lang="en-US" sz="800" b="1" i="1" dirty="0"/>
          </a:p>
        </p:txBody>
      </p:sp>
      <p:sp>
        <p:nvSpPr>
          <p:cNvPr id="115" name="TextBox 114"/>
          <p:cNvSpPr txBox="1"/>
          <p:nvPr/>
        </p:nvSpPr>
        <p:spPr>
          <a:xfrm>
            <a:off x="8382000" y="2743992"/>
            <a:ext cx="503123" cy="205962"/>
          </a:xfrm>
          <a:prstGeom prst="rect">
            <a:avLst/>
          </a:prstGeom>
          <a:noFill/>
        </p:spPr>
        <p:txBody>
          <a:bodyPr wrap="square" lIns="82048" tIns="41025" rIns="82048" bIns="41025" rtlCol="0">
            <a:spAutoFit/>
          </a:bodyPr>
          <a:lstStyle/>
          <a:p>
            <a:r>
              <a:rPr lang="en-US" sz="800" b="1" i="1" dirty="0" smtClean="0"/>
              <a:t>19K</a:t>
            </a:r>
            <a:endParaRPr lang="en-US" sz="800" b="1" i="1" dirty="0"/>
          </a:p>
        </p:txBody>
      </p:sp>
      <p:sp>
        <p:nvSpPr>
          <p:cNvPr id="116" name="TextBox 115"/>
          <p:cNvSpPr txBox="1"/>
          <p:nvPr/>
        </p:nvSpPr>
        <p:spPr>
          <a:xfrm>
            <a:off x="8382000" y="2478991"/>
            <a:ext cx="503123" cy="205962"/>
          </a:xfrm>
          <a:prstGeom prst="rect">
            <a:avLst/>
          </a:prstGeom>
          <a:noFill/>
        </p:spPr>
        <p:txBody>
          <a:bodyPr wrap="square" lIns="82048" tIns="41025" rIns="82048" bIns="41025" rtlCol="0">
            <a:spAutoFit/>
          </a:bodyPr>
          <a:lstStyle/>
          <a:p>
            <a:r>
              <a:rPr lang="en-US" sz="800" b="1" i="1" dirty="0"/>
              <a:t>7</a:t>
            </a:r>
            <a:r>
              <a:rPr lang="en-US" sz="800" b="1" i="1" dirty="0" smtClean="0"/>
              <a:t>K</a:t>
            </a:r>
            <a:endParaRPr lang="en-US" sz="800" b="1" i="1" dirty="0"/>
          </a:p>
        </p:txBody>
      </p:sp>
      <p:sp>
        <p:nvSpPr>
          <p:cNvPr id="117" name="TextBox 116"/>
          <p:cNvSpPr txBox="1"/>
          <p:nvPr/>
        </p:nvSpPr>
        <p:spPr>
          <a:xfrm>
            <a:off x="8382000" y="2213990"/>
            <a:ext cx="503123" cy="205962"/>
          </a:xfrm>
          <a:prstGeom prst="rect">
            <a:avLst/>
          </a:prstGeom>
          <a:noFill/>
        </p:spPr>
        <p:txBody>
          <a:bodyPr wrap="square" lIns="82048" tIns="41025" rIns="82048" bIns="41025" rtlCol="0">
            <a:spAutoFit/>
          </a:bodyPr>
          <a:lstStyle/>
          <a:p>
            <a:r>
              <a:rPr lang="en-US" sz="800" b="1" i="1" dirty="0" smtClean="0"/>
              <a:t>124K</a:t>
            </a:r>
            <a:endParaRPr lang="en-US" sz="800" b="1" i="1" dirty="0"/>
          </a:p>
        </p:txBody>
      </p:sp>
      <p:sp>
        <p:nvSpPr>
          <p:cNvPr id="118" name="TextBox 117"/>
          <p:cNvSpPr txBox="1"/>
          <p:nvPr/>
        </p:nvSpPr>
        <p:spPr>
          <a:xfrm>
            <a:off x="8382000" y="1948989"/>
            <a:ext cx="503123" cy="205962"/>
          </a:xfrm>
          <a:prstGeom prst="rect">
            <a:avLst/>
          </a:prstGeom>
          <a:noFill/>
        </p:spPr>
        <p:txBody>
          <a:bodyPr wrap="square" lIns="82048" tIns="41025" rIns="82048" bIns="41025" rtlCol="0">
            <a:spAutoFit/>
          </a:bodyPr>
          <a:lstStyle/>
          <a:p>
            <a:r>
              <a:rPr lang="en-US" sz="800" b="1" i="1" dirty="0" smtClean="0"/>
              <a:t>79K</a:t>
            </a:r>
            <a:endParaRPr lang="en-US" sz="800" b="1" i="1" dirty="0"/>
          </a:p>
        </p:txBody>
      </p:sp>
      <p:grpSp>
        <p:nvGrpSpPr>
          <p:cNvPr id="8" name="Group 134"/>
          <p:cNvGrpSpPr/>
          <p:nvPr/>
        </p:nvGrpSpPr>
        <p:grpSpPr>
          <a:xfrm>
            <a:off x="3311032" y="4806444"/>
            <a:ext cx="166255" cy="161365"/>
            <a:chOff x="817697" y="5560597"/>
            <a:chExt cx="182880" cy="182880"/>
          </a:xfrm>
        </p:grpSpPr>
        <p:sp>
          <p:nvSpPr>
            <p:cNvPr id="137" name="Oval 136"/>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8" name="Minus 137"/>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9" name="Group 138"/>
          <p:cNvGrpSpPr/>
          <p:nvPr/>
        </p:nvGrpSpPr>
        <p:grpSpPr>
          <a:xfrm>
            <a:off x="3311032" y="5160070"/>
            <a:ext cx="166255" cy="161365"/>
            <a:chOff x="817697" y="5560597"/>
            <a:chExt cx="182880" cy="182880"/>
          </a:xfrm>
        </p:grpSpPr>
        <p:sp>
          <p:nvSpPr>
            <p:cNvPr id="144" name="Oval 143"/>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5" name="Minus 144"/>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9" name="TextBox 78"/>
          <p:cNvSpPr txBox="1"/>
          <p:nvPr/>
        </p:nvSpPr>
        <p:spPr>
          <a:xfrm>
            <a:off x="5848394" y="4725762"/>
            <a:ext cx="2210333" cy="322729"/>
          </a:xfrm>
          <a:prstGeom prst="rect">
            <a:avLst/>
          </a:prstGeom>
          <a:noFill/>
        </p:spPr>
        <p:txBody>
          <a:bodyPr wrap="square" lIns="82048" tIns="41025" rIns="82048" bIns="41025" rtlCol="0" anchor="ctr" anchorCtr="0">
            <a:noAutofit/>
          </a:bodyPr>
          <a:lstStyle/>
          <a:p>
            <a:r>
              <a:rPr lang="en-US" sz="800" dirty="0">
                <a:solidFill>
                  <a:prstClr val="black"/>
                </a:solidFill>
              </a:rPr>
              <a:t>Stable reimbursement for medical and surgical oncology DRGs</a:t>
            </a:r>
          </a:p>
        </p:txBody>
      </p:sp>
      <p:grpSp>
        <p:nvGrpSpPr>
          <p:cNvPr id="10" name="Group 79"/>
          <p:cNvGrpSpPr/>
          <p:nvPr/>
        </p:nvGrpSpPr>
        <p:grpSpPr>
          <a:xfrm>
            <a:off x="5681663" y="4806444"/>
            <a:ext cx="166255" cy="161365"/>
            <a:chOff x="831850" y="5137149"/>
            <a:chExt cx="182880" cy="182880"/>
          </a:xfrm>
        </p:grpSpPr>
        <p:sp>
          <p:nvSpPr>
            <p:cNvPr id="81" name="Oval 80"/>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Plus 81"/>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sp>
        <p:nvSpPr>
          <p:cNvPr id="83" name="TextBox 82"/>
          <p:cNvSpPr txBox="1"/>
          <p:nvPr/>
        </p:nvSpPr>
        <p:spPr>
          <a:xfrm>
            <a:off x="5859941" y="5106762"/>
            <a:ext cx="2210333"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Increased use of palliative care may reduce inpatient medical admissions</a:t>
            </a:r>
            <a:endParaRPr lang="en-US" sz="800" dirty="0">
              <a:solidFill>
                <a:prstClr val="black"/>
              </a:solidFill>
            </a:endParaRPr>
          </a:p>
        </p:txBody>
      </p:sp>
      <p:graphicFrame>
        <p:nvGraphicFramePr>
          <p:cNvPr id="88" name="Table 87"/>
          <p:cNvGraphicFramePr>
            <a:graphicFrameLocks noGrp="1"/>
          </p:cNvGraphicFramePr>
          <p:nvPr>
            <p:extLst>
              <p:ext uri="{D42A27DB-BD31-4B8C-83A1-F6EECF244321}">
                <p14:modId xmlns:p14="http://schemas.microsoft.com/office/powerpoint/2010/main" val="90913968"/>
              </p:ext>
            </p:extLst>
          </p:nvPr>
        </p:nvGraphicFramePr>
        <p:xfrm>
          <a:off x="446827" y="1371600"/>
          <a:ext cx="2296373" cy="2090542"/>
        </p:xfrm>
        <a:graphic>
          <a:graphicData uri="http://schemas.openxmlformats.org/drawingml/2006/table">
            <a:tbl>
              <a:tblPr firstRow="1" bandRow="1">
                <a:effectLst/>
                <a:tableStyleId>{F5AB1C69-6EDB-4FF4-983F-18BD219EF322}</a:tableStyleId>
              </a:tblPr>
              <a:tblGrid>
                <a:gridCol w="2296373"/>
              </a:tblGrid>
              <a:tr h="240134">
                <a:tc>
                  <a:txBody>
                    <a:bodyPr/>
                    <a:lstStyle/>
                    <a:p>
                      <a:pPr algn="ctr"/>
                      <a:r>
                        <a:rPr lang="en-US" sz="800" dirty="0" smtClean="0">
                          <a:solidFill>
                            <a:schemeClr val="bg1"/>
                          </a:solidFill>
                          <a:latin typeface="+mn-lt"/>
                        </a:rPr>
                        <a:t>2016 Service Line Snap Shot </a:t>
                      </a:r>
                    </a:p>
                  </a:txBody>
                  <a:tcPr anchor="ctr"/>
                </a:tc>
              </a:tr>
              <a:tr h="231301">
                <a:tc>
                  <a:txBody>
                    <a:bodyPr/>
                    <a:lstStyle/>
                    <a:p>
                      <a:pPr algn="ctr"/>
                      <a:r>
                        <a:rPr lang="en-US" sz="700" b="1" dirty="0" smtClean="0">
                          <a:solidFill>
                            <a:schemeClr val="tx1"/>
                          </a:solidFill>
                          <a:latin typeface="+mn-lt"/>
                        </a:rPr>
                        <a:t>Volume</a:t>
                      </a:r>
                      <a:endParaRPr lang="en-US" sz="700" b="1" dirty="0">
                        <a:solidFill>
                          <a:schemeClr val="tx1"/>
                        </a:solidFill>
                        <a:latin typeface="+mn-lt"/>
                      </a:endParaRPr>
                    </a:p>
                  </a:txBody>
                  <a:tcPr/>
                </a:tc>
              </a:tr>
              <a:tr h="231301">
                <a:tc>
                  <a:txBody>
                    <a:bodyPr/>
                    <a:lstStyle/>
                    <a:p>
                      <a:r>
                        <a:rPr lang="en-US" sz="700" b="0" dirty="0" smtClean="0">
                          <a:solidFill>
                            <a:schemeClr val="tx1"/>
                          </a:solidFill>
                          <a:latin typeface="+mn-lt"/>
                        </a:rPr>
                        <a:t>Inpatient Total</a:t>
                      </a:r>
                      <a:r>
                        <a:rPr lang="en-US" sz="700" b="0" baseline="0" dirty="0" smtClean="0">
                          <a:solidFill>
                            <a:schemeClr val="tx1"/>
                          </a:solidFill>
                          <a:latin typeface="+mn-lt"/>
                        </a:rPr>
                        <a:t>: </a:t>
                      </a:r>
                      <a:r>
                        <a:rPr lang="en-US" sz="700" b="1" dirty="0" smtClean="0">
                          <a:solidFill>
                            <a:schemeClr val="tx1"/>
                          </a:solidFill>
                          <a:latin typeface="+mn-lt"/>
                        </a:rPr>
                        <a:t> 571,930</a:t>
                      </a:r>
                      <a:endParaRPr lang="en-US" sz="700" b="1" dirty="0">
                        <a:solidFill>
                          <a:schemeClr val="tx1"/>
                        </a:solidFill>
                        <a:latin typeface="+mn-lt"/>
                      </a:endParaRPr>
                    </a:p>
                  </a:txBody>
                  <a:tcPr/>
                </a:tc>
              </a:tr>
              <a:tr h="231301">
                <a:tc>
                  <a:txBody>
                    <a:bodyPr/>
                    <a:lstStyle/>
                    <a:p>
                      <a:pPr algn="ctr"/>
                      <a:r>
                        <a:rPr lang="en-US" sz="700" b="1" dirty="0" smtClean="0">
                          <a:solidFill>
                            <a:schemeClr val="tx1"/>
                          </a:solidFill>
                          <a:latin typeface="+mn-lt"/>
                        </a:rPr>
                        <a:t>Profitability</a:t>
                      </a:r>
                      <a:r>
                        <a:rPr lang="en-US" sz="700" b="1" baseline="0" dirty="0" smtClean="0">
                          <a:solidFill>
                            <a:schemeClr val="tx1"/>
                          </a:solidFill>
                          <a:latin typeface="+mn-lt"/>
                        </a:rPr>
                        <a:t>  (Contribution Profit Per Case)</a:t>
                      </a:r>
                      <a:r>
                        <a:rPr lang="en-US" sz="700" b="1" baseline="30000" dirty="0" smtClean="0">
                          <a:solidFill>
                            <a:schemeClr val="tx1"/>
                          </a:solidFill>
                        </a:rPr>
                        <a:t> 1</a:t>
                      </a:r>
                      <a:endParaRPr lang="en-US" sz="700" b="1" dirty="0">
                        <a:solidFill>
                          <a:schemeClr val="tx1"/>
                        </a:solidFill>
                        <a:latin typeface="+mn-lt"/>
                      </a:endParaRPr>
                    </a:p>
                  </a:txBody>
                  <a:tcPr/>
                </a:tc>
              </a:tr>
              <a:tr h="231301">
                <a:tc>
                  <a:txBody>
                    <a:bodyPr/>
                    <a:lstStyle/>
                    <a:p>
                      <a:r>
                        <a:rPr lang="en-US" sz="700" b="0" dirty="0" smtClean="0">
                          <a:solidFill>
                            <a:schemeClr val="tx1"/>
                          </a:solidFill>
                          <a:latin typeface="+mn-lt"/>
                        </a:rPr>
                        <a:t>Oncology:</a:t>
                      </a:r>
                      <a:r>
                        <a:rPr lang="en-US" sz="700" b="0" baseline="0" dirty="0" smtClean="0">
                          <a:solidFill>
                            <a:schemeClr val="tx1"/>
                          </a:solidFill>
                          <a:latin typeface="+mn-lt"/>
                        </a:rPr>
                        <a:t> </a:t>
                      </a:r>
                      <a:r>
                        <a:rPr lang="en-US" sz="700" b="1" dirty="0" smtClean="0">
                          <a:solidFill>
                            <a:schemeClr val="tx1"/>
                          </a:solidFill>
                          <a:latin typeface="+mn-lt"/>
                        </a:rPr>
                        <a:t>$4,040</a:t>
                      </a:r>
                      <a:r>
                        <a:rPr lang="en-US" sz="700" b="1" baseline="0" dirty="0" smtClean="0">
                          <a:solidFill>
                            <a:schemeClr val="tx1"/>
                          </a:solidFill>
                          <a:latin typeface="+mn-lt"/>
                        </a:rPr>
                        <a:t> </a:t>
                      </a:r>
                      <a:endParaRPr lang="en-US" sz="700" b="0" dirty="0">
                        <a:solidFill>
                          <a:schemeClr val="tx1"/>
                        </a:solidFill>
                        <a:latin typeface="+mn-lt"/>
                      </a:endParaRPr>
                    </a:p>
                  </a:txBody>
                  <a:tcPr/>
                </a:tc>
              </a:tr>
              <a:tr h="231301">
                <a:tc>
                  <a:txBody>
                    <a:bodyPr/>
                    <a:lstStyle/>
                    <a:p>
                      <a:pPr algn="ctr"/>
                      <a:r>
                        <a:rPr lang="en-US" sz="700" b="1" dirty="0" smtClean="0">
                          <a:solidFill>
                            <a:schemeClr val="tx1"/>
                          </a:solidFill>
                          <a:latin typeface="+mn-lt"/>
                        </a:rPr>
                        <a:t>Efficiency</a:t>
                      </a:r>
                      <a:r>
                        <a:rPr lang="en-US" sz="700" b="1" baseline="0" dirty="0" smtClean="0">
                          <a:solidFill>
                            <a:schemeClr val="tx1"/>
                          </a:solidFill>
                          <a:latin typeface="+mn-lt"/>
                        </a:rPr>
                        <a:t>  (</a:t>
                      </a:r>
                      <a:r>
                        <a:rPr lang="en-US" sz="700" b="1" kern="1200" dirty="0" smtClean="0">
                          <a:solidFill>
                            <a:schemeClr val="tx1"/>
                          </a:solidFill>
                          <a:latin typeface="+mn-lt"/>
                          <a:ea typeface="+mn-ea"/>
                          <a:cs typeface="+mn-cs"/>
                        </a:rPr>
                        <a:t>ALOS)</a:t>
                      </a:r>
                      <a:endParaRPr lang="en-US" sz="700" b="1" kern="1200" dirty="0">
                        <a:solidFill>
                          <a:schemeClr val="tx1"/>
                        </a:solidFill>
                        <a:latin typeface="+mn-lt"/>
                        <a:ea typeface="+mn-ea"/>
                        <a:cs typeface="+mn-cs"/>
                      </a:endParaRPr>
                    </a:p>
                  </a:txBody>
                  <a:tcPr/>
                </a:tc>
              </a:tr>
              <a:tr h="231301">
                <a:tc>
                  <a:txBody>
                    <a:bodyPr/>
                    <a:lstStyle/>
                    <a:p>
                      <a:r>
                        <a:rPr lang="en-US" sz="700" b="0" baseline="0" dirty="0" smtClean="0">
                          <a:solidFill>
                            <a:schemeClr val="tx1"/>
                          </a:solidFill>
                          <a:latin typeface="+mn-lt"/>
                        </a:rPr>
                        <a:t>Hematology (Medical): </a:t>
                      </a:r>
                      <a:r>
                        <a:rPr lang="en-US" sz="700" b="1" baseline="0" dirty="0" smtClean="0">
                          <a:solidFill>
                            <a:schemeClr val="tx1"/>
                          </a:solidFill>
                          <a:latin typeface="+mn-lt"/>
                        </a:rPr>
                        <a:t>4.9 days</a:t>
                      </a:r>
                      <a:endParaRPr lang="en-US" sz="700" b="1" dirty="0">
                        <a:solidFill>
                          <a:schemeClr val="tx1"/>
                        </a:solidFill>
                        <a:latin typeface="+mn-lt"/>
                      </a:endParaRPr>
                    </a:p>
                  </a:txBody>
                  <a:tcPr/>
                </a:tc>
              </a:tr>
              <a:tr h="231301">
                <a:tc>
                  <a:txBody>
                    <a:bodyPr/>
                    <a:lstStyle/>
                    <a:p>
                      <a:r>
                        <a:rPr lang="en-US" sz="700" b="0" baseline="0" dirty="0" smtClean="0">
                          <a:solidFill>
                            <a:schemeClr val="tx1"/>
                          </a:solidFill>
                          <a:latin typeface="+mn-lt"/>
                        </a:rPr>
                        <a:t>Oncology (Medical) :  </a:t>
                      </a:r>
                      <a:r>
                        <a:rPr lang="en-US" sz="700" b="1" baseline="0" dirty="0" smtClean="0">
                          <a:solidFill>
                            <a:schemeClr val="tx1"/>
                          </a:solidFill>
                          <a:latin typeface="+mn-lt"/>
                        </a:rPr>
                        <a:t>6.2 days</a:t>
                      </a:r>
                      <a:endParaRPr lang="en-US" sz="700" b="1" dirty="0">
                        <a:solidFill>
                          <a:schemeClr val="tx1"/>
                        </a:solidFill>
                        <a:latin typeface="+mn-lt"/>
                      </a:endParaRPr>
                    </a:p>
                  </a:txBody>
                  <a:tcPr/>
                </a:tc>
              </a:tr>
              <a:tr h="231301">
                <a:tc>
                  <a:txBody>
                    <a:bodyPr/>
                    <a:lstStyle/>
                    <a:p>
                      <a:r>
                        <a:rPr lang="en-US" sz="700" b="0" dirty="0" smtClean="0">
                          <a:solidFill>
                            <a:schemeClr val="tx1"/>
                          </a:solidFill>
                          <a:latin typeface="+mn-lt"/>
                        </a:rPr>
                        <a:t>Radiation</a:t>
                      </a:r>
                      <a:r>
                        <a:rPr lang="en-US" sz="700" b="0" baseline="0" dirty="0" smtClean="0">
                          <a:solidFill>
                            <a:schemeClr val="tx1"/>
                          </a:solidFill>
                          <a:latin typeface="+mn-lt"/>
                        </a:rPr>
                        <a:t> Oncology</a:t>
                      </a:r>
                      <a:r>
                        <a:rPr lang="en-US" sz="700" b="0" dirty="0" smtClean="0">
                          <a:solidFill>
                            <a:schemeClr val="tx1"/>
                          </a:solidFill>
                          <a:latin typeface="+mn-lt"/>
                        </a:rPr>
                        <a:t>: </a:t>
                      </a:r>
                      <a:r>
                        <a:rPr lang="en-US" sz="700" b="1" dirty="0" smtClean="0">
                          <a:solidFill>
                            <a:schemeClr val="tx1"/>
                          </a:solidFill>
                          <a:latin typeface="+mn-lt"/>
                        </a:rPr>
                        <a:t>5.5</a:t>
                      </a:r>
                      <a:r>
                        <a:rPr lang="en-US" sz="700" b="1" baseline="0" dirty="0" smtClean="0">
                          <a:solidFill>
                            <a:schemeClr val="tx1"/>
                          </a:solidFill>
                          <a:latin typeface="+mn-lt"/>
                        </a:rPr>
                        <a:t> </a:t>
                      </a:r>
                      <a:r>
                        <a:rPr lang="en-US" sz="700" b="1" dirty="0" smtClean="0">
                          <a:solidFill>
                            <a:schemeClr val="tx1"/>
                          </a:solidFill>
                          <a:latin typeface="+mn-lt"/>
                        </a:rPr>
                        <a:t>days</a:t>
                      </a:r>
                      <a:endParaRPr lang="en-US" sz="700" b="1" dirty="0">
                        <a:solidFill>
                          <a:schemeClr val="tx1"/>
                        </a:solidFill>
                        <a:latin typeface="+mn-lt"/>
                      </a:endParaRPr>
                    </a:p>
                  </a:txBody>
                  <a:tcPr/>
                </a:tc>
              </a:tr>
            </a:tbl>
          </a:graphicData>
        </a:graphic>
      </p:graphicFrame>
      <p:sp>
        <p:nvSpPr>
          <p:cNvPr id="77" name="TextBox 76"/>
          <p:cNvSpPr txBox="1"/>
          <p:nvPr/>
        </p:nvSpPr>
        <p:spPr>
          <a:xfrm>
            <a:off x="3400117" y="2286000"/>
            <a:ext cx="499618" cy="221351"/>
          </a:xfrm>
          <a:prstGeom prst="rect">
            <a:avLst/>
          </a:prstGeom>
          <a:noFill/>
        </p:spPr>
        <p:txBody>
          <a:bodyPr wrap="square" lIns="82048" tIns="41025" rIns="82048" bIns="41025" rtlCol="0">
            <a:spAutoFit/>
          </a:bodyPr>
          <a:lstStyle/>
          <a:p>
            <a:pPr algn="ctr"/>
            <a:r>
              <a:rPr lang="en-US" sz="900" b="1" dirty="0" smtClean="0"/>
              <a:t>572K</a:t>
            </a:r>
            <a:endParaRPr lang="en-US" sz="900" b="1" dirty="0"/>
          </a:p>
        </p:txBody>
      </p:sp>
      <p:sp>
        <p:nvSpPr>
          <p:cNvPr id="80" name="TextBox 79"/>
          <p:cNvSpPr txBox="1"/>
          <p:nvPr/>
        </p:nvSpPr>
        <p:spPr>
          <a:xfrm>
            <a:off x="4224782" y="2309125"/>
            <a:ext cx="499618" cy="221351"/>
          </a:xfrm>
          <a:prstGeom prst="rect">
            <a:avLst/>
          </a:prstGeom>
          <a:noFill/>
        </p:spPr>
        <p:txBody>
          <a:bodyPr wrap="square" lIns="82048" tIns="41025" rIns="82048" bIns="41025" rtlCol="0">
            <a:spAutoFit/>
          </a:bodyPr>
          <a:lstStyle/>
          <a:p>
            <a:pPr algn="ctr"/>
            <a:r>
              <a:rPr lang="en-US" sz="900" b="1" dirty="0" smtClean="0"/>
              <a:t>564K</a:t>
            </a:r>
            <a:endParaRPr lang="en-US" sz="900" b="1" dirty="0"/>
          </a:p>
        </p:txBody>
      </p:sp>
      <p:sp>
        <p:nvSpPr>
          <p:cNvPr id="84" name="TextBox 83"/>
          <p:cNvSpPr txBox="1"/>
          <p:nvPr/>
        </p:nvSpPr>
        <p:spPr>
          <a:xfrm>
            <a:off x="5886611" y="5535400"/>
            <a:ext cx="2066636"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Initiatives to avoid preventable readmissions likely to reduce inpatient volumes slightly</a:t>
            </a:r>
            <a:endParaRPr lang="en-US" sz="800" dirty="0">
              <a:solidFill>
                <a:prstClr val="black"/>
              </a:solidFill>
            </a:endParaRPr>
          </a:p>
        </p:txBody>
      </p:sp>
      <p:grpSp>
        <p:nvGrpSpPr>
          <p:cNvPr id="87" name="Group 138"/>
          <p:cNvGrpSpPr/>
          <p:nvPr/>
        </p:nvGrpSpPr>
        <p:grpSpPr>
          <a:xfrm>
            <a:off x="5701020" y="5606452"/>
            <a:ext cx="166255" cy="161365"/>
            <a:chOff x="817697" y="5560597"/>
            <a:chExt cx="182880" cy="182880"/>
          </a:xfrm>
        </p:grpSpPr>
        <p:sp>
          <p:nvSpPr>
            <p:cNvPr id="89" name="Oval 88"/>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0" name="Minus 89"/>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92" name="Group 138"/>
          <p:cNvGrpSpPr/>
          <p:nvPr/>
        </p:nvGrpSpPr>
        <p:grpSpPr>
          <a:xfrm>
            <a:off x="5715000" y="5177398"/>
            <a:ext cx="166255" cy="161365"/>
            <a:chOff x="817697" y="5560597"/>
            <a:chExt cx="182880" cy="182880"/>
          </a:xfrm>
        </p:grpSpPr>
        <p:sp>
          <p:nvSpPr>
            <p:cNvPr id="93" name="Oval 92"/>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4" name="Minus 93"/>
            <p:cNvSpPr/>
            <p:nvPr/>
          </p:nvSpPr>
          <p:spPr>
            <a:xfrm>
              <a:off x="84912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95" name="Group 94"/>
          <p:cNvGrpSpPr/>
          <p:nvPr/>
        </p:nvGrpSpPr>
        <p:grpSpPr>
          <a:xfrm>
            <a:off x="914400" y="5073344"/>
            <a:ext cx="2533511" cy="322729"/>
            <a:chOff x="914400" y="5325756"/>
            <a:chExt cx="2533511" cy="322729"/>
          </a:xfrm>
        </p:grpSpPr>
        <p:sp>
          <p:nvSpPr>
            <p:cNvPr id="96" name="TextBox 95"/>
            <p:cNvSpPr txBox="1"/>
            <p:nvPr/>
          </p:nvSpPr>
          <p:spPr>
            <a:xfrm>
              <a:off x="1081132" y="5325756"/>
              <a:ext cx="2366779"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Fastest growth in incidences of mesothelioma, bladder, lung, and pancreatic cancers</a:t>
              </a:r>
              <a:endParaRPr lang="en-US" sz="800" dirty="0">
                <a:solidFill>
                  <a:prstClr val="black"/>
                </a:solidFill>
              </a:endParaRPr>
            </a:p>
          </p:txBody>
        </p:sp>
        <p:grpSp>
          <p:nvGrpSpPr>
            <p:cNvPr id="97" name="Group 103"/>
            <p:cNvGrpSpPr/>
            <p:nvPr/>
          </p:nvGrpSpPr>
          <p:grpSpPr>
            <a:xfrm>
              <a:off x="914400" y="5379439"/>
              <a:ext cx="166255" cy="161365"/>
              <a:chOff x="831850" y="5137149"/>
              <a:chExt cx="182880" cy="182880"/>
            </a:xfrm>
          </p:grpSpPr>
          <p:sp>
            <p:nvSpPr>
              <p:cNvPr id="98" name="Oval 97"/>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9" name="Plus 98"/>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grpSp>
      <p:grpSp>
        <p:nvGrpSpPr>
          <p:cNvPr id="102" name="Group 101"/>
          <p:cNvGrpSpPr/>
          <p:nvPr/>
        </p:nvGrpSpPr>
        <p:grpSpPr>
          <a:xfrm>
            <a:off x="914400" y="4725762"/>
            <a:ext cx="2377065" cy="322729"/>
            <a:chOff x="914400" y="4949599"/>
            <a:chExt cx="2377065" cy="322729"/>
          </a:xfrm>
        </p:grpSpPr>
        <p:sp>
          <p:nvSpPr>
            <p:cNvPr id="103" name="TextBox 102"/>
            <p:cNvSpPr txBox="1"/>
            <p:nvPr/>
          </p:nvSpPr>
          <p:spPr>
            <a:xfrm>
              <a:off x="1081132" y="4949599"/>
              <a:ext cx="2210333" cy="322729"/>
            </a:xfrm>
            <a:prstGeom prst="rect">
              <a:avLst/>
            </a:prstGeom>
            <a:noFill/>
          </p:spPr>
          <p:txBody>
            <a:bodyPr wrap="square" lIns="82048" tIns="41025" rIns="82048" bIns="41025" rtlCol="0" anchor="ctr" anchorCtr="0">
              <a:noAutofit/>
            </a:bodyPr>
            <a:lstStyle/>
            <a:p>
              <a:r>
                <a:rPr lang="en-US" sz="800" dirty="0">
                  <a:solidFill>
                    <a:prstClr val="black"/>
                  </a:solidFill>
                </a:rPr>
                <a:t>Aging population increases overall number of cancer cases</a:t>
              </a:r>
            </a:p>
          </p:txBody>
        </p:sp>
        <p:grpSp>
          <p:nvGrpSpPr>
            <p:cNvPr id="104" name="Group 110"/>
            <p:cNvGrpSpPr/>
            <p:nvPr/>
          </p:nvGrpSpPr>
          <p:grpSpPr>
            <a:xfrm>
              <a:off x="914400" y="5006268"/>
              <a:ext cx="166255" cy="161365"/>
              <a:chOff x="831850" y="5137149"/>
              <a:chExt cx="182880" cy="182880"/>
            </a:xfrm>
          </p:grpSpPr>
          <p:sp>
            <p:nvSpPr>
              <p:cNvPr id="105" name="Oval 104"/>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6" name="Plus 105"/>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grpSp>
      <p:grpSp>
        <p:nvGrpSpPr>
          <p:cNvPr id="107" name="Group 106"/>
          <p:cNvGrpSpPr/>
          <p:nvPr/>
        </p:nvGrpSpPr>
        <p:grpSpPr>
          <a:xfrm>
            <a:off x="914400" y="5854234"/>
            <a:ext cx="2400367" cy="322729"/>
            <a:chOff x="914400" y="6078071"/>
            <a:chExt cx="2400367" cy="322729"/>
          </a:xfrm>
        </p:grpSpPr>
        <p:sp>
          <p:nvSpPr>
            <p:cNvPr id="109" name="TextBox 108"/>
            <p:cNvSpPr txBox="1"/>
            <p:nvPr/>
          </p:nvSpPr>
          <p:spPr>
            <a:xfrm>
              <a:off x="1081132" y="6078071"/>
              <a:ext cx="2233635"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Narrow networks preclude some patients from accessing certain providers</a:t>
              </a:r>
              <a:endParaRPr lang="en-US" sz="800" dirty="0">
                <a:solidFill>
                  <a:prstClr val="black"/>
                </a:solidFill>
              </a:endParaRPr>
            </a:p>
          </p:txBody>
        </p:sp>
        <p:grpSp>
          <p:nvGrpSpPr>
            <p:cNvPr id="110" name="Group 68"/>
            <p:cNvGrpSpPr/>
            <p:nvPr/>
          </p:nvGrpSpPr>
          <p:grpSpPr>
            <a:xfrm>
              <a:off x="914400" y="6149228"/>
              <a:ext cx="166255" cy="161365"/>
              <a:chOff x="817697" y="5560597"/>
              <a:chExt cx="182880" cy="182880"/>
            </a:xfrm>
          </p:grpSpPr>
          <p:sp>
            <p:nvSpPr>
              <p:cNvPr id="119" name="Oval 118"/>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2" name="Minus 121"/>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125" name="Group 124"/>
          <p:cNvGrpSpPr/>
          <p:nvPr/>
        </p:nvGrpSpPr>
        <p:grpSpPr>
          <a:xfrm>
            <a:off x="914400" y="5443538"/>
            <a:ext cx="2374842" cy="335721"/>
            <a:chOff x="914400" y="5721058"/>
            <a:chExt cx="2374842" cy="335721"/>
          </a:xfrm>
        </p:grpSpPr>
        <p:sp>
          <p:nvSpPr>
            <p:cNvPr id="128" name="TextBox 127"/>
            <p:cNvSpPr txBox="1"/>
            <p:nvPr/>
          </p:nvSpPr>
          <p:spPr>
            <a:xfrm>
              <a:off x="1081132" y="5734050"/>
              <a:ext cx="2208110" cy="322729"/>
            </a:xfrm>
            <a:prstGeom prst="rect">
              <a:avLst/>
            </a:prstGeom>
            <a:noFill/>
          </p:spPr>
          <p:txBody>
            <a:bodyPr wrap="square" lIns="82048" tIns="41025" rIns="82048" bIns="41025" rtlCol="0" anchor="ctr" anchorCtr="0">
              <a:noAutofit/>
            </a:bodyPr>
            <a:lstStyle/>
            <a:p>
              <a:r>
                <a:rPr lang="en-US" sz="800" dirty="0" smtClean="0">
                  <a:solidFill>
                    <a:prstClr val="black"/>
                  </a:solidFill>
                </a:rPr>
                <a:t>Expanded insurance coverage may increase cancer screenings, leading to slight rise in diagnosis for some cancers</a:t>
              </a:r>
              <a:endParaRPr lang="en-US" sz="800" dirty="0">
                <a:solidFill>
                  <a:prstClr val="black"/>
                </a:solidFill>
              </a:endParaRPr>
            </a:p>
          </p:txBody>
        </p:sp>
        <p:grpSp>
          <p:nvGrpSpPr>
            <p:cNvPr id="129" name="Group 103"/>
            <p:cNvGrpSpPr/>
            <p:nvPr/>
          </p:nvGrpSpPr>
          <p:grpSpPr>
            <a:xfrm>
              <a:off x="914400" y="5721058"/>
              <a:ext cx="166255" cy="161365"/>
              <a:chOff x="831850" y="5137149"/>
              <a:chExt cx="182880" cy="182880"/>
            </a:xfrm>
          </p:grpSpPr>
          <p:sp>
            <p:nvSpPr>
              <p:cNvPr id="131" name="Oval 130"/>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5" name="Plus 134"/>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grpSp>
      <p:sp>
        <p:nvSpPr>
          <p:cNvPr id="86" name="Text Placeholder 34"/>
          <p:cNvSpPr>
            <a:spLocks noGrp="1"/>
          </p:cNvSpPr>
          <p:nvPr>
            <p:ph type="body" sz="quarter" idx="20"/>
          </p:nvPr>
        </p:nvSpPr>
        <p:spPr>
          <a:xfrm>
            <a:off x="412750" y="6387353"/>
            <a:ext cx="2493818" cy="242047"/>
          </a:xfrm>
        </p:spPr>
        <p:txBody>
          <a:bodyPr/>
          <a:lstStyle/>
          <a:p>
            <a:pPr marL="112713" indent="-112713" defTabSz="914021">
              <a:buFont typeface="+mj-lt"/>
              <a:buAutoNum type="arabicPeriod"/>
            </a:pPr>
            <a:r>
              <a:rPr lang="en-US" sz="500" dirty="0">
                <a:solidFill>
                  <a:prstClr val="black"/>
                </a:solidFill>
              </a:rPr>
              <a:t>Contribution profit based on Advisory Board Company national models; local and regional markets will vary.</a:t>
            </a:r>
          </a:p>
        </p:txBody>
      </p:sp>
      <p:sp>
        <p:nvSpPr>
          <p:cNvPr id="108" name="TextBox 107"/>
          <p:cNvSpPr txBox="1"/>
          <p:nvPr/>
        </p:nvSpPr>
        <p:spPr>
          <a:xfrm>
            <a:off x="8219068" y="1532007"/>
            <a:ext cx="667132" cy="390628"/>
          </a:xfrm>
          <a:prstGeom prst="rect">
            <a:avLst/>
          </a:prstGeom>
          <a:noFill/>
        </p:spPr>
        <p:txBody>
          <a:bodyPr wrap="square" lIns="82048" tIns="41025" rIns="82048" bIns="41025" rtlCol="0">
            <a:spAutoFit/>
          </a:bodyPr>
          <a:lstStyle/>
          <a:p>
            <a:pPr algn="ctr"/>
            <a:r>
              <a:rPr lang="en-US" sz="1000" i="1" dirty="0" smtClean="0"/>
              <a:t>2016 Volume</a:t>
            </a:r>
            <a:endParaRPr lang="en-US" sz="1000" i="1" dirty="0"/>
          </a:p>
        </p:txBody>
      </p:sp>
      <p:sp>
        <p:nvSpPr>
          <p:cNvPr id="124" name="TextBox 123"/>
          <p:cNvSpPr txBox="1"/>
          <p:nvPr/>
        </p:nvSpPr>
        <p:spPr>
          <a:xfrm>
            <a:off x="7089672" y="1532007"/>
            <a:ext cx="908256" cy="390628"/>
          </a:xfrm>
          <a:prstGeom prst="rect">
            <a:avLst/>
          </a:prstGeom>
          <a:noFill/>
        </p:spPr>
        <p:txBody>
          <a:bodyPr wrap="square" lIns="82048" tIns="41025" rIns="82048" bIns="41025" rtlCol="0">
            <a:spAutoFit/>
          </a:bodyPr>
          <a:lstStyle/>
          <a:p>
            <a:pPr algn="ctr"/>
            <a:r>
              <a:rPr lang="en-US" sz="1000" i="1" dirty="0" smtClean="0"/>
              <a:t>5 Year Growth Rate</a:t>
            </a:r>
            <a:endParaRPr lang="en-US" sz="1000" i="1" dirty="0"/>
          </a:p>
        </p:txBody>
      </p:sp>
      <p:sp>
        <p:nvSpPr>
          <p:cNvPr id="127" name="Text Placeholder 6"/>
          <p:cNvSpPr>
            <a:spLocks noGrp="1"/>
          </p:cNvSpPr>
          <p:nvPr>
            <p:ph type="body" sz="quarter" idx="15"/>
          </p:nvPr>
        </p:nvSpPr>
        <p:spPr>
          <a:xfrm>
            <a:off x="3114772" y="1772626"/>
            <a:ext cx="2097495" cy="208574"/>
          </a:xfrm>
        </p:spPr>
        <p:txBody>
          <a:bodyPr/>
          <a:lstStyle/>
          <a:p>
            <a:pPr algn="l"/>
            <a:r>
              <a:rPr lang="en-US" sz="1000" dirty="0" smtClean="0"/>
              <a:t>Estimated Growth Rate, 2016-2021 </a:t>
            </a:r>
            <a:endParaRPr lang="en-US" sz="1000" dirty="0"/>
          </a:p>
        </p:txBody>
      </p:sp>
      <p:sp>
        <p:nvSpPr>
          <p:cNvPr id="132" name="TextBox 131"/>
          <p:cNvSpPr txBox="1"/>
          <p:nvPr/>
        </p:nvSpPr>
        <p:spPr>
          <a:xfrm>
            <a:off x="5365704" y="1532007"/>
            <a:ext cx="1723967" cy="236740"/>
          </a:xfrm>
          <a:prstGeom prst="rect">
            <a:avLst/>
          </a:prstGeom>
          <a:noFill/>
        </p:spPr>
        <p:txBody>
          <a:bodyPr wrap="square" lIns="82048" tIns="41025" rIns="82048" bIns="41025" rtlCol="0">
            <a:spAutoFit/>
          </a:bodyPr>
          <a:lstStyle/>
          <a:p>
            <a:r>
              <a:rPr lang="en-US" sz="1000" i="1" dirty="0" smtClean="0"/>
              <a:t>By Tumor Site, 2016-2021 </a:t>
            </a:r>
            <a:endParaRPr lang="en-US" sz="1000" i="1" dirty="0"/>
          </a:p>
        </p:txBody>
      </p:sp>
      <p:sp>
        <p:nvSpPr>
          <p:cNvPr id="139" name="TextBox 138"/>
          <p:cNvSpPr txBox="1"/>
          <p:nvPr/>
        </p:nvSpPr>
        <p:spPr>
          <a:xfrm>
            <a:off x="3328572" y="3162598"/>
            <a:ext cx="1463386" cy="205970"/>
          </a:xfrm>
          <a:prstGeom prst="rect">
            <a:avLst/>
          </a:prstGeom>
          <a:solidFill>
            <a:schemeClr val="accent1"/>
          </a:solidFill>
        </p:spPr>
        <p:txBody>
          <a:bodyPr wrap="square" lIns="82048" tIns="41025" rIns="82048" bIns="41025" rtlCol="0">
            <a:spAutoFit/>
          </a:bodyPr>
          <a:lstStyle/>
          <a:p>
            <a:pPr>
              <a:tabLst>
                <a:tab pos="924472" algn="l"/>
              </a:tabLst>
            </a:pPr>
            <a:r>
              <a:rPr lang="en-US" sz="800" b="1" dirty="0"/>
              <a:t>5-Year Growth:	</a:t>
            </a:r>
            <a:r>
              <a:rPr lang="en-US" sz="800" b="1" dirty="0" smtClean="0"/>
              <a:t>+14.4%</a:t>
            </a:r>
            <a:endParaRPr lang="en-US" sz="800" dirty="0"/>
          </a:p>
        </p:txBody>
      </p:sp>
      <p:sp>
        <p:nvSpPr>
          <p:cNvPr id="140" name="Text Placeholder 33"/>
          <p:cNvSpPr>
            <a:spLocks noGrp="1"/>
          </p:cNvSpPr>
          <p:nvPr>
            <p:ph type="body" sz="quarter" idx="17"/>
          </p:nvPr>
        </p:nvSpPr>
        <p:spPr>
          <a:xfrm>
            <a:off x="6864878" y="6427694"/>
            <a:ext cx="1862043" cy="201706"/>
          </a:xfrm>
        </p:spPr>
        <p:txBody>
          <a:bodyPr/>
          <a:lstStyle/>
          <a:p>
            <a:r>
              <a:rPr lang="en-US" sz="500" dirty="0" smtClean="0">
                <a:solidFill>
                  <a:schemeClr val="tx1"/>
                </a:solidFill>
              </a:rPr>
              <a:t>Source: Advisory Board </a:t>
            </a:r>
            <a:r>
              <a:rPr lang="en-US" sz="500" dirty="0">
                <a:solidFill>
                  <a:schemeClr val="tx1"/>
                </a:solidFill>
              </a:rPr>
              <a:t>O</a:t>
            </a:r>
            <a:r>
              <a:rPr lang="en-US" sz="500" dirty="0" smtClean="0">
                <a:solidFill>
                  <a:schemeClr val="tx1"/>
                </a:solidFill>
              </a:rPr>
              <a:t>ncology Inpatient Market Estimator </a:t>
            </a:r>
            <a:endParaRPr lang="en-US" sz="500" dirty="0">
              <a:solidFill>
                <a:schemeClr val="tx1"/>
              </a:solidFill>
            </a:endParaRPr>
          </a:p>
        </p:txBody>
      </p:sp>
    </p:spTree>
    <p:extLst>
      <p:ext uri="{BB962C8B-B14F-4D97-AF65-F5344CB8AC3E}">
        <p14:creationId xmlns:p14="http://schemas.microsoft.com/office/powerpoint/2010/main" val="201462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p:cNvGraphicFramePr/>
          <p:nvPr>
            <p:extLst>
              <p:ext uri="{D42A27DB-BD31-4B8C-83A1-F6EECF244321}">
                <p14:modId xmlns:p14="http://schemas.microsoft.com/office/powerpoint/2010/main" val="256433925"/>
              </p:ext>
            </p:extLst>
          </p:nvPr>
        </p:nvGraphicFramePr>
        <p:xfrm>
          <a:off x="5106758" y="2825524"/>
          <a:ext cx="3169730" cy="1289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p:cNvGraphicFramePr/>
          <p:nvPr>
            <p:extLst>
              <p:ext uri="{D42A27DB-BD31-4B8C-83A1-F6EECF244321}">
                <p14:modId xmlns:p14="http://schemas.microsoft.com/office/powerpoint/2010/main" val="3089682183"/>
              </p:ext>
            </p:extLst>
          </p:nvPr>
        </p:nvGraphicFramePr>
        <p:xfrm>
          <a:off x="819425" y="2825524"/>
          <a:ext cx="3169730" cy="1289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p:cNvGraphicFramePr/>
          <p:nvPr>
            <p:extLst>
              <p:ext uri="{D42A27DB-BD31-4B8C-83A1-F6EECF244321}">
                <p14:modId xmlns:p14="http://schemas.microsoft.com/office/powerpoint/2010/main" val="2636751983"/>
              </p:ext>
            </p:extLst>
          </p:nvPr>
        </p:nvGraphicFramePr>
        <p:xfrm>
          <a:off x="5106758" y="1371280"/>
          <a:ext cx="3169730" cy="1289276"/>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Projected Outpatient Volumes for </a:t>
            </a:r>
            <a:r>
              <a:rPr lang="en-US" i="1" dirty="0" smtClean="0"/>
              <a:t>Hook Hospital, 20XX-20XX</a:t>
            </a:r>
            <a:endParaRPr lang="en-US" i="1" dirty="0"/>
          </a:p>
        </p:txBody>
      </p:sp>
      <p:sp>
        <p:nvSpPr>
          <p:cNvPr id="5"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Chemotherapy and Radiation Therapy </a:t>
            </a:r>
            <a:r>
              <a:rPr lang="en-US" sz="1300" dirty="0" smtClean="0">
                <a:solidFill>
                  <a:srgbClr val="617685"/>
                </a:solidFill>
                <a:latin typeface="Arial"/>
              </a:rPr>
              <a:t>Visit Volumes </a:t>
            </a:r>
            <a:r>
              <a:rPr lang="en-US" sz="1300" dirty="0">
                <a:solidFill>
                  <a:srgbClr val="617685"/>
                </a:solidFill>
                <a:latin typeface="Arial"/>
              </a:rPr>
              <a:t>by Tumor </a:t>
            </a:r>
            <a:r>
              <a:rPr lang="en-US" sz="1300" dirty="0" smtClean="0">
                <a:solidFill>
                  <a:srgbClr val="617685"/>
                </a:solidFill>
                <a:latin typeface="Arial"/>
              </a:rPr>
              <a:t>Site </a:t>
            </a:r>
            <a:r>
              <a:rPr lang="en-US" sz="1300" i="1" dirty="0" smtClean="0">
                <a:solidFill>
                  <a:srgbClr val="617685"/>
                </a:solidFill>
                <a:latin typeface="Arial"/>
              </a:rPr>
              <a:t>(in hundreds</a:t>
            </a:r>
            <a:r>
              <a:rPr lang="en-US" sz="1300" dirty="0" smtClean="0">
                <a:solidFill>
                  <a:srgbClr val="617685"/>
                </a:solidFill>
                <a:latin typeface="Arial"/>
              </a:rPr>
              <a:t>)</a:t>
            </a:r>
            <a:endParaRPr lang="en-US" sz="1300" i="1" dirty="0">
              <a:solidFill>
                <a:srgbClr val="617685"/>
              </a:solidFill>
              <a:latin typeface="Arial"/>
            </a:endParaRPr>
          </a:p>
        </p:txBody>
      </p:sp>
      <p:sp>
        <p:nvSpPr>
          <p:cNvPr id="19" name="Rectangle 18"/>
          <p:cNvSpPr/>
          <p:nvPr/>
        </p:nvSpPr>
        <p:spPr bwMode="auto">
          <a:xfrm>
            <a:off x="399866" y="4572001"/>
            <a:ext cx="8311896" cy="1803627"/>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20" name="TextBox 19"/>
          <p:cNvSpPr txBox="1"/>
          <p:nvPr/>
        </p:nvSpPr>
        <p:spPr>
          <a:xfrm>
            <a:off x="399872" y="4677454"/>
            <a:ext cx="7737021" cy="351744"/>
          </a:xfrm>
          <a:prstGeom prst="rect">
            <a:avLst/>
          </a:prstGeom>
          <a:noFill/>
        </p:spPr>
        <p:txBody>
          <a:bodyPr wrap="square" lIns="130573" tIns="65288" rIns="130573" bIns="65288" rtlCol="0">
            <a:spAutoFit/>
          </a:bodyPr>
          <a:lstStyle/>
          <a:p>
            <a:r>
              <a:rPr lang="en-US" sz="1400" b="1" dirty="0"/>
              <a:t>Implications of outpatient volume shift:</a:t>
            </a:r>
          </a:p>
        </p:txBody>
      </p:sp>
      <p:sp>
        <p:nvSpPr>
          <p:cNvPr id="21" name="TextBox 20"/>
          <p:cNvSpPr txBox="1"/>
          <p:nvPr/>
        </p:nvSpPr>
        <p:spPr>
          <a:xfrm>
            <a:off x="587828" y="5058316"/>
            <a:ext cx="7956563" cy="938696"/>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here</a:t>
            </a:r>
          </a:p>
          <a:p>
            <a:pPr marL="171396" indent="-171396">
              <a:buFont typeface="Arial" pitchFamily="34" charset="0"/>
              <a:buChar char="•"/>
            </a:pPr>
            <a:r>
              <a:rPr lang="en-US" sz="1100" i="1" dirty="0"/>
              <a:t>E.g., Current capacity will not be able to meet the demand for chemotherapy in 2016, may need to consider additional staff to meet potential time and resource constraints.</a:t>
            </a:r>
          </a:p>
          <a:p>
            <a:pPr marL="171396" indent="-171396">
              <a:buFont typeface="Arial" pitchFamily="34" charset="0"/>
              <a:buChar char="•"/>
            </a:pPr>
            <a:endParaRPr lang="en-US" sz="1100" i="1" dirty="0"/>
          </a:p>
          <a:p>
            <a:endParaRPr lang="en-US" sz="1100" i="1" dirty="0"/>
          </a:p>
        </p:txBody>
      </p:sp>
      <p:graphicFrame>
        <p:nvGraphicFramePr>
          <p:cNvPr id="7" name="Chart 6"/>
          <p:cNvGraphicFramePr/>
          <p:nvPr>
            <p:extLst>
              <p:ext uri="{D42A27DB-BD31-4B8C-83A1-F6EECF244321}">
                <p14:modId xmlns:p14="http://schemas.microsoft.com/office/powerpoint/2010/main" val="2862588954"/>
              </p:ext>
            </p:extLst>
          </p:nvPr>
        </p:nvGraphicFramePr>
        <p:xfrm>
          <a:off x="819425" y="1371280"/>
          <a:ext cx="3169730" cy="1289276"/>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 Placeholder 6"/>
          <p:cNvSpPr txBox="1">
            <a:spLocks/>
          </p:cNvSpPr>
          <p:nvPr/>
        </p:nvSpPr>
        <p:spPr>
          <a:xfrm>
            <a:off x="1267854" y="1295079"/>
            <a:ext cx="2272873" cy="165287"/>
          </a:xfrm>
          <a:prstGeom prst="rect">
            <a:avLst/>
          </a:prstGeom>
        </p:spPr>
        <p:txBody>
          <a:bodyPr anchor="ct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smtClean="0"/>
              <a:t>Breast</a:t>
            </a:r>
            <a:endParaRPr lang="en-US" sz="1000" b="1" dirty="0"/>
          </a:p>
        </p:txBody>
      </p:sp>
      <p:sp>
        <p:nvSpPr>
          <p:cNvPr id="29" name="Text Placeholder 6"/>
          <p:cNvSpPr txBox="1">
            <a:spLocks/>
          </p:cNvSpPr>
          <p:nvPr/>
        </p:nvSpPr>
        <p:spPr>
          <a:xfrm>
            <a:off x="1267853" y="2724246"/>
            <a:ext cx="2272873" cy="165287"/>
          </a:xfrm>
          <a:prstGeom prst="rect">
            <a:avLst/>
          </a:prstGeom>
        </p:spPr>
        <p:txBody>
          <a:bodyPr anchor="ct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smtClean="0"/>
              <a:t>Lung</a:t>
            </a:r>
            <a:endParaRPr lang="en-US" sz="1000" b="1" dirty="0"/>
          </a:p>
        </p:txBody>
      </p:sp>
      <p:sp>
        <p:nvSpPr>
          <p:cNvPr id="38" name="Text Placeholder 6"/>
          <p:cNvSpPr txBox="1">
            <a:spLocks/>
          </p:cNvSpPr>
          <p:nvPr/>
        </p:nvSpPr>
        <p:spPr>
          <a:xfrm>
            <a:off x="5555187" y="1294476"/>
            <a:ext cx="2272873" cy="165287"/>
          </a:xfrm>
          <a:prstGeom prst="rect">
            <a:avLst/>
          </a:prstGeom>
        </p:spPr>
        <p:txBody>
          <a:bodyPr anchor="ct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smtClean="0"/>
              <a:t>Colorectal</a:t>
            </a:r>
            <a:endParaRPr lang="en-US" sz="1000" b="1" dirty="0"/>
          </a:p>
        </p:txBody>
      </p:sp>
      <p:sp>
        <p:nvSpPr>
          <p:cNvPr id="40" name="Text Placeholder 6"/>
          <p:cNvSpPr txBox="1">
            <a:spLocks/>
          </p:cNvSpPr>
          <p:nvPr/>
        </p:nvSpPr>
        <p:spPr>
          <a:xfrm>
            <a:off x="5555187" y="2724246"/>
            <a:ext cx="2272873" cy="165287"/>
          </a:xfrm>
          <a:prstGeom prst="rect">
            <a:avLst/>
          </a:prstGeom>
        </p:spPr>
        <p:txBody>
          <a:bodyPr anchor="ct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smtClean="0"/>
              <a:t>Prostate</a:t>
            </a:r>
            <a:endParaRPr lang="en-US" sz="1000" b="1" dirty="0"/>
          </a:p>
        </p:txBody>
      </p:sp>
      <p:grpSp>
        <p:nvGrpSpPr>
          <p:cNvPr id="10" name="Group 9"/>
          <p:cNvGrpSpPr/>
          <p:nvPr/>
        </p:nvGrpSpPr>
        <p:grpSpPr>
          <a:xfrm>
            <a:off x="3456817" y="4038599"/>
            <a:ext cx="2084760" cy="381001"/>
            <a:chOff x="3456817" y="4038599"/>
            <a:chExt cx="2084760" cy="381001"/>
          </a:xfrm>
        </p:grpSpPr>
        <p:sp>
          <p:nvSpPr>
            <p:cNvPr id="48" name="TextBox 47"/>
            <p:cNvSpPr txBox="1"/>
            <p:nvPr/>
          </p:nvSpPr>
          <p:spPr>
            <a:xfrm>
              <a:off x="3799861" y="4086209"/>
              <a:ext cx="699335" cy="285780"/>
            </a:xfrm>
            <a:prstGeom prst="rect">
              <a:avLst/>
            </a:prstGeom>
            <a:noFill/>
          </p:spPr>
          <p:txBody>
            <a:bodyPr wrap="square" lIns="130615" tIns="65308" rIns="130615" bIns="65308" rtlCol="0">
              <a:spAutoFit/>
            </a:bodyPr>
            <a:lstStyle/>
            <a:p>
              <a:pPr algn="l"/>
              <a:r>
                <a:rPr lang="en-US" sz="1000" dirty="0" smtClean="0"/>
                <a:t>20XX</a:t>
              </a:r>
              <a:endParaRPr lang="en-US" sz="1100" dirty="0"/>
            </a:p>
          </p:txBody>
        </p:sp>
        <p:sp>
          <p:nvSpPr>
            <p:cNvPr id="49" name="TextBox 48"/>
            <p:cNvSpPr txBox="1"/>
            <p:nvPr/>
          </p:nvSpPr>
          <p:spPr>
            <a:xfrm>
              <a:off x="4839303" y="4086209"/>
              <a:ext cx="570897" cy="285780"/>
            </a:xfrm>
            <a:prstGeom prst="rect">
              <a:avLst/>
            </a:prstGeom>
            <a:noFill/>
          </p:spPr>
          <p:txBody>
            <a:bodyPr wrap="square" lIns="130615" tIns="65308" rIns="130615" bIns="65308" rtlCol="0">
              <a:spAutoFit/>
            </a:bodyPr>
            <a:lstStyle/>
            <a:p>
              <a:pPr algn="l"/>
              <a:r>
                <a:rPr lang="en-US" sz="1000" dirty="0" smtClean="0"/>
                <a:t>20XX</a:t>
              </a:r>
              <a:endParaRPr lang="en-US" sz="1000" dirty="0"/>
            </a:p>
          </p:txBody>
        </p:sp>
        <p:sp>
          <p:nvSpPr>
            <p:cNvPr id="52" name="Rectangle 51"/>
            <p:cNvSpPr/>
            <p:nvPr/>
          </p:nvSpPr>
          <p:spPr bwMode="auto">
            <a:xfrm>
              <a:off x="3691006" y="4159031"/>
              <a:ext cx="136116" cy="140137"/>
            </a:xfrm>
            <a:prstGeom prst="rect">
              <a:avLst/>
            </a:prstGeom>
            <a:solidFill>
              <a:schemeClr val="bg2"/>
            </a:solidFill>
            <a:ln w="9525" cap="flat" cmpd="sng" algn="ctr">
              <a:no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53" name="Rectangle 52"/>
            <p:cNvSpPr/>
            <p:nvPr/>
          </p:nvSpPr>
          <p:spPr bwMode="auto">
            <a:xfrm>
              <a:off x="4746777" y="4159031"/>
              <a:ext cx="136116" cy="140137"/>
            </a:xfrm>
            <a:prstGeom prst="rect">
              <a:avLst/>
            </a:prstGeom>
            <a:solidFill>
              <a:schemeClr val="accent2"/>
            </a:solidFill>
            <a:ln w="9525" cap="flat" cmpd="sng" algn="ctr">
              <a:no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47" name="Rectangle 46"/>
            <p:cNvSpPr/>
            <p:nvPr/>
          </p:nvSpPr>
          <p:spPr bwMode="auto">
            <a:xfrm>
              <a:off x="3456817" y="4038599"/>
              <a:ext cx="2084760" cy="381001"/>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grpSp>
    </p:spTree>
    <p:extLst>
      <p:ext uri="{BB962C8B-B14F-4D97-AF65-F5344CB8AC3E}">
        <p14:creationId xmlns:p14="http://schemas.microsoft.com/office/powerpoint/2010/main" val="2632270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p:cNvGraphicFramePr/>
          <p:nvPr>
            <p:extLst>
              <p:ext uri="{D42A27DB-BD31-4B8C-83A1-F6EECF244321}">
                <p14:modId xmlns:p14="http://schemas.microsoft.com/office/powerpoint/2010/main" val="1273883904"/>
              </p:ext>
            </p:extLst>
          </p:nvPr>
        </p:nvGraphicFramePr>
        <p:xfrm>
          <a:off x="2970949" y="2932483"/>
          <a:ext cx="3169730" cy="10191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p:cNvGraphicFramePr/>
          <p:nvPr>
            <p:extLst>
              <p:ext uri="{D42A27DB-BD31-4B8C-83A1-F6EECF244321}">
                <p14:modId xmlns:p14="http://schemas.microsoft.com/office/powerpoint/2010/main" val="3853222799"/>
              </p:ext>
            </p:extLst>
          </p:nvPr>
        </p:nvGraphicFramePr>
        <p:xfrm>
          <a:off x="4782300" y="1447800"/>
          <a:ext cx="4099331" cy="128927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Projected Outpatient Volumes for </a:t>
            </a:r>
            <a:r>
              <a:rPr lang="en-US" i="1" dirty="0" smtClean="0"/>
              <a:t>Hook Hospital, 20XX-20XX</a:t>
            </a:r>
            <a:endParaRPr lang="en-US" i="1" dirty="0"/>
          </a:p>
        </p:txBody>
      </p:sp>
      <p:sp>
        <p:nvSpPr>
          <p:cNvPr id="5"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smtClean="0">
                <a:solidFill>
                  <a:srgbClr val="617685"/>
                </a:solidFill>
                <a:latin typeface="Arial"/>
              </a:rPr>
              <a:t>Radiation Therapy Fractions by Modality and Tumor Site</a:t>
            </a:r>
            <a:r>
              <a:rPr lang="en-US" sz="1300" i="1" dirty="0" smtClean="0">
                <a:solidFill>
                  <a:srgbClr val="617685"/>
                </a:solidFill>
                <a:latin typeface="Arial"/>
              </a:rPr>
              <a:t>(in hundreds</a:t>
            </a:r>
            <a:r>
              <a:rPr lang="en-US" sz="1300" dirty="0" smtClean="0">
                <a:solidFill>
                  <a:srgbClr val="617685"/>
                </a:solidFill>
                <a:latin typeface="Arial"/>
              </a:rPr>
              <a:t>)</a:t>
            </a:r>
            <a:endParaRPr lang="en-US" sz="1300" i="1" dirty="0">
              <a:solidFill>
                <a:srgbClr val="617685"/>
              </a:solidFill>
              <a:latin typeface="Arial"/>
            </a:endParaRPr>
          </a:p>
        </p:txBody>
      </p:sp>
      <p:sp>
        <p:nvSpPr>
          <p:cNvPr id="19" name="Rectangle 18"/>
          <p:cNvSpPr/>
          <p:nvPr/>
        </p:nvSpPr>
        <p:spPr bwMode="auto">
          <a:xfrm>
            <a:off x="399866" y="4572001"/>
            <a:ext cx="8311896" cy="1803627"/>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20" name="TextBox 19"/>
          <p:cNvSpPr txBox="1"/>
          <p:nvPr/>
        </p:nvSpPr>
        <p:spPr>
          <a:xfrm>
            <a:off x="399872" y="4677454"/>
            <a:ext cx="7737021" cy="351744"/>
          </a:xfrm>
          <a:prstGeom prst="rect">
            <a:avLst/>
          </a:prstGeom>
          <a:noFill/>
        </p:spPr>
        <p:txBody>
          <a:bodyPr wrap="square" lIns="130573" tIns="65288" rIns="130573" bIns="65288" rtlCol="0">
            <a:spAutoFit/>
          </a:bodyPr>
          <a:lstStyle/>
          <a:p>
            <a:r>
              <a:rPr lang="en-US" sz="1400" b="1" dirty="0"/>
              <a:t>Implications of outpatient volume shift:</a:t>
            </a:r>
          </a:p>
        </p:txBody>
      </p:sp>
      <p:sp>
        <p:nvSpPr>
          <p:cNvPr id="21" name="TextBox 20"/>
          <p:cNvSpPr txBox="1"/>
          <p:nvPr/>
        </p:nvSpPr>
        <p:spPr>
          <a:xfrm>
            <a:off x="587828" y="5058316"/>
            <a:ext cx="7956563" cy="938696"/>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here</a:t>
            </a:r>
          </a:p>
          <a:p>
            <a:pPr marL="171396" indent="-171396">
              <a:buFont typeface="Arial" pitchFamily="34" charset="0"/>
              <a:buChar char="•"/>
            </a:pPr>
            <a:r>
              <a:rPr lang="en-US" sz="1100" i="1" dirty="0"/>
              <a:t>E.g., Current capacity will not be able to meet the demand for chemotherapy in 2016, may need to consider additional staff to meet potential time and resource constraints.</a:t>
            </a:r>
          </a:p>
          <a:p>
            <a:pPr marL="171396" indent="-171396">
              <a:buFont typeface="Arial" pitchFamily="34" charset="0"/>
              <a:buChar char="•"/>
            </a:pPr>
            <a:endParaRPr lang="en-US" sz="1100" i="1" dirty="0"/>
          </a:p>
          <a:p>
            <a:endParaRPr lang="en-US" sz="1100" i="1" dirty="0"/>
          </a:p>
        </p:txBody>
      </p:sp>
      <p:sp>
        <p:nvSpPr>
          <p:cNvPr id="26" name="Text Placeholder 6"/>
          <p:cNvSpPr txBox="1">
            <a:spLocks/>
          </p:cNvSpPr>
          <p:nvPr/>
        </p:nvSpPr>
        <p:spPr>
          <a:xfrm>
            <a:off x="5695529" y="1487622"/>
            <a:ext cx="2272873" cy="165287"/>
          </a:xfrm>
          <a:prstGeom prst="rect">
            <a:avLst/>
          </a:prstGeom>
        </p:spPr>
        <p:txBody>
          <a:bodyPr anchor="ct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smtClean="0"/>
              <a:t>3DCRT</a:t>
            </a:r>
            <a:endParaRPr lang="en-US" sz="1000" b="1" dirty="0"/>
          </a:p>
        </p:txBody>
      </p:sp>
      <p:sp>
        <p:nvSpPr>
          <p:cNvPr id="29" name="Text Placeholder 6"/>
          <p:cNvSpPr txBox="1">
            <a:spLocks/>
          </p:cNvSpPr>
          <p:nvPr/>
        </p:nvSpPr>
        <p:spPr>
          <a:xfrm>
            <a:off x="3419378" y="2882713"/>
            <a:ext cx="2272873" cy="165287"/>
          </a:xfrm>
          <a:prstGeom prst="rect">
            <a:avLst/>
          </a:prstGeom>
        </p:spPr>
        <p:txBody>
          <a:bodyPr anchor="ct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smtClean="0"/>
              <a:t>SBRT</a:t>
            </a:r>
            <a:endParaRPr lang="en-US" sz="1000" b="1" dirty="0"/>
          </a:p>
        </p:txBody>
      </p:sp>
      <p:sp>
        <p:nvSpPr>
          <p:cNvPr id="38" name="Text Placeholder 6"/>
          <p:cNvSpPr txBox="1">
            <a:spLocks/>
          </p:cNvSpPr>
          <p:nvPr/>
        </p:nvSpPr>
        <p:spPr>
          <a:xfrm>
            <a:off x="1183943" y="1487623"/>
            <a:ext cx="2272873" cy="165287"/>
          </a:xfrm>
          <a:prstGeom prst="rect">
            <a:avLst/>
          </a:prstGeom>
        </p:spPr>
        <p:txBody>
          <a:bodyPr anchor="ct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smtClean="0"/>
              <a:t>IMRT</a:t>
            </a:r>
            <a:endParaRPr lang="en-US" sz="1000" b="1" dirty="0"/>
          </a:p>
        </p:txBody>
      </p:sp>
      <p:grpSp>
        <p:nvGrpSpPr>
          <p:cNvPr id="10" name="Group 9"/>
          <p:cNvGrpSpPr/>
          <p:nvPr/>
        </p:nvGrpSpPr>
        <p:grpSpPr>
          <a:xfrm>
            <a:off x="3456817" y="4038599"/>
            <a:ext cx="2084760" cy="381001"/>
            <a:chOff x="3456817" y="4038599"/>
            <a:chExt cx="2084760" cy="381001"/>
          </a:xfrm>
        </p:grpSpPr>
        <p:sp>
          <p:nvSpPr>
            <p:cNvPr id="48" name="TextBox 47"/>
            <p:cNvSpPr txBox="1"/>
            <p:nvPr/>
          </p:nvSpPr>
          <p:spPr>
            <a:xfrm>
              <a:off x="3799861" y="4086209"/>
              <a:ext cx="570183" cy="285780"/>
            </a:xfrm>
            <a:prstGeom prst="rect">
              <a:avLst/>
            </a:prstGeom>
            <a:noFill/>
          </p:spPr>
          <p:txBody>
            <a:bodyPr wrap="square" lIns="130615" tIns="65308" rIns="130615" bIns="65308" rtlCol="0">
              <a:spAutoFit/>
            </a:bodyPr>
            <a:lstStyle/>
            <a:p>
              <a:pPr algn="l"/>
              <a:r>
                <a:rPr lang="en-US" sz="1000" dirty="0" smtClean="0"/>
                <a:t>20XX</a:t>
              </a:r>
              <a:endParaRPr lang="en-US" sz="1100" dirty="0"/>
            </a:p>
          </p:txBody>
        </p:sp>
        <p:sp>
          <p:nvSpPr>
            <p:cNvPr id="49" name="TextBox 48"/>
            <p:cNvSpPr txBox="1"/>
            <p:nvPr/>
          </p:nvSpPr>
          <p:spPr>
            <a:xfrm>
              <a:off x="4839303" y="4086209"/>
              <a:ext cx="570897" cy="285780"/>
            </a:xfrm>
            <a:prstGeom prst="rect">
              <a:avLst/>
            </a:prstGeom>
            <a:noFill/>
          </p:spPr>
          <p:txBody>
            <a:bodyPr wrap="square" lIns="130615" tIns="65308" rIns="130615" bIns="65308" rtlCol="0">
              <a:spAutoFit/>
            </a:bodyPr>
            <a:lstStyle/>
            <a:p>
              <a:pPr algn="l"/>
              <a:r>
                <a:rPr lang="en-US" sz="1000" dirty="0" smtClean="0"/>
                <a:t>20XX</a:t>
              </a:r>
              <a:endParaRPr lang="en-US" sz="1000" dirty="0"/>
            </a:p>
          </p:txBody>
        </p:sp>
        <p:sp>
          <p:nvSpPr>
            <p:cNvPr id="52" name="Rectangle 51"/>
            <p:cNvSpPr/>
            <p:nvPr/>
          </p:nvSpPr>
          <p:spPr bwMode="auto">
            <a:xfrm>
              <a:off x="3691006" y="4159031"/>
              <a:ext cx="136116" cy="140137"/>
            </a:xfrm>
            <a:prstGeom prst="rect">
              <a:avLst/>
            </a:prstGeom>
            <a:solidFill>
              <a:schemeClr val="bg2"/>
            </a:solidFill>
            <a:ln w="9525" cap="flat" cmpd="sng" algn="ctr">
              <a:no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53" name="Rectangle 52"/>
            <p:cNvSpPr/>
            <p:nvPr/>
          </p:nvSpPr>
          <p:spPr bwMode="auto">
            <a:xfrm>
              <a:off x="4746777" y="4159031"/>
              <a:ext cx="136116" cy="140137"/>
            </a:xfrm>
            <a:prstGeom prst="rect">
              <a:avLst/>
            </a:prstGeom>
            <a:solidFill>
              <a:schemeClr val="accent2"/>
            </a:solidFill>
            <a:ln w="9525" cap="flat" cmpd="sng" algn="ctr">
              <a:no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47" name="Rectangle 46"/>
            <p:cNvSpPr/>
            <p:nvPr/>
          </p:nvSpPr>
          <p:spPr bwMode="auto">
            <a:xfrm>
              <a:off x="3456817" y="4038599"/>
              <a:ext cx="2084760" cy="381001"/>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grpSp>
      <p:graphicFrame>
        <p:nvGraphicFramePr>
          <p:cNvPr id="24" name="Chart 23"/>
          <p:cNvGraphicFramePr/>
          <p:nvPr>
            <p:extLst>
              <p:ext uri="{D42A27DB-BD31-4B8C-83A1-F6EECF244321}">
                <p14:modId xmlns:p14="http://schemas.microsoft.com/office/powerpoint/2010/main" val="2418484149"/>
              </p:ext>
            </p:extLst>
          </p:nvPr>
        </p:nvGraphicFramePr>
        <p:xfrm>
          <a:off x="270714" y="1456915"/>
          <a:ext cx="4099331" cy="12801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84080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Projected Inpatient Volumes for </a:t>
            </a:r>
            <a:r>
              <a:rPr lang="en-US" i="1" dirty="0" smtClean="0"/>
              <a:t>Hook Hospital, 20XX-20XX</a:t>
            </a:r>
            <a:endParaRPr lang="en-US" dirty="0"/>
          </a:p>
        </p:txBody>
      </p:sp>
      <p:sp>
        <p:nvSpPr>
          <p:cNvPr id="5"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smtClean="0">
                <a:solidFill>
                  <a:srgbClr val="617685"/>
                </a:solidFill>
                <a:latin typeface="Arial"/>
              </a:rPr>
              <a:t>Surgery</a:t>
            </a:r>
            <a:r>
              <a:rPr lang="en-US" sz="1300" dirty="0">
                <a:solidFill>
                  <a:srgbClr val="617685"/>
                </a:solidFill>
                <a:latin typeface="Arial"/>
              </a:rPr>
              <a:t>, Medical Oncology, &amp; Bone Marrow</a:t>
            </a:r>
          </a:p>
        </p:txBody>
      </p:sp>
      <p:sp>
        <p:nvSpPr>
          <p:cNvPr id="19" name="Rectangle 18"/>
          <p:cNvSpPr/>
          <p:nvPr/>
        </p:nvSpPr>
        <p:spPr bwMode="auto">
          <a:xfrm>
            <a:off x="399866" y="4771350"/>
            <a:ext cx="8311896" cy="1803627"/>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20" name="TextBox 19"/>
          <p:cNvSpPr txBox="1"/>
          <p:nvPr/>
        </p:nvSpPr>
        <p:spPr>
          <a:xfrm>
            <a:off x="399872" y="4876802"/>
            <a:ext cx="7737021" cy="351744"/>
          </a:xfrm>
          <a:prstGeom prst="rect">
            <a:avLst/>
          </a:prstGeom>
          <a:noFill/>
        </p:spPr>
        <p:txBody>
          <a:bodyPr wrap="square" lIns="130573" tIns="65288" rIns="130573" bIns="65288" rtlCol="0">
            <a:spAutoFit/>
          </a:bodyPr>
          <a:lstStyle/>
          <a:p>
            <a:r>
              <a:rPr lang="en-US" sz="1400" b="1" dirty="0"/>
              <a:t>Implications of inpatient volume shift:</a:t>
            </a:r>
          </a:p>
        </p:txBody>
      </p:sp>
      <p:sp>
        <p:nvSpPr>
          <p:cNvPr id="21" name="TextBox 20"/>
          <p:cNvSpPr txBox="1"/>
          <p:nvPr/>
        </p:nvSpPr>
        <p:spPr>
          <a:xfrm>
            <a:off x="587828" y="5257666"/>
            <a:ext cx="7956563" cy="430855"/>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here</a:t>
            </a:r>
          </a:p>
          <a:p>
            <a:endParaRPr lang="en-US" sz="1100" i="1" dirty="0"/>
          </a:p>
        </p:txBody>
      </p:sp>
      <p:graphicFrame>
        <p:nvGraphicFramePr>
          <p:cNvPr id="6" name="Chart 5"/>
          <p:cNvGraphicFramePr/>
          <p:nvPr>
            <p:extLst>
              <p:ext uri="{D42A27DB-BD31-4B8C-83A1-F6EECF244321}">
                <p14:modId xmlns:p14="http://schemas.microsoft.com/office/powerpoint/2010/main" val="2441693721"/>
              </p:ext>
            </p:extLst>
          </p:nvPr>
        </p:nvGraphicFramePr>
        <p:xfrm>
          <a:off x="565416" y="1905000"/>
          <a:ext cx="3854184" cy="24714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6"/>
          <p:cNvSpPr txBox="1">
            <a:spLocks/>
          </p:cNvSpPr>
          <p:nvPr/>
        </p:nvSpPr>
        <p:spPr>
          <a:xfrm>
            <a:off x="5181600" y="1338223"/>
            <a:ext cx="3263412" cy="241403"/>
          </a:xfrm>
          <a:prstGeom prst="rect">
            <a:avLst/>
          </a:prstGeom>
        </p:spPr>
        <p:txBody>
          <a:bodyP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50" b="1" dirty="0" smtClean="0"/>
              <a:t>Five-Year Growth of Key Procedure Volumes</a:t>
            </a:r>
            <a:endParaRPr lang="en-US" sz="1050" b="1" dirty="0"/>
          </a:p>
        </p:txBody>
      </p:sp>
      <p:graphicFrame>
        <p:nvGraphicFramePr>
          <p:cNvPr id="11" name="Chart 10"/>
          <p:cNvGraphicFramePr/>
          <p:nvPr>
            <p:extLst>
              <p:ext uri="{D42A27DB-BD31-4B8C-83A1-F6EECF244321}">
                <p14:modId xmlns:p14="http://schemas.microsoft.com/office/powerpoint/2010/main" val="1994054473"/>
              </p:ext>
            </p:extLst>
          </p:nvPr>
        </p:nvGraphicFramePr>
        <p:xfrm>
          <a:off x="5450626" y="1734390"/>
          <a:ext cx="2518304" cy="306621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850823" y="1859253"/>
            <a:ext cx="2311977" cy="329081"/>
          </a:xfrm>
          <a:prstGeom prst="rect">
            <a:avLst/>
          </a:prstGeom>
          <a:noFill/>
        </p:spPr>
        <p:txBody>
          <a:bodyPr wrap="square" lIns="82039" tIns="41020" rIns="82039" bIns="41020" rtlCol="0">
            <a:spAutoFit/>
          </a:bodyPr>
          <a:lstStyle/>
          <a:p>
            <a:pPr defTabSz="914128"/>
            <a:r>
              <a:rPr lang="en-US" sz="800" i="1" dirty="0" err="1">
                <a:solidFill>
                  <a:prstClr val="black"/>
                </a:solidFill>
              </a:rPr>
              <a:t>Hepatobiliary</a:t>
            </a:r>
            <a:r>
              <a:rPr lang="en-US" sz="800" i="1" dirty="0">
                <a:solidFill>
                  <a:prstClr val="black"/>
                </a:solidFill>
              </a:rPr>
              <a:t> or Pancreatic </a:t>
            </a:r>
            <a:br>
              <a:rPr lang="en-US" sz="800" i="1" dirty="0">
                <a:solidFill>
                  <a:prstClr val="black"/>
                </a:solidFill>
              </a:rPr>
            </a:br>
            <a:r>
              <a:rPr lang="en-US" sz="800" i="1" dirty="0">
                <a:solidFill>
                  <a:prstClr val="black"/>
                </a:solidFill>
              </a:rPr>
              <a:t>Malignancy</a:t>
            </a:r>
          </a:p>
        </p:txBody>
      </p:sp>
      <p:sp>
        <p:nvSpPr>
          <p:cNvPr id="13" name="TextBox 12"/>
          <p:cNvSpPr txBox="1"/>
          <p:nvPr/>
        </p:nvSpPr>
        <p:spPr>
          <a:xfrm>
            <a:off x="4850823" y="2280715"/>
            <a:ext cx="2311977" cy="205970"/>
          </a:xfrm>
          <a:prstGeom prst="rect">
            <a:avLst/>
          </a:prstGeom>
          <a:noFill/>
        </p:spPr>
        <p:txBody>
          <a:bodyPr wrap="square" lIns="82039" tIns="41020" rIns="82039" bIns="41020" rtlCol="0">
            <a:spAutoFit/>
          </a:bodyPr>
          <a:lstStyle/>
          <a:p>
            <a:pPr defTabSz="914128"/>
            <a:r>
              <a:rPr lang="en-US" sz="800" i="1" dirty="0">
                <a:solidFill>
                  <a:prstClr val="black"/>
                </a:solidFill>
              </a:rPr>
              <a:t>Digestive Malignancy</a:t>
            </a:r>
          </a:p>
        </p:txBody>
      </p:sp>
      <p:sp>
        <p:nvSpPr>
          <p:cNvPr id="14" name="TextBox 13"/>
          <p:cNvSpPr txBox="1"/>
          <p:nvPr/>
        </p:nvSpPr>
        <p:spPr>
          <a:xfrm>
            <a:off x="4850823" y="2565181"/>
            <a:ext cx="2311977" cy="329081"/>
          </a:xfrm>
          <a:prstGeom prst="rect">
            <a:avLst/>
          </a:prstGeom>
          <a:noFill/>
        </p:spPr>
        <p:txBody>
          <a:bodyPr wrap="square" lIns="82039" tIns="41020" rIns="82039" bIns="41020" rtlCol="0">
            <a:spAutoFit/>
          </a:bodyPr>
          <a:lstStyle/>
          <a:p>
            <a:pPr defTabSz="914128"/>
            <a:r>
              <a:rPr lang="en-US" sz="800" i="1" dirty="0">
                <a:solidFill>
                  <a:prstClr val="black"/>
                </a:solidFill>
              </a:rPr>
              <a:t>Other Major Hematologic </a:t>
            </a:r>
            <a:br>
              <a:rPr lang="en-US" sz="800" i="1" dirty="0">
                <a:solidFill>
                  <a:prstClr val="black"/>
                </a:solidFill>
              </a:rPr>
            </a:br>
            <a:r>
              <a:rPr lang="en-US" sz="800" i="1" dirty="0">
                <a:solidFill>
                  <a:prstClr val="black"/>
                </a:solidFill>
              </a:rPr>
              <a:t>Diagnosis</a:t>
            </a:r>
          </a:p>
        </p:txBody>
      </p:sp>
      <p:sp>
        <p:nvSpPr>
          <p:cNvPr id="15" name="TextBox 14"/>
          <p:cNvSpPr txBox="1"/>
          <p:nvPr/>
        </p:nvSpPr>
        <p:spPr>
          <a:xfrm>
            <a:off x="4850823" y="2992103"/>
            <a:ext cx="2311977" cy="205970"/>
          </a:xfrm>
          <a:prstGeom prst="rect">
            <a:avLst/>
          </a:prstGeom>
          <a:noFill/>
        </p:spPr>
        <p:txBody>
          <a:bodyPr wrap="square" lIns="82039" tIns="41020" rIns="82039" bIns="41020" rtlCol="0">
            <a:spAutoFit/>
          </a:bodyPr>
          <a:lstStyle/>
          <a:p>
            <a:pPr defTabSz="914128"/>
            <a:r>
              <a:rPr lang="en-US" sz="800" i="1" dirty="0">
                <a:solidFill>
                  <a:prstClr val="black"/>
                </a:solidFill>
              </a:rPr>
              <a:t>Coagulation Disorders</a:t>
            </a:r>
          </a:p>
        </p:txBody>
      </p:sp>
      <p:sp>
        <p:nvSpPr>
          <p:cNvPr id="16" name="TextBox 15"/>
          <p:cNvSpPr txBox="1"/>
          <p:nvPr/>
        </p:nvSpPr>
        <p:spPr>
          <a:xfrm>
            <a:off x="4850823" y="3338342"/>
            <a:ext cx="2311977" cy="205970"/>
          </a:xfrm>
          <a:prstGeom prst="rect">
            <a:avLst/>
          </a:prstGeom>
          <a:noFill/>
        </p:spPr>
        <p:txBody>
          <a:bodyPr wrap="square" lIns="82039" tIns="41020" rIns="82039" bIns="41020" rtlCol="0">
            <a:spAutoFit/>
          </a:bodyPr>
          <a:lstStyle/>
          <a:p>
            <a:pPr defTabSz="914128"/>
            <a:r>
              <a:rPr lang="en-US" sz="800" i="1" dirty="0">
                <a:solidFill>
                  <a:prstClr val="black"/>
                </a:solidFill>
              </a:rPr>
              <a:t>Red Blood Cell Disorders</a:t>
            </a:r>
          </a:p>
        </p:txBody>
      </p:sp>
      <p:sp>
        <p:nvSpPr>
          <p:cNvPr id="17" name="TextBox 16"/>
          <p:cNvSpPr txBox="1"/>
          <p:nvPr/>
        </p:nvSpPr>
        <p:spPr>
          <a:xfrm>
            <a:off x="4850823" y="3691306"/>
            <a:ext cx="2311977" cy="205970"/>
          </a:xfrm>
          <a:prstGeom prst="rect">
            <a:avLst/>
          </a:prstGeom>
          <a:noFill/>
        </p:spPr>
        <p:txBody>
          <a:bodyPr wrap="square" lIns="82039" tIns="41020" rIns="82039" bIns="41020" rtlCol="0">
            <a:spAutoFit/>
          </a:bodyPr>
          <a:lstStyle/>
          <a:p>
            <a:pPr defTabSz="914128"/>
            <a:r>
              <a:rPr lang="en-US" sz="800" i="1" dirty="0">
                <a:solidFill>
                  <a:prstClr val="black"/>
                </a:solidFill>
              </a:rPr>
              <a:t>Respiratory </a:t>
            </a:r>
            <a:r>
              <a:rPr lang="en-US" sz="800" i="1" dirty="0" err="1">
                <a:solidFill>
                  <a:prstClr val="black"/>
                </a:solidFill>
              </a:rPr>
              <a:t>Neoplasms</a:t>
            </a:r>
            <a:endParaRPr lang="en-US" sz="800" i="1" dirty="0">
              <a:solidFill>
                <a:prstClr val="black"/>
              </a:solidFill>
            </a:endParaRPr>
          </a:p>
        </p:txBody>
      </p:sp>
      <p:sp>
        <p:nvSpPr>
          <p:cNvPr id="18" name="TextBox 17"/>
          <p:cNvSpPr txBox="1"/>
          <p:nvPr/>
        </p:nvSpPr>
        <p:spPr>
          <a:xfrm>
            <a:off x="4850823" y="4044267"/>
            <a:ext cx="2311977" cy="205970"/>
          </a:xfrm>
          <a:prstGeom prst="rect">
            <a:avLst/>
          </a:prstGeom>
          <a:noFill/>
        </p:spPr>
        <p:txBody>
          <a:bodyPr wrap="square" lIns="82039" tIns="41020" rIns="82039" bIns="41020" rtlCol="0">
            <a:spAutoFit/>
          </a:bodyPr>
          <a:lstStyle/>
          <a:p>
            <a:pPr defTabSz="914128"/>
            <a:r>
              <a:rPr lang="en-US" sz="800" i="1" dirty="0">
                <a:solidFill>
                  <a:prstClr val="black"/>
                </a:solidFill>
              </a:rPr>
              <a:t>Lymphoma and Leukemia</a:t>
            </a:r>
          </a:p>
        </p:txBody>
      </p:sp>
      <p:sp>
        <p:nvSpPr>
          <p:cNvPr id="22" name="TextBox 21"/>
          <p:cNvSpPr txBox="1"/>
          <p:nvPr/>
        </p:nvSpPr>
        <p:spPr>
          <a:xfrm>
            <a:off x="4850823" y="4391845"/>
            <a:ext cx="2311977" cy="205970"/>
          </a:xfrm>
          <a:prstGeom prst="rect">
            <a:avLst/>
          </a:prstGeom>
          <a:noFill/>
        </p:spPr>
        <p:txBody>
          <a:bodyPr wrap="square" lIns="82039" tIns="41020" rIns="82039" bIns="41020" rtlCol="0">
            <a:spAutoFit/>
          </a:bodyPr>
          <a:lstStyle/>
          <a:p>
            <a:pPr defTabSz="914128"/>
            <a:r>
              <a:rPr lang="en-US" sz="800" i="1" dirty="0">
                <a:solidFill>
                  <a:prstClr val="black"/>
                </a:solidFill>
              </a:rPr>
              <a:t>Chemotherapy</a:t>
            </a:r>
          </a:p>
        </p:txBody>
      </p:sp>
      <p:sp>
        <p:nvSpPr>
          <p:cNvPr id="23" name="Text Placeholder 8"/>
          <p:cNvSpPr>
            <a:spLocks noGrp="1"/>
          </p:cNvSpPr>
          <p:nvPr/>
        </p:nvSpPr>
        <p:spPr bwMode="gray">
          <a:xfrm>
            <a:off x="8092048" y="1803511"/>
            <a:ext cx="523586" cy="2899789"/>
          </a:xfrm>
          <a:prstGeom prst="rect">
            <a:avLst/>
          </a:prstGeom>
          <a:noFill/>
          <a:ln w="19050">
            <a:solidFill>
              <a:schemeClr val="accent3"/>
            </a:solidFill>
          </a:ln>
        </p:spPr>
        <p:txBody>
          <a:bodyPr vert="horz" wrap="square" lIns="82039" tIns="82039" rIns="82039" bIns="410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solidFill>
                <a:srgbClr val="617685"/>
              </a:solidFill>
            </a:endParaRPr>
          </a:p>
        </p:txBody>
      </p:sp>
      <p:sp>
        <p:nvSpPr>
          <p:cNvPr id="24" name="TextBox 23"/>
          <p:cNvSpPr txBox="1"/>
          <p:nvPr/>
        </p:nvSpPr>
        <p:spPr>
          <a:xfrm>
            <a:off x="7944685" y="1611325"/>
            <a:ext cx="818315" cy="205970"/>
          </a:xfrm>
          <a:prstGeom prst="rect">
            <a:avLst/>
          </a:prstGeom>
          <a:noFill/>
        </p:spPr>
        <p:txBody>
          <a:bodyPr wrap="square" lIns="82039" tIns="41020" rIns="82039" bIns="41020" rtlCol="0">
            <a:spAutoFit/>
          </a:bodyPr>
          <a:lstStyle/>
          <a:p>
            <a:pPr algn="ctr" defTabSz="914128"/>
            <a:r>
              <a:rPr lang="en-US" sz="800" i="1" dirty="0" smtClean="0">
                <a:solidFill>
                  <a:prstClr val="black"/>
                </a:solidFill>
              </a:rPr>
              <a:t>20XX </a:t>
            </a:r>
            <a:r>
              <a:rPr lang="en-US" sz="800" i="1" dirty="0">
                <a:solidFill>
                  <a:prstClr val="black"/>
                </a:solidFill>
              </a:rPr>
              <a:t>Volume</a:t>
            </a:r>
          </a:p>
        </p:txBody>
      </p:sp>
      <p:sp>
        <p:nvSpPr>
          <p:cNvPr id="25" name="TextBox 24"/>
          <p:cNvSpPr txBox="1"/>
          <p:nvPr/>
        </p:nvSpPr>
        <p:spPr>
          <a:xfrm>
            <a:off x="8058986" y="4389331"/>
            <a:ext cx="503123" cy="208702"/>
          </a:xfrm>
          <a:prstGeom prst="rect">
            <a:avLst/>
          </a:prstGeom>
          <a:noFill/>
        </p:spPr>
        <p:txBody>
          <a:bodyPr wrap="square" lIns="82039" tIns="41020" rIns="82039" bIns="41020" rtlCol="0">
            <a:spAutoFit/>
          </a:bodyPr>
          <a:lstStyle/>
          <a:p>
            <a:pPr algn="r" defTabSz="914128"/>
            <a:r>
              <a:rPr lang="en-US" sz="800" i="1" dirty="0">
                <a:solidFill>
                  <a:prstClr val="black"/>
                </a:solidFill>
              </a:rPr>
              <a:t>154K</a:t>
            </a:r>
          </a:p>
        </p:txBody>
      </p:sp>
      <p:sp>
        <p:nvSpPr>
          <p:cNvPr id="26" name="TextBox 25"/>
          <p:cNvSpPr txBox="1"/>
          <p:nvPr/>
        </p:nvSpPr>
        <p:spPr>
          <a:xfrm>
            <a:off x="8058986" y="4036359"/>
            <a:ext cx="503123" cy="208702"/>
          </a:xfrm>
          <a:prstGeom prst="rect">
            <a:avLst/>
          </a:prstGeom>
          <a:noFill/>
        </p:spPr>
        <p:txBody>
          <a:bodyPr wrap="square" lIns="82039" tIns="41020" rIns="82039" bIns="41020" rtlCol="0">
            <a:spAutoFit/>
          </a:bodyPr>
          <a:lstStyle/>
          <a:p>
            <a:pPr algn="r" defTabSz="914128"/>
            <a:r>
              <a:rPr lang="en-US" sz="800" i="1" dirty="0">
                <a:solidFill>
                  <a:prstClr val="black"/>
                </a:solidFill>
              </a:rPr>
              <a:t>93K</a:t>
            </a:r>
          </a:p>
        </p:txBody>
      </p:sp>
      <p:sp>
        <p:nvSpPr>
          <p:cNvPr id="27" name="TextBox 26"/>
          <p:cNvSpPr txBox="1"/>
          <p:nvPr/>
        </p:nvSpPr>
        <p:spPr>
          <a:xfrm>
            <a:off x="8058986" y="3683381"/>
            <a:ext cx="503123" cy="208702"/>
          </a:xfrm>
          <a:prstGeom prst="rect">
            <a:avLst/>
          </a:prstGeom>
          <a:noFill/>
        </p:spPr>
        <p:txBody>
          <a:bodyPr wrap="square" lIns="82039" tIns="41020" rIns="82039" bIns="41020" rtlCol="0">
            <a:spAutoFit/>
          </a:bodyPr>
          <a:lstStyle/>
          <a:p>
            <a:pPr algn="r" defTabSz="914128"/>
            <a:r>
              <a:rPr lang="en-US" sz="800" i="1" dirty="0">
                <a:solidFill>
                  <a:prstClr val="black"/>
                </a:solidFill>
              </a:rPr>
              <a:t>131K</a:t>
            </a:r>
          </a:p>
        </p:txBody>
      </p:sp>
      <p:sp>
        <p:nvSpPr>
          <p:cNvPr id="28" name="TextBox 27"/>
          <p:cNvSpPr txBox="1"/>
          <p:nvPr/>
        </p:nvSpPr>
        <p:spPr>
          <a:xfrm>
            <a:off x="8058986" y="3330406"/>
            <a:ext cx="503123" cy="208702"/>
          </a:xfrm>
          <a:prstGeom prst="rect">
            <a:avLst/>
          </a:prstGeom>
          <a:noFill/>
        </p:spPr>
        <p:txBody>
          <a:bodyPr wrap="square" lIns="82039" tIns="41020" rIns="82039" bIns="41020" rtlCol="0">
            <a:spAutoFit/>
          </a:bodyPr>
          <a:lstStyle/>
          <a:p>
            <a:pPr algn="r" defTabSz="914128"/>
            <a:r>
              <a:rPr lang="en-US" sz="800" i="1" dirty="0">
                <a:solidFill>
                  <a:prstClr val="black"/>
                </a:solidFill>
              </a:rPr>
              <a:t>275K</a:t>
            </a:r>
          </a:p>
        </p:txBody>
      </p:sp>
      <p:sp>
        <p:nvSpPr>
          <p:cNvPr id="29" name="TextBox 28"/>
          <p:cNvSpPr txBox="1"/>
          <p:nvPr/>
        </p:nvSpPr>
        <p:spPr>
          <a:xfrm>
            <a:off x="8058986" y="2977432"/>
            <a:ext cx="503123" cy="208702"/>
          </a:xfrm>
          <a:prstGeom prst="rect">
            <a:avLst/>
          </a:prstGeom>
          <a:noFill/>
        </p:spPr>
        <p:txBody>
          <a:bodyPr wrap="square" lIns="82039" tIns="41020" rIns="82039" bIns="41020" rtlCol="0">
            <a:spAutoFit/>
          </a:bodyPr>
          <a:lstStyle/>
          <a:p>
            <a:pPr algn="r" defTabSz="914128"/>
            <a:r>
              <a:rPr lang="en-US" sz="800" i="1" dirty="0">
                <a:solidFill>
                  <a:prstClr val="black"/>
                </a:solidFill>
              </a:rPr>
              <a:t>43K</a:t>
            </a:r>
          </a:p>
        </p:txBody>
      </p:sp>
      <p:sp>
        <p:nvSpPr>
          <p:cNvPr id="30" name="TextBox 29"/>
          <p:cNvSpPr txBox="1"/>
          <p:nvPr/>
        </p:nvSpPr>
        <p:spPr>
          <a:xfrm>
            <a:off x="8058986" y="2624454"/>
            <a:ext cx="503123" cy="208702"/>
          </a:xfrm>
          <a:prstGeom prst="rect">
            <a:avLst/>
          </a:prstGeom>
          <a:noFill/>
        </p:spPr>
        <p:txBody>
          <a:bodyPr wrap="square" lIns="82039" tIns="41020" rIns="82039" bIns="41020" rtlCol="0">
            <a:spAutoFit/>
          </a:bodyPr>
          <a:lstStyle/>
          <a:p>
            <a:pPr algn="r" defTabSz="914128"/>
            <a:r>
              <a:rPr lang="en-US" sz="800" i="1" dirty="0">
                <a:solidFill>
                  <a:prstClr val="black"/>
                </a:solidFill>
              </a:rPr>
              <a:t>76K</a:t>
            </a:r>
          </a:p>
        </p:txBody>
      </p:sp>
      <p:sp>
        <p:nvSpPr>
          <p:cNvPr id="31" name="TextBox 30"/>
          <p:cNvSpPr txBox="1"/>
          <p:nvPr/>
        </p:nvSpPr>
        <p:spPr>
          <a:xfrm>
            <a:off x="8058986" y="2271481"/>
            <a:ext cx="503123" cy="208702"/>
          </a:xfrm>
          <a:prstGeom prst="rect">
            <a:avLst/>
          </a:prstGeom>
          <a:noFill/>
        </p:spPr>
        <p:txBody>
          <a:bodyPr wrap="square" lIns="82039" tIns="41020" rIns="82039" bIns="41020" rtlCol="0">
            <a:spAutoFit/>
          </a:bodyPr>
          <a:lstStyle/>
          <a:p>
            <a:pPr algn="r" defTabSz="914128"/>
            <a:r>
              <a:rPr lang="en-US" sz="800" i="1" dirty="0">
                <a:solidFill>
                  <a:prstClr val="black"/>
                </a:solidFill>
              </a:rPr>
              <a:t>81K</a:t>
            </a:r>
          </a:p>
        </p:txBody>
      </p:sp>
      <p:sp>
        <p:nvSpPr>
          <p:cNvPr id="32" name="TextBox 31"/>
          <p:cNvSpPr txBox="1"/>
          <p:nvPr/>
        </p:nvSpPr>
        <p:spPr>
          <a:xfrm>
            <a:off x="8058986" y="1917843"/>
            <a:ext cx="503123" cy="208702"/>
          </a:xfrm>
          <a:prstGeom prst="rect">
            <a:avLst/>
          </a:prstGeom>
          <a:noFill/>
        </p:spPr>
        <p:txBody>
          <a:bodyPr wrap="square" lIns="82039" tIns="41020" rIns="82039" bIns="41020" rtlCol="0">
            <a:spAutoFit/>
          </a:bodyPr>
          <a:lstStyle/>
          <a:p>
            <a:pPr algn="r" defTabSz="914128"/>
            <a:r>
              <a:rPr lang="en-US" sz="800" i="1" dirty="0">
                <a:solidFill>
                  <a:prstClr val="black"/>
                </a:solidFill>
              </a:rPr>
              <a:t>73K</a:t>
            </a:r>
          </a:p>
        </p:txBody>
      </p:sp>
      <p:sp>
        <p:nvSpPr>
          <p:cNvPr id="33" name="Text Placeholder 6"/>
          <p:cNvSpPr txBox="1">
            <a:spLocks/>
          </p:cNvSpPr>
          <p:nvPr/>
        </p:nvSpPr>
        <p:spPr>
          <a:xfrm>
            <a:off x="860802" y="1338223"/>
            <a:ext cx="3263412" cy="241403"/>
          </a:xfrm>
          <a:prstGeom prst="rect">
            <a:avLst/>
          </a:prstGeom>
        </p:spPr>
        <p:txBody>
          <a:bodyP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50" b="1" dirty="0" smtClean="0"/>
              <a:t>Inpatient Volumes, 20XX and 20XX</a:t>
            </a:r>
          </a:p>
          <a:p>
            <a:pPr marL="0" indent="0" algn="ctr">
              <a:buNone/>
            </a:pPr>
            <a:r>
              <a:rPr lang="en-US" sz="1050" b="1" dirty="0" smtClean="0"/>
              <a:t>(in thousands)</a:t>
            </a:r>
            <a:endParaRPr lang="en-US" sz="1050" b="1" dirty="0"/>
          </a:p>
        </p:txBody>
      </p:sp>
    </p:spTree>
    <p:extLst>
      <p:ext uri="{BB962C8B-B14F-4D97-AF65-F5344CB8AC3E}">
        <p14:creationId xmlns:p14="http://schemas.microsoft.com/office/powerpoint/2010/main" val="2290771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15"/>
          <p:cNvGraphicFramePr>
            <a:graphicFrameLocks/>
          </p:cNvGraphicFramePr>
          <p:nvPr>
            <p:extLst>
              <p:ext uri="{D42A27DB-BD31-4B8C-83A1-F6EECF244321}">
                <p14:modId xmlns:p14="http://schemas.microsoft.com/office/powerpoint/2010/main" val="824977760"/>
              </p:ext>
            </p:extLst>
          </p:nvPr>
        </p:nvGraphicFramePr>
        <p:xfrm>
          <a:off x="76200" y="3810000"/>
          <a:ext cx="4435307"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Oncology’s Contribution to </a:t>
            </a:r>
            <a:r>
              <a:rPr lang="en-US" i="1" dirty="0" smtClean="0"/>
              <a:t>Hook Hospital </a:t>
            </a:r>
            <a:r>
              <a:rPr lang="en-US" dirty="0" smtClean="0"/>
              <a:t>Volumes and Profit</a:t>
            </a:r>
            <a:endParaRPr lang="en-US" dirty="0"/>
          </a:p>
        </p:txBody>
      </p:sp>
      <p:graphicFrame>
        <p:nvGraphicFramePr>
          <p:cNvPr id="15" name="Content Placeholder 15"/>
          <p:cNvGraphicFramePr>
            <a:graphicFrameLocks/>
          </p:cNvGraphicFramePr>
          <p:nvPr>
            <p:extLst>
              <p:ext uri="{D42A27DB-BD31-4B8C-83A1-F6EECF244321}">
                <p14:modId xmlns:p14="http://schemas.microsoft.com/office/powerpoint/2010/main" val="844056176"/>
              </p:ext>
            </p:extLst>
          </p:nvPr>
        </p:nvGraphicFramePr>
        <p:xfrm>
          <a:off x="358775" y="1316012"/>
          <a:ext cx="4175125" cy="2247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16"/>
          <p:cNvGraphicFramePr>
            <a:graphicFrameLocks/>
          </p:cNvGraphicFramePr>
          <p:nvPr>
            <p:extLst>
              <p:ext uri="{D42A27DB-BD31-4B8C-83A1-F6EECF244321}">
                <p14:modId xmlns:p14="http://schemas.microsoft.com/office/powerpoint/2010/main" val="4261975384"/>
              </p:ext>
            </p:extLst>
          </p:nvPr>
        </p:nvGraphicFramePr>
        <p:xfrm>
          <a:off x="4679950" y="1316012"/>
          <a:ext cx="4184650" cy="22479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 Placeholder 5"/>
          <p:cNvSpPr txBox="1">
            <a:spLocks/>
          </p:cNvSpPr>
          <p:nvPr/>
        </p:nvSpPr>
        <p:spPr>
          <a:xfrm>
            <a:off x="617537" y="1219200"/>
            <a:ext cx="3657600" cy="187898"/>
          </a:xfrm>
          <a:prstGeom prst="rect">
            <a:avLst/>
          </a:prstGeom>
        </p:spPr>
        <p:txBody>
          <a:bodyPr lIns="91429" tIns="45714" rIns="91429" bIns="45714"/>
          <a:lstStyle>
            <a:lvl1pPr marL="100691"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31" indent="-10494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330"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838" indent="-10352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520" indent="-100691" algn="l" defTabSz="91017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95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46"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2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0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t>Hospital Volumes</a:t>
            </a:r>
          </a:p>
        </p:txBody>
      </p:sp>
      <p:sp>
        <p:nvSpPr>
          <p:cNvPr id="22" name="Text Placeholder 9"/>
          <p:cNvSpPr txBox="1">
            <a:spLocks/>
          </p:cNvSpPr>
          <p:nvPr/>
        </p:nvSpPr>
        <p:spPr>
          <a:xfrm>
            <a:off x="4943475" y="1219200"/>
            <a:ext cx="3657600" cy="187898"/>
          </a:xfrm>
          <a:prstGeom prst="rect">
            <a:avLst/>
          </a:prstGeom>
        </p:spPr>
        <p:txBody>
          <a:bodyPr lIns="91429" tIns="45714" rIns="91429" bIns="45714"/>
          <a:lstStyle>
            <a:lvl1pPr marL="100691"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31" indent="-10494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330"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838" indent="-10352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520" indent="-100691" algn="l" defTabSz="91017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95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46"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2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0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t>Hospital Contribution Profit</a:t>
            </a:r>
          </a:p>
        </p:txBody>
      </p:sp>
      <p:sp>
        <p:nvSpPr>
          <p:cNvPr id="30" name="Text Placeholder 6"/>
          <p:cNvSpPr txBox="1">
            <a:spLocks/>
          </p:cNvSpPr>
          <p:nvPr/>
        </p:nvSpPr>
        <p:spPr>
          <a:xfrm>
            <a:off x="617537" y="1407099"/>
            <a:ext cx="3657600" cy="173115"/>
          </a:xfrm>
          <a:prstGeom prst="rect">
            <a:avLst/>
          </a:prstGeom>
        </p:spPr>
        <p:txBody>
          <a:bodyPr lIns="45714" tIns="45714" rIns="45714" bIns="45714"/>
          <a:lstStyle/>
          <a:p>
            <a:pPr algn="ctr" defTabSz="1039878" fontAlgn="base">
              <a:spcBef>
                <a:spcPct val="20000"/>
              </a:spcBef>
              <a:spcAft>
                <a:spcPct val="0"/>
              </a:spcAft>
              <a:defRPr/>
            </a:pPr>
            <a:r>
              <a:rPr lang="en-US" sz="1000" i="1" kern="0" dirty="0">
                <a:solidFill>
                  <a:srgbClr val="000000"/>
                </a:solidFill>
                <a:cs typeface="Arial" pitchFamily="34" charset="0"/>
              </a:rPr>
              <a:t>Outpatient</a:t>
            </a:r>
          </a:p>
        </p:txBody>
      </p:sp>
      <p:sp>
        <p:nvSpPr>
          <p:cNvPr id="31" name="Text Placeholder 10"/>
          <p:cNvSpPr txBox="1">
            <a:spLocks/>
          </p:cNvSpPr>
          <p:nvPr/>
        </p:nvSpPr>
        <p:spPr>
          <a:xfrm>
            <a:off x="4943475" y="1445199"/>
            <a:ext cx="3657600" cy="173115"/>
          </a:xfrm>
          <a:prstGeom prst="rect">
            <a:avLst/>
          </a:prstGeom>
        </p:spPr>
        <p:txBody>
          <a:bodyPr lIns="45714" tIns="45714" rIns="45714" bIns="45714"/>
          <a:lstStyle/>
          <a:p>
            <a:pPr algn="ctr" defTabSz="1039878" fontAlgn="base">
              <a:spcBef>
                <a:spcPct val="20000"/>
              </a:spcBef>
              <a:spcAft>
                <a:spcPct val="0"/>
              </a:spcAft>
              <a:defRPr/>
            </a:pPr>
            <a:r>
              <a:rPr lang="en-US" sz="1000" i="1" kern="0" dirty="0">
                <a:solidFill>
                  <a:srgbClr val="000000"/>
                </a:solidFill>
                <a:cs typeface="Arial" pitchFamily="34" charset="0"/>
              </a:rPr>
              <a:t>Outpatient</a:t>
            </a:r>
          </a:p>
        </p:txBody>
      </p:sp>
      <p:sp>
        <p:nvSpPr>
          <p:cNvPr id="17" name="Text Placeholder 5"/>
          <p:cNvSpPr txBox="1">
            <a:spLocks/>
          </p:cNvSpPr>
          <p:nvPr/>
        </p:nvSpPr>
        <p:spPr>
          <a:xfrm>
            <a:off x="617537" y="3813987"/>
            <a:ext cx="3657600" cy="187898"/>
          </a:xfrm>
          <a:prstGeom prst="rect">
            <a:avLst/>
          </a:prstGeom>
        </p:spPr>
        <p:txBody>
          <a:bodyPr lIns="91429" tIns="45714" rIns="91429" bIns="45714"/>
          <a:lstStyle>
            <a:lvl1pPr marL="100691"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31" indent="-10494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330"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838" indent="-10352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520" indent="-100691" algn="l" defTabSz="91017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95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46"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2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0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t>Hospital Volumes</a:t>
            </a:r>
          </a:p>
        </p:txBody>
      </p:sp>
      <p:sp>
        <p:nvSpPr>
          <p:cNvPr id="24" name="Text Placeholder 9"/>
          <p:cNvSpPr txBox="1">
            <a:spLocks/>
          </p:cNvSpPr>
          <p:nvPr/>
        </p:nvSpPr>
        <p:spPr>
          <a:xfrm>
            <a:off x="4943475" y="3813987"/>
            <a:ext cx="3657600" cy="187898"/>
          </a:xfrm>
          <a:prstGeom prst="rect">
            <a:avLst/>
          </a:prstGeom>
        </p:spPr>
        <p:txBody>
          <a:bodyPr lIns="91429" tIns="45714" rIns="91429" bIns="45714"/>
          <a:lstStyle>
            <a:lvl1pPr marL="100691"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31" indent="-10494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330"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838" indent="-10352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520" indent="-100691" algn="l" defTabSz="91017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95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46"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2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0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t>Hospital Contribution Profit</a:t>
            </a:r>
          </a:p>
        </p:txBody>
      </p:sp>
      <p:graphicFrame>
        <p:nvGraphicFramePr>
          <p:cNvPr id="25" name="Content Placeholder 16"/>
          <p:cNvGraphicFramePr>
            <a:graphicFrameLocks/>
          </p:cNvGraphicFramePr>
          <p:nvPr>
            <p:extLst>
              <p:ext uri="{D42A27DB-BD31-4B8C-83A1-F6EECF244321}">
                <p14:modId xmlns:p14="http://schemas.microsoft.com/office/powerpoint/2010/main" val="2864432825"/>
              </p:ext>
            </p:extLst>
          </p:nvPr>
        </p:nvGraphicFramePr>
        <p:xfrm>
          <a:off x="4419600" y="3810000"/>
          <a:ext cx="4294437" cy="23622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 Placeholder 3"/>
          <p:cNvSpPr txBox="1">
            <a:spLocks/>
          </p:cNvSpPr>
          <p:nvPr/>
        </p:nvSpPr>
        <p:spPr>
          <a:xfrm>
            <a:off x="6077132" y="6462114"/>
            <a:ext cx="2749826" cy="319686"/>
          </a:xfrm>
          <a:prstGeom prst="rect">
            <a:avLst/>
          </a:prstGeom>
        </p:spPr>
        <p:txBody>
          <a:bodyPr lIns="91429" tIns="45714" rIns="91429" bIns="45714"/>
          <a:lstStyle>
            <a:lvl1pPr marL="100691"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31" indent="-10494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330"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838" indent="-10352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520" indent="-100691" algn="l" defTabSz="91017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95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46"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2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0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Source: Innovations Center Futures Database</a:t>
            </a:r>
            <a:endParaRPr lang="en-US" dirty="0"/>
          </a:p>
        </p:txBody>
      </p:sp>
      <p:sp>
        <p:nvSpPr>
          <p:cNvPr id="27" name="Text Placeholder 4"/>
          <p:cNvSpPr txBox="1">
            <a:spLocks/>
          </p:cNvSpPr>
          <p:nvPr/>
        </p:nvSpPr>
        <p:spPr>
          <a:xfrm>
            <a:off x="228600" y="6462114"/>
            <a:ext cx="4216400" cy="218825"/>
          </a:xfrm>
          <a:prstGeom prst="rect">
            <a:avLst/>
          </a:prstGeom>
        </p:spPr>
        <p:txBody>
          <a:bodyPr lIns="91429" tIns="45714" rIns="91429" bIns="45714"/>
          <a:lstStyle>
            <a:lvl1pPr marL="100691"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31" indent="-10494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330" indent="-100691"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838" indent="-103523" algn="l" defTabSz="91017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520" indent="-100691" algn="l" defTabSz="91017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95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46"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2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08" indent="-227560" algn="l" defTabSz="9101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Note: Oncology defined as all patients with a primary diagnosis of cancer</a:t>
            </a:r>
            <a:endParaRPr lang="en-US" dirty="0"/>
          </a:p>
        </p:txBody>
      </p:sp>
      <p:sp>
        <p:nvSpPr>
          <p:cNvPr id="28" name="Text Placeholder 6"/>
          <p:cNvSpPr txBox="1">
            <a:spLocks/>
          </p:cNvSpPr>
          <p:nvPr/>
        </p:nvSpPr>
        <p:spPr>
          <a:xfrm>
            <a:off x="617537" y="3973216"/>
            <a:ext cx="3657600" cy="173115"/>
          </a:xfrm>
          <a:prstGeom prst="rect">
            <a:avLst/>
          </a:prstGeom>
        </p:spPr>
        <p:txBody>
          <a:bodyPr lIns="45714" tIns="45714" rIns="45714" bIns="45714"/>
          <a:lstStyle>
            <a:lvl1pPr marL="0" indent="0" algn="ctr" defTabSz="1039999" rtl="0" eaLnBrk="1" fontAlgn="base" hangingPunct="1">
              <a:spcBef>
                <a:spcPct val="20000"/>
              </a:spcBef>
              <a:spcAft>
                <a:spcPct val="0"/>
              </a:spcAft>
              <a:buNone/>
              <a:defRPr sz="1000" i="1" baseline="0">
                <a:solidFill>
                  <a:schemeClr val="tx1"/>
                </a:solidFill>
                <a:latin typeface="+mj-lt"/>
                <a:ea typeface="+mn-ea"/>
                <a:cs typeface="Arial" pitchFamily="34" charset="0"/>
              </a:defRPr>
            </a:lvl1pPr>
            <a:lvl2pPr marL="363885" indent="-181943" algn="ctr" defTabSz="1039999" rtl="0" eaLnBrk="1" fontAlgn="base" hangingPunct="1">
              <a:spcBef>
                <a:spcPct val="20000"/>
              </a:spcBef>
              <a:spcAft>
                <a:spcPct val="0"/>
              </a:spcAft>
              <a:buNone/>
              <a:defRPr sz="1600" i="0" baseline="0">
                <a:solidFill>
                  <a:schemeClr val="tx1"/>
                </a:solidFill>
                <a:latin typeface="Calibri" pitchFamily="34" charset="0"/>
                <a:cs typeface="Arial" pitchFamily="34" charset="0"/>
              </a:defRPr>
            </a:lvl2pPr>
            <a:lvl3pPr marL="545828" indent="-181943" algn="ctr" defTabSz="1039999" rtl="0" eaLnBrk="1" fontAlgn="base" hangingPunct="1">
              <a:spcBef>
                <a:spcPct val="20000"/>
              </a:spcBef>
              <a:spcAft>
                <a:spcPct val="0"/>
              </a:spcAft>
              <a:buNone/>
              <a:defRPr sz="1600" i="0" baseline="0">
                <a:solidFill>
                  <a:schemeClr val="tx1"/>
                </a:solidFill>
                <a:latin typeface="Calibri" pitchFamily="34" charset="0"/>
                <a:cs typeface="Arial" pitchFamily="34" charset="0"/>
              </a:defRPr>
            </a:lvl3pPr>
            <a:lvl4pPr marL="727771" indent="-181943" algn="ctr" defTabSz="1039999" rtl="0" eaLnBrk="1" fontAlgn="base" hangingPunct="1">
              <a:spcBef>
                <a:spcPct val="20000"/>
              </a:spcBef>
              <a:spcAft>
                <a:spcPct val="0"/>
              </a:spcAft>
              <a:buNone/>
              <a:defRPr sz="1600" i="0" baseline="0">
                <a:solidFill>
                  <a:schemeClr val="tx1"/>
                </a:solidFill>
                <a:latin typeface="Calibri" pitchFamily="34" charset="0"/>
                <a:cs typeface="Arial" pitchFamily="34" charset="0"/>
              </a:defRPr>
            </a:lvl4pPr>
            <a:lvl5pPr marL="909714" indent="-181943" algn="ctr" defTabSz="1039999" rtl="0" eaLnBrk="1" fontAlgn="base" hangingPunct="1">
              <a:spcBef>
                <a:spcPct val="20000"/>
              </a:spcBef>
              <a:spcAft>
                <a:spcPct val="0"/>
              </a:spcAft>
              <a:buFont typeface="Arial" pitchFamily="34" charset="0"/>
              <a:buNone/>
              <a:defRPr sz="1600" i="0" baseline="0">
                <a:solidFill>
                  <a:schemeClr val="tx1"/>
                </a:solidFill>
                <a:latin typeface="Calibri" pitchFamily="34" charset="0"/>
                <a:cs typeface="Arial" pitchFamily="34" charset="0"/>
              </a:defRPr>
            </a:lvl5pPr>
            <a:lvl6pPr marL="2664293" indent="-260565" algn="l" defTabSz="1039999" rtl="0" eaLnBrk="1" fontAlgn="base" hangingPunct="1">
              <a:spcBef>
                <a:spcPct val="20000"/>
              </a:spcBef>
              <a:spcAft>
                <a:spcPct val="0"/>
              </a:spcAft>
              <a:buChar char="»"/>
              <a:defRPr sz="2200">
                <a:solidFill>
                  <a:schemeClr val="tx1"/>
                </a:solidFill>
                <a:latin typeface="+mn-lt"/>
              </a:defRPr>
            </a:lvl6pPr>
            <a:lvl7pPr marL="2989152" indent="-260565" algn="l" defTabSz="1039999" rtl="0" eaLnBrk="1" fontAlgn="base" hangingPunct="1">
              <a:spcBef>
                <a:spcPct val="20000"/>
              </a:spcBef>
              <a:spcAft>
                <a:spcPct val="0"/>
              </a:spcAft>
              <a:buChar char="»"/>
              <a:defRPr sz="2200">
                <a:solidFill>
                  <a:schemeClr val="tx1"/>
                </a:solidFill>
                <a:latin typeface="+mn-lt"/>
              </a:defRPr>
            </a:lvl7pPr>
            <a:lvl8pPr marL="3314011" indent="-260565" algn="l" defTabSz="1039999" rtl="0" eaLnBrk="1" fontAlgn="base" hangingPunct="1">
              <a:spcBef>
                <a:spcPct val="20000"/>
              </a:spcBef>
              <a:spcAft>
                <a:spcPct val="0"/>
              </a:spcAft>
              <a:buChar char="»"/>
              <a:defRPr sz="2200">
                <a:solidFill>
                  <a:schemeClr val="tx1"/>
                </a:solidFill>
                <a:latin typeface="+mn-lt"/>
              </a:defRPr>
            </a:lvl8pPr>
            <a:lvl9pPr marL="3638869" indent="-260565" algn="l" defTabSz="1039999" rtl="0" eaLnBrk="1" fontAlgn="base" hangingPunct="1">
              <a:spcBef>
                <a:spcPct val="20000"/>
              </a:spcBef>
              <a:spcAft>
                <a:spcPct val="0"/>
              </a:spcAft>
              <a:buChar char="»"/>
              <a:defRPr sz="2200">
                <a:solidFill>
                  <a:schemeClr val="tx1"/>
                </a:solidFill>
                <a:latin typeface="+mn-lt"/>
              </a:defRPr>
            </a:lvl9pPr>
          </a:lstStyle>
          <a:p>
            <a:pPr defTabSz="1039878">
              <a:defRPr/>
            </a:pPr>
            <a:r>
              <a:rPr lang="en-US" kern="0" dirty="0">
                <a:solidFill>
                  <a:srgbClr val="000000"/>
                </a:solidFill>
                <a:latin typeface="+mn-lt"/>
              </a:rPr>
              <a:t>Inpatient</a:t>
            </a:r>
          </a:p>
        </p:txBody>
      </p:sp>
      <p:sp>
        <p:nvSpPr>
          <p:cNvPr id="29" name="Text Placeholder 10"/>
          <p:cNvSpPr txBox="1">
            <a:spLocks/>
          </p:cNvSpPr>
          <p:nvPr/>
        </p:nvSpPr>
        <p:spPr>
          <a:xfrm>
            <a:off x="4943475" y="3973216"/>
            <a:ext cx="3657600" cy="173115"/>
          </a:xfrm>
          <a:prstGeom prst="rect">
            <a:avLst/>
          </a:prstGeom>
        </p:spPr>
        <p:txBody>
          <a:bodyPr lIns="45714" tIns="45714" rIns="45714" bIns="45714"/>
          <a:lstStyle>
            <a:lvl1pPr marL="0" indent="0" algn="ctr" defTabSz="1039999" rtl="0" eaLnBrk="1" fontAlgn="base" hangingPunct="1">
              <a:spcBef>
                <a:spcPct val="20000"/>
              </a:spcBef>
              <a:spcAft>
                <a:spcPct val="0"/>
              </a:spcAft>
              <a:buNone/>
              <a:defRPr sz="1000" i="1" baseline="0">
                <a:solidFill>
                  <a:schemeClr val="tx1"/>
                </a:solidFill>
                <a:latin typeface="+mj-lt"/>
                <a:ea typeface="+mn-ea"/>
                <a:cs typeface="Arial" pitchFamily="34" charset="0"/>
              </a:defRPr>
            </a:lvl1pPr>
            <a:lvl2pPr marL="363885" indent="-181943" algn="ctr" defTabSz="1039999" rtl="0" eaLnBrk="1" fontAlgn="base" hangingPunct="1">
              <a:spcBef>
                <a:spcPct val="20000"/>
              </a:spcBef>
              <a:spcAft>
                <a:spcPct val="0"/>
              </a:spcAft>
              <a:buNone/>
              <a:defRPr sz="1600" i="0" baseline="0">
                <a:solidFill>
                  <a:schemeClr val="tx1"/>
                </a:solidFill>
                <a:latin typeface="Calibri" pitchFamily="34" charset="0"/>
                <a:cs typeface="Arial" pitchFamily="34" charset="0"/>
              </a:defRPr>
            </a:lvl2pPr>
            <a:lvl3pPr marL="545828" indent="-181943" algn="ctr" defTabSz="1039999" rtl="0" eaLnBrk="1" fontAlgn="base" hangingPunct="1">
              <a:spcBef>
                <a:spcPct val="20000"/>
              </a:spcBef>
              <a:spcAft>
                <a:spcPct val="0"/>
              </a:spcAft>
              <a:buNone/>
              <a:defRPr sz="1600" i="0" baseline="0">
                <a:solidFill>
                  <a:schemeClr val="tx1"/>
                </a:solidFill>
                <a:latin typeface="Calibri" pitchFamily="34" charset="0"/>
                <a:cs typeface="Arial" pitchFamily="34" charset="0"/>
              </a:defRPr>
            </a:lvl3pPr>
            <a:lvl4pPr marL="727771" indent="-181943" algn="ctr" defTabSz="1039999" rtl="0" eaLnBrk="1" fontAlgn="base" hangingPunct="1">
              <a:spcBef>
                <a:spcPct val="20000"/>
              </a:spcBef>
              <a:spcAft>
                <a:spcPct val="0"/>
              </a:spcAft>
              <a:buNone/>
              <a:defRPr sz="1600" i="0" baseline="0">
                <a:solidFill>
                  <a:schemeClr val="tx1"/>
                </a:solidFill>
                <a:latin typeface="Calibri" pitchFamily="34" charset="0"/>
                <a:cs typeface="Arial" pitchFamily="34" charset="0"/>
              </a:defRPr>
            </a:lvl4pPr>
            <a:lvl5pPr marL="909714" indent="-181943" algn="ctr" defTabSz="1039999" rtl="0" eaLnBrk="1" fontAlgn="base" hangingPunct="1">
              <a:spcBef>
                <a:spcPct val="20000"/>
              </a:spcBef>
              <a:spcAft>
                <a:spcPct val="0"/>
              </a:spcAft>
              <a:buFont typeface="Arial" pitchFamily="34" charset="0"/>
              <a:buNone/>
              <a:defRPr sz="1600" i="0" baseline="0">
                <a:solidFill>
                  <a:schemeClr val="tx1"/>
                </a:solidFill>
                <a:latin typeface="Calibri" pitchFamily="34" charset="0"/>
                <a:cs typeface="Arial" pitchFamily="34" charset="0"/>
              </a:defRPr>
            </a:lvl5pPr>
            <a:lvl6pPr marL="2664293" indent="-260565" algn="l" defTabSz="1039999" rtl="0" eaLnBrk="1" fontAlgn="base" hangingPunct="1">
              <a:spcBef>
                <a:spcPct val="20000"/>
              </a:spcBef>
              <a:spcAft>
                <a:spcPct val="0"/>
              </a:spcAft>
              <a:buChar char="»"/>
              <a:defRPr sz="2200">
                <a:solidFill>
                  <a:schemeClr val="tx1"/>
                </a:solidFill>
                <a:latin typeface="+mn-lt"/>
              </a:defRPr>
            </a:lvl6pPr>
            <a:lvl7pPr marL="2989152" indent="-260565" algn="l" defTabSz="1039999" rtl="0" eaLnBrk="1" fontAlgn="base" hangingPunct="1">
              <a:spcBef>
                <a:spcPct val="20000"/>
              </a:spcBef>
              <a:spcAft>
                <a:spcPct val="0"/>
              </a:spcAft>
              <a:buChar char="»"/>
              <a:defRPr sz="2200">
                <a:solidFill>
                  <a:schemeClr val="tx1"/>
                </a:solidFill>
                <a:latin typeface="+mn-lt"/>
              </a:defRPr>
            </a:lvl7pPr>
            <a:lvl8pPr marL="3314011" indent="-260565" algn="l" defTabSz="1039999" rtl="0" eaLnBrk="1" fontAlgn="base" hangingPunct="1">
              <a:spcBef>
                <a:spcPct val="20000"/>
              </a:spcBef>
              <a:spcAft>
                <a:spcPct val="0"/>
              </a:spcAft>
              <a:buChar char="»"/>
              <a:defRPr sz="2200">
                <a:solidFill>
                  <a:schemeClr val="tx1"/>
                </a:solidFill>
                <a:latin typeface="+mn-lt"/>
              </a:defRPr>
            </a:lvl8pPr>
            <a:lvl9pPr marL="3638869" indent="-260565" algn="l" defTabSz="1039999" rtl="0" eaLnBrk="1" fontAlgn="base" hangingPunct="1">
              <a:spcBef>
                <a:spcPct val="20000"/>
              </a:spcBef>
              <a:spcAft>
                <a:spcPct val="0"/>
              </a:spcAft>
              <a:buChar char="»"/>
              <a:defRPr sz="2200">
                <a:solidFill>
                  <a:schemeClr val="tx1"/>
                </a:solidFill>
                <a:latin typeface="+mn-lt"/>
              </a:defRPr>
            </a:lvl9pPr>
          </a:lstStyle>
          <a:p>
            <a:pPr defTabSz="1039878">
              <a:defRPr/>
            </a:pPr>
            <a:r>
              <a:rPr lang="en-US" kern="0">
                <a:solidFill>
                  <a:srgbClr val="000000"/>
                </a:solidFill>
                <a:latin typeface="+mn-lt"/>
              </a:rPr>
              <a:t>Inpatient</a:t>
            </a:r>
            <a:endParaRPr lang="en-US" kern="0" dirty="0">
              <a:solidFill>
                <a:srgbClr val="000000"/>
              </a:solidFill>
              <a:latin typeface="+mn-lt"/>
            </a:endParaRPr>
          </a:p>
        </p:txBody>
      </p:sp>
    </p:spTree>
    <p:extLst>
      <p:ext uri="{BB962C8B-B14F-4D97-AF65-F5344CB8AC3E}">
        <p14:creationId xmlns:p14="http://schemas.microsoft.com/office/powerpoint/2010/main" val="1721644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Market Forces Impacting Oncology Services, </a:t>
            </a:r>
            <a:r>
              <a:rPr lang="en-US" i="1" dirty="0" smtClean="0"/>
              <a:t>20XX-20XX</a:t>
            </a:r>
            <a:endParaRPr lang="en-US" dirty="0"/>
          </a:p>
        </p:txBody>
      </p:sp>
      <p:sp>
        <p:nvSpPr>
          <p:cNvPr id="46" name="Rounded Rectangle 45"/>
          <p:cNvSpPr/>
          <p:nvPr/>
        </p:nvSpPr>
        <p:spPr>
          <a:xfrm>
            <a:off x="609600" y="25146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Regulatory Changes</a:t>
            </a:r>
          </a:p>
          <a:p>
            <a:pPr marL="112700" indent="-112700">
              <a:buFont typeface="Arial" pitchFamily="34" charset="0"/>
              <a:buChar char="•"/>
            </a:pPr>
            <a:r>
              <a:rPr lang="en-US" sz="900" i="1" dirty="0" smtClean="0">
                <a:solidFill>
                  <a:schemeClr val="tx1"/>
                </a:solidFill>
              </a:rPr>
              <a:t>E.g., Changes in </a:t>
            </a:r>
            <a:r>
              <a:rPr lang="en-US" sz="900" i="1" dirty="0" err="1" smtClean="0">
                <a:solidFill>
                  <a:schemeClr val="tx1"/>
                </a:solidFill>
              </a:rPr>
              <a:t>CoC</a:t>
            </a:r>
            <a:r>
              <a:rPr lang="en-US" sz="900" i="1" dirty="0" smtClean="0">
                <a:solidFill>
                  <a:schemeClr val="tx1"/>
                </a:solidFill>
              </a:rPr>
              <a:t> requirements will slow care process efficiency.</a:t>
            </a:r>
          </a:p>
          <a:p>
            <a:pPr marL="112700" indent="-112700">
              <a:buFont typeface="Arial" pitchFamily="34" charset="0"/>
              <a:buChar char="•"/>
            </a:pPr>
            <a:r>
              <a:rPr lang="en-US" sz="900" dirty="0" smtClean="0">
                <a:solidFill>
                  <a:schemeClr val="tx1"/>
                </a:solidFill>
              </a:rPr>
              <a:t>XXX</a:t>
            </a:r>
          </a:p>
          <a:p>
            <a:pPr marL="112700" indent="-112700">
              <a:buFont typeface="Arial" pitchFamily="34" charset="0"/>
              <a:buChar char="•"/>
            </a:pPr>
            <a:r>
              <a:rPr lang="en-US" sz="900" dirty="0" smtClean="0">
                <a:solidFill>
                  <a:schemeClr val="tx1"/>
                </a:solidFill>
              </a:rPr>
              <a:t>XXX</a:t>
            </a:r>
            <a:endParaRPr lang="en-US" sz="900" dirty="0">
              <a:solidFill>
                <a:schemeClr val="tx1"/>
              </a:solidFill>
            </a:endParaRPr>
          </a:p>
        </p:txBody>
      </p:sp>
      <p:sp>
        <p:nvSpPr>
          <p:cNvPr id="44" name="Rounded Rectangle 43"/>
          <p:cNvSpPr/>
          <p:nvPr/>
        </p:nvSpPr>
        <p:spPr>
          <a:xfrm>
            <a:off x="1752600" y="52578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Competitors</a:t>
            </a:r>
          </a:p>
          <a:p>
            <a:pPr marL="171396" lvl="0" indent="-171396">
              <a:buFont typeface="Arial" pitchFamily="34" charset="0"/>
              <a:buChar char="•"/>
            </a:pPr>
            <a:r>
              <a:rPr lang="en-US" sz="900" i="1" dirty="0" smtClean="0">
                <a:solidFill>
                  <a:prstClr val="black"/>
                </a:solidFill>
              </a:rPr>
              <a:t>E.g., Hospital </a:t>
            </a:r>
            <a:r>
              <a:rPr lang="en-US" sz="900" i="1" dirty="0">
                <a:solidFill>
                  <a:prstClr val="black"/>
                </a:solidFill>
              </a:rPr>
              <a:t>B’s updated facility and new equipment will make it difficult to compete for top talent, need to send clear messages to potential recruits of high-quality facilities at Hook. </a:t>
            </a:r>
          </a:p>
          <a:p>
            <a:pPr marL="112700" indent="-112700">
              <a:buFont typeface="Arial" pitchFamily="34" charset="0"/>
              <a:buChar char="•"/>
            </a:pPr>
            <a:r>
              <a:rPr lang="en-US" sz="900" dirty="0" smtClean="0">
                <a:solidFill>
                  <a:schemeClr val="tx1"/>
                </a:solidFill>
              </a:rPr>
              <a:t>XXX</a:t>
            </a:r>
            <a:endParaRPr lang="en-US" sz="900" dirty="0">
              <a:solidFill>
                <a:schemeClr val="tx1"/>
              </a:solidFill>
            </a:endParaRPr>
          </a:p>
        </p:txBody>
      </p:sp>
      <p:sp>
        <p:nvSpPr>
          <p:cNvPr id="47" name="Rounded Rectangle 46"/>
          <p:cNvSpPr/>
          <p:nvPr/>
        </p:nvSpPr>
        <p:spPr>
          <a:xfrm>
            <a:off x="4648200" y="52578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Physicians</a:t>
            </a:r>
          </a:p>
          <a:p>
            <a:pPr marL="112700" indent="-112700">
              <a:buFont typeface="Arial" pitchFamily="34" charset="0"/>
              <a:buChar char="•"/>
            </a:pPr>
            <a:r>
              <a:rPr lang="en-US" sz="900" i="1" dirty="0" smtClean="0">
                <a:solidFill>
                  <a:schemeClr val="tx1"/>
                </a:solidFill>
              </a:rPr>
              <a:t>E.g., Expected shortage of medical staff will require long-term staff planning.</a:t>
            </a:r>
            <a:endParaRPr lang="en-US" sz="900" dirty="0">
              <a:solidFill>
                <a:schemeClr val="tx1"/>
              </a:solidFill>
            </a:endParaRPr>
          </a:p>
          <a:p>
            <a:pPr marL="112700" indent="-112700">
              <a:buFont typeface="Arial" pitchFamily="34" charset="0"/>
              <a:buChar char="•"/>
            </a:pPr>
            <a:r>
              <a:rPr lang="en-US" sz="900" dirty="0">
                <a:solidFill>
                  <a:schemeClr val="tx1"/>
                </a:solidFill>
              </a:rPr>
              <a:t>XXX</a:t>
            </a:r>
          </a:p>
        </p:txBody>
      </p:sp>
      <p:sp>
        <p:nvSpPr>
          <p:cNvPr id="48" name="Rounded Rectangle 47"/>
          <p:cNvSpPr/>
          <p:nvPr/>
        </p:nvSpPr>
        <p:spPr>
          <a:xfrm>
            <a:off x="5791200" y="38862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Employers</a:t>
            </a:r>
          </a:p>
          <a:p>
            <a:pPr marL="112700" indent="-112700">
              <a:buFont typeface="Arial" pitchFamily="34" charset="0"/>
              <a:buChar char="•"/>
            </a:pPr>
            <a:r>
              <a:rPr lang="en-US" sz="900" i="1" dirty="0" smtClean="0">
                <a:solidFill>
                  <a:schemeClr val="tx1"/>
                </a:solidFill>
              </a:rPr>
              <a:t>E.g., Will need to consider partnerships with Lily Co. to capture volumes.</a:t>
            </a:r>
            <a:endParaRPr lang="en-US" sz="900" i="1" dirty="0">
              <a:solidFill>
                <a:schemeClr val="tx1"/>
              </a:solidFill>
            </a:endParaRPr>
          </a:p>
          <a:p>
            <a:pPr marL="112700" indent="-112700">
              <a:buFont typeface="Arial" pitchFamily="34" charset="0"/>
              <a:buChar char="•"/>
            </a:pPr>
            <a:r>
              <a:rPr lang="en-US" sz="900" dirty="0">
                <a:solidFill>
                  <a:schemeClr val="tx1"/>
                </a:solidFill>
              </a:rPr>
              <a:t>XXX</a:t>
            </a:r>
          </a:p>
          <a:p>
            <a:pPr algn="ctr"/>
            <a:endParaRPr lang="en-US" sz="1100" b="1" dirty="0">
              <a:solidFill>
                <a:schemeClr val="tx1"/>
              </a:solidFill>
            </a:endParaRPr>
          </a:p>
        </p:txBody>
      </p:sp>
      <p:sp>
        <p:nvSpPr>
          <p:cNvPr id="49" name="Rounded Rectangle 48"/>
          <p:cNvSpPr/>
          <p:nvPr/>
        </p:nvSpPr>
        <p:spPr>
          <a:xfrm>
            <a:off x="5791200" y="25146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Payment Reform</a:t>
            </a:r>
          </a:p>
          <a:p>
            <a:pPr marL="112700" indent="-112700">
              <a:buFont typeface="Arial" pitchFamily="34" charset="0"/>
              <a:buChar char="•"/>
            </a:pPr>
            <a:r>
              <a:rPr lang="en-US" sz="900" i="1" dirty="0" smtClean="0">
                <a:solidFill>
                  <a:schemeClr val="tx1"/>
                </a:solidFill>
              </a:rPr>
              <a:t>E.g., Will need to research role of oncology under ACO’s as leadership considers shifting business model</a:t>
            </a:r>
            <a:endParaRPr lang="en-US" sz="900" i="1" dirty="0">
              <a:solidFill>
                <a:schemeClr val="tx1"/>
              </a:solidFill>
            </a:endParaRPr>
          </a:p>
          <a:p>
            <a:pPr marL="112700" indent="-112700">
              <a:buFont typeface="Arial" pitchFamily="34" charset="0"/>
              <a:buChar char="•"/>
            </a:pPr>
            <a:r>
              <a:rPr lang="en-US" sz="900" dirty="0">
                <a:solidFill>
                  <a:schemeClr val="tx1"/>
                </a:solidFill>
              </a:rPr>
              <a:t>XXX</a:t>
            </a:r>
          </a:p>
        </p:txBody>
      </p:sp>
      <p:sp>
        <p:nvSpPr>
          <p:cNvPr id="50" name="Rounded Rectangle 49"/>
          <p:cNvSpPr/>
          <p:nvPr/>
        </p:nvSpPr>
        <p:spPr>
          <a:xfrm>
            <a:off x="1752600" y="11430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Patients</a:t>
            </a:r>
          </a:p>
          <a:p>
            <a:pPr marL="171396" lvl="0" indent="-171396">
              <a:buFont typeface="Arial" pitchFamily="34" charset="0"/>
              <a:buChar char="•"/>
            </a:pPr>
            <a:r>
              <a:rPr lang="en-US" sz="900" i="1" dirty="0" smtClean="0">
                <a:solidFill>
                  <a:schemeClr val="tx1"/>
                </a:solidFill>
              </a:rPr>
              <a:t>E.g. </a:t>
            </a:r>
            <a:r>
              <a:rPr lang="en-US" sz="900" i="1" dirty="0">
                <a:solidFill>
                  <a:prstClr val="black"/>
                </a:solidFill>
              </a:rPr>
              <a:t>., The continued growth in disease incidence will require expansion of facilities and specialists to meet patient need.</a:t>
            </a:r>
          </a:p>
          <a:p>
            <a:pPr marL="112700" indent="-112700">
              <a:buFont typeface="Arial" pitchFamily="34" charset="0"/>
              <a:buChar char="•"/>
            </a:pPr>
            <a:r>
              <a:rPr lang="en-US" sz="900" dirty="0" smtClean="0">
                <a:solidFill>
                  <a:schemeClr val="tx1"/>
                </a:solidFill>
              </a:rPr>
              <a:t>XXX</a:t>
            </a:r>
            <a:endParaRPr lang="en-US" sz="900"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sp>
        <p:nvSpPr>
          <p:cNvPr id="19" name="Rounded Rectangle 18"/>
          <p:cNvSpPr/>
          <p:nvPr/>
        </p:nvSpPr>
        <p:spPr>
          <a:xfrm>
            <a:off x="609600" y="38862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Technology</a:t>
            </a:r>
          </a:p>
          <a:p>
            <a:pPr marL="112700" indent="-112700">
              <a:buFont typeface="Arial" pitchFamily="34" charset="0"/>
              <a:buChar char="•"/>
            </a:pPr>
            <a:r>
              <a:rPr lang="en-US" sz="900" i="1" dirty="0" smtClean="0">
                <a:solidFill>
                  <a:schemeClr val="tx1"/>
                </a:solidFill>
              </a:rPr>
              <a:t>E.g., Will need to consider cost-benefit of new RT therapies.</a:t>
            </a:r>
            <a:endParaRPr lang="en-US" sz="900" i="1" dirty="0">
              <a:solidFill>
                <a:schemeClr val="tx1"/>
              </a:solidFill>
            </a:endParaRPr>
          </a:p>
          <a:p>
            <a:pPr marL="112700" indent="-112700">
              <a:buFont typeface="Arial" pitchFamily="34" charset="0"/>
              <a:buChar char="•"/>
            </a:pPr>
            <a:r>
              <a:rPr lang="en-US" sz="900" dirty="0">
                <a:solidFill>
                  <a:schemeClr val="tx1"/>
                </a:solidFill>
              </a:rPr>
              <a:t>XXX</a:t>
            </a:r>
          </a:p>
        </p:txBody>
      </p:sp>
      <p:sp>
        <p:nvSpPr>
          <p:cNvPr id="20" name="Rounded Rectangle 19"/>
          <p:cNvSpPr/>
          <p:nvPr/>
        </p:nvSpPr>
        <p:spPr>
          <a:xfrm>
            <a:off x="4648200" y="11430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Payers</a:t>
            </a:r>
          </a:p>
          <a:p>
            <a:pPr marL="112700" indent="-112700">
              <a:buFont typeface="Arial" pitchFamily="34" charset="0"/>
              <a:buChar char="•"/>
            </a:pPr>
            <a:r>
              <a:rPr lang="en-US" sz="900" i="1" dirty="0" smtClean="0">
                <a:solidFill>
                  <a:schemeClr val="tx1"/>
                </a:solidFill>
              </a:rPr>
              <a:t>E.g., Necessary </a:t>
            </a:r>
            <a:r>
              <a:rPr lang="en-US" sz="900" i="1" dirty="0">
                <a:solidFill>
                  <a:schemeClr val="tx1"/>
                </a:solidFill>
              </a:rPr>
              <a:t>to show how our program reduces overall cost of care for cancer patients to remain provider of choice for </a:t>
            </a:r>
            <a:r>
              <a:rPr lang="en-US" sz="900" i="1" dirty="0" smtClean="0">
                <a:solidFill>
                  <a:schemeClr val="tx1"/>
                </a:solidFill>
              </a:rPr>
              <a:t>payers</a:t>
            </a:r>
            <a:r>
              <a:rPr lang="en-US" sz="900" i="1" dirty="0">
                <a:solidFill>
                  <a:schemeClr val="tx1"/>
                </a:solidFill>
              </a:rPr>
              <a:t> </a:t>
            </a:r>
            <a:r>
              <a:rPr lang="en-US" sz="900" i="1" dirty="0" smtClean="0">
                <a:solidFill>
                  <a:schemeClr val="tx1"/>
                </a:solidFill>
              </a:rPr>
              <a:t>under shift to value based care.</a:t>
            </a:r>
          </a:p>
          <a:p>
            <a:pPr marL="112700" indent="-112700">
              <a:buFont typeface="Arial" pitchFamily="34" charset="0"/>
              <a:buChar char="•"/>
            </a:pPr>
            <a:r>
              <a:rPr lang="en-US" sz="900" dirty="0" smtClean="0">
                <a:solidFill>
                  <a:schemeClr val="tx1"/>
                </a:solidFill>
              </a:rPr>
              <a:t>XXX</a:t>
            </a:r>
            <a:endParaRPr lang="en-US" sz="900"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grpSp>
        <p:nvGrpSpPr>
          <p:cNvPr id="27" name="Group 26"/>
          <p:cNvGrpSpPr/>
          <p:nvPr/>
        </p:nvGrpSpPr>
        <p:grpSpPr>
          <a:xfrm>
            <a:off x="3581400" y="2667000"/>
            <a:ext cx="1981200" cy="2362200"/>
            <a:chOff x="3935937" y="3084112"/>
            <a:chExt cx="1295399" cy="1604754"/>
          </a:xfrm>
        </p:grpSpPr>
        <p:pic>
          <p:nvPicPr>
            <p:cNvPr id="36" name="Picture 2" descr="L:\Public\Share\ABC Templates and Resources\ABC Art Icons Logos\ABC Modern Icons\Hospital_building.png"/>
            <p:cNvPicPr>
              <a:picLocks noChangeAspect="1" noChangeArrowheads="1"/>
            </p:cNvPicPr>
            <p:nvPr/>
          </p:nvPicPr>
          <p:blipFill>
            <a:blip r:embed="rId3" cstate="print"/>
            <a:srcRect/>
            <a:stretch>
              <a:fillRect/>
            </a:stretch>
          </p:blipFill>
          <p:spPr bwMode="auto">
            <a:xfrm>
              <a:off x="4355037" y="3689264"/>
              <a:ext cx="457200" cy="394449"/>
            </a:xfrm>
            <a:prstGeom prst="rect">
              <a:avLst/>
            </a:prstGeom>
            <a:noFill/>
          </p:spPr>
        </p:pic>
        <p:sp>
          <p:nvSpPr>
            <p:cNvPr id="37" name="Right Arrow 36"/>
            <p:cNvSpPr/>
            <p:nvPr/>
          </p:nvSpPr>
          <p:spPr bwMode="auto">
            <a:xfrm rot="1718270">
              <a:off x="3935937" y="35377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38" name="Right Arrow 37"/>
            <p:cNvSpPr/>
            <p:nvPr/>
          </p:nvSpPr>
          <p:spPr bwMode="auto">
            <a:xfrm rot="19881730" flipV="1">
              <a:off x="3935937" y="39878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39" name="Right Arrow 38"/>
            <p:cNvSpPr/>
            <p:nvPr/>
          </p:nvSpPr>
          <p:spPr bwMode="auto">
            <a:xfrm rot="19881730" flipH="1">
              <a:off x="4850336" y="35377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40" name="Right Arrow 39"/>
            <p:cNvSpPr/>
            <p:nvPr/>
          </p:nvSpPr>
          <p:spPr bwMode="auto">
            <a:xfrm rot="1718270" flipH="1" flipV="1">
              <a:off x="4850336" y="39878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grpSp>
          <p:nvGrpSpPr>
            <p:cNvPr id="23" name="Group 22"/>
            <p:cNvGrpSpPr/>
            <p:nvPr/>
          </p:nvGrpSpPr>
          <p:grpSpPr>
            <a:xfrm rot="16200000">
              <a:off x="4381500" y="4120908"/>
              <a:ext cx="381000" cy="754916"/>
              <a:chOff x="4088337" y="3690170"/>
              <a:chExt cx="381000" cy="754916"/>
            </a:xfrm>
          </p:grpSpPr>
          <p:sp>
            <p:nvSpPr>
              <p:cNvPr id="21" name="Right Arrow 20"/>
              <p:cNvSpPr/>
              <p:nvPr/>
            </p:nvSpPr>
            <p:spPr bwMode="auto">
              <a:xfrm rot="1718270">
                <a:off x="4088337" y="36901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22" name="Right Arrow 21"/>
              <p:cNvSpPr/>
              <p:nvPr/>
            </p:nvSpPr>
            <p:spPr bwMode="auto">
              <a:xfrm rot="19881730" flipV="1">
                <a:off x="4088337" y="41402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grpSp>
        <p:grpSp>
          <p:nvGrpSpPr>
            <p:cNvPr id="24" name="Group 23"/>
            <p:cNvGrpSpPr/>
            <p:nvPr/>
          </p:nvGrpSpPr>
          <p:grpSpPr>
            <a:xfrm rot="5400000" flipV="1">
              <a:off x="4381500" y="2897154"/>
              <a:ext cx="381000" cy="754916"/>
              <a:chOff x="4088337" y="3690170"/>
              <a:chExt cx="381000" cy="754916"/>
            </a:xfrm>
          </p:grpSpPr>
          <p:sp>
            <p:nvSpPr>
              <p:cNvPr id="25" name="Right Arrow 24"/>
              <p:cNvSpPr/>
              <p:nvPr/>
            </p:nvSpPr>
            <p:spPr bwMode="auto">
              <a:xfrm rot="1718270">
                <a:off x="4088337" y="36901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26" name="Right Arrow 25"/>
              <p:cNvSpPr/>
              <p:nvPr/>
            </p:nvSpPr>
            <p:spPr bwMode="auto">
              <a:xfrm rot="19881730" flipV="1">
                <a:off x="4088337" y="41402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grpSp>
      </p:grpSp>
    </p:spTree>
    <p:extLst>
      <p:ext uri="{BB962C8B-B14F-4D97-AF65-F5344CB8AC3E}">
        <p14:creationId xmlns:p14="http://schemas.microsoft.com/office/powerpoint/2010/main" val="226711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Patients: Projected Growth in Disease Incidence</a:t>
            </a:r>
            <a:endParaRPr lang="en-US" dirty="0"/>
          </a:p>
        </p:txBody>
      </p:sp>
      <p:sp>
        <p:nvSpPr>
          <p:cNvPr id="10" name="Rectangle 9"/>
          <p:cNvSpPr/>
          <p:nvPr/>
        </p:nvSpPr>
        <p:spPr bwMode="auto">
          <a:xfrm>
            <a:off x="399866" y="4771351"/>
            <a:ext cx="8311896" cy="1683244"/>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11" name="TextBox 10"/>
          <p:cNvSpPr txBox="1"/>
          <p:nvPr/>
        </p:nvSpPr>
        <p:spPr>
          <a:xfrm>
            <a:off x="399872" y="4876802"/>
            <a:ext cx="7737021" cy="351744"/>
          </a:xfrm>
          <a:prstGeom prst="rect">
            <a:avLst/>
          </a:prstGeom>
          <a:noFill/>
        </p:spPr>
        <p:txBody>
          <a:bodyPr wrap="square" lIns="130573" tIns="65288" rIns="130573" bIns="65288" rtlCol="0">
            <a:spAutoFit/>
          </a:bodyPr>
          <a:lstStyle/>
          <a:p>
            <a:r>
              <a:rPr lang="en-US" sz="1400" b="1" dirty="0"/>
              <a:t>Implications of changes in disease </a:t>
            </a:r>
            <a:r>
              <a:rPr lang="en-US" sz="1400" b="1" dirty="0" smtClean="0"/>
              <a:t>incidence</a:t>
            </a:r>
            <a:r>
              <a:rPr lang="en-US" sz="1400" b="1" dirty="0"/>
              <a:t>:</a:t>
            </a:r>
          </a:p>
        </p:txBody>
      </p:sp>
      <p:sp>
        <p:nvSpPr>
          <p:cNvPr id="12" name="TextBox 11"/>
          <p:cNvSpPr txBox="1"/>
          <p:nvPr/>
        </p:nvSpPr>
        <p:spPr>
          <a:xfrm>
            <a:off x="587828" y="5257666"/>
            <a:ext cx="7956563" cy="769419"/>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here</a:t>
            </a:r>
          </a:p>
          <a:p>
            <a:pPr marL="171396" indent="-171396">
              <a:buFont typeface="Arial" pitchFamily="34" charset="0"/>
              <a:buChar char="•"/>
            </a:pPr>
            <a:r>
              <a:rPr lang="en-US" sz="1100" i="1" dirty="0"/>
              <a:t>E.g., The continued growth in disease incidence will require expansion of facilities and specialists to meet patient need.</a:t>
            </a:r>
          </a:p>
          <a:p>
            <a:pPr marL="171396" indent="-171396">
              <a:buFont typeface="Arial" pitchFamily="34" charset="0"/>
              <a:buChar char="•"/>
            </a:pPr>
            <a:endParaRPr lang="en-US" sz="1100" i="1" dirty="0"/>
          </a:p>
          <a:p>
            <a:endParaRPr lang="en-US" sz="1100" i="1" dirty="0"/>
          </a:p>
        </p:txBody>
      </p:sp>
      <p:graphicFrame>
        <p:nvGraphicFramePr>
          <p:cNvPr id="5" name="Chart 4"/>
          <p:cNvGraphicFramePr/>
          <p:nvPr>
            <p:extLst>
              <p:ext uri="{D42A27DB-BD31-4B8C-83A1-F6EECF244321}">
                <p14:modId xmlns:p14="http://schemas.microsoft.com/office/powerpoint/2010/main" val="3516432956"/>
              </p:ext>
            </p:extLst>
          </p:nvPr>
        </p:nvGraphicFramePr>
        <p:xfrm>
          <a:off x="399872" y="1397001"/>
          <a:ext cx="8144519" cy="3022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6"/>
          <p:cNvSpPr txBox="1">
            <a:spLocks/>
          </p:cNvSpPr>
          <p:nvPr/>
        </p:nvSpPr>
        <p:spPr>
          <a:xfrm>
            <a:off x="457200" y="1189457"/>
            <a:ext cx="4724400" cy="258343"/>
          </a:xfrm>
          <a:prstGeom prst="rect">
            <a:avLst/>
          </a:prstGeom>
        </p:spPr>
        <p:txBody>
          <a:bodyP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b="1" dirty="0" smtClean="0"/>
              <a:t>Projected National Cancer Incidence Growth Rate</a:t>
            </a:r>
            <a:endParaRPr lang="en-US" sz="1100" b="1" dirty="0"/>
          </a:p>
        </p:txBody>
      </p:sp>
      <p:sp>
        <p:nvSpPr>
          <p:cNvPr id="14" name="Text Placeholder 6"/>
          <p:cNvSpPr txBox="1">
            <a:spLocks/>
          </p:cNvSpPr>
          <p:nvPr/>
        </p:nvSpPr>
        <p:spPr>
          <a:xfrm>
            <a:off x="457200" y="1450848"/>
            <a:ext cx="4724400" cy="258343"/>
          </a:xfrm>
          <a:prstGeom prst="rect">
            <a:avLst/>
          </a:prstGeom>
        </p:spPr>
        <p:txBody>
          <a:bodyP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i="1" dirty="0" smtClean="0"/>
              <a:t>By Tumor Site, 2020 and 2025</a:t>
            </a:r>
            <a:endParaRPr lang="en-US" sz="1000" i="1" dirty="0"/>
          </a:p>
        </p:txBody>
      </p:sp>
    </p:spTree>
    <p:extLst>
      <p:ext uri="{BB962C8B-B14F-4D97-AF65-F5344CB8AC3E}">
        <p14:creationId xmlns:p14="http://schemas.microsoft.com/office/powerpoint/2010/main" val="127105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bwMode="auto">
          <a:xfrm>
            <a:off x="5486402" y="1542315"/>
            <a:ext cx="3291590" cy="3161181"/>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fontAlgn="base">
              <a:spcBef>
                <a:spcPct val="0"/>
              </a:spcBef>
              <a:spcAft>
                <a:spcPct val="0"/>
              </a:spcAft>
            </a:pPr>
            <a:endParaRPr lang="en-US" sz="1400" dirty="0">
              <a:solidFill>
                <a:srgbClr val="BFBFBF"/>
              </a:solidFill>
            </a:endParaRPr>
          </a:p>
        </p:txBody>
      </p:sp>
      <p:sp>
        <p:nvSpPr>
          <p:cNvPr id="2" name="Slide Number Placeholder 1"/>
          <p:cNvSpPr>
            <a:spLocks noGrp="1"/>
          </p:cNvSpPr>
          <p:nvPr>
            <p:ph type="sldNum" sz="quarter" idx="10"/>
          </p:nvPr>
        </p:nvSpPr>
        <p:spPr/>
        <p:txBody>
          <a:bodyPr/>
          <a:lstStyle/>
          <a:p>
            <a:fld id="{720EF1D8-22C3-47F9-97C9-90650415DCF1}" type="slidenum">
              <a:rPr lang="en-US" smtClean="0">
                <a:solidFill>
                  <a:srgbClr val="000000"/>
                </a:solidFill>
              </a:rPr>
              <a:pPr/>
              <a:t>19</a:t>
            </a:fld>
            <a:endParaRPr lang="en-US" dirty="0">
              <a:solidFill>
                <a:srgbClr val="000000"/>
              </a:solidFill>
            </a:endParaRPr>
          </a:p>
        </p:txBody>
      </p:sp>
      <p:sp>
        <p:nvSpPr>
          <p:cNvPr id="88" name="Text Placeholder 3"/>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Patients: Geographic Distribution of Market by Region</a:t>
            </a:r>
            <a:endParaRPr lang="en-US" dirty="0"/>
          </a:p>
        </p:txBody>
      </p:sp>
      <p:sp>
        <p:nvSpPr>
          <p:cNvPr id="89" name="Text Placeholder 7"/>
          <p:cNvSpPr txBox="1">
            <a:spLocks/>
          </p:cNvSpPr>
          <p:nvPr/>
        </p:nvSpPr>
        <p:spPr>
          <a:xfrm>
            <a:off x="5934771" y="1508985"/>
            <a:ext cx="2394857" cy="290023"/>
          </a:xfrm>
          <a:prstGeom prst="rect">
            <a:avLst/>
          </a:prstGeom>
        </p:spPr>
        <p:txBody>
          <a:bodyPr lIns="130573" tIns="65288" rIns="130573" bIns="65288"/>
          <a:lstStyle/>
          <a:p>
            <a:pPr marL="163219" indent="-163219" algn="ctr" defTabSz="932966" fontAlgn="base">
              <a:spcBef>
                <a:spcPct val="20000"/>
              </a:spcBef>
              <a:spcAft>
                <a:spcPct val="0"/>
              </a:spcAft>
              <a:defRPr/>
            </a:pPr>
            <a:r>
              <a:rPr lang="en-US" sz="1100" b="1" kern="0" dirty="0">
                <a:solidFill>
                  <a:srgbClr val="000000"/>
                </a:solidFill>
                <a:cs typeface="Arial" pitchFamily="34" charset="0"/>
              </a:rPr>
              <a:t>Patient Origin by Region</a:t>
            </a:r>
          </a:p>
        </p:txBody>
      </p:sp>
      <p:sp>
        <p:nvSpPr>
          <p:cNvPr id="92" name="Text Placeholder 8"/>
          <p:cNvSpPr txBox="1">
            <a:spLocks/>
          </p:cNvSpPr>
          <p:nvPr/>
        </p:nvSpPr>
        <p:spPr>
          <a:xfrm>
            <a:off x="6125271" y="1748473"/>
            <a:ext cx="2013857" cy="235119"/>
          </a:xfrm>
          <a:prstGeom prst="rect">
            <a:avLst/>
          </a:prstGeom>
        </p:spPr>
        <p:txBody>
          <a:bodyPr lIns="130573" tIns="65288" rIns="130573" bIns="65288"/>
          <a:lstStyle/>
          <a:p>
            <a:pPr marL="163219" indent="-163219" algn="ctr" defTabSz="932966" fontAlgn="base">
              <a:spcBef>
                <a:spcPct val="20000"/>
              </a:spcBef>
              <a:spcAft>
                <a:spcPct val="0"/>
              </a:spcAft>
              <a:defRPr/>
            </a:pPr>
            <a:r>
              <a:rPr lang="en-US" sz="1100" i="1" kern="0" dirty="0">
                <a:solidFill>
                  <a:srgbClr val="000000"/>
                </a:solidFill>
                <a:cs typeface="Arial" pitchFamily="34" charset="0"/>
              </a:rPr>
              <a:t>Zip Code or County</a:t>
            </a:r>
            <a:endParaRPr lang="en-US" sz="1100" kern="0" dirty="0">
              <a:solidFill>
                <a:srgbClr val="000000"/>
              </a:solidFill>
              <a:cs typeface="Arial" pitchFamily="34" charset="0"/>
            </a:endParaRPr>
          </a:p>
        </p:txBody>
      </p:sp>
      <p:graphicFrame>
        <p:nvGraphicFramePr>
          <p:cNvPr id="93" name="Chart 92"/>
          <p:cNvGraphicFramePr/>
          <p:nvPr>
            <p:extLst>
              <p:ext uri="{D42A27DB-BD31-4B8C-83A1-F6EECF244321}">
                <p14:modId xmlns:p14="http://schemas.microsoft.com/office/powerpoint/2010/main" val="655079136"/>
              </p:ext>
            </p:extLst>
          </p:nvPr>
        </p:nvGraphicFramePr>
        <p:xfrm>
          <a:off x="5951096" y="1828296"/>
          <a:ext cx="2362200" cy="2645816"/>
        </p:xfrm>
        <a:graphic>
          <a:graphicData uri="http://schemas.openxmlformats.org/drawingml/2006/chart">
            <c:chart xmlns:c="http://schemas.openxmlformats.org/drawingml/2006/chart" xmlns:r="http://schemas.openxmlformats.org/officeDocument/2006/relationships" r:id="rId3"/>
          </a:graphicData>
        </a:graphic>
      </p:graphicFrame>
      <p:sp>
        <p:nvSpPr>
          <p:cNvPr id="94" name="TextBox 93"/>
          <p:cNvSpPr txBox="1"/>
          <p:nvPr/>
        </p:nvSpPr>
        <p:spPr>
          <a:xfrm>
            <a:off x="7785341" y="2368012"/>
            <a:ext cx="1088571" cy="301128"/>
          </a:xfrm>
          <a:prstGeom prst="rect">
            <a:avLst/>
          </a:prstGeom>
          <a:noFill/>
        </p:spPr>
        <p:txBody>
          <a:bodyPr wrap="square" lIns="130573" tIns="65288" rIns="130573" bIns="65288" rtlCol="0">
            <a:spAutoFit/>
          </a:bodyPr>
          <a:lstStyle/>
          <a:p>
            <a:pPr defTabSz="1305808" fontAlgn="base">
              <a:spcBef>
                <a:spcPct val="0"/>
              </a:spcBef>
              <a:spcAft>
                <a:spcPct val="0"/>
              </a:spcAft>
            </a:pPr>
            <a:r>
              <a:rPr lang="en-US" sz="1100" dirty="0">
                <a:solidFill>
                  <a:srgbClr val="000000"/>
                </a:solidFill>
              </a:rPr>
              <a:t>Region 1</a:t>
            </a:r>
          </a:p>
        </p:txBody>
      </p:sp>
      <p:sp>
        <p:nvSpPr>
          <p:cNvPr id="95" name="TextBox 94"/>
          <p:cNvSpPr txBox="1"/>
          <p:nvPr/>
        </p:nvSpPr>
        <p:spPr>
          <a:xfrm>
            <a:off x="7758604" y="3682509"/>
            <a:ext cx="1088571" cy="301128"/>
          </a:xfrm>
          <a:prstGeom prst="rect">
            <a:avLst/>
          </a:prstGeom>
          <a:noFill/>
        </p:spPr>
        <p:txBody>
          <a:bodyPr wrap="square" lIns="130573" tIns="65288" rIns="130573" bIns="65288" rtlCol="0">
            <a:spAutoFit/>
          </a:bodyPr>
          <a:lstStyle/>
          <a:p>
            <a:pPr defTabSz="1305808" fontAlgn="base">
              <a:spcBef>
                <a:spcPct val="0"/>
              </a:spcBef>
              <a:spcAft>
                <a:spcPct val="0"/>
              </a:spcAft>
            </a:pPr>
            <a:r>
              <a:rPr lang="en-US" sz="1100" dirty="0">
                <a:solidFill>
                  <a:srgbClr val="000000"/>
                </a:solidFill>
              </a:rPr>
              <a:t>Region 2</a:t>
            </a:r>
          </a:p>
        </p:txBody>
      </p:sp>
      <p:sp>
        <p:nvSpPr>
          <p:cNvPr id="96" name="TextBox 95"/>
          <p:cNvSpPr txBox="1"/>
          <p:nvPr/>
        </p:nvSpPr>
        <p:spPr>
          <a:xfrm>
            <a:off x="5675564" y="3751447"/>
            <a:ext cx="1088571" cy="301128"/>
          </a:xfrm>
          <a:prstGeom prst="rect">
            <a:avLst/>
          </a:prstGeom>
          <a:noFill/>
        </p:spPr>
        <p:txBody>
          <a:bodyPr wrap="square" lIns="130573" tIns="65288" rIns="130573" bIns="65288" rtlCol="0">
            <a:spAutoFit/>
          </a:bodyPr>
          <a:lstStyle/>
          <a:p>
            <a:pPr defTabSz="1305808" fontAlgn="base">
              <a:spcBef>
                <a:spcPct val="0"/>
              </a:spcBef>
              <a:spcAft>
                <a:spcPct val="0"/>
              </a:spcAft>
            </a:pPr>
            <a:r>
              <a:rPr lang="en-US" sz="1100" dirty="0">
                <a:solidFill>
                  <a:srgbClr val="000000"/>
                </a:solidFill>
              </a:rPr>
              <a:t>Region 3</a:t>
            </a:r>
          </a:p>
        </p:txBody>
      </p:sp>
      <p:sp>
        <p:nvSpPr>
          <p:cNvPr id="97" name="TextBox 96"/>
          <p:cNvSpPr txBox="1"/>
          <p:nvPr/>
        </p:nvSpPr>
        <p:spPr>
          <a:xfrm>
            <a:off x="5638801" y="2277529"/>
            <a:ext cx="1088571" cy="301128"/>
          </a:xfrm>
          <a:prstGeom prst="rect">
            <a:avLst/>
          </a:prstGeom>
          <a:noFill/>
        </p:spPr>
        <p:txBody>
          <a:bodyPr wrap="square" lIns="130573" tIns="65288" rIns="130573" bIns="65288" rtlCol="0">
            <a:spAutoFit/>
          </a:bodyPr>
          <a:lstStyle/>
          <a:p>
            <a:pPr defTabSz="1305808" fontAlgn="base">
              <a:spcBef>
                <a:spcPct val="0"/>
              </a:spcBef>
              <a:spcAft>
                <a:spcPct val="0"/>
              </a:spcAft>
            </a:pPr>
            <a:r>
              <a:rPr lang="en-US" sz="1100" dirty="0">
                <a:solidFill>
                  <a:srgbClr val="000000"/>
                </a:solidFill>
              </a:rPr>
              <a:t>Region 4</a:t>
            </a:r>
          </a:p>
        </p:txBody>
      </p:sp>
      <p:sp>
        <p:nvSpPr>
          <p:cNvPr id="99"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Potential Target Market Areas</a:t>
            </a:r>
          </a:p>
        </p:txBody>
      </p:sp>
      <p:grpSp>
        <p:nvGrpSpPr>
          <p:cNvPr id="5" name="Group 197"/>
          <p:cNvGrpSpPr/>
          <p:nvPr/>
        </p:nvGrpSpPr>
        <p:grpSpPr bwMode="gray">
          <a:xfrm>
            <a:off x="299374" y="1498365"/>
            <a:ext cx="5105431" cy="3249081"/>
            <a:chOff x="570714" y="1144588"/>
            <a:chExt cx="5049810" cy="3179762"/>
          </a:xfrm>
          <a:solidFill>
            <a:schemeClr val="bg1"/>
          </a:solidFill>
        </p:grpSpPr>
        <p:sp>
          <p:nvSpPr>
            <p:cNvPr id="6"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7" name="Group 110"/>
            <p:cNvGrpSpPr/>
            <p:nvPr/>
          </p:nvGrpSpPr>
          <p:grpSpPr bwMode="gray">
            <a:xfrm>
              <a:off x="753918" y="3464849"/>
              <a:ext cx="1112868" cy="802007"/>
              <a:chOff x="753918" y="3464849"/>
              <a:chExt cx="1112868" cy="802007"/>
            </a:xfrm>
            <a:grpFill/>
          </p:grpSpPr>
          <p:sp>
            <p:nvSpPr>
              <p:cNvPr id="80"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1"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2"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3"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4"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5"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6"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7"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8"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9"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0"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1"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2"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3"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4"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15" name="Group 111"/>
            <p:cNvGrpSpPr/>
            <p:nvPr/>
          </p:nvGrpSpPr>
          <p:grpSpPr bwMode="gray">
            <a:xfrm>
              <a:off x="4014563" y="3578865"/>
              <a:ext cx="877041" cy="745485"/>
              <a:chOff x="4014563" y="3578865"/>
              <a:chExt cx="877041" cy="745485"/>
            </a:xfrm>
            <a:grpFill/>
          </p:grpSpPr>
          <p:sp>
            <p:nvSpPr>
              <p:cNvPr id="76"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7"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8"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9"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16"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bg2"/>
            </a:solid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17" name="Group 109"/>
            <p:cNvGrpSpPr/>
            <p:nvPr/>
          </p:nvGrpSpPr>
          <p:grpSpPr bwMode="gray">
            <a:xfrm>
              <a:off x="1821959" y="3830284"/>
              <a:ext cx="566179" cy="396617"/>
              <a:chOff x="1821959" y="3830284"/>
              <a:chExt cx="566179" cy="396617"/>
            </a:xfrm>
            <a:grpFill/>
          </p:grpSpPr>
          <p:sp>
            <p:nvSpPr>
              <p:cNvPr id="70"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1"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2"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3"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4"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5"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18"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9"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0"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1"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2"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3"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4"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5"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6"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27" name="Group 194"/>
            <p:cNvGrpSpPr/>
            <p:nvPr/>
          </p:nvGrpSpPr>
          <p:grpSpPr bwMode="gray">
            <a:xfrm>
              <a:off x="5156666" y="1921257"/>
              <a:ext cx="336199" cy="183204"/>
              <a:chOff x="5156666" y="1921257"/>
              <a:chExt cx="336199" cy="183204"/>
            </a:xfrm>
            <a:grpFill/>
          </p:grpSpPr>
          <p:sp>
            <p:nvSpPr>
              <p:cNvPr id="67"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8"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9"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grpSp>
          <p:nvGrpSpPr>
            <p:cNvPr id="28" name="Group 193"/>
            <p:cNvGrpSpPr/>
            <p:nvPr/>
          </p:nvGrpSpPr>
          <p:grpSpPr bwMode="gray">
            <a:xfrm>
              <a:off x="3620869" y="1617216"/>
              <a:ext cx="727944" cy="685067"/>
              <a:chOff x="3620869" y="1617216"/>
              <a:chExt cx="727944" cy="685067"/>
            </a:xfrm>
            <a:grpFill/>
          </p:grpSpPr>
          <p:sp>
            <p:nvSpPr>
              <p:cNvPr id="65"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6"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29"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0"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1"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2"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3"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4"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5"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6"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7"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8"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39" name="Group 195"/>
            <p:cNvGrpSpPr/>
            <p:nvPr/>
          </p:nvGrpSpPr>
          <p:grpSpPr bwMode="gray">
            <a:xfrm>
              <a:off x="4599257" y="1719537"/>
              <a:ext cx="729893" cy="542791"/>
              <a:chOff x="4599257" y="1719537"/>
              <a:chExt cx="729893" cy="542791"/>
            </a:xfrm>
            <a:grpFill/>
          </p:grpSpPr>
          <p:sp>
            <p:nvSpPr>
              <p:cNvPr id="63"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4"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40"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1"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2"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3"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4"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5"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6"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7"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8"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9"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0"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1"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2"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53" name="Group 196"/>
            <p:cNvGrpSpPr/>
            <p:nvPr/>
          </p:nvGrpSpPr>
          <p:grpSpPr bwMode="gray">
            <a:xfrm>
              <a:off x="4341017" y="2476716"/>
              <a:ext cx="756205" cy="424878"/>
              <a:chOff x="4341017" y="2476716"/>
              <a:chExt cx="756205" cy="424878"/>
            </a:xfrm>
            <a:grpFill/>
          </p:grpSpPr>
          <p:sp>
            <p:nvSpPr>
              <p:cNvPr id="61"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2"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grpSp>
          <p:nvGrpSpPr>
            <p:cNvPr id="54" name="Group 112"/>
            <p:cNvGrpSpPr/>
            <p:nvPr/>
          </p:nvGrpSpPr>
          <p:grpSpPr bwMode="gray">
            <a:xfrm>
              <a:off x="813361" y="1144588"/>
              <a:ext cx="646088" cy="471653"/>
              <a:chOff x="813361" y="1144588"/>
              <a:chExt cx="646088" cy="471653"/>
            </a:xfrm>
            <a:grpFill/>
          </p:grpSpPr>
          <p:sp>
            <p:nvSpPr>
              <p:cNvPr id="58"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9"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0"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55"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6"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7"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101" name="Rectangle 100"/>
          <p:cNvSpPr/>
          <p:nvPr/>
        </p:nvSpPr>
        <p:spPr bwMode="auto">
          <a:xfrm>
            <a:off x="399866" y="5105400"/>
            <a:ext cx="8311896" cy="1349195"/>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102" name="TextBox 101"/>
          <p:cNvSpPr txBox="1"/>
          <p:nvPr/>
        </p:nvSpPr>
        <p:spPr>
          <a:xfrm>
            <a:off x="399872" y="5192489"/>
            <a:ext cx="7737021" cy="351744"/>
          </a:xfrm>
          <a:prstGeom prst="rect">
            <a:avLst/>
          </a:prstGeom>
          <a:noFill/>
        </p:spPr>
        <p:txBody>
          <a:bodyPr wrap="square" lIns="130573" tIns="65288" rIns="130573" bIns="65288" rtlCol="0">
            <a:spAutoFit/>
          </a:bodyPr>
          <a:lstStyle/>
          <a:p>
            <a:r>
              <a:rPr lang="en-US" sz="1400" b="1" dirty="0"/>
              <a:t>Implications of geographic distribution of patients across service area:</a:t>
            </a:r>
          </a:p>
        </p:txBody>
      </p:sp>
      <p:sp>
        <p:nvSpPr>
          <p:cNvPr id="100" name="TextBox 99"/>
          <p:cNvSpPr txBox="1"/>
          <p:nvPr/>
        </p:nvSpPr>
        <p:spPr>
          <a:xfrm>
            <a:off x="544692" y="5517028"/>
            <a:ext cx="7956563" cy="600132"/>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here</a:t>
            </a:r>
          </a:p>
          <a:p>
            <a:pPr marL="171396" indent="-171396">
              <a:buFont typeface="Arial" pitchFamily="34" charset="0"/>
              <a:buChar char="•"/>
            </a:pPr>
            <a:endParaRPr lang="en-US" sz="1100" i="1" dirty="0"/>
          </a:p>
          <a:p>
            <a:endParaRPr lang="en-US" sz="11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a:t>
            </a:fld>
            <a:endParaRPr lang="en-US" dirty="0">
              <a:solidFill>
                <a:srgbClr val="000000"/>
              </a:solidFill>
            </a:endParaRPr>
          </a:p>
        </p:txBody>
      </p:sp>
      <p:sp>
        <p:nvSpPr>
          <p:cNvPr id="14" name="Text Placeholder 13"/>
          <p:cNvSpPr>
            <a:spLocks noGrp="1"/>
          </p:cNvSpPr>
          <p:nvPr>
            <p:ph type="body" sz="quarter" idx="17"/>
          </p:nvPr>
        </p:nvSpPr>
        <p:spPr/>
        <p:txBody>
          <a:bodyPr/>
          <a:lstStyle/>
          <a:p>
            <a:pPr algn="r"/>
            <a:r>
              <a:rPr lang="en-US" dirty="0" smtClean="0"/>
              <a:t>Marketing and Planning Leadership Council</a:t>
            </a:r>
            <a:endParaRPr lang="en-US" dirty="0"/>
          </a:p>
        </p:txBody>
      </p:sp>
      <p:sp>
        <p:nvSpPr>
          <p:cNvPr id="15" name="Text Placeholder 14"/>
          <p:cNvSpPr>
            <a:spLocks noGrp="1"/>
          </p:cNvSpPr>
          <p:nvPr>
            <p:ph type="body" sz="quarter" idx="19"/>
          </p:nvPr>
        </p:nvSpPr>
        <p:spPr/>
        <p:txBody>
          <a:bodyPr/>
          <a:lstStyle/>
          <a:p>
            <a:r>
              <a:rPr lang="en-US" dirty="0" smtClean="0"/>
              <a:t>Instructions</a:t>
            </a:r>
            <a:endParaRPr lang="en-US" dirty="0"/>
          </a:p>
        </p:txBody>
      </p:sp>
      <p:sp>
        <p:nvSpPr>
          <p:cNvPr id="12" name="Title 11"/>
          <p:cNvSpPr>
            <a:spLocks noGrp="1"/>
          </p:cNvSpPr>
          <p:nvPr>
            <p:ph type="title"/>
          </p:nvPr>
        </p:nvSpPr>
        <p:spPr/>
        <p:txBody>
          <a:bodyPr/>
          <a:lstStyle/>
          <a:p>
            <a:r>
              <a:rPr lang="en-US" dirty="0" smtClean="0"/>
              <a:t>How to use this template</a:t>
            </a:r>
            <a:endParaRPr lang="en-US" dirty="0"/>
          </a:p>
        </p:txBody>
      </p:sp>
      <p:sp>
        <p:nvSpPr>
          <p:cNvPr id="13" name="Text Placeholder 12"/>
          <p:cNvSpPr>
            <a:spLocks noGrp="1"/>
          </p:cNvSpPr>
          <p:nvPr>
            <p:ph type="body" sz="quarter" idx="11"/>
          </p:nvPr>
        </p:nvSpPr>
        <p:spPr>
          <a:xfrm>
            <a:off x="399866" y="1295400"/>
            <a:ext cx="8314171" cy="4876800"/>
          </a:xfrm>
        </p:spPr>
        <p:txBody>
          <a:bodyPr/>
          <a:lstStyle/>
          <a:p>
            <a:r>
              <a:rPr lang="en-US" dirty="0" smtClean="0">
                <a:solidFill>
                  <a:schemeClr val="tx1"/>
                </a:solidFill>
              </a:rPr>
              <a:t>The Oncology Strategic Plan Template assists you in developing a ready-to-present strategic plan that is goal-oriented, actionable, measurable and aligned with institution priorities.  </a:t>
            </a:r>
          </a:p>
          <a:p>
            <a:endParaRPr lang="en-US" dirty="0">
              <a:solidFill>
                <a:schemeClr val="tx1"/>
              </a:solidFill>
            </a:endParaRPr>
          </a:p>
          <a:p>
            <a:r>
              <a:rPr lang="en-US" dirty="0" smtClean="0">
                <a:solidFill>
                  <a:schemeClr val="tx1"/>
                </a:solidFill>
              </a:rPr>
              <a:t>The template provides direction on key steps of the planning process: performance analysis, market assessment, strategic plan design, and plan evaluation.  Review the available tools and exercises included in this document and add and remove slides to match the level of detail you need.</a:t>
            </a:r>
          </a:p>
          <a:p>
            <a:endParaRPr lang="en-US" dirty="0">
              <a:solidFill>
                <a:schemeClr val="tx1"/>
              </a:solidFill>
            </a:endParaRPr>
          </a:p>
          <a:p>
            <a:r>
              <a:rPr lang="en-US" dirty="0" smtClean="0">
                <a:solidFill>
                  <a:schemeClr val="tx1"/>
                </a:solidFill>
              </a:rPr>
              <a:t>The template is designed to be used as an active document across the life of the strategic plan.  Progress on the plan can be continuously tracked using the scorecard provided and modifications can be made as needed.  Templates for financial planning, implementation planning, and communication planning are also included.</a:t>
            </a:r>
          </a:p>
          <a:p>
            <a:endParaRPr lang="en-US" dirty="0">
              <a:solidFill>
                <a:schemeClr val="tx1"/>
              </a:solidFill>
            </a:endParaRPr>
          </a:p>
          <a:p>
            <a:r>
              <a:rPr lang="en-US" dirty="0" smtClean="0">
                <a:solidFill>
                  <a:schemeClr val="tx1"/>
                </a:solidFill>
              </a:rPr>
              <a:t>This template can be used for an individual hospital, service line or multihospital system service line.  Throughout the template, “institution” is used to refer to either the hospital or the health system.   </a:t>
            </a:r>
          </a:p>
          <a:p>
            <a:endParaRPr lang="en-US" dirty="0">
              <a:solidFill>
                <a:schemeClr val="tx1"/>
              </a:solidFill>
            </a:endParaRPr>
          </a:p>
          <a:p>
            <a:r>
              <a:rPr lang="en-US" dirty="0" smtClean="0">
                <a:solidFill>
                  <a:schemeClr val="tx1"/>
                </a:solidFill>
              </a:rPr>
              <a:t>The “notes” section of each slide describes the purpose of each component and provides instructions for the specific task to complete.  Where appropriate, links to additional resources are provided to assist in the analysis. </a:t>
            </a:r>
            <a:r>
              <a:rPr lang="en-US" dirty="0">
                <a:solidFill>
                  <a:schemeClr val="tx1"/>
                </a:solidFill>
              </a:rPr>
              <a:t> </a:t>
            </a:r>
            <a:r>
              <a:rPr lang="en-US" dirty="0" smtClean="0">
                <a:solidFill>
                  <a:schemeClr val="tx1"/>
                </a:solidFill>
              </a:rPr>
              <a:t>Further instructions appear on the slides as place holders and examples are provided throughout the template slides in italics.  </a:t>
            </a:r>
          </a:p>
          <a:p>
            <a:endParaRPr lang="en-US" dirty="0">
              <a:solidFill>
                <a:schemeClr val="tx1"/>
              </a:solidFill>
            </a:endParaRPr>
          </a:p>
          <a:p>
            <a:r>
              <a:rPr lang="en-US" dirty="0" smtClean="0">
                <a:solidFill>
                  <a:schemeClr val="tx1"/>
                </a:solidFill>
              </a:rPr>
              <a:t>After completing the template, </a:t>
            </a:r>
            <a:r>
              <a:rPr lang="en-US" dirty="0">
                <a:solidFill>
                  <a:schemeClr val="tx1"/>
                </a:solidFill>
              </a:rPr>
              <a:t>r</a:t>
            </a:r>
            <a:r>
              <a:rPr lang="en-US" dirty="0" smtClean="0">
                <a:solidFill>
                  <a:schemeClr val="tx1"/>
                </a:solidFill>
              </a:rPr>
              <a:t>emove the Advisory Board slides (in red), </a:t>
            </a:r>
            <a:r>
              <a:rPr lang="en-US" dirty="0">
                <a:solidFill>
                  <a:schemeClr val="tx1"/>
                </a:solidFill>
              </a:rPr>
              <a:t>and </a:t>
            </a:r>
            <a:r>
              <a:rPr lang="en-US" dirty="0" smtClean="0">
                <a:solidFill>
                  <a:schemeClr val="tx1"/>
                </a:solidFill>
              </a:rPr>
              <a:t>delete/replace </a:t>
            </a:r>
            <a:r>
              <a:rPr lang="en-US" dirty="0">
                <a:solidFill>
                  <a:schemeClr val="tx1"/>
                </a:solidFill>
              </a:rPr>
              <a:t>all placeholder and sample text that appears </a:t>
            </a:r>
            <a:r>
              <a:rPr lang="en-US" dirty="0" smtClean="0">
                <a:solidFill>
                  <a:schemeClr val="tx1"/>
                </a:solidFill>
              </a:rPr>
              <a:t>on the slides </a:t>
            </a:r>
            <a:r>
              <a:rPr lang="en-US" dirty="0">
                <a:solidFill>
                  <a:schemeClr val="tx1"/>
                </a:solidFill>
              </a:rPr>
              <a:t>to </a:t>
            </a:r>
            <a:r>
              <a:rPr lang="en-US" dirty="0" smtClean="0">
                <a:solidFill>
                  <a:schemeClr val="tx1"/>
                </a:solidFill>
              </a:rPr>
              <a:t>share the presentation with stakeholders.</a:t>
            </a:r>
            <a:endParaRPr lang="en-US" dirty="0">
              <a:solidFill>
                <a:schemeClr val="tx1"/>
              </a:solidFill>
            </a:endParaRPr>
          </a:p>
        </p:txBody>
      </p:sp>
      <p:pic>
        <p:nvPicPr>
          <p:cNvPr id="7" name="Picture 6" descr="ABC_logo_rgb.png"/>
          <p:cNvPicPr>
            <a:picLocks noChangeAspect="1"/>
          </p:cNvPicPr>
          <p:nvPr/>
        </p:nvPicPr>
        <p:blipFill>
          <a:blip r:embed="rId3" cstate="print"/>
          <a:stretch>
            <a:fillRect/>
          </a:stretch>
        </p:blipFill>
        <p:spPr bwMode="gray">
          <a:xfrm>
            <a:off x="5405584" y="349626"/>
            <a:ext cx="1172095" cy="451256"/>
          </a:xfrm>
          <a:prstGeom prst="rect">
            <a:avLst/>
          </a:prstGeom>
        </p:spPr>
      </p:pic>
      <p:cxnSp>
        <p:nvCxnSpPr>
          <p:cNvPr id="8" name="Straight Connector 7"/>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15"/>
          <p:cNvSpPr txBox="1">
            <a:spLocks/>
          </p:cNvSpPr>
          <p:nvPr/>
        </p:nvSpPr>
        <p:spPr bwMode="gray">
          <a:xfrm>
            <a:off x="6769216" y="417006"/>
            <a:ext cx="1945295" cy="322729"/>
          </a:xfrm>
          <a:prstGeom prst="rect">
            <a:avLst/>
          </a:prstGeom>
        </p:spPr>
        <p:txBody>
          <a:bodyPr vert="horz" wrap="square" lIns="41020" tIns="41020" rIns="41020" bIns="4102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4128">
              <a:defRPr/>
            </a:pPr>
            <a:r>
              <a:rPr lang="en-US" dirty="0">
                <a:solidFill>
                  <a:srgbClr val="617685"/>
                </a:solidFill>
              </a:rPr>
              <a:t>Marketing and Planning</a:t>
            </a:r>
            <a:br>
              <a:rPr lang="en-US" dirty="0">
                <a:solidFill>
                  <a:srgbClr val="617685"/>
                </a:solidFill>
              </a:rPr>
            </a:br>
            <a:r>
              <a:rPr lang="en-US" dirty="0">
                <a:solidFill>
                  <a:srgbClr val="617685"/>
                </a:solidFill>
              </a:rPr>
              <a:t>Leadership Council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20</a:t>
            </a:fld>
            <a:endParaRPr lang="en-US" dirty="0"/>
          </a:p>
        </p:txBody>
      </p:sp>
      <p:sp>
        <p:nvSpPr>
          <p:cNvPr id="4" name="Text Placeholder 3"/>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Patients: Age Distribution</a:t>
            </a:r>
            <a:endParaRPr lang="en-US" dirty="0"/>
          </a:p>
        </p:txBody>
      </p:sp>
      <p:graphicFrame>
        <p:nvGraphicFramePr>
          <p:cNvPr id="6" name="Chart 5"/>
          <p:cNvGraphicFramePr/>
          <p:nvPr>
            <p:extLst>
              <p:ext uri="{D42A27DB-BD31-4B8C-83A1-F6EECF244321}">
                <p14:modId xmlns:p14="http://schemas.microsoft.com/office/powerpoint/2010/main" val="3055121493"/>
              </p:ext>
            </p:extLst>
          </p:nvPr>
        </p:nvGraphicFramePr>
        <p:xfrm>
          <a:off x="227663" y="2162093"/>
          <a:ext cx="2245473" cy="1734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5538373"/>
              </p:ext>
            </p:extLst>
          </p:nvPr>
        </p:nvGraphicFramePr>
        <p:xfrm>
          <a:off x="2252211" y="2162093"/>
          <a:ext cx="2167391" cy="173499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86192" y="1839686"/>
            <a:ext cx="2328409" cy="285780"/>
          </a:xfrm>
          <a:prstGeom prst="rect">
            <a:avLst/>
          </a:prstGeom>
          <a:noFill/>
        </p:spPr>
        <p:txBody>
          <a:bodyPr wrap="square" lIns="130573" tIns="65288" rIns="130573" bIns="65288" rtlCol="0">
            <a:spAutoFit/>
          </a:bodyPr>
          <a:lstStyle/>
          <a:p>
            <a:pPr algn="ctr"/>
            <a:r>
              <a:rPr lang="en-US" sz="1000" i="1" dirty="0"/>
              <a:t>Hook Hospital Patients, </a:t>
            </a:r>
            <a:r>
              <a:rPr lang="en-US" sz="1000" i="1" dirty="0" smtClean="0"/>
              <a:t>20XX</a:t>
            </a:r>
            <a:endParaRPr lang="en-US" sz="1000" i="1" dirty="0"/>
          </a:p>
        </p:txBody>
      </p:sp>
      <p:sp>
        <p:nvSpPr>
          <p:cNvPr id="21" name="TextBox 20"/>
          <p:cNvSpPr txBox="1"/>
          <p:nvPr/>
        </p:nvSpPr>
        <p:spPr>
          <a:xfrm>
            <a:off x="762000" y="1458686"/>
            <a:ext cx="3124200" cy="285780"/>
          </a:xfrm>
          <a:prstGeom prst="rect">
            <a:avLst/>
          </a:prstGeom>
          <a:noFill/>
        </p:spPr>
        <p:txBody>
          <a:bodyPr wrap="square" lIns="130573" tIns="65288" rIns="130573" bIns="65288" rtlCol="0" anchor="ctr">
            <a:spAutoFit/>
          </a:bodyPr>
          <a:lstStyle/>
          <a:p>
            <a:pPr algn="ctr"/>
            <a:r>
              <a:rPr lang="en-US" sz="1000" b="1" dirty="0"/>
              <a:t>Percentage of Population by Age, </a:t>
            </a:r>
            <a:r>
              <a:rPr lang="en-US" sz="1000" b="1" dirty="0" smtClean="0"/>
              <a:t>20XX</a:t>
            </a:r>
            <a:endParaRPr lang="en-US" sz="1000" b="1" dirty="0"/>
          </a:p>
        </p:txBody>
      </p:sp>
      <p:sp>
        <p:nvSpPr>
          <p:cNvPr id="22" name="Rectangle 21"/>
          <p:cNvSpPr/>
          <p:nvPr/>
        </p:nvSpPr>
        <p:spPr bwMode="auto">
          <a:xfrm>
            <a:off x="399866" y="5105400"/>
            <a:ext cx="8311896" cy="1349195"/>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23" name="TextBox 22"/>
          <p:cNvSpPr txBox="1"/>
          <p:nvPr/>
        </p:nvSpPr>
        <p:spPr>
          <a:xfrm>
            <a:off x="399872" y="5210859"/>
            <a:ext cx="7737021" cy="351744"/>
          </a:xfrm>
          <a:prstGeom prst="rect">
            <a:avLst/>
          </a:prstGeom>
          <a:noFill/>
        </p:spPr>
        <p:txBody>
          <a:bodyPr wrap="square" lIns="130573" tIns="65288" rIns="130573" bIns="65288" rtlCol="0">
            <a:spAutoFit/>
          </a:bodyPr>
          <a:lstStyle/>
          <a:p>
            <a:r>
              <a:rPr lang="en-US" sz="1400" b="1" dirty="0"/>
              <a:t>Implications of shifts in age distribution on services:</a:t>
            </a:r>
          </a:p>
        </p:txBody>
      </p:sp>
      <p:sp>
        <p:nvSpPr>
          <p:cNvPr id="26"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Comparison of  Hook Patient Distribution to Current Region and Future Region Distribution </a:t>
            </a:r>
          </a:p>
        </p:txBody>
      </p:sp>
      <p:grpSp>
        <p:nvGrpSpPr>
          <p:cNvPr id="39" name="Group 38"/>
          <p:cNvGrpSpPr/>
          <p:nvPr/>
        </p:nvGrpSpPr>
        <p:grpSpPr>
          <a:xfrm>
            <a:off x="1034288" y="4114801"/>
            <a:ext cx="7043057" cy="500743"/>
            <a:chOff x="870857" y="4060371"/>
            <a:chExt cx="7043057" cy="500743"/>
          </a:xfrm>
        </p:grpSpPr>
        <p:grpSp>
          <p:nvGrpSpPr>
            <p:cNvPr id="38" name="Group 37"/>
            <p:cNvGrpSpPr/>
            <p:nvPr/>
          </p:nvGrpSpPr>
          <p:grpSpPr>
            <a:xfrm>
              <a:off x="1670957" y="4169229"/>
              <a:ext cx="5442857" cy="301169"/>
              <a:chOff x="1110343" y="4169229"/>
              <a:chExt cx="5442857" cy="301169"/>
            </a:xfrm>
          </p:grpSpPr>
          <p:sp>
            <p:nvSpPr>
              <p:cNvPr id="27" name="TextBox 26"/>
              <p:cNvSpPr txBox="1"/>
              <p:nvPr/>
            </p:nvSpPr>
            <p:spPr>
              <a:xfrm>
                <a:off x="1219200" y="4169229"/>
                <a:ext cx="1741714" cy="301169"/>
              </a:xfrm>
              <a:prstGeom prst="rect">
                <a:avLst/>
              </a:prstGeom>
              <a:noFill/>
            </p:spPr>
            <p:txBody>
              <a:bodyPr wrap="square" lIns="130615" tIns="65308" rIns="130615" bIns="65308" rtlCol="0">
                <a:spAutoFit/>
              </a:bodyPr>
              <a:lstStyle/>
              <a:p>
                <a:pPr algn="l"/>
                <a:r>
                  <a:rPr lang="en-US" sz="1100" dirty="0"/>
                  <a:t>Under 18</a:t>
                </a:r>
              </a:p>
            </p:txBody>
          </p:sp>
          <p:sp>
            <p:nvSpPr>
              <p:cNvPr id="28" name="TextBox 27"/>
              <p:cNvSpPr txBox="1"/>
              <p:nvPr/>
            </p:nvSpPr>
            <p:spPr>
              <a:xfrm>
                <a:off x="2596243" y="4169229"/>
                <a:ext cx="1741714" cy="301169"/>
              </a:xfrm>
              <a:prstGeom prst="rect">
                <a:avLst/>
              </a:prstGeom>
              <a:noFill/>
            </p:spPr>
            <p:txBody>
              <a:bodyPr wrap="square" lIns="130615" tIns="65308" rIns="130615" bIns="65308" rtlCol="0">
                <a:spAutoFit/>
              </a:bodyPr>
              <a:lstStyle/>
              <a:p>
                <a:pPr algn="l"/>
                <a:r>
                  <a:rPr lang="en-US" sz="1100" dirty="0"/>
                  <a:t>18 to 44</a:t>
                </a:r>
              </a:p>
            </p:txBody>
          </p:sp>
          <p:sp>
            <p:nvSpPr>
              <p:cNvPr id="29" name="TextBox 28"/>
              <p:cNvSpPr txBox="1"/>
              <p:nvPr/>
            </p:nvSpPr>
            <p:spPr>
              <a:xfrm>
                <a:off x="3973286" y="4169229"/>
                <a:ext cx="1741714" cy="301169"/>
              </a:xfrm>
              <a:prstGeom prst="rect">
                <a:avLst/>
              </a:prstGeom>
              <a:noFill/>
            </p:spPr>
            <p:txBody>
              <a:bodyPr wrap="square" lIns="130615" tIns="65308" rIns="130615" bIns="65308" rtlCol="0">
                <a:spAutoFit/>
              </a:bodyPr>
              <a:lstStyle/>
              <a:p>
                <a:pPr algn="l"/>
                <a:r>
                  <a:rPr lang="en-US" sz="1100" dirty="0"/>
                  <a:t>45 to 64</a:t>
                </a:r>
              </a:p>
            </p:txBody>
          </p:sp>
          <p:sp>
            <p:nvSpPr>
              <p:cNvPr id="30" name="TextBox 29"/>
              <p:cNvSpPr txBox="1"/>
              <p:nvPr/>
            </p:nvSpPr>
            <p:spPr>
              <a:xfrm>
                <a:off x="5382986" y="4169229"/>
                <a:ext cx="1170214" cy="301169"/>
              </a:xfrm>
              <a:prstGeom prst="rect">
                <a:avLst/>
              </a:prstGeom>
              <a:noFill/>
            </p:spPr>
            <p:txBody>
              <a:bodyPr wrap="square" lIns="130615" tIns="65308" rIns="130615" bIns="65308" rtlCol="0">
                <a:spAutoFit/>
              </a:bodyPr>
              <a:lstStyle/>
              <a:p>
                <a:pPr algn="l"/>
                <a:r>
                  <a:rPr lang="en-US" sz="1100" dirty="0"/>
                  <a:t>65 and Over</a:t>
                </a:r>
              </a:p>
            </p:txBody>
          </p:sp>
          <p:sp>
            <p:nvSpPr>
              <p:cNvPr id="31" name="Rectangle 30"/>
              <p:cNvSpPr/>
              <p:nvPr/>
            </p:nvSpPr>
            <p:spPr bwMode="auto">
              <a:xfrm>
                <a:off x="1110343" y="4245430"/>
                <a:ext cx="174171" cy="17417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32" name="Rectangle 31"/>
              <p:cNvSpPr/>
              <p:nvPr/>
            </p:nvSpPr>
            <p:spPr bwMode="auto">
              <a:xfrm>
                <a:off x="2503716" y="4245430"/>
                <a:ext cx="174171" cy="174171"/>
              </a:xfrm>
              <a:prstGeom prst="rect">
                <a:avLst/>
              </a:prstGeom>
              <a:solidFill>
                <a:schemeClr val="accent2">
                  <a:lumMod val="60000"/>
                  <a:lumOff val="4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33" name="Rectangle 32"/>
              <p:cNvSpPr/>
              <p:nvPr/>
            </p:nvSpPr>
            <p:spPr bwMode="auto">
              <a:xfrm>
                <a:off x="3897086" y="4245430"/>
                <a:ext cx="174171" cy="174171"/>
              </a:xfrm>
              <a:prstGeom prst="rect">
                <a:avLst/>
              </a:prstGeom>
              <a:solidFill>
                <a:schemeClr val="bg2">
                  <a:lumMod val="5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34" name="Rectangle 33"/>
              <p:cNvSpPr/>
              <p:nvPr/>
            </p:nvSpPr>
            <p:spPr bwMode="auto">
              <a:xfrm>
                <a:off x="5301343" y="4245430"/>
                <a:ext cx="174171" cy="174171"/>
              </a:xfrm>
              <a:prstGeom prst="rect">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grpSp>
        <p:sp>
          <p:nvSpPr>
            <p:cNvPr id="36" name="Rectangle 35"/>
            <p:cNvSpPr/>
            <p:nvPr/>
          </p:nvSpPr>
          <p:spPr bwMode="auto">
            <a:xfrm>
              <a:off x="870857" y="4060371"/>
              <a:ext cx="7043057" cy="500743"/>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grpSp>
      <p:graphicFrame>
        <p:nvGraphicFramePr>
          <p:cNvPr id="11" name="Chart 10"/>
          <p:cNvGraphicFramePr/>
          <p:nvPr>
            <p:extLst>
              <p:ext uri="{D42A27DB-BD31-4B8C-83A1-F6EECF244321}">
                <p14:modId xmlns:p14="http://schemas.microsoft.com/office/powerpoint/2010/main" val="379503894"/>
              </p:ext>
            </p:extLst>
          </p:nvPr>
        </p:nvGraphicFramePr>
        <p:xfrm>
          <a:off x="5583915" y="1685143"/>
          <a:ext cx="3037594" cy="218879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587828" y="5517028"/>
            <a:ext cx="7956563" cy="600132"/>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here</a:t>
            </a:r>
          </a:p>
          <a:p>
            <a:pPr marL="171396" indent="-171396">
              <a:buFont typeface="Arial" pitchFamily="34" charset="0"/>
              <a:buChar char="•"/>
            </a:pPr>
            <a:endParaRPr lang="en-US" sz="1100" i="1" dirty="0"/>
          </a:p>
          <a:p>
            <a:endParaRPr lang="en-US" sz="1100" i="1" dirty="0"/>
          </a:p>
        </p:txBody>
      </p:sp>
      <p:sp>
        <p:nvSpPr>
          <p:cNvPr id="41" name="TextBox 40"/>
          <p:cNvSpPr txBox="1"/>
          <p:nvPr/>
        </p:nvSpPr>
        <p:spPr>
          <a:xfrm>
            <a:off x="2343655" y="1839686"/>
            <a:ext cx="1984503" cy="285780"/>
          </a:xfrm>
          <a:prstGeom prst="rect">
            <a:avLst/>
          </a:prstGeom>
          <a:noFill/>
        </p:spPr>
        <p:txBody>
          <a:bodyPr wrap="square" lIns="130573" tIns="65288" rIns="130573" bIns="65288" rtlCol="0">
            <a:spAutoFit/>
          </a:bodyPr>
          <a:lstStyle/>
          <a:p>
            <a:pPr algn="ctr"/>
            <a:r>
              <a:rPr lang="en-US" sz="1000" i="1" dirty="0"/>
              <a:t>Neverland County, </a:t>
            </a:r>
            <a:r>
              <a:rPr lang="en-US" sz="1000" i="1" dirty="0" smtClean="0"/>
              <a:t>20XX</a:t>
            </a:r>
            <a:endParaRPr lang="en-US" sz="1000" i="1" dirty="0"/>
          </a:p>
        </p:txBody>
      </p:sp>
      <p:graphicFrame>
        <p:nvGraphicFramePr>
          <p:cNvPr id="43" name="Chart 42"/>
          <p:cNvGraphicFramePr/>
          <p:nvPr>
            <p:extLst>
              <p:ext uri="{D42A27DB-BD31-4B8C-83A1-F6EECF244321}">
                <p14:modId xmlns:p14="http://schemas.microsoft.com/office/powerpoint/2010/main" val="1689425565"/>
              </p:ext>
            </p:extLst>
          </p:nvPr>
        </p:nvGraphicFramePr>
        <p:xfrm>
          <a:off x="4799665" y="2172003"/>
          <a:ext cx="2245473" cy="1734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p:cNvGraphicFramePr/>
          <p:nvPr>
            <p:extLst>
              <p:ext uri="{D42A27DB-BD31-4B8C-83A1-F6EECF244321}">
                <p14:modId xmlns:p14="http://schemas.microsoft.com/office/powerpoint/2010/main" val="2561668166"/>
              </p:ext>
            </p:extLst>
          </p:nvPr>
        </p:nvGraphicFramePr>
        <p:xfrm>
          <a:off x="6748011" y="2172003"/>
          <a:ext cx="2167391" cy="1734996"/>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p:cNvSpPr txBox="1"/>
          <p:nvPr/>
        </p:nvSpPr>
        <p:spPr>
          <a:xfrm>
            <a:off x="4758192" y="1839686"/>
            <a:ext cx="2328409" cy="285780"/>
          </a:xfrm>
          <a:prstGeom prst="rect">
            <a:avLst/>
          </a:prstGeom>
          <a:noFill/>
        </p:spPr>
        <p:txBody>
          <a:bodyPr wrap="square" lIns="130573" tIns="65288" rIns="130573" bIns="65288" rtlCol="0">
            <a:spAutoFit/>
          </a:bodyPr>
          <a:lstStyle/>
          <a:p>
            <a:pPr algn="ctr"/>
            <a:r>
              <a:rPr lang="en-US" sz="1000" i="1" dirty="0" smtClean="0"/>
              <a:t>Hook </a:t>
            </a:r>
            <a:r>
              <a:rPr lang="en-US" sz="1000" i="1" dirty="0"/>
              <a:t>Hospital Patients, 20XX</a:t>
            </a:r>
          </a:p>
        </p:txBody>
      </p:sp>
      <p:sp>
        <p:nvSpPr>
          <p:cNvPr id="46" name="TextBox 45"/>
          <p:cNvSpPr txBox="1"/>
          <p:nvPr/>
        </p:nvSpPr>
        <p:spPr>
          <a:xfrm>
            <a:off x="5334000" y="1458686"/>
            <a:ext cx="3124200" cy="285780"/>
          </a:xfrm>
          <a:prstGeom prst="rect">
            <a:avLst/>
          </a:prstGeom>
          <a:noFill/>
        </p:spPr>
        <p:txBody>
          <a:bodyPr wrap="square" lIns="130573" tIns="65288" rIns="130573" bIns="65288" rtlCol="0" anchor="ctr">
            <a:spAutoFit/>
          </a:bodyPr>
          <a:lstStyle/>
          <a:p>
            <a:pPr algn="ctr"/>
            <a:r>
              <a:rPr lang="en-US" sz="1000" b="1" dirty="0"/>
              <a:t>Percentage of Population by Age, 20XX</a:t>
            </a:r>
          </a:p>
        </p:txBody>
      </p:sp>
      <p:sp>
        <p:nvSpPr>
          <p:cNvPr id="47" name="TextBox 46"/>
          <p:cNvSpPr txBox="1"/>
          <p:nvPr/>
        </p:nvSpPr>
        <p:spPr>
          <a:xfrm>
            <a:off x="6839455" y="1839686"/>
            <a:ext cx="1984503" cy="285780"/>
          </a:xfrm>
          <a:prstGeom prst="rect">
            <a:avLst/>
          </a:prstGeom>
          <a:noFill/>
        </p:spPr>
        <p:txBody>
          <a:bodyPr wrap="square" lIns="130573" tIns="65288" rIns="130573" bIns="65288" rtlCol="0">
            <a:spAutoFit/>
          </a:bodyPr>
          <a:lstStyle/>
          <a:p>
            <a:pPr algn="ctr"/>
            <a:r>
              <a:rPr lang="en-US" sz="1000" i="1" dirty="0" err="1"/>
              <a:t>Neverland</a:t>
            </a:r>
            <a:r>
              <a:rPr lang="en-US" sz="1000" i="1" dirty="0"/>
              <a:t> County, 20XX</a:t>
            </a:r>
          </a:p>
        </p:txBody>
      </p:sp>
    </p:spTree>
    <p:extLst>
      <p:ext uri="{BB962C8B-B14F-4D97-AF65-F5344CB8AC3E}">
        <p14:creationId xmlns:p14="http://schemas.microsoft.com/office/powerpoint/2010/main" val="2234375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21</a:t>
            </a:fld>
            <a:endParaRPr lang="en-US" dirty="0"/>
          </a:p>
        </p:txBody>
      </p:sp>
      <p:sp>
        <p:nvSpPr>
          <p:cNvPr id="4" name="Text Placeholder 3"/>
          <p:cNvSpPr>
            <a:spLocks noGrp="1"/>
          </p:cNvSpPr>
          <p:nvPr>
            <p:ph type="body" sz="quarter" idx="19"/>
          </p:nvPr>
        </p:nvSpPr>
        <p:spPr/>
        <p:txBody>
          <a:bodyPr/>
          <a:lstStyle/>
          <a:p>
            <a:r>
              <a:rPr lang="en-US" dirty="0" smtClean="0"/>
              <a:t>Future Market Assessment   </a:t>
            </a:r>
            <a:endParaRPr lang="en-US" dirty="0"/>
          </a:p>
        </p:txBody>
      </p:sp>
      <p:graphicFrame>
        <p:nvGraphicFramePr>
          <p:cNvPr id="6" name="Chart 5"/>
          <p:cNvGraphicFramePr/>
          <p:nvPr>
            <p:extLst>
              <p:ext uri="{D42A27DB-BD31-4B8C-83A1-F6EECF244321}">
                <p14:modId xmlns:p14="http://schemas.microsoft.com/office/powerpoint/2010/main" val="4058630494"/>
              </p:ext>
            </p:extLst>
          </p:nvPr>
        </p:nvGraphicFramePr>
        <p:xfrm>
          <a:off x="227663" y="2162093"/>
          <a:ext cx="2245473" cy="1734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4211929938"/>
              </p:ext>
            </p:extLst>
          </p:nvPr>
        </p:nvGraphicFramePr>
        <p:xfrm>
          <a:off x="2252210" y="2162093"/>
          <a:ext cx="2167391" cy="173499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86191" y="1839686"/>
            <a:ext cx="2328409" cy="285780"/>
          </a:xfrm>
          <a:prstGeom prst="rect">
            <a:avLst/>
          </a:prstGeom>
          <a:noFill/>
        </p:spPr>
        <p:txBody>
          <a:bodyPr wrap="square" lIns="130589" tIns="65295" rIns="130589" bIns="65295" rtlCol="0">
            <a:spAutoFit/>
          </a:bodyPr>
          <a:lstStyle/>
          <a:p>
            <a:pPr algn="ctr"/>
            <a:r>
              <a:rPr lang="en-US" sz="1000" i="1" dirty="0" smtClean="0"/>
              <a:t>Hook </a:t>
            </a:r>
            <a:r>
              <a:rPr lang="en-US" sz="1000" i="1" dirty="0"/>
              <a:t>Hospital Patients, </a:t>
            </a:r>
            <a:r>
              <a:rPr lang="en-US" sz="1000" i="1" dirty="0" smtClean="0"/>
              <a:t>20XX</a:t>
            </a:r>
            <a:endParaRPr lang="en-US" sz="1000" i="1" dirty="0"/>
          </a:p>
        </p:txBody>
      </p:sp>
      <p:sp>
        <p:nvSpPr>
          <p:cNvPr id="22" name="Rectangle 21"/>
          <p:cNvSpPr/>
          <p:nvPr/>
        </p:nvSpPr>
        <p:spPr bwMode="auto">
          <a:xfrm>
            <a:off x="399866" y="5105400"/>
            <a:ext cx="8311896" cy="1349195"/>
          </a:xfrm>
          <a:prstGeom prst="rect">
            <a:avLst/>
          </a:prstGeom>
          <a:noFill/>
          <a:ln w="12700" cap="flat" cmpd="sng" algn="ctr">
            <a:solidFill>
              <a:schemeClr val="tx2"/>
            </a:solidFill>
            <a:prstDash val="solid"/>
            <a:round/>
            <a:headEnd type="none" w="med" len="med"/>
            <a:tailEnd type="none" w="med" len="med"/>
          </a:ln>
          <a:effectLst/>
        </p:spPr>
        <p:txBody>
          <a:bodyPr vert="horz" wrap="square" lIns="130589" tIns="65295" rIns="130589" bIns="65295" numCol="1" rtlCol="0" anchor="t" anchorCtr="0" compatLnSpc="1">
            <a:prstTxWarp prst="textNoShape">
              <a:avLst/>
            </a:prstTxWarp>
          </a:bodyPr>
          <a:lstStyle/>
          <a:p>
            <a:pPr defTabSz="2090338"/>
            <a:endParaRPr lang="en-US" sz="1400" dirty="0">
              <a:solidFill>
                <a:schemeClr val="bg2"/>
              </a:solidFill>
            </a:endParaRPr>
          </a:p>
        </p:txBody>
      </p:sp>
      <p:graphicFrame>
        <p:nvGraphicFramePr>
          <p:cNvPr id="11" name="Chart 10"/>
          <p:cNvGraphicFramePr/>
          <p:nvPr>
            <p:extLst>
              <p:ext uri="{D42A27DB-BD31-4B8C-83A1-F6EECF244321}">
                <p14:modId xmlns:p14="http://schemas.microsoft.com/office/powerpoint/2010/main" val="3923336097"/>
              </p:ext>
            </p:extLst>
          </p:nvPr>
        </p:nvGraphicFramePr>
        <p:xfrm>
          <a:off x="5583914" y="1685142"/>
          <a:ext cx="3037594" cy="218879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587827" y="5517027"/>
            <a:ext cx="7956563" cy="769419"/>
          </a:xfrm>
          <a:prstGeom prst="rect">
            <a:avLst/>
          </a:prstGeom>
          <a:noFill/>
        </p:spPr>
        <p:txBody>
          <a:bodyPr wrap="square" lIns="45709" tIns="45709" rIns="45709" bIns="45709" rtlCol="0">
            <a:spAutoFit/>
          </a:bodyPr>
          <a:lstStyle/>
          <a:p>
            <a:pPr marL="171416" indent="-171416">
              <a:buFont typeface="Arial" pitchFamily="34" charset="0"/>
              <a:buChar char="•"/>
            </a:pPr>
            <a:r>
              <a:rPr lang="en-US" sz="1100" i="1" dirty="0"/>
              <a:t>Describe impacts </a:t>
            </a:r>
            <a:r>
              <a:rPr lang="en-US" sz="1100" i="1" dirty="0" smtClean="0"/>
              <a:t>here</a:t>
            </a:r>
          </a:p>
          <a:p>
            <a:pPr marL="171416" indent="-171416">
              <a:buFont typeface="Arial" pitchFamily="34" charset="0"/>
              <a:buChar char="•"/>
            </a:pPr>
            <a:r>
              <a:rPr lang="en-US" sz="1100" i="1" dirty="0" smtClean="0"/>
              <a:t>E.g., Current payer mix at Hook does not reflect distribution at market level, need to attract patients with commercial payer insurance. </a:t>
            </a:r>
            <a:endParaRPr lang="en-US" sz="1100" i="1" dirty="0"/>
          </a:p>
          <a:p>
            <a:endParaRPr lang="en-US" sz="1100" i="1" dirty="0"/>
          </a:p>
        </p:txBody>
      </p:sp>
      <p:sp>
        <p:nvSpPr>
          <p:cNvPr id="41" name="TextBox 40"/>
          <p:cNvSpPr txBox="1"/>
          <p:nvPr/>
        </p:nvSpPr>
        <p:spPr>
          <a:xfrm>
            <a:off x="2343654" y="1839686"/>
            <a:ext cx="1984503" cy="285780"/>
          </a:xfrm>
          <a:prstGeom prst="rect">
            <a:avLst/>
          </a:prstGeom>
          <a:noFill/>
        </p:spPr>
        <p:txBody>
          <a:bodyPr wrap="square" lIns="130589" tIns="65295" rIns="130589" bIns="65295" rtlCol="0">
            <a:spAutoFit/>
          </a:bodyPr>
          <a:lstStyle/>
          <a:p>
            <a:pPr algn="ctr"/>
            <a:r>
              <a:rPr lang="en-US" sz="1000" i="1" dirty="0"/>
              <a:t>Neverland County, </a:t>
            </a:r>
            <a:r>
              <a:rPr lang="en-US" sz="1000" i="1" dirty="0" smtClean="0"/>
              <a:t>20XX</a:t>
            </a:r>
            <a:endParaRPr lang="en-US" sz="1000" i="1" dirty="0"/>
          </a:p>
        </p:txBody>
      </p:sp>
      <p:graphicFrame>
        <p:nvGraphicFramePr>
          <p:cNvPr id="43" name="Chart 42"/>
          <p:cNvGraphicFramePr/>
          <p:nvPr>
            <p:extLst>
              <p:ext uri="{D42A27DB-BD31-4B8C-83A1-F6EECF244321}">
                <p14:modId xmlns:p14="http://schemas.microsoft.com/office/powerpoint/2010/main" val="3117452828"/>
              </p:ext>
            </p:extLst>
          </p:nvPr>
        </p:nvGraphicFramePr>
        <p:xfrm>
          <a:off x="4799665" y="2172003"/>
          <a:ext cx="2245473" cy="1734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p:cNvGraphicFramePr/>
          <p:nvPr>
            <p:extLst>
              <p:ext uri="{D42A27DB-BD31-4B8C-83A1-F6EECF244321}">
                <p14:modId xmlns:p14="http://schemas.microsoft.com/office/powerpoint/2010/main" val="3432635750"/>
              </p:ext>
            </p:extLst>
          </p:nvPr>
        </p:nvGraphicFramePr>
        <p:xfrm>
          <a:off x="6748010" y="2172003"/>
          <a:ext cx="2167391" cy="1734996"/>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p:cNvSpPr txBox="1"/>
          <p:nvPr/>
        </p:nvSpPr>
        <p:spPr>
          <a:xfrm>
            <a:off x="4758191" y="1839686"/>
            <a:ext cx="2328409" cy="285780"/>
          </a:xfrm>
          <a:prstGeom prst="rect">
            <a:avLst/>
          </a:prstGeom>
          <a:noFill/>
        </p:spPr>
        <p:txBody>
          <a:bodyPr wrap="square" lIns="130589" tIns="65295" rIns="130589" bIns="65295" rtlCol="0">
            <a:spAutoFit/>
          </a:bodyPr>
          <a:lstStyle/>
          <a:p>
            <a:pPr algn="ctr"/>
            <a:r>
              <a:rPr lang="en-US" sz="1000" i="1" dirty="0" smtClean="0"/>
              <a:t>Hook </a:t>
            </a:r>
            <a:r>
              <a:rPr lang="en-US" sz="1000" i="1" dirty="0"/>
              <a:t>Hospital Patients, </a:t>
            </a:r>
            <a:r>
              <a:rPr lang="en-US" sz="1000" i="1" dirty="0" smtClean="0"/>
              <a:t>20XX</a:t>
            </a:r>
            <a:endParaRPr lang="en-US" sz="1000" i="1" dirty="0"/>
          </a:p>
        </p:txBody>
      </p:sp>
      <p:sp>
        <p:nvSpPr>
          <p:cNvPr id="47" name="TextBox 46"/>
          <p:cNvSpPr txBox="1"/>
          <p:nvPr/>
        </p:nvSpPr>
        <p:spPr>
          <a:xfrm>
            <a:off x="6839454" y="1839686"/>
            <a:ext cx="1984503" cy="285780"/>
          </a:xfrm>
          <a:prstGeom prst="rect">
            <a:avLst/>
          </a:prstGeom>
          <a:noFill/>
        </p:spPr>
        <p:txBody>
          <a:bodyPr wrap="square" lIns="130589" tIns="65295" rIns="130589" bIns="65295" rtlCol="0">
            <a:spAutoFit/>
          </a:bodyPr>
          <a:lstStyle/>
          <a:p>
            <a:pPr algn="ctr"/>
            <a:r>
              <a:rPr lang="en-US" sz="1000" i="1" dirty="0" err="1"/>
              <a:t>Neverland</a:t>
            </a:r>
            <a:r>
              <a:rPr lang="en-US" sz="1000" i="1" dirty="0"/>
              <a:t> County, </a:t>
            </a:r>
            <a:r>
              <a:rPr lang="en-US" sz="1000" i="1" dirty="0" smtClean="0"/>
              <a:t>20XX</a:t>
            </a:r>
            <a:endParaRPr lang="en-US" sz="1000" i="1" dirty="0"/>
          </a:p>
        </p:txBody>
      </p:sp>
      <p:grpSp>
        <p:nvGrpSpPr>
          <p:cNvPr id="37" name="Group 36"/>
          <p:cNvGrpSpPr/>
          <p:nvPr/>
        </p:nvGrpSpPr>
        <p:grpSpPr>
          <a:xfrm>
            <a:off x="1050473" y="4060371"/>
            <a:ext cx="7043057" cy="500743"/>
            <a:chOff x="870857" y="4060371"/>
            <a:chExt cx="7043057" cy="500743"/>
          </a:xfrm>
        </p:grpSpPr>
        <p:sp>
          <p:nvSpPr>
            <p:cNvPr id="40" name="TextBox 39"/>
            <p:cNvSpPr txBox="1"/>
            <p:nvPr/>
          </p:nvSpPr>
          <p:spPr>
            <a:xfrm>
              <a:off x="1219200" y="4169230"/>
              <a:ext cx="1741714" cy="301169"/>
            </a:xfrm>
            <a:prstGeom prst="rect">
              <a:avLst/>
            </a:prstGeom>
            <a:noFill/>
          </p:spPr>
          <p:txBody>
            <a:bodyPr wrap="square" lIns="130615" tIns="65308" rIns="130615" bIns="65308" rtlCol="0">
              <a:spAutoFit/>
            </a:bodyPr>
            <a:lstStyle/>
            <a:p>
              <a:pPr algn="l"/>
              <a:r>
                <a:rPr lang="en-US" sz="1100" dirty="0"/>
                <a:t>Medicare</a:t>
              </a:r>
            </a:p>
          </p:txBody>
        </p:sp>
        <p:sp>
          <p:nvSpPr>
            <p:cNvPr id="42" name="TextBox 41"/>
            <p:cNvSpPr txBox="1"/>
            <p:nvPr/>
          </p:nvSpPr>
          <p:spPr>
            <a:xfrm>
              <a:off x="2596243" y="4169230"/>
              <a:ext cx="1741714" cy="301169"/>
            </a:xfrm>
            <a:prstGeom prst="rect">
              <a:avLst/>
            </a:prstGeom>
            <a:noFill/>
          </p:spPr>
          <p:txBody>
            <a:bodyPr wrap="square" lIns="130615" tIns="65308" rIns="130615" bIns="65308" rtlCol="0">
              <a:spAutoFit/>
            </a:bodyPr>
            <a:lstStyle/>
            <a:p>
              <a:pPr algn="l"/>
              <a:r>
                <a:rPr lang="en-US" sz="1100" dirty="0"/>
                <a:t>Medicaid</a:t>
              </a:r>
            </a:p>
          </p:txBody>
        </p:sp>
        <p:sp>
          <p:nvSpPr>
            <p:cNvPr id="48" name="TextBox 47"/>
            <p:cNvSpPr txBox="1"/>
            <p:nvPr/>
          </p:nvSpPr>
          <p:spPr>
            <a:xfrm>
              <a:off x="3973286" y="4169230"/>
              <a:ext cx="1741714" cy="301169"/>
            </a:xfrm>
            <a:prstGeom prst="rect">
              <a:avLst/>
            </a:prstGeom>
            <a:noFill/>
          </p:spPr>
          <p:txBody>
            <a:bodyPr wrap="square" lIns="130615" tIns="65308" rIns="130615" bIns="65308" rtlCol="0">
              <a:spAutoFit/>
            </a:bodyPr>
            <a:lstStyle/>
            <a:p>
              <a:pPr algn="l"/>
              <a:r>
                <a:rPr lang="en-US" sz="1100" dirty="0"/>
                <a:t>Commercial</a:t>
              </a:r>
            </a:p>
          </p:txBody>
        </p:sp>
        <p:sp>
          <p:nvSpPr>
            <p:cNvPr id="49" name="TextBox 48"/>
            <p:cNvSpPr txBox="1"/>
            <p:nvPr/>
          </p:nvSpPr>
          <p:spPr>
            <a:xfrm>
              <a:off x="5382985" y="4169230"/>
              <a:ext cx="1741714" cy="301169"/>
            </a:xfrm>
            <a:prstGeom prst="rect">
              <a:avLst/>
            </a:prstGeom>
            <a:noFill/>
          </p:spPr>
          <p:txBody>
            <a:bodyPr wrap="square" lIns="130615" tIns="65308" rIns="130615" bIns="65308" rtlCol="0">
              <a:spAutoFit/>
            </a:bodyPr>
            <a:lstStyle/>
            <a:p>
              <a:pPr algn="l"/>
              <a:r>
                <a:rPr lang="en-US" sz="1100" dirty="0"/>
                <a:t>Uninsured</a:t>
              </a:r>
            </a:p>
          </p:txBody>
        </p:sp>
        <p:sp>
          <p:nvSpPr>
            <p:cNvPr id="50" name="Rectangle 49"/>
            <p:cNvSpPr/>
            <p:nvPr/>
          </p:nvSpPr>
          <p:spPr bwMode="auto">
            <a:xfrm>
              <a:off x="1110343" y="4245430"/>
              <a:ext cx="174171" cy="174171"/>
            </a:xfrm>
            <a:prstGeom prst="rect">
              <a:avLst/>
            </a:prstGeom>
            <a:solidFill>
              <a:schemeClr val="accent2">
                <a:lumMod val="60000"/>
                <a:lumOff val="4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1" name="Rectangle 50"/>
            <p:cNvSpPr/>
            <p:nvPr/>
          </p:nvSpPr>
          <p:spPr bwMode="auto">
            <a:xfrm>
              <a:off x="2503716" y="4245430"/>
              <a:ext cx="174171" cy="174171"/>
            </a:xfrm>
            <a:prstGeom prst="rect">
              <a:avLst/>
            </a:prstGeom>
            <a:solidFill>
              <a:schemeClr val="accent1">
                <a:lumMod val="40000"/>
                <a:lumOff val="6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2" name="Rectangle 51"/>
            <p:cNvSpPr/>
            <p:nvPr/>
          </p:nvSpPr>
          <p:spPr bwMode="auto">
            <a:xfrm>
              <a:off x="3897086" y="4245430"/>
              <a:ext cx="174171" cy="174171"/>
            </a:xfrm>
            <a:prstGeom prst="rect">
              <a:avLst/>
            </a:prstGeom>
            <a:solidFill>
              <a:schemeClr val="bg2">
                <a:lumMod val="5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3" name="Rectangle 52"/>
            <p:cNvSpPr/>
            <p:nvPr/>
          </p:nvSpPr>
          <p:spPr bwMode="auto">
            <a:xfrm>
              <a:off x="5301343" y="4245430"/>
              <a:ext cx="174171" cy="174171"/>
            </a:xfrm>
            <a:prstGeom prst="rect">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4" name="Rectangle 53"/>
            <p:cNvSpPr/>
            <p:nvPr/>
          </p:nvSpPr>
          <p:spPr bwMode="auto">
            <a:xfrm>
              <a:off x="6640286" y="4245430"/>
              <a:ext cx="174171" cy="174171"/>
            </a:xfrm>
            <a:prstGeom prst="rect">
              <a:avLst/>
            </a:prstGeom>
            <a:solidFill>
              <a:schemeClr val="tx1"/>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5" name="Rectangle 54"/>
            <p:cNvSpPr/>
            <p:nvPr/>
          </p:nvSpPr>
          <p:spPr bwMode="auto">
            <a:xfrm>
              <a:off x="870857" y="4060371"/>
              <a:ext cx="7043057" cy="500743"/>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6" name="TextBox 55"/>
            <p:cNvSpPr txBox="1"/>
            <p:nvPr/>
          </p:nvSpPr>
          <p:spPr>
            <a:xfrm>
              <a:off x="6743700" y="4169230"/>
              <a:ext cx="1137557" cy="301169"/>
            </a:xfrm>
            <a:prstGeom prst="rect">
              <a:avLst/>
            </a:prstGeom>
            <a:noFill/>
          </p:spPr>
          <p:txBody>
            <a:bodyPr wrap="square" lIns="130615" tIns="65308" rIns="130615" bIns="65308" rtlCol="0">
              <a:spAutoFit/>
            </a:bodyPr>
            <a:lstStyle/>
            <a:p>
              <a:pPr algn="l"/>
              <a:r>
                <a:rPr lang="en-US" sz="1100" dirty="0"/>
                <a:t>Other</a:t>
              </a:r>
            </a:p>
          </p:txBody>
        </p:sp>
      </p:grpSp>
      <p:sp>
        <p:nvSpPr>
          <p:cNvPr id="57" name="TextBox 56"/>
          <p:cNvSpPr txBox="1"/>
          <p:nvPr/>
        </p:nvSpPr>
        <p:spPr>
          <a:xfrm>
            <a:off x="762000" y="1458686"/>
            <a:ext cx="3124200" cy="285780"/>
          </a:xfrm>
          <a:prstGeom prst="rect">
            <a:avLst/>
          </a:prstGeom>
          <a:noFill/>
        </p:spPr>
        <p:txBody>
          <a:bodyPr wrap="square" lIns="130589" tIns="65295" rIns="130589" bIns="65295" rtlCol="0" anchor="ctr">
            <a:spAutoFit/>
          </a:bodyPr>
          <a:lstStyle/>
          <a:p>
            <a:pPr algn="ctr"/>
            <a:r>
              <a:rPr lang="en-US" sz="1000" b="1" dirty="0"/>
              <a:t>Percentage of Population by Insurance, </a:t>
            </a:r>
            <a:r>
              <a:rPr lang="en-US" sz="1000" b="1" dirty="0" smtClean="0"/>
              <a:t>20XX</a:t>
            </a:r>
            <a:endParaRPr lang="en-US" sz="1000" b="1" dirty="0"/>
          </a:p>
        </p:txBody>
      </p:sp>
      <p:sp>
        <p:nvSpPr>
          <p:cNvPr id="58" name="TextBox 57"/>
          <p:cNvSpPr txBox="1"/>
          <p:nvPr/>
        </p:nvSpPr>
        <p:spPr>
          <a:xfrm>
            <a:off x="5334000" y="1458686"/>
            <a:ext cx="3124200" cy="285780"/>
          </a:xfrm>
          <a:prstGeom prst="rect">
            <a:avLst/>
          </a:prstGeom>
          <a:noFill/>
        </p:spPr>
        <p:txBody>
          <a:bodyPr wrap="square" lIns="130589" tIns="65295" rIns="130589" bIns="65295" rtlCol="0" anchor="ctr">
            <a:spAutoFit/>
          </a:bodyPr>
          <a:lstStyle/>
          <a:p>
            <a:pPr algn="ctr"/>
            <a:r>
              <a:rPr lang="en-US" sz="1000" b="1" dirty="0"/>
              <a:t>Percentage of Population by </a:t>
            </a:r>
            <a:r>
              <a:rPr lang="en-US" sz="1000" b="1" dirty="0" smtClean="0"/>
              <a:t>Insurance, </a:t>
            </a:r>
            <a:r>
              <a:rPr lang="en-US" sz="1000" b="1" dirty="0"/>
              <a:t>20XX</a:t>
            </a:r>
          </a:p>
        </p:txBody>
      </p:sp>
      <p:sp>
        <p:nvSpPr>
          <p:cNvPr id="59" name="Title 2"/>
          <p:cNvSpPr txBox="1">
            <a:spLocks/>
          </p:cNvSpPr>
          <p:nvPr/>
        </p:nvSpPr>
        <p:spPr bwMode="gray">
          <a:xfrm>
            <a:off x="399866" y="673829"/>
            <a:ext cx="8314171" cy="249114"/>
          </a:xfrm>
          <a:prstGeom prst="rect">
            <a:avLst/>
          </a:prstGeom>
        </p:spPr>
        <p:txBody>
          <a:bodyPr vert="horz" wrap="square" lIns="0" tIns="0" rIns="0" bIns="0" rtlCol="0" anchor="b">
            <a:noAutofit/>
          </a:bodyPr>
          <a:lstStyle>
            <a:lvl1pPr algn="l" defTabSz="910353" rtl="0" eaLnBrk="1" latinLnBrk="0" hangingPunct="1">
              <a:spcBef>
                <a:spcPct val="0"/>
              </a:spcBef>
              <a:buNone/>
              <a:defRPr sz="1600" b="1" kern="1200">
                <a:solidFill>
                  <a:schemeClr val="tx1"/>
                </a:solidFill>
                <a:latin typeface="+mj-lt"/>
                <a:ea typeface="+mj-ea"/>
                <a:cs typeface="+mj-cs"/>
              </a:defRPr>
            </a:lvl1pPr>
          </a:lstStyle>
          <a:p>
            <a:r>
              <a:rPr lang="en-US" smtClean="0"/>
              <a:t>Patients: Payer Mix</a:t>
            </a:r>
            <a:endParaRPr lang="en-US" dirty="0"/>
          </a:p>
        </p:txBody>
      </p:sp>
      <p:sp>
        <p:nvSpPr>
          <p:cNvPr id="60" name="Text Placeholder 12"/>
          <p:cNvSpPr txBox="1">
            <a:spLocks/>
          </p:cNvSpPr>
          <p:nvPr/>
        </p:nvSpPr>
        <p:spPr bwMode="gray">
          <a:xfrm>
            <a:off x="399866" y="963229"/>
            <a:ext cx="8314171" cy="271094"/>
          </a:xfrm>
          <a:prstGeom prst="rect">
            <a:avLst/>
          </a:prstGeom>
        </p:spPr>
        <p:txBody>
          <a:bodyPr vert="horz" wrap="square" lIns="0" tIns="40945" rIns="0" bIns="40945" rtlCol="0">
            <a:noAutofit/>
          </a:bodyPr>
          <a:lstStyle/>
          <a:p>
            <a:pPr defTabSz="912724">
              <a:defRPr/>
            </a:pPr>
            <a:r>
              <a:rPr lang="en-US" sz="1300" dirty="0">
                <a:solidFill>
                  <a:srgbClr val="617685"/>
                </a:solidFill>
                <a:latin typeface="Arial"/>
              </a:rPr>
              <a:t>Comparison of Hook Patient Distribution to Current Region and Future Region Distribution </a:t>
            </a:r>
          </a:p>
        </p:txBody>
      </p:sp>
      <p:sp>
        <p:nvSpPr>
          <p:cNvPr id="61" name="TextBox 60"/>
          <p:cNvSpPr txBox="1"/>
          <p:nvPr/>
        </p:nvSpPr>
        <p:spPr>
          <a:xfrm>
            <a:off x="399871" y="5210859"/>
            <a:ext cx="7737021" cy="351744"/>
          </a:xfrm>
          <a:prstGeom prst="rect">
            <a:avLst/>
          </a:prstGeom>
          <a:noFill/>
        </p:spPr>
        <p:txBody>
          <a:bodyPr wrap="square" lIns="130589" tIns="65295" rIns="130589" bIns="65295" rtlCol="0">
            <a:spAutoFit/>
          </a:bodyPr>
          <a:lstStyle/>
          <a:p>
            <a:r>
              <a:rPr lang="en-US" sz="1400" b="1" dirty="0"/>
              <a:t>Implications of shifting payer mix:</a:t>
            </a:r>
          </a:p>
        </p:txBody>
      </p:sp>
    </p:spTree>
    <p:extLst>
      <p:ext uri="{BB962C8B-B14F-4D97-AF65-F5344CB8AC3E}">
        <p14:creationId xmlns:p14="http://schemas.microsoft.com/office/powerpoint/2010/main" val="2743175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Payers: Anticipated Changes in Reimbursement Models, Levels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88090237"/>
              </p:ext>
            </p:extLst>
          </p:nvPr>
        </p:nvGraphicFramePr>
        <p:xfrm>
          <a:off x="399863" y="1371599"/>
          <a:ext cx="8314178" cy="3352797"/>
        </p:xfrm>
        <a:graphic>
          <a:graphicData uri="http://schemas.openxmlformats.org/drawingml/2006/table">
            <a:tbl>
              <a:tblPr firstRow="1" bandRow="1">
                <a:tableStyleId>{5C22544A-7EE6-4342-B048-85BDC9FD1C3A}</a:tableStyleId>
              </a:tblPr>
              <a:tblGrid>
                <a:gridCol w="4157089"/>
                <a:gridCol w="4157089"/>
              </a:tblGrid>
              <a:tr h="478971">
                <a:tc>
                  <a:txBody>
                    <a:bodyPr/>
                    <a:lstStyle/>
                    <a:p>
                      <a:r>
                        <a:rPr lang="en-US" sz="1100" dirty="0" smtClean="0"/>
                        <a:t>Payer Strategy</a:t>
                      </a:r>
                      <a:endParaRPr lang="en-US" sz="1100" dirty="0"/>
                    </a:p>
                  </a:txBody>
                  <a:tcPr/>
                </a:tc>
                <a:tc>
                  <a:txBody>
                    <a:bodyPr/>
                    <a:lstStyle/>
                    <a:p>
                      <a:r>
                        <a:rPr lang="en-US" sz="1100" dirty="0" smtClean="0"/>
                        <a:t>Description</a:t>
                      </a:r>
                      <a:endParaRPr lang="en-US" sz="1100" dirty="0"/>
                    </a:p>
                  </a:txBody>
                  <a:tcPr/>
                </a:tc>
              </a:tr>
              <a:tr h="478971">
                <a:tc>
                  <a:txBody>
                    <a:bodyPr/>
                    <a:lstStyle/>
                    <a:p>
                      <a:r>
                        <a:rPr lang="en-US" sz="1100" i="1" dirty="0" smtClean="0"/>
                        <a:t>Narrow Network—Payers</a:t>
                      </a:r>
                      <a:r>
                        <a:rPr lang="en-US" sz="1100" i="1" baseline="0" dirty="0" smtClean="0"/>
                        <a:t> X and Y</a:t>
                      </a:r>
                      <a:endParaRPr lang="en-US" sz="1100" i="1" dirty="0"/>
                    </a:p>
                  </a:txBody>
                  <a:tcPr anchor="ctr"/>
                </a:tc>
                <a:tc>
                  <a:txBody>
                    <a:bodyPr/>
                    <a:lstStyle/>
                    <a:p>
                      <a:r>
                        <a:rPr lang="en-US" sz="1100" i="1" dirty="0" smtClean="0"/>
                        <a:t>E.g., Increase</a:t>
                      </a:r>
                      <a:r>
                        <a:rPr lang="en-US" sz="1100" i="1" baseline="0" dirty="0" smtClean="0"/>
                        <a:t> in narrow networks in market as two major institutions move towards ACO model.</a:t>
                      </a:r>
                      <a:endParaRPr lang="en-US" sz="1100" i="1" dirty="0"/>
                    </a:p>
                  </a:txBody>
                  <a:tcPr anchor="ctr"/>
                </a:tc>
              </a:tr>
              <a:tr h="478971">
                <a:tc>
                  <a:txBody>
                    <a:bodyPr/>
                    <a:lstStyle/>
                    <a:p>
                      <a:r>
                        <a:rPr lang="en-US" sz="1100" i="1" dirty="0" smtClean="0"/>
                        <a:t>Read</a:t>
                      </a:r>
                      <a:r>
                        <a:rPr lang="en-US" sz="1100" i="1" baseline="0" dirty="0" smtClean="0"/>
                        <a:t>mission Penalties</a:t>
                      </a:r>
                      <a:endParaRPr lang="en-US" sz="1100" i="1" dirty="0"/>
                    </a:p>
                  </a:txBody>
                  <a:tcPr anchor="ctr"/>
                </a:tc>
                <a:tc>
                  <a:txBody>
                    <a:bodyPr/>
                    <a:lstStyle/>
                    <a:p>
                      <a:endParaRPr lang="en-US" dirty="0"/>
                    </a:p>
                  </a:txBody>
                  <a:tcPr anchor="ctr"/>
                </a:tc>
              </a:tr>
              <a:tr h="478971">
                <a:tc>
                  <a:txBody>
                    <a:bodyPr/>
                    <a:lstStyle/>
                    <a:p>
                      <a:r>
                        <a:rPr lang="en-US" sz="1100" i="1" dirty="0" smtClean="0"/>
                        <a:t>Age restrictions for screenings</a:t>
                      </a:r>
                      <a:endParaRPr lang="en-US" sz="1100" i="1" dirty="0"/>
                    </a:p>
                  </a:txBody>
                  <a:tcPr anchor="ctr"/>
                </a:tc>
                <a:tc>
                  <a:txBody>
                    <a:bodyPr/>
                    <a:lstStyle/>
                    <a:p>
                      <a:endParaRPr lang="en-US" dirty="0"/>
                    </a:p>
                  </a:txBody>
                  <a:tcPr anchor="ctr"/>
                </a:tc>
              </a:tr>
              <a:tr h="478971">
                <a:tc>
                  <a:txBody>
                    <a:bodyPr/>
                    <a:lstStyle/>
                    <a:p>
                      <a:endParaRPr lang="en-US" sz="1100" dirty="0"/>
                    </a:p>
                  </a:txBody>
                  <a:tcPr anchor="ctr"/>
                </a:tc>
                <a:tc>
                  <a:txBody>
                    <a:bodyPr/>
                    <a:lstStyle/>
                    <a:p>
                      <a:endParaRPr lang="en-US" dirty="0"/>
                    </a:p>
                  </a:txBody>
                  <a:tcPr anchor="ctr"/>
                </a:tc>
              </a:tr>
              <a:tr h="478971">
                <a:tc>
                  <a:txBody>
                    <a:bodyPr/>
                    <a:lstStyle/>
                    <a:p>
                      <a:endParaRPr lang="en-US" sz="1100" dirty="0"/>
                    </a:p>
                  </a:txBody>
                  <a:tcPr anchor="ctr"/>
                </a:tc>
                <a:tc>
                  <a:txBody>
                    <a:bodyPr/>
                    <a:lstStyle/>
                    <a:p>
                      <a:endParaRPr lang="en-US" dirty="0"/>
                    </a:p>
                  </a:txBody>
                  <a:tcPr anchor="ctr"/>
                </a:tc>
              </a:tr>
              <a:tr h="478971">
                <a:tc>
                  <a:txBody>
                    <a:bodyPr/>
                    <a:lstStyle/>
                    <a:p>
                      <a:endParaRPr lang="en-US" sz="1100" dirty="0"/>
                    </a:p>
                  </a:txBody>
                  <a:tcPr anchor="ctr"/>
                </a:tc>
                <a:tc>
                  <a:txBody>
                    <a:bodyPr/>
                    <a:lstStyle/>
                    <a:p>
                      <a:endParaRPr lang="en-US" dirty="0"/>
                    </a:p>
                  </a:txBody>
                  <a:tcPr anchor="ctr"/>
                </a:tc>
              </a:tr>
            </a:tbl>
          </a:graphicData>
        </a:graphic>
      </p:graphicFrame>
      <p:sp>
        <p:nvSpPr>
          <p:cNvPr id="8" name="Rectangle 7"/>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9" name="TextBox 8"/>
          <p:cNvSpPr txBox="1"/>
          <p:nvPr/>
        </p:nvSpPr>
        <p:spPr>
          <a:xfrm>
            <a:off x="394959" y="5040093"/>
            <a:ext cx="7737021" cy="351733"/>
          </a:xfrm>
          <a:prstGeom prst="rect">
            <a:avLst/>
          </a:prstGeom>
          <a:noFill/>
        </p:spPr>
        <p:txBody>
          <a:bodyPr wrap="square" lIns="130573" tIns="65288" rIns="130573" bIns="65288" rtlCol="0">
            <a:spAutoFit/>
          </a:bodyPr>
          <a:lstStyle/>
          <a:p>
            <a:r>
              <a:rPr lang="en-US" sz="1400" b="1" dirty="0"/>
              <a:t>Implications of the shifts in payer strategy:</a:t>
            </a:r>
          </a:p>
        </p:txBody>
      </p:sp>
      <p:sp>
        <p:nvSpPr>
          <p:cNvPr id="10" name="TextBox 9"/>
          <p:cNvSpPr txBox="1"/>
          <p:nvPr/>
        </p:nvSpPr>
        <p:spPr>
          <a:xfrm>
            <a:off x="514168" y="5354206"/>
            <a:ext cx="7956563" cy="938686"/>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smtClean="0"/>
              <a:t>E.g., Necessary to show how our program reduces overall cost of care for cancer patients to remain provider of choice for payers.</a:t>
            </a:r>
            <a:endParaRPr lang="en-US" sz="1100" i="1" dirty="0"/>
          </a:p>
          <a:p>
            <a:pPr marL="171396" indent="-171396">
              <a:buFont typeface="Arial" pitchFamily="34" charset="0"/>
              <a:buChar char="•"/>
            </a:pPr>
            <a:endParaRPr lang="en-US" sz="1100" i="1" dirty="0"/>
          </a:p>
          <a:p>
            <a:endParaRPr lang="en-US" sz="1100" i="1" dirty="0"/>
          </a:p>
        </p:txBody>
      </p:sp>
      <p:sp>
        <p:nvSpPr>
          <p:cNvPr id="11" name="Text Placeholder 12"/>
          <p:cNvSpPr txBox="1">
            <a:spLocks/>
          </p:cNvSpPr>
          <p:nvPr/>
        </p:nvSpPr>
        <p:spPr bwMode="gray">
          <a:xfrm>
            <a:off x="423161" y="980082"/>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Key Hook Hospital Payers: X, Y, Z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23</a:t>
            </a:fld>
            <a:endParaRPr lang="en-US" dirty="0"/>
          </a:p>
        </p:txBody>
      </p:sp>
      <p:sp>
        <p:nvSpPr>
          <p:cNvPr id="20" name="Text Placeholder 2"/>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Payment Reform</a:t>
            </a:r>
            <a:endParaRPr lang="en-US" dirty="0"/>
          </a:p>
        </p:txBody>
      </p:sp>
      <p:sp>
        <p:nvSpPr>
          <p:cNvPr id="63"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endParaRPr lang="en-US" sz="1300" dirty="0">
              <a:solidFill>
                <a:srgbClr val="617685"/>
              </a:solidFill>
              <a:latin typeface="Arial"/>
            </a:endParaRPr>
          </a:p>
        </p:txBody>
      </p:sp>
      <p:sp>
        <p:nvSpPr>
          <p:cNvPr id="7" name="Rectangle 6"/>
          <p:cNvSpPr/>
          <p:nvPr/>
        </p:nvSpPr>
        <p:spPr>
          <a:xfrm>
            <a:off x="399870" y="1374170"/>
            <a:ext cx="8314170" cy="1064231"/>
          </a:xfrm>
          <a:prstGeom prst="rect">
            <a:avLst/>
          </a:prstGeom>
          <a:ln w="6350"/>
        </p:spPr>
        <p:style>
          <a:lnRef idx="2">
            <a:schemeClr val="accent1"/>
          </a:lnRef>
          <a:fillRef idx="1">
            <a:schemeClr val="lt1"/>
          </a:fillRef>
          <a:effectRef idx="0">
            <a:schemeClr val="accent1"/>
          </a:effectRef>
          <a:fontRef idx="minor">
            <a:schemeClr val="dk1"/>
          </a:fontRef>
        </p:style>
        <p:txBody>
          <a:bodyPr lIns="91413" tIns="45705" rIns="91413" bIns="45705" rtlCol="0" anchor="ctr"/>
          <a:lstStyle/>
          <a:p>
            <a:pPr algn="ctr"/>
            <a:endParaRPr lang="en-US"/>
          </a:p>
        </p:txBody>
      </p:sp>
      <p:sp>
        <p:nvSpPr>
          <p:cNvPr id="8" name="TextBox 7"/>
          <p:cNvSpPr txBox="1"/>
          <p:nvPr/>
        </p:nvSpPr>
        <p:spPr>
          <a:xfrm>
            <a:off x="514166" y="1371600"/>
            <a:ext cx="4446836" cy="261578"/>
          </a:xfrm>
          <a:prstGeom prst="rect">
            <a:avLst/>
          </a:prstGeom>
          <a:noFill/>
        </p:spPr>
        <p:txBody>
          <a:bodyPr wrap="square" lIns="45704" tIns="45704" rIns="45704" bIns="45704" rtlCol="0">
            <a:spAutoFit/>
          </a:bodyPr>
          <a:lstStyle/>
          <a:p>
            <a:r>
              <a:rPr lang="en-US" sz="1100" b="1" dirty="0"/>
              <a:t>Payment model under consideration by institution:</a:t>
            </a:r>
          </a:p>
        </p:txBody>
      </p:sp>
      <p:sp>
        <p:nvSpPr>
          <p:cNvPr id="9" name="TextBox 8"/>
          <p:cNvSpPr txBox="1"/>
          <p:nvPr/>
        </p:nvSpPr>
        <p:spPr>
          <a:xfrm>
            <a:off x="610966" y="1668308"/>
            <a:ext cx="7999641" cy="769409"/>
          </a:xfrm>
          <a:prstGeom prst="rect">
            <a:avLst/>
          </a:prstGeom>
          <a:noFill/>
        </p:spPr>
        <p:txBody>
          <a:bodyPr wrap="square" lIns="45704" tIns="45704" rIns="45704" bIns="45704" rtlCol="0">
            <a:spAutoFit/>
          </a:bodyPr>
          <a:lstStyle/>
          <a:p>
            <a:r>
              <a:rPr lang="en-US" sz="1100" i="1" dirty="0"/>
              <a:t>Discuss the payment </a:t>
            </a:r>
            <a:r>
              <a:rPr lang="en-US" sz="1100" i="1" dirty="0" smtClean="0"/>
              <a:t>model(s) </a:t>
            </a:r>
            <a:r>
              <a:rPr lang="en-US" sz="1100" i="1" dirty="0"/>
              <a:t>your hospital is moving towards </a:t>
            </a:r>
            <a:r>
              <a:rPr lang="en-US" sz="1100" i="1" dirty="0" smtClean="0"/>
              <a:t>here.</a:t>
            </a:r>
          </a:p>
          <a:p>
            <a:r>
              <a:rPr lang="en-US" sz="1100" i="1" dirty="0"/>
              <a:t>E.g., Participating in Medicare Shared Savings Program. </a:t>
            </a:r>
          </a:p>
          <a:p>
            <a:endParaRPr lang="en-US" sz="1100" i="1" dirty="0"/>
          </a:p>
          <a:p>
            <a:endParaRPr lang="en-US" sz="1100" i="1" dirty="0"/>
          </a:p>
        </p:txBody>
      </p:sp>
      <p:sp>
        <p:nvSpPr>
          <p:cNvPr id="10" name="Rectangle 9"/>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11" name="TextBox 10"/>
          <p:cNvSpPr txBox="1"/>
          <p:nvPr/>
        </p:nvSpPr>
        <p:spPr>
          <a:xfrm>
            <a:off x="394959" y="5040093"/>
            <a:ext cx="7737021" cy="351733"/>
          </a:xfrm>
          <a:prstGeom prst="rect">
            <a:avLst/>
          </a:prstGeom>
          <a:noFill/>
        </p:spPr>
        <p:txBody>
          <a:bodyPr wrap="square" lIns="130573" tIns="65288" rIns="130573" bIns="65288" rtlCol="0">
            <a:spAutoFit/>
          </a:bodyPr>
          <a:lstStyle/>
          <a:p>
            <a:r>
              <a:rPr lang="en-US" sz="1400" b="1" dirty="0"/>
              <a:t>Implications of the shift in payment model:</a:t>
            </a:r>
          </a:p>
        </p:txBody>
      </p:sp>
      <p:sp>
        <p:nvSpPr>
          <p:cNvPr id="12" name="TextBox 11"/>
          <p:cNvSpPr txBox="1"/>
          <p:nvPr/>
        </p:nvSpPr>
        <p:spPr>
          <a:xfrm>
            <a:off x="610965" y="2514604"/>
            <a:ext cx="2741841" cy="261578"/>
          </a:xfrm>
          <a:prstGeom prst="rect">
            <a:avLst/>
          </a:prstGeom>
          <a:noFill/>
        </p:spPr>
        <p:txBody>
          <a:bodyPr wrap="square" lIns="45704" tIns="45704" rIns="45704" bIns="45704" rtlCol="0">
            <a:spAutoFit/>
          </a:bodyPr>
          <a:lstStyle/>
          <a:p>
            <a:r>
              <a:rPr lang="en-US" sz="1100" b="1" dirty="0"/>
              <a:t>Implementation Actions :</a:t>
            </a:r>
          </a:p>
        </p:txBody>
      </p:sp>
      <p:sp>
        <p:nvSpPr>
          <p:cNvPr id="13" name="TextBox 12"/>
          <p:cNvSpPr txBox="1"/>
          <p:nvPr/>
        </p:nvSpPr>
        <p:spPr>
          <a:xfrm>
            <a:off x="610959" y="2819400"/>
            <a:ext cx="3999820" cy="769409"/>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List steps the institution has taken towards implementing the new payment model.</a:t>
            </a:r>
          </a:p>
          <a:p>
            <a:pPr marL="171396" indent="-171396">
              <a:buFont typeface="Arial" pitchFamily="34" charset="0"/>
              <a:buChar char="•"/>
            </a:pPr>
            <a:endParaRPr lang="en-US" sz="1100" i="1" dirty="0"/>
          </a:p>
          <a:p>
            <a:endParaRPr lang="en-US" sz="1100" i="1" dirty="0"/>
          </a:p>
        </p:txBody>
      </p:sp>
      <p:sp>
        <p:nvSpPr>
          <p:cNvPr id="14" name="TextBox 13"/>
          <p:cNvSpPr txBox="1"/>
          <p:nvPr/>
        </p:nvSpPr>
        <p:spPr>
          <a:xfrm>
            <a:off x="4806728" y="2514604"/>
            <a:ext cx="2741841" cy="261578"/>
          </a:xfrm>
          <a:prstGeom prst="rect">
            <a:avLst/>
          </a:prstGeom>
          <a:noFill/>
        </p:spPr>
        <p:txBody>
          <a:bodyPr wrap="square" lIns="45704" tIns="45704" rIns="45704" bIns="45704" rtlCol="0">
            <a:spAutoFit/>
          </a:bodyPr>
          <a:lstStyle/>
          <a:p>
            <a:r>
              <a:rPr lang="en-US" sz="1100" b="1" dirty="0"/>
              <a:t>Patients and Services  Affected:</a:t>
            </a:r>
          </a:p>
        </p:txBody>
      </p:sp>
      <p:sp>
        <p:nvSpPr>
          <p:cNvPr id="15" name="TextBox 14"/>
          <p:cNvSpPr txBox="1"/>
          <p:nvPr/>
        </p:nvSpPr>
        <p:spPr>
          <a:xfrm>
            <a:off x="4806721" y="2819400"/>
            <a:ext cx="3999820" cy="769409"/>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List patient groups and specific services that will be affected by this shift.</a:t>
            </a:r>
          </a:p>
          <a:p>
            <a:pPr marL="171396" indent="-171396">
              <a:buFont typeface="Arial" pitchFamily="34" charset="0"/>
              <a:buChar char="•"/>
            </a:pPr>
            <a:endParaRPr lang="en-US" sz="1100" i="1" dirty="0"/>
          </a:p>
          <a:p>
            <a:endParaRPr lang="en-US" sz="1100" i="1" dirty="0"/>
          </a:p>
        </p:txBody>
      </p:sp>
      <p:sp>
        <p:nvSpPr>
          <p:cNvPr id="16" name="TextBox 15"/>
          <p:cNvSpPr txBox="1"/>
          <p:nvPr/>
        </p:nvSpPr>
        <p:spPr>
          <a:xfrm>
            <a:off x="514168" y="5354206"/>
            <a:ext cx="7956563" cy="1107963"/>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a:t>E.g., Keeping ACO patients out of ED and hospital essential to cutting costs; explore possibility of using nurse navigators to maintain relationships with patients post-care to promote care compliance.</a:t>
            </a:r>
          </a:p>
          <a:p>
            <a:pPr marL="171396" indent="-171396">
              <a:buFont typeface="Arial" pitchFamily="34" charset="0"/>
              <a:buChar char="•"/>
            </a:pPr>
            <a:endParaRPr lang="en-US" sz="1100" i="1" dirty="0"/>
          </a:p>
          <a:p>
            <a:pPr marL="171396" indent="-171396">
              <a:buFont typeface="Arial" pitchFamily="34" charset="0"/>
              <a:buChar char="•"/>
            </a:pPr>
            <a:endParaRPr lang="en-US" sz="1100" i="1" dirty="0"/>
          </a:p>
          <a:p>
            <a:endParaRPr lang="en-US" sz="1100" i="1" dirty="0"/>
          </a:p>
        </p:txBody>
      </p:sp>
      <p:sp>
        <p:nvSpPr>
          <p:cNvPr id="17" name="Text Placeholder 12"/>
          <p:cNvSpPr txBox="1">
            <a:spLocks/>
          </p:cNvSpPr>
          <p:nvPr/>
        </p:nvSpPr>
        <p:spPr bwMode="gray">
          <a:xfrm>
            <a:off x="423161" y="980082"/>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Hook Hospital’s Payment Reform Strategy Impact on Oncology Service Line</a:t>
            </a:r>
          </a:p>
        </p:txBody>
      </p:sp>
    </p:spTree>
    <p:extLst>
      <p:ext uri="{BB962C8B-B14F-4D97-AF65-F5344CB8AC3E}">
        <p14:creationId xmlns:p14="http://schemas.microsoft.com/office/powerpoint/2010/main" val="28413406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Employers: Anticipated Growth, Shifts in Payment Strategies</a:t>
            </a:r>
            <a:endParaRPr lang="en-US" dirty="0"/>
          </a:p>
        </p:txBody>
      </p:sp>
      <p:sp>
        <p:nvSpPr>
          <p:cNvPr id="5" name="Rectangle 4"/>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6" name="TextBox 5"/>
          <p:cNvSpPr txBox="1"/>
          <p:nvPr/>
        </p:nvSpPr>
        <p:spPr>
          <a:xfrm>
            <a:off x="394959" y="5040093"/>
            <a:ext cx="7737021" cy="351733"/>
          </a:xfrm>
          <a:prstGeom prst="rect">
            <a:avLst/>
          </a:prstGeom>
          <a:noFill/>
        </p:spPr>
        <p:txBody>
          <a:bodyPr wrap="square" lIns="130573" tIns="65288" rIns="130573" bIns="65288" rtlCol="0">
            <a:spAutoFit/>
          </a:bodyPr>
          <a:lstStyle/>
          <a:p>
            <a:r>
              <a:rPr lang="en-US" sz="1400" b="1" dirty="0"/>
              <a:t>Implications of the shifts in employer size, strategy:</a:t>
            </a:r>
          </a:p>
        </p:txBody>
      </p:sp>
      <p:sp>
        <p:nvSpPr>
          <p:cNvPr id="7" name="TextBox 6"/>
          <p:cNvSpPr txBox="1"/>
          <p:nvPr/>
        </p:nvSpPr>
        <p:spPr>
          <a:xfrm>
            <a:off x="514168" y="5354206"/>
            <a:ext cx="7956563" cy="938686"/>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smtClean="0"/>
              <a:t>E.g., </a:t>
            </a:r>
            <a:r>
              <a:rPr lang="en-US" sz="1100" i="1" dirty="0"/>
              <a:t>E.g., Lily Manufacturing Co. represents viable, insured population; </a:t>
            </a:r>
            <a:r>
              <a:rPr lang="en-US" sz="1100" i="1" dirty="0" smtClean="0"/>
              <a:t>potential to build relationship with Lily to contract care for cancer patients.</a:t>
            </a:r>
            <a:endParaRPr lang="en-US" sz="1100" i="1" dirty="0"/>
          </a:p>
          <a:p>
            <a:pPr marL="171396" indent="-171396">
              <a:buFont typeface="Arial" pitchFamily="34" charset="0"/>
              <a:buChar char="•"/>
            </a:pPr>
            <a:endParaRPr lang="en-US" sz="1100" i="1" dirty="0"/>
          </a:p>
          <a:p>
            <a:endParaRPr lang="en-US" sz="1100" i="1" dirty="0"/>
          </a:p>
        </p:txBody>
      </p:sp>
      <p:graphicFrame>
        <p:nvGraphicFramePr>
          <p:cNvPr id="8" name="Table 7"/>
          <p:cNvGraphicFramePr>
            <a:graphicFrameLocks noGrp="1"/>
          </p:cNvGraphicFramePr>
          <p:nvPr>
            <p:extLst>
              <p:ext uri="{D42A27DB-BD31-4B8C-83A1-F6EECF244321}">
                <p14:modId xmlns:p14="http://schemas.microsoft.com/office/powerpoint/2010/main" val="3521210400"/>
              </p:ext>
            </p:extLst>
          </p:nvPr>
        </p:nvGraphicFramePr>
        <p:xfrm>
          <a:off x="399864" y="1371599"/>
          <a:ext cx="8314177" cy="3352797"/>
        </p:xfrm>
        <a:graphic>
          <a:graphicData uri="http://schemas.openxmlformats.org/drawingml/2006/table">
            <a:tbl>
              <a:tblPr firstRow="1" bandRow="1">
                <a:tableStyleId>{5C22544A-7EE6-4342-B048-85BDC9FD1C3A}</a:tableStyleId>
              </a:tblPr>
              <a:tblGrid>
                <a:gridCol w="2078544"/>
                <a:gridCol w="1732597"/>
                <a:gridCol w="1732597"/>
                <a:gridCol w="2770439"/>
              </a:tblGrid>
              <a:tr h="478971">
                <a:tc>
                  <a:txBody>
                    <a:bodyPr/>
                    <a:lstStyle/>
                    <a:p>
                      <a:pPr algn="l"/>
                      <a:r>
                        <a:rPr lang="en-US" sz="1100" dirty="0" smtClean="0"/>
                        <a:t>Employer</a:t>
                      </a:r>
                      <a:endParaRPr lang="en-US" sz="1100" dirty="0"/>
                    </a:p>
                  </a:txBody>
                  <a:tcPr anchor="ctr"/>
                </a:tc>
                <a:tc>
                  <a:txBody>
                    <a:bodyPr/>
                    <a:lstStyle/>
                    <a:p>
                      <a:pPr algn="l"/>
                      <a:r>
                        <a:rPr lang="en-US" sz="1100" dirty="0" smtClean="0"/>
                        <a:t>Number of Employees</a:t>
                      </a:r>
                      <a:endParaRPr lang="en-US" sz="1100" dirty="0"/>
                    </a:p>
                  </a:txBody>
                  <a:tcPr anchor="ctr"/>
                </a:tc>
                <a:tc>
                  <a:txBody>
                    <a:bodyPr/>
                    <a:lstStyle/>
                    <a:p>
                      <a:pPr algn="l"/>
                      <a:r>
                        <a:rPr lang="en-US" sz="1100" dirty="0" smtClean="0"/>
                        <a:t>Anticipated Growth </a:t>
                      </a:r>
                      <a:endParaRPr lang="en-US" sz="1100" dirty="0"/>
                    </a:p>
                  </a:txBody>
                  <a:tcPr anchor="ctr"/>
                </a:tc>
                <a:tc>
                  <a:txBody>
                    <a:bodyPr/>
                    <a:lstStyle/>
                    <a:p>
                      <a:pPr algn="l"/>
                      <a:r>
                        <a:rPr lang="en-US" sz="1100" dirty="0" smtClean="0"/>
                        <a:t>Comments</a:t>
                      </a:r>
                      <a:endParaRPr lang="en-US" sz="1100" dirty="0"/>
                    </a:p>
                  </a:txBody>
                  <a:tcPr anchor="ctr"/>
                </a:tc>
              </a:tr>
              <a:tr h="478971">
                <a:tc>
                  <a:txBody>
                    <a:bodyPr/>
                    <a:lstStyle/>
                    <a:p>
                      <a:r>
                        <a:rPr lang="en-US" sz="1100" i="1" dirty="0" smtClean="0"/>
                        <a:t>Lily Manufacturing Co.</a:t>
                      </a:r>
                      <a:endParaRPr lang="en-US" sz="1100" i="1" dirty="0"/>
                    </a:p>
                  </a:txBody>
                  <a:tcPr/>
                </a:tc>
                <a:tc>
                  <a:txBody>
                    <a:bodyPr/>
                    <a:lstStyle/>
                    <a:p>
                      <a:r>
                        <a:rPr lang="en-US" sz="1100" i="1" dirty="0" smtClean="0"/>
                        <a:t>~1000</a:t>
                      </a:r>
                      <a:endParaRPr lang="en-US" sz="1100" i="1" dirty="0"/>
                    </a:p>
                  </a:txBody>
                  <a:tcPr/>
                </a:tc>
                <a:tc>
                  <a:txBody>
                    <a:bodyPr/>
                    <a:lstStyle/>
                    <a:p>
                      <a:r>
                        <a:rPr lang="en-US" sz="1100" i="1" dirty="0" smtClean="0"/>
                        <a:t>~1100</a:t>
                      </a:r>
                      <a:endParaRPr lang="en-US" sz="1100" i="1" dirty="0"/>
                    </a:p>
                  </a:txBody>
                  <a:tcPr/>
                </a:tc>
                <a:tc>
                  <a:txBody>
                    <a:bodyPr/>
                    <a:lstStyle/>
                    <a:p>
                      <a:r>
                        <a:rPr lang="en-US" sz="1100" i="1" dirty="0" smtClean="0"/>
                        <a:t>Self-insured; looking for partner for disease management program</a:t>
                      </a:r>
                      <a:endParaRPr lang="en-US" sz="1100" i="1" dirty="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Physicians: Anticipated Changes in Staffing and Leadership</a:t>
            </a:r>
            <a:endParaRPr lang="en-US" dirty="0"/>
          </a:p>
        </p:txBody>
      </p:sp>
      <p:sp>
        <p:nvSpPr>
          <p:cNvPr id="25" name="Rectangle 24"/>
          <p:cNvSpPr/>
          <p:nvPr/>
        </p:nvSpPr>
        <p:spPr bwMode="auto">
          <a:xfrm>
            <a:off x="381000" y="4721487"/>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26" name="TextBox 25"/>
          <p:cNvSpPr txBox="1"/>
          <p:nvPr/>
        </p:nvSpPr>
        <p:spPr>
          <a:xfrm>
            <a:off x="381003" y="4808580"/>
            <a:ext cx="7737021" cy="351733"/>
          </a:xfrm>
          <a:prstGeom prst="rect">
            <a:avLst/>
          </a:prstGeom>
          <a:noFill/>
        </p:spPr>
        <p:txBody>
          <a:bodyPr wrap="square" lIns="130573" tIns="65288" rIns="130573" bIns="65288" rtlCol="0">
            <a:spAutoFit/>
          </a:bodyPr>
          <a:lstStyle/>
          <a:p>
            <a:r>
              <a:rPr lang="en-US" sz="1400" b="1" dirty="0"/>
              <a:t>Implications of physician employment trends:</a:t>
            </a:r>
          </a:p>
        </p:txBody>
      </p:sp>
      <p:graphicFrame>
        <p:nvGraphicFramePr>
          <p:cNvPr id="28" name="Chart 27"/>
          <p:cNvGraphicFramePr/>
          <p:nvPr>
            <p:extLst>
              <p:ext uri="{D42A27DB-BD31-4B8C-83A1-F6EECF244321}">
                <p14:modId xmlns:p14="http://schemas.microsoft.com/office/powerpoint/2010/main" val="2163090456"/>
              </p:ext>
            </p:extLst>
          </p:nvPr>
        </p:nvGraphicFramePr>
        <p:xfrm>
          <a:off x="997313" y="1676400"/>
          <a:ext cx="4096511" cy="142463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524596" y="5123560"/>
            <a:ext cx="7956563" cy="1277240"/>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416" indent="-171416">
              <a:buFont typeface="Arial" pitchFamily="34" charset="0"/>
              <a:buChar char="•"/>
            </a:pPr>
            <a:r>
              <a:rPr lang="en-US" sz="1100" i="1" dirty="0"/>
              <a:t>E.g. Number of expected retirees will exacerbate current capacity issues; necessary to bolster recruitment efforts. </a:t>
            </a:r>
          </a:p>
          <a:p>
            <a:pPr marL="171416" indent="-171416">
              <a:buFont typeface="Arial" pitchFamily="34" charset="0"/>
              <a:buChar char="•"/>
            </a:pPr>
            <a:endParaRPr lang="en-US" sz="1100" i="1" dirty="0"/>
          </a:p>
          <a:p>
            <a:endParaRPr lang="en-US" sz="1100" i="1" dirty="0" smtClean="0"/>
          </a:p>
          <a:p>
            <a:pPr marL="171396" indent="-171396">
              <a:buFont typeface="Arial" pitchFamily="34" charset="0"/>
              <a:buChar char="•"/>
            </a:pPr>
            <a:endParaRPr lang="en-US" sz="1100" i="1" dirty="0"/>
          </a:p>
          <a:p>
            <a:pPr marL="171396" indent="-171396">
              <a:buFont typeface="Arial" pitchFamily="34" charset="0"/>
              <a:buChar char="•"/>
            </a:pPr>
            <a:endParaRPr lang="en-US" sz="1100" i="1" dirty="0"/>
          </a:p>
          <a:p>
            <a:endParaRPr lang="en-US" sz="1100" i="1" dirty="0"/>
          </a:p>
        </p:txBody>
      </p:sp>
      <p:graphicFrame>
        <p:nvGraphicFramePr>
          <p:cNvPr id="11" name="Table 10"/>
          <p:cNvGraphicFramePr>
            <a:graphicFrameLocks noGrp="1"/>
          </p:cNvGraphicFramePr>
          <p:nvPr>
            <p:extLst>
              <p:ext uri="{D42A27DB-BD31-4B8C-83A1-F6EECF244321}">
                <p14:modId xmlns:p14="http://schemas.microsoft.com/office/powerpoint/2010/main" val="303928686"/>
              </p:ext>
            </p:extLst>
          </p:nvPr>
        </p:nvGraphicFramePr>
        <p:xfrm>
          <a:off x="5562600" y="2764675"/>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Expected Retirees</a:t>
                      </a:r>
                      <a:endParaRPr lang="en-US" sz="1100" dirty="0"/>
                    </a:p>
                  </a:txBody>
                  <a:tcPr anchor="ctr"/>
                </a:tc>
                <a:tc>
                  <a:txBody>
                    <a:bodyPr/>
                    <a:lstStyle/>
                    <a:p>
                      <a:pPr algn="ctr"/>
                      <a:endParaRPr lang="en-US" sz="1100" dirty="0"/>
                    </a:p>
                  </a:txBody>
                  <a:tcPr anchor="ctr"/>
                </a:tc>
              </a:tr>
            </a:tbl>
          </a:graphicData>
        </a:graphic>
      </p:graphicFrame>
      <p:sp>
        <p:nvSpPr>
          <p:cNvPr id="12" name="TextBox 11"/>
          <p:cNvSpPr txBox="1"/>
          <p:nvPr/>
        </p:nvSpPr>
        <p:spPr>
          <a:xfrm>
            <a:off x="5912312" y="1323231"/>
            <a:ext cx="2286000" cy="276969"/>
          </a:xfrm>
          <a:prstGeom prst="rect">
            <a:avLst/>
          </a:prstGeom>
          <a:noFill/>
        </p:spPr>
        <p:txBody>
          <a:bodyPr wrap="square" lIns="45705" tIns="45705" rIns="45705" bIns="45705" rtlCol="0">
            <a:spAutoFit/>
          </a:bodyPr>
          <a:lstStyle/>
          <a:p>
            <a:pPr algn="ctr"/>
            <a:r>
              <a:rPr lang="en-US" sz="1200" b="1" dirty="0" smtClean="0"/>
              <a:t>Estimating Physician Need</a:t>
            </a:r>
            <a:endParaRPr lang="en-US" sz="1200" b="1" dirty="0"/>
          </a:p>
        </p:txBody>
      </p:sp>
      <p:graphicFrame>
        <p:nvGraphicFramePr>
          <p:cNvPr id="13" name="Table 12"/>
          <p:cNvGraphicFramePr>
            <a:graphicFrameLocks noGrp="1"/>
          </p:cNvGraphicFramePr>
          <p:nvPr>
            <p:extLst>
              <p:ext uri="{D42A27DB-BD31-4B8C-83A1-F6EECF244321}">
                <p14:modId xmlns:p14="http://schemas.microsoft.com/office/powerpoint/2010/main" val="1051830606"/>
              </p:ext>
            </p:extLst>
          </p:nvPr>
        </p:nvGraphicFramePr>
        <p:xfrm>
          <a:off x="5562600" y="3608280"/>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New Recruits</a:t>
                      </a:r>
                      <a:r>
                        <a:rPr lang="en-US" sz="1100" baseline="0" dirty="0" smtClean="0"/>
                        <a:t> Needed</a:t>
                      </a:r>
                      <a:endParaRPr lang="en-US" sz="1100" dirty="0"/>
                    </a:p>
                  </a:txBody>
                  <a:tcPr anchor="ctr"/>
                </a:tc>
                <a:tc>
                  <a:txBody>
                    <a:bodyPr/>
                    <a:lstStyle/>
                    <a:p>
                      <a:pPr algn="ctr"/>
                      <a:endParaRPr lang="en-US" sz="1100" dirty="0"/>
                    </a:p>
                  </a:txBody>
                  <a:tcPr anchor="ctr"/>
                </a:tc>
              </a:tr>
            </a:tbl>
          </a:graphicData>
        </a:graphic>
      </p:graphicFrame>
      <p:sp>
        <p:nvSpPr>
          <p:cNvPr id="7" name="TextBox 6"/>
          <p:cNvSpPr txBox="1"/>
          <p:nvPr/>
        </p:nvSpPr>
        <p:spPr>
          <a:xfrm>
            <a:off x="197478" y="2027727"/>
            <a:ext cx="824244" cy="553998"/>
          </a:xfrm>
          <a:prstGeom prst="rect">
            <a:avLst/>
          </a:prstGeom>
          <a:noFill/>
        </p:spPr>
        <p:txBody>
          <a:bodyPr wrap="square" lIns="45720" rIns="45720" rtlCol="0">
            <a:spAutoFit/>
          </a:bodyPr>
          <a:lstStyle/>
          <a:p>
            <a:pPr algn="ctr"/>
            <a:r>
              <a:rPr lang="en-US" sz="1000" dirty="0" smtClean="0"/>
              <a:t>Total Oncologist FTEs</a:t>
            </a:r>
          </a:p>
        </p:txBody>
      </p:sp>
      <p:graphicFrame>
        <p:nvGraphicFramePr>
          <p:cNvPr id="30" name="Table 29"/>
          <p:cNvGraphicFramePr>
            <a:graphicFrameLocks noGrp="1"/>
          </p:cNvGraphicFramePr>
          <p:nvPr>
            <p:extLst>
              <p:ext uri="{D42A27DB-BD31-4B8C-83A1-F6EECF244321}">
                <p14:modId xmlns:p14="http://schemas.microsoft.com/office/powerpoint/2010/main" val="1413052353"/>
              </p:ext>
            </p:extLst>
          </p:nvPr>
        </p:nvGraphicFramePr>
        <p:xfrm>
          <a:off x="5562600" y="1921071"/>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Physicians</a:t>
                      </a:r>
                      <a:r>
                        <a:rPr lang="en-US" sz="1100" baseline="0" dirty="0" smtClean="0"/>
                        <a:t> Needed</a:t>
                      </a:r>
                      <a:endParaRPr lang="en-US" sz="1100" dirty="0"/>
                    </a:p>
                  </a:txBody>
                  <a:tcPr anchor="ctr"/>
                </a:tc>
                <a:tc>
                  <a:txBody>
                    <a:bodyPr/>
                    <a:lstStyle/>
                    <a:p>
                      <a:pPr algn="ctr"/>
                      <a:endParaRPr lang="en-US" sz="1100" dirty="0"/>
                    </a:p>
                  </a:txBody>
                  <a:tcPr anchor="ctr"/>
                </a:tc>
              </a:tr>
            </a:tbl>
          </a:graphicData>
        </a:graphic>
      </p:graphicFrame>
      <p:sp>
        <p:nvSpPr>
          <p:cNvPr id="15" name="TextBox 14"/>
          <p:cNvSpPr txBox="1"/>
          <p:nvPr/>
        </p:nvSpPr>
        <p:spPr>
          <a:xfrm>
            <a:off x="394956" y="1061651"/>
            <a:ext cx="5410200" cy="261580"/>
          </a:xfrm>
          <a:prstGeom prst="rect">
            <a:avLst/>
          </a:prstGeom>
          <a:noFill/>
        </p:spPr>
        <p:txBody>
          <a:bodyPr wrap="square" lIns="45705" tIns="45705" rIns="45705" bIns="45705" rtlCol="0">
            <a:spAutoFit/>
          </a:bodyPr>
          <a:lstStyle/>
          <a:p>
            <a:pPr>
              <a:defRPr sz="1200" b="1" i="0" u="none" strike="noStrike" kern="1200" baseline="0">
                <a:solidFill>
                  <a:srgbClr val="000000"/>
                </a:solidFill>
                <a:latin typeface="Arial" pitchFamily="34" charset="0"/>
                <a:ea typeface="+mn-ea"/>
                <a:cs typeface="Arial" pitchFamily="34" charset="0"/>
              </a:defRPr>
            </a:pPr>
            <a:r>
              <a:rPr lang="en-US" sz="1100" dirty="0"/>
              <a:t>Oncologist</a:t>
            </a:r>
            <a:r>
              <a:rPr lang="en-US" sz="1100" baseline="30000" dirty="0"/>
              <a:t>1</a:t>
            </a:r>
            <a:r>
              <a:rPr lang="en-US" sz="1100" dirty="0"/>
              <a:t> Supply and Demand Forecast</a:t>
            </a:r>
          </a:p>
        </p:txBody>
      </p:sp>
      <p:sp>
        <p:nvSpPr>
          <p:cNvPr id="16" name="TextBox 15"/>
          <p:cNvSpPr txBox="1"/>
          <p:nvPr/>
        </p:nvSpPr>
        <p:spPr>
          <a:xfrm>
            <a:off x="394956" y="1329779"/>
            <a:ext cx="824244" cy="246221"/>
          </a:xfrm>
          <a:prstGeom prst="rect">
            <a:avLst/>
          </a:prstGeom>
          <a:noFill/>
        </p:spPr>
        <p:txBody>
          <a:bodyPr wrap="square" lIns="45720" rIns="45720" rtlCol="0">
            <a:spAutoFit/>
          </a:bodyPr>
          <a:lstStyle/>
          <a:p>
            <a:r>
              <a:rPr lang="en-US" sz="1000" i="1" dirty="0" smtClean="0"/>
              <a:t>2015-2025</a:t>
            </a:r>
            <a:r>
              <a:rPr lang="en-US" sz="1000" i="1" baseline="30000" dirty="0" smtClean="0"/>
              <a:t>1</a:t>
            </a:r>
          </a:p>
        </p:txBody>
      </p:sp>
      <p:sp>
        <p:nvSpPr>
          <p:cNvPr id="17" name="Text Placeholder 34"/>
          <p:cNvSpPr txBox="1">
            <a:spLocks/>
          </p:cNvSpPr>
          <p:nvPr/>
        </p:nvSpPr>
        <p:spPr>
          <a:xfrm>
            <a:off x="381000" y="6214187"/>
            <a:ext cx="3397250" cy="242047"/>
          </a:xfrm>
          <a:prstGeom prst="rect">
            <a:avLst/>
          </a:prstGeom>
        </p:spPr>
        <p:txBody>
          <a:bodyP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3" indent="-112713" defTabSz="914021">
              <a:buFont typeface="+mj-lt"/>
              <a:buAutoNum type="arabicPeriod"/>
            </a:pPr>
            <a:r>
              <a:rPr lang="en-US" sz="600" dirty="0">
                <a:solidFill>
                  <a:prstClr val="black"/>
                </a:solidFill>
              </a:rPr>
              <a:t>Includes hematology/oncology, hematology, medical oncology, gynecologic oncology, and pediatric hematology/oncology.</a:t>
            </a:r>
          </a:p>
          <a:p>
            <a:pPr marL="112713" indent="-112713" defTabSz="914021">
              <a:buFont typeface="+mj-lt"/>
              <a:buAutoNum type="arabicPeriod"/>
            </a:pPr>
            <a:r>
              <a:rPr lang="en-US" sz="600" dirty="0">
                <a:solidFill>
                  <a:prstClr val="black"/>
                </a:solidFill>
              </a:rPr>
              <a:t>Yang W, et al., “Projected supply and demand for oncologists and radiation oncologists through 2015,” </a:t>
            </a:r>
            <a:r>
              <a:rPr lang="en-US" sz="600" i="1" dirty="0">
                <a:solidFill>
                  <a:prstClr val="black"/>
                </a:solidFill>
              </a:rPr>
              <a:t>Journal of Clinical Oncology</a:t>
            </a:r>
            <a:r>
              <a:rPr lang="en-US" sz="600" dirty="0">
                <a:solidFill>
                  <a:prstClr val="black"/>
                </a:solidFill>
              </a:rPr>
              <a:t>, 10, no. 1 (2014): 39-45.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Physicians: Anticipated Changes in Staffing and Leadership</a:t>
            </a:r>
            <a:endParaRPr lang="en-US" dirty="0"/>
          </a:p>
        </p:txBody>
      </p:sp>
      <p:graphicFrame>
        <p:nvGraphicFramePr>
          <p:cNvPr id="28" name="Chart 27"/>
          <p:cNvGraphicFramePr/>
          <p:nvPr>
            <p:extLst>
              <p:ext uri="{D42A27DB-BD31-4B8C-83A1-F6EECF244321}">
                <p14:modId xmlns:p14="http://schemas.microsoft.com/office/powerpoint/2010/main" val="1019438510"/>
              </p:ext>
            </p:extLst>
          </p:nvPr>
        </p:nvGraphicFramePr>
        <p:xfrm>
          <a:off x="997313" y="1461715"/>
          <a:ext cx="4412887" cy="16393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07217500"/>
              </p:ext>
            </p:extLst>
          </p:nvPr>
        </p:nvGraphicFramePr>
        <p:xfrm>
          <a:off x="5562600" y="2764675"/>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Expected Retirees</a:t>
                      </a:r>
                      <a:endParaRPr lang="en-US" sz="1100" dirty="0"/>
                    </a:p>
                  </a:txBody>
                  <a:tcPr anchor="ctr"/>
                </a:tc>
                <a:tc>
                  <a:txBody>
                    <a:bodyPr/>
                    <a:lstStyle/>
                    <a:p>
                      <a:pPr algn="ctr"/>
                      <a:endParaRPr lang="en-US" sz="1100" dirty="0"/>
                    </a:p>
                  </a:txBody>
                  <a:tcPr anchor="ctr"/>
                </a:tc>
              </a:tr>
            </a:tbl>
          </a:graphicData>
        </a:graphic>
      </p:graphicFrame>
      <p:sp>
        <p:nvSpPr>
          <p:cNvPr id="12" name="TextBox 11"/>
          <p:cNvSpPr txBox="1"/>
          <p:nvPr/>
        </p:nvSpPr>
        <p:spPr>
          <a:xfrm>
            <a:off x="5912312" y="1323231"/>
            <a:ext cx="2286000" cy="276969"/>
          </a:xfrm>
          <a:prstGeom prst="rect">
            <a:avLst/>
          </a:prstGeom>
          <a:noFill/>
        </p:spPr>
        <p:txBody>
          <a:bodyPr wrap="square" lIns="45705" tIns="45705" rIns="45705" bIns="45705" rtlCol="0">
            <a:spAutoFit/>
          </a:bodyPr>
          <a:lstStyle/>
          <a:p>
            <a:pPr algn="ctr"/>
            <a:r>
              <a:rPr lang="en-US" sz="1200" b="1" dirty="0" smtClean="0"/>
              <a:t>Estimating Physician Need</a:t>
            </a:r>
            <a:endParaRPr lang="en-US" sz="1200" b="1" dirty="0"/>
          </a:p>
        </p:txBody>
      </p:sp>
      <p:graphicFrame>
        <p:nvGraphicFramePr>
          <p:cNvPr id="13" name="Table 12"/>
          <p:cNvGraphicFramePr>
            <a:graphicFrameLocks noGrp="1"/>
          </p:cNvGraphicFramePr>
          <p:nvPr>
            <p:extLst>
              <p:ext uri="{D42A27DB-BD31-4B8C-83A1-F6EECF244321}">
                <p14:modId xmlns:p14="http://schemas.microsoft.com/office/powerpoint/2010/main" val="4172346406"/>
              </p:ext>
            </p:extLst>
          </p:nvPr>
        </p:nvGraphicFramePr>
        <p:xfrm>
          <a:off x="5562600" y="3608280"/>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New Recruits</a:t>
                      </a:r>
                      <a:r>
                        <a:rPr lang="en-US" sz="1100" baseline="0" dirty="0" smtClean="0"/>
                        <a:t> Needed</a:t>
                      </a:r>
                      <a:endParaRPr lang="en-US" sz="1100" dirty="0"/>
                    </a:p>
                  </a:txBody>
                  <a:tcPr anchor="ctr"/>
                </a:tc>
                <a:tc>
                  <a:txBody>
                    <a:bodyPr/>
                    <a:lstStyle/>
                    <a:p>
                      <a:pPr algn="ctr"/>
                      <a:endParaRPr lang="en-US" sz="1100" dirty="0"/>
                    </a:p>
                  </a:txBody>
                  <a:tcPr anchor="ctr"/>
                </a:tc>
              </a:tr>
            </a:tbl>
          </a:graphicData>
        </a:graphic>
      </p:graphicFrame>
      <p:sp>
        <p:nvSpPr>
          <p:cNvPr id="7" name="TextBox 6"/>
          <p:cNvSpPr txBox="1"/>
          <p:nvPr/>
        </p:nvSpPr>
        <p:spPr>
          <a:xfrm>
            <a:off x="197478" y="2027727"/>
            <a:ext cx="824244" cy="553998"/>
          </a:xfrm>
          <a:prstGeom prst="rect">
            <a:avLst/>
          </a:prstGeom>
          <a:noFill/>
        </p:spPr>
        <p:txBody>
          <a:bodyPr wrap="square" lIns="45720" rIns="45720" rtlCol="0">
            <a:spAutoFit/>
          </a:bodyPr>
          <a:lstStyle/>
          <a:p>
            <a:pPr algn="ctr"/>
            <a:r>
              <a:rPr lang="en-US" sz="1000" dirty="0" smtClean="0"/>
              <a:t>Total Oncologist FTEs</a:t>
            </a:r>
          </a:p>
        </p:txBody>
      </p:sp>
      <p:graphicFrame>
        <p:nvGraphicFramePr>
          <p:cNvPr id="30" name="Table 29"/>
          <p:cNvGraphicFramePr>
            <a:graphicFrameLocks noGrp="1"/>
          </p:cNvGraphicFramePr>
          <p:nvPr>
            <p:extLst>
              <p:ext uri="{D42A27DB-BD31-4B8C-83A1-F6EECF244321}">
                <p14:modId xmlns:p14="http://schemas.microsoft.com/office/powerpoint/2010/main" val="1113186060"/>
              </p:ext>
            </p:extLst>
          </p:nvPr>
        </p:nvGraphicFramePr>
        <p:xfrm>
          <a:off x="5562600" y="1921071"/>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Physicians</a:t>
                      </a:r>
                      <a:r>
                        <a:rPr lang="en-US" sz="1100" baseline="0" dirty="0" smtClean="0"/>
                        <a:t> Needed</a:t>
                      </a:r>
                      <a:endParaRPr lang="en-US" sz="1100" dirty="0"/>
                    </a:p>
                  </a:txBody>
                  <a:tcPr anchor="ctr"/>
                </a:tc>
                <a:tc>
                  <a:txBody>
                    <a:bodyPr/>
                    <a:lstStyle/>
                    <a:p>
                      <a:pPr algn="ctr"/>
                      <a:endParaRPr lang="en-US" sz="1100" dirty="0"/>
                    </a:p>
                  </a:txBody>
                  <a:tcPr anchor="ctr"/>
                </a:tc>
              </a:tr>
            </a:tbl>
          </a:graphicData>
        </a:graphic>
      </p:graphicFrame>
      <p:sp>
        <p:nvSpPr>
          <p:cNvPr id="16" name="TextBox 15"/>
          <p:cNvSpPr txBox="1"/>
          <p:nvPr/>
        </p:nvSpPr>
        <p:spPr>
          <a:xfrm>
            <a:off x="394956" y="1061651"/>
            <a:ext cx="5410200" cy="261580"/>
          </a:xfrm>
          <a:prstGeom prst="rect">
            <a:avLst/>
          </a:prstGeom>
          <a:noFill/>
        </p:spPr>
        <p:txBody>
          <a:bodyPr wrap="square" lIns="45705" tIns="45705" rIns="45705" bIns="45705" rtlCol="0">
            <a:spAutoFit/>
          </a:bodyPr>
          <a:lstStyle/>
          <a:p>
            <a:pPr>
              <a:defRPr sz="1200" b="1" i="0" u="none" strike="noStrike" kern="1200" baseline="0">
                <a:solidFill>
                  <a:srgbClr val="000000"/>
                </a:solidFill>
                <a:latin typeface="Arial" pitchFamily="34" charset="0"/>
                <a:ea typeface="+mn-ea"/>
                <a:cs typeface="Arial" pitchFamily="34" charset="0"/>
              </a:defRPr>
            </a:pPr>
            <a:r>
              <a:rPr lang="en-US" sz="1100" dirty="0"/>
              <a:t>Radiation Oncologist Supply and </a:t>
            </a:r>
            <a:r>
              <a:rPr lang="en-US" sz="1100" dirty="0" smtClean="0"/>
              <a:t>Demand Forecast</a:t>
            </a:r>
          </a:p>
        </p:txBody>
      </p:sp>
      <p:sp>
        <p:nvSpPr>
          <p:cNvPr id="17" name="TextBox 16"/>
          <p:cNvSpPr txBox="1"/>
          <p:nvPr/>
        </p:nvSpPr>
        <p:spPr>
          <a:xfrm>
            <a:off x="394956" y="1329779"/>
            <a:ext cx="824244" cy="246221"/>
          </a:xfrm>
          <a:prstGeom prst="rect">
            <a:avLst/>
          </a:prstGeom>
          <a:noFill/>
        </p:spPr>
        <p:txBody>
          <a:bodyPr wrap="square" lIns="45720" rIns="45720" rtlCol="0">
            <a:spAutoFit/>
          </a:bodyPr>
          <a:lstStyle/>
          <a:p>
            <a:r>
              <a:rPr lang="en-US" sz="1000" i="1" dirty="0" smtClean="0"/>
              <a:t>2015-2025</a:t>
            </a:r>
            <a:r>
              <a:rPr lang="en-US" sz="1000" i="1" baseline="30000" dirty="0" smtClean="0"/>
              <a:t>1</a:t>
            </a:r>
          </a:p>
        </p:txBody>
      </p:sp>
      <p:sp>
        <p:nvSpPr>
          <p:cNvPr id="18" name="Rectangle 17"/>
          <p:cNvSpPr/>
          <p:nvPr/>
        </p:nvSpPr>
        <p:spPr bwMode="auto">
          <a:xfrm>
            <a:off x="381000" y="4721487"/>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19" name="TextBox 18"/>
          <p:cNvSpPr txBox="1"/>
          <p:nvPr/>
        </p:nvSpPr>
        <p:spPr>
          <a:xfrm>
            <a:off x="381003" y="4808580"/>
            <a:ext cx="7737021" cy="351733"/>
          </a:xfrm>
          <a:prstGeom prst="rect">
            <a:avLst/>
          </a:prstGeom>
          <a:noFill/>
        </p:spPr>
        <p:txBody>
          <a:bodyPr wrap="square" lIns="130573" tIns="65288" rIns="130573" bIns="65288" rtlCol="0">
            <a:spAutoFit/>
          </a:bodyPr>
          <a:lstStyle/>
          <a:p>
            <a:r>
              <a:rPr lang="en-US" sz="1400" b="1" dirty="0"/>
              <a:t>Implications of physician employment trends:</a:t>
            </a:r>
          </a:p>
        </p:txBody>
      </p:sp>
      <p:sp>
        <p:nvSpPr>
          <p:cNvPr id="20" name="TextBox 19"/>
          <p:cNvSpPr txBox="1"/>
          <p:nvPr/>
        </p:nvSpPr>
        <p:spPr>
          <a:xfrm>
            <a:off x="524596" y="5123560"/>
            <a:ext cx="7956563" cy="1277240"/>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416" indent="-171416">
              <a:buFont typeface="Arial" pitchFamily="34" charset="0"/>
              <a:buChar char="•"/>
            </a:pPr>
            <a:r>
              <a:rPr lang="en-US" sz="1100" i="1" dirty="0"/>
              <a:t>E.g. Number of expected retirees will exacerbate current capacity issues; necessary to bolster recruitment efforts. </a:t>
            </a:r>
          </a:p>
          <a:p>
            <a:pPr marL="171416" indent="-171416">
              <a:buFont typeface="Arial" pitchFamily="34" charset="0"/>
              <a:buChar char="•"/>
            </a:pPr>
            <a:endParaRPr lang="en-US" sz="1100" i="1" dirty="0"/>
          </a:p>
          <a:p>
            <a:endParaRPr lang="en-US" sz="1100" i="1" dirty="0" smtClean="0"/>
          </a:p>
          <a:p>
            <a:pPr marL="171396" indent="-171396">
              <a:buFont typeface="Arial" pitchFamily="34" charset="0"/>
              <a:buChar char="•"/>
            </a:pPr>
            <a:endParaRPr lang="en-US" sz="1100" i="1" dirty="0"/>
          </a:p>
          <a:p>
            <a:pPr marL="171396" indent="-171396">
              <a:buFont typeface="Arial" pitchFamily="34" charset="0"/>
              <a:buChar char="•"/>
            </a:pPr>
            <a:endParaRPr lang="en-US" sz="1100" i="1" dirty="0"/>
          </a:p>
          <a:p>
            <a:endParaRPr lang="en-US" sz="1100" i="1" dirty="0"/>
          </a:p>
        </p:txBody>
      </p:sp>
      <p:sp>
        <p:nvSpPr>
          <p:cNvPr id="21" name="Text Placeholder 34"/>
          <p:cNvSpPr txBox="1">
            <a:spLocks/>
          </p:cNvSpPr>
          <p:nvPr/>
        </p:nvSpPr>
        <p:spPr>
          <a:xfrm>
            <a:off x="381000" y="6214187"/>
            <a:ext cx="3397250" cy="242047"/>
          </a:xfrm>
          <a:prstGeom prst="rect">
            <a:avLst/>
          </a:prstGeom>
        </p:spPr>
        <p:txBody>
          <a:bodyPr/>
          <a:lst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3" indent="-112713" defTabSz="914021">
              <a:buFont typeface="+mj-lt"/>
              <a:buAutoNum type="arabicPeriod"/>
            </a:pPr>
            <a:r>
              <a:rPr lang="en-US" sz="600" dirty="0">
                <a:solidFill>
                  <a:prstClr val="black"/>
                </a:solidFill>
              </a:rPr>
              <a:t>Yang W, et al., “Projected supply and demand for oncologists and radiation oncologists through 2015,” </a:t>
            </a:r>
            <a:r>
              <a:rPr lang="en-US" sz="600" i="1" dirty="0">
                <a:solidFill>
                  <a:prstClr val="black"/>
                </a:solidFill>
              </a:rPr>
              <a:t>Journal of Clinical Oncology</a:t>
            </a:r>
            <a:r>
              <a:rPr lang="en-US" sz="600" dirty="0">
                <a:solidFill>
                  <a:prstClr val="black"/>
                </a:solidFill>
              </a:rPr>
              <a:t>, 10, no. 1 (2014): 39-45.</a:t>
            </a:r>
          </a:p>
        </p:txBody>
      </p:sp>
    </p:spTree>
    <p:extLst>
      <p:ext uri="{BB962C8B-B14F-4D97-AF65-F5344CB8AC3E}">
        <p14:creationId xmlns:p14="http://schemas.microsoft.com/office/powerpoint/2010/main" val="130979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4956" y="673829"/>
            <a:ext cx="8314171" cy="249114"/>
          </a:xfrm>
        </p:spPr>
        <p:txBody>
          <a:bodyPr/>
          <a:lstStyle/>
          <a:p>
            <a:r>
              <a:rPr lang="en-US" dirty="0" smtClean="0"/>
              <a:t>Independent Physicians: Referral Planning </a:t>
            </a:r>
            <a:endParaRPr lang="en-US" dirty="0"/>
          </a:p>
        </p:txBody>
      </p:sp>
      <p:sp>
        <p:nvSpPr>
          <p:cNvPr id="7" name="Rectangle 6"/>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8" name="TextBox 7"/>
          <p:cNvSpPr txBox="1"/>
          <p:nvPr/>
        </p:nvSpPr>
        <p:spPr>
          <a:xfrm>
            <a:off x="394959" y="4971150"/>
            <a:ext cx="7737021" cy="351733"/>
          </a:xfrm>
          <a:prstGeom prst="rect">
            <a:avLst/>
          </a:prstGeom>
          <a:noFill/>
        </p:spPr>
        <p:txBody>
          <a:bodyPr wrap="square" lIns="130573" tIns="65288" rIns="130573" bIns="65288" rtlCol="0">
            <a:spAutoFit/>
          </a:bodyPr>
          <a:lstStyle/>
          <a:p>
            <a:r>
              <a:rPr lang="en-US" sz="1400" b="1" dirty="0"/>
              <a:t>Implications of physician referral trends:</a:t>
            </a:r>
          </a:p>
        </p:txBody>
      </p:sp>
      <p:graphicFrame>
        <p:nvGraphicFramePr>
          <p:cNvPr id="9" name="Chart 8"/>
          <p:cNvGraphicFramePr/>
          <p:nvPr/>
        </p:nvGraphicFramePr>
        <p:xfrm>
          <a:off x="394955" y="1447800"/>
          <a:ext cx="4172134"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8711" y="5268853"/>
            <a:ext cx="7956563" cy="769409"/>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smtClean="0"/>
              <a:t>E.g., Significant referral leakage to Hospital B will impact volumes, need to assess why physicians are choosing B over us.</a:t>
            </a:r>
            <a:endParaRPr lang="en-US" sz="1100" i="1" dirty="0"/>
          </a:p>
          <a:p>
            <a:pPr marL="171396" indent="-171396">
              <a:buFont typeface="Arial" pitchFamily="34" charset="0"/>
              <a:buChar char="•"/>
            </a:pPr>
            <a:endParaRPr lang="en-US" sz="1100" i="1" dirty="0"/>
          </a:p>
          <a:p>
            <a:endParaRPr lang="en-US" sz="1100" i="1" dirty="0"/>
          </a:p>
        </p:txBody>
      </p:sp>
      <p:sp>
        <p:nvSpPr>
          <p:cNvPr id="11"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Hook Hospital Oncology Referring Physicians and Practice Watch List</a:t>
            </a:r>
          </a:p>
        </p:txBody>
      </p:sp>
      <p:graphicFrame>
        <p:nvGraphicFramePr>
          <p:cNvPr id="12" name="Table 11"/>
          <p:cNvGraphicFramePr>
            <a:graphicFrameLocks noGrp="1"/>
          </p:cNvGraphicFramePr>
          <p:nvPr>
            <p:extLst>
              <p:ext uri="{D42A27DB-BD31-4B8C-83A1-F6EECF244321}">
                <p14:modId xmlns:p14="http://schemas.microsoft.com/office/powerpoint/2010/main" val="1300370581"/>
              </p:ext>
            </p:extLst>
          </p:nvPr>
        </p:nvGraphicFramePr>
        <p:xfrm>
          <a:off x="4668888" y="1482309"/>
          <a:ext cx="3831146" cy="3189190"/>
        </p:xfrm>
        <a:graphic>
          <a:graphicData uri="http://schemas.openxmlformats.org/drawingml/2006/table">
            <a:tbl>
              <a:tblPr firstRow="1" bandRow="1">
                <a:tableStyleId>{5C22544A-7EE6-4342-B048-85BDC9FD1C3A}</a:tableStyleId>
              </a:tblPr>
              <a:tblGrid>
                <a:gridCol w="1427112"/>
                <a:gridCol w="2404034"/>
              </a:tblGrid>
              <a:tr h="476091">
                <a:tc gridSpan="2">
                  <a:txBody>
                    <a:bodyPr/>
                    <a:lstStyle/>
                    <a:p>
                      <a:pPr algn="ctr"/>
                      <a:r>
                        <a:rPr lang="en-US" sz="1100" dirty="0" smtClean="0"/>
                        <a:t>Practice</a:t>
                      </a:r>
                      <a:r>
                        <a:rPr lang="en-US" sz="1100" baseline="0" dirty="0" smtClean="0"/>
                        <a:t> Watch List</a:t>
                      </a:r>
                      <a:endParaRPr lang="en-US" sz="1100" dirty="0"/>
                    </a:p>
                  </a:txBody>
                  <a:tcPr anchor="ctr"/>
                </a:tc>
                <a:tc hMerge="1">
                  <a:txBody>
                    <a:bodyPr/>
                    <a:lstStyle/>
                    <a:p>
                      <a:pPr algn="ctr"/>
                      <a:endParaRPr lang="en-US" sz="1200" dirty="0"/>
                    </a:p>
                  </a:txBody>
                  <a:tcPr anchor="ctr"/>
                </a:tc>
              </a:tr>
              <a:tr h="332509">
                <a:tc>
                  <a:txBody>
                    <a:bodyPr/>
                    <a:lstStyle/>
                    <a:p>
                      <a:pPr algn="ctr"/>
                      <a:r>
                        <a:rPr lang="en-US" sz="1100" dirty="0" smtClean="0"/>
                        <a:t>Practice</a:t>
                      </a:r>
                      <a:endParaRPr lang="en-US" sz="1100" dirty="0"/>
                    </a:p>
                  </a:txBody>
                  <a:tcPr anchor="ctr"/>
                </a:tc>
                <a:tc>
                  <a:txBody>
                    <a:bodyPr/>
                    <a:lstStyle/>
                    <a:p>
                      <a:pPr algn="ctr"/>
                      <a:r>
                        <a:rPr lang="en-US" sz="1100" dirty="0" smtClean="0"/>
                        <a:t>Comments</a:t>
                      </a:r>
                      <a:endParaRPr lang="en-US" sz="1100" dirty="0"/>
                    </a:p>
                  </a:txBody>
                  <a:tcPr anchor="ctr"/>
                </a:tc>
              </a:tr>
              <a:tr h="483650">
                <a:tc>
                  <a:txBody>
                    <a:bodyPr/>
                    <a:lstStyle/>
                    <a:p>
                      <a:r>
                        <a:rPr lang="en-US" sz="1100" i="1" dirty="0" smtClean="0"/>
                        <a:t>Tiger Medical</a:t>
                      </a:r>
                      <a:r>
                        <a:rPr lang="en-US" sz="1100" i="1" baseline="0" dirty="0" smtClean="0"/>
                        <a:t> Associates</a:t>
                      </a:r>
                      <a:endParaRPr lang="en-US" sz="1100" i="1" dirty="0"/>
                    </a:p>
                  </a:txBody>
                  <a:tcPr/>
                </a:tc>
                <a:tc>
                  <a:txBody>
                    <a:bodyPr/>
                    <a:lstStyle/>
                    <a:p>
                      <a:r>
                        <a:rPr lang="en-US" sz="1100" i="1" dirty="0" smtClean="0"/>
                        <a:t>Although</a:t>
                      </a:r>
                      <a:r>
                        <a:rPr lang="en-US" sz="1100" i="1" baseline="0" dirty="0" smtClean="0"/>
                        <a:t> physicians at Tiger have had a long standing relationship with Hook, Crimson Market Advantage data shows significant referrals to Hospital B.</a:t>
                      </a:r>
                      <a:endParaRPr lang="en-US" sz="1100" i="1" dirty="0"/>
                    </a:p>
                  </a:txBody>
                  <a:tcPr/>
                </a:tc>
              </a:tr>
              <a:tr h="483650">
                <a:tc>
                  <a:txBody>
                    <a:bodyPr/>
                    <a:lstStyle/>
                    <a:p>
                      <a:endParaRPr lang="en-US" sz="1100"/>
                    </a:p>
                  </a:txBody>
                  <a:tcPr/>
                </a:tc>
                <a:tc>
                  <a:txBody>
                    <a:bodyPr/>
                    <a:lstStyle/>
                    <a:p>
                      <a:endParaRPr lang="en-US" sz="1100"/>
                    </a:p>
                  </a:txBody>
                  <a:tcPr/>
                </a:tc>
              </a:tr>
              <a:tr h="483650">
                <a:tc>
                  <a:txBody>
                    <a:bodyPr/>
                    <a:lstStyle/>
                    <a:p>
                      <a:endParaRPr lang="en-US" sz="1100"/>
                    </a:p>
                  </a:txBody>
                  <a:tcPr/>
                </a:tc>
                <a:tc>
                  <a:txBody>
                    <a:bodyPr/>
                    <a:lstStyle/>
                    <a:p>
                      <a:endParaRPr lang="en-US" sz="1100" dirty="0"/>
                    </a:p>
                  </a:txBody>
                  <a:tcPr/>
                </a:tc>
              </a:tr>
              <a:tr h="483650">
                <a:tc>
                  <a:txBody>
                    <a:bodyPr/>
                    <a:lstStyle/>
                    <a:p>
                      <a:endParaRPr lang="en-US" sz="1100"/>
                    </a:p>
                  </a:txBody>
                  <a:tcPr/>
                </a:tc>
                <a:tc>
                  <a:txBody>
                    <a:bodyPr/>
                    <a:lstStyle/>
                    <a:p>
                      <a:endParaRPr lang="en-US" sz="1100"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Competitors: Market Competition Assessment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6808176"/>
              </p:ext>
            </p:extLst>
          </p:nvPr>
        </p:nvGraphicFramePr>
        <p:xfrm>
          <a:off x="394957" y="1143003"/>
          <a:ext cx="8385044" cy="3611815"/>
        </p:xfrm>
        <a:graphic>
          <a:graphicData uri="http://schemas.openxmlformats.org/drawingml/2006/table">
            <a:tbl>
              <a:tblPr firstRow="1" bandRow="1">
                <a:tableStyleId>{5C22544A-7EE6-4342-B048-85BDC9FD1C3A}</a:tableStyleId>
              </a:tblPr>
              <a:tblGrid>
                <a:gridCol w="2096261"/>
                <a:gridCol w="2096261"/>
                <a:gridCol w="2096261"/>
                <a:gridCol w="2096261"/>
              </a:tblGrid>
              <a:tr h="457200">
                <a:tc>
                  <a:txBody>
                    <a:bodyPr/>
                    <a:lstStyle/>
                    <a:p>
                      <a:pPr algn="ctr"/>
                      <a:r>
                        <a:rPr lang="en-US" sz="1100" dirty="0" smtClean="0">
                          <a:latin typeface="+mn-lt"/>
                        </a:rPr>
                        <a:t>Name and Description</a:t>
                      </a:r>
                      <a:endParaRPr lang="en-US" sz="1100" dirty="0">
                        <a:latin typeface="+mn-lt"/>
                      </a:endParaRPr>
                    </a:p>
                  </a:txBody>
                  <a:tcPr anchor="ctr"/>
                </a:tc>
                <a:tc>
                  <a:txBody>
                    <a:bodyPr/>
                    <a:lstStyle/>
                    <a:p>
                      <a:pPr algn="ctr"/>
                      <a:r>
                        <a:rPr lang="en-US" sz="1100" dirty="0" smtClean="0">
                          <a:latin typeface="+mn-lt"/>
                        </a:rPr>
                        <a:t>Key Areas of Competition</a:t>
                      </a:r>
                      <a:endParaRPr lang="en-US" sz="1100" dirty="0">
                        <a:latin typeface="+mn-lt"/>
                      </a:endParaRPr>
                    </a:p>
                  </a:txBody>
                  <a:tcPr anchor="ctr"/>
                </a:tc>
                <a:tc>
                  <a:txBody>
                    <a:bodyPr/>
                    <a:lstStyle/>
                    <a:p>
                      <a:pPr algn="ctr"/>
                      <a:r>
                        <a:rPr lang="en-US" sz="1100" dirty="0" smtClean="0">
                          <a:latin typeface="+mn-lt"/>
                        </a:rPr>
                        <a:t>New</a:t>
                      </a:r>
                      <a:r>
                        <a:rPr lang="en-US" sz="1100" baseline="0" dirty="0" smtClean="0">
                          <a:latin typeface="+mn-lt"/>
                        </a:rPr>
                        <a:t> Programs and Facilities</a:t>
                      </a:r>
                      <a:endParaRPr lang="en-US" sz="1100" dirty="0">
                        <a:latin typeface="+mn-lt"/>
                      </a:endParaRPr>
                    </a:p>
                  </a:txBody>
                  <a:tcPr anchor="ctr"/>
                </a:tc>
                <a:tc>
                  <a:txBody>
                    <a:bodyPr/>
                    <a:lstStyle/>
                    <a:p>
                      <a:pPr algn="ctr"/>
                      <a:r>
                        <a:rPr lang="en-US" sz="1100" dirty="0" smtClean="0">
                          <a:latin typeface="+mn-lt"/>
                        </a:rPr>
                        <a:t>Risk to Market Share</a:t>
                      </a:r>
                      <a:endParaRPr lang="en-US" sz="1100" dirty="0">
                        <a:latin typeface="+mn-lt"/>
                      </a:endParaRPr>
                    </a:p>
                  </a:txBody>
                  <a:tcPr anchor="ctr"/>
                </a:tc>
              </a:tr>
              <a:tr h="283401">
                <a:tc gridSpan="4">
                  <a:txBody>
                    <a:bodyPr/>
                    <a:lstStyle/>
                    <a:p>
                      <a:r>
                        <a:rPr lang="en-US" sz="1100" dirty="0" smtClean="0">
                          <a:latin typeface="+mn-lt"/>
                        </a:rPr>
                        <a:t>Primary Competitors</a:t>
                      </a:r>
                      <a:endParaRPr lang="en-US" sz="1100" b="1" dirty="0">
                        <a:latin typeface="+mn-lt"/>
                      </a:endParaRPr>
                    </a:p>
                  </a:txBody>
                  <a:tcPr/>
                </a:tc>
                <a:tc hMerge="1">
                  <a:txBody>
                    <a:bodyPr/>
                    <a:lstStyle/>
                    <a:p>
                      <a:endParaRPr lang="en-US" dirty="0"/>
                    </a:p>
                  </a:txBody>
                  <a:tcPr/>
                </a:tc>
                <a:tc hMerge="1">
                  <a:txBody>
                    <a:bodyPr/>
                    <a:lstStyle/>
                    <a:p>
                      <a:endParaRPr lang="en-US" sz="1000" b="1" dirty="0">
                        <a:latin typeface="+mj-lt"/>
                      </a:endParaRPr>
                    </a:p>
                  </a:txBody>
                  <a:tcPr/>
                </a:tc>
                <a:tc hMerge="1">
                  <a:txBody>
                    <a:bodyPr/>
                    <a:lstStyle/>
                    <a:p>
                      <a:endParaRPr lang="en-US" sz="1000" b="1" dirty="0">
                        <a:latin typeface="+mj-lt"/>
                      </a:endParaRPr>
                    </a:p>
                  </a:txBody>
                  <a:tcPr/>
                </a:tc>
              </a:tr>
              <a:tr h="1554480">
                <a:tc>
                  <a:txBody>
                    <a:bodyPr/>
                    <a:lstStyle/>
                    <a:p>
                      <a:pPr marL="225425" indent="-225425">
                        <a:buAutoNum type="arabicPeriod"/>
                      </a:pPr>
                      <a:r>
                        <a:rPr lang="en-US" sz="1100" i="1" dirty="0" smtClean="0">
                          <a:latin typeface="+mn-lt"/>
                        </a:rPr>
                        <a:t>Hospital</a:t>
                      </a:r>
                      <a:r>
                        <a:rPr lang="en-US" sz="1100" i="1" baseline="0" dirty="0" smtClean="0">
                          <a:latin typeface="+mn-lt"/>
                        </a:rPr>
                        <a:t> A</a:t>
                      </a: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r>
                        <a:rPr lang="en-US" sz="1100" i="1" baseline="0" dirty="0" smtClean="0">
                          <a:latin typeface="+mn-lt"/>
                        </a:rPr>
                        <a:t>Hospital B</a:t>
                      </a:r>
                      <a:endParaRPr lang="en-US" sz="1100" i="1" dirty="0">
                        <a:latin typeface="+mn-lt"/>
                      </a:endParaRPr>
                    </a:p>
                  </a:txBody>
                  <a:tcPr/>
                </a:tc>
                <a:tc>
                  <a:txBody>
                    <a:bodyPr/>
                    <a:lstStyle/>
                    <a:p>
                      <a:pPr marL="225425" indent="-225425">
                        <a:buAutoNum type="arabicPeriod"/>
                      </a:pPr>
                      <a:r>
                        <a:rPr lang="en-US" sz="1100" i="1" dirty="0" smtClean="0">
                          <a:latin typeface="+mn-lt"/>
                        </a:rPr>
                        <a:t>Advanced</a:t>
                      </a:r>
                      <a:r>
                        <a:rPr lang="en-US" sz="1100" i="1" baseline="0" dirty="0" smtClean="0">
                          <a:latin typeface="+mn-lt"/>
                        </a:rPr>
                        <a:t> imaging and diagnosis; recently launched marketing campaign for CCTA</a:t>
                      </a:r>
                    </a:p>
                    <a:p>
                      <a:pPr marL="114300" indent="-114300">
                        <a:buAutoNum type="arabicPeriod"/>
                      </a:pPr>
                      <a:endParaRPr lang="en-US" sz="1100" i="1" baseline="0" dirty="0" smtClean="0">
                        <a:latin typeface="+mn-lt"/>
                      </a:endParaRPr>
                    </a:p>
                    <a:p>
                      <a:pPr marL="225425" indent="-225425">
                        <a:buAutoNum type="arabicPeriod"/>
                      </a:pPr>
                      <a:r>
                        <a:rPr lang="en-US" sz="1100" i="1" baseline="0" dirty="0" smtClean="0">
                          <a:latin typeface="+mn-lt"/>
                        </a:rPr>
                        <a:t>New outpatient cancer center</a:t>
                      </a:r>
                      <a:endParaRPr lang="en-US" sz="1100" i="1" dirty="0">
                        <a:latin typeface="+mn-lt"/>
                      </a:endParaRPr>
                    </a:p>
                  </a:txBody>
                  <a:tcPr/>
                </a:tc>
                <a:tc>
                  <a:txBody>
                    <a:bodyPr/>
                    <a:lstStyle/>
                    <a:p>
                      <a:pPr marL="228600" indent="-228600">
                        <a:buAutoNum type="arabicPeriod"/>
                      </a:pPr>
                      <a:endParaRPr lang="en-US" sz="1100" dirty="0">
                        <a:latin typeface="+mn-lt"/>
                      </a:endParaRPr>
                    </a:p>
                  </a:txBody>
                  <a:tcPr/>
                </a:tc>
                <a:tc>
                  <a:txBody>
                    <a:bodyPr/>
                    <a:lstStyle/>
                    <a:p>
                      <a:pPr marL="228600" indent="-228600">
                        <a:buAutoNum type="arabicPeriod"/>
                      </a:pPr>
                      <a:endParaRPr lang="en-US" sz="1100" dirty="0">
                        <a:latin typeface="+mn-lt"/>
                      </a:endParaRPr>
                    </a:p>
                  </a:txBody>
                  <a:tcPr/>
                </a:tc>
              </a:tr>
              <a:tr h="283401">
                <a:tc gridSpan="2">
                  <a:txBody>
                    <a:bodyPr/>
                    <a:lstStyle/>
                    <a:p>
                      <a:r>
                        <a:rPr lang="en-US" sz="1100" dirty="0" smtClean="0">
                          <a:latin typeface="+mn-lt"/>
                        </a:rPr>
                        <a:t>Secondary Competitors</a:t>
                      </a:r>
                      <a:endParaRPr lang="en-US" sz="1100" b="1" dirty="0">
                        <a:latin typeface="+mn-lt"/>
                      </a:endParaRPr>
                    </a:p>
                  </a:txBody>
                  <a:tcPr/>
                </a:tc>
                <a:tc hMerge="1">
                  <a:txBody>
                    <a:bodyPr/>
                    <a:lstStyle/>
                    <a:p>
                      <a:endParaRPr lang="en-US" dirty="0"/>
                    </a:p>
                  </a:txBody>
                  <a:tcPr/>
                </a:tc>
                <a:tc>
                  <a:txBody>
                    <a:bodyPr/>
                    <a:lstStyle/>
                    <a:p>
                      <a:endParaRPr lang="en-US" sz="1100" b="1" dirty="0">
                        <a:latin typeface="+mn-lt"/>
                      </a:endParaRPr>
                    </a:p>
                  </a:txBody>
                  <a:tcPr/>
                </a:tc>
                <a:tc>
                  <a:txBody>
                    <a:bodyPr/>
                    <a:lstStyle/>
                    <a:p>
                      <a:endParaRPr lang="en-US" sz="1100" b="1" dirty="0">
                        <a:latin typeface="+mn-lt"/>
                      </a:endParaRPr>
                    </a:p>
                  </a:txBody>
                  <a:tcPr/>
                </a:tc>
              </a:tr>
              <a:tr h="374966">
                <a:tc>
                  <a:txBody>
                    <a:bodyPr/>
                    <a:lstStyle/>
                    <a:p>
                      <a:pPr marL="228600" indent="-228600">
                        <a:buAutoNum type="arabicPeriod"/>
                      </a:pPr>
                      <a:r>
                        <a:rPr lang="en-US" sz="1100" i="1" dirty="0" smtClean="0">
                          <a:latin typeface="+mn-lt"/>
                        </a:rPr>
                        <a:t>Employer A</a:t>
                      </a:r>
                    </a:p>
                  </a:txBody>
                  <a:tcPr/>
                </a:tc>
                <a:tc>
                  <a:txBody>
                    <a:bodyPr/>
                    <a:lstStyle/>
                    <a:p>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r>
              <a:tr h="283401">
                <a:tc gridSpan="2">
                  <a:txBody>
                    <a:bodyPr/>
                    <a:lstStyle/>
                    <a:p>
                      <a:r>
                        <a:rPr lang="en-US" sz="1100" dirty="0" smtClean="0">
                          <a:latin typeface="+mn-lt"/>
                        </a:rPr>
                        <a:t>Emerging Competitors</a:t>
                      </a:r>
                      <a:endParaRPr lang="en-US" sz="1100" b="1" dirty="0">
                        <a:latin typeface="+mn-lt"/>
                      </a:endParaRPr>
                    </a:p>
                  </a:txBody>
                  <a:tcPr/>
                </a:tc>
                <a:tc hMerge="1">
                  <a:txBody>
                    <a:bodyPr/>
                    <a:lstStyle/>
                    <a:p>
                      <a:endParaRPr lang="en-US" dirty="0"/>
                    </a:p>
                  </a:txBody>
                  <a:tcPr/>
                </a:tc>
                <a:tc>
                  <a:txBody>
                    <a:bodyPr/>
                    <a:lstStyle/>
                    <a:p>
                      <a:endParaRPr lang="en-US" sz="1100" b="1" dirty="0">
                        <a:latin typeface="+mn-lt"/>
                      </a:endParaRPr>
                    </a:p>
                  </a:txBody>
                  <a:tcPr/>
                </a:tc>
                <a:tc>
                  <a:txBody>
                    <a:bodyPr/>
                    <a:lstStyle/>
                    <a:p>
                      <a:endParaRPr lang="en-US" sz="1100" b="1" dirty="0">
                        <a:latin typeface="+mn-lt"/>
                      </a:endParaRPr>
                    </a:p>
                  </a:txBody>
                  <a:tcPr/>
                </a:tc>
              </a:tr>
              <a:tr h="374966">
                <a:tc>
                  <a:txBody>
                    <a:bodyPr/>
                    <a:lstStyle/>
                    <a:p>
                      <a:r>
                        <a:rPr lang="en-US" sz="1100" dirty="0" smtClean="0">
                          <a:latin typeface="+mn-lt"/>
                        </a:rPr>
                        <a:t>1. </a:t>
                      </a:r>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r>
            </a:tbl>
          </a:graphicData>
        </a:graphic>
      </p:graphicFrame>
      <p:sp>
        <p:nvSpPr>
          <p:cNvPr id="7" name="Rectangle 6"/>
          <p:cNvSpPr/>
          <p:nvPr/>
        </p:nvSpPr>
        <p:spPr bwMode="auto">
          <a:xfrm>
            <a:off x="394955"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8" name="TextBox 7"/>
          <p:cNvSpPr txBox="1"/>
          <p:nvPr/>
        </p:nvSpPr>
        <p:spPr>
          <a:xfrm>
            <a:off x="394959" y="4953000"/>
            <a:ext cx="7737021" cy="351733"/>
          </a:xfrm>
          <a:prstGeom prst="rect">
            <a:avLst/>
          </a:prstGeom>
          <a:noFill/>
        </p:spPr>
        <p:txBody>
          <a:bodyPr wrap="square" lIns="130573" tIns="65288" rIns="130573" bIns="65288" rtlCol="0">
            <a:spAutoFit/>
          </a:bodyPr>
          <a:lstStyle/>
          <a:p>
            <a:r>
              <a:rPr lang="en-US" sz="1400" b="1" dirty="0"/>
              <a:t>Implications of shifts in competitors’ growth efforts:</a:t>
            </a:r>
          </a:p>
        </p:txBody>
      </p:sp>
      <p:sp>
        <p:nvSpPr>
          <p:cNvPr id="9" name="TextBox 8"/>
          <p:cNvSpPr txBox="1"/>
          <p:nvPr/>
        </p:nvSpPr>
        <p:spPr>
          <a:xfrm>
            <a:off x="558711" y="5268853"/>
            <a:ext cx="7956563" cy="938686"/>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smtClean="0"/>
              <a:t>E.g., Hospital B’s updated facility and new equipment will make it difficult to compete for top talent, need to send clear messages to potential recruits of high-quality facilities at Hook. </a:t>
            </a:r>
            <a:endParaRPr lang="en-US" sz="1100" i="1" dirty="0"/>
          </a:p>
          <a:p>
            <a:pPr marL="171396" indent="-171396">
              <a:buFont typeface="Arial" pitchFamily="34" charset="0"/>
              <a:buChar char="•"/>
            </a:pPr>
            <a:endParaRPr lang="en-US" sz="1100" i="1" dirty="0"/>
          </a:p>
          <a:p>
            <a:endParaRPr lang="en-US" sz="11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Technology: Overview of Oncology Technology</a:t>
            </a:r>
            <a:endParaRPr lang="en-US" dirty="0"/>
          </a:p>
        </p:txBody>
      </p:sp>
      <p:sp>
        <p:nvSpPr>
          <p:cNvPr id="13" name="TextBox 12"/>
          <p:cNvSpPr txBox="1"/>
          <p:nvPr/>
        </p:nvSpPr>
        <p:spPr>
          <a:xfrm>
            <a:off x="391889" y="5040093"/>
            <a:ext cx="7737021" cy="351733"/>
          </a:xfrm>
          <a:prstGeom prst="rect">
            <a:avLst/>
          </a:prstGeom>
          <a:noFill/>
        </p:spPr>
        <p:txBody>
          <a:bodyPr wrap="square" lIns="130573" tIns="65288" rIns="130573" bIns="65288" rtlCol="0">
            <a:spAutoFit/>
          </a:bodyPr>
          <a:lstStyle/>
          <a:p>
            <a:r>
              <a:rPr lang="en-US" sz="1400" b="1" dirty="0"/>
              <a:t>Implications of technological changes: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54" t="25974" r="15939" b="7841"/>
          <a:stretch/>
        </p:blipFill>
        <p:spPr bwMode="auto">
          <a:xfrm>
            <a:off x="978120" y="1082772"/>
            <a:ext cx="7212582" cy="394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58711" y="5268853"/>
            <a:ext cx="7956563" cy="600132"/>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how  </a:t>
            </a:r>
            <a:r>
              <a:rPr lang="en-US" sz="1100" i="1" dirty="0" smtClean="0"/>
              <a:t>current technology </a:t>
            </a:r>
            <a:r>
              <a:rPr lang="en-US" sz="1100" i="1" dirty="0"/>
              <a:t>capacity compares to the market and how this impacts the service line.</a:t>
            </a:r>
          </a:p>
          <a:p>
            <a:pPr marL="171396" indent="-171396">
              <a:buFont typeface="Arial" pitchFamily="34" charset="0"/>
              <a:buChar char="•"/>
            </a:pPr>
            <a:endParaRPr lang="en-US" sz="1100" i="1" dirty="0"/>
          </a:p>
          <a:p>
            <a:endParaRPr lang="en-US" sz="1100" i="1" dirty="0"/>
          </a:p>
        </p:txBody>
      </p:sp>
      <p:sp>
        <p:nvSpPr>
          <p:cNvPr id="11" name="Rectangle 10"/>
          <p:cNvSpPr/>
          <p:nvPr/>
        </p:nvSpPr>
        <p:spPr bwMode="auto">
          <a:xfrm>
            <a:off x="391887"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Tree>
    <p:extLst>
      <p:ext uri="{BB962C8B-B14F-4D97-AF65-F5344CB8AC3E}">
        <p14:creationId xmlns:p14="http://schemas.microsoft.com/office/powerpoint/2010/main" val="305733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tx1"/>
                </a:solidFill>
              </a:rPr>
              <a:t>Oncology Strategic Plan</a:t>
            </a:r>
            <a:endParaRPr lang="en-US" dirty="0">
              <a:solidFill>
                <a:schemeClr val="tx1"/>
              </a:solidFill>
            </a:endParaRPr>
          </a:p>
        </p:txBody>
      </p:sp>
      <p:sp>
        <p:nvSpPr>
          <p:cNvPr id="6" name="Text Placeholder 5"/>
          <p:cNvSpPr>
            <a:spLocks noGrp="1"/>
          </p:cNvSpPr>
          <p:nvPr>
            <p:ph type="body" sz="quarter" idx="12"/>
          </p:nvPr>
        </p:nvSpPr>
        <p:spPr/>
        <p:txBody>
          <a:bodyPr/>
          <a:lstStyle/>
          <a:p>
            <a:r>
              <a:rPr lang="en-US" dirty="0" smtClean="0"/>
              <a:t>DATE</a:t>
            </a:r>
          </a:p>
          <a:p>
            <a:r>
              <a:rPr lang="en-US" dirty="0" smtClean="0"/>
              <a:t>VERSION (E.g., Draft, Final, Draft 3.0)</a:t>
            </a:r>
            <a:endParaRPr lang="en-US" dirty="0"/>
          </a:p>
        </p:txBody>
      </p:sp>
      <p:sp>
        <p:nvSpPr>
          <p:cNvPr id="5" name="Text Placeholder 4"/>
          <p:cNvSpPr>
            <a:spLocks noGrp="1"/>
          </p:cNvSpPr>
          <p:nvPr>
            <p:ph type="body" sz="quarter" idx="10"/>
          </p:nvPr>
        </p:nvSpPr>
        <p:spPr/>
        <p:txBody>
          <a:bodyPr/>
          <a:lstStyle/>
          <a:p>
            <a:r>
              <a:rPr lang="en-US" dirty="0" smtClean="0">
                <a:solidFill>
                  <a:schemeClr val="tx1"/>
                </a:solidFill>
              </a:rPr>
              <a:t>Program/Department Name</a:t>
            </a:r>
            <a:endParaRPr lang="en-US" dirty="0">
              <a:solidFill>
                <a:schemeClr val="tx1"/>
              </a:solidFill>
            </a:endParaRPr>
          </a:p>
        </p:txBody>
      </p:sp>
      <p:sp>
        <p:nvSpPr>
          <p:cNvPr id="8" name="Picture Placeholder 7"/>
          <p:cNvSpPr>
            <a:spLocks noGrp="1"/>
          </p:cNvSpPr>
          <p:nvPr>
            <p:ph type="pic" sz="quarter" idx="53"/>
          </p:nvPr>
        </p:nvSpPr>
        <p:spPr/>
      </p:sp>
      <p:sp>
        <p:nvSpPr>
          <p:cNvPr id="10" name="Line Callout 1 9"/>
          <p:cNvSpPr/>
          <p:nvPr/>
        </p:nvSpPr>
        <p:spPr bwMode="gray">
          <a:xfrm flipH="1">
            <a:off x="1981206" y="1483249"/>
            <a:ext cx="1052767" cy="497951"/>
          </a:xfrm>
          <a:prstGeom prst="borderCallout1">
            <a:avLst>
              <a:gd name="adj1" fmla="val 100573"/>
              <a:gd name="adj2" fmla="val 91622"/>
              <a:gd name="adj3" fmla="val -31791"/>
              <a:gd name="adj4" fmla="val 135704"/>
            </a:avLst>
          </a:prstGeom>
          <a:solidFill>
            <a:srgbClr val="BEC9D0"/>
          </a:solidFill>
          <a:ln w="12700" cap="flat" cmpd="sng" algn="ctr">
            <a:solidFill>
              <a:srgbClr val="BEC9D0"/>
            </a:solidFill>
            <a:prstDash val="solid"/>
            <a:round/>
            <a:headEnd type="none" w="med" len="med"/>
            <a:tailEnd type="oval" w="sm" len="sm"/>
          </a:ln>
          <a:effectLst/>
        </p:spPr>
        <p:txBody>
          <a:bodyPr vert="horz" wrap="square" lIns="91407" tIns="45704" rIns="91407" bIns="45704" numCol="1" rtlCol="0" anchor="t" anchorCtr="0" compatLnSpc="1">
            <a:prstTxWarp prst="textNoShape">
              <a:avLst/>
            </a:prstTxWarp>
          </a:bodyPr>
          <a:lstStyle/>
          <a:p>
            <a:pPr defTabSz="914064">
              <a:defRPr/>
            </a:pPr>
            <a:r>
              <a:rPr lang="en-US" sz="900" kern="0" dirty="0">
                <a:solidFill>
                  <a:sysClr val="windowText" lastClr="000000"/>
                </a:solidFill>
              </a:rPr>
              <a:t>Add your institution’s </a:t>
            </a:r>
            <a:r>
              <a:rPr lang="en-US" sz="900" kern="0" dirty="0" smtClean="0">
                <a:solidFill>
                  <a:sysClr val="windowText" lastClr="000000"/>
                </a:solidFill>
              </a:rPr>
              <a:t>logo here</a:t>
            </a:r>
            <a:endParaRPr lang="en-US" sz="900" kern="0" dirty="0">
              <a:solidFill>
                <a:sysClr val="windowText" lastClr="000000"/>
              </a:solidFill>
            </a:endParaRPr>
          </a:p>
        </p:txBody>
      </p:sp>
    </p:spTree>
    <p:extLst>
      <p:ext uri="{BB962C8B-B14F-4D97-AF65-F5344CB8AC3E}">
        <p14:creationId xmlns:p14="http://schemas.microsoft.com/office/powerpoint/2010/main" val="3607580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30</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Technology: New Technology Needs</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940065991"/>
              </p:ext>
            </p:extLst>
          </p:nvPr>
        </p:nvGraphicFramePr>
        <p:xfrm>
          <a:off x="399865" y="1066800"/>
          <a:ext cx="8377069" cy="1823420"/>
        </p:xfrm>
        <a:graphic>
          <a:graphicData uri="http://schemas.openxmlformats.org/drawingml/2006/table">
            <a:tbl>
              <a:tblPr firstRow="1" bandRow="1">
                <a:tableStyleId>{5C22544A-7EE6-4342-B048-85BDC9FD1C3A}</a:tableStyleId>
              </a:tblPr>
              <a:tblGrid>
                <a:gridCol w="8377069"/>
              </a:tblGrid>
              <a:tr h="274320">
                <a:tc>
                  <a:txBody>
                    <a:bodyPr/>
                    <a:lstStyle/>
                    <a:p>
                      <a:pPr algn="l"/>
                      <a:r>
                        <a:rPr lang="en-US" sz="1100" dirty="0" smtClean="0"/>
                        <a:t>Novel Technology</a:t>
                      </a:r>
                      <a:r>
                        <a:rPr lang="en-US" sz="1100" baseline="0" dirty="0" smtClean="0"/>
                        <a:t> Upgrades</a:t>
                      </a:r>
                      <a:endParaRPr lang="en-US" sz="1100" dirty="0"/>
                    </a:p>
                  </a:txBody>
                  <a:tcPr anchor="ct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bl>
          </a:graphicData>
        </a:graphic>
      </p:graphicFrame>
      <p:sp>
        <p:nvSpPr>
          <p:cNvPr id="11" name="Rectangle 10"/>
          <p:cNvSpPr/>
          <p:nvPr/>
        </p:nvSpPr>
        <p:spPr bwMode="auto">
          <a:xfrm>
            <a:off x="391887"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13" name="TextBox 12"/>
          <p:cNvSpPr txBox="1"/>
          <p:nvPr/>
        </p:nvSpPr>
        <p:spPr>
          <a:xfrm>
            <a:off x="391889" y="4953000"/>
            <a:ext cx="7737021" cy="351733"/>
          </a:xfrm>
          <a:prstGeom prst="rect">
            <a:avLst/>
          </a:prstGeom>
          <a:noFill/>
        </p:spPr>
        <p:txBody>
          <a:bodyPr wrap="square" lIns="130573" tIns="65288" rIns="130573" bIns="65288" rtlCol="0">
            <a:spAutoFit/>
          </a:bodyPr>
          <a:lstStyle/>
          <a:p>
            <a:r>
              <a:rPr lang="en-US" sz="1400" b="1" dirty="0"/>
              <a:t>Implications of technology needs on service line:</a:t>
            </a:r>
          </a:p>
        </p:txBody>
      </p:sp>
      <p:sp>
        <p:nvSpPr>
          <p:cNvPr id="15" name="TextBox 14"/>
          <p:cNvSpPr txBox="1"/>
          <p:nvPr/>
        </p:nvSpPr>
        <p:spPr>
          <a:xfrm>
            <a:off x="558711" y="5268853"/>
            <a:ext cx="7956563" cy="600132"/>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the </a:t>
            </a:r>
            <a:r>
              <a:rPr lang="en-US" sz="1100" i="1" dirty="0" smtClean="0"/>
              <a:t>impact here</a:t>
            </a:r>
            <a:endParaRPr lang="en-US" sz="1100" i="1" dirty="0"/>
          </a:p>
          <a:p>
            <a:pPr marL="171396" indent="-171396">
              <a:buFont typeface="Arial" pitchFamily="34" charset="0"/>
              <a:buChar char="•"/>
            </a:pPr>
            <a:endParaRPr lang="en-US" sz="1100" i="1" dirty="0"/>
          </a:p>
          <a:p>
            <a:endParaRPr lang="en-US" sz="1100" i="1" dirty="0"/>
          </a:p>
        </p:txBody>
      </p:sp>
      <p:graphicFrame>
        <p:nvGraphicFramePr>
          <p:cNvPr id="16" name="Table 15"/>
          <p:cNvGraphicFramePr>
            <a:graphicFrameLocks noGrp="1"/>
          </p:cNvGraphicFramePr>
          <p:nvPr>
            <p:extLst>
              <p:ext uri="{D42A27DB-BD31-4B8C-83A1-F6EECF244321}">
                <p14:modId xmlns:p14="http://schemas.microsoft.com/office/powerpoint/2010/main" val="4209619658"/>
              </p:ext>
            </p:extLst>
          </p:nvPr>
        </p:nvGraphicFramePr>
        <p:xfrm>
          <a:off x="399865" y="3078481"/>
          <a:ext cx="8377069" cy="1823420"/>
        </p:xfrm>
        <a:graphic>
          <a:graphicData uri="http://schemas.openxmlformats.org/drawingml/2006/table">
            <a:tbl>
              <a:tblPr firstRow="1" bandRow="1">
                <a:tableStyleId>{5C22544A-7EE6-4342-B048-85BDC9FD1C3A}</a:tableStyleId>
              </a:tblPr>
              <a:tblGrid>
                <a:gridCol w="8377069"/>
              </a:tblGrid>
              <a:tr h="274320">
                <a:tc>
                  <a:txBody>
                    <a:bodyPr/>
                    <a:lstStyle/>
                    <a:p>
                      <a:pPr algn="l"/>
                      <a:r>
                        <a:rPr lang="en-US" sz="1100" dirty="0" smtClean="0"/>
                        <a:t>Additional Capacity for Existing Technology</a:t>
                      </a:r>
                      <a:endParaRPr lang="en-US" sz="1100" dirty="0"/>
                    </a:p>
                  </a:txBody>
                  <a:tcPr anchor="ct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Regulatory Impact</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748981661"/>
              </p:ext>
            </p:extLst>
          </p:nvPr>
        </p:nvGraphicFramePr>
        <p:xfrm>
          <a:off x="399867" y="1219200"/>
          <a:ext cx="8314172" cy="4975832"/>
        </p:xfrm>
        <a:graphic>
          <a:graphicData uri="http://schemas.openxmlformats.org/drawingml/2006/table">
            <a:tbl>
              <a:tblPr firstRow="1" bandRow="1">
                <a:tableStyleId>{5C22544A-7EE6-4342-B048-85BDC9FD1C3A}</a:tableStyleId>
              </a:tblPr>
              <a:tblGrid>
                <a:gridCol w="2800533"/>
                <a:gridCol w="5513639"/>
              </a:tblGrid>
              <a:tr h="647736">
                <a:tc>
                  <a:txBody>
                    <a:bodyPr/>
                    <a:lstStyle/>
                    <a:p>
                      <a:pPr algn="ctr"/>
                      <a:r>
                        <a:rPr lang="en-US" sz="1100" dirty="0" smtClean="0"/>
                        <a:t>Regulation</a:t>
                      </a:r>
                      <a:endParaRPr lang="en-US" sz="1100" dirty="0"/>
                    </a:p>
                  </a:txBody>
                  <a:tcPr anchor="ctr"/>
                </a:tc>
                <a:tc>
                  <a:txBody>
                    <a:bodyPr/>
                    <a:lstStyle/>
                    <a:p>
                      <a:pPr algn="ctr"/>
                      <a:r>
                        <a:rPr lang="en-US" sz="1100" dirty="0" smtClean="0"/>
                        <a:t>Impact </a:t>
                      </a:r>
                      <a:endParaRPr lang="en-US" sz="1100" dirty="0"/>
                    </a:p>
                  </a:txBody>
                  <a:tcPr anchor="ctr"/>
                </a:tc>
              </a:tr>
              <a:tr h="541012">
                <a:tc>
                  <a:txBody>
                    <a:bodyPr/>
                    <a:lstStyle/>
                    <a:p>
                      <a:pPr algn="l"/>
                      <a:r>
                        <a:rPr lang="en-US" sz="1100" i="1" dirty="0" smtClean="0"/>
                        <a:t>CMS physician</a:t>
                      </a:r>
                      <a:r>
                        <a:rPr lang="en-US" sz="1100" i="1" baseline="0" dirty="0" smtClean="0"/>
                        <a:t> supervision requirements for OP services</a:t>
                      </a:r>
                      <a:endParaRPr lang="en-US" sz="1100" i="1" dirty="0"/>
                    </a:p>
                  </a:txBody>
                  <a:tcPr anchor="ctr"/>
                </a:tc>
                <a:tc>
                  <a:txBody>
                    <a:bodyPr/>
                    <a:lstStyle/>
                    <a:p>
                      <a:pPr algn="l"/>
                      <a:endParaRPr lang="en-US" sz="1100" dirty="0"/>
                    </a:p>
                  </a:txBody>
                  <a:tcPr anchor="ctr"/>
                </a:tc>
              </a:tr>
              <a:tr h="541012">
                <a:tc>
                  <a:txBody>
                    <a:bodyPr/>
                    <a:lstStyle/>
                    <a:p>
                      <a:pPr algn="l"/>
                      <a:r>
                        <a:rPr lang="en-US" sz="1100" i="1" dirty="0" smtClean="0"/>
                        <a:t>Clinical</a:t>
                      </a:r>
                      <a:r>
                        <a:rPr lang="en-US" sz="1100" i="1" baseline="0" dirty="0" smtClean="0"/>
                        <a:t> trials coverage</a:t>
                      </a:r>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bl>
          </a:graphicData>
        </a:graphic>
      </p:graphicFrame>
    </p:spTree>
    <p:extLst>
      <p:ext uri="{BB962C8B-B14F-4D97-AF65-F5344CB8AC3E}">
        <p14:creationId xmlns:p14="http://schemas.microsoft.com/office/powerpoint/2010/main" val="958012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i="1" dirty="0" smtClean="0"/>
              <a:t>Sample Analysis: </a:t>
            </a:r>
            <a:r>
              <a:rPr lang="en-US" dirty="0" smtClean="0"/>
              <a:t>Commission on Cancer Accreditation Requirements</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137774456"/>
              </p:ext>
            </p:extLst>
          </p:nvPr>
        </p:nvGraphicFramePr>
        <p:xfrm>
          <a:off x="399867" y="1219201"/>
          <a:ext cx="8314172" cy="5235393"/>
        </p:xfrm>
        <a:graphic>
          <a:graphicData uri="http://schemas.openxmlformats.org/drawingml/2006/table">
            <a:tbl>
              <a:tblPr firstRow="1" bandRow="1">
                <a:tableStyleId>{5C22544A-7EE6-4342-B048-85BDC9FD1C3A}</a:tableStyleId>
              </a:tblPr>
              <a:tblGrid>
                <a:gridCol w="2800533"/>
                <a:gridCol w="5513639"/>
              </a:tblGrid>
              <a:tr h="870909">
                <a:tc>
                  <a:txBody>
                    <a:bodyPr/>
                    <a:lstStyle/>
                    <a:p>
                      <a:pPr algn="ctr"/>
                      <a:r>
                        <a:rPr lang="en-US" sz="1100" dirty="0" smtClean="0"/>
                        <a:t>Requirement</a:t>
                      </a:r>
                      <a:endParaRPr lang="en-US" sz="1100" dirty="0"/>
                    </a:p>
                  </a:txBody>
                  <a:tcPr anchor="ctr"/>
                </a:tc>
                <a:tc>
                  <a:txBody>
                    <a:bodyPr/>
                    <a:lstStyle/>
                    <a:p>
                      <a:pPr algn="ctr"/>
                      <a:r>
                        <a:rPr lang="en-US" sz="1100" dirty="0" smtClean="0"/>
                        <a:t>Impact </a:t>
                      </a:r>
                      <a:endParaRPr lang="en-US" sz="1100" dirty="0"/>
                    </a:p>
                  </a:txBody>
                  <a:tcPr anchor="ctr"/>
                </a:tc>
              </a:tr>
              <a:tr h="727414">
                <a:tc>
                  <a:txBody>
                    <a:bodyPr/>
                    <a:lstStyle/>
                    <a:p>
                      <a:pPr algn="l"/>
                      <a:r>
                        <a:rPr lang="en-US" sz="1100" i="1" dirty="0" smtClean="0"/>
                        <a:t>Navigation</a:t>
                      </a:r>
                      <a:endParaRPr lang="en-US" sz="1100" i="1" dirty="0"/>
                    </a:p>
                  </a:txBody>
                  <a:tcPr anchor="ctr"/>
                </a:tc>
                <a:tc>
                  <a:txBody>
                    <a:bodyPr/>
                    <a:lstStyle/>
                    <a:p>
                      <a:pPr algn="l"/>
                      <a:endParaRPr lang="en-US" sz="1100" dirty="0"/>
                    </a:p>
                  </a:txBody>
                  <a:tcPr anchor="ctr"/>
                </a:tc>
              </a:tr>
              <a:tr h="727414">
                <a:tc>
                  <a:txBody>
                    <a:bodyPr/>
                    <a:lstStyle/>
                    <a:p>
                      <a:pPr algn="l"/>
                      <a:r>
                        <a:rPr lang="en-US" sz="1100" i="1" baseline="0" dirty="0" smtClean="0"/>
                        <a:t>Survivorship</a:t>
                      </a:r>
                    </a:p>
                  </a:txBody>
                  <a:tcPr anchor="ctr"/>
                </a:tc>
                <a:tc>
                  <a:txBody>
                    <a:bodyPr/>
                    <a:lstStyle/>
                    <a:p>
                      <a:pPr algn="l"/>
                      <a:endParaRPr lang="en-US" sz="1100" dirty="0"/>
                    </a:p>
                  </a:txBody>
                  <a:tcPr anchor="ctr"/>
                </a:tc>
              </a:tr>
              <a:tr h="727414">
                <a:tc>
                  <a:txBody>
                    <a:bodyPr/>
                    <a:lstStyle/>
                    <a:p>
                      <a:pPr algn="l"/>
                      <a:r>
                        <a:rPr lang="en-US" sz="1100" i="1" dirty="0" smtClean="0"/>
                        <a:t>Palliative</a:t>
                      </a:r>
                      <a:r>
                        <a:rPr lang="en-US" sz="1100" i="1" baseline="0" dirty="0" smtClean="0"/>
                        <a:t> Care</a:t>
                      </a:r>
                      <a:endParaRPr lang="en-US" sz="1100" i="1" dirty="0"/>
                    </a:p>
                  </a:txBody>
                  <a:tcPr anchor="ctr"/>
                </a:tc>
                <a:tc>
                  <a:txBody>
                    <a:bodyPr/>
                    <a:lstStyle/>
                    <a:p>
                      <a:pPr algn="l"/>
                      <a:endParaRPr lang="en-US" sz="1100" dirty="0"/>
                    </a:p>
                  </a:txBody>
                  <a:tcPr anchor="ctr"/>
                </a:tc>
              </a:tr>
              <a:tr h="727414">
                <a:tc>
                  <a:txBody>
                    <a:bodyPr/>
                    <a:lstStyle/>
                    <a:p>
                      <a:pPr algn="l"/>
                      <a:r>
                        <a:rPr lang="en-US" sz="1100" i="1" dirty="0" smtClean="0"/>
                        <a:t>Distress Screening and Management </a:t>
                      </a:r>
                      <a:endParaRPr lang="en-US" sz="1100" i="1" dirty="0"/>
                    </a:p>
                  </a:txBody>
                  <a:tcPr anchor="ctr"/>
                </a:tc>
                <a:tc>
                  <a:txBody>
                    <a:bodyPr/>
                    <a:lstStyle/>
                    <a:p>
                      <a:pPr algn="l"/>
                      <a:endParaRPr lang="en-US" sz="1100" dirty="0"/>
                    </a:p>
                  </a:txBody>
                  <a:tcPr anchor="ctr"/>
                </a:tc>
              </a:tr>
              <a:tr h="727414">
                <a:tc>
                  <a:txBody>
                    <a:bodyPr/>
                    <a:lstStyle/>
                    <a:p>
                      <a:pPr algn="l"/>
                      <a:r>
                        <a:rPr lang="en-US" sz="1100" i="1" dirty="0" smtClean="0"/>
                        <a:t>Increased Tumor Registry Reporting</a:t>
                      </a:r>
                      <a:r>
                        <a:rPr lang="en-US" sz="1100" i="1" baseline="0" dirty="0" smtClean="0"/>
                        <a:t> Requirements</a:t>
                      </a:r>
                      <a:endParaRPr lang="en-US" sz="1100" i="1" dirty="0"/>
                    </a:p>
                  </a:txBody>
                  <a:tcPr anchor="ctr"/>
                </a:tc>
                <a:tc>
                  <a:txBody>
                    <a:bodyPr/>
                    <a:lstStyle/>
                    <a:p>
                      <a:pPr algn="l"/>
                      <a:endParaRPr lang="en-US" sz="1100" dirty="0"/>
                    </a:p>
                  </a:txBody>
                  <a:tcPr anchor="ctr"/>
                </a:tc>
              </a:tr>
              <a:tr h="727414">
                <a:tc>
                  <a:txBody>
                    <a:bodyPr/>
                    <a:lstStyle/>
                    <a:p>
                      <a:pPr algn="l"/>
                      <a:r>
                        <a:rPr lang="en-US" sz="1100" i="1" dirty="0" smtClean="0"/>
                        <a:t>CTR</a:t>
                      </a:r>
                      <a:r>
                        <a:rPr lang="en-US" sz="1100" i="1" baseline="0" dirty="0" smtClean="0"/>
                        <a:t> Certification Requirement for Registrars</a:t>
                      </a:r>
                      <a:endParaRPr lang="en-US" sz="1100" i="1" dirty="0"/>
                    </a:p>
                  </a:txBody>
                  <a:tcPr anchor="ctr"/>
                </a:tc>
                <a:tc>
                  <a:txBody>
                    <a:bodyPr/>
                    <a:lstStyle/>
                    <a:p>
                      <a:pPr algn="l"/>
                      <a:endParaRPr lang="en-US" sz="1100" dirty="0"/>
                    </a:p>
                  </a:txBody>
                  <a:tcPr anchor="ctr"/>
                </a:tc>
              </a:tr>
            </a:tbl>
          </a:graphicData>
        </a:graphic>
      </p:graphicFrame>
    </p:spTree>
    <p:extLst>
      <p:ext uri="{BB962C8B-B14F-4D97-AF65-F5344CB8AC3E}">
        <p14:creationId xmlns:p14="http://schemas.microsoft.com/office/powerpoint/2010/main" val="3157708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Themes Emerging Across Future Market Assessment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6214954"/>
              </p:ext>
            </p:extLst>
          </p:nvPr>
        </p:nvGraphicFramePr>
        <p:xfrm>
          <a:off x="448832" y="1384305"/>
          <a:ext cx="8314170" cy="4089402"/>
        </p:xfrm>
        <a:graphic>
          <a:graphicData uri="http://schemas.openxmlformats.org/drawingml/2006/table">
            <a:tbl>
              <a:tblPr firstRow="1" bandRow="1">
                <a:tableStyleId>{5C22544A-7EE6-4342-B048-85BDC9FD1C3A}</a:tableStyleId>
              </a:tblPr>
              <a:tblGrid>
                <a:gridCol w="727490"/>
                <a:gridCol w="7586680"/>
              </a:tblGrid>
              <a:tr h="681567">
                <a:tc gridSpan="2">
                  <a:txBody>
                    <a:bodyPr/>
                    <a:lstStyle/>
                    <a:p>
                      <a:pPr algn="ctr"/>
                      <a:r>
                        <a:rPr lang="en-US" sz="1200" dirty="0" smtClean="0"/>
                        <a:t>Top 5 Market &amp; Industry Changes Affecting</a:t>
                      </a:r>
                      <a:r>
                        <a:rPr lang="en-US" sz="1200" baseline="0" dirty="0" smtClean="0"/>
                        <a:t> Service Line</a:t>
                      </a:r>
                      <a:endParaRPr lang="en-US" sz="1200" dirty="0"/>
                    </a:p>
                  </a:txBody>
                  <a:tcPr anchor="ctr"/>
                </a:tc>
                <a:tc hMerge="1">
                  <a:txBody>
                    <a:bodyPr/>
                    <a:lstStyle/>
                    <a:p>
                      <a:endParaRPr lang="en-US" dirty="0"/>
                    </a:p>
                  </a:txBody>
                  <a:tcP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bl>
          </a:graphicData>
        </a:graphic>
      </p:graphicFrame>
      <p:sp>
        <p:nvSpPr>
          <p:cNvPr id="6" name="Oval 5"/>
          <p:cNvSpPr/>
          <p:nvPr/>
        </p:nvSpPr>
        <p:spPr bwMode="gray">
          <a:xfrm>
            <a:off x="685800" y="22860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1</a:t>
            </a:r>
          </a:p>
        </p:txBody>
      </p:sp>
      <p:sp>
        <p:nvSpPr>
          <p:cNvPr id="7" name="Oval 6"/>
          <p:cNvSpPr/>
          <p:nvPr/>
        </p:nvSpPr>
        <p:spPr bwMode="gray">
          <a:xfrm>
            <a:off x="685800" y="29718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2</a:t>
            </a:r>
          </a:p>
        </p:txBody>
      </p:sp>
      <p:sp>
        <p:nvSpPr>
          <p:cNvPr id="8" name="Oval 7"/>
          <p:cNvSpPr/>
          <p:nvPr/>
        </p:nvSpPr>
        <p:spPr bwMode="gray">
          <a:xfrm>
            <a:off x="685800" y="36576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3</a:t>
            </a:r>
          </a:p>
        </p:txBody>
      </p:sp>
      <p:sp>
        <p:nvSpPr>
          <p:cNvPr id="9" name="Oval 8"/>
          <p:cNvSpPr/>
          <p:nvPr/>
        </p:nvSpPr>
        <p:spPr bwMode="gray">
          <a:xfrm>
            <a:off x="685800" y="43434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4</a:t>
            </a:r>
          </a:p>
        </p:txBody>
      </p:sp>
      <p:sp>
        <p:nvSpPr>
          <p:cNvPr id="10" name="Oval 9"/>
          <p:cNvSpPr/>
          <p:nvPr/>
        </p:nvSpPr>
        <p:spPr bwMode="gray">
          <a:xfrm>
            <a:off x="685800" y="50292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34</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Strategic Plan Design</a:t>
            </a:r>
            <a:endParaRPr lang="en-US" dirty="0"/>
          </a:p>
        </p:txBody>
      </p:sp>
      <p:sp>
        <p:nvSpPr>
          <p:cNvPr id="4" name="Chevron 3"/>
          <p:cNvSpPr/>
          <p:nvPr/>
        </p:nvSpPr>
        <p:spPr bwMode="gray">
          <a:xfrm>
            <a:off x="1143000"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a:solidFill>
                  <a:prstClr val="black"/>
                </a:solidFill>
              </a:rPr>
              <a:t>CURRENT </a:t>
            </a:r>
            <a:r>
              <a:rPr lang="en-US" sz="800" b="1" dirty="0" smtClean="0">
                <a:solidFill>
                  <a:prstClr val="black"/>
                </a:solidFill>
              </a:rPr>
              <a:t>PERFORMANCE</a:t>
            </a:r>
          </a:p>
          <a:p>
            <a:pPr algn="ctr" defTabSz="2090094"/>
            <a:r>
              <a:rPr lang="en-US" sz="800" b="1" dirty="0" smtClean="0">
                <a:solidFill>
                  <a:prstClr val="black"/>
                </a:solidFill>
              </a:rPr>
              <a:t>ANALYSIS</a:t>
            </a:r>
            <a:endParaRPr lang="en-US" sz="800" b="1" dirty="0">
              <a:solidFill>
                <a:prstClr val="black"/>
              </a:solidFill>
            </a:endParaRPr>
          </a:p>
        </p:txBody>
      </p:sp>
      <p:sp>
        <p:nvSpPr>
          <p:cNvPr id="5" name="Chevron 4"/>
          <p:cNvSpPr/>
          <p:nvPr/>
        </p:nvSpPr>
        <p:spPr bwMode="gray">
          <a:xfrm>
            <a:off x="2808844"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0"/>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8999"/>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2235130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smtClean="0"/>
              <a:t>Strategic Plan Design</a:t>
            </a:r>
            <a:endParaRPr lang="en-US" dirty="0"/>
          </a:p>
        </p:txBody>
      </p:sp>
      <p:sp>
        <p:nvSpPr>
          <p:cNvPr id="4" name="Title 3"/>
          <p:cNvSpPr>
            <a:spLocks noGrp="1"/>
          </p:cNvSpPr>
          <p:nvPr>
            <p:ph type="title"/>
          </p:nvPr>
        </p:nvSpPr>
        <p:spPr/>
        <p:txBody>
          <a:bodyPr/>
          <a:lstStyle/>
          <a:p>
            <a:r>
              <a:rPr lang="en-US" dirty="0" smtClean="0"/>
              <a:t>Defining Terms</a:t>
            </a:r>
            <a:endParaRPr lang="en-US" dirty="0"/>
          </a:p>
        </p:txBody>
      </p:sp>
      <p:sp>
        <p:nvSpPr>
          <p:cNvPr id="9" name="Rectangle 8"/>
          <p:cNvSpPr/>
          <p:nvPr/>
        </p:nvSpPr>
        <p:spPr>
          <a:xfrm>
            <a:off x="1028185" y="1729562"/>
            <a:ext cx="2286000"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40" tIns="91440" rIns="91440" bIns="91440" rtlCol="0" anchor="ctr"/>
          <a:lstStyle/>
          <a:p>
            <a:pPr algn="ctr"/>
            <a:r>
              <a:rPr lang="en-US" sz="1100" dirty="0" smtClean="0">
                <a:solidFill>
                  <a:prstClr val="black"/>
                </a:solidFill>
              </a:rPr>
              <a:t>Institution </a:t>
            </a:r>
            <a:r>
              <a:rPr lang="en-US" sz="1100" dirty="0">
                <a:solidFill>
                  <a:prstClr val="black"/>
                </a:solidFill>
              </a:rPr>
              <a:t>level goals </a:t>
            </a:r>
            <a:r>
              <a:rPr lang="en-US" sz="1100" dirty="0" smtClean="0">
                <a:solidFill>
                  <a:prstClr val="black"/>
                </a:solidFill>
              </a:rPr>
              <a:t>that address </a:t>
            </a:r>
            <a:r>
              <a:rPr lang="en-US" sz="1100" dirty="0">
                <a:solidFill>
                  <a:prstClr val="black"/>
                </a:solidFill>
              </a:rPr>
              <a:t>broad strategic issues </a:t>
            </a:r>
            <a:r>
              <a:rPr lang="en-US" sz="1100" dirty="0" smtClean="0">
                <a:solidFill>
                  <a:prstClr val="black"/>
                </a:solidFill>
              </a:rPr>
              <a:t>defined </a:t>
            </a:r>
            <a:r>
              <a:rPr lang="en-US" sz="1100" dirty="0">
                <a:solidFill>
                  <a:prstClr val="black"/>
                </a:solidFill>
              </a:rPr>
              <a:t>by the </a:t>
            </a:r>
            <a:r>
              <a:rPr lang="en-US" sz="1100" dirty="0" smtClean="0">
                <a:solidFill>
                  <a:prstClr val="black"/>
                </a:solidFill>
              </a:rPr>
              <a:t>leadership </a:t>
            </a:r>
            <a:r>
              <a:rPr lang="en-US" sz="1100" dirty="0">
                <a:solidFill>
                  <a:prstClr val="black"/>
                </a:solidFill>
              </a:rPr>
              <a:t>such as growth, quality, patient satisfaction, physician alignment, financial health, etc.</a:t>
            </a:r>
          </a:p>
        </p:txBody>
      </p:sp>
      <p:sp>
        <p:nvSpPr>
          <p:cNvPr id="14" name="Chevron 13"/>
          <p:cNvSpPr/>
          <p:nvPr/>
        </p:nvSpPr>
        <p:spPr bwMode="gray">
          <a:xfrm>
            <a:off x="1028185" y="1337675"/>
            <a:ext cx="2477015"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600" b="1" dirty="0">
                <a:solidFill>
                  <a:prstClr val="black"/>
                </a:solidFill>
              </a:rPr>
              <a:t>Goal</a:t>
            </a:r>
          </a:p>
        </p:txBody>
      </p:sp>
      <p:sp>
        <p:nvSpPr>
          <p:cNvPr id="15" name="Rectangle 14"/>
          <p:cNvSpPr/>
          <p:nvPr/>
        </p:nvSpPr>
        <p:spPr>
          <a:xfrm>
            <a:off x="6248400" y="1729562"/>
            <a:ext cx="2286002"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40" tIns="91440" rIns="91440" bIns="91440" rtlCol="0" anchor="ctr"/>
          <a:lstStyle/>
          <a:p>
            <a:pPr algn="ctr"/>
            <a:r>
              <a:rPr lang="en-US" sz="1100" dirty="0" smtClean="0">
                <a:solidFill>
                  <a:prstClr val="black"/>
                </a:solidFill>
              </a:rPr>
              <a:t>Focused </a:t>
            </a:r>
            <a:r>
              <a:rPr lang="en-US" sz="1100" dirty="0">
                <a:solidFill>
                  <a:prstClr val="black"/>
                </a:solidFill>
              </a:rPr>
              <a:t>action items that meet a</a:t>
            </a:r>
            <a:r>
              <a:rPr lang="en-US" sz="1100" dirty="0" smtClean="0">
                <a:solidFill>
                  <a:prstClr val="black"/>
                </a:solidFill>
              </a:rPr>
              <a:t> </a:t>
            </a:r>
            <a:r>
              <a:rPr lang="en-US" sz="1100" dirty="0">
                <a:solidFill>
                  <a:prstClr val="black"/>
                </a:solidFill>
              </a:rPr>
              <a:t>defined objective such as implement 24/7 patient information hotline, launch media campaign to promote service, develop internal processes, etc. </a:t>
            </a:r>
          </a:p>
        </p:txBody>
      </p:sp>
      <p:sp>
        <p:nvSpPr>
          <p:cNvPr id="16" name="Rectangle 15"/>
          <p:cNvSpPr/>
          <p:nvPr/>
        </p:nvSpPr>
        <p:spPr>
          <a:xfrm>
            <a:off x="3657600" y="1729562"/>
            <a:ext cx="2286000"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40" tIns="91440" rIns="91440" bIns="91440" rtlCol="0" anchor="ctr"/>
          <a:lstStyle/>
          <a:p>
            <a:pPr algn="ctr"/>
            <a:r>
              <a:rPr lang="en-US" sz="1100" dirty="0" smtClean="0">
                <a:solidFill>
                  <a:prstClr val="black"/>
                </a:solidFill>
              </a:rPr>
              <a:t>Program-specific</a:t>
            </a:r>
            <a:r>
              <a:rPr lang="en-US" sz="1100" dirty="0">
                <a:solidFill>
                  <a:prstClr val="black"/>
                </a:solidFill>
              </a:rPr>
              <a:t>, high level action items that address system level goals such as increase brand awareness, promote secondary market, increase technology utilization, etc.    </a:t>
            </a:r>
          </a:p>
        </p:txBody>
      </p:sp>
      <p:sp>
        <p:nvSpPr>
          <p:cNvPr id="5" name="TextBox 4"/>
          <p:cNvSpPr txBox="1"/>
          <p:nvPr/>
        </p:nvSpPr>
        <p:spPr>
          <a:xfrm>
            <a:off x="1028185" y="3447869"/>
            <a:ext cx="2286000" cy="1200329"/>
          </a:xfrm>
          <a:prstGeom prst="rect">
            <a:avLst/>
          </a:prstGeom>
          <a:solidFill>
            <a:schemeClr val="bg2"/>
          </a:solidFill>
        </p:spPr>
        <p:txBody>
          <a:bodyPr wrap="square" lIns="91440" tIns="91440" rIns="91440" bIns="91440" rtlCol="0" anchor="ctr">
            <a:noAutofit/>
          </a:bodyPr>
          <a:lstStyle/>
          <a:p>
            <a:pPr marL="115853" indent="-115853">
              <a:buFont typeface="Arial" pitchFamily="34" charset="0"/>
              <a:buChar char="•"/>
            </a:pPr>
            <a:r>
              <a:rPr lang="en-US" sz="1100" i="1" dirty="0" smtClean="0"/>
              <a:t>Grow Volumes</a:t>
            </a:r>
          </a:p>
          <a:p>
            <a:pPr marL="115853" indent="-115853">
              <a:buFont typeface="Arial" pitchFamily="34" charset="0"/>
              <a:buChar char="•"/>
            </a:pPr>
            <a:r>
              <a:rPr lang="en-US" sz="1100" i="1" dirty="0" smtClean="0"/>
              <a:t>Improve Patient Satisfaction</a:t>
            </a:r>
          </a:p>
        </p:txBody>
      </p:sp>
      <p:sp>
        <p:nvSpPr>
          <p:cNvPr id="19" name="TextBox 18"/>
          <p:cNvSpPr txBox="1"/>
          <p:nvPr/>
        </p:nvSpPr>
        <p:spPr>
          <a:xfrm>
            <a:off x="3657600" y="3447869"/>
            <a:ext cx="2286000" cy="1200329"/>
          </a:xfrm>
          <a:prstGeom prst="rect">
            <a:avLst/>
          </a:prstGeom>
          <a:solidFill>
            <a:schemeClr val="bg2"/>
          </a:solidFill>
        </p:spPr>
        <p:txBody>
          <a:bodyPr wrap="square" lIns="91440" tIns="91440" rIns="91440" bIns="91440" rtlCol="0" anchor="ctr">
            <a:noAutofit/>
          </a:bodyPr>
          <a:lstStyle/>
          <a:p>
            <a:pPr marL="115853" indent="-115853">
              <a:buFont typeface="Arial" pitchFamily="34" charset="0"/>
              <a:buChar char="•"/>
            </a:pPr>
            <a:r>
              <a:rPr lang="en-US" sz="1100" i="1" dirty="0" smtClean="0"/>
              <a:t>Increase Market Share</a:t>
            </a:r>
          </a:p>
          <a:p>
            <a:pPr marL="115853" indent="-115853">
              <a:buFont typeface="Arial" pitchFamily="34" charset="0"/>
              <a:buChar char="•"/>
            </a:pPr>
            <a:r>
              <a:rPr lang="en-US" sz="1100" i="1" dirty="0" smtClean="0"/>
              <a:t>Improve Care Process</a:t>
            </a:r>
          </a:p>
        </p:txBody>
      </p:sp>
      <p:sp>
        <p:nvSpPr>
          <p:cNvPr id="20" name="TextBox 19"/>
          <p:cNvSpPr txBox="1"/>
          <p:nvPr/>
        </p:nvSpPr>
        <p:spPr>
          <a:xfrm>
            <a:off x="6248400" y="3447870"/>
            <a:ext cx="2260614" cy="1200329"/>
          </a:xfrm>
          <a:prstGeom prst="rect">
            <a:avLst/>
          </a:prstGeom>
          <a:solidFill>
            <a:schemeClr val="bg2"/>
          </a:solidFill>
        </p:spPr>
        <p:txBody>
          <a:bodyPr wrap="square" lIns="91440" tIns="91440" rIns="91440" bIns="91440" rtlCol="0" anchor="ctr">
            <a:noAutofit/>
          </a:bodyPr>
          <a:lstStyle/>
          <a:p>
            <a:pPr marL="171396" indent="-171396">
              <a:buFont typeface="Arial" pitchFamily="34" charset="0"/>
              <a:buChar char="•"/>
            </a:pPr>
            <a:r>
              <a:rPr lang="en-US" sz="1100" i="1" dirty="0" smtClean="0">
                <a:solidFill>
                  <a:prstClr val="black"/>
                </a:solidFill>
              </a:rPr>
              <a:t>Specialist Consult Hotline</a:t>
            </a:r>
          </a:p>
          <a:p>
            <a:pPr marL="171396" indent="-171396">
              <a:buFont typeface="Arial" pitchFamily="34" charset="0"/>
              <a:buChar char="•"/>
            </a:pPr>
            <a:r>
              <a:rPr lang="en-US" sz="1100" i="1" dirty="0" smtClean="0">
                <a:solidFill>
                  <a:prstClr val="black"/>
                </a:solidFill>
              </a:rPr>
              <a:t>Patient Flow Assessment </a:t>
            </a:r>
          </a:p>
        </p:txBody>
      </p:sp>
      <p:sp>
        <p:nvSpPr>
          <p:cNvPr id="21" name="TextBox 20"/>
          <p:cNvSpPr txBox="1"/>
          <p:nvPr/>
        </p:nvSpPr>
        <p:spPr>
          <a:xfrm>
            <a:off x="1028185" y="4709516"/>
            <a:ext cx="2286000" cy="1538883"/>
          </a:xfrm>
          <a:prstGeom prst="rect">
            <a:avLst/>
          </a:prstGeom>
          <a:solidFill>
            <a:schemeClr val="bg1">
              <a:lumMod val="95000"/>
            </a:schemeClr>
          </a:solidFill>
          <a:ln>
            <a:noFill/>
          </a:ln>
        </p:spPr>
        <p:txBody>
          <a:bodyPr wrap="square" lIns="91440" tIns="91440" rIns="91440" bIns="91440" rtlCol="0" anchor="ctr">
            <a:noAutofit/>
          </a:bodyPr>
          <a:lstStyle/>
          <a:p>
            <a:pPr marL="171396" indent="-171396">
              <a:buFont typeface="Arial" pitchFamily="34" charset="0"/>
              <a:buChar char="•"/>
            </a:pPr>
            <a:r>
              <a:rPr lang="en-US" sz="1100" i="1" dirty="0" smtClean="0">
                <a:solidFill>
                  <a:prstClr val="black"/>
                </a:solidFill>
              </a:rPr>
              <a:t>% Increase in Volumes</a:t>
            </a:r>
            <a:endParaRPr lang="en-US" sz="1100" i="1" dirty="0">
              <a:solidFill>
                <a:prstClr val="black"/>
              </a:solidFill>
            </a:endParaRPr>
          </a:p>
          <a:p>
            <a:pPr marL="171396" indent="-171396">
              <a:buFont typeface="Arial" pitchFamily="34" charset="0"/>
              <a:buChar char="•"/>
            </a:pPr>
            <a:r>
              <a:rPr lang="en-US" sz="1100" i="1" dirty="0">
                <a:solidFill>
                  <a:prstClr val="black"/>
                </a:solidFill>
              </a:rPr>
              <a:t>% Increase in </a:t>
            </a:r>
            <a:r>
              <a:rPr lang="en-US" sz="1100" i="1" dirty="0" smtClean="0">
                <a:solidFill>
                  <a:prstClr val="black"/>
                </a:solidFill>
              </a:rPr>
              <a:t>Patient Satisfaction</a:t>
            </a:r>
          </a:p>
          <a:p>
            <a:pPr marL="171396" indent="-171396">
              <a:buFont typeface="Arial" pitchFamily="34" charset="0"/>
              <a:buChar char="•"/>
            </a:pPr>
            <a:endParaRPr lang="en-US" sz="1100" i="1" dirty="0">
              <a:solidFill>
                <a:prstClr val="black"/>
              </a:solidFill>
            </a:endParaRPr>
          </a:p>
        </p:txBody>
      </p:sp>
      <p:sp>
        <p:nvSpPr>
          <p:cNvPr id="22" name="TextBox 21"/>
          <p:cNvSpPr txBox="1"/>
          <p:nvPr/>
        </p:nvSpPr>
        <p:spPr>
          <a:xfrm>
            <a:off x="3659079" y="4709516"/>
            <a:ext cx="2286000" cy="1538883"/>
          </a:xfrm>
          <a:prstGeom prst="rect">
            <a:avLst/>
          </a:prstGeom>
          <a:solidFill>
            <a:schemeClr val="bg1">
              <a:lumMod val="95000"/>
            </a:schemeClr>
          </a:solidFill>
        </p:spPr>
        <p:txBody>
          <a:bodyPr wrap="square" lIns="91440" tIns="91440" rIns="91440" bIns="91440" rtlCol="0" anchor="ctr">
            <a:noAutofit/>
          </a:bodyPr>
          <a:lstStyle/>
          <a:p>
            <a:pPr marL="171396" indent="-171396">
              <a:buFont typeface="Arial" pitchFamily="34" charset="0"/>
              <a:buChar char="•"/>
            </a:pPr>
            <a:r>
              <a:rPr lang="en-US" sz="1100" i="1" dirty="0">
                <a:solidFill>
                  <a:prstClr val="black"/>
                </a:solidFill>
              </a:rPr>
              <a:t>% </a:t>
            </a:r>
            <a:r>
              <a:rPr lang="en-US" sz="1100" i="1" dirty="0" smtClean="0">
                <a:solidFill>
                  <a:prstClr val="black"/>
                </a:solidFill>
              </a:rPr>
              <a:t>Increase in Primary and Secondary Market Share</a:t>
            </a:r>
          </a:p>
          <a:p>
            <a:pPr marL="171396" indent="-171396">
              <a:buFont typeface="Arial" pitchFamily="34" charset="0"/>
              <a:buChar char="•"/>
            </a:pPr>
            <a:r>
              <a:rPr lang="en-US" sz="1100" i="1" dirty="0" smtClean="0">
                <a:solidFill>
                  <a:prstClr val="black"/>
                </a:solidFill>
              </a:rPr>
              <a:t>Decrease in Wait-time to Consult</a:t>
            </a:r>
            <a:endParaRPr lang="en-US" sz="1100" i="1" dirty="0">
              <a:solidFill>
                <a:prstClr val="black"/>
              </a:solidFill>
            </a:endParaRPr>
          </a:p>
        </p:txBody>
      </p:sp>
      <p:sp>
        <p:nvSpPr>
          <p:cNvPr id="23" name="TextBox 22"/>
          <p:cNvSpPr txBox="1"/>
          <p:nvPr/>
        </p:nvSpPr>
        <p:spPr>
          <a:xfrm>
            <a:off x="6249879" y="4709516"/>
            <a:ext cx="2260614" cy="1538883"/>
          </a:xfrm>
          <a:prstGeom prst="rect">
            <a:avLst/>
          </a:prstGeom>
          <a:solidFill>
            <a:schemeClr val="bg1">
              <a:lumMod val="95000"/>
            </a:schemeClr>
          </a:solidFill>
        </p:spPr>
        <p:txBody>
          <a:bodyPr wrap="square" lIns="91440" tIns="91440" rIns="91440" bIns="91440" rtlCol="0" anchor="ctr">
            <a:noAutofit/>
          </a:bodyPr>
          <a:lstStyle/>
          <a:p>
            <a:pPr marL="171396" indent="-171396">
              <a:buFont typeface="Arial" pitchFamily="34" charset="0"/>
              <a:buChar char="•"/>
            </a:pPr>
            <a:r>
              <a:rPr lang="en-US" sz="1100" i="1" dirty="0" smtClean="0">
                <a:solidFill>
                  <a:prstClr val="black"/>
                </a:solidFill>
              </a:rPr>
              <a:t>Number of Referrals Generated per Month</a:t>
            </a:r>
            <a:endParaRPr lang="en-US" sz="1100" i="1" dirty="0">
              <a:solidFill>
                <a:prstClr val="black"/>
              </a:solidFill>
            </a:endParaRPr>
          </a:p>
          <a:p>
            <a:pPr marL="171396" indent="-171396">
              <a:buFont typeface="Arial" pitchFamily="34" charset="0"/>
              <a:buChar char="•"/>
            </a:pPr>
            <a:r>
              <a:rPr lang="en-US" sz="1100" i="1" dirty="0" smtClean="0">
                <a:solidFill>
                  <a:prstClr val="black"/>
                </a:solidFill>
              </a:rPr>
              <a:t>Decrease in Total Appointment Duration</a:t>
            </a:r>
          </a:p>
        </p:txBody>
      </p:sp>
      <p:sp>
        <p:nvSpPr>
          <p:cNvPr id="25" name="Slide Number Placeholder 1"/>
          <p:cNvSpPr txBox="1">
            <a:spLocks/>
          </p:cNvSpPr>
          <p:nvPr/>
        </p:nvSpPr>
        <p:spPr bwMode="gray">
          <a:xfrm>
            <a:off x="4261121" y="6454595"/>
            <a:ext cx="621771" cy="242047"/>
          </a:xfrm>
          <a:prstGeom prst="rect">
            <a:avLst/>
          </a:prstGeom>
        </p:spPr>
        <p:txBody>
          <a:bodyPr vert="horz" wrap="square" lIns="40840" tIns="40840" rIns="40840" bIns="40840" rtlCol="0" anchor="t">
            <a:noAutofit/>
          </a:bodyPr>
          <a:lstStyle>
            <a:defPPr>
              <a:defRPr lang="en-US"/>
            </a:defPPr>
            <a:lvl1pPr marL="0" algn="ctr" defTabSz="910407" rtl="0" eaLnBrk="1" latinLnBrk="0" hangingPunct="1">
              <a:defRPr sz="900" kern="1200">
                <a:solidFill>
                  <a:schemeClr val="accent5"/>
                </a:solidFill>
                <a:latin typeface="+mn-lt"/>
                <a:ea typeface="+mn-ea"/>
                <a:cs typeface="+mn-cs"/>
              </a:defRPr>
            </a:lvl1pPr>
            <a:lvl2pPr marL="455209" algn="l" defTabSz="910407" rtl="0" eaLnBrk="1" latinLnBrk="0" hangingPunct="1">
              <a:defRPr sz="1900" kern="1200">
                <a:solidFill>
                  <a:schemeClr val="tx1"/>
                </a:solidFill>
                <a:latin typeface="+mn-lt"/>
                <a:ea typeface="+mn-ea"/>
                <a:cs typeface="+mn-cs"/>
              </a:defRPr>
            </a:lvl2pPr>
            <a:lvl3pPr marL="910407" algn="l" defTabSz="910407" rtl="0" eaLnBrk="1" latinLnBrk="0" hangingPunct="1">
              <a:defRPr sz="1900" kern="1200">
                <a:solidFill>
                  <a:schemeClr val="tx1"/>
                </a:solidFill>
                <a:latin typeface="+mn-lt"/>
                <a:ea typeface="+mn-ea"/>
                <a:cs typeface="+mn-cs"/>
              </a:defRPr>
            </a:lvl3pPr>
            <a:lvl4pPr marL="1365610" algn="l" defTabSz="910407" rtl="0" eaLnBrk="1" latinLnBrk="0" hangingPunct="1">
              <a:defRPr sz="1900" kern="1200">
                <a:solidFill>
                  <a:schemeClr val="tx1"/>
                </a:solidFill>
                <a:latin typeface="+mn-lt"/>
                <a:ea typeface="+mn-ea"/>
                <a:cs typeface="+mn-cs"/>
              </a:defRPr>
            </a:lvl4pPr>
            <a:lvl5pPr marL="1820815" algn="l" defTabSz="910407" rtl="0" eaLnBrk="1" latinLnBrk="0" hangingPunct="1">
              <a:defRPr sz="1900" kern="1200">
                <a:solidFill>
                  <a:schemeClr val="tx1"/>
                </a:solidFill>
                <a:latin typeface="+mn-lt"/>
                <a:ea typeface="+mn-ea"/>
                <a:cs typeface="+mn-cs"/>
              </a:defRPr>
            </a:lvl5pPr>
            <a:lvl6pPr marL="2276018" algn="l" defTabSz="910407" rtl="0" eaLnBrk="1" latinLnBrk="0" hangingPunct="1">
              <a:defRPr sz="1900" kern="1200">
                <a:solidFill>
                  <a:schemeClr val="tx1"/>
                </a:solidFill>
                <a:latin typeface="+mn-lt"/>
                <a:ea typeface="+mn-ea"/>
                <a:cs typeface="+mn-cs"/>
              </a:defRPr>
            </a:lvl6pPr>
            <a:lvl7pPr marL="2731219" algn="l" defTabSz="910407" rtl="0" eaLnBrk="1" latinLnBrk="0" hangingPunct="1">
              <a:defRPr sz="1900" kern="1200">
                <a:solidFill>
                  <a:schemeClr val="tx1"/>
                </a:solidFill>
                <a:latin typeface="+mn-lt"/>
                <a:ea typeface="+mn-ea"/>
                <a:cs typeface="+mn-cs"/>
              </a:defRPr>
            </a:lvl7pPr>
            <a:lvl8pPr marL="3186425" algn="l" defTabSz="910407" rtl="0" eaLnBrk="1" latinLnBrk="0" hangingPunct="1">
              <a:defRPr sz="1900" kern="1200">
                <a:solidFill>
                  <a:schemeClr val="tx1"/>
                </a:solidFill>
                <a:latin typeface="+mn-lt"/>
                <a:ea typeface="+mn-ea"/>
                <a:cs typeface="+mn-cs"/>
              </a:defRPr>
            </a:lvl8pPr>
            <a:lvl9pPr marL="3641626" algn="l" defTabSz="910407"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000000"/>
                </a:solidFill>
              </a:rPr>
              <a:pPr/>
              <a:t>35</a:t>
            </a:fld>
            <a:endParaRPr lang="en-US" dirty="0">
              <a:solidFill>
                <a:srgbClr val="000000"/>
              </a:solidFill>
            </a:endParaRPr>
          </a:p>
        </p:txBody>
      </p:sp>
      <p:sp>
        <p:nvSpPr>
          <p:cNvPr id="8" name="Chevron 7"/>
          <p:cNvSpPr/>
          <p:nvPr/>
        </p:nvSpPr>
        <p:spPr bwMode="gray">
          <a:xfrm>
            <a:off x="3657600" y="1337675"/>
            <a:ext cx="2519340"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600" b="1" dirty="0">
                <a:solidFill>
                  <a:prstClr val="black"/>
                </a:solidFill>
              </a:rPr>
              <a:t>Objective</a:t>
            </a:r>
          </a:p>
        </p:txBody>
      </p:sp>
      <p:sp>
        <p:nvSpPr>
          <p:cNvPr id="10" name="Chevron 9"/>
          <p:cNvSpPr/>
          <p:nvPr/>
        </p:nvSpPr>
        <p:spPr bwMode="gray">
          <a:xfrm>
            <a:off x="6248400" y="1337675"/>
            <a:ext cx="2465638"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600" b="1" dirty="0">
                <a:solidFill>
                  <a:prstClr val="black"/>
                </a:solidFill>
              </a:rPr>
              <a:t>Initiative</a:t>
            </a:r>
          </a:p>
        </p:txBody>
      </p:sp>
      <p:sp>
        <p:nvSpPr>
          <p:cNvPr id="26" name="TextBox 25"/>
          <p:cNvSpPr txBox="1"/>
          <p:nvPr/>
        </p:nvSpPr>
        <p:spPr>
          <a:xfrm>
            <a:off x="609600" y="1729562"/>
            <a:ext cx="307758" cy="1640450"/>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11" tIns="45711" rIns="45711" bIns="45711" rtlCol="0">
            <a:spAutoFit/>
          </a:bodyPr>
          <a:lstStyle/>
          <a:p>
            <a:pPr algn="ctr"/>
            <a:r>
              <a:rPr lang="en-US" sz="1400" b="1" dirty="0" smtClean="0"/>
              <a:t>Definition </a:t>
            </a:r>
            <a:endParaRPr lang="en-US" sz="1400" b="1" dirty="0"/>
          </a:p>
        </p:txBody>
      </p:sp>
      <p:sp>
        <p:nvSpPr>
          <p:cNvPr id="27" name="TextBox 26"/>
          <p:cNvSpPr txBox="1"/>
          <p:nvPr/>
        </p:nvSpPr>
        <p:spPr>
          <a:xfrm>
            <a:off x="609600" y="3447870"/>
            <a:ext cx="307758" cy="1200329"/>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11" tIns="45711" rIns="45711" bIns="45711" rtlCol="0">
            <a:spAutoFit/>
          </a:bodyPr>
          <a:lstStyle/>
          <a:p>
            <a:pPr algn="ctr"/>
            <a:r>
              <a:rPr lang="en-US" sz="1400" b="1" dirty="0" smtClean="0"/>
              <a:t>Examples</a:t>
            </a:r>
            <a:endParaRPr lang="en-US" sz="1400" b="1" dirty="0"/>
          </a:p>
        </p:txBody>
      </p:sp>
      <p:sp>
        <p:nvSpPr>
          <p:cNvPr id="28" name="TextBox 27"/>
          <p:cNvSpPr txBox="1"/>
          <p:nvPr/>
        </p:nvSpPr>
        <p:spPr>
          <a:xfrm>
            <a:off x="609600" y="4709517"/>
            <a:ext cx="307758" cy="1538883"/>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11" tIns="45711" rIns="45711" bIns="45711" rtlCol="0">
            <a:spAutoFit/>
          </a:bodyPr>
          <a:lstStyle/>
          <a:p>
            <a:pPr algn="ctr"/>
            <a:r>
              <a:rPr lang="en-US" sz="1400" b="1" dirty="0" smtClean="0"/>
              <a:t>Sample Metrics</a:t>
            </a:r>
            <a:endParaRPr lang="en-US" sz="1400" b="1" dirty="0"/>
          </a:p>
        </p:txBody>
      </p:sp>
    </p:spTree>
    <p:extLst>
      <p:ext uri="{BB962C8B-B14F-4D97-AF65-F5344CB8AC3E}">
        <p14:creationId xmlns:p14="http://schemas.microsoft.com/office/powerpoint/2010/main" val="736188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36</a:t>
            </a:fld>
            <a:endParaRPr lang="en-US" dirty="0">
              <a:solidFill>
                <a:srgbClr val="000000"/>
              </a:solidFill>
            </a:endParaRPr>
          </a:p>
        </p:txBody>
      </p:sp>
      <p:sp>
        <p:nvSpPr>
          <p:cNvPr id="5" name="Text Placeholder 4"/>
          <p:cNvSpPr>
            <a:spLocks noGrp="1"/>
          </p:cNvSpPr>
          <p:nvPr>
            <p:ph type="body" sz="quarter" idx="19"/>
          </p:nvPr>
        </p:nvSpPr>
        <p:spPr/>
        <p:txBody>
          <a:bodyPr/>
          <a:lstStyle/>
          <a:p>
            <a:r>
              <a:rPr lang="en-US" dirty="0" smtClean="0"/>
              <a:t>Strategic Plan Design</a:t>
            </a:r>
            <a:endParaRPr lang="en-US" dirty="0"/>
          </a:p>
        </p:txBody>
      </p:sp>
      <p:sp>
        <p:nvSpPr>
          <p:cNvPr id="6" name="Title 5"/>
          <p:cNvSpPr>
            <a:spLocks noGrp="1"/>
          </p:cNvSpPr>
          <p:nvPr>
            <p:ph type="title"/>
          </p:nvPr>
        </p:nvSpPr>
        <p:spPr>
          <a:xfrm>
            <a:off x="399866" y="673829"/>
            <a:ext cx="8314171" cy="249114"/>
          </a:xfrm>
        </p:spPr>
        <p:txBody>
          <a:bodyPr/>
          <a:lstStyle/>
          <a:p>
            <a:r>
              <a:rPr lang="en-US" dirty="0" smtClean="0"/>
              <a:t>Institution Level Goals &amp; Oncology Objectives</a:t>
            </a:r>
            <a:endParaRPr lang="en-US" dirty="0"/>
          </a:p>
        </p:txBody>
      </p:sp>
      <p:sp>
        <p:nvSpPr>
          <p:cNvPr id="7" name="Chevron 6"/>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9" name="Chevron 8"/>
          <p:cNvSpPr/>
          <p:nvPr/>
        </p:nvSpPr>
        <p:spPr bwMode="gray">
          <a:xfrm>
            <a:off x="7717474"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11" name="Chevron 10"/>
          <p:cNvSpPr/>
          <p:nvPr/>
        </p:nvSpPr>
        <p:spPr bwMode="gray">
          <a:xfrm>
            <a:off x="5715001" y="673831"/>
            <a:ext cx="1001237" cy="195943"/>
          </a:xfrm>
          <a:prstGeom prst="chevron">
            <a:avLst/>
          </a:prstGeom>
          <a:solidFill>
            <a:schemeClr val="accent1"/>
          </a:solidFill>
          <a:ln w="9525" cap="flat" cmpd="sng" algn="ctr">
            <a:no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grpSp>
        <p:nvGrpSpPr>
          <p:cNvPr id="17" name="Group 16"/>
          <p:cNvGrpSpPr/>
          <p:nvPr/>
        </p:nvGrpSpPr>
        <p:grpSpPr>
          <a:xfrm>
            <a:off x="1295402" y="1219201"/>
            <a:ext cx="1372770" cy="1524000"/>
            <a:chOff x="399866" y="1447800"/>
            <a:chExt cx="1554480" cy="457200"/>
          </a:xfrm>
          <a:solidFill>
            <a:schemeClr val="accent1">
              <a:lumMod val="20000"/>
              <a:lumOff val="80000"/>
            </a:schemeClr>
          </a:solidFill>
        </p:grpSpPr>
        <p:sp>
          <p:nvSpPr>
            <p:cNvPr id="10" name="Rectangle 9"/>
            <p:cNvSpPr/>
            <p:nvPr/>
          </p:nvSpPr>
          <p:spPr>
            <a:xfrm>
              <a:off x="399866" y="1447800"/>
              <a:ext cx="1554480" cy="4572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Grow Volumes</a:t>
              </a:r>
            </a:p>
          </p:txBody>
        </p:sp>
        <p:sp>
          <p:nvSpPr>
            <p:cNvPr id="16" name="TextBox 15"/>
            <p:cNvSpPr txBox="1"/>
            <p:nvPr/>
          </p:nvSpPr>
          <p:spPr>
            <a:xfrm>
              <a:off x="399866" y="1447800"/>
              <a:ext cx="1554480" cy="69250"/>
            </a:xfrm>
            <a:prstGeom prst="rect">
              <a:avLst/>
            </a:prstGeom>
            <a:grpFill/>
          </p:spPr>
          <p:txBody>
            <a:bodyPr wrap="square" lIns="45720" rIns="45720" rtlCol="0">
              <a:spAutoFit/>
            </a:bodyPr>
            <a:lstStyle/>
            <a:p>
              <a:pPr algn="ctr"/>
              <a:endParaRPr lang="en-US" sz="900" b="1" dirty="0"/>
            </a:p>
          </p:txBody>
        </p:sp>
      </p:grpSp>
      <p:grpSp>
        <p:nvGrpSpPr>
          <p:cNvPr id="41" name="Group 40"/>
          <p:cNvGrpSpPr/>
          <p:nvPr/>
        </p:nvGrpSpPr>
        <p:grpSpPr>
          <a:xfrm>
            <a:off x="2848232" y="1219201"/>
            <a:ext cx="1372770" cy="1524000"/>
            <a:chOff x="2826729" y="1219201"/>
            <a:chExt cx="1372770" cy="1524000"/>
          </a:xfrm>
          <a:solidFill>
            <a:schemeClr val="accent1">
              <a:lumMod val="20000"/>
              <a:lumOff val="80000"/>
            </a:schemeClr>
          </a:solidFill>
        </p:grpSpPr>
        <p:sp>
          <p:nvSpPr>
            <p:cNvPr id="19" name="Rectangle 18"/>
            <p:cNvSpPr/>
            <p:nvPr/>
          </p:nvSpPr>
          <p:spPr>
            <a:xfrm>
              <a:off x="2826729" y="1219201"/>
              <a:ext cx="1372770" cy="1524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Improve Patient Satisfaction</a:t>
              </a:r>
            </a:p>
          </p:txBody>
        </p:sp>
        <p:sp>
          <p:nvSpPr>
            <p:cNvPr id="20" name="TextBox 19"/>
            <p:cNvSpPr txBox="1"/>
            <p:nvPr/>
          </p:nvSpPr>
          <p:spPr>
            <a:xfrm>
              <a:off x="2826729" y="1219201"/>
              <a:ext cx="1372770" cy="230832"/>
            </a:xfrm>
            <a:prstGeom prst="rect">
              <a:avLst/>
            </a:prstGeom>
            <a:grpFill/>
          </p:spPr>
          <p:txBody>
            <a:bodyPr wrap="square" lIns="45720" rIns="45720" rtlCol="0">
              <a:spAutoFit/>
            </a:bodyPr>
            <a:lstStyle/>
            <a:p>
              <a:pPr algn="ctr"/>
              <a:endParaRPr lang="en-US" sz="900" b="1" dirty="0"/>
            </a:p>
          </p:txBody>
        </p:sp>
      </p:grpSp>
      <p:sp>
        <p:nvSpPr>
          <p:cNvPr id="30" name="Rectangle 29"/>
          <p:cNvSpPr/>
          <p:nvPr/>
        </p:nvSpPr>
        <p:spPr>
          <a:xfrm>
            <a:off x="4401062" y="1219201"/>
            <a:ext cx="1372770"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100" b="1" dirty="0">
                <a:solidFill>
                  <a:schemeClr val="tx1"/>
                </a:solidFill>
              </a:rPr>
              <a:t>Goal #3</a:t>
            </a:r>
          </a:p>
        </p:txBody>
      </p:sp>
      <p:sp>
        <p:nvSpPr>
          <p:cNvPr id="31" name="TextBox 30"/>
          <p:cNvSpPr txBox="1"/>
          <p:nvPr/>
        </p:nvSpPr>
        <p:spPr>
          <a:xfrm>
            <a:off x="1309327" y="3005081"/>
            <a:ext cx="1372770" cy="2631459"/>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i="1" dirty="0"/>
              <a:t>Increase market </a:t>
            </a:r>
            <a:r>
              <a:rPr lang="en-US" sz="1100" i="1" dirty="0" smtClean="0"/>
              <a:t>share</a:t>
            </a:r>
          </a:p>
          <a:p>
            <a:pPr>
              <a:lnSpc>
                <a:spcPct val="150000"/>
              </a:lnSpc>
            </a:pPr>
            <a:endParaRPr lang="en-US" sz="1100" i="1" dirty="0"/>
          </a:p>
          <a:p>
            <a:pPr marL="115853" indent="-115853">
              <a:lnSpc>
                <a:spcPct val="150000"/>
              </a:lnSpc>
              <a:buFont typeface="Arial" pitchFamily="34" charset="0"/>
              <a:buChar char="•"/>
            </a:pPr>
            <a:r>
              <a:rPr lang="en-US" sz="1100" i="1" dirty="0"/>
              <a:t>Capture latent demand </a:t>
            </a:r>
          </a:p>
          <a:p>
            <a:pPr>
              <a:lnSpc>
                <a:spcPct val="150000"/>
              </a:lnSpc>
            </a:pPr>
            <a:endParaRPr lang="en-US" sz="1100" i="1" dirty="0"/>
          </a:p>
          <a:p>
            <a:pPr marL="115853" indent="-115853">
              <a:lnSpc>
                <a:spcPct val="150000"/>
              </a:lnSpc>
              <a:buFont typeface="Arial" pitchFamily="34" charset="0"/>
              <a:buChar char="•"/>
            </a:pPr>
            <a:r>
              <a:rPr lang="en-US" sz="1100" i="1" dirty="0"/>
              <a:t>Strengthen relationship with referring physicians</a:t>
            </a:r>
          </a:p>
        </p:txBody>
      </p:sp>
      <p:sp>
        <p:nvSpPr>
          <p:cNvPr id="32" name="TextBox 31"/>
          <p:cNvSpPr txBox="1"/>
          <p:nvPr/>
        </p:nvSpPr>
        <p:spPr>
          <a:xfrm>
            <a:off x="2848232" y="3005084"/>
            <a:ext cx="1372770" cy="2377544"/>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i="1" dirty="0"/>
              <a:t>Improve Care Processes</a:t>
            </a:r>
          </a:p>
          <a:p>
            <a:pPr marL="115853" indent="-115853">
              <a:lnSpc>
                <a:spcPct val="150000"/>
              </a:lnSpc>
              <a:buFont typeface="Arial" pitchFamily="34" charset="0"/>
              <a:buChar char="•"/>
            </a:pPr>
            <a:endParaRPr lang="en-US" sz="1100" i="1" dirty="0"/>
          </a:p>
          <a:p>
            <a:pPr marL="115853" indent="-115853">
              <a:lnSpc>
                <a:spcPct val="150000"/>
              </a:lnSpc>
              <a:buFont typeface="Arial" pitchFamily="34" charset="0"/>
              <a:buChar char="•"/>
            </a:pPr>
            <a:r>
              <a:rPr lang="en-US" sz="1100" i="1" dirty="0"/>
              <a:t>Improve </a:t>
            </a:r>
            <a:r>
              <a:rPr lang="en-US" sz="1100" i="1" dirty="0" smtClean="0"/>
              <a:t>Outpatient Experience</a:t>
            </a:r>
            <a:endParaRPr lang="en-US" sz="1100" i="1" dirty="0"/>
          </a:p>
          <a:p>
            <a:pPr marL="115853" indent="-115853">
              <a:lnSpc>
                <a:spcPct val="150000"/>
              </a:lnSpc>
              <a:buFont typeface="Arial" pitchFamily="34" charset="0"/>
              <a:buChar char="•"/>
            </a:pPr>
            <a:endParaRPr lang="en-US" sz="1100" i="1" dirty="0"/>
          </a:p>
          <a:p>
            <a:pPr marL="115853" indent="-115853">
              <a:lnSpc>
                <a:spcPct val="150000"/>
              </a:lnSpc>
              <a:buFont typeface="Arial" pitchFamily="34" charset="0"/>
              <a:buChar char="•"/>
            </a:pPr>
            <a:r>
              <a:rPr lang="en-US" sz="1100" i="1" dirty="0" smtClean="0"/>
              <a:t>Improve Patient Engagement</a:t>
            </a:r>
            <a:endParaRPr lang="en-US" sz="1100" i="1" dirty="0"/>
          </a:p>
        </p:txBody>
      </p:sp>
      <p:sp>
        <p:nvSpPr>
          <p:cNvPr id="36" name="Rectangle 35"/>
          <p:cNvSpPr/>
          <p:nvPr/>
        </p:nvSpPr>
        <p:spPr>
          <a:xfrm>
            <a:off x="5953893" y="1219201"/>
            <a:ext cx="1290043"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100" b="1" dirty="0">
                <a:solidFill>
                  <a:schemeClr val="tx1"/>
                </a:solidFill>
              </a:rPr>
              <a:t>Goal #4</a:t>
            </a:r>
          </a:p>
        </p:txBody>
      </p:sp>
      <p:sp>
        <p:nvSpPr>
          <p:cNvPr id="39" name="Rectangle 38"/>
          <p:cNvSpPr/>
          <p:nvPr/>
        </p:nvSpPr>
        <p:spPr>
          <a:xfrm>
            <a:off x="7423995" y="1219201"/>
            <a:ext cx="1290043"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100" b="1" dirty="0">
                <a:solidFill>
                  <a:schemeClr val="tx1"/>
                </a:solidFill>
              </a:rPr>
              <a:t>Goal #5</a:t>
            </a:r>
          </a:p>
        </p:txBody>
      </p:sp>
      <p:sp>
        <p:nvSpPr>
          <p:cNvPr id="40" name="TextBox 39"/>
          <p:cNvSpPr txBox="1"/>
          <p:nvPr/>
        </p:nvSpPr>
        <p:spPr>
          <a:xfrm>
            <a:off x="4401062" y="3005079"/>
            <a:ext cx="1372770" cy="1361881"/>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Objective #1</a:t>
            </a:r>
          </a:p>
          <a:p>
            <a:pPr marL="350729" lvl="1" indent="-115853">
              <a:lnSpc>
                <a:spcPct val="150000"/>
              </a:lnSpc>
            </a:pPr>
            <a:endParaRPr lang="en-US" sz="1100" dirty="0"/>
          </a:p>
          <a:p>
            <a:pPr marL="115853" indent="-115853">
              <a:lnSpc>
                <a:spcPct val="150000"/>
              </a:lnSpc>
              <a:buFont typeface="Arial" pitchFamily="34" charset="0"/>
              <a:buChar char="•"/>
            </a:pPr>
            <a:r>
              <a:rPr lang="en-US" sz="1100" dirty="0"/>
              <a:t>Objective #2</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#3</a:t>
            </a:r>
          </a:p>
        </p:txBody>
      </p:sp>
      <p:sp>
        <p:nvSpPr>
          <p:cNvPr id="43" name="TextBox 42"/>
          <p:cNvSpPr txBox="1"/>
          <p:nvPr/>
        </p:nvSpPr>
        <p:spPr>
          <a:xfrm>
            <a:off x="5953892" y="3005079"/>
            <a:ext cx="1372770" cy="1361881"/>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Objective #1</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#2</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#3</a:t>
            </a:r>
          </a:p>
        </p:txBody>
      </p:sp>
      <p:sp>
        <p:nvSpPr>
          <p:cNvPr id="44" name="TextBox 43"/>
          <p:cNvSpPr txBox="1"/>
          <p:nvPr/>
        </p:nvSpPr>
        <p:spPr>
          <a:xfrm>
            <a:off x="7423994" y="3005079"/>
            <a:ext cx="1372770" cy="1361881"/>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Objective #1</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#2</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#3</a:t>
            </a:r>
          </a:p>
        </p:txBody>
      </p:sp>
      <p:sp>
        <p:nvSpPr>
          <p:cNvPr id="3" name="TextBox 2"/>
          <p:cNvSpPr txBox="1"/>
          <p:nvPr/>
        </p:nvSpPr>
        <p:spPr>
          <a:xfrm>
            <a:off x="544668" y="1219201"/>
            <a:ext cx="307746" cy="1524000"/>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5" tIns="45705" rIns="45705" bIns="45705" rtlCol="0">
            <a:spAutoFit/>
          </a:bodyPr>
          <a:lstStyle/>
          <a:p>
            <a:pPr algn="ctr"/>
            <a:r>
              <a:rPr lang="en-US" sz="1400" b="1" dirty="0"/>
              <a:t>Institution Goals </a:t>
            </a:r>
          </a:p>
        </p:txBody>
      </p:sp>
      <p:sp>
        <p:nvSpPr>
          <p:cNvPr id="29" name="TextBox 28"/>
          <p:cNvSpPr txBox="1"/>
          <p:nvPr/>
        </p:nvSpPr>
        <p:spPr>
          <a:xfrm>
            <a:off x="544668" y="3005081"/>
            <a:ext cx="307746" cy="3048001"/>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5" tIns="45705" rIns="45705" bIns="45705" rtlCol="0">
            <a:spAutoFit/>
          </a:bodyPr>
          <a:lstStyle/>
          <a:p>
            <a:pPr algn="ctr"/>
            <a:r>
              <a:rPr lang="en-US" sz="1400" b="1" dirty="0"/>
              <a:t>Service Line Objectives</a:t>
            </a:r>
          </a:p>
        </p:txBody>
      </p:sp>
    </p:spTree>
    <p:extLst>
      <p:ext uri="{BB962C8B-B14F-4D97-AF65-F5344CB8AC3E}">
        <p14:creationId xmlns:p14="http://schemas.microsoft.com/office/powerpoint/2010/main" val="2605056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37</a:t>
            </a:fld>
            <a:endParaRPr lang="en-US" dirty="0">
              <a:solidFill>
                <a:srgbClr val="000000"/>
              </a:solidFill>
            </a:endParaRPr>
          </a:p>
        </p:txBody>
      </p:sp>
      <p:sp>
        <p:nvSpPr>
          <p:cNvPr id="14" name="Text Placeholder 13"/>
          <p:cNvSpPr>
            <a:spLocks noGrp="1"/>
          </p:cNvSpPr>
          <p:nvPr>
            <p:ph type="body" sz="quarter" idx="17"/>
          </p:nvPr>
        </p:nvSpPr>
        <p:spPr/>
        <p:txBody>
          <a:bodyPr/>
          <a:lstStyle/>
          <a:p>
            <a:pPr algn="r"/>
            <a:r>
              <a:rPr lang="en-US" dirty="0" smtClean="0"/>
              <a:t>Marketing and Planning Leadership Council</a:t>
            </a:r>
            <a:endParaRPr lang="en-US" dirty="0"/>
          </a:p>
        </p:txBody>
      </p:sp>
      <p:sp>
        <p:nvSpPr>
          <p:cNvPr id="15" name="Text Placeholder 14"/>
          <p:cNvSpPr>
            <a:spLocks noGrp="1"/>
          </p:cNvSpPr>
          <p:nvPr>
            <p:ph type="body" sz="quarter" idx="19"/>
          </p:nvPr>
        </p:nvSpPr>
        <p:spPr/>
        <p:txBody>
          <a:bodyPr/>
          <a:lstStyle/>
          <a:p>
            <a:r>
              <a:rPr lang="en-US" dirty="0" smtClean="0"/>
              <a:t>Strategic Plan Design</a:t>
            </a:r>
            <a:endParaRPr lang="en-US" dirty="0"/>
          </a:p>
        </p:txBody>
      </p:sp>
      <p:sp>
        <p:nvSpPr>
          <p:cNvPr id="12" name="Title 11"/>
          <p:cNvSpPr>
            <a:spLocks noGrp="1"/>
          </p:cNvSpPr>
          <p:nvPr>
            <p:ph type="title"/>
          </p:nvPr>
        </p:nvSpPr>
        <p:spPr/>
        <p:txBody>
          <a:bodyPr/>
          <a:lstStyle/>
          <a:p>
            <a:r>
              <a:rPr lang="en-US" dirty="0" smtClean="0"/>
              <a:t>Objective and Initiative Design Instructions</a:t>
            </a:r>
            <a:endParaRPr lang="en-US" dirty="0"/>
          </a:p>
        </p:txBody>
      </p:sp>
      <p:sp>
        <p:nvSpPr>
          <p:cNvPr id="13" name="Text Placeholder 12"/>
          <p:cNvSpPr>
            <a:spLocks noGrp="1"/>
          </p:cNvSpPr>
          <p:nvPr>
            <p:ph type="body" sz="quarter" idx="11"/>
          </p:nvPr>
        </p:nvSpPr>
        <p:spPr>
          <a:xfrm>
            <a:off x="399866" y="1295400"/>
            <a:ext cx="8314171" cy="4876800"/>
          </a:xfrm>
        </p:spPr>
        <p:txBody>
          <a:bodyPr/>
          <a:lstStyle/>
          <a:p>
            <a:r>
              <a:rPr lang="en-US" dirty="0" smtClean="0">
                <a:solidFill>
                  <a:schemeClr val="tx1"/>
                </a:solidFill>
              </a:rPr>
              <a:t>The </a:t>
            </a:r>
            <a:r>
              <a:rPr lang="en-US" dirty="0">
                <a:solidFill>
                  <a:schemeClr val="tx1"/>
                </a:solidFill>
              </a:rPr>
              <a:t>following section of the strategic plan template will assist you in </a:t>
            </a:r>
            <a:r>
              <a:rPr lang="en-US" dirty="0" smtClean="0">
                <a:solidFill>
                  <a:schemeClr val="tx1"/>
                </a:solidFill>
              </a:rPr>
              <a:t>designing, prioritizing, and planning </a:t>
            </a:r>
            <a:r>
              <a:rPr lang="en-US" dirty="0">
                <a:solidFill>
                  <a:schemeClr val="tx1"/>
                </a:solidFill>
              </a:rPr>
              <a:t>initiatives that address measurable service line </a:t>
            </a:r>
            <a:r>
              <a:rPr lang="en-US" dirty="0" smtClean="0">
                <a:solidFill>
                  <a:schemeClr val="tx1"/>
                </a:solidFill>
              </a:rPr>
              <a:t>objectives.  </a:t>
            </a:r>
          </a:p>
          <a:p>
            <a:endParaRPr lang="en-US" dirty="0">
              <a:solidFill>
                <a:schemeClr val="tx1"/>
              </a:solidFill>
            </a:endParaRPr>
          </a:p>
          <a:p>
            <a:r>
              <a:rPr lang="en-US" dirty="0" smtClean="0">
                <a:solidFill>
                  <a:schemeClr val="tx1"/>
                </a:solidFill>
              </a:rPr>
              <a:t>This section is organized by institution level goal.  For each goal-based sub-section, add one slide for each objective </a:t>
            </a:r>
            <a:r>
              <a:rPr lang="en-US" dirty="0">
                <a:solidFill>
                  <a:schemeClr val="tx1"/>
                </a:solidFill>
              </a:rPr>
              <a:t>outlined on the </a:t>
            </a:r>
            <a:r>
              <a:rPr lang="en-US" dirty="0" smtClean="0">
                <a:solidFill>
                  <a:schemeClr val="tx1"/>
                </a:solidFill>
              </a:rPr>
              <a:t>Institution </a:t>
            </a:r>
            <a:r>
              <a:rPr lang="en-US" dirty="0">
                <a:solidFill>
                  <a:schemeClr val="tx1"/>
                </a:solidFill>
              </a:rPr>
              <a:t>Level Goals &amp; Oncology Objectives page</a:t>
            </a:r>
            <a:r>
              <a:rPr lang="en-US" dirty="0" smtClean="0">
                <a:solidFill>
                  <a:schemeClr val="tx1"/>
                </a:solidFill>
              </a:rPr>
              <a:t>.  Then add one slide for each initiative that corresponds to the objective.  For each institution level goal, you may have 1-3 objectives and for each objective, you may have several initiatives.  Finally, for each sub-section, prioritize initiatives, summarize financial resources required, and provide a high-level implementation timeline.</a:t>
            </a:r>
          </a:p>
          <a:p>
            <a:pPr marL="107950" indent="-107950"/>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en-US" dirty="0" smtClean="0">
                <a:solidFill>
                  <a:schemeClr val="tx1"/>
                </a:solidFill>
              </a:rPr>
              <a:t>For example, a subsection </a:t>
            </a:r>
            <a:br>
              <a:rPr lang="en-US" dirty="0" smtClean="0">
                <a:solidFill>
                  <a:schemeClr val="tx1"/>
                </a:solidFill>
              </a:rPr>
            </a:br>
            <a:r>
              <a:rPr lang="en-US" dirty="0" smtClean="0">
                <a:solidFill>
                  <a:schemeClr val="tx1"/>
                </a:solidFill>
              </a:rPr>
              <a:t>might include the following slides</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There are three sets of strategic plan design slides in this template: </a:t>
            </a:r>
          </a:p>
          <a:p>
            <a:pPr marL="342900" indent="-342900">
              <a:buAutoNum type="arabicParenBoth"/>
            </a:pPr>
            <a:r>
              <a:rPr lang="en-US" dirty="0" smtClean="0">
                <a:solidFill>
                  <a:schemeClr val="tx1"/>
                </a:solidFill>
              </a:rPr>
              <a:t>Blank Template Slides—copy and paste these slides as needed to complete your plan [Goal #X – 6 Slides]</a:t>
            </a:r>
          </a:p>
          <a:p>
            <a:pPr marL="342900" indent="-342900">
              <a:buAutoNum type="arabicParenBoth"/>
            </a:pPr>
            <a:r>
              <a:rPr lang="en-US" dirty="0" smtClean="0">
                <a:solidFill>
                  <a:schemeClr val="tx1"/>
                </a:solidFill>
              </a:rPr>
              <a:t>Sample Set 1—examples of how the template might be completed [Grow Volumes – 6 Slides]</a:t>
            </a:r>
          </a:p>
          <a:p>
            <a:pPr marL="342900" indent="-342900">
              <a:buAutoNum type="arabicParenBoth"/>
            </a:pPr>
            <a:r>
              <a:rPr lang="en-US" dirty="0" smtClean="0">
                <a:solidFill>
                  <a:schemeClr val="tx1"/>
                </a:solidFill>
              </a:rPr>
              <a:t>Sample Set 2—examples of </a:t>
            </a:r>
            <a:r>
              <a:rPr lang="en-US" dirty="0">
                <a:solidFill>
                  <a:schemeClr val="tx1"/>
                </a:solidFill>
              </a:rPr>
              <a:t>how </a:t>
            </a:r>
            <a:r>
              <a:rPr lang="en-US" dirty="0" smtClean="0">
                <a:solidFill>
                  <a:schemeClr val="tx1"/>
                </a:solidFill>
              </a:rPr>
              <a:t>the </a:t>
            </a:r>
            <a:r>
              <a:rPr lang="en-US" dirty="0">
                <a:solidFill>
                  <a:schemeClr val="tx1"/>
                </a:solidFill>
              </a:rPr>
              <a:t>template might be </a:t>
            </a:r>
            <a:r>
              <a:rPr lang="en-US" dirty="0" smtClean="0">
                <a:solidFill>
                  <a:schemeClr val="tx1"/>
                </a:solidFill>
              </a:rPr>
              <a:t>completed [Improve Patient Satisfaction – 6 Slides]</a:t>
            </a:r>
          </a:p>
          <a:p>
            <a:pPr marL="342900" indent="-342900">
              <a:buAutoNum type="arabicParenBoth"/>
            </a:pPr>
            <a:endParaRPr lang="en-US" dirty="0">
              <a:solidFill>
                <a:schemeClr val="tx1"/>
              </a:solidFill>
            </a:endParaRPr>
          </a:p>
          <a:p>
            <a:r>
              <a:rPr lang="en-US" dirty="0" smtClean="0">
                <a:solidFill>
                  <a:schemeClr val="tx1"/>
                </a:solidFill>
              </a:rPr>
              <a:t>After completing the strategic plan design slides, delete the </a:t>
            </a:r>
            <a:r>
              <a:rPr lang="en-US" dirty="0">
                <a:solidFill>
                  <a:schemeClr val="tx1"/>
                </a:solidFill>
              </a:rPr>
              <a:t>sample slides and </a:t>
            </a:r>
            <a:r>
              <a:rPr lang="en-US" dirty="0" smtClean="0">
                <a:solidFill>
                  <a:schemeClr val="tx1"/>
                </a:solidFill>
              </a:rPr>
              <a:t>blank slides.</a:t>
            </a:r>
          </a:p>
        </p:txBody>
      </p:sp>
      <p:pic>
        <p:nvPicPr>
          <p:cNvPr id="7" name="Picture 6" descr="ABC_logo_rgb.png"/>
          <p:cNvPicPr>
            <a:picLocks noChangeAspect="1"/>
          </p:cNvPicPr>
          <p:nvPr/>
        </p:nvPicPr>
        <p:blipFill>
          <a:blip r:embed="rId3" cstate="print"/>
          <a:stretch>
            <a:fillRect/>
          </a:stretch>
        </p:blipFill>
        <p:spPr bwMode="gray">
          <a:xfrm>
            <a:off x="5405584" y="349626"/>
            <a:ext cx="1172095" cy="451256"/>
          </a:xfrm>
          <a:prstGeom prst="rect">
            <a:avLst/>
          </a:prstGeom>
        </p:spPr>
      </p:pic>
      <p:cxnSp>
        <p:nvCxnSpPr>
          <p:cNvPr id="8" name="Straight Connector 7"/>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15"/>
          <p:cNvSpPr txBox="1">
            <a:spLocks/>
          </p:cNvSpPr>
          <p:nvPr/>
        </p:nvSpPr>
        <p:spPr bwMode="gray">
          <a:xfrm>
            <a:off x="6769216" y="417006"/>
            <a:ext cx="1945295" cy="322729"/>
          </a:xfrm>
          <a:prstGeom prst="rect">
            <a:avLst/>
          </a:prstGeom>
        </p:spPr>
        <p:txBody>
          <a:bodyPr vert="horz" wrap="square" lIns="41020" tIns="41020" rIns="41020" bIns="4102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4128">
              <a:defRPr/>
            </a:pPr>
            <a:r>
              <a:rPr lang="en-US" dirty="0">
                <a:solidFill>
                  <a:srgbClr val="617685"/>
                </a:solidFill>
              </a:rPr>
              <a:t>Marketing and Planning</a:t>
            </a:r>
            <a:br>
              <a:rPr lang="en-US" dirty="0">
                <a:solidFill>
                  <a:srgbClr val="617685"/>
                </a:solidFill>
              </a:rPr>
            </a:br>
            <a:r>
              <a:rPr lang="en-US" dirty="0">
                <a:solidFill>
                  <a:srgbClr val="617685"/>
                </a:solidFill>
              </a:rPr>
              <a:t>Leadership Council</a:t>
            </a:r>
          </a:p>
        </p:txBody>
      </p:sp>
      <p:sp>
        <p:nvSpPr>
          <p:cNvPr id="3" name="TextBox 2"/>
          <p:cNvSpPr txBox="1"/>
          <p:nvPr/>
        </p:nvSpPr>
        <p:spPr>
          <a:xfrm>
            <a:off x="3676470" y="3048000"/>
            <a:ext cx="4705530" cy="1631216"/>
          </a:xfrm>
          <a:prstGeom prst="rect">
            <a:avLst/>
          </a:prstGeom>
          <a:noFill/>
        </p:spPr>
        <p:txBody>
          <a:bodyPr wrap="square" lIns="45720" rIns="45720" rtlCol="0">
            <a:spAutoFit/>
          </a:bodyPr>
          <a:lstStyle/>
          <a:p>
            <a:pPr marL="233363" indent="-125413">
              <a:buFont typeface="Arial" pitchFamily="34" charset="0"/>
              <a:buChar char="•"/>
            </a:pPr>
            <a:r>
              <a:rPr lang="en-US" sz="1000" dirty="0">
                <a:solidFill>
                  <a:schemeClr val="accent5"/>
                </a:solidFill>
              </a:rPr>
              <a:t>Goal #1: Grow Volume</a:t>
            </a:r>
          </a:p>
          <a:p>
            <a:pPr marL="346075" lvl="2" indent="-109538">
              <a:buFont typeface="Arial" pitchFamily="34" charset="0"/>
              <a:buChar char="•"/>
            </a:pPr>
            <a:r>
              <a:rPr lang="en-US" sz="1000" dirty="0">
                <a:solidFill>
                  <a:schemeClr val="accent5"/>
                </a:solidFill>
              </a:rPr>
              <a:t>Objective #1: Increase Share</a:t>
            </a:r>
          </a:p>
          <a:p>
            <a:pPr marL="693738" lvl="3" indent="-125413">
              <a:buFont typeface="Arial" pitchFamily="34" charset="0"/>
              <a:buChar char="•"/>
            </a:pPr>
            <a:r>
              <a:rPr lang="en-US" sz="1000" dirty="0">
                <a:solidFill>
                  <a:schemeClr val="accent5"/>
                </a:solidFill>
              </a:rPr>
              <a:t>Initiative #1: 24/7 Specialist Consult Line</a:t>
            </a:r>
          </a:p>
          <a:p>
            <a:pPr marL="693738" lvl="3" indent="-125413">
              <a:buFont typeface="Arial" pitchFamily="34" charset="0"/>
              <a:buChar char="•"/>
            </a:pPr>
            <a:r>
              <a:rPr lang="en-US" sz="1000" dirty="0">
                <a:solidFill>
                  <a:schemeClr val="accent5"/>
                </a:solidFill>
              </a:rPr>
              <a:t>Initiative #2: Mobile Screening Bus in Secondary Geographic </a:t>
            </a:r>
            <a:r>
              <a:rPr lang="en-US" sz="1000" dirty="0" smtClean="0">
                <a:solidFill>
                  <a:schemeClr val="accent5"/>
                </a:solidFill>
              </a:rPr>
              <a:t>Market</a:t>
            </a:r>
          </a:p>
          <a:p>
            <a:pPr marL="346075" lvl="1" indent="-109538">
              <a:buFont typeface="Arial" pitchFamily="34" charset="0"/>
              <a:buChar char="•"/>
            </a:pPr>
            <a:r>
              <a:rPr lang="en-US" sz="1000" dirty="0">
                <a:solidFill>
                  <a:schemeClr val="accent5"/>
                </a:solidFill>
              </a:rPr>
              <a:t>Objective #2: Strengthen Referrals</a:t>
            </a:r>
          </a:p>
          <a:p>
            <a:pPr marL="693738" lvl="1" indent="-125413">
              <a:buFont typeface="Arial" pitchFamily="34" charset="0"/>
              <a:buChar char="•"/>
            </a:pPr>
            <a:r>
              <a:rPr lang="en-US" sz="1000" dirty="0">
                <a:solidFill>
                  <a:schemeClr val="accent5"/>
                </a:solidFill>
              </a:rPr>
              <a:t>Initiative #1: Physician Survey</a:t>
            </a:r>
          </a:p>
          <a:p>
            <a:pPr marL="693738" lvl="1" indent="-125413">
              <a:buFont typeface="Arial" pitchFamily="34" charset="0"/>
              <a:buChar char="•"/>
            </a:pPr>
            <a:r>
              <a:rPr lang="en-US" sz="1000" dirty="0">
                <a:solidFill>
                  <a:schemeClr val="accent5"/>
                </a:solidFill>
              </a:rPr>
              <a:t>Initiative #2: Revamp Physician Liaison </a:t>
            </a:r>
            <a:r>
              <a:rPr lang="en-US" sz="1000" dirty="0" smtClean="0">
                <a:solidFill>
                  <a:schemeClr val="accent5"/>
                </a:solidFill>
              </a:rPr>
              <a:t>Program</a:t>
            </a:r>
          </a:p>
          <a:p>
            <a:pPr marL="346075" lvl="1" indent="-109538">
              <a:buFont typeface="Arial" pitchFamily="34" charset="0"/>
              <a:buChar char="•"/>
            </a:pPr>
            <a:r>
              <a:rPr lang="en-US" sz="1000" dirty="0">
                <a:solidFill>
                  <a:schemeClr val="accent5"/>
                </a:solidFill>
              </a:rPr>
              <a:t>Prioritization of </a:t>
            </a:r>
            <a:r>
              <a:rPr lang="en-US" sz="1000" dirty="0" smtClean="0">
                <a:solidFill>
                  <a:schemeClr val="accent5"/>
                </a:solidFill>
              </a:rPr>
              <a:t>Initiatives Related to Goal</a:t>
            </a:r>
            <a:endParaRPr lang="en-US" sz="1000" dirty="0">
              <a:solidFill>
                <a:schemeClr val="accent5"/>
              </a:solidFill>
            </a:endParaRPr>
          </a:p>
          <a:p>
            <a:pPr marL="346075" lvl="1" indent="-109538">
              <a:buFont typeface="Arial" pitchFamily="34" charset="0"/>
              <a:buChar char="•"/>
            </a:pPr>
            <a:r>
              <a:rPr lang="en-US" sz="1000" dirty="0">
                <a:solidFill>
                  <a:schemeClr val="accent5"/>
                </a:solidFill>
              </a:rPr>
              <a:t>Financial Summary of </a:t>
            </a:r>
            <a:r>
              <a:rPr lang="en-US" sz="1000" dirty="0" smtClean="0">
                <a:solidFill>
                  <a:schemeClr val="accent5"/>
                </a:solidFill>
              </a:rPr>
              <a:t>Initiatives Related to Goal</a:t>
            </a:r>
            <a:endParaRPr lang="en-US" sz="1000" dirty="0">
              <a:solidFill>
                <a:schemeClr val="accent5"/>
              </a:solidFill>
            </a:endParaRPr>
          </a:p>
          <a:p>
            <a:pPr marL="346075" lvl="1" indent="-109538">
              <a:buFont typeface="Arial" pitchFamily="34" charset="0"/>
              <a:buChar char="•"/>
            </a:pPr>
            <a:r>
              <a:rPr lang="en-US" sz="1000" dirty="0">
                <a:solidFill>
                  <a:schemeClr val="accent5"/>
                </a:solidFill>
              </a:rPr>
              <a:t>Implementation </a:t>
            </a:r>
            <a:r>
              <a:rPr lang="en-US" sz="1000" dirty="0" smtClean="0">
                <a:solidFill>
                  <a:schemeClr val="accent5"/>
                </a:solidFill>
              </a:rPr>
              <a:t>Timeline for Initiatives Related to Goal</a:t>
            </a:r>
            <a:endParaRPr lang="en-US" sz="1000" dirty="0">
              <a:solidFill>
                <a:schemeClr val="accent5"/>
              </a:solidFill>
            </a:endParaRPr>
          </a:p>
        </p:txBody>
      </p:sp>
      <p:sp>
        <p:nvSpPr>
          <p:cNvPr id="6" name="Left Brace 5"/>
          <p:cNvSpPr/>
          <p:nvPr/>
        </p:nvSpPr>
        <p:spPr>
          <a:xfrm>
            <a:off x="3275384" y="3120220"/>
            <a:ext cx="459631" cy="1486777"/>
          </a:xfrm>
          <a:prstGeom prst="leftBrace">
            <a:avLst>
              <a:gd name="adj1" fmla="val 73657"/>
              <a:gd name="adj2" fmla="val 50000"/>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0529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38</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Goal #X: </a:t>
            </a:r>
            <a:r>
              <a:rPr lang="en-US" i="1" dirty="0" smtClean="0"/>
              <a:t>Goal</a:t>
            </a:r>
            <a:endParaRPr lang="en-US" i="1" dirty="0"/>
          </a:p>
        </p:txBody>
      </p:sp>
      <p:sp>
        <p:nvSpPr>
          <p:cNvPr id="4" name="Text Placeholder 3"/>
          <p:cNvSpPr>
            <a:spLocks noGrp="1"/>
          </p:cNvSpPr>
          <p:nvPr>
            <p:ph type="body" sz="quarter" idx="19"/>
          </p:nvPr>
        </p:nvSpPr>
        <p:spPr/>
        <p:txBody>
          <a:bodyPr/>
          <a:lstStyle/>
          <a:p>
            <a:r>
              <a:rPr lang="en-US" dirty="0" smtClean="0"/>
              <a:t>Strategic Plan Design</a:t>
            </a:r>
            <a:endParaRPr lang="en-US" dirty="0"/>
          </a:p>
        </p:txBody>
      </p:sp>
    </p:spTree>
    <p:extLst>
      <p:ext uri="{BB962C8B-B14F-4D97-AF65-F5344CB8AC3E}">
        <p14:creationId xmlns:p14="http://schemas.microsoft.com/office/powerpoint/2010/main" val="3178344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39</a:t>
            </a:fld>
            <a:endParaRPr lang="en-US" dirty="0">
              <a:solidFill>
                <a:srgbClr val="000000"/>
              </a:solidFill>
            </a:endParaRPr>
          </a:p>
        </p:txBody>
      </p:sp>
      <p:graphicFrame>
        <p:nvGraphicFramePr>
          <p:cNvPr id="6" name="Chart 5"/>
          <p:cNvGraphicFramePr/>
          <p:nvPr>
            <p:extLst>
              <p:ext uri="{D42A27DB-BD31-4B8C-83A1-F6EECF244321}">
                <p14:modId xmlns:p14="http://schemas.microsoft.com/office/powerpoint/2010/main" val="1530227611"/>
              </p:ext>
            </p:extLst>
          </p:nvPr>
        </p:nvGraphicFramePr>
        <p:xfrm>
          <a:off x="730532" y="1234324"/>
          <a:ext cx="3423230" cy="196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518751439"/>
              </p:ext>
            </p:extLst>
          </p:nvPr>
        </p:nvGraphicFramePr>
        <p:xfrm>
          <a:off x="4944900" y="1234324"/>
          <a:ext cx="3423230" cy="1966077"/>
        </p:xfrm>
        <a:graphic>
          <a:graphicData uri="http://schemas.openxmlformats.org/drawingml/2006/chart">
            <c:chart xmlns:c="http://schemas.openxmlformats.org/drawingml/2006/chart" xmlns:r="http://schemas.openxmlformats.org/officeDocument/2006/relationships" r:id="rId4"/>
          </a:graphicData>
        </a:graphic>
      </p:graphicFrame>
      <p:sp>
        <p:nvSpPr>
          <p:cNvPr id="16" name="Chevron 15"/>
          <p:cNvSpPr/>
          <p:nvPr/>
        </p:nvSpPr>
        <p:spPr bwMode="gray">
          <a:xfrm>
            <a:off x="6716238"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9" name="Chevron 18"/>
          <p:cNvSpPr/>
          <p:nvPr/>
        </p:nvSpPr>
        <p:spPr bwMode="gray">
          <a:xfrm>
            <a:off x="7717474"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
        <p:nvSpPr>
          <p:cNvPr id="26" name="TextBox 25"/>
          <p:cNvSpPr txBox="1"/>
          <p:nvPr/>
        </p:nvSpPr>
        <p:spPr>
          <a:xfrm>
            <a:off x="399868" y="4980802"/>
            <a:ext cx="1047937" cy="261580"/>
          </a:xfrm>
          <a:prstGeom prst="rect">
            <a:avLst/>
          </a:prstGeom>
          <a:noFill/>
        </p:spPr>
        <p:txBody>
          <a:bodyPr wrap="square" lIns="45705" tIns="45705" rIns="45705" bIns="45705" rtlCol="0">
            <a:spAutoFit/>
          </a:bodyPr>
          <a:lstStyle/>
          <a:p>
            <a:pPr algn="ctr"/>
            <a:r>
              <a:rPr lang="en-US" sz="1100" dirty="0"/>
              <a:t>BARRIERS</a:t>
            </a:r>
          </a:p>
        </p:txBody>
      </p:sp>
      <p:sp>
        <p:nvSpPr>
          <p:cNvPr id="29" name="TextBox 28"/>
          <p:cNvSpPr txBox="1"/>
          <p:nvPr/>
        </p:nvSpPr>
        <p:spPr>
          <a:xfrm>
            <a:off x="384628" y="3380605"/>
            <a:ext cx="1047937" cy="261580"/>
          </a:xfrm>
          <a:prstGeom prst="rect">
            <a:avLst/>
          </a:prstGeom>
          <a:noFill/>
        </p:spPr>
        <p:txBody>
          <a:bodyPr wrap="square" lIns="45705" tIns="45705" rIns="45705" bIns="45705" rtlCol="0">
            <a:spAutoFit/>
          </a:bodyPr>
          <a:lstStyle/>
          <a:p>
            <a:pPr algn="ctr"/>
            <a:r>
              <a:rPr lang="en-US" sz="1100" dirty="0"/>
              <a:t>DRIVERS</a:t>
            </a:r>
          </a:p>
        </p:txBody>
      </p:sp>
      <p:cxnSp>
        <p:nvCxnSpPr>
          <p:cNvPr id="30" name="Straight Connector 29"/>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6" y="3657605"/>
            <a:ext cx="4090319" cy="261580"/>
          </a:xfrm>
          <a:prstGeom prst="rect">
            <a:avLst/>
          </a:prstGeom>
          <a:noFill/>
        </p:spPr>
        <p:txBody>
          <a:bodyPr wrap="square" lIns="45705" tIns="45705" rIns="45705" bIns="45705" rtlCol="0">
            <a:spAutoFit/>
          </a:bodyPr>
          <a:lstStyle/>
          <a:p>
            <a:pPr algn="ctr"/>
            <a:r>
              <a:rPr lang="en-US" sz="1100" dirty="0"/>
              <a:t>Internal</a:t>
            </a:r>
          </a:p>
        </p:txBody>
      </p:sp>
      <p:sp>
        <p:nvSpPr>
          <p:cNvPr id="34" name="TextBox 33"/>
          <p:cNvSpPr txBox="1"/>
          <p:nvPr/>
        </p:nvSpPr>
        <p:spPr>
          <a:xfrm>
            <a:off x="457206" y="5257805"/>
            <a:ext cx="4090319" cy="261580"/>
          </a:xfrm>
          <a:prstGeom prst="rect">
            <a:avLst/>
          </a:prstGeom>
          <a:noFill/>
        </p:spPr>
        <p:txBody>
          <a:bodyPr wrap="square" lIns="45705" tIns="45705" rIns="45705" bIns="45705" rtlCol="0">
            <a:spAutoFit/>
          </a:bodyPr>
          <a:lstStyle/>
          <a:p>
            <a:pPr algn="ctr"/>
            <a:r>
              <a:rPr lang="en-US" sz="1100" dirty="0"/>
              <a:t>Internal</a:t>
            </a:r>
          </a:p>
        </p:txBody>
      </p:sp>
      <p:sp>
        <p:nvSpPr>
          <p:cNvPr id="35" name="TextBox 34"/>
          <p:cNvSpPr txBox="1"/>
          <p:nvPr/>
        </p:nvSpPr>
        <p:spPr>
          <a:xfrm>
            <a:off x="4547523" y="3657605"/>
            <a:ext cx="4090319" cy="261580"/>
          </a:xfrm>
          <a:prstGeom prst="rect">
            <a:avLst/>
          </a:prstGeom>
          <a:noFill/>
        </p:spPr>
        <p:txBody>
          <a:bodyPr wrap="square" lIns="45705" tIns="45705" rIns="45705" bIns="45705" rtlCol="0">
            <a:spAutoFit/>
          </a:bodyPr>
          <a:lstStyle/>
          <a:p>
            <a:pPr algn="ctr"/>
            <a:r>
              <a:rPr lang="en-US" sz="1100" dirty="0"/>
              <a:t>External</a:t>
            </a:r>
          </a:p>
        </p:txBody>
      </p:sp>
      <p:sp>
        <p:nvSpPr>
          <p:cNvPr id="36" name="TextBox 35"/>
          <p:cNvSpPr txBox="1"/>
          <p:nvPr/>
        </p:nvSpPr>
        <p:spPr>
          <a:xfrm>
            <a:off x="4547524" y="5257802"/>
            <a:ext cx="4090319" cy="261580"/>
          </a:xfrm>
          <a:prstGeom prst="rect">
            <a:avLst/>
          </a:prstGeom>
          <a:noFill/>
        </p:spPr>
        <p:txBody>
          <a:bodyPr wrap="square" lIns="45705" tIns="45705" rIns="45705" bIns="45705" rtlCol="0">
            <a:spAutoFit/>
          </a:bodyPr>
          <a:lstStyle/>
          <a:p>
            <a:pPr algn="ctr"/>
            <a:r>
              <a:rPr lang="en-US" sz="1100" dirty="0"/>
              <a:t>External</a:t>
            </a:r>
          </a:p>
        </p:txBody>
      </p:sp>
      <p:sp>
        <p:nvSpPr>
          <p:cNvPr id="37" name="Rectangle 36"/>
          <p:cNvSpPr/>
          <p:nvPr/>
        </p:nvSpPr>
        <p:spPr>
          <a:xfrm>
            <a:off x="457207" y="3934599"/>
            <a:ext cx="4090319" cy="21544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internal </a:t>
            </a:r>
            <a:r>
              <a:rPr lang="en-US" sz="1000" i="1" kern="0" dirty="0" smtClean="0">
                <a:solidFill>
                  <a:sysClr val="windowText" lastClr="000000"/>
                </a:solidFill>
                <a:latin typeface="Arial" charset="0"/>
              </a:rPr>
              <a:t>drivers </a:t>
            </a:r>
            <a:r>
              <a:rPr lang="en-US" sz="1000" i="1" kern="0" dirty="0">
                <a:solidFill>
                  <a:sysClr val="windowText" lastClr="000000"/>
                </a:solidFill>
                <a:latin typeface="Arial" charset="0"/>
              </a:rPr>
              <a:t>here</a:t>
            </a:r>
          </a:p>
        </p:txBody>
      </p:sp>
      <p:sp>
        <p:nvSpPr>
          <p:cNvPr id="38" name="Rectangle 37"/>
          <p:cNvSpPr/>
          <p:nvPr/>
        </p:nvSpPr>
        <p:spPr>
          <a:xfrm>
            <a:off x="457207" y="5534799"/>
            <a:ext cx="4090319" cy="21544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internal barriers here</a:t>
            </a:r>
          </a:p>
        </p:txBody>
      </p:sp>
      <p:sp>
        <p:nvSpPr>
          <p:cNvPr id="39" name="Rectangle 38"/>
          <p:cNvSpPr/>
          <p:nvPr/>
        </p:nvSpPr>
        <p:spPr>
          <a:xfrm>
            <a:off x="4547523" y="5534799"/>
            <a:ext cx="4090319" cy="21544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a:t>
            </a:r>
            <a:r>
              <a:rPr lang="en-US" sz="1000" i="1" kern="0" dirty="0" smtClean="0">
                <a:solidFill>
                  <a:sysClr val="windowText" lastClr="000000"/>
                </a:solidFill>
                <a:latin typeface="Arial" charset="0"/>
              </a:rPr>
              <a:t>external </a:t>
            </a:r>
            <a:r>
              <a:rPr lang="en-US" sz="1000" i="1" kern="0" dirty="0">
                <a:solidFill>
                  <a:sysClr val="windowText" lastClr="000000"/>
                </a:solidFill>
                <a:latin typeface="Arial" charset="0"/>
              </a:rPr>
              <a:t>barriers here</a:t>
            </a:r>
          </a:p>
        </p:txBody>
      </p:sp>
      <p:sp>
        <p:nvSpPr>
          <p:cNvPr id="40" name="Rectangle 39"/>
          <p:cNvSpPr/>
          <p:nvPr/>
        </p:nvSpPr>
        <p:spPr>
          <a:xfrm>
            <a:off x="4547526" y="3934599"/>
            <a:ext cx="4090319" cy="21544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a:t>
            </a:r>
            <a:r>
              <a:rPr lang="en-US" sz="1000" i="1" kern="0" dirty="0" smtClean="0">
                <a:solidFill>
                  <a:sysClr val="windowText" lastClr="000000"/>
                </a:solidFill>
                <a:latin typeface="Arial" charset="0"/>
              </a:rPr>
              <a:t>external drivers here</a:t>
            </a:r>
            <a:endParaRPr lang="en-US" sz="1000" i="1" kern="0" dirty="0">
              <a:solidFill>
                <a:sysClr val="windowText" lastClr="000000"/>
              </a:solidFill>
              <a:latin typeface="Arial" charset="0"/>
            </a:endParaRPr>
          </a:p>
        </p:txBody>
      </p:sp>
      <p:sp>
        <p:nvSpPr>
          <p:cNvPr id="5" name="Text Placeholder 4"/>
          <p:cNvSpPr>
            <a:spLocks noGrp="1"/>
          </p:cNvSpPr>
          <p:nvPr>
            <p:ph type="body" sz="quarter" idx="19"/>
          </p:nvPr>
        </p:nvSpPr>
        <p:spPr/>
        <p:txBody>
          <a:bodyPr/>
          <a:lstStyle/>
          <a:p>
            <a:r>
              <a:rPr lang="en-US" dirty="0"/>
              <a:t>Goal #X: </a:t>
            </a:r>
            <a:r>
              <a:rPr lang="en-US" i="1" dirty="0"/>
              <a:t>Goal</a:t>
            </a:r>
          </a:p>
          <a:p>
            <a:endParaRPr lang="en-US" dirty="0"/>
          </a:p>
        </p:txBody>
      </p:sp>
      <p:sp>
        <p:nvSpPr>
          <p:cNvPr id="7" name="Title 6"/>
          <p:cNvSpPr>
            <a:spLocks noGrp="1"/>
          </p:cNvSpPr>
          <p:nvPr>
            <p:ph type="title"/>
          </p:nvPr>
        </p:nvSpPr>
        <p:spPr/>
        <p:txBody>
          <a:bodyPr/>
          <a:lstStyle/>
          <a:p>
            <a:r>
              <a:rPr lang="en-US" dirty="0"/>
              <a:t>Objective #X: Title</a:t>
            </a:r>
          </a:p>
        </p:txBody>
      </p:sp>
    </p:spTree>
    <p:extLst>
      <p:ext uri="{BB962C8B-B14F-4D97-AF65-F5344CB8AC3E}">
        <p14:creationId xmlns:p14="http://schemas.microsoft.com/office/powerpoint/2010/main" val="15569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Road Map</a:t>
            </a:r>
            <a:endParaRPr lang="en-US" dirty="0"/>
          </a:p>
        </p:txBody>
      </p:sp>
      <p:sp>
        <p:nvSpPr>
          <p:cNvPr id="4" name="Title 3"/>
          <p:cNvSpPr>
            <a:spLocks noGrp="1"/>
          </p:cNvSpPr>
          <p:nvPr>
            <p:ph type="title"/>
          </p:nvPr>
        </p:nvSpPr>
        <p:spPr/>
        <p:txBody>
          <a:bodyPr/>
          <a:lstStyle/>
          <a:p>
            <a:r>
              <a:rPr lang="en-US" dirty="0" smtClean="0"/>
              <a:t>Strategic Plan Overview</a:t>
            </a:r>
            <a:endParaRPr lang="en-US" dirty="0"/>
          </a:p>
        </p:txBody>
      </p:sp>
      <p:sp>
        <p:nvSpPr>
          <p:cNvPr id="18" name="TextBox 17"/>
          <p:cNvSpPr txBox="1"/>
          <p:nvPr/>
        </p:nvSpPr>
        <p:spPr>
          <a:xfrm>
            <a:off x="2561649" y="2194707"/>
            <a:ext cx="1897863" cy="3139293"/>
          </a:xfrm>
          <a:prstGeom prst="rect">
            <a:avLst/>
          </a:prstGeom>
          <a:noFill/>
        </p:spPr>
        <p:txBody>
          <a:bodyPr wrap="square" lIns="45701" tIns="45701" rIns="45701" bIns="45701" rtlCol="0">
            <a:spAutoFit/>
          </a:bodyPr>
          <a:lstStyle/>
          <a:p>
            <a:pPr marL="112700" indent="-112700">
              <a:lnSpc>
                <a:spcPct val="200000"/>
              </a:lnSpc>
              <a:buFont typeface="Arial" pitchFamily="34" charset="0"/>
              <a:buChar char="•"/>
            </a:pPr>
            <a:r>
              <a:rPr lang="en-US" sz="1100" dirty="0"/>
              <a:t>Volumes</a:t>
            </a:r>
          </a:p>
          <a:p>
            <a:pPr marL="112700" indent="-112700">
              <a:lnSpc>
                <a:spcPct val="200000"/>
              </a:lnSpc>
              <a:buFont typeface="Arial" pitchFamily="34" charset="0"/>
              <a:buChar char="•"/>
            </a:pPr>
            <a:r>
              <a:rPr lang="en-US" sz="1100" dirty="0"/>
              <a:t>Patients</a:t>
            </a:r>
          </a:p>
          <a:p>
            <a:pPr marL="112700" indent="-112700">
              <a:lnSpc>
                <a:spcPct val="200000"/>
              </a:lnSpc>
              <a:buFont typeface="Arial" pitchFamily="34" charset="0"/>
              <a:buChar char="•"/>
            </a:pPr>
            <a:r>
              <a:rPr lang="en-US" sz="1100" dirty="0"/>
              <a:t>Payers</a:t>
            </a:r>
          </a:p>
          <a:p>
            <a:pPr marL="112700" indent="-112700">
              <a:lnSpc>
                <a:spcPct val="200000"/>
              </a:lnSpc>
              <a:buFont typeface="Arial" pitchFamily="34" charset="0"/>
              <a:buChar char="•"/>
            </a:pPr>
            <a:r>
              <a:rPr lang="en-US" sz="1100" dirty="0"/>
              <a:t>Payment Reform</a:t>
            </a:r>
          </a:p>
          <a:p>
            <a:pPr marL="112700" indent="-112700">
              <a:lnSpc>
                <a:spcPct val="200000"/>
              </a:lnSpc>
              <a:buFont typeface="Arial" pitchFamily="34" charset="0"/>
              <a:buChar char="•"/>
            </a:pPr>
            <a:r>
              <a:rPr lang="en-US" sz="1100" dirty="0"/>
              <a:t>Employers</a:t>
            </a:r>
          </a:p>
          <a:p>
            <a:pPr marL="112700" indent="-112700">
              <a:lnSpc>
                <a:spcPct val="200000"/>
              </a:lnSpc>
              <a:buFont typeface="Arial" pitchFamily="34" charset="0"/>
              <a:buChar char="•"/>
            </a:pPr>
            <a:r>
              <a:rPr lang="en-US" sz="1100" dirty="0"/>
              <a:t>Physicians</a:t>
            </a:r>
          </a:p>
          <a:p>
            <a:pPr marL="112700" indent="-112700">
              <a:lnSpc>
                <a:spcPct val="200000"/>
              </a:lnSpc>
              <a:buFont typeface="Arial" pitchFamily="34" charset="0"/>
              <a:buChar char="•"/>
            </a:pPr>
            <a:r>
              <a:rPr lang="en-US" sz="1100" dirty="0"/>
              <a:t>Competitors</a:t>
            </a:r>
          </a:p>
          <a:p>
            <a:pPr marL="112700" indent="-112700">
              <a:lnSpc>
                <a:spcPct val="200000"/>
              </a:lnSpc>
              <a:buFont typeface="Arial" pitchFamily="34" charset="0"/>
              <a:buChar char="•"/>
            </a:pPr>
            <a:r>
              <a:rPr lang="en-US" sz="1100" dirty="0"/>
              <a:t>Technology</a:t>
            </a:r>
          </a:p>
          <a:p>
            <a:pPr marL="112700" indent="-112700">
              <a:lnSpc>
                <a:spcPct val="200000"/>
              </a:lnSpc>
              <a:buFont typeface="Arial" pitchFamily="34" charset="0"/>
              <a:buChar char="•"/>
            </a:pPr>
            <a:r>
              <a:rPr lang="en-US" sz="1100" dirty="0"/>
              <a:t>Regulatory Changes</a:t>
            </a:r>
          </a:p>
        </p:txBody>
      </p:sp>
      <p:sp>
        <p:nvSpPr>
          <p:cNvPr id="25" name="TextBox 24"/>
          <p:cNvSpPr txBox="1"/>
          <p:nvPr/>
        </p:nvSpPr>
        <p:spPr>
          <a:xfrm>
            <a:off x="4572001" y="2194706"/>
            <a:ext cx="2013008" cy="1785066"/>
          </a:xfrm>
          <a:prstGeom prst="rect">
            <a:avLst/>
          </a:prstGeom>
          <a:noFill/>
        </p:spPr>
        <p:txBody>
          <a:bodyPr wrap="square" lIns="45701" tIns="45701" rIns="45701" bIns="45701" rtlCol="0">
            <a:spAutoFit/>
          </a:bodyPr>
          <a:lstStyle/>
          <a:p>
            <a:pPr marL="112700" indent="-112700">
              <a:lnSpc>
                <a:spcPct val="200000"/>
              </a:lnSpc>
              <a:buFont typeface="Arial" pitchFamily="34" charset="0"/>
              <a:buChar char="•"/>
            </a:pPr>
            <a:r>
              <a:rPr lang="en-US" sz="1100" dirty="0" smtClean="0"/>
              <a:t>Goals &amp; Objectives</a:t>
            </a:r>
          </a:p>
          <a:p>
            <a:pPr marL="112700" indent="-112700">
              <a:lnSpc>
                <a:spcPct val="200000"/>
              </a:lnSpc>
              <a:buFont typeface="Arial" pitchFamily="34" charset="0"/>
              <a:buChar char="•"/>
            </a:pPr>
            <a:r>
              <a:rPr lang="en-US" sz="1100" dirty="0" smtClean="0"/>
              <a:t>Initiative Design</a:t>
            </a:r>
          </a:p>
          <a:p>
            <a:pPr marL="112700" indent="-112700">
              <a:lnSpc>
                <a:spcPct val="200000"/>
              </a:lnSpc>
              <a:buFont typeface="Arial" pitchFamily="34" charset="0"/>
              <a:buChar char="•"/>
            </a:pPr>
            <a:r>
              <a:rPr lang="en-US" sz="1100" dirty="0" smtClean="0"/>
              <a:t>Initiative </a:t>
            </a:r>
            <a:r>
              <a:rPr lang="en-US" sz="1100" dirty="0"/>
              <a:t>Prioritization</a:t>
            </a:r>
          </a:p>
          <a:p>
            <a:pPr marL="112700" indent="-112700">
              <a:lnSpc>
                <a:spcPct val="200000"/>
              </a:lnSpc>
              <a:buFont typeface="Arial" pitchFamily="34" charset="0"/>
              <a:buChar char="•"/>
            </a:pPr>
            <a:r>
              <a:rPr lang="en-US" sz="1100" dirty="0"/>
              <a:t>Financial Summary</a:t>
            </a:r>
          </a:p>
          <a:p>
            <a:pPr marL="112700" indent="-112700">
              <a:lnSpc>
                <a:spcPct val="200000"/>
              </a:lnSpc>
              <a:buFont typeface="Arial" pitchFamily="34" charset="0"/>
              <a:buChar char="•"/>
            </a:pPr>
            <a:r>
              <a:rPr lang="en-US" sz="1100" dirty="0"/>
              <a:t>Implementation Timeline</a:t>
            </a:r>
          </a:p>
        </p:txBody>
      </p:sp>
      <p:sp>
        <p:nvSpPr>
          <p:cNvPr id="52" name="TextBox 51"/>
          <p:cNvSpPr txBox="1"/>
          <p:nvPr/>
        </p:nvSpPr>
        <p:spPr>
          <a:xfrm>
            <a:off x="399866" y="2194706"/>
            <a:ext cx="1809934" cy="923291"/>
          </a:xfrm>
          <a:prstGeom prst="rect">
            <a:avLst/>
          </a:prstGeom>
          <a:noFill/>
        </p:spPr>
        <p:txBody>
          <a:bodyPr wrap="square" lIns="45701" tIns="45701" rIns="45701" bIns="45701" rtlCol="0">
            <a:spAutoFit/>
          </a:bodyPr>
          <a:lstStyle/>
          <a:p>
            <a:pPr marL="112700" indent="-112700">
              <a:lnSpc>
                <a:spcPct val="200000"/>
              </a:lnSpc>
              <a:spcBef>
                <a:spcPts val="1200"/>
              </a:spcBef>
              <a:buFont typeface="Arial" pitchFamily="34" charset="0"/>
              <a:buChar char="•"/>
            </a:pPr>
            <a:r>
              <a:rPr lang="en-US" sz="1100" dirty="0"/>
              <a:t>Mission and </a:t>
            </a:r>
            <a:r>
              <a:rPr lang="en-US" sz="1100" dirty="0" smtClean="0"/>
              <a:t>Vision</a:t>
            </a:r>
          </a:p>
          <a:p>
            <a:pPr marL="112700" indent="-112700">
              <a:spcBef>
                <a:spcPts val="1200"/>
              </a:spcBef>
              <a:buFont typeface="Arial" pitchFamily="34" charset="0"/>
              <a:buChar char="•"/>
            </a:pPr>
            <a:r>
              <a:rPr lang="en-US" sz="1100" dirty="0" smtClean="0"/>
              <a:t>Previous Strategic</a:t>
            </a:r>
            <a:br>
              <a:rPr lang="en-US" sz="1100" dirty="0" smtClean="0"/>
            </a:br>
            <a:r>
              <a:rPr lang="en-US" sz="1100" dirty="0" smtClean="0"/>
              <a:t>Plan Review</a:t>
            </a:r>
            <a:endParaRPr lang="en-US" sz="1100" dirty="0"/>
          </a:p>
        </p:txBody>
      </p:sp>
      <p:sp>
        <p:nvSpPr>
          <p:cNvPr id="57" name="TextBox 56"/>
          <p:cNvSpPr txBox="1"/>
          <p:nvPr/>
        </p:nvSpPr>
        <p:spPr>
          <a:xfrm>
            <a:off x="6702357" y="2194706"/>
            <a:ext cx="1998776" cy="1785076"/>
          </a:xfrm>
          <a:prstGeom prst="rect">
            <a:avLst/>
          </a:prstGeom>
          <a:noFill/>
        </p:spPr>
        <p:txBody>
          <a:bodyPr wrap="square" lIns="45701" tIns="45701" rIns="45701" bIns="45701" rtlCol="0">
            <a:spAutoFit/>
          </a:bodyPr>
          <a:lstStyle/>
          <a:p>
            <a:pPr marL="112700" indent="-112700">
              <a:lnSpc>
                <a:spcPct val="200000"/>
              </a:lnSpc>
              <a:buFont typeface="Arial" pitchFamily="34" charset="0"/>
              <a:buChar char="•"/>
            </a:pPr>
            <a:r>
              <a:rPr lang="en-US" sz="1100" dirty="0" smtClean="0"/>
              <a:t>Total Investment Summary</a:t>
            </a:r>
            <a:endParaRPr lang="en-US" sz="1100" dirty="0"/>
          </a:p>
          <a:p>
            <a:pPr marL="112700" indent="-112700">
              <a:lnSpc>
                <a:spcPct val="200000"/>
              </a:lnSpc>
              <a:buFont typeface="Arial" pitchFamily="34" charset="0"/>
              <a:buChar char="•"/>
            </a:pPr>
            <a:r>
              <a:rPr lang="en-US" sz="1100" dirty="0"/>
              <a:t>Interdepartmental Support</a:t>
            </a:r>
          </a:p>
          <a:p>
            <a:pPr marL="112700" indent="-112700">
              <a:lnSpc>
                <a:spcPct val="200000"/>
              </a:lnSpc>
              <a:buFont typeface="Arial" pitchFamily="34" charset="0"/>
              <a:buChar char="•"/>
            </a:pPr>
            <a:r>
              <a:rPr lang="en-US" sz="1100" dirty="0" smtClean="0"/>
              <a:t>Performance Scorecard</a:t>
            </a:r>
            <a:endParaRPr lang="en-US" sz="1100" dirty="0"/>
          </a:p>
          <a:p>
            <a:pPr marL="112700" indent="-112700">
              <a:lnSpc>
                <a:spcPct val="200000"/>
              </a:lnSpc>
              <a:buFont typeface="Arial" pitchFamily="34" charset="0"/>
              <a:buChar char="•"/>
            </a:pPr>
            <a:r>
              <a:rPr lang="en-US" sz="1100" dirty="0"/>
              <a:t>Communication Plan </a:t>
            </a:r>
          </a:p>
          <a:p>
            <a:pPr>
              <a:lnSpc>
                <a:spcPct val="200000"/>
              </a:lnSpc>
            </a:pPr>
            <a:endParaRPr lang="en-US" sz="1100" dirty="0"/>
          </a:p>
        </p:txBody>
      </p:sp>
      <p:sp>
        <p:nvSpPr>
          <p:cNvPr id="58" name="Chevron 57"/>
          <p:cNvSpPr/>
          <p:nvPr/>
        </p:nvSpPr>
        <p:spPr bwMode="gray">
          <a:xfrm>
            <a:off x="39986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CURRENT </a:t>
            </a:r>
            <a:r>
              <a:rPr lang="en-US" sz="1100" b="1" dirty="0" smtClean="0">
                <a:solidFill>
                  <a:prstClr val="black"/>
                </a:solidFill>
              </a:rPr>
              <a:t>PERFORMANCE</a:t>
            </a:r>
          </a:p>
          <a:p>
            <a:pPr algn="ctr" defTabSz="2090094"/>
            <a:r>
              <a:rPr lang="en-US" sz="1100" b="1" dirty="0" smtClean="0">
                <a:solidFill>
                  <a:prstClr val="black"/>
                </a:solidFill>
              </a:rPr>
              <a:t>ANALYSIS</a:t>
            </a:r>
            <a:endParaRPr lang="en-US" sz="1100" b="1" dirty="0">
              <a:solidFill>
                <a:prstClr val="black"/>
              </a:solidFill>
            </a:endParaRPr>
          </a:p>
        </p:txBody>
      </p:sp>
      <p:sp>
        <p:nvSpPr>
          <p:cNvPr id="59" name="Chevron 58"/>
          <p:cNvSpPr/>
          <p:nvPr/>
        </p:nvSpPr>
        <p:spPr bwMode="gray">
          <a:xfrm>
            <a:off x="247021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FUTURE              </a:t>
            </a:r>
            <a:r>
              <a:rPr lang="en-US" sz="1100" b="1" dirty="0" smtClean="0">
                <a:solidFill>
                  <a:prstClr val="black"/>
                </a:solidFill>
              </a:rPr>
              <a:t>MARKET ASSESSMENT</a:t>
            </a:r>
            <a:endParaRPr lang="en-US" sz="1100" b="1" dirty="0">
              <a:solidFill>
                <a:prstClr val="black"/>
              </a:solidFill>
            </a:endParaRPr>
          </a:p>
        </p:txBody>
      </p:sp>
      <p:sp>
        <p:nvSpPr>
          <p:cNvPr id="60" name="Chevron 59"/>
          <p:cNvSpPr/>
          <p:nvPr/>
        </p:nvSpPr>
        <p:spPr bwMode="gray">
          <a:xfrm>
            <a:off x="454056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PLAN                      DESIGN</a:t>
            </a:r>
          </a:p>
        </p:txBody>
      </p:sp>
      <p:sp>
        <p:nvSpPr>
          <p:cNvPr id="61" name="Chevron 60"/>
          <p:cNvSpPr/>
          <p:nvPr/>
        </p:nvSpPr>
        <p:spPr bwMode="gray">
          <a:xfrm>
            <a:off x="6610917" y="1577447"/>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smtClean="0">
                <a:solidFill>
                  <a:prstClr val="black"/>
                </a:solidFill>
              </a:rPr>
              <a:t>PLAN</a:t>
            </a:r>
            <a:br>
              <a:rPr lang="en-US" sz="1100" b="1" dirty="0" smtClean="0">
                <a:solidFill>
                  <a:prstClr val="black"/>
                </a:solidFill>
              </a:rPr>
            </a:br>
            <a:r>
              <a:rPr lang="en-US" sz="1100" b="1" dirty="0" smtClean="0">
                <a:solidFill>
                  <a:prstClr val="black"/>
                </a:solidFill>
              </a:rPr>
              <a:t>SUMMARY</a:t>
            </a:r>
            <a:endParaRPr lang="en-US" sz="1100" b="1" dirty="0">
              <a:solidFill>
                <a:prstClr val="black"/>
              </a:solidFill>
            </a:endParaRPr>
          </a:p>
        </p:txBody>
      </p:sp>
      <p:sp>
        <p:nvSpPr>
          <p:cNvPr id="63" name="TextBox 62"/>
          <p:cNvSpPr txBox="1"/>
          <p:nvPr/>
        </p:nvSpPr>
        <p:spPr bwMode="gray">
          <a:xfrm>
            <a:off x="1295400" y="1193219"/>
            <a:ext cx="196992" cy="308028"/>
          </a:xfrm>
          <a:prstGeom prst="rect">
            <a:avLst/>
          </a:prstGeom>
          <a:noFill/>
        </p:spPr>
        <p:txBody>
          <a:bodyPr wrap="none" lIns="45714" tIns="45714" rIns="45714" bIns="45714" rtlCol="0">
            <a:spAutoFit/>
          </a:bodyPr>
          <a:lstStyle/>
          <a:p>
            <a:r>
              <a:rPr lang="en-US" sz="1400" b="1" dirty="0">
                <a:solidFill>
                  <a:schemeClr val="accent2"/>
                </a:solidFill>
              </a:rPr>
              <a:t>1</a:t>
            </a:r>
          </a:p>
        </p:txBody>
      </p:sp>
      <p:sp>
        <p:nvSpPr>
          <p:cNvPr id="66" name="TextBox 65"/>
          <p:cNvSpPr txBox="1"/>
          <p:nvPr/>
        </p:nvSpPr>
        <p:spPr bwMode="gray">
          <a:xfrm>
            <a:off x="34290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2</a:t>
            </a:r>
          </a:p>
        </p:txBody>
      </p:sp>
      <p:sp>
        <p:nvSpPr>
          <p:cNvPr id="67" name="TextBox 66"/>
          <p:cNvSpPr txBox="1"/>
          <p:nvPr/>
        </p:nvSpPr>
        <p:spPr bwMode="gray">
          <a:xfrm>
            <a:off x="54864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3</a:t>
            </a:r>
          </a:p>
        </p:txBody>
      </p:sp>
      <p:sp>
        <p:nvSpPr>
          <p:cNvPr id="68" name="TextBox 67"/>
          <p:cNvSpPr txBox="1"/>
          <p:nvPr/>
        </p:nvSpPr>
        <p:spPr bwMode="gray">
          <a:xfrm>
            <a:off x="75438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4</a:t>
            </a:r>
          </a:p>
        </p:txBody>
      </p:sp>
    </p:spTree>
    <p:extLst>
      <p:ext uri="{BB962C8B-B14F-4D97-AF65-F5344CB8AC3E}">
        <p14:creationId xmlns:p14="http://schemas.microsoft.com/office/powerpoint/2010/main" val="4108381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40</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Objective #X: Title</a:t>
            </a:r>
            <a:endParaRPr lang="en-US" i="1" dirty="0"/>
          </a:p>
        </p:txBody>
      </p:sp>
      <p:sp>
        <p:nvSpPr>
          <p:cNvPr id="14" name="Rectangle 13"/>
          <p:cNvSpPr/>
          <p:nvPr/>
        </p:nvSpPr>
        <p:spPr>
          <a:xfrm>
            <a:off x="399867" y="1158124"/>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413" tIns="45705" rIns="91413" bIns="45705" rtlCol="0" anchor="ctr"/>
          <a:lstStyle/>
          <a:p>
            <a:pPr algn="ctr"/>
            <a:endParaRPr lang="en-US"/>
          </a:p>
        </p:txBody>
      </p:sp>
      <p:sp>
        <p:nvSpPr>
          <p:cNvPr id="15" name="TextBox 14"/>
          <p:cNvSpPr txBox="1"/>
          <p:nvPr/>
        </p:nvSpPr>
        <p:spPr>
          <a:xfrm>
            <a:off x="514166" y="1219204"/>
            <a:ext cx="4446836" cy="261578"/>
          </a:xfrm>
          <a:prstGeom prst="rect">
            <a:avLst/>
          </a:prstGeom>
          <a:noFill/>
        </p:spPr>
        <p:txBody>
          <a:bodyPr wrap="square" lIns="45704" tIns="45704" rIns="45704" bIns="45704" rtlCol="0">
            <a:spAutoFit/>
          </a:bodyPr>
          <a:lstStyle/>
          <a:p>
            <a:r>
              <a:rPr lang="en-US" sz="1100" b="1" dirty="0"/>
              <a:t>Initiative </a:t>
            </a:r>
            <a:r>
              <a:rPr lang="en-US" sz="1100" b="1" dirty="0" smtClean="0"/>
              <a:t>#X: </a:t>
            </a:r>
            <a:r>
              <a:rPr lang="en-US" sz="1100" b="1" i="1" dirty="0" smtClean="0"/>
              <a:t>Title</a:t>
            </a:r>
            <a:endParaRPr lang="en-US" sz="1100" b="1" dirty="0"/>
          </a:p>
        </p:txBody>
      </p:sp>
      <p:sp>
        <p:nvSpPr>
          <p:cNvPr id="18" name="TextBox 17"/>
          <p:cNvSpPr txBox="1"/>
          <p:nvPr/>
        </p:nvSpPr>
        <p:spPr>
          <a:xfrm>
            <a:off x="528683" y="1490588"/>
            <a:ext cx="4446836" cy="261578"/>
          </a:xfrm>
          <a:prstGeom prst="rect">
            <a:avLst/>
          </a:prstGeom>
          <a:noFill/>
        </p:spPr>
        <p:txBody>
          <a:bodyPr wrap="square" lIns="45704" tIns="45704" rIns="45704" bIns="45704" rtlCol="0">
            <a:spAutoFit/>
          </a:bodyPr>
          <a:lstStyle/>
          <a:p>
            <a:r>
              <a:rPr lang="en-US" sz="1100" i="1" dirty="0" smtClean="0"/>
              <a:t>Description</a:t>
            </a:r>
            <a:endParaRPr lang="en-US" sz="1100" i="1" dirty="0"/>
          </a:p>
        </p:txBody>
      </p:sp>
      <p:graphicFrame>
        <p:nvGraphicFramePr>
          <p:cNvPr id="6" name="Table 5"/>
          <p:cNvGraphicFramePr>
            <a:graphicFrameLocks noGrp="1"/>
          </p:cNvGraphicFramePr>
          <p:nvPr>
            <p:extLst>
              <p:ext uri="{D42A27DB-BD31-4B8C-83A1-F6EECF244321}">
                <p14:modId xmlns:p14="http://schemas.microsoft.com/office/powerpoint/2010/main" val="1863148959"/>
              </p:ext>
            </p:extLst>
          </p:nvPr>
        </p:nvGraphicFramePr>
        <p:xfrm>
          <a:off x="399868" y="3853994"/>
          <a:ext cx="4675442" cy="2486459"/>
        </p:xfrm>
        <a:graphic>
          <a:graphicData uri="http://schemas.openxmlformats.org/drawingml/2006/table">
            <a:tbl>
              <a:tblPr firstRow="1" bandRow="1">
                <a:tableStyleId>{5C22544A-7EE6-4342-B048-85BDC9FD1C3A}</a:tableStyleId>
              </a:tblPr>
              <a:tblGrid>
                <a:gridCol w="1047937"/>
                <a:gridCol w="2590801"/>
                <a:gridCol w="1036704"/>
              </a:tblGrid>
              <a:tr h="307996">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Targets</a:t>
                      </a:r>
                      <a:endParaRPr lang="en-US" sz="1100" dirty="0"/>
                    </a:p>
                  </a:txBody>
                  <a:tcPr anchor="ctr"/>
                </a:tc>
              </a:tr>
              <a:tr h="439783">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endParaRPr lang="en-US" sz="1100" dirty="0" smtClean="0"/>
                    </a:p>
                  </a:txBody>
                  <a:tcPr anchor="ctr"/>
                </a:tc>
                <a:tc>
                  <a:txBody>
                    <a:bodyPr/>
                    <a:lstStyle/>
                    <a:p>
                      <a:endParaRPr lang="en-US" sz="1100" dirty="0" smtClean="0"/>
                    </a:p>
                  </a:txBody>
                  <a:tcPr anchor="ctr"/>
                </a:tc>
              </a:tr>
              <a:tr h="347736">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347736">
                <a:tc vMerge="1">
                  <a:txBody>
                    <a:bodyPr/>
                    <a:lstStyle/>
                    <a:p>
                      <a:pPr algn="ctr"/>
                      <a:endParaRPr lang="en-US" sz="1100" dirty="0" smtClean="0"/>
                    </a:p>
                  </a:txBody>
                  <a:tcPr anchor="ctr"/>
                </a:tc>
                <a:tc>
                  <a:txBody>
                    <a:bodyPr/>
                    <a:lstStyle/>
                    <a:p>
                      <a:endParaRPr lang="en-US" sz="1100" dirty="0"/>
                    </a:p>
                  </a:txBody>
                  <a:tcPr anchor="ctr"/>
                </a:tc>
                <a:tc>
                  <a:txBody>
                    <a:bodyPr/>
                    <a:lstStyle/>
                    <a:p>
                      <a:endParaRPr lang="en-US" sz="1100" dirty="0"/>
                    </a:p>
                  </a:txBody>
                  <a:tcPr anchor="ctr"/>
                </a:tc>
              </a:tr>
              <a:tr h="347736">
                <a:tc rowSpan="3">
                  <a:txBody>
                    <a:bodyPr/>
                    <a:lstStyle/>
                    <a:p>
                      <a:pPr algn="ctr"/>
                      <a:r>
                        <a:rPr lang="en-US" sz="1100" dirty="0" smtClean="0"/>
                        <a:t>Process</a:t>
                      </a:r>
                      <a:r>
                        <a:rPr lang="en-US" sz="1100" baseline="0" dirty="0" smtClean="0"/>
                        <a:t> Metrics</a:t>
                      </a:r>
                      <a:endParaRPr lang="en-US" sz="1100" dirty="0"/>
                    </a:p>
                  </a:txBody>
                  <a:tcPr anchor="ctr"/>
                </a:tc>
                <a:tc>
                  <a:txBody>
                    <a:bodyPr/>
                    <a:lstStyle/>
                    <a:p>
                      <a:endParaRPr lang="en-US" sz="1100" dirty="0"/>
                    </a:p>
                  </a:txBody>
                  <a:tcPr anchor="ctr"/>
                </a:tc>
                <a:tc>
                  <a:txBody>
                    <a:bodyPr/>
                    <a:lstStyle/>
                    <a:p>
                      <a:endParaRPr lang="en-US" sz="1100" dirty="0"/>
                    </a:p>
                  </a:txBody>
                  <a:tcPr anchor="ctr"/>
                </a:tc>
              </a:tr>
              <a:tr h="347736">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347736">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94380412"/>
              </p:ext>
            </p:extLst>
          </p:nvPr>
        </p:nvGraphicFramePr>
        <p:xfrm>
          <a:off x="5257807" y="1143003"/>
          <a:ext cx="3657599" cy="5244274"/>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85360">
                <a:tc>
                  <a:txBody>
                    <a:bodyPr/>
                    <a:lstStyle/>
                    <a:p>
                      <a:r>
                        <a:rPr lang="en-US" sz="1100" b="1" dirty="0" smtClean="0"/>
                        <a:t>Facilities:</a:t>
                      </a:r>
                      <a:endParaRPr lang="en-US" sz="1100" dirty="0"/>
                    </a:p>
                  </a:txBody>
                  <a:tcPr marL="130629" marR="130629" marT="65314" marB="65314"/>
                </a:tc>
              </a:tr>
              <a:tr h="685360">
                <a:tc>
                  <a:txBody>
                    <a:bodyPr/>
                    <a:lstStyle/>
                    <a:p>
                      <a:r>
                        <a:rPr lang="en-US" sz="1100" b="1" dirty="0" smtClean="0"/>
                        <a:t>Equipmen</a:t>
                      </a:r>
                      <a:r>
                        <a:rPr lang="en-US" sz="1100" dirty="0" smtClean="0"/>
                        <a:t>t:</a:t>
                      </a:r>
                      <a:endParaRPr lang="en-US" sz="1100" dirty="0"/>
                    </a:p>
                  </a:txBody>
                  <a:tcPr marL="130629" marR="130629" marT="65314" marB="65314"/>
                </a:tc>
              </a:tr>
              <a:tr h="827314">
                <a:tc>
                  <a:txBody>
                    <a:bodyPr/>
                    <a:lstStyle/>
                    <a:p>
                      <a:r>
                        <a:rPr lang="en-US" sz="1100" b="1" dirty="0" smtClean="0"/>
                        <a:t>Information Technology</a:t>
                      </a:r>
                      <a:r>
                        <a:rPr lang="en-US" sz="1100" dirty="0" smtClean="0"/>
                        <a:t>:</a:t>
                      </a:r>
                      <a:endParaRPr lang="en-US" sz="1100" dirty="0"/>
                    </a:p>
                  </a:txBody>
                  <a:tcPr marL="130629" marR="130629" marT="65314" marB="65314"/>
                </a:tc>
              </a:tr>
              <a:tr h="685360">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a:t>
                      </a:r>
                      <a:r>
                        <a:rPr lang="en-US" sz="1100" dirty="0" smtClean="0"/>
                        <a:t>:</a:t>
                      </a:r>
                      <a:endParaRPr lang="en-US" sz="1100" dirty="0"/>
                    </a:p>
                  </a:txBody>
                  <a:tcPr marL="130629" marR="130629" marT="65314" marB="65314"/>
                </a:tc>
              </a:tr>
              <a:tr h="685360">
                <a:tc>
                  <a:txBody>
                    <a:bodyPr/>
                    <a:lstStyle/>
                    <a:p>
                      <a:r>
                        <a:rPr lang="en-US" sz="1100" b="1" baseline="0" dirty="0" smtClean="0"/>
                        <a:t>Marketing/Communications</a:t>
                      </a:r>
                      <a:r>
                        <a:rPr lang="en-US" sz="1100" baseline="0" dirty="0" smtClean="0"/>
                        <a:t>:</a:t>
                      </a:r>
                      <a:endParaRPr lang="en-US" sz="1100" dirty="0"/>
                    </a:p>
                  </a:txBody>
                  <a:tcPr marL="130629" marR="130629" marT="65314" marB="65314"/>
                </a:tc>
              </a:tr>
              <a:tr h="685360">
                <a:tc>
                  <a:txBody>
                    <a:bodyPr/>
                    <a:lstStyle/>
                    <a:p>
                      <a:pPr algn="l"/>
                      <a:r>
                        <a:rPr lang="en-US" sz="1100" b="1" dirty="0" smtClean="0"/>
                        <a:t>Interdepartmental</a:t>
                      </a:r>
                      <a:r>
                        <a:rPr lang="en-US" sz="1100" b="1" baseline="0" dirty="0" smtClean="0"/>
                        <a:t> Coordination</a:t>
                      </a:r>
                      <a:r>
                        <a:rPr lang="en-US" sz="1100" baseline="0" dirty="0" smtClean="0"/>
                        <a:t>:</a:t>
                      </a:r>
                      <a:endParaRPr lang="en-US" sz="1100" b="1" dirty="0"/>
                    </a:p>
                  </a:txBody>
                  <a:tcPr marL="130629" marR="130629" marT="65314" marB="65314">
                    <a:noFill/>
                  </a:tcPr>
                </a:tc>
              </a:tr>
              <a:tr h="685360">
                <a:tc>
                  <a:txBody>
                    <a:bodyPr/>
                    <a:lstStyle/>
                    <a:p>
                      <a:pPr algn="l"/>
                      <a:r>
                        <a:rPr lang="en-US" sz="1100" b="1" dirty="0" smtClean="0"/>
                        <a:t>Expected Cost: </a:t>
                      </a:r>
                      <a:endParaRPr lang="en-US" sz="1100" b="1" dirty="0"/>
                    </a:p>
                  </a:txBody>
                  <a:tcPr marL="130629" marR="130629" marT="65314" marB="65314">
                    <a:noFill/>
                  </a:tcPr>
                </a:tc>
              </a:tr>
            </a:tbl>
          </a:graphicData>
        </a:graphic>
      </p:graphicFrame>
      <p:sp>
        <p:nvSpPr>
          <p:cNvPr id="20" name="Chevron 19"/>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22" name="Chevron 21"/>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2391962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Initiatives to </a:t>
            </a:r>
            <a:r>
              <a:rPr lang="en-US" i="1" dirty="0" smtClean="0"/>
              <a:t>Goal</a:t>
            </a:r>
            <a:endParaRPr lang="en-US" i="1" dirty="0"/>
          </a:p>
        </p:txBody>
      </p:sp>
      <p:sp>
        <p:nvSpPr>
          <p:cNvPr id="5" name="Rectangle 4"/>
          <p:cNvSpPr/>
          <p:nvPr/>
        </p:nvSpPr>
        <p:spPr bwMode="auto">
          <a:xfrm>
            <a:off x="1632858"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4019"/>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4019"/>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0"/>
            <a:ext cx="3407231" cy="316501"/>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Feasibility of Implementation</a:t>
            </a:r>
          </a:p>
        </p:txBody>
      </p:sp>
      <p:sp>
        <p:nvSpPr>
          <p:cNvPr id="20" name="TextBox 19"/>
          <p:cNvSpPr txBox="1"/>
          <p:nvPr/>
        </p:nvSpPr>
        <p:spPr>
          <a:xfrm>
            <a:off x="482600" y="6095367"/>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1</a:t>
            </a:r>
          </a:p>
        </p:txBody>
      </p:sp>
      <p:sp>
        <p:nvSpPr>
          <p:cNvPr id="21" name="TextBox 20"/>
          <p:cNvSpPr txBox="1"/>
          <p:nvPr/>
        </p:nvSpPr>
        <p:spPr>
          <a:xfrm>
            <a:off x="482600" y="6360141"/>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2</a:t>
            </a:r>
          </a:p>
        </p:txBody>
      </p:sp>
      <p:sp>
        <p:nvSpPr>
          <p:cNvPr id="22" name="TextBox 21"/>
          <p:cNvSpPr txBox="1"/>
          <p:nvPr/>
        </p:nvSpPr>
        <p:spPr>
          <a:xfrm>
            <a:off x="1632858" y="6095367"/>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3</a:t>
            </a:r>
          </a:p>
        </p:txBody>
      </p:sp>
      <p:sp>
        <p:nvSpPr>
          <p:cNvPr id="23" name="TextBox 22"/>
          <p:cNvSpPr txBox="1"/>
          <p:nvPr/>
        </p:nvSpPr>
        <p:spPr>
          <a:xfrm>
            <a:off x="1632858" y="6360141"/>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4</a:t>
            </a:r>
          </a:p>
        </p:txBody>
      </p:sp>
      <p:grpSp>
        <p:nvGrpSpPr>
          <p:cNvPr id="27" name="Group 54"/>
          <p:cNvGrpSpPr/>
          <p:nvPr/>
        </p:nvGrpSpPr>
        <p:grpSpPr>
          <a:xfrm>
            <a:off x="625929"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886"/>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58"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3" name="TextBox 32"/>
          <p:cNvSpPr txBox="1"/>
          <p:nvPr/>
        </p:nvSpPr>
        <p:spPr>
          <a:xfrm>
            <a:off x="2476501"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4" name="TextBox 33"/>
          <p:cNvSpPr txBox="1"/>
          <p:nvPr/>
        </p:nvSpPr>
        <p:spPr>
          <a:xfrm>
            <a:off x="1110344" y="2307771"/>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5" name="TextBox 34"/>
          <p:cNvSpPr txBox="1"/>
          <p:nvPr/>
        </p:nvSpPr>
        <p:spPr>
          <a:xfrm>
            <a:off x="6006194"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6" name="TextBox 35"/>
          <p:cNvSpPr txBox="1"/>
          <p:nvPr/>
        </p:nvSpPr>
        <p:spPr>
          <a:xfrm>
            <a:off x="1" y="3410635"/>
            <a:ext cx="1524000" cy="501167"/>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Potential Impact on </a:t>
            </a:r>
            <a:r>
              <a:rPr lang="en-US" sz="1200" b="1" i="1" dirty="0" smtClean="0">
                <a:solidFill>
                  <a:prstClr val="black"/>
                </a:solidFill>
                <a:latin typeface="+mj-lt"/>
              </a:rPr>
              <a:t>Goal</a:t>
            </a:r>
            <a:endParaRPr lang="en-US" sz="1200" b="1" i="1" dirty="0">
              <a:solidFill>
                <a:prstClr val="black"/>
              </a:solidFill>
              <a:latin typeface="+mj-lt"/>
            </a:endParaRPr>
          </a:p>
        </p:txBody>
      </p:sp>
      <p:cxnSp>
        <p:nvCxnSpPr>
          <p:cNvPr id="38" name="Straight Arrow Connector 37"/>
          <p:cNvCxnSpPr>
            <a:stCxn id="33" idx="3"/>
            <a:endCxn id="35" idx="1"/>
          </p:cNvCxnSpPr>
          <p:nvPr/>
        </p:nvCxnSpPr>
        <p:spPr>
          <a:xfrm>
            <a:off x="3184079"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rPr>
              <a:t>Prioritization of Initiatives by Potential Impact and Feasibility</a:t>
            </a:r>
          </a:p>
          <a:p>
            <a:pPr defTabSz="912617">
              <a:defRPr/>
            </a:pPr>
            <a:endParaRPr lang="en-US" sz="1300" dirty="0">
              <a:solidFill>
                <a:srgbClr val="617685"/>
              </a:solidFill>
              <a:latin typeface="Arial"/>
            </a:endParaRPr>
          </a:p>
        </p:txBody>
      </p:sp>
      <p:sp>
        <p:nvSpPr>
          <p:cNvPr id="42" name="Chevron 41"/>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43" name="Chevron 42"/>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44" name="Chevron 43"/>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1289951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#X: </a:t>
            </a:r>
            <a:r>
              <a:rPr lang="en-US" i="1" dirty="0" smtClean="0"/>
              <a:t>Goal</a:t>
            </a:r>
            <a:endParaRPr lang="en-US" i="1" dirty="0"/>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79092544"/>
              </p:ext>
            </p:extLst>
          </p:nvPr>
        </p:nvGraphicFramePr>
        <p:xfrm>
          <a:off x="314237" y="1391464"/>
          <a:ext cx="8515528" cy="4856936"/>
        </p:xfrm>
        <a:graphic>
          <a:graphicData uri="http://schemas.openxmlformats.org/drawingml/2006/table">
            <a:tbl>
              <a:tblPr firstRow="1" bandRow="1">
                <a:tableStyleId>{5C22544A-7EE6-4342-B048-85BDC9FD1C3A}</a:tableStyleId>
              </a:tblPr>
              <a:tblGrid>
                <a:gridCol w="1286976"/>
                <a:gridCol w="783013"/>
                <a:gridCol w="783013"/>
                <a:gridCol w="783013"/>
                <a:gridCol w="783013"/>
                <a:gridCol w="783013"/>
                <a:gridCol w="783013"/>
                <a:gridCol w="783013"/>
                <a:gridCol w="783013"/>
                <a:gridCol w="964448"/>
              </a:tblGrid>
              <a:tr h="352247">
                <a:tc>
                  <a:txBody>
                    <a:bodyPr/>
                    <a:lstStyle/>
                    <a:p>
                      <a:pPr algn="ctr"/>
                      <a:endParaRPr lang="en-US" sz="1100" dirty="0"/>
                    </a:p>
                  </a:txBody>
                  <a:tcPr marL="130629" marR="130629" marT="65314" marB="65314" anchor="ctr"/>
                </a:tc>
                <a:tc>
                  <a:txBody>
                    <a:bodyPr/>
                    <a:lstStyle/>
                    <a:p>
                      <a:pPr algn="ctr"/>
                      <a:r>
                        <a:rPr lang="en-US" sz="1000" dirty="0" smtClean="0"/>
                        <a:t>Initiative 1</a:t>
                      </a:r>
                      <a:endParaRPr lang="en-US" sz="10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89861">
                <a:tc gridSpan="6">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a:txBody>
                    <a:bodyPr/>
                    <a:lstStyle/>
                    <a:p>
                      <a:r>
                        <a:rPr lang="en-US" sz="1100" dirty="0" smtClean="0"/>
                        <a:t>Facilities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a:txBody>
                    <a:bodyPr/>
                    <a:lstStyle/>
                    <a:p>
                      <a:r>
                        <a:rPr lang="en-US" sz="1100" dirty="0" smtClean="0"/>
                        <a:t>Equipment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a:txBody>
                    <a:bodyPr/>
                    <a:lstStyle/>
                    <a:p>
                      <a:r>
                        <a:rPr lang="en-US" sz="1100" dirty="0" smtClean="0"/>
                        <a:t>Information Technology</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a:txBody>
                    <a:bodyPr/>
                    <a:lstStyle/>
                    <a:p>
                      <a:pPr algn="l"/>
                      <a:r>
                        <a:rPr lang="en-US" sz="1100" b="1" dirty="0" smtClean="0"/>
                        <a:t>Subtotal</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6">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a:txBody>
                    <a:bodyPr/>
                    <a:lstStyle/>
                    <a:p>
                      <a:r>
                        <a:rPr lang="en-US" sz="1100" dirty="0" smtClean="0"/>
                        <a:t>Clinical Staff</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a:txBody>
                    <a:bodyPr/>
                    <a:lstStyle/>
                    <a:p>
                      <a:r>
                        <a:rPr lang="en-US" sz="1100" dirty="0" smtClean="0"/>
                        <a:t>Training</a:t>
                      </a:r>
                      <a:r>
                        <a:rPr lang="en-US" sz="1100" baseline="0" dirty="0" smtClean="0"/>
                        <a:t> / Development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a:txBody>
                    <a:bodyPr/>
                    <a:lstStyle/>
                    <a:p>
                      <a:r>
                        <a:rPr lang="en-US" sz="1100" dirty="0" smtClean="0"/>
                        <a:t>Marketing and Communication</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a:txBody>
                    <a:bodyPr/>
                    <a:lstStyle/>
                    <a:p>
                      <a:r>
                        <a:rPr lang="en-US" sz="1100" dirty="0" smtClean="0"/>
                        <a:t>Administrative</a:t>
                      </a:r>
                      <a:r>
                        <a:rPr lang="en-US" sz="1100" baseline="0" dirty="0" smtClean="0"/>
                        <a:t> Costs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a:txBody>
                    <a:bodyPr/>
                    <a:lstStyle/>
                    <a:p>
                      <a:pPr algn="ctr"/>
                      <a:endParaRPr lang="en-US" sz="1100" dirty="0"/>
                    </a:p>
                  </a:txBody>
                  <a:tcPr marL="130629" marR="130629" marT="65314" marB="65314" anchor="ctr">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400" dirty="0" smtClean="0">
                <a:solidFill>
                  <a:schemeClr val="bg1">
                    <a:lumMod val="50000"/>
                  </a:schemeClr>
                </a:solidFill>
              </a:rPr>
              <a:t>Investment Required for Initiatives to </a:t>
            </a:r>
            <a:r>
              <a:rPr lang="en-US" sz="1400" i="1" dirty="0" smtClean="0">
                <a:solidFill>
                  <a:schemeClr val="bg1">
                    <a:lumMod val="50000"/>
                  </a:schemeClr>
                </a:solidFill>
              </a:rPr>
              <a:t>Goal</a:t>
            </a:r>
            <a:endParaRPr lang="en-US" sz="1300" i="1" dirty="0">
              <a:solidFill>
                <a:schemeClr val="bg1">
                  <a:lumMod val="50000"/>
                </a:schemeClr>
              </a:solidFill>
              <a:latin typeface="Arial"/>
            </a:endParaRPr>
          </a:p>
        </p:txBody>
      </p:sp>
      <p:sp>
        <p:nvSpPr>
          <p:cNvPr id="9" name="Chevron 8"/>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0" name="Chevron 9"/>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11" name="Chevron 10"/>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2855660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65603368"/>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0" u="none" strike="noStrike" dirty="0" smtClean="0">
                          <a:solidFill>
                            <a:srgbClr val="000000"/>
                          </a:solidFill>
                          <a:latin typeface="+mj-lt"/>
                        </a:rPr>
                        <a:t>Initiative</a:t>
                      </a:r>
                      <a:r>
                        <a:rPr lang="en-US" sz="1100" b="0" i="0" u="none" strike="noStrike" baseline="0" dirty="0" smtClean="0">
                          <a:solidFill>
                            <a:srgbClr val="000000"/>
                          </a:solidFill>
                          <a:latin typeface="+mj-lt"/>
                        </a:rPr>
                        <a:t> #1</a:t>
                      </a:r>
                      <a:endParaRPr lang="en-US" sz="1100" b="0" i="0"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Initiatives related to </a:t>
            </a:r>
            <a:r>
              <a:rPr lang="en-US" sz="1300" i="1" dirty="0" smtClean="0">
                <a:solidFill>
                  <a:srgbClr val="617685"/>
                </a:solidFill>
                <a:latin typeface="Arial"/>
              </a:rPr>
              <a:t>Goal</a:t>
            </a:r>
            <a:endParaRPr lang="en-US" sz="1300" dirty="0">
              <a:solidFill>
                <a:srgbClr val="617685"/>
              </a:solidFill>
              <a:latin typeface="Arial"/>
            </a:endParaRPr>
          </a:p>
        </p:txBody>
      </p:sp>
    </p:spTree>
    <p:extLst>
      <p:ext uri="{BB962C8B-B14F-4D97-AF65-F5344CB8AC3E}">
        <p14:creationId xmlns:p14="http://schemas.microsoft.com/office/powerpoint/2010/main" val="1224268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44</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i="1" dirty="0" smtClean="0"/>
              <a:t>Goal #1: Grow Volumes</a:t>
            </a:r>
            <a:endParaRPr lang="en-US" i="1" dirty="0"/>
          </a:p>
        </p:txBody>
      </p:sp>
      <p:sp>
        <p:nvSpPr>
          <p:cNvPr id="4" name="Text Placeholder 3"/>
          <p:cNvSpPr>
            <a:spLocks noGrp="1"/>
          </p:cNvSpPr>
          <p:nvPr>
            <p:ph type="body" sz="quarter" idx="19"/>
          </p:nvPr>
        </p:nvSpPr>
        <p:spPr/>
        <p:txBody>
          <a:bodyPr/>
          <a:lstStyle/>
          <a:p>
            <a:r>
              <a:rPr lang="en-US" dirty="0" smtClean="0"/>
              <a:t>Strategic Plan Design </a:t>
            </a:r>
            <a:endParaRPr lang="en-US" dirty="0"/>
          </a:p>
        </p:txBody>
      </p:sp>
    </p:spTree>
    <p:extLst>
      <p:ext uri="{BB962C8B-B14F-4D97-AF65-F5344CB8AC3E}">
        <p14:creationId xmlns:p14="http://schemas.microsoft.com/office/powerpoint/2010/main" val="998866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Objective #1: </a:t>
            </a:r>
            <a:r>
              <a:rPr lang="en-US" i="1" dirty="0" smtClean="0"/>
              <a:t>E.g., Increase Market Share by %</a:t>
            </a:r>
            <a:endParaRPr lang="en-US" i="1" dirty="0"/>
          </a:p>
        </p:txBody>
      </p:sp>
      <p:graphicFrame>
        <p:nvGraphicFramePr>
          <p:cNvPr id="6" name="Chart 5"/>
          <p:cNvGraphicFramePr/>
          <p:nvPr>
            <p:extLst>
              <p:ext uri="{D42A27DB-BD31-4B8C-83A1-F6EECF244321}">
                <p14:modId xmlns:p14="http://schemas.microsoft.com/office/powerpoint/2010/main" val="4070246176"/>
              </p:ext>
            </p:extLst>
          </p:nvPr>
        </p:nvGraphicFramePr>
        <p:xfrm>
          <a:off x="730532" y="1234324"/>
          <a:ext cx="3423230" cy="196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808472448"/>
              </p:ext>
            </p:extLst>
          </p:nvPr>
        </p:nvGraphicFramePr>
        <p:xfrm>
          <a:off x="4944900" y="1234324"/>
          <a:ext cx="3423230" cy="1966077"/>
        </p:xfrm>
        <a:graphic>
          <a:graphicData uri="http://schemas.openxmlformats.org/drawingml/2006/chart">
            <c:chart xmlns:c="http://schemas.openxmlformats.org/drawingml/2006/chart" xmlns:r="http://schemas.openxmlformats.org/officeDocument/2006/relationships" r:id="rId4"/>
          </a:graphicData>
        </a:graphic>
      </p:graphicFrame>
      <p:sp>
        <p:nvSpPr>
          <p:cNvPr id="16" name="Chevron 15"/>
          <p:cNvSpPr/>
          <p:nvPr/>
        </p:nvSpPr>
        <p:spPr bwMode="gray">
          <a:xfrm>
            <a:off x="6716238"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9" name="Chevron 18"/>
          <p:cNvSpPr/>
          <p:nvPr/>
        </p:nvSpPr>
        <p:spPr bwMode="gray">
          <a:xfrm>
            <a:off x="7717474"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
        <p:nvSpPr>
          <p:cNvPr id="26" name="TextBox 25"/>
          <p:cNvSpPr txBox="1"/>
          <p:nvPr/>
        </p:nvSpPr>
        <p:spPr>
          <a:xfrm>
            <a:off x="399868" y="4980802"/>
            <a:ext cx="1047937" cy="261580"/>
          </a:xfrm>
          <a:prstGeom prst="rect">
            <a:avLst/>
          </a:prstGeom>
          <a:noFill/>
        </p:spPr>
        <p:txBody>
          <a:bodyPr wrap="square" lIns="45705" tIns="45705" rIns="45705" bIns="45705" rtlCol="0">
            <a:spAutoFit/>
          </a:bodyPr>
          <a:lstStyle/>
          <a:p>
            <a:pPr algn="ctr"/>
            <a:r>
              <a:rPr lang="en-US" sz="1100" dirty="0"/>
              <a:t>BARRIERS</a:t>
            </a:r>
          </a:p>
        </p:txBody>
      </p:sp>
      <p:sp>
        <p:nvSpPr>
          <p:cNvPr id="29" name="TextBox 28"/>
          <p:cNvSpPr txBox="1"/>
          <p:nvPr/>
        </p:nvSpPr>
        <p:spPr>
          <a:xfrm>
            <a:off x="384628" y="3380605"/>
            <a:ext cx="1047937" cy="261580"/>
          </a:xfrm>
          <a:prstGeom prst="rect">
            <a:avLst/>
          </a:prstGeom>
          <a:noFill/>
        </p:spPr>
        <p:txBody>
          <a:bodyPr wrap="square" lIns="45705" tIns="45705" rIns="45705" bIns="45705" rtlCol="0">
            <a:spAutoFit/>
          </a:bodyPr>
          <a:lstStyle/>
          <a:p>
            <a:pPr algn="ctr"/>
            <a:r>
              <a:rPr lang="en-US" sz="1100" dirty="0"/>
              <a:t>DRIVERS</a:t>
            </a:r>
          </a:p>
        </p:txBody>
      </p:sp>
      <p:cxnSp>
        <p:nvCxnSpPr>
          <p:cNvPr id="30" name="Straight Connector 29"/>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6" y="3657605"/>
            <a:ext cx="4090319" cy="261580"/>
          </a:xfrm>
          <a:prstGeom prst="rect">
            <a:avLst/>
          </a:prstGeom>
          <a:noFill/>
        </p:spPr>
        <p:txBody>
          <a:bodyPr wrap="square" lIns="45705" tIns="45705" rIns="45705" bIns="45705" rtlCol="0">
            <a:spAutoFit/>
          </a:bodyPr>
          <a:lstStyle/>
          <a:p>
            <a:pPr algn="ctr"/>
            <a:r>
              <a:rPr lang="en-US" sz="1100" dirty="0"/>
              <a:t>Internal</a:t>
            </a:r>
          </a:p>
        </p:txBody>
      </p:sp>
      <p:sp>
        <p:nvSpPr>
          <p:cNvPr id="34" name="TextBox 33"/>
          <p:cNvSpPr txBox="1"/>
          <p:nvPr/>
        </p:nvSpPr>
        <p:spPr>
          <a:xfrm>
            <a:off x="457206" y="5257805"/>
            <a:ext cx="4090319" cy="261580"/>
          </a:xfrm>
          <a:prstGeom prst="rect">
            <a:avLst/>
          </a:prstGeom>
          <a:noFill/>
        </p:spPr>
        <p:txBody>
          <a:bodyPr wrap="square" lIns="45705" tIns="45705" rIns="45705" bIns="45705" rtlCol="0">
            <a:spAutoFit/>
          </a:bodyPr>
          <a:lstStyle/>
          <a:p>
            <a:pPr algn="ctr"/>
            <a:r>
              <a:rPr lang="en-US" sz="1100" dirty="0"/>
              <a:t>Internal</a:t>
            </a:r>
          </a:p>
        </p:txBody>
      </p:sp>
      <p:sp>
        <p:nvSpPr>
          <p:cNvPr id="35" name="TextBox 34"/>
          <p:cNvSpPr txBox="1"/>
          <p:nvPr/>
        </p:nvSpPr>
        <p:spPr>
          <a:xfrm>
            <a:off x="4547523" y="3657605"/>
            <a:ext cx="4090319" cy="261580"/>
          </a:xfrm>
          <a:prstGeom prst="rect">
            <a:avLst/>
          </a:prstGeom>
          <a:noFill/>
        </p:spPr>
        <p:txBody>
          <a:bodyPr wrap="square" lIns="45705" tIns="45705" rIns="45705" bIns="45705" rtlCol="0">
            <a:spAutoFit/>
          </a:bodyPr>
          <a:lstStyle/>
          <a:p>
            <a:pPr algn="ctr"/>
            <a:r>
              <a:rPr lang="en-US" sz="1100" dirty="0"/>
              <a:t>External</a:t>
            </a:r>
          </a:p>
        </p:txBody>
      </p:sp>
      <p:sp>
        <p:nvSpPr>
          <p:cNvPr id="36" name="TextBox 35"/>
          <p:cNvSpPr txBox="1"/>
          <p:nvPr/>
        </p:nvSpPr>
        <p:spPr>
          <a:xfrm>
            <a:off x="4547524" y="5257802"/>
            <a:ext cx="4090319" cy="261580"/>
          </a:xfrm>
          <a:prstGeom prst="rect">
            <a:avLst/>
          </a:prstGeom>
          <a:noFill/>
        </p:spPr>
        <p:txBody>
          <a:bodyPr wrap="square" lIns="45705" tIns="45705" rIns="45705" bIns="45705" rtlCol="0">
            <a:spAutoFit/>
          </a:bodyPr>
          <a:lstStyle/>
          <a:p>
            <a:pPr algn="ctr"/>
            <a:r>
              <a:rPr lang="en-US" sz="1100" dirty="0"/>
              <a:t>External</a:t>
            </a:r>
          </a:p>
        </p:txBody>
      </p:sp>
      <p:sp>
        <p:nvSpPr>
          <p:cNvPr id="22" name="Rectangle 21"/>
          <p:cNvSpPr/>
          <p:nvPr/>
        </p:nvSpPr>
        <p:spPr>
          <a:xfrm>
            <a:off x="457207" y="3934599"/>
            <a:ext cx="4090319" cy="538579"/>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Strong referral protocols from employed physician practices </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Substantial marketing and advertising budget</a:t>
            </a:r>
            <a:endParaRPr lang="en-US" sz="1000" i="1" kern="0" dirty="0">
              <a:solidFill>
                <a:sysClr val="windowText" lastClr="000000"/>
              </a:solidFill>
            </a:endParaRPr>
          </a:p>
        </p:txBody>
      </p:sp>
      <p:sp>
        <p:nvSpPr>
          <p:cNvPr id="24" name="Rectangle 23"/>
          <p:cNvSpPr/>
          <p:nvPr/>
        </p:nvSpPr>
        <p:spPr>
          <a:xfrm>
            <a:off x="457207" y="5534799"/>
            <a:ext cx="4090319" cy="415468"/>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Lack of capacity in region 3</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EMR integration behind that of competitors </a:t>
            </a:r>
            <a:endParaRPr lang="en-US" sz="1000" i="1" kern="0" dirty="0">
              <a:solidFill>
                <a:sysClr val="windowText" lastClr="000000"/>
              </a:solidFill>
            </a:endParaRPr>
          </a:p>
        </p:txBody>
      </p:sp>
      <p:sp>
        <p:nvSpPr>
          <p:cNvPr id="25" name="Rectangle 24"/>
          <p:cNvSpPr/>
          <p:nvPr/>
        </p:nvSpPr>
        <p:spPr>
          <a:xfrm>
            <a:off x="4547523" y="5534799"/>
            <a:ext cx="4090319" cy="33852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Competitor employing significant numbers of new physicians </a:t>
            </a:r>
          </a:p>
        </p:txBody>
      </p:sp>
      <p:sp>
        <p:nvSpPr>
          <p:cNvPr id="27" name="Rectangle 26"/>
          <p:cNvSpPr/>
          <p:nvPr/>
        </p:nvSpPr>
        <p:spPr>
          <a:xfrm>
            <a:off x="4547526" y="3934599"/>
            <a:ext cx="4090319" cy="738633"/>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Competitor closing down facilities, scaling back on service offerings </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Currently unmet demand within the market </a:t>
            </a:r>
            <a:endParaRPr lang="en-US" sz="1000" i="1" kern="0" dirty="0">
              <a:solidFill>
                <a:sysClr val="windowText" lastClr="000000"/>
              </a:solidFill>
            </a:endParaRPr>
          </a:p>
          <a:p>
            <a:pPr marL="455064" lvl="1" defTabSz="914064">
              <a:lnSpc>
                <a:spcPct val="80000"/>
              </a:lnSpc>
              <a:spcBef>
                <a:spcPct val="50000"/>
              </a:spcBef>
              <a:defRPr/>
            </a:pPr>
            <a:endParaRPr lang="en-US" sz="1000" i="1" kern="0" dirty="0">
              <a:solidFill>
                <a:sysClr val="windowText" lastClr="000000"/>
              </a:solidFill>
            </a:endParaRPr>
          </a:p>
        </p:txBody>
      </p:sp>
    </p:spTree>
    <p:extLst>
      <p:ext uri="{BB962C8B-B14F-4D97-AF65-F5344CB8AC3E}">
        <p14:creationId xmlns:p14="http://schemas.microsoft.com/office/powerpoint/2010/main" val="29296513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a:t>
            </a:r>
            <a:r>
              <a:rPr lang="en-US" i="1" dirty="0" smtClean="0"/>
              <a:t> Grow Volume</a:t>
            </a:r>
            <a:endParaRPr lang="en-US" i="1" dirty="0"/>
          </a:p>
        </p:txBody>
      </p:sp>
      <p:sp>
        <p:nvSpPr>
          <p:cNvPr id="4" name="Title 3"/>
          <p:cNvSpPr>
            <a:spLocks noGrp="1"/>
          </p:cNvSpPr>
          <p:nvPr>
            <p:ph type="title"/>
          </p:nvPr>
        </p:nvSpPr>
        <p:spPr/>
        <p:txBody>
          <a:bodyPr/>
          <a:lstStyle/>
          <a:p>
            <a:r>
              <a:rPr lang="en-US" dirty="0" smtClean="0"/>
              <a:t>Objective #1: </a:t>
            </a:r>
            <a:r>
              <a:rPr lang="en-US" i="1" dirty="0" smtClean="0"/>
              <a:t>E.g., Increase Market Share by X%</a:t>
            </a:r>
            <a:endParaRPr lang="en-US" i="1" dirty="0"/>
          </a:p>
        </p:txBody>
      </p:sp>
      <p:sp>
        <p:nvSpPr>
          <p:cNvPr id="14" name="Rectangle 13"/>
          <p:cNvSpPr/>
          <p:nvPr/>
        </p:nvSpPr>
        <p:spPr>
          <a:xfrm>
            <a:off x="399867" y="1158124"/>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413" tIns="45705" rIns="91413" bIns="45705" rtlCol="0" anchor="ctr"/>
          <a:lstStyle/>
          <a:p>
            <a:pPr algn="ctr"/>
            <a:endParaRPr lang="en-US"/>
          </a:p>
        </p:txBody>
      </p:sp>
      <p:sp>
        <p:nvSpPr>
          <p:cNvPr id="15" name="TextBox 14"/>
          <p:cNvSpPr txBox="1"/>
          <p:nvPr/>
        </p:nvSpPr>
        <p:spPr>
          <a:xfrm>
            <a:off x="514166" y="1219204"/>
            <a:ext cx="4446836" cy="261578"/>
          </a:xfrm>
          <a:prstGeom prst="rect">
            <a:avLst/>
          </a:prstGeom>
          <a:noFill/>
        </p:spPr>
        <p:txBody>
          <a:bodyPr wrap="square" lIns="45704" tIns="45704" rIns="45704" bIns="45704" rtlCol="0">
            <a:spAutoFit/>
          </a:bodyPr>
          <a:lstStyle/>
          <a:p>
            <a:r>
              <a:rPr lang="en-US" sz="1100" b="1" dirty="0"/>
              <a:t>Initiative #1: </a:t>
            </a:r>
            <a:r>
              <a:rPr lang="en-US" sz="1100" b="1" i="1" dirty="0"/>
              <a:t>Specialist Consult Hotline</a:t>
            </a:r>
          </a:p>
        </p:txBody>
      </p:sp>
      <p:sp>
        <p:nvSpPr>
          <p:cNvPr id="18" name="TextBox 17"/>
          <p:cNvSpPr txBox="1"/>
          <p:nvPr/>
        </p:nvSpPr>
        <p:spPr>
          <a:xfrm>
            <a:off x="528683" y="1490588"/>
            <a:ext cx="4446836" cy="1954349"/>
          </a:xfrm>
          <a:prstGeom prst="rect">
            <a:avLst/>
          </a:prstGeom>
          <a:noFill/>
        </p:spPr>
        <p:txBody>
          <a:bodyPr wrap="square" lIns="45704" tIns="45704" rIns="45704" bIns="45704" rtlCol="0">
            <a:spAutoFit/>
          </a:bodyPr>
          <a:lstStyle/>
          <a:p>
            <a:r>
              <a:rPr lang="en-US" sz="1100" i="1" dirty="0"/>
              <a:t>A specialist consult hotline will operate during business hours to provide patients and potential new patients with </a:t>
            </a:r>
            <a:r>
              <a:rPr lang="en-US" sz="1100" i="1" dirty="0" smtClean="0"/>
              <a:t>phone consultations </a:t>
            </a:r>
            <a:r>
              <a:rPr lang="en-US" sz="1100" i="1" dirty="0"/>
              <a:t>with trained specialists.  Hotline operators will:</a:t>
            </a:r>
          </a:p>
          <a:p>
            <a:endParaRPr lang="en-US" sz="1100" i="1" dirty="0"/>
          </a:p>
          <a:p>
            <a:pPr marL="228527" indent="-228527">
              <a:buAutoNum type="arabicParenBoth"/>
            </a:pPr>
            <a:r>
              <a:rPr lang="en-US" sz="1100" i="1" dirty="0"/>
              <a:t>Answer general questions about oncology-related services and health concerns.  </a:t>
            </a:r>
          </a:p>
          <a:p>
            <a:pPr marL="228527" indent="-228527">
              <a:buAutoNum type="arabicParenBoth"/>
            </a:pPr>
            <a:r>
              <a:rPr lang="en-US" sz="1100" i="1" dirty="0"/>
              <a:t>Direct potential patients to specialists and assist in appointment scheduling.</a:t>
            </a:r>
          </a:p>
          <a:p>
            <a:pPr marL="228527" indent="-228527">
              <a:buAutoNum type="arabicParenBoth"/>
            </a:pPr>
            <a:r>
              <a:rPr lang="en-US" sz="1100" i="1" dirty="0"/>
              <a:t>Answer questions if a patient’s specialist is not reachable.</a:t>
            </a:r>
          </a:p>
          <a:p>
            <a:pPr marL="228527" indent="-228527">
              <a:buAutoNum type="arabicParenBoth"/>
            </a:pPr>
            <a:r>
              <a:rPr lang="en-US" sz="1100" i="1" dirty="0"/>
              <a:t>Direct callers to education resources for patients and family members.</a:t>
            </a:r>
          </a:p>
        </p:txBody>
      </p:sp>
      <p:graphicFrame>
        <p:nvGraphicFramePr>
          <p:cNvPr id="6" name="Table 5"/>
          <p:cNvGraphicFramePr>
            <a:graphicFrameLocks noGrp="1"/>
          </p:cNvGraphicFramePr>
          <p:nvPr>
            <p:extLst>
              <p:ext uri="{D42A27DB-BD31-4B8C-83A1-F6EECF244321}">
                <p14:modId xmlns:p14="http://schemas.microsoft.com/office/powerpoint/2010/main" val="1961663574"/>
              </p:ext>
            </p:extLst>
          </p:nvPr>
        </p:nvGraphicFramePr>
        <p:xfrm>
          <a:off x="399868" y="3853994"/>
          <a:ext cx="4675442" cy="2631971"/>
        </p:xfrm>
        <a:graphic>
          <a:graphicData uri="http://schemas.openxmlformats.org/drawingml/2006/table">
            <a:tbl>
              <a:tblPr firstRow="1" bandRow="1">
                <a:tableStyleId>{5C22544A-7EE6-4342-B048-85BDC9FD1C3A}</a:tableStyleId>
              </a:tblPr>
              <a:tblGrid>
                <a:gridCol w="1047937"/>
                <a:gridCol w="2590801"/>
                <a:gridCol w="1036704"/>
              </a:tblGrid>
              <a:tr h="307996">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Targets</a:t>
                      </a:r>
                      <a:endParaRPr lang="en-US" sz="1100" dirty="0"/>
                    </a:p>
                  </a:txBody>
                  <a:tcPr anchor="ctr"/>
                </a:tc>
              </a:tr>
              <a:tr h="439783">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r>
                        <a:rPr lang="en-US" sz="1100" i="1" dirty="0" smtClean="0"/>
                        <a:t>Public</a:t>
                      </a:r>
                      <a:r>
                        <a:rPr lang="en-US" sz="1100" i="1" baseline="0" dirty="0" smtClean="0"/>
                        <a:t> awareness of specialty services</a:t>
                      </a:r>
                      <a:endParaRPr lang="en-US" sz="1100" i="1" dirty="0" smtClean="0"/>
                    </a:p>
                  </a:txBody>
                  <a:tcPr anchor="ctr"/>
                </a:tc>
                <a:tc>
                  <a:txBody>
                    <a:bodyPr/>
                    <a:lstStyle/>
                    <a:p>
                      <a:pPr algn="ctr"/>
                      <a:r>
                        <a:rPr lang="en-US" sz="1000" i="1" dirty="0" smtClean="0"/>
                        <a:t>30%</a:t>
                      </a:r>
                      <a:r>
                        <a:rPr lang="en-US" sz="1000" i="1" baseline="0" dirty="0" smtClean="0"/>
                        <a:t> awareness</a:t>
                      </a:r>
                      <a:endParaRPr lang="en-US" sz="1000" i="1" dirty="0" smtClean="0"/>
                    </a:p>
                  </a:txBody>
                  <a:tcPr anchor="ctr"/>
                </a:tc>
              </a:tr>
              <a:tr h="347736">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Caller satisfaction</a:t>
                      </a:r>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r>
                        <a:rPr lang="en-US" sz="1000" i="1" dirty="0" smtClean="0"/>
                        <a:t>80%</a:t>
                      </a:r>
                      <a:r>
                        <a:rPr lang="en-US" sz="1000" i="1" baseline="0" dirty="0" smtClean="0"/>
                        <a:t> caller satisfaction</a:t>
                      </a:r>
                      <a:endParaRPr lang="en-US" sz="1000" i="1" dirty="0" smtClean="0"/>
                    </a:p>
                  </a:txBody>
                  <a:tcPr anchor="ctr"/>
                </a:tc>
              </a:tr>
              <a:tr h="347736">
                <a:tc vMerge="1">
                  <a:txBody>
                    <a:bodyPr/>
                    <a:lstStyle/>
                    <a:p>
                      <a:pPr algn="ctr"/>
                      <a:endParaRPr lang="en-US" sz="1100" dirty="0" smtClean="0"/>
                    </a:p>
                  </a:txBody>
                  <a:tcPr anchor="ctr"/>
                </a:tc>
                <a:tc>
                  <a:txBody>
                    <a:bodyPr/>
                    <a:lstStyle/>
                    <a:p>
                      <a:r>
                        <a:rPr lang="en-US" sz="1100" i="1" dirty="0" smtClean="0"/>
                        <a:t>Referrals generated</a:t>
                      </a:r>
                      <a:endParaRPr lang="en-US" sz="1100" i="1" dirty="0"/>
                    </a:p>
                  </a:txBody>
                  <a:tcPr anchor="ctr"/>
                </a:tc>
                <a:tc>
                  <a:txBody>
                    <a:bodyPr/>
                    <a:lstStyle/>
                    <a:p>
                      <a:pPr algn="ctr"/>
                      <a:r>
                        <a:rPr lang="en-US" sz="1000" i="1" dirty="0" smtClean="0"/>
                        <a:t>250</a:t>
                      </a:r>
                      <a:r>
                        <a:rPr lang="en-US" sz="1000" i="1" baseline="0" dirty="0" smtClean="0"/>
                        <a:t> referrals/month</a:t>
                      </a:r>
                      <a:endParaRPr lang="en-US" sz="1000" i="1" dirty="0"/>
                    </a:p>
                  </a:txBody>
                  <a:tcPr anchor="ctr"/>
                </a:tc>
              </a:tr>
              <a:tr h="347736">
                <a:tc rowSpan="3">
                  <a:txBody>
                    <a:bodyPr/>
                    <a:lstStyle/>
                    <a:p>
                      <a:pPr algn="ctr"/>
                      <a:r>
                        <a:rPr lang="en-US" sz="1100" dirty="0" smtClean="0"/>
                        <a:t>Process</a:t>
                      </a:r>
                      <a:r>
                        <a:rPr lang="en-US" sz="1100" baseline="0" dirty="0" smtClean="0"/>
                        <a:t> Metrics</a:t>
                      </a:r>
                      <a:endParaRPr lang="en-US" sz="1100" dirty="0"/>
                    </a:p>
                  </a:txBody>
                  <a:tcPr anchor="ctr"/>
                </a:tc>
                <a:tc>
                  <a:txBody>
                    <a:bodyPr/>
                    <a:lstStyle/>
                    <a:p>
                      <a:r>
                        <a:rPr lang="en-US" sz="1100" i="1" dirty="0" smtClean="0"/>
                        <a:t>Call Volume/Calls</a:t>
                      </a:r>
                      <a:r>
                        <a:rPr lang="en-US" sz="1100" i="1" baseline="0" dirty="0" smtClean="0"/>
                        <a:t> Answered</a:t>
                      </a:r>
                      <a:endParaRPr lang="en-US" sz="1100" i="1" dirty="0"/>
                    </a:p>
                  </a:txBody>
                  <a:tcPr anchor="ctr"/>
                </a:tc>
                <a:tc>
                  <a:txBody>
                    <a:bodyPr/>
                    <a:lstStyle/>
                    <a:p>
                      <a:pPr algn="ctr"/>
                      <a:r>
                        <a:rPr lang="en-US" sz="1000" i="1" dirty="0" smtClean="0"/>
                        <a:t>500</a:t>
                      </a:r>
                      <a:r>
                        <a:rPr lang="en-US" sz="1000" i="1" baseline="0" dirty="0" smtClean="0"/>
                        <a:t> calls/month</a:t>
                      </a:r>
                      <a:endParaRPr lang="en-US" sz="1000" i="1" dirty="0"/>
                    </a:p>
                  </a:txBody>
                  <a:tcPr anchor="ctr"/>
                </a:tc>
              </a:tr>
              <a:tr h="347736">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Wait-time</a:t>
                      </a:r>
                      <a:r>
                        <a:rPr lang="en-US" sz="1100" i="1" baseline="0" dirty="0" smtClean="0"/>
                        <a:t> to answer</a:t>
                      </a:r>
                      <a:endParaRPr lang="en-US" sz="1100" i="1" dirty="0" smtClean="0"/>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r>
                        <a:rPr lang="en-US" sz="1000" i="1" dirty="0" smtClean="0"/>
                        <a:t>4</a:t>
                      </a:r>
                      <a:r>
                        <a:rPr lang="en-US" sz="1000" i="1" baseline="0" dirty="0" smtClean="0"/>
                        <a:t> minutes</a:t>
                      </a:r>
                      <a:endParaRPr lang="en-US" sz="1000" i="1" dirty="0" smtClean="0"/>
                    </a:p>
                  </a:txBody>
                  <a:tcPr anchor="ctr"/>
                </a:tc>
              </a:tr>
              <a:tr h="347736">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000" dirty="0" smtClean="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222081272"/>
              </p:ext>
            </p:extLst>
          </p:nvPr>
        </p:nvGraphicFramePr>
        <p:xfrm>
          <a:off x="5257807" y="1143003"/>
          <a:ext cx="3657599" cy="5244274"/>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85360">
                <a:tc>
                  <a:txBody>
                    <a:bodyPr/>
                    <a:lstStyle/>
                    <a:p>
                      <a:r>
                        <a:rPr lang="en-US" sz="1100" b="1" dirty="0" smtClean="0"/>
                        <a:t>Facilities:</a:t>
                      </a:r>
                      <a:r>
                        <a:rPr lang="en-US" sz="1100" dirty="0" smtClean="0"/>
                        <a:t> </a:t>
                      </a:r>
                      <a:r>
                        <a:rPr lang="en-US" sz="1100" i="1" dirty="0" smtClean="0"/>
                        <a:t>Small</a:t>
                      </a:r>
                      <a:r>
                        <a:rPr lang="en-US" sz="1100" i="1" baseline="0" dirty="0" smtClean="0"/>
                        <a:t> office or desk space in or near oncology department</a:t>
                      </a:r>
                      <a:endParaRPr lang="en-US" sz="1100" i="1" dirty="0"/>
                    </a:p>
                  </a:txBody>
                  <a:tcPr marL="130629" marR="130629" marT="65314" marB="65314"/>
                </a:tc>
              </a:tr>
              <a:tr h="685360">
                <a:tc>
                  <a:txBody>
                    <a:bodyPr/>
                    <a:lstStyle/>
                    <a:p>
                      <a:r>
                        <a:rPr lang="en-US" sz="1100" b="1" dirty="0" smtClean="0"/>
                        <a:t>Equipment: </a:t>
                      </a:r>
                      <a:r>
                        <a:rPr lang="en-US" sz="1100" i="1" dirty="0" smtClean="0"/>
                        <a:t>Phones,</a:t>
                      </a:r>
                      <a:r>
                        <a:rPr lang="en-US" sz="1100" i="1" baseline="0" dirty="0" smtClean="0"/>
                        <a:t> computers, office supplies</a:t>
                      </a:r>
                      <a:endParaRPr lang="en-US" sz="1100" i="1" dirty="0"/>
                    </a:p>
                  </a:txBody>
                  <a:tcPr marL="130629" marR="130629" marT="65314" marB="65314"/>
                </a:tc>
              </a:tr>
              <a:tr h="827314">
                <a:tc>
                  <a:txBody>
                    <a:bodyPr/>
                    <a:lstStyle/>
                    <a:p>
                      <a:r>
                        <a:rPr lang="en-US" sz="1100" b="1" dirty="0" smtClean="0"/>
                        <a:t>Information Technology: </a:t>
                      </a:r>
                      <a:r>
                        <a:rPr lang="en-US" sz="1100" i="1" dirty="0" smtClean="0"/>
                        <a:t>Software</a:t>
                      </a:r>
                      <a:r>
                        <a:rPr lang="en-US" sz="1100" i="1" baseline="0" dirty="0" smtClean="0"/>
                        <a:t> for logging/tracking call information and collecting data, ability to schedule appointments, and communicate with specialists.</a:t>
                      </a:r>
                      <a:endParaRPr lang="en-US" sz="1100" i="1" dirty="0"/>
                    </a:p>
                  </a:txBody>
                  <a:tcPr marL="130629" marR="130629" marT="65314" marB="65314"/>
                </a:tc>
              </a:tr>
              <a:tr h="685360">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 </a:t>
                      </a:r>
                      <a:r>
                        <a:rPr lang="en-US" sz="1100" i="1" dirty="0" smtClean="0"/>
                        <a:t>1</a:t>
                      </a:r>
                      <a:r>
                        <a:rPr lang="en-US" sz="1100" i="1" baseline="0" dirty="0" smtClean="0"/>
                        <a:t> FTE and 2 part-time. Training on call  process and resources for education.</a:t>
                      </a:r>
                      <a:endParaRPr lang="en-US" sz="1100" i="1" dirty="0" smtClean="0"/>
                    </a:p>
                    <a:p>
                      <a:endParaRPr lang="en-US" sz="1100" dirty="0"/>
                    </a:p>
                  </a:txBody>
                  <a:tcPr marL="130629" marR="130629" marT="65314" marB="65314"/>
                </a:tc>
              </a:tr>
              <a:tr h="685360">
                <a:tc>
                  <a:txBody>
                    <a:bodyPr/>
                    <a:lstStyle/>
                    <a:p>
                      <a:r>
                        <a:rPr lang="en-US" sz="1100" b="1" baseline="0" dirty="0" smtClean="0"/>
                        <a:t>Marketing/Communications: </a:t>
                      </a:r>
                      <a:r>
                        <a:rPr lang="en-US" sz="1100" i="1" baseline="0" dirty="0" smtClean="0"/>
                        <a:t>External media campaign, marketing collateral for referring physicians and potential patients.</a:t>
                      </a:r>
                      <a:endParaRPr lang="en-US" sz="1100" i="1" dirty="0"/>
                    </a:p>
                  </a:txBody>
                  <a:tcPr marL="130629" marR="130629" marT="65314" marB="65314"/>
                </a:tc>
              </a:tr>
              <a:tr h="685360">
                <a:tc>
                  <a:txBody>
                    <a:bodyPr/>
                    <a:lstStyle/>
                    <a:p>
                      <a:pPr algn="l"/>
                      <a:r>
                        <a:rPr lang="en-US" sz="1100" b="1" dirty="0" smtClean="0"/>
                        <a:t>Interdepartmental</a:t>
                      </a:r>
                      <a:r>
                        <a:rPr lang="en-US" sz="1100" b="1" baseline="0" dirty="0" smtClean="0"/>
                        <a:t> Coordination:</a:t>
                      </a:r>
                      <a:r>
                        <a:rPr lang="en-US" sz="1100" baseline="0" dirty="0" smtClean="0"/>
                        <a:t>  </a:t>
                      </a:r>
                      <a:r>
                        <a:rPr lang="en-US" sz="1100" i="1" baseline="0" dirty="0" smtClean="0"/>
                        <a:t>Marketing, outpatient primary care, IT/IS, operations</a:t>
                      </a:r>
                    </a:p>
                    <a:p>
                      <a:pPr algn="l"/>
                      <a:endParaRPr lang="en-US" sz="1100" b="1" dirty="0"/>
                    </a:p>
                  </a:txBody>
                  <a:tcPr marL="130629" marR="130629" marT="65314" marB="65314">
                    <a:noFill/>
                  </a:tcPr>
                </a:tc>
              </a:tr>
              <a:tr h="685360">
                <a:tc>
                  <a:txBody>
                    <a:bodyPr/>
                    <a:lstStyle/>
                    <a:p>
                      <a:pPr algn="l"/>
                      <a:r>
                        <a:rPr lang="en-US" sz="1100" b="1" dirty="0" smtClean="0"/>
                        <a:t>Expected Cost: </a:t>
                      </a:r>
                      <a:r>
                        <a:rPr lang="en-US" sz="1100" b="0" i="1" dirty="0" smtClean="0"/>
                        <a:t>$200,000</a:t>
                      </a:r>
                      <a:endParaRPr lang="en-US" sz="1100" b="1" dirty="0"/>
                    </a:p>
                  </a:txBody>
                  <a:tcPr marL="130629" marR="130629" marT="65314" marB="65314">
                    <a:noFill/>
                  </a:tcPr>
                </a:tc>
              </a:tr>
            </a:tbl>
          </a:graphicData>
        </a:graphic>
      </p:graphicFrame>
      <p:sp>
        <p:nvSpPr>
          <p:cNvPr id="20" name="Chevron 19"/>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22" name="Chevron 21"/>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3462655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Initiatives to</a:t>
            </a:r>
            <a:r>
              <a:rPr lang="en-US" i="1" dirty="0" smtClean="0"/>
              <a:t> Grow Volume</a:t>
            </a:r>
            <a:endParaRPr lang="en-US" i="1" dirty="0"/>
          </a:p>
        </p:txBody>
      </p:sp>
      <p:sp>
        <p:nvSpPr>
          <p:cNvPr id="5" name="Rectangle 4"/>
          <p:cNvSpPr/>
          <p:nvPr/>
        </p:nvSpPr>
        <p:spPr bwMode="auto">
          <a:xfrm>
            <a:off x="1632858"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4019"/>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4019"/>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0"/>
            <a:ext cx="3407231" cy="316501"/>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Feasibility of Implementation</a:t>
            </a:r>
          </a:p>
        </p:txBody>
      </p:sp>
      <p:sp>
        <p:nvSpPr>
          <p:cNvPr id="20" name="TextBox 19"/>
          <p:cNvSpPr txBox="1"/>
          <p:nvPr/>
        </p:nvSpPr>
        <p:spPr>
          <a:xfrm>
            <a:off x="2231574" y="264522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a:t>
            </a:r>
            <a:r>
              <a:rPr lang="en-US" sz="1400" dirty="0" smtClean="0">
                <a:solidFill>
                  <a:prstClr val="black"/>
                </a:solidFill>
              </a:rPr>
              <a:t>4</a:t>
            </a:r>
            <a:endParaRPr lang="en-US" sz="1400" dirty="0">
              <a:solidFill>
                <a:prstClr val="black"/>
              </a:solidFill>
            </a:endParaRPr>
          </a:p>
        </p:txBody>
      </p:sp>
      <p:sp>
        <p:nvSpPr>
          <p:cNvPr id="21" name="TextBox 20"/>
          <p:cNvSpPr txBox="1"/>
          <p:nvPr/>
        </p:nvSpPr>
        <p:spPr>
          <a:xfrm>
            <a:off x="4931231" y="266700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2</a:t>
            </a:r>
          </a:p>
        </p:txBody>
      </p:sp>
      <p:sp>
        <p:nvSpPr>
          <p:cNvPr id="22" name="TextBox 21"/>
          <p:cNvSpPr txBox="1"/>
          <p:nvPr/>
        </p:nvSpPr>
        <p:spPr>
          <a:xfrm>
            <a:off x="5442857" y="305888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3</a:t>
            </a:r>
          </a:p>
        </p:txBody>
      </p:sp>
      <p:sp>
        <p:nvSpPr>
          <p:cNvPr id="23" name="TextBox 22"/>
          <p:cNvSpPr txBox="1"/>
          <p:nvPr/>
        </p:nvSpPr>
        <p:spPr>
          <a:xfrm>
            <a:off x="4855031" y="3918859"/>
            <a:ext cx="2361825" cy="347279"/>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i="1" dirty="0" smtClean="0">
                <a:solidFill>
                  <a:prstClr val="black"/>
                </a:solidFill>
              </a:rPr>
              <a:t>Specialist Consult Line</a:t>
            </a:r>
            <a:endParaRPr lang="en-US" sz="1400" i="1" dirty="0">
              <a:solidFill>
                <a:prstClr val="black"/>
              </a:solidFill>
            </a:endParaRPr>
          </a:p>
        </p:txBody>
      </p:sp>
      <p:sp>
        <p:nvSpPr>
          <p:cNvPr id="24" name="TextBox 23"/>
          <p:cNvSpPr txBox="1"/>
          <p:nvPr/>
        </p:nvSpPr>
        <p:spPr>
          <a:xfrm>
            <a:off x="3374574" y="389708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5</a:t>
            </a:r>
          </a:p>
        </p:txBody>
      </p:sp>
      <p:sp>
        <p:nvSpPr>
          <p:cNvPr id="25" name="TextBox 24"/>
          <p:cNvSpPr txBox="1"/>
          <p:nvPr/>
        </p:nvSpPr>
        <p:spPr>
          <a:xfrm>
            <a:off x="5856516" y="238397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6</a:t>
            </a:r>
          </a:p>
        </p:txBody>
      </p:sp>
      <p:sp>
        <p:nvSpPr>
          <p:cNvPr id="26" name="TextBox 25"/>
          <p:cNvSpPr txBox="1"/>
          <p:nvPr/>
        </p:nvSpPr>
        <p:spPr>
          <a:xfrm>
            <a:off x="5135757" y="4488316"/>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7</a:t>
            </a:r>
          </a:p>
        </p:txBody>
      </p:sp>
      <p:grpSp>
        <p:nvGrpSpPr>
          <p:cNvPr id="27" name="Group 54"/>
          <p:cNvGrpSpPr/>
          <p:nvPr/>
        </p:nvGrpSpPr>
        <p:grpSpPr>
          <a:xfrm>
            <a:off x="625929"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886"/>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58"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3" name="TextBox 32"/>
          <p:cNvSpPr txBox="1"/>
          <p:nvPr/>
        </p:nvSpPr>
        <p:spPr>
          <a:xfrm>
            <a:off x="2476501"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4" name="TextBox 33"/>
          <p:cNvSpPr txBox="1"/>
          <p:nvPr/>
        </p:nvSpPr>
        <p:spPr>
          <a:xfrm>
            <a:off x="1110344" y="2307771"/>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5" name="TextBox 34"/>
          <p:cNvSpPr txBox="1"/>
          <p:nvPr/>
        </p:nvSpPr>
        <p:spPr>
          <a:xfrm>
            <a:off x="6006194"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6" name="TextBox 35"/>
          <p:cNvSpPr txBox="1"/>
          <p:nvPr/>
        </p:nvSpPr>
        <p:spPr>
          <a:xfrm>
            <a:off x="138249" y="3410635"/>
            <a:ext cx="1385751" cy="685833"/>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Potential Impact on </a:t>
            </a:r>
          </a:p>
          <a:p>
            <a:pPr algn="ctr" defTabSz="914019"/>
            <a:r>
              <a:rPr lang="en-US" sz="1200" b="1" i="1" dirty="0" smtClean="0">
                <a:solidFill>
                  <a:prstClr val="black"/>
                </a:solidFill>
                <a:latin typeface="+mj-lt"/>
              </a:rPr>
              <a:t>Volume</a:t>
            </a:r>
            <a:endParaRPr lang="en-US" sz="1200" b="1" i="1" dirty="0">
              <a:solidFill>
                <a:prstClr val="black"/>
              </a:solidFill>
              <a:latin typeface="+mj-lt"/>
            </a:endParaRPr>
          </a:p>
        </p:txBody>
      </p:sp>
      <p:cxnSp>
        <p:nvCxnSpPr>
          <p:cNvPr id="38" name="Straight Arrow Connector 37"/>
          <p:cNvCxnSpPr>
            <a:stCxn id="33" idx="3"/>
            <a:endCxn id="35" idx="1"/>
          </p:cNvCxnSpPr>
          <p:nvPr/>
        </p:nvCxnSpPr>
        <p:spPr>
          <a:xfrm>
            <a:off x="3184079"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smtClean="0">
                <a:solidFill>
                  <a:srgbClr val="617685"/>
                </a:solidFill>
                <a:latin typeface="Arial"/>
              </a:rPr>
              <a:t>Prioritization of Initiatives </a:t>
            </a:r>
            <a:r>
              <a:rPr lang="en-US" sz="1300" dirty="0">
                <a:solidFill>
                  <a:srgbClr val="617685"/>
                </a:solidFill>
                <a:latin typeface="Arial"/>
              </a:rPr>
              <a:t>by Potential Impact and Feasibility</a:t>
            </a:r>
          </a:p>
        </p:txBody>
      </p:sp>
      <p:sp>
        <p:nvSpPr>
          <p:cNvPr id="42" name="Chevron 41"/>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43" name="Chevron 42"/>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44" name="Chevron 43"/>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3413174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 </a:t>
            </a:r>
            <a:endParaRPr lang="en-US" i="1" dirty="0"/>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33075745"/>
              </p:ext>
            </p:extLst>
          </p:nvPr>
        </p:nvGraphicFramePr>
        <p:xfrm>
          <a:off x="314237" y="1391464"/>
          <a:ext cx="8594344" cy="4963616"/>
        </p:xfrm>
        <a:graphic>
          <a:graphicData uri="http://schemas.openxmlformats.org/drawingml/2006/table">
            <a:tbl>
              <a:tblPr firstRow="1" bandRow="1">
                <a:tableStyleId>{5C22544A-7EE6-4342-B048-85BDC9FD1C3A}</a:tableStyleId>
              </a:tblPr>
              <a:tblGrid>
                <a:gridCol w="1209763"/>
                <a:gridCol w="156029"/>
                <a:gridCol w="783013"/>
                <a:gridCol w="783013"/>
                <a:gridCol w="783013"/>
                <a:gridCol w="783013"/>
                <a:gridCol w="783013"/>
                <a:gridCol w="783013"/>
                <a:gridCol w="783013"/>
                <a:gridCol w="783013"/>
                <a:gridCol w="964448"/>
              </a:tblGrid>
              <a:tr h="352247">
                <a:tc>
                  <a:txBody>
                    <a:bodyPr/>
                    <a:lstStyle/>
                    <a:p>
                      <a:pPr algn="ctr"/>
                      <a:endParaRPr lang="en-US" sz="1100" dirty="0"/>
                    </a:p>
                  </a:txBody>
                  <a:tcPr marL="130629" marR="130629" marT="65314" marB="65314" anchor="ctr"/>
                </a:tc>
                <a:tc gridSpan="2">
                  <a:txBody>
                    <a:bodyPr/>
                    <a:lstStyle/>
                    <a:p>
                      <a:pPr algn="ctr"/>
                      <a:r>
                        <a:rPr lang="en-US" sz="900" dirty="0" smtClean="0"/>
                        <a:t>Specialist</a:t>
                      </a:r>
                      <a:r>
                        <a:rPr lang="en-US" sz="900" baseline="0" dirty="0" smtClean="0"/>
                        <a:t> Consult Line</a:t>
                      </a:r>
                      <a:endParaRPr lang="en-US" sz="900" dirty="0"/>
                    </a:p>
                  </a:txBody>
                  <a:tcPr marL="130629" marR="130629" marT="65314" marB="65314" anchor="ctr"/>
                </a:tc>
                <a:tc hMerge="1">
                  <a:txBody>
                    <a:bodyPr/>
                    <a:lstStyle/>
                    <a:p>
                      <a:pPr algn="ctr"/>
                      <a:endParaRPr lang="en-US" sz="9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89861">
                <a:tc gridSpan="7">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gridSpan="2">
                  <a:txBody>
                    <a:bodyPr/>
                    <a:lstStyle/>
                    <a:p>
                      <a:r>
                        <a:rPr lang="en-US" sz="1100" dirty="0" smtClean="0"/>
                        <a:t>Facilities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r>
                        <a:rPr lang="en-US" sz="1100" dirty="0" smtClean="0"/>
                        <a:t>Equipment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Information Technology</a:t>
                      </a:r>
                      <a:endParaRPr lang="en-US" sz="1100" dirty="0"/>
                    </a:p>
                  </a:txBody>
                  <a:tcPr marL="130629" marR="130629" marT="65314" marB="65314"/>
                </a:tc>
                <a:tc hMerge="1">
                  <a:txBody>
                    <a:bodyPr/>
                    <a:lstStyle/>
                    <a:p>
                      <a:endParaRPr lang="en-US"/>
                    </a:p>
                  </a:txBody>
                  <a:tcPr/>
                </a:tc>
                <a:tc>
                  <a:txBody>
                    <a:bodyPr/>
                    <a:lstStyle/>
                    <a:p>
                      <a:pPr algn="ctr"/>
                      <a:r>
                        <a:rPr lang="en-US" sz="1100" i="1" dirty="0" smtClean="0"/>
                        <a:t>90,000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pPr algn="l"/>
                      <a:r>
                        <a:rPr lang="en-US" sz="1100" b="1" dirty="0" smtClean="0"/>
                        <a:t>Subtotal</a:t>
                      </a:r>
                      <a:endParaRPr lang="en-US" sz="1100" dirty="0"/>
                    </a:p>
                  </a:txBody>
                  <a:tcPr marL="130629" marR="130629" marT="65314" marB="65314"/>
                </a:tc>
                <a:tc hMerge="1">
                  <a:txBody>
                    <a:bodyPr/>
                    <a:lstStyle/>
                    <a:p>
                      <a:endParaRPr lang="en-US"/>
                    </a:p>
                  </a:txBody>
                  <a:tcPr/>
                </a:tc>
                <a:tc>
                  <a:txBody>
                    <a:bodyPr/>
                    <a:lstStyle/>
                    <a:p>
                      <a:pPr algn="ctr"/>
                      <a:r>
                        <a:rPr lang="en-US" sz="1100" i="1" dirty="0" smtClean="0"/>
                        <a:t>96,000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7">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gridSpan="2">
                  <a:txBody>
                    <a:bodyPr/>
                    <a:lstStyle/>
                    <a:p>
                      <a:r>
                        <a:rPr lang="en-US" sz="1100" dirty="0" smtClean="0"/>
                        <a:t>Clinical Staff</a:t>
                      </a:r>
                      <a:endParaRPr lang="en-US" sz="1100" dirty="0"/>
                    </a:p>
                  </a:txBody>
                  <a:tcPr marL="130629" marR="130629" marT="65314" marB="65314"/>
                </a:tc>
                <a:tc hMerge="1">
                  <a:txBody>
                    <a:bodyPr/>
                    <a:lstStyle/>
                    <a:p>
                      <a:endParaRPr lang="en-US"/>
                    </a:p>
                  </a:txBody>
                  <a:tcPr/>
                </a:tc>
                <a:tc>
                  <a:txBody>
                    <a:bodyPr/>
                    <a:lstStyle/>
                    <a:p>
                      <a:pPr algn="ctr"/>
                      <a:r>
                        <a:rPr lang="en-US" sz="1100" i="1" dirty="0" smtClean="0"/>
                        <a:t>90,000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Training</a:t>
                      </a:r>
                      <a:r>
                        <a:rPr lang="en-US" sz="1100" baseline="0" dirty="0" smtClean="0"/>
                        <a:t> / Development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2,000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gridSpan="2">
                  <a:txBody>
                    <a:bodyPr/>
                    <a:lstStyle/>
                    <a:p>
                      <a:r>
                        <a:rPr lang="en-US" sz="1100" dirty="0" smtClean="0"/>
                        <a:t>Marketing and Communication</a:t>
                      </a:r>
                      <a:endParaRPr lang="en-US" sz="1100" dirty="0"/>
                    </a:p>
                  </a:txBody>
                  <a:tcPr marL="130629" marR="130629" marT="65314" marB="65314"/>
                </a:tc>
                <a:tc hMerge="1">
                  <a:txBody>
                    <a:bodyPr/>
                    <a:lstStyle/>
                    <a:p>
                      <a:endParaRPr lang="en-US"/>
                    </a:p>
                  </a:txBody>
                  <a:tcPr/>
                </a:tc>
                <a:tc>
                  <a:txBody>
                    <a:bodyPr/>
                    <a:lstStyle/>
                    <a:p>
                      <a:pPr algn="ctr"/>
                      <a:r>
                        <a:rPr lang="en-US" sz="1100" i="1" dirty="0" smtClean="0"/>
                        <a:t>10,000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Administrative</a:t>
                      </a:r>
                      <a:r>
                        <a:rPr lang="en-US" sz="1100" baseline="0" dirty="0" smtClean="0"/>
                        <a:t> Costs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2,000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hMerge="1">
                  <a:txBody>
                    <a:bodyPr/>
                    <a:lstStyle/>
                    <a:p>
                      <a:endParaRPr lang="en-US"/>
                    </a:p>
                  </a:txBody>
                  <a:tcPr/>
                </a:tc>
                <a:tc>
                  <a:txBody>
                    <a:bodyPr/>
                    <a:lstStyle/>
                    <a:p>
                      <a:pPr algn="ctr"/>
                      <a:r>
                        <a:rPr lang="en-US" sz="1100" i="1" dirty="0" smtClean="0"/>
                        <a:t>104,000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hMerge="1">
                  <a:txBody>
                    <a:bodyPr/>
                    <a:lstStyle/>
                    <a:p>
                      <a:endParaRPr lang="en-US"/>
                    </a:p>
                  </a:txBody>
                  <a:tcPr/>
                </a:tc>
                <a:tc>
                  <a:txBody>
                    <a:bodyPr/>
                    <a:lstStyle/>
                    <a:p>
                      <a:pPr algn="ctr"/>
                      <a:r>
                        <a:rPr lang="en-US" sz="1100" i="1" dirty="0" smtClean="0">
                          <a:solidFill>
                            <a:schemeClr val="bg1"/>
                          </a:solidFill>
                        </a:rPr>
                        <a:t>200,000</a:t>
                      </a:r>
                      <a:endParaRPr lang="en-US" sz="1100" i="1" dirty="0">
                        <a:solidFill>
                          <a:schemeClr val="bg1"/>
                        </a:solidFill>
                      </a:endParaRPr>
                    </a:p>
                  </a:txBody>
                  <a:tcPr marL="130629" marR="130629" marT="65314" marB="65314" anchor="ctr">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400" dirty="0">
                <a:solidFill>
                  <a:schemeClr val="bg1">
                    <a:lumMod val="50000"/>
                  </a:schemeClr>
                </a:solidFill>
              </a:rPr>
              <a:t>Investment Required for Initiatives to </a:t>
            </a:r>
            <a:r>
              <a:rPr lang="en-US" sz="1400" dirty="0" smtClean="0">
                <a:solidFill>
                  <a:schemeClr val="bg1">
                    <a:lumMod val="50000"/>
                  </a:schemeClr>
                </a:solidFill>
              </a:rPr>
              <a:t>Grow Volume</a:t>
            </a:r>
            <a:endParaRPr lang="en-US" sz="1300" dirty="0">
              <a:solidFill>
                <a:schemeClr val="bg1">
                  <a:lumMod val="50000"/>
                </a:schemeClr>
              </a:solidFill>
            </a:endParaRPr>
          </a:p>
        </p:txBody>
      </p:sp>
      <p:sp>
        <p:nvSpPr>
          <p:cNvPr id="9" name="Chevron 8"/>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0" name="Chevron 9"/>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11" name="Chevron 10"/>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1750804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26615878"/>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1" u="none" strike="noStrike" dirty="0" smtClean="0">
                          <a:solidFill>
                            <a:srgbClr val="000000"/>
                          </a:solidFill>
                          <a:latin typeface="+mj-lt"/>
                        </a:rPr>
                        <a:t>Specialist</a:t>
                      </a:r>
                      <a:r>
                        <a:rPr lang="en-US" sz="1100" b="0" i="1" u="none" strike="noStrike" baseline="0" dirty="0" smtClean="0">
                          <a:solidFill>
                            <a:srgbClr val="000000"/>
                          </a:solidFill>
                          <a:latin typeface="+mj-lt"/>
                        </a:rPr>
                        <a:t> Consult Hotline</a:t>
                      </a:r>
                      <a:endParaRPr lang="en-US" sz="1100" b="0" i="1"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solidFill>
                      <a:schemeClr val="bg1"/>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Chevron 6"/>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8" name="Chevron 7"/>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9" name="Chevron 8"/>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
        <p:nvSpPr>
          <p:cNvPr id="10"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400" dirty="0" smtClean="0">
                <a:solidFill>
                  <a:schemeClr val="bg1">
                    <a:lumMod val="50000"/>
                  </a:schemeClr>
                </a:solidFill>
              </a:rPr>
              <a:t>Initiatives </a:t>
            </a:r>
            <a:r>
              <a:rPr lang="en-US" sz="1400" dirty="0">
                <a:solidFill>
                  <a:schemeClr val="bg1">
                    <a:lumMod val="50000"/>
                  </a:schemeClr>
                </a:solidFill>
              </a:rPr>
              <a:t>Related to Growing Volume</a:t>
            </a:r>
            <a:endParaRPr lang="en-US" sz="1300" dirty="0">
              <a:solidFill>
                <a:schemeClr val="bg1">
                  <a:lumMod val="50000"/>
                </a:schemeClr>
              </a:solidFill>
              <a:latin typeface="Arial"/>
            </a:endParaRPr>
          </a:p>
        </p:txBody>
      </p:sp>
    </p:spTree>
    <p:extLst>
      <p:ext uri="{BB962C8B-B14F-4D97-AF65-F5344CB8AC3E}">
        <p14:creationId xmlns:p14="http://schemas.microsoft.com/office/powerpoint/2010/main" val="208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5</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Current Performance</a:t>
            </a:r>
            <a:endParaRPr lang="en-US" dirty="0"/>
          </a:p>
        </p:txBody>
      </p:sp>
      <p:sp>
        <p:nvSpPr>
          <p:cNvPr id="4" name="Chevron 3"/>
          <p:cNvSpPr/>
          <p:nvPr/>
        </p:nvSpPr>
        <p:spPr bwMode="gray">
          <a:xfrm>
            <a:off x="1143000" y="3429000"/>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a:solidFill>
                  <a:prstClr val="black"/>
                </a:solidFill>
              </a:rPr>
              <a:t>CURRENT </a:t>
            </a:r>
            <a:r>
              <a:rPr lang="en-US" sz="800" b="1" dirty="0" smtClean="0">
                <a:solidFill>
                  <a:prstClr val="black"/>
                </a:solidFill>
              </a:rPr>
              <a:t>PERFORMANCE</a:t>
            </a:r>
          </a:p>
        </p:txBody>
      </p:sp>
      <p:sp>
        <p:nvSpPr>
          <p:cNvPr id="5" name="Chevron 4"/>
          <p:cNvSpPr/>
          <p:nvPr/>
        </p:nvSpPr>
        <p:spPr bwMode="gray">
          <a:xfrm>
            <a:off x="2808844" y="3429000"/>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0"/>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p>
          <a:p>
            <a:pPr algn="ctr" defTabSz="2090094"/>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8999"/>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241068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50</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Goal #2: </a:t>
            </a:r>
            <a:r>
              <a:rPr lang="en-US" i="1" dirty="0" smtClean="0"/>
              <a:t>Improve Patient Satisfaction</a:t>
            </a:r>
            <a:endParaRPr lang="en-US" i="1" dirty="0"/>
          </a:p>
        </p:txBody>
      </p:sp>
      <p:sp>
        <p:nvSpPr>
          <p:cNvPr id="4" name="Text Placeholder 3"/>
          <p:cNvSpPr>
            <a:spLocks noGrp="1"/>
          </p:cNvSpPr>
          <p:nvPr>
            <p:ph type="body" sz="quarter" idx="19"/>
          </p:nvPr>
        </p:nvSpPr>
        <p:spPr/>
        <p:txBody>
          <a:bodyPr/>
          <a:lstStyle/>
          <a:p>
            <a:r>
              <a:rPr lang="en-US" dirty="0" smtClean="0"/>
              <a:t>Strategic Plan Design</a:t>
            </a:r>
            <a:endParaRPr lang="en-US" dirty="0"/>
          </a:p>
        </p:txBody>
      </p:sp>
    </p:spTree>
    <p:extLst>
      <p:ext uri="{BB962C8B-B14F-4D97-AF65-F5344CB8AC3E}">
        <p14:creationId xmlns:p14="http://schemas.microsoft.com/office/powerpoint/2010/main" val="2719835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a:t>
            </a:r>
            <a:r>
              <a:rPr lang="en-US" i="1" dirty="0" smtClean="0"/>
              <a:t>2: Improve Patient Satisfaction</a:t>
            </a:r>
            <a:endParaRPr lang="en-US" i="1" dirty="0"/>
          </a:p>
        </p:txBody>
      </p:sp>
      <p:sp>
        <p:nvSpPr>
          <p:cNvPr id="4" name="Title 3"/>
          <p:cNvSpPr>
            <a:spLocks noGrp="1"/>
          </p:cNvSpPr>
          <p:nvPr>
            <p:ph type="title"/>
          </p:nvPr>
        </p:nvSpPr>
        <p:spPr/>
        <p:txBody>
          <a:bodyPr/>
          <a:lstStyle/>
          <a:p>
            <a:r>
              <a:rPr lang="en-US" dirty="0" smtClean="0"/>
              <a:t>Objective #</a:t>
            </a:r>
            <a:r>
              <a:rPr lang="en-US" i="1" dirty="0" smtClean="0"/>
              <a:t>1: Improve Care Process</a:t>
            </a:r>
            <a:endParaRPr lang="en-US" i="1" dirty="0"/>
          </a:p>
        </p:txBody>
      </p:sp>
      <p:graphicFrame>
        <p:nvGraphicFramePr>
          <p:cNvPr id="6" name="Chart 5"/>
          <p:cNvGraphicFramePr/>
          <p:nvPr>
            <p:extLst>
              <p:ext uri="{D42A27DB-BD31-4B8C-83A1-F6EECF244321}">
                <p14:modId xmlns:p14="http://schemas.microsoft.com/office/powerpoint/2010/main" val="3551911365"/>
              </p:ext>
            </p:extLst>
          </p:nvPr>
        </p:nvGraphicFramePr>
        <p:xfrm>
          <a:off x="730532" y="1234324"/>
          <a:ext cx="3423230" cy="1889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960979559"/>
              </p:ext>
            </p:extLst>
          </p:nvPr>
        </p:nvGraphicFramePr>
        <p:xfrm>
          <a:off x="4944900" y="1234324"/>
          <a:ext cx="3423230" cy="1889877"/>
        </p:xfrm>
        <a:graphic>
          <a:graphicData uri="http://schemas.openxmlformats.org/drawingml/2006/chart">
            <c:chart xmlns:c="http://schemas.openxmlformats.org/drawingml/2006/chart" xmlns:r="http://schemas.openxmlformats.org/officeDocument/2006/relationships" r:id="rId4"/>
          </a:graphicData>
        </a:graphic>
      </p:graphicFrame>
      <p:sp>
        <p:nvSpPr>
          <p:cNvPr id="24" name="Chevron 23"/>
          <p:cNvSpPr/>
          <p:nvPr/>
        </p:nvSpPr>
        <p:spPr bwMode="gray">
          <a:xfrm>
            <a:off x="6716238"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25" name="Chevron 24"/>
          <p:cNvSpPr/>
          <p:nvPr/>
        </p:nvSpPr>
        <p:spPr bwMode="gray">
          <a:xfrm>
            <a:off x="7717474"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31" name="Chevron 30"/>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
        <p:nvSpPr>
          <p:cNvPr id="19" name="Slide Number Placeholder 1"/>
          <p:cNvSpPr txBox="1">
            <a:spLocks/>
          </p:cNvSpPr>
          <p:nvPr/>
        </p:nvSpPr>
        <p:spPr bwMode="gray">
          <a:xfrm>
            <a:off x="4261121" y="6454595"/>
            <a:ext cx="621771" cy="242047"/>
          </a:xfrm>
          <a:prstGeom prst="rect">
            <a:avLst/>
          </a:prstGeom>
        </p:spPr>
        <p:txBody>
          <a:bodyPr vert="horz" wrap="square" lIns="40840" tIns="40840" rIns="40840" bIns="40840" rtlCol="0" anchor="t">
            <a:noAutofit/>
          </a:bodyPr>
          <a:lstStyle>
            <a:defPPr>
              <a:defRPr lang="en-US"/>
            </a:defPPr>
            <a:lvl1pPr marL="0" algn="ctr" defTabSz="910407" rtl="0" eaLnBrk="1" latinLnBrk="0" hangingPunct="1">
              <a:defRPr sz="900" kern="1200">
                <a:solidFill>
                  <a:schemeClr val="accent5"/>
                </a:solidFill>
                <a:latin typeface="+mn-lt"/>
                <a:ea typeface="+mn-ea"/>
                <a:cs typeface="+mn-cs"/>
              </a:defRPr>
            </a:lvl1pPr>
            <a:lvl2pPr marL="455209" algn="l" defTabSz="910407" rtl="0" eaLnBrk="1" latinLnBrk="0" hangingPunct="1">
              <a:defRPr sz="1900" kern="1200">
                <a:solidFill>
                  <a:schemeClr val="tx1"/>
                </a:solidFill>
                <a:latin typeface="+mn-lt"/>
                <a:ea typeface="+mn-ea"/>
                <a:cs typeface="+mn-cs"/>
              </a:defRPr>
            </a:lvl2pPr>
            <a:lvl3pPr marL="910407" algn="l" defTabSz="910407" rtl="0" eaLnBrk="1" latinLnBrk="0" hangingPunct="1">
              <a:defRPr sz="1900" kern="1200">
                <a:solidFill>
                  <a:schemeClr val="tx1"/>
                </a:solidFill>
                <a:latin typeface="+mn-lt"/>
                <a:ea typeface="+mn-ea"/>
                <a:cs typeface="+mn-cs"/>
              </a:defRPr>
            </a:lvl3pPr>
            <a:lvl4pPr marL="1365610" algn="l" defTabSz="910407" rtl="0" eaLnBrk="1" latinLnBrk="0" hangingPunct="1">
              <a:defRPr sz="1900" kern="1200">
                <a:solidFill>
                  <a:schemeClr val="tx1"/>
                </a:solidFill>
                <a:latin typeface="+mn-lt"/>
                <a:ea typeface="+mn-ea"/>
                <a:cs typeface="+mn-cs"/>
              </a:defRPr>
            </a:lvl4pPr>
            <a:lvl5pPr marL="1820815" algn="l" defTabSz="910407" rtl="0" eaLnBrk="1" latinLnBrk="0" hangingPunct="1">
              <a:defRPr sz="1900" kern="1200">
                <a:solidFill>
                  <a:schemeClr val="tx1"/>
                </a:solidFill>
                <a:latin typeface="+mn-lt"/>
                <a:ea typeface="+mn-ea"/>
                <a:cs typeface="+mn-cs"/>
              </a:defRPr>
            </a:lvl5pPr>
            <a:lvl6pPr marL="2276018" algn="l" defTabSz="910407" rtl="0" eaLnBrk="1" latinLnBrk="0" hangingPunct="1">
              <a:defRPr sz="1900" kern="1200">
                <a:solidFill>
                  <a:schemeClr val="tx1"/>
                </a:solidFill>
                <a:latin typeface="+mn-lt"/>
                <a:ea typeface="+mn-ea"/>
                <a:cs typeface="+mn-cs"/>
              </a:defRPr>
            </a:lvl6pPr>
            <a:lvl7pPr marL="2731219" algn="l" defTabSz="910407" rtl="0" eaLnBrk="1" latinLnBrk="0" hangingPunct="1">
              <a:defRPr sz="1900" kern="1200">
                <a:solidFill>
                  <a:schemeClr val="tx1"/>
                </a:solidFill>
                <a:latin typeface="+mn-lt"/>
                <a:ea typeface="+mn-ea"/>
                <a:cs typeface="+mn-cs"/>
              </a:defRPr>
            </a:lvl7pPr>
            <a:lvl8pPr marL="3186425" algn="l" defTabSz="910407" rtl="0" eaLnBrk="1" latinLnBrk="0" hangingPunct="1">
              <a:defRPr sz="1900" kern="1200">
                <a:solidFill>
                  <a:schemeClr val="tx1"/>
                </a:solidFill>
                <a:latin typeface="+mn-lt"/>
                <a:ea typeface="+mn-ea"/>
                <a:cs typeface="+mn-cs"/>
              </a:defRPr>
            </a:lvl8pPr>
            <a:lvl9pPr marL="3641626" algn="l" defTabSz="910407"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000000"/>
                </a:solidFill>
              </a:rPr>
              <a:pPr/>
              <a:t>51</a:t>
            </a:fld>
            <a:endParaRPr lang="en-US" dirty="0">
              <a:solidFill>
                <a:srgbClr val="000000"/>
              </a:solidFill>
            </a:endParaRPr>
          </a:p>
        </p:txBody>
      </p:sp>
      <p:sp>
        <p:nvSpPr>
          <p:cNvPr id="20" name="TextBox 19"/>
          <p:cNvSpPr txBox="1"/>
          <p:nvPr/>
        </p:nvSpPr>
        <p:spPr>
          <a:xfrm>
            <a:off x="399868" y="4980802"/>
            <a:ext cx="1047937" cy="261580"/>
          </a:xfrm>
          <a:prstGeom prst="rect">
            <a:avLst/>
          </a:prstGeom>
          <a:noFill/>
        </p:spPr>
        <p:txBody>
          <a:bodyPr wrap="square" lIns="45705" tIns="45705" rIns="45705" bIns="45705" rtlCol="0">
            <a:spAutoFit/>
          </a:bodyPr>
          <a:lstStyle/>
          <a:p>
            <a:pPr algn="ctr" defTabSz="910118"/>
            <a:r>
              <a:rPr lang="en-US" sz="1100" dirty="0">
                <a:solidFill>
                  <a:prstClr val="black"/>
                </a:solidFill>
              </a:rPr>
              <a:t>BARRIERS</a:t>
            </a:r>
          </a:p>
        </p:txBody>
      </p:sp>
      <p:sp>
        <p:nvSpPr>
          <p:cNvPr id="21" name="TextBox 20"/>
          <p:cNvSpPr txBox="1"/>
          <p:nvPr/>
        </p:nvSpPr>
        <p:spPr>
          <a:xfrm>
            <a:off x="384628" y="3380605"/>
            <a:ext cx="1047937" cy="261580"/>
          </a:xfrm>
          <a:prstGeom prst="rect">
            <a:avLst/>
          </a:prstGeom>
          <a:noFill/>
        </p:spPr>
        <p:txBody>
          <a:bodyPr wrap="square" lIns="45705" tIns="45705" rIns="45705" bIns="45705" rtlCol="0">
            <a:spAutoFit/>
          </a:bodyPr>
          <a:lstStyle/>
          <a:p>
            <a:pPr algn="ctr" defTabSz="910118"/>
            <a:r>
              <a:rPr lang="en-US" sz="1100" dirty="0">
                <a:solidFill>
                  <a:prstClr val="black"/>
                </a:solidFill>
              </a:rPr>
              <a:t>DRIVERS</a:t>
            </a:r>
          </a:p>
        </p:txBody>
      </p:sp>
      <p:cxnSp>
        <p:nvCxnSpPr>
          <p:cNvPr id="22" name="Straight Connector 21"/>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6" y="3657605"/>
            <a:ext cx="4090319" cy="261580"/>
          </a:xfrm>
          <a:prstGeom prst="rect">
            <a:avLst/>
          </a:prstGeom>
          <a:noFill/>
        </p:spPr>
        <p:txBody>
          <a:bodyPr wrap="square" lIns="45705" tIns="45705" rIns="45705" bIns="45705" rtlCol="0">
            <a:spAutoFit/>
          </a:bodyPr>
          <a:lstStyle/>
          <a:p>
            <a:pPr algn="ctr" defTabSz="910118"/>
            <a:r>
              <a:rPr lang="en-US" sz="1100" dirty="0">
                <a:solidFill>
                  <a:prstClr val="black"/>
                </a:solidFill>
              </a:rPr>
              <a:t>Internal</a:t>
            </a:r>
          </a:p>
        </p:txBody>
      </p:sp>
      <p:sp>
        <p:nvSpPr>
          <p:cNvPr id="27" name="TextBox 26"/>
          <p:cNvSpPr txBox="1"/>
          <p:nvPr/>
        </p:nvSpPr>
        <p:spPr>
          <a:xfrm>
            <a:off x="457206" y="5257805"/>
            <a:ext cx="4090319" cy="261580"/>
          </a:xfrm>
          <a:prstGeom prst="rect">
            <a:avLst/>
          </a:prstGeom>
          <a:noFill/>
        </p:spPr>
        <p:txBody>
          <a:bodyPr wrap="square" lIns="45705" tIns="45705" rIns="45705" bIns="45705" rtlCol="0">
            <a:spAutoFit/>
          </a:bodyPr>
          <a:lstStyle/>
          <a:p>
            <a:pPr algn="ctr" defTabSz="910118"/>
            <a:r>
              <a:rPr lang="en-US" sz="1100" dirty="0">
                <a:solidFill>
                  <a:prstClr val="black"/>
                </a:solidFill>
              </a:rPr>
              <a:t>Internal</a:t>
            </a:r>
          </a:p>
        </p:txBody>
      </p:sp>
      <p:sp>
        <p:nvSpPr>
          <p:cNvPr id="29" name="TextBox 28"/>
          <p:cNvSpPr txBox="1"/>
          <p:nvPr/>
        </p:nvSpPr>
        <p:spPr>
          <a:xfrm>
            <a:off x="4547523" y="3657605"/>
            <a:ext cx="4090319" cy="261580"/>
          </a:xfrm>
          <a:prstGeom prst="rect">
            <a:avLst/>
          </a:prstGeom>
          <a:noFill/>
        </p:spPr>
        <p:txBody>
          <a:bodyPr wrap="square" lIns="45705" tIns="45705" rIns="45705" bIns="45705" rtlCol="0">
            <a:spAutoFit/>
          </a:bodyPr>
          <a:lstStyle/>
          <a:p>
            <a:pPr algn="ctr" defTabSz="910118"/>
            <a:r>
              <a:rPr lang="en-US" sz="1100" dirty="0">
                <a:solidFill>
                  <a:prstClr val="black"/>
                </a:solidFill>
              </a:rPr>
              <a:t>External</a:t>
            </a:r>
          </a:p>
        </p:txBody>
      </p:sp>
      <p:sp>
        <p:nvSpPr>
          <p:cNvPr id="30" name="TextBox 29"/>
          <p:cNvSpPr txBox="1"/>
          <p:nvPr/>
        </p:nvSpPr>
        <p:spPr>
          <a:xfrm>
            <a:off x="4547524" y="5257802"/>
            <a:ext cx="4090319" cy="261580"/>
          </a:xfrm>
          <a:prstGeom prst="rect">
            <a:avLst/>
          </a:prstGeom>
          <a:noFill/>
        </p:spPr>
        <p:txBody>
          <a:bodyPr wrap="square" lIns="45705" tIns="45705" rIns="45705" bIns="45705" rtlCol="0">
            <a:spAutoFit/>
          </a:bodyPr>
          <a:lstStyle/>
          <a:p>
            <a:pPr algn="ctr" defTabSz="910118"/>
            <a:r>
              <a:rPr lang="en-US" sz="1100" dirty="0">
                <a:solidFill>
                  <a:prstClr val="black"/>
                </a:solidFill>
              </a:rPr>
              <a:t>External</a:t>
            </a:r>
          </a:p>
        </p:txBody>
      </p:sp>
      <p:sp>
        <p:nvSpPr>
          <p:cNvPr id="28" name="Rectangle 27"/>
          <p:cNvSpPr/>
          <p:nvPr/>
        </p:nvSpPr>
        <p:spPr>
          <a:xfrm>
            <a:off x="457207" y="3934599"/>
            <a:ext cx="4090319" cy="815578"/>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New phone triage and scheduling line</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Wait times now posted online  </a:t>
            </a:r>
          </a:p>
          <a:p>
            <a:pPr marL="626451" lvl="1" indent="-171387" defTabSz="914064">
              <a:lnSpc>
                <a:spcPct val="80000"/>
              </a:lnSpc>
              <a:spcBef>
                <a:spcPct val="50000"/>
              </a:spcBef>
              <a:buFont typeface="Arial" pitchFamily="34" charset="0"/>
              <a:buChar char="•"/>
              <a:defRPr/>
            </a:pPr>
            <a:endParaRPr lang="en-US" sz="1000" i="1" kern="0" dirty="0" smtClean="0">
              <a:solidFill>
                <a:sysClr val="windowText" lastClr="000000"/>
              </a:solidFill>
            </a:endParaRPr>
          </a:p>
          <a:p>
            <a:pPr marL="626451" lvl="1" indent="-171387" defTabSz="914064">
              <a:lnSpc>
                <a:spcPct val="80000"/>
              </a:lnSpc>
              <a:spcBef>
                <a:spcPct val="50000"/>
              </a:spcBef>
              <a:buFont typeface="Arial" pitchFamily="34" charset="0"/>
              <a:buChar char="•"/>
              <a:defRPr/>
            </a:pPr>
            <a:endParaRPr lang="en-US" sz="1000" i="1" kern="0" dirty="0">
              <a:solidFill>
                <a:sysClr val="windowText" lastClr="000000"/>
              </a:solidFill>
            </a:endParaRPr>
          </a:p>
        </p:txBody>
      </p:sp>
      <p:sp>
        <p:nvSpPr>
          <p:cNvPr id="36" name="Rectangle 35"/>
          <p:cNvSpPr/>
          <p:nvPr/>
        </p:nvSpPr>
        <p:spPr>
          <a:xfrm>
            <a:off x="457207" y="5534799"/>
            <a:ext cx="4090319" cy="538579"/>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Only 50% of physician practices on EMR </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Lack of effective means for communication between hospital departments</a:t>
            </a:r>
            <a:endParaRPr lang="en-US" sz="1000" i="1" kern="0" dirty="0">
              <a:solidFill>
                <a:sysClr val="windowText" lastClr="000000"/>
              </a:solidFill>
            </a:endParaRPr>
          </a:p>
        </p:txBody>
      </p:sp>
      <p:sp>
        <p:nvSpPr>
          <p:cNvPr id="37" name="Rectangle 36"/>
          <p:cNvSpPr/>
          <p:nvPr/>
        </p:nvSpPr>
        <p:spPr>
          <a:xfrm>
            <a:off x="4547523" y="5534799"/>
            <a:ext cx="4090319" cy="661689"/>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Physician shortage resulting in long wait times; physician recruitment highly competitive </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Local payers not yet reimbursing for alternative visits types such as e-visits, phone visits </a:t>
            </a:r>
            <a:endParaRPr lang="en-US" sz="1000" i="1" kern="0" dirty="0">
              <a:solidFill>
                <a:sysClr val="windowText" lastClr="000000"/>
              </a:solidFill>
            </a:endParaRPr>
          </a:p>
        </p:txBody>
      </p:sp>
      <p:sp>
        <p:nvSpPr>
          <p:cNvPr id="38" name="Rectangle 37"/>
          <p:cNvSpPr/>
          <p:nvPr/>
        </p:nvSpPr>
        <p:spPr>
          <a:xfrm>
            <a:off x="4547526" y="3934599"/>
            <a:ext cx="4090319" cy="661689"/>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Patient population well-educated and health literate, comfortable with new care models </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Local payers beginning to reimburse for care coordination efforts </a:t>
            </a:r>
            <a:endParaRPr lang="en-US" sz="1000" i="1" kern="0" dirty="0">
              <a:solidFill>
                <a:sysClr val="windowText" lastClr="000000"/>
              </a:solidFill>
            </a:endParaRPr>
          </a:p>
        </p:txBody>
      </p:sp>
    </p:spTree>
    <p:extLst>
      <p:ext uri="{BB962C8B-B14F-4D97-AF65-F5344CB8AC3E}">
        <p14:creationId xmlns:p14="http://schemas.microsoft.com/office/powerpoint/2010/main" val="5879292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#2: </a:t>
            </a:r>
            <a:r>
              <a:rPr lang="en-US" i="1" dirty="0" smtClean="0"/>
              <a:t>Improve Patient</a:t>
            </a:r>
            <a:r>
              <a:rPr lang="en-US" dirty="0" smtClean="0"/>
              <a:t> </a:t>
            </a:r>
            <a:r>
              <a:rPr lang="en-US" i="1" dirty="0" smtClean="0"/>
              <a:t>Satisfaction</a:t>
            </a:r>
            <a:r>
              <a:rPr lang="en-US" dirty="0" smtClean="0"/>
              <a:t> </a:t>
            </a:r>
            <a:endParaRPr lang="en-US" dirty="0"/>
          </a:p>
        </p:txBody>
      </p:sp>
      <p:sp>
        <p:nvSpPr>
          <p:cNvPr id="4" name="Title 3"/>
          <p:cNvSpPr>
            <a:spLocks noGrp="1"/>
          </p:cNvSpPr>
          <p:nvPr>
            <p:ph type="title"/>
          </p:nvPr>
        </p:nvSpPr>
        <p:spPr/>
        <p:txBody>
          <a:bodyPr/>
          <a:lstStyle/>
          <a:p>
            <a:r>
              <a:rPr lang="en-US" dirty="0" smtClean="0"/>
              <a:t>Objective #</a:t>
            </a:r>
            <a:r>
              <a:rPr lang="en-US" i="1" dirty="0" smtClean="0"/>
              <a:t>1: Improve Care Processes</a:t>
            </a:r>
            <a:endParaRPr lang="en-US" i="1" dirty="0"/>
          </a:p>
        </p:txBody>
      </p:sp>
      <p:sp>
        <p:nvSpPr>
          <p:cNvPr id="14" name="Rectangle 13"/>
          <p:cNvSpPr/>
          <p:nvPr/>
        </p:nvSpPr>
        <p:spPr>
          <a:xfrm>
            <a:off x="399867" y="1158124"/>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413" tIns="45705" rIns="91413" bIns="45705" rtlCol="0" anchor="ctr"/>
          <a:lstStyle/>
          <a:p>
            <a:pPr algn="ctr"/>
            <a:endParaRPr lang="en-US"/>
          </a:p>
        </p:txBody>
      </p:sp>
      <p:sp>
        <p:nvSpPr>
          <p:cNvPr id="15" name="TextBox 14"/>
          <p:cNvSpPr txBox="1"/>
          <p:nvPr/>
        </p:nvSpPr>
        <p:spPr>
          <a:xfrm>
            <a:off x="514166" y="1213594"/>
            <a:ext cx="4446836" cy="261578"/>
          </a:xfrm>
          <a:prstGeom prst="rect">
            <a:avLst/>
          </a:prstGeom>
          <a:noFill/>
        </p:spPr>
        <p:txBody>
          <a:bodyPr wrap="square" lIns="45704" tIns="45704" rIns="45704" bIns="45704" rtlCol="0">
            <a:spAutoFit/>
          </a:bodyPr>
          <a:lstStyle/>
          <a:p>
            <a:r>
              <a:rPr lang="en-US" sz="1100" b="1" i="1" dirty="0"/>
              <a:t>Initiative #1: Patient Flow Assessment</a:t>
            </a:r>
          </a:p>
        </p:txBody>
      </p:sp>
      <p:sp>
        <p:nvSpPr>
          <p:cNvPr id="18" name="TextBox 17"/>
          <p:cNvSpPr txBox="1"/>
          <p:nvPr/>
        </p:nvSpPr>
        <p:spPr>
          <a:xfrm>
            <a:off x="528683" y="1490589"/>
            <a:ext cx="4446836" cy="1277240"/>
          </a:xfrm>
          <a:prstGeom prst="rect">
            <a:avLst/>
          </a:prstGeom>
          <a:noFill/>
        </p:spPr>
        <p:txBody>
          <a:bodyPr wrap="square" lIns="45704" tIns="45704" rIns="45704" bIns="45704" rtlCol="0">
            <a:spAutoFit/>
          </a:bodyPr>
          <a:lstStyle/>
          <a:p>
            <a:r>
              <a:rPr lang="en-US" sz="1100" i="1" dirty="0"/>
              <a:t>A 4-person, multidisciplinary task force will design and conduct patient flow assessment to identify </a:t>
            </a:r>
            <a:r>
              <a:rPr lang="en-US" sz="1100" i="1" dirty="0" smtClean="0"/>
              <a:t>areas to streamline patient visits.  </a:t>
            </a:r>
            <a:r>
              <a:rPr lang="en-US" sz="1100" i="1" dirty="0"/>
              <a:t>The team will be responsible for: </a:t>
            </a:r>
          </a:p>
          <a:p>
            <a:endParaRPr lang="en-US" sz="1100" i="1" dirty="0"/>
          </a:p>
          <a:p>
            <a:pPr marL="228527" indent="-228527">
              <a:buAutoNum type="arabicParenBoth"/>
            </a:pPr>
            <a:r>
              <a:rPr lang="en-US" sz="1100" i="1" dirty="0"/>
              <a:t>Identify issues in care flow affecting patient satisfaction.</a:t>
            </a:r>
          </a:p>
          <a:p>
            <a:pPr marL="228527" indent="-228527">
              <a:buAutoNum type="arabicParenBoth"/>
            </a:pPr>
            <a:r>
              <a:rPr lang="en-US" sz="1100" i="1" dirty="0" smtClean="0"/>
              <a:t>Prioritize top 3-5 opportunities</a:t>
            </a:r>
            <a:endParaRPr lang="en-US" sz="1100" i="1" dirty="0"/>
          </a:p>
          <a:p>
            <a:pPr marL="228527" indent="-228527">
              <a:buAutoNum type="arabicParenBoth"/>
            </a:pPr>
            <a:r>
              <a:rPr lang="en-US" sz="1100" i="1" dirty="0" smtClean="0"/>
              <a:t>Develop plan for implementing </a:t>
            </a:r>
            <a:r>
              <a:rPr lang="en-US" sz="1100" i="1" dirty="0"/>
              <a:t>redesigned care process.</a:t>
            </a:r>
          </a:p>
        </p:txBody>
      </p:sp>
      <p:graphicFrame>
        <p:nvGraphicFramePr>
          <p:cNvPr id="6" name="Table 5"/>
          <p:cNvGraphicFramePr>
            <a:graphicFrameLocks noGrp="1"/>
          </p:cNvGraphicFramePr>
          <p:nvPr>
            <p:extLst>
              <p:ext uri="{D42A27DB-BD31-4B8C-83A1-F6EECF244321}">
                <p14:modId xmlns:p14="http://schemas.microsoft.com/office/powerpoint/2010/main" val="795404612"/>
              </p:ext>
            </p:extLst>
          </p:nvPr>
        </p:nvGraphicFramePr>
        <p:xfrm>
          <a:off x="399869" y="3718561"/>
          <a:ext cx="4675441" cy="2760361"/>
        </p:xfrm>
        <a:graphic>
          <a:graphicData uri="http://schemas.openxmlformats.org/drawingml/2006/table">
            <a:tbl>
              <a:tblPr firstRow="1" bandRow="1">
                <a:tableStyleId>{5C22544A-7EE6-4342-B048-85BDC9FD1C3A}</a:tableStyleId>
              </a:tblPr>
              <a:tblGrid>
                <a:gridCol w="1047937"/>
                <a:gridCol w="2590800"/>
                <a:gridCol w="1036704"/>
              </a:tblGrid>
              <a:tr h="274320">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a:t>
                      </a:r>
                      <a:endParaRPr lang="en-US" sz="1100" dirty="0"/>
                    </a:p>
                  </a:txBody>
                  <a:tcPr anchor="ctr"/>
                </a:tc>
              </a:tr>
              <a:tr h="387275">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r>
                        <a:rPr lang="en-US" sz="1100" i="1" dirty="0" smtClean="0"/>
                        <a:t>Patient wait times </a:t>
                      </a:r>
                    </a:p>
                  </a:txBody>
                  <a:tcPr anchor="ctr"/>
                </a:tc>
                <a:tc>
                  <a:txBody>
                    <a:bodyPr/>
                    <a:lstStyle/>
                    <a:p>
                      <a:pPr algn="ctr"/>
                      <a:r>
                        <a:rPr lang="en-US" sz="1000" i="1" dirty="0" smtClean="0"/>
                        <a:t>Reduce</a:t>
                      </a:r>
                      <a:r>
                        <a:rPr lang="en-US" sz="1000" i="1" baseline="0" dirty="0" smtClean="0"/>
                        <a:t> by 30%</a:t>
                      </a:r>
                      <a:endParaRPr lang="en-US" sz="1000" i="1" dirty="0"/>
                    </a:p>
                  </a:txBody>
                  <a:tcPr anchor="ctr"/>
                </a:tc>
              </a:tr>
              <a:tr h="387275">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Total appointment duration</a:t>
                      </a:r>
                    </a:p>
                  </a:txBody>
                  <a:tcPr anchor="ctr"/>
                </a:tc>
                <a:tc>
                  <a:txBody>
                    <a:bodyPr/>
                    <a:lstStyle/>
                    <a:p>
                      <a:pPr algn="ctr"/>
                      <a:r>
                        <a:rPr lang="en-US" sz="1000" i="1" dirty="0" smtClean="0"/>
                        <a:t>Reduce by 50%</a:t>
                      </a:r>
                      <a:endParaRPr lang="en-US" sz="1000" i="1" dirty="0"/>
                    </a:p>
                  </a:txBody>
                  <a:tcPr anchor="ctr"/>
                </a:tc>
              </a:tr>
              <a:tr h="439783">
                <a:tc vMerge="1">
                  <a:txBody>
                    <a:bodyPr/>
                    <a:lstStyle/>
                    <a:p>
                      <a:pPr algn="ctr"/>
                      <a:endParaRPr lang="en-US" sz="1100" dirty="0" smtClean="0"/>
                    </a:p>
                  </a:txBody>
                  <a:tcPr anchor="ctr"/>
                </a:tc>
                <a:tc>
                  <a:txBody>
                    <a:bodyPr/>
                    <a:lstStyle/>
                    <a:p>
                      <a:r>
                        <a:rPr lang="en-US" sz="1100" i="1" dirty="0" smtClean="0"/>
                        <a:t>Patient satisfaction on wait times</a:t>
                      </a:r>
                      <a:endParaRPr lang="en-US" sz="1100" i="1" dirty="0"/>
                    </a:p>
                  </a:txBody>
                  <a:tcPr anchor="ctr"/>
                </a:tc>
                <a:tc>
                  <a:txBody>
                    <a:bodyPr/>
                    <a:lstStyle/>
                    <a:p>
                      <a:pPr algn="ctr"/>
                      <a:r>
                        <a:rPr lang="en-US" sz="1000" i="1" dirty="0" smtClean="0"/>
                        <a:t>Increase by 25%</a:t>
                      </a:r>
                      <a:endParaRPr lang="en-US" sz="1000" i="1" dirty="0"/>
                    </a:p>
                  </a:txBody>
                  <a:tcPr anchor="ctr"/>
                </a:tc>
              </a:tr>
              <a:tr h="387275">
                <a:tc rowSpan="3">
                  <a:txBody>
                    <a:bodyPr/>
                    <a:lstStyle/>
                    <a:p>
                      <a:pPr algn="ctr"/>
                      <a:r>
                        <a:rPr lang="en-US" sz="1100" dirty="0" smtClean="0"/>
                        <a:t>Process</a:t>
                      </a:r>
                      <a:r>
                        <a:rPr lang="en-US" sz="1100" baseline="0" dirty="0" smtClean="0"/>
                        <a:t> Metrics</a:t>
                      </a:r>
                      <a:endParaRPr lang="en-US" sz="1100" dirty="0"/>
                    </a:p>
                  </a:txBody>
                  <a:tcPr anchor="ctr"/>
                </a:tc>
                <a:tc>
                  <a:txBody>
                    <a:bodyPr/>
                    <a:lstStyle/>
                    <a:p>
                      <a:r>
                        <a:rPr lang="en-US" sz="1100" i="1" dirty="0" smtClean="0"/>
                        <a:t>Key stakeholders</a:t>
                      </a:r>
                      <a:r>
                        <a:rPr lang="en-US" sz="1100" i="1" baseline="0" dirty="0" smtClean="0"/>
                        <a:t> identified and feedback collected</a:t>
                      </a:r>
                      <a:endParaRPr lang="en-US" sz="1100" i="1" dirty="0"/>
                    </a:p>
                  </a:txBody>
                  <a:tcPr anchor="ctr"/>
                </a:tc>
                <a:tc>
                  <a:txBody>
                    <a:bodyPr/>
                    <a:lstStyle/>
                    <a:p>
                      <a:pPr algn="ctr"/>
                      <a:endParaRPr lang="en-US" sz="1000" i="1" dirty="0"/>
                    </a:p>
                  </a:txBody>
                  <a:tcPr anchor="ctr"/>
                </a:tc>
              </a:tr>
              <a:tr h="387275">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Key areas of improvement</a:t>
                      </a:r>
                      <a:r>
                        <a:rPr lang="en-US" sz="1100" i="1" baseline="0" dirty="0" smtClean="0"/>
                        <a:t> identified</a:t>
                      </a:r>
                      <a:endParaRPr lang="en-US" sz="1100" i="1" dirty="0" smtClean="0"/>
                    </a:p>
                  </a:txBody>
                  <a:tcPr anchor="ctr"/>
                </a:tc>
                <a:tc>
                  <a:txBody>
                    <a:bodyPr/>
                    <a:lstStyle/>
                    <a:p>
                      <a:pPr algn="ctr"/>
                      <a:endParaRPr lang="en-US" sz="1000" i="1" dirty="0"/>
                    </a:p>
                  </a:txBody>
                  <a:tcPr anchor="ctr"/>
                </a:tc>
              </a:tr>
              <a:tr h="439783">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Care redesign</a:t>
                      </a:r>
                      <a:r>
                        <a:rPr lang="en-US" sz="1100" i="1" baseline="0" dirty="0" smtClean="0"/>
                        <a:t> plan developed and approved by leadership</a:t>
                      </a:r>
                      <a:endParaRPr lang="en-US" sz="1100" i="1" dirty="0" smtClean="0"/>
                    </a:p>
                  </a:txBody>
                  <a:tcPr anchor="ctr"/>
                </a:tc>
                <a:tc>
                  <a:txBody>
                    <a:bodyPr/>
                    <a:lstStyle/>
                    <a:p>
                      <a:pPr algn="ctr"/>
                      <a:endParaRPr lang="en-US" sz="1000" i="1" dirty="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11644695"/>
              </p:ext>
            </p:extLst>
          </p:nvPr>
        </p:nvGraphicFramePr>
        <p:xfrm>
          <a:off x="5257807" y="1143006"/>
          <a:ext cx="3657599" cy="5298756"/>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68131">
                <a:tc>
                  <a:txBody>
                    <a:bodyPr/>
                    <a:lstStyle/>
                    <a:p>
                      <a:r>
                        <a:rPr lang="en-US" sz="1100" b="1" dirty="0" smtClean="0"/>
                        <a:t>Facilities:</a:t>
                      </a:r>
                      <a:r>
                        <a:rPr lang="en-US" sz="1100" dirty="0" smtClean="0"/>
                        <a:t> </a:t>
                      </a:r>
                      <a:r>
                        <a:rPr lang="en-US" sz="1100" i="1" dirty="0" smtClean="0"/>
                        <a:t>N/A</a:t>
                      </a:r>
                      <a:endParaRPr lang="en-US" sz="1100" i="1" dirty="0"/>
                    </a:p>
                  </a:txBody>
                  <a:tcPr marL="130629" marR="130629" marT="65314" marB="65314"/>
                </a:tc>
              </a:tr>
              <a:tr h="668131">
                <a:tc>
                  <a:txBody>
                    <a:bodyPr/>
                    <a:lstStyle/>
                    <a:p>
                      <a:r>
                        <a:rPr lang="en-US" sz="1100" b="1" dirty="0" smtClean="0"/>
                        <a:t>Equipment: </a:t>
                      </a:r>
                      <a:r>
                        <a:rPr lang="en-US" sz="1100" i="1" dirty="0" smtClean="0"/>
                        <a:t>N/A</a:t>
                      </a:r>
                      <a:endParaRPr lang="en-US" sz="1100" i="1" dirty="0"/>
                    </a:p>
                  </a:txBody>
                  <a:tcPr marL="130629" marR="130629" marT="65314" marB="65314"/>
                </a:tc>
              </a:tr>
              <a:tr h="692930">
                <a:tc>
                  <a:txBody>
                    <a:bodyPr/>
                    <a:lstStyle/>
                    <a:p>
                      <a:r>
                        <a:rPr lang="en-US" sz="1100" b="1" dirty="0" smtClean="0"/>
                        <a:t>Information Technology:</a:t>
                      </a:r>
                      <a:r>
                        <a:rPr lang="en-US" sz="1100" dirty="0" smtClean="0"/>
                        <a:t> </a:t>
                      </a:r>
                      <a:r>
                        <a:rPr lang="en-US" sz="1100" i="1" dirty="0" smtClean="0"/>
                        <a:t>N/A</a:t>
                      </a:r>
                      <a:endParaRPr lang="en-US" sz="1100" i="1" dirty="0"/>
                    </a:p>
                  </a:txBody>
                  <a:tcPr marL="130629" marR="130629" marT="65314" marB="65314"/>
                </a:tc>
              </a:tr>
              <a:tr h="668131">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a:t>
                      </a:r>
                      <a:r>
                        <a:rPr lang="en-US" sz="1100" b="1" baseline="0" dirty="0" smtClean="0"/>
                        <a:t> </a:t>
                      </a:r>
                      <a:r>
                        <a:rPr lang="en-US" sz="1100" i="1" baseline="0" dirty="0" smtClean="0"/>
                        <a:t>Training for staff on new care process. Details TBD pending completion of assessment and process review.</a:t>
                      </a:r>
                      <a:endParaRPr lang="en-US" sz="1100" i="1" dirty="0"/>
                    </a:p>
                  </a:txBody>
                  <a:tcPr marL="130629" marR="130629" marT="65314" marB="65314"/>
                </a:tc>
              </a:tr>
              <a:tr h="827314">
                <a:tc>
                  <a:txBody>
                    <a:bodyPr/>
                    <a:lstStyle/>
                    <a:p>
                      <a:r>
                        <a:rPr lang="en-US" sz="1100" b="1" baseline="0" dirty="0" smtClean="0"/>
                        <a:t>Marketing/Communications:</a:t>
                      </a:r>
                      <a:r>
                        <a:rPr lang="en-US" sz="1100" baseline="0" dirty="0" smtClean="0"/>
                        <a:t> </a:t>
                      </a:r>
                      <a:r>
                        <a:rPr lang="en-US" sz="1100" i="1" baseline="0" dirty="0" smtClean="0"/>
                        <a:t>Internal education campaign to implement new care process.  Details TBD pending completion of assessment and process review.</a:t>
                      </a:r>
                      <a:endParaRPr lang="en-US" sz="1100" i="1" dirty="0"/>
                    </a:p>
                  </a:txBody>
                  <a:tcPr marL="130629" marR="130629" marT="65314" marB="65314"/>
                </a:tc>
              </a:tr>
              <a:tr h="668131">
                <a:tc>
                  <a:txBody>
                    <a:bodyPr/>
                    <a:lstStyle/>
                    <a:p>
                      <a:pPr algn="l"/>
                      <a:r>
                        <a:rPr lang="en-US" sz="1100" b="1" dirty="0" smtClean="0"/>
                        <a:t>Interdepartmental</a:t>
                      </a:r>
                      <a:r>
                        <a:rPr lang="en-US" sz="1100" b="1" baseline="0" dirty="0" smtClean="0"/>
                        <a:t> Coordination:</a:t>
                      </a:r>
                      <a:r>
                        <a:rPr lang="en-US" sz="1100" baseline="0" dirty="0" smtClean="0"/>
                        <a:t>  </a:t>
                      </a:r>
                      <a:r>
                        <a:rPr lang="en-US" sz="1100" i="1" baseline="0" dirty="0" smtClean="0"/>
                        <a:t>Interview stakeholders from related service lines.  Engage marketing to conduct focus groups and assist with collecting patient satisfaction survey data.</a:t>
                      </a:r>
                      <a:endParaRPr lang="en-US" sz="1100" b="1" i="1" dirty="0"/>
                    </a:p>
                  </a:txBody>
                  <a:tcPr marL="130629" marR="130629" marT="65314" marB="65314">
                    <a:noFill/>
                  </a:tcPr>
                </a:tc>
              </a:tr>
              <a:tr h="668131">
                <a:tc>
                  <a:txBody>
                    <a:bodyPr/>
                    <a:lstStyle/>
                    <a:p>
                      <a:pPr algn="l"/>
                      <a:r>
                        <a:rPr lang="en-US" sz="1100" b="1" dirty="0" smtClean="0"/>
                        <a:t>Expected Cost: </a:t>
                      </a:r>
                      <a:r>
                        <a:rPr lang="en-US" sz="1100" b="0" i="1" dirty="0" smtClean="0"/>
                        <a:t>$75,000</a:t>
                      </a:r>
                      <a:endParaRPr lang="en-US" sz="1100" b="1" dirty="0"/>
                    </a:p>
                  </a:txBody>
                  <a:tcPr marL="130629" marR="130629" marT="65314" marB="65314">
                    <a:noFill/>
                  </a:tcPr>
                </a:tc>
              </a:tr>
            </a:tbl>
          </a:graphicData>
        </a:graphic>
      </p:graphicFrame>
      <p:sp>
        <p:nvSpPr>
          <p:cNvPr id="20" name="Chevron 19"/>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22" name="Chevron 21"/>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1889045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Initiatives to Improve Patient Satisfaction</a:t>
            </a:r>
            <a:endParaRPr lang="en-US" dirty="0"/>
          </a:p>
        </p:txBody>
      </p:sp>
      <p:sp>
        <p:nvSpPr>
          <p:cNvPr id="5" name="Rectangle 4"/>
          <p:cNvSpPr/>
          <p:nvPr/>
        </p:nvSpPr>
        <p:spPr bwMode="auto">
          <a:xfrm>
            <a:off x="1632858"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4019"/>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4019"/>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0"/>
            <a:ext cx="3407231" cy="316501"/>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Feasibility of Implementation</a:t>
            </a:r>
          </a:p>
        </p:txBody>
      </p:sp>
      <p:sp>
        <p:nvSpPr>
          <p:cNvPr id="20" name="TextBox 19"/>
          <p:cNvSpPr txBox="1"/>
          <p:nvPr/>
        </p:nvSpPr>
        <p:spPr>
          <a:xfrm>
            <a:off x="2231574" y="2645229"/>
            <a:ext cx="1883226" cy="562722"/>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i="1" dirty="0" smtClean="0">
                <a:solidFill>
                  <a:prstClr val="black"/>
                </a:solidFill>
              </a:rPr>
              <a:t>Patient Flow Assessment</a:t>
            </a:r>
            <a:endParaRPr lang="en-US" sz="1400" i="1" dirty="0">
              <a:solidFill>
                <a:prstClr val="black"/>
              </a:solidFill>
            </a:endParaRPr>
          </a:p>
        </p:txBody>
      </p:sp>
      <p:sp>
        <p:nvSpPr>
          <p:cNvPr id="21" name="TextBox 20"/>
          <p:cNvSpPr txBox="1"/>
          <p:nvPr/>
        </p:nvSpPr>
        <p:spPr>
          <a:xfrm>
            <a:off x="4931231" y="266700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2</a:t>
            </a:r>
          </a:p>
        </p:txBody>
      </p:sp>
      <p:sp>
        <p:nvSpPr>
          <p:cNvPr id="22" name="TextBox 21"/>
          <p:cNvSpPr txBox="1"/>
          <p:nvPr/>
        </p:nvSpPr>
        <p:spPr>
          <a:xfrm>
            <a:off x="5442857" y="305888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3</a:t>
            </a:r>
          </a:p>
        </p:txBody>
      </p:sp>
      <p:sp>
        <p:nvSpPr>
          <p:cNvPr id="23" name="TextBox 22"/>
          <p:cNvSpPr txBox="1"/>
          <p:nvPr/>
        </p:nvSpPr>
        <p:spPr>
          <a:xfrm>
            <a:off x="4855031" y="391885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4</a:t>
            </a:r>
          </a:p>
        </p:txBody>
      </p:sp>
      <p:sp>
        <p:nvSpPr>
          <p:cNvPr id="24" name="TextBox 23"/>
          <p:cNvSpPr txBox="1"/>
          <p:nvPr/>
        </p:nvSpPr>
        <p:spPr>
          <a:xfrm>
            <a:off x="3374574" y="389708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5</a:t>
            </a:r>
          </a:p>
        </p:txBody>
      </p:sp>
      <p:sp>
        <p:nvSpPr>
          <p:cNvPr id="25" name="TextBox 24"/>
          <p:cNvSpPr txBox="1"/>
          <p:nvPr/>
        </p:nvSpPr>
        <p:spPr>
          <a:xfrm>
            <a:off x="5856516" y="238397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6</a:t>
            </a:r>
          </a:p>
        </p:txBody>
      </p:sp>
      <p:sp>
        <p:nvSpPr>
          <p:cNvPr id="26" name="TextBox 25"/>
          <p:cNvSpPr txBox="1"/>
          <p:nvPr/>
        </p:nvSpPr>
        <p:spPr>
          <a:xfrm>
            <a:off x="5072744" y="413657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7</a:t>
            </a:r>
          </a:p>
        </p:txBody>
      </p:sp>
      <p:grpSp>
        <p:nvGrpSpPr>
          <p:cNvPr id="27" name="Group 54"/>
          <p:cNvGrpSpPr/>
          <p:nvPr/>
        </p:nvGrpSpPr>
        <p:grpSpPr>
          <a:xfrm>
            <a:off x="625929"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886"/>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58"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3" name="TextBox 32"/>
          <p:cNvSpPr txBox="1"/>
          <p:nvPr/>
        </p:nvSpPr>
        <p:spPr>
          <a:xfrm>
            <a:off x="2476501"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4" name="TextBox 33"/>
          <p:cNvSpPr txBox="1"/>
          <p:nvPr/>
        </p:nvSpPr>
        <p:spPr>
          <a:xfrm>
            <a:off x="1110344" y="2307771"/>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5" name="TextBox 34"/>
          <p:cNvSpPr txBox="1"/>
          <p:nvPr/>
        </p:nvSpPr>
        <p:spPr>
          <a:xfrm>
            <a:off x="6006194"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6" name="TextBox 35"/>
          <p:cNvSpPr txBox="1"/>
          <p:nvPr/>
        </p:nvSpPr>
        <p:spPr>
          <a:xfrm>
            <a:off x="1" y="3410635"/>
            <a:ext cx="1524000" cy="685833"/>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Potential Impact on Patient Satisfaction</a:t>
            </a:r>
          </a:p>
        </p:txBody>
      </p:sp>
      <p:cxnSp>
        <p:nvCxnSpPr>
          <p:cNvPr id="38" name="Straight Arrow Connector 37"/>
          <p:cNvCxnSpPr>
            <a:stCxn id="33" idx="3"/>
            <a:endCxn id="35" idx="1"/>
          </p:cNvCxnSpPr>
          <p:nvPr/>
        </p:nvCxnSpPr>
        <p:spPr>
          <a:xfrm>
            <a:off x="3184079"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rPr>
              <a:t>Prioritization of Initiatives by Potential Impact and Feasibility</a:t>
            </a:r>
          </a:p>
        </p:txBody>
      </p:sp>
      <p:sp>
        <p:nvSpPr>
          <p:cNvPr id="42" name="Chevron 41"/>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43" name="Chevron 42"/>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44" name="Chevron 43"/>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36622002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30710426"/>
              </p:ext>
            </p:extLst>
          </p:nvPr>
        </p:nvGraphicFramePr>
        <p:xfrm>
          <a:off x="314237" y="1391464"/>
          <a:ext cx="8518144" cy="4856936"/>
        </p:xfrm>
        <a:graphic>
          <a:graphicData uri="http://schemas.openxmlformats.org/drawingml/2006/table">
            <a:tbl>
              <a:tblPr firstRow="1" bandRow="1">
                <a:tableStyleId>{5C22544A-7EE6-4342-B048-85BDC9FD1C3A}</a:tableStyleId>
              </a:tblPr>
              <a:tblGrid>
                <a:gridCol w="981163"/>
                <a:gridCol w="308429"/>
                <a:gridCol w="783013"/>
                <a:gridCol w="783013"/>
                <a:gridCol w="783013"/>
                <a:gridCol w="783013"/>
                <a:gridCol w="783013"/>
                <a:gridCol w="783013"/>
                <a:gridCol w="783013"/>
                <a:gridCol w="783013"/>
                <a:gridCol w="964448"/>
              </a:tblGrid>
              <a:tr h="352247">
                <a:tc>
                  <a:txBody>
                    <a:bodyPr/>
                    <a:lstStyle/>
                    <a:p>
                      <a:pPr algn="ctr"/>
                      <a:endParaRPr lang="en-US" sz="1100" dirty="0"/>
                    </a:p>
                  </a:txBody>
                  <a:tcPr marL="130629" marR="130629" marT="65314" marB="65314" anchor="ctr"/>
                </a:tc>
                <a:tc gridSpan="2">
                  <a:txBody>
                    <a:bodyPr/>
                    <a:lstStyle/>
                    <a:p>
                      <a:pPr algn="ctr"/>
                      <a:r>
                        <a:rPr lang="en-US" sz="1000" i="1" dirty="0" smtClean="0"/>
                        <a:t>Patient Flow Assessment</a:t>
                      </a:r>
                      <a:endParaRPr lang="en-US" sz="1000" i="1" dirty="0"/>
                    </a:p>
                  </a:txBody>
                  <a:tcPr marL="130629" marR="130629" marT="65314" marB="65314" anchor="ctr"/>
                </a:tc>
                <a:tc hMerge="1">
                  <a:txBody>
                    <a:bodyPr/>
                    <a:lstStyle/>
                    <a:p>
                      <a:pPr algn="ctr"/>
                      <a:endParaRPr lang="en-US" sz="10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89861">
                <a:tc gridSpan="7">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gridSpan="2">
                  <a:txBody>
                    <a:bodyPr/>
                    <a:lstStyle/>
                    <a:p>
                      <a:r>
                        <a:rPr lang="en-US" sz="1100" dirty="0" smtClean="0"/>
                        <a:t>Facilities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r>
                        <a:rPr lang="en-US" sz="1100" dirty="0" smtClean="0"/>
                        <a:t>Equipment</a:t>
                      </a:r>
                      <a:endParaRPr lang="en-US" sz="1100" dirty="0"/>
                    </a:p>
                  </a:txBody>
                  <a:tcPr marL="130629" marR="130629" marT="65314" marB="65314"/>
                </a:tc>
                <a:tc hMerge="1">
                  <a:txBody>
                    <a:bodyPr/>
                    <a:lstStyle/>
                    <a:p>
                      <a:endParaRPr lang="en-US" dirty="0"/>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Information Technology</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pPr algn="l"/>
                      <a:r>
                        <a:rPr lang="en-US" sz="1100" b="1" dirty="0" smtClean="0"/>
                        <a:t>Subtotal</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7">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gridSpan="2">
                  <a:txBody>
                    <a:bodyPr/>
                    <a:lstStyle/>
                    <a:p>
                      <a:r>
                        <a:rPr lang="en-US" sz="1100" dirty="0" smtClean="0"/>
                        <a:t>Clinical Staff</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Training</a:t>
                      </a:r>
                      <a:r>
                        <a:rPr lang="en-US" sz="1100" baseline="0" dirty="0" smtClean="0"/>
                        <a:t> / Development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gridSpan="2">
                  <a:txBody>
                    <a:bodyPr/>
                    <a:lstStyle/>
                    <a:p>
                      <a:r>
                        <a:rPr lang="en-US" sz="1100" dirty="0" smtClean="0"/>
                        <a:t>Marketing and Communication</a:t>
                      </a:r>
                      <a:endParaRPr lang="en-US" sz="1100" dirty="0"/>
                    </a:p>
                  </a:txBody>
                  <a:tcPr marL="130629" marR="130629" marT="65314" marB="65314"/>
                </a:tc>
                <a:tc hMerge="1">
                  <a:txBody>
                    <a:bodyPr/>
                    <a:lstStyle/>
                    <a:p>
                      <a:endParaRPr lang="en-US"/>
                    </a:p>
                  </a:txBody>
                  <a:tcPr/>
                </a:tc>
                <a:tc>
                  <a:txBody>
                    <a:bodyPr/>
                    <a:lstStyle/>
                    <a:p>
                      <a:pPr algn="ctr"/>
                      <a:r>
                        <a:rPr lang="en-US" sz="1100" i="1" dirty="0" smtClean="0"/>
                        <a:t>15,000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Administrative</a:t>
                      </a:r>
                      <a:r>
                        <a:rPr lang="en-US" sz="1100" baseline="0" dirty="0" smtClean="0"/>
                        <a:t> Costs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hMerge="1">
                  <a:txBody>
                    <a:bodyPr/>
                    <a:lstStyle/>
                    <a:p>
                      <a:endParaRPr lang="en-US"/>
                    </a:p>
                  </a:txBody>
                  <a:tcPr/>
                </a:tc>
                <a:tc>
                  <a:txBody>
                    <a:bodyPr/>
                    <a:lstStyle/>
                    <a:p>
                      <a:pPr algn="ctr"/>
                      <a:r>
                        <a:rPr lang="en-US" sz="1100" i="1" dirty="0" smtClean="0"/>
                        <a:t>75,000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hMerge="1">
                  <a:txBody>
                    <a:bodyPr/>
                    <a:lstStyle/>
                    <a:p>
                      <a:endParaRPr lang="en-US"/>
                    </a:p>
                  </a:txBody>
                  <a:tcPr/>
                </a:tc>
                <a:tc>
                  <a:txBody>
                    <a:bodyPr/>
                    <a:lstStyle/>
                    <a:p>
                      <a:pPr algn="ctr"/>
                      <a:r>
                        <a:rPr lang="en-US" sz="1100" b="0" i="1" dirty="0" smtClean="0">
                          <a:solidFill>
                            <a:schemeClr val="bg1"/>
                          </a:solidFill>
                        </a:rPr>
                        <a:t>$75,000</a:t>
                      </a:r>
                      <a:endParaRPr lang="en-US" sz="1100" i="1" dirty="0">
                        <a:solidFill>
                          <a:schemeClr val="bg1"/>
                        </a:solidFill>
                      </a:endParaRPr>
                    </a:p>
                  </a:txBody>
                  <a:tcPr marL="130629" marR="130629" marT="65314" marB="65314" anchor="ctr">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400" dirty="0" smtClean="0">
                <a:solidFill>
                  <a:schemeClr val="bg1">
                    <a:lumMod val="50000"/>
                  </a:schemeClr>
                </a:solidFill>
              </a:rPr>
              <a:t>Investment Required for Initiatives to Improve Patient Satisfaction</a:t>
            </a:r>
            <a:endParaRPr lang="en-US" sz="1300" dirty="0">
              <a:solidFill>
                <a:schemeClr val="bg1">
                  <a:lumMod val="50000"/>
                </a:schemeClr>
              </a:solidFill>
              <a:latin typeface="Arial"/>
            </a:endParaRPr>
          </a:p>
        </p:txBody>
      </p:sp>
      <p:sp>
        <p:nvSpPr>
          <p:cNvPr id="9" name="Chevron 8"/>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0" name="Chevron 9"/>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11" name="Chevron 10"/>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233446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38482449"/>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1" u="none" strike="noStrike" dirty="0" smtClean="0">
                          <a:solidFill>
                            <a:srgbClr val="000000"/>
                          </a:solidFill>
                          <a:latin typeface="+mj-lt"/>
                        </a:rPr>
                        <a:t>Patient</a:t>
                      </a:r>
                      <a:r>
                        <a:rPr lang="en-US" sz="1100" b="0" i="1" u="none" strike="noStrike" baseline="0" dirty="0" smtClean="0">
                          <a:solidFill>
                            <a:srgbClr val="000000"/>
                          </a:solidFill>
                          <a:latin typeface="+mj-lt"/>
                        </a:rPr>
                        <a:t> Flow Assessment</a:t>
                      </a:r>
                      <a:endParaRPr lang="en-US" sz="1100" b="0" i="1"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noFill/>
                  </a:tcPr>
                </a:tc>
                <a:tc>
                  <a:txBody>
                    <a:bodyPr/>
                    <a:lstStyle/>
                    <a:p>
                      <a:endParaRPr lang="en-US"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Initiatives related to </a:t>
            </a:r>
            <a:r>
              <a:rPr lang="en-US" sz="1300" dirty="0" smtClean="0">
                <a:solidFill>
                  <a:srgbClr val="617685"/>
                </a:solidFill>
                <a:latin typeface="Arial"/>
              </a:rPr>
              <a:t>Improve Patient </a:t>
            </a:r>
            <a:r>
              <a:rPr lang="en-US" sz="1300" dirty="0">
                <a:solidFill>
                  <a:srgbClr val="617685"/>
                </a:solidFill>
                <a:latin typeface="Arial"/>
              </a:rPr>
              <a:t>Satisfaction</a:t>
            </a:r>
          </a:p>
        </p:txBody>
      </p:sp>
    </p:spTree>
    <p:extLst>
      <p:ext uri="{BB962C8B-B14F-4D97-AF65-F5344CB8AC3E}">
        <p14:creationId xmlns:p14="http://schemas.microsoft.com/office/powerpoint/2010/main" val="37048109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56</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Strategic Plan Summary</a:t>
            </a:r>
            <a:endParaRPr lang="en-US" dirty="0"/>
          </a:p>
        </p:txBody>
      </p:sp>
      <p:sp>
        <p:nvSpPr>
          <p:cNvPr id="4" name="Chevron 3"/>
          <p:cNvSpPr/>
          <p:nvPr/>
        </p:nvSpPr>
        <p:spPr bwMode="gray">
          <a:xfrm>
            <a:off x="1143000"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a:solidFill>
                  <a:prstClr val="black"/>
                </a:solidFill>
              </a:rPr>
              <a:t>CURRENT </a:t>
            </a:r>
            <a:r>
              <a:rPr lang="en-US" sz="800" b="1" dirty="0" smtClean="0">
                <a:solidFill>
                  <a:prstClr val="black"/>
                </a:solidFill>
              </a:rPr>
              <a:t>PERFORMANCE</a:t>
            </a:r>
          </a:p>
          <a:p>
            <a:pPr algn="ctr" defTabSz="2090094"/>
            <a:r>
              <a:rPr lang="en-US" sz="800" b="1" dirty="0" smtClean="0">
                <a:solidFill>
                  <a:prstClr val="black"/>
                </a:solidFill>
              </a:rPr>
              <a:t>ANALYSIS</a:t>
            </a:r>
            <a:endParaRPr lang="en-US" sz="800" b="1" dirty="0">
              <a:solidFill>
                <a:prstClr val="black"/>
              </a:solidFill>
            </a:endParaRPr>
          </a:p>
        </p:txBody>
      </p:sp>
      <p:sp>
        <p:nvSpPr>
          <p:cNvPr id="5" name="Chevron 4"/>
          <p:cNvSpPr/>
          <p:nvPr/>
        </p:nvSpPr>
        <p:spPr bwMode="gray">
          <a:xfrm>
            <a:off x="2808844"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8999"/>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38753840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Plan Summary</a:t>
            </a:r>
            <a:endParaRPr lang="en-US" dirty="0"/>
          </a:p>
        </p:txBody>
      </p:sp>
      <p:sp>
        <p:nvSpPr>
          <p:cNvPr id="4" name="Title 3"/>
          <p:cNvSpPr>
            <a:spLocks noGrp="1"/>
          </p:cNvSpPr>
          <p:nvPr>
            <p:ph type="title"/>
          </p:nvPr>
        </p:nvSpPr>
        <p:spPr/>
        <p:txBody>
          <a:bodyPr/>
          <a:lstStyle/>
          <a:p>
            <a:r>
              <a:rPr lang="en-US" dirty="0" smtClean="0"/>
              <a:t>Total Investment Required for Strategic Initiatives, 20XX-20XX</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630395"/>
              </p:ext>
            </p:extLst>
          </p:nvPr>
        </p:nvGraphicFramePr>
        <p:xfrm>
          <a:off x="399866" y="1219194"/>
          <a:ext cx="8278073" cy="4937758"/>
        </p:xfrm>
        <a:graphic>
          <a:graphicData uri="http://schemas.openxmlformats.org/drawingml/2006/table">
            <a:tbl>
              <a:tblPr firstRow="1" bandRow="1">
                <a:tableStyleId>{5C22544A-7EE6-4342-B048-85BDC9FD1C3A}</a:tableStyleId>
              </a:tblPr>
              <a:tblGrid>
                <a:gridCol w="2009053"/>
                <a:gridCol w="1253804"/>
                <a:gridCol w="1253804"/>
                <a:gridCol w="1253804"/>
                <a:gridCol w="1253804"/>
                <a:gridCol w="1253804"/>
              </a:tblGrid>
              <a:tr h="479860">
                <a:tc>
                  <a:txBody>
                    <a:bodyPr/>
                    <a:lstStyle/>
                    <a:p>
                      <a:pPr algn="ctr"/>
                      <a:endParaRPr lang="en-US" sz="1100" dirty="0"/>
                    </a:p>
                  </a:txBody>
                  <a:tcPr marL="130629" marR="130629" marT="65314" marB="65314" anchor="ctr"/>
                </a:tc>
                <a:tc>
                  <a:txBody>
                    <a:bodyPr/>
                    <a:lstStyle/>
                    <a:p>
                      <a:pPr algn="ctr"/>
                      <a:r>
                        <a:rPr lang="en-US" sz="1000" dirty="0" smtClean="0"/>
                        <a:t>Grow</a:t>
                      </a:r>
                      <a:r>
                        <a:rPr lang="en-US" sz="1000" baseline="0" dirty="0" smtClean="0"/>
                        <a:t> Volume</a:t>
                      </a:r>
                      <a:endParaRPr lang="en-US" sz="1000" dirty="0"/>
                    </a:p>
                  </a:txBody>
                  <a:tcPr marL="130629" marR="130629" marT="65314" marB="65314" anchor="ctr"/>
                </a:tc>
                <a:tc>
                  <a:txBody>
                    <a:bodyPr/>
                    <a:lstStyle/>
                    <a:p>
                      <a:pPr algn="ctr"/>
                      <a:r>
                        <a:rPr lang="en-US" sz="1000" dirty="0" smtClean="0"/>
                        <a:t>Patient</a:t>
                      </a:r>
                      <a:r>
                        <a:rPr lang="en-US" sz="1000" baseline="0" dirty="0" smtClean="0"/>
                        <a:t> Satisfaction</a:t>
                      </a:r>
                      <a:endParaRPr lang="en-US" sz="1000" dirty="0"/>
                    </a:p>
                  </a:txBody>
                  <a:tcPr marL="130629" marR="130629" marT="65314" marB="65314" anchor="ctr"/>
                </a:tc>
                <a:tc>
                  <a:txBody>
                    <a:bodyPr/>
                    <a:lstStyle/>
                    <a:p>
                      <a:pPr algn="ctr"/>
                      <a:r>
                        <a:rPr lang="en-US" sz="1000" dirty="0" smtClean="0"/>
                        <a:t>Quality</a:t>
                      </a:r>
                      <a:endParaRPr lang="en-US" sz="1000" dirty="0"/>
                    </a:p>
                  </a:txBody>
                  <a:tcPr marL="130629" marR="130629" marT="65314" marB="65314" anchor="ctr"/>
                </a:tc>
                <a:tc>
                  <a:txBody>
                    <a:bodyPr/>
                    <a:lstStyle/>
                    <a:p>
                      <a:pPr algn="ctr"/>
                      <a:r>
                        <a:rPr lang="en-US" sz="1000" dirty="0" smtClean="0"/>
                        <a:t>Goal</a:t>
                      </a:r>
                      <a:r>
                        <a:rPr lang="en-US" sz="1000" baseline="0" dirty="0" smtClean="0"/>
                        <a:t> X</a:t>
                      </a:r>
                      <a:endParaRPr lang="en-US" sz="1000" dirty="0"/>
                    </a:p>
                  </a:txBody>
                  <a:tcPr marL="130629" marR="130629" marT="65314" marB="65314" anchor="ctr"/>
                </a:tc>
                <a:tc>
                  <a:txBody>
                    <a:bodyPr/>
                    <a:lstStyle/>
                    <a:p>
                      <a:pPr algn="ctr"/>
                      <a:r>
                        <a:rPr lang="en-US" sz="1000" dirty="0" smtClean="0"/>
                        <a:t>Goal Z</a:t>
                      </a:r>
                      <a:endParaRPr lang="en-US" sz="1000" dirty="0"/>
                    </a:p>
                  </a:txBody>
                  <a:tcPr marL="130629" marR="130629" marT="65314" marB="65314" anchor="ctr"/>
                </a:tc>
              </a:tr>
              <a:tr h="328704">
                <a:tc gridSpan="6">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r>
              <a:tr h="328704">
                <a:tc>
                  <a:txBody>
                    <a:bodyPr/>
                    <a:lstStyle/>
                    <a:p>
                      <a:r>
                        <a:rPr lang="en-US" sz="1100" dirty="0" smtClean="0"/>
                        <a:t>Facilities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Equipment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Information Technology</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algn="l"/>
                      <a:r>
                        <a:rPr lang="en-US" sz="1100" b="1" dirty="0" smtClean="0"/>
                        <a:t>Subtotal</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gridSpan="6">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r>
              <a:tr h="328704">
                <a:tc>
                  <a:txBody>
                    <a:bodyPr/>
                    <a:lstStyle/>
                    <a:p>
                      <a:r>
                        <a:rPr lang="en-US" sz="1100" dirty="0" smtClean="0"/>
                        <a:t>Clinical Staff</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Training</a:t>
                      </a:r>
                      <a:r>
                        <a:rPr lang="en-US" sz="1100" baseline="0" dirty="0" smtClean="0"/>
                        <a:t> / Development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513450">
                <a:tc>
                  <a:txBody>
                    <a:bodyPr/>
                    <a:lstStyle/>
                    <a:p>
                      <a:r>
                        <a:rPr lang="en-US" sz="1100" dirty="0" smtClean="0"/>
                        <a:t>Marketing and Communications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Administrative</a:t>
                      </a:r>
                      <a:r>
                        <a:rPr lang="en-US" sz="1100" baseline="0" dirty="0" smtClean="0"/>
                        <a:t> Costs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algn="l"/>
                      <a:r>
                        <a:rPr lang="en-US" sz="1100" b="1" dirty="0" smtClean="0"/>
                        <a:t>Total</a:t>
                      </a:r>
                      <a:r>
                        <a:rPr lang="en-US" sz="1100" b="1" baseline="0" dirty="0" smtClean="0"/>
                        <a:t> </a:t>
                      </a:r>
                      <a:r>
                        <a:rPr lang="en-US" sz="1100" b="1" dirty="0" smtClean="0"/>
                        <a:t>Goal </a:t>
                      </a:r>
                      <a:r>
                        <a:rPr lang="en-US" sz="1100" b="1" baseline="0" dirty="0" smtClean="0"/>
                        <a:t>Investment</a:t>
                      </a:r>
                      <a:endParaRPr lang="en-US" sz="1100" b="1" dirty="0"/>
                    </a:p>
                  </a:txBody>
                  <a:tcPr marL="130629" marR="130629" marT="65314" marB="65314">
                    <a:solidFill>
                      <a:schemeClr val="accent1">
                        <a:lumMod val="60000"/>
                        <a:lumOff val="40000"/>
                      </a:schemeClr>
                    </a:solidFill>
                  </a:tcPr>
                </a:tc>
                <a:tc>
                  <a:txBody>
                    <a:bodyPr/>
                    <a:lstStyle/>
                    <a:p>
                      <a:pPr algn="ctr"/>
                      <a:endParaRPr lang="en-US" sz="1100" dirty="0"/>
                    </a:p>
                  </a:txBody>
                  <a:tcPr marL="130629" marR="130629" marT="65314" marB="65314" anchor="ctr">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r>
              <a:tr h="328704">
                <a:tc gridSpan="2">
                  <a:txBody>
                    <a:bodyPr/>
                    <a:lstStyle/>
                    <a:p>
                      <a:pPr algn="l"/>
                      <a:endParaRPr lang="en-US" sz="1100" b="1" dirty="0"/>
                    </a:p>
                  </a:txBody>
                  <a:tcPr marL="130629" marR="130629" marT="65314" marB="65314">
                    <a:lnR w="12700"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pPr algn="ctr"/>
                      <a:endParaRPr lang="en-US" sz="1100" dirty="0"/>
                    </a:p>
                  </a:txBody>
                  <a:tcPr marL="130629" marR="130629" marT="65314" marB="65314" anchor="ctr">
                    <a:lnR w="12700" cap="flat" cmpd="sng" algn="ctr">
                      <a:solidFill>
                        <a:schemeClr val="tx1"/>
                      </a:solidFill>
                      <a:prstDash val="solid"/>
                      <a:round/>
                      <a:headEnd type="none" w="med" len="med"/>
                      <a:tailEnd type="none" w="med" len="med"/>
                    </a:lnR>
                  </a:tcPr>
                </a:tc>
                <a:tc gridSpan="4">
                  <a:txBody>
                    <a:bodyPr/>
                    <a:lstStyle/>
                    <a:p>
                      <a:pPr algn="ctr"/>
                      <a:r>
                        <a:rPr lang="en-US" sz="1100" b="1" dirty="0" smtClean="0"/>
                        <a:t>Total Plan Investment : </a:t>
                      </a:r>
                      <a:endParaRPr lang="en-US" sz="1100" b="1" dirty="0"/>
                    </a:p>
                  </a:txBody>
                  <a:tcPr marL="130629" marR="130629" marT="65314" marB="65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US" sz="1200" dirty="0"/>
                    </a:p>
                  </a:txBody>
                  <a:tcPr marL="130629" marR="130629" marT="65314" marB="65314" anchor="ctr"/>
                </a:tc>
                <a:tc hMerge="1">
                  <a:txBody>
                    <a:bodyPr/>
                    <a:lstStyle/>
                    <a:p>
                      <a:pPr algn="ctr"/>
                      <a:endParaRPr lang="en-US" sz="1100" b="1" dirty="0"/>
                    </a:p>
                  </a:txBody>
                  <a:tcPr marL="130629" marR="130629" marT="65314" marB="653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dirty="0"/>
                    </a:p>
                  </a:txBody>
                  <a:tcPr marL="130629" marR="130629" marT="65314" marB="65314"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08049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Plan </a:t>
            </a:r>
            <a:r>
              <a:rPr lang="en-US" dirty="0"/>
              <a:t>Summary</a:t>
            </a:r>
          </a:p>
        </p:txBody>
      </p:sp>
      <p:sp>
        <p:nvSpPr>
          <p:cNvPr id="4" name="Title 3"/>
          <p:cNvSpPr>
            <a:spLocks noGrp="1"/>
          </p:cNvSpPr>
          <p:nvPr>
            <p:ph type="title"/>
          </p:nvPr>
        </p:nvSpPr>
        <p:spPr/>
        <p:txBody>
          <a:bodyPr/>
          <a:lstStyle/>
          <a:p>
            <a:r>
              <a:rPr lang="en-US" dirty="0" smtClean="0"/>
              <a:t>Interdepartmental Support Required for Strategic Initiatives, 20XX-20XX</a:t>
            </a:r>
            <a:endParaRPr lang="en-US" dirty="0"/>
          </a:p>
        </p:txBody>
      </p:sp>
      <p:grpSp>
        <p:nvGrpSpPr>
          <p:cNvPr id="6" name="Group 5"/>
          <p:cNvGrpSpPr/>
          <p:nvPr/>
        </p:nvGrpSpPr>
        <p:grpSpPr>
          <a:xfrm>
            <a:off x="399866" y="1447800"/>
            <a:ext cx="1554480" cy="457200"/>
            <a:chOff x="399866" y="1447800"/>
            <a:chExt cx="1554480" cy="457200"/>
          </a:xfrm>
        </p:grpSpPr>
        <p:sp>
          <p:nvSpPr>
            <p:cNvPr id="8" name="Rectangle 7"/>
            <p:cNvSpPr/>
            <p:nvPr/>
          </p:nvSpPr>
          <p:spPr>
            <a:xfrm>
              <a:off x="399866" y="1447800"/>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Marketing</a:t>
              </a:r>
              <a:endParaRPr lang="en-US" sz="1100" b="1" dirty="0">
                <a:solidFill>
                  <a:schemeClr val="tx1"/>
                </a:solidFill>
              </a:endParaRPr>
            </a:p>
          </p:txBody>
        </p:sp>
        <p:sp>
          <p:nvSpPr>
            <p:cNvPr id="9" name="TextBox 8"/>
            <p:cNvSpPr txBox="1"/>
            <p:nvPr/>
          </p:nvSpPr>
          <p:spPr>
            <a:xfrm>
              <a:off x="399866" y="1447800"/>
              <a:ext cx="1554480" cy="230832"/>
            </a:xfrm>
            <a:prstGeom prst="rect">
              <a:avLst/>
            </a:prstGeom>
            <a:noFill/>
          </p:spPr>
          <p:txBody>
            <a:bodyPr wrap="square" lIns="45720" rIns="45720" rtlCol="0">
              <a:spAutoFit/>
            </a:bodyPr>
            <a:lstStyle/>
            <a:p>
              <a:pPr algn="ctr"/>
              <a:endParaRPr lang="en-US" sz="900" b="1" dirty="0"/>
            </a:p>
          </p:txBody>
        </p:sp>
      </p:grpSp>
      <p:grpSp>
        <p:nvGrpSpPr>
          <p:cNvPr id="28" name="Group 27"/>
          <p:cNvGrpSpPr/>
          <p:nvPr/>
        </p:nvGrpSpPr>
        <p:grpSpPr>
          <a:xfrm>
            <a:off x="2136629" y="1447800"/>
            <a:ext cx="1554480" cy="457200"/>
            <a:chOff x="2103189" y="1447800"/>
            <a:chExt cx="1554480" cy="457200"/>
          </a:xfrm>
        </p:grpSpPr>
        <p:sp>
          <p:nvSpPr>
            <p:cNvPr id="11" name="Rectangle 10"/>
            <p:cNvSpPr/>
            <p:nvPr/>
          </p:nvSpPr>
          <p:spPr>
            <a:xfrm>
              <a:off x="2103189" y="1447800"/>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Women’s</a:t>
              </a:r>
            </a:p>
          </p:txBody>
        </p:sp>
        <p:sp>
          <p:nvSpPr>
            <p:cNvPr id="12" name="TextBox 11"/>
            <p:cNvSpPr txBox="1"/>
            <p:nvPr/>
          </p:nvSpPr>
          <p:spPr>
            <a:xfrm>
              <a:off x="2103189" y="1447800"/>
              <a:ext cx="1554480" cy="230832"/>
            </a:xfrm>
            <a:prstGeom prst="rect">
              <a:avLst/>
            </a:prstGeom>
            <a:noFill/>
          </p:spPr>
          <p:txBody>
            <a:bodyPr wrap="square" lIns="45720" rIns="45720" rtlCol="0">
              <a:spAutoFit/>
            </a:bodyPr>
            <a:lstStyle/>
            <a:p>
              <a:pPr algn="ctr"/>
              <a:endParaRPr lang="en-US" sz="900" b="1" dirty="0"/>
            </a:p>
          </p:txBody>
        </p:sp>
      </p:grpSp>
      <p:grpSp>
        <p:nvGrpSpPr>
          <p:cNvPr id="27" name="Group 26"/>
          <p:cNvGrpSpPr/>
          <p:nvPr/>
        </p:nvGrpSpPr>
        <p:grpSpPr>
          <a:xfrm>
            <a:off x="3873390" y="1450034"/>
            <a:ext cx="1554480" cy="459431"/>
            <a:chOff x="3806512" y="1450032"/>
            <a:chExt cx="1554480" cy="459432"/>
          </a:xfrm>
        </p:grpSpPr>
        <p:sp>
          <p:nvSpPr>
            <p:cNvPr id="14" name="Rectangle 13"/>
            <p:cNvSpPr/>
            <p:nvPr/>
          </p:nvSpPr>
          <p:spPr>
            <a:xfrm>
              <a:off x="3900190" y="1450032"/>
              <a:ext cx="1460802"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Goal #3</a:t>
              </a:r>
            </a:p>
          </p:txBody>
        </p:sp>
        <p:sp>
          <p:nvSpPr>
            <p:cNvPr id="15" name="Rectangle 14"/>
            <p:cNvSpPr/>
            <p:nvPr/>
          </p:nvSpPr>
          <p:spPr>
            <a:xfrm>
              <a:off x="3806512" y="1452264"/>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Department</a:t>
              </a:r>
            </a:p>
          </p:txBody>
        </p:sp>
      </p:grpSp>
      <p:sp>
        <p:nvSpPr>
          <p:cNvPr id="16" name="TextBox 15"/>
          <p:cNvSpPr txBox="1"/>
          <p:nvPr/>
        </p:nvSpPr>
        <p:spPr>
          <a:xfrm>
            <a:off x="413790" y="2057402"/>
            <a:ext cx="1554480" cy="600134"/>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XXX</a:t>
            </a:r>
          </a:p>
        </p:txBody>
      </p:sp>
      <p:sp>
        <p:nvSpPr>
          <p:cNvPr id="17" name="TextBox 16"/>
          <p:cNvSpPr txBox="1"/>
          <p:nvPr/>
        </p:nvSpPr>
        <p:spPr>
          <a:xfrm>
            <a:off x="2103189" y="2057403"/>
            <a:ext cx="1554480" cy="1615809"/>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E.g., Collaborate around breast screening and patient pathway to oncology services.</a:t>
            </a:r>
          </a:p>
        </p:txBody>
      </p:sp>
      <p:sp>
        <p:nvSpPr>
          <p:cNvPr id="20" name="Rectangle 19"/>
          <p:cNvSpPr/>
          <p:nvPr/>
        </p:nvSpPr>
        <p:spPr>
          <a:xfrm>
            <a:off x="5610159" y="1450031"/>
            <a:ext cx="1460801"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ctr"/>
          <a:lstStyle/>
          <a:p>
            <a:pPr algn="ctr"/>
            <a:r>
              <a:rPr lang="en-US" sz="1100" b="1" dirty="0">
                <a:solidFill>
                  <a:schemeClr val="tx1"/>
                </a:solidFill>
              </a:rPr>
              <a:t>Department #4</a:t>
            </a:r>
          </a:p>
        </p:txBody>
      </p:sp>
      <p:sp>
        <p:nvSpPr>
          <p:cNvPr id="23" name="Rectangle 22"/>
          <p:cNvSpPr/>
          <p:nvPr/>
        </p:nvSpPr>
        <p:spPr>
          <a:xfrm>
            <a:off x="7253242" y="1447800"/>
            <a:ext cx="1460801"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ctr"/>
          <a:lstStyle/>
          <a:p>
            <a:pPr algn="ctr"/>
            <a:r>
              <a:rPr lang="en-US" sz="1100" b="1" dirty="0">
                <a:solidFill>
                  <a:schemeClr val="tx1"/>
                </a:solidFill>
              </a:rPr>
              <a:t>Department #5</a:t>
            </a:r>
          </a:p>
        </p:txBody>
      </p:sp>
      <p:sp>
        <p:nvSpPr>
          <p:cNvPr id="24" name="TextBox 23"/>
          <p:cNvSpPr txBox="1"/>
          <p:nvPr/>
        </p:nvSpPr>
        <p:spPr>
          <a:xfrm>
            <a:off x="3873390" y="2057402"/>
            <a:ext cx="1554480" cy="600134"/>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XXX</a:t>
            </a:r>
          </a:p>
        </p:txBody>
      </p:sp>
      <p:sp>
        <p:nvSpPr>
          <p:cNvPr id="25" name="TextBox 24"/>
          <p:cNvSpPr txBox="1"/>
          <p:nvPr/>
        </p:nvSpPr>
        <p:spPr>
          <a:xfrm>
            <a:off x="5610151" y="2057402"/>
            <a:ext cx="1554480" cy="600134"/>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XXX</a:t>
            </a:r>
          </a:p>
        </p:txBody>
      </p:sp>
      <p:sp>
        <p:nvSpPr>
          <p:cNvPr id="26" name="TextBox 25"/>
          <p:cNvSpPr txBox="1"/>
          <p:nvPr/>
        </p:nvSpPr>
        <p:spPr>
          <a:xfrm>
            <a:off x="7253236" y="2057402"/>
            <a:ext cx="1554480" cy="600134"/>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XXX</a:t>
            </a:r>
          </a:p>
        </p:txBody>
      </p:sp>
    </p:spTree>
    <p:extLst>
      <p:ext uri="{BB962C8B-B14F-4D97-AF65-F5344CB8AC3E}">
        <p14:creationId xmlns:p14="http://schemas.microsoft.com/office/powerpoint/2010/main" val="20229028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59</a:t>
            </a:fld>
            <a:endParaRPr lang="en-US" dirty="0">
              <a:solidFill>
                <a:srgbClr val="000000"/>
              </a:solidFill>
            </a:endParaRPr>
          </a:p>
        </p:txBody>
      </p:sp>
      <p:sp>
        <p:nvSpPr>
          <p:cNvPr id="4" name="Title 3"/>
          <p:cNvSpPr>
            <a:spLocks noGrp="1"/>
          </p:cNvSpPr>
          <p:nvPr>
            <p:ph type="title"/>
          </p:nvPr>
        </p:nvSpPr>
        <p:spPr/>
        <p:txBody>
          <a:bodyPr/>
          <a:lstStyle/>
          <a:p>
            <a:r>
              <a:rPr lang="en-US" dirty="0" smtClean="0"/>
              <a:t>Performance Scorecard</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endParaRPr lang="en-US" sz="1300" dirty="0">
              <a:solidFill>
                <a:srgbClr val="617685"/>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00804405"/>
              </p:ext>
            </p:extLst>
          </p:nvPr>
        </p:nvGraphicFramePr>
        <p:xfrm>
          <a:off x="399871" y="1048337"/>
          <a:ext cx="8334561" cy="5200063"/>
        </p:xfrm>
        <a:graphic>
          <a:graphicData uri="http://schemas.openxmlformats.org/drawingml/2006/table">
            <a:tbl>
              <a:tblPr firstRow="1" bandRow="1">
                <a:tableStyleId>{5C22544A-7EE6-4342-B048-85BDC9FD1C3A}</a:tableStyleId>
              </a:tblPr>
              <a:tblGrid>
                <a:gridCol w="490327"/>
                <a:gridCol w="1303194"/>
                <a:gridCol w="930809"/>
                <a:gridCol w="762000"/>
                <a:gridCol w="1752600"/>
                <a:gridCol w="1031877"/>
                <a:gridCol w="1031877"/>
                <a:gridCol w="1031877"/>
              </a:tblGrid>
              <a:tr h="611131">
                <a:tc>
                  <a:txBody>
                    <a:bodyPr/>
                    <a:lstStyle/>
                    <a:p>
                      <a:pPr algn="ctr" fontAlgn="b"/>
                      <a:r>
                        <a:rPr lang="en-US" sz="900" b="1" i="0" u="none" strike="noStrike" dirty="0" smtClean="0">
                          <a:solidFill>
                            <a:schemeClr val="bg1"/>
                          </a:solidFill>
                          <a:latin typeface="+mj-lt"/>
                        </a:rPr>
                        <a:t>Goal</a:t>
                      </a:r>
                      <a:endParaRPr lang="en-US" sz="900" b="1" i="0" u="none" strike="noStrike" dirty="0">
                        <a:solidFill>
                          <a:schemeClr val="bg1"/>
                        </a:solidFill>
                        <a:latin typeface="+mj-lt"/>
                      </a:endParaRPr>
                    </a:p>
                  </a:txBody>
                  <a:tcPr marT="91440" marB="91440" anchor="ctr"/>
                </a:tc>
                <a:tc>
                  <a:txBody>
                    <a:bodyPr/>
                    <a:lstStyle/>
                    <a:p>
                      <a:pPr algn="ctr" fontAlgn="b"/>
                      <a:r>
                        <a:rPr lang="en-US" sz="900" u="none" strike="noStrike" dirty="0" smtClean="0"/>
                        <a:t>Objective</a:t>
                      </a:r>
                      <a:endParaRPr lang="en-US" sz="900" b="0" i="0" u="none" strike="noStrike" dirty="0">
                        <a:solidFill>
                          <a:srgbClr val="000000"/>
                        </a:solidFill>
                        <a:latin typeface="+mj-lt"/>
                      </a:endParaRPr>
                    </a:p>
                  </a:txBody>
                  <a:tcPr marT="91440" marB="91440" anchor="ctr"/>
                </a:tc>
                <a:tc>
                  <a:txBody>
                    <a:bodyPr/>
                    <a:lstStyle/>
                    <a:p>
                      <a:pPr algn="ctr" fontAlgn="b"/>
                      <a:r>
                        <a:rPr lang="en-US" sz="900" u="none" strike="noStrike" dirty="0"/>
                        <a:t>Owner</a:t>
                      </a:r>
                      <a:endParaRPr lang="en-US" sz="900" b="0" i="0" u="none" strike="noStrike" dirty="0">
                        <a:solidFill>
                          <a:srgbClr val="000000"/>
                        </a:solidFill>
                        <a:latin typeface="+mj-lt"/>
                      </a:endParaRPr>
                    </a:p>
                  </a:txBody>
                  <a:tcPr marT="91440" marB="91440" anchor="ctr"/>
                </a:tc>
                <a:tc>
                  <a:txBody>
                    <a:bodyPr/>
                    <a:lstStyle/>
                    <a:p>
                      <a:pPr algn="ctr" fontAlgn="b"/>
                      <a:r>
                        <a:rPr lang="en-US" sz="900" b="1" i="0" u="none" strike="noStrike" dirty="0" smtClean="0">
                          <a:solidFill>
                            <a:schemeClr val="lt1"/>
                          </a:solidFill>
                          <a:latin typeface="+mn-lt"/>
                        </a:rPr>
                        <a:t>Status of Related Initiatives</a:t>
                      </a:r>
                      <a:endParaRPr lang="en-US" sz="900" b="0" i="0" u="none" strike="noStrike" dirty="0">
                        <a:solidFill>
                          <a:srgbClr val="000000"/>
                        </a:solidFill>
                        <a:latin typeface="+mj-lt"/>
                      </a:endParaRPr>
                    </a:p>
                  </a:txBody>
                  <a:tcPr marT="91440" marB="91440" anchor="ctr"/>
                </a:tc>
                <a:tc>
                  <a:txBody>
                    <a:bodyPr/>
                    <a:lstStyle/>
                    <a:p>
                      <a:pPr algn="ctr" fontAlgn="b"/>
                      <a:r>
                        <a:rPr lang="en-US" sz="900" u="none" strike="noStrike" dirty="0" smtClean="0"/>
                        <a:t>Metric</a:t>
                      </a:r>
                      <a:endParaRPr lang="en-US" sz="900" b="0" i="0" u="none" strike="noStrike" dirty="0">
                        <a:solidFill>
                          <a:srgbClr val="000000"/>
                        </a:solidFill>
                        <a:latin typeface="+mj-lt"/>
                      </a:endParaRPr>
                    </a:p>
                  </a:txBody>
                  <a:tcPr marT="91440" marB="91440" anchor="ctr"/>
                </a:tc>
                <a:tc>
                  <a:txBody>
                    <a:bodyPr/>
                    <a:lstStyle/>
                    <a:p>
                      <a:pPr algn="ctr" fontAlgn="b"/>
                      <a:r>
                        <a:rPr lang="en-US" sz="900" b="0" i="0" u="none" strike="noStrike" dirty="0" smtClean="0">
                          <a:solidFill>
                            <a:srgbClr val="000000"/>
                          </a:solidFill>
                          <a:latin typeface="+mj-lt"/>
                        </a:rPr>
                        <a:t>Value</a:t>
                      </a:r>
                      <a:r>
                        <a:rPr lang="en-US" sz="900" b="0" i="0" u="none" strike="noStrike" baseline="0" dirty="0" smtClean="0">
                          <a:solidFill>
                            <a:srgbClr val="000000"/>
                          </a:solidFill>
                          <a:latin typeface="+mj-lt"/>
                        </a:rPr>
                        <a:t> at Plan Launch</a:t>
                      </a:r>
                    </a:p>
                    <a:p>
                      <a:pPr algn="ctr" fontAlgn="b"/>
                      <a:r>
                        <a:rPr lang="en-US" sz="900" b="0" i="0" u="none" strike="noStrike" baseline="0" dirty="0" smtClean="0">
                          <a:solidFill>
                            <a:srgbClr val="000000"/>
                          </a:solidFill>
                          <a:latin typeface="+mj-lt"/>
                        </a:rPr>
                        <a:t>(Insert Date)</a:t>
                      </a:r>
                      <a:endParaRPr lang="en-US" sz="900" b="0" i="0" u="none" strike="noStrike" dirty="0">
                        <a:solidFill>
                          <a:srgbClr val="000000"/>
                        </a:solidFill>
                        <a:latin typeface="+mj-lt"/>
                      </a:endParaRPr>
                    </a:p>
                  </a:txBody>
                  <a:tcPr marT="91440" marB="91440" anchor="ctr"/>
                </a:tc>
                <a:tc>
                  <a:txBody>
                    <a:bodyPr/>
                    <a:lstStyle/>
                    <a:p>
                      <a:pPr algn="ctr" fontAlgn="b"/>
                      <a:r>
                        <a:rPr lang="en-US" sz="900" b="1" i="0" u="none" strike="noStrike" baseline="0" dirty="0" smtClean="0">
                          <a:solidFill>
                            <a:schemeClr val="lt1"/>
                          </a:solidFill>
                          <a:latin typeface="+mn-lt"/>
                        </a:rPr>
                        <a:t>Current Value</a:t>
                      </a:r>
                    </a:p>
                    <a:p>
                      <a:pPr algn="ctr" fontAlgn="b"/>
                      <a:r>
                        <a:rPr lang="en-US" sz="900" b="1" i="0" u="none" strike="noStrike" baseline="0" dirty="0" smtClean="0">
                          <a:solidFill>
                            <a:schemeClr val="lt1"/>
                          </a:solidFill>
                          <a:latin typeface="+mn-lt"/>
                        </a:rPr>
                        <a:t>(insert Date)</a:t>
                      </a:r>
                      <a:endParaRPr lang="en-US" sz="900" b="0" i="0" u="none" strike="noStrike" dirty="0">
                        <a:solidFill>
                          <a:srgbClr val="000000"/>
                        </a:solidFill>
                        <a:latin typeface="+mj-lt"/>
                      </a:endParaRPr>
                    </a:p>
                  </a:txBody>
                  <a:tcPr marT="91440" marB="91440" anchor="ctr"/>
                </a:tc>
                <a:tc>
                  <a:txBody>
                    <a:bodyPr/>
                    <a:lstStyle/>
                    <a:p>
                      <a:pPr algn="ctr" fontAlgn="b"/>
                      <a:r>
                        <a:rPr lang="en-US" sz="900" b="0" i="0" u="none" strike="noStrike" dirty="0" smtClean="0">
                          <a:solidFill>
                            <a:srgbClr val="000000"/>
                          </a:solidFill>
                          <a:latin typeface="+mj-lt"/>
                        </a:rPr>
                        <a:t>Target Value </a:t>
                      </a:r>
                    </a:p>
                    <a:p>
                      <a:pPr algn="ctr" fontAlgn="b"/>
                      <a:r>
                        <a:rPr lang="en-US" sz="900" b="0" i="0" u="none" strike="noStrike" dirty="0" smtClean="0">
                          <a:solidFill>
                            <a:srgbClr val="000000"/>
                          </a:solidFill>
                          <a:latin typeface="+mj-lt"/>
                        </a:rPr>
                        <a:t>(Insert</a:t>
                      </a:r>
                      <a:r>
                        <a:rPr lang="en-US" sz="900" b="0" i="0" u="none" strike="noStrike" baseline="0" dirty="0" smtClean="0">
                          <a:solidFill>
                            <a:srgbClr val="000000"/>
                          </a:solidFill>
                          <a:latin typeface="+mj-lt"/>
                        </a:rPr>
                        <a:t> Date)</a:t>
                      </a:r>
                      <a:endParaRPr lang="en-US" sz="900" b="0" i="0" u="none" strike="noStrike" dirty="0">
                        <a:solidFill>
                          <a:srgbClr val="000000"/>
                        </a:solidFill>
                        <a:latin typeface="+mj-lt"/>
                      </a:endParaRPr>
                    </a:p>
                  </a:txBody>
                  <a:tcPr marT="91440" marB="91440" anchor="ctr"/>
                </a:tc>
              </a:tr>
              <a:tr h="329071">
                <a:tc rowSpan="10">
                  <a:txBody>
                    <a:bodyPr/>
                    <a:lstStyle/>
                    <a:p>
                      <a:pPr algn="ctr" fontAlgn="b"/>
                      <a:r>
                        <a:rPr lang="en-US" sz="1100" b="1" i="0" u="none" strike="noStrike" dirty="0" smtClean="0">
                          <a:solidFill>
                            <a:schemeClr val="bg1"/>
                          </a:solidFill>
                          <a:latin typeface="+mn-lt"/>
                        </a:rPr>
                        <a:t>Grow Volume</a:t>
                      </a:r>
                      <a:endParaRPr lang="en-US" sz="1100" b="1" i="0" u="none" strike="noStrike" dirty="0">
                        <a:solidFill>
                          <a:schemeClr val="bg1"/>
                        </a:solidFill>
                        <a:latin typeface="+mn-lt"/>
                      </a:endParaRPr>
                    </a:p>
                  </a:txBody>
                  <a:tcPr marT="91440" marB="91440" vert="vert270" anchor="ctr">
                    <a:solidFill>
                      <a:schemeClr val="accent1"/>
                    </a:solidFill>
                  </a:tcPr>
                </a:tc>
                <a:tc rowSpan="4">
                  <a:txBody>
                    <a:bodyPr/>
                    <a:lstStyle/>
                    <a:p>
                      <a:pPr algn="l" fontAlgn="b"/>
                      <a:r>
                        <a:rPr lang="en-US" sz="900" u="none" strike="noStrike" dirty="0" smtClean="0"/>
                        <a:t>Increase Market</a:t>
                      </a:r>
                      <a:r>
                        <a:rPr lang="en-US" sz="900" u="none" strike="noStrike" baseline="0" dirty="0" smtClean="0"/>
                        <a:t> Share by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u="none" strike="noStrike" dirty="0" smtClean="0"/>
                        <a:t>Dr. Pan, Administrator,</a:t>
                      </a:r>
                      <a:r>
                        <a:rPr lang="en-US" sz="900" u="none" strike="noStrike" baseline="0" dirty="0" smtClean="0"/>
                        <a:t> SL</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u="none" strike="noStrike" dirty="0"/>
                        <a:t> </a:t>
                      </a:r>
                      <a:endParaRPr lang="en-US" sz="900" b="0" i="0" u="none" strike="noStrike" dirty="0">
                        <a:solidFill>
                          <a:srgbClr val="000000"/>
                        </a:solidFill>
                        <a:latin typeface="+mn-lt"/>
                      </a:endParaRPr>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marL="0" indent="0" algn="l" fontAlgn="b">
                        <a:tabLst/>
                      </a:pPr>
                      <a:r>
                        <a:rPr lang="en-US" sz="900" b="0" i="0" u="none" strike="noStrike" dirty="0" smtClean="0">
                          <a:solidFill>
                            <a:schemeClr val="dk1"/>
                          </a:solidFill>
                          <a:latin typeface="+mn-lt"/>
                        </a:rPr>
                        <a:t>Primary</a:t>
                      </a:r>
                      <a:r>
                        <a:rPr lang="en-US" sz="900" b="0" i="0" u="none" strike="noStrike" baseline="0" dirty="0" smtClean="0">
                          <a:solidFill>
                            <a:schemeClr val="dk1"/>
                          </a:solidFill>
                          <a:latin typeface="+mn-lt"/>
                        </a:rPr>
                        <a:t> Market Share</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7063" marR="7063" marT="7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u="none" strike="noStrike" dirty="0" smtClean="0"/>
                        <a:t>Secondary Market</a:t>
                      </a:r>
                      <a:r>
                        <a:rPr lang="en-US" sz="900" u="none" strike="noStrike" baseline="0" dirty="0" smtClean="0"/>
                        <a:t> Share</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pPr algn="l" fontAlgn="b"/>
                      <a:endParaRPr lang="en-US" sz="900" b="0" i="0" u="none" strike="noStrike" dirty="0">
                        <a:solidFill>
                          <a:srgbClr val="000000"/>
                        </a:solidFill>
                        <a:latin typeface="+mn-lt"/>
                      </a:endParaRPr>
                    </a:p>
                  </a:txBody>
                  <a:tcPr marT="91440" marB="91440"/>
                </a:tc>
                <a:tc rowSpan="6">
                  <a:txBody>
                    <a:bodyPr/>
                    <a:lstStyle/>
                    <a:p>
                      <a:pPr algn="l" fontAlgn="b"/>
                      <a:r>
                        <a:rPr lang="en-US" sz="900" u="none" strike="noStrike" dirty="0" smtClean="0"/>
                        <a:t>Capture Latent Demand for X Service</a:t>
                      </a:r>
                      <a:endParaRPr lang="en-US" sz="900" u="none" strike="noStrike" dirty="0"/>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6">
                  <a:txBody>
                    <a:bodyPr/>
                    <a:lstStyle/>
                    <a:p>
                      <a:pPr algn="l" fontAlgn="b"/>
                      <a:r>
                        <a:rPr lang="en-US" sz="900" b="0" i="0" u="none" strike="noStrike" dirty="0" smtClean="0">
                          <a:solidFill>
                            <a:schemeClr val="dk1"/>
                          </a:solidFill>
                          <a:latin typeface="+mn-lt"/>
                        </a:rPr>
                        <a:t>Mary Markets,</a:t>
                      </a:r>
                      <a:r>
                        <a:rPr lang="en-US" sz="900" b="0" i="0" u="none" strike="noStrike" baseline="0" dirty="0" smtClean="0">
                          <a:solidFill>
                            <a:schemeClr val="dk1"/>
                          </a:solidFill>
                          <a:latin typeface="+mn-lt"/>
                        </a:rPr>
                        <a:t> Asst. Director, Marketing</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6">
                  <a:txBody>
                    <a:bodyPr/>
                    <a:lstStyle/>
                    <a:p>
                      <a:pPr algn="l" fontAlgn="b"/>
                      <a:r>
                        <a:rPr lang="en-US" sz="900" u="none" strike="noStrike" dirty="0"/>
                        <a:t> </a:t>
                      </a:r>
                      <a:endParaRPr lang="en-US" sz="900" b="0" i="0" u="none" strike="noStrike" dirty="0">
                        <a:solidFill>
                          <a:srgbClr val="000000"/>
                        </a:solidFill>
                        <a:latin typeface="+mn-lt"/>
                      </a:endParaRPr>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algn="l" fontAlgn="b"/>
                      <a:r>
                        <a:rPr lang="en-US" sz="900" b="0" i="0" u="none" strike="noStrike" baseline="0" dirty="0" smtClean="0">
                          <a:solidFill>
                            <a:schemeClr val="dk1"/>
                          </a:solidFill>
                          <a:latin typeface="+mn-lt"/>
                        </a:rPr>
                        <a:t>Volume, Service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7063" marR="7063" marT="7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b="0" i="0" u="none" strike="noStrike" dirty="0" smtClean="0">
                          <a:solidFill>
                            <a:srgbClr val="000000"/>
                          </a:solidFill>
                          <a:latin typeface="+mn-lt"/>
                        </a:rPr>
                        <a:t>Referrals</a:t>
                      </a:r>
                      <a:r>
                        <a:rPr lang="en-US" sz="900" b="0" i="0" u="none" strike="noStrike" baseline="0" dirty="0" smtClean="0">
                          <a:solidFill>
                            <a:srgbClr val="000000"/>
                          </a:solidFill>
                          <a:latin typeface="+mn-lt"/>
                        </a:rPr>
                        <a:t>, Service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45720" marR="45720" marT="7063" marB="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b="0" i="0" u="none" strike="noStrike" dirty="0" smtClean="0">
                          <a:solidFill>
                            <a:srgbClr val="000000"/>
                          </a:solidFill>
                          <a:latin typeface="+mn-lt"/>
                        </a:rPr>
                        <a:t>Physician Awareness, Service</a:t>
                      </a:r>
                      <a:r>
                        <a:rPr lang="en-US" sz="900" b="0" i="0" u="none" strike="noStrike" baseline="0" dirty="0" smtClean="0">
                          <a:solidFill>
                            <a:srgbClr val="000000"/>
                          </a:solidFill>
                          <a:latin typeface="+mn-lt"/>
                        </a:rPr>
                        <a:t>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rowSpan="4">
                  <a:txBody>
                    <a:bodyPr/>
                    <a:lstStyle/>
                    <a:p>
                      <a:pPr algn="ctr" fontAlgn="b"/>
                      <a:r>
                        <a:rPr lang="en-US" sz="1100" b="1" i="0" u="none" strike="noStrike" dirty="0" smtClean="0">
                          <a:solidFill>
                            <a:schemeClr val="bg1"/>
                          </a:solidFill>
                          <a:latin typeface="+mn-lt"/>
                        </a:rPr>
                        <a:t>Patient</a:t>
                      </a:r>
                      <a:r>
                        <a:rPr lang="en-US" sz="1100" b="1" i="0" u="none" strike="noStrike" baseline="0" dirty="0" smtClean="0">
                          <a:solidFill>
                            <a:schemeClr val="bg1"/>
                          </a:solidFill>
                          <a:latin typeface="+mn-lt"/>
                        </a:rPr>
                        <a:t> Satisfaction</a:t>
                      </a:r>
                      <a:endParaRPr lang="en-US" sz="1100" b="1" i="0" u="none" strike="noStrike" dirty="0">
                        <a:solidFill>
                          <a:schemeClr val="bg1"/>
                        </a:solidFill>
                        <a:latin typeface="+mn-lt"/>
                      </a:endParaRPr>
                    </a:p>
                  </a:txBody>
                  <a:tcPr marT="91440" marB="91440" vert="vert270" anchor="ctr">
                    <a:solidFill>
                      <a:schemeClr val="accent1"/>
                    </a:solidFill>
                  </a:tcPr>
                </a:tc>
                <a:tc rowSpan="4">
                  <a:txBody>
                    <a:bodyPr/>
                    <a:lstStyle/>
                    <a:p>
                      <a:pPr algn="l" fontAlgn="b"/>
                      <a:r>
                        <a:rPr lang="en-US" sz="900" b="0" i="0" u="none" strike="noStrike" dirty="0" smtClean="0">
                          <a:solidFill>
                            <a:srgbClr val="000000"/>
                          </a:solidFill>
                          <a:latin typeface="+mn-lt"/>
                        </a:rPr>
                        <a:t>Improve</a:t>
                      </a:r>
                      <a:r>
                        <a:rPr lang="en-US" sz="900" b="0" i="0" u="none" strike="noStrike" baseline="0" dirty="0" smtClean="0">
                          <a:solidFill>
                            <a:srgbClr val="000000"/>
                          </a:solidFill>
                          <a:latin typeface="+mn-lt"/>
                        </a:rPr>
                        <a:t> Patient Care Process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b="0" i="0" u="none" strike="noStrike" dirty="0" smtClean="0">
                          <a:solidFill>
                            <a:srgbClr val="000000"/>
                          </a:solidFill>
                          <a:latin typeface="+mn-lt"/>
                        </a:rPr>
                        <a:t>Stephanie</a:t>
                      </a:r>
                      <a:r>
                        <a:rPr lang="en-US" sz="900" b="0" i="0" u="none" strike="noStrike" baseline="0" dirty="0" smtClean="0">
                          <a:solidFill>
                            <a:srgbClr val="000000"/>
                          </a:solidFill>
                          <a:latin typeface="+mn-lt"/>
                        </a:rPr>
                        <a:t> Egan, Care Manager</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algn="l" fontAlgn="b"/>
                      <a:r>
                        <a:rPr lang="en-US" sz="900" b="0" i="0" u="none" strike="noStrike" dirty="0" smtClean="0">
                          <a:solidFill>
                            <a:srgbClr val="000000"/>
                          </a:solidFill>
                          <a:latin typeface="+mn-lt"/>
                        </a:rPr>
                        <a:t>Patient</a:t>
                      </a:r>
                      <a:r>
                        <a:rPr lang="en-US" sz="900" b="0" i="0" u="none" strike="noStrike" baseline="0" dirty="0" smtClean="0">
                          <a:solidFill>
                            <a:srgbClr val="000000"/>
                          </a:solidFill>
                          <a:latin typeface="+mn-lt"/>
                        </a:rPr>
                        <a:t> satisfaction scores</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pPr algn="ctr" fontAlgn="b"/>
                      <a:endParaRPr lang="en-US" sz="1100" b="0" i="0" u="none" strike="noStrike" dirty="0">
                        <a:solidFill>
                          <a:srgbClr val="000000"/>
                        </a:solidFill>
                        <a:latin typeface="+mn-lt"/>
                      </a:endParaRPr>
                    </a:p>
                  </a:txBody>
                  <a:tcPr marT="91440" marB="91440" vert="vert270" anchor="ct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228600">
                <a:tc vMerge="1">
                  <a:txBody>
                    <a:bodyPr/>
                    <a:lstStyle/>
                    <a:p>
                      <a:pPr algn="ctr" fontAlgn="b"/>
                      <a:endParaRPr lang="en-US" sz="1100" b="0" i="0" u="none" strike="noStrike" dirty="0">
                        <a:solidFill>
                          <a:srgbClr val="000000"/>
                        </a:solidFill>
                        <a:latin typeface="+mn-lt"/>
                      </a:endParaRPr>
                    </a:p>
                  </a:txBody>
                  <a:tcPr marT="91440" marB="91440" vert="vert270" anchor="ct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marL="0" marR="0" indent="0" algn="l" defTabSz="910063"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latin typeface="+mn-lt"/>
                        </a:rPr>
                        <a:t>Patient wait times</a:t>
                      </a:r>
                    </a:p>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5715000" y="2057400"/>
            <a:ext cx="15240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7" name="Rectangle 16"/>
          <p:cNvSpPr/>
          <p:nvPr/>
        </p:nvSpPr>
        <p:spPr>
          <a:xfrm>
            <a:off x="5715000" y="2743200"/>
            <a:ext cx="23622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8" name="Rectangle 17"/>
          <p:cNvSpPr/>
          <p:nvPr/>
        </p:nvSpPr>
        <p:spPr>
          <a:xfrm>
            <a:off x="5715000" y="3429000"/>
            <a:ext cx="762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9" name="Rectangle 18"/>
          <p:cNvSpPr/>
          <p:nvPr/>
        </p:nvSpPr>
        <p:spPr>
          <a:xfrm>
            <a:off x="5715000" y="4065563"/>
            <a:ext cx="228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0" name="Rectangle 19"/>
          <p:cNvSpPr/>
          <p:nvPr/>
        </p:nvSpPr>
        <p:spPr>
          <a:xfrm>
            <a:off x="5726206" y="4724400"/>
            <a:ext cx="228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1" name="TextBox 20"/>
          <p:cNvSpPr txBox="1"/>
          <p:nvPr/>
        </p:nvSpPr>
        <p:spPr>
          <a:xfrm>
            <a:off x="152400" y="6567529"/>
            <a:ext cx="1219200" cy="246221"/>
          </a:xfrm>
          <a:prstGeom prst="rect">
            <a:avLst/>
          </a:prstGeom>
          <a:noFill/>
        </p:spPr>
        <p:txBody>
          <a:bodyPr wrap="square" lIns="91407" tIns="45704" rIns="91407" bIns="45704" rtlCol="0" anchor="ctr">
            <a:spAutoFit/>
          </a:bodyPr>
          <a:lstStyle/>
          <a:p>
            <a:pPr algn="ctr"/>
            <a:r>
              <a:rPr lang="en-US" sz="1000" b="1" dirty="0">
                <a:solidFill>
                  <a:prstClr val="black"/>
                </a:solidFill>
              </a:rPr>
              <a:t>On Track</a:t>
            </a:r>
          </a:p>
        </p:txBody>
      </p:sp>
      <p:sp>
        <p:nvSpPr>
          <p:cNvPr id="22" name="Oval 21"/>
          <p:cNvSpPr/>
          <p:nvPr/>
        </p:nvSpPr>
        <p:spPr>
          <a:xfrm>
            <a:off x="670193" y="6368865"/>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4" name="TextBox 23"/>
          <p:cNvSpPr txBox="1"/>
          <p:nvPr/>
        </p:nvSpPr>
        <p:spPr>
          <a:xfrm>
            <a:off x="1174453" y="6567529"/>
            <a:ext cx="1219200" cy="246221"/>
          </a:xfrm>
          <a:prstGeom prst="rect">
            <a:avLst/>
          </a:prstGeom>
          <a:noFill/>
        </p:spPr>
        <p:txBody>
          <a:bodyPr wrap="square" lIns="91407" tIns="45704" rIns="91407" bIns="45704" rtlCol="0" anchor="ctr">
            <a:spAutoFit/>
          </a:bodyPr>
          <a:lstStyle/>
          <a:p>
            <a:pPr algn="ctr"/>
            <a:r>
              <a:rPr lang="en-US" sz="1000" b="1" dirty="0">
                <a:solidFill>
                  <a:prstClr val="black"/>
                </a:solidFill>
              </a:rPr>
              <a:t>Minor Setbacks</a:t>
            </a:r>
          </a:p>
        </p:txBody>
      </p:sp>
      <p:sp>
        <p:nvSpPr>
          <p:cNvPr id="25" name="Oval 24"/>
          <p:cNvSpPr/>
          <p:nvPr/>
        </p:nvSpPr>
        <p:spPr>
          <a:xfrm>
            <a:off x="1692246" y="6368865"/>
            <a:ext cx="183617" cy="18433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6" name="TextBox 25"/>
          <p:cNvSpPr txBox="1"/>
          <p:nvPr/>
        </p:nvSpPr>
        <p:spPr>
          <a:xfrm>
            <a:off x="2241331" y="6567529"/>
            <a:ext cx="1219200" cy="246221"/>
          </a:xfrm>
          <a:prstGeom prst="rect">
            <a:avLst/>
          </a:prstGeom>
          <a:noFill/>
        </p:spPr>
        <p:txBody>
          <a:bodyPr wrap="square" lIns="91407" tIns="45704" rIns="91407" bIns="45704" rtlCol="0" anchor="ctr">
            <a:spAutoFit/>
          </a:bodyPr>
          <a:lstStyle/>
          <a:p>
            <a:pPr algn="ctr"/>
            <a:r>
              <a:rPr lang="en-US" sz="1000" b="1" dirty="0">
                <a:solidFill>
                  <a:prstClr val="black"/>
                </a:solidFill>
              </a:rPr>
              <a:t>Major Setbacks</a:t>
            </a:r>
          </a:p>
        </p:txBody>
      </p:sp>
      <p:sp>
        <p:nvSpPr>
          <p:cNvPr id="27" name="Oval 26"/>
          <p:cNvSpPr/>
          <p:nvPr/>
        </p:nvSpPr>
        <p:spPr>
          <a:xfrm>
            <a:off x="2759124" y="6368864"/>
            <a:ext cx="183617" cy="1843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9" name="Rectangle 28"/>
          <p:cNvSpPr/>
          <p:nvPr/>
        </p:nvSpPr>
        <p:spPr bwMode="auto">
          <a:xfrm>
            <a:off x="412532" y="6324601"/>
            <a:ext cx="2953749" cy="484632"/>
          </a:xfrm>
          <a:prstGeom prst="rect">
            <a:avLst/>
          </a:prstGeom>
          <a:noFill/>
          <a:ln w="9525" cap="flat" cmpd="sng" algn="ctr">
            <a:solidFill>
              <a:schemeClr val="accent1"/>
            </a:solidFill>
            <a:prstDash val="solid"/>
            <a:round/>
            <a:headEnd type="none" w="med" len="med"/>
            <a:tailEnd type="none" w="med" len="med"/>
          </a:ln>
          <a:effectLst/>
        </p:spPr>
        <p:txBody>
          <a:bodyPr vert="horz" wrap="square" lIns="91424" tIns="45713" rIns="91424" bIns="45713" numCol="1" rtlCol="0" anchor="t" anchorCtr="0" compatLnSpc="1">
            <a:prstTxWarp prst="textNoShape">
              <a:avLst/>
            </a:prstTxWarp>
          </a:bodyPr>
          <a:lstStyle/>
          <a:p>
            <a:pPr defTabSz="1463431"/>
            <a:endParaRPr lang="en-US" sz="1000" dirty="0">
              <a:solidFill>
                <a:srgbClr val="ACCBF9"/>
              </a:solidFill>
            </a:endParaRPr>
          </a:p>
        </p:txBody>
      </p:sp>
      <p:sp>
        <p:nvSpPr>
          <p:cNvPr id="30" name="Oval 29"/>
          <p:cNvSpPr/>
          <p:nvPr/>
        </p:nvSpPr>
        <p:spPr>
          <a:xfrm>
            <a:off x="3397784" y="2209801"/>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32" name="Oval 31"/>
          <p:cNvSpPr/>
          <p:nvPr/>
        </p:nvSpPr>
        <p:spPr>
          <a:xfrm>
            <a:off x="3397784" y="3760573"/>
            <a:ext cx="183617" cy="18433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3" name="Text Placeholder 2"/>
          <p:cNvSpPr>
            <a:spLocks noGrp="1"/>
          </p:cNvSpPr>
          <p:nvPr>
            <p:ph type="body" sz="quarter" idx="19"/>
          </p:nvPr>
        </p:nvSpPr>
        <p:spPr>
          <a:xfrm>
            <a:off x="399870" y="403413"/>
            <a:ext cx="2645699" cy="186366"/>
          </a:xfrm>
        </p:spPr>
        <p:txBody>
          <a:bodyPr/>
          <a:lstStyle/>
          <a:p>
            <a:r>
              <a:rPr lang="en-US" dirty="0"/>
              <a:t>Strategic Plan Summary</a:t>
            </a:r>
          </a:p>
        </p:txBody>
      </p:sp>
      <p:sp>
        <p:nvSpPr>
          <p:cNvPr id="31" name="Rectangle 30"/>
          <p:cNvSpPr/>
          <p:nvPr/>
        </p:nvSpPr>
        <p:spPr>
          <a:xfrm>
            <a:off x="5715000" y="6019800"/>
            <a:ext cx="2133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34" name="Oval 33"/>
          <p:cNvSpPr/>
          <p:nvPr/>
        </p:nvSpPr>
        <p:spPr>
          <a:xfrm>
            <a:off x="3429000" y="5486400"/>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35" name="Rectangle 34"/>
          <p:cNvSpPr/>
          <p:nvPr/>
        </p:nvSpPr>
        <p:spPr>
          <a:xfrm>
            <a:off x="5715000" y="5410200"/>
            <a:ext cx="2514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3699323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6</a:t>
            </a:fld>
            <a:endParaRPr lang="en-US" dirty="0"/>
          </a:p>
        </p:txBody>
      </p:sp>
      <p:sp>
        <p:nvSpPr>
          <p:cNvPr id="4" name="Text Placeholder 3"/>
          <p:cNvSpPr>
            <a:spLocks noGrp="1"/>
          </p:cNvSpPr>
          <p:nvPr>
            <p:ph type="body" sz="quarter" idx="19"/>
          </p:nvPr>
        </p:nvSpPr>
        <p:spPr/>
        <p:txBody>
          <a:bodyPr/>
          <a:lstStyle/>
          <a:p>
            <a:r>
              <a:rPr lang="en-US" dirty="0" smtClean="0"/>
              <a:t>Current Performance</a:t>
            </a:r>
            <a:endParaRPr lang="en-US" dirty="0"/>
          </a:p>
        </p:txBody>
      </p:sp>
      <p:sp>
        <p:nvSpPr>
          <p:cNvPr id="3" name="Title 2"/>
          <p:cNvSpPr>
            <a:spLocks noGrp="1"/>
          </p:cNvSpPr>
          <p:nvPr>
            <p:ph type="title"/>
          </p:nvPr>
        </p:nvSpPr>
        <p:spPr/>
        <p:txBody>
          <a:bodyPr/>
          <a:lstStyle/>
          <a:p>
            <a:r>
              <a:rPr lang="en-US" dirty="0" smtClean="0"/>
              <a:t>Mission and Vision</a:t>
            </a:r>
            <a:endParaRPr lang="en-US" dirty="0"/>
          </a:p>
        </p:txBody>
      </p:sp>
      <p:sp>
        <p:nvSpPr>
          <p:cNvPr id="9" name="Rectangle 8"/>
          <p:cNvSpPr/>
          <p:nvPr/>
        </p:nvSpPr>
        <p:spPr bwMode="gray">
          <a:xfrm>
            <a:off x="399865" y="1066800"/>
            <a:ext cx="8314174" cy="2438400"/>
          </a:xfrm>
          <a:prstGeom prst="rect">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130573" numCol="1" rtlCol="0" anchor="t" anchorCtr="0" compatLnSpc="1">
            <a:prstTxWarp prst="textNoShape">
              <a:avLst/>
            </a:prstTxWarp>
          </a:bodyPr>
          <a:lstStyle/>
          <a:p>
            <a:pPr defTabSz="2090094"/>
            <a:r>
              <a:rPr lang="en-US" sz="1700" b="1" spc="143" dirty="0" smtClean="0">
                <a:solidFill>
                  <a:schemeClr val="accent2"/>
                </a:solidFill>
              </a:rPr>
              <a:t>Institution </a:t>
            </a:r>
            <a:r>
              <a:rPr lang="en-US" sz="1700" b="1" spc="143" dirty="0">
                <a:solidFill>
                  <a:schemeClr val="accent2"/>
                </a:solidFill>
              </a:rPr>
              <a:t>Mission and Vision</a:t>
            </a:r>
          </a:p>
        </p:txBody>
      </p:sp>
      <p:sp>
        <p:nvSpPr>
          <p:cNvPr id="10" name="TextBox 9"/>
          <p:cNvSpPr txBox="1"/>
          <p:nvPr/>
        </p:nvSpPr>
        <p:spPr>
          <a:xfrm>
            <a:off x="435436" y="1380272"/>
            <a:ext cx="7044141" cy="351744"/>
          </a:xfrm>
          <a:prstGeom prst="rect">
            <a:avLst/>
          </a:prstGeom>
          <a:noFill/>
        </p:spPr>
        <p:txBody>
          <a:bodyPr wrap="square" lIns="130573" tIns="65288" rIns="130573" bIns="65288" rtlCol="0">
            <a:spAutoFit/>
          </a:bodyPr>
          <a:lstStyle/>
          <a:p>
            <a:pPr marL="160954" indent="-160954">
              <a:spcBef>
                <a:spcPts val="343"/>
              </a:spcBef>
            </a:pPr>
            <a:r>
              <a:rPr lang="en-US" sz="1400" i="1" dirty="0"/>
              <a:t>Describe your </a:t>
            </a:r>
            <a:r>
              <a:rPr lang="en-US" sz="1400" i="1" dirty="0" smtClean="0"/>
              <a:t>institution mission </a:t>
            </a:r>
            <a:r>
              <a:rPr lang="en-US" sz="1400" i="1" dirty="0"/>
              <a:t>here.</a:t>
            </a:r>
          </a:p>
        </p:txBody>
      </p:sp>
      <p:sp>
        <p:nvSpPr>
          <p:cNvPr id="11" name="Rectangle 10"/>
          <p:cNvSpPr/>
          <p:nvPr/>
        </p:nvSpPr>
        <p:spPr bwMode="gray">
          <a:xfrm>
            <a:off x="399865" y="3657600"/>
            <a:ext cx="8314174" cy="2667000"/>
          </a:xfrm>
          <a:prstGeom prst="rect">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130573" numCol="1" rtlCol="0" anchor="t" anchorCtr="0" compatLnSpc="1">
            <a:prstTxWarp prst="textNoShape">
              <a:avLst/>
            </a:prstTxWarp>
          </a:bodyPr>
          <a:lstStyle/>
          <a:p>
            <a:pPr defTabSz="2090094"/>
            <a:r>
              <a:rPr lang="en-US" sz="1700" b="1" spc="143" dirty="0" smtClean="0">
                <a:solidFill>
                  <a:schemeClr val="accent2"/>
                </a:solidFill>
              </a:rPr>
              <a:t>Oncology Service Line </a:t>
            </a:r>
            <a:r>
              <a:rPr lang="en-US" sz="1700" b="1" spc="143" dirty="0">
                <a:solidFill>
                  <a:schemeClr val="accent2"/>
                </a:solidFill>
              </a:rPr>
              <a:t>Mission and Vision</a:t>
            </a:r>
          </a:p>
        </p:txBody>
      </p:sp>
      <p:sp>
        <p:nvSpPr>
          <p:cNvPr id="12" name="TextBox 11"/>
          <p:cNvSpPr txBox="1"/>
          <p:nvPr/>
        </p:nvSpPr>
        <p:spPr>
          <a:xfrm>
            <a:off x="435436" y="3985058"/>
            <a:ext cx="7044141" cy="351744"/>
          </a:xfrm>
          <a:prstGeom prst="rect">
            <a:avLst/>
          </a:prstGeom>
          <a:noFill/>
        </p:spPr>
        <p:txBody>
          <a:bodyPr wrap="square" lIns="130573" tIns="65288" rIns="130573" bIns="65288" rtlCol="0">
            <a:spAutoFit/>
          </a:bodyPr>
          <a:lstStyle/>
          <a:p>
            <a:pPr marL="160954" indent="-160954">
              <a:spcBef>
                <a:spcPts val="343"/>
              </a:spcBef>
            </a:pPr>
            <a:r>
              <a:rPr lang="en-US" sz="1400" i="1" dirty="0"/>
              <a:t>Describe your service line mission here.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60</a:t>
            </a:fld>
            <a:endParaRPr lang="en-US" dirty="0">
              <a:solidFill>
                <a:srgbClr val="000000"/>
              </a:solidFill>
            </a:endParaRPr>
          </a:p>
        </p:txBody>
      </p:sp>
      <p:sp>
        <p:nvSpPr>
          <p:cNvPr id="4" name="Title 3"/>
          <p:cNvSpPr>
            <a:spLocks noGrp="1"/>
          </p:cNvSpPr>
          <p:nvPr>
            <p:ph type="title"/>
          </p:nvPr>
        </p:nvSpPr>
        <p:spPr/>
        <p:txBody>
          <a:bodyPr/>
          <a:lstStyle/>
          <a:p>
            <a:r>
              <a:rPr lang="en-US" dirty="0" smtClean="0"/>
              <a:t>Communication Plan: Key Messages and Communication Tactics</a:t>
            </a:r>
            <a:endParaRPr lang="en-US" dirty="0"/>
          </a:p>
        </p:txBody>
      </p:sp>
      <p:sp>
        <p:nvSpPr>
          <p:cNvPr id="6" name="Text Placeholder 5"/>
          <p:cNvSpPr>
            <a:spLocks noGrp="1"/>
          </p:cNvSpPr>
          <p:nvPr>
            <p:ph type="body" sz="quarter" idx="19"/>
          </p:nvPr>
        </p:nvSpPr>
        <p:spPr/>
        <p:txBody>
          <a:bodyPr/>
          <a:lstStyle/>
          <a:p>
            <a:r>
              <a:rPr lang="en-US" dirty="0" smtClean="0"/>
              <a:t>Plan Summary</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679883042"/>
              </p:ext>
            </p:extLst>
          </p:nvPr>
        </p:nvGraphicFramePr>
        <p:xfrm>
          <a:off x="428786" y="1219201"/>
          <a:ext cx="8403170" cy="5016390"/>
        </p:xfrm>
        <a:graphic>
          <a:graphicData uri="http://schemas.openxmlformats.org/drawingml/2006/table">
            <a:tbl>
              <a:tblPr firstRow="1" bandRow="1">
                <a:tableStyleId>{5C22544A-7EE6-4342-B048-85BDC9FD1C3A}</a:tableStyleId>
              </a:tblPr>
              <a:tblGrid>
                <a:gridCol w="1306885"/>
                <a:gridCol w="1600200"/>
                <a:gridCol w="2743200"/>
                <a:gridCol w="2752885"/>
              </a:tblGrid>
              <a:tr h="617991">
                <a:tc>
                  <a:txBody>
                    <a:bodyPr/>
                    <a:lstStyle/>
                    <a:p>
                      <a:r>
                        <a:rPr lang="en-US" sz="1000" dirty="0" smtClean="0"/>
                        <a:t>Stakeholder</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Level</a:t>
                      </a:r>
                      <a:r>
                        <a:rPr lang="en-US" sz="1000" baseline="0" dirty="0" smtClean="0"/>
                        <a:t> of Detail </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Key</a:t>
                      </a:r>
                      <a:r>
                        <a:rPr lang="en-US" sz="1000" baseline="0" dirty="0" smtClean="0"/>
                        <a:t> Messages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Communication</a:t>
                      </a:r>
                      <a:r>
                        <a:rPr lang="en-US" sz="1000" baseline="0" dirty="0" smtClean="0"/>
                        <a:t> Tactics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59777">
                <a:tc>
                  <a:txBody>
                    <a:bodyPr/>
                    <a:lstStyle/>
                    <a:p>
                      <a:r>
                        <a:rPr lang="en-US" sz="1000" i="1" dirty="0" smtClean="0"/>
                        <a:t>Board</a:t>
                      </a:r>
                      <a:r>
                        <a:rPr lang="en-US" sz="1000" i="1" baseline="0" dirty="0" smtClean="0"/>
                        <a:t> of Directors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High Level Summary</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171450" indent="-171450">
                        <a:buFont typeface="Arial" pitchFamily="34" charset="0"/>
                        <a:buChar char="•"/>
                      </a:pPr>
                      <a:r>
                        <a:rPr lang="en-US" sz="1000" i="1" dirty="0" smtClean="0"/>
                        <a:t>Service objectives</a:t>
                      </a:r>
                      <a:r>
                        <a:rPr lang="en-US" sz="1000" i="1" baseline="0" dirty="0" smtClean="0"/>
                        <a:t> and expected outcomes </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Memo</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1223765">
                <a:tc>
                  <a:txBody>
                    <a:bodyPr/>
                    <a:lstStyle/>
                    <a:p>
                      <a:r>
                        <a:rPr lang="en-US" sz="1000" i="1" dirty="0" smtClean="0"/>
                        <a:t>System</a:t>
                      </a:r>
                      <a:r>
                        <a:rPr lang="en-US" sz="1000" i="1" baseline="0" dirty="0" smtClean="0"/>
                        <a:t> Leadership</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Overview of Objectives, Targets</a:t>
                      </a:r>
                      <a:r>
                        <a:rPr lang="en-US" sz="1000" i="1" baseline="0" dirty="0" smtClean="0"/>
                        <a:t> and Summary of Initiatives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dirty="0" smtClean="0"/>
                        <a:t>Objectives</a:t>
                      </a:r>
                      <a:r>
                        <a:rPr lang="en-US" sz="1000" i="1" baseline="0" dirty="0" smtClean="0"/>
                        <a:t> and expected outcomes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Necessary Resources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Persons Accountable</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Initial kickoff presentation.  Interim</a:t>
                      </a:r>
                      <a:r>
                        <a:rPr lang="en-US" sz="1000" i="1" baseline="0" dirty="0" smtClean="0"/>
                        <a:t> progress meetings to review status and discuss changes.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5674">
                <a:tc>
                  <a:txBody>
                    <a:bodyPr/>
                    <a:lstStyle/>
                    <a:p>
                      <a:r>
                        <a:rPr lang="en-US" sz="1000" i="1" dirty="0" smtClean="0"/>
                        <a:t>Service Lin</a:t>
                      </a:r>
                      <a:r>
                        <a:rPr lang="en-US" sz="1000" i="1" baseline="0" dirty="0" smtClean="0"/>
                        <a:t>e Staff</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Detailed action</a:t>
                      </a:r>
                      <a:r>
                        <a:rPr lang="en-US" sz="1000" i="1" baseline="0" dirty="0" smtClean="0"/>
                        <a:t> plan on initiatives and progress metrics.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dirty="0" smtClean="0"/>
                        <a:t>Objectives</a:t>
                      </a:r>
                      <a:r>
                        <a:rPr lang="en-US" sz="1000" i="1" baseline="0" dirty="0" smtClean="0"/>
                        <a:t> and expected outcomes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Initiatives &amp; Implementation Timeline</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Roles/Responsibilities</a:t>
                      </a:r>
                    </a:p>
                    <a:p>
                      <a:pPr marL="0" marR="0" indent="0" algn="l" defTabSz="910170" rtl="0" eaLnBrk="1" fontAlgn="auto" latinLnBrk="0" hangingPunct="1">
                        <a:lnSpc>
                          <a:spcPct val="100000"/>
                        </a:lnSpc>
                        <a:spcBef>
                          <a:spcPts val="0"/>
                        </a:spcBef>
                        <a:spcAft>
                          <a:spcPts val="0"/>
                        </a:spcAft>
                        <a:buClrTx/>
                        <a:buSzTx/>
                        <a:buFont typeface="Arial" pitchFamily="34" charset="0"/>
                        <a:buNone/>
                        <a:tabLst/>
                        <a:defRPr/>
                      </a:pP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000" i="1" dirty="0" smtClean="0"/>
                        <a:t>Weekly</a:t>
                      </a:r>
                      <a:r>
                        <a:rPr lang="en-US" sz="1000" i="1" baseline="0" dirty="0" smtClean="0"/>
                        <a:t> meetings during 3 month launch.  Monthly post launch.</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409183">
                <a:tc>
                  <a:txBody>
                    <a:bodyPr/>
                    <a:lstStyle/>
                    <a:p>
                      <a:r>
                        <a:rPr lang="en-US" sz="1000" i="1" dirty="0" smtClean="0"/>
                        <a:t>Referring</a:t>
                      </a:r>
                      <a:r>
                        <a:rPr lang="en-US" sz="1000" i="1" baseline="0" dirty="0" smtClean="0"/>
                        <a:t> Independent Physicians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High</a:t>
                      </a:r>
                      <a:r>
                        <a:rPr lang="en-US" sz="1000" i="1" baseline="0" dirty="0" smtClean="0"/>
                        <a:t> level summary of initiatives </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indent="-171450">
                        <a:buFont typeface="Arial" pitchFamily="34" charset="0"/>
                        <a:buChar char="•"/>
                      </a:pPr>
                      <a:r>
                        <a:rPr lang="en-US" sz="1000" i="1" dirty="0" smtClean="0"/>
                        <a:t>Expected</a:t>
                      </a:r>
                      <a:r>
                        <a:rPr lang="en-US" sz="1000" i="1" baseline="0" dirty="0" smtClean="0"/>
                        <a:t> improvements in care delivery, quality, and efficiency</a:t>
                      </a:r>
                    </a:p>
                    <a:p>
                      <a:pPr marL="171450" indent="-171450">
                        <a:buFont typeface="Arial" pitchFamily="34" charset="0"/>
                        <a:buChar char="•"/>
                      </a:pPr>
                      <a:r>
                        <a:rPr lang="en-US" sz="1000" i="1" baseline="0" dirty="0" smtClean="0"/>
                        <a:t>Impact on relationship, workflow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000" i="1" dirty="0" smtClean="0"/>
                        <a:t>Discussion with physicians</a:t>
                      </a:r>
                      <a:r>
                        <a:rPr lang="en-US" sz="1000" i="1" baseline="0" dirty="0" smtClean="0"/>
                        <a:t> during visits with liaisons.  Marketing collateral highlighting improvements in service.</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310540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61</a:t>
            </a:fld>
            <a:endParaRPr lang="en-US" dirty="0">
              <a:solidFill>
                <a:srgbClr val="000000"/>
              </a:solidFill>
            </a:endParaRPr>
          </a:p>
        </p:txBody>
      </p:sp>
      <p:sp>
        <p:nvSpPr>
          <p:cNvPr id="4" name="Title 3"/>
          <p:cNvSpPr>
            <a:spLocks noGrp="1"/>
          </p:cNvSpPr>
          <p:nvPr>
            <p:ph type="title"/>
          </p:nvPr>
        </p:nvSpPr>
        <p:spPr/>
        <p:txBody>
          <a:bodyPr/>
          <a:lstStyle/>
          <a:p>
            <a:r>
              <a:rPr lang="en-US" dirty="0" smtClean="0"/>
              <a:t>Communication Plan: Strategies to Address Potential Concerns</a:t>
            </a:r>
            <a:endParaRPr lang="en-US" dirty="0"/>
          </a:p>
        </p:txBody>
      </p:sp>
      <p:sp>
        <p:nvSpPr>
          <p:cNvPr id="6" name="Text Placeholder 5"/>
          <p:cNvSpPr>
            <a:spLocks noGrp="1"/>
          </p:cNvSpPr>
          <p:nvPr>
            <p:ph type="body" sz="quarter" idx="19"/>
          </p:nvPr>
        </p:nvSpPr>
        <p:spPr/>
        <p:txBody>
          <a:bodyPr/>
          <a:lstStyle/>
          <a:p>
            <a:r>
              <a:rPr lang="en-US" dirty="0" smtClean="0"/>
              <a:t>Plan Summary</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719150141"/>
              </p:ext>
            </p:extLst>
          </p:nvPr>
        </p:nvGraphicFramePr>
        <p:xfrm>
          <a:off x="399870" y="1318672"/>
          <a:ext cx="8314167" cy="4764305"/>
        </p:xfrm>
        <a:graphic>
          <a:graphicData uri="http://schemas.openxmlformats.org/drawingml/2006/table">
            <a:tbl>
              <a:tblPr firstRow="1" bandRow="1">
                <a:tableStyleId>{5C22544A-7EE6-4342-B048-85BDC9FD1C3A}</a:tableStyleId>
              </a:tblPr>
              <a:tblGrid>
                <a:gridCol w="988327"/>
                <a:gridCol w="2269403"/>
                <a:gridCol w="2219637"/>
                <a:gridCol w="2836800"/>
              </a:tblGrid>
              <a:tr h="476278">
                <a:tc>
                  <a:txBody>
                    <a:bodyPr/>
                    <a:lstStyle/>
                    <a:p>
                      <a:r>
                        <a:rPr lang="en-US" sz="1000" dirty="0" smtClean="0"/>
                        <a:t>Stakeholder</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Potential</a:t>
                      </a:r>
                      <a:r>
                        <a:rPr lang="en-US" sz="1000" baseline="0" dirty="0" smtClean="0"/>
                        <a:t> Concerns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Strategies to Address</a:t>
                      </a:r>
                      <a:r>
                        <a:rPr lang="en-US" sz="1000" baseline="0" dirty="0" smtClean="0"/>
                        <a:t> Concerns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Spokesperson(s)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293094">
                <a:tc rowSpan="3">
                  <a:txBody>
                    <a:bodyPr/>
                    <a:lstStyle/>
                    <a:p>
                      <a:r>
                        <a:rPr lang="en-US" sz="1000" i="1" dirty="0" smtClean="0"/>
                        <a:t>Board</a:t>
                      </a:r>
                      <a:r>
                        <a:rPr lang="en-US" sz="1000" i="1" baseline="0" dirty="0" smtClean="0"/>
                        <a:t> of Directors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N/A</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CEO</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3094">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3094">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514034">
                <a:tc rowSpan="3">
                  <a:txBody>
                    <a:bodyPr/>
                    <a:lstStyle/>
                    <a:p>
                      <a:r>
                        <a:rPr lang="en-US" sz="1000" i="1" dirty="0" smtClean="0"/>
                        <a:t>System</a:t>
                      </a:r>
                      <a:r>
                        <a:rPr lang="en-US" sz="1000" i="1" baseline="0" dirty="0" smtClean="0"/>
                        <a:t> Leadership</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Cost</a:t>
                      </a:r>
                      <a:r>
                        <a:rPr lang="en-US" sz="1000" i="1" baseline="0" dirty="0" smtClean="0"/>
                        <a:t> of new equipment</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Illustrate patient</a:t>
                      </a:r>
                      <a:r>
                        <a:rPr lang="en-US" sz="1000" i="1" baseline="0" dirty="0" smtClean="0"/>
                        <a:t> need and potential for competitive advantage</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Service</a:t>
                      </a:r>
                      <a:r>
                        <a:rPr lang="en-US" sz="1000" i="1" baseline="0" dirty="0" smtClean="0"/>
                        <a:t> Line Director &amp; </a:t>
                      </a:r>
                      <a:br>
                        <a:rPr lang="en-US" sz="1000" i="1" baseline="0" dirty="0" smtClean="0"/>
                      </a:br>
                      <a:r>
                        <a:rPr lang="en-US" sz="1000" i="1" baseline="0" dirty="0" smtClean="0"/>
                        <a:t>Strategic Planning Officer</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091">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091">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1245">
                <a:tc rowSpan="3">
                  <a:txBody>
                    <a:bodyPr/>
                    <a:lstStyle/>
                    <a:p>
                      <a:r>
                        <a:rPr lang="en-US" sz="1000" i="1" dirty="0" smtClean="0"/>
                        <a:t>Service Lin</a:t>
                      </a:r>
                      <a:r>
                        <a:rPr lang="en-US" sz="1000" i="1" baseline="0" dirty="0" smtClean="0"/>
                        <a:t>e Staff</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Noncompliance</a:t>
                      </a:r>
                      <a:r>
                        <a:rPr lang="en-US" sz="1000" i="1" baseline="0" dirty="0" smtClean="0"/>
                        <a:t> with new care processes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Provide</a:t>
                      </a:r>
                      <a:r>
                        <a:rPr lang="en-US" sz="1000" i="1" baseline="0" dirty="0" smtClean="0"/>
                        <a:t> kick-off and ongoing training </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Initiative</a:t>
                      </a:r>
                      <a:r>
                        <a:rPr lang="en-US" sz="1000" i="1" baseline="0" dirty="0" smtClean="0"/>
                        <a:t> Owners</a:t>
                      </a:r>
                      <a:r>
                        <a:rPr lang="en-US" sz="1000" i="1" baseline="0" dirty="0"/>
                        <a:t> </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4769">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Incentivize</a:t>
                      </a:r>
                      <a:r>
                        <a:rPr lang="en-US" sz="1000" i="1" baseline="0" dirty="0" smtClean="0"/>
                        <a:t> increases in patient satisfaction scores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baseline="0" dirty="0" smtClean="0"/>
                        <a:t>Service Line Director</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4769">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14034">
                <a:tc rowSpan="3">
                  <a:txBody>
                    <a:bodyPr/>
                    <a:lstStyle/>
                    <a:p>
                      <a:r>
                        <a:rPr lang="en-US" sz="1000" i="1" dirty="0" smtClean="0"/>
                        <a:t>Referring</a:t>
                      </a:r>
                      <a:r>
                        <a:rPr lang="en-US" sz="1000" i="1" baseline="0" dirty="0" smtClean="0"/>
                        <a:t> Independent Physicians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Lack</a:t>
                      </a:r>
                      <a:r>
                        <a:rPr lang="en-US" sz="1000" i="1" baseline="0" dirty="0" smtClean="0"/>
                        <a:t> of awareness of increases in quality</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Provide</a:t>
                      </a:r>
                      <a:r>
                        <a:rPr lang="en-US" sz="1000" i="1" baseline="0" dirty="0" smtClean="0"/>
                        <a:t> routine updates to physician liaisons on quality improvements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baseline="0" dirty="0" smtClean="0"/>
                        <a:t>Physician Liaisons</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623">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623">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410368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45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Current Performance</a:t>
            </a:r>
            <a:endParaRPr lang="en-US" dirty="0"/>
          </a:p>
        </p:txBody>
      </p:sp>
      <p:sp>
        <p:nvSpPr>
          <p:cNvPr id="4" name="Title 3"/>
          <p:cNvSpPr>
            <a:spLocks noGrp="1"/>
          </p:cNvSpPr>
          <p:nvPr>
            <p:ph type="title"/>
          </p:nvPr>
        </p:nvSpPr>
        <p:spPr/>
        <p:txBody>
          <a:bodyPr/>
          <a:lstStyle/>
          <a:p>
            <a:r>
              <a:rPr lang="en-US" dirty="0" smtClean="0"/>
              <a:t>Key Accomplishments 20XX-20XX</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42" rIns="0" bIns="40942" rtlCol="0">
            <a:noAutofit/>
          </a:bodyPr>
          <a:lstStyle/>
          <a:p>
            <a:pPr defTabSz="912663">
              <a:defRPr/>
            </a:pPr>
            <a:endParaRPr lang="en-US" sz="1300" dirty="0">
              <a:solidFill>
                <a:srgbClr val="617685"/>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2689688744"/>
              </p:ext>
            </p:extLst>
          </p:nvPr>
        </p:nvGraphicFramePr>
        <p:xfrm>
          <a:off x="399863" y="1371606"/>
          <a:ext cx="8314175" cy="4800599"/>
        </p:xfrm>
        <a:graphic>
          <a:graphicData uri="http://schemas.openxmlformats.org/drawingml/2006/table">
            <a:tbl>
              <a:tblPr firstRow="1" bandRow="1">
                <a:tableStyleId>{5C22544A-7EE6-4342-B048-85BDC9FD1C3A}</a:tableStyleId>
              </a:tblPr>
              <a:tblGrid>
                <a:gridCol w="2495739"/>
                <a:gridCol w="5818436"/>
              </a:tblGrid>
              <a:tr h="742607">
                <a:tc>
                  <a:txBody>
                    <a:bodyPr/>
                    <a:lstStyle/>
                    <a:p>
                      <a:pPr algn="ctr"/>
                      <a:r>
                        <a:rPr lang="en-US" sz="1100" dirty="0" smtClean="0"/>
                        <a:t>Goals</a:t>
                      </a:r>
                      <a:endParaRPr lang="en-US" sz="1100" dirty="0"/>
                    </a:p>
                  </a:txBody>
                  <a:tcPr anchor="ctr"/>
                </a:tc>
                <a:tc>
                  <a:txBody>
                    <a:bodyPr/>
                    <a:lstStyle/>
                    <a:p>
                      <a:pPr algn="ctr"/>
                      <a:r>
                        <a:rPr lang="en-US" sz="1100" dirty="0" smtClean="0"/>
                        <a:t>Initiatives Accomplished or In Progress</a:t>
                      </a:r>
                      <a:endParaRPr lang="en-US" sz="1100" dirty="0"/>
                    </a:p>
                  </a:txBody>
                  <a:tcPr anchor="ctr"/>
                </a:tc>
              </a:tr>
              <a:tr h="507249">
                <a:tc>
                  <a:txBody>
                    <a:bodyPr/>
                    <a:lstStyle/>
                    <a:p>
                      <a:pPr algn="l"/>
                      <a:r>
                        <a:rPr lang="en-US" sz="1100" i="1" baseline="0" dirty="0" smtClean="0"/>
                        <a:t>Increase Market Share</a:t>
                      </a:r>
                      <a:endParaRPr lang="en-US" sz="1100" i="1" dirty="0"/>
                    </a:p>
                  </a:txBody>
                  <a:tcPr anchor="ctr"/>
                </a:tc>
                <a:tc>
                  <a:txBody>
                    <a:bodyPr/>
                    <a:lstStyle/>
                    <a:p>
                      <a:pPr marL="350838" lvl="0" indent="-350838">
                        <a:buFont typeface="Arial" pitchFamily="34" charset="0"/>
                        <a:buChar char="•"/>
                      </a:pPr>
                      <a:r>
                        <a:rPr lang="en-US" sz="1100" i="1" dirty="0" smtClean="0"/>
                        <a:t>Identify</a:t>
                      </a:r>
                      <a:r>
                        <a:rPr lang="en-US" sz="1100" i="1" baseline="0" dirty="0" smtClean="0"/>
                        <a:t> and promote services in secondary markets</a:t>
                      </a:r>
                    </a:p>
                    <a:p>
                      <a:pPr marL="350838" lvl="0" indent="-350838">
                        <a:buFont typeface="Arial" pitchFamily="34" charset="0"/>
                        <a:buChar char="•"/>
                      </a:pPr>
                      <a:r>
                        <a:rPr lang="en-US" sz="1100" i="1" baseline="0" dirty="0" smtClean="0"/>
                        <a:t>Expand referral networks in tertiary market</a:t>
                      </a:r>
                      <a:endParaRPr lang="en-US" sz="1100" i="1" dirty="0"/>
                    </a:p>
                  </a:txBody>
                  <a:tcPr/>
                </a:tc>
              </a:tr>
              <a:tr h="507249">
                <a:tc>
                  <a:txBody>
                    <a:bodyPr/>
                    <a:lstStyle/>
                    <a:p>
                      <a:pPr algn="l"/>
                      <a:r>
                        <a:rPr lang="en-US" sz="1100" i="1" dirty="0" smtClean="0"/>
                        <a:t>Increase Clinical Quality Scores</a:t>
                      </a:r>
                      <a:endParaRPr lang="en-US" sz="1100" i="1" dirty="0"/>
                    </a:p>
                  </a:txBody>
                  <a:tcPr anchor="ctr"/>
                </a:tc>
                <a:tc>
                  <a:txBody>
                    <a:bodyPr/>
                    <a:lstStyle/>
                    <a:p>
                      <a:pPr marL="342900" indent="-342900">
                        <a:buFont typeface="Arial" pitchFamily="34" charset="0"/>
                        <a:buChar char="•"/>
                      </a:pPr>
                      <a:r>
                        <a:rPr lang="en-US" sz="1100" i="1" dirty="0" smtClean="0"/>
                        <a:t>Streamline patient flow process to reduce wait</a:t>
                      </a:r>
                      <a:r>
                        <a:rPr lang="en-US" sz="1100" i="1" baseline="0" dirty="0" smtClean="0"/>
                        <a:t> time to consult</a:t>
                      </a:r>
                      <a:endParaRPr lang="en-US" sz="1100" i="1" dirty="0" smtClean="0"/>
                    </a:p>
                    <a:p>
                      <a:pPr marL="342900" indent="-342900">
                        <a:buFont typeface="Arial" pitchFamily="34" charset="0"/>
                        <a:buChar char="•"/>
                      </a:pPr>
                      <a:r>
                        <a:rPr lang="en-US" sz="1100" i="1" dirty="0" smtClean="0"/>
                        <a:t>Complete HCAHPS</a:t>
                      </a:r>
                      <a:endParaRPr lang="en-US" sz="1100" i="1" dirty="0"/>
                    </a:p>
                  </a:txBody>
                  <a:tcPr/>
                </a:tc>
              </a:tr>
              <a:tr h="507249">
                <a:tc>
                  <a:txBody>
                    <a:bodyPr/>
                    <a:lstStyle/>
                    <a:p>
                      <a:pPr algn="l"/>
                      <a:r>
                        <a:rPr lang="en-US" sz="1100" i="1" dirty="0" smtClean="0"/>
                        <a:t>Maintain Margins</a:t>
                      </a:r>
                      <a:endParaRPr lang="en-US" sz="1100" i="1" dirty="0"/>
                    </a:p>
                  </a:txBody>
                  <a:tcPr anchor="ctr"/>
                </a:tc>
                <a:tc>
                  <a:txBody>
                    <a:bodyPr/>
                    <a:lstStyle/>
                    <a:p>
                      <a:pPr marL="342900" indent="-342900">
                        <a:buFont typeface="Arial" pitchFamily="34" charset="0"/>
                        <a:buChar char="•"/>
                      </a:pPr>
                      <a:r>
                        <a:rPr lang="en-US" sz="1100" i="1" dirty="0" smtClean="0"/>
                        <a:t>Increase referrals</a:t>
                      </a:r>
                      <a:r>
                        <a:rPr lang="en-US" sz="1100" i="1" baseline="0" dirty="0" smtClean="0"/>
                        <a:t> for top 3 high-margin services</a:t>
                      </a:r>
                    </a:p>
                    <a:p>
                      <a:pPr marL="342900" indent="-342900">
                        <a:buFont typeface="Arial" pitchFamily="34" charset="0"/>
                        <a:buChar char="•"/>
                      </a:pPr>
                      <a:r>
                        <a:rPr lang="en-US" sz="1100" i="1" baseline="0" dirty="0" smtClean="0"/>
                        <a:t>Reduce cost of supplies</a:t>
                      </a:r>
                      <a:endParaRPr lang="en-US" sz="1100" i="1"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20XX-20XX Strategic Plan Review </a:t>
            </a:r>
          </a:p>
        </p:txBody>
      </p:sp>
    </p:spTree>
    <p:extLst>
      <p:ext uri="{BB962C8B-B14F-4D97-AF65-F5344CB8AC3E}">
        <p14:creationId xmlns:p14="http://schemas.microsoft.com/office/powerpoint/2010/main" val="263074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Current Performance</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Market Share Assessment for </a:t>
            </a:r>
            <a:r>
              <a:rPr lang="en-US" i="1" dirty="0" smtClean="0"/>
              <a:t>Hook Hospital, 20XX</a:t>
            </a:r>
            <a:endParaRPr lang="en-US" i="1" dirty="0"/>
          </a:p>
        </p:txBody>
      </p:sp>
      <p:sp>
        <p:nvSpPr>
          <p:cNvPr id="5"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endParaRPr lang="en-US" sz="1300" i="1" dirty="0">
              <a:solidFill>
                <a:srgbClr val="617685"/>
              </a:solidFill>
              <a:latin typeface="Arial"/>
            </a:endParaRPr>
          </a:p>
        </p:txBody>
      </p:sp>
      <p:sp>
        <p:nvSpPr>
          <p:cNvPr id="19" name="Rectangle 18"/>
          <p:cNvSpPr/>
          <p:nvPr/>
        </p:nvSpPr>
        <p:spPr bwMode="auto">
          <a:xfrm>
            <a:off x="399866" y="4572001"/>
            <a:ext cx="8311896" cy="1803627"/>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20" name="TextBox 19"/>
          <p:cNvSpPr txBox="1"/>
          <p:nvPr/>
        </p:nvSpPr>
        <p:spPr>
          <a:xfrm>
            <a:off x="399872" y="4677454"/>
            <a:ext cx="7737021" cy="351744"/>
          </a:xfrm>
          <a:prstGeom prst="rect">
            <a:avLst/>
          </a:prstGeom>
          <a:noFill/>
        </p:spPr>
        <p:txBody>
          <a:bodyPr wrap="square" lIns="130573" tIns="65288" rIns="130573" bIns="65288" rtlCol="0">
            <a:spAutoFit/>
          </a:bodyPr>
          <a:lstStyle/>
          <a:p>
            <a:r>
              <a:rPr lang="en-US" sz="1400" b="1" dirty="0"/>
              <a:t>Implications of </a:t>
            </a:r>
            <a:r>
              <a:rPr lang="en-US" sz="1400" b="1" dirty="0" smtClean="0"/>
              <a:t>current market share:</a:t>
            </a:r>
            <a:endParaRPr lang="en-US" sz="1400" b="1" dirty="0"/>
          </a:p>
        </p:txBody>
      </p:sp>
      <p:sp>
        <p:nvSpPr>
          <p:cNvPr id="21" name="TextBox 20"/>
          <p:cNvSpPr txBox="1"/>
          <p:nvPr/>
        </p:nvSpPr>
        <p:spPr>
          <a:xfrm>
            <a:off x="587828" y="5058316"/>
            <a:ext cx="7956563" cy="600132"/>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smtClean="0"/>
              <a:t>Describe impacts here</a:t>
            </a:r>
          </a:p>
          <a:p>
            <a:pPr marL="171396" indent="-171396">
              <a:buFont typeface="Arial" pitchFamily="34" charset="0"/>
              <a:buChar char="•"/>
            </a:pPr>
            <a:endParaRPr lang="en-US" sz="1100" i="1" dirty="0" smtClean="0"/>
          </a:p>
          <a:p>
            <a:endParaRPr lang="en-US" sz="1100" i="1" dirty="0"/>
          </a:p>
        </p:txBody>
      </p:sp>
      <p:graphicFrame>
        <p:nvGraphicFramePr>
          <p:cNvPr id="24" name="Chart 23"/>
          <p:cNvGraphicFramePr/>
          <p:nvPr>
            <p:extLst>
              <p:ext uri="{D42A27DB-BD31-4B8C-83A1-F6EECF244321}">
                <p14:modId xmlns:p14="http://schemas.microsoft.com/office/powerpoint/2010/main" val="211927185"/>
              </p:ext>
            </p:extLst>
          </p:nvPr>
        </p:nvGraphicFramePr>
        <p:xfrm>
          <a:off x="2470884" y="1227396"/>
          <a:ext cx="4172134"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1472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Current Performance</a:t>
            </a:r>
            <a:endParaRPr lang="en-US" dirty="0"/>
          </a:p>
        </p:txBody>
      </p:sp>
      <p:sp>
        <p:nvSpPr>
          <p:cNvPr id="4" name="Title 3"/>
          <p:cNvSpPr>
            <a:spLocks noGrp="1"/>
          </p:cNvSpPr>
          <p:nvPr>
            <p:ph type="title"/>
          </p:nvPr>
        </p:nvSpPr>
        <p:spPr/>
        <p:txBody>
          <a:bodyPr/>
          <a:lstStyle/>
          <a:p>
            <a:r>
              <a:rPr lang="en-US" dirty="0" smtClean="0"/>
              <a:t>Key Metrics 20XX-20XX</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42" rIns="0" bIns="40942" rtlCol="0">
            <a:noAutofit/>
          </a:bodyPr>
          <a:lstStyle/>
          <a:p>
            <a:pPr defTabSz="912663">
              <a:defRPr/>
            </a:pPr>
            <a:endParaRPr lang="en-US" sz="1300" dirty="0">
              <a:solidFill>
                <a:srgbClr val="617685"/>
              </a:solidFill>
              <a:latin typeface="Arial"/>
            </a:endParaRPr>
          </a:p>
        </p:txBody>
      </p:sp>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20XX-20XX Strategic Plan Review </a:t>
            </a:r>
          </a:p>
        </p:txBody>
      </p:sp>
      <p:graphicFrame>
        <p:nvGraphicFramePr>
          <p:cNvPr id="9" name="Chart 8"/>
          <p:cNvGraphicFramePr/>
          <p:nvPr>
            <p:extLst>
              <p:ext uri="{D42A27DB-BD31-4B8C-83A1-F6EECF244321}">
                <p14:modId xmlns:p14="http://schemas.microsoft.com/office/powerpoint/2010/main" val="3725385879"/>
              </p:ext>
            </p:extLst>
          </p:nvPr>
        </p:nvGraphicFramePr>
        <p:xfrm>
          <a:off x="399870" y="1828801"/>
          <a:ext cx="2303579"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99866" y="1471781"/>
            <a:ext cx="2303576" cy="261572"/>
          </a:xfrm>
          <a:prstGeom prst="rect">
            <a:avLst/>
          </a:prstGeom>
          <a:noFill/>
        </p:spPr>
        <p:txBody>
          <a:bodyPr wrap="square" lIns="45701" tIns="45701" rIns="45701" bIns="45701" rtlCol="0">
            <a:spAutoFit/>
          </a:bodyPr>
          <a:lstStyle/>
          <a:p>
            <a:r>
              <a:rPr lang="en-US" sz="1100" b="1" dirty="0">
                <a:solidFill>
                  <a:schemeClr val="accent2"/>
                </a:solidFill>
              </a:rPr>
              <a:t>INCREASE SHARE</a:t>
            </a:r>
          </a:p>
        </p:txBody>
      </p:sp>
      <p:graphicFrame>
        <p:nvGraphicFramePr>
          <p:cNvPr id="11" name="Chart 10"/>
          <p:cNvGraphicFramePr/>
          <p:nvPr>
            <p:extLst>
              <p:ext uri="{D42A27DB-BD31-4B8C-83A1-F6EECF244321}">
                <p14:modId xmlns:p14="http://schemas.microsoft.com/office/powerpoint/2010/main" val="1737997186"/>
              </p:ext>
            </p:extLst>
          </p:nvPr>
        </p:nvGraphicFramePr>
        <p:xfrm>
          <a:off x="3286039" y="1828801"/>
          <a:ext cx="2303579"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286036" y="1471781"/>
            <a:ext cx="2303576" cy="261572"/>
          </a:xfrm>
          <a:prstGeom prst="rect">
            <a:avLst/>
          </a:prstGeom>
          <a:noFill/>
        </p:spPr>
        <p:txBody>
          <a:bodyPr wrap="square" lIns="45701" tIns="45701" rIns="45701" bIns="45701" rtlCol="0">
            <a:spAutoFit/>
          </a:bodyPr>
          <a:lstStyle/>
          <a:p>
            <a:r>
              <a:rPr lang="en-US" sz="1100" b="1" dirty="0">
                <a:solidFill>
                  <a:schemeClr val="accent2"/>
                </a:solidFill>
              </a:rPr>
              <a:t>IMPROVE </a:t>
            </a:r>
            <a:r>
              <a:rPr lang="en-US" sz="1100" b="1" dirty="0" smtClean="0">
                <a:solidFill>
                  <a:schemeClr val="accent2"/>
                </a:solidFill>
              </a:rPr>
              <a:t>ACCESS</a:t>
            </a:r>
            <a:endParaRPr lang="en-US" sz="1100" b="1" dirty="0">
              <a:solidFill>
                <a:schemeClr val="accent2"/>
              </a:solidFill>
            </a:endParaRPr>
          </a:p>
        </p:txBody>
      </p:sp>
      <p:graphicFrame>
        <p:nvGraphicFramePr>
          <p:cNvPr id="15" name="Chart 14"/>
          <p:cNvGraphicFramePr/>
          <p:nvPr>
            <p:extLst>
              <p:ext uri="{D42A27DB-BD31-4B8C-83A1-F6EECF244321}">
                <p14:modId xmlns:p14="http://schemas.microsoft.com/office/powerpoint/2010/main" val="2402575401"/>
              </p:ext>
            </p:extLst>
          </p:nvPr>
        </p:nvGraphicFramePr>
        <p:xfrm>
          <a:off x="6172207" y="1828801"/>
          <a:ext cx="2303579"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6172203" y="1471781"/>
            <a:ext cx="2303576" cy="261572"/>
          </a:xfrm>
          <a:prstGeom prst="rect">
            <a:avLst/>
          </a:prstGeom>
          <a:noFill/>
        </p:spPr>
        <p:txBody>
          <a:bodyPr wrap="square" lIns="45701" tIns="45701" rIns="45701" bIns="45701" rtlCol="0">
            <a:spAutoFit/>
          </a:bodyPr>
          <a:lstStyle/>
          <a:p>
            <a:r>
              <a:rPr lang="en-US" sz="1100" b="1" dirty="0" smtClean="0">
                <a:solidFill>
                  <a:schemeClr val="accent2"/>
                </a:solidFill>
              </a:rPr>
              <a:t>MAINTAIN MARGINS</a:t>
            </a:r>
            <a:endParaRPr lang="en-US" sz="1100" b="1" dirty="0">
              <a:solidFill>
                <a:schemeClr val="accent2"/>
              </a:solidFill>
            </a:endParaRPr>
          </a:p>
        </p:txBody>
      </p:sp>
      <p:cxnSp>
        <p:nvCxnSpPr>
          <p:cNvPr id="17" name="Straight Connector 16"/>
          <p:cNvCxnSpPr/>
          <p:nvPr/>
        </p:nvCxnSpPr>
        <p:spPr>
          <a:xfrm>
            <a:off x="2971800" y="1447801"/>
            <a:ext cx="0" cy="485282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1447801"/>
            <a:ext cx="0" cy="485282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6" y="4071121"/>
            <a:ext cx="2398641" cy="553997"/>
          </a:xfrm>
          <a:prstGeom prst="rect">
            <a:avLst/>
          </a:prstGeom>
          <a:noFill/>
        </p:spPr>
        <p:txBody>
          <a:bodyPr wrap="square" lIns="45705" tIns="45705" rIns="45705" bIns="45705" rtlCol="0">
            <a:spAutoFit/>
          </a:bodyPr>
          <a:lstStyle/>
          <a:p>
            <a:pPr marL="171396" indent="-171396">
              <a:buFont typeface="Arial" pitchFamily="34" charset="0"/>
              <a:buChar char="•"/>
            </a:pPr>
            <a:r>
              <a:rPr lang="en-US" sz="1000" dirty="0"/>
              <a:t>Describe factors/challenges that contributed to why you were not able to meet your target.</a:t>
            </a:r>
          </a:p>
        </p:txBody>
      </p:sp>
      <p:sp>
        <p:nvSpPr>
          <p:cNvPr id="20" name="TextBox 19"/>
          <p:cNvSpPr txBox="1"/>
          <p:nvPr/>
        </p:nvSpPr>
        <p:spPr>
          <a:xfrm>
            <a:off x="3238509" y="4071124"/>
            <a:ext cx="2398641" cy="400079"/>
          </a:xfrm>
          <a:prstGeom prst="rect">
            <a:avLst/>
          </a:prstGeom>
          <a:noFill/>
        </p:spPr>
        <p:txBody>
          <a:bodyPr wrap="square" lIns="45705" tIns="45705" rIns="45705" bIns="45705" rtlCol="0">
            <a:spAutoFit/>
          </a:bodyPr>
          <a:lstStyle/>
          <a:p>
            <a:pPr marL="171396" indent="-171396">
              <a:buFont typeface="Arial" pitchFamily="34" charset="0"/>
              <a:buChar char="•"/>
            </a:pPr>
            <a:r>
              <a:rPr lang="en-US" sz="1000" dirty="0"/>
              <a:t>Describe factors key to surpassing your target.</a:t>
            </a:r>
          </a:p>
        </p:txBody>
      </p:sp>
      <p:sp>
        <p:nvSpPr>
          <p:cNvPr id="21" name="TextBox 20"/>
          <p:cNvSpPr txBox="1"/>
          <p:nvPr/>
        </p:nvSpPr>
        <p:spPr>
          <a:xfrm>
            <a:off x="6124676" y="4071121"/>
            <a:ext cx="2398641" cy="553997"/>
          </a:xfrm>
          <a:prstGeom prst="rect">
            <a:avLst/>
          </a:prstGeom>
          <a:noFill/>
        </p:spPr>
        <p:txBody>
          <a:bodyPr wrap="square" lIns="45705" tIns="45705" rIns="45705" bIns="45705" rtlCol="0">
            <a:spAutoFit/>
          </a:bodyPr>
          <a:lstStyle/>
          <a:p>
            <a:pPr marL="171396" indent="-171396">
              <a:buFont typeface="Arial" pitchFamily="34" charset="0"/>
              <a:buChar char="•"/>
            </a:pPr>
            <a:r>
              <a:rPr lang="en-US" sz="1000" dirty="0"/>
              <a:t>Describe factors/challenges that contributed to why you were not able to meet your target.</a:t>
            </a:r>
          </a:p>
        </p:txBody>
      </p:sp>
    </p:spTree>
    <p:extLst>
      <p:ext uri="{BB962C8B-B14F-4D97-AF65-F5344CB8AC3E}">
        <p14:creationId xmlns:p14="http://schemas.microsoft.com/office/powerpoint/2010/main" val="135598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BC PPT Template 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2.xml><?xml version="1.0" encoding="utf-8"?>
<a:theme xmlns:a="http://schemas.openxmlformats.org/drawingml/2006/main" name="2_ABC PPT Template 2">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3.xml><?xml version="1.0" encoding="utf-8"?>
<a:theme xmlns:a="http://schemas.openxmlformats.org/drawingml/2006/main" name="ABC PPT Template 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4.xml><?xml version="1.0" encoding="utf-8"?>
<a:theme xmlns:a="http://schemas.openxmlformats.org/drawingml/2006/main" name="1_ABC PPT Template 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5.xml><?xml version="1.0" encoding="utf-8"?>
<a:theme xmlns:a="http://schemas.openxmlformats.org/drawingml/2006/main" name="ABC_PPT_Template_1_020811">
  <a:themeElements>
    <a:clrScheme name="Custom 1">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2D67AD"/>
      </a:hlink>
      <a:folHlink>
        <a:srgbClr val="000000"/>
      </a:folHlink>
    </a:clrScheme>
    <a:fontScheme name="Custom 1">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l" defTabSz="1463675">
          <a:defRPr sz="1000" dirty="0" smtClean="0">
            <a:solidFill>
              <a:schemeClr val="bg2"/>
            </a:solidFill>
            <a:latin typeface="+mn-lt"/>
          </a:defRPr>
        </a:defPPr>
      </a:lstStyle>
    </a:spDef>
    <a:lnDef>
      <a:spPr bwMode="auto">
        <a:solidFill>
          <a:schemeClr val="accent1"/>
        </a:solidFill>
        <a:ln w="9525" cap="flat" cmpd="sng" algn="ctr">
          <a:solidFill>
            <a:schemeClr val="tx1"/>
          </a:solidFill>
          <a:prstDash val="solid"/>
          <a:round/>
          <a:headEnd type="none" w="med" len="med"/>
          <a:tailEnd type="none"/>
        </a:ln>
        <a:effectLst/>
      </a:spPr>
      <a:bodyPr/>
      <a:lstStyle/>
    </a:lnDef>
    <a:txDef>
      <a:spPr>
        <a:noFill/>
      </a:spPr>
      <a:bodyPr wrap="square" rtlCol="0">
        <a:spAutoFit/>
      </a:bodyPr>
      <a:lstStyle>
        <a:defPPr algn="l">
          <a:defRPr sz="1000" dirty="0" smtClean="0">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7.xml><?xml version="1.0" encoding="utf-8"?>
<a:theme xmlns:a="http://schemas.openxmlformats.org/drawingml/2006/main" name="1_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8.xml><?xml version="1.0" encoding="utf-8"?>
<a:theme xmlns:a="http://schemas.openxmlformats.org/drawingml/2006/main" name="ABC_PPT_Template_2_0905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sting new abc colors">
    <a:dk1>
      <a:sysClr val="windowText" lastClr="000000"/>
    </a:dk1>
    <a:lt1>
      <a:srgbClr val="FFFFFF"/>
    </a:lt1>
    <a:dk2>
      <a:srgbClr val="CE1126"/>
    </a:dk2>
    <a:lt2>
      <a:srgbClr val="D9DEDF"/>
    </a:lt2>
    <a:accent1>
      <a:srgbClr val="BDC6C7"/>
    </a:accent1>
    <a:accent2>
      <a:srgbClr val="86979A"/>
    </a:accent2>
    <a:accent3>
      <a:srgbClr val="647376"/>
    </a:accent3>
    <a:accent4>
      <a:srgbClr val="444F51"/>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sting new abc colors">
    <a:dk1>
      <a:sysClr val="windowText" lastClr="000000"/>
    </a:dk1>
    <a:lt1>
      <a:srgbClr val="FFFFFF"/>
    </a:lt1>
    <a:dk2>
      <a:srgbClr val="CE1126"/>
    </a:dk2>
    <a:lt2>
      <a:srgbClr val="D9DEDF"/>
    </a:lt2>
    <a:accent1>
      <a:srgbClr val="BDC6C7"/>
    </a:accent1>
    <a:accent2>
      <a:srgbClr val="86979A"/>
    </a:accent2>
    <a:accent3>
      <a:srgbClr val="647376"/>
    </a:accent3>
    <a:accent4>
      <a:srgbClr val="444F51"/>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sting new abc colors">
    <a:dk1>
      <a:sysClr val="windowText" lastClr="000000"/>
    </a:dk1>
    <a:lt1>
      <a:srgbClr val="FFFFFF"/>
    </a:lt1>
    <a:dk2>
      <a:srgbClr val="CE1126"/>
    </a:dk2>
    <a:lt2>
      <a:srgbClr val="D9DEDF"/>
    </a:lt2>
    <a:accent1>
      <a:srgbClr val="BDC6C7"/>
    </a:accent1>
    <a:accent2>
      <a:srgbClr val="86979A"/>
    </a:accent2>
    <a:accent3>
      <a:srgbClr val="647376"/>
    </a:accent3>
    <a:accent4>
      <a:srgbClr val="444F51"/>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14ED39-56BE-41F6-AF63-A974F60A5A53}"/>
</file>

<file path=customXml/itemProps2.xml><?xml version="1.0" encoding="utf-8"?>
<ds:datastoreItem xmlns:ds="http://schemas.openxmlformats.org/officeDocument/2006/customXml" ds:itemID="{44CBD98A-6ED4-4B2E-8F15-26B08FF67786}"/>
</file>

<file path=docProps/app.xml><?xml version="1.0" encoding="utf-8"?>
<Properties xmlns="http://schemas.openxmlformats.org/officeDocument/2006/extended-properties" xmlns:vt="http://schemas.openxmlformats.org/officeDocument/2006/docPropsVTypes">
  <TotalTime>27417</TotalTime>
  <Words>10339</Words>
  <Application>Microsoft Office PowerPoint</Application>
  <PresentationFormat>On-screen Show (4:3)</PresentationFormat>
  <Paragraphs>1587</Paragraphs>
  <Slides>62</Slides>
  <Notes>62</Notes>
  <HiddenSlides>1</HiddenSlides>
  <MMClips>0</MMClips>
  <ScaleCrop>false</ScaleCrop>
  <HeadingPairs>
    <vt:vector size="4" baseType="variant">
      <vt:variant>
        <vt:lpstr>Theme</vt:lpstr>
      </vt:variant>
      <vt:variant>
        <vt:i4>8</vt:i4>
      </vt:variant>
      <vt:variant>
        <vt:lpstr>Slide Titles</vt:lpstr>
      </vt:variant>
      <vt:variant>
        <vt:i4>62</vt:i4>
      </vt:variant>
    </vt:vector>
  </HeadingPairs>
  <TitlesOfParts>
    <vt:vector size="70" baseType="lpstr">
      <vt:lpstr>ABC PPT Template 2</vt:lpstr>
      <vt:lpstr>2_ABC PPT Template 2</vt:lpstr>
      <vt:lpstr>ABC PPT Template 1</vt:lpstr>
      <vt:lpstr>1_ABC PPT Template 1</vt:lpstr>
      <vt:lpstr>ABC_PPT_Template_1_020811</vt:lpstr>
      <vt:lpstr>ABC_PPT_Template_2_091311</vt:lpstr>
      <vt:lpstr>1_ABC_PPT_Template_2_091311</vt:lpstr>
      <vt:lpstr>ABC_PPT_Template_2_090511</vt:lpstr>
      <vt:lpstr>PowerPoint Presentation</vt:lpstr>
      <vt:lpstr>How to use this template</vt:lpstr>
      <vt:lpstr>PowerPoint Presentation</vt:lpstr>
      <vt:lpstr>Strategic Plan Overview</vt:lpstr>
      <vt:lpstr>PowerPoint Presentation</vt:lpstr>
      <vt:lpstr>Mission and Vision</vt:lpstr>
      <vt:lpstr>Key Accomplishments 20XX-20XX</vt:lpstr>
      <vt:lpstr>Market Share Assessment for Hook Hospital, 20XX</vt:lpstr>
      <vt:lpstr>Key Metrics 20XX-20XX</vt:lpstr>
      <vt:lpstr>PowerPoint Presentation</vt:lpstr>
      <vt:lpstr>National Outlook for Outpatient Services</vt:lpstr>
      <vt:lpstr>National Outlook for Inpatient Services</vt:lpstr>
      <vt:lpstr>Projected Outpatient Volumes for Hook Hospital, 20XX-20XX</vt:lpstr>
      <vt:lpstr>Projected Outpatient Volumes for Hook Hospital, 20XX-20XX</vt:lpstr>
      <vt:lpstr>Projected Inpatient Volumes for Hook Hospital, 20XX-20XX</vt:lpstr>
      <vt:lpstr>Oncology’s Contribution to Hook Hospital Volumes and Profit</vt:lpstr>
      <vt:lpstr>Market Forces Impacting Oncology Services, 20XX-20XX</vt:lpstr>
      <vt:lpstr>Patients: Projected Growth in Disease Incidence</vt:lpstr>
      <vt:lpstr>Patients: Geographic Distribution of Market by Region</vt:lpstr>
      <vt:lpstr>Patients: Age Distribution</vt:lpstr>
      <vt:lpstr>PowerPoint Presentation</vt:lpstr>
      <vt:lpstr>Payers: Anticipated Changes in Reimbursement Models, Levels</vt:lpstr>
      <vt:lpstr>Payment Reform</vt:lpstr>
      <vt:lpstr>Employers: Anticipated Growth, Shifts in Payment Strategies</vt:lpstr>
      <vt:lpstr>Physicians: Anticipated Changes in Staffing and Leadership</vt:lpstr>
      <vt:lpstr>Physicians: Anticipated Changes in Staffing and Leadership</vt:lpstr>
      <vt:lpstr>Independent Physicians: Referral Planning </vt:lpstr>
      <vt:lpstr>Competitors: Market Competition Assessment</vt:lpstr>
      <vt:lpstr>Technology: Overview of Oncology Technology</vt:lpstr>
      <vt:lpstr>Technology: New Technology Needs</vt:lpstr>
      <vt:lpstr>Regulatory Impact</vt:lpstr>
      <vt:lpstr>Sample Analysis: Commission on Cancer Accreditation Requirements</vt:lpstr>
      <vt:lpstr>Themes Emerging Across Future Market Assessment  </vt:lpstr>
      <vt:lpstr>PowerPoint Presentation</vt:lpstr>
      <vt:lpstr>Defining Terms</vt:lpstr>
      <vt:lpstr>Institution Level Goals &amp; Oncology Objectives</vt:lpstr>
      <vt:lpstr>Objective and Initiative Design Instructions</vt:lpstr>
      <vt:lpstr>PowerPoint Presentation</vt:lpstr>
      <vt:lpstr>Objective #X: Title</vt:lpstr>
      <vt:lpstr>Objective #X: Title</vt:lpstr>
      <vt:lpstr>Initiatives to Goal</vt:lpstr>
      <vt:lpstr>Financial Summary</vt:lpstr>
      <vt:lpstr>Implementation Timeline</vt:lpstr>
      <vt:lpstr>PowerPoint Presentation</vt:lpstr>
      <vt:lpstr>Objective #1: E.g., Increase Market Share by %</vt:lpstr>
      <vt:lpstr>Objective #1: E.g., Increase Market Share by X%</vt:lpstr>
      <vt:lpstr>Initiatives to Grow Volume</vt:lpstr>
      <vt:lpstr>Financial Summary</vt:lpstr>
      <vt:lpstr>Implementation Timeline</vt:lpstr>
      <vt:lpstr>PowerPoint Presentation</vt:lpstr>
      <vt:lpstr>Objective #1: Improve Care Process</vt:lpstr>
      <vt:lpstr>Objective #1: Improve Care Processes</vt:lpstr>
      <vt:lpstr>Initiatives to Improve Patient Satisfaction</vt:lpstr>
      <vt:lpstr>Financial Summary</vt:lpstr>
      <vt:lpstr>Implementation Timeline</vt:lpstr>
      <vt:lpstr>PowerPoint Presentation</vt:lpstr>
      <vt:lpstr>Total Investment Required for Strategic Initiatives, 20XX-20XX</vt:lpstr>
      <vt:lpstr>Interdepartmental Support Required for Strategic Initiatives, 20XX-20XX</vt:lpstr>
      <vt:lpstr>Performance Scorecard</vt:lpstr>
      <vt:lpstr>Communication Plan: Key Messages and Communication Tactics</vt:lpstr>
      <vt:lpstr>Communication Plan: Strategies to Address Potential Concerns</vt:lpstr>
      <vt:lpstr>PowerPoint Presentation</vt:lpstr>
    </vt:vector>
  </TitlesOfParts>
  <Company>The Advisory Board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user</cp:lastModifiedBy>
  <cp:revision>698</cp:revision>
  <dcterms:created xsi:type="dcterms:W3CDTF">2012-07-05T14:30:47Z</dcterms:created>
  <dcterms:modified xsi:type="dcterms:W3CDTF">2017-07-18T12:14:53Z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