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slides/slide42.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3.xml" ContentType="application/vnd.openxmlformats-officedocument.presentationml.slide+xml"/>
  <Override PartName="/ppt/presentation.xml" ContentType="application/vnd.openxmlformats-officedocument.presentationml.presentation.main+xml"/>
  <Override PartName="/ppt/slides/slide41.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38.xml" ContentType="application/vnd.openxmlformats-officedocument.presentationml.slide+xml"/>
  <Override PartName="/ppt/slides/slide35.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Layouts/slideLayout22.xml" ContentType="application/vnd.openxmlformats-officedocument.presentationml.slideLayout+xml"/>
  <Override PartName="/ppt/slideMasters/slideMaster10.xml" ContentType="application/vnd.openxmlformats-officedocument.presentationml.slideMaster+xml"/>
  <Override PartName="/ppt/slideMasters/slideMaster9.xml" ContentType="application/vnd.openxmlformats-officedocument.presentationml.slideMaster+xml"/>
  <Override PartName="/ppt/slideMasters/slideMaster8.xml" ContentType="application/vnd.openxmlformats-officedocument.presentationml.slideMaster+xml"/>
  <Override PartName="/ppt/slideMasters/slideMaster7.xml" ContentType="application/vnd.openxmlformats-officedocument.presentationml.slideMaster+xml"/>
  <Override PartName="/ppt/slideMasters/slideMaster6.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Layouts/slideLayout9.xml" ContentType="application/vnd.openxmlformats-officedocument.presentationml.slideLayout+xml"/>
  <Override PartName="/ppt/slideLayouts/slideLayout21.xml" ContentType="application/vnd.openxmlformats-officedocument.presentationml.slideLayout+xml"/>
  <Override PartName="/ppt/slideLayouts/slideLayout11.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63.xml" ContentType="application/vnd.openxmlformats-officedocument.presentationml.slideLayout+xml"/>
  <Override PartName="/ppt/slideLayouts/slideLayout62.xml" ContentType="application/vnd.openxmlformats-officedocument.presentationml.slideLayout+xml"/>
  <Override PartName="/ppt/slideLayouts/slideLayout61.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47.xml" ContentType="application/vnd.openxmlformats-officedocument.presentationml.slideLayout+xml"/>
  <Override PartName="/ppt/slideLayouts/slideLayout46.xml" ContentType="application/vnd.openxmlformats-officedocument.presentationml.slideLayout+xml"/>
  <Override PartName="/ppt/slideLayouts/slideLayout45.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21.xml" ContentType="application/vnd.openxmlformats-officedocument.presentationml.notesSlide+xml"/>
  <Override PartName="/ppt/slideLayouts/slideLayout10.xml" ContentType="application/vnd.openxmlformats-officedocument.presentationml.slideLayout+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notesSlides/notesSlide45.xml" ContentType="application/vnd.openxmlformats-officedocument.presentationml.notesSlide+xml"/>
  <Override PartName="/ppt/notesSlides/notesSlide44.xml" ContentType="application/vnd.openxmlformats-officedocument.presentationml.notesSlide+xml"/>
  <Override PartName="/ppt/notesSlides/notesSlide43.xml" ContentType="application/vnd.openxmlformats-officedocument.presentationml.notesSlid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Masters/slideMaster1.xml" ContentType="application/vnd.openxmlformats-officedocument.presentationml.slideMaster+xml"/>
  <Override PartName="/ppt/slideLayouts/slideLayout18.xml" ContentType="application/vnd.openxmlformats-officedocument.presentationml.slideLayout+xml"/>
  <Override PartName="/ppt/notesSlides/notesSlide42.xml" ContentType="application/vnd.openxmlformats-officedocument.presentationml.notesSlide+xml"/>
  <Override PartName="/ppt/notesSlides/notesSlide4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35.xml" ContentType="application/vnd.openxmlformats-officedocument.presentationml.notesSlide+xml"/>
  <Override PartName="/ppt/notesSlides/notesSlide41.xml" ContentType="application/vnd.openxmlformats-officedocument.presentationml.notesSlide+xml"/>
  <Override PartName="/ppt/notesSlides/notesSlide39.xml" ContentType="application/vnd.openxmlformats-officedocument.presentationml.notesSlide+xml"/>
  <Override PartName="/ppt/notesSlides/notesSlide38.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theme/theme12.xml" ContentType="application/vnd.openxmlformats-officedocument.theme+xml"/>
  <Override PartName="/ppt/theme/theme7.xml" ContentType="application/vnd.openxmlformats-officedocument.theme+xml"/>
  <Override PartName="/ppt/theme/theme1.xml" ContentType="application/vnd.openxmlformats-officedocument.theme+xml"/>
  <Override PartName="/ppt/theme/theme8.xml" ContentType="application/vnd.openxmlformats-officedocument.theme+xml"/>
  <Override PartName="/ppt/theme/theme10.xml" ContentType="application/vnd.openxmlformats-officedocument.theme+xml"/>
  <Override PartName="/ppt/theme/theme3.xml" ContentType="application/vnd.openxmlformats-officedocument.theme+xml"/>
  <Override PartName="/ppt/theme/theme11.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2.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charts/chart1.xml" ContentType="application/vnd.openxmlformats-officedocument.drawingml.chart+xml"/>
  <Override PartName="/ppt/theme/theme9.xml" ContentType="application/vnd.openxmlformats-officedocument.theme+xml"/>
  <Override PartName="/ppt/handoutMasters/handoutMaster1.xml" ContentType="application/vnd.openxmlformats-officedocument.presentationml.handoutMaster+xml"/>
  <Override PartName="/ppt/charts/chart3.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0" r:id="rId2"/>
    <p:sldMasterId id="2147483687" r:id="rId3"/>
    <p:sldMasterId id="2147483689" r:id="rId4"/>
    <p:sldMasterId id="2147483690" r:id="rId5"/>
    <p:sldMasterId id="2147483692" r:id="rId6"/>
    <p:sldMasterId id="2147483702" r:id="rId7"/>
    <p:sldMasterId id="2147483709" r:id="rId8"/>
    <p:sldMasterId id="2147483732" r:id="rId9"/>
    <p:sldMasterId id="2147483755" r:id="rId10"/>
  </p:sldMasterIdLst>
  <p:notesMasterIdLst>
    <p:notesMasterId r:id="rId56"/>
  </p:notesMasterIdLst>
  <p:handoutMasterIdLst>
    <p:handoutMasterId r:id="rId57"/>
  </p:handoutMasterIdLst>
  <p:sldIdLst>
    <p:sldId id="476" r:id="rId11"/>
    <p:sldId id="624" r:id="rId12"/>
    <p:sldId id="477" r:id="rId13"/>
    <p:sldId id="620" r:id="rId14"/>
    <p:sldId id="665" r:id="rId15"/>
    <p:sldId id="666" r:id="rId16"/>
    <p:sldId id="546" r:id="rId17"/>
    <p:sldId id="652" r:id="rId18"/>
    <p:sldId id="667" r:id="rId19"/>
    <p:sldId id="645" r:id="rId20"/>
    <p:sldId id="657" r:id="rId21"/>
    <p:sldId id="618" r:id="rId22"/>
    <p:sldId id="644" r:id="rId23"/>
    <p:sldId id="631" r:id="rId24"/>
    <p:sldId id="629" r:id="rId25"/>
    <p:sldId id="658" r:id="rId26"/>
    <p:sldId id="654" r:id="rId27"/>
    <p:sldId id="656" r:id="rId28"/>
    <p:sldId id="557" r:id="rId29"/>
    <p:sldId id="555" r:id="rId30"/>
    <p:sldId id="556" r:id="rId31"/>
    <p:sldId id="661" r:id="rId32"/>
    <p:sldId id="558" r:id="rId33"/>
    <p:sldId id="559" r:id="rId34"/>
    <p:sldId id="560" r:id="rId35"/>
    <p:sldId id="580" r:id="rId36"/>
    <p:sldId id="662" r:id="rId37"/>
    <p:sldId id="664" r:id="rId38"/>
    <p:sldId id="651" r:id="rId39"/>
    <p:sldId id="566" r:id="rId40"/>
    <p:sldId id="659" r:id="rId41"/>
    <p:sldId id="639" r:id="rId42"/>
    <p:sldId id="633" r:id="rId43"/>
    <p:sldId id="634" r:id="rId44"/>
    <p:sldId id="636" r:id="rId45"/>
    <p:sldId id="660" r:id="rId46"/>
    <p:sldId id="648" r:id="rId47"/>
    <p:sldId id="621" r:id="rId48"/>
    <p:sldId id="615" r:id="rId49"/>
    <p:sldId id="612" r:id="rId50"/>
    <p:sldId id="613" r:id="rId51"/>
    <p:sldId id="649" r:id="rId52"/>
    <p:sldId id="650" r:id="rId53"/>
    <p:sldId id="574" r:id="rId54"/>
    <p:sldId id="625" r:id="rId55"/>
  </p:sldIdLst>
  <p:sldSz cx="9144000" cy="6858000" type="screen4x3"/>
  <p:notesSz cx="6950075" cy="9236075"/>
  <p:defaultTextStyle>
    <a:defPPr>
      <a:defRPr lang="en-US"/>
    </a:defPPr>
    <a:lvl1pPr marL="0" algn="l" defTabSz="910179" rtl="0" eaLnBrk="1" latinLnBrk="0" hangingPunct="1">
      <a:defRPr sz="1900" kern="1200">
        <a:solidFill>
          <a:schemeClr val="tx1"/>
        </a:solidFill>
        <a:latin typeface="+mn-lt"/>
        <a:ea typeface="+mn-ea"/>
        <a:cs typeface="+mn-cs"/>
      </a:defRPr>
    </a:lvl1pPr>
    <a:lvl2pPr marL="455094" algn="l" defTabSz="910179" rtl="0" eaLnBrk="1" latinLnBrk="0" hangingPunct="1">
      <a:defRPr sz="1900" kern="1200">
        <a:solidFill>
          <a:schemeClr val="tx1"/>
        </a:solidFill>
        <a:latin typeface="+mn-lt"/>
        <a:ea typeface="+mn-ea"/>
        <a:cs typeface="+mn-cs"/>
      </a:defRPr>
    </a:lvl2pPr>
    <a:lvl3pPr marL="910179" algn="l" defTabSz="910179" rtl="0" eaLnBrk="1" latinLnBrk="0" hangingPunct="1">
      <a:defRPr sz="1900" kern="1200">
        <a:solidFill>
          <a:schemeClr val="tx1"/>
        </a:solidFill>
        <a:latin typeface="+mn-lt"/>
        <a:ea typeface="+mn-ea"/>
        <a:cs typeface="+mn-cs"/>
      </a:defRPr>
    </a:lvl3pPr>
    <a:lvl4pPr marL="1365269" algn="l" defTabSz="910179" rtl="0" eaLnBrk="1" latinLnBrk="0" hangingPunct="1">
      <a:defRPr sz="1900" kern="1200">
        <a:solidFill>
          <a:schemeClr val="tx1"/>
        </a:solidFill>
        <a:latin typeface="+mn-lt"/>
        <a:ea typeface="+mn-ea"/>
        <a:cs typeface="+mn-cs"/>
      </a:defRPr>
    </a:lvl4pPr>
    <a:lvl5pPr marL="1820365" algn="l" defTabSz="910179" rtl="0" eaLnBrk="1" latinLnBrk="0" hangingPunct="1">
      <a:defRPr sz="1900" kern="1200">
        <a:solidFill>
          <a:schemeClr val="tx1"/>
        </a:solidFill>
        <a:latin typeface="+mn-lt"/>
        <a:ea typeface="+mn-ea"/>
        <a:cs typeface="+mn-cs"/>
      </a:defRPr>
    </a:lvl5pPr>
    <a:lvl6pPr marL="2275452" algn="l" defTabSz="910179" rtl="0" eaLnBrk="1" latinLnBrk="0" hangingPunct="1">
      <a:defRPr sz="1900" kern="1200">
        <a:solidFill>
          <a:schemeClr val="tx1"/>
        </a:solidFill>
        <a:latin typeface="+mn-lt"/>
        <a:ea typeface="+mn-ea"/>
        <a:cs typeface="+mn-cs"/>
      </a:defRPr>
    </a:lvl6pPr>
    <a:lvl7pPr marL="2730535" algn="l" defTabSz="910179" rtl="0" eaLnBrk="1" latinLnBrk="0" hangingPunct="1">
      <a:defRPr sz="1900" kern="1200">
        <a:solidFill>
          <a:schemeClr val="tx1"/>
        </a:solidFill>
        <a:latin typeface="+mn-lt"/>
        <a:ea typeface="+mn-ea"/>
        <a:cs typeface="+mn-cs"/>
      </a:defRPr>
    </a:lvl7pPr>
    <a:lvl8pPr marL="3185626" algn="l" defTabSz="910179" rtl="0" eaLnBrk="1" latinLnBrk="0" hangingPunct="1">
      <a:defRPr sz="1900" kern="1200">
        <a:solidFill>
          <a:schemeClr val="tx1"/>
        </a:solidFill>
        <a:latin typeface="+mn-lt"/>
        <a:ea typeface="+mn-ea"/>
        <a:cs typeface="+mn-cs"/>
      </a:defRPr>
    </a:lvl8pPr>
    <a:lvl9pPr marL="3640715" algn="l" defTabSz="910179" rtl="0" eaLnBrk="1" latinLnBrk="0" hangingPunct="1">
      <a:defRPr sz="19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754F1D56-B8AC-4CAF-853C-1F65F4ACF9E8}">
          <p14:sldIdLst>
            <p14:sldId id="476"/>
            <p14:sldId id="624"/>
            <p14:sldId id="477"/>
            <p14:sldId id="620"/>
          </p14:sldIdLst>
        </p14:section>
        <p14:section name="Situation Analysis" id="{9EBDAFC4-1152-4D72-9A60-D380A2D36626}">
          <p14:sldIdLst>
            <p14:sldId id="665"/>
            <p14:sldId id="666"/>
            <p14:sldId id="546"/>
            <p14:sldId id="652"/>
            <p14:sldId id="667"/>
            <p14:sldId id="645"/>
            <p14:sldId id="657"/>
            <p14:sldId id="618"/>
            <p14:sldId id="644"/>
            <p14:sldId id="631"/>
            <p14:sldId id="629"/>
            <p14:sldId id="658"/>
            <p14:sldId id="654"/>
            <p14:sldId id="656"/>
            <p14:sldId id="557"/>
            <p14:sldId id="555"/>
            <p14:sldId id="556"/>
            <p14:sldId id="661"/>
            <p14:sldId id="558"/>
            <p14:sldId id="559"/>
            <p14:sldId id="560"/>
          </p14:sldIdLst>
        </p14:section>
        <p14:section name="Action Plan" id="{93F6E171-B103-467B-B316-5650033AAFAD}">
          <p14:sldIdLst>
            <p14:sldId id="580"/>
            <p14:sldId id="662"/>
            <p14:sldId id="664"/>
            <p14:sldId id="651"/>
            <p14:sldId id="566"/>
            <p14:sldId id="659"/>
          </p14:sldIdLst>
        </p14:section>
        <p14:section name="Implementation Management" id="{DEB91DA4-5C76-465D-BE55-F2D966ABD052}">
          <p14:sldIdLst>
            <p14:sldId id="639"/>
            <p14:sldId id="633"/>
            <p14:sldId id="634"/>
            <p14:sldId id="636"/>
            <p14:sldId id="660"/>
            <p14:sldId id="648"/>
            <p14:sldId id="621"/>
            <p14:sldId id="615"/>
            <p14:sldId id="612"/>
            <p14:sldId id="613"/>
            <p14:sldId id="649"/>
            <p14:sldId id="650"/>
          </p14:sldIdLst>
        </p14:section>
        <p14:section name="Appendix" id="{3AA905A4-85FB-4CBE-8099-F2111AB2EF08}">
          <p14:sldIdLst>
            <p14:sldId id="574"/>
            <p14:sldId id="625"/>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dhavi Kasinadhuni" initials="M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F0F7"/>
    <a:srgbClr val="D3DF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71" autoAdjust="0"/>
    <p:restoredTop sz="73866" autoAdjust="0"/>
  </p:normalViewPr>
  <p:slideViewPr>
    <p:cSldViewPr snapToObjects="1">
      <p:cViewPr>
        <p:scale>
          <a:sx n="67" d="100"/>
          <a:sy n="67" d="100"/>
        </p:scale>
        <p:origin x="-1686" y="102"/>
      </p:cViewPr>
      <p:guideLst>
        <p:guide orient="horz" pos="2160"/>
        <p:guide pos="2880"/>
      </p:guideLst>
    </p:cSldViewPr>
  </p:slideViewPr>
  <p:notesTextViewPr>
    <p:cViewPr>
      <p:scale>
        <a:sx n="1" d="1"/>
        <a:sy n="1" d="1"/>
      </p:scale>
      <p:origin x="0" y="0"/>
    </p:cViewPr>
  </p:notesTextViewPr>
  <p:sorterViewPr>
    <p:cViewPr>
      <p:scale>
        <a:sx n="142" d="100"/>
        <a:sy n="142" d="100"/>
      </p:scale>
      <p:origin x="0" y="2622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slide" Target="slides/slide37.xml"/><Relationship Id="rId50" Type="http://schemas.openxmlformats.org/officeDocument/2006/relationships/slide" Target="slides/slide40.xml"/><Relationship Id="rId55" Type="http://schemas.openxmlformats.org/officeDocument/2006/relationships/slide" Target="slides/slide45.xml"/><Relationship Id="rId63" Type="http://schemas.openxmlformats.org/officeDocument/2006/relationships/customXml" Target="../customXml/item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6.xml"/><Relationship Id="rId29" Type="http://schemas.openxmlformats.org/officeDocument/2006/relationships/slide" Target="slides/slide19.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3" Type="http://schemas.openxmlformats.org/officeDocument/2006/relationships/slide" Target="slides/slide43.xml"/><Relationship Id="rId58" Type="http://schemas.openxmlformats.org/officeDocument/2006/relationships/commentAuthors" Target="commentAuthors.xml"/><Relationship Id="rId5" Type="http://schemas.openxmlformats.org/officeDocument/2006/relationships/slideMaster" Target="slideMasters/slideMaster5.xml"/><Relationship Id="rId61" Type="http://schemas.openxmlformats.org/officeDocument/2006/relationships/theme" Target="theme/theme1.xml"/><Relationship Id="rId19" Type="http://schemas.openxmlformats.org/officeDocument/2006/relationships/slide" Target="slides/slide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slide" Target="slides/slide38.xml"/><Relationship Id="rId56" Type="http://schemas.openxmlformats.org/officeDocument/2006/relationships/notesMaster" Target="notesMasters/notesMaster1.xml"/><Relationship Id="rId64" Type="http://schemas.openxmlformats.org/officeDocument/2006/relationships/customXml" Target="../customXml/item2.xml"/><Relationship Id="rId8" Type="http://schemas.openxmlformats.org/officeDocument/2006/relationships/slideMaster" Target="slideMasters/slideMaster8.xml"/><Relationship Id="rId51" Type="http://schemas.openxmlformats.org/officeDocument/2006/relationships/slide" Target="slides/slide41.xml"/><Relationship Id="rId3" Type="http://schemas.openxmlformats.org/officeDocument/2006/relationships/slideMaster" Target="slideMasters/slideMaster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59" Type="http://schemas.openxmlformats.org/officeDocument/2006/relationships/presProps" Target="presProps.xml"/><Relationship Id="rId20" Type="http://schemas.openxmlformats.org/officeDocument/2006/relationships/slide" Target="slides/slide10.xml"/><Relationship Id="rId41" Type="http://schemas.openxmlformats.org/officeDocument/2006/relationships/slide" Target="slides/slide31.xml"/><Relationship Id="rId54" Type="http://schemas.openxmlformats.org/officeDocument/2006/relationships/slide" Target="slides/slide44.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slide" Target="slides/slide39.xml"/><Relationship Id="rId57" Type="http://schemas.openxmlformats.org/officeDocument/2006/relationships/handoutMaster" Target="handoutMasters/handoutMaster1.xml"/><Relationship Id="rId10" Type="http://schemas.openxmlformats.org/officeDocument/2006/relationships/slideMaster" Target="slideMasters/slideMaster10.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slide" Target="slides/slide42.xml"/><Relationship Id="rId6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92012697130808"/>
          <c:y val="0.2850969003146735"/>
          <c:w val="0.69490455468300361"/>
          <c:h val="0.51820752989999741"/>
        </c:manualLayout>
      </c:layout>
      <c:barChart>
        <c:barDir val="col"/>
        <c:grouping val="clustered"/>
        <c:varyColors val="0"/>
        <c:ser>
          <c:idx val="0"/>
          <c:order val="0"/>
          <c:tx>
            <c:strRef>
              <c:f>Sheet1!$B$1</c:f>
              <c:strCache>
                <c:ptCount val="1"/>
                <c:pt idx="0">
                  <c:v>Current Volume</c:v>
                </c:pt>
              </c:strCache>
            </c:strRef>
          </c:tx>
          <c:invertIfNegative val="0"/>
          <c:cat>
            <c:strRef>
              <c:f>Sheet1!$A$2:$A$6</c:f>
              <c:strCache>
                <c:ptCount val="5"/>
                <c:pt idx="0">
                  <c:v>Procedure 1</c:v>
                </c:pt>
                <c:pt idx="1">
                  <c:v>Procedure2</c:v>
                </c:pt>
                <c:pt idx="2">
                  <c:v>Procedure 3</c:v>
                </c:pt>
                <c:pt idx="3">
                  <c:v>Procedure 4</c:v>
                </c:pt>
                <c:pt idx="4">
                  <c:v>Total Volumes</c:v>
                </c:pt>
              </c:strCache>
            </c:strRef>
          </c:cat>
          <c:val>
            <c:numRef>
              <c:f>Sheet1!$B$2:$B$6</c:f>
              <c:numCache>
                <c:formatCode>#,##0</c:formatCode>
                <c:ptCount val="5"/>
                <c:pt idx="0" formatCode="General">
                  <c:v>500</c:v>
                </c:pt>
                <c:pt idx="1">
                  <c:v>700</c:v>
                </c:pt>
                <c:pt idx="2">
                  <c:v>1000</c:v>
                </c:pt>
                <c:pt idx="3">
                  <c:v>2459</c:v>
                </c:pt>
                <c:pt idx="4">
                  <c:v>4659</c:v>
                </c:pt>
              </c:numCache>
            </c:numRef>
          </c:val>
        </c:ser>
        <c:ser>
          <c:idx val="1"/>
          <c:order val="1"/>
          <c:tx>
            <c:strRef>
              <c:f>Sheet1!$C$1</c:f>
              <c:strCache>
                <c:ptCount val="1"/>
                <c:pt idx="0">
                  <c:v>Volume Forecast</c:v>
                </c:pt>
              </c:strCache>
            </c:strRef>
          </c:tx>
          <c:invertIfNegative val="0"/>
          <c:cat>
            <c:strRef>
              <c:f>Sheet1!$A$2:$A$6</c:f>
              <c:strCache>
                <c:ptCount val="5"/>
                <c:pt idx="0">
                  <c:v>Procedure 1</c:v>
                </c:pt>
                <c:pt idx="1">
                  <c:v>Procedure2</c:v>
                </c:pt>
                <c:pt idx="2">
                  <c:v>Procedure 3</c:v>
                </c:pt>
                <c:pt idx="3">
                  <c:v>Procedure 4</c:v>
                </c:pt>
                <c:pt idx="4">
                  <c:v>Total Volumes</c:v>
                </c:pt>
              </c:strCache>
            </c:strRef>
          </c:cat>
          <c:val>
            <c:numRef>
              <c:f>Sheet1!$C$2:$C$6</c:f>
              <c:numCache>
                <c:formatCode>#,##0</c:formatCode>
                <c:ptCount val="5"/>
                <c:pt idx="0" formatCode="General">
                  <c:v>708</c:v>
                </c:pt>
                <c:pt idx="1">
                  <c:v>1200</c:v>
                </c:pt>
                <c:pt idx="2">
                  <c:v>800</c:v>
                </c:pt>
                <c:pt idx="3">
                  <c:v>3000</c:v>
                </c:pt>
                <c:pt idx="4">
                  <c:v>5708</c:v>
                </c:pt>
              </c:numCache>
            </c:numRef>
          </c:val>
        </c:ser>
        <c:ser>
          <c:idx val="2"/>
          <c:order val="2"/>
          <c:tx>
            <c:strRef>
              <c:f>Sheet1!$D$1</c:f>
              <c:strCache>
                <c:ptCount val="1"/>
                <c:pt idx="0">
                  <c:v>Market Estimate</c:v>
                </c:pt>
              </c:strCache>
            </c:strRef>
          </c:tx>
          <c:invertIfNegative val="0"/>
          <c:cat>
            <c:strRef>
              <c:f>Sheet1!$A$2:$A$6</c:f>
              <c:strCache>
                <c:ptCount val="5"/>
                <c:pt idx="0">
                  <c:v>Procedure 1</c:v>
                </c:pt>
                <c:pt idx="1">
                  <c:v>Procedure2</c:v>
                </c:pt>
                <c:pt idx="2">
                  <c:v>Procedure 3</c:v>
                </c:pt>
                <c:pt idx="3">
                  <c:v>Procedure 4</c:v>
                </c:pt>
                <c:pt idx="4">
                  <c:v>Total Volumes</c:v>
                </c:pt>
              </c:strCache>
            </c:strRef>
          </c:cat>
          <c:val>
            <c:numRef>
              <c:f>Sheet1!$D$2:$D$6</c:f>
              <c:numCache>
                <c:formatCode>General</c:formatCode>
                <c:ptCount val="5"/>
                <c:pt idx="0">
                  <c:v>900</c:v>
                </c:pt>
                <c:pt idx="1">
                  <c:v>2000</c:v>
                </c:pt>
                <c:pt idx="2">
                  <c:v>3000</c:v>
                </c:pt>
                <c:pt idx="3">
                  <c:v>5000</c:v>
                </c:pt>
                <c:pt idx="4" formatCode="#,##0">
                  <c:v>10900</c:v>
                </c:pt>
              </c:numCache>
            </c:numRef>
          </c:val>
        </c:ser>
        <c:dLbls>
          <c:dLblPos val="outEnd"/>
          <c:showLegendKey val="0"/>
          <c:showVal val="1"/>
          <c:showCatName val="0"/>
          <c:showSerName val="0"/>
          <c:showPercent val="0"/>
          <c:showBubbleSize val="0"/>
        </c:dLbls>
        <c:gapWidth val="150"/>
        <c:axId val="270499200"/>
        <c:axId val="270505088"/>
      </c:barChart>
      <c:catAx>
        <c:axId val="270499200"/>
        <c:scaling>
          <c:orientation val="minMax"/>
        </c:scaling>
        <c:delete val="0"/>
        <c:axPos val="b"/>
        <c:majorTickMark val="out"/>
        <c:minorTickMark val="none"/>
        <c:tickLblPos val="nextTo"/>
        <c:crossAx val="270505088"/>
        <c:crosses val="autoZero"/>
        <c:auto val="1"/>
        <c:lblAlgn val="ctr"/>
        <c:lblOffset val="100"/>
        <c:noMultiLvlLbl val="0"/>
      </c:catAx>
      <c:valAx>
        <c:axId val="270505088"/>
        <c:scaling>
          <c:orientation val="minMax"/>
        </c:scaling>
        <c:delete val="1"/>
        <c:axPos val="l"/>
        <c:numFmt formatCode="General" sourceLinked="1"/>
        <c:majorTickMark val="out"/>
        <c:minorTickMark val="none"/>
        <c:tickLblPos val="nextTo"/>
        <c:crossAx val="270499200"/>
        <c:crosses val="autoZero"/>
        <c:crossBetween val="between"/>
      </c:valAx>
      <c:spPr>
        <a:noFill/>
        <a:ln w="25400">
          <a:noFill/>
        </a:ln>
      </c:spPr>
    </c:plotArea>
    <c:legend>
      <c:legendPos val="b"/>
      <c:legendEntry>
        <c:idx val="0"/>
        <c:txPr>
          <a:bodyPr/>
          <a:lstStyle/>
          <a:p>
            <a:pPr>
              <a:defRPr sz="1400"/>
            </a:pPr>
            <a:endParaRPr lang="en-US"/>
          </a:p>
        </c:txPr>
      </c:legendEntry>
      <c:legendEntry>
        <c:idx val="1"/>
        <c:txPr>
          <a:bodyPr/>
          <a:lstStyle/>
          <a:p>
            <a:pPr>
              <a:defRPr sz="1400"/>
            </a:pPr>
            <a:endParaRPr lang="en-US"/>
          </a:p>
        </c:txPr>
      </c:legendEntry>
      <c:layout/>
      <c:overlay val="0"/>
      <c:txPr>
        <a:bodyPr/>
        <a:lstStyle/>
        <a:p>
          <a:pPr>
            <a:defRPr sz="1400"/>
          </a:pPr>
          <a:endParaRPr lang="en-US"/>
        </a:p>
      </c:txPr>
    </c:legend>
    <c:plotVisOnly val="1"/>
    <c:dispBlanksAs val="gap"/>
    <c:showDLblsOverMax val="0"/>
  </c:chart>
  <c:txPr>
    <a:bodyPr/>
    <a:lstStyle/>
    <a:p>
      <a:pPr>
        <a:defRPr sz="10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100"/>
            </a:pPr>
            <a:r>
              <a:rPr lang="en-US" sz="1100" dirty="0" smtClean="0"/>
              <a:t>Relative Strength of Affiliations</a:t>
            </a:r>
            <a:endParaRPr lang="en-US" sz="1100" dirty="0"/>
          </a:p>
        </c:rich>
      </c:tx>
      <c:overlay val="0"/>
    </c:title>
    <c:autoTitleDeleted val="0"/>
    <c:plotArea>
      <c:layout/>
      <c:pieChart>
        <c:varyColors val="1"/>
        <c:ser>
          <c:idx val="0"/>
          <c:order val="0"/>
          <c:tx>
            <c:strRef>
              <c:f>Sheet1!$B$1</c:f>
              <c:strCache>
                <c:ptCount val="1"/>
                <c:pt idx="0">
                  <c:v>Market Referral Patterns</c:v>
                </c:pt>
              </c:strCache>
            </c:strRef>
          </c:tx>
          <c:explosion val="8"/>
          <c:dLbls>
            <c:dLbl>
              <c:idx val="0"/>
              <c:layout>
                <c:manualLayout>
                  <c:x val="-0.10597563469375093"/>
                  <c:y val="5.2797538238754639E-2"/>
                </c:manualLayout>
              </c:layout>
              <c:showLegendKey val="0"/>
              <c:showVal val="0"/>
              <c:showCatName val="0"/>
              <c:showSerName val="0"/>
              <c:showPercent val="1"/>
              <c:showBubbleSize val="0"/>
            </c:dLbl>
            <c:dLbl>
              <c:idx val="1"/>
              <c:layout>
                <c:manualLayout>
                  <c:x val="7.0606073534550909E-2"/>
                  <c:y val="-0.16231127359080136"/>
                </c:manualLayout>
              </c:layout>
              <c:showLegendKey val="0"/>
              <c:showVal val="0"/>
              <c:showCatName val="0"/>
              <c:showSerName val="0"/>
              <c:showPercent val="1"/>
              <c:showBubbleSize val="0"/>
            </c:dLbl>
            <c:dLbl>
              <c:idx val="2"/>
              <c:layout>
                <c:manualLayout>
                  <c:x val="9.913045199741094E-2"/>
                  <c:y val="0.11147207892116934"/>
                </c:manualLayout>
              </c:layout>
              <c:showLegendKey val="0"/>
              <c:showVal val="0"/>
              <c:showCatName val="0"/>
              <c:showSerName val="0"/>
              <c:showPercent val="1"/>
              <c:showBubbleSize val="0"/>
            </c:dLbl>
            <c:txPr>
              <a:bodyPr/>
              <a:lstStyle/>
              <a:p>
                <a:pPr>
                  <a:defRPr sz="1000"/>
                </a:pPr>
                <a:endParaRPr lang="en-US"/>
              </a:p>
            </c:txPr>
            <c:showLegendKey val="0"/>
            <c:showVal val="0"/>
            <c:showCatName val="0"/>
            <c:showSerName val="0"/>
            <c:showPercent val="1"/>
            <c:showBubbleSize val="0"/>
            <c:showLeaderLines val="1"/>
          </c:dLbls>
          <c:cat>
            <c:strRef>
              <c:f>Sheet1!$A$2:$A$4</c:f>
              <c:strCache>
                <c:ptCount val="3"/>
                <c:pt idx="0">
                  <c:v>Loyal Referrers</c:v>
                </c:pt>
                <c:pt idx="1">
                  <c:v>Split Referrers</c:v>
                </c:pt>
                <c:pt idx="2">
                  <c:v>Disloyal </c:v>
                </c:pt>
              </c:strCache>
            </c:strRef>
          </c:cat>
          <c:val>
            <c:numRef>
              <c:f>Sheet1!$B$2:$B$4</c:f>
              <c:numCache>
                <c:formatCode>0%</c:formatCode>
                <c:ptCount val="3"/>
                <c:pt idx="0">
                  <c:v>0.4</c:v>
                </c:pt>
                <c:pt idx="1">
                  <c:v>0.30000000000000032</c:v>
                </c:pt>
                <c:pt idx="2">
                  <c:v>0.30000000000000032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sz="1050"/>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000" dirty="0" smtClean="0"/>
              <a:t>Patient Satisfaction</a:t>
            </a:r>
            <a:endParaRPr lang="en-US" sz="1000" baseline="0" dirty="0" smtClean="0"/>
          </a:p>
          <a:p>
            <a:pPr>
              <a:defRPr/>
            </a:pPr>
            <a:r>
              <a:rPr lang="en-US" sz="800" baseline="0" dirty="0" smtClean="0"/>
              <a:t>(Overall HCAHPS Hospital Rating)</a:t>
            </a:r>
            <a:endParaRPr lang="en-US" sz="800" dirty="0"/>
          </a:p>
        </c:rich>
      </c:tx>
      <c:overlay val="0"/>
    </c:title>
    <c:autoTitleDeleted val="0"/>
    <c:plotArea>
      <c:layout/>
      <c:barChart>
        <c:barDir val="col"/>
        <c:grouping val="clustered"/>
        <c:varyColors val="0"/>
        <c:ser>
          <c:idx val="0"/>
          <c:order val="0"/>
          <c:tx>
            <c:strRef>
              <c:f>Sheet1!$B$1</c:f>
              <c:strCache>
                <c:ptCount val="1"/>
                <c:pt idx="0">
                  <c:v>Overall Hospital Rating - HCAHPS</c:v>
                </c:pt>
              </c:strCache>
            </c:strRef>
          </c:tx>
          <c:spPr>
            <a:solidFill>
              <a:srgbClr val="629DD1">
                <a:lumMod val="40000"/>
                <a:lumOff val="60000"/>
              </a:srgbClr>
            </a:solidFill>
            <a:ln>
              <a:solidFill>
                <a:srgbClr val="FFFFFF"/>
              </a:solidFill>
            </a:ln>
          </c:spPr>
          <c:invertIfNegative val="0"/>
          <c:dLbls>
            <c:txPr>
              <a:bodyPr/>
              <a:lstStyle/>
              <a:p>
                <a:pPr>
                  <a:defRPr b="1"/>
                </a:pPr>
                <a:endParaRPr lang="en-US"/>
              </a:p>
            </c:txPr>
            <c:showLegendKey val="0"/>
            <c:showVal val="1"/>
            <c:showCatName val="0"/>
            <c:showSerName val="0"/>
            <c:showPercent val="0"/>
            <c:showBubbleSize val="0"/>
            <c:showLeaderLines val="0"/>
          </c:dLbls>
          <c:cat>
            <c:numRef>
              <c:f>Sheet1!$A$2:$A$4</c:f>
              <c:numCache>
                <c:formatCode>General</c:formatCode>
                <c:ptCount val="3"/>
                <c:pt idx="0">
                  <c:v>2011</c:v>
                </c:pt>
                <c:pt idx="1">
                  <c:v>2012</c:v>
                </c:pt>
                <c:pt idx="2">
                  <c:v>2013</c:v>
                </c:pt>
              </c:numCache>
            </c:numRef>
          </c:cat>
          <c:val>
            <c:numRef>
              <c:f>Sheet1!$B$2:$B$4</c:f>
              <c:numCache>
                <c:formatCode>General</c:formatCode>
                <c:ptCount val="3"/>
                <c:pt idx="0">
                  <c:v>67</c:v>
                </c:pt>
                <c:pt idx="1">
                  <c:v>70</c:v>
                </c:pt>
                <c:pt idx="2">
                  <c:v>71</c:v>
                </c:pt>
              </c:numCache>
            </c:numRef>
          </c:val>
        </c:ser>
        <c:dLbls>
          <c:showLegendKey val="0"/>
          <c:showVal val="1"/>
          <c:showCatName val="0"/>
          <c:showSerName val="0"/>
          <c:showPercent val="0"/>
          <c:showBubbleSize val="0"/>
        </c:dLbls>
        <c:gapWidth val="150"/>
        <c:overlap val="-25"/>
        <c:axId val="274358656"/>
        <c:axId val="274361344"/>
      </c:barChart>
      <c:catAx>
        <c:axId val="274358656"/>
        <c:scaling>
          <c:orientation val="minMax"/>
        </c:scaling>
        <c:delete val="0"/>
        <c:axPos val="b"/>
        <c:numFmt formatCode="General" sourceLinked="1"/>
        <c:majorTickMark val="none"/>
        <c:minorTickMark val="none"/>
        <c:tickLblPos val="nextTo"/>
        <c:spPr>
          <a:ln>
            <a:solidFill>
              <a:srgbClr val="000000"/>
            </a:solidFill>
          </a:ln>
        </c:spPr>
        <c:txPr>
          <a:bodyPr/>
          <a:lstStyle/>
          <a:p>
            <a:pPr>
              <a:defRPr i="1"/>
            </a:pPr>
            <a:endParaRPr lang="en-US"/>
          </a:p>
        </c:txPr>
        <c:crossAx val="274361344"/>
        <c:crosses val="autoZero"/>
        <c:auto val="1"/>
        <c:lblAlgn val="ctr"/>
        <c:lblOffset val="0"/>
        <c:noMultiLvlLbl val="0"/>
      </c:catAx>
      <c:valAx>
        <c:axId val="274361344"/>
        <c:scaling>
          <c:orientation val="minMax"/>
        </c:scaling>
        <c:delete val="1"/>
        <c:axPos val="l"/>
        <c:numFmt formatCode="General" sourceLinked="1"/>
        <c:majorTickMark val="none"/>
        <c:minorTickMark val="none"/>
        <c:tickLblPos val="none"/>
        <c:crossAx val="274358656"/>
        <c:crosses val="autoZero"/>
        <c:crossBetween val="between"/>
      </c:valAx>
    </c:plotArea>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1699" cy="461804"/>
          </a:xfrm>
          <a:prstGeom prst="rect">
            <a:avLst/>
          </a:prstGeom>
        </p:spPr>
        <p:txBody>
          <a:bodyPr vert="horz" lIns="92486" tIns="46243" rIns="92486" bIns="46243" rtlCol="0"/>
          <a:lstStyle>
            <a:lvl1pPr algn="l">
              <a:defRPr sz="1200"/>
            </a:lvl1pPr>
          </a:lstStyle>
          <a:p>
            <a:endParaRPr lang="en-US"/>
          </a:p>
        </p:txBody>
      </p:sp>
      <p:sp>
        <p:nvSpPr>
          <p:cNvPr id="3" name="Date Placeholder 2"/>
          <p:cNvSpPr>
            <a:spLocks noGrp="1"/>
          </p:cNvSpPr>
          <p:nvPr>
            <p:ph type="dt" sz="quarter" idx="1"/>
          </p:nvPr>
        </p:nvSpPr>
        <p:spPr>
          <a:xfrm>
            <a:off x="3936770" y="0"/>
            <a:ext cx="3011699" cy="461804"/>
          </a:xfrm>
          <a:prstGeom prst="rect">
            <a:avLst/>
          </a:prstGeom>
        </p:spPr>
        <p:txBody>
          <a:bodyPr vert="horz" lIns="92486" tIns="46243" rIns="92486" bIns="46243" rtlCol="0"/>
          <a:lstStyle>
            <a:lvl1pPr algn="r">
              <a:defRPr sz="1200"/>
            </a:lvl1pPr>
          </a:lstStyle>
          <a:p>
            <a:fld id="{67A1154C-0971-42BB-BA10-F9BE702B430F}" type="datetimeFigureOut">
              <a:rPr lang="en-US" smtClean="0"/>
              <a:t>6/27/2014</a:t>
            </a:fld>
            <a:endParaRPr lang="en-US"/>
          </a:p>
        </p:txBody>
      </p:sp>
      <p:sp>
        <p:nvSpPr>
          <p:cNvPr id="4" name="Footer Placeholder 3"/>
          <p:cNvSpPr>
            <a:spLocks noGrp="1"/>
          </p:cNvSpPr>
          <p:nvPr>
            <p:ph type="ftr" sz="quarter" idx="2"/>
          </p:nvPr>
        </p:nvSpPr>
        <p:spPr>
          <a:xfrm>
            <a:off x="1" y="8772668"/>
            <a:ext cx="3011699" cy="461804"/>
          </a:xfrm>
          <a:prstGeom prst="rect">
            <a:avLst/>
          </a:prstGeom>
        </p:spPr>
        <p:txBody>
          <a:bodyPr vert="horz" lIns="92486" tIns="46243" rIns="92486" bIns="46243" rtlCol="0" anchor="b"/>
          <a:lstStyle>
            <a:lvl1pPr algn="l">
              <a:defRPr sz="1200"/>
            </a:lvl1pPr>
          </a:lstStyle>
          <a:p>
            <a:endParaRPr lang="en-US"/>
          </a:p>
        </p:txBody>
      </p:sp>
      <p:sp>
        <p:nvSpPr>
          <p:cNvPr id="5" name="Slide Number Placeholder 4"/>
          <p:cNvSpPr>
            <a:spLocks noGrp="1"/>
          </p:cNvSpPr>
          <p:nvPr>
            <p:ph type="sldNum" sz="quarter" idx="3"/>
          </p:nvPr>
        </p:nvSpPr>
        <p:spPr>
          <a:xfrm>
            <a:off x="3936770" y="8772668"/>
            <a:ext cx="3011699" cy="461804"/>
          </a:xfrm>
          <a:prstGeom prst="rect">
            <a:avLst/>
          </a:prstGeom>
        </p:spPr>
        <p:txBody>
          <a:bodyPr vert="horz" lIns="92486" tIns="46243" rIns="92486" bIns="46243" rtlCol="0" anchor="b"/>
          <a:lstStyle>
            <a:lvl1pPr algn="r">
              <a:defRPr sz="1200"/>
            </a:lvl1pPr>
          </a:lstStyle>
          <a:p>
            <a:fld id="{7EEF3E1A-4210-4162-A940-6A478678D103}" type="slidenum">
              <a:rPr lang="en-US" smtClean="0"/>
              <a:t>‹#›</a:t>
            </a:fld>
            <a:endParaRPr lang="en-US"/>
          </a:p>
        </p:txBody>
      </p:sp>
    </p:spTree>
    <p:extLst>
      <p:ext uri="{BB962C8B-B14F-4D97-AF65-F5344CB8AC3E}">
        <p14:creationId xmlns:p14="http://schemas.microsoft.com/office/powerpoint/2010/main" val="25317538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1699" cy="461804"/>
          </a:xfrm>
          <a:prstGeom prst="rect">
            <a:avLst/>
          </a:prstGeom>
        </p:spPr>
        <p:txBody>
          <a:bodyPr vert="horz" lIns="92486" tIns="46243" rIns="92486" bIns="46243" rtlCol="0"/>
          <a:lstStyle>
            <a:lvl1pPr algn="l">
              <a:defRPr sz="1200"/>
            </a:lvl1pPr>
          </a:lstStyle>
          <a:p>
            <a:endParaRPr lang="en-US" dirty="0"/>
          </a:p>
        </p:txBody>
      </p:sp>
      <p:sp>
        <p:nvSpPr>
          <p:cNvPr id="3" name="Date Placeholder 2"/>
          <p:cNvSpPr>
            <a:spLocks noGrp="1"/>
          </p:cNvSpPr>
          <p:nvPr>
            <p:ph type="dt" idx="1"/>
          </p:nvPr>
        </p:nvSpPr>
        <p:spPr>
          <a:xfrm>
            <a:off x="3936770" y="0"/>
            <a:ext cx="3011699" cy="461804"/>
          </a:xfrm>
          <a:prstGeom prst="rect">
            <a:avLst/>
          </a:prstGeom>
        </p:spPr>
        <p:txBody>
          <a:bodyPr vert="horz" lIns="92486" tIns="46243" rIns="92486" bIns="46243" rtlCol="0"/>
          <a:lstStyle>
            <a:lvl1pPr algn="r">
              <a:defRPr sz="1200"/>
            </a:lvl1pPr>
          </a:lstStyle>
          <a:p>
            <a:fld id="{A7157C91-4814-4AA2-9391-9BE72488694C}" type="datetimeFigureOut">
              <a:rPr lang="en-US" smtClean="0"/>
              <a:pPr/>
              <a:t>6/27/2014</a:t>
            </a:fld>
            <a:endParaRPr lang="en-US" dirty="0"/>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2486" tIns="46243" rIns="92486" bIns="46243"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6" tIns="46243" rIns="92486" bIns="4624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772668"/>
            <a:ext cx="3011699" cy="461804"/>
          </a:xfrm>
          <a:prstGeom prst="rect">
            <a:avLst/>
          </a:prstGeom>
        </p:spPr>
        <p:txBody>
          <a:bodyPr vert="horz" lIns="92486" tIns="46243" rIns="92486" bIns="4624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70" y="8772668"/>
            <a:ext cx="3011699" cy="461804"/>
          </a:xfrm>
          <a:prstGeom prst="rect">
            <a:avLst/>
          </a:prstGeom>
        </p:spPr>
        <p:txBody>
          <a:bodyPr vert="horz" lIns="92486" tIns="46243" rIns="92486" bIns="46243" rtlCol="0" anchor="b"/>
          <a:lstStyle>
            <a:lvl1pPr algn="r">
              <a:defRPr sz="1200"/>
            </a:lvl1pPr>
          </a:lstStyle>
          <a:p>
            <a:fld id="{F90397CE-5E86-4661-B0C5-9F93836F6E1D}" type="slidenum">
              <a:rPr lang="en-US" smtClean="0"/>
              <a:pPr/>
              <a:t>‹#›</a:t>
            </a:fld>
            <a:endParaRPr lang="en-US" dirty="0"/>
          </a:p>
        </p:txBody>
      </p:sp>
    </p:spTree>
    <p:extLst>
      <p:ext uri="{BB962C8B-B14F-4D97-AF65-F5344CB8AC3E}">
        <p14:creationId xmlns:p14="http://schemas.microsoft.com/office/powerpoint/2010/main" val="2362759721"/>
      </p:ext>
    </p:extLst>
  </p:cSld>
  <p:clrMap bg1="lt1" tx1="dk1" bg2="lt2" tx2="dk2" accent1="accent1" accent2="accent2" accent3="accent3" accent4="accent4" accent5="accent5" accent6="accent6" hlink="hlink" folHlink="folHlink"/>
  <p:notesStyle>
    <a:lvl1pPr marL="0" algn="l" defTabSz="910179" rtl="0" eaLnBrk="1" latinLnBrk="0" hangingPunct="1">
      <a:defRPr sz="1100" kern="1200">
        <a:solidFill>
          <a:schemeClr val="tx1"/>
        </a:solidFill>
        <a:latin typeface="+mn-lt"/>
        <a:ea typeface="+mn-ea"/>
        <a:cs typeface="+mn-cs"/>
      </a:defRPr>
    </a:lvl1pPr>
    <a:lvl2pPr marL="455094" algn="l" defTabSz="910179" rtl="0" eaLnBrk="1" latinLnBrk="0" hangingPunct="1">
      <a:defRPr sz="1100" kern="1200">
        <a:solidFill>
          <a:schemeClr val="tx1"/>
        </a:solidFill>
        <a:latin typeface="+mn-lt"/>
        <a:ea typeface="+mn-ea"/>
        <a:cs typeface="+mn-cs"/>
      </a:defRPr>
    </a:lvl2pPr>
    <a:lvl3pPr marL="910179" algn="l" defTabSz="910179" rtl="0" eaLnBrk="1" latinLnBrk="0" hangingPunct="1">
      <a:defRPr sz="1100" kern="1200">
        <a:solidFill>
          <a:schemeClr val="tx1"/>
        </a:solidFill>
        <a:latin typeface="+mn-lt"/>
        <a:ea typeface="+mn-ea"/>
        <a:cs typeface="+mn-cs"/>
      </a:defRPr>
    </a:lvl3pPr>
    <a:lvl4pPr marL="1365269" algn="l" defTabSz="910179" rtl="0" eaLnBrk="1" latinLnBrk="0" hangingPunct="1">
      <a:defRPr sz="1100" kern="1200">
        <a:solidFill>
          <a:schemeClr val="tx1"/>
        </a:solidFill>
        <a:latin typeface="+mn-lt"/>
        <a:ea typeface="+mn-ea"/>
        <a:cs typeface="+mn-cs"/>
      </a:defRPr>
    </a:lvl4pPr>
    <a:lvl5pPr marL="1820365" algn="l" defTabSz="910179" rtl="0" eaLnBrk="1" latinLnBrk="0" hangingPunct="1">
      <a:defRPr sz="1100" kern="1200">
        <a:solidFill>
          <a:schemeClr val="tx1"/>
        </a:solidFill>
        <a:latin typeface="+mn-lt"/>
        <a:ea typeface="+mn-ea"/>
        <a:cs typeface="+mn-cs"/>
      </a:defRPr>
    </a:lvl5pPr>
    <a:lvl6pPr marL="2275452" algn="l" defTabSz="910179" rtl="0" eaLnBrk="1" latinLnBrk="0" hangingPunct="1">
      <a:defRPr sz="1100" kern="1200">
        <a:solidFill>
          <a:schemeClr val="tx1"/>
        </a:solidFill>
        <a:latin typeface="+mn-lt"/>
        <a:ea typeface="+mn-ea"/>
        <a:cs typeface="+mn-cs"/>
      </a:defRPr>
    </a:lvl6pPr>
    <a:lvl7pPr marL="2730535" algn="l" defTabSz="910179" rtl="0" eaLnBrk="1" latinLnBrk="0" hangingPunct="1">
      <a:defRPr sz="1100" kern="1200">
        <a:solidFill>
          <a:schemeClr val="tx1"/>
        </a:solidFill>
        <a:latin typeface="+mn-lt"/>
        <a:ea typeface="+mn-ea"/>
        <a:cs typeface="+mn-cs"/>
      </a:defRPr>
    </a:lvl7pPr>
    <a:lvl8pPr marL="3185626" algn="l" defTabSz="910179" rtl="0" eaLnBrk="1" latinLnBrk="0" hangingPunct="1">
      <a:defRPr sz="1100" kern="1200">
        <a:solidFill>
          <a:schemeClr val="tx1"/>
        </a:solidFill>
        <a:latin typeface="+mn-lt"/>
        <a:ea typeface="+mn-ea"/>
        <a:cs typeface="+mn-cs"/>
      </a:defRPr>
    </a:lvl8pPr>
    <a:lvl9pPr marL="3640715" algn="l" defTabSz="910179"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advisory.com/Research/Health-Care-Advisory-Board/Tools/2010/Inpatient-Market-Forecaster"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Tools/2012/Medicare-Market-Share-Assessment"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Studies/2010/Advancing-Physician-Outreach-Programs"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www.advisory.com/Technology/Crimson-Market-Advantage/Members"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Original-Inquiry/2010/01/Processes-Surrounding-Consumer-Perception-Studies" TargetMode="External"/><Relationship Id="rId2" Type="http://schemas.openxmlformats.org/officeDocument/2006/relationships/slide" Target="../slides/slide14.xml"/><Relationship Id="rId1" Type="http://schemas.openxmlformats.org/officeDocument/2006/relationships/notesMaster" Target="../notesMasters/notesMaster1.xml"/><Relationship Id="rId5" Type="http://schemas.openxmlformats.org/officeDocument/2006/relationships/hyperlink" Target="http://www.pressganey.com/" TargetMode="External"/><Relationship Id="rId4" Type="http://schemas.openxmlformats.org/officeDocument/2006/relationships/hyperlink" Target="http://www.hcahpsonline.org/" TargetMode="Externa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Tools/2011/Marketing-Performance-Dashboard"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Tools/2009/Marketing-Prioritization-Tool"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Original-Inquiry/2010/03/Current-Marketing-Objectives-and-Market-Research-Efforts" TargetMode="External"/><Relationship Id="rId2" Type="http://schemas.openxmlformats.org/officeDocument/2006/relationships/slide" Target="../slides/slide19.xml"/><Relationship Id="rId1" Type="http://schemas.openxmlformats.org/officeDocument/2006/relationships/notesMaster" Target="../notesMasters/notesMaster1.xml"/><Relationship Id="rId4" Type="http://schemas.openxmlformats.org/officeDocument/2006/relationships/hyperlink" Target="http://www.advisory.com/Research/Marketing-and-Planning-Leadership-Council/Original-Inquiry/2009/08/Health-System-Brand-Strategies-for-Outpatient-Services"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Studies/2005/Perfecting-Competitive-Intelligence" TargetMode="External"/><Relationship Id="rId2" Type="http://schemas.openxmlformats.org/officeDocument/2006/relationships/slide" Target="../slides/slide20.xml"/><Relationship Id="rId1" Type="http://schemas.openxmlformats.org/officeDocument/2006/relationships/notesMaster" Target="../notesMasters/notesMaster1.xml"/><Relationship Id="rId5" Type="http://schemas.openxmlformats.org/officeDocument/2006/relationships/hyperlink" Target="http://www.advisory.com/Research/Health-Care-Advisory-Board/Multimedia/Video/2013/Are-you-ready-to-compete-with-Walmart" TargetMode="External"/><Relationship Id="rId4" Type="http://schemas.openxmlformats.org/officeDocument/2006/relationships/hyperlink" Target="http://www.advisory.com/Research/Marketing-and-Planning-Leadership-Council/Original-Inquiry/2008/12/Environmental-Assessment-Processes-for-Strategic-Planning" TargetMode="Externa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Tools/2009/Marketing-Prioritization-Tool"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studies/2005/next-generation-physician-marketing"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Tools/2009/Marketing-Campaign-ROI-Toolkit" TargetMode="External"/><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1</a:t>
            </a:fld>
            <a:endParaRPr lang="en-US" dirty="0"/>
          </a:p>
        </p:txBody>
      </p:sp>
    </p:spTree>
    <p:extLst>
      <p:ext uri="{BB962C8B-B14F-4D97-AF65-F5344CB8AC3E}">
        <p14:creationId xmlns:p14="http://schemas.microsoft.com/office/powerpoint/2010/main" val="18579721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1738" y="827088"/>
            <a:ext cx="4546600" cy="3411537"/>
          </a:xfrm>
        </p:spPr>
      </p:sp>
      <p:sp>
        <p:nvSpPr>
          <p:cNvPr id="3" name="Notes Placeholder 2"/>
          <p:cNvSpPr>
            <a:spLocks noGrp="1"/>
          </p:cNvSpPr>
          <p:nvPr>
            <p:ph type="body" idx="1"/>
          </p:nvPr>
        </p:nvSpPr>
        <p:spPr/>
        <p:txBody>
          <a:bodyPr>
            <a:normAutofit/>
          </a:bodyPr>
          <a:lstStyle/>
          <a:p>
            <a:r>
              <a:rPr lang="en-US" b="1" dirty="0" smtClean="0"/>
              <a:t>Purpose:  </a:t>
            </a:r>
            <a:r>
              <a:rPr lang="en-US" b="0" dirty="0" smtClean="0"/>
              <a:t>To</a:t>
            </a:r>
            <a:r>
              <a:rPr lang="en-US" b="0" baseline="0" dirty="0" smtClean="0"/>
              <a:t> frame the marketing plan analyses and development around specific service line goals and priorities.</a:t>
            </a:r>
          </a:p>
          <a:p>
            <a:pPr defTabSz="409787">
              <a:defRPr/>
            </a:pPr>
            <a:endParaRPr lang="en-US" b="1" dirty="0" smtClean="0"/>
          </a:p>
          <a:p>
            <a:pPr defTabSz="409787">
              <a:defRPr/>
            </a:pPr>
            <a:r>
              <a:rPr lang="en-US" b="1" dirty="0" smtClean="0"/>
              <a:t>Task:  </a:t>
            </a:r>
            <a:r>
              <a:rPr lang="en-US" b="0" dirty="0" smtClean="0"/>
              <a:t>Describe</a:t>
            </a:r>
            <a:r>
              <a:rPr lang="en-US" b="0" baseline="0" dirty="0" smtClean="0"/>
              <a:t> the institution’s goals in the text box on top. Then describe the service line goals identified in the service line or institution’s strategic plan. Discuss any additional priorities for the service line with appropriate stakeholders e.g. service line leadership, planning department. </a:t>
            </a:r>
          </a:p>
          <a:p>
            <a:pPr defTabSz="409787">
              <a:defRPr/>
            </a:pPr>
            <a:endParaRPr lang="en-US" b="0" baseline="0" dirty="0" smtClean="0"/>
          </a:p>
          <a:p>
            <a:pPr defTabSz="409787">
              <a:defRPr/>
            </a:pPr>
            <a:r>
              <a:rPr lang="en-US" b="1" baseline="0" dirty="0" smtClean="0"/>
              <a:t>Additional Resources: </a:t>
            </a:r>
            <a:r>
              <a:rPr lang="en-US" b="0" baseline="0" dirty="0" smtClean="0"/>
              <a:t>For guidance around developing service line goals, consult our Strategic Plan Template, available at: http://www.advisory.com/Research/Marketing-and-Planning-Leadership-Council/Tools/2012/Strategic-Plan-Template. </a:t>
            </a:r>
          </a:p>
          <a:p>
            <a:pPr defTabSz="409787">
              <a:defRPr/>
            </a:pPr>
            <a:endParaRPr lang="en-US" b="0" baseline="0" dirty="0" smtClean="0"/>
          </a:p>
          <a:p>
            <a:pPr defTabSz="409787">
              <a:defRPr/>
            </a:pPr>
            <a:r>
              <a:rPr lang="en-US" b="0" baseline="0" dirty="0" smtClean="0"/>
              <a:t>To learn more about quantifiable marketing goals, please see the sample metrics available as part of the Marketing Performance Dashboard, available at: http://www.advisory.com/research/marketing-and-planning-leadership-council/tools/2011/marketing-performance-dashboard. </a:t>
            </a:r>
            <a:endParaRPr lang="en-US" b="1" baseline="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Assess current</a:t>
            </a:r>
            <a:r>
              <a:rPr lang="en-US" b="0" baseline="0" dirty="0" smtClean="0"/>
              <a:t> service line volumes for top procedures to identify opportunities for marketing to drive growth. </a:t>
            </a:r>
            <a:endParaRPr lang="en-US" b="1" dirty="0" smtClean="0"/>
          </a:p>
          <a:p>
            <a:endParaRPr lang="en-US" b="1" dirty="0" smtClean="0"/>
          </a:p>
          <a:p>
            <a:pPr defTabSz="903488">
              <a:defRPr/>
            </a:pPr>
            <a:r>
              <a:rPr lang="en-US" b="1" dirty="0" smtClean="0"/>
              <a:t>Task: </a:t>
            </a:r>
            <a:r>
              <a:rPr lang="en-US" b="0" baseline="0" dirty="0" smtClean="0"/>
              <a:t>Edit the chart above with current and competitor volume data for the top 4 procedures in service line to reflect relative procedure volumes across service line. Pull volume targets from the service line’s current strategic plan.  In the box at the bottom of the slide, discuss implications of volume metrics. </a:t>
            </a:r>
          </a:p>
          <a:p>
            <a:pPr defTabSz="903488">
              <a:defRPr/>
            </a:pPr>
            <a:endParaRPr lang="en-US" b="0" baseline="0" dirty="0" smtClean="0"/>
          </a:p>
          <a:p>
            <a:pPr defTabSz="903488">
              <a:defRPr/>
            </a:pPr>
            <a:r>
              <a:rPr lang="en-US" b="1" baseline="0" dirty="0" smtClean="0"/>
              <a:t>To Edit the Graph: </a:t>
            </a:r>
            <a:r>
              <a:rPr lang="en-US" b="0" baseline="0" dirty="0" smtClean="0"/>
              <a:t>Right click on the graph and select “Edit Data” to adjust the data in the chart.  </a:t>
            </a:r>
            <a:r>
              <a:rPr lang="en-US" dirty="0" smtClean="0">
                <a:solidFill>
                  <a:prstClr val="black"/>
                </a:solidFill>
              </a:rPr>
              <a:t>Click directly on the graph title (in black) to modify the chart title. </a:t>
            </a:r>
            <a:endParaRPr lang="en-US" dirty="0" smtClean="0"/>
          </a:p>
          <a:p>
            <a:pPr defTabSz="931200">
              <a:defRPr/>
            </a:pPr>
            <a:endParaRPr lang="en-US" b="1" baseline="0" dirty="0" smtClean="0"/>
          </a:p>
          <a:p>
            <a:pPr marL="0" marR="0" indent="0" algn="l" defTabSz="910407" rtl="0" eaLnBrk="1" fontAlgn="auto" latinLnBrk="0" hangingPunct="1">
              <a:lnSpc>
                <a:spcPct val="100000"/>
              </a:lnSpc>
              <a:spcBef>
                <a:spcPts val="0"/>
              </a:spcBef>
              <a:spcAft>
                <a:spcPts val="0"/>
              </a:spcAft>
              <a:buClrTx/>
              <a:buSzTx/>
              <a:buFontTx/>
              <a:buNone/>
              <a:tabLst/>
              <a:defRPr/>
            </a:pPr>
            <a:r>
              <a:rPr lang="en-US" sz="1100" b="1" kern="1200" dirty="0" smtClean="0">
                <a:solidFill>
                  <a:schemeClr val="tx1"/>
                </a:solidFill>
                <a:effectLst/>
                <a:latin typeface="+mn-lt"/>
                <a:ea typeface="+mn-ea"/>
                <a:cs typeface="+mn-cs"/>
              </a:rPr>
              <a:t>Additional Resources: </a:t>
            </a:r>
            <a:r>
              <a:rPr lang="en-US" dirty="0" smtClean="0"/>
              <a:t>To generate estimates of volumes for any US zip code or county, as well as expected 5 and 10 year</a:t>
            </a:r>
            <a:r>
              <a:rPr lang="en-US" baseline="0" dirty="0" smtClean="0"/>
              <a:t> growth, access the Advisory Board Company’s Inpatient Market Forecaster, available at: </a:t>
            </a:r>
            <a:r>
              <a:rPr lang="en-US" dirty="0" smtClean="0">
                <a:hlinkClick r:id="rId3"/>
              </a:rPr>
              <a:t>http://www.advisory.com/Research/Health-Care-Advisory-Board/Tools/2010/Inpatient-Market-Forecaster</a:t>
            </a:r>
            <a:endParaRPr lang="en-US" sz="1100" kern="1200" dirty="0" smtClean="0">
              <a:solidFill>
                <a:schemeClr val="tx1"/>
              </a:solidFill>
              <a:effectLst/>
              <a:latin typeface="+mn-lt"/>
              <a:ea typeface="+mn-ea"/>
              <a:cs typeface="+mn-cs"/>
            </a:endParaRPr>
          </a:p>
          <a:p>
            <a:endParaRPr lang="en-US" baseline="0"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11</a:t>
            </a:fld>
            <a:endParaRPr lang="en-US" dirty="0"/>
          </a:p>
        </p:txBody>
      </p:sp>
    </p:spTree>
    <p:extLst>
      <p:ext uri="{BB962C8B-B14F-4D97-AF65-F5344CB8AC3E}">
        <p14:creationId xmlns:p14="http://schemas.microsoft.com/office/powerpoint/2010/main" val="24433998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Compare </a:t>
            </a:r>
            <a:r>
              <a:rPr lang="en-US" b="0" baseline="0" dirty="0" smtClean="0"/>
              <a:t>service line market share for sub service lines or top procedures to top competitors and identify for opportunities for growth. </a:t>
            </a:r>
            <a:endParaRPr lang="en-US" b="1" dirty="0" smtClean="0"/>
          </a:p>
          <a:p>
            <a:endParaRPr lang="en-US" b="1" dirty="0" smtClean="0"/>
          </a:p>
          <a:p>
            <a:pPr defTabSz="903488">
              <a:defRPr/>
            </a:pPr>
            <a:r>
              <a:rPr lang="en-US" b="1" dirty="0" smtClean="0"/>
              <a:t>Task: </a:t>
            </a:r>
            <a:r>
              <a:rPr lang="en-US" b="0" baseline="0" dirty="0" smtClean="0"/>
              <a:t>In the table on the right, enter revenue-based market share data for the service line as a whole and the top three sub-service lines for the primary, secondary, and tertiary service area. Edit the chart on the right with current and target volume data for the top 3 procedures in service line to reflect relative procedure volumes across service line. Pull volume targets from the service line’s current </a:t>
            </a:r>
            <a:r>
              <a:rPr lang="en-US" b="0" baseline="0" dirty="0" err="1" smtClean="0"/>
              <a:t>stategic</a:t>
            </a:r>
            <a:r>
              <a:rPr lang="en-US" b="0" baseline="0" dirty="0" smtClean="0"/>
              <a:t> plan.  In the box at the bottom of the slide, discuss implications of market share and volume metrics. </a:t>
            </a:r>
          </a:p>
          <a:p>
            <a:pPr defTabSz="903488">
              <a:defRPr/>
            </a:pPr>
            <a:endParaRPr lang="en-US" b="0" baseline="0" dirty="0" smtClean="0"/>
          </a:p>
          <a:p>
            <a:pPr defTabSz="903488">
              <a:defRPr/>
            </a:pPr>
            <a:r>
              <a:rPr lang="en-US" b="1" baseline="0" dirty="0" smtClean="0"/>
              <a:t>To Edit the Graph: </a:t>
            </a:r>
            <a:r>
              <a:rPr lang="en-US" b="0" baseline="0" dirty="0" smtClean="0"/>
              <a:t>Right click on the graph and select “Edit Data” to adjust the data in the chart.  </a:t>
            </a:r>
            <a:r>
              <a:rPr lang="en-US" dirty="0" smtClean="0">
                <a:solidFill>
                  <a:prstClr val="black"/>
                </a:solidFill>
              </a:rPr>
              <a:t>Click directly on the graph title (in black) to modify the chart title. </a:t>
            </a:r>
            <a:endParaRPr lang="en-US" dirty="0" smtClean="0"/>
          </a:p>
          <a:p>
            <a:pPr defTabSz="931200">
              <a:defRPr/>
            </a:pPr>
            <a:endParaRPr lang="en-US" b="1" baseline="0" dirty="0" smtClean="0"/>
          </a:p>
          <a:p>
            <a:r>
              <a:rPr lang="en-US" b="1" baseline="0" dirty="0" smtClean="0"/>
              <a:t>Additional Resources: </a:t>
            </a:r>
            <a:r>
              <a:rPr lang="en-US" dirty="0" smtClean="0"/>
              <a:t>To access market share data, refer to the Medicare</a:t>
            </a:r>
            <a:r>
              <a:rPr lang="en-US" baseline="0" dirty="0" smtClean="0"/>
              <a:t> Market Share Assessment tool, available at: </a:t>
            </a:r>
            <a:r>
              <a:rPr lang="en-US" dirty="0" smtClean="0"/>
              <a:t> </a:t>
            </a:r>
            <a:r>
              <a:rPr lang="en-US" dirty="0" smtClean="0">
                <a:hlinkClick r:id="rId3"/>
              </a:rPr>
              <a:t>http://www.advisory.com/Research/Marketing-and-Planning-Leadership-Council/Tools/2012/Medicare-Market-Share-Assessment</a:t>
            </a:r>
            <a:r>
              <a:rPr lang="en-US" dirty="0" smtClean="0"/>
              <a:t>.</a:t>
            </a:r>
            <a:r>
              <a:rPr lang="en-US" baseline="0" dirty="0" smtClean="0"/>
              <a:t> </a:t>
            </a:r>
            <a:endParaRPr lang="en-US" b="1" baseline="0" dirty="0" smtClean="0"/>
          </a:p>
          <a:p>
            <a:endParaRPr lang="en-US" baseline="0"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12</a:t>
            </a:fld>
            <a:endParaRPr lang="en-US" dirty="0"/>
          </a:p>
        </p:txBody>
      </p:sp>
    </p:spTree>
    <p:extLst>
      <p:ext uri="{BB962C8B-B14F-4D97-AF65-F5344CB8AC3E}">
        <p14:creationId xmlns:p14="http://schemas.microsoft.com/office/powerpoint/2010/main" val="24433998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track the current status</a:t>
            </a:r>
            <a:r>
              <a:rPr lang="en-US" b="0" baseline="0" dirty="0" smtClean="0"/>
              <a:t> of physician relations and identify key implications for marketing. </a:t>
            </a:r>
          </a:p>
          <a:p>
            <a:endParaRPr lang="en-US" b="0" baseline="0" dirty="0" smtClean="0"/>
          </a:p>
          <a:p>
            <a:r>
              <a:rPr lang="en-US" b="1" baseline="0" dirty="0" smtClean="0"/>
              <a:t>Task: </a:t>
            </a:r>
            <a:r>
              <a:rPr lang="en-US" b="0" baseline="0" dirty="0" smtClean="0"/>
              <a:t>Enter physician share data and current referral patterns on the left. On the right, include key information about the current physician outreach program and identify key physician relations indicators, their current value, and the organization’s target value. Include or replace the sample indicators above based on organizational priorities. </a:t>
            </a:r>
          </a:p>
          <a:p>
            <a:endParaRPr lang="en-US" b="0" baseline="0" dirty="0" smtClean="0"/>
          </a:p>
          <a:p>
            <a:r>
              <a:rPr lang="en-US" b="0" baseline="0" dirty="0" smtClean="0"/>
              <a:t>Consult the following definitions below in your analysis of physician referral patterns:</a:t>
            </a:r>
          </a:p>
          <a:p>
            <a:pPr marL="171450" indent="-171450">
              <a:buFont typeface="Arial" panose="020B0604020202020204" pitchFamily="34" charset="0"/>
              <a:buChar char="•"/>
            </a:pPr>
            <a:r>
              <a:rPr lang="en-US" b="0" baseline="0" dirty="0" smtClean="0"/>
              <a:t>Affiliated: Physicians who perform or send any business to your facilities. </a:t>
            </a:r>
          </a:p>
          <a:p>
            <a:pPr marL="171450" indent="-171450">
              <a:buFont typeface="Arial" panose="020B0604020202020204" pitchFamily="34" charset="0"/>
              <a:buChar char="•"/>
            </a:pPr>
            <a:r>
              <a:rPr lang="en-US" b="0" baseline="0" dirty="0" smtClean="0"/>
              <a:t>Unaffiliated: Physicians who do not perform or send any business to your facilities. </a:t>
            </a:r>
          </a:p>
          <a:p>
            <a:pPr marL="171450" indent="-171450">
              <a:buFont typeface="Arial" panose="020B0604020202020204" pitchFamily="34" charset="0"/>
              <a:buChar char="•"/>
            </a:pPr>
            <a:r>
              <a:rPr lang="en-US" b="0" baseline="0" dirty="0" smtClean="0"/>
              <a:t>Loyal Referrer: Physicians who perform or send 70 percent or more of their business to your facilities.</a:t>
            </a:r>
          </a:p>
          <a:p>
            <a:pPr marL="171450" indent="-171450">
              <a:buFont typeface="Arial" panose="020B0604020202020204" pitchFamily="34" charset="0"/>
              <a:buChar char="•"/>
            </a:pPr>
            <a:r>
              <a:rPr lang="en-US" b="0" baseline="0" dirty="0" smtClean="0"/>
              <a:t>Split Referrer: Physicians who perform or send 30 to 70 percent of their business to your facilities, but the rest goes to a competitor. </a:t>
            </a:r>
          </a:p>
          <a:p>
            <a:pPr marL="171450" indent="-171450">
              <a:buFont typeface="Arial" panose="020B0604020202020204" pitchFamily="34" charset="0"/>
              <a:buChar char="•"/>
            </a:pPr>
            <a:r>
              <a:rPr lang="en-US" b="0" baseline="0" dirty="0" smtClean="0"/>
              <a:t>Disloyal: Physicians who perform or send fewer than 30 percent of their business to your facilities. </a:t>
            </a:r>
          </a:p>
          <a:p>
            <a:endParaRPr lang="en-US" dirty="0" smtClean="0"/>
          </a:p>
          <a:p>
            <a:pPr defTabSz="903461">
              <a:defRPr/>
            </a:pPr>
            <a:r>
              <a:rPr lang="en-US" b="1" baseline="0" dirty="0" smtClean="0"/>
              <a:t>To Edit the Graph: </a:t>
            </a:r>
            <a:r>
              <a:rPr lang="en-US" b="0" baseline="0" dirty="0" smtClean="0"/>
              <a:t>Right click on each chart and select “Edit Data” to adjust the data in the chart.  </a:t>
            </a:r>
            <a:r>
              <a:rPr lang="en-US" dirty="0" smtClean="0">
                <a:solidFill>
                  <a:prstClr val="black"/>
                </a:solidFill>
              </a:rPr>
              <a:t>Click directly on the graph title (in black) to modify the chart title. </a:t>
            </a:r>
          </a:p>
          <a:p>
            <a:endParaRPr lang="en-US" b="0" baseline="0" dirty="0" smtClean="0"/>
          </a:p>
          <a:p>
            <a:r>
              <a:rPr lang="en-US" b="1" baseline="0" dirty="0" smtClean="0"/>
              <a:t>Additional Resources: </a:t>
            </a:r>
            <a:r>
              <a:rPr lang="en-US" b="0" baseline="0" dirty="0" smtClean="0"/>
              <a:t>To assess physician share and the strength of physician relationships, please refer to our tool, “Medicare Total Share Assessment,” available at: http://www.advisory.com/Research/Marketing-and-Planning-Leadership-Council/Tools/2014/Medicare-Total-Share-Performance-Assessment</a:t>
            </a:r>
            <a:endParaRPr lang="en-US" b="1" baseline="0" dirty="0" smtClean="0"/>
          </a:p>
          <a:p>
            <a:endParaRPr lang="en-US" b="1" baseline="0" dirty="0" smtClean="0"/>
          </a:p>
          <a:p>
            <a:r>
              <a:rPr lang="en-US" b="0" baseline="0" dirty="0" smtClean="0"/>
              <a:t>To learn more about metrics for physician outreach programs and how to optimize these efforts, please refer to the publication “Advancing Physician Outreach Programs,” available at: </a:t>
            </a:r>
            <a:r>
              <a:rPr lang="en-US" dirty="0" smtClean="0">
                <a:hlinkClick r:id="rId3"/>
              </a:rPr>
              <a:t>http://www.advisory.com/Research/Marketing-and-Planning-Leadership-Council/Studies/2010/Advancing-Physician-Outreach-Programs</a:t>
            </a:r>
            <a:r>
              <a:rPr lang="en-US" dirty="0" smtClean="0"/>
              <a:t>. </a:t>
            </a:r>
            <a:endParaRPr lang="en-US" b="1" baseline="0" dirty="0" smtClean="0"/>
          </a:p>
          <a:p>
            <a:endParaRPr lang="en-US" b="1" baseline="0" dirty="0" smtClean="0"/>
          </a:p>
          <a:p>
            <a:r>
              <a:rPr lang="en-US" b="0" baseline="0" dirty="0" smtClean="0"/>
              <a:t>Members of the Advisory Board Company’s Crimson Market Advantage program may access their data on MD referral patterns here: </a:t>
            </a:r>
            <a:r>
              <a:rPr lang="en-US" dirty="0" smtClean="0">
                <a:hlinkClick r:id="rId4"/>
              </a:rPr>
              <a:t>http://www.advisory.com/Technology/Crimson-Market-Advantage/Members</a:t>
            </a:r>
            <a:endParaRPr lang="en-US" dirty="0" smtClean="0"/>
          </a:p>
          <a:p>
            <a:endParaRPr lang="en-US" b="1" baseline="0" dirty="0" smtClean="0"/>
          </a:p>
          <a:p>
            <a:pPr marL="0" marR="0" indent="0" algn="l" defTabSz="910224" rtl="0" eaLnBrk="1" fontAlgn="auto" latinLnBrk="0" hangingPunct="1">
              <a:lnSpc>
                <a:spcPct val="100000"/>
              </a:lnSpc>
              <a:spcBef>
                <a:spcPts val="0"/>
              </a:spcBef>
              <a:spcAft>
                <a:spcPts val="0"/>
              </a:spcAft>
              <a:buClrTx/>
              <a:buSzTx/>
              <a:buFontTx/>
              <a:buNone/>
              <a:tabLst/>
              <a:defRPr/>
            </a:pPr>
            <a:r>
              <a:rPr lang="en-US" b="0" baseline="0" dirty="0" smtClean="0"/>
              <a:t>For more information about how The Advisory Board Company can help your organization learn more about referral strategies, learn more about our Crimson Market Referral program here: [LINK]</a:t>
            </a:r>
          </a:p>
          <a:p>
            <a:endParaRPr lang="en-US" b="1" baseline="0" dirty="0" smtClean="0"/>
          </a:p>
          <a:p>
            <a:endParaRPr lang="en-US" b="1" baseline="0"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13</a:t>
            </a:fld>
            <a:endParaRPr lang="en-US" dirty="0"/>
          </a:p>
        </p:txBody>
      </p:sp>
    </p:spTree>
    <p:extLst>
      <p:ext uri="{BB962C8B-B14F-4D97-AF65-F5344CB8AC3E}">
        <p14:creationId xmlns:p14="http://schemas.microsoft.com/office/powerpoint/2010/main" val="9427003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2150"/>
            <a:ext cx="4616450" cy="3463925"/>
          </a:xfrm>
        </p:spPr>
      </p:sp>
      <p:sp>
        <p:nvSpPr>
          <p:cNvPr id="3" name="Notes Placeholder 2"/>
          <p:cNvSpPr>
            <a:spLocks noGrp="1"/>
          </p:cNvSpPr>
          <p:nvPr>
            <p:ph type="body" idx="1"/>
          </p:nvPr>
        </p:nvSpPr>
        <p:spPr/>
        <p:txBody>
          <a:bodyPr>
            <a:normAutofit/>
          </a:bodyPr>
          <a:lstStyle/>
          <a:p>
            <a:r>
              <a:rPr lang="en-US" b="1" dirty="0" smtClean="0"/>
              <a:t>Purpose: </a:t>
            </a:r>
            <a:r>
              <a:rPr lang="en-US" b="0" dirty="0" smtClean="0"/>
              <a:t>To evaluate current patient</a:t>
            </a:r>
            <a:r>
              <a:rPr lang="en-US" b="0" baseline="0" dirty="0" smtClean="0"/>
              <a:t> satisfaction and experience </a:t>
            </a:r>
            <a:r>
              <a:rPr lang="en-US" b="0" dirty="0" smtClean="0"/>
              <a:t>patterns</a:t>
            </a:r>
            <a:r>
              <a:rPr lang="en-US" b="0" baseline="0" dirty="0" smtClean="0"/>
              <a:t> and estimate future patterns.</a:t>
            </a:r>
          </a:p>
          <a:p>
            <a:endParaRPr lang="en-US" b="0" baseline="0" dirty="0" smtClean="0"/>
          </a:p>
          <a:p>
            <a:r>
              <a:rPr lang="en-US" b="1" baseline="0" dirty="0" smtClean="0"/>
              <a:t>Task: </a:t>
            </a:r>
            <a:r>
              <a:rPr lang="en-US" b="0" baseline="0" dirty="0" smtClean="0"/>
              <a:t>Enter current patient engagement metrics and their current and target values on the left. In the middle of the slide, enter recent patient satisfaction data. On the right, enter patient experience metrics and their current and target values. Below each table or chart, discuss factors that influence each set of metrics. </a:t>
            </a:r>
          </a:p>
          <a:p>
            <a:endParaRPr lang="en-US" dirty="0" smtClean="0"/>
          </a:p>
          <a:p>
            <a:pPr defTabSz="903461">
              <a:defRPr/>
            </a:pPr>
            <a:r>
              <a:rPr lang="en-US" b="1" baseline="0" dirty="0" smtClean="0"/>
              <a:t>To Edit the Graph: </a:t>
            </a:r>
            <a:r>
              <a:rPr lang="en-US" b="0" baseline="0" dirty="0" smtClean="0"/>
              <a:t>Right click on each chart and select “Edit Data” to adjust the data in the chart.  </a:t>
            </a:r>
            <a:r>
              <a:rPr lang="en-US" dirty="0" smtClean="0">
                <a:solidFill>
                  <a:prstClr val="black"/>
                </a:solidFill>
              </a:rPr>
              <a:t>Click directly on the graph title (in black) to modify the chart title. </a:t>
            </a:r>
          </a:p>
          <a:p>
            <a:pPr defTabSz="903461">
              <a:defRPr/>
            </a:pPr>
            <a:endParaRPr lang="en-US" dirty="0" smtClean="0">
              <a:solidFill>
                <a:prstClr val="black"/>
              </a:solidFill>
            </a:endParaRPr>
          </a:p>
          <a:p>
            <a:pPr defTabSz="903461">
              <a:defRPr/>
            </a:pPr>
            <a:r>
              <a:rPr lang="en-US" b="1" dirty="0" smtClean="0">
                <a:solidFill>
                  <a:prstClr val="black"/>
                </a:solidFill>
              </a:rPr>
              <a:t>Additional Resources: </a:t>
            </a:r>
            <a:r>
              <a:rPr lang="en-US" b="0" dirty="0" smtClean="0">
                <a:solidFill>
                  <a:prstClr val="black"/>
                </a:solidFill>
              </a:rPr>
              <a:t>To</a:t>
            </a:r>
            <a:r>
              <a:rPr lang="en-US" b="0" baseline="0" dirty="0" smtClean="0">
                <a:solidFill>
                  <a:prstClr val="black"/>
                </a:solidFill>
              </a:rPr>
              <a:t> learn more about how other organizations conduct and respond to consumer perception data, please consult our brief, “Processes Surrounding Consumer Perception Studies” available at: </a:t>
            </a:r>
            <a:r>
              <a:rPr lang="en-US" dirty="0" smtClean="0">
                <a:hlinkClick r:id="rId3"/>
              </a:rPr>
              <a:t>http://www.advisory.com/Research/Marketing-and-Planning-Leadership-Council/Original-Inquiry/2010/01/Processes-Surrounding-Consumer-Perception-Studies</a:t>
            </a:r>
            <a:r>
              <a:rPr lang="en-US" dirty="0" smtClean="0"/>
              <a:t>. The consumer perception</a:t>
            </a:r>
            <a:r>
              <a:rPr lang="en-US" baseline="0" dirty="0" smtClean="0"/>
              <a:t> data generated can be used to populate the tables above. </a:t>
            </a:r>
            <a:endParaRPr lang="en-US" dirty="0" smtClean="0"/>
          </a:p>
          <a:p>
            <a:pPr defTabSz="903461">
              <a:defRPr/>
            </a:pPr>
            <a:endParaRPr lang="en-US" b="0" dirty="0" smtClean="0">
              <a:solidFill>
                <a:prstClr val="black"/>
              </a:solidFill>
            </a:endParaRPr>
          </a:p>
          <a:p>
            <a:pPr defTabSz="903461">
              <a:defRPr/>
            </a:pPr>
            <a:r>
              <a:rPr lang="en-US" b="0" dirty="0" smtClean="0">
                <a:solidFill>
                  <a:prstClr val="black"/>
                </a:solidFill>
              </a:rPr>
              <a:t>Most</a:t>
            </a:r>
            <a:r>
              <a:rPr lang="en-US" b="0" baseline="0" dirty="0" smtClean="0">
                <a:solidFill>
                  <a:prstClr val="black"/>
                </a:solidFill>
              </a:rPr>
              <a:t> organizations rely on the Hospital Consumer Assessment of Healthcare Providers and Systems (HCAHPS) and Press </a:t>
            </a:r>
            <a:r>
              <a:rPr lang="en-US" b="0" baseline="0" dirty="0" err="1" smtClean="0">
                <a:solidFill>
                  <a:prstClr val="black"/>
                </a:solidFill>
              </a:rPr>
              <a:t>Ganey</a:t>
            </a:r>
            <a:r>
              <a:rPr lang="en-US" b="0" baseline="0" dirty="0" smtClean="0">
                <a:solidFill>
                  <a:prstClr val="black"/>
                </a:solidFill>
              </a:rPr>
              <a:t> survey instruments to measure patient experience. Information about these resources is available at: </a:t>
            </a:r>
            <a:r>
              <a:rPr lang="en-US" dirty="0" smtClean="0">
                <a:hlinkClick r:id="rId4"/>
              </a:rPr>
              <a:t>http://www.hcahpsonline.org</a:t>
            </a:r>
            <a:r>
              <a:rPr lang="en-US" dirty="0" smtClean="0"/>
              <a:t> and </a:t>
            </a:r>
            <a:r>
              <a:rPr lang="en-US" dirty="0" smtClean="0">
                <a:hlinkClick r:id="rId5"/>
              </a:rPr>
              <a:t>http://www.pressganey.com/</a:t>
            </a:r>
            <a:r>
              <a:rPr lang="en-US" dirty="0" smtClean="0"/>
              <a:t>.</a:t>
            </a:r>
            <a:r>
              <a:rPr lang="en-US" baseline="0" dirty="0" smtClean="0"/>
              <a:t> </a:t>
            </a:r>
            <a:endParaRPr lang="en-US" b="0" dirty="0" smtClean="0">
              <a:solidFill>
                <a:prstClr val="black"/>
              </a:solidFill>
            </a:endParaRPr>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14</a:t>
            </a:fld>
            <a:endParaRPr lang="en-US" dirty="0">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3488">
              <a:defRPr/>
            </a:pPr>
            <a:r>
              <a:rPr lang="en-US" b="1" dirty="0" smtClean="0"/>
              <a:t>Purpose: </a:t>
            </a:r>
            <a:r>
              <a:rPr lang="en-US" b="0" dirty="0" smtClean="0"/>
              <a:t>To</a:t>
            </a:r>
            <a:r>
              <a:rPr lang="en-US" b="0" baseline="0" dirty="0" smtClean="0"/>
              <a:t> assess relative brand preference across service areas and track</a:t>
            </a:r>
            <a:r>
              <a:rPr lang="en-US" b="0" dirty="0" smtClean="0"/>
              <a:t> improvements</a:t>
            </a:r>
            <a:r>
              <a:rPr lang="en-US" b="0" baseline="0" dirty="0" smtClean="0"/>
              <a:t> and declines in</a:t>
            </a:r>
            <a:r>
              <a:rPr lang="en-US" b="0" dirty="0" smtClean="0"/>
              <a:t> </a:t>
            </a:r>
            <a:r>
              <a:rPr lang="en-US" b="0" baseline="0" dirty="0" smtClean="0"/>
              <a:t>satisfaction </a:t>
            </a:r>
            <a:r>
              <a:rPr lang="en-US" b="0" dirty="0" smtClean="0"/>
              <a:t>targets</a:t>
            </a:r>
            <a:r>
              <a:rPr lang="en-US" b="0" baseline="0" dirty="0" smtClean="0"/>
              <a:t> across multiple key metrics and identify key implications for marketing. </a:t>
            </a:r>
            <a:endParaRPr lang="en-US" b="1" dirty="0" smtClean="0"/>
          </a:p>
          <a:p>
            <a:endParaRPr lang="en-US" b="1" dirty="0" smtClean="0"/>
          </a:p>
          <a:p>
            <a:pPr defTabSz="903488">
              <a:defRPr/>
            </a:pPr>
            <a:r>
              <a:rPr lang="en-US" b="1" dirty="0" smtClean="0"/>
              <a:t>Task: </a:t>
            </a:r>
            <a:r>
              <a:rPr lang="en-US" b="0" dirty="0" smtClean="0"/>
              <a:t>Indicate the brand preference,</a:t>
            </a:r>
            <a:r>
              <a:rPr lang="en-US" b="0" baseline="0" dirty="0" smtClean="0"/>
              <a:t> awareness, equity index, and patient and physician satisfaction scores on the table above. Use the arrows to the right to indicate current performance relative to previous year’s performance. Edit the metrics to reflect your organization’s brand and satisfaction priorities. </a:t>
            </a:r>
            <a:endParaRPr lang="en-US" dirty="0" smtClean="0"/>
          </a:p>
          <a:p>
            <a:pPr defTabSz="931200">
              <a:defRPr/>
            </a:pPr>
            <a:endParaRPr lang="en-US" b="1" baseline="0" dirty="0" smtClean="0"/>
          </a:p>
          <a:p>
            <a:pPr defTabSz="903488">
              <a:defRPr/>
            </a:pPr>
            <a:r>
              <a:rPr lang="en-US" b="1" baseline="0" dirty="0" smtClean="0"/>
              <a:t>Additional Resources: </a:t>
            </a:r>
            <a:r>
              <a:rPr lang="en-US" b="0" baseline="0" dirty="0" smtClean="0"/>
              <a:t>To view a comprehensive list of suggested brand and satisfaction metrics that may be included in this analysis, please refer to the Marketing and Planning Leadership Council’s Marketing Performance Dashboard, available at: </a:t>
            </a:r>
            <a:r>
              <a:rPr lang="en-US" dirty="0" smtClean="0">
                <a:hlinkClick r:id="rId3"/>
              </a:rPr>
              <a:t>http://www.advisory.com/Research/Marketing-and-Planning-Leadership-Council/Tools/2011/Marketing-Performance-Dashboard</a:t>
            </a:r>
            <a:r>
              <a:rPr lang="en-US" dirty="0" smtClean="0"/>
              <a:t>.</a:t>
            </a:r>
            <a:r>
              <a:rPr lang="en-US" baseline="0" dirty="0" smtClean="0"/>
              <a:t> </a:t>
            </a:r>
          </a:p>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15</a:t>
            </a:fld>
            <a:endParaRPr lang="en-US" dirty="0"/>
          </a:p>
        </p:txBody>
      </p:sp>
    </p:spTree>
    <p:extLst>
      <p:ext uri="{BB962C8B-B14F-4D97-AF65-F5344CB8AC3E}">
        <p14:creationId xmlns:p14="http://schemas.microsoft.com/office/powerpoint/2010/main" val="9095140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provide an overview of major employers in the area, expected growth, and approach to employee coverage.</a:t>
            </a:r>
            <a:endParaRPr lang="en-US" b="0" baseline="0" dirty="0" smtClean="0"/>
          </a:p>
          <a:p>
            <a:endParaRPr lang="en-US" b="0" baseline="0" dirty="0" smtClean="0"/>
          </a:p>
          <a:p>
            <a:r>
              <a:rPr lang="en-US" b="1" baseline="0" dirty="0" smtClean="0"/>
              <a:t>Task: </a:t>
            </a:r>
            <a:r>
              <a:rPr lang="en-US" b="0" baseline="0" dirty="0" smtClean="0"/>
              <a:t>List major employers in your market, their current number of employees, and any anticipated growth across the next few years. In the comments column, indicate how each employer currently provides coverage for their employees and any anticipated changes the employer may be planning to make to its health and wellness benefits. </a:t>
            </a:r>
          </a:p>
          <a:p>
            <a:endParaRPr lang="en-US" b="0" baseline="0" dirty="0" smtClean="0"/>
          </a:p>
          <a:p>
            <a:pPr marL="0" marR="0" indent="0" algn="l" defTabSz="910224" rtl="0" eaLnBrk="1" fontAlgn="auto" latinLnBrk="0" hangingPunct="1">
              <a:lnSpc>
                <a:spcPct val="100000"/>
              </a:lnSpc>
              <a:spcBef>
                <a:spcPts val="0"/>
              </a:spcBef>
              <a:spcAft>
                <a:spcPts val="0"/>
              </a:spcAft>
              <a:buClrTx/>
              <a:buSzTx/>
              <a:buFontTx/>
              <a:buNone/>
              <a:tabLst/>
              <a:defRPr/>
            </a:pPr>
            <a:r>
              <a:rPr lang="en-US" b="1" baseline="0" dirty="0" smtClean="0"/>
              <a:t>Additional Resources: </a:t>
            </a:r>
            <a:r>
              <a:rPr lang="en-US" dirty="0" smtClean="0"/>
              <a:t>For more</a:t>
            </a:r>
            <a:r>
              <a:rPr lang="en-US" baseline="0" dirty="0" smtClean="0"/>
              <a:t> information about national trends for employer priorities and cost-savings strategies, please consult our study, “Developing Next-Generation Employer Partnerships,” available at: http://www.advisory.com/Research/Marketing-and-Planning-Leadership-Council/Studies/2012/Developing-Next-Generation-Employer-Partnerships .</a:t>
            </a:r>
            <a:endParaRPr lang="en-US" dirty="0" smtClean="0"/>
          </a:p>
          <a:p>
            <a:pPr marL="0" marR="0" indent="0" algn="l" defTabSz="910224"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16</a:t>
            </a:fld>
            <a:endParaRPr lang="en-US" dirty="0"/>
          </a:p>
        </p:txBody>
      </p:sp>
    </p:spTree>
    <p:extLst>
      <p:ext uri="{BB962C8B-B14F-4D97-AF65-F5344CB8AC3E}">
        <p14:creationId xmlns:p14="http://schemas.microsoft.com/office/powerpoint/2010/main" val="8184807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provide an overview of major employers in the area, expected growth, and approach to employee coverage.</a:t>
            </a:r>
            <a:endParaRPr lang="en-US" b="0" baseline="0" dirty="0" smtClean="0"/>
          </a:p>
          <a:p>
            <a:endParaRPr lang="en-US" b="0" baseline="0" dirty="0" smtClean="0"/>
          </a:p>
          <a:p>
            <a:r>
              <a:rPr lang="en-US" b="1" baseline="0" dirty="0" smtClean="0"/>
              <a:t>Task: </a:t>
            </a:r>
            <a:r>
              <a:rPr lang="en-US" b="0" baseline="0" dirty="0" smtClean="0"/>
              <a:t>List major employers in your market, their current number of employees, and any anticipated growth across the next few years. In the comments column, indicate how each employer currently provides coverage for their employees and any anticipated changes the employer may be planning to make to its health and wellness benefits. </a:t>
            </a:r>
          </a:p>
          <a:p>
            <a:endParaRPr lang="en-US" b="0" baseline="0" dirty="0" smtClean="0"/>
          </a:p>
          <a:p>
            <a:pPr marL="0" marR="0" indent="0" algn="l" defTabSz="910224" rtl="0" eaLnBrk="1" fontAlgn="auto" latinLnBrk="0" hangingPunct="1">
              <a:lnSpc>
                <a:spcPct val="100000"/>
              </a:lnSpc>
              <a:spcBef>
                <a:spcPts val="0"/>
              </a:spcBef>
              <a:spcAft>
                <a:spcPts val="0"/>
              </a:spcAft>
              <a:buClrTx/>
              <a:buSzTx/>
              <a:buFontTx/>
              <a:buNone/>
              <a:tabLst/>
              <a:defRPr/>
            </a:pPr>
            <a:r>
              <a:rPr lang="en-US" b="1" baseline="0" dirty="0" smtClean="0"/>
              <a:t>Additional Resources: </a:t>
            </a:r>
            <a:r>
              <a:rPr lang="en-US" dirty="0" smtClean="0"/>
              <a:t>For more</a:t>
            </a:r>
            <a:r>
              <a:rPr lang="en-US" baseline="0" dirty="0" smtClean="0"/>
              <a:t> information about national trends for employer priorities and cost-savings strategies, please consult our study, “Developing Next-Generation Employer Partnerships,” available at: http://www.advisory.com/Research/Marketing-and-Planning-Leadership-Council/Studies/2012/Developing-Next-Generation-Employer-Partnerships .</a:t>
            </a:r>
            <a:endParaRPr lang="en-US" dirty="0" smtClean="0"/>
          </a:p>
          <a:p>
            <a:pPr marL="0" marR="0" indent="0" algn="l" defTabSz="910224"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17</a:t>
            </a:fld>
            <a:endParaRPr lang="en-US" dirty="0"/>
          </a:p>
        </p:txBody>
      </p:sp>
    </p:spTree>
    <p:extLst>
      <p:ext uri="{BB962C8B-B14F-4D97-AF65-F5344CB8AC3E}">
        <p14:creationId xmlns:p14="http://schemas.microsoft.com/office/powerpoint/2010/main" val="8184807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Based on the situation</a:t>
            </a:r>
            <a:r>
              <a:rPr lang="en-US" b="0" baseline="0" dirty="0" smtClean="0"/>
              <a:t> analysis, list the opportunities where marketing can potentially impact volume, retention, reputation or other key metrics.</a:t>
            </a:r>
          </a:p>
          <a:p>
            <a:endParaRPr lang="en-US" b="0" baseline="0" dirty="0" smtClean="0"/>
          </a:p>
          <a:p>
            <a:pPr defTabSz="920641">
              <a:defRPr/>
            </a:pPr>
            <a:r>
              <a:rPr lang="en-US" b="1" dirty="0" smtClean="0"/>
              <a:t>Task: </a:t>
            </a:r>
            <a:r>
              <a:rPr lang="en-US" b="0" dirty="0" smtClean="0"/>
              <a:t>Using the information gathered from identifying barriers to growth as well as </a:t>
            </a:r>
            <a:r>
              <a:rPr lang="en-US" b="0" baseline="0" dirty="0" smtClean="0"/>
              <a:t>competitive advantages on the </a:t>
            </a:r>
            <a:r>
              <a:rPr lang="en-US" b="0" dirty="0" smtClean="0"/>
              <a:t>previous slides</a:t>
            </a:r>
            <a:r>
              <a:rPr lang="en-US" b="0" baseline="0" dirty="0" smtClean="0"/>
              <a:t>, list the top 5 areas of marketing opportunity for the organization. </a:t>
            </a:r>
            <a:r>
              <a:rPr lang="en-US" dirty="0">
                <a:solidFill>
                  <a:schemeClr val="tx1">
                    <a:lumMod val="95000"/>
                    <a:lumOff val="5000"/>
                  </a:schemeClr>
                </a:solidFill>
              </a:rPr>
              <a:t>List opportunities identified through external and internal analyses on the previous slides. In the adjacent column, briefly describe what the potential marketing initiative </a:t>
            </a:r>
            <a:r>
              <a:rPr lang="en-US" dirty="0" smtClean="0">
                <a:solidFill>
                  <a:schemeClr val="tx1">
                    <a:lumMod val="95000"/>
                    <a:lumOff val="5000"/>
                  </a:schemeClr>
                </a:solidFill>
              </a:rPr>
              <a:t>is, how it aligns with the organizational</a:t>
            </a:r>
            <a:r>
              <a:rPr lang="en-US" baseline="0" dirty="0" smtClean="0">
                <a:solidFill>
                  <a:schemeClr val="tx1">
                    <a:lumMod val="95000"/>
                    <a:lumOff val="5000"/>
                  </a:schemeClr>
                </a:solidFill>
              </a:rPr>
              <a:t> strategic goal(s),</a:t>
            </a:r>
            <a:r>
              <a:rPr lang="en-US" dirty="0" smtClean="0">
                <a:solidFill>
                  <a:schemeClr val="tx1">
                    <a:lumMod val="95000"/>
                    <a:lumOff val="5000"/>
                  </a:schemeClr>
                </a:solidFill>
              </a:rPr>
              <a:t> </a:t>
            </a:r>
            <a:r>
              <a:rPr lang="en-US" dirty="0">
                <a:solidFill>
                  <a:schemeClr val="tx1">
                    <a:lumMod val="95000"/>
                    <a:lumOff val="5000"/>
                  </a:schemeClr>
                </a:solidFill>
              </a:rPr>
              <a:t>and why these initiatives were selected. </a:t>
            </a:r>
          </a:p>
          <a:p>
            <a:pPr defTabSz="920641">
              <a:defRPr/>
            </a:pPr>
            <a:endParaRPr lang="en-US" dirty="0">
              <a:solidFill>
                <a:schemeClr val="tx1">
                  <a:lumMod val="95000"/>
                  <a:lumOff val="5000"/>
                </a:schemeClr>
              </a:solidFill>
            </a:endParaRPr>
          </a:p>
          <a:p>
            <a:pPr defTabSz="920641">
              <a:defRPr/>
            </a:pPr>
            <a:r>
              <a:rPr lang="en-US" b="1" dirty="0">
                <a:solidFill>
                  <a:schemeClr val="tx1">
                    <a:lumMod val="95000"/>
                    <a:lumOff val="5000"/>
                  </a:schemeClr>
                </a:solidFill>
              </a:rPr>
              <a:t>Additional Resources: </a:t>
            </a:r>
            <a:r>
              <a:rPr lang="en-US" dirty="0">
                <a:solidFill>
                  <a:schemeClr val="tx1">
                    <a:lumMod val="95000"/>
                    <a:lumOff val="5000"/>
                  </a:schemeClr>
                </a:solidFill>
              </a:rPr>
              <a:t> For further guidance on prioritizing the identified marketing opportunities, please see the Advisory Board’s Marketing Prioritization </a:t>
            </a:r>
            <a:r>
              <a:rPr lang="en-US" dirty="0" smtClean="0">
                <a:solidFill>
                  <a:schemeClr val="tx1">
                    <a:lumMod val="95000"/>
                    <a:lumOff val="5000"/>
                  </a:schemeClr>
                </a:solidFill>
              </a:rPr>
              <a:t>Tool,</a:t>
            </a:r>
            <a:r>
              <a:rPr lang="en-US" baseline="0" dirty="0" smtClean="0">
                <a:solidFill>
                  <a:schemeClr val="tx1">
                    <a:lumMod val="95000"/>
                    <a:lumOff val="5000"/>
                  </a:schemeClr>
                </a:solidFill>
              </a:rPr>
              <a:t> available at: </a:t>
            </a:r>
            <a:r>
              <a:rPr lang="en-US" dirty="0" smtClean="0">
                <a:hlinkClick r:id="rId3"/>
              </a:rPr>
              <a:t>http://www.advisory.com/Research/Marketing-and-Planning-Leadership-Council/Tools/2009/Marketing-Prioritization-Tool</a:t>
            </a:r>
            <a:r>
              <a:rPr lang="en-US" dirty="0" smtClean="0">
                <a:solidFill>
                  <a:schemeClr val="tx1">
                    <a:lumMod val="95000"/>
                    <a:lumOff val="5000"/>
                  </a:schemeClr>
                </a:solidFill>
              </a:rPr>
              <a:t>. </a:t>
            </a:r>
            <a:endParaRPr lang="en-US" b="1" dirty="0" smtClean="0"/>
          </a:p>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18</a:t>
            </a:fld>
            <a:endParaRPr lang="en-US" dirty="0"/>
          </a:p>
        </p:txBody>
      </p:sp>
    </p:spTree>
    <p:extLst>
      <p:ext uri="{BB962C8B-B14F-4D97-AF65-F5344CB8AC3E}">
        <p14:creationId xmlns:p14="http://schemas.microsoft.com/office/powerpoint/2010/main" val="8022019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Purpose:  </a:t>
            </a:r>
            <a:r>
              <a:rPr lang="en-US" dirty="0"/>
              <a:t>To evaluate how your organization performs on brand metrics against other competitors.  </a:t>
            </a:r>
          </a:p>
          <a:p>
            <a:endParaRPr lang="en-US" dirty="0"/>
          </a:p>
          <a:p>
            <a:r>
              <a:rPr lang="en-US" b="1" dirty="0"/>
              <a:t>Task:  </a:t>
            </a:r>
            <a:r>
              <a:rPr lang="en-US" dirty="0"/>
              <a:t>In the upper table, replace the column titles to the right with the names of up to three major competitors for your organization. For each customer subset, use market research to fill in available data about each organization’s relationship with referring physicians and patients.  </a:t>
            </a:r>
          </a:p>
          <a:p>
            <a:endParaRPr lang="en-US" dirty="0"/>
          </a:p>
          <a:p>
            <a:r>
              <a:rPr lang="en-US" dirty="0"/>
              <a:t>In the lower table, replace the column titles to the right with the names of up to three major competitors for your organization. Score your organization and each competitor on four dimensions of brand personality (described below) using a scale from 0 (low) to 5 (high</a:t>
            </a:r>
            <a:r>
              <a:rPr lang="en-US" dirty="0" smtClean="0"/>
              <a:t>).</a:t>
            </a:r>
          </a:p>
          <a:p>
            <a:endParaRPr lang="en-US" dirty="0" smtClean="0"/>
          </a:p>
          <a:p>
            <a:r>
              <a:rPr lang="en-US" dirty="0" smtClean="0"/>
              <a:t>Use the following definitions</a:t>
            </a:r>
            <a:r>
              <a:rPr lang="en-US" baseline="0" dirty="0" smtClean="0"/>
              <a:t> of each brand personality dimension: </a:t>
            </a:r>
            <a:endParaRPr lang="en-US" dirty="0"/>
          </a:p>
          <a:p>
            <a:endParaRPr lang="en-US" dirty="0"/>
          </a:p>
          <a:p>
            <a:pPr marL="171450" indent="-171450">
              <a:buFont typeface="Arial" panose="020B0604020202020204" pitchFamily="34" charset="0"/>
              <a:buChar char="•"/>
            </a:pPr>
            <a:r>
              <a:rPr lang="en-US" dirty="0"/>
              <a:t>Brand Uniqueness: Brand's distinctiveness versus other offerings in category </a:t>
            </a:r>
          </a:p>
          <a:p>
            <a:pPr marL="171450" indent="-171450">
              <a:buFont typeface="Arial" panose="020B0604020202020204" pitchFamily="34" charset="0"/>
              <a:buChar char="•"/>
            </a:pPr>
            <a:r>
              <a:rPr lang="en-US" dirty="0"/>
              <a:t>Brand Recall: First brand to come to mind when asked about the category and/or brand attributes </a:t>
            </a:r>
          </a:p>
          <a:p>
            <a:pPr marL="171450" indent="-171450">
              <a:buFont typeface="Arial" panose="020B0604020202020204" pitchFamily="34" charset="0"/>
              <a:buChar char="•"/>
            </a:pPr>
            <a:r>
              <a:rPr lang="en-US" dirty="0"/>
              <a:t>Brand Affinity: Attributes of the brand that make it likeable to a customer </a:t>
            </a:r>
          </a:p>
          <a:p>
            <a:pPr marL="171450" indent="-171450">
              <a:buFont typeface="Arial" panose="020B0604020202020204" pitchFamily="34" charset="0"/>
              <a:buChar char="•"/>
            </a:pPr>
            <a:r>
              <a:rPr lang="en-US" dirty="0"/>
              <a:t>Brand Association: Perceived qualities of brand which extends itself to category</a:t>
            </a:r>
          </a:p>
          <a:p>
            <a:endParaRPr lang="en-US" dirty="0"/>
          </a:p>
          <a:p>
            <a:r>
              <a:rPr lang="en-US" b="1" dirty="0"/>
              <a:t>Additional Resources: </a:t>
            </a:r>
          </a:p>
          <a:p>
            <a:endParaRPr lang="en-US" dirty="0"/>
          </a:p>
          <a:p>
            <a:r>
              <a:rPr lang="en-US" dirty="0"/>
              <a:t>For profiles of how three organizations conduct market research, please refer to our research brief “Current Marketing Objectives and Market Research Efforts,” available at: </a:t>
            </a:r>
            <a:r>
              <a:rPr lang="en-US" dirty="0" smtClean="0">
                <a:hlinkClick r:id="rId3"/>
              </a:rPr>
              <a:t>http://www.advisory.com/Research/Marketing-and-Planning-Leadership-Council/Original-Inquiry/2010/03/Current-Marketing-Objectives-and-Market-Research-Efforts</a:t>
            </a:r>
            <a:r>
              <a:rPr lang="en-US" dirty="0" smtClean="0"/>
              <a:t>. </a:t>
            </a:r>
            <a:endParaRPr lang="en-US" dirty="0"/>
          </a:p>
          <a:p>
            <a:endParaRPr lang="en-US" dirty="0"/>
          </a:p>
          <a:p>
            <a:r>
              <a:rPr lang="en-US" dirty="0"/>
              <a:t>To learn more about elevating the organization’s brand health for outpatient services, please read our research brief, “Health System Brand Strategies for Outpatient Services,” available at: </a:t>
            </a:r>
            <a:r>
              <a:rPr lang="en-US" u="sng" dirty="0">
                <a:hlinkClick r:id="rId4"/>
              </a:rPr>
              <a:t>http://</a:t>
            </a:r>
            <a:r>
              <a:rPr lang="en-US" u="sng" dirty="0" smtClean="0">
                <a:hlinkClick r:id="rId4"/>
              </a:rPr>
              <a:t>www.advisory.com/Research/Marketing-and-Planning-Leadership-Council/Original-Inquiry/2009/08/Health-System-Brand-Strategies-for-Outpatient-Services</a:t>
            </a:r>
            <a:r>
              <a:rPr lang="en-US" u="sng" dirty="0" smtClean="0"/>
              <a:t>.</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19</a:t>
            </a:fld>
            <a:endParaRPr lang="en-US" dirty="0"/>
          </a:p>
        </p:txBody>
      </p:sp>
    </p:spTree>
    <p:extLst>
      <p:ext uri="{BB962C8B-B14F-4D97-AF65-F5344CB8AC3E}">
        <p14:creationId xmlns:p14="http://schemas.microsoft.com/office/powerpoint/2010/main" val="3905090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2</a:t>
            </a:fld>
            <a:endParaRPr lang="en-US" dirty="0"/>
          </a:p>
        </p:txBody>
      </p:sp>
    </p:spTree>
    <p:extLst>
      <p:ext uri="{BB962C8B-B14F-4D97-AF65-F5344CB8AC3E}">
        <p14:creationId xmlns:p14="http://schemas.microsoft.com/office/powerpoint/2010/main" val="3250753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Purpose:  </a:t>
            </a:r>
            <a:r>
              <a:rPr lang="en-US" b="0" dirty="0" smtClean="0"/>
              <a:t>To </a:t>
            </a:r>
            <a:r>
              <a:rPr lang="en-US" b="0" baseline="0" dirty="0" smtClean="0"/>
              <a:t>identify top-line competitive threats.</a:t>
            </a:r>
            <a:endParaRPr lang="en-US" b="0" dirty="0" smtClean="0"/>
          </a:p>
          <a:p>
            <a:endParaRPr lang="en-US" b="1" dirty="0" smtClean="0"/>
          </a:p>
          <a:p>
            <a:r>
              <a:rPr lang="en-US" b="1" dirty="0" smtClean="0"/>
              <a:t>Task:  </a:t>
            </a:r>
            <a:r>
              <a:rPr lang="en-US" b="0" dirty="0" smtClean="0"/>
              <a:t>Complete</a:t>
            </a:r>
            <a:r>
              <a:rPr lang="en-US" b="0" baseline="0" dirty="0" smtClean="0"/>
              <a:t> the chart above with the names of current local, regional, and national competitors.  List the key area(s) of competition, new programs and facilities, and expected risk to market share within the timeframe of your marketing plan. In the box at the bottom of the slide, discuss implications of any shifts in competitors’ growth efforts. </a:t>
            </a:r>
            <a:endParaRPr lang="en-US" dirty="0" smtClean="0"/>
          </a:p>
          <a:p>
            <a:endParaRPr lang="en-US" dirty="0" smtClean="0"/>
          </a:p>
          <a:p>
            <a:pPr defTabSz="910145">
              <a:defRPr/>
            </a:pPr>
            <a:r>
              <a:rPr lang="en-US" b="1" baseline="0" dirty="0" smtClean="0"/>
              <a:t>Additional Resources: </a:t>
            </a:r>
          </a:p>
          <a:p>
            <a:pPr defTabSz="910145">
              <a:defRPr/>
            </a:pPr>
            <a:endParaRPr lang="en-US" b="1" baseline="0" dirty="0" smtClean="0"/>
          </a:p>
          <a:p>
            <a:pPr defTabSz="910145">
              <a:defRPr/>
            </a:pPr>
            <a:r>
              <a:rPr lang="en-US" b="0" baseline="0" dirty="0" smtClean="0"/>
              <a:t>For strategies on assessing market competitors, please refer to our study, “Perfecting Competitive Intelligence,” available at: </a:t>
            </a:r>
            <a:r>
              <a:rPr lang="en-US" dirty="0" smtClean="0">
                <a:hlinkClick r:id="rId3"/>
              </a:rPr>
              <a:t>http://www.advisory.com/Research/Marketing-and-Planning-Leadership-Council/Studies/2005/Perfecting-Competitive-Intelligence</a:t>
            </a:r>
            <a:r>
              <a:rPr lang="en-US" dirty="0" smtClean="0"/>
              <a:t>.</a:t>
            </a:r>
            <a:endParaRPr lang="en-US" b="0" baseline="0" dirty="0" smtClean="0"/>
          </a:p>
          <a:p>
            <a:pPr defTabSz="910145">
              <a:defRPr/>
            </a:pPr>
            <a:endParaRPr lang="en-US" b="1" baseline="0" dirty="0" smtClean="0"/>
          </a:p>
          <a:p>
            <a:pPr defTabSz="910145">
              <a:defRPr/>
            </a:pPr>
            <a:r>
              <a:rPr lang="en-US" dirty="0" smtClean="0"/>
              <a:t>For guidance on evaluating market</a:t>
            </a:r>
            <a:r>
              <a:rPr lang="en-US" baseline="0" dirty="0" smtClean="0"/>
              <a:t> competition, refer to our research brief, </a:t>
            </a:r>
            <a:r>
              <a:rPr lang="en-US" b="0" baseline="0" dirty="0" smtClean="0"/>
              <a:t>“</a:t>
            </a:r>
            <a:r>
              <a:rPr lang="en-US" dirty="0"/>
              <a:t>Environmental Assessment Processes for Strategic Planning,” available at: </a:t>
            </a:r>
            <a:r>
              <a:rPr lang="en-US" dirty="0" smtClean="0">
                <a:hlinkClick r:id="rId4"/>
              </a:rPr>
              <a:t>http://www.advisory.com/Research/Marketing-and-Planning-Leadership-Council/Original-Inquiry/2008/12/Environmental-Assessment-Processes-for-Strategic-Planning</a:t>
            </a:r>
            <a:r>
              <a:rPr lang="en-US" dirty="0" smtClean="0"/>
              <a:t> and “Are you Ready to Compete with </a:t>
            </a:r>
            <a:r>
              <a:rPr lang="en-US" dirty="0" err="1" smtClean="0"/>
              <a:t>Walmart</a:t>
            </a:r>
            <a:r>
              <a:rPr lang="en-US" dirty="0" smtClean="0"/>
              <a:t>?,” available at: </a:t>
            </a:r>
            <a:r>
              <a:rPr lang="en-US" dirty="0" smtClean="0">
                <a:hlinkClick r:id="rId5"/>
              </a:rPr>
              <a:t>http://www.advisory.com/Research/Health-Care-Advisory-Board/Multimedia/Video/2013/Are-you-ready-to-compete-with-Walmart</a:t>
            </a:r>
            <a:r>
              <a:rPr lang="en-US" dirty="0" smtClean="0"/>
              <a:t>. </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Purpose:  </a:t>
            </a:r>
            <a:r>
              <a:rPr lang="en-US" dirty="0"/>
              <a:t>To evaluate how well your organization meets customer values as compared to other competitors in your market. </a:t>
            </a:r>
          </a:p>
          <a:p>
            <a:endParaRPr lang="en-US" dirty="0"/>
          </a:p>
          <a:p>
            <a:r>
              <a:rPr lang="en-US" b="1" dirty="0"/>
              <a:t>Task:  </a:t>
            </a:r>
            <a:r>
              <a:rPr lang="en-US" dirty="0"/>
              <a:t>For each customer type, list 1-3 drivers of value on the left, focusing on specific </a:t>
            </a:r>
            <a:r>
              <a:rPr lang="en-US" dirty="0" smtClean="0"/>
              <a:t>needs and preferences </a:t>
            </a:r>
            <a:r>
              <a:rPr lang="en-US" dirty="0"/>
              <a:t>for </a:t>
            </a:r>
            <a:r>
              <a:rPr lang="en-US" dirty="0" smtClean="0"/>
              <a:t>each</a:t>
            </a:r>
            <a:r>
              <a:rPr lang="en-US" baseline="0" dirty="0" smtClean="0"/>
              <a:t> customer</a:t>
            </a:r>
            <a:r>
              <a:rPr lang="en-US" dirty="0" smtClean="0"/>
              <a:t>. </a:t>
            </a:r>
            <a:r>
              <a:rPr lang="en-US" dirty="0"/>
              <a:t>Replace the column titles to the right with the names of up to three major competitors for your organization. In the rows corresponding to each value, score your organization and each competitor on how well each provides this value to customers, using a scale from 0 (does not provide value) to 5 (provides the maximum amount of value). </a:t>
            </a:r>
            <a:r>
              <a:rPr lang="en-US" dirty="0" smtClean="0"/>
              <a:t>Highlight areas where your organization outperforms competitors.</a:t>
            </a:r>
            <a:r>
              <a:rPr lang="en-US" baseline="0" dirty="0" smtClean="0"/>
              <a:t> </a:t>
            </a:r>
            <a:endParaRPr lang="en-US" dirty="0"/>
          </a:p>
          <a:p>
            <a:endParaRPr lang="en-US" dirty="0"/>
          </a:p>
          <a:p>
            <a:r>
              <a:rPr lang="en-US" b="1" dirty="0"/>
              <a:t>Additional Resources: </a:t>
            </a:r>
            <a:r>
              <a:rPr lang="en-US" dirty="0"/>
              <a:t>To learn more about each of these customers, their values, and how provider organizations can drive value, please refer </a:t>
            </a:r>
            <a:r>
              <a:rPr lang="en-US" dirty="0" smtClean="0"/>
              <a:t>to our</a:t>
            </a:r>
            <a:r>
              <a:rPr lang="en-US" baseline="0" dirty="0" smtClean="0"/>
              <a:t> brief, “Future Growth Channels,” available at: http://www.advisory.com/research/marketing-and-planning-leadership-council/studies/2014/future-growth-channels. </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21</a:t>
            </a:fld>
            <a:endParaRPr lang="en-US" dirty="0"/>
          </a:p>
        </p:txBody>
      </p:sp>
    </p:spTree>
    <p:extLst>
      <p:ext uri="{BB962C8B-B14F-4D97-AF65-F5344CB8AC3E}">
        <p14:creationId xmlns:p14="http://schemas.microsoft.com/office/powerpoint/2010/main" val="39050901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a:t>
            </a:r>
            <a:r>
              <a:rPr lang="en-US" b="0" dirty="0" smtClean="0"/>
              <a:t>  To identify</a:t>
            </a:r>
            <a:r>
              <a:rPr lang="en-US" b="0" baseline="0" dirty="0" smtClean="0"/>
              <a:t> opportunities to communicate improved customer value or address potential customer concerns via marketing messages. </a:t>
            </a:r>
            <a:endParaRPr lang="en-US" b="1" dirty="0" smtClean="0"/>
          </a:p>
          <a:p>
            <a:endParaRPr lang="en-US" b="1" dirty="0" smtClean="0"/>
          </a:p>
          <a:p>
            <a:pPr defTabSz="920641">
              <a:defRPr/>
            </a:pPr>
            <a:r>
              <a:rPr lang="en-US" b="1" dirty="0" smtClean="0"/>
              <a:t>Task:  </a:t>
            </a:r>
            <a:r>
              <a:rPr lang="en-US" b="0" dirty="0" smtClean="0"/>
              <a:t>In</a:t>
            </a:r>
            <a:r>
              <a:rPr lang="en-US" b="0" baseline="0" dirty="0" smtClean="0"/>
              <a:t> the column to the left, list </a:t>
            </a:r>
            <a:r>
              <a:rPr lang="en-US" dirty="0" smtClean="0"/>
              <a:t>any</a:t>
            </a:r>
            <a:r>
              <a:rPr lang="en-US" baseline="0" dirty="0" smtClean="0"/>
              <a:t> notable changes in performance, reputation, investments, technology, etc. that may add or reduce value to specific customer groups (e.g. investment in new technology, improved quality scores, awards). These changes may be either improvements or negative developments in the service line. Then in the second column, describe the expected impact of this service line change. In the column labeled “Value to Customer”, identify which specific customer groups (e.g. patient, physician) will be affected and how. Finally, score the change based on how understandable this change will be to the customer group, where 0 is unmarketable and 5 is highly marketable. For information about service line changes and their expected impact, consult service line leaders, the strategic planning department, and the institution’s strategic plan. </a:t>
            </a:r>
          </a:p>
          <a:p>
            <a:pPr defTabSz="920641">
              <a:defRPr/>
            </a:pPr>
            <a:endParaRPr lang="en-US" baseline="0" dirty="0" smtClean="0">
              <a:solidFill>
                <a:prstClr val="black"/>
              </a:solidFill>
            </a:endParaRPr>
          </a:p>
          <a:p>
            <a:pPr defTabSz="920641">
              <a:defRPr/>
            </a:pPr>
            <a:r>
              <a:rPr lang="en-US" baseline="0" dirty="0" smtClean="0">
                <a:solidFill>
                  <a:prstClr val="black"/>
                </a:solidFill>
              </a:rPr>
              <a:t>To assess marketability of the change, consider the following questions:</a:t>
            </a:r>
          </a:p>
          <a:p>
            <a:pPr marL="171450" indent="-171450" defTabSz="920641">
              <a:buFont typeface="Arial" panose="020B0604020202020204" pitchFamily="34" charset="0"/>
              <a:buChar char="•"/>
              <a:defRPr/>
            </a:pPr>
            <a:r>
              <a:rPr lang="en-US" baseline="0" dirty="0" smtClean="0">
                <a:solidFill>
                  <a:prstClr val="black"/>
                </a:solidFill>
              </a:rPr>
              <a:t>How will this change affect how customers perceive our service line? </a:t>
            </a:r>
          </a:p>
          <a:p>
            <a:pPr marL="171450" indent="-171450" defTabSz="920641">
              <a:buFont typeface="Arial" panose="020B0604020202020204" pitchFamily="34" charset="0"/>
              <a:buChar char="•"/>
              <a:defRPr/>
            </a:pPr>
            <a:r>
              <a:rPr lang="en-US" baseline="0" dirty="0" smtClean="0">
                <a:solidFill>
                  <a:prstClr val="black"/>
                </a:solidFill>
              </a:rPr>
              <a:t>If the change positively affects customer perception, to what extent can we promote the change?</a:t>
            </a:r>
          </a:p>
          <a:p>
            <a:pPr marL="171450" indent="-171450" defTabSz="920641">
              <a:buFont typeface="Arial" panose="020B0604020202020204" pitchFamily="34" charset="0"/>
              <a:buChar char="•"/>
              <a:defRPr/>
            </a:pPr>
            <a:r>
              <a:rPr lang="en-US" baseline="0" dirty="0" smtClean="0">
                <a:solidFill>
                  <a:prstClr val="black"/>
                </a:solidFill>
              </a:rPr>
              <a:t> Is this change easy to communicate to customers in customer-centric terms? Or will customers struggle to understand how the change elevates our service line’s value to them?</a:t>
            </a:r>
            <a:endParaRPr lang="en-US" dirty="0" smtClean="0">
              <a:solidFill>
                <a:prstClr val="black"/>
              </a:solidFill>
            </a:endParaRPr>
          </a:p>
          <a:p>
            <a:endParaRPr lang="en-US" b="1" baseline="0" dirty="0" smtClean="0"/>
          </a:p>
          <a:p>
            <a:r>
              <a:rPr lang="en-US" b="1" baseline="0" dirty="0" smtClean="0"/>
              <a:t>Additional Resources: </a:t>
            </a:r>
            <a:r>
              <a:rPr lang="en-US" dirty="0" smtClean="0"/>
              <a:t>For examples</a:t>
            </a:r>
            <a:r>
              <a:rPr lang="en-US" baseline="0" dirty="0" smtClean="0"/>
              <a:t> of marketable service line qualities, see the Marketing and Planning Leadership Council’s service line Strategic Outlook publications at www.advisory.com/mplc.  These publications are available for Neurosciences, Orthopedics, and Women’s Services.</a:t>
            </a:r>
          </a:p>
          <a:p>
            <a:endParaRPr lang="en-US" b="1" dirty="0" smtClean="0"/>
          </a:p>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22</a:t>
            </a:fld>
            <a:endParaRPr lang="en-US" dirty="0"/>
          </a:p>
        </p:txBody>
      </p:sp>
    </p:spTree>
    <p:extLst>
      <p:ext uri="{BB962C8B-B14F-4D97-AF65-F5344CB8AC3E}">
        <p14:creationId xmlns:p14="http://schemas.microsoft.com/office/powerpoint/2010/main" val="25007909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4757">
              <a:defRPr/>
            </a:pPr>
            <a:r>
              <a:rPr lang="en-US" b="1" dirty="0" smtClean="0"/>
              <a:t>Purpose: </a:t>
            </a:r>
            <a:r>
              <a:rPr lang="en-US" dirty="0"/>
              <a:t>To identify unique strengths relative to competitors.</a:t>
            </a:r>
          </a:p>
          <a:p>
            <a:pPr defTabSz="924757">
              <a:defRPr/>
            </a:pPr>
            <a:endParaRPr lang="en-US" b="1" dirty="0" smtClean="0"/>
          </a:p>
          <a:p>
            <a:pPr defTabSz="920641">
              <a:defRPr/>
            </a:pPr>
            <a:r>
              <a:rPr lang="en-US" b="1" dirty="0" smtClean="0"/>
              <a:t>Task:  </a:t>
            </a:r>
            <a:r>
              <a:rPr lang="en-US" dirty="0"/>
              <a:t>Complete the chart above by brainstorming your organization’s strengths. In addition to quality, consider other aspects of customer value such as staff skill, technologies or processes, assets, accessibility, or cultural values unique to your brand or service line. Be sure to consider less obvious competitors such as those in neighboring regions, medical groups, etc. Consider the following questions:</a:t>
            </a:r>
          </a:p>
          <a:p>
            <a:pPr marL="633738" lvl="1" indent="-173412" defTabSz="924757">
              <a:lnSpc>
                <a:spcPct val="120000"/>
              </a:lnSpc>
              <a:buFont typeface="Arial" pitchFamily="34" charset="0"/>
              <a:buChar char="•"/>
              <a:defRPr/>
            </a:pPr>
            <a:r>
              <a:rPr lang="en-US" dirty="0">
                <a:solidFill>
                  <a:srgbClr val="231F20"/>
                </a:solidFill>
              </a:rPr>
              <a:t>What do your most loyal physicians tell you are your strengths? What about patients?</a:t>
            </a:r>
          </a:p>
          <a:p>
            <a:pPr marL="633738" lvl="1" indent="-173412" defTabSz="924757">
              <a:lnSpc>
                <a:spcPct val="120000"/>
              </a:lnSpc>
              <a:buFont typeface="Arial" pitchFamily="34" charset="0"/>
              <a:buChar char="•"/>
              <a:defRPr/>
            </a:pPr>
            <a:r>
              <a:rPr lang="en-US" dirty="0">
                <a:solidFill>
                  <a:srgbClr val="231F20"/>
                </a:solidFill>
              </a:rPr>
              <a:t>Historically, what have you viewed as your key strengths?</a:t>
            </a:r>
          </a:p>
          <a:p>
            <a:pPr marL="633738" lvl="1" indent="-173412" defTabSz="924757">
              <a:lnSpc>
                <a:spcPct val="120000"/>
              </a:lnSpc>
              <a:buFont typeface="Arial" pitchFamily="34" charset="0"/>
              <a:buChar char="•"/>
              <a:defRPr/>
            </a:pPr>
            <a:r>
              <a:rPr lang="en-US" dirty="0">
                <a:solidFill>
                  <a:srgbClr val="231F20"/>
                </a:solidFill>
              </a:rPr>
              <a:t>What are the main reasons for referral leakage? What areas of patient experience or satisfaction score poorly?</a:t>
            </a:r>
          </a:p>
          <a:p>
            <a:pPr marL="633738" lvl="1" indent="-173412" defTabSz="924757">
              <a:lnSpc>
                <a:spcPct val="120000"/>
              </a:lnSpc>
              <a:buFont typeface="Arial" pitchFamily="34" charset="0"/>
              <a:buChar char="•"/>
              <a:defRPr/>
            </a:pPr>
            <a:r>
              <a:rPr lang="en-US" dirty="0">
                <a:solidFill>
                  <a:srgbClr val="231F20"/>
                </a:solidFill>
              </a:rPr>
              <a:t>How are competitors’ value propositions or public statements (mission, vision, taglines, etc.) similar or different to yours?</a:t>
            </a:r>
          </a:p>
          <a:p>
            <a:pPr marL="633738" lvl="1" indent="-173412" defTabSz="924757">
              <a:lnSpc>
                <a:spcPct val="120000"/>
              </a:lnSpc>
              <a:buFont typeface="Arial" pitchFamily="34" charset="0"/>
              <a:buChar char="•"/>
              <a:defRPr/>
            </a:pPr>
            <a:endParaRPr lang="en-US" dirty="0"/>
          </a:p>
          <a:p>
            <a:pPr defTabSz="920641">
              <a:defRPr/>
            </a:pPr>
            <a:r>
              <a:rPr lang="en-US" b="0" baseline="0" dirty="0" smtClean="0"/>
              <a:t>In the box at the bottom of the slide, list strengths that are unique to your organization relative to competitors. </a:t>
            </a:r>
          </a:p>
          <a:p>
            <a:pPr defTabSz="920641">
              <a:defRPr/>
            </a:pPr>
            <a:endParaRPr lang="en-US" b="1" baseline="0" dirty="0" smtClean="0"/>
          </a:p>
          <a:p>
            <a:pPr defTabSz="910145">
              <a:defRPr/>
            </a:pPr>
            <a:r>
              <a:rPr lang="en-US" b="1" baseline="0" dirty="0" smtClean="0"/>
              <a:t>Additional Guidance: </a:t>
            </a:r>
            <a:r>
              <a:rPr lang="en-US" b="0" baseline="0" dirty="0" smtClean="0"/>
              <a:t>As you complete this exercise, be wary of common errors such as the tendency to overemphasize minor internal distinctions that customers will not recognize and use of generic attributes (e.g. innovative, patient-centered). </a:t>
            </a:r>
            <a:endParaRPr lang="en-US" sz="800" dirty="0">
              <a:solidFill>
                <a:srgbClr val="231F20"/>
              </a:solidFill>
            </a:endParaRPr>
          </a:p>
        </p:txBody>
      </p:sp>
      <p:sp>
        <p:nvSpPr>
          <p:cNvPr id="4" name="Slide Number Placeholder 3"/>
          <p:cNvSpPr>
            <a:spLocks noGrp="1"/>
          </p:cNvSpPr>
          <p:nvPr>
            <p:ph type="sldNum" sz="quarter" idx="10"/>
          </p:nvPr>
        </p:nvSpPr>
        <p:spPr/>
        <p:txBody>
          <a:bodyPr/>
          <a:lstStyle/>
          <a:p>
            <a:fld id="{F90397CE-5E86-4661-B0C5-9F93836F6E1D}"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0641">
              <a:defRPr/>
            </a:pPr>
            <a:r>
              <a:rPr lang="en-US" b="1" dirty="0" smtClean="0">
                <a:solidFill>
                  <a:schemeClr val="tx1">
                    <a:lumMod val="95000"/>
                    <a:lumOff val="5000"/>
                  </a:schemeClr>
                </a:solidFill>
              </a:rPr>
              <a:t>Purpose: </a:t>
            </a:r>
            <a:r>
              <a:rPr lang="en-US" b="0" dirty="0" smtClean="0">
                <a:solidFill>
                  <a:schemeClr val="tx1">
                    <a:lumMod val="95000"/>
                    <a:lumOff val="5000"/>
                  </a:schemeClr>
                </a:solidFill>
              </a:rPr>
              <a:t>To create an overview of the Strengths,</a:t>
            </a:r>
            <a:r>
              <a:rPr lang="en-US" b="0" baseline="0" dirty="0" smtClean="0">
                <a:solidFill>
                  <a:schemeClr val="tx1">
                    <a:lumMod val="95000"/>
                    <a:lumOff val="5000"/>
                  </a:schemeClr>
                </a:solidFill>
              </a:rPr>
              <a:t> Weaknesses, Opportunities, and Threats (SWOT) facing the service line.</a:t>
            </a:r>
            <a:endParaRPr lang="en-US" b="1" dirty="0" smtClean="0">
              <a:solidFill>
                <a:schemeClr val="tx1">
                  <a:lumMod val="95000"/>
                  <a:lumOff val="5000"/>
                </a:schemeClr>
              </a:solidFill>
            </a:endParaRPr>
          </a:p>
          <a:p>
            <a:pPr defTabSz="920641">
              <a:defRPr/>
            </a:pPr>
            <a:endParaRPr lang="en-US" b="1" dirty="0" smtClean="0">
              <a:solidFill>
                <a:schemeClr val="tx1">
                  <a:lumMod val="95000"/>
                  <a:lumOff val="5000"/>
                </a:schemeClr>
              </a:solidFill>
            </a:endParaRPr>
          </a:p>
          <a:p>
            <a:pPr defTabSz="920641">
              <a:defRPr/>
            </a:pPr>
            <a:r>
              <a:rPr lang="en-US" b="1" dirty="0" smtClean="0">
                <a:solidFill>
                  <a:schemeClr val="tx1">
                    <a:lumMod val="95000"/>
                    <a:lumOff val="5000"/>
                  </a:schemeClr>
                </a:solidFill>
              </a:rPr>
              <a:t>Task: </a:t>
            </a:r>
            <a:r>
              <a:rPr lang="en-US" b="1" baseline="0" dirty="0" smtClean="0">
                <a:solidFill>
                  <a:schemeClr val="tx1">
                    <a:lumMod val="95000"/>
                    <a:lumOff val="5000"/>
                  </a:schemeClr>
                </a:solidFill>
              </a:rPr>
              <a:t> </a:t>
            </a:r>
            <a:r>
              <a:rPr lang="en-US" b="0" baseline="0" dirty="0" smtClean="0">
                <a:solidFill>
                  <a:schemeClr val="tx1">
                    <a:lumMod val="95000"/>
                    <a:lumOff val="5000"/>
                  </a:schemeClr>
                </a:solidFill>
              </a:rPr>
              <a:t>Using the implications identified on each of the Current Performance slides, list the strengths and weaknesses for your service line. Then use the Implications identified on the Future Market Assessment slides to list opportunities and threats to your service line. </a:t>
            </a:r>
            <a:endParaRPr lang="en-US" b="1" baseline="0" dirty="0" smtClean="0">
              <a:solidFill>
                <a:schemeClr val="tx1">
                  <a:lumMod val="95000"/>
                  <a:lumOff val="5000"/>
                </a:schemeClr>
              </a:solidFill>
            </a:endParaRPr>
          </a:p>
          <a:p>
            <a:endParaRPr lang="en-US" dirty="0"/>
          </a:p>
        </p:txBody>
      </p:sp>
      <p:sp>
        <p:nvSpPr>
          <p:cNvPr id="4" name="Slide Number Placeholder 3"/>
          <p:cNvSpPr>
            <a:spLocks noGrp="1"/>
          </p:cNvSpPr>
          <p:nvPr>
            <p:ph type="sldNum" sz="quarter" idx="10"/>
          </p:nvPr>
        </p:nvSpPr>
        <p:spPr/>
        <p:txBody>
          <a:bodyPr/>
          <a:lstStyle/>
          <a:p>
            <a:pPr>
              <a:defRPr/>
            </a:pPr>
            <a:fld id="{360FAAC3-B22A-42AC-8683-C35BEDEEA0AB}" type="slidenum">
              <a:rPr lang="en-US" smtClean="0"/>
              <a:pPr>
                <a:defRPr/>
              </a:pPr>
              <a:t>24</a:t>
            </a:fld>
            <a:endParaRPr lang="en-US" dirty="0"/>
          </a:p>
        </p:txBody>
      </p:sp>
    </p:spTree>
    <p:extLst>
      <p:ext uri="{BB962C8B-B14F-4D97-AF65-F5344CB8AC3E}">
        <p14:creationId xmlns:p14="http://schemas.microsoft.com/office/powerpoint/2010/main" val="33383587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Based on the situation</a:t>
            </a:r>
            <a:r>
              <a:rPr lang="en-US" b="0" baseline="0" dirty="0" smtClean="0"/>
              <a:t> analysis, list the opportunities where marketing can potentially impact volume, retention, reputation or other key metrics.</a:t>
            </a:r>
          </a:p>
          <a:p>
            <a:endParaRPr lang="en-US" b="0" baseline="0" dirty="0" smtClean="0"/>
          </a:p>
          <a:p>
            <a:pPr defTabSz="920641">
              <a:defRPr/>
            </a:pPr>
            <a:r>
              <a:rPr lang="en-US" b="1" dirty="0" smtClean="0"/>
              <a:t>Task: </a:t>
            </a:r>
            <a:r>
              <a:rPr lang="en-US" b="0" dirty="0" smtClean="0"/>
              <a:t>Using the information gathered from identifying barriers to growth as well as </a:t>
            </a:r>
            <a:r>
              <a:rPr lang="en-US" b="0" baseline="0" dirty="0" smtClean="0"/>
              <a:t>competitive advantages on the </a:t>
            </a:r>
            <a:r>
              <a:rPr lang="en-US" b="0" dirty="0" smtClean="0"/>
              <a:t>previous slides</a:t>
            </a:r>
            <a:r>
              <a:rPr lang="en-US" b="0" baseline="0" dirty="0" smtClean="0"/>
              <a:t>, list the top 5 areas of marketing opportunity for the organization. </a:t>
            </a:r>
            <a:r>
              <a:rPr lang="en-US" dirty="0">
                <a:solidFill>
                  <a:schemeClr val="tx1">
                    <a:lumMod val="95000"/>
                    <a:lumOff val="5000"/>
                  </a:schemeClr>
                </a:solidFill>
              </a:rPr>
              <a:t>List opportunities identified through external and internal analyses on the previous slides. In the adjacent column, briefly describe what the potential marketing initiative </a:t>
            </a:r>
            <a:r>
              <a:rPr lang="en-US" dirty="0" smtClean="0">
                <a:solidFill>
                  <a:schemeClr val="tx1">
                    <a:lumMod val="95000"/>
                    <a:lumOff val="5000"/>
                  </a:schemeClr>
                </a:solidFill>
              </a:rPr>
              <a:t>is, how it aligns with the organizational</a:t>
            </a:r>
            <a:r>
              <a:rPr lang="en-US" baseline="0" dirty="0" smtClean="0">
                <a:solidFill>
                  <a:schemeClr val="tx1">
                    <a:lumMod val="95000"/>
                    <a:lumOff val="5000"/>
                  </a:schemeClr>
                </a:solidFill>
              </a:rPr>
              <a:t> strategic goal(s),</a:t>
            </a:r>
            <a:r>
              <a:rPr lang="en-US" dirty="0" smtClean="0">
                <a:solidFill>
                  <a:schemeClr val="tx1">
                    <a:lumMod val="95000"/>
                    <a:lumOff val="5000"/>
                  </a:schemeClr>
                </a:solidFill>
              </a:rPr>
              <a:t> </a:t>
            </a:r>
            <a:r>
              <a:rPr lang="en-US" dirty="0">
                <a:solidFill>
                  <a:schemeClr val="tx1">
                    <a:lumMod val="95000"/>
                    <a:lumOff val="5000"/>
                  </a:schemeClr>
                </a:solidFill>
              </a:rPr>
              <a:t>and why these initiatives were selected. </a:t>
            </a:r>
          </a:p>
          <a:p>
            <a:pPr defTabSz="920641">
              <a:defRPr/>
            </a:pPr>
            <a:endParaRPr lang="en-US" dirty="0">
              <a:solidFill>
                <a:schemeClr val="tx1">
                  <a:lumMod val="95000"/>
                  <a:lumOff val="5000"/>
                </a:schemeClr>
              </a:solidFill>
            </a:endParaRPr>
          </a:p>
          <a:p>
            <a:pPr defTabSz="920641">
              <a:defRPr/>
            </a:pPr>
            <a:r>
              <a:rPr lang="en-US" b="1" dirty="0">
                <a:solidFill>
                  <a:schemeClr val="tx1">
                    <a:lumMod val="95000"/>
                    <a:lumOff val="5000"/>
                  </a:schemeClr>
                </a:solidFill>
              </a:rPr>
              <a:t>Additional Resources: </a:t>
            </a:r>
            <a:r>
              <a:rPr lang="en-US" dirty="0">
                <a:solidFill>
                  <a:schemeClr val="tx1">
                    <a:lumMod val="95000"/>
                    <a:lumOff val="5000"/>
                  </a:schemeClr>
                </a:solidFill>
              </a:rPr>
              <a:t> For further guidance on prioritizing the identified marketing opportunities, please see the Advisory Board’s Marketing Prioritization </a:t>
            </a:r>
            <a:r>
              <a:rPr lang="en-US" dirty="0" smtClean="0">
                <a:solidFill>
                  <a:schemeClr val="tx1">
                    <a:lumMod val="95000"/>
                    <a:lumOff val="5000"/>
                  </a:schemeClr>
                </a:solidFill>
              </a:rPr>
              <a:t>Tool,</a:t>
            </a:r>
            <a:r>
              <a:rPr lang="en-US" baseline="0" dirty="0" smtClean="0">
                <a:solidFill>
                  <a:schemeClr val="tx1">
                    <a:lumMod val="95000"/>
                    <a:lumOff val="5000"/>
                  </a:schemeClr>
                </a:solidFill>
              </a:rPr>
              <a:t> available at: </a:t>
            </a:r>
            <a:r>
              <a:rPr lang="en-US" dirty="0" smtClean="0">
                <a:hlinkClick r:id="rId3"/>
              </a:rPr>
              <a:t>http://www.advisory.com/Research/Marketing-and-Planning-Leadership-Council/Tools/2009/Marketing-Prioritization-Tool</a:t>
            </a:r>
            <a:r>
              <a:rPr lang="en-US" dirty="0" smtClean="0">
                <a:solidFill>
                  <a:schemeClr val="tx1">
                    <a:lumMod val="95000"/>
                    <a:lumOff val="5000"/>
                  </a:schemeClr>
                </a:solidFill>
              </a:rPr>
              <a:t>. </a:t>
            </a:r>
            <a:endParaRPr lang="en-US" b="1" dirty="0" smtClean="0"/>
          </a:p>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25</a:t>
            </a:fld>
            <a:endParaRPr lang="en-US" dirty="0"/>
          </a:p>
        </p:txBody>
      </p:sp>
    </p:spTree>
    <p:extLst>
      <p:ext uri="{BB962C8B-B14F-4D97-AF65-F5344CB8AC3E}">
        <p14:creationId xmlns:p14="http://schemas.microsoft.com/office/powerpoint/2010/main" val="8022019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0397CE-5E86-4661-B0C5-9F93836F6E1D}" type="slidenum">
              <a:rPr lang="en-US" smtClean="0"/>
              <a:pPr/>
              <a:t>26</a:t>
            </a:fld>
            <a:endParaRPr lang="en-US" dirty="0"/>
          </a:p>
        </p:txBody>
      </p:sp>
    </p:spTree>
    <p:extLst>
      <p:ext uri="{BB962C8B-B14F-4D97-AF65-F5344CB8AC3E}">
        <p14:creationId xmlns:p14="http://schemas.microsoft.com/office/powerpoint/2010/main" val="5083539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SAMPLE</a:t>
            </a:r>
            <a:r>
              <a:rPr lang="en-US" b="1" baseline="0" dirty="0" smtClean="0"/>
              <a:t> SET 1: GOAL TITLE SLIDE</a:t>
            </a:r>
          </a:p>
          <a:p>
            <a:endParaRPr lang="en-US" b="1" baseline="0" dirty="0" smtClean="0"/>
          </a:p>
          <a:p>
            <a:r>
              <a:rPr lang="en-US" b="1" baseline="0" dirty="0" smtClean="0"/>
              <a:t>Task: </a:t>
            </a:r>
            <a:r>
              <a:rPr lang="en-US" b="0" baseline="0" dirty="0" smtClean="0"/>
              <a:t>Add goal to this title slide. Copy and paste blank title slides as needed for each goal. </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39366287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Define the target markets that</a:t>
            </a:r>
            <a:r>
              <a:rPr lang="en-US" b="0" baseline="0" dirty="0" smtClean="0"/>
              <a:t> will help the organization achieve the marketing goal.</a:t>
            </a:r>
            <a:endParaRPr lang="en-US" b="0" dirty="0" smtClean="0"/>
          </a:p>
          <a:p>
            <a:endParaRPr lang="en-US" b="1" dirty="0" smtClean="0"/>
          </a:p>
          <a:p>
            <a:pPr defTabSz="903488">
              <a:defRPr/>
            </a:pPr>
            <a:r>
              <a:rPr lang="en-US" b="1" dirty="0" smtClean="0"/>
              <a:t>Task:  </a:t>
            </a:r>
            <a:r>
              <a:rPr lang="en-US" b="0" dirty="0" smtClean="0"/>
              <a:t>List target market groups to engage</a:t>
            </a:r>
            <a:r>
              <a:rPr lang="en-US" b="0" baseline="0" dirty="0" smtClean="0"/>
              <a:t> to meet the marketing goal, </a:t>
            </a:r>
            <a:r>
              <a:rPr lang="en-US" b="0" dirty="0" smtClean="0"/>
              <a:t>Considering </a:t>
            </a:r>
            <a:r>
              <a:rPr lang="en-US" b="0" baseline="0" dirty="0" smtClean="0"/>
              <a:t>demographic, geographic, and behavioral (psychographic, benefit-focus, usage) factors prevalent in your market when defining each group. </a:t>
            </a:r>
            <a:endParaRPr lang="en-US" b="0" i="0" baseline="0"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28</a:t>
            </a:fld>
            <a:endParaRPr lang="en-US" dirty="0"/>
          </a:p>
        </p:txBody>
      </p:sp>
    </p:spTree>
    <p:extLst>
      <p:ext uri="{BB962C8B-B14F-4D97-AF65-F5344CB8AC3E}">
        <p14:creationId xmlns:p14="http://schemas.microsoft.com/office/powerpoint/2010/main" val="32745804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2150"/>
            <a:ext cx="4616450" cy="3463925"/>
          </a:xfrm>
        </p:spPr>
      </p:sp>
      <p:sp>
        <p:nvSpPr>
          <p:cNvPr id="3" name="Notes Placeholder 2"/>
          <p:cNvSpPr>
            <a:spLocks noGrp="1"/>
          </p:cNvSpPr>
          <p:nvPr>
            <p:ph type="body" idx="1"/>
          </p:nvPr>
        </p:nvSpPr>
        <p:spPr/>
        <p:txBody>
          <a:bodyPr>
            <a:normAutofit/>
          </a:bodyPr>
          <a:lstStyle/>
          <a:p>
            <a:r>
              <a:rPr lang="en-US" b="1" dirty="0" smtClean="0"/>
              <a:t>Purpose:</a:t>
            </a:r>
            <a:r>
              <a:rPr lang="en-US" b="1" baseline="0" dirty="0" smtClean="0"/>
              <a:t> </a:t>
            </a:r>
            <a:r>
              <a:rPr lang="en-US" b="0" baseline="0" dirty="0" smtClean="0"/>
              <a:t>To design initiative that will support achievement of the marketing objective.  </a:t>
            </a:r>
          </a:p>
          <a:p>
            <a:endParaRPr lang="en-US" b="0" baseline="0" dirty="0" smtClean="0"/>
          </a:p>
          <a:p>
            <a:pPr marL="0" marR="0" indent="0" algn="l" defTabSz="910179" rtl="0" eaLnBrk="1" fontAlgn="auto" latinLnBrk="0" hangingPunct="1">
              <a:lnSpc>
                <a:spcPct val="100000"/>
              </a:lnSpc>
              <a:spcBef>
                <a:spcPts val="0"/>
              </a:spcBef>
              <a:spcAft>
                <a:spcPts val="0"/>
              </a:spcAft>
              <a:buClrTx/>
              <a:buSzTx/>
              <a:buFontTx/>
              <a:buNone/>
              <a:tabLst/>
              <a:defRPr/>
            </a:pPr>
            <a:r>
              <a:rPr lang="en-US" b="1" baseline="0" dirty="0" smtClean="0"/>
              <a:t>Task: </a:t>
            </a:r>
            <a:r>
              <a:rPr lang="en-US" b="0" baseline="0" dirty="0" smtClean="0"/>
              <a:t>Describe the initiative in the box on the top left and outline required stakeholder involvement for the initiative on the right. On the bottom right,  list the relevant costs for the initiatives, adjusting categories to reflect the cost components for the initiative, then calculate the total cost. On the bottom left, list the call-to-action to accompany the marketing message based on the goals identified on the “Target Market Key Characteristics” slide. Then</a:t>
            </a:r>
            <a:r>
              <a:rPr lang="en-US" b="1" baseline="0" dirty="0" smtClean="0"/>
              <a:t> </a:t>
            </a:r>
            <a:r>
              <a:rPr lang="en-US" b="0" baseline="0" dirty="0" smtClean="0"/>
              <a:t>list the progress metric(s) associated with the initiative and targets for these metrics. Copy and paste to create one slide for each initiative. </a:t>
            </a:r>
            <a:endParaRPr lang="en-US" b="1" dirty="0" smtClean="0"/>
          </a:p>
          <a:p>
            <a:endParaRPr lang="en-US" b="1" dirty="0" smtClean="0"/>
          </a:p>
          <a:p>
            <a:r>
              <a:rPr lang="en-US" b="1" dirty="0" smtClean="0"/>
              <a:t>Additional</a:t>
            </a:r>
            <a:r>
              <a:rPr lang="en-US" b="1" baseline="0" dirty="0" smtClean="0"/>
              <a:t> Resources: </a:t>
            </a:r>
            <a:r>
              <a:rPr lang="en-US" b="0" baseline="0" dirty="0" smtClean="0"/>
              <a:t>Consult the Project-Based Metrics </a:t>
            </a:r>
            <a:r>
              <a:rPr lang="en-US" b="0" baseline="0" dirty="0" err="1" smtClean="0"/>
              <a:t>Picklist</a:t>
            </a:r>
            <a:r>
              <a:rPr lang="en-US" b="0" baseline="0" dirty="0" smtClean="0"/>
              <a:t> in the Appendix for suggested goal-oriented initiative metrics, organized by media type. </a:t>
            </a:r>
          </a:p>
          <a:p>
            <a:endParaRPr lang="en-US" b="0" baseline="0" dirty="0" smtClean="0"/>
          </a:p>
          <a:p>
            <a:r>
              <a:rPr lang="en-US" b="0" baseline="0" dirty="0" smtClean="0"/>
              <a:t>To learn more about strategies for social media and measuring ROI, view our on-demand </a:t>
            </a:r>
            <a:r>
              <a:rPr lang="en-US" b="0" baseline="0" dirty="0" err="1" smtClean="0"/>
              <a:t>webconference</a:t>
            </a:r>
            <a:r>
              <a:rPr lang="en-US" b="0" baseline="0" dirty="0" smtClean="0"/>
              <a:t>, Capturing ROI on Social Media, available at: http://www.advisory.com/Research/Marketing-and-Planning-Leadership-Council/Events/Webconferences/2012/Capturing-ROI-on-Social-Media-Outreach-110112. </a:t>
            </a:r>
          </a:p>
          <a:p>
            <a:endParaRPr lang="en-US" dirty="0" smtClean="0"/>
          </a:p>
          <a:p>
            <a:r>
              <a:rPr lang="en-US" dirty="0" smtClean="0"/>
              <a:t>For more information on elevating your organization’s brand among physicians, please refer to our study, “Next Generation Physician Marketing,” available at: </a:t>
            </a:r>
            <a:r>
              <a:rPr lang="en-US" u="sng" dirty="0" smtClean="0">
                <a:hlinkClick r:id="rId3"/>
              </a:rPr>
              <a:t>http://www.advisory.com/research/marketing-and-planning-leadership-council/studies/2005/next-generation-physician-marketing</a:t>
            </a:r>
            <a:r>
              <a:rPr lang="en-US" dirty="0" smtClean="0"/>
              <a:t>. </a:t>
            </a:r>
          </a:p>
          <a:p>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2150"/>
            <a:ext cx="4616450" cy="3463925"/>
          </a:xfrm>
        </p:spPr>
      </p:sp>
      <p:sp>
        <p:nvSpPr>
          <p:cNvPr id="3" name="Notes Placeholder 2"/>
          <p:cNvSpPr>
            <a:spLocks noGrp="1"/>
          </p:cNvSpPr>
          <p:nvPr>
            <p:ph type="body" idx="1"/>
          </p:nvPr>
        </p:nvSpPr>
        <p:spPr/>
        <p:txBody>
          <a:bodyPr/>
          <a:lstStyle/>
          <a:p>
            <a:r>
              <a:rPr lang="en-US" b="1" dirty="0" smtClean="0"/>
              <a:t>Purpose: </a:t>
            </a:r>
            <a:r>
              <a:rPr lang="en-US" b="0" dirty="0" smtClean="0"/>
              <a:t>Cover slide.</a:t>
            </a:r>
            <a:endParaRPr lang="en-US" b="1" dirty="0" smtClean="0"/>
          </a:p>
          <a:p>
            <a:endParaRPr lang="en-US" b="1" dirty="0" smtClean="0"/>
          </a:p>
          <a:p>
            <a:r>
              <a:rPr lang="en-US" b="1" dirty="0" smtClean="0"/>
              <a:t>Task:</a:t>
            </a:r>
            <a:r>
              <a:rPr lang="en-US" b="1" baseline="0" dirty="0" smtClean="0"/>
              <a:t> </a:t>
            </a:r>
            <a:r>
              <a:rPr lang="en-US" baseline="0" dirty="0" smtClean="0"/>
              <a:t>Add your institution’s name and logo and other details to the cover slide.  Delete comment box.</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3</a:t>
            </a:fld>
            <a:endParaRPr lang="en-US" dirty="0"/>
          </a:p>
        </p:txBody>
      </p:sp>
    </p:spTree>
    <p:extLst>
      <p:ext uri="{BB962C8B-B14F-4D97-AF65-F5344CB8AC3E}">
        <p14:creationId xmlns:p14="http://schemas.microsoft.com/office/powerpoint/2010/main" val="23267747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2150"/>
            <a:ext cx="4616450" cy="3463925"/>
          </a:xfrm>
        </p:spPr>
      </p:sp>
      <p:sp>
        <p:nvSpPr>
          <p:cNvPr id="3" name="Notes Placeholder 2"/>
          <p:cNvSpPr>
            <a:spLocks noGrp="1"/>
          </p:cNvSpPr>
          <p:nvPr>
            <p:ph type="body" idx="1"/>
          </p:nvPr>
        </p:nvSpPr>
        <p:spPr/>
        <p:txBody>
          <a:bodyPr/>
          <a:lstStyle/>
          <a:p>
            <a:pPr marL="0" marR="0" indent="0" algn="l" defTabSz="910179" rtl="0" eaLnBrk="1" fontAlgn="auto" latinLnBrk="0" hangingPunct="1">
              <a:lnSpc>
                <a:spcPct val="100000"/>
              </a:lnSpc>
              <a:spcBef>
                <a:spcPts val="0"/>
              </a:spcBef>
              <a:spcAft>
                <a:spcPts val="0"/>
              </a:spcAft>
              <a:buClrTx/>
              <a:buSzTx/>
              <a:buFontTx/>
              <a:buNone/>
              <a:tabLst/>
              <a:defRPr/>
            </a:pPr>
            <a:r>
              <a:rPr lang="en-US" b="1" dirty="0" smtClean="0"/>
              <a:t>OPTIONAL EXERCISE</a:t>
            </a:r>
          </a:p>
          <a:p>
            <a:endParaRPr lang="en-US" b="1" dirty="0" smtClean="0"/>
          </a:p>
          <a:p>
            <a:endParaRPr lang="en-US" b="1" dirty="0" smtClean="0"/>
          </a:p>
          <a:p>
            <a:r>
              <a:rPr lang="en-US" b="1" dirty="0" smtClean="0"/>
              <a:t>Purpose:</a:t>
            </a:r>
            <a:r>
              <a:rPr lang="en-US" b="0" dirty="0" smtClean="0"/>
              <a:t>  To prioritize media initiatives for the goal</a:t>
            </a:r>
            <a:r>
              <a:rPr lang="en-US" b="0" baseline="0" dirty="0" smtClean="0"/>
              <a:t> based on feasibility and potential impact to maximize efficient use of limited resources.</a:t>
            </a:r>
            <a:endParaRPr lang="en-US" b="1" dirty="0" smtClean="0"/>
          </a:p>
          <a:p>
            <a:endParaRPr lang="en-US" b="1" dirty="0" smtClean="0"/>
          </a:p>
          <a:p>
            <a:r>
              <a:rPr lang="en-US" b="1" dirty="0" smtClean="0"/>
              <a:t>Task:  </a:t>
            </a:r>
            <a:r>
              <a:rPr lang="en-US" b="0" baseline="0" dirty="0" smtClean="0"/>
              <a:t>Place the initiatives related to one goal on the graph based on your estimation of each initiative’s (a) relative potential impact on the goal and (b) feasibility of implementation.  To assess feasibility of implementation and the potential impact the initiative will have on the goal, consider the questions below. </a:t>
            </a:r>
          </a:p>
          <a:p>
            <a:endParaRPr lang="en-US" b="0" baseline="0" dirty="0" smtClean="0"/>
          </a:p>
          <a:p>
            <a:pPr defTabSz="903488">
              <a:defRPr/>
            </a:pPr>
            <a:r>
              <a:rPr lang="en-US" b="1" baseline="0" dirty="0" smtClean="0"/>
              <a:t>To Edit the Graph: </a:t>
            </a:r>
            <a:r>
              <a:rPr lang="en-US" b="0" baseline="0" dirty="0" smtClean="0"/>
              <a:t>Copy the text box with the initiative title and paste it in the appropriate quadrant on the graph above relative to other initiatives. </a:t>
            </a:r>
            <a:endParaRPr lang="en-US" b="1" baseline="0" dirty="0" smtClean="0"/>
          </a:p>
          <a:p>
            <a:endParaRPr lang="en-US" b="1" dirty="0" smtClean="0"/>
          </a:p>
          <a:p>
            <a:r>
              <a:rPr lang="en-US" i="1" dirty="0"/>
              <a:t>Feasibility</a:t>
            </a:r>
          </a:p>
          <a:p>
            <a:endParaRPr lang="en-US" dirty="0"/>
          </a:p>
          <a:p>
            <a:pPr marL="170181" indent="-170181">
              <a:buFont typeface="Arial" panose="020B0604020202020204" pitchFamily="34" charset="0"/>
              <a:buChar char="•"/>
            </a:pPr>
            <a:r>
              <a:rPr lang="en-US" dirty="0"/>
              <a:t>Does the marketing department have enough time to adequately plan and design this campaign before launch? </a:t>
            </a:r>
          </a:p>
          <a:p>
            <a:pPr marL="170181" indent="-170181">
              <a:buFont typeface="Arial" panose="020B0604020202020204" pitchFamily="34" charset="0"/>
              <a:buChar char="•"/>
            </a:pPr>
            <a:r>
              <a:rPr lang="en-US" dirty="0"/>
              <a:t>Is the marketing department experienced in planning and executing campaigns of this type and for this service line? </a:t>
            </a:r>
          </a:p>
          <a:p>
            <a:pPr marL="170181" indent="-170181">
              <a:buFont typeface="Arial" panose="020B0604020202020204" pitchFamily="34" charset="0"/>
              <a:buChar char="•"/>
            </a:pPr>
            <a:r>
              <a:rPr lang="en-US" dirty="0"/>
              <a:t>Can the existing marketing budget support this initiative?</a:t>
            </a:r>
          </a:p>
          <a:p>
            <a:pPr marL="170181" indent="-170181">
              <a:buFont typeface="Arial" panose="020B0604020202020204" pitchFamily="34" charset="0"/>
              <a:buChar char="•"/>
            </a:pPr>
            <a:r>
              <a:rPr lang="en-US" dirty="0"/>
              <a:t>Are there opportunities for this media initiative to share marketing budget resources with other service lines or other media initiatives?</a:t>
            </a:r>
          </a:p>
          <a:p>
            <a:pPr marL="170181" indent="-170181">
              <a:buFont typeface="Arial" panose="020B0604020202020204" pitchFamily="34" charset="0"/>
              <a:buChar char="•"/>
            </a:pPr>
            <a:r>
              <a:rPr lang="en-US" dirty="0"/>
              <a:t>Are other stakeholders, such as physicians, the finance department, call center and web staff, and executive leadership, willing to assist in planning, conducting, or monitoring the campaign?</a:t>
            </a:r>
          </a:p>
          <a:p>
            <a:pPr marL="170181" indent="-170181">
              <a:buFont typeface="Arial" panose="020B0604020202020204" pitchFamily="34" charset="0"/>
              <a:buChar char="•"/>
            </a:pPr>
            <a:r>
              <a:rPr lang="en-US" dirty="0"/>
              <a:t>Does the campaign require external support from outside agencies or consultants?</a:t>
            </a:r>
          </a:p>
          <a:p>
            <a:pPr lvl="0"/>
            <a:endParaRPr lang="en-US" i="1" dirty="0"/>
          </a:p>
          <a:p>
            <a:r>
              <a:rPr lang="en-US" i="1" dirty="0"/>
              <a:t>Impact</a:t>
            </a:r>
          </a:p>
          <a:p>
            <a:endParaRPr lang="en-US" dirty="0"/>
          </a:p>
          <a:p>
            <a:pPr marL="170181" indent="-170181">
              <a:buFont typeface="Arial" panose="020B0604020202020204" pitchFamily="34" charset="0"/>
              <a:buChar char="•"/>
            </a:pPr>
            <a:r>
              <a:rPr lang="en-US" dirty="0"/>
              <a:t>Does this initiative have a demonstrated ROI?</a:t>
            </a:r>
          </a:p>
          <a:p>
            <a:pPr marL="170181" indent="-170181">
              <a:buFont typeface="Arial" panose="020B0604020202020204" pitchFamily="34" charset="0"/>
              <a:buChar char="•"/>
            </a:pPr>
            <a:r>
              <a:rPr lang="en-US" dirty="0"/>
              <a:t>Has this initiative type demonstrated returns for this service line, as part of another campaign? </a:t>
            </a:r>
          </a:p>
          <a:p>
            <a:pPr marL="170181" indent="-170181">
              <a:buFont typeface="Arial" panose="020B0604020202020204" pitchFamily="34" charset="0"/>
              <a:buChar char="•"/>
            </a:pPr>
            <a:r>
              <a:rPr lang="en-US" dirty="0"/>
              <a:t>Is the campaign, either in substance or in style, new and exciting to the community?</a:t>
            </a:r>
          </a:p>
          <a:p>
            <a:pPr marL="170181" indent="-170181">
              <a:buFont typeface="Arial" panose="020B0604020202020204" pitchFamily="34" charset="0"/>
              <a:buChar char="•"/>
            </a:pPr>
            <a:r>
              <a:rPr lang="en-US" dirty="0"/>
              <a:t>Does this media initiative reach new markets that might benefit from the services offered? </a:t>
            </a:r>
          </a:p>
          <a:p>
            <a:pPr marL="170181" indent="-170181">
              <a:buFont typeface="Arial" panose="020B0604020202020204" pitchFamily="34" charset="0"/>
              <a:buChar char="•"/>
            </a:pPr>
            <a:r>
              <a:rPr lang="en-US" dirty="0"/>
              <a:t>Do your competitors have an existing or likely marketing presence for this type of media? </a:t>
            </a:r>
          </a:p>
          <a:p>
            <a:endParaRPr lang="en-US" b="1" dirty="0" smtClean="0"/>
          </a:p>
          <a:p>
            <a:r>
              <a:rPr lang="en-US" b="1" dirty="0" smtClean="0"/>
              <a:t>Additional Resources: </a:t>
            </a:r>
            <a:r>
              <a:rPr lang="en-US" b="0" dirty="0" smtClean="0"/>
              <a:t>For more information</a:t>
            </a:r>
            <a:r>
              <a:rPr lang="en-US" b="0" baseline="0" dirty="0" smtClean="0"/>
              <a:t> on maximizing the ROI or impact of prior marketing campaigns, consult the Marketing Campaign ROI Toolkit, available at: http://www.advisory.com/Research/Marketing-and-Planning-Leadership-Council/Tools/2009/Marketing-Campaign-ROI-Toolkit. </a:t>
            </a:r>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30</a:t>
            </a:fld>
            <a:endParaRPr lang="en-US" dirty="0">
              <a:solidFill>
                <a:prstClr val="black"/>
              </a:solidFill>
            </a:endParaRPr>
          </a:p>
        </p:txBody>
      </p:sp>
    </p:spTree>
    <p:extLst>
      <p:ext uri="{BB962C8B-B14F-4D97-AF65-F5344CB8AC3E}">
        <p14:creationId xmlns:p14="http://schemas.microsoft.com/office/powerpoint/2010/main" val="39754135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3841">
              <a:defRPr/>
            </a:pPr>
            <a:r>
              <a:rPr lang="en-US" b="1" dirty="0" smtClean="0"/>
              <a:t>Purpose:</a:t>
            </a:r>
            <a:r>
              <a:rPr lang="en-US" b="0" dirty="0" smtClean="0"/>
              <a:t> Action plan summary by goal to communicate plan details to key stakeholders</a:t>
            </a:r>
            <a:r>
              <a:rPr lang="en-US" b="0" baseline="0" dirty="0" smtClean="0"/>
              <a:t> (e.g. senior leadership team, board, or service line directors). </a:t>
            </a:r>
            <a:endParaRPr lang="en-US" b="0" dirty="0" smtClean="0"/>
          </a:p>
          <a:p>
            <a:endParaRPr lang="en-US" b="0" baseline="0" dirty="0" smtClean="0"/>
          </a:p>
          <a:p>
            <a:r>
              <a:rPr lang="en-US" b="1" baseline="0" dirty="0" smtClean="0"/>
              <a:t>To edit the table:  </a:t>
            </a:r>
            <a:r>
              <a:rPr lang="en-US" b="0" baseline="0" dirty="0" smtClean="0"/>
              <a:t>Add or remove table rows to accommodate the number of goals identified by right-clicking on the table. </a:t>
            </a:r>
            <a:endParaRPr lang="en-US" b="1" baseline="0" dirty="0" smtClean="0"/>
          </a:p>
          <a:p>
            <a:r>
              <a:rPr lang="en-US" b="0" baseline="0" dirty="0" smtClean="0"/>
              <a:t>	</a:t>
            </a:r>
            <a:endParaRPr lang="en-US" b="1" dirty="0" smtClean="0"/>
          </a:p>
          <a:p>
            <a:r>
              <a:rPr lang="en-US" b="1" dirty="0" smtClean="0"/>
              <a:t>Task:  </a:t>
            </a:r>
            <a:r>
              <a:rPr lang="en-US" b="0" dirty="0" smtClean="0"/>
              <a:t>List</a:t>
            </a:r>
            <a:r>
              <a:rPr lang="en-US" b="0" baseline="0" dirty="0" smtClean="0"/>
              <a:t> the organizational strategic goals and service line marketing plan goals (3-5 goals recommended). For each goal, list the target market, key messages, specific initiatives that will be used to pursue the goal, and the expected results for the marketing goal.</a:t>
            </a:r>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42669297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0397CE-5E86-4661-B0C5-9F93836F6E1D}" type="slidenum">
              <a:rPr lang="en-US" smtClean="0"/>
              <a:pPr/>
              <a:t>32</a:t>
            </a:fld>
            <a:endParaRPr lang="en-US" dirty="0"/>
          </a:p>
        </p:txBody>
      </p:sp>
    </p:spTree>
    <p:extLst>
      <p:ext uri="{BB962C8B-B14F-4D97-AF65-F5344CB8AC3E}">
        <p14:creationId xmlns:p14="http://schemas.microsoft.com/office/powerpoint/2010/main" val="42130937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SAMPLE</a:t>
            </a:r>
            <a:r>
              <a:rPr lang="en-US" b="1" baseline="0" dirty="0" smtClean="0"/>
              <a:t> SET 1: SERVICE LINE SUMMARY SLIDE</a:t>
            </a:r>
          </a:p>
          <a:p>
            <a:endParaRPr lang="en-US" b="1" baseline="0" dirty="0" smtClean="0"/>
          </a:p>
          <a:p>
            <a:r>
              <a:rPr lang="en-US" b="1" baseline="0" dirty="0" smtClean="0"/>
              <a:t>Task: </a:t>
            </a:r>
            <a:r>
              <a:rPr lang="en-US" b="0" baseline="0" dirty="0" smtClean="0"/>
              <a:t>Write the title of the service line and complete the slides that follow for all marketing goals related to the service line, pulling information from the set of slides for each specific goal. </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33</a:t>
            </a:fld>
            <a:endParaRPr lang="en-US" dirty="0"/>
          </a:p>
        </p:txBody>
      </p:sp>
    </p:spTree>
    <p:extLst>
      <p:ext uri="{BB962C8B-B14F-4D97-AF65-F5344CB8AC3E}">
        <p14:creationId xmlns:p14="http://schemas.microsoft.com/office/powerpoint/2010/main" val="5384428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2150"/>
            <a:ext cx="4616450" cy="3463925"/>
          </a:xfrm>
        </p:spPr>
      </p:sp>
      <p:sp>
        <p:nvSpPr>
          <p:cNvPr id="3" name="Notes Placeholder 2"/>
          <p:cNvSpPr>
            <a:spLocks noGrp="1"/>
          </p:cNvSpPr>
          <p:nvPr>
            <p:ph type="body" idx="1"/>
          </p:nvPr>
        </p:nvSpPr>
        <p:spPr/>
        <p:txBody>
          <a:bodyPr/>
          <a:lstStyle/>
          <a:p>
            <a:r>
              <a:rPr lang="en-US" b="1" dirty="0" smtClean="0"/>
              <a:t>Purpose:</a:t>
            </a:r>
            <a:r>
              <a:rPr lang="en-US" b="0" dirty="0" smtClean="0"/>
              <a:t>  To plan </a:t>
            </a:r>
            <a:r>
              <a:rPr lang="en-US" b="0" baseline="0" dirty="0" smtClean="0"/>
              <a:t>implementation timeline of initiatives over a period of time.</a:t>
            </a:r>
            <a:endParaRPr lang="en-US" b="1" dirty="0" smtClean="0"/>
          </a:p>
          <a:p>
            <a:endParaRPr lang="en-US" b="1" dirty="0" smtClean="0"/>
          </a:p>
          <a:p>
            <a:pPr defTabSz="903383">
              <a:defRPr/>
            </a:pPr>
            <a:r>
              <a:rPr lang="en-US" b="1" dirty="0" smtClean="0"/>
              <a:t>Task:</a:t>
            </a:r>
            <a:r>
              <a:rPr lang="en-US" b="0" dirty="0" smtClean="0"/>
              <a:t> Plot </a:t>
            </a:r>
            <a:r>
              <a:rPr lang="en-US" b="0" baseline="0" dirty="0" smtClean="0"/>
              <a:t>implementation of the initiatives connected to the marketing goal over the timeline of the plan by highlighting the relevant columns. Edit the time intervals (January-December) to match the level of detail required for your plan (e.g. Q1, Q2…Q10 etc.). </a:t>
            </a:r>
            <a:endParaRPr lang="en-US" b="1" baseline="0" dirty="0" smtClean="0"/>
          </a:p>
          <a:p>
            <a:pPr defTabSz="903383">
              <a:defRPr/>
            </a:pPr>
            <a:endParaRPr lang="en-US" b="1" baseline="0" dirty="0" smtClean="0"/>
          </a:p>
          <a:p>
            <a:pPr defTabSz="903383">
              <a:defRPr/>
            </a:pPr>
            <a:r>
              <a:rPr lang="en-US" b="1" baseline="0" dirty="0" smtClean="0"/>
              <a:t>To Edit the Table:  </a:t>
            </a:r>
            <a:r>
              <a:rPr lang="en-US" b="0" baseline="0" dirty="0" smtClean="0"/>
              <a:t>To highlight the columns, select the appropriate cells, then right click and select “Fill Color.”  Right click in any cell to insert additional columns or to delete unnecessary rows. </a:t>
            </a:r>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34</a:t>
            </a:fld>
            <a:endParaRPr lang="en-US" dirty="0">
              <a:solidFill>
                <a:prstClr val="black"/>
              </a:solidFill>
            </a:endParaRPr>
          </a:p>
        </p:txBody>
      </p:sp>
    </p:spTree>
    <p:extLst>
      <p:ext uri="{BB962C8B-B14F-4D97-AF65-F5344CB8AC3E}">
        <p14:creationId xmlns:p14="http://schemas.microsoft.com/office/powerpoint/2010/main" val="19213088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2150"/>
            <a:ext cx="4616450" cy="3463925"/>
          </a:xfrm>
        </p:spPr>
      </p:sp>
      <p:sp>
        <p:nvSpPr>
          <p:cNvPr id="3" name="Notes Placeholder 2"/>
          <p:cNvSpPr>
            <a:spLocks noGrp="1"/>
          </p:cNvSpPr>
          <p:nvPr>
            <p:ph type="body" idx="1"/>
          </p:nvPr>
        </p:nvSpPr>
        <p:spPr/>
        <p:txBody>
          <a:bodyPr/>
          <a:lstStyle/>
          <a:p>
            <a:r>
              <a:rPr lang="en-US" b="1" dirty="0" smtClean="0"/>
              <a:t>Purpose: </a:t>
            </a:r>
            <a:r>
              <a:rPr lang="en-US" b="0" dirty="0" smtClean="0"/>
              <a:t>To</a:t>
            </a:r>
            <a:r>
              <a:rPr lang="en-US" b="0" baseline="0" dirty="0" smtClean="0"/>
              <a:t> outline resources needed for each goal and calculate the total budget required for the service line’s marketing plan.</a:t>
            </a:r>
            <a:endParaRPr lang="en-US" b="1" dirty="0" smtClean="0"/>
          </a:p>
          <a:p>
            <a:endParaRPr lang="en-US" b="1" dirty="0" smtClean="0"/>
          </a:p>
          <a:p>
            <a:r>
              <a:rPr lang="en-US" b="1" dirty="0" smtClean="0"/>
              <a:t>Task: </a:t>
            </a:r>
            <a:r>
              <a:rPr lang="en-US" b="0" dirty="0" smtClean="0"/>
              <a:t>For</a:t>
            </a:r>
            <a:r>
              <a:rPr lang="en-US" b="0" baseline="0" dirty="0" smtClean="0"/>
              <a:t> each goal, enter the expected cost. Calculate total investment for each goal along the bottom, and for each resource type for the entire service line along the right side. Include cost of FTEs and/or external agencies/consultants in the budget for media development. </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35</a:t>
            </a:fld>
            <a:endParaRPr lang="en-US" dirty="0">
              <a:solidFill>
                <a:prstClr val="black"/>
              </a:solidFill>
            </a:endParaRPr>
          </a:p>
        </p:txBody>
      </p:sp>
    </p:spTree>
    <p:extLst>
      <p:ext uri="{BB962C8B-B14F-4D97-AF65-F5344CB8AC3E}">
        <p14:creationId xmlns:p14="http://schemas.microsoft.com/office/powerpoint/2010/main" val="410119964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2150"/>
            <a:ext cx="4616450" cy="3463925"/>
          </a:xfrm>
        </p:spPr>
      </p:sp>
      <p:sp>
        <p:nvSpPr>
          <p:cNvPr id="3" name="Notes Placeholder 2"/>
          <p:cNvSpPr>
            <a:spLocks noGrp="1"/>
          </p:cNvSpPr>
          <p:nvPr>
            <p:ph type="body" idx="1"/>
          </p:nvPr>
        </p:nvSpPr>
        <p:spPr/>
        <p:txBody>
          <a:bodyPr/>
          <a:lstStyle/>
          <a:p>
            <a:r>
              <a:rPr lang="en-US" b="1" dirty="0" smtClean="0"/>
              <a:t>Purpose:</a:t>
            </a:r>
            <a:r>
              <a:rPr lang="en-US" b="0" dirty="0" smtClean="0"/>
              <a:t>  To plan </a:t>
            </a:r>
            <a:r>
              <a:rPr lang="en-US" b="0" baseline="0" dirty="0" smtClean="0"/>
              <a:t>the media buy schedule for the service line marketing. </a:t>
            </a:r>
            <a:endParaRPr lang="en-US" b="1" dirty="0" smtClean="0"/>
          </a:p>
          <a:p>
            <a:endParaRPr lang="en-US" b="1" dirty="0" smtClean="0"/>
          </a:p>
          <a:p>
            <a:pPr defTabSz="903383">
              <a:defRPr/>
            </a:pPr>
            <a:r>
              <a:rPr lang="en-US" b="1" dirty="0" smtClean="0"/>
              <a:t>Task:</a:t>
            </a:r>
            <a:r>
              <a:rPr lang="en-US" b="0" dirty="0" smtClean="0"/>
              <a:t> Add costs</a:t>
            </a:r>
            <a:r>
              <a:rPr lang="en-US" b="0" baseline="0" dirty="0" smtClean="0"/>
              <a:t> for each type of media across the timeline. Adjust the timeline and time intervals to match the level of detail required for your plan as well as the timeframe in which the plan will be executed. Add or remove media from the schedule as necessary. In the second column, include the total cost of media buy for that type of media across the year. In the final row, include the total media buy budget for the service line. </a:t>
            </a:r>
            <a:endParaRPr lang="en-US" b="0" dirty="0" smtClean="0"/>
          </a:p>
          <a:p>
            <a:pPr defTabSz="903383">
              <a:defRPr/>
            </a:pPr>
            <a:endParaRPr lang="en-US" b="1" baseline="0" dirty="0" smtClean="0"/>
          </a:p>
          <a:p>
            <a:pPr defTabSz="903383">
              <a:defRPr/>
            </a:pPr>
            <a:r>
              <a:rPr lang="en-US" b="1" baseline="0" dirty="0" smtClean="0"/>
              <a:t>Additional Resources:  MK – Can we refer them to SHSMD benchmarking data, or pull this data onto an appendix slide? </a:t>
            </a:r>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36</a:t>
            </a:fld>
            <a:endParaRPr lang="en-US" dirty="0">
              <a:solidFill>
                <a:prstClr val="black"/>
              </a:solidFill>
            </a:endParaRPr>
          </a:p>
        </p:txBody>
      </p:sp>
    </p:spTree>
    <p:extLst>
      <p:ext uri="{BB962C8B-B14F-4D97-AF65-F5344CB8AC3E}">
        <p14:creationId xmlns:p14="http://schemas.microsoft.com/office/powerpoint/2010/main" val="19213088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a:t>
            </a:r>
            <a:r>
              <a:rPr lang="en-US" b="1" baseline="0" dirty="0" smtClean="0"/>
              <a:t> </a:t>
            </a:r>
            <a:r>
              <a:rPr lang="en-US" b="0" baseline="0" dirty="0" smtClean="0"/>
              <a:t>To define metrics for success for each goal, then evaluate current metrics against the stated goal after the plan launches. </a:t>
            </a:r>
          </a:p>
          <a:p>
            <a:endParaRPr lang="en-US" b="0" baseline="0" dirty="0" smtClean="0"/>
          </a:p>
          <a:p>
            <a:pPr defTabSz="903488">
              <a:defRPr/>
            </a:pPr>
            <a:r>
              <a:rPr lang="en-US" b="1" baseline="0" dirty="0" smtClean="0"/>
              <a:t>Task: </a:t>
            </a:r>
            <a:r>
              <a:rPr lang="en-US" b="0" baseline="0" dirty="0" smtClean="0"/>
              <a:t>For each marketing plan goal, list the owner taking primary responsibility for the goal’s success. Then indicate corresponding metric used to evaluate success, pulling from the initiative summary slide. List the target metric value as well as the date by which the metric should be achieved. Duplicate the slide to accommodate the number of goals for the service line. After plan development, use this slide to track the performance metric’s current value by filling in the value in the far-right column. </a:t>
            </a:r>
          </a:p>
          <a:p>
            <a:endParaRPr lang="en-US" b="0" baseline="0" dirty="0" smtClean="0"/>
          </a:p>
          <a:p>
            <a:endParaRPr lang="en-US" b="1" baseline="0" dirty="0" smtClean="0"/>
          </a:p>
          <a:p>
            <a:pPr defTabSz="903488">
              <a:defRPr/>
            </a:pPr>
            <a:r>
              <a:rPr lang="en-US" b="1" dirty="0" smtClean="0"/>
              <a:t>Additional</a:t>
            </a:r>
            <a:r>
              <a:rPr lang="en-US" b="1" baseline="0" dirty="0" smtClean="0"/>
              <a:t> Resources:</a:t>
            </a:r>
          </a:p>
          <a:p>
            <a:pPr defTabSz="903488">
              <a:defRPr/>
            </a:pPr>
            <a:endParaRPr lang="en-US" b="0" baseline="0" dirty="0" smtClean="0"/>
          </a:p>
          <a:p>
            <a:pPr defTabSz="903488">
              <a:defRPr/>
            </a:pPr>
            <a:r>
              <a:rPr lang="en-US" b="0" baseline="0" dirty="0" smtClean="0"/>
              <a:t>For more information on quantifying ROI for marketing initiatives, use our Marketing Campaign ROI Toolkit, available at: </a:t>
            </a:r>
            <a:r>
              <a:rPr lang="en-US" u="sng" dirty="0">
                <a:hlinkClick r:id="rId3"/>
              </a:rPr>
              <a:t>http://www.advisory.com/Research/Marketing-and-Planning-Leadership-Council/Tools/2009/Marketing-Campaign-ROI-Toolkit</a:t>
            </a:r>
            <a:r>
              <a:rPr lang="en-US" dirty="0"/>
              <a:t> . </a:t>
            </a:r>
            <a:endParaRPr lang="en-US" b="1" dirty="0" smtClean="0"/>
          </a:p>
          <a:p>
            <a:endParaRPr lang="en-US" b="1" baseline="0"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37</a:t>
            </a:fld>
            <a:endParaRPr lang="en-US" dirty="0"/>
          </a:p>
        </p:txBody>
      </p:sp>
    </p:spTree>
    <p:extLst>
      <p:ext uri="{BB962C8B-B14F-4D97-AF65-F5344CB8AC3E}">
        <p14:creationId xmlns:p14="http://schemas.microsoft.com/office/powerpoint/2010/main" val="9028394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EXECUTIVE SUMMARY </a:t>
            </a:r>
            <a:r>
              <a:rPr lang="en-US" b="1" baseline="0" dirty="0" smtClean="0"/>
              <a:t>TITLE SLIDE</a:t>
            </a:r>
          </a:p>
          <a:p>
            <a:endParaRPr lang="en-US" b="1" baseline="0" dirty="0" smtClean="0"/>
          </a:p>
          <a:p>
            <a:r>
              <a:rPr lang="en-US" b="1" baseline="0" dirty="0" smtClean="0"/>
              <a:t>Task: </a:t>
            </a:r>
            <a:r>
              <a:rPr lang="en-US" b="0" baseline="0" dirty="0" smtClean="0"/>
              <a:t>Write the title of the service line and complete the slides that follow to summarize the current and proposed marketing plan for the service line to present to organizational leadership. </a:t>
            </a:r>
            <a:endParaRPr lang="en-US" dirty="0" smtClean="0"/>
          </a:p>
          <a:p>
            <a:endParaRPr lang="en-US" b="0" baseline="0"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38</a:t>
            </a:fld>
            <a:endParaRPr lang="en-US" dirty="0">
              <a:solidFill>
                <a:prstClr val="black"/>
              </a:solidFill>
            </a:endParaRPr>
          </a:p>
        </p:txBody>
      </p:sp>
    </p:spTree>
    <p:extLst>
      <p:ext uri="{BB962C8B-B14F-4D97-AF65-F5344CB8AC3E}">
        <p14:creationId xmlns:p14="http://schemas.microsoft.com/office/powerpoint/2010/main" val="39366287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3841">
              <a:defRPr/>
            </a:pPr>
            <a:r>
              <a:rPr lang="en-US" b="1" dirty="0" smtClean="0"/>
              <a:t>Purpose:</a:t>
            </a:r>
            <a:r>
              <a:rPr lang="en-US" b="0" dirty="0" smtClean="0"/>
              <a:t> Current plan summary by goal to summarize</a:t>
            </a:r>
            <a:r>
              <a:rPr lang="en-US" b="0" baseline="0" dirty="0" smtClean="0"/>
              <a:t> the current</a:t>
            </a:r>
            <a:r>
              <a:rPr lang="en-US" b="0" dirty="0" smtClean="0"/>
              <a:t> marketing plan details for key stakeholders</a:t>
            </a:r>
            <a:r>
              <a:rPr lang="en-US" b="0" baseline="0" dirty="0" smtClean="0"/>
              <a:t> (e.g. senior leadership team, board, or CXOs). </a:t>
            </a:r>
            <a:endParaRPr lang="en-US" b="0" dirty="0" smtClean="0"/>
          </a:p>
          <a:p>
            <a:endParaRPr lang="en-US" b="0" baseline="0" dirty="0" smtClean="0"/>
          </a:p>
          <a:p>
            <a:r>
              <a:rPr lang="en-US" b="1" baseline="0" dirty="0" smtClean="0"/>
              <a:t>To edit the table:  </a:t>
            </a:r>
            <a:r>
              <a:rPr lang="en-US" b="0" baseline="0" dirty="0" smtClean="0"/>
              <a:t>Add or remove table rows to accommodate the number of goals identified by right-clicking on the table. </a:t>
            </a:r>
            <a:endParaRPr lang="en-US" b="1" baseline="0" dirty="0" smtClean="0"/>
          </a:p>
          <a:p>
            <a:r>
              <a:rPr lang="en-US" b="0" baseline="0" dirty="0" smtClean="0"/>
              <a:t>	</a:t>
            </a:r>
            <a:endParaRPr lang="en-US" b="1" dirty="0" smtClean="0"/>
          </a:p>
          <a:p>
            <a:r>
              <a:rPr lang="en-US" b="1" dirty="0" smtClean="0"/>
              <a:t>Task:  </a:t>
            </a:r>
            <a:r>
              <a:rPr lang="en-US" b="0" dirty="0" smtClean="0"/>
              <a:t>List</a:t>
            </a:r>
            <a:r>
              <a:rPr lang="en-US" b="0" baseline="0" dirty="0" smtClean="0"/>
              <a:t> goals for the service line marketing plan. For each goal, list the related organizational strategic goal, quantifiable objectives measured, the media initiatives used to pursue the goal, and key messages used in the media initiatives. Then use the colored icons at the bottom of the slide to indicate overall progress on the goal.</a:t>
            </a:r>
            <a:endParaRPr lang="en-US"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39</a:t>
            </a:fld>
            <a:endParaRPr lang="en-US" dirty="0">
              <a:solidFill>
                <a:prstClr val="black"/>
              </a:solidFill>
            </a:endParaRPr>
          </a:p>
        </p:txBody>
      </p:sp>
    </p:spTree>
    <p:extLst>
      <p:ext uri="{BB962C8B-B14F-4D97-AF65-F5344CB8AC3E}">
        <p14:creationId xmlns:p14="http://schemas.microsoft.com/office/powerpoint/2010/main" val="4266929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2150"/>
            <a:ext cx="4616450" cy="3463925"/>
          </a:xfrm>
        </p:spPr>
      </p:sp>
      <p:sp>
        <p:nvSpPr>
          <p:cNvPr id="3" name="Notes Placeholder 2"/>
          <p:cNvSpPr>
            <a:spLocks noGrp="1"/>
          </p:cNvSpPr>
          <p:nvPr>
            <p:ph type="body" idx="1"/>
          </p:nvPr>
        </p:nvSpPr>
        <p:spPr/>
        <p:txBody>
          <a:bodyPr/>
          <a:lstStyle/>
          <a:p>
            <a:r>
              <a:rPr lang="en-US" b="1" dirty="0" smtClean="0"/>
              <a:t>Purpose:  </a:t>
            </a:r>
            <a:r>
              <a:rPr lang="en-US" b="0" dirty="0" smtClean="0"/>
              <a:t>To</a:t>
            </a:r>
            <a:r>
              <a:rPr lang="en-US" b="0" baseline="0" dirty="0" smtClean="0"/>
              <a:t> provide a roadmap for the marketing plan presentation.  </a:t>
            </a:r>
          </a:p>
          <a:p>
            <a:endParaRPr lang="en-US" b="0" baseline="0" dirty="0" smtClean="0"/>
          </a:p>
          <a:p>
            <a:r>
              <a:rPr lang="en-US" b="1" baseline="0" dirty="0" smtClean="0"/>
              <a:t>Task: </a:t>
            </a:r>
            <a:r>
              <a:rPr lang="en-US" b="0" baseline="0" dirty="0" smtClean="0"/>
              <a:t>This roadmap is a summary of the template slides provided in this document.  You can adapt the template to meet your planning needs by adding/removing/reorganizing slides as needed.  Once the plan is complete, edit the roadmap above to reflect the order and list of slides included for each section in the presentation. </a:t>
            </a:r>
            <a:endParaRPr lang="en-US" b="1" dirty="0" smtClean="0"/>
          </a:p>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58078189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a:t>
            </a:r>
            <a:r>
              <a:rPr lang="en-US" b="1" baseline="0" dirty="0" smtClean="0"/>
              <a:t> </a:t>
            </a:r>
            <a:r>
              <a:rPr lang="en-US" b="0" baseline="0" dirty="0" smtClean="0"/>
              <a:t>To track progress on key performance indicators for the system as a whole. </a:t>
            </a:r>
          </a:p>
          <a:p>
            <a:endParaRPr lang="en-US" b="0" baseline="0" dirty="0" smtClean="0"/>
          </a:p>
          <a:p>
            <a:r>
              <a:rPr lang="en-US" b="1" baseline="0" dirty="0" smtClean="0"/>
              <a:t>Task: </a:t>
            </a:r>
            <a:r>
              <a:rPr lang="en-US" b="0" baseline="0" dirty="0" smtClean="0"/>
              <a:t>For each indicator, indicate corresponding metric used to evaluate success. Use the colored icons at the bottom of the slide to indicate overall progress on initiatives related to the objective. For each metric, indicate the current and target value. </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40</a:t>
            </a:fld>
            <a:endParaRPr lang="en-US" dirty="0"/>
          </a:p>
        </p:txBody>
      </p:sp>
    </p:spTree>
    <p:extLst>
      <p:ext uri="{BB962C8B-B14F-4D97-AF65-F5344CB8AC3E}">
        <p14:creationId xmlns:p14="http://schemas.microsoft.com/office/powerpoint/2010/main" val="90283946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provide a snapshot</a:t>
            </a:r>
            <a:r>
              <a:rPr lang="en-US" b="0" baseline="0" dirty="0" smtClean="0"/>
              <a:t> of</a:t>
            </a:r>
            <a:r>
              <a:rPr lang="en-US" b="0" dirty="0" smtClean="0"/>
              <a:t> </a:t>
            </a:r>
            <a:r>
              <a:rPr lang="en-US" b="0" baseline="0" dirty="0" smtClean="0"/>
              <a:t>competitors in market and track any differentiators or market advantages the competitor has over your organization.</a:t>
            </a:r>
          </a:p>
          <a:p>
            <a:endParaRPr lang="en-US" b="0" dirty="0" smtClean="0"/>
          </a:p>
          <a:p>
            <a:r>
              <a:rPr lang="en-US" b="1" dirty="0" smtClean="0"/>
              <a:t>Task:</a:t>
            </a:r>
            <a:r>
              <a:rPr lang="en-US" b="1" baseline="0" dirty="0" smtClean="0"/>
              <a:t> </a:t>
            </a:r>
            <a:r>
              <a:rPr lang="en-US" b="0" baseline="0" dirty="0" smtClean="0"/>
              <a:t>List key competitors for your organization, including (but not limited to) local, regional, and national hospitals, health systems, and organizations. For each entity, list any competitive advantages they may have. Use the colored icons at the bottom of the slide to indicate the level of threat that the competition presents. </a:t>
            </a:r>
          </a:p>
          <a:p>
            <a:endParaRPr lang="en-US" b="0" baseline="0" dirty="0" smtClean="0"/>
          </a:p>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41</a:t>
            </a:fld>
            <a:endParaRPr lang="en-US" dirty="0"/>
          </a:p>
        </p:txBody>
      </p:sp>
    </p:spTree>
    <p:extLst>
      <p:ext uri="{BB962C8B-B14F-4D97-AF65-F5344CB8AC3E}">
        <p14:creationId xmlns:p14="http://schemas.microsoft.com/office/powerpoint/2010/main" val="408547807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a:t>
            </a:r>
            <a:r>
              <a:rPr lang="en-US" b="0" dirty="0" smtClean="0"/>
              <a:t> To provide a snapshot</a:t>
            </a:r>
            <a:r>
              <a:rPr lang="en-US" b="0" baseline="0" dirty="0" smtClean="0"/>
              <a:t> of</a:t>
            </a:r>
            <a:r>
              <a:rPr lang="en-US" b="0" dirty="0" smtClean="0"/>
              <a:t> </a:t>
            </a:r>
            <a:r>
              <a:rPr lang="en-US" b="0" baseline="0" dirty="0" smtClean="0"/>
              <a:t>the proposed marketing plan outlined in this document, and related goals, expected results, and initiatives. </a:t>
            </a:r>
            <a:endParaRPr lang="en-US" b="0" dirty="0" smtClean="0"/>
          </a:p>
          <a:p>
            <a:endParaRPr lang="en-US" b="0" baseline="0" dirty="0" smtClean="0"/>
          </a:p>
          <a:p>
            <a:r>
              <a:rPr lang="en-US" b="1" baseline="0" dirty="0" smtClean="0"/>
              <a:t>To edit the table:  </a:t>
            </a:r>
            <a:r>
              <a:rPr lang="en-US" b="0" baseline="0" dirty="0" smtClean="0"/>
              <a:t>Add or remove table rows to accommodate the number of goals identified by right-clicking on the table. </a:t>
            </a:r>
            <a:endParaRPr lang="en-US" b="1" baseline="0" dirty="0" smtClean="0"/>
          </a:p>
          <a:p>
            <a:r>
              <a:rPr lang="en-US" b="0" baseline="0" dirty="0" smtClean="0"/>
              <a:t>	</a:t>
            </a:r>
            <a:endParaRPr lang="en-US" b="1" dirty="0" smtClean="0"/>
          </a:p>
          <a:p>
            <a:r>
              <a:rPr lang="en-US" b="1" dirty="0" smtClean="0"/>
              <a:t>Task:  </a:t>
            </a:r>
            <a:r>
              <a:rPr lang="en-US" b="0" dirty="0" smtClean="0"/>
              <a:t>Copy</a:t>
            </a:r>
            <a:r>
              <a:rPr lang="en-US" b="0" baseline="0" dirty="0" smtClean="0"/>
              <a:t> and paste the cells in the Action Plan Summary table in the Action Plan section. </a:t>
            </a:r>
            <a:r>
              <a:rPr lang="en-US" b="0" dirty="0" smtClean="0"/>
              <a:t>List</a:t>
            </a:r>
            <a:r>
              <a:rPr lang="en-US" b="0" baseline="0" dirty="0" smtClean="0"/>
              <a:t> goals for the proposed service line marketing plan (3-5 goals recommended). </a:t>
            </a:r>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42</a:t>
            </a:fld>
            <a:endParaRPr lang="en-US" dirty="0">
              <a:solidFill>
                <a:prstClr val="black"/>
              </a:solidFill>
            </a:endParaRPr>
          </a:p>
        </p:txBody>
      </p:sp>
    </p:spTree>
    <p:extLst>
      <p:ext uri="{BB962C8B-B14F-4D97-AF65-F5344CB8AC3E}">
        <p14:creationId xmlns:p14="http://schemas.microsoft.com/office/powerpoint/2010/main" val="426692979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2150"/>
            <a:ext cx="4616450" cy="3463925"/>
          </a:xfrm>
        </p:spPr>
      </p:sp>
      <p:sp>
        <p:nvSpPr>
          <p:cNvPr id="3" name="Notes Placeholder 2"/>
          <p:cNvSpPr>
            <a:spLocks noGrp="1"/>
          </p:cNvSpPr>
          <p:nvPr>
            <p:ph type="body" idx="1"/>
          </p:nvPr>
        </p:nvSpPr>
        <p:spPr/>
        <p:txBody>
          <a:bodyPr/>
          <a:lstStyle/>
          <a:p>
            <a:r>
              <a:rPr lang="en-US" b="1" dirty="0" smtClean="0"/>
              <a:t>Purpose: </a:t>
            </a:r>
            <a:r>
              <a:rPr lang="en-US" b="0" dirty="0" smtClean="0"/>
              <a:t>To</a:t>
            </a:r>
            <a:r>
              <a:rPr lang="en-US" b="0" baseline="0" dirty="0" smtClean="0"/>
              <a:t> outline resources needed for each goal and calculate the total budget required for the service line’s marketing plan.</a:t>
            </a:r>
            <a:endParaRPr lang="en-US" b="1" dirty="0" smtClean="0"/>
          </a:p>
          <a:p>
            <a:endParaRPr lang="en-US" b="1" dirty="0" smtClean="0"/>
          </a:p>
          <a:p>
            <a:r>
              <a:rPr lang="en-US" b="1" dirty="0" smtClean="0"/>
              <a:t>Task: </a:t>
            </a:r>
            <a:r>
              <a:rPr lang="en-US" b="0" dirty="0" smtClean="0"/>
              <a:t>For</a:t>
            </a:r>
            <a:r>
              <a:rPr lang="en-US" b="0" baseline="0" dirty="0" smtClean="0"/>
              <a:t> each goal, enter the cost. Calculate total investment for each goal along the bottom, and for each resource type for the entire service line along the right side. Include cost of FTEs and/or external agencies/consultants in the budget for media development. </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43</a:t>
            </a:fld>
            <a:endParaRPr lang="en-US" dirty="0">
              <a:solidFill>
                <a:prstClr val="black"/>
              </a:solidFill>
            </a:endParaRPr>
          </a:p>
        </p:txBody>
      </p:sp>
    </p:spTree>
    <p:extLst>
      <p:ext uri="{BB962C8B-B14F-4D97-AF65-F5344CB8AC3E}">
        <p14:creationId xmlns:p14="http://schemas.microsoft.com/office/powerpoint/2010/main" val="41011996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0397CE-5E86-4661-B0C5-9F93836F6E1D}" type="slidenum">
              <a:rPr lang="en-US" smtClean="0"/>
              <a:pPr/>
              <a:t>44</a:t>
            </a:fld>
            <a:endParaRPr lang="en-US" dirty="0"/>
          </a:p>
        </p:txBody>
      </p:sp>
    </p:spTree>
    <p:extLst>
      <p:ext uri="{BB962C8B-B14F-4D97-AF65-F5344CB8AC3E}">
        <p14:creationId xmlns:p14="http://schemas.microsoft.com/office/powerpoint/2010/main" val="266712409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45</a:t>
            </a:fld>
            <a:endParaRPr lang="en-US" dirty="0"/>
          </a:p>
        </p:txBody>
      </p:sp>
    </p:spTree>
    <p:extLst>
      <p:ext uri="{BB962C8B-B14F-4D97-AF65-F5344CB8AC3E}">
        <p14:creationId xmlns:p14="http://schemas.microsoft.com/office/powerpoint/2010/main" val="1728326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2394048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3841">
              <a:defRPr/>
            </a:pPr>
            <a:r>
              <a:rPr lang="en-US" b="1" dirty="0" smtClean="0"/>
              <a:t>Purpose:</a:t>
            </a:r>
            <a:r>
              <a:rPr lang="en-US" b="0" dirty="0" smtClean="0"/>
              <a:t> Summarize</a:t>
            </a:r>
            <a:r>
              <a:rPr lang="en-US" b="0" baseline="0" dirty="0" smtClean="0"/>
              <a:t> and evaluate outcomes of the most recent marketing plan. </a:t>
            </a:r>
            <a:endParaRPr lang="en-US" b="0" dirty="0" smtClean="0"/>
          </a:p>
          <a:p>
            <a:endParaRPr lang="en-US" b="0" baseline="0" dirty="0" smtClean="0"/>
          </a:p>
          <a:p>
            <a:r>
              <a:rPr lang="en-US" b="1" baseline="0" dirty="0" smtClean="0"/>
              <a:t>To edit the table:  </a:t>
            </a:r>
            <a:r>
              <a:rPr lang="en-US" b="0" baseline="0" dirty="0" smtClean="0"/>
              <a:t>Add or remove table rows to accommodate the number of goals identified by right-clicking on the table. </a:t>
            </a:r>
            <a:endParaRPr lang="en-US" b="1" baseline="0" dirty="0" smtClean="0"/>
          </a:p>
          <a:p>
            <a:r>
              <a:rPr lang="en-US" b="0" baseline="0" dirty="0" smtClean="0"/>
              <a:t>	</a:t>
            </a:r>
            <a:endParaRPr lang="en-US" b="1" dirty="0" smtClean="0"/>
          </a:p>
          <a:p>
            <a:r>
              <a:rPr lang="en-US" b="1" dirty="0" smtClean="0"/>
              <a:t>Task:  </a:t>
            </a:r>
            <a:r>
              <a:rPr lang="en-US" b="0" dirty="0" smtClean="0"/>
              <a:t>List</a:t>
            </a:r>
            <a:r>
              <a:rPr lang="en-US" b="0" baseline="0" dirty="0" smtClean="0"/>
              <a:t> goals for the service line or organization marketing plan. For each marketing goal, list the related organizational strategic goal, quantifiable objectives measured, the media initiatives used to pursue the goal, and key messages used in the media initiatives. Then use the colored icons at the bottom of the slide to indicate overall progress on the goal.</a:t>
            </a:r>
            <a:endParaRPr lang="en-US"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4266929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evaluate</a:t>
            </a:r>
            <a:r>
              <a:rPr lang="en-US" b="0" baseline="0" dirty="0" smtClean="0"/>
              <a:t> successful </a:t>
            </a:r>
            <a:r>
              <a:rPr lang="en-US" b="0" dirty="0" smtClean="0"/>
              <a:t>initiatives from the </a:t>
            </a:r>
            <a:r>
              <a:rPr lang="en-US" b="0" baseline="0" dirty="0" smtClean="0"/>
              <a:t>most recent marketing plan and identify factors contributing success. </a:t>
            </a:r>
            <a:endParaRPr lang="en-US" b="0" dirty="0" smtClean="0"/>
          </a:p>
          <a:p>
            <a:endParaRPr lang="en-US" b="0" dirty="0" smtClean="0"/>
          </a:p>
          <a:p>
            <a:r>
              <a:rPr lang="en-US" b="1" dirty="0" smtClean="0"/>
              <a:t>Task:</a:t>
            </a:r>
            <a:r>
              <a:rPr lang="en-US" b="1" baseline="0" dirty="0" smtClean="0"/>
              <a:t> </a:t>
            </a:r>
            <a:r>
              <a:rPr lang="en-US" b="0" baseline="0" dirty="0" smtClean="0"/>
              <a:t>On the left,</a:t>
            </a:r>
            <a:r>
              <a:rPr lang="en-US" b="1" baseline="0" dirty="0" smtClean="0"/>
              <a:t> </a:t>
            </a:r>
            <a:r>
              <a:rPr lang="en-US" b="0" baseline="0" dirty="0" smtClean="0"/>
              <a:t>list the top-performing initiatives from the most recent marketing plan. Indicate target metrics and actual performance in the center columns. Then, evaluate what factors led to success (consider internal and external factors, such as insufficient staff or shifting consumer preferences).</a:t>
            </a:r>
          </a:p>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7</a:t>
            </a:fld>
            <a:endParaRPr lang="en-US" dirty="0"/>
          </a:p>
        </p:txBody>
      </p:sp>
    </p:spTree>
    <p:extLst>
      <p:ext uri="{BB962C8B-B14F-4D97-AF65-F5344CB8AC3E}">
        <p14:creationId xmlns:p14="http://schemas.microsoft.com/office/powerpoint/2010/main" val="2500790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evaluate initiatives that did not meet targets</a:t>
            </a:r>
            <a:r>
              <a:rPr lang="en-US" b="0" baseline="0" dirty="0" smtClean="0"/>
              <a:t> </a:t>
            </a:r>
            <a:r>
              <a:rPr lang="en-US" b="0" dirty="0" smtClean="0"/>
              <a:t>from the </a:t>
            </a:r>
            <a:r>
              <a:rPr lang="en-US" b="0" baseline="0" dirty="0" smtClean="0"/>
              <a:t>most recent marketing plan and identify factors leading to under performance. </a:t>
            </a:r>
            <a:endParaRPr lang="en-US" b="0" dirty="0" smtClean="0"/>
          </a:p>
          <a:p>
            <a:endParaRPr lang="en-US" b="0" dirty="0" smtClean="0"/>
          </a:p>
          <a:p>
            <a:r>
              <a:rPr lang="en-US" b="1" dirty="0" smtClean="0"/>
              <a:t>Task:</a:t>
            </a:r>
            <a:r>
              <a:rPr lang="en-US" b="1" baseline="0" dirty="0" smtClean="0"/>
              <a:t> </a:t>
            </a:r>
            <a:r>
              <a:rPr lang="en-US" b="0" baseline="0" dirty="0" smtClean="0"/>
              <a:t>On the left,</a:t>
            </a:r>
            <a:r>
              <a:rPr lang="en-US" b="1" baseline="0" dirty="0" smtClean="0"/>
              <a:t> </a:t>
            </a:r>
            <a:r>
              <a:rPr lang="en-US" b="0" baseline="0" dirty="0" smtClean="0"/>
              <a:t>list the low-performing initiatives from the most recent marketing plan. Indicate target metrics and actual performance in the center columns. Then, evaluate what factors led to failure (consider internal and external factors, such as insufficient staff or shifting consumer preferences).</a:t>
            </a:r>
          </a:p>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8</a:t>
            </a:fld>
            <a:endParaRPr lang="en-US" dirty="0"/>
          </a:p>
        </p:txBody>
      </p:sp>
    </p:spTree>
    <p:extLst>
      <p:ext uri="{BB962C8B-B14F-4D97-AF65-F5344CB8AC3E}">
        <p14:creationId xmlns:p14="http://schemas.microsoft.com/office/powerpoint/2010/main" val="25007909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2394048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8.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8.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9.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9.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9.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0.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0.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0" y="6454597"/>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7" name="Text Placeholder 4"/>
          <p:cNvSpPr>
            <a:spLocks noGrp="1"/>
          </p:cNvSpPr>
          <p:nvPr>
            <p:ph type="body" sz="quarter" idx="19" hasCustomPrompt="1"/>
          </p:nvPr>
        </p:nvSpPr>
        <p:spPr bwMode="gray">
          <a:xfrm>
            <a:off x="399870" y="403413"/>
            <a:ext cx="2645699" cy="186366"/>
          </a:xfrm>
        </p:spPr>
        <p:txBody>
          <a:bodyPr lIns="0" tIns="40869" rIns="0" bIns="40869">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578687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22" name="Text Placeholder 8"/>
          <p:cNvSpPr>
            <a:spLocks noGrp="1"/>
          </p:cNvSpPr>
          <p:nvPr>
            <p:ph type="body" sz="quarter" idx="11" hasCustomPrompt="1"/>
          </p:nvPr>
        </p:nvSpPr>
        <p:spPr bwMode="gray">
          <a:xfrm>
            <a:off x="1141006" y="2346618"/>
            <a:ext cx="6651036" cy="968189"/>
          </a:xfrm>
          <a:prstGeom prst="rect">
            <a:avLst/>
          </a:prstGeom>
        </p:spPr>
        <p:txBody>
          <a:bodyPr lIns="40937" tIns="40937" rIns="40937" bIns="40937" anchor="b"/>
          <a:lstStyle>
            <a:lvl1pPr marL="0" indent="0">
              <a:spcBef>
                <a:spcPts val="0"/>
              </a:spcBef>
              <a:buNone/>
              <a:defRPr sz="3100" b="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Strategic Plan</a:t>
            </a:r>
          </a:p>
        </p:txBody>
      </p:sp>
      <p:sp>
        <p:nvSpPr>
          <p:cNvPr id="23" name="Text Placeholder 8"/>
          <p:cNvSpPr>
            <a:spLocks noGrp="1"/>
          </p:cNvSpPr>
          <p:nvPr>
            <p:ph type="body" sz="quarter" idx="12" hasCustomPrompt="1"/>
          </p:nvPr>
        </p:nvSpPr>
        <p:spPr bwMode="gray">
          <a:xfrm>
            <a:off x="1141006" y="3367204"/>
            <a:ext cx="6651036" cy="403411"/>
          </a:xfrm>
          <a:prstGeom prst="rect">
            <a:avLst/>
          </a:prstGeom>
        </p:spPr>
        <p:txBody>
          <a:bodyPr lIns="40937" tIns="40937" rIns="40937" bIns="40937" anchor="t"/>
          <a:lstStyle>
            <a:lvl1pPr marL="0" indent="0">
              <a:spcBef>
                <a:spcPts val="0"/>
              </a:spcBef>
              <a:buNone/>
              <a:defRPr sz="1100" b="0" i="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141013" y="3975742"/>
            <a:ext cx="3228839" cy="1458079"/>
          </a:xfrm>
          <a:prstGeom prst="rect">
            <a:avLst/>
          </a:prstGeom>
        </p:spPr>
        <p:txBody>
          <a:bodyPr lIns="40937" tIns="40937" rIns="40937" bIns="40937"/>
          <a:lstStyle>
            <a:lvl1pPr>
              <a:spcBef>
                <a:spcPts val="449"/>
              </a:spcBef>
              <a:defRPr sz="900" baseline="0">
                <a:solidFill>
                  <a:schemeClr val="tx1"/>
                </a:solidFill>
              </a:defRPr>
            </a:lvl1pPr>
            <a:lvl2pPr>
              <a:spcBef>
                <a:spcPts val="449"/>
              </a:spcBef>
              <a:defRPr sz="900">
                <a:solidFill>
                  <a:schemeClr val="tx1"/>
                </a:solidFill>
              </a:defRPr>
            </a:lvl2pPr>
            <a:lvl3pPr>
              <a:spcBef>
                <a:spcPts val="449"/>
              </a:spcBef>
              <a:defRPr sz="900">
                <a:solidFill>
                  <a:schemeClr val="tx1"/>
                </a:solidFill>
              </a:defRPr>
            </a:lvl3pPr>
            <a:lvl4pPr>
              <a:spcBef>
                <a:spcPts val="449"/>
              </a:spcBef>
              <a:defRPr sz="900">
                <a:solidFill>
                  <a:schemeClr val="tx1"/>
                </a:solidFill>
              </a:defRPr>
            </a:lvl4pPr>
            <a:lvl5pPr>
              <a:spcBef>
                <a:spcPts val="449"/>
              </a:spcBef>
              <a:defRPr sz="900">
                <a:solidFill>
                  <a:schemeClr val="tx1"/>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bwMode="gray">
          <a:xfrm>
            <a:off x="2081489" y="637928"/>
            <a:ext cx="0" cy="52443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Text Placeholder 14"/>
          <p:cNvSpPr>
            <a:spLocks noGrp="1"/>
          </p:cNvSpPr>
          <p:nvPr>
            <p:ph type="body" sz="quarter" idx="10" hasCustomPrompt="1"/>
          </p:nvPr>
        </p:nvSpPr>
        <p:spPr bwMode="gray">
          <a:xfrm>
            <a:off x="2113929" y="639758"/>
            <a:ext cx="1973241" cy="517509"/>
          </a:xfrm>
          <a:prstGeom prst="rect">
            <a:avLst/>
          </a:prstGeom>
        </p:spPr>
        <p:txBody>
          <a:bodyPr anchor="ctr" anchorCtr="0"/>
          <a:lstStyle>
            <a:lvl1pPr marL="0" indent="0">
              <a:buNone/>
              <a:defRPr sz="1100">
                <a:solidFill>
                  <a:schemeClr val="tx1"/>
                </a:solidFill>
              </a:defRPr>
            </a:lvl1pPr>
          </a:lstStyle>
          <a:p>
            <a:pPr lvl="0"/>
            <a:r>
              <a:rPr lang="en-US" dirty="0" smtClean="0"/>
              <a:t>Department Name</a:t>
            </a:r>
          </a:p>
        </p:txBody>
      </p:sp>
      <p:sp>
        <p:nvSpPr>
          <p:cNvPr id="3" name="Picture Placeholder 2"/>
          <p:cNvSpPr>
            <a:spLocks noGrp="1"/>
          </p:cNvSpPr>
          <p:nvPr>
            <p:ph type="pic" sz="quarter" idx="53" hasCustomPrompt="1"/>
          </p:nvPr>
        </p:nvSpPr>
        <p:spPr>
          <a:xfrm>
            <a:off x="381000" y="571408"/>
            <a:ext cx="1600200" cy="657476"/>
          </a:xfrm>
          <a:prstGeom prst="rect">
            <a:avLst/>
          </a:prstGeom>
        </p:spPr>
        <p:txBody>
          <a:bodyPr/>
          <a:lstStyle>
            <a:lvl1pPr>
              <a:defRPr/>
            </a:lvl1pPr>
          </a:lstStyle>
          <a:p>
            <a:r>
              <a:rPr lang="en-US" dirty="0" smtClean="0"/>
              <a:t>LOGO</a:t>
            </a:r>
            <a:endParaRPr lang="en-US" dirty="0"/>
          </a:p>
        </p:txBody>
      </p:sp>
      <p:cxnSp>
        <p:nvCxnSpPr>
          <p:cNvPr id="5" name="Straight Connector 4"/>
          <p:cNvCxnSpPr/>
          <p:nvPr userDrawn="1"/>
        </p:nvCxnSpPr>
        <p:spPr>
          <a:xfrm>
            <a:off x="1143000" y="3352800"/>
            <a:ext cx="6629400" cy="0"/>
          </a:xfrm>
          <a:prstGeom prst="line">
            <a:avLst/>
          </a:prstGeom>
          <a:ln w="1270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037663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910017"/>
            <a:fld id="{D1524D41-16DC-4D92-9EF9-071B213BE0F5}" type="slidenum">
              <a:rPr lang="en-US" smtClean="0">
                <a:solidFill>
                  <a:srgbClr val="000000"/>
                </a:solidFill>
              </a:rPr>
              <a:pPr defTabSz="910017"/>
              <a:t>‹#›</a:t>
            </a:fld>
            <a:endParaRPr lang="en-US" dirty="0">
              <a:solidFill>
                <a:srgbClr val="000000"/>
              </a:solidFill>
            </a:endParaRPr>
          </a:p>
        </p:txBody>
      </p:sp>
      <p:sp>
        <p:nvSpPr>
          <p:cNvPr id="4" name="Text Placeholder 8"/>
          <p:cNvSpPr>
            <a:spLocks noGrp="1"/>
          </p:cNvSpPr>
          <p:nvPr>
            <p:ph type="body" sz="quarter" idx="11"/>
          </p:nvPr>
        </p:nvSpPr>
        <p:spPr bwMode="gray">
          <a:xfrm>
            <a:off x="1141006" y="2346618"/>
            <a:ext cx="6651036" cy="968189"/>
          </a:xfrm>
          <a:prstGeom prst="rect">
            <a:avLst/>
          </a:prstGeom>
        </p:spPr>
        <p:txBody>
          <a:bodyPr lIns="40937" tIns="40937" rIns="40937" bIns="40937" anchor="b"/>
          <a:lstStyle>
            <a:lvl1pPr marL="0" indent="0">
              <a:spcBef>
                <a:spcPts val="0"/>
              </a:spcBef>
              <a:buNone/>
              <a:defRPr sz="3100" b="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endParaRPr lang="en-US" dirty="0" smtClean="0"/>
          </a:p>
        </p:txBody>
      </p:sp>
      <p:cxnSp>
        <p:nvCxnSpPr>
          <p:cNvPr id="5" name="Straight Connector 4"/>
          <p:cNvCxnSpPr/>
          <p:nvPr userDrawn="1"/>
        </p:nvCxnSpPr>
        <p:spPr>
          <a:xfrm>
            <a:off x="1143000" y="3352800"/>
            <a:ext cx="6629400" cy="0"/>
          </a:xfrm>
          <a:prstGeom prst="line">
            <a:avLst/>
          </a:prstGeom>
          <a:ln w="1270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6" name="Text Placeholder 4"/>
          <p:cNvSpPr>
            <a:spLocks noGrp="1"/>
          </p:cNvSpPr>
          <p:nvPr>
            <p:ph type="body" sz="quarter" idx="19" hasCustomPrompt="1"/>
          </p:nvPr>
        </p:nvSpPr>
        <p:spPr bwMode="gray">
          <a:xfrm>
            <a:off x="399870" y="403413"/>
            <a:ext cx="2645699" cy="186366"/>
          </a:xfrm>
        </p:spPr>
        <p:txBody>
          <a:bodyPr lIns="0" tIns="40884" rIns="0" bIns="40884">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Tree>
    <p:extLst>
      <p:ext uri="{BB962C8B-B14F-4D97-AF65-F5344CB8AC3E}">
        <p14:creationId xmlns:p14="http://schemas.microsoft.com/office/powerpoint/2010/main" val="2793962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ustom Layout">
    <p:bg>
      <p:bgRef idx="1001">
        <a:schemeClr val="bg1"/>
      </p:bgRef>
    </p:bg>
    <p:spTree>
      <p:nvGrpSpPr>
        <p:cNvPr id="1" name=""/>
        <p:cNvGrpSpPr/>
        <p:nvPr/>
      </p:nvGrpSpPr>
      <p:grpSpPr>
        <a:xfrm>
          <a:off x="0" y="0"/>
          <a:ext cx="0" cy="0"/>
          <a:chOff x="0" y="0"/>
          <a:chExt cx="0" cy="0"/>
        </a:xfrm>
      </p:grpSpPr>
      <p:sp>
        <p:nvSpPr>
          <p:cNvPr id="4" name="Text Placeholder 8"/>
          <p:cNvSpPr>
            <a:spLocks noGrp="1"/>
          </p:cNvSpPr>
          <p:nvPr>
            <p:ph type="body" sz="quarter" idx="11"/>
          </p:nvPr>
        </p:nvSpPr>
        <p:spPr bwMode="gray">
          <a:xfrm>
            <a:off x="1141006" y="1752601"/>
            <a:ext cx="6651036" cy="968189"/>
          </a:xfrm>
          <a:prstGeom prst="rect">
            <a:avLst/>
          </a:prstGeom>
        </p:spPr>
        <p:txBody>
          <a:bodyPr lIns="40937" tIns="40937" rIns="40937" bIns="40937" anchor="b"/>
          <a:lstStyle>
            <a:lvl1pPr marL="0" indent="0">
              <a:spcBef>
                <a:spcPts val="0"/>
              </a:spcBef>
              <a:buNone/>
              <a:defRPr sz="3100" b="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endParaRPr lang="en-US" dirty="0" smtClean="0"/>
          </a:p>
        </p:txBody>
      </p:sp>
      <p:cxnSp>
        <p:nvCxnSpPr>
          <p:cNvPr id="5" name="Straight Connector 4"/>
          <p:cNvCxnSpPr/>
          <p:nvPr userDrawn="1"/>
        </p:nvCxnSpPr>
        <p:spPr>
          <a:xfrm>
            <a:off x="1143000" y="2758781"/>
            <a:ext cx="6629400" cy="0"/>
          </a:xfrm>
          <a:prstGeom prst="line">
            <a:avLst/>
          </a:prstGeom>
          <a:ln w="1270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807322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over">
    <p:spTree>
      <p:nvGrpSpPr>
        <p:cNvPr id="1" name=""/>
        <p:cNvGrpSpPr/>
        <p:nvPr/>
      </p:nvGrpSpPr>
      <p:grpSpPr>
        <a:xfrm>
          <a:off x="0" y="0"/>
          <a:ext cx="0" cy="0"/>
          <a:chOff x="0" y="0"/>
          <a:chExt cx="0" cy="0"/>
        </a:xfrm>
      </p:grpSpPr>
      <p:sp>
        <p:nvSpPr>
          <p:cNvPr id="22" name="Text Placeholder 8"/>
          <p:cNvSpPr>
            <a:spLocks noGrp="1"/>
          </p:cNvSpPr>
          <p:nvPr>
            <p:ph type="body" sz="quarter" idx="11" hasCustomPrompt="1"/>
          </p:nvPr>
        </p:nvSpPr>
        <p:spPr bwMode="gray">
          <a:xfrm>
            <a:off x="1141006" y="2346617"/>
            <a:ext cx="6651036" cy="968189"/>
          </a:xfrm>
          <a:prstGeom prst="rect">
            <a:avLst/>
          </a:prstGeom>
        </p:spPr>
        <p:txBody>
          <a:bodyPr lIns="40952" tIns="40952" rIns="40952" bIns="40952" anchor="b"/>
          <a:lstStyle>
            <a:lvl1pPr marL="0" indent="0">
              <a:spcBef>
                <a:spcPts val="0"/>
              </a:spcBef>
              <a:buNone/>
              <a:defRPr sz="3100" b="0" baseline="0">
                <a:solidFill>
                  <a:schemeClr val="accent3"/>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Title – Arial </a:t>
            </a:r>
            <a:br>
              <a:rPr lang="en-US" dirty="0" smtClean="0"/>
            </a:br>
            <a:r>
              <a:rPr lang="en-US" dirty="0" smtClean="0"/>
              <a:t>35pt Regular, Use Title Case</a:t>
            </a:r>
          </a:p>
        </p:txBody>
      </p:sp>
      <p:sp>
        <p:nvSpPr>
          <p:cNvPr id="23" name="Text Placeholder 8"/>
          <p:cNvSpPr>
            <a:spLocks noGrp="1"/>
          </p:cNvSpPr>
          <p:nvPr>
            <p:ph type="body" sz="quarter" idx="12" hasCustomPrompt="1"/>
          </p:nvPr>
        </p:nvSpPr>
        <p:spPr bwMode="gray">
          <a:xfrm>
            <a:off x="1141006" y="3367203"/>
            <a:ext cx="6651036" cy="403411"/>
          </a:xfrm>
          <a:prstGeom prst="rect">
            <a:avLst/>
          </a:prstGeom>
        </p:spPr>
        <p:txBody>
          <a:bodyPr lIns="40952" tIns="40952" rIns="40952" bIns="40952" anchor="t"/>
          <a:lstStyle>
            <a:lvl1pPr marL="0" indent="0">
              <a:spcBef>
                <a:spcPts val="0"/>
              </a:spcBef>
              <a:buNone/>
              <a:defRPr sz="1100" b="0" i="0" baseline="0">
                <a:solidFill>
                  <a:schemeClr val="accent3"/>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141012" y="3975742"/>
            <a:ext cx="3228839" cy="1458079"/>
          </a:xfrm>
        </p:spPr>
        <p:txBody>
          <a:bodyPr lIns="40952" tIns="40952" rIns="40952" bIns="40952"/>
          <a:lstStyle>
            <a:lvl1pPr>
              <a:spcBef>
                <a:spcPts val="449"/>
              </a:spcBef>
              <a:defRPr sz="900" baseline="0">
                <a:solidFill>
                  <a:schemeClr val="accent3"/>
                </a:solidFill>
              </a:defRPr>
            </a:lvl1pPr>
            <a:lvl2pPr>
              <a:spcBef>
                <a:spcPts val="449"/>
              </a:spcBef>
              <a:defRPr sz="900">
                <a:solidFill>
                  <a:schemeClr val="accent3"/>
                </a:solidFill>
              </a:defRPr>
            </a:lvl2pPr>
            <a:lvl3pPr>
              <a:spcBef>
                <a:spcPts val="449"/>
              </a:spcBef>
              <a:defRPr sz="900">
                <a:solidFill>
                  <a:schemeClr val="accent3"/>
                </a:solidFill>
              </a:defRPr>
            </a:lvl3pPr>
            <a:lvl4pPr>
              <a:spcBef>
                <a:spcPts val="449"/>
              </a:spcBef>
              <a:defRPr sz="900">
                <a:solidFill>
                  <a:schemeClr val="accent3"/>
                </a:solidFill>
              </a:defRPr>
            </a:lvl4pPr>
            <a:lvl5pPr>
              <a:spcBef>
                <a:spcPts val="449"/>
              </a:spcBef>
              <a:defRPr sz="900">
                <a:solidFill>
                  <a:schemeClr val="accent3"/>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bwMode="gray">
          <a:xfrm>
            <a:off x="2081489" y="637926"/>
            <a:ext cx="0" cy="52443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Text Placeholder 14"/>
          <p:cNvSpPr>
            <a:spLocks noGrp="1"/>
          </p:cNvSpPr>
          <p:nvPr>
            <p:ph type="body" sz="quarter" idx="10" hasCustomPrompt="1"/>
          </p:nvPr>
        </p:nvSpPr>
        <p:spPr bwMode="gray">
          <a:xfrm>
            <a:off x="2113929" y="639757"/>
            <a:ext cx="1973241" cy="517509"/>
          </a:xfrm>
        </p:spPr>
        <p:txBody>
          <a:bodyPr anchor="ctr" anchorCtr="0"/>
          <a:lstStyle>
            <a:lvl1pPr marL="0" indent="0">
              <a:buNone/>
              <a:defRPr sz="1100">
                <a:solidFill>
                  <a:schemeClr val="accent3"/>
                </a:solidFill>
              </a:defRPr>
            </a:lvl1pPr>
          </a:lstStyle>
          <a:p>
            <a:pPr lvl="0"/>
            <a:r>
              <a:rPr lang="en-US" dirty="0" smtClean="0"/>
              <a:t>Program Name Goes Here on One Line or Two Equal Lines</a:t>
            </a:r>
          </a:p>
        </p:txBody>
      </p:sp>
      <p:pic>
        <p:nvPicPr>
          <p:cNvPr id="11" name="Picture 10" descr="ABC_Logo_RGB.png"/>
          <p:cNvPicPr>
            <a:picLocks noChangeAspect="1"/>
          </p:cNvPicPr>
          <p:nvPr userDrawn="1"/>
        </p:nvPicPr>
        <p:blipFill>
          <a:blip r:embed="rId2" cstate="print"/>
          <a:stretch>
            <a:fillRect/>
          </a:stretch>
        </p:blipFill>
        <p:spPr bwMode="gray">
          <a:xfrm>
            <a:off x="487097" y="525236"/>
            <a:ext cx="1599881" cy="755737"/>
          </a:xfrm>
          <a:prstGeom prst="rect">
            <a:avLst/>
          </a:prstGeom>
        </p:spPr>
      </p:pic>
    </p:spTree>
    <p:extLst>
      <p:ext uri="{BB962C8B-B14F-4D97-AF65-F5344CB8AC3E}">
        <p14:creationId xmlns:p14="http://schemas.microsoft.com/office/powerpoint/2010/main" val="374729596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22" name="Text Placeholder 8"/>
          <p:cNvSpPr>
            <a:spLocks noGrp="1"/>
          </p:cNvSpPr>
          <p:nvPr>
            <p:ph type="body" sz="quarter" idx="11" hasCustomPrompt="1"/>
          </p:nvPr>
        </p:nvSpPr>
        <p:spPr bwMode="gray">
          <a:xfrm>
            <a:off x="1141006" y="2346618"/>
            <a:ext cx="6651036" cy="968189"/>
          </a:xfrm>
          <a:prstGeom prst="rect">
            <a:avLst/>
          </a:prstGeom>
        </p:spPr>
        <p:txBody>
          <a:bodyPr lIns="40947" tIns="40947" rIns="40947" bIns="40947" anchor="b"/>
          <a:lstStyle>
            <a:lvl1pPr marL="0" indent="0">
              <a:spcBef>
                <a:spcPts val="0"/>
              </a:spcBef>
              <a:buNone/>
              <a:defRPr sz="3100" b="0" baseline="0">
                <a:solidFill>
                  <a:schemeClr val="accent3"/>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Title – Arial </a:t>
            </a:r>
            <a:br>
              <a:rPr lang="en-US" dirty="0" smtClean="0"/>
            </a:br>
            <a:r>
              <a:rPr lang="en-US" dirty="0" smtClean="0"/>
              <a:t>35pt Regular, Use Title Case</a:t>
            </a:r>
          </a:p>
        </p:txBody>
      </p:sp>
      <p:sp>
        <p:nvSpPr>
          <p:cNvPr id="23" name="Text Placeholder 8"/>
          <p:cNvSpPr>
            <a:spLocks noGrp="1"/>
          </p:cNvSpPr>
          <p:nvPr>
            <p:ph type="body" sz="quarter" idx="12" hasCustomPrompt="1"/>
          </p:nvPr>
        </p:nvSpPr>
        <p:spPr bwMode="gray">
          <a:xfrm>
            <a:off x="1141006" y="3367204"/>
            <a:ext cx="6651036" cy="403411"/>
          </a:xfrm>
          <a:prstGeom prst="rect">
            <a:avLst/>
          </a:prstGeom>
        </p:spPr>
        <p:txBody>
          <a:bodyPr lIns="40947" tIns="40947" rIns="40947" bIns="40947" anchor="t"/>
          <a:lstStyle>
            <a:lvl1pPr marL="0" indent="0">
              <a:spcBef>
                <a:spcPts val="0"/>
              </a:spcBef>
              <a:buNone/>
              <a:defRPr sz="1100" b="0" i="0" baseline="0">
                <a:solidFill>
                  <a:schemeClr val="accent3"/>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141013" y="3975742"/>
            <a:ext cx="3228839" cy="1458079"/>
          </a:xfrm>
        </p:spPr>
        <p:txBody>
          <a:bodyPr lIns="40947" tIns="40947" rIns="40947" bIns="40947"/>
          <a:lstStyle>
            <a:lvl1pPr>
              <a:spcBef>
                <a:spcPts val="449"/>
              </a:spcBef>
              <a:defRPr sz="900" baseline="0">
                <a:solidFill>
                  <a:schemeClr val="accent3"/>
                </a:solidFill>
              </a:defRPr>
            </a:lvl1pPr>
            <a:lvl2pPr>
              <a:spcBef>
                <a:spcPts val="449"/>
              </a:spcBef>
              <a:defRPr sz="900">
                <a:solidFill>
                  <a:schemeClr val="accent3"/>
                </a:solidFill>
              </a:defRPr>
            </a:lvl2pPr>
            <a:lvl3pPr>
              <a:spcBef>
                <a:spcPts val="449"/>
              </a:spcBef>
              <a:defRPr sz="900">
                <a:solidFill>
                  <a:schemeClr val="accent3"/>
                </a:solidFill>
              </a:defRPr>
            </a:lvl3pPr>
            <a:lvl4pPr>
              <a:spcBef>
                <a:spcPts val="449"/>
              </a:spcBef>
              <a:defRPr sz="900">
                <a:solidFill>
                  <a:schemeClr val="accent3"/>
                </a:solidFill>
              </a:defRPr>
            </a:lvl4pPr>
            <a:lvl5pPr>
              <a:spcBef>
                <a:spcPts val="449"/>
              </a:spcBef>
              <a:defRPr sz="900">
                <a:solidFill>
                  <a:schemeClr val="accent3"/>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bwMode="gray">
          <a:xfrm>
            <a:off x="2081489" y="637928"/>
            <a:ext cx="0" cy="52443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Text Placeholder 14"/>
          <p:cNvSpPr>
            <a:spLocks noGrp="1"/>
          </p:cNvSpPr>
          <p:nvPr>
            <p:ph type="body" sz="quarter" idx="10" hasCustomPrompt="1"/>
          </p:nvPr>
        </p:nvSpPr>
        <p:spPr bwMode="gray">
          <a:xfrm>
            <a:off x="2113929" y="639758"/>
            <a:ext cx="1973241" cy="517509"/>
          </a:xfrm>
        </p:spPr>
        <p:txBody>
          <a:bodyPr anchor="ctr" anchorCtr="0"/>
          <a:lstStyle>
            <a:lvl1pPr marL="0" indent="0">
              <a:buNone/>
              <a:defRPr sz="1100">
                <a:solidFill>
                  <a:schemeClr val="accent3"/>
                </a:solidFill>
              </a:defRPr>
            </a:lvl1pPr>
          </a:lstStyle>
          <a:p>
            <a:pPr lvl="0"/>
            <a:r>
              <a:rPr lang="en-US" dirty="0" smtClean="0"/>
              <a:t>Program Name Goes Here on One Line or Two Equal Lines</a:t>
            </a:r>
          </a:p>
        </p:txBody>
      </p:sp>
      <p:pic>
        <p:nvPicPr>
          <p:cNvPr id="11" name="Picture 10" descr="ABC_Logo_RGB.png"/>
          <p:cNvPicPr>
            <a:picLocks noChangeAspect="1"/>
          </p:cNvPicPr>
          <p:nvPr userDrawn="1"/>
        </p:nvPicPr>
        <p:blipFill>
          <a:blip r:embed="rId2" cstate="print"/>
          <a:stretch>
            <a:fillRect/>
          </a:stretch>
        </p:blipFill>
        <p:spPr bwMode="gray">
          <a:xfrm>
            <a:off x="487097" y="525236"/>
            <a:ext cx="1599881" cy="755737"/>
          </a:xfrm>
          <a:prstGeom prst="rect">
            <a:avLst/>
          </a:prstGeom>
        </p:spPr>
      </p:pic>
    </p:spTree>
    <p:extLst>
      <p:ext uri="{BB962C8B-B14F-4D97-AF65-F5344CB8AC3E}">
        <p14:creationId xmlns:p14="http://schemas.microsoft.com/office/powerpoint/2010/main" val="9146011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Graphic">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bwMode="gray"/>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10" name="Text Placeholder 4"/>
          <p:cNvSpPr>
            <a:spLocks noGrp="1"/>
          </p:cNvSpPr>
          <p:nvPr>
            <p:ph type="body" sz="quarter" idx="19" hasCustomPrompt="1"/>
          </p:nvPr>
        </p:nvSpPr>
        <p:spPr bwMode="gray">
          <a:xfrm>
            <a:off x="399870" y="403413"/>
            <a:ext cx="2645699" cy="186366"/>
          </a:xfrm>
        </p:spPr>
        <p:txBody>
          <a:bodyPr lIns="0" tIns="40938" rIns="0" bIns="40938">
            <a:noAutofit/>
          </a:bodyPr>
          <a:lstStyle>
            <a:lvl1pPr marL="0" indent="0">
              <a:spcBef>
                <a:spcPts val="0"/>
              </a:spcBef>
              <a:buNone/>
              <a:defRPr sz="900" baseline="0">
                <a:solidFill>
                  <a:schemeClr val="accent5"/>
                </a:solidFill>
              </a:defRPr>
            </a:lvl1pPr>
          </a:lstStyle>
          <a:p>
            <a:pPr lvl="0"/>
            <a:r>
              <a:rPr lang="en-US" dirty="0" smtClean="0"/>
              <a:t>Top Kicker – Arial 9pt Regular, Use Title Case</a:t>
            </a:r>
            <a:endParaRPr lang="en-US" dirty="0"/>
          </a:p>
        </p:txBody>
      </p:sp>
      <p:sp>
        <p:nvSpPr>
          <p:cNvPr id="14"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p>
            <a:r>
              <a:rPr lang="en-US" dirty="0" smtClean="0"/>
              <a:t>Slide Title – Arial 18pt Bold, Use Title Case</a:t>
            </a:r>
            <a:endParaRPr lang="en-US" dirty="0"/>
          </a:p>
        </p:txBody>
      </p:sp>
      <p:cxnSp>
        <p:nvCxnSpPr>
          <p:cNvPr id="18" name="Straight Connector 17"/>
          <p:cNvCxnSpPr/>
          <p:nvPr userDrawn="1"/>
        </p:nvCxnSpPr>
        <p:spPr bwMode="gray">
          <a:xfrm>
            <a:off x="404092" y="948523"/>
            <a:ext cx="8322830" cy="0"/>
          </a:xfrm>
          <a:prstGeom prst="line">
            <a:avLst/>
          </a:prstGeom>
          <a:ln w="9525">
            <a:solidFill>
              <a:schemeClr val="accent6"/>
            </a:solidFill>
          </a:ln>
        </p:spPr>
        <p:style>
          <a:lnRef idx="1">
            <a:schemeClr val="accent1"/>
          </a:lnRef>
          <a:fillRef idx="0">
            <a:schemeClr val="accent1"/>
          </a:fillRef>
          <a:effectRef idx="0">
            <a:schemeClr val="accent1"/>
          </a:effectRef>
          <a:fontRef idx="minor">
            <a:schemeClr val="tx1"/>
          </a:fontRef>
        </p:style>
      </p:cxnSp>
      <p:sp>
        <p:nvSpPr>
          <p:cNvPr id="31" name="Text Placeholder 4"/>
          <p:cNvSpPr>
            <a:spLocks noGrp="1"/>
          </p:cNvSpPr>
          <p:nvPr>
            <p:ph type="body" sz="quarter" idx="11" hasCustomPrompt="1"/>
          </p:nvPr>
        </p:nvSpPr>
        <p:spPr bwMode="gray">
          <a:xfrm>
            <a:off x="399866" y="963229"/>
            <a:ext cx="8314171" cy="271094"/>
          </a:xfrm>
        </p:spPr>
        <p:txBody>
          <a:bodyPr lIns="0" tIns="40938" rIns="0" bIns="40938">
            <a:noAutofit/>
          </a:bodyPr>
          <a:lstStyle>
            <a:lvl1pPr marL="0" indent="0">
              <a:spcBef>
                <a:spcPts val="0"/>
              </a:spcBef>
              <a:buNone/>
              <a:defRPr sz="1300" baseline="0">
                <a:solidFill>
                  <a:schemeClr val="accent3"/>
                </a:solidFill>
              </a:defRPr>
            </a:lvl1pPr>
          </a:lstStyle>
          <a:p>
            <a:pPr lvl="0"/>
            <a:r>
              <a:rPr lang="en-US" dirty="0" smtClean="0"/>
              <a:t>Slide Subtitle – Arial 14pt Regular, Use Title Case</a:t>
            </a:r>
            <a:endParaRPr lang="en-US" dirty="0"/>
          </a:p>
        </p:txBody>
      </p:sp>
    </p:spTree>
    <p:extLst>
      <p:ext uri="{BB962C8B-B14F-4D97-AF65-F5344CB8AC3E}">
        <p14:creationId xmlns:p14="http://schemas.microsoft.com/office/powerpoint/2010/main" val="229021371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lIns="91435" tIns="45718" rIns="91435" bIns="45718"/>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pPr defTabSz="912572"/>
            <a:fld id="{D1524D41-16DC-4D92-9EF9-071B213BE0F5}" type="slidenum">
              <a:rPr lang="en-US" smtClean="0">
                <a:solidFill>
                  <a:srgbClr val="000000"/>
                </a:solidFill>
              </a:rPr>
              <a:pPr defTabSz="912572"/>
              <a:t>‹#›</a:t>
            </a:fld>
            <a:endParaRPr lang="en-US" dirty="0">
              <a:solidFill>
                <a:srgbClr val="000000"/>
              </a:solidFill>
            </a:endParaRPr>
          </a:p>
        </p:txBody>
      </p:sp>
    </p:spTree>
    <p:extLst>
      <p:ext uri="{BB962C8B-B14F-4D97-AF65-F5344CB8AC3E}">
        <p14:creationId xmlns:p14="http://schemas.microsoft.com/office/powerpoint/2010/main" val="24229144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pic>
        <p:nvPicPr>
          <p:cNvPr id="4"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1751"/>
            <a:ext cx="9144000" cy="68897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67697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Cover: Presentation">
    <p:spTree>
      <p:nvGrpSpPr>
        <p:cNvPr id="1" name=""/>
        <p:cNvGrpSpPr/>
        <p:nvPr/>
      </p:nvGrpSpPr>
      <p:grpSpPr>
        <a:xfrm>
          <a:off x="0" y="0"/>
          <a:ext cx="0" cy="0"/>
          <a:chOff x="0" y="0"/>
          <a:chExt cx="0" cy="0"/>
        </a:xfrm>
      </p:grpSpPr>
      <p:sp>
        <p:nvSpPr>
          <p:cNvPr id="8" name="Rectangle 7"/>
          <p:cNvSpPr/>
          <p:nvPr userDrawn="1"/>
        </p:nvSpPr>
        <p:spPr bwMode="gray">
          <a:xfrm>
            <a:off x="340" y="1445837"/>
            <a:ext cx="9144000" cy="5415603"/>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15" tIns="65308" rIns="130615" bIns="65308"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grpSp>
        <p:nvGrpSpPr>
          <p:cNvPr id="36" name="Group 35"/>
          <p:cNvGrpSpPr/>
          <p:nvPr userDrawn="1"/>
        </p:nvGrpSpPr>
        <p:grpSpPr bwMode="gray">
          <a:xfrm>
            <a:off x="3527611" y="1442397"/>
            <a:ext cx="5616729" cy="5419043"/>
            <a:chOff x="2469328" y="1009678"/>
            <a:chExt cx="3931710" cy="3793330"/>
          </a:xfrm>
        </p:grpSpPr>
        <p:sp>
          <p:nvSpPr>
            <p:cNvPr id="10" name="Freeform 6"/>
            <p:cNvSpPr>
              <a:spLocks/>
            </p:cNvSpPr>
            <p:nvPr userDrawn="1"/>
          </p:nvSpPr>
          <p:spPr bwMode="gray">
            <a:xfrm>
              <a:off x="5008810" y="3040732"/>
              <a:ext cx="1392228" cy="1762276"/>
            </a:xfrm>
            <a:custGeom>
              <a:avLst/>
              <a:gdLst>
                <a:gd name="T0" fmla="*/ 0 w 2938"/>
                <a:gd name="T1" fmla="*/ 0 h 2276"/>
                <a:gd name="T2" fmla="*/ 1472 w 2938"/>
                <a:gd name="T3" fmla="*/ 0 h 2276"/>
                <a:gd name="T4" fmla="*/ 2938 w 2938"/>
                <a:gd name="T5" fmla="*/ 2276 h 2276"/>
                <a:gd name="T6" fmla="*/ 1465 w 2938"/>
                <a:gd name="T7" fmla="*/ 2276 h 2276"/>
                <a:gd name="T8" fmla="*/ 0 w 2938"/>
                <a:gd name="T9" fmla="*/ 0 h 2276"/>
                <a:gd name="connsiteX0" fmla="*/ 0 w 10000"/>
                <a:gd name="connsiteY0" fmla="*/ 0 h 10000"/>
                <a:gd name="connsiteX1" fmla="*/ 5010 w 10000"/>
                <a:gd name="connsiteY1" fmla="*/ 0 h 10000"/>
                <a:gd name="connsiteX2" fmla="*/ 10000 w 10000"/>
                <a:gd name="connsiteY2" fmla="*/ 10000 h 10000"/>
                <a:gd name="connsiteX3" fmla="*/ 4986 w 10000"/>
                <a:gd name="connsiteY3" fmla="*/ 10000 h 10000"/>
                <a:gd name="connsiteX4" fmla="*/ 4675 w 10000"/>
                <a:gd name="connsiteY4" fmla="*/ 9365 h 10000"/>
                <a:gd name="connsiteX5" fmla="*/ 0 w 10000"/>
                <a:gd name="connsiteY5"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986 w 10000"/>
                <a:gd name="connsiteY4" fmla="*/ 10000 h 10000"/>
                <a:gd name="connsiteX5" fmla="*/ 4675 w 10000"/>
                <a:gd name="connsiteY5" fmla="*/ 9365 h 10000"/>
                <a:gd name="connsiteX6" fmla="*/ 0 w 10000"/>
                <a:gd name="connsiteY6"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675 w 10000"/>
                <a:gd name="connsiteY4" fmla="*/ 9365 h 10000"/>
                <a:gd name="connsiteX5" fmla="*/ 0 w 10000"/>
                <a:gd name="connsiteY5" fmla="*/ 0 h 10000"/>
                <a:gd name="connsiteX0" fmla="*/ 0 w 5735"/>
                <a:gd name="connsiteY0" fmla="*/ 0 h 9365"/>
                <a:gd name="connsiteX1" fmla="*/ 5010 w 5735"/>
                <a:gd name="connsiteY1" fmla="*/ 0 h 9365"/>
                <a:gd name="connsiteX2" fmla="*/ 5735 w 5735"/>
                <a:gd name="connsiteY2" fmla="*/ 1445 h 9365"/>
                <a:gd name="connsiteX3" fmla="*/ 5556 w 5735"/>
                <a:gd name="connsiteY3" fmla="*/ 8986 h 9365"/>
                <a:gd name="connsiteX4" fmla="*/ 4675 w 5735"/>
                <a:gd name="connsiteY4" fmla="*/ 9365 h 9365"/>
                <a:gd name="connsiteX5" fmla="*/ 0 w 5735"/>
                <a:gd name="connsiteY5" fmla="*/ 0 h 9365"/>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661"/>
                <a:gd name="connsiteY0" fmla="*/ 0 h 10014"/>
                <a:gd name="connsiteX1" fmla="*/ 8736 w 10661"/>
                <a:gd name="connsiteY1" fmla="*/ 0 h 10014"/>
                <a:gd name="connsiteX2" fmla="*/ 10000 w 10661"/>
                <a:gd name="connsiteY2" fmla="*/ 1543 h 10014"/>
                <a:gd name="connsiteX3" fmla="*/ 9962 w 10661"/>
                <a:gd name="connsiteY3" fmla="*/ 10014 h 10014"/>
                <a:gd name="connsiteX4" fmla="*/ 8152 w 10661"/>
                <a:gd name="connsiteY4" fmla="*/ 10000 h 10014"/>
                <a:gd name="connsiteX5" fmla="*/ 0 w 10661"/>
                <a:gd name="connsiteY5" fmla="*/ 0 h 10014"/>
                <a:gd name="connsiteX0" fmla="*/ 0 w 10085"/>
                <a:gd name="connsiteY0" fmla="*/ 0 h 10014"/>
                <a:gd name="connsiteX1" fmla="*/ 8736 w 10085"/>
                <a:gd name="connsiteY1" fmla="*/ 0 h 10014"/>
                <a:gd name="connsiteX2" fmla="*/ 10000 w 10085"/>
                <a:gd name="connsiteY2" fmla="*/ 1543 h 10014"/>
                <a:gd name="connsiteX3" fmla="*/ 9962 w 10085"/>
                <a:gd name="connsiteY3" fmla="*/ 10014 h 10014"/>
                <a:gd name="connsiteX4" fmla="*/ 8152 w 10085"/>
                <a:gd name="connsiteY4" fmla="*/ 10000 h 10014"/>
                <a:gd name="connsiteX5" fmla="*/ 0 w 10085"/>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1"/>
                <a:gd name="connsiteY0" fmla="*/ 0 h 10014"/>
                <a:gd name="connsiteX1" fmla="*/ 8736 w 10001"/>
                <a:gd name="connsiteY1" fmla="*/ 0 h 10014"/>
                <a:gd name="connsiteX2" fmla="*/ 10000 w 10001"/>
                <a:gd name="connsiteY2" fmla="*/ 1543 h 10014"/>
                <a:gd name="connsiteX3" fmla="*/ 9996 w 10001"/>
                <a:gd name="connsiteY3" fmla="*/ 10014 h 10014"/>
                <a:gd name="connsiteX4" fmla="*/ 8152 w 10001"/>
                <a:gd name="connsiteY4" fmla="*/ 10000 h 10014"/>
                <a:gd name="connsiteX5" fmla="*/ 0 w 10001"/>
                <a:gd name="connsiteY5" fmla="*/ 0 h 10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1" h="10014">
                  <a:moveTo>
                    <a:pt x="0" y="0"/>
                  </a:moveTo>
                  <a:lnTo>
                    <a:pt x="8736" y="0"/>
                  </a:lnTo>
                  <a:lnTo>
                    <a:pt x="10000" y="1543"/>
                  </a:lnTo>
                  <a:cubicBezTo>
                    <a:pt x="9981" y="5778"/>
                    <a:pt x="10015" y="5778"/>
                    <a:pt x="9996" y="10014"/>
                  </a:cubicBezTo>
                  <a:lnTo>
                    <a:pt x="8152" y="10000"/>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309"/>
              <a:endParaRPr lang="en-US">
                <a:solidFill>
                  <a:srgbClr val="333E48"/>
                </a:solidFill>
              </a:endParaRPr>
            </a:p>
          </p:txBody>
        </p:sp>
        <p:sp>
          <p:nvSpPr>
            <p:cNvPr id="13" name="Freeform 7"/>
            <p:cNvSpPr>
              <a:spLocks/>
            </p:cNvSpPr>
            <p:nvPr userDrawn="1"/>
          </p:nvSpPr>
          <p:spPr bwMode="gray">
            <a:xfrm>
              <a:off x="2469328" y="3040732"/>
              <a:ext cx="2351237" cy="1759812"/>
            </a:xfrm>
            <a:custGeom>
              <a:avLst/>
              <a:gdLst>
                <a:gd name="T0" fmla="*/ 1465 w 2939"/>
                <a:gd name="T1" fmla="*/ 0 h 2276"/>
                <a:gd name="T2" fmla="*/ 2939 w 2939"/>
                <a:gd name="T3" fmla="*/ 0 h 2276"/>
                <a:gd name="T4" fmla="*/ 1474 w 2939"/>
                <a:gd name="T5" fmla="*/ 2276 h 2276"/>
                <a:gd name="T6" fmla="*/ 0 w 2939"/>
                <a:gd name="T7" fmla="*/ 2276 h 2276"/>
                <a:gd name="T8" fmla="*/ 1465 w 2939"/>
                <a:gd name="T9" fmla="*/ 0 h 2276"/>
                <a:gd name="connsiteX0" fmla="*/ 4985 w 10000"/>
                <a:gd name="connsiteY0" fmla="*/ 0 h 10000"/>
                <a:gd name="connsiteX1" fmla="*/ 10000 w 10000"/>
                <a:gd name="connsiteY1" fmla="*/ 0 h 10000"/>
                <a:gd name="connsiteX2" fmla="*/ 5015 w 10000"/>
                <a:gd name="connsiteY2" fmla="*/ 10000 h 10000"/>
                <a:gd name="connsiteX3" fmla="*/ 0 w 10000"/>
                <a:gd name="connsiteY3" fmla="*/ 10000 h 10000"/>
                <a:gd name="connsiteX4" fmla="*/ 307 w 10000"/>
                <a:gd name="connsiteY4" fmla="*/ 9365 h 10000"/>
                <a:gd name="connsiteX5" fmla="*/ 4985 w 10000"/>
                <a:gd name="connsiteY5" fmla="*/ 0 h 10000"/>
                <a:gd name="connsiteX0" fmla="*/ 4985 w 10000"/>
                <a:gd name="connsiteY0" fmla="*/ 0 h 10000"/>
                <a:gd name="connsiteX1" fmla="*/ 10000 w 10000"/>
                <a:gd name="connsiteY1" fmla="*/ 0 h 10000"/>
                <a:gd name="connsiteX2" fmla="*/ 5333 w 10000"/>
                <a:gd name="connsiteY2" fmla="*/ 9353 h 10000"/>
                <a:gd name="connsiteX3" fmla="*/ 5015 w 10000"/>
                <a:gd name="connsiteY3" fmla="*/ 10000 h 10000"/>
                <a:gd name="connsiteX4" fmla="*/ 0 w 10000"/>
                <a:gd name="connsiteY4" fmla="*/ 10000 h 10000"/>
                <a:gd name="connsiteX5" fmla="*/ 307 w 10000"/>
                <a:gd name="connsiteY5" fmla="*/ 9365 h 10000"/>
                <a:gd name="connsiteX6" fmla="*/ 4985 w 10000"/>
                <a:gd name="connsiteY6" fmla="*/ 0 h 10000"/>
                <a:gd name="connsiteX0" fmla="*/ 4985 w 10000"/>
                <a:gd name="connsiteY0" fmla="*/ 0 h 10000"/>
                <a:gd name="connsiteX1" fmla="*/ 10000 w 10000"/>
                <a:gd name="connsiteY1" fmla="*/ 0 h 10000"/>
                <a:gd name="connsiteX2" fmla="*/ 5333 w 10000"/>
                <a:gd name="connsiteY2" fmla="*/ 9353 h 10000"/>
                <a:gd name="connsiteX3" fmla="*/ 0 w 10000"/>
                <a:gd name="connsiteY3" fmla="*/ 10000 h 10000"/>
                <a:gd name="connsiteX4" fmla="*/ 307 w 10000"/>
                <a:gd name="connsiteY4" fmla="*/ 9365 h 10000"/>
                <a:gd name="connsiteX5" fmla="*/ 4985 w 10000"/>
                <a:gd name="connsiteY5" fmla="*/ 0 h 10000"/>
                <a:gd name="connsiteX0" fmla="*/ 4678 w 9693"/>
                <a:gd name="connsiteY0" fmla="*/ 0 h 9365"/>
                <a:gd name="connsiteX1" fmla="*/ 9693 w 9693"/>
                <a:gd name="connsiteY1" fmla="*/ 0 h 9365"/>
                <a:gd name="connsiteX2" fmla="*/ 5026 w 9693"/>
                <a:gd name="connsiteY2" fmla="*/ 9353 h 9365"/>
                <a:gd name="connsiteX3" fmla="*/ 0 w 9693"/>
                <a:gd name="connsiteY3" fmla="*/ 9365 h 9365"/>
                <a:gd name="connsiteX4" fmla="*/ 4678 w 9693"/>
                <a:gd name="connsiteY4" fmla="*/ 0 h 93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93" h="9365">
                  <a:moveTo>
                    <a:pt x="4678" y="0"/>
                  </a:moveTo>
                  <a:lnTo>
                    <a:pt x="9693" y="0"/>
                  </a:lnTo>
                  <a:lnTo>
                    <a:pt x="5026" y="9353"/>
                  </a:lnTo>
                  <a:lnTo>
                    <a:pt x="0" y="9365"/>
                  </a:lnTo>
                  <a:lnTo>
                    <a:pt x="4678"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309"/>
              <a:endParaRPr lang="en-US">
                <a:solidFill>
                  <a:srgbClr val="333E48"/>
                </a:solidFill>
              </a:endParaRPr>
            </a:p>
          </p:txBody>
        </p:sp>
        <p:sp>
          <p:nvSpPr>
            <p:cNvPr id="14" name="Freeform 8"/>
            <p:cNvSpPr>
              <a:spLocks/>
            </p:cNvSpPr>
            <p:nvPr userDrawn="1"/>
          </p:nvSpPr>
          <p:spPr bwMode="gray">
            <a:xfrm>
              <a:off x="3727429" y="1009678"/>
              <a:ext cx="2427357" cy="1879137"/>
            </a:xfrm>
            <a:custGeom>
              <a:avLst/>
              <a:gdLst>
                <a:gd name="T0" fmla="*/ 0 w 2939"/>
                <a:gd name="T1" fmla="*/ 0 h 2276"/>
                <a:gd name="T2" fmla="*/ 1474 w 2939"/>
                <a:gd name="T3" fmla="*/ 0 h 2276"/>
                <a:gd name="T4" fmla="*/ 2939 w 2939"/>
                <a:gd name="T5" fmla="*/ 2276 h 2276"/>
                <a:gd name="T6" fmla="*/ 1465 w 2939"/>
                <a:gd name="T7" fmla="*/ 2276 h 2276"/>
                <a:gd name="T8" fmla="*/ 0 w 2939"/>
                <a:gd name="T9" fmla="*/ 0 h 2276"/>
              </a:gdLst>
              <a:ahLst/>
              <a:cxnLst>
                <a:cxn ang="0">
                  <a:pos x="T0" y="T1"/>
                </a:cxn>
                <a:cxn ang="0">
                  <a:pos x="T2" y="T3"/>
                </a:cxn>
                <a:cxn ang="0">
                  <a:pos x="T4" y="T5"/>
                </a:cxn>
                <a:cxn ang="0">
                  <a:pos x="T6" y="T7"/>
                </a:cxn>
                <a:cxn ang="0">
                  <a:pos x="T8" y="T9"/>
                </a:cxn>
              </a:cxnLst>
              <a:rect l="0" t="0" r="r" b="b"/>
              <a:pathLst>
                <a:path w="2939" h="2276">
                  <a:moveTo>
                    <a:pt x="0" y="0"/>
                  </a:moveTo>
                  <a:lnTo>
                    <a:pt x="1474" y="0"/>
                  </a:lnTo>
                  <a:lnTo>
                    <a:pt x="2939" y="2276"/>
                  </a:lnTo>
                  <a:lnTo>
                    <a:pt x="1465" y="2276"/>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309"/>
              <a:endParaRPr lang="en-US">
                <a:solidFill>
                  <a:srgbClr val="333E48"/>
                </a:solidFill>
              </a:endParaRPr>
            </a:p>
          </p:txBody>
        </p:sp>
      </p:grpSp>
      <p:sp>
        <p:nvSpPr>
          <p:cNvPr id="17" name="Rectangle 16"/>
          <p:cNvSpPr/>
          <p:nvPr userDrawn="1"/>
        </p:nvSpPr>
        <p:spPr bwMode="gray">
          <a:xfrm>
            <a:off x="0" y="1358539"/>
            <a:ext cx="9144000" cy="118810"/>
          </a:xfrm>
          <a:prstGeom prst="rect">
            <a:avLst/>
          </a:prstGeom>
          <a:solidFill>
            <a:srgbClr val="53636E"/>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15" tIns="65308" rIns="130615" bIns="65308"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cxnSp>
        <p:nvCxnSpPr>
          <p:cNvPr id="23" name="Straight Connector 22"/>
          <p:cNvCxnSpPr/>
          <p:nvPr userDrawn="1"/>
        </p:nvCxnSpPr>
        <p:spPr bwMode="gray">
          <a:xfrm>
            <a:off x="2493533" y="332713"/>
            <a:ext cx="0" cy="718457"/>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25" name="Picture 24" descr="ABC_Logo_RGB.png"/>
          <p:cNvPicPr>
            <a:picLocks noChangeAspect="1"/>
          </p:cNvPicPr>
          <p:nvPr userDrawn="1"/>
        </p:nvPicPr>
        <p:blipFill>
          <a:blip r:embed="rId2" cstate="print"/>
          <a:stretch>
            <a:fillRect/>
          </a:stretch>
        </p:blipFill>
        <p:spPr bwMode="gray">
          <a:xfrm>
            <a:off x="292965" y="147796"/>
            <a:ext cx="2170790" cy="1056491"/>
          </a:xfrm>
          <a:prstGeom prst="rect">
            <a:avLst/>
          </a:prstGeom>
        </p:spPr>
      </p:pic>
      <p:sp>
        <p:nvSpPr>
          <p:cNvPr id="26" name="Text Placeholder 14"/>
          <p:cNvSpPr>
            <a:spLocks noGrp="1"/>
          </p:cNvSpPr>
          <p:nvPr userDrawn="1">
            <p:ph type="body" sz="quarter" idx="17" hasCustomPrompt="1"/>
          </p:nvPr>
        </p:nvSpPr>
        <p:spPr bwMode="gray">
          <a:xfrm>
            <a:off x="2666924" y="347084"/>
            <a:ext cx="3100807" cy="701323"/>
          </a:xfrm>
          <a:prstGeom prst="rect">
            <a:avLst/>
          </a:prstGeom>
        </p:spPr>
        <p:txBody>
          <a:bodyPr lIns="0" tIns="0" rIns="0" bIns="0" anchor="ctr" anchorCtr="0"/>
          <a:lstStyle>
            <a:lvl1pPr marL="0" indent="0">
              <a:spcBef>
                <a:spcPts val="0"/>
              </a:spcBef>
              <a:buNone/>
              <a:defRPr sz="1700">
                <a:solidFill>
                  <a:schemeClr val="tx1"/>
                </a:solidFill>
              </a:defRPr>
            </a:lvl1pPr>
          </a:lstStyle>
          <a:p>
            <a:pPr lvl="0"/>
            <a:r>
              <a:rPr lang="en-US" dirty="0" smtClean="0"/>
              <a:t>Program Name Appears Here Identically to Official Lock-up</a:t>
            </a:r>
          </a:p>
        </p:txBody>
      </p:sp>
      <p:sp>
        <p:nvSpPr>
          <p:cNvPr id="27" name="Text Placeholder 15"/>
          <p:cNvSpPr>
            <a:spLocks noGrp="1"/>
          </p:cNvSpPr>
          <p:nvPr userDrawn="1">
            <p:ph type="body" sz="quarter" idx="18" hasCustomPrompt="1"/>
          </p:nvPr>
        </p:nvSpPr>
        <p:spPr bwMode="gray">
          <a:xfrm>
            <a:off x="745347" y="2777587"/>
            <a:ext cx="5265340" cy="892551"/>
          </a:xfrm>
          <a:prstGeom prst="rect">
            <a:avLst/>
          </a:prstGeom>
        </p:spPr>
        <p:txBody>
          <a:bodyPr lIns="0" tIns="0" rIns="0" bIns="0" anchor="b">
            <a:spAutoFit/>
          </a:bodyPr>
          <a:lstStyle>
            <a:lvl1pPr marL="0" indent="0" algn="l">
              <a:spcBef>
                <a:spcPts val="0"/>
              </a:spcBef>
              <a:buNone/>
              <a:defRPr sz="29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smtClean="0"/>
              <a:t>Presentation Title – Arial 20pt Regular, Use Title Case</a:t>
            </a:r>
            <a:endParaRPr lang="en-US" dirty="0"/>
          </a:p>
        </p:txBody>
      </p:sp>
      <p:sp>
        <p:nvSpPr>
          <p:cNvPr id="28" name="Text Placeholder 15"/>
          <p:cNvSpPr>
            <a:spLocks noGrp="1"/>
          </p:cNvSpPr>
          <p:nvPr userDrawn="1">
            <p:ph type="body" sz="quarter" idx="19" hasCustomPrompt="1"/>
          </p:nvPr>
        </p:nvSpPr>
        <p:spPr bwMode="gray">
          <a:xfrm>
            <a:off x="745347" y="3800323"/>
            <a:ext cx="5264331" cy="527617"/>
          </a:xfrm>
          <a:prstGeom prst="rect">
            <a:avLst/>
          </a:prstGeom>
        </p:spPr>
        <p:txBody>
          <a:bodyPr lIns="0" tIns="0" rIns="0" bIns="0" anchor="t">
            <a:spAutoFit/>
          </a:bodyPr>
          <a:lstStyle>
            <a:lvl1pPr marL="0" indent="0" algn="l">
              <a:spcBef>
                <a:spcPts val="0"/>
              </a:spcBef>
              <a:buNone/>
              <a:defRPr sz="17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smtClean="0"/>
              <a:t>Presentation Subtitle – Arial </a:t>
            </a:r>
            <a:br>
              <a:rPr lang="en-US" dirty="0" smtClean="0"/>
            </a:br>
            <a:r>
              <a:rPr lang="en-US" dirty="0" smtClean="0"/>
              <a:t>12pt Regular, Use Title Case</a:t>
            </a:r>
            <a:endParaRPr lang="en-US" dirty="0"/>
          </a:p>
        </p:txBody>
      </p:sp>
    </p:spTree>
    <p:extLst>
      <p:ext uri="{BB962C8B-B14F-4D97-AF65-F5344CB8AC3E}">
        <p14:creationId xmlns:p14="http://schemas.microsoft.com/office/powerpoint/2010/main" val="24709498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Road Map 3">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 name="TextBox 2"/>
          <p:cNvSpPr txBox="1"/>
          <p:nvPr userDrawn="1"/>
        </p:nvSpPr>
        <p:spPr bwMode="gray">
          <a:xfrm>
            <a:off x="1" y="6708510"/>
            <a:ext cx="2976619" cy="149491"/>
          </a:xfrm>
          <a:prstGeom prst="rect">
            <a:avLst/>
          </a:prstGeom>
          <a:noFill/>
        </p:spPr>
        <p:txBody>
          <a:bodyPr wrap="square" lIns="65308" tIns="0" rIns="0" bIns="39185" rtlCol="0" anchor="b" anchorCtr="0">
            <a:spAutoFit/>
          </a:bodyPr>
          <a:lstStyle/>
          <a:p>
            <a:pPr defTabSz="914309">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8" y="2"/>
            <a:ext cx="1009824" cy="365124"/>
          </a:xfrm>
          <a:prstGeom prst="rect">
            <a:avLst/>
          </a:prstGeom>
        </p:spPr>
        <p:txBody>
          <a:bodyPr vert="horz" lIns="65308" tIns="65308" rIns="65308" bIns="65308"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2" name="Rectangle 11"/>
          <p:cNvSpPr/>
          <p:nvPr userDrawn="1"/>
        </p:nvSpPr>
        <p:spPr bwMode="gray">
          <a:xfrm>
            <a:off x="7402804" y="-3363"/>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13" name="TextBox 12"/>
          <p:cNvSpPr txBox="1"/>
          <p:nvPr userDrawn="1"/>
        </p:nvSpPr>
        <p:spPr bwMode="gray">
          <a:xfrm>
            <a:off x="1355107" y="2828885"/>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2</a:t>
            </a:r>
          </a:p>
        </p:txBody>
      </p:sp>
      <p:sp>
        <p:nvSpPr>
          <p:cNvPr id="14" name="TextBox 13"/>
          <p:cNvSpPr txBox="1"/>
          <p:nvPr userDrawn="1"/>
        </p:nvSpPr>
        <p:spPr bwMode="gray">
          <a:xfrm>
            <a:off x="1760390" y="3833639"/>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3</a:t>
            </a:r>
          </a:p>
        </p:txBody>
      </p:sp>
      <p:sp>
        <p:nvSpPr>
          <p:cNvPr id="18" name="TextBox 17"/>
          <p:cNvSpPr txBox="1"/>
          <p:nvPr userDrawn="1"/>
        </p:nvSpPr>
        <p:spPr bwMode="gray">
          <a:xfrm>
            <a:off x="949824" y="1824129"/>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1</a:t>
            </a:r>
          </a:p>
        </p:txBody>
      </p:sp>
      <p:sp>
        <p:nvSpPr>
          <p:cNvPr id="19" name="Rectangle 18"/>
          <p:cNvSpPr/>
          <p:nvPr userDrawn="1"/>
        </p:nvSpPr>
        <p:spPr bwMode="gray">
          <a:xfrm rot="4080000">
            <a:off x="-1493075" y="3141317"/>
            <a:ext cx="6992650"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8" y="313205"/>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15" tIns="65308" rIns="130615" bIns="65308" numCol="1" anchor="t" anchorCtr="0" compatLnSpc="1">
            <a:prstTxWarp prst="textNoShape">
              <a:avLst/>
            </a:prstTxWarp>
          </a:bodyPr>
          <a:lstStyle/>
          <a:p>
            <a:pPr defTabSz="914309"/>
            <a:endParaRPr lang="en-US">
              <a:solidFill>
                <a:srgbClr val="333E48"/>
              </a:solidFill>
            </a:endParaRPr>
          </a:p>
        </p:txBody>
      </p:sp>
      <p:sp>
        <p:nvSpPr>
          <p:cNvPr id="21" name="TextBox 20"/>
          <p:cNvSpPr txBox="1"/>
          <p:nvPr userDrawn="1"/>
        </p:nvSpPr>
        <p:spPr bwMode="gray">
          <a:xfrm>
            <a:off x="7402804" y="263224"/>
            <a:ext cx="1274140" cy="263809"/>
          </a:xfrm>
          <a:prstGeom prst="rect">
            <a:avLst/>
          </a:prstGeom>
          <a:noFill/>
        </p:spPr>
        <p:txBody>
          <a:bodyPr wrap="square" lIns="0" tIns="0" rIns="0" bIns="0" rtlCol="0" anchor="b" anchorCtr="0">
            <a:spAutoFit/>
          </a:bodyPr>
          <a:lstStyle/>
          <a:p>
            <a:pPr algn="ctr" defTabSz="914309"/>
            <a:r>
              <a:rPr lang="en-US" sz="1700" dirty="0" smtClean="0">
                <a:solidFill>
                  <a:srgbClr val="FFFFFF"/>
                </a:solidFill>
                <a:cs typeface="Arial" pitchFamily="34" charset="0"/>
              </a:rPr>
              <a:t>Road Map</a:t>
            </a:r>
          </a:p>
        </p:txBody>
      </p:sp>
      <p:sp>
        <p:nvSpPr>
          <p:cNvPr id="28" name="Rectangle 27"/>
          <p:cNvSpPr/>
          <p:nvPr userDrawn="1"/>
        </p:nvSpPr>
        <p:spPr bwMode="gray">
          <a:xfrm rot="20240294">
            <a:off x="1980356" y="4131355"/>
            <a:ext cx="26126" cy="7043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15" tIns="65308" rIns="130615" bIns="65308" numCol="1" spcCol="0" rtlCol="0" fromWordArt="0" anchor="ctr"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2" name="Text Placeholder 4"/>
          <p:cNvSpPr>
            <a:spLocks noGrp="1"/>
          </p:cNvSpPr>
          <p:nvPr>
            <p:ph type="body" sz="quarter" idx="15" hasCustomPrompt="1"/>
          </p:nvPr>
        </p:nvSpPr>
        <p:spPr bwMode="gray">
          <a:xfrm>
            <a:off x="2229684" y="4075463"/>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558650" y="2065951"/>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23" name="Text Placeholder 4"/>
          <p:cNvSpPr>
            <a:spLocks noGrp="1"/>
          </p:cNvSpPr>
          <p:nvPr>
            <p:ph type="body" sz="quarter" idx="21" hasCustomPrompt="1"/>
          </p:nvPr>
        </p:nvSpPr>
        <p:spPr bwMode="gray">
          <a:xfrm>
            <a:off x="1916534" y="3026740"/>
            <a:ext cx="6531429" cy="307777"/>
          </a:xfrm>
          <a:prstGeom prst="rect">
            <a:avLst/>
          </a:prstGeom>
        </p:spPr>
        <p:txBody>
          <a:bodyPr wrap="square" lIns="0" tIns="0" rIns="0" bIns="0" anchor="ctr" anchorCtr="0">
            <a:spAutoFit/>
          </a:bodyPr>
          <a:lstStyle>
            <a:lvl1pPr marL="0" indent="0">
              <a:buNone/>
              <a:defRPr sz="2000">
                <a:solidFill>
                  <a:schemeClr val="bg1"/>
                </a:solidFill>
              </a:defRPr>
            </a:lvl1pPr>
            <a:lvl2pPr marL="163270" indent="0">
              <a:buNone/>
              <a:defRPr>
                <a:solidFill>
                  <a:schemeClr val="bg1"/>
                </a:solidFill>
              </a:defRPr>
            </a:lvl2pPr>
            <a:lvl3pPr marL="326539" indent="0">
              <a:buNone/>
              <a:defRPr>
                <a:solidFill>
                  <a:schemeClr val="bg1"/>
                </a:solidFill>
              </a:defRPr>
            </a:lvl3pPr>
            <a:lvl4pPr marL="489808" indent="0">
              <a:buNone/>
              <a:defRPr>
                <a:solidFill>
                  <a:schemeClr val="bg1"/>
                </a:solidFill>
              </a:defRPr>
            </a:lvl4pPr>
            <a:lvl5pPr marL="653077" indent="0">
              <a:buNone/>
              <a:defRPr>
                <a:solidFill>
                  <a:schemeClr val="bg1"/>
                </a:solidFill>
              </a:defRPr>
            </a:lvl5pPr>
          </a:lstStyle>
          <a:p>
            <a:pPr lvl="0"/>
            <a:r>
              <a:rPr lang="en-US" dirty="0" smtClean="0"/>
              <a:t>Section Title – Arial 14pt Regular, White, Use Title Case</a:t>
            </a:r>
          </a:p>
        </p:txBody>
      </p:sp>
    </p:spTree>
    <p:extLst>
      <p:ext uri="{BB962C8B-B14F-4D97-AF65-F5344CB8AC3E}">
        <p14:creationId xmlns:p14="http://schemas.microsoft.com/office/powerpoint/2010/main" val="45455945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0" y="6454597"/>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5" name="Text Placeholder 21"/>
          <p:cNvSpPr>
            <a:spLocks noGrp="1"/>
          </p:cNvSpPr>
          <p:nvPr>
            <p:ph type="body" sz="quarter" idx="17" hasCustomPrompt="1"/>
          </p:nvPr>
        </p:nvSpPr>
        <p:spPr bwMode="gray">
          <a:xfrm>
            <a:off x="6864910" y="6252883"/>
            <a:ext cx="1862043" cy="201706"/>
          </a:xfrm>
          <a:prstGeom prst="rect">
            <a:avLst/>
          </a:prstGeom>
        </p:spPr>
        <p:txBody>
          <a:bodyPr lIns="40869" tIns="40869" rIns="40869" bIns="40869" anchor="b">
            <a:noAutofit/>
          </a:bodyPr>
          <a:lstStyle>
            <a:lvl1pPr marL="0" indent="0" algn="l">
              <a:spcBef>
                <a:spcPts val="0"/>
              </a:spcBef>
              <a:buNone/>
              <a:defRPr sz="4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6" name="Text Placeholder 23"/>
          <p:cNvSpPr>
            <a:spLocks noGrp="1"/>
          </p:cNvSpPr>
          <p:nvPr>
            <p:ph type="body" sz="quarter" idx="20" hasCustomPrompt="1"/>
          </p:nvPr>
        </p:nvSpPr>
        <p:spPr bwMode="gray">
          <a:xfrm>
            <a:off x="374080" y="6186569"/>
            <a:ext cx="2078181" cy="268020"/>
          </a:xfrm>
          <a:prstGeom prst="rect">
            <a:avLst/>
          </a:prstGeom>
        </p:spPr>
        <p:txBody>
          <a:bodyPr lIns="40869" tIns="40869" rIns="40869" bIns="40869" anchor="b">
            <a:noAutofit/>
          </a:bodyPr>
          <a:lstStyle>
            <a:lvl1pPr marL="81737" indent="-81737" algn="l" defTabSz="81737">
              <a:spcBef>
                <a:spcPts val="0"/>
              </a:spcBef>
              <a:buFont typeface="+mj-lt"/>
              <a:buAutoNum type="arabicParenR"/>
              <a:defRPr sz="4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27" name="Text Placeholder 4"/>
          <p:cNvSpPr>
            <a:spLocks noGrp="1"/>
          </p:cNvSpPr>
          <p:nvPr>
            <p:ph type="body" sz="quarter" idx="19" hasCustomPrompt="1"/>
          </p:nvPr>
        </p:nvSpPr>
        <p:spPr bwMode="gray">
          <a:xfrm>
            <a:off x="399870" y="403413"/>
            <a:ext cx="2645699" cy="186366"/>
          </a:xfrm>
        </p:spPr>
        <p:txBody>
          <a:bodyPr lIns="0" tIns="40869" rIns="0" bIns="40869">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1" name="Text Placeholder 19"/>
          <p:cNvSpPr>
            <a:spLocks noGrp="1"/>
          </p:cNvSpPr>
          <p:nvPr>
            <p:ph type="body" sz="quarter" idx="24" hasCustomPrompt="1"/>
          </p:nvPr>
        </p:nvSpPr>
        <p:spPr bwMode="gray">
          <a:xfrm>
            <a:off x="404099" y="1329306"/>
            <a:ext cx="2036619" cy="4760259"/>
          </a:xfrm>
        </p:spPr>
        <p:txBody>
          <a:bodyPr lIns="40869" tIns="40869" rIns="40869" bIns="40869"/>
          <a:lstStyle>
            <a:lvl1pPr marL="0" marR="0" indent="0" algn="l" defTabSz="910654" rtl="0" eaLnBrk="1" fontAlgn="auto" latinLnBrk="0" hangingPunct="1">
              <a:lnSpc>
                <a:spcPts val="1256"/>
              </a:lnSpc>
              <a:spcBef>
                <a:spcPts val="429"/>
              </a:spcBef>
              <a:spcAft>
                <a:spcPts val="0"/>
              </a:spcAft>
              <a:buClrTx/>
              <a:buSzTx/>
              <a:buFont typeface="Arial" pitchFamily="34" charset="0"/>
              <a:buNone/>
              <a:tabLst/>
              <a:defRPr/>
            </a:lvl1pPr>
          </a:lstStyle>
          <a:p>
            <a:pPr marL="0" marR="0" lvl="0" indent="0" algn="l" defTabSz="910654" rtl="0" eaLnBrk="1" fontAlgn="auto" latinLnBrk="0" hangingPunct="1">
              <a:lnSpc>
                <a:spcPts val="1256"/>
              </a:lnSpc>
              <a:spcBef>
                <a:spcPts val="429"/>
              </a:spcBef>
              <a:spcAft>
                <a:spcPts val="0"/>
              </a:spcAft>
              <a:buClrTx/>
              <a:buSzTx/>
              <a:buFont typeface="Arial" pitchFamily="34" charset="0"/>
              <a:buNone/>
              <a:tabLst/>
              <a:defRPr/>
            </a:pPr>
            <a:r>
              <a:rPr lang="en-US" dirty="0" smtClean="0"/>
              <a:t>Body Text – Arial 10pt Regular.</a:t>
            </a:r>
            <a:br>
              <a:rPr lang="en-US" dirty="0" smtClean="0"/>
            </a:br>
            <a:r>
              <a:rPr lang="en-US" dirty="0" smtClean="0"/>
              <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
            </a:r>
            <a:br>
              <a:rPr lang="en-US" dirty="0" smtClean="0"/>
            </a:br>
            <a:r>
              <a:rPr lang="en-US" dirty="0" smtClean="0"/>
              <a:t>Click to add text. Click to add text. Click to add text. Click to add text. Click to add text. </a:t>
            </a:r>
          </a:p>
        </p:txBody>
      </p:sp>
      <p:sp>
        <p:nvSpPr>
          <p:cNvPr id="32" name="Text Placeholder 4"/>
          <p:cNvSpPr>
            <a:spLocks noGrp="1"/>
          </p:cNvSpPr>
          <p:nvPr>
            <p:ph type="body" sz="quarter" idx="25" hasCustomPrompt="1"/>
          </p:nvPr>
        </p:nvSpPr>
        <p:spPr bwMode="gray">
          <a:xfrm>
            <a:off x="2506950" y="1329299"/>
            <a:ext cx="6219979" cy="271094"/>
          </a:xfrm>
        </p:spPr>
        <p:txBody>
          <a:bodyPr lIns="40869" tIns="40869" rIns="40869" bIns="40869">
            <a:noAutofit/>
          </a:bodyPr>
          <a:lstStyle>
            <a:lvl1pPr marL="0" indent="0" algn="ctr">
              <a:spcBef>
                <a:spcPts val="0"/>
              </a:spcBef>
              <a:buNone/>
              <a:defRPr sz="1300" baseline="0">
                <a:solidFill>
                  <a:schemeClr val="tx1"/>
                </a:solidFill>
              </a:defRPr>
            </a:lvl1pPr>
          </a:lstStyle>
          <a:p>
            <a:pPr lvl="0"/>
            <a:r>
              <a:rPr lang="en-US" dirty="0" smtClean="0"/>
              <a:t>Slide Subtitle – Arial 14pt Regular, Use Title Case</a:t>
            </a:r>
            <a:endParaRPr lang="en-US" dirty="0"/>
          </a:p>
        </p:txBody>
      </p:sp>
      <p:sp>
        <p:nvSpPr>
          <p:cNvPr id="33" name="Text Placeholder 16"/>
          <p:cNvSpPr>
            <a:spLocks noGrp="1"/>
          </p:cNvSpPr>
          <p:nvPr>
            <p:ph type="body" sz="quarter" idx="23" hasCustomPrompt="1"/>
          </p:nvPr>
        </p:nvSpPr>
        <p:spPr bwMode="gray">
          <a:xfrm>
            <a:off x="3436843" y="1666949"/>
            <a:ext cx="4360193" cy="203020"/>
          </a:xfrm>
        </p:spPr>
        <p:txBody>
          <a:bodyPr/>
          <a:lstStyle>
            <a:lvl1pPr marL="0" indent="0" algn="ctr">
              <a:buNone/>
              <a:defRPr sz="1000" b="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 Use Title Case</a:t>
            </a:r>
            <a:endParaRPr lang="en-US" dirty="0"/>
          </a:p>
        </p:txBody>
      </p:sp>
      <p:sp>
        <p:nvSpPr>
          <p:cNvPr id="34" name="Text Placeholder 16"/>
          <p:cNvSpPr>
            <a:spLocks noGrp="1"/>
          </p:cNvSpPr>
          <p:nvPr>
            <p:ph type="body" sz="quarter" idx="26" hasCustomPrompt="1"/>
          </p:nvPr>
        </p:nvSpPr>
        <p:spPr bwMode="gray">
          <a:xfrm>
            <a:off x="3436843" y="1884482"/>
            <a:ext cx="4360193" cy="213999"/>
          </a:xfrm>
        </p:spPr>
        <p:txBody>
          <a:bodyPr lIns="40869" tIns="40869" rIns="40869" bIns="40869"/>
          <a:lstStyle>
            <a:lvl1pPr marL="0" indent="0" algn="ctr">
              <a:buNone/>
              <a:defRPr sz="900" b="0" i="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35" name="Text Placeholder 16"/>
          <p:cNvSpPr>
            <a:spLocks noGrp="1"/>
          </p:cNvSpPr>
          <p:nvPr>
            <p:ph type="body" sz="quarter" idx="29" hasCustomPrompt="1"/>
          </p:nvPr>
        </p:nvSpPr>
        <p:spPr bwMode="gray">
          <a:xfrm>
            <a:off x="3436844" y="2110979"/>
            <a:ext cx="4364181" cy="213999"/>
          </a:xfrm>
        </p:spPr>
        <p:txBody>
          <a:bodyPr/>
          <a:lstStyle>
            <a:lvl1pPr marL="0" indent="0" algn="ctr">
              <a:buNone/>
              <a:defRPr sz="900" b="0" i="0"/>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36" name="Content Placeholder 15"/>
          <p:cNvSpPr>
            <a:spLocks noGrp="1"/>
          </p:cNvSpPr>
          <p:nvPr>
            <p:ph sz="quarter" idx="21" hasCustomPrompt="1"/>
          </p:nvPr>
        </p:nvSpPr>
        <p:spPr bwMode="gray">
          <a:xfrm>
            <a:off x="3436844" y="2476060"/>
            <a:ext cx="4364181" cy="1925611"/>
          </a:xfrm>
          <a:ln>
            <a:noFill/>
          </a:ln>
        </p:spPr>
        <p:txBody>
          <a:bodyPr lIns="40869" tIns="40869" rIns="40869" bIns="40869" anchor="t"/>
          <a:lstStyle>
            <a:lvl1pPr marL="100744" indent="-100744"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
        <p:nvSpPr>
          <p:cNvPr id="41" name="Text Placeholder 29"/>
          <p:cNvSpPr>
            <a:spLocks noGrp="1"/>
          </p:cNvSpPr>
          <p:nvPr>
            <p:ph type="body" sz="quarter" idx="31" hasCustomPrompt="1"/>
          </p:nvPr>
        </p:nvSpPr>
        <p:spPr bwMode="gray">
          <a:xfrm>
            <a:off x="3457808" y="4605721"/>
            <a:ext cx="4364181" cy="1579926"/>
          </a:xfrm>
          <a:ln w="9525"/>
        </p:spPr>
        <p:style>
          <a:lnRef idx="2">
            <a:schemeClr val="accent1"/>
          </a:lnRef>
          <a:fillRef idx="1">
            <a:schemeClr val="lt1"/>
          </a:fillRef>
          <a:effectRef idx="0">
            <a:schemeClr val="accent1"/>
          </a:effectRef>
          <a:fontRef idx="none"/>
        </p:style>
        <p:txBody>
          <a:bodyPr lIns="81737" tIns="81737" rIns="81737"/>
          <a:lstStyle>
            <a:lvl1pPr marL="0" indent="0" algn="ctr">
              <a:spcBef>
                <a:spcPts val="0"/>
              </a:spcBef>
              <a:buNone/>
              <a:defRPr sz="1000" b="1" baseline="0">
                <a:solidFill>
                  <a:schemeClr val="tx1"/>
                </a:solidFill>
              </a:defRPr>
            </a:lvl1pPr>
            <a:lvl2pPr marL="0" indent="0">
              <a:buNone/>
              <a:defRPr/>
            </a:lvl2pPr>
            <a:lvl3pPr marL="0" indent="0">
              <a:buNone/>
              <a:defRPr/>
            </a:lvl3pPr>
            <a:lvl4pPr marL="0" indent="0">
              <a:buNone/>
              <a:defRPr/>
            </a:lvl4pPr>
            <a:lvl5pPr marL="0" indent="0">
              <a:buNone/>
              <a:defRPr/>
            </a:lvl5pPr>
          </a:lstStyle>
          <a:p>
            <a:pPr lvl="0"/>
            <a:r>
              <a:rPr lang="en-US" dirty="0" smtClean="0"/>
              <a:t>Regular Box Title – Arial 11pt Bold, Gray Accent 3, Use Title Case</a:t>
            </a:r>
            <a:endParaRPr lang="en-US" dirty="0"/>
          </a:p>
        </p:txBody>
      </p:sp>
      <p:sp>
        <p:nvSpPr>
          <p:cNvPr id="42" name="Text Placeholder 31"/>
          <p:cNvSpPr>
            <a:spLocks noGrp="1"/>
          </p:cNvSpPr>
          <p:nvPr>
            <p:ph type="body" sz="quarter" idx="32" hasCustomPrompt="1"/>
          </p:nvPr>
        </p:nvSpPr>
        <p:spPr bwMode="gray">
          <a:xfrm>
            <a:off x="3463462" y="4855461"/>
            <a:ext cx="4364181" cy="1267441"/>
          </a:xfrm>
        </p:spPr>
        <p:txBody>
          <a:bodyPr lIns="163458" rIns="163458"/>
          <a:lstStyle>
            <a:lvl1pPr>
              <a:spcBef>
                <a:spcPts val="449"/>
              </a:spcBef>
              <a:defRPr sz="900" baseline="0">
                <a:solidFill>
                  <a:schemeClr val="tx1"/>
                </a:solidFill>
              </a:defRPr>
            </a:lvl1pPr>
            <a:lvl2pPr>
              <a:spcBef>
                <a:spcPts val="449"/>
              </a:spcBef>
              <a:defRPr sz="900">
                <a:solidFill>
                  <a:schemeClr val="tx1"/>
                </a:solidFill>
              </a:defRPr>
            </a:lvl2pPr>
            <a:lvl3pPr>
              <a:spcBef>
                <a:spcPts val="449"/>
              </a:spcBef>
              <a:defRPr sz="900">
                <a:solidFill>
                  <a:schemeClr val="tx1"/>
                </a:solidFill>
              </a:defRPr>
            </a:lvl3pPr>
            <a:lvl4pPr>
              <a:spcBef>
                <a:spcPts val="449"/>
              </a:spcBef>
              <a:defRPr sz="900">
                <a:solidFill>
                  <a:schemeClr val="tx1"/>
                </a:solidFill>
              </a:defRPr>
            </a:lvl4pPr>
            <a:lvl5pPr>
              <a:spcBef>
                <a:spcPts val="449"/>
              </a:spcBef>
              <a:defRPr sz="900">
                <a:solidFill>
                  <a:schemeClr val="tx1"/>
                </a:solidFill>
              </a:defRPr>
            </a:lvl5pPr>
          </a:lstStyle>
          <a:p>
            <a:pPr lvl="0"/>
            <a:r>
              <a:rPr lang="en-US" dirty="0" smtClean="0"/>
              <a:t>Add red and white icon to top left corner by copy and pasting from style guide</a:t>
            </a:r>
            <a:br>
              <a:rPr lang="en-US" dirty="0" smtClean="0"/>
            </a:br>
            <a:r>
              <a:rPr lang="en-US" dirty="0" smtClean="0"/>
              <a:t>Bulleted text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43" name="Straight Connector 42"/>
          <p:cNvCxnSpPr/>
          <p:nvPr userDrawn="1"/>
        </p:nvCxnSpPr>
        <p:spPr bwMode="gray">
          <a:xfrm>
            <a:off x="2479841" y="1388437"/>
            <a:ext cx="0" cy="5052629"/>
          </a:xfrm>
          <a:prstGeom prst="line">
            <a:avLst/>
          </a:prstGeom>
          <a:ln w="9525">
            <a:headEnd type="none"/>
            <a:tailEnd type="none"/>
          </a:ln>
        </p:spPr>
        <p:style>
          <a:lnRef idx="2">
            <a:schemeClr val="accent1"/>
          </a:lnRef>
          <a:fillRef idx="1">
            <a:schemeClr val="lt1"/>
          </a:fillRef>
          <a:effectRef idx="0">
            <a:schemeClr val="accent1"/>
          </a:effectRef>
          <a:fontRef idx="none"/>
        </p:style>
      </p:cxnSp>
    </p:spTree>
    <p:extLst>
      <p:ext uri="{BB962C8B-B14F-4D97-AF65-F5344CB8AC3E}">
        <p14:creationId xmlns:p14="http://schemas.microsoft.com/office/powerpoint/2010/main" val="151488199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Road Map 4">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 name="TextBox 2"/>
          <p:cNvSpPr txBox="1"/>
          <p:nvPr userDrawn="1"/>
        </p:nvSpPr>
        <p:spPr bwMode="gray">
          <a:xfrm>
            <a:off x="1" y="6708510"/>
            <a:ext cx="2976619" cy="149491"/>
          </a:xfrm>
          <a:prstGeom prst="rect">
            <a:avLst/>
          </a:prstGeom>
          <a:noFill/>
        </p:spPr>
        <p:txBody>
          <a:bodyPr wrap="square" lIns="65308" tIns="0" rIns="0" bIns="39185" rtlCol="0" anchor="b" anchorCtr="0">
            <a:spAutoFit/>
          </a:bodyPr>
          <a:lstStyle/>
          <a:p>
            <a:pPr defTabSz="914309">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8" y="2"/>
            <a:ext cx="1009824" cy="365124"/>
          </a:xfrm>
          <a:prstGeom prst="rect">
            <a:avLst/>
          </a:prstGeom>
        </p:spPr>
        <p:txBody>
          <a:bodyPr vert="horz" lIns="65308" tIns="65308" rIns="65308" bIns="65308"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3" name="TextBox 12"/>
          <p:cNvSpPr txBox="1"/>
          <p:nvPr userDrawn="1"/>
        </p:nvSpPr>
        <p:spPr bwMode="gray">
          <a:xfrm>
            <a:off x="1280310" y="2649942"/>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2</a:t>
            </a:r>
          </a:p>
        </p:txBody>
      </p:sp>
      <p:sp>
        <p:nvSpPr>
          <p:cNvPr id="14" name="TextBox 13"/>
          <p:cNvSpPr txBox="1"/>
          <p:nvPr userDrawn="1"/>
        </p:nvSpPr>
        <p:spPr bwMode="gray">
          <a:xfrm>
            <a:off x="1621000" y="3475755"/>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3</a:t>
            </a:r>
          </a:p>
        </p:txBody>
      </p:sp>
      <p:sp>
        <p:nvSpPr>
          <p:cNvPr id="15" name="TextBox 14"/>
          <p:cNvSpPr txBox="1"/>
          <p:nvPr userDrawn="1"/>
        </p:nvSpPr>
        <p:spPr bwMode="gray">
          <a:xfrm>
            <a:off x="1941280" y="4301566"/>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4</a:t>
            </a:r>
          </a:p>
        </p:txBody>
      </p:sp>
      <p:sp>
        <p:nvSpPr>
          <p:cNvPr id="18" name="TextBox 17"/>
          <p:cNvSpPr txBox="1"/>
          <p:nvPr userDrawn="1"/>
        </p:nvSpPr>
        <p:spPr bwMode="gray">
          <a:xfrm>
            <a:off x="949824" y="1824129"/>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1</a:t>
            </a:r>
          </a:p>
        </p:txBody>
      </p:sp>
      <p:sp>
        <p:nvSpPr>
          <p:cNvPr id="19" name="Rectangle 18"/>
          <p:cNvSpPr/>
          <p:nvPr userDrawn="1"/>
        </p:nvSpPr>
        <p:spPr bwMode="gray">
          <a:xfrm rot="4080000">
            <a:off x="-1493075" y="3141317"/>
            <a:ext cx="6992650"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8" y="313205"/>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15" tIns="65308" rIns="130615" bIns="65308" numCol="1" anchor="t" anchorCtr="0" compatLnSpc="1">
            <a:prstTxWarp prst="textNoShape">
              <a:avLst/>
            </a:prstTxWarp>
          </a:bodyPr>
          <a:lstStyle/>
          <a:p>
            <a:pPr defTabSz="914309"/>
            <a:endParaRPr lang="en-US">
              <a:solidFill>
                <a:srgbClr val="333E48"/>
              </a:solidFill>
            </a:endParaRPr>
          </a:p>
        </p:txBody>
      </p:sp>
      <p:sp>
        <p:nvSpPr>
          <p:cNvPr id="28" name="Rectangle 27"/>
          <p:cNvSpPr/>
          <p:nvPr userDrawn="1"/>
        </p:nvSpPr>
        <p:spPr bwMode="gray">
          <a:xfrm rot="20240294">
            <a:off x="1837630" y="3787639"/>
            <a:ext cx="26126" cy="7043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15" tIns="65308" rIns="130615" bIns="65308" numCol="1" spcCol="0" rtlCol="0" fromWordArt="0" anchor="ctr"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1" name="Text Placeholder 4"/>
          <p:cNvSpPr>
            <a:spLocks noGrp="1"/>
          </p:cNvSpPr>
          <p:nvPr>
            <p:ph type="body" sz="quarter" idx="12" hasCustomPrompt="1"/>
          </p:nvPr>
        </p:nvSpPr>
        <p:spPr bwMode="gray">
          <a:xfrm>
            <a:off x="2560730" y="4543390"/>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2" name="Text Placeholder 4"/>
          <p:cNvSpPr>
            <a:spLocks noGrp="1"/>
          </p:cNvSpPr>
          <p:nvPr>
            <p:ph type="body" sz="quarter" idx="15" hasCustomPrompt="1"/>
          </p:nvPr>
        </p:nvSpPr>
        <p:spPr bwMode="gray">
          <a:xfrm>
            <a:off x="2229684" y="3717577"/>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558650" y="2065951"/>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23" name="Text Placeholder 4"/>
          <p:cNvSpPr>
            <a:spLocks noGrp="1"/>
          </p:cNvSpPr>
          <p:nvPr>
            <p:ph type="body" sz="quarter" idx="21" hasCustomPrompt="1"/>
          </p:nvPr>
        </p:nvSpPr>
        <p:spPr bwMode="gray">
          <a:xfrm>
            <a:off x="1916534" y="2847797"/>
            <a:ext cx="6531429" cy="307777"/>
          </a:xfrm>
          <a:prstGeom prst="rect">
            <a:avLst/>
          </a:prstGeom>
        </p:spPr>
        <p:txBody>
          <a:bodyPr wrap="square" lIns="0" tIns="0" rIns="0" bIns="0" anchor="ctr" anchorCtr="0">
            <a:spAutoFit/>
          </a:bodyPr>
          <a:lstStyle>
            <a:lvl1pPr marL="0" indent="0">
              <a:buNone/>
              <a:defRPr sz="2000">
                <a:solidFill>
                  <a:schemeClr val="bg1"/>
                </a:solidFill>
              </a:defRPr>
            </a:lvl1pPr>
            <a:lvl2pPr marL="163270" indent="0">
              <a:buNone/>
              <a:defRPr>
                <a:solidFill>
                  <a:schemeClr val="bg1"/>
                </a:solidFill>
              </a:defRPr>
            </a:lvl2pPr>
            <a:lvl3pPr marL="326539" indent="0">
              <a:buNone/>
              <a:defRPr>
                <a:solidFill>
                  <a:schemeClr val="bg1"/>
                </a:solidFill>
              </a:defRPr>
            </a:lvl3pPr>
            <a:lvl4pPr marL="489808" indent="0">
              <a:buNone/>
              <a:defRPr>
                <a:solidFill>
                  <a:schemeClr val="bg1"/>
                </a:solidFill>
              </a:defRPr>
            </a:lvl4pPr>
            <a:lvl5pPr marL="653077" indent="0">
              <a:buNone/>
              <a:defRPr>
                <a:solidFill>
                  <a:schemeClr val="bg1"/>
                </a:solidFill>
              </a:defRPr>
            </a:lvl5pPr>
          </a:lstStyle>
          <a:p>
            <a:pPr lvl="0"/>
            <a:r>
              <a:rPr lang="en-US" dirty="0" smtClean="0"/>
              <a:t>Section Title – Arial 14pt Regular, White, Use Title Case</a:t>
            </a:r>
          </a:p>
        </p:txBody>
      </p:sp>
      <p:sp>
        <p:nvSpPr>
          <p:cNvPr id="24" name="Rectangle 11"/>
          <p:cNvSpPr/>
          <p:nvPr userDrawn="1"/>
        </p:nvSpPr>
        <p:spPr bwMode="gray">
          <a:xfrm>
            <a:off x="7402804" y="-3363"/>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5" name="TextBox 24"/>
          <p:cNvSpPr txBox="1"/>
          <p:nvPr userDrawn="1"/>
        </p:nvSpPr>
        <p:spPr bwMode="gray">
          <a:xfrm>
            <a:off x="7402804" y="263224"/>
            <a:ext cx="1274140" cy="263809"/>
          </a:xfrm>
          <a:prstGeom prst="rect">
            <a:avLst/>
          </a:prstGeom>
          <a:noFill/>
        </p:spPr>
        <p:txBody>
          <a:bodyPr wrap="square" lIns="0" tIns="0" rIns="0" bIns="0" rtlCol="0" anchor="b" anchorCtr="0">
            <a:spAutoFit/>
          </a:bodyPr>
          <a:lstStyle/>
          <a:p>
            <a:pPr algn="ctr" defTabSz="914309"/>
            <a:r>
              <a:rPr lang="en-US" sz="1700" dirty="0" smtClean="0">
                <a:solidFill>
                  <a:srgbClr val="FFFFFF"/>
                </a:solidFill>
                <a:cs typeface="Arial" pitchFamily="34" charset="0"/>
              </a:rPr>
              <a:t>Road Map</a:t>
            </a:r>
          </a:p>
        </p:txBody>
      </p:sp>
    </p:spTree>
    <p:extLst>
      <p:ext uri="{BB962C8B-B14F-4D97-AF65-F5344CB8AC3E}">
        <p14:creationId xmlns:p14="http://schemas.microsoft.com/office/powerpoint/2010/main" val="4082591725"/>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Road Map 5">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 name="TextBox 2"/>
          <p:cNvSpPr txBox="1"/>
          <p:nvPr userDrawn="1"/>
        </p:nvSpPr>
        <p:spPr bwMode="gray">
          <a:xfrm>
            <a:off x="1" y="6708510"/>
            <a:ext cx="2976619" cy="149491"/>
          </a:xfrm>
          <a:prstGeom prst="rect">
            <a:avLst/>
          </a:prstGeom>
          <a:noFill/>
        </p:spPr>
        <p:txBody>
          <a:bodyPr wrap="square" lIns="65308" tIns="0" rIns="0" bIns="39185" rtlCol="0" anchor="b" anchorCtr="0">
            <a:spAutoFit/>
          </a:bodyPr>
          <a:lstStyle/>
          <a:p>
            <a:pPr defTabSz="914309">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8" y="2"/>
            <a:ext cx="1009824" cy="365124"/>
          </a:xfrm>
          <a:prstGeom prst="rect">
            <a:avLst/>
          </a:prstGeom>
        </p:spPr>
        <p:txBody>
          <a:bodyPr vert="horz" lIns="65308" tIns="65308" rIns="65308" bIns="65308"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3" name="TextBox 12"/>
          <p:cNvSpPr txBox="1"/>
          <p:nvPr userDrawn="1"/>
        </p:nvSpPr>
        <p:spPr bwMode="gray">
          <a:xfrm>
            <a:off x="1130577" y="2292056"/>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2</a:t>
            </a:r>
          </a:p>
        </p:txBody>
      </p:sp>
      <p:sp>
        <p:nvSpPr>
          <p:cNvPr id="14" name="TextBox 13"/>
          <p:cNvSpPr txBox="1"/>
          <p:nvPr userDrawn="1"/>
        </p:nvSpPr>
        <p:spPr bwMode="gray">
          <a:xfrm>
            <a:off x="1474893" y="3117869"/>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3</a:t>
            </a:r>
          </a:p>
        </p:txBody>
      </p:sp>
      <p:sp>
        <p:nvSpPr>
          <p:cNvPr id="15" name="TextBox 14"/>
          <p:cNvSpPr txBox="1"/>
          <p:nvPr userDrawn="1"/>
        </p:nvSpPr>
        <p:spPr bwMode="gray">
          <a:xfrm>
            <a:off x="1798800" y="3943682"/>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4</a:t>
            </a:r>
          </a:p>
        </p:txBody>
      </p:sp>
      <p:sp>
        <p:nvSpPr>
          <p:cNvPr id="17" name="TextBox 16"/>
          <p:cNvSpPr txBox="1"/>
          <p:nvPr userDrawn="1"/>
        </p:nvSpPr>
        <p:spPr bwMode="gray">
          <a:xfrm>
            <a:off x="2122708" y="4769495"/>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5</a:t>
            </a:r>
          </a:p>
        </p:txBody>
      </p:sp>
      <p:sp>
        <p:nvSpPr>
          <p:cNvPr id="18" name="TextBox 17"/>
          <p:cNvSpPr txBox="1"/>
          <p:nvPr userDrawn="1"/>
        </p:nvSpPr>
        <p:spPr bwMode="gray">
          <a:xfrm>
            <a:off x="806670" y="1466242"/>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1</a:t>
            </a:r>
          </a:p>
        </p:txBody>
      </p:sp>
      <p:sp>
        <p:nvSpPr>
          <p:cNvPr id="19" name="Rectangle 18"/>
          <p:cNvSpPr/>
          <p:nvPr userDrawn="1"/>
        </p:nvSpPr>
        <p:spPr bwMode="gray">
          <a:xfrm rot="4080000">
            <a:off x="-1498071" y="3150177"/>
            <a:ext cx="7012680"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8" y="313205"/>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15" tIns="65308" rIns="130615" bIns="65308" numCol="1" anchor="t" anchorCtr="0" compatLnSpc="1">
            <a:prstTxWarp prst="textNoShape">
              <a:avLst/>
            </a:prstTxWarp>
          </a:bodyPr>
          <a:lstStyle/>
          <a:p>
            <a:pPr defTabSz="914309"/>
            <a:endParaRPr lang="en-US">
              <a:solidFill>
                <a:srgbClr val="333E48"/>
              </a:solidFill>
            </a:endParaRPr>
          </a:p>
        </p:txBody>
      </p:sp>
      <p:sp>
        <p:nvSpPr>
          <p:cNvPr id="28" name="Rectangle 27"/>
          <p:cNvSpPr/>
          <p:nvPr userDrawn="1"/>
        </p:nvSpPr>
        <p:spPr bwMode="gray">
          <a:xfrm rot="20240294">
            <a:off x="1694476" y="3429752"/>
            <a:ext cx="26126" cy="7043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15" tIns="65308" rIns="130615" bIns="65308" numCol="1" spcCol="0" rtlCol="0" fromWordArt="0" anchor="ctr"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1" name="Text Placeholder 4"/>
          <p:cNvSpPr>
            <a:spLocks noGrp="1"/>
          </p:cNvSpPr>
          <p:nvPr>
            <p:ph type="body" sz="quarter" idx="12" hasCustomPrompt="1"/>
          </p:nvPr>
        </p:nvSpPr>
        <p:spPr bwMode="gray">
          <a:xfrm>
            <a:off x="2417574" y="4185504"/>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2" name="Text Placeholder 4"/>
          <p:cNvSpPr>
            <a:spLocks noGrp="1"/>
          </p:cNvSpPr>
          <p:nvPr>
            <p:ph type="body" sz="quarter" idx="15" hasCustomPrompt="1"/>
          </p:nvPr>
        </p:nvSpPr>
        <p:spPr bwMode="gray">
          <a:xfrm>
            <a:off x="2086530" y="3359691"/>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415494" y="1708066"/>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5" name="Text Placeholder 4"/>
          <p:cNvSpPr>
            <a:spLocks noGrp="1"/>
          </p:cNvSpPr>
          <p:nvPr>
            <p:ph type="body" sz="quarter" idx="19" hasCustomPrompt="1"/>
          </p:nvPr>
        </p:nvSpPr>
        <p:spPr bwMode="gray">
          <a:xfrm>
            <a:off x="2739671" y="5011317"/>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23" name="Text Placeholder 4"/>
          <p:cNvSpPr>
            <a:spLocks noGrp="1"/>
          </p:cNvSpPr>
          <p:nvPr>
            <p:ph type="body" sz="quarter" idx="21" hasCustomPrompt="1"/>
          </p:nvPr>
        </p:nvSpPr>
        <p:spPr bwMode="gray">
          <a:xfrm>
            <a:off x="1773380" y="2489910"/>
            <a:ext cx="6531429" cy="307777"/>
          </a:xfrm>
          <a:prstGeom prst="rect">
            <a:avLst/>
          </a:prstGeom>
        </p:spPr>
        <p:txBody>
          <a:bodyPr wrap="square" lIns="0" tIns="0" rIns="0" bIns="0" anchor="ctr" anchorCtr="0">
            <a:spAutoFit/>
          </a:bodyPr>
          <a:lstStyle>
            <a:lvl1pPr marL="0" indent="0">
              <a:buNone/>
              <a:defRPr sz="2000">
                <a:solidFill>
                  <a:schemeClr val="bg1"/>
                </a:solidFill>
              </a:defRPr>
            </a:lvl1pPr>
            <a:lvl2pPr marL="163270" indent="0">
              <a:buNone/>
              <a:defRPr>
                <a:solidFill>
                  <a:schemeClr val="bg1"/>
                </a:solidFill>
              </a:defRPr>
            </a:lvl2pPr>
            <a:lvl3pPr marL="326539" indent="0">
              <a:buNone/>
              <a:defRPr>
                <a:solidFill>
                  <a:schemeClr val="bg1"/>
                </a:solidFill>
              </a:defRPr>
            </a:lvl3pPr>
            <a:lvl4pPr marL="489808" indent="0">
              <a:buNone/>
              <a:defRPr>
                <a:solidFill>
                  <a:schemeClr val="bg1"/>
                </a:solidFill>
              </a:defRPr>
            </a:lvl4pPr>
            <a:lvl5pPr marL="653077" indent="0">
              <a:buNone/>
              <a:defRPr>
                <a:solidFill>
                  <a:schemeClr val="bg1"/>
                </a:solidFill>
              </a:defRPr>
            </a:lvl5pPr>
          </a:lstStyle>
          <a:p>
            <a:pPr lvl="0"/>
            <a:r>
              <a:rPr lang="en-US" dirty="0" smtClean="0"/>
              <a:t>Section Title – Arial 14pt Regular, White, Use Title Case</a:t>
            </a:r>
          </a:p>
        </p:txBody>
      </p:sp>
      <p:sp>
        <p:nvSpPr>
          <p:cNvPr id="22" name="Rectangle 11"/>
          <p:cNvSpPr/>
          <p:nvPr userDrawn="1"/>
        </p:nvSpPr>
        <p:spPr bwMode="gray">
          <a:xfrm>
            <a:off x="7402804" y="-3363"/>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4" name="TextBox 23"/>
          <p:cNvSpPr txBox="1"/>
          <p:nvPr userDrawn="1"/>
        </p:nvSpPr>
        <p:spPr bwMode="gray">
          <a:xfrm>
            <a:off x="7402804" y="263224"/>
            <a:ext cx="1274140" cy="263809"/>
          </a:xfrm>
          <a:prstGeom prst="rect">
            <a:avLst/>
          </a:prstGeom>
          <a:noFill/>
        </p:spPr>
        <p:txBody>
          <a:bodyPr wrap="square" lIns="0" tIns="0" rIns="0" bIns="0" rtlCol="0" anchor="b" anchorCtr="0">
            <a:spAutoFit/>
          </a:bodyPr>
          <a:lstStyle/>
          <a:p>
            <a:pPr algn="ctr" defTabSz="914309"/>
            <a:r>
              <a:rPr lang="en-US" sz="1700" dirty="0" smtClean="0">
                <a:solidFill>
                  <a:srgbClr val="FFFFFF"/>
                </a:solidFill>
                <a:cs typeface="Arial" pitchFamily="34" charset="0"/>
              </a:rPr>
              <a:t>Road Map</a:t>
            </a:r>
          </a:p>
        </p:txBody>
      </p:sp>
    </p:spTree>
    <p:extLst>
      <p:ext uri="{BB962C8B-B14F-4D97-AF65-F5344CB8AC3E}">
        <p14:creationId xmlns:p14="http://schemas.microsoft.com/office/powerpoint/2010/main" val="1930298443"/>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Road Map 6">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 name="TextBox 2"/>
          <p:cNvSpPr txBox="1"/>
          <p:nvPr userDrawn="1"/>
        </p:nvSpPr>
        <p:spPr bwMode="gray">
          <a:xfrm>
            <a:off x="1" y="6708510"/>
            <a:ext cx="2976619" cy="149491"/>
          </a:xfrm>
          <a:prstGeom prst="rect">
            <a:avLst/>
          </a:prstGeom>
          <a:noFill/>
        </p:spPr>
        <p:txBody>
          <a:bodyPr wrap="square" lIns="65308" tIns="0" rIns="0" bIns="39185" rtlCol="0" anchor="b" anchorCtr="0">
            <a:spAutoFit/>
          </a:bodyPr>
          <a:lstStyle/>
          <a:p>
            <a:pPr defTabSz="914309">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8" y="2"/>
            <a:ext cx="1009824" cy="365124"/>
          </a:xfrm>
          <a:prstGeom prst="rect">
            <a:avLst/>
          </a:prstGeom>
        </p:spPr>
        <p:txBody>
          <a:bodyPr vert="horz" lIns="65308" tIns="65308" rIns="65308" bIns="65308"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3" name="TextBox 12"/>
          <p:cNvSpPr txBox="1"/>
          <p:nvPr userDrawn="1"/>
        </p:nvSpPr>
        <p:spPr bwMode="gray">
          <a:xfrm>
            <a:off x="983841" y="1916276"/>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2</a:t>
            </a:r>
          </a:p>
        </p:txBody>
      </p:sp>
      <p:sp>
        <p:nvSpPr>
          <p:cNvPr id="14" name="TextBox 13"/>
          <p:cNvSpPr txBox="1"/>
          <p:nvPr userDrawn="1"/>
        </p:nvSpPr>
        <p:spPr bwMode="gray">
          <a:xfrm>
            <a:off x="1317426" y="2742089"/>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3</a:t>
            </a:r>
          </a:p>
        </p:txBody>
      </p:sp>
      <p:sp>
        <p:nvSpPr>
          <p:cNvPr id="15" name="TextBox 14"/>
          <p:cNvSpPr txBox="1"/>
          <p:nvPr userDrawn="1"/>
        </p:nvSpPr>
        <p:spPr bwMode="gray">
          <a:xfrm>
            <a:off x="1642063" y="3567902"/>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4</a:t>
            </a:r>
          </a:p>
        </p:txBody>
      </p:sp>
      <p:sp>
        <p:nvSpPr>
          <p:cNvPr id="16" name="TextBox 15"/>
          <p:cNvSpPr txBox="1"/>
          <p:nvPr userDrawn="1"/>
        </p:nvSpPr>
        <p:spPr bwMode="gray">
          <a:xfrm>
            <a:off x="2318176" y="5219526"/>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6</a:t>
            </a:r>
          </a:p>
        </p:txBody>
      </p:sp>
      <p:sp>
        <p:nvSpPr>
          <p:cNvPr id="17" name="TextBox 16"/>
          <p:cNvSpPr txBox="1"/>
          <p:nvPr userDrawn="1"/>
        </p:nvSpPr>
        <p:spPr bwMode="gray">
          <a:xfrm>
            <a:off x="1984594" y="4393715"/>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5</a:t>
            </a:r>
          </a:p>
        </p:txBody>
      </p:sp>
      <p:sp>
        <p:nvSpPr>
          <p:cNvPr id="18" name="TextBox 17"/>
          <p:cNvSpPr txBox="1"/>
          <p:nvPr userDrawn="1"/>
        </p:nvSpPr>
        <p:spPr bwMode="gray">
          <a:xfrm>
            <a:off x="650257" y="1090462"/>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1</a:t>
            </a:r>
          </a:p>
        </p:txBody>
      </p:sp>
      <p:sp>
        <p:nvSpPr>
          <p:cNvPr id="19" name="Rectangle 18"/>
          <p:cNvSpPr/>
          <p:nvPr userDrawn="1"/>
        </p:nvSpPr>
        <p:spPr bwMode="gray">
          <a:xfrm rot="4080000">
            <a:off x="-1570644" y="3139917"/>
            <a:ext cx="7144646"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8" y="313205"/>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15" tIns="65308" rIns="130615" bIns="65308" numCol="1" anchor="t" anchorCtr="0" compatLnSpc="1">
            <a:prstTxWarp prst="textNoShape">
              <a:avLst/>
            </a:prstTxWarp>
          </a:bodyPr>
          <a:lstStyle/>
          <a:p>
            <a:pPr defTabSz="914309"/>
            <a:endParaRPr lang="en-US">
              <a:solidFill>
                <a:srgbClr val="333E48"/>
              </a:solidFill>
            </a:endParaRPr>
          </a:p>
        </p:txBody>
      </p:sp>
      <p:sp>
        <p:nvSpPr>
          <p:cNvPr id="28" name="Rectangle 27"/>
          <p:cNvSpPr/>
          <p:nvPr userDrawn="1"/>
        </p:nvSpPr>
        <p:spPr bwMode="gray">
          <a:xfrm rot="20240294">
            <a:off x="1540207" y="3053972"/>
            <a:ext cx="26126" cy="7043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15" tIns="65308" rIns="130615" bIns="65308" numCol="1" spcCol="0" rtlCol="0" fromWordArt="0" anchor="ctr"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1" name="Text Placeholder 4"/>
          <p:cNvSpPr>
            <a:spLocks noGrp="1"/>
          </p:cNvSpPr>
          <p:nvPr>
            <p:ph type="body" sz="quarter" idx="12" hasCustomPrompt="1"/>
          </p:nvPr>
        </p:nvSpPr>
        <p:spPr bwMode="gray">
          <a:xfrm>
            <a:off x="2270110" y="3809724"/>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2" name="Text Placeholder 4"/>
          <p:cNvSpPr>
            <a:spLocks noGrp="1"/>
          </p:cNvSpPr>
          <p:nvPr>
            <p:ph type="body" sz="quarter" idx="15" hasCustomPrompt="1"/>
          </p:nvPr>
        </p:nvSpPr>
        <p:spPr bwMode="gray">
          <a:xfrm>
            <a:off x="1939064" y="2983911"/>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268030" y="1332286"/>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5" name="Text Placeholder 4"/>
          <p:cNvSpPr>
            <a:spLocks noGrp="1"/>
          </p:cNvSpPr>
          <p:nvPr>
            <p:ph type="body" sz="quarter" idx="19" hasCustomPrompt="1"/>
          </p:nvPr>
        </p:nvSpPr>
        <p:spPr bwMode="gray">
          <a:xfrm>
            <a:off x="2592206" y="4635537"/>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6" name="Text Placeholder 4"/>
          <p:cNvSpPr>
            <a:spLocks noGrp="1"/>
          </p:cNvSpPr>
          <p:nvPr>
            <p:ph type="body" sz="quarter" idx="20" hasCustomPrompt="1"/>
          </p:nvPr>
        </p:nvSpPr>
        <p:spPr bwMode="gray">
          <a:xfrm>
            <a:off x="2923250" y="5461350"/>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5" name="Text Placeholder 4"/>
          <p:cNvSpPr>
            <a:spLocks noGrp="1"/>
          </p:cNvSpPr>
          <p:nvPr>
            <p:ph type="body" sz="quarter" idx="21" hasCustomPrompt="1"/>
          </p:nvPr>
        </p:nvSpPr>
        <p:spPr bwMode="gray">
          <a:xfrm>
            <a:off x="1625914" y="2114130"/>
            <a:ext cx="6531429" cy="307777"/>
          </a:xfrm>
          <a:prstGeom prst="rect">
            <a:avLst/>
          </a:prstGeom>
        </p:spPr>
        <p:txBody>
          <a:bodyPr wrap="square" lIns="0" tIns="0" rIns="0" bIns="0" anchor="ctr" anchorCtr="0">
            <a:spAutoFit/>
          </a:bodyPr>
          <a:lstStyle>
            <a:lvl1pPr marL="0" indent="0">
              <a:buNone/>
              <a:defRPr sz="2000">
                <a:solidFill>
                  <a:schemeClr val="bg1"/>
                </a:solidFill>
              </a:defRPr>
            </a:lvl1pPr>
            <a:lvl2pPr marL="163270" indent="0">
              <a:buNone/>
              <a:defRPr>
                <a:solidFill>
                  <a:schemeClr val="bg1"/>
                </a:solidFill>
              </a:defRPr>
            </a:lvl2pPr>
            <a:lvl3pPr marL="326539" indent="0">
              <a:buNone/>
              <a:defRPr>
                <a:solidFill>
                  <a:schemeClr val="bg1"/>
                </a:solidFill>
              </a:defRPr>
            </a:lvl3pPr>
            <a:lvl4pPr marL="489808" indent="0">
              <a:buNone/>
              <a:defRPr>
                <a:solidFill>
                  <a:schemeClr val="bg1"/>
                </a:solidFill>
              </a:defRPr>
            </a:lvl4pPr>
            <a:lvl5pPr marL="653077" indent="0">
              <a:buNone/>
              <a:defRPr>
                <a:solidFill>
                  <a:schemeClr val="bg1"/>
                </a:solidFill>
              </a:defRPr>
            </a:lvl5pPr>
          </a:lstStyle>
          <a:p>
            <a:pPr lvl="0"/>
            <a:r>
              <a:rPr lang="en-US" dirty="0" smtClean="0"/>
              <a:t>Section Title – Arial 14pt Regular, White, Use Title Case</a:t>
            </a:r>
          </a:p>
        </p:txBody>
      </p:sp>
      <p:sp>
        <p:nvSpPr>
          <p:cNvPr id="23" name="Rectangle 11"/>
          <p:cNvSpPr/>
          <p:nvPr userDrawn="1"/>
        </p:nvSpPr>
        <p:spPr bwMode="gray">
          <a:xfrm>
            <a:off x="7402804" y="-3363"/>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4" name="TextBox 23"/>
          <p:cNvSpPr txBox="1"/>
          <p:nvPr userDrawn="1"/>
        </p:nvSpPr>
        <p:spPr bwMode="gray">
          <a:xfrm>
            <a:off x="7402804" y="263224"/>
            <a:ext cx="1274140" cy="263809"/>
          </a:xfrm>
          <a:prstGeom prst="rect">
            <a:avLst/>
          </a:prstGeom>
          <a:noFill/>
        </p:spPr>
        <p:txBody>
          <a:bodyPr wrap="square" lIns="0" tIns="0" rIns="0" bIns="0" rtlCol="0" anchor="b" anchorCtr="0">
            <a:spAutoFit/>
          </a:bodyPr>
          <a:lstStyle/>
          <a:p>
            <a:pPr algn="ctr" defTabSz="914309"/>
            <a:r>
              <a:rPr lang="en-US" sz="1700" dirty="0" smtClean="0">
                <a:solidFill>
                  <a:srgbClr val="FFFFFF"/>
                </a:solidFill>
                <a:cs typeface="Arial" pitchFamily="34" charset="0"/>
              </a:rPr>
              <a:t>Road Map</a:t>
            </a:r>
          </a:p>
        </p:txBody>
      </p:sp>
    </p:spTree>
    <p:extLst>
      <p:ext uri="{BB962C8B-B14F-4D97-AF65-F5344CB8AC3E}">
        <p14:creationId xmlns:p14="http://schemas.microsoft.com/office/powerpoint/2010/main" val="828347518"/>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Road Map 7">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 name="TextBox 2"/>
          <p:cNvSpPr txBox="1"/>
          <p:nvPr userDrawn="1"/>
        </p:nvSpPr>
        <p:spPr bwMode="gray">
          <a:xfrm>
            <a:off x="1" y="6708510"/>
            <a:ext cx="2976619" cy="149491"/>
          </a:xfrm>
          <a:prstGeom prst="rect">
            <a:avLst/>
          </a:prstGeom>
          <a:noFill/>
        </p:spPr>
        <p:txBody>
          <a:bodyPr wrap="square" lIns="65308" tIns="0" rIns="0" bIns="39185" rtlCol="0" anchor="b" anchorCtr="0">
            <a:spAutoFit/>
          </a:bodyPr>
          <a:lstStyle/>
          <a:p>
            <a:pPr defTabSz="914309">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8" y="2"/>
            <a:ext cx="1009824" cy="365124"/>
          </a:xfrm>
          <a:prstGeom prst="rect">
            <a:avLst/>
          </a:prstGeom>
        </p:spPr>
        <p:txBody>
          <a:bodyPr vert="horz" lIns="65308" tIns="65308" rIns="65308" bIns="65308"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3" name="TextBox 12"/>
          <p:cNvSpPr txBox="1"/>
          <p:nvPr userDrawn="1"/>
        </p:nvSpPr>
        <p:spPr bwMode="gray">
          <a:xfrm>
            <a:off x="917806" y="1778639"/>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2</a:t>
            </a:r>
          </a:p>
        </p:txBody>
      </p:sp>
      <p:sp>
        <p:nvSpPr>
          <p:cNvPr id="14" name="TextBox 13"/>
          <p:cNvSpPr txBox="1"/>
          <p:nvPr userDrawn="1"/>
        </p:nvSpPr>
        <p:spPr bwMode="gray">
          <a:xfrm>
            <a:off x="1212196" y="2466816"/>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3</a:t>
            </a:r>
          </a:p>
        </p:txBody>
      </p:sp>
      <p:sp>
        <p:nvSpPr>
          <p:cNvPr id="15" name="TextBox 14"/>
          <p:cNvSpPr txBox="1"/>
          <p:nvPr userDrawn="1"/>
        </p:nvSpPr>
        <p:spPr bwMode="gray">
          <a:xfrm>
            <a:off x="1479744" y="3154995"/>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4</a:t>
            </a:r>
          </a:p>
        </p:txBody>
      </p:sp>
      <p:sp>
        <p:nvSpPr>
          <p:cNvPr id="16" name="TextBox 15"/>
          <p:cNvSpPr txBox="1"/>
          <p:nvPr userDrawn="1"/>
        </p:nvSpPr>
        <p:spPr bwMode="gray">
          <a:xfrm>
            <a:off x="2318176" y="5219526"/>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7</a:t>
            </a:r>
          </a:p>
        </p:txBody>
      </p:sp>
      <p:sp>
        <p:nvSpPr>
          <p:cNvPr id="17" name="TextBox 16"/>
          <p:cNvSpPr txBox="1"/>
          <p:nvPr userDrawn="1"/>
        </p:nvSpPr>
        <p:spPr bwMode="gray">
          <a:xfrm>
            <a:off x="1765187" y="3843172"/>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5</a:t>
            </a:r>
          </a:p>
        </p:txBody>
      </p:sp>
      <p:sp>
        <p:nvSpPr>
          <p:cNvPr id="18" name="TextBox 17"/>
          <p:cNvSpPr txBox="1"/>
          <p:nvPr userDrawn="1"/>
        </p:nvSpPr>
        <p:spPr bwMode="gray">
          <a:xfrm>
            <a:off x="650257" y="1090462"/>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1</a:t>
            </a:r>
          </a:p>
        </p:txBody>
      </p:sp>
      <p:sp>
        <p:nvSpPr>
          <p:cNvPr id="28" name="Rectangle 27"/>
          <p:cNvSpPr/>
          <p:nvPr userDrawn="1"/>
        </p:nvSpPr>
        <p:spPr bwMode="gray">
          <a:xfrm rot="20240294">
            <a:off x="1432157" y="2783346"/>
            <a:ext cx="26126" cy="7043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15" tIns="65308" rIns="130615" bIns="65308" numCol="1" spcCol="0" rtlCol="0" fromWordArt="0" anchor="ctr"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3" name="TextBox 22"/>
          <p:cNvSpPr txBox="1"/>
          <p:nvPr userDrawn="1"/>
        </p:nvSpPr>
        <p:spPr bwMode="gray">
          <a:xfrm>
            <a:off x="2041683" y="4531349"/>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6</a:t>
            </a:r>
          </a:p>
        </p:txBody>
      </p:sp>
      <p:sp>
        <p:nvSpPr>
          <p:cNvPr id="19" name="Rectangle 18"/>
          <p:cNvSpPr/>
          <p:nvPr userDrawn="1"/>
        </p:nvSpPr>
        <p:spPr bwMode="gray">
          <a:xfrm rot="4080000">
            <a:off x="-1570644" y="3139917"/>
            <a:ext cx="7144646"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8" y="313205"/>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15" tIns="65308" rIns="130615" bIns="65308" numCol="1" anchor="t" anchorCtr="0" compatLnSpc="1">
            <a:prstTxWarp prst="textNoShape">
              <a:avLst/>
            </a:prstTxWarp>
          </a:bodyPr>
          <a:lstStyle/>
          <a:p>
            <a:pPr defTabSz="914309"/>
            <a:endParaRPr lang="en-US">
              <a:solidFill>
                <a:srgbClr val="333E48"/>
              </a:solidFill>
            </a:endParaRPr>
          </a:p>
        </p:txBody>
      </p:sp>
      <p:sp>
        <p:nvSpPr>
          <p:cNvPr id="31" name="Text Placeholder 4"/>
          <p:cNvSpPr>
            <a:spLocks noGrp="1"/>
          </p:cNvSpPr>
          <p:nvPr>
            <p:ph type="body" sz="quarter" idx="12" hasCustomPrompt="1"/>
          </p:nvPr>
        </p:nvSpPr>
        <p:spPr bwMode="gray">
          <a:xfrm>
            <a:off x="2095640" y="3396817"/>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2" name="Text Placeholder 4"/>
          <p:cNvSpPr>
            <a:spLocks noGrp="1"/>
          </p:cNvSpPr>
          <p:nvPr>
            <p:ph type="body" sz="quarter" idx="15" hasCustomPrompt="1"/>
          </p:nvPr>
        </p:nvSpPr>
        <p:spPr bwMode="gray">
          <a:xfrm>
            <a:off x="1819770" y="2708640"/>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268030" y="1332286"/>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5" name="Text Placeholder 4"/>
          <p:cNvSpPr>
            <a:spLocks noGrp="1"/>
          </p:cNvSpPr>
          <p:nvPr>
            <p:ph type="body" sz="quarter" idx="19" hasCustomPrompt="1"/>
          </p:nvPr>
        </p:nvSpPr>
        <p:spPr bwMode="gray">
          <a:xfrm>
            <a:off x="2371510" y="4084994"/>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6" name="Text Placeholder 4"/>
          <p:cNvSpPr>
            <a:spLocks noGrp="1"/>
          </p:cNvSpPr>
          <p:nvPr>
            <p:ph type="body" sz="quarter" idx="20" hasCustomPrompt="1"/>
          </p:nvPr>
        </p:nvSpPr>
        <p:spPr bwMode="gray">
          <a:xfrm>
            <a:off x="2923250" y="5461350"/>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5" name="Text Placeholder 4"/>
          <p:cNvSpPr>
            <a:spLocks noGrp="1"/>
          </p:cNvSpPr>
          <p:nvPr>
            <p:ph type="body" sz="quarter" idx="21" hasCustomPrompt="1"/>
          </p:nvPr>
        </p:nvSpPr>
        <p:spPr bwMode="gray">
          <a:xfrm>
            <a:off x="1543898" y="1976494"/>
            <a:ext cx="6531429" cy="307777"/>
          </a:xfrm>
          <a:prstGeom prst="rect">
            <a:avLst/>
          </a:prstGeom>
        </p:spPr>
        <p:txBody>
          <a:bodyPr wrap="square" lIns="0" tIns="0" rIns="0" bIns="0" anchor="ctr" anchorCtr="0">
            <a:spAutoFit/>
          </a:bodyPr>
          <a:lstStyle>
            <a:lvl1pPr marL="0" indent="0">
              <a:buNone/>
              <a:defRPr sz="2000" baseline="0">
                <a:solidFill>
                  <a:schemeClr val="bg1"/>
                </a:solidFill>
              </a:defRPr>
            </a:lvl1pPr>
            <a:lvl2pPr marL="163270" indent="0">
              <a:buNone/>
              <a:defRPr>
                <a:solidFill>
                  <a:schemeClr val="bg1"/>
                </a:solidFill>
              </a:defRPr>
            </a:lvl2pPr>
            <a:lvl3pPr marL="326539" indent="0">
              <a:buNone/>
              <a:defRPr>
                <a:solidFill>
                  <a:schemeClr val="bg1"/>
                </a:solidFill>
              </a:defRPr>
            </a:lvl3pPr>
            <a:lvl4pPr marL="489808" indent="0">
              <a:buNone/>
              <a:defRPr>
                <a:solidFill>
                  <a:schemeClr val="bg1"/>
                </a:solidFill>
              </a:defRPr>
            </a:lvl4pPr>
            <a:lvl5pPr marL="653077" indent="0">
              <a:buNone/>
              <a:defRPr>
                <a:solidFill>
                  <a:schemeClr val="bg1"/>
                </a:solidFill>
              </a:defRPr>
            </a:lvl5pPr>
          </a:lstStyle>
          <a:p>
            <a:pPr lvl="0"/>
            <a:r>
              <a:rPr lang="en-US" dirty="0" smtClean="0"/>
              <a:t>Section Title – Arial 14pt Regular, White, Use Title Case</a:t>
            </a:r>
          </a:p>
        </p:txBody>
      </p:sp>
      <p:sp>
        <p:nvSpPr>
          <p:cNvPr id="24" name="Text Placeholder 4"/>
          <p:cNvSpPr>
            <a:spLocks noGrp="1"/>
          </p:cNvSpPr>
          <p:nvPr>
            <p:ph type="body" sz="quarter" idx="22" hasCustomPrompt="1"/>
          </p:nvPr>
        </p:nvSpPr>
        <p:spPr bwMode="gray">
          <a:xfrm>
            <a:off x="2647380" y="4773171"/>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25" name="Rectangle 11"/>
          <p:cNvSpPr/>
          <p:nvPr userDrawn="1"/>
        </p:nvSpPr>
        <p:spPr bwMode="gray">
          <a:xfrm>
            <a:off x="7402804" y="-3363"/>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6" name="TextBox 25"/>
          <p:cNvSpPr txBox="1"/>
          <p:nvPr userDrawn="1"/>
        </p:nvSpPr>
        <p:spPr bwMode="gray">
          <a:xfrm>
            <a:off x="7402804" y="263224"/>
            <a:ext cx="1274140" cy="263809"/>
          </a:xfrm>
          <a:prstGeom prst="rect">
            <a:avLst/>
          </a:prstGeom>
          <a:noFill/>
        </p:spPr>
        <p:txBody>
          <a:bodyPr wrap="square" lIns="0" tIns="0" rIns="0" bIns="0" rtlCol="0" anchor="b" anchorCtr="0">
            <a:spAutoFit/>
          </a:bodyPr>
          <a:lstStyle/>
          <a:p>
            <a:pPr algn="ctr" defTabSz="914309"/>
            <a:r>
              <a:rPr lang="en-US" sz="1700" dirty="0" smtClean="0">
                <a:solidFill>
                  <a:srgbClr val="FFFFFF"/>
                </a:solidFill>
                <a:cs typeface="Arial" pitchFamily="34" charset="0"/>
              </a:rPr>
              <a:t>Road Map</a:t>
            </a:r>
          </a:p>
        </p:txBody>
      </p:sp>
    </p:spTree>
    <p:extLst>
      <p:ext uri="{BB962C8B-B14F-4D97-AF65-F5344CB8AC3E}">
        <p14:creationId xmlns:p14="http://schemas.microsoft.com/office/powerpoint/2010/main" val="2009365424"/>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Road Map 8">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5" name="TextBox 24"/>
          <p:cNvSpPr txBox="1"/>
          <p:nvPr userDrawn="1"/>
        </p:nvSpPr>
        <p:spPr bwMode="gray">
          <a:xfrm>
            <a:off x="2104184" y="4629656"/>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7</a:t>
            </a:r>
          </a:p>
        </p:txBody>
      </p:sp>
      <p:sp>
        <p:nvSpPr>
          <p:cNvPr id="3" name="TextBox 2"/>
          <p:cNvSpPr txBox="1"/>
          <p:nvPr userDrawn="1"/>
        </p:nvSpPr>
        <p:spPr bwMode="gray">
          <a:xfrm>
            <a:off x="1" y="6708510"/>
            <a:ext cx="2976619" cy="149491"/>
          </a:xfrm>
          <a:prstGeom prst="rect">
            <a:avLst/>
          </a:prstGeom>
          <a:noFill/>
        </p:spPr>
        <p:txBody>
          <a:bodyPr wrap="square" lIns="65308" tIns="0" rIns="0" bIns="39185" rtlCol="0" anchor="b" anchorCtr="0">
            <a:spAutoFit/>
          </a:bodyPr>
          <a:lstStyle/>
          <a:p>
            <a:pPr defTabSz="914309">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8" y="2"/>
            <a:ext cx="1009824" cy="365124"/>
          </a:xfrm>
          <a:prstGeom prst="rect">
            <a:avLst/>
          </a:prstGeom>
        </p:spPr>
        <p:txBody>
          <a:bodyPr vert="horz" lIns="65308" tIns="65308" rIns="65308" bIns="65308"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3" name="TextBox 12"/>
          <p:cNvSpPr txBox="1"/>
          <p:nvPr userDrawn="1"/>
        </p:nvSpPr>
        <p:spPr bwMode="gray">
          <a:xfrm>
            <a:off x="900034" y="1680329"/>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2</a:t>
            </a:r>
          </a:p>
        </p:txBody>
      </p:sp>
      <p:sp>
        <p:nvSpPr>
          <p:cNvPr id="15" name="TextBox 14"/>
          <p:cNvSpPr txBox="1"/>
          <p:nvPr userDrawn="1"/>
        </p:nvSpPr>
        <p:spPr bwMode="gray">
          <a:xfrm>
            <a:off x="1363800" y="2860059"/>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4</a:t>
            </a:r>
          </a:p>
        </p:txBody>
      </p:sp>
      <p:sp>
        <p:nvSpPr>
          <p:cNvPr id="16" name="TextBox 15"/>
          <p:cNvSpPr txBox="1"/>
          <p:nvPr userDrawn="1"/>
        </p:nvSpPr>
        <p:spPr bwMode="gray">
          <a:xfrm>
            <a:off x="2345017" y="5219526"/>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8</a:t>
            </a:r>
          </a:p>
        </p:txBody>
      </p:sp>
      <p:sp>
        <p:nvSpPr>
          <p:cNvPr id="17" name="TextBox 16"/>
          <p:cNvSpPr txBox="1"/>
          <p:nvPr userDrawn="1"/>
        </p:nvSpPr>
        <p:spPr bwMode="gray">
          <a:xfrm>
            <a:off x="1622524" y="3449926"/>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5</a:t>
            </a:r>
          </a:p>
        </p:txBody>
      </p:sp>
      <p:sp>
        <p:nvSpPr>
          <p:cNvPr id="18" name="TextBox 17"/>
          <p:cNvSpPr txBox="1"/>
          <p:nvPr userDrawn="1"/>
        </p:nvSpPr>
        <p:spPr bwMode="gray">
          <a:xfrm>
            <a:off x="659204" y="1090462"/>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1</a:t>
            </a:r>
          </a:p>
        </p:txBody>
      </p:sp>
      <p:grpSp>
        <p:nvGrpSpPr>
          <p:cNvPr id="2" name="Group 1"/>
          <p:cNvGrpSpPr/>
          <p:nvPr userDrawn="1"/>
        </p:nvGrpSpPr>
        <p:grpSpPr bwMode="gray">
          <a:xfrm>
            <a:off x="1140864" y="2270195"/>
            <a:ext cx="391886" cy="703490"/>
            <a:chOff x="842273" y="1726771"/>
            <a:chExt cx="274320" cy="492443"/>
          </a:xfrm>
        </p:grpSpPr>
        <p:sp>
          <p:nvSpPr>
            <p:cNvPr id="14" name="TextBox 13"/>
            <p:cNvSpPr txBox="1"/>
            <p:nvPr userDrawn="1"/>
          </p:nvSpPr>
          <p:spPr bwMode="gray">
            <a:xfrm>
              <a:off x="842273" y="1726771"/>
              <a:ext cx="274320" cy="492443"/>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3</a:t>
              </a:r>
            </a:p>
          </p:txBody>
        </p:sp>
        <p:sp>
          <p:nvSpPr>
            <p:cNvPr id="28" name="Rectangle 27"/>
            <p:cNvSpPr/>
            <p:nvPr userDrawn="1"/>
          </p:nvSpPr>
          <p:spPr bwMode="gray">
            <a:xfrm rot="20240294">
              <a:off x="1002510" y="1948341"/>
              <a:ext cx="18288" cy="49301"/>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grpSp>
      <p:sp>
        <p:nvSpPr>
          <p:cNvPr id="23" name="TextBox 22"/>
          <p:cNvSpPr txBox="1"/>
          <p:nvPr userDrawn="1"/>
        </p:nvSpPr>
        <p:spPr bwMode="gray">
          <a:xfrm>
            <a:off x="1863354" y="4039792"/>
            <a:ext cx="391886" cy="703490"/>
          </a:xfrm>
          <a:prstGeom prst="rect">
            <a:avLst/>
          </a:prstGeom>
          <a:noFill/>
          <a:ln w="12700">
            <a:noFill/>
          </a:ln>
        </p:spPr>
        <p:txBody>
          <a:bodyPr wrap="square" lIns="0" tIns="0" rIns="0" bIns="0" rtlCol="0" anchor="ctr">
            <a:spAutoFit/>
          </a:bodyPr>
          <a:lstStyle/>
          <a:p>
            <a:pPr defTabSz="914309">
              <a:spcBef>
                <a:spcPts val="714"/>
              </a:spcBef>
            </a:pPr>
            <a:r>
              <a:rPr lang="en-US" sz="4600" dirty="0" smtClean="0">
                <a:ln w="9525">
                  <a:noFill/>
                </a:ln>
                <a:solidFill>
                  <a:srgbClr val="FFFFFF"/>
                </a:solidFill>
              </a:rPr>
              <a:t>6</a:t>
            </a:r>
          </a:p>
        </p:txBody>
      </p:sp>
      <p:sp>
        <p:nvSpPr>
          <p:cNvPr id="19" name="Rectangle 18"/>
          <p:cNvSpPr/>
          <p:nvPr userDrawn="1"/>
        </p:nvSpPr>
        <p:spPr bwMode="gray">
          <a:xfrm rot="4080000">
            <a:off x="-1570644" y="3139917"/>
            <a:ext cx="7144646"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8" y="313205"/>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15" tIns="65308" rIns="130615" bIns="65308" numCol="1" anchor="t" anchorCtr="0" compatLnSpc="1">
            <a:prstTxWarp prst="textNoShape">
              <a:avLst/>
            </a:prstTxWarp>
          </a:bodyPr>
          <a:lstStyle/>
          <a:p>
            <a:pPr defTabSz="914309"/>
            <a:endParaRPr lang="en-US">
              <a:solidFill>
                <a:srgbClr val="333E48"/>
              </a:solidFill>
            </a:endParaRPr>
          </a:p>
        </p:txBody>
      </p:sp>
      <p:sp>
        <p:nvSpPr>
          <p:cNvPr id="31" name="Text Placeholder 4"/>
          <p:cNvSpPr>
            <a:spLocks noGrp="1"/>
          </p:cNvSpPr>
          <p:nvPr>
            <p:ph type="body" sz="quarter" idx="12" hasCustomPrompt="1"/>
          </p:nvPr>
        </p:nvSpPr>
        <p:spPr bwMode="gray">
          <a:xfrm>
            <a:off x="1977410" y="3152136"/>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2" name="Text Placeholder 4"/>
          <p:cNvSpPr>
            <a:spLocks noGrp="1"/>
          </p:cNvSpPr>
          <p:nvPr>
            <p:ph type="body" sz="quarter" idx="15" hasCustomPrompt="1"/>
          </p:nvPr>
        </p:nvSpPr>
        <p:spPr bwMode="gray">
          <a:xfrm>
            <a:off x="1740950" y="2574831"/>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268030" y="1332286"/>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5" name="Text Placeholder 4"/>
          <p:cNvSpPr>
            <a:spLocks noGrp="1"/>
          </p:cNvSpPr>
          <p:nvPr>
            <p:ph type="body" sz="quarter" idx="19" hasCustomPrompt="1"/>
          </p:nvPr>
        </p:nvSpPr>
        <p:spPr bwMode="gray">
          <a:xfrm>
            <a:off x="2213870" y="3729440"/>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6" name="Text Placeholder 4"/>
          <p:cNvSpPr>
            <a:spLocks noGrp="1"/>
          </p:cNvSpPr>
          <p:nvPr>
            <p:ph type="body" sz="quarter" idx="20" hasCustomPrompt="1"/>
          </p:nvPr>
        </p:nvSpPr>
        <p:spPr bwMode="gray">
          <a:xfrm>
            <a:off x="2923250" y="5461350"/>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5" name="Text Placeholder 4"/>
          <p:cNvSpPr>
            <a:spLocks noGrp="1"/>
          </p:cNvSpPr>
          <p:nvPr>
            <p:ph type="body" sz="quarter" idx="21" hasCustomPrompt="1"/>
          </p:nvPr>
        </p:nvSpPr>
        <p:spPr bwMode="gray">
          <a:xfrm>
            <a:off x="1504488" y="1909590"/>
            <a:ext cx="6531429" cy="307777"/>
          </a:xfrm>
          <a:prstGeom prst="rect">
            <a:avLst/>
          </a:prstGeom>
        </p:spPr>
        <p:txBody>
          <a:bodyPr wrap="square" lIns="0" tIns="0" rIns="0" bIns="0" anchor="ctr" anchorCtr="0">
            <a:spAutoFit/>
          </a:bodyPr>
          <a:lstStyle>
            <a:lvl1pPr marL="0" indent="0">
              <a:buNone/>
              <a:defRPr sz="2000" baseline="0">
                <a:solidFill>
                  <a:schemeClr val="bg1"/>
                </a:solidFill>
              </a:defRPr>
            </a:lvl1pPr>
            <a:lvl2pPr marL="163270" indent="0">
              <a:buNone/>
              <a:defRPr>
                <a:solidFill>
                  <a:schemeClr val="bg1"/>
                </a:solidFill>
              </a:defRPr>
            </a:lvl2pPr>
            <a:lvl3pPr marL="326539" indent="0">
              <a:buNone/>
              <a:defRPr>
                <a:solidFill>
                  <a:schemeClr val="bg1"/>
                </a:solidFill>
              </a:defRPr>
            </a:lvl3pPr>
            <a:lvl4pPr marL="489808" indent="0">
              <a:buNone/>
              <a:defRPr>
                <a:solidFill>
                  <a:schemeClr val="bg1"/>
                </a:solidFill>
              </a:defRPr>
            </a:lvl4pPr>
            <a:lvl5pPr marL="653077" indent="0">
              <a:buNone/>
              <a:defRPr>
                <a:solidFill>
                  <a:schemeClr val="bg1"/>
                </a:solidFill>
              </a:defRPr>
            </a:lvl5pPr>
          </a:lstStyle>
          <a:p>
            <a:pPr lvl="0"/>
            <a:r>
              <a:rPr lang="en-US" dirty="0" smtClean="0"/>
              <a:t>Section Title – Arial 14pt Regular, White, Use Title Case</a:t>
            </a:r>
          </a:p>
        </p:txBody>
      </p:sp>
      <p:sp>
        <p:nvSpPr>
          <p:cNvPr id="24" name="Text Placeholder 4"/>
          <p:cNvSpPr>
            <a:spLocks noGrp="1"/>
          </p:cNvSpPr>
          <p:nvPr>
            <p:ph type="body" sz="quarter" idx="22" hasCustomPrompt="1"/>
          </p:nvPr>
        </p:nvSpPr>
        <p:spPr bwMode="gray">
          <a:xfrm>
            <a:off x="2450330" y="4306744"/>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26" name="Text Placeholder 4"/>
          <p:cNvSpPr>
            <a:spLocks noGrp="1"/>
          </p:cNvSpPr>
          <p:nvPr>
            <p:ph type="body" sz="quarter" idx="23" hasCustomPrompt="1"/>
          </p:nvPr>
        </p:nvSpPr>
        <p:spPr bwMode="gray">
          <a:xfrm>
            <a:off x="2686790" y="4884049"/>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29" name="Rectangle 11"/>
          <p:cNvSpPr/>
          <p:nvPr userDrawn="1"/>
        </p:nvSpPr>
        <p:spPr bwMode="gray">
          <a:xfrm>
            <a:off x="7402804" y="-3363"/>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3" name="TextBox 32"/>
          <p:cNvSpPr txBox="1"/>
          <p:nvPr userDrawn="1"/>
        </p:nvSpPr>
        <p:spPr bwMode="gray">
          <a:xfrm>
            <a:off x="7402804" y="263224"/>
            <a:ext cx="1274140" cy="263809"/>
          </a:xfrm>
          <a:prstGeom prst="rect">
            <a:avLst/>
          </a:prstGeom>
          <a:noFill/>
        </p:spPr>
        <p:txBody>
          <a:bodyPr wrap="square" lIns="0" tIns="0" rIns="0" bIns="0" rtlCol="0" anchor="b" anchorCtr="0">
            <a:spAutoFit/>
          </a:bodyPr>
          <a:lstStyle/>
          <a:p>
            <a:pPr algn="ctr" defTabSz="914309"/>
            <a:r>
              <a:rPr lang="en-US" sz="1700" dirty="0" smtClean="0">
                <a:solidFill>
                  <a:srgbClr val="FFFFFF"/>
                </a:solidFill>
                <a:cs typeface="Arial" pitchFamily="34" charset="0"/>
              </a:rPr>
              <a:t>Road Map</a:t>
            </a:r>
          </a:p>
        </p:txBody>
      </p:sp>
    </p:spTree>
    <p:extLst>
      <p:ext uri="{BB962C8B-B14F-4D97-AF65-F5344CB8AC3E}">
        <p14:creationId xmlns:p14="http://schemas.microsoft.com/office/powerpoint/2010/main" val="1893594110"/>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Divider">
    <p:spTree>
      <p:nvGrpSpPr>
        <p:cNvPr id="1" name=""/>
        <p:cNvGrpSpPr/>
        <p:nvPr/>
      </p:nvGrpSpPr>
      <p:grpSpPr>
        <a:xfrm>
          <a:off x="0" y="0"/>
          <a:ext cx="0" cy="0"/>
          <a:chOff x="0" y="0"/>
          <a:chExt cx="0" cy="0"/>
        </a:xfrm>
      </p:grpSpPr>
      <p:cxnSp>
        <p:nvCxnSpPr>
          <p:cNvPr id="15" name="Straight Connector 14"/>
          <p:cNvCxnSpPr/>
          <p:nvPr userDrawn="1"/>
        </p:nvCxnSpPr>
        <p:spPr bwMode="gray">
          <a:xfrm>
            <a:off x="1670612" y="2252217"/>
            <a:ext cx="6901024"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17"/>
          <p:cNvSpPr>
            <a:spLocks noGrp="1"/>
          </p:cNvSpPr>
          <p:nvPr>
            <p:ph type="body" sz="quarter" idx="40" hasCustomPrompt="1"/>
          </p:nvPr>
        </p:nvSpPr>
        <p:spPr bwMode="gray">
          <a:xfrm>
            <a:off x="1675633" y="3256916"/>
            <a:ext cx="6320954" cy="446276"/>
          </a:xfrm>
          <a:prstGeom prst="rect">
            <a:avLst/>
          </a:prstGeom>
        </p:spPr>
        <p:txBody>
          <a:bodyPr wrap="square" lIns="0" tIns="0" rIns="0" bIns="0" anchor="b" anchorCtr="0">
            <a:spAutoFit/>
          </a:bodyPr>
          <a:lstStyle>
            <a:lvl1pPr marL="0" indent="0">
              <a:spcBef>
                <a:spcPts val="0"/>
              </a:spcBef>
              <a:buNone/>
              <a:defRPr sz="2900" b="0" baseline="0">
                <a:solidFill>
                  <a:schemeClr val="accent4"/>
                </a:solidFill>
              </a:defRPr>
            </a:lvl1pPr>
            <a:lvl2pPr>
              <a:buNone/>
              <a:defRPr sz="2600" b="1">
                <a:solidFill>
                  <a:schemeClr val="accent4"/>
                </a:solidFill>
              </a:defRPr>
            </a:lvl2pPr>
            <a:lvl3pPr>
              <a:buNone/>
              <a:defRPr sz="2600" b="1">
                <a:solidFill>
                  <a:schemeClr val="accent4"/>
                </a:solidFill>
              </a:defRPr>
            </a:lvl3pPr>
            <a:lvl4pPr>
              <a:buNone/>
              <a:defRPr sz="2600" b="1">
                <a:solidFill>
                  <a:schemeClr val="accent4"/>
                </a:solidFill>
              </a:defRPr>
            </a:lvl4pPr>
            <a:lvl5pPr>
              <a:buNone/>
              <a:defRPr sz="2600" b="1">
                <a:solidFill>
                  <a:schemeClr val="accent4"/>
                </a:solidFill>
              </a:defRPr>
            </a:lvl5pPr>
          </a:lstStyle>
          <a:p>
            <a:pPr lvl="0"/>
            <a:r>
              <a:rPr lang="en-US" dirty="0" smtClean="0"/>
              <a:t>Divider Title – Arial 20pt Regular</a:t>
            </a:r>
            <a:endParaRPr lang="en-US" dirty="0"/>
          </a:p>
        </p:txBody>
      </p:sp>
      <p:sp>
        <p:nvSpPr>
          <p:cNvPr id="19" name="Text Placeholder 17"/>
          <p:cNvSpPr>
            <a:spLocks noGrp="1"/>
          </p:cNvSpPr>
          <p:nvPr>
            <p:ph type="body" sz="quarter" idx="41" hasCustomPrompt="1"/>
          </p:nvPr>
        </p:nvSpPr>
        <p:spPr bwMode="gray">
          <a:xfrm>
            <a:off x="1675634" y="3721111"/>
            <a:ext cx="6322423" cy="329760"/>
          </a:xfrm>
          <a:prstGeom prst="rect">
            <a:avLst/>
          </a:prstGeom>
        </p:spPr>
        <p:txBody>
          <a:bodyPr lIns="0" tIns="0" rIns="0" bIns="0" anchor="t" anchorCtr="0">
            <a:spAutoFit/>
          </a:bodyPr>
          <a:lstStyle>
            <a:lvl1pPr marL="0" indent="0">
              <a:spcBef>
                <a:spcPts val="0"/>
              </a:spcBef>
              <a:buNone/>
              <a:defRPr sz="2100" b="0" baseline="0">
                <a:solidFill>
                  <a:schemeClr val="accent3"/>
                </a:solidFill>
              </a:defRPr>
            </a:lvl1pPr>
            <a:lvl2pPr>
              <a:buNone/>
              <a:defRPr sz="2600" b="1">
                <a:solidFill>
                  <a:schemeClr val="accent4"/>
                </a:solidFill>
              </a:defRPr>
            </a:lvl2pPr>
            <a:lvl3pPr>
              <a:buNone/>
              <a:defRPr sz="2600" b="1">
                <a:solidFill>
                  <a:schemeClr val="accent4"/>
                </a:solidFill>
              </a:defRPr>
            </a:lvl3pPr>
            <a:lvl4pPr>
              <a:buNone/>
              <a:defRPr sz="2600" b="1">
                <a:solidFill>
                  <a:schemeClr val="accent4"/>
                </a:solidFill>
              </a:defRPr>
            </a:lvl4pPr>
            <a:lvl5pPr>
              <a:buNone/>
              <a:defRPr sz="2600" b="1">
                <a:solidFill>
                  <a:schemeClr val="accent4"/>
                </a:solidFill>
              </a:defRPr>
            </a:lvl5pPr>
          </a:lstStyle>
          <a:p>
            <a:pPr lvl="0"/>
            <a:r>
              <a:rPr lang="en-US" dirty="0" smtClean="0"/>
              <a:t>Divider Subtitle – Arial 14pt Regular</a:t>
            </a:r>
            <a:endParaRPr lang="en-US" dirty="0"/>
          </a:p>
        </p:txBody>
      </p:sp>
      <p:sp>
        <p:nvSpPr>
          <p:cNvPr id="11" name="Slide Number Placeholder 2"/>
          <p:cNvSpPr txBox="1">
            <a:spLocks/>
          </p:cNvSpPr>
          <p:nvPr userDrawn="1"/>
        </p:nvSpPr>
        <p:spPr bwMode="gray">
          <a:xfrm>
            <a:off x="8134178" y="2"/>
            <a:ext cx="1009824" cy="365124"/>
          </a:xfrm>
          <a:prstGeom prst="rect">
            <a:avLst/>
          </a:prstGeom>
        </p:spPr>
        <p:txBody>
          <a:bodyPr vert="horz" lIns="65308" tIns="65308" rIns="65308" bIns="65308"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333E48"/>
                </a:solidFill>
              </a:rPr>
              <a:pPr/>
              <a:t>‹#›</a:t>
            </a:fld>
            <a:endParaRPr lang="en-US" dirty="0">
              <a:solidFill>
                <a:srgbClr val="333E48"/>
              </a:solidFill>
            </a:endParaRPr>
          </a:p>
        </p:txBody>
      </p:sp>
      <p:grpSp>
        <p:nvGrpSpPr>
          <p:cNvPr id="21" name="Group 20"/>
          <p:cNvGrpSpPr/>
          <p:nvPr userDrawn="1"/>
        </p:nvGrpSpPr>
        <p:grpSpPr bwMode="gray">
          <a:xfrm>
            <a:off x="1674011" y="1338079"/>
            <a:ext cx="1034763" cy="802276"/>
            <a:chOff x="2730344" y="2352381"/>
            <a:chExt cx="724334" cy="561593"/>
          </a:xfrm>
        </p:grpSpPr>
        <p:sp>
          <p:nvSpPr>
            <p:cNvPr id="22" name="Freeform 21"/>
            <p:cNvSpPr>
              <a:spLocks/>
            </p:cNvSpPr>
            <p:nvPr userDrawn="1"/>
          </p:nvSpPr>
          <p:spPr bwMode="gray">
            <a:xfrm>
              <a:off x="3105850" y="2643849"/>
              <a:ext cx="348828" cy="270125"/>
            </a:xfrm>
            <a:custGeom>
              <a:avLst/>
              <a:gdLst>
                <a:gd name="T0" fmla="*/ 0 w 1045"/>
                <a:gd name="T1" fmla="*/ 0 h 810"/>
                <a:gd name="T2" fmla="*/ 523 w 1045"/>
                <a:gd name="T3" fmla="*/ 0 h 810"/>
                <a:gd name="T4" fmla="*/ 1045 w 1045"/>
                <a:gd name="T5" fmla="*/ 810 h 810"/>
                <a:gd name="T6" fmla="*/ 521 w 1045"/>
                <a:gd name="T7" fmla="*/ 810 h 810"/>
                <a:gd name="T8" fmla="*/ 0 w 1045"/>
                <a:gd name="T9" fmla="*/ 0 h 810"/>
              </a:gdLst>
              <a:ahLst/>
              <a:cxnLst>
                <a:cxn ang="0">
                  <a:pos x="T0" y="T1"/>
                </a:cxn>
                <a:cxn ang="0">
                  <a:pos x="T2" y="T3"/>
                </a:cxn>
                <a:cxn ang="0">
                  <a:pos x="T4" y="T5"/>
                </a:cxn>
                <a:cxn ang="0">
                  <a:pos x="T6" y="T7"/>
                </a:cxn>
                <a:cxn ang="0">
                  <a:pos x="T8" y="T9"/>
                </a:cxn>
              </a:cxnLst>
              <a:rect l="0" t="0" r="r" b="b"/>
              <a:pathLst>
                <a:path w="1045" h="810">
                  <a:moveTo>
                    <a:pt x="0" y="0"/>
                  </a:moveTo>
                  <a:lnTo>
                    <a:pt x="523" y="0"/>
                  </a:lnTo>
                  <a:lnTo>
                    <a:pt x="1045" y="810"/>
                  </a:lnTo>
                  <a:lnTo>
                    <a:pt x="521" y="810"/>
                  </a:lnTo>
                  <a:lnTo>
                    <a:pt x="0" y="0"/>
                  </a:lnTo>
                  <a:close/>
                </a:path>
              </a:pathLst>
            </a:custGeom>
            <a:solidFill>
              <a:srgbClr val="C4C6C8"/>
            </a:solidFill>
            <a:ln w="0">
              <a:noFill/>
              <a:prstDash val="solid"/>
              <a:round/>
              <a:headEnd/>
              <a:tailEnd/>
            </a:ln>
          </p:spPr>
          <p:txBody>
            <a:bodyPr rot="0" vert="horz" wrap="square" lIns="96043" tIns="48021" rIns="96043" bIns="48021" anchor="t" anchorCtr="0" upright="1">
              <a:noAutofit/>
            </a:bodyPr>
            <a:lstStyle/>
            <a:p>
              <a:pPr defTabSz="914309"/>
              <a:endParaRPr lang="en-US">
                <a:solidFill>
                  <a:srgbClr val="333E48"/>
                </a:solidFill>
              </a:endParaRPr>
            </a:p>
          </p:txBody>
        </p:sp>
        <p:sp>
          <p:nvSpPr>
            <p:cNvPr id="23" name="Freeform 22"/>
            <p:cNvSpPr>
              <a:spLocks/>
            </p:cNvSpPr>
            <p:nvPr userDrawn="1"/>
          </p:nvSpPr>
          <p:spPr bwMode="gray">
            <a:xfrm>
              <a:off x="2730344" y="2643849"/>
              <a:ext cx="348828" cy="270125"/>
            </a:xfrm>
            <a:custGeom>
              <a:avLst/>
              <a:gdLst>
                <a:gd name="T0" fmla="*/ 521 w 1045"/>
                <a:gd name="T1" fmla="*/ 0 h 810"/>
                <a:gd name="T2" fmla="*/ 1045 w 1045"/>
                <a:gd name="T3" fmla="*/ 0 h 810"/>
                <a:gd name="T4" fmla="*/ 523 w 1045"/>
                <a:gd name="T5" fmla="*/ 810 h 810"/>
                <a:gd name="T6" fmla="*/ 0 w 1045"/>
                <a:gd name="T7" fmla="*/ 810 h 810"/>
                <a:gd name="T8" fmla="*/ 521 w 1045"/>
                <a:gd name="T9" fmla="*/ 0 h 810"/>
              </a:gdLst>
              <a:ahLst/>
              <a:cxnLst>
                <a:cxn ang="0">
                  <a:pos x="T0" y="T1"/>
                </a:cxn>
                <a:cxn ang="0">
                  <a:pos x="T2" y="T3"/>
                </a:cxn>
                <a:cxn ang="0">
                  <a:pos x="T4" y="T5"/>
                </a:cxn>
                <a:cxn ang="0">
                  <a:pos x="T6" y="T7"/>
                </a:cxn>
                <a:cxn ang="0">
                  <a:pos x="T8" y="T9"/>
                </a:cxn>
              </a:cxnLst>
              <a:rect l="0" t="0" r="r" b="b"/>
              <a:pathLst>
                <a:path w="1045" h="810">
                  <a:moveTo>
                    <a:pt x="521" y="0"/>
                  </a:moveTo>
                  <a:lnTo>
                    <a:pt x="1045" y="0"/>
                  </a:lnTo>
                  <a:lnTo>
                    <a:pt x="523" y="810"/>
                  </a:lnTo>
                  <a:lnTo>
                    <a:pt x="0" y="810"/>
                  </a:lnTo>
                  <a:lnTo>
                    <a:pt x="521" y="0"/>
                  </a:lnTo>
                  <a:close/>
                </a:path>
              </a:pathLst>
            </a:custGeom>
            <a:solidFill>
              <a:srgbClr val="C4C6C8"/>
            </a:solidFill>
            <a:ln w="0">
              <a:noFill/>
              <a:prstDash val="solid"/>
              <a:round/>
              <a:headEnd/>
              <a:tailEnd/>
            </a:ln>
          </p:spPr>
          <p:txBody>
            <a:bodyPr rot="0" vert="horz" wrap="square" lIns="96043" tIns="48021" rIns="96043" bIns="48021" anchor="t" anchorCtr="0" upright="1">
              <a:noAutofit/>
            </a:bodyPr>
            <a:lstStyle/>
            <a:p>
              <a:pPr defTabSz="914309"/>
              <a:endParaRPr lang="en-US">
                <a:solidFill>
                  <a:srgbClr val="333E48"/>
                </a:solidFill>
              </a:endParaRPr>
            </a:p>
          </p:txBody>
        </p:sp>
        <p:sp>
          <p:nvSpPr>
            <p:cNvPr id="24" name="Freeform 23"/>
            <p:cNvSpPr>
              <a:spLocks/>
            </p:cNvSpPr>
            <p:nvPr userDrawn="1"/>
          </p:nvSpPr>
          <p:spPr bwMode="gray">
            <a:xfrm>
              <a:off x="2921766" y="2352381"/>
              <a:ext cx="348828" cy="270125"/>
            </a:xfrm>
            <a:custGeom>
              <a:avLst/>
              <a:gdLst>
                <a:gd name="T0" fmla="*/ 0 w 1045"/>
                <a:gd name="T1" fmla="*/ 0 h 809"/>
                <a:gd name="T2" fmla="*/ 525 w 1045"/>
                <a:gd name="T3" fmla="*/ 0 h 809"/>
                <a:gd name="T4" fmla="*/ 1045 w 1045"/>
                <a:gd name="T5" fmla="*/ 809 h 809"/>
                <a:gd name="T6" fmla="*/ 522 w 1045"/>
                <a:gd name="T7" fmla="*/ 809 h 809"/>
                <a:gd name="T8" fmla="*/ 0 w 1045"/>
                <a:gd name="T9" fmla="*/ 0 h 809"/>
              </a:gdLst>
              <a:ahLst/>
              <a:cxnLst>
                <a:cxn ang="0">
                  <a:pos x="T0" y="T1"/>
                </a:cxn>
                <a:cxn ang="0">
                  <a:pos x="T2" y="T3"/>
                </a:cxn>
                <a:cxn ang="0">
                  <a:pos x="T4" y="T5"/>
                </a:cxn>
                <a:cxn ang="0">
                  <a:pos x="T6" y="T7"/>
                </a:cxn>
                <a:cxn ang="0">
                  <a:pos x="T8" y="T9"/>
                </a:cxn>
              </a:cxnLst>
              <a:rect l="0" t="0" r="r" b="b"/>
              <a:pathLst>
                <a:path w="1045" h="809">
                  <a:moveTo>
                    <a:pt x="0" y="0"/>
                  </a:moveTo>
                  <a:lnTo>
                    <a:pt x="525" y="0"/>
                  </a:lnTo>
                  <a:lnTo>
                    <a:pt x="1045" y="809"/>
                  </a:lnTo>
                  <a:lnTo>
                    <a:pt x="522" y="809"/>
                  </a:lnTo>
                  <a:lnTo>
                    <a:pt x="0" y="0"/>
                  </a:lnTo>
                  <a:close/>
                </a:path>
              </a:pathLst>
            </a:custGeom>
            <a:solidFill>
              <a:srgbClr val="CC092F"/>
            </a:solidFill>
            <a:ln w="0">
              <a:noFill/>
              <a:prstDash val="solid"/>
              <a:round/>
              <a:headEnd/>
              <a:tailEnd/>
            </a:ln>
          </p:spPr>
          <p:txBody>
            <a:bodyPr rot="0" vert="horz" wrap="square" lIns="96043" tIns="48021" rIns="96043" bIns="48021" anchor="t" anchorCtr="0" upright="1">
              <a:noAutofit/>
            </a:bodyPr>
            <a:lstStyle/>
            <a:p>
              <a:pPr defTabSz="914309"/>
              <a:endParaRPr lang="en-US">
                <a:solidFill>
                  <a:srgbClr val="333E48"/>
                </a:solidFill>
              </a:endParaRPr>
            </a:p>
          </p:txBody>
        </p:sp>
      </p:grpSp>
      <p:sp>
        <p:nvSpPr>
          <p:cNvPr id="29" name="Text Placeholder 17"/>
          <p:cNvSpPr>
            <a:spLocks noGrp="1"/>
          </p:cNvSpPr>
          <p:nvPr>
            <p:ph type="body" sz="quarter" idx="46" hasCustomPrompt="1"/>
          </p:nvPr>
        </p:nvSpPr>
        <p:spPr bwMode="gray">
          <a:xfrm>
            <a:off x="6776348" y="2369847"/>
            <a:ext cx="1795286" cy="292389"/>
          </a:xfrm>
          <a:prstGeom prst="rect">
            <a:avLst/>
          </a:prstGeom>
        </p:spPr>
        <p:txBody>
          <a:bodyPr wrap="square" lIns="0" tIns="0" rIns="0" bIns="0" anchor="t" anchorCtr="0">
            <a:spAutoFit/>
          </a:bodyPr>
          <a:lstStyle>
            <a:lvl1pPr marL="0" indent="0" algn="r">
              <a:spcBef>
                <a:spcPts val="0"/>
              </a:spcBef>
              <a:buNone/>
              <a:defRPr sz="1900" b="0" i="1" baseline="0">
                <a:solidFill>
                  <a:schemeClr val="accent3"/>
                </a:solidFill>
              </a:defRPr>
            </a:lvl1pPr>
            <a:lvl2pPr>
              <a:buNone/>
              <a:defRPr sz="2600" b="1">
                <a:solidFill>
                  <a:schemeClr val="accent4"/>
                </a:solidFill>
              </a:defRPr>
            </a:lvl2pPr>
            <a:lvl3pPr>
              <a:buNone/>
              <a:defRPr sz="2600" b="1">
                <a:solidFill>
                  <a:schemeClr val="accent4"/>
                </a:solidFill>
              </a:defRPr>
            </a:lvl3pPr>
            <a:lvl4pPr>
              <a:buNone/>
              <a:defRPr sz="2600" b="1">
                <a:solidFill>
                  <a:schemeClr val="accent4"/>
                </a:solidFill>
              </a:defRPr>
            </a:lvl4pPr>
            <a:lvl5pPr>
              <a:buNone/>
              <a:defRPr sz="2600" b="1">
                <a:solidFill>
                  <a:schemeClr val="accent4"/>
                </a:solidFill>
              </a:defRPr>
            </a:lvl5pPr>
          </a:lstStyle>
          <a:p>
            <a:pPr lvl="0"/>
            <a:r>
              <a:rPr lang="en-US" dirty="0" smtClean="0"/>
              <a:t>Chapter #</a:t>
            </a:r>
          </a:p>
        </p:txBody>
      </p:sp>
      <p:sp>
        <p:nvSpPr>
          <p:cNvPr id="30" name="Text Placeholder 31"/>
          <p:cNvSpPr>
            <a:spLocks noGrp="1"/>
          </p:cNvSpPr>
          <p:nvPr>
            <p:ph type="body" sz="quarter" idx="43" hasCustomPrompt="1"/>
          </p:nvPr>
        </p:nvSpPr>
        <p:spPr bwMode="gray">
          <a:xfrm>
            <a:off x="1973027" y="4397851"/>
            <a:ext cx="3905261" cy="1905283"/>
          </a:xfrm>
          <a:prstGeom prst="rect">
            <a:avLst/>
          </a:prstGeom>
        </p:spPr>
        <p:txBody>
          <a:bodyPr wrap="square" lIns="0" tIns="0" rIns="0" bIns="0">
            <a:spAutoFit/>
          </a:bodyPr>
          <a:lstStyle>
            <a:lvl1pPr>
              <a:lnSpc>
                <a:spcPct val="100000"/>
              </a:lnSpc>
              <a:spcBef>
                <a:spcPts val="714"/>
              </a:spcBef>
              <a:defRPr baseline="0">
                <a:solidFill>
                  <a:schemeClr val="accent4"/>
                </a:solidFill>
              </a:defRPr>
            </a:lvl1pPr>
            <a:lvl2pPr>
              <a:lnSpc>
                <a:spcPct val="100000"/>
              </a:lnSpc>
              <a:spcBef>
                <a:spcPts val="714"/>
              </a:spcBef>
              <a:defRPr>
                <a:solidFill>
                  <a:schemeClr val="accent4"/>
                </a:solidFill>
              </a:defRPr>
            </a:lvl2pPr>
            <a:lvl3pPr>
              <a:lnSpc>
                <a:spcPct val="100000"/>
              </a:lnSpc>
              <a:spcBef>
                <a:spcPts val="714"/>
              </a:spcBef>
              <a:defRPr>
                <a:solidFill>
                  <a:schemeClr val="accent4"/>
                </a:solidFill>
              </a:defRPr>
            </a:lvl3pPr>
            <a:lvl4pPr>
              <a:lnSpc>
                <a:spcPct val="100000"/>
              </a:lnSpc>
              <a:spcBef>
                <a:spcPts val="714"/>
              </a:spcBef>
              <a:defRPr>
                <a:solidFill>
                  <a:schemeClr val="accent4"/>
                </a:solidFill>
              </a:defRPr>
            </a:lvl4pPr>
            <a:lvl5pPr>
              <a:lnSpc>
                <a:spcPct val="100000"/>
              </a:lnSpc>
              <a:spcBef>
                <a:spcPts val="714"/>
              </a:spcBef>
              <a:defRPr>
                <a:solidFill>
                  <a:schemeClr val="accent4"/>
                </a:solidFill>
              </a:defRPr>
            </a:lvl5pPr>
          </a:lstStyle>
          <a:p>
            <a:pPr lvl="0"/>
            <a:r>
              <a:rPr lang="en-US" dirty="0" smtClean="0"/>
              <a:t>Bulleted text, if needed – Arial 10pt Regular 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0077712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2" name="Text Placeholder 4"/>
          <p:cNvSpPr>
            <a:spLocks noGrp="1"/>
          </p:cNvSpPr>
          <p:nvPr>
            <p:ph type="body" sz="quarter" idx="21" hasCustomPrompt="1"/>
          </p:nvPr>
        </p:nvSpPr>
        <p:spPr bwMode="gray">
          <a:xfrm>
            <a:off x="457200" y="1026223"/>
            <a:ext cx="8227786" cy="307777"/>
          </a:xfrm>
          <a:prstGeom prst="rect">
            <a:avLst/>
          </a:prstGeom>
        </p:spPr>
        <p:txBody>
          <a:bodyPr lIns="0" tIns="0" rIns="0" bIns="0">
            <a:spAutoFit/>
          </a:bodyPr>
          <a:lstStyle>
            <a:lvl1pPr marL="0" indent="0">
              <a:spcBef>
                <a:spcPts val="0"/>
              </a:spcBef>
              <a:buNone/>
              <a:defRPr sz="2000" baseline="0">
                <a:solidFill>
                  <a:schemeClr val="accent3"/>
                </a:solidFill>
              </a:defRPr>
            </a:lvl1pPr>
          </a:lstStyle>
          <a:p>
            <a:pPr lvl="0"/>
            <a:r>
              <a:rPr lang="en-US" dirty="0" smtClean="0"/>
              <a:t>Slide Subtitle – Arial 14pt Regular, Use Title Case</a:t>
            </a:r>
            <a:endParaRPr lang="en-US" dirty="0"/>
          </a:p>
        </p:txBody>
      </p:sp>
      <p:sp>
        <p:nvSpPr>
          <p:cNvPr id="17" name="Text Placeholder 4"/>
          <p:cNvSpPr>
            <a:spLocks noGrp="1"/>
          </p:cNvSpPr>
          <p:nvPr>
            <p:ph type="body" sz="quarter" idx="22" hasCustomPrompt="1"/>
          </p:nvPr>
        </p:nvSpPr>
        <p:spPr bwMode="gray">
          <a:xfrm>
            <a:off x="457200" y="65639"/>
            <a:ext cx="4180114" cy="200056"/>
          </a:xfrm>
          <a:prstGeom prst="rect">
            <a:avLst/>
          </a:prstGeom>
        </p:spPr>
        <p:txBody>
          <a:bodyPr lIns="0" tIns="0" rIns="0" bIns="0">
            <a:spAutoFit/>
          </a:bodyPr>
          <a:lstStyle>
            <a:lvl1pPr marL="0" indent="0">
              <a:spcBef>
                <a:spcPts val="0"/>
              </a:spcBef>
              <a:buNone/>
              <a:defRPr sz="1300" baseline="0">
                <a:solidFill>
                  <a:schemeClr val="bg1"/>
                </a:solidFill>
              </a:defRPr>
            </a:lvl1pPr>
          </a:lstStyle>
          <a:p>
            <a:pPr lvl="0"/>
            <a:r>
              <a:rPr lang="en-US" dirty="0" smtClean="0"/>
              <a:t>Top Kicker – Arial 9pt Regular, Use Title Case</a:t>
            </a:r>
            <a:endParaRPr lang="en-US" dirty="0"/>
          </a:p>
        </p:txBody>
      </p:sp>
      <p:sp>
        <p:nvSpPr>
          <p:cNvPr id="20" name="Text Placeholder 21"/>
          <p:cNvSpPr>
            <a:spLocks noGrp="1"/>
          </p:cNvSpPr>
          <p:nvPr>
            <p:ph type="body" sz="quarter" idx="23" hasCustomPrompt="1"/>
          </p:nvPr>
        </p:nvSpPr>
        <p:spPr bwMode="gray">
          <a:xfrm>
            <a:off x="6303874" y="6598590"/>
            <a:ext cx="2840127" cy="259411"/>
          </a:xfrm>
          <a:prstGeom prst="rect">
            <a:avLst/>
          </a:prstGeom>
        </p:spPr>
        <p:txBody>
          <a:bodyPr lIns="0" tIns="0" rIns="65308" bIns="39185" anchor="b">
            <a:spAutoFit/>
          </a:bodyPr>
          <a:lstStyle>
            <a:lvl1pPr marL="0" indent="0" algn="l">
              <a:spcBef>
                <a:spcPts val="0"/>
              </a:spcBef>
              <a:buNone/>
              <a:defRPr sz="700" baseline="0">
                <a:solidFill>
                  <a:schemeClr val="tx1"/>
                </a:solidFill>
                <a:latin typeface="+mn-lt"/>
              </a:defRPr>
            </a:lvl1pPr>
            <a:lvl2pPr algn="l">
              <a:buNone/>
              <a:defRPr sz="900"/>
            </a:lvl2pPr>
            <a:lvl3pPr algn="l">
              <a:buNone/>
              <a:defRPr sz="900"/>
            </a:lvl3pPr>
            <a:lvl4pPr algn="l">
              <a:buNone/>
              <a:defRPr sz="900"/>
            </a:lvl4pPr>
            <a:lvl5pPr algn="l">
              <a:buNone/>
              <a:defRPr sz="900"/>
            </a:lvl5pPr>
          </a:lstStyle>
          <a:p>
            <a:pPr lvl="0"/>
            <a:r>
              <a:rPr lang="en-US" dirty="0" smtClean="0"/>
              <a:t>Source: Click to add source. Use a single space after “Source:” and a period at the end of the source. Stretch the box to the left as needed.</a:t>
            </a:r>
            <a:endParaRPr lang="en-US" dirty="0"/>
          </a:p>
        </p:txBody>
      </p:sp>
      <p:sp>
        <p:nvSpPr>
          <p:cNvPr id="21" name="Text Placeholder 23"/>
          <p:cNvSpPr>
            <a:spLocks noGrp="1"/>
          </p:cNvSpPr>
          <p:nvPr>
            <p:ph type="body" sz="quarter" idx="24" hasCustomPrompt="1"/>
          </p:nvPr>
        </p:nvSpPr>
        <p:spPr bwMode="gray">
          <a:xfrm>
            <a:off x="0" y="6271604"/>
            <a:ext cx="2490799" cy="329760"/>
          </a:xfrm>
          <a:prstGeom prst="rect">
            <a:avLst/>
          </a:prstGeom>
        </p:spPr>
        <p:txBody>
          <a:bodyPr lIns="65308" tIns="0" rIns="0" bIns="0" anchor="b">
            <a:spAutoFit/>
          </a:bodyPr>
          <a:lstStyle>
            <a:lvl1pPr marL="130615" indent="-130615" algn="l" defTabSz="130615">
              <a:spcBef>
                <a:spcPts val="0"/>
              </a:spcBef>
              <a:buFont typeface="+mj-lt"/>
              <a:buAutoNum type="arabicParenR"/>
              <a:defRPr sz="700" baseline="0">
                <a:solidFill>
                  <a:schemeClr val="tx1"/>
                </a:solidFill>
                <a:latin typeface="+mn-lt"/>
              </a:defRPr>
            </a:lvl1pPr>
            <a:lvl2pPr>
              <a:buNone/>
              <a:defRPr sz="900">
                <a:solidFill>
                  <a:schemeClr val="tx1"/>
                </a:solidFill>
              </a:defRPr>
            </a:lvl2pPr>
            <a:lvl3pPr>
              <a:buNone/>
              <a:defRPr sz="900">
                <a:solidFill>
                  <a:schemeClr val="tx1"/>
                </a:solidFill>
              </a:defRPr>
            </a:lvl3pPr>
            <a:lvl4pPr>
              <a:buNone/>
              <a:defRPr sz="900">
                <a:solidFill>
                  <a:schemeClr val="tx1"/>
                </a:solidFill>
              </a:defRPr>
            </a:lvl4pPr>
            <a:lvl5pPr>
              <a:buNone/>
              <a:defRPr sz="9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23" name="Text Placeholder 4"/>
          <p:cNvSpPr>
            <a:spLocks noGrp="1"/>
          </p:cNvSpPr>
          <p:nvPr>
            <p:ph type="body" sz="quarter" idx="25" hasCustomPrompt="1"/>
          </p:nvPr>
        </p:nvSpPr>
        <p:spPr bwMode="gray">
          <a:xfrm>
            <a:off x="457200" y="449752"/>
            <a:ext cx="8227786" cy="400110"/>
          </a:xfrm>
          <a:prstGeom prst="rect">
            <a:avLst/>
          </a:prstGeom>
        </p:spPr>
        <p:txBody>
          <a:bodyPr lIns="0" tIns="0" rIns="0" bIns="0" anchor="b" anchorCtr="0">
            <a:spAutoFit/>
          </a:bodyPr>
          <a:lstStyle>
            <a:lvl1pPr marL="0" indent="0">
              <a:spcBef>
                <a:spcPts val="0"/>
              </a:spcBef>
              <a:buNone/>
              <a:defRPr sz="2600" b="1" baseline="0">
                <a:solidFill>
                  <a:schemeClr val="bg1"/>
                </a:solidFill>
              </a:defRPr>
            </a:lvl1pPr>
          </a:lstStyle>
          <a:p>
            <a:pPr lvl="0"/>
            <a:r>
              <a:rPr lang="en-US" dirty="0" smtClean="0"/>
              <a:t>Slide Title – Arial 18pt Bold, Use Title Case</a:t>
            </a:r>
          </a:p>
        </p:txBody>
      </p:sp>
    </p:spTree>
    <p:extLst>
      <p:ext uri="{BB962C8B-B14F-4D97-AF65-F5344CB8AC3E}">
        <p14:creationId xmlns:p14="http://schemas.microsoft.com/office/powerpoint/2010/main" val="12719087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Hidden Slide (Remember to Right Click and Hide It)">
    <p:bg>
      <p:bgRef idx="1001">
        <a:schemeClr val="bg2"/>
      </p:bgRef>
    </p:bg>
    <p:spTree>
      <p:nvGrpSpPr>
        <p:cNvPr id="1" name=""/>
        <p:cNvGrpSpPr/>
        <p:nvPr/>
      </p:nvGrpSpPr>
      <p:grpSpPr>
        <a:xfrm>
          <a:off x="0" y="0"/>
          <a:ext cx="0" cy="0"/>
          <a:chOff x="0" y="0"/>
          <a:chExt cx="0" cy="0"/>
        </a:xfrm>
      </p:grpSpPr>
      <p:sp>
        <p:nvSpPr>
          <p:cNvPr id="8" name="Text Placeholder 4"/>
          <p:cNvSpPr>
            <a:spLocks noGrp="1"/>
          </p:cNvSpPr>
          <p:nvPr>
            <p:ph type="body" sz="quarter" idx="21" hasCustomPrompt="1"/>
          </p:nvPr>
        </p:nvSpPr>
        <p:spPr bwMode="gray">
          <a:xfrm>
            <a:off x="457200" y="1026223"/>
            <a:ext cx="8227786" cy="307777"/>
          </a:xfrm>
          <a:prstGeom prst="rect">
            <a:avLst/>
          </a:prstGeom>
        </p:spPr>
        <p:txBody>
          <a:bodyPr lIns="0" tIns="0" rIns="0" bIns="0">
            <a:spAutoFit/>
          </a:bodyPr>
          <a:lstStyle>
            <a:lvl1pPr marL="0" indent="0">
              <a:spcBef>
                <a:spcPts val="0"/>
              </a:spcBef>
              <a:buNone/>
              <a:defRPr sz="2000" baseline="0">
                <a:solidFill>
                  <a:schemeClr val="accent3"/>
                </a:solidFill>
              </a:defRPr>
            </a:lvl1pPr>
          </a:lstStyle>
          <a:p>
            <a:pPr lvl="0"/>
            <a:r>
              <a:rPr lang="en-US" dirty="0" smtClean="0"/>
              <a:t>Slide Subtitle – Arial 14pt Regular, Use Title Case</a:t>
            </a:r>
            <a:endParaRPr lang="en-US" dirty="0"/>
          </a:p>
        </p:txBody>
      </p:sp>
      <p:sp>
        <p:nvSpPr>
          <p:cNvPr id="12" name="Text Placeholder 21"/>
          <p:cNvSpPr>
            <a:spLocks noGrp="1"/>
          </p:cNvSpPr>
          <p:nvPr>
            <p:ph type="body" sz="quarter" idx="23" hasCustomPrompt="1"/>
          </p:nvPr>
        </p:nvSpPr>
        <p:spPr bwMode="gray">
          <a:xfrm>
            <a:off x="6303874" y="6598590"/>
            <a:ext cx="2840127" cy="259411"/>
          </a:xfrm>
          <a:prstGeom prst="rect">
            <a:avLst/>
          </a:prstGeom>
        </p:spPr>
        <p:txBody>
          <a:bodyPr lIns="0" tIns="0" rIns="65308" bIns="39185" anchor="b">
            <a:spAutoFit/>
          </a:bodyPr>
          <a:lstStyle>
            <a:lvl1pPr marL="0" indent="0" algn="l">
              <a:spcBef>
                <a:spcPts val="0"/>
              </a:spcBef>
              <a:buNone/>
              <a:defRPr sz="700" baseline="0">
                <a:solidFill>
                  <a:schemeClr val="tx1"/>
                </a:solidFill>
                <a:latin typeface="+mn-lt"/>
              </a:defRPr>
            </a:lvl1pPr>
            <a:lvl2pPr algn="l">
              <a:buNone/>
              <a:defRPr sz="900"/>
            </a:lvl2pPr>
            <a:lvl3pPr algn="l">
              <a:buNone/>
              <a:defRPr sz="900"/>
            </a:lvl3pPr>
            <a:lvl4pPr algn="l">
              <a:buNone/>
              <a:defRPr sz="900"/>
            </a:lvl4pPr>
            <a:lvl5pPr algn="l">
              <a:buNone/>
              <a:defRPr sz="900"/>
            </a:lvl5pPr>
          </a:lstStyle>
          <a:p>
            <a:pPr lvl="0"/>
            <a:r>
              <a:rPr lang="en-US" dirty="0" smtClean="0"/>
              <a:t>Source: Click to add source. Use a single space after “Source:” and a period at the end of the source. Stretch the box to the left as needed.</a:t>
            </a:r>
            <a:endParaRPr lang="en-US" dirty="0"/>
          </a:p>
        </p:txBody>
      </p:sp>
      <p:sp>
        <p:nvSpPr>
          <p:cNvPr id="13" name="Text Placeholder 23"/>
          <p:cNvSpPr>
            <a:spLocks noGrp="1"/>
          </p:cNvSpPr>
          <p:nvPr>
            <p:ph type="body" sz="quarter" idx="24" hasCustomPrompt="1"/>
          </p:nvPr>
        </p:nvSpPr>
        <p:spPr bwMode="gray">
          <a:xfrm>
            <a:off x="0" y="6271604"/>
            <a:ext cx="2490799" cy="329760"/>
          </a:xfrm>
          <a:prstGeom prst="rect">
            <a:avLst/>
          </a:prstGeom>
        </p:spPr>
        <p:txBody>
          <a:bodyPr lIns="65308" tIns="0" rIns="0" bIns="0" anchor="b">
            <a:spAutoFit/>
          </a:bodyPr>
          <a:lstStyle>
            <a:lvl1pPr marL="130615" indent="-130615" algn="l" defTabSz="130615">
              <a:spcBef>
                <a:spcPts val="0"/>
              </a:spcBef>
              <a:buFont typeface="+mj-lt"/>
              <a:buAutoNum type="arabicParenR"/>
              <a:defRPr sz="700" baseline="0">
                <a:solidFill>
                  <a:schemeClr val="tx1"/>
                </a:solidFill>
                <a:latin typeface="+mn-lt"/>
              </a:defRPr>
            </a:lvl1pPr>
            <a:lvl2pPr>
              <a:buNone/>
              <a:defRPr sz="900">
                <a:solidFill>
                  <a:schemeClr val="tx1"/>
                </a:solidFill>
              </a:defRPr>
            </a:lvl2pPr>
            <a:lvl3pPr>
              <a:buNone/>
              <a:defRPr sz="900">
                <a:solidFill>
                  <a:schemeClr val="tx1"/>
                </a:solidFill>
              </a:defRPr>
            </a:lvl3pPr>
            <a:lvl4pPr>
              <a:buNone/>
              <a:defRPr sz="900">
                <a:solidFill>
                  <a:schemeClr val="tx1"/>
                </a:solidFill>
              </a:defRPr>
            </a:lvl4pPr>
            <a:lvl5pPr>
              <a:buNone/>
              <a:defRPr sz="9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15" name="Text Placeholder 4"/>
          <p:cNvSpPr>
            <a:spLocks noGrp="1"/>
          </p:cNvSpPr>
          <p:nvPr>
            <p:ph type="body" sz="quarter" idx="25" hasCustomPrompt="1"/>
          </p:nvPr>
        </p:nvSpPr>
        <p:spPr bwMode="gray">
          <a:xfrm>
            <a:off x="457200" y="449752"/>
            <a:ext cx="8227786" cy="400110"/>
          </a:xfrm>
          <a:prstGeom prst="rect">
            <a:avLst/>
          </a:prstGeom>
        </p:spPr>
        <p:txBody>
          <a:bodyPr lIns="0" tIns="0" rIns="0" bIns="0" anchor="b" anchorCtr="0">
            <a:spAutoFit/>
          </a:bodyPr>
          <a:lstStyle>
            <a:lvl1pPr marL="0" indent="0">
              <a:spcBef>
                <a:spcPts val="0"/>
              </a:spcBef>
              <a:buNone/>
              <a:defRPr sz="2600" b="1" baseline="0">
                <a:solidFill>
                  <a:schemeClr val="bg1"/>
                </a:solidFill>
              </a:defRPr>
            </a:lvl1pPr>
          </a:lstStyle>
          <a:p>
            <a:pPr lvl="0"/>
            <a:r>
              <a:rPr lang="en-US" dirty="0" smtClean="0"/>
              <a:t>Slide Title – Arial 18pt Bold, Use Title Case</a:t>
            </a:r>
          </a:p>
        </p:txBody>
      </p:sp>
    </p:spTree>
    <p:extLst>
      <p:ext uri="{BB962C8B-B14F-4D97-AF65-F5344CB8AC3E}">
        <p14:creationId xmlns:p14="http://schemas.microsoft.com/office/powerpoint/2010/main" val="756825475"/>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Impact Slide">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09">
              <a:spcBef>
                <a:spcPts val="714"/>
              </a:spcBef>
            </a:pPr>
            <a:endParaRPr lang="en-US" sz="1400" dirty="0" err="1" smtClean="0">
              <a:solidFill>
                <a:srgbClr val="FFFFFF"/>
              </a:solidFill>
            </a:endParaRPr>
          </a:p>
        </p:txBody>
      </p:sp>
      <p:sp>
        <p:nvSpPr>
          <p:cNvPr id="3" name="TextBox 2"/>
          <p:cNvSpPr txBox="1"/>
          <p:nvPr userDrawn="1"/>
        </p:nvSpPr>
        <p:spPr bwMode="gray">
          <a:xfrm>
            <a:off x="1" y="6708510"/>
            <a:ext cx="2976619" cy="149491"/>
          </a:xfrm>
          <a:prstGeom prst="rect">
            <a:avLst/>
          </a:prstGeom>
          <a:noFill/>
        </p:spPr>
        <p:txBody>
          <a:bodyPr wrap="square" lIns="65308" tIns="0" rIns="0" bIns="39185" rtlCol="0" anchor="b" anchorCtr="0">
            <a:spAutoFit/>
          </a:bodyPr>
          <a:lstStyle/>
          <a:p>
            <a:pPr defTabSz="914309">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8" y="2"/>
            <a:ext cx="1009824" cy="365124"/>
          </a:xfrm>
          <a:prstGeom prst="rect">
            <a:avLst/>
          </a:prstGeom>
        </p:spPr>
        <p:txBody>
          <a:bodyPr vert="horz" lIns="65308" tIns="65308" rIns="65308" bIns="65308"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6" name="Text Placeholder 4"/>
          <p:cNvSpPr>
            <a:spLocks noGrp="1"/>
          </p:cNvSpPr>
          <p:nvPr>
            <p:ph type="body" sz="quarter" idx="21" hasCustomPrompt="1"/>
          </p:nvPr>
        </p:nvSpPr>
        <p:spPr bwMode="gray">
          <a:xfrm>
            <a:off x="457200" y="1026223"/>
            <a:ext cx="8227786" cy="307777"/>
          </a:xfrm>
          <a:prstGeom prst="rect">
            <a:avLst/>
          </a:prstGeom>
        </p:spPr>
        <p:txBody>
          <a:bodyPr lIns="0" tIns="0" rIns="0" bIns="0">
            <a:spAutoFit/>
          </a:bodyPr>
          <a:lstStyle>
            <a:lvl1pPr marL="0" indent="0">
              <a:spcBef>
                <a:spcPts val="0"/>
              </a:spcBef>
              <a:buNone/>
              <a:defRPr sz="2000" baseline="0">
                <a:solidFill>
                  <a:schemeClr val="accent3"/>
                </a:solidFill>
              </a:defRPr>
            </a:lvl1pPr>
          </a:lstStyle>
          <a:p>
            <a:pPr lvl="0"/>
            <a:r>
              <a:rPr lang="en-US" dirty="0" smtClean="0"/>
              <a:t>Slide Subtitle – Arial 14pt Regular, Use Title Case</a:t>
            </a:r>
            <a:endParaRPr lang="en-US" dirty="0"/>
          </a:p>
        </p:txBody>
      </p:sp>
      <p:sp>
        <p:nvSpPr>
          <p:cNvPr id="7" name="Text Placeholder 4"/>
          <p:cNvSpPr>
            <a:spLocks noGrp="1"/>
          </p:cNvSpPr>
          <p:nvPr>
            <p:ph type="body" sz="quarter" idx="25" hasCustomPrompt="1"/>
          </p:nvPr>
        </p:nvSpPr>
        <p:spPr bwMode="gray">
          <a:xfrm>
            <a:off x="457200" y="449752"/>
            <a:ext cx="8227786" cy="400110"/>
          </a:xfrm>
          <a:prstGeom prst="rect">
            <a:avLst/>
          </a:prstGeom>
        </p:spPr>
        <p:txBody>
          <a:bodyPr lIns="0" tIns="0" rIns="0" bIns="0" anchor="b" anchorCtr="0">
            <a:spAutoFit/>
          </a:bodyPr>
          <a:lstStyle>
            <a:lvl1pPr marL="0" indent="0">
              <a:spcBef>
                <a:spcPts val="0"/>
              </a:spcBef>
              <a:buNone/>
              <a:defRPr sz="2600" b="1" baseline="0">
                <a:solidFill>
                  <a:schemeClr val="bg1"/>
                </a:solidFill>
              </a:defRPr>
            </a:lvl1pPr>
          </a:lstStyle>
          <a:p>
            <a:pPr lvl="0"/>
            <a:r>
              <a:rPr lang="en-US" dirty="0" smtClean="0"/>
              <a:t>Slide Title – Arial 18pt Bold, Use Title Case</a:t>
            </a:r>
          </a:p>
        </p:txBody>
      </p:sp>
      <p:sp>
        <p:nvSpPr>
          <p:cNvPr id="9" name="Text Placeholder 8"/>
          <p:cNvSpPr>
            <a:spLocks noGrp="1"/>
          </p:cNvSpPr>
          <p:nvPr>
            <p:ph type="body" sz="quarter" idx="26" hasCustomPrompt="1"/>
          </p:nvPr>
        </p:nvSpPr>
        <p:spPr bwMode="gray">
          <a:xfrm>
            <a:off x="1632857" y="2236174"/>
            <a:ext cx="5878286" cy="2638084"/>
          </a:xfrm>
          <a:prstGeom prst="rect">
            <a:avLst/>
          </a:prstGeom>
          <a:noFill/>
          <a:ln>
            <a:noFill/>
          </a:ln>
        </p:spPr>
        <p:txBody>
          <a:bodyPr wrap="square" lIns="0" tIns="0" rIns="0" bIns="0">
            <a:spAutoFit/>
          </a:bodyPr>
          <a:lstStyle>
            <a:lvl1pPr marL="0" marR="0" indent="0" algn="l" defTabSz="914309" rtl="0" eaLnBrk="1" fontAlgn="auto" latinLnBrk="0" hangingPunct="1">
              <a:lnSpc>
                <a:spcPct val="100000"/>
              </a:lnSpc>
              <a:spcBef>
                <a:spcPts val="1714"/>
              </a:spcBef>
              <a:spcAft>
                <a:spcPts val="0"/>
              </a:spcAft>
              <a:buClrTx/>
              <a:buSzTx/>
              <a:buFont typeface="Arial" pitchFamily="34" charset="0"/>
              <a:buNone/>
              <a:tabLst/>
              <a:defRPr sz="2100" baseline="0">
                <a:solidFill>
                  <a:schemeClr val="bg1"/>
                </a:solidFill>
              </a:defRPr>
            </a:lvl1pPr>
            <a:lvl2pPr>
              <a:defRPr sz="2300">
                <a:solidFill>
                  <a:schemeClr val="bg1"/>
                </a:solidFill>
              </a:defRPr>
            </a:lvl2pPr>
            <a:lvl3pPr>
              <a:defRPr sz="2300">
                <a:solidFill>
                  <a:schemeClr val="bg1"/>
                </a:solidFill>
              </a:defRPr>
            </a:lvl3pPr>
            <a:lvl4pPr>
              <a:defRPr sz="2300">
                <a:solidFill>
                  <a:schemeClr val="bg1"/>
                </a:solidFill>
              </a:defRPr>
            </a:lvl4pPr>
            <a:lvl5pPr>
              <a:defRPr sz="2300">
                <a:solidFill>
                  <a:schemeClr val="bg1"/>
                </a:solidFill>
              </a:defRPr>
            </a:lvl5pPr>
          </a:lstStyle>
          <a:p>
            <a:pPr marL="0" marR="0" lvl="0" indent="0" algn="l" defTabSz="914309" rtl="0" eaLnBrk="1" fontAlgn="auto" latinLnBrk="0" hangingPunct="1">
              <a:lnSpc>
                <a:spcPct val="100000"/>
              </a:lnSpc>
              <a:spcBef>
                <a:spcPts val="714"/>
              </a:spcBef>
              <a:spcAft>
                <a:spcPts val="0"/>
              </a:spcAft>
              <a:buClrTx/>
              <a:buSzTx/>
              <a:buFont typeface="Arial" pitchFamily="34" charset="0"/>
              <a:buNone/>
              <a:tabLst/>
              <a:defRPr/>
            </a:pPr>
            <a:r>
              <a:rPr lang="en-US" dirty="0" smtClean="0"/>
              <a:t>Use dark background slides sparingly as impact slides (ex: a single quote, statistic, or large image). See sample impact slides in the ABC PPT On-screen Graphic and Layout Guide.</a:t>
            </a:r>
            <a:br>
              <a:rPr lang="en-US" dirty="0" smtClean="0"/>
            </a:br>
            <a:r>
              <a:rPr lang="en-US" dirty="0" smtClean="0"/>
              <a:t>Impact quote text – Arial 15pt Regular. Keep quote short and minimize slide titling. Be sure to incorporate the large quote graphic from page 117 of the GLG.</a:t>
            </a:r>
          </a:p>
        </p:txBody>
      </p:sp>
      <p:sp>
        <p:nvSpPr>
          <p:cNvPr id="8" name="Text Placeholder 21"/>
          <p:cNvSpPr>
            <a:spLocks noGrp="1"/>
          </p:cNvSpPr>
          <p:nvPr>
            <p:ph type="body" sz="quarter" idx="23" hasCustomPrompt="1"/>
          </p:nvPr>
        </p:nvSpPr>
        <p:spPr bwMode="gray">
          <a:xfrm>
            <a:off x="6303874" y="6598590"/>
            <a:ext cx="2840127" cy="259411"/>
          </a:xfrm>
          <a:prstGeom prst="rect">
            <a:avLst/>
          </a:prstGeom>
        </p:spPr>
        <p:txBody>
          <a:bodyPr lIns="0" tIns="0" rIns="65308" bIns="39185" anchor="b">
            <a:spAutoFit/>
          </a:bodyPr>
          <a:lstStyle>
            <a:lvl1pPr marL="0" indent="0" algn="l">
              <a:spcBef>
                <a:spcPts val="0"/>
              </a:spcBef>
              <a:buNone/>
              <a:defRPr sz="700" baseline="0">
                <a:solidFill>
                  <a:schemeClr val="accent3"/>
                </a:solidFill>
                <a:latin typeface="+mn-lt"/>
              </a:defRPr>
            </a:lvl1pPr>
            <a:lvl2pPr algn="l">
              <a:buNone/>
              <a:defRPr sz="900"/>
            </a:lvl2pPr>
            <a:lvl3pPr algn="l">
              <a:buNone/>
              <a:defRPr sz="900"/>
            </a:lvl3pPr>
            <a:lvl4pPr algn="l">
              <a:buNone/>
              <a:defRPr sz="900"/>
            </a:lvl4pPr>
            <a:lvl5pPr algn="l">
              <a:buNone/>
              <a:defRPr sz="900"/>
            </a:lvl5pPr>
          </a:lstStyle>
          <a:p>
            <a:pPr lvl="0"/>
            <a:r>
              <a:rPr lang="en-US" dirty="0" smtClean="0"/>
              <a:t>Source: Click to add source. Use a single space after “Source:” and a period at the end of the source. Stretch the box to the left as needed.</a:t>
            </a:r>
            <a:endParaRPr lang="en-US" dirty="0"/>
          </a:p>
        </p:txBody>
      </p:sp>
    </p:spTree>
    <p:extLst>
      <p:ext uri="{BB962C8B-B14F-4D97-AF65-F5344CB8AC3E}">
        <p14:creationId xmlns:p14="http://schemas.microsoft.com/office/powerpoint/2010/main" val="23636393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cxnSp>
        <p:nvCxnSpPr>
          <p:cNvPr id="20" name="Straight Connector 19"/>
          <p:cNvCxnSpPr/>
          <p:nvPr userDrawn="1"/>
        </p:nvCxnSpPr>
        <p:spPr bwMode="gray">
          <a:xfrm>
            <a:off x="458107" y="1741714"/>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458107" y="2263573"/>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458107" y="2785431"/>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458107" y="3307290"/>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bwMode="gray">
          <a:xfrm>
            <a:off x="458107" y="3829149"/>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458107" y="4351007"/>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bwMode="gray">
          <a:xfrm>
            <a:off x="458107" y="4872866"/>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bwMode="gray">
          <a:xfrm>
            <a:off x="458107" y="5394724"/>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gray">
          <a:xfrm>
            <a:off x="458107" y="5916583"/>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458107" y="6438447"/>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4" name="TextBox 13"/>
          <p:cNvSpPr txBox="1"/>
          <p:nvPr userDrawn="1"/>
        </p:nvSpPr>
        <p:spPr bwMode="gray">
          <a:xfrm>
            <a:off x="457200" y="450269"/>
            <a:ext cx="5747657" cy="400110"/>
          </a:xfrm>
          <a:prstGeom prst="rect">
            <a:avLst/>
          </a:prstGeom>
          <a:noFill/>
        </p:spPr>
        <p:txBody>
          <a:bodyPr wrap="square" lIns="0" tIns="0" rIns="0" bIns="0" rtlCol="0" anchor="b" anchorCtr="0">
            <a:spAutoFit/>
          </a:bodyPr>
          <a:lstStyle/>
          <a:p>
            <a:pPr defTabSz="914309"/>
            <a:r>
              <a:rPr lang="en-US" sz="2600" b="1" dirty="0" smtClean="0">
                <a:solidFill>
                  <a:srgbClr val="FFFFFF"/>
                </a:solidFill>
                <a:cs typeface="Arial" pitchFamily="34" charset="0"/>
              </a:rPr>
              <a:t>Notes:</a:t>
            </a:r>
          </a:p>
        </p:txBody>
      </p:sp>
    </p:spTree>
    <p:extLst>
      <p:ext uri="{BB962C8B-B14F-4D97-AF65-F5344CB8AC3E}">
        <p14:creationId xmlns:p14="http://schemas.microsoft.com/office/powerpoint/2010/main" val="1182282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ext: 2 Graphics">
    <p:spTree>
      <p:nvGrpSpPr>
        <p:cNvPr id="1" name=""/>
        <p:cNvGrpSpPr/>
        <p:nvPr/>
      </p:nvGrpSpPr>
      <p:grpSpPr>
        <a:xfrm>
          <a:off x="0" y="0"/>
          <a:ext cx="0" cy="0"/>
          <a:chOff x="0" y="0"/>
          <a:chExt cx="0" cy="0"/>
        </a:xfrm>
      </p:grpSpPr>
      <p:sp>
        <p:nvSpPr>
          <p:cNvPr id="39" name="Slide Number Placeholder 2"/>
          <p:cNvSpPr>
            <a:spLocks noGrp="1"/>
          </p:cNvSpPr>
          <p:nvPr>
            <p:ph type="sldNum" sz="quarter" idx="10"/>
          </p:nvPr>
        </p:nvSpPr>
        <p:spPr bwMode="gray">
          <a:xfrm>
            <a:off x="4261120" y="6454597"/>
            <a:ext cx="621771" cy="242047"/>
          </a:xfrm>
        </p:spPr>
        <p:txBody>
          <a:bodyPr/>
          <a:lstStyle>
            <a:lvl1pPr>
              <a:defRPr>
                <a:solidFill>
                  <a:schemeClr val="tx1"/>
                </a:solidFill>
              </a:defRPr>
            </a:lvl1pPr>
          </a:lstStyle>
          <a:p>
            <a:fld id="{D1524D41-16DC-4D92-9EF9-071B213BE0F5}" type="slidenum">
              <a:rPr lang="en-US" smtClean="0"/>
              <a:pPr/>
              <a:t>‹#›</a:t>
            </a:fld>
            <a:endParaRPr lang="en-US" dirty="0"/>
          </a:p>
        </p:txBody>
      </p:sp>
      <p:sp>
        <p:nvSpPr>
          <p:cNvPr id="40" name="Text Placeholder 21"/>
          <p:cNvSpPr>
            <a:spLocks noGrp="1"/>
          </p:cNvSpPr>
          <p:nvPr>
            <p:ph type="body" sz="quarter" idx="17" hasCustomPrompt="1"/>
          </p:nvPr>
        </p:nvSpPr>
        <p:spPr bwMode="gray">
          <a:xfrm>
            <a:off x="6864907" y="6252883"/>
            <a:ext cx="1862043" cy="201706"/>
          </a:xfrm>
          <a:prstGeom prst="rect">
            <a:avLst/>
          </a:prstGeom>
        </p:spPr>
        <p:txBody>
          <a:bodyPr lIns="40887" tIns="40887" rIns="40887" bIns="40887" anchor="b">
            <a:noAutofit/>
          </a:bodyPr>
          <a:lstStyle>
            <a:lvl1pPr marL="0" indent="0" algn="l">
              <a:spcBef>
                <a:spcPts val="0"/>
              </a:spcBef>
              <a:buNone/>
              <a:defRPr sz="4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41" name="Text Placeholder 23"/>
          <p:cNvSpPr>
            <a:spLocks noGrp="1"/>
          </p:cNvSpPr>
          <p:nvPr>
            <p:ph type="body" sz="quarter" idx="20" hasCustomPrompt="1"/>
          </p:nvPr>
        </p:nvSpPr>
        <p:spPr bwMode="gray">
          <a:xfrm>
            <a:off x="374080" y="6186569"/>
            <a:ext cx="2078181" cy="268020"/>
          </a:xfrm>
          <a:prstGeom prst="rect">
            <a:avLst/>
          </a:prstGeom>
        </p:spPr>
        <p:txBody>
          <a:bodyPr lIns="40887" tIns="40887" rIns="40887" bIns="40887" anchor="b">
            <a:noAutofit/>
          </a:bodyPr>
          <a:lstStyle>
            <a:lvl1pPr marL="81774" indent="-81774" algn="l" defTabSz="81774">
              <a:spcBef>
                <a:spcPts val="0"/>
              </a:spcBef>
              <a:buFont typeface="+mj-lt"/>
              <a:buAutoNum type="arabicParenR"/>
              <a:defRPr sz="4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42" name="Text Placeholder 4"/>
          <p:cNvSpPr>
            <a:spLocks noGrp="1"/>
          </p:cNvSpPr>
          <p:nvPr>
            <p:ph type="body" sz="quarter" idx="19" hasCustomPrompt="1"/>
          </p:nvPr>
        </p:nvSpPr>
        <p:spPr bwMode="gray">
          <a:xfrm>
            <a:off x="399870" y="403413"/>
            <a:ext cx="2645699" cy="186366"/>
          </a:xfrm>
        </p:spPr>
        <p:txBody>
          <a:bodyPr lIns="0" tIns="40887" rIns="0" bIns="40887">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43"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44" name="Straight Connector 43"/>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46" name="Text Placeholder 19"/>
          <p:cNvSpPr>
            <a:spLocks noGrp="1"/>
          </p:cNvSpPr>
          <p:nvPr>
            <p:ph type="body" sz="quarter" idx="24" hasCustomPrompt="1"/>
          </p:nvPr>
        </p:nvSpPr>
        <p:spPr bwMode="gray">
          <a:xfrm>
            <a:off x="404099" y="1329306"/>
            <a:ext cx="2036619" cy="4760259"/>
          </a:xfrm>
        </p:spPr>
        <p:txBody>
          <a:bodyPr lIns="40887" tIns="40887" rIns="40887" bIns="40887"/>
          <a:lstStyle>
            <a:lvl1pPr marL="0" marR="0" indent="0" algn="l" defTabSz="911080" rtl="0" eaLnBrk="1" fontAlgn="auto" latinLnBrk="0" hangingPunct="1">
              <a:lnSpc>
                <a:spcPts val="1256"/>
              </a:lnSpc>
              <a:spcBef>
                <a:spcPts val="429"/>
              </a:spcBef>
              <a:spcAft>
                <a:spcPts val="0"/>
              </a:spcAft>
              <a:buClrTx/>
              <a:buSzTx/>
              <a:buFont typeface="Arial" pitchFamily="34" charset="0"/>
              <a:buNone/>
              <a:tabLst/>
              <a:defRPr>
                <a:solidFill>
                  <a:schemeClr val="tx1"/>
                </a:solidFill>
              </a:defRPr>
            </a:lvl1pPr>
          </a:lstStyle>
          <a:p>
            <a:pPr marL="0" marR="0" lvl="0" indent="0" algn="l" defTabSz="911080" rtl="0" eaLnBrk="1" fontAlgn="auto" latinLnBrk="0" hangingPunct="1">
              <a:lnSpc>
                <a:spcPts val="1256"/>
              </a:lnSpc>
              <a:spcBef>
                <a:spcPts val="429"/>
              </a:spcBef>
              <a:spcAft>
                <a:spcPts val="0"/>
              </a:spcAft>
              <a:buClrTx/>
              <a:buSzTx/>
              <a:buFont typeface="Arial" pitchFamily="34" charset="0"/>
              <a:buNone/>
              <a:tabLst/>
              <a:defRPr/>
            </a:pPr>
            <a:r>
              <a:rPr lang="en-US" dirty="0" smtClean="0"/>
              <a:t>Body Text – Arial 10pt Regular.</a:t>
            </a:r>
            <a:br>
              <a:rPr lang="en-US" dirty="0" smtClean="0"/>
            </a:br>
            <a:r>
              <a:rPr lang="en-US" dirty="0" smtClean="0"/>
              <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
            </a:r>
            <a:br>
              <a:rPr lang="en-US" dirty="0" smtClean="0"/>
            </a:br>
            <a:r>
              <a:rPr lang="en-US" dirty="0" smtClean="0"/>
              <a:t>Click to add text. Click to add text. Click to add text. Click to add text. Click to add text. </a:t>
            </a:r>
          </a:p>
        </p:txBody>
      </p:sp>
      <p:sp>
        <p:nvSpPr>
          <p:cNvPr id="47" name="Text Placeholder 4"/>
          <p:cNvSpPr>
            <a:spLocks noGrp="1"/>
          </p:cNvSpPr>
          <p:nvPr>
            <p:ph type="body" sz="quarter" idx="25" hasCustomPrompt="1"/>
          </p:nvPr>
        </p:nvSpPr>
        <p:spPr bwMode="gray">
          <a:xfrm>
            <a:off x="2506950" y="1329299"/>
            <a:ext cx="6219979" cy="271094"/>
          </a:xfrm>
        </p:spPr>
        <p:txBody>
          <a:bodyPr lIns="40887" tIns="40887" rIns="40887" bIns="40887">
            <a:noAutofit/>
          </a:bodyPr>
          <a:lstStyle>
            <a:lvl1pPr marL="0" indent="0" algn="ctr">
              <a:spcBef>
                <a:spcPts val="0"/>
              </a:spcBef>
              <a:buNone/>
              <a:defRPr sz="1300" baseline="0">
                <a:solidFill>
                  <a:schemeClr val="tx1"/>
                </a:solidFill>
              </a:defRPr>
            </a:lvl1pPr>
          </a:lstStyle>
          <a:p>
            <a:pPr lvl="0"/>
            <a:r>
              <a:rPr lang="en-US" dirty="0" smtClean="0"/>
              <a:t>Slide Subtitle – Arial 14pt Regular, Use Title Case</a:t>
            </a:r>
            <a:endParaRPr lang="en-US" dirty="0"/>
          </a:p>
        </p:txBody>
      </p:sp>
      <p:sp>
        <p:nvSpPr>
          <p:cNvPr id="48" name="Text Placeholder 16"/>
          <p:cNvSpPr>
            <a:spLocks noGrp="1"/>
          </p:cNvSpPr>
          <p:nvPr>
            <p:ph type="body" sz="quarter" idx="23" hasCustomPrompt="1"/>
          </p:nvPr>
        </p:nvSpPr>
        <p:spPr bwMode="gray">
          <a:xfrm>
            <a:off x="2660980" y="1666949"/>
            <a:ext cx="2832066" cy="203020"/>
          </a:xfrm>
        </p:spPr>
        <p:txBody>
          <a:bodyPr/>
          <a:lstStyle>
            <a:lvl1pPr marL="0" indent="0" algn="ctr">
              <a:buNone/>
              <a:defRPr sz="1000" b="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a:t>
            </a:r>
            <a:endParaRPr lang="en-US" dirty="0"/>
          </a:p>
        </p:txBody>
      </p:sp>
      <p:sp>
        <p:nvSpPr>
          <p:cNvPr id="49" name="Text Placeholder 16"/>
          <p:cNvSpPr>
            <a:spLocks noGrp="1"/>
          </p:cNvSpPr>
          <p:nvPr>
            <p:ph type="body" sz="quarter" idx="26" hasCustomPrompt="1"/>
          </p:nvPr>
        </p:nvSpPr>
        <p:spPr bwMode="gray">
          <a:xfrm>
            <a:off x="2660980" y="1884482"/>
            <a:ext cx="2832066" cy="213999"/>
          </a:xfrm>
        </p:spPr>
        <p:txBody>
          <a:bodyPr lIns="40887" tIns="40887" rIns="40887" bIns="40887"/>
          <a:lstStyle>
            <a:lvl1pPr marL="0" indent="0" algn="ctr">
              <a:buNone/>
              <a:defRPr sz="900" b="0" i="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50" name="Text Placeholder 16"/>
          <p:cNvSpPr>
            <a:spLocks noGrp="1"/>
          </p:cNvSpPr>
          <p:nvPr>
            <p:ph type="body" sz="quarter" idx="29" hasCustomPrompt="1"/>
          </p:nvPr>
        </p:nvSpPr>
        <p:spPr bwMode="gray">
          <a:xfrm>
            <a:off x="2661013" y="2110979"/>
            <a:ext cx="2834656" cy="213999"/>
          </a:xfrm>
        </p:spPr>
        <p:txBody>
          <a:bodyPr/>
          <a:lstStyle>
            <a:lvl1pPr marL="0" indent="0" algn="ctr">
              <a:buNone/>
              <a:defRPr sz="900" b="0" i="0">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51" name="Content Placeholder 15"/>
          <p:cNvSpPr>
            <a:spLocks noGrp="1"/>
          </p:cNvSpPr>
          <p:nvPr>
            <p:ph sz="quarter" idx="21" hasCustomPrompt="1"/>
          </p:nvPr>
        </p:nvSpPr>
        <p:spPr bwMode="gray">
          <a:xfrm>
            <a:off x="2661013" y="2476071"/>
            <a:ext cx="2834656" cy="3467541"/>
          </a:xfrm>
          <a:ln>
            <a:noFill/>
          </a:ln>
        </p:spPr>
        <p:txBody>
          <a:bodyPr lIns="40887" tIns="40887" rIns="40887" bIns="40887" anchor="t"/>
          <a:lstStyle>
            <a:lvl1pPr marL="100791" indent="-100791"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
        <p:nvSpPr>
          <p:cNvPr id="56" name="Text Placeholder 16"/>
          <p:cNvSpPr>
            <a:spLocks noGrp="1"/>
          </p:cNvSpPr>
          <p:nvPr>
            <p:ph type="body" sz="quarter" idx="30" hasCustomPrompt="1"/>
          </p:nvPr>
        </p:nvSpPr>
        <p:spPr bwMode="gray">
          <a:xfrm>
            <a:off x="5707538" y="1666949"/>
            <a:ext cx="2832066" cy="203020"/>
          </a:xfrm>
        </p:spPr>
        <p:txBody>
          <a:bodyPr/>
          <a:lstStyle>
            <a:lvl1pPr marL="0" indent="0" algn="ctr">
              <a:buNone/>
              <a:defRPr sz="1000" b="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a:t>
            </a:r>
            <a:endParaRPr lang="en-US" dirty="0"/>
          </a:p>
        </p:txBody>
      </p:sp>
      <p:sp>
        <p:nvSpPr>
          <p:cNvPr id="57" name="Text Placeholder 16"/>
          <p:cNvSpPr>
            <a:spLocks noGrp="1"/>
          </p:cNvSpPr>
          <p:nvPr>
            <p:ph type="body" sz="quarter" idx="31" hasCustomPrompt="1"/>
          </p:nvPr>
        </p:nvSpPr>
        <p:spPr bwMode="gray">
          <a:xfrm>
            <a:off x="5707538" y="1884482"/>
            <a:ext cx="2832066" cy="213999"/>
          </a:xfrm>
        </p:spPr>
        <p:txBody>
          <a:bodyPr lIns="40887" tIns="40887" rIns="40887" bIns="40887"/>
          <a:lstStyle>
            <a:lvl1pPr marL="0" indent="0" algn="ctr">
              <a:buNone/>
              <a:defRPr sz="900" b="0" i="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58" name="Text Placeholder 16"/>
          <p:cNvSpPr>
            <a:spLocks noGrp="1"/>
          </p:cNvSpPr>
          <p:nvPr>
            <p:ph type="body" sz="quarter" idx="32" hasCustomPrompt="1"/>
          </p:nvPr>
        </p:nvSpPr>
        <p:spPr bwMode="gray">
          <a:xfrm>
            <a:off x="5707569" y="2110979"/>
            <a:ext cx="2834656" cy="213999"/>
          </a:xfrm>
        </p:spPr>
        <p:txBody>
          <a:bodyPr/>
          <a:lstStyle>
            <a:lvl1pPr marL="0" indent="0" algn="ctr">
              <a:buNone/>
              <a:defRPr sz="900" b="0" i="0">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59" name="Content Placeholder 15"/>
          <p:cNvSpPr>
            <a:spLocks noGrp="1"/>
          </p:cNvSpPr>
          <p:nvPr>
            <p:ph sz="quarter" idx="33" hasCustomPrompt="1"/>
          </p:nvPr>
        </p:nvSpPr>
        <p:spPr bwMode="gray">
          <a:xfrm>
            <a:off x="5707569" y="2476071"/>
            <a:ext cx="2834656" cy="3467541"/>
          </a:xfrm>
          <a:ln>
            <a:noFill/>
          </a:ln>
        </p:spPr>
        <p:txBody>
          <a:bodyPr lIns="40887" tIns="40887" rIns="40887" bIns="40887" anchor="t"/>
          <a:lstStyle>
            <a:lvl1pPr marL="100791" indent="-100791"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cxnSp>
        <p:nvCxnSpPr>
          <p:cNvPr id="60" name="Straight Connector 59"/>
          <p:cNvCxnSpPr/>
          <p:nvPr userDrawn="1"/>
        </p:nvCxnSpPr>
        <p:spPr bwMode="gray">
          <a:xfrm>
            <a:off x="2479841" y="1388434"/>
            <a:ext cx="0" cy="5052629"/>
          </a:xfrm>
          <a:prstGeom prst="line">
            <a:avLst/>
          </a:prstGeom>
          <a:ln w="635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3804765"/>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Notes (Alt)">
    <p:spTree>
      <p:nvGrpSpPr>
        <p:cNvPr id="1" name=""/>
        <p:cNvGrpSpPr/>
        <p:nvPr/>
      </p:nvGrpSpPr>
      <p:grpSpPr>
        <a:xfrm>
          <a:off x="0" y="0"/>
          <a:ext cx="0" cy="0"/>
          <a:chOff x="0" y="0"/>
          <a:chExt cx="0" cy="0"/>
        </a:xfrm>
      </p:grpSpPr>
      <p:sp>
        <p:nvSpPr>
          <p:cNvPr id="14" name="Rectangle 13"/>
          <p:cNvSpPr/>
          <p:nvPr userDrawn="1"/>
        </p:nvSpPr>
        <p:spPr bwMode="gray">
          <a:xfrm>
            <a:off x="0" y="-2"/>
            <a:ext cx="9144000" cy="1555103"/>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130615" tIns="65308" rIns="130615" bIns="65308" rtlCol="0" anchor="ctr"/>
          <a:lstStyle/>
          <a:p>
            <a:pPr algn="ctr" defTabSz="914309"/>
            <a:endParaRPr lang="en-US">
              <a:solidFill>
                <a:srgbClr val="FFFFFF"/>
              </a:solidFill>
            </a:endParaRPr>
          </a:p>
        </p:txBody>
      </p:sp>
      <p:cxnSp>
        <p:nvCxnSpPr>
          <p:cNvPr id="20" name="Straight Connector 19"/>
          <p:cNvCxnSpPr/>
          <p:nvPr userDrawn="1"/>
        </p:nvCxnSpPr>
        <p:spPr bwMode="gray">
          <a:xfrm>
            <a:off x="458107" y="1741714"/>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458107" y="2263573"/>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458107" y="2785431"/>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458107" y="3307290"/>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bwMode="gray">
          <a:xfrm>
            <a:off x="458107" y="3829149"/>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458107" y="4351007"/>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bwMode="gray">
          <a:xfrm>
            <a:off x="458107" y="4872866"/>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bwMode="gray">
          <a:xfrm>
            <a:off x="458107" y="5394724"/>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gray">
          <a:xfrm>
            <a:off x="458107" y="5916583"/>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458107" y="6438447"/>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bwMode="gray">
          <a:xfrm>
            <a:off x="458107" y="1218709"/>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6" name="Slide Number Placeholder 2"/>
          <p:cNvSpPr txBox="1">
            <a:spLocks/>
          </p:cNvSpPr>
          <p:nvPr userDrawn="1"/>
        </p:nvSpPr>
        <p:spPr>
          <a:xfrm>
            <a:off x="8134178" y="2"/>
            <a:ext cx="1009824" cy="365124"/>
          </a:xfrm>
          <a:prstGeom prst="rect">
            <a:avLst/>
          </a:prstGeom>
        </p:spPr>
        <p:txBody>
          <a:bodyPr vert="horz" lIns="65308" tIns="65308" rIns="65308" bIns="65308"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333E48"/>
                </a:solidFill>
              </a:rPr>
              <a:pPr/>
              <a:t>‹#›</a:t>
            </a:fld>
            <a:endParaRPr lang="en-US" dirty="0">
              <a:solidFill>
                <a:srgbClr val="333E48"/>
              </a:solidFill>
            </a:endParaRPr>
          </a:p>
        </p:txBody>
      </p:sp>
      <p:sp>
        <p:nvSpPr>
          <p:cNvPr id="18" name="TextBox 17"/>
          <p:cNvSpPr txBox="1"/>
          <p:nvPr userDrawn="1"/>
        </p:nvSpPr>
        <p:spPr bwMode="gray">
          <a:xfrm>
            <a:off x="457200" y="450269"/>
            <a:ext cx="5747657" cy="400110"/>
          </a:xfrm>
          <a:prstGeom prst="rect">
            <a:avLst/>
          </a:prstGeom>
          <a:noFill/>
        </p:spPr>
        <p:txBody>
          <a:bodyPr wrap="square" lIns="0" tIns="0" rIns="0" bIns="0" rtlCol="0" anchor="b" anchorCtr="0">
            <a:spAutoFit/>
          </a:bodyPr>
          <a:lstStyle/>
          <a:p>
            <a:pPr defTabSz="914309"/>
            <a:r>
              <a:rPr lang="en-US" sz="2600" b="1" dirty="0" smtClean="0">
                <a:solidFill>
                  <a:srgbClr val="333E48"/>
                </a:solidFill>
                <a:cs typeface="Arial" pitchFamily="34" charset="0"/>
              </a:rPr>
              <a:t>Notes:</a:t>
            </a:r>
          </a:p>
        </p:txBody>
      </p:sp>
    </p:spTree>
    <p:extLst>
      <p:ext uri="{BB962C8B-B14F-4D97-AF65-F5344CB8AC3E}">
        <p14:creationId xmlns:p14="http://schemas.microsoft.com/office/powerpoint/2010/main" val="3466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peech Text Bottom">
    <p:spTree>
      <p:nvGrpSpPr>
        <p:cNvPr id="1" name=""/>
        <p:cNvGrpSpPr/>
        <p:nvPr/>
      </p:nvGrpSpPr>
      <p:grpSpPr>
        <a:xfrm>
          <a:off x="0" y="0"/>
          <a:ext cx="0" cy="0"/>
          <a:chOff x="0" y="0"/>
          <a:chExt cx="0" cy="0"/>
        </a:xfrm>
      </p:grpSpPr>
      <p:sp>
        <p:nvSpPr>
          <p:cNvPr id="4" name="Rectangle 3"/>
          <p:cNvSpPr/>
          <p:nvPr userDrawn="1"/>
        </p:nvSpPr>
        <p:spPr bwMode="gray">
          <a:xfrm>
            <a:off x="0" y="-2"/>
            <a:ext cx="9144000" cy="1555103"/>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130615" tIns="65308" rIns="130615" bIns="65308" rtlCol="0" anchor="ctr"/>
          <a:lstStyle/>
          <a:p>
            <a:pPr algn="ctr" defTabSz="914309"/>
            <a:endParaRPr lang="en-US">
              <a:solidFill>
                <a:srgbClr val="FFFFFF"/>
              </a:solidFill>
            </a:endParaRPr>
          </a:p>
        </p:txBody>
      </p:sp>
      <p:sp>
        <p:nvSpPr>
          <p:cNvPr id="7" name="Text Placeholder 6"/>
          <p:cNvSpPr>
            <a:spLocks noGrp="1"/>
          </p:cNvSpPr>
          <p:nvPr>
            <p:ph type="body" sz="quarter" idx="24" hasCustomPrompt="1"/>
          </p:nvPr>
        </p:nvSpPr>
        <p:spPr bwMode="gray">
          <a:xfrm>
            <a:off x="458108" y="3578253"/>
            <a:ext cx="8227787" cy="2923877"/>
          </a:xfrm>
          <a:prstGeom prst="rect">
            <a:avLst/>
          </a:prstGeom>
        </p:spPr>
        <p:txBody>
          <a:bodyPr lIns="0" tIns="0" rIns="0" bIns="0">
            <a:spAutoFit/>
          </a:bodyPr>
          <a:lstStyle>
            <a:lvl1pPr marL="0" indent="0" algn="l">
              <a:lnSpc>
                <a:spcPts val="1857"/>
              </a:lnSpc>
              <a:buNone/>
              <a:defRPr sz="1400"/>
            </a:lvl1pPr>
          </a:lstStyle>
          <a:p>
            <a:pPr lvl="0"/>
            <a:r>
              <a:rPr lang="en-US" dirty="0" smtClean="0"/>
              <a:t>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a:t>
            </a:r>
            <a:endParaRPr lang="en-US" dirty="0"/>
          </a:p>
        </p:txBody>
      </p:sp>
      <p:sp>
        <p:nvSpPr>
          <p:cNvPr id="6" name="Slide Number Placeholder 2"/>
          <p:cNvSpPr txBox="1">
            <a:spLocks/>
          </p:cNvSpPr>
          <p:nvPr userDrawn="1"/>
        </p:nvSpPr>
        <p:spPr bwMode="gray">
          <a:xfrm>
            <a:off x="8134178" y="2"/>
            <a:ext cx="1009824" cy="365124"/>
          </a:xfrm>
          <a:prstGeom prst="rect">
            <a:avLst/>
          </a:prstGeom>
        </p:spPr>
        <p:txBody>
          <a:bodyPr vert="horz" lIns="65308" tIns="65308" rIns="65308" bIns="65308"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333E48"/>
                </a:solidFill>
              </a:rPr>
              <a:pPr/>
              <a:t>‹#›</a:t>
            </a:fld>
            <a:endParaRPr lang="en-US" dirty="0">
              <a:solidFill>
                <a:srgbClr val="333E48"/>
              </a:solidFill>
            </a:endParaRPr>
          </a:p>
        </p:txBody>
      </p:sp>
    </p:spTree>
    <p:extLst>
      <p:ext uri="{BB962C8B-B14F-4D97-AF65-F5344CB8AC3E}">
        <p14:creationId xmlns:p14="http://schemas.microsoft.com/office/powerpoint/2010/main" val="11393256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Cover Page: Top Slide">
    <p:spTree>
      <p:nvGrpSpPr>
        <p:cNvPr id="1" name=""/>
        <p:cNvGrpSpPr/>
        <p:nvPr/>
      </p:nvGrpSpPr>
      <p:grpSpPr>
        <a:xfrm>
          <a:off x="0" y="0"/>
          <a:ext cx="0" cy="0"/>
          <a:chOff x="0" y="0"/>
          <a:chExt cx="0" cy="0"/>
        </a:xfrm>
      </p:grpSpPr>
      <p:sp>
        <p:nvSpPr>
          <p:cNvPr id="11" name="Freeform 10"/>
          <p:cNvSpPr/>
          <p:nvPr userDrawn="1"/>
        </p:nvSpPr>
        <p:spPr bwMode="gray">
          <a:xfrm flipV="1">
            <a:off x="2174490" y="-4572"/>
            <a:ext cx="6969511" cy="6730847"/>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2548734 w 5105400"/>
              <a:gd name="connsiteY1" fmla="*/ 0 h 3962400"/>
              <a:gd name="connsiteX2" fmla="*/ 5105400 w 5105400"/>
              <a:gd name="connsiteY2" fmla="*/ 0 h 3962400"/>
              <a:gd name="connsiteX3" fmla="*/ 4565650 w 5105400"/>
              <a:gd name="connsiteY3" fmla="*/ 819150 h 3962400"/>
              <a:gd name="connsiteX4" fmla="*/ 2556666 w 5105400"/>
              <a:gd name="connsiteY4" fmla="*/ 3962400 h 3962400"/>
              <a:gd name="connsiteX5" fmla="*/ 0 w 51054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2556666 w 4572000"/>
              <a:gd name="connsiteY4" fmla="*/ 3962400 h 3962400"/>
              <a:gd name="connsiteX5" fmla="*/ 0 w 45720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4098208 w 4572000"/>
              <a:gd name="connsiteY4" fmla="*/ 1547341 h 3962400"/>
              <a:gd name="connsiteX5" fmla="*/ 2556666 w 4572000"/>
              <a:gd name="connsiteY5" fmla="*/ 3962400 h 3962400"/>
              <a:gd name="connsiteX6" fmla="*/ 0 w 4572000"/>
              <a:gd name="connsiteY6"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102899"/>
              <a:gd name="connsiteY0" fmla="*/ 3962400 h 3962400"/>
              <a:gd name="connsiteX1" fmla="*/ 2548734 w 4102899"/>
              <a:gd name="connsiteY1" fmla="*/ 0 h 3962400"/>
              <a:gd name="connsiteX2" fmla="*/ 4100987 w 4102899"/>
              <a:gd name="connsiteY2" fmla="*/ 0 h 3962400"/>
              <a:gd name="connsiteX3" fmla="*/ 4098208 w 4102899"/>
              <a:gd name="connsiteY3" fmla="*/ 1547341 h 3962400"/>
              <a:gd name="connsiteX4" fmla="*/ 2556666 w 4102899"/>
              <a:gd name="connsiteY4" fmla="*/ 3962400 h 3962400"/>
              <a:gd name="connsiteX5" fmla="*/ 0 w 4102899"/>
              <a:gd name="connsiteY5" fmla="*/ 3962400 h 396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02899" h="3962400">
                <a:moveTo>
                  <a:pt x="0" y="3962400"/>
                </a:moveTo>
                <a:lnTo>
                  <a:pt x="2548734" y="0"/>
                </a:lnTo>
                <a:lnTo>
                  <a:pt x="4100987" y="0"/>
                </a:lnTo>
                <a:cubicBezTo>
                  <a:pt x="4102899" y="315565"/>
                  <a:pt x="4097659" y="1380383"/>
                  <a:pt x="4098208" y="1547341"/>
                </a:cubicBezTo>
                <a:lnTo>
                  <a:pt x="2556666" y="3962400"/>
                </a:lnTo>
                <a:lnTo>
                  <a:pt x="0" y="3962400"/>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30615" tIns="65308" rIns="130615" bIns="65308" rtlCol="0" anchor="ctr"/>
          <a:lstStyle/>
          <a:p>
            <a:pPr algn="ctr" defTabSz="914309"/>
            <a:endParaRPr lang="en-US">
              <a:solidFill>
                <a:srgbClr val="FFFFFF"/>
              </a:solidFill>
            </a:endParaRPr>
          </a:p>
        </p:txBody>
      </p:sp>
      <p:cxnSp>
        <p:nvCxnSpPr>
          <p:cNvPr id="14" name="Straight Connector 13"/>
          <p:cNvCxnSpPr/>
          <p:nvPr userDrawn="1"/>
        </p:nvCxnSpPr>
        <p:spPr bwMode="gray">
          <a:xfrm>
            <a:off x="2395790" y="742193"/>
            <a:ext cx="0" cy="718457"/>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0" hasCustomPrompt="1"/>
          </p:nvPr>
        </p:nvSpPr>
        <p:spPr bwMode="gray">
          <a:xfrm>
            <a:off x="2506448" y="756031"/>
            <a:ext cx="3543229" cy="701323"/>
          </a:xfrm>
          <a:prstGeom prst="rect">
            <a:avLst/>
          </a:prstGeom>
        </p:spPr>
        <p:txBody>
          <a:bodyPr lIns="130615" tIns="65308" rIns="130615" bIns="65308" anchor="ctr" anchorCtr="0"/>
          <a:lstStyle>
            <a:lvl1pPr marL="0" indent="0">
              <a:spcBef>
                <a:spcPts val="0"/>
              </a:spcBef>
              <a:buNone/>
              <a:defRPr sz="1700">
                <a:solidFill>
                  <a:schemeClr val="tx1"/>
                </a:solidFill>
              </a:defRPr>
            </a:lvl1pPr>
          </a:lstStyle>
          <a:p>
            <a:pPr lvl="0"/>
            <a:r>
              <a:rPr lang="en-US" dirty="0" smtClean="0"/>
              <a:t>Program Name Goes Here on One Line or Two Equal Lines</a:t>
            </a:r>
          </a:p>
        </p:txBody>
      </p:sp>
      <p:pic>
        <p:nvPicPr>
          <p:cNvPr id="9" name="Picture 8" descr="ABC_Logo_RGB.png"/>
          <p:cNvPicPr>
            <a:picLocks noChangeAspect="1"/>
          </p:cNvPicPr>
          <p:nvPr userDrawn="1"/>
        </p:nvPicPr>
        <p:blipFill>
          <a:blip r:embed="rId2" cstate="print"/>
          <a:stretch>
            <a:fillRect/>
          </a:stretch>
        </p:blipFill>
        <p:spPr bwMode="gray">
          <a:xfrm>
            <a:off x="204106" y="566163"/>
            <a:ext cx="2170790" cy="1056491"/>
          </a:xfrm>
          <a:prstGeom prst="rect">
            <a:avLst/>
          </a:prstGeom>
        </p:spPr>
      </p:pic>
      <p:sp>
        <p:nvSpPr>
          <p:cNvPr id="10" name="Text Placeholder 8"/>
          <p:cNvSpPr>
            <a:spLocks noGrp="1"/>
          </p:cNvSpPr>
          <p:nvPr>
            <p:ph type="body" sz="quarter" idx="13" hasCustomPrompt="1"/>
          </p:nvPr>
        </p:nvSpPr>
        <p:spPr bwMode="gray">
          <a:xfrm>
            <a:off x="1305406" y="4277190"/>
            <a:ext cx="6586494" cy="1099201"/>
          </a:xfrm>
          <a:prstGeom prst="rect">
            <a:avLst/>
          </a:prstGeom>
        </p:spPr>
        <p:txBody>
          <a:bodyPr lIns="0" tIns="0" rIns="0" bIns="0" anchor="b">
            <a:spAutoFit/>
          </a:bodyPr>
          <a:lstStyle>
            <a:lvl1pPr marL="0" indent="0">
              <a:spcBef>
                <a:spcPts val="0"/>
              </a:spcBef>
              <a:buNone/>
              <a:defRPr sz="3600" b="0" baseline="0">
                <a:solidFill>
                  <a:schemeClr val="tx1"/>
                </a:solidFill>
              </a:defRPr>
            </a:lvl1pPr>
            <a:lvl2pPr marL="0" indent="0">
              <a:buNone/>
              <a:defRPr sz="1400" b="1">
                <a:solidFill>
                  <a:schemeClr val="accent3"/>
                </a:solidFill>
              </a:defRPr>
            </a:lvl2pPr>
            <a:lvl3pPr marL="0" indent="0">
              <a:buNone/>
              <a:defRPr sz="1400" b="1">
                <a:solidFill>
                  <a:schemeClr val="accent3"/>
                </a:solidFill>
              </a:defRPr>
            </a:lvl3pPr>
            <a:lvl4pPr marL="0" indent="0">
              <a:buNone/>
              <a:defRPr sz="1400" b="1">
                <a:solidFill>
                  <a:schemeClr val="accent3"/>
                </a:solidFill>
              </a:defRPr>
            </a:lvl4pPr>
            <a:lvl5pPr marL="0" indent="0">
              <a:buNone/>
              <a:defRPr sz="1400" b="1">
                <a:solidFill>
                  <a:schemeClr val="accent3"/>
                </a:solidFill>
              </a:defRPr>
            </a:lvl5pPr>
          </a:lstStyle>
          <a:p>
            <a:pPr lvl="0"/>
            <a:r>
              <a:rPr lang="en-US" dirty="0" smtClean="0"/>
              <a:t>Presentation Title – Arial </a:t>
            </a:r>
            <a:br>
              <a:rPr lang="en-US" dirty="0" smtClean="0"/>
            </a:br>
            <a:r>
              <a:rPr lang="en-US" dirty="0" smtClean="0"/>
              <a:t>25pt Regular, Use Title Case</a:t>
            </a:r>
          </a:p>
        </p:txBody>
      </p:sp>
      <p:sp>
        <p:nvSpPr>
          <p:cNvPr id="12" name="Text Placeholder 8"/>
          <p:cNvSpPr>
            <a:spLocks noGrp="1"/>
          </p:cNvSpPr>
          <p:nvPr>
            <p:ph type="body" sz="quarter" idx="14" hasCustomPrompt="1"/>
          </p:nvPr>
        </p:nvSpPr>
        <p:spPr bwMode="gray">
          <a:xfrm>
            <a:off x="1305406" y="5501347"/>
            <a:ext cx="6586494" cy="263809"/>
          </a:xfrm>
          <a:prstGeom prst="rect">
            <a:avLst/>
          </a:prstGeom>
        </p:spPr>
        <p:txBody>
          <a:bodyPr lIns="0" tIns="0" rIns="0" bIns="0" anchor="t">
            <a:spAutoFit/>
          </a:bodyPr>
          <a:lstStyle>
            <a:lvl1pPr marL="0" indent="0">
              <a:spcBef>
                <a:spcPts val="0"/>
              </a:spcBef>
              <a:buNone/>
              <a:defRPr sz="1700" b="0" baseline="0">
                <a:solidFill>
                  <a:schemeClr val="tx1"/>
                </a:solidFill>
              </a:defRPr>
            </a:lvl1pPr>
            <a:lvl2pPr marL="0" indent="0">
              <a:buNone/>
              <a:defRPr sz="1400" b="1">
                <a:solidFill>
                  <a:schemeClr val="accent3"/>
                </a:solidFill>
              </a:defRPr>
            </a:lvl2pPr>
            <a:lvl3pPr marL="0" indent="0">
              <a:buNone/>
              <a:defRPr sz="1400" b="1">
                <a:solidFill>
                  <a:schemeClr val="accent3"/>
                </a:solidFill>
              </a:defRPr>
            </a:lvl3pPr>
            <a:lvl4pPr marL="0" indent="0">
              <a:buNone/>
              <a:defRPr sz="1400" b="1">
                <a:solidFill>
                  <a:schemeClr val="accent3"/>
                </a:solidFill>
              </a:defRPr>
            </a:lvl4pPr>
            <a:lvl5pPr marL="0" indent="0">
              <a:buNone/>
              <a:defRPr sz="1400" b="1">
                <a:solidFill>
                  <a:schemeClr val="accent3"/>
                </a:solidFill>
              </a:defRPr>
            </a:lvl5pPr>
          </a:lstStyle>
          <a:p>
            <a:pPr lvl="0"/>
            <a:r>
              <a:rPr lang="en-US" dirty="0" smtClean="0"/>
              <a:t>Presentation Subtitle – Arial 12pt Regular, Use Title Case</a:t>
            </a:r>
          </a:p>
        </p:txBody>
      </p:sp>
    </p:spTree>
    <p:extLst>
      <p:ext uri="{BB962C8B-B14F-4D97-AF65-F5344CB8AC3E}">
        <p14:creationId xmlns:p14="http://schemas.microsoft.com/office/powerpoint/2010/main" val="7273199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Cover Page: Bottom Slide">
    <p:spTree>
      <p:nvGrpSpPr>
        <p:cNvPr id="1" name=""/>
        <p:cNvGrpSpPr/>
        <p:nvPr/>
      </p:nvGrpSpPr>
      <p:grpSpPr>
        <a:xfrm>
          <a:off x="0" y="0"/>
          <a:ext cx="0" cy="0"/>
          <a:chOff x="0" y="0"/>
          <a:chExt cx="0" cy="0"/>
        </a:xfrm>
      </p:grpSpPr>
      <p:sp>
        <p:nvSpPr>
          <p:cNvPr id="11" name="Freeform 10"/>
          <p:cNvSpPr/>
          <p:nvPr userDrawn="1"/>
        </p:nvSpPr>
        <p:spPr bwMode="gray">
          <a:xfrm flipV="1">
            <a:off x="6779560" y="168318"/>
            <a:ext cx="2378431" cy="4921933"/>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1866900 w 5105400"/>
              <a:gd name="connsiteY1" fmla="*/ 1060450 h 3962400"/>
              <a:gd name="connsiteX2" fmla="*/ 2548734 w 5105400"/>
              <a:gd name="connsiteY2" fmla="*/ 0 h 3962400"/>
              <a:gd name="connsiteX3" fmla="*/ 5105400 w 5105400"/>
              <a:gd name="connsiteY3" fmla="*/ 0 h 3962400"/>
              <a:gd name="connsiteX4" fmla="*/ 2556666 w 5105400"/>
              <a:gd name="connsiteY4" fmla="*/ 3962400 h 3962400"/>
              <a:gd name="connsiteX5" fmla="*/ 0 w 5105400"/>
              <a:gd name="connsiteY5" fmla="*/ 3962400 h 3962400"/>
              <a:gd name="connsiteX0" fmla="*/ 0 w 5105400"/>
              <a:gd name="connsiteY0" fmla="*/ 3962400 h 3962400"/>
              <a:gd name="connsiteX1" fmla="*/ 1866900 w 5105400"/>
              <a:gd name="connsiteY1" fmla="*/ 106045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2556666"/>
              <a:gd name="connsiteY0" fmla="*/ 2901950 h 2901950"/>
              <a:gd name="connsiteX1" fmla="*/ 1866900 w 2556666"/>
              <a:gd name="connsiteY1" fmla="*/ 0 h 2901950"/>
              <a:gd name="connsiteX2" fmla="*/ 2556666 w 2556666"/>
              <a:gd name="connsiteY2" fmla="*/ 2901950 h 2901950"/>
              <a:gd name="connsiteX3" fmla="*/ 0 w 2556666"/>
              <a:gd name="connsiteY3" fmla="*/ 2901950 h 2901950"/>
              <a:gd name="connsiteX0" fmla="*/ 0 w 1866900"/>
              <a:gd name="connsiteY0" fmla="*/ 2901950 h 2901950"/>
              <a:gd name="connsiteX1" fmla="*/ 1866900 w 1866900"/>
              <a:gd name="connsiteY1" fmla="*/ 0 h 2901950"/>
              <a:gd name="connsiteX2" fmla="*/ 1866900 w 1866900"/>
              <a:gd name="connsiteY2" fmla="*/ 2901950 h 2901950"/>
              <a:gd name="connsiteX3" fmla="*/ 0 w 1866900"/>
              <a:gd name="connsiteY3" fmla="*/ 2901950 h 2901950"/>
              <a:gd name="connsiteX0" fmla="*/ 0 w 1866900"/>
              <a:gd name="connsiteY0" fmla="*/ 2901950 h 2901950"/>
              <a:gd name="connsiteX1" fmla="*/ 1866900 w 1866900"/>
              <a:gd name="connsiteY1" fmla="*/ 0 h 2901950"/>
              <a:gd name="connsiteX2" fmla="*/ 1400165 w 1866900"/>
              <a:gd name="connsiteY2" fmla="*/ 2901950 h 2901950"/>
              <a:gd name="connsiteX3" fmla="*/ 0 w 1866900"/>
              <a:gd name="connsiteY3" fmla="*/ 2901950 h 2901950"/>
              <a:gd name="connsiteX0" fmla="*/ 0 w 1400165"/>
              <a:gd name="connsiteY0" fmla="*/ 2897505 h 2897505"/>
              <a:gd name="connsiteX1" fmla="*/ 1395720 w 1400165"/>
              <a:gd name="connsiteY1" fmla="*/ 0 h 2897505"/>
              <a:gd name="connsiteX2" fmla="*/ 1400165 w 1400165"/>
              <a:gd name="connsiteY2" fmla="*/ 2897505 h 2897505"/>
              <a:gd name="connsiteX3" fmla="*/ 0 w 1400165"/>
              <a:gd name="connsiteY3" fmla="*/ 2897505 h 2897505"/>
            </a:gdLst>
            <a:ahLst/>
            <a:cxnLst>
              <a:cxn ang="0">
                <a:pos x="connsiteX0" y="connsiteY0"/>
              </a:cxn>
              <a:cxn ang="0">
                <a:pos x="connsiteX1" y="connsiteY1"/>
              </a:cxn>
              <a:cxn ang="0">
                <a:pos x="connsiteX2" y="connsiteY2"/>
              </a:cxn>
              <a:cxn ang="0">
                <a:pos x="connsiteX3" y="connsiteY3"/>
              </a:cxn>
            </a:cxnLst>
            <a:rect l="l" t="t" r="r" b="b"/>
            <a:pathLst>
              <a:path w="1400165" h="2897505">
                <a:moveTo>
                  <a:pt x="0" y="2897505"/>
                </a:moveTo>
                <a:lnTo>
                  <a:pt x="1395720" y="0"/>
                </a:lnTo>
                <a:cubicBezTo>
                  <a:pt x="1397202" y="965835"/>
                  <a:pt x="1398683" y="1931670"/>
                  <a:pt x="1400165" y="2897505"/>
                </a:cubicBezTo>
                <a:lnTo>
                  <a:pt x="0" y="2897505"/>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30615" tIns="65308" rIns="130615" bIns="65308" rtlCol="0" anchor="ctr"/>
          <a:lstStyle/>
          <a:p>
            <a:pPr algn="ctr" defTabSz="914309"/>
            <a:r>
              <a:rPr lang="en-US" dirty="0" smtClean="0">
                <a:solidFill>
                  <a:srgbClr val="FFFFFF"/>
                </a:solidFill>
              </a:rPr>
              <a:t> </a:t>
            </a:r>
            <a:endParaRPr lang="en-US" dirty="0">
              <a:solidFill>
                <a:srgbClr val="FFFFFF"/>
              </a:solidFill>
            </a:endParaRPr>
          </a:p>
        </p:txBody>
      </p:sp>
      <p:sp>
        <p:nvSpPr>
          <p:cNvPr id="14" name="Freeform 13"/>
          <p:cNvSpPr/>
          <p:nvPr userDrawn="1"/>
        </p:nvSpPr>
        <p:spPr bwMode="gray">
          <a:xfrm flipH="1" flipV="1">
            <a:off x="-10955" y="168317"/>
            <a:ext cx="6078599" cy="6700646"/>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2548734 w 5105400"/>
              <a:gd name="connsiteY1" fmla="*/ 0 h 3962400"/>
              <a:gd name="connsiteX2" fmla="*/ 5105400 w 5105400"/>
              <a:gd name="connsiteY2" fmla="*/ 0 h 3962400"/>
              <a:gd name="connsiteX3" fmla="*/ 4114800 w 5105400"/>
              <a:gd name="connsiteY3" fmla="*/ 1530350 h 3962400"/>
              <a:gd name="connsiteX4" fmla="*/ 2556666 w 5105400"/>
              <a:gd name="connsiteY4" fmla="*/ 3962400 h 3962400"/>
              <a:gd name="connsiteX5" fmla="*/ 0 w 5105400"/>
              <a:gd name="connsiteY5" fmla="*/ 3962400 h 3962400"/>
              <a:gd name="connsiteX0" fmla="*/ 0 w 4114800"/>
              <a:gd name="connsiteY0" fmla="*/ 3962400 h 3962400"/>
              <a:gd name="connsiteX1" fmla="*/ 2548734 w 4114800"/>
              <a:gd name="connsiteY1" fmla="*/ 0 h 3962400"/>
              <a:gd name="connsiteX2" fmla="*/ 4114800 w 4114800"/>
              <a:gd name="connsiteY2" fmla="*/ 0 h 3962400"/>
              <a:gd name="connsiteX3" fmla="*/ 4114800 w 4114800"/>
              <a:gd name="connsiteY3" fmla="*/ 1530350 h 3962400"/>
              <a:gd name="connsiteX4" fmla="*/ 2556666 w 4114800"/>
              <a:gd name="connsiteY4" fmla="*/ 3962400 h 3962400"/>
              <a:gd name="connsiteX5" fmla="*/ 0 w 4114800"/>
              <a:gd name="connsiteY5" fmla="*/ 3962400 h 3962400"/>
              <a:gd name="connsiteX0" fmla="*/ 0 w 4114800"/>
              <a:gd name="connsiteY0" fmla="*/ 3962400 h 3962400"/>
              <a:gd name="connsiteX1" fmla="*/ 2548734 w 4114800"/>
              <a:gd name="connsiteY1" fmla="*/ 0 h 3962400"/>
              <a:gd name="connsiteX2" fmla="*/ 4114800 w 4114800"/>
              <a:gd name="connsiteY2" fmla="*/ 0 h 3962400"/>
              <a:gd name="connsiteX3" fmla="*/ 3576944 w 4114800"/>
              <a:gd name="connsiteY3" fmla="*/ 2374917 h 3962400"/>
              <a:gd name="connsiteX4" fmla="*/ 2556666 w 4114800"/>
              <a:gd name="connsiteY4" fmla="*/ 3962400 h 3962400"/>
              <a:gd name="connsiteX5" fmla="*/ 0 w 4114800"/>
              <a:gd name="connsiteY5" fmla="*/ 3962400 h 3962400"/>
              <a:gd name="connsiteX0" fmla="*/ 0 w 3603615"/>
              <a:gd name="connsiteY0" fmla="*/ 3962400 h 3962400"/>
              <a:gd name="connsiteX1" fmla="*/ 2548734 w 3603615"/>
              <a:gd name="connsiteY1" fmla="*/ 0 h 3962400"/>
              <a:gd name="connsiteX2" fmla="*/ 3603615 w 3603615"/>
              <a:gd name="connsiteY2" fmla="*/ 0 h 3962400"/>
              <a:gd name="connsiteX3" fmla="*/ 3576944 w 3603615"/>
              <a:gd name="connsiteY3" fmla="*/ 2374917 h 3962400"/>
              <a:gd name="connsiteX4" fmla="*/ 2556666 w 3603615"/>
              <a:gd name="connsiteY4" fmla="*/ 3962400 h 3962400"/>
              <a:gd name="connsiteX5" fmla="*/ 0 w 3603615"/>
              <a:gd name="connsiteY5" fmla="*/ 3962400 h 3962400"/>
              <a:gd name="connsiteX0" fmla="*/ 0 w 3576944"/>
              <a:gd name="connsiteY0" fmla="*/ 3962400 h 3962400"/>
              <a:gd name="connsiteX1" fmla="*/ 2548734 w 3576944"/>
              <a:gd name="connsiteY1" fmla="*/ 0 h 3962400"/>
              <a:gd name="connsiteX2" fmla="*/ 3496933 w 3576944"/>
              <a:gd name="connsiteY2" fmla="*/ 4445 h 3962400"/>
              <a:gd name="connsiteX3" fmla="*/ 3576944 w 3576944"/>
              <a:gd name="connsiteY3" fmla="*/ 2374917 h 3962400"/>
              <a:gd name="connsiteX4" fmla="*/ 2556666 w 3576944"/>
              <a:gd name="connsiteY4" fmla="*/ 3962400 h 3962400"/>
              <a:gd name="connsiteX5" fmla="*/ 0 w 3576944"/>
              <a:gd name="connsiteY5" fmla="*/ 3962400 h 3962400"/>
              <a:gd name="connsiteX0" fmla="*/ 0 w 3576944"/>
              <a:gd name="connsiteY0" fmla="*/ 3962400 h 3962400"/>
              <a:gd name="connsiteX1" fmla="*/ 2548734 w 3576944"/>
              <a:gd name="connsiteY1" fmla="*/ 0 h 3962400"/>
              <a:gd name="connsiteX2" fmla="*/ 3572500 w 3576944"/>
              <a:gd name="connsiteY2" fmla="*/ 4445 h 3962400"/>
              <a:gd name="connsiteX3" fmla="*/ 3576944 w 3576944"/>
              <a:gd name="connsiteY3" fmla="*/ 2374917 h 3962400"/>
              <a:gd name="connsiteX4" fmla="*/ 2556666 w 3576944"/>
              <a:gd name="connsiteY4" fmla="*/ 3962400 h 3962400"/>
              <a:gd name="connsiteX5" fmla="*/ 0 w 3576944"/>
              <a:gd name="connsiteY5" fmla="*/ 3962400 h 3962400"/>
              <a:gd name="connsiteX0" fmla="*/ 0 w 3576944"/>
              <a:gd name="connsiteY0" fmla="*/ 3971291 h 3971291"/>
              <a:gd name="connsiteX1" fmla="*/ 2548734 w 3576944"/>
              <a:gd name="connsiteY1" fmla="*/ 8891 h 3971291"/>
              <a:gd name="connsiteX2" fmla="*/ 3572500 w 3576944"/>
              <a:gd name="connsiteY2" fmla="*/ 0 h 3971291"/>
              <a:gd name="connsiteX3" fmla="*/ 3576944 w 3576944"/>
              <a:gd name="connsiteY3" fmla="*/ 2383808 h 3971291"/>
              <a:gd name="connsiteX4" fmla="*/ 2556666 w 3576944"/>
              <a:gd name="connsiteY4" fmla="*/ 3971291 h 3971291"/>
              <a:gd name="connsiteX5" fmla="*/ 0 w 3576944"/>
              <a:gd name="connsiteY5" fmla="*/ 3971291 h 3971291"/>
              <a:gd name="connsiteX0" fmla="*/ 0 w 3576944"/>
              <a:gd name="connsiteY0" fmla="*/ 3971291 h 3971291"/>
              <a:gd name="connsiteX1" fmla="*/ 2548734 w 3576944"/>
              <a:gd name="connsiteY1" fmla="*/ 31116 h 3971291"/>
              <a:gd name="connsiteX2" fmla="*/ 3572500 w 3576944"/>
              <a:gd name="connsiteY2" fmla="*/ 0 h 3971291"/>
              <a:gd name="connsiteX3" fmla="*/ 3576944 w 3576944"/>
              <a:gd name="connsiteY3" fmla="*/ 2383808 h 3971291"/>
              <a:gd name="connsiteX4" fmla="*/ 2556666 w 3576944"/>
              <a:gd name="connsiteY4" fmla="*/ 3971291 h 3971291"/>
              <a:gd name="connsiteX5" fmla="*/ 0 w 3576944"/>
              <a:gd name="connsiteY5" fmla="*/ 3971291 h 3971291"/>
              <a:gd name="connsiteX0" fmla="*/ 0 w 3578427"/>
              <a:gd name="connsiteY0" fmla="*/ 3944621 h 3944621"/>
              <a:gd name="connsiteX1" fmla="*/ 2548734 w 3578427"/>
              <a:gd name="connsiteY1" fmla="*/ 4446 h 3944621"/>
              <a:gd name="connsiteX2" fmla="*/ 3576946 w 3578427"/>
              <a:gd name="connsiteY2" fmla="*/ 0 h 3944621"/>
              <a:gd name="connsiteX3" fmla="*/ 3576944 w 3578427"/>
              <a:gd name="connsiteY3" fmla="*/ 2357138 h 3944621"/>
              <a:gd name="connsiteX4" fmla="*/ 2556666 w 3578427"/>
              <a:gd name="connsiteY4" fmla="*/ 3944621 h 3944621"/>
              <a:gd name="connsiteX5" fmla="*/ 0 w 3578427"/>
              <a:gd name="connsiteY5" fmla="*/ 3944621 h 3944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78427" h="3944621">
                <a:moveTo>
                  <a:pt x="0" y="3944621"/>
                </a:moveTo>
                <a:lnTo>
                  <a:pt x="2548734" y="4446"/>
                </a:lnTo>
                <a:lnTo>
                  <a:pt x="3576946" y="0"/>
                </a:lnTo>
                <a:cubicBezTo>
                  <a:pt x="3578427" y="790157"/>
                  <a:pt x="3575463" y="1566981"/>
                  <a:pt x="3576944" y="2357138"/>
                </a:cubicBezTo>
                <a:lnTo>
                  <a:pt x="2556666" y="3944621"/>
                </a:lnTo>
                <a:lnTo>
                  <a:pt x="0" y="3944621"/>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30615" tIns="65308" rIns="130615" bIns="65308" rtlCol="0" anchor="ctr"/>
          <a:lstStyle/>
          <a:p>
            <a:pPr algn="ctr" defTabSz="914309"/>
            <a:endParaRPr lang="en-US">
              <a:solidFill>
                <a:srgbClr val="FFFFFF"/>
              </a:solidFill>
            </a:endParaRPr>
          </a:p>
        </p:txBody>
      </p:sp>
      <p:sp>
        <p:nvSpPr>
          <p:cNvPr id="8" name="Text Placeholder 8"/>
          <p:cNvSpPr>
            <a:spLocks noGrp="1"/>
          </p:cNvSpPr>
          <p:nvPr>
            <p:ph type="body" sz="quarter" idx="14" hasCustomPrompt="1"/>
          </p:nvPr>
        </p:nvSpPr>
        <p:spPr bwMode="gray">
          <a:xfrm>
            <a:off x="1305406" y="1102041"/>
            <a:ext cx="6423820" cy="263809"/>
          </a:xfrm>
          <a:prstGeom prst="rect">
            <a:avLst/>
          </a:prstGeom>
        </p:spPr>
        <p:txBody>
          <a:bodyPr lIns="0" tIns="0" rIns="0" bIns="0" anchor="b" anchorCtr="0">
            <a:spAutoFit/>
          </a:bodyPr>
          <a:lstStyle>
            <a:lvl1pPr marL="0" marR="0" indent="0" algn="l" defTabSz="914309" rtl="0" eaLnBrk="1" fontAlgn="auto" latinLnBrk="0" hangingPunct="1">
              <a:lnSpc>
                <a:spcPct val="100000"/>
              </a:lnSpc>
              <a:spcBef>
                <a:spcPts val="0"/>
              </a:spcBef>
              <a:spcAft>
                <a:spcPts val="0"/>
              </a:spcAft>
              <a:buClrTx/>
              <a:buSzTx/>
              <a:buFont typeface="Arial" pitchFamily="34" charset="0"/>
              <a:buNone/>
              <a:tabLst/>
              <a:defRPr sz="1700" b="1">
                <a:solidFill>
                  <a:schemeClr val="tx1"/>
                </a:solidFill>
              </a:defRPr>
            </a:lvl1pPr>
            <a:lvl2pPr marL="0" indent="0" algn="l">
              <a:buNone/>
              <a:defRPr sz="1700"/>
            </a:lvl2pPr>
            <a:lvl3pPr marL="0" indent="0" algn="l">
              <a:buNone/>
              <a:defRPr sz="1700"/>
            </a:lvl3pPr>
            <a:lvl4pPr marL="0" indent="0" algn="l">
              <a:buNone/>
              <a:defRPr sz="1700"/>
            </a:lvl4pPr>
            <a:lvl5pPr marL="0" indent="0" algn="l">
              <a:buNone/>
              <a:defRPr sz="1700"/>
            </a:lvl5pPr>
          </a:lstStyle>
          <a:p>
            <a:pPr lvl="0"/>
            <a:r>
              <a:rPr lang="en-US" dirty="0" smtClean="0"/>
              <a:t>Click to Add Institution Name (If You Need to Customize)</a:t>
            </a:r>
          </a:p>
        </p:txBody>
      </p:sp>
      <p:sp>
        <p:nvSpPr>
          <p:cNvPr id="9" name="Text Placeholder 8"/>
          <p:cNvSpPr>
            <a:spLocks noGrp="1"/>
          </p:cNvSpPr>
          <p:nvPr>
            <p:ph type="body" sz="quarter" idx="15" hasCustomPrompt="1"/>
          </p:nvPr>
        </p:nvSpPr>
        <p:spPr bwMode="gray">
          <a:xfrm>
            <a:off x="1305406" y="1457558"/>
            <a:ext cx="6423820" cy="263809"/>
          </a:xfrm>
          <a:prstGeom prst="rect">
            <a:avLst/>
          </a:prstGeom>
        </p:spPr>
        <p:txBody>
          <a:bodyPr lIns="0" tIns="0" rIns="0" bIns="0" anchor="b" anchorCtr="0">
            <a:spAutoFit/>
          </a:bodyPr>
          <a:lstStyle>
            <a:lvl1pPr marL="0" marR="0" indent="0" algn="l" defTabSz="914309" rtl="0" eaLnBrk="1" fontAlgn="auto" latinLnBrk="0" hangingPunct="1">
              <a:lnSpc>
                <a:spcPct val="100000"/>
              </a:lnSpc>
              <a:spcBef>
                <a:spcPts val="0"/>
              </a:spcBef>
              <a:spcAft>
                <a:spcPts val="0"/>
              </a:spcAft>
              <a:buClrTx/>
              <a:buSzTx/>
              <a:buFont typeface="Arial" pitchFamily="34" charset="0"/>
              <a:buNone/>
              <a:tabLst/>
              <a:defRPr sz="1700" b="0">
                <a:solidFill>
                  <a:schemeClr val="tx1"/>
                </a:solidFill>
              </a:defRPr>
            </a:lvl1pPr>
            <a:lvl2pPr marL="0" indent="0" algn="l">
              <a:buNone/>
              <a:defRPr sz="1700"/>
            </a:lvl2pPr>
            <a:lvl3pPr marL="0" indent="0" algn="l">
              <a:buNone/>
              <a:defRPr sz="1700"/>
            </a:lvl3pPr>
            <a:lvl4pPr marL="0" indent="0" algn="l">
              <a:buNone/>
              <a:defRPr sz="1700"/>
            </a:lvl4pPr>
            <a:lvl5pPr marL="0" indent="0" algn="l">
              <a:buNone/>
              <a:defRPr sz="1700"/>
            </a:lvl5pPr>
          </a:lstStyle>
          <a:p>
            <a:pPr lvl="0"/>
            <a:r>
              <a:rPr lang="en-US" dirty="0" smtClean="0"/>
              <a:t>Click to Add Date of Presentation (If You Need to Customize)</a:t>
            </a:r>
          </a:p>
        </p:txBody>
      </p:sp>
      <p:sp>
        <p:nvSpPr>
          <p:cNvPr id="12" name="TextBox 11"/>
          <p:cNvSpPr txBox="1"/>
          <p:nvPr userDrawn="1"/>
        </p:nvSpPr>
        <p:spPr bwMode="gray">
          <a:xfrm>
            <a:off x="288147" y="6461824"/>
            <a:ext cx="3149909" cy="138499"/>
          </a:xfrm>
          <a:prstGeom prst="rect">
            <a:avLst/>
          </a:prstGeom>
          <a:noFill/>
        </p:spPr>
        <p:txBody>
          <a:bodyPr wrap="square" lIns="0" tIns="0" rIns="0" bIns="0" rtlCol="0" anchor="t" anchorCtr="0">
            <a:spAutoFit/>
          </a:bodyPr>
          <a:lstStyle/>
          <a:p>
            <a:pPr defTabSz="914309">
              <a:defRPr/>
            </a:pPr>
            <a:r>
              <a:rPr lang="en-US" sz="900" dirty="0" smtClean="0">
                <a:solidFill>
                  <a:srgbClr val="617685"/>
                </a:solidFill>
              </a:rPr>
              <a:t>©2014 The Advisory Board Company • </a:t>
            </a:r>
            <a:r>
              <a:rPr lang="en-US" sz="900" b="1" dirty="0" smtClean="0">
                <a:solidFill>
                  <a:srgbClr val="617685"/>
                </a:solidFill>
              </a:rPr>
              <a:t>advisory.com</a:t>
            </a:r>
            <a:endParaRPr lang="en-US" sz="900" dirty="0" smtClean="0">
              <a:solidFill>
                <a:srgbClr val="617685"/>
              </a:solidFill>
            </a:endParaRPr>
          </a:p>
        </p:txBody>
      </p:sp>
    </p:spTree>
    <p:extLst>
      <p:ext uri="{BB962C8B-B14F-4D97-AF65-F5344CB8AC3E}">
        <p14:creationId xmlns:p14="http://schemas.microsoft.com/office/powerpoint/2010/main" val="367801755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Inside Cover: Top Slide">
    <p:spTree>
      <p:nvGrpSpPr>
        <p:cNvPr id="1" name=""/>
        <p:cNvGrpSpPr/>
        <p:nvPr/>
      </p:nvGrpSpPr>
      <p:grpSpPr>
        <a:xfrm>
          <a:off x="0" y="0"/>
          <a:ext cx="0" cy="0"/>
          <a:chOff x="0" y="0"/>
          <a:chExt cx="0" cy="0"/>
        </a:xfrm>
      </p:grpSpPr>
      <p:sp>
        <p:nvSpPr>
          <p:cNvPr id="12" name="TextBox 11"/>
          <p:cNvSpPr txBox="1"/>
          <p:nvPr userDrawn="1"/>
        </p:nvSpPr>
        <p:spPr bwMode="gray">
          <a:xfrm rot="10800000" flipH="1" flipV="1">
            <a:off x="6858198" y="489567"/>
            <a:ext cx="2314509" cy="6254943"/>
          </a:xfrm>
          <a:prstGeom prst="rect">
            <a:avLst/>
          </a:prstGeom>
          <a:noFill/>
        </p:spPr>
        <p:txBody>
          <a:bodyPr wrap="square" lIns="130615" tIns="65308" rIns="130615" bIns="65308" rtlCol="0">
            <a:noAutofit/>
          </a:bodyPr>
          <a:lstStyle/>
          <a:p>
            <a:pPr defTabSz="914309">
              <a:spcBef>
                <a:spcPts val="571"/>
              </a:spcBef>
            </a:pPr>
            <a:r>
              <a:rPr lang="en-US" sz="1100" b="1" baseline="30000" dirty="0">
                <a:solidFill>
                  <a:srgbClr val="333E48"/>
                </a:solidFill>
                <a:cs typeface="Arial"/>
              </a:rPr>
              <a:t>LEGAL CAVEAT</a:t>
            </a:r>
          </a:p>
          <a:p>
            <a:pPr defTabSz="914309">
              <a:spcBef>
                <a:spcPts val="571"/>
              </a:spcBef>
            </a:pPr>
            <a:r>
              <a:rPr lang="en-US" sz="1100" baseline="30000" dirty="0" smtClean="0">
                <a:solidFill>
                  <a:srgbClr val="333E48"/>
                </a:solidFill>
                <a:cs typeface="Arial"/>
              </a:rPr>
              <a:t>The Advisory Board Company has made efforts to verify the accuracy of the information it provides to members. This report relies on data obtained from many sources, however, and The Advisory Board Company cannot guarantee the accuracy of the information provided or any analysis based thereon. In addition, The Advisory Board Company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The Advisory Board Company nor its officers, directors, trustees, employees and agents shall be liable for any claims, liabilities, or expenses relating to (a) any errors or omissions in this report, whether caused by The Advisory Board Company or any of its employees or agents, or sources or other third parties, (b) any recommendation or graded ranking by The Advisory Board Company, or (c) failure of member and its employees and agents to abide by the terms set forth herein.</a:t>
            </a:r>
          </a:p>
          <a:p>
            <a:pPr defTabSz="914309">
              <a:spcBef>
                <a:spcPts val="571"/>
              </a:spcBef>
            </a:pPr>
            <a:r>
              <a:rPr lang="en-US" sz="1100" baseline="30000" dirty="0" smtClean="0">
                <a:solidFill>
                  <a:srgbClr val="333E48"/>
                </a:solidFill>
                <a:cs typeface="Arial"/>
              </a:rPr>
              <a:t>The Advisory Board is a registered trademark of The Advisory Board Company in the United States and other countries. Members are not permitted to use this trademark, or any other Advisory Board trademark, product name, service name, trade name, and logo, without the prior written consent of The Advisory Board Company.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The Advisory Board Company and its products and services, or (b) an endorsement of the company or its products or services by The Advisory Board Company. The Advisory Board Company is not affiliated with any such company.</a:t>
            </a:r>
          </a:p>
        </p:txBody>
      </p:sp>
      <p:cxnSp>
        <p:nvCxnSpPr>
          <p:cNvPr id="13" name="Straight Connector 12"/>
          <p:cNvCxnSpPr/>
          <p:nvPr userDrawn="1"/>
        </p:nvCxnSpPr>
        <p:spPr bwMode="gray">
          <a:xfrm>
            <a:off x="6843843" y="489569"/>
            <a:ext cx="0" cy="6368433"/>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 Placeholder 5"/>
          <p:cNvSpPr>
            <a:spLocks noGrp="1"/>
          </p:cNvSpPr>
          <p:nvPr>
            <p:ph type="body" sz="quarter" idx="21" hasCustomPrompt="1"/>
          </p:nvPr>
        </p:nvSpPr>
        <p:spPr bwMode="gray">
          <a:xfrm>
            <a:off x="454563" y="466032"/>
            <a:ext cx="5813337" cy="400110"/>
          </a:xfrm>
          <a:prstGeom prst="rect">
            <a:avLst/>
          </a:prstGeom>
        </p:spPr>
        <p:txBody>
          <a:bodyPr wrap="square" lIns="0" tIns="0" rIns="0" bIns="0" anchor="b" anchorCtr="0">
            <a:spAutoFit/>
          </a:bodyPr>
          <a:lstStyle>
            <a:lvl1pPr marL="0" indent="0">
              <a:spcBef>
                <a:spcPts val="0"/>
              </a:spcBef>
              <a:buNone/>
              <a:defRPr sz="2600" b="1" baseline="0">
                <a:solidFill>
                  <a:schemeClr val="tx1"/>
                </a:solidFill>
              </a:defRPr>
            </a:lvl1pPr>
            <a:lvl2pPr marL="163270" indent="0">
              <a:buNone/>
              <a:defRPr/>
            </a:lvl2pPr>
            <a:lvl3pPr marL="326539" indent="0">
              <a:buNone/>
              <a:defRPr/>
            </a:lvl3pPr>
            <a:lvl4pPr marL="489808" indent="0">
              <a:buNone/>
              <a:defRPr/>
            </a:lvl4pPr>
            <a:lvl5pPr marL="653077" indent="0">
              <a:buNone/>
              <a:defRPr/>
            </a:lvl5pPr>
          </a:lstStyle>
          <a:p>
            <a:pPr lvl="0"/>
            <a:r>
              <a:rPr lang="en-US" dirty="0" smtClean="0"/>
              <a:t>Insert Program Name Here</a:t>
            </a:r>
          </a:p>
        </p:txBody>
      </p:sp>
      <p:sp>
        <p:nvSpPr>
          <p:cNvPr id="18" name="Text Placeholder 2"/>
          <p:cNvSpPr>
            <a:spLocks noGrp="1"/>
          </p:cNvSpPr>
          <p:nvPr>
            <p:ph type="body" sz="quarter" idx="22" hasCustomPrompt="1"/>
          </p:nvPr>
        </p:nvSpPr>
        <p:spPr bwMode="gray">
          <a:xfrm>
            <a:off x="1157572" y="1420908"/>
            <a:ext cx="4994016" cy="263809"/>
          </a:xfrm>
          <a:prstGeom prst="rect">
            <a:avLst/>
          </a:prstGeom>
        </p:spPr>
        <p:txBody>
          <a:bodyPr wrap="square" lIns="0" tIns="0" rIns="0" bIns="0">
            <a:spAutoFit/>
          </a:bodyPr>
          <a:lstStyle>
            <a:lvl1pPr marL="0" indent="0">
              <a:buNone/>
              <a:defRPr sz="1700" baseline="0">
                <a:solidFill>
                  <a:schemeClr val="tx1"/>
                </a:solidFill>
              </a:defRPr>
            </a:lvl1pPr>
          </a:lstStyle>
          <a:p>
            <a:pPr lvl="0"/>
            <a:r>
              <a:rPr lang="en-US" dirty="0" smtClean="0"/>
              <a:t>Project Director (click to add desired text)</a:t>
            </a:r>
            <a:endParaRPr lang="en-US" dirty="0"/>
          </a:p>
        </p:txBody>
      </p:sp>
      <p:sp>
        <p:nvSpPr>
          <p:cNvPr id="24" name="Text Placeholder 2"/>
          <p:cNvSpPr>
            <a:spLocks noGrp="1"/>
          </p:cNvSpPr>
          <p:nvPr>
            <p:ph type="body" sz="quarter" idx="23" hasCustomPrompt="1"/>
          </p:nvPr>
        </p:nvSpPr>
        <p:spPr bwMode="gray">
          <a:xfrm>
            <a:off x="1157572" y="1726636"/>
            <a:ext cx="4994016" cy="219840"/>
          </a:xfrm>
          <a:prstGeom prst="rect">
            <a:avLst/>
          </a:prstGeom>
        </p:spPr>
        <p:txBody>
          <a:bodyPr wrap="square" lIns="0" tIns="0" rIns="0" bIns="0">
            <a:spAutoFit/>
          </a:bodyPr>
          <a:lstStyle>
            <a:lvl1pPr marL="0" indent="0">
              <a:buNone/>
              <a:defRPr sz="1400" baseline="0">
                <a:solidFill>
                  <a:schemeClr val="accent3"/>
                </a:solidFill>
              </a:defRPr>
            </a:lvl1pPr>
          </a:lstStyle>
          <a:p>
            <a:pPr lvl="0"/>
            <a:r>
              <a:rPr lang="en-US" dirty="0" smtClean="0"/>
              <a:t>Insert Name(s) Here</a:t>
            </a:r>
            <a:endParaRPr lang="en-US" dirty="0"/>
          </a:p>
        </p:txBody>
      </p:sp>
      <p:sp>
        <p:nvSpPr>
          <p:cNvPr id="25" name="Text Placeholder 2"/>
          <p:cNvSpPr>
            <a:spLocks noGrp="1"/>
          </p:cNvSpPr>
          <p:nvPr>
            <p:ph type="body" sz="quarter" idx="24" hasCustomPrompt="1"/>
          </p:nvPr>
        </p:nvSpPr>
        <p:spPr bwMode="gray">
          <a:xfrm>
            <a:off x="1157572" y="2259644"/>
            <a:ext cx="4994016" cy="263809"/>
          </a:xfrm>
          <a:prstGeom prst="rect">
            <a:avLst/>
          </a:prstGeom>
        </p:spPr>
        <p:txBody>
          <a:bodyPr wrap="square" lIns="0" tIns="0" rIns="0" bIns="0">
            <a:spAutoFit/>
          </a:bodyPr>
          <a:lstStyle>
            <a:lvl1pPr marL="0" indent="0">
              <a:buNone/>
              <a:defRPr sz="1700" baseline="0">
                <a:solidFill>
                  <a:schemeClr val="tx1"/>
                </a:solidFill>
              </a:defRPr>
            </a:lvl1pPr>
          </a:lstStyle>
          <a:p>
            <a:pPr lvl="0"/>
            <a:r>
              <a:rPr lang="en-US" dirty="0" smtClean="0"/>
              <a:t>Contributing Consultants (click to add desired text)</a:t>
            </a:r>
            <a:endParaRPr lang="en-US" dirty="0"/>
          </a:p>
        </p:txBody>
      </p:sp>
      <p:sp>
        <p:nvSpPr>
          <p:cNvPr id="26" name="Text Placeholder 2"/>
          <p:cNvSpPr>
            <a:spLocks noGrp="1"/>
          </p:cNvSpPr>
          <p:nvPr>
            <p:ph type="body" sz="quarter" idx="25" hasCustomPrompt="1"/>
          </p:nvPr>
        </p:nvSpPr>
        <p:spPr bwMode="gray">
          <a:xfrm>
            <a:off x="1157572" y="2565370"/>
            <a:ext cx="4994016" cy="219840"/>
          </a:xfrm>
          <a:prstGeom prst="rect">
            <a:avLst/>
          </a:prstGeom>
        </p:spPr>
        <p:txBody>
          <a:bodyPr wrap="square" lIns="0" tIns="0" rIns="0" bIns="0">
            <a:spAutoFit/>
          </a:bodyPr>
          <a:lstStyle>
            <a:lvl1pPr marL="0" indent="0">
              <a:buNone/>
              <a:defRPr sz="1400" baseline="0">
                <a:solidFill>
                  <a:schemeClr val="accent3"/>
                </a:solidFill>
              </a:defRPr>
            </a:lvl1pPr>
          </a:lstStyle>
          <a:p>
            <a:pPr lvl="0"/>
            <a:r>
              <a:rPr lang="en-US" dirty="0" smtClean="0"/>
              <a:t>Insert Name(s) Here</a:t>
            </a:r>
            <a:endParaRPr lang="en-US" dirty="0"/>
          </a:p>
        </p:txBody>
      </p:sp>
      <p:sp>
        <p:nvSpPr>
          <p:cNvPr id="27" name="Text Placeholder 2"/>
          <p:cNvSpPr>
            <a:spLocks noGrp="1"/>
          </p:cNvSpPr>
          <p:nvPr>
            <p:ph type="body" sz="quarter" idx="26" hasCustomPrompt="1"/>
          </p:nvPr>
        </p:nvSpPr>
        <p:spPr bwMode="gray">
          <a:xfrm>
            <a:off x="1157572" y="3096984"/>
            <a:ext cx="4994016" cy="263809"/>
          </a:xfrm>
          <a:prstGeom prst="rect">
            <a:avLst/>
          </a:prstGeom>
        </p:spPr>
        <p:txBody>
          <a:bodyPr wrap="square" lIns="0" tIns="0" rIns="0" bIns="0">
            <a:spAutoFit/>
          </a:bodyPr>
          <a:lstStyle>
            <a:lvl1pPr marL="0" indent="0">
              <a:buNone/>
              <a:defRPr sz="1700" baseline="0">
                <a:solidFill>
                  <a:schemeClr val="tx1"/>
                </a:solidFill>
              </a:defRPr>
            </a:lvl1pPr>
          </a:lstStyle>
          <a:p>
            <a:pPr lvl="0"/>
            <a:r>
              <a:rPr lang="en-US" dirty="0" smtClean="0"/>
              <a:t>Design Consultant (click to add desired text)</a:t>
            </a:r>
            <a:endParaRPr lang="en-US" dirty="0"/>
          </a:p>
        </p:txBody>
      </p:sp>
      <p:sp>
        <p:nvSpPr>
          <p:cNvPr id="28" name="Text Placeholder 2"/>
          <p:cNvSpPr>
            <a:spLocks noGrp="1"/>
          </p:cNvSpPr>
          <p:nvPr>
            <p:ph type="body" sz="quarter" idx="27" hasCustomPrompt="1"/>
          </p:nvPr>
        </p:nvSpPr>
        <p:spPr bwMode="gray">
          <a:xfrm>
            <a:off x="1157572" y="3402710"/>
            <a:ext cx="4994016" cy="219840"/>
          </a:xfrm>
          <a:prstGeom prst="rect">
            <a:avLst/>
          </a:prstGeom>
        </p:spPr>
        <p:txBody>
          <a:bodyPr wrap="square" lIns="0" tIns="0" rIns="0" bIns="0">
            <a:spAutoFit/>
          </a:bodyPr>
          <a:lstStyle>
            <a:lvl1pPr marL="0" indent="0">
              <a:buNone/>
              <a:defRPr sz="1400" baseline="0">
                <a:solidFill>
                  <a:schemeClr val="accent3"/>
                </a:solidFill>
              </a:defRPr>
            </a:lvl1pPr>
          </a:lstStyle>
          <a:p>
            <a:pPr lvl="0"/>
            <a:r>
              <a:rPr lang="en-US" dirty="0" smtClean="0"/>
              <a:t>Insert Name(s) Here</a:t>
            </a:r>
            <a:endParaRPr lang="en-US" dirty="0"/>
          </a:p>
        </p:txBody>
      </p:sp>
      <p:sp>
        <p:nvSpPr>
          <p:cNvPr id="29" name="Text Placeholder 2"/>
          <p:cNvSpPr>
            <a:spLocks noGrp="1"/>
          </p:cNvSpPr>
          <p:nvPr>
            <p:ph type="body" sz="quarter" idx="28" hasCustomPrompt="1"/>
          </p:nvPr>
        </p:nvSpPr>
        <p:spPr bwMode="gray">
          <a:xfrm>
            <a:off x="1157572" y="3936451"/>
            <a:ext cx="4994016" cy="263809"/>
          </a:xfrm>
          <a:prstGeom prst="rect">
            <a:avLst/>
          </a:prstGeom>
        </p:spPr>
        <p:txBody>
          <a:bodyPr wrap="square" lIns="0" tIns="0" rIns="0" bIns="0">
            <a:spAutoFit/>
          </a:bodyPr>
          <a:lstStyle>
            <a:lvl1pPr marL="0" indent="0">
              <a:buNone/>
              <a:defRPr sz="1700" baseline="0">
                <a:solidFill>
                  <a:schemeClr val="tx1"/>
                </a:solidFill>
              </a:defRPr>
            </a:lvl1pPr>
          </a:lstStyle>
          <a:p>
            <a:pPr lvl="0"/>
            <a:r>
              <a:rPr lang="en-US" dirty="0" smtClean="0"/>
              <a:t>Executive Director (click to add desired text)</a:t>
            </a:r>
            <a:endParaRPr lang="en-US" dirty="0"/>
          </a:p>
        </p:txBody>
      </p:sp>
      <p:sp>
        <p:nvSpPr>
          <p:cNvPr id="30" name="Text Placeholder 2"/>
          <p:cNvSpPr>
            <a:spLocks noGrp="1"/>
          </p:cNvSpPr>
          <p:nvPr>
            <p:ph type="body" sz="quarter" idx="29" hasCustomPrompt="1"/>
          </p:nvPr>
        </p:nvSpPr>
        <p:spPr bwMode="gray">
          <a:xfrm>
            <a:off x="1157572" y="4242179"/>
            <a:ext cx="4994016" cy="219840"/>
          </a:xfrm>
          <a:prstGeom prst="rect">
            <a:avLst/>
          </a:prstGeom>
        </p:spPr>
        <p:txBody>
          <a:bodyPr wrap="square" lIns="0" tIns="0" rIns="0" bIns="0">
            <a:spAutoFit/>
          </a:bodyPr>
          <a:lstStyle>
            <a:lvl1pPr marL="0" indent="0">
              <a:buNone/>
              <a:defRPr sz="1400" baseline="0">
                <a:solidFill>
                  <a:schemeClr val="accent3"/>
                </a:solidFill>
              </a:defRPr>
            </a:lvl1pPr>
          </a:lstStyle>
          <a:p>
            <a:pPr lvl="0"/>
            <a:r>
              <a:rPr lang="en-US" dirty="0" smtClean="0"/>
              <a:t>Insert Name(s) Here</a:t>
            </a:r>
            <a:endParaRPr lang="en-US" dirty="0"/>
          </a:p>
        </p:txBody>
      </p:sp>
    </p:spTree>
    <p:extLst>
      <p:ext uri="{BB962C8B-B14F-4D97-AF65-F5344CB8AC3E}">
        <p14:creationId xmlns:p14="http://schemas.microsoft.com/office/powerpoint/2010/main" val="29668229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Inside Cover: Bottom Slide">
    <p:spTree>
      <p:nvGrpSpPr>
        <p:cNvPr id="1" name=""/>
        <p:cNvGrpSpPr/>
        <p:nvPr/>
      </p:nvGrpSpPr>
      <p:grpSpPr>
        <a:xfrm>
          <a:off x="0" y="0"/>
          <a:ext cx="0" cy="0"/>
          <a:chOff x="0" y="0"/>
          <a:chExt cx="0" cy="0"/>
        </a:xfrm>
      </p:grpSpPr>
      <p:sp>
        <p:nvSpPr>
          <p:cNvPr id="6" name="TextBox 5"/>
          <p:cNvSpPr txBox="1"/>
          <p:nvPr userDrawn="1"/>
        </p:nvSpPr>
        <p:spPr bwMode="gray">
          <a:xfrm>
            <a:off x="6858197" y="0"/>
            <a:ext cx="2312126" cy="6858000"/>
          </a:xfrm>
          <a:prstGeom prst="rect">
            <a:avLst/>
          </a:prstGeom>
          <a:noFill/>
        </p:spPr>
        <p:txBody>
          <a:bodyPr wrap="square" lIns="130615" tIns="65308" rIns="130615" bIns="65308" rtlCol="0">
            <a:noAutofit/>
          </a:bodyPr>
          <a:lstStyle/>
          <a:p>
            <a:pPr defTabSz="914309">
              <a:spcBef>
                <a:spcPts val="571"/>
              </a:spcBef>
            </a:pPr>
            <a:r>
              <a:rPr lang="en-US" sz="1100" b="1" baseline="30000" dirty="0">
                <a:solidFill>
                  <a:srgbClr val="333E48"/>
                </a:solidFill>
                <a:cs typeface="Arial"/>
              </a:rPr>
              <a:t>IMPORTANT: Please read the following.</a:t>
            </a:r>
          </a:p>
          <a:p>
            <a:pPr defTabSz="914309">
              <a:spcBef>
                <a:spcPts val="571"/>
              </a:spcBef>
            </a:pPr>
            <a:r>
              <a:rPr lang="en-US" sz="1100" baseline="30000" dirty="0" smtClean="0">
                <a:solidFill>
                  <a:srgbClr val="333E48"/>
                </a:solidFill>
                <a:cs typeface="Arial"/>
              </a:rPr>
              <a:t>The Advisory Board Company has prepared this report for the exclusive use of its members. Each member acknowledges and agrees that this report and the information contained herein (collectively, the “Report”) are confidential and proprietary to The Advisory Board Company. By accepting delivery of this Report, each member agrees to abide by the terms as stated herein, including the following:</a:t>
            </a:r>
          </a:p>
          <a:p>
            <a:pPr marL="161003" indent="-161003" defTabSz="914309">
              <a:spcBef>
                <a:spcPts val="286"/>
              </a:spcBef>
            </a:pPr>
            <a:r>
              <a:rPr lang="en-US" sz="1100" baseline="30000" dirty="0" smtClean="0">
                <a:solidFill>
                  <a:srgbClr val="333E48"/>
                </a:solidFill>
                <a:cs typeface="Arial"/>
              </a:rPr>
              <a:t>1.</a:t>
            </a:r>
            <a:r>
              <a:rPr lang="en-US" sz="1100" dirty="0" smtClean="0">
                <a:solidFill>
                  <a:srgbClr val="333E48"/>
                </a:solidFill>
                <a:cs typeface="Arial"/>
              </a:rPr>
              <a:t> 	</a:t>
            </a:r>
            <a:r>
              <a:rPr lang="en-US" sz="1100" baseline="30000" dirty="0" smtClean="0">
                <a:solidFill>
                  <a:srgbClr val="333E48"/>
                </a:solidFill>
                <a:cs typeface="Arial"/>
              </a:rPr>
              <a:t>The Advisory Board Company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  </a:t>
            </a:r>
          </a:p>
          <a:p>
            <a:pPr marL="161003" indent="-161003" defTabSz="914309">
              <a:spcBef>
                <a:spcPts val="286"/>
              </a:spcBef>
            </a:pPr>
            <a:r>
              <a:rPr lang="en-US" sz="1100" baseline="30000" dirty="0" smtClean="0">
                <a:solidFill>
                  <a:srgbClr val="333E48"/>
                </a:solidFill>
                <a:cs typeface="Arial"/>
              </a:rPr>
              <a:t>2. 	Each member shall not sell, license, or republish this Report. Each member shall not disseminate or permit the use of, and shall take reasonable precautions to prevent such dissemination or use of, this Report by (a) any of its employees and agents (except as stated below), or</a:t>
            </a:r>
            <a:br>
              <a:rPr lang="en-US" sz="1100" baseline="30000" dirty="0" smtClean="0">
                <a:solidFill>
                  <a:srgbClr val="333E48"/>
                </a:solidFill>
                <a:cs typeface="Arial"/>
              </a:rPr>
            </a:br>
            <a:r>
              <a:rPr lang="en-US" sz="1100" baseline="30000" dirty="0" smtClean="0">
                <a:solidFill>
                  <a:srgbClr val="333E48"/>
                </a:solidFill>
                <a:cs typeface="Arial"/>
              </a:rPr>
              <a:t>(b) any third party.</a:t>
            </a:r>
          </a:p>
          <a:p>
            <a:pPr marL="161003" indent="-161003" defTabSz="914309">
              <a:spcBef>
                <a:spcPts val="286"/>
              </a:spcBef>
            </a:pPr>
            <a:r>
              <a:rPr lang="en-US" sz="1100" baseline="30000" dirty="0" smtClean="0">
                <a:solidFill>
                  <a:srgbClr val="333E48"/>
                </a:solidFill>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a:t>
            </a:r>
            <a:r>
              <a:rPr lang="en-US" sz="1100" spc="-14" baseline="30000" dirty="0" smtClean="0">
                <a:solidFill>
                  <a:srgbClr val="333E48"/>
                </a:solidFill>
                <a:cs typeface="Arial"/>
              </a:rPr>
              <a:t>Report for its internal use only. Each member may make a limited number of copies, solely </a:t>
            </a:r>
            <a:r>
              <a:rPr lang="en-US" sz="1100" baseline="30000" dirty="0" smtClean="0">
                <a:solidFill>
                  <a:srgbClr val="333E48"/>
                </a:solidFill>
                <a:cs typeface="Arial"/>
              </a:rPr>
              <a:t>as adequate for use by its employees and agents in accordance with the terms herein. </a:t>
            </a:r>
          </a:p>
          <a:p>
            <a:pPr marL="161003" indent="-161003" defTabSz="914309">
              <a:spcBef>
                <a:spcPts val="286"/>
              </a:spcBef>
            </a:pPr>
            <a:r>
              <a:rPr lang="en-US" sz="1100" baseline="30000" dirty="0" smtClean="0">
                <a:solidFill>
                  <a:srgbClr val="333E48"/>
                </a:solidFill>
                <a:cs typeface="Arial"/>
              </a:rPr>
              <a:t>4. 	Each member shall not remove from this Report any confidential markings, copyright notices, and other similar indicia herein.</a:t>
            </a:r>
          </a:p>
          <a:p>
            <a:pPr marL="161003" indent="-161003" defTabSz="914309">
              <a:spcBef>
                <a:spcPts val="286"/>
              </a:spcBef>
            </a:pPr>
            <a:r>
              <a:rPr lang="en-US" sz="1100" baseline="30000" dirty="0" smtClean="0">
                <a:solidFill>
                  <a:srgbClr val="333E48"/>
                </a:solidFill>
                <a:cs typeface="Arial"/>
              </a:rPr>
              <a:t>5. 	Each member is responsible for any breach of its obligations as stated herein by any of its employees or agents. </a:t>
            </a:r>
          </a:p>
          <a:p>
            <a:pPr marL="161003" indent="-161003" defTabSz="914309">
              <a:spcBef>
                <a:spcPts val="286"/>
              </a:spcBef>
            </a:pPr>
            <a:r>
              <a:rPr lang="en-US" sz="1100" baseline="30000" dirty="0" smtClean="0">
                <a:solidFill>
                  <a:srgbClr val="333E48"/>
                </a:solidFill>
                <a:cs typeface="Arial"/>
              </a:rPr>
              <a:t>6. 	If a member is unwilling to abide by any of the foregoing obligations, then such member shall promptly return this Report and all copies thereof to The Advisory Board Company. </a:t>
            </a:r>
            <a:endParaRPr lang="en-US" sz="1100" baseline="30000" dirty="0">
              <a:solidFill>
                <a:srgbClr val="333E48"/>
              </a:solidFill>
              <a:cs typeface="Arial"/>
            </a:endParaRPr>
          </a:p>
        </p:txBody>
      </p:sp>
      <p:cxnSp>
        <p:nvCxnSpPr>
          <p:cNvPr id="7" name="Straight Connector 6"/>
          <p:cNvCxnSpPr/>
          <p:nvPr userDrawn="1"/>
        </p:nvCxnSpPr>
        <p:spPr bwMode="gray">
          <a:xfrm>
            <a:off x="6843843" y="2"/>
            <a:ext cx="0" cy="658403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11929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Back Cover: Top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15407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Back Cover: DC Address">
    <p:spTree>
      <p:nvGrpSpPr>
        <p:cNvPr id="1" name=""/>
        <p:cNvGrpSpPr/>
        <p:nvPr/>
      </p:nvGrpSpPr>
      <p:grpSpPr>
        <a:xfrm>
          <a:off x="0" y="0"/>
          <a:ext cx="0" cy="0"/>
          <a:chOff x="0" y="0"/>
          <a:chExt cx="0" cy="0"/>
        </a:xfrm>
      </p:grpSpPr>
      <p:grpSp>
        <p:nvGrpSpPr>
          <p:cNvPr id="2" name="Group 1"/>
          <p:cNvGrpSpPr/>
          <p:nvPr userDrawn="1"/>
        </p:nvGrpSpPr>
        <p:grpSpPr>
          <a:xfrm>
            <a:off x="849344" y="5679876"/>
            <a:ext cx="7263923" cy="1056491"/>
            <a:chOff x="594541" y="3975912"/>
            <a:chExt cx="5084746" cy="739544"/>
          </a:xfrm>
        </p:grpSpPr>
        <p:sp>
          <p:nvSpPr>
            <p:cNvPr id="11" name="TextBox 10"/>
            <p:cNvSpPr txBox="1"/>
            <p:nvPr userDrawn="1"/>
          </p:nvSpPr>
          <p:spPr bwMode="gray">
            <a:xfrm>
              <a:off x="2232660" y="4146231"/>
              <a:ext cx="2284554" cy="384050"/>
            </a:xfrm>
            <a:prstGeom prst="rect">
              <a:avLst/>
            </a:prstGeom>
            <a:noFill/>
          </p:spPr>
          <p:txBody>
            <a:bodyPr wrap="square" lIns="45720" rIns="45720" rtlCol="0" anchor="ctr">
              <a:noAutofit/>
            </a:bodyPr>
            <a:lstStyle/>
            <a:p>
              <a:pPr algn="ctr" defTabSz="914309">
                <a:spcBef>
                  <a:spcPts val="143"/>
                </a:spcBef>
              </a:pPr>
              <a:r>
                <a:rPr lang="en-US" sz="1300" dirty="0" smtClean="0">
                  <a:solidFill>
                    <a:srgbClr val="333E48"/>
                  </a:solidFill>
                </a:rPr>
                <a:t>2445 M Street NW </a:t>
              </a:r>
              <a:r>
                <a:rPr lang="en-US" sz="1300" b="1" dirty="0" smtClean="0">
                  <a:solidFill>
                    <a:srgbClr val="BEC9D0"/>
                  </a:solidFill>
                </a:rPr>
                <a:t>I</a:t>
              </a:r>
              <a:r>
                <a:rPr lang="en-US" sz="1300" dirty="0" smtClean="0">
                  <a:solidFill>
                    <a:srgbClr val="333E48"/>
                  </a:solidFill>
                </a:rPr>
                <a:t> Washington DC 20037</a:t>
              </a:r>
            </a:p>
            <a:p>
              <a:pPr algn="ctr" defTabSz="914309">
                <a:spcBef>
                  <a:spcPts val="143"/>
                </a:spcBef>
              </a:pPr>
              <a:r>
                <a:rPr lang="en-US" sz="1300" dirty="0" smtClean="0">
                  <a:solidFill>
                    <a:srgbClr val="333E48"/>
                  </a:solidFill>
                </a:rPr>
                <a:t>P 202.266.5600 </a:t>
              </a:r>
              <a:r>
                <a:rPr lang="en-US" sz="1300" b="1" dirty="0" smtClean="0">
                  <a:solidFill>
                    <a:srgbClr val="BEC9D0"/>
                  </a:solidFill>
                </a:rPr>
                <a:t>I</a:t>
              </a:r>
              <a:r>
                <a:rPr lang="en-US" sz="1300" dirty="0" smtClean="0">
                  <a:solidFill>
                    <a:srgbClr val="333E48"/>
                  </a:solidFill>
                </a:rPr>
                <a:t> F 202.266.5700</a:t>
              </a:r>
            </a:p>
          </p:txBody>
        </p:sp>
        <p:sp>
          <p:nvSpPr>
            <p:cNvPr id="14" name="TextBox 13"/>
            <p:cNvSpPr txBox="1"/>
            <p:nvPr userDrawn="1"/>
          </p:nvSpPr>
          <p:spPr bwMode="gray">
            <a:xfrm>
              <a:off x="4659625" y="4223041"/>
              <a:ext cx="1019662" cy="230430"/>
            </a:xfrm>
            <a:prstGeom prst="rect">
              <a:avLst/>
            </a:prstGeom>
            <a:noFill/>
          </p:spPr>
          <p:txBody>
            <a:bodyPr wrap="square" lIns="45720" rIns="45720" rtlCol="0" anchor="ctr">
              <a:noAutofit/>
            </a:bodyPr>
            <a:lstStyle/>
            <a:p>
              <a:pPr algn="ctr" defTabSz="914309">
                <a:spcBef>
                  <a:spcPts val="143"/>
                </a:spcBef>
              </a:pPr>
              <a:r>
                <a:rPr lang="en-US" sz="1600" b="1" dirty="0" smtClean="0">
                  <a:solidFill>
                    <a:srgbClr val="333E48"/>
                  </a:solidFill>
                </a:rPr>
                <a:t>advisory.com</a:t>
              </a:r>
              <a:endParaRPr lang="en-US" sz="1600" b="1" dirty="0">
                <a:solidFill>
                  <a:srgbClr val="333E48"/>
                </a:solidFill>
              </a:endParaRPr>
            </a:p>
          </p:txBody>
        </p:sp>
        <p:cxnSp>
          <p:nvCxnSpPr>
            <p:cNvPr id="16" name="Straight Connector 15"/>
            <p:cNvCxnSpPr/>
            <p:nvPr userDrawn="1"/>
          </p:nvCxnSpPr>
          <p:spPr bwMode="gray">
            <a:xfrm>
              <a:off x="4591953" y="4090988"/>
              <a:ext cx="0" cy="49302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bwMode="gray">
            <a:xfrm>
              <a:off x="2148791" y="4090988"/>
              <a:ext cx="0" cy="49302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8" name="Picture 7" descr="ABC_Logo_RGB.png"/>
            <p:cNvPicPr>
              <a:picLocks noChangeAspect="1"/>
            </p:cNvPicPr>
            <p:nvPr userDrawn="1"/>
          </p:nvPicPr>
          <p:blipFill>
            <a:blip r:embed="rId2" cstate="print"/>
            <a:stretch>
              <a:fillRect/>
            </a:stretch>
          </p:blipFill>
          <p:spPr bwMode="gray">
            <a:xfrm>
              <a:off x="594541" y="3975912"/>
              <a:ext cx="1519553" cy="739544"/>
            </a:xfrm>
            <a:prstGeom prst="rect">
              <a:avLst/>
            </a:prstGeom>
          </p:spPr>
        </p:pic>
      </p:grpSp>
    </p:spTree>
    <p:extLst>
      <p:ext uri="{BB962C8B-B14F-4D97-AF65-F5344CB8AC3E}">
        <p14:creationId xmlns:p14="http://schemas.microsoft.com/office/powerpoint/2010/main" val="41447101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Back Cover: London Address">
    <p:spTree>
      <p:nvGrpSpPr>
        <p:cNvPr id="1" name=""/>
        <p:cNvGrpSpPr/>
        <p:nvPr/>
      </p:nvGrpSpPr>
      <p:grpSpPr>
        <a:xfrm>
          <a:off x="0" y="0"/>
          <a:ext cx="0" cy="0"/>
          <a:chOff x="0" y="0"/>
          <a:chExt cx="0" cy="0"/>
        </a:xfrm>
      </p:grpSpPr>
      <p:grpSp>
        <p:nvGrpSpPr>
          <p:cNvPr id="2" name="Group 1"/>
          <p:cNvGrpSpPr/>
          <p:nvPr userDrawn="1"/>
        </p:nvGrpSpPr>
        <p:grpSpPr>
          <a:xfrm>
            <a:off x="490807" y="5637540"/>
            <a:ext cx="8120971" cy="1056491"/>
            <a:chOff x="343565" y="3946278"/>
            <a:chExt cx="5684680" cy="739544"/>
          </a:xfrm>
        </p:grpSpPr>
        <p:sp>
          <p:nvSpPr>
            <p:cNvPr id="14" name="TextBox 13"/>
            <p:cNvSpPr txBox="1"/>
            <p:nvPr userDrawn="1"/>
          </p:nvSpPr>
          <p:spPr bwMode="gray">
            <a:xfrm>
              <a:off x="3201878" y="4033281"/>
              <a:ext cx="1749633" cy="565539"/>
            </a:xfrm>
            <a:prstGeom prst="rect">
              <a:avLst/>
            </a:prstGeom>
            <a:noFill/>
          </p:spPr>
          <p:txBody>
            <a:bodyPr wrap="square" lIns="45720" rIns="45720" rtlCol="0" anchor="ctr">
              <a:spAutoFit/>
            </a:bodyPr>
            <a:lstStyle/>
            <a:p>
              <a:pPr algn="ctr" defTabSz="914309">
                <a:spcBef>
                  <a:spcPts val="143"/>
                </a:spcBef>
              </a:pPr>
              <a:r>
                <a:rPr lang="en-US" sz="1100" dirty="0" smtClean="0">
                  <a:solidFill>
                    <a:srgbClr val="333E48"/>
                  </a:solidFill>
                </a:rPr>
                <a:t>19 Eastbourne Terrace</a:t>
              </a:r>
            </a:p>
            <a:p>
              <a:pPr algn="ctr" defTabSz="914309">
                <a:spcBef>
                  <a:spcPts val="143"/>
                </a:spcBef>
              </a:pPr>
              <a:r>
                <a:rPr lang="en-US" sz="1100" dirty="0" smtClean="0">
                  <a:solidFill>
                    <a:srgbClr val="333E48"/>
                  </a:solidFill>
                </a:rPr>
                <a:t>Paddington, London W2 6LG, UK</a:t>
              </a:r>
            </a:p>
            <a:p>
              <a:pPr algn="ctr" defTabSz="914309">
                <a:spcBef>
                  <a:spcPts val="143"/>
                </a:spcBef>
              </a:pPr>
              <a:r>
                <a:rPr lang="en-US" sz="1100" dirty="0" smtClean="0">
                  <a:solidFill>
                    <a:srgbClr val="333E48"/>
                  </a:solidFill>
                </a:rPr>
                <a:t>P +44 (0) 203.626.0230</a:t>
              </a:r>
            </a:p>
            <a:p>
              <a:pPr algn="ctr" defTabSz="914309">
                <a:spcBef>
                  <a:spcPts val="143"/>
                </a:spcBef>
              </a:pPr>
              <a:r>
                <a:rPr lang="en-US" sz="1100" dirty="0" smtClean="0">
                  <a:solidFill>
                    <a:srgbClr val="333E48"/>
                  </a:solidFill>
                </a:rPr>
                <a:t>F +44 (0) 203.626.0101</a:t>
              </a:r>
            </a:p>
          </p:txBody>
        </p:sp>
        <p:sp>
          <p:nvSpPr>
            <p:cNvPr id="15" name="TextBox 14"/>
            <p:cNvSpPr txBox="1"/>
            <p:nvPr userDrawn="1"/>
          </p:nvSpPr>
          <p:spPr bwMode="gray">
            <a:xfrm>
              <a:off x="5008583" y="4208328"/>
              <a:ext cx="1019662" cy="215444"/>
            </a:xfrm>
            <a:prstGeom prst="rect">
              <a:avLst/>
            </a:prstGeom>
            <a:noFill/>
          </p:spPr>
          <p:txBody>
            <a:bodyPr wrap="square" lIns="45720" rIns="45720" rtlCol="0" anchor="ctr">
              <a:spAutoFit/>
            </a:bodyPr>
            <a:lstStyle/>
            <a:p>
              <a:pPr algn="ctr" defTabSz="914309">
                <a:spcBef>
                  <a:spcPts val="143"/>
                </a:spcBef>
              </a:pPr>
              <a:r>
                <a:rPr lang="en-US" sz="1400" b="1" dirty="0" smtClean="0">
                  <a:solidFill>
                    <a:srgbClr val="333E48"/>
                  </a:solidFill>
                </a:rPr>
                <a:t>advisory.com</a:t>
              </a:r>
              <a:endParaRPr lang="en-US" sz="1400" b="1" dirty="0">
                <a:solidFill>
                  <a:srgbClr val="333E48"/>
                </a:solidFill>
              </a:endParaRPr>
            </a:p>
          </p:txBody>
        </p:sp>
        <p:sp>
          <p:nvSpPr>
            <p:cNvPr id="16" name="TextBox 15"/>
            <p:cNvSpPr txBox="1"/>
            <p:nvPr userDrawn="1"/>
          </p:nvSpPr>
          <p:spPr bwMode="gray">
            <a:xfrm>
              <a:off x="1892752" y="4033281"/>
              <a:ext cx="1279492" cy="565539"/>
            </a:xfrm>
            <a:prstGeom prst="rect">
              <a:avLst/>
            </a:prstGeom>
            <a:noFill/>
          </p:spPr>
          <p:txBody>
            <a:bodyPr wrap="square" lIns="45720" rIns="45720" rtlCol="0" anchor="ctr">
              <a:spAutoFit/>
            </a:bodyPr>
            <a:lstStyle/>
            <a:p>
              <a:pPr algn="ctr" defTabSz="914309">
                <a:spcBef>
                  <a:spcPts val="143"/>
                </a:spcBef>
              </a:pPr>
              <a:r>
                <a:rPr lang="en-US" sz="1100" dirty="0" smtClean="0">
                  <a:solidFill>
                    <a:srgbClr val="333E48"/>
                  </a:solidFill>
                </a:rPr>
                <a:t>2445 M Street NW</a:t>
              </a:r>
            </a:p>
            <a:p>
              <a:pPr algn="ctr" defTabSz="914309">
                <a:spcBef>
                  <a:spcPts val="143"/>
                </a:spcBef>
              </a:pPr>
              <a:r>
                <a:rPr lang="en-US" sz="1100" dirty="0" smtClean="0">
                  <a:solidFill>
                    <a:srgbClr val="333E48"/>
                  </a:solidFill>
                </a:rPr>
                <a:t>Washington DC 20037</a:t>
              </a:r>
            </a:p>
            <a:p>
              <a:pPr algn="ctr" defTabSz="914309">
                <a:spcBef>
                  <a:spcPts val="143"/>
                </a:spcBef>
              </a:pPr>
              <a:r>
                <a:rPr lang="en-US" sz="1100" dirty="0" smtClean="0">
                  <a:solidFill>
                    <a:srgbClr val="333E48"/>
                  </a:solidFill>
                </a:rPr>
                <a:t>P +1 202.266.5600</a:t>
              </a:r>
            </a:p>
            <a:p>
              <a:pPr algn="ctr" defTabSz="914309">
                <a:spcBef>
                  <a:spcPts val="143"/>
                </a:spcBef>
              </a:pPr>
              <a:r>
                <a:rPr lang="en-US" sz="1100" dirty="0" smtClean="0">
                  <a:solidFill>
                    <a:srgbClr val="333E48"/>
                  </a:solidFill>
                </a:rPr>
                <a:t>F +1 202.266.5700</a:t>
              </a:r>
            </a:p>
          </p:txBody>
        </p:sp>
        <p:cxnSp>
          <p:nvCxnSpPr>
            <p:cNvPr id="19" name="Straight Connector 18"/>
            <p:cNvCxnSpPr/>
            <p:nvPr userDrawn="1"/>
          </p:nvCxnSpPr>
          <p:spPr bwMode="gray">
            <a:xfrm>
              <a:off x="1877935"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3187061"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4951511"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2" name="Picture 11" descr="ABC_Logo_RGB.png"/>
            <p:cNvPicPr>
              <a:picLocks noChangeAspect="1"/>
            </p:cNvPicPr>
            <p:nvPr userDrawn="1"/>
          </p:nvPicPr>
          <p:blipFill>
            <a:blip r:embed="rId2" cstate="print"/>
            <a:stretch>
              <a:fillRect/>
            </a:stretch>
          </p:blipFill>
          <p:spPr bwMode="gray">
            <a:xfrm>
              <a:off x="343565" y="3946278"/>
              <a:ext cx="1519553" cy="739544"/>
            </a:xfrm>
            <a:prstGeom prst="rect">
              <a:avLst/>
            </a:prstGeom>
          </p:spPr>
        </p:pic>
      </p:grpSp>
    </p:spTree>
    <p:extLst>
      <p:ext uri="{BB962C8B-B14F-4D97-AF65-F5344CB8AC3E}">
        <p14:creationId xmlns:p14="http://schemas.microsoft.com/office/powerpoint/2010/main" val="122270164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pic>
        <p:nvPicPr>
          <p:cNvPr id="4"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1751"/>
            <a:ext cx="9144000" cy="68897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9562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Graphic">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bwMode="gray"/>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10" name="Text Placeholder 4"/>
          <p:cNvSpPr>
            <a:spLocks noGrp="1"/>
          </p:cNvSpPr>
          <p:nvPr>
            <p:ph type="body" sz="quarter" idx="19" hasCustomPrompt="1"/>
          </p:nvPr>
        </p:nvSpPr>
        <p:spPr bwMode="gray">
          <a:xfrm>
            <a:off x="399870" y="403413"/>
            <a:ext cx="2645699" cy="186366"/>
          </a:xfrm>
        </p:spPr>
        <p:txBody>
          <a:bodyPr lIns="0" tIns="40944" rIns="0" bIns="40944">
            <a:noAutofit/>
          </a:bodyPr>
          <a:lstStyle>
            <a:lvl1pPr marL="0" indent="0">
              <a:spcBef>
                <a:spcPts val="0"/>
              </a:spcBef>
              <a:buNone/>
              <a:defRPr sz="900" baseline="0">
                <a:solidFill>
                  <a:schemeClr val="accent5"/>
                </a:solidFill>
              </a:defRPr>
            </a:lvl1pPr>
          </a:lstStyle>
          <a:p>
            <a:pPr lvl="0"/>
            <a:r>
              <a:rPr lang="en-US" dirty="0" smtClean="0"/>
              <a:t>Top Kicker – Arial 9pt Regular, Use Title Case</a:t>
            </a:r>
            <a:endParaRPr lang="en-US" dirty="0"/>
          </a:p>
        </p:txBody>
      </p:sp>
      <p:sp>
        <p:nvSpPr>
          <p:cNvPr id="14"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p>
            <a:r>
              <a:rPr lang="en-US" dirty="0" smtClean="0"/>
              <a:t>Slide Title – Arial 18pt Bold, Use Title Case</a:t>
            </a:r>
            <a:endParaRPr lang="en-US" dirty="0"/>
          </a:p>
        </p:txBody>
      </p:sp>
      <p:cxnSp>
        <p:nvCxnSpPr>
          <p:cNvPr id="18" name="Straight Connector 17"/>
          <p:cNvCxnSpPr/>
          <p:nvPr userDrawn="1"/>
        </p:nvCxnSpPr>
        <p:spPr bwMode="gray">
          <a:xfrm>
            <a:off x="404092" y="948523"/>
            <a:ext cx="8322830" cy="0"/>
          </a:xfrm>
          <a:prstGeom prst="line">
            <a:avLst/>
          </a:prstGeom>
          <a:ln w="9525">
            <a:solidFill>
              <a:schemeClr val="accent6"/>
            </a:solidFill>
          </a:ln>
        </p:spPr>
        <p:style>
          <a:lnRef idx="1">
            <a:schemeClr val="accent1"/>
          </a:lnRef>
          <a:fillRef idx="0">
            <a:schemeClr val="accent1"/>
          </a:fillRef>
          <a:effectRef idx="0">
            <a:schemeClr val="accent1"/>
          </a:effectRef>
          <a:fontRef idx="minor">
            <a:schemeClr val="tx1"/>
          </a:fontRef>
        </p:style>
      </p:cxnSp>
      <p:sp>
        <p:nvSpPr>
          <p:cNvPr id="31" name="Text Placeholder 4"/>
          <p:cNvSpPr>
            <a:spLocks noGrp="1"/>
          </p:cNvSpPr>
          <p:nvPr>
            <p:ph type="body" sz="quarter" idx="11" hasCustomPrompt="1"/>
          </p:nvPr>
        </p:nvSpPr>
        <p:spPr bwMode="gray">
          <a:xfrm>
            <a:off x="399866" y="963229"/>
            <a:ext cx="8314171" cy="271094"/>
          </a:xfrm>
        </p:spPr>
        <p:txBody>
          <a:bodyPr lIns="0" tIns="40944" rIns="0" bIns="40944">
            <a:noAutofit/>
          </a:bodyPr>
          <a:lstStyle>
            <a:lvl1pPr marL="0" indent="0">
              <a:spcBef>
                <a:spcPts val="0"/>
              </a:spcBef>
              <a:buNone/>
              <a:defRPr sz="1300" baseline="0">
                <a:solidFill>
                  <a:schemeClr val="accent3"/>
                </a:solidFill>
              </a:defRPr>
            </a:lvl1pPr>
          </a:lstStyle>
          <a:p>
            <a:pPr lvl="0"/>
            <a:r>
              <a:rPr lang="en-US" dirty="0" smtClean="0"/>
              <a:t>Slide Subtitle – Arial 14pt Regular, Use Title Case</a:t>
            </a:r>
            <a:endParaRPr lang="en-US" dirty="0"/>
          </a:p>
        </p:txBody>
      </p:sp>
    </p:spTree>
    <p:extLst>
      <p:ext uri="{BB962C8B-B14F-4D97-AF65-F5344CB8AC3E}">
        <p14:creationId xmlns:p14="http://schemas.microsoft.com/office/powerpoint/2010/main" val="2340297828"/>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Cover: Presentation">
    <p:spTree>
      <p:nvGrpSpPr>
        <p:cNvPr id="1" name=""/>
        <p:cNvGrpSpPr/>
        <p:nvPr/>
      </p:nvGrpSpPr>
      <p:grpSpPr>
        <a:xfrm>
          <a:off x="0" y="0"/>
          <a:ext cx="0" cy="0"/>
          <a:chOff x="0" y="0"/>
          <a:chExt cx="0" cy="0"/>
        </a:xfrm>
      </p:grpSpPr>
      <p:sp>
        <p:nvSpPr>
          <p:cNvPr id="8" name="Rectangle 7"/>
          <p:cNvSpPr/>
          <p:nvPr userDrawn="1"/>
        </p:nvSpPr>
        <p:spPr bwMode="gray">
          <a:xfrm>
            <a:off x="340" y="1445837"/>
            <a:ext cx="9144000" cy="5415603"/>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22" tIns="65311" rIns="130622" bIns="65311"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grpSp>
        <p:nvGrpSpPr>
          <p:cNvPr id="36" name="Group 35"/>
          <p:cNvGrpSpPr/>
          <p:nvPr userDrawn="1"/>
        </p:nvGrpSpPr>
        <p:grpSpPr bwMode="gray">
          <a:xfrm>
            <a:off x="3527611" y="1442397"/>
            <a:ext cx="5616729" cy="5419043"/>
            <a:chOff x="2469328" y="1009678"/>
            <a:chExt cx="3931710" cy="3793330"/>
          </a:xfrm>
        </p:grpSpPr>
        <p:sp>
          <p:nvSpPr>
            <p:cNvPr id="10" name="Freeform 6"/>
            <p:cNvSpPr>
              <a:spLocks/>
            </p:cNvSpPr>
            <p:nvPr userDrawn="1"/>
          </p:nvSpPr>
          <p:spPr bwMode="gray">
            <a:xfrm>
              <a:off x="5008810" y="3040732"/>
              <a:ext cx="1392228" cy="1762276"/>
            </a:xfrm>
            <a:custGeom>
              <a:avLst/>
              <a:gdLst>
                <a:gd name="T0" fmla="*/ 0 w 2938"/>
                <a:gd name="T1" fmla="*/ 0 h 2276"/>
                <a:gd name="T2" fmla="*/ 1472 w 2938"/>
                <a:gd name="T3" fmla="*/ 0 h 2276"/>
                <a:gd name="T4" fmla="*/ 2938 w 2938"/>
                <a:gd name="T5" fmla="*/ 2276 h 2276"/>
                <a:gd name="T6" fmla="*/ 1465 w 2938"/>
                <a:gd name="T7" fmla="*/ 2276 h 2276"/>
                <a:gd name="T8" fmla="*/ 0 w 2938"/>
                <a:gd name="T9" fmla="*/ 0 h 2276"/>
                <a:gd name="connsiteX0" fmla="*/ 0 w 10000"/>
                <a:gd name="connsiteY0" fmla="*/ 0 h 10000"/>
                <a:gd name="connsiteX1" fmla="*/ 5010 w 10000"/>
                <a:gd name="connsiteY1" fmla="*/ 0 h 10000"/>
                <a:gd name="connsiteX2" fmla="*/ 10000 w 10000"/>
                <a:gd name="connsiteY2" fmla="*/ 10000 h 10000"/>
                <a:gd name="connsiteX3" fmla="*/ 4986 w 10000"/>
                <a:gd name="connsiteY3" fmla="*/ 10000 h 10000"/>
                <a:gd name="connsiteX4" fmla="*/ 4675 w 10000"/>
                <a:gd name="connsiteY4" fmla="*/ 9365 h 10000"/>
                <a:gd name="connsiteX5" fmla="*/ 0 w 10000"/>
                <a:gd name="connsiteY5"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986 w 10000"/>
                <a:gd name="connsiteY4" fmla="*/ 10000 h 10000"/>
                <a:gd name="connsiteX5" fmla="*/ 4675 w 10000"/>
                <a:gd name="connsiteY5" fmla="*/ 9365 h 10000"/>
                <a:gd name="connsiteX6" fmla="*/ 0 w 10000"/>
                <a:gd name="connsiteY6"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675 w 10000"/>
                <a:gd name="connsiteY4" fmla="*/ 9365 h 10000"/>
                <a:gd name="connsiteX5" fmla="*/ 0 w 10000"/>
                <a:gd name="connsiteY5" fmla="*/ 0 h 10000"/>
                <a:gd name="connsiteX0" fmla="*/ 0 w 5735"/>
                <a:gd name="connsiteY0" fmla="*/ 0 h 9365"/>
                <a:gd name="connsiteX1" fmla="*/ 5010 w 5735"/>
                <a:gd name="connsiteY1" fmla="*/ 0 h 9365"/>
                <a:gd name="connsiteX2" fmla="*/ 5735 w 5735"/>
                <a:gd name="connsiteY2" fmla="*/ 1445 h 9365"/>
                <a:gd name="connsiteX3" fmla="*/ 5556 w 5735"/>
                <a:gd name="connsiteY3" fmla="*/ 8986 h 9365"/>
                <a:gd name="connsiteX4" fmla="*/ 4675 w 5735"/>
                <a:gd name="connsiteY4" fmla="*/ 9365 h 9365"/>
                <a:gd name="connsiteX5" fmla="*/ 0 w 5735"/>
                <a:gd name="connsiteY5" fmla="*/ 0 h 9365"/>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661"/>
                <a:gd name="connsiteY0" fmla="*/ 0 h 10014"/>
                <a:gd name="connsiteX1" fmla="*/ 8736 w 10661"/>
                <a:gd name="connsiteY1" fmla="*/ 0 h 10014"/>
                <a:gd name="connsiteX2" fmla="*/ 10000 w 10661"/>
                <a:gd name="connsiteY2" fmla="*/ 1543 h 10014"/>
                <a:gd name="connsiteX3" fmla="*/ 9962 w 10661"/>
                <a:gd name="connsiteY3" fmla="*/ 10014 h 10014"/>
                <a:gd name="connsiteX4" fmla="*/ 8152 w 10661"/>
                <a:gd name="connsiteY4" fmla="*/ 10000 h 10014"/>
                <a:gd name="connsiteX5" fmla="*/ 0 w 10661"/>
                <a:gd name="connsiteY5" fmla="*/ 0 h 10014"/>
                <a:gd name="connsiteX0" fmla="*/ 0 w 10085"/>
                <a:gd name="connsiteY0" fmla="*/ 0 h 10014"/>
                <a:gd name="connsiteX1" fmla="*/ 8736 w 10085"/>
                <a:gd name="connsiteY1" fmla="*/ 0 h 10014"/>
                <a:gd name="connsiteX2" fmla="*/ 10000 w 10085"/>
                <a:gd name="connsiteY2" fmla="*/ 1543 h 10014"/>
                <a:gd name="connsiteX3" fmla="*/ 9962 w 10085"/>
                <a:gd name="connsiteY3" fmla="*/ 10014 h 10014"/>
                <a:gd name="connsiteX4" fmla="*/ 8152 w 10085"/>
                <a:gd name="connsiteY4" fmla="*/ 10000 h 10014"/>
                <a:gd name="connsiteX5" fmla="*/ 0 w 10085"/>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1"/>
                <a:gd name="connsiteY0" fmla="*/ 0 h 10014"/>
                <a:gd name="connsiteX1" fmla="*/ 8736 w 10001"/>
                <a:gd name="connsiteY1" fmla="*/ 0 h 10014"/>
                <a:gd name="connsiteX2" fmla="*/ 10000 w 10001"/>
                <a:gd name="connsiteY2" fmla="*/ 1543 h 10014"/>
                <a:gd name="connsiteX3" fmla="*/ 9996 w 10001"/>
                <a:gd name="connsiteY3" fmla="*/ 10014 h 10014"/>
                <a:gd name="connsiteX4" fmla="*/ 8152 w 10001"/>
                <a:gd name="connsiteY4" fmla="*/ 10000 h 10014"/>
                <a:gd name="connsiteX5" fmla="*/ 0 w 10001"/>
                <a:gd name="connsiteY5" fmla="*/ 0 h 10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1" h="10014">
                  <a:moveTo>
                    <a:pt x="0" y="0"/>
                  </a:moveTo>
                  <a:lnTo>
                    <a:pt x="8736" y="0"/>
                  </a:lnTo>
                  <a:lnTo>
                    <a:pt x="10000" y="1543"/>
                  </a:lnTo>
                  <a:cubicBezTo>
                    <a:pt x="9981" y="5778"/>
                    <a:pt x="10015" y="5778"/>
                    <a:pt x="9996" y="10014"/>
                  </a:cubicBezTo>
                  <a:lnTo>
                    <a:pt x="8152" y="10000"/>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354"/>
              <a:endParaRPr lang="en-US">
                <a:solidFill>
                  <a:srgbClr val="333E48"/>
                </a:solidFill>
              </a:endParaRPr>
            </a:p>
          </p:txBody>
        </p:sp>
        <p:sp>
          <p:nvSpPr>
            <p:cNvPr id="13" name="Freeform 7"/>
            <p:cNvSpPr>
              <a:spLocks/>
            </p:cNvSpPr>
            <p:nvPr userDrawn="1"/>
          </p:nvSpPr>
          <p:spPr bwMode="gray">
            <a:xfrm>
              <a:off x="2469328" y="3040732"/>
              <a:ext cx="2351237" cy="1759812"/>
            </a:xfrm>
            <a:custGeom>
              <a:avLst/>
              <a:gdLst>
                <a:gd name="T0" fmla="*/ 1465 w 2939"/>
                <a:gd name="T1" fmla="*/ 0 h 2276"/>
                <a:gd name="T2" fmla="*/ 2939 w 2939"/>
                <a:gd name="T3" fmla="*/ 0 h 2276"/>
                <a:gd name="T4" fmla="*/ 1474 w 2939"/>
                <a:gd name="T5" fmla="*/ 2276 h 2276"/>
                <a:gd name="T6" fmla="*/ 0 w 2939"/>
                <a:gd name="T7" fmla="*/ 2276 h 2276"/>
                <a:gd name="T8" fmla="*/ 1465 w 2939"/>
                <a:gd name="T9" fmla="*/ 0 h 2276"/>
                <a:gd name="connsiteX0" fmla="*/ 4985 w 10000"/>
                <a:gd name="connsiteY0" fmla="*/ 0 h 10000"/>
                <a:gd name="connsiteX1" fmla="*/ 10000 w 10000"/>
                <a:gd name="connsiteY1" fmla="*/ 0 h 10000"/>
                <a:gd name="connsiteX2" fmla="*/ 5015 w 10000"/>
                <a:gd name="connsiteY2" fmla="*/ 10000 h 10000"/>
                <a:gd name="connsiteX3" fmla="*/ 0 w 10000"/>
                <a:gd name="connsiteY3" fmla="*/ 10000 h 10000"/>
                <a:gd name="connsiteX4" fmla="*/ 307 w 10000"/>
                <a:gd name="connsiteY4" fmla="*/ 9365 h 10000"/>
                <a:gd name="connsiteX5" fmla="*/ 4985 w 10000"/>
                <a:gd name="connsiteY5" fmla="*/ 0 h 10000"/>
                <a:gd name="connsiteX0" fmla="*/ 4985 w 10000"/>
                <a:gd name="connsiteY0" fmla="*/ 0 h 10000"/>
                <a:gd name="connsiteX1" fmla="*/ 10000 w 10000"/>
                <a:gd name="connsiteY1" fmla="*/ 0 h 10000"/>
                <a:gd name="connsiteX2" fmla="*/ 5333 w 10000"/>
                <a:gd name="connsiteY2" fmla="*/ 9353 h 10000"/>
                <a:gd name="connsiteX3" fmla="*/ 5015 w 10000"/>
                <a:gd name="connsiteY3" fmla="*/ 10000 h 10000"/>
                <a:gd name="connsiteX4" fmla="*/ 0 w 10000"/>
                <a:gd name="connsiteY4" fmla="*/ 10000 h 10000"/>
                <a:gd name="connsiteX5" fmla="*/ 307 w 10000"/>
                <a:gd name="connsiteY5" fmla="*/ 9365 h 10000"/>
                <a:gd name="connsiteX6" fmla="*/ 4985 w 10000"/>
                <a:gd name="connsiteY6" fmla="*/ 0 h 10000"/>
                <a:gd name="connsiteX0" fmla="*/ 4985 w 10000"/>
                <a:gd name="connsiteY0" fmla="*/ 0 h 10000"/>
                <a:gd name="connsiteX1" fmla="*/ 10000 w 10000"/>
                <a:gd name="connsiteY1" fmla="*/ 0 h 10000"/>
                <a:gd name="connsiteX2" fmla="*/ 5333 w 10000"/>
                <a:gd name="connsiteY2" fmla="*/ 9353 h 10000"/>
                <a:gd name="connsiteX3" fmla="*/ 0 w 10000"/>
                <a:gd name="connsiteY3" fmla="*/ 10000 h 10000"/>
                <a:gd name="connsiteX4" fmla="*/ 307 w 10000"/>
                <a:gd name="connsiteY4" fmla="*/ 9365 h 10000"/>
                <a:gd name="connsiteX5" fmla="*/ 4985 w 10000"/>
                <a:gd name="connsiteY5" fmla="*/ 0 h 10000"/>
                <a:gd name="connsiteX0" fmla="*/ 4678 w 9693"/>
                <a:gd name="connsiteY0" fmla="*/ 0 h 9365"/>
                <a:gd name="connsiteX1" fmla="*/ 9693 w 9693"/>
                <a:gd name="connsiteY1" fmla="*/ 0 h 9365"/>
                <a:gd name="connsiteX2" fmla="*/ 5026 w 9693"/>
                <a:gd name="connsiteY2" fmla="*/ 9353 h 9365"/>
                <a:gd name="connsiteX3" fmla="*/ 0 w 9693"/>
                <a:gd name="connsiteY3" fmla="*/ 9365 h 9365"/>
                <a:gd name="connsiteX4" fmla="*/ 4678 w 9693"/>
                <a:gd name="connsiteY4" fmla="*/ 0 h 93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93" h="9365">
                  <a:moveTo>
                    <a:pt x="4678" y="0"/>
                  </a:moveTo>
                  <a:lnTo>
                    <a:pt x="9693" y="0"/>
                  </a:lnTo>
                  <a:lnTo>
                    <a:pt x="5026" y="9353"/>
                  </a:lnTo>
                  <a:lnTo>
                    <a:pt x="0" y="9365"/>
                  </a:lnTo>
                  <a:lnTo>
                    <a:pt x="4678"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354"/>
              <a:endParaRPr lang="en-US">
                <a:solidFill>
                  <a:srgbClr val="333E48"/>
                </a:solidFill>
              </a:endParaRPr>
            </a:p>
          </p:txBody>
        </p:sp>
        <p:sp>
          <p:nvSpPr>
            <p:cNvPr id="14" name="Freeform 8"/>
            <p:cNvSpPr>
              <a:spLocks/>
            </p:cNvSpPr>
            <p:nvPr userDrawn="1"/>
          </p:nvSpPr>
          <p:spPr bwMode="gray">
            <a:xfrm>
              <a:off x="3727429" y="1009678"/>
              <a:ext cx="2427357" cy="1879137"/>
            </a:xfrm>
            <a:custGeom>
              <a:avLst/>
              <a:gdLst>
                <a:gd name="T0" fmla="*/ 0 w 2939"/>
                <a:gd name="T1" fmla="*/ 0 h 2276"/>
                <a:gd name="T2" fmla="*/ 1474 w 2939"/>
                <a:gd name="T3" fmla="*/ 0 h 2276"/>
                <a:gd name="T4" fmla="*/ 2939 w 2939"/>
                <a:gd name="T5" fmla="*/ 2276 h 2276"/>
                <a:gd name="T6" fmla="*/ 1465 w 2939"/>
                <a:gd name="T7" fmla="*/ 2276 h 2276"/>
                <a:gd name="T8" fmla="*/ 0 w 2939"/>
                <a:gd name="T9" fmla="*/ 0 h 2276"/>
              </a:gdLst>
              <a:ahLst/>
              <a:cxnLst>
                <a:cxn ang="0">
                  <a:pos x="T0" y="T1"/>
                </a:cxn>
                <a:cxn ang="0">
                  <a:pos x="T2" y="T3"/>
                </a:cxn>
                <a:cxn ang="0">
                  <a:pos x="T4" y="T5"/>
                </a:cxn>
                <a:cxn ang="0">
                  <a:pos x="T6" y="T7"/>
                </a:cxn>
                <a:cxn ang="0">
                  <a:pos x="T8" y="T9"/>
                </a:cxn>
              </a:cxnLst>
              <a:rect l="0" t="0" r="r" b="b"/>
              <a:pathLst>
                <a:path w="2939" h="2276">
                  <a:moveTo>
                    <a:pt x="0" y="0"/>
                  </a:moveTo>
                  <a:lnTo>
                    <a:pt x="1474" y="0"/>
                  </a:lnTo>
                  <a:lnTo>
                    <a:pt x="2939" y="2276"/>
                  </a:lnTo>
                  <a:lnTo>
                    <a:pt x="1465" y="2276"/>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354"/>
              <a:endParaRPr lang="en-US">
                <a:solidFill>
                  <a:srgbClr val="333E48"/>
                </a:solidFill>
              </a:endParaRPr>
            </a:p>
          </p:txBody>
        </p:sp>
      </p:grpSp>
      <p:sp>
        <p:nvSpPr>
          <p:cNvPr id="17" name="Rectangle 16"/>
          <p:cNvSpPr/>
          <p:nvPr userDrawn="1"/>
        </p:nvSpPr>
        <p:spPr bwMode="gray">
          <a:xfrm>
            <a:off x="0" y="1358538"/>
            <a:ext cx="9144000" cy="118810"/>
          </a:xfrm>
          <a:prstGeom prst="rect">
            <a:avLst/>
          </a:prstGeom>
          <a:solidFill>
            <a:srgbClr val="53636E"/>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22" tIns="65311" rIns="130622" bIns="65311"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cxnSp>
        <p:nvCxnSpPr>
          <p:cNvPr id="23" name="Straight Connector 22"/>
          <p:cNvCxnSpPr/>
          <p:nvPr userDrawn="1"/>
        </p:nvCxnSpPr>
        <p:spPr bwMode="gray">
          <a:xfrm>
            <a:off x="2493533" y="332713"/>
            <a:ext cx="0" cy="718457"/>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25" name="Picture 24" descr="ABC_Logo_RGB.png"/>
          <p:cNvPicPr>
            <a:picLocks noChangeAspect="1"/>
          </p:cNvPicPr>
          <p:nvPr userDrawn="1"/>
        </p:nvPicPr>
        <p:blipFill>
          <a:blip r:embed="rId2" cstate="print"/>
          <a:stretch>
            <a:fillRect/>
          </a:stretch>
        </p:blipFill>
        <p:spPr bwMode="gray">
          <a:xfrm>
            <a:off x="292964" y="147796"/>
            <a:ext cx="2170790" cy="1056491"/>
          </a:xfrm>
          <a:prstGeom prst="rect">
            <a:avLst/>
          </a:prstGeom>
        </p:spPr>
      </p:pic>
      <p:sp>
        <p:nvSpPr>
          <p:cNvPr id="26" name="Text Placeholder 14"/>
          <p:cNvSpPr>
            <a:spLocks noGrp="1"/>
          </p:cNvSpPr>
          <p:nvPr userDrawn="1">
            <p:ph type="body" sz="quarter" idx="17" hasCustomPrompt="1"/>
          </p:nvPr>
        </p:nvSpPr>
        <p:spPr bwMode="gray">
          <a:xfrm>
            <a:off x="2666922" y="347083"/>
            <a:ext cx="3100807" cy="701323"/>
          </a:xfrm>
          <a:prstGeom prst="rect">
            <a:avLst/>
          </a:prstGeom>
        </p:spPr>
        <p:txBody>
          <a:bodyPr lIns="0" tIns="0" rIns="0" bIns="0" anchor="ctr" anchorCtr="0"/>
          <a:lstStyle>
            <a:lvl1pPr marL="0" indent="0">
              <a:spcBef>
                <a:spcPts val="0"/>
              </a:spcBef>
              <a:buNone/>
              <a:defRPr sz="1700">
                <a:solidFill>
                  <a:schemeClr val="tx1"/>
                </a:solidFill>
              </a:defRPr>
            </a:lvl1pPr>
          </a:lstStyle>
          <a:p>
            <a:pPr lvl="0"/>
            <a:r>
              <a:rPr lang="en-US" dirty="0" smtClean="0"/>
              <a:t>Program Name Appears Here Identically to Official Lock-up</a:t>
            </a:r>
          </a:p>
        </p:txBody>
      </p:sp>
      <p:sp>
        <p:nvSpPr>
          <p:cNvPr id="27" name="Text Placeholder 15"/>
          <p:cNvSpPr>
            <a:spLocks noGrp="1"/>
          </p:cNvSpPr>
          <p:nvPr userDrawn="1">
            <p:ph type="body" sz="quarter" idx="18" hasCustomPrompt="1"/>
          </p:nvPr>
        </p:nvSpPr>
        <p:spPr bwMode="gray">
          <a:xfrm>
            <a:off x="745347" y="2777587"/>
            <a:ext cx="5265340" cy="892552"/>
          </a:xfrm>
          <a:prstGeom prst="rect">
            <a:avLst/>
          </a:prstGeom>
        </p:spPr>
        <p:txBody>
          <a:bodyPr lIns="0" tIns="0" rIns="0" bIns="0" anchor="b">
            <a:spAutoFit/>
          </a:bodyPr>
          <a:lstStyle>
            <a:lvl1pPr marL="0" indent="0" algn="l">
              <a:spcBef>
                <a:spcPts val="0"/>
              </a:spcBef>
              <a:buNone/>
              <a:defRPr sz="29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smtClean="0"/>
              <a:t>Presentation Title – Arial 20pt Regular, Use Title Case</a:t>
            </a:r>
            <a:endParaRPr lang="en-US" dirty="0"/>
          </a:p>
        </p:txBody>
      </p:sp>
      <p:sp>
        <p:nvSpPr>
          <p:cNvPr id="28" name="Text Placeholder 15"/>
          <p:cNvSpPr>
            <a:spLocks noGrp="1"/>
          </p:cNvSpPr>
          <p:nvPr userDrawn="1">
            <p:ph type="body" sz="quarter" idx="19" hasCustomPrompt="1"/>
          </p:nvPr>
        </p:nvSpPr>
        <p:spPr bwMode="gray">
          <a:xfrm>
            <a:off x="745347" y="3800323"/>
            <a:ext cx="5264331" cy="527617"/>
          </a:xfrm>
          <a:prstGeom prst="rect">
            <a:avLst/>
          </a:prstGeom>
        </p:spPr>
        <p:txBody>
          <a:bodyPr lIns="0" tIns="0" rIns="0" bIns="0" anchor="t">
            <a:spAutoFit/>
          </a:bodyPr>
          <a:lstStyle>
            <a:lvl1pPr marL="0" indent="0" algn="l">
              <a:spcBef>
                <a:spcPts val="0"/>
              </a:spcBef>
              <a:buNone/>
              <a:defRPr sz="17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smtClean="0"/>
              <a:t>Presentation Subtitle – Arial </a:t>
            </a:r>
            <a:br>
              <a:rPr lang="en-US" dirty="0" smtClean="0"/>
            </a:br>
            <a:r>
              <a:rPr lang="en-US" dirty="0" smtClean="0"/>
              <a:t>12pt Regular, Use Title Case</a:t>
            </a:r>
            <a:endParaRPr lang="en-US" dirty="0"/>
          </a:p>
        </p:txBody>
      </p:sp>
    </p:spTree>
    <p:extLst>
      <p:ext uri="{BB962C8B-B14F-4D97-AF65-F5344CB8AC3E}">
        <p14:creationId xmlns:p14="http://schemas.microsoft.com/office/powerpoint/2010/main" val="41602243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Road Map 3">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 name="TextBox 2"/>
          <p:cNvSpPr txBox="1"/>
          <p:nvPr userDrawn="1"/>
        </p:nvSpPr>
        <p:spPr bwMode="gray">
          <a:xfrm>
            <a:off x="-1" y="6708509"/>
            <a:ext cx="2976619" cy="149491"/>
          </a:xfrm>
          <a:prstGeom prst="rect">
            <a:avLst/>
          </a:prstGeom>
          <a:noFill/>
        </p:spPr>
        <p:txBody>
          <a:bodyPr wrap="square" lIns="65311" tIns="0" rIns="0" bIns="39187" rtlCol="0" anchor="b" anchorCtr="0">
            <a:spAutoFit/>
          </a:bodyPr>
          <a:lstStyle/>
          <a:p>
            <a:pPr defTabSz="914354">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2" name="Rectangle 11"/>
          <p:cNvSpPr/>
          <p:nvPr userDrawn="1"/>
        </p:nvSpPr>
        <p:spPr bwMode="gray">
          <a:xfrm>
            <a:off x="7402804" y="-3364"/>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13" name="TextBox 12"/>
          <p:cNvSpPr txBox="1"/>
          <p:nvPr userDrawn="1"/>
        </p:nvSpPr>
        <p:spPr bwMode="gray">
          <a:xfrm>
            <a:off x="1355107" y="2828884"/>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2</a:t>
            </a:r>
          </a:p>
        </p:txBody>
      </p:sp>
      <p:sp>
        <p:nvSpPr>
          <p:cNvPr id="14" name="TextBox 13"/>
          <p:cNvSpPr txBox="1"/>
          <p:nvPr userDrawn="1"/>
        </p:nvSpPr>
        <p:spPr bwMode="gray">
          <a:xfrm>
            <a:off x="1760390" y="3833639"/>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3</a:t>
            </a:r>
          </a:p>
        </p:txBody>
      </p:sp>
      <p:sp>
        <p:nvSpPr>
          <p:cNvPr id="18" name="TextBox 17"/>
          <p:cNvSpPr txBox="1"/>
          <p:nvPr userDrawn="1"/>
        </p:nvSpPr>
        <p:spPr bwMode="gray">
          <a:xfrm>
            <a:off x="949824" y="1824128"/>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1</a:t>
            </a:r>
          </a:p>
        </p:txBody>
      </p:sp>
      <p:sp>
        <p:nvSpPr>
          <p:cNvPr id="19" name="Rectangle 18"/>
          <p:cNvSpPr/>
          <p:nvPr userDrawn="1"/>
        </p:nvSpPr>
        <p:spPr bwMode="gray">
          <a:xfrm rot="4080000">
            <a:off x="-1493076" y="3141317"/>
            <a:ext cx="6992650"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9" y="313204"/>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22" tIns="65311" rIns="130622" bIns="65311" numCol="1" anchor="t" anchorCtr="0" compatLnSpc="1">
            <a:prstTxWarp prst="textNoShape">
              <a:avLst/>
            </a:prstTxWarp>
          </a:bodyPr>
          <a:lstStyle/>
          <a:p>
            <a:pPr defTabSz="914354"/>
            <a:endParaRPr lang="en-US">
              <a:solidFill>
                <a:srgbClr val="333E48"/>
              </a:solidFill>
            </a:endParaRPr>
          </a:p>
        </p:txBody>
      </p:sp>
      <p:sp>
        <p:nvSpPr>
          <p:cNvPr id="21" name="TextBox 20"/>
          <p:cNvSpPr txBox="1"/>
          <p:nvPr userDrawn="1"/>
        </p:nvSpPr>
        <p:spPr bwMode="gray">
          <a:xfrm>
            <a:off x="7402804" y="263223"/>
            <a:ext cx="1274140" cy="263809"/>
          </a:xfrm>
          <a:prstGeom prst="rect">
            <a:avLst/>
          </a:prstGeom>
          <a:noFill/>
        </p:spPr>
        <p:txBody>
          <a:bodyPr wrap="square" lIns="0" tIns="0" rIns="0" bIns="0" rtlCol="0" anchor="b" anchorCtr="0">
            <a:spAutoFit/>
          </a:bodyPr>
          <a:lstStyle/>
          <a:p>
            <a:pPr algn="ctr" defTabSz="914354"/>
            <a:r>
              <a:rPr lang="en-US" sz="1700" dirty="0" smtClean="0">
                <a:solidFill>
                  <a:srgbClr val="FFFFFF"/>
                </a:solidFill>
                <a:cs typeface="Arial" pitchFamily="34" charset="0"/>
              </a:rPr>
              <a:t>Road Map</a:t>
            </a:r>
          </a:p>
        </p:txBody>
      </p:sp>
      <p:sp>
        <p:nvSpPr>
          <p:cNvPr id="28" name="Rectangle 27"/>
          <p:cNvSpPr/>
          <p:nvPr userDrawn="1"/>
        </p:nvSpPr>
        <p:spPr bwMode="gray">
          <a:xfrm rot="20240294">
            <a:off x="1980356" y="4131354"/>
            <a:ext cx="26126" cy="7043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22" tIns="65311" rIns="130622" bIns="65311" numCol="1" spcCol="0" rtlCol="0" fromWordArt="0" anchor="ctr"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2" name="Text Placeholder 4"/>
          <p:cNvSpPr>
            <a:spLocks noGrp="1"/>
          </p:cNvSpPr>
          <p:nvPr>
            <p:ph type="body" sz="quarter" idx="15" hasCustomPrompt="1"/>
          </p:nvPr>
        </p:nvSpPr>
        <p:spPr bwMode="gray">
          <a:xfrm>
            <a:off x="2229684" y="4075463"/>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558649" y="2065951"/>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23" name="Text Placeholder 4"/>
          <p:cNvSpPr>
            <a:spLocks noGrp="1"/>
          </p:cNvSpPr>
          <p:nvPr>
            <p:ph type="body" sz="quarter" idx="21" hasCustomPrompt="1"/>
          </p:nvPr>
        </p:nvSpPr>
        <p:spPr bwMode="gray">
          <a:xfrm>
            <a:off x="1916534" y="3026739"/>
            <a:ext cx="6531429" cy="307777"/>
          </a:xfrm>
          <a:prstGeom prst="rect">
            <a:avLst/>
          </a:prstGeom>
        </p:spPr>
        <p:txBody>
          <a:bodyPr wrap="square" lIns="0" tIns="0" rIns="0" bIns="0" anchor="ctr" anchorCtr="0">
            <a:spAutoFit/>
          </a:bodyPr>
          <a:lstStyle>
            <a:lvl1pPr marL="0" indent="0">
              <a:buNone/>
              <a:defRPr sz="2000">
                <a:solidFill>
                  <a:schemeClr val="bg1"/>
                </a:solidFill>
              </a:defRPr>
            </a:lvl1pPr>
            <a:lvl2pPr marL="163278" indent="0">
              <a:buNone/>
              <a:defRPr>
                <a:solidFill>
                  <a:schemeClr val="bg1"/>
                </a:solidFill>
              </a:defRPr>
            </a:lvl2pPr>
            <a:lvl3pPr marL="326555" indent="0">
              <a:buNone/>
              <a:defRPr>
                <a:solidFill>
                  <a:schemeClr val="bg1"/>
                </a:solidFill>
              </a:defRPr>
            </a:lvl3pPr>
            <a:lvl4pPr marL="489833" indent="0">
              <a:buNone/>
              <a:defRPr>
                <a:solidFill>
                  <a:schemeClr val="bg1"/>
                </a:solidFill>
              </a:defRPr>
            </a:lvl4pPr>
            <a:lvl5pPr marL="653110" indent="0">
              <a:buNone/>
              <a:defRPr>
                <a:solidFill>
                  <a:schemeClr val="bg1"/>
                </a:solidFill>
              </a:defRPr>
            </a:lvl5pPr>
          </a:lstStyle>
          <a:p>
            <a:pPr lvl="0"/>
            <a:r>
              <a:rPr lang="en-US" dirty="0" smtClean="0"/>
              <a:t>Section Title – Arial 14pt Regular, White, Use Title Case</a:t>
            </a:r>
          </a:p>
        </p:txBody>
      </p:sp>
    </p:spTree>
    <p:extLst>
      <p:ext uri="{BB962C8B-B14F-4D97-AF65-F5344CB8AC3E}">
        <p14:creationId xmlns:p14="http://schemas.microsoft.com/office/powerpoint/2010/main" val="420536660"/>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Road Map 4">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 name="TextBox 2"/>
          <p:cNvSpPr txBox="1"/>
          <p:nvPr userDrawn="1"/>
        </p:nvSpPr>
        <p:spPr bwMode="gray">
          <a:xfrm>
            <a:off x="-1" y="6708509"/>
            <a:ext cx="2976619" cy="149491"/>
          </a:xfrm>
          <a:prstGeom prst="rect">
            <a:avLst/>
          </a:prstGeom>
          <a:noFill/>
        </p:spPr>
        <p:txBody>
          <a:bodyPr wrap="square" lIns="65311" tIns="0" rIns="0" bIns="39187" rtlCol="0" anchor="b" anchorCtr="0">
            <a:spAutoFit/>
          </a:bodyPr>
          <a:lstStyle/>
          <a:p>
            <a:pPr defTabSz="914354">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3" name="TextBox 12"/>
          <p:cNvSpPr txBox="1"/>
          <p:nvPr userDrawn="1"/>
        </p:nvSpPr>
        <p:spPr bwMode="gray">
          <a:xfrm>
            <a:off x="1280310" y="2649941"/>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2</a:t>
            </a:r>
          </a:p>
        </p:txBody>
      </p:sp>
      <p:sp>
        <p:nvSpPr>
          <p:cNvPr id="14" name="TextBox 13"/>
          <p:cNvSpPr txBox="1"/>
          <p:nvPr userDrawn="1"/>
        </p:nvSpPr>
        <p:spPr bwMode="gray">
          <a:xfrm>
            <a:off x="1621000" y="3475754"/>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3</a:t>
            </a:r>
          </a:p>
        </p:txBody>
      </p:sp>
      <p:sp>
        <p:nvSpPr>
          <p:cNvPr id="15" name="TextBox 14"/>
          <p:cNvSpPr txBox="1"/>
          <p:nvPr userDrawn="1"/>
        </p:nvSpPr>
        <p:spPr bwMode="gray">
          <a:xfrm>
            <a:off x="1941280" y="4301566"/>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4</a:t>
            </a:r>
          </a:p>
        </p:txBody>
      </p:sp>
      <p:sp>
        <p:nvSpPr>
          <p:cNvPr id="18" name="TextBox 17"/>
          <p:cNvSpPr txBox="1"/>
          <p:nvPr userDrawn="1"/>
        </p:nvSpPr>
        <p:spPr bwMode="gray">
          <a:xfrm>
            <a:off x="949824" y="1824128"/>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1</a:t>
            </a:r>
          </a:p>
        </p:txBody>
      </p:sp>
      <p:sp>
        <p:nvSpPr>
          <p:cNvPr id="19" name="Rectangle 18"/>
          <p:cNvSpPr/>
          <p:nvPr userDrawn="1"/>
        </p:nvSpPr>
        <p:spPr bwMode="gray">
          <a:xfrm rot="4080000">
            <a:off x="-1493076" y="3141317"/>
            <a:ext cx="6992650"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9" y="313204"/>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22" tIns="65311" rIns="130622" bIns="65311" numCol="1" anchor="t" anchorCtr="0" compatLnSpc="1">
            <a:prstTxWarp prst="textNoShape">
              <a:avLst/>
            </a:prstTxWarp>
          </a:bodyPr>
          <a:lstStyle/>
          <a:p>
            <a:pPr defTabSz="914354"/>
            <a:endParaRPr lang="en-US">
              <a:solidFill>
                <a:srgbClr val="333E48"/>
              </a:solidFill>
            </a:endParaRPr>
          </a:p>
        </p:txBody>
      </p:sp>
      <p:sp>
        <p:nvSpPr>
          <p:cNvPr id="28" name="Rectangle 27"/>
          <p:cNvSpPr/>
          <p:nvPr userDrawn="1"/>
        </p:nvSpPr>
        <p:spPr bwMode="gray">
          <a:xfrm rot="20240294">
            <a:off x="1837630" y="3787638"/>
            <a:ext cx="26126" cy="7043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22" tIns="65311" rIns="130622" bIns="65311" numCol="1" spcCol="0" rtlCol="0" fromWordArt="0" anchor="ctr"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1" name="Text Placeholder 4"/>
          <p:cNvSpPr>
            <a:spLocks noGrp="1"/>
          </p:cNvSpPr>
          <p:nvPr>
            <p:ph type="body" sz="quarter" idx="12" hasCustomPrompt="1"/>
          </p:nvPr>
        </p:nvSpPr>
        <p:spPr bwMode="gray">
          <a:xfrm>
            <a:off x="2560729" y="4543390"/>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2" name="Text Placeholder 4"/>
          <p:cNvSpPr>
            <a:spLocks noGrp="1"/>
          </p:cNvSpPr>
          <p:nvPr>
            <p:ph type="body" sz="quarter" idx="15" hasCustomPrompt="1"/>
          </p:nvPr>
        </p:nvSpPr>
        <p:spPr bwMode="gray">
          <a:xfrm>
            <a:off x="2229684" y="3717577"/>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558649" y="2065951"/>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23" name="Text Placeholder 4"/>
          <p:cNvSpPr>
            <a:spLocks noGrp="1"/>
          </p:cNvSpPr>
          <p:nvPr>
            <p:ph type="body" sz="quarter" idx="21" hasCustomPrompt="1"/>
          </p:nvPr>
        </p:nvSpPr>
        <p:spPr bwMode="gray">
          <a:xfrm>
            <a:off x="1916534" y="2847796"/>
            <a:ext cx="6531429" cy="307777"/>
          </a:xfrm>
          <a:prstGeom prst="rect">
            <a:avLst/>
          </a:prstGeom>
        </p:spPr>
        <p:txBody>
          <a:bodyPr wrap="square" lIns="0" tIns="0" rIns="0" bIns="0" anchor="ctr" anchorCtr="0">
            <a:spAutoFit/>
          </a:bodyPr>
          <a:lstStyle>
            <a:lvl1pPr marL="0" indent="0">
              <a:buNone/>
              <a:defRPr sz="2000">
                <a:solidFill>
                  <a:schemeClr val="bg1"/>
                </a:solidFill>
              </a:defRPr>
            </a:lvl1pPr>
            <a:lvl2pPr marL="163278" indent="0">
              <a:buNone/>
              <a:defRPr>
                <a:solidFill>
                  <a:schemeClr val="bg1"/>
                </a:solidFill>
              </a:defRPr>
            </a:lvl2pPr>
            <a:lvl3pPr marL="326555" indent="0">
              <a:buNone/>
              <a:defRPr>
                <a:solidFill>
                  <a:schemeClr val="bg1"/>
                </a:solidFill>
              </a:defRPr>
            </a:lvl3pPr>
            <a:lvl4pPr marL="489833" indent="0">
              <a:buNone/>
              <a:defRPr>
                <a:solidFill>
                  <a:schemeClr val="bg1"/>
                </a:solidFill>
              </a:defRPr>
            </a:lvl4pPr>
            <a:lvl5pPr marL="653110" indent="0">
              <a:buNone/>
              <a:defRPr>
                <a:solidFill>
                  <a:schemeClr val="bg1"/>
                </a:solidFill>
              </a:defRPr>
            </a:lvl5pPr>
          </a:lstStyle>
          <a:p>
            <a:pPr lvl="0"/>
            <a:r>
              <a:rPr lang="en-US" dirty="0" smtClean="0"/>
              <a:t>Section Title – Arial 14pt Regular, White, Use Title Case</a:t>
            </a:r>
          </a:p>
        </p:txBody>
      </p:sp>
      <p:sp>
        <p:nvSpPr>
          <p:cNvPr id="24" name="Rectangle 11"/>
          <p:cNvSpPr/>
          <p:nvPr userDrawn="1"/>
        </p:nvSpPr>
        <p:spPr bwMode="gray">
          <a:xfrm>
            <a:off x="7402804" y="-3364"/>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5" name="TextBox 24"/>
          <p:cNvSpPr txBox="1"/>
          <p:nvPr userDrawn="1"/>
        </p:nvSpPr>
        <p:spPr bwMode="gray">
          <a:xfrm>
            <a:off x="7402804" y="263223"/>
            <a:ext cx="1274140" cy="263809"/>
          </a:xfrm>
          <a:prstGeom prst="rect">
            <a:avLst/>
          </a:prstGeom>
          <a:noFill/>
        </p:spPr>
        <p:txBody>
          <a:bodyPr wrap="square" lIns="0" tIns="0" rIns="0" bIns="0" rtlCol="0" anchor="b" anchorCtr="0">
            <a:spAutoFit/>
          </a:bodyPr>
          <a:lstStyle/>
          <a:p>
            <a:pPr algn="ctr" defTabSz="914354"/>
            <a:r>
              <a:rPr lang="en-US" sz="1700" dirty="0" smtClean="0">
                <a:solidFill>
                  <a:srgbClr val="FFFFFF"/>
                </a:solidFill>
                <a:cs typeface="Arial" pitchFamily="34" charset="0"/>
              </a:rPr>
              <a:t>Road Map</a:t>
            </a:r>
          </a:p>
        </p:txBody>
      </p:sp>
    </p:spTree>
    <p:extLst>
      <p:ext uri="{BB962C8B-B14F-4D97-AF65-F5344CB8AC3E}">
        <p14:creationId xmlns:p14="http://schemas.microsoft.com/office/powerpoint/2010/main" val="3199294511"/>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Road Map 5">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 name="TextBox 2"/>
          <p:cNvSpPr txBox="1"/>
          <p:nvPr userDrawn="1"/>
        </p:nvSpPr>
        <p:spPr bwMode="gray">
          <a:xfrm>
            <a:off x="-1" y="6708509"/>
            <a:ext cx="2976619" cy="149491"/>
          </a:xfrm>
          <a:prstGeom prst="rect">
            <a:avLst/>
          </a:prstGeom>
          <a:noFill/>
        </p:spPr>
        <p:txBody>
          <a:bodyPr wrap="square" lIns="65311" tIns="0" rIns="0" bIns="39187" rtlCol="0" anchor="b" anchorCtr="0">
            <a:spAutoFit/>
          </a:bodyPr>
          <a:lstStyle/>
          <a:p>
            <a:pPr defTabSz="914354">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3" name="TextBox 12"/>
          <p:cNvSpPr txBox="1"/>
          <p:nvPr userDrawn="1"/>
        </p:nvSpPr>
        <p:spPr bwMode="gray">
          <a:xfrm>
            <a:off x="1130577" y="2292055"/>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2</a:t>
            </a:r>
          </a:p>
        </p:txBody>
      </p:sp>
      <p:sp>
        <p:nvSpPr>
          <p:cNvPr id="14" name="TextBox 13"/>
          <p:cNvSpPr txBox="1"/>
          <p:nvPr userDrawn="1"/>
        </p:nvSpPr>
        <p:spPr bwMode="gray">
          <a:xfrm>
            <a:off x="1474893" y="3117868"/>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3</a:t>
            </a:r>
          </a:p>
        </p:txBody>
      </p:sp>
      <p:sp>
        <p:nvSpPr>
          <p:cNvPr id="15" name="TextBox 14"/>
          <p:cNvSpPr txBox="1"/>
          <p:nvPr userDrawn="1"/>
        </p:nvSpPr>
        <p:spPr bwMode="gray">
          <a:xfrm>
            <a:off x="1798800" y="3943681"/>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4</a:t>
            </a:r>
          </a:p>
        </p:txBody>
      </p:sp>
      <p:sp>
        <p:nvSpPr>
          <p:cNvPr id="17" name="TextBox 16"/>
          <p:cNvSpPr txBox="1"/>
          <p:nvPr userDrawn="1"/>
        </p:nvSpPr>
        <p:spPr bwMode="gray">
          <a:xfrm>
            <a:off x="2122708" y="4769494"/>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5</a:t>
            </a:r>
          </a:p>
        </p:txBody>
      </p:sp>
      <p:sp>
        <p:nvSpPr>
          <p:cNvPr id="18" name="TextBox 17"/>
          <p:cNvSpPr txBox="1"/>
          <p:nvPr userDrawn="1"/>
        </p:nvSpPr>
        <p:spPr bwMode="gray">
          <a:xfrm>
            <a:off x="806670" y="1466242"/>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1</a:t>
            </a:r>
          </a:p>
        </p:txBody>
      </p:sp>
      <p:sp>
        <p:nvSpPr>
          <p:cNvPr id="19" name="Rectangle 18"/>
          <p:cNvSpPr/>
          <p:nvPr userDrawn="1"/>
        </p:nvSpPr>
        <p:spPr bwMode="gray">
          <a:xfrm rot="4080000">
            <a:off x="-1498071" y="3150177"/>
            <a:ext cx="7012680"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9" y="313204"/>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22" tIns="65311" rIns="130622" bIns="65311" numCol="1" anchor="t" anchorCtr="0" compatLnSpc="1">
            <a:prstTxWarp prst="textNoShape">
              <a:avLst/>
            </a:prstTxWarp>
          </a:bodyPr>
          <a:lstStyle/>
          <a:p>
            <a:pPr defTabSz="914354"/>
            <a:endParaRPr lang="en-US">
              <a:solidFill>
                <a:srgbClr val="333E48"/>
              </a:solidFill>
            </a:endParaRPr>
          </a:p>
        </p:txBody>
      </p:sp>
      <p:sp>
        <p:nvSpPr>
          <p:cNvPr id="28" name="Rectangle 27"/>
          <p:cNvSpPr/>
          <p:nvPr userDrawn="1"/>
        </p:nvSpPr>
        <p:spPr bwMode="gray">
          <a:xfrm rot="20240294">
            <a:off x="1694476" y="3429752"/>
            <a:ext cx="26126" cy="7043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22" tIns="65311" rIns="130622" bIns="65311" numCol="1" spcCol="0" rtlCol="0" fromWordArt="0" anchor="ctr"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1" name="Text Placeholder 4"/>
          <p:cNvSpPr>
            <a:spLocks noGrp="1"/>
          </p:cNvSpPr>
          <p:nvPr>
            <p:ph type="body" sz="quarter" idx="12" hasCustomPrompt="1"/>
          </p:nvPr>
        </p:nvSpPr>
        <p:spPr bwMode="gray">
          <a:xfrm>
            <a:off x="2417574" y="4185504"/>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2" name="Text Placeholder 4"/>
          <p:cNvSpPr>
            <a:spLocks noGrp="1"/>
          </p:cNvSpPr>
          <p:nvPr>
            <p:ph type="body" sz="quarter" idx="15" hasCustomPrompt="1"/>
          </p:nvPr>
        </p:nvSpPr>
        <p:spPr bwMode="gray">
          <a:xfrm>
            <a:off x="2086530" y="3359691"/>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415494" y="1708066"/>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5" name="Text Placeholder 4"/>
          <p:cNvSpPr>
            <a:spLocks noGrp="1"/>
          </p:cNvSpPr>
          <p:nvPr>
            <p:ph type="body" sz="quarter" idx="19" hasCustomPrompt="1"/>
          </p:nvPr>
        </p:nvSpPr>
        <p:spPr bwMode="gray">
          <a:xfrm>
            <a:off x="2739671" y="5011317"/>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23" name="Text Placeholder 4"/>
          <p:cNvSpPr>
            <a:spLocks noGrp="1"/>
          </p:cNvSpPr>
          <p:nvPr>
            <p:ph type="body" sz="quarter" idx="21" hasCustomPrompt="1"/>
          </p:nvPr>
        </p:nvSpPr>
        <p:spPr bwMode="gray">
          <a:xfrm>
            <a:off x="1773380" y="2489910"/>
            <a:ext cx="6531429" cy="307777"/>
          </a:xfrm>
          <a:prstGeom prst="rect">
            <a:avLst/>
          </a:prstGeom>
        </p:spPr>
        <p:txBody>
          <a:bodyPr wrap="square" lIns="0" tIns="0" rIns="0" bIns="0" anchor="ctr" anchorCtr="0">
            <a:spAutoFit/>
          </a:bodyPr>
          <a:lstStyle>
            <a:lvl1pPr marL="0" indent="0">
              <a:buNone/>
              <a:defRPr sz="2000">
                <a:solidFill>
                  <a:schemeClr val="bg1"/>
                </a:solidFill>
              </a:defRPr>
            </a:lvl1pPr>
            <a:lvl2pPr marL="163278" indent="0">
              <a:buNone/>
              <a:defRPr>
                <a:solidFill>
                  <a:schemeClr val="bg1"/>
                </a:solidFill>
              </a:defRPr>
            </a:lvl2pPr>
            <a:lvl3pPr marL="326555" indent="0">
              <a:buNone/>
              <a:defRPr>
                <a:solidFill>
                  <a:schemeClr val="bg1"/>
                </a:solidFill>
              </a:defRPr>
            </a:lvl3pPr>
            <a:lvl4pPr marL="489833" indent="0">
              <a:buNone/>
              <a:defRPr>
                <a:solidFill>
                  <a:schemeClr val="bg1"/>
                </a:solidFill>
              </a:defRPr>
            </a:lvl4pPr>
            <a:lvl5pPr marL="653110" indent="0">
              <a:buNone/>
              <a:defRPr>
                <a:solidFill>
                  <a:schemeClr val="bg1"/>
                </a:solidFill>
              </a:defRPr>
            </a:lvl5pPr>
          </a:lstStyle>
          <a:p>
            <a:pPr lvl="0"/>
            <a:r>
              <a:rPr lang="en-US" dirty="0" smtClean="0"/>
              <a:t>Section Title – Arial 14pt Regular, White, Use Title Case</a:t>
            </a:r>
          </a:p>
        </p:txBody>
      </p:sp>
      <p:sp>
        <p:nvSpPr>
          <p:cNvPr id="22" name="Rectangle 11"/>
          <p:cNvSpPr/>
          <p:nvPr userDrawn="1"/>
        </p:nvSpPr>
        <p:spPr bwMode="gray">
          <a:xfrm>
            <a:off x="7402804" y="-3364"/>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4" name="TextBox 23"/>
          <p:cNvSpPr txBox="1"/>
          <p:nvPr userDrawn="1"/>
        </p:nvSpPr>
        <p:spPr bwMode="gray">
          <a:xfrm>
            <a:off x="7402804" y="263223"/>
            <a:ext cx="1274140" cy="263809"/>
          </a:xfrm>
          <a:prstGeom prst="rect">
            <a:avLst/>
          </a:prstGeom>
          <a:noFill/>
        </p:spPr>
        <p:txBody>
          <a:bodyPr wrap="square" lIns="0" tIns="0" rIns="0" bIns="0" rtlCol="0" anchor="b" anchorCtr="0">
            <a:spAutoFit/>
          </a:bodyPr>
          <a:lstStyle/>
          <a:p>
            <a:pPr algn="ctr" defTabSz="914354"/>
            <a:r>
              <a:rPr lang="en-US" sz="1700" dirty="0" smtClean="0">
                <a:solidFill>
                  <a:srgbClr val="FFFFFF"/>
                </a:solidFill>
                <a:cs typeface="Arial" pitchFamily="34" charset="0"/>
              </a:rPr>
              <a:t>Road Map</a:t>
            </a:r>
          </a:p>
        </p:txBody>
      </p:sp>
    </p:spTree>
    <p:extLst>
      <p:ext uri="{BB962C8B-B14F-4D97-AF65-F5344CB8AC3E}">
        <p14:creationId xmlns:p14="http://schemas.microsoft.com/office/powerpoint/2010/main" val="1075156693"/>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Road Map 6">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 name="TextBox 2"/>
          <p:cNvSpPr txBox="1"/>
          <p:nvPr userDrawn="1"/>
        </p:nvSpPr>
        <p:spPr bwMode="gray">
          <a:xfrm>
            <a:off x="-1" y="6708509"/>
            <a:ext cx="2976619" cy="149491"/>
          </a:xfrm>
          <a:prstGeom prst="rect">
            <a:avLst/>
          </a:prstGeom>
          <a:noFill/>
        </p:spPr>
        <p:txBody>
          <a:bodyPr wrap="square" lIns="65311" tIns="0" rIns="0" bIns="39187" rtlCol="0" anchor="b" anchorCtr="0">
            <a:spAutoFit/>
          </a:bodyPr>
          <a:lstStyle/>
          <a:p>
            <a:pPr defTabSz="914354">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3" name="TextBox 12"/>
          <p:cNvSpPr txBox="1"/>
          <p:nvPr userDrawn="1"/>
        </p:nvSpPr>
        <p:spPr bwMode="gray">
          <a:xfrm>
            <a:off x="983841" y="1916275"/>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2</a:t>
            </a:r>
          </a:p>
        </p:txBody>
      </p:sp>
      <p:sp>
        <p:nvSpPr>
          <p:cNvPr id="14" name="TextBox 13"/>
          <p:cNvSpPr txBox="1"/>
          <p:nvPr userDrawn="1"/>
        </p:nvSpPr>
        <p:spPr bwMode="gray">
          <a:xfrm>
            <a:off x="1317426" y="2742088"/>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3</a:t>
            </a:r>
          </a:p>
        </p:txBody>
      </p:sp>
      <p:sp>
        <p:nvSpPr>
          <p:cNvPr id="15" name="TextBox 14"/>
          <p:cNvSpPr txBox="1"/>
          <p:nvPr userDrawn="1"/>
        </p:nvSpPr>
        <p:spPr bwMode="gray">
          <a:xfrm>
            <a:off x="1642063" y="3567901"/>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4</a:t>
            </a:r>
          </a:p>
        </p:txBody>
      </p:sp>
      <p:sp>
        <p:nvSpPr>
          <p:cNvPr id="16" name="TextBox 15"/>
          <p:cNvSpPr txBox="1"/>
          <p:nvPr userDrawn="1"/>
        </p:nvSpPr>
        <p:spPr bwMode="gray">
          <a:xfrm>
            <a:off x="2318176" y="5219526"/>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6</a:t>
            </a:r>
          </a:p>
        </p:txBody>
      </p:sp>
      <p:sp>
        <p:nvSpPr>
          <p:cNvPr id="17" name="TextBox 16"/>
          <p:cNvSpPr txBox="1"/>
          <p:nvPr userDrawn="1"/>
        </p:nvSpPr>
        <p:spPr bwMode="gray">
          <a:xfrm>
            <a:off x="1984594" y="4393714"/>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5</a:t>
            </a:r>
          </a:p>
        </p:txBody>
      </p:sp>
      <p:sp>
        <p:nvSpPr>
          <p:cNvPr id="18" name="TextBox 17"/>
          <p:cNvSpPr txBox="1"/>
          <p:nvPr userDrawn="1"/>
        </p:nvSpPr>
        <p:spPr bwMode="gray">
          <a:xfrm>
            <a:off x="650257" y="1090462"/>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1</a:t>
            </a:r>
          </a:p>
        </p:txBody>
      </p:sp>
      <p:sp>
        <p:nvSpPr>
          <p:cNvPr id="19" name="Rectangle 18"/>
          <p:cNvSpPr/>
          <p:nvPr userDrawn="1"/>
        </p:nvSpPr>
        <p:spPr bwMode="gray">
          <a:xfrm rot="4080000">
            <a:off x="-1570644" y="3139916"/>
            <a:ext cx="7144646"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9" y="313204"/>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22" tIns="65311" rIns="130622" bIns="65311" numCol="1" anchor="t" anchorCtr="0" compatLnSpc="1">
            <a:prstTxWarp prst="textNoShape">
              <a:avLst/>
            </a:prstTxWarp>
          </a:bodyPr>
          <a:lstStyle/>
          <a:p>
            <a:pPr defTabSz="914354"/>
            <a:endParaRPr lang="en-US">
              <a:solidFill>
                <a:srgbClr val="333E48"/>
              </a:solidFill>
            </a:endParaRPr>
          </a:p>
        </p:txBody>
      </p:sp>
      <p:sp>
        <p:nvSpPr>
          <p:cNvPr id="28" name="Rectangle 27"/>
          <p:cNvSpPr/>
          <p:nvPr userDrawn="1"/>
        </p:nvSpPr>
        <p:spPr bwMode="gray">
          <a:xfrm rot="20240294">
            <a:off x="1540207" y="3053972"/>
            <a:ext cx="26126" cy="7043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22" tIns="65311" rIns="130622" bIns="65311" numCol="1" spcCol="0" rtlCol="0" fromWordArt="0" anchor="ctr"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1" name="Text Placeholder 4"/>
          <p:cNvSpPr>
            <a:spLocks noGrp="1"/>
          </p:cNvSpPr>
          <p:nvPr>
            <p:ph type="body" sz="quarter" idx="12" hasCustomPrompt="1"/>
          </p:nvPr>
        </p:nvSpPr>
        <p:spPr bwMode="gray">
          <a:xfrm>
            <a:off x="2270109" y="3809724"/>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2" name="Text Placeholder 4"/>
          <p:cNvSpPr>
            <a:spLocks noGrp="1"/>
          </p:cNvSpPr>
          <p:nvPr>
            <p:ph type="body" sz="quarter" idx="15" hasCustomPrompt="1"/>
          </p:nvPr>
        </p:nvSpPr>
        <p:spPr bwMode="gray">
          <a:xfrm>
            <a:off x="1939064" y="2983911"/>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268029" y="1332286"/>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5" name="Text Placeholder 4"/>
          <p:cNvSpPr>
            <a:spLocks noGrp="1"/>
          </p:cNvSpPr>
          <p:nvPr>
            <p:ph type="body" sz="quarter" idx="19" hasCustomPrompt="1"/>
          </p:nvPr>
        </p:nvSpPr>
        <p:spPr bwMode="gray">
          <a:xfrm>
            <a:off x="2592206" y="4635537"/>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6" name="Text Placeholder 4"/>
          <p:cNvSpPr>
            <a:spLocks noGrp="1"/>
          </p:cNvSpPr>
          <p:nvPr>
            <p:ph type="body" sz="quarter" idx="20" hasCustomPrompt="1"/>
          </p:nvPr>
        </p:nvSpPr>
        <p:spPr bwMode="gray">
          <a:xfrm>
            <a:off x="2923250" y="5461350"/>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5" name="Text Placeholder 4"/>
          <p:cNvSpPr>
            <a:spLocks noGrp="1"/>
          </p:cNvSpPr>
          <p:nvPr>
            <p:ph type="body" sz="quarter" idx="21" hasCustomPrompt="1"/>
          </p:nvPr>
        </p:nvSpPr>
        <p:spPr bwMode="gray">
          <a:xfrm>
            <a:off x="1625914" y="2114130"/>
            <a:ext cx="6531429" cy="307777"/>
          </a:xfrm>
          <a:prstGeom prst="rect">
            <a:avLst/>
          </a:prstGeom>
        </p:spPr>
        <p:txBody>
          <a:bodyPr wrap="square" lIns="0" tIns="0" rIns="0" bIns="0" anchor="ctr" anchorCtr="0">
            <a:spAutoFit/>
          </a:bodyPr>
          <a:lstStyle>
            <a:lvl1pPr marL="0" indent="0">
              <a:buNone/>
              <a:defRPr sz="2000">
                <a:solidFill>
                  <a:schemeClr val="bg1"/>
                </a:solidFill>
              </a:defRPr>
            </a:lvl1pPr>
            <a:lvl2pPr marL="163278" indent="0">
              <a:buNone/>
              <a:defRPr>
                <a:solidFill>
                  <a:schemeClr val="bg1"/>
                </a:solidFill>
              </a:defRPr>
            </a:lvl2pPr>
            <a:lvl3pPr marL="326555" indent="0">
              <a:buNone/>
              <a:defRPr>
                <a:solidFill>
                  <a:schemeClr val="bg1"/>
                </a:solidFill>
              </a:defRPr>
            </a:lvl3pPr>
            <a:lvl4pPr marL="489833" indent="0">
              <a:buNone/>
              <a:defRPr>
                <a:solidFill>
                  <a:schemeClr val="bg1"/>
                </a:solidFill>
              </a:defRPr>
            </a:lvl4pPr>
            <a:lvl5pPr marL="653110" indent="0">
              <a:buNone/>
              <a:defRPr>
                <a:solidFill>
                  <a:schemeClr val="bg1"/>
                </a:solidFill>
              </a:defRPr>
            </a:lvl5pPr>
          </a:lstStyle>
          <a:p>
            <a:pPr lvl="0"/>
            <a:r>
              <a:rPr lang="en-US" dirty="0" smtClean="0"/>
              <a:t>Section Title – Arial 14pt Regular, White, Use Title Case</a:t>
            </a:r>
          </a:p>
        </p:txBody>
      </p:sp>
      <p:sp>
        <p:nvSpPr>
          <p:cNvPr id="23" name="Rectangle 11"/>
          <p:cNvSpPr/>
          <p:nvPr userDrawn="1"/>
        </p:nvSpPr>
        <p:spPr bwMode="gray">
          <a:xfrm>
            <a:off x="7402804" y="-3364"/>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4" name="TextBox 23"/>
          <p:cNvSpPr txBox="1"/>
          <p:nvPr userDrawn="1"/>
        </p:nvSpPr>
        <p:spPr bwMode="gray">
          <a:xfrm>
            <a:off x="7402804" y="263223"/>
            <a:ext cx="1274140" cy="263809"/>
          </a:xfrm>
          <a:prstGeom prst="rect">
            <a:avLst/>
          </a:prstGeom>
          <a:noFill/>
        </p:spPr>
        <p:txBody>
          <a:bodyPr wrap="square" lIns="0" tIns="0" rIns="0" bIns="0" rtlCol="0" anchor="b" anchorCtr="0">
            <a:spAutoFit/>
          </a:bodyPr>
          <a:lstStyle/>
          <a:p>
            <a:pPr algn="ctr" defTabSz="914354"/>
            <a:r>
              <a:rPr lang="en-US" sz="1700" dirty="0" smtClean="0">
                <a:solidFill>
                  <a:srgbClr val="FFFFFF"/>
                </a:solidFill>
                <a:cs typeface="Arial" pitchFamily="34" charset="0"/>
              </a:rPr>
              <a:t>Road Map</a:t>
            </a:r>
          </a:p>
        </p:txBody>
      </p:sp>
    </p:spTree>
    <p:extLst>
      <p:ext uri="{BB962C8B-B14F-4D97-AF65-F5344CB8AC3E}">
        <p14:creationId xmlns:p14="http://schemas.microsoft.com/office/powerpoint/2010/main" val="1783632221"/>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Road Map 7">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 name="TextBox 2"/>
          <p:cNvSpPr txBox="1"/>
          <p:nvPr userDrawn="1"/>
        </p:nvSpPr>
        <p:spPr bwMode="gray">
          <a:xfrm>
            <a:off x="-1" y="6708509"/>
            <a:ext cx="2976619" cy="149491"/>
          </a:xfrm>
          <a:prstGeom prst="rect">
            <a:avLst/>
          </a:prstGeom>
          <a:noFill/>
        </p:spPr>
        <p:txBody>
          <a:bodyPr wrap="square" lIns="65311" tIns="0" rIns="0" bIns="39187" rtlCol="0" anchor="b" anchorCtr="0">
            <a:spAutoFit/>
          </a:bodyPr>
          <a:lstStyle/>
          <a:p>
            <a:pPr defTabSz="914354">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3" name="TextBox 12"/>
          <p:cNvSpPr txBox="1"/>
          <p:nvPr userDrawn="1"/>
        </p:nvSpPr>
        <p:spPr bwMode="gray">
          <a:xfrm>
            <a:off x="917806" y="1778639"/>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2</a:t>
            </a:r>
          </a:p>
        </p:txBody>
      </p:sp>
      <p:sp>
        <p:nvSpPr>
          <p:cNvPr id="14" name="TextBox 13"/>
          <p:cNvSpPr txBox="1"/>
          <p:nvPr userDrawn="1"/>
        </p:nvSpPr>
        <p:spPr bwMode="gray">
          <a:xfrm>
            <a:off x="1212196" y="2466816"/>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3</a:t>
            </a:r>
          </a:p>
        </p:txBody>
      </p:sp>
      <p:sp>
        <p:nvSpPr>
          <p:cNvPr id="15" name="TextBox 14"/>
          <p:cNvSpPr txBox="1"/>
          <p:nvPr userDrawn="1"/>
        </p:nvSpPr>
        <p:spPr bwMode="gray">
          <a:xfrm>
            <a:off x="1479744" y="3154994"/>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4</a:t>
            </a:r>
          </a:p>
        </p:txBody>
      </p:sp>
      <p:sp>
        <p:nvSpPr>
          <p:cNvPr id="16" name="TextBox 15"/>
          <p:cNvSpPr txBox="1"/>
          <p:nvPr userDrawn="1"/>
        </p:nvSpPr>
        <p:spPr bwMode="gray">
          <a:xfrm>
            <a:off x="2318176" y="5219526"/>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7</a:t>
            </a:r>
          </a:p>
        </p:txBody>
      </p:sp>
      <p:sp>
        <p:nvSpPr>
          <p:cNvPr id="17" name="TextBox 16"/>
          <p:cNvSpPr txBox="1"/>
          <p:nvPr userDrawn="1"/>
        </p:nvSpPr>
        <p:spPr bwMode="gray">
          <a:xfrm>
            <a:off x="1765187" y="3843171"/>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5</a:t>
            </a:r>
          </a:p>
        </p:txBody>
      </p:sp>
      <p:sp>
        <p:nvSpPr>
          <p:cNvPr id="18" name="TextBox 17"/>
          <p:cNvSpPr txBox="1"/>
          <p:nvPr userDrawn="1"/>
        </p:nvSpPr>
        <p:spPr bwMode="gray">
          <a:xfrm>
            <a:off x="650257" y="1090462"/>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1</a:t>
            </a:r>
          </a:p>
        </p:txBody>
      </p:sp>
      <p:sp>
        <p:nvSpPr>
          <p:cNvPr id="28" name="Rectangle 27"/>
          <p:cNvSpPr/>
          <p:nvPr userDrawn="1"/>
        </p:nvSpPr>
        <p:spPr bwMode="gray">
          <a:xfrm rot="20240294">
            <a:off x="1432157" y="2783345"/>
            <a:ext cx="26126" cy="7043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22" tIns="65311" rIns="130622" bIns="65311" numCol="1" spcCol="0" rtlCol="0" fromWordArt="0" anchor="ctr"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3" name="TextBox 22"/>
          <p:cNvSpPr txBox="1"/>
          <p:nvPr userDrawn="1"/>
        </p:nvSpPr>
        <p:spPr bwMode="gray">
          <a:xfrm>
            <a:off x="2041683" y="4531348"/>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6</a:t>
            </a:r>
          </a:p>
        </p:txBody>
      </p:sp>
      <p:sp>
        <p:nvSpPr>
          <p:cNvPr id="19" name="Rectangle 18"/>
          <p:cNvSpPr/>
          <p:nvPr userDrawn="1"/>
        </p:nvSpPr>
        <p:spPr bwMode="gray">
          <a:xfrm rot="4080000">
            <a:off x="-1570644" y="3139916"/>
            <a:ext cx="7144646"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9" y="313204"/>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22" tIns="65311" rIns="130622" bIns="65311" numCol="1" anchor="t" anchorCtr="0" compatLnSpc="1">
            <a:prstTxWarp prst="textNoShape">
              <a:avLst/>
            </a:prstTxWarp>
          </a:bodyPr>
          <a:lstStyle/>
          <a:p>
            <a:pPr defTabSz="914354"/>
            <a:endParaRPr lang="en-US">
              <a:solidFill>
                <a:srgbClr val="333E48"/>
              </a:solidFill>
            </a:endParaRPr>
          </a:p>
        </p:txBody>
      </p:sp>
      <p:sp>
        <p:nvSpPr>
          <p:cNvPr id="31" name="Text Placeholder 4"/>
          <p:cNvSpPr>
            <a:spLocks noGrp="1"/>
          </p:cNvSpPr>
          <p:nvPr>
            <p:ph type="body" sz="quarter" idx="12" hasCustomPrompt="1"/>
          </p:nvPr>
        </p:nvSpPr>
        <p:spPr bwMode="gray">
          <a:xfrm>
            <a:off x="2095639" y="3396817"/>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2" name="Text Placeholder 4"/>
          <p:cNvSpPr>
            <a:spLocks noGrp="1"/>
          </p:cNvSpPr>
          <p:nvPr>
            <p:ph type="body" sz="quarter" idx="15" hasCustomPrompt="1"/>
          </p:nvPr>
        </p:nvSpPr>
        <p:spPr bwMode="gray">
          <a:xfrm>
            <a:off x="1819769" y="2708640"/>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268029" y="1332286"/>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5" name="Text Placeholder 4"/>
          <p:cNvSpPr>
            <a:spLocks noGrp="1"/>
          </p:cNvSpPr>
          <p:nvPr>
            <p:ph type="body" sz="quarter" idx="19" hasCustomPrompt="1"/>
          </p:nvPr>
        </p:nvSpPr>
        <p:spPr bwMode="gray">
          <a:xfrm>
            <a:off x="2371509" y="4084994"/>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6" name="Text Placeholder 4"/>
          <p:cNvSpPr>
            <a:spLocks noGrp="1"/>
          </p:cNvSpPr>
          <p:nvPr>
            <p:ph type="body" sz="quarter" idx="20" hasCustomPrompt="1"/>
          </p:nvPr>
        </p:nvSpPr>
        <p:spPr bwMode="gray">
          <a:xfrm>
            <a:off x="2923250" y="5461350"/>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5" name="Text Placeholder 4"/>
          <p:cNvSpPr>
            <a:spLocks noGrp="1"/>
          </p:cNvSpPr>
          <p:nvPr>
            <p:ph type="body" sz="quarter" idx="21" hasCustomPrompt="1"/>
          </p:nvPr>
        </p:nvSpPr>
        <p:spPr bwMode="gray">
          <a:xfrm>
            <a:off x="1543898" y="1976494"/>
            <a:ext cx="6531429" cy="307777"/>
          </a:xfrm>
          <a:prstGeom prst="rect">
            <a:avLst/>
          </a:prstGeom>
        </p:spPr>
        <p:txBody>
          <a:bodyPr wrap="square" lIns="0" tIns="0" rIns="0" bIns="0" anchor="ctr" anchorCtr="0">
            <a:spAutoFit/>
          </a:bodyPr>
          <a:lstStyle>
            <a:lvl1pPr marL="0" indent="0">
              <a:buNone/>
              <a:defRPr sz="2000" baseline="0">
                <a:solidFill>
                  <a:schemeClr val="bg1"/>
                </a:solidFill>
              </a:defRPr>
            </a:lvl1pPr>
            <a:lvl2pPr marL="163278" indent="0">
              <a:buNone/>
              <a:defRPr>
                <a:solidFill>
                  <a:schemeClr val="bg1"/>
                </a:solidFill>
              </a:defRPr>
            </a:lvl2pPr>
            <a:lvl3pPr marL="326555" indent="0">
              <a:buNone/>
              <a:defRPr>
                <a:solidFill>
                  <a:schemeClr val="bg1"/>
                </a:solidFill>
              </a:defRPr>
            </a:lvl3pPr>
            <a:lvl4pPr marL="489833" indent="0">
              <a:buNone/>
              <a:defRPr>
                <a:solidFill>
                  <a:schemeClr val="bg1"/>
                </a:solidFill>
              </a:defRPr>
            </a:lvl4pPr>
            <a:lvl5pPr marL="653110" indent="0">
              <a:buNone/>
              <a:defRPr>
                <a:solidFill>
                  <a:schemeClr val="bg1"/>
                </a:solidFill>
              </a:defRPr>
            </a:lvl5pPr>
          </a:lstStyle>
          <a:p>
            <a:pPr lvl="0"/>
            <a:r>
              <a:rPr lang="en-US" dirty="0" smtClean="0"/>
              <a:t>Section Title – Arial 14pt Regular, White, Use Title Case</a:t>
            </a:r>
          </a:p>
        </p:txBody>
      </p:sp>
      <p:sp>
        <p:nvSpPr>
          <p:cNvPr id="24" name="Text Placeholder 4"/>
          <p:cNvSpPr>
            <a:spLocks noGrp="1"/>
          </p:cNvSpPr>
          <p:nvPr>
            <p:ph type="body" sz="quarter" idx="22" hasCustomPrompt="1"/>
          </p:nvPr>
        </p:nvSpPr>
        <p:spPr bwMode="gray">
          <a:xfrm>
            <a:off x="2647379" y="4773171"/>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25" name="Rectangle 11"/>
          <p:cNvSpPr/>
          <p:nvPr userDrawn="1"/>
        </p:nvSpPr>
        <p:spPr bwMode="gray">
          <a:xfrm>
            <a:off x="7402804" y="-3364"/>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6" name="TextBox 25"/>
          <p:cNvSpPr txBox="1"/>
          <p:nvPr userDrawn="1"/>
        </p:nvSpPr>
        <p:spPr bwMode="gray">
          <a:xfrm>
            <a:off x="7402804" y="263223"/>
            <a:ext cx="1274140" cy="263809"/>
          </a:xfrm>
          <a:prstGeom prst="rect">
            <a:avLst/>
          </a:prstGeom>
          <a:noFill/>
        </p:spPr>
        <p:txBody>
          <a:bodyPr wrap="square" lIns="0" tIns="0" rIns="0" bIns="0" rtlCol="0" anchor="b" anchorCtr="0">
            <a:spAutoFit/>
          </a:bodyPr>
          <a:lstStyle/>
          <a:p>
            <a:pPr algn="ctr" defTabSz="914354"/>
            <a:r>
              <a:rPr lang="en-US" sz="1700" dirty="0" smtClean="0">
                <a:solidFill>
                  <a:srgbClr val="FFFFFF"/>
                </a:solidFill>
                <a:cs typeface="Arial" pitchFamily="34" charset="0"/>
              </a:rPr>
              <a:t>Road Map</a:t>
            </a:r>
          </a:p>
        </p:txBody>
      </p:sp>
    </p:spTree>
    <p:extLst>
      <p:ext uri="{BB962C8B-B14F-4D97-AF65-F5344CB8AC3E}">
        <p14:creationId xmlns:p14="http://schemas.microsoft.com/office/powerpoint/2010/main" val="320651797"/>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Road Map 8">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0" name="Rectangle 29"/>
          <p:cNvSpPr/>
          <p:nvPr userDrawn="1"/>
        </p:nvSpPr>
        <p:spPr bwMode="gray">
          <a:xfrm>
            <a:off x="-1" y="0"/>
            <a:ext cx="3112633" cy="68580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5" name="TextBox 24"/>
          <p:cNvSpPr txBox="1"/>
          <p:nvPr userDrawn="1"/>
        </p:nvSpPr>
        <p:spPr bwMode="gray">
          <a:xfrm>
            <a:off x="2104184" y="4629656"/>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7</a:t>
            </a:r>
          </a:p>
        </p:txBody>
      </p:sp>
      <p:sp>
        <p:nvSpPr>
          <p:cNvPr id="3" name="TextBox 2"/>
          <p:cNvSpPr txBox="1"/>
          <p:nvPr userDrawn="1"/>
        </p:nvSpPr>
        <p:spPr bwMode="gray">
          <a:xfrm>
            <a:off x="-1" y="6708509"/>
            <a:ext cx="2976619" cy="149491"/>
          </a:xfrm>
          <a:prstGeom prst="rect">
            <a:avLst/>
          </a:prstGeom>
          <a:noFill/>
        </p:spPr>
        <p:txBody>
          <a:bodyPr wrap="square" lIns="65311" tIns="0" rIns="0" bIns="39187" rtlCol="0" anchor="b" anchorCtr="0">
            <a:spAutoFit/>
          </a:bodyPr>
          <a:lstStyle/>
          <a:p>
            <a:pPr defTabSz="914354">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3" name="TextBox 12"/>
          <p:cNvSpPr txBox="1"/>
          <p:nvPr userDrawn="1"/>
        </p:nvSpPr>
        <p:spPr bwMode="gray">
          <a:xfrm>
            <a:off x="900034" y="1680328"/>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2</a:t>
            </a:r>
          </a:p>
        </p:txBody>
      </p:sp>
      <p:sp>
        <p:nvSpPr>
          <p:cNvPr id="15" name="TextBox 14"/>
          <p:cNvSpPr txBox="1"/>
          <p:nvPr userDrawn="1"/>
        </p:nvSpPr>
        <p:spPr bwMode="gray">
          <a:xfrm>
            <a:off x="1363800" y="2860059"/>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4</a:t>
            </a:r>
          </a:p>
        </p:txBody>
      </p:sp>
      <p:sp>
        <p:nvSpPr>
          <p:cNvPr id="16" name="TextBox 15"/>
          <p:cNvSpPr txBox="1"/>
          <p:nvPr userDrawn="1"/>
        </p:nvSpPr>
        <p:spPr bwMode="gray">
          <a:xfrm>
            <a:off x="2345017" y="5219526"/>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8</a:t>
            </a:r>
          </a:p>
        </p:txBody>
      </p:sp>
      <p:sp>
        <p:nvSpPr>
          <p:cNvPr id="17" name="TextBox 16"/>
          <p:cNvSpPr txBox="1"/>
          <p:nvPr userDrawn="1"/>
        </p:nvSpPr>
        <p:spPr bwMode="gray">
          <a:xfrm>
            <a:off x="1622524" y="3449925"/>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5</a:t>
            </a:r>
          </a:p>
        </p:txBody>
      </p:sp>
      <p:sp>
        <p:nvSpPr>
          <p:cNvPr id="18" name="TextBox 17"/>
          <p:cNvSpPr txBox="1"/>
          <p:nvPr userDrawn="1"/>
        </p:nvSpPr>
        <p:spPr bwMode="gray">
          <a:xfrm>
            <a:off x="659204" y="1090462"/>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1</a:t>
            </a:r>
          </a:p>
        </p:txBody>
      </p:sp>
      <p:grpSp>
        <p:nvGrpSpPr>
          <p:cNvPr id="2" name="Group 1"/>
          <p:cNvGrpSpPr/>
          <p:nvPr userDrawn="1"/>
        </p:nvGrpSpPr>
        <p:grpSpPr bwMode="gray">
          <a:xfrm>
            <a:off x="1140864" y="2270194"/>
            <a:ext cx="391886" cy="703490"/>
            <a:chOff x="842273" y="1726771"/>
            <a:chExt cx="274320" cy="492443"/>
          </a:xfrm>
        </p:grpSpPr>
        <p:sp>
          <p:nvSpPr>
            <p:cNvPr id="14" name="TextBox 13"/>
            <p:cNvSpPr txBox="1"/>
            <p:nvPr userDrawn="1"/>
          </p:nvSpPr>
          <p:spPr bwMode="gray">
            <a:xfrm>
              <a:off x="842273" y="1726771"/>
              <a:ext cx="274320" cy="492443"/>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3</a:t>
              </a:r>
            </a:p>
          </p:txBody>
        </p:sp>
        <p:sp>
          <p:nvSpPr>
            <p:cNvPr id="28" name="Rectangle 27"/>
            <p:cNvSpPr/>
            <p:nvPr userDrawn="1"/>
          </p:nvSpPr>
          <p:spPr bwMode="gray">
            <a:xfrm rot="20240294">
              <a:off x="1002510" y="1948341"/>
              <a:ext cx="18288" cy="49301"/>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grpSp>
      <p:sp>
        <p:nvSpPr>
          <p:cNvPr id="23" name="TextBox 22"/>
          <p:cNvSpPr txBox="1"/>
          <p:nvPr userDrawn="1"/>
        </p:nvSpPr>
        <p:spPr bwMode="gray">
          <a:xfrm>
            <a:off x="1863354" y="4039791"/>
            <a:ext cx="391886" cy="703490"/>
          </a:xfrm>
          <a:prstGeom prst="rect">
            <a:avLst/>
          </a:prstGeom>
          <a:noFill/>
          <a:ln w="12700">
            <a:noFill/>
          </a:ln>
        </p:spPr>
        <p:txBody>
          <a:bodyPr wrap="square" lIns="0" tIns="0" rIns="0" bIns="0" rtlCol="0" anchor="ctr">
            <a:spAutoFit/>
          </a:bodyPr>
          <a:lstStyle/>
          <a:p>
            <a:pPr defTabSz="914354">
              <a:spcBef>
                <a:spcPts val="714"/>
              </a:spcBef>
            </a:pPr>
            <a:r>
              <a:rPr lang="en-US" sz="4600" dirty="0" smtClean="0">
                <a:ln w="9525">
                  <a:noFill/>
                </a:ln>
                <a:solidFill>
                  <a:srgbClr val="FFFFFF"/>
                </a:solidFill>
              </a:rPr>
              <a:t>6</a:t>
            </a:r>
          </a:p>
        </p:txBody>
      </p:sp>
      <p:sp>
        <p:nvSpPr>
          <p:cNvPr id="19" name="Rectangle 18"/>
          <p:cNvSpPr/>
          <p:nvPr userDrawn="1"/>
        </p:nvSpPr>
        <p:spPr bwMode="gray">
          <a:xfrm rot="4080000">
            <a:off x="-1570644" y="3139916"/>
            <a:ext cx="7144646" cy="554869"/>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20" name="Freeform 8"/>
          <p:cNvSpPr>
            <a:spLocks/>
          </p:cNvSpPr>
          <p:nvPr userDrawn="1"/>
        </p:nvSpPr>
        <p:spPr bwMode="gray">
          <a:xfrm rot="639035">
            <a:off x="-294069" y="313204"/>
            <a:ext cx="4006204" cy="6227781"/>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130622" tIns="65311" rIns="130622" bIns="65311" numCol="1" anchor="t" anchorCtr="0" compatLnSpc="1">
            <a:prstTxWarp prst="textNoShape">
              <a:avLst/>
            </a:prstTxWarp>
          </a:bodyPr>
          <a:lstStyle/>
          <a:p>
            <a:pPr defTabSz="914354"/>
            <a:endParaRPr lang="en-US">
              <a:solidFill>
                <a:srgbClr val="333E48"/>
              </a:solidFill>
            </a:endParaRPr>
          </a:p>
        </p:txBody>
      </p:sp>
      <p:sp>
        <p:nvSpPr>
          <p:cNvPr id="31" name="Text Placeholder 4"/>
          <p:cNvSpPr>
            <a:spLocks noGrp="1"/>
          </p:cNvSpPr>
          <p:nvPr>
            <p:ph type="body" sz="quarter" idx="12" hasCustomPrompt="1"/>
          </p:nvPr>
        </p:nvSpPr>
        <p:spPr bwMode="gray">
          <a:xfrm>
            <a:off x="1977409" y="3152136"/>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2" name="Text Placeholder 4"/>
          <p:cNvSpPr>
            <a:spLocks noGrp="1"/>
          </p:cNvSpPr>
          <p:nvPr>
            <p:ph type="body" sz="quarter" idx="15" hasCustomPrompt="1"/>
          </p:nvPr>
        </p:nvSpPr>
        <p:spPr bwMode="gray">
          <a:xfrm>
            <a:off x="1740949" y="2574831"/>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4" name="Text Placeholder 4"/>
          <p:cNvSpPr>
            <a:spLocks noGrp="1"/>
          </p:cNvSpPr>
          <p:nvPr>
            <p:ph type="body" sz="quarter" idx="18" hasCustomPrompt="1"/>
          </p:nvPr>
        </p:nvSpPr>
        <p:spPr bwMode="gray">
          <a:xfrm>
            <a:off x="1268029" y="1332286"/>
            <a:ext cx="5747657" cy="219840"/>
          </a:xfrm>
          <a:prstGeom prst="rect">
            <a:avLst/>
          </a:prstGeom>
        </p:spPr>
        <p:txBody>
          <a:bodyPr lIns="0" tIns="0" rIns="0" bIns="0" anchor="ctr">
            <a:spAutoFit/>
          </a:bodyPr>
          <a:lstStyle>
            <a:lvl1pPr marL="0" indent="0">
              <a:spcBef>
                <a:spcPts val="714"/>
              </a:spcBef>
              <a:buNone/>
              <a:defRPr lang="en-US" sz="1300" kern="1200" baseline="0" dirty="0">
                <a:solidFill>
                  <a:schemeClr val="accent3"/>
                </a:solidFill>
                <a:latin typeface="+mn-lt"/>
                <a:ea typeface="+mn-ea"/>
                <a:cs typeface="+mn-cs"/>
              </a:defRPr>
            </a:lvl1pPr>
          </a:lstStyle>
          <a:p>
            <a:pPr>
              <a:spcBef>
                <a:spcPts val="500"/>
              </a:spcBef>
            </a:pPr>
            <a:r>
              <a:rPr lang="en-US" sz="1400" dirty="0" smtClean="0">
                <a:solidFill>
                  <a:schemeClr val="accent3"/>
                </a:solidFill>
              </a:rPr>
              <a:t>Section Title – Arial 10pt Regular, Accent 3, Use Title Case</a:t>
            </a:r>
          </a:p>
        </p:txBody>
      </p:sp>
      <p:sp>
        <p:nvSpPr>
          <p:cNvPr id="35" name="Text Placeholder 4"/>
          <p:cNvSpPr>
            <a:spLocks noGrp="1"/>
          </p:cNvSpPr>
          <p:nvPr>
            <p:ph type="body" sz="quarter" idx="19" hasCustomPrompt="1"/>
          </p:nvPr>
        </p:nvSpPr>
        <p:spPr bwMode="gray">
          <a:xfrm>
            <a:off x="2213869" y="3729440"/>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36" name="Text Placeholder 4"/>
          <p:cNvSpPr>
            <a:spLocks noGrp="1"/>
          </p:cNvSpPr>
          <p:nvPr>
            <p:ph type="body" sz="quarter" idx="20" hasCustomPrompt="1"/>
          </p:nvPr>
        </p:nvSpPr>
        <p:spPr bwMode="gray">
          <a:xfrm>
            <a:off x="2923250" y="5461350"/>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5" name="Text Placeholder 4"/>
          <p:cNvSpPr>
            <a:spLocks noGrp="1"/>
          </p:cNvSpPr>
          <p:nvPr>
            <p:ph type="body" sz="quarter" idx="21" hasCustomPrompt="1"/>
          </p:nvPr>
        </p:nvSpPr>
        <p:spPr bwMode="gray">
          <a:xfrm>
            <a:off x="1504488" y="1909590"/>
            <a:ext cx="6531429" cy="307777"/>
          </a:xfrm>
          <a:prstGeom prst="rect">
            <a:avLst/>
          </a:prstGeom>
        </p:spPr>
        <p:txBody>
          <a:bodyPr wrap="square" lIns="0" tIns="0" rIns="0" bIns="0" anchor="ctr" anchorCtr="0">
            <a:spAutoFit/>
          </a:bodyPr>
          <a:lstStyle>
            <a:lvl1pPr marL="0" indent="0">
              <a:buNone/>
              <a:defRPr sz="2000" baseline="0">
                <a:solidFill>
                  <a:schemeClr val="bg1"/>
                </a:solidFill>
              </a:defRPr>
            </a:lvl1pPr>
            <a:lvl2pPr marL="163278" indent="0">
              <a:buNone/>
              <a:defRPr>
                <a:solidFill>
                  <a:schemeClr val="bg1"/>
                </a:solidFill>
              </a:defRPr>
            </a:lvl2pPr>
            <a:lvl3pPr marL="326555" indent="0">
              <a:buNone/>
              <a:defRPr>
                <a:solidFill>
                  <a:schemeClr val="bg1"/>
                </a:solidFill>
              </a:defRPr>
            </a:lvl3pPr>
            <a:lvl4pPr marL="489833" indent="0">
              <a:buNone/>
              <a:defRPr>
                <a:solidFill>
                  <a:schemeClr val="bg1"/>
                </a:solidFill>
              </a:defRPr>
            </a:lvl4pPr>
            <a:lvl5pPr marL="653110" indent="0">
              <a:buNone/>
              <a:defRPr>
                <a:solidFill>
                  <a:schemeClr val="bg1"/>
                </a:solidFill>
              </a:defRPr>
            </a:lvl5pPr>
          </a:lstStyle>
          <a:p>
            <a:pPr lvl="0"/>
            <a:r>
              <a:rPr lang="en-US" dirty="0" smtClean="0"/>
              <a:t>Section Title – Arial 14pt Regular, White, Use Title Case</a:t>
            </a:r>
          </a:p>
        </p:txBody>
      </p:sp>
      <p:sp>
        <p:nvSpPr>
          <p:cNvPr id="24" name="Text Placeholder 4"/>
          <p:cNvSpPr>
            <a:spLocks noGrp="1"/>
          </p:cNvSpPr>
          <p:nvPr>
            <p:ph type="body" sz="quarter" idx="22" hasCustomPrompt="1"/>
          </p:nvPr>
        </p:nvSpPr>
        <p:spPr bwMode="gray">
          <a:xfrm>
            <a:off x="2450329" y="4306744"/>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26" name="Text Placeholder 4"/>
          <p:cNvSpPr>
            <a:spLocks noGrp="1"/>
          </p:cNvSpPr>
          <p:nvPr>
            <p:ph type="body" sz="quarter" idx="23" hasCustomPrompt="1"/>
          </p:nvPr>
        </p:nvSpPr>
        <p:spPr bwMode="gray">
          <a:xfrm>
            <a:off x="2686789" y="4884049"/>
            <a:ext cx="5747657" cy="219840"/>
          </a:xfrm>
          <a:prstGeom prst="rect">
            <a:avLst/>
          </a:prstGeom>
        </p:spPr>
        <p:txBody>
          <a:bodyPr lIns="0" tIns="0" rIns="0" bIns="0" anchor="ctr">
            <a:spAutoFit/>
          </a:bodyPr>
          <a:lstStyle>
            <a:lvl1pPr marL="0" indent="0">
              <a:spcBef>
                <a:spcPts val="714"/>
              </a:spcBef>
              <a:buNone/>
              <a:defRPr sz="1300" baseline="0">
                <a:solidFill>
                  <a:schemeClr val="accent3"/>
                </a:solidFill>
              </a:defRPr>
            </a:lvl1pPr>
          </a:lstStyle>
          <a:p>
            <a:pPr>
              <a:spcBef>
                <a:spcPts val="500"/>
              </a:spcBef>
            </a:pPr>
            <a:r>
              <a:rPr lang="en-US" sz="1400" dirty="0" smtClean="0">
                <a:solidFill>
                  <a:schemeClr val="accent3"/>
                </a:solidFill>
              </a:rPr>
              <a:t>Section Title – Arial 10pt Regular, Accent 3, Use Title Case</a:t>
            </a:r>
          </a:p>
        </p:txBody>
      </p:sp>
      <p:sp>
        <p:nvSpPr>
          <p:cNvPr id="29" name="Rectangle 11"/>
          <p:cNvSpPr/>
          <p:nvPr userDrawn="1"/>
        </p:nvSpPr>
        <p:spPr bwMode="gray">
          <a:xfrm>
            <a:off x="7402804" y="-3364"/>
            <a:ext cx="1274140" cy="586549"/>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3" name="TextBox 32"/>
          <p:cNvSpPr txBox="1"/>
          <p:nvPr userDrawn="1"/>
        </p:nvSpPr>
        <p:spPr bwMode="gray">
          <a:xfrm>
            <a:off x="7402804" y="263223"/>
            <a:ext cx="1274140" cy="263809"/>
          </a:xfrm>
          <a:prstGeom prst="rect">
            <a:avLst/>
          </a:prstGeom>
          <a:noFill/>
        </p:spPr>
        <p:txBody>
          <a:bodyPr wrap="square" lIns="0" tIns="0" rIns="0" bIns="0" rtlCol="0" anchor="b" anchorCtr="0">
            <a:spAutoFit/>
          </a:bodyPr>
          <a:lstStyle/>
          <a:p>
            <a:pPr algn="ctr" defTabSz="914354"/>
            <a:r>
              <a:rPr lang="en-US" sz="1700" dirty="0" smtClean="0">
                <a:solidFill>
                  <a:srgbClr val="FFFFFF"/>
                </a:solidFill>
                <a:cs typeface="Arial" pitchFamily="34" charset="0"/>
              </a:rPr>
              <a:t>Road Map</a:t>
            </a:r>
          </a:p>
        </p:txBody>
      </p:sp>
    </p:spTree>
    <p:extLst>
      <p:ext uri="{BB962C8B-B14F-4D97-AF65-F5344CB8AC3E}">
        <p14:creationId xmlns:p14="http://schemas.microsoft.com/office/powerpoint/2010/main" val="3949333906"/>
      </p:ext>
    </p:extLst>
  </p:cSld>
  <p:clrMapOvr>
    <a:overrideClrMapping bg1="lt1" tx1="dk1" bg2="lt2" tx2="dk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Divider">
    <p:spTree>
      <p:nvGrpSpPr>
        <p:cNvPr id="1" name=""/>
        <p:cNvGrpSpPr/>
        <p:nvPr/>
      </p:nvGrpSpPr>
      <p:grpSpPr>
        <a:xfrm>
          <a:off x="0" y="0"/>
          <a:ext cx="0" cy="0"/>
          <a:chOff x="0" y="0"/>
          <a:chExt cx="0" cy="0"/>
        </a:xfrm>
      </p:grpSpPr>
      <p:cxnSp>
        <p:nvCxnSpPr>
          <p:cNvPr id="15" name="Straight Connector 14"/>
          <p:cNvCxnSpPr/>
          <p:nvPr userDrawn="1"/>
        </p:nvCxnSpPr>
        <p:spPr bwMode="gray">
          <a:xfrm>
            <a:off x="1670611" y="2252217"/>
            <a:ext cx="6901024"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17"/>
          <p:cNvSpPr>
            <a:spLocks noGrp="1"/>
          </p:cNvSpPr>
          <p:nvPr>
            <p:ph type="body" sz="quarter" idx="40" hasCustomPrompt="1"/>
          </p:nvPr>
        </p:nvSpPr>
        <p:spPr bwMode="gray">
          <a:xfrm>
            <a:off x="1675633" y="3256915"/>
            <a:ext cx="6320954" cy="446276"/>
          </a:xfrm>
          <a:prstGeom prst="rect">
            <a:avLst/>
          </a:prstGeom>
        </p:spPr>
        <p:txBody>
          <a:bodyPr wrap="square" lIns="0" tIns="0" rIns="0" bIns="0" anchor="b" anchorCtr="0">
            <a:spAutoFit/>
          </a:bodyPr>
          <a:lstStyle>
            <a:lvl1pPr marL="0" indent="0">
              <a:spcBef>
                <a:spcPts val="0"/>
              </a:spcBef>
              <a:buNone/>
              <a:defRPr sz="2900" b="0" baseline="0">
                <a:solidFill>
                  <a:schemeClr val="accent4"/>
                </a:solidFill>
              </a:defRPr>
            </a:lvl1pPr>
            <a:lvl2pPr>
              <a:buNone/>
              <a:defRPr sz="2600" b="1">
                <a:solidFill>
                  <a:schemeClr val="accent4"/>
                </a:solidFill>
              </a:defRPr>
            </a:lvl2pPr>
            <a:lvl3pPr>
              <a:buNone/>
              <a:defRPr sz="2600" b="1">
                <a:solidFill>
                  <a:schemeClr val="accent4"/>
                </a:solidFill>
              </a:defRPr>
            </a:lvl3pPr>
            <a:lvl4pPr>
              <a:buNone/>
              <a:defRPr sz="2600" b="1">
                <a:solidFill>
                  <a:schemeClr val="accent4"/>
                </a:solidFill>
              </a:defRPr>
            </a:lvl4pPr>
            <a:lvl5pPr>
              <a:buNone/>
              <a:defRPr sz="2600" b="1">
                <a:solidFill>
                  <a:schemeClr val="accent4"/>
                </a:solidFill>
              </a:defRPr>
            </a:lvl5pPr>
          </a:lstStyle>
          <a:p>
            <a:pPr lvl="0"/>
            <a:r>
              <a:rPr lang="en-US" dirty="0" smtClean="0"/>
              <a:t>Divider Title – Arial 20pt Regular</a:t>
            </a:r>
            <a:endParaRPr lang="en-US" dirty="0"/>
          </a:p>
        </p:txBody>
      </p:sp>
      <p:sp>
        <p:nvSpPr>
          <p:cNvPr id="19" name="Text Placeholder 17"/>
          <p:cNvSpPr>
            <a:spLocks noGrp="1"/>
          </p:cNvSpPr>
          <p:nvPr>
            <p:ph type="body" sz="quarter" idx="41" hasCustomPrompt="1"/>
          </p:nvPr>
        </p:nvSpPr>
        <p:spPr bwMode="gray">
          <a:xfrm>
            <a:off x="1675633" y="3721111"/>
            <a:ext cx="6322423" cy="329760"/>
          </a:xfrm>
          <a:prstGeom prst="rect">
            <a:avLst/>
          </a:prstGeom>
        </p:spPr>
        <p:txBody>
          <a:bodyPr lIns="0" tIns="0" rIns="0" bIns="0" anchor="t" anchorCtr="0">
            <a:spAutoFit/>
          </a:bodyPr>
          <a:lstStyle>
            <a:lvl1pPr marL="0" indent="0">
              <a:spcBef>
                <a:spcPts val="0"/>
              </a:spcBef>
              <a:buNone/>
              <a:defRPr sz="2100" b="0" baseline="0">
                <a:solidFill>
                  <a:schemeClr val="accent3"/>
                </a:solidFill>
              </a:defRPr>
            </a:lvl1pPr>
            <a:lvl2pPr>
              <a:buNone/>
              <a:defRPr sz="2600" b="1">
                <a:solidFill>
                  <a:schemeClr val="accent4"/>
                </a:solidFill>
              </a:defRPr>
            </a:lvl2pPr>
            <a:lvl3pPr>
              <a:buNone/>
              <a:defRPr sz="2600" b="1">
                <a:solidFill>
                  <a:schemeClr val="accent4"/>
                </a:solidFill>
              </a:defRPr>
            </a:lvl3pPr>
            <a:lvl4pPr>
              <a:buNone/>
              <a:defRPr sz="2600" b="1">
                <a:solidFill>
                  <a:schemeClr val="accent4"/>
                </a:solidFill>
              </a:defRPr>
            </a:lvl4pPr>
            <a:lvl5pPr>
              <a:buNone/>
              <a:defRPr sz="2600" b="1">
                <a:solidFill>
                  <a:schemeClr val="accent4"/>
                </a:solidFill>
              </a:defRPr>
            </a:lvl5pPr>
          </a:lstStyle>
          <a:p>
            <a:pPr lvl="0"/>
            <a:r>
              <a:rPr lang="en-US" dirty="0" smtClean="0"/>
              <a:t>Divider Subtitle – Arial 14pt Regular</a:t>
            </a:r>
            <a:endParaRPr lang="en-US" dirty="0"/>
          </a:p>
        </p:txBody>
      </p:sp>
      <p:sp>
        <p:nvSpPr>
          <p:cNvPr id="11" name="Slide Number Placeholder 2"/>
          <p:cNvSpPr txBox="1">
            <a:spLocks/>
          </p:cNvSpPr>
          <p:nvPr userDrawn="1"/>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333E48"/>
                </a:solidFill>
              </a:rPr>
              <a:pPr/>
              <a:t>‹#›</a:t>
            </a:fld>
            <a:endParaRPr lang="en-US" dirty="0">
              <a:solidFill>
                <a:srgbClr val="333E48"/>
              </a:solidFill>
            </a:endParaRPr>
          </a:p>
        </p:txBody>
      </p:sp>
      <p:grpSp>
        <p:nvGrpSpPr>
          <p:cNvPr id="21" name="Group 20"/>
          <p:cNvGrpSpPr/>
          <p:nvPr userDrawn="1"/>
        </p:nvGrpSpPr>
        <p:grpSpPr bwMode="gray">
          <a:xfrm>
            <a:off x="1674011" y="1338078"/>
            <a:ext cx="1034763" cy="802276"/>
            <a:chOff x="2730344" y="2352381"/>
            <a:chExt cx="724334" cy="561593"/>
          </a:xfrm>
        </p:grpSpPr>
        <p:sp>
          <p:nvSpPr>
            <p:cNvPr id="22" name="Freeform 21"/>
            <p:cNvSpPr>
              <a:spLocks/>
            </p:cNvSpPr>
            <p:nvPr userDrawn="1"/>
          </p:nvSpPr>
          <p:spPr bwMode="gray">
            <a:xfrm>
              <a:off x="3105850" y="2643849"/>
              <a:ext cx="348828" cy="270125"/>
            </a:xfrm>
            <a:custGeom>
              <a:avLst/>
              <a:gdLst>
                <a:gd name="T0" fmla="*/ 0 w 1045"/>
                <a:gd name="T1" fmla="*/ 0 h 810"/>
                <a:gd name="T2" fmla="*/ 523 w 1045"/>
                <a:gd name="T3" fmla="*/ 0 h 810"/>
                <a:gd name="T4" fmla="*/ 1045 w 1045"/>
                <a:gd name="T5" fmla="*/ 810 h 810"/>
                <a:gd name="T6" fmla="*/ 521 w 1045"/>
                <a:gd name="T7" fmla="*/ 810 h 810"/>
                <a:gd name="T8" fmla="*/ 0 w 1045"/>
                <a:gd name="T9" fmla="*/ 0 h 810"/>
              </a:gdLst>
              <a:ahLst/>
              <a:cxnLst>
                <a:cxn ang="0">
                  <a:pos x="T0" y="T1"/>
                </a:cxn>
                <a:cxn ang="0">
                  <a:pos x="T2" y="T3"/>
                </a:cxn>
                <a:cxn ang="0">
                  <a:pos x="T4" y="T5"/>
                </a:cxn>
                <a:cxn ang="0">
                  <a:pos x="T6" y="T7"/>
                </a:cxn>
                <a:cxn ang="0">
                  <a:pos x="T8" y="T9"/>
                </a:cxn>
              </a:cxnLst>
              <a:rect l="0" t="0" r="r" b="b"/>
              <a:pathLst>
                <a:path w="1045" h="810">
                  <a:moveTo>
                    <a:pt x="0" y="0"/>
                  </a:moveTo>
                  <a:lnTo>
                    <a:pt x="523" y="0"/>
                  </a:lnTo>
                  <a:lnTo>
                    <a:pt x="1045" y="810"/>
                  </a:lnTo>
                  <a:lnTo>
                    <a:pt x="521" y="810"/>
                  </a:lnTo>
                  <a:lnTo>
                    <a:pt x="0" y="0"/>
                  </a:lnTo>
                  <a:close/>
                </a:path>
              </a:pathLst>
            </a:custGeom>
            <a:solidFill>
              <a:srgbClr val="C4C6C8"/>
            </a:solidFill>
            <a:ln w="0">
              <a:noFill/>
              <a:prstDash val="solid"/>
              <a:round/>
              <a:headEnd/>
              <a:tailEnd/>
            </a:ln>
          </p:spPr>
          <p:txBody>
            <a:bodyPr rot="0" vert="horz" wrap="square" lIns="96043" tIns="48021" rIns="96043" bIns="48021" anchor="t" anchorCtr="0" upright="1">
              <a:noAutofit/>
            </a:bodyPr>
            <a:lstStyle/>
            <a:p>
              <a:pPr defTabSz="914354"/>
              <a:endParaRPr lang="en-US">
                <a:solidFill>
                  <a:srgbClr val="333E48"/>
                </a:solidFill>
              </a:endParaRPr>
            </a:p>
          </p:txBody>
        </p:sp>
        <p:sp>
          <p:nvSpPr>
            <p:cNvPr id="23" name="Freeform 22"/>
            <p:cNvSpPr>
              <a:spLocks/>
            </p:cNvSpPr>
            <p:nvPr userDrawn="1"/>
          </p:nvSpPr>
          <p:spPr bwMode="gray">
            <a:xfrm>
              <a:off x="2730344" y="2643849"/>
              <a:ext cx="348828" cy="270125"/>
            </a:xfrm>
            <a:custGeom>
              <a:avLst/>
              <a:gdLst>
                <a:gd name="T0" fmla="*/ 521 w 1045"/>
                <a:gd name="T1" fmla="*/ 0 h 810"/>
                <a:gd name="T2" fmla="*/ 1045 w 1045"/>
                <a:gd name="T3" fmla="*/ 0 h 810"/>
                <a:gd name="T4" fmla="*/ 523 w 1045"/>
                <a:gd name="T5" fmla="*/ 810 h 810"/>
                <a:gd name="T6" fmla="*/ 0 w 1045"/>
                <a:gd name="T7" fmla="*/ 810 h 810"/>
                <a:gd name="T8" fmla="*/ 521 w 1045"/>
                <a:gd name="T9" fmla="*/ 0 h 810"/>
              </a:gdLst>
              <a:ahLst/>
              <a:cxnLst>
                <a:cxn ang="0">
                  <a:pos x="T0" y="T1"/>
                </a:cxn>
                <a:cxn ang="0">
                  <a:pos x="T2" y="T3"/>
                </a:cxn>
                <a:cxn ang="0">
                  <a:pos x="T4" y="T5"/>
                </a:cxn>
                <a:cxn ang="0">
                  <a:pos x="T6" y="T7"/>
                </a:cxn>
                <a:cxn ang="0">
                  <a:pos x="T8" y="T9"/>
                </a:cxn>
              </a:cxnLst>
              <a:rect l="0" t="0" r="r" b="b"/>
              <a:pathLst>
                <a:path w="1045" h="810">
                  <a:moveTo>
                    <a:pt x="521" y="0"/>
                  </a:moveTo>
                  <a:lnTo>
                    <a:pt x="1045" y="0"/>
                  </a:lnTo>
                  <a:lnTo>
                    <a:pt x="523" y="810"/>
                  </a:lnTo>
                  <a:lnTo>
                    <a:pt x="0" y="810"/>
                  </a:lnTo>
                  <a:lnTo>
                    <a:pt x="521" y="0"/>
                  </a:lnTo>
                  <a:close/>
                </a:path>
              </a:pathLst>
            </a:custGeom>
            <a:solidFill>
              <a:srgbClr val="C4C6C8"/>
            </a:solidFill>
            <a:ln w="0">
              <a:noFill/>
              <a:prstDash val="solid"/>
              <a:round/>
              <a:headEnd/>
              <a:tailEnd/>
            </a:ln>
          </p:spPr>
          <p:txBody>
            <a:bodyPr rot="0" vert="horz" wrap="square" lIns="96043" tIns="48021" rIns="96043" bIns="48021" anchor="t" anchorCtr="0" upright="1">
              <a:noAutofit/>
            </a:bodyPr>
            <a:lstStyle/>
            <a:p>
              <a:pPr defTabSz="914354"/>
              <a:endParaRPr lang="en-US">
                <a:solidFill>
                  <a:srgbClr val="333E48"/>
                </a:solidFill>
              </a:endParaRPr>
            </a:p>
          </p:txBody>
        </p:sp>
        <p:sp>
          <p:nvSpPr>
            <p:cNvPr id="24" name="Freeform 23"/>
            <p:cNvSpPr>
              <a:spLocks/>
            </p:cNvSpPr>
            <p:nvPr userDrawn="1"/>
          </p:nvSpPr>
          <p:spPr bwMode="gray">
            <a:xfrm>
              <a:off x="2921766" y="2352381"/>
              <a:ext cx="348828" cy="270125"/>
            </a:xfrm>
            <a:custGeom>
              <a:avLst/>
              <a:gdLst>
                <a:gd name="T0" fmla="*/ 0 w 1045"/>
                <a:gd name="T1" fmla="*/ 0 h 809"/>
                <a:gd name="T2" fmla="*/ 525 w 1045"/>
                <a:gd name="T3" fmla="*/ 0 h 809"/>
                <a:gd name="T4" fmla="*/ 1045 w 1045"/>
                <a:gd name="T5" fmla="*/ 809 h 809"/>
                <a:gd name="T6" fmla="*/ 522 w 1045"/>
                <a:gd name="T7" fmla="*/ 809 h 809"/>
                <a:gd name="T8" fmla="*/ 0 w 1045"/>
                <a:gd name="T9" fmla="*/ 0 h 809"/>
              </a:gdLst>
              <a:ahLst/>
              <a:cxnLst>
                <a:cxn ang="0">
                  <a:pos x="T0" y="T1"/>
                </a:cxn>
                <a:cxn ang="0">
                  <a:pos x="T2" y="T3"/>
                </a:cxn>
                <a:cxn ang="0">
                  <a:pos x="T4" y="T5"/>
                </a:cxn>
                <a:cxn ang="0">
                  <a:pos x="T6" y="T7"/>
                </a:cxn>
                <a:cxn ang="0">
                  <a:pos x="T8" y="T9"/>
                </a:cxn>
              </a:cxnLst>
              <a:rect l="0" t="0" r="r" b="b"/>
              <a:pathLst>
                <a:path w="1045" h="809">
                  <a:moveTo>
                    <a:pt x="0" y="0"/>
                  </a:moveTo>
                  <a:lnTo>
                    <a:pt x="525" y="0"/>
                  </a:lnTo>
                  <a:lnTo>
                    <a:pt x="1045" y="809"/>
                  </a:lnTo>
                  <a:lnTo>
                    <a:pt x="522" y="809"/>
                  </a:lnTo>
                  <a:lnTo>
                    <a:pt x="0" y="0"/>
                  </a:lnTo>
                  <a:close/>
                </a:path>
              </a:pathLst>
            </a:custGeom>
            <a:solidFill>
              <a:srgbClr val="CC092F"/>
            </a:solidFill>
            <a:ln w="0">
              <a:noFill/>
              <a:prstDash val="solid"/>
              <a:round/>
              <a:headEnd/>
              <a:tailEnd/>
            </a:ln>
          </p:spPr>
          <p:txBody>
            <a:bodyPr rot="0" vert="horz" wrap="square" lIns="96043" tIns="48021" rIns="96043" bIns="48021" anchor="t" anchorCtr="0" upright="1">
              <a:noAutofit/>
            </a:bodyPr>
            <a:lstStyle/>
            <a:p>
              <a:pPr defTabSz="914354"/>
              <a:endParaRPr lang="en-US">
                <a:solidFill>
                  <a:srgbClr val="333E48"/>
                </a:solidFill>
              </a:endParaRPr>
            </a:p>
          </p:txBody>
        </p:sp>
      </p:grpSp>
      <p:sp>
        <p:nvSpPr>
          <p:cNvPr id="29" name="Text Placeholder 17"/>
          <p:cNvSpPr>
            <a:spLocks noGrp="1"/>
          </p:cNvSpPr>
          <p:nvPr>
            <p:ph type="body" sz="quarter" idx="46" hasCustomPrompt="1"/>
          </p:nvPr>
        </p:nvSpPr>
        <p:spPr bwMode="gray">
          <a:xfrm>
            <a:off x="6776348" y="2369848"/>
            <a:ext cx="1795286" cy="292388"/>
          </a:xfrm>
          <a:prstGeom prst="rect">
            <a:avLst/>
          </a:prstGeom>
        </p:spPr>
        <p:txBody>
          <a:bodyPr wrap="square" lIns="0" tIns="0" rIns="0" bIns="0" anchor="t" anchorCtr="0">
            <a:spAutoFit/>
          </a:bodyPr>
          <a:lstStyle>
            <a:lvl1pPr marL="0" indent="0" algn="r">
              <a:spcBef>
                <a:spcPts val="0"/>
              </a:spcBef>
              <a:buNone/>
              <a:defRPr sz="1900" b="0" i="1" baseline="0">
                <a:solidFill>
                  <a:schemeClr val="accent3"/>
                </a:solidFill>
              </a:defRPr>
            </a:lvl1pPr>
            <a:lvl2pPr>
              <a:buNone/>
              <a:defRPr sz="2600" b="1">
                <a:solidFill>
                  <a:schemeClr val="accent4"/>
                </a:solidFill>
              </a:defRPr>
            </a:lvl2pPr>
            <a:lvl3pPr>
              <a:buNone/>
              <a:defRPr sz="2600" b="1">
                <a:solidFill>
                  <a:schemeClr val="accent4"/>
                </a:solidFill>
              </a:defRPr>
            </a:lvl3pPr>
            <a:lvl4pPr>
              <a:buNone/>
              <a:defRPr sz="2600" b="1">
                <a:solidFill>
                  <a:schemeClr val="accent4"/>
                </a:solidFill>
              </a:defRPr>
            </a:lvl4pPr>
            <a:lvl5pPr>
              <a:buNone/>
              <a:defRPr sz="2600" b="1">
                <a:solidFill>
                  <a:schemeClr val="accent4"/>
                </a:solidFill>
              </a:defRPr>
            </a:lvl5pPr>
          </a:lstStyle>
          <a:p>
            <a:pPr lvl="0"/>
            <a:r>
              <a:rPr lang="en-US" dirty="0" smtClean="0"/>
              <a:t>Chapter #</a:t>
            </a:r>
          </a:p>
        </p:txBody>
      </p:sp>
      <p:sp>
        <p:nvSpPr>
          <p:cNvPr id="30" name="Text Placeholder 31"/>
          <p:cNvSpPr>
            <a:spLocks noGrp="1"/>
          </p:cNvSpPr>
          <p:nvPr>
            <p:ph type="body" sz="quarter" idx="43" hasCustomPrompt="1"/>
          </p:nvPr>
        </p:nvSpPr>
        <p:spPr bwMode="gray">
          <a:xfrm>
            <a:off x="1973025" y="4397851"/>
            <a:ext cx="3905261" cy="1905283"/>
          </a:xfrm>
          <a:prstGeom prst="rect">
            <a:avLst/>
          </a:prstGeom>
        </p:spPr>
        <p:txBody>
          <a:bodyPr wrap="square" lIns="0" tIns="0" rIns="0" bIns="0">
            <a:spAutoFit/>
          </a:bodyPr>
          <a:lstStyle>
            <a:lvl1pPr>
              <a:lnSpc>
                <a:spcPct val="100000"/>
              </a:lnSpc>
              <a:spcBef>
                <a:spcPts val="714"/>
              </a:spcBef>
              <a:defRPr baseline="0">
                <a:solidFill>
                  <a:schemeClr val="accent4"/>
                </a:solidFill>
              </a:defRPr>
            </a:lvl1pPr>
            <a:lvl2pPr>
              <a:lnSpc>
                <a:spcPct val="100000"/>
              </a:lnSpc>
              <a:spcBef>
                <a:spcPts val="714"/>
              </a:spcBef>
              <a:defRPr>
                <a:solidFill>
                  <a:schemeClr val="accent4"/>
                </a:solidFill>
              </a:defRPr>
            </a:lvl2pPr>
            <a:lvl3pPr>
              <a:lnSpc>
                <a:spcPct val="100000"/>
              </a:lnSpc>
              <a:spcBef>
                <a:spcPts val="714"/>
              </a:spcBef>
              <a:defRPr>
                <a:solidFill>
                  <a:schemeClr val="accent4"/>
                </a:solidFill>
              </a:defRPr>
            </a:lvl3pPr>
            <a:lvl4pPr>
              <a:lnSpc>
                <a:spcPct val="100000"/>
              </a:lnSpc>
              <a:spcBef>
                <a:spcPts val="714"/>
              </a:spcBef>
              <a:defRPr>
                <a:solidFill>
                  <a:schemeClr val="accent4"/>
                </a:solidFill>
              </a:defRPr>
            </a:lvl4pPr>
            <a:lvl5pPr>
              <a:lnSpc>
                <a:spcPct val="100000"/>
              </a:lnSpc>
              <a:spcBef>
                <a:spcPts val="714"/>
              </a:spcBef>
              <a:defRPr>
                <a:solidFill>
                  <a:schemeClr val="accent4"/>
                </a:solidFill>
              </a:defRPr>
            </a:lvl5pPr>
          </a:lstStyle>
          <a:p>
            <a:pPr lvl="0"/>
            <a:r>
              <a:rPr lang="en-US" dirty="0" smtClean="0"/>
              <a:t>Bulleted text, if needed – Arial 10pt Regular 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8990040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2" name="Text Placeholder 4"/>
          <p:cNvSpPr>
            <a:spLocks noGrp="1"/>
          </p:cNvSpPr>
          <p:nvPr>
            <p:ph type="body" sz="quarter" idx="21" hasCustomPrompt="1"/>
          </p:nvPr>
        </p:nvSpPr>
        <p:spPr bwMode="gray">
          <a:xfrm>
            <a:off x="457200" y="1026223"/>
            <a:ext cx="8227786" cy="307777"/>
          </a:xfrm>
          <a:prstGeom prst="rect">
            <a:avLst/>
          </a:prstGeom>
        </p:spPr>
        <p:txBody>
          <a:bodyPr lIns="0" tIns="0" rIns="0" bIns="0">
            <a:spAutoFit/>
          </a:bodyPr>
          <a:lstStyle>
            <a:lvl1pPr marL="0" indent="0">
              <a:spcBef>
                <a:spcPts val="0"/>
              </a:spcBef>
              <a:buNone/>
              <a:defRPr sz="2000" baseline="0">
                <a:solidFill>
                  <a:schemeClr val="accent3"/>
                </a:solidFill>
              </a:defRPr>
            </a:lvl1pPr>
          </a:lstStyle>
          <a:p>
            <a:pPr lvl="0"/>
            <a:r>
              <a:rPr lang="en-US" dirty="0" smtClean="0"/>
              <a:t>Slide Subtitle – Arial 14pt Regular, Use Title Case</a:t>
            </a:r>
            <a:endParaRPr lang="en-US" dirty="0"/>
          </a:p>
        </p:txBody>
      </p:sp>
      <p:sp>
        <p:nvSpPr>
          <p:cNvPr id="17" name="Text Placeholder 4"/>
          <p:cNvSpPr>
            <a:spLocks noGrp="1"/>
          </p:cNvSpPr>
          <p:nvPr>
            <p:ph type="body" sz="quarter" idx="22" hasCustomPrompt="1"/>
          </p:nvPr>
        </p:nvSpPr>
        <p:spPr bwMode="gray">
          <a:xfrm>
            <a:off x="457200" y="65639"/>
            <a:ext cx="4180114" cy="200055"/>
          </a:xfrm>
          <a:prstGeom prst="rect">
            <a:avLst/>
          </a:prstGeom>
        </p:spPr>
        <p:txBody>
          <a:bodyPr lIns="0" tIns="0" rIns="0" bIns="0">
            <a:spAutoFit/>
          </a:bodyPr>
          <a:lstStyle>
            <a:lvl1pPr marL="0" indent="0">
              <a:spcBef>
                <a:spcPts val="0"/>
              </a:spcBef>
              <a:buNone/>
              <a:defRPr sz="1300" baseline="0">
                <a:solidFill>
                  <a:schemeClr val="bg1"/>
                </a:solidFill>
              </a:defRPr>
            </a:lvl1pPr>
          </a:lstStyle>
          <a:p>
            <a:pPr lvl="0"/>
            <a:r>
              <a:rPr lang="en-US" dirty="0" smtClean="0"/>
              <a:t>Top Kicker – Arial 9pt Regular, Use Title Case</a:t>
            </a:r>
            <a:endParaRPr lang="en-US" dirty="0"/>
          </a:p>
        </p:txBody>
      </p:sp>
      <p:sp>
        <p:nvSpPr>
          <p:cNvPr id="20" name="Text Placeholder 21"/>
          <p:cNvSpPr>
            <a:spLocks noGrp="1"/>
          </p:cNvSpPr>
          <p:nvPr>
            <p:ph type="body" sz="quarter" idx="23" hasCustomPrompt="1"/>
          </p:nvPr>
        </p:nvSpPr>
        <p:spPr bwMode="gray">
          <a:xfrm>
            <a:off x="6303872" y="6598589"/>
            <a:ext cx="2840127" cy="259411"/>
          </a:xfrm>
          <a:prstGeom prst="rect">
            <a:avLst/>
          </a:prstGeom>
        </p:spPr>
        <p:txBody>
          <a:bodyPr lIns="0" tIns="0" rIns="65311" bIns="39187" anchor="b">
            <a:spAutoFit/>
          </a:bodyPr>
          <a:lstStyle>
            <a:lvl1pPr marL="0" indent="0" algn="l">
              <a:spcBef>
                <a:spcPts val="0"/>
              </a:spcBef>
              <a:buNone/>
              <a:defRPr sz="700" baseline="0">
                <a:solidFill>
                  <a:schemeClr val="tx1"/>
                </a:solidFill>
                <a:latin typeface="+mn-lt"/>
              </a:defRPr>
            </a:lvl1pPr>
            <a:lvl2pPr algn="l">
              <a:buNone/>
              <a:defRPr sz="900"/>
            </a:lvl2pPr>
            <a:lvl3pPr algn="l">
              <a:buNone/>
              <a:defRPr sz="900"/>
            </a:lvl3pPr>
            <a:lvl4pPr algn="l">
              <a:buNone/>
              <a:defRPr sz="900"/>
            </a:lvl4pPr>
            <a:lvl5pPr algn="l">
              <a:buNone/>
              <a:defRPr sz="900"/>
            </a:lvl5pPr>
          </a:lstStyle>
          <a:p>
            <a:pPr lvl="0"/>
            <a:r>
              <a:rPr lang="en-US" dirty="0" smtClean="0"/>
              <a:t>Source: Click to add source. Use a single space after “Source:” and a period at the end of the source. Stretch the box to the left as needed.</a:t>
            </a:r>
            <a:endParaRPr lang="en-US" dirty="0"/>
          </a:p>
        </p:txBody>
      </p:sp>
      <p:sp>
        <p:nvSpPr>
          <p:cNvPr id="21" name="Text Placeholder 23"/>
          <p:cNvSpPr>
            <a:spLocks noGrp="1"/>
          </p:cNvSpPr>
          <p:nvPr>
            <p:ph type="body" sz="quarter" idx="24" hasCustomPrompt="1"/>
          </p:nvPr>
        </p:nvSpPr>
        <p:spPr bwMode="gray">
          <a:xfrm>
            <a:off x="0" y="6271604"/>
            <a:ext cx="2490799" cy="329760"/>
          </a:xfrm>
          <a:prstGeom prst="rect">
            <a:avLst/>
          </a:prstGeom>
        </p:spPr>
        <p:txBody>
          <a:bodyPr lIns="65311" tIns="0" rIns="0" bIns="0" anchor="b">
            <a:spAutoFit/>
          </a:bodyPr>
          <a:lstStyle>
            <a:lvl1pPr marL="130622" indent="-130622" algn="l" defTabSz="130622">
              <a:spcBef>
                <a:spcPts val="0"/>
              </a:spcBef>
              <a:buFont typeface="+mj-lt"/>
              <a:buAutoNum type="arabicParenR"/>
              <a:defRPr sz="700" baseline="0">
                <a:solidFill>
                  <a:schemeClr val="tx1"/>
                </a:solidFill>
                <a:latin typeface="+mn-lt"/>
              </a:defRPr>
            </a:lvl1pPr>
            <a:lvl2pPr>
              <a:buNone/>
              <a:defRPr sz="900">
                <a:solidFill>
                  <a:schemeClr val="tx1"/>
                </a:solidFill>
              </a:defRPr>
            </a:lvl2pPr>
            <a:lvl3pPr>
              <a:buNone/>
              <a:defRPr sz="900">
                <a:solidFill>
                  <a:schemeClr val="tx1"/>
                </a:solidFill>
              </a:defRPr>
            </a:lvl3pPr>
            <a:lvl4pPr>
              <a:buNone/>
              <a:defRPr sz="900">
                <a:solidFill>
                  <a:schemeClr val="tx1"/>
                </a:solidFill>
              </a:defRPr>
            </a:lvl4pPr>
            <a:lvl5pPr>
              <a:buNone/>
              <a:defRPr sz="9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23" name="Text Placeholder 4"/>
          <p:cNvSpPr>
            <a:spLocks noGrp="1"/>
          </p:cNvSpPr>
          <p:nvPr>
            <p:ph type="body" sz="quarter" idx="25" hasCustomPrompt="1"/>
          </p:nvPr>
        </p:nvSpPr>
        <p:spPr bwMode="gray">
          <a:xfrm>
            <a:off x="457200" y="449751"/>
            <a:ext cx="8227786" cy="400110"/>
          </a:xfrm>
          <a:prstGeom prst="rect">
            <a:avLst/>
          </a:prstGeom>
        </p:spPr>
        <p:txBody>
          <a:bodyPr lIns="0" tIns="0" rIns="0" bIns="0" anchor="b" anchorCtr="0">
            <a:spAutoFit/>
          </a:bodyPr>
          <a:lstStyle>
            <a:lvl1pPr marL="0" indent="0">
              <a:spcBef>
                <a:spcPts val="0"/>
              </a:spcBef>
              <a:buNone/>
              <a:defRPr sz="2600" b="1" baseline="0">
                <a:solidFill>
                  <a:schemeClr val="bg1"/>
                </a:solidFill>
              </a:defRPr>
            </a:lvl1pPr>
          </a:lstStyle>
          <a:p>
            <a:pPr lvl="0"/>
            <a:r>
              <a:rPr lang="en-US" dirty="0" smtClean="0"/>
              <a:t>Slide Title – Arial 18pt Bold, Use Title Case</a:t>
            </a:r>
          </a:p>
        </p:txBody>
      </p:sp>
    </p:spTree>
    <p:extLst>
      <p:ext uri="{BB962C8B-B14F-4D97-AF65-F5344CB8AC3E}">
        <p14:creationId xmlns:p14="http://schemas.microsoft.com/office/powerpoint/2010/main" val="125388182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Hidden Slide (Remember to Right Click and Hide It)">
    <p:bg>
      <p:bgRef idx="1001">
        <a:schemeClr val="bg2"/>
      </p:bgRef>
    </p:bg>
    <p:spTree>
      <p:nvGrpSpPr>
        <p:cNvPr id="1" name=""/>
        <p:cNvGrpSpPr/>
        <p:nvPr/>
      </p:nvGrpSpPr>
      <p:grpSpPr>
        <a:xfrm>
          <a:off x="0" y="0"/>
          <a:ext cx="0" cy="0"/>
          <a:chOff x="0" y="0"/>
          <a:chExt cx="0" cy="0"/>
        </a:xfrm>
      </p:grpSpPr>
      <p:sp>
        <p:nvSpPr>
          <p:cNvPr id="8" name="Text Placeholder 4"/>
          <p:cNvSpPr>
            <a:spLocks noGrp="1"/>
          </p:cNvSpPr>
          <p:nvPr>
            <p:ph type="body" sz="quarter" idx="21" hasCustomPrompt="1"/>
          </p:nvPr>
        </p:nvSpPr>
        <p:spPr bwMode="gray">
          <a:xfrm>
            <a:off x="457200" y="1026223"/>
            <a:ext cx="8227786" cy="307777"/>
          </a:xfrm>
          <a:prstGeom prst="rect">
            <a:avLst/>
          </a:prstGeom>
        </p:spPr>
        <p:txBody>
          <a:bodyPr lIns="0" tIns="0" rIns="0" bIns="0">
            <a:spAutoFit/>
          </a:bodyPr>
          <a:lstStyle>
            <a:lvl1pPr marL="0" indent="0">
              <a:spcBef>
                <a:spcPts val="0"/>
              </a:spcBef>
              <a:buNone/>
              <a:defRPr sz="2000" baseline="0">
                <a:solidFill>
                  <a:schemeClr val="accent3"/>
                </a:solidFill>
              </a:defRPr>
            </a:lvl1pPr>
          </a:lstStyle>
          <a:p>
            <a:pPr lvl="0"/>
            <a:r>
              <a:rPr lang="en-US" dirty="0" smtClean="0"/>
              <a:t>Slide Subtitle – Arial 14pt Regular, Use Title Case</a:t>
            </a:r>
            <a:endParaRPr lang="en-US" dirty="0"/>
          </a:p>
        </p:txBody>
      </p:sp>
      <p:sp>
        <p:nvSpPr>
          <p:cNvPr id="12" name="Text Placeholder 21"/>
          <p:cNvSpPr>
            <a:spLocks noGrp="1"/>
          </p:cNvSpPr>
          <p:nvPr>
            <p:ph type="body" sz="quarter" idx="23" hasCustomPrompt="1"/>
          </p:nvPr>
        </p:nvSpPr>
        <p:spPr bwMode="gray">
          <a:xfrm>
            <a:off x="6303872" y="6598589"/>
            <a:ext cx="2840127" cy="259411"/>
          </a:xfrm>
          <a:prstGeom prst="rect">
            <a:avLst/>
          </a:prstGeom>
        </p:spPr>
        <p:txBody>
          <a:bodyPr lIns="0" tIns="0" rIns="65311" bIns="39187" anchor="b">
            <a:spAutoFit/>
          </a:bodyPr>
          <a:lstStyle>
            <a:lvl1pPr marL="0" indent="0" algn="l">
              <a:spcBef>
                <a:spcPts val="0"/>
              </a:spcBef>
              <a:buNone/>
              <a:defRPr sz="700" baseline="0">
                <a:solidFill>
                  <a:schemeClr val="tx1"/>
                </a:solidFill>
                <a:latin typeface="+mn-lt"/>
              </a:defRPr>
            </a:lvl1pPr>
            <a:lvl2pPr algn="l">
              <a:buNone/>
              <a:defRPr sz="900"/>
            </a:lvl2pPr>
            <a:lvl3pPr algn="l">
              <a:buNone/>
              <a:defRPr sz="900"/>
            </a:lvl3pPr>
            <a:lvl4pPr algn="l">
              <a:buNone/>
              <a:defRPr sz="900"/>
            </a:lvl4pPr>
            <a:lvl5pPr algn="l">
              <a:buNone/>
              <a:defRPr sz="900"/>
            </a:lvl5pPr>
          </a:lstStyle>
          <a:p>
            <a:pPr lvl="0"/>
            <a:r>
              <a:rPr lang="en-US" dirty="0" smtClean="0"/>
              <a:t>Source: Click to add source. Use a single space after “Source:” and a period at the end of the source. Stretch the box to the left as needed.</a:t>
            </a:r>
            <a:endParaRPr lang="en-US" dirty="0"/>
          </a:p>
        </p:txBody>
      </p:sp>
      <p:sp>
        <p:nvSpPr>
          <p:cNvPr id="13" name="Text Placeholder 23"/>
          <p:cNvSpPr>
            <a:spLocks noGrp="1"/>
          </p:cNvSpPr>
          <p:nvPr>
            <p:ph type="body" sz="quarter" idx="24" hasCustomPrompt="1"/>
          </p:nvPr>
        </p:nvSpPr>
        <p:spPr bwMode="gray">
          <a:xfrm>
            <a:off x="0" y="6271604"/>
            <a:ext cx="2490799" cy="329760"/>
          </a:xfrm>
          <a:prstGeom prst="rect">
            <a:avLst/>
          </a:prstGeom>
        </p:spPr>
        <p:txBody>
          <a:bodyPr lIns="65311" tIns="0" rIns="0" bIns="0" anchor="b">
            <a:spAutoFit/>
          </a:bodyPr>
          <a:lstStyle>
            <a:lvl1pPr marL="130622" indent="-130622" algn="l" defTabSz="130622">
              <a:spcBef>
                <a:spcPts val="0"/>
              </a:spcBef>
              <a:buFont typeface="+mj-lt"/>
              <a:buAutoNum type="arabicParenR"/>
              <a:defRPr sz="700" baseline="0">
                <a:solidFill>
                  <a:schemeClr val="tx1"/>
                </a:solidFill>
                <a:latin typeface="+mn-lt"/>
              </a:defRPr>
            </a:lvl1pPr>
            <a:lvl2pPr>
              <a:buNone/>
              <a:defRPr sz="900">
                <a:solidFill>
                  <a:schemeClr val="tx1"/>
                </a:solidFill>
              </a:defRPr>
            </a:lvl2pPr>
            <a:lvl3pPr>
              <a:buNone/>
              <a:defRPr sz="900">
                <a:solidFill>
                  <a:schemeClr val="tx1"/>
                </a:solidFill>
              </a:defRPr>
            </a:lvl3pPr>
            <a:lvl4pPr>
              <a:buNone/>
              <a:defRPr sz="900">
                <a:solidFill>
                  <a:schemeClr val="tx1"/>
                </a:solidFill>
              </a:defRPr>
            </a:lvl4pPr>
            <a:lvl5pPr>
              <a:buNone/>
              <a:defRPr sz="9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15" name="Text Placeholder 4"/>
          <p:cNvSpPr>
            <a:spLocks noGrp="1"/>
          </p:cNvSpPr>
          <p:nvPr>
            <p:ph type="body" sz="quarter" idx="25" hasCustomPrompt="1"/>
          </p:nvPr>
        </p:nvSpPr>
        <p:spPr bwMode="gray">
          <a:xfrm>
            <a:off x="457200" y="449751"/>
            <a:ext cx="8227786" cy="400110"/>
          </a:xfrm>
          <a:prstGeom prst="rect">
            <a:avLst/>
          </a:prstGeom>
        </p:spPr>
        <p:txBody>
          <a:bodyPr lIns="0" tIns="0" rIns="0" bIns="0" anchor="b" anchorCtr="0">
            <a:spAutoFit/>
          </a:bodyPr>
          <a:lstStyle>
            <a:lvl1pPr marL="0" indent="0">
              <a:spcBef>
                <a:spcPts val="0"/>
              </a:spcBef>
              <a:buNone/>
              <a:defRPr sz="2600" b="1" baseline="0">
                <a:solidFill>
                  <a:schemeClr val="bg1"/>
                </a:solidFill>
              </a:defRPr>
            </a:lvl1pPr>
          </a:lstStyle>
          <a:p>
            <a:pPr lvl="0"/>
            <a:r>
              <a:rPr lang="en-US" dirty="0" smtClean="0"/>
              <a:t>Slide Title – Arial 18pt Bold, Use Title Case</a:t>
            </a:r>
          </a:p>
        </p:txBody>
      </p:sp>
    </p:spTree>
    <p:extLst>
      <p:ext uri="{BB962C8B-B14F-4D97-AF65-F5344CB8AC3E}">
        <p14:creationId xmlns:p14="http://schemas.microsoft.com/office/powerpoint/2010/main" val="165180524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tandard">
    <p:spTree>
      <p:nvGrpSpPr>
        <p:cNvPr id="1" name=""/>
        <p:cNvGrpSpPr/>
        <p:nvPr/>
      </p:nvGrpSpPr>
      <p:grpSpPr>
        <a:xfrm>
          <a:off x="0" y="0"/>
          <a:ext cx="0" cy="0"/>
          <a:chOff x="0" y="0"/>
          <a:chExt cx="0" cy="0"/>
        </a:xfrm>
      </p:grpSpPr>
      <p:sp>
        <p:nvSpPr>
          <p:cNvPr id="5" name="Rectangle 4"/>
          <p:cNvSpPr/>
          <p:nvPr/>
        </p:nvSpPr>
        <p:spPr bwMode="auto">
          <a:xfrm>
            <a:off x="0" y="0"/>
            <a:ext cx="9144000" cy="870857"/>
          </a:xfrm>
          <a:prstGeom prst="rect">
            <a:avLst/>
          </a:prstGeom>
          <a:solidFill>
            <a:schemeClr val="accent1"/>
          </a:solidFill>
          <a:ln w="9525" cap="flat" cmpd="sng" algn="ctr">
            <a:no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fontAlgn="base">
              <a:spcBef>
                <a:spcPct val="0"/>
              </a:spcBef>
              <a:spcAft>
                <a:spcPct val="0"/>
              </a:spcAft>
            </a:pPr>
            <a:endParaRPr lang="en-US" sz="1400" dirty="0" smtClean="0">
              <a:solidFill>
                <a:srgbClr val="BFBFBF"/>
              </a:solidFill>
              <a:cs typeface="Arial" pitchFamily="34" charset="0"/>
            </a:endParaRPr>
          </a:p>
        </p:txBody>
      </p:sp>
      <p:sp>
        <p:nvSpPr>
          <p:cNvPr id="3" name="Slide Number Placeholder 2"/>
          <p:cNvSpPr>
            <a:spLocks noGrp="1"/>
          </p:cNvSpPr>
          <p:nvPr>
            <p:ph type="sldNum" sz="quarter" idx="10"/>
          </p:nvPr>
        </p:nvSpPr>
        <p:spPr>
          <a:xfrm>
            <a:off x="8424209" y="1"/>
            <a:ext cx="719790" cy="424543"/>
          </a:xfrm>
        </p:spPr>
        <p:txBody>
          <a:bodyPr/>
          <a:lstStyle>
            <a:lvl1pPr>
              <a:defRPr>
                <a:solidFill>
                  <a:schemeClr val="tx1"/>
                </a:solidFill>
              </a:defRPr>
            </a:lvl1pPr>
          </a:lstStyle>
          <a:p>
            <a:fld id="{720EF1D8-22C3-47F9-97C9-90650415DCF1}" type="slidenum">
              <a:rPr lang="en-US" smtClean="0">
                <a:solidFill>
                  <a:srgbClr val="000000"/>
                </a:solidFill>
              </a:rPr>
              <a:pPr/>
              <a:t>‹#›</a:t>
            </a:fld>
            <a:endParaRPr lang="en-US" dirty="0">
              <a:solidFill>
                <a:srgbClr val="000000"/>
              </a:solidFill>
            </a:endParaRPr>
          </a:p>
        </p:txBody>
      </p:sp>
      <p:sp>
        <p:nvSpPr>
          <p:cNvPr id="10" name="Text Placeholder 9"/>
          <p:cNvSpPr>
            <a:spLocks noGrp="1"/>
          </p:cNvSpPr>
          <p:nvPr>
            <p:ph type="body" sz="quarter" idx="11" hasCustomPrompt="1"/>
          </p:nvPr>
        </p:nvSpPr>
        <p:spPr>
          <a:xfrm>
            <a:off x="493268" y="867217"/>
            <a:ext cx="8164287" cy="465729"/>
          </a:xfrm>
          <a:prstGeom prst="rect">
            <a:avLst/>
          </a:prstGeom>
        </p:spPr>
        <p:txBody>
          <a:bodyPr lIns="65292" tIns="65292" rIns="65292" bIns="65292"/>
          <a:lstStyle>
            <a:lvl1pPr marL="0" indent="0" algn="ctr">
              <a:buNone/>
              <a:defRPr sz="2300" i="1" spc="0" baseline="0">
                <a:solidFill>
                  <a:schemeClr val="tx1"/>
                </a:solidFill>
                <a:latin typeface="Cambria" pitchFamily="18" charset="0"/>
                <a:cs typeface="Arial" pitchFamily="34" charset="0"/>
              </a:defRPr>
            </a:lvl1pPr>
            <a:lvl2pPr>
              <a:buNone/>
              <a:defRPr sz="1900" spc="286" baseline="0">
                <a:solidFill>
                  <a:schemeClr val="bg1">
                    <a:lumMod val="50000"/>
                  </a:schemeClr>
                </a:solidFill>
              </a:defRPr>
            </a:lvl2pPr>
            <a:lvl3pPr>
              <a:buNone/>
              <a:defRPr sz="1900" spc="286" baseline="0">
                <a:solidFill>
                  <a:schemeClr val="bg1">
                    <a:lumMod val="50000"/>
                  </a:schemeClr>
                </a:solidFill>
              </a:defRPr>
            </a:lvl3pPr>
            <a:lvl4pPr>
              <a:buNone/>
              <a:defRPr sz="1900" spc="286" baseline="0">
                <a:solidFill>
                  <a:schemeClr val="bg1">
                    <a:lumMod val="50000"/>
                  </a:schemeClr>
                </a:solidFill>
              </a:defRPr>
            </a:lvl4pPr>
            <a:lvl5pPr>
              <a:buNone/>
              <a:defRPr sz="1900" spc="286" baseline="0">
                <a:solidFill>
                  <a:schemeClr val="bg1">
                    <a:lumMod val="50000"/>
                  </a:schemeClr>
                </a:solidFill>
              </a:defRPr>
            </a:lvl5pPr>
          </a:lstStyle>
          <a:p>
            <a:pPr lvl="0"/>
            <a:r>
              <a:rPr lang="en-US" dirty="0" smtClean="0"/>
              <a:t>Click to Add Slide Subtitle: Cambria 16pt Italic</a:t>
            </a:r>
            <a:endParaRPr lang="en-US" dirty="0"/>
          </a:p>
        </p:txBody>
      </p:sp>
      <p:sp>
        <p:nvSpPr>
          <p:cNvPr id="12" name="Text Placeholder 11"/>
          <p:cNvSpPr>
            <a:spLocks noGrp="1"/>
          </p:cNvSpPr>
          <p:nvPr>
            <p:ph type="body" sz="quarter" idx="12" hasCustomPrompt="1"/>
          </p:nvPr>
        </p:nvSpPr>
        <p:spPr bwMode="gray">
          <a:xfrm>
            <a:off x="493258" y="275476"/>
            <a:ext cx="8164286" cy="591330"/>
          </a:xfrm>
          <a:prstGeom prst="rect">
            <a:avLst/>
          </a:prstGeom>
        </p:spPr>
        <p:txBody>
          <a:bodyPr lIns="65292" tIns="65292" rIns="65292" bIns="65292" anchor="b"/>
          <a:lstStyle>
            <a:lvl1pPr marL="0" indent="0" algn="ctr">
              <a:buNone/>
              <a:defRPr sz="2900" spc="0" baseline="0">
                <a:solidFill>
                  <a:schemeClr val="accent4"/>
                </a:solidFill>
                <a:latin typeface="Cambria" pitchFamily="18" charset="0"/>
                <a:cs typeface="Arial" pitchFamily="34" charset="0"/>
              </a:defRPr>
            </a:lvl1pPr>
            <a:lvl2pPr>
              <a:buNone/>
              <a:defRPr sz="2300" spc="286" baseline="0">
                <a:solidFill>
                  <a:schemeClr val="bg1"/>
                </a:solidFill>
                <a:latin typeface="+mj-lt"/>
              </a:defRPr>
            </a:lvl2pPr>
            <a:lvl3pPr>
              <a:buNone/>
              <a:defRPr sz="2300" spc="286" baseline="0">
                <a:solidFill>
                  <a:schemeClr val="bg1"/>
                </a:solidFill>
                <a:latin typeface="+mj-lt"/>
              </a:defRPr>
            </a:lvl3pPr>
            <a:lvl4pPr>
              <a:buNone/>
              <a:defRPr sz="2300" spc="286" baseline="0">
                <a:solidFill>
                  <a:schemeClr val="bg1"/>
                </a:solidFill>
                <a:latin typeface="+mj-lt"/>
              </a:defRPr>
            </a:lvl4pPr>
            <a:lvl5pPr>
              <a:buNone/>
              <a:defRPr sz="2300" spc="286" baseline="0">
                <a:solidFill>
                  <a:schemeClr val="bg1"/>
                </a:solidFill>
                <a:latin typeface="+mj-lt"/>
              </a:defRPr>
            </a:lvl5pPr>
          </a:lstStyle>
          <a:p>
            <a:pPr lvl="0"/>
            <a:r>
              <a:rPr lang="en-US" dirty="0" smtClean="0"/>
              <a:t>Click to Add Slide Title: Cambria 20pt</a:t>
            </a:r>
            <a:endParaRPr lang="en-US" dirty="0"/>
          </a:p>
        </p:txBody>
      </p:sp>
      <p:sp>
        <p:nvSpPr>
          <p:cNvPr id="8" name="Footer Placeholder 7"/>
          <p:cNvSpPr>
            <a:spLocks noGrp="1"/>
          </p:cNvSpPr>
          <p:nvPr>
            <p:ph type="ftr" sz="quarter" idx="13"/>
          </p:nvPr>
        </p:nvSpPr>
        <p:spPr/>
        <p:txBody>
          <a:bodyPr/>
          <a:lstStyle/>
          <a:p>
            <a:r>
              <a:rPr lang="en-US" smtClean="0">
                <a:solidFill>
                  <a:srgbClr val="000000"/>
                </a:solidFill>
              </a:rPr>
              <a:t>Add footer text here.</a:t>
            </a:r>
            <a:endParaRPr lang="en-US" dirty="0">
              <a:solidFill>
                <a:srgbClr val="000000"/>
              </a:solidFill>
            </a:endParaRPr>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Impact Slide">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3" name="TextBox 2"/>
          <p:cNvSpPr txBox="1"/>
          <p:nvPr userDrawn="1"/>
        </p:nvSpPr>
        <p:spPr bwMode="gray">
          <a:xfrm>
            <a:off x="-1" y="6708509"/>
            <a:ext cx="2976619" cy="149491"/>
          </a:xfrm>
          <a:prstGeom prst="rect">
            <a:avLst/>
          </a:prstGeom>
          <a:noFill/>
        </p:spPr>
        <p:txBody>
          <a:bodyPr wrap="square" lIns="65311" tIns="0" rIns="0" bIns="39187" rtlCol="0" anchor="b" anchorCtr="0">
            <a:spAutoFit/>
          </a:bodyPr>
          <a:lstStyle/>
          <a:p>
            <a:pPr defTabSz="914354">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4" name="Slide Number Placeholder 2"/>
          <p:cNvSpPr txBox="1">
            <a:spLocks/>
          </p:cNvSpPr>
          <p:nvPr userDrawn="1"/>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6" name="Text Placeholder 4"/>
          <p:cNvSpPr>
            <a:spLocks noGrp="1"/>
          </p:cNvSpPr>
          <p:nvPr>
            <p:ph type="body" sz="quarter" idx="21" hasCustomPrompt="1"/>
          </p:nvPr>
        </p:nvSpPr>
        <p:spPr bwMode="gray">
          <a:xfrm>
            <a:off x="457200" y="1026223"/>
            <a:ext cx="8227786" cy="307777"/>
          </a:xfrm>
          <a:prstGeom prst="rect">
            <a:avLst/>
          </a:prstGeom>
        </p:spPr>
        <p:txBody>
          <a:bodyPr lIns="0" tIns="0" rIns="0" bIns="0">
            <a:spAutoFit/>
          </a:bodyPr>
          <a:lstStyle>
            <a:lvl1pPr marL="0" indent="0">
              <a:spcBef>
                <a:spcPts val="0"/>
              </a:spcBef>
              <a:buNone/>
              <a:defRPr sz="2000" baseline="0">
                <a:solidFill>
                  <a:schemeClr val="accent3"/>
                </a:solidFill>
              </a:defRPr>
            </a:lvl1pPr>
          </a:lstStyle>
          <a:p>
            <a:pPr lvl="0"/>
            <a:r>
              <a:rPr lang="en-US" dirty="0" smtClean="0"/>
              <a:t>Slide Subtitle – Arial 14pt Regular, Use Title Case</a:t>
            </a:r>
            <a:endParaRPr lang="en-US" dirty="0"/>
          </a:p>
        </p:txBody>
      </p:sp>
      <p:sp>
        <p:nvSpPr>
          <p:cNvPr id="7" name="Text Placeholder 4"/>
          <p:cNvSpPr>
            <a:spLocks noGrp="1"/>
          </p:cNvSpPr>
          <p:nvPr>
            <p:ph type="body" sz="quarter" idx="25" hasCustomPrompt="1"/>
          </p:nvPr>
        </p:nvSpPr>
        <p:spPr bwMode="gray">
          <a:xfrm>
            <a:off x="457200" y="449751"/>
            <a:ext cx="8227786" cy="400110"/>
          </a:xfrm>
          <a:prstGeom prst="rect">
            <a:avLst/>
          </a:prstGeom>
        </p:spPr>
        <p:txBody>
          <a:bodyPr lIns="0" tIns="0" rIns="0" bIns="0" anchor="b" anchorCtr="0">
            <a:spAutoFit/>
          </a:bodyPr>
          <a:lstStyle>
            <a:lvl1pPr marL="0" indent="0">
              <a:spcBef>
                <a:spcPts val="0"/>
              </a:spcBef>
              <a:buNone/>
              <a:defRPr sz="2600" b="1" baseline="0">
                <a:solidFill>
                  <a:schemeClr val="bg1"/>
                </a:solidFill>
              </a:defRPr>
            </a:lvl1pPr>
          </a:lstStyle>
          <a:p>
            <a:pPr lvl="0"/>
            <a:r>
              <a:rPr lang="en-US" dirty="0" smtClean="0"/>
              <a:t>Slide Title – Arial 18pt Bold, Use Title Case</a:t>
            </a:r>
          </a:p>
        </p:txBody>
      </p:sp>
      <p:sp>
        <p:nvSpPr>
          <p:cNvPr id="9" name="Text Placeholder 8"/>
          <p:cNvSpPr>
            <a:spLocks noGrp="1"/>
          </p:cNvSpPr>
          <p:nvPr>
            <p:ph type="body" sz="quarter" idx="26" hasCustomPrompt="1"/>
          </p:nvPr>
        </p:nvSpPr>
        <p:spPr bwMode="gray">
          <a:xfrm>
            <a:off x="1632857" y="2236173"/>
            <a:ext cx="5878286" cy="2585323"/>
          </a:xfrm>
          <a:prstGeom prst="rect">
            <a:avLst/>
          </a:prstGeom>
          <a:noFill/>
          <a:ln>
            <a:noFill/>
          </a:ln>
        </p:spPr>
        <p:txBody>
          <a:bodyPr wrap="square" lIns="0" tIns="0" rIns="0" bIns="0">
            <a:spAutoFit/>
          </a:bodyPr>
          <a:lstStyle>
            <a:lvl1pPr marL="0" marR="0" indent="0" algn="l" defTabSz="914354" rtl="0" eaLnBrk="1" fontAlgn="auto" latinLnBrk="0" hangingPunct="1">
              <a:lnSpc>
                <a:spcPct val="100000"/>
              </a:lnSpc>
              <a:spcBef>
                <a:spcPts val="1714"/>
              </a:spcBef>
              <a:spcAft>
                <a:spcPts val="0"/>
              </a:spcAft>
              <a:buClrTx/>
              <a:buSzTx/>
              <a:buFont typeface="Arial" pitchFamily="34" charset="0"/>
              <a:buNone/>
              <a:tabLst/>
              <a:defRPr sz="2100" baseline="0">
                <a:solidFill>
                  <a:schemeClr val="bg1"/>
                </a:solidFill>
              </a:defRPr>
            </a:lvl1pPr>
            <a:lvl2pPr>
              <a:defRPr sz="2300">
                <a:solidFill>
                  <a:schemeClr val="bg1"/>
                </a:solidFill>
              </a:defRPr>
            </a:lvl2pPr>
            <a:lvl3pPr>
              <a:defRPr sz="2300">
                <a:solidFill>
                  <a:schemeClr val="bg1"/>
                </a:solidFill>
              </a:defRPr>
            </a:lvl3pPr>
            <a:lvl4pPr>
              <a:defRPr sz="2300">
                <a:solidFill>
                  <a:schemeClr val="bg1"/>
                </a:solidFill>
              </a:defRPr>
            </a:lvl4pPr>
            <a:lvl5pPr>
              <a:defRPr sz="2300">
                <a:solidFill>
                  <a:schemeClr val="bg1"/>
                </a:solidFill>
              </a:defRPr>
            </a:lvl5pPr>
          </a:lstStyle>
          <a:p>
            <a:pPr marL="0" marR="0" lvl="0" indent="0" algn="l" defTabSz="914354" rtl="0" eaLnBrk="1" fontAlgn="auto" latinLnBrk="0" hangingPunct="1">
              <a:lnSpc>
                <a:spcPct val="100000"/>
              </a:lnSpc>
              <a:spcBef>
                <a:spcPts val="714"/>
              </a:spcBef>
              <a:spcAft>
                <a:spcPts val="0"/>
              </a:spcAft>
              <a:buClrTx/>
              <a:buSzTx/>
              <a:buFont typeface="Arial" pitchFamily="34" charset="0"/>
              <a:buNone/>
              <a:tabLst/>
              <a:defRPr/>
            </a:pPr>
            <a:r>
              <a:rPr lang="en-US" dirty="0" smtClean="0"/>
              <a:t>Use dark background slides sparingly as impact slides (ex: a single quote, statistic, or large image). See sample impact slides in the ABC PPT On-screen Graphic and Layout Guide.</a:t>
            </a:r>
            <a:br>
              <a:rPr lang="en-US" dirty="0" smtClean="0"/>
            </a:br>
            <a:r>
              <a:rPr lang="en-US" dirty="0" smtClean="0"/>
              <a:t>Impact quote text – Arial 15pt Regular. Keep quote short and minimize slide titling. Be sure to incorporate the large quote graphic from page 117 of the GLG.</a:t>
            </a:r>
          </a:p>
        </p:txBody>
      </p:sp>
      <p:sp>
        <p:nvSpPr>
          <p:cNvPr id="8" name="Text Placeholder 21"/>
          <p:cNvSpPr>
            <a:spLocks noGrp="1"/>
          </p:cNvSpPr>
          <p:nvPr>
            <p:ph type="body" sz="quarter" idx="23" hasCustomPrompt="1"/>
          </p:nvPr>
        </p:nvSpPr>
        <p:spPr bwMode="gray">
          <a:xfrm>
            <a:off x="6303872" y="6598589"/>
            <a:ext cx="2840127" cy="259411"/>
          </a:xfrm>
          <a:prstGeom prst="rect">
            <a:avLst/>
          </a:prstGeom>
        </p:spPr>
        <p:txBody>
          <a:bodyPr lIns="0" tIns="0" rIns="65311" bIns="39187" anchor="b">
            <a:spAutoFit/>
          </a:bodyPr>
          <a:lstStyle>
            <a:lvl1pPr marL="0" indent="0" algn="l">
              <a:spcBef>
                <a:spcPts val="0"/>
              </a:spcBef>
              <a:buNone/>
              <a:defRPr sz="700" baseline="0">
                <a:solidFill>
                  <a:schemeClr val="accent3"/>
                </a:solidFill>
                <a:latin typeface="+mn-lt"/>
              </a:defRPr>
            </a:lvl1pPr>
            <a:lvl2pPr algn="l">
              <a:buNone/>
              <a:defRPr sz="900"/>
            </a:lvl2pPr>
            <a:lvl3pPr algn="l">
              <a:buNone/>
              <a:defRPr sz="900"/>
            </a:lvl3pPr>
            <a:lvl4pPr algn="l">
              <a:buNone/>
              <a:defRPr sz="900"/>
            </a:lvl4pPr>
            <a:lvl5pPr algn="l">
              <a:buNone/>
              <a:defRPr sz="900"/>
            </a:lvl5pPr>
          </a:lstStyle>
          <a:p>
            <a:pPr lvl="0"/>
            <a:r>
              <a:rPr lang="en-US" dirty="0" smtClean="0"/>
              <a:t>Source: Click to add source. Use a single space after “Source:” and a period at the end of the source. Stretch the box to the left as needed.</a:t>
            </a:r>
            <a:endParaRPr lang="en-US" dirty="0"/>
          </a:p>
        </p:txBody>
      </p:sp>
    </p:spTree>
    <p:extLst>
      <p:ext uri="{BB962C8B-B14F-4D97-AF65-F5344CB8AC3E}">
        <p14:creationId xmlns:p14="http://schemas.microsoft.com/office/powerpoint/2010/main" val="100660464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cxnSp>
        <p:nvCxnSpPr>
          <p:cNvPr id="20" name="Straight Connector 19"/>
          <p:cNvCxnSpPr/>
          <p:nvPr userDrawn="1"/>
        </p:nvCxnSpPr>
        <p:spPr bwMode="gray">
          <a:xfrm>
            <a:off x="458107" y="1741714"/>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458107" y="2263573"/>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458107" y="2785431"/>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458107" y="3307290"/>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bwMode="gray">
          <a:xfrm>
            <a:off x="458107" y="3829149"/>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458107" y="4351007"/>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bwMode="gray">
          <a:xfrm>
            <a:off x="458107" y="4872866"/>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bwMode="gray">
          <a:xfrm>
            <a:off x="458107" y="5394724"/>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gray">
          <a:xfrm>
            <a:off x="458107" y="5916583"/>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458107" y="6438447"/>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4" name="TextBox 13"/>
          <p:cNvSpPr txBox="1"/>
          <p:nvPr userDrawn="1"/>
        </p:nvSpPr>
        <p:spPr bwMode="gray">
          <a:xfrm>
            <a:off x="457200" y="450269"/>
            <a:ext cx="5747657" cy="400110"/>
          </a:xfrm>
          <a:prstGeom prst="rect">
            <a:avLst/>
          </a:prstGeom>
          <a:noFill/>
        </p:spPr>
        <p:txBody>
          <a:bodyPr wrap="square" lIns="0" tIns="0" rIns="0" bIns="0" rtlCol="0" anchor="b" anchorCtr="0">
            <a:spAutoFit/>
          </a:bodyPr>
          <a:lstStyle/>
          <a:p>
            <a:pPr defTabSz="914354"/>
            <a:r>
              <a:rPr lang="en-US" sz="2600" b="1" dirty="0" smtClean="0">
                <a:solidFill>
                  <a:srgbClr val="FFFFFF"/>
                </a:solidFill>
                <a:cs typeface="Arial" pitchFamily="34" charset="0"/>
              </a:rPr>
              <a:t>Notes:</a:t>
            </a:r>
          </a:p>
        </p:txBody>
      </p:sp>
    </p:spTree>
    <p:extLst>
      <p:ext uri="{BB962C8B-B14F-4D97-AF65-F5344CB8AC3E}">
        <p14:creationId xmlns:p14="http://schemas.microsoft.com/office/powerpoint/2010/main" val="87447123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Notes (Alt)">
    <p:spTree>
      <p:nvGrpSpPr>
        <p:cNvPr id="1" name=""/>
        <p:cNvGrpSpPr/>
        <p:nvPr/>
      </p:nvGrpSpPr>
      <p:grpSpPr>
        <a:xfrm>
          <a:off x="0" y="0"/>
          <a:ext cx="0" cy="0"/>
          <a:chOff x="0" y="0"/>
          <a:chExt cx="0" cy="0"/>
        </a:xfrm>
      </p:grpSpPr>
      <p:sp>
        <p:nvSpPr>
          <p:cNvPr id="14" name="Rectangle 13"/>
          <p:cNvSpPr/>
          <p:nvPr userDrawn="1"/>
        </p:nvSpPr>
        <p:spPr bwMode="gray">
          <a:xfrm>
            <a:off x="0" y="-2"/>
            <a:ext cx="9144000" cy="1555103"/>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defTabSz="914354"/>
            <a:endParaRPr lang="en-US">
              <a:solidFill>
                <a:srgbClr val="FFFFFF"/>
              </a:solidFill>
            </a:endParaRPr>
          </a:p>
        </p:txBody>
      </p:sp>
      <p:cxnSp>
        <p:nvCxnSpPr>
          <p:cNvPr id="20" name="Straight Connector 19"/>
          <p:cNvCxnSpPr/>
          <p:nvPr userDrawn="1"/>
        </p:nvCxnSpPr>
        <p:spPr bwMode="gray">
          <a:xfrm>
            <a:off x="458107" y="1741714"/>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458107" y="2263573"/>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458107" y="2785431"/>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458107" y="3307290"/>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bwMode="gray">
          <a:xfrm>
            <a:off x="458107" y="3829149"/>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458107" y="4351007"/>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bwMode="gray">
          <a:xfrm>
            <a:off x="458107" y="4872866"/>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bwMode="gray">
          <a:xfrm>
            <a:off x="458107" y="5394724"/>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gray">
          <a:xfrm>
            <a:off x="458107" y="5916583"/>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458107" y="6438447"/>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bwMode="gray">
          <a:xfrm>
            <a:off x="458107" y="1218709"/>
            <a:ext cx="8227786"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6" name="Slide Number Placeholder 2"/>
          <p:cNvSpPr txBox="1">
            <a:spLocks/>
          </p:cNvSpPr>
          <p:nvPr userDrawn="1"/>
        </p:nvSpPr>
        <p:spPr>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333E48"/>
                </a:solidFill>
              </a:rPr>
              <a:pPr/>
              <a:t>‹#›</a:t>
            </a:fld>
            <a:endParaRPr lang="en-US" dirty="0">
              <a:solidFill>
                <a:srgbClr val="333E48"/>
              </a:solidFill>
            </a:endParaRPr>
          </a:p>
        </p:txBody>
      </p:sp>
      <p:sp>
        <p:nvSpPr>
          <p:cNvPr id="18" name="TextBox 17"/>
          <p:cNvSpPr txBox="1"/>
          <p:nvPr userDrawn="1"/>
        </p:nvSpPr>
        <p:spPr bwMode="gray">
          <a:xfrm>
            <a:off x="457200" y="450269"/>
            <a:ext cx="5747657" cy="400110"/>
          </a:xfrm>
          <a:prstGeom prst="rect">
            <a:avLst/>
          </a:prstGeom>
          <a:noFill/>
        </p:spPr>
        <p:txBody>
          <a:bodyPr wrap="square" lIns="0" tIns="0" rIns="0" bIns="0" rtlCol="0" anchor="b" anchorCtr="0">
            <a:spAutoFit/>
          </a:bodyPr>
          <a:lstStyle/>
          <a:p>
            <a:pPr defTabSz="914354"/>
            <a:r>
              <a:rPr lang="en-US" sz="2600" b="1" dirty="0" smtClean="0">
                <a:solidFill>
                  <a:srgbClr val="333E48"/>
                </a:solidFill>
                <a:cs typeface="Arial" pitchFamily="34" charset="0"/>
              </a:rPr>
              <a:t>Notes:</a:t>
            </a:r>
          </a:p>
        </p:txBody>
      </p:sp>
    </p:spTree>
    <p:extLst>
      <p:ext uri="{BB962C8B-B14F-4D97-AF65-F5344CB8AC3E}">
        <p14:creationId xmlns:p14="http://schemas.microsoft.com/office/powerpoint/2010/main" val="97629688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Speech Text Bottom">
    <p:spTree>
      <p:nvGrpSpPr>
        <p:cNvPr id="1" name=""/>
        <p:cNvGrpSpPr/>
        <p:nvPr/>
      </p:nvGrpSpPr>
      <p:grpSpPr>
        <a:xfrm>
          <a:off x="0" y="0"/>
          <a:ext cx="0" cy="0"/>
          <a:chOff x="0" y="0"/>
          <a:chExt cx="0" cy="0"/>
        </a:xfrm>
      </p:grpSpPr>
      <p:sp>
        <p:nvSpPr>
          <p:cNvPr id="4" name="Rectangle 3"/>
          <p:cNvSpPr/>
          <p:nvPr userDrawn="1"/>
        </p:nvSpPr>
        <p:spPr bwMode="gray">
          <a:xfrm>
            <a:off x="0" y="-2"/>
            <a:ext cx="9144000" cy="1555103"/>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defTabSz="914354"/>
            <a:endParaRPr lang="en-US">
              <a:solidFill>
                <a:srgbClr val="FFFFFF"/>
              </a:solidFill>
            </a:endParaRPr>
          </a:p>
        </p:txBody>
      </p:sp>
      <p:sp>
        <p:nvSpPr>
          <p:cNvPr id="7" name="Text Placeholder 6"/>
          <p:cNvSpPr>
            <a:spLocks noGrp="1"/>
          </p:cNvSpPr>
          <p:nvPr>
            <p:ph type="body" sz="quarter" idx="24" hasCustomPrompt="1"/>
          </p:nvPr>
        </p:nvSpPr>
        <p:spPr bwMode="gray">
          <a:xfrm>
            <a:off x="458107" y="3578253"/>
            <a:ext cx="8227787" cy="2923877"/>
          </a:xfrm>
          <a:prstGeom prst="rect">
            <a:avLst/>
          </a:prstGeom>
        </p:spPr>
        <p:txBody>
          <a:bodyPr lIns="0" tIns="0" rIns="0" bIns="0">
            <a:spAutoFit/>
          </a:bodyPr>
          <a:lstStyle>
            <a:lvl1pPr marL="0" indent="0" algn="l">
              <a:lnSpc>
                <a:spcPts val="1857"/>
              </a:lnSpc>
              <a:buNone/>
              <a:defRPr sz="1400"/>
            </a:lvl1pPr>
          </a:lstStyle>
          <a:p>
            <a:pPr lvl="0"/>
            <a:r>
              <a:rPr lang="en-US" dirty="0" smtClean="0"/>
              <a:t>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a:t>
            </a:r>
            <a:endParaRPr lang="en-US" dirty="0"/>
          </a:p>
        </p:txBody>
      </p:sp>
      <p:sp>
        <p:nvSpPr>
          <p:cNvPr id="6" name="Slide Number Placeholder 2"/>
          <p:cNvSpPr txBox="1">
            <a:spLocks/>
          </p:cNvSpPr>
          <p:nvPr userDrawn="1"/>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333E48"/>
                </a:solidFill>
              </a:rPr>
              <a:pPr/>
              <a:t>‹#›</a:t>
            </a:fld>
            <a:endParaRPr lang="en-US" dirty="0">
              <a:solidFill>
                <a:srgbClr val="333E48"/>
              </a:solidFill>
            </a:endParaRPr>
          </a:p>
        </p:txBody>
      </p:sp>
    </p:spTree>
    <p:extLst>
      <p:ext uri="{BB962C8B-B14F-4D97-AF65-F5344CB8AC3E}">
        <p14:creationId xmlns:p14="http://schemas.microsoft.com/office/powerpoint/2010/main" val="221939629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Cover Page: Top Slide">
    <p:spTree>
      <p:nvGrpSpPr>
        <p:cNvPr id="1" name=""/>
        <p:cNvGrpSpPr/>
        <p:nvPr/>
      </p:nvGrpSpPr>
      <p:grpSpPr>
        <a:xfrm>
          <a:off x="0" y="0"/>
          <a:ext cx="0" cy="0"/>
          <a:chOff x="0" y="0"/>
          <a:chExt cx="0" cy="0"/>
        </a:xfrm>
      </p:grpSpPr>
      <p:sp>
        <p:nvSpPr>
          <p:cNvPr id="11" name="Freeform 10"/>
          <p:cNvSpPr/>
          <p:nvPr userDrawn="1"/>
        </p:nvSpPr>
        <p:spPr bwMode="gray">
          <a:xfrm flipV="1">
            <a:off x="2174489" y="-4573"/>
            <a:ext cx="6969511" cy="6730847"/>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2548734 w 5105400"/>
              <a:gd name="connsiteY1" fmla="*/ 0 h 3962400"/>
              <a:gd name="connsiteX2" fmla="*/ 5105400 w 5105400"/>
              <a:gd name="connsiteY2" fmla="*/ 0 h 3962400"/>
              <a:gd name="connsiteX3" fmla="*/ 4565650 w 5105400"/>
              <a:gd name="connsiteY3" fmla="*/ 819150 h 3962400"/>
              <a:gd name="connsiteX4" fmla="*/ 2556666 w 5105400"/>
              <a:gd name="connsiteY4" fmla="*/ 3962400 h 3962400"/>
              <a:gd name="connsiteX5" fmla="*/ 0 w 51054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2556666 w 4572000"/>
              <a:gd name="connsiteY4" fmla="*/ 3962400 h 3962400"/>
              <a:gd name="connsiteX5" fmla="*/ 0 w 45720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4098208 w 4572000"/>
              <a:gd name="connsiteY4" fmla="*/ 1547341 h 3962400"/>
              <a:gd name="connsiteX5" fmla="*/ 2556666 w 4572000"/>
              <a:gd name="connsiteY5" fmla="*/ 3962400 h 3962400"/>
              <a:gd name="connsiteX6" fmla="*/ 0 w 4572000"/>
              <a:gd name="connsiteY6"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102899"/>
              <a:gd name="connsiteY0" fmla="*/ 3962400 h 3962400"/>
              <a:gd name="connsiteX1" fmla="*/ 2548734 w 4102899"/>
              <a:gd name="connsiteY1" fmla="*/ 0 h 3962400"/>
              <a:gd name="connsiteX2" fmla="*/ 4100987 w 4102899"/>
              <a:gd name="connsiteY2" fmla="*/ 0 h 3962400"/>
              <a:gd name="connsiteX3" fmla="*/ 4098208 w 4102899"/>
              <a:gd name="connsiteY3" fmla="*/ 1547341 h 3962400"/>
              <a:gd name="connsiteX4" fmla="*/ 2556666 w 4102899"/>
              <a:gd name="connsiteY4" fmla="*/ 3962400 h 3962400"/>
              <a:gd name="connsiteX5" fmla="*/ 0 w 4102899"/>
              <a:gd name="connsiteY5" fmla="*/ 3962400 h 396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02899" h="3962400">
                <a:moveTo>
                  <a:pt x="0" y="3962400"/>
                </a:moveTo>
                <a:lnTo>
                  <a:pt x="2548734" y="0"/>
                </a:lnTo>
                <a:lnTo>
                  <a:pt x="4100987" y="0"/>
                </a:lnTo>
                <a:cubicBezTo>
                  <a:pt x="4102899" y="315565"/>
                  <a:pt x="4097659" y="1380383"/>
                  <a:pt x="4098208" y="1547341"/>
                </a:cubicBezTo>
                <a:lnTo>
                  <a:pt x="2556666" y="3962400"/>
                </a:lnTo>
                <a:lnTo>
                  <a:pt x="0" y="3962400"/>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defTabSz="914354"/>
            <a:endParaRPr lang="en-US">
              <a:solidFill>
                <a:srgbClr val="FFFFFF"/>
              </a:solidFill>
            </a:endParaRPr>
          </a:p>
        </p:txBody>
      </p:sp>
      <p:cxnSp>
        <p:nvCxnSpPr>
          <p:cNvPr id="14" name="Straight Connector 13"/>
          <p:cNvCxnSpPr/>
          <p:nvPr userDrawn="1"/>
        </p:nvCxnSpPr>
        <p:spPr bwMode="gray">
          <a:xfrm>
            <a:off x="2395790" y="742193"/>
            <a:ext cx="0" cy="718457"/>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0" hasCustomPrompt="1"/>
          </p:nvPr>
        </p:nvSpPr>
        <p:spPr bwMode="gray">
          <a:xfrm>
            <a:off x="2506448" y="756031"/>
            <a:ext cx="3543229" cy="701323"/>
          </a:xfrm>
          <a:prstGeom prst="rect">
            <a:avLst/>
          </a:prstGeom>
        </p:spPr>
        <p:txBody>
          <a:bodyPr lIns="130622" tIns="65311" rIns="130622" bIns="65311" anchor="ctr" anchorCtr="0"/>
          <a:lstStyle>
            <a:lvl1pPr marL="0" indent="0">
              <a:spcBef>
                <a:spcPts val="0"/>
              </a:spcBef>
              <a:buNone/>
              <a:defRPr sz="1700">
                <a:solidFill>
                  <a:schemeClr val="tx1"/>
                </a:solidFill>
              </a:defRPr>
            </a:lvl1pPr>
          </a:lstStyle>
          <a:p>
            <a:pPr lvl="0"/>
            <a:r>
              <a:rPr lang="en-US" dirty="0" smtClean="0"/>
              <a:t>Program Name Goes Here on One Line or Two Equal Lines</a:t>
            </a:r>
          </a:p>
        </p:txBody>
      </p:sp>
      <p:pic>
        <p:nvPicPr>
          <p:cNvPr id="9" name="Picture 8" descr="ABC_Logo_RGB.png"/>
          <p:cNvPicPr>
            <a:picLocks noChangeAspect="1"/>
          </p:cNvPicPr>
          <p:nvPr userDrawn="1"/>
        </p:nvPicPr>
        <p:blipFill>
          <a:blip r:embed="rId2" cstate="print"/>
          <a:stretch>
            <a:fillRect/>
          </a:stretch>
        </p:blipFill>
        <p:spPr bwMode="gray">
          <a:xfrm>
            <a:off x="204106" y="566162"/>
            <a:ext cx="2170790" cy="1056491"/>
          </a:xfrm>
          <a:prstGeom prst="rect">
            <a:avLst/>
          </a:prstGeom>
        </p:spPr>
      </p:pic>
      <p:sp>
        <p:nvSpPr>
          <p:cNvPr id="10" name="Text Placeholder 8"/>
          <p:cNvSpPr>
            <a:spLocks noGrp="1"/>
          </p:cNvSpPr>
          <p:nvPr>
            <p:ph type="body" sz="quarter" idx="13" hasCustomPrompt="1"/>
          </p:nvPr>
        </p:nvSpPr>
        <p:spPr bwMode="gray">
          <a:xfrm>
            <a:off x="1305406" y="4277188"/>
            <a:ext cx="6586494" cy="1099201"/>
          </a:xfrm>
          <a:prstGeom prst="rect">
            <a:avLst/>
          </a:prstGeom>
        </p:spPr>
        <p:txBody>
          <a:bodyPr lIns="0" tIns="0" rIns="0" bIns="0" anchor="b">
            <a:spAutoFit/>
          </a:bodyPr>
          <a:lstStyle>
            <a:lvl1pPr marL="0" indent="0">
              <a:spcBef>
                <a:spcPts val="0"/>
              </a:spcBef>
              <a:buNone/>
              <a:defRPr sz="3600" b="0" baseline="0">
                <a:solidFill>
                  <a:schemeClr val="tx1"/>
                </a:solidFill>
              </a:defRPr>
            </a:lvl1pPr>
            <a:lvl2pPr marL="0" indent="0">
              <a:buNone/>
              <a:defRPr sz="1400" b="1">
                <a:solidFill>
                  <a:schemeClr val="accent3"/>
                </a:solidFill>
              </a:defRPr>
            </a:lvl2pPr>
            <a:lvl3pPr marL="0" indent="0">
              <a:buNone/>
              <a:defRPr sz="1400" b="1">
                <a:solidFill>
                  <a:schemeClr val="accent3"/>
                </a:solidFill>
              </a:defRPr>
            </a:lvl3pPr>
            <a:lvl4pPr marL="0" indent="0">
              <a:buNone/>
              <a:defRPr sz="1400" b="1">
                <a:solidFill>
                  <a:schemeClr val="accent3"/>
                </a:solidFill>
              </a:defRPr>
            </a:lvl4pPr>
            <a:lvl5pPr marL="0" indent="0">
              <a:buNone/>
              <a:defRPr sz="1400" b="1">
                <a:solidFill>
                  <a:schemeClr val="accent3"/>
                </a:solidFill>
              </a:defRPr>
            </a:lvl5pPr>
          </a:lstStyle>
          <a:p>
            <a:pPr lvl="0"/>
            <a:r>
              <a:rPr lang="en-US" dirty="0" smtClean="0"/>
              <a:t>Presentation Title – Arial </a:t>
            </a:r>
            <a:br>
              <a:rPr lang="en-US" dirty="0" smtClean="0"/>
            </a:br>
            <a:r>
              <a:rPr lang="en-US" dirty="0" smtClean="0"/>
              <a:t>25pt Regular, Use Title Case</a:t>
            </a:r>
          </a:p>
        </p:txBody>
      </p:sp>
      <p:sp>
        <p:nvSpPr>
          <p:cNvPr id="12" name="Text Placeholder 8"/>
          <p:cNvSpPr>
            <a:spLocks noGrp="1"/>
          </p:cNvSpPr>
          <p:nvPr>
            <p:ph type="body" sz="quarter" idx="14" hasCustomPrompt="1"/>
          </p:nvPr>
        </p:nvSpPr>
        <p:spPr bwMode="gray">
          <a:xfrm>
            <a:off x="1305406" y="5501347"/>
            <a:ext cx="6586494" cy="263809"/>
          </a:xfrm>
          <a:prstGeom prst="rect">
            <a:avLst/>
          </a:prstGeom>
        </p:spPr>
        <p:txBody>
          <a:bodyPr lIns="0" tIns="0" rIns="0" bIns="0" anchor="t">
            <a:spAutoFit/>
          </a:bodyPr>
          <a:lstStyle>
            <a:lvl1pPr marL="0" indent="0">
              <a:spcBef>
                <a:spcPts val="0"/>
              </a:spcBef>
              <a:buNone/>
              <a:defRPr sz="1700" b="0" baseline="0">
                <a:solidFill>
                  <a:schemeClr val="tx1"/>
                </a:solidFill>
              </a:defRPr>
            </a:lvl1pPr>
            <a:lvl2pPr marL="0" indent="0">
              <a:buNone/>
              <a:defRPr sz="1400" b="1">
                <a:solidFill>
                  <a:schemeClr val="accent3"/>
                </a:solidFill>
              </a:defRPr>
            </a:lvl2pPr>
            <a:lvl3pPr marL="0" indent="0">
              <a:buNone/>
              <a:defRPr sz="1400" b="1">
                <a:solidFill>
                  <a:schemeClr val="accent3"/>
                </a:solidFill>
              </a:defRPr>
            </a:lvl3pPr>
            <a:lvl4pPr marL="0" indent="0">
              <a:buNone/>
              <a:defRPr sz="1400" b="1">
                <a:solidFill>
                  <a:schemeClr val="accent3"/>
                </a:solidFill>
              </a:defRPr>
            </a:lvl4pPr>
            <a:lvl5pPr marL="0" indent="0">
              <a:buNone/>
              <a:defRPr sz="1400" b="1">
                <a:solidFill>
                  <a:schemeClr val="accent3"/>
                </a:solidFill>
              </a:defRPr>
            </a:lvl5pPr>
          </a:lstStyle>
          <a:p>
            <a:pPr lvl="0"/>
            <a:r>
              <a:rPr lang="en-US" dirty="0" smtClean="0"/>
              <a:t>Presentation Subtitle – Arial 12pt Regular, Use Title Case</a:t>
            </a:r>
          </a:p>
        </p:txBody>
      </p:sp>
    </p:spTree>
    <p:extLst>
      <p:ext uri="{BB962C8B-B14F-4D97-AF65-F5344CB8AC3E}">
        <p14:creationId xmlns:p14="http://schemas.microsoft.com/office/powerpoint/2010/main" val="350413778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Cover Page: Bottom Slide">
    <p:spTree>
      <p:nvGrpSpPr>
        <p:cNvPr id="1" name=""/>
        <p:cNvGrpSpPr/>
        <p:nvPr/>
      </p:nvGrpSpPr>
      <p:grpSpPr>
        <a:xfrm>
          <a:off x="0" y="0"/>
          <a:ext cx="0" cy="0"/>
          <a:chOff x="0" y="0"/>
          <a:chExt cx="0" cy="0"/>
        </a:xfrm>
      </p:grpSpPr>
      <p:sp>
        <p:nvSpPr>
          <p:cNvPr id="11" name="Freeform 10"/>
          <p:cNvSpPr/>
          <p:nvPr userDrawn="1"/>
        </p:nvSpPr>
        <p:spPr bwMode="gray">
          <a:xfrm flipV="1">
            <a:off x="6779560" y="168316"/>
            <a:ext cx="2378431" cy="4921933"/>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1866900 w 5105400"/>
              <a:gd name="connsiteY1" fmla="*/ 1060450 h 3962400"/>
              <a:gd name="connsiteX2" fmla="*/ 2548734 w 5105400"/>
              <a:gd name="connsiteY2" fmla="*/ 0 h 3962400"/>
              <a:gd name="connsiteX3" fmla="*/ 5105400 w 5105400"/>
              <a:gd name="connsiteY3" fmla="*/ 0 h 3962400"/>
              <a:gd name="connsiteX4" fmla="*/ 2556666 w 5105400"/>
              <a:gd name="connsiteY4" fmla="*/ 3962400 h 3962400"/>
              <a:gd name="connsiteX5" fmla="*/ 0 w 5105400"/>
              <a:gd name="connsiteY5" fmla="*/ 3962400 h 3962400"/>
              <a:gd name="connsiteX0" fmla="*/ 0 w 5105400"/>
              <a:gd name="connsiteY0" fmla="*/ 3962400 h 3962400"/>
              <a:gd name="connsiteX1" fmla="*/ 1866900 w 5105400"/>
              <a:gd name="connsiteY1" fmla="*/ 106045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2556666"/>
              <a:gd name="connsiteY0" fmla="*/ 2901950 h 2901950"/>
              <a:gd name="connsiteX1" fmla="*/ 1866900 w 2556666"/>
              <a:gd name="connsiteY1" fmla="*/ 0 h 2901950"/>
              <a:gd name="connsiteX2" fmla="*/ 2556666 w 2556666"/>
              <a:gd name="connsiteY2" fmla="*/ 2901950 h 2901950"/>
              <a:gd name="connsiteX3" fmla="*/ 0 w 2556666"/>
              <a:gd name="connsiteY3" fmla="*/ 2901950 h 2901950"/>
              <a:gd name="connsiteX0" fmla="*/ 0 w 1866900"/>
              <a:gd name="connsiteY0" fmla="*/ 2901950 h 2901950"/>
              <a:gd name="connsiteX1" fmla="*/ 1866900 w 1866900"/>
              <a:gd name="connsiteY1" fmla="*/ 0 h 2901950"/>
              <a:gd name="connsiteX2" fmla="*/ 1866900 w 1866900"/>
              <a:gd name="connsiteY2" fmla="*/ 2901950 h 2901950"/>
              <a:gd name="connsiteX3" fmla="*/ 0 w 1866900"/>
              <a:gd name="connsiteY3" fmla="*/ 2901950 h 2901950"/>
              <a:gd name="connsiteX0" fmla="*/ 0 w 1866900"/>
              <a:gd name="connsiteY0" fmla="*/ 2901950 h 2901950"/>
              <a:gd name="connsiteX1" fmla="*/ 1866900 w 1866900"/>
              <a:gd name="connsiteY1" fmla="*/ 0 h 2901950"/>
              <a:gd name="connsiteX2" fmla="*/ 1400165 w 1866900"/>
              <a:gd name="connsiteY2" fmla="*/ 2901950 h 2901950"/>
              <a:gd name="connsiteX3" fmla="*/ 0 w 1866900"/>
              <a:gd name="connsiteY3" fmla="*/ 2901950 h 2901950"/>
              <a:gd name="connsiteX0" fmla="*/ 0 w 1400165"/>
              <a:gd name="connsiteY0" fmla="*/ 2897505 h 2897505"/>
              <a:gd name="connsiteX1" fmla="*/ 1395720 w 1400165"/>
              <a:gd name="connsiteY1" fmla="*/ 0 h 2897505"/>
              <a:gd name="connsiteX2" fmla="*/ 1400165 w 1400165"/>
              <a:gd name="connsiteY2" fmla="*/ 2897505 h 2897505"/>
              <a:gd name="connsiteX3" fmla="*/ 0 w 1400165"/>
              <a:gd name="connsiteY3" fmla="*/ 2897505 h 2897505"/>
            </a:gdLst>
            <a:ahLst/>
            <a:cxnLst>
              <a:cxn ang="0">
                <a:pos x="connsiteX0" y="connsiteY0"/>
              </a:cxn>
              <a:cxn ang="0">
                <a:pos x="connsiteX1" y="connsiteY1"/>
              </a:cxn>
              <a:cxn ang="0">
                <a:pos x="connsiteX2" y="connsiteY2"/>
              </a:cxn>
              <a:cxn ang="0">
                <a:pos x="connsiteX3" y="connsiteY3"/>
              </a:cxn>
            </a:cxnLst>
            <a:rect l="l" t="t" r="r" b="b"/>
            <a:pathLst>
              <a:path w="1400165" h="2897505">
                <a:moveTo>
                  <a:pt x="0" y="2897505"/>
                </a:moveTo>
                <a:lnTo>
                  <a:pt x="1395720" y="0"/>
                </a:lnTo>
                <a:cubicBezTo>
                  <a:pt x="1397202" y="965835"/>
                  <a:pt x="1398683" y="1931670"/>
                  <a:pt x="1400165" y="2897505"/>
                </a:cubicBezTo>
                <a:lnTo>
                  <a:pt x="0" y="2897505"/>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defTabSz="914354"/>
            <a:r>
              <a:rPr lang="en-US" dirty="0" smtClean="0">
                <a:solidFill>
                  <a:srgbClr val="FFFFFF"/>
                </a:solidFill>
              </a:rPr>
              <a:t> </a:t>
            </a:r>
            <a:endParaRPr lang="en-US" dirty="0">
              <a:solidFill>
                <a:srgbClr val="FFFFFF"/>
              </a:solidFill>
            </a:endParaRPr>
          </a:p>
        </p:txBody>
      </p:sp>
      <p:sp>
        <p:nvSpPr>
          <p:cNvPr id="14" name="Freeform 13"/>
          <p:cNvSpPr/>
          <p:nvPr userDrawn="1"/>
        </p:nvSpPr>
        <p:spPr bwMode="gray">
          <a:xfrm flipH="1" flipV="1">
            <a:off x="-10957" y="168317"/>
            <a:ext cx="6078599" cy="6700646"/>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2548734 w 5105400"/>
              <a:gd name="connsiteY1" fmla="*/ 0 h 3962400"/>
              <a:gd name="connsiteX2" fmla="*/ 5105400 w 5105400"/>
              <a:gd name="connsiteY2" fmla="*/ 0 h 3962400"/>
              <a:gd name="connsiteX3" fmla="*/ 4114800 w 5105400"/>
              <a:gd name="connsiteY3" fmla="*/ 1530350 h 3962400"/>
              <a:gd name="connsiteX4" fmla="*/ 2556666 w 5105400"/>
              <a:gd name="connsiteY4" fmla="*/ 3962400 h 3962400"/>
              <a:gd name="connsiteX5" fmla="*/ 0 w 5105400"/>
              <a:gd name="connsiteY5" fmla="*/ 3962400 h 3962400"/>
              <a:gd name="connsiteX0" fmla="*/ 0 w 4114800"/>
              <a:gd name="connsiteY0" fmla="*/ 3962400 h 3962400"/>
              <a:gd name="connsiteX1" fmla="*/ 2548734 w 4114800"/>
              <a:gd name="connsiteY1" fmla="*/ 0 h 3962400"/>
              <a:gd name="connsiteX2" fmla="*/ 4114800 w 4114800"/>
              <a:gd name="connsiteY2" fmla="*/ 0 h 3962400"/>
              <a:gd name="connsiteX3" fmla="*/ 4114800 w 4114800"/>
              <a:gd name="connsiteY3" fmla="*/ 1530350 h 3962400"/>
              <a:gd name="connsiteX4" fmla="*/ 2556666 w 4114800"/>
              <a:gd name="connsiteY4" fmla="*/ 3962400 h 3962400"/>
              <a:gd name="connsiteX5" fmla="*/ 0 w 4114800"/>
              <a:gd name="connsiteY5" fmla="*/ 3962400 h 3962400"/>
              <a:gd name="connsiteX0" fmla="*/ 0 w 4114800"/>
              <a:gd name="connsiteY0" fmla="*/ 3962400 h 3962400"/>
              <a:gd name="connsiteX1" fmla="*/ 2548734 w 4114800"/>
              <a:gd name="connsiteY1" fmla="*/ 0 h 3962400"/>
              <a:gd name="connsiteX2" fmla="*/ 4114800 w 4114800"/>
              <a:gd name="connsiteY2" fmla="*/ 0 h 3962400"/>
              <a:gd name="connsiteX3" fmla="*/ 3576944 w 4114800"/>
              <a:gd name="connsiteY3" fmla="*/ 2374917 h 3962400"/>
              <a:gd name="connsiteX4" fmla="*/ 2556666 w 4114800"/>
              <a:gd name="connsiteY4" fmla="*/ 3962400 h 3962400"/>
              <a:gd name="connsiteX5" fmla="*/ 0 w 4114800"/>
              <a:gd name="connsiteY5" fmla="*/ 3962400 h 3962400"/>
              <a:gd name="connsiteX0" fmla="*/ 0 w 3603615"/>
              <a:gd name="connsiteY0" fmla="*/ 3962400 h 3962400"/>
              <a:gd name="connsiteX1" fmla="*/ 2548734 w 3603615"/>
              <a:gd name="connsiteY1" fmla="*/ 0 h 3962400"/>
              <a:gd name="connsiteX2" fmla="*/ 3603615 w 3603615"/>
              <a:gd name="connsiteY2" fmla="*/ 0 h 3962400"/>
              <a:gd name="connsiteX3" fmla="*/ 3576944 w 3603615"/>
              <a:gd name="connsiteY3" fmla="*/ 2374917 h 3962400"/>
              <a:gd name="connsiteX4" fmla="*/ 2556666 w 3603615"/>
              <a:gd name="connsiteY4" fmla="*/ 3962400 h 3962400"/>
              <a:gd name="connsiteX5" fmla="*/ 0 w 3603615"/>
              <a:gd name="connsiteY5" fmla="*/ 3962400 h 3962400"/>
              <a:gd name="connsiteX0" fmla="*/ 0 w 3576944"/>
              <a:gd name="connsiteY0" fmla="*/ 3962400 h 3962400"/>
              <a:gd name="connsiteX1" fmla="*/ 2548734 w 3576944"/>
              <a:gd name="connsiteY1" fmla="*/ 0 h 3962400"/>
              <a:gd name="connsiteX2" fmla="*/ 3496933 w 3576944"/>
              <a:gd name="connsiteY2" fmla="*/ 4445 h 3962400"/>
              <a:gd name="connsiteX3" fmla="*/ 3576944 w 3576944"/>
              <a:gd name="connsiteY3" fmla="*/ 2374917 h 3962400"/>
              <a:gd name="connsiteX4" fmla="*/ 2556666 w 3576944"/>
              <a:gd name="connsiteY4" fmla="*/ 3962400 h 3962400"/>
              <a:gd name="connsiteX5" fmla="*/ 0 w 3576944"/>
              <a:gd name="connsiteY5" fmla="*/ 3962400 h 3962400"/>
              <a:gd name="connsiteX0" fmla="*/ 0 w 3576944"/>
              <a:gd name="connsiteY0" fmla="*/ 3962400 h 3962400"/>
              <a:gd name="connsiteX1" fmla="*/ 2548734 w 3576944"/>
              <a:gd name="connsiteY1" fmla="*/ 0 h 3962400"/>
              <a:gd name="connsiteX2" fmla="*/ 3572500 w 3576944"/>
              <a:gd name="connsiteY2" fmla="*/ 4445 h 3962400"/>
              <a:gd name="connsiteX3" fmla="*/ 3576944 w 3576944"/>
              <a:gd name="connsiteY3" fmla="*/ 2374917 h 3962400"/>
              <a:gd name="connsiteX4" fmla="*/ 2556666 w 3576944"/>
              <a:gd name="connsiteY4" fmla="*/ 3962400 h 3962400"/>
              <a:gd name="connsiteX5" fmla="*/ 0 w 3576944"/>
              <a:gd name="connsiteY5" fmla="*/ 3962400 h 3962400"/>
              <a:gd name="connsiteX0" fmla="*/ 0 w 3576944"/>
              <a:gd name="connsiteY0" fmla="*/ 3971291 h 3971291"/>
              <a:gd name="connsiteX1" fmla="*/ 2548734 w 3576944"/>
              <a:gd name="connsiteY1" fmla="*/ 8891 h 3971291"/>
              <a:gd name="connsiteX2" fmla="*/ 3572500 w 3576944"/>
              <a:gd name="connsiteY2" fmla="*/ 0 h 3971291"/>
              <a:gd name="connsiteX3" fmla="*/ 3576944 w 3576944"/>
              <a:gd name="connsiteY3" fmla="*/ 2383808 h 3971291"/>
              <a:gd name="connsiteX4" fmla="*/ 2556666 w 3576944"/>
              <a:gd name="connsiteY4" fmla="*/ 3971291 h 3971291"/>
              <a:gd name="connsiteX5" fmla="*/ 0 w 3576944"/>
              <a:gd name="connsiteY5" fmla="*/ 3971291 h 3971291"/>
              <a:gd name="connsiteX0" fmla="*/ 0 w 3576944"/>
              <a:gd name="connsiteY0" fmla="*/ 3971291 h 3971291"/>
              <a:gd name="connsiteX1" fmla="*/ 2548734 w 3576944"/>
              <a:gd name="connsiteY1" fmla="*/ 31116 h 3971291"/>
              <a:gd name="connsiteX2" fmla="*/ 3572500 w 3576944"/>
              <a:gd name="connsiteY2" fmla="*/ 0 h 3971291"/>
              <a:gd name="connsiteX3" fmla="*/ 3576944 w 3576944"/>
              <a:gd name="connsiteY3" fmla="*/ 2383808 h 3971291"/>
              <a:gd name="connsiteX4" fmla="*/ 2556666 w 3576944"/>
              <a:gd name="connsiteY4" fmla="*/ 3971291 h 3971291"/>
              <a:gd name="connsiteX5" fmla="*/ 0 w 3576944"/>
              <a:gd name="connsiteY5" fmla="*/ 3971291 h 3971291"/>
              <a:gd name="connsiteX0" fmla="*/ 0 w 3578427"/>
              <a:gd name="connsiteY0" fmla="*/ 3944621 h 3944621"/>
              <a:gd name="connsiteX1" fmla="*/ 2548734 w 3578427"/>
              <a:gd name="connsiteY1" fmla="*/ 4446 h 3944621"/>
              <a:gd name="connsiteX2" fmla="*/ 3576946 w 3578427"/>
              <a:gd name="connsiteY2" fmla="*/ 0 h 3944621"/>
              <a:gd name="connsiteX3" fmla="*/ 3576944 w 3578427"/>
              <a:gd name="connsiteY3" fmla="*/ 2357138 h 3944621"/>
              <a:gd name="connsiteX4" fmla="*/ 2556666 w 3578427"/>
              <a:gd name="connsiteY4" fmla="*/ 3944621 h 3944621"/>
              <a:gd name="connsiteX5" fmla="*/ 0 w 3578427"/>
              <a:gd name="connsiteY5" fmla="*/ 3944621 h 3944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78427" h="3944621">
                <a:moveTo>
                  <a:pt x="0" y="3944621"/>
                </a:moveTo>
                <a:lnTo>
                  <a:pt x="2548734" y="4446"/>
                </a:lnTo>
                <a:lnTo>
                  <a:pt x="3576946" y="0"/>
                </a:lnTo>
                <a:cubicBezTo>
                  <a:pt x="3578427" y="790157"/>
                  <a:pt x="3575463" y="1566981"/>
                  <a:pt x="3576944" y="2357138"/>
                </a:cubicBezTo>
                <a:lnTo>
                  <a:pt x="2556666" y="3944621"/>
                </a:lnTo>
                <a:lnTo>
                  <a:pt x="0" y="3944621"/>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defTabSz="914354"/>
            <a:endParaRPr lang="en-US">
              <a:solidFill>
                <a:srgbClr val="FFFFFF"/>
              </a:solidFill>
            </a:endParaRPr>
          </a:p>
        </p:txBody>
      </p:sp>
      <p:sp>
        <p:nvSpPr>
          <p:cNvPr id="8" name="Text Placeholder 8"/>
          <p:cNvSpPr>
            <a:spLocks noGrp="1"/>
          </p:cNvSpPr>
          <p:nvPr>
            <p:ph type="body" sz="quarter" idx="14" hasCustomPrompt="1"/>
          </p:nvPr>
        </p:nvSpPr>
        <p:spPr bwMode="gray">
          <a:xfrm>
            <a:off x="1305406" y="1102040"/>
            <a:ext cx="6423820" cy="263809"/>
          </a:xfrm>
          <a:prstGeom prst="rect">
            <a:avLst/>
          </a:prstGeom>
        </p:spPr>
        <p:txBody>
          <a:bodyPr lIns="0" tIns="0" rIns="0" bIns="0" anchor="b" anchorCtr="0">
            <a:spAutoFit/>
          </a:bodyPr>
          <a:lstStyle>
            <a:lvl1pPr marL="0" marR="0" indent="0" algn="l" defTabSz="914354" rtl="0" eaLnBrk="1" fontAlgn="auto" latinLnBrk="0" hangingPunct="1">
              <a:lnSpc>
                <a:spcPct val="100000"/>
              </a:lnSpc>
              <a:spcBef>
                <a:spcPts val="0"/>
              </a:spcBef>
              <a:spcAft>
                <a:spcPts val="0"/>
              </a:spcAft>
              <a:buClrTx/>
              <a:buSzTx/>
              <a:buFont typeface="Arial" pitchFamily="34" charset="0"/>
              <a:buNone/>
              <a:tabLst/>
              <a:defRPr sz="1700" b="1">
                <a:solidFill>
                  <a:schemeClr val="tx1"/>
                </a:solidFill>
              </a:defRPr>
            </a:lvl1pPr>
            <a:lvl2pPr marL="0" indent="0" algn="l">
              <a:buNone/>
              <a:defRPr sz="1700"/>
            </a:lvl2pPr>
            <a:lvl3pPr marL="0" indent="0" algn="l">
              <a:buNone/>
              <a:defRPr sz="1700"/>
            </a:lvl3pPr>
            <a:lvl4pPr marL="0" indent="0" algn="l">
              <a:buNone/>
              <a:defRPr sz="1700"/>
            </a:lvl4pPr>
            <a:lvl5pPr marL="0" indent="0" algn="l">
              <a:buNone/>
              <a:defRPr sz="1700"/>
            </a:lvl5pPr>
          </a:lstStyle>
          <a:p>
            <a:pPr lvl="0"/>
            <a:r>
              <a:rPr lang="en-US" dirty="0" smtClean="0"/>
              <a:t>Click to Add Institution Name (If You Need to Customize)</a:t>
            </a:r>
          </a:p>
        </p:txBody>
      </p:sp>
      <p:sp>
        <p:nvSpPr>
          <p:cNvPr id="9" name="Text Placeholder 8"/>
          <p:cNvSpPr>
            <a:spLocks noGrp="1"/>
          </p:cNvSpPr>
          <p:nvPr>
            <p:ph type="body" sz="quarter" idx="15" hasCustomPrompt="1"/>
          </p:nvPr>
        </p:nvSpPr>
        <p:spPr bwMode="gray">
          <a:xfrm>
            <a:off x="1305406" y="1457558"/>
            <a:ext cx="6423820" cy="263809"/>
          </a:xfrm>
          <a:prstGeom prst="rect">
            <a:avLst/>
          </a:prstGeom>
        </p:spPr>
        <p:txBody>
          <a:bodyPr lIns="0" tIns="0" rIns="0" bIns="0" anchor="b" anchorCtr="0">
            <a:spAutoFit/>
          </a:bodyPr>
          <a:lstStyle>
            <a:lvl1pPr marL="0" marR="0" indent="0" algn="l" defTabSz="914354" rtl="0" eaLnBrk="1" fontAlgn="auto" latinLnBrk="0" hangingPunct="1">
              <a:lnSpc>
                <a:spcPct val="100000"/>
              </a:lnSpc>
              <a:spcBef>
                <a:spcPts val="0"/>
              </a:spcBef>
              <a:spcAft>
                <a:spcPts val="0"/>
              </a:spcAft>
              <a:buClrTx/>
              <a:buSzTx/>
              <a:buFont typeface="Arial" pitchFamily="34" charset="0"/>
              <a:buNone/>
              <a:tabLst/>
              <a:defRPr sz="1700" b="0">
                <a:solidFill>
                  <a:schemeClr val="tx1"/>
                </a:solidFill>
              </a:defRPr>
            </a:lvl1pPr>
            <a:lvl2pPr marL="0" indent="0" algn="l">
              <a:buNone/>
              <a:defRPr sz="1700"/>
            </a:lvl2pPr>
            <a:lvl3pPr marL="0" indent="0" algn="l">
              <a:buNone/>
              <a:defRPr sz="1700"/>
            </a:lvl3pPr>
            <a:lvl4pPr marL="0" indent="0" algn="l">
              <a:buNone/>
              <a:defRPr sz="1700"/>
            </a:lvl4pPr>
            <a:lvl5pPr marL="0" indent="0" algn="l">
              <a:buNone/>
              <a:defRPr sz="1700"/>
            </a:lvl5pPr>
          </a:lstStyle>
          <a:p>
            <a:pPr lvl="0"/>
            <a:r>
              <a:rPr lang="en-US" dirty="0" smtClean="0"/>
              <a:t>Click to Add Date of Presentation (If You Need to Customize)</a:t>
            </a:r>
          </a:p>
        </p:txBody>
      </p:sp>
      <p:sp>
        <p:nvSpPr>
          <p:cNvPr id="12" name="TextBox 11"/>
          <p:cNvSpPr txBox="1"/>
          <p:nvPr userDrawn="1"/>
        </p:nvSpPr>
        <p:spPr bwMode="gray">
          <a:xfrm>
            <a:off x="288147" y="6461822"/>
            <a:ext cx="3149909" cy="138499"/>
          </a:xfrm>
          <a:prstGeom prst="rect">
            <a:avLst/>
          </a:prstGeom>
          <a:noFill/>
        </p:spPr>
        <p:txBody>
          <a:bodyPr wrap="square" lIns="0" tIns="0" rIns="0" bIns="0" rtlCol="0" anchor="t" anchorCtr="0">
            <a:spAutoFit/>
          </a:bodyPr>
          <a:lstStyle/>
          <a:p>
            <a:pPr defTabSz="914354">
              <a:defRPr/>
            </a:pPr>
            <a:r>
              <a:rPr lang="en-US" sz="900" dirty="0" smtClean="0">
                <a:solidFill>
                  <a:srgbClr val="617685"/>
                </a:solidFill>
              </a:rPr>
              <a:t>©2014 The Advisory Board Company • </a:t>
            </a:r>
            <a:r>
              <a:rPr lang="en-US" sz="900" b="1" dirty="0" smtClean="0">
                <a:solidFill>
                  <a:srgbClr val="617685"/>
                </a:solidFill>
              </a:rPr>
              <a:t>advisory.com</a:t>
            </a:r>
            <a:endParaRPr lang="en-US" sz="900" dirty="0" smtClean="0">
              <a:solidFill>
                <a:srgbClr val="617685"/>
              </a:solidFill>
            </a:endParaRPr>
          </a:p>
        </p:txBody>
      </p:sp>
    </p:spTree>
    <p:extLst>
      <p:ext uri="{BB962C8B-B14F-4D97-AF65-F5344CB8AC3E}">
        <p14:creationId xmlns:p14="http://schemas.microsoft.com/office/powerpoint/2010/main" val="54117508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Inside Cover: Top Slide">
    <p:spTree>
      <p:nvGrpSpPr>
        <p:cNvPr id="1" name=""/>
        <p:cNvGrpSpPr/>
        <p:nvPr/>
      </p:nvGrpSpPr>
      <p:grpSpPr>
        <a:xfrm>
          <a:off x="0" y="0"/>
          <a:ext cx="0" cy="0"/>
          <a:chOff x="0" y="0"/>
          <a:chExt cx="0" cy="0"/>
        </a:xfrm>
      </p:grpSpPr>
      <p:sp>
        <p:nvSpPr>
          <p:cNvPr id="12" name="TextBox 11"/>
          <p:cNvSpPr txBox="1"/>
          <p:nvPr userDrawn="1"/>
        </p:nvSpPr>
        <p:spPr bwMode="gray">
          <a:xfrm rot="10800000" flipH="1" flipV="1">
            <a:off x="6858198" y="489567"/>
            <a:ext cx="2314509" cy="6254943"/>
          </a:xfrm>
          <a:prstGeom prst="rect">
            <a:avLst/>
          </a:prstGeom>
          <a:noFill/>
        </p:spPr>
        <p:txBody>
          <a:bodyPr wrap="square" lIns="130622" tIns="65311" rIns="130622" bIns="65311" rtlCol="0">
            <a:noAutofit/>
          </a:bodyPr>
          <a:lstStyle/>
          <a:p>
            <a:pPr defTabSz="914354">
              <a:spcBef>
                <a:spcPts val="571"/>
              </a:spcBef>
            </a:pPr>
            <a:r>
              <a:rPr lang="en-US" sz="1100" b="1" baseline="30000" dirty="0">
                <a:solidFill>
                  <a:srgbClr val="333E48"/>
                </a:solidFill>
                <a:cs typeface="Arial"/>
              </a:rPr>
              <a:t>LEGAL CAVEAT</a:t>
            </a:r>
          </a:p>
          <a:p>
            <a:pPr defTabSz="914354">
              <a:spcBef>
                <a:spcPts val="571"/>
              </a:spcBef>
            </a:pPr>
            <a:r>
              <a:rPr lang="en-US" sz="1100" baseline="30000" dirty="0" smtClean="0">
                <a:solidFill>
                  <a:srgbClr val="333E48"/>
                </a:solidFill>
                <a:cs typeface="Arial"/>
              </a:rPr>
              <a:t>The Advisory Board Company has made efforts to verify the accuracy of the information it provides to members. This report relies on data obtained from many sources, however, and The Advisory Board Company cannot guarantee the accuracy of the information provided or any analysis based thereon. In addition, The Advisory Board Company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The Advisory Board Company nor its officers, directors, trustees, employees and agents shall be liable for any claims, liabilities, or expenses relating to (a) any errors or omissions in this report, whether caused by The Advisory Board Company or any of its employees or agents, or sources or other third parties, (b) any recommendation or graded ranking by The Advisory Board Company, or (c) failure of member and its employees and agents to abide by the terms set forth herein.</a:t>
            </a:r>
          </a:p>
          <a:p>
            <a:pPr defTabSz="914354">
              <a:spcBef>
                <a:spcPts val="571"/>
              </a:spcBef>
            </a:pPr>
            <a:r>
              <a:rPr lang="en-US" sz="1100" baseline="30000" dirty="0" smtClean="0">
                <a:solidFill>
                  <a:srgbClr val="333E48"/>
                </a:solidFill>
                <a:cs typeface="Arial"/>
              </a:rPr>
              <a:t>The Advisory Board is a registered trademark of The Advisory Board Company in the United States and other countries. Members are not permitted to use this trademark, or any other Advisory Board trademark, product name, service name, trade name, and logo, without the prior written consent of The Advisory Board Company.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The Advisory Board Company and its products and services, or (b) an endorsement of the company or its products or services by The Advisory Board Company. The Advisory Board Company is not affiliated with any such company.</a:t>
            </a:r>
          </a:p>
        </p:txBody>
      </p:sp>
      <p:cxnSp>
        <p:nvCxnSpPr>
          <p:cNvPr id="13" name="Straight Connector 12"/>
          <p:cNvCxnSpPr/>
          <p:nvPr userDrawn="1"/>
        </p:nvCxnSpPr>
        <p:spPr bwMode="gray">
          <a:xfrm>
            <a:off x="6843843" y="489568"/>
            <a:ext cx="0" cy="6368433"/>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 Placeholder 5"/>
          <p:cNvSpPr>
            <a:spLocks noGrp="1"/>
          </p:cNvSpPr>
          <p:nvPr>
            <p:ph type="body" sz="quarter" idx="21" hasCustomPrompt="1"/>
          </p:nvPr>
        </p:nvSpPr>
        <p:spPr bwMode="gray">
          <a:xfrm>
            <a:off x="454563" y="466032"/>
            <a:ext cx="5813337" cy="400110"/>
          </a:xfrm>
          <a:prstGeom prst="rect">
            <a:avLst/>
          </a:prstGeom>
        </p:spPr>
        <p:txBody>
          <a:bodyPr wrap="square" lIns="0" tIns="0" rIns="0" bIns="0" anchor="b" anchorCtr="0">
            <a:spAutoFit/>
          </a:bodyPr>
          <a:lstStyle>
            <a:lvl1pPr marL="0" indent="0">
              <a:spcBef>
                <a:spcPts val="0"/>
              </a:spcBef>
              <a:buNone/>
              <a:defRPr sz="2600" b="1" baseline="0">
                <a:solidFill>
                  <a:schemeClr val="tx1"/>
                </a:solidFill>
              </a:defRPr>
            </a:lvl1pPr>
            <a:lvl2pPr marL="163278" indent="0">
              <a:buNone/>
              <a:defRPr/>
            </a:lvl2pPr>
            <a:lvl3pPr marL="326555" indent="0">
              <a:buNone/>
              <a:defRPr/>
            </a:lvl3pPr>
            <a:lvl4pPr marL="489833" indent="0">
              <a:buNone/>
              <a:defRPr/>
            </a:lvl4pPr>
            <a:lvl5pPr marL="653110" indent="0">
              <a:buNone/>
              <a:defRPr/>
            </a:lvl5pPr>
          </a:lstStyle>
          <a:p>
            <a:pPr lvl="0"/>
            <a:r>
              <a:rPr lang="en-US" dirty="0" smtClean="0"/>
              <a:t>Insert Program Name Here</a:t>
            </a:r>
          </a:p>
        </p:txBody>
      </p:sp>
      <p:sp>
        <p:nvSpPr>
          <p:cNvPr id="18" name="Text Placeholder 2"/>
          <p:cNvSpPr>
            <a:spLocks noGrp="1"/>
          </p:cNvSpPr>
          <p:nvPr>
            <p:ph type="body" sz="quarter" idx="22" hasCustomPrompt="1"/>
          </p:nvPr>
        </p:nvSpPr>
        <p:spPr bwMode="gray">
          <a:xfrm>
            <a:off x="1157572" y="1420908"/>
            <a:ext cx="4994016" cy="263809"/>
          </a:xfrm>
          <a:prstGeom prst="rect">
            <a:avLst/>
          </a:prstGeom>
        </p:spPr>
        <p:txBody>
          <a:bodyPr wrap="square" lIns="0" tIns="0" rIns="0" bIns="0">
            <a:spAutoFit/>
          </a:bodyPr>
          <a:lstStyle>
            <a:lvl1pPr marL="0" indent="0">
              <a:buNone/>
              <a:defRPr sz="1700" baseline="0">
                <a:solidFill>
                  <a:schemeClr val="tx1"/>
                </a:solidFill>
              </a:defRPr>
            </a:lvl1pPr>
          </a:lstStyle>
          <a:p>
            <a:pPr lvl="0"/>
            <a:r>
              <a:rPr lang="en-US" dirty="0" smtClean="0"/>
              <a:t>Project Director (click to add desired text)</a:t>
            </a:r>
            <a:endParaRPr lang="en-US" dirty="0"/>
          </a:p>
        </p:txBody>
      </p:sp>
      <p:sp>
        <p:nvSpPr>
          <p:cNvPr id="24" name="Text Placeholder 2"/>
          <p:cNvSpPr>
            <a:spLocks noGrp="1"/>
          </p:cNvSpPr>
          <p:nvPr>
            <p:ph type="body" sz="quarter" idx="23" hasCustomPrompt="1"/>
          </p:nvPr>
        </p:nvSpPr>
        <p:spPr bwMode="gray">
          <a:xfrm>
            <a:off x="1157572" y="1726636"/>
            <a:ext cx="4994016" cy="219840"/>
          </a:xfrm>
          <a:prstGeom prst="rect">
            <a:avLst/>
          </a:prstGeom>
        </p:spPr>
        <p:txBody>
          <a:bodyPr wrap="square" lIns="0" tIns="0" rIns="0" bIns="0">
            <a:spAutoFit/>
          </a:bodyPr>
          <a:lstStyle>
            <a:lvl1pPr marL="0" indent="0">
              <a:buNone/>
              <a:defRPr sz="1400" baseline="0">
                <a:solidFill>
                  <a:schemeClr val="accent3"/>
                </a:solidFill>
              </a:defRPr>
            </a:lvl1pPr>
          </a:lstStyle>
          <a:p>
            <a:pPr lvl="0"/>
            <a:r>
              <a:rPr lang="en-US" dirty="0" smtClean="0"/>
              <a:t>Insert Name(s) Here</a:t>
            </a:r>
            <a:endParaRPr lang="en-US" dirty="0"/>
          </a:p>
        </p:txBody>
      </p:sp>
      <p:sp>
        <p:nvSpPr>
          <p:cNvPr id="25" name="Text Placeholder 2"/>
          <p:cNvSpPr>
            <a:spLocks noGrp="1"/>
          </p:cNvSpPr>
          <p:nvPr>
            <p:ph type="body" sz="quarter" idx="24" hasCustomPrompt="1"/>
          </p:nvPr>
        </p:nvSpPr>
        <p:spPr bwMode="gray">
          <a:xfrm>
            <a:off x="1157572" y="2259643"/>
            <a:ext cx="4994016" cy="263809"/>
          </a:xfrm>
          <a:prstGeom prst="rect">
            <a:avLst/>
          </a:prstGeom>
        </p:spPr>
        <p:txBody>
          <a:bodyPr wrap="square" lIns="0" tIns="0" rIns="0" bIns="0">
            <a:spAutoFit/>
          </a:bodyPr>
          <a:lstStyle>
            <a:lvl1pPr marL="0" indent="0">
              <a:buNone/>
              <a:defRPr sz="1700" baseline="0">
                <a:solidFill>
                  <a:schemeClr val="tx1"/>
                </a:solidFill>
              </a:defRPr>
            </a:lvl1pPr>
          </a:lstStyle>
          <a:p>
            <a:pPr lvl="0"/>
            <a:r>
              <a:rPr lang="en-US" dirty="0" smtClean="0"/>
              <a:t>Contributing Consultants (click to add desired text)</a:t>
            </a:r>
            <a:endParaRPr lang="en-US" dirty="0"/>
          </a:p>
        </p:txBody>
      </p:sp>
      <p:sp>
        <p:nvSpPr>
          <p:cNvPr id="26" name="Text Placeholder 2"/>
          <p:cNvSpPr>
            <a:spLocks noGrp="1"/>
          </p:cNvSpPr>
          <p:nvPr>
            <p:ph type="body" sz="quarter" idx="25" hasCustomPrompt="1"/>
          </p:nvPr>
        </p:nvSpPr>
        <p:spPr bwMode="gray">
          <a:xfrm>
            <a:off x="1157572" y="2565370"/>
            <a:ext cx="4994016" cy="219840"/>
          </a:xfrm>
          <a:prstGeom prst="rect">
            <a:avLst/>
          </a:prstGeom>
        </p:spPr>
        <p:txBody>
          <a:bodyPr wrap="square" lIns="0" tIns="0" rIns="0" bIns="0">
            <a:spAutoFit/>
          </a:bodyPr>
          <a:lstStyle>
            <a:lvl1pPr marL="0" indent="0">
              <a:buNone/>
              <a:defRPr sz="1400" baseline="0">
                <a:solidFill>
                  <a:schemeClr val="accent3"/>
                </a:solidFill>
              </a:defRPr>
            </a:lvl1pPr>
          </a:lstStyle>
          <a:p>
            <a:pPr lvl="0"/>
            <a:r>
              <a:rPr lang="en-US" dirty="0" smtClean="0"/>
              <a:t>Insert Name(s) Here</a:t>
            </a:r>
            <a:endParaRPr lang="en-US" dirty="0"/>
          </a:p>
        </p:txBody>
      </p:sp>
      <p:sp>
        <p:nvSpPr>
          <p:cNvPr id="27" name="Text Placeholder 2"/>
          <p:cNvSpPr>
            <a:spLocks noGrp="1"/>
          </p:cNvSpPr>
          <p:nvPr>
            <p:ph type="body" sz="quarter" idx="26" hasCustomPrompt="1"/>
          </p:nvPr>
        </p:nvSpPr>
        <p:spPr bwMode="gray">
          <a:xfrm>
            <a:off x="1157572" y="3096983"/>
            <a:ext cx="4994016" cy="263809"/>
          </a:xfrm>
          <a:prstGeom prst="rect">
            <a:avLst/>
          </a:prstGeom>
        </p:spPr>
        <p:txBody>
          <a:bodyPr wrap="square" lIns="0" tIns="0" rIns="0" bIns="0">
            <a:spAutoFit/>
          </a:bodyPr>
          <a:lstStyle>
            <a:lvl1pPr marL="0" indent="0">
              <a:buNone/>
              <a:defRPr sz="1700" baseline="0">
                <a:solidFill>
                  <a:schemeClr val="tx1"/>
                </a:solidFill>
              </a:defRPr>
            </a:lvl1pPr>
          </a:lstStyle>
          <a:p>
            <a:pPr lvl="0"/>
            <a:r>
              <a:rPr lang="en-US" dirty="0" smtClean="0"/>
              <a:t>Design Consultant (click to add desired text)</a:t>
            </a:r>
            <a:endParaRPr lang="en-US" dirty="0"/>
          </a:p>
        </p:txBody>
      </p:sp>
      <p:sp>
        <p:nvSpPr>
          <p:cNvPr id="28" name="Text Placeholder 2"/>
          <p:cNvSpPr>
            <a:spLocks noGrp="1"/>
          </p:cNvSpPr>
          <p:nvPr>
            <p:ph type="body" sz="quarter" idx="27" hasCustomPrompt="1"/>
          </p:nvPr>
        </p:nvSpPr>
        <p:spPr bwMode="gray">
          <a:xfrm>
            <a:off x="1157572" y="3402710"/>
            <a:ext cx="4994016" cy="219840"/>
          </a:xfrm>
          <a:prstGeom prst="rect">
            <a:avLst/>
          </a:prstGeom>
        </p:spPr>
        <p:txBody>
          <a:bodyPr wrap="square" lIns="0" tIns="0" rIns="0" bIns="0">
            <a:spAutoFit/>
          </a:bodyPr>
          <a:lstStyle>
            <a:lvl1pPr marL="0" indent="0">
              <a:buNone/>
              <a:defRPr sz="1400" baseline="0">
                <a:solidFill>
                  <a:schemeClr val="accent3"/>
                </a:solidFill>
              </a:defRPr>
            </a:lvl1pPr>
          </a:lstStyle>
          <a:p>
            <a:pPr lvl="0"/>
            <a:r>
              <a:rPr lang="en-US" dirty="0" smtClean="0"/>
              <a:t>Insert Name(s) Here</a:t>
            </a:r>
            <a:endParaRPr lang="en-US" dirty="0"/>
          </a:p>
        </p:txBody>
      </p:sp>
      <p:sp>
        <p:nvSpPr>
          <p:cNvPr id="29" name="Text Placeholder 2"/>
          <p:cNvSpPr>
            <a:spLocks noGrp="1"/>
          </p:cNvSpPr>
          <p:nvPr>
            <p:ph type="body" sz="quarter" idx="28" hasCustomPrompt="1"/>
          </p:nvPr>
        </p:nvSpPr>
        <p:spPr bwMode="gray">
          <a:xfrm>
            <a:off x="1157572" y="3936451"/>
            <a:ext cx="4994016" cy="263809"/>
          </a:xfrm>
          <a:prstGeom prst="rect">
            <a:avLst/>
          </a:prstGeom>
        </p:spPr>
        <p:txBody>
          <a:bodyPr wrap="square" lIns="0" tIns="0" rIns="0" bIns="0">
            <a:spAutoFit/>
          </a:bodyPr>
          <a:lstStyle>
            <a:lvl1pPr marL="0" indent="0">
              <a:buNone/>
              <a:defRPr sz="1700" baseline="0">
                <a:solidFill>
                  <a:schemeClr val="tx1"/>
                </a:solidFill>
              </a:defRPr>
            </a:lvl1pPr>
          </a:lstStyle>
          <a:p>
            <a:pPr lvl="0"/>
            <a:r>
              <a:rPr lang="en-US" dirty="0" smtClean="0"/>
              <a:t>Executive Director (click to add desired text)</a:t>
            </a:r>
            <a:endParaRPr lang="en-US" dirty="0"/>
          </a:p>
        </p:txBody>
      </p:sp>
      <p:sp>
        <p:nvSpPr>
          <p:cNvPr id="30" name="Text Placeholder 2"/>
          <p:cNvSpPr>
            <a:spLocks noGrp="1"/>
          </p:cNvSpPr>
          <p:nvPr>
            <p:ph type="body" sz="quarter" idx="29" hasCustomPrompt="1"/>
          </p:nvPr>
        </p:nvSpPr>
        <p:spPr bwMode="gray">
          <a:xfrm>
            <a:off x="1157572" y="4242179"/>
            <a:ext cx="4994016" cy="219840"/>
          </a:xfrm>
          <a:prstGeom prst="rect">
            <a:avLst/>
          </a:prstGeom>
        </p:spPr>
        <p:txBody>
          <a:bodyPr wrap="square" lIns="0" tIns="0" rIns="0" bIns="0">
            <a:spAutoFit/>
          </a:bodyPr>
          <a:lstStyle>
            <a:lvl1pPr marL="0" indent="0">
              <a:buNone/>
              <a:defRPr sz="1400" baseline="0">
                <a:solidFill>
                  <a:schemeClr val="accent3"/>
                </a:solidFill>
              </a:defRPr>
            </a:lvl1pPr>
          </a:lstStyle>
          <a:p>
            <a:pPr lvl="0"/>
            <a:r>
              <a:rPr lang="en-US" dirty="0" smtClean="0"/>
              <a:t>Insert Name(s) Here</a:t>
            </a:r>
            <a:endParaRPr lang="en-US" dirty="0"/>
          </a:p>
        </p:txBody>
      </p:sp>
    </p:spTree>
    <p:extLst>
      <p:ext uri="{BB962C8B-B14F-4D97-AF65-F5344CB8AC3E}">
        <p14:creationId xmlns:p14="http://schemas.microsoft.com/office/powerpoint/2010/main" val="8617896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Inside Cover: Bottom Slide">
    <p:spTree>
      <p:nvGrpSpPr>
        <p:cNvPr id="1" name=""/>
        <p:cNvGrpSpPr/>
        <p:nvPr/>
      </p:nvGrpSpPr>
      <p:grpSpPr>
        <a:xfrm>
          <a:off x="0" y="0"/>
          <a:ext cx="0" cy="0"/>
          <a:chOff x="0" y="0"/>
          <a:chExt cx="0" cy="0"/>
        </a:xfrm>
      </p:grpSpPr>
      <p:sp>
        <p:nvSpPr>
          <p:cNvPr id="6" name="TextBox 5"/>
          <p:cNvSpPr txBox="1"/>
          <p:nvPr userDrawn="1"/>
        </p:nvSpPr>
        <p:spPr bwMode="gray">
          <a:xfrm>
            <a:off x="6858197" y="0"/>
            <a:ext cx="2312126" cy="6858000"/>
          </a:xfrm>
          <a:prstGeom prst="rect">
            <a:avLst/>
          </a:prstGeom>
          <a:noFill/>
        </p:spPr>
        <p:txBody>
          <a:bodyPr wrap="square" lIns="130622" tIns="65311" rIns="130622" bIns="65311" rtlCol="0">
            <a:noAutofit/>
          </a:bodyPr>
          <a:lstStyle/>
          <a:p>
            <a:pPr defTabSz="914354">
              <a:spcBef>
                <a:spcPts val="571"/>
              </a:spcBef>
            </a:pPr>
            <a:r>
              <a:rPr lang="en-US" sz="1100" b="1" baseline="30000" dirty="0">
                <a:solidFill>
                  <a:srgbClr val="333E48"/>
                </a:solidFill>
                <a:cs typeface="Arial"/>
              </a:rPr>
              <a:t>IMPORTANT: Please read the following.</a:t>
            </a:r>
          </a:p>
          <a:p>
            <a:pPr defTabSz="914354">
              <a:spcBef>
                <a:spcPts val="571"/>
              </a:spcBef>
            </a:pPr>
            <a:r>
              <a:rPr lang="en-US" sz="1100" baseline="30000" dirty="0" smtClean="0">
                <a:solidFill>
                  <a:srgbClr val="333E48"/>
                </a:solidFill>
                <a:cs typeface="Arial"/>
              </a:rPr>
              <a:t>The Advisory Board Company has prepared this report for the exclusive use of its members. Each member acknowledges and agrees that this report and the information contained herein (collectively, the “Report”) are confidential and proprietary to The Advisory Board Company. By accepting delivery of this Report, each member agrees to abide by the terms as stated herein, including the following:</a:t>
            </a:r>
          </a:p>
          <a:p>
            <a:pPr marL="161011" indent="-161011" defTabSz="914354">
              <a:spcBef>
                <a:spcPts val="286"/>
              </a:spcBef>
            </a:pPr>
            <a:r>
              <a:rPr lang="en-US" sz="1100" baseline="30000" dirty="0" smtClean="0">
                <a:solidFill>
                  <a:srgbClr val="333E48"/>
                </a:solidFill>
                <a:cs typeface="Arial"/>
              </a:rPr>
              <a:t>1.</a:t>
            </a:r>
            <a:r>
              <a:rPr lang="en-US" sz="1100" dirty="0" smtClean="0">
                <a:solidFill>
                  <a:srgbClr val="333E48"/>
                </a:solidFill>
                <a:cs typeface="Arial"/>
              </a:rPr>
              <a:t> 	</a:t>
            </a:r>
            <a:r>
              <a:rPr lang="en-US" sz="1100" baseline="30000" dirty="0" smtClean="0">
                <a:solidFill>
                  <a:srgbClr val="333E48"/>
                </a:solidFill>
                <a:cs typeface="Arial"/>
              </a:rPr>
              <a:t>The Advisory Board Company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  </a:t>
            </a:r>
          </a:p>
          <a:p>
            <a:pPr marL="161011" indent="-161011" defTabSz="914354">
              <a:spcBef>
                <a:spcPts val="286"/>
              </a:spcBef>
            </a:pPr>
            <a:r>
              <a:rPr lang="en-US" sz="1100" baseline="30000" dirty="0" smtClean="0">
                <a:solidFill>
                  <a:srgbClr val="333E48"/>
                </a:solidFill>
                <a:cs typeface="Arial"/>
              </a:rPr>
              <a:t>2. 	Each member shall not sell, license, or republish this Report. Each member shall not disseminate or permit the use of, and shall take reasonable precautions to prevent such dissemination or use of, this Report by (a) any of its employees and agents (except as stated below), or</a:t>
            </a:r>
            <a:br>
              <a:rPr lang="en-US" sz="1100" baseline="30000" dirty="0" smtClean="0">
                <a:solidFill>
                  <a:srgbClr val="333E48"/>
                </a:solidFill>
                <a:cs typeface="Arial"/>
              </a:rPr>
            </a:br>
            <a:r>
              <a:rPr lang="en-US" sz="1100" baseline="30000" dirty="0" smtClean="0">
                <a:solidFill>
                  <a:srgbClr val="333E48"/>
                </a:solidFill>
                <a:cs typeface="Arial"/>
              </a:rPr>
              <a:t>(b) any third party.</a:t>
            </a:r>
          </a:p>
          <a:p>
            <a:pPr marL="161011" indent="-161011" defTabSz="914354">
              <a:spcBef>
                <a:spcPts val="286"/>
              </a:spcBef>
            </a:pPr>
            <a:r>
              <a:rPr lang="en-US" sz="1100" baseline="30000" dirty="0" smtClean="0">
                <a:solidFill>
                  <a:srgbClr val="333E48"/>
                </a:solidFill>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a:t>
            </a:r>
            <a:r>
              <a:rPr lang="en-US" sz="1100" spc="-14" baseline="30000" dirty="0" smtClean="0">
                <a:solidFill>
                  <a:srgbClr val="333E48"/>
                </a:solidFill>
                <a:cs typeface="Arial"/>
              </a:rPr>
              <a:t>Report for its internal use only. Each member may make a limited number of copies, solely </a:t>
            </a:r>
            <a:r>
              <a:rPr lang="en-US" sz="1100" baseline="30000" dirty="0" smtClean="0">
                <a:solidFill>
                  <a:srgbClr val="333E48"/>
                </a:solidFill>
                <a:cs typeface="Arial"/>
              </a:rPr>
              <a:t>as adequate for use by its employees and agents in accordance with the terms herein. </a:t>
            </a:r>
          </a:p>
          <a:p>
            <a:pPr marL="161011" indent="-161011" defTabSz="914354">
              <a:spcBef>
                <a:spcPts val="286"/>
              </a:spcBef>
            </a:pPr>
            <a:r>
              <a:rPr lang="en-US" sz="1100" baseline="30000" dirty="0" smtClean="0">
                <a:solidFill>
                  <a:srgbClr val="333E48"/>
                </a:solidFill>
                <a:cs typeface="Arial"/>
              </a:rPr>
              <a:t>4. 	Each member shall not remove from this Report any confidential markings, copyright notices, and other similar indicia herein.</a:t>
            </a:r>
          </a:p>
          <a:p>
            <a:pPr marL="161011" indent="-161011" defTabSz="914354">
              <a:spcBef>
                <a:spcPts val="286"/>
              </a:spcBef>
            </a:pPr>
            <a:r>
              <a:rPr lang="en-US" sz="1100" baseline="30000" dirty="0" smtClean="0">
                <a:solidFill>
                  <a:srgbClr val="333E48"/>
                </a:solidFill>
                <a:cs typeface="Arial"/>
              </a:rPr>
              <a:t>5. 	Each member is responsible for any breach of its obligations as stated herein by any of its employees or agents. </a:t>
            </a:r>
          </a:p>
          <a:p>
            <a:pPr marL="161011" indent="-161011" defTabSz="914354">
              <a:spcBef>
                <a:spcPts val="286"/>
              </a:spcBef>
            </a:pPr>
            <a:r>
              <a:rPr lang="en-US" sz="1100" baseline="30000" dirty="0" smtClean="0">
                <a:solidFill>
                  <a:srgbClr val="333E48"/>
                </a:solidFill>
                <a:cs typeface="Arial"/>
              </a:rPr>
              <a:t>6. 	If a member is unwilling to abide by any of the foregoing obligations, then such member shall promptly return this Report and all copies thereof to The Advisory Board Company. </a:t>
            </a:r>
            <a:endParaRPr lang="en-US" sz="1100" baseline="30000" dirty="0">
              <a:solidFill>
                <a:srgbClr val="333E48"/>
              </a:solidFill>
              <a:cs typeface="Arial"/>
            </a:endParaRPr>
          </a:p>
        </p:txBody>
      </p:sp>
      <p:cxnSp>
        <p:nvCxnSpPr>
          <p:cNvPr id="7" name="Straight Connector 6"/>
          <p:cNvCxnSpPr/>
          <p:nvPr userDrawn="1"/>
        </p:nvCxnSpPr>
        <p:spPr bwMode="gray">
          <a:xfrm>
            <a:off x="6843843" y="1"/>
            <a:ext cx="0" cy="658403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025933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Back Cover: Top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7083035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Back Cover: DC Address">
    <p:spTree>
      <p:nvGrpSpPr>
        <p:cNvPr id="1" name=""/>
        <p:cNvGrpSpPr/>
        <p:nvPr/>
      </p:nvGrpSpPr>
      <p:grpSpPr>
        <a:xfrm>
          <a:off x="0" y="0"/>
          <a:ext cx="0" cy="0"/>
          <a:chOff x="0" y="0"/>
          <a:chExt cx="0" cy="0"/>
        </a:xfrm>
      </p:grpSpPr>
      <p:grpSp>
        <p:nvGrpSpPr>
          <p:cNvPr id="2" name="Group 1"/>
          <p:cNvGrpSpPr/>
          <p:nvPr userDrawn="1"/>
        </p:nvGrpSpPr>
        <p:grpSpPr>
          <a:xfrm>
            <a:off x="849344" y="5679875"/>
            <a:ext cx="7263923" cy="1056491"/>
            <a:chOff x="594541" y="3975912"/>
            <a:chExt cx="5084746" cy="739544"/>
          </a:xfrm>
        </p:grpSpPr>
        <p:sp>
          <p:nvSpPr>
            <p:cNvPr id="11" name="TextBox 10"/>
            <p:cNvSpPr txBox="1"/>
            <p:nvPr userDrawn="1"/>
          </p:nvSpPr>
          <p:spPr bwMode="gray">
            <a:xfrm>
              <a:off x="2232660" y="4146231"/>
              <a:ext cx="2284554" cy="384050"/>
            </a:xfrm>
            <a:prstGeom prst="rect">
              <a:avLst/>
            </a:prstGeom>
            <a:noFill/>
          </p:spPr>
          <p:txBody>
            <a:bodyPr wrap="square" lIns="45720" rIns="45720" rtlCol="0" anchor="ctr">
              <a:noAutofit/>
            </a:bodyPr>
            <a:lstStyle/>
            <a:p>
              <a:pPr algn="ctr" defTabSz="914354">
                <a:spcBef>
                  <a:spcPts val="143"/>
                </a:spcBef>
              </a:pPr>
              <a:r>
                <a:rPr lang="en-US" sz="1300" dirty="0" smtClean="0">
                  <a:solidFill>
                    <a:srgbClr val="333E48"/>
                  </a:solidFill>
                </a:rPr>
                <a:t>2445 M Street NW </a:t>
              </a:r>
              <a:r>
                <a:rPr lang="en-US" sz="1300" b="1" dirty="0" smtClean="0">
                  <a:solidFill>
                    <a:srgbClr val="BEC9D0"/>
                  </a:solidFill>
                </a:rPr>
                <a:t>I</a:t>
              </a:r>
              <a:r>
                <a:rPr lang="en-US" sz="1300" dirty="0" smtClean="0">
                  <a:solidFill>
                    <a:srgbClr val="333E48"/>
                  </a:solidFill>
                </a:rPr>
                <a:t> Washington DC 20037</a:t>
              </a:r>
            </a:p>
            <a:p>
              <a:pPr algn="ctr" defTabSz="914354">
                <a:spcBef>
                  <a:spcPts val="143"/>
                </a:spcBef>
              </a:pPr>
              <a:r>
                <a:rPr lang="en-US" sz="1300" dirty="0" smtClean="0">
                  <a:solidFill>
                    <a:srgbClr val="333E48"/>
                  </a:solidFill>
                </a:rPr>
                <a:t>P 202.266.5600 </a:t>
              </a:r>
              <a:r>
                <a:rPr lang="en-US" sz="1300" b="1" dirty="0" smtClean="0">
                  <a:solidFill>
                    <a:srgbClr val="BEC9D0"/>
                  </a:solidFill>
                </a:rPr>
                <a:t>I</a:t>
              </a:r>
              <a:r>
                <a:rPr lang="en-US" sz="1300" dirty="0" smtClean="0">
                  <a:solidFill>
                    <a:srgbClr val="333E48"/>
                  </a:solidFill>
                </a:rPr>
                <a:t> F 202.266.5700</a:t>
              </a:r>
            </a:p>
          </p:txBody>
        </p:sp>
        <p:sp>
          <p:nvSpPr>
            <p:cNvPr id="14" name="TextBox 13"/>
            <p:cNvSpPr txBox="1"/>
            <p:nvPr userDrawn="1"/>
          </p:nvSpPr>
          <p:spPr bwMode="gray">
            <a:xfrm>
              <a:off x="4659625" y="4223041"/>
              <a:ext cx="1019662" cy="230430"/>
            </a:xfrm>
            <a:prstGeom prst="rect">
              <a:avLst/>
            </a:prstGeom>
            <a:noFill/>
          </p:spPr>
          <p:txBody>
            <a:bodyPr wrap="square" lIns="45720" rIns="45720" rtlCol="0" anchor="ctr">
              <a:noAutofit/>
            </a:bodyPr>
            <a:lstStyle/>
            <a:p>
              <a:pPr algn="ctr" defTabSz="914354">
                <a:spcBef>
                  <a:spcPts val="143"/>
                </a:spcBef>
              </a:pPr>
              <a:r>
                <a:rPr lang="en-US" sz="1600" b="1" dirty="0" smtClean="0">
                  <a:solidFill>
                    <a:srgbClr val="333E48"/>
                  </a:solidFill>
                </a:rPr>
                <a:t>advisory.com</a:t>
              </a:r>
              <a:endParaRPr lang="en-US" sz="1600" b="1" dirty="0">
                <a:solidFill>
                  <a:srgbClr val="333E48"/>
                </a:solidFill>
              </a:endParaRPr>
            </a:p>
          </p:txBody>
        </p:sp>
        <p:cxnSp>
          <p:nvCxnSpPr>
            <p:cNvPr id="16" name="Straight Connector 15"/>
            <p:cNvCxnSpPr/>
            <p:nvPr userDrawn="1"/>
          </p:nvCxnSpPr>
          <p:spPr bwMode="gray">
            <a:xfrm>
              <a:off x="4591953" y="4090988"/>
              <a:ext cx="0" cy="49302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bwMode="gray">
            <a:xfrm>
              <a:off x="2148791" y="4090988"/>
              <a:ext cx="0" cy="49302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8" name="Picture 7" descr="ABC_Logo_RGB.png"/>
            <p:cNvPicPr>
              <a:picLocks noChangeAspect="1"/>
            </p:cNvPicPr>
            <p:nvPr userDrawn="1"/>
          </p:nvPicPr>
          <p:blipFill>
            <a:blip r:embed="rId2" cstate="print"/>
            <a:stretch>
              <a:fillRect/>
            </a:stretch>
          </p:blipFill>
          <p:spPr bwMode="gray">
            <a:xfrm>
              <a:off x="594541" y="3975912"/>
              <a:ext cx="1519553" cy="739544"/>
            </a:xfrm>
            <a:prstGeom prst="rect">
              <a:avLst/>
            </a:prstGeom>
          </p:spPr>
        </p:pic>
      </p:grpSp>
    </p:spTree>
    <p:extLst>
      <p:ext uri="{BB962C8B-B14F-4D97-AF65-F5344CB8AC3E}">
        <p14:creationId xmlns:p14="http://schemas.microsoft.com/office/powerpoint/2010/main" val="3938538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2" y="6454597"/>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7" name="Text Placeholder 4"/>
          <p:cNvSpPr>
            <a:spLocks noGrp="1"/>
          </p:cNvSpPr>
          <p:nvPr>
            <p:ph type="body" sz="quarter" idx="19" hasCustomPrompt="1"/>
          </p:nvPr>
        </p:nvSpPr>
        <p:spPr bwMode="gray">
          <a:xfrm>
            <a:off x="399870" y="403413"/>
            <a:ext cx="2645699" cy="186366"/>
          </a:xfrm>
        </p:spPr>
        <p:txBody>
          <a:bodyPr lIns="0" tIns="40867" rIns="0" bIns="40867">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0633189"/>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Address">
    <p:spTree>
      <p:nvGrpSpPr>
        <p:cNvPr id="1" name=""/>
        <p:cNvGrpSpPr/>
        <p:nvPr/>
      </p:nvGrpSpPr>
      <p:grpSpPr>
        <a:xfrm>
          <a:off x="0" y="0"/>
          <a:ext cx="0" cy="0"/>
          <a:chOff x="0" y="0"/>
          <a:chExt cx="0" cy="0"/>
        </a:xfrm>
      </p:grpSpPr>
      <p:grpSp>
        <p:nvGrpSpPr>
          <p:cNvPr id="2" name="Group 1"/>
          <p:cNvGrpSpPr/>
          <p:nvPr userDrawn="1"/>
        </p:nvGrpSpPr>
        <p:grpSpPr>
          <a:xfrm>
            <a:off x="490807" y="5637540"/>
            <a:ext cx="8120971" cy="1056491"/>
            <a:chOff x="343565" y="3946278"/>
            <a:chExt cx="5684680" cy="739544"/>
          </a:xfrm>
        </p:grpSpPr>
        <p:sp>
          <p:nvSpPr>
            <p:cNvPr id="14" name="TextBox 13"/>
            <p:cNvSpPr txBox="1"/>
            <p:nvPr userDrawn="1"/>
          </p:nvSpPr>
          <p:spPr bwMode="gray">
            <a:xfrm>
              <a:off x="3201878" y="4033281"/>
              <a:ext cx="1749633" cy="565539"/>
            </a:xfrm>
            <a:prstGeom prst="rect">
              <a:avLst/>
            </a:prstGeom>
            <a:noFill/>
          </p:spPr>
          <p:txBody>
            <a:bodyPr wrap="square" lIns="45720" rIns="45720" rtlCol="0" anchor="ctr">
              <a:spAutoFit/>
            </a:bodyPr>
            <a:lstStyle/>
            <a:p>
              <a:pPr algn="ctr" defTabSz="914354">
                <a:spcBef>
                  <a:spcPts val="143"/>
                </a:spcBef>
              </a:pPr>
              <a:r>
                <a:rPr lang="en-US" sz="1100" dirty="0" smtClean="0">
                  <a:solidFill>
                    <a:srgbClr val="333E48"/>
                  </a:solidFill>
                </a:rPr>
                <a:t>19 Eastbourne Terrace</a:t>
              </a:r>
            </a:p>
            <a:p>
              <a:pPr algn="ctr" defTabSz="914354">
                <a:spcBef>
                  <a:spcPts val="143"/>
                </a:spcBef>
              </a:pPr>
              <a:r>
                <a:rPr lang="en-US" sz="1100" dirty="0" smtClean="0">
                  <a:solidFill>
                    <a:srgbClr val="333E48"/>
                  </a:solidFill>
                </a:rPr>
                <a:t>Paddington, London W2 6LG, UK</a:t>
              </a:r>
            </a:p>
            <a:p>
              <a:pPr algn="ctr" defTabSz="914354">
                <a:spcBef>
                  <a:spcPts val="143"/>
                </a:spcBef>
              </a:pPr>
              <a:r>
                <a:rPr lang="en-US" sz="1100" dirty="0" smtClean="0">
                  <a:solidFill>
                    <a:srgbClr val="333E48"/>
                  </a:solidFill>
                </a:rPr>
                <a:t>P +44 (0) 203.626.0230</a:t>
              </a:r>
            </a:p>
            <a:p>
              <a:pPr algn="ctr" defTabSz="914354">
                <a:spcBef>
                  <a:spcPts val="143"/>
                </a:spcBef>
              </a:pPr>
              <a:r>
                <a:rPr lang="en-US" sz="1100" dirty="0" smtClean="0">
                  <a:solidFill>
                    <a:srgbClr val="333E48"/>
                  </a:solidFill>
                </a:rPr>
                <a:t>F +44 (0) 203.626.0101</a:t>
              </a:r>
            </a:p>
          </p:txBody>
        </p:sp>
        <p:sp>
          <p:nvSpPr>
            <p:cNvPr id="15" name="TextBox 14"/>
            <p:cNvSpPr txBox="1"/>
            <p:nvPr userDrawn="1"/>
          </p:nvSpPr>
          <p:spPr bwMode="gray">
            <a:xfrm>
              <a:off x="5008583" y="4208328"/>
              <a:ext cx="1019662" cy="215444"/>
            </a:xfrm>
            <a:prstGeom prst="rect">
              <a:avLst/>
            </a:prstGeom>
            <a:noFill/>
          </p:spPr>
          <p:txBody>
            <a:bodyPr wrap="square" lIns="45720" rIns="45720" rtlCol="0" anchor="ctr">
              <a:spAutoFit/>
            </a:bodyPr>
            <a:lstStyle/>
            <a:p>
              <a:pPr algn="ctr" defTabSz="914354">
                <a:spcBef>
                  <a:spcPts val="143"/>
                </a:spcBef>
              </a:pPr>
              <a:r>
                <a:rPr lang="en-US" sz="1400" b="1" dirty="0" smtClean="0">
                  <a:solidFill>
                    <a:srgbClr val="333E48"/>
                  </a:solidFill>
                </a:rPr>
                <a:t>advisory.com</a:t>
              </a:r>
              <a:endParaRPr lang="en-US" sz="1400" b="1" dirty="0">
                <a:solidFill>
                  <a:srgbClr val="333E48"/>
                </a:solidFill>
              </a:endParaRPr>
            </a:p>
          </p:txBody>
        </p:sp>
        <p:sp>
          <p:nvSpPr>
            <p:cNvPr id="16" name="TextBox 15"/>
            <p:cNvSpPr txBox="1"/>
            <p:nvPr userDrawn="1"/>
          </p:nvSpPr>
          <p:spPr bwMode="gray">
            <a:xfrm>
              <a:off x="1892752" y="4033281"/>
              <a:ext cx="1279492" cy="565539"/>
            </a:xfrm>
            <a:prstGeom prst="rect">
              <a:avLst/>
            </a:prstGeom>
            <a:noFill/>
          </p:spPr>
          <p:txBody>
            <a:bodyPr wrap="square" lIns="45720" rIns="45720" rtlCol="0" anchor="ctr">
              <a:spAutoFit/>
            </a:bodyPr>
            <a:lstStyle/>
            <a:p>
              <a:pPr algn="ctr" defTabSz="914354">
                <a:spcBef>
                  <a:spcPts val="143"/>
                </a:spcBef>
              </a:pPr>
              <a:r>
                <a:rPr lang="en-US" sz="1100" dirty="0" smtClean="0">
                  <a:solidFill>
                    <a:srgbClr val="333E48"/>
                  </a:solidFill>
                </a:rPr>
                <a:t>2445 M Street NW</a:t>
              </a:r>
            </a:p>
            <a:p>
              <a:pPr algn="ctr" defTabSz="914354">
                <a:spcBef>
                  <a:spcPts val="143"/>
                </a:spcBef>
              </a:pPr>
              <a:r>
                <a:rPr lang="en-US" sz="1100" dirty="0" smtClean="0">
                  <a:solidFill>
                    <a:srgbClr val="333E48"/>
                  </a:solidFill>
                </a:rPr>
                <a:t>Washington DC 20037</a:t>
              </a:r>
            </a:p>
            <a:p>
              <a:pPr algn="ctr" defTabSz="914354">
                <a:spcBef>
                  <a:spcPts val="143"/>
                </a:spcBef>
              </a:pPr>
              <a:r>
                <a:rPr lang="en-US" sz="1100" dirty="0" smtClean="0">
                  <a:solidFill>
                    <a:srgbClr val="333E48"/>
                  </a:solidFill>
                </a:rPr>
                <a:t>P +1 202.266.5600</a:t>
              </a:r>
            </a:p>
            <a:p>
              <a:pPr algn="ctr" defTabSz="914354">
                <a:spcBef>
                  <a:spcPts val="143"/>
                </a:spcBef>
              </a:pPr>
              <a:r>
                <a:rPr lang="en-US" sz="1100" dirty="0" smtClean="0">
                  <a:solidFill>
                    <a:srgbClr val="333E48"/>
                  </a:solidFill>
                </a:rPr>
                <a:t>F +1 202.266.5700</a:t>
              </a:r>
            </a:p>
          </p:txBody>
        </p:sp>
        <p:cxnSp>
          <p:nvCxnSpPr>
            <p:cNvPr id="19" name="Straight Connector 18"/>
            <p:cNvCxnSpPr/>
            <p:nvPr userDrawn="1"/>
          </p:nvCxnSpPr>
          <p:spPr bwMode="gray">
            <a:xfrm>
              <a:off x="1877935"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3187061"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4951511"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2" name="Picture 11" descr="ABC_Logo_RGB.png"/>
            <p:cNvPicPr>
              <a:picLocks noChangeAspect="1"/>
            </p:cNvPicPr>
            <p:nvPr userDrawn="1"/>
          </p:nvPicPr>
          <p:blipFill>
            <a:blip r:embed="rId2" cstate="print"/>
            <a:stretch>
              <a:fillRect/>
            </a:stretch>
          </p:blipFill>
          <p:spPr bwMode="gray">
            <a:xfrm>
              <a:off x="343565" y="3946278"/>
              <a:ext cx="1519553" cy="739544"/>
            </a:xfrm>
            <a:prstGeom prst="rect">
              <a:avLst/>
            </a:prstGeom>
          </p:spPr>
        </p:pic>
      </p:grpSp>
    </p:spTree>
    <p:extLst>
      <p:ext uri="{BB962C8B-B14F-4D97-AF65-F5344CB8AC3E}">
        <p14:creationId xmlns:p14="http://schemas.microsoft.com/office/powerpoint/2010/main" val="40918135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Cover: Presentation">
    <p:spTree>
      <p:nvGrpSpPr>
        <p:cNvPr id="1" name=""/>
        <p:cNvGrpSpPr/>
        <p:nvPr/>
      </p:nvGrpSpPr>
      <p:grpSpPr>
        <a:xfrm>
          <a:off x="0" y="0"/>
          <a:ext cx="0" cy="0"/>
          <a:chOff x="0" y="0"/>
          <a:chExt cx="0" cy="0"/>
        </a:xfrm>
      </p:grpSpPr>
      <p:sp>
        <p:nvSpPr>
          <p:cNvPr id="8" name="Rectangle 7"/>
          <p:cNvSpPr/>
          <p:nvPr userDrawn="1"/>
        </p:nvSpPr>
        <p:spPr bwMode="gray">
          <a:xfrm>
            <a:off x="340" y="1445837"/>
            <a:ext cx="9144000" cy="5415603"/>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22" tIns="65311" rIns="130622" bIns="65311"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grpSp>
        <p:nvGrpSpPr>
          <p:cNvPr id="36" name="Group 35"/>
          <p:cNvGrpSpPr/>
          <p:nvPr userDrawn="1"/>
        </p:nvGrpSpPr>
        <p:grpSpPr bwMode="gray">
          <a:xfrm>
            <a:off x="3527611" y="1442397"/>
            <a:ext cx="5616729" cy="5419043"/>
            <a:chOff x="2469328" y="1009678"/>
            <a:chExt cx="3931710" cy="3793330"/>
          </a:xfrm>
        </p:grpSpPr>
        <p:sp>
          <p:nvSpPr>
            <p:cNvPr id="10" name="Freeform 6"/>
            <p:cNvSpPr>
              <a:spLocks/>
            </p:cNvSpPr>
            <p:nvPr userDrawn="1"/>
          </p:nvSpPr>
          <p:spPr bwMode="gray">
            <a:xfrm>
              <a:off x="5008810" y="3040732"/>
              <a:ext cx="1392228" cy="1762276"/>
            </a:xfrm>
            <a:custGeom>
              <a:avLst/>
              <a:gdLst>
                <a:gd name="T0" fmla="*/ 0 w 2938"/>
                <a:gd name="T1" fmla="*/ 0 h 2276"/>
                <a:gd name="T2" fmla="*/ 1472 w 2938"/>
                <a:gd name="T3" fmla="*/ 0 h 2276"/>
                <a:gd name="T4" fmla="*/ 2938 w 2938"/>
                <a:gd name="T5" fmla="*/ 2276 h 2276"/>
                <a:gd name="T6" fmla="*/ 1465 w 2938"/>
                <a:gd name="T7" fmla="*/ 2276 h 2276"/>
                <a:gd name="T8" fmla="*/ 0 w 2938"/>
                <a:gd name="T9" fmla="*/ 0 h 2276"/>
                <a:gd name="connsiteX0" fmla="*/ 0 w 10000"/>
                <a:gd name="connsiteY0" fmla="*/ 0 h 10000"/>
                <a:gd name="connsiteX1" fmla="*/ 5010 w 10000"/>
                <a:gd name="connsiteY1" fmla="*/ 0 h 10000"/>
                <a:gd name="connsiteX2" fmla="*/ 10000 w 10000"/>
                <a:gd name="connsiteY2" fmla="*/ 10000 h 10000"/>
                <a:gd name="connsiteX3" fmla="*/ 4986 w 10000"/>
                <a:gd name="connsiteY3" fmla="*/ 10000 h 10000"/>
                <a:gd name="connsiteX4" fmla="*/ 4675 w 10000"/>
                <a:gd name="connsiteY4" fmla="*/ 9365 h 10000"/>
                <a:gd name="connsiteX5" fmla="*/ 0 w 10000"/>
                <a:gd name="connsiteY5"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986 w 10000"/>
                <a:gd name="connsiteY4" fmla="*/ 10000 h 10000"/>
                <a:gd name="connsiteX5" fmla="*/ 4675 w 10000"/>
                <a:gd name="connsiteY5" fmla="*/ 9365 h 10000"/>
                <a:gd name="connsiteX6" fmla="*/ 0 w 10000"/>
                <a:gd name="connsiteY6"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675 w 10000"/>
                <a:gd name="connsiteY4" fmla="*/ 9365 h 10000"/>
                <a:gd name="connsiteX5" fmla="*/ 0 w 10000"/>
                <a:gd name="connsiteY5" fmla="*/ 0 h 10000"/>
                <a:gd name="connsiteX0" fmla="*/ 0 w 5735"/>
                <a:gd name="connsiteY0" fmla="*/ 0 h 9365"/>
                <a:gd name="connsiteX1" fmla="*/ 5010 w 5735"/>
                <a:gd name="connsiteY1" fmla="*/ 0 h 9365"/>
                <a:gd name="connsiteX2" fmla="*/ 5735 w 5735"/>
                <a:gd name="connsiteY2" fmla="*/ 1445 h 9365"/>
                <a:gd name="connsiteX3" fmla="*/ 5556 w 5735"/>
                <a:gd name="connsiteY3" fmla="*/ 8986 h 9365"/>
                <a:gd name="connsiteX4" fmla="*/ 4675 w 5735"/>
                <a:gd name="connsiteY4" fmla="*/ 9365 h 9365"/>
                <a:gd name="connsiteX5" fmla="*/ 0 w 5735"/>
                <a:gd name="connsiteY5" fmla="*/ 0 h 9365"/>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661"/>
                <a:gd name="connsiteY0" fmla="*/ 0 h 10014"/>
                <a:gd name="connsiteX1" fmla="*/ 8736 w 10661"/>
                <a:gd name="connsiteY1" fmla="*/ 0 h 10014"/>
                <a:gd name="connsiteX2" fmla="*/ 10000 w 10661"/>
                <a:gd name="connsiteY2" fmla="*/ 1543 h 10014"/>
                <a:gd name="connsiteX3" fmla="*/ 9962 w 10661"/>
                <a:gd name="connsiteY3" fmla="*/ 10014 h 10014"/>
                <a:gd name="connsiteX4" fmla="*/ 8152 w 10661"/>
                <a:gd name="connsiteY4" fmla="*/ 10000 h 10014"/>
                <a:gd name="connsiteX5" fmla="*/ 0 w 10661"/>
                <a:gd name="connsiteY5" fmla="*/ 0 h 10014"/>
                <a:gd name="connsiteX0" fmla="*/ 0 w 10085"/>
                <a:gd name="connsiteY0" fmla="*/ 0 h 10014"/>
                <a:gd name="connsiteX1" fmla="*/ 8736 w 10085"/>
                <a:gd name="connsiteY1" fmla="*/ 0 h 10014"/>
                <a:gd name="connsiteX2" fmla="*/ 10000 w 10085"/>
                <a:gd name="connsiteY2" fmla="*/ 1543 h 10014"/>
                <a:gd name="connsiteX3" fmla="*/ 9962 w 10085"/>
                <a:gd name="connsiteY3" fmla="*/ 10014 h 10014"/>
                <a:gd name="connsiteX4" fmla="*/ 8152 w 10085"/>
                <a:gd name="connsiteY4" fmla="*/ 10000 h 10014"/>
                <a:gd name="connsiteX5" fmla="*/ 0 w 10085"/>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1"/>
                <a:gd name="connsiteY0" fmla="*/ 0 h 10014"/>
                <a:gd name="connsiteX1" fmla="*/ 8736 w 10001"/>
                <a:gd name="connsiteY1" fmla="*/ 0 h 10014"/>
                <a:gd name="connsiteX2" fmla="*/ 10000 w 10001"/>
                <a:gd name="connsiteY2" fmla="*/ 1543 h 10014"/>
                <a:gd name="connsiteX3" fmla="*/ 9996 w 10001"/>
                <a:gd name="connsiteY3" fmla="*/ 10014 h 10014"/>
                <a:gd name="connsiteX4" fmla="*/ 8152 w 10001"/>
                <a:gd name="connsiteY4" fmla="*/ 10000 h 10014"/>
                <a:gd name="connsiteX5" fmla="*/ 0 w 10001"/>
                <a:gd name="connsiteY5" fmla="*/ 0 h 10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1" h="10014">
                  <a:moveTo>
                    <a:pt x="0" y="0"/>
                  </a:moveTo>
                  <a:lnTo>
                    <a:pt x="8736" y="0"/>
                  </a:lnTo>
                  <a:lnTo>
                    <a:pt x="10000" y="1543"/>
                  </a:lnTo>
                  <a:cubicBezTo>
                    <a:pt x="9981" y="5778"/>
                    <a:pt x="10015" y="5778"/>
                    <a:pt x="9996" y="10014"/>
                  </a:cubicBezTo>
                  <a:lnTo>
                    <a:pt x="8152" y="10000"/>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354"/>
              <a:endParaRPr lang="en-US">
                <a:solidFill>
                  <a:srgbClr val="333E48"/>
                </a:solidFill>
              </a:endParaRPr>
            </a:p>
          </p:txBody>
        </p:sp>
        <p:sp>
          <p:nvSpPr>
            <p:cNvPr id="13" name="Freeform 7"/>
            <p:cNvSpPr>
              <a:spLocks/>
            </p:cNvSpPr>
            <p:nvPr userDrawn="1"/>
          </p:nvSpPr>
          <p:spPr bwMode="gray">
            <a:xfrm>
              <a:off x="2469328" y="3040732"/>
              <a:ext cx="2351237" cy="1759812"/>
            </a:xfrm>
            <a:custGeom>
              <a:avLst/>
              <a:gdLst>
                <a:gd name="T0" fmla="*/ 1465 w 2939"/>
                <a:gd name="T1" fmla="*/ 0 h 2276"/>
                <a:gd name="T2" fmla="*/ 2939 w 2939"/>
                <a:gd name="T3" fmla="*/ 0 h 2276"/>
                <a:gd name="T4" fmla="*/ 1474 w 2939"/>
                <a:gd name="T5" fmla="*/ 2276 h 2276"/>
                <a:gd name="T6" fmla="*/ 0 w 2939"/>
                <a:gd name="T7" fmla="*/ 2276 h 2276"/>
                <a:gd name="T8" fmla="*/ 1465 w 2939"/>
                <a:gd name="T9" fmla="*/ 0 h 2276"/>
                <a:gd name="connsiteX0" fmla="*/ 4985 w 10000"/>
                <a:gd name="connsiteY0" fmla="*/ 0 h 10000"/>
                <a:gd name="connsiteX1" fmla="*/ 10000 w 10000"/>
                <a:gd name="connsiteY1" fmla="*/ 0 h 10000"/>
                <a:gd name="connsiteX2" fmla="*/ 5015 w 10000"/>
                <a:gd name="connsiteY2" fmla="*/ 10000 h 10000"/>
                <a:gd name="connsiteX3" fmla="*/ 0 w 10000"/>
                <a:gd name="connsiteY3" fmla="*/ 10000 h 10000"/>
                <a:gd name="connsiteX4" fmla="*/ 307 w 10000"/>
                <a:gd name="connsiteY4" fmla="*/ 9365 h 10000"/>
                <a:gd name="connsiteX5" fmla="*/ 4985 w 10000"/>
                <a:gd name="connsiteY5" fmla="*/ 0 h 10000"/>
                <a:gd name="connsiteX0" fmla="*/ 4985 w 10000"/>
                <a:gd name="connsiteY0" fmla="*/ 0 h 10000"/>
                <a:gd name="connsiteX1" fmla="*/ 10000 w 10000"/>
                <a:gd name="connsiteY1" fmla="*/ 0 h 10000"/>
                <a:gd name="connsiteX2" fmla="*/ 5333 w 10000"/>
                <a:gd name="connsiteY2" fmla="*/ 9353 h 10000"/>
                <a:gd name="connsiteX3" fmla="*/ 5015 w 10000"/>
                <a:gd name="connsiteY3" fmla="*/ 10000 h 10000"/>
                <a:gd name="connsiteX4" fmla="*/ 0 w 10000"/>
                <a:gd name="connsiteY4" fmla="*/ 10000 h 10000"/>
                <a:gd name="connsiteX5" fmla="*/ 307 w 10000"/>
                <a:gd name="connsiteY5" fmla="*/ 9365 h 10000"/>
                <a:gd name="connsiteX6" fmla="*/ 4985 w 10000"/>
                <a:gd name="connsiteY6" fmla="*/ 0 h 10000"/>
                <a:gd name="connsiteX0" fmla="*/ 4985 w 10000"/>
                <a:gd name="connsiteY0" fmla="*/ 0 h 10000"/>
                <a:gd name="connsiteX1" fmla="*/ 10000 w 10000"/>
                <a:gd name="connsiteY1" fmla="*/ 0 h 10000"/>
                <a:gd name="connsiteX2" fmla="*/ 5333 w 10000"/>
                <a:gd name="connsiteY2" fmla="*/ 9353 h 10000"/>
                <a:gd name="connsiteX3" fmla="*/ 0 w 10000"/>
                <a:gd name="connsiteY3" fmla="*/ 10000 h 10000"/>
                <a:gd name="connsiteX4" fmla="*/ 307 w 10000"/>
                <a:gd name="connsiteY4" fmla="*/ 9365 h 10000"/>
                <a:gd name="connsiteX5" fmla="*/ 4985 w 10000"/>
                <a:gd name="connsiteY5" fmla="*/ 0 h 10000"/>
                <a:gd name="connsiteX0" fmla="*/ 4678 w 9693"/>
                <a:gd name="connsiteY0" fmla="*/ 0 h 9365"/>
                <a:gd name="connsiteX1" fmla="*/ 9693 w 9693"/>
                <a:gd name="connsiteY1" fmla="*/ 0 h 9365"/>
                <a:gd name="connsiteX2" fmla="*/ 5026 w 9693"/>
                <a:gd name="connsiteY2" fmla="*/ 9353 h 9365"/>
                <a:gd name="connsiteX3" fmla="*/ 0 w 9693"/>
                <a:gd name="connsiteY3" fmla="*/ 9365 h 9365"/>
                <a:gd name="connsiteX4" fmla="*/ 4678 w 9693"/>
                <a:gd name="connsiteY4" fmla="*/ 0 h 93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93" h="9365">
                  <a:moveTo>
                    <a:pt x="4678" y="0"/>
                  </a:moveTo>
                  <a:lnTo>
                    <a:pt x="9693" y="0"/>
                  </a:lnTo>
                  <a:lnTo>
                    <a:pt x="5026" y="9353"/>
                  </a:lnTo>
                  <a:lnTo>
                    <a:pt x="0" y="9365"/>
                  </a:lnTo>
                  <a:lnTo>
                    <a:pt x="4678"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354"/>
              <a:endParaRPr lang="en-US">
                <a:solidFill>
                  <a:srgbClr val="333E48"/>
                </a:solidFill>
              </a:endParaRPr>
            </a:p>
          </p:txBody>
        </p:sp>
        <p:sp>
          <p:nvSpPr>
            <p:cNvPr id="14" name="Freeform 8"/>
            <p:cNvSpPr>
              <a:spLocks/>
            </p:cNvSpPr>
            <p:nvPr userDrawn="1"/>
          </p:nvSpPr>
          <p:spPr bwMode="gray">
            <a:xfrm>
              <a:off x="3727429" y="1009678"/>
              <a:ext cx="2427357" cy="1879137"/>
            </a:xfrm>
            <a:custGeom>
              <a:avLst/>
              <a:gdLst>
                <a:gd name="T0" fmla="*/ 0 w 2939"/>
                <a:gd name="T1" fmla="*/ 0 h 2276"/>
                <a:gd name="T2" fmla="*/ 1474 w 2939"/>
                <a:gd name="T3" fmla="*/ 0 h 2276"/>
                <a:gd name="T4" fmla="*/ 2939 w 2939"/>
                <a:gd name="T5" fmla="*/ 2276 h 2276"/>
                <a:gd name="T6" fmla="*/ 1465 w 2939"/>
                <a:gd name="T7" fmla="*/ 2276 h 2276"/>
                <a:gd name="T8" fmla="*/ 0 w 2939"/>
                <a:gd name="T9" fmla="*/ 0 h 2276"/>
              </a:gdLst>
              <a:ahLst/>
              <a:cxnLst>
                <a:cxn ang="0">
                  <a:pos x="T0" y="T1"/>
                </a:cxn>
                <a:cxn ang="0">
                  <a:pos x="T2" y="T3"/>
                </a:cxn>
                <a:cxn ang="0">
                  <a:pos x="T4" y="T5"/>
                </a:cxn>
                <a:cxn ang="0">
                  <a:pos x="T6" y="T7"/>
                </a:cxn>
                <a:cxn ang="0">
                  <a:pos x="T8" y="T9"/>
                </a:cxn>
              </a:cxnLst>
              <a:rect l="0" t="0" r="r" b="b"/>
              <a:pathLst>
                <a:path w="2939" h="2276">
                  <a:moveTo>
                    <a:pt x="0" y="0"/>
                  </a:moveTo>
                  <a:lnTo>
                    <a:pt x="1474" y="0"/>
                  </a:lnTo>
                  <a:lnTo>
                    <a:pt x="2939" y="2276"/>
                  </a:lnTo>
                  <a:lnTo>
                    <a:pt x="1465" y="2276"/>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354"/>
              <a:endParaRPr lang="en-US">
                <a:solidFill>
                  <a:srgbClr val="333E48"/>
                </a:solidFill>
              </a:endParaRPr>
            </a:p>
          </p:txBody>
        </p:sp>
      </p:grpSp>
      <p:sp>
        <p:nvSpPr>
          <p:cNvPr id="17" name="Rectangle 16"/>
          <p:cNvSpPr/>
          <p:nvPr userDrawn="1"/>
        </p:nvSpPr>
        <p:spPr bwMode="gray">
          <a:xfrm>
            <a:off x="0" y="1358538"/>
            <a:ext cx="9144000" cy="118810"/>
          </a:xfrm>
          <a:prstGeom prst="rect">
            <a:avLst/>
          </a:prstGeom>
          <a:solidFill>
            <a:srgbClr val="53636E"/>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0622" tIns="65311" rIns="130622" bIns="65311"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cxnSp>
        <p:nvCxnSpPr>
          <p:cNvPr id="23" name="Straight Connector 22"/>
          <p:cNvCxnSpPr/>
          <p:nvPr userDrawn="1"/>
        </p:nvCxnSpPr>
        <p:spPr bwMode="gray">
          <a:xfrm>
            <a:off x="2493533" y="332713"/>
            <a:ext cx="0" cy="718457"/>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25" name="Picture 24" descr="ABC_Logo_RGB.png"/>
          <p:cNvPicPr>
            <a:picLocks noChangeAspect="1"/>
          </p:cNvPicPr>
          <p:nvPr userDrawn="1"/>
        </p:nvPicPr>
        <p:blipFill>
          <a:blip r:embed="rId2" cstate="print"/>
          <a:stretch>
            <a:fillRect/>
          </a:stretch>
        </p:blipFill>
        <p:spPr bwMode="gray">
          <a:xfrm>
            <a:off x="292964" y="147796"/>
            <a:ext cx="2170790" cy="1056491"/>
          </a:xfrm>
          <a:prstGeom prst="rect">
            <a:avLst/>
          </a:prstGeom>
        </p:spPr>
      </p:pic>
      <p:sp>
        <p:nvSpPr>
          <p:cNvPr id="26" name="Text Placeholder 14"/>
          <p:cNvSpPr>
            <a:spLocks noGrp="1"/>
          </p:cNvSpPr>
          <p:nvPr userDrawn="1">
            <p:ph type="body" sz="quarter" idx="17" hasCustomPrompt="1"/>
          </p:nvPr>
        </p:nvSpPr>
        <p:spPr bwMode="gray">
          <a:xfrm>
            <a:off x="2666922" y="347083"/>
            <a:ext cx="3100807" cy="701323"/>
          </a:xfrm>
          <a:prstGeom prst="rect">
            <a:avLst/>
          </a:prstGeom>
        </p:spPr>
        <p:txBody>
          <a:bodyPr lIns="0" tIns="0" rIns="0" bIns="0" anchor="ctr" anchorCtr="0"/>
          <a:lstStyle>
            <a:lvl1pPr marL="0" indent="0">
              <a:spcBef>
                <a:spcPts val="0"/>
              </a:spcBef>
              <a:buNone/>
              <a:defRPr sz="1700">
                <a:solidFill>
                  <a:schemeClr val="tx1"/>
                </a:solidFill>
              </a:defRPr>
            </a:lvl1pPr>
          </a:lstStyle>
          <a:p>
            <a:pPr lvl="0"/>
            <a:r>
              <a:rPr lang="en-US" dirty="0" smtClean="0"/>
              <a:t>Program Name Appears Here Identically to Official Lock-up</a:t>
            </a:r>
          </a:p>
        </p:txBody>
      </p:sp>
      <p:sp>
        <p:nvSpPr>
          <p:cNvPr id="15" name="Text Placeholder 15"/>
          <p:cNvSpPr txBox="1">
            <a:spLocks/>
          </p:cNvSpPr>
          <p:nvPr userDrawn="1"/>
        </p:nvSpPr>
        <p:spPr bwMode="gray">
          <a:xfrm>
            <a:off x="745347" y="3045639"/>
            <a:ext cx="5265340" cy="615553"/>
          </a:xfrm>
          <a:prstGeom prst="rect">
            <a:avLst/>
          </a:prstGeom>
        </p:spPr>
        <p:txBody>
          <a:bodyPr lIns="0" tIns="0" rIns="0" bIns="0" anchor="b">
            <a:spAutoFit/>
          </a:bodyPr>
          <a:lstStyle>
            <a:lvl1pPr marL="0" indent="0" algn="l" defTabSz="640080" rtl="0" eaLnBrk="1" latinLnBrk="0" hangingPunct="1">
              <a:spcBef>
                <a:spcPts val="0"/>
              </a:spcBef>
              <a:buFont typeface="Arial" pitchFamily="34" charset="0"/>
              <a:buNone/>
              <a:defRPr sz="2000" b="0" kern="1200" baseline="0">
                <a:solidFill>
                  <a:schemeClr val="tx1"/>
                </a:solidFill>
                <a:latin typeface="+mj-lt"/>
                <a:ea typeface="+mn-ea"/>
                <a:cs typeface="+mn-cs"/>
              </a:defRPr>
            </a:lvl1pPr>
            <a:lvl2pPr marL="228600" indent="-114300" algn="l" defTabSz="640080"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dirty="0" smtClean="0">
                <a:solidFill>
                  <a:srgbClr val="FFFFFF"/>
                </a:solidFill>
              </a:rPr>
              <a:t>2014 Advisory Board On-Screen Graphic and Layout Guide</a:t>
            </a:r>
          </a:p>
        </p:txBody>
      </p:sp>
      <p:sp>
        <p:nvSpPr>
          <p:cNvPr id="16" name="Text Placeholder 15"/>
          <p:cNvSpPr txBox="1">
            <a:spLocks/>
          </p:cNvSpPr>
          <p:nvPr userDrawn="1"/>
        </p:nvSpPr>
        <p:spPr bwMode="gray">
          <a:xfrm>
            <a:off x="745347" y="3791376"/>
            <a:ext cx="5869461" cy="184666"/>
          </a:xfrm>
          <a:prstGeom prst="rect">
            <a:avLst/>
          </a:prstGeom>
        </p:spPr>
        <p:txBody>
          <a:bodyPr wrap="square" lIns="0" tIns="0" rIns="0" bIns="0" anchor="t">
            <a:spAutoFit/>
          </a:bodyPr>
          <a:lstStyle>
            <a:lvl1pPr marL="0" indent="0" algn="l" defTabSz="640080" rtl="0" eaLnBrk="1" latinLnBrk="0" hangingPunct="1">
              <a:spcBef>
                <a:spcPts val="0"/>
              </a:spcBef>
              <a:buFont typeface="Arial" pitchFamily="34" charset="0"/>
              <a:buNone/>
              <a:defRPr sz="1200" b="0" kern="1200" baseline="0">
                <a:solidFill>
                  <a:schemeClr val="tx1"/>
                </a:solidFill>
                <a:latin typeface="+mj-lt"/>
                <a:ea typeface="+mn-ea"/>
                <a:cs typeface="+mn-cs"/>
              </a:defRPr>
            </a:lvl1pPr>
            <a:lvl2pPr marL="228600" indent="-114300" algn="l" defTabSz="640080"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dirty="0" smtClean="0">
                <a:solidFill>
                  <a:srgbClr val="FFFFFF"/>
                </a:solidFill>
              </a:rPr>
              <a:t>For Use with All Advisory Board Projected Presentations</a:t>
            </a:r>
          </a:p>
        </p:txBody>
      </p:sp>
    </p:spTree>
    <p:extLst>
      <p:ext uri="{BB962C8B-B14F-4D97-AF65-F5344CB8AC3E}">
        <p14:creationId xmlns:p14="http://schemas.microsoft.com/office/powerpoint/2010/main" val="181448861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Divider">
    <p:spTree>
      <p:nvGrpSpPr>
        <p:cNvPr id="1" name=""/>
        <p:cNvGrpSpPr/>
        <p:nvPr/>
      </p:nvGrpSpPr>
      <p:grpSpPr>
        <a:xfrm>
          <a:off x="0" y="0"/>
          <a:ext cx="0" cy="0"/>
          <a:chOff x="0" y="0"/>
          <a:chExt cx="0" cy="0"/>
        </a:xfrm>
      </p:grpSpPr>
      <p:cxnSp>
        <p:nvCxnSpPr>
          <p:cNvPr id="15" name="Straight Connector 14"/>
          <p:cNvCxnSpPr/>
          <p:nvPr userDrawn="1"/>
        </p:nvCxnSpPr>
        <p:spPr bwMode="gray">
          <a:xfrm>
            <a:off x="1670611" y="2252217"/>
            <a:ext cx="6901024"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17"/>
          <p:cNvSpPr>
            <a:spLocks noGrp="1"/>
          </p:cNvSpPr>
          <p:nvPr>
            <p:ph type="body" sz="quarter" idx="40" hasCustomPrompt="1"/>
          </p:nvPr>
        </p:nvSpPr>
        <p:spPr bwMode="gray">
          <a:xfrm>
            <a:off x="1675633" y="3256915"/>
            <a:ext cx="6320954" cy="446276"/>
          </a:xfrm>
          <a:prstGeom prst="rect">
            <a:avLst/>
          </a:prstGeom>
        </p:spPr>
        <p:txBody>
          <a:bodyPr wrap="square" lIns="0" tIns="0" rIns="0" bIns="0" anchor="b" anchorCtr="0">
            <a:spAutoFit/>
          </a:bodyPr>
          <a:lstStyle>
            <a:lvl1pPr marL="0" indent="0">
              <a:spcBef>
                <a:spcPts val="0"/>
              </a:spcBef>
              <a:buNone/>
              <a:defRPr sz="2900" b="0" baseline="0">
                <a:solidFill>
                  <a:schemeClr val="accent4"/>
                </a:solidFill>
              </a:defRPr>
            </a:lvl1pPr>
            <a:lvl2pPr>
              <a:buNone/>
              <a:defRPr sz="2600" b="1">
                <a:solidFill>
                  <a:schemeClr val="accent4"/>
                </a:solidFill>
              </a:defRPr>
            </a:lvl2pPr>
            <a:lvl3pPr>
              <a:buNone/>
              <a:defRPr sz="2600" b="1">
                <a:solidFill>
                  <a:schemeClr val="accent4"/>
                </a:solidFill>
              </a:defRPr>
            </a:lvl3pPr>
            <a:lvl4pPr>
              <a:buNone/>
              <a:defRPr sz="2600" b="1">
                <a:solidFill>
                  <a:schemeClr val="accent4"/>
                </a:solidFill>
              </a:defRPr>
            </a:lvl4pPr>
            <a:lvl5pPr>
              <a:buNone/>
              <a:defRPr sz="2600" b="1">
                <a:solidFill>
                  <a:schemeClr val="accent4"/>
                </a:solidFill>
              </a:defRPr>
            </a:lvl5pPr>
          </a:lstStyle>
          <a:p>
            <a:pPr lvl="0"/>
            <a:r>
              <a:rPr lang="en-US" dirty="0" smtClean="0"/>
              <a:t>Divider Title – Arial 20pt Regular</a:t>
            </a:r>
            <a:endParaRPr lang="en-US" dirty="0"/>
          </a:p>
        </p:txBody>
      </p:sp>
      <p:sp>
        <p:nvSpPr>
          <p:cNvPr id="19" name="Text Placeholder 17"/>
          <p:cNvSpPr>
            <a:spLocks noGrp="1"/>
          </p:cNvSpPr>
          <p:nvPr>
            <p:ph type="body" sz="quarter" idx="41" hasCustomPrompt="1"/>
          </p:nvPr>
        </p:nvSpPr>
        <p:spPr bwMode="gray">
          <a:xfrm>
            <a:off x="1675633" y="3721111"/>
            <a:ext cx="6322423" cy="329760"/>
          </a:xfrm>
          <a:prstGeom prst="rect">
            <a:avLst/>
          </a:prstGeom>
        </p:spPr>
        <p:txBody>
          <a:bodyPr lIns="0" tIns="0" rIns="0" bIns="0" anchor="t" anchorCtr="0">
            <a:spAutoFit/>
          </a:bodyPr>
          <a:lstStyle>
            <a:lvl1pPr marL="0" indent="0">
              <a:spcBef>
                <a:spcPts val="0"/>
              </a:spcBef>
              <a:buNone/>
              <a:defRPr sz="2100" b="0" baseline="0">
                <a:solidFill>
                  <a:schemeClr val="accent3"/>
                </a:solidFill>
              </a:defRPr>
            </a:lvl1pPr>
            <a:lvl2pPr>
              <a:buNone/>
              <a:defRPr sz="2600" b="1">
                <a:solidFill>
                  <a:schemeClr val="accent4"/>
                </a:solidFill>
              </a:defRPr>
            </a:lvl2pPr>
            <a:lvl3pPr>
              <a:buNone/>
              <a:defRPr sz="2600" b="1">
                <a:solidFill>
                  <a:schemeClr val="accent4"/>
                </a:solidFill>
              </a:defRPr>
            </a:lvl3pPr>
            <a:lvl4pPr>
              <a:buNone/>
              <a:defRPr sz="2600" b="1">
                <a:solidFill>
                  <a:schemeClr val="accent4"/>
                </a:solidFill>
              </a:defRPr>
            </a:lvl4pPr>
            <a:lvl5pPr>
              <a:buNone/>
              <a:defRPr sz="2600" b="1">
                <a:solidFill>
                  <a:schemeClr val="accent4"/>
                </a:solidFill>
              </a:defRPr>
            </a:lvl5pPr>
          </a:lstStyle>
          <a:p>
            <a:pPr lvl="0"/>
            <a:r>
              <a:rPr lang="en-US" dirty="0" smtClean="0"/>
              <a:t>Divider Subtitle – Arial 14pt Regular</a:t>
            </a:r>
            <a:endParaRPr lang="en-US" dirty="0"/>
          </a:p>
        </p:txBody>
      </p:sp>
      <p:sp>
        <p:nvSpPr>
          <p:cNvPr id="11" name="Slide Number Placeholder 2"/>
          <p:cNvSpPr txBox="1">
            <a:spLocks/>
          </p:cNvSpPr>
          <p:nvPr userDrawn="1"/>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333E48"/>
                </a:solidFill>
              </a:rPr>
              <a:pPr/>
              <a:t>‹#›</a:t>
            </a:fld>
            <a:endParaRPr lang="en-US" dirty="0">
              <a:solidFill>
                <a:srgbClr val="333E48"/>
              </a:solidFill>
            </a:endParaRPr>
          </a:p>
        </p:txBody>
      </p:sp>
      <p:grpSp>
        <p:nvGrpSpPr>
          <p:cNvPr id="21" name="Group 20"/>
          <p:cNvGrpSpPr/>
          <p:nvPr userDrawn="1"/>
        </p:nvGrpSpPr>
        <p:grpSpPr bwMode="gray">
          <a:xfrm>
            <a:off x="1674011" y="1338078"/>
            <a:ext cx="1034763" cy="802276"/>
            <a:chOff x="2730344" y="2352381"/>
            <a:chExt cx="724334" cy="561593"/>
          </a:xfrm>
        </p:grpSpPr>
        <p:sp>
          <p:nvSpPr>
            <p:cNvPr id="22" name="Freeform 21"/>
            <p:cNvSpPr>
              <a:spLocks/>
            </p:cNvSpPr>
            <p:nvPr userDrawn="1"/>
          </p:nvSpPr>
          <p:spPr bwMode="gray">
            <a:xfrm>
              <a:off x="3105850" y="2643849"/>
              <a:ext cx="348828" cy="270125"/>
            </a:xfrm>
            <a:custGeom>
              <a:avLst/>
              <a:gdLst>
                <a:gd name="T0" fmla="*/ 0 w 1045"/>
                <a:gd name="T1" fmla="*/ 0 h 810"/>
                <a:gd name="T2" fmla="*/ 523 w 1045"/>
                <a:gd name="T3" fmla="*/ 0 h 810"/>
                <a:gd name="T4" fmla="*/ 1045 w 1045"/>
                <a:gd name="T5" fmla="*/ 810 h 810"/>
                <a:gd name="T6" fmla="*/ 521 w 1045"/>
                <a:gd name="T7" fmla="*/ 810 h 810"/>
                <a:gd name="T8" fmla="*/ 0 w 1045"/>
                <a:gd name="T9" fmla="*/ 0 h 810"/>
              </a:gdLst>
              <a:ahLst/>
              <a:cxnLst>
                <a:cxn ang="0">
                  <a:pos x="T0" y="T1"/>
                </a:cxn>
                <a:cxn ang="0">
                  <a:pos x="T2" y="T3"/>
                </a:cxn>
                <a:cxn ang="0">
                  <a:pos x="T4" y="T5"/>
                </a:cxn>
                <a:cxn ang="0">
                  <a:pos x="T6" y="T7"/>
                </a:cxn>
                <a:cxn ang="0">
                  <a:pos x="T8" y="T9"/>
                </a:cxn>
              </a:cxnLst>
              <a:rect l="0" t="0" r="r" b="b"/>
              <a:pathLst>
                <a:path w="1045" h="810">
                  <a:moveTo>
                    <a:pt x="0" y="0"/>
                  </a:moveTo>
                  <a:lnTo>
                    <a:pt x="523" y="0"/>
                  </a:lnTo>
                  <a:lnTo>
                    <a:pt x="1045" y="810"/>
                  </a:lnTo>
                  <a:lnTo>
                    <a:pt x="521" y="810"/>
                  </a:lnTo>
                  <a:lnTo>
                    <a:pt x="0" y="0"/>
                  </a:lnTo>
                  <a:close/>
                </a:path>
              </a:pathLst>
            </a:custGeom>
            <a:solidFill>
              <a:srgbClr val="C4C6C8"/>
            </a:solidFill>
            <a:ln w="0">
              <a:noFill/>
              <a:prstDash val="solid"/>
              <a:round/>
              <a:headEnd/>
              <a:tailEnd/>
            </a:ln>
          </p:spPr>
          <p:txBody>
            <a:bodyPr rot="0" vert="horz" wrap="square" lIns="96043" tIns="48021" rIns="96043" bIns="48021" anchor="t" anchorCtr="0" upright="1">
              <a:noAutofit/>
            </a:bodyPr>
            <a:lstStyle/>
            <a:p>
              <a:pPr defTabSz="914354"/>
              <a:endParaRPr lang="en-US">
                <a:solidFill>
                  <a:srgbClr val="333E48"/>
                </a:solidFill>
              </a:endParaRPr>
            </a:p>
          </p:txBody>
        </p:sp>
        <p:sp>
          <p:nvSpPr>
            <p:cNvPr id="23" name="Freeform 22"/>
            <p:cNvSpPr>
              <a:spLocks/>
            </p:cNvSpPr>
            <p:nvPr userDrawn="1"/>
          </p:nvSpPr>
          <p:spPr bwMode="gray">
            <a:xfrm>
              <a:off x="2730344" y="2643849"/>
              <a:ext cx="348828" cy="270125"/>
            </a:xfrm>
            <a:custGeom>
              <a:avLst/>
              <a:gdLst>
                <a:gd name="T0" fmla="*/ 521 w 1045"/>
                <a:gd name="T1" fmla="*/ 0 h 810"/>
                <a:gd name="T2" fmla="*/ 1045 w 1045"/>
                <a:gd name="T3" fmla="*/ 0 h 810"/>
                <a:gd name="T4" fmla="*/ 523 w 1045"/>
                <a:gd name="T5" fmla="*/ 810 h 810"/>
                <a:gd name="T6" fmla="*/ 0 w 1045"/>
                <a:gd name="T7" fmla="*/ 810 h 810"/>
                <a:gd name="T8" fmla="*/ 521 w 1045"/>
                <a:gd name="T9" fmla="*/ 0 h 810"/>
              </a:gdLst>
              <a:ahLst/>
              <a:cxnLst>
                <a:cxn ang="0">
                  <a:pos x="T0" y="T1"/>
                </a:cxn>
                <a:cxn ang="0">
                  <a:pos x="T2" y="T3"/>
                </a:cxn>
                <a:cxn ang="0">
                  <a:pos x="T4" y="T5"/>
                </a:cxn>
                <a:cxn ang="0">
                  <a:pos x="T6" y="T7"/>
                </a:cxn>
                <a:cxn ang="0">
                  <a:pos x="T8" y="T9"/>
                </a:cxn>
              </a:cxnLst>
              <a:rect l="0" t="0" r="r" b="b"/>
              <a:pathLst>
                <a:path w="1045" h="810">
                  <a:moveTo>
                    <a:pt x="521" y="0"/>
                  </a:moveTo>
                  <a:lnTo>
                    <a:pt x="1045" y="0"/>
                  </a:lnTo>
                  <a:lnTo>
                    <a:pt x="523" y="810"/>
                  </a:lnTo>
                  <a:lnTo>
                    <a:pt x="0" y="810"/>
                  </a:lnTo>
                  <a:lnTo>
                    <a:pt x="521" y="0"/>
                  </a:lnTo>
                  <a:close/>
                </a:path>
              </a:pathLst>
            </a:custGeom>
            <a:solidFill>
              <a:srgbClr val="C4C6C8"/>
            </a:solidFill>
            <a:ln w="0">
              <a:noFill/>
              <a:prstDash val="solid"/>
              <a:round/>
              <a:headEnd/>
              <a:tailEnd/>
            </a:ln>
          </p:spPr>
          <p:txBody>
            <a:bodyPr rot="0" vert="horz" wrap="square" lIns="96043" tIns="48021" rIns="96043" bIns="48021" anchor="t" anchorCtr="0" upright="1">
              <a:noAutofit/>
            </a:bodyPr>
            <a:lstStyle/>
            <a:p>
              <a:pPr defTabSz="914354"/>
              <a:endParaRPr lang="en-US">
                <a:solidFill>
                  <a:srgbClr val="333E48"/>
                </a:solidFill>
              </a:endParaRPr>
            </a:p>
          </p:txBody>
        </p:sp>
        <p:sp>
          <p:nvSpPr>
            <p:cNvPr id="24" name="Freeform 23"/>
            <p:cNvSpPr>
              <a:spLocks/>
            </p:cNvSpPr>
            <p:nvPr userDrawn="1"/>
          </p:nvSpPr>
          <p:spPr bwMode="gray">
            <a:xfrm>
              <a:off x="2921766" y="2352381"/>
              <a:ext cx="348828" cy="270125"/>
            </a:xfrm>
            <a:custGeom>
              <a:avLst/>
              <a:gdLst>
                <a:gd name="T0" fmla="*/ 0 w 1045"/>
                <a:gd name="T1" fmla="*/ 0 h 809"/>
                <a:gd name="T2" fmla="*/ 525 w 1045"/>
                <a:gd name="T3" fmla="*/ 0 h 809"/>
                <a:gd name="T4" fmla="*/ 1045 w 1045"/>
                <a:gd name="T5" fmla="*/ 809 h 809"/>
                <a:gd name="T6" fmla="*/ 522 w 1045"/>
                <a:gd name="T7" fmla="*/ 809 h 809"/>
                <a:gd name="T8" fmla="*/ 0 w 1045"/>
                <a:gd name="T9" fmla="*/ 0 h 809"/>
              </a:gdLst>
              <a:ahLst/>
              <a:cxnLst>
                <a:cxn ang="0">
                  <a:pos x="T0" y="T1"/>
                </a:cxn>
                <a:cxn ang="0">
                  <a:pos x="T2" y="T3"/>
                </a:cxn>
                <a:cxn ang="0">
                  <a:pos x="T4" y="T5"/>
                </a:cxn>
                <a:cxn ang="0">
                  <a:pos x="T6" y="T7"/>
                </a:cxn>
                <a:cxn ang="0">
                  <a:pos x="T8" y="T9"/>
                </a:cxn>
              </a:cxnLst>
              <a:rect l="0" t="0" r="r" b="b"/>
              <a:pathLst>
                <a:path w="1045" h="809">
                  <a:moveTo>
                    <a:pt x="0" y="0"/>
                  </a:moveTo>
                  <a:lnTo>
                    <a:pt x="525" y="0"/>
                  </a:lnTo>
                  <a:lnTo>
                    <a:pt x="1045" y="809"/>
                  </a:lnTo>
                  <a:lnTo>
                    <a:pt x="522" y="809"/>
                  </a:lnTo>
                  <a:lnTo>
                    <a:pt x="0" y="0"/>
                  </a:lnTo>
                  <a:close/>
                </a:path>
              </a:pathLst>
            </a:custGeom>
            <a:solidFill>
              <a:srgbClr val="CC092F"/>
            </a:solidFill>
            <a:ln w="0">
              <a:noFill/>
              <a:prstDash val="solid"/>
              <a:round/>
              <a:headEnd/>
              <a:tailEnd/>
            </a:ln>
          </p:spPr>
          <p:txBody>
            <a:bodyPr rot="0" vert="horz" wrap="square" lIns="96043" tIns="48021" rIns="96043" bIns="48021" anchor="t" anchorCtr="0" upright="1">
              <a:noAutofit/>
            </a:bodyPr>
            <a:lstStyle/>
            <a:p>
              <a:pPr defTabSz="914354"/>
              <a:endParaRPr lang="en-US">
                <a:solidFill>
                  <a:srgbClr val="333E48"/>
                </a:solidFill>
              </a:endParaRPr>
            </a:p>
          </p:txBody>
        </p:sp>
      </p:grpSp>
      <p:sp>
        <p:nvSpPr>
          <p:cNvPr id="29" name="Text Placeholder 17"/>
          <p:cNvSpPr>
            <a:spLocks noGrp="1"/>
          </p:cNvSpPr>
          <p:nvPr>
            <p:ph type="body" sz="quarter" idx="46" hasCustomPrompt="1"/>
          </p:nvPr>
        </p:nvSpPr>
        <p:spPr bwMode="gray">
          <a:xfrm>
            <a:off x="6776348" y="2369848"/>
            <a:ext cx="1795286" cy="292388"/>
          </a:xfrm>
          <a:prstGeom prst="rect">
            <a:avLst/>
          </a:prstGeom>
        </p:spPr>
        <p:txBody>
          <a:bodyPr wrap="square" lIns="0" tIns="0" rIns="0" bIns="0" anchor="t" anchorCtr="0">
            <a:spAutoFit/>
          </a:bodyPr>
          <a:lstStyle>
            <a:lvl1pPr marL="0" indent="0" algn="r">
              <a:spcBef>
                <a:spcPts val="0"/>
              </a:spcBef>
              <a:buNone/>
              <a:defRPr sz="1900" b="0" i="1" baseline="0">
                <a:solidFill>
                  <a:schemeClr val="accent3"/>
                </a:solidFill>
              </a:defRPr>
            </a:lvl1pPr>
            <a:lvl2pPr>
              <a:buNone/>
              <a:defRPr sz="2600" b="1">
                <a:solidFill>
                  <a:schemeClr val="accent4"/>
                </a:solidFill>
              </a:defRPr>
            </a:lvl2pPr>
            <a:lvl3pPr>
              <a:buNone/>
              <a:defRPr sz="2600" b="1">
                <a:solidFill>
                  <a:schemeClr val="accent4"/>
                </a:solidFill>
              </a:defRPr>
            </a:lvl3pPr>
            <a:lvl4pPr>
              <a:buNone/>
              <a:defRPr sz="2600" b="1">
                <a:solidFill>
                  <a:schemeClr val="accent4"/>
                </a:solidFill>
              </a:defRPr>
            </a:lvl4pPr>
            <a:lvl5pPr>
              <a:buNone/>
              <a:defRPr sz="2600" b="1">
                <a:solidFill>
                  <a:schemeClr val="accent4"/>
                </a:solidFill>
              </a:defRPr>
            </a:lvl5pPr>
          </a:lstStyle>
          <a:p>
            <a:pPr lvl="0"/>
            <a:r>
              <a:rPr lang="en-US" dirty="0" smtClean="0"/>
              <a:t>Chapter #</a:t>
            </a:r>
          </a:p>
        </p:txBody>
      </p:sp>
      <p:sp>
        <p:nvSpPr>
          <p:cNvPr id="30" name="Text Placeholder 31"/>
          <p:cNvSpPr>
            <a:spLocks noGrp="1"/>
          </p:cNvSpPr>
          <p:nvPr>
            <p:ph type="body" sz="quarter" idx="43" hasCustomPrompt="1"/>
          </p:nvPr>
        </p:nvSpPr>
        <p:spPr bwMode="gray">
          <a:xfrm>
            <a:off x="1973025" y="4397852"/>
            <a:ext cx="3905261" cy="2064668"/>
          </a:xfrm>
          <a:prstGeom prst="rect">
            <a:avLst/>
          </a:prstGeom>
        </p:spPr>
        <p:txBody>
          <a:bodyPr wrap="square" lIns="0" tIns="0" rIns="0" bIns="0">
            <a:spAutoFit/>
          </a:bodyPr>
          <a:lstStyle>
            <a:lvl1pPr>
              <a:lnSpc>
                <a:spcPts val="1857"/>
              </a:lnSpc>
              <a:spcBef>
                <a:spcPts val="714"/>
              </a:spcBef>
              <a:defRPr baseline="0">
                <a:solidFill>
                  <a:schemeClr val="accent4"/>
                </a:solidFill>
              </a:defRPr>
            </a:lvl1pPr>
            <a:lvl2pPr>
              <a:lnSpc>
                <a:spcPts val="1857"/>
              </a:lnSpc>
              <a:spcBef>
                <a:spcPts val="714"/>
              </a:spcBef>
              <a:defRPr>
                <a:solidFill>
                  <a:schemeClr val="accent4"/>
                </a:solidFill>
              </a:defRPr>
            </a:lvl2pPr>
            <a:lvl3pPr>
              <a:lnSpc>
                <a:spcPts val="1857"/>
              </a:lnSpc>
              <a:spcBef>
                <a:spcPts val="714"/>
              </a:spcBef>
              <a:defRPr>
                <a:solidFill>
                  <a:schemeClr val="accent4"/>
                </a:solidFill>
              </a:defRPr>
            </a:lvl3pPr>
            <a:lvl4pPr>
              <a:lnSpc>
                <a:spcPts val="1857"/>
              </a:lnSpc>
              <a:spcBef>
                <a:spcPts val="714"/>
              </a:spcBef>
              <a:defRPr>
                <a:solidFill>
                  <a:schemeClr val="accent4"/>
                </a:solidFill>
              </a:defRPr>
            </a:lvl4pPr>
            <a:lvl5pPr>
              <a:lnSpc>
                <a:spcPts val="1857"/>
              </a:lnSpc>
              <a:spcBef>
                <a:spcPts val="714"/>
              </a:spcBef>
              <a:defRPr>
                <a:solidFill>
                  <a:schemeClr val="accent4"/>
                </a:solidFill>
              </a:defRPr>
            </a:lvl5pPr>
          </a:lstStyle>
          <a:p>
            <a:pPr lvl="0"/>
            <a:r>
              <a:rPr lang="en-US" dirty="0" smtClean="0"/>
              <a:t>Bulleted text, if needed – Arial 10pt Regular 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40075936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2" name="Text Placeholder 4"/>
          <p:cNvSpPr>
            <a:spLocks noGrp="1"/>
          </p:cNvSpPr>
          <p:nvPr>
            <p:ph type="body" sz="quarter" idx="21" hasCustomPrompt="1"/>
          </p:nvPr>
        </p:nvSpPr>
        <p:spPr bwMode="gray">
          <a:xfrm>
            <a:off x="457200" y="1026223"/>
            <a:ext cx="8227786" cy="307777"/>
          </a:xfrm>
          <a:prstGeom prst="rect">
            <a:avLst/>
          </a:prstGeom>
        </p:spPr>
        <p:txBody>
          <a:bodyPr lIns="0" tIns="0" rIns="0" bIns="0">
            <a:spAutoFit/>
          </a:bodyPr>
          <a:lstStyle>
            <a:lvl1pPr marL="0" indent="0">
              <a:spcBef>
                <a:spcPts val="0"/>
              </a:spcBef>
              <a:buNone/>
              <a:defRPr sz="2000" baseline="0">
                <a:solidFill>
                  <a:schemeClr val="accent3"/>
                </a:solidFill>
              </a:defRPr>
            </a:lvl1pPr>
          </a:lstStyle>
          <a:p>
            <a:pPr lvl="0"/>
            <a:r>
              <a:rPr lang="en-US" dirty="0" smtClean="0"/>
              <a:t>Slide Subtitle – Arial 14pt Regular, Use Title Case</a:t>
            </a:r>
            <a:endParaRPr lang="en-US" dirty="0"/>
          </a:p>
        </p:txBody>
      </p:sp>
      <p:sp>
        <p:nvSpPr>
          <p:cNvPr id="17" name="Text Placeholder 4"/>
          <p:cNvSpPr>
            <a:spLocks noGrp="1"/>
          </p:cNvSpPr>
          <p:nvPr>
            <p:ph type="body" sz="quarter" idx="22" hasCustomPrompt="1"/>
          </p:nvPr>
        </p:nvSpPr>
        <p:spPr bwMode="gray">
          <a:xfrm>
            <a:off x="457200" y="65639"/>
            <a:ext cx="4180114" cy="200055"/>
          </a:xfrm>
          <a:prstGeom prst="rect">
            <a:avLst/>
          </a:prstGeom>
        </p:spPr>
        <p:txBody>
          <a:bodyPr lIns="0" tIns="0" rIns="0" bIns="0">
            <a:spAutoFit/>
          </a:bodyPr>
          <a:lstStyle>
            <a:lvl1pPr marL="0" indent="0">
              <a:spcBef>
                <a:spcPts val="0"/>
              </a:spcBef>
              <a:buNone/>
              <a:defRPr sz="1300" baseline="0">
                <a:solidFill>
                  <a:schemeClr val="bg1"/>
                </a:solidFill>
              </a:defRPr>
            </a:lvl1pPr>
          </a:lstStyle>
          <a:p>
            <a:pPr lvl="0"/>
            <a:r>
              <a:rPr lang="en-US" dirty="0" smtClean="0"/>
              <a:t>Top Kicker – Arial 9pt Regular, Use Title Case</a:t>
            </a:r>
            <a:endParaRPr lang="en-US" dirty="0"/>
          </a:p>
        </p:txBody>
      </p:sp>
      <p:sp>
        <p:nvSpPr>
          <p:cNvPr id="20" name="Text Placeholder 21"/>
          <p:cNvSpPr>
            <a:spLocks noGrp="1"/>
          </p:cNvSpPr>
          <p:nvPr>
            <p:ph type="body" sz="quarter" idx="23" hasCustomPrompt="1"/>
          </p:nvPr>
        </p:nvSpPr>
        <p:spPr bwMode="gray">
          <a:xfrm>
            <a:off x="6303872" y="6598589"/>
            <a:ext cx="2840127" cy="259411"/>
          </a:xfrm>
          <a:prstGeom prst="rect">
            <a:avLst/>
          </a:prstGeom>
        </p:spPr>
        <p:txBody>
          <a:bodyPr lIns="0" tIns="0" rIns="65311" bIns="39187" anchor="b">
            <a:spAutoFit/>
          </a:bodyPr>
          <a:lstStyle>
            <a:lvl1pPr marL="0" indent="0" algn="l">
              <a:spcBef>
                <a:spcPts val="0"/>
              </a:spcBef>
              <a:buNone/>
              <a:defRPr sz="700" baseline="0">
                <a:solidFill>
                  <a:schemeClr val="tx1"/>
                </a:solidFill>
                <a:latin typeface="+mn-lt"/>
              </a:defRPr>
            </a:lvl1pPr>
            <a:lvl2pPr algn="l">
              <a:buNone/>
              <a:defRPr sz="900"/>
            </a:lvl2pPr>
            <a:lvl3pPr algn="l">
              <a:buNone/>
              <a:defRPr sz="900"/>
            </a:lvl3pPr>
            <a:lvl4pPr algn="l">
              <a:buNone/>
              <a:defRPr sz="900"/>
            </a:lvl4pPr>
            <a:lvl5pPr algn="l">
              <a:buNone/>
              <a:defRPr sz="900"/>
            </a:lvl5pPr>
          </a:lstStyle>
          <a:p>
            <a:pPr lvl="0"/>
            <a:r>
              <a:rPr lang="en-US" dirty="0" smtClean="0"/>
              <a:t>Source: Click to add source. Use a single space after “Source:” and a period at the end of the source. Stretch the box to the left as needed.</a:t>
            </a:r>
            <a:endParaRPr lang="en-US" dirty="0"/>
          </a:p>
        </p:txBody>
      </p:sp>
      <p:sp>
        <p:nvSpPr>
          <p:cNvPr id="21" name="Text Placeholder 23"/>
          <p:cNvSpPr>
            <a:spLocks noGrp="1"/>
          </p:cNvSpPr>
          <p:nvPr>
            <p:ph type="body" sz="quarter" idx="24" hasCustomPrompt="1"/>
          </p:nvPr>
        </p:nvSpPr>
        <p:spPr bwMode="gray">
          <a:xfrm>
            <a:off x="0" y="6271604"/>
            <a:ext cx="2490799" cy="329760"/>
          </a:xfrm>
          <a:prstGeom prst="rect">
            <a:avLst/>
          </a:prstGeom>
        </p:spPr>
        <p:txBody>
          <a:bodyPr lIns="65311" tIns="0" rIns="0" bIns="0" anchor="b">
            <a:spAutoFit/>
          </a:bodyPr>
          <a:lstStyle>
            <a:lvl1pPr marL="130622" indent="-130622" algn="l" defTabSz="130622">
              <a:spcBef>
                <a:spcPts val="0"/>
              </a:spcBef>
              <a:buFont typeface="+mj-lt"/>
              <a:buAutoNum type="arabicParenR"/>
              <a:defRPr sz="700" baseline="0">
                <a:solidFill>
                  <a:schemeClr val="tx1"/>
                </a:solidFill>
                <a:latin typeface="+mn-lt"/>
              </a:defRPr>
            </a:lvl1pPr>
            <a:lvl2pPr>
              <a:buNone/>
              <a:defRPr sz="900">
                <a:solidFill>
                  <a:schemeClr val="tx1"/>
                </a:solidFill>
              </a:defRPr>
            </a:lvl2pPr>
            <a:lvl3pPr>
              <a:buNone/>
              <a:defRPr sz="900">
                <a:solidFill>
                  <a:schemeClr val="tx1"/>
                </a:solidFill>
              </a:defRPr>
            </a:lvl3pPr>
            <a:lvl4pPr>
              <a:buNone/>
              <a:defRPr sz="900">
                <a:solidFill>
                  <a:schemeClr val="tx1"/>
                </a:solidFill>
              </a:defRPr>
            </a:lvl4pPr>
            <a:lvl5pPr>
              <a:buNone/>
              <a:defRPr sz="9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23" name="Text Placeholder 4"/>
          <p:cNvSpPr>
            <a:spLocks noGrp="1"/>
          </p:cNvSpPr>
          <p:nvPr>
            <p:ph type="body" sz="quarter" idx="25" hasCustomPrompt="1"/>
          </p:nvPr>
        </p:nvSpPr>
        <p:spPr bwMode="gray">
          <a:xfrm>
            <a:off x="457200" y="449751"/>
            <a:ext cx="8227786" cy="400110"/>
          </a:xfrm>
          <a:prstGeom prst="rect">
            <a:avLst/>
          </a:prstGeom>
        </p:spPr>
        <p:txBody>
          <a:bodyPr lIns="0" tIns="0" rIns="0" bIns="0" anchor="b" anchorCtr="0">
            <a:spAutoFit/>
          </a:bodyPr>
          <a:lstStyle>
            <a:lvl1pPr marL="0" indent="0">
              <a:spcBef>
                <a:spcPts val="0"/>
              </a:spcBef>
              <a:buNone/>
              <a:defRPr sz="2600" b="1" baseline="0">
                <a:solidFill>
                  <a:schemeClr val="bg1"/>
                </a:solidFill>
              </a:defRPr>
            </a:lvl1pPr>
          </a:lstStyle>
          <a:p>
            <a:pPr lvl="0"/>
            <a:r>
              <a:rPr lang="en-US" dirty="0" smtClean="0"/>
              <a:t>Slide Title – Arial 18pt Bold, Use Title Case</a:t>
            </a:r>
          </a:p>
        </p:txBody>
      </p:sp>
    </p:spTree>
    <p:extLst>
      <p:ext uri="{BB962C8B-B14F-4D97-AF65-F5344CB8AC3E}">
        <p14:creationId xmlns:p14="http://schemas.microsoft.com/office/powerpoint/2010/main" val="2156440312"/>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Hidden Slide (Remember to Right Click and Hide It)">
    <p:bg>
      <p:bgRef idx="1001">
        <a:schemeClr val="bg2"/>
      </p:bgRef>
    </p:bg>
    <p:spTree>
      <p:nvGrpSpPr>
        <p:cNvPr id="1" name=""/>
        <p:cNvGrpSpPr/>
        <p:nvPr/>
      </p:nvGrpSpPr>
      <p:grpSpPr>
        <a:xfrm>
          <a:off x="0" y="0"/>
          <a:ext cx="0" cy="0"/>
          <a:chOff x="0" y="0"/>
          <a:chExt cx="0" cy="0"/>
        </a:xfrm>
      </p:grpSpPr>
      <p:sp>
        <p:nvSpPr>
          <p:cNvPr id="8" name="Text Placeholder 4"/>
          <p:cNvSpPr>
            <a:spLocks noGrp="1"/>
          </p:cNvSpPr>
          <p:nvPr>
            <p:ph type="body" sz="quarter" idx="21" hasCustomPrompt="1"/>
          </p:nvPr>
        </p:nvSpPr>
        <p:spPr bwMode="gray">
          <a:xfrm>
            <a:off x="457200" y="1026223"/>
            <a:ext cx="8227786" cy="307777"/>
          </a:xfrm>
          <a:prstGeom prst="rect">
            <a:avLst/>
          </a:prstGeom>
        </p:spPr>
        <p:txBody>
          <a:bodyPr lIns="0" tIns="0" rIns="0" bIns="0">
            <a:spAutoFit/>
          </a:bodyPr>
          <a:lstStyle>
            <a:lvl1pPr marL="0" indent="0">
              <a:spcBef>
                <a:spcPts val="0"/>
              </a:spcBef>
              <a:buNone/>
              <a:defRPr sz="2000" baseline="0">
                <a:solidFill>
                  <a:schemeClr val="accent3"/>
                </a:solidFill>
              </a:defRPr>
            </a:lvl1pPr>
          </a:lstStyle>
          <a:p>
            <a:pPr lvl="0"/>
            <a:r>
              <a:rPr lang="en-US" dirty="0" smtClean="0"/>
              <a:t>Slide Subtitle – Arial 14pt Regular, Use Title Case</a:t>
            </a:r>
            <a:endParaRPr lang="en-US" dirty="0"/>
          </a:p>
        </p:txBody>
      </p:sp>
      <p:sp>
        <p:nvSpPr>
          <p:cNvPr id="12" name="Text Placeholder 21"/>
          <p:cNvSpPr>
            <a:spLocks noGrp="1"/>
          </p:cNvSpPr>
          <p:nvPr>
            <p:ph type="body" sz="quarter" idx="23" hasCustomPrompt="1"/>
          </p:nvPr>
        </p:nvSpPr>
        <p:spPr bwMode="gray">
          <a:xfrm>
            <a:off x="6303872" y="6598589"/>
            <a:ext cx="2840127" cy="259411"/>
          </a:xfrm>
          <a:prstGeom prst="rect">
            <a:avLst/>
          </a:prstGeom>
        </p:spPr>
        <p:txBody>
          <a:bodyPr lIns="0" tIns="0" rIns="65311" bIns="39187" anchor="b">
            <a:spAutoFit/>
          </a:bodyPr>
          <a:lstStyle>
            <a:lvl1pPr marL="0" indent="0" algn="l">
              <a:spcBef>
                <a:spcPts val="0"/>
              </a:spcBef>
              <a:buNone/>
              <a:defRPr sz="700" baseline="0">
                <a:solidFill>
                  <a:schemeClr val="tx1"/>
                </a:solidFill>
                <a:latin typeface="+mn-lt"/>
              </a:defRPr>
            </a:lvl1pPr>
            <a:lvl2pPr algn="l">
              <a:buNone/>
              <a:defRPr sz="900"/>
            </a:lvl2pPr>
            <a:lvl3pPr algn="l">
              <a:buNone/>
              <a:defRPr sz="900"/>
            </a:lvl3pPr>
            <a:lvl4pPr algn="l">
              <a:buNone/>
              <a:defRPr sz="900"/>
            </a:lvl4pPr>
            <a:lvl5pPr algn="l">
              <a:buNone/>
              <a:defRPr sz="900"/>
            </a:lvl5pPr>
          </a:lstStyle>
          <a:p>
            <a:pPr lvl="0"/>
            <a:r>
              <a:rPr lang="en-US" dirty="0" smtClean="0"/>
              <a:t>Source: Click to add source. Use a single space after “Source:” and a period at the end of the source. Stretch the box to the left as needed.</a:t>
            </a:r>
            <a:endParaRPr lang="en-US" dirty="0"/>
          </a:p>
        </p:txBody>
      </p:sp>
      <p:sp>
        <p:nvSpPr>
          <p:cNvPr id="13" name="Text Placeholder 23"/>
          <p:cNvSpPr>
            <a:spLocks noGrp="1"/>
          </p:cNvSpPr>
          <p:nvPr>
            <p:ph type="body" sz="quarter" idx="24" hasCustomPrompt="1"/>
          </p:nvPr>
        </p:nvSpPr>
        <p:spPr bwMode="gray">
          <a:xfrm>
            <a:off x="0" y="6271604"/>
            <a:ext cx="2490799" cy="329760"/>
          </a:xfrm>
          <a:prstGeom prst="rect">
            <a:avLst/>
          </a:prstGeom>
        </p:spPr>
        <p:txBody>
          <a:bodyPr lIns="65311" tIns="0" rIns="0" bIns="0" anchor="b">
            <a:spAutoFit/>
          </a:bodyPr>
          <a:lstStyle>
            <a:lvl1pPr marL="130622" indent="-130622" algn="l" defTabSz="130622">
              <a:spcBef>
                <a:spcPts val="0"/>
              </a:spcBef>
              <a:buFont typeface="+mj-lt"/>
              <a:buAutoNum type="arabicParenR"/>
              <a:defRPr sz="700" baseline="0">
                <a:solidFill>
                  <a:schemeClr val="tx1"/>
                </a:solidFill>
                <a:latin typeface="+mn-lt"/>
              </a:defRPr>
            </a:lvl1pPr>
            <a:lvl2pPr>
              <a:buNone/>
              <a:defRPr sz="900">
                <a:solidFill>
                  <a:schemeClr val="tx1"/>
                </a:solidFill>
              </a:defRPr>
            </a:lvl2pPr>
            <a:lvl3pPr>
              <a:buNone/>
              <a:defRPr sz="900">
                <a:solidFill>
                  <a:schemeClr val="tx1"/>
                </a:solidFill>
              </a:defRPr>
            </a:lvl3pPr>
            <a:lvl4pPr>
              <a:buNone/>
              <a:defRPr sz="900">
                <a:solidFill>
                  <a:schemeClr val="tx1"/>
                </a:solidFill>
              </a:defRPr>
            </a:lvl4pPr>
            <a:lvl5pPr>
              <a:buNone/>
              <a:defRPr sz="9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15" name="Text Placeholder 4"/>
          <p:cNvSpPr>
            <a:spLocks noGrp="1"/>
          </p:cNvSpPr>
          <p:nvPr>
            <p:ph type="body" sz="quarter" idx="25" hasCustomPrompt="1"/>
          </p:nvPr>
        </p:nvSpPr>
        <p:spPr bwMode="gray">
          <a:xfrm>
            <a:off x="457200" y="449751"/>
            <a:ext cx="8227786" cy="400110"/>
          </a:xfrm>
          <a:prstGeom prst="rect">
            <a:avLst/>
          </a:prstGeom>
        </p:spPr>
        <p:txBody>
          <a:bodyPr lIns="0" tIns="0" rIns="0" bIns="0" anchor="b" anchorCtr="0">
            <a:spAutoFit/>
          </a:bodyPr>
          <a:lstStyle>
            <a:lvl1pPr marL="0" indent="0">
              <a:spcBef>
                <a:spcPts val="0"/>
              </a:spcBef>
              <a:buNone/>
              <a:defRPr sz="2600" b="1" baseline="0">
                <a:solidFill>
                  <a:schemeClr val="bg1"/>
                </a:solidFill>
              </a:defRPr>
            </a:lvl1pPr>
          </a:lstStyle>
          <a:p>
            <a:pPr lvl="0"/>
            <a:r>
              <a:rPr lang="en-US" dirty="0" smtClean="0"/>
              <a:t>Slide Title – Arial 18pt Bold, Use Title Case</a:t>
            </a:r>
          </a:p>
        </p:txBody>
      </p:sp>
    </p:spTree>
    <p:extLst>
      <p:ext uri="{BB962C8B-B14F-4D97-AF65-F5344CB8AC3E}">
        <p14:creationId xmlns:p14="http://schemas.microsoft.com/office/powerpoint/2010/main" val="3429254332"/>
      </p:ext>
    </p:extLst>
  </p:cSld>
  <p:clrMapOvr>
    <a:overrideClrMapping bg1="lt1" tx1="dk1" bg2="lt2" tx2="dk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Impact Slide">
    <p:bg>
      <p:bgPr>
        <a:solidFill>
          <a:schemeClr val="bg1"/>
        </a:solidFill>
        <a:effectLst/>
      </p:bgPr>
    </p:bg>
    <p:spTree>
      <p:nvGrpSpPr>
        <p:cNvPr id="1" name=""/>
        <p:cNvGrpSpPr/>
        <p:nvPr/>
      </p:nvGrpSpPr>
      <p:grpSpPr>
        <a:xfrm>
          <a:off x="0" y="0"/>
          <a:ext cx="0" cy="0"/>
          <a:chOff x="0" y="0"/>
          <a:chExt cx="0" cy="0"/>
        </a:xfrm>
      </p:grpSpPr>
      <p:sp>
        <p:nvSpPr>
          <p:cNvPr id="2" name="Rectangle 1"/>
          <p:cNvSpPr/>
          <p:nvPr userDrawn="1"/>
        </p:nvSpPr>
        <p:spPr bwMode="gray">
          <a:xfrm>
            <a:off x="0" y="0"/>
            <a:ext cx="9144000" cy="685800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defTabSz="914354">
              <a:spcBef>
                <a:spcPts val="714"/>
              </a:spcBef>
            </a:pPr>
            <a:endParaRPr lang="en-US" sz="1400" dirty="0" err="1" smtClean="0">
              <a:solidFill>
                <a:srgbClr val="FFFFFF"/>
              </a:solidFill>
            </a:endParaRPr>
          </a:p>
        </p:txBody>
      </p:sp>
      <p:sp>
        <p:nvSpPr>
          <p:cNvPr id="9" name="TextBox 8"/>
          <p:cNvSpPr txBox="1"/>
          <p:nvPr userDrawn="1"/>
        </p:nvSpPr>
        <p:spPr bwMode="gray">
          <a:xfrm>
            <a:off x="-1" y="6708509"/>
            <a:ext cx="2976619" cy="149491"/>
          </a:xfrm>
          <a:prstGeom prst="rect">
            <a:avLst/>
          </a:prstGeom>
          <a:noFill/>
        </p:spPr>
        <p:txBody>
          <a:bodyPr wrap="square" lIns="65311" tIns="0" rIns="0" bIns="39187" rtlCol="0" anchor="b" anchorCtr="0">
            <a:spAutoFit/>
          </a:bodyPr>
          <a:lstStyle/>
          <a:p>
            <a:pPr defTabSz="914354">
              <a:defRPr/>
            </a:pPr>
            <a:r>
              <a:rPr lang="en-US" sz="700" dirty="0" smtClean="0">
                <a:solidFill>
                  <a:srgbClr val="617685"/>
                </a:solidFill>
                <a:latin typeface="Calibri"/>
              </a:rPr>
              <a:t>©</a:t>
            </a:r>
            <a:r>
              <a:rPr lang="en-US" sz="700" dirty="0" smtClean="0">
                <a:solidFill>
                  <a:srgbClr val="617685"/>
                </a:solidFill>
              </a:rPr>
              <a:t>2014 The Advisory Board Company • </a:t>
            </a:r>
            <a:r>
              <a:rPr lang="en-US" sz="700" b="1" dirty="0" smtClean="0">
                <a:solidFill>
                  <a:srgbClr val="617685"/>
                </a:solidFill>
              </a:rPr>
              <a:t>advisory.com</a:t>
            </a:r>
            <a:endParaRPr lang="en-US" sz="700" dirty="0" smtClean="0">
              <a:solidFill>
                <a:srgbClr val="617685"/>
              </a:solidFill>
            </a:endParaRPr>
          </a:p>
        </p:txBody>
      </p:sp>
      <p:sp>
        <p:nvSpPr>
          <p:cNvPr id="10" name="Slide Number Placeholder 2"/>
          <p:cNvSpPr txBox="1">
            <a:spLocks/>
          </p:cNvSpPr>
          <p:nvPr userDrawn="1"/>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11" name="Text Placeholder 4"/>
          <p:cNvSpPr>
            <a:spLocks noGrp="1"/>
          </p:cNvSpPr>
          <p:nvPr>
            <p:ph type="body" sz="quarter" idx="21" hasCustomPrompt="1"/>
          </p:nvPr>
        </p:nvSpPr>
        <p:spPr bwMode="gray">
          <a:xfrm>
            <a:off x="457200" y="1026223"/>
            <a:ext cx="8227786" cy="307777"/>
          </a:xfrm>
          <a:prstGeom prst="rect">
            <a:avLst/>
          </a:prstGeom>
        </p:spPr>
        <p:txBody>
          <a:bodyPr lIns="0" tIns="0" rIns="0" bIns="0">
            <a:spAutoFit/>
          </a:bodyPr>
          <a:lstStyle>
            <a:lvl1pPr marL="0" indent="0">
              <a:spcBef>
                <a:spcPts val="0"/>
              </a:spcBef>
              <a:buNone/>
              <a:defRPr sz="2000" baseline="0">
                <a:solidFill>
                  <a:schemeClr val="accent3"/>
                </a:solidFill>
              </a:defRPr>
            </a:lvl1pPr>
          </a:lstStyle>
          <a:p>
            <a:pPr lvl="0"/>
            <a:r>
              <a:rPr lang="en-US" dirty="0" smtClean="0"/>
              <a:t>Slide Subtitle – Arial 14pt Regular, Use Title Case</a:t>
            </a:r>
            <a:endParaRPr lang="en-US" dirty="0"/>
          </a:p>
        </p:txBody>
      </p:sp>
      <p:sp>
        <p:nvSpPr>
          <p:cNvPr id="12" name="Text Placeholder 4"/>
          <p:cNvSpPr>
            <a:spLocks noGrp="1"/>
          </p:cNvSpPr>
          <p:nvPr>
            <p:ph type="body" sz="quarter" idx="25" hasCustomPrompt="1"/>
          </p:nvPr>
        </p:nvSpPr>
        <p:spPr bwMode="gray">
          <a:xfrm>
            <a:off x="457200" y="449751"/>
            <a:ext cx="8227786" cy="400110"/>
          </a:xfrm>
          <a:prstGeom prst="rect">
            <a:avLst/>
          </a:prstGeom>
        </p:spPr>
        <p:txBody>
          <a:bodyPr lIns="0" tIns="0" rIns="0" bIns="0" anchor="b" anchorCtr="0">
            <a:spAutoFit/>
          </a:bodyPr>
          <a:lstStyle>
            <a:lvl1pPr marL="0" indent="0">
              <a:spcBef>
                <a:spcPts val="0"/>
              </a:spcBef>
              <a:buNone/>
              <a:defRPr sz="2600" b="1" baseline="0">
                <a:solidFill>
                  <a:schemeClr val="bg1"/>
                </a:solidFill>
              </a:defRPr>
            </a:lvl1pPr>
          </a:lstStyle>
          <a:p>
            <a:pPr lvl="0"/>
            <a:r>
              <a:rPr lang="en-US" dirty="0" smtClean="0"/>
              <a:t>Slide Title – Arial 18pt Bold, Use Title Case</a:t>
            </a:r>
          </a:p>
        </p:txBody>
      </p:sp>
      <p:sp>
        <p:nvSpPr>
          <p:cNvPr id="13" name="Text Placeholder 8"/>
          <p:cNvSpPr>
            <a:spLocks noGrp="1"/>
          </p:cNvSpPr>
          <p:nvPr>
            <p:ph type="body" sz="quarter" idx="26" hasCustomPrompt="1"/>
          </p:nvPr>
        </p:nvSpPr>
        <p:spPr bwMode="gray">
          <a:xfrm>
            <a:off x="1632857" y="2334591"/>
            <a:ext cx="5878286" cy="2585323"/>
          </a:xfrm>
          <a:prstGeom prst="rect">
            <a:avLst/>
          </a:prstGeom>
          <a:noFill/>
          <a:ln>
            <a:noFill/>
          </a:ln>
        </p:spPr>
        <p:txBody>
          <a:bodyPr wrap="square" lIns="0" tIns="0" rIns="0" bIns="0">
            <a:spAutoFit/>
          </a:bodyPr>
          <a:lstStyle>
            <a:lvl1pPr marL="0" marR="0" indent="0" algn="l" defTabSz="914354" rtl="0" eaLnBrk="1" fontAlgn="auto" latinLnBrk="0" hangingPunct="1">
              <a:lnSpc>
                <a:spcPct val="100000"/>
              </a:lnSpc>
              <a:spcBef>
                <a:spcPts val="1714"/>
              </a:spcBef>
              <a:spcAft>
                <a:spcPts val="0"/>
              </a:spcAft>
              <a:buClrTx/>
              <a:buSzTx/>
              <a:buFont typeface="Arial" pitchFamily="34" charset="0"/>
              <a:buNone/>
              <a:tabLst/>
              <a:defRPr sz="2100" baseline="0">
                <a:solidFill>
                  <a:schemeClr val="bg1"/>
                </a:solidFill>
              </a:defRPr>
            </a:lvl1pPr>
            <a:lvl2pPr>
              <a:defRPr sz="2300">
                <a:solidFill>
                  <a:schemeClr val="bg1"/>
                </a:solidFill>
              </a:defRPr>
            </a:lvl2pPr>
            <a:lvl3pPr>
              <a:defRPr sz="2300">
                <a:solidFill>
                  <a:schemeClr val="bg1"/>
                </a:solidFill>
              </a:defRPr>
            </a:lvl3pPr>
            <a:lvl4pPr>
              <a:defRPr sz="2300">
                <a:solidFill>
                  <a:schemeClr val="bg1"/>
                </a:solidFill>
              </a:defRPr>
            </a:lvl4pPr>
            <a:lvl5pPr>
              <a:defRPr sz="2300">
                <a:solidFill>
                  <a:schemeClr val="bg1"/>
                </a:solidFill>
              </a:defRPr>
            </a:lvl5pPr>
          </a:lstStyle>
          <a:p>
            <a:pPr marL="0" marR="0" lvl="0" indent="0" algn="l" defTabSz="914354" rtl="0" eaLnBrk="1" fontAlgn="auto" latinLnBrk="0" hangingPunct="1">
              <a:lnSpc>
                <a:spcPct val="100000"/>
              </a:lnSpc>
              <a:spcBef>
                <a:spcPts val="714"/>
              </a:spcBef>
              <a:spcAft>
                <a:spcPts val="0"/>
              </a:spcAft>
              <a:buClrTx/>
              <a:buSzTx/>
              <a:buFont typeface="Arial" pitchFamily="34" charset="0"/>
              <a:buNone/>
              <a:tabLst/>
              <a:defRPr/>
            </a:pPr>
            <a:r>
              <a:rPr lang="en-US" dirty="0" smtClean="0"/>
              <a:t>Use dark background slides sparingly as impact slides (ex: a single quote, statistic, or large image). See sample impact slides in the ABC PPT On-screen Graphic and Layout Guide.</a:t>
            </a:r>
            <a:br>
              <a:rPr lang="en-US" dirty="0" smtClean="0"/>
            </a:br>
            <a:r>
              <a:rPr lang="en-US" dirty="0" smtClean="0"/>
              <a:t>Impact quote text – Arial 15pt Regular. Keep quote short and minimize slide titling. Be sure to incorporate the large quote graphic from page 117 of the GLG.</a:t>
            </a:r>
          </a:p>
        </p:txBody>
      </p:sp>
    </p:spTree>
    <p:extLst>
      <p:ext uri="{BB962C8B-B14F-4D97-AF65-F5344CB8AC3E}">
        <p14:creationId xmlns:p14="http://schemas.microsoft.com/office/powerpoint/2010/main" val="38144218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Back Cover: DC Address">
    <p:spTree>
      <p:nvGrpSpPr>
        <p:cNvPr id="1" name=""/>
        <p:cNvGrpSpPr/>
        <p:nvPr/>
      </p:nvGrpSpPr>
      <p:grpSpPr>
        <a:xfrm>
          <a:off x="0" y="0"/>
          <a:ext cx="0" cy="0"/>
          <a:chOff x="0" y="0"/>
          <a:chExt cx="0" cy="0"/>
        </a:xfrm>
      </p:grpSpPr>
      <p:grpSp>
        <p:nvGrpSpPr>
          <p:cNvPr id="2" name="Group 1"/>
          <p:cNvGrpSpPr/>
          <p:nvPr userDrawn="1"/>
        </p:nvGrpSpPr>
        <p:grpSpPr>
          <a:xfrm>
            <a:off x="849344" y="5679875"/>
            <a:ext cx="7263923" cy="1056491"/>
            <a:chOff x="594541" y="3975912"/>
            <a:chExt cx="5084746" cy="739544"/>
          </a:xfrm>
        </p:grpSpPr>
        <p:sp>
          <p:nvSpPr>
            <p:cNvPr id="11" name="TextBox 10"/>
            <p:cNvSpPr txBox="1"/>
            <p:nvPr userDrawn="1"/>
          </p:nvSpPr>
          <p:spPr bwMode="gray">
            <a:xfrm>
              <a:off x="2232660" y="4146231"/>
              <a:ext cx="2284554" cy="384050"/>
            </a:xfrm>
            <a:prstGeom prst="rect">
              <a:avLst/>
            </a:prstGeom>
            <a:noFill/>
          </p:spPr>
          <p:txBody>
            <a:bodyPr wrap="square" lIns="45720" rIns="45720" rtlCol="0" anchor="ctr">
              <a:noAutofit/>
            </a:bodyPr>
            <a:lstStyle/>
            <a:p>
              <a:pPr algn="ctr" defTabSz="914354">
                <a:spcBef>
                  <a:spcPts val="143"/>
                </a:spcBef>
              </a:pPr>
              <a:r>
                <a:rPr lang="en-US" sz="1300" dirty="0" smtClean="0">
                  <a:solidFill>
                    <a:srgbClr val="333E48"/>
                  </a:solidFill>
                </a:rPr>
                <a:t>2445 M Street NW </a:t>
              </a:r>
              <a:r>
                <a:rPr lang="en-US" sz="1300" b="1" dirty="0" smtClean="0">
                  <a:solidFill>
                    <a:srgbClr val="BEC9D0"/>
                  </a:solidFill>
                </a:rPr>
                <a:t>I</a:t>
              </a:r>
              <a:r>
                <a:rPr lang="en-US" sz="1300" dirty="0" smtClean="0">
                  <a:solidFill>
                    <a:srgbClr val="333E48"/>
                  </a:solidFill>
                </a:rPr>
                <a:t> Washington DC 20037</a:t>
              </a:r>
            </a:p>
            <a:p>
              <a:pPr algn="ctr" defTabSz="914354">
                <a:spcBef>
                  <a:spcPts val="143"/>
                </a:spcBef>
              </a:pPr>
              <a:r>
                <a:rPr lang="en-US" sz="1300" dirty="0" smtClean="0">
                  <a:solidFill>
                    <a:srgbClr val="333E48"/>
                  </a:solidFill>
                </a:rPr>
                <a:t>P 202.266.5600 </a:t>
              </a:r>
              <a:r>
                <a:rPr lang="en-US" sz="1300" b="1" dirty="0" smtClean="0">
                  <a:solidFill>
                    <a:srgbClr val="BEC9D0"/>
                  </a:solidFill>
                </a:rPr>
                <a:t>I</a:t>
              </a:r>
              <a:r>
                <a:rPr lang="en-US" sz="1300" dirty="0" smtClean="0">
                  <a:solidFill>
                    <a:srgbClr val="333E48"/>
                  </a:solidFill>
                </a:rPr>
                <a:t> F 202.266.5700</a:t>
              </a:r>
            </a:p>
          </p:txBody>
        </p:sp>
        <p:sp>
          <p:nvSpPr>
            <p:cNvPr id="14" name="TextBox 13"/>
            <p:cNvSpPr txBox="1"/>
            <p:nvPr userDrawn="1"/>
          </p:nvSpPr>
          <p:spPr bwMode="gray">
            <a:xfrm>
              <a:off x="4659625" y="4223041"/>
              <a:ext cx="1019662" cy="230430"/>
            </a:xfrm>
            <a:prstGeom prst="rect">
              <a:avLst/>
            </a:prstGeom>
            <a:noFill/>
          </p:spPr>
          <p:txBody>
            <a:bodyPr wrap="square" lIns="45720" rIns="45720" rtlCol="0" anchor="ctr">
              <a:noAutofit/>
            </a:bodyPr>
            <a:lstStyle/>
            <a:p>
              <a:pPr algn="ctr" defTabSz="914354">
                <a:spcBef>
                  <a:spcPts val="143"/>
                </a:spcBef>
              </a:pPr>
              <a:r>
                <a:rPr lang="en-US" sz="1600" b="1" dirty="0" smtClean="0">
                  <a:solidFill>
                    <a:srgbClr val="333E48"/>
                  </a:solidFill>
                </a:rPr>
                <a:t>advisory.com</a:t>
              </a:r>
              <a:endParaRPr lang="en-US" sz="1600" b="1" dirty="0">
                <a:solidFill>
                  <a:srgbClr val="333E48"/>
                </a:solidFill>
              </a:endParaRPr>
            </a:p>
          </p:txBody>
        </p:sp>
        <p:cxnSp>
          <p:nvCxnSpPr>
            <p:cNvPr id="16" name="Straight Connector 15"/>
            <p:cNvCxnSpPr/>
            <p:nvPr userDrawn="1"/>
          </p:nvCxnSpPr>
          <p:spPr bwMode="gray">
            <a:xfrm>
              <a:off x="4591953" y="4090988"/>
              <a:ext cx="0" cy="49302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bwMode="gray">
            <a:xfrm>
              <a:off x="2148791" y="4090988"/>
              <a:ext cx="0" cy="49302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8" name="Picture 7" descr="ABC_Logo_RGB.png"/>
            <p:cNvPicPr>
              <a:picLocks noChangeAspect="1"/>
            </p:cNvPicPr>
            <p:nvPr userDrawn="1"/>
          </p:nvPicPr>
          <p:blipFill>
            <a:blip r:embed="rId2" cstate="print"/>
            <a:stretch>
              <a:fillRect/>
            </a:stretch>
          </p:blipFill>
          <p:spPr bwMode="gray">
            <a:xfrm>
              <a:off x="594541" y="3975912"/>
              <a:ext cx="1519553" cy="739544"/>
            </a:xfrm>
            <a:prstGeom prst="rect">
              <a:avLst/>
            </a:prstGeom>
          </p:spPr>
        </p:pic>
      </p:grpSp>
    </p:spTree>
    <p:extLst>
      <p:ext uri="{BB962C8B-B14F-4D97-AF65-F5344CB8AC3E}">
        <p14:creationId xmlns:p14="http://schemas.microsoft.com/office/powerpoint/2010/main" val="2580983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2" y="6454597"/>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baseline="0">
                <a:solidFill>
                  <a:schemeClr val="tx1"/>
                </a:solidFill>
              </a:defRPr>
            </a:lvl1pPr>
          </a:lstStyle>
          <a:p>
            <a:r>
              <a:rPr lang="en-US" dirty="0" smtClean="0"/>
              <a:t>Strategic Plan Overview</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6" name="Chevron 5"/>
          <p:cNvSpPr/>
          <p:nvPr userDrawn="1"/>
        </p:nvSpPr>
        <p:spPr bwMode="gray">
          <a:xfrm>
            <a:off x="399866" y="1566560"/>
            <a:ext cx="2103120" cy="617259"/>
          </a:xfrm>
          <a:prstGeom prst="chevron">
            <a:avLst/>
          </a:prstGeom>
          <a:solidFill>
            <a:schemeClr val="accent1">
              <a:lumMod val="20000"/>
              <a:lumOff val="80000"/>
            </a:schemeClr>
          </a:solid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1100" b="1" dirty="0">
                <a:solidFill>
                  <a:prstClr val="black"/>
                </a:solidFill>
              </a:rPr>
              <a:t>CURRENT </a:t>
            </a:r>
            <a:r>
              <a:rPr lang="en-US" sz="1100" b="1" dirty="0" smtClean="0">
                <a:solidFill>
                  <a:prstClr val="black"/>
                </a:solidFill>
              </a:rPr>
              <a:t>PERFORMANCE</a:t>
            </a:r>
          </a:p>
          <a:p>
            <a:pPr algn="ctr" defTabSz="2089990"/>
            <a:r>
              <a:rPr lang="en-US" sz="1100" b="1" dirty="0" smtClean="0">
                <a:solidFill>
                  <a:prstClr val="black"/>
                </a:solidFill>
              </a:rPr>
              <a:t>ANALYSIS</a:t>
            </a:r>
            <a:endParaRPr lang="en-US" sz="1100" b="1" dirty="0">
              <a:solidFill>
                <a:prstClr val="black"/>
              </a:solidFill>
            </a:endParaRPr>
          </a:p>
        </p:txBody>
      </p:sp>
      <p:sp>
        <p:nvSpPr>
          <p:cNvPr id="7" name="Chevron 6"/>
          <p:cNvSpPr/>
          <p:nvPr userDrawn="1"/>
        </p:nvSpPr>
        <p:spPr bwMode="gray">
          <a:xfrm>
            <a:off x="2470216" y="1566560"/>
            <a:ext cx="2103120" cy="617259"/>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1100" b="1" dirty="0">
                <a:solidFill>
                  <a:prstClr val="black"/>
                </a:solidFill>
              </a:rPr>
              <a:t>FUTURE              </a:t>
            </a:r>
            <a:r>
              <a:rPr lang="en-US" sz="1100" b="1" dirty="0" smtClean="0">
                <a:solidFill>
                  <a:prstClr val="black"/>
                </a:solidFill>
              </a:rPr>
              <a:t>MARKET ASSESSMENT</a:t>
            </a:r>
            <a:endParaRPr lang="en-US" sz="1100" b="1" dirty="0">
              <a:solidFill>
                <a:prstClr val="black"/>
              </a:solidFill>
            </a:endParaRPr>
          </a:p>
        </p:txBody>
      </p:sp>
      <p:sp>
        <p:nvSpPr>
          <p:cNvPr id="8" name="Chevron 7"/>
          <p:cNvSpPr/>
          <p:nvPr userDrawn="1"/>
        </p:nvSpPr>
        <p:spPr bwMode="gray">
          <a:xfrm>
            <a:off x="4540566" y="1566560"/>
            <a:ext cx="2103120" cy="617259"/>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1100" b="1" dirty="0">
                <a:solidFill>
                  <a:prstClr val="black"/>
                </a:solidFill>
              </a:rPr>
              <a:t>PLAN                      DESIGN</a:t>
            </a:r>
          </a:p>
        </p:txBody>
      </p:sp>
      <p:sp>
        <p:nvSpPr>
          <p:cNvPr id="9" name="Chevron 8"/>
          <p:cNvSpPr/>
          <p:nvPr userDrawn="1"/>
        </p:nvSpPr>
        <p:spPr bwMode="gray">
          <a:xfrm>
            <a:off x="6610917" y="1577448"/>
            <a:ext cx="2103120" cy="617259"/>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1100" b="1" dirty="0">
                <a:solidFill>
                  <a:prstClr val="black"/>
                </a:solidFill>
              </a:rPr>
              <a:t>STRATEGIC                PLAN SUMMARY</a:t>
            </a:r>
          </a:p>
        </p:txBody>
      </p:sp>
      <p:sp>
        <p:nvSpPr>
          <p:cNvPr id="10" name="TextBox 9"/>
          <p:cNvSpPr txBox="1"/>
          <p:nvPr userDrawn="1"/>
        </p:nvSpPr>
        <p:spPr bwMode="gray">
          <a:xfrm>
            <a:off x="1295401" y="1193220"/>
            <a:ext cx="193081" cy="312161"/>
          </a:xfrm>
          <a:prstGeom prst="rect">
            <a:avLst/>
          </a:prstGeom>
          <a:noFill/>
        </p:spPr>
        <p:txBody>
          <a:bodyPr wrap="none" lIns="45712" tIns="45712" rIns="45712" bIns="45712" rtlCol="0">
            <a:spAutoFit/>
          </a:bodyPr>
          <a:lstStyle/>
          <a:p>
            <a:pPr defTabSz="910073"/>
            <a:r>
              <a:rPr lang="en-US" sz="1400" b="1" dirty="0">
                <a:solidFill>
                  <a:srgbClr val="297FD5"/>
                </a:solidFill>
              </a:rPr>
              <a:t>1</a:t>
            </a:r>
          </a:p>
        </p:txBody>
      </p:sp>
      <p:sp>
        <p:nvSpPr>
          <p:cNvPr id="11" name="TextBox 10"/>
          <p:cNvSpPr txBox="1"/>
          <p:nvPr userDrawn="1"/>
        </p:nvSpPr>
        <p:spPr bwMode="gray">
          <a:xfrm>
            <a:off x="3429002" y="1193220"/>
            <a:ext cx="193081" cy="312161"/>
          </a:xfrm>
          <a:prstGeom prst="rect">
            <a:avLst/>
          </a:prstGeom>
          <a:noFill/>
        </p:spPr>
        <p:txBody>
          <a:bodyPr wrap="none" lIns="45712" tIns="45712" rIns="45712" bIns="45712" rtlCol="0">
            <a:spAutoFit/>
          </a:bodyPr>
          <a:lstStyle/>
          <a:p>
            <a:pPr defTabSz="910073"/>
            <a:r>
              <a:rPr lang="en-US" sz="1400" b="1" dirty="0">
                <a:solidFill>
                  <a:srgbClr val="297FD5"/>
                </a:solidFill>
              </a:rPr>
              <a:t>2</a:t>
            </a:r>
          </a:p>
        </p:txBody>
      </p:sp>
      <p:sp>
        <p:nvSpPr>
          <p:cNvPr id="12" name="TextBox 11"/>
          <p:cNvSpPr txBox="1"/>
          <p:nvPr userDrawn="1"/>
        </p:nvSpPr>
        <p:spPr bwMode="gray">
          <a:xfrm>
            <a:off x="5486402" y="1193220"/>
            <a:ext cx="193081" cy="312161"/>
          </a:xfrm>
          <a:prstGeom prst="rect">
            <a:avLst/>
          </a:prstGeom>
          <a:noFill/>
        </p:spPr>
        <p:txBody>
          <a:bodyPr wrap="none" lIns="45712" tIns="45712" rIns="45712" bIns="45712" rtlCol="0">
            <a:spAutoFit/>
          </a:bodyPr>
          <a:lstStyle/>
          <a:p>
            <a:pPr defTabSz="910073"/>
            <a:r>
              <a:rPr lang="en-US" sz="1400" b="1" dirty="0">
                <a:solidFill>
                  <a:srgbClr val="297FD5"/>
                </a:solidFill>
              </a:rPr>
              <a:t>3</a:t>
            </a:r>
          </a:p>
        </p:txBody>
      </p:sp>
      <p:sp>
        <p:nvSpPr>
          <p:cNvPr id="13" name="TextBox 12"/>
          <p:cNvSpPr txBox="1"/>
          <p:nvPr userDrawn="1"/>
        </p:nvSpPr>
        <p:spPr bwMode="gray">
          <a:xfrm>
            <a:off x="7543802" y="1193220"/>
            <a:ext cx="193081" cy="312161"/>
          </a:xfrm>
          <a:prstGeom prst="rect">
            <a:avLst/>
          </a:prstGeom>
          <a:noFill/>
        </p:spPr>
        <p:txBody>
          <a:bodyPr wrap="none" lIns="45712" tIns="45712" rIns="45712" bIns="45712" rtlCol="0">
            <a:spAutoFit/>
          </a:bodyPr>
          <a:lstStyle/>
          <a:p>
            <a:pPr defTabSz="910073"/>
            <a:r>
              <a:rPr lang="en-US" sz="1400" b="1" dirty="0">
                <a:solidFill>
                  <a:srgbClr val="297FD5"/>
                </a:solidFill>
              </a:rPr>
              <a:t>4</a:t>
            </a:r>
          </a:p>
        </p:txBody>
      </p:sp>
    </p:spTree>
    <p:extLst>
      <p:ext uri="{BB962C8B-B14F-4D97-AF65-F5344CB8AC3E}">
        <p14:creationId xmlns:p14="http://schemas.microsoft.com/office/powerpoint/2010/main" val="143991847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2" y="6454597"/>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5" name="Text Placeholder 21"/>
          <p:cNvSpPr>
            <a:spLocks noGrp="1"/>
          </p:cNvSpPr>
          <p:nvPr>
            <p:ph type="body" sz="quarter" idx="17" hasCustomPrompt="1"/>
          </p:nvPr>
        </p:nvSpPr>
        <p:spPr bwMode="gray">
          <a:xfrm>
            <a:off x="6864911" y="6252883"/>
            <a:ext cx="1862043" cy="201706"/>
          </a:xfrm>
          <a:prstGeom prst="rect">
            <a:avLst/>
          </a:prstGeom>
        </p:spPr>
        <p:txBody>
          <a:bodyPr lIns="40867" tIns="40867" rIns="40867" bIns="40867" anchor="b">
            <a:noAutofit/>
          </a:bodyPr>
          <a:lstStyle>
            <a:lvl1pPr marL="0" indent="0" algn="l">
              <a:spcBef>
                <a:spcPts val="0"/>
              </a:spcBef>
              <a:buNone/>
              <a:defRPr sz="4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6" name="Text Placeholder 23"/>
          <p:cNvSpPr>
            <a:spLocks noGrp="1"/>
          </p:cNvSpPr>
          <p:nvPr>
            <p:ph type="body" sz="quarter" idx="20" hasCustomPrompt="1"/>
          </p:nvPr>
        </p:nvSpPr>
        <p:spPr bwMode="gray">
          <a:xfrm>
            <a:off x="374081" y="6186569"/>
            <a:ext cx="2078181" cy="268020"/>
          </a:xfrm>
          <a:prstGeom prst="rect">
            <a:avLst/>
          </a:prstGeom>
        </p:spPr>
        <p:txBody>
          <a:bodyPr lIns="40867" tIns="40867" rIns="40867" bIns="40867" anchor="b">
            <a:noAutofit/>
          </a:bodyPr>
          <a:lstStyle>
            <a:lvl1pPr marL="81727" indent="-81727" algn="l" defTabSz="81727">
              <a:spcBef>
                <a:spcPts val="0"/>
              </a:spcBef>
              <a:buFont typeface="+mj-lt"/>
              <a:buAutoNum type="arabicParenR"/>
              <a:defRPr sz="4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27" name="Text Placeholder 4"/>
          <p:cNvSpPr>
            <a:spLocks noGrp="1"/>
          </p:cNvSpPr>
          <p:nvPr>
            <p:ph type="body" sz="quarter" idx="19" hasCustomPrompt="1"/>
          </p:nvPr>
        </p:nvSpPr>
        <p:spPr bwMode="gray">
          <a:xfrm>
            <a:off x="399870" y="403413"/>
            <a:ext cx="2645699" cy="186366"/>
          </a:xfrm>
        </p:spPr>
        <p:txBody>
          <a:bodyPr lIns="0" tIns="40867" rIns="0" bIns="40867">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1" name="Text Placeholder 19"/>
          <p:cNvSpPr>
            <a:spLocks noGrp="1"/>
          </p:cNvSpPr>
          <p:nvPr>
            <p:ph type="body" sz="quarter" idx="24" hasCustomPrompt="1"/>
          </p:nvPr>
        </p:nvSpPr>
        <p:spPr bwMode="gray">
          <a:xfrm>
            <a:off x="404101" y="1329306"/>
            <a:ext cx="2036619" cy="4760259"/>
          </a:xfrm>
        </p:spPr>
        <p:txBody>
          <a:bodyPr lIns="40867" tIns="40867" rIns="40867" bIns="40867"/>
          <a:lstStyle>
            <a:lvl1pPr marL="0" marR="0" indent="0" algn="l" defTabSz="910549" rtl="0" eaLnBrk="1" fontAlgn="auto" latinLnBrk="0" hangingPunct="1">
              <a:lnSpc>
                <a:spcPts val="1256"/>
              </a:lnSpc>
              <a:spcBef>
                <a:spcPts val="429"/>
              </a:spcBef>
              <a:spcAft>
                <a:spcPts val="0"/>
              </a:spcAft>
              <a:buClrTx/>
              <a:buSzTx/>
              <a:buFont typeface="Arial" pitchFamily="34" charset="0"/>
              <a:buNone/>
              <a:tabLst/>
              <a:defRPr/>
            </a:lvl1pPr>
          </a:lstStyle>
          <a:p>
            <a:pPr marL="0" marR="0" lvl="0" indent="0" algn="l" defTabSz="910549" rtl="0" eaLnBrk="1" fontAlgn="auto" latinLnBrk="0" hangingPunct="1">
              <a:lnSpc>
                <a:spcPts val="1256"/>
              </a:lnSpc>
              <a:spcBef>
                <a:spcPts val="429"/>
              </a:spcBef>
              <a:spcAft>
                <a:spcPts val="0"/>
              </a:spcAft>
              <a:buClrTx/>
              <a:buSzTx/>
              <a:buFont typeface="Arial" pitchFamily="34" charset="0"/>
              <a:buNone/>
              <a:tabLst/>
              <a:defRPr/>
            </a:pPr>
            <a:r>
              <a:rPr lang="en-US" dirty="0" smtClean="0"/>
              <a:t>Body Text – Arial 10pt Regular.</a:t>
            </a:r>
            <a:br>
              <a:rPr lang="en-US" dirty="0" smtClean="0"/>
            </a:br>
            <a:r>
              <a:rPr lang="en-US" dirty="0" smtClean="0"/>
              <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
            </a:r>
            <a:br>
              <a:rPr lang="en-US" dirty="0" smtClean="0"/>
            </a:br>
            <a:r>
              <a:rPr lang="en-US" dirty="0" smtClean="0"/>
              <a:t>Click to add text. Click to add text. Click to add text. Click to add text. Click to add text. </a:t>
            </a:r>
          </a:p>
        </p:txBody>
      </p:sp>
      <p:sp>
        <p:nvSpPr>
          <p:cNvPr id="32" name="Text Placeholder 4"/>
          <p:cNvSpPr>
            <a:spLocks noGrp="1"/>
          </p:cNvSpPr>
          <p:nvPr>
            <p:ph type="body" sz="quarter" idx="25" hasCustomPrompt="1"/>
          </p:nvPr>
        </p:nvSpPr>
        <p:spPr bwMode="gray">
          <a:xfrm>
            <a:off x="2506950" y="1329299"/>
            <a:ext cx="6219979" cy="271094"/>
          </a:xfrm>
        </p:spPr>
        <p:txBody>
          <a:bodyPr lIns="40867" tIns="40867" rIns="40867" bIns="40867">
            <a:noAutofit/>
          </a:bodyPr>
          <a:lstStyle>
            <a:lvl1pPr marL="0" indent="0" algn="ctr">
              <a:spcBef>
                <a:spcPts val="0"/>
              </a:spcBef>
              <a:buNone/>
              <a:defRPr sz="1300" baseline="0">
                <a:solidFill>
                  <a:schemeClr val="tx1"/>
                </a:solidFill>
              </a:defRPr>
            </a:lvl1pPr>
          </a:lstStyle>
          <a:p>
            <a:pPr lvl="0"/>
            <a:r>
              <a:rPr lang="en-US" dirty="0" smtClean="0"/>
              <a:t>Slide Subtitle – Arial 14pt Regular, Use Title Case</a:t>
            </a:r>
            <a:endParaRPr lang="en-US" dirty="0"/>
          </a:p>
        </p:txBody>
      </p:sp>
      <p:sp>
        <p:nvSpPr>
          <p:cNvPr id="33" name="Text Placeholder 16"/>
          <p:cNvSpPr>
            <a:spLocks noGrp="1"/>
          </p:cNvSpPr>
          <p:nvPr>
            <p:ph type="body" sz="quarter" idx="23" hasCustomPrompt="1"/>
          </p:nvPr>
        </p:nvSpPr>
        <p:spPr bwMode="gray">
          <a:xfrm>
            <a:off x="3436843" y="1666949"/>
            <a:ext cx="4360193" cy="203020"/>
          </a:xfrm>
        </p:spPr>
        <p:txBody>
          <a:bodyPr/>
          <a:lstStyle>
            <a:lvl1pPr marL="0" indent="0" algn="ctr">
              <a:buNone/>
              <a:defRPr sz="1000" b="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 Use Title Case</a:t>
            </a:r>
            <a:endParaRPr lang="en-US" dirty="0"/>
          </a:p>
        </p:txBody>
      </p:sp>
      <p:sp>
        <p:nvSpPr>
          <p:cNvPr id="34" name="Text Placeholder 16"/>
          <p:cNvSpPr>
            <a:spLocks noGrp="1"/>
          </p:cNvSpPr>
          <p:nvPr>
            <p:ph type="body" sz="quarter" idx="26" hasCustomPrompt="1"/>
          </p:nvPr>
        </p:nvSpPr>
        <p:spPr bwMode="gray">
          <a:xfrm>
            <a:off x="3436843" y="1884483"/>
            <a:ext cx="4360193" cy="213999"/>
          </a:xfrm>
        </p:spPr>
        <p:txBody>
          <a:bodyPr lIns="40867" tIns="40867" rIns="40867" bIns="40867"/>
          <a:lstStyle>
            <a:lvl1pPr marL="0" indent="0" algn="ctr">
              <a:buNone/>
              <a:defRPr sz="900" b="0" i="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35" name="Text Placeholder 16"/>
          <p:cNvSpPr>
            <a:spLocks noGrp="1"/>
          </p:cNvSpPr>
          <p:nvPr>
            <p:ph type="body" sz="quarter" idx="29" hasCustomPrompt="1"/>
          </p:nvPr>
        </p:nvSpPr>
        <p:spPr bwMode="gray">
          <a:xfrm>
            <a:off x="3436844" y="2110979"/>
            <a:ext cx="4364181" cy="213999"/>
          </a:xfrm>
        </p:spPr>
        <p:txBody>
          <a:bodyPr/>
          <a:lstStyle>
            <a:lvl1pPr marL="0" indent="0" algn="ctr">
              <a:buNone/>
              <a:defRPr sz="900" b="0" i="0"/>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36" name="Content Placeholder 15"/>
          <p:cNvSpPr>
            <a:spLocks noGrp="1"/>
          </p:cNvSpPr>
          <p:nvPr>
            <p:ph sz="quarter" idx="21" hasCustomPrompt="1"/>
          </p:nvPr>
        </p:nvSpPr>
        <p:spPr bwMode="gray">
          <a:xfrm>
            <a:off x="3436844" y="2476062"/>
            <a:ext cx="4364181" cy="1925611"/>
          </a:xfrm>
          <a:ln>
            <a:noFill/>
          </a:ln>
        </p:spPr>
        <p:txBody>
          <a:bodyPr lIns="40867" tIns="40867" rIns="40867" bIns="40867" anchor="t"/>
          <a:lstStyle>
            <a:lvl1pPr marL="100734" indent="-100734"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
        <p:nvSpPr>
          <p:cNvPr id="41" name="Text Placeholder 29"/>
          <p:cNvSpPr>
            <a:spLocks noGrp="1"/>
          </p:cNvSpPr>
          <p:nvPr>
            <p:ph type="body" sz="quarter" idx="31" hasCustomPrompt="1"/>
          </p:nvPr>
        </p:nvSpPr>
        <p:spPr bwMode="gray">
          <a:xfrm>
            <a:off x="3457810" y="4605721"/>
            <a:ext cx="4364181" cy="1579926"/>
          </a:xfrm>
          <a:ln w="9525"/>
        </p:spPr>
        <p:style>
          <a:lnRef idx="2">
            <a:schemeClr val="accent1"/>
          </a:lnRef>
          <a:fillRef idx="1">
            <a:schemeClr val="lt1"/>
          </a:fillRef>
          <a:effectRef idx="0">
            <a:schemeClr val="accent1"/>
          </a:effectRef>
          <a:fontRef idx="none"/>
        </p:style>
        <p:txBody>
          <a:bodyPr lIns="81727" tIns="81727" rIns="81727"/>
          <a:lstStyle>
            <a:lvl1pPr marL="0" indent="0" algn="ctr">
              <a:spcBef>
                <a:spcPts val="0"/>
              </a:spcBef>
              <a:buNone/>
              <a:defRPr sz="1000" b="1" baseline="0">
                <a:solidFill>
                  <a:schemeClr val="tx1"/>
                </a:solidFill>
              </a:defRPr>
            </a:lvl1pPr>
            <a:lvl2pPr marL="0" indent="0">
              <a:buNone/>
              <a:defRPr/>
            </a:lvl2pPr>
            <a:lvl3pPr marL="0" indent="0">
              <a:buNone/>
              <a:defRPr/>
            </a:lvl3pPr>
            <a:lvl4pPr marL="0" indent="0">
              <a:buNone/>
              <a:defRPr/>
            </a:lvl4pPr>
            <a:lvl5pPr marL="0" indent="0">
              <a:buNone/>
              <a:defRPr/>
            </a:lvl5pPr>
          </a:lstStyle>
          <a:p>
            <a:pPr lvl="0"/>
            <a:r>
              <a:rPr lang="en-US" dirty="0" smtClean="0"/>
              <a:t>Regular Box Title – Arial 11pt Bold, Gray Accent 3, Use Title Case</a:t>
            </a:r>
            <a:endParaRPr lang="en-US" dirty="0"/>
          </a:p>
        </p:txBody>
      </p:sp>
      <p:sp>
        <p:nvSpPr>
          <p:cNvPr id="42" name="Text Placeholder 31"/>
          <p:cNvSpPr>
            <a:spLocks noGrp="1"/>
          </p:cNvSpPr>
          <p:nvPr>
            <p:ph type="body" sz="quarter" idx="32" hasCustomPrompt="1"/>
          </p:nvPr>
        </p:nvSpPr>
        <p:spPr bwMode="gray">
          <a:xfrm>
            <a:off x="3463464" y="4855462"/>
            <a:ext cx="4364181" cy="1267441"/>
          </a:xfrm>
        </p:spPr>
        <p:txBody>
          <a:bodyPr lIns="163438" rIns="163438"/>
          <a:lstStyle>
            <a:lvl1pPr>
              <a:spcBef>
                <a:spcPts val="449"/>
              </a:spcBef>
              <a:defRPr sz="900" baseline="0">
                <a:solidFill>
                  <a:schemeClr val="tx1"/>
                </a:solidFill>
              </a:defRPr>
            </a:lvl1pPr>
            <a:lvl2pPr>
              <a:spcBef>
                <a:spcPts val="449"/>
              </a:spcBef>
              <a:defRPr sz="900">
                <a:solidFill>
                  <a:schemeClr val="tx1"/>
                </a:solidFill>
              </a:defRPr>
            </a:lvl2pPr>
            <a:lvl3pPr>
              <a:spcBef>
                <a:spcPts val="449"/>
              </a:spcBef>
              <a:defRPr sz="900">
                <a:solidFill>
                  <a:schemeClr val="tx1"/>
                </a:solidFill>
              </a:defRPr>
            </a:lvl3pPr>
            <a:lvl4pPr>
              <a:spcBef>
                <a:spcPts val="449"/>
              </a:spcBef>
              <a:defRPr sz="900">
                <a:solidFill>
                  <a:schemeClr val="tx1"/>
                </a:solidFill>
              </a:defRPr>
            </a:lvl4pPr>
            <a:lvl5pPr>
              <a:spcBef>
                <a:spcPts val="449"/>
              </a:spcBef>
              <a:defRPr sz="900">
                <a:solidFill>
                  <a:schemeClr val="tx1"/>
                </a:solidFill>
              </a:defRPr>
            </a:lvl5pPr>
          </a:lstStyle>
          <a:p>
            <a:pPr lvl="0"/>
            <a:r>
              <a:rPr lang="en-US" dirty="0" smtClean="0"/>
              <a:t>Add red and white icon to top left corner by copy and pasting from style guide</a:t>
            </a:r>
            <a:br>
              <a:rPr lang="en-US" dirty="0" smtClean="0"/>
            </a:br>
            <a:r>
              <a:rPr lang="en-US" dirty="0" smtClean="0"/>
              <a:t>Bulleted text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43" name="Straight Connector 42"/>
          <p:cNvCxnSpPr/>
          <p:nvPr userDrawn="1"/>
        </p:nvCxnSpPr>
        <p:spPr bwMode="gray">
          <a:xfrm>
            <a:off x="2479841" y="1388438"/>
            <a:ext cx="0" cy="5052629"/>
          </a:xfrm>
          <a:prstGeom prst="line">
            <a:avLst/>
          </a:prstGeom>
          <a:ln w="9525">
            <a:headEnd type="none"/>
            <a:tailEnd type="none"/>
          </a:ln>
        </p:spPr>
        <p:style>
          <a:lnRef idx="2">
            <a:schemeClr val="accent1"/>
          </a:lnRef>
          <a:fillRef idx="1">
            <a:schemeClr val="lt1"/>
          </a:fillRef>
          <a:effectRef idx="0">
            <a:schemeClr val="accent1"/>
          </a:effectRef>
          <a:fontRef idx="none"/>
        </p:style>
      </p:cxnSp>
    </p:spTree>
    <p:extLst>
      <p:ext uri="{BB962C8B-B14F-4D97-AF65-F5344CB8AC3E}">
        <p14:creationId xmlns:p14="http://schemas.microsoft.com/office/powerpoint/2010/main" val="179657322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ext: 2 Graphics">
    <p:spTree>
      <p:nvGrpSpPr>
        <p:cNvPr id="1" name=""/>
        <p:cNvGrpSpPr/>
        <p:nvPr/>
      </p:nvGrpSpPr>
      <p:grpSpPr>
        <a:xfrm>
          <a:off x="0" y="0"/>
          <a:ext cx="0" cy="0"/>
          <a:chOff x="0" y="0"/>
          <a:chExt cx="0" cy="0"/>
        </a:xfrm>
      </p:grpSpPr>
      <p:sp>
        <p:nvSpPr>
          <p:cNvPr id="39" name="Slide Number Placeholder 2"/>
          <p:cNvSpPr>
            <a:spLocks noGrp="1"/>
          </p:cNvSpPr>
          <p:nvPr>
            <p:ph type="sldNum" sz="quarter" idx="10"/>
          </p:nvPr>
        </p:nvSpPr>
        <p:spPr bwMode="gray">
          <a:xfrm>
            <a:off x="4261122" y="6454597"/>
            <a:ext cx="621771" cy="242047"/>
          </a:xfrm>
        </p:spPr>
        <p:txBody>
          <a:bodyPr/>
          <a:lstStyle>
            <a:lvl1pPr>
              <a:defRPr>
                <a:solidFill>
                  <a:schemeClr val="tx1"/>
                </a:solidFill>
              </a:defRPr>
            </a:lvl1pPr>
          </a:lstStyle>
          <a:p>
            <a:fld id="{D1524D41-16DC-4D92-9EF9-071B213BE0F5}" type="slidenum">
              <a:rPr lang="en-US" smtClean="0">
                <a:solidFill>
                  <a:prstClr val="black"/>
                </a:solidFill>
              </a:rPr>
              <a:pPr/>
              <a:t>‹#›</a:t>
            </a:fld>
            <a:endParaRPr lang="en-US" dirty="0">
              <a:solidFill>
                <a:prstClr val="black"/>
              </a:solidFill>
            </a:endParaRPr>
          </a:p>
        </p:txBody>
      </p:sp>
      <p:sp>
        <p:nvSpPr>
          <p:cNvPr id="40" name="Text Placeholder 21"/>
          <p:cNvSpPr>
            <a:spLocks noGrp="1"/>
          </p:cNvSpPr>
          <p:nvPr>
            <p:ph type="body" sz="quarter" idx="17" hasCustomPrompt="1"/>
          </p:nvPr>
        </p:nvSpPr>
        <p:spPr bwMode="gray">
          <a:xfrm>
            <a:off x="6864909" y="6252883"/>
            <a:ext cx="1862043" cy="201706"/>
          </a:xfrm>
          <a:prstGeom prst="rect">
            <a:avLst/>
          </a:prstGeom>
        </p:spPr>
        <p:txBody>
          <a:bodyPr lIns="40884" tIns="40884" rIns="40884" bIns="40884" anchor="b">
            <a:noAutofit/>
          </a:bodyPr>
          <a:lstStyle>
            <a:lvl1pPr marL="0" indent="0" algn="l">
              <a:spcBef>
                <a:spcPts val="0"/>
              </a:spcBef>
              <a:buNone/>
              <a:defRPr sz="4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41" name="Text Placeholder 23"/>
          <p:cNvSpPr>
            <a:spLocks noGrp="1"/>
          </p:cNvSpPr>
          <p:nvPr>
            <p:ph type="body" sz="quarter" idx="20" hasCustomPrompt="1"/>
          </p:nvPr>
        </p:nvSpPr>
        <p:spPr bwMode="gray">
          <a:xfrm>
            <a:off x="374081" y="6186569"/>
            <a:ext cx="2078181" cy="268020"/>
          </a:xfrm>
          <a:prstGeom prst="rect">
            <a:avLst/>
          </a:prstGeom>
        </p:spPr>
        <p:txBody>
          <a:bodyPr lIns="40884" tIns="40884" rIns="40884" bIns="40884" anchor="b">
            <a:noAutofit/>
          </a:bodyPr>
          <a:lstStyle>
            <a:lvl1pPr marL="81764" indent="-81764" algn="l" defTabSz="81764">
              <a:spcBef>
                <a:spcPts val="0"/>
              </a:spcBef>
              <a:buFont typeface="+mj-lt"/>
              <a:buAutoNum type="arabicParenR"/>
              <a:defRPr sz="4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42" name="Text Placeholder 4"/>
          <p:cNvSpPr>
            <a:spLocks noGrp="1"/>
          </p:cNvSpPr>
          <p:nvPr>
            <p:ph type="body" sz="quarter" idx="19" hasCustomPrompt="1"/>
          </p:nvPr>
        </p:nvSpPr>
        <p:spPr bwMode="gray">
          <a:xfrm>
            <a:off x="399870" y="403413"/>
            <a:ext cx="2645699" cy="186366"/>
          </a:xfrm>
        </p:spPr>
        <p:txBody>
          <a:bodyPr lIns="0" tIns="40884" rIns="0" bIns="40884">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43"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44" name="Straight Connector 43"/>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46" name="Text Placeholder 19"/>
          <p:cNvSpPr>
            <a:spLocks noGrp="1"/>
          </p:cNvSpPr>
          <p:nvPr>
            <p:ph type="body" sz="quarter" idx="24" hasCustomPrompt="1"/>
          </p:nvPr>
        </p:nvSpPr>
        <p:spPr bwMode="gray">
          <a:xfrm>
            <a:off x="404101" y="1329306"/>
            <a:ext cx="2036619" cy="4760259"/>
          </a:xfrm>
        </p:spPr>
        <p:txBody>
          <a:bodyPr lIns="40884" tIns="40884" rIns="40884" bIns="40884"/>
          <a:lstStyle>
            <a:lvl1pPr marL="0" marR="0" indent="0" algn="l" defTabSz="910974" rtl="0" eaLnBrk="1" fontAlgn="auto" latinLnBrk="0" hangingPunct="1">
              <a:lnSpc>
                <a:spcPts val="1256"/>
              </a:lnSpc>
              <a:spcBef>
                <a:spcPts val="429"/>
              </a:spcBef>
              <a:spcAft>
                <a:spcPts val="0"/>
              </a:spcAft>
              <a:buClrTx/>
              <a:buSzTx/>
              <a:buFont typeface="Arial" pitchFamily="34" charset="0"/>
              <a:buNone/>
              <a:tabLst/>
              <a:defRPr>
                <a:solidFill>
                  <a:schemeClr val="tx1"/>
                </a:solidFill>
              </a:defRPr>
            </a:lvl1pPr>
          </a:lstStyle>
          <a:p>
            <a:pPr marL="0" marR="0" lvl="0" indent="0" algn="l" defTabSz="910974" rtl="0" eaLnBrk="1" fontAlgn="auto" latinLnBrk="0" hangingPunct="1">
              <a:lnSpc>
                <a:spcPts val="1256"/>
              </a:lnSpc>
              <a:spcBef>
                <a:spcPts val="429"/>
              </a:spcBef>
              <a:spcAft>
                <a:spcPts val="0"/>
              </a:spcAft>
              <a:buClrTx/>
              <a:buSzTx/>
              <a:buFont typeface="Arial" pitchFamily="34" charset="0"/>
              <a:buNone/>
              <a:tabLst/>
              <a:defRPr/>
            </a:pPr>
            <a:r>
              <a:rPr lang="en-US" dirty="0" smtClean="0"/>
              <a:t>Body Text – Arial 10pt Regular.</a:t>
            </a:r>
            <a:br>
              <a:rPr lang="en-US" dirty="0" smtClean="0"/>
            </a:br>
            <a:r>
              <a:rPr lang="en-US" dirty="0" smtClean="0"/>
              <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
            </a:r>
            <a:br>
              <a:rPr lang="en-US" dirty="0" smtClean="0"/>
            </a:br>
            <a:r>
              <a:rPr lang="en-US" dirty="0" smtClean="0"/>
              <a:t>Click to add text. Click to add text. Click to add text. Click to add text. Click to add text. </a:t>
            </a:r>
          </a:p>
        </p:txBody>
      </p:sp>
      <p:sp>
        <p:nvSpPr>
          <p:cNvPr id="47" name="Text Placeholder 4"/>
          <p:cNvSpPr>
            <a:spLocks noGrp="1"/>
          </p:cNvSpPr>
          <p:nvPr>
            <p:ph type="body" sz="quarter" idx="25" hasCustomPrompt="1"/>
          </p:nvPr>
        </p:nvSpPr>
        <p:spPr bwMode="gray">
          <a:xfrm>
            <a:off x="2506950" y="1329299"/>
            <a:ext cx="6219979" cy="271094"/>
          </a:xfrm>
        </p:spPr>
        <p:txBody>
          <a:bodyPr lIns="40884" tIns="40884" rIns="40884" bIns="40884">
            <a:noAutofit/>
          </a:bodyPr>
          <a:lstStyle>
            <a:lvl1pPr marL="0" indent="0" algn="ctr">
              <a:spcBef>
                <a:spcPts val="0"/>
              </a:spcBef>
              <a:buNone/>
              <a:defRPr sz="1300" baseline="0">
                <a:solidFill>
                  <a:schemeClr val="tx1"/>
                </a:solidFill>
              </a:defRPr>
            </a:lvl1pPr>
          </a:lstStyle>
          <a:p>
            <a:pPr lvl="0"/>
            <a:r>
              <a:rPr lang="en-US" dirty="0" smtClean="0"/>
              <a:t>Slide Subtitle – Arial 14pt Regular, Use Title Case</a:t>
            </a:r>
            <a:endParaRPr lang="en-US" dirty="0"/>
          </a:p>
        </p:txBody>
      </p:sp>
      <p:sp>
        <p:nvSpPr>
          <p:cNvPr id="48" name="Text Placeholder 16"/>
          <p:cNvSpPr>
            <a:spLocks noGrp="1"/>
          </p:cNvSpPr>
          <p:nvPr>
            <p:ph type="body" sz="quarter" idx="23" hasCustomPrompt="1"/>
          </p:nvPr>
        </p:nvSpPr>
        <p:spPr bwMode="gray">
          <a:xfrm>
            <a:off x="2660981" y="1666949"/>
            <a:ext cx="2832066" cy="203020"/>
          </a:xfrm>
        </p:spPr>
        <p:txBody>
          <a:bodyPr/>
          <a:lstStyle>
            <a:lvl1pPr marL="0" indent="0" algn="ctr">
              <a:buNone/>
              <a:defRPr sz="1000" b="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a:t>
            </a:r>
            <a:endParaRPr lang="en-US" dirty="0"/>
          </a:p>
        </p:txBody>
      </p:sp>
      <p:sp>
        <p:nvSpPr>
          <p:cNvPr id="49" name="Text Placeholder 16"/>
          <p:cNvSpPr>
            <a:spLocks noGrp="1"/>
          </p:cNvSpPr>
          <p:nvPr>
            <p:ph type="body" sz="quarter" idx="26" hasCustomPrompt="1"/>
          </p:nvPr>
        </p:nvSpPr>
        <p:spPr bwMode="gray">
          <a:xfrm>
            <a:off x="2660981" y="1884483"/>
            <a:ext cx="2832066" cy="213999"/>
          </a:xfrm>
        </p:spPr>
        <p:txBody>
          <a:bodyPr lIns="40884" tIns="40884" rIns="40884" bIns="40884"/>
          <a:lstStyle>
            <a:lvl1pPr marL="0" indent="0" algn="ctr">
              <a:buNone/>
              <a:defRPr sz="900" b="0" i="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50" name="Text Placeholder 16"/>
          <p:cNvSpPr>
            <a:spLocks noGrp="1"/>
          </p:cNvSpPr>
          <p:nvPr>
            <p:ph type="body" sz="quarter" idx="29" hasCustomPrompt="1"/>
          </p:nvPr>
        </p:nvSpPr>
        <p:spPr bwMode="gray">
          <a:xfrm>
            <a:off x="2661013" y="2110979"/>
            <a:ext cx="2834656" cy="213999"/>
          </a:xfrm>
        </p:spPr>
        <p:txBody>
          <a:bodyPr/>
          <a:lstStyle>
            <a:lvl1pPr marL="0" indent="0" algn="ctr">
              <a:buNone/>
              <a:defRPr sz="900" b="0" i="0">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51" name="Content Placeholder 15"/>
          <p:cNvSpPr>
            <a:spLocks noGrp="1"/>
          </p:cNvSpPr>
          <p:nvPr>
            <p:ph sz="quarter" idx="21" hasCustomPrompt="1"/>
          </p:nvPr>
        </p:nvSpPr>
        <p:spPr bwMode="gray">
          <a:xfrm>
            <a:off x="2661013" y="2476071"/>
            <a:ext cx="2834656" cy="3467541"/>
          </a:xfrm>
          <a:ln>
            <a:noFill/>
          </a:ln>
        </p:spPr>
        <p:txBody>
          <a:bodyPr lIns="40884" tIns="40884" rIns="40884" bIns="40884" anchor="t"/>
          <a:lstStyle>
            <a:lvl1pPr marL="100779" indent="-100779"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
        <p:nvSpPr>
          <p:cNvPr id="56" name="Text Placeholder 16"/>
          <p:cNvSpPr>
            <a:spLocks noGrp="1"/>
          </p:cNvSpPr>
          <p:nvPr>
            <p:ph type="body" sz="quarter" idx="30" hasCustomPrompt="1"/>
          </p:nvPr>
        </p:nvSpPr>
        <p:spPr bwMode="gray">
          <a:xfrm>
            <a:off x="5707538" y="1666949"/>
            <a:ext cx="2832066" cy="203020"/>
          </a:xfrm>
        </p:spPr>
        <p:txBody>
          <a:bodyPr/>
          <a:lstStyle>
            <a:lvl1pPr marL="0" indent="0" algn="ctr">
              <a:buNone/>
              <a:defRPr sz="1000" b="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a:t>
            </a:r>
            <a:endParaRPr lang="en-US" dirty="0"/>
          </a:p>
        </p:txBody>
      </p:sp>
      <p:sp>
        <p:nvSpPr>
          <p:cNvPr id="57" name="Text Placeholder 16"/>
          <p:cNvSpPr>
            <a:spLocks noGrp="1"/>
          </p:cNvSpPr>
          <p:nvPr>
            <p:ph type="body" sz="quarter" idx="31" hasCustomPrompt="1"/>
          </p:nvPr>
        </p:nvSpPr>
        <p:spPr bwMode="gray">
          <a:xfrm>
            <a:off x="5707538" y="1884483"/>
            <a:ext cx="2832066" cy="213999"/>
          </a:xfrm>
        </p:spPr>
        <p:txBody>
          <a:bodyPr lIns="40884" tIns="40884" rIns="40884" bIns="40884"/>
          <a:lstStyle>
            <a:lvl1pPr marL="0" indent="0" algn="ctr">
              <a:buNone/>
              <a:defRPr sz="900" b="0" i="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58" name="Text Placeholder 16"/>
          <p:cNvSpPr>
            <a:spLocks noGrp="1"/>
          </p:cNvSpPr>
          <p:nvPr>
            <p:ph type="body" sz="quarter" idx="32" hasCustomPrompt="1"/>
          </p:nvPr>
        </p:nvSpPr>
        <p:spPr bwMode="gray">
          <a:xfrm>
            <a:off x="5707569" y="2110979"/>
            <a:ext cx="2834656" cy="213999"/>
          </a:xfrm>
        </p:spPr>
        <p:txBody>
          <a:bodyPr/>
          <a:lstStyle>
            <a:lvl1pPr marL="0" indent="0" algn="ctr">
              <a:buNone/>
              <a:defRPr sz="900" b="0" i="0">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59" name="Content Placeholder 15"/>
          <p:cNvSpPr>
            <a:spLocks noGrp="1"/>
          </p:cNvSpPr>
          <p:nvPr>
            <p:ph sz="quarter" idx="33" hasCustomPrompt="1"/>
          </p:nvPr>
        </p:nvSpPr>
        <p:spPr bwMode="gray">
          <a:xfrm>
            <a:off x="5707569" y="2476071"/>
            <a:ext cx="2834656" cy="3467541"/>
          </a:xfrm>
          <a:ln>
            <a:noFill/>
          </a:ln>
        </p:spPr>
        <p:txBody>
          <a:bodyPr lIns="40884" tIns="40884" rIns="40884" bIns="40884" anchor="t"/>
          <a:lstStyle>
            <a:lvl1pPr marL="100779" indent="-100779"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cxnSp>
        <p:nvCxnSpPr>
          <p:cNvPr id="60" name="Straight Connector 59"/>
          <p:cNvCxnSpPr/>
          <p:nvPr userDrawn="1"/>
        </p:nvCxnSpPr>
        <p:spPr bwMode="gray">
          <a:xfrm>
            <a:off x="2479841" y="1388436"/>
            <a:ext cx="0" cy="5052629"/>
          </a:xfrm>
          <a:prstGeom prst="line">
            <a:avLst/>
          </a:prstGeom>
          <a:ln w="635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071339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63.xml"/><Relationship Id="rId7" Type="http://schemas.openxmlformats.org/officeDocument/2006/relationships/theme" Target="../theme/theme10.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5" Type="http://schemas.openxmlformats.org/officeDocument/2006/relationships/slideLayout" Target="../slideLayouts/slideLayout65.xml"/><Relationship Id="rId4" Type="http://schemas.openxmlformats.org/officeDocument/2006/relationships/slideLayout" Target="../slideLayouts/slideLayout6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slideLayout" Target="../slideLayouts/slideLayout34.xml"/><Relationship Id="rId3" Type="http://schemas.openxmlformats.org/officeDocument/2006/relationships/slideLayout" Target="../slideLayouts/slideLayout19.xml"/><Relationship Id="rId21" Type="http://schemas.openxmlformats.org/officeDocument/2006/relationships/slideLayout" Target="../slideLayouts/slideLayout37.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20" Type="http://schemas.openxmlformats.org/officeDocument/2006/relationships/slideLayout" Target="../slideLayouts/slideLayout36.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24" Type="http://schemas.openxmlformats.org/officeDocument/2006/relationships/image" Target="../media/image1.jpeg"/><Relationship Id="rId5" Type="http://schemas.openxmlformats.org/officeDocument/2006/relationships/slideLayout" Target="../slideLayouts/slideLayout21.xml"/><Relationship Id="rId15" Type="http://schemas.openxmlformats.org/officeDocument/2006/relationships/slideLayout" Target="../slideLayouts/slideLayout31.xml"/><Relationship Id="rId23" Type="http://schemas.openxmlformats.org/officeDocument/2006/relationships/theme" Target="../theme/theme8.xml"/><Relationship Id="rId10" Type="http://schemas.openxmlformats.org/officeDocument/2006/relationships/slideLayout" Target="../slideLayouts/slideLayout26.xml"/><Relationship Id="rId19" Type="http://schemas.openxmlformats.org/officeDocument/2006/relationships/slideLayout" Target="../slideLayouts/slideLayout35.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 Id="rId22" Type="http://schemas.openxmlformats.org/officeDocument/2006/relationships/slideLayout" Target="../slideLayouts/slideLayout3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18" Type="http://schemas.openxmlformats.org/officeDocument/2006/relationships/slideLayout" Target="../slideLayouts/slideLayout56.xml"/><Relationship Id="rId3" Type="http://schemas.openxmlformats.org/officeDocument/2006/relationships/slideLayout" Target="../slideLayouts/slideLayout41.xml"/><Relationship Id="rId21" Type="http://schemas.openxmlformats.org/officeDocument/2006/relationships/slideLayout" Target="../slideLayouts/slideLayout59.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17" Type="http://schemas.openxmlformats.org/officeDocument/2006/relationships/slideLayout" Target="../slideLayouts/slideLayout55.xml"/><Relationship Id="rId2" Type="http://schemas.openxmlformats.org/officeDocument/2006/relationships/slideLayout" Target="../slideLayouts/slideLayout40.xml"/><Relationship Id="rId16" Type="http://schemas.openxmlformats.org/officeDocument/2006/relationships/slideLayout" Target="../slideLayouts/slideLayout54.xml"/><Relationship Id="rId20" Type="http://schemas.openxmlformats.org/officeDocument/2006/relationships/slideLayout" Target="../slideLayouts/slideLayout58.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24" Type="http://schemas.openxmlformats.org/officeDocument/2006/relationships/image" Target="../media/image1.jpeg"/><Relationship Id="rId5" Type="http://schemas.openxmlformats.org/officeDocument/2006/relationships/slideLayout" Target="../slideLayouts/slideLayout43.xml"/><Relationship Id="rId15" Type="http://schemas.openxmlformats.org/officeDocument/2006/relationships/slideLayout" Target="../slideLayouts/slideLayout53.xml"/><Relationship Id="rId23" Type="http://schemas.openxmlformats.org/officeDocument/2006/relationships/theme" Target="../theme/theme9.xml"/><Relationship Id="rId10" Type="http://schemas.openxmlformats.org/officeDocument/2006/relationships/slideLayout" Target="../slideLayouts/slideLayout48.xml"/><Relationship Id="rId19" Type="http://schemas.openxmlformats.org/officeDocument/2006/relationships/slideLayout" Target="../slideLayouts/slideLayout57.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slideLayout" Target="../slideLayouts/slideLayout52.xml"/><Relationship Id="rId22" Type="http://schemas.openxmlformats.org/officeDocument/2006/relationships/slideLayout" Target="../slideLayouts/slideLayout6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gray">
          <a:xfrm>
            <a:off x="3740728" y="2823883"/>
            <a:ext cx="1662546" cy="1210236"/>
          </a:xfrm>
          <a:prstGeom prst="rect">
            <a:avLst/>
          </a:prstGeom>
        </p:spPr>
        <p:txBody>
          <a:bodyPr vert="horz" wrap="square" lIns="65002" tIns="65002" rIns="65002" bIns="65002"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4261120" y="6454597"/>
            <a:ext cx="621771" cy="242047"/>
          </a:xfrm>
          <a:prstGeom prst="rect">
            <a:avLst/>
          </a:prstGeom>
        </p:spPr>
        <p:txBody>
          <a:bodyPr vert="horz" wrap="square" lIns="40844" tIns="40844" rIns="40844" bIns="40844" rtlCol="0" anchor="t">
            <a:noAutofit/>
          </a:bodyPr>
          <a:lstStyle>
            <a:lvl1pPr algn="ctr">
              <a:defRPr sz="900">
                <a:solidFill>
                  <a:schemeClr val="accent5"/>
                </a:solidFill>
              </a:defRPr>
            </a:lvl1pPr>
          </a:lstStyle>
          <a:p>
            <a:pPr defTabSz="910124"/>
            <a:fld id="{D1524D41-16DC-4D92-9EF9-071B213BE0F5}" type="slidenum">
              <a:rPr lang="en-US" smtClean="0">
                <a:solidFill>
                  <a:srgbClr val="000000"/>
                </a:solidFill>
              </a:rPr>
              <a:pPr defTabSz="910124"/>
              <a:t>‹#›</a:t>
            </a:fld>
            <a:endParaRPr lang="en-US"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84" r:id="rId2"/>
    <p:sldLayoutId id="2147483677" r:id="rId3"/>
  </p:sldLayoutIdLst>
  <p:timing>
    <p:tnLst>
      <p:par>
        <p:cTn id="1" dur="indefinite" restart="never" nodeType="tmRoot"/>
      </p:par>
    </p:tnLst>
  </p:timing>
  <p:hf hdr="0" ftr="0" dt="0"/>
  <p:txStyles>
    <p:titleStyle>
      <a:lvl1pPr algn="l" defTabSz="910124" rtl="0" eaLnBrk="1" latinLnBrk="0" hangingPunct="1">
        <a:spcBef>
          <a:spcPct val="0"/>
        </a:spcBef>
        <a:buNone/>
        <a:defRPr sz="1600" b="1" kern="1200">
          <a:solidFill>
            <a:schemeClr val="accent5"/>
          </a:solidFill>
          <a:latin typeface="+mj-lt"/>
          <a:ea typeface="+mj-ea"/>
          <a:cs typeface="+mj-cs"/>
        </a:defRPr>
      </a:lvl1pPr>
    </p:titleStyle>
    <p:bodyStyle>
      <a:lvl1pPr marL="100686" indent="-100686" algn="l" defTabSz="910124" rtl="0" eaLnBrk="1" latinLnBrk="0" hangingPunct="1">
        <a:spcBef>
          <a:spcPts val="429"/>
        </a:spcBef>
        <a:buFont typeface="Arial" pitchFamily="34" charset="0"/>
        <a:buChar char="•"/>
        <a:defRPr sz="900" kern="1200">
          <a:solidFill>
            <a:schemeClr val="tx1"/>
          </a:solidFill>
          <a:latin typeface="+mn-lt"/>
          <a:ea typeface="+mn-ea"/>
          <a:cs typeface="+mn-cs"/>
        </a:defRPr>
      </a:lvl1pPr>
      <a:lvl2pPr marL="205621" indent="-104938" algn="l" defTabSz="910124" rtl="0" eaLnBrk="1" latinLnBrk="0" hangingPunct="1">
        <a:spcBef>
          <a:spcPts val="429"/>
        </a:spcBef>
        <a:buFont typeface="Arial" pitchFamily="34" charset="0"/>
        <a:buChar char="–"/>
        <a:defRPr sz="900" kern="1200">
          <a:solidFill>
            <a:schemeClr val="tx1"/>
          </a:solidFill>
          <a:latin typeface="+mn-lt"/>
          <a:ea typeface="+mn-ea"/>
          <a:cs typeface="+mn-cs"/>
        </a:defRPr>
      </a:lvl2pPr>
      <a:lvl3pPr marL="306315" indent="-100686" algn="l" defTabSz="910124" rtl="0" eaLnBrk="1" latinLnBrk="0" hangingPunct="1">
        <a:spcBef>
          <a:spcPts val="429"/>
        </a:spcBef>
        <a:buFont typeface="Arial" pitchFamily="34" charset="0"/>
        <a:buChar char="•"/>
        <a:defRPr sz="900" kern="1200">
          <a:solidFill>
            <a:schemeClr val="tx1"/>
          </a:solidFill>
          <a:latin typeface="+mn-lt"/>
          <a:ea typeface="+mn-ea"/>
          <a:cs typeface="+mn-cs"/>
        </a:defRPr>
      </a:lvl3pPr>
      <a:lvl4pPr marL="409818" indent="-103518" algn="l" defTabSz="910124" rtl="0" eaLnBrk="1" latinLnBrk="0" hangingPunct="1">
        <a:spcBef>
          <a:spcPts val="429"/>
        </a:spcBef>
        <a:buFont typeface="Arial" pitchFamily="34" charset="0"/>
        <a:buChar char="–"/>
        <a:defRPr sz="900" kern="1200">
          <a:solidFill>
            <a:schemeClr val="tx1"/>
          </a:solidFill>
          <a:latin typeface="+mn-lt"/>
          <a:ea typeface="+mn-ea"/>
          <a:cs typeface="+mn-cs"/>
        </a:defRPr>
      </a:lvl4pPr>
      <a:lvl5pPr marL="510494" indent="-100686" algn="l" defTabSz="910124" rtl="0" eaLnBrk="1" latinLnBrk="0" hangingPunct="1">
        <a:spcBef>
          <a:spcPts val="429"/>
        </a:spcBef>
        <a:buFont typeface="Arial" pitchFamily="34" charset="0"/>
        <a:buChar char="•"/>
        <a:defRPr sz="900" kern="1200" baseline="0">
          <a:solidFill>
            <a:schemeClr val="tx1"/>
          </a:solidFill>
          <a:latin typeface="+mn-lt"/>
          <a:ea typeface="+mn-ea"/>
          <a:cs typeface="+mn-cs"/>
        </a:defRPr>
      </a:lvl5pPr>
      <a:lvl6pPr marL="2502833" indent="-227549" algn="l" defTabSz="91012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57898" indent="-227549" algn="l" defTabSz="91012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12958" indent="-227549" algn="l" defTabSz="91012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68015" indent="-227549" algn="l" defTabSz="91012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0124" rtl="0" eaLnBrk="1" latinLnBrk="0" hangingPunct="1">
        <a:defRPr sz="1900" kern="1200">
          <a:solidFill>
            <a:schemeClr val="tx1"/>
          </a:solidFill>
          <a:latin typeface="+mn-lt"/>
          <a:ea typeface="+mn-ea"/>
          <a:cs typeface="+mn-cs"/>
        </a:defRPr>
      </a:lvl1pPr>
      <a:lvl2pPr marL="455069" algn="l" defTabSz="910124" rtl="0" eaLnBrk="1" latinLnBrk="0" hangingPunct="1">
        <a:defRPr sz="1900" kern="1200">
          <a:solidFill>
            <a:schemeClr val="tx1"/>
          </a:solidFill>
          <a:latin typeface="+mn-lt"/>
          <a:ea typeface="+mn-ea"/>
          <a:cs typeface="+mn-cs"/>
        </a:defRPr>
      </a:lvl2pPr>
      <a:lvl3pPr marL="910124" algn="l" defTabSz="910124" rtl="0" eaLnBrk="1" latinLnBrk="0" hangingPunct="1">
        <a:defRPr sz="1900" kern="1200">
          <a:solidFill>
            <a:schemeClr val="tx1"/>
          </a:solidFill>
          <a:latin typeface="+mn-lt"/>
          <a:ea typeface="+mn-ea"/>
          <a:cs typeface="+mn-cs"/>
        </a:defRPr>
      </a:lvl3pPr>
      <a:lvl4pPr marL="1365182" algn="l" defTabSz="910124" rtl="0" eaLnBrk="1" latinLnBrk="0" hangingPunct="1">
        <a:defRPr sz="1900" kern="1200">
          <a:solidFill>
            <a:schemeClr val="tx1"/>
          </a:solidFill>
          <a:latin typeface="+mn-lt"/>
          <a:ea typeface="+mn-ea"/>
          <a:cs typeface="+mn-cs"/>
        </a:defRPr>
      </a:lvl4pPr>
      <a:lvl5pPr marL="1820248" algn="l" defTabSz="910124" rtl="0" eaLnBrk="1" latinLnBrk="0" hangingPunct="1">
        <a:defRPr sz="1900" kern="1200">
          <a:solidFill>
            <a:schemeClr val="tx1"/>
          </a:solidFill>
          <a:latin typeface="+mn-lt"/>
          <a:ea typeface="+mn-ea"/>
          <a:cs typeface="+mn-cs"/>
        </a:defRPr>
      </a:lvl5pPr>
      <a:lvl6pPr marL="2275305" algn="l" defTabSz="910124" rtl="0" eaLnBrk="1" latinLnBrk="0" hangingPunct="1">
        <a:defRPr sz="1900" kern="1200">
          <a:solidFill>
            <a:schemeClr val="tx1"/>
          </a:solidFill>
          <a:latin typeface="+mn-lt"/>
          <a:ea typeface="+mn-ea"/>
          <a:cs typeface="+mn-cs"/>
        </a:defRPr>
      </a:lvl6pPr>
      <a:lvl7pPr marL="2730365" algn="l" defTabSz="910124" rtl="0" eaLnBrk="1" latinLnBrk="0" hangingPunct="1">
        <a:defRPr sz="1900" kern="1200">
          <a:solidFill>
            <a:schemeClr val="tx1"/>
          </a:solidFill>
          <a:latin typeface="+mn-lt"/>
          <a:ea typeface="+mn-ea"/>
          <a:cs typeface="+mn-cs"/>
        </a:defRPr>
      </a:lvl7pPr>
      <a:lvl8pPr marL="3185422" algn="l" defTabSz="910124" rtl="0" eaLnBrk="1" latinLnBrk="0" hangingPunct="1">
        <a:defRPr sz="1900" kern="1200">
          <a:solidFill>
            <a:schemeClr val="tx1"/>
          </a:solidFill>
          <a:latin typeface="+mn-lt"/>
          <a:ea typeface="+mn-ea"/>
          <a:cs typeface="+mn-cs"/>
        </a:defRPr>
      </a:lvl8pPr>
      <a:lvl9pPr marL="3640489" algn="l" defTabSz="910124" rtl="0" eaLnBrk="1" latinLnBrk="0" hangingPunct="1">
        <a:defRPr sz="19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gray">
          <a:xfrm>
            <a:off x="0" y="853849"/>
            <a:ext cx="9144000" cy="1394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30622" tIns="65311" rIns="130622" bIns="65311" rtlCol="0" anchor="ctr">
            <a:noAutofit/>
          </a:bodyPr>
          <a:lstStyle/>
          <a:p>
            <a:pPr algn="ctr" defTabSz="914354"/>
            <a:endParaRPr lang="en-US">
              <a:solidFill>
                <a:srgbClr val="FFFFFF"/>
              </a:solidFill>
            </a:endParaRPr>
          </a:p>
        </p:txBody>
      </p:sp>
      <p:pic>
        <p:nvPicPr>
          <p:cNvPr id="17" name="Picture 16" descr="PPT_Onscreen_Banner.jpg"/>
          <p:cNvPicPr>
            <a:picLocks noChangeAspect="1"/>
          </p:cNvPicPr>
          <p:nvPr/>
        </p:nvPicPr>
        <p:blipFill>
          <a:blip r:embed="rId8" cstate="print"/>
          <a:stretch>
            <a:fillRect/>
          </a:stretch>
        </p:blipFill>
        <p:spPr bwMode="gray">
          <a:xfrm>
            <a:off x="0" y="0"/>
            <a:ext cx="9144000" cy="914400"/>
          </a:xfrm>
          <a:prstGeom prst="rect">
            <a:avLst/>
          </a:prstGeom>
        </p:spPr>
      </p:pic>
      <p:cxnSp>
        <p:nvCxnSpPr>
          <p:cNvPr id="10" name="Straight Connector 9"/>
          <p:cNvCxnSpPr/>
          <p:nvPr/>
        </p:nvCxnSpPr>
        <p:spPr bwMode="gray">
          <a:xfrm>
            <a:off x="0" y="951924"/>
            <a:ext cx="9144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bwMode="gray">
          <a:xfrm>
            <a:off x="-2" y="6708509"/>
            <a:ext cx="3572749" cy="149491"/>
          </a:xfrm>
          <a:prstGeom prst="rect">
            <a:avLst/>
          </a:prstGeom>
          <a:noFill/>
        </p:spPr>
        <p:txBody>
          <a:bodyPr wrap="square" lIns="65311" tIns="0" rIns="0" bIns="39187" rtlCol="0" anchor="b" anchorCtr="0">
            <a:spAutoFit/>
          </a:bodyPr>
          <a:lstStyle/>
          <a:p>
            <a:pPr defTabSz="914354">
              <a:defRPr/>
            </a:pPr>
            <a:r>
              <a:rPr lang="en-US" sz="700" dirty="0" smtClean="0">
                <a:solidFill>
                  <a:srgbClr val="333E48"/>
                </a:solidFill>
                <a:latin typeface="Calibri"/>
              </a:rPr>
              <a:t>©</a:t>
            </a:r>
            <a:r>
              <a:rPr lang="en-US" sz="700" dirty="0" smtClean="0">
                <a:solidFill>
                  <a:srgbClr val="333E48"/>
                </a:solidFill>
              </a:rPr>
              <a:t>2014 The Advisory Board Company • </a:t>
            </a:r>
            <a:r>
              <a:rPr lang="en-US" sz="700" b="1" dirty="0" smtClean="0">
                <a:solidFill>
                  <a:srgbClr val="333E48"/>
                </a:solidFill>
              </a:rPr>
              <a:t>advisory.com </a:t>
            </a:r>
            <a:r>
              <a:rPr lang="en-US" sz="700" dirty="0" smtClean="0">
                <a:solidFill>
                  <a:srgbClr val="333E48"/>
                </a:solidFill>
              </a:rPr>
              <a:t>• Graphic and Layout Guide</a:t>
            </a:r>
          </a:p>
        </p:txBody>
      </p:sp>
      <p:sp>
        <p:nvSpPr>
          <p:cNvPr id="13" name="Slide Number Placeholder 2"/>
          <p:cNvSpPr txBox="1">
            <a:spLocks/>
          </p:cNvSpPr>
          <p:nvPr/>
        </p:nvSpPr>
        <p:spPr bwMode="white">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
        <p:nvSpPr>
          <p:cNvPr id="2" name="Text Placeholder 1"/>
          <p:cNvSpPr>
            <a:spLocks noGrp="1"/>
          </p:cNvSpPr>
          <p:nvPr>
            <p:ph type="body" idx="1"/>
          </p:nvPr>
        </p:nvSpPr>
        <p:spPr bwMode="gray">
          <a:xfrm>
            <a:off x="3003690" y="2795745"/>
            <a:ext cx="3010863" cy="1592036"/>
          </a:xfrm>
          <a:prstGeom prst="rect">
            <a:avLst/>
          </a:prstGeom>
        </p:spPr>
        <p:txBody>
          <a:bodyPr vert="horz" lIns="130622" tIns="65311" rIns="130622" bIns="65311"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31594054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Lst>
  <p:hf hdr="0" ftr="0" dt="0"/>
  <p:txStyles>
    <p:titleStyle>
      <a:lvl1pPr algn="l" defTabSz="914354" rtl="0" eaLnBrk="1" latinLnBrk="0" hangingPunct="1">
        <a:spcBef>
          <a:spcPct val="0"/>
        </a:spcBef>
        <a:buNone/>
        <a:defRPr sz="2600" b="1" kern="1200">
          <a:solidFill>
            <a:schemeClr val="bg1"/>
          </a:solidFill>
          <a:latin typeface="+mj-lt"/>
          <a:ea typeface="+mj-ea"/>
          <a:cs typeface="+mj-cs"/>
        </a:defRPr>
      </a:lvl1pPr>
    </p:titleStyle>
    <p:bodyStyle>
      <a:lvl1pPr marL="244916" indent="-244916" algn="l" defTabSz="914354" rtl="0" eaLnBrk="1" latinLnBrk="0" hangingPunct="1">
        <a:spcBef>
          <a:spcPts val="714"/>
        </a:spcBef>
        <a:buFont typeface="+mj-lt"/>
        <a:buAutoNum type="arabicPeriod"/>
        <a:defRPr sz="1400" kern="1200">
          <a:solidFill>
            <a:schemeClr val="tx1"/>
          </a:solidFill>
          <a:latin typeface="+mn-lt"/>
          <a:ea typeface="+mn-ea"/>
          <a:cs typeface="+mn-cs"/>
        </a:defRPr>
      </a:lvl1pPr>
      <a:lvl2pPr marL="489833" indent="-244916" algn="l" defTabSz="914354" rtl="0" eaLnBrk="1" latinLnBrk="0" hangingPunct="1">
        <a:spcBef>
          <a:spcPts val="714"/>
        </a:spcBef>
        <a:buFont typeface="+mj-lt"/>
        <a:buAutoNum type="alphaLcPeriod"/>
        <a:defRPr sz="1400" kern="1200">
          <a:solidFill>
            <a:schemeClr val="tx1"/>
          </a:solidFill>
          <a:latin typeface="+mn-lt"/>
          <a:ea typeface="+mn-ea"/>
          <a:cs typeface="+mn-cs"/>
        </a:defRPr>
      </a:lvl2pPr>
      <a:lvl3pPr marL="732482" indent="-244916" algn="l" defTabSz="914354" rtl="0" eaLnBrk="1" latinLnBrk="0" hangingPunct="1">
        <a:spcBef>
          <a:spcPts val="714"/>
        </a:spcBef>
        <a:buFont typeface="+mj-lt"/>
        <a:buAutoNum type="romanLcPeriod"/>
        <a:defRPr sz="1400" kern="1200">
          <a:solidFill>
            <a:schemeClr val="tx1"/>
          </a:solidFill>
          <a:latin typeface="+mn-lt"/>
          <a:ea typeface="+mn-ea"/>
          <a:cs typeface="+mn-cs"/>
        </a:defRPr>
      </a:lvl3pPr>
      <a:lvl4pPr marL="816388" indent="-326555" algn="l" defTabSz="914354" rtl="0" eaLnBrk="1" latinLnBrk="0" hangingPunct="1">
        <a:spcBef>
          <a:spcPts val="714"/>
        </a:spcBef>
        <a:buFont typeface="+mj-lt"/>
        <a:buAutoNum type="arabicPeriod"/>
        <a:defRPr sz="1400" kern="1200">
          <a:solidFill>
            <a:schemeClr val="tx1"/>
          </a:solidFill>
          <a:latin typeface="+mn-lt"/>
          <a:ea typeface="+mn-ea"/>
          <a:cs typeface="+mn-cs"/>
        </a:defRPr>
      </a:lvl4pPr>
      <a:lvl5pPr marL="979665" indent="-326555" algn="l" defTabSz="914354" rtl="0" eaLnBrk="1" latinLnBrk="0" hangingPunct="1">
        <a:spcBef>
          <a:spcPts val="714"/>
        </a:spcBef>
        <a:buFont typeface="+mj-lt"/>
        <a:buAutoNum type="arabicPeriod"/>
        <a:defRPr sz="1400" kern="1200" baseline="0">
          <a:solidFill>
            <a:schemeClr val="tx1"/>
          </a:solidFill>
          <a:latin typeface="+mn-lt"/>
          <a:ea typeface="+mn-ea"/>
          <a:cs typeface="+mn-cs"/>
        </a:defRPr>
      </a:lvl5pPr>
      <a:lvl6pPr marL="2514474"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51"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29"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06"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54" rtl="0" eaLnBrk="1" latinLnBrk="0" hangingPunct="1">
        <a:defRPr sz="1900" kern="1200">
          <a:solidFill>
            <a:schemeClr val="tx1"/>
          </a:solidFill>
          <a:latin typeface="+mn-lt"/>
          <a:ea typeface="+mn-ea"/>
          <a:cs typeface="+mn-cs"/>
        </a:defRPr>
      </a:lvl1pPr>
      <a:lvl2pPr marL="457177" algn="l" defTabSz="914354" rtl="0" eaLnBrk="1" latinLnBrk="0" hangingPunct="1">
        <a:defRPr sz="1900" kern="1200">
          <a:solidFill>
            <a:schemeClr val="tx1"/>
          </a:solidFill>
          <a:latin typeface="+mn-lt"/>
          <a:ea typeface="+mn-ea"/>
          <a:cs typeface="+mn-cs"/>
        </a:defRPr>
      </a:lvl2pPr>
      <a:lvl3pPr marL="914354" algn="l" defTabSz="914354" rtl="0" eaLnBrk="1" latinLnBrk="0" hangingPunct="1">
        <a:defRPr sz="1900" kern="1200">
          <a:solidFill>
            <a:schemeClr val="tx1"/>
          </a:solidFill>
          <a:latin typeface="+mn-lt"/>
          <a:ea typeface="+mn-ea"/>
          <a:cs typeface="+mn-cs"/>
        </a:defRPr>
      </a:lvl3pPr>
      <a:lvl4pPr marL="1371531" algn="l" defTabSz="914354" rtl="0" eaLnBrk="1" latinLnBrk="0" hangingPunct="1">
        <a:defRPr sz="1900" kern="1200">
          <a:solidFill>
            <a:schemeClr val="tx1"/>
          </a:solidFill>
          <a:latin typeface="+mn-lt"/>
          <a:ea typeface="+mn-ea"/>
          <a:cs typeface="+mn-cs"/>
        </a:defRPr>
      </a:lvl4pPr>
      <a:lvl5pPr marL="1828709" algn="l" defTabSz="914354" rtl="0" eaLnBrk="1" latinLnBrk="0" hangingPunct="1">
        <a:defRPr sz="1900" kern="1200">
          <a:solidFill>
            <a:schemeClr val="tx1"/>
          </a:solidFill>
          <a:latin typeface="+mn-lt"/>
          <a:ea typeface="+mn-ea"/>
          <a:cs typeface="+mn-cs"/>
        </a:defRPr>
      </a:lvl5pPr>
      <a:lvl6pPr marL="2285886" algn="l" defTabSz="914354" rtl="0" eaLnBrk="1" latinLnBrk="0" hangingPunct="1">
        <a:defRPr sz="1900" kern="1200">
          <a:solidFill>
            <a:schemeClr val="tx1"/>
          </a:solidFill>
          <a:latin typeface="+mn-lt"/>
          <a:ea typeface="+mn-ea"/>
          <a:cs typeface="+mn-cs"/>
        </a:defRPr>
      </a:lvl6pPr>
      <a:lvl7pPr marL="2743063" algn="l" defTabSz="914354" rtl="0" eaLnBrk="1" latinLnBrk="0" hangingPunct="1">
        <a:defRPr sz="1900" kern="1200">
          <a:solidFill>
            <a:schemeClr val="tx1"/>
          </a:solidFill>
          <a:latin typeface="+mn-lt"/>
          <a:ea typeface="+mn-ea"/>
          <a:cs typeface="+mn-cs"/>
        </a:defRPr>
      </a:lvl7pPr>
      <a:lvl8pPr marL="3200240" algn="l" defTabSz="914354" rtl="0" eaLnBrk="1" latinLnBrk="0" hangingPunct="1">
        <a:defRPr sz="1900" kern="1200">
          <a:solidFill>
            <a:schemeClr val="tx1"/>
          </a:solidFill>
          <a:latin typeface="+mn-lt"/>
          <a:ea typeface="+mn-ea"/>
          <a:cs typeface="+mn-cs"/>
        </a:defRPr>
      </a:lvl8pPr>
      <a:lvl9pPr marL="3657417" algn="l" defTabSz="914354"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gray">
          <a:xfrm>
            <a:off x="3740728" y="2823883"/>
            <a:ext cx="1662546" cy="1210236"/>
          </a:xfrm>
          <a:prstGeom prst="rect">
            <a:avLst/>
          </a:prstGeom>
        </p:spPr>
        <p:txBody>
          <a:bodyPr vert="horz" wrap="square" lIns="65192" tIns="65192" rIns="65192" bIns="65192"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4261120" y="6454597"/>
            <a:ext cx="621771" cy="242047"/>
          </a:xfrm>
          <a:prstGeom prst="rect">
            <a:avLst/>
          </a:prstGeom>
        </p:spPr>
        <p:txBody>
          <a:bodyPr vert="horz" wrap="square" lIns="40957" tIns="40957" rIns="40957" bIns="40957" rtlCol="0" anchor="t">
            <a:noAutofit/>
          </a:bodyPr>
          <a:lstStyle>
            <a:lvl1pPr algn="ctr">
              <a:defRPr sz="900">
                <a:solidFill>
                  <a:schemeClr val="accent5"/>
                </a:solidFill>
              </a:defRPr>
            </a:lvl1pPr>
          </a:lstStyle>
          <a:p>
            <a:pPr defTabSz="912679"/>
            <a:fld id="{D1524D41-16DC-4D92-9EF9-071B213BE0F5}" type="slidenum">
              <a:rPr lang="en-US" smtClean="0">
                <a:solidFill>
                  <a:srgbClr val="000000"/>
                </a:solidFill>
              </a:rPr>
              <a:pPr defTabSz="912679"/>
              <a:t>‹#›</a:t>
            </a:fld>
            <a:endParaRPr lang="en-US" dirty="0">
              <a:solidFill>
                <a:srgbClr val="000000"/>
              </a:solidFill>
            </a:endParaRPr>
          </a:p>
        </p:txBody>
      </p:sp>
      <p:sp>
        <p:nvSpPr>
          <p:cNvPr id="5" name="TextBox 4"/>
          <p:cNvSpPr txBox="1"/>
          <p:nvPr/>
        </p:nvSpPr>
        <p:spPr bwMode="gray">
          <a:xfrm>
            <a:off x="404091" y="6454599"/>
            <a:ext cx="2170546" cy="267380"/>
          </a:xfrm>
          <a:prstGeom prst="rect">
            <a:avLst/>
          </a:prstGeom>
          <a:noFill/>
        </p:spPr>
        <p:txBody>
          <a:bodyPr wrap="square" lIns="40957" tIns="40957" rIns="40957" bIns="40957" rtlCol="0">
            <a:spAutoFit/>
          </a:bodyPr>
          <a:lstStyle/>
          <a:p>
            <a:pPr defTabSz="912679">
              <a:defRPr/>
            </a:pPr>
            <a:r>
              <a:rPr lang="en-US" sz="600" cap="all" dirty="0">
                <a:solidFill>
                  <a:srgbClr val="617685"/>
                </a:solidFill>
              </a:rPr>
              <a:t>©2012 The Advisory Board Company • </a:t>
            </a:r>
            <a:r>
              <a:rPr lang="en-US" sz="600" b="1" cap="all" dirty="0">
                <a:solidFill>
                  <a:srgbClr val="617685"/>
                </a:solidFill>
              </a:rPr>
              <a:t>advisory.com</a:t>
            </a:r>
          </a:p>
        </p:txBody>
      </p:sp>
    </p:spTree>
  </p:cSld>
  <p:clrMap bg1="lt1" tx1="dk1" bg2="lt2" tx2="dk2" accent1="accent1" accent2="accent2" accent3="accent3" accent4="accent4" accent5="accent5" accent6="accent6" hlink="hlink" folHlink="folHlink"/>
  <p:sldLayoutIdLst>
    <p:sldLayoutId id="2147483685" r:id="rId1"/>
  </p:sldLayoutIdLst>
  <p:timing>
    <p:tnLst>
      <p:par>
        <p:cTn id="1" dur="indefinite" restart="never" nodeType="tmRoot"/>
      </p:par>
    </p:tnLst>
  </p:timing>
  <p:hf hdr="0" ftr="0" dt="0"/>
  <p:txStyles>
    <p:titleStyle>
      <a:lvl1pPr algn="l" defTabSz="912679" rtl="0" eaLnBrk="1" latinLnBrk="0" hangingPunct="1">
        <a:spcBef>
          <a:spcPct val="0"/>
        </a:spcBef>
        <a:buNone/>
        <a:defRPr sz="1600" b="1" kern="1200">
          <a:solidFill>
            <a:schemeClr val="accent5"/>
          </a:solidFill>
          <a:latin typeface="+mj-lt"/>
          <a:ea typeface="+mj-ea"/>
          <a:cs typeface="+mj-cs"/>
        </a:defRPr>
      </a:lvl1pPr>
    </p:titleStyle>
    <p:bodyStyle>
      <a:lvl1pPr marL="100966" indent="-100966" algn="l" defTabSz="912679" rtl="0" eaLnBrk="1" latinLnBrk="0" hangingPunct="1">
        <a:spcBef>
          <a:spcPts val="429"/>
        </a:spcBef>
        <a:buFont typeface="Arial" pitchFamily="34" charset="0"/>
        <a:buChar char="•"/>
        <a:defRPr sz="900" kern="1200">
          <a:solidFill>
            <a:schemeClr val="tx1"/>
          </a:solidFill>
          <a:latin typeface="+mn-lt"/>
          <a:ea typeface="+mn-ea"/>
          <a:cs typeface="+mn-cs"/>
        </a:defRPr>
      </a:lvl1pPr>
      <a:lvl2pPr marL="206198" indent="-105230" algn="l" defTabSz="912679" rtl="0" eaLnBrk="1" latinLnBrk="0" hangingPunct="1">
        <a:spcBef>
          <a:spcPts val="429"/>
        </a:spcBef>
        <a:buFont typeface="Arial" pitchFamily="34" charset="0"/>
        <a:buChar char="–"/>
        <a:defRPr sz="900" kern="1200">
          <a:solidFill>
            <a:schemeClr val="tx1"/>
          </a:solidFill>
          <a:latin typeface="+mn-lt"/>
          <a:ea typeface="+mn-ea"/>
          <a:cs typeface="+mn-cs"/>
        </a:defRPr>
      </a:lvl2pPr>
      <a:lvl3pPr marL="307160" indent="-100966" algn="l" defTabSz="912679" rtl="0" eaLnBrk="1" latinLnBrk="0" hangingPunct="1">
        <a:spcBef>
          <a:spcPts val="429"/>
        </a:spcBef>
        <a:buFont typeface="Arial" pitchFamily="34" charset="0"/>
        <a:buChar char="•"/>
        <a:defRPr sz="900" kern="1200">
          <a:solidFill>
            <a:schemeClr val="tx1"/>
          </a:solidFill>
          <a:latin typeface="+mn-lt"/>
          <a:ea typeface="+mn-ea"/>
          <a:cs typeface="+mn-cs"/>
        </a:defRPr>
      </a:lvl3pPr>
      <a:lvl4pPr marL="410968" indent="-103811" algn="l" defTabSz="912679" rtl="0" eaLnBrk="1" latinLnBrk="0" hangingPunct="1">
        <a:spcBef>
          <a:spcPts val="429"/>
        </a:spcBef>
        <a:buFont typeface="Arial" pitchFamily="34" charset="0"/>
        <a:buChar char="–"/>
        <a:defRPr sz="900" kern="1200">
          <a:solidFill>
            <a:schemeClr val="tx1"/>
          </a:solidFill>
          <a:latin typeface="+mn-lt"/>
          <a:ea typeface="+mn-ea"/>
          <a:cs typeface="+mn-cs"/>
        </a:defRPr>
      </a:lvl4pPr>
      <a:lvl5pPr marL="511932" indent="-100966" algn="l" defTabSz="912679" rtl="0" eaLnBrk="1" latinLnBrk="0" hangingPunct="1">
        <a:spcBef>
          <a:spcPts val="429"/>
        </a:spcBef>
        <a:buFont typeface="Arial" pitchFamily="34" charset="0"/>
        <a:buChar char="•"/>
        <a:defRPr sz="900" kern="1200" baseline="0">
          <a:solidFill>
            <a:schemeClr val="tx1"/>
          </a:solidFill>
          <a:latin typeface="+mn-lt"/>
          <a:ea typeface="+mn-ea"/>
          <a:cs typeface="+mn-cs"/>
        </a:defRPr>
      </a:lvl5pPr>
      <a:lvl6pPr marL="2509867" indent="-228179" algn="l" defTabSz="91267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6209" indent="-228179" algn="l" defTabSz="91267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2555" indent="-228179" algn="l" defTabSz="91267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8885" indent="-228179" algn="l" defTabSz="91267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2679" rtl="0" eaLnBrk="1" latinLnBrk="0" hangingPunct="1">
        <a:defRPr sz="1900" kern="1200">
          <a:solidFill>
            <a:schemeClr val="tx1"/>
          </a:solidFill>
          <a:latin typeface="+mn-lt"/>
          <a:ea typeface="+mn-ea"/>
          <a:cs typeface="+mn-cs"/>
        </a:defRPr>
      </a:lvl1pPr>
      <a:lvl2pPr marL="456343" algn="l" defTabSz="912679" rtl="0" eaLnBrk="1" latinLnBrk="0" hangingPunct="1">
        <a:defRPr sz="1900" kern="1200">
          <a:solidFill>
            <a:schemeClr val="tx1"/>
          </a:solidFill>
          <a:latin typeface="+mn-lt"/>
          <a:ea typeface="+mn-ea"/>
          <a:cs typeface="+mn-cs"/>
        </a:defRPr>
      </a:lvl2pPr>
      <a:lvl3pPr marL="912679" algn="l" defTabSz="912679" rtl="0" eaLnBrk="1" latinLnBrk="0" hangingPunct="1">
        <a:defRPr sz="1900" kern="1200">
          <a:solidFill>
            <a:schemeClr val="tx1"/>
          </a:solidFill>
          <a:latin typeface="+mn-lt"/>
          <a:ea typeface="+mn-ea"/>
          <a:cs typeface="+mn-cs"/>
        </a:defRPr>
      </a:lvl3pPr>
      <a:lvl4pPr marL="1369017" algn="l" defTabSz="912679" rtl="0" eaLnBrk="1" latinLnBrk="0" hangingPunct="1">
        <a:defRPr sz="1900" kern="1200">
          <a:solidFill>
            <a:schemeClr val="tx1"/>
          </a:solidFill>
          <a:latin typeface="+mn-lt"/>
          <a:ea typeface="+mn-ea"/>
          <a:cs typeface="+mn-cs"/>
        </a:defRPr>
      </a:lvl4pPr>
      <a:lvl5pPr marL="1825359" algn="l" defTabSz="912679" rtl="0" eaLnBrk="1" latinLnBrk="0" hangingPunct="1">
        <a:defRPr sz="1900" kern="1200">
          <a:solidFill>
            <a:schemeClr val="tx1"/>
          </a:solidFill>
          <a:latin typeface="+mn-lt"/>
          <a:ea typeface="+mn-ea"/>
          <a:cs typeface="+mn-cs"/>
        </a:defRPr>
      </a:lvl5pPr>
      <a:lvl6pPr marL="2281699" algn="l" defTabSz="912679" rtl="0" eaLnBrk="1" latinLnBrk="0" hangingPunct="1">
        <a:defRPr sz="1900" kern="1200">
          <a:solidFill>
            <a:schemeClr val="tx1"/>
          </a:solidFill>
          <a:latin typeface="+mn-lt"/>
          <a:ea typeface="+mn-ea"/>
          <a:cs typeface="+mn-cs"/>
        </a:defRPr>
      </a:lvl6pPr>
      <a:lvl7pPr marL="2738039" algn="l" defTabSz="912679" rtl="0" eaLnBrk="1" latinLnBrk="0" hangingPunct="1">
        <a:defRPr sz="1900" kern="1200">
          <a:solidFill>
            <a:schemeClr val="tx1"/>
          </a:solidFill>
          <a:latin typeface="+mn-lt"/>
          <a:ea typeface="+mn-ea"/>
          <a:cs typeface="+mn-cs"/>
        </a:defRPr>
      </a:lvl7pPr>
      <a:lvl8pPr marL="3194377" algn="l" defTabSz="912679" rtl="0" eaLnBrk="1" latinLnBrk="0" hangingPunct="1">
        <a:defRPr sz="1900" kern="1200">
          <a:solidFill>
            <a:schemeClr val="tx1"/>
          </a:solidFill>
          <a:latin typeface="+mn-lt"/>
          <a:ea typeface="+mn-ea"/>
          <a:cs typeface="+mn-cs"/>
        </a:defRPr>
      </a:lvl8pPr>
      <a:lvl9pPr marL="3650717" algn="l" defTabSz="912679" rtl="0" eaLnBrk="1" latinLnBrk="0" hangingPunct="1">
        <a:defRPr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gray">
          <a:xfrm>
            <a:off x="0" y="853858"/>
            <a:ext cx="9144000" cy="1394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30582" tIns="65292" rIns="130582" bIns="65292" rtlCol="0" anchor="ctr">
            <a:noAutofit/>
          </a:bodyPr>
          <a:lstStyle/>
          <a:p>
            <a:pPr algn="ctr" defTabSz="914080"/>
            <a:endParaRPr lang="en-US" sz="1900">
              <a:solidFill>
                <a:srgbClr val="FFFFFF"/>
              </a:solidFill>
            </a:endParaRPr>
          </a:p>
        </p:txBody>
      </p:sp>
      <p:pic>
        <p:nvPicPr>
          <p:cNvPr id="17" name="Picture 16" descr="PPT_Onscreen_Banner.jpg"/>
          <p:cNvPicPr>
            <a:picLocks noChangeAspect="1"/>
          </p:cNvPicPr>
          <p:nvPr/>
        </p:nvPicPr>
        <p:blipFill>
          <a:blip r:embed="rId2" cstate="print"/>
          <a:stretch>
            <a:fillRect/>
          </a:stretch>
        </p:blipFill>
        <p:spPr>
          <a:xfrm>
            <a:off x="0" y="0"/>
            <a:ext cx="9144000" cy="914400"/>
          </a:xfrm>
          <a:prstGeom prst="rect">
            <a:avLst/>
          </a:prstGeom>
        </p:spPr>
      </p:pic>
      <p:cxnSp>
        <p:nvCxnSpPr>
          <p:cNvPr id="10" name="Straight Connector 9"/>
          <p:cNvCxnSpPr/>
          <p:nvPr/>
        </p:nvCxnSpPr>
        <p:spPr bwMode="gray">
          <a:xfrm>
            <a:off x="0" y="951924"/>
            <a:ext cx="9144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bwMode="gray">
          <a:xfrm>
            <a:off x="457200" y="443355"/>
            <a:ext cx="8229600" cy="407024"/>
          </a:xfrm>
          <a:prstGeom prst="rect">
            <a:avLst/>
          </a:prstGeom>
        </p:spPr>
        <p:txBody>
          <a:bodyPr vert="horz" wrap="square" lIns="65292" tIns="0" rIns="65292" bIns="0" rtlCol="0" anchor="b">
            <a:noAutofit/>
          </a:bodyPr>
          <a:lstStyle/>
          <a:p>
            <a:r>
              <a:rPr lang="en-US" dirty="0" smtClean="0"/>
              <a:t>Click to Add Slide Title – Use Title Case</a:t>
            </a:r>
            <a:endParaRPr lang="en-US" dirty="0"/>
          </a:p>
        </p:txBody>
      </p:sp>
      <p:sp>
        <p:nvSpPr>
          <p:cNvPr id="3" name="Text Placeholder 2"/>
          <p:cNvSpPr>
            <a:spLocks noGrp="1"/>
          </p:cNvSpPr>
          <p:nvPr>
            <p:ph type="body" idx="1"/>
          </p:nvPr>
        </p:nvSpPr>
        <p:spPr bwMode="gray">
          <a:xfrm>
            <a:off x="3265716" y="2677886"/>
            <a:ext cx="2612571" cy="1306286"/>
          </a:xfrm>
          <a:prstGeom prst="rect">
            <a:avLst/>
          </a:prstGeom>
        </p:spPr>
        <p:txBody>
          <a:bodyPr vert="horz" wrap="square" lIns="65292" tIns="65292" rIns="65292" bIns="65292"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8522230" y="0"/>
            <a:ext cx="621771" cy="365126"/>
          </a:xfrm>
          <a:prstGeom prst="rect">
            <a:avLst/>
          </a:prstGeom>
        </p:spPr>
        <p:txBody>
          <a:bodyPr vert="horz" wrap="square" lIns="65292" tIns="65292" rIns="65292" bIns="65292" rtlCol="0" anchor="t">
            <a:noAutofit/>
          </a:bodyPr>
          <a:lstStyle>
            <a:lvl1pPr algn="r">
              <a:defRPr sz="1100">
                <a:solidFill>
                  <a:schemeClr val="bg1"/>
                </a:solidFill>
              </a:defRPr>
            </a:lvl1pPr>
          </a:lstStyle>
          <a:p>
            <a:pPr defTabSz="914080"/>
            <a:fld id="{D1524D41-16DC-4D92-9EF9-071B213BE0F5}" type="slidenum">
              <a:rPr lang="en-US" smtClean="0">
                <a:solidFill>
                  <a:srgbClr val="FFFFFF"/>
                </a:solidFill>
              </a:rPr>
              <a:pPr defTabSz="914080"/>
              <a:t>‹#›</a:t>
            </a:fld>
            <a:endParaRPr lang="en-US">
              <a:solidFill>
                <a:srgbClr val="FFFFFF"/>
              </a:solidFill>
            </a:endParaRPr>
          </a:p>
        </p:txBody>
      </p:sp>
      <p:sp>
        <p:nvSpPr>
          <p:cNvPr id="11" name="Date Placeholder 3"/>
          <p:cNvSpPr txBox="1">
            <a:spLocks/>
          </p:cNvSpPr>
          <p:nvPr/>
        </p:nvSpPr>
        <p:spPr bwMode="gray">
          <a:xfrm>
            <a:off x="0" y="3596166"/>
            <a:ext cx="182857" cy="3261834"/>
          </a:xfrm>
          <a:prstGeom prst="rect">
            <a:avLst/>
          </a:prstGeom>
        </p:spPr>
        <p:txBody>
          <a:bodyPr vert="vert270" wrap="square" lIns="65292" tIns="65292" rIns="65292" bIns="65292" anchor="ctr">
            <a:noAutofit/>
          </a:bodyPr>
          <a:lstStyle>
            <a:lvl1pPr marL="0" marR="0" indent="0" algn="l" defTabSz="640080" rtl="0" eaLnBrk="1" fontAlgn="auto" latinLnBrk="0" hangingPunct="1">
              <a:lnSpc>
                <a:spcPct val="100000"/>
              </a:lnSpc>
              <a:spcBef>
                <a:spcPts val="0"/>
              </a:spcBef>
              <a:spcAft>
                <a:spcPts val="0"/>
              </a:spcAft>
              <a:buClrTx/>
              <a:buSzTx/>
              <a:buFontTx/>
              <a:buNone/>
              <a:tabLst/>
              <a:defRPr/>
            </a:lvl1pPr>
          </a:lstStyle>
          <a:p>
            <a:pPr defTabSz="914080">
              <a:defRPr/>
            </a:pPr>
            <a:r>
              <a:rPr lang="en-US" sz="700" cap="all" dirty="0" smtClean="0">
                <a:solidFill>
                  <a:srgbClr val="617685"/>
                </a:solidFill>
                <a:latin typeface="Calibri"/>
              </a:rPr>
              <a:t>©</a:t>
            </a:r>
            <a:r>
              <a:rPr lang="en-US" sz="700" cap="all" dirty="0" smtClean="0">
                <a:solidFill>
                  <a:srgbClr val="617685"/>
                </a:solidFill>
              </a:rPr>
              <a:t>2012 The Advisory Board Company</a:t>
            </a:r>
          </a:p>
        </p:txBody>
      </p:sp>
    </p:spTree>
  </p:cSld>
  <p:clrMap bg1="lt1" tx1="dk1" bg2="lt2" tx2="dk2" accent1="accent1" accent2="accent2" accent3="accent3" accent4="accent4" accent5="accent5" accent6="accent6" hlink="hlink" folHlink="folHlink"/>
  <p:timing>
    <p:tnLst>
      <p:par>
        <p:cTn id="1" dur="indefinite" restart="never" nodeType="tmRoot"/>
      </p:par>
    </p:tnLst>
  </p:timing>
  <p:hf hdr="0" ftr="0" dt="0"/>
  <p:txStyles>
    <p:titleStyle>
      <a:lvl1pPr algn="l" defTabSz="914080" rtl="0" eaLnBrk="1" latinLnBrk="0" hangingPunct="1">
        <a:spcBef>
          <a:spcPct val="0"/>
        </a:spcBef>
        <a:buNone/>
        <a:defRPr sz="2600" b="1" kern="1200">
          <a:solidFill>
            <a:schemeClr val="bg1"/>
          </a:solidFill>
          <a:latin typeface="+mj-lt"/>
          <a:ea typeface="+mj-ea"/>
          <a:cs typeface="+mj-cs"/>
        </a:defRPr>
      </a:lvl1pPr>
    </p:titleStyle>
    <p:bodyStyle>
      <a:lvl1pPr marL="163230" indent="-163230" algn="l" defTabSz="914080" rtl="0" eaLnBrk="1" latinLnBrk="0" hangingPunct="1">
        <a:spcBef>
          <a:spcPts val="429"/>
        </a:spcBef>
        <a:buFont typeface="Arial" pitchFamily="34" charset="0"/>
        <a:buChar char="•"/>
        <a:defRPr sz="1400" kern="1200">
          <a:solidFill>
            <a:schemeClr val="tx1"/>
          </a:solidFill>
          <a:latin typeface="+mn-lt"/>
          <a:ea typeface="+mn-ea"/>
          <a:cs typeface="+mn-cs"/>
        </a:defRPr>
      </a:lvl1pPr>
      <a:lvl2pPr marL="326455" indent="-163230" algn="l" defTabSz="914080" rtl="0" eaLnBrk="1" latinLnBrk="0" hangingPunct="1">
        <a:spcBef>
          <a:spcPts val="429"/>
        </a:spcBef>
        <a:buFont typeface="Arial" pitchFamily="34" charset="0"/>
        <a:buChar char="–"/>
        <a:defRPr sz="1400" kern="1200">
          <a:solidFill>
            <a:schemeClr val="tx1"/>
          </a:solidFill>
          <a:latin typeface="+mn-lt"/>
          <a:ea typeface="+mn-ea"/>
          <a:cs typeface="+mn-cs"/>
        </a:defRPr>
      </a:lvl2pPr>
      <a:lvl3pPr marL="489687" indent="-163230" algn="l" defTabSz="914080" rtl="0" eaLnBrk="1" latinLnBrk="0" hangingPunct="1">
        <a:spcBef>
          <a:spcPts val="429"/>
        </a:spcBef>
        <a:buFont typeface="Arial" pitchFamily="34" charset="0"/>
        <a:buChar char="•"/>
        <a:defRPr sz="1400" kern="1200">
          <a:solidFill>
            <a:schemeClr val="tx1"/>
          </a:solidFill>
          <a:latin typeface="+mn-lt"/>
          <a:ea typeface="+mn-ea"/>
          <a:cs typeface="+mn-cs"/>
        </a:defRPr>
      </a:lvl3pPr>
      <a:lvl4pPr marL="652913" indent="-163230" algn="l" defTabSz="914080" rtl="0" eaLnBrk="1" latinLnBrk="0" hangingPunct="1">
        <a:spcBef>
          <a:spcPts val="429"/>
        </a:spcBef>
        <a:buFont typeface="Arial" pitchFamily="34" charset="0"/>
        <a:buChar char="–"/>
        <a:defRPr sz="1400" kern="1200">
          <a:solidFill>
            <a:schemeClr val="tx1"/>
          </a:solidFill>
          <a:latin typeface="+mn-lt"/>
          <a:ea typeface="+mn-ea"/>
          <a:cs typeface="+mn-cs"/>
        </a:defRPr>
      </a:lvl4pPr>
      <a:lvl5pPr marL="816148" indent="-163230" algn="l" defTabSz="914080" rtl="0" eaLnBrk="1" latinLnBrk="0" hangingPunct="1">
        <a:spcBef>
          <a:spcPts val="429"/>
        </a:spcBef>
        <a:buFont typeface="Arial" pitchFamily="34" charset="0"/>
        <a:buChar char="•"/>
        <a:defRPr sz="1400" kern="1200" baseline="0">
          <a:solidFill>
            <a:schemeClr val="tx1"/>
          </a:solidFill>
          <a:latin typeface="+mn-lt"/>
          <a:ea typeface="+mn-ea"/>
          <a:cs typeface="+mn-cs"/>
        </a:defRPr>
      </a:lvl5pPr>
      <a:lvl6pPr marL="2513720" indent="-228520" algn="l" defTabSz="91408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60" indent="-228520" algn="l" defTabSz="91408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00" indent="-228520" algn="l" defTabSz="91408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40" indent="-228520" algn="l" defTabSz="91408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0" rtl="0" eaLnBrk="1" latinLnBrk="0" hangingPunct="1">
        <a:defRPr sz="1900" kern="1200">
          <a:solidFill>
            <a:schemeClr val="tx1"/>
          </a:solidFill>
          <a:latin typeface="+mn-lt"/>
          <a:ea typeface="+mn-ea"/>
          <a:cs typeface="+mn-cs"/>
        </a:defRPr>
      </a:lvl1pPr>
      <a:lvl2pPr marL="457040" algn="l" defTabSz="914080" rtl="0" eaLnBrk="1" latinLnBrk="0" hangingPunct="1">
        <a:defRPr sz="1900" kern="1200">
          <a:solidFill>
            <a:schemeClr val="tx1"/>
          </a:solidFill>
          <a:latin typeface="+mn-lt"/>
          <a:ea typeface="+mn-ea"/>
          <a:cs typeface="+mn-cs"/>
        </a:defRPr>
      </a:lvl2pPr>
      <a:lvl3pPr marL="914080" algn="l" defTabSz="914080" rtl="0" eaLnBrk="1" latinLnBrk="0" hangingPunct="1">
        <a:defRPr sz="1900" kern="1200">
          <a:solidFill>
            <a:schemeClr val="tx1"/>
          </a:solidFill>
          <a:latin typeface="+mn-lt"/>
          <a:ea typeface="+mn-ea"/>
          <a:cs typeface="+mn-cs"/>
        </a:defRPr>
      </a:lvl3pPr>
      <a:lvl4pPr marL="1371120" algn="l" defTabSz="914080" rtl="0" eaLnBrk="1" latinLnBrk="0" hangingPunct="1">
        <a:defRPr sz="1900" kern="1200">
          <a:solidFill>
            <a:schemeClr val="tx1"/>
          </a:solidFill>
          <a:latin typeface="+mn-lt"/>
          <a:ea typeface="+mn-ea"/>
          <a:cs typeface="+mn-cs"/>
        </a:defRPr>
      </a:lvl4pPr>
      <a:lvl5pPr marL="1828160" algn="l" defTabSz="914080" rtl="0" eaLnBrk="1" latinLnBrk="0" hangingPunct="1">
        <a:defRPr sz="1900" kern="1200">
          <a:solidFill>
            <a:schemeClr val="tx1"/>
          </a:solidFill>
          <a:latin typeface="+mn-lt"/>
          <a:ea typeface="+mn-ea"/>
          <a:cs typeface="+mn-cs"/>
        </a:defRPr>
      </a:lvl5pPr>
      <a:lvl6pPr marL="2285200" algn="l" defTabSz="914080" rtl="0" eaLnBrk="1" latinLnBrk="0" hangingPunct="1">
        <a:defRPr sz="1900" kern="1200">
          <a:solidFill>
            <a:schemeClr val="tx1"/>
          </a:solidFill>
          <a:latin typeface="+mn-lt"/>
          <a:ea typeface="+mn-ea"/>
          <a:cs typeface="+mn-cs"/>
        </a:defRPr>
      </a:lvl6pPr>
      <a:lvl7pPr marL="2742240" algn="l" defTabSz="914080" rtl="0" eaLnBrk="1" latinLnBrk="0" hangingPunct="1">
        <a:defRPr sz="1900" kern="1200">
          <a:solidFill>
            <a:schemeClr val="tx1"/>
          </a:solidFill>
          <a:latin typeface="+mn-lt"/>
          <a:ea typeface="+mn-ea"/>
          <a:cs typeface="+mn-cs"/>
        </a:defRPr>
      </a:lvl7pPr>
      <a:lvl8pPr marL="3199280" algn="l" defTabSz="914080" rtl="0" eaLnBrk="1" latinLnBrk="0" hangingPunct="1">
        <a:defRPr sz="1900" kern="1200">
          <a:solidFill>
            <a:schemeClr val="tx1"/>
          </a:solidFill>
          <a:latin typeface="+mn-lt"/>
          <a:ea typeface="+mn-ea"/>
          <a:cs typeface="+mn-cs"/>
        </a:defRPr>
      </a:lvl8pPr>
      <a:lvl9pPr marL="3656320" algn="l" defTabSz="914080" rtl="0" eaLnBrk="1" latinLnBrk="0" hangingPunct="1">
        <a:defRPr sz="19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gray">
          <a:xfrm>
            <a:off x="0" y="853856"/>
            <a:ext cx="9144000" cy="1394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30589" tIns="65295" rIns="130589" bIns="65295" rtlCol="0" anchor="ctr">
            <a:noAutofit/>
          </a:bodyPr>
          <a:lstStyle/>
          <a:p>
            <a:pPr algn="ctr" defTabSz="914126"/>
            <a:endParaRPr lang="en-US">
              <a:solidFill>
                <a:srgbClr val="FFFFFF"/>
              </a:solidFill>
            </a:endParaRPr>
          </a:p>
        </p:txBody>
      </p:sp>
      <p:pic>
        <p:nvPicPr>
          <p:cNvPr id="17" name="Picture 16" descr="PPT_Onscreen_Banner.jpg"/>
          <p:cNvPicPr>
            <a:picLocks noChangeAspect="1"/>
          </p:cNvPicPr>
          <p:nvPr/>
        </p:nvPicPr>
        <p:blipFill>
          <a:blip r:embed="rId2" cstate="print"/>
          <a:stretch>
            <a:fillRect/>
          </a:stretch>
        </p:blipFill>
        <p:spPr>
          <a:xfrm>
            <a:off x="0" y="0"/>
            <a:ext cx="9144000" cy="914400"/>
          </a:xfrm>
          <a:prstGeom prst="rect">
            <a:avLst/>
          </a:prstGeom>
        </p:spPr>
      </p:pic>
      <p:cxnSp>
        <p:nvCxnSpPr>
          <p:cNvPr id="10" name="Straight Connector 9"/>
          <p:cNvCxnSpPr/>
          <p:nvPr/>
        </p:nvCxnSpPr>
        <p:spPr bwMode="gray">
          <a:xfrm>
            <a:off x="0" y="951924"/>
            <a:ext cx="9144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bwMode="gray">
          <a:xfrm>
            <a:off x="457200" y="443355"/>
            <a:ext cx="8229600" cy="407024"/>
          </a:xfrm>
          <a:prstGeom prst="rect">
            <a:avLst/>
          </a:prstGeom>
        </p:spPr>
        <p:txBody>
          <a:bodyPr vert="horz" wrap="square" lIns="65295" tIns="0" rIns="65295" bIns="0" rtlCol="0" anchor="b">
            <a:noAutofit/>
          </a:bodyPr>
          <a:lstStyle/>
          <a:p>
            <a:r>
              <a:rPr lang="en-US" dirty="0" smtClean="0"/>
              <a:t>Click to Add Slide Title – Use Title Case</a:t>
            </a:r>
            <a:endParaRPr lang="en-US" dirty="0"/>
          </a:p>
        </p:txBody>
      </p:sp>
      <p:sp>
        <p:nvSpPr>
          <p:cNvPr id="3" name="Text Placeholder 2"/>
          <p:cNvSpPr>
            <a:spLocks noGrp="1"/>
          </p:cNvSpPr>
          <p:nvPr>
            <p:ph type="body" idx="1"/>
          </p:nvPr>
        </p:nvSpPr>
        <p:spPr bwMode="gray">
          <a:xfrm>
            <a:off x="3265716" y="2677886"/>
            <a:ext cx="2612571" cy="1306286"/>
          </a:xfrm>
          <a:prstGeom prst="rect">
            <a:avLst/>
          </a:prstGeom>
        </p:spPr>
        <p:txBody>
          <a:bodyPr vert="horz" wrap="square" lIns="65295" tIns="65295" rIns="65295" bIns="65295"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8522230" y="0"/>
            <a:ext cx="621771" cy="365126"/>
          </a:xfrm>
          <a:prstGeom prst="rect">
            <a:avLst/>
          </a:prstGeom>
        </p:spPr>
        <p:txBody>
          <a:bodyPr vert="horz" wrap="square" lIns="65295" tIns="65295" rIns="65295" bIns="65295" rtlCol="0" anchor="t">
            <a:noAutofit/>
          </a:bodyPr>
          <a:lstStyle>
            <a:lvl1pPr algn="r">
              <a:defRPr sz="1100">
                <a:solidFill>
                  <a:schemeClr val="bg1"/>
                </a:solidFill>
              </a:defRPr>
            </a:lvl1pPr>
          </a:lstStyle>
          <a:p>
            <a:pPr defTabSz="914126"/>
            <a:fld id="{D1524D41-16DC-4D92-9EF9-071B213BE0F5}" type="slidenum">
              <a:rPr lang="en-US" smtClean="0">
                <a:solidFill>
                  <a:srgbClr val="FFFFFF"/>
                </a:solidFill>
              </a:rPr>
              <a:pPr defTabSz="914126"/>
              <a:t>‹#›</a:t>
            </a:fld>
            <a:endParaRPr lang="en-US">
              <a:solidFill>
                <a:srgbClr val="FFFFFF"/>
              </a:solidFill>
            </a:endParaRPr>
          </a:p>
        </p:txBody>
      </p:sp>
      <p:sp>
        <p:nvSpPr>
          <p:cNvPr id="11" name="Date Placeholder 3"/>
          <p:cNvSpPr txBox="1">
            <a:spLocks/>
          </p:cNvSpPr>
          <p:nvPr/>
        </p:nvSpPr>
        <p:spPr bwMode="gray">
          <a:xfrm>
            <a:off x="0" y="3596166"/>
            <a:ext cx="182857" cy="3261834"/>
          </a:xfrm>
          <a:prstGeom prst="rect">
            <a:avLst/>
          </a:prstGeom>
        </p:spPr>
        <p:txBody>
          <a:bodyPr vert="vert270" wrap="square" lIns="65295" tIns="65295" rIns="65295" bIns="65295" anchor="ctr">
            <a:noAutofit/>
          </a:bodyPr>
          <a:lstStyle>
            <a:lvl1pPr marL="0" marR="0" indent="0" algn="l" defTabSz="640080" rtl="0" eaLnBrk="1" fontAlgn="auto" latinLnBrk="0" hangingPunct="1">
              <a:lnSpc>
                <a:spcPct val="100000"/>
              </a:lnSpc>
              <a:spcBef>
                <a:spcPts val="0"/>
              </a:spcBef>
              <a:spcAft>
                <a:spcPts val="0"/>
              </a:spcAft>
              <a:buClrTx/>
              <a:buSzTx/>
              <a:buFontTx/>
              <a:buNone/>
              <a:tabLst/>
              <a:defRPr/>
            </a:lvl1pPr>
          </a:lstStyle>
          <a:p>
            <a:pPr defTabSz="914126">
              <a:defRPr/>
            </a:pPr>
            <a:r>
              <a:rPr lang="en-US" sz="700" cap="all" dirty="0" smtClean="0">
                <a:solidFill>
                  <a:srgbClr val="617685"/>
                </a:solidFill>
                <a:latin typeface="Calibri"/>
              </a:rPr>
              <a:t>©</a:t>
            </a:r>
            <a:r>
              <a:rPr lang="en-US" sz="700" cap="all" dirty="0" smtClean="0">
                <a:solidFill>
                  <a:srgbClr val="617685"/>
                </a:solidFill>
              </a:rPr>
              <a:t>2012 The Advisory Board Company</a:t>
            </a:r>
          </a:p>
        </p:txBody>
      </p:sp>
    </p:spTree>
  </p:cSld>
  <p:clrMap bg1="lt1" tx1="dk1" bg2="lt2" tx2="dk2" accent1="accent1" accent2="accent2" accent3="accent3" accent4="accent4" accent5="accent5" accent6="accent6" hlink="hlink" folHlink="folHlink"/>
  <p:hf hdr="0" ftr="0" dt="0"/>
  <p:txStyles>
    <p:titleStyle>
      <a:lvl1pPr algn="l" defTabSz="914126" rtl="0" eaLnBrk="1" latinLnBrk="0" hangingPunct="1">
        <a:spcBef>
          <a:spcPct val="0"/>
        </a:spcBef>
        <a:buNone/>
        <a:defRPr sz="2600" b="1" kern="1200">
          <a:solidFill>
            <a:schemeClr val="bg1"/>
          </a:solidFill>
          <a:latin typeface="+mj-lt"/>
          <a:ea typeface="+mj-ea"/>
          <a:cs typeface="+mj-cs"/>
        </a:defRPr>
      </a:lvl1pPr>
    </p:titleStyle>
    <p:bodyStyle>
      <a:lvl1pPr marL="163238" indent="-163238" algn="l" defTabSz="914126" rtl="0" eaLnBrk="1" latinLnBrk="0" hangingPunct="1">
        <a:spcBef>
          <a:spcPts val="429"/>
        </a:spcBef>
        <a:buFont typeface="Arial" pitchFamily="34" charset="0"/>
        <a:buChar char="•"/>
        <a:defRPr sz="1400" kern="1200">
          <a:solidFill>
            <a:schemeClr val="tx1"/>
          </a:solidFill>
          <a:latin typeface="+mn-lt"/>
          <a:ea typeface="+mn-ea"/>
          <a:cs typeface="+mn-cs"/>
        </a:defRPr>
      </a:lvl1pPr>
      <a:lvl2pPr marL="326472" indent="-163238" algn="l" defTabSz="914126" rtl="0" eaLnBrk="1" latinLnBrk="0" hangingPunct="1">
        <a:spcBef>
          <a:spcPts val="429"/>
        </a:spcBef>
        <a:buFont typeface="Arial" pitchFamily="34" charset="0"/>
        <a:buChar char="–"/>
        <a:defRPr sz="1400" kern="1200">
          <a:solidFill>
            <a:schemeClr val="tx1"/>
          </a:solidFill>
          <a:latin typeface="+mn-lt"/>
          <a:ea typeface="+mn-ea"/>
          <a:cs typeface="+mn-cs"/>
        </a:defRPr>
      </a:lvl2pPr>
      <a:lvl3pPr marL="489711" indent="-163238" algn="l" defTabSz="914126" rtl="0" eaLnBrk="1" latinLnBrk="0" hangingPunct="1">
        <a:spcBef>
          <a:spcPts val="429"/>
        </a:spcBef>
        <a:buFont typeface="Arial" pitchFamily="34" charset="0"/>
        <a:buChar char="•"/>
        <a:defRPr sz="1400" kern="1200">
          <a:solidFill>
            <a:schemeClr val="tx1"/>
          </a:solidFill>
          <a:latin typeface="+mn-lt"/>
          <a:ea typeface="+mn-ea"/>
          <a:cs typeface="+mn-cs"/>
        </a:defRPr>
      </a:lvl3pPr>
      <a:lvl4pPr marL="652946" indent="-163238" algn="l" defTabSz="914126" rtl="0" eaLnBrk="1" latinLnBrk="0" hangingPunct="1">
        <a:spcBef>
          <a:spcPts val="429"/>
        </a:spcBef>
        <a:buFont typeface="Arial" pitchFamily="34" charset="0"/>
        <a:buChar char="–"/>
        <a:defRPr sz="1400" kern="1200">
          <a:solidFill>
            <a:schemeClr val="tx1"/>
          </a:solidFill>
          <a:latin typeface="+mn-lt"/>
          <a:ea typeface="+mn-ea"/>
          <a:cs typeface="+mn-cs"/>
        </a:defRPr>
      </a:lvl4pPr>
      <a:lvl5pPr marL="816188" indent="-163238" algn="l" defTabSz="914126" rtl="0" eaLnBrk="1" latinLnBrk="0" hangingPunct="1">
        <a:spcBef>
          <a:spcPts val="429"/>
        </a:spcBef>
        <a:buFont typeface="Arial" pitchFamily="34" charset="0"/>
        <a:buChar char="•"/>
        <a:defRPr sz="1400" kern="1200" baseline="0">
          <a:solidFill>
            <a:schemeClr val="tx1"/>
          </a:solidFill>
          <a:latin typeface="+mn-lt"/>
          <a:ea typeface="+mn-ea"/>
          <a:cs typeface="+mn-cs"/>
        </a:defRPr>
      </a:lvl5pPr>
      <a:lvl6pPr marL="2513846" indent="-228531" algn="l" defTabSz="91412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909" indent="-228531" algn="l" defTabSz="91412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71" indent="-228531" algn="l" defTabSz="91412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034" indent="-228531" algn="l" defTabSz="91412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26" rtl="0" eaLnBrk="1" latinLnBrk="0" hangingPunct="1">
        <a:defRPr sz="1900" kern="1200">
          <a:solidFill>
            <a:schemeClr val="tx1"/>
          </a:solidFill>
          <a:latin typeface="+mn-lt"/>
          <a:ea typeface="+mn-ea"/>
          <a:cs typeface="+mn-cs"/>
        </a:defRPr>
      </a:lvl1pPr>
      <a:lvl2pPr marL="457063" algn="l" defTabSz="914126" rtl="0" eaLnBrk="1" latinLnBrk="0" hangingPunct="1">
        <a:defRPr sz="1900" kern="1200">
          <a:solidFill>
            <a:schemeClr val="tx1"/>
          </a:solidFill>
          <a:latin typeface="+mn-lt"/>
          <a:ea typeface="+mn-ea"/>
          <a:cs typeface="+mn-cs"/>
        </a:defRPr>
      </a:lvl2pPr>
      <a:lvl3pPr marL="914126" algn="l" defTabSz="914126" rtl="0" eaLnBrk="1" latinLnBrk="0" hangingPunct="1">
        <a:defRPr sz="1900" kern="1200">
          <a:solidFill>
            <a:schemeClr val="tx1"/>
          </a:solidFill>
          <a:latin typeface="+mn-lt"/>
          <a:ea typeface="+mn-ea"/>
          <a:cs typeface="+mn-cs"/>
        </a:defRPr>
      </a:lvl3pPr>
      <a:lvl4pPr marL="1371189" algn="l" defTabSz="914126" rtl="0" eaLnBrk="1" latinLnBrk="0" hangingPunct="1">
        <a:defRPr sz="1900" kern="1200">
          <a:solidFill>
            <a:schemeClr val="tx1"/>
          </a:solidFill>
          <a:latin typeface="+mn-lt"/>
          <a:ea typeface="+mn-ea"/>
          <a:cs typeface="+mn-cs"/>
        </a:defRPr>
      </a:lvl4pPr>
      <a:lvl5pPr marL="1828251" algn="l" defTabSz="914126" rtl="0" eaLnBrk="1" latinLnBrk="0" hangingPunct="1">
        <a:defRPr sz="1900" kern="1200">
          <a:solidFill>
            <a:schemeClr val="tx1"/>
          </a:solidFill>
          <a:latin typeface="+mn-lt"/>
          <a:ea typeface="+mn-ea"/>
          <a:cs typeface="+mn-cs"/>
        </a:defRPr>
      </a:lvl5pPr>
      <a:lvl6pPr marL="2285314" algn="l" defTabSz="914126" rtl="0" eaLnBrk="1" latinLnBrk="0" hangingPunct="1">
        <a:defRPr sz="1900" kern="1200">
          <a:solidFill>
            <a:schemeClr val="tx1"/>
          </a:solidFill>
          <a:latin typeface="+mn-lt"/>
          <a:ea typeface="+mn-ea"/>
          <a:cs typeface="+mn-cs"/>
        </a:defRPr>
      </a:lvl6pPr>
      <a:lvl7pPr marL="2742377" algn="l" defTabSz="914126" rtl="0" eaLnBrk="1" latinLnBrk="0" hangingPunct="1">
        <a:defRPr sz="1900" kern="1200">
          <a:solidFill>
            <a:schemeClr val="tx1"/>
          </a:solidFill>
          <a:latin typeface="+mn-lt"/>
          <a:ea typeface="+mn-ea"/>
          <a:cs typeface="+mn-cs"/>
        </a:defRPr>
      </a:lvl7pPr>
      <a:lvl8pPr marL="3199440" algn="l" defTabSz="914126" rtl="0" eaLnBrk="1" latinLnBrk="0" hangingPunct="1">
        <a:defRPr sz="1900" kern="1200">
          <a:solidFill>
            <a:schemeClr val="tx1"/>
          </a:solidFill>
          <a:latin typeface="+mn-lt"/>
          <a:ea typeface="+mn-ea"/>
          <a:cs typeface="+mn-cs"/>
        </a:defRPr>
      </a:lvl8pPr>
      <a:lvl9pPr marL="3656503" algn="l" defTabSz="914126" rtl="0" eaLnBrk="1" latinLnBrk="0" hangingPunct="1">
        <a:defRPr sz="19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30" name="Rectangle 6"/>
          <p:cNvSpPr>
            <a:spLocks noGrp="1" noChangeArrowheads="1"/>
          </p:cNvSpPr>
          <p:nvPr>
            <p:ph type="sldNum" sz="quarter" idx="4"/>
          </p:nvPr>
        </p:nvSpPr>
        <p:spPr bwMode="gray">
          <a:xfrm>
            <a:off x="8229600" y="1"/>
            <a:ext cx="914400" cy="424543"/>
          </a:xfrm>
          <a:prstGeom prst="rect">
            <a:avLst/>
          </a:prstGeom>
          <a:noFill/>
          <a:ln w="9525">
            <a:noFill/>
            <a:miter lim="800000"/>
            <a:headEnd/>
            <a:tailEnd/>
          </a:ln>
          <a:effectLst/>
        </p:spPr>
        <p:txBody>
          <a:bodyPr vert="horz" wrap="square" lIns="93267" tIns="46633" rIns="93267" bIns="46633" numCol="1" anchor="t" anchorCtr="0" compatLnSpc="1">
            <a:prstTxWarp prst="textNoShape">
              <a:avLst/>
            </a:prstTxWarp>
          </a:bodyPr>
          <a:lstStyle>
            <a:lvl1pPr algn="r" defTabSz="933075">
              <a:defRPr sz="1400" i="0">
                <a:solidFill>
                  <a:schemeClr val="bg1"/>
                </a:solidFill>
                <a:latin typeface="+mn-lt"/>
                <a:cs typeface="Arial" pitchFamily="34" charset="0"/>
              </a:defRPr>
            </a:lvl1pPr>
          </a:lstStyle>
          <a:p>
            <a:pPr fontAlgn="base">
              <a:spcBef>
                <a:spcPct val="0"/>
              </a:spcBef>
              <a:spcAft>
                <a:spcPct val="0"/>
              </a:spcAft>
            </a:pPr>
            <a:fld id="{720EF1D8-22C3-47F9-97C9-90650415DCF1}" type="slidenum">
              <a:rPr lang="en-US" smtClean="0">
                <a:solidFill>
                  <a:srgbClr val="FFFFFF"/>
                </a:solidFill>
              </a:rPr>
              <a:pPr fontAlgn="base">
                <a:spcBef>
                  <a:spcPct val="0"/>
                </a:spcBef>
                <a:spcAft>
                  <a:spcPct val="0"/>
                </a:spcAft>
              </a:pPr>
              <a:t>‹#›</a:t>
            </a:fld>
            <a:endParaRPr lang="en-US" dirty="0">
              <a:solidFill>
                <a:srgbClr val="FFFFFF"/>
              </a:solidFill>
            </a:endParaRPr>
          </a:p>
        </p:txBody>
      </p:sp>
      <p:sp>
        <p:nvSpPr>
          <p:cNvPr id="3" name="Footer Placeholder 2"/>
          <p:cNvSpPr>
            <a:spLocks noGrp="1"/>
          </p:cNvSpPr>
          <p:nvPr>
            <p:ph type="ftr" sz="quarter" idx="3"/>
          </p:nvPr>
        </p:nvSpPr>
        <p:spPr>
          <a:xfrm>
            <a:off x="0" y="6492879"/>
            <a:ext cx="4572000" cy="365124"/>
          </a:xfrm>
          <a:prstGeom prst="rect">
            <a:avLst/>
          </a:prstGeom>
        </p:spPr>
        <p:txBody>
          <a:bodyPr vert="horz" lIns="130589" tIns="65295" rIns="130589" bIns="65295" rtlCol="0" anchor="ctr"/>
          <a:lstStyle>
            <a:lvl1pPr algn="l">
              <a:defRPr sz="1100">
                <a:solidFill>
                  <a:schemeClr val="tx1"/>
                </a:solidFill>
              </a:defRPr>
            </a:lvl1pPr>
          </a:lstStyle>
          <a:p>
            <a:pPr defTabSz="914171" fontAlgn="base">
              <a:spcBef>
                <a:spcPct val="0"/>
              </a:spcBef>
              <a:spcAft>
                <a:spcPct val="0"/>
              </a:spcAft>
            </a:pPr>
            <a:r>
              <a:rPr lang="en-US" smtClean="0">
                <a:solidFill>
                  <a:srgbClr val="000000"/>
                </a:solidFill>
              </a:rPr>
              <a:t>Add footer text here.</a:t>
            </a:r>
            <a:endParaRPr lang="en-US"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hdr="0" ftr="0" dt="0"/>
  <p:txStyles>
    <p:titleStyle>
      <a:lvl1pPr algn="ctr" defTabSz="933075" rtl="0" eaLnBrk="1" fontAlgn="base" hangingPunct="1">
        <a:spcBef>
          <a:spcPct val="0"/>
        </a:spcBef>
        <a:spcAft>
          <a:spcPct val="0"/>
        </a:spcAft>
        <a:defRPr sz="2300" spc="286" baseline="0">
          <a:solidFill>
            <a:schemeClr val="tx1"/>
          </a:solidFill>
          <a:latin typeface="+mj-lt"/>
          <a:ea typeface="+mj-ea"/>
          <a:cs typeface="Arial" pitchFamily="34" charset="0"/>
        </a:defRPr>
      </a:lvl1pPr>
      <a:lvl2pPr algn="ctr" defTabSz="933075" rtl="0" eaLnBrk="1" fontAlgn="base" hangingPunct="1">
        <a:spcBef>
          <a:spcPct val="0"/>
        </a:spcBef>
        <a:spcAft>
          <a:spcPct val="0"/>
        </a:spcAft>
        <a:defRPr sz="4400">
          <a:solidFill>
            <a:schemeClr val="tx2"/>
          </a:solidFill>
          <a:latin typeface="Arial" charset="0"/>
        </a:defRPr>
      </a:lvl2pPr>
      <a:lvl3pPr algn="ctr" defTabSz="933075" rtl="0" eaLnBrk="1" fontAlgn="base" hangingPunct="1">
        <a:spcBef>
          <a:spcPct val="0"/>
        </a:spcBef>
        <a:spcAft>
          <a:spcPct val="0"/>
        </a:spcAft>
        <a:defRPr sz="4400">
          <a:solidFill>
            <a:schemeClr val="tx2"/>
          </a:solidFill>
          <a:latin typeface="Arial" charset="0"/>
        </a:defRPr>
      </a:lvl3pPr>
      <a:lvl4pPr algn="ctr" defTabSz="933075" rtl="0" eaLnBrk="1" fontAlgn="base" hangingPunct="1">
        <a:spcBef>
          <a:spcPct val="0"/>
        </a:spcBef>
        <a:spcAft>
          <a:spcPct val="0"/>
        </a:spcAft>
        <a:defRPr sz="4400">
          <a:solidFill>
            <a:schemeClr val="tx2"/>
          </a:solidFill>
          <a:latin typeface="Arial" charset="0"/>
        </a:defRPr>
      </a:lvl4pPr>
      <a:lvl5pPr algn="ctr" defTabSz="933075" rtl="0" eaLnBrk="1" fontAlgn="base" hangingPunct="1">
        <a:spcBef>
          <a:spcPct val="0"/>
        </a:spcBef>
        <a:spcAft>
          <a:spcPct val="0"/>
        </a:spcAft>
        <a:defRPr sz="4400">
          <a:solidFill>
            <a:schemeClr val="tx2"/>
          </a:solidFill>
          <a:latin typeface="Arial" charset="0"/>
        </a:defRPr>
      </a:lvl5pPr>
      <a:lvl6pPr marL="291461" algn="ctr" defTabSz="933075" rtl="0" eaLnBrk="1" fontAlgn="base" hangingPunct="1">
        <a:spcBef>
          <a:spcPct val="0"/>
        </a:spcBef>
        <a:spcAft>
          <a:spcPct val="0"/>
        </a:spcAft>
        <a:defRPr sz="4400">
          <a:solidFill>
            <a:schemeClr val="tx2"/>
          </a:solidFill>
          <a:latin typeface="Arial" charset="0"/>
        </a:defRPr>
      </a:lvl6pPr>
      <a:lvl7pPr marL="582919" algn="ctr" defTabSz="933075" rtl="0" eaLnBrk="1" fontAlgn="base" hangingPunct="1">
        <a:spcBef>
          <a:spcPct val="0"/>
        </a:spcBef>
        <a:spcAft>
          <a:spcPct val="0"/>
        </a:spcAft>
        <a:defRPr sz="4400">
          <a:solidFill>
            <a:schemeClr val="tx2"/>
          </a:solidFill>
          <a:latin typeface="Arial" charset="0"/>
        </a:defRPr>
      </a:lvl7pPr>
      <a:lvl8pPr marL="874378" algn="ctr" defTabSz="933075" rtl="0" eaLnBrk="1" fontAlgn="base" hangingPunct="1">
        <a:spcBef>
          <a:spcPct val="0"/>
        </a:spcBef>
        <a:spcAft>
          <a:spcPct val="0"/>
        </a:spcAft>
        <a:defRPr sz="4400">
          <a:solidFill>
            <a:schemeClr val="tx2"/>
          </a:solidFill>
          <a:latin typeface="Arial" charset="0"/>
        </a:defRPr>
      </a:lvl8pPr>
      <a:lvl9pPr marL="1165837" algn="ctr" defTabSz="933075" rtl="0" eaLnBrk="1" fontAlgn="base" hangingPunct="1">
        <a:spcBef>
          <a:spcPct val="0"/>
        </a:spcBef>
        <a:spcAft>
          <a:spcPct val="0"/>
        </a:spcAft>
        <a:defRPr sz="4400">
          <a:solidFill>
            <a:schemeClr val="tx2"/>
          </a:solidFill>
          <a:latin typeface="Arial" charset="0"/>
        </a:defRPr>
      </a:lvl9pPr>
    </p:titleStyle>
    <p:bodyStyle>
      <a:lvl1pPr marL="163238" indent="-163238" algn="l" defTabSz="933075" rtl="0" eaLnBrk="1" fontAlgn="base" hangingPunct="1">
        <a:spcBef>
          <a:spcPct val="20000"/>
        </a:spcBef>
        <a:spcAft>
          <a:spcPct val="0"/>
        </a:spcAft>
        <a:buChar char="•"/>
        <a:defRPr sz="1400" baseline="0">
          <a:solidFill>
            <a:schemeClr val="tx1"/>
          </a:solidFill>
          <a:latin typeface="Calibri" pitchFamily="34" charset="0"/>
          <a:ea typeface="+mn-ea"/>
          <a:cs typeface="Arial" pitchFamily="34" charset="0"/>
        </a:defRPr>
      </a:lvl1pPr>
      <a:lvl2pPr marL="326472" indent="-163238" algn="l" defTabSz="933075" rtl="0" eaLnBrk="1" fontAlgn="base" hangingPunct="1">
        <a:spcBef>
          <a:spcPct val="20000"/>
        </a:spcBef>
        <a:spcAft>
          <a:spcPct val="0"/>
        </a:spcAft>
        <a:buChar char="–"/>
        <a:defRPr sz="1400" baseline="0">
          <a:solidFill>
            <a:schemeClr val="tx1"/>
          </a:solidFill>
          <a:latin typeface="Calibri" pitchFamily="34" charset="0"/>
          <a:cs typeface="Arial" pitchFamily="34" charset="0"/>
        </a:defRPr>
      </a:lvl2pPr>
      <a:lvl3pPr marL="489711" indent="-163238" algn="l" defTabSz="933075" rtl="0" eaLnBrk="1" fontAlgn="base" hangingPunct="1">
        <a:spcBef>
          <a:spcPct val="20000"/>
        </a:spcBef>
        <a:spcAft>
          <a:spcPct val="0"/>
        </a:spcAft>
        <a:buChar char="•"/>
        <a:defRPr sz="1400" baseline="0">
          <a:solidFill>
            <a:schemeClr val="tx1"/>
          </a:solidFill>
          <a:latin typeface="Calibri" pitchFamily="34" charset="0"/>
          <a:cs typeface="Arial" pitchFamily="34" charset="0"/>
        </a:defRPr>
      </a:lvl3pPr>
      <a:lvl4pPr marL="652946" indent="-163238" algn="l" defTabSz="933075" rtl="0" eaLnBrk="1" fontAlgn="base" hangingPunct="1">
        <a:spcBef>
          <a:spcPct val="20000"/>
        </a:spcBef>
        <a:spcAft>
          <a:spcPct val="0"/>
        </a:spcAft>
        <a:buChar char="–"/>
        <a:defRPr sz="1400" baseline="0">
          <a:solidFill>
            <a:schemeClr val="tx1"/>
          </a:solidFill>
          <a:latin typeface="Calibri" pitchFamily="34" charset="0"/>
          <a:cs typeface="Arial" pitchFamily="34" charset="0"/>
        </a:defRPr>
      </a:lvl4pPr>
      <a:lvl5pPr marL="816188" indent="-163238" algn="l" defTabSz="933075" rtl="0" eaLnBrk="1" fontAlgn="base" hangingPunct="1">
        <a:spcBef>
          <a:spcPct val="20000"/>
        </a:spcBef>
        <a:spcAft>
          <a:spcPct val="0"/>
        </a:spcAft>
        <a:buFont typeface="Arial" pitchFamily="34" charset="0"/>
        <a:buChar char="•"/>
        <a:defRPr sz="1400" baseline="0">
          <a:solidFill>
            <a:schemeClr val="tx1"/>
          </a:solidFill>
          <a:latin typeface="Calibri" pitchFamily="34" charset="0"/>
          <a:cs typeface="Arial" pitchFamily="34" charset="0"/>
        </a:defRPr>
      </a:lvl5pPr>
      <a:lvl6pPr marL="2390369" indent="-233777" algn="l" defTabSz="933075" rtl="0" eaLnBrk="1" fontAlgn="base" hangingPunct="1">
        <a:spcBef>
          <a:spcPct val="20000"/>
        </a:spcBef>
        <a:spcAft>
          <a:spcPct val="0"/>
        </a:spcAft>
        <a:buChar char="»"/>
        <a:defRPr sz="2000">
          <a:solidFill>
            <a:schemeClr val="tx1"/>
          </a:solidFill>
          <a:latin typeface="+mn-lt"/>
        </a:defRPr>
      </a:lvl6pPr>
      <a:lvl7pPr marL="2681829" indent="-233777" algn="l" defTabSz="933075" rtl="0" eaLnBrk="1" fontAlgn="base" hangingPunct="1">
        <a:spcBef>
          <a:spcPct val="20000"/>
        </a:spcBef>
        <a:spcAft>
          <a:spcPct val="0"/>
        </a:spcAft>
        <a:buChar char="»"/>
        <a:defRPr sz="2000">
          <a:solidFill>
            <a:schemeClr val="tx1"/>
          </a:solidFill>
          <a:latin typeface="+mn-lt"/>
        </a:defRPr>
      </a:lvl7pPr>
      <a:lvl8pPr marL="2973290" indent="-233777" algn="l" defTabSz="933075" rtl="0" eaLnBrk="1" fontAlgn="base" hangingPunct="1">
        <a:spcBef>
          <a:spcPct val="20000"/>
        </a:spcBef>
        <a:spcAft>
          <a:spcPct val="0"/>
        </a:spcAft>
        <a:buChar char="»"/>
        <a:defRPr sz="2000">
          <a:solidFill>
            <a:schemeClr val="tx1"/>
          </a:solidFill>
          <a:latin typeface="+mn-lt"/>
        </a:defRPr>
      </a:lvl8pPr>
      <a:lvl9pPr marL="3264748" indent="-233777" algn="l" defTabSz="933075"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582919" rtl="0" eaLnBrk="1" latinLnBrk="0" hangingPunct="1">
        <a:defRPr sz="1100" kern="1200">
          <a:solidFill>
            <a:schemeClr val="tx1"/>
          </a:solidFill>
          <a:latin typeface="+mn-lt"/>
          <a:ea typeface="+mn-ea"/>
          <a:cs typeface="+mn-cs"/>
        </a:defRPr>
      </a:lvl1pPr>
      <a:lvl2pPr marL="291461" algn="l" defTabSz="582919" rtl="0" eaLnBrk="1" latinLnBrk="0" hangingPunct="1">
        <a:defRPr sz="1100" kern="1200">
          <a:solidFill>
            <a:schemeClr val="tx1"/>
          </a:solidFill>
          <a:latin typeface="+mn-lt"/>
          <a:ea typeface="+mn-ea"/>
          <a:cs typeface="+mn-cs"/>
        </a:defRPr>
      </a:lvl2pPr>
      <a:lvl3pPr marL="582919" algn="l" defTabSz="582919" rtl="0" eaLnBrk="1" latinLnBrk="0" hangingPunct="1">
        <a:defRPr sz="1100" kern="1200">
          <a:solidFill>
            <a:schemeClr val="tx1"/>
          </a:solidFill>
          <a:latin typeface="+mn-lt"/>
          <a:ea typeface="+mn-ea"/>
          <a:cs typeface="+mn-cs"/>
        </a:defRPr>
      </a:lvl3pPr>
      <a:lvl4pPr marL="874378" algn="l" defTabSz="582919" rtl="0" eaLnBrk="1" latinLnBrk="0" hangingPunct="1">
        <a:defRPr sz="1100" kern="1200">
          <a:solidFill>
            <a:schemeClr val="tx1"/>
          </a:solidFill>
          <a:latin typeface="+mn-lt"/>
          <a:ea typeface="+mn-ea"/>
          <a:cs typeface="+mn-cs"/>
        </a:defRPr>
      </a:lvl4pPr>
      <a:lvl5pPr marL="1165837" algn="l" defTabSz="582919" rtl="0" eaLnBrk="1" latinLnBrk="0" hangingPunct="1">
        <a:defRPr sz="1100" kern="1200">
          <a:solidFill>
            <a:schemeClr val="tx1"/>
          </a:solidFill>
          <a:latin typeface="+mn-lt"/>
          <a:ea typeface="+mn-ea"/>
          <a:cs typeface="+mn-cs"/>
        </a:defRPr>
      </a:lvl5pPr>
      <a:lvl6pPr marL="1457296" algn="l" defTabSz="582919" rtl="0" eaLnBrk="1" latinLnBrk="0" hangingPunct="1">
        <a:defRPr sz="1100" kern="1200">
          <a:solidFill>
            <a:schemeClr val="tx1"/>
          </a:solidFill>
          <a:latin typeface="+mn-lt"/>
          <a:ea typeface="+mn-ea"/>
          <a:cs typeface="+mn-cs"/>
        </a:defRPr>
      </a:lvl6pPr>
      <a:lvl7pPr marL="1748757" algn="l" defTabSz="582919" rtl="0" eaLnBrk="1" latinLnBrk="0" hangingPunct="1">
        <a:defRPr sz="1100" kern="1200">
          <a:solidFill>
            <a:schemeClr val="tx1"/>
          </a:solidFill>
          <a:latin typeface="+mn-lt"/>
          <a:ea typeface="+mn-ea"/>
          <a:cs typeface="+mn-cs"/>
        </a:defRPr>
      </a:lvl7pPr>
      <a:lvl8pPr marL="2040215" algn="l" defTabSz="582919" rtl="0" eaLnBrk="1" latinLnBrk="0" hangingPunct="1">
        <a:defRPr sz="1100" kern="1200">
          <a:solidFill>
            <a:schemeClr val="tx1"/>
          </a:solidFill>
          <a:latin typeface="+mn-lt"/>
          <a:ea typeface="+mn-ea"/>
          <a:cs typeface="+mn-cs"/>
        </a:defRPr>
      </a:lvl8pPr>
      <a:lvl9pPr marL="2331672" algn="l" defTabSz="582919" rtl="0" eaLnBrk="1" latinLnBrk="0" hangingPunct="1">
        <a:defRPr sz="11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gray">
          <a:xfrm>
            <a:off x="3740728" y="2823885"/>
            <a:ext cx="1662546" cy="1210236"/>
          </a:xfrm>
          <a:prstGeom prst="rect">
            <a:avLst/>
          </a:prstGeom>
        </p:spPr>
        <p:txBody>
          <a:bodyPr vert="horz" wrap="square" lIns="64995" tIns="64995" rIns="64995" bIns="64995"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4261122" y="6454597"/>
            <a:ext cx="621771" cy="242047"/>
          </a:xfrm>
          <a:prstGeom prst="rect">
            <a:avLst/>
          </a:prstGeom>
        </p:spPr>
        <p:txBody>
          <a:bodyPr vert="horz" wrap="square" lIns="40838" tIns="40838" rIns="40838" bIns="40838" rtlCol="0" anchor="t">
            <a:noAutofit/>
          </a:bodyPr>
          <a:lstStyle>
            <a:lvl1pPr algn="ctr">
              <a:defRPr sz="900">
                <a:solidFill>
                  <a:schemeClr val="accent5"/>
                </a:solidFill>
              </a:defRPr>
            </a:lvl1pPr>
          </a:lstStyle>
          <a:p>
            <a:pPr defTabSz="910017"/>
            <a:fld id="{D1524D41-16DC-4D92-9EF9-071B213BE0F5}" type="slidenum">
              <a:rPr lang="en-US" smtClean="0">
                <a:solidFill>
                  <a:srgbClr val="000000"/>
                </a:solidFill>
              </a:rPr>
              <a:pPr defTabSz="910017"/>
              <a:t>‹#›</a:t>
            </a:fld>
            <a:endParaRPr lang="en-US" dirty="0">
              <a:solidFill>
                <a:srgbClr val="000000"/>
              </a:solidFill>
            </a:endParaRPr>
          </a:p>
        </p:txBody>
      </p:sp>
    </p:spTree>
    <p:extLst>
      <p:ext uri="{BB962C8B-B14F-4D97-AF65-F5344CB8AC3E}">
        <p14:creationId xmlns:p14="http://schemas.microsoft.com/office/powerpoint/2010/main" val="3298530457"/>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7" r:id="rId8"/>
  </p:sldLayoutIdLst>
  <p:timing>
    <p:tnLst>
      <p:par>
        <p:cTn id="1" dur="indefinite" restart="never" nodeType="tmRoot"/>
      </p:par>
    </p:tnLst>
  </p:timing>
  <p:hf hdr="0" ftr="0" dt="0"/>
  <p:txStyles>
    <p:titleStyle>
      <a:lvl1pPr algn="l" defTabSz="910017" rtl="0" eaLnBrk="1" latinLnBrk="0" hangingPunct="1">
        <a:spcBef>
          <a:spcPct val="0"/>
        </a:spcBef>
        <a:buNone/>
        <a:defRPr sz="1600" b="1" kern="1200">
          <a:solidFill>
            <a:schemeClr val="accent5"/>
          </a:solidFill>
          <a:latin typeface="+mj-lt"/>
          <a:ea typeface="+mj-ea"/>
          <a:cs typeface="+mj-cs"/>
        </a:defRPr>
      </a:lvl1pPr>
    </p:titleStyle>
    <p:bodyStyle>
      <a:lvl1pPr marL="100674" indent="-100674" algn="l" defTabSz="910017" rtl="0" eaLnBrk="1" latinLnBrk="0" hangingPunct="1">
        <a:spcBef>
          <a:spcPts val="429"/>
        </a:spcBef>
        <a:buFont typeface="Arial" pitchFamily="34" charset="0"/>
        <a:buChar char="•"/>
        <a:defRPr sz="900" kern="1200">
          <a:solidFill>
            <a:schemeClr val="tx1"/>
          </a:solidFill>
          <a:latin typeface="+mn-lt"/>
          <a:ea typeface="+mn-ea"/>
          <a:cs typeface="+mn-cs"/>
        </a:defRPr>
      </a:lvl1pPr>
      <a:lvl2pPr marL="205597" indent="-104925" algn="l" defTabSz="910017" rtl="0" eaLnBrk="1" latinLnBrk="0" hangingPunct="1">
        <a:spcBef>
          <a:spcPts val="429"/>
        </a:spcBef>
        <a:buFont typeface="Arial" pitchFamily="34" charset="0"/>
        <a:buChar char="–"/>
        <a:defRPr sz="900" kern="1200">
          <a:solidFill>
            <a:schemeClr val="tx1"/>
          </a:solidFill>
          <a:latin typeface="+mn-lt"/>
          <a:ea typeface="+mn-ea"/>
          <a:cs typeface="+mn-cs"/>
        </a:defRPr>
      </a:lvl2pPr>
      <a:lvl3pPr marL="306279" indent="-100674" algn="l" defTabSz="910017" rtl="0" eaLnBrk="1" latinLnBrk="0" hangingPunct="1">
        <a:spcBef>
          <a:spcPts val="429"/>
        </a:spcBef>
        <a:buFont typeface="Arial" pitchFamily="34" charset="0"/>
        <a:buChar char="•"/>
        <a:defRPr sz="900" kern="1200">
          <a:solidFill>
            <a:schemeClr val="tx1"/>
          </a:solidFill>
          <a:latin typeface="+mn-lt"/>
          <a:ea typeface="+mn-ea"/>
          <a:cs typeface="+mn-cs"/>
        </a:defRPr>
      </a:lvl3pPr>
      <a:lvl4pPr marL="409770" indent="-103506" algn="l" defTabSz="910017" rtl="0" eaLnBrk="1" latinLnBrk="0" hangingPunct="1">
        <a:spcBef>
          <a:spcPts val="429"/>
        </a:spcBef>
        <a:buFont typeface="Arial" pitchFamily="34" charset="0"/>
        <a:buChar char="–"/>
        <a:defRPr sz="900" kern="1200">
          <a:solidFill>
            <a:schemeClr val="tx1"/>
          </a:solidFill>
          <a:latin typeface="+mn-lt"/>
          <a:ea typeface="+mn-ea"/>
          <a:cs typeface="+mn-cs"/>
        </a:defRPr>
      </a:lvl4pPr>
      <a:lvl5pPr marL="510434" indent="-100674" algn="l" defTabSz="910017" rtl="0" eaLnBrk="1" latinLnBrk="0" hangingPunct="1">
        <a:spcBef>
          <a:spcPts val="429"/>
        </a:spcBef>
        <a:buFont typeface="Arial" pitchFamily="34" charset="0"/>
        <a:buChar char="•"/>
        <a:defRPr sz="900" kern="1200" baseline="0">
          <a:solidFill>
            <a:schemeClr val="tx1"/>
          </a:solidFill>
          <a:latin typeface="+mn-lt"/>
          <a:ea typeface="+mn-ea"/>
          <a:cs typeface="+mn-cs"/>
        </a:defRPr>
      </a:lvl5pPr>
      <a:lvl6pPr marL="2502541" indent="-227521" algn="l" defTabSz="91001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57552" indent="-227521" algn="l" defTabSz="91001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12558" indent="-227521" algn="l" defTabSz="91001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67562" indent="-227521" algn="l" defTabSz="91001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0017" rtl="0" eaLnBrk="1" latinLnBrk="0" hangingPunct="1">
        <a:defRPr sz="1900" kern="1200">
          <a:solidFill>
            <a:schemeClr val="tx1"/>
          </a:solidFill>
          <a:latin typeface="+mn-lt"/>
          <a:ea typeface="+mn-ea"/>
          <a:cs typeface="+mn-cs"/>
        </a:defRPr>
      </a:lvl1pPr>
      <a:lvl2pPr marL="455016" algn="l" defTabSz="910017" rtl="0" eaLnBrk="1" latinLnBrk="0" hangingPunct="1">
        <a:defRPr sz="1900" kern="1200">
          <a:solidFill>
            <a:schemeClr val="tx1"/>
          </a:solidFill>
          <a:latin typeface="+mn-lt"/>
          <a:ea typeface="+mn-ea"/>
          <a:cs typeface="+mn-cs"/>
        </a:defRPr>
      </a:lvl2pPr>
      <a:lvl3pPr marL="910017" algn="l" defTabSz="910017" rtl="0" eaLnBrk="1" latinLnBrk="0" hangingPunct="1">
        <a:defRPr sz="1900" kern="1200">
          <a:solidFill>
            <a:schemeClr val="tx1"/>
          </a:solidFill>
          <a:latin typeface="+mn-lt"/>
          <a:ea typeface="+mn-ea"/>
          <a:cs typeface="+mn-cs"/>
        </a:defRPr>
      </a:lvl3pPr>
      <a:lvl4pPr marL="1365023" algn="l" defTabSz="910017" rtl="0" eaLnBrk="1" latinLnBrk="0" hangingPunct="1">
        <a:defRPr sz="1900" kern="1200">
          <a:solidFill>
            <a:schemeClr val="tx1"/>
          </a:solidFill>
          <a:latin typeface="+mn-lt"/>
          <a:ea typeface="+mn-ea"/>
          <a:cs typeface="+mn-cs"/>
        </a:defRPr>
      </a:lvl4pPr>
      <a:lvl5pPr marL="1820035" algn="l" defTabSz="910017" rtl="0" eaLnBrk="1" latinLnBrk="0" hangingPunct="1">
        <a:defRPr sz="1900" kern="1200">
          <a:solidFill>
            <a:schemeClr val="tx1"/>
          </a:solidFill>
          <a:latin typeface="+mn-lt"/>
          <a:ea typeface="+mn-ea"/>
          <a:cs typeface="+mn-cs"/>
        </a:defRPr>
      </a:lvl5pPr>
      <a:lvl6pPr marL="2275038" algn="l" defTabSz="910017" rtl="0" eaLnBrk="1" latinLnBrk="0" hangingPunct="1">
        <a:defRPr sz="1900" kern="1200">
          <a:solidFill>
            <a:schemeClr val="tx1"/>
          </a:solidFill>
          <a:latin typeface="+mn-lt"/>
          <a:ea typeface="+mn-ea"/>
          <a:cs typeface="+mn-cs"/>
        </a:defRPr>
      </a:lvl6pPr>
      <a:lvl7pPr marL="2730045" algn="l" defTabSz="910017" rtl="0" eaLnBrk="1" latinLnBrk="0" hangingPunct="1">
        <a:defRPr sz="1900" kern="1200">
          <a:solidFill>
            <a:schemeClr val="tx1"/>
          </a:solidFill>
          <a:latin typeface="+mn-lt"/>
          <a:ea typeface="+mn-ea"/>
          <a:cs typeface="+mn-cs"/>
        </a:defRPr>
      </a:lvl7pPr>
      <a:lvl8pPr marL="3185049" algn="l" defTabSz="910017" rtl="0" eaLnBrk="1" latinLnBrk="0" hangingPunct="1">
        <a:defRPr sz="1900" kern="1200">
          <a:solidFill>
            <a:schemeClr val="tx1"/>
          </a:solidFill>
          <a:latin typeface="+mn-lt"/>
          <a:ea typeface="+mn-ea"/>
          <a:cs typeface="+mn-cs"/>
        </a:defRPr>
      </a:lvl8pPr>
      <a:lvl9pPr marL="3640065" algn="l" defTabSz="910017" rtl="0" eaLnBrk="1" latinLnBrk="0" hangingPunct="1">
        <a:defRPr sz="19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gray">
          <a:xfrm>
            <a:off x="3740728" y="2823885"/>
            <a:ext cx="1662546" cy="1210236"/>
          </a:xfrm>
          <a:prstGeom prst="rect">
            <a:avLst/>
          </a:prstGeom>
        </p:spPr>
        <p:txBody>
          <a:bodyPr vert="horz" wrap="square" lIns="65184" tIns="65184" rIns="65184" bIns="65184"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4261122" y="6454597"/>
            <a:ext cx="621771" cy="242047"/>
          </a:xfrm>
          <a:prstGeom prst="rect">
            <a:avLst/>
          </a:prstGeom>
        </p:spPr>
        <p:txBody>
          <a:bodyPr vert="horz" wrap="square" lIns="40954" tIns="40954" rIns="40954" bIns="40954" rtlCol="0" anchor="t">
            <a:noAutofit/>
          </a:bodyPr>
          <a:lstStyle>
            <a:lvl1pPr algn="ctr">
              <a:defRPr sz="900">
                <a:solidFill>
                  <a:schemeClr val="accent5"/>
                </a:solidFill>
              </a:defRPr>
            </a:lvl1pPr>
          </a:lstStyle>
          <a:p>
            <a:pPr defTabSz="912572"/>
            <a:fld id="{D1524D41-16DC-4D92-9EF9-071B213BE0F5}" type="slidenum">
              <a:rPr lang="en-US" smtClean="0">
                <a:solidFill>
                  <a:srgbClr val="000000"/>
                </a:solidFill>
              </a:rPr>
              <a:pPr defTabSz="912572"/>
              <a:t>‹#›</a:t>
            </a:fld>
            <a:endParaRPr lang="en-US" dirty="0">
              <a:solidFill>
                <a:srgbClr val="000000"/>
              </a:solidFill>
            </a:endParaRPr>
          </a:p>
        </p:txBody>
      </p:sp>
      <p:sp>
        <p:nvSpPr>
          <p:cNvPr id="5" name="TextBox 4"/>
          <p:cNvSpPr txBox="1"/>
          <p:nvPr/>
        </p:nvSpPr>
        <p:spPr bwMode="gray">
          <a:xfrm>
            <a:off x="404091" y="6454599"/>
            <a:ext cx="2170546" cy="267374"/>
          </a:xfrm>
          <a:prstGeom prst="rect">
            <a:avLst/>
          </a:prstGeom>
          <a:noFill/>
        </p:spPr>
        <p:txBody>
          <a:bodyPr wrap="square" lIns="40954" tIns="40954" rIns="40954" bIns="40954" rtlCol="0">
            <a:spAutoFit/>
          </a:bodyPr>
          <a:lstStyle/>
          <a:p>
            <a:pPr defTabSz="912572">
              <a:defRPr/>
            </a:pPr>
            <a:r>
              <a:rPr lang="en-US" sz="600" cap="all" dirty="0">
                <a:solidFill>
                  <a:srgbClr val="617685"/>
                </a:solidFill>
              </a:rPr>
              <a:t>©2012 The Advisory Board Company • </a:t>
            </a:r>
            <a:r>
              <a:rPr lang="en-US" sz="600" b="1" cap="all" dirty="0">
                <a:solidFill>
                  <a:srgbClr val="617685"/>
                </a:solidFill>
              </a:rPr>
              <a:t>advisory.com</a:t>
            </a:r>
          </a:p>
        </p:txBody>
      </p:sp>
    </p:spTree>
    <p:extLst>
      <p:ext uri="{BB962C8B-B14F-4D97-AF65-F5344CB8AC3E}">
        <p14:creationId xmlns:p14="http://schemas.microsoft.com/office/powerpoint/2010/main" val="1363172279"/>
      </p:ext>
    </p:extLst>
  </p:cSld>
  <p:clrMap bg1="lt1" tx1="dk1" bg2="lt2" tx2="dk2" accent1="accent1" accent2="accent2" accent3="accent3" accent4="accent4" accent5="accent5" accent6="accent6" hlink="hlink" folHlink="folHlink"/>
  <p:sldLayoutIdLst>
    <p:sldLayoutId id="2147483703" r:id="rId1"/>
    <p:sldLayoutId id="2147483705" r:id="rId2"/>
    <p:sldLayoutId id="2147483706" r:id="rId3"/>
  </p:sldLayoutIdLst>
  <p:timing>
    <p:tnLst>
      <p:par>
        <p:cTn id="1" dur="indefinite" restart="never" nodeType="tmRoot"/>
      </p:par>
    </p:tnLst>
  </p:timing>
  <p:hf hdr="0" ftr="0" dt="0"/>
  <p:txStyles>
    <p:titleStyle>
      <a:lvl1pPr algn="l" defTabSz="912572" rtl="0" eaLnBrk="1" latinLnBrk="0" hangingPunct="1">
        <a:spcBef>
          <a:spcPct val="0"/>
        </a:spcBef>
        <a:buNone/>
        <a:defRPr sz="1600" b="1" kern="1200">
          <a:solidFill>
            <a:schemeClr val="accent5"/>
          </a:solidFill>
          <a:latin typeface="+mj-lt"/>
          <a:ea typeface="+mj-ea"/>
          <a:cs typeface="+mj-cs"/>
        </a:defRPr>
      </a:lvl1pPr>
    </p:titleStyle>
    <p:bodyStyle>
      <a:lvl1pPr marL="100954" indent="-100954" algn="l" defTabSz="912572" rtl="0" eaLnBrk="1" latinLnBrk="0" hangingPunct="1">
        <a:spcBef>
          <a:spcPts val="429"/>
        </a:spcBef>
        <a:buFont typeface="Arial" pitchFamily="34" charset="0"/>
        <a:buChar char="•"/>
        <a:defRPr sz="900" kern="1200">
          <a:solidFill>
            <a:schemeClr val="tx1"/>
          </a:solidFill>
          <a:latin typeface="+mn-lt"/>
          <a:ea typeface="+mn-ea"/>
          <a:cs typeface="+mn-cs"/>
        </a:defRPr>
      </a:lvl1pPr>
      <a:lvl2pPr marL="206174" indent="-105218" algn="l" defTabSz="912572" rtl="0" eaLnBrk="1" latinLnBrk="0" hangingPunct="1">
        <a:spcBef>
          <a:spcPts val="429"/>
        </a:spcBef>
        <a:buFont typeface="Arial" pitchFamily="34" charset="0"/>
        <a:buChar char="–"/>
        <a:defRPr sz="900" kern="1200">
          <a:solidFill>
            <a:schemeClr val="tx1"/>
          </a:solidFill>
          <a:latin typeface="+mn-lt"/>
          <a:ea typeface="+mn-ea"/>
          <a:cs typeface="+mn-cs"/>
        </a:defRPr>
      </a:lvl2pPr>
      <a:lvl3pPr marL="307123" indent="-100954" algn="l" defTabSz="912572" rtl="0" eaLnBrk="1" latinLnBrk="0" hangingPunct="1">
        <a:spcBef>
          <a:spcPts val="429"/>
        </a:spcBef>
        <a:buFont typeface="Arial" pitchFamily="34" charset="0"/>
        <a:buChar char="•"/>
        <a:defRPr sz="900" kern="1200">
          <a:solidFill>
            <a:schemeClr val="tx1"/>
          </a:solidFill>
          <a:latin typeface="+mn-lt"/>
          <a:ea typeface="+mn-ea"/>
          <a:cs typeface="+mn-cs"/>
        </a:defRPr>
      </a:lvl3pPr>
      <a:lvl4pPr marL="410919" indent="-103799" algn="l" defTabSz="912572" rtl="0" eaLnBrk="1" latinLnBrk="0" hangingPunct="1">
        <a:spcBef>
          <a:spcPts val="429"/>
        </a:spcBef>
        <a:buFont typeface="Arial" pitchFamily="34" charset="0"/>
        <a:buChar char="–"/>
        <a:defRPr sz="900" kern="1200">
          <a:solidFill>
            <a:schemeClr val="tx1"/>
          </a:solidFill>
          <a:latin typeface="+mn-lt"/>
          <a:ea typeface="+mn-ea"/>
          <a:cs typeface="+mn-cs"/>
        </a:defRPr>
      </a:lvl4pPr>
      <a:lvl5pPr marL="511872" indent="-100954" algn="l" defTabSz="912572" rtl="0" eaLnBrk="1" latinLnBrk="0" hangingPunct="1">
        <a:spcBef>
          <a:spcPts val="429"/>
        </a:spcBef>
        <a:buFont typeface="Arial" pitchFamily="34" charset="0"/>
        <a:buChar char="•"/>
        <a:defRPr sz="900" kern="1200" baseline="0">
          <a:solidFill>
            <a:schemeClr val="tx1"/>
          </a:solidFill>
          <a:latin typeface="+mn-lt"/>
          <a:ea typeface="+mn-ea"/>
          <a:cs typeface="+mn-cs"/>
        </a:defRPr>
      </a:lvl5pPr>
      <a:lvl6pPr marL="2509573" indent="-228151" algn="l" defTabSz="91257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5862" indent="-228151" algn="l" defTabSz="91257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2155" indent="-228151" algn="l" defTabSz="91257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8432" indent="-228151" algn="l" defTabSz="91257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2572" rtl="0" eaLnBrk="1" latinLnBrk="0" hangingPunct="1">
        <a:defRPr sz="1900" kern="1200">
          <a:solidFill>
            <a:schemeClr val="tx1"/>
          </a:solidFill>
          <a:latin typeface="+mn-lt"/>
          <a:ea typeface="+mn-ea"/>
          <a:cs typeface="+mn-cs"/>
        </a:defRPr>
      </a:lvl1pPr>
      <a:lvl2pPr marL="456290" algn="l" defTabSz="912572" rtl="0" eaLnBrk="1" latinLnBrk="0" hangingPunct="1">
        <a:defRPr sz="1900" kern="1200">
          <a:solidFill>
            <a:schemeClr val="tx1"/>
          </a:solidFill>
          <a:latin typeface="+mn-lt"/>
          <a:ea typeface="+mn-ea"/>
          <a:cs typeface="+mn-cs"/>
        </a:defRPr>
      </a:lvl2pPr>
      <a:lvl3pPr marL="912572" algn="l" defTabSz="912572" rtl="0" eaLnBrk="1" latinLnBrk="0" hangingPunct="1">
        <a:defRPr sz="1900" kern="1200">
          <a:solidFill>
            <a:schemeClr val="tx1"/>
          </a:solidFill>
          <a:latin typeface="+mn-lt"/>
          <a:ea typeface="+mn-ea"/>
          <a:cs typeface="+mn-cs"/>
        </a:defRPr>
      </a:lvl3pPr>
      <a:lvl4pPr marL="1368857" algn="l" defTabSz="912572" rtl="0" eaLnBrk="1" latinLnBrk="0" hangingPunct="1">
        <a:defRPr sz="1900" kern="1200">
          <a:solidFill>
            <a:schemeClr val="tx1"/>
          </a:solidFill>
          <a:latin typeface="+mn-lt"/>
          <a:ea typeface="+mn-ea"/>
          <a:cs typeface="+mn-cs"/>
        </a:defRPr>
      </a:lvl4pPr>
      <a:lvl5pPr marL="1825144" algn="l" defTabSz="912572" rtl="0" eaLnBrk="1" latinLnBrk="0" hangingPunct="1">
        <a:defRPr sz="1900" kern="1200">
          <a:solidFill>
            <a:schemeClr val="tx1"/>
          </a:solidFill>
          <a:latin typeface="+mn-lt"/>
          <a:ea typeface="+mn-ea"/>
          <a:cs typeface="+mn-cs"/>
        </a:defRPr>
      </a:lvl5pPr>
      <a:lvl6pPr marL="2281432" algn="l" defTabSz="912572" rtl="0" eaLnBrk="1" latinLnBrk="0" hangingPunct="1">
        <a:defRPr sz="1900" kern="1200">
          <a:solidFill>
            <a:schemeClr val="tx1"/>
          </a:solidFill>
          <a:latin typeface="+mn-lt"/>
          <a:ea typeface="+mn-ea"/>
          <a:cs typeface="+mn-cs"/>
        </a:defRPr>
      </a:lvl6pPr>
      <a:lvl7pPr marL="2737719" algn="l" defTabSz="912572" rtl="0" eaLnBrk="1" latinLnBrk="0" hangingPunct="1">
        <a:defRPr sz="1900" kern="1200">
          <a:solidFill>
            <a:schemeClr val="tx1"/>
          </a:solidFill>
          <a:latin typeface="+mn-lt"/>
          <a:ea typeface="+mn-ea"/>
          <a:cs typeface="+mn-cs"/>
        </a:defRPr>
      </a:lvl7pPr>
      <a:lvl8pPr marL="3194003" algn="l" defTabSz="912572" rtl="0" eaLnBrk="1" latinLnBrk="0" hangingPunct="1">
        <a:defRPr sz="1900" kern="1200">
          <a:solidFill>
            <a:schemeClr val="tx1"/>
          </a:solidFill>
          <a:latin typeface="+mn-lt"/>
          <a:ea typeface="+mn-ea"/>
          <a:cs typeface="+mn-cs"/>
        </a:defRPr>
      </a:lvl8pPr>
      <a:lvl9pPr marL="3650290" algn="l" defTabSz="912572" rtl="0" eaLnBrk="1" latinLnBrk="0" hangingPunct="1">
        <a:defRPr sz="19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gray">
          <a:xfrm>
            <a:off x="0" y="853851"/>
            <a:ext cx="9144000" cy="1394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30615" tIns="65308" rIns="130615" bIns="65308" rtlCol="0" anchor="ctr">
            <a:noAutofit/>
          </a:bodyPr>
          <a:lstStyle/>
          <a:p>
            <a:pPr algn="ctr" defTabSz="914309"/>
            <a:endParaRPr lang="en-US">
              <a:solidFill>
                <a:srgbClr val="FFFFFF"/>
              </a:solidFill>
            </a:endParaRPr>
          </a:p>
        </p:txBody>
      </p:sp>
      <p:pic>
        <p:nvPicPr>
          <p:cNvPr id="17" name="Picture 16" descr="PPT_Onscreen_Banner.jpg"/>
          <p:cNvPicPr>
            <a:picLocks noChangeAspect="1"/>
          </p:cNvPicPr>
          <p:nvPr/>
        </p:nvPicPr>
        <p:blipFill>
          <a:blip r:embed="rId24" cstate="print"/>
          <a:stretch>
            <a:fillRect/>
          </a:stretch>
        </p:blipFill>
        <p:spPr bwMode="gray">
          <a:xfrm>
            <a:off x="0" y="0"/>
            <a:ext cx="9144000" cy="914400"/>
          </a:xfrm>
          <a:prstGeom prst="rect">
            <a:avLst/>
          </a:prstGeom>
        </p:spPr>
      </p:pic>
      <p:cxnSp>
        <p:nvCxnSpPr>
          <p:cNvPr id="10" name="Straight Connector 9"/>
          <p:cNvCxnSpPr/>
          <p:nvPr/>
        </p:nvCxnSpPr>
        <p:spPr bwMode="gray">
          <a:xfrm>
            <a:off x="0" y="951924"/>
            <a:ext cx="9144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bwMode="gray">
          <a:xfrm>
            <a:off x="1" y="6708510"/>
            <a:ext cx="2976619" cy="149491"/>
          </a:xfrm>
          <a:prstGeom prst="rect">
            <a:avLst/>
          </a:prstGeom>
          <a:noFill/>
        </p:spPr>
        <p:txBody>
          <a:bodyPr wrap="square" lIns="65308" tIns="0" rIns="0" bIns="39185" rtlCol="0" anchor="b" anchorCtr="0">
            <a:spAutoFit/>
          </a:bodyPr>
          <a:lstStyle/>
          <a:p>
            <a:pPr defTabSz="914309">
              <a:defRPr/>
            </a:pPr>
            <a:r>
              <a:rPr lang="en-US" sz="700" dirty="0" smtClean="0">
                <a:solidFill>
                  <a:srgbClr val="333E48"/>
                </a:solidFill>
                <a:latin typeface="Calibri"/>
              </a:rPr>
              <a:t>©</a:t>
            </a:r>
            <a:r>
              <a:rPr lang="en-US" sz="700" dirty="0" smtClean="0">
                <a:solidFill>
                  <a:srgbClr val="333E48"/>
                </a:solidFill>
              </a:rPr>
              <a:t>2014 The Advisory Board Company • </a:t>
            </a:r>
            <a:r>
              <a:rPr lang="en-US" sz="700" b="1" dirty="0" smtClean="0">
                <a:solidFill>
                  <a:srgbClr val="333E48"/>
                </a:solidFill>
              </a:rPr>
              <a:t>advisory.com</a:t>
            </a:r>
            <a:endParaRPr lang="en-US" sz="700" dirty="0" smtClean="0">
              <a:solidFill>
                <a:srgbClr val="333E48"/>
              </a:solidFill>
            </a:endParaRPr>
          </a:p>
        </p:txBody>
      </p:sp>
      <p:sp>
        <p:nvSpPr>
          <p:cNvPr id="13" name="Slide Number Placeholder 2"/>
          <p:cNvSpPr txBox="1">
            <a:spLocks/>
          </p:cNvSpPr>
          <p:nvPr/>
        </p:nvSpPr>
        <p:spPr bwMode="gray">
          <a:xfrm>
            <a:off x="8134178" y="2"/>
            <a:ext cx="1009824" cy="365124"/>
          </a:xfrm>
          <a:prstGeom prst="rect">
            <a:avLst/>
          </a:prstGeom>
        </p:spPr>
        <p:txBody>
          <a:bodyPr vert="horz" lIns="65308" tIns="65308" rIns="65308" bIns="65308"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882504918"/>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 id="2147483723" r:id="rId14"/>
    <p:sldLayoutId id="2147483724" r:id="rId15"/>
    <p:sldLayoutId id="2147483725" r:id="rId16"/>
    <p:sldLayoutId id="2147483726" r:id="rId17"/>
    <p:sldLayoutId id="2147483727" r:id="rId18"/>
    <p:sldLayoutId id="2147483728" r:id="rId19"/>
    <p:sldLayoutId id="2147483729" r:id="rId20"/>
    <p:sldLayoutId id="2147483730" r:id="rId21"/>
    <p:sldLayoutId id="2147483731" r:id="rId22"/>
  </p:sldLayoutIdLst>
  <p:hf hdr="0" ftr="0" dt="0"/>
  <p:txStyles>
    <p:titleStyle>
      <a:lvl1pPr algn="l" defTabSz="914309" rtl="0" eaLnBrk="1" latinLnBrk="0" hangingPunct="1">
        <a:spcBef>
          <a:spcPct val="0"/>
        </a:spcBef>
        <a:buNone/>
        <a:defRPr sz="2600" b="1" kern="1200">
          <a:solidFill>
            <a:schemeClr val="bg1"/>
          </a:solidFill>
          <a:latin typeface="+mj-lt"/>
          <a:ea typeface="+mj-ea"/>
          <a:cs typeface="+mj-cs"/>
        </a:defRPr>
      </a:lvl1pPr>
    </p:titleStyle>
    <p:bodyStyle>
      <a:lvl1pPr marL="163270" indent="-163270" algn="l" defTabSz="914309" rtl="0" eaLnBrk="1" latinLnBrk="0" hangingPunct="1">
        <a:spcBef>
          <a:spcPts val="714"/>
        </a:spcBef>
        <a:buFont typeface="Arial" pitchFamily="34" charset="0"/>
        <a:buChar char="•"/>
        <a:defRPr sz="1400" kern="1200">
          <a:solidFill>
            <a:schemeClr val="tx1"/>
          </a:solidFill>
          <a:latin typeface="+mn-lt"/>
          <a:ea typeface="+mn-ea"/>
          <a:cs typeface="+mn-cs"/>
        </a:defRPr>
      </a:lvl1pPr>
      <a:lvl2pPr marL="326539" indent="-163270" algn="l" defTabSz="914309" rtl="0" eaLnBrk="1" latinLnBrk="0" hangingPunct="1">
        <a:spcBef>
          <a:spcPts val="714"/>
        </a:spcBef>
        <a:buFont typeface="Arial" pitchFamily="34" charset="0"/>
        <a:buChar char="–"/>
        <a:defRPr sz="1400" kern="1200">
          <a:solidFill>
            <a:schemeClr val="tx1"/>
          </a:solidFill>
          <a:latin typeface="+mn-lt"/>
          <a:ea typeface="+mn-ea"/>
          <a:cs typeface="+mn-cs"/>
        </a:defRPr>
      </a:lvl2pPr>
      <a:lvl3pPr marL="489808" indent="-163270" algn="l" defTabSz="914309" rtl="0" eaLnBrk="1" latinLnBrk="0" hangingPunct="1">
        <a:spcBef>
          <a:spcPts val="714"/>
        </a:spcBef>
        <a:buFont typeface="Arial" pitchFamily="34" charset="0"/>
        <a:buChar char="•"/>
        <a:defRPr sz="1400" kern="1200">
          <a:solidFill>
            <a:schemeClr val="tx1"/>
          </a:solidFill>
          <a:latin typeface="+mn-lt"/>
          <a:ea typeface="+mn-ea"/>
          <a:cs typeface="+mn-cs"/>
        </a:defRPr>
      </a:lvl3pPr>
      <a:lvl4pPr marL="653077" indent="-163270" algn="l" defTabSz="914309" rtl="0" eaLnBrk="1" latinLnBrk="0" hangingPunct="1">
        <a:spcBef>
          <a:spcPts val="714"/>
        </a:spcBef>
        <a:buFont typeface="Arial" pitchFamily="34" charset="0"/>
        <a:buChar char="–"/>
        <a:defRPr sz="1400" kern="1200">
          <a:solidFill>
            <a:schemeClr val="tx1"/>
          </a:solidFill>
          <a:latin typeface="+mn-lt"/>
          <a:ea typeface="+mn-ea"/>
          <a:cs typeface="+mn-cs"/>
        </a:defRPr>
      </a:lvl4pPr>
      <a:lvl5pPr marL="816348" indent="-163270" algn="l" defTabSz="914309" rtl="0" eaLnBrk="1" latinLnBrk="0" hangingPunct="1">
        <a:spcBef>
          <a:spcPts val="714"/>
        </a:spcBef>
        <a:buFont typeface="Arial" pitchFamily="34" charset="0"/>
        <a:buChar char="•"/>
        <a:defRPr sz="1400" kern="1200" baseline="0">
          <a:solidFill>
            <a:schemeClr val="tx1"/>
          </a:solidFill>
          <a:latin typeface="+mn-lt"/>
          <a:ea typeface="+mn-ea"/>
          <a:cs typeface="+mn-cs"/>
        </a:defRPr>
      </a:lvl5pPr>
      <a:lvl6pPr marL="2514349"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3"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7"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1"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09" rtl="0" eaLnBrk="1" latinLnBrk="0" hangingPunct="1">
        <a:defRPr sz="1900" kern="1200">
          <a:solidFill>
            <a:schemeClr val="tx1"/>
          </a:solidFill>
          <a:latin typeface="+mn-lt"/>
          <a:ea typeface="+mn-ea"/>
          <a:cs typeface="+mn-cs"/>
        </a:defRPr>
      </a:lvl1pPr>
      <a:lvl2pPr marL="457154" algn="l" defTabSz="914309" rtl="0" eaLnBrk="1" latinLnBrk="0" hangingPunct="1">
        <a:defRPr sz="1900" kern="1200">
          <a:solidFill>
            <a:schemeClr val="tx1"/>
          </a:solidFill>
          <a:latin typeface="+mn-lt"/>
          <a:ea typeface="+mn-ea"/>
          <a:cs typeface="+mn-cs"/>
        </a:defRPr>
      </a:lvl2pPr>
      <a:lvl3pPr marL="914309" algn="l" defTabSz="914309" rtl="0" eaLnBrk="1" latinLnBrk="0" hangingPunct="1">
        <a:defRPr sz="1900" kern="1200">
          <a:solidFill>
            <a:schemeClr val="tx1"/>
          </a:solidFill>
          <a:latin typeface="+mn-lt"/>
          <a:ea typeface="+mn-ea"/>
          <a:cs typeface="+mn-cs"/>
        </a:defRPr>
      </a:lvl3pPr>
      <a:lvl4pPr marL="1371463" algn="l" defTabSz="914309" rtl="0" eaLnBrk="1" latinLnBrk="0" hangingPunct="1">
        <a:defRPr sz="1900" kern="1200">
          <a:solidFill>
            <a:schemeClr val="tx1"/>
          </a:solidFill>
          <a:latin typeface="+mn-lt"/>
          <a:ea typeface="+mn-ea"/>
          <a:cs typeface="+mn-cs"/>
        </a:defRPr>
      </a:lvl4pPr>
      <a:lvl5pPr marL="1828617" algn="l" defTabSz="914309" rtl="0" eaLnBrk="1" latinLnBrk="0" hangingPunct="1">
        <a:defRPr sz="1900" kern="1200">
          <a:solidFill>
            <a:schemeClr val="tx1"/>
          </a:solidFill>
          <a:latin typeface="+mn-lt"/>
          <a:ea typeface="+mn-ea"/>
          <a:cs typeface="+mn-cs"/>
        </a:defRPr>
      </a:lvl5pPr>
      <a:lvl6pPr marL="2285771" algn="l" defTabSz="914309" rtl="0" eaLnBrk="1" latinLnBrk="0" hangingPunct="1">
        <a:defRPr sz="1900" kern="1200">
          <a:solidFill>
            <a:schemeClr val="tx1"/>
          </a:solidFill>
          <a:latin typeface="+mn-lt"/>
          <a:ea typeface="+mn-ea"/>
          <a:cs typeface="+mn-cs"/>
        </a:defRPr>
      </a:lvl6pPr>
      <a:lvl7pPr marL="2742926" algn="l" defTabSz="914309" rtl="0" eaLnBrk="1" latinLnBrk="0" hangingPunct="1">
        <a:defRPr sz="1900" kern="1200">
          <a:solidFill>
            <a:schemeClr val="tx1"/>
          </a:solidFill>
          <a:latin typeface="+mn-lt"/>
          <a:ea typeface="+mn-ea"/>
          <a:cs typeface="+mn-cs"/>
        </a:defRPr>
      </a:lvl7pPr>
      <a:lvl8pPr marL="3200080" algn="l" defTabSz="914309" rtl="0" eaLnBrk="1" latinLnBrk="0" hangingPunct="1">
        <a:defRPr sz="1900" kern="1200">
          <a:solidFill>
            <a:schemeClr val="tx1"/>
          </a:solidFill>
          <a:latin typeface="+mn-lt"/>
          <a:ea typeface="+mn-ea"/>
          <a:cs typeface="+mn-cs"/>
        </a:defRPr>
      </a:lvl8pPr>
      <a:lvl9pPr marL="3657234" algn="l" defTabSz="914309" rtl="0" eaLnBrk="1" latinLnBrk="0" hangingPunct="1">
        <a:defRPr sz="19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gray">
          <a:xfrm>
            <a:off x="0" y="853849"/>
            <a:ext cx="9144000" cy="1394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30622" tIns="65311" rIns="130622" bIns="65311" rtlCol="0" anchor="ctr">
            <a:noAutofit/>
          </a:bodyPr>
          <a:lstStyle/>
          <a:p>
            <a:pPr algn="ctr" defTabSz="914354"/>
            <a:endParaRPr lang="en-US">
              <a:solidFill>
                <a:srgbClr val="FFFFFF"/>
              </a:solidFill>
            </a:endParaRPr>
          </a:p>
        </p:txBody>
      </p:sp>
      <p:pic>
        <p:nvPicPr>
          <p:cNvPr id="17" name="Picture 16" descr="PPT_Onscreen_Banner.jpg"/>
          <p:cNvPicPr>
            <a:picLocks noChangeAspect="1"/>
          </p:cNvPicPr>
          <p:nvPr/>
        </p:nvPicPr>
        <p:blipFill>
          <a:blip r:embed="rId24" cstate="print"/>
          <a:stretch>
            <a:fillRect/>
          </a:stretch>
        </p:blipFill>
        <p:spPr bwMode="gray">
          <a:xfrm>
            <a:off x="0" y="0"/>
            <a:ext cx="9144000" cy="914400"/>
          </a:xfrm>
          <a:prstGeom prst="rect">
            <a:avLst/>
          </a:prstGeom>
        </p:spPr>
      </p:pic>
      <p:cxnSp>
        <p:nvCxnSpPr>
          <p:cNvPr id="10" name="Straight Connector 9"/>
          <p:cNvCxnSpPr/>
          <p:nvPr/>
        </p:nvCxnSpPr>
        <p:spPr bwMode="gray">
          <a:xfrm>
            <a:off x="0" y="951924"/>
            <a:ext cx="9144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bwMode="gray">
          <a:xfrm>
            <a:off x="-1" y="6708509"/>
            <a:ext cx="2976619" cy="149491"/>
          </a:xfrm>
          <a:prstGeom prst="rect">
            <a:avLst/>
          </a:prstGeom>
          <a:noFill/>
        </p:spPr>
        <p:txBody>
          <a:bodyPr wrap="square" lIns="65311" tIns="0" rIns="0" bIns="39187" rtlCol="0" anchor="b" anchorCtr="0">
            <a:spAutoFit/>
          </a:bodyPr>
          <a:lstStyle/>
          <a:p>
            <a:pPr defTabSz="914354">
              <a:defRPr/>
            </a:pPr>
            <a:r>
              <a:rPr lang="en-US" sz="700" dirty="0" smtClean="0">
                <a:solidFill>
                  <a:srgbClr val="333E48"/>
                </a:solidFill>
                <a:latin typeface="Calibri"/>
              </a:rPr>
              <a:t>©</a:t>
            </a:r>
            <a:r>
              <a:rPr lang="en-US" sz="700" dirty="0" smtClean="0">
                <a:solidFill>
                  <a:srgbClr val="333E48"/>
                </a:solidFill>
              </a:rPr>
              <a:t>2014 The Advisory Board Company • </a:t>
            </a:r>
            <a:r>
              <a:rPr lang="en-US" sz="700" b="1" dirty="0" smtClean="0">
                <a:solidFill>
                  <a:srgbClr val="333E48"/>
                </a:solidFill>
              </a:rPr>
              <a:t>advisory.com</a:t>
            </a:r>
            <a:endParaRPr lang="en-US" sz="700" dirty="0" smtClean="0">
              <a:solidFill>
                <a:srgbClr val="333E48"/>
              </a:solidFill>
            </a:endParaRPr>
          </a:p>
        </p:txBody>
      </p:sp>
      <p:sp>
        <p:nvSpPr>
          <p:cNvPr id="13" name="Slide Number Placeholder 2"/>
          <p:cNvSpPr txBox="1">
            <a:spLocks/>
          </p:cNvSpPr>
          <p:nvPr/>
        </p:nvSpPr>
        <p:spPr bwMode="gray">
          <a:xfrm>
            <a:off x="8134177" y="1"/>
            <a:ext cx="1009824" cy="365124"/>
          </a:xfrm>
          <a:prstGeom prst="rect">
            <a:avLst/>
          </a:prstGeom>
        </p:spPr>
        <p:txBody>
          <a:bodyPr vert="horz" lIns="65311" tIns="65311" rIns="65311" bIns="65311"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53522937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 id="2147483750" r:id="rId18"/>
    <p:sldLayoutId id="2147483751" r:id="rId19"/>
    <p:sldLayoutId id="2147483752" r:id="rId20"/>
    <p:sldLayoutId id="2147483753" r:id="rId21"/>
    <p:sldLayoutId id="2147483754" r:id="rId22"/>
  </p:sldLayoutIdLst>
  <p:hf hdr="0" ftr="0" dt="0"/>
  <p:txStyles>
    <p:titleStyle>
      <a:lvl1pPr algn="l" defTabSz="914354" rtl="0" eaLnBrk="1" latinLnBrk="0" hangingPunct="1">
        <a:spcBef>
          <a:spcPct val="0"/>
        </a:spcBef>
        <a:buNone/>
        <a:defRPr sz="2600" b="1" kern="1200">
          <a:solidFill>
            <a:schemeClr val="bg1"/>
          </a:solidFill>
          <a:latin typeface="+mj-lt"/>
          <a:ea typeface="+mj-ea"/>
          <a:cs typeface="+mj-cs"/>
        </a:defRPr>
      </a:lvl1pPr>
    </p:titleStyle>
    <p:bodyStyle>
      <a:lvl1pPr marL="163278" indent="-163278" algn="l" defTabSz="914354" rtl="0" eaLnBrk="1" latinLnBrk="0" hangingPunct="1">
        <a:spcBef>
          <a:spcPts val="714"/>
        </a:spcBef>
        <a:buFont typeface="Arial" pitchFamily="34" charset="0"/>
        <a:buChar char="•"/>
        <a:defRPr sz="1400" kern="1200">
          <a:solidFill>
            <a:schemeClr val="tx1"/>
          </a:solidFill>
          <a:latin typeface="+mn-lt"/>
          <a:ea typeface="+mn-ea"/>
          <a:cs typeface="+mn-cs"/>
        </a:defRPr>
      </a:lvl1pPr>
      <a:lvl2pPr marL="326555" indent="-163278" algn="l" defTabSz="914354" rtl="0" eaLnBrk="1" latinLnBrk="0" hangingPunct="1">
        <a:spcBef>
          <a:spcPts val="714"/>
        </a:spcBef>
        <a:buFont typeface="Arial" pitchFamily="34" charset="0"/>
        <a:buChar char="–"/>
        <a:defRPr sz="1400" kern="1200">
          <a:solidFill>
            <a:schemeClr val="tx1"/>
          </a:solidFill>
          <a:latin typeface="+mn-lt"/>
          <a:ea typeface="+mn-ea"/>
          <a:cs typeface="+mn-cs"/>
        </a:defRPr>
      </a:lvl2pPr>
      <a:lvl3pPr marL="489833" indent="-163278" algn="l" defTabSz="914354" rtl="0" eaLnBrk="1" latinLnBrk="0" hangingPunct="1">
        <a:spcBef>
          <a:spcPts val="714"/>
        </a:spcBef>
        <a:buFont typeface="Arial" pitchFamily="34" charset="0"/>
        <a:buChar char="•"/>
        <a:defRPr sz="1400" kern="1200">
          <a:solidFill>
            <a:schemeClr val="tx1"/>
          </a:solidFill>
          <a:latin typeface="+mn-lt"/>
          <a:ea typeface="+mn-ea"/>
          <a:cs typeface="+mn-cs"/>
        </a:defRPr>
      </a:lvl3pPr>
      <a:lvl4pPr marL="653110" indent="-163278" algn="l" defTabSz="914354" rtl="0" eaLnBrk="1" latinLnBrk="0" hangingPunct="1">
        <a:spcBef>
          <a:spcPts val="714"/>
        </a:spcBef>
        <a:buFont typeface="Arial" pitchFamily="34" charset="0"/>
        <a:buChar char="–"/>
        <a:defRPr sz="1400" kern="1200">
          <a:solidFill>
            <a:schemeClr val="tx1"/>
          </a:solidFill>
          <a:latin typeface="+mn-lt"/>
          <a:ea typeface="+mn-ea"/>
          <a:cs typeface="+mn-cs"/>
        </a:defRPr>
      </a:lvl4pPr>
      <a:lvl5pPr marL="816388" indent="-163278" algn="l" defTabSz="914354" rtl="0" eaLnBrk="1" latinLnBrk="0" hangingPunct="1">
        <a:spcBef>
          <a:spcPts val="714"/>
        </a:spcBef>
        <a:buFont typeface="Arial" pitchFamily="34" charset="0"/>
        <a:buChar char="•"/>
        <a:defRPr sz="1400" kern="1200" baseline="0">
          <a:solidFill>
            <a:schemeClr val="tx1"/>
          </a:solidFill>
          <a:latin typeface="+mn-lt"/>
          <a:ea typeface="+mn-ea"/>
          <a:cs typeface="+mn-cs"/>
        </a:defRPr>
      </a:lvl5pPr>
      <a:lvl6pPr marL="2514474"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51"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29"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06"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54" rtl="0" eaLnBrk="1" latinLnBrk="0" hangingPunct="1">
        <a:defRPr sz="1900" kern="1200">
          <a:solidFill>
            <a:schemeClr val="tx1"/>
          </a:solidFill>
          <a:latin typeface="+mn-lt"/>
          <a:ea typeface="+mn-ea"/>
          <a:cs typeface="+mn-cs"/>
        </a:defRPr>
      </a:lvl1pPr>
      <a:lvl2pPr marL="457177" algn="l" defTabSz="914354" rtl="0" eaLnBrk="1" latinLnBrk="0" hangingPunct="1">
        <a:defRPr sz="1900" kern="1200">
          <a:solidFill>
            <a:schemeClr val="tx1"/>
          </a:solidFill>
          <a:latin typeface="+mn-lt"/>
          <a:ea typeface="+mn-ea"/>
          <a:cs typeface="+mn-cs"/>
        </a:defRPr>
      </a:lvl2pPr>
      <a:lvl3pPr marL="914354" algn="l" defTabSz="914354" rtl="0" eaLnBrk="1" latinLnBrk="0" hangingPunct="1">
        <a:defRPr sz="1900" kern="1200">
          <a:solidFill>
            <a:schemeClr val="tx1"/>
          </a:solidFill>
          <a:latin typeface="+mn-lt"/>
          <a:ea typeface="+mn-ea"/>
          <a:cs typeface="+mn-cs"/>
        </a:defRPr>
      </a:lvl3pPr>
      <a:lvl4pPr marL="1371531" algn="l" defTabSz="914354" rtl="0" eaLnBrk="1" latinLnBrk="0" hangingPunct="1">
        <a:defRPr sz="1900" kern="1200">
          <a:solidFill>
            <a:schemeClr val="tx1"/>
          </a:solidFill>
          <a:latin typeface="+mn-lt"/>
          <a:ea typeface="+mn-ea"/>
          <a:cs typeface="+mn-cs"/>
        </a:defRPr>
      </a:lvl4pPr>
      <a:lvl5pPr marL="1828709" algn="l" defTabSz="914354" rtl="0" eaLnBrk="1" latinLnBrk="0" hangingPunct="1">
        <a:defRPr sz="1900" kern="1200">
          <a:solidFill>
            <a:schemeClr val="tx1"/>
          </a:solidFill>
          <a:latin typeface="+mn-lt"/>
          <a:ea typeface="+mn-ea"/>
          <a:cs typeface="+mn-cs"/>
        </a:defRPr>
      </a:lvl5pPr>
      <a:lvl6pPr marL="2285886" algn="l" defTabSz="914354" rtl="0" eaLnBrk="1" latinLnBrk="0" hangingPunct="1">
        <a:defRPr sz="1900" kern="1200">
          <a:solidFill>
            <a:schemeClr val="tx1"/>
          </a:solidFill>
          <a:latin typeface="+mn-lt"/>
          <a:ea typeface="+mn-ea"/>
          <a:cs typeface="+mn-cs"/>
        </a:defRPr>
      </a:lvl6pPr>
      <a:lvl7pPr marL="2743063" algn="l" defTabSz="914354" rtl="0" eaLnBrk="1" latinLnBrk="0" hangingPunct="1">
        <a:defRPr sz="1900" kern="1200">
          <a:solidFill>
            <a:schemeClr val="tx1"/>
          </a:solidFill>
          <a:latin typeface="+mn-lt"/>
          <a:ea typeface="+mn-ea"/>
          <a:cs typeface="+mn-cs"/>
        </a:defRPr>
      </a:lvl7pPr>
      <a:lvl8pPr marL="3200240" algn="l" defTabSz="914354" rtl="0" eaLnBrk="1" latinLnBrk="0" hangingPunct="1">
        <a:defRPr sz="1900" kern="1200">
          <a:solidFill>
            <a:schemeClr val="tx1"/>
          </a:solidFill>
          <a:latin typeface="+mn-lt"/>
          <a:ea typeface="+mn-ea"/>
          <a:cs typeface="+mn-cs"/>
        </a:defRPr>
      </a:lvl8pPr>
      <a:lvl9pPr marL="3657417" algn="l" defTabSz="914354"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mailto:kasinadm@advisory.com" TargetMode="External"/><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8" Type="http://schemas.openxmlformats.org/officeDocument/2006/relationships/hyperlink" Target="http://www.advisory.com/Research/Marketing-and-Planning-Leadership-Council/Original-Inquiry/2010/03/Current-Marketing-Objectives-and-Market-Research-Efforts" TargetMode="External"/><Relationship Id="rId13" Type="http://schemas.openxmlformats.org/officeDocument/2006/relationships/hyperlink" Target="http://www.advisory.com/Research/Marketing-and-Planning-Leadership-Council/Tools/2009/Marketing-Campaign-ROI-Toolkit" TargetMode="External"/><Relationship Id="rId18" Type="http://schemas.openxmlformats.org/officeDocument/2006/relationships/hyperlink" Target="http://www.advisory.com/Research/Marketing-and-Planning-Leadership-Council/Events/Webconferences/2012/Capturing-ROI-on-Social-Media-Outreach-110112" TargetMode="External"/><Relationship Id="rId3" Type="http://schemas.openxmlformats.org/officeDocument/2006/relationships/hyperlink" Target="http://www.advisory.com/Research/Marketing-and-Planning-Leadership-Council/Tools/2014/Medicare-Total-Share-Performance-Assessment" TargetMode="External"/><Relationship Id="rId7" Type="http://schemas.openxmlformats.org/officeDocument/2006/relationships/hyperlink" Target="http://www.advisory.com/Research/Marketing-and-Planning-Leadership-Council/Original-Inquiry/2010/01/Processes-Surrounding-Consumer-Perception-Studies" TargetMode="External"/><Relationship Id="rId12" Type="http://schemas.openxmlformats.org/officeDocument/2006/relationships/hyperlink" Target="http://www.advisory.com/Research/Marketing-and-Planning-Leadership-Council/Tools/2009/Precision-Marketing-Toolkit" TargetMode="External"/><Relationship Id="rId17" Type="http://schemas.openxmlformats.org/officeDocument/2006/relationships/hyperlink" Target="http://www.advisory.com/Research/Marketing-and-Planning-Leadership-Council/Studies/2011/Orthopedics-Service-Line-Strategic-Outlook/Growth-and-Marketing/Keys-to-Growth-3" TargetMode="External"/><Relationship Id="rId2" Type="http://schemas.openxmlformats.org/officeDocument/2006/relationships/notesSlide" Target="../notesSlides/notesSlide45.xml"/><Relationship Id="rId16" Type="http://schemas.openxmlformats.org/officeDocument/2006/relationships/hyperlink" Target="http://www.advisory.com/research/marketing-and-planning-leadership-council/studies/2011/neurosciences-strategic-outlook/strengthening-referral-relationships" TargetMode="External"/><Relationship Id="rId1" Type="http://schemas.openxmlformats.org/officeDocument/2006/relationships/slideLayout" Target="../slideLayouts/slideLayout6.xml"/><Relationship Id="rId6" Type="http://schemas.openxmlformats.org/officeDocument/2006/relationships/hyperlink" Target="http://www.advisory.com/Research/Marketing-and-Planning-Leadership-Council/Studies/2005/Perfecting-Competitive-Intelligence" TargetMode="External"/><Relationship Id="rId11" Type="http://schemas.openxmlformats.org/officeDocument/2006/relationships/hyperlink" Target="http://www.advisory.com/research/marketing-and-planning-leadership-council/studies/2011/orthopedics-service-line-strategic-outlook/growth-and-marketing/keys-to-growth-4" TargetMode="External"/><Relationship Id="rId5" Type="http://schemas.openxmlformats.org/officeDocument/2006/relationships/hyperlink" Target="http://www.advisory.com/Research/Marketing-and-Planning-Leadership-Council/Tools/2011/Marketing-Performance-Dashboard" TargetMode="External"/><Relationship Id="rId15" Type="http://schemas.openxmlformats.org/officeDocument/2006/relationships/hyperlink" Target="http://www.advisory.com/Research/Marketing-and-Planning-Leadership-Council/Studies/2012/Marketing-Primary-Care" TargetMode="External"/><Relationship Id="rId10" Type="http://schemas.openxmlformats.org/officeDocument/2006/relationships/hyperlink" Target="http://www.advisory.com/research/marketing-and-planning-leadership-council/studies/2012/womens-services-strategic-outlook/positioning-programs-for-patient-loyalty" TargetMode="External"/><Relationship Id="rId4" Type="http://schemas.openxmlformats.org/officeDocument/2006/relationships/hyperlink" Target="http://www.advisory.com/Research/Marketing-and-Planning-Leadership-Council/Tools/2009/Marketing-Prioritization-Tool" TargetMode="External"/><Relationship Id="rId9" Type="http://schemas.openxmlformats.org/officeDocument/2006/relationships/hyperlink" Target="http://www.advisory.com/Research/Marketing-and-Planning-Leadership-Council/Studies/2014/Future-Growth-Channels" TargetMode="External"/><Relationship Id="rId14" Type="http://schemas.openxmlformats.org/officeDocument/2006/relationships/hyperlink" Target="http://www.advisory.com/Research/Marketing-and-Planning-Leadership-Council/Studies/2010/Advancing-Physician-Outreach-Program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smtClean="0"/>
              <a:t/>
            </a:r>
            <a:br>
              <a:rPr lang="en-US" dirty="0" smtClean="0"/>
            </a:br>
            <a:r>
              <a:rPr lang="en-US" dirty="0" smtClean="0"/>
              <a:t>Marketing Plan Template</a:t>
            </a:r>
            <a:endParaRPr lang="en-US" dirty="0"/>
          </a:p>
        </p:txBody>
      </p:sp>
      <p:sp>
        <p:nvSpPr>
          <p:cNvPr id="3" name="Text Placeholder 2"/>
          <p:cNvSpPr>
            <a:spLocks noGrp="1"/>
          </p:cNvSpPr>
          <p:nvPr>
            <p:ph type="body" sz="quarter" idx="12"/>
          </p:nvPr>
        </p:nvSpPr>
        <p:spPr/>
        <p:txBody>
          <a:bodyPr/>
          <a:lstStyle/>
          <a:p>
            <a:endParaRPr lang="en-US" dirty="0"/>
          </a:p>
        </p:txBody>
      </p:sp>
      <p:sp>
        <p:nvSpPr>
          <p:cNvPr id="4" name="Text Placeholder 3"/>
          <p:cNvSpPr>
            <a:spLocks noGrp="1"/>
          </p:cNvSpPr>
          <p:nvPr>
            <p:ph type="body" sz="quarter" idx="52"/>
          </p:nvPr>
        </p:nvSpPr>
        <p:spPr/>
        <p:txBody>
          <a:bodyPr/>
          <a:lstStyle/>
          <a:p>
            <a:pPr marL="0" indent="0">
              <a:buNone/>
            </a:pPr>
            <a:endParaRPr lang="en-US" dirty="0"/>
          </a:p>
        </p:txBody>
      </p:sp>
      <p:sp>
        <p:nvSpPr>
          <p:cNvPr id="5" name="Text Placeholder 4"/>
          <p:cNvSpPr>
            <a:spLocks noGrp="1"/>
          </p:cNvSpPr>
          <p:nvPr>
            <p:ph type="body" sz="quarter" idx="10"/>
          </p:nvPr>
        </p:nvSpPr>
        <p:spPr/>
        <p:txBody>
          <a:bodyPr/>
          <a:lstStyle/>
          <a:p>
            <a:r>
              <a:rPr lang="en-US" dirty="0" smtClean="0"/>
              <a:t>Marketing and Planning Leadership Council</a:t>
            </a:r>
            <a:endParaRPr lang="en-US" dirty="0"/>
          </a:p>
        </p:txBody>
      </p:sp>
    </p:spTree>
    <p:extLst>
      <p:ext uri="{BB962C8B-B14F-4D97-AF65-F5344CB8AC3E}">
        <p14:creationId xmlns:p14="http://schemas.microsoft.com/office/powerpoint/2010/main" val="9126756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20EF1D8-22C3-47F9-97C9-90650415DCF1}" type="slidenum">
              <a:rPr lang="en-US" smtClean="0">
                <a:solidFill>
                  <a:srgbClr val="5AA2AE"/>
                </a:solidFill>
              </a:rPr>
              <a:pPr/>
              <a:t>10</a:t>
            </a:fld>
            <a:endParaRPr lang="en-US" dirty="0">
              <a:solidFill>
                <a:srgbClr val="5AA2AE"/>
              </a:solidFill>
            </a:endParaRPr>
          </a:p>
        </p:txBody>
      </p:sp>
      <p:sp>
        <p:nvSpPr>
          <p:cNvPr id="4" name="Text Placeholder 3"/>
          <p:cNvSpPr>
            <a:spLocks noGrp="1"/>
          </p:cNvSpPr>
          <p:nvPr>
            <p:ph type="body" sz="quarter" idx="19"/>
          </p:nvPr>
        </p:nvSpPr>
        <p:spPr/>
        <p:txBody>
          <a:bodyPr/>
          <a:lstStyle/>
          <a:p>
            <a:r>
              <a:rPr lang="en-US" dirty="0"/>
              <a:t>Marketing Plan 20XX-20XX Results</a:t>
            </a:r>
          </a:p>
        </p:txBody>
      </p:sp>
      <p:sp>
        <p:nvSpPr>
          <p:cNvPr id="3" name="Title 2"/>
          <p:cNvSpPr>
            <a:spLocks noGrp="1"/>
          </p:cNvSpPr>
          <p:nvPr>
            <p:ph type="title"/>
          </p:nvPr>
        </p:nvSpPr>
        <p:spPr/>
        <p:txBody>
          <a:bodyPr/>
          <a:lstStyle/>
          <a:p>
            <a:r>
              <a:rPr lang="en-US" dirty="0" smtClean="0"/>
              <a:t>Aligning Marketing Efforts to Service Line Goals</a:t>
            </a:r>
            <a:endParaRPr lang="en-US" dirty="0"/>
          </a:p>
        </p:txBody>
      </p:sp>
      <p:sp>
        <p:nvSpPr>
          <p:cNvPr id="9" name="Rectangle 8"/>
          <p:cNvSpPr/>
          <p:nvPr/>
        </p:nvSpPr>
        <p:spPr bwMode="gray">
          <a:xfrm>
            <a:off x="296429" y="1219200"/>
            <a:ext cx="1886135" cy="304800"/>
          </a:xfrm>
          <a:prstGeom prst="rect">
            <a:avLst/>
          </a:prstGeom>
          <a:ln w="6350">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82" tIns="65292" rIns="130582" bIns="130582" numCol="1" rtlCol="0" anchor="t" anchorCtr="0" compatLnSpc="1">
            <a:prstTxWarp prst="textNoShape">
              <a:avLst/>
            </a:prstTxWarp>
          </a:bodyPr>
          <a:lstStyle/>
          <a:p>
            <a:pPr defTabSz="2090234"/>
            <a:r>
              <a:rPr lang="en-US" sz="1200" b="1" spc="143" dirty="0" smtClean="0">
                <a:solidFill>
                  <a:srgbClr val="297FD5"/>
                </a:solidFill>
              </a:rPr>
              <a:t>Institution Goals</a:t>
            </a:r>
            <a:endParaRPr lang="en-US" sz="1200" b="1" spc="143" dirty="0">
              <a:solidFill>
                <a:srgbClr val="297FD5"/>
              </a:solidFill>
            </a:endParaRPr>
          </a:p>
        </p:txBody>
      </p:sp>
      <p:sp>
        <p:nvSpPr>
          <p:cNvPr id="13" name="Rectangle 12"/>
          <p:cNvSpPr/>
          <p:nvPr/>
        </p:nvSpPr>
        <p:spPr bwMode="gray">
          <a:xfrm>
            <a:off x="2590800" y="1219199"/>
            <a:ext cx="3429000" cy="304801"/>
          </a:xfrm>
          <a:prstGeom prst="rect">
            <a:avLst/>
          </a:prstGeom>
          <a:ln w="6350">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82" tIns="65292" rIns="130582" bIns="130582" numCol="1" rtlCol="0" anchor="t" anchorCtr="0" compatLnSpc="1">
            <a:prstTxWarp prst="textNoShape">
              <a:avLst/>
            </a:prstTxWarp>
          </a:bodyPr>
          <a:lstStyle/>
          <a:p>
            <a:pPr defTabSz="2090234"/>
            <a:r>
              <a:rPr lang="en-US" sz="1200" b="1" spc="143" dirty="0" smtClean="0">
                <a:solidFill>
                  <a:srgbClr val="297FD5"/>
                </a:solidFill>
              </a:rPr>
              <a:t>Service Line Goals</a:t>
            </a:r>
            <a:endParaRPr lang="en-US" sz="1200" b="1" spc="143" dirty="0">
              <a:solidFill>
                <a:srgbClr val="297FD5"/>
              </a:solidFill>
            </a:endParaRPr>
          </a:p>
        </p:txBody>
      </p:sp>
      <p:sp>
        <p:nvSpPr>
          <p:cNvPr id="15" name="Rectangle 14"/>
          <p:cNvSpPr/>
          <p:nvPr/>
        </p:nvSpPr>
        <p:spPr bwMode="gray">
          <a:xfrm>
            <a:off x="5992563" y="1219199"/>
            <a:ext cx="2694237" cy="304801"/>
          </a:xfrm>
          <a:prstGeom prst="rect">
            <a:avLst/>
          </a:prstGeom>
          <a:ln w="6350">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82" tIns="65292" rIns="130582" bIns="130582" numCol="1" rtlCol="0" anchor="t" anchorCtr="0" compatLnSpc="1">
            <a:prstTxWarp prst="textNoShape">
              <a:avLst/>
            </a:prstTxWarp>
          </a:bodyPr>
          <a:lstStyle/>
          <a:p>
            <a:pPr defTabSz="2090234"/>
            <a:r>
              <a:rPr lang="en-US" sz="1200" b="1" spc="143" dirty="0" smtClean="0">
                <a:solidFill>
                  <a:srgbClr val="297FD5"/>
                </a:solidFill>
              </a:rPr>
              <a:t>Marketing Goals</a:t>
            </a:r>
            <a:endParaRPr lang="en-US" sz="1200" b="1" spc="143" dirty="0">
              <a:solidFill>
                <a:srgbClr val="297FD5"/>
              </a:solidFill>
            </a:endParaRPr>
          </a:p>
        </p:txBody>
      </p:sp>
      <p:sp>
        <p:nvSpPr>
          <p:cNvPr id="5" name="Rounded Rectangle 4"/>
          <p:cNvSpPr/>
          <p:nvPr/>
        </p:nvSpPr>
        <p:spPr>
          <a:xfrm>
            <a:off x="457200" y="1607783"/>
            <a:ext cx="1752600" cy="758209"/>
          </a:xfrm>
          <a:prstGeom prst="round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Growth</a:t>
            </a:r>
            <a:endParaRPr lang="en-US" sz="1400" dirty="0"/>
          </a:p>
        </p:txBody>
      </p:sp>
      <p:sp>
        <p:nvSpPr>
          <p:cNvPr id="17" name="Rounded Rectangle 16"/>
          <p:cNvSpPr/>
          <p:nvPr/>
        </p:nvSpPr>
        <p:spPr>
          <a:xfrm>
            <a:off x="457200" y="2800319"/>
            <a:ext cx="1752600" cy="758209"/>
          </a:xfrm>
          <a:prstGeom prst="round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Clinical Quality</a:t>
            </a:r>
            <a:endParaRPr lang="en-US" sz="1400" dirty="0"/>
          </a:p>
        </p:txBody>
      </p:sp>
      <p:sp>
        <p:nvSpPr>
          <p:cNvPr id="18" name="Rounded Rectangle 17"/>
          <p:cNvSpPr/>
          <p:nvPr/>
        </p:nvSpPr>
        <p:spPr>
          <a:xfrm>
            <a:off x="457200" y="3992855"/>
            <a:ext cx="1752600" cy="758209"/>
          </a:xfrm>
          <a:prstGeom prst="round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Finance</a:t>
            </a:r>
            <a:endParaRPr lang="en-US" sz="1400" dirty="0"/>
          </a:p>
        </p:txBody>
      </p:sp>
      <p:sp>
        <p:nvSpPr>
          <p:cNvPr id="20" name="Rounded Rectangle 19"/>
          <p:cNvSpPr/>
          <p:nvPr/>
        </p:nvSpPr>
        <p:spPr>
          <a:xfrm>
            <a:off x="457200" y="5185391"/>
            <a:ext cx="1752600" cy="758209"/>
          </a:xfrm>
          <a:prstGeom prst="round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Physician Alignment</a:t>
            </a:r>
            <a:endParaRPr lang="en-US" sz="1400" dirty="0"/>
          </a:p>
        </p:txBody>
      </p:sp>
      <p:sp>
        <p:nvSpPr>
          <p:cNvPr id="23" name="Rounded Rectangle 22"/>
          <p:cNvSpPr/>
          <p:nvPr/>
        </p:nvSpPr>
        <p:spPr>
          <a:xfrm>
            <a:off x="2590799" y="1607783"/>
            <a:ext cx="3048001" cy="969654"/>
          </a:xfrm>
          <a:prstGeom prst="roundRect">
            <a:avLst/>
          </a:prstGeom>
          <a:noFill/>
          <a:ln w="9525">
            <a:noFill/>
          </a:ln>
        </p:spPr>
        <p:style>
          <a:lnRef idx="2">
            <a:schemeClr val="accent2"/>
          </a:lnRef>
          <a:fillRef idx="1">
            <a:schemeClr val="lt1"/>
          </a:fillRef>
          <a:effectRef idx="0">
            <a:schemeClr val="accent2"/>
          </a:effectRef>
          <a:fontRef idx="minor">
            <a:schemeClr val="dk1"/>
          </a:fontRef>
        </p:style>
        <p:txBody>
          <a:bodyPr rtlCol="0" anchor="t"/>
          <a:lstStyle/>
          <a:p>
            <a:pPr marL="177800" indent="-177800">
              <a:buFont typeface="Arial" panose="020B0604020202020204" pitchFamily="34" charset="0"/>
              <a:buChar char="•"/>
            </a:pPr>
            <a:r>
              <a:rPr lang="en-US" sz="1400" i="1" dirty="0" smtClean="0"/>
              <a:t>Describe measurable service line goals here</a:t>
            </a:r>
          </a:p>
          <a:p>
            <a:pPr marL="177800" indent="-177800">
              <a:buFont typeface="Arial" panose="020B0604020202020204" pitchFamily="34" charset="0"/>
              <a:buChar char="•"/>
            </a:pPr>
            <a:r>
              <a:rPr lang="en-US" sz="1400" i="1" dirty="0" smtClean="0"/>
              <a:t>Increase market share by 10% for urogynecology</a:t>
            </a:r>
            <a:endParaRPr lang="en-US" sz="1400" i="1" dirty="0"/>
          </a:p>
        </p:txBody>
      </p:sp>
      <p:sp>
        <p:nvSpPr>
          <p:cNvPr id="24" name="Rounded Rectangle 23"/>
          <p:cNvSpPr/>
          <p:nvPr/>
        </p:nvSpPr>
        <p:spPr>
          <a:xfrm>
            <a:off x="2590799" y="2800319"/>
            <a:ext cx="3048001" cy="969654"/>
          </a:xfrm>
          <a:prstGeom prst="roundRect">
            <a:avLst/>
          </a:prstGeom>
          <a:noFill/>
          <a:ln w="9525">
            <a:noFill/>
          </a:ln>
        </p:spPr>
        <p:style>
          <a:lnRef idx="2">
            <a:schemeClr val="accent2"/>
          </a:lnRef>
          <a:fillRef idx="1">
            <a:schemeClr val="lt1"/>
          </a:fillRef>
          <a:effectRef idx="0">
            <a:schemeClr val="accent2"/>
          </a:effectRef>
          <a:fontRef idx="minor">
            <a:schemeClr val="dk1"/>
          </a:fontRef>
        </p:style>
        <p:txBody>
          <a:bodyPr rtlCol="0" anchor="t"/>
          <a:lstStyle/>
          <a:p>
            <a:pPr marL="177800" indent="-177800">
              <a:buFont typeface="Arial" panose="020B0604020202020204" pitchFamily="34" charset="0"/>
              <a:buChar char="•"/>
            </a:pPr>
            <a:r>
              <a:rPr lang="en-US" sz="1400" i="1" dirty="0" smtClean="0"/>
              <a:t>Educate referring physicians on COEMIG certification </a:t>
            </a:r>
            <a:endParaRPr lang="en-US" sz="1400" i="1" dirty="0"/>
          </a:p>
        </p:txBody>
      </p:sp>
      <p:sp>
        <p:nvSpPr>
          <p:cNvPr id="25" name="Rounded Rectangle 24"/>
          <p:cNvSpPr/>
          <p:nvPr/>
        </p:nvSpPr>
        <p:spPr>
          <a:xfrm>
            <a:off x="2590799" y="3992855"/>
            <a:ext cx="3048001" cy="969654"/>
          </a:xfrm>
          <a:prstGeom prst="roundRect">
            <a:avLst/>
          </a:prstGeom>
          <a:noFill/>
          <a:ln w="9525">
            <a:noFill/>
          </a:ln>
        </p:spPr>
        <p:style>
          <a:lnRef idx="2">
            <a:schemeClr val="accent2"/>
          </a:lnRef>
          <a:fillRef idx="1">
            <a:schemeClr val="lt1"/>
          </a:fillRef>
          <a:effectRef idx="0">
            <a:schemeClr val="accent2"/>
          </a:effectRef>
          <a:fontRef idx="minor">
            <a:schemeClr val="dk1"/>
          </a:fontRef>
        </p:style>
        <p:txBody>
          <a:bodyPr rtlCol="0" anchor="t"/>
          <a:lstStyle/>
          <a:p>
            <a:pPr marL="177800" indent="-177800">
              <a:buFont typeface="Arial" panose="020B0604020202020204" pitchFamily="34" charset="0"/>
              <a:buChar char="•"/>
            </a:pPr>
            <a:r>
              <a:rPr lang="en-US" sz="1400" i="1" dirty="0"/>
              <a:t>Describe measurable service line goals here</a:t>
            </a:r>
          </a:p>
          <a:p>
            <a:pPr marL="177800" indent="-177800">
              <a:buFont typeface="Arial" panose="020B0604020202020204" pitchFamily="34" charset="0"/>
              <a:buChar char="•"/>
            </a:pPr>
            <a:endParaRPr lang="en-US" sz="1400" i="1" dirty="0"/>
          </a:p>
        </p:txBody>
      </p:sp>
      <p:sp>
        <p:nvSpPr>
          <p:cNvPr id="26" name="Rounded Rectangle 25"/>
          <p:cNvSpPr/>
          <p:nvPr/>
        </p:nvSpPr>
        <p:spPr>
          <a:xfrm>
            <a:off x="2560092" y="5185391"/>
            <a:ext cx="3048001" cy="969654"/>
          </a:xfrm>
          <a:prstGeom prst="roundRect">
            <a:avLst/>
          </a:prstGeom>
          <a:noFill/>
          <a:ln w="9525">
            <a:noFill/>
          </a:ln>
        </p:spPr>
        <p:style>
          <a:lnRef idx="2">
            <a:schemeClr val="accent2"/>
          </a:lnRef>
          <a:fillRef idx="1">
            <a:schemeClr val="lt1"/>
          </a:fillRef>
          <a:effectRef idx="0">
            <a:schemeClr val="accent2"/>
          </a:effectRef>
          <a:fontRef idx="minor">
            <a:schemeClr val="dk1"/>
          </a:fontRef>
        </p:style>
        <p:txBody>
          <a:bodyPr rtlCol="0" anchor="t"/>
          <a:lstStyle/>
          <a:p>
            <a:pPr marL="177800" indent="-177800">
              <a:buFont typeface="Arial" panose="020B0604020202020204" pitchFamily="34" charset="0"/>
              <a:buChar char="•"/>
            </a:pPr>
            <a:r>
              <a:rPr lang="en-US" sz="1400" i="1" dirty="0"/>
              <a:t>Describe measurable service line goals here</a:t>
            </a:r>
          </a:p>
        </p:txBody>
      </p:sp>
      <p:cxnSp>
        <p:nvCxnSpPr>
          <p:cNvPr id="8" name="Straight Connector 7"/>
          <p:cNvCxnSpPr/>
          <p:nvPr/>
        </p:nvCxnSpPr>
        <p:spPr>
          <a:xfrm>
            <a:off x="533400" y="1607783"/>
            <a:ext cx="8138160" cy="0"/>
          </a:xfrm>
          <a:prstGeom prst="line">
            <a:avLst/>
          </a:prstGeom>
          <a:ln w="12700">
            <a:solidFill>
              <a:schemeClr val="bg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33400" y="2800319"/>
            <a:ext cx="8138160" cy="0"/>
          </a:xfrm>
          <a:prstGeom prst="line">
            <a:avLst/>
          </a:prstGeom>
          <a:ln w="12700">
            <a:solidFill>
              <a:schemeClr val="bg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533400" y="3992855"/>
            <a:ext cx="8138160" cy="0"/>
          </a:xfrm>
          <a:prstGeom prst="line">
            <a:avLst/>
          </a:prstGeom>
          <a:ln w="12700">
            <a:solidFill>
              <a:schemeClr val="bg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33400" y="5185391"/>
            <a:ext cx="8138160" cy="0"/>
          </a:xfrm>
          <a:prstGeom prst="line">
            <a:avLst/>
          </a:prstGeom>
          <a:ln w="12700">
            <a:solidFill>
              <a:schemeClr val="bg2"/>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34" name="Rounded Rectangle 33"/>
          <p:cNvSpPr/>
          <p:nvPr/>
        </p:nvSpPr>
        <p:spPr>
          <a:xfrm>
            <a:off x="5791200" y="1607783"/>
            <a:ext cx="3048001" cy="969654"/>
          </a:xfrm>
          <a:prstGeom prst="roundRect">
            <a:avLst/>
          </a:prstGeom>
          <a:noFill/>
          <a:ln w="9525">
            <a:noFill/>
          </a:ln>
        </p:spPr>
        <p:style>
          <a:lnRef idx="2">
            <a:schemeClr val="accent2"/>
          </a:lnRef>
          <a:fillRef idx="1">
            <a:schemeClr val="lt1"/>
          </a:fillRef>
          <a:effectRef idx="0">
            <a:schemeClr val="accent2"/>
          </a:effectRef>
          <a:fontRef idx="minor">
            <a:schemeClr val="dk1"/>
          </a:fontRef>
        </p:style>
        <p:txBody>
          <a:bodyPr rtlCol="0" anchor="t"/>
          <a:lstStyle/>
          <a:p>
            <a:pPr marL="177800" indent="-177800">
              <a:buFont typeface="Arial" panose="020B0604020202020204" pitchFamily="34" charset="0"/>
              <a:buChar char="•"/>
            </a:pPr>
            <a:r>
              <a:rPr lang="en-US" sz="1400" i="1" dirty="0" smtClean="0"/>
              <a:t>Describe how marketing can support this goal</a:t>
            </a:r>
          </a:p>
          <a:p>
            <a:pPr marL="177800" indent="-177800">
              <a:buFont typeface="Arial" panose="020B0604020202020204" pitchFamily="34" charset="0"/>
              <a:buChar char="•"/>
            </a:pPr>
            <a:r>
              <a:rPr lang="en-US" sz="1400" i="1" dirty="0" smtClean="0"/>
              <a:t>Increase brand awareness of </a:t>
            </a:r>
            <a:r>
              <a:rPr lang="en-US" sz="1400" i="1" dirty="0" err="1" smtClean="0"/>
              <a:t>urogynecology</a:t>
            </a:r>
            <a:r>
              <a:rPr lang="en-US" sz="1400" i="1" dirty="0" smtClean="0"/>
              <a:t> services by 10%</a:t>
            </a:r>
            <a:endParaRPr lang="en-US" sz="1400" i="1" dirty="0"/>
          </a:p>
        </p:txBody>
      </p:sp>
      <p:sp>
        <p:nvSpPr>
          <p:cNvPr id="35" name="Rounded Rectangle 34"/>
          <p:cNvSpPr/>
          <p:nvPr/>
        </p:nvSpPr>
        <p:spPr>
          <a:xfrm>
            <a:off x="5791200" y="2800319"/>
            <a:ext cx="3048001" cy="969654"/>
          </a:xfrm>
          <a:prstGeom prst="roundRect">
            <a:avLst/>
          </a:prstGeom>
          <a:noFill/>
          <a:ln w="9525">
            <a:noFill/>
          </a:ln>
        </p:spPr>
        <p:style>
          <a:lnRef idx="2">
            <a:schemeClr val="accent2"/>
          </a:lnRef>
          <a:fillRef idx="1">
            <a:schemeClr val="lt1"/>
          </a:fillRef>
          <a:effectRef idx="0">
            <a:schemeClr val="accent2"/>
          </a:effectRef>
          <a:fontRef idx="minor">
            <a:schemeClr val="dk1"/>
          </a:fontRef>
        </p:style>
        <p:txBody>
          <a:bodyPr rtlCol="0" anchor="t"/>
          <a:lstStyle/>
          <a:p>
            <a:pPr marL="177800" indent="-177800">
              <a:buFont typeface="Arial" panose="020B0604020202020204" pitchFamily="34" charset="0"/>
              <a:buChar char="•"/>
            </a:pPr>
            <a:r>
              <a:rPr lang="en-US" sz="1400" i="1" dirty="0"/>
              <a:t>Increase service line referrals by 5% for each subservice line</a:t>
            </a:r>
          </a:p>
        </p:txBody>
      </p:sp>
      <p:sp>
        <p:nvSpPr>
          <p:cNvPr id="36" name="Rounded Rectangle 35"/>
          <p:cNvSpPr/>
          <p:nvPr/>
        </p:nvSpPr>
        <p:spPr>
          <a:xfrm>
            <a:off x="5791200" y="3992855"/>
            <a:ext cx="3048001" cy="969654"/>
          </a:xfrm>
          <a:prstGeom prst="roundRect">
            <a:avLst/>
          </a:prstGeom>
          <a:noFill/>
          <a:ln w="9525">
            <a:noFill/>
          </a:ln>
        </p:spPr>
        <p:style>
          <a:lnRef idx="2">
            <a:schemeClr val="accent2"/>
          </a:lnRef>
          <a:fillRef idx="1">
            <a:schemeClr val="lt1"/>
          </a:fillRef>
          <a:effectRef idx="0">
            <a:schemeClr val="accent2"/>
          </a:effectRef>
          <a:fontRef idx="minor">
            <a:schemeClr val="dk1"/>
          </a:fontRef>
        </p:style>
        <p:txBody>
          <a:bodyPr rtlCol="0" anchor="t"/>
          <a:lstStyle/>
          <a:p>
            <a:pPr marL="177800" indent="-177800">
              <a:buFont typeface="Arial" panose="020B0604020202020204" pitchFamily="34" charset="0"/>
              <a:buChar char="•"/>
            </a:pPr>
            <a:r>
              <a:rPr lang="en-US" sz="1400" i="1" dirty="0"/>
              <a:t>Describe how marketing can support this goal</a:t>
            </a:r>
          </a:p>
          <a:p>
            <a:pPr marL="177800" indent="-177800">
              <a:buFont typeface="Arial" panose="020B0604020202020204" pitchFamily="34" charset="0"/>
              <a:buChar char="•"/>
            </a:pPr>
            <a:endParaRPr lang="en-US" sz="1400" i="1" dirty="0"/>
          </a:p>
        </p:txBody>
      </p:sp>
      <p:sp>
        <p:nvSpPr>
          <p:cNvPr id="37" name="Rounded Rectangle 36"/>
          <p:cNvSpPr/>
          <p:nvPr/>
        </p:nvSpPr>
        <p:spPr>
          <a:xfrm>
            <a:off x="5760493" y="5185391"/>
            <a:ext cx="3048001" cy="969654"/>
          </a:xfrm>
          <a:prstGeom prst="roundRect">
            <a:avLst/>
          </a:prstGeom>
          <a:noFill/>
          <a:ln w="9525">
            <a:noFill/>
          </a:ln>
        </p:spPr>
        <p:style>
          <a:lnRef idx="2">
            <a:schemeClr val="accent2"/>
          </a:lnRef>
          <a:fillRef idx="1">
            <a:schemeClr val="lt1"/>
          </a:fillRef>
          <a:effectRef idx="0">
            <a:schemeClr val="accent2"/>
          </a:effectRef>
          <a:fontRef idx="minor">
            <a:schemeClr val="dk1"/>
          </a:fontRef>
        </p:style>
        <p:txBody>
          <a:bodyPr rtlCol="0" anchor="t"/>
          <a:lstStyle/>
          <a:p>
            <a:pPr marL="177800" indent="-177800">
              <a:buFont typeface="Arial" panose="020B0604020202020204" pitchFamily="34" charset="0"/>
              <a:buChar char="•"/>
            </a:pPr>
            <a:r>
              <a:rPr lang="en-US" sz="1400" i="1" dirty="0"/>
              <a:t>Describe how marketing can support this goal</a:t>
            </a:r>
          </a:p>
        </p:txBody>
      </p:sp>
    </p:spTree>
    <p:extLst>
      <p:ext uri="{BB962C8B-B14F-4D97-AF65-F5344CB8AC3E}">
        <p14:creationId xmlns:p14="http://schemas.microsoft.com/office/powerpoint/2010/main" val="29277497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47"/>
          <p:cNvSpPr txBox="1"/>
          <p:nvPr/>
        </p:nvSpPr>
        <p:spPr>
          <a:xfrm>
            <a:off x="394959" y="4971151"/>
            <a:ext cx="7737021" cy="351733"/>
          </a:xfrm>
          <a:prstGeom prst="rect">
            <a:avLst/>
          </a:prstGeom>
          <a:noFill/>
        </p:spPr>
        <p:txBody>
          <a:bodyPr wrap="square" lIns="130582" tIns="65292" rIns="130582" bIns="65292" rtlCol="0">
            <a:spAutoFit/>
          </a:bodyPr>
          <a:lstStyle/>
          <a:p>
            <a:r>
              <a:rPr lang="en-US" sz="1400" b="1" dirty="0"/>
              <a:t>Implications of market share, volume metrics:</a:t>
            </a:r>
          </a:p>
        </p:txBody>
      </p:sp>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11</a:t>
            </a:fld>
            <a:endParaRPr lang="en-US" dirty="0">
              <a:solidFill>
                <a:srgbClr val="000000"/>
              </a:solidFill>
            </a:endParaRPr>
          </a:p>
        </p:txBody>
      </p:sp>
      <p:sp>
        <p:nvSpPr>
          <p:cNvPr id="5" name="Text Placeholder 4"/>
          <p:cNvSpPr>
            <a:spLocks noGrp="1"/>
          </p:cNvSpPr>
          <p:nvPr>
            <p:ph type="body" sz="quarter" idx="19"/>
          </p:nvPr>
        </p:nvSpPr>
        <p:spPr/>
        <p:txBody>
          <a:bodyPr/>
          <a:lstStyle/>
          <a:p>
            <a:r>
              <a:rPr lang="en-US" dirty="0" smtClean="0"/>
              <a:t>Current Performance</a:t>
            </a:r>
            <a:endParaRPr lang="en-US" dirty="0"/>
          </a:p>
        </p:txBody>
      </p:sp>
      <p:sp>
        <p:nvSpPr>
          <p:cNvPr id="6" name="Title 5"/>
          <p:cNvSpPr>
            <a:spLocks noGrp="1"/>
          </p:cNvSpPr>
          <p:nvPr>
            <p:ph type="title"/>
          </p:nvPr>
        </p:nvSpPr>
        <p:spPr>
          <a:xfrm>
            <a:off x="399866" y="673829"/>
            <a:ext cx="8314171" cy="249114"/>
          </a:xfrm>
        </p:spPr>
        <p:txBody>
          <a:bodyPr/>
          <a:lstStyle/>
          <a:p>
            <a:r>
              <a:rPr lang="en-US" dirty="0" smtClean="0"/>
              <a:t>Market Indicators: Volumes</a:t>
            </a:r>
            <a:endParaRPr lang="en-US" dirty="0"/>
          </a:p>
        </p:txBody>
      </p:sp>
      <p:sp>
        <p:nvSpPr>
          <p:cNvPr id="16" name="Text Placeholder 12"/>
          <p:cNvSpPr txBox="1">
            <a:spLocks/>
          </p:cNvSpPr>
          <p:nvPr/>
        </p:nvSpPr>
        <p:spPr bwMode="gray">
          <a:xfrm>
            <a:off x="399866" y="963229"/>
            <a:ext cx="8314171" cy="271094"/>
          </a:xfrm>
          <a:prstGeom prst="rect">
            <a:avLst/>
          </a:prstGeom>
        </p:spPr>
        <p:txBody>
          <a:bodyPr vert="horz" wrap="square" lIns="0" tIns="40944" rIns="0" bIns="40944" rtlCol="0">
            <a:noAutofit/>
          </a:bodyPr>
          <a:lstStyle/>
          <a:p>
            <a:pPr defTabSz="912679">
              <a:defRPr/>
            </a:pPr>
            <a:r>
              <a:rPr lang="en-US" sz="1300" dirty="0">
                <a:solidFill>
                  <a:srgbClr val="617685"/>
                </a:solidFill>
                <a:latin typeface="Arial"/>
              </a:rPr>
              <a:t>[MONTH/QUARTER], 20XX</a:t>
            </a:r>
          </a:p>
        </p:txBody>
      </p:sp>
      <p:sp>
        <p:nvSpPr>
          <p:cNvPr id="47" name="Rectangle 46"/>
          <p:cNvSpPr/>
          <p:nvPr/>
        </p:nvSpPr>
        <p:spPr bwMode="auto">
          <a:xfrm>
            <a:off x="394956" y="49530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a:endParaRPr lang="en-US" sz="1400" dirty="0">
              <a:solidFill>
                <a:schemeClr val="bg2"/>
              </a:solidFill>
            </a:endParaRPr>
          </a:p>
        </p:txBody>
      </p:sp>
      <p:sp>
        <p:nvSpPr>
          <p:cNvPr id="49" name="TextBox 48"/>
          <p:cNvSpPr txBox="1"/>
          <p:nvPr/>
        </p:nvSpPr>
        <p:spPr>
          <a:xfrm>
            <a:off x="558710" y="5268854"/>
            <a:ext cx="7956563" cy="430859"/>
          </a:xfrm>
          <a:prstGeom prst="rect">
            <a:avLst/>
          </a:prstGeom>
          <a:noFill/>
        </p:spPr>
        <p:txBody>
          <a:bodyPr wrap="square" lIns="45706" tIns="45706" rIns="45706" bIns="45706" rtlCol="0">
            <a:spAutoFit/>
          </a:bodyPr>
          <a:lstStyle/>
          <a:p>
            <a:pPr marL="171407" indent="-171407">
              <a:buFont typeface="Arial" pitchFamily="34" charset="0"/>
              <a:buChar char="•"/>
            </a:pPr>
            <a:r>
              <a:rPr lang="en-US" sz="1100" i="1" dirty="0"/>
              <a:t>Describe impacts here</a:t>
            </a:r>
          </a:p>
          <a:p>
            <a:pPr marL="171407" indent="-171407">
              <a:buFont typeface="Arial" pitchFamily="34" charset="0"/>
              <a:buChar char="•"/>
            </a:pPr>
            <a:r>
              <a:rPr lang="en-US" sz="1100" i="1" dirty="0"/>
              <a:t>E.g., High volumes for Procedure </a:t>
            </a:r>
            <a:r>
              <a:rPr lang="en-US" sz="1100" i="1" dirty="0" smtClean="0"/>
              <a:t>4 </a:t>
            </a:r>
            <a:r>
              <a:rPr lang="en-US" sz="1100" i="1" dirty="0"/>
              <a:t>indicates need to re-focus marketing efforts on increasing volumes for Procedure </a:t>
            </a:r>
            <a:r>
              <a:rPr lang="en-US" sz="1100" i="1" dirty="0" smtClean="0"/>
              <a:t>3.</a:t>
            </a:r>
            <a:endParaRPr lang="en-US" sz="1100" i="1" dirty="0"/>
          </a:p>
        </p:txBody>
      </p:sp>
      <p:graphicFrame>
        <p:nvGraphicFramePr>
          <p:cNvPr id="3" name="Chart 2"/>
          <p:cNvGraphicFramePr/>
          <p:nvPr>
            <p:extLst>
              <p:ext uri="{D42A27DB-BD31-4B8C-83A1-F6EECF244321}">
                <p14:modId xmlns:p14="http://schemas.microsoft.com/office/powerpoint/2010/main" val="163930844"/>
              </p:ext>
            </p:extLst>
          </p:nvPr>
        </p:nvGraphicFramePr>
        <p:xfrm>
          <a:off x="-777240" y="403413"/>
          <a:ext cx="10698480" cy="432098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2590800" y="1371600"/>
            <a:ext cx="3962400" cy="261610"/>
          </a:xfrm>
          <a:prstGeom prst="rect">
            <a:avLst/>
          </a:prstGeom>
          <a:noFill/>
        </p:spPr>
        <p:txBody>
          <a:bodyPr wrap="square" lIns="45720" rIns="45720" rtlCol="0">
            <a:spAutoFit/>
          </a:bodyPr>
          <a:lstStyle/>
          <a:p>
            <a:pPr algn="ctr"/>
            <a:r>
              <a:rPr lang="en-US" sz="1100" b="1" dirty="0" smtClean="0"/>
              <a:t>Service Line Volumes for Key Procedures</a:t>
            </a:r>
          </a:p>
        </p:txBody>
      </p:sp>
    </p:spTree>
    <p:extLst>
      <p:ext uri="{BB962C8B-B14F-4D97-AF65-F5344CB8AC3E}">
        <p14:creationId xmlns:p14="http://schemas.microsoft.com/office/powerpoint/2010/main" val="41615246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47"/>
          <p:cNvSpPr txBox="1"/>
          <p:nvPr/>
        </p:nvSpPr>
        <p:spPr>
          <a:xfrm>
            <a:off x="394959" y="4971151"/>
            <a:ext cx="7737021" cy="351733"/>
          </a:xfrm>
          <a:prstGeom prst="rect">
            <a:avLst/>
          </a:prstGeom>
          <a:noFill/>
        </p:spPr>
        <p:txBody>
          <a:bodyPr wrap="square" lIns="130582" tIns="65292" rIns="130582" bIns="65292" rtlCol="0">
            <a:spAutoFit/>
          </a:bodyPr>
          <a:lstStyle/>
          <a:p>
            <a:r>
              <a:rPr lang="en-US" sz="1400" b="1" dirty="0"/>
              <a:t>Implications of market share, volume metrics:</a:t>
            </a:r>
          </a:p>
        </p:txBody>
      </p:sp>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12</a:t>
            </a:fld>
            <a:endParaRPr lang="en-US" dirty="0">
              <a:solidFill>
                <a:srgbClr val="000000"/>
              </a:solidFill>
            </a:endParaRPr>
          </a:p>
        </p:txBody>
      </p:sp>
      <p:sp>
        <p:nvSpPr>
          <p:cNvPr id="5" name="Text Placeholder 4"/>
          <p:cNvSpPr>
            <a:spLocks noGrp="1"/>
          </p:cNvSpPr>
          <p:nvPr>
            <p:ph type="body" sz="quarter" idx="19"/>
          </p:nvPr>
        </p:nvSpPr>
        <p:spPr/>
        <p:txBody>
          <a:bodyPr/>
          <a:lstStyle/>
          <a:p>
            <a:r>
              <a:rPr lang="en-US" dirty="0" smtClean="0"/>
              <a:t>Current Performance</a:t>
            </a:r>
            <a:endParaRPr lang="en-US" dirty="0"/>
          </a:p>
        </p:txBody>
      </p:sp>
      <p:sp>
        <p:nvSpPr>
          <p:cNvPr id="6" name="Title 5"/>
          <p:cNvSpPr>
            <a:spLocks noGrp="1"/>
          </p:cNvSpPr>
          <p:nvPr>
            <p:ph type="title"/>
          </p:nvPr>
        </p:nvSpPr>
        <p:spPr>
          <a:xfrm>
            <a:off x="399866" y="673829"/>
            <a:ext cx="8314171" cy="249114"/>
          </a:xfrm>
        </p:spPr>
        <p:txBody>
          <a:bodyPr/>
          <a:lstStyle/>
          <a:p>
            <a:r>
              <a:rPr lang="en-US" dirty="0" smtClean="0"/>
              <a:t>Market Indicators: Procedural Share</a:t>
            </a:r>
            <a:endParaRPr lang="en-US" dirty="0"/>
          </a:p>
        </p:txBody>
      </p:sp>
      <p:sp>
        <p:nvSpPr>
          <p:cNvPr id="16" name="Text Placeholder 12"/>
          <p:cNvSpPr txBox="1">
            <a:spLocks/>
          </p:cNvSpPr>
          <p:nvPr/>
        </p:nvSpPr>
        <p:spPr bwMode="gray">
          <a:xfrm>
            <a:off x="399866" y="963229"/>
            <a:ext cx="8314171" cy="271094"/>
          </a:xfrm>
          <a:prstGeom prst="rect">
            <a:avLst/>
          </a:prstGeom>
        </p:spPr>
        <p:txBody>
          <a:bodyPr vert="horz" wrap="square" lIns="0" tIns="40944" rIns="0" bIns="40944" rtlCol="0">
            <a:noAutofit/>
          </a:bodyPr>
          <a:lstStyle/>
          <a:p>
            <a:pPr defTabSz="912679">
              <a:defRPr/>
            </a:pPr>
            <a:r>
              <a:rPr lang="en-US" sz="1300" dirty="0">
                <a:solidFill>
                  <a:srgbClr val="617685"/>
                </a:solidFill>
                <a:latin typeface="Arial"/>
              </a:rPr>
              <a:t>[MONTH/QUARTER], 20XX</a:t>
            </a:r>
          </a:p>
        </p:txBody>
      </p:sp>
      <p:sp>
        <p:nvSpPr>
          <p:cNvPr id="47" name="Rectangle 46"/>
          <p:cNvSpPr/>
          <p:nvPr/>
        </p:nvSpPr>
        <p:spPr bwMode="auto">
          <a:xfrm>
            <a:off x="394956" y="49530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a:endParaRPr lang="en-US" sz="1400" dirty="0">
              <a:solidFill>
                <a:schemeClr val="bg2"/>
              </a:solidFill>
            </a:endParaRPr>
          </a:p>
        </p:txBody>
      </p:sp>
      <p:sp>
        <p:nvSpPr>
          <p:cNvPr id="49" name="TextBox 48"/>
          <p:cNvSpPr txBox="1"/>
          <p:nvPr/>
        </p:nvSpPr>
        <p:spPr>
          <a:xfrm>
            <a:off x="558710" y="5268854"/>
            <a:ext cx="7956563" cy="430859"/>
          </a:xfrm>
          <a:prstGeom prst="rect">
            <a:avLst/>
          </a:prstGeom>
          <a:noFill/>
        </p:spPr>
        <p:txBody>
          <a:bodyPr wrap="square" lIns="45706" tIns="45706" rIns="45706" bIns="45706" rtlCol="0">
            <a:spAutoFit/>
          </a:bodyPr>
          <a:lstStyle/>
          <a:p>
            <a:pPr marL="171407" indent="-171407">
              <a:buFont typeface="Arial" pitchFamily="34" charset="0"/>
              <a:buChar char="•"/>
            </a:pPr>
            <a:r>
              <a:rPr lang="en-US" sz="1100" i="1" dirty="0"/>
              <a:t>Describe impacts here</a:t>
            </a:r>
          </a:p>
          <a:p>
            <a:pPr marL="171407" indent="-171407">
              <a:buFont typeface="Arial" pitchFamily="34" charset="0"/>
              <a:buChar char="•"/>
            </a:pPr>
            <a:r>
              <a:rPr lang="en-US" sz="1100" i="1" dirty="0"/>
              <a:t>E.g., High volumes for Procedure 3 indicates need to re-focus marketing efforts on increasing volumes for Procedure 2.</a:t>
            </a:r>
          </a:p>
        </p:txBody>
      </p:sp>
      <p:sp>
        <p:nvSpPr>
          <p:cNvPr id="13" name="Text Placeholder 12"/>
          <p:cNvSpPr txBox="1">
            <a:spLocks/>
          </p:cNvSpPr>
          <p:nvPr/>
        </p:nvSpPr>
        <p:spPr bwMode="gray">
          <a:xfrm>
            <a:off x="-353164" y="2590800"/>
            <a:ext cx="1800964" cy="457200"/>
          </a:xfrm>
          <a:prstGeom prst="rect">
            <a:avLst/>
          </a:prstGeom>
        </p:spPr>
        <p:txBody>
          <a:bodyPr vert="horz" wrap="square" lIns="0" tIns="40944" rIns="0" bIns="40944" rtlCol="0">
            <a:noAutofit/>
          </a:bodyPr>
          <a:lstStyle/>
          <a:p>
            <a:pPr algn="r" defTabSz="912679">
              <a:defRPr/>
            </a:pPr>
            <a:r>
              <a:rPr lang="en-US" sz="1400" b="1" i="1" dirty="0" smtClean="0">
                <a:solidFill>
                  <a:srgbClr val="617685"/>
                </a:solidFill>
                <a:latin typeface="Arial"/>
              </a:rPr>
              <a:t>Primary </a:t>
            </a:r>
            <a:br>
              <a:rPr lang="en-US" sz="1400" b="1" i="1" dirty="0" smtClean="0">
                <a:solidFill>
                  <a:srgbClr val="617685"/>
                </a:solidFill>
                <a:latin typeface="Arial"/>
              </a:rPr>
            </a:br>
            <a:r>
              <a:rPr lang="en-US" sz="1400" b="1" i="1" dirty="0" smtClean="0">
                <a:solidFill>
                  <a:srgbClr val="617685"/>
                </a:solidFill>
                <a:latin typeface="Arial"/>
              </a:rPr>
              <a:t>Service Area</a:t>
            </a:r>
            <a:endParaRPr lang="en-US" sz="1400" b="1" i="1" dirty="0">
              <a:solidFill>
                <a:srgbClr val="617685"/>
              </a:solidFill>
              <a:latin typeface="Arial"/>
            </a:endParaRPr>
          </a:p>
        </p:txBody>
      </p:sp>
      <p:sp>
        <p:nvSpPr>
          <p:cNvPr id="14" name="Text Placeholder 12"/>
          <p:cNvSpPr txBox="1">
            <a:spLocks/>
          </p:cNvSpPr>
          <p:nvPr/>
        </p:nvSpPr>
        <p:spPr bwMode="gray">
          <a:xfrm>
            <a:off x="-353164" y="3238500"/>
            <a:ext cx="1800964" cy="457200"/>
          </a:xfrm>
          <a:prstGeom prst="rect">
            <a:avLst/>
          </a:prstGeom>
        </p:spPr>
        <p:txBody>
          <a:bodyPr vert="horz" wrap="square" lIns="0" tIns="40944" rIns="0" bIns="40944" rtlCol="0">
            <a:noAutofit/>
          </a:bodyPr>
          <a:lstStyle/>
          <a:p>
            <a:pPr algn="r" defTabSz="912679">
              <a:defRPr/>
            </a:pPr>
            <a:r>
              <a:rPr lang="en-US" sz="1400" b="1" i="1" dirty="0" smtClean="0">
                <a:solidFill>
                  <a:srgbClr val="617685"/>
                </a:solidFill>
                <a:latin typeface="Arial"/>
              </a:rPr>
              <a:t>Secondary</a:t>
            </a:r>
            <a:br>
              <a:rPr lang="en-US" sz="1400" b="1" i="1" dirty="0" smtClean="0">
                <a:solidFill>
                  <a:srgbClr val="617685"/>
                </a:solidFill>
                <a:latin typeface="Arial"/>
              </a:rPr>
            </a:br>
            <a:r>
              <a:rPr lang="en-US" sz="1400" b="1" i="1" dirty="0" smtClean="0">
                <a:solidFill>
                  <a:srgbClr val="617685"/>
                </a:solidFill>
                <a:latin typeface="Arial"/>
              </a:rPr>
              <a:t>Service Area</a:t>
            </a:r>
            <a:endParaRPr lang="en-US" sz="1400" b="1" i="1" dirty="0">
              <a:solidFill>
                <a:srgbClr val="617685"/>
              </a:solidFill>
              <a:latin typeface="Arial"/>
            </a:endParaRPr>
          </a:p>
        </p:txBody>
      </p:sp>
      <p:sp>
        <p:nvSpPr>
          <p:cNvPr id="15" name="Text Placeholder 12"/>
          <p:cNvSpPr txBox="1">
            <a:spLocks/>
          </p:cNvSpPr>
          <p:nvPr/>
        </p:nvSpPr>
        <p:spPr bwMode="gray">
          <a:xfrm>
            <a:off x="-353164" y="3886200"/>
            <a:ext cx="1800964" cy="457200"/>
          </a:xfrm>
          <a:prstGeom prst="rect">
            <a:avLst/>
          </a:prstGeom>
        </p:spPr>
        <p:txBody>
          <a:bodyPr vert="horz" wrap="square" lIns="0" tIns="40944" rIns="0" bIns="40944" rtlCol="0">
            <a:noAutofit/>
          </a:bodyPr>
          <a:lstStyle/>
          <a:p>
            <a:pPr algn="r" defTabSz="912679">
              <a:defRPr/>
            </a:pPr>
            <a:r>
              <a:rPr lang="en-US" sz="1400" b="1" i="1" dirty="0" smtClean="0">
                <a:solidFill>
                  <a:srgbClr val="617685"/>
                </a:solidFill>
                <a:latin typeface="Arial"/>
              </a:rPr>
              <a:t>Tertiary</a:t>
            </a:r>
            <a:br>
              <a:rPr lang="en-US" sz="1400" b="1" i="1" dirty="0" smtClean="0">
                <a:solidFill>
                  <a:srgbClr val="617685"/>
                </a:solidFill>
                <a:latin typeface="Arial"/>
              </a:rPr>
            </a:br>
            <a:r>
              <a:rPr lang="en-US" sz="1400" b="1" i="1" dirty="0" smtClean="0">
                <a:solidFill>
                  <a:srgbClr val="617685"/>
                </a:solidFill>
                <a:latin typeface="Arial"/>
              </a:rPr>
              <a:t>Service Area</a:t>
            </a:r>
            <a:endParaRPr lang="en-US" sz="1400" b="1" i="1" dirty="0">
              <a:solidFill>
                <a:srgbClr val="617685"/>
              </a:solidFill>
              <a:latin typeface="Arial"/>
            </a:endParaRPr>
          </a:p>
        </p:txBody>
      </p:sp>
      <p:cxnSp>
        <p:nvCxnSpPr>
          <p:cNvPr id="9" name="Straight Connector 8"/>
          <p:cNvCxnSpPr/>
          <p:nvPr/>
        </p:nvCxnSpPr>
        <p:spPr>
          <a:xfrm>
            <a:off x="344915" y="3124200"/>
            <a:ext cx="8229600" cy="0"/>
          </a:xfrm>
          <a:prstGeom prst="line">
            <a:avLst/>
          </a:prstGeom>
          <a:ln>
            <a:solidFill>
              <a:schemeClr val="accent2">
                <a:lumMod val="20000"/>
                <a:lumOff val="80000"/>
              </a:schemeClr>
            </a:solidFill>
            <a:headEnd type="none"/>
            <a:tailEnd type="none"/>
          </a:ln>
        </p:spPr>
        <p:style>
          <a:lnRef idx="1">
            <a:schemeClr val="accent5"/>
          </a:lnRef>
          <a:fillRef idx="0">
            <a:schemeClr val="accent5"/>
          </a:fillRef>
          <a:effectRef idx="0">
            <a:schemeClr val="accent5"/>
          </a:effectRef>
          <a:fontRef idx="minor">
            <a:schemeClr val="tx1"/>
          </a:fontRef>
        </p:style>
      </p:cxnSp>
      <p:graphicFrame>
        <p:nvGraphicFramePr>
          <p:cNvPr id="25" name="Table 24"/>
          <p:cNvGraphicFramePr>
            <a:graphicFrameLocks noGrp="1"/>
          </p:cNvGraphicFramePr>
          <p:nvPr>
            <p:extLst>
              <p:ext uri="{D42A27DB-BD31-4B8C-83A1-F6EECF244321}">
                <p14:modId xmlns:p14="http://schemas.microsoft.com/office/powerpoint/2010/main" val="1846947269"/>
              </p:ext>
            </p:extLst>
          </p:nvPr>
        </p:nvGraphicFramePr>
        <p:xfrm>
          <a:off x="1524000" y="1981200"/>
          <a:ext cx="2032503" cy="2495550"/>
        </p:xfrm>
        <a:graphic>
          <a:graphicData uri="http://schemas.openxmlformats.org/drawingml/2006/table">
            <a:tbl>
              <a:tblPr firstRow="1" bandRow="1">
                <a:tableStyleId>{5C22544A-7EE6-4342-B048-85BDC9FD1C3A}</a:tableStyleId>
              </a:tblPr>
              <a:tblGrid>
                <a:gridCol w="677501"/>
                <a:gridCol w="677501"/>
                <a:gridCol w="677501"/>
              </a:tblGrid>
              <a:tr h="304799">
                <a:tc>
                  <a:txBody>
                    <a:bodyPr/>
                    <a:lstStyle/>
                    <a:p>
                      <a:pPr algn="ctr" fontAlgn="b"/>
                      <a:r>
                        <a:rPr lang="en-US" sz="1100" b="1" i="0" u="none" strike="noStrike" dirty="0" smtClean="0">
                          <a:solidFill>
                            <a:schemeClr val="bg1"/>
                          </a:solidFill>
                          <a:latin typeface="+mj-lt"/>
                        </a:rPr>
                        <a:t>Our</a:t>
                      </a:r>
                    </a:p>
                    <a:p>
                      <a:pPr algn="ctr" fontAlgn="b"/>
                      <a:r>
                        <a:rPr lang="en-US" sz="1100" b="1" i="0" u="none" strike="noStrike" dirty="0" smtClean="0">
                          <a:solidFill>
                            <a:schemeClr val="bg1"/>
                          </a:solidFill>
                          <a:latin typeface="+mj-lt"/>
                        </a:rPr>
                        <a:t>Share</a:t>
                      </a:r>
                    </a:p>
                  </a:txBody>
                  <a:tcPr marT="91440" marB="91440" anchor="ctr">
                    <a:lnB w="38100" cmpd="sng">
                      <a:noFill/>
                    </a:lnB>
                  </a:tcPr>
                </a:tc>
                <a:tc>
                  <a:txBody>
                    <a:bodyPr/>
                    <a:lstStyle/>
                    <a:p>
                      <a:pPr algn="ctr" fontAlgn="b"/>
                      <a:r>
                        <a:rPr lang="en-US" sz="1100" b="1" i="0" u="none" strike="noStrike" dirty="0" smtClean="0">
                          <a:solidFill>
                            <a:schemeClr val="bg1"/>
                          </a:solidFill>
                          <a:latin typeface="+mj-lt"/>
                        </a:rPr>
                        <a:t>Comp A</a:t>
                      </a:r>
                      <a:endParaRPr lang="en-US" sz="1100" b="1" i="0" u="none" strike="noStrike" dirty="0">
                        <a:solidFill>
                          <a:schemeClr val="bg1"/>
                        </a:solidFill>
                        <a:latin typeface="+mj-lt"/>
                      </a:endParaRPr>
                    </a:p>
                  </a:txBody>
                  <a:tcPr marT="91440" marB="91440" anchor="ctr">
                    <a:lnB w="38100" cmpd="sng">
                      <a:noFill/>
                    </a:lnB>
                  </a:tcPr>
                </a:tc>
                <a:tc>
                  <a:txBody>
                    <a:bodyPr/>
                    <a:lstStyle/>
                    <a:p>
                      <a:pPr algn="ctr" fontAlgn="b"/>
                      <a:r>
                        <a:rPr lang="en-US" sz="1100" b="1" i="0" u="none" strike="noStrike" dirty="0" smtClean="0">
                          <a:solidFill>
                            <a:schemeClr val="bg1"/>
                          </a:solidFill>
                          <a:latin typeface="+mj-lt"/>
                        </a:rPr>
                        <a:t>Comp B</a:t>
                      </a:r>
                      <a:endParaRPr lang="en-US" sz="1100" b="1" i="0" u="none" strike="noStrike" dirty="0">
                        <a:solidFill>
                          <a:schemeClr val="bg1"/>
                        </a:solidFill>
                        <a:latin typeface="+mj-lt"/>
                      </a:endParaRPr>
                    </a:p>
                  </a:txBody>
                  <a:tcPr marT="91440" marB="91440" anchor="ctr">
                    <a:lnB w="38100" cmpd="sng">
                      <a:noFill/>
                    </a:lnB>
                  </a:tcPr>
                </a:tc>
              </a:tr>
              <a:tr h="659130">
                <a:tc>
                  <a:txBody>
                    <a:bodyPr/>
                    <a:lstStyle/>
                    <a:p>
                      <a:pPr marL="0" indent="0" algn="ctr" fontAlgn="b">
                        <a:tabLst/>
                      </a:pPr>
                      <a:r>
                        <a:rPr lang="en-US" sz="1600" b="0" i="0" u="none" strike="noStrike" dirty="0" smtClean="0">
                          <a:solidFill>
                            <a:srgbClr val="000000"/>
                          </a:solidFill>
                          <a:latin typeface="+mn-lt"/>
                        </a:rPr>
                        <a:t>60%</a:t>
                      </a:r>
                      <a:endParaRPr lang="en-US" sz="1600" b="0" i="0" u="none" strike="noStrike" dirty="0">
                        <a:solidFill>
                          <a:srgbClr val="000000"/>
                        </a:solidFill>
                        <a:latin typeface="+mn-lt"/>
                      </a:endParaRPr>
                    </a:p>
                  </a:txBody>
                  <a:tcPr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indent="0" algn="ctr" fontAlgn="b">
                        <a:tabLst/>
                      </a:pPr>
                      <a:endParaRPr lang="en-US" sz="1600" b="0" i="0" u="none" strike="noStrike" dirty="0">
                        <a:solidFill>
                          <a:srgbClr val="000000"/>
                        </a:solidFill>
                        <a:latin typeface="+mn-lt"/>
                      </a:endParaRPr>
                    </a:p>
                  </a:txBody>
                  <a:tcPr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indent="0" algn="ctr" fontAlgn="b">
                        <a:tabLst/>
                      </a:pPr>
                      <a:endParaRPr lang="en-US" sz="1600" b="0" i="0" u="none" strike="noStrike" dirty="0">
                        <a:solidFill>
                          <a:srgbClr val="000000"/>
                        </a:solidFill>
                        <a:latin typeface="+mn-lt"/>
                      </a:endParaRPr>
                    </a:p>
                  </a:txBody>
                  <a:tcPr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659130">
                <a:tc>
                  <a:txBody>
                    <a:bodyPr/>
                    <a:lstStyle/>
                    <a:p>
                      <a:pPr algn="ctr" fontAlgn="b"/>
                      <a:r>
                        <a:rPr lang="en-US" sz="1600" b="0" i="0" u="none" strike="noStrike" dirty="0" smtClean="0">
                          <a:solidFill>
                            <a:srgbClr val="000000"/>
                          </a:solidFill>
                          <a:latin typeface="+mn-lt"/>
                        </a:rPr>
                        <a:t>70%</a:t>
                      </a:r>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659130">
                <a:tc>
                  <a:txBody>
                    <a:bodyPr/>
                    <a:lstStyle/>
                    <a:p>
                      <a:pPr algn="ctr" fontAlgn="b"/>
                      <a:r>
                        <a:rPr lang="en-US" sz="1600" b="0" i="0" u="none" strike="noStrike" dirty="0" smtClean="0">
                          <a:solidFill>
                            <a:srgbClr val="000000"/>
                          </a:solidFill>
                          <a:latin typeface="+mn-lt"/>
                        </a:rPr>
                        <a:t>40%</a:t>
                      </a:r>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26" name="Text Placeholder 12"/>
          <p:cNvSpPr txBox="1">
            <a:spLocks/>
          </p:cNvSpPr>
          <p:nvPr/>
        </p:nvSpPr>
        <p:spPr bwMode="gray">
          <a:xfrm>
            <a:off x="1639769" y="1447800"/>
            <a:ext cx="1800964" cy="457200"/>
          </a:xfrm>
          <a:prstGeom prst="rect">
            <a:avLst/>
          </a:prstGeom>
        </p:spPr>
        <p:txBody>
          <a:bodyPr vert="horz" wrap="square" lIns="0" tIns="40944" rIns="0" bIns="40944" rtlCol="0">
            <a:noAutofit/>
          </a:bodyPr>
          <a:lstStyle/>
          <a:p>
            <a:pPr algn="ctr" defTabSz="912679">
              <a:defRPr/>
            </a:pPr>
            <a:r>
              <a:rPr lang="en-US" sz="1400" b="1" dirty="0" smtClean="0">
                <a:solidFill>
                  <a:srgbClr val="617685"/>
                </a:solidFill>
                <a:latin typeface="Arial"/>
              </a:rPr>
              <a:t>Service Line </a:t>
            </a:r>
            <a:br>
              <a:rPr lang="en-US" sz="1400" b="1" dirty="0" smtClean="0">
                <a:solidFill>
                  <a:srgbClr val="617685"/>
                </a:solidFill>
                <a:latin typeface="Arial"/>
              </a:rPr>
            </a:br>
            <a:r>
              <a:rPr lang="en-US" sz="1400" b="1" dirty="0" smtClean="0">
                <a:solidFill>
                  <a:srgbClr val="617685"/>
                </a:solidFill>
                <a:latin typeface="Arial"/>
              </a:rPr>
              <a:t>Overall</a:t>
            </a:r>
            <a:endParaRPr lang="en-US" sz="1400" b="1" dirty="0">
              <a:solidFill>
                <a:srgbClr val="617685"/>
              </a:solidFill>
              <a:latin typeface="Arial"/>
            </a:endParaRPr>
          </a:p>
        </p:txBody>
      </p:sp>
      <p:graphicFrame>
        <p:nvGraphicFramePr>
          <p:cNvPr id="27" name="Table 26"/>
          <p:cNvGraphicFramePr>
            <a:graphicFrameLocks noGrp="1"/>
          </p:cNvGraphicFramePr>
          <p:nvPr>
            <p:extLst>
              <p:ext uri="{D42A27DB-BD31-4B8C-83A1-F6EECF244321}">
                <p14:modId xmlns:p14="http://schemas.microsoft.com/office/powerpoint/2010/main" val="3561699267"/>
              </p:ext>
            </p:extLst>
          </p:nvPr>
        </p:nvGraphicFramePr>
        <p:xfrm>
          <a:off x="3985298" y="1981200"/>
          <a:ext cx="2032503" cy="2495550"/>
        </p:xfrm>
        <a:graphic>
          <a:graphicData uri="http://schemas.openxmlformats.org/drawingml/2006/table">
            <a:tbl>
              <a:tblPr firstRow="1" bandRow="1">
                <a:tableStyleId>{5C22544A-7EE6-4342-B048-85BDC9FD1C3A}</a:tableStyleId>
              </a:tblPr>
              <a:tblGrid>
                <a:gridCol w="677501"/>
                <a:gridCol w="677501"/>
                <a:gridCol w="677501"/>
              </a:tblGrid>
              <a:tr h="304799">
                <a:tc>
                  <a:txBody>
                    <a:bodyPr/>
                    <a:lstStyle/>
                    <a:p>
                      <a:pPr algn="ctr" fontAlgn="b"/>
                      <a:r>
                        <a:rPr lang="en-US" sz="1100" b="1" i="0" u="none" strike="noStrike" dirty="0" smtClean="0">
                          <a:solidFill>
                            <a:schemeClr val="bg1"/>
                          </a:solidFill>
                          <a:latin typeface="+mj-lt"/>
                        </a:rPr>
                        <a:t>Our</a:t>
                      </a:r>
                    </a:p>
                    <a:p>
                      <a:pPr algn="ctr" fontAlgn="b"/>
                      <a:r>
                        <a:rPr lang="en-US" sz="1100" b="1" i="0" u="none" strike="noStrike" dirty="0" smtClean="0">
                          <a:solidFill>
                            <a:schemeClr val="bg1"/>
                          </a:solidFill>
                          <a:latin typeface="+mj-lt"/>
                        </a:rPr>
                        <a:t>Share</a:t>
                      </a:r>
                    </a:p>
                  </a:txBody>
                  <a:tcPr marT="91440" marB="91440" anchor="ctr">
                    <a:lnB w="38100" cmpd="sng">
                      <a:noFill/>
                    </a:lnB>
                  </a:tcPr>
                </a:tc>
                <a:tc>
                  <a:txBody>
                    <a:bodyPr/>
                    <a:lstStyle/>
                    <a:p>
                      <a:pPr algn="ctr" fontAlgn="b"/>
                      <a:r>
                        <a:rPr lang="en-US" sz="1100" b="1" i="0" u="none" strike="noStrike" dirty="0" smtClean="0">
                          <a:solidFill>
                            <a:schemeClr val="bg1"/>
                          </a:solidFill>
                          <a:latin typeface="+mj-lt"/>
                        </a:rPr>
                        <a:t>Comp A</a:t>
                      </a:r>
                      <a:endParaRPr lang="en-US" sz="1100" b="1" i="0" u="none" strike="noStrike" dirty="0">
                        <a:solidFill>
                          <a:schemeClr val="bg1"/>
                        </a:solidFill>
                        <a:latin typeface="+mj-lt"/>
                      </a:endParaRPr>
                    </a:p>
                  </a:txBody>
                  <a:tcPr marT="91440" marB="91440" anchor="ctr">
                    <a:lnB w="38100" cmpd="sng">
                      <a:noFill/>
                    </a:lnB>
                  </a:tcPr>
                </a:tc>
                <a:tc>
                  <a:txBody>
                    <a:bodyPr/>
                    <a:lstStyle/>
                    <a:p>
                      <a:pPr algn="ctr" fontAlgn="b"/>
                      <a:r>
                        <a:rPr lang="en-US" sz="1100" b="1" i="0" u="none" strike="noStrike" dirty="0" smtClean="0">
                          <a:solidFill>
                            <a:schemeClr val="bg1"/>
                          </a:solidFill>
                          <a:latin typeface="+mj-lt"/>
                        </a:rPr>
                        <a:t>Comp B</a:t>
                      </a:r>
                      <a:endParaRPr lang="en-US" sz="1100" b="1" i="0" u="none" strike="noStrike" dirty="0">
                        <a:solidFill>
                          <a:schemeClr val="bg1"/>
                        </a:solidFill>
                        <a:latin typeface="+mj-lt"/>
                      </a:endParaRPr>
                    </a:p>
                  </a:txBody>
                  <a:tcPr marT="91440" marB="91440" anchor="ctr">
                    <a:lnB w="38100" cmpd="sng">
                      <a:noFill/>
                    </a:lnB>
                  </a:tcPr>
                </a:tc>
              </a:tr>
              <a:tr h="659130">
                <a:tc>
                  <a:txBody>
                    <a:bodyPr/>
                    <a:lstStyle/>
                    <a:p>
                      <a:pPr marL="0" indent="0" algn="ctr" fontAlgn="b">
                        <a:tabLst/>
                      </a:pPr>
                      <a:r>
                        <a:rPr lang="en-US" sz="1600" b="0" i="0" u="none" strike="noStrike" dirty="0" smtClean="0">
                          <a:solidFill>
                            <a:srgbClr val="000000"/>
                          </a:solidFill>
                          <a:latin typeface="+mn-lt"/>
                        </a:rPr>
                        <a:t>60%</a:t>
                      </a:r>
                      <a:endParaRPr lang="en-US" sz="1600" b="0" i="0" u="none" strike="noStrike" dirty="0">
                        <a:solidFill>
                          <a:srgbClr val="000000"/>
                        </a:solidFill>
                        <a:latin typeface="+mn-lt"/>
                      </a:endParaRPr>
                    </a:p>
                  </a:txBody>
                  <a:tcPr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indent="0" algn="ctr" fontAlgn="b">
                        <a:tabLst/>
                      </a:pPr>
                      <a:endParaRPr lang="en-US" sz="1600" b="0" i="0" u="none" strike="noStrike" dirty="0">
                        <a:solidFill>
                          <a:srgbClr val="000000"/>
                        </a:solidFill>
                        <a:latin typeface="+mn-lt"/>
                      </a:endParaRPr>
                    </a:p>
                  </a:txBody>
                  <a:tcPr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indent="0" algn="ctr" fontAlgn="b">
                        <a:tabLst/>
                      </a:pPr>
                      <a:endParaRPr lang="en-US" sz="1600" b="0" i="0" u="none" strike="noStrike" dirty="0">
                        <a:solidFill>
                          <a:srgbClr val="000000"/>
                        </a:solidFill>
                        <a:latin typeface="+mn-lt"/>
                      </a:endParaRPr>
                    </a:p>
                  </a:txBody>
                  <a:tcPr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659130">
                <a:tc>
                  <a:txBody>
                    <a:bodyPr/>
                    <a:lstStyle/>
                    <a:p>
                      <a:pPr algn="ctr" fontAlgn="b"/>
                      <a:r>
                        <a:rPr lang="en-US" sz="1600" b="0" i="0" u="none" strike="noStrike" dirty="0" smtClean="0">
                          <a:solidFill>
                            <a:srgbClr val="000000"/>
                          </a:solidFill>
                          <a:latin typeface="+mn-lt"/>
                        </a:rPr>
                        <a:t>70%</a:t>
                      </a:r>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659130">
                <a:tc>
                  <a:txBody>
                    <a:bodyPr/>
                    <a:lstStyle/>
                    <a:p>
                      <a:pPr algn="ctr" fontAlgn="b"/>
                      <a:r>
                        <a:rPr lang="en-US" sz="1600" b="0" i="0" u="none" strike="noStrike" dirty="0" smtClean="0">
                          <a:solidFill>
                            <a:srgbClr val="000000"/>
                          </a:solidFill>
                          <a:latin typeface="+mn-lt"/>
                        </a:rPr>
                        <a:t>40%</a:t>
                      </a:r>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28" name="Text Placeholder 12"/>
          <p:cNvSpPr txBox="1">
            <a:spLocks/>
          </p:cNvSpPr>
          <p:nvPr/>
        </p:nvSpPr>
        <p:spPr bwMode="gray">
          <a:xfrm>
            <a:off x="4101067" y="1447800"/>
            <a:ext cx="1800964" cy="457200"/>
          </a:xfrm>
          <a:prstGeom prst="rect">
            <a:avLst/>
          </a:prstGeom>
        </p:spPr>
        <p:txBody>
          <a:bodyPr vert="horz" wrap="square" lIns="0" tIns="40944" rIns="0" bIns="40944" rtlCol="0">
            <a:noAutofit/>
          </a:bodyPr>
          <a:lstStyle/>
          <a:p>
            <a:pPr algn="ctr" defTabSz="912679">
              <a:defRPr/>
            </a:pPr>
            <a:r>
              <a:rPr lang="en-US" sz="1400" b="1" dirty="0">
                <a:solidFill>
                  <a:srgbClr val="617685"/>
                </a:solidFill>
              </a:rPr>
              <a:t>Subservice or service</a:t>
            </a:r>
          </a:p>
        </p:txBody>
      </p:sp>
      <p:graphicFrame>
        <p:nvGraphicFramePr>
          <p:cNvPr id="31" name="Table 30"/>
          <p:cNvGraphicFramePr>
            <a:graphicFrameLocks noGrp="1"/>
          </p:cNvGraphicFramePr>
          <p:nvPr>
            <p:extLst>
              <p:ext uri="{D42A27DB-BD31-4B8C-83A1-F6EECF244321}">
                <p14:modId xmlns:p14="http://schemas.microsoft.com/office/powerpoint/2010/main" val="3781060050"/>
              </p:ext>
            </p:extLst>
          </p:nvPr>
        </p:nvGraphicFramePr>
        <p:xfrm>
          <a:off x="6425698" y="1981200"/>
          <a:ext cx="2032503" cy="2495550"/>
        </p:xfrm>
        <a:graphic>
          <a:graphicData uri="http://schemas.openxmlformats.org/drawingml/2006/table">
            <a:tbl>
              <a:tblPr firstRow="1" bandRow="1">
                <a:tableStyleId>{5C22544A-7EE6-4342-B048-85BDC9FD1C3A}</a:tableStyleId>
              </a:tblPr>
              <a:tblGrid>
                <a:gridCol w="677501"/>
                <a:gridCol w="677501"/>
                <a:gridCol w="677501"/>
              </a:tblGrid>
              <a:tr h="304799">
                <a:tc>
                  <a:txBody>
                    <a:bodyPr/>
                    <a:lstStyle/>
                    <a:p>
                      <a:pPr algn="ctr" fontAlgn="b"/>
                      <a:r>
                        <a:rPr lang="en-US" sz="1100" b="1" i="0" u="none" strike="noStrike" dirty="0" smtClean="0">
                          <a:solidFill>
                            <a:schemeClr val="bg1"/>
                          </a:solidFill>
                          <a:latin typeface="+mj-lt"/>
                        </a:rPr>
                        <a:t>Our</a:t>
                      </a:r>
                    </a:p>
                    <a:p>
                      <a:pPr algn="ctr" fontAlgn="b"/>
                      <a:r>
                        <a:rPr lang="en-US" sz="1100" b="1" i="0" u="none" strike="noStrike" dirty="0" smtClean="0">
                          <a:solidFill>
                            <a:schemeClr val="bg1"/>
                          </a:solidFill>
                          <a:latin typeface="+mj-lt"/>
                        </a:rPr>
                        <a:t>Share</a:t>
                      </a:r>
                    </a:p>
                  </a:txBody>
                  <a:tcPr marT="91440" marB="91440" anchor="ctr">
                    <a:lnB w="38100" cmpd="sng">
                      <a:noFill/>
                    </a:lnB>
                  </a:tcPr>
                </a:tc>
                <a:tc>
                  <a:txBody>
                    <a:bodyPr/>
                    <a:lstStyle/>
                    <a:p>
                      <a:pPr algn="ctr" fontAlgn="b"/>
                      <a:r>
                        <a:rPr lang="en-US" sz="1100" b="1" i="0" u="none" strike="noStrike" dirty="0" smtClean="0">
                          <a:solidFill>
                            <a:schemeClr val="bg1"/>
                          </a:solidFill>
                          <a:latin typeface="+mj-lt"/>
                        </a:rPr>
                        <a:t>Comp A</a:t>
                      </a:r>
                      <a:endParaRPr lang="en-US" sz="1100" b="1" i="0" u="none" strike="noStrike" dirty="0">
                        <a:solidFill>
                          <a:schemeClr val="bg1"/>
                        </a:solidFill>
                        <a:latin typeface="+mj-lt"/>
                      </a:endParaRPr>
                    </a:p>
                  </a:txBody>
                  <a:tcPr marT="91440" marB="91440" anchor="ctr">
                    <a:lnB w="38100" cmpd="sng">
                      <a:noFill/>
                    </a:lnB>
                  </a:tcPr>
                </a:tc>
                <a:tc>
                  <a:txBody>
                    <a:bodyPr/>
                    <a:lstStyle/>
                    <a:p>
                      <a:pPr algn="ctr" fontAlgn="b"/>
                      <a:r>
                        <a:rPr lang="en-US" sz="1100" b="1" i="0" u="none" strike="noStrike" dirty="0" smtClean="0">
                          <a:solidFill>
                            <a:schemeClr val="bg1"/>
                          </a:solidFill>
                          <a:latin typeface="+mj-lt"/>
                        </a:rPr>
                        <a:t>Comp B</a:t>
                      </a:r>
                      <a:endParaRPr lang="en-US" sz="1100" b="1" i="0" u="none" strike="noStrike" dirty="0">
                        <a:solidFill>
                          <a:schemeClr val="bg1"/>
                        </a:solidFill>
                        <a:latin typeface="+mj-lt"/>
                      </a:endParaRPr>
                    </a:p>
                  </a:txBody>
                  <a:tcPr marT="91440" marB="91440" anchor="ctr">
                    <a:lnB w="38100" cmpd="sng">
                      <a:noFill/>
                    </a:lnB>
                  </a:tcPr>
                </a:tc>
              </a:tr>
              <a:tr h="659130">
                <a:tc>
                  <a:txBody>
                    <a:bodyPr/>
                    <a:lstStyle/>
                    <a:p>
                      <a:pPr marL="0" indent="0" algn="ctr" fontAlgn="b">
                        <a:tabLst/>
                      </a:pPr>
                      <a:r>
                        <a:rPr lang="en-US" sz="1600" b="0" i="0" u="none" strike="noStrike" dirty="0" smtClean="0">
                          <a:solidFill>
                            <a:srgbClr val="000000"/>
                          </a:solidFill>
                          <a:latin typeface="+mn-lt"/>
                        </a:rPr>
                        <a:t>60%</a:t>
                      </a:r>
                      <a:endParaRPr lang="en-US" sz="1600" b="0" i="0" u="none" strike="noStrike" dirty="0">
                        <a:solidFill>
                          <a:srgbClr val="000000"/>
                        </a:solidFill>
                        <a:latin typeface="+mn-lt"/>
                      </a:endParaRPr>
                    </a:p>
                  </a:txBody>
                  <a:tcPr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indent="0" algn="ctr" fontAlgn="b">
                        <a:tabLst/>
                      </a:pPr>
                      <a:endParaRPr lang="en-US" sz="1600" b="0" i="0" u="none" strike="noStrike" dirty="0">
                        <a:solidFill>
                          <a:srgbClr val="000000"/>
                        </a:solidFill>
                        <a:latin typeface="+mn-lt"/>
                      </a:endParaRPr>
                    </a:p>
                  </a:txBody>
                  <a:tcPr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indent="0" algn="ctr" fontAlgn="b">
                        <a:tabLst/>
                      </a:pPr>
                      <a:endParaRPr lang="en-US" sz="1600" b="0" i="0" u="none" strike="noStrike" dirty="0">
                        <a:solidFill>
                          <a:srgbClr val="000000"/>
                        </a:solidFill>
                        <a:latin typeface="+mn-lt"/>
                      </a:endParaRPr>
                    </a:p>
                  </a:txBody>
                  <a:tcPr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659130">
                <a:tc>
                  <a:txBody>
                    <a:bodyPr/>
                    <a:lstStyle/>
                    <a:p>
                      <a:pPr algn="ctr" fontAlgn="b"/>
                      <a:r>
                        <a:rPr lang="en-US" sz="1600" b="0" i="0" u="none" strike="noStrike" dirty="0" smtClean="0">
                          <a:solidFill>
                            <a:srgbClr val="000000"/>
                          </a:solidFill>
                          <a:latin typeface="+mn-lt"/>
                        </a:rPr>
                        <a:t>70%</a:t>
                      </a:r>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659130">
                <a:tc>
                  <a:txBody>
                    <a:bodyPr/>
                    <a:lstStyle/>
                    <a:p>
                      <a:pPr algn="ctr" fontAlgn="b"/>
                      <a:r>
                        <a:rPr lang="en-US" sz="1600" b="0" i="0" u="none" strike="noStrike" dirty="0" smtClean="0">
                          <a:solidFill>
                            <a:srgbClr val="000000"/>
                          </a:solidFill>
                          <a:latin typeface="+mn-lt"/>
                        </a:rPr>
                        <a:t>40%</a:t>
                      </a:r>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latin typeface="+mn-lt"/>
                      </a:endParaRPr>
                    </a:p>
                  </a:txBody>
                  <a:tcPr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32" name="Text Placeholder 12"/>
          <p:cNvSpPr txBox="1">
            <a:spLocks/>
          </p:cNvSpPr>
          <p:nvPr/>
        </p:nvSpPr>
        <p:spPr bwMode="gray">
          <a:xfrm>
            <a:off x="6541467" y="1447800"/>
            <a:ext cx="1800964" cy="457200"/>
          </a:xfrm>
          <a:prstGeom prst="rect">
            <a:avLst/>
          </a:prstGeom>
        </p:spPr>
        <p:txBody>
          <a:bodyPr vert="horz" wrap="square" lIns="0" tIns="40944" rIns="0" bIns="40944" rtlCol="0">
            <a:noAutofit/>
          </a:bodyPr>
          <a:lstStyle/>
          <a:p>
            <a:pPr algn="ctr" defTabSz="912679">
              <a:defRPr/>
            </a:pPr>
            <a:r>
              <a:rPr lang="en-US" sz="1400" b="1" dirty="0">
                <a:solidFill>
                  <a:srgbClr val="617685"/>
                </a:solidFill>
              </a:rPr>
              <a:t>Subservice or service</a:t>
            </a:r>
          </a:p>
        </p:txBody>
      </p:sp>
      <p:cxnSp>
        <p:nvCxnSpPr>
          <p:cNvPr id="20" name="Straight Connector 19"/>
          <p:cNvCxnSpPr/>
          <p:nvPr/>
        </p:nvCxnSpPr>
        <p:spPr>
          <a:xfrm>
            <a:off x="344915" y="3793371"/>
            <a:ext cx="8229600" cy="0"/>
          </a:xfrm>
          <a:prstGeom prst="line">
            <a:avLst/>
          </a:prstGeom>
          <a:ln>
            <a:solidFill>
              <a:schemeClr val="accent2">
                <a:lumMod val="20000"/>
                <a:lumOff val="80000"/>
              </a:schemeClr>
            </a:solidFill>
            <a:headEnd type="none"/>
            <a:tailEnd type="none"/>
          </a:ln>
        </p:spPr>
        <p:style>
          <a:lnRef idx="1">
            <a:schemeClr val="accent5"/>
          </a:lnRef>
          <a:fillRef idx="0">
            <a:schemeClr val="accent5"/>
          </a:fillRef>
          <a:effectRef idx="0">
            <a:schemeClr val="accent5"/>
          </a:effectRef>
          <a:fontRef idx="minor">
            <a:schemeClr val="tx1"/>
          </a:fontRef>
        </p:style>
      </p:cxnSp>
      <p:cxnSp>
        <p:nvCxnSpPr>
          <p:cNvPr id="21" name="Straight Connector 20"/>
          <p:cNvCxnSpPr/>
          <p:nvPr/>
        </p:nvCxnSpPr>
        <p:spPr>
          <a:xfrm>
            <a:off x="341028" y="4462543"/>
            <a:ext cx="8229600" cy="0"/>
          </a:xfrm>
          <a:prstGeom prst="line">
            <a:avLst/>
          </a:prstGeom>
          <a:ln>
            <a:solidFill>
              <a:schemeClr val="accent2">
                <a:lumMod val="20000"/>
                <a:lumOff val="80000"/>
              </a:schemeClr>
            </a:solidFill>
            <a:headEnd type="none"/>
            <a:tailEnd type="none"/>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374578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3160344679"/>
              </p:ext>
            </p:extLst>
          </p:nvPr>
        </p:nvGraphicFramePr>
        <p:xfrm>
          <a:off x="4663565" y="3291982"/>
          <a:ext cx="4128707" cy="1569720"/>
        </p:xfrm>
        <a:graphic>
          <a:graphicData uri="http://schemas.openxmlformats.org/drawingml/2006/table">
            <a:tbl>
              <a:tblPr firstRow="1" firstCol="1" bandRow="1">
                <a:tableStyleId>{5C22544A-7EE6-4342-B048-85BDC9FD1C3A}</a:tableStyleId>
              </a:tblPr>
              <a:tblGrid>
                <a:gridCol w="2109161"/>
                <a:gridCol w="1075874"/>
                <a:gridCol w="943672"/>
              </a:tblGrid>
              <a:tr h="477727">
                <a:tc>
                  <a:txBody>
                    <a:bodyPr/>
                    <a:lstStyle/>
                    <a:p>
                      <a:pPr algn="ctr" fontAlgn="b"/>
                      <a:r>
                        <a:rPr lang="en-US" sz="1100" u="none" strike="noStrike" dirty="0" smtClean="0"/>
                        <a:t>Metric </a:t>
                      </a:r>
                      <a:endParaRPr lang="en-US" sz="1100" b="0" i="0" u="none" strike="noStrike" dirty="0">
                        <a:solidFill>
                          <a:srgbClr val="000000"/>
                        </a:solidFill>
                        <a:latin typeface="+mn-lt"/>
                      </a:endParaRPr>
                    </a:p>
                  </a:txBody>
                  <a:tcPr marT="91440" marB="91440" anchor="ctr"/>
                </a:tc>
                <a:tc>
                  <a:txBody>
                    <a:bodyPr/>
                    <a:lstStyle/>
                    <a:p>
                      <a:pPr marL="0" indent="0" algn="ctr" fontAlgn="b">
                        <a:tabLst/>
                      </a:pPr>
                      <a:r>
                        <a:rPr lang="en-US" sz="1100" u="none" strike="noStrike" dirty="0" smtClean="0"/>
                        <a:t>20XX Target Value </a:t>
                      </a:r>
                      <a:endParaRPr lang="en-US" sz="1100" b="0" i="0" u="none" strike="noStrike" dirty="0">
                        <a:solidFill>
                          <a:srgbClr val="000000"/>
                        </a:solidFill>
                        <a:latin typeface="+mn-lt"/>
                      </a:endParaRPr>
                    </a:p>
                  </a:txBody>
                  <a:tcPr marT="91440" marB="91440"/>
                </a:tc>
                <a:tc>
                  <a:txBody>
                    <a:bodyPr/>
                    <a:lstStyle/>
                    <a:p>
                      <a:pPr algn="ctr" fontAlgn="b"/>
                      <a:r>
                        <a:rPr lang="en-US" sz="1100" u="none" strike="noStrike" dirty="0" smtClean="0"/>
                        <a:t>Current Value</a:t>
                      </a:r>
                      <a:endParaRPr lang="en-US" sz="1100" b="0" i="0" u="none" strike="noStrike" dirty="0">
                        <a:solidFill>
                          <a:srgbClr val="000000"/>
                        </a:solidFill>
                        <a:latin typeface="+mn-lt"/>
                      </a:endParaRPr>
                    </a:p>
                  </a:txBody>
                  <a:tcPr marT="91440" marB="91440"/>
                </a:tc>
              </a:tr>
              <a:tr h="328438">
                <a:tc>
                  <a:txBody>
                    <a:bodyPr/>
                    <a:lstStyle/>
                    <a:p>
                      <a:pPr algn="l" fontAlgn="b"/>
                      <a:r>
                        <a:rPr lang="en-US" sz="1100" u="none" strike="noStrike" dirty="0" smtClean="0"/>
                        <a:t>Hospital Referral Volumes</a:t>
                      </a:r>
                      <a:endParaRPr lang="en-US" sz="1100" b="0" i="0" u="none" strike="noStrike" dirty="0">
                        <a:solidFill>
                          <a:srgbClr val="000000"/>
                        </a:solidFill>
                        <a:latin typeface="+mn-lt"/>
                      </a:endParaRPr>
                    </a:p>
                  </a:txBody>
                  <a:tcPr marT="91440" marB="91440"/>
                </a:tc>
                <a:tc>
                  <a:txBody>
                    <a:bodyPr/>
                    <a:lstStyle/>
                    <a:p>
                      <a:pPr algn="ctr" fontAlgn="b"/>
                      <a:r>
                        <a:rPr lang="en-US" sz="1100" b="0" i="0" u="none" strike="noStrike" dirty="0" smtClean="0">
                          <a:solidFill>
                            <a:srgbClr val="000000"/>
                          </a:solidFill>
                          <a:latin typeface="+mn-lt"/>
                        </a:rPr>
                        <a:t>14,000</a:t>
                      </a:r>
                      <a:endParaRPr lang="en-US" sz="1100" b="0" i="0" u="none" strike="noStrike" dirty="0">
                        <a:solidFill>
                          <a:srgbClr val="000000"/>
                        </a:solidFill>
                        <a:latin typeface="+mn-lt"/>
                      </a:endParaRPr>
                    </a:p>
                  </a:txBody>
                  <a:tcPr marT="91440" marB="91440"/>
                </a:tc>
                <a:tc>
                  <a:txBody>
                    <a:bodyPr/>
                    <a:lstStyle/>
                    <a:p>
                      <a:pPr algn="ctr" fontAlgn="b"/>
                      <a:r>
                        <a:rPr lang="en-US" sz="1100" b="0" i="0" u="none" strike="noStrike" dirty="0" smtClean="0">
                          <a:solidFill>
                            <a:srgbClr val="000000"/>
                          </a:solidFill>
                          <a:latin typeface="+mn-lt"/>
                        </a:rPr>
                        <a:t>12,000</a:t>
                      </a:r>
                      <a:endParaRPr lang="en-US" sz="1100" b="0" i="0" u="none" strike="noStrike" dirty="0">
                        <a:solidFill>
                          <a:srgbClr val="000000"/>
                        </a:solidFill>
                        <a:latin typeface="+mn-lt"/>
                      </a:endParaRPr>
                    </a:p>
                  </a:txBody>
                  <a:tcPr marT="91440" marB="91440"/>
                </a:tc>
              </a:tr>
              <a:tr h="328438">
                <a:tc>
                  <a:txBody>
                    <a:bodyPr/>
                    <a:lstStyle/>
                    <a:p>
                      <a:pPr algn="l" fontAlgn="b"/>
                      <a:r>
                        <a:rPr lang="en-US" sz="1100" u="none" strike="noStrike" dirty="0" smtClean="0"/>
                        <a:t>Physician</a:t>
                      </a:r>
                      <a:r>
                        <a:rPr lang="en-US" sz="1100" u="none" strike="noStrike" baseline="0" dirty="0" smtClean="0"/>
                        <a:t> calls completed</a:t>
                      </a:r>
                      <a:endParaRPr lang="en-US" sz="1100" b="0" i="0" u="none" strike="noStrike" dirty="0">
                        <a:solidFill>
                          <a:srgbClr val="000000"/>
                        </a:solidFill>
                        <a:latin typeface="+mn-lt"/>
                      </a:endParaRPr>
                    </a:p>
                  </a:txBody>
                  <a:tcPr marT="91440" marB="91440"/>
                </a:tc>
                <a:tc>
                  <a:txBody>
                    <a:bodyPr/>
                    <a:lstStyle/>
                    <a:p>
                      <a:pPr algn="ctr" fontAlgn="b"/>
                      <a:r>
                        <a:rPr lang="en-US" sz="1100" b="0" i="0" u="none" strike="noStrike" dirty="0" smtClean="0">
                          <a:solidFill>
                            <a:srgbClr val="000000"/>
                          </a:solidFill>
                          <a:latin typeface="+mn-lt"/>
                        </a:rPr>
                        <a:t>100</a:t>
                      </a:r>
                      <a:endParaRPr lang="en-US" sz="1100" b="0" i="0" u="none" strike="noStrike" dirty="0">
                        <a:solidFill>
                          <a:srgbClr val="000000"/>
                        </a:solidFill>
                        <a:latin typeface="+mn-lt"/>
                      </a:endParaRPr>
                    </a:p>
                  </a:txBody>
                  <a:tcPr marT="91440" marB="91440"/>
                </a:tc>
                <a:tc>
                  <a:txBody>
                    <a:bodyPr/>
                    <a:lstStyle/>
                    <a:p>
                      <a:pPr algn="ctr" fontAlgn="b"/>
                      <a:r>
                        <a:rPr lang="en-US" sz="1100" b="0" i="0" u="none" strike="noStrike" dirty="0" smtClean="0">
                          <a:solidFill>
                            <a:srgbClr val="000000"/>
                          </a:solidFill>
                          <a:latin typeface="+mn-lt"/>
                        </a:rPr>
                        <a:t>100</a:t>
                      </a:r>
                      <a:endParaRPr lang="en-US" sz="1100" b="0" i="0" u="none" strike="noStrike" dirty="0">
                        <a:solidFill>
                          <a:srgbClr val="000000"/>
                        </a:solidFill>
                        <a:latin typeface="+mn-lt"/>
                      </a:endParaRPr>
                    </a:p>
                  </a:txBody>
                  <a:tcPr marT="91440" marB="91440"/>
                </a:tc>
              </a:tr>
              <a:tr h="328438">
                <a:tc>
                  <a:txBody>
                    <a:bodyPr/>
                    <a:lstStyle/>
                    <a:p>
                      <a:pPr algn="l" fontAlgn="b"/>
                      <a:r>
                        <a:rPr lang="en-US" sz="1100" u="none" strike="noStrike" dirty="0" smtClean="0"/>
                        <a:t>Physician visits</a:t>
                      </a:r>
                      <a:r>
                        <a:rPr lang="en-US" sz="1100" u="none" strike="noStrike" baseline="0" dirty="0" smtClean="0"/>
                        <a:t> completed</a:t>
                      </a:r>
                      <a:endParaRPr lang="en-US" sz="1100" b="0" i="0" u="none" strike="noStrike" dirty="0">
                        <a:solidFill>
                          <a:srgbClr val="000000"/>
                        </a:solidFill>
                        <a:latin typeface="+mn-lt"/>
                      </a:endParaRPr>
                    </a:p>
                  </a:txBody>
                  <a:tcPr marT="91440" marB="91440"/>
                </a:tc>
                <a:tc>
                  <a:txBody>
                    <a:bodyPr/>
                    <a:lstStyle/>
                    <a:p>
                      <a:pPr algn="ctr" fontAlgn="b"/>
                      <a:r>
                        <a:rPr lang="en-US" sz="1100" b="0" i="0" u="none" strike="noStrike" dirty="0" smtClean="0">
                          <a:solidFill>
                            <a:srgbClr val="000000"/>
                          </a:solidFill>
                          <a:latin typeface="+mn-lt"/>
                        </a:rPr>
                        <a:t>90</a:t>
                      </a:r>
                      <a:endParaRPr lang="en-US" sz="1100" b="0" i="0" u="none" strike="noStrike" dirty="0">
                        <a:solidFill>
                          <a:srgbClr val="000000"/>
                        </a:solidFill>
                        <a:latin typeface="+mn-lt"/>
                      </a:endParaRPr>
                    </a:p>
                  </a:txBody>
                  <a:tcPr marT="91440" marB="91440"/>
                </a:tc>
                <a:tc>
                  <a:txBody>
                    <a:bodyPr/>
                    <a:lstStyle/>
                    <a:p>
                      <a:pPr algn="ctr" fontAlgn="b"/>
                      <a:r>
                        <a:rPr lang="en-US" sz="1100" b="0" i="0" u="none" strike="noStrike" dirty="0" smtClean="0">
                          <a:solidFill>
                            <a:srgbClr val="000000"/>
                          </a:solidFill>
                          <a:latin typeface="+mn-lt"/>
                        </a:rPr>
                        <a:t>70</a:t>
                      </a:r>
                      <a:endParaRPr lang="en-US" sz="1100" b="0" i="0" u="none" strike="noStrike" dirty="0">
                        <a:solidFill>
                          <a:srgbClr val="000000"/>
                        </a:solidFill>
                        <a:latin typeface="+mn-lt"/>
                      </a:endParaRPr>
                    </a:p>
                  </a:txBody>
                  <a:tcPr marT="91440" marB="91440"/>
                </a:tc>
              </a:tr>
            </a:tbl>
          </a:graphicData>
        </a:graphic>
      </p:graphicFrame>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13</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Current Performance</a:t>
            </a:r>
            <a:endParaRPr lang="en-US" dirty="0"/>
          </a:p>
        </p:txBody>
      </p:sp>
      <p:sp>
        <p:nvSpPr>
          <p:cNvPr id="4" name="Title 3"/>
          <p:cNvSpPr>
            <a:spLocks noGrp="1"/>
          </p:cNvSpPr>
          <p:nvPr>
            <p:ph type="title"/>
          </p:nvPr>
        </p:nvSpPr>
        <p:spPr>
          <a:xfrm>
            <a:off x="394956" y="673829"/>
            <a:ext cx="8314171" cy="249114"/>
          </a:xfrm>
        </p:spPr>
        <p:txBody>
          <a:bodyPr/>
          <a:lstStyle/>
          <a:p>
            <a:r>
              <a:rPr lang="en-US" dirty="0" smtClean="0"/>
              <a:t>Physician Relationships</a:t>
            </a:r>
            <a:endParaRPr lang="en-US" dirty="0"/>
          </a:p>
        </p:txBody>
      </p:sp>
      <p:sp>
        <p:nvSpPr>
          <p:cNvPr id="7" name="Rectangle 6"/>
          <p:cNvSpPr/>
          <p:nvPr/>
        </p:nvSpPr>
        <p:spPr bwMode="auto">
          <a:xfrm>
            <a:off x="394956" y="5410200"/>
            <a:ext cx="8311896" cy="1066800"/>
          </a:xfrm>
          <a:prstGeom prst="rect">
            <a:avLst/>
          </a:prstGeom>
          <a:noFill/>
          <a:ln w="12700" cap="flat" cmpd="sng" algn="ctr">
            <a:solidFill>
              <a:schemeClr val="tx2"/>
            </a:solid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a:endParaRPr lang="en-US" sz="1400" dirty="0">
              <a:solidFill>
                <a:schemeClr val="bg2"/>
              </a:solidFill>
            </a:endParaRPr>
          </a:p>
        </p:txBody>
      </p:sp>
      <p:sp>
        <p:nvSpPr>
          <p:cNvPr id="8" name="TextBox 7"/>
          <p:cNvSpPr txBox="1"/>
          <p:nvPr/>
        </p:nvSpPr>
        <p:spPr>
          <a:xfrm>
            <a:off x="394959" y="5428349"/>
            <a:ext cx="7737021" cy="351733"/>
          </a:xfrm>
          <a:prstGeom prst="rect">
            <a:avLst/>
          </a:prstGeom>
          <a:noFill/>
        </p:spPr>
        <p:txBody>
          <a:bodyPr wrap="square" lIns="130582" tIns="65292" rIns="130582" bIns="65292" rtlCol="0">
            <a:spAutoFit/>
          </a:bodyPr>
          <a:lstStyle/>
          <a:p>
            <a:r>
              <a:rPr lang="en-US" sz="1400" b="1" dirty="0"/>
              <a:t>Implications of physician relations performance:</a:t>
            </a:r>
          </a:p>
        </p:txBody>
      </p:sp>
      <p:graphicFrame>
        <p:nvGraphicFramePr>
          <p:cNvPr id="9" name="Chart 8"/>
          <p:cNvGraphicFramePr/>
          <p:nvPr>
            <p:extLst>
              <p:ext uri="{D42A27DB-BD31-4B8C-83A1-F6EECF244321}">
                <p14:modId xmlns:p14="http://schemas.microsoft.com/office/powerpoint/2010/main" val="1591561916"/>
              </p:ext>
            </p:extLst>
          </p:nvPr>
        </p:nvGraphicFramePr>
        <p:xfrm>
          <a:off x="228600" y="3108960"/>
          <a:ext cx="4343400" cy="2485885"/>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58710" y="5726052"/>
            <a:ext cx="7956563" cy="444054"/>
          </a:xfrm>
          <a:prstGeom prst="rect">
            <a:avLst/>
          </a:prstGeom>
          <a:noFill/>
        </p:spPr>
        <p:txBody>
          <a:bodyPr wrap="square" lIns="45706" tIns="45706" rIns="45706" bIns="45706" rtlCol="0">
            <a:spAutoFit/>
          </a:bodyPr>
          <a:lstStyle/>
          <a:p>
            <a:pPr marL="171407" indent="-171407">
              <a:buFont typeface="Arial" pitchFamily="34" charset="0"/>
              <a:buChar char="•"/>
            </a:pPr>
            <a:r>
              <a:rPr lang="en-US" sz="1100" i="1" dirty="0"/>
              <a:t>Describe impacts here</a:t>
            </a:r>
          </a:p>
          <a:p>
            <a:pPr marL="171407" indent="-171407">
              <a:buFont typeface="Arial" pitchFamily="34" charset="0"/>
              <a:buChar char="•"/>
            </a:pPr>
            <a:r>
              <a:rPr lang="en-US" sz="1100" i="1" dirty="0"/>
              <a:t>E.g., Placing a stronger emphasis on in-person meetings may help achieve hospital referral volume target. </a:t>
            </a:r>
          </a:p>
        </p:txBody>
      </p:sp>
      <p:sp>
        <p:nvSpPr>
          <p:cNvPr id="11" name="Text Placeholder 12"/>
          <p:cNvSpPr txBox="1">
            <a:spLocks/>
          </p:cNvSpPr>
          <p:nvPr/>
        </p:nvSpPr>
        <p:spPr bwMode="gray">
          <a:xfrm>
            <a:off x="399866" y="963229"/>
            <a:ext cx="8314171" cy="271094"/>
          </a:xfrm>
          <a:prstGeom prst="rect">
            <a:avLst/>
          </a:prstGeom>
        </p:spPr>
        <p:txBody>
          <a:bodyPr vert="horz" wrap="square" lIns="0" tIns="40944" rIns="0" bIns="40944" rtlCol="0">
            <a:noAutofit/>
          </a:bodyPr>
          <a:lstStyle/>
          <a:p>
            <a:pPr defTabSz="912679">
              <a:defRPr/>
            </a:pPr>
            <a:endParaRPr lang="en-US" sz="1300" dirty="0">
              <a:solidFill>
                <a:srgbClr val="617685"/>
              </a:solidFill>
              <a:latin typeface="Arial"/>
            </a:endParaRPr>
          </a:p>
        </p:txBody>
      </p:sp>
      <p:sp>
        <p:nvSpPr>
          <p:cNvPr id="15" name="TextBox 14"/>
          <p:cNvSpPr txBox="1"/>
          <p:nvPr/>
        </p:nvSpPr>
        <p:spPr>
          <a:xfrm>
            <a:off x="4980020" y="1083390"/>
            <a:ext cx="3581400" cy="347303"/>
          </a:xfrm>
          <a:prstGeom prst="rect">
            <a:avLst/>
          </a:prstGeom>
          <a:noFill/>
        </p:spPr>
        <p:txBody>
          <a:bodyPr wrap="square" lIns="130582" tIns="65292" rIns="130582" bIns="65292" rtlCol="0" anchor="ctr">
            <a:spAutoFit/>
          </a:bodyPr>
          <a:lstStyle/>
          <a:p>
            <a:pPr algn="ctr"/>
            <a:r>
              <a:rPr lang="en-US" sz="1400" b="1" dirty="0"/>
              <a:t>Physician </a:t>
            </a:r>
            <a:r>
              <a:rPr lang="en-US" sz="1400" b="1" dirty="0" smtClean="0"/>
              <a:t>Satisfaction</a:t>
            </a:r>
            <a:endParaRPr lang="en-US" sz="1400" b="1" dirty="0"/>
          </a:p>
        </p:txBody>
      </p:sp>
      <p:sp>
        <p:nvSpPr>
          <p:cNvPr id="16" name="TextBox 15"/>
          <p:cNvSpPr txBox="1"/>
          <p:nvPr/>
        </p:nvSpPr>
        <p:spPr>
          <a:xfrm>
            <a:off x="4724400" y="2944679"/>
            <a:ext cx="4067873" cy="347303"/>
          </a:xfrm>
          <a:prstGeom prst="rect">
            <a:avLst/>
          </a:prstGeom>
          <a:noFill/>
        </p:spPr>
        <p:txBody>
          <a:bodyPr wrap="square" lIns="130582" tIns="65292" rIns="130582" bIns="65292" rtlCol="0" anchor="ctr">
            <a:spAutoFit/>
          </a:bodyPr>
          <a:lstStyle/>
          <a:p>
            <a:pPr algn="ctr" fontAlgn="b"/>
            <a:r>
              <a:rPr lang="en-US" sz="1400" b="1" dirty="0" smtClean="0"/>
              <a:t>Physician Outreach Program Performance</a:t>
            </a:r>
            <a:endParaRPr lang="en-US" sz="1400" b="1" dirty="0">
              <a:solidFill>
                <a:schemeClr val="bg1"/>
              </a:solidFill>
            </a:endParaRPr>
          </a:p>
        </p:txBody>
      </p:sp>
      <p:sp>
        <p:nvSpPr>
          <p:cNvPr id="18" name="Rectangle 17"/>
          <p:cNvSpPr/>
          <p:nvPr/>
        </p:nvSpPr>
        <p:spPr bwMode="auto">
          <a:xfrm>
            <a:off x="4903820" y="1447800"/>
            <a:ext cx="1573180" cy="1155623"/>
          </a:xfrm>
          <a:prstGeom prst="rect">
            <a:avLst/>
          </a:prstGeom>
          <a:solidFill>
            <a:schemeClr val="accent1">
              <a:lumMod val="20000"/>
              <a:lumOff val="80000"/>
            </a:schemeClr>
          </a:solidFill>
          <a:ln w="12700" cap="flat" cmpd="sng" algn="ctr">
            <a:no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a:endParaRPr lang="en-US" sz="1400" dirty="0">
              <a:solidFill>
                <a:schemeClr val="bg2"/>
              </a:solidFill>
            </a:endParaRPr>
          </a:p>
        </p:txBody>
      </p:sp>
      <p:sp>
        <p:nvSpPr>
          <p:cNvPr id="19" name="TextBox 18"/>
          <p:cNvSpPr txBox="1"/>
          <p:nvPr/>
        </p:nvSpPr>
        <p:spPr>
          <a:xfrm>
            <a:off x="4861483" y="4862885"/>
            <a:ext cx="3859325" cy="430859"/>
          </a:xfrm>
          <a:prstGeom prst="rect">
            <a:avLst/>
          </a:prstGeom>
          <a:noFill/>
        </p:spPr>
        <p:txBody>
          <a:bodyPr wrap="square" lIns="45706" tIns="45706" rIns="45706" bIns="45706" rtlCol="0">
            <a:spAutoFit/>
          </a:bodyPr>
          <a:lstStyle/>
          <a:p>
            <a:r>
              <a:rPr lang="en-US" sz="1100" dirty="0" smtClean="0"/>
              <a:t>Physician Outreach Budget:</a:t>
            </a:r>
          </a:p>
          <a:p>
            <a:r>
              <a:rPr lang="en-US" sz="1100" dirty="0" smtClean="0"/>
              <a:t>Current number of FTEs:</a:t>
            </a:r>
          </a:p>
        </p:txBody>
      </p:sp>
      <p:sp>
        <p:nvSpPr>
          <p:cNvPr id="20" name="Right Bracket 19"/>
          <p:cNvSpPr/>
          <p:nvPr/>
        </p:nvSpPr>
        <p:spPr bwMode="gray">
          <a:xfrm>
            <a:off x="4251960" y="1274696"/>
            <a:ext cx="91440" cy="4023360"/>
          </a:xfrm>
          <a:prstGeom prst="rightBracket">
            <a:avLst>
              <a:gd name="adj" fmla="val 0"/>
            </a:avLst>
          </a:prstGeom>
          <a:ln w="9525">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Right Bracket 20"/>
          <p:cNvSpPr/>
          <p:nvPr/>
        </p:nvSpPr>
        <p:spPr bwMode="gray">
          <a:xfrm flipH="1">
            <a:off x="456948" y="1274696"/>
            <a:ext cx="91440" cy="4023360"/>
          </a:xfrm>
          <a:prstGeom prst="rightBracket">
            <a:avLst>
              <a:gd name="adj" fmla="val 0"/>
            </a:avLst>
          </a:prstGeom>
          <a:ln w="9525">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Rectangle 31"/>
          <p:cNvSpPr/>
          <p:nvPr/>
        </p:nvSpPr>
        <p:spPr>
          <a:xfrm>
            <a:off x="1592103" y="1415304"/>
            <a:ext cx="1595336" cy="6963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1100" kern="1200" dirty="0" smtClean="0">
                <a:solidFill>
                  <a:schemeClr val="tx1"/>
                </a:solidFill>
                <a:latin typeface="+mn-lt"/>
              </a:rPr>
              <a:t>Total Number of Physicians in Market:</a:t>
            </a:r>
            <a:br>
              <a:rPr lang="en-US" sz="1100" kern="1200" dirty="0" smtClean="0">
                <a:solidFill>
                  <a:schemeClr val="tx1"/>
                </a:solidFill>
                <a:latin typeface="+mn-lt"/>
              </a:rPr>
            </a:br>
            <a:r>
              <a:rPr lang="en-US" sz="1100" kern="1200" dirty="0" smtClean="0">
                <a:solidFill>
                  <a:schemeClr val="tx1"/>
                </a:solidFill>
                <a:latin typeface="+mn-lt"/>
              </a:rPr>
              <a:t> </a:t>
            </a:r>
            <a:r>
              <a:rPr lang="en-US" sz="1800" b="1" kern="1200" dirty="0" smtClean="0">
                <a:solidFill>
                  <a:schemeClr val="tx1"/>
                </a:solidFill>
                <a:latin typeface="+mn-lt"/>
              </a:rPr>
              <a:t>XXXXX</a:t>
            </a:r>
            <a:endParaRPr lang="en-US" sz="1100" b="1" kern="1200" dirty="0">
              <a:solidFill>
                <a:schemeClr val="tx1"/>
              </a:solidFill>
              <a:latin typeface="+mn-lt"/>
            </a:endParaRPr>
          </a:p>
        </p:txBody>
      </p:sp>
      <p:sp>
        <p:nvSpPr>
          <p:cNvPr id="30" name="Rectangle 29"/>
          <p:cNvSpPr/>
          <p:nvPr/>
        </p:nvSpPr>
        <p:spPr>
          <a:xfrm>
            <a:off x="545125" y="2439316"/>
            <a:ext cx="1075712" cy="5207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t" anchorCtr="0">
            <a:noAutofit/>
          </a:bodyPr>
          <a:lstStyle/>
          <a:p>
            <a:pPr lvl="0" algn="ctr" defTabSz="400050">
              <a:lnSpc>
                <a:spcPct val="90000"/>
              </a:lnSpc>
              <a:spcBef>
                <a:spcPct val="0"/>
              </a:spcBef>
              <a:spcAft>
                <a:spcPct val="35000"/>
              </a:spcAft>
            </a:pPr>
            <a:r>
              <a:rPr lang="en-US" sz="1100" kern="1200" dirty="0" smtClean="0">
                <a:solidFill>
                  <a:schemeClr val="tx1"/>
                </a:solidFill>
                <a:latin typeface="+mn-lt"/>
              </a:rPr>
              <a:t>Unaffiliated Physicians: </a:t>
            </a:r>
            <a:br>
              <a:rPr lang="en-US" sz="1100" kern="1200" dirty="0" smtClean="0">
                <a:solidFill>
                  <a:schemeClr val="tx1"/>
                </a:solidFill>
                <a:latin typeface="+mn-lt"/>
              </a:rPr>
            </a:br>
            <a:r>
              <a:rPr lang="en-US" sz="1600" b="1" kern="1200" dirty="0" smtClean="0">
                <a:solidFill>
                  <a:schemeClr val="tx1"/>
                </a:solidFill>
                <a:latin typeface="+mn-lt"/>
              </a:rPr>
              <a:t>XXXXX</a:t>
            </a:r>
            <a:endParaRPr lang="en-US" sz="1100" b="1" kern="1200" dirty="0">
              <a:solidFill>
                <a:schemeClr val="tx1"/>
              </a:solidFill>
              <a:latin typeface="+mn-lt"/>
            </a:endParaRPr>
          </a:p>
        </p:txBody>
      </p:sp>
      <p:sp>
        <p:nvSpPr>
          <p:cNvPr id="28" name="Rectangle 27"/>
          <p:cNvSpPr/>
          <p:nvPr/>
        </p:nvSpPr>
        <p:spPr>
          <a:xfrm>
            <a:off x="3216173" y="2439316"/>
            <a:ext cx="1075712" cy="67901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t" anchorCtr="0">
            <a:noAutofit/>
          </a:bodyPr>
          <a:lstStyle/>
          <a:p>
            <a:pPr lvl="0" algn="ctr" defTabSz="400050">
              <a:lnSpc>
                <a:spcPct val="90000"/>
              </a:lnSpc>
              <a:spcBef>
                <a:spcPct val="0"/>
              </a:spcBef>
              <a:spcAft>
                <a:spcPct val="35000"/>
              </a:spcAft>
            </a:pPr>
            <a:r>
              <a:rPr lang="en-US" sz="1100" kern="1200" dirty="0" smtClean="0">
                <a:solidFill>
                  <a:schemeClr val="tx1"/>
                </a:solidFill>
                <a:latin typeface="+mn-lt"/>
              </a:rPr>
              <a:t>Affiliated Physicians: </a:t>
            </a:r>
            <a:br>
              <a:rPr lang="en-US" sz="1100" kern="1200" dirty="0" smtClean="0">
                <a:solidFill>
                  <a:schemeClr val="tx1"/>
                </a:solidFill>
                <a:latin typeface="+mn-lt"/>
              </a:rPr>
            </a:br>
            <a:r>
              <a:rPr lang="en-US" sz="1600" b="1" kern="1200" dirty="0" smtClean="0">
                <a:solidFill>
                  <a:schemeClr val="tx1"/>
                </a:solidFill>
                <a:latin typeface="+mn-lt"/>
              </a:rPr>
              <a:t>XXXXX</a:t>
            </a:r>
            <a:endParaRPr lang="en-US" sz="1100" b="1" kern="1200" dirty="0">
              <a:solidFill>
                <a:schemeClr val="tx1"/>
              </a:solidFill>
              <a:latin typeface="+mn-lt"/>
            </a:endParaRPr>
          </a:p>
        </p:txBody>
      </p:sp>
      <p:sp>
        <p:nvSpPr>
          <p:cNvPr id="33" name="TextBox 32"/>
          <p:cNvSpPr txBox="1"/>
          <p:nvPr/>
        </p:nvSpPr>
        <p:spPr>
          <a:xfrm>
            <a:off x="827673" y="1083390"/>
            <a:ext cx="3124200" cy="347303"/>
          </a:xfrm>
          <a:prstGeom prst="rect">
            <a:avLst/>
          </a:prstGeom>
          <a:noFill/>
        </p:spPr>
        <p:txBody>
          <a:bodyPr wrap="square" lIns="130582" tIns="65292" rIns="130582" bIns="65292" rtlCol="0" anchor="ctr">
            <a:spAutoFit/>
          </a:bodyPr>
          <a:lstStyle/>
          <a:p>
            <a:pPr algn="ctr" fontAlgn="b"/>
            <a:r>
              <a:rPr lang="en-US" sz="1400" b="1" dirty="0" smtClean="0"/>
              <a:t>Physician Share</a:t>
            </a:r>
            <a:endParaRPr lang="en-US" sz="1400" b="1" baseline="30000" dirty="0">
              <a:solidFill>
                <a:schemeClr val="bg1"/>
              </a:solidFill>
            </a:endParaRPr>
          </a:p>
        </p:txBody>
      </p:sp>
      <p:sp>
        <p:nvSpPr>
          <p:cNvPr id="26" name="Right Bracket 25"/>
          <p:cNvSpPr/>
          <p:nvPr/>
        </p:nvSpPr>
        <p:spPr bwMode="gray">
          <a:xfrm rot="5400000" flipH="1">
            <a:off x="2362080" y="697123"/>
            <a:ext cx="55383" cy="3124201"/>
          </a:xfrm>
          <a:prstGeom prst="rightBracket">
            <a:avLst>
              <a:gd name="adj" fmla="val 0"/>
            </a:avLst>
          </a:prstGeom>
          <a:ln w="9525">
            <a:solidFill>
              <a:schemeClr val="accent1"/>
            </a:solidFill>
            <a:miter lim="800000"/>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3" name="Straight Connector 12"/>
          <p:cNvCxnSpPr>
            <a:stCxn id="26" idx="2"/>
          </p:cNvCxnSpPr>
          <p:nvPr/>
        </p:nvCxnSpPr>
        <p:spPr>
          <a:xfrm flipV="1">
            <a:off x="2389771" y="2132865"/>
            <a:ext cx="2" cy="98667"/>
          </a:xfrm>
          <a:prstGeom prst="line">
            <a:avLst/>
          </a:prstGeom>
          <a:ln w="12700">
            <a:solidFill>
              <a:schemeClr val="accent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903821" y="1535393"/>
            <a:ext cx="1573180" cy="261610"/>
          </a:xfrm>
          <a:prstGeom prst="rect">
            <a:avLst/>
          </a:prstGeom>
          <a:noFill/>
        </p:spPr>
        <p:txBody>
          <a:bodyPr wrap="square" lIns="45720" rIns="45720" rtlCol="0">
            <a:spAutoFit/>
          </a:bodyPr>
          <a:lstStyle/>
          <a:p>
            <a:pPr algn="ctr"/>
            <a:r>
              <a:rPr lang="en-US" sz="1100" b="1" dirty="0"/>
              <a:t>20XX Target Score </a:t>
            </a:r>
          </a:p>
        </p:txBody>
      </p:sp>
      <p:sp>
        <p:nvSpPr>
          <p:cNvPr id="24" name="TextBox 23"/>
          <p:cNvSpPr txBox="1"/>
          <p:nvPr/>
        </p:nvSpPr>
        <p:spPr>
          <a:xfrm>
            <a:off x="7140641" y="1672516"/>
            <a:ext cx="1306479" cy="261610"/>
          </a:xfrm>
          <a:prstGeom prst="rect">
            <a:avLst/>
          </a:prstGeom>
          <a:noFill/>
        </p:spPr>
        <p:txBody>
          <a:bodyPr wrap="square" lIns="45720" rIns="45720" rtlCol="0">
            <a:spAutoFit/>
          </a:bodyPr>
          <a:lstStyle/>
          <a:p>
            <a:pPr algn="ctr"/>
            <a:r>
              <a:rPr lang="en-US" sz="1100" b="1" dirty="0" smtClean="0"/>
              <a:t>Target Score</a:t>
            </a:r>
          </a:p>
        </p:txBody>
      </p:sp>
      <p:sp>
        <p:nvSpPr>
          <p:cNvPr id="25" name="Rectangle 24"/>
          <p:cNvSpPr/>
          <p:nvPr/>
        </p:nvSpPr>
        <p:spPr bwMode="auto">
          <a:xfrm>
            <a:off x="7026690" y="1450453"/>
            <a:ext cx="1548590" cy="1155623"/>
          </a:xfrm>
          <a:prstGeom prst="rect">
            <a:avLst/>
          </a:prstGeom>
          <a:solidFill>
            <a:schemeClr val="accent1">
              <a:lumMod val="20000"/>
              <a:lumOff val="80000"/>
            </a:schemeClr>
          </a:solidFill>
          <a:ln w="12700" cap="flat" cmpd="sng" algn="ctr">
            <a:no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a:endParaRPr lang="en-US" sz="1400" dirty="0">
              <a:solidFill>
                <a:schemeClr val="bg2"/>
              </a:solidFill>
            </a:endParaRPr>
          </a:p>
        </p:txBody>
      </p:sp>
      <p:sp>
        <p:nvSpPr>
          <p:cNvPr id="27" name="TextBox 26"/>
          <p:cNvSpPr txBox="1"/>
          <p:nvPr/>
        </p:nvSpPr>
        <p:spPr>
          <a:xfrm>
            <a:off x="7024349" y="1535393"/>
            <a:ext cx="1553273" cy="261610"/>
          </a:xfrm>
          <a:prstGeom prst="rect">
            <a:avLst/>
          </a:prstGeom>
          <a:noFill/>
        </p:spPr>
        <p:txBody>
          <a:bodyPr wrap="square" lIns="45720" rIns="45720" rtlCol="0">
            <a:spAutoFit/>
          </a:bodyPr>
          <a:lstStyle/>
          <a:p>
            <a:pPr algn="ctr"/>
            <a:r>
              <a:rPr lang="en-US" sz="1100" b="1" dirty="0" smtClean="0"/>
              <a:t>Current Value</a:t>
            </a:r>
          </a:p>
        </p:txBody>
      </p:sp>
      <p:sp>
        <p:nvSpPr>
          <p:cNvPr id="6" name="TextBox 5"/>
          <p:cNvSpPr txBox="1"/>
          <p:nvPr/>
        </p:nvSpPr>
        <p:spPr>
          <a:xfrm>
            <a:off x="5334000" y="1833878"/>
            <a:ext cx="762000" cy="707886"/>
          </a:xfrm>
          <a:prstGeom prst="rect">
            <a:avLst/>
          </a:prstGeom>
          <a:noFill/>
        </p:spPr>
        <p:txBody>
          <a:bodyPr wrap="square" lIns="45720" rIns="45720" rtlCol="0">
            <a:spAutoFit/>
          </a:bodyPr>
          <a:lstStyle/>
          <a:p>
            <a:pPr algn="ctr"/>
            <a:r>
              <a:rPr lang="en-US" sz="4000" b="1" dirty="0" smtClean="0"/>
              <a:t>70</a:t>
            </a:r>
          </a:p>
        </p:txBody>
      </p:sp>
      <p:sp>
        <p:nvSpPr>
          <p:cNvPr id="29" name="TextBox 28"/>
          <p:cNvSpPr txBox="1"/>
          <p:nvPr/>
        </p:nvSpPr>
        <p:spPr>
          <a:xfrm>
            <a:off x="7419985" y="1833878"/>
            <a:ext cx="762000" cy="707886"/>
          </a:xfrm>
          <a:prstGeom prst="rect">
            <a:avLst/>
          </a:prstGeom>
          <a:noFill/>
        </p:spPr>
        <p:txBody>
          <a:bodyPr wrap="square" lIns="45720" rIns="45720" rtlCol="0">
            <a:spAutoFit/>
          </a:bodyPr>
          <a:lstStyle/>
          <a:p>
            <a:pPr algn="ctr"/>
            <a:r>
              <a:rPr lang="en-US" sz="4000" b="1" dirty="0" smtClean="0"/>
              <a:t>71</a:t>
            </a:r>
          </a:p>
        </p:txBody>
      </p:sp>
    </p:spTree>
    <p:extLst>
      <p:ext uri="{BB962C8B-B14F-4D97-AF65-F5344CB8AC3E}">
        <p14:creationId xmlns:p14="http://schemas.microsoft.com/office/powerpoint/2010/main" val="1834439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14</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Current Performance</a:t>
            </a:r>
            <a:endParaRPr lang="en-US" dirty="0"/>
          </a:p>
        </p:txBody>
      </p:sp>
      <p:sp>
        <p:nvSpPr>
          <p:cNvPr id="4" name="Title 3"/>
          <p:cNvSpPr>
            <a:spLocks noGrp="1"/>
          </p:cNvSpPr>
          <p:nvPr>
            <p:ph type="title"/>
          </p:nvPr>
        </p:nvSpPr>
        <p:spPr/>
        <p:txBody>
          <a:bodyPr/>
          <a:lstStyle/>
          <a:p>
            <a:r>
              <a:rPr lang="en-US" dirty="0"/>
              <a:t>Patient </a:t>
            </a:r>
            <a:r>
              <a:rPr lang="en-US" dirty="0" smtClean="0"/>
              <a:t>Relationships</a:t>
            </a:r>
            <a:endParaRPr lang="en-US" dirty="0"/>
          </a:p>
        </p:txBody>
      </p:sp>
      <p:sp>
        <p:nvSpPr>
          <p:cNvPr id="7" name="Text Placeholder 12"/>
          <p:cNvSpPr txBox="1">
            <a:spLocks/>
          </p:cNvSpPr>
          <p:nvPr/>
        </p:nvSpPr>
        <p:spPr bwMode="gray">
          <a:xfrm>
            <a:off x="399866" y="963229"/>
            <a:ext cx="8314171" cy="271094"/>
          </a:xfrm>
          <a:prstGeom prst="rect">
            <a:avLst/>
          </a:prstGeom>
        </p:spPr>
        <p:txBody>
          <a:bodyPr vert="horz" wrap="square" lIns="0" tIns="40942" rIns="0" bIns="40942" rtlCol="0">
            <a:noAutofit/>
          </a:bodyPr>
          <a:lstStyle/>
          <a:p>
            <a:pPr defTabSz="912663">
              <a:defRPr/>
            </a:pPr>
            <a:endParaRPr lang="en-US" sz="1300" dirty="0">
              <a:solidFill>
                <a:srgbClr val="617685"/>
              </a:solidFill>
            </a:endParaRPr>
          </a:p>
        </p:txBody>
      </p:sp>
      <p:sp>
        <p:nvSpPr>
          <p:cNvPr id="10" name="TextBox 9"/>
          <p:cNvSpPr txBox="1"/>
          <p:nvPr/>
        </p:nvSpPr>
        <p:spPr>
          <a:xfrm>
            <a:off x="399866" y="1166980"/>
            <a:ext cx="2303576" cy="261572"/>
          </a:xfrm>
          <a:prstGeom prst="rect">
            <a:avLst/>
          </a:prstGeom>
          <a:noFill/>
        </p:spPr>
        <p:txBody>
          <a:bodyPr wrap="square" lIns="45701" tIns="45701" rIns="45701" bIns="45701" rtlCol="0">
            <a:spAutoFit/>
          </a:bodyPr>
          <a:lstStyle/>
          <a:p>
            <a:pPr defTabSz="910118"/>
            <a:r>
              <a:rPr lang="en-US" sz="1100" b="1" dirty="0" smtClean="0">
                <a:solidFill>
                  <a:srgbClr val="297FD5"/>
                </a:solidFill>
              </a:rPr>
              <a:t>PATIENT ENGAGEMENT</a:t>
            </a:r>
            <a:endParaRPr lang="en-US" sz="1100" b="1" dirty="0">
              <a:solidFill>
                <a:srgbClr val="297FD5"/>
              </a:solidFill>
            </a:endParaRPr>
          </a:p>
        </p:txBody>
      </p:sp>
      <p:graphicFrame>
        <p:nvGraphicFramePr>
          <p:cNvPr id="11" name="Chart 10"/>
          <p:cNvGraphicFramePr/>
          <p:nvPr>
            <p:extLst>
              <p:ext uri="{D42A27DB-BD31-4B8C-83A1-F6EECF244321}">
                <p14:modId xmlns:p14="http://schemas.microsoft.com/office/powerpoint/2010/main" val="3261364035"/>
              </p:ext>
            </p:extLst>
          </p:nvPr>
        </p:nvGraphicFramePr>
        <p:xfrm>
          <a:off x="3286038" y="1523999"/>
          <a:ext cx="2303577" cy="2625363"/>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3286039" y="1166980"/>
            <a:ext cx="2303576" cy="261572"/>
          </a:xfrm>
          <a:prstGeom prst="rect">
            <a:avLst/>
          </a:prstGeom>
          <a:noFill/>
        </p:spPr>
        <p:txBody>
          <a:bodyPr wrap="square" lIns="45701" tIns="45701" rIns="45701" bIns="45701" rtlCol="0">
            <a:spAutoFit/>
          </a:bodyPr>
          <a:lstStyle/>
          <a:p>
            <a:pPr defTabSz="910118"/>
            <a:r>
              <a:rPr lang="en-US" sz="1100" b="1" dirty="0" smtClean="0">
                <a:solidFill>
                  <a:srgbClr val="297FD5"/>
                </a:solidFill>
              </a:rPr>
              <a:t>PATIENT SATISFACTION</a:t>
            </a:r>
            <a:endParaRPr lang="en-US" sz="1100" b="1" dirty="0">
              <a:solidFill>
                <a:srgbClr val="297FD5"/>
              </a:solidFill>
            </a:endParaRPr>
          </a:p>
        </p:txBody>
      </p:sp>
      <p:sp>
        <p:nvSpPr>
          <p:cNvPr id="16" name="TextBox 15"/>
          <p:cNvSpPr txBox="1"/>
          <p:nvPr/>
        </p:nvSpPr>
        <p:spPr>
          <a:xfrm>
            <a:off x="6172203" y="1166980"/>
            <a:ext cx="2303576" cy="261572"/>
          </a:xfrm>
          <a:prstGeom prst="rect">
            <a:avLst/>
          </a:prstGeom>
          <a:noFill/>
        </p:spPr>
        <p:txBody>
          <a:bodyPr wrap="square" lIns="45701" tIns="45701" rIns="45701" bIns="45701" rtlCol="0">
            <a:spAutoFit/>
          </a:bodyPr>
          <a:lstStyle/>
          <a:p>
            <a:pPr defTabSz="910118"/>
            <a:r>
              <a:rPr lang="en-US" sz="1100" b="1" dirty="0" smtClean="0">
                <a:solidFill>
                  <a:srgbClr val="297FD5"/>
                </a:solidFill>
              </a:rPr>
              <a:t>PATIENT EXPERIENCE</a:t>
            </a:r>
            <a:endParaRPr lang="en-US" sz="1100" b="1" dirty="0">
              <a:solidFill>
                <a:srgbClr val="297FD5"/>
              </a:solidFill>
            </a:endParaRPr>
          </a:p>
        </p:txBody>
      </p:sp>
      <p:cxnSp>
        <p:nvCxnSpPr>
          <p:cNvPr id="17" name="Straight Connector 16"/>
          <p:cNvCxnSpPr/>
          <p:nvPr/>
        </p:nvCxnSpPr>
        <p:spPr>
          <a:xfrm>
            <a:off x="2971800" y="1143000"/>
            <a:ext cx="0" cy="3906796"/>
          </a:xfrm>
          <a:prstGeom prst="line">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943600" y="1143000"/>
            <a:ext cx="0" cy="3906767"/>
          </a:xfrm>
          <a:prstGeom prst="line">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04806" y="4495799"/>
            <a:ext cx="2398641" cy="553997"/>
          </a:xfrm>
          <a:prstGeom prst="rect">
            <a:avLst/>
          </a:prstGeom>
          <a:noFill/>
        </p:spPr>
        <p:txBody>
          <a:bodyPr wrap="square" lIns="45705" tIns="45705" rIns="45705" bIns="45705" rtlCol="0">
            <a:spAutoFit/>
          </a:bodyPr>
          <a:lstStyle/>
          <a:p>
            <a:pPr marL="171396" indent="-171396" defTabSz="910118">
              <a:buFont typeface="Arial" pitchFamily="34" charset="0"/>
              <a:buChar char="•"/>
            </a:pPr>
            <a:r>
              <a:rPr lang="en-US" sz="1000" dirty="0">
                <a:solidFill>
                  <a:prstClr val="black"/>
                </a:solidFill>
              </a:rPr>
              <a:t>Describe factors/challenges that contributed to why you </a:t>
            </a:r>
            <a:r>
              <a:rPr lang="en-US" sz="1000" dirty="0" smtClean="0">
                <a:solidFill>
                  <a:prstClr val="black"/>
                </a:solidFill>
              </a:rPr>
              <a:t>were or were not </a:t>
            </a:r>
            <a:r>
              <a:rPr lang="en-US" sz="1000" dirty="0">
                <a:solidFill>
                  <a:prstClr val="black"/>
                </a:solidFill>
              </a:rPr>
              <a:t>able to meet your target.</a:t>
            </a:r>
          </a:p>
        </p:txBody>
      </p:sp>
      <p:sp>
        <p:nvSpPr>
          <p:cNvPr id="20" name="TextBox 19"/>
          <p:cNvSpPr txBox="1"/>
          <p:nvPr/>
        </p:nvSpPr>
        <p:spPr>
          <a:xfrm>
            <a:off x="3238509" y="4495799"/>
            <a:ext cx="2398641" cy="553968"/>
          </a:xfrm>
          <a:prstGeom prst="rect">
            <a:avLst/>
          </a:prstGeom>
          <a:noFill/>
        </p:spPr>
        <p:txBody>
          <a:bodyPr wrap="square" lIns="45705" tIns="45705" rIns="45705" bIns="45705" rtlCol="0">
            <a:spAutoFit/>
          </a:bodyPr>
          <a:lstStyle/>
          <a:p>
            <a:pPr marL="171396" indent="-171396" defTabSz="910118">
              <a:buFont typeface="Arial" pitchFamily="34" charset="0"/>
              <a:buChar char="•"/>
            </a:pPr>
            <a:r>
              <a:rPr lang="en-US" sz="1000" dirty="0">
                <a:solidFill>
                  <a:prstClr val="black"/>
                </a:solidFill>
              </a:rPr>
              <a:t>Describe </a:t>
            </a:r>
            <a:r>
              <a:rPr lang="en-US" sz="1000" dirty="0" smtClean="0">
                <a:solidFill>
                  <a:prstClr val="black"/>
                </a:solidFill>
              </a:rPr>
              <a:t>factors/challenges </a:t>
            </a:r>
            <a:r>
              <a:rPr lang="en-US" sz="1000" dirty="0">
                <a:solidFill>
                  <a:prstClr val="black"/>
                </a:solidFill>
              </a:rPr>
              <a:t>key to </a:t>
            </a:r>
            <a:r>
              <a:rPr lang="en-US" sz="1000" dirty="0" smtClean="0">
                <a:solidFill>
                  <a:prstClr val="black"/>
                </a:solidFill>
              </a:rPr>
              <a:t>your improving or decreasing patient satisfaction scores.</a:t>
            </a:r>
            <a:endParaRPr lang="en-US" sz="1000" dirty="0">
              <a:solidFill>
                <a:prstClr val="black"/>
              </a:solidFill>
            </a:endParaRPr>
          </a:p>
        </p:txBody>
      </p:sp>
      <p:sp>
        <p:nvSpPr>
          <p:cNvPr id="21" name="TextBox 20"/>
          <p:cNvSpPr txBox="1"/>
          <p:nvPr/>
        </p:nvSpPr>
        <p:spPr>
          <a:xfrm>
            <a:off x="6199443" y="4495799"/>
            <a:ext cx="2398641" cy="553997"/>
          </a:xfrm>
          <a:prstGeom prst="rect">
            <a:avLst/>
          </a:prstGeom>
          <a:noFill/>
        </p:spPr>
        <p:txBody>
          <a:bodyPr wrap="square" lIns="45705" tIns="45705" rIns="45705" bIns="45705" rtlCol="0">
            <a:spAutoFit/>
          </a:bodyPr>
          <a:lstStyle/>
          <a:p>
            <a:pPr marL="171396" indent="-171396" defTabSz="910118">
              <a:buFont typeface="Arial" pitchFamily="34" charset="0"/>
              <a:buChar char="•"/>
            </a:pPr>
            <a:r>
              <a:rPr lang="en-US" sz="1000" dirty="0">
                <a:solidFill>
                  <a:prstClr val="black"/>
                </a:solidFill>
              </a:rPr>
              <a:t>Describe factors/challenges that contributed to why you were </a:t>
            </a:r>
            <a:r>
              <a:rPr lang="en-US" sz="1000" dirty="0" smtClean="0">
                <a:solidFill>
                  <a:prstClr val="black"/>
                </a:solidFill>
              </a:rPr>
              <a:t>or were not </a:t>
            </a:r>
            <a:r>
              <a:rPr lang="en-US" sz="1000" dirty="0">
                <a:solidFill>
                  <a:prstClr val="black"/>
                </a:solidFill>
              </a:rPr>
              <a:t>able to meet your target.</a:t>
            </a:r>
          </a:p>
        </p:txBody>
      </p:sp>
      <p:graphicFrame>
        <p:nvGraphicFramePr>
          <p:cNvPr id="22" name="Table 21"/>
          <p:cNvGraphicFramePr>
            <a:graphicFrameLocks noGrp="1"/>
          </p:cNvGraphicFramePr>
          <p:nvPr>
            <p:extLst>
              <p:ext uri="{D42A27DB-BD31-4B8C-83A1-F6EECF244321}">
                <p14:modId xmlns:p14="http://schemas.microsoft.com/office/powerpoint/2010/main" val="210412247"/>
              </p:ext>
            </p:extLst>
          </p:nvPr>
        </p:nvGraphicFramePr>
        <p:xfrm>
          <a:off x="304806" y="2042856"/>
          <a:ext cx="2514594" cy="2106507"/>
        </p:xfrm>
        <a:graphic>
          <a:graphicData uri="http://schemas.openxmlformats.org/drawingml/2006/table">
            <a:tbl>
              <a:tblPr firstRow="1" firstCol="1" bandRow="1">
                <a:tableStyleId>{5C22544A-7EE6-4342-B048-85BDC9FD1C3A}</a:tableStyleId>
              </a:tblPr>
              <a:tblGrid>
                <a:gridCol w="990594"/>
                <a:gridCol w="762000"/>
                <a:gridCol w="762000"/>
              </a:tblGrid>
              <a:tr h="460587">
                <a:tc>
                  <a:txBody>
                    <a:bodyPr/>
                    <a:lstStyle/>
                    <a:p>
                      <a:pPr algn="ctr"/>
                      <a:r>
                        <a:rPr lang="en-US" sz="1100" dirty="0" smtClean="0"/>
                        <a:t>Metric</a:t>
                      </a:r>
                      <a:endParaRPr lang="en-US" sz="1100" dirty="0"/>
                    </a:p>
                  </a:txBody>
                  <a:tcPr anchor="ctr"/>
                </a:tc>
                <a:tc>
                  <a:txBody>
                    <a:bodyPr/>
                    <a:lstStyle/>
                    <a:p>
                      <a:pPr algn="ctr"/>
                      <a:r>
                        <a:rPr lang="en-US" sz="1100" dirty="0" smtClean="0"/>
                        <a:t>Current Value </a:t>
                      </a:r>
                      <a:endParaRPr lang="en-US" sz="1100" dirty="0"/>
                    </a:p>
                  </a:txBody>
                  <a:tcPr anchor="ctr"/>
                </a:tc>
                <a:tc>
                  <a:txBody>
                    <a:bodyPr/>
                    <a:lstStyle/>
                    <a:p>
                      <a:pPr algn="ctr"/>
                      <a:r>
                        <a:rPr lang="en-US" sz="1100" dirty="0" smtClean="0"/>
                        <a:t>Target Value</a:t>
                      </a:r>
                      <a:endParaRPr lang="en-US" sz="1100" dirty="0"/>
                    </a:p>
                  </a:txBody>
                  <a:tcPr anchor="ctr"/>
                </a:tc>
              </a:tr>
              <a:tr h="548640">
                <a:tc>
                  <a:txBody>
                    <a:bodyPr/>
                    <a:lstStyle/>
                    <a:p>
                      <a:pPr algn="l"/>
                      <a:r>
                        <a:rPr lang="en-US" sz="1000" i="0" dirty="0" smtClean="0"/>
                        <a:t>Patient Engagement</a:t>
                      </a:r>
                      <a:r>
                        <a:rPr lang="en-US" sz="1000" i="0" baseline="0" dirty="0" smtClean="0"/>
                        <a:t> Index</a:t>
                      </a:r>
                      <a:endParaRPr lang="en-US" sz="1000" i="0" dirty="0"/>
                    </a:p>
                  </a:txBody>
                  <a:tcPr anchor="ctr"/>
                </a:tc>
                <a:tc>
                  <a:txBody>
                    <a:bodyPr/>
                    <a:lstStyle/>
                    <a:p>
                      <a:pPr algn="ctr"/>
                      <a:r>
                        <a:rPr lang="en-US" sz="1000" dirty="0" smtClean="0"/>
                        <a:t>65</a:t>
                      </a:r>
                      <a:endParaRPr lang="en-US" sz="1000" dirty="0"/>
                    </a:p>
                  </a:txBody>
                  <a:tcPr anchor="ctr"/>
                </a:tc>
                <a:tc>
                  <a:txBody>
                    <a:bodyPr/>
                    <a:lstStyle/>
                    <a:p>
                      <a:pPr algn="ctr"/>
                      <a:r>
                        <a:rPr lang="en-US" sz="1000" dirty="0" smtClean="0"/>
                        <a:t>70</a:t>
                      </a:r>
                      <a:endParaRPr lang="en-US" sz="1000" dirty="0"/>
                    </a:p>
                  </a:txBody>
                  <a:tcPr anchor="ctr"/>
                </a:tc>
              </a:tr>
              <a:tr h="548640">
                <a:tc>
                  <a:txBody>
                    <a:bodyPr/>
                    <a:lstStyle/>
                    <a:p>
                      <a:pPr algn="l"/>
                      <a:r>
                        <a:rPr lang="en-US" sz="1000" i="0" dirty="0" smtClean="0"/>
                        <a:t>Patient</a:t>
                      </a:r>
                      <a:r>
                        <a:rPr lang="en-US" sz="1000" i="0" baseline="0" dirty="0" smtClean="0"/>
                        <a:t> Portal Utilization</a:t>
                      </a:r>
                      <a:endParaRPr lang="en-US" sz="1000" i="0" dirty="0"/>
                    </a:p>
                  </a:txBody>
                  <a:tcPr/>
                </a:tc>
                <a:tc>
                  <a:txBody>
                    <a:bodyPr/>
                    <a:lstStyle/>
                    <a:p>
                      <a:pPr algn="ctr"/>
                      <a:r>
                        <a:rPr lang="en-US" sz="1000" i="0" dirty="0" smtClean="0"/>
                        <a:t>40%</a:t>
                      </a:r>
                      <a:endParaRPr lang="en-US" sz="1000" i="0" dirty="0"/>
                    </a:p>
                  </a:txBody>
                  <a:tcPr anchor="ctr"/>
                </a:tc>
                <a:tc>
                  <a:txBody>
                    <a:bodyPr/>
                    <a:lstStyle/>
                    <a:p>
                      <a:pPr algn="ctr"/>
                      <a:r>
                        <a:rPr lang="en-US" sz="1000" i="0" dirty="0" smtClean="0"/>
                        <a:t>60%</a:t>
                      </a:r>
                      <a:endParaRPr lang="en-US" sz="1000" i="0" dirty="0"/>
                    </a:p>
                  </a:txBody>
                  <a:tcPr anchor="ctr"/>
                </a:tc>
              </a:tr>
              <a:tr h="548640">
                <a:tc>
                  <a:txBody>
                    <a:bodyPr/>
                    <a:lstStyle/>
                    <a:p>
                      <a:pPr algn="l"/>
                      <a:r>
                        <a:rPr lang="en-US" sz="1000" i="0" dirty="0" smtClean="0"/>
                        <a:t>Facebook “Likes”</a:t>
                      </a:r>
                      <a:endParaRPr lang="en-US" sz="1000" i="0" dirty="0"/>
                    </a:p>
                  </a:txBody>
                  <a:tcPr/>
                </a:tc>
                <a:tc>
                  <a:txBody>
                    <a:bodyPr/>
                    <a:lstStyle/>
                    <a:p>
                      <a:pPr algn="ctr"/>
                      <a:r>
                        <a:rPr lang="en-US" sz="1000" dirty="0" smtClean="0"/>
                        <a:t>900</a:t>
                      </a:r>
                      <a:endParaRPr lang="en-US" sz="1000" dirty="0"/>
                    </a:p>
                  </a:txBody>
                  <a:tcPr anchor="ctr"/>
                </a:tc>
                <a:tc>
                  <a:txBody>
                    <a:bodyPr/>
                    <a:lstStyle/>
                    <a:p>
                      <a:pPr algn="ctr"/>
                      <a:r>
                        <a:rPr lang="en-US" sz="1000" dirty="0" smtClean="0"/>
                        <a:t>2,000</a:t>
                      </a:r>
                      <a:endParaRPr lang="en-US" sz="1000" dirty="0"/>
                    </a:p>
                  </a:txBody>
                  <a:tcPr anchor="ctr"/>
                </a:tc>
              </a:tr>
            </a:tbl>
          </a:graphicData>
        </a:graphic>
      </p:graphicFrame>
      <p:sp>
        <p:nvSpPr>
          <p:cNvPr id="23" name="TextBox 22"/>
          <p:cNvSpPr txBox="1"/>
          <p:nvPr/>
        </p:nvSpPr>
        <p:spPr>
          <a:xfrm>
            <a:off x="440795" y="1524000"/>
            <a:ext cx="2242617" cy="439636"/>
          </a:xfrm>
          <a:prstGeom prst="rect">
            <a:avLst/>
          </a:prstGeom>
          <a:noFill/>
        </p:spPr>
        <p:txBody>
          <a:bodyPr wrap="square" lIns="130582" tIns="65292" rIns="130582" bIns="65292" rtlCol="0" anchor="ctr">
            <a:spAutoFit/>
          </a:bodyPr>
          <a:lstStyle/>
          <a:p>
            <a:pPr algn="ctr"/>
            <a:r>
              <a:rPr lang="en-US" sz="1000" b="1" dirty="0"/>
              <a:t>Patient Engagement Indicators, 20XX</a:t>
            </a:r>
          </a:p>
        </p:txBody>
      </p:sp>
      <p:graphicFrame>
        <p:nvGraphicFramePr>
          <p:cNvPr id="26" name="Table 25"/>
          <p:cNvGraphicFramePr>
            <a:graphicFrameLocks noGrp="1"/>
          </p:cNvGraphicFramePr>
          <p:nvPr>
            <p:extLst>
              <p:ext uri="{D42A27DB-BD31-4B8C-83A1-F6EECF244321}">
                <p14:modId xmlns:p14="http://schemas.microsoft.com/office/powerpoint/2010/main" val="3706048984"/>
              </p:ext>
            </p:extLst>
          </p:nvPr>
        </p:nvGraphicFramePr>
        <p:xfrm>
          <a:off x="6199443" y="2042857"/>
          <a:ext cx="2639757" cy="2072640"/>
        </p:xfrm>
        <a:graphic>
          <a:graphicData uri="http://schemas.openxmlformats.org/drawingml/2006/table">
            <a:tbl>
              <a:tblPr firstRow="1" firstCol="1" bandRow="1">
                <a:tableStyleId>{5C22544A-7EE6-4342-B048-85BDC9FD1C3A}</a:tableStyleId>
              </a:tblPr>
              <a:tblGrid>
                <a:gridCol w="1191957"/>
                <a:gridCol w="723900"/>
                <a:gridCol w="723900"/>
              </a:tblGrid>
              <a:tr h="393899">
                <a:tc>
                  <a:txBody>
                    <a:bodyPr/>
                    <a:lstStyle/>
                    <a:p>
                      <a:pPr algn="ctr"/>
                      <a:r>
                        <a:rPr lang="en-US" sz="1100" dirty="0" smtClean="0"/>
                        <a:t>Metric</a:t>
                      </a:r>
                      <a:endParaRPr lang="en-US" sz="1100" dirty="0"/>
                    </a:p>
                  </a:txBody>
                  <a:tcPr anchor="ctr"/>
                </a:tc>
                <a:tc>
                  <a:txBody>
                    <a:bodyPr/>
                    <a:lstStyle/>
                    <a:p>
                      <a:pPr algn="ctr"/>
                      <a:r>
                        <a:rPr lang="en-US" sz="1100" dirty="0" smtClean="0"/>
                        <a:t>Current Value </a:t>
                      </a:r>
                      <a:endParaRPr lang="en-US" sz="1100" dirty="0"/>
                    </a:p>
                  </a:txBody>
                  <a:tcPr anchor="ctr"/>
                </a:tc>
                <a:tc>
                  <a:txBody>
                    <a:bodyPr/>
                    <a:lstStyle/>
                    <a:p>
                      <a:pPr algn="ctr"/>
                      <a:r>
                        <a:rPr lang="en-US" sz="1100" dirty="0" smtClean="0"/>
                        <a:t>Target Value</a:t>
                      </a:r>
                      <a:endParaRPr lang="en-US" sz="1100" dirty="0"/>
                    </a:p>
                  </a:txBody>
                  <a:tcPr anchor="ctr"/>
                </a:tc>
              </a:tr>
              <a:tr h="254548">
                <a:tc>
                  <a:txBody>
                    <a:bodyPr/>
                    <a:lstStyle/>
                    <a:p>
                      <a:pPr algn="l" fontAlgn="b"/>
                      <a:r>
                        <a:rPr lang="en-US" sz="1000" u="none" strike="noStrike" dirty="0" smtClean="0"/>
                        <a:t>Communication with Physicians Score</a:t>
                      </a:r>
                      <a:endParaRPr lang="en-US" sz="1000" b="0" i="0" u="none" strike="noStrike" dirty="0">
                        <a:solidFill>
                          <a:srgbClr val="000000"/>
                        </a:solidFill>
                        <a:latin typeface="+mn-lt"/>
                      </a:endParaRPr>
                    </a:p>
                  </a:txBody>
                  <a:tcPr anchor="ctr"/>
                </a:tc>
                <a:tc>
                  <a:txBody>
                    <a:bodyPr/>
                    <a:lstStyle/>
                    <a:p>
                      <a:pPr algn="ctr"/>
                      <a:r>
                        <a:rPr lang="en-US" sz="1000" dirty="0" smtClean="0"/>
                        <a:t>70</a:t>
                      </a:r>
                      <a:endParaRPr lang="en-US" sz="1000" dirty="0"/>
                    </a:p>
                  </a:txBody>
                  <a:tcPr anchor="ctr"/>
                </a:tc>
                <a:tc>
                  <a:txBody>
                    <a:bodyPr/>
                    <a:lstStyle/>
                    <a:p>
                      <a:pPr algn="ctr"/>
                      <a:r>
                        <a:rPr lang="en-US" sz="1000" dirty="0" smtClean="0"/>
                        <a:t>80</a:t>
                      </a:r>
                      <a:endParaRPr lang="en-US" sz="1000" dirty="0"/>
                    </a:p>
                  </a:txBody>
                  <a:tcPr anchor="ctr"/>
                </a:tc>
              </a:tr>
              <a:tr h="254548">
                <a:tc>
                  <a:txBody>
                    <a:bodyPr/>
                    <a:lstStyle/>
                    <a:p>
                      <a:pPr algn="l" fontAlgn="b"/>
                      <a:r>
                        <a:rPr lang="en-US" sz="1000" u="none" strike="noStrike" dirty="0" smtClean="0"/>
                        <a:t>Communication with</a:t>
                      </a:r>
                      <a:r>
                        <a:rPr lang="en-US" sz="1000" u="none" strike="noStrike" baseline="0" dirty="0" smtClean="0"/>
                        <a:t> Nurses Score</a:t>
                      </a:r>
                      <a:endParaRPr lang="en-US" sz="1000" b="0" i="0" u="none" strike="noStrike" dirty="0">
                        <a:solidFill>
                          <a:srgbClr val="000000"/>
                        </a:solidFill>
                        <a:latin typeface="+mn-lt"/>
                      </a:endParaRPr>
                    </a:p>
                  </a:txBody>
                  <a:tcPr/>
                </a:tc>
                <a:tc>
                  <a:txBody>
                    <a:bodyPr/>
                    <a:lstStyle/>
                    <a:p>
                      <a:pPr algn="ctr"/>
                      <a:r>
                        <a:rPr lang="en-US" sz="1000" i="0" dirty="0" smtClean="0"/>
                        <a:t>75</a:t>
                      </a:r>
                      <a:endParaRPr lang="en-US" sz="1000" i="0" dirty="0"/>
                    </a:p>
                  </a:txBody>
                  <a:tcPr anchor="ctr"/>
                </a:tc>
                <a:tc>
                  <a:txBody>
                    <a:bodyPr/>
                    <a:lstStyle/>
                    <a:p>
                      <a:pPr algn="ctr"/>
                      <a:r>
                        <a:rPr lang="en-US" sz="1000" i="0" dirty="0" smtClean="0"/>
                        <a:t>80</a:t>
                      </a:r>
                      <a:endParaRPr lang="en-US" sz="1000" i="0" dirty="0"/>
                    </a:p>
                  </a:txBody>
                  <a:tcPr anchor="ctr"/>
                </a:tc>
              </a:tr>
              <a:tr h="254548">
                <a:tc>
                  <a:txBody>
                    <a:bodyPr/>
                    <a:lstStyle/>
                    <a:p>
                      <a:pPr algn="l" fontAlgn="b"/>
                      <a:r>
                        <a:rPr lang="en-US" sz="1000" u="none" strike="noStrike" dirty="0" smtClean="0"/>
                        <a:t>Patient Would Recommend the Hospital Score</a:t>
                      </a:r>
                      <a:endParaRPr lang="en-US" sz="1000" b="0" i="0" u="none" strike="noStrike" dirty="0">
                        <a:solidFill>
                          <a:srgbClr val="000000"/>
                        </a:solidFill>
                        <a:latin typeface="+mn-lt"/>
                      </a:endParaRPr>
                    </a:p>
                  </a:txBody>
                  <a:tcPr/>
                </a:tc>
                <a:tc>
                  <a:txBody>
                    <a:bodyPr/>
                    <a:lstStyle/>
                    <a:p>
                      <a:pPr algn="ctr"/>
                      <a:r>
                        <a:rPr lang="en-US" sz="1000" dirty="0" smtClean="0"/>
                        <a:t>82</a:t>
                      </a:r>
                      <a:endParaRPr lang="en-US" sz="1000" dirty="0"/>
                    </a:p>
                  </a:txBody>
                  <a:tcPr anchor="ctr"/>
                </a:tc>
                <a:tc>
                  <a:txBody>
                    <a:bodyPr/>
                    <a:lstStyle/>
                    <a:p>
                      <a:pPr algn="ctr"/>
                      <a:r>
                        <a:rPr lang="en-US" sz="1000" dirty="0" smtClean="0"/>
                        <a:t>80</a:t>
                      </a:r>
                      <a:endParaRPr lang="en-US" sz="1000" dirty="0"/>
                    </a:p>
                  </a:txBody>
                  <a:tcPr anchor="ctr"/>
                </a:tc>
              </a:tr>
            </a:tbl>
          </a:graphicData>
        </a:graphic>
      </p:graphicFrame>
      <p:sp>
        <p:nvSpPr>
          <p:cNvPr id="27" name="TextBox 26"/>
          <p:cNvSpPr txBox="1"/>
          <p:nvPr/>
        </p:nvSpPr>
        <p:spPr>
          <a:xfrm>
            <a:off x="6398013" y="1524000"/>
            <a:ext cx="2242617" cy="439636"/>
          </a:xfrm>
          <a:prstGeom prst="rect">
            <a:avLst/>
          </a:prstGeom>
          <a:noFill/>
        </p:spPr>
        <p:txBody>
          <a:bodyPr wrap="square" lIns="130582" tIns="65292" rIns="130582" bIns="65292" rtlCol="0" anchor="ctr">
            <a:spAutoFit/>
          </a:bodyPr>
          <a:lstStyle/>
          <a:p>
            <a:pPr algn="ctr"/>
            <a:r>
              <a:rPr lang="en-US" sz="1000" b="1" dirty="0"/>
              <a:t>Patient </a:t>
            </a:r>
            <a:r>
              <a:rPr lang="en-US" sz="1000" b="1" dirty="0" smtClean="0"/>
              <a:t>Experience Indicators</a:t>
            </a:r>
            <a:r>
              <a:rPr lang="en-US" sz="1000" b="1" dirty="0"/>
              <a:t>, 20XX</a:t>
            </a:r>
          </a:p>
        </p:txBody>
      </p:sp>
      <p:sp>
        <p:nvSpPr>
          <p:cNvPr id="24" name="Rectangle 23"/>
          <p:cNvSpPr/>
          <p:nvPr/>
        </p:nvSpPr>
        <p:spPr bwMode="auto">
          <a:xfrm>
            <a:off x="394956" y="5410200"/>
            <a:ext cx="8311896" cy="1066800"/>
          </a:xfrm>
          <a:prstGeom prst="rect">
            <a:avLst/>
          </a:prstGeom>
          <a:noFill/>
          <a:ln w="12700" cap="flat" cmpd="sng" algn="ctr">
            <a:solidFill>
              <a:schemeClr val="tx2"/>
            </a:solid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a:endParaRPr lang="en-US" sz="1400" dirty="0">
              <a:solidFill>
                <a:schemeClr val="bg2"/>
              </a:solidFill>
            </a:endParaRPr>
          </a:p>
        </p:txBody>
      </p:sp>
      <p:sp>
        <p:nvSpPr>
          <p:cNvPr id="25" name="TextBox 24"/>
          <p:cNvSpPr txBox="1"/>
          <p:nvPr/>
        </p:nvSpPr>
        <p:spPr>
          <a:xfrm>
            <a:off x="558710" y="5726052"/>
            <a:ext cx="7956563" cy="444054"/>
          </a:xfrm>
          <a:prstGeom prst="rect">
            <a:avLst/>
          </a:prstGeom>
          <a:noFill/>
        </p:spPr>
        <p:txBody>
          <a:bodyPr wrap="square" lIns="45706" tIns="45706" rIns="45706" bIns="45706" rtlCol="0">
            <a:spAutoFit/>
          </a:bodyPr>
          <a:lstStyle/>
          <a:p>
            <a:pPr marL="171407" indent="-171407">
              <a:buFont typeface="Arial" pitchFamily="34" charset="0"/>
              <a:buChar char="•"/>
            </a:pPr>
            <a:r>
              <a:rPr lang="en-US" sz="1100" i="1" dirty="0"/>
              <a:t>Describe impacts here</a:t>
            </a:r>
          </a:p>
          <a:p>
            <a:pPr marL="171407" indent="-171407">
              <a:buFont typeface="Arial" pitchFamily="34" charset="0"/>
              <a:buChar char="•"/>
            </a:pPr>
            <a:r>
              <a:rPr lang="en-US" sz="1100" i="1" dirty="0"/>
              <a:t>E.g., </a:t>
            </a:r>
            <a:r>
              <a:rPr lang="en-US" sz="1100" i="1" dirty="0" smtClean="0"/>
              <a:t>Emphasizing increasing patient satisfaction scores may </a:t>
            </a:r>
            <a:r>
              <a:rPr lang="en-US" sz="1100" i="1" dirty="0"/>
              <a:t>help </a:t>
            </a:r>
            <a:r>
              <a:rPr lang="en-US" sz="1100" i="1" dirty="0" smtClean="0"/>
              <a:t>increase physician referrals. </a:t>
            </a:r>
            <a:endParaRPr lang="en-US" sz="1100" i="1" dirty="0"/>
          </a:p>
        </p:txBody>
      </p:sp>
      <p:sp>
        <p:nvSpPr>
          <p:cNvPr id="28" name="TextBox 27"/>
          <p:cNvSpPr txBox="1"/>
          <p:nvPr/>
        </p:nvSpPr>
        <p:spPr>
          <a:xfrm>
            <a:off x="394959" y="5428349"/>
            <a:ext cx="7737021" cy="351733"/>
          </a:xfrm>
          <a:prstGeom prst="rect">
            <a:avLst/>
          </a:prstGeom>
          <a:noFill/>
        </p:spPr>
        <p:txBody>
          <a:bodyPr wrap="square" lIns="130582" tIns="65292" rIns="130582" bIns="65292" rtlCol="0">
            <a:spAutoFit/>
          </a:bodyPr>
          <a:lstStyle/>
          <a:p>
            <a:r>
              <a:rPr lang="en-US" sz="1400" b="1" dirty="0"/>
              <a:t>Implications of </a:t>
            </a:r>
            <a:r>
              <a:rPr lang="en-US" sz="1400" b="1" dirty="0" smtClean="0"/>
              <a:t>patient relationships performance:</a:t>
            </a:r>
            <a:endParaRPr lang="en-US" sz="1400" b="1" dirty="0"/>
          </a:p>
        </p:txBody>
      </p:sp>
    </p:spTree>
    <p:extLst>
      <p:ext uri="{BB962C8B-B14F-4D97-AF65-F5344CB8AC3E}">
        <p14:creationId xmlns:p14="http://schemas.microsoft.com/office/powerpoint/2010/main" val="10286262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4049749900"/>
              </p:ext>
            </p:extLst>
          </p:nvPr>
        </p:nvGraphicFramePr>
        <p:xfrm>
          <a:off x="401606" y="1607659"/>
          <a:ext cx="6837395" cy="2973847"/>
        </p:xfrm>
        <a:graphic>
          <a:graphicData uri="http://schemas.openxmlformats.org/drawingml/2006/table">
            <a:tbl>
              <a:tblPr firstRow="1" bandRow="1">
                <a:tableStyleId>{5C22544A-7EE6-4342-B048-85BDC9FD1C3A}</a:tableStyleId>
              </a:tblPr>
              <a:tblGrid>
                <a:gridCol w="4296810"/>
                <a:gridCol w="1373202"/>
                <a:gridCol w="1167383"/>
              </a:tblGrid>
              <a:tr h="499137">
                <a:tc>
                  <a:txBody>
                    <a:bodyPr/>
                    <a:lstStyle/>
                    <a:p>
                      <a:pPr algn="ctr"/>
                      <a:r>
                        <a:rPr lang="en-US" sz="1200" dirty="0" smtClean="0"/>
                        <a:t>Metric</a:t>
                      </a:r>
                      <a:endParaRPr lang="en-US" sz="1200" dirty="0"/>
                    </a:p>
                  </a:txBody>
                  <a:tcPr anchor="ctr"/>
                </a:tc>
                <a:tc>
                  <a:txBody>
                    <a:bodyPr/>
                    <a:lstStyle/>
                    <a:p>
                      <a:pPr marL="0" marR="0" lvl="0" indent="0" algn="ctr" defTabSz="910017"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white"/>
                          </a:solidFill>
                          <a:effectLst/>
                          <a:uLnTx/>
                          <a:uFillTx/>
                          <a:latin typeface="+mn-lt"/>
                        </a:rPr>
                        <a:t>Trend from Previous Year</a:t>
                      </a:r>
                    </a:p>
                  </a:txBody>
                  <a:tcPr anchor="ctr"/>
                </a:tc>
                <a:tc>
                  <a:txBody>
                    <a:bodyPr/>
                    <a:lstStyle/>
                    <a:p>
                      <a:pPr algn="ctr"/>
                      <a:r>
                        <a:rPr lang="en-US" sz="1200" dirty="0" smtClean="0"/>
                        <a:t>Current Value</a:t>
                      </a:r>
                      <a:endParaRPr lang="en-US" sz="1200" dirty="0"/>
                    </a:p>
                  </a:txBody>
                  <a:tcPr anchor="ctr"/>
                </a:tc>
              </a:tr>
              <a:tr h="494942">
                <a:tc>
                  <a:txBody>
                    <a:bodyPr/>
                    <a:lstStyle/>
                    <a:p>
                      <a:pPr marL="0" marR="0" lvl="0" indent="0" algn="ctr" defTabSz="910017"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rPr>
                        <a:t>Brand Awareness (%)</a:t>
                      </a:r>
                    </a:p>
                  </a:txBody>
                  <a:tcPr anchor="ctr"/>
                </a:tc>
                <a:tc>
                  <a:txBody>
                    <a:bodyPr/>
                    <a:lstStyle/>
                    <a:p>
                      <a:endParaRPr lang="en-US" dirty="0"/>
                    </a:p>
                  </a:txBody>
                  <a:tcPr anchor="ctr"/>
                </a:tc>
                <a:tc>
                  <a:txBody>
                    <a:bodyPr/>
                    <a:lstStyle/>
                    <a:p>
                      <a:pPr algn="ctr"/>
                      <a:r>
                        <a:rPr lang="en-US" sz="1800" b="1" dirty="0" smtClean="0"/>
                        <a:t>45</a:t>
                      </a:r>
                      <a:endParaRPr lang="en-US" sz="1800" b="1" dirty="0"/>
                    </a:p>
                  </a:txBody>
                  <a:tcPr anchor="ctr"/>
                </a:tc>
              </a:tr>
              <a:tr h="494942">
                <a:tc>
                  <a:txBody>
                    <a:bodyPr/>
                    <a:lstStyle/>
                    <a:p>
                      <a:pPr marL="0" marR="0" indent="0" algn="ctr" defTabSz="910017" rtl="0" eaLnBrk="1" fontAlgn="auto" latinLnBrk="0" hangingPunct="1">
                        <a:lnSpc>
                          <a:spcPct val="100000"/>
                        </a:lnSpc>
                        <a:spcBef>
                          <a:spcPts val="0"/>
                        </a:spcBef>
                        <a:spcAft>
                          <a:spcPts val="0"/>
                        </a:spcAft>
                        <a:buClrTx/>
                        <a:buSzTx/>
                        <a:buFontTx/>
                        <a:buNone/>
                        <a:tabLst/>
                        <a:defRPr/>
                      </a:pPr>
                      <a:r>
                        <a:rPr lang="en-US" sz="1200" b="0" dirty="0" smtClean="0"/>
                        <a:t>Top-of-Mind</a:t>
                      </a:r>
                      <a:r>
                        <a:rPr lang="en-US" sz="1200" b="0" baseline="0" dirty="0" smtClean="0"/>
                        <a:t> Brand Recall (%)</a:t>
                      </a:r>
                      <a:endParaRPr lang="en-US" sz="1200" b="0" dirty="0" smtClean="0"/>
                    </a:p>
                  </a:txBody>
                  <a:tcPr anchor="ctr"/>
                </a:tc>
                <a:tc>
                  <a:txBody>
                    <a:bodyPr/>
                    <a:lstStyle/>
                    <a:p>
                      <a:endParaRPr lang="en-US" dirty="0"/>
                    </a:p>
                  </a:txBody>
                  <a:tcPr anchor="ctr"/>
                </a:tc>
                <a:tc>
                  <a:txBody>
                    <a:bodyPr/>
                    <a:lstStyle/>
                    <a:p>
                      <a:pPr algn="ctr"/>
                      <a:r>
                        <a:rPr lang="en-US" sz="1800" b="1" dirty="0" smtClean="0"/>
                        <a:t>50</a:t>
                      </a:r>
                      <a:endParaRPr lang="en-US" sz="1800" b="1" dirty="0"/>
                    </a:p>
                  </a:txBody>
                  <a:tcPr anchor="ctr"/>
                </a:tc>
              </a:tr>
              <a:tr h="494942">
                <a:tc>
                  <a:txBody>
                    <a:bodyPr/>
                    <a:lstStyle/>
                    <a:p>
                      <a:pPr marL="0" marR="0" indent="0" algn="ctr" defTabSz="910017" rtl="0" eaLnBrk="1" fontAlgn="auto" latinLnBrk="0" hangingPunct="1">
                        <a:lnSpc>
                          <a:spcPct val="100000"/>
                        </a:lnSpc>
                        <a:spcBef>
                          <a:spcPts val="0"/>
                        </a:spcBef>
                        <a:spcAft>
                          <a:spcPts val="0"/>
                        </a:spcAft>
                        <a:buClrTx/>
                        <a:buSzTx/>
                        <a:buFontTx/>
                        <a:buNone/>
                        <a:tabLst/>
                        <a:defRPr/>
                      </a:pPr>
                      <a:r>
                        <a:rPr lang="en-US" sz="1200" b="0" dirty="0" smtClean="0"/>
                        <a:t>Brand</a:t>
                      </a:r>
                      <a:r>
                        <a:rPr lang="en-US" sz="1200" b="0" baseline="0" dirty="0" smtClean="0"/>
                        <a:t> Equity (Brand Equity Index)</a:t>
                      </a:r>
                      <a:endParaRPr lang="en-US" sz="1200" b="0" dirty="0" smtClean="0"/>
                    </a:p>
                  </a:txBody>
                  <a:tcPr anchor="ctr"/>
                </a:tc>
                <a:tc>
                  <a:txBody>
                    <a:bodyPr/>
                    <a:lstStyle/>
                    <a:p>
                      <a:endParaRPr lang="en-US" dirty="0"/>
                    </a:p>
                  </a:txBody>
                  <a:tcPr anchor="ctr"/>
                </a:tc>
                <a:tc>
                  <a:txBody>
                    <a:bodyPr/>
                    <a:lstStyle/>
                    <a:p>
                      <a:pPr algn="ctr"/>
                      <a:r>
                        <a:rPr lang="en-US" sz="1800" b="1" dirty="0" smtClean="0"/>
                        <a:t>70</a:t>
                      </a:r>
                      <a:endParaRPr lang="en-US" sz="1800" b="1" dirty="0"/>
                    </a:p>
                  </a:txBody>
                  <a:tcPr anchor="ctr"/>
                </a:tc>
              </a:tr>
              <a:tr h="494942">
                <a:tc>
                  <a:txBody>
                    <a:bodyPr/>
                    <a:lstStyle/>
                    <a:p>
                      <a:pPr marL="0" marR="0" indent="0" algn="ctr" defTabSz="910017" rtl="0" eaLnBrk="1" fontAlgn="auto" latinLnBrk="0" hangingPunct="1">
                        <a:lnSpc>
                          <a:spcPct val="100000"/>
                        </a:lnSpc>
                        <a:spcBef>
                          <a:spcPts val="0"/>
                        </a:spcBef>
                        <a:spcAft>
                          <a:spcPts val="0"/>
                        </a:spcAft>
                        <a:buClrTx/>
                        <a:buSzTx/>
                        <a:buFontTx/>
                        <a:buNone/>
                        <a:tabLst/>
                        <a:defRPr/>
                      </a:pPr>
                      <a:r>
                        <a:rPr lang="en-US" sz="1200" b="0" dirty="0" smtClean="0"/>
                        <a:t>Brand Preference Share (%)</a:t>
                      </a:r>
                    </a:p>
                  </a:txBody>
                  <a:tcPr anchor="ctr"/>
                </a:tc>
                <a:tc>
                  <a:txBody>
                    <a:bodyPr/>
                    <a:lstStyle/>
                    <a:p>
                      <a:endParaRPr lang="en-US" dirty="0"/>
                    </a:p>
                  </a:txBody>
                  <a:tcPr anchor="ctr"/>
                </a:tc>
                <a:tc>
                  <a:txBody>
                    <a:bodyPr/>
                    <a:lstStyle/>
                    <a:p>
                      <a:pPr algn="ctr"/>
                      <a:endParaRPr lang="en-US" sz="1800" b="1" dirty="0"/>
                    </a:p>
                  </a:txBody>
                  <a:tcPr anchor="ctr"/>
                </a:tc>
              </a:tr>
              <a:tr h="494942">
                <a:tc>
                  <a:txBody>
                    <a:bodyPr/>
                    <a:lstStyle/>
                    <a:p>
                      <a:pPr algn="ctr"/>
                      <a:r>
                        <a:rPr lang="en-US" sz="1200" b="0" dirty="0" smtClean="0"/>
                        <a:t>Willingness to Recommend (%)</a:t>
                      </a:r>
                      <a:endParaRPr lang="en-US" sz="1200" b="0" dirty="0"/>
                    </a:p>
                  </a:txBody>
                  <a:tcPr anchor="ctr"/>
                </a:tc>
                <a:tc>
                  <a:txBody>
                    <a:bodyPr/>
                    <a:lstStyle/>
                    <a:p>
                      <a:endParaRPr lang="en-US" dirty="0"/>
                    </a:p>
                  </a:txBody>
                  <a:tcPr anchor="ctr"/>
                </a:tc>
                <a:tc>
                  <a:txBody>
                    <a:bodyPr/>
                    <a:lstStyle/>
                    <a:p>
                      <a:pPr algn="ctr"/>
                      <a:endParaRPr lang="en-US" sz="1800" b="1" dirty="0"/>
                    </a:p>
                  </a:txBody>
                  <a:tcPr anchor="ctr"/>
                </a:tc>
              </a:tr>
            </a:tbl>
          </a:graphicData>
        </a:graphic>
      </p:graphicFrame>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15</a:t>
            </a:fld>
            <a:endParaRPr lang="en-US" dirty="0">
              <a:solidFill>
                <a:srgbClr val="000000"/>
              </a:solidFill>
            </a:endParaRPr>
          </a:p>
        </p:txBody>
      </p:sp>
      <p:sp>
        <p:nvSpPr>
          <p:cNvPr id="5" name="Text Placeholder 4"/>
          <p:cNvSpPr>
            <a:spLocks noGrp="1"/>
          </p:cNvSpPr>
          <p:nvPr>
            <p:ph type="body" sz="quarter" idx="19"/>
          </p:nvPr>
        </p:nvSpPr>
        <p:spPr/>
        <p:txBody>
          <a:bodyPr/>
          <a:lstStyle/>
          <a:p>
            <a:r>
              <a:rPr lang="en-US" dirty="0" smtClean="0"/>
              <a:t>Current Performance</a:t>
            </a:r>
            <a:endParaRPr lang="en-US" dirty="0"/>
          </a:p>
        </p:txBody>
      </p:sp>
      <p:sp>
        <p:nvSpPr>
          <p:cNvPr id="4" name="Title 3"/>
          <p:cNvSpPr>
            <a:spLocks noGrp="1"/>
          </p:cNvSpPr>
          <p:nvPr>
            <p:ph type="title"/>
          </p:nvPr>
        </p:nvSpPr>
        <p:spPr>
          <a:xfrm>
            <a:off x="399866" y="673829"/>
            <a:ext cx="8314171" cy="249114"/>
          </a:xfrm>
        </p:spPr>
        <p:txBody>
          <a:bodyPr/>
          <a:lstStyle/>
          <a:p>
            <a:r>
              <a:rPr lang="en-US" dirty="0" smtClean="0"/>
              <a:t>Brand Performance</a:t>
            </a:r>
            <a:endParaRPr lang="en-US" dirty="0"/>
          </a:p>
        </p:txBody>
      </p:sp>
      <p:sp>
        <p:nvSpPr>
          <p:cNvPr id="7" name="TextBox 6"/>
          <p:cNvSpPr txBox="1"/>
          <p:nvPr/>
        </p:nvSpPr>
        <p:spPr>
          <a:xfrm>
            <a:off x="7477626" y="3083434"/>
            <a:ext cx="1219200" cy="369296"/>
          </a:xfrm>
          <a:prstGeom prst="rect">
            <a:avLst/>
          </a:prstGeom>
          <a:noFill/>
        </p:spPr>
        <p:txBody>
          <a:bodyPr wrap="square" lIns="91403" tIns="45702" rIns="91403" bIns="45702" rtlCol="0" anchor="ctr">
            <a:spAutoFit/>
          </a:bodyPr>
          <a:lstStyle/>
          <a:p>
            <a:pPr algn="ctr" defTabSz="910073"/>
            <a:r>
              <a:rPr lang="en-US" sz="900" b="1" dirty="0" smtClean="0">
                <a:solidFill>
                  <a:prstClr val="black"/>
                </a:solidFill>
              </a:rPr>
              <a:t>Declined From Previous Year</a:t>
            </a:r>
            <a:endParaRPr lang="en-US" sz="900" b="1" dirty="0">
              <a:solidFill>
                <a:prstClr val="black"/>
              </a:solidFill>
            </a:endParaRPr>
          </a:p>
        </p:txBody>
      </p:sp>
      <p:sp>
        <p:nvSpPr>
          <p:cNvPr id="9" name="TextBox 8"/>
          <p:cNvSpPr txBox="1"/>
          <p:nvPr/>
        </p:nvSpPr>
        <p:spPr>
          <a:xfrm>
            <a:off x="7477626" y="2093863"/>
            <a:ext cx="1219200" cy="369296"/>
          </a:xfrm>
          <a:prstGeom prst="rect">
            <a:avLst/>
          </a:prstGeom>
          <a:noFill/>
        </p:spPr>
        <p:txBody>
          <a:bodyPr wrap="square" lIns="91403" tIns="45702" rIns="91403" bIns="45702" rtlCol="0" anchor="ctr">
            <a:spAutoFit/>
          </a:bodyPr>
          <a:lstStyle/>
          <a:p>
            <a:pPr algn="ctr" defTabSz="910073"/>
            <a:r>
              <a:rPr lang="en-US" sz="900" b="1" dirty="0" smtClean="0">
                <a:solidFill>
                  <a:prstClr val="black"/>
                </a:solidFill>
              </a:rPr>
              <a:t>Improved From Previous Year</a:t>
            </a:r>
            <a:endParaRPr lang="en-US" sz="900" b="1" dirty="0">
              <a:solidFill>
                <a:prstClr val="black"/>
              </a:solidFill>
            </a:endParaRPr>
          </a:p>
        </p:txBody>
      </p:sp>
      <p:sp>
        <p:nvSpPr>
          <p:cNvPr id="11" name="TextBox 10"/>
          <p:cNvSpPr txBox="1"/>
          <p:nvPr/>
        </p:nvSpPr>
        <p:spPr>
          <a:xfrm>
            <a:off x="7477626" y="4073004"/>
            <a:ext cx="1219200" cy="369296"/>
          </a:xfrm>
          <a:prstGeom prst="rect">
            <a:avLst/>
          </a:prstGeom>
          <a:noFill/>
        </p:spPr>
        <p:txBody>
          <a:bodyPr wrap="square" lIns="91403" tIns="45702" rIns="91403" bIns="45702" rtlCol="0" anchor="ctr">
            <a:spAutoFit/>
          </a:bodyPr>
          <a:lstStyle/>
          <a:p>
            <a:pPr algn="ctr" defTabSz="910073"/>
            <a:r>
              <a:rPr lang="en-US" sz="900" b="1" dirty="0" smtClean="0">
                <a:solidFill>
                  <a:prstClr val="black"/>
                </a:solidFill>
              </a:rPr>
              <a:t>Maintained From Previous Year</a:t>
            </a:r>
            <a:endParaRPr lang="en-US" sz="900" b="1" dirty="0">
              <a:solidFill>
                <a:prstClr val="black"/>
              </a:solidFill>
            </a:endParaRPr>
          </a:p>
        </p:txBody>
      </p:sp>
      <p:sp>
        <p:nvSpPr>
          <p:cNvPr id="14" name="Rectangle 13"/>
          <p:cNvSpPr/>
          <p:nvPr/>
        </p:nvSpPr>
        <p:spPr bwMode="auto">
          <a:xfrm rot="16200000">
            <a:off x="6597896" y="2477362"/>
            <a:ext cx="2973849" cy="1234440"/>
          </a:xfrm>
          <a:prstGeom prst="rect">
            <a:avLst/>
          </a:prstGeom>
          <a:noFill/>
          <a:ln w="9525" cap="flat" cmpd="sng" algn="ctr">
            <a:solidFill>
              <a:schemeClr val="accent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pPr defTabSz="1463358"/>
            <a:endParaRPr lang="en-US" sz="1000" dirty="0">
              <a:solidFill>
                <a:srgbClr val="ACCBF9"/>
              </a:solidFill>
            </a:endParaRPr>
          </a:p>
        </p:txBody>
      </p:sp>
      <p:sp>
        <p:nvSpPr>
          <p:cNvPr id="19" name="TextBox 18"/>
          <p:cNvSpPr txBox="1"/>
          <p:nvPr/>
        </p:nvSpPr>
        <p:spPr>
          <a:xfrm>
            <a:off x="394959" y="4971151"/>
            <a:ext cx="7737021" cy="351733"/>
          </a:xfrm>
          <a:prstGeom prst="rect">
            <a:avLst/>
          </a:prstGeom>
          <a:noFill/>
        </p:spPr>
        <p:txBody>
          <a:bodyPr wrap="square" lIns="130582" tIns="65292" rIns="130582" bIns="65292" rtlCol="0">
            <a:spAutoFit/>
          </a:bodyPr>
          <a:lstStyle/>
          <a:p>
            <a:r>
              <a:rPr lang="en-US" sz="1400" b="1" dirty="0"/>
              <a:t>Implications of brand, satisfaction metrics:</a:t>
            </a:r>
          </a:p>
        </p:txBody>
      </p:sp>
      <p:sp>
        <p:nvSpPr>
          <p:cNvPr id="20" name="Rectangle 19"/>
          <p:cNvSpPr/>
          <p:nvPr/>
        </p:nvSpPr>
        <p:spPr bwMode="auto">
          <a:xfrm>
            <a:off x="394956" y="49530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a:endParaRPr lang="en-US" sz="1400" dirty="0">
              <a:solidFill>
                <a:schemeClr val="bg2"/>
              </a:solidFill>
            </a:endParaRPr>
          </a:p>
        </p:txBody>
      </p:sp>
      <p:sp>
        <p:nvSpPr>
          <p:cNvPr id="23" name="TextBox 22"/>
          <p:cNvSpPr txBox="1"/>
          <p:nvPr/>
        </p:nvSpPr>
        <p:spPr>
          <a:xfrm>
            <a:off x="558710" y="5268853"/>
            <a:ext cx="7956563" cy="444054"/>
          </a:xfrm>
          <a:prstGeom prst="rect">
            <a:avLst/>
          </a:prstGeom>
          <a:noFill/>
        </p:spPr>
        <p:txBody>
          <a:bodyPr wrap="square" lIns="45706" tIns="45706" rIns="45706" bIns="45706" rtlCol="0">
            <a:spAutoFit/>
          </a:bodyPr>
          <a:lstStyle/>
          <a:p>
            <a:pPr marL="171407" indent="-171407">
              <a:buFont typeface="Arial" pitchFamily="34" charset="0"/>
              <a:buChar char="•"/>
            </a:pPr>
            <a:r>
              <a:rPr lang="en-US" sz="1100" i="1" dirty="0"/>
              <a:t>Describe impacts here</a:t>
            </a:r>
          </a:p>
          <a:p>
            <a:pPr marL="171407" indent="-171407">
              <a:buFont typeface="Arial" pitchFamily="34" charset="0"/>
              <a:buChar char="•"/>
            </a:pPr>
            <a:r>
              <a:rPr lang="en-US" sz="1100" i="1" dirty="0"/>
              <a:t>E.g., </a:t>
            </a:r>
            <a:r>
              <a:rPr lang="en-US" sz="1100" i="1" dirty="0" smtClean="0"/>
              <a:t>stable patient </a:t>
            </a:r>
            <a:r>
              <a:rPr lang="en-US" sz="1100" i="1" dirty="0"/>
              <a:t>satisfaction score should be emphasized in marketing to new potential surgical patients. </a:t>
            </a:r>
          </a:p>
        </p:txBody>
      </p:sp>
      <p:sp>
        <p:nvSpPr>
          <p:cNvPr id="32" name="TextBox 31"/>
          <p:cNvSpPr txBox="1"/>
          <p:nvPr/>
        </p:nvSpPr>
        <p:spPr>
          <a:xfrm>
            <a:off x="3067051" y="1143000"/>
            <a:ext cx="3086099" cy="276995"/>
          </a:xfrm>
          <a:prstGeom prst="rect">
            <a:avLst/>
          </a:prstGeom>
          <a:noFill/>
        </p:spPr>
        <p:txBody>
          <a:bodyPr wrap="square" lIns="45718" tIns="45718" rIns="45718" bIns="45718" rtlCol="0">
            <a:spAutoFit/>
          </a:bodyPr>
          <a:lstStyle/>
          <a:p>
            <a:pPr algn="ctr"/>
            <a:r>
              <a:rPr lang="en-US" sz="1200" b="1" dirty="0" smtClean="0"/>
              <a:t>Brand Performance Scorecard</a:t>
            </a:r>
            <a:endParaRPr lang="en-US" sz="1200" b="1" dirty="0"/>
          </a:p>
        </p:txBody>
      </p:sp>
      <p:sp>
        <p:nvSpPr>
          <p:cNvPr id="33" name="Text Placeholder 12"/>
          <p:cNvSpPr txBox="1">
            <a:spLocks/>
          </p:cNvSpPr>
          <p:nvPr/>
        </p:nvSpPr>
        <p:spPr bwMode="gray">
          <a:xfrm>
            <a:off x="399866" y="963229"/>
            <a:ext cx="8314171" cy="271094"/>
          </a:xfrm>
          <a:prstGeom prst="rect">
            <a:avLst/>
          </a:prstGeom>
        </p:spPr>
        <p:txBody>
          <a:bodyPr vert="horz" wrap="square" lIns="0" tIns="40944" rIns="0" bIns="40944" rtlCol="0">
            <a:noAutofit/>
          </a:bodyPr>
          <a:lstStyle/>
          <a:p>
            <a:pPr defTabSz="912679">
              <a:defRPr/>
            </a:pPr>
            <a:endParaRPr lang="en-US" sz="1300" dirty="0">
              <a:solidFill>
                <a:srgbClr val="617685"/>
              </a:solidFill>
              <a:latin typeface="Arial"/>
            </a:endParaRPr>
          </a:p>
        </p:txBody>
      </p:sp>
      <p:sp>
        <p:nvSpPr>
          <p:cNvPr id="25" name="Right Arrow 24"/>
          <p:cNvSpPr/>
          <p:nvPr/>
        </p:nvSpPr>
        <p:spPr bwMode="gray">
          <a:xfrm rot="16200000">
            <a:off x="7995786" y="1856253"/>
            <a:ext cx="182880" cy="182880"/>
          </a:xfrm>
          <a:prstGeom prst="rightArrow">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dirty="0" smtClean="0">
              <a:solidFill>
                <a:schemeClr val="bg2"/>
              </a:solidFill>
              <a:latin typeface="+mj-lt"/>
            </a:endParaRPr>
          </a:p>
        </p:txBody>
      </p:sp>
      <p:sp>
        <p:nvSpPr>
          <p:cNvPr id="26" name="Left-Right Arrow 25"/>
          <p:cNvSpPr/>
          <p:nvPr/>
        </p:nvSpPr>
        <p:spPr bwMode="gray">
          <a:xfrm rot="5400000">
            <a:off x="7950066" y="3835535"/>
            <a:ext cx="274320" cy="182880"/>
          </a:xfrm>
          <a:prstGeom prst="leftRightArrow">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dirty="0" smtClean="0">
              <a:solidFill>
                <a:schemeClr val="bg2"/>
              </a:solidFill>
              <a:latin typeface="+mj-lt"/>
            </a:endParaRPr>
          </a:p>
        </p:txBody>
      </p:sp>
      <p:sp>
        <p:nvSpPr>
          <p:cNvPr id="34" name="Right Arrow 33"/>
          <p:cNvSpPr/>
          <p:nvPr/>
        </p:nvSpPr>
        <p:spPr bwMode="gray">
          <a:xfrm rot="5400000">
            <a:off x="7995786" y="2823034"/>
            <a:ext cx="182880" cy="182880"/>
          </a:xfrm>
          <a:prstGeom prst="rightArrow">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dirty="0" smtClean="0">
              <a:solidFill>
                <a:schemeClr val="bg2"/>
              </a:solidFill>
              <a:latin typeface="+mj-lt"/>
            </a:endParaRPr>
          </a:p>
        </p:txBody>
      </p:sp>
      <p:sp>
        <p:nvSpPr>
          <p:cNvPr id="35" name="Right Arrow 34"/>
          <p:cNvSpPr/>
          <p:nvPr/>
        </p:nvSpPr>
        <p:spPr bwMode="gray">
          <a:xfrm rot="16200000">
            <a:off x="5301297" y="2270209"/>
            <a:ext cx="182880" cy="187326"/>
          </a:xfrm>
          <a:prstGeom prst="rightArrow">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dirty="0" smtClean="0">
              <a:solidFill>
                <a:schemeClr val="bg2"/>
              </a:solidFill>
              <a:latin typeface="+mj-lt"/>
            </a:endParaRPr>
          </a:p>
        </p:txBody>
      </p:sp>
      <p:sp>
        <p:nvSpPr>
          <p:cNvPr id="37" name="Right Arrow 36"/>
          <p:cNvSpPr/>
          <p:nvPr/>
        </p:nvSpPr>
        <p:spPr bwMode="gray">
          <a:xfrm rot="5400000">
            <a:off x="5301297" y="3253400"/>
            <a:ext cx="182880" cy="187326"/>
          </a:xfrm>
          <a:prstGeom prst="rightArrow">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dirty="0" smtClean="0">
              <a:solidFill>
                <a:schemeClr val="bg2"/>
              </a:solidFill>
              <a:latin typeface="+mj-lt"/>
            </a:endParaRPr>
          </a:p>
        </p:txBody>
      </p:sp>
      <p:sp>
        <p:nvSpPr>
          <p:cNvPr id="38" name="Right Arrow 37"/>
          <p:cNvSpPr/>
          <p:nvPr/>
        </p:nvSpPr>
        <p:spPr bwMode="gray">
          <a:xfrm rot="16200000">
            <a:off x="5301297" y="2768650"/>
            <a:ext cx="182880" cy="187326"/>
          </a:xfrm>
          <a:prstGeom prst="rightArrow">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dirty="0" smtClean="0">
              <a:solidFill>
                <a:schemeClr val="bg2"/>
              </a:solidFill>
              <a:latin typeface="+mj-lt"/>
            </a:endParaRPr>
          </a:p>
        </p:txBody>
      </p:sp>
    </p:spTree>
    <p:extLst>
      <p:ext uri="{BB962C8B-B14F-4D97-AF65-F5344CB8AC3E}">
        <p14:creationId xmlns:p14="http://schemas.microsoft.com/office/powerpoint/2010/main" val="41954162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16</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Current Performance</a:t>
            </a:r>
            <a:endParaRPr lang="en-US" dirty="0"/>
          </a:p>
        </p:txBody>
      </p:sp>
      <p:sp>
        <p:nvSpPr>
          <p:cNvPr id="4" name="Title 3"/>
          <p:cNvSpPr>
            <a:spLocks noGrp="1"/>
          </p:cNvSpPr>
          <p:nvPr>
            <p:ph type="title"/>
          </p:nvPr>
        </p:nvSpPr>
        <p:spPr/>
        <p:txBody>
          <a:bodyPr/>
          <a:lstStyle/>
          <a:p>
            <a:r>
              <a:rPr lang="en-US" dirty="0" smtClean="0"/>
              <a:t>Employer Relationships</a:t>
            </a:r>
            <a:endParaRPr lang="en-US" dirty="0"/>
          </a:p>
        </p:txBody>
      </p:sp>
      <p:sp>
        <p:nvSpPr>
          <p:cNvPr id="5" name="Rectangle 4"/>
          <p:cNvSpPr/>
          <p:nvPr/>
        </p:nvSpPr>
        <p:spPr bwMode="auto">
          <a:xfrm>
            <a:off x="394956" y="49530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a:endParaRPr lang="en-US" sz="1400" dirty="0">
              <a:solidFill>
                <a:schemeClr val="bg2"/>
              </a:solidFill>
            </a:endParaRPr>
          </a:p>
        </p:txBody>
      </p:sp>
      <p:sp>
        <p:nvSpPr>
          <p:cNvPr id="6" name="TextBox 5"/>
          <p:cNvSpPr txBox="1"/>
          <p:nvPr/>
        </p:nvSpPr>
        <p:spPr>
          <a:xfrm>
            <a:off x="394959" y="5040094"/>
            <a:ext cx="7737021" cy="351733"/>
          </a:xfrm>
          <a:prstGeom prst="rect">
            <a:avLst/>
          </a:prstGeom>
          <a:noFill/>
        </p:spPr>
        <p:txBody>
          <a:bodyPr wrap="square" lIns="130582" tIns="65292" rIns="130582" bIns="65292" rtlCol="0">
            <a:spAutoFit/>
          </a:bodyPr>
          <a:lstStyle/>
          <a:p>
            <a:r>
              <a:rPr lang="en-US" sz="1400" b="1" dirty="0"/>
              <a:t>Implications of </a:t>
            </a:r>
            <a:r>
              <a:rPr lang="en-US" sz="1400" b="1" dirty="0" smtClean="0"/>
              <a:t>employer strategy:</a:t>
            </a:r>
            <a:endParaRPr lang="en-US" sz="1400" b="1" dirty="0"/>
          </a:p>
        </p:txBody>
      </p:sp>
      <p:sp>
        <p:nvSpPr>
          <p:cNvPr id="7" name="TextBox 6"/>
          <p:cNvSpPr txBox="1"/>
          <p:nvPr/>
        </p:nvSpPr>
        <p:spPr>
          <a:xfrm>
            <a:off x="514167" y="5354207"/>
            <a:ext cx="7956563" cy="1147544"/>
          </a:xfrm>
          <a:prstGeom prst="rect">
            <a:avLst/>
          </a:prstGeom>
          <a:noFill/>
        </p:spPr>
        <p:txBody>
          <a:bodyPr wrap="square" lIns="45706" tIns="45706" rIns="45706" bIns="45706" rtlCol="0">
            <a:spAutoFit/>
          </a:bodyPr>
          <a:lstStyle/>
          <a:p>
            <a:pPr marL="171407" indent="-171407">
              <a:buFont typeface="Arial" pitchFamily="34" charset="0"/>
              <a:buChar char="•"/>
            </a:pPr>
            <a:r>
              <a:rPr lang="en-US" sz="1100" i="1" dirty="0"/>
              <a:t>Describe impacts here</a:t>
            </a:r>
          </a:p>
          <a:p>
            <a:pPr marL="171407" indent="-171407">
              <a:buFont typeface="Arial" pitchFamily="34" charset="0"/>
              <a:buChar char="•"/>
            </a:pPr>
            <a:r>
              <a:rPr lang="en-US" sz="1100" i="1" dirty="0"/>
              <a:t>E.g., Lily Manufacturing Co. represents viable, insured population; collaboration around disease management program hold potential for attracting additional patients and managing costs for existing patients. </a:t>
            </a:r>
          </a:p>
          <a:p>
            <a:pPr marL="171407" indent="-171407">
              <a:buFont typeface="Arial" pitchFamily="34" charset="0"/>
              <a:buChar char="•"/>
            </a:pPr>
            <a:endParaRPr lang="en-US" sz="1100" i="1" dirty="0"/>
          </a:p>
          <a:p>
            <a:pPr marL="171407" indent="-171407">
              <a:buFont typeface="Arial" pitchFamily="34" charset="0"/>
              <a:buChar char="•"/>
            </a:pPr>
            <a:endParaRPr lang="en-US" sz="1100" i="1" dirty="0"/>
          </a:p>
          <a:p>
            <a:endParaRPr lang="en-US" sz="1100" i="1" dirty="0"/>
          </a:p>
        </p:txBody>
      </p:sp>
      <p:graphicFrame>
        <p:nvGraphicFramePr>
          <p:cNvPr id="12" name="Table 11"/>
          <p:cNvGraphicFramePr>
            <a:graphicFrameLocks noGrp="1"/>
          </p:cNvGraphicFramePr>
          <p:nvPr>
            <p:extLst>
              <p:ext uri="{D42A27DB-BD31-4B8C-83A1-F6EECF244321}">
                <p14:modId xmlns:p14="http://schemas.microsoft.com/office/powerpoint/2010/main" val="3637863513"/>
              </p:ext>
            </p:extLst>
          </p:nvPr>
        </p:nvGraphicFramePr>
        <p:xfrm>
          <a:off x="399863" y="1371599"/>
          <a:ext cx="8314177" cy="3396340"/>
        </p:xfrm>
        <a:graphic>
          <a:graphicData uri="http://schemas.openxmlformats.org/drawingml/2006/table">
            <a:tbl>
              <a:tblPr firstRow="1" bandRow="1">
                <a:tableStyleId>{5C22544A-7EE6-4342-B048-85BDC9FD1C3A}</a:tableStyleId>
              </a:tblPr>
              <a:tblGrid>
                <a:gridCol w="1200337"/>
                <a:gridCol w="990600"/>
                <a:gridCol w="1026147"/>
                <a:gridCol w="1699031"/>
                <a:gridCol w="1699031"/>
                <a:gridCol w="1699031"/>
              </a:tblGrid>
              <a:tr h="572590">
                <a:tc>
                  <a:txBody>
                    <a:bodyPr/>
                    <a:lstStyle/>
                    <a:p>
                      <a:pPr algn="l"/>
                      <a:r>
                        <a:rPr lang="en-US" sz="1100" dirty="0" smtClean="0"/>
                        <a:t>Employer</a:t>
                      </a:r>
                      <a:endParaRPr lang="en-US" sz="1100" dirty="0"/>
                    </a:p>
                  </a:txBody>
                  <a:tcPr anchor="ctr"/>
                </a:tc>
                <a:tc>
                  <a:txBody>
                    <a:bodyPr/>
                    <a:lstStyle/>
                    <a:p>
                      <a:pPr algn="l"/>
                      <a:r>
                        <a:rPr lang="en-US" sz="1100" dirty="0" smtClean="0"/>
                        <a:t>Current or Potential</a:t>
                      </a:r>
                      <a:r>
                        <a:rPr lang="en-US" sz="1100" baseline="0" dirty="0" smtClean="0"/>
                        <a:t> Partner?</a:t>
                      </a:r>
                      <a:endParaRPr lang="en-US" sz="1100" dirty="0"/>
                    </a:p>
                  </a:txBody>
                  <a:tcPr anchor="ctr"/>
                </a:tc>
                <a:tc>
                  <a:txBody>
                    <a:bodyPr/>
                    <a:lstStyle/>
                    <a:p>
                      <a:pPr algn="l"/>
                      <a:r>
                        <a:rPr lang="en-US" sz="1100" dirty="0" smtClean="0"/>
                        <a:t>Number of Employees</a:t>
                      </a:r>
                      <a:endParaRPr lang="en-US" sz="1100" dirty="0"/>
                    </a:p>
                  </a:txBody>
                  <a:tcPr anchor="ctr"/>
                </a:tc>
                <a:tc>
                  <a:txBody>
                    <a:bodyPr/>
                    <a:lstStyle/>
                    <a:p>
                      <a:pPr algn="l"/>
                      <a:r>
                        <a:rPr lang="en-US" sz="1100" dirty="0" smtClean="0"/>
                        <a:t>Partnership Description</a:t>
                      </a:r>
                      <a:endParaRPr lang="en-US" sz="1100" dirty="0"/>
                    </a:p>
                  </a:txBody>
                  <a:tcPr anchor="ctr"/>
                </a:tc>
                <a:tc>
                  <a:txBody>
                    <a:bodyPr/>
                    <a:lstStyle/>
                    <a:p>
                      <a:pPr algn="l"/>
                      <a:r>
                        <a:rPr lang="en-US" sz="1100" dirty="0" smtClean="0"/>
                        <a:t>Partnership Goals, Benefits</a:t>
                      </a:r>
                      <a:endParaRPr lang="en-US" sz="1100" dirty="0"/>
                    </a:p>
                  </a:txBody>
                  <a:tcPr anchor="ctr"/>
                </a:tc>
                <a:tc>
                  <a:txBody>
                    <a:bodyPr/>
                    <a:lstStyle/>
                    <a:p>
                      <a:pPr algn="l"/>
                      <a:r>
                        <a:rPr lang="en-US" sz="1100" dirty="0" smtClean="0"/>
                        <a:t>Comments</a:t>
                      </a:r>
                      <a:endParaRPr lang="en-US" sz="1100" dirty="0"/>
                    </a:p>
                  </a:txBody>
                  <a:tcPr anchor="ctr"/>
                </a:tc>
              </a:tr>
              <a:tr h="572590">
                <a:tc>
                  <a:txBody>
                    <a:bodyPr/>
                    <a:lstStyle/>
                    <a:p>
                      <a:r>
                        <a:rPr lang="en-US" sz="1100" i="1" dirty="0" smtClean="0"/>
                        <a:t>Lily Manufacturing Co.</a:t>
                      </a:r>
                      <a:endParaRPr lang="en-US" sz="1100" i="1" dirty="0"/>
                    </a:p>
                  </a:txBody>
                  <a:tcPr/>
                </a:tc>
                <a:tc>
                  <a:txBody>
                    <a:bodyPr/>
                    <a:lstStyle/>
                    <a:p>
                      <a:r>
                        <a:rPr lang="en-US" sz="1100" i="1" dirty="0" smtClean="0"/>
                        <a:t>Potential</a:t>
                      </a:r>
                      <a:endParaRPr lang="en-US" sz="1100" i="1" dirty="0"/>
                    </a:p>
                  </a:txBody>
                  <a:tcPr/>
                </a:tc>
                <a:tc>
                  <a:txBody>
                    <a:bodyPr/>
                    <a:lstStyle/>
                    <a:p>
                      <a:r>
                        <a:rPr lang="en-US" sz="1100" i="1" dirty="0" smtClean="0"/>
                        <a:t>~1000</a:t>
                      </a:r>
                      <a:endParaRPr lang="en-US" sz="1100" i="1" dirty="0"/>
                    </a:p>
                  </a:txBody>
                  <a:tcPr/>
                </a:tc>
                <a:tc>
                  <a:txBody>
                    <a:bodyPr/>
                    <a:lstStyle/>
                    <a:p>
                      <a:r>
                        <a:rPr lang="en-US" sz="1100" i="1" dirty="0" smtClean="0"/>
                        <a:t>Offer onsite disease</a:t>
                      </a:r>
                      <a:r>
                        <a:rPr lang="en-US" sz="1100" i="1" baseline="0" dirty="0" smtClean="0"/>
                        <a:t> management clinic</a:t>
                      </a:r>
                      <a:endParaRPr lang="en-US" sz="1100" i="1" dirty="0"/>
                    </a:p>
                  </a:txBody>
                  <a:tcPr/>
                </a:tc>
                <a:tc>
                  <a:txBody>
                    <a:bodyPr/>
                    <a:lstStyle/>
                    <a:p>
                      <a:r>
                        <a:rPr lang="en-US" sz="1100" i="1" dirty="0" smtClean="0"/>
                        <a:t>Capture market share for</a:t>
                      </a:r>
                      <a:r>
                        <a:rPr lang="en-US" sz="1100" i="1" baseline="0" dirty="0" smtClean="0"/>
                        <a:t> 50+ market; manage costs for 50+ market</a:t>
                      </a:r>
                      <a:endParaRPr lang="en-US" sz="1100" i="1" dirty="0"/>
                    </a:p>
                  </a:txBody>
                  <a:tcPr/>
                </a:tc>
                <a:tc>
                  <a:txBody>
                    <a:bodyPr/>
                    <a:lstStyle/>
                    <a:p>
                      <a:r>
                        <a:rPr lang="en-US" sz="1100" i="1" dirty="0" smtClean="0"/>
                        <a:t>Self-insured; looking for partner for disease management program</a:t>
                      </a:r>
                      <a:endParaRPr lang="en-US" sz="1100" i="1" dirty="0"/>
                    </a:p>
                  </a:txBody>
                  <a:tcPr/>
                </a:tc>
              </a:tr>
              <a:tr h="441524">
                <a:tc>
                  <a:txBody>
                    <a:bodyPr/>
                    <a:lstStyle/>
                    <a:p>
                      <a:endParaRPr lang="en-US" sz="1100"/>
                    </a:p>
                  </a:txBody>
                  <a:tcPr/>
                </a:tc>
                <a:tc>
                  <a:txBody>
                    <a:bodyPr/>
                    <a:lstStyle/>
                    <a:p>
                      <a:endParaRPr lang="en-US" sz="110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r>
              <a:tr h="441524">
                <a:tc>
                  <a:txBody>
                    <a:bodyPr/>
                    <a:lstStyle/>
                    <a:p>
                      <a:endParaRPr lang="en-US" sz="1100"/>
                    </a:p>
                  </a:txBody>
                  <a:tcPr/>
                </a:tc>
                <a:tc>
                  <a:txBody>
                    <a:bodyPr/>
                    <a:lstStyle/>
                    <a:p>
                      <a:endParaRPr lang="en-US" sz="1100"/>
                    </a:p>
                  </a:txBody>
                  <a:tcPr/>
                </a:tc>
                <a:tc>
                  <a:txBody>
                    <a:bodyPr/>
                    <a:lstStyle/>
                    <a:p>
                      <a:endParaRPr lang="en-US" sz="110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r>
              <a:tr h="441524">
                <a:tc>
                  <a:txBody>
                    <a:bodyPr/>
                    <a:lstStyle/>
                    <a:p>
                      <a:endParaRPr lang="en-US" sz="110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r>
              <a:tr h="441524">
                <a:tc>
                  <a:txBody>
                    <a:bodyPr/>
                    <a:lstStyle/>
                    <a:p>
                      <a:endParaRPr lang="en-US" sz="1100"/>
                    </a:p>
                  </a:txBody>
                  <a:tcPr/>
                </a:tc>
                <a:tc>
                  <a:txBody>
                    <a:bodyPr/>
                    <a:lstStyle/>
                    <a:p>
                      <a:endParaRPr lang="en-US" sz="1100"/>
                    </a:p>
                  </a:txBody>
                  <a:tcPr/>
                </a:tc>
                <a:tc>
                  <a:txBody>
                    <a:bodyPr/>
                    <a:lstStyle/>
                    <a:p>
                      <a:endParaRPr lang="en-US" sz="110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r>
              <a:tr h="441524">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r>
            </a:tbl>
          </a:graphicData>
        </a:graphic>
      </p:graphicFrame>
    </p:spTree>
    <p:extLst>
      <p:ext uri="{BB962C8B-B14F-4D97-AF65-F5344CB8AC3E}">
        <p14:creationId xmlns:p14="http://schemas.microsoft.com/office/powerpoint/2010/main" val="28204328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17</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Current Performance</a:t>
            </a:r>
            <a:endParaRPr lang="en-US" dirty="0"/>
          </a:p>
        </p:txBody>
      </p:sp>
      <p:sp>
        <p:nvSpPr>
          <p:cNvPr id="4" name="Title 3"/>
          <p:cNvSpPr>
            <a:spLocks noGrp="1"/>
          </p:cNvSpPr>
          <p:nvPr>
            <p:ph type="title"/>
          </p:nvPr>
        </p:nvSpPr>
        <p:spPr/>
        <p:txBody>
          <a:bodyPr/>
          <a:lstStyle/>
          <a:p>
            <a:r>
              <a:rPr lang="en-US" dirty="0" smtClean="0"/>
              <a:t>Community Relationships</a:t>
            </a:r>
            <a:endParaRPr lang="en-US" dirty="0"/>
          </a:p>
        </p:txBody>
      </p:sp>
      <p:sp>
        <p:nvSpPr>
          <p:cNvPr id="5" name="Rectangle 4"/>
          <p:cNvSpPr/>
          <p:nvPr/>
        </p:nvSpPr>
        <p:spPr bwMode="auto">
          <a:xfrm>
            <a:off x="394956" y="49530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a:endParaRPr lang="en-US" sz="1400" dirty="0">
              <a:solidFill>
                <a:schemeClr val="bg2"/>
              </a:solidFill>
            </a:endParaRPr>
          </a:p>
        </p:txBody>
      </p:sp>
      <p:sp>
        <p:nvSpPr>
          <p:cNvPr id="6" name="TextBox 5"/>
          <p:cNvSpPr txBox="1"/>
          <p:nvPr/>
        </p:nvSpPr>
        <p:spPr>
          <a:xfrm>
            <a:off x="394959" y="5040094"/>
            <a:ext cx="7737021" cy="351733"/>
          </a:xfrm>
          <a:prstGeom prst="rect">
            <a:avLst/>
          </a:prstGeom>
          <a:noFill/>
        </p:spPr>
        <p:txBody>
          <a:bodyPr wrap="square" lIns="130582" tIns="65292" rIns="130582" bIns="65292" rtlCol="0">
            <a:spAutoFit/>
          </a:bodyPr>
          <a:lstStyle/>
          <a:p>
            <a:r>
              <a:rPr lang="en-US" sz="1400" b="1" dirty="0"/>
              <a:t>Implications of </a:t>
            </a:r>
            <a:r>
              <a:rPr lang="en-US" sz="1400" b="1" dirty="0" smtClean="0"/>
              <a:t>community partnership strategy</a:t>
            </a:r>
            <a:r>
              <a:rPr lang="en-US" sz="1400" b="1" dirty="0"/>
              <a:t>:</a:t>
            </a:r>
          </a:p>
        </p:txBody>
      </p:sp>
      <p:sp>
        <p:nvSpPr>
          <p:cNvPr id="7" name="TextBox 6"/>
          <p:cNvSpPr txBox="1"/>
          <p:nvPr/>
        </p:nvSpPr>
        <p:spPr>
          <a:xfrm>
            <a:off x="514167" y="5354207"/>
            <a:ext cx="7956563" cy="938690"/>
          </a:xfrm>
          <a:prstGeom prst="rect">
            <a:avLst/>
          </a:prstGeom>
          <a:noFill/>
        </p:spPr>
        <p:txBody>
          <a:bodyPr wrap="square" lIns="45706" tIns="45706" rIns="45706" bIns="45706" rtlCol="0">
            <a:spAutoFit/>
          </a:bodyPr>
          <a:lstStyle/>
          <a:p>
            <a:pPr marL="171407" indent="-171407">
              <a:buFont typeface="Arial" pitchFamily="34" charset="0"/>
              <a:buChar char="•"/>
            </a:pPr>
            <a:r>
              <a:rPr lang="en-US" sz="1100" i="1" dirty="0"/>
              <a:t>Describe impacts here</a:t>
            </a:r>
          </a:p>
          <a:p>
            <a:pPr marL="171407" indent="-171407">
              <a:buFont typeface="Arial" pitchFamily="34" charset="0"/>
              <a:buChar char="•"/>
            </a:pPr>
            <a:r>
              <a:rPr lang="en-US" sz="1100" i="1" dirty="0"/>
              <a:t>E.g., </a:t>
            </a:r>
            <a:r>
              <a:rPr lang="en-US" sz="1100" i="1" dirty="0" smtClean="0"/>
              <a:t>Pan Elementary partnership presents opportunity to increase visibility among women of childbearing age. </a:t>
            </a:r>
            <a:endParaRPr lang="en-US" sz="1100" i="1" dirty="0"/>
          </a:p>
          <a:p>
            <a:pPr marL="171407" indent="-171407">
              <a:buFont typeface="Arial" pitchFamily="34" charset="0"/>
              <a:buChar char="•"/>
            </a:pPr>
            <a:endParaRPr lang="en-US" sz="1100" i="1" dirty="0"/>
          </a:p>
          <a:p>
            <a:pPr marL="171407" indent="-171407">
              <a:buFont typeface="Arial" pitchFamily="34" charset="0"/>
              <a:buChar char="•"/>
            </a:pPr>
            <a:endParaRPr lang="en-US" sz="1100" i="1" dirty="0"/>
          </a:p>
          <a:p>
            <a:endParaRPr lang="en-US" sz="1100" i="1" dirty="0"/>
          </a:p>
        </p:txBody>
      </p:sp>
      <p:graphicFrame>
        <p:nvGraphicFramePr>
          <p:cNvPr id="9" name="Table 8"/>
          <p:cNvGraphicFramePr>
            <a:graphicFrameLocks noGrp="1"/>
          </p:cNvGraphicFramePr>
          <p:nvPr>
            <p:extLst>
              <p:ext uri="{D42A27DB-BD31-4B8C-83A1-F6EECF244321}">
                <p14:modId xmlns:p14="http://schemas.microsoft.com/office/powerpoint/2010/main" val="2274138798"/>
              </p:ext>
            </p:extLst>
          </p:nvPr>
        </p:nvGraphicFramePr>
        <p:xfrm>
          <a:off x="399863" y="1371599"/>
          <a:ext cx="8314174" cy="3429355"/>
        </p:xfrm>
        <a:graphic>
          <a:graphicData uri="http://schemas.openxmlformats.org/drawingml/2006/table">
            <a:tbl>
              <a:tblPr firstRow="1" bandRow="1">
                <a:tableStyleId>{5C22544A-7EE6-4342-B048-85BDC9FD1C3A}</a:tableStyleId>
              </a:tblPr>
              <a:tblGrid>
                <a:gridCol w="1369343"/>
                <a:gridCol w="1130075"/>
                <a:gridCol w="1938252"/>
                <a:gridCol w="1938252"/>
                <a:gridCol w="1938252"/>
              </a:tblGrid>
              <a:tr h="556085">
                <a:tc>
                  <a:txBody>
                    <a:bodyPr/>
                    <a:lstStyle/>
                    <a:p>
                      <a:pPr algn="l"/>
                      <a:r>
                        <a:rPr lang="en-US" sz="1100" dirty="0" smtClean="0"/>
                        <a:t>Organization</a:t>
                      </a:r>
                      <a:endParaRPr lang="en-US" sz="1100" dirty="0"/>
                    </a:p>
                  </a:txBody>
                  <a:tcPr anchor="ctr"/>
                </a:tc>
                <a:tc>
                  <a:txBody>
                    <a:bodyPr/>
                    <a:lstStyle/>
                    <a:p>
                      <a:pPr algn="l"/>
                      <a:r>
                        <a:rPr lang="en-US" sz="1100" dirty="0" smtClean="0"/>
                        <a:t>Current or Potential</a:t>
                      </a:r>
                      <a:r>
                        <a:rPr lang="en-US" sz="1100" baseline="0" dirty="0" smtClean="0"/>
                        <a:t> Partner?</a:t>
                      </a:r>
                      <a:endParaRPr lang="en-US" sz="1100" dirty="0"/>
                    </a:p>
                  </a:txBody>
                  <a:tcPr anchor="ctr"/>
                </a:tc>
                <a:tc>
                  <a:txBody>
                    <a:bodyPr/>
                    <a:lstStyle/>
                    <a:p>
                      <a:pPr algn="l"/>
                      <a:r>
                        <a:rPr lang="en-US" sz="1100" dirty="0" smtClean="0"/>
                        <a:t>Partnership Description</a:t>
                      </a:r>
                      <a:endParaRPr lang="en-US" sz="1100" dirty="0"/>
                    </a:p>
                  </a:txBody>
                  <a:tcPr anchor="ctr"/>
                </a:tc>
                <a:tc>
                  <a:txBody>
                    <a:bodyPr/>
                    <a:lstStyle/>
                    <a:p>
                      <a:pPr algn="l"/>
                      <a:r>
                        <a:rPr lang="en-US" sz="1100" dirty="0" smtClean="0"/>
                        <a:t>Partnership Goals, Benefits</a:t>
                      </a:r>
                      <a:endParaRPr lang="en-US" sz="1100" dirty="0"/>
                    </a:p>
                  </a:txBody>
                  <a:tcPr anchor="ctr"/>
                </a:tc>
                <a:tc>
                  <a:txBody>
                    <a:bodyPr/>
                    <a:lstStyle/>
                    <a:p>
                      <a:pPr algn="l"/>
                      <a:r>
                        <a:rPr lang="en-US" sz="1100" dirty="0" smtClean="0"/>
                        <a:t>Comments</a:t>
                      </a:r>
                      <a:endParaRPr lang="en-US" sz="1100" dirty="0"/>
                    </a:p>
                  </a:txBody>
                  <a:tcPr anchor="ctr"/>
                </a:tc>
              </a:tr>
              <a:tr h="556085">
                <a:tc>
                  <a:txBody>
                    <a:bodyPr/>
                    <a:lstStyle/>
                    <a:p>
                      <a:r>
                        <a:rPr lang="en-US" sz="1100" i="1" dirty="0" smtClean="0"/>
                        <a:t>Pan Elementary School</a:t>
                      </a:r>
                      <a:endParaRPr lang="en-US" sz="1100" i="1" dirty="0"/>
                    </a:p>
                  </a:txBody>
                  <a:tcPr/>
                </a:tc>
                <a:tc>
                  <a:txBody>
                    <a:bodyPr/>
                    <a:lstStyle/>
                    <a:p>
                      <a:r>
                        <a:rPr lang="en-US" sz="1100" i="1" dirty="0" smtClean="0"/>
                        <a:t>Current</a:t>
                      </a:r>
                      <a:endParaRPr lang="en-US" sz="1100" i="1" dirty="0"/>
                    </a:p>
                  </a:txBody>
                  <a:tcPr/>
                </a:tc>
                <a:tc>
                  <a:txBody>
                    <a:bodyPr/>
                    <a:lstStyle/>
                    <a:p>
                      <a:r>
                        <a:rPr lang="en-US" sz="1100" i="1" dirty="0" smtClean="0"/>
                        <a:t>Offer quarterly health seminars for parents of young children</a:t>
                      </a:r>
                      <a:r>
                        <a:rPr lang="en-US" sz="1100" i="1" baseline="0" dirty="0" smtClean="0"/>
                        <a:t> </a:t>
                      </a:r>
                      <a:endParaRPr lang="en-US" sz="1100" i="1" dirty="0"/>
                    </a:p>
                  </a:txBody>
                  <a:tcPr/>
                </a:tc>
                <a:tc>
                  <a:txBody>
                    <a:bodyPr/>
                    <a:lstStyle/>
                    <a:p>
                      <a:r>
                        <a:rPr lang="en-US" sz="1100" i="1" dirty="0" smtClean="0"/>
                        <a:t>Increase</a:t>
                      </a:r>
                      <a:r>
                        <a:rPr lang="en-US" sz="1100" i="1" baseline="0" dirty="0" smtClean="0"/>
                        <a:t> brand recognition for women ages 25-40</a:t>
                      </a:r>
                      <a:endParaRPr lang="en-US" sz="1100" i="1" dirty="0"/>
                    </a:p>
                  </a:txBody>
                  <a:tcPr/>
                </a:tc>
                <a:tc>
                  <a:txBody>
                    <a:bodyPr/>
                    <a:lstStyle/>
                    <a:p>
                      <a:r>
                        <a:rPr lang="en-US" sz="1100" i="1" dirty="0" smtClean="0"/>
                        <a:t>Pan seeking more</a:t>
                      </a:r>
                      <a:r>
                        <a:rPr lang="en-US" sz="1100" i="1" baseline="0" dirty="0" smtClean="0"/>
                        <a:t> frequent health-related events</a:t>
                      </a:r>
                      <a:endParaRPr lang="en-US" sz="1100" i="1" dirty="0"/>
                    </a:p>
                  </a:txBody>
                  <a:tcPr/>
                </a:tc>
              </a:tr>
              <a:tr h="448127">
                <a:tc>
                  <a:txBody>
                    <a:bodyPr/>
                    <a:lstStyle/>
                    <a:p>
                      <a:endParaRPr lang="en-US" sz="1100"/>
                    </a:p>
                  </a:txBody>
                  <a:tcPr/>
                </a:tc>
                <a:tc>
                  <a:txBody>
                    <a:bodyPr/>
                    <a:lstStyle/>
                    <a:p>
                      <a:endParaRPr lang="en-US" sz="110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r>
              <a:tr h="448127">
                <a:tc>
                  <a:txBody>
                    <a:bodyPr/>
                    <a:lstStyle/>
                    <a:p>
                      <a:endParaRPr lang="en-US" sz="1100"/>
                    </a:p>
                  </a:txBody>
                  <a:tcPr/>
                </a:tc>
                <a:tc>
                  <a:txBody>
                    <a:bodyPr/>
                    <a:lstStyle/>
                    <a:p>
                      <a:endParaRPr lang="en-US" sz="110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r>
              <a:tr h="448127">
                <a:tc>
                  <a:txBody>
                    <a:bodyPr/>
                    <a:lstStyle/>
                    <a:p>
                      <a:endParaRPr lang="en-US" sz="110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r>
              <a:tr h="448127">
                <a:tc>
                  <a:txBody>
                    <a:bodyPr/>
                    <a:lstStyle/>
                    <a:p>
                      <a:endParaRPr lang="en-US" sz="1100"/>
                    </a:p>
                  </a:txBody>
                  <a:tcPr/>
                </a:tc>
                <a:tc>
                  <a:txBody>
                    <a:bodyPr/>
                    <a:lstStyle/>
                    <a:p>
                      <a:endParaRPr lang="en-US" sz="110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r>
              <a:tr h="448127">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r>
            </a:tbl>
          </a:graphicData>
        </a:graphic>
      </p:graphicFrame>
    </p:spTree>
    <p:extLst>
      <p:ext uri="{BB962C8B-B14F-4D97-AF65-F5344CB8AC3E}">
        <p14:creationId xmlns:p14="http://schemas.microsoft.com/office/powerpoint/2010/main" val="26995023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18</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Current Performance</a:t>
            </a:r>
            <a:endParaRPr lang="en-US" dirty="0"/>
          </a:p>
        </p:txBody>
      </p:sp>
      <p:sp>
        <p:nvSpPr>
          <p:cNvPr id="4" name="Title 3"/>
          <p:cNvSpPr>
            <a:spLocks noGrp="1"/>
          </p:cNvSpPr>
          <p:nvPr>
            <p:ph type="title"/>
          </p:nvPr>
        </p:nvSpPr>
        <p:spPr/>
        <p:txBody>
          <a:bodyPr/>
          <a:lstStyle/>
          <a:p>
            <a:r>
              <a:rPr lang="en-US" dirty="0" smtClean="0"/>
              <a:t>Summary of Implications</a:t>
            </a:r>
            <a:endParaRPr lang="en-US" dirty="0"/>
          </a:p>
        </p:txBody>
      </p:sp>
      <p:sp>
        <p:nvSpPr>
          <p:cNvPr id="11" name="Text Placeholder 12"/>
          <p:cNvSpPr txBox="1">
            <a:spLocks/>
          </p:cNvSpPr>
          <p:nvPr/>
        </p:nvSpPr>
        <p:spPr bwMode="gray">
          <a:xfrm>
            <a:off x="399866" y="963229"/>
            <a:ext cx="8314171" cy="271094"/>
          </a:xfrm>
          <a:prstGeom prst="rect">
            <a:avLst/>
          </a:prstGeom>
        </p:spPr>
        <p:txBody>
          <a:bodyPr vert="horz" wrap="square" lIns="0" tIns="40944" rIns="0" bIns="40944" rtlCol="0">
            <a:noAutofit/>
          </a:bodyPr>
          <a:lstStyle/>
          <a:p>
            <a:pPr defTabSz="912679">
              <a:defRPr/>
            </a:pPr>
            <a:endParaRPr lang="en-US" sz="1300" dirty="0">
              <a:solidFill>
                <a:srgbClr val="617685"/>
              </a:solidFill>
              <a:latin typeface="Arial"/>
            </a:endParaRPr>
          </a:p>
        </p:txBody>
      </p:sp>
      <p:graphicFrame>
        <p:nvGraphicFramePr>
          <p:cNvPr id="6" name="Table 5"/>
          <p:cNvGraphicFramePr>
            <a:graphicFrameLocks noGrp="1"/>
          </p:cNvGraphicFramePr>
          <p:nvPr>
            <p:extLst>
              <p:ext uri="{D42A27DB-BD31-4B8C-83A1-F6EECF244321}">
                <p14:modId xmlns:p14="http://schemas.microsoft.com/office/powerpoint/2010/main" val="1839702855"/>
              </p:ext>
            </p:extLst>
          </p:nvPr>
        </p:nvGraphicFramePr>
        <p:xfrm>
          <a:off x="381422" y="1298019"/>
          <a:ext cx="8321040" cy="4261962"/>
        </p:xfrm>
        <a:graphic>
          <a:graphicData uri="http://schemas.openxmlformats.org/drawingml/2006/table">
            <a:tbl>
              <a:tblPr firstRow="1" bandRow="1">
                <a:tableStyleId>{5C22544A-7EE6-4342-B048-85BDC9FD1C3A}</a:tableStyleId>
              </a:tblPr>
              <a:tblGrid>
                <a:gridCol w="2285578"/>
                <a:gridCol w="6035462"/>
              </a:tblGrid>
              <a:tr h="360522">
                <a:tc gridSpan="2">
                  <a:txBody>
                    <a:bodyPr/>
                    <a:lstStyle/>
                    <a:p>
                      <a:pPr marL="0" indent="0">
                        <a:buNone/>
                      </a:pPr>
                      <a:r>
                        <a:rPr lang="en-US" sz="1400" dirty="0" smtClean="0"/>
                        <a:t>Key</a:t>
                      </a:r>
                      <a:r>
                        <a:rPr lang="en-US" sz="1400" baseline="0" dirty="0" smtClean="0"/>
                        <a:t> Implications from Current Performance Analysis</a:t>
                      </a:r>
                      <a:endParaRPr lang="en-US" sz="1400" i="1" dirty="0">
                        <a:latin typeface="+mn-lt"/>
                      </a:endParaRPr>
                    </a:p>
                  </a:txBody>
                  <a:tcPr/>
                </a:tc>
                <a:tc hMerge="1">
                  <a:txBody>
                    <a:bodyPr/>
                    <a:lstStyle/>
                    <a:p>
                      <a:endParaRPr lang="en-US"/>
                    </a:p>
                  </a:txBody>
                  <a:tcPr/>
                </a:tc>
              </a:tr>
              <a:tr h="243840">
                <a:tc rowSpan="4">
                  <a:txBody>
                    <a:bodyPr/>
                    <a:lstStyle/>
                    <a:p>
                      <a:pPr marL="0" indent="0" algn="ctr">
                        <a:buFont typeface="Arial" panose="020B0604020202020204" pitchFamily="34" charset="0"/>
                        <a:buNone/>
                      </a:pPr>
                      <a:r>
                        <a:rPr lang="en-US" sz="1000" b="1" i="1" dirty="0" smtClean="0">
                          <a:solidFill>
                            <a:schemeClr val="bg1"/>
                          </a:solidFill>
                          <a:latin typeface="+mn-lt"/>
                        </a:rPr>
                        <a:t>Market</a:t>
                      </a:r>
                      <a:r>
                        <a:rPr lang="en-US" sz="1000" b="1" i="1" baseline="0" dirty="0" smtClean="0">
                          <a:solidFill>
                            <a:schemeClr val="bg1"/>
                          </a:solidFill>
                          <a:latin typeface="+mn-lt"/>
                        </a:rPr>
                        <a:t> Share and Volumes</a:t>
                      </a:r>
                      <a:endParaRPr lang="en-US" sz="1000" b="1" i="1" dirty="0">
                        <a:solidFill>
                          <a:schemeClr val="bg1"/>
                        </a:solidFill>
                        <a:latin typeface="+mn-lt"/>
                      </a:endParaRPr>
                    </a:p>
                  </a:txBody>
                  <a:tcPr anchor="ctr">
                    <a:solidFill>
                      <a:schemeClr val="accent1"/>
                    </a:solidFill>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228600" indent="-228600">
                        <a:buFont typeface="Arial" panose="020B0604020202020204" pitchFamily="34" charset="0"/>
                        <a:buChar char="•"/>
                      </a:pPr>
                      <a:endParaRPr lang="en-US" sz="1000" i="1" dirty="0">
                        <a:latin typeface="+mn-lt"/>
                      </a:endParaRPr>
                    </a:p>
                  </a:txBody>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228600" indent="-228600">
                        <a:buFont typeface="Arial" panose="020B0604020202020204" pitchFamily="34" charset="0"/>
                        <a:buChar char="•"/>
                      </a:pPr>
                      <a:endParaRPr lang="en-US" sz="1000" i="1" dirty="0">
                        <a:latin typeface="+mn-lt"/>
                      </a:endParaRPr>
                    </a:p>
                  </a:txBody>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228600" indent="-228600">
                        <a:buFont typeface="Arial" panose="020B0604020202020204" pitchFamily="34" charset="0"/>
                        <a:buChar char="•"/>
                      </a:pPr>
                      <a:endParaRPr lang="en-US" sz="1000" i="1" dirty="0">
                        <a:latin typeface="+mn-lt"/>
                      </a:endParaRPr>
                    </a:p>
                  </a:txBody>
                  <a:tcPr/>
                </a:tc>
                <a:tc>
                  <a:txBody>
                    <a:bodyPr/>
                    <a:lstStyle/>
                    <a:p>
                      <a:pPr marL="0" indent="0">
                        <a:buFont typeface="Arial" panose="020B0604020202020204" pitchFamily="34" charset="0"/>
                        <a:buNone/>
                      </a:pPr>
                      <a:endParaRPr lang="en-US" sz="1000" i="1" dirty="0">
                        <a:latin typeface="+mn-lt"/>
                      </a:endParaRPr>
                    </a:p>
                  </a:txBody>
                  <a:tcPr/>
                </a:tc>
              </a:tr>
              <a:tr h="243840">
                <a:tc rowSpan="4">
                  <a:txBody>
                    <a:bodyPr/>
                    <a:lstStyle/>
                    <a:p>
                      <a:pPr marL="0" indent="0" algn="ctr">
                        <a:buFont typeface="Arial" panose="020B0604020202020204" pitchFamily="34" charset="0"/>
                        <a:buNone/>
                      </a:pPr>
                      <a:r>
                        <a:rPr lang="en-US" sz="1000" b="1" i="1" dirty="0" smtClean="0">
                          <a:solidFill>
                            <a:schemeClr val="bg1"/>
                          </a:solidFill>
                          <a:latin typeface="+mn-lt"/>
                        </a:rPr>
                        <a:t>Physician and Patient</a:t>
                      </a:r>
                      <a:r>
                        <a:rPr lang="en-US" sz="1000" b="1" i="1" baseline="0" dirty="0" smtClean="0">
                          <a:solidFill>
                            <a:schemeClr val="bg1"/>
                          </a:solidFill>
                          <a:latin typeface="+mn-lt"/>
                        </a:rPr>
                        <a:t> Relationships </a:t>
                      </a:r>
                      <a:endParaRPr lang="en-US" sz="1000" b="1" i="1" dirty="0">
                        <a:solidFill>
                          <a:schemeClr val="bg1"/>
                        </a:solidFill>
                        <a:latin typeface="+mn-lt"/>
                      </a:endParaRPr>
                    </a:p>
                  </a:txBody>
                  <a:tcPr anchor="ctr">
                    <a:solidFill>
                      <a:schemeClr val="accent1"/>
                    </a:solidFill>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228600" indent="-228600">
                        <a:buFont typeface="Arial" panose="020B0604020202020204" pitchFamily="34" charset="0"/>
                        <a:buChar char="•"/>
                      </a:pPr>
                      <a:endParaRPr lang="en-US" sz="1000" i="1" dirty="0">
                        <a:latin typeface="+mn-lt"/>
                      </a:endParaRPr>
                    </a:p>
                  </a:txBody>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228600" indent="-228600">
                        <a:buFont typeface="Arial" panose="020B0604020202020204" pitchFamily="34" charset="0"/>
                        <a:buChar char="•"/>
                      </a:pPr>
                      <a:endParaRPr lang="en-US" sz="1000" i="1" dirty="0">
                        <a:latin typeface="+mn-lt"/>
                      </a:endParaRPr>
                    </a:p>
                  </a:txBody>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228600" indent="-228600">
                        <a:buFont typeface="Arial" panose="020B0604020202020204" pitchFamily="34" charset="0"/>
                        <a:buChar char="•"/>
                      </a:pPr>
                      <a:endParaRPr lang="en-US" sz="1000" i="1" dirty="0">
                        <a:latin typeface="+mn-lt"/>
                      </a:endParaRPr>
                    </a:p>
                  </a:txBody>
                  <a:tcPr/>
                </a:tc>
                <a:tc>
                  <a:txBody>
                    <a:bodyPr/>
                    <a:lstStyle/>
                    <a:p>
                      <a:pPr marL="0" indent="0">
                        <a:buFont typeface="Arial" panose="020B0604020202020204" pitchFamily="34" charset="0"/>
                        <a:buNone/>
                      </a:pPr>
                      <a:endParaRPr lang="en-US" sz="1000" i="1" dirty="0">
                        <a:latin typeface="+mn-lt"/>
                      </a:endParaRPr>
                    </a:p>
                  </a:txBody>
                  <a:tcPr/>
                </a:tc>
              </a:tr>
              <a:tr h="243840">
                <a:tc rowSpan="4">
                  <a:txBody>
                    <a:bodyPr/>
                    <a:lstStyle/>
                    <a:p>
                      <a:pPr marL="0" indent="0" algn="ctr">
                        <a:buFont typeface="Arial" panose="020B0604020202020204" pitchFamily="34" charset="0"/>
                        <a:buNone/>
                      </a:pPr>
                      <a:r>
                        <a:rPr lang="en-US" sz="1000" b="1" i="1" dirty="0" smtClean="0">
                          <a:solidFill>
                            <a:schemeClr val="bg1"/>
                          </a:solidFill>
                          <a:latin typeface="+mn-lt"/>
                        </a:rPr>
                        <a:t>Brand Performance</a:t>
                      </a:r>
                      <a:endParaRPr lang="en-US" sz="1000" b="1" i="1" dirty="0">
                        <a:solidFill>
                          <a:schemeClr val="bg1"/>
                        </a:solidFill>
                        <a:latin typeface="+mn-lt"/>
                      </a:endParaRPr>
                    </a:p>
                  </a:txBody>
                  <a:tcPr anchor="ctr">
                    <a:solidFill>
                      <a:schemeClr val="accent1"/>
                    </a:solidFill>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0" indent="0" algn="ctr">
                        <a:buFont typeface="Arial" panose="020B0604020202020204" pitchFamily="34" charset="0"/>
                        <a:buNone/>
                      </a:pPr>
                      <a:endParaRPr lang="en-US" sz="1000" b="1" i="1" dirty="0">
                        <a:solidFill>
                          <a:schemeClr val="bg1"/>
                        </a:solidFill>
                        <a:latin typeface="+mn-lt"/>
                      </a:endParaRPr>
                    </a:p>
                  </a:txBody>
                  <a:tcPr anchor="ctr">
                    <a:solidFill>
                      <a:schemeClr val="accent1"/>
                    </a:solidFill>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0" indent="0" algn="ctr">
                        <a:buFont typeface="Arial" panose="020B0604020202020204" pitchFamily="34" charset="0"/>
                        <a:buNone/>
                      </a:pPr>
                      <a:endParaRPr lang="en-US" sz="1000" b="1" i="1" dirty="0">
                        <a:solidFill>
                          <a:schemeClr val="bg1"/>
                        </a:solidFill>
                        <a:latin typeface="+mn-lt"/>
                      </a:endParaRPr>
                    </a:p>
                  </a:txBody>
                  <a:tcPr anchor="ctr">
                    <a:solidFill>
                      <a:schemeClr val="accent1"/>
                    </a:solidFill>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0" indent="0" algn="ctr">
                        <a:buFont typeface="Arial" panose="020B0604020202020204" pitchFamily="34" charset="0"/>
                        <a:buNone/>
                      </a:pPr>
                      <a:endParaRPr lang="en-US" sz="1000" b="1" i="1" dirty="0">
                        <a:solidFill>
                          <a:schemeClr val="bg1"/>
                        </a:solidFill>
                        <a:latin typeface="+mn-lt"/>
                      </a:endParaRPr>
                    </a:p>
                  </a:txBody>
                  <a:tcPr anchor="ctr">
                    <a:solidFill>
                      <a:schemeClr val="accent1"/>
                    </a:solidFill>
                  </a:tcPr>
                </a:tc>
                <a:tc>
                  <a:txBody>
                    <a:bodyPr/>
                    <a:lstStyle/>
                    <a:p>
                      <a:pPr marL="0" indent="0">
                        <a:buFont typeface="Arial" panose="020B0604020202020204" pitchFamily="34" charset="0"/>
                        <a:buNone/>
                      </a:pPr>
                      <a:endParaRPr lang="en-US" sz="1000" i="1" dirty="0">
                        <a:latin typeface="+mn-lt"/>
                      </a:endParaRPr>
                    </a:p>
                  </a:txBody>
                  <a:tcPr/>
                </a:tc>
              </a:tr>
              <a:tr h="243840">
                <a:tc rowSpan="4">
                  <a:txBody>
                    <a:bodyPr/>
                    <a:lstStyle/>
                    <a:p>
                      <a:pPr marL="0" indent="0" algn="ctr">
                        <a:buFont typeface="Arial" panose="020B0604020202020204" pitchFamily="34" charset="0"/>
                        <a:buNone/>
                      </a:pPr>
                      <a:r>
                        <a:rPr lang="en-US" sz="1000" b="1" i="1" dirty="0" smtClean="0">
                          <a:solidFill>
                            <a:schemeClr val="bg1"/>
                          </a:solidFill>
                          <a:latin typeface="+mn-lt"/>
                        </a:rPr>
                        <a:t>Community and Employer Relationships</a:t>
                      </a:r>
                      <a:endParaRPr lang="en-US" sz="1000" b="1" i="1" dirty="0">
                        <a:solidFill>
                          <a:schemeClr val="bg1"/>
                        </a:solidFill>
                        <a:latin typeface="+mn-lt"/>
                      </a:endParaRPr>
                    </a:p>
                  </a:txBody>
                  <a:tcPr anchor="ctr">
                    <a:solidFill>
                      <a:schemeClr val="accent1"/>
                    </a:solidFill>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228600" indent="-228600">
                        <a:buFont typeface="Arial" panose="020B0604020202020204" pitchFamily="34" charset="0"/>
                        <a:buChar char="•"/>
                      </a:pPr>
                      <a:endParaRPr lang="en-US" sz="1000" i="1" dirty="0">
                        <a:latin typeface="+mn-lt"/>
                      </a:endParaRPr>
                    </a:p>
                  </a:txBody>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228600" indent="-228600">
                        <a:buFont typeface="Arial" panose="020B0604020202020204" pitchFamily="34" charset="0"/>
                        <a:buChar char="•"/>
                      </a:pPr>
                      <a:endParaRPr lang="en-US" sz="1000" i="1" dirty="0">
                        <a:latin typeface="+mn-lt"/>
                      </a:endParaRPr>
                    </a:p>
                  </a:txBody>
                  <a:tcPr/>
                </a:tc>
                <a:tc>
                  <a:txBody>
                    <a:bodyPr/>
                    <a:lstStyle/>
                    <a:p>
                      <a:pPr marL="0" indent="0">
                        <a:buFont typeface="Arial" panose="020B0604020202020204" pitchFamily="34" charset="0"/>
                        <a:buNone/>
                      </a:pPr>
                      <a:endParaRPr lang="en-US" sz="1000" i="1" dirty="0">
                        <a:latin typeface="+mn-lt"/>
                      </a:endParaRPr>
                    </a:p>
                  </a:txBody>
                  <a:tcPr/>
                </a:tc>
              </a:tr>
              <a:tr h="243840">
                <a:tc vMerge="1">
                  <a:txBody>
                    <a:bodyPr/>
                    <a:lstStyle/>
                    <a:p>
                      <a:pPr marL="228600" indent="-228600">
                        <a:buFont typeface="Arial" panose="020B0604020202020204" pitchFamily="34" charset="0"/>
                        <a:buChar char="•"/>
                      </a:pPr>
                      <a:endParaRPr lang="en-US" sz="1000" i="1" dirty="0">
                        <a:latin typeface="+mn-lt"/>
                      </a:endParaRPr>
                    </a:p>
                  </a:txBody>
                  <a:tcPr/>
                </a:tc>
                <a:tc>
                  <a:txBody>
                    <a:bodyPr/>
                    <a:lstStyle/>
                    <a:p>
                      <a:pPr marL="0" indent="0">
                        <a:buFont typeface="Arial" panose="020B0604020202020204" pitchFamily="34" charset="0"/>
                        <a:buNone/>
                      </a:pPr>
                      <a:endParaRPr lang="en-US" sz="1000" i="1" dirty="0">
                        <a:latin typeface="+mn-lt"/>
                      </a:endParaRPr>
                    </a:p>
                  </a:txBody>
                  <a:tcPr/>
                </a:tc>
              </a:tr>
            </a:tbl>
          </a:graphicData>
        </a:graphic>
      </p:graphicFrame>
    </p:spTree>
    <p:extLst>
      <p:ext uri="{BB962C8B-B14F-4D97-AF65-F5344CB8AC3E}">
        <p14:creationId xmlns:p14="http://schemas.microsoft.com/office/powerpoint/2010/main" val="10948861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19</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Market Position</a:t>
            </a:r>
            <a:endParaRPr lang="en-US" dirty="0"/>
          </a:p>
        </p:txBody>
      </p:sp>
      <p:sp>
        <p:nvSpPr>
          <p:cNvPr id="4" name="Title 3"/>
          <p:cNvSpPr>
            <a:spLocks noGrp="1"/>
          </p:cNvSpPr>
          <p:nvPr>
            <p:ph type="title"/>
          </p:nvPr>
        </p:nvSpPr>
        <p:spPr/>
        <p:txBody>
          <a:bodyPr/>
          <a:lstStyle/>
          <a:p>
            <a:r>
              <a:rPr lang="en-US" dirty="0" smtClean="0"/>
              <a:t>Relative Brand Performance</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649959450"/>
              </p:ext>
            </p:extLst>
          </p:nvPr>
        </p:nvGraphicFramePr>
        <p:xfrm>
          <a:off x="394958" y="1143001"/>
          <a:ext cx="8319081" cy="2922335"/>
        </p:xfrm>
        <a:graphic>
          <a:graphicData uri="http://schemas.openxmlformats.org/drawingml/2006/table">
            <a:tbl>
              <a:tblPr firstRow="1" bandRow="1">
                <a:tableStyleId>{5C22544A-7EE6-4342-B048-85BDC9FD1C3A}</a:tableStyleId>
              </a:tblPr>
              <a:tblGrid>
                <a:gridCol w="2395603"/>
                <a:gridCol w="1763936"/>
                <a:gridCol w="1386514"/>
                <a:gridCol w="1386514"/>
                <a:gridCol w="1386514"/>
              </a:tblGrid>
              <a:tr h="276250">
                <a:tc gridSpan="5">
                  <a:txBody>
                    <a:bodyPr/>
                    <a:lstStyle/>
                    <a:p>
                      <a:pPr algn="ctr"/>
                      <a:r>
                        <a:rPr lang="en-US" sz="1100" dirty="0" smtClean="0">
                          <a:latin typeface="+mn-lt"/>
                        </a:rPr>
                        <a:t>Customer</a:t>
                      </a:r>
                      <a:r>
                        <a:rPr lang="en-US" sz="1100" baseline="0" dirty="0" smtClean="0">
                          <a:latin typeface="+mn-lt"/>
                        </a:rPr>
                        <a:t> Relationship (% Score)</a:t>
                      </a:r>
                      <a:endParaRPr lang="en-US" sz="1100" dirty="0">
                        <a:latin typeface="+mn-lt"/>
                      </a:endParaRPr>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7149">
                <a:tc>
                  <a:txBody>
                    <a:bodyPr/>
                    <a:lstStyle/>
                    <a:p>
                      <a:endParaRPr lang="en-US" sz="1000" b="1" dirty="0">
                        <a:latin typeface="+mn-lt"/>
                      </a:endParaRPr>
                    </a:p>
                  </a:txBody>
                  <a:tcPr/>
                </a:tc>
                <a:tc>
                  <a:txBody>
                    <a:bodyPr/>
                    <a:lstStyle/>
                    <a:p>
                      <a:pPr algn="ctr"/>
                      <a:r>
                        <a:rPr lang="en-US" sz="1000" b="1" dirty="0" smtClean="0">
                          <a:latin typeface="+mj-lt"/>
                        </a:rPr>
                        <a:t>Your Organization</a:t>
                      </a:r>
                      <a:endParaRPr lang="en-US" sz="1000" b="1" dirty="0">
                        <a:latin typeface="+mj-lt"/>
                      </a:endParaRPr>
                    </a:p>
                  </a:txBody>
                  <a:tcPr/>
                </a:tc>
                <a:tc>
                  <a:txBody>
                    <a:bodyPr/>
                    <a:lstStyle/>
                    <a:p>
                      <a:pPr algn="ctr"/>
                      <a:r>
                        <a:rPr lang="en-US" sz="1000" b="1" dirty="0" smtClean="0">
                          <a:latin typeface="+mj-lt"/>
                        </a:rPr>
                        <a:t>Competitor A</a:t>
                      </a:r>
                      <a:endParaRPr lang="en-US" sz="1000" b="1" dirty="0">
                        <a:latin typeface="+mj-lt"/>
                      </a:endParaRPr>
                    </a:p>
                  </a:txBody>
                  <a:tcPr/>
                </a:tc>
                <a:tc>
                  <a:txBody>
                    <a:bodyPr/>
                    <a:lstStyle/>
                    <a:p>
                      <a:pPr algn="ctr"/>
                      <a:r>
                        <a:rPr lang="en-US" sz="1000" b="1" dirty="0" smtClean="0">
                          <a:latin typeface="+mj-lt"/>
                        </a:rPr>
                        <a:t>Competitor B</a:t>
                      </a:r>
                      <a:endParaRPr lang="en-US" sz="1000" b="1" dirty="0">
                        <a:latin typeface="+mj-lt"/>
                      </a:endParaRPr>
                    </a:p>
                  </a:txBody>
                  <a:tcPr/>
                </a:tc>
                <a:tc>
                  <a:txBody>
                    <a:bodyPr/>
                    <a:lstStyle/>
                    <a:p>
                      <a:pPr algn="ctr"/>
                      <a:r>
                        <a:rPr lang="en-US" sz="1000" b="1" dirty="0" smtClean="0">
                          <a:latin typeface="+mj-lt"/>
                        </a:rPr>
                        <a:t>Competitor</a:t>
                      </a:r>
                      <a:r>
                        <a:rPr lang="en-US" sz="1000" b="1" baseline="0" dirty="0" smtClean="0">
                          <a:latin typeface="+mj-lt"/>
                        </a:rPr>
                        <a:t> C</a:t>
                      </a:r>
                      <a:endParaRPr lang="en-US" sz="1000" b="1" dirty="0">
                        <a:latin typeface="+mj-lt"/>
                      </a:endParaRPr>
                    </a:p>
                  </a:txBody>
                  <a:tcPr/>
                </a:tc>
              </a:tr>
              <a:tr h="243840">
                <a:tc gridSpan="5">
                  <a:txBody>
                    <a:bodyPr/>
                    <a:lstStyle/>
                    <a:p>
                      <a:r>
                        <a:rPr lang="en-US" sz="1000" b="1" dirty="0" smtClean="0">
                          <a:solidFill>
                            <a:schemeClr val="bg1"/>
                          </a:solidFill>
                        </a:rPr>
                        <a:t>Referring</a:t>
                      </a:r>
                      <a:r>
                        <a:rPr lang="en-US" sz="1000" b="1" baseline="0" dirty="0" smtClean="0">
                          <a:solidFill>
                            <a:schemeClr val="bg1"/>
                          </a:solidFill>
                        </a:rPr>
                        <a:t> Physicians </a:t>
                      </a:r>
                      <a:endParaRPr lang="en-US" sz="1000" b="1" dirty="0">
                        <a:solidFill>
                          <a:schemeClr val="bg1"/>
                        </a:solidFill>
                        <a:latin typeface="+mn-lt"/>
                      </a:endParaRPr>
                    </a:p>
                  </a:txBody>
                  <a:tcPr>
                    <a:lnB w="12700" cap="flat" cmpd="sng" algn="ctr">
                      <a:solidFill>
                        <a:schemeClr val="accent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endParaRPr lang="en-US" sz="1000" b="1" dirty="0">
                        <a:latin typeface="+mj-lt"/>
                      </a:endParaRPr>
                    </a:p>
                  </a:txBody>
                  <a:tcPr/>
                </a:tc>
                <a:tc hMerge="1">
                  <a:txBody>
                    <a:bodyPr/>
                    <a:lstStyle/>
                    <a:p>
                      <a:endParaRPr lang="en-US" sz="1000" b="1" dirty="0">
                        <a:latin typeface="+mj-lt"/>
                      </a:endParaRPr>
                    </a:p>
                  </a:txBody>
                  <a:tcPr/>
                </a:tc>
                <a:tc hMerge="1">
                  <a:txBody>
                    <a:bodyPr/>
                    <a:lstStyle/>
                    <a:p>
                      <a:endParaRPr lang="en-US" sz="1000" b="1" dirty="0">
                        <a:latin typeface="+mj-lt"/>
                      </a:endParaRPr>
                    </a:p>
                  </a:txBody>
                  <a:tcPr/>
                </a:tc>
              </a:tr>
              <a:tr h="316876">
                <a:tc>
                  <a:txBody>
                    <a:bodyPr/>
                    <a:lstStyle/>
                    <a:p>
                      <a:r>
                        <a:rPr lang="en-US" sz="1000" i="1" dirty="0" smtClean="0"/>
                        <a:t>Brand Awareness</a:t>
                      </a:r>
                      <a:endParaRPr lang="en-US" sz="1000" i="1" dirty="0"/>
                    </a:p>
                  </a:txBody>
                  <a:tcPr>
                    <a:lnT w="12700" cap="flat" cmpd="sng" algn="ctr">
                      <a:solidFill>
                        <a:schemeClr val="accent1"/>
                      </a:solidFill>
                      <a:prstDash val="solid"/>
                      <a:round/>
                      <a:headEnd type="none" w="med" len="med"/>
                      <a:tailEnd type="none" w="med" len="med"/>
                    </a:lnT>
                  </a:tcPr>
                </a:tc>
                <a:tc>
                  <a:txBody>
                    <a:bodyPr/>
                    <a:lstStyle/>
                    <a:p>
                      <a:r>
                        <a:rPr lang="en-US" sz="1000" dirty="0" smtClean="0"/>
                        <a:t>80%</a:t>
                      </a:r>
                      <a:endParaRPr lang="en-US" sz="1000" dirty="0"/>
                    </a:p>
                  </a:txBody>
                  <a:tcPr>
                    <a:lnT w="12700" cap="flat" cmpd="sng" algn="ctr">
                      <a:solidFill>
                        <a:schemeClr val="accent1"/>
                      </a:solidFill>
                      <a:prstDash val="solid"/>
                      <a:round/>
                      <a:headEnd type="none" w="med" len="med"/>
                      <a:tailEnd type="none" w="med" len="med"/>
                    </a:lnT>
                  </a:tcPr>
                </a:tc>
                <a:tc>
                  <a:txBody>
                    <a:bodyPr/>
                    <a:lstStyle/>
                    <a:p>
                      <a:r>
                        <a:rPr lang="en-US" sz="1000" dirty="0" smtClean="0"/>
                        <a:t>83%</a:t>
                      </a:r>
                      <a:endParaRPr lang="en-US" sz="1000" dirty="0"/>
                    </a:p>
                  </a:txBody>
                  <a:tcPr>
                    <a:lnT w="12700" cap="flat" cmpd="sng" algn="ctr">
                      <a:solidFill>
                        <a:schemeClr val="accent1"/>
                      </a:solidFill>
                      <a:prstDash val="solid"/>
                      <a:round/>
                      <a:headEnd type="none" w="med" len="med"/>
                      <a:tailEnd type="none" w="med" len="med"/>
                    </a:lnT>
                  </a:tcPr>
                </a:tc>
                <a:tc>
                  <a:txBody>
                    <a:bodyPr/>
                    <a:lstStyle/>
                    <a:p>
                      <a:r>
                        <a:rPr lang="en-US" sz="1000" dirty="0" smtClean="0"/>
                        <a:t>75%</a:t>
                      </a:r>
                      <a:endParaRPr lang="en-US" sz="1000" dirty="0"/>
                    </a:p>
                  </a:txBody>
                  <a:tcPr>
                    <a:lnT w="12700" cap="flat" cmpd="sng" algn="ctr">
                      <a:solidFill>
                        <a:schemeClr val="accent1"/>
                      </a:solidFill>
                      <a:prstDash val="solid"/>
                      <a:round/>
                      <a:headEnd type="none" w="med" len="med"/>
                      <a:tailEnd type="none" w="med" len="med"/>
                    </a:lnT>
                  </a:tcPr>
                </a:tc>
                <a:tc>
                  <a:txBody>
                    <a:bodyPr/>
                    <a:lstStyle/>
                    <a:p>
                      <a:r>
                        <a:rPr lang="en-US" sz="1000" dirty="0" smtClean="0"/>
                        <a:t>65%</a:t>
                      </a:r>
                      <a:endParaRPr lang="en-US" sz="1000" dirty="0"/>
                    </a:p>
                  </a:txBody>
                  <a:tcPr>
                    <a:lnT w="12700" cap="flat" cmpd="sng" algn="ctr">
                      <a:solidFill>
                        <a:schemeClr val="accent1"/>
                      </a:solidFill>
                      <a:prstDash val="solid"/>
                      <a:round/>
                      <a:headEnd type="none" w="med" len="med"/>
                      <a:tailEnd type="none" w="med" len="med"/>
                    </a:lnT>
                  </a:tcPr>
                </a:tc>
              </a:tr>
              <a:tr h="316876">
                <a:tc>
                  <a:txBody>
                    <a:bodyPr/>
                    <a:lstStyle/>
                    <a:p>
                      <a:r>
                        <a:rPr lang="en-US" sz="1000" i="1" dirty="0" smtClean="0"/>
                        <a:t>Referral Intention</a:t>
                      </a:r>
                      <a:endParaRPr lang="en-US" sz="1000" i="1"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r>
              <a:tr h="316876">
                <a:tc>
                  <a:txBody>
                    <a:bodyPr/>
                    <a:lstStyle/>
                    <a:p>
                      <a:r>
                        <a:rPr lang="en-US" sz="1000" i="1" dirty="0" smtClean="0"/>
                        <a:t>Brand Advocacy</a:t>
                      </a:r>
                      <a:endParaRPr lang="en-US" sz="1000" i="1"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r>
              <a:tr h="243840">
                <a:tc gridSpan="5">
                  <a:txBody>
                    <a:bodyPr/>
                    <a:lstStyle/>
                    <a:p>
                      <a:pPr marL="0" indent="0">
                        <a:buNone/>
                      </a:pPr>
                      <a:r>
                        <a:rPr lang="en-US" sz="1000" b="1" dirty="0" smtClean="0">
                          <a:solidFill>
                            <a:schemeClr val="bg1"/>
                          </a:solidFill>
                        </a:rPr>
                        <a:t>Patients</a:t>
                      </a:r>
                      <a:endParaRPr lang="en-US" sz="1000" b="1" i="0" dirty="0">
                        <a:solidFill>
                          <a:schemeClr val="bg1"/>
                        </a:solidFill>
                        <a:latin typeface="+mn-lt"/>
                      </a:endParaRPr>
                    </a:p>
                  </a:txBody>
                  <a:tcPr>
                    <a:lnB w="12700" cap="flat" cmpd="sng" algn="ctr">
                      <a:solidFill>
                        <a:schemeClr val="accent1"/>
                      </a:solidFill>
                      <a:prstDash val="solid"/>
                      <a:round/>
                      <a:headEnd type="none" w="med" len="med"/>
                      <a:tailEnd type="none" w="med" len="med"/>
                    </a:lnB>
                    <a:solidFill>
                      <a:schemeClr val="accent1"/>
                    </a:solidFill>
                  </a:tcPr>
                </a:tc>
                <a:tc hMerge="1">
                  <a:txBody>
                    <a:bodyPr/>
                    <a:lstStyle/>
                    <a:p>
                      <a:endParaRPr lang="en-US" dirty="0"/>
                    </a:p>
                  </a:txBody>
                  <a:tcPr/>
                </a:tc>
                <a:tc hMerge="1">
                  <a:txBody>
                    <a:bodyPr/>
                    <a:lstStyle/>
                    <a:p>
                      <a:pPr marL="0" indent="0">
                        <a:buNone/>
                      </a:pPr>
                      <a:endParaRPr lang="en-US" sz="1000" i="0" dirty="0">
                        <a:latin typeface="+mn-lt"/>
                      </a:endParaRPr>
                    </a:p>
                  </a:txBody>
                  <a:tcPr/>
                </a:tc>
                <a:tc hMerge="1">
                  <a:txBody>
                    <a:bodyPr/>
                    <a:lstStyle/>
                    <a:p>
                      <a:pPr marL="0" indent="0">
                        <a:buNone/>
                      </a:pPr>
                      <a:endParaRPr lang="en-US" sz="1000" i="0" dirty="0">
                        <a:latin typeface="+mn-lt"/>
                      </a:endParaRPr>
                    </a:p>
                  </a:txBody>
                  <a:tcPr/>
                </a:tc>
                <a:tc hMerge="1">
                  <a:txBody>
                    <a:bodyPr/>
                    <a:lstStyle/>
                    <a:p>
                      <a:pPr marL="0" indent="0">
                        <a:buNone/>
                      </a:pPr>
                      <a:endParaRPr lang="en-US" sz="1000" i="0" dirty="0">
                        <a:latin typeface="+mn-lt"/>
                      </a:endParaRPr>
                    </a:p>
                  </a:txBody>
                  <a:tcPr/>
                </a:tc>
              </a:tr>
              <a:tr h="316876">
                <a:tc>
                  <a:txBody>
                    <a:bodyPr/>
                    <a:lstStyle/>
                    <a:p>
                      <a:r>
                        <a:rPr lang="en-US" sz="1000" i="1" dirty="0" smtClean="0"/>
                        <a:t>Brand Awareness</a:t>
                      </a:r>
                      <a:endParaRPr lang="en-US" sz="1000" i="1" dirty="0"/>
                    </a:p>
                  </a:txBody>
                  <a:tcPr>
                    <a:lnT w="12700" cap="flat" cmpd="sng" algn="ctr">
                      <a:solidFill>
                        <a:schemeClr val="accent1"/>
                      </a:solidFill>
                      <a:prstDash val="solid"/>
                      <a:round/>
                      <a:headEnd type="none" w="med" len="med"/>
                      <a:tailEnd type="none" w="med" len="med"/>
                    </a:lnT>
                  </a:tcPr>
                </a:tc>
                <a:tc>
                  <a:txBody>
                    <a:bodyPr/>
                    <a:lstStyle/>
                    <a:p>
                      <a:r>
                        <a:rPr lang="en-US" sz="1000" dirty="0" smtClean="0"/>
                        <a:t>65%</a:t>
                      </a:r>
                      <a:endParaRPr lang="en-US" sz="1000" dirty="0"/>
                    </a:p>
                  </a:txBody>
                  <a:tcPr>
                    <a:lnT w="12700" cap="flat" cmpd="sng" algn="ctr">
                      <a:solidFill>
                        <a:schemeClr val="accent1"/>
                      </a:solidFill>
                      <a:prstDash val="solid"/>
                      <a:round/>
                      <a:headEnd type="none" w="med" len="med"/>
                      <a:tailEnd type="none" w="med" len="med"/>
                    </a:lnT>
                  </a:tcPr>
                </a:tc>
                <a:tc>
                  <a:txBody>
                    <a:bodyPr/>
                    <a:lstStyle/>
                    <a:p>
                      <a:r>
                        <a:rPr lang="en-US" sz="1000" dirty="0" smtClean="0"/>
                        <a:t>70%</a:t>
                      </a:r>
                      <a:endParaRPr lang="en-US" sz="1000" dirty="0"/>
                    </a:p>
                  </a:txBody>
                  <a:tcPr>
                    <a:lnT w="12700" cap="flat" cmpd="sng" algn="ctr">
                      <a:solidFill>
                        <a:schemeClr val="accent1"/>
                      </a:solidFill>
                      <a:prstDash val="solid"/>
                      <a:round/>
                      <a:headEnd type="none" w="med" len="med"/>
                      <a:tailEnd type="none" w="med" len="med"/>
                    </a:lnT>
                  </a:tcPr>
                </a:tc>
                <a:tc>
                  <a:txBody>
                    <a:bodyPr/>
                    <a:lstStyle/>
                    <a:p>
                      <a:r>
                        <a:rPr lang="en-US" sz="1000" dirty="0" smtClean="0"/>
                        <a:t>78%</a:t>
                      </a:r>
                      <a:endParaRPr lang="en-US" sz="1000" dirty="0"/>
                    </a:p>
                  </a:txBody>
                  <a:tcPr>
                    <a:lnT w="12700" cap="flat" cmpd="sng" algn="ctr">
                      <a:solidFill>
                        <a:schemeClr val="accent1"/>
                      </a:solidFill>
                      <a:prstDash val="solid"/>
                      <a:round/>
                      <a:headEnd type="none" w="med" len="med"/>
                      <a:tailEnd type="none" w="med" len="med"/>
                    </a:lnT>
                  </a:tcPr>
                </a:tc>
                <a:tc>
                  <a:txBody>
                    <a:bodyPr/>
                    <a:lstStyle/>
                    <a:p>
                      <a:r>
                        <a:rPr lang="en-US" sz="1000" dirty="0" smtClean="0"/>
                        <a:t>60%</a:t>
                      </a:r>
                      <a:endParaRPr lang="en-US" sz="1000" dirty="0"/>
                    </a:p>
                  </a:txBody>
                  <a:tcPr>
                    <a:lnT w="12700" cap="flat" cmpd="sng" algn="ctr">
                      <a:solidFill>
                        <a:schemeClr val="accent1"/>
                      </a:solidFill>
                      <a:prstDash val="solid"/>
                      <a:round/>
                      <a:headEnd type="none" w="med" len="med"/>
                      <a:tailEnd type="none" w="med" len="med"/>
                    </a:lnT>
                  </a:tcPr>
                </a:tc>
              </a:tr>
              <a:tr h="316876">
                <a:tc>
                  <a:txBody>
                    <a:bodyPr/>
                    <a:lstStyle/>
                    <a:p>
                      <a:r>
                        <a:rPr lang="en-US" sz="1000" i="1" dirty="0" smtClean="0"/>
                        <a:t>Brand Preference</a:t>
                      </a:r>
                      <a:endParaRPr lang="en-US" sz="1000" i="1"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r>
              <a:tr h="316876">
                <a:tc>
                  <a:txBody>
                    <a:bodyPr/>
                    <a:lstStyle/>
                    <a:p>
                      <a:r>
                        <a:rPr lang="en-US" sz="1000" i="1" dirty="0" smtClean="0"/>
                        <a:t>Brand Advocacy</a:t>
                      </a:r>
                      <a:endParaRPr lang="en-US" sz="1000" i="1"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264064100"/>
              </p:ext>
            </p:extLst>
          </p:nvPr>
        </p:nvGraphicFramePr>
        <p:xfrm>
          <a:off x="394958" y="4364371"/>
          <a:ext cx="8319081" cy="1786465"/>
        </p:xfrm>
        <a:graphic>
          <a:graphicData uri="http://schemas.openxmlformats.org/drawingml/2006/table">
            <a:tbl>
              <a:tblPr firstRow="1" bandRow="1">
                <a:tableStyleId>{5C22544A-7EE6-4342-B048-85BDC9FD1C3A}</a:tableStyleId>
              </a:tblPr>
              <a:tblGrid>
                <a:gridCol w="2395603"/>
                <a:gridCol w="1763936"/>
                <a:gridCol w="1386514"/>
                <a:gridCol w="1386514"/>
                <a:gridCol w="1386514"/>
              </a:tblGrid>
              <a:tr h="265611">
                <a:tc gridSpan="5">
                  <a:txBody>
                    <a:bodyPr/>
                    <a:lstStyle/>
                    <a:p>
                      <a:pPr algn="ctr"/>
                      <a:r>
                        <a:rPr lang="en-US" sz="1100" dirty="0" smtClean="0">
                          <a:latin typeface="+mn-lt"/>
                        </a:rPr>
                        <a:t>Brand Personality  (Score</a:t>
                      </a:r>
                      <a:r>
                        <a:rPr lang="en-US" sz="1100" baseline="0" dirty="0" smtClean="0">
                          <a:latin typeface="+mn-lt"/>
                        </a:rPr>
                        <a:t> = 0-5)</a:t>
                      </a:r>
                      <a:endParaRPr lang="en-US" sz="1100" dirty="0">
                        <a:latin typeface="+mn-lt"/>
                      </a:endParaRPr>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3350">
                <a:tc>
                  <a:txBody>
                    <a:bodyPr/>
                    <a:lstStyle/>
                    <a:p>
                      <a:endParaRPr lang="en-US" sz="1000" b="1" dirty="0">
                        <a:latin typeface="+mn-lt"/>
                      </a:endParaRPr>
                    </a:p>
                  </a:txBody>
                  <a:tcPr/>
                </a:tc>
                <a:tc>
                  <a:txBody>
                    <a:bodyPr/>
                    <a:lstStyle/>
                    <a:p>
                      <a:pPr algn="ctr"/>
                      <a:r>
                        <a:rPr lang="en-US" sz="1000" b="1" dirty="0" smtClean="0">
                          <a:latin typeface="+mj-lt"/>
                        </a:rPr>
                        <a:t>Your Organization</a:t>
                      </a:r>
                      <a:endParaRPr lang="en-US" sz="1000" b="1" dirty="0">
                        <a:latin typeface="+mj-lt"/>
                      </a:endParaRPr>
                    </a:p>
                  </a:txBody>
                  <a:tcPr/>
                </a:tc>
                <a:tc>
                  <a:txBody>
                    <a:bodyPr/>
                    <a:lstStyle/>
                    <a:p>
                      <a:pPr algn="ctr"/>
                      <a:r>
                        <a:rPr lang="en-US" sz="1000" b="1" dirty="0" smtClean="0">
                          <a:latin typeface="+mj-lt"/>
                        </a:rPr>
                        <a:t>Competitor A</a:t>
                      </a:r>
                      <a:endParaRPr lang="en-US" sz="1000" b="1" dirty="0">
                        <a:latin typeface="+mj-lt"/>
                      </a:endParaRPr>
                    </a:p>
                  </a:txBody>
                  <a:tcPr/>
                </a:tc>
                <a:tc>
                  <a:txBody>
                    <a:bodyPr/>
                    <a:lstStyle/>
                    <a:p>
                      <a:pPr algn="ctr"/>
                      <a:r>
                        <a:rPr lang="en-US" sz="1000" b="1" dirty="0" smtClean="0">
                          <a:latin typeface="+mj-lt"/>
                        </a:rPr>
                        <a:t>Competitor B</a:t>
                      </a:r>
                      <a:endParaRPr lang="en-US" sz="1000" b="1" dirty="0">
                        <a:latin typeface="+mj-lt"/>
                      </a:endParaRPr>
                    </a:p>
                  </a:txBody>
                  <a:tcPr/>
                </a:tc>
                <a:tc>
                  <a:txBody>
                    <a:bodyPr/>
                    <a:lstStyle/>
                    <a:p>
                      <a:pPr algn="ctr"/>
                      <a:r>
                        <a:rPr lang="en-US" sz="1000" b="1" dirty="0" smtClean="0">
                          <a:latin typeface="+mj-lt"/>
                        </a:rPr>
                        <a:t>Competitor</a:t>
                      </a:r>
                      <a:r>
                        <a:rPr lang="en-US" sz="1000" b="1" baseline="0" dirty="0" smtClean="0">
                          <a:latin typeface="+mj-lt"/>
                        </a:rPr>
                        <a:t> C</a:t>
                      </a:r>
                      <a:endParaRPr lang="en-US" sz="1000" b="1" dirty="0">
                        <a:latin typeface="+mj-lt"/>
                      </a:endParaRPr>
                    </a:p>
                  </a:txBody>
                  <a:tcPr/>
                </a:tc>
              </a:tr>
              <a:tr h="316876">
                <a:tc>
                  <a:txBody>
                    <a:bodyPr/>
                    <a:lstStyle/>
                    <a:p>
                      <a:r>
                        <a:rPr lang="en-US" sz="1000" i="1" dirty="0" smtClean="0"/>
                        <a:t>Brand Uniqueness</a:t>
                      </a:r>
                      <a:endParaRPr lang="en-US" sz="1000" i="1" dirty="0"/>
                    </a:p>
                  </a:txBody>
                  <a:tcPr/>
                </a:tc>
                <a:tc>
                  <a:txBody>
                    <a:bodyPr/>
                    <a:lstStyle/>
                    <a:p>
                      <a:r>
                        <a:rPr lang="en-US" sz="1000" dirty="0" smtClean="0"/>
                        <a:t>3</a:t>
                      </a:r>
                      <a:endParaRPr lang="en-US" sz="1000" dirty="0"/>
                    </a:p>
                  </a:txBody>
                  <a:tcPr/>
                </a:tc>
                <a:tc>
                  <a:txBody>
                    <a:bodyPr/>
                    <a:lstStyle/>
                    <a:p>
                      <a:r>
                        <a:rPr lang="en-US" sz="1000" dirty="0" smtClean="0"/>
                        <a:t>4</a:t>
                      </a:r>
                      <a:endParaRPr lang="en-US" sz="1000" dirty="0"/>
                    </a:p>
                  </a:txBody>
                  <a:tcPr/>
                </a:tc>
                <a:tc>
                  <a:txBody>
                    <a:bodyPr/>
                    <a:lstStyle/>
                    <a:p>
                      <a:r>
                        <a:rPr lang="en-US" sz="1000" dirty="0" smtClean="0"/>
                        <a:t>2</a:t>
                      </a:r>
                      <a:endParaRPr lang="en-US" sz="1000" dirty="0"/>
                    </a:p>
                  </a:txBody>
                  <a:tcPr/>
                </a:tc>
                <a:tc>
                  <a:txBody>
                    <a:bodyPr/>
                    <a:lstStyle/>
                    <a:p>
                      <a:r>
                        <a:rPr lang="en-US" sz="1000" dirty="0" smtClean="0"/>
                        <a:t>1</a:t>
                      </a:r>
                      <a:endParaRPr lang="en-US" sz="1000" dirty="0"/>
                    </a:p>
                  </a:txBody>
                  <a:tcPr/>
                </a:tc>
              </a:tr>
              <a:tr h="316876">
                <a:tc>
                  <a:txBody>
                    <a:bodyPr/>
                    <a:lstStyle/>
                    <a:p>
                      <a:r>
                        <a:rPr lang="en-US" sz="1000" i="1" dirty="0" smtClean="0"/>
                        <a:t>Brand Recall</a:t>
                      </a:r>
                      <a:endParaRPr lang="en-US" sz="1000" i="1"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r>
              <a:tr h="316876">
                <a:tc>
                  <a:txBody>
                    <a:bodyPr/>
                    <a:lstStyle/>
                    <a:p>
                      <a:r>
                        <a:rPr lang="en-US" sz="1000" i="1" dirty="0" smtClean="0"/>
                        <a:t>Brand Affinity</a:t>
                      </a:r>
                      <a:r>
                        <a:rPr lang="en-US" sz="1000" i="1" baseline="0" dirty="0" smtClean="0"/>
                        <a:t> </a:t>
                      </a:r>
                      <a:endParaRPr lang="en-US" sz="1000" i="1"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r>
              <a:tr h="316876">
                <a:tc>
                  <a:txBody>
                    <a:bodyPr/>
                    <a:lstStyle/>
                    <a:p>
                      <a:r>
                        <a:rPr lang="en-US" sz="1000" i="1" dirty="0" smtClean="0"/>
                        <a:t>Brand Association</a:t>
                      </a:r>
                      <a:endParaRPr lang="en-US" sz="1000" i="1"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tr>
            </a:tbl>
          </a:graphicData>
        </a:graphic>
      </p:graphicFrame>
    </p:spTree>
    <p:extLst>
      <p:ext uri="{BB962C8B-B14F-4D97-AF65-F5344CB8AC3E}">
        <p14:creationId xmlns:p14="http://schemas.microsoft.com/office/powerpoint/2010/main" val="3813062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22"/>
          </p:nvPr>
        </p:nvSpPr>
        <p:spPr/>
        <p:txBody>
          <a:bodyPr/>
          <a:lstStyle/>
          <a:p>
            <a:r>
              <a:rPr lang="en-US" dirty="0" smtClean="0"/>
              <a:t>Instructions</a:t>
            </a:r>
            <a:endParaRPr lang="en-US" dirty="0"/>
          </a:p>
        </p:txBody>
      </p:sp>
      <p:sp>
        <p:nvSpPr>
          <p:cNvPr id="15" name="Text Placeholder 14"/>
          <p:cNvSpPr>
            <a:spLocks noGrp="1"/>
          </p:cNvSpPr>
          <p:nvPr>
            <p:ph type="body" sz="quarter" idx="25"/>
          </p:nvPr>
        </p:nvSpPr>
        <p:spPr/>
        <p:txBody>
          <a:bodyPr/>
          <a:lstStyle/>
          <a:p>
            <a:r>
              <a:rPr lang="en-US" dirty="0"/>
              <a:t>How to use this template</a:t>
            </a:r>
          </a:p>
        </p:txBody>
      </p:sp>
      <p:sp>
        <p:nvSpPr>
          <p:cNvPr id="10" name="Text Placeholder 12"/>
          <p:cNvSpPr txBox="1">
            <a:spLocks/>
          </p:cNvSpPr>
          <p:nvPr/>
        </p:nvSpPr>
        <p:spPr bwMode="gray">
          <a:xfrm>
            <a:off x="399866" y="1066800"/>
            <a:ext cx="8314171" cy="5387789"/>
          </a:xfrm>
          <a:prstGeom prst="rect">
            <a:avLst/>
          </a:prstGeom>
        </p:spPr>
        <p:txBody>
          <a:bodyPr vert="horz" wrap="square" lIns="0" tIns="40944" rIns="0" bIns="40944" rtlCol="0">
            <a:noAutofit/>
          </a:bodyPr>
          <a:lstStyle>
            <a:lvl1pPr marL="0" indent="0" algn="l" defTabSz="912724" rtl="0" eaLnBrk="1" latinLnBrk="0" hangingPunct="1">
              <a:spcBef>
                <a:spcPts val="0"/>
              </a:spcBef>
              <a:buFont typeface="Arial" pitchFamily="34" charset="0"/>
              <a:buNone/>
              <a:defRPr sz="1300" kern="1200" baseline="0">
                <a:solidFill>
                  <a:schemeClr val="accent3"/>
                </a:solidFill>
                <a:latin typeface="+mn-lt"/>
                <a:ea typeface="+mn-ea"/>
                <a:cs typeface="+mn-cs"/>
              </a:defRPr>
            </a:lvl1pPr>
            <a:lvl2pPr marL="206208" indent="-105235" algn="l" defTabSz="912724" rtl="0" eaLnBrk="1" latinLnBrk="0" hangingPunct="1">
              <a:spcBef>
                <a:spcPts val="429"/>
              </a:spcBef>
              <a:buFont typeface="Arial" pitchFamily="34" charset="0"/>
              <a:buChar char="–"/>
              <a:defRPr sz="900" kern="1200">
                <a:solidFill>
                  <a:schemeClr val="tx1"/>
                </a:solidFill>
                <a:latin typeface="+mn-lt"/>
                <a:ea typeface="+mn-ea"/>
                <a:cs typeface="+mn-cs"/>
              </a:defRPr>
            </a:lvl2pPr>
            <a:lvl3pPr marL="307175" indent="-100971" algn="l" defTabSz="912724" rtl="0" eaLnBrk="1" latinLnBrk="0" hangingPunct="1">
              <a:spcBef>
                <a:spcPts val="429"/>
              </a:spcBef>
              <a:buFont typeface="Arial" pitchFamily="34" charset="0"/>
              <a:buChar char="•"/>
              <a:defRPr sz="900" kern="1200">
                <a:solidFill>
                  <a:schemeClr val="tx1"/>
                </a:solidFill>
                <a:latin typeface="+mn-lt"/>
                <a:ea typeface="+mn-ea"/>
                <a:cs typeface="+mn-cs"/>
              </a:defRPr>
            </a:lvl3pPr>
            <a:lvl4pPr marL="410988" indent="-103816" algn="l" defTabSz="912724" rtl="0" eaLnBrk="1" latinLnBrk="0" hangingPunct="1">
              <a:spcBef>
                <a:spcPts val="429"/>
              </a:spcBef>
              <a:buFont typeface="Arial" pitchFamily="34" charset="0"/>
              <a:buChar char="–"/>
              <a:defRPr sz="900" kern="1200">
                <a:solidFill>
                  <a:schemeClr val="tx1"/>
                </a:solidFill>
                <a:latin typeface="+mn-lt"/>
                <a:ea typeface="+mn-ea"/>
                <a:cs typeface="+mn-cs"/>
              </a:defRPr>
            </a:lvl4pPr>
            <a:lvl5pPr marL="511957" indent="-100971" algn="l" defTabSz="912724" rtl="0" eaLnBrk="1" latinLnBrk="0" hangingPunct="1">
              <a:spcBef>
                <a:spcPts val="429"/>
              </a:spcBef>
              <a:buFont typeface="Arial" pitchFamily="34" charset="0"/>
              <a:buChar char="•"/>
              <a:defRPr sz="900" kern="1200" baseline="0">
                <a:solidFill>
                  <a:schemeClr val="tx1"/>
                </a:solidFill>
                <a:latin typeface="+mn-lt"/>
                <a:ea typeface="+mn-ea"/>
                <a:cs typeface="+mn-cs"/>
              </a:defRPr>
            </a:lvl5pPr>
            <a:lvl6pPr marL="2509993" indent="-228190" algn="l" defTabSz="91272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6357" indent="-228190" algn="l" defTabSz="91272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2725" indent="-228190" algn="l" defTabSz="91272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9079" indent="-228190" algn="l" defTabSz="912724"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912679">
              <a:defRPr/>
            </a:pPr>
            <a:r>
              <a:rPr lang="en-US" dirty="0">
                <a:solidFill>
                  <a:sysClr val="windowText" lastClr="000000"/>
                </a:solidFill>
                <a:latin typeface="Arial"/>
              </a:rPr>
              <a:t>The Marketing Plan Template assists you in </a:t>
            </a:r>
            <a:r>
              <a:rPr lang="en-US" dirty="0">
                <a:solidFill>
                  <a:sysClr val="windowText" lastClr="000000"/>
                </a:solidFill>
              </a:rPr>
              <a:t>developing can be used to develop a marketing plan for a specific service line or an individual product/service.</a:t>
            </a:r>
            <a:endParaRPr lang="en-US" dirty="0" smtClean="0">
              <a:solidFill>
                <a:sysClr val="windowText" lastClr="000000"/>
              </a:solidFill>
              <a:latin typeface="Arial"/>
            </a:endParaRPr>
          </a:p>
          <a:p>
            <a:pPr defTabSz="912679">
              <a:defRPr/>
            </a:pPr>
            <a:endParaRPr lang="en-US" dirty="0">
              <a:solidFill>
                <a:sysClr val="windowText" lastClr="000000"/>
              </a:solidFill>
              <a:latin typeface="Arial"/>
            </a:endParaRPr>
          </a:p>
          <a:p>
            <a:pPr defTabSz="912679">
              <a:defRPr/>
            </a:pPr>
            <a:r>
              <a:rPr lang="en-US" dirty="0">
                <a:solidFill>
                  <a:sysClr val="windowText" lastClr="000000"/>
                </a:solidFill>
                <a:latin typeface="Arial"/>
              </a:rPr>
              <a:t>The template provides direction on key steps of the plan development process: </a:t>
            </a:r>
            <a:r>
              <a:rPr lang="en-US" dirty="0" smtClean="0">
                <a:solidFill>
                  <a:sysClr val="windowText" lastClr="000000"/>
                </a:solidFill>
                <a:latin typeface="Arial"/>
              </a:rPr>
              <a:t>plan review, situation analysis, </a:t>
            </a:r>
            <a:r>
              <a:rPr lang="en-US" dirty="0">
                <a:solidFill>
                  <a:sysClr val="windowText" lastClr="000000"/>
                </a:solidFill>
                <a:latin typeface="Arial"/>
              </a:rPr>
              <a:t>action plan design, and implementation management.  Review the available tools and exercises included in this document and add and remove slides to match the level of detail you need. </a:t>
            </a:r>
            <a:r>
              <a:rPr lang="en-US" dirty="0" smtClean="0">
                <a:solidFill>
                  <a:sysClr val="windowText" lastClr="000000"/>
                </a:solidFill>
                <a:latin typeface="Arial"/>
              </a:rPr>
              <a:t>Use the </a:t>
            </a:r>
            <a:r>
              <a:rPr lang="en-US" dirty="0">
                <a:solidFill>
                  <a:sysClr val="windowText" lastClr="000000"/>
                </a:solidFill>
                <a:latin typeface="Arial"/>
              </a:rPr>
              <a:t>Executive Summary tool in the Implementation Management section </a:t>
            </a:r>
            <a:r>
              <a:rPr lang="en-US" dirty="0" smtClean="0">
                <a:solidFill>
                  <a:sysClr val="windowText" lastClr="000000"/>
                </a:solidFill>
                <a:latin typeface="Arial"/>
              </a:rPr>
              <a:t>to communicate the marketing </a:t>
            </a:r>
            <a:r>
              <a:rPr lang="en-US" dirty="0">
                <a:solidFill>
                  <a:sysClr val="windowText" lastClr="000000"/>
                </a:solidFill>
                <a:latin typeface="Arial"/>
              </a:rPr>
              <a:t>plan to </a:t>
            </a:r>
            <a:r>
              <a:rPr lang="en-US" dirty="0" smtClean="0">
                <a:solidFill>
                  <a:sysClr val="windowText" lastClr="000000"/>
                </a:solidFill>
                <a:latin typeface="Arial"/>
              </a:rPr>
              <a:t>internal stakeholders and leadership.</a:t>
            </a:r>
            <a:endParaRPr lang="en-US" dirty="0">
              <a:solidFill>
                <a:sysClr val="windowText" lastClr="000000"/>
              </a:solidFill>
              <a:latin typeface="Arial"/>
            </a:endParaRPr>
          </a:p>
          <a:p>
            <a:pPr defTabSz="912679">
              <a:defRPr/>
            </a:pPr>
            <a:endParaRPr lang="en-US" dirty="0">
              <a:solidFill>
                <a:sysClr val="windowText" lastClr="000000"/>
              </a:solidFill>
              <a:latin typeface="Arial"/>
            </a:endParaRPr>
          </a:p>
          <a:p>
            <a:pPr defTabSz="912679">
              <a:defRPr/>
            </a:pPr>
            <a:r>
              <a:rPr lang="en-US" dirty="0">
                <a:solidFill>
                  <a:sysClr val="windowText" lastClr="000000"/>
                </a:solidFill>
                <a:latin typeface="Arial"/>
              </a:rPr>
              <a:t>The template is designed to be used as an active document across the life of the marketing plan.  Progress on the plan can be continuously tracked using the scorecard provided and modifications can be made as needed.  Templates for </a:t>
            </a:r>
            <a:r>
              <a:rPr lang="en-US" dirty="0" smtClean="0">
                <a:solidFill>
                  <a:sysClr val="windowText" lastClr="000000"/>
                </a:solidFill>
                <a:latin typeface="Arial"/>
              </a:rPr>
              <a:t>budgeting, </a:t>
            </a:r>
            <a:r>
              <a:rPr lang="en-US" dirty="0">
                <a:solidFill>
                  <a:sysClr val="windowText" lastClr="000000"/>
                </a:solidFill>
                <a:latin typeface="Arial"/>
              </a:rPr>
              <a:t>implementation </a:t>
            </a:r>
            <a:r>
              <a:rPr lang="en-US" dirty="0" smtClean="0">
                <a:solidFill>
                  <a:sysClr val="windowText" lastClr="000000"/>
                </a:solidFill>
                <a:latin typeface="Arial"/>
              </a:rPr>
              <a:t>management, </a:t>
            </a:r>
            <a:r>
              <a:rPr lang="en-US" dirty="0">
                <a:solidFill>
                  <a:sysClr val="windowText" lastClr="000000"/>
                </a:solidFill>
                <a:latin typeface="Arial"/>
              </a:rPr>
              <a:t>and </a:t>
            </a:r>
            <a:r>
              <a:rPr lang="en-US" dirty="0" smtClean="0">
                <a:solidFill>
                  <a:sysClr val="windowText" lastClr="000000"/>
                </a:solidFill>
                <a:latin typeface="Arial"/>
              </a:rPr>
              <a:t>internal communications </a:t>
            </a:r>
            <a:r>
              <a:rPr lang="en-US" dirty="0">
                <a:solidFill>
                  <a:sysClr val="windowText" lastClr="000000"/>
                </a:solidFill>
                <a:latin typeface="Arial"/>
              </a:rPr>
              <a:t>planning are also included.</a:t>
            </a:r>
          </a:p>
          <a:p>
            <a:pPr defTabSz="912679">
              <a:defRPr/>
            </a:pPr>
            <a:endParaRPr lang="en-US" dirty="0">
              <a:solidFill>
                <a:sysClr val="windowText" lastClr="000000"/>
              </a:solidFill>
              <a:latin typeface="Arial"/>
            </a:endParaRPr>
          </a:p>
          <a:p>
            <a:pPr defTabSz="912679">
              <a:defRPr/>
            </a:pPr>
            <a:r>
              <a:rPr lang="en-US" dirty="0">
                <a:solidFill>
                  <a:sysClr val="windowText" lastClr="000000"/>
                </a:solidFill>
                <a:latin typeface="Arial"/>
              </a:rPr>
              <a:t>The “notes” section of each slide describes the purpose of each component and provides instructions for the specific task to complete.  Where available, links to additional resources are provided to assist in the analysis.  Further instructions appear on the slides as place holders and examples are provided throughout the template slides in italics.  </a:t>
            </a:r>
          </a:p>
          <a:p>
            <a:pPr defTabSz="912679">
              <a:defRPr/>
            </a:pPr>
            <a:endParaRPr lang="en-US" dirty="0">
              <a:solidFill>
                <a:sysClr val="windowText" lastClr="000000"/>
              </a:solidFill>
              <a:latin typeface="Arial"/>
            </a:endParaRPr>
          </a:p>
          <a:p>
            <a:pPr defTabSz="912679">
              <a:defRPr/>
            </a:pPr>
            <a:r>
              <a:rPr lang="en-US" dirty="0">
                <a:solidFill>
                  <a:sysClr val="windowText" lastClr="000000"/>
                </a:solidFill>
                <a:latin typeface="Arial"/>
              </a:rPr>
              <a:t>After completing the template, remove the Advisory Board slides (in red), and delete/replace all placeholder and sample text that appears on the slides to share the presentation with stakeholders. Finally, </a:t>
            </a:r>
            <a:r>
              <a:rPr lang="en-US" dirty="0" smtClean="0">
                <a:solidFill>
                  <a:sysClr val="windowText" lastClr="000000"/>
                </a:solidFill>
                <a:latin typeface="Arial"/>
              </a:rPr>
              <a:t>use the </a:t>
            </a:r>
            <a:r>
              <a:rPr lang="en-US" dirty="0">
                <a:solidFill>
                  <a:sysClr val="windowText" lastClr="000000"/>
                </a:solidFill>
                <a:latin typeface="Arial"/>
              </a:rPr>
              <a:t>Executive Summary section should be used to present to institution stakeholders (e.g. planning committee, C-suite). </a:t>
            </a:r>
          </a:p>
          <a:p>
            <a:pPr defTabSz="912679">
              <a:defRPr/>
            </a:pPr>
            <a:endParaRPr lang="en-US" dirty="0">
              <a:solidFill>
                <a:sysClr val="windowText" lastClr="000000"/>
              </a:solidFill>
              <a:latin typeface="Arial"/>
            </a:endParaRPr>
          </a:p>
          <a:p>
            <a:pPr defTabSz="912679">
              <a:defRPr/>
            </a:pPr>
            <a:r>
              <a:rPr lang="en-US" sz="1000" dirty="0">
                <a:solidFill>
                  <a:sysClr val="windowText" lastClr="000000"/>
                </a:solidFill>
                <a:latin typeface="Arial"/>
              </a:rPr>
              <a:t>For additional guidance on plan development or feedback on your </a:t>
            </a:r>
            <a:r>
              <a:rPr lang="en-US" sz="1000" dirty="0" smtClean="0">
                <a:solidFill>
                  <a:sysClr val="windowText" lastClr="000000"/>
                </a:solidFill>
                <a:latin typeface="Arial"/>
              </a:rPr>
              <a:t>draft plan</a:t>
            </a:r>
            <a:r>
              <a:rPr lang="en-US" sz="1000" dirty="0">
                <a:solidFill>
                  <a:sysClr val="windowText" lastClr="000000"/>
                </a:solidFill>
                <a:latin typeface="Arial"/>
              </a:rPr>
              <a:t>, please contact Madhavi Kasinadhuni at </a:t>
            </a:r>
            <a:r>
              <a:rPr lang="en-US" sz="1000" dirty="0">
                <a:solidFill>
                  <a:sysClr val="windowText" lastClr="000000"/>
                </a:solidFill>
                <a:latin typeface="Arial"/>
                <a:hlinkClick r:id="rId3"/>
              </a:rPr>
              <a:t>kasinadm@advisory.com</a:t>
            </a:r>
            <a:r>
              <a:rPr lang="en-US" sz="1000" dirty="0">
                <a:solidFill>
                  <a:sysClr val="windowText" lastClr="000000"/>
                </a:solidFill>
                <a:latin typeface="Arial"/>
              </a:rPr>
              <a:t>.  </a:t>
            </a:r>
          </a:p>
        </p:txBody>
      </p:sp>
    </p:spTree>
    <p:extLst>
      <p:ext uri="{BB962C8B-B14F-4D97-AF65-F5344CB8AC3E}">
        <p14:creationId xmlns:p14="http://schemas.microsoft.com/office/powerpoint/2010/main" val="21319036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20</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Market Position</a:t>
            </a:r>
            <a:endParaRPr lang="en-US" dirty="0"/>
          </a:p>
        </p:txBody>
      </p:sp>
      <p:sp>
        <p:nvSpPr>
          <p:cNvPr id="4" name="Title 3"/>
          <p:cNvSpPr>
            <a:spLocks noGrp="1"/>
          </p:cNvSpPr>
          <p:nvPr>
            <p:ph type="title"/>
          </p:nvPr>
        </p:nvSpPr>
        <p:spPr/>
        <p:txBody>
          <a:bodyPr/>
          <a:lstStyle/>
          <a:p>
            <a:r>
              <a:rPr lang="en-US" dirty="0" smtClean="0"/>
              <a:t>Competitor Assessment</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554903285"/>
              </p:ext>
            </p:extLst>
          </p:nvPr>
        </p:nvGraphicFramePr>
        <p:xfrm>
          <a:off x="394958" y="990600"/>
          <a:ext cx="8385044" cy="4089791"/>
        </p:xfrm>
        <a:graphic>
          <a:graphicData uri="http://schemas.openxmlformats.org/drawingml/2006/table">
            <a:tbl>
              <a:tblPr firstRow="1" bandRow="1">
                <a:tableStyleId>{5C22544A-7EE6-4342-B048-85BDC9FD1C3A}</a:tableStyleId>
              </a:tblPr>
              <a:tblGrid>
                <a:gridCol w="2096261"/>
                <a:gridCol w="2096261"/>
                <a:gridCol w="2096261"/>
                <a:gridCol w="2096261"/>
              </a:tblGrid>
              <a:tr h="457200">
                <a:tc>
                  <a:txBody>
                    <a:bodyPr/>
                    <a:lstStyle/>
                    <a:p>
                      <a:pPr algn="ctr"/>
                      <a:r>
                        <a:rPr lang="en-US" sz="1100" dirty="0" smtClean="0">
                          <a:latin typeface="+mn-lt"/>
                        </a:rPr>
                        <a:t>Name and Description</a:t>
                      </a:r>
                      <a:endParaRPr lang="en-US" sz="1100" dirty="0">
                        <a:latin typeface="+mn-lt"/>
                      </a:endParaRPr>
                    </a:p>
                  </a:txBody>
                  <a:tcPr anchor="ctr"/>
                </a:tc>
                <a:tc>
                  <a:txBody>
                    <a:bodyPr/>
                    <a:lstStyle/>
                    <a:p>
                      <a:pPr algn="ctr"/>
                      <a:r>
                        <a:rPr lang="en-US" sz="1100" dirty="0" smtClean="0">
                          <a:latin typeface="+mn-lt"/>
                        </a:rPr>
                        <a:t>Key Areas of Competition</a:t>
                      </a:r>
                      <a:endParaRPr lang="en-US" sz="1100" dirty="0">
                        <a:latin typeface="+mn-lt"/>
                      </a:endParaRPr>
                    </a:p>
                  </a:txBody>
                  <a:tcPr anchor="ctr"/>
                </a:tc>
                <a:tc>
                  <a:txBody>
                    <a:bodyPr/>
                    <a:lstStyle/>
                    <a:p>
                      <a:pPr algn="ctr"/>
                      <a:r>
                        <a:rPr lang="en-US" sz="1100" dirty="0" smtClean="0">
                          <a:latin typeface="+mn-lt"/>
                        </a:rPr>
                        <a:t>New</a:t>
                      </a:r>
                      <a:r>
                        <a:rPr lang="en-US" sz="1100" baseline="0" dirty="0" smtClean="0">
                          <a:latin typeface="+mn-lt"/>
                        </a:rPr>
                        <a:t> Programs and Facilities</a:t>
                      </a:r>
                      <a:endParaRPr lang="en-US" sz="1100" dirty="0">
                        <a:latin typeface="+mn-lt"/>
                      </a:endParaRPr>
                    </a:p>
                  </a:txBody>
                  <a:tcPr anchor="ctr"/>
                </a:tc>
                <a:tc>
                  <a:txBody>
                    <a:bodyPr/>
                    <a:lstStyle/>
                    <a:p>
                      <a:pPr algn="ctr"/>
                      <a:r>
                        <a:rPr lang="en-US" sz="1100" dirty="0" smtClean="0">
                          <a:latin typeface="+mn-lt"/>
                        </a:rPr>
                        <a:t>Risk to Market Share</a:t>
                      </a:r>
                      <a:endParaRPr lang="en-US" sz="1100" dirty="0">
                        <a:latin typeface="+mn-lt"/>
                      </a:endParaRPr>
                    </a:p>
                  </a:txBody>
                  <a:tcPr anchor="ctr"/>
                </a:tc>
              </a:tr>
              <a:tr h="283401">
                <a:tc gridSpan="4">
                  <a:txBody>
                    <a:bodyPr/>
                    <a:lstStyle/>
                    <a:p>
                      <a:r>
                        <a:rPr lang="en-US" sz="1100" dirty="0" smtClean="0">
                          <a:latin typeface="+mn-lt"/>
                        </a:rPr>
                        <a:t>Local Competitors</a:t>
                      </a:r>
                      <a:endParaRPr lang="en-US" sz="1100" b="1" dirty="0">
                        <a:latin typeface="+mn-lt"/>
                      </a:endParaRPr>
                    </a:p>
                  </a:txBody>
                  <a:tcPr/>
                </a:tc>
                <a:tc hMerge="1">
                  <a:txBody>
                    <a:bodyPr/>
                    <a:lstStyle/>
                    <a:p>
                      <a:endParaRPr lang="en-US" dirty="0"/>
                    </a:p>
                  </a:txBody>
                  <a:tcPr/>
                </a:tc>
                <a:tc hMerge="1">
                  <a:txBody>
                    <a:bodyPr/>
                    <a:lstStyle/>
                    <a:p>
                      <a:endParaRPr lang="en-US" sz="1000" b="1" dirty="0">
                        <a:latin typeface="+mj-lt"/>
                      </a:endParaRPr>
                    </a:p>
                  </a:txBody>
                  <a:tcPr/>
                </a:tc>
                <a:tc hMerge="1">
                  <a:txBody>
                    <a:bodyPr/>
                    <a:lstStyle/>
                    <a:p>
                      <a:endParaRPr lang="en-US" sz="1000" b="1" dirty="0">
                        <a:latin typeface="+mj-lt"/>
                      </a:endParaRPr>
                    </a:p>
                  </a:txBody>
                  <a:tcPr/>
                </a:tc>
              </a:tr>
              <a:tr h="1554480">
                <a:tc>
                  <a:txBody>
                    <a:bodyPr/>
                    <a:lstStyle/>
                    <a:p>
                      <a:pPr marL="225425" indent="-225425">
                        <a:buAutoNum type="arabicPeriod"/>
                      </a:pPr>
                      <a:r>
                        <a:rPr lang="en-US" sz="1100" i="1" dirty="0" smtClean="0">
                          <a:latin typeface="+mn-lt"/>
                        </a:rPr>
                        <a:t>Hospital</a:t>
                      </a:r>
                      <a:r>
                        <a:rPr lang="en-US" sz="1100" i="1" baseline="0" dirty="0" smtClean="0">
                          <a:latin typeface="+mn-lt"/>
                        </a:rPr>
                        <a:t> A</a:t>
                      </a:r>
                    </a:p>
                    <a:p>
                      <a:pPr marL="225425" indent="-225425">
                        <a:buAutoNum type="arabicPeriod"/>
                      </a:pPr>
                      <a:endParaRPr lang="en-US" sz="1100" i="1" baseline="0" dirty="0" smtClean="0">
                        <a:latin typeface="+mn-lt"/>
                      </a:endParaRPr>
                    </a:p>
                    <a:p>
                      <a:pPr marL="225425" indent="-225425">
                        <a:buAutoNum type="arabicPeriod"/>
                      </a:pPr>
                      <a:endParaRPr lang="en-US" sz="1100" i="1" baseline="0" dirty="0" smtClean="0">
                        <a:latin typeface="+mn-lt"/>
                      </a:endParaRPr>
                    </a:p>
                    <a:p>
                      <a:pPr marL="225425" indent="-225425">
                        <a:buAutoNum type="arabicPeriod"/>
                      </a:pPr>
                      <a:endParaRPr lang="en-US" sz="1100" i="1" baseline="0" dirty="0" smtClean="0">
                        <a:latin typeface="+mn-lt"/>
                      </a:endParaRPr>
                    </a:p>
                    <a:p>
                      <a:pPr marL="225425" indent="-225425">
                        <a:buAutoNum type="arabicPeriod"/>
                      </a:pPr>
                      <a:r>
                        <a:rPr lang="en-US" sz="1100" i="1" baseline="0" dirty="0" smtClean="0">
                          <a:latin typeface="+mn-lt"/>
                        </a:rPr>
                        <a:t>Hospital B</a:t>
                      </a:r>
                      <a:endParaRPr lang="en-US" sz="1100" i="1" dirty="0">
                        <a:latin typeface="+mn-lt"/>
                      </a:endParaRPr>
                    </a:p>
                  </a:txBody>
                  <a:tcPr/>
                </a:tc>
                <a:tc>
                  <a:txBody>
                    <a:bodyPr/>
                    <a:lstStyle/>
                    <a:p>
                      <a:pPr marL="225425" indent="-225425">
                        <a:buAutoNum type="arabicPeriod"/>
                      </a:pPr>
                      <a:r>
                        <a:rPr lang="en-US" sz="1100" i="1" dirty="0" smtClean="0">
                          <a:latin typeface="+mn-lt"/>
                        </a:rPr>
                        <a:t>Advanced</a:t>
                      </a:r>
                      <a:r>
                        <a:rPr lang="en-US" sz="1100" i="1" baseline="0" dirty="0" smtClean="0">
                          <a:latin typeface="+mn-lt"/>
                        </a:rPr>
                        <a:t> imaging and diagnosis </a:t>
                      </a:r>
                      <a:endParaRPr lang="en-US" sz="1100" i="1" dirty="0">
                        <a:latin typeface="+mn-lt"/>
                      </a:endParaRPr>
                    </a:p>
                  </a:txBody>
                  <a:tcPr/>
                </a:tc>
                <a:tc>
                  <a:txBody>
                    <a:bodyPr/>
                    <a:lstStyle/>
                    <a:p>
                      <a:pPr marL="225425" marR="0" indent="-225425" algn="l" defTabSz="910170" rtl="0" eaLnBrk="1" fontAlgn="auto" latinLnBrk="0" hangingPunct="1">
                        <a:lnSpc>
                          <a:spcPct val="100000"/>
                        </a:lnSpc>
                        <a:spcBef>
                          <a:spcPts val="0"/>
                        </a:spcBef>
                        <a:spcAft>
                          <a:spcPts val="0"/>
                        </a:spcAft>
                        <a:buClrTx/>
                        <a:buSzTx/>
                        <a:buFontTx/>
                        <a:buAutoNum type="arabicPeriod"/>
                        <a:tabLst/>
                        <a:defRPr/>
                      </a:pPr>
                      <a:r>
                        <a:rPr lang="en-US" sz="1100" i="1" baseline="0" dirty="0" smtClean="0">
                          <a:latin typeface="+mn-lt"/>
                        </a:rPr>
                        <a:t>Recently launched marketing campaign for CCTA</a:t>
                      </a:r>
                    </a:p>
                    <a:p>
                      <a:pPr marL="228600" indent="-228600">
                        <a:buAutoNum type="arabicPeriod"/>
                      </a:pPr>
                      <a:endParaRPr lang="en-US" sz="1100" i="1" dirty="0">
                        <a:latin typeface="+mn-lt"/>
                      </a:endParaRPr>
                    </a:p>
                  </a:txBody>
                  <a:tcPr/>
                </a:tc>
                <a:tc>
                  <a:txBody>
                    <a:bodyPr/>
                    <a:lstStyle/>
                    <a:p>
                      <a:pPr marL="228600" indent="-228600">
                        <a:buAutoNum type="arabicPeriod"/>
                      </a:pPr>
                      <a:r>
                        <a:rPr lang="en-US" sz="1100" i="1" dirty="0" smtClean="0">
                          <a:latin typeface="+mn-lt"/>
                        </a:rPr>
                        <a:t>High – Recent</a:t>
                      </a:r>
                      <a:r>
                        <a:rPr lang="en-US" sz="1100" i="1" baseline="0" dirty="0" smtClean="0">
                          <a:latin typeface="+mn-lt"/>
                        </a:rPr>
                        <a:t> market research shows awareness of Hook imaging services among potential patients and physicians is low.</a:t>
                      </a:r>
                      <a:endParaRPr lang="en-US" sz="1100" i="1" dirty="0">
                        <a:latin typeface="+mn-lt"/>
                      </a:endParaRPr>
                    </a:p>
                  </a:txBody>
                  <a:tcPr/>
                </a:tc>
              </a:tr>
              <a:tr h="283401">
                <a:tc gridSpan="2">
                  <a:txBody>
                    <a:bodyPr/>
                    <a:lstStyle/>
                    <a:p>
                      <a:r>
                        <a:rPr lang="en-US" sz="1100" dirty="0" smtClean="0">
                          <a:latin typeface="+mn-lt"/>
                        </a:rPr>
                        <a:t>Regional Competitors</a:t>
                      </a:r>
                      <a:endParaRPr lang="en-US" sz="1100" b="1" dirty="0">
                        <a:latin typeface="+mn-lt"/>
                      </a:endParaRPr>
                    </a:p>
                  </a:txBody>
                  <a:tcPr/>
                </a:tc>
                <a:tc hMerge="1">
                  <a:txBody>
                    <a:bodyPr/>
                    <a:lstStyle/>
                    <a:p>
                      <a:endParaRPr lang="en-US" dirty="0"/>
                    </a:p>
                  </a:txBody>
                  <a:tcPr/>
                </a:tc>
                <a:tc>
                  <a:txBody>
                    <a:bodyPr/>
                    <a:lstStyle/>
                    <a:p>
                      <a:endParaRPr lang="en-US" sz="1100" b="1" dirty="0">
                        <a:latin typeface="+mn-lt"/>
                      </a:endParaRPr>
                    </a:p>
                  </a:txBody>
                  <a:tcPr/>
                </a:tc>
                <a:tc>
                  <a:txBody>
                    <a:bodyPr/>
                    <a:lstStyle/>
                    <a:p>
                      <a:endParaRPr lang="en-US" sz="1100" b="1" dirty="0">
                        <a:latin typeface="+mn-lt"/>
                      </a:endParaRPr>
                    </a:p>
                  </a:txBody>
                  <a:tcPr/>
                </a:tc>
              </a:tr>
              <a:tr h="613954">
                <a:tc>
                  <a:txBody>
                    <a:bodyPr/>
                    <a:lstStyle/>
                    <a:p>
                      <a:pPr marL="228600" indent="-228600">
                        <a:buAutoNum type="arabicPeriod"/>
                      </a:pPr>
                      <a:r>
                        <a:rPr lang="en-US" sz="1100" i="1" dirty="0" smtClean="0">
                          <a:latin typeface="+mn-lt"/>
                        </a:rPr>
                        <a:t>Health System A</a:t>
                      </a:r>
                    </a:p>
                  </a:txBody>
                  <a:tcPr/>
                </a:tc>
                <a:tc>
                  <a:txBody>
                    <a:bodyPr/>
                    <a:lstStyle/>
                    <a:p>
                      <a:pPr marL="228600" indent="-228600">
                        <a:buFont typeface="+mj-lt"/>
                        <a:buAutoNum type="arabicPeriod"/>
                      </a:pPr>
                      <a:r>
                        <a:rPr lang="en-US" sz="1100" i="1" dirty="0" smtClean="0">
                          <a:latin typeface="+mn-lt"/>
                        </a:rPr>
                        <a:t>Comprehensive</a:t>
                      </a:r>
                      <a:r>
                        <a:rPr lang="en-US" sz="1100" i="1" baseline="0" dirty="0" smtClean="0">
                          <a:latin typeface="+mn-lt"/>
                        </a:rPr>
                        <a:t> oncology program</a:t>
                      </a:r>
                      <a:endParaRPr lang="en-US" sz="1100" i="1" dirty="0">
                        <a:latin typeface="+mn-lt"/>
                      </a:endParaRPr>
                    </a:p>
                  </a:txBody>
                  <a:tcPr/>
                </a:tc>
                <a:tc>
                  <a:txBody>
                    <a:bodyPr/>
                    <a:lstStyle/>
                    <a:p>
                      <a:pPr marL="228600" indent="-228600">
                        <a:buFont typeface="+mj-lt"/>
                        <a:buAutoNum type="arabicPeriod"/>
                      </a:pPr>
                      <a:r>
                        <a:rPr lang="en-US" sz="1100" i="1" dirty="0" smtClean="0">
                          <a:latin typeface="+mn-lt"/>
                        </a:rPr>
                        <a:t>Recently launched marketing campaign</a:t>
                      </a:r>
                      <a:r>
                        <a:rPr lang="en-US" sz="1100" i="1" baseline="0" dirty="0" smtClean="0">
                          <a:latin typeface="+mn-lt"/>
                        </a:rPr>
                        <a:t> for </a:t>
                      </a:r>
                      <a:r>
                        <a:rPr lang="en-US" sz="1100" i="1" baseline="0" dirty="0" err="1" smtClean="0">
                          <a:latin typeface="+mn-lt"/>
                        </a:rPr>
                        <a:t>neuro</a:t>
                      </a:r>
                      <a:r>
                        <a:rPr lang="en-US" sz="1100" i="1" baseline="0" dirty="0" smtClean="0">
                          <a:latin typeface="+mn-lt"/>
                        </a:rPr>
                        <a:t>-oncology</a:t>
                      </a:r>
                      <a:endParaRPr lang="en-US" sz="1100" i="1" dirty="0">
                        <a:latin typeface="+mn-lt"/>
                      </a:endParaRPr>
                    </a:p>
                  </a:txBody>
                  <a:tcPr/>
                </a:tc>
                <a:tc>
                  <a:txBody>
                    <a:bodyPr/>
                    <a:lstStyle/>
                    <a:p>
                      <a:pPr marL="228600" indent="-228600">
                        <a:buFont typeface="+mj-lt"/>
                        <a:buAutoNum type="arabicPeriod"/>
                      </a:pPr>
                      <a:r>
                        <a:rPr lang="en-US" sz="1100" i="1" dirty="0" smtClean="0">
                          <a:latin typeface="+mn-lt"/>
                        </a:rPr>
                        <a:t>Low – </a:t>
                      </a:r>
                      <a:r>
                        <a:rPr lang="en-US" sz="1100" i="1" dirty="0" err="1" smtClean="0">
                          <a:latin typeface="+mn-lt"/>
                        </a:rPr>
                        <a:t>neuro</a:t>
                      </a:r>
                      <a:r>
                        <a:rPr lang="en-US" sz="1100" i="1" dirty="0" smtClean="0">
                          <a:latin typeface="+mn-lt"/>
                        </a:rPr>
                        <a:t>-oncology demand relatively low</a:t>
                      </a:r>
                      <a:r>
                        <a:rPr lang="en-US" sz="1100" i="1" baseline="0" dirty="0" smtClean="0">
                          <a:latin typeface="+mn-lt"/>
                        </a:rPr>
                        <a:t> in market</a:t>
                      </a:r>
                      <a:endParaRPr lang="en-US" sz="1100" i="1" dirty="0">
                        <a:latin typeface="+mn-lt"/>
                      </a:endParaRPr>
                    </a:p>
                  </a:txBody>
                  <a:tcPr/>
                </a:tc>
              </a:tr>
              <a:tr h="283401">
                <a:tc gridSpan="2">
                  <a:txBody>
                    <a:bodyPr/>
                    <a:lstStyle/>
                    <a:p>
                      <a:r>
                        <a:rPr lang="en-US" sz="1100" dirty="0" smtClean="0">
                          <a:latin typeface="+mn-lt"/>
                        </a:rPr>
                        <a:t>National Competitors</a:t>
                      </a:r>
                      <a:endParaRPr lang="en-US" sz="1100" b="1" dirty="0">
                        <a:latin typeface="+mn-lt"/>
                      </a:endParaRPr>
                    </a:p>
                  </a:txBody>
                  <a:tcPr/>
                </a:tc>
                <a:tc hMerge="1">
                  <a:txBody>
                    <a:bodyPr/>
                    <a:lstStyle/>
                    <a:p>
                      <a:endParaRPr lang="en-US" dirty="0"/>
                    </a:p>
                  </a:txBody>
                  <a:tcPr/>
                </a:tc>
                <a:tc>
                  <a:txBody>
                    <a:bodyPr/>
                    <a:lstStyle/>
                    <a:p>
                      <a:endParaRPr lang="en-US" sz="1100" b="1" dirty="0">
                        <a:latin typeface="+mn-lt"/>
                      </a:endParaRPr>
                    </a:p>
                  </a:txBody>
                  <a:tcPr/>
                </a:tc>
                <a:tc>
                  <a:txBody>
                    <a:bodyPr/>
                    <a:lstStyle/>
                    <a:p>
                      <a:endParaRPr lang="en-US" sz="1100" b="1" dirty="0">
                        <a:latin typeface="+mn-lt"/>
                      </a:endParaRPr>
                    </a:p>
                  </a:txBody>
                  <a:tcPr/>
                </a:tc>
              </a:tr>
              <a:tr h="613954">
                <a:tc>
                  <a:txBody>
                    <a:bodyPr/>
                    <a:lstStyle/>
                    <a:p>
                      <a:r>
                        <a:rPr lang="en-US" sz="1100" dirty="0" smtClean="0">
                          <a:latin typeface="+mn-lt"/>
                        </a:rPr>
                        <a:t>1. </a:t>
                      </a:r>
                      <a:r>
                        <a:rPr lang="en-US" sz="1100" i="1" dirty="0" smtClean="0">
                          <a:latin typeface="+mn-lt"/>
                        </a:rPr>
                        <a:t>Corporation</a:t>
                      </a:r>
                      <a:r>
                        <a:rPr lang="en-US" sz="1100" i="1" baseline="0" dirty="0" smtClean="0">
                          <a:latin typeface="+mn-lt"/>
                        </a:rPr>
                        <a:t> A</a:t>
                      </a:r>
                      <a:endParaRPr lang="en-US" sz="1100" dirty="0">
                        <a:latin typeface="+mn-lt"/>
                      </a:endParaRPr>
                    </a:p>
                  </a:txBody>
                  <a:tcPr/>
                </a:tc>
                <a:tc>
                  <a:txBody>
                    <a:bodyPr/>
                    <a:lstStyle/>
                    <a:p>
                      <a:pPr marL="228600" indent="-228600">
                        <a:buFont typeface="+mj-lt"/>
                        <a:buAutoNum type="arabicPeriod"/>
                      </a:pPr>
                      <a:r>
                        <a:rPr lang="en-US" sz="1100" i="1" baseline="0" dirty="0" smtClean="0">
                          <a:latin typeface="+mn-lt"/>
                        </a:rPr>
                        <a:t>Primary care/internal medicine for young adults</a:t>
                      </a:r>
                      <a:endParaRPr lang="en-US" sz="1100" i="1" dirty="0">
                        <a:latin typeface="+mn-lt"/>
                      </a:endParaRPr>
                    </a:p>
                  </a:txBody>
                  <a:tcPr/>
                </a:tc>
                <a:tc>
                  <a:txBody>
                    <a:bodyPr/>
                    <a:lstStyle/>
                    <a:p>
                      <a:pPr marL="228600" indent="-228600">
                        <a:buFont typeface="+mj-lt"/>
                        <a:buAutoNum type="arabicPeriod"/>
                      </a:pPr>
                      <a:r>
                        <a:rPr lang="en-US" sz="1100" i="1" dirty="0" smtClean="0">
                          <a:latin typeface="+mn-lt"/>
                        </a:rPr>
                        <a:t>Launching</a:t>
                      </a:r>
                      <a:r>
                        <a:rPr lang="en-US" sz="1100" i="1" baseline="0" dirty="0" smtClean="0">
                          <a:latin typeface="+mn-lt"/>
                        </a:rPr>
                        <a:t> </a:t>
                      </a:r>
                      <a:r>
                        <a:rPr lang="en-US" sz="1100" i="1" dirty="0" smtClean="0">
                          <a:latin typeface="+mn-lt"/>
                        </a:rPr>
                        <a:t>retail-based</a:t>
                      </a:r>
                      <a:r>
                        <a:rPr lang="en-US" sz="1100" i="1" baseline="0" dirty="0" smtClean="0">
                          <a:latin typeface="+mn-lt"/>
                        </a:rPr>
                        <a:t> primary care program</a:t>
                      </a:r>
                      <a:endParaRPr lang="en-US" sz="1100" i="1" dirty="0">
                        <a:latin typeface="+mn-lt"/>
                      </a:endParaRPr>
                    </a:p>
                  </a:txBody>
                  <a:tcPr/>
                </a:tc>
                <a:tc>
                  <a:txBody>
                    <a:bodyPr/>
                    <a:lstStyle/>
                    <a:p>
                      <a:pPr marL="228600" indent="-228600">
                        <a:buAutoNum type="arabicPeriod"/>
                      </a:pPr>
                      <a:r>
                        <a:rPr lang="en-US" sz="1100" i="1" baseline="0" dirty="0" smtClean="0">
                          <a:latin typeface="+mn-lt"/>
                        </a:rPr>
                        <a:t>Medium – May eventually disrupt referral patterns</a:t>
                      </a:r>
                    </a:p>
                  </a:txBody>
                  <a:tcPr/>
                </a:tc>
              </a:tr>
            </a:tbl>
          </a:graphicData>
        </a:graphic>
      </p:graphicFrame>
      <p:sp>
        <p:nvSpPr>
          <p:cNvPr id="7" name="Rectangle 6"/>
          <p:cNvSpPr/>
          <p:nvPr/>
        </p:nvSpPr>
        <p:spPr bwMode="auto">
          <a:xfrm>
            <a:off x="394954" y="4953000"/>
            <a:ext cx="8385049"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a:endParaRPr lang="en-US" sz="1400" dirty="0">
              <a:solidFill>
                <a:schemeClr val="bg2"/>
              </a:solidFill>
            </a:endParaRPr>
          </a:p>
        </p:txBody>
      </p:sp>
      <p:sp>
        <p:nvSpPr>
          <p:cNvPr id="8" name="TextBox 7"/>
          <p:cNvSpPr txBox="1"/>
          <p:nvPr/>
        </p:nvSpPr>
        <p:spPr>
          <a:xfrm>
            <a:off x="394959" y="5040094"/>
            <a:ext cx="7737021" cy="351733"/>
          </a:xfrm>
          <a:prstGeom prst="rect">
            <a:avLst/>
          </a:prstGeom>
          <a:noFill/>
        </p:spPr>
        <p:txBody>
          <a:bodyPr wrap="square" lIns="130582" tIns="65292" rIns="130582" bIns="65292" rtlCol="0">
            <a:spAutoFit/>
          </a:bodyPr>
          <a:lstStyle/>
          <a:p>
            <a:r>
              <a:rPr lang="en-US" sz="1400" b="1" dirty="0"/>
              <a:t>Implications of shifts in competitors’ growth efforts:</a:t>
            </a:r>
          </a:p>
        </p:txBody>
      </p:sp>
      <p:sp>
        <p:nvSpPr>
          <p:cNvPr id="9" name="TextBox 8"/>
          <p:cNvSpPr txBox="1"/>
          <p:nvPr/>
        </p:nvSpPr>
        <p:spPr>
          <a:xfrm>
            <a:off x="558710" y="5268854"/>
            <a:ext cx="7956563" cy="1147544"/>
          </a:xfrm>
          <a:prstGeom prst="rect">
            <a:avLst/>
          </a:prstGeom>
          <a:noFill/>
        </p:spPr>
        <p:txBody>
          <a:bodyPr wrap="square" lIns="45706" tIns="45706" rIns="45706" bIns="45706" rtlCol="0">
            <a:spAutoFit/>
          </a:bodyPr>
          <a:lstStyle/>
          <a:p>
            <a:pPr marL="171407" indent="-171407">
              <a:buFont typeface="Arial" pitchFamily="34" charset="0"/>
              <a:buChar char="•"/>
            </a:pPr>
            <a:r>
              <a:rPr lang="en-US" sz="1100" i="1" dirty="0"/>
              <a:t>Describe impacts here</a:t>
            </a:r>
          </a:p>
          <a:p>
            <a:pPr marL="171407" indent="-171407">
              <a:buFont typeface="Arial" pitchFamily="34" charset="0"/>
              <a:buChar char="•"/>
            </a:pPr>
            <a:r>
              <a:rPr lang="en-US" sz="1100" i="1" dirty="0"/>
              <a:t>E.g., Hospital A’s marketing campaign cause for concern given limited awareness of imaging services at our hospital in market; may be necessary  to ramp up marketing efforts in response. </a:t>
            </a:r>
          </a:p>
          <a:p>
            <a:endParaRPr lang="en-US" sz="1100" i="1" dirty="0"/>
          </a:p>
          <a:p>
            <a:pPr marL="171407" indent="-171407">
              <a:buFont typeface="Arial" pitchFamily="34" charset="0"/>
              <a:buChar char="•"/>
            </a:pPr>
            <a:endParaRPr lang="en-US" sz="1100" i="1" dirty="0"/>
          </a:p>
          <a:p>
            <a:endParaRPr lang="en-US" sz="1100" i="1" dirty="0"/>
          </a:p>
        </p:txBody>
      </p:sp>
    </p:spTree>
    <p:extLst>
      <p:ext uri="{BB962C8B-B14F-4D97-AF65-F5344CB8AC3E}">
        <p14:creationId xmlns:p14="http://schemas.microsoft.com/office/powerpoint/2010/main" val="2315283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21</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Market Position</a:t>
            </a:r>
            <a:endParaRPr lang="en-US" dirty="0"/>
          </a:p>
        </p:txBody>
      </p:sp>
      <p:sp>
        <p:nvSpPr>
          <p:cNvPr id="4" name="Title 3"/>
          <p:cNvSpPr>
            <a:spLocks noGrp="1"/>
          </p:cNvSpPr>
          <p:nvPr>
            <p:ph type="title"/>
          </p:nvPr>
        </p:nvSpPr>
        <p:spPr/>
        <p:txBody>
          <a:bodyPr/>
          <a:lstStyle/>
          <a:p>
            <a:r>
              <a:rPr lang="en-US" dirty="0" smtClean="0"/>
              <a:t>Competitor Customer Value Assessment </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42428461"/>
              </p:ext>
            </p:extLst>
          </p:nvPr>
        </p:nvGraphicFramePr>
        <p:xfrm>
          <a:off x="394957" y="990601"/>
          <a:ext cx="8321040" cy="5470767"/>
        </p:xfrm>
        <a:graphic>
          <a:graphicData uri="http://schemas.openxmlformats.org/drawingml/2006/table">
            <a:tbl>
              <a:tblPr firstRow="1" bandRow="1">
                <a:tableStyleId>{5C22544A-7EE6-4342-B048-85BDC9FD1C3A}</a:tableStyleId>
              </a:tblPr>
              <a:tblGrid>
                <a:gridCol w="2773680"/>
                <a:gridCol w="1386840"/>
                <a:gridCol w="1386840"/>
                <a:gridCol w="1386840"/>
                <a:gridCol w="1386840"/>
              </a:tblGrid>
              <a:tr h="332154">
                <a:tc gridSpan="5">
                  <a:txBody>
                    <a:bodyPr/>
                    <a:lstStyle/>
                    <a:p>
                      <a:pPr algn="ctr"/>
                      <a:r>
                        <a:rPr lang="en-US" sz="1100" dirty="0" smtClean="0"/>
                        <a:t>Customer</a:t>
                      </a:r>
                      <a:r>
                        <a:rPr lang="en-US" sz="1100" baseline="0" dirty="0" smtClean="0"/>
                        <a:t> Value Drivers </a:t>
                      </a:r>
                      <a:r>
                        <a:rPr lang="en-US" sz="1100" dirty="0" smtClean="0">
                          <a:latin typeface="+mn-lt"/>
                        </a:rPr>
                        <a:t>(Score</a:t>
                      </a:r>
                      <a:r>
                        <a:rPr lang="en-US" sz="1100" baseline="0" dirty="0" smtClean="0">
                          <a:latin typeface="+mn-lt"/>
                        </a:rPr>
                        <a:t> = 0-5)</a:t>
                      </a:r>
                      <a:endParaRPr lang="en-US" sz="1100" dirty="0">
                        <a:latin typeface="+mn-lt"/>
                      </a:endParaRPr>
                    </a:p>
                  </a:txBody>
                  <a:tcPr anchor="ctr"/>
                </a:tc>
                <a:tc hMerge="1">
                  <a:txBody>
                    <a:bodyPr/>
                    <a:lstStyle/>
                    <a:p>
                      <a:pPr algn="ctr"/>
                      <a:endParaRPr lang="en-US" sz="1100" dirty="0">
                        <a:latin typeface="+mn-lt"/>
                      </a:endParaRPr>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r>
              <a:tr h="277440">
                <a:tc>
                  <a:txBody>
                    <a:bodyPr/>
                    <a:lstStyle/>
                    <a:p>
                      <a:endParaRPr lang="en-US" sz="1000" b="1" dirty="0">
                        <a:latin typeface="+mn-lt"/>
                      </a:endParaRPr>
                    </a:p>
                  </a:txBody>
                  <a:tcPr/>
                </a:tc>
                <a:tc>
                  <a:txBody>
                    <a:bodyPr/>
                    <a:lstStyle/>
                    <a:p>
                      <a:pPr algn="ctr"/>
                      <a:r>
                        <a:rPr lang="en-US" sz="1000" b="1" dirty="0" smtClean="0">
                          <a:latin typeface="+mj-lt"/>
                        </a:rPr>
                        <a:t>Your Organization</a:t>
                      </a:r>
                      <a:endParaRPr lang="en-US" sz="1000" b="1" dirty="0">
                        <a:latin typeface="+mj-lt"/>
                      </a:endParaRPr>
                    </a:p>
                  </a:txBody>
                  <a:tcPr/>
                </a:tc>
                <a:tc>
                  <a:txBody>
                    <a:bodyPr/>
                    <a:lstStyle/>
                    <a:p>
                      <a:pPr algn="ctr"/>
                      <a:r>
                        <a:rPr lang="en-US" sz="1000" b="1" dirty="0" smtClean="0">
                          <a:latin typeface="+mj-lt"/>
                        </a:rPr>
                        <a:t>Competitor A</a:t>
                      </a:r>
                      <a:endParaRPr lang="en-US" sz="1000" b="1" dirty="0">
                        <a:latin typeface="+mj-lt"/>
                      </a:endParaRPr>
                    </a:p>
                  </a:txBody>
                  <a:tcPr/>
                </a:tc>
                <a:tc>
                  <a:txBody>
                    <a:bodyPr/>
                    <a:lstStyle/>
                    <a:p>
                      <a:pPr algn="ctr"/>
                      <a:r>
                        <a:rPr lang="en-US" sz="1000" b="1" dirty="0" smtClean="0">
                          <a:latin typeface="+mj-lt"/>
                        </a:rPr>
                        <a:t>Competitor B</a:t>
                      </a:r>
                      <a:endParaRPr lang="en-US" sz="1000" b="1" dirty="0">
                        <a:latin typeface="+mj-lt"/>
                      </a:endParaRPr>
                    </a:p>
                  </a:txBody>
                  <a:tcPr/>
                </a:tc>
                <a:tc>
                  <a:txBody>
                    <a:bodyPr/>
                    <a:lstStyle/>
                    <a:p>
                      <a:pPr algn="ctr"/>
                      <a:r>
                        <a:rPr lang="en-US" sz="1000" b="1" dirty="0" smtClean="0">
                          <a:latin typeface="+mj-lt"/>
                        </a:rPr>
                        <a:t>Competitor</a:t>
                      </a:r>
                      <a:r>
                        <a:rPr lang="en-US" sz="1000" b="1" baseline="0" dirty="0" smtClean="0">
                          <a:latin typeface="+mj-lt"/>
                        </a:rPr>
                        <a:t> C</a:t>
                      </a:r>
                      <a:endParaRPr lang="en-US" sz="1000" b="1" dirty="0">
                        <a:latin typeface="+mj-lt"/>
                      </a:endParaRPr>
                    </a:p>
                  </a:txBody>
                  <a:tcPr/>
                </a:tc>
              </a:tr>
              <a:tr h="277440">
                <a:tc gridSpan="5">
                  <a:txBody>
                    <a:bodyPr/>
                    <a:lstStyle/>
                    <a:p>
                      <a:r>
                        <a:rPr lang="en-US" sz="1000" dirty="0" smtClean="0"/>
                        <a:t>Referring</a:t>
                      </a:r>
                      <a:r>
                        <a:rPr lang="en-US" sz="1000" baseline="0" dirty="0" smtClean="0"/>
                        <a:t> Physicians </a:t>
                      </a:r>
                      <a:endParaRPr lang="en-US" sz="1000" b="1" dirty="0">
                        <a:latin typeface="+mn-lt"/>
                      </a:endParaRPr>
                    </a:p>
                  </a:txBody>
                  <a:tcPr/>
                </a:tc>
                <a:tc hMerge="1">
                  <a:txBody>
                    <a:bodyPr/>
                    <a:lstStyle/>
                    <a:p>
                      <a:endParaRPr lang="en-US" sz="1000" b="1" dirty="0">
                        <a:latin typeface="+mj-lt"/>
                      </a:endParaRPr>
                    </a:p>
                  </a:txBody>
                  <a:tcPr/>
                </a:tc>
                <a:tc hMerge="1">
                  <a:txBody>
                    <a:bodyPr/>
                    <a:lstStyle/>
                    <a:p>
                      <a:endParaRPr lang="en-US" sz="1000" b="1" dirty="0">
                        <a:latin typeface="+mj-lt"/>
                      </a:endParaRPr>
                    </a:p>
                  </a:txBody>
                  <a:tcPr/>
                </a:tc>
                <a:tc hMerge="1">
                  <a:txBody>
                    <a:bodyPr/>
                    <a:lstStyle/>
                    <a:p>
                      <a:endParaRPr lang="en-US" sz="1000" b="1" dirty="0">
                        <a:latin typeface="+mj-lt"/>
                      </a:endParaRPr>
                    </a:p>
                  </a:txBody>
                  <a:tcPr/>
                </a:tc>
                <a:tc hMerge="1">
                  <a:txBody>
                    <a:bodyPr/>
                    <a:lstStyle/>
                    <a:p>
                      <a:endParaRPr lang="en-US" sz="1000" b="1" dirty="0">
                        <a:latin typeface="+mj-lt"/>
                      </a:endParaRPr>
                    </a:p>
                  </a:txBody>
                  <a:tcPr/>
                </a:tc>
              </a:tr>
              <a:tr h="312616">
                <a:tc>
                  <a:txBody>
                    <a:bodyPr/>
                    <a:lstStyle/>
                    <a:p>
                      <a:pPr marL="0" indent="0">
                        <a:buNone/>
                      </a:pPr>
                      <a:r>
                        <a:rPr lang="en-US" sz="1000" dirty="0" smtClean="0"/>
                        <a:t>1. </a:t>
                      </a:r>
                      <a:r>
                        <a:rPr lang="en-US" sz="1000" baseline="0" dirty="0" smtClean="0"/>
                        <a:t> </a:t>
                      </a:r>
                      <a:r>
                        <a:rPr lang="en-US" sz="1000" i="1" baseline="0" dirty="0" smtClean="0"/>
                        <a:t>Demonstrates competitive quality standard</a:t>
                      </a:r>
                      <a:endParaRPr lang="en-US" sz="1000" i="1" dirty="0">
                        <a:latin typeface="+mn-lt"/>
                      </a:endParaRPr>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r>
              <a:tr h="312616">
                <a:tc>
                  <a:txBody>
                    <a:bodyPr/>
                    <a:lstStyle/>
                    <a:p>
                      <a:pPr marL="0" indent="0">
                        <a:buNone/>
                      </a:pPr>
                      <a:r>
                        <a:rPr lang="en-US" sz="1000" dirty="0" smtClean="0"/>
                        <a:t>2.</a:t>
                      </a:r>
                      <a:endParaRPr lang="en-US" sz="1000" i="1" dirty="0">
                        <a:latin typeface="+mn-lt"/>
                      </a:endParaRPr>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r>
              <a:tr h="312616">
                <a:tc>
                  <a:txBody>
                    <a:bodyPr/>
                    <a:lstStyle/>
                    <a:p>
                      <a:pPr marL="0" indent="0">
                        <a:buNone/>
                      </a:pPr>
                      <a:r>
                        <a:rPr lang="en-US" sz="1000" dirty="0" smtClean="0"/>
                        <a:t>3.</a:t>
                      </a:r>
                      <a:endParaRPr lang="en-US" sz="1000" i="1" dirty="0">
                        <a:latin typeface="+mn-lt"/>
                      </a:endParaRPr>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r>
              <a:tr h="281361">
                <a:tc gridSpan="5">
                  <a:txBody>
                    <a:bodyPr/>
                    <a:lstStyle/>
                    <a:p>
                      <a:pPr marL="0" indent="0">
                        <a:buNone/>
                      </a:pPr>
                      <a:r>
                        <a:rPr lang="en-US" sz="1000" dirty="0" smtClean="0"/>
                        <a:t>Patients</a:t>
                      </a:r>
                      <a:endParaRPr lang="en-US" sz="1000" i="0" dirty="0">
                        <a:latin typeface="+mn-lt"/>
                      </a:endParaRPr>
                    </a:p>
                  </a:txBody>
                  <a:tcPr>
                    <a:lnT w="76200" cap="flat" cmpd="sng" algn="ctr">
                      <a:solidFill>
                        <a:schemeClr val="bg1"/>
                      </a:solidFill>
                      <a:prstDash val="solid"/>
                      <a:round/>
                      <a:headEnd type="none" w="med" len="med"/>
                      <a:tailEnd type="none" w="med" len="med"/>
                    </a:lnT>
                  </a:tcPr>
                </a:tc>
                <a:tc hMerge="1">
                  <a:txBody>
                    <a:bodyPr/>
                    <a:lstStyle/>
                    <a:p>
                      <a:pPr marL="0" indent="0">
                        <a:buNone/>
                      </a:pPr>
                      <a:endParaRPr lang="en-US" sz="1000" i="0" dirty="0">
                        <a:latin typeface="+mn-lt"/>
                      </a:endParaRPr>
                    </a:p>
                  </a:txBody>
                  <a:tcPr>
                    <a:lnL w="3175" cap="flat" cmpd="sng" algn="ctr">
                      <a:solidFill>
                        <a:schemeClr val="bg1"/>
                      </a:solidFill>
                      <a:prstDash val="solid"/>
                      <a:round/>
                      <a:headEnd type="none" w="med" len="med"/>
                      <a:tailEnd type="none" w="med" len="med"/>
                    </a:lnL>
                  </a:tcPr>
                </a:tc>
                <a:tc hMerge="1">
                  <a:txBody>
                    <a:bodyPr/>
                    <a:lstStyle/>
                    <a:p>
                      <a:pPr marL="0" indent="0">
                        <a:buNone/>
                      </a:pPr>
                      <a:endParaRPr lang="en-US" sz="1000" i="0" dirty="0">
                        <a:latin typeface="+mn-lt"/>
                      </a:endParaRPr>
                    </a:p>
                  </a:txBody>
                  <a:tcPr/>
                </a:tc>
                <a:tc hMerge="1">
                  <a:txBody>
                    <a:bodyPr/>
                    <a:lstStyle/>
                    <a:p>
                      <a:pPr marL="0" indent="0">
                        <a:buNone/>
                      </a:pPr>
                      <a:endParaRPr lang="en-US" sz="1000" i="0" dirty="0">
                        <a:latin typeface="+mn-lt"/>
                      </a:endParaRPr>
                    </a:p>
                  </a:txBody>
                  <a:tcPr/>
                </a:tc>
                <a:tc hMerge="1">
                  <a:txBody>
                    <a:bodyPr/>
                    <a:lstStyle/>
                    <a:p>
                      <a:pPr marL="0" indent="0">
                        <a:buNone/>
                      </a:pPr>
                      <a:endParaRPr lang="en-US" sz="1000" i="0" dirty="0">
                        <a:latin typeface="+mn-lt"/>
                      </a:endParaRPr>
                    </a:p>
                  </a:txBody>
                  <a:tcPr/>
                </a:tc>
              </a:tr>
              <a:tr h="312616">
                <a:tc>
                  <a:txBody>
                    <a:bodyPr/>
                    <a:lstStyle/>
                    <a:p>
                      <a:pPr marL="0" indent="0">
                        <a:buNone/>
                      </a:pPr>
                      <a:r>
                        <a:rPr lang="en-US" sz="1000" dirty="0" smtClean="0"/>
                        <a:t>1. </a:t>
                      </a:r>
                      <a:r>
                        <a:rPr lang="en-US" sz="1000" i="1" dirty="0" smtClean="0"/>
                        <a:t>Establishes clear</a:t>
                      </a:r>
                      <a:r>
                        <a:rPr lang="en-US" sz="1000" i="1" baseline="0" dirty="0" smtClean="0"/>
                        <a:t> cost expectations</a:t>
                      </a:r>
                      <a:endParaRPr lang="en-US" sz="1000" i="1" dirty="0">
                        <a:latin typeface="+mn-lt"/>
                      </a:endParaRPr>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r>
              <a:tr h="312616">
                <a:tc>
                  <a:txBody>
                    <a:bodyPr/>
                    <a:lstStyle/>
                    <a:p>
                      <a:pPr marL="0" indent="0">
                        <a:buNone/>
                      </a:pPr>
                      <a:r>
                        <a:rPr lang="en-US" sz="1000" dirty="0" smtClean="0"/>
                        <a:t>2.</a:t>
                      </a:r>
                      <a:endParaRPr lang="en-US" sz="1000" i="1" dirty="0">
                        <a:latin typeface="+mn-lt"/>
                      </a:endParaRPr>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r>
              <a:tr h="312616">
                <a:tc>
                  <a:txBody>
                    <a:bodyPr/>
                    <a:lstStyle/>
                    <a:p>
                      <a:pPr marL="0" indent="0">
                        <a:buNone/>
                      </a:pPr>
                      <a:r>
                        <a:rPr lang="en-US" sz="1000" dirty="0" smtClean="0"/>
                        <a:t>3. </a:t>
                      </a:r>
                      <a:endParaRPr lang="en-US" sz="1000" i="1" dirty="0">
                        <a:latin typeface="+mn-lt"/>
                      </a:endParaRPr>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r>
              <a:tr h="291120">
                <a:tc gridSpan="5">
                  <a:txBody>
                    <a:bodyPr/>
                    <a:lstStyle/>
                    <a:p>
                      <a:pPr marL="0" indent="0">
                        <a:buNone/>
                      </a:pPr>
                      <a:r>
                        <a:rPr lang="en-US" sz="1000" dirty="0" smtClean="0"/>
                        <a:t>Payers/Employers</a:t>
                      </a:r>
                      <a:endParaRPr lang="en-US" sz="1000" i="0" dirty="0">
                        <a:latin typeface="+mn-lt"/>
                      </a:endParaRPr>
                    </a:p>
                  </a:txBody>
                  <a:tcPr>
                    <a:lnT w="76200" cap="flat" cmpd="sng" algn="ctr">
                      <a:solidFill>
                        <a:schemeClr val="bg1"/>
                      </a:solidFill>
                      <a:prstDash val="solid"/>
                      <a:round/>
                      <a:headEnd type="none" w="med" len="med"/>
                      <a:tailEnd type="none" w="med" len="med"/>
                    </a:lnT>
                  </a:tcPr>
                </a:tc>
                <a:tc hMerge="1">
                  <a:txBody>
                    <a:bodyPr/>
                    <a:lstStyle/>
                    <a:p>
                      <a:pPr marL="0" indent="0">
                        <a:buNone/>
                      </a:pPr>
                      <a:endParaRPr lang="en-US" sz="1000" i="0" dirty="0">
                        <a:latin typeface="+mn-lt"/>
                      </a:endParaRPr>
                    </a:p>
                  </a:txBody>
                  <a:tcPr>
                    <a:lnL w="3175" cap="flat" cmpd="sng" algn="ctr">
                      <a:solidFill>
                        <a:schemeClr val="bg1"/>
                      </a:solidFill>
                      <a:prstDash val="solid"/>
                      <a:round/>
                      <a:headEnd type="none" w="med" len="med"/>
                      <a:tailEnd type="none" w="med" len="med"/>
                    </a:lnL>
                  </a:tcPr>
                </a:tc>
                <a:tc hMerge="1">
                  <a:txBody>
                    <a:bodyPr/>
                    <a:lstStyle/>
                    <a:p>
                      <a:pPr marL="0" indent="0">
                        <a:buNone/>
                      </a:pPr>
                      <a:endParaRPr lang="en-US" sz="1000" i="0" dirty="0">
                        <a:latin typeface="+mn-lt"/>
                      </a:endParaRPr>
                    </a:p>
                  </a:txBody>
                  <a:tcPr/>
                </a:tc>
                <a:tc hMerge="1">
                  <a:txBody>
                    <a:bodyPr/>
                    <a:lstStyle/>
                    <a:p>
                      <a:pPr marL="0" indent="0">
                        <a:buNone/>
                      </a:pPr>
                      <a:endParaRPr lang="en-US" sz="1000" i="0" dirty="0">
                        <a:latin typeface="+mn-lt"/>
                      </a:endParaRPr>
                    </a:p>
                  </a:txBody>
                  <a:tcPr/>
                </a:tc>
                <a:tc hMerge="1">
                  <a:txBody>
                    <a:bodyPr/>
                    <a:lstStyle/>
                    <a:p>
                      <a:pPr marL="0" indent="0">
                        <a:buNone/>
                      </a:pPr>
                      <a:endParaRPr lang="en-US" sz="1000" i="0" dirty="0">
                        <a:latin typeface="+mn-lt"/>
                      </a:endParaRPr>
                    </a:p>
                  </a:txBody>
                  <a:tcPr/>
                </a:tc>
              </a:tr>
              <a:tr h="312616">
                <a:tc>
                  <a:txBody>
                    <a:bodyPr/>
                    <a:lstStyle/>
                    <a:p>
                      <a:pPr marL="0" indent="0">
                        <a:buNone/>
                      </a:pPr>
                      <a:r>
                        <a:rPr lang="en-US" sz="1000" dirty="0" smtClean="0"/>
                        <a:t>1.  </a:t>
                      </a:r>
                      <a:r>
                        <a:rPr lang="en-US" sz="1000" i="1" dirty="0" smtClean="0"/>
                        <a:t>Uses data to prove value of services</a:t>
                      </a:r>
                      <a:endParaRPr lang="en-US" sz="1000" i="1" dirty="0">
                        <a:latin typeface="+mn-lt"/>
                      </a:endParaRPr>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r>
              <a:tr h="312616">
                <a:tc>
                  <a:txBody>
                    <a:bodyPr/>
                    <a:lstStyle/>
                    <a:p>
                      <a:pPr marL="0" indent="0">
                        <a:buNone/>
                      </a:pPr>
                      <a:r>
                        <a:rPr lang="en-US" sz="1000" dirty="0" smtClean="0"/>
                        <a:t>2.</a:t>
                      </a:r>
                      <a:endParaRPr lang="en-US" sz="1000" i="1" dirty="0">
                        <a:latin typeface="+mn-lt"/>
                      </a:endParaRPr>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r>
              <a:tr h="312616">
                <a:tc>
                  <a:txBody>
                    <a:bodyPr/>
                    <a:lstStyle/>
                    <a:p>
                      <a:pPr marL="0" indent="0">
                        <a:buNone/>
                      </a:pPr>
                      <a:r>
                        <a:rPr lang="en-US" sz="1000" dirty="0" smtClean="0"/>
                        <a:t>3.</a:t>
                      </a:r>
                      <a:endParaRPr lang="en-US" sz="1000" i="1" dirty="0">
                        <a:latin typeface="+mn-lt"/>
                      </a:endParaRPr>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c>
                  <a:txBody>
                    <a:bodyPr/>
                    <a:lstStyle/>
                    <a:p>
                      <a:endParaRPr lang="en-US" sz="1000" dirty="0"/>
                    </a:p>
                  </a:txBody>
                  <a:tcPr>
                    <a:lnB w="76200" cap="flat" cmpd="sng" algn="ctr">
                      <a:solidFill>
                        <a:schemeClr val="bg1"/>
                      </a:solidFill>
                      <a:prstDash val="solid"/>
                      <a:round/>
                      <a:headEnd type="none" w="med" len="med"/>
                      <a:tailEnd type="none" w="med" len="med"/>
                    </a:lnB>
                    <a:solidFill>
                      <a:schemeClr val="bg1"/>
                    </a:solidFill>
                  </a:tcPr>
                </a:tc>
              </a:tr>
              <a:tr h="259860">
                <a:tc>
                  <a:txBody>
                    <a:bodyPr/>
                    <a:lstStyle/>
                    <a:p>
                      <a:pPr marL="0" indent="0">
                        <a:buNone/>
                      </a:pPr>
                      <a:r>
                        <a:rPr lang="en-US" sz="1000" dirty="0" smtClean="0"/>
                        <a:t>Provider</a:t>
                      </a:r>
                      <a:r>
                        <a:rPr lang="en-US" sz="1000" baseline="0" dirty="0" smtClean="0"/>
                        <a:t> Partners</a:t>
                      </a:r>
                      <a:endParaRPr lang="en-US" sz="1000" i="0" dirty="0">
                        <a:latin typeface="+mn-lt"/>
                      </a:endParaRPr>
                    </a:p>
                  </a:txBody>
                  <a:tcPr>
                    <a:lnT w="76200" cap="flat" cmpd="sng" algn="ctr">
                      <a:solidFill>
                        <a:schemeClr val="bg1"/>
                      </a:solidFill>
                      <a:prstDash val="solid"/>
                      <a:round/>
                      <a:headEnd type="none" w="med" len="med"/>
                      <a:tailEnd type="none" w="med" len="med"/>
                    </a:lnT>
                  </a:tcPr>
                </a:tc>
                <a:tc>
                  <a:txBody>
                    <a:bodyPr/>
                    <a:lstStyle/>
                    <a:p>
                      <a:endParaRPr lang="en-US" sz="1000" dirty="0"/>
                    </a:p>
                  </a:txBody>
                  <a:tcPr>
                    <a:lnT w="76200" cap="flat" cmpd="sng" algn="ctr">
                      <a:solidFill>
                        <a:schemeClr val="bg1"/>
                      </a:solidFill>
                      <a:prstDash val="solid"/>
                      <a:round/>
                      <a:headEnd type="none" w="med" len="med"/>
                      <a:tailEnd type="none" w="med" len="med"/>
                    </a:lnT>
                  </a:tcPr>
                </a:tc>
                <a:tc>
                  <a:txBody>
                    <a:bodyPr/>
                    <a:lstStyle/>
                    <a:p>
                      <a:endParaRPr lang="en-US" sz="1000" dirty="0"/>
                    </a:p>
                  </a:txBody>
                  <a:tcPr>
                    <a:lnT w="76200" cap="flat" cmpd="sng" algn="ctr">
                      <a:solidFill>
                        <a:schemeClr val="bg1"/>
                      </a:solidFill>
                      <a:prstDash val="solid"/>
                      <a:round/>
                      <a:headEnd type="none" w="med" len="med"/>
                      <a:tailEnd type="none" w="med" len="med"/>
                    </a:lnT>
                  </a:tcPr>
                </a:tc>
                <a:tc>
                  <a:txBody>
                    <a:bodyPr/>
                    <a:lstStyle/>
                    <a:p>
                      <a:endParaRPr lang="en-US" sz="1000" dirty="0"/>
                    </a:p>
                  </a:txBody>
                  <a:tcPr>
                    <a:lnT w="76200" cap="flat" cmpd="sng" algn="ctr">
                      <a:solidFill>
                        <a:schemeClr val="bg1"/>
                      </a:solidFill>
                      <a:prstDash val="solid"/>
                      <a:round/>
                      <a:headEnd type="none" w="med" len="med"/>
                      <a:tailEnd type="none" w="med" len="med"/>
                    </a:lnT>
                  </a:tcPr>
                </a:tc>
                <a:tc>
                  <a:txBody>
                    <a:bodyPr/>
                    <a:lstStyle/>
                    <a:p>
                      <a:endParaRPr lang="en-US" sz="1000" dirty="0"/>
                    </a:p>
                  </a:txBody>
                  <a:tcPr>
                    <a:lnT w="76200" cap="flat" cmpd="sng" algn="ctr">
                      <a:solidFill>
                        <a:schemeClr val="bg1"/>
                      </a:solidFill>
                      <a:prstDash val="solid"/>
                      <a:round/>
                      <a:headEnd type="none" w="med" len="med"/>
                      <a:tailEnd type="none" w="med" len="med"/>
                    </a:lnT>
                  </a:tcPr>
                </a:tc>
              </a:tr>
              <a:tr h="312616">
                <a:tc>
                  <a:txBody>
                    <a:bodyPr/>
                    <a:lstStyle/>
                    <a:p>
                      <a:pPr marL="0" indent="0">
                        <a:buNone/>
                      </a:pPr>
                      <a:r>
                        <a:rPr lang="en-US" sz="1000" dirty="0" smtClean="0"/>
                        <a:t>1.</a:t>
                      </a:r>
                      <a:r>
                        <a:rPr lang="en-US" sz="1000" i="1" dirty="0" smtClean="0"/>
                        <a:t> Offers resources for physician training</a:t>
                      </a:r>
                      <a:endParaRPr lang="en-US" sz="1000" i="1" dirty="0">
                        <a:latin typeface="+mn-lt"/>
                      </a:endParaRPr>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r>
              <a:tr h="312616">
                <a:tc>
                  <a:txBody>
                    <a:bodyPr/>
                    <a:lstStyle/>
                    <a:p>
                      <a:pPr marL="0" indent="0">
                        <a:buNone/>
                      </a:pPr>
                      <a:r>
                        <a:rPr lang="en-US" sz="1000" dirty="0" smtClean="0"/>
                        <a:t>2.</a:t>
                      </a:r>
                      <a:endParaRPr lang="en-US" sz="1000" i="1" dirty="0">
                        <a:latin typeface="+mn-lt"/>
                      </a:endParaRPr>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r>
              <a:tr h="312616">
                <a:tc>
                  <a:txBody>
                    <a:bodyPr/>
                    <a:lstStyle/>
                    <a:p>
                      <a:pPr marL="0" indent="0">
                        <a:buNone/>
                      </a:pPr>
                      <a:r>
                        <a:rPr lang="en-US" sz="1000" dirty="0" smtClean="0"/>
                        <a:t>3.</a:t>
                      </a:r>
                      <a:endParaRPr lang="en-US" sz="1000" i="1" dirty="0">
                        <a:latin typeface="+mn-lt"/>
                      </a:endParaRPr>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c>
                  <a:txBody>
                    <a:bodyPr/>
                    <a:lstStyle/>
                    <a:p>
                      <a:endParaRPr lang="en-US" sz="1000" dirty="0"/>
                    </a:p>
                  </a:txBody>
                  <a:tcPr>
                    <a:solidFill>
                      <a:schemeClr val="bg1"/>
                    </a:solidFill>
                  </a:tcPr>
                </a:tc>
              </a:tr>
            </a:tbl>
          </a:graphicData>
        </a:graphic>
      </p:graphicFrame>
    </p:spTree>
    <p:extLst>
      <p:ext uri="{BB962C8B-B14F-4D97-AF65-F5344CB8AC3E}">
        <p14:creationId xmlns:p14="http://schemas.microsoft.com/office/powerpoint/2010/main" val="5267395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22</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Marketing Opportunities</a:t>
            </a:r>
            <a:endParaRPr lang="en-US" dirty="0"/>
          </a:p>
        </p:txBody>
      </p:sp>
      <p:sp>
        <p:nvSpPr>
          <p:cNvPr id="4" name="Title 3"/>
          <p:cNvSpPr>
            <a:spLocks noGrp="1"/>
          </p:cNvSpPr>
          <p:nvPr>
            <p:ph type="title"/>
          </p:nvPr>
        </p:nvSpPr>
        <p:spPr/>
        <p:txBody>
          <a:bodyPr/>
          <a:lstStyle/>
          <a:p>
            <a:r>
              <a:rPr lang="en-US" dirty="0" smtClean="0"/>
              <a:t>Notable Changes to Service Line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447576424"/>
              </p:ext>
            </p:extLst>
          </p:nvPr>
        </p:nvGraphicFramePr>
        <p:xfrm>
          <a:off x="414918" y="1432375"/>
          <a:ext cx="8314166" cy="4206424"/>
        </p:xfrm>
        <a:graphic>
          <a:graphicData uri="http://schemas.openxmlformats.org/drawingml/2006/table">
            <a:tbl>
              <a:tblPr firstRow="1" bandRow="1">
                <a:tableStyleId>{5C22544A-7EE6-4342-B048-85BDC9FD1C3A}</a:tableStyleId>
              </a:tblPr>
              <a:tblGrid>
                <a:gridCol w="2254534"/>
                <a:gridCol w="1841397"/>
                <a:gridCol w="3109151"/>
                <a:gridCol w="1109084"/>
              </a:tblGrid>
              <a:tr h="913279">
                <a:tc>
                  <a:txBody>
                    <a:bodyPr/>
                    <a:lstStyle/>
                    <a:p>
                      <a:pPr algn="ctr"/>
                      <a:r>
                        <a:rPr lang="en-US" sz="1100" dirty="0" smtClean="0"/>
                        <a:t>Service Line Changes</a:t>
                      </a:r>
                      <a:endParaRPr lang="en-US" sz="1100" dirty="0">
                        <a:latin typeface="+mn-lt"/>
                      </a:endParaRPr>
                    </a:p>
                  </a:txBody>
                  <a:tcPr marL="91434" marR="91434" marT="45713" marB="45713" anchor="ctr"/>
                </a:tc>
                <a:tc>
                  <a:txBody>
                    <a:bodyPr/>
                    <a:lstStyle/>
                    <a:p>
                      <a:pPr algn="ctr"/>
                      <a:r>
                        <a:rPr lang="en-US" sz="1100" dirty="0" smtClean="0"/>
                        <a:t>Expected Impact </a:t>
                      </a:r>
                      <a:endParaRPr lang="en-US" sz="1100" b="1" dirty="0">
                        <a:latin typeface="+mn-lt"/>
                      </a:endParaRPr>
                    </a:p>
                  </a:txBody>
                  <a:tcPr marL="91434" marR="91434" marT="45713" marB="45713" anchor="ctr"/>
                </a:tc>
                <a:tc>
                  <a:txBody>
                    <a:bodyPr/>
                    <a:lstStyle/>
                    <a:p>
                      <a:pPr marL="0" marR="0" indent="0" algn="ctr" defTabSz="910063" rtl="0" eaLnBrk="1" fontAlgn="auto" latinLnBrk="0" hangingPunct="1">
                        <a:lnSpc>
                          <a:spcPct val="100000"/>
                        </a:lnSpc>
                        <a:spcBef>
                          <a:spcPts val="0"/>
                        </a:spcBef>
                        <a:spcAft>
                          <a:spcPts val="0"/>
                        </a:spcAft>
                        <a:buClrTx/>
                        <a:buSzTx/>
                        <a:buFontTx/>
                        <a:buNone/>
                        <a:tabLst/>
                        <a:defRPr/>
                      </a:pPr>
                      <a:r>
                        <a:rPr lang="en-US" sz="1100" b="1" dirty="0" smtClean="0">
                          <a:latin typeface="+mn-lt"/>
                        </a:rPr>
                        <a:t>Value</a:t>
                      </a:r>
                      <a:r>
                        <a:rPr lang="en-US" sz="1100" b="1" baseline="0" dirty="0" smtClean="0">
                          <a:latin typeface="+mn-lt"/>
                        </a:rPr>
                        <a:t> to Customer</a:t>
                      </a:r>
                      <a:endParaRPr lang="en-US" sz="1100" b="1" dirty="0" smtClean="0">
                        <a:latin typeface="+mn-lt"/>
                      </a:endParaRPr>
                    </a:p>
                  </a:txBody>
                  <a:tcPr marL="91434" marR="91434" marT="45713" marB="45713" anchor="ctr"/>
                </a:tc>
                <a:tc>
                  <a:txBody>
                    <a:bodyPr/>
                    <a:lstStyle/>
                    <a:p>
                      <a:pPr algn="ctr"/>
                      <a:r>
                        <a:rPr lang="en-US" sz="1100" dirty="0" smtClean="0"/>
                        <a:t>Marketability Score (0-5)</a:t>
                      </a:r>
                      <a:endParaRPr lang="en-US" sz="1100" b="1" dirty="0">
                        <a:latin typeface="+mn-lt"/>
                      </a:endParaRPr>
                    </a:p>
                  </a:txBody>
                  <a:tcPr marL="91434" marR="91434" marT="45713" marB="45713" anchor="ctr"/>
                </a:tc>
              </a:tr>
              <a:tr h="658629">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r>
                        <a:rPr lang="en-US" sz="1100" i="1" dirty="0" smtClean="0">
                          <a:latin typeface="+mn-lt"/>
                        </a:rPr>
                        <a:t>Addition of new minimally invasive surgical technology</a:t>
                      </a:r>
                    </a:p>
                  </a:txBody>
                  <a:tcPr marL="91434" marR="91434" marT="45713" marB="45713"/>
                </a:tc>
                <a:tc>
                  <a:txBody>
                    <a:bodyPr/>
                    <a:lstStyle/>
                    <a:p>
                      <a:r>
                        <a:rPr lang="en-US" sz="1100" i="1" dirty="0" smtClean="0">
                          <a:latin typeface="+mn-lt"/>
                        </a:rPr>
                        <a:t>Increased demand for </a:t>
                      </a:r>
                      <a:r>
                        <a:rPr lang="en-US" sz="1100" i="1" dirty="0" err="1" smtClean="0">
                          <a:latin typeface="+mn-lt"/>
                        </a:rPr>
                        <a:t>neuro</a:t>
                      </a:r>
                      <a:r>
                        <a:rPr lang="en-US" sz="1100" i="1" dirty="0" smtClean="0">
                          <a:latin typeface="+mn-lt"/>
                        </a:rPr>
                        <a:t>-oncology services</a:t>
                      </a:r>
                      <a:endParaRPr lang="en-US" sz="1100" i="1" dirty="0">
                        <a:latin typeface="+mn-lt"/>
                      </a:endParaRPr>
                    </a:p>
                  </a:txBody>
                  <a:tcPr marL="91434" marR="91434" marT="45713" marB="45713"/>
                </a:tc>
                <a:tc>
                  <a:txBody>
                    <a:bodyPr/>
                    <a:lstStyle/>
                    <a:p>
                      <a:r>
                        <a:rPr lang="en-US" sz="1100" i="1" dirty="0" smtClean="0">
                          <a:latin typeface="+mn-lt"/>
                        </a:rPr>
                        <a:t>Boosts</a:t>
                      </a:r>
                      <a:r>
                        <a:rPr lang="en-US" sz="1100" i="1" baseline="0" dirty="0" smtClean="0">
                          <a:latin typeface="+mn-lt"/>
                        </a:rPr>
                        <a:t> perception of service line responsiveness to consumer needs</a:t>
                      </a:r>
                      <a:endParaRPr lang="en-US" sz="1100" i="1" dirty="0">
                        <a:latin typeface="+mn-lt"/>
                      </a:endParaRPr>
                    </a:p>
                  </a:txBody>
                  <a:tcPr marL="91434" marR="91434" marT="45713" marB="45713"/>
                </a:tc>
                <a:tc>
                  <a:txBody>
                    <a:bodyPr/>
                    <a:lstStyle/>
                    <a:p>
                      <a:pPr algn="ctr"/>
                      <a:r>
                        <a:rPr lang="en-US" sz="1100" i="1" dirty="0" smtClean="0">
                          <a:latin typeface="+mn-lt"/>
                        </a:rPr>
                        <a:t>4</a:t>
                      </a:r>
                      <a:endParaRPr lang="en-US" sz="1100" i="1" dirty="0">
                        <a:latin typeface="+mn-lt"/>
                      </a:endParaRPr>
                    </a:p>
                  </a:txBody>
                  <a:tcPr marL="91434" marR="91434" marT="45713" marB="45713" anchor="ctr"/>
                </a:tc>
              </a:tr>
              <a:tr h="658629">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r>
                        <a:rPr lang="en-US" sz="1100" i="1" dirty="0" smtClean="0">
                          <a:latin typeface="+mn-lt"/>
                        </a:rPr>
                        <a:t>Departure</a:t>
                      </a:r>
                      <a:r>
                        <a:rPr lang="en-US" sz="1100" i="1" baseline="0" dirty="0" smtClean="0">
                          <a:latin typeface="+mn-lt"/>
                        </a:rPr>
                        <a:t> of well-renowned surgeon from hospital staff</a:t>
                      </a:r>
                      <a:endParaRPr lang="en-US" sz="1100" i="1" dirty="0" smtClean="0">
                        <a:latin typeface="+mn-lt"/>
                      </a:endParaRPr>
                    </a:p>
                  </a:txBody>
                  <a:tcPr marL="91434" marR="91434" marT="45713" marB="45713"/>
                </a:tc>
                <a:tc>
                  <a:txBody>
                    <a:bodyPr/>
                    <a:lstStyle/>
                    <a:p>
                      <a:r>
                        <a:rPr lang="en-US" sz="1100" i="1" dirty="0" smtClean="0">
                          <a:latin typeface="+mn-lt"/>
                        </a:rPr>
                        <a:t>Decreased media attention for service line</a:t>
                      </a:r>
                      <a:endParaRPr lang="en-US" sz="1100" i="1" dirty="0">
                        <a:latin typeface="+mn-lt"/>
                      </a:endParaRPr>
                    </a:p>
                  </a:txBody>
                  <a:tcPr marL="91434" marR="91434" marT="45713" marB="45713"/>
                </a:tc>
                <a:tc>
                  <a:txBody>
                    <a:bodyPr/>
                    <a:lstStyle/>
                    <a:p>
                      <a:r>
                        <a:rPr lang="en-US" sz="1100" i="1" dirty="0" smtClean="0">
                          <a:latin typeface="+mn-lt"/>
                        </a:rPr>
                        <a:t>Decreases</a:t>
                      </a:r>
                      <a:r>
                        <a:rPr lang="en-US" sz="1100" i="1" baseline="0" dirty="0" smtClean="0">
                          <a:latin typeface="+mn-lt"/>
                        </a:rPr>
                        <a:t> service line’s elevated reputation as high-quality</a:t>
                      </a:r>
                      <a:endParaRPr lang="en-US" sz="1100" i="1" dirty="0">
                        <a:latin typeface="+mn-lt"/>
                      </a:endParaRPr>
                    </a:p>
                  </a:txBody>
                  <a:tcPr marL="91434" marR="91434" marT="45713" marB="45713"/>
                </a:tc>
                <a:tc>
                  <a:txBody>
                    <a:bodyPr/>
                    <a:lstStyle/>
                    <a:p>
                      <a:pPr algn="ctr"/>
                      <a:r>
                        <a:rPr lang="en-US" sz="1100" i="1" dirty="0" smtClean="0">
                          <a:latin typeface="+mn-lt"/>
                        </a:rPr>
                        <a:t>0</a:t>
                      </a:r>
                      <a:endParaRPr lang="en-US" sz="1100" i="1" dirty="0">
                        <a:latin typeface="+mn-lt"/>
                      </a:endParaRPr>
                    </a:p>
                  </a:txBody>
                  <a:tcPr marL="91434" marR="91434" marT="45713" marB="45713" anchor="ctr"/>
                </a:tc>
              </a:tr>
              <a:tr h="658629">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pPr algn="ctr"/>
                      <a:endParaRPr lang="en-US" sz="1100" dirty="0">
                        <a:latin typeface="+mn-lt"/>
                      </a:endParaRPr>
                    </a:p>
                  </a:txBody>
                  <a:tcPr marL="91434" marR="91434" marT="45713" marB="45713" anchor="ctr"/>
                </a:tc>
              </a:tr>
              <a:tr h="658629">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pPr algn="ctr"/>
                      <a:endParaRPr lang="en-US" sz="1100" dirty="0">
                        <a:latin typeface="+mn-lt"/>
                      </a:endParaRPr>
                    </a:p>
                  </a:txBody>
                  <a:tcPr marL="91434" marR="91434" marT="45713" marB="45713" anchor="ctr"/>
                </a:tc>
              </a:tr>
              <a:tr h="658629">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pPr algn="ctr"/>
                      <a:endParaRPr lang="en-US" sz="1100" dirty="0">
                        <a:latin typeface="+mn-lt"/>
                      </a:endParaRPr>
                    </a:p>
                  </a:txBody>
                  <a:tcPr marL="91434" marR="91434" marT="45713" marB="45713" anchor="ctr"/>
                </a:tc>
              </a:tr>
            </a:tbl>
          </a:graphicData>
        </a:graphic>
      </p:graphicFrame>
    </p:spTree>
    <p:extLst>
      <p:ext uri="{BB962C8B-B14F-4D97-AF65-F5344CB8AC3E}">
        <p14:creationId xmlns:p14="http://schemas.microsoft.com/office/powerpoint/2010/main" val="2664441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23</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Marketing Opportunities</a:t>
            </a:r>
          </a:p>
        </p:txBody>
      </p:sp>
      <p:sp>
        <p:nvSpPr>
          <p:cNvPr id="4" name="Title 3"/>
          <p:cNvSpPr>
            <a:spLocks noGrp="1"/>
          </p:cNvSpPr>
          <p:nvPr>
            <p:ph type="title"/>
          </p:nvPr>
        </p:nvSpPr>
        <p:spPr>
          <a:xfrm>
            <a:off x="399867" y="673829"/>
            <a:ext cx="8314171" cy="249114"/>
          </a:xfrm>
        </p:spPr>
        <p:txBody>
          <a:bodyPr/>
          <a:lstStyle/>
          <a:p>
            <a:r>
              <a:rPr lang="en-US" dirty="0" smtClean="0"/>
              <a:t>Unique Strength Identification</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539337038"/>
              </p:ext>
            </p:extLst>
          </p:nvPr>
        </p:nvGraphicFramePr>
        <p:xfrm>
          <a:off x="521820" y="1143000"/>
          <a:ext cx="8100360" cy="3624942"/>
        </p:xfrm>
        <a:graphic>
          <a:graphicData uri="http://schemas.openxmlformats.org/drawingml/2006/table">
            <a:tbl>
              <a:tblPr firstRow="1" bandRow="1">
                <a:tableStyleId>{5C22544A-7EE6-4342-B048-85BDC9FD1C3A}</a:tableStyleId>
              </a:tblPr>
              <a:tblGrid>
                <a:gridCol w="2025090"/>
                <a:gridCol w="2025090"/>
                <a:gridCol w="2025090"/>
                <a:gridCol w="2025090"/>
              </a:tblGrid>
              <a:tr h="613954">
                <a:tc>
                  <a:txBody>
                    <a:bodyPr/>
                    <a:lstStyle/>
                    <a:p>
                      <a:pPr algn="ctr"/>
                      <a:r>
                        <a:rPr lang="en-US" sz="1100" dirty="0" smtClean="0">
                          <a:latin typeface="+mn-lt"/>
                        </a:rPr>
                        <a:t>What are</a:t>
                      </a:r>
                      <a:r>
                        <a:rPr lang="en-US" sz="1100" baseline="0" dirty="0" smtClean="0">
                          <a:latin typeface="+mn-lt"/>
                        </a:rPr>
                        <a:t> the service line’s key strengths?</a:t>
                      </a:r>
                      <a:endParaRPr lang="en-US" sz="1100" dirty="0">
                        <a:latin typeface="+mn-lt"/>
                      </a:endParaRPr>
                    </a:p>
                  </a:txBody>
                  <a:tcPr anchor="ctr"/>
                </a:tc>
                <a:tc>
                  <a:txBody>
                    <a:bodyPr/>
                    <a:lstStyle/>
                    <a:p>
                      <a:pPr algn="ctr"/>
                      <a:r>
                        <a:rPr lang="en-US" sz="1100" dirty="0" smtClean="0">
                          <a:latin typeface="+mn-lt"/>
                        </a:rPr>
                        <a:t>Can your competitors</a:t>
                      </a:r>
                      <a:r>
                        <a:rPr lang="en-US" sz="1100" baseline="0" dirty="0" smtClean="0">
                          <a:latin typeface="+mn-lt"/>
                        </a:rPr>
                        <a:t> do this as well as you do?</a:t>
                      </a:r>
                      <a:endParaRPr lang="en-US" sz="1100" dirty="0">
                        <a:latin typeface="+mn-lt"/>
                      </a:endParaRPr>
                    </a:p>
                  </a:txBody>
                  <a:tcPr anchor="ctr"/>
                </a:tc>
                <a:tc>
                  <a:txBody>
                    <a:bodyPr/>
                    <a:lstStyle/>
                    <a:p>
                      <a:pPr algn="ctr"/>
                      <a:r>
                        <a:rPr lang="en-US" sz="1100" dirty="0" smtClean="0">
                          <a:latin typeface="+mn-lt"/>
                        </a:rPr>
                        <a:t>Do customers perceive</a:t>
                      </a:r>
                      <a:r>
                        <a:rPr lang="en-US" sz="1100" baseline="0" dirty="0" smtClean="0">
                          <a:latin typeface="+mn-lt"/>
                        </a:rPr>
                        <a:t> value from this strength?</a:t>
                      </a:r>
                      <a:endParaRPr lang="en-US" sz="1100" dirty="0">
                        <a:latin typeface="+mn-lt"/>
                      </a:endParaRPr>
                    </a:p>
                  </a:txBody>
                  <a:tcPr anchor="ctr"/>
                </a:tc>
                <a:tc>
                  <a:txBody>
                    <a:bodyPr/>
                    <a:lstStyle/>
                    <a:p>
                      <a:pPr algn="ctr"/>
                      <a:r>
                        <a:rPr lang="en-US" sz="1100" dirty="0" smtClean="0">
                          <a:latin typeface="+mn-lt"/>
                        </a:rPr>
                        <a:t>How easy</a:t>
                      </a:r>
                      <a:r>
                        <a:rPr lang="en-US" sz="1100" baseline="0" dirty="0" smtClean="0">
                          <a:latin typeface="+mn-lt"/>
                        </a:rPr>
                        <a:t> would it be for competitors to copy this strength?</a:t>
                      </a:r>
                      <a:endParaRPr lang="en-US" sz="1100" dirty="0">
                        <a:latin typeface="+mn-lt"/>
                      </a:endParaRPr>
                    </a:p>
                  </a:txBody>
                  <a:tcPr anchor="ctr"/>
                </a:tc>
              </a:tr>
              <a:tr h="613954">
                <a:tc>
                  <a:txBody>
                    <a:bodyPr/>
                    <a:lstStyle/>
                    <a:p>
                      <a:pPr marL="0" indent="0">
                        <a:buNone/>
                      </a:pPr>
                      <a:r>
                        <a:rPr lang="en-US" sz="1100" i="1" baseline="0" dirty="0" smtClean="0">
                          <a:latin typeface="+mn-lt"/>
                        </a:rPr>
                        <a:t>Access to cutting edge, minimally invasive technology</a:t>
                      </a:r>
                    </a:p>
                  </a:txBody>
                  <a:tcPr/>
                </a:tc>
                <a:tc>
                  <a:txBody>
                    <a:bodyPr/>
                    <a:lstStyle/>
                    <a:p>
                      <a:pPr marL="0" indent="0">
                        <a:buNone/>
                      </a:pPr>
                      <a:r>
                        <a:rPr lang="en-US" sz="1100" i="1" dirty="0" smtClean="0">
                          <a:latin typeface="+mn-lt"/>
                        </a:rPr>
                        <a:t>Competitors currently lack</a:t>
                      </a:r>
                      <a:r>
                        <a:rPr lang="en-US" sz="1100" i="1" baseline="0" dirty="0" smtClean="0">
                          <a:latin typeface="+mn-lt"/>
                        </a:rPr>
                        <a:t> these technology investments</a:t>
                      </a:r>
                      <a:endParaRPr lang="en-US" sz="1100" i="1" dirty="0">
                        <a:latin typeface="+mn-lt"/>
                      </a:endParaRPr>
                    </a:p>
                  </a:txBody>
                  <a:tcPr/>
                </a:tc>
                <a:tc>
                  <a:txBody>
                    <a:bodyPr/>
                    <a:lstStyle/>
                    <a:p>
                      <a:pPr marL="0" indent="0">
                        <a:buNone/>
                      </a:pPr>
                      <a:r>
                        <a:rPr lang="en-US" sz="1100" i="1" dirty="0" smtClean="0">
                          <a:latin typeface="+mn-lt"/>
                        </a:rPr>
                        <a:t>Technology appeals to patient need</a:t>
                      </a:r>
                      <a:r>
                        <a:rPr lang="en-US" sz="1100" i="1" baseline="0" dirty="0" smtClean="0">
                          <a:latin typeface="+mn-lt"/>
                        </a:rPr>
                        <a:t> for quick recovery times</a:t>
                      </a:r>
                      <a:endParaRPr lang="en-US" sz="1100" i="1" dirty="0">
                        <a:latin typeface="+mn-lt"/>
                      </a:endParaRPr>
                    </a:p>
                  </a:txBody>
                  <a:tcPr/>
                </a:tc>
                <a:tc>
                  <a:txBody>
                    <a:bodyPr/>
                    <a:lstStyle/>
                    <a:p>
                      <a:pPr marL="0" indent="0">
                        <a:buNone/>
                      </a:pPr>
                      <a:r>
                        <a:rPr lang="en-US" sz="1100" i="1" dirty="0" smtClean="0">
                          <a:latin typeface="+mn-lt"/>
                        </a:rPr>
                        <a:t>Very Easy</a:t>
                      </a:r>
                      <a:endParaRPr lang="en-US" sz="1100" i="1" dirty="0">
                        <a:latin typeface="+mn-lt"/>
                      </a:endParaRPr>
                    </a:p>
                  </a:txBody>
                  <a:tcPr/>
                </a:tc>
              </a:tr>
              <a:tr h="613954">
                <a:tc>
                  <a:txBody>
                    <a:bodyPr/>
                    <a:lstStyle/>
                    <a:p>
                      <a:pPr marL="0" indent="0">
                        <a:buNone/>
                      </a:pPr>
                      <a:r>
                        <a:rPr lang="en-US" sz="1100" i="1" dirty="0" smtClean="0">
                          <a:latin typeface="+mn-lt"/>
                        </a:rPr>
                        <a:t>Highest quality rankings in regional market</a:t>
                      </a:r>
                    </a:p>
                  </a:txBody>
                  <a:tcPr/>
                </a:tc>
                <a:tc>
                  <a:txBody>
                    <a:bodyPr/>
                    <a:lstStyle/>
                    <a:p>
                      <a:pPr marL="0" indent="0">
                        <a:buFont typeface="+mj-lt"/>
                        <a:buNone/>
                      </a:pPr>
                      <a:r>
                        <a:rPr lang="en-US" sz="1100" i="1" dirty="0" smtClean="0">
                          <a:latin typeface="+mn-lt"/>
                        </a:rPr>
                        <a:t>Local, regional competitors lag behind</a:t>
                      </a:r>
                      <a:r>
                        <a:rPr lang="en-US" sz="1100" i="1" baseline="0" dirty="0" smtClean="0">
                          <a:latin typeface="+mn-lt"/>
                        </a:rPr>
                        <a:t> in quality scores</a:t>
                      </a:r>
                      <a:endParaRPr lang="en-US" sz="1100" i="1" dirty="0">
                        <a:latin typeface="+mn-lt"/>
                      </a:endParaRPr>
                    </a:p>
                  </a:txBody>
                  <a:tcPr/>
                </a:tc>
                <a:tc>
                  <a:txBody>
                    <a:bodyPr/>
                    <a:lstStyle/>
                    <a:p>
                      <a:pPr marL="0" indent="0">
                        <a:buFont typeface="+mj-lt"/>
                        <a:buNone/>
                      </a:pPr>
                      <a:r>
                        <a:rPr lang="en-US" sz="1100" i="1" dirty="0" smtClean="0">
                          <a:latin typeface="+mn-lt"/>
                        </a:rPr>
                        <a:t>Patients,</a:t>
                      </a:r>
                      <a:r>
                        <a:rPr lang="en-US" sz="1100" i="1" baseline="0" dirty="0" smtClean="0">
                          <a:latin typeface="+mn-lt"/>
                        </a:rPr>
                        <a:t> payers perceive service line as most reputable in area</a:t>
                      </a:r>
                      <a:endParaRPr lang="en-US" sz="1100" i="1" dirty="0">
                        <a:latin typeface="+mn-lt"/>
                      </a:endParaRPr>
                    </a:p>
                  </a:txBody>
                  <a:tcPr/>
                </a:tc>
                <a:tc>
                  <a:txBody>
                    <a:bodyPr/>
                    <a:lstStyle/>
                    <a:p>
                      <a:pPr marL="0" indent="0">
                        <a:buFont typeface="+mj-lt"/>
                        <a:buNone/>
                      </a:pPr>
                      <a:r>
                        <a:rPr lang="en-US" sz="1100" i="1" dirty="0" smtClean="0">
                          <a:latin typeface="+mn-lt"/>
                        </a:rPr>
                        <a:t>Very</a:t>
                      </a:r>
                      <a:r>
                        <a:rPr lang="en-US" sz="1100" i="1" baseline="0" dirty="0" smtClean="0">
                          <a:latin typeface="+mn-lt"/>
                        </a:rPr>
                        <a:t> Difficult</a:t>
                      </a:r>
                      <a:endParaRPr lang="en-US" sz="1100" i="1" dirty="0">
                        <a:latin typeface="+mn-lt"/>
                      </a:endParaRPr>
                    </a:p>
                  </a:txBody>
                  <a:tcPr/>
                </a:tc>
              </a:tr>
              <a:tr h="594360">
                <a:tc>
                  <a:txBody>
                    <a:bodyPr/>
                    <a:lstStyle/>
                    <a:p>
                      <a:endParaRPr lang="en-US" sz="1100" dirty="0">
                        <a:latin typeface="+mn-lt"/>
                      </a:endParaRPr>
                    </a:p>
                  </a:txBody>
                  <a:tcPr/>
                </a:tc>
                <a:tc>
                  <a:txBody>
                    <a:bodyPr/>
                    <a:lstStyle/>
                    <a:p>
                      <a:pPr marL="228600" indent="-228600">
                        <a:buFont typeface="+mj-lt"/>
                        <a:buAutoNum type="arabicPeriod"/>
                      </a:pPr>
                      <a:endParaRPr lang="en-US" sz="1100" i="1" dirty="0">
                        <a:latin typeface="+mn-lt"/>
                      </a:endParaRPr>
                    </a:p>
                  </a:txBody>
                  <a:tcPr/>
                </a:tc>
                <a:tc>
                  <a:txBody>
                    <a:bodyPr/>
                    <a:lstStyle/>
                    <a:p>
                      <a:pPr marL="228600" indent="-228600">
                        <a:buFont typeface="+mj-lt"/>
                        <a:buAutoNum type="arabicPeriod"/>
                      </a:pPr>
                      <a:endParaRPr lang="en-US" sz="1100" i="1" dirty="0">
                        <a:latin typeface="+mn-lt"/>
                      </a:endParaRPr>
                    </a:p>
                  </a:txBody>
                  <a:tcPr/>
                </a:tc>
                <a:tc>
                  <a:txBody>
                    <a:bodyPr/>
                    <a:lstStyle/>
                    <a:p>
                      <a:pPr marL="228600" indent="-228600">
                        <a:buFont typeface="+mj-lt"/>
                        <a:buAutoNum type="arabicPeriod"/>
                      </a:pPr>
                      <a:endParaRPr lang="en-US" sz="1100" i="1" dirty="0">
                        <a:latin typeface="+mn-lt"/>
                      </a:endParaRPr>
                    </a:p>
                  </a:txBody>
                  <a:tcPr/>
                </a:tc>
              </a:tr>
              <a:tr h="594360">
                <a:tc>
                  <a:txBody>
                    <a:bodyPr/>
                    <a:lstStyle/>
                    <a:p>
                      <a:endParaRPr lang="en-US" sz="1100" dirty="0">
                        <a:latin typeface="+mn-lt"/>
                      </a:endParaRPr>
                    </a:p>
                  </a:txBody>
                  <a:tcPr/>
                </a:tc>
                <a:tc>
                  <a:txBody>
                    <a:bodyPr/>
                    <a:lstStyle/>
                    <a:p>
                      <a:pPr marL="228600" indent="-228600">
                        <a:buFont typeface="+mj-lt"/>
                        <a:buAutoNum type="arabicPeriod"/>
                      </a:pPr>
                      <a:endParaRPr lang="en-US" sz="1100" i="1" dirty="0">
                        <a:latin typeface="+mn-lt"/>
                      </a:endParaRPr>
                    </a:p>
                  </a:txBody>
                  <a:tcPr/>
                </a:tc>
                <a:tc>
                  <a:txBody>
                    <a:bodyPr/>
                    <a:lstStyle/>
                    <a:p>
                      <a:pPr marL="228600" indent="-228600">
                        <a:buFont typeface="+mj-lt"/>
                        <a:buAutoNum type="arabicPeriod"/>
                      </a:pPr>
                      <a:endParaRPr lang="en-US" sz="1100" i="1" dirty="0">
                        <a:latin typeface="+mn-lt"/>
                      </a:endParaRPr>
                    </a:p>
                  </a:txBody>
                  <a:tcPr/>
                </a:tc>
                <a:tc>
                  <a:txBody>
                    <a:bodyPr/>
                    <a:lstStyle/>
                    <a:p>
                      <a:pPr marL="228600" indent="-228600">
                        <a:buFont typeface="+mj-lt"/>
                        <a:buAutoNum type="arabicPeriod"/>
                      </a:pPr>
                      <a:endParaRPr lang="en-US" sz="1100" i="1" dirty="0">
                        <a:latin typeface="+mn-lt"/>
                      </a:endParaRPr>
                    </a:p>
                  </a:txBody>
                  <a:tcPr/>
                </a:tc>
              </a:tr>
              <a:tr h="594360">
                <a:tc>
                  <a:txBody>
                    <a:bodyPr/>
                    <a:lstStyle/>
                    <a:p>
                      <a:endParaRPr lang="en-US" sz="1100" dirty="0">
                        <a:latin typeface="+mn-lt"/>
                      </a:endParaRPr>
                    </a:p>
                  </a:txBody>
                  <a:tcPr/>
                </a:tc>
                <a:tc>
                  <a:txBody>
                    <a:bodyPr/>
                    <a:lstStyle/>
                    <a:p>
                      <a:pPr marL="228600" indent="-228600">
                        <a:buFont typeface="+mj-lt"/>
                        <a:buAutoNum type="arabicPeriod"/>
                      </a:pPr>
                      <a:endParaRPr lang="en-US" sz="1100" i="1" dirty="0">
                        <a:latin typeface="+mn-lt"/>
                      </a:endParaRPr>
                    </a:p>
                  </a:txBody>
                  <a:tcPr/>
                </a:tc>
                <a:tc>
                  <a:txBody>
                    <a:bodyPr/>
                    <a:lstStyle/>
                    <a:p>
                      <a:pPr marL="228600" indent="-228600">
                        <a:buFont typeface="+mj-lt"/>
                        <a:buAutoNum type="arabicPeriod"/>
                      </a:pPr>
                      <a:endParaRPr lang="en-US" sz="1100" i="1" dirty="0">
                        <a:latin typeface="+mn-lt"/>
                      </a:endParaRPr>
                    </a:p>
                  </a:txBody>
                  <a:tcPr/>
                </a:tc>
                <a:tc>
                  <a:txBody>
                    <a:bodyPr/>
                    <a:lstStyle/>
                    <a:p>
                      <a:pPr marL="228600" indent="-228600">
                        <a:buFont typeface="+mj-lt"/>
                        <a:buAutoNum type="arabicPeriod"/>
                      </a:pPr>
                      <a:endParaRPr lang="en-US" sz="1100" i="1" dirty="0">
                        <a:latin typeface="+mn-lt"/>
                      </a:endParaRPr>
                    </a:p>
                  </a:txBody>
                  <a:tcPr/>
                </a:tc>
              </a:tr>
            </a:tbl>
          </a:graphicData>
        </a:graphic>
      </p:graphicFrame>
      <p:sp>
        <p:nvSpPr>
          <p:cNvPr id="7" name="Rectangle 6"/>
          <p:cNvSpPr/>
          <p:nvPr/>
        </p:nvSpPr>
        <p:spPr bwMode="auto">
          <a:xfrm>
            <a:off x="394954" y="4953000"/>
            <a:ext cx="8385049"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2" tIns="65292" rIns="130582" bIns="65292" numCol="1" rtlCol="0" anchor="t" anchorCtr="0" compatLnSpc="1">
            <a:prstTxWarp prst="textNoShape">
              <a:avLst/>
            </a:prstTxWarp>
          </a:bodyPr>
          <a:lstStyle/>
          <a:p>
            <a:pPr defTabSz="2090234"/>
            <a:endParaRPr lang="en-US" sz="1400" dirty="0">
              <a:solidFill>
                <a:schemeClr val="bg2"/>
              </a:solidFill>
            </a:endParaRPr>
          </a:p>
        </p:txBody>
      </p:sp>
      <p:sp>
        <p:nvSpPr>
          <p:cNvPr id="8" name="TextBox 7"/>
          <p:cNvSpPr txBox="1"/>
          <p:nvPr/>
        </p:nvSpPr>
        <p:spPr>
          <a:xfrm>
            <a:off x="394959" y="5040094"/>
            <a:ext cx="7737021" cy="351733"/>
          </a:xfrm>
          <a:prstGeom prst="rect">
            <a:avLst/>
          </a:prstGeom>
          <a:noFill/>
        </p:spPr>
        <p:txBody>
          <a:bodyPr wrap="square" lIns="130582" tIns="65292" rIns="130582" bIns="65292" rtlCol="0">
            <a:spAutoFit/>
          </a:bodyPr>
          <a:lstStyle/>
          <a:p>
            <a:r>
              <a:rPr lang="en-US" sz="1400" b="1" dirty="0"/>
              <a:t>Points of Differentiation</a:t>
            </a:r>
          </a:p>
        </p:txBody>
      </p:sp>
      <p:sp>
        <p:nvSpPr>
          <p:cNvPr id="9" name="TextBox 8"/>
          <p:cNvSpPr txBox="1"/>
          <p:nvPr/>
        </p:nvSpPr>
        <p:spPr>
          <a:xfrm>
            <a:off x="558710" y="5268853"/>
            <a:ext cx="7956563" cy="795799"/>
          </a:xfrm>
          <a:prstGeom prst="rect">
            <a:avLst/>
          </a:prstGeom>
          <a:noFill/>
        </p:spPr>
        <p:txBody>
          <a:bodyPr wrap="square" lIns="45706" tIns="45706" rIns="45706" bIns="45706" rtlCol="0">
            <a:spAutoFit/>
          </a:bodyPr>
          <a:lstStyle/>
          <a:p>
            <a:pPr marL="171407" indent="-171407">
              <a:buFont typeface="Arial" pitchFamily="34" charset="0"/>
              <a:buChar char="•"/>
            </a:pPr>
            <a:r>
              <a:rPr lang="en-US" sz="1100" i="1" dirty="0"/>
              <a:t>List strengths identified in the table above</a:t>
            </a:r>
          </a:p>
          <a:p>
            <a:pPr marL="171407" indent="-171407">
              <a:buFont typeface="Arial" pitchFamily="34" charset="0"/>
              <a:buChar char="•"/>
            </a:pPr>
            <a:r>
              <a:rPr lang="en-US" sz="1100" i="1" dirty="0"/>
              <a:t>E.g., highest quality metrics in regional market.</a:t>
            </a:r>
          </a:p>
          <a:p>
            <a:pPr marL="171407" indent="-171407">
              <a:buFont typeface="Arial" pitchFamily="34" charset="0"/>
              <a:buChar char="•"/>
            </a:pPr>
            <a:endParaRPr lang="en-US" sz="1100" i="1" dirty="0"/>
          </a:p>
          <a:p>
            <a:endParaRPr lang="en-US" sz="1100" i="1" dirty="0"/>
          </a:p>
        </p:txBody>
      </p:sp>
    </p:spTree>
    <p:extLst>
      <p:ext uri="{BB962C8B-B14F-4D97-AF65-F5344CB8AC3E}">
        <p14:creationId xmlns:p14="http://schemas.microsoft.com/office/powerpoint/2010/main" val="3722278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Box 2"/>
          <p:cNvSpPr txBox="1">
            <a:spLocks noChangeArrowheads="1"/>
          </p:cNvSpPr>
          <p:nvPr/>
        </p:nvSpPr>
        <p:spPr bwMode="auto">
          <a:xfrm>
            <a:off x="417513" y="5726113"/>
            <a:ext cx="1328737" cy="549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912813" fontAlgn="base">
              <a:spcBef>
                <a:spcPct val="0"/>
              </a:spcBef>
              <a:spcAft>
                <a:spcPct val="0"/>
              </a:spcAft>
              <a:defRPr>
                <a:solidFill>
                  <a:schemeClr val="tx1"/>
                </a:solidFill>
                <a:latin typeface="Arial" pitchFamily="34" charset="0"/>
              </a:defRPr>
            </a:lvl6pPr>
            <a:lvl7pPr marL="2971800" indent="-228600" defTabSz="912813" fontAlgn="base">
              <a:spcBef>
                <a:spcPct val="0"/>
              </a:spcBef>
              <a:spcAft>
                <a:spcPct val="0"/>
              </a:spcAft>
              <a:defRPr>
                <a:solidFill>
                  <a:schemeClr val="tx1"/>
                </a:solidFill>
                <a:latin typeface="Arial" pitchFamily="34" charset="0"/>
              </a:defRPr>
            </a:lvl7pPr>
            <a:lvl8pPr marL="3429000" indent="-228600" defTabSz="912813" fontAlgn="base">
              <a:spcBef>
                <a:spcPct val="0"/>
              </a:spcBef>
              <a:spcAft>
                <a:spcPct val="0"/>
              </a:spcAft>
              <a:defRPr>
                <a:solidFill>
                  <a:schemeClr val="tx1"/>
                </a:solidFill>
                <a:latin typeface="Arial" pitchFamily="34" charset="0"/>
              </a:defRPr>
            </a:lvl8pPr>
            <a:lvl9pPr marL="3886200" indent="-228600" defTabSz="912813" fontAlgn="base">
              <a:spcBef>
                <a:spcPct val="0"/>
              </a:spcBef>
              <a:spcAft>
                <a:spcPct val="0"/>
              </a:spcAft>
              <a:defRPr>
                <a:solidFill>
                  <a:schemeClr val="tx1"/>
                </a:solidFill>
                <a:latin typeface="Arial" pitchFamily="34" charset="0"/>
              </a:defRPr>
            </a:lvl9pPr>
          </a:lstStyle>
          <a:p>
            <a:pPr>
              <a:lnSpc>
                <a:spcPts val="626"/>
              </a:lnSpc>
            </a:pPr>
            <a:r>
              <a:rPr lang="en-US" altLang="en-US" sz="400">
                <a:solidFill>
                  <a:srgbClr val="231F20"/>
                </a:solidFill>
              </a:rPr>
              <a:t/>
            </a:r>
            <a:br>
              <a:rPr lang="en-US" altLang="en-US" sz="400">
                <a:solidFill>
                  <a:srgbClr val="231F20"/>
                </a:solidFill>
              </a:rPr>
            </a:br>
            <a:r>
              <a:rPr lang="en-US" altLang="en-US" sz="400">
                <a:solidFill>
                  <a:srgbClr val="231F20"/>
                </a:solidFill>
              </a:rPr>
              <a:t/>
            </a:r>
            <a:br>
              <a:rPr lang="en-US" altLang="en-US" sz="400">
                <a:solidFill>
                  <a:srgbClr val="231F20"/>
                </a:solidFill>
              </a:rPr>
            </a:br>
            <a:endParaRPr lang="en-US" altLang="en-US" sz="400">
              <a:solidFill>
                <a:srgbClr val="231F20"/>
              </a:solidFill>
            </a:endParaRPr>
          </a:p>
          <a:p>
            <a:pPr>
              <a:lnSpc>
                <a:spcPts val="539"/>
              </a:lnSpc>
              <a:spcBef>
                <a:spcPts val="713"/>
              </a:spcBef>
            </a:pPr>
            <a:endParaRPr lang="en-US" altLang="en-US" sz="400">
              <a:solidFill>
                <a:srgbClr val="636466"/>
              </a:solidFill>
              <a:latin typeface="Times New Roman" pitchFamily="18" charset="0"/>
            </a:endParaRPr>
          </a:p>
        </p:txBody>
      </p:sp>
      <p:sp>
        <p:nvSpPr>
          <p:cNvPr id="2" name="Text Placeholder 1"/>
          <p:cNvSpPr>
            <a:spLocks noGrp="1"/>
          </p:cNvSpPr>
          <p:nvPr>
            <p:ph type="body" sz="quarter" idx="19"/>
          </p:nvPr>
        </p:nvSpPr>
        <p:spPr/>
        <p:txBody>
          <a:bodyPr/>
          <a:lstStyle/>
          <a:p>
            <a:r>
              <a:rPr lang="en-US" dirty="0" smtClean="0"/>
              <a:t>Marketing Opportunities</a:t>
            </a:r>
            <a:endParaRPr lang="en-US" dirty="0"/>
          </a:p>
        </p:txBody>
      </p:sp>
      <p:sp>
        <p:nvSpPr>
          <p:cNvPr id="52" name="Title 51"/>
          <p:cNvSpPr>
            <a:spLocks noGrp="1"/>
          </p:cNvSpPr>
          <p:nvPr>
            <p:ph type="title"/>
          </p:nvPr>
        </p:nvSpPr>
        <p:spPr/>
        <p:txBody>
          <a:bodyPr/>
          <a:lstStyle/>
          <a:p>
            <a:pPr defTabSz="914247">
              <a:defRPr/>
            </a:pPr>
            <a:r>
              <a:rPr lang="en-US" dirty="0" smtClean="0">
                <a:solidFill>
                  <a:srgbClr val="231F20"/>
                </a:solidFill>
                <a:latin typeface="Arial"/>
              </a:rPr>
              <a:t>SWOT Analysis</a:t>
            </a:r>
            <a:endParaRPr lang="en-US" dirty="0"/>
          </a:p>
        </p:txBody>
      </p:sp>
      <p:sp>
        <p:nvSpPr>
          <p:cNvPr id="27" name="TextBox 26"/>
          <p:cNvSpPr txBox="1"/>
          <p:nvPr/>
        </p:nvSpPr>
        <p:spPr>
          <a:xfrm>
            <a:off x="407989" y="4267201"/>
            <a:ext cx="4116387" cy="1823576"/>
          </a:xfrm>
          <a:prstGeom prst="rect">
            <a:avLst/>
          </a:prstGeom>
          <a:noFill/>
          <a:ln>
            <a:solidFill>
              <a:schemeClr val="accent1">
                <a:lumMod val="60000"/>
                <a:lumOff val="40000"/>
              </a:schemeClr>
            </a:solidFill>
          </a:ln>
        </p:spPr>
        <p:txBody>
          <a:bodyPr wrap="square" lIns="91435" tIns="45718" rIns="91435" bIns="45718" anchor="ctr">
            <a:noAutofit/>
          </a:bodyPr>
          <a:lstStyle/>
          <a:p>
            <a:pPr marL="228589" indent="-228589">
              <a:spcBef>
                <a:spcPts val="600"/>
              </a:spcBef>
              <a:buFont typeface="+mj-lt"/>
              <a:buAutoNum type="arabicPeriod"/>
            </a:pPr>
            <a:r>
              <a:rPr lang="en-US" sz="1100" i="1" dirty="0"/>
              <a:t>List </a:t>
            </a:r>
            <a:r>
              <a:rPr lang="en-US" sz="1100" i="1" dirty="0" smtClean="0"/>
              <a:t>opportunities </a:t>
            </a:r>
            <a:r>
              <a:rPr lang="en-US" sz="1100" i="1" dirty="0"/>
              <a:t>for service line growth based on implications identified in </a:t>
            </a:r>
            <a:r>
              <a:rPr lang="en-US" sz="1100" i="1" dirty="0" smtClean="0"/>
              <a:t>Notable Changes to Service Line and Marketing Opportunities</a:t>
            </a:r>
            <a:r>
              <a:rPr lang="en-US" sz="1100" dirty="0" smtClean="0"/>
              <a:t>.  </a:t>
            </a:r>
            <a:r>
              <a:rPr lang="en-US" sz="1100" i="1" dirty="0" smtClean="0"/>
              <a:t> </a:t>
            </a:r>
            <a:endParaRPr lang="en-US" sz="1100" i="1" dirty="0"/>
          </a:p>
          <a:p>
            <a:pPr marL="228589" indent="-228589">
              <a:spcBef>
                <a:spcPts val="600"/>
              </a:spcBef>
              <a:buFont typeface="+mj-lt"/>
              <a:buAutoNum type="arabicPeriod"/>
            </a:pPr>
            <a:r>
              <a:rPr lang="en-US" sz="1100" i="1" dirty="0"/>
              <a:t> E.g</a:t>
            </a:r>
            <a:r>
              <a:rPr lang="en-US" sz="1100" i="1" dirty="0" smtClean="0"/>
              <a:t>., Opportunity to </a:t>
            </a:r>
            <a:r>
              <a:rPr lang="en-US" sz="1100" i="1" dirty="0"/>
              <a:t>publicize </a:t>
            </a:r>
            <a:r>
              <a:rPr lang="en-US" sz="1100" i="1" dirty="0" smtClean="0"/>
              <a:t>addition </a:t>
            </a:r>
            <a:r>
              <a:rPr lang="en-US" sz="1100" i="1" dirty="0"/>
              <a:t>of new minimally invasive surgical </a:t>
            </a:r>
            <a:r>
              <a:rPr lang="en-US" sz="1100" i="1" dirty="0" smtClean="0"/>
              <a:t>technology.</a:t>
            </a:r>
            <a:endParaRPr lang="en-US" sz="1100" i="1" dirty="0"/>
          </a:p>
          <a:p>
            <a:pPr marL="228589" indent="-228589" defTabSz="914247">
              <a:buFont typeface="+mj-lt"/>
              <a:buAutoNum type="arabicPeriod"/>
              <a:defRPr/>
            </a:pPr>
            <a:r>
              <a:rPr lang="en-US" sz="1100" dirty="0" smtClean="0"/>
              <a:t> </a:t>
            </a:r>
            <a:endParaRPr lang="en-US" sz="1100" dirty="0"/>
          </a:p>
          <a:p>
            <a:pPr marL="228589" indent="-228589" defTabSz="914247">
              <a:lnSpc>
                <a:spcPct val="200000"/>
              </a:lnSpc>
              <a:buFont typeface="+mj-lt"/>
              <a:buAutoNum type="arabicPeriod"/>
              <a:defRPr/>
            </a:pPr>
            <a:r>
              <a:rPr lang="en-US" sz="1100" dirty="0"/>
              <a:t> </a:t>
            </a:r>
          </a:p>
          <a:p>
            <a:pPr marL="228589" indent="-228589" defTabSz="914247">
              <a:lnSpc>
                <a:spcPct val="200000"/>
              </a:lnSpc>
              <a:buFont typeface="+mj-lt"/>
              <a:buAutoNum type="arabicPeriod"/>
              <a:defRPr/>
            </a:pPr>
            <a:r>
              <a:rPr lang="en-US" sz="1100" dirty="0"/>
              <a:t> </a:t>
            </a:r>
          </a:p>
        </p:txBody>
      </p:sp>
      <p:sp>
        <p:nvSpPr>
          <p:cNvPr id="38918" name="TextBox 27"/>
          <p:cNvSpPr txBox="1">
            <a:spLocks noChangeArrowheads="1"/>
          </p:cNvSpPr>
          <p:nvPr/>
        </p:nvSpPr>
        <p:spPr bwMode="auto">
          <a:xfrm>
            <a:off x="4648200" y="1872497"/>
            <a:ext cx="4065837" cy="1785104"/>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square" lIns="91435" tIns="45718" rIns="91435" bIns="45718" anchor="ctr">
            <a:no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912813" fontAlgn="base">
              <a:spcBef>
                <a:spcPct val="0"/>
              </a:spcBef>
              <a:spcAft>
                <a:spcPct val="0"/>
              </a:spcAft>
              <a:defRPr>
                <a:solidFill>
                  <a:schemeClr val="tx1"/>
                </a:solidFill>
                <a:latin typeface="Arial" pitchFamily="34" charset="0"/>
              </a:defRPr>
            </a:lvl6pPr>
            <a:lvl7pPr marL="2971800" indent="-228600" defTabSz="912813" fontAlgn="base">
              <a:spcBef>
                <a:spcPct val="0"/>
              </a:spcBef>
              <a:spcAft>
                <a:spcPct val="0"/>
              </a:spcAft>
              <a:defRPr>
                <a:solidFill>
                  <a:schemeClr val="tx1"/>
                </a:solidFill>
                <a:latin typeface="Arial" pitchFamily="34" charset="0"/>
              </a:defRPr>
            </a:lvl7pPr>
            <a:lvl8pPr marL="3429000" indent="-228600" defTabSz="912813" fontAlgn="base">
              <a:spcBef>
                <a:spcPct val="0"/>
              </a:spcBef>
              <a:spcAft>
                <a:spcPct val="0"/>
              </a:spcAft>
              <a:defRPr>
                <a:solidFill>
                  <a:schemeClr val="tx1"/>
                </a:solidFill>
                <a:latin typeface="Arial" pitchFamily="34" charset="0"/>
              </a:defRPr>
            </a:lvl8pPr>
            <a:lvl9pPr marL="3886200" indent="-228600" defTabSz="912813" fontAlgn="base">
              <a:spcBef>
                <a:spcPct val="0"/>
              </a:spcBef>
              <a:spcAft>
                <a:spcPct val="0"/>
              </a:spcAft>
              <a:defRPr>
                <a:solidFill>
                  <a:schemeClr val="tx1"/>
                </a:solidFill>
                <a:latin typeface="Arial" pitchFamily="34" charset="0"/>
              </a:defRPr>
            </a:lvl9pPr>
          </a:lstStyle>
          <a:p>
            <a:pPr marL="228589" indent="-228589">
              <a:spcBef>
                <a:spcPts val="600"/>
              </a:spcBef>
              <a:buFont typeface="+mj-lt"/>
              <a:buAutoNum type="arabicPeriod"/>
            </a:pPr>
            <a:endParaRPr lang="en-US" sz="1100" dirty="0"/>
          </a:p>
        </p:txBody>
      </p:sp>
      <p:sp>
        <p:nvSpPr>
          <p:cNvPr id="38919" name="TextBox 28"/>
          <p:cNvSpPr txBox="1">
            <a:spLocks noChangeArrowheads="1"/>
          </p:cNvSpPr>
          <p:nvPr/>
        </p:nvSpPr>
        <p:spPr bwMode="auto">
          <a:xfrm>
            <a:off x="417514" y="1872497"/>
            <a:ext cx="4116387" cy="1785104"/>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wrap="square" lIns="91435" tIns="45718" rIns="91435" bIns="45718" anchor="ctr">
            <a:no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912813" fontAlgn="base">
              <a:spcBef>
                <a:spcPct val="0"/>
              </a:spcBef>
              <a:spcAft>
                <a:spcPct val="0"/>
              </a:spcAft>
              <a:defRPr>
                <a:solidFill>
                  <a:schemeClr val="tx1"/>
                </a:solidFill>
                <a:latin typeface="Arial" pitchFamily="34" charset="0"/>
              </a:defRPr>
            </a:lvl6pPr>
            <a:lvl7pPr marL="2971800" indent="-228600" defTabSz="912813" fontAlgn="base">
              <a:spcBef>
                <a:spcPct val="0"/>
              </a:spcBef>
              <a:spcAft>
                <a:spcPct val="0"/>
              </a:spcAft>
              <a:defRPr>
                <a:solidFill>
                  <a:schemeClr val="tx1"/>
                </a:solidFill>
                <a:latin typeface="Arial" pitchFamily="34" charset="0"/>
              </a:defRPr>
            </a:lvl7pPr>
            <a:lvl8pPr marL="3429000" indent="-228600" defTabSz="912813" fontAlgn="base">
              <a:spcBef>
                <a:spcPct val="0"/>
              </a:spcBef>
              <a:spcAft>
                <a:spcPct val="0"/>
              </a:spcAft>
              <a:defRPr>
                <a:solidFill>
                  <a:schemeClr val="tx1"/>
                </a:solidFill>
                <a:latin typeface="Arial" pitchFamily="34" charset="0"/>
              </a:defRPr>
            </a:lvl8pPr>
            <a:lvl9pPr marL="3886200" indent="-228600" defTabSz="912813" fontAlgn="base">
              <a:spcBef>
                <a:spcPct val="0"/>
              </a:spcBef>
              <a:spcAft>
                <a:spcPct val="0"/>
              </a:spcAft>
              <a:defRPr>
                <a:solidFill>
                  <a:schemeClr val="tx1"/>
                </a:solidFill>
                <a:latin typeface="Arial" pitchFamily="34" charset="0"/>
              </a:defRPr>
            </a:lvl9pPr>
          </a:lstStyle>
          <a:p>
            <a:pPr marL="228589" indent="-228589">
              <a:spcBef>
                <a:spcPts val="600"/>
              </a:spcBef>
              <a:buFont typeface="+mj-lt"/>
              <a:buAutoNum type="arabicPeriod"/>
            </a:pPr>
            <a:r>
              <a:rPr lang="en-US" altLang="en-US" sz="1100" i="1" dirty="0"/>
              <a:t>List internal strengths contributing to service line growth   based on implications identified in Current Performance.</a:t>
            </a:r>
            <a:endParaRPr lang="en-US" altLang="en-US" sz="1100" dirty="0"/>
          </a:p>
          <a:p>
            <a:pPr marL="228589" indent="-228589">
              <a:spcBef>
                <a:spcPts val="600"/>
              </a:spcBef>
              <a:buFont typeface="+mj-lt"/>
              <a:buAutoNum type="arabicPeriod"/>
            </a:pPr>
            <a:r>
              <a:rPr lang="en-US" altLang="en-US" sz="1100" i="1" dirty="0"/>
              <a:t>E.g. Orthopedics service line has highest regional quality rankings. </a:t>
            </a:r>
          </a:p>
          <a:p>
            <a:pPr marL="228589" indent="-228589">
              <a:lnSpc>
                <a:spcPct val="200000"/>
              </a:lnSpc>
              <a:buFont typeface="+mj-lt"/>
              <a:buAutoNum type="arabicPeriod"/>
            </a:pPr>
            <a:r>
              <a:rPr lang="en-US" altLang="en-US" sz="1100" dirty="0"/>
              <a:t> </a:t>
            </a:r>
          </a:p>
          <a:p>
            <a:pPr marL="228589" indent="-228589">
              <a:lnSpc>
                <a:spcPct val="200000"/>
              </a:lnSpc>
              <a:buFont typeface="+mj-lt"/>
              <a:buAutoNum type="arabicPeriod"/>
            </a:pPr>
            <a:r>
              <a:rPr lang="en-US" altLang="en-US" sz="1100" dirty="0"/>
              <a:t> </a:t>
            </a:r>
          </a:p>
          <a:p>
            <a:pPr marL="228589" indent="-228589">
              <a:lnSpc>
                <a:spcPct val="200000"/>
              </a:lnSpc>
              <a:buFont typeface="+mj-lt"/>
              <a:buAutoNum type="arabicPeriod"/>
            </a:pPr>
            <a:r>
              <a:rPr lang="en-US" altLang="en-US" sz="1100" dirty="0"/>
              <a:t> </a:t>
            </a:r>
          </a:p>
        </p:txBody>
      </p:sp>
      <p:sp>
        <p:nvSpPr>
          <p:cNvPr id="38920" name="TextBox 29"/>
          <p:cNvSpPr txBox="1">
            <a:spLocks noChangeArrowheads="1"/>
          </p:cNvSpPr>
          <p:nvPr/>
        </p:nvSpPr>
        <p:spPr bwMode="auto">
          <a:xfrm>
            <a:off x="4648200" y="4267201"/>
            <a:ext cx="4065837" cy="1823576"/>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square" lIns="91435" tIns="45718" rIns="91435" bIns="45718" anchor="ctr">
            <a:no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912813" fontAlgn="base">
              <a:spcBef>
                <a:spcPct val="0"/>
              </a:spcBef>
              <a:spcAft>
                <a:spcPct val="0"/>
              </a:spcAft>
              <a:defRPr>
                <a:solidFill>
                  <a:schemeClr val="tx1"/>
                </a:solidFill>
                <a:latin typeface="Arial" pitchFamily="34" charset="0"/>
              </a:defRPr>
            </a:lvl6pPr>
            <a:lvl7pPr marL="2971800" indent="-228600" defTabSz="912813" fontAlgn="base">
              <a:spcBef>
                <a:spcPct val="0"/>
              </a:spcBef>
              <a:spcAft>
                <a:spcPct val="0"/>
              </a:spcAft>
              <a:defRPr>
                <a:solidFill>
                  <a:schemeClr val="tx1"/>
                </a:solidFill>
                <a:latin typeface="Arial" pitchFamily="34" charset="0"/>
              </a:defRPr>
            </a:lvl7pPr>
            <a:lvl8pPr marL="3429000" indent="-228600" defTabSz="912813" fontAlgn="base">
              <a:spcBef>
                <a:spcPct val="0"/>
              </a:spcBef>
              <a:spcAft>
                <a:spcPct val="0"/>
              </a:spcAft>
              <a:defRPr>
                <a:solidFill>
                  <a:schemeClr val="tx1"/>
                </a:solidFill>
                <a:latin typeface="Arial" pitchFamily="34" charset="0"/>
              </a:defRPr>
            </a:lvl8pPr>
            <a:lvl9pPr marL="3886200" indent="-228600" defTabSz="912813" fontAlgn="base">
              <a:spcBef>
                <a:spcPct val="0"/>
              </a:spcBef>
              <a:spcAft>
                <a:spcPct val="0"/>
              </a:spcAft>
              <a:defRPr>
                <a:solidFill>
                  <a:schemeClr val="tx1"/>
                </a:solidFill>
                <a:latin typeface="Arial" pitchFamily="34" charset="0"/>
              </a:defRPr>
            </a:lvl9pPr>
          </a:lstStyle>
          <a:p>
            <a:pPr marL="285736" indent="-285736">
              <a:spcBef>
                <a:spcPts val="600"/>
              </a:spcBef>
              <a:buFont typeface="+mj-lt"/>
              <a:buAutoNum type="arabicPeriod"/>
            </a:pPr>
            <a:r>
              <a:rPr lang="en-US" sz="1100" i="1" dirty="0"/>
              <a:t>List external barriers to system/service line growth based on implications identified in </a:t>
            </a:r>
            <a:r>
              <a:rPr lang="en-US" sz="1100" i="1" dirty="0" smtClean="0"/>
              <a:t>Market Performance.</a:t>
            </a:r>
            <a:endParaRPr lang="en-US" sz="1100" i="1" dirty="0"/>
          </a:p>
          <a:p>
            <a:pPr marL="285736" indent="-285736">
              <a:spcBef>
                <a:spcPts val="600"/>
              </a:spcBef>
              <a:buFont typeface="+mj-lt"/>
              <a:buAutoNum type="arabicPeriod"/>
            </a:pPr>
            <a:r>
              <a:rPr lang="en-US" sz="1100" i="1" dirty="0"/>
              <a:t>E.g., </a:t>
            </a:r>
            <a:r>
              <a:rPr lang="en-US" sz="1100" i="1" dirty="0" smtClean="0"/>
              <a:t>Competitor hospital’s high brand awareness ratings present risk to market share. </a:t>
            </a:r>
            <a:endParaRPr lang="en-US" sz="1100" i="1" dirty="0"/>
          </a:p>
          <a:p>
            <a:pPr>
              <a:lnSpc>
                <a:spcPct val="200000"/>
              </a:lnSpc>
            </a:pPr>
            <a:r>
              <a:rPr lang="en-US" altLang="en-US" sz="1100" dirty="0"/>
              <a:t>3.</a:t>
            </a:r>
          </a:p>
          <a:p>
            <a:pPr>
              <a:lnSpc>
                <a:spcPct val="200000"/>
              </a:lnSpc>
            </a:pPr>
            <a:r>
              <a:rPr lang="en-US" altLang="en-US" sz="1100" dirty="0"/>
              <a:t>4.</a:t>
            </a:r>
          </a:p>
          <a:p>
            <a:pPr>
              <a:lnSpc>
                <a:spcPct val="200000"/>
              </a:lnSpc>
            </a:pPr>
            <a:r>
              <a:rPr lang="en-US" altLang="en-US" sz="1100" dirty="0"/>
              <a:t>5.</a:t>
            </a:r>
          </a:p>
        </p:txBody>
      </p:sp>
      <p:sp>
        <p:nvSpPr>
          <p:cNvPr id="36" name="TextBox 35"/>
          <p:cNvSpPr txBox="1"/>
          <p:nvPr/>
        </p:nvSpPr>
        <p:spPr>
          <a:xfrm>
            <a:off x="407989" y="3884613"/>
            <a:ext cx="4116387" cy="268206"/>
          </a:xfrm>
          <a:prstGeom prst="rect">
            <a:avLst/>
          </a:prstGeom>
          <a:solidFill>
            <a:schemeClr val="accent2"/>
          </a:solidFill>
          <a:ln w="3175">
            <a:solidFill>
              <a:schemeClr val="accent2"/>
            </a:solidFill>
          </a:ln>
        </p:spPr>
        <p:txBody>
          <a:bodyPr wrap="square" lIns="91435" tIns="45718" rIns="91435" bIns="45718">
            <a:spAutoFit/>
          </a:bodyPr>
          <a:lstStyle/>
          <a:p>
            <a:pPr algn="ctr" defTabSz="914247">
              <a:defRPr/>
            </a:pPr>
            <a:r>
              <a:rPr lang="en-US" sz="1100" b="1" dirty="0">
                <a:solidFill>
                  <a:schemeClr val="bg1">
                    <a:lumMod val="95000"/>
                  </a:schemeClr>
                </a:solidFill>
              </a:rPr>
              <a:t>Opportunities</a:t>
            </a:r>
          </a:p>
        </p:txBody>
      </p:sp>
      <p:sp>
        <p:nvSpPr>
          <p:cNvPr id="37" name="TextBox 36"/>
          <p:cNvSpPr txBox="1"/>
          <p:nvPr/>
        </p:nvSpPr>
        <p:spPr>
          <a:xfrm>
            <a:off x="417514" y="1482724"/>
            <a:ext cx="4116387" cy="268206"/>
          </a:xfrm>
          <a:prstGeom prst="rect">
            <a:avLst/>
          </a:prstGeom>
          <a:solidFill>
            <a:schemeClr val="accent2"/>
          </a:solidFill>
          <a:ln w="3175">
            <a:solidFill>
              <a:schemeClr val="accent2"/>
            </a:solidFill>
          </a:ln>
        </p:spPr>
        <p:txBody>
          <a:bodyPr wrap="square" lIns="91435" tIns="45718" rIns="91435" bIns="45718">
            <a:spAutoFit/>
          </a:bodyPr>
          <a:lstStyle/>
          <a:p>
            <a:pPr algn="ctr" defTabSz="914247">
              <a:defRPr/>
            </a:pPr>
            <a:r>
              <a:rPr lang="en-US" sz="1100" b="1" dirty="0">
                <a:solidFill>
                  <a:schemeClr val="bg1">
                    <a:lumMod val="95000"/>
                  </a:schemeClr>
                </a:solidFill>
              </a:rPr>
              <a:t>Strengths</a:t>
            </a:r>
          </a:p>
        </p:txBody>
      </p:sp>
      <p:sp>
        <p:nvSpPr>
          <p:cNvPr id="38" name="TextBox 37"/>
          <p:cNvSpPr txBox="1"/>
          <p:nvPr/>
        </p:nvSpPr>
        <p:spPr>
          <a:xfrm>
            <a:off x="4648201" y="3886200"/>
            <a:ext cx="4065839" cy="268206"/>
          </a:xfrm>
          <a:prstGeom prst="rect">
            <a:avLst/>
          </a:prstGeom>
          <a:solidFill>
            <a:srgbClr val="C00000"/>
          </a:solidFill>
          <a:ln w="3175">
            <a:solidFill>
              <a:srgbClr val="C00000"/>
            </a:solidFill>
          </a:ln>
        </p:spPr>
        <p:txBody>
          <a:bodyPr wrap="square" lIns="91435" tIns="45718" rIns="91435" bIns="45718">
            <a:spAutoFit/>
          </a:bodyPr>
          <a:lstStyle/>
          <a:p>
            <a:pPr algn="ctr" defTabSz="914247">
              <a:defRPr/>
            </a:pPr>
            <a:r>
              <a:rPr lang="en-US" sz="1100" b="1" dirty="0">
                <a:solidFill>
                  <a:schemeClr val="bg1">
                    <a:lumMod val="95000"/>
                  </a:schemeClr>
                </a:solidFill>
              </a:rPr>
              <a:t>Threats</a:t>
            </a:r>
          </a:p>
        </p:txBody>
      </p:sp>
      <p:sp>
        <p:nvSpPr>
          <p:cNvPr id="39" name="TextBox 38"/>
          <p:cNvSpPr txBox="1"/>
          <p:nvPr/>
        </p:nvSpPr>
        <p:spPr>
          <a:xfrm>
            <a:off x="4648201" y="1477963"/>
            <a:ext cx="4065839" cy="268206"/>
          </a:xfrm>
          <a:prstGeom prst="rect">
            <a:avLst/>
          </a:prstGeom>
          <a:solidFill>
            <a:srgbClr val="C00000"/>
          </a:solidFill>
          <a:ln w="3175">
            <a:solidFill>
              <a:srgbClr val="C00000"/>
            </a:solidFill>
          </a:ln>
        </p:spPr>
        <p:txBody>
          <a:bodyPr wrap="square" lIns="91435" tIns="45718" rIns="91435" bIns="45718">
            <a:spAutoFit/>
          </a:bodyPr>
          <a:lstStyle/>
          <a:p>
            <a:pPr algn="ctr" defTabSz="914247">
              <a:defRPr/>
            </a:pPr>
            <a:r>
              <a:rPr lang="en-US" sz="1100" b="1" dirty="0">
                <a:solidFill>
                  <a:schemeClr val="bg1">
                    <a:lumMod val="95000"/>
                  </a:schemeClr>
                </a:solidFill>
              </a:rPr>
              <a:t>Weaknesses</a:t>
            </a:r>
          </a:p>
        </p:txBody>
      </p:sp>
      <p:sp>
        <p:nvSpPr>
          <p:cNvPr id="3" name="TextBox 2"/>
          <p:cNvSpPr txBox="1"/>
          <p:nvPr/>
        </p:nvSpPr>
        <p:spPr>
          <a:xfrm>
            <a:off x="4648201" y="1872496"/>
            <a:ext cx="4065839" cy="2407986"/>
          </a:xfrm>
          <a:prstGeom prst="rect">
            <a:avLst/>
          </a:prstGeom>
          <a:noFill/>
        </p:spPr>
        <p:txBody>
          <a:bodyPr wrap="square" lIns="45718" tIns="45718" rIns="45718" bIns="45718" rtlCol="0">
            <a:spAutoFit/>
          </a:bodyPr>
          <a:lstStyle/>
          <a:p>
            <a:pPr marL="228589" indent="-228589">
              <a:spcBef>
                <a:spcPts val="600"/>
              </a:spcBef>
              <a:buFont typeface="+mj-lt"/>
              <a:buAutoNum type="arabicPeriod"/>
            </a:pPr>
            <a:r>
              <a:rPr lang="en-US" sz="1100" i="1" dirty="0"/>
              <a:t>List internal barriers to service line growth based on implications identified in Current Performance.</a:t>
            </a:r>
          </a:p>
          <a:p>
            <a:pPr marL="228589" indent="-228589" defTabSz="914247">
              <a:spcBef>
                <a:spcPts val="600"/>
              </a:spcBef>
              <a:buFont typeface="+mj-lt"/>
              <a:buAutoNum type="arabicPeriod"/>
              <a:defRPr/>
            </a:pPr>
            <a:r>
              <a:rPr lang="en-US" sz="1100" i="1" dirty="0"/>
              <a:t>E.g., Orthopedics service line lacks robust sports medicine offering for athletes aged 15-25. </a:t>
            </a:r>
            <a:r>
              <a:rPr lang="en-US" sz="1100" dirty="0"/>
              <a:t>  </a:t>
            </a:r>
          </a:p>
          <a:p>
            <a:pPr marL="228589" indent="-228589" defTabSz="914247">
              <a:lnSpc>
                <a:spcPct val="200000"/>
              </a:lnSpc>
              <a:buFont typeface="+mj-lt"/>
              <a:buAutoNum type="arabicPeriod"/>
              <a:defRPr/>
            </a:pPr>
            <a:r>
              <a:rPr lang="en-US" sz="1100" dirty="0"/>
              <a:t> </a:t>
            </a:r>
          </a:p>
          <a:p>
            <a:pPr marL="228589" indent="-228589" defTabSz="914247">
              <a:lnSpc>
                <a:spcPct val="200000"/>
              </a:lnSpc>
              <a:buFont typeface="+mj-lt"/>
              <a:buAutoNum type="arabicPeriod"/>
              <a:defRPr/>
            </a:pPr>
            <a:r>
              <a:rPr lang="en-US" sz="1100" dirty="0"/>
              <a:t> </a:t>
            </a:r>
          </a:p>
          <a:p>
            <a:pPr marL="228589" indent="-228589" defTabSz="914247">
              <a:lnSpc>
                <a:spcPct val="200000"/>
              </a:lnSpc>
              <a:buFont typeface="+mj-lt"/>
              <a:buAutoNum type="arabicPeriod"/>
              <a:defRPr/>
            </a:pPr>
            <a:r>
              <a:rPr lang="en-US" sz="1100" dirty="0"/>
              <a:t> </a:t>
            </a:r>
          </a:p>
          <a:p>
            <a:pPr marL="228589" indent="-228589" defTabSz="914247">
              <a:lnSpc>
                <a:spcPct val="200000"/>
              </a:lnSpc>
              <a:buFont typeface="+mj-lt"/>
              <a:buAutoNum type="arabicPeriod"/>
              <a:defRPr/>
            </a:pPr>
            <a:endParaRPr lang="en-US" sz="1100" dirty="0"/>
          </a:p>
          <a:p>
            <a:endParaRPr lang="en-US" sz="900" dirty="0"/>
          </a:p>
        </p:txBody>
      </p:sp>
    </p:spTree>
    <p:extLst>
      <p:ext uri="{BB962C8B-B14F-4D97-AF65-F5344CB8AC3E}">
        <p14:creationId xmlns:p14="http://schemas.microsoft.com/office/powerpoint/2010/main" val="1690789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25</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Marketing Opportunities</a:t>
            </a:r>
            <a:endParaRPr lang="en-US" dirty="0"/>
          </a:p>
        </p:txBody>
      </p:sp>
      <p:sp>
        <p:nvSpPr>
          <p:cNvPr id="4" name="Title 3"/>
          <p:cNvSpPr>
            <a:spLocks noGrp="1"/>
          </p:cNvSpPr>
          <p:nvPr>
            <p:ph type="title"/>
          </p:nvPr>
        </p:nvSpPr>
        <p:spPr/>
        <p:txBody>
          <a:bodyPr/>
          <a:lstStyle/>
          <a:p>
            <a:r>
              <a:rPr lang="en-US" dirty="0" smtClean="0"/>
              <a:t>Marketing Initiative Short List</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6063944"/>
              </p:ext>
            </p:extLst>
          </p:nvPr>
        </p:nvGraphicFramePr>
        <p:xfrm>
          <a:off x="399864" y="1384307"/>
          <a:ext cx="8314173" cy="4089402"/>
        </p:xfrm>
        <a:graphic>
          <a:graphicData uri="http://schemas.openxmlformats.org/drawingml/2006/table">
            <a:tbl>
              <a:tblPr firstRow="1" bandRow="1">
                <a:tableStyleId>{5C22544A-7EE6-4342-B048-85BDC9FD1C3A}</a:tableStyleId>
              </a:tblPr>
              <a:tblGrid>
                <a:gridCol w="2771391"/>
                <a:gridCol w="2771391"/>
                <a:gridCol w="2771391"/>
              </a:tblGrid>
              <a:tr h="681567">
                <a:tc>
                  <a:txBody>
                    <a:bodyPr/>
                    <a:lstStyle/>
                    <a:p>
                      <a:pPr algn="ctr"/>
                      <a:r>
                        <a:rPr lang="en-US" sz="1100" dirty="0" smtClean="0"/>
                        <a:t>Service Line Goal</a:t>
                      </a:r>
                      <a:endParaRPr lang="en-US" sz="1100" dirty="0"/>
                    </a:p>
                  </a:txBody>
                  <a:tcPr anchor="ctr"/>
                </a:tc>
                <a:tc>
                  <a:txBody>
                    <a:bodyPr/>
                    <a:lstStyle/>
                    <a:p>
                      <a:pPr algn="ctr"/>
                      <a:r>
                        <a:rPr lang="en-US" sz="1100" dirty="0" smtClean="0"/>
                        <a:t>Opportunities</a:t>
                      </a:r>
                      <a:r>
                        <a:rPr lang="en-US" sz="1100" baseline="0" dirty="0" smtClean="0"/>
                        <a:t> for Marketing Impact</a:t>
                      </a:r>
                      <a:endParaRPr lang="en-US" sz="1100" dirty="0"/>
                    </a:p>
                  </a:txBody>
                  <a:tcPr anchor="ctr"/>
                </a:tc>
                <a:tc>
                  <a:txBody>
                    <a:bodyPr/>
                    <a:lstStyle/>
                    <a:p>
                      <a:pPr algn="ctr"/>
                      <a:r>
                        <a:rPr lang="en-US" sz="1100" dirty="0" smtClean="0"/>
                        <a:t>Potential</a:t>
                      </a:r>
                      <a:r>
                        <a:rPr lang="en-US" sz="1100" baseline="0" dirty="0" smtClean="0"/>
                        <a:t> Marketing Initiative</a:t>
                      </a:r>
                      <a:endParaRPr lang="en-US" sz="1100" dirty="0"/>
                    </a:p>
                  </a:txBody>
                  <a:tcPr anchor="ctr"/>
                </a:tc>
              </a:tr>
              <a:tr h="681567">
                <a:tc>
                  <a:txBody>
                    <a:bodyPr/>
                    <a:lstStyle/>
                    <a:p>
                      <a:endParaRPr lang="en-US" sz="1100" dirty="0"/>
                    </a:p>
                  </a:txBody>
                  <a:tcPr/>
                </a:tc>
                <a:tc>
                  <a:txBody>
                    <a:bodyPr/>
                    <a:lstStyle/>
                    <a:p>
                      <a:endParaRPr lang="en-US" sz="1100" dirty="0"/>
                    </a:p>
                  </a:txBody>
                  <a:tcPr/>
                </a:tc>
                <a:tc>
                  <a:txBody>
                    <a:bodyPr/>
                    <a:lstStyle/>
                    <a:p>
                      <a:endParaRPr lang="en-US" sz="1100" dirty="0"/>
                    </a:p>
                  </a:txBody>
                  <a:tcPr/>
                </a:tc>
              </a:tr>
              <a:tr h="681567">
                <a:tc>
                  <a:txBody>
                    <a:bodyPr/>
                    <a:lstStyle/>
                    <a:p>
                      <a:endParaRPr lang="en-US" sz="1100" dirty="0"/>
                    </a:p>
                  </a:txBody>
                  <a:tcPr/>
                </a:tc>
                <a:tc>
                  <a:txBody>
                    <a:bodyPr/>
                    <a:lstStyle/>
                    <a:p>
                      <a:endParaRPr lang="en-US" sz="1100" dirty="0"/>
                    </a:p>
                  </a:txBody>
                  <a:tcPr/>
                </a:tc>
                <a:tc>
                  <a:txBody>
                    <a:bodyPr/>
                    <a:lstStyle/>
                    <a:p>
                      <a:endParaRPr lang="en-US" sz="1100" dirty="0"/>
                    </a:p>
                  </a:txBody>
                  <a:tcPr/>
                </a:tc>
              </a:tr>
              <a:tr h="681567">
                <a:tc>
                  <a:txBody>
                    <a:bodyPr/>
                    <a:lstStyle/>
                    <a:p>
                      <a:endParaRPr lang="en-US" sz="1100" dirty="0"/>
                    </a:p>
                  </a:txBody>
                  <a:tcPr/>
                </a:tc>
                <a:tc>
                  <a:txBody>
                    <a:bodyPr/>
                    <a:lstStyle/>
                    <a:p>
                      <a:endParaRPr lang="en-US" sz="1100" dirty="0"/>
                    </a:p>
                  </a:txBody>
                  <a:tcPr/>
                </a:tc>
                <a:tc>
                  <a:txBody>
                    <a:bodyPr/>
                    <a:lstStyle/>
                    <a:p>
                      <a:endParaRPr lang="en-US" sz="1100" dirty="0"/>
                    </a:p>
                  </a:txBody>
                  <a:tcPr/>
                </a:tc>
              </a:tr>
              <a:tr h="681567">
                <a:tc>
                  <a:txBody>
                    <a:bodyPr/>
                    <a:lstStyle/>
                    <a:p>
                      <a:endParaRPr lang="en-US" sz="1100" dirty="0"/>
                    </a:p>
                  </a:txBody>
                  <a:tcPr/>
                </a:tc>
                <a:tc>
                  <a:txBody>
                    <a:bodyPr/>
                    <a:lstStyle/>
                    <a:p>
                      <a:endParaRPr lang="en-US" sz="1100" dirty="0"/>
                    </a:p>
                  </a:txBody>
                  <a:tcPr/>
                </a:tc>
                <a:tc>
                  <a:txBody>
                    <a:bodyPr/>
                    <a:lstStyle/>
                    <a:p>
                      <a:endParaRPr lang="en-US" sz="1100" dirty="0"/>
                    </a:p>
                  </a:txBody>
                  <a:tcPr/>
                </a:tc>
              </a:tr>
              <a:tr h="681567">
                <a:tc>
                  <a:txBody>
                    <a:bodyPr/>
                    <a:lstStyle/>
                    <a:p>
                      <a:endParaRPr lang="en-US" sz="1100" dirty="0"/>
                    </a:p>
                  </a:txBody>
                  <a:tcPr/>
                </a:tc>
                <a:tc>
                  <a:txBody>
                    <a:bodyPr/>
                    <a:lstStyle/>
                    <a:p>
                      <a:endParaRPr lang="en-US" sz="1100" dirty="0"/>
                    </a:p>
                  </a:txBody>
                  <a:tcPr/>
                </a:tc>
                <a:tc>
                  <a:txBody>
                    <a:bodyPr/>
                    <a:lstStyle/>
                    <a:p>
                      <a:endParaRPr lang="en-US" sz="1100" dirty="0"/>
                    </a:p>
                  </a:txBody>
                  <a:tcPr/>
                </a:tc>
              </a:tr>
            </a:tbl>
          </a:graphicData>
        </a:graphic>
      </p:graphicFrame>
      <p:sp>
        <p:nvSpPr>
          <p:cNvPr id="11" name="Text Placeholder 12"/>
          <p:cNvSpPr txBox="1">
            <a:spLocks/>
          </p:cNvSpPr>
          <p:nvPr/>
        </p:nvSpPr>
        <p:spPr bwMode="gray">
          <a:xfrm>
            <a:off x="399866" y="963229"/>
            <a:ext cx="8314171" cy="271094"/>
          </a:xfrm>
          <a:prstGeom prst="rect">
            <a:avLst/>
          </a:prstGeom>
        </p:spPr>
        <p:txBody>
          <a:bodyPr vert="horz" wrap="square" lIns="0" tIns="40944" rIns="0" bIns="40944" rtlCol="0">
            <a:noAutofit/>
          </a:bodyPr>
          <a:lstStyle/>
          <a:p>
            <a:pPr defTabSz="912679">
              <a:defRPr/>
            </a:pPr>
            <a:r>
              <a:rPr lang="en-US" sz="1300" dirty="0">
                <a:solidFill>
                  <a:srgbClr val="617685"/>
                </a:solidFill>
                <a:latin typeface="Arial"/>
              </a:rPr>
              <a:t>20XX-20XX Marketing Plan</a:t>
            </a:r>
          </a:p>
        </p:txBody>
      </p:sp>
    </p:spTree>
    <p:extLst>
      <p:ext uri="{BB962C8B-B14F-4D97-AF65-F5344CB8AC3E}">
        <p14:creationId xmlns:p14="http://schemas.microsoft.com/office/powerpoint/2010/main" val="19152833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r>
              <a:rPr lang="en-US" dirty="0" smtClean="0"/>
              <a:t>Action Plan</a:t>
            </a:r>
            <a:endParaRPr lang="en-US" dirty="0"/>
          </a:p>
        </p:txBody>
      </p:sp>
      <p:sp>
        <p:nvSpPr>
          <p:cNvPr id="12" name="Chevron 11"/>
          <p:cNvSpPr/>
          <p:nvPr/>
        </p:nvSpPr>
        <p:spPr bwMode="gray">
          <a:xfrm>
            <a:off x="1143000" y="2819400"/>
            <a:ext cx="1683792" cy="471917"/>
          </a:xfrm>
          <a:prstGeom prst="chevron">
            <a:avLst/>
          </a:prstGeom>
          <a:solidFill>
            <a:schemeClr val="bg1"/>
          </a:solid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800" b="1" dirty="0" smtClean="0">
                <a:solidFill>
                  <a:prstClr val="black"/>
                </a:solidFill>
              </a:rPr>
              <a:t>TARGET MARKET SELECTION</a:t>
            </a:r>
            <a:endParaRPr lang="en-US" sz="800" b="1" dirty="0">
              <a:solidFill>
                <a:prstClr val="black"/>
              </a:solidFill>
            </a:endParaRPr>
          </a:p>
        </p:txBody>
      </p:sp>
      <p:sp>
        <p:nvSpPr>
          <p:cNvPr id="15" name="Chevron 14"/>
          <p:cNvSpPr/>
          <p:nvPr/>
        </p:nvSpPr>
        <p:spPr bwMode="gray">
          <a:xfrm>
            <a:off x="2715336" y="2819400"/>
            <a:ext cx="1683792"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800" b="1" dirty="0" smtClean="0">
                <a:solidFill>
                  <a:prstClr val="black"/>
                </a:solidFill>
              </a:rPr>
              <a:t>GOAL AND INITIATIVE DEFINITON</a:t>
            </a:r>
            <a:endParaRPr lang="en-US" sz="800" b="1" dirty="0">
              <a:solidFill>
                <a:prstClr val="black"/>
              </a:solidFill>
            </a:endParaRPr>
          </a:p>
        </p:txBody>
      </p:sp>
      <p:sp>
        <p:nvSpPr>
          <p:cNvPr id="18" name="Chevron 17"/>
          <p:cNvSpPr/>
          <p:nvPr/>
        </p:nvSpPr>
        <p:spPr bwMode="gray">
          <a:xfrm>
            <a:off x="4287672" y="2819400"/>
            <a:ext cx="1683792"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800" b="1" dirty="0" smtClean="0">
                <a:solidFill>
                  <a:prstClr val="black"/>
                </a:solidFill>
              </a:rPr>
              <a:t>PRIORITIZING INITIATIVES TO GOAL</a:t>
            </a:r>
            <a:endParaRPr lang="en-US" sz="800" b="1" dirty="0">
              <a:solidFill>
                <a:prstClr val="black"/>
              </a:solidFill>
            </a:endParaRPr>
          </a:p>
        </p:txBody>
      </p:sp>
      <p:sp>
        <p:nvSpPr>
          <p:cNvPr id="20" name="Chevron 19"/>
          <p:cNvSpPr/>
          <p:nvPr/>
        </p:nvSpPr>
        <p:spPr bwMode="gray">
          <a:xfrm>
            <a:off x="5860008" y="2819400"/>
            <a:ext cx="1683792"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800" b="1" dirty="0" smtClean="0">
                <a:solidFill>
                  <a:prstClr val="black"/>
                </a:solidFill>
              </a:rPr>
              <a:t>PLAN OVERVIEW</a:t>
            </a:r>
            <a:endParaRPr lang="en-US" sz="800" b="1" dirty="0">
              <a:solidFill>
                <a:prstClr val="black"/>
              </a:solidFill>
            </a:endParaRPr>
          </a:p>
        </p:txBody>
      </p:sp>
    </p:spTree>
    <p:extLst>
      <p:ext uri="{BB962C8B-B14F-4D97-AF65-F5344CB8AC3E}">
        <p14:creationId xmlns:p14="http://schemas.microsoft.com/office/powerpoint/2010/main" val="18480963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defTabSz="910017"/>
            <a:fld id="{D1524D41-16DC-4D92-9EF9-071B213BE0F5}" type="slidenum">
              <a:rPr lang="en-US" smtClean="0">
                <a:solidFill>
                  <a:srgbClr val="000000"/>
                </a:solidFill>
              </a:rPr>
              <a:pPr defTabSz="910017"/>
              <a:t>27</a:t>
            </a:fld>
            <a:endParaRPr lang="en-US" dirty="0">
              <a:solidFill>
                <a:srgbClr val="000000"/>
              </a:solidFill>
            </a:endParaRPr>
          </a:p>
        </p:txBody>
      </p:sp>
      <p:sp>
        <p:nvSpPr>
          <p:cNvPr id="3" name="Text Placeholder 2"/>
          <p:cNvSpPr>
            <a:spLocks noGrp="1"/>
          </p:cNvSpPr>
          <p:nvPr>
            <p:ph type="body" sz="quarter" idx="11"/>
          </p:nvPr>
        </p:nvSpPr>
        <p:spPr/>
        <p:txBody>
          <a:bodyPr/>
          <a:lstStyle/>
          <a:p>
            <a:r>
              <a:rPr lang="en-US" i="1" dirty="0" smtClean="0"/>
              <a:t>Marketing Goal #1:</a:t>
            </a:r>
            <a:endParaRPr lang="en-US" i="1" dirty="0"/>
          </a:p>
        </p:txBody>
      </p:sp>
      <p:sp>
        <p:nvSpPr>
          <p:cNvPr id="4" name="Text Placeholder 3"/>
          <p:cNvSpPr>
            <a:spLocks noGrp="1"/>
          </p:cNvSpPr>
          <p:nvPr>
            <p:ph type="body" sz="quarter" idx="19"/>
          </p:nvPr>
        </p:nvSpPr>
        <p:spPr/>
        <p:txBody>
          <a:bodyPr/>
          <a:lstStyle/>
          <a:p>
            <a:r>
              <a:rPr lang="en-US" dirty="0" smtClean="0"/>
              <a:t>Action Plan</a:t>
            </a:r>
            <a:endParaRPr lang="en-US" dirty="0"/>
          </a:p>
        </p:txBody>
      </p:sp>
    </p:spTree>
    <p:extLst>
      <p:ext uri="{BB962C8B-B14F-4D97-AF65-F5344CB8AC3E}">
        <p14:creationId xmlns:p14="http://schemas.microsoft.com/office/powerpoint/2010/main" val="9998268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28</a:t>
            </a:fld>
            <a:endParaRPr lang="en-US" dirty="0">
              <a:solidFill>
                <a:srgbClr val="000000"/>
              </a:solidFill>
            </a:endParaRPr>
          </a:p>
        </p:txBody>
      </p:sp>
      <p:sp>
        <p:nvSpPr>
          <p:cNvPr id="5" name="Text Placeholder 4"/>
          <p:cNvSpPr>
            <a:spLocks noGrp="1"/>
          </p:cNvSpPr>
          <p:nvPr>
            <p:ph type="body" sz="quarter" idx="19"/>
          </p:nvPr>
        </p:nvSpPr>
        <p:spPr/>
        <p:txBody>
          <a:bodyPr/>
          <a:lstStyle/>
          <a:p>
            <a:r>
              <a:rPr lang="en-US" dirty="0" smtClean="0"/>
              <a:t>Target  Market Selection</a:t>
            </a:r>
            <a:endParaRPr lang="en-US" dirty="0"/>
          </a:p>
        </p:txBody>
      </p:sp>
      <p:sp>
        <p:nvSpPr>
          <p:cNvPr id="4" name="Title 3"/>
          <p:cNvSpPr>
            <a:spLocks noGrp="1"/>
          </p:cNvSpPr>
          <p:nvPr>
            <p:ph type="title"/>
          </p:nvPr>
        </p:nvSpPr>
        <p:spPr/>
        <p:txBody>
          <a:bodyPr/>
          <a:lstStyle/>
          <a:p>
            <a:r>
              <a:rPr lang="en-US" dirty="0" smtClean="0"/>
              <a:t>Target Market</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691406692"/>
              </p:ext>
            </p:extLst>
          </p:nvPr>
        </p:nvGraphicFramePr>
        <p:xfrm>
          <a:off x="375257" y="1143000"/>
          <a:ext cx="8338779" cy="2959602"/>
        </p:xfrm>
        <a:graphic>
          <a:graphicData uri="http://schemas.openxmlformats.org/drawingml/2006/table">
            <a:tbl>
              <a:tblPr firstRow="1" bandRow="1">
                <a:tableStyleId>{5C22544A-7EE6-4342-B048-85BDC9FD1C3A}</a:tableStyleId>
              </a:tblPr>
              <a:tblGrid>
                <a:gridCol w="1986943"/>
                <a:gridCol w="1587959"/>
                <a:gridCol w="1587959"/>
                <a:gridCol w="1587959"/>
                <a:gridCol w="1587959"/>
              </a:tblGrid>
              <a:tr h="1039362">
                <a:tc>
                  <a:txBody>
                    <a:bodyPr/>
                    <a:lstStyle/>
                    <a:p>
                      <a:pPr algn="ctr"/>
                      <a:r>
                        <a:rPr lang="en-US" sz="1000" dirty="0" smtClean="0"/>
                        <a:t>Marketing </a:t>
                      </a:r>
                      <a:r>
                        <a:rPr lang="en-US" sz="1000" baseline="0" dirty="0" smtClean="0"/>
                        <a:t>Goal</a:t>
                      </a:r>
                      <a:endParaRPr lang="en-US" sz="1000" dirty="0"/>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en-US" sz="1000" dirty="0" smtClean="0"/>
                        <a:t>Defining Demographics for Target Market</a:t>
                      </a:r>
                      <a:endParaRPr lang="en-US" sz="1000" b="1"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en-US" sz="1000" b="1" dirty="0" smtClean="0">
                          <a:solidFill>
                            <a:schemeClr val="bg1"/>
                          </a:solidFill>
                        </a:rPr>
                        <a:t>Key</a:t>
                      </a:r>
                      <a:r>
                        <a:rPr lang="en-US" sz="1000" b="1" baseline="0" dirty="0" smtClean="0">
                          <a:solidFill>
                            <a:schemeClr val="bg1"/>
                          </a:solidFill>
                        </a:rPr>
                        <a:t> Decision Criteria</a:t>
                      </a:r>
                      <a:endParaRPr lang="en-US" sz="1000" b="1"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en-US" sz="1000" b="1" dirty="0" smtClean="0">
                          <a:solidFill>
                            <a:schemeClr val="bg1"/>
                          </a:solidFill>
                        </a:rPr>
                        <a:t>Service Line Feature</a:t>
                      </a:r>
                      <a:endParaRPr lang="en-US" sz="1000" b="1"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en-US" sz="1000" b="1" dirty="0" smtClean="0">
                          <a:solidFill>
                            <a:schemeClr val="bg1"/>
                          </a:solidFill>
                        </a:rPr>
                        <a:t>Key</a:t>
                      </a:r>
                      <a:r>
                        <a:rPr lang="en-US" sz="1000" b="1" baseline="0" dirty="0" smtClean="0">
                          <a:solidFill>
                            <a:schemeClr val="bg1"/>
                          </a:solidFill>
                        </a:rPr>
                        <a:t> Message</a:t>
                      </a:r>
                      <a:endParaRPr lang="en-US" sz="1000" b="1"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r>
              <a:tr h="1128452">
                <a:tc>
                  <a:txBody>
                    <a:bodyPr/>
                    <a:lstStyle/>
                    <a:p>
                      <a:r>
                        <a:rPr lang="en-US" sz="1000" i="1" dirty="0" smtClean="0"/>
                        <a:t>Increase number of appointments </a:t>
                      </a:r>
                      <a:r>
                        <a:rPr lang="en-US" sz="1000" i="1" baseline="0" dirty="0" smtClean="0"/>
                        <a:t>for labor/delivery services in secondary service area by 5%</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Women</a:t>
                      </a:r>
                    </a:p>
                    <a:p>
                      <a:pPr marL="171450" indent="-171450">
                        <a:buFont typeface="Arial" panose="020B0604020202020204" pitchFamily="34" charset="0"/>
                        <a:buChar char="•"/>
                      </a:pPr>
                      <a:r>
                        <a:rPr lang="en-US" sz="1000" i="1" dirty="0" smtClean="0"/>
                        <a:t>Ages 18-45  </a:t>
                      </a:r>
                    </a:p>
                    <a:p>
                      <a:pPr marL="171450" indent="-171450">
                        <a:buFont typeface="Arial" panose="020B0604020202020204" pitchFamily="34" charset="0"/>
                        <a:buChar char="•"/>
                      </a:pPr>
                      <a:r>
                        <a:rPr lang="en-US" sz="1000" i="1" dirty="0" smtClean="0"/>
                        <a:t>Employed</a:t>
                      </a:r>
                    </a:p>
                    <a:p>
                      <a:pPr marL="171450" indent="-171450">
                        <a:buFont typeface="Arial" panose="020B0604020202020204" pitchFamily="34" charset="0"/>
                        <a:buChar char="•"/>
                      </a:pPr>
                      <a:r>
                        <a:rPr lang="en-US" sz="1000" i="1" dirty="0" smtClean="0"/>
                        <a:t>Access to public transportation</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itchFamily="34" charset="0"/>
                        <a:buChar char="•"/>
                      </a:pPr>
                      <a:r>
                        <a:rPr lang="en-US" sz="1000" i="1" baseline="0" dirty="0" smtClean="0"/>
                        <a:t>Are appointments offered outside of standard business hours? Can I schedule online? </a:t>
                      </a:r>
                    </a:p>
                    <a:p>
                      <a:pPr marL="171450" indent="-171450">
                        <a:buFont typeface="Arial" pitchFamily="34" charset="0"/>
                        <a:buChar char="•"/>
                      </a:pPr>
                      <a:r>
                        <a:rPr lang="en-US" sz="1000" i="1" dirty="0" smtClean="0"/>
                        <a:t>Can I find</a:t>
                      </a:r>
                      <a:r>
                        <a:rPr lang="en-US" sz="1000" i="1" baseline="0" dirty="0" smtClean="0"/>
                        <a:t> proof of this service’s efficacy online? Have my friends, neighbors, or relatives used this service?</a:t>
                      </a:r>
                      <a:endParaRPr lang="en-US" sz="1000" i="1" dirty="0" smtClean="0"/>
                    </a:p>
                    <a:p>
                      <a:pPr marL="0" indent="0">
                        <a:buFont typeface="Arial" pitchFamily="34" charset="0"/>
                        <a:buNone/>
                      </a:pPr>
                      <a:endParaRPr lang="en-US" sz="1000" i="1" baseline="0" dirty="0" smtClean="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itchFamily="34" charset="0"/>
                        <a:buChar char="•"/>
                      </a:pPr>
                      <a:r>
                        <a:rPr lang="en-US" sz="1000" i="1" baseline="0" dirty="0" smtClean="0"/>
                        <a:t>Online appointment scheduling system</a:t>
                      </a:r>
                    </a:p>
                    <a:p>
                      <a:pPr marL="171450" indent="-171450">
                        <a:buFont typeface="Arial" pitchFamily="34" charset="0"/>
                        <a:buChar char="•"/>
                      </a:pPr>
                      <a:r>
                        <a:rPr lang="en-US" sz="1000" i="1" baseline="0" dirty="0" smtClean="0"/>
                        <a:t>Appointments offered before and after traditional business hours</a:t>
                      </a:r>
                    </a:p>
                    <a:p>
                      <a:pPr marL="171450" indent="-171450">
                        <a:buFont typeface="Arial" pitchFamily="34" charset="0"/>
                        <a:buChar char="•"/>
                      </a:pPr>
                      <a:r>
                        <a:rPr lang="en-US" sz="1000" i="1" baseline="0" dirty="0" smtClean="0"/>
                        <a:t>Wide range of positive patient testimonials available online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itchFamily="34" charset="0"/>
                        <a:buChar char="•"/>
                      </a:pPr>
                      <a:r>
                        <a:rPr lang="en-US" sz="1000" i="1" baseline="0" dirty="0" smtClean="0"/>
                        <a:t>Your community relies on our hospital for their labor and delivery services, and you can go online to schedule a consult at a time that is convenient for your work schedule</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7495183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29</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and Initiative Definition</a:t>
            </a:r>
          </a:p>
        </p:txBody>
      </p:sp>
      <p:sp>
        <p:nvSpPr>
          <p:cNvPr id="4" name="Title 3"/>
          <p:cNvSpPr>
            <a:spLocks noGrp="1"/>
          </p:cNvSpPr>
          <p:nvPr>
            <p:ph type="title"/>
          </p:nvPr>
        </p:nvSpPr>
        <p:spPr/>
        <p:txBody>
          <a:bodyPr/>
          <a:lstStyle/>
          <a:p>
            <a:r>
              <a:rPr lang="en-US" dirty="0" smtClean="0"/>
              <a:t>Initiative Summary: Initiative #</a:t>
            </a:r>
            <a:r>
              <a:rPr lang="en-US" i="1" dirty="0" smtClean="0"/>
              <a:t>1</a:t>
            </a:r>
            <a:endParaRPr lang="en-US" i="1" dirty="0"/>
          </a:p>
        </p:txBody>
      </p:sp>
      <p:sp>
        <p:nvSpPr>
          <p:cNvPr id="14" name="Rectangle 13"/>
          <p:cNvSpPr/>
          <p:nvPr/>
        </p:nvSpPr>
        <p:spPr>
          <a:xfrm>
            <a:off x="399867" y="1158124"/>
            <a:ext cx="4675437" cy="2499477"/>
          </a:xfrm>
          <a:prstGeom prst="rect">
            <a:avLst/>
          </a:prstGeom>
          <a:ln w="6350"/>
        </p:spPr>
        <p:style>
          <a:lnRef idx="2">
            <a:schemeClr val="accent1"/>
          </a:lnRef>
          <a:fillRef idx="1">
            <a:schemeClr val="lt1"/>
          </a:fillRef>
          <a:effectRef idx="0">
            <a:schemeClr val="accent1"/>
          </a:effectRef>
          <a:fontRef idx="minor">
            <a:schemeClr val="dk1"/>
          </a:fontRef>
        </p:style>
        <p:txBody>
          <a:bodyPr lIns="91408" tIns="45703" rIns="91408" bIns="45703" rtlCol="0" anchor="ctr"/>
          <a:lstStyle/>
          <a:p>
            <a:pPr algn="ctr"/>
            <a:endParaRPr lang="en-US"/>
          </a:p>
        </p:txBody>
      </p:sp>
      <p:sp>
        <p:nvSpPr>
          <p:cNvPr id="15" name="TextBox 14"/>
          <p:cNvSpPr txBox="1"/>
          <p:nvPr/>
        </p:nvSpPr>
        <p:spPr>
          <a:xfrm>
            <a:off x="514166" y="1213595"/>
            <a:ext cx="4446836" cy="268173"/>
          </a:xfrm>
          <a:prstGeom prst="rect">
            <a:avLst/>
          </a:prstGeom>
          <a:noFill/>
        </p:spPr>
        <p:txBody>
          <a:bodyPr wrap="square" lIns="45702" tIns="45702" rIns="45702" bIns="45702" rtlCol="0">
            <a:spAutoFit/>
          </a:bodyPr>
          <a:lstStyle/>
          <a:p>
            <a:r>
              <a:rPr lang="en-US" sz="1100" b="1" i="1" dirty="0"/>
              <a:t>Initiative #1: Digital Video Advertising Campaign</a:t>
            </a:r>
          </a:p>
        </p:txBody>
      </p:sp>
      <p:sp>
        <p:nvSpPr>
          <p:cNvPr id="18" name="TextBox 17"/>
          <p:cNvSpPr txBox="1"/>
          <p:nvPr/>
        </p:nvSpPr>
        <p:spPr>
          <a:xfrm>
            <a:off x="528683" y="1490589"/>
            <a:ext cx="4446836" cy="1954345"/>
          </a:xfrm>
          <a:prstGeom prst="rect">
            <a:avLst/>
          </a:prstGeom>
          <a:noFill/>
        </p:spPr>
        <p:txBody>
          <a:bodyPr wrap="square" lIns="45702" tIns="45702" rIns="45702" bIns="45702" rtlCol="0">
            <a:spAutoFit/>
          </a:bodyPr>
          <a:lstStyle/>
          <a:p>
            <a:r>
              <a:rPr lang="en-US" sz="1100" i="1" dirty="0"/>
              <a:t>Summarize the initiative or media </a:t>
            </a:r>
            <a:r>
              <a:rPr lang="en-US" sz="1100" i="1" dirty="0" smtClean="0"/>
              <a:t>tactics and define the target market that the initiative will target.</a:t>
            </a:r>
          </a:p>
          <a:p>
            <a:endParaRPr lang="en-US" sz="1100" i="1" dirty="0"/>
          </a:p>
          <a:p>
            <a:r>
              <a:rPr lang="en-US" sz="1100" i="1" dirty="0"/>
              <a:t>E.g. Digital video advertising campaign will place video banner ads on socially relevant sites for target consumer group. Target consumer group includes</a:t>
            </a:r>
            <a:r>
              <a:rPr lang="en-US" sz="1100" i="1" dirty="0" smtClean="0"/>
              <a:t>:</a:t>
            </a:r>
          </a:p>
          <a:p>
            <a:pPr marL="171450" indent="-171450">
              <a:buFont typeface="Arial" panose="020B0604020202020204" pitchFamily="34" charset="0"/>
              <a:buChar char="•"/>
            </a:pPr>
            <a:r>
              <a:rPr lang="en-US" sz="1100" i="1" dirty="0" smtClean="0"/>
              <a:t>Women</a:t>
            </a:r>
            <a:endParaRPr lang="en-US" sz="1100" i="1" dirty="0"/>
          </a:p>
          <a:p>
            <a:pPr marL="171450" indent="-171450">
              <a:buFont typeface="Arial" panose="020B0604020202020204" pitchFamily="34" charset="0"/>
              <a:buChar char="•"/>
            </a:pPr>
            <a:r>
              <a:rPr lang="en-US" sz="1100" i="1" dirty="0"/>
              <a:t>Ages </a:t>
            </a:r>
            <a:r>
              <a:rPr lang="en-US" sz="1100" i="1" dirty="0" smtClean="0"/>
              <a:t>40-60</a:t>
            </a:r>
            <a:endParaRPr lang="en-US" sz="1100" i="1" dirty="0"/>
          </a:p>
          <a:p>
            <a:pPr marL="171450" indent="-171450">
              <a:buFont typeface="Arial" panose="020B0604020202020204" pitchFamily="34" charset="0"/>
              <a:buChar char="•"/>
            </a:pPr>
            <a:r>
              <a:rPr lang="en-US" sz="1100" i="1" dirty="0"/>
              <a:t>Employed</a:t>
            </a:r>
          </a:p>
          <a:p>
            <a:endParaRPr lang="en-US" sz="1100" i="1" dirty="0" smtClean="0"/>
          </a:p>
          <a:p>
            <a:r>
              <a:rPr lang="en-US" sz="1100" i="1" dirty="0" smtClean="0"/>
              <a:t> </a:t>
            </a:r>
            <a:endParaRPr lang="en-US" sz="1100" i="1" dirty="0"/>
          </a:p>
        </p:txBody>
      </p:sp>
      <p:graphicFrame>
        <p:nvGraphicFramePr>
          <p:cNvPr id="6" name="Table 5"/>
          <p:cNvGraphicFramePr>
            <a:graphicFrameLocks noGrp="1"/>
          </p:cNvGraphicFramePr>
          <p:nvPr>
            <p:extLst>
              <p:ext uri="{D42A27DB-BD31-4B8C-83A1-F6EECF244321}">
                <p14:modId xmlns:p14="http://schemas.microsoft.com/office/powerpoint/2010/main" val="4149007214"/>
              </p:ext>
            </p:extLst>
          </p:nvPr>
        </p:nvGraphicFramePr>
        <p:xfrm>
          <a:off x="399869" y="3718562"/>
          <a:ext cx="4675435" cy="2602954"/>
        </p:xfrm>
        <a:graphic>
          <a:graphicData uri="http://schemas.openxmlformats.org/drawingml/2006/table">
            <a:tbl>
              <a:tblPr firstRow="1" bandRow="1">
                <a:tableStyleId>{5C22544A-7EE6-4342-B048-85BDC9FD1C3A}</a:tableStyleId>
              </a:tblPr>
              <a:tblGrid>
                <a:gridCol w="2038531"/>
                <a:gridCol w="1857425"/>
                <a:gridCol w="779479"/>
              </a:tblGrid>
              <a:tr h="460636">
                <a:tc>
                  <a:txBody>
                    <a:bodyPr/>
                    <a:lstStyle/>
                    <a:p>
                      <a:pPr algn="ctr"/>
                      <a:r>
                        <a:rPr lang="en-US" sz="1100" dirty="0" smtClean="0"/>
                        <a:t>Call to Action</a:t>
                      </a:r>
                      <a:endParaRPr lang="en-US" sz="1100" dirty="0"/>
                    </a:p>
                  </a:txBody>
                  <a:tcPr anchor="ctr"/>
                </a:tc>
                <a:tc>
                  <a:txBody>
                    <a:bodyPr/>
                    <a:lstStyle/>
                    <a:p>
                      <a:pPr algn="ctr"/>
                      <a:r>
                        <a:rPr lang="en-US" sz="1100" dirty="0" smtClean="0"/>
                        <a:t>Initiative Progress</a:t>
                      </a:r>
                      <a:r>
                        <a:rPr lang="en-US" sz="1100" baseline="0" dirty="0" smtClean="0"/>
                        <a:t> Metric</a:t>
                      </a:r>
                      <a:endParaRPr lang="en-US" sz="1100" dirty="0"/>
                    </a:p>
                  </a:txBody>
                  <a:tcPr anchor="ctr"/>
                </a:tc>
                <a:tc>
                  <a:txBody>
                    <a:bodyPr/>
                    <a:lstStyle/>
                    <a:p>
                      <a:pPr algn="ctr"/>
                      <a:r>
                        <a:rPr lang="en-US" sz="1100" dirty="0" smtClean="0"/>
                        <a:t>Target</a:t>
                      </a:r>
                      <a:endParaRPr lang="en-US" sz="1100" dirty="0"/>
                    </a:p>
                  </a:txBody>
                  <a:tcPr anchor="ctr"/>
                </a:tc>
              </a:tr>
              <a:tr h="665362">
                <a:tc>
                  <a:txBody>
                    <a:bodyPr/>
                    <a:lstStyle/>
                    <a:p>
                      <a:r>
                        <a:rPr lang="en-US" sz="1100" i="1" dirty="0" smtClean="0"/>
                        <a:t>Click on the link to learn more about </a:t>
                      </a:r>
                      <a:r>
                        <a:rPr lang="en-US" sz="1100" i="1" dirty="0" err="1" smtClean="0"/>
                        <a:t>urogynecology</a:t>
                      </a:r>
                      <a:r>
                        <a:rPr lang="en-US" sz="1100" i="1" dirty="0" smtClean="0"/>
                        <a:t> at our organization</a:t>
                      </a:r>
                    </a:p>
                  </a:txBody>
                  <a:tcPr anchor="ctr"/>
                </a:tc>
                <a:tc>
                  <a:txBody>
                    <a:bodyPr/>
                    <a:lstStyle/>
                    <a:p>
                      <a:pPr marL="0" indent="0">
                        <a:buFont typeface="Arial" panose="020B0604020202020204" pitchFamily="34" charset="0"/>
                        <a:buNone/>
                      </a:pPr>
                      <a:r>
                        <a:rPr lang="en-US" sz="1100" i="1" dirty="0" smtClean="0"/>
                        <a:t>Increase unaided brand recall for subservice</a:t>
                      </a:r>
                      <a:r>
                        <a:rPr lang="en-US" sz="1100" i="1" baseline="0" dirty="0" smtClean="0"/>
                        <a:t> line</a:t>
                      </a:r>
                      <a:endParaRPr lang="en-US" sz="1100" i="1" dirty="0" smtClean="0"/>
                    </a:p>
                  </a:txBody>
                  <a:tcPr anchor="ctr"/>
                </a:tc>
                <a:tc>
                  <a:txBody>
                    <a:bodyPr/>
                    <a:lstStyle/>
                    <a:p>
                      <a:pPr algn="ctr"/>
                      <a:r>
                        <a:rPr lang="en-US" sz="1100" i="1" dirty="0" smtClean="0"/>
                        <a:t>+20%</a:t>
                      </a:r>
                      <a:endParaRPr lang="en-US" sz="1100" i="1" dirty="0"/>
                    </a:p>
                  </a:txBody>
                  <a:tcPr anchor="ctr"/>
                </a:tc>
              </a:tr>
              <a:tr h="738478">
                <a:tc>
                  <a:txBody>
                    <a:bodyPr/>
                    <a:lstStyle/>
                    <a:p>
                      <a:r>
                        <a:rPr lang="en-US" sz="1100" i="1" dirty="0" smtClean="0"/>
                        <a:t>Visit our online booking system to schedule an appointment</a:t>
                      </a:r>
                      <a:endParaRPr lang="en-US" sz="1100" i="1" dirty="0"/>
                    </a:p>
                  </a:txBody>
                  <a:tcPr anchor="ctr"/>
                </a:tc>
                <a:tc>
                  <a:txBody>
                    <a:bodyPr/>
                    <a:lstStyle/>
                    <a:p>
                      <a:pPr marL="0" indent="0">
                        <a:buFont typeface="Arial" panose="020B0604020202020204" pitchFamily="34" charset="0"/>
                        <a:buNone/>
                      </a:pPr>
                      <a:r>
                        <a:rPr lang="en-US" sz="1100" i="1" dirty="0" smtClean="0"/>
                        <a:t>Increase number of consults </a:t>
                      </a:r>
                      <a:r>
                        <a:rPr lang="en-US" sz="1100" i="1" baseline="0" dirty="0" smtClean="0"/>
                        <a:t>scheduled for new patients</a:t>
                      </a:r>
                      <a:endParaRPr lang="en-US" sz="1100" i="1" dirty="0"/>
                    </a:p>
                  </a:txBody>
                  <a:tcPr anchor="ctr"/>
                </a:tc>
                <a:tc>
                  <a:txBody>
                    <a:bodyPr/>
                    <a:lstStyle/>
                    <a:p>
                      <a:pPr algn="ctr"/>
                      <a:r>
                        <a:rPr lang="en-US" sz="1100" i="1" dirty="0" smtClean="0"/>
                        <a:t>+20%</a:t>
                      </a:r>
                      <a:endParaRPr lang="en-US" sz="1100" i="1" dirty="0"/>
                    </a:p>
                  </a:txBody>
                  <a:tcPr anchor="ctr"/>
                </a:tc>
              </a:tr>
              <a:tr h="738478">
                <a:tc>
                  <a:txBody>
                    <a:bodyPr/>
                    <a:lstStyle/>
                    <a:p>
                      <a:r>
                        <a:rPr lang="en-US" sz="1100" i="1" dirty="0" smtClean="0"/>
                        <a:t>Insert call-to-action</a:t>
                      </a:r>
                      <a:r>
                        <a:rPr lang="en-US" sz="1100" i="1" baseline="0" dirty="0" smtClean="0"/>
                        <a:t> for the initiative.</a:t>
                      </a:r>
                      <a:endParaRPr lang="en-US" sz="1100" i="1" dirty="0"/>
                    </a:p>
                  </a:txBody>
                  <a:tcPr anchor="ctr"/>
                </a:tc>
                <a:tc>
                  <a:txBody>
                    <a:bodyPr/>
                    <a:lstStyle/>
                    <a:p>
                      <a:pPr marL="0" indent="0">
                        <a:buFont typeface="Arial" panose="020B0604020202020204" pitchFamily="34" charset="0"/>
                        <a:buNone/>
                      </a:pPr>
                      <a:r>
                        <a:rPr lang="en-US" sz="1100" i="1" dirty="0" smtClean="0"/>
                        <a:t>List quantifiable initiative</a:t>
                      </a:r>
                      <a:r>
                        <a:rPr lang="en-US" sz="1100" i="1" baseline="0" dirty="0" smtClean="0"/>
                        <a:t> progress metric. </a:t>
                      </a:r>
                      <a:endParaRPr lang="en-US" sz="1100" i="1" dirty="0"/>
                    </a:p>
                  </a:txBody>
                  <a:tcPr anchor="ctr"/>
                </a:tc>
                <a:tc>
                  <a:txBody>
                    <a:bodyPr/>
                    <a:lstStyle/>
                    <a:p>
                      <a:pPr algn="ctr"/>
                      <a:endParaRPr lang="en-US" sz="1100" i="1" dirty="0"/>
                    </a:p>
                  </a:txBody>
                  <a:tcPr anchor="ctr"/>
                </a:tc>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3288975738"/>
              </p:ext>
            </p:extLst>
          </p:nvPr>
        </p:nvGraphicFramePr>
        <p:xfrm>
          <a:off x="5257808" y="1143006"/>
          <a:ext cx="3733793" cy="2514594"/>
        </p:xfrm>
        <a:graphic>
          <a:graphicData uri="http://schemas.openxmlformats.org/drawingml/2006/table">
            <a:tbl>
              <a:tblPr firstRow="1" bandRow="1">
                <a:tableStyleId>{2D5ABB26-0587-4C30-8999-92F81FD0307C}</a:tableStyleId>
              </a:tblPr>
              <a:tblGrid>
                <a:gridCol w="3733793"/>
              </a:tblGrid>
              <a:tr h="380543">
                <a:tc>
                  <a:txBody>
                    <a:bodyPr/>
                    <a:lstStyle/>
                    <a:p>
                      <a:pPr algn="ctr"/>
                      <a:r>
                        <a:rPr lang="en-US" sz="1100" dirty="0" smtClean="0"/>
                        <a:t>Key Messages</a:t>
                      </a:r>
                      <a:endParaRPr lang="en-US" sz="1100" dirty="0"/>
                    </a:p>
                  </a:txBody>
                  <a:tcPr marL="130629" marR="130629" marT="65314" marB="65314" anchor="ctr">
                    <a:solidFill>
                      <a:schemeClr val="accent1">
                        <a:lumMod val="40000"/>
                        <a:lumOff val="60000"/>
                      </a:schemeClr>
                    </a:solidFill>
                  </a:tcPr>
                </a:tc>
              </a:tr>
              <a:tr h="2134051">
                <a:tc>
                  <a:txBody>
                    <a:bodyPr/>
                    <a:lstStyle/>
                    <a:p>
                      <a:pPr marL="171450" indent="-171450">
                        <a:buFont typeface="Arial" panose="020B0604020202020204" pitchFamily="34" charset="0"/>
                        <a:buChar char="•"/>
                      </a:pPr>
                      <a:r>
                        <a:rPr lang="en-US" sz="1100" i="1" dirty="0" smtClean="0"/>
                        <a:t>List</a:t>
                      </a:r>
                      <a:r>
                        <a:rPr lang="en-US" sz="1100" i="1" baseline="0" dirty="0" smtClean="0"/>
                        <a:t> the key messages that the initiative will communicate to the target market.</a:t>
                      </a:r>
                    </a:p>
                    <a:p>
                      <a:pPr marL="171450" marR="0" indent="-171450" algn="l" defTabSz="9100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i="1" baseline="0" dirty="0" smtClean="0"/>
                        <a:t>E.g., </a:t>
                      </a:r>
                      <a:r>
                        <a:rPr lang="en-US" sz="1100" i="1" baseline="0" dirty="0" err="1" smtClean="0"/>
                        <a:t>Urogynecology</a:t>
                      </a:r>
                      <a:r>
                        <a:rPr lang="en-US" sz="1100" i="1" baseline="0" dirty="0" smtClean="0"/>
                        <a:t> concerns are a common but rarely discussed issue for your cohort; our hospital has services that can help. </a:t>
                      </a:r>
                    </a:p>
                    <a:p>
                      <a:pPr marL="171450" indent="-171450">
                        <a:buFont typeface="Arial" panose="020B0604020202020204" pitchFamily="34" charset="0"/>
                        <a:buChar char="•"/>
                      </a:pPr>
                      <a:endParaRPr lang="en-US" sz="1100" b="0" i="1" dirty="0"/>
                    </a:p>
                  </a:txBody>
                  <a:tcPr marL="130629" marR="130629" marT="65314" marB="65314"/>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963331511"/>
              </p:ext>
            </p:extLst>
          </p:nvPr>
        </p:nvGraphicFramePr>
        <p:xfrm>
          <a:off x="5257808" y="3718563"/>
          <a:ext cx="3733793" cy="2736032"/>
        </p:xfrm>
        <a:graphic>
          <a:graphicData uri="http://schemas.openxmlformats.org/drawingml/2006/table">
            <a:tbl>
              <a:tblPr firstRow="1" bandRow="1">
                <a:tableStyleId>{2D5ABB26-0587-4C30-8999-92F81FD0307C}</a:tableStyleId>
              </a:tblPr>
              <a:tblGrid>
                <a:gridCol w="3733793"/>
              </a:tblGrid>
              <a:tr h="362493">
                <a:tc>
                  <a:txBody>
                    <a:bodyPr/>
                    <a:lstStyle/>
                    <a:p>
                      <a:pPr algn="ctr"/>
                      <a:r>
                        <a:rPr lang="en-US" sz="1100" dirty="0" smtClean="0"/>
                        <a:t>Financial Requirements </a:t>
                      </a:r>
                      <a:endParaRPr lang="en-US" sz="1100" dirty="0"/>
                    </a:p>
                  </a:txBody>
                  <a:tcPr marL="130629" marR="130629" marT="65314" marB="65314" anchor="ctr">
                    <a:solidFill>
                      <a:schemeClr val="accent1">
                        <a:lumMod val="40000"/>
                        <a:lumOff val="60000"/>
                      </a:schemeClr>
                    </a:solidFill>
                  </a:tcPr>
                </a:tc>
              </a:tr>
              <a:tr h="563634">
                <a:tc>
                  <a:txBody>
                    <a:bodyPr/>
                    <a:lstStyle/>
                    <a:p>
                      <a:r>
                        <a:rPr lang="en-US" sz="1100" b="1" dirty="0" smtClean="0"/>
                        <a:t>Market Research: </a:t>
                      </a:r>
                      <a:r>
                        <a:rPr lang="en-US" sz="1100" b="0" i="1" dirty="0" smtClean="0"/>
                        <a:t>$15,000</a:t>
                      </a:r>
                      <a:endParaRPr lang="en-US" sz="1100" b="1" dirty="0" smtClean="0"/>
                    </a:p>
                  </a:txBody>
                  <a:tcPr marL="130629" marR="130629" marT="65314" marB="65314"/>
                </a:tc>
              </a:tr>
              <a:tr h="566231">
                <a:tc>
                  <a:txBody>
                    <a:bodyPr/>
                    <a:lstStyle/>
                    <a:p>
                      <a:pPr marL="0" marR="0" indent="0" algn="l" defTabSz="910063" rtl="0" eaLnBrk="1" fontAlgn="auto" latinLnBrk="0" hangingPunct="1">
                        <a:lnSpc>
                          <a:spcPct val="100000"/>
                        </a:lnSpc>
                        <a:spcBef>
                          <a:spcPts val="0"/>
                        </a:spcBef>
                        <a:spcAft>
                          <a:spcPts val="0"/>
                        </a:spcAft>
                        <a:buClrTx/>
                        <a:buSzTx/>
                        <a:buFontTx/>
                        <a:buNone/>
                        <a:tabLst/>
                        <a:defRPr/>
                      </a:pPr>
                      <a:r>
                        <a:rPr lang="en-US" sz="1100" b="1" i="0" baseline="0" dirty="0" smtClean="0"/>
                        <a:t>External Graphic Design Consultant: </a:t>
                      </a:r>
                      <a:r>
                        <a:rPr lang="en-US" sz="1100" b="0" i="1" baseline="0" dirty="0" smtClean="0"/>
                        <a:t>$20,000</a:t>
                      </a:r>
                    </a:p>
                  </a:txBody>
                  <a:tcPr marL="130629" marR="130629" marT="65314" marB="65314"/>
                </a:tc>
              </a:tr>
              <a:tr h="649350">
                <a:tc>
                  <a:txBody>
                    <a:bodyPr/>
                    <a:lstStyle/>
                    <a:p>
                      <a:r>
                        <a:rPr lang="en-US" sz="1100" b="1" i="0" dirty="0" smtClean="0"/>
                        <a:t>Media Placement: </a:t>
                      </a:r>
                      <a:r>
                        <a:rPr lang="en-US" sz="1100" b="0" i="1" dirty="0" smtClean="0"/>
                        <a:t>$30,000</a:t>
                      </a:r>
                      <a:endParaRPr lang="en-US" sz="1100" b="0" i="1" dirty="0"/>
                    </a:p>
                  </a:txBody>
                  <a:tcPr marL="130629" marR="130629" marT="65314" marB="65314"/>
                </a:tc>
              </a:tr>
              <a:tr h="594324">
                <a:tc>
                  <a:txBody>
                    <a:bodyPr/>
                    <a:lstStyle/>
                    <a:p>
                      <a:r>
                        <a:rPr lang="en-US" sz="1100" b="1" i="0" dirty="0" smtClean="0"/>
                        <a:t>Expected Total Cost: </a:t>
                      </a:r>
                      <a:r>
                        <a:rPr lang="en-US" sz="1100" b="0" i="1" dirty="0" smtClean="0"/>
                        <a:t>$65,000</a:t>
                      </a:r>
                      <a:endParaRPr lang="en-US" sz="1100" b="0" i="1" dirty="0"/>
                    </a:p>
                  </a:txBody>
                  <a:tcPr marL="130629" marR="130629" marT="65314" marB="65314"/>
                </a:tc>
              </a:tr>
            </a:tbl>
          </a:graphicData>
        </a:graphic>
      </p:graphicFrame>
    </p:spTree>
    <p:extLst>
      <p:ext uri="{BB962C8B-B14F-4D97-AF65-F5344CB8AC3E}">
        <p14:creationId xmlns:p14="http://schemas.microsoft.com/office/powerpoint/2010/main" val="26065250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smtClean="0">
                <a:solidFill>
                  <a:schemeClr val="tx1"/>
                </a:solidFill>
              </a:rPr>
              <a:t>Marketing Plan</a:t>
            </a:r>
            <a:endParaRPr lang="en-US" dirty="0">
              <a:solidFill>
                <a:schemeClr val="tx1"/>
              </a:solidFill>
            </a:endParaRPr>
          </a:p>
        </p:txBody>
      </p:sp>
      <p:sp>
        <p:nvSpPr>
          <p:cNvPr id="6" name="Text Placeholder 5"/>
          <p:cNvSpPr>
            <a:spLocks noGrp="1"/>
          </p:cNvSpPr>
          <p:nvPr>
            <p:ph type="body" sz="quarter" idx="12"/>
          </p:nvPr>
        </p:nvSpPr>
        <p:spPr/>
        <p:txBody>
          <a:bodyPr/>
          <a:lstStyle/>
          <a:p>
            <a:r>
              <a:rPr lang="en-US" dirty="0" smtClean="0"/>
              <a:t>DATE</a:t>
            </a:r>
          </a:p>
          <a:p>
            <a:r>
              <a:rPr lang="en-US" dirty="0" smtClean="0"/>
              <a:t>VERSION (E.g., Draft, Final, Draft 3.0)</a:t>
            </a:r>
            <a:endParaRPr lang="en-US" dirty="0"/>
          </a:p>
        </p:txBody>
      </p:sp>
      <p:sp>
        <p:nvSpPr>
          <p:cNvPr id="5" name="Text Placeholder 4"/>
          <p:cNvSpPr>
            <a:spLocks noGrp="1"/>
          </p:cNvSpPr>
          <p:nvPr>
            <p:ph type="body" sz="quarter" idx="10"/>
          </p:nvPr>
        </p:nvSpPr>
        <p:spPr/>
        <p:txBody>
          <a:bodyPr/>
          <a:lstStyle/>
          <a:p>
            <a:r>
              <a:rPr lang="en-US" dirty="0" smtClean="0">
                <a:solidFill>
                  <a:schemeClr val="tx1"/>
                </a:solidFill>
              </a:rPr>
              <a:t>Program/Department Name</a:t>
            </a:r>
            <a:endParaRPr lang="en-US" dirty="0">
              <a:solidFill>
                <a:schemeClr val="tx1"/>
              </a:solidFill>
            </a:endParaRPr>
          </a:p>
        </p:txBody>
      </p:sp>
      <p:sp>
        <p:nvSpPr>
          <p:cNvPr id="8" name="Picture Placeholder 7"/>
          <p:cNvSpPr>
            <a:spLocks noGrp="1"/>
          </p:cNvSpPr>
          <p:nvPr>
            <p:ph type="pic" sz="quarter" idx="53"/>
          </p:nvPr>
        </p:nvSpPr>
        <p:spPr/>
      </p:sp>
      <p:sp>
        <p:nvSpPr>
          <p:cNvPr id="10" name="Line Callout 1 9"/>
          <p:cNvSpPr/>
          <p:nvPr/>
        </p:nvSpPr>
        <p:spPr bwMode="gray">
          <a:xfrm flipH="1">
            <a:off x="1981208" y="1483250"/>
            <a:ext cx="1052767" cy="497951"/>
          </a:xfrm>
          <a:prstGeom prst="borderCallout1">
            <a:avLst>
              <a:gd name="adj1" fmla="val 100573"/>
              <a:gd name="adj2" fmla="val 91622"/>
              <a:gd name="adj3" fmla="val -31791"/>
              <a:gd name="adj4" fmla="val 135704"/>
            </a:avLst>
          </a:prstGeom>
          <a:solidFill>
            <a:srgbClr val="BEC9D0"/>
          </a:solidFill>
          <a:ln w="12700" cap="flat" cmpd="sng" algn="ctr">
            <a:solidFill>
              <a:srgbClr val="BEC9D0"/>
            </a:solidFill>
            <a:prstDash val="solid"/>
            <a:round/>
            <a:headEnd type="none" w="med" len="med"/>
            <a:tailEnd type="oval" w="sm" len="sm"/>
          </a:ln>
          <a:effectLst/>
        </p:spPr>
        <p:txBody>
          <a:bodyPr vert="horz" wrap="square" lIns="91414" tIns="45706" rIns="91414" bIns="45706" numCol="1" rtlCol="0" anchor="t" anchorCtr="0" compatLnSpc="1">
            <a:prstTxWarp prst="textNoShape">
              <a:avLst/>
            </a:prstTxWarp>
          </a:bodyPr>
          <a:lstStyle/>
          <a:p>
            <a:pPr defTabSz="914126">
              <a:defRPr/>
            </a:pPr>
            <a:r>
              <a:rPr lang="en-US" sz="900" kern="0" dirty="0">
                <a:solidFill>
                  <a:sysClr val="windowText" lastClr="000000"/>
                </a:solidFill>
              </a:rPr>
              <a:t>Add your institution’s logo here</a:t>
            </a:r>
          </a:p>
        </p:txBody>
      </p:sp>
    </p:spTree>
    <p:extLst>
      <p:ext uri="{BB962C8B-B14F-4D97-AF65-F5344CB8AC3E}">
        <p14:creationId xmlns:p14="http://schemas.microsoft.com/office/powerpoint/2010/main" val="1918140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30</a:t>
            </a:fld>
            <a:endParaRPr lang="en-US" dirty="0">
              <a:solidFill>
                <a:srgbClr val="000000"/>
              </a:solidFill>
            </a:endParaRPr>
          </a:p>
        </p:txBody>
      </p:sp>
      <p:sp>
        <p:nvSpPr>
          <p:cNvPr id="4" name="Title 3"/>
          <p:cNvSpPr>
            <a:spLocks noGrp="1"/>
          </p:cNvSpPr>
          <p:nvPr>
            <p:ph type="title"/>
          </p:nvPr>
        </p:nvSpPr>
        <p:spPr/>
        <p:txBody>
          <a:bodyPr/>
          <a:lstStyle/>
          <a:p>
            <a:r>
              <a:rPr lang="en-US" dirty="0" smtClean="0"/>
              <a:t>OPTIONAL: Prioritizing Initiatives to </a:t>
            </a:r>
            <a:r>
              <a:rPr lang="en-US" i="1" dirty="0" smtClean="0"/>
              <a:t>Goal</a:t>
            </a:r>
            <a:endParaRPr lang="en-US" i="1" dirty="0"/>
          </a:p>
        </p:txBody>
      </p:sp>
      <p:sp>
        <p:nvSpPr>
          <p:cNvPr id="5" name="Rectangle 4"/>
          <p:cNvSpPr/>
          <p:nvPr/>
        </p:nvSpPr>
        <p:spPr bwMode="auto">
          <a:xfrm>
            <a:off x="1632858" y="2136594"/>
            <a:ext cx="5878286" cy="3265714"/>
          </a:xfrm>
          <a:prstGeom prst="rect">
            <a:avLst/>
          </a:prstGeom>
          <a:solidFill>
            <a:schemeClr val="accent1">
              <a:lumMod val="40000"/>
              <a:lumOff val="60000"/>
            </a:schemeClr>
          </a:solidFill>
          <a:ln w="9525" cap="flat" cmpd="sng" algn="ctr">
            <a:solidFill>
              <a:schemeClr val="tx1"/>
            </a:solidFill>
            <a:prstDash val="solid"/>
            <a:round/>
            <a:headEnd type="none" w="med" len="med"/>
            <a:tailEnd type="none" w="med" len="med"/>
          </a:ln>
          <a:effectLst/>
        </p:spPr>
        <p:txBody>
          <a:bodyPr vert="horz" wrap="square" lIns="130553" tIns="65277" rIns="130553" bIns="65277" numCol="1" rtlCol="0" anchor="t" anchorCtr="0" compatLnSpc="1">
            <a:prstTxWarp prst="textNoShape">
              <a:avLst/>
            </a:prstTxWarp>
          </a:bodyPr>
          <a:lstStyle/>
          <a:p>
            <a:pPr defTabSz="2089781"/>
            <a:endParaRPr lang="en-US" sz="1400" dirty="0">
              <a:solidFill>
                <a:srgbClr val="DBE1E5"/>
              </a:solidFill>
            </a:endParaRPr>
          </a:p>
        </p:txBody>
      </p:sp>
      <p:sp>
        <p:nvSpPr>
          <p:cNvPr id="6" name="Rectangle 5"/>
          <p:cNvSpPr/>
          <p:nvPr/>
        </p:nvSpPr>
        <p:spPr bwMode="auto">
          <a:xfrm>
            <a:off x="4572000" y="2143126"/>
            <a:ext cx="2932340" cy="1619250"/>
          </a:xfrm>
          <a:prstGeom prst="rect">
            <a:avLst/>
          </a:prstGeom>
          <a:solidFill>
            <a:schemeClr val="accent1">
              <a:lumMod val="75000"/>
            </a:schemeClr>
          </a:solidFill>
          <a:ln w="9525" cap="flat" cmpd="sng" algn="ctr">
            <a:solidFill>
              <a:schemeClr val="tx1"/>
            </a:solidFill>
            <a:prstDash val="solid"/>
            <a:round/>
            <a:headEnd type="none" w="med" len="med"/>
            <a:tailEnd type="none" w="med" len="med"/>
          </a:ln>
          <a:effectLst/>
        </p:spPr>
        <p:txBody>
          <a:bodyPr vert="horz" wrap="square" lIns="130553" tIns="65277" rIns="130553" bIns="65277" numCol="1" rtlCol="0" anchor="t" anchorCtr="0" compatLnSpc="1">
            <a:prstTxWarp prst="textNoShape">
              <a:avLst/>
            </a:prstTxWarp>
          </a:bodyPr>
          <a:lstStyle/>
          <a:p>
            <a:pPr defTabSz="2089781"/>
            <a:endParaRPr lang="en-US" sz="1400" dirty="0">
              <a:solidFill>
                <a:srgbClr val="DBE1E5"/>
              </a:solidFill>
            </a:endParaRPr>
          </a:p>
        </p:txBody>
      </p:sp>
      <p:grpSp>
        <p:nvGrpSpPr>
          <p:cNvPr id="7" name="Group 63"/>
          <p:cNvGrpSpPr/>
          <p:nvPr/>
        </p:nvGrpSpPr>
        <p:grpSpPr>
          <a:xfrm>
            <a:off x="625928" y="5202637"/>
            <a:ext cx="1959429" cy="383721"/>
            <a:chOff x="460057" y="4192191"/>
            <a:chExt cx="1371600" cy="268605"/>
          </a:xfrm>
        </p:grpSpPr>
        <p:sp>
          <p:nvSpPr>
            <p:cNvPr id="8" name="Rectangle 7"/>
            <p:cNvSpPr/>
            <p:nvPr/>
          </p:nvSpPr>
          <p:spPr bwMode="auto">
            <a:xfrm>
              <a:off x="460057"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89781"/>
              <a:endParaRPr lang="en-US" sz="1400" b="1" dirty="0">
                <a:solidFill>
                  <a:srgbClr val="DBE1E5"/>
                </a:solidFill>
              </a:endParaRPr>
            </a:p>
          </p:txBody>
        </p:sp>
        <p:sp>
          <p:nvSpPr>
            <p:cNvPr id="9" name="TextBox 8"/>
            <p:cNvSpPr txBox="1"/>
            <p:nvPr/>
          </p:nvSpPr>
          <p:spPr>
            <a:xfrm>
              <a:off x="460057" y="4203383"/>
              <a:ext cx="1371600" cy="215444"/>
            </a:xfrm>
            <a:prstGeom prst="rect">
              <a:avLst/>
            </a:prstGeom>
            <a:noFill/>
          </p:spPr>
          <p:txBody>
            <a:bodyPr wrap="square" rtlCol="0">
              <a:spAutoFit/>
            </a:bodyPr>
            <a:lstStyle/>
            <a:p>
              <a:pPr algn="ctr" defTabSz="913973"/>
              <a:r>
                <a:rPr lang="en-US" sz="1400" b="1" dirty="0">
                  <a:solidFill>
                    <a:srgbClr val="FFFFFF"/>
                  </a:solidFill>
                </a:rPr>
                <a:t>Lowest Priority</a:t>
              </a:r>
            </a:p>
          </p:txBody>
        </p:sp>
      </p:grpSp>
      <p:grpSp>
        <p:nvGrpSpPr>
          <p:cNvPr id="10" name="Group 55"/>
          <p:cNvGrpSpPr/>
          <p:nvPr/>
        </p:nvGrpSpPr>
        <p:grpSpPr>
          <a:xfrm>
            <a:off x="6451013" y="1945087"/>
            <a:ext cx="2126796" cy="383721"/>
            <a:chOff x="4514850" y="1911906"/>
            <a:chExt cx="1488757" cy="268605"/>
          </a:xfrm>
        </p:grpSpPr>
        <p:sp>
          <p:nvSpPr>
            <p:cNvPr id="11" name="Rectangle 10"/>
            <p:cNvSpPr/>
            <p:nvPr/>
          </p:nvSpPr>
          <p:spPr bwMode="auto">
            <a:xfrm>
              <a:off x="4573428" y="1911906"/>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89781"/>
              <a:endParaRPr lang="en-US" sz="1400" b="1" dirty="0">
                <a:solidFill>
                  <a:srgbClr val="DBE1E5"/>
                </a:solidFill>
              </a:endParaRPr>
            </a:p>
          </p:txBody>
        </p:sp>
        <p:sp>
          <p:nvSpPr>
            <p:cNvPr id="12" name="TextBox 11"/>
            <p:cNvSpPr txBox="1"/>
            <p:nvPr/>
          </p:nvSpPr>
          <p:spPr>
            <a:xfrm>
              <a:off x="4514850" y="1923098"/>
              <a:ext cx="1488757" cy="215444"/>
            </a:xfrm>
            <a:prstGeom prst="rect">
              <a:avLst/>
            </a:prstGeom>
            <a:noFill/>
          </p:spPr>
          <p:txBody>
            <a:bodyPr wrap="square" rtlCol="0">
              <a:spAutoFit/>
            </a:bodyPr>
            <a:lstStyle/>
            <a:p>
              <a:pPr algn="ctr" defTabSz="913973"/>
              <a:r>
                <a:rPr lang="en-US" sz="1400" b="1" dirty="0">
                  <a:solidFill>
                    <a:srgbClr val="FFFFFF"/>
                  </a:solidFill>
                </a:rPr>
                <a:t>Highest Priority</a:t>
              </a:r>
            </a:p>
          </p:txBody>
        </p:sp>
      </p:grpSp>
      <p:grpSp>
        <p:nvGrpSpPr>
          <p:cNvPr id="13" name="Group 54"/>
          <p:cNvGrpSpPr/>
          <p:nvPr/>
        </p:nvGrpSpPr>
        <p:grpSpPr>
          <a:xfrm>
            <a:off x="6449786" y="5202637"/>
            <a:ext cx="2129246" cy="383721"/>
            <a:chOff x="4514850" y="4192191"/>
            <a:chExt cx="1490472" cy="268605"/>
          </a:xfrm>
        </p:grpSpPr>
        <p:sp>
          <p:nvSpPr>
            <p:cNvPr id="14" name="Rectangle 13"/>
            <p:cNvSpPr/>
            <p:nvPr/>
          </p:nvSpPr>
          <p:spPr bwMode="auto">
            <a:xfrm>
              <a:off x="4574286"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89781"/>
              <a:endParaRPr lang="en-US" sz="1400" b="1" dirty="0">
                <a:solidFill>
                  <a:srgbClr val="DBE1E5"/>
                </a:solidFill>
              </a:endParaRPr>
            </a:p>
          </p:txBody>
        </p:sp>
        <p:sp>
          <p:nvSpPr>
            <p:cNvPr id="15" name="TextBox 14"/>
            <p:cNvSpPr txBox="1"/>
            <p:nvPr/>
          </p:nvSpPr>
          <p:spPr>
            <a:xfrm>
              <a:off x="4514850" y="4203383"/>
              <a:ext cx="1490472" cy="215444"/>
            </a:xfrm>
            <a:prstGeom prst="rect">
              <a:avLst/>
            </a:prstGeom>
            <a:noFill/>
          </p:spPr>
          <p:txBody>
            <a:bodyPr wrap="square" rtlCol="0">
              <a:spAutoFit/>
            </a:bodyPr>
            <a:lstStyle/>
            <a:p>
              <a:pPr algn="ctr" defTabSz="913973"/>
              <a:r>
                <a:rPr lang="en-US" sz="1400" b="1" dirty="0">
                  <a:solidFill>
                    <a:srgbClr val="FFFFFF"/>
                  </a:solidFill>
                </a:rPr>
                <a:t>Secondary Priority</a:t>
              </a:r>
            </a:p>
          </p:txBody>
        </p:sp>
      </p:grpSp>
      <p:cxnSp>
        <p:nvCxnSpPr>
          <p:cNvPr id="16" name="Straight Arrow Connector 15"/>
          <p:cNvCxnSpPr/>
          <p:nvPr/>
        </p:nvCxnSpPr>
        <p:spPr bwMode="auto">
          <a:xfrm flipV="1">
            <a:off x="1494064" y="2626450"/>
            <a:ext cx="0" cy="2286000"/>
          </a:xfrm>
          <a:prstGeom prst="straightConnector1">
            <a:avLst/>
          </a:prstGeom>
          <a:ln>
            <a:headEnd type="none" w="med" len="med"/>
            <a:tailEnd type="stealth"/>
          </a:ln>
        </p:spPr>
        <p:style>
          <a:lnRef idx="1">
            <a:schemeClr val="dk1"/>
          </a:lnRef>
          <a:fillRef idx="0">
            <a:schemeClr val="dk1"/>
          </a:fillRef>
          <a:effectRef idx="0">
            <a:schemeClr val="dk1"/>
          </a:effectRef>
          <a:fontRef idx="minor">
            <a:schemeClr val="tx1"/>
          </a:fontRef>
        </p:style>
      </p:cxnSp>
      <p:sp>
        <p:nvSpPr>
          <p:cNvPr id="19" name="TextBox 18"/>
          <p:cNvSpPr txBox="1"/>
          <p:nvPr/>
        </p:nvSpPr>
        <p:spPr>
          <a:xfrm>
            <a:off x="2830286" y="5641701"/>
            <a:ext cx="3407231" cy="301106"/>
          </a:xfrm>
          <a:prstGeom prst="rect">
            <a:avLst/>
          </a:prstGeom>
          <a:noFill/>
        </p:spPr>
        <p:txBody>
          <a:bodyPr wrap="square" lIns="130553" tIns="65277" rIns="130553" bIns="65277" rtlCol="0">
            <a:spAutoFit/>
          </a:bodyPr>
          <a:lstStyle/>
          <a:p>
            <a:pPr algn="ctr" defTabSz="913973"/>
            <a:r>
              <a:rPr lang="en-US" sz="1100" b="1" dirty="0">
                <a:solidFill>
                  <a:prstClr val="black"/>
                </a:solidFill>
              </a:rPr>
              <a:t>Feasibility of Implementation</a:t>
            </a:r>
          </a:p>
        </p:txBody>
      </p:sp>
      <p:sp>
        <p:nvSpPr>
          <p:cNvPr id="20" name="TextBox 19"/>
          <p:cNvSpPr txBox="1"/>
          <p:nvPr/>
        </p:nvSpPr>
        <p:spPr>
          <a:xfrm>
            <a:off x="482600" y="6095368"/>
            <a:ext cx="1621971" cy="351676"/>
          </a:xfrm>
          <a:prstGeom prst="rect">
            <a:avLst/>
          </a:prstGeom>
          <a:noFill/>
        </p:spPr>
        <p:txBody>
          <a:bodyPr wrap="square" lIns="130553" tIns="65277" rIns="130553" bIns="65277" rtlCol="0">
            <a:spAutoFit/>
          </a:bodyPr>
          <a:lstStyle/>
          <a:p>
            <a:pPr marL="86130" indent="-86130" defTabSz="913973">
              <a:buFont typeface="Arial" pitchFamily="34" charset="0"/>
              <a:buChar char="•"/>
            </a:pPr>
            <a:r>
              <a:rPr lang="en-US" sz="1400" i="1" dirty="0">
                <a:solidFill>
                  <a:prstClr val="black"/>
                </a:solidFill>
              </a:rPr>
              <a:t>Digital Video</a:t>
            </a:r>
          </a:p>
        </p:txBody>
      </p:sp>
      <p:sp>
        <p:nvSpPr>
          <p:cNvPr id="21" name="TextBox 20"/>
          <p:cNvSpPr txBox="1"/>
          <p:nvPr/>
        </p:nvSpPr>
        <p:spPr>
          <a:xfrm>
            <a:off x="482600" y="6360142"/>
            <a:ext cx="1621971" cy="351744"/>
          </a:xfrm>
          <a:prstGeom prst="rect">
            <a:avLst/>
          </a:prstGeom>
          <a:noFill/>
        </p:spPr>
        <p:txBody>
          <a:bodyPr wrap="square" lIns="130553" tIns="65277" rIns="130553" bIns="65277" rtlCol="0">
            <a:spAutoFit/>
          </a:bodyPr>
          <a:lstStyle/>
          <a:p>
            <a:pPr marL="86130" indent="-86130" defTabSz="913973">
              <a:buFont typeface="Arial" pitchFamily="34" charset="0"/>
              <a:buChar char="•"/>
            </a:pPr>
            <a:r>
              <a:rPr lang="en-US" sz="1400" dirty="0">
                <a:solidFill>
                  <a:prstClr val="black"/>
                </a:solidFill>
              </a:rPr>
              <a:t>Initiative 2</a:t>
            </a:r>
          </a:p>
        </p:txBody>
      </p:sp>
      <p:sp>
        <p:nvSpPr>
          <p:cNvPr id="22" name="TextBox 21"/>
          <p:cNvSpPr txBox="1"/>
          <p:nvPr/>
        </p:nvSpPr>
        <p:spPr>
          <a:xfrm>
            <a:off x="1697266" y="6095368"/>
            <a:ext cx="1621971" cy="351744"/>
          </a:xfrm>
          <a:prstGeom prst="rect">
            <a:avLst/>
          </a:prstGeom>
          <a:noFill/>
        </p:spPr>
        <p:txBody>
          <a:bodyPr wrap="square" lIns="130553" tIns="65277" rIns="130553" bIns="65277" rtlCol="0">
            <a:spAutoFit/>
          </a:bodyPr>
          <a:lstStyle/>
          <a:p>
            <a:pPr marL="86130" indent="-86130" defTabSz="913973">
              <a:buFont typeface="Arial" pitchFamily="34" charset="0"/>
              <a:buChar char="•"/>
            </a:pPr>
            <a:r>
              <a:rPr lang="en-US" sz="1400" dirty="0">
                <a:solidFill>
                  <a:prstClr val="black"/>
                </a:solidFill>
              </a:rPr>
              <a:t>Initiative 3</a:t>
            </a:r>
          </a:p>
        </p:txBody>
      </p:sp>
      <p:sp>
        <p:nvSpPr>
          <p:cNvPr id="23" name="TextBox 22"/>
          <p:cNvSpPr txBox="1"/>
          <p:nvPr/>
        </p:nvSpPr>
        <p:spPr>
          <a:xfrm>
            <a:off x="1697266" y="6360142"/>
            <a:ext cx="1621971" cy="351744"/>
          </a:xfrm>
          <a:prstGeom prst="rect">
            <a:avLst/>
          </a:prstGeom>
          <a:noFill/>
        </p:spPr>
        <p:txBody>
          <a:bodyPr wrap="square" lIns="130553" tIns="65277" rIns="130553" bIns="65277" rtlCol="0">
            <a:spAutoFit/>
          </a:bodyPr>
          <a:lstStyle/>
          <a:p>
            <a:pPr marL="86130" indent="-86130" defTabSz="913973">
              <a:buFont typeface="Arial" pitchFamily="34" charset="0"/>
              <a:buChar char="•"/>
            </a:pPr>
            <a:r>
              <a:rPr lang="en-US" sz="1400" dirty="0">
                <a:solidFill>
                  <a:prstClr val="black"/>
                </a:solidFill>
              </a:rPr>
              <a:t>Initiative 4</a:t>
            </a:r>
          </a:p>
        </p:txBody>
      </p:sp>
      <p:grpSp>
        <p:nvGrpSpPr>
          <p:cNvPr id="27" name="Group 54"/>
          <p:cNvGrpSpPr/>
          <p:nvPr/>
        </p:nvGrpSpPr>
        <p:grpSpPr>
          <a:xfrm>
            <a:off x="625928" y="1904264"/>
            <a:ext cx="2129246" cy="383721"/>
            <a:chOff x="4514850" y="4192191"/>
            <a:chExt cx="1490472" cy="268605"/>
          </a:xfrm>
        </p:grpSpPr>
        <p:sp>
          <p:nvSpPr>
            <p:cNvPr id="28" name="Rectangle 27"/>
            <p:cNvSpPr/>
            <p:nvPr/>
          </p:nvSpPr>
          <p:spPr bwMode="auto">
            <a:xfrm>
              <a:off x="4574286"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2089781"/>
              <a:endParaRPr lang="en-US" sz="1400" dirty="0">
                <a:solidFill>
                  <a:srgbClr val="DBE1E5"/>
                </a:solidFill>
              </a:endParaRPr>
            </a:p>
          </p:txBody>
        </p:sp>
        <p:sp>
          <p:nvSpPr>
            <p:cNvPr id="29" name="TextBox 28"/>
            <p:cNvSpPr txBox="1"/>
            <p:nvPr/>
          </p:nvSpPr>
          <p:spPr>
            <a:xfrm>
              <a:off x="4514850" y="4203383"/>
              <a:ext cx="1490472" cy="215444"/>
            </a:xfrm>
            <a:prstGeom prst="rect">
              <a:avLst/>
            </a:prstGeom>
            <a:noFill/>
          </p:spPr>
          <p:txBody>
            <a:bodyPr wrap="square" rtlCol="0">
              <a:spAutoFit/>
            </a:bodyPr>
            <a:lstStyle/>
            <a:p>
              <a:pPr algn="ctr" defTabSz="913973"/>
              <a:r>
                <a:rPr lang="en-US" sz="1400" b="1" dirty="0">
                  <a:solidFill>
                    <a:srgbClr val="FFFFFF"/>
                  </a:solidFill>
                </a:rPr>
                <a:t>Secondary Priority</a:t>
              </a:r>
            </a:p>
          </p:txBody>
        </p:sp>
      </p:grpSp>
      <p:cxnSp>
        <p:nvCxnSpPr>
          <p:cNvPr id="30" name="Straight Connector 29"/>
          <p:cNvCxnSpPr/>
          <p:nvPr/>
        </p:nvCxnSpPr>
        <p:spPr bwMode="auto">
          <a:xfrm>
            <a:off x="4572000" y="2136594"/>
            <a:ext cx="0" cy="3265714"/>
          </a:xfrm>
          <a:prstGeom prst="line">
            <a:avLst/>
          </a:prstGeom>
          <a:solidFill>
            <a:schemeClr val="accent1"/>
          </a:solidFill>
          <a:ln w="6350" cap="flat" cmpd="sng" algn="ctr">
            <a:solidFill>
              <a:schemeClr val="tx1"/>
            </a:solidFill>
            <a:prstDash val="solid"/>
            <a:round/>
            <a:headEnd type="none" w="med" len="med"/>
            <a:tailEnd type="none"/>
          </a:ln>
          <a:effectLst/>
        </p:spPr>
      </p:cxnSp>
      <p:cxnSp>
        <p:nvCxnSpPr>
          <p:cNvPr id="31" name="Straight Connector 30"/>
          <p:cNvCxnSpPr/>
          <p:nvPr/>
        </p:nvCxnSpPr>
        <p:spPr bwMode="auto">
          <a:xfrm>
            <a:off x="1632858" y="3769450"/>
            <a:ext cx="5878286" cy="0"/>
          </a:xfrm>
          <a:prstGeom prst="line">
            <a:avLst/>
          </a:prstGeom>
          <a:solidFill>
            <a:schemeClr val="accent1"/>
          </a:solidFill>
          <a:ln w="6350" cap="flat" cmpd="sng" algn="ctr">
            <a:solidFill>
              <a:schemeClr val="tx1"/>
            </a:solidFill>
            <a:prstDash val="solid"/>
            <a:round/>
            <a:headEnd type="none" w="med" len="med"/>
            <a:tailEnd type="none"/>
          </a:ln>
          <a:effectLst/>
        </p:spPr>
      </p:cxnSp>
      <p:sp>
        <p:nvSpPr>
          <p:cNvPr id="32" name="TextBox 31"/>
          <p:cNvSpPr txBox="1"/>
          <p:nvPr/>
        </p:nvSpPr>
        <p:spPr>
          <a:xfrm>
            <a:off x="1175657" y="4844143"/>
            <a:ext cx="707571" cy="329760"/>
          </a:xfrm>
          <a:prstGeom prst="rect">
            <a:avLst/>
          </a:prstGeom>
          <a:noFill/>
        </p:spPr>
        <p:txBody>
          <a:bodyPr wrap="square" lIns="130553" tIns="65277" rIns="130553" bIns="65277" rtlCol="0">
            <a:spAutoFit/>
          </a:bodyPr>
          <a:lstStyle/>
          <a:p>
            <a:pPr defTabSz="913973"/>
            <a:r>
              <a:rPr lang="en-US" sz="1300" dirty="0">
                <a:solidFill>
                  <a:prstClr val="black"/>
                </a:solidFill>
              </a:rPr>
              <a:t>Low</a:t>
            </a:r>
          </a:p>
        </p:txBody>
      </p:sp>
      <p:sp>
        <p:nvSpPr>
          <p:cNvPr id="33" name="TextBox 32"/>
          <p:cNvSpPr txBox="1"/>
          <p:nvPr/>
        </p:nvSpPr>
        <p:spPr>
          <a:xfrm>
            <a:off x="2476502" y="5344886"/>
            <a:ext cx="707571" cy="329760"/>
          </a:xfrm>
          <a:prstGeom prst="rect">
            <a:avLst/>
          </a:prstGeom>
          <a:noFill/>
        </p:spPr>
        <p:txBody>
          <a:bodyPr wrap="square" lIns="130553" tIns="65277" rIns="130553" bIns="65277" rtlCol="0">
            <a:spAutoFit/>
          </a:bodyPr>
          <a:lstStyle/>
          <a:p>
            <a:pPr defTabSz="913973"/>
            <a:r>
              <a:rPr lang="en-US" sz="1300" dirty="0">
                <a:solidFill>
                  <a:prstClr val="black"/>
                </a:solidFill>
              </a:rPr>
              <a:t>Low</a:t>
            </a:r>
          </a:p>
        </p:txBody>
      </p:sp>
      <p:sp>
        <p:nvSpPr>
          <p:cNvPr id="34" name="TextBox 33"/>
          <p:cNvSpPr txBox="1"/>
          <p:nvPr/>
        </p:nvSpPr>
        <p:spPr>
          <a:xfrm>
            <a:off x="1110345" y="2307771"/>
            <a:ext cx="707571" cy="329760"/>
          </a:xfrm>
          <a:prstGeom prst="rect">
            <a:avLst/>
          </a:prstGeom>
          <a:noFill/>
        </p:spPr>
        <p:txBody>
          <a:bodyPr wrap="square" lIns="130553" tIns="65277" rIns="130553" bIns="65277" rtlCol="0">
            <a:spAutoFit/>
          </a:bodyPr>
          <a:lstStyle/>
          <a:p>
            <a:pPr defTabSz="913973"/>
            <a:r>
              <a:rPr lang="en-US" sz="1300" dirty="0">
                <a:solidFill>
                  <a:prstClr val="black"/>
                </a:solidFill>
              </a:rPr>
              <a:t>High</a:t>
            </a:r>
          </a:p>
        </p:txBody>
      </p:sp>
      <p:sp>
        <p:nvSpPr>
          <p:cNvPr id="35" name="TextBox 34"/>
          <p:cNvSpPr txBox="1"/>
          <p:nvPr/>
        </p:nvSpPr>
        <p:spPr>
          <a:xfrm>
            <a:off x="6006195" y="5344886"/>
            <a:ext cx="707571" cy="329760"/>
          </a:xfrm>
          <a:prstGeom prst="rect">
            <a:avLst/>
          </a:prstGeom>
          <a:noFill/>
        </p:spPr>
        <p:txBody>
          <a:bodyPr wrap="square" lIns="130553" tIns="65277" rIns="130553" bIns="65277" rtlCol="0">
            <a:spAutoFit/>
          </a:bodyPr>
          <a:lstStyle/>
          <a:p>
            <a:pPr defTabSz="913973"/>
            <a:r>
              <a:rPr lang="en-US" sz="1300" dirty="0">
                <a:solidFill>
                  <a:prstClr val="black"/>
                </a:solidFill>
              </a:rPr>
              <a:t>High</a:t>
            </a:r>
          </a:p>
        </p:txBody>
      </p:sp>
      <p:sp>
        <p:nvSpPr>
          <p:cNvPr id="36" name="TextBox 35"/>
          <p:cNvSpPr txBox="1"/>
          <p:nvPr/>
        </p:nvSpPr>
        <p:spPr>
          <a:xfrm>
            <a:off x="1" y="3410637"/>
            <a:ext cx="1524000" cy="470383"/>
          </a:xfrm>
          <a:prstGeom prst="rect">
            <a:avLst/>
          </a:prstGeom>
          <a:noFill/>
        </p:spPr>
        <p:txBody>
          <a:bodyPr wrap="square" lIns="130553" tIns="65277" rIns="130553" bIns="65277" rtlCol="0">
            <a:spAutoFit/>
          </a:bodyPr>
          <a:lstStyle/>
          <a:p>
            <a:pPr algn="ctr" defTabSz="913973"/>
            <a:r>
              <a:rPr lang="en-US" sz="1100" b="1" dirty="0">
                <a:solidFill>
                  <a:prstClr val="black"/>
                </a:solidFill>
              </a:rPr>
              <a:t>Potential Impact on </a:t>
            </a:r>
            <a:r>
              <a:rPr lang="en-US" sz="1100" b="1" i="1" dirty="0">
                <a:solidFill>
                  <a:prstClr val="black"/>
                </a:solidFill>
              </a:rPr>
              <a:t>Goal</a:t>
            </a:r>
          </a:p>
        </p:txBody>
      </p:sp>
      <p:cxnSp>
        <p:nvCxnSpPr>
          <p:cNvPr id="38" name="Straight Arrow Connector 37"/>
          <p:cNvCxnSpPr>
            <a:stCxn id="33" idx="3"/>
            <a:endCxn id="35" idx="1"/>
          </p:cNvCxnSpPr>
          <p:nvPr/>
        </p:nvCxnSpPr>
        <p:spPr>
          <a:xfrm>
            <a:off x="3184081" y="5509766"/>
            <a:ext cx="2822121" cy="0"/>
          </a:xfrm>
          <a:prstGeom prst="straightConnector1">
            <a:avLst/>
          </a:prstGeom>
          <a:ln>
            <a:headEnd type="none"/>
            <a:tailEnd type="arrow"/>
          </a:ln>
        </p:spPr>
        <p:style>
          <a:lnRef idx="1">
            <a:schemeClr val="dk1"/>
          </a:lnRef>
          <a:fillRef idx="0">
            <a:schemeClr val="dk1"/>
          </a:fillRef>
          <a:effectRef idx="0">
            <a:schemeClr val="dk1"/>
          </a:effectRef>
          <a:fontRef idx="minor">
            <a:schemeClr val="tx1"/>
          </a:fontRef>
        </p:style>
      </p:cxnSp>
      <p:sp>
        <p:nvSpPr>
          <p:cNvPr id="41" name="Text Placeholder 12"/>
          <p:cNvSpPr txBox="1">
            <a:spLocks/>
          </p:cNvSpPr>
          <p:nvPr/>
        </p:nvSpPr>
        <p:spPr bwMode="gray">
          <a:xfrm>
            <a:off x="399866" y="963229"/>
            <a:ext cx="8314171" cy="271094"/>
          </a:xfrm>
          <a:prstGeom prst="rect">
            <a:avLst/>
          </a:prstGeom>
        </p:spPr>
        <p:txBody>
          <a:bodyPr vert="horz" wrap="square" lIns="0" tIns="40938" rIns="0" bIns="40938" rtlCol="0">
            <a:noAutofit/>
          </a:bodyPr>
          <a:lstStyle/>
          <a:p>
            <a:pPr defTabSz="912572">
              <a:defRPr/>
            </a:pPr>
            <a:r>
              <a:rPr lang="en-US" sz="1300" dirty="0">
                <a:solidFill>
                  <a:srgbClr val="617685"/>
                </a:solidFill>
              </a:rPr>
              <a:t>Prioritization of Initiatives by Potential Impact and Feasibility</a:t>
            </a:r>
          </a:p>
          <a:p>
            <a:pPr defTabSz="912572">
              <a:defRPr/>
            </a:pPr>
            <a:endParaRPr lang="en-US" sz="1300" dirty="0">
              <a:solidFill>
                <a:srgbClr val="617685"/>
              </a:solidFill>
            </a:endParaRPr>
          </a:p>
        </p:txBody>
      </p:sp>
      <p:sp>
        <p:nvSpPr>
          <p:cNvPr id="17" name="Text Placeholder 16"/>
          <p:cNvSpPr>
            <a:spLocks noGrp="1"/>
          </p:cNvSpPr>
          <p:nvPr>
            <p:ph type="body" sz="quarter" idx="19"/>
          </p:nvPr>
        </p:nvSpPr>
        <p:spPr/>
        <p:txBody>
          <a:bodyPr/>
          <a:lstStyle/>
          <a:p>
            <a:r>
              <a:rPr lang="en-US" dirty="0"/>
              <a:t>Goal and Initiative Definition</a:t>
            </a:r>
          </a:p>
        </p:txBody>
      </p:sp>
      <p:sp>
        <p:nvSpPr>
          <p:cNvPr id="39" name="TextBox 38"/>
          <p:cNvSpPr txBox="1"/>
          <p:nvPr/>
        </p:nvSpPr>
        <p:spPr>
          <a:xfrm>
            <a:off x="2911930" y="6095368"/>
            <a:ext cx="1621971" cy="351744"/>
          </a:xfrm>
          <a:prstGeom prst="rect">
            <a:avLst/>
          </a:prstGeom>
          <a:noFill/>
        </p:spPr>
        <p:txBody>
          <a:bodyPr wrap="square" lIns="130553" tIns="65277" rIns="130553" bIns="65277" rtlCol="0">
            <a:spAutoFit/>
          </a:bodyPr>
          <a:lstStyle/>
          <a:p>
            <a:pPr marL="86130" indent="-86130" defTabSz="913973">
              <a:buFont typeface="Arial" pitchFamily="34" charset="0"/>
              <a:buChar char="•"/>
            </a:pPr>
            <a:r>
              <a:rPr lang="en-US" sz="1400" dirty="0">
                <a:solidFill>
                  <a:prstClr val="black"/>
                </a:solidFill>
              </a:rPr>
              <a:t>Initiative 5</a:t>
            </a:r>
          </a:p>
        </p:txBody>
      </p:sp>
      <p:sp>
        <p:nvSpPr>
          <p:cNvPr id="40" name="TextBox 39"/>
          <p:cNvSpPr txBox="1"/>
          <p:nvPr/>
        </p:nvSpPr>
        <p:spPr>
          <a:xfrm>
            <a:off x="2911930" y="6360142"/>
            <a:ext cx="1621971" cy="351744"/>
          </a:xfrm>
          <a:prstGeom prst="rect">
            <a:avLst/>
          </a:prstGeom>
          <a:noFill/>
        </p:spPr>
        <p:txBody>
          <a:bodyPr wrap="square" lIns="130553" tIns="65277" rIns="130553" bIns="65277" rtlCol="0">
            <a:spAutoFit/>
          </a:bodyPr>
          <a:lstStyle/>
          <a:p>
            <a:pPr marL="86130" indent="-86130" defTabSz="913973">
              <a:buFont typeface="Arial" pitchFamily="34" charset="0"/>
              <a:buChar char="•"/>
            </a:pPr>
            <a:r>
              <a:rPr lang="en-US" sz="1400" dirty="0">
                <a:solidFill>
                  <a:prstClr val="black"/>
                </a:solidFill>
              </a:rPr>
              <a:t>Initiative 6</a:t>
            </a:r>
          </a:p>
        </p:txBody>
      </p:sp>
    </p:spTree>
    <p:extLst>
      <p:ext uri="{BB962C8B-B14F-4D97-AF65-F5344CB8AC3E}">
        <p14:creationId xmlns:p14="http://schemas.microsoft.com/office/powerpoint/2010/main" val="30448027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p:cNvGraphicFramePr>
            <a:graphicFrameLocks noGrp="1"/>
          </p:cNvGraphicFramePr>
          <p:nvPr>
            <p:extLst>
              <p:ext uri="{D42A27DB-BD31-4B8C-83A1-F6EECF244321}">
                <p14:modId xmlns:p14="http://schemas.microsoft.com/office/powerpoint/2010/main" val="266568416"/>
              </p:ext>
            </p:extLst>
          </p:nvPr>
        </p:nvGraphicFramePr>
        <p:xfrm>
          <a:off x="444862" y="1143002"/>
          <a:ext cx="8394339" cy="4921066"/>
        </p:xfrm>
        <a:graphic>
          <a:graphicData uri="http://schemas.openxmlformats.org/drawingml/2006/table">
            <a:tbl>
              <a:tblPr firstRow="1" bandRow="1">
                <a:tableStyleId>{5C22544A-7EE6-4342-B048-85BDC9FD1C3A}</a:tableStyleId>
              </a:tblPr>
              <a:tblGrid>
                <a:gridCol w="1290139"/>
                <a:gridCol w="1085364"/>
                <a:gridCol w="1085364"/>
                <a:gridCol w="1352071"/>
                <a:gridCol w="1657347"/>
                <a:gridCol w="1924054"/>
              </a:tblGrid>
              <a:tr h="352684">
                <a:tc>
                  <a:txBody>
                    <a:bodyPr/>
                    <a:lstStyle/>
                    <a:p>
                      <a:pPr marL="0" marR="0" indent="0" algn="l" defTabSz="910017" rtl="0" eaLnBrk="1" fontAlgn="auto" latinLnBrk="0" hangingPunct="1">
                        <a:lnSpc>
                          <a:spcPct val="100000"/>
                        </a:lnSpc>
                        <a:spcBef>
                          <a:spcPts val="0"/>
                        </a:spcBef>
                        <a:spcAft>
                          <a:spcPts val="0"/>
                        </a:spcAft>
                        <a:buClrTx/>
                        <a:buSzTx/>
                        <a:buFontTx/>
                        <a:buNone/>
                        <a:tabLst/>
                        <a:defRPr/>
                      </a:pPr>
                      <a:r>
                        <a:rPr lang="en-US" sz="1000" dirty="0" smtClean="0"/>
                        <a:t>Strategic Goal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0" marR="0" indent="0" algn="l" defTabSz="910017" rtl="0" eaLnBrk="1" fontAlgn="auto" latinLnBrk="0" hangingPunct="1">
                        <a:lnSpc>
                          <a:spcPct val="100000"/>
                        </a:lnSpc>
                        <a:spcBef>
                          <a:spcPts val="0"/>
                        </a:spcBef>
                        <a:spcAft>
                          <a:spcPts val="0"/>
                        </a:spcAft>
                        <a:buClrTx/>
                        <a:buSzTx/>
                        <a:buFontTx/>
                        <a:buNone/>
                        <a:tabLst/>
                        <a:defRPr/>
                      </a:pPr>
                      <a:r>
                        <a:rPr lang="en-US" sz="1000" dirty="0" smtClean="0"/>
                        <a:t>Marketing</a:t>
                      </a:r>
                      <a:r>
                        <a:rPr lang="en-US" sz="1000" baseline="0" dirty="0" smtClean="0"/>
                        <a:t> </a:t>
                      </a:r>
                      <a:r>
                        <a:rPr lang="en-US" sz="1000" dirty="0" smtClean="0"/>
                        <a:t>Goal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Target Market</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Key Message</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Specific</a:t>
                      </a:r>
                      <a:r>
                        <a:rPr lang="en-US" sz="1000" baseline="0" dirty="0" smtClean="0"/>
                        <a:t> Initiatives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Expected Results</a:t>
                      </a:r>
                      <a:r>
                        <a:rPr lang="en-US" sz="1000" baseline="0" dirty="0" smtClean="0"/>
                        <a:t> </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r>
              <a:tr h="1980458">
                <a:tc>
                  <a:txBody>
                    <a:bodyPr/>
                    <a:lstStyle/>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baseline="0" dirty="0" smtClean="0"/>
                        <a:t>Capture majority of primary market share for women’s services</a:t>
                      </a:r>
                      <a:endParaRPr lang="en-US" sz="1000" i="1" dirty="0" smtClean="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Describe goal including</a:t>
                      </a:r>
                      <a:r>
                        <a:rPr lang="en-US" sz="1000" i="1" baseline="0" dirty="0" smtClean="0"/>
                        <a:t> overall metric to measure success </a:t>
                      </a:r>
                      <a:r>
                        <a:rPr lang="en-US" sz="1000" i="1" dirty="0" smtClean="0"/>
                        <a:t>E.g.,</a:t>
                      </a:r>
                      <a:r>
                        <a:rPr lang="en-US" sz="1000" i="1" baseline="0" dirty="0" smtClean="0"/>
                        <a:t> increase awareness of </a:t>
                      </a:r>
                      <a:r>
                        <a:rPr lang="en-US" sz="1000" i="1" baseline="0" dirty="0" err="1" smtClean="0"/>
                        <a:t>urogynecology</a:t>
                      </a:r>
                      <a:r>
                        <a:rPr lang="en-US" sz="1000" i="1" baseline="0" dirty="0" smtClean="0"/>
                        <a:t> services by 20%. </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dirty="0" smtClean="0"/>
                        <a:t>Employed</a:t>
                      </a:r>
                      <a:r>
                        <a:rPr lang="en-US" sz="1000" i="1" baseline="0" dirty="0" smtClean="0"/>
                        <a:t> women ages 40-60</a:t>
                      </a:r>
                      <a:endParaRPr lang="en-US" sz="1000" i="1" dirty="0" smtClean="0"/>
                    </a:p>
                    <a:p>
                      <a:pPr marL="171450" indent="-171450">
                        <a:buFont typeface="Arial" panose="020B0604020202020204" pitchFamily="34" charset="0"/>
                        <a:buChar char="•"/>
                      </a:pP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err="1" smtClean="0"/>
                        <a:t>Urogynecology</a:t>
                      </a:r>
                      <a:r>
                        <a:rPr lang="en-US" sz="1000" i="1" dirty="0" smtClean="0"/>
                        <a:t> needs very common within cohort</a:t>
                      </a:r>
                    </a:p>
                    <a:p>
                      <a:pPr marL="171450" indent="-171450">
                        <a:buFont typeface="Arial" panose="020B0604020202020204" pitchFamily="34" charset="0"/>
                        <a:buChar char="•"/>
                      </a:pPr>
                      <a:r>
                        <a:rPr lang="en-US" sz="1000" i="1" dirty="0" err="1" smtClean="0"/>
                        <a:t>Urogynecology</a:t>
                      </a:r>
                      <a:r>
                        <a:rPr lang="en-US" sz="1000" i="1" dirty="0" smtClean="0"/>
                        <a:t> specialists offer consults outside of traditional business hours </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itchFamily="34" charset="0"/>
                        <a:buChar char="•"/>
                      </a:pPr>
                      <a:r>
                        <a:rPr lang="en-US" sz="1000" i="1" dirty="0" smtClean="0"/>
                        <a:t>Digital</a:t>
                      </a:r>
                      <a:r>
                        <a:rPr lang="en-US" sz="1000" i="1" baseline="0" dirty="0" smtClean="0"/>
                        <a:t> video advertising campaign </a:t>
                      </a:r>
                    </a:p>
                    <a:p>
                      <a:pPr marL="171450" indent="-171450">
                        <a:buFont typeface="Arial" pitchFamily="34" charset="0"/>
                        <a:buChar char="•"/>
                      </a:pPr>
                      <a:r>
                        <a:rPr lang="en-US" sz="1000" i="1" baseline="0" dirty="0" smtClean="0"/>
                        <a:t>Pandora radio advertising</a:t>
                      </a:r>
                    </a:p>
                    <a:p>
                      <a:pPr marL="171450" indent="-171450">
                        <a:buFont typeface="Arial" pitchFamily="34" charset="0"/>
                        <a:buChar char="•"/>
                      </a:pPr>
                      <a:r>
                        <a:rPr lang="en-US" sz="1000" i="1" baseline="0" dirty="0" smtClean="0"/>
                        <a:t>Direct mail campaign</a:t>
                      </a:r>
                    </a:p>
                    <a:p>
                      <a:pPr marL="171450" indent="-171450">
                        <a:buFont typeface="Arial" pitchFamily="34" charset="0"/>
                        <a:buChar char="•"/>
                      </a:pPr>
                      <a:r>
                        <a:rPr lang="en-US" sz="1000" i="1" baseline="0" dirty="0" smtClean="0"/>
                        <a:t>Public transportation banner advertising </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Increase unaided brand recall for subservice</a:t>
                      </a:r>
                      <a:r>
                        <a:rPr lang="en-US" sz="1000" i="1" baseline="0" dirty="0" smtClean="0"/>
                        <a:t> line by 20%</a:t>
                      </a:r>
                      <a:endParaRPr lang="en-US" sz="1000" i="1" dirty="0" smtClean="0"/>
                    </a:p>
                    <a:p>
                      <a:pPr marL="171450" indent="-171450">
                        <a:buFont typeface="Arial" panose="020B0604020202020204" pitchFamily="34" charset="0"/>
                        <a:buChar char="•"/>
                      </a:pPr>
                      <a:r>
                        <a:rPr lang="en-US" sz="1000" i="1" dirty="0" smtClean="0"/>
                        <a:t>Increase number of consults </a:t>
                      </a:r>
                      <a:r>
                        <a:rPr lang="en-US" sz="1000" i="1" baseline="0" dirty="0" smtClean="0"/>
                        <a:t>scheduled for new patients by 20%</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1233728">
                <a:tc>
                  <a:txBody>
                    <a:bodyPr/>
                    <a:lstStyle/>
                    <a:p>
                      <a:pPr marL="0" indent="0">
                        <a:buFont typeface="Arial" panose="020B0604020202020204" pitchFamily="34" charset="0"/>
                        <a:buNone/>
                      </a:pPr>
                      <a:r>
                        <a:rPr lang="en-US" sz="1000" i="1" dirty="0" smtClean="0"/>
                        <a:t>Describe organizational</a:t>
                      </a:r>
                      <a:r>
                        <a:rPr lang="en-US" sz="1000" i="1" baseline="0" dirty="0" smtClean="0"/>
                        <a:t> strategic goal that relates to marketing goal</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Goal #2</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baseline="0" dirty="0" smtClean="0"/>
                        <a:t>Describe the target market groups that marketing will engage to meet the marketing goal.</a:t>
                      </a:r>
                    </a:p>
                    <a:p>
                      <a:pPr marL="171450" indent="-171450">
                        <a:buFont typeface="Arial" panose="020B0604020202020204" pitchFamily="34" charset="0"/>
                        <a:buChar char="•"/>
                      </a:pPr>
                      <a:endParaRPr lang="en-US" sz="1000" i="1" baseline="0"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baseline="0" dirty="0" smtClean="0"/>
                        <a:t>List key messages to engage the target market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dirty="0" smtClean="0"/>
                        <a:t>List specific media  initiatives</a:t>
                      </a:r>
                      <a:r>
                        <a:rPr lang="en-US" sz="1000" i="1" baseline="0" dirty="0" smtClean="0"/>
                        <a:t> that will comprise marketing campaign for goal. </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List</a:t>
                      </a:r>
                      <a:r>
                        <a:rPr lang="en-US" sz="1000" i="1" baseline="0" dirty="0" smtClean="0"/>
                        <a:t> key metrics to evaluate success towards goal.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1233728">
                <a:tc>
                  <a:txBody>
                    <a:bodyPr/>
                    <a:lstStyle/>
                    <a:p>
                      <a:pPr marL="0" indent="0">
                        <a:buFont typeface="Arial" panose="020B0604020202020204" pitchFamily="34" charset="0"/>
                        <a:buNone/>
                      </a:pPr>
                      <a:r>
                        <a:rPr lang="en-US" sz="1000" i="1" dirty="0" smtClean="0"/>
                        <a:t>Describe organizational</a:t>
                      </a:r>
                      <a:r>
                        <a:rPr lang="en-US" sz="1000" i="1" baseline="0" dirty="0" smtClean="0"/>
                        <a:t> strategic goal that relates to marketing goal</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Goal #3</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baseline="0" dirty="0" smtClean="0"/>
                        <a:t>Describe the target market groups that marketing will engage to meet the marketing goal.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baseline="0" dirty="0" smtClean="0"/>
                        <a:t>List key messages to engage the target market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dirty="0" smtClean="0"/>
                        <a:t>List specific media  initiatives</a:t>
                      </a:r>
                      <a:r>
                        <a:rPr lang="en-US" sz="1000" i="1" baseline="0" dirty="0" smtClean="0"/>
                        <a:t> that will comprise marketing campaign for goal. </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List</a:t>
                      </a:r>
                      <a:r>
                        <a:rPr lang="en-US" sz="1000" i="1" baseline="0" dirty="0" smtClean="0"/>
                        <a:t> key metrics to evaluate success towards goal.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31</a:t>
            </a:fld>
            <a:endParaRPr lang="en-US" dirty="0">
              <a:solidFill>
                <a:srgbClr val="000000"/>
              </a:solidFill>
            </a:endParaRPr>
          </a:p>
        </p:txBody>
      </p:sp>
      <p:sp>
        <p:nvSpPr>
          <p:cNvPr id="4" name="Title 3"/>
          <p:cNvSpPr>
            <a:spLocks noGrp="1"/>
          </p:cNvSpPr>
          <p:nvPr>
            <p:ph type="title"/>
          </p:nvPr>
        </p:nvSpPr>
        <p:spPr>
          <a:xfrm>
            <a:off x="399866" y="673829"/>
            <a:ext cx="8314171" cy="249114"/>
          </a:xfrm>
        </p:spPr>
        <p:txBody>
          <a:bodyPr/>
          <a:lstStyle/>
          <a:p>
            <a:r>
              <a:rPr lang="en-US" dirty="0"/>
              <a:t>Action Plan Summary</a:t>
            </a:r>
          </a:p>
        </p:txBody>
      </p:sp>
      <p:sp>
        <p:nvSpPr>
          <p:cNvPr id="6" name="Text Placeholder 5"/>
          <p:cNvSpPr>
            <a:spLocks noGrp="1"/>
          </p:cNvSpPr>
          <p:nvPr>
            <p:ph type="body" sz="quarter" idx="19"/>
          </p:nvPr>
        </p:nvSpPr>
        <p:spPr/>
        <p:txBody>
          <a:bodyPr/>
          <a:lstStyle/>
          <a:p>
            <a:r>
              <a:rPr lang="en-US" dirty="0"/>
              <a:t>Plan Overview</a:t>
            </a:r>
          </a:p>
        </p:txBody>
      </p:sp>
    </p:spTree>
    <p:extLst>
      <p:ext uri="{BB962C8B-B14F-4D97-AF65-F5344CB8AC3E}">
        <p14:creationId xmlns:p14="http://schemas.microsoft.com/office/powerpoint/2010/main" val="338549263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r>
              <a:rPr lang="en-US" dirty="0" smtClean="0"/>
              <a:t>Implementation Management</a:t>
            </a:r>
            <a:endParaRPr lang="en-US" dirty="0"/>
          </a:p>
        </p:txBody>
      </p:sp>
      <p:sp>
        <p:nvSpPr>
          <p:cNvPr id="5" name="Chevron 4"/>
          <p:cNvSpPr/>
          <p:nvPr/>
        </p:nvSpPr>
        <p:spPr bwMode="gray">
          <a:xfrm>
            <a:off x="1143000" y="2819400"/>
            <a:ext cx="1763156" cy="471917"/>
          </a:xfrm>
          <a:prstGeom prst="chevron">
            <a:avLst/>
          </a:prstGeom>
          <a:solidFill>
            <a:schemeClr val="bg1"/>
          </a:solid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900" b="1" dirty="0" smtClean="0">
                <a:solidFill>
                  <a:prstClr val="black"/>
                </a:solidFill>
              </a:rPr>
              <a:t>TOOLS FOR PLAN IMPLEMENTATION</a:t>
            </a:r>
            <a:endParaRPr lang="en-US" sz="900" b="1" dirty="0">
              <a:solidFill>
                <a:prstClr val="black"/>
              </a:solidFill>
            </a:endParaRPr>
          </a:p>
        </p:txBody>
      </p:sp>
      <p:sp>
        <p:nvSpPr>
          <p:cNvPr id="6" name="Chevron 5"/>
          <p:cNvSpPr/>
          <p:nvPr/>
        </p:nvSpPr>
        <p:spPr bwMode="gray">
          <a:xfrm>
            <a:off x="2808844" y="2819400"/>
            <a:ext cx="1763156"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900" b="1" dirty="0" smtClean="0">
                <a:solidFill>
                  <a:prstClr val="black"/>
                </a:solidFill>
              </a:rPr>
              <a:t>EXECUTIVE SUMMARY</a:t>
            </a:r>
            <a:endParaRPr lang="en-US" sz="900" b="1" dirty="0">
              <a:solidFill>
                <a:prstClr val="black"/>
              </a:solidFill>
            </a:endParaRPr>
          </a:p>
        </p:txBody>
      </p:sp>
    </p:spTree>
    <p:extLst>
      <p:ext uri="{BB962C8B-B14F-4D97-AF65-F5344CB8AC3E}">
        <p14:creationId xmlns:p14="http://schemas.microsoft.com/office/powerpoint/2010/main" val="30205898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33</a:t>
            </a:fld>
            <a:endParaRPr lang="en-US" dirty="0">
              <a:solidFill>
                <a:srgbClr val="000000"/>
              </a:solidFill>
            </a:endParaRPr>
          </a:p>
        </p:txBody>
      </p:sp>
      <p:sp>
        <p:nvSpPr>
          <p:cNvPr id="8" name="Text Placeholder 7"/>
          <p:cNvSpPr>
            <a:spLocks noGrp="1"/>
          </p:cNvSpPr>
          <p:nvPr>
            <p:ph type="body" sz="quarter" idx="11"/>
          </p:nvPr>
        </p:nvSpPr>
        <p:spPr/>
        <p:txBody>
          <a:bodyPr/>
          <a:lstStyle/>
          <a:p>
            <a:r>
              <a:rPr lang="en-US" dirty="0" smtClean="0"/>
              <a:t>Tools for Plan Implementation</a:t>
            </a:r>
            <a:endParaRPr lang="en-US" i="1" dirty="0"/>
          </a:p>
        </p:txBody>
      </p:sp>
      <p:sp>
        <p:nvSpPr>
          <p:cNvPr id="3" name="Text Placeholder 2"/>
          <p:cNvSpPr>
            <a:spLocks noGrp="1"/>
          </p:cNvSpPr>
          <p:nvPr>
            <p:ph type="body" sz="quarter" idx="19"/>
          </p:nvPr>
        </p:nvSpPr>
        <p:spPr/>
        <p:txBody>
          <a:bodyPr/>
          <a:lstStyle/>
          <a:p>
            <a:endParaRPr lang="en-US"/>
          </a:p>
        </p:txBody>
      </p:sp>
    </p:spTree>
    <p:extLst>
      <p:ext uri="{BB962C8B-B14F-4D97-AF65-F5344CB8AC3E}">
        <p14:creationId xmlns:p14="http://schemas.microsoft.com/office/powerpoint/2010/main" val="22934823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34</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Tools for Plan Implementation</a:t>
            </a:r>
          </a:p>
        </p:txBody>
      </p:sp>
      <p:sp>
        <p:nvSpPr>
          <p:cNvPr id="4" name="Title 3"/>
          <p:cNvSpPr>
            <a:spLocks noGrp="1"/>
          </p:cNvSpPr>
          <p:nvPr>
            <p:ph type="title"/>
          </p:nvPr>
        </p:nvSpPr>
        <p:spPr/>
        <p:txBody>
          <a:bodyPr/>
          <a:lstStyle/>
          <a:p>
            <a:r>
              <a:rPr lang="en-US" dirty="0" smtClean="0"/>
              <a:t>Implementation Timeline</a:t>
            </a:r>
            <a:endParaRPr lang="en-US" i="1" dirty="0"/>
          </a:p>
        </p:txBody>
      </p:sp>
      <p:graphicFrame>
        <p:nvGraphicFramePr>
          <p:cNvPr id="6" name="Table 5"/>
          <p:cNvGraphicFramePr>
            <a:graphicFrameLocks noGrp="1"/>
          </p:cNvGraphicFramePr>
          <p:nvPr>
            <p:extLst>
              <p:ext uri="{D42A27DB-BD31-4B8C-83A1-F6EECF244321}">
                <p14:modId xmlns:p14="http://schemas.microsoft.com/office/powerpoint/2010/main" val="198812892"/>
              </p:ext>
            </p:extLst>
          </p:nvPr>
        </p:nvGraphicFramePr>
        <p:xfrm>
          <a:off x="457202" y="1097279"/>
          <a:ext cx="8256839" cy="5093726"/>
        </p:xfrm>
        <a:graphic>
          <a:graphicData uri="http://schemas.openxmlformats.org/drawingml/2006/table">
            <a:tbl>
              <a:tblPr firstRow="1" bandRow="1">
                <a:tableStyleId>{2D5ABB26-0587-4C30-8999-92F81FD0307C}</a:tableStyleId>
              </a:tblPr>
              <a:tblGrid>
                <a:gridCol w="1447799"/>
                <a:gridCol w="567420"/>
                <a:gridCol w="567420"/>
                <a:gridCol w="567420"/>
                <a:gridCol w="567420"/>
                <a:gridCol w="567420"/>
                <a:gridCol w="567420"/>
                <a:gridCol w="567420"/>
                <a:gridCol w="567420"/>
                <a:gridCol w="567420"/>
                <a:gridCol w="567420"/>
                <a:gridCol w="567420"/>
                <a:gridCol w="567420"/>
              </a:tblGrid>
              <a:tr h="793866">
                <a:tc>
                  <a:txBody>
                    <a:bodyPr/>
                    <a:lstStyle/>
                    <a:p>
                      <a:pPr algn="l" fontAlgn="b"/>
                      <a:r>
                        <a:rPr lang="en-US" sz="1100" u="none" strike="noStrike" dirty="0"/>
                        <a:t>Initiative </a:t>
                      </a:r>
                      <a:endParaRPr lang="en-US" sz="1100" b="0" i="0" u="none" strike="noStrike" dirty="0">
                        <a:solidFill>
                          <a:srgbClr val="000000"/>
                        </a:solidFill>
                        <a:latin typeface="+mj-lt"/>
                      </a:endParaRPr>
                    </a:p>
                  </a:txBody>
                  <a:tcPr marT="91440" marB="91440" anchor="ctr"/>
                </a:tc>
                <a:tc>
                  <a:txBody>
                    <a:bodyPr/>
                    <a:lstStyle/>
                    <a:p>
                      <a:pPr algn="ctr"/>
                      <a:r>
                        <a:rPr lang="en-US" sz="1100" dirty="0" smtClean="0"/>
                        <a:t>Jan</a:t>
                      </a:r>
                      <a:endParaRPr lang="en-US" sz="1100" dirty="0"/>
                    </a:p>
                  </a:txBody>
                  <a:tcPr marL="130629" marR="130629" marT="65314" marB="65314" anchor="ctr"/>
                </a:tc>
                <a:tc>
                  <a:txBody>
                    <a:bodyPr/>
                    <a:lstStyle/>
                    <a:p>
                      <a:pPr algn="ctr"/>
                      <a:r>
                        <a:rPr lang="en-US" sz="1100" dirty="0" smtClean="0"/>
                        <a:t>Feb</a:t>
                      </a:r>
                      <a:endParaRPr lang="en-US" sz="1100" dirty="0"/>
                    </a:p>
                  </a:txBody>
                  <a:tcPr marL="130629" marR="130629" marT="65314" marB="65314" anchor="ctr"/>
                </a:tc>
                <a:tc>
                  <a:txBody>
                    <a:bodyPr/>
                    <a:lstStyle/>
                    <a:p>
                      <a:pPr algn="ctr"/>
                      <a:r>
                        <a:rPr lang="en-US" sz="1100" dirty="0" smtClean="0"/>
                        <a:t>Mar</a:t>
                      </a:r>
                      <a:endParaRPr lang="en-US" sz="1100" dirty="0"/>
                    </a:p>
                  </a:txBody>
                  <a:tcPr marL="130629" marR="130629" marT="65314" marB="65314" anchor="ctr"/>
                </a:tc>
                <a:tc>
                  <a:txBody>
                    <a:bodyPr/>
                    <a:lstStyle/>
                    <a:p>
                      <a:pPr algn="ctr"/>
                      <a:r>
                        <a:rPr lang="en-US" sz="1100" dirty="0" smtClean="0"/>
                        <a:t>April </a:t>
                      </a:r>
                      <a:endParaRPr lang="en-US" sz="1100" dirty="0"/>
                    </a:p>
                  </a:txBody>
                  <a:tcPr marL="130629" marR="130629" marT="65314" marB="65314" anchor="ctr"/>
                </a:tc>
                <a:tc>
                  <a:txBody>
                    <a:bodyPr/>
                    <a:lstStyle/>
                    <a:p>
                      <a:pPr algn="ctr"/>
                      <a:r>
                        <a:rPr lang="en-US" sz="1100" dirty="0" smtClean="0"/>
                        <a:t>May</a:t>
                      </a:r>
                      <a:endParaRPr lang="en-US" sz="1100" dirty="0"/>
                    </a:p>
                  </a:txBody>
                  <a:tcPr marL="130629" marR="130629" marT="65314" marB="65314" anchor="ctr"/>
                </a:tc>
                <a:tc>
                  <a:txBody>
                    <a:bodyPr/>
                    <a:lstStyle/>
                    <a:p>
                      <a:pPr algn="ctr"/>
                      <a:r>
                        <a:rPr lang="en-US" sz="1100" dirty="0" smtClean="0"/>
                        <a:t>June</a:t>
                      </a:r>
                      <a:endParaRPr lang="en-US" sz="1100" dirty="0"/>
                    </a:p>
                  </a:txBody>
                  <a:tcPr marL="130629" marR="130629" marT="65314" marB="65314" anchor="ctr"/>
                </a:tc>
                <a:tc>
                  <a:txBody>
                    <a:bodyPr/>
                    <a:lstStyle/>
                    <a:p>
                      <a:pPr algn="ctr"/>
                      <a:r>
                        <a:rPr lang="en-US" sz="1100" dirty="0" smtClean="0"/>
                        <a:t>July</a:t>
                      </a:r>
                      <a:endParaRPr lang="en-US" sz="1100" dirty="0"/>
                    </a:p>
                  </a:txBody>
                  <a:tcPr marL="130629" marR="130629" marT="65314" marB="65314" anchor="ctr"/>
                </a:tc>
                <a:tc>
                  <a:txBody>
                    <a:bodyPr/>
                    <a:lstStyle/>
                    <a:p>
                      <a:pPr algn="ctr"/>
                      <a:r>
                        <a:rPr lang="en-US" sz="1100" dirty="0" smtClean="0"/>
                        <a:t>Aug</a:t>
                      </a:r>
                      <a:endParaRPr lang="en-US" sz="1100" dirty="0"/>
                    </a:p>
                  </a:txBody>
                  <a:tcPr marL="130629" marR="130629" marT="65314" marB="65314" anchor="ctr"/>
                </a:tc>
                <a:tc>
                  <a:txBody>
                    <a:bodyPr/>
                    <a:lstStyle/>
                    <a:p>
                      <a:pPr algn="ctr"/>
                      <a:r>
                        <a:rPr lang="en-US" sz="1100" dirty="0" smtClean="0"/>
                        <a:t>Sept</a:t>
                      </a:r>
                      <a:endParaRPr lang="en-US" sz="1100" dirty="0"/>
                    </a:p>
                  </a:txBody>
                  <a:tcPr marL="130629" marR="130629" marT="65314" marB="65314" anchor="ctr"/>
                </a:tc>
                <a:tc>
                  <a:txBody>
                    <a:bodyPr/>
                    <a:lstStyle/>
                    <a:p>
                      <a:pPr algn="ctr"/>
                      <a:r>
                        <a:rPr lang="en-US" sz="1100" dirty="0" smtClean="0"/>
                        <a:t>Oct</a:t>
                      </a:r>
                      <a:endParaRPr lang="en-US" sz="1100" dirty="0"/>
                    </a:p>
                  </a:txBody>
                  <a:tcPr marL="130629" marR="130629" marT="65314" marB="65314" anchor="ctr"/>
                </a:tc>
                <a:tc>
                  <a:txBody>
                    <a:bodyPr/>
                    <a:lstStyle/>
                    <a:p>
                      <a:pPr algn="ctr"/>
                      <a:r>
                        <a:rPr lang="en-US" sz="1100" dirty="0" smtClean="0"/>
                        <a:t>Nov</a:t>
                      </a:r>
                      <a:endParaRPr lang="en-US" sz="1100" dirty="0"/>
                    </a:p>
                  </a:txBody>
                  <a:tcPr marL="130629" marR="130629" marT="65314" marB="65314" anchor="ctr"/>
                </a:tc>
                <a:tc>
                  <a:txBody>
                    <a:bodyPr/>
                    <a:lstStyle/>
                    <a:p>
                      <a:pPr algn="ctr"/>
                      <a:r>
                        <a:rPr lang="en-US" sz="1100" dirty="0" smtClean="0"/>
                        <a:t>Dec</a:t>
                      </a:r>
                      <a:endParaRPr lang="en-US" sz="1100" dirty="0"/>
                    </a:p>
                  </a:txBody>
                  <a:tcPr marL="130629" marR="130629" marT="65314" marB="65314" anchor="ctr"/>
                </a:tc>
              </a:tr>
              <a:tr h="429986">
                <a:tc>
                  <a:txBody>
                    <a:bodyPr/>
                    <a:lstStyle/>
                    <a:p>
                      <a:pPr algn="l" fontAlgn="b"/>
                      <a:r>
                        <a:rPr lang="en-US" sz="1100" b="0" i="0" u="none" strike="noStrike" dirty="0" smtClean="0">
                          <a:solidFill>
                            <a:srgbClr val="000000"/>
                          </a:solidFill>
                          <a:latin typeface="+mj-lt"/>
                        </a:rPr>
                        <a:t>Initiative</a:t>
                      </a:r>
                      <a:r>
                        <a:rPr lang="en-US" sz="1100" b="0" i="0" u="none" strike="noStrike" baseline="0" dirty="0" smtClean="0">
                          <a:solidFill>
                            <a:srgbClr val="000000"/>
                          </a:solidFill>
                          <a:latin typeface="+mj-lt"/>
                        </a:rPr>
                        <a:t> #1</a:t>
                      </a:r>
                      <a:endParaRPr lang="en-US" sz="1100" b="0" i="0" u="none" strike="noStrike" dirty="0">
                        <a:solidFill>
                          <a:srgbClr val="000000"/>
                        </a:solidFill>
                        <a:latin typeface="+mj-lt"/>
                      </a:endParaRPr>
                    </a:p>
                  </a:txBody>
                  <a:tcPr marT="91440" marB="91440" anchor="ct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r>
              <a:tr h="429986">
                <a:tc>
                  <a:txBody>
                    <a:bodyPr/>
                    <a:lstStyle/>
                    <a:p>
                      <a:pPr algn="l" fontAlgn="b"/>
                      <a:r>
                        <a:rPr lang="en-US" sz="1100" u="none" strike="noStrike" dirty="0" smtClean="0"/>
                        <a:t>Initiative #2</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29986">
                <a:tc>
                  <a:txBody>
                    <a:bodyPr/>
                    <a:lstStyle/>
                    <a:p>
                      <a:pPr algn="l" fontAlgn="b"/>
                      <a:r>
                        <a:rPr lang="en-US" sz="1100" u="none" strike="noStrike" dirty="0" smtClean="0"/>
                        <a:t>Initiative #3</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noFill/>
                  </a:tcPr>
                </a:tc>
                <a:tc>
                  <a:txBody>
                    <a:bodyPr/>
                    <a:lstStyle/>
                    <a:p>
                      <a:endParaRPr lang="en-US" sz="1900" dirty="0"/>
                    </a:p>
                  </a:txBody>
                  <a:tcPr marL="130629" marR="130629" marT="65314" marB="65314" anchor="ctr"/>
                </a:tc>
                <a:tc>
                  <a:txBody>
                    <a:bodyPr/>
                    <a:lstStyle/>
                    <a:p>
                      <a:endParaRPr lang="en-US" sz="1900" dirty="0"/>
                    </a:p>
                  </a:txBody>
                  <a:tcPr marL="130629" marR="130629" marT="65314" marB="65314" anchor="ctr"/>
                </a:tc>
                <a:tc>
                  <a:txBody>
                    <a:bodyPr/>
                    <a:lstStyle/>
                    <a:p>
                      <a:endParaRPr lang="en-US" sz="1900" dirty="0"/>
                    </a:p>
                  </a:txBody>
                  <a:tcPr marL="130629" marR="130629" marT="65314" marB="65314" anchor="ctr"/>
                </a:tc>
                <a:tc>
                  <a:txBody>
                    <a:bodyPr/>
                    <a:lstStyle/>
                    <a:p>
                      <a:endParaRPr lang="en-US" sz="1900" dirty="0"/>
                    </a:p>
                  </a:txBody>
                  <a:tcPr marL="130629" marR="130629" marT="65314" marB="65314" anchor="ctr"/>
                </a:tc>
                <a:tc>
                  <a:txBody>
                    <a:bodyPr/>
                    <a:lstStyle/>
                    <a:p>
                      <a:endParaRPr lang="en-US" sz="1900" dirty="0"/>
                    </a:p>
                  </a:txBody>
                  <a:tcPr marL="130629" marR="130629" marT="65314" marB="65314" anchor="ctr"/>
                </a:tc>
                <a:tc>
                  <a:txBody>
                    <a:bodyPr/>
                    <a:lstStyle/>
                    <a:p>
                      <a:endParaRPr lang="en-US" sz="1900" dirty="0"/>
                    </a:p>
                  </a:txBody>
                  <a:tcPr marL="130629" marR="130629" marT="65314" marB="65314" anchor="ctr"/>
                </a:tc>
                <a:tc>
                  <a:txBody>
                    <a:bodyPr/>
                    <a:lstStyle/>
                    <a:p>
                      <a:endParaRPr lang="en-US" sz="1900" dirty="0"/>
                    </a:p>
                  </a:txBody>
                  <a:tcPr marL="130629" marR="130629" marT="65314" marB="65314" anchor="ctr"/>
                </a:tc>
                <a:tc>
                  <a:txBody>
                    <a:bodyPr/>
                    <a:lstStyle/>
                    <a:p>
                      <a:endParaRPr lang="en-US" sz="1900" dirty="0"/>
                    </a:p>
                  </a:txBody>
                  <a:tcPr marL="130629" marR="130629" marT="65314" marB="65314" anchor="ctr"/>
                </a:tc>
              </a:tr>
              <a:tr h="429986">
                <a:tc>
                  <a:txBody>
                    <a:bodyPr/>
                    <a:lstStyle/>
                    <a:p>
                      <a:pPr algn="l" fontAlgn="b"/>
                      <a:r>
                        <a:rPr lang="en-US" sz="1100" u="none" strike="noStrike" dirty="0" smtClean="0"/>
                        <a:t>Initiative #4</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29986">
                <a:tc>
                  <a:txBody>
                    <a:bodyPr/>
                    <a:lstStyle/>
                    <a:p>
                      <a:pPr algn="l" fontAlgn="b"/>
                      <a:r>
                        <a:rPr lang="en-US" sz="1100" u="none" strike="noStrike" dirty="0" smtClean="0"/>
                        <a:t>Initiative #5</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29986">
                <a:tc>
                  <a:txBody>
                    <a:bodyPr/>
                    <a:lstStyle/>
                    <a:p>
                      <a:pPr algn="l" fontAlgn="b"/>
                      <a:r>
                        <a:rPr lang="en-US" sz="1100" b="0" i="0" u="none" strike="noStrike" dirty="0" smtClean="0">
                          <a:solidFill>
                            <a:srgbClr val="000000"/>
                          </a:solidFill>
                          <a:latin typeface="+mn-lt"/>
                        </a:rPr>
                        <a:t>Initiative</a:t>
                      </a:r>
                      <a:r>
                        <a:rPr lang="en-US" sz="1100" b="0" i="0" u="none" strike="noStrike" baseline="0" dirty="0" smtClean="0">
                          <a:solidFill>
                            <a:srgbClr val="000000"/>
                          </a:solidFill>
                          <a:latin typeface="+mn-lt"/>
                        </a:rPr>
                        <a:t> #6</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29986">
                <a:tc>
                  <a:txBody>
                    <a:bodyPr/>
                    <a:lstStyle/>
                    <a:p>
                      <a:pPr algn="l" fontAlgn="b"/>
                      <a:r>
                        <a:rPr lang="en-US" sz="1100" b="0" i="0" u="none" strike="noStrike" dirty="0" smtClean="0">
                          <a:solidFill>
                            <a:srgbClr val="000000"/>
                          </a:solidFill>
                          <a:latin typeface="+mn-lt"/>
                        </a:rPr>
                        <a:t>Initiative</a:t>
                      </a:r>
                      <a:r>
                        <a:rPr lang="en-US" sz="1100" b="0" i="0" u="none" strike="noStrike" baseline="0" dirty="0" smtClean="0">
                          <a:solidFill>
                            <a:srgbClr val="000000"/>
                          </a:solidFill>
                          <a:latin typeface="+mn-lt"/>
                        </a:rPr>
                        <a:t> #7</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29986">
                <a:tc>
                  <a:txBody>
                    <a:bodyPr/>
                    <a:lstStyle/>
                    <a:p>
                      <a:pPr algn="l" fontAlgn="b"/>
                      <a:r>
                        <a:rPr lang="en-US" sz="1100" b="0" i="0" u="none" strike="noStrike" dirty="0" smtClean="0">
                          <a:solidFill>
                            <a:srgbClr val="000000"/>
                          </a:solidFill>
                          <a:latin typeface="+mn-lt"/>
                        </a:rPr>
                        <a:t>Initiative</a:t>
                      </a:r>
                      <a:r>
                        <a:rPr lang="en-US" sz="1100" b="0" i="0" u="none" strike="noStrike" baseline="0" dirty="0" smtClean="0">
                          <a:solidFill>
                            <a:srgbClr val="000000"/>
                          </a:solidFill>
                          <a:latin typeface="+mn-lt"/>
                        </a:rPr>
                        <a:t> #8</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29986">
                <a:tc>
                  <a:txBody>
                    <a:bodyPr/>
                    <a:lstStyle/>
                    <a:p>
                      <a:pPr algn="l" fontAlgn="b"/>
                      <a:r>
                        <a:rPr lang="en-US" sz="1100" b="0" i="0" u="none" strike="noStrike" dirty="0" smtClean="0">
                          <a:solidFill>
                            <a:srgbClr val="000000"/>
                          </a:solidFill>
                          <a:latin typeface="+mn-lt"/>
                        </a:rPr>
                        <a:t>Initiative #9</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29986">
                <a:tc>
                  <a:txBody>
                    <a:bodyPr/>
                    <a:lstStyle/>
                    <a:p>
                      <a:pPr algn="l" fontAlgn="b"/>
                      <a:r>
                        <a:rPr lang="en-US" sz="1100" b="0" i="0" u="none" strike="noStrike" dirty="0" smtClean="0">
                          <a:solidFill>
                            <a:srgbClr val="000000"/>
                          </a:solidFill>
                          <a:latin typeface="+mn-lt"/>
                        </a:rPr>
                        <a:t>I</a:t>
                      </a:r>
                      <a:r>
                        <a:rPr lang="en-US" sz="1100" b="0" i="0" u="none" strike="noStrike" baseline="0" dirty="0" smtClean="0">
                          <a:solidFill>
                            <a:srgbClr val="000000"/>
                          </a:solidFill>
                          <a:latin typeface="+mn-lt"/>
                        </a:rPr>
                        <a:t>nitiative #10</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bl>
          </a:graphicData>
        </a:graphic>
      </p:graphicFrame>
      <p:sp>
        <p:nvSpPr>
          <p:cNvPr id="7" name="Text Placeholder 12"/>
          <p:cNvSpPr txBox="1">
            <a:spLocks/>
          </p:cNvSpPr>
          <p:nvPr/>
        </p:nvSpPr>
        <p:spPr bwMode="gray">
          <a:xfrm>
            <a:off x="399866" y="963229"/>
            <a:ext cx="8314171" cy="271094"/>
          </a:xfrm>
          <a:prstGeom prst="rect">
            <a:avLst/>
          </a:prstGeom>
        </p:spPr>
        <p:txBody>
          <a:bodyPr vert="horz" wrap="square" lIns="0" tIns="40938" rIns="0" bIns="40938" rtlCol="0">
            <a:noAutofit/>
          </a:bodyPr>
          <a:lstStyle/>
          <a:p>
            <a:pPr defTabSz="912572">
              <a:defRPr/>
            </a:pPr>
            <a:endParaRPr lang="en-US" sz="1300" dirty="0">
              <a:solidFill>
                <a:srgbClr val="617685"/>
              </a:solidFill>
            </a:endParaRPr>
          </a:p>
        </p:txBody>
      </p:sp>
    </p:spTree>
    <p:extLst>
      <p:ext uri="{BB962C8B-B14F-4D97-AF65-F5344CB8AC3E}">
        <p14:creationId xmlns:p14="http://schemas.microsoft.com/office/powerpoint/2010/main" val="421760418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35</a:t>
            </a:fld>
            <a:endParaRPr lang="en-US" dirty="0">
              <a:solidFill>
                <a:srgbClr val="000000"/>
              </a:solidFill>
            </a:endParaRPr>
          </a:p>
        </p:txBody>
      </p:sp>
      <p:sp>
        <p:nvSpPr>
          <p:cNvPr id="4" name="Title 3"/>
          <p:cNvSpPr>
            <a:spLocks noGrp="1"/>
          </p:cNvSpPr>
          <p:nvPr>
            <p:ph type="title"/>
          </p:nvPr>
        </p:nvSpPr>
        <p:spPr/>
        <p:txBody>
          <a:bodyPr/>
          <a:lstStyle/>
          <a:p>
            <a:r>
              <a:rPr lang="en-US" dirty="0" smtClean="0"/>
              <a:t>Total Marketing Budget for </a:t>
            </a:r>
            <a:r>
              <a:rPr lang="en-US" i="1" dirty="0" smtClean="0"/>
              <a:t>Service Line X</a:t>
            </a:r>
            <a:endParaRPr lang="en-US" i="1" dirty="0"/>
          </a:p>
        </p:txBody>
      </p:sp>
      <p:graphicFrame>
        <p:nvGraphicFramePr>
          <p:cNvPr id="7" name="Table 6"/>
          <p:cNvGraphicFramePr>
            <a:graphicFrameLocks noGrp="1"/>
          </p:cNvGraphicFramePr>
          <p:nvPr>
            <p:extLst>
              <p:ext uri="{D42A27DB-BD31-4B8C-83A1-F6EECF244321}">
                <p14:modId xmlns:p14="http://schemas.microsoft.com/office/powerpoint/2010/main" val="2915141915"/>
              </p:ext>
            </p:extLst>
          </p:nvPr>
        </p:nvGraphicFramePr>
        <p:xfrm>
          <a:off x="314238" y="1485526"/>
          <a:ext cx="8448763" cy="3886949"/>
        </p:xfrm>
        <a:graphic>
          <a:graphicData uri="http://schemas.openxmlformats.org/drawingml/2006/table">
            <a:tbl>
              <a:tblPr firstRow="1" bandRow="1">
                <a:tableStyleId>{5C22544A-7EE6-4342-B048-85BDC9FD1C3A}</a:tableStyleId>
              </a:tblPr>
              <a:tblGrid>
                <a:gridCol w="1763299"/>
                <a:gridCol w="1072813"/>
                <a:gridCol w="1072813"/>
                <a:gridCol w="1072813"/>
                <a:gridCol w="1072813"/>
                <a:gridCol w="1072813"/>
                <a:gridCol w="1321399"/>
              </a:tblGrid>
              <a:tr h="457661">
                <a:tc>
                  <a:txBody>
                    <a:bodyPr/>
                    <a:lstStyle/>
                    <a:p>
                      <a:pPr algn="ctr"/>
                      <a:endParaRPr lang="en-US" sz="1100" dirty="0"/>
                    </a:p>
                  </a:txBody>
                  <a:tcPr marL="130629" marR="130629" marT="65314" marB="65314" anchor="ctr"/>
                </a:tc>
                <a:tc>
                  <a:txBody>
                    <a:bodyPr/>
                    <a:lstStyle/>
                    <a:p>
                      <a:pPr algn="ctr"/>
                      <a:r>
                        <a:rPr lang="en-US" sz="1000" dirty="0" smtClean="0"/>
                        <a:t>Goal 1</a:t>
                      </a:r>
                      <a:endParaRPr lang="en-US" sz="1000" dirty="0"/>
                    </a:p>
                  </a:txBody>
                  <a:tcPr marL="130629" marR="130629" marT="65314" marB="65314" anchor="ctr"/>
                </a:tc>
                <a:tc>
                  <a:txBody>
                    <a:bodyPr/>
                    <a:lstStyle/>
                    <a:p>
                      <a:pPr algn="ctr"/>
                      <a:r>
                        <a:rPr lang="en-US" sz="1000" dirty="0" smtClean="0"/>
                        <a:t>2</a:t>
                      </a:r>
                      <a:endParaRPr lang="en-US" sz="1000" dirty="0"/>
                    </a:p>
                  </a:txBody>
                  <a:tcPr marL="130629" marR="130629" marT="65314" marB="65314" anchor="ctr"/>
                </a:tc>
                <a:tc>
                  <a:txBody>
                    <a:bodyPr/>
                    <a:lstStyle/>
                    <a:p>
                      <a:pPr algn="ctr"/>
                      <a:r>
                        <a:rPr lang="en-US" sz="1000" dirty="0" smtClean="0"/>
                        <a:t>3</a:t>
                      </a:r>
                      <a:endParaRPr lang="en-US" sz="1000" dirty="0"/>
                    </a:p>
                  </a:txBody>
                  <a:tcPr marL="130629" marR="130629" marT="65314" marB="65314" anchor="ctr"/>
                </a:tc>
                <a:tc>
                  <a:txBody>
                    <a:bodyPr/>
                    <a:lstStyle/>
                    <a:p>
                      <a:pPr algn="ctr"/>
                      <a:r>
                        <a:rPr lang="en-US" sz="1000" dirty="0" smtClean="0"/>
                        <a:t>4</a:t>
                      </a:r>
                      <a:endParaRPr lang="en-US" sz="1000" dirty="0"/>
                    </a:p>
                  </a:txBody>
                  <a:tcPr marL="130629" marR="130629" marT="65314" marB="65314" anchor="ctr"/>
                </a:tc>
                <a:tc>
                  <a:txBody>
                    <a:bodyPr/>
                    <a:lstStyle/>
                    <a:p>
                      <a:pPr algn="ctr"/>
                      <a:r>
                        <a:rPr lang="en-US" sz="1000" dirty="0" smtClean="0"/>
                        <a:t>5</a:t>
                      </a:r>
                      <a:endParaRPr lang="en-US" sz="1000" dirty="0"/>
                    </a:p>
                  </a:txBody>
                  <a:tcPr marL="130629" marR="130629" marT="65314" marB="65314" anchor="ctr"/>
                </a:tc>
                <a:tc>
                  <a:txBody>
                    <a:bodyPr/>
                    <a:lstStyle/>
                    <a:p>
                      <a:pPr algn="ctr"/>
                      <a:r>
                        <a:rPr lang="en-US" sz="1000" dirty="0" smtClean="0"/>
                        <a:t>Service</a:t>
                      </a:r>
                      <a:r>
                        <a:rPr lang="en-US" sz="1000" baseline="0" dirty="0" smtClean="0"/>
                        <a:t> Line </a:t>
                      </a:r>
                      <a:r>
                        <a:rPr lang="en-US" sz="1000" dirty="0" smtClean="0"/>
                        <a:t>Budget</a:t>
                      </a:r>
                      <a:endParaRPr lang="en-US" sz="1000" dirty="0"/>
                    </a:p>
                  </a:txBody>
                  <a:tcPr marL="130629" marR="130629" marT="65314" marB="65314" anchor="ctr">
                    <a:solidFill>
                      <a:schemeClr val="accent2">
                        <a:lumMod val="75000"/>
                      </a:schemeClr>
                    </a:solidFill>
                  </a:tcPr>
                </a:tc>
              </a:tr>
              <a:tr h="327813">
                <a:tc gridSpan="6">
                  <a:txBody>
                    <a:bodyPr/>
                    <a:lstStyle/>
                    <a:p>
                      <a:r>
                        <a:rPr lang="en-US" sz="1100" b="1" dirty="0" smtClean="0"/>
                        <a:t>Media</a:t>
                      </a:r>
                      <a:r>
                        <a:rPr lang="en-US" sz="1100" b="1" baseline="0" dirty="0" smtClean="0"/>
                        <a:t> Development</a:t>
                      </a:r>
                      <a:endParaRPr lang="en-US" sz="1100" b="1" dirty="0"/>
                    </a:p>
                  </a:txBody>
                  <a:tcPr marL="130629" marR="130629" marT="65314" marB="65314">
                    <a:solidFill>
                      <a:schemeClr val="accent1">
                        <a:lumMod val="60000"/>
                        <a:lumOff val="40000"/>
                      </a:schemeClr>
                    </a:solidFill>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a:txBody>
                    <a:bodyPr/>
                    <a:lstStyle/>
                    <a:p>
                      <a:endParaRPr lang="en-US" sz="1100" b="1" dirty="0"/>
                    </a:p>
                  </a:txBody>
                  <a:tcPr marL="130629" marR="130629" marT="65314" marB="65314">
                    <a:solidFill>
                      <a:schemeClr val="accent1">
                        <a:lumMod val="60000"/>
                        <a:lumOff val="40000"/>
                      </a:schemeClr>
                    </a:solidFill>
                  </a:tcPr>
                </a:tc>
              </a:tr>
              <a:tr h="327813">
                <a:tc>
                  <a:txBody>
                    <a:bodyPr/>
                    <a:lstStyle/>
                    <a:p>
                      <a:r>
                        <a:rPr lang="en-US" sz="1100" dirty="0" smtClean="0"/>
                        <a:t>Print Media</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a:txBody>
                    <a:bodyPr/>
                    <a:lstStyle/>
                    <a:p>
                      <a:r>
                        <a:rPr lang="en-US" sz="1100" dirty="0" smtClean="0"/>
                        <a:t>Digital Media</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a:txBody>
                    <a:bodyPr/>
                    <a:lstStyle/>
                    <a:p>
                      <a:r>
                        <a:rPr lang="en-US" sz="1100" dirty="0" smtClean="0"/>
                        <a:t>Social Media</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a:txBody>
                    <a:bodyPr/>
                    <a:lstStyle/>
                    <a:p>
                      <a:pPr algn="l"/>
                      <a:r>
                        <a:rPr lang="en-US" sz="1100" b="1" dirty="0" smtClean="0"/>
                        <a:t>Subtotal</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gridSpan="6">
                  <a:txBody>
                    <a:bodyPr/>
                    <a:lstStyle/>
                    <a:p>
                      <a:r>
                        <a:rPr lang="en-US" sz="1100" b="1" dirty="0" smtClean="0"/>
                        <a:t>Campaign Implementation</a:t>
                      </a:r>
                      <a:endParaRPr lang="en-US" sz="1100" b="1" dirty="0"/>
                    </a:p>
                  </a:txBody>
                  <a:tcPr marL="130629" marR="130629" marT="65314" marB="65314">
                    <a:solidFill>
                      <a:schemeClr val="accent1">
                        <a:lumMod val="60000"/>
                        <a:lumOff val="40000"/>
                      </a:schemeClr>
                    </a:solidFill>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a:txBody>
                    <a:bodyPr/>
                    <a:lstStyle/>
                    <a:p>
                      <a:endParaRPr lang="en-US" sz="1100" b="1" dirty="0"/>
                    </a:p>
                  </a:txBody>
                  <a:tcPr marL="130629" marR="130629" marT="65314" marB="65314">
                    <a:solidFill>
                      <a:schemeClr val="accent1">
                        <a:lumMod val="60000"/>
                        <a:lumOff val="40000"/>
                      </a:schemeClr>
                    </a:solidFill>
                  </a:tcPr>
                </a:tc>
              </a:tr>
              <a:tr h="327813">
                <a:tc>
                  <a:txBody>
                    <a:bodyPr/>
                    <a:lstStyle/>
                    <a:p>
                      <a:r>
                        <a:rPr lang="en-US" sz="1100" dirty="0" smtClean="0"/>
                        <a:t>Media Buy</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a:txBody>
                    <a:bodyPr/>
                    <a:lstStyle/>
                    <a:p>
                      <a:r>
                        <a:rPr lang="en-US" sz="1100" dirty="0" smtClean="0"/>
                        <a:t>Market Research</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a:txBody>
                    <a:bodyPr/>
                    <a:lstStyle/>
                    <a:p>
                      <a:r>
                        <a:rPr lang="en-US" sz="1100" dirty="0" smtClean="0"/>
                        <a:t>CRM</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478971">
                <a:tc>
                  <a:txBody>
                    <a:bodyPr/>
                    <a:lstStyle/>
                    <a:p>
                      <a:pPr algn="l"/>
                      <a:r>
                        <a:rPr lang="en-US" sz="1100" b="1" dirty="0" smtClean="0">
                          <a:solidFill>
                            <a:schemeClr val="bg1"/>
                          </a:solidFill>
                        </a:rPr>
                        <a:t>Total</a:t>
                      </a:r>
                      <a:r>
                        <a:rPr lang="en-US" sz="1100" b="1" baseline="0" dirty="0" smtClean="0">
                          <a:solidFill>
                            <a:schemeClr val="bg1"/>
                          </a:solidFill>
                        </a:rPr>
                        <a:t>  Budget Required</a:t>
                      </a:r>
                      <a:endParaRPr lang="en-US" sz="1100" b="1" dirty="0">
                        <a:solidFill>
                          <a:schemeClr val="bg1"/>
                        </a:solidFill>
                      </a:endParaRPr>
                    </a:p>
                  </a:txBody>
                  <a:tcPr marL="130629" marR="130629" marT="65314" marB="65314">
                    <a:solidFill>
                      <a:schemeClr val="accent2">
                        <a:lumMod val="75000"/>
                      </a:schemeClr>
                    </a:solidFill>
                  </a:tcPr>
                </a:tc>
                <a:tc>
                  <a:txBody>
                    <a:bodyPr/>
                    <a:lstStyle/>
                    <a:p>
                      <a:pPr algn="ctr"/>
                      <a:endParaRPr lang="en-US" sz="1100" dirty="0"/>
                    </a:p>
                  </a:txBody>
                  <a:tcPr marL="130629" marR="130629" marT="65314" marB="65314" anchor="ctr">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r>
            </a:tbl>
          </a:graphicData>
        </a:graphic>
      </p:graphicFrame>
      <p:sp>
        <p:nvSpPr>
          <p:cNvPr id="8" name="Text Placeholder 12"/>
          <p:cNvSpPr txBox="1">
            <a:spLocks/>
          </p:cNvSpPr>
          <p:nvPr/>
        </p:nvSpPr>
        <p:spPr bwMode="gray">
          <a:xfrm>
            <a:off x="399866" y="963229"/>
            <a:ext cx="8314171" cy="271094"/>
          </a:xfrm>
          <a:prstGeom prst="rect">
            <a:avLst/>
          </a:prstGeom>
        </p:spPr>
        <p:txBody>
          <a:bodyPr vert="horz" wrap="square" lIns="0" tIns="40938" rIns="0" bIns="40938" rtlCol="0">
            <a:noAutofit/>
          </a:bodyPr>
          <a:lstStyle/>
          <a:p>
            <a:pPr defTabSz="912572">
              <a:defRPr/>
            </a:pPr>
            <a:r>
              <a:rPr lang="en-US" sz="1400" dirty="0">
                <a:solidFill>
                  <a:prstClr val="white">
                    <a:lumMod val="50000"/>
                  </a:prstClr>
                </a:solidFill>
              </a:rPr>
              <a:t>Investment Required for Service Line Marketing Goals</a:t>
            </a:r>
            <a:endParaRPr lang="en-US" sz="1300" i="1" dirty="0">
              <a:solidFill>
                <a:prstClr val="white">
                  <a:lumMod val="50000"/>
                </a:prstClr>
              </a:solidFill>
            </a:endParaRPr>
          </a:p>
        </p:txBody>
      </p:sp>
      <p:sp>
        <p:nvSpPr>
          <p:cNvPr id="5" name="Text Placeholder 4"/>
          <p:cNvSpPr>
            <a:spLocks noGrp="1"/>
          </p:cNvSpPr>
          <p:nvPr>
            <p:ph type="body" sz="quarter" idx="19"/>
          </p:nvPr>
        </p:nvSpPr>
        <p:spPr/>
        <p:txBody>
          <a:bodyPr/>
          <a:lstStyle/>
          <a:p>
            <a:r>
              <a:rPr lang="en-US" dirty="0"/>
              <a:t>Tools for Plan Implementation</a:t>
            </a:r>
          </a:p>
        </p:txBody>
      </p:sp>
    </p:spTree>
    <p:extLst>
      <p:ext uri="{BB962C8B-B14F-4D97-AF65-F5344CB8AC3E}">
        <p14:creationId xmlns:p14="http://schemas.microsoft.com/office/powerpoint/2010/main" val="221482232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36</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Tools for Plan Implementation</a:t>
            </a:r>
          </a:p>
        </p:txBody>
      </p:sp>
      <p:sp>
        <p:nvSpPr>
          <p:cNvPr id="4" name="Title 3"/>
          <p:cNvSpPr>
            <a:spLocks noGrp="1"/>
          </p:cNvSpPr>
          <p:nvPr>
            <p:ph type="title"/>
          </p:nvPr>
        </p:nvSpPr>
        <p:spPr/>
        <p:txBody>
          <a:bodyPr/>
          <a:lstStyle/>
          <a:p>
            <a:r>
              <a:rPr lang="en-US" dirty="0" smtClean="0"/>
              <a:t>Media Buy Schedule</a:t>
            </a:r>
            <a:endParaRPr lang="en-US" i="1" dirty="0"/>
          </a:p>
        </p:txBody>
      </p:sp>
      <p:graphicFrame>
        <p:nvGraphicFramePr>
          <p:cNvPr id="6" name="Table 5"/>
          <p:cNvGraphicFramePr>
            <a:graphicFrameLocks noGrp="1"/>
          </p:cNvGraphicFramePr>
          <p:nvPr>
            <p:extLst>
              <p:ext uri="{D42A27DB-BD31-4B8C-83A1-F6EECF244321}">
                <p14:modId xmlns:p14="http://schemas.microsoft.com/office/powerpoint/2010/main" val="2318441872"/>
              </p:ext>
            </p:extLst>
          </p:nvPr>
        </p:nvGraphicFramePr>
        <p:xfrm>
          <a:off x="443580" y="1008483"/>
          <a:ext cx="8256840" cy="5649262"/>
        </p:xfrm>
        <a:graphic>
          <a:graphicData uri="http://schemas.openxmlformats.org/drawingml/2006/table">
            <a:tbl>
              <a:tblPr firstRow="1" bandRow="1">
                <a:tableStyleId>{5C22544A-7EE6-4342-B048-85BDC9FD1C3A}</a:tableStyleId>
              </a:tblPr>
              <a:tblGrid>
                <a:gridCol w="1354701"/>
                <a:gridCol w="626499"/>
                <a:gridCol w="522970"/>
                <a:gridCol w="522970"/>
                <a:gridCol w="522970"/>
                <a:gridCol w="522970"/>
                <a:gridCol w="522970"/>
                <a:gridCol w="522970"/>
                <a:gridCol w="522970"/>
                <a:gridCol w="522970"/>
                <a:gridCol w="522970"/>
                <a:gridCol w="522970"/>
                <a:gridCol w="522970"/>
                <a:gridCol w="522970"/>
              </a:tblGrid>
              <a:tr h="313509">
                <a:tc>
                  <a:txBody>
                    <a:bodyPr/>
                    <a:lstStyle/>
                    <a:p>
                      <a:pPr algn="l" fontAlgn="b"/>
                      <a:r>
                        <a:rPr lang="en-US" sz="900" u="none" strike="noStrike" dirty="0" smtClean="0"/>
                        <a:t>Media Type</a:t>
                      </a:r>
                      <a:endParaRPr lang="en-US" sz="900" b="0" i="0" u="none" strike="noStrike" dirty="0">
                        <a:solidFill>
                          <a:srgbClr val="000000"/>
                        </a:solidFill>
                        <a:latin typeface="+mj-lt"/>
                      </a:endParaRPr>
                    </a:p>
                  </a:txBody>
                  <a:tcPr marT="91440" marB="91440" anchor="ctr"/>
                </a:tc>
                <a:tc>
                  <a:txBody>
                    <a:bodyPr/>
                    <a:lstStyle/>
                    <a:p>
                      <a:pPr algn="ctr"/>
                      <a:r>
                        <a:rPr lang="en-US" sz="900" dirty="0" smtClean="0"/>
                        <a:t>Total</a:t>
                      </a:r>
                      <a:endParaRPr lang="en-US" sz="900" dirty="0"/>
                    </a:p>
                  </a:txBody>
                  <a:tcPr marL="130629" marR="130629" marT="65314" marB="65314" anchor="ctr"/>
                </a:tc>
                <a:tc>
                  <a:txBody>
                    <a:bodyPr/>
                    <a:lstStyle/>
                    <a:p>
                      <a:pPr algn="ctr"/>
                      <a:r>
                        <a:rPr lang="en-US" sz="800" dirty="0" smtClean="0"/>
                        <a:t>Jan</a:t>
                      </a:r>
                      <a:endParaRPr lang="en-US" sz="800" dirty="0"/>
                    </a:p>
                  </a:txBody>
                  <a:tcPr marL="130629" marR="130629" marT="65314" marB="65314" anchor="ctr"/>
                </a:tc>
                <a:tc>
                  <a:txBody>
                    <a:bodyPr/>
                    <a:lstStyle/>
                    <a:p>
                      <a:pPr algn="ctr"/>
                      <a:r>
                        <a:rPr lang="en-US" sz="800" dirty="0" smtClean="0"/>
                        <a:t>Feb</a:t>
                      </a:r>
                      <a:endParaRPr lang="en-US" sz="800" dirty="0"/>
                    </a:p>
                  </a:txBody>
                  <a:tcPr marL="130629" marR="130629" marT="65314" marB="65314" anchor="ctr"/>
                </a:tc>
                <a:tc>
                  <a:txBody>
                    <a:bodyPr/>
                    <a:lstStyle/>
                    <a:p>
                      <a:pPr algn="ctr"/>
                      <a:r>
                        <a:rPr lang="en-US" sz="800" dirty="0" smtClean="0"/>
                        <a:t>Mar</a:t>
                      </a:r>
                      <a:endParaRPr lang="en-US" sz="800" dirty="0"/>
                    </a:p>
                  </a:txBody>
                  <a:tcPr marL="130629" marR="130629" marT="65314" marB="65314" anchor="ctr"/>
                </a:tc>
                <a:tc>
                  <a:txBody>
                    <a:bodyPr/>
                    <a:lstStyle/>
                    <a:p>
                      <a:pPr algn="ctr"/>
                      <a:r>
                        <a:rPr lang="en-US" sz="800" dirty="0" smtClean="0"/>
                        <a:t>April </a:t>
                      </a:r>
                      <a:endParaRPr lang="en-US" sz="800" dirty="0"/>
                    </a:p>
                  </a:txBody>
                  <a:tcPr marL="130629" marR="130629" marT="65314" marB="65314" anchor="ctr"/>
                </a:tc>
                <a:tc>
                  <a:txBody>
                    <a:bodyPr/>
                    <a:lstStyle/>
                    <a:p>
                      <a:pPr algn="ctr"/>
                      <a:r>
                        <a:rPr lang="en-US" sz="800" dirty="0" smtClean="0"/>
                        <a:t>May</a:t>
                      </a:r>
                      <a:endParaRPr lang="en-US" sz="800" dirty="0"/>
                    </a:p>
                  </a:txBody>
                  <a:tcPr marL="130629" marR="130629" marT="65314" marB="65314" anchor="ctr"/>
                </a:tc>
                <a:tc>
                  <a:txBody>
                    <a:bodyPr/>
                    <a:lstStyle/>
                    <a:p>
                      <a:pPr algn="ctr"/>
                      <a:r>
                        <a:rPr lang="en-US" sz="800" dirty="0" smtClean="0"/>
                        <a:t>June</a:t>
                      </a:r>
                      <a:endParaRPr lang="en-US" sz="800" dirty="0"/>
                    </a:p>
                  </a:txBody>
                  <a:tcPr marL="130629" marR="130629" marT="65314" marB="65314" anchor="ctr"/>
                </a:tc>
                <a:tc>
                  <a:txBody>
                    <a:bodyPr/>
                    <a:lstStyle/>
                    <a:p>
                      <a:pPr algn="ctr"/>
                      <a:r>
                        <a:rPr lang="en-US" sz="800" dirty="0" smtClean="0"/>
                        <a:t>July</a:t>
                      </a:r>
                      <a:endParaRPr lang="en-US" sz="800" dirty="0"/>
                    </a:p>
                  </a:txBody>
                  <a:tcPr marL="130629" marR="130629" marT="65314" marB="65314" anchor="ctr"/>
                </a:tc>
                <a:tc>
                  <a:txBody>
                    <a:bodyPr/>
                    <a:lstStyle/>
                    <a:p>
                      <a:pPr algn="ctr"/>
                      <a:r>
                        <a:rPr lang="en-US" sz="800" dirty="0" smtClean="0"/>
                        <a:t>Aug</a:t>
                      </a:r>
                      <a:endParaRPr lang="en-US" sz="800" dirty="0"/>
                    </a:p>
                  </a:txBody>
                  <a:tcPr marL="130629" marR="130629" marT="65314" marB="65314" anchor="ctr"/>
                </a:tc>
                <a:tc>
                  <a:txBody>
                    <a:bodyPr/>
                    <a:lstStyle/>
                    <a:p>
                      <a:pPr algn="ctr"/>
                      <a:r>
                        <a:rPr lang="en-US" sz="800" dirty="0" smtClean="0"/>
                        <a:t>Sept</a:t>
                      </a:r>
                      <a:endParaRPr lang="en-US" sz="800" dirty="0"/>
                    </a:p>
                  </a:txBody>
                  <a:tcPr marL="130629" marR="130629" marT="65314" marB="65314" anchor="ctr"/>
                </a:tc>
                <a:tc>
                  <a:txBody>
                    <a:bodyPr/>
                    <a:lstStyle/>
                    <a:p>
                      <a:pPr algn="ctr"/>
                      <a:r>
                        <a:rPr lang="en-US" sz="800" dirty="0" smtClean="0"/>
                        <a:t>Oct</a:t>
                      </a:r>
                      <a:endParaRPr lang="en-US" sz="800" dirty="0"/>
                    </a:p>
                  </a:txBody>
                  <a:tcPr marL="130629" marR="130629" marT="65314" marB="65314" anchor="ctr"/>
                </a:tc>
                <a:tc>
                  <a:txBody>
                    <a:bodyPr/>
                    <a:lstStyle/>
                    <a:p>
                      <a:pPr algn="ctr"/>
                      <a:r>
                        <a:rPr lang="en-US" sz="800" dirty="0" smtClean="0"/>
                        <a:t>Nov</a:t>
                      </a:r>
                      <a:endParaRPr lang="en-US" sz="800" dirty="0"/>
                    </a:p>
                  </a:txBody>
                  <a:tcPr marL="130629" marR="130629" marT="65314" marB="65314" anchor="ctr"/>
                </a:tc>
                <a:tc>
                  <a:txBody>
                    <a:bodyPr/>
                    <a:lstStyle/>
                    <a:p>
                      <a:pPr algn="ctr"/>
                      <a:r>
                        <a:rPr lang="en-US" sz="800" dirty="0" smtClean="0"/>
                        <a:t>Dec</a:t>
                      </a:r>
                      <a:endParaRPr lang="en-US" sz="800" dirty="0"/>
                    </a:p>
                  </a:txBody>
                  <a:tcPr marL="130629" marR="130629" marT="65314" marB="65314" anchor="ctr"/>
                </a:tc>
              </a:tr>
              <a:tr h="313509">
                <a:tc>
                  <a:txBody>
                    <a:bodyPr/>
                    <a:lstStyle/>
                    <a:p>
                      <a:pPr algn="l" fontAlgn="b"/>
                      <a:r>
                        <a:rPr lang="en-US" sz="900" b="1" u="none" strike="noStrike" dirty="0" smtClean="0"/>
                        <a:t>Mass Media (any)</a:t>
                      </a:r>
                      <a:endParaRPr lang="en-US" sz="900" b="1" i="0" u="none" strike="noStrike" dirty="0">
                        <a:solidFill>
                          <a:srgbClr val="000000"/>
                        </a:solidFill>
                        <a:latin typeface="+mj-lt"/>
                      </a:endParaRPr>
                    </a:p>
                  </a:txBody>
                  <a:tcPr marT="91440" marB="91440"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TV</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Radio</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Newspaper</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Magazines</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Direct Mail</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Outdoor</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Print Collateral</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313509">
                <a:tc>
                  <a:txBody>
                    <a:bodyPr/>
                    <a:lstStyle/>
                    <a:p>
                      <a:pPr algn="l" fontAlgn="b"/>
                      <a:r>
                        <a:rPr lang="en-US" sz="900" b="1" u="none" strike="noStrike" dirty="0" smtClean="0"/>
                        <a:t>Electronic Media (any)</a:t>
                      </a:r>
                      <a:endParaRPr lang="en-US" sz="900" b="1"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Website</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Social Media</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Internet Radio</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Other (search, video)</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400594">
                <a:tc>
                  <a:txBody>
                    <a:bodyPr/>
                    <a:lstStyle/>
                    <a:p>
                      <a:pPr algn="l" fontAlgn="b"/>
                      <a:r>
                        <a:rPr lang="en-US" sz="700" u="none" strike="noStrike" dirty="0" smtClean="0"/>
                        <a:t>Yellow Pages (print/electronic)</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292609">
                <a:tc>
                  <a:txBody>
                    <a:bodyPr/>
                    <a:lstStyle/>
                    <a:p>
                      <a:pPr algn="l" fontAlgn="b"/>
                      <a:r>
                        <a:rPr lang="en-US" sz="700" u="none" strike="noStrike" dirty="0" smtClean="0"/>
                        <a:t>Events/Activities</a:t>
                      </a:r>
                      <a:endParaRPr lang="en-US" sz="700" b="0"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313509">
                <a:tc>
                  <a:txBody>
                    <a:bodyPr/>
                    <a:lstStyle/>
                    <a:p>
                      <a:pPr algn="l" fontAlgn="b"/>
                      <a:r>
                        <a:rPr lang="en-US" sz="900" b="1" u="none" strike="noStrike" dirty="0" smtClean="0"/>
                        <a:t>Other</a:t>
                      </a:r>
                      <a:endParaRPr lang="en-US" sz="900" b="1" i="0" u="none" strike="noStrike" dirty="0">
                        <a:solidFill>
                          <a:srgbClr val="000000"/>
                        </a:solidFill>
                        <a:latin typeface="+mn-lt"/>
                      </a:endParaRPr>
                    </a:p>
                  </a:txBody>
                  <a:tcPr marT="91440" marB="91440"/>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c>
                  <a:txBody>
                    <a:bodyPr/>
                    <a:lstStyle/>
                    <a:p>
                      <a:pPr algn="ctr"/>
                      <a:endParaRPr lang="en-US" sz="600" dirty="0"/>
                    </a:p>
                  </a:txBody>
                  <a:tcPr marL="130629" marR="130629" marT="65314" marB="65314" anchor="ctr"/>
                </a:tc>
              </a:tr>
              <a:tr h="313509">
                <a:tc>
                  <a:txBody>
                    <a:bodyPr/>
                    <a:lstStyle/>
                    <a:p>
                      <a:pPr algn="l" fontAlgn="b"/>
                      <a:r>
                        <a:rPr lang="en-US" sz="900" b="1" u="none" strike="noStrike" dirty="0" smtClean="0"/>
                        <a:t>Total </a:t>
                      </a:r>
                      <a:endParaRPr lang="en-US" sz="900" b="1" i="0" u="none" strike="noStrike" dirty="0">
                        <a:solidFill>
                          <a:srgbClr val="000000"/>
                        </a:solidFill>
                        <a:latin typeface="+mn-lt"/>
                      </a:endParaRPr>
                    </a:p>
                  </a:txBody>
                  <a:tcPr marT="91440" marB="91440">
                    <a:solidFill>
                      <a:schemeClr val="accent1">
                        <a:lumMod val="60000"/>
                        <a:lumOff val="40000"/>
                      </a:schemeClr>
                    </a:solidFill>
                  </a:tcPr>
                </a:tc>
                <a:tc gridSpan="13">
                  <a:txBody>
                    <a:bodyPr/>
                    <a:lstStyle/>
                    <a:p>
                      <a:pPr algn="ctr"/>
                      <a:endParaRPr lang="en-US" sz="900" dirty="0"/>
                    </a:p>
                  </a:txBody>
                  <a:tcPr marL="130629" marR="130629" marT="65314" marB="65314" anchor="ctr">
                    <a:solidFill>
                      <a:schemeClr val="accent1">
                        <a:lumMod val="60000"/>
                        <a:lumOff val="40000"/>
                      </a:schemeClr>
                    </a:solidFill>
                  </a:tcPr>
                </a:tc>
                <a:tc hMerge="1">
                  <a:txBody>
                    <a:bodyPr/>
                    <a:lstStyle/>
                    <a:p>
                      <a:pPr algn="ctr"/>
                      <a:endParaRPr lang="en-US" sz="600" dirty="0"/>
                    </a:p>
                  </a:txBody>
                  <a:tcPr marL="130629" marR="130629" marT="65314" marB="65314" anchor="ctr"/>
                </a:tc>
                <a:tc hMerge="1">
                  <a:txBody>
                    <a:bodyPr/>
                    <a:lstStyle/>
                    <a:p>
                      <a:pPr algn="ctr"/>
                      <a:endParaRPr lang="en-US" sz="600" dirty="0"/>
                    </a:p>
                  </a:txBody>
                  <a:tcPr marL="130629" marR="130629" marT="65314" marB="65314" anchor="ctr"/>
                </a:tc>
                <a:tc hMerge="1">
                  <a:txBody>
                    <a:bodyPr/>
                    <a:lstStyle/>
                    <a:p>
                      <a:pPr algn="ctr"/>
                      <a:endParaRPr lang="en-US" sz="600" dirty="0"/>
                    </a:p>
                  </a:txBody>
                  <a:tcPr marL="130629" marR="130629" marT="65314" marB="65314" anchor="ctr"/>
                </a:tc>
                <a:tc hMerge="1">
                  <a:txBody>
                    <a:bodyPr/>
                    <a:lstStyle/>
                    <a:p>
                      <a:pPr algn="ctr"/>
                      <a:endParaRPr lang="en-US" sz="600" dirty="0"/>
                    </a:p>
                  </a:txBody>
                  <a:tcPr marL="130629" marR="130629" marT="65314" marB="65314" anchor="ctr"/>
                </a:tc>
                <a:tc hMerge="1">
                  <a:txBody>
                    <a:bodyPr/>
                    <a:lstStyle/>
                    <a:p>
                      <a:pPr algn="ctr"/>
                      <a:endParaRPr lang="en-US" sz="600" dirty="0"/>
                    </a:p>
                  </a:txBody>
                  <a:tcPr marL="130629" marR="130629" marT="65314" marB="65314" anchor="ctr"/>
                </a:tc>
                <a:tc hMerge="1">
                  <a:txBody>
                    <a:bodyPr/>
                    <a:lstStyle/>
                    <a:p>
                      <a:pPr algn="ctr"/>
                      <a:endParaRPr lang="en-US" sz="600" dirty="0"/>
                    </a:p>
                  </a:txBody>
                  <a:tcPr marL="130629" marR="130629" marT="65314" marB="65314" anchor="ctr"/>
                </a:tc>
                <a:tc hMerge="1">
                  <a:txBody>
                    <a:bodyPr/>
                    <a:lstStyle/>
                    <a:p>
                      <a:pPr algn="ctr"/>
                      <a:endParaRPr lang="en-US" sz="600" dirty="0"/>
                    </a:p>
                  </a:txBody>
                  <a:tcPr marL="130629" marR="130629" marT="65314" marB="65314" anchor="ctr"/>
                </a:tc>
                <a:tc hMerge="1">
                  <a:txBody>
                    <a:bodyPr/>
                    <a:lstStyle/>
                    <a:p>
                      <a:pPr algn="ctr"/>
                      <a:endParaRPr lang="en-US" sz="600" dirty="0"/>
                    </a:p>
                  </a:txBody>
                  <a:tcPr marL="130629" marR="130629" marT="65314" marB="65314" anchor="ctr"/>
                </a:tc>
                <a:tc hMerge="1">
                  <a:txBody>
                    <a:bodyPr/>
                    <a:lstStyle/>
                    <a:p>
                      <a:pPr algn="ctr"/>
                      <a:endParaRPr lang="en-US" sz="600" dirty="0"/>
                    </a:p>
                  </a:txBody>
                  <a:tcPr marL="130629" marR="130629" marT="65314" marB="65314" anchor="ctr"/>
                </a:tc>
                <a:tc hMerge="1">
                  <a:txBody>
                    <a:bodyPr/>
                    <a:lstStyle/>
                    <a:p>
                      <a:pPr algn="ctr"/>
                      <a:endParaRPr lang="en-US" sz="600" dirty="0"/>
                    </a:p>
                  </a:txBody>
                  <a:tcPr marL="130629" marR="130629" marT="65314" marB="65314" anchor="ctr"/>
                </a:tc>
                <a:tc hMerge="1">
                  <a:txBody>
                    <a:bodyPr/>
                    <a:lstStyle/>
                    <a:p>
                      <a:pPr algn="ctr"/>
                      <a:endParaRPr lang="en-US" sz="600" dirty="0"/>
                    </a:p>
                  </a:txBody>
                  <a:tcPr marL="130629" marR="130629" marT="65314" marB="65314" anchor="ctr"/>
                </a:tc>
                <a:tc hMerge="1">
                  <a:txBody>
                    <a:bodyPr/>
                    <a:lstStyle/>
                    <a:p>
                      <a:pPr algn="ctr"/>
                      <a:endParaRPr lang="en-US" sz="600" dirty="0"/>
                    </a:p>
                  </a:txBody>
                  <a:tcPr marL="130629" marR="130629" marT="65314" marB="65314" anchor="ctr"/>
                </a:tc>
              </a:tr>
            </a:tbl>
          </a:graphicData>
        </a:graphic>
      </p:graphicFrame>
      <p:sp>
        <p:nvSpPr>
          <p:cNvPr id="7" name="Text Placeholder 12"/>
          <p:cNvSpPr txBox="1">
            <a:spLocks/>
          </p:cNvSpPr>
          <p:nvPr/>
        </p:nvSpPr>
        <p:spPr bwMode="gray">
          <a:xfrm>
            <a:off x="399866" y="963229"/>
            <a:ext cx="8314171" cy="271094"/>
          </a:xfrm>
          <a:prstGeom prst="rect">
            <a:avLst/>
          </a:prstGeom>
        </p:spPr>
        <p:txBody>
          <a:bodyPr vert="horz" wrap="square" lIns="0" tIns="40938" rIns="0" bIns="40938" rtlCol="0">
            <a:noAutofit/>
          </a:bodyPr>
          <a:lstStyle/>
          <a:p>
            <a:pPr defTabSz="912572">
              <a:defRPr/>
            </a:pPr>
            <a:endParaRPr lang="en-US" sz="1300" dirty="0">
              <a:solidFill>
                <a:srgbClr val="617685"/>
              </a:solidFill>
            </a:endParaRPr>
          </a:p>
        </p:txBody>
      </p:sp>
    </p:spTree>
    <p:extLst>
      <p:ext uri="{BB962C8B-B14F-4D97-AF65-F5344CB8AC3E}">
        <p14:creationId xmlns:p14="http://schemas.microsoft.com/office/powerpoint/2010/main" val="40661332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37</a:t>
            </a:fld>
            <a:endParaRPr lang="en-US" dirty="0">
              <a:solidFill>
                <a:srgbClr val="000000"/>
              </a:solidFill>
            </a:endParaRPr>
          </a:p>
        </p:txBody>
      </p:sp>
      <p:sp>
        <p:nvSpPr>
          <p:cNvPr id="5" name="Text Placeholder 4"/>
          <p:cNvSpPr>
            <a:spLocks noGrp="1"/>
          </p:cNvSpPr>
          <p:nvPr>
            <p:ph type="body" sz="quarter" idx="19"/>
          </p:nvPr>
        </p:nvSpPr>
        <p:spPr/>
        <p:txBody>
          <a:bodyPr/>
          <a:lstStyle/>
          <a:p>
            <a:r>
              <a:rPr lang="en-US" dirty="0"/>
              <a:t>Tools for Plan Implementation</a:t>
            </a:r>
          </a:p>
        </p:txBody>
      </p:sp>
      <p:sp>
        <p:nvSpPr>
          <p:cNvPr id="6" name="Title 5"/>
          <p:cNvSpPr>
            <a:spLocks noGrp="1"/>
          </p:cNvSpPr>
          <p:nvPr>
            <p:ph type="title"/>
          </p:nvPr>
        </p:nvSpPr>
        <p:spPr/>
        <p:txBody>
          <a:bodyPr/>
          <a:lstStyle/>
          <a:p>
            <a:r>
              <a:rPr lang="en-US" dirty="0" smtClean="0"/>
              <a:t>Performance Scorecard</a:t>
            </a:r>
            <a:endParaRPr lang="en-US" dirty="0"/>
          </a:p>
        </p:txBody>
      </p:sp>
      <p:graphicFrame>
        <p:nvGraphicFramePr>
          <p:cNvPr id="15" name="Table 14"/>
          <p:cNvGraphicFramePr>
            <a:graphicFrameLocks noGrp="1"/>
          </p:cNvGraphicFramePr>
          <p:nvPr>
            <p:extLst>
              <p:ext uri="{D42A27DB-BD31-4B8C-83A1-F6EECF244321}">
                <p14:modId xmlns:p14="http://schemas.microsoft.com/office/powerpoint/2010/main" val="2697845276"/>
              </p:ext>
            </p:extLst>
          </p:nvPr>
        </p:nvGraphicFramePr>
        <p:xfrm>
          <a:off x="599337" y="1076599"/>
          <a:ext cx="8239863" cy="5247996"/>
        </p:xfrm>
        <a:graphic>
          <a:graphicData uri="http://schemas.openxmlformats.org/drawingml/2006/table">
            <a:tbl>
              <a:tblPr firstRow="1" bandRow="1">
                <a:tableStyleId>{5C22544A-7EE6-4342-B048-85BDC9FD1C3A}</a:tableStyleId>
              </a:tblPr>
              <a:tblGrid>
                <a:gridCol w="1112233"/>
                <a:gridCol w="1112233"/>
                <a:gridCol w="2083795"/>
                <a:gridCol w="1310534"/>
                <a:gridCol w="1310534"/>
                <a:gridCol w="1310534"/>
              </a:tblGrid>
              <a:tr h="964116">
                <a:tc>
                  <a:txBody>
                    <a:bodyPr/>
                    <a:lstStyle/>
                    <a:p>
                      <a:pPr algn="ctr" fontAlgn="b"/>
                      <a:r>
                        <a:rPr lang="en-US" sz="900" u="none" strike="noStrike" dirty="0" smtClean="0"/>
                        <a:t>Goal</a:t>
                      </a:r>
                      <a:endParaRPr lang="en-US" sz="900" b="0" i="0" u="none" strike="noStrike" dirty="0">
                        <a:solidFill>
                          <a:srgbClr val="000000"/>
                        </a:solidFill>
                        <a:latin typeface="+mj-lt"/>
                      </a:endParaRPr>
                    </a:p>
                  </a:txBody>
                  <a:tcPr marT="91440" marB="91440" anchor="ctr"/>
                </a:tc>
                <a:tc>
                  <a:txBody>
                    <a:bodyPr/>
                    <a:lstStyle/>
                    <a:p>
                      <a:pPr algn="ctr" fontAlgn="b"/>
                      <a:r>
                        <a:rPr lang="en-US" sz="900" b="1" i="0" u="none" strike="noStrike" dirty="0" smtClean="0">
                          <a:solidFill>
                            <a:schemeClr val="bg1"/>
                          </a:solidFill>
                          <a:latin typeface="+mj-lt"/>
                        </a:rPr>
                        <a:t>Owner</a:t>
                      </a:r>
                      <a:endParaRPr lang="en-US" sz="900" b="1" i="0" u="none" strike="noStrike" dirty="0">
                        <a:solidFill>
                          <a:schemeClr val="bg1"/>
                        </a:solidFill>
                        <a:latin typeface="+mj-lt"/>
                      </a:endParaRPr>
                    </a:p>
                  </a:txBody>
                  <a:tcPr marT="91440" marB="91440" anchor="ctr"/>
                </a:tc>
                <a:tc>
                  <a:txBody>
                    <a:bodyPr/>
                    <a:lstStyle/>
                    <a:p>
                      <a:pPr algn="ctr" fontAlgn="b"/>
                      <a:r>
                        <a:rPr lang="en-US" sz="900" b="1" i="0" u="none" strike="noStrike" dirty="0" smtClean="0">
                          <a:solidFill>
                            <a:schemeClr val="bg1"/>
                          </a:solidFill>
                          <a:latin typeface="+mj-lt"/>
                        </a:rPr>
                        <a:t>Performance Metric(s)</a:t>
                      </a:r>
                      <a:endParaRPr lang="en-US" sz="900" b="1" i="0" u="none" strike="noStrike" dirty="0">
                        <a:solidFill>
                          <a:schemeClr val="bg1"/>
                        </a:solidFill>
                        <a:latin typeface="+mj-lt"/>
                      </a:endParaRPr>
                    </a:p>
                  </a:txBody>
                  <a:tcPr marT="91440" marB="91440" anchor="ctr"/>
                </a:tc>
                <a:tc>
                  <a:txBody>
                    <a:bodyPr/>
                    <a:lstStyle/>
                    <a:p>
                      <a:pPr algn="ctr" fontAlgn="b"/>
                      <a:r>
                        <a:rPr lang="en-US" sz="900" b="1" i="0" u="none" strike="noStrike" dirty="0" smtClean="0">
                          <a:solidFill>
                            <a:schemeClr val="bg1"/>
                          </a:solidFill>
                          <a:latin typeface="+mj-lt"/>
                        </a:rPr>
                        <a:t>Target Value</a:t>
                      </a:r>
                      <a:endParaRPr lang="en-US" sz="900" b="1" i="0" u="none" strike="noStrike" dirty="0">
                        <a:solidFill>
                          <a:schemeClr val="bg1"/>
                        </a:solidFill>
                        <a:latin typeface="+mj-lt"/>
                      </a:endParaRPr>
                    </a:p>
                  </a:txBody>
                  <a:tcPr marT="91440" marB="91440" anchor="ctr"/>
                </a:tc>
                <a:tc>
                  <a:txBody>
                    <a:bodyPr/>
                    <a:lstStyle/>
                    <a:p>
                      <a:pPr algn="ctr" fontAlgn="b"/>
                      <a:r>
                        <a:rPr lang="en-US" sz="900" b="1" i="0" u="none" strike="noStrike" dirty="0" smtClean="0">
                          <a:solidFill>
                            <a:schemeClr val="bg1"/>
                          </a:solidFill>
                          <a:latin typeface="+mj-lt"/>
                        </a:rPr>
                        <a:t>Target </a:t>
                      </a:r>
                      <a:r>
                        <a:rPr lang="en-US" sz="900" b="1" i="0" u="none" strike="noStrike" baseline="0" dirty="0" smtClean="0">
                          <a:solidFill>
                            <a:schemeClr val="bg1"/>
                          </a:solidFill>
                          <a:latin typeface="+mj-lt"/>
                        </a:rPr>
                        <a:t> Date</a:t>
                      </a:r>
                      <a:endParaRPr lang="en-US" sz="900" b="1" i="0" u="none" strike="noStrike" dirty="0">
                        <a:solidFill>
                          <a:schemeClr val="bg1"/>
                        </a:solidFill>
                        <a:latin typeface="+mj-lt"/>
                      </a:endParaRPr>
                    </a:p>
                  </a:txBody>
                  <a:tcPr marT="91440" marB="91440" anchor="ctr"/>
                </a:tc>
                <a:tc>
                  <a:txBody>
                    <a:bodyPr/>
                    <a:lstStyle/>
                    <a:p>
                      <a:pPr algn="ctr" fontAlgn="b"/>
                      <a:r>
                        <a:rPr lang="en-US" sz="900" b="1" i="0" u="none" strike="noStrike" dirty="0" smtClean="0">
                          <a:solidFill>
                            <a:schemeClr val="bg1"/>
                          </a:solidFill>
                          <a:latin typeface="+mj-lt"/>
                        </a:rPr>
                        <a:t>Current Value </a:t>
                      </a:r>
                      <a:endParaRPr lang="en-US" sz="900" b="1" i="0" u="none" strike="noStrike" dirty="0">
                        <a:solidFill>
                          <a:schemeClr val="bg1"/>
                        </a:solidFill>
                        <a:latin typeface="+mj-lt"/>
                      </a:endParaRPr>
                    </a:p>
                  </a:txBody>
                  <a:tcPr marT="91440" marB="91440" anchor="ctr"/>
                </a:tc>
              </a:tr>
              <a:tr h="356990">
                <a:tc rowSpan="3">
                  <a:txBody>
                    <a:bodyPr/>
                    <a:lstStyle/>
                    <a:p>
                      <a:pPr algn="l" fontAlgn="b"/>
                      <a:r>
                        <a:rPr lang="en-US" sz="900" u="none" strike="noStrike" dirty="0" smtClean="0"/>
                        <a:t>Goal #1</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3">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marL="0" indent="0" algn="ctr" fontAlgn="b">
                        <a:tabLst/>
                      </a:pP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marL="0" indent="0" algn="ctr" fontAlgn="b">
                        <a:tabLst/>
                      </a:pP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marL="0" indent="0" algn="ctr" fontAlgn="b">
                        <a:tabLst/>
                      </a:pPr>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356990">
                <a:tc vMerge="1">
                  <a:txBody>
                    <a:bodyPr/>
                    <a:lstStyle/>
                    <a:p>
                      <a:endParaRPr lang="en-US"/>
                    </a:p>
                  </a:txBody>
                  <a:tcPr/>
                </a:tc>
                <a:tc vMerge="1">
                  <a:txBody>
                    <a:bodyPr/>
                    <a:lstStyle/>
                    <a:p>
                      <a:endParaRPr lang="en-US"/>
                    </a:p>
                  </a:txBody>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marL="0" indent="0" algn="ctr" fontAlgn="b">
                        <a:tabLst/>
                      </a:pP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marL="0" indent="0" algn="ctr" fontAlgn="b">
                        <a:tabLst/>
                      </a:pP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marL="0" indent="0" algn="ctr" fontAlgn="b">
                        <a:tabLst/>
                      </a:pPr>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356990">
                <a:tc vMerge="1">
                  <a:txBody>
                    <a:bodyPr/>
                    <a:lstStyle/>
                    <a:p>
                      <a:endParaRPr lang="en-US"/>
                    </a:p>
                  </a:txBody>
                  <a:tcPr/>
                </a:tc>
                <a:tc vMerge="1">
                  <a:txBody>
                    <a:bodyPr/>
                    <a:lstStyle/>
                    <a:p>
                      <a:endParaRPr lang="en-US"/>
                    </a:p>
                  </a:txBody>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marL="0" indent="0" algn="ctr" fontAlgn="b">
                        <a:tabLst/>
                      </a:pP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marL="0" indent="0" algn="ctr" fontAlgn="b">
                        <a:tabLst/>
                      </a:pP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marL="0" indent="0" algn="ctr" fontAlgn="b">
                        <a:tabLst/>
                      </a:pPr>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356990">
                <a:tc rowSpan="3">
                  <a:txBody>
                    <a:bodyPr/>
                    <a:lstStyle/>
                    <a:p>
                      <a:pPr algn="l" fontAlgn="b"/>
                      <a:r>
                        <a:rPr lang="en-US" sz="900" u="none" strike="noStrike" dirty="0" smtClean="0"/>
                        <a:t>Goal #2</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3">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356990">
                <a:tc vMerge="1">
                  <a:txBody>
                    <a:bodyPr/>
                    <a:lstStyle/>
                    <a:p>
                      <a:endParaRPr lang="en-US"/>
                    </a:p>
                  </a:txBody>
                  <a:tcPr/>
                </a:tc>
                <a:tc vMerge="1">
                  <a:txBody>
                    <a:bodyPr/>
                    <a:lstStyle/>
                    <a:p>
                      <a:endParaRPr lang="en-US"/>
                    </a:p>
                  </a:txBody>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356990">
                <a:tc vMerge="1">
                  <a:txBody>
                    <a:bodyPr/>
                    <a:lstStyle/>
                    <a:p>
                      <a:endParaRPr lang="en-US"/>
                    </a:p>
                  </a:txBody>
                  <a:tcPr/>
                </a:tc>
                <a:tc vMerge="1">
                  <a:txBody>
                    <a:bodyPr/>
                    <a:lstStyle/>
                    <a:p>
                      <a:endParaRPr lang="en-US"/>
                    </a:p>
                  </a:txBody>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356990">
                <a:tc rowSpan="3">
                  <a:txBody>
                    <a:bodyPr/>
                    <a:lstStyle/>
                    <a:p>
                      <a:pPr algn="l" fontAlgn="b"/>
                      <a:r>
                        <a:rPr lang="en-US" sz="900" u="none" strike="noStrike" dirty="0" smtClean="0"/>
                        <a:t>Goal #3</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3">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356990">
                <a:tc vMerge="1">
                  <a:txBody>
                    <a:bodyPr/>
                    <a:lstStyle/>
                    <a:p>
                      <a:endParaRPr lang="en-US"/>
                    </a:p>
                  </a:txBody>
                  <a:tcPr/>
                </a:tc>
                <a:tc vMerge="1">
                  <a:txBody>
                    <a:bodyPr/>
                    <a:lstStyle/>
                    <a:p>
                      <a:endParaRPr lang="en-US"/>
                    </a:p>
                  </a:txBody>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356990">
                <a:tc vMerge="1">
                  <a:txBody>
                    <a:bodyPr/>
                    <a:lstStyle/>
                    <a:p>
                      <a:endParaRPr lang="en-US"/>
                    </a:p>
                  </a:txBody>
                  <a:tcPr/>
                </a:tc>
                <a:tc vMerge="1">
                  <a:txBody>
                    <a:bodyPr/>
                    <a:lstStyle/>
                    <a:p>
                      <a:endParaRPr lang="en-US"/>
                    </a:p>
                  </a:txBody>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356990">
                <a:tc rowSpan="3">
                  <a:txBody>
                    <a:bodyPr/>
                    <a:lstStyle/>
                    <a:p>
                      <a:pPr algn="l" fontAlgn="b"/>
                      <a:r>
                        <a:rPr lang="en-US" sz="900" u="none" strike="noStrike" dirty="0" smtClean="0"/>
                        <a:t>Goal #4</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3">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356990">
                <a:tc vMerge="1">
                  <a:txBody>
                    <a:bodyPr/>
                    <a:lstStyle/>
                    <a:p>
                      <a:endParaRPr lang="en-US"/>
                    </a:p>
                  </a:txBody>
                  <a:tcPr/>
                </a:tc>
                <a:tc vMerge="1">
                  <a:txBody>
                    <a:bodyPr/>
                    <a:lstStyle/>
                    <a:p>
                      <a:endParaRPr lang="en-US"/>
                    </a:p>
                  </a:txBody>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356990">
                <a:tc vMerge="1">
                  <a:txBody>
                    <a:bodyPr/>
                    <a:lstStyle/>
                    <a:p>
                      <a:endParaRPr lang="en-US"/>
                    </a:p>
                  </a:txBody>
                  <a:tcPr/>
                </a:tc>
                <a:tc vMerge="1">
                  <a:txBody>
                    <a:bodyPr/>
                    <a:lstStyle/>
                    <a:p>
                      <a:endParaRPr lang="en-US"/>
                    </a:p>
                  </a:txBody>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bl>
          </a:graphicData>
        </a:graphic>
      </p:graphicFrame>
    </p:spTree>
    <p:extLst>
      <p:ext uri="{BB962C8B-B14F-4D97-AF65-F5344CB8AC3E}">
        <p14:creationId xmlns:p14="http://schemas.microsoft.com/office/powerpoint/2010/main" val="29404832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defTabSz="910017"/>
            <a:fld id="{D1524D41-16DC-4D92-9EF9-071B213BE0F5}" type="slidenum">
              <a:rPr lang="en-US" smtClean="0">
                <a:solidFill>
                  <a:srgbClr val="000000"/>
                </a:solidFill>
              </a:rPr>
              <a:pPr defTabSz="910017"/>
              <a:t>38</a:t>
            </a:fld>
            <a:endParaRPr lang="en-US" dirty="0">
              <a:solidFill>
                <a:srgbClr val="000000"/>
              </a:solidFill>
            </a:endParaRPr>
          </a:p>
        </p:txBody>
      </p:sp>
      <p:sp>
        <p:nvSpPr>
          <p:cNvPr id="3" name="Text Placeholder 2"/>
          <p:cNvSpPr>
            <a:spLocks noGrp="1"/>
          </p:cNvSpPr>
          <p:nvPr>
            <p:ph type="body" sz="quarter" idx="11"/>
          </p:nvPr>
        </p:nvSpPr>
        <p:spPr/>
        <p:txBody>
          <a:bodyPr/>
          <a:lstStyle/>
          <a:p>
            <a:r>
              <a:rPr lang="en-US" dirty="0" smtClean="0"/>
              <a:t>Executive Summary  for </a:t>
            </a:r>
            <a:br>
              <a:rPr lang="en-US" dirty="0" smtClean="0"/>
            </a:br>
            <a:r>
              <a:rPr lang="en-US" i="1" dirty="0" smtClean="0"/>
              <a:t>Service Line X</a:t>
            </a:r>
            <a:endParaRPr lang="en-US" i="1" dirty="0"/>
          </a:p>
        </p:txBody>
      </p:sp>
      <p:sp>
        <p:nvSpPr>
          <p:cNvPr id="4" name="Text Placeholder 3"/>
          <p:cNvSpPr>
            <a:spLocks noGrp="1"/>
          </p:cNvSpPr>
          <p:nvPr>
            <p:ph type="body" sz="quarter" idx="19"/>
          </p:nvPr>
        </p:nvSpPr>
        <p:spPr/>
        <p:txBody>
          <a:bodyPr/>
          <a:lstStyle/>
          <a:p>
            <a:endParaRPr lang="en-US" dirty="0"/>
          </a:p>
        </p:txBody>
      </p:sp>
    </p:spTree>
    <p:extLst>
      <p:ext uri="{BB962C8B-B14F-4D97-AF65-F5344CB8AC3E}">
        <p14:creationId xmlns:p14="http://schemas.microsoft.com/office/powerpoint/2010/main" val="19399221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p:cNvGraphicFramePr>
            <a:graphicFrameLocks noGrp="1"/>
          </p:cNvGraphicFramePr>
          <p:nvPr>
            <p:extLst>
              <p:ext uri="{D42A27DB-BD31-4B8C-83A1-F6EECF244321}">
                <p14:modId xmlns:p14="http://schemas.microsoft.com/office/powerpoint/2010/main" val="3328316893"/>
              </p:ext>
            </p:extLst>
          </p:nvPr>
        </p:nvGraphicFramePr>
        <p:xfrm>
          <a:off x="489558" y="1143002"/>
          <a:ext cx="8164888" cy="4495794"/>
        </p:xfrm>
        <a:graphic>
          <a:graphicData uri="http://schemas.openxmlformats.org/drawingml/2006/table">
            <a:tbl>
              <a:tblPr firstRow="1" bandRow="1">
                <a:tableStyleId>{5C22544A-7EE6-4342-B048-85BDC9FD1C3A}</a:tableStyleId>
              </a:tblPr>
              <a:tblGrid>
                <a:gridCol w="1373945"/>
                <a:gridCol w="1155867"/>
                <a:gridCol w="1155867"/>
                <a:gridCol w="2049039"/>
                <a:gridCol w="1215085"/>
                <a:gridCol w="1215085"/>
              </a:tblGrid>
              <a:tr h="337521">
                <a:tc>
                  <a:txBody>
                    <a:bodyPr/>
                    <a:lstStyle/>
                    <a:p>
                      <a:r>
                        <a:rPr lang="en-US" sz="1000" dirty="0" smtClean="0"/>
                        <a:t>Marketing</a:t>
                      </a:r>
                      <a:r>
                        <a:rPr lang="en-US" sz="1000" baseline="0" dirty="0" smtClean="0"/>
                        <a:t> </a:t>
                      </a:r>
                      <a:r>
                        <a:rPr lang="en-US" sz="1000" dirty="0" smtClean="0"/>
                        <a:t>Goal</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Strategic Goal</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Objectives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Specific</a:t>
                      </a:r>
                      <a:r>
                        <a:rPr lang="en-US" sz="1000" baseline="0" dirty="0" smtClean="0"/>
                        <a:t> Media Initiatives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Key Messages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smtClean="0"/>
                        <a:t>Overall Progress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r>
              <a:tr h="1386091">
                <a:tc>
                  <a:txBody>
                    <a:bodyPr/>
                    <a:lstStyle/>
                    <a:p>
                      <a:r>
                        <a:rPr lang="en-US" sz="1000" i="1" dirty="0" smtClean="0"/>
                        <a:t>Goal #1:</a:t>
                      </a:r>
                    </a:p>
                    <a:p>
                      <a:pPr marL="171450" indent="-171450">
                        <a:buFont typeface="Arial" panose="020B0604020202020204" pitchFamily="34" charset="0"/>
                        <a:buChar char="•"/>
                      </a:pPr>
                      <a:r>
                        <a:rPr lang="en-US" sz="1000" i="1" baseline="0" dirty="0" smtClean="0"/>
                        <a:t>Increase awareness of prenatal services by 40%. </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baseline="0" dirty="0" smtClean="0"/>
                        <a:t>Capture majority of primary market share for women’s services</a:t>
                      </a:r>
                      <a:endParaRPr lang="en-US" sz="1000" i="1" dirty="0" smtClean="0"/>
                    </a:p>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i="1" dirty="0" smtClean="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Increase unaided brand recall for sub-service</a:t>
                      </a:r>
                      <a:r>
                        <a:rPr lang="en-US" sz="1000" i="1" baseline="0" dirty="0" smtClean="0"/>
                        <a:t> line by 20%</a:t>
                      </a:r>
                      <a:endParaRPr lang="en-US" sz="1000" i="1" dirty="0" smtClean="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itchFamily="34" charset="0"/>
                        <a:buChar char="•"/>
                      </a:pPr>
                      <a:r>
                        <a:rPr lang="en-US" sz="1000" i="1" dirty="0" smtClean="0"/>
                        <a:t>Digital</a:t>
                      </a:r>
                      <a:r>
                        <a:rPr lang="en-US" sz="1000" i="1" baseline="0" dirty="0" smtClean="0"/>
                        <a:t> video advertising campaign </a:t>
                      </a:r>
                    </a:p>
                    <a:p>
                      <a:pPr marL="171450" indent="-171450">
                        <a:buFont typeface="Arial" pitchFamily="34" charset="0"/>
                        <a:buChar char="•"/>
                      </a:pPr>
                      <a:r>
                        <a:rPr lang="en-US" sz="1000" i="1" baseline="0" dirty="0" smtClean="0"/>
                        <a:t>Pandora radio advertising</a:t>
                      </a:r>
                    </a:p>
                    <a:p>
                      <a:pPr marL="171450" indent="-171450">
                        <a:buFont typeface="Arial" pitchFamily="34" charset="0"/>
                        <a:buChar char="•"/>
                      </a:pPr>
                      <a:r>
                        <a:rPr lang="en-US" sz="1000" i="1" baseline="0" dirty="0" smtClean="0"/>
                        <a:t>Direct mail campaign</a:t>
                      </a:r>
                    </a:p>
                    <a:p>
                      <a:pPr marL="171450" indent="-171450">
                        <a:buFont typeface="Arial" pitchFamily="34" charset="0"/>
                        <a:buChar char="•"/>
                      </a:pPr>
                      <a:r>
                        <a:rPr lang="en-US" sz="1000" i="1" baseline="0" dirty="0" smtClean="0"/>
                        <a:t>Public transportation banner advertising </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b="0" i="1" u="none" dirty="0" smtClean="0">
                          <a:solidFill>
                            <a:schemeClr val="tx1"/>
                          </a:solidFill>
                        </a:rPr>
                        <a:t>Prenatal</a:t>
                      </a:r>
                      <a:r>
                        <a:rPr lang="en-US" sz="1000" b="0" i="1" u="none" baseline="0" dirty="0" smtClean="0">
                          <a:solidFill>
                            <a:schemeClr val="tx1"/>
                          </a:solidFill>
                        </a:rPr>
                        <a:t> consultations essential for all pregnant women</a:t>
                      </a:r>
                      <a:endParaRPr lang="en-US" sz="1000" b="0" i="1" u="none" dirty="0" smtClean="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indent="0">
                        <a:buFont typeface="Arial" panose="020B0604020202020204" pitchFamily="34" charset="0"/>
                        <a:buNone/>
                      </a:pPr>
                      <a:endParaRPr lang="en-US" sz="1000" b="0" i="1" u="none"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1386091">
                <a:tc>
                  <a:txBody>
                    <a:bodyPr/>
                    <a:lstStyle/>
                    <a:p>
                      <a:r>
                        <a:rPr lang="en-US" sz="1000" i="1" dirty="0" smtClean="0"/>
                        <a:t>Goal #2:</a:t>
                      </a:r>
                    </a:p>
                    <a:p>
                      <a:pPr marL="171450" marR="0" indent="-171450" algn="l" defTabSz="9100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baseline="0" dirty="0" smtClean="0"/>
                        <a:t>Achieve 50 new physician referrals/month</a:t>
                      </a:r>
                      <a:endParaRPr lang="en-US" sz="1000" i="1" dirty="0" smtClean="0"/>
                    </a:p>
                    <a:p>
                      <a:pPr marL="171450" indent="-171450">
                        <a:buFont typeface="Arial" panose="020B0604020202020204" pitchFamily="34" charset="0"/>
                        <a:buChar char="•"/>
                      </a:pP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dirty="0" smtClean="0"/>
                        <a:t>Describe organizational</a:t>
                      </a:r>
                      <a:r>
                        <a:rPr lang="en-US" sz="1000" i="1" baseline="0" dirty="0" smtClean="0"/>
                        <a:t> strategic goal that relates to marketing goal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Increase number of physician liaison office visits</a:t>
                      </a:r>
                      <a:r>
                        <a:rPr lang="en-US" sz="1000" i="1" baseline="0" dirty="0" smtClean="0"/>
                        <a:t> by 10 visits/month</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dirty="0" smtClean="0"/>
                        <a:t>Physician-to-physician</a:t>
                      </a:r>
                      <a:r>
                        <a:rPr lang="en-US" sz="1000" i="1" baseline="0" dirty="0" smtClean="0"/>
                        <a:t> outreach meetings</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0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1" u="none" dirty="0" smtClean="0">
                          <a:solidFill>
                            <a:schemeClr val="tx1"/>
                          </a:solidFill>
                        </a:rPr>
                        <a:t>Increase in physician team</a:t>
                      </a:r>
                      <a:r>
                        <a:rPr lang="en-US" sz="1000" b="0" i="1" u="none" baseline="0" dirty="0" smtClean="0">
                          <a:solidFill>
                            <a:schemeClr val="tx1"/>
                          </a:solidFill>
                        </a:rPr>
                        <a:t> results in low wait-time for appointments </a:t>
                      </a:r>
                      <a:endParaRPr lang="en-US" sz="1000" b="0" i="1" u="none" dirty="0" smtClean="0">
                        <a:solidFill>
                          <a:schemeClr val="tx1"/>
                        </a:solidFill>
                      </a:endParaRPr>
                    </a:p>
                    <a:p>
                      <a:pPr marL="0" indent="0">
                        <a:buFont typeface="Arial" panose="020B0604020202020204" pitchFamily="34" charset="0"/>
                        <a:buNone/>
                      </a:pP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1386091">
                <a:tc>
                  <a:txBody>
                    <a:bodyPr/>
                    <a:lstStyle/>
                    <a:p>
                      <a:r>
                        <a:rPr lang="en-US" sz="1000" i="1" dirty="0" smtClean="0"/>
                        <a:t>Goal #3:</a:t>
                      </a:r>
                    </a:p>
                    <a:p>
                      <a:pPr marL="171450" indent="-171450">
                        <a:buFont typeface="Arial" panose="020B0604020202020204" pitchFamily="34" charset="0"/>
                        <a:buChar char="•"/>
                      </a:pP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dirty="0" smtClean="0"/>
                        <a:t>Describe organizational</a:t>
                      </a:r>
                      <a:r>
                        <a:rPr lang="en-US" sz="1000" i="1" baseline="0" dirty="0" smtClean="0"/>
                        <a:t> strategic goal that relates to marketing goal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List</a:t>
                      </a:r>
                      <a:r>
                        <a:rPr lang="en-US" sz="1000" i="1" baseline="0" dirty="0" smtClean="0"/>
                        <a:t> key metrics used to evaluate success towards goal.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dirty="0" smtClean="0"/>
                        <a:t>List specific media  initiatives</a:t>
                      </a:r>
                      <a:r>
                        <a:rPr lang="en-US" sz="1000" i="1" baseline="0" dirty="0" smtClean="0"/>
                        <a:t> that comprise marketing campaign for goal. </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List the key marketing</a:t>
                      </a:r>
                      <a:r>
                        <a:rPr lang="en-US" sz="1000" i="1" baseline="0" dirty="0" smtClean="0"/>
                        <a:t> messages used as part of the marketing campaign. </a:t>
                      </a:r>
                      <a:endParaRPr lang="en-US" sz="1000" i="1" dirty="0" smtClean="0"/>
                    </a:p>
                    <a:p>
                      <a:pPr marL="0" marR="0" indent="0" algn="l" defTabSz="910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0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19" name="Oval 18"/>
          <p:cNvSpPr/>
          <p:nvPr/>
        </p:nvSpPr>
        <p:spPr>
          <a:xfrm>
            <a:off x="7968309" y="3465896"/>
            <a:ext cx="183617" cy="184336"/>
          </a:xfrm>
          <a:prstGeom prst="ellipse">
            <a:avLst/>
          </a:prstGeom>
          <a:solidFill>
            <a:srgbClr val="FF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39</a:t>
            </a:fld>
            <a:endParaRPr lang="en-US" dirty="0">
              <a:solidFill>
                <a:srgbClr val="000000"/>
              </a:solidFill>
            </a:endParaRPr>
          </a:p>
        </p:txBody>
      </p:sp>
      <p:sp>
        <p:nvSpPr>
          <p:cNvPr id="4" name="Title 3"/>
          <p:cNvSpPr>
            <a:spLocks noGrp="1"/>
          </p:cNvSpPr>
          <p:nvPr>
            <p:ph type="title"/>
          </p:nvPr>
        </p:nvSpPr>
        <p:spPr>
          <a:xfrm>
            <a:off x="399866" y="673829"/>
            <a:ext cx="8314171" cy="249114"/>
          </a:xfrm>
        </p:spPr>
        <p:txBody>
          <a:bodyPr/>
          <a:lstStyle/>
          <a:p>
            <a:r>
              <a:rPr lang="en-US" dirty="0" smtClean="0"/>
              <a:t>20XX-20XX Marketing Plan Review</a:t>
            </a:r>
            <a:endParaRPr lang="en-US" dirty="0"/>
          </a:p>
        </p:txBody>
      </p:sp>
      <p:sp>
        <p:nvSpPr>
          <p:cNvPr id="6" name="Text Placeholder 5"/>
          <p:cNvSpPr>
            <a:spLocks noGrp="1"/>
          </p:cNvSpPr>
          <p:nvPr>
            <p:ph type="body" sz="quarter" idx="19"/>
          </p:nvPr>
        </p:nvSpPr>
        <p:spPr/>
        <p:txBody>
          <a:bodyPr/>
          <a:lstStyle/>
          <a:p>
            <a:r>
              <a:rPr lang="en-US" dirty="0" smtClean="0"/>
              <a:t>Executive Summary</a:t>
            </a:r>
            <a:endParaRPr lang="en-US" dirty="0"/>
          </a:p>
        </p:txBody>
      </p:sp>
      <p:sp>
        <p:nvSpPr>
          <p:cNvPr id="7" name="TextBox 6"/>
          <p:cNvSpPr txBox="1"/>
          <p:nvPr/>
        </p:nvSpPr>
        <p:spPr>
          <a:xfrm>
            <a:off x="5500156" y="6294575"/>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High</a:t>
            </a:r>
          </a:p>
        </p:txBody>
      </p:sp>
      <p:sp>
        <p:nvSpPr>
          <p:cNvPr id="8" name="Oval 7"/>
          <p:cNvSpPr/>
          <p:nvPr/>
        </p:nvSpPr>
        <p:spPr>
          <a:xfrm>
            <a:off x="6017950" y="6095911"/>
            <a:ext cx="183617" cy="184336"/>
          </a:xfrm>
          <a:prstGeom prst="ellipse">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9" name="TextBox 8"/>
          <p:cNvSpPr txBox="1"/>
          <p:nvPr/>
        </p:nvSpPr>
        <p:spPr>
          <a:xfrm>
            <a:off x="6522209" y="6294575"/>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Moderate</a:t>
            </a:r>
          </a:p>
        </p:txBody>
      </p:sp>
      <p:sp>
        <p:nvSpPr>
          <p:cNvPr id="10" name="Oval 9"/>
          <p:cNvSpPr/>
          <p:nvPr/>
        </p:nvSpPr>
        <p:spPr>
          <a:xfrm>
            <a:off x="7040003" y="6095911"/>
            <a:ext cx="183617" cy="184336"/>
          </a:xfrm>
          <a:prstGeom prst="ellipse">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11" name="TextBox 10"/>
          <p:cNvSpPr txBox="1"/>
          <p:nvPr/>
        </p:nvSpPr>
        <p:spPr>
          <a:xfrm>
            <a:off x="7589087" y="6294575"/>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Low</a:t>
            </a:r>
          </a:p>
        </p:txBody>
      </p:sp>
      <p:sp>
        <p:nvSpPr>
          <p:cNvPr id="12" name="Oval 11"/>
          <p:cNvSpPr/>
          <p:nvPr/>
        </p:nvSpPr>
        <p:spPr>
          <a:xfrm>
            <a:off x="8106880" y="6095909"/>
            <a:ext cx="183617" cy="184336"/>
          </a:xfrm>
          <a:prstGeom prst="ellipse">
            <a:avLst/>
          </a:prstGeom>
          <a:solidFill>
            <a:srgbClr val="FF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13" name="Rectangle 12"/>
          <p:cNvSpPr/>
          <p:nvPr/>
        </p:nvSpPr>
        <p:spPr bwMode="auto">
          <a:xfrm>
            <a:off x="5760288" y="6051646"/>
            <a:ext cx="2953749" cy="484631"/>
          </a:xfrm>
          <a:prstGeom prst="rect">
            <a:avLst/>
          </a:prstGeom>
          <a:noFill/>
          <a:ln w="9525" cap="flat" cmpd="sng" algn="ctr">
            <a:solidFill>
              <a:schemeClr val="accent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pPr defTabSz="1463358"/>
            <a:endParaRPr lang="en-US" sz="1000" dirty="0">
              <a:solidFill>
                <a:srgbClr val="ACCBF9"/>
              </a:solidFill>
            </a:endParaRPr>
          </a:p>
        </p:txBody>
      </p:sp>
      <p:sp>
        <p:nvSpPr>
          <p:cNvPr id="16" name="Oval 15"/>
          <p:cNvSpPr/>
          <p:nvPr/>
        </p:nvSpPr>
        <p:spPr>
          <a:xfrm>
            <a:off x="7968309" y="2079532"/>
            <a:ext cx="183617" cy="184336"/>
          </a:xfrm>
          <a:prstGeom prst="ellipse">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20" name="Oval 19"/>
          <p:cNvSpPr/>
          <p:nvPr/>
        </p:nvSpPr>
        <p:spPr>
          <a:xfrm>
            <a:off x="7968309" y="4843459"/>
            <a:ext cx="183617" cy="184336"/>
          </a:xfrm>
          <a:prstGeom prst="ellipse">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Tree>
    <p:extLst>
      <p:ext uri="{BB962C8B-B14F-4D97-AF65-F5344CB8AC3E}">
        <p14:creationId xmlns:p14="http://schemas.microsoft.com/office/powerpoint/2010/main" val="27653533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9"/>
          </p:nvPr>
        </p:nvSpPr>
        <p:spPr/>
        <p:txBody>
          <a:bodyPr/>
          <a:lstStyle/>
          <a:p>
            <a:r>
              <a:rPr lang="en-US" dirty="0" smtClean="0"/>
              <a:t>Road Map</a:t>
            </a:r>
            <a:endParaRPr lang="en-US" dirty="0"/>
          </a:p>
        </p:txBody>
      </p:sp>
      <p:sp>
        <p:nvSpPr>
          <p:cNvPr id="4" name="Title 3"/>
          <p:cNvSpPr>
            <a:spLocks noGrp="1"/>
          </p:cNvSpPr>
          <p:nvPr>
            <p:ph type="title"/>
          </p:nvPr>
        </p:nvSpPr>
        <p:spPr/>
        <p:txBody>
          <a:bodyPr/>
          <a:lstStyle/>
          <a:p>
            <a:r>
              <a:rPr lang="en-US" dirty="0" smtClean="0"/>
              <a:t>Marketing Plan Template Overview</a:t>
            </a:r>
            <a:endParaRPr lang="en-US" dirty="0"/>
          </a:p>
        </p:txBody>
      </p:sp>
      <p:sp>
        <p:nvSpPr>
          <p:cNvPr id="25" name="TextBox 24"/>
          <p:cNvSpPr txBox="1"/>
          <p:nvPr/>
        </p:nvSpPr>
        <p:spPr>
          <a:xfrm>
            <a:off x="4648200" y="2863138"/>
            <a:ext cx="2013009" cy="1446507"/>
          </a:xfrm>
          <a:prstGeom prst="rect">
            <a:avLst/>
          </a:prstGeom>
          <a:noFill/>
        </p:spPr>
        <p:txBody>
          <a:bodyPr wrap="square" lIns="45699" tIns="45699" rIns="45699" bIns="45699" rtlCol="0">
            <a:spAutoFit/>
          </a:bodyPr>
          <a:lstStyle/>
          <a:p>
            <a:pPr marL="112694" indent="-112694" defTabSz="910073">
              <a:lnSpc>
                <a:spcPct val="200000"/>
              </a:lnSpc>
              <a:buFont typeface="Arial" pitchFamily="34" charset="0"/>
              <a:buChar char="•"/>
            </a:pPr>
            <a:r>
              <a:rPr lang="en-US" sz="1100" dirty="0" smtClean="0">
                <a:solidFill>
                  <a:prstClr val="black"/>
                </a:solidFill>
              </a:rPr>
              <a:t>Target Market Selection</a:t>
            </a:r>
          </a:p>
          <a:p>
            <a:pPr marL="112694" indent="-112694" defTabSz="910073">
              <a:lnSpc>
                <a:spcPct val="200000"/>
              </a:lnSpc>
              <a:buFont typeface="Arial" pitchFamily="34" charset="0"/>
              <a:buChar char="•"/>
            </a:pPr>
            <a:r>
              <a:rPr lang="en-US" sz="1100" dirty="0" smtClean="0">
                <a:solidFill>
                  <a:prstClr val="black"/>
                </a:solidFill>
              </a:rPr>
              <a:t>Goal and Initiative Definition</a:t>
            </a:r>
          </a:p>
          <a:p>
            <a:pPr marL="112694" indent="-112694" defTabSz="910073">
              <a:lnSpc>
                <a:spcPct val="200000"/>
              </a:lnSpc>
              <a:buFont typeface="Arial" pitchFamily="34" charset="0"/>
              <a:buChar char="•"/>
            </a:pPr>
            <a:r>
              <a:rPr lang="en-US" sz="1100" dirty="0" smtClean="0">
                <a:solidFill>
                  <a:prstClr val="black"/>
                </a:solidFill>
              </a:rPr>
              <a:t>Prioritizing Initiatives to Goal</a:t>
            </a:r>
          </a:p>
          <a:p>
            <a:pPr marL="112694" indent="-112694" defTabSz="910073">
              <a:lnSpc>
                <a:spcPct val="200000"/>
              </a:lnSpc>
              <a:buFont typeface="Arial" pitchFamily="34" charset="0"/>
              <a:buChar char="•"/>
            </a:pPr>
            <a:r>
              <a:rPr lang="en-US" sz="1100" dirty="0" smtClean="0">
                <a:solidFill>
                  <a:prstClr val="black"/>
                </a:solidFill>
              </a:rPr>
              <a:t>Plan Overview</a:t>
            </a:r>
            <a:endParaRPr lang="en-US" sz="1100" dirty="0">
              <a:solidFill>
                <a:prstClr val="black"/>
              </a:solidFill>
            </a:endParaRPr>
          </a:p>
        </p:txBody>
      </p:sp>
      <p:sp>
        <p:nvSpPr>
          <p:cNvPr id="52" name="TextBox 51"/>
          <p:cNvSpPr txBox="1"/>
          <p:nvPr/>
        </p:nvSpPr>
        <p:spPr>
          <a:xfrm>
            <a:off x="2501650" y="2863138"/>
            <a:ext cx="2070350" cy="1446507"/>
          </a:xfrm>
          <a:prstGeom prst="rect">
            <a:avLst/>
          </a:prstGeom>
          <a:noFill/>
        </p:spPr>
        <p:txBody>
          <a:bodyPr wrap="square" lIns="45699" tIns="45699" rIns="45699" bIns="45699" rtlCol="0">
            <a:spAutoFit/>
          </a:bodyPr>
          <a:lstStyle/>
          <a:p>
            <a:pPr marL="112694" indent="-112694" defTabSz="910073">
              <a:lnSpc>
                <a:spcPct val="200000"/>
              </a:lnSpc>
              <a:buFont typeface="Arial" pitchFamily="34" charset="0"/>
              <a:buChar char="•"/>
            </a:pPr>
            <a:r>
              <a:rPr lang="en-US" sz="1100" dirty="0" smtClean="0">
                <a:solidFill>
                  <a:prstClr val="black"/>
                </a:solidFill>
              </a:rPr>
              <a:t>Service Line Goals</a:t>
            </a:r>
            <a:endParaRPr lang="en-US" sz="1100" dirty="0">
              <a:solidFill>
                <a:prstClr val="black"/>
              </a:solidFill>
            </a:endParaRPr>
          </a:p>
          <a:p>
            <a:pPr marL="112694" indent="-112694" defTabSz="910073">
              <a:lnSpc>
                <a:spcPct val="200000"/>
              </a:lnSpc>
              <a:buFont typeface="Arial" pitchFamily="34" charset="0"/>
              <a:buChar char="•"/>
            </a:pPr>
            <a:r>
              <a:rPr lang="en-US" sz="1100" dirty="0" smtClean="0">
                <a:solidFill>
                  <a:prstClr val="black"/>
                </a:solidFill>
              </a:rPr>
              <a:t>Current Performance</a:t>
            </a:r>
          </a:p>
          <a:p>
            <a:pPr marL="112694" indent="-112694" defTabSz="910073">
              <a:lnSpc>
                <a:spcPct val="200000"/>
              </a:lnSpc>
              <a:buFont typeface="Arial" pitchFamily="34" charset="0"/>
              <a:buChar char="•"/>
            </a:pPr>
            <a:r>
              <a:rPr lang="en-US" sz="1100" dirty="0" smtClean="0">
                <a:solidFill>
                  <a:prstClr val="black"/>
                </a:solidFill>
              </a:rPr>
              <a:t>Market Position</a:t>
            </a:r>
          </a:p>
          <a:p>
            <a:pPr marL="112694" indent="-112694" defTabSz="910073">
              <a:lnSpc>
                <a:spcPct val="200000"/>
              </a:lnSpc>
              <a:buFont typeface="Arial" pitchFamily="34" charset="0"/>
              <a:buChar char="•"/>
            </a:pPr>
            <a:r>
              <a:rPr lang="en-US" sz="1100" dirty="0" smtClean="0">
                <a:solidFill>
                  <a:prstClr val="black"/>
                </a:solidFill>
              </a:rPr>
              <a:t>Marketing Opportunities </a:t>
            </a:r>
            <a:endParaRPr lang="en-US" sz="1100" dirty="0">
              <a:solidFill>
                <a:prstClr val="black"/>
              </a:solidFill>
            </a:endParaRPr>
          </a:p>
        </p:txBody>
      </p:sp>
      <p:sp>
        <p:nvSpPr>
          <p:cNvPr id="57" name="TextBox 56"/>
          <p:cNvSpPr txBox="1"/>
          <p:nvPr/>
        </p:nvSpPr>
        <p:spPr>
          <a:xfrm>
            <a:off x="6764224" y="2863138"/>
            <a:ext cx="1998776" cy="1107953"/>
          </a:xfrm>
          <a:prstGeom prst="rect">
            <a:avLst/>
          </a:prstGeom>
          <a:noFill/>
        </p:spPr>
        <p:txBody>
          <a:bodyPr wrap="square" lIns="45699" tIns="45699" rIns="45699" bIns="45699" rtlCol="0">
            <a:spAutoFit/>
          </a:bodyPr>
          <a:lstStyle/>
          <a:p>
            <a:pPr marL="112694" indent="-112694" defTabSz="910073">
              <a:lnSpc>
                <a:spcPct val="200000"/>
              </a:lnSpc>
              <a:buFont typeface="Arial" pitchFamily="34" charset="0"/>
              <a:buChar char="•"/>
            </a:pPr>
            <a:r>
              <a:rPr lang="en-US" sz="1100" dirty="0" smtClean="0">
                <a:solidFill>
                  <a:prstClr val="black"/>
                </a:solidFill>
              </a:rPr>
              <a:t>Plan Implementation</a:t>
            </a:r>
          </a:p>
          <a:p>
            <a:pPr marL="112694" indent="-112694" defTabSz="910073">
              <a:lnSpc>
                <a:spcPct val="200000"/>
              </a:lnSpc>
              <a:buFont typeface="Arial" pitchFamily="34" charset="0"/>
              <a:buChar char="•"/>
            </a:pPr>
            <a:r>
              <a:rPr lang="en-US" sz="1100" dirty="0" smtClean="0">
                <a:solidFill>
                  <a:prstClr val="black"/>
                </a:solidFill>
              </a:rPr>
              <a:t>Executive Summary</a:t>
            </a:r>
          </a:p>
          <a:p>
            <a:pPr defTabSz="910073">
              <a:lnSpc>
                <a:spcPct val="200000"/>
              </a:lnSpc>
            </a:pPr>
            <a:endParaRPr lang="en-US" sz="1100" dirty="0">
              <a:solidFill>
                <a:prstClr val="black"/>
              </a:solidFill>
            </a:endParaRPr>
          </a:p>
        </p:txBody>
      </p:sp>
      <p:sp>
        <p:nvSpPr>
          <p:cNvPr id="63" name="TextBox 62"/>
          <p:cNvSpPr txBox="1"/>
          <p:nvPr/>
        </p:nvSpPr>
        <p:spPr bwMode="gray">
          <a:xfrm>
            <a:off x="399870" y="1889978"/>
            <a:ext cx="193081" cy="312161"/>
          </a:xfrm>
          <a:prstGeom prst="rect">
            <a:avLst/>
          </a:prstGeom>
          <a:noFill/>
        </p:spPr>
        <p:txBody>
          <a:bodyPr wrap="none" lIns="45712" tIns="45712" rIns="45712" bIns="45712" rtlCol="0">
            <a:spAutoFit/>
          </a:bodyPr>
          <a:lstStyle/>
          <a:p>
            <a:pPr defTabSz="910073"/>
            <a:r>
              <a:rPr lang="en-US" sz="1400" b="1" dirty="0">
                <a:solidFill>
                  <a:srgbClr val="297FD5"/>
                </a:solidFill>
              </a:rPr>
              <a:t>1</a:t>
            </a:r>
          </a:p>
        </p:txBody>
      </p:sp>
      <p:sp>
        <p:nvSpPr>
          <p:cNvPr id="67" name="TextBox 66"/>
          <p:cNvSpPr txBox="1"/>
          <p:nvPr/>
        </p:nvSpPr>
        <p:spPr bwMode="gray">
          <a:xfrm>
            <a:off x="2501650" y="1900867"/>
            <a:ext cx="193081" cy="312161"/>
          </a:xfrm>
          <a:prstGeom prst="rect">
            <a:avLst/>
          </a:prstGeom>
          <a:noFill/>
        </p:spPr>
        <p:txBody>
          <a:bodyPr wrap="none" lIns="45712" tIns="45712" rIns="45712" bIns="45712" rtlCol="0">
            <a:spAutoFit/>
          </a:bodyPr>
          <a:lstStyle/>
          <a:p>
            <a:pPr defTabSz="910073"/>
            <a:r>
              <a:rPr lang="en-US" sz="1400" b="1" dirty="0" smtClean="0">
                <a:solidFill>
                  <a:srgbClr val="297FD5"/>
                </a:solidFill>
              </a:rPr>
              <a:t>2</a:t>
            </a:r>
            <a:endParaRPr lang="en-US" sz="1400" b="1" dirty="0">
              <a:solidFill>
                <a:srgbClr val="297FD5"/>
              </a:solidFill>
            </a:endParaRPr>
          </a:p>
        </p:txBody>
      </p:sp>
      <p:sp>
        <p:nvSpPr>
          <p:cNvPr id="68" name="TextBox 67"/>
          <p:cNvSpPr txBox="1"/>
          <p:nvPr/>
        </p:nvSpPr>
        <p:spPr bwMode="gray">
          <a:xfrm>
            <a:off x="4648200" y="1889979"/>
            <a:ext cx="193081" cy="312161"/>
          </a:xfrm>
          <a:prstGeom prst="rect">
            <a:avLst/>
          </a:prstGeom>
          <a:noFill/>
        </p:spPr>
        <p:txBody>
          <a:bodyPr wrap="none" lIns="45712" tIns="45712" rIns="45712" bIns="45712" rtlCol="0">
            <a:spAutoFit/>
          </a:bodyPr>
          <a:lstStyle/>
          <a:p>
            <a:pPr defTabSz="910073"/>
            <a:r>
              <a:rPr lang="en-US" sz="1400" b="1" dirty="0" smtClean="0">
                <a:solidFill>
                  <a:srgbClr val="297FD5"/>
                </a:solidFill>
              </a:rPr>
              <a:t>3</a:t>
            </a:r>
            <a:endParaRPr lang="en-US" sz="1400" b="1" dirty="0">
              <a:solidFill>
                <a:srgbClr val="297FD5"/>
              </a:solidFill>
            </a:endParaRPr>
          </a:p>
        </p:txBody>
      </p:sp>
      <p:grpSp>
        <p:nvGrpSpPr>
          <p:cNvPr id="2" name="Group 1"/>
          <p:cNvGrpSpPr/>
          <p:nvPr/>
        </p:nvGrpSpPr>
        <p:grpSpPr>
          <a:xfrm>
            <a:off x="334763" y="2202139"/>
            <a:ext cx="8474474" cy="628148"/>
            <a:chOff x="-503954" y="2202139"/>
            <a:chExt cx="8474474" cy="628148"/>
          </a:xfrm>
        </p:grpSpPr>
        <p:sp>
          <p:nvSpPr>
            <p:cNvPr id="58" name="Chevron 57"/>
            <p:cNvSpPr/>
            <p:nvPr/>
          </p:nvSpPr>
          <p:spPr bwMode="gray">
            <a:xfrm>
              <a:off x="1619831" y="2202140"/>
              <a:ext cx="2103120" cy="617259"/>
            </a:xfrm>
            <a:prstGeom prst="chevron">
              <a:avLst/>
            </a:prstGeom>
            <a:solidFill>
              <a:schemeClr val="accent1">
                <a:lumMod val="40000"/>
                <a:lumOff val="60000"/>
              </a:schemeClr>
            </a:solidFill>
            <a:ln w="6350">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1000" b="1" dirty="0">
                  <a:solidFill>
                    <a:prstClr val="black"/>
                  </a:solidFill>
                </a:rPr>
                <a:t>SITUATION ANALYSIS</a:t>
              </a:r>
            </a:p>
          </p:txBody>
        </p:sp>
        <p:sp>
          <p:nvSpPr>
            <p:cNvPr id="60" name="Chevron 59"/>
            <p:cNvSpPr/>
            <p:nvPr/>
          </p:nvSpPr>
          <p:spPr bwMode="gray">
            <a:xfrm>
              <a:off x="3743616" y="2202140"/>
              <a:ext cx="2103120" cy="617259"/>
            </a:xfrm>
            <a:prstGeom prst="chevron">
              <a:avLst/>
            </a:prstGeom>
            <a:solidFill>
              <a:schemeClr val="accent1">
                <a:lumMod val="40000"/>
                <a:lumOff val="60000"/>
              </a:schemeClr>
            </a:solidFill>
            <a:ln w="6350">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1000" b="1" dirty="0">
                  <a:solidFill>
                    <a:prstClr val="black"/>
                  </a:solidFill>
                </a:rPr>
                <a:t>ACTION </a:t>
              </a:r>
            </a:p>
            <a:p>
              <a:pPr algn="ctr" defTabSz="2089990"/>
              <a:r>
                <a:rPr lang="en-US" sz="1000" b="1" dirty="0">
                  <a:solidFill>
                    <a:prstClr val="black"/>
                  </a:solidFill>
                </a:rPr>
                <a:t>PLAN</a:t>
              </a:r>
            </a:p>
          </p:txBody>
        </p:sp>
        <p:sp>
          <p:nvSpPr>
            <p:cNvPr id="61" name="Chevron 60"/>
            <p:cNvSpPr/>
            <p:nvPr/>
          </p:nvSpPr>
          <p:spPr bwMode="gray">
            <a:xfrm>
              <a:off x="5867400" y="2213028"/>
              <a:ext cx="2103120" cy="617259"/>
            </a:xfrm>
            <a:prstGeom prst="chevron">
              <a:avLst/>
            </a:prstGeom>
            <a:solidFill>
              <a:schemeClr val="accent1">
                <a:lumMod val="40000"/>
                <a:lumOff val="60000"/>
              </a:schemeClr>
            </a:solidFill>
            <a:ln w="6350">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1000" b="1" dirty="0">
                  <a:solidFill>
                    <a:prstClr val="black"/>
                  </a:solidFill>
                </a:rPr>
                <a:t>IMPLEMENTATION MANAGEMENT  </a:t>
              </a:r>
            </a:p>
          </p:txBody>
        </p:sp>
        <p:sp>
          <p:nvSpPr>
            <p:cNvPr id="13" name="Chevron 12"/>
            <p:cNvSpPr/>
            <p:nvPr/>
          </p:nvSpPr>
          <p:spPr bwMode="gray">
            <a:xfrm>
              <a:off x="-503954" y="2202139"/>
              <a:ext cx="2103120" cy="617259"/>
            </a:xfrm>
            <a:prstGeom prst="chevron">
              <a:avLst/>
            </a:prstGeom>
            <a:solidFill>
              <a:schemeClr val="accent1">
                <a:lumMod val="40000"/>
                <a:lumOff val="60000"/>
              </a:schemeClr>
            </a:solidFill>
            <a:ln w="6350">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1000" b="1" dirty="0" smtClean="0">
                  <a:solidFill>
                    <a:prstClr val="black"/>
                  </a:solidFill>
                </a:rPr>
                <a:t>MARKETING </a:t>
              </a:r>
              <a:br>
                <a:rPr lang="en-US" sz="1000" b="1" dirty="0" smtClean="0">
                  <a:solidFill>
                    <a:prstClr val="black"/>
                  </a:solidFill>
                </a:rPr>
              </a:br>
              <a:r>
                <a:rPr lang="en-US" sz="1000" b="1" dirty="0" smtClean="0">
                  <a:solidFill>
                    <a:prstClr val="black"/>
                  </a:solidFill>
                </a:rPr>
                <a:t>PLAN REVIEW</a:t>
              </a:r>
              <a:endParaRPr lang="en-US" sz="1000" b="1" dirty="0">
                <a:solidFill>
                  <a:prstClr val="black"/>
                </a:solidFill>
              </a:endParaRPr>
            </a:p>
          </p:txBody>
        </p:sp>
      </p:grpSp>
      <p:sp>
        <p:nvSpPr>
          <p:cNvPr id="18" name="TextBox 17"/>
          <p:cNvSpPr txBox="1"/>
          <p:nvPr/>
        </p:nvSpPr>
        <p:spPr>
          <a:xfrm>
            <a:off x="271513" y="2863138"/>
            <a:ext cx="2166887" cy="1107953"/>
          </a:xfrm>
          <a:prstGeom prst="rect">
            <a:avLst/>
          </a:prstGeom>
          <a:noFill/>
        </p:spPr>
        <p:txBody>
          <a:bodyPr wrap="square" lIns="45699" tIns="45699" rIns="45699" bIns="45699" rtlCol="0">
            <a:spAutoFit/>
          </a:bodyPr>
          <a:lstStyle/>
          <a:p>
            <a:pPr marL="112694" indent="-112694" defTabSz="910073">
              <a:lnSpc>
                <a:spcPct val="200000"/>
              </a:lnSpc>
              <a:buFont typeface="Arial" pitchFamily="34" charset="0"/>
              <a:buChar char="•"/>
            </a:pPr>
            <a:r>
              <a:rPr lang="en-US" sz="1100" dirty="0" smtClean="0">
                <a:solidFill>
                  <a:prstClr val="black"/>
                </a:solidFill>
              </a:rPr>
              <a:t>Marketing Plan Results</a:t>
            </a:r>
          </a:p>
          <a:p>
            <a:pPr marL="112694" indent="-112694" defTabSz="910073">
              <a:lnSpc>
                <a:spcPct val="200000"/>
              </a:lnSpc>
              <a:buFont typeface="Arial" pitchFamily="34" charset="0"/>
              <a:buChar char="•"/>
            </a:pPr>
            <a:r>
              <a:rPr lang="en-US" sz="1100" dirty="0" smtClean="0">
                <a:solidFill>
                  <a:prstClr val="black"/>
                </a:solidFill>
              </a:rPr>
              <a:t>Success Factors </a:t>
            </a:r>
            <a:endParaRPr lang="en-US" sz="1100" dirty="0">
              <a:solidFill>
                <a:prstClr val="black"/>
              </a:solidFill>
            </a:endParaRPr>
          </a:p>
          <a:p>
            <a:pPr marL="112694" indent="-112694" defTabSz="910073">
              <a:lnSpc>
                <a:spcPct val="200000"/>
              </a:lnSpc>
              <a:buFont typeface="Arial" pitchFamily="34" charset="0"/>
              <a:buChar char="•"/>
            </a:pPr>
            <a:r>
              <a:rPr lang="en-US" sz="1100" dirty="0" smtClean="0">
                <a:solidFill>
                  <a:prstClr val="black"/>
                </a:solidFill>
              </a:rPr>
              <a:t>Opportunities for Improvement</a:t>
            </a:r>
          </a:p>
        </p:txBody>
      </p:sp>
      <p:sp>
        <p:nvSpPr>
          <p:cNvPr id="19" name="TextBox 18"/>
          <p:cNvSpPr txBox="1"/>
          <p:nvPr/>
        </p:nvSpPr>
        <p:spPr bwMode="gray">
          <a:xfrm>
            <a:off x="6764224" y="1900867"/>
            <a:ext cx="193081" cy="312161"/>
          </a:xfrm>
          <a:prstGeom prst="rect">
            <a:avLst/>
          </a:prstGeom>
          <a:noFill/>
        </p:spPr>
        <p:txBody>
          <a:bodyPr wrap="none" lIns="45712" tIns="45712" rIns="45712" bIns="45712" rtlCol="0">
            <a:spAutoFit/>
          </a:bodyPr>
          <a:lstStyle/>
          <a:p>
            <a:pPr defTabSz="910073"/>
            <a:r>
              <a:rPr lang="en-US" sz="1400" b="1" dirty="0" smtClean="0">
                <a:solidFill>
                  <a:srgbClr val="297FD5"/>
                </a:solidFill>
              </a:rPr>
              <a:t>4</a:t>
            </a:r>
            <a:endParaRPr lang="en-US" sz="1400" b="1" dirty="0">
              <a:solidFill>
                <a:srgbClr val="297FD5"/>
              </a:solidFill>
            </a:endParaRPr>
          </a:p>
        </p:txBody>
      </p:sp>
    </p:spTree>
    <p:extLst>
      <p:ext uri="{BB962C8B-B14F-4D97-AF65-F5344CB8AC3E}">
        <p14:creationId xmlns:p14="http://schemas.microsoft.com/office/powerpoint/2010/main" val="414435214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40</a:t>
            </a:fld>
            <a:endParaRPr lang="en-US" dirty="0">
              <a:solidFill>
                <a:srgbClr val="000000"/>
              </a:solidFill>
            </a:endParaRPr>
          </a:p>
        </p:txBody>
      </p:sp>
      <p:sp>
        <p:nvSpPr>
          <p:cNvPr id="5" name="Text Placeholder 4"/>
          <p:cNvSpPr>
            <a:spLocks noGrp="1"/>
          </p:cNvSpPr>
          <p:nvPr>
            <p:ph type="body" sz="quarter" idx="19"/>
          </p:nvPr>
        </p:nvSpPr>
        <p:spPr/>
        <p:txBody>
          <a:bodyPr/>
          <a:lstStyle/>
          <a:p>
            <a:r>
              <a:rPr lang="en-US" dirty="0"/>
              <a:t>Executive Summary</a:t>
            </a:r>
          </a:p>
        </p:txBody>
      </p:sp>
      <p:sp>
        <p:nvSpPr>
          <p:cNvPr id="6" name="Title 5"/>
          <p:cNvSpPr>
            <a:spLocks noGrp="1"/>
          </p:cNvSpPr>
          <p:nvPr>
            <p:ph type="title"/>
          </p:nvPr>
        </p:nvSpPr>
        <p:spPr/>
        <p:txBody>
          <a:bodyPr/>
          <a:lstStyle/>
          <a:p>
            <a:r>
              <a:rPr lang="en-US" dirty="0"/>
              <a:t>Current  </a:t>
            </a:r>
            <a:r>
              <a:rPr lang="en-US" dirty="0" smtClean="0"/>
              <a:t>Performance Against Key Indicators</a:t>
            </a:r>
            <a:endParaRPr lang="en-US" dirty="0"/>
          </a:p>
        </p:txBody>
      </p:sp>
      <p:graphicFrame>
        <p:nvGraphicFramePr>
          <p:cNvPr id="15" name="Table 14"/>
          <p:cNvGraphicFramePr>
            <a:graphicFrameLocks noGrp="1"/>
          </p:cNvGraphicFramePr>
          <p:nvPr>
            <p:extLst>
              <p:ext uri="{D42A27DB-BD31-4B8C-83A1-F6EECF244321}">
                <p14:modId xmlns:p14="http://schemas.microsoft.com/office/powerpoint/2010/main" val="4157256545"/>
              </p:ext>
            </p:extLst>
          </p:nvPr>
        </p:nvGraphicFramePr>
        <p:xfrm>
          <a:off x="399871" y="1048337"/>
          <a:ext cx="8314166" cy="4898699"/>
        </p:xfrm>
        <a:graphic>
          <a:graphicData uri="http://schemas.openxmlformats.org/drawingml/2006/table">
            <a:tbl>
              <a:tblPr firstRow="1" bandRow="1">
                <a:tableStyleId>{5C22544A-7EE6-4342-B048-85BDC9FD1C3A}</a:tableStyleId>
              </a:tblPr>
              <a:tblGrid>
                <a:gridCol w="672636"/>
                <a:gridCol w="1787736"/>
                <a:gridCol w="1045320"/>
                <a:gridCol w="2404237"/>
                <a:gridCol w="2404237"/>
              </a:tblGrid>
              <a:tr h="860736">
                <a:tc>
                  <a:txBody>
                    <a:bodyPr/>
                    <a:lstStyle/>
                    <a:p>
                      <a:pPr algn="ctr" fontAlgn="b"/>
                      <a:r>
                        <a:rPr lang="en-US" sz="900" b="1" i="0" u="none" strike="noStrike" dirty="0" smtClean="0">
                          <a:solidFill>
                            <a:schemeClr val="bg1"/>
                          </a:solidFill>
                          <a:latin typeface="+mj-lt"/>
                        </a:rPr>
                        <a:t>Indicator</a:t>
                      </a:r>
                      <a:endParaRPr lang="en-US" sz="900" b="1" i="0" u="none" strike="noStrike" dirty="0">
                        <a:solidFill>
                          <a:schemeClr val="bg1"/>
                        </a:solidFill>
                        <a:latin typeface="+mj-lt"/>
                      </a:endParaRPr>
                    </a:p>
                  </a:txBody>
                  <a:tcPr marT="91440" marB="91440" anchor="ctr"/>
                </a:tc>
                <a:tc>
                  <a:txBody>
                    <a:bodyPr/>
                    <a:lstStyle/>
                    <a:p>
                      <a:pPr algn="ctr" fontAlgn="b"/>
                      <a:r>
                        <a:rPr lang="en-US" sz="900" u="none" strike="noStrike" dirty="0" smtClean="0"/>
                        <a:t>Metric</a:t>
                      </a:r>
                      <a:endParaRPr lang="en-US" sz="900" b="0" i="0" u="none" strike="noStrike" dirty="0">
                        <a:solidFill>
                          <a:srgbClr val="000000"/>
                        </a:solidFill>
                        <a:latin typeface="+mj-lt"/>
                      </a:endParaRPr>
                    </a:p>
                  </a:txBody>
                  <a:tcPr marT="91440" marB="91440" anchor="ctr"/>
                </a:tc>
                <a:tc>
                  <a:txBody>
                    <a:bodyPr/>
                    <a:lstStyle/>
                    <a:p>
                      <a:pPr algn="ctr" fontAlgn="b"/>
                      <a:r>
                        <a:rPr lang="en-US" sz="900" b="1" i="0" u="none" strike="noStrike" dirty="0" smtClean="0">
                          <a:solidFill>
                            <a:schemeClr val="lt1"/>
                          </a:solidFill>
                          <a:latin typeface="+mn-lt"/>
                        </a:rPr>
                        <a:t>Status of Related Initiatives</a:t>
                      </a:r>
                      <a:endParaRPr lang="en-US" sz="900" b="0" i="0" u="none" strike="noStrike" dirty="0">
                        <a:solidFill>
                          <a:srgbClr val="000000"/>
                        </a:solidFill>
                        <a:latin typeface="+mj-lt"/>
                      </a:endParaRPr>
                    </a:p>
                  </a:txBody>
                  <a:tcPr marT="91440" marB="91440" anchor="ctr"/>
                </a:tc>
                <a:tc>
                  <a:txBody>
                    <a:bodyPr/>
                    <a:lstStyle/>
                    <a:p>
                      <a:pPr algn="ctr" fontAlgn="b"/>
                      <a:r>
                        <a:rPr lang="en-US" sz="900" b="1" i="0" u="none" strike="noStrike" dirty="0" smtClean="0">
                          <a:solidFill>
                            <a:schemeClr val="bg1"/>
                          </a:solidFill>
                          <a:latin typeface="+mj-lt"/>
                        </a:rPr>
                        <a:t>Current Value</a:t>
                      </a:r>
                      <a:endParaRPr lang="en-US" sz="900" b="1" i="0" u="none" strike="noStrike" dirty="0">
                        <a:solidFill>
                          <a:schemeClr val="bg1"/>
                        </a:solidFill>
                        <a:latin typeface="+mj-lt"/>
                      </a:endParaRPr>
                    </a:p>
                  </a:txBody>
                  <a:tcPr marT="91440" marB="91440" anchor="ctr"/>
                </a:tc>
                <a:tc>
                  <a:txBody>
                    <a:bodyPr/>
                    <a:lstStyle/>
                    <a:p>
                      <a:pPr algn="ctr" fontAlgn="b"/>
                      <a:r>
                        <a:rPr lang="en-US" sz="900" b="1" i="0" u="none" strike="noStrike" dirty="0" smtClean="0">
                          <a:solidFill>
                            <a:schemeClr val="bg1"/>
                          </a:solidFill>
                          <a:latin typeface="+mj-lt"/>
                        </a:rPr>
                        <a:t>Target Value</a:t>
                      </a:r>
                      <a:endParaRPr lang="en-US" sz="900" b="1" i="0" u="none" strike="noStrike" dirty="0">
                        <a:solidFill>
                          <a:schemeClr val="bg1"/>
                        </a:solidFill>
                        <a:latin typeface="+mj-lt"/>
                      </a:endParaRPr>
                    </a:p>
                  </a:txBody>
                  <a:tcPr marT="91440" marB="91440" anchor="ctr"/>
                </a:tc>
              </a:tr>
              <a:tr h="757929">
                <a:tc rowSpan="2">
                  <a:txBody>
                    <a:bodyPr/>
                    <a:lstStyle/>
                    <a:p>
                      <a:pPr algn="ctr" fontAlgn="b"/>
                      <a:r>
                        <a:rPr lang="en-US" sz="1100" b="1" i="0" u="none" strike="noStrike" dirty="0" smtClean="0">
                          <a:solidFill>
                            <a:schemeClr val="bg1"/>
                          </a:solidFill>
                          <a:latin typeface="+mn-lt"/>
                        </a:rPr>
                        <a:t>Brand Integrity</a:t>
                      </a:r>
                      <a:endParaRPr lang="en-US" sz="1100" b="1" i="0" u="none" strike="noStrike" dirty="0">
                        <a:solidFill>
                          <a:schemeClr val="bg1"/>
                        </a:solidFill>
                        <a:latin typeface="+mn-lt"/>
                      </a:endParaRPr>
                    </a:p>
                  </a:txBody>
                  <a:tcPr marT="91440" marB="91440" vert="vert270" anchor="ctr">
                    <a:solidFill>
                      <a:schemeClr val="accent1"/>
                    </a:solidFill>
                  </a:tcPr>
                </a:tc>
                <a:tc>
                  <a:txBody>
                    <a:bodyPr/>
                    <a:lstStyle/>
                    <a:p>
                      <a:pPr algn="l" fontAlgn="b"/>
                      <a:r>
                        <a:rPr lang="en-US" sz="900" u="none" strike="noStrike" dirty="0" smtClean="0"/>
                        <a:t>Brand Awareness</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r>
                        <a:rPr lang="en-US" sz="900" u="none" strike="noStrike" dirty="0"/>
                        <a:t> </a:t>
                      </a:r>
                      <a:endParaRPr lang="en-US" sz="900" b="0" i="0" u="none" strike="noStrike" dirty="0">
                        <a:solidFill>
                          <a:srgbClr val="000000"/>
                        </a:solidFill>
                        <a:latin typeface="+mn-lt"/>
                      </a:endParaRPr>
                    </a:p>
                    <a:p>
                      <a:pPr algn="l" fontAlgn="b"/>
                      <a:r>
                        <a:rPr lang="en-US" sz="900" u="none" strike="noStrike" dirty="0"/>
                        <a:t> </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marL="0" indent="0" algn="ctr" fontAlgn="b">
                        <a:tabLst/>
                      </a:pP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marL="0" indent="0" algn="ctr" fontAlgn="b">
                        <a:tabLst/>
                      </a:pPr>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820136">
                <a:tc vMerge="1">
                  <a:txBody>
                    <a:bodyPr/>
                    <a:lstStyle/>
                    <a:p>
                      <a:pPr algn="l" fontAlgn="b"/>
                      <a:endParaRPr lang="en-US" sz="900" b="0" i="0" u="none" strike="noStrike" dirty="0">
                        <a:solidFill>
                          <a:srgbClr val="000000"/>
                        </a:solidFill>
                        <a:latin typeface="+mn-lt"/>
                      </a:endParaRPr>
                    </a:p>
                  </a:txBody>
                  <a:tcPr marT="91440" marB="91440"/>
                </a:tc>
                <a:tc>
                  <a:txBody>
                    <a:bodyPr/>
                    <a:lstStyle/>
                    <a:p>
                      <a:pPr algn="l" fontAlgn="b"/>
                      <a:r>
                        <a:rPr lang="en-US" sz="900" u="none" strike="noStrike" dirty="0" smtClean="0"/>
                        <a:t>Brand</a:t>
                      </a:r>
                      <a:r>
                        <a:rPr lang="en-US" sz="900" u="none" strike="noStrike" baseline="0" dirty="0" smtClean="0"/>
                        <a:t> Preference</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r>
                        <a:rPr lang="en-US" sz="900" u="none" strike="noStrike" dirty="0"/>
                        <a:t> </a:t>
                      </a:r>
                      <a:endParaRPr lang="en-US" sz="900" b="0" i="0" u="none" strike="noStrike" dirty="0">
                        <a:solidFill>
                          <a:srgbClr val="000000"/>
                        </a:solidFill>
                        <a:latin typeface="+mn-lt"/>
                      </a:endParaRPr>
                    </a:p>
                    <a:p>
                      <a:pPr algn="l" fontAlgn="b"/>
                      <a:r>
                        <a:rPr lang="en-US" sz="900" u="none" strike="noStrike" dirty="0"/>
                        <a:t> </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820136">
                <a:tc>
                  <a:txBody>
                    <a:bodyPr/>
                    <a:lstStyle/>
                    <a:p>
                      <a:pPr algn="ctr" fontAlgn="b"/>
                      <a:r>
                        <a:rPr lang="en-US" sz="1100" b="1" i="0" u="none" strike="noStrike" dirty="0" smtClean="0">
                          <a:solidFill>
                            <a:schemeClr val="bg1"/>
                          </a:solidFill>
                          <a:latin typeface="+mn-lt"/>
                        </a:rPr>
                        <a:t>Market Share</a:t>
                      </a:r>
                      <a:endParaRPr lang="en-US" sz="1100" b="1" i="0" u="none" strike="noStrike" dirty="0">
                        <a:solidFill>
                          <a:schemeClr val="bg1"/>
                        </a:solidFill>
                        <a:latin typeface="+mn-lt"/>
                      </a:endParaRPr>
                    </a:p>
                  </a:txBody>
                  <a:tcPr marT="91440" marB="91440" vert="vert270" anchor="ctr">
                    <a:solidFill>
                      <a:schemeClr val="accent1"/>
                    </a:solidFill>
                  </a:tcPr>
                </a:tc>
                <a:tc>
                  <a:txBody>
                    <a:bodyPr/>
                    <a:lstStyle/>
                    <a:p>
                      <a:pPr algn="l" fontAlgn="b"/>
                      <a:r>
                        <a:rPr lang="en-US" sz="900" b="0" i="0" u="none" strike="noStrike" dirty="0" smtClean="0">
                          <a:solidFill>
                            <a:srgbClr val="000000"/>
                          </a:solidFill>
                          <a:latin typeface="+mn-lt"/>
                        </a:rPr>
                        <a:t>Total Market Share</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819881">
                <a:tc rowSpan="2">
                  <a:txBody>
                    <a:bodyPr/>
                    <a:lstStyle/>
                    <a:p>
                      <a:pPr algn="ctr" fontAlgn="b"/>
                      <a:r>
                        <a:rPr lang="en-US" sz="1100" b="1" i="0" u="none" strike="noStrike" dirty="0" smtClean="0">
                          <a:solidFill>
                            <a:schemeClr val="bg1"/>
                          </a:solidFill>
                          <a:latin typeface="+mn-lt"/>
                        </a:rPr>
                        <a:t>Loyalty</a:t>
                      </a:r>
                      <a:endParaRPr lang="en-US" sz="1100" b="1" i="0" u="none" strike="noStrike" dirty="0">
                        <a:solidFill>
                          <a:schemeClr val="bg1"/>
                        </a:solidFill>
                        <a:latin typeface="+mn-lt"/>
                      </a:endParaRPr>
                    </a:p>
                  </a:txBody>
                  <a:tcPr marT="91440" marB="91440" vert="vert270" anchor="ctr">
                    <a:solidFill>
                      <a:schemeClr val="accent1"/>
                    </a:solidFill>
                  </a:tcPr>
                </a:tc>
                <a:tc>
                  <a:txBody>
                    <a:bodyPr/>
                    <a:lstStyle/>
                    <a:p>
                      <a:pPr algn="l" fontAlgn="b"/>
                      <a:r>
                        <a:rPr lang="en-US" sz="900" b="0" i="0" u="none" strike="noStrike" dirty="0" smtClean="0">
                          <a:solidFill>
                            <a:srgbClr val="000000"/>
                          </a:solidFill>
                          <a:latin typeface="+mn-lt"/>
                        </a:rPr>
                        <a:t>Physician Loyalty</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r h="819881">
                <a:tc vMerge="1">
                  <a:txBody>
                    <a:bodyPr/>
                    <a:lstStyle/>
                    <a:p>
                      <a:pPr algn="ctr" fontAlgn="b"/>
                      <a:endParaRPr lang="en-US" sz="1100" b="1" i="0" u="none" strike="noStrike" dirty="0">
                        <a:solidFill>
                          <a:schemeClr val="bg1"/>
                        </a:solidFill>
                        <a:latin typeface="+mn-lt"/>
                      </a:endParaRPr>
                    </a:p>
                  </a:txBody>
                  <a:tcPr marT="91440" marB="91440" vert="vert270" anchor="ctr">
                    <a:solidFill>
                      <a:schemeClr val="accent1"/>
                    </a:solidFill>
                  </a:tcPr>
                </a:tc>
                <a:tc>
                  <a:txBody>
                    <a:bodyPr/>
                    <a:lstStyle/>
                    <a:p>
                      <a:pPr algn="l" fontAlgn="b"/>
                      <a:r>
                        <a:rPr lang="en-US" sz="900" b="0" i="0" u="none" strike="noStrike" dirty="0" smtClean="0">
                          <a:solidFill>
                            <a:srgbClr val="000000"/>
                          </a:solidFill>
                          <a:latin typeface="+mn-lt"/>
                        </a:rPr>
                        <a:t>Patient Loyalty</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r>
            </a:tbl>
          </a:graphicData>
        </a:graphic>
      </p:graphicFrame>
      <p:sp>
        <p:nvSpPr>
          <p:cNvPr id="21" name="TextBox 20"/>
          <p:cNvSpPr txBox="1"/>
          <p:nvPr/>
        </p:nvSpPr>
        <p:spPr>
          <a:xfrm>
            <a:off x="152400" y="6567531"/>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On Track</a:t>
            </a:r>
          </a:p>
        </p:txBody>
      </p:sp>
      <p:sp>
        <p:nvSpPr>
          <p:cNvPr id="22" name="Oval 21"/>
          <p:cNvSpPr/>
          <p:nvPr/>
        </p:nvSpPr>
        <p:spPr>
          <a:xfrm>
            <a:off x="670193" y="6368866"/>
            <a:ext cx="183617" cy="184336"/>
          </a:xfrm>
          <a:prstGeom prst="ellipse">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23" name="TextBox 22"/>
          <p:cNvSpPr txBox="1"/>
          <p:nvPr/>
        </p:nvSpPr>
        <p:spPr>
          <a:xfrm>
            <a:off x="1174453" y="6567531"/>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Minor Setbacks</a:t>
            </a:r>
          </a:p>
        </p:txBody>
      </p:sp>
      <p:sp>
        <p:nvSpPr>
          <p:cNvPr id="24" name="Oval 23"/>
          <p:cNvSpPr/>
          <p:nvPr/>
        </p:nvSpPr>
        <p:spPr>
          <a:xfrm>
            <a:off x="1692247" y="6368866"/>
            <a:ext cx="183617" cy="184336"/>
          </a:xfrm>
          <a:prstGeom prst="ellipse">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25" name="TextBox 24"/>
          <p:cNvSpPr txBox="1"/>
          <p:nvPr/>
        </p:nvSpPr>
        <p:spPr>
          <a:xfrm>
            <a:off x="2241331" y="6567531"/>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Major Setbacks</a:t>
            </a:r>
          </a:p>
        </p:txBody>
      </p:sp>
      <p:sp>
        <p:nvSpPr>
          <p:cNvPr id="26" name="Oval 25"/>
          <p:cNvSpPr/>
          <p:nvPr/>
        </p:nvSpPr>
        <p:spPr>
          <a:xfrm>
            <a:off x="2759124" y="6368865"/>
            <a:ext cx="183617" cy="184336"/>
          </a:xfrm>
          <a:prstGeom prst="ellipse">
            <a:avLst/>
          </a:prstGeom>
          <a:solidFill>
            <a:srgbClr val="FF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27" name="Rectangle 26"/>
          <p:cNvSpPr/>
          <p:nvPr/>
        </p:nvSpPr>
        <p:spPr bwMode="auto">
          <a:xfrm>
            <a:off x="412533" y="6324602"/>
            <a:ext cx="2953749" cy="484631"/>
          </a:xfrm>
          <a:prstGeom prst="rect">
            <a:avLst/>
          </a:prstGeom>
          <a:noFill/>
          <a:ln w="9525" cap="flat" cmpd="sng" algn="ctr">
            <a:solidFill>
              <a:schemeClr val="accent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pPr defTabSz="1463358"/>
            <a:endParaRPr lang="en-US" sz="1000" dirty="0">
              <a:solidFill>
                <a:srgbClr val="ACCBF9"/>
              </a:solidFill>
            </a:endParaRPr>
          </a:p>
        </p:txBody>
      </p:sp>
      <p:sp>
        <p:nvSpPr>
          <p:cNvPr id="28" name="Oval 27"/>
          <p:cNvSpPr/>
          <p:nvPr/>
        </p:nvSpPr>
        <p:spPr>
          <a:xfrm>
            <a:off x="3276837" y="2990078"/>
            <a:ext cx="183617" cy="184336"/>
          </a:xfrm>
          <a:prstGeom prst="ellipse">
            <a:avLst/>
          </a:prstGeom>
          <a:solidFill>
            <a:srgbClr val="FF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29" name="Oval 28"/>
          <p:cNvSpPr/>
          <p:nvPr/>
        </p:nvSpPr>
        <p:spPr>
          <a:xfrm>
            <a:off x="3276837" y="2205249"/>
            <a:ext cx="183617" cy="184336"/>
          </a:xfrm>
          <a:prstGeom prst="ellipse">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31" name="Oval 30"/>
          <p:cNvSpPr/>
          <p:nvPr/>
        </p:nvSpPr>
        <p:spPr>
          <a:xfrm>
            <a:off x="3276837" y="3774908"/>
            <a:ext cx="183617" cy="184336"/>
          </a:xfrm>
          <a:prstGeom prst="ellipse">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34" name="Oval 33"/>
          <p:cNvSpPr/>
          <p:nvPr/>
        </p:nvSpPr>
        <p:spPr>
          <a:xfrm>
            <a:off x="3276837" y="4590278"/>
            <a:ext cx="183617" cy="184336"/>
          </a:xfrm>
          <a:prstGeom prst="ellipse">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35" name="Oval 34"/>
          <p:cNvSpPr/>
          <p:nvPr/>
        </p:nvSpPr>
        <p:spPr>
          <a:xfrm>
            <a:off x="3276837" y="5462452"/>
            <a:ext cx="183617" cy="184336"/>
          </a:xfrm>
          <a:prstGeom prst="ellipse">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3" name="TextBox 2"/>
          <p:cNvSpPr txBox="1"/>
          <p:nvPr/>
        </p:nvSpPr>
        <p:spPr>
          <a:xfrm>
            <a:off x="5334000" y="172581"/>
            <a:ext cx="3276600" cy="369332"/>
          </a:xfrm>
          <a:prstGeom prst="rect">
            <a:avLst/>
          </a:prstGeom>
          <a:noFill/>
        </p:spPr>
        <p:txBody>
          <a:bodyPr wrap="square" lIns="45720" rIns="45720" rtlCol="0">
            <a:spAutoFit/>
          </a:bodyPr>
          <a:lstStyle/>
          <a:p>
            <a:r>
              <a:rPr lang="en-US" sz="900" dirty="0" smtClean="0"/>
              <a:t>Go back to current performance slides and incorporate metrics used across slides 9-13 in this table.</a:t>
            </a:r>
          </a:p>
        </p:txBody>
      </p:sp>
    </p:spTree>
    <p:extLst>
      <p:ext uri="{BB962C8B-B14F-4D97-AF65-F5344CB8AC3E}">
        <p14:creationId xmlns:p14="http://schemas.microsoft.com/office/powerpoint/2010/main" val="411531183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41</a:t>
            </a:fld>
            <a:endParaRPr lang="en-US" dirty="0">
              <a:solidFill>
                <a:srgbClr val="000000"/>
              </a:solidFill>
            </a:endParaRPr>
          </a:p>
        </p:txBody>
      </p:sp>
      <p:sp>
        <p:nvSpPr>
          <p:cNvPr id="5" name="Text Placeholder 4"/>
          <p:cNvSpPr>
            <a:spLocks noGrp="1"/>
          </p:cNvSpPr>
          <p:nvPr>
            <p:ph type="body" sz="quarter" idx="19"/>
          </p:nvPr>
        </p:nvSpPr>
        <p:spPr/>
        <p:txBody>
          <a:bodyPr/>
          <a:lstStyle/>
          <a:p>
            <a:r>
              <a:rPr lang="en-US" dirty="0"/>
              <a:t>Executive Summary</a:t>
            </a:r>
          </a:p>
        </p:txBody>
      </p:sp>
      <p:sp>
        <p:nvSpPr>
          <p:cNvPr id="6" name="Title 5"/>
          <p:cNvSpPr>
            <a:spLocks noGrp="1"/>
          </p:cNvSpPr>
          <p:nvPr>
            <p:ph type="title"/>
          </p:nvPr>
        </p:nvSpPr>
        <p:spPr/>
        <p:txBody>
          <a:bodyPr/>
          <a:lstStyle/>
          <a:p>
            <a:r>
              <a:rPr lang="en-US" dirty="0" smtClean="0"/>
              <a:t>Competitor Threat Summary</a:t>
            </a:r>
            <a:endParaRPr lang="en-US" dirty="0"/>
          </a:p>
        </p:txBody>
      </p:sp>
      <p:graphicFrame>
        <p:nvGraphicFramePr>
          <p:cNvPr id="15" name="Table 14"/>
          <p:cNvGraphicFramePr>
            <a:graphicFrameLocks noGrp="1"/>
          </p:cNvGraphicFramePr>
          <p:nvPr>
            <p:extLst>
              <p:ext uri="{D42A27DB-BD31-4B8C-83A1-F6EECF244321}">
                <p14:modId xmlns:p14="http://schemas.microsoft.com/office/powerpoint/2010/main" val="1387034343"/>
              </p:ext>
            </p:extLst>
          </p:nvPr>
        </p:nvGraphicFramePr>
        <p:xfrm>
          <a:off x="399862" y="1371605"/>
          <a:ext cx="8314173" cy="4800595"/>
        </p:xfrm>
        <a:graphic>
          <a:graphicData uri="http://schemas.openxmlformats.org/drawingml/2006/table">
            <a:tbl>
              <a:tblPr firstRow="1" bandRow="1">
                <a:tableStyleId>{5C22544A-7EE6-4342-B048-85BDC9FD1C3A}</a:tableStyleId>
              </a:tblPr>
              <a:tblGrid>
                <a:gridCol w="1468236"/>
                <a:gridCol w="5523301"/>
                <a:gridCol w="1322636"/>
              </a:tblGrid>
              <a:tr h="1082896">
                <a:tc>
                  <a:txBody>
                    <a:bodyPr/>
                    <a:lstStyle/>
                    <a:p>
                      <a:pPr algn="ctr"/>
                      <a:r>
                        <a:rPr lang="en-US" sz="1100" dirty="0" smtClean="0"/>
                        <a:t>Competitor</a:t>
                      </a:r>
                      <a:endParaRPr lang="en-US" sz="1100" dirty="0"/>
                    </a:p>
                  </a:txBody>
                  <a:tcPr anchor="ctr"/>
                </a:tc>
                <a:tc>
                  <a:txBody>
                    <a:bodyPr/>
                    <a:lstStyle/>
                    <a:p>
                      <a:pPr marL="0" marR="0" indent="0" algn="ctr" defTabSz="910170" rtl="0" eaLnBrk="1" fontAlgn="auto" latinLnBrk="0" hangingPunct="1">
                        <a:lnSpc>
                          <a:spcPct val="100000"/>
                        </a:lnSpc>
                        <a:spcBef>
                          <a:spcPts val="0"/>
                        </a:spcBef>
                        <a:spcAft>
                          <a:spcPts val="0"/>
                        </a:spcAft>
                        <a:buClrTx/>
                        <a:buSzTx/>
                        <a:buFontTx/>
                        <a:buNone/>
                        <a:tabLst/>
                        <a:defRPr/>
                      </a:pPr>
                      <a:r>
                        <a:rPr lang="en-US" sz="1100" dirty="0" smtClean="0"/>
                        <a:t>Key Differentiators/Market Advantages</a:t>
                      </a:r>
                    </a:p>
                  </a:txBody>
                  <a:tcPr anchor="ctr"/>
                </a:tc>
                <a:tc>
                  <a:txBody>
                    <a:bodyPr/>
                    <a:lstStyle/>
                    <a:p>
                      <a:pPr marL="0" marR="0" indent="0" algn="ctr" defTabSz="910170" rtl="0" eaLnBrk="1" fontAlgn="auto" latinLnBrk="0" hangingPunct="1">
                        <a:lnSpc>
                          <a:spcPct val="100000"/>
                        </a:lnSpc>
                        <a:spcBef>
                          <a:spcPts val="0"/>
                        </a:spcBef>
                        <a:spcAft>
                          <a:spcPts val="0"/>
                        </a:spcAft>
                        <a:buClrTx/>
                        <a:buSzTx/>
                        <a:buFontTx/>
                        <a:buNone/>
                        <a:tabLst/>
                        <a:defRPr/>
                      </a:pPr>
                      <a:r>
                        <a:rPr lang="en-US" sz="1100" dirty="0" smtClean="0"/>
                        <a:t>Level of Threat</a:t>
                      </a:r>
                      <a:r>
                        <a:rPr lang="en-US" sz="1100" baseline="0" dirty="0" smtClean="0"/>
                        <a:t> </a:t>
                      </a:r>
                      <a:endParaRPr lang="en-US" sz="1100" dirty="0" smtClean="0"/>
                    </a:p>
                  </a:txBody>
                  <a:tcPr anchor="ctr"/>
                </a:tc>
              </a:tr>
              <a:tr h="758943">
                <a:tc>
                  <a:txBody>
                    <a:bodyPr/>
                    <a:lstStyle/>
                    <a:p>
                      <a:pPr algn="l"/>
                      <a:r>
                        <a:rPr lang="en-US" sz="1100" i="1" dirty="0" smtClean="0"/>
                        <a:t>Hospital A</a:t>
                      </a:r>
                      <a:endParaRPr lang="en-US" sz="1100" i="1" dirty="0"/>
                    </a:p>
                  </a:txBody>
                  <a:tcPr anchor="ctr"/>
                </a:tc>
                <a:tc>
                  <a:txBody>
                    <a:bodyPr/>
                    <a:lstStyle/>
                    <a:p>
                      <a:pPr marL="350838" lvl="0" indent="-350838">
                        <a:buFont typeface="Arial" pitchFamily="34" charset="0"/>
                        <a:buChar char="•"/>
                      </a:pPr>
                      <a:r>
                        <a:rPr lang="en-US" sz="1100" i="1" dirty="0" smtClean="0"/>
                        <a:t>Most preferred brand in market </a:t>
                      </a:r>
                    </a:p>
                    <a:p>
                      <a:pPr marL="350838" lvl="0" indent="-350838">
                        <a:buFont typeface="Arial" pitchFamily="34" charset="0"/>
                        <a:buChar char="•"/>
                      </a:pPr>
                      <a:r>
                        <a:rPr lang="en-US" sz="1100" i="1" dirty="0" smtClean="0"/>
                        <a:t>Significan</a:t>
                      </a:r>
                      <a:r>
                        <a:rPr lang="en-US" sz="1100" i="1" baseline="0" dirty="0" smtClean="0"/>
                        <a:t>t marketing spend on Executive Health program </a:t>
                      </a:r>
                      <a:endParaRPr lang="en-US" sz="1100" i="1" dirty="0" smtClean="0"/>
                    </a:p>
                    <a:p>
                      <a:pPr marL="350838" lvl="0" indent="-350838">
                        <a:buFont typeface="Arial" pitchFamily="34" charset="0"/>
                        <a:buChar char="•"/>
                      </a:pPr>
                      <a:endParaRPr lang="en-US" sz="1100" i="1" dirty="0"/>
                    </a:p>
                  </a:txBody>
                  <a:tcPr/>
                </a:tc>
                <a:tc>
                  <a:txBody>
                    <a:bodyPr/>
                    <a:lstStyle/>
                    <a:p>
                      <a:pPr marL="350838" lvl="0" indent="-350838">
                        <a:buFont typeface="Arial" pitchFamily="34" charset="0"/>
                        <a:buChar char="•"/>
                      </a:pPr>
                      <a:endParaRPr lang="en-US" sz="1100" i="1" dirty="0"/>
                    </a:p>
                  </a:txBody>
                  <a:tcPr/>
                </a:tc>
              </a:tr>
              <a:tr h="739689">
                <a:tc>
                  <a:txBody>
                    <a:bodyPr/>
                    <a:lstStyle/>
                    <a:p>
                      <a:pPr algn="l"/>
                      <a:endParaRPr lang="en-US" sz="1100" i="1" dirty="0"/>
                    </a:p>
                  </a:txBody>
                  <a:tcPr anchor="ctr"/>
                </a:tc>
                <a:tc>
                  <a:txBody>
                    <a:bodyPr/>
                    <a:lstStyle/>
                    <a:p>
                      <a:pPr marL="342900" indent="-342900">
                        <a:buFont typeface="Arial" pitchFamily="34" charset="0"/>
                        <a:buChar char="•"/>
                      </a:pPr>
                      <a:endParaRPr lang="en-US" sz="1100" i="1" dirty="0"/>
                    </a:p>
                  </a:txBody>
                  <a:tcPr/>
                </a:tc>
                <a:tc>
                  <a:txBody>
                    <a:bodyPr/>
                    <a:lstStyle/>
                    <a:p>
                      <a:pPr marL="342900" indent="-342900">
                        <a:buFont typeface="Arial" pitchFamily="34" charset="0"/>
                        <a:buChar char="•"/>
                      </a:pPr>
                      <a:endParaRPr lang="en-US" sz="1100" i="1" dirty="0"/>
                    </a:p>
                  </a:txBody>
                  <a:tcPr/>
                </a:tc>
              </a:tr>
              <a:tr h="739689">
                <a:tc>
                  <a:txBody>
                    <a:bodyPr/>
                    <a:lstStyle/>
                    <a:p>
                      <a:pPr algn="l"/>
                      <a:endParaRPr lang="en-US" sz="1100" i="1" dirty="0"/>
                    </a:p>
                  </a:txBody>
                  <a:tcPr anchor="ctr"/>
                </a:tc>
                <a:tc>
                  <a:txBody>
                    <a:bodyPr/>
                    <a:lstStyle/>
                    <a:p>
                      <a:pPr marL="342900" indent="-342900">
                        <a:buFont typeface="Arial" pitchFamily="34" charset="0"/>
                        <a:buChar char="•"/>
                      </a:pPr>
                      <a:endParaRPr lang="en-US" sz="1100" i="1" dirty="0"/>
                    </a:p>
                  </a:txBody>
                  <a:tcPr/>
                </a:tc>
                <a:tc>
                  <a:txBody>
                    <a:bodyPr/>
                    <a:lstStyle/>
                    <a:p>
                      <a:pPr marL="342900" indent="-342900">
                        <a:buFont typeface="Arial" pitchFamily="34" charset="0"/>
                        <a:buChar char="•"/>
                      </a:pPr>
                      <a:endParaRPr lang="en-US" sz="1100" i="1" dirty="0"/>
                    </a:p>
                  </a:txBody>
                  <a:tcPr/>
                </a:tc>
              </a:tr>
              <a:tr h="739689">
                <a:tc>
                  <a:txBody>
                    <a:bodyPr/>
                    <a:lstStyle/>
                    <a:p>
                      <a:pPr algn="l"/>
                      <a:endParaRPr lang="en-US" sz="1100" dirty="0"/>
                    </a:p>
                  </a:txBody>
                  <a:tcPr anchor="ctr"/>
                </a:tc>
                <a:tc>
                  <a:txBody>
                    <a:bodyPr/>
                    <a:lstStyle/>
                    <a:p>
                      <a:pPr marL="342900" indent="-342900">
                        <a:buFont typeface="Arial" pitchFamily="34" charset="0"/>
                        <a:buChar char="•"/>
                      </a:pPr>
                      <a:endParaRPr lang="en-US" sz="1100" dirty="0"/>
                    </a:p>
                  </a:txBody>
                  <a:tcPr/>
                </a:tc>
                <a:tc>
                  <a:txBody>
                    <a:bodyPr/>
                    <a:lstStyle/>
                    <a:p>
                      <a:pPr marL="342900" indent="-342900">
                        <a:buFont typeface="Arial" pitchFamily="34" charset="0"/>
                        <a:buChar char="•"/>
                      </a:pPr>
                      <a:endParaRPr lang="en-US" sz="1100" dirty="0"/>
                    </a:p>
                  </a:txBody>
                  <a:tcPr/>
                </a:tc>
              </a:tr>
              <a:tr h="739689">
                <a:tc>
                  <a:txBody>
                    <a:bodyPr/>
                    <a:lstStyle/>
                    <a:p>
                      <a:pPr algn="l"/>
                      <a:endParaRPr lang="en-US" sz="1100" dirty="0"/>
                    </a:p>
                  </a:txBody>
                  <a:tcPr anchor="ctr"/>
                </a:tc>
                <a:tc>
                  <a:txBody>
                    <a:bodyPr/>
                    <a:lstStyle/>
                    <a:p>
                      <a:pPr marL="342900" indent="-342900">
                        <a:buFont typeface="Arial" pitchFamily="34" charset="0"/>
                        <a:buChar char="•"/>
                      </a:pPr>
                      <a:endParaRPr lang="en-US" sz="1100" dirty="0"/>
                    </a:p>
                  </a:txBody>
                  <a:tcPr/>
                </a:tc>
                <a:tc>
                  <a:txBody>
                    <a:bodyPr/>
                    <a:lstStyle/>
                    <a:p>
                      <a:pPr marL="342900" indent="-342900">
                        <a:buFont typeface="Arial" pitchFamily="34" charset="0"/>
                        <a:buChar char="•"/>
                      </a:pPr>
                      <a:endParaRPr lang="en-US" sz="1100" dirty="0"/>
                    </a:p>
                  </a:txBody>
                  <a:tcPr/>
                </a:tc>
              </a:tr>
            </a:tbl>
          </a:graphicData>
        </a:graphic>
      </p:graphicFrame>
      <p:sp>
        <p:nvSpPr>
          <p:cNvPr id="7" name="TextBox 6"/>
          <p:cNvSpPr txBox="1"/>
          <p:nvPr/>
        </p:nvSpPr>
        <p:spPr>
          <a:xfrm>
            <a:off x="152400" y="6567531"/>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Low</a:t>
            </a:r>
          </a:p>
        </p:txBody>
      </p:sp>
      <p:sp>
        <p:nvSpPr>
          <p:cNvPr id="8" name="Oval 7"/>
          <p:cNvSpPr/>
          <p:nvPr/>
        </p:nvSpPr>
        <p:spPr>
          <a:xfrm>
            <a:off x="670193" y="6368866"/>
            <a:ext cx="183617" cy="184336"/>
          </a:xfrm>
          <a:prstGeom prst="ellipse">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9" name="TextBox 8"/>
          <p:cNvSpPr txBox="1"/>
          <p:nvPr/>
        </p:nvSpPr>
        <p:spPr>
          <a:xfrm>
            <a:off x="1174453" y="6567531"/>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Medium</a:t>
            </a:r>
          </a:p>
        </p:txBody>
      </p:sp>
      <p:sp>
        <p:nvSpPr>
          <p:cNvPr id="10" name="Oval 9"/>
          <p:cNvSpPr/>
          <p:nvPr/>
        </p:nvSpPr>
        <p:spPr>
          <a:xfrm>
            <a:off x="1692247" y="6368866"/>
            <a:ext cx="183617" cy="184336"/>
          </a:xfrm>
          <a:prstGeom prst="ellipse">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11" name="TextBox 10"/>
          <p:cNvSpPr txBox="1"/>
          <p:nvPr/>
        </p:nvSpPr>
        <p:spPr>
          <a:xfrm>
            <a:off x="2241331" y="6567531"/>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High</a:t>
            </a:r>
          </a:p>
        </p:txBody>
      </p:sp>
      <p:sp>
        <p:nvSpPr>
          <p:cNvPr id="12" name="Oval 11"/>
          <p:cNvSpPr/>
          <p:nvPr/>
        </p:nvSpPr>
        <p:spPr>
          <a:xfrm>
            <a:off x="2759124" y="6368865"/>
            <a:ext cx="183617" cy="184336"/>
          </a:xfrm>
          <a:prstGeom prst="ellipse">
            <a:avLst/>
          </a:prstGeom>
          <a:solidFill>
            <a:srgbClr val="FF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13" name="Rectangle 12"/>
          <p:cNvSpPr/>
          <p:nvPr/>
        </p:nvSpPr>
        <p:spPr bwMode="auto">
          <a:xfrm>
            <a:off x="412533" y="6324602"/>
            <a:ext cx="2953749" cy="484631"/>
          </a:xfrm>
          <a:prstGeom prst="rect">
            <a:avLst/>
          </a:prstGeom>
          <a:noFill/>
          <a:ln w="9525" cap="flat" cmpd="sng" algn="ctr">
            <a:solidFill>
              <a:schemeClr val="accent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pPr defTabSz="1463358"/>
            <a:endParaRPr lang="en-US" sz="1000" dirty="0">
              <a:solidFill>
                <a:srgbClr val="ACCBF9"/>
              </a:solidFill>
            </a:endParaRPr>
          </a:p>
        </p:txBody>
      </p:sp>
      <p:sp>
        <p:nvSpPr>
          <p:cNvPr id="14" name="Oval 13"/>
          <p:cNvSpPr/>
          <p:nvPr/>
        </p:nvSpPr>
        <p:spPr>
          <a:xfrm>
            <a:off x="7960910" y="2738649"/>
            <a:ext cx="183617" cy="184336"/>
          </a:xfrm>
          <a:prstGeom prst="ellipse">
            <a:avLst/>
          </a:prstGeom>
          <a:solidFill>
            <a:srgbClr val="FF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16" name="TextBox 15"/>
          <p:cNvSpPr txBox="1"/>
          <p:nvPr/>
        </p:nvSpPr>
        <p:spPr>
          <a:xfrm>
            <a:off x="5334000" y="172581"/>
            <a:ext cx="3276600" cy="369332"/>
          </a:xfrm>
          <a:prstGeom prst="rect">
            <a:avLst/>
          </a:prstGeom>
          <a:noFill/>
        </p:spPr>
        <p:txBody>
          <a:bodyPr wrap="square" lIns="45720" rIns="45720" rtlCol="0">
            <a:spAutoFit/>
          </a:bodyPr>
          <a:lstStyle/>
          <a:p>
            <a:r>
              <a:rPr lang="en-US" sz="900" dirty="0" smtClean="0"/>
              <a:t>Go back to market position slides and incorporate data/metrics used across slides 14-16 in this table.</a:t>
            </a:r>
          </a:p>
        </p:txBody>
      </p:sp>
    </p:spTree>
    <p:extLst>
      <p:ext uri="{BB962C8B-B14F-4D97-AF65-F5344CB8AC3E}">
        <p14:creationId xmlns:p14="http://schemas.microsoft.com/office/powerpoint/2010/main" val="224902755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p:cNvGraphicFramePr>
            <a:graphicFrameLocks noGrp="1"/>
          </p:cNvGraphicFramePr>
          <p:nvPr>
            <p:extLst>
              <p:ext uri="{D42A27DB-BD31-4B8C-83A1-F6EECF244321}">
                <p14:modId xmlns:p14="http://schemas.microsoft.com/office/powerpoint/2010/main" val="901885359"/>
              </p:ext>
            </p:extLst>
          </p:nvPr>
        </p:nvGraphicFramePr>
        <p:xfrm>
          <a:off x="444862" y="1143002"/>
          <a:ext cx="8254276" cy="4725143"/>
        </p:xfrm>
        <a:graphic>
          <a:graphicData uri="http://schemas.openxmlformats.org/drawingml/2006/table">
            <a:tbl>
              <a:tblPr firstRow="1" bandRow="1">
                <a:tableStyleId>{5C22544A-7EE6-4342-B048-85BDC9FD1C3A}</a:tableStyleId>
              </a:tblPr>
              <a:tblGrid>
                <a:gridCol w="1645857"/>
                <a:gridCol w="1384621"/>
                <a:gridCol w="1384621"/>
                <a:gridCol w="1384621"/>
                <a:gridCol w="2454556"/>
              </a:tblGrid>
              <a:tr h="337521">
                <a:tc>
                  <a:txBody>
                    <a:bodyPr/>
                    <a:lstStyle/>
                    <a:p>
                      <a:pPr marL="0" marR="0" indent="0" algn="l" defTabSz="910017" rtl="0" eaLnBrk="1" fontAlgn="auto" latinLnBrk="0" hangingPunct="1">
                        <a:lnSpc>
                          <a:spcPct val="100000"/>
                        </a:lnSpc>
                        <a:spcBef>
                          <a:spcPts val="0"/>
                        </a:spcBef>
                        <a:spcAft>
                          <a:spcPts val="0"/>
                        </a:spcAft>
                        <a:buClrTx/>
                        <a:buSzTx/>
                        <a:buFontTx/>
                        <a:buNone/>
                        <a:tabLst/>
                        <a:defRPr/>
                      </a:pPr>
                      <a:r>
                        <a:rPr lang="en-US" sz="1000" dirty="0" smtClean="0"/>
                        <a:t>Strategic Goal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0" marR="0" indent="0" algn="l" defTabSz="910017" rtl="0" eaLnBrk="1" fontAlgn="auto" latinLnBrk="0" hangingPunct="1">
                        <a:lnSpc>
                          <a:spcPct val="100000"/>
                        </a:lnSpc>
                        <a:spcBef>
                          <a:spcPts val="0"/>
                        </a:spcBef>
                        <a:spcAft>
                          <a:spcPts val="0"/>
                        </a:spcAft>
                        <a:buClrTx/>
                        <a:buSzTx/>
                        <a:buFontTx/>
                        <a:buNone/>
                        <a:tabLst/>
                        <a:defRPr/>
                      </a:pPr>
                      <a:r>
                        <a:rPr lang="en-US" sz="1000" dirty="0" smtClean="0"/>
                        <a:t>Marketing</a:t>
                      </a:r>
                      <a:r>
                        <a:rPr lang="en-US" sz="1000" baseline="0" dirty="0" smtClean="0"/>
                        <a:t> </a:t>
                      </a:r>
                      <a:r>
                        <a:rPr lang="en-US" sz="1000" dirty="0" smtClean="0"/>
                        <a:t>Goal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Call to Action </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Expected Results</a:t>
                      </a:r>
                      <a:r>
                        <a:rPr lang="en-US" sz="1000" baseline="0" dirty="0" smtClean="0"/>
                        <a:t> </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Specific</a:t>
                      </a:r>
                      <a:r>
                        <a:rPr lang="en-US" sz="1000" baseline="0" dirty="0" smtClean="0"/>
                        <a:t> Media Initiatives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r>
              <a:tr h="1615440">
                <a:tc>
                  <a:txBody>
                    <a:bodyPr/>
                    <a:lstStyle/>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baseline="0" dirty="0" smtClean="0"/>
                        <a:t>Capture majority of primary market share for women’s services</a:t>
                      </a:r>
                      <a:endParaRPr lang="en-US" sz="1000" i="1" dirty="0" smtClean="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Describe goal including</a:t>
                      </a:r>
                      <a:r>
                        <a:rPr lang="en-US" sz="1000" i="1" baseline="0" dirty="0" smtClean="0"/>
                        <a:t> overall metric to measure success </a:t>
                      </a:r>
                      <a:r>
                        <a:rPr lang="en-US" sz="1000" i="1" dirty="0" smtClean="0"/>
                        <a:t>E.g.,</a:t>
                      </a:r>
                      <a:r>
                        <a:rPr lang="en-US" sz="1000" i="1" baseline="0" dirty="0" smtClean="0"/>
                        <a:t> increase awareness of </a:t>
                      </a:r>
                      <a:r>
                        <a:rPr lang="en-US" sz="1000" i="1" baseline="0" dirty="0" err="1" smtClean="0"/>
                        <a:t>urogynecology</a:t>
                      </a:r>
                      <a:r>
                        <a:rPr lang="en-US" sz="1000" i="1" baseline="0" dirty="0" smtClean="0"/>
                        <a:t> services by 20%. </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marR="0" indent="-171450" algn="l" defTabSz="9100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dirty="0" smtClean="0"/>
                        <a:t>Visit our online booking system to schedule an appointment</a:t>
                      </a:r>
                    </a:p>
                    <a:p>
                      <a:pPr marL="171450" indent="-171450">
                        <a:buFont typeface="Arial" panose="020B0604020202020204" pitchFamily="34" charset="0"/>
                        <a:buChar char="•"/>
                      </a:pP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Increase unaided brand recall for subservice</a:t>
                      </a:r>
                      <a:r>
                        <a:rPr lang="en-US" sz="1000" i="1" baseline="0" dirty="0" smtClean="0"/>
                        <a:t> line by 20%</a:t>
                      </a:r>
                      <a:endParaRPr lang="en-US" sz="1000" i="1" dirty="0" smtClean="0"/>
                    </a:p>
                    <a:p>
                      <a:pPr marL="171450" indent="-171450">
                        <a:buFont typeface="Arial" panose="020B0604020202020204" pitchFamily="34" charset="0"/>
                        <a:buChar char="•"/>
                      </a:pPr>
                      <a:r>
                        <a:rPr lang="en-US" sz="1000" i="1" dirty="0" smtClean="0"/>
                        <a:t>Increase number of consults </a:t>
                      </a:r>
                      <a:r>
                        <a:rPr lang="en-US" sz="1000" i="1" baseline="0" dirty="0" smtClean="0"/>
                        <a:t>scheduled for new patients by 20%</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itchFamily="34" charset="0"/>
                        <a:buChar char="•"/>
                      </a:pPr>
                      <a:r>
                        <a:rPr lang="en-US" sz="1000" i="1" dirty="0" smtClean="0"/>
                        <a:t>Digital</a:t>
                      </a:r>
                      <a:r>
                        <a:rPr lang="en-US" sz="1000" i="1" baseline="0" dirty="0" smtClean="0"/>
                        <a:t> video advertising campaign </a:t>
                      </a:r>
                    </a:p>
                    <a:p>
                      <a:pPr marL="171450" indent="-171450">
                        <a:buFont typeface="Arial" pitchFamily="34" charset="0"/>
                        <a:buChar char="•"/>
                      </a:pPr>
                      <a:r>
                        <a:rPr lang="en-US" sz="1000" i="1" baseline="0" dirty="0" smtClean="0"/>
                        <a:t>Pandora radio advertising</a:t>
                      </a:r>
                    </a:p>
                    <a:p>
                      <a:pPr marL="171450" indent="-171450">
                        <a:buFont typeface="Arial" pitchFamily="34" charset="0"/>
                        <a:buChar char="•"/>
                      </a:pPr>
                      <a:r>
                        <a:rPr lang="en-US" sz="1000" i="1" baseline="0" dirty="0" smtClean="0"/>
                        <a:t>Direct mail campaign</a:t>
                      </a:r>
                    </a:p>
                    <a:p>
                      <a:pPr marL="171450" indent="-171450">
                        <a:buFont typeface="Arial" pitchFamily="34" charset="0"/>
                        <a:buChar char="•"/>
                      </a:pPr>
                      <a:r>
                        <a:rPr lang="en-US" sz="1000" i="1" baseline="0" dirty="0" smtClean="0"/>
                        <a:t>Public transportation banner advertising </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1386091">
                <a:tc>
                  <a:txBody>
                    <a:bodyPr/>
                    <a:lstStyle/>
                    <a:p>
                      <a:pPr marL="0" indent="0">
                        <a:buFont typeface="Arial" panose="020B0604020202020204" pitchFamily="34" charset="0"/>
                        <a:buNone/>
                      </a:pPr>
                      <a:r>
                        <a:rPr lang="en-US" sz="1000" i="1" dirty="0" smtClean="0"/>
                        <a:t>Describe organizational</a:t>
                      </a:r>
                      <a:r>
                        <a:rPr lang="en-US" sz="1000" i="1" baseline="0" dirty="0" smtClean="0"/>
                        <a:t> strategic goal that relates to marketing goal</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Goal #2</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0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baseline="0" dirty="0" smtClean="0"/>
                        <a:t>List the call to action that will influence consumers.</a:t>
                      </a:r>
                    </a:p>
                    <a:p>
                      <a:pPr marL="171450" indent="-171450">
                        <a:buFont typeface="Arial" panose="020B0604020202020204" pitchFamily="34" charset="0"/>
                        <a:buChar char="•"/>
                      </a:pPr>
                      <a:endParaRPr lang="en-US" sz="1000" i="1" baseline="0"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List</a:t>
                      </a:r>
                      <a:r>
                        <a:rPr lang="en-US" sz="1000" i="1" baseline="0" dirty="0" smtClean="0"/>
                        <a:t> key metrics to evaluate success towards goal.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dirty="0" smtClean="0"/>
                        <a:t>List specific media  initiatives</a:t>
                      </a:r>
                      <a:r>
                        <a:rPr lang="en-US" sz="1000" i="1" baseline="0" dirty="0" smtClean="0"/>
                        <a:t> that will comprise marketing campaign for goal. </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1386091">
                <a:tc>
                  <a:txBody>
                    <a:bodyPr/>
                    <a:lstStyle/>
                    <a:p>
                      <a:pPr marL="0" indent="0">
                        <a:buFont typeface="Arial" panose="020B0604020202020204" pitchFamily="34" charset="0"/>
                        <a:buNone/>
                      </a:pPr>
                      <a:r>
                        <a:rPr lang="en-US" sz="1000" i="1" dirty="0" smtClean="0"/>
                        <a:t>Describe organizational</a:t>
                      </a:r>
                      <a:r>
                        <a:rPr lang="en-US" sz="1000" i="1" baseline="0" dirty="0" smtClean="0"/>
                        <a:t> strategic goal that relates to marketing goal</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Goal #3</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0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baseline="0" dirty="0" smtClean="0"/>
                        <a:t>List the call to action that will influence consumers.</a:t>
                      </a:r>
                    </a:p>
                    <a:p>
                      <a:pPr marL="171450" indent="-171450">
                        <a:buFont typeface="Arial" panose="020B0604020202020204" pitchFamily="34" charset="0"/>
                        <a:buChar char="•"/>
                      </a:pPr>
                      <a:endParaRPr lang="en-US" sz="1000" i="1" baseline="0"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List</a:t>
                      </a:r>
                      <a:r>
                        <a:rPr lang="en-US" sz="1000" i="1" baseline="0" dirty="0" smtClean="0"/>
                        <a:t> key metrics to evaluate success towards goal.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dirty="0" smtClean="0"/>
                        <a:t>List specific media  initiatives</a:t>
                      </a:r>
                      <a:r>
                        <a:rPr lang="en-US" sz="1000" i="1" baseline="0" dirty="0" smtClean="0"/>
                        <a:t> that will comprise marketing campaign for goal. </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42</a:t>
            </a:fld>
            <a:endParaRPr lang="en-US" dirty="0">
              <a:solidFill>
                <a:srgbClr val="000000"/>
              </a:solidFill>
            </a:endParaRPr>
          </a:p>
        </p:txBody>
      </p:sp>
      <p:sp>
        <p:nvSpPr>
          <p:cNvPr id="4" name="Title 3"/>
          <p:cNvSpPr>
            <a:spLocks noGrp="1"/>
          </p:cNvSpPr>
          <p:nvPr>
            <p:ph type="title"/>
          </p:nvPr>
        </p:nvSpPr>
        <p:spPr>
          <a:xfrm>
            <a:off x="399866" y="673829"/>
            <a:ext cx="8314171" cy="249114"/>
          </a:xfrm>
        </p:spPr>
        <p:txBody>
          <a:bodyPr/>
          <a:lstStyle/>
          <a:p>
            <a:r>
              <a:rPr lang="en-US" dirty="0"/>
              <a:t>Proposed Marketing Plan, 20XX-20XX</a:t>
            </a:r>
          </a:p>
        </p:txBody>
      </p:sp>
      <p:sp>
        <p:nvSpPr>
          <p:cNvPr id="6" name="Text Placeholder 5"/>
          <p:cNvSpPr>
            <a:spLocks noGrp="1"/>
          </p:cNvSpPr>
          <p:nvPr>
            <p:ph type="body" sz="quarter" idx="19"/>
          </p:nvPr>
        </p:nvSpPr>
        <p:spPr/>
        <p:txBody>
          <a:bodyPr/>
          <a:lstStyle/>
          <a:p>
            <a:r>
              <a:rPr lang="en-US" dirty="0"/>
              <a:t>Executive Summary</a:t>
            </a:r>
          </a:p>
        </p:txBody>
      </p:sp>
    </p:spTree>
    <p:extLst>
      <p:ext uri="{BB962C8B-B14F-4D97-AF65-F5344CB8AC3E}">
        <p14:creationId xmlns:p14="http://schemas.microsoft.com/office/powerpoint/2010/main" val="392551455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43</a:t>
            </a:fld>
            <a:endParaRPr lang="en-US" dirty="0">
              <a:solidFill>
                <a:srgbClr val="000000"/>
              </a:solidFill>
            </a:endParaRPr>
          </a:p>
        </p:txBody>
      </p:sp>
      <p:sp>
        <p:nvSpPr>
          <p:cNvPr id="4" name="Title 3"/>
          <p:cNvSpPr>
            <a:spLocks noGrp="1"/>
          </p:cNvSpPr>
          <p:nvPr>
            <p:ph type="title"/>
          </p:nvPr>
        </p:nvSpPr>
        <p:spPr/>
        <p:txBody>
          <a:bodyPr/>
          <a:lstStyle/>
          <a:p>
            <a:r>
              <a:rPr lang="en-US" dirty="0"/>
              <a:t>Current Marketing Budget </a:t>
            </a:r>
            <a:endParaRPr lang="en-US" i="1" dirty="0"/>
          </a:p>
        </p:txBody>
      </p:sp>
      <p:graphicFrame>
        <p:nvGraphicFramePr>
          <p:cNvPr id="7" name="Table 6"/>
          <p:cNvGraphicFramePr>
            <a:graphicFrameLocks noGrp="1"/>
          </p:cNvGraphicFramePr>
          <p:nvPr>
            <p:extLst>
              <p:ext uri="{D42A27DB-BD31-4B8C-83A1-F6EECF244321}">
                <p14:modId xmlns:p14="http://schemas.microsoft.com/office/powerpoint/2010/main" val="3668280629"/>
              </p:ext>
            </p:extLst>
          </p:nvPr>
        </p:nvGraphicFramePr>
        <p:xfrm>
          <a:off x="314238" y="1485526"/>
          <a:ext cx="8448763" cy="3886949"/>
        </p:xfrm>
        <a:graphic>
          <a:graphicData uri="http://schemas.openxmlformats.org/drawingml/2006/table">
            <a:tbl>
              <a:tblPr firstRow="1" bandRow="1">
                <a:tableStyleId>{5C22544A-7EE6-4342-B048-85BDC9FD1C3A}</a:tableStyleId>
              </a:tblPr>
              <a:tblGrid>
                <a:gridCol w="1763299"/>
                <a:gridCol w="1072813"/>
                <a:gridCol w="1072813"/>
                <a:gridCol w="1072813"/>
                <a:gridCol w="1072813"/>
                <a:gridCol w="1072813"/>
                <a:gridCol w="1321399"/>
              </a:tblGrid>
              <a:tr h="457661">
                <a:tc>
                  <a:txBody>
                    <a:bodyPr/>
                    <a:lstStyle/>
                    <a:p>
                      <a:pPr algn="ctr"/>
                      <a:endParaRPr lang="en-US" sz="1100" dirty="0"/>
                    </a:p>
                  </a:txBody>
                  <a:tcPr marL="130629" marR="130629" marT="65314" marB="65314" anchor="ctr"/>
                </a:tc>
                <a:tc>
                  <a:txBody>
                    <a:bodyPr/>
                    <a:lstStyle/>
                    <a:p>
                      <a:pPr algn="ctr"/>
                      <a:r>
                        <a:rPr lang="en-US" sz="1000" dirty="0" smtClean="0"/>
                        <a:t>Goal 1</a:t>
                      </a:r>
                      <a:endParaRPr lang="en-US" sz="1000" dirty="0"/>
                    </a:p>
                  </a:txBody>
                  <a:tcPr marL="130629" marR="130629" marT="65314" marB="65314" anchor="ctr"/>
                </a:tc>
                <a:tc>
                  <a:txBody>
                    <a:bodyPr/>
                    <a:lstStyle/>
                    <a:p>
                      <a:pPr algn="ctr"/>
                      <a:r>
                        <a:rPr lang="en-US" sz="1000" dirty="0" smtClean="0"/>
                        <a:t>2</a:t>
                      </a:r>
                      <a:endParaRPr lang="en-US" sz="1000" dirty="0"/>
                    </a:p>
                  </a:txBody>
                  <a:tcPr marL="130629" marR="130629" marT="65314" marB="65314" anchor="ctr"/>
                </a:tc>
                <a:tc>
                  <a:txBody>
                    <a:bodyPr/>
                    <a:lstStyle/>
                    <a:p>
                      <a:pPr algn="ctr"/>
                      <a:r>
                        <a:rPr lang="en-US" sz="1000" dirty="0" smtClean="0"/>
                        <a:t>3</a:t>
                      </a:r>
                      <a:endParaRPr lang="en-US" sz="1000" dirty="0"/>
                    </a:p>
                  </a:txBody>
                  <a:tcPr marL="130629" marR="130629" marT="65314" marB="65314" anchor="ctr"/>
                </a:tc>
                <a:tc>
                  <a:txBody>
                    <a:bodyPr/>
                    <a:lstStyle/>
                    <a:p>
                      <a:pPr algn="ctr"/>
                      <a:r>
                        <a:rPr lang="en-US" sz="1000" dirty="0" smtClean="0"/>
                        <a:t>4</a:t>
                      </a:r>
                      <a:endParaRPr lang="en-US" sz="1000" dirty="0"/>
                    </a:p>
                  </a:txBody>
                  <a:tcPr marL="130629" marR="130629" marT="65314" marB="65314" anchor="ctr"/>
                </a:tc>
                <a:tc>
                  <a:txBody>
                    <a:bodyPr/>
                    <a:lstStyle/>
                    <a:p>
                      <a:pPr algn="ctr"/>
                      <a:r>
                        <a:rPr lang="en-US" sz="1000" dirty="0" smtClean="0"/>
                        <a:t>5</a:t>
                      </a:r>
                      <a:endParaRPr lang="en-US" sz="1000" dirty="0"/>
                    </a:p>
                  </a:txBody>
                  <a:tcPr marL="130629" marR="130629" marT="65314" marB="65314" anchor="ctr"/>
                </a:tc>
                <a:tc>
                  <a:txBody>
                    <a:bodyPr/>
                    <a:lstStyle/>
                    <a:p>
                      <a:pPr algn="ctr"/>
                      <a:r>
                        <a:rPr lang="en-US" sz="1000" dirty="0" smtClean="0"/>
                        <a:t>Service</a:t>
                      </a:r>
                      <a:r>
                        <a:rPr lang="en-US" sz="1000" baseline="0" dirty="0" smtClean="0"/>
                        <a:t> Line </a:t>
                      </a:r>
                      <a:r>
                        <a:rPr lang="en-US" sz="1000" dirty="0" smtClean="0"/>
                        <a:t>Budget</a:t>
                      </a:r>
                      <a:endParaRPr lang="en-US" sz="1000" dirty="0"/>
                    </a:p>
                  </a:txBody>
                  <a:tcPr marL="130629" marR="130629" marT="65314" marB="65314" anchor="ctr">
                    <a:solidFill>
                      <a:schemeClr val="accent2">
                        <a:lumMod val="75000"/>
                      </a:schemeClr>
                    </a:solidFill>
                  </a:tcPr>
                </a:tc>
              </a:tr>
              <a:tr h="327813">
                <a:tc gridSpan="6">
                  <a:txBody>
                    <a:bodyPr/>
                    <a:lstStyle/>
                    <a:p>
                      <a:r>
                        <a:rPr lang="en-US" sz="1100" b="1" dirty="0" smtClean="0"/>
                        <a:t>Media</a:t>
                      </a:r>
                      <a:r>
                        <a:rPr lang="en-US" sz="1100" b="1" baseline="0" dirty="0" smtClean="0"/>
                        <a:t> Development</a:t>
                      </a:r>
                      <a:endParaRPr lang="en-US" sz="1100" b="1" dirty="0"/>
                    </a:p>
                  </a:txBody>
                  <a:tcPr marL="130629" marR="130629" marT="65314" marB="65314">
                    <a:solidFill>
                      <a:schemeClr val="accent1">
                        <a:lumMod val="60000"/>
                        <a:lumOff val="40000"/>
                      </a:schemeClr>
                    </a:solidFill>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a:txBody>
                    <a:bodyPr/>
                    <a:lstStyle/>
                    <a:p>
                      <a:endParaRPr lang="en-US" sz="1100" b="1" dirty="0"/>
                    </a:p>
                  </a:txBody>
                  <a:tcPr marL="130629" marR="130629" marT="65314" marB="65314">
                    <a:solidFill>
                      <a:schemeClr val="accent1">
                        <a:lumMod val="60000"/>
                        <a:lumOff val="40000"/>
                      </a:schemeClr>
                    </a:solidFill>
                  </a:tcPr>
                </a:tc>
              </a:tr>
              <a:tr h="327813">
                <a:tc>
                  <a:txBody>
                    <a:bodyPr/>
                    <a:lstStyle/>
                    <a:p>
                      <a:r>
                        <a:rPr lang="en-US" sz="1100" dirty="0" smtClean="0"/>
                        <a:t>Print Media</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a:txBody>
                    <a:bodyPr/>
                    <a:lstStyle/>
                    <a:p>
                      <a:r>
                        <a:rPr lang="en-US" sz="1100" dirty="0" smtClean="0"/>
                        <a:t>Digital Media</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a:txBody>
                    <a:bodyPr/>
                    <a:lstStyle/>
                    <a:p>
                      <a:r>
                        <a:rPr lang="en-US" sz="1100" dirty="0" smtClean="0"/>
                        <a:t>Social Media</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a:txBody>
                    <a:bodyPr/>
                    <a:lstStyle/>
                    <a:p>
                      <a:pPr algn="l"/>
                      <a:r>
                        <a:rPr lang="en-US" sz="1100" b="1" dirty="0" smtClean="0"/>
                        <a:t>Subtotal</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gridSpan="6">
                  <a:txBody>
                    <a:bodyPr/>
                    <a:lstStyle/>
                    <a:p>
                      <a:r>
                        <a:rPr lang="en-US" sz="1100" b="1" dirty="0" smtClean="0"/>
                        <a:t>Campaign Implementation</a:t>
                      </a:r>
                      <a:endParaRPr lang="en-US" sz="1100" b="1" dirty="0"/>
                    </a:p>
                  </a:txBody>
                  <a:tcPr marL="130629" marR="130629" marT="65314" marB="65314">
                    <a:solidFill>
                      <a:schemeClr val="accent1">
                        <a:lumMod val="60000"/>
                        <a:lumOff val="40000"/>
                      </a:schemeClr>
                    </a:solidFill>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a:txBody>
                    <a:bodyPr/>
                    <a:lstStyle/>
                    <a:p>
                      <a:endParaRPr lang="en-US" sz="1100" b="1" dirty="0"/>
                    </a:p>
                  </a:txBody>
                  <a:tcPr marL="130629" marR="130629" marT="65314" marB="65314">
                    <a:solidFill>
                      <a:schemeClr val="accent1">
                        <a:lumMod val="60000"/>
                        <a:lumOff val="40000"/>
                      </a:schemeClr>
                    </a:solidFill>
                  </a:tcPr>
                </a:tc>
              </a:tr>
              <a:tr h="327813">
                <a:tc>
                  <a:txBody>
                    <a:bodyPr/>
                    <a:lstStyle/>
                    <a:p>
                      <a:r>
                        <a:rPr lang="en-US" sz="1100" dirty="0" smtClean="0"/>
                        <a:t>Media Buy</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a:txBody>
                    <a:bodyPr/>
                    <a:lstStyle/>
                    <a:p>
                      <a:r>
                        <a:rPr lang="en-US" sz="1100" dirty="0" smtClean="0"/>
                        <a:t>Market Research</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327813">
                <a:tc>
                  <a:txBody>
                    <a:bodyPr/>
                    <a:lstStyle/>
                    <a:p>
                      <a:r>
                        <a:rPr lang="en-US" sz="1100" dirty="0" smtClean="0"/>
                        <a:t>CRM</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478971">
                <a:tc>
                  <a:txBody>
                    <a:bodyPr/>
                    <a:lstStyle/>
                    <a:p>
                      <a:pPr algn="l"/>
                      <a:r>
                        <a:rPr lang="en-US" sz="1100" b="1" dirty="0" smtClean="0">
                          <a:solidFill>
                            <a:schemeClr val="bg1"/>
                          </a:solidFill>
                        </a:rPr>
                        <a:t>Total</a:t>
                      </a:r>
                      <a:r>
                        <a:rPr lang="en-US" sz="1100" b="1" baseline="0" dirty="0" smtClean="0">
                          <a:solidFill>
                            <a:schemeClr val="bg1"/>
                          </a:solidFill>
                        </a:rPr>
                        <a:t>  Budget Required</a:t>
                      </a:r>
                      <a:endParaRPr lang="en-US" sz="1100" b="1" dirty="0">
                        <a:solidFill>
                          <a:schemeClr val="bg1"/>
                        </a:solidFill>
                      </a:endParaRPr>
                    </a:p>
                  </a:txBody>
                  <a:tcPr marL="130629" marR="130629" marT="65314" marB="65314">
                    <a:solidFill>
                      <a:schemeClr val="accent2">
                        <a:lumMod val="75000"/>
                      </a:schemeClr>
                    </a:solidFill>
                  </a:tcPr>
                </a:tc>
                <a:tc>
                  <a:txBody>
                    <a:bodyPr/>
                    <a:lstStyle/>
                    <a:p>
                      <a:pPr algn="ctr"/>
                      <a:endParaRPr lang="en-US" sz="1100" dirty="0"/>
                    </a:p>
                  </a:txBody>
                  <a:tcPr marL="130629" marR="130629" marT="65314" marB="65314" anchor="ctr">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r>
            </a:tbl>
          </a:graphicData>
        </a:graphic>
      </p:graphicFrame>
      <p:sp>
        <p:nvSpPr>
          <p:cNvPr id="8" name="Text Placeholder 12"/>
          <p:cNvSpPr txBox="1">
            <a:spLocks/>
          </p:cNvSpPr>
          <p:nvPr/>
        </p:nvSpPr>
        <p:spPr bwMode="gray">
          <a:xfrm>
            <a:off x="399866" y="963229"/>
            <a:ext cx="8314171" cy="271094"/>
          </a:xfrm>
          <a:prstGeom prst="rect">
            <a:avLst/>
          </a:prstGeom>
        </p:spPr>
        <p:txBody>
          <a:bodyPr vert="horz" wrap="square" lIns="0" tIns="40938" rIns="0" bIns="40938" rtlCol="0">
            <a:noAutofit/>
          </a:bodyPr>
          <a:lstStyle/>
          <a:p>
            <a:pPr defTabSz="912572">
              <a:defRPr/>
            </a:pPr>
            <a:r>
              <a:rPr lang="en-US" sz="1400" dirty="0">
                <a:solidFill>
                  <a:prstClr val="white">
                    <a:lumMod val="50000"/>
                  </a:prstClr>
                </a:solidFill>
              </a:rPr>
              <a:t>Current Investment for Service Line Marketing Goals</a:t>
            </a:r>
            <a:endParaRPr lang="en-US" sz="1300" i="1" dirty="0">
              <a:solidFill>
                <a:prstClr val="white">
                  <a:lumMod val="50000"/>
                </a:prstClr>
              </a:solidFill>
            </a:endParaRPr>
          </a:p>
        </p:txBody>
      </p:sp>
      <p:sp>
        <p:nvSpPr>
          <p:cNvPr id="5" name="Text Placeholder 4"/>
          <p:cNvSpPr>
            <a:spLocks noGrp="1"/>
          </p:cNvSpPr>
          <p:nvPr>
            <p:ph type="body" sz="quarter" idx="19"/>
          </p:nvPr>
        </p:nvSpPr>
        <p:spPr/>
        <p:txBody>
          <a:bodyPr/>
          <a:lstStyle/>
          <a:p>
            <a:r>
              <a:rPr lang="en-US" dirty="0"/>
              <a:t>Executive Summary</a:t>
            </a:r>
          </a:p>
        </p:txBody>
      </p:sp>
    </p:spTree>
    <p:extLst>
      <p:ext uri="{BB962C8B-B14F-4D97-AF65-F5344CB8AC3E}">
        <p14:creationId xmlns:p14="http://schemas.microsoft.com/office/powerpoint/2010/main" val="429078255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r>
              <a:rPr lang="en-US" dirty="0" smtClean="0"/>
              <a:t>Appendix </a:t>
            </a:r>
            <a:endParaRPr lang="en-US" dirty="0"/>
          </a:p>
        </p:txBody>
      </p:sp>
    </p:spTree>
    <p:extLst>
      <p:ext uri="{BB962C8B-B14F-4D97-AF65-F5344CB8AC3E}">
        <p14:creationId xmlns:p14="http://schemas.microsoft.com/office/powerpoint/2010/main" val="3820686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defTabSz="910017"/>
            <a:fld id="{D1524D41-16DC-4D92-9EF9-071B213BE0F5}" type="slidenum">
              <a:rPr lang="en-US" smtClean="0">
                <a:solidFill>
                  <a:srgbClr val="000000"/>
                </a:solidFill>
              </a:rPr>
              <a:pPr defTabSz="910017"/>
              <a:t>45</a:t>
            </a:fld>
            <a:endParaRPr lang="en-US" dirty="0">
              <a:solidFill>
                <a:srgbClr val="000000"/>
              </a:solidFill>
            </a:endParaRPr>
          </a:p>
        </p:txBody>
      </p:sp>
      <p:sp>
        <p:nvSpPr>
          <p:cNvPr id="5" name="Text Placeholder 4"/>
          <p:cNvSpPr>
            <a:spLocks noGrp="1"/>
          </p:cNvSpPr>
          <p:nvPr>
            <p:ph type="body" sz="quarter" idx="19"/>
          </p:nvPr>
        </p:nvSpPr>
        <p:spPr/>
        <p:txBody>
          <a:bodyPr/>
          <a:lstStyle/>
          <a:p>
            <a:r>
              <a:rPr lang="en-US" dirty="0" smtClean="0"/>
              <a:t>Appendix</a:t>
            </a:r>
            <a:endParaRPr lang="en-US" dirty="0"/>
          </a:p>
        </p:txBody>
      </p:sp>
      <p:sp>
        <p:nvSpPr>
          <p:cNvPr id="4" name="Title 3"/>
          <p:cNvSpPr>
            <a:spLocks noGrp="1"/>
          </p:cNvSpPr>
          <p:nvPr>
            <p:ph type="title"/>
          </p:nvPr>
        </p:nvSpPr>
        <p:spPr>
          <a:xfrm>
            <a:off x="399866" y="673829"/>
            <a:ext cx="8314171" cy="249114"/>
          </a:xfrm>
        </p:spPr>
        <p:txBody>
          <a:bodyPr/>
          <a:lstStyle/>
          <a:p>
            <a:r>
              <a:rPr lang="en-US" dirty="0" smtClean="0"/>
              <a:t>Marketing Resources from the Marketing and Planning Leadership Council</a:t>
            </a:r>
            <a:endParaRPr lang="en-US" dirty="0"/>
          </a:p>
        </p:txBody>
      </p:sp>
      <p:sp>
        <p:nvSpPr>
          <p:cNvPr id="14" name="TextBox 13"/>
          <p:cNvSpPr txBox="1"/>
          <p:nvPr/>
        </p:nvSpPr>
        <p:spPr>
          <a:xfrm>
            <a:off x="1238065" y="1119919"/>
            <a:ext cx="1047936" cy="532014"/>
          </a:xfrm>
          <a:prstGeom prst="rect">
            <a:avLst/>
          </a:prstGeom>
          <a:noFill/>
        </p:spPr>
        <p:txBody>
          <a:bodyPr wrap="square" lIns="45718" tIns="45718" rIns="45718" bIns="45718" rtlCol="0">
            <a:spAutoFit/>
          </a:bodyPr>
          <a:lstStyle/>
          <a:p>
            <a:pPr algn="ctr"/>
            <a:r>
              <a:rPr lang="en-US" sz="1400" b="1" dirty="0"/>
              <a:t>Situation </a:t>
            </a:r>
            <a:br>
              <a:rPr lang="en-US" sz="1400" b="1" dirty="0"/>
            </a:br>
            <a:r>
              <a:rPr lang="en-US" sz="1400" b="1" dirty="0"/>
              <a:t>Analysis</a:t>
            </a:r>
          </a:p>
        </p:txBody>
      </p:sp>
      <p:sp>
        <p:nvSpPr>
          <p:cNvPr id="16" name="TextBox 15"/>
          <p:cNvSpPr txBox="1"/>
          <p:nvPr/>
        </p:nvSpPr>
        <p:spPr>
          <a:xfrm>
            <a:off x="3943640" y="1119919"/>
            <a:ext cx="1275051" cy="523216"/>
          </a:xfrm>
          <a:prstGeom prst="rect">
            <a:avLst/>
          </a:prstGeom>
          <a:noFill/>
        </p:spPr>
        <p:txBody>
          <a:bodyPr wrap="square" lIns="45718" tIns="45718" rIns="45718" bIns="45718" rtlCol="0">
            <a:spAutoFit/>
          </a:bodyPr>
          <a:lstStyle/>
          <a:p>
            <a:pPr algn="ctr"/>
            <a:r>
              <a:rPr lang="en-US" sz="1400" b="1" dirty="0" smtClean="0"/>
              <a:t>Target Market &amp; Action Plan</a:t>
            </a:r>
            <a:endParaRPr lang="en-US" sz="1400" b="1" dirty="0"/>
          </a:p>
        </p:txBody>
      </p:sp>
      <p:sp>
        <p:nvSpPr>
          <p:cNvPr id="17" name="TextBox 16"/>
          <p:cNvSpPr txBox="1"/>
          <p:nvPr/>
        </p:nvSpPr>
        <p:spPr>
          <a:xfrm>
            <a:off x="6571270" y="1119919"/>
            <a:ext cx="1658063" cy="532014"/>
          </a:xfrm>
          <a:prstGeom prst="rect">
            <a:avLst/>
          </a:prstGeom>
          <a:noFill/>
        </p:spPr>
        <p:txBody>
          <a:bodyPr wrap="square" lIns="45718" tIns="45718" rIns="45718" bIns="45718" rtlCol="0">
            <a:spAutoFit/>
          </a:bodyPr>
          <a:lstStyle/>
          <a:p>
            <a:pPr algn="ctr"/>
            <a:r>
              <a:rPr lang="en-US" sz="1400" b="1" dirty="0"/>
              <a:t>Action Plan and Implementation  </a:t>
            </a:r>
          </a:p>
        </p:txBody>
      </p:sp>
      <p:sp>
        <p:nvSpPr>
          <p:cNvPr id="18" name="TextBox 17"/>
          <p:cNvSpPr txBox="1"/>
          <p:nvPr/>
        </p:nvSpPr>
        <p:spPr>
          <a:xfrm>
            <a:off x="552268" y="1676401"/>
            <a:ext cx="2419530" cy="4893647"/>
          </a:xfrm>
          <a:prstGeom prst="rect">
            <a:avLst/>
          </a:prstGeom>
          <a:noFill/>
          <a:ln>
            <a:noFill/>
          </a:ln>
        </p:spPr>
        <p:txBody>
          <a:bodyPr wrap="square" lIns="45718" tIns="45718" rIns="45718" bIns="45718" rtlCol="0">
            <a:spAutoFit/>
          </a:bodyPr>
          <a:lstStyle/>
          <a:p>
            <a:pPr marL="285736" indent="-285736">
              <a:buFont typeface="Arial" panose="020B0604020202020204" pitchFamily="34" charset="0"/>
              <a:buChar char="•"/>
            </a:pPr>
            <a:r>
              <a:rPr lang="en-US" sz="1300" dirty="0">
                <a:hlinkClick r:id="rId3"/>
              </a:rPr>
              <a:t>Medicare Total Share Performance Assessment </a:t>
            </a:r>
            <a:endParaRPr lang="en-US" sz="1300" dirty="0"/>
          </a:p>
          <a:p>
            <a:pPr marL="285736" indent="-285736">
              <a:buFont typeface="Arial" panose="020B0604020202020204" pitchFamily="34" charset="0"/>
              <a:buChar char="•"/>
            </a:pPr>
            <a:endParaRPr lang="en-US" sz="1300" dirty="0"/>
          </a:p>
          <a:p>
            <a:pPr marL="285736" indent="-285736">
              <a:buFont typeface="Arial" panose="020B0604020202020204" pitchFamily="34" charset="0"/>
              <a:buChar char="•"/>
            </a:pPr>
            <a:r>
              <a:rPr lang="en-US" sz="1300" dirty="0">
                <a:hlinkClick r:id="rId4"/>
              </a:rPr>
              <a:t>Marketing Prioritization Tool </a:t>
            </a:r>
            <a:endParaRPr lang="en-US" sz="1300" dirty="0"/>
          </a:p>
          <a:p>
            <a:pPr marL="285736" indent="-285736">
              <a:buFont typeface="Arial" panose="020B0604020202020204" pitchFamily="34" charset="0"/>
              <a:buChar char="•"/>
            </a:pPr>
            <a:endParaRPr lang="en-US" sz="1300" dirty="0"/>
          </a:p>
          <a:p>
            <a:pPr marL="285736" indent="-285736">
              <a:buFont typeface="Arial" panose="020B0604020202020204" pitchFamily="34" charset="0"/>
              <a:buChar char="•"/>
            </a:pPr>
            <a:r>
              <a:rPr lang="en-US" sz="1300" dirty="0">
                <a:hlinkClick r:id="rId5"/>
              </a:rPr>
              <a:t>Marketing Performance Dashboard  </a:t>
            </a:r>
            <a:endParaRPr lang="en-US" sz="1300" dirty="0"/>
          </a:p>
          <a:p>
            <a:pPr marL="285736" indent="-285736">
              <a:buFont typeface="Arial" panose="020B0604020202020204" pitchFamily="34" charset="0"/>
              <a:buChar char="•"/>
            </a:pPr>
            <a:endParaRPr lang="en-US" sz="1300" dirty="0"/>
          </a:p>
          <a:p>
            <a:pPr marL="285736" indent="-285736">
              <a:buFont typeface="Arial" panose="020B0604020202020204" pitchFamily="34" charset="0"/>
              <a:buChar char="•"/>
            </a:pPr>
            <a:r>
              <a:rPr lang="en-US" sz="1300" dirty="0">
                <a:hlinkClick r:id="rId6"/>
              </a:rPr>
              <a:t>Perfecting Competitive Intelligence </a:t>
            </a:r>
            <a:endParaRPr lang="en-US" sz="1300" dirty="0"/>
          </a:p>
          <a:p>
            <a:pPr marL="285736" indent="-285736">
              <a:buFont typeface="Arial" panose="020B0604020202020204" pitchFamily="34" charset="0"/>
              <a:buChar char="•"/>
            </a:pPr>
            <a:endParaRPr lang="en-US" sz="1300" dirty="0"/>
          </a:p>
          <a:p>
            <a:pPr marL="285736" indent="-285736">
              <a:buFont typeface="Arial" panose="020B0604020202020204" pitchFamily="34" charset="0"/>
              <a:buChar char="•"/>
            </a:pPr>
            <a:r>
              <a:rPr lang="en-US" sz="1300" dirty="0">
                <a:hlinkClick r:id="rId7"/>
              </a:rPr>
              <a:t>Processes Surrounding Consumer Perception Studies </a:t>
            </a:r>
            <a:endParaRPr lang="en-US" sz="1300" dirty="0"/>
          </a:p>
          <a:p>
            <a:pPr marL="285736" indent="-285736">
              <a:buFont typeface="Arial" panose="020B0604020202020204" pitchFamily="34" charset="0"/>
              <a:buChar char="•"/>
            </a:pPr>
            <a:endParaRPr lang="en-US" sz="1300" dirty="0"/>
          </a:p>
          <a:p>
            <a:pPr marL="285736" indent="-285736">
              <a:buFont typeface="Arial" panose="020B0604020202020204" pitchFamily="34" charset="0"/>
              <a:buChar char="•"/>
            </a:pPr>
            <a:r>
              <a:rPr lang="en-US" sz="1300" dirty="0">
                <a:hlinkClick r:id="rId8"/>
              </a:rPr>
              <a:t>Current Marketing Objectives and Market Research Efforts</a:t>
            </a:r>
            <a:endParaRPr lang="en-US" sz="1300" dirty="0"/>
          </a:p>
          <a:p>
            <a:pPr marL="285736" indent="-285736">
              <a:buFont typeface="Arial" panose="020B0604020202020204" pitchFamily="34" charset="0"/>
              <a:buChar char="•"/>
            </a:pPr>
            <a:endParaRPr lang="en-US" sz="1300" dirty="0"/>
          </a:p>
          <a:p>
            <a:endParaRPr lang="en-US" sz="1300" dirty="0"/>
          </a:p>
          <a:p>
            <a:r>
              <a:rPr lang="en-US" sz="1300" dirty="0"/>
              <a:t> </a:t>
            </a:r>
          </a:p>
          <a:p>
            <a:endParaRPr lang="en-US" sz="1300" dirty="0"/>
          </a:p>
          <a:p>
            <a:endParaRPr lang="en-US" sz="1300" dirty="0"/>
          </a:p>
          <a:p>
            <a:endParaRPr lang="en-US" sz="1300" dirty="0"/>
          </a:p>
        </p:txBody>
      </p:sp>
      <p:sp>
        <p:nvSpPr>
          <p:cNvPr id="19" name="TextBox 18"/>
          <p:cNvSpPr txBox="1"/>
          <p:nvPr/>
        </p:nvSpPr>
        <p:spPr>
          <a:xfrm>
            <a:off x="3371402" y="1676400"/>
            <a:ext cx="2419530" cy="3893374"/>
          </a:xfrm>
          <a:prstGeom prst="rect">
            <a:avLst/>
          </a:prstGeom>
          <a:noFill/>
          <a:ln>
            <a:noFill/>
          </a:ln>
        </p:spPr>
        <p:txBody>
          <a:bodyPr wrap="square" lIns="45718" tIns="45718" rIns="45718" bIns="45718" rtlCol="0">
            <a:spAutoFit/>
          </a:bodyPr>
          <a:lstStyle/>
          <a:p>
            <a:pPr marL="285736" indent="-285736">
              <a:buFont typeface="Arial" panose="020B0604020202020204" pitchFamily="34" charset="0"/>
              <a:buChar char="•"/>
            </a:pPr>
            <a:r>
              <a:rPr lang="en-US" sz="1300" dirty="0">
                <a:hlinkClick r:id="rId9"/>
              </a:rPr>
              <a:t>Future Growth Channels </a:t>
            </a:r>
            <a:endParaRPr lang="en-US" sz="1300" dirty="0"/>
          </a:p>
          <a:p>
            <a:pPr marL="285736" indent="-285736">
              <a:buFont typeface="Arial" panose="020B0604020202020204" pitchFamily="34" charset="0"/>
              <a:buChar char="•"/>
            </a:pPr>
            <a:endParaRPr lang="en-US" sz="1300" dirty="0"/>
          </a:p>
          <a:p>
            <a:pPr marL="285736" indent="-285736">
              <a:buFont typeface="Arial" panose="020B0604020202020204" pitchFamily="34" charset="0"/>
              <a:buChar char="•"/>
            </a:pPr>
            <a:r>
              <a:rPr lang="en-US" sz="1300" dirty="0">
                <a:hlinkClick r:id="rId10"/>
              </a:rPr>
              <a:t>“Positioning Programs for Patient Loyalty and Engagement”</a:t>
            </a:r>
            <a:endParaRPr lang="en-US" sz="1300" dirty="0"/>
          </a:p>
          <a:p>
            <a:pPr marL="285736" indent="-285736">
              <a:buFont typeface="Arial" panose="020B0604020202020204" pitchFamily="34" charset="0"/>
              <a:buChar char="•"/>
            </a:pPr>
            <a:endParaRPr lang="en-US" sz="1300" dirty="0"/>
          </a:p>
          <a:p>
            <a:pPr marL="285736" indent="-285736">
              <a:buFont typeface="Arial" panose="020B0604020202020204" pitchFamily="34" charset="0"/>
              <a:buChar char="•"/>
            </a:pPr>
            <a:r>
              <a:rPr lang="en-US" sz="1300" dirty="0">
                <a:hlinkClick r:id="rId11"/>
              </a:rPr>
              <a:t>“Keys to Growth #4: Communicate a Patient-Centered, Outcomes-Driven Service”</a:t>
            </a:r>
            <a:endParaRPr lang="en-US" sz="1300" dirty="0"/>
          </a:p>
          <a:p>
            <a:endParaRPr lang="en-US" sz="1300" dirty="0"/>
          </a:p>
          <a:p>
            <a:endParaRPr lang="en-US" sz="1300" dirty="0"/>
          </a:p>
          <a:p>
            <a:endParaRPr lang="en-US" sz="1300" dirty="0"/>
          </a:p>
          <a:p>
            <a:endParaRPr lang="en-US" sz="1300" dirty="0"/>
          </a:p>
          <a:p>
            <a:endParaRPr lang="en-US" sz="1300" dirty="0"/>
          </a:p>
          <a:p>
            <a:endParaRPr lang="en-US" sz="1300" dirty="0"/>
          </a:p>
          <a:p>
            <a:endParaRPr lang="en-US" sz="1300" dirty="0"/>
          </a:p>
          <a:p>
            <a:endParaRPr lang="en-US" sz="1300" dirty="0"/>
          </a:p>
          <a:p>
            <a:endParaRPr lang="en-US" sz="1300" dirty="0"/>
          </a:p>
        </p:txBody>
      </p:sp>
      <p:sp>
        <p:nvSpPr>
          <p:cNvPr id="20" name="TextBox 19"/>
          <p:cNvSpPr txBox="1"/>
          <p:nvPr/>
        </p:nvSpPr>
        <p:spPr>
          <a:xfrm>
            <a:off x="6190536" y="1676400"/>
            <a:ext cx="2419530" cy="3893374"/>
          </a:xfrm>
          <a:prstGeom prst="rect">
            <a:avLst/>
          </a:prstGeom>
          <a:noFill/>
          <a:ln>
            <a:noFill/>
          </a:ln>
        </p:spPr>
        <p:txBody>
          <a:bodyPr wrap="square" lIns="45718" tIns="45718" rIns="45718" bIns="45718" rtlCol="0">
            <a:spAutoFit/>
          </a:bodyPr>
          <a:lstStyle/>
          <a:p>
            <a:pPr marL="285736" indent="-285736">
              <a:buFont typeface="Arial" panose="020B0604020202020204" pitchFamily="34" charset="0"/>
              <a:buChar char="•"/>
            </a:pPr>
            <a:r>
              <a:rPr lang="en-US" sz="1300" dirty="0">
                <a:hlinkClick r:id="rId12"/>
              </a:rPr>
              <a:t>Precision Marketing Toolkit </a:t>
            </a:r>
            <a:endParaRPr lang="en-US" sz="1300" dirty="0"/>
          </a:p>
          <a:p>
            <a:pPr marL="285736" indent="-285736">
              <a:buFont typeface="Arial" panose="020B0604020202020204" pitchFamily="34" charset="0"/>
              <a:buChar char="•"/>
            </a:pPr>
            <a:endParaRPr lang="en-US" sz="1300" dirty="0"/>
          </a:p>
          <a:p>
            <a:pPr marL="285736" indent="-285736">
              <a:buFont typeface="Arial" panose="020B0604020202020204" pitchFamily="34" charset="0"/>
              <a:buChar char="•"/>
            </a:pPr>
            <a:r>
              <a:rPr lang="en-US" sz="1300" dirty="0">
                <a:hlinkClick r:id="rId13"/>
              </a:rPr>
              <a:t>Marketing Campaign ROI Toolkit </a:t>
            </a:r>
            <a:endParaRPr lang="en-US" sz="1300" dirty="0"/>
          </a:p>
          <a:p>
            <a:pPr marL="285736" indent="-285736">
              <a:buFont typeface="Arial" panose="020B0604020202020204" pitchFamily="34" charset="0"/>
              <a:buChar char="•"/>
            </a:pPr>
            <a:endParaRPr lang="en-US" sz="1300" dirty="0">
              <a:hlinkClick r:id="rId14"/>
            </a:endParaRPr>
          </a:p>
          <a:p>
            <a:pPr marL="285736" indent="-285736">
              <a:buFont typeface="Arial" panose="020B0604020202020204" pitchFamily="34" charset="0"/>
              <a:buChar char="•"/>
            </a:pPr>
            <a:r>
              <a:rPr lang="en-US" sz="1300" dirty="0">
                <a:hlinkClick r:id="rId15"/>
              </a:rPr>
              <a:t>Marketing Primary Care </a:t>
            </a:r>
            <a:endParaRPr lang="en-US" sz="1300" dirty="0">
              <a:hlinkClick r:id="rId14"/>
            </a:endParaRPr>
          </a:p>
          <a:p>
            <a:pPr marL="285736" indent="-285736">
              <a:buFont typeface="Arial" panose="020B0604020202020204" pitchFamily="34" charset="0"/>
              <a:buChar char="•"/>
            </a:pPr>
            <a:endParaRPr lang="en-US" sz="1300" dirty="0">
              <a:hlinkClick r:id="rId14"/>
            </a:endParaRPr>
          </a:p>
          <a:p>
            <a:pPr marL="285736" indent="-285736">
              <a:buFont typeface="Arial" panose="020B0604020202020204" pitchFamily="34" charset="0"/>
              <a:buChar char="•"/>
            </a:pPr>
            <a:r>
              <a:rPr lang="en-US" sz="1300" dirty="0">
                <a:hlinkClick r:id="rId14"/>
              </a:rPr>
              <a:t>Advancing Physician Outreach Programs </a:t>
            </a:r>
            <a:endParaRPr lang="en-US" sz="1300" dirty="0"/>
          </a:p>
          <a:p>
            <a:pPr marL="285736" indent="-285736">
              <a:buFont typeface="Arial" panose="020B0604020202020204" pitchFamily="34" charset="0"/>
              <a:buChar char="•"/>
            </a:pPr>
            <a:endParaRPr lang="en-US" sz="1300" dirty="0"/>
          </a:p>
          <a:p>
            <a:pPr marL="285736" indent="-285736">
              <a:buFont typeface="Arial" panose="020B0604020202020204" pitchFamily="34" charset="0"/>
              <a:buChar char="•"/>
            </a:pPr>
            <a:r>
              <a:rPr lang="en-US" sz="1300" dirty="0">
                <a:hlinkClick r:id="rId16"/>
              </a:rPr>
              <a:t>“Strengthening Referral </a:t>
            </a:r>
            <a:r>
              <a:rPr lang="en-US" sz="1300">
                <a:hlinkClick r:id="rId16"/>
              </a:rPr>
              <a:t>Relationships”</a:t>
            </a:r>
            <a:endParaRPr lang="en-US" sz="1300"/>
          </a:p>
          <a:p>
            <a:pPr marL="285736" indent="-285736">
              <a:buFont typeface="Arial" panose="020B0604020202020204" pitchFamily="34" charset="0"/>
              <a:buChar char="•"/>
            </a:pPr>
            <a:endParaRPr lang="en-US" sz="1300" dirty="0"/>
          </a:p>
          <a:p>
            <a:pPr marL="285736" indent="-285736">
              <a:buFont typeface="Arial" panose="020B0604020202020204" pitchFamily="34" charset="0"/>
              <a:buChar char="•"/>
            </a:pPr>
            <a:r>
              <a:rPr lang="en-US" sz="1300" dirty="0">
                <a:hlinkClick r:id="rId17"/>
              </a:rPr>
              <a:t>“Keys to Growth #3: Package a Comprehensive Orthopedics Offering”</a:t>
            </a:r>
            <a:endParaRPr lang="en-US" sz="1300" dirty="0"/>
          </a:p>
          <a:p>
            <a:pPr marL="285736" indent="-285736">
              <a:buFont typeface="Arial" panose="020B0604020202020204" pitchFamily="34" charset="0"/>
              <a:buChar char="•"/>
            </a:pPr>
            <a:endParaRPr lang="en-US" sz="1300" dirty="0"/>
          </a:p>
          <a:p>
            <a:pPr marL="285736" indent="-285736">
              <a:buFont typeface="Arial" panose="020B0604020202020204" pitchFamily="34" charset="0"/>
              <a:buChar char="•"/>
            </a:pPr>
            <a:r>
              <a:rPr lang="en-US" sz="1300" dirty="0">
                <a:hlinkClick r:id="rId18"/>
              </a:rPr>
              <a:t>Capturing ROI on Social Media Outreach </a:t>
            </a:r>
            <a:endParaRPr lang="en-US" sz="1300" dirty="0"/>
          </a:p>
        </p:txBody>
      </p:sp>
    </p:spTree>
    <p:extLst>
      <p:ext uri="{BB962C8B-B14F-4D97-AF65-F5344CB8AC3E}">
        <p14:creationId xmlns:p14="http://schemas.microsoft.com/office/powerpoint/2010/main" val="7606634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dirty="0" smtClean="0"/>
              <a:t>Marketing Plan Review</a:t>
            </a:r>
            <a:endParaRPr lang="en-US" dirty="0"/>
          </a:p>
        </p:txBody>
      </p:sp>
      <p:sp>
        <p:nvSpPr>
          <p:cNvPr id="9" name="Chevron 8"/>
          <p:cNvSpPr/>
          <p:nvPr/>
        </p:nvSpPr>
        <p:spPr bwMode="gray">
          <a:xfrm>
            <a:off x="1143000" y="2819400"/>
            <a:ext cx="1683792" cy="471917"/>
          </a:xfrm>
          <a:prstGeom prst="chevron">
            <a:avLst/>
          </a:prstGeom>
          <a:solidFill>
            <a:schemeClr val="bg1"/>
          </a:solid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800" b="1" dirty="0" smtClean="0">
                <a:solidFill>
                  <a:prstClr val="black"/>
                </a:solidFill>
              </a:rPr>
              <a:t>MARKETING PLAN REVIEW</a:t>
            </a:r>
            <a:endParaRPr lang="en-US" sz="800" b="1" dirty="0">
              <a:solidFill>
                <a:prstClr val="black"/>
              </a:solidFill>
            </a:endParaRPr>
          </a:p>
        </p:txBody>
      </p:sp>
    </p:spTree>
    <p:extLst>
      <p:ext uri="{BB962C8B-B14F-4D97-AF65-F5344CB8AC3E}">
        <p14:creationId xmlns:p14="http://schemas.microsoft.com/office/powerpoint/2010/main" val="26968906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p:cNvGraphicFramePr>
            <a:graphicFrameLocks noGrp="1"/>
          </p:cNvGraphicFramePr>
          <p:nvPr>
            <p:extLst>
              <p:ext uri="{D42A27DB-BD31-4B8C-83A1-F6EECF244321}">
                <p14:modId xmlns:p14="http://schemas.microsoft.com/office/powerpoint/2010/main" val="3527605084"/>
              </p:ext>
            </p:extLst>
          </p:nvPr>
        </p:nvGraphicFramePr>
        <p:xfrm>
          <a:off x="489558" y="1143002"/>
          <a:ext cx="8164888" cy="4495794"/>
        </p:xfrm>
        <a:graphic>
          <a:graphicData uri="http://schemas.openxmlformats.org/drawingml/2006/table">
            <a:tbl>
              <a:tblPr firstRow="1" bandRow="1">
                <a:tableStyleId>{5C22544A-7EE6-4342-B048-85BDC9FD1C3A}</a:tableStyleId>
              </a:tblPr>
              <a:tblGrid>
                <a:gridCol w="1373945"/>
                <a:gridCol w="1155867"/>
                <a:gridCol w="1155867"/>
                <a:gridCol w="2049039"/>
                <a:gridCol w="1215085"/>
                <a:gridCol w="1215085"/>
              </a:tblGrid>
              <a:tr h="337521">
                <a:tc>
                  <a:txBody>
                    <a:bodyPr/>
                    <a:lstStyle/>
                    <a:p>
                      <a:r>
                        <a:rPr lang="en-US" sz="1000" dirty="0" smtClean="0"/>
                        <a:t>Marketing</a:t>
                      </a:r>
                      <a:r>
                        <a:rPr lang="en-US" sz="1000" baseline="0" dirty="0" smtClean="0"/>
                        <a:t> </a:t>
                      </a:r>
                      <a:r>
                        <a:rPr lang="en-US" sz="1000" dirty="0" smtClean="0"/>
                        <a:t>Goal</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Strategic Goal</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Objectives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Specific</a:t>
                      </a:r>
                      <a:r>
                        <a:rPr lang="en-US" sz="1000" baseline="0" dirty="0" smtClean="0"/>
                        <a:t> Media Initiatives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Key Messages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Success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r>
              <a:tr h="1386091">
                <a:tc>
                  <a:txBody>
                    <a:bodyPr/>
                    <a:lstStyle/>
                    <a:p>
                      <a:r>
                        <a:rPr lang="en-US" sz="1000" i="1" dirty="0" smtClean="0"/>
                        <a:t>Goal #1:</a:t>
                      </a:r>
                    </a:p>
                    <a:p>
                      <a:pPr marL="171450" indent="-171450">
                        <a:buFont typeface="Arial" panose="020B0604020202020204" pitchFamily="34" charset="0"/>
                        <a:buChar char="•"/>
                      </a:pPr>
                      <a:r>
                        <a:rPr lang="en-US" sz="1000" i="1" baseline="0" dirty="0" smtClean="0"/>
                        <a:t>Increase awareness of prenatal services by 40%. </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baseline="0" dirty="0" smtClean="0"/>
                        <a:t>Capture majority of primary market share for women’s services</a:t>
                      </a:r>
                      <a:endParaRPr lang="en-US" sz="1000" i="1" dirty="0" smtClean="0"/>
                    </a:p>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i="1" dirty="0" smtClean="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Increase unaided brand recall for sub-service</a:t>
                      </a:r>
                      <a:r>
                        <a:rPr lang="en-US" sz="1000" i="1" baseline="0" dirty="0" smtClean="0"/>
                        <a:t> line by 20%</a:t>
                      </a:r>
                      <a:endParaRPr lang="en-US" sz="1000" i="1" dirty="0" smtClean="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itchFamily="34" charset="0"/>
                        <a:buChar char="•"/>
                      </a:pPr>
                      <a:r>
                        <a:rPr lang="en-US" sz="1000" i="1" dirty="0" smtClean="0"/>
                        <a:t>Digital</a:t>
                      </a:r>
                      <a:r>
                        <a:rPr lang="en-US" sz="1000" i="1" baseline="0" dirty="0" smtClean="0"/>
                        <a:t> video advertising campaign </a:t>
                      </a:r>
                    </a:p>
                    <a:p>
                      <a:pPr marL="171450" indent="-171450">
                        <a:buFont typeface="Arial" pitchFamily="34" charset="0"/>
                        <a:buChar char="•"/>
                      </a:pPr>
                      <a:r>
                        <a:rPr lang="en-US" sz="1000" i="1" baseline="0" dirty="0" smtClean="0"/>
                        <a:t>Pandora radio advertising</a:t>
                      </a:r>
                    </a:p>
                    <a:p>
                      <a:pPr marL="171450" indent="-171450">
                        <a:buFont typeface="Arial" pitchFamily="34" charset="0"/>
                        <a:buChar char="•"/>
                      </a:pPr>
                      <a:r>
                        <a:rPr lang="en-US" sz="1000" i="1" baseline="0" dirty="0" smtClean="0"/>
                        <a:t>Direct mail campaign</a:t>
                      </a:r>
                    </a:p>
                    <a:p>
                      <a:pPr marL="171450" indent="-171450">
                        <a:buFont typeface="Arial" pitchFamily="34" charset="0"/>
                        <a:buChar char="•"/>
                      </a:pPr>
                      <a:r>
                        <a:rPr lang="en-US" sz="1000" i="1" baseline="0" dirty="0" smtClean="0"/>
                        <a:t>Public transportation banner advertising </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b="0" i="1" u="none" dirty="0" smtClean="0">
                          <a:solidFill>
                            <a:schemeClr val="tx1"/>
                          </a:solidFill>
                        </a:rPr>
                        <a:t>Prenatal</a:t>
                      </a:r>
                      <a:r>
                        <a:rPr lang="en-US" sz="1000" b="0" i="1" u="none" baseline="0" dirty="0" smtClean="0">
                          <a:solidFill>
                            <a:schemeClr val="tx1"/>
                          </a:solidFill>
                        </a:rPr>
                        <a:t> consultations essential for all pregnant women</a:t>
                      </a:r>
                      <a:endParaRPr lang="en-US" sz="1000" b="0" i="1" u="none" dirty="0" smtClean="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indent="0">
                        <a:buFont typeface="Arial" panose="020B0604020202020204" pitchFamily="34" charset="0"/>
                        <a:buNone/>
                      </a:pPr>
                      <a:endParaRPr lang="en-US" sz="1000" b="0" i="1" u="none"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1386091">
                <a:tc>
                  <a:txBody>
                    <a:bodyPr/>
                    <a:lstStyle/>
                    <a:p>
                      <a:r>
                        <a:rPr lang="en-US" sz="1000" i="1" dirty="0" smtClean="0"/>
                        <a:t>Goal #2:</a:t>
                      </a:r>
                    </a:p>
                    <a:p>
                      <a:pPr marL="171450" marR="0" indent="-171450" algn="l" defTabSz="9100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baseline="0" dirty="0" smtClean="0"/>
                        <a:t>Achieve 50 new physician referrals/month</a:t>
                      </a:r>
                      <a:endParaRPr lang="en-US" sz="1000" i="1" dirty="0" smtClean="0"/>
                    </a:p>
                    <a:p>
                      <a:pPr marL="171450" indent="-171450">
                        <a:buFont typeface="Arial" panose="020B0604020202020204" pitchFamily="34" charset="0"/>
                        <a:buChar char="•"/>
                      </a:pP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dirty="0" smtClean="0"/>
                        <a:t>Describe organizational</a:t>
                      </a:r>
                      <a:r>
                        <a:rPr lang="en-US" sz="1000" i="1" baseline="0" dirty="0" smtClean="0"/>
                        <a:t> strategic goal that relates to marketing goal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Increase number of physician liaison office visits</a:t>
                      </a:r>
                      <a:r>
                        <a:rPr lang="en-US" sz="1000" i="1" baseline="0" dirty="0" smtClean="0"/>
                        <a:t> by 10 visits/month</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dirty="0" smtClean="0"/>
                        <a:t>Physician-to-physician</a:t>
                      </a:r>
                      <a:r>
                        <a:rPr lang="en-US" sz="1000" i="1" baseline="0" dirty="0" smtClean="0"/>
                        <a:t> outreach meetings</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0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1" u="none" dirty="0" smtClean="0">
                          <a:solidFill>
                            <a:schemeClr val="tx1"/>
                          </a:solidFill>
                        </a:rPr>
                        <a:t>Increase in physician team</a:t>
                      </a:r>
                      <a:r>
                        <a:rPr lang="en-US" sz="1000" b="0" i="1" u="none" baseline="0" dirty="0" smtClean="0">
                          <a:solidFill>
                            <a:schemeClr val="tx1"/>
                          </a:solidFill>
                        </a:rPr>
                        <a:t> results in low wait-time for appointments </a:t>
                      </a:r>
                      <a:endParaRPr lang="en-US" sz="1000" b="0" i="1" u="none" dirty="0" smtClean="0">
                        <a:solidFill>
                          <a:schemeClr val="tx1"/>
                        </a:solidFill>
                      </a:endParaRPr>
                    </a:p>
                    <a:p>
                      <a:pPr marL="0" indent="0">
                        <a:buFont typeface="Arial" panose="020B0604020202020204" pitchFamily="34" charset="0"/>
                        <a:buNone/>
                      </a:pP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1386091">
                <a:tc>
                  <a:txBody>
                    <a:bodyPr/>
                    <a:lstStyle/>
                    <a:p>
                      <a:r>
                        <a:rPr lang="en-US" sz="1000" i="1" dirty="0" smtClean="0"/>
                        <a:t>Goal #3:</a:t>
                      </a:r>
                    </a:p>
                    <a:p>
                      <a:pPr marL="171450" indent="-171450">
                        <a:buFont typeface="Arial" panose="020B0604020202020204" pitchFamily="34" charset="0"/>
                        <a:buChar char="•"/>
                      </a:pP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marR="0" indent="0" algn="l" defTabSz="9100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dirty="0" smtClean="0"/>
                        <a:t>Describe organizational</a:t>
                      </a:r>
                      <a:r>
                        <a:rPr lang="en-US" sz="1000" i="1" baseline="0" dirty="0" smtClean="0"/>
                        <a:t> strategic goal that relates to marketing goal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List</a:t>
                      </a:r>
                      <a:r>
                        <a:rPr lang="en-US" sz="1000" i="1" baseline="0" dirty="0" smtClean="0"/>
                        <a:t> key metrics used to evaluate success towards goal.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dirty="0" smtClean="0"/>
                        <a:t>List specific media  initiatives</a:t>
                      </a:r>
                      <a:r>
                        <a:rPr lang="en-US" sz="1000" i="1" baseline="0" dirty="0" smtClean="0"/>
                        <a:t> that comprise marketing campaign for goal. </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anose="020B0604020202020204" pitchFamily="34" charset="0"/>
                        <a:buChar char="•"/>
                      </a:pPr>
                      <a:r>
                        <a:rPr lang="en-US" sz="1000" i="1" dirty="0" smtClean="0"/>
                        <a:t>List the key marketing</a:t>
                      </a:r>
                      <a:r>
                        <a:rPr lang="en-US" sz="1000" i="1" baseline="0" dirty="0" smtClean="0"/>
                        <a:t> messages used as part of the marketing campaign. </a:t>
                      </a:r>
                      <a:endParaRPr lang="en-US" sz="1000" i="1" dirty="0" smtClean="0"/>
                    </a:p>
                    <a:p>
                      <a:pPr marL="0" marR="0" indent="0" algn="l" defTabSz="910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0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19" name="Oval 18"/>
          <p:cNvSpPr/>
          <p:nvPr/>
        </p:nvSpPr>
        <p:spPr>
          <a:xfrm>
            <a:off x="7968309" y="3465896"/>
            <a:ext cx="183617" cy="184336"/>
          </a:xfrm>
          <a:prstGeom prst="ellipse">
            <a:avLst/>
          </a:prstGeom>
          <a:solidFill>
            <a:srgbClr val="FF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6</a:t>
            </a:fld>
            <a:endParaRPr lang="en-US" dirty="0">
              <a:solidFill>
                <a:srgbClr val="000000"/>
              </a:solidFill>
            </a:endParaRPr>
          </a:p>
        </p:txBody>
      </p:sp>
      <p:sp>
        <p:nvSpPr>
          <p:cNvPr id="4" name="Title 3"/>
          <p:cNvSpPr>
            <a:spLocks noGrp="1"/>
          </p:cNvSpPr>
          <p:nvPr>
            <p:ph type="title"/>
          </p:nvPr>
        </p:nvSpPr>
        <p:spPr>
          <a:xfrm>
            <a:off x="399866" y="673829"/>
            <a:ext cx="8314171" cy="249114"/>
          </a:xfrm>
        </p:spPr>
        <p:txBody>
          <a:bodyPr/>
          <a:lstStyle/>
          <a:p>
            <a:r>
              <a:rPr lang="en-US" dirty="0" smtClean="0"/>
              <a:t>20XX-20XX Marketing Plan Review</a:t>
            </a:r>
            <a:endParaRPr lang="en-US" dirty="0"/>
          </a:p>
        </p:txBody>
      </p:sp>
      <p:sp>
        <p:nvSpPr>
          <p:cNvPr id="6" name="Text Placeholder 5"/>
          <p:cNvSpPr>
            <a:spLocks noGrp="1"/>
          </p:cNvSpPr>
          <p:nvPr>
            <p:ph type="body" sz="quarter" idx="19"/>
          </p:nvPr>
        </p:nvSpPr>
        <p:spPr/>
        <p:txBody>
          <a:bodyPr/>
          <a:lstStyle/>
          <a:p>
            <a:r>
              <a:rPr lang="en-US" dirty="0" smtClean="0"/>
              <a:t>Executive Summary</a:t>
            </a:r>
            <a:endParaRPr lang="en-US" dirty="0"/>
          </a:p>
        </p:txBody>
      </p:sp>
      <p:sp>
        <p:nvSpPr>
          <p:cNvPr id="7" name="TextBox 6"/>
          <p:cNvSpPr txBox="1"/>
          <p:nvPr/>
        </p:nvSpPr>
        <p:spPr>
          <a:xfrm>
            <a:off x="5500156" y="6294575"/>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High</a:t>
            </a:r>
          </a:p>
        </p:txBody>
      </p:sp>
      <p:sp>
        <p:nvSpPr>
          <p:cNvPr id="8" name="Oval 7"/>
          <p:cNvSpPr/>
          <p:nvPr/>
        </p:nvSpPr>
        <p:spPr>
          <a:xfrm>
            <a:off x="6017950" y="6095911"/>
            <a:ext cx="183617" cy="184336"/>
          </a:xfrm>
          <a:prstGeom prst="ellipse">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9" name="TextBox 8"/>
          <p:cNvSpPr txBox="1"/>
          <p:nvPr/>
        </p:nvSpPr>
        <p:spPr>
          <a:xfrm>
            <a:off x="6522209" y="6294575"/>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Moderate</a:t>
            </a:r>
          </a:p>
        </p:txBody>
      </p:sp>
      <p:sp>
        <p:nvSpPr>
          <p:cNvPr id="10" name="Oval 9"/>
          <p:cNvSpPr/>
          <p:nvPr/>
        </p:nvSpPr>
        <p:spPr>
          <a:xfrm>
            <a:off x="7040003" y="6095911"/>
            <a:ext cx="183617" cy="184336"/>
          </a:xfrm>
          <a:prstGeom prst="ellipse">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11" name="TextBox 10"/>
          <p:cNvSpPr txBox="1"/>
          <p:nvPr/>
        </p:nvSpPr>
        <p:spPr>
          <a:xfrm>
            <a:off x="7589087" y="6294575"/>
            <a:ext cx="1219200" cy="246221"/>
          </a:xfrm>
          <a:prstGeom prst="rect">
            <a:avLst/>
          </a:prstGeom>
          <a:noFill/>
        </p:spPr>
        <p:txBody>
          <a:bodyPr wrap="square" lIns="91403" tIns="45702" rIns="91403" bIns="45702" rtlCol="0" anchor="ctr">
            <a:spAutoFit/>
          </a:bodyPr>
          <a:lstStyle/>
          <a:p>
            <a:pPr algn="ctr" defTabSz="910073"/>
            <a:r>
              <a:rPr lang="en-US" sz="1000" b="1" dirty="0">
                <a:solidFill>
                  <a:prstClr val="black"/>
                </a:solidFill>
              </a:rPr>
              <a:t>Low</a:t>
            </a:r>
          </a:p>
        </p:txBody>
      </p:sp>
      <p:sp>
        <p:nvSpPr>
          <p:cNvPr id="12" name="Oval 11"/>
          <p:cNvSpPr/>
          <p:nvPr/>
        </p:nvSpPr>
        <p:spPr>
          <a:xfrm>
            <a:off x="8106880" y="6095909"/>
            <a:ext cx="183617" cy="184336"/>
          </a:xfrm>
          <a:prstGeom prst="ellipse">
            <a:avLst/>
          </a:prstGeom>
          <a:solidFill>
            <a:srgbClr val="FF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13" name="Rectangle 12"/>
          <p:cNvSpPr/>
          <p:nvPr/>
        </p:nvSpPr>
        <p:spPr bwMode="auto">
          <a:xfrm>
            <a:off x="5760288" y="6051646"/>
            <a:ext cx="2953749" cy="484631"/>
          </a:xfrm>
          <a:prstGeom prst="rect">
            <a:avLst/>
          </a:prstGeom>
          <a:noFill/>
          <a:ln w="9525" cap="flat" cmpd="sng" algn="ctr">
            <a:solidFill>
              <a:schemeClr val="accent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pPr defTabSz="1463358"/>
            <a:endParaRPr lang="en-US" sz="1000" dirty="0">
              <a:solidFill>
                <a:srgbClr val="ACCBF9"/>
              </a:solidFill>
            </a:endParaRPr>
          </a:p>
        </p:txBody>
      </p:sp>
      <p:sp>
        <p:nvSpPr>
          <p:cNvPr id="16" name="Oval 15"/>
          <p:cNvSpPr/>
          <p:nvPr/>
        </p:nvSpPr>
        <p:spPr>
          <a:xfrm>
            <a:off x="7968309" y="2079532"/>
            <a:ext cx="183617" cy="184336"/>
          </a:xfrm>
          <a:prstGeom prst="ellipse">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
        <p:nvSpPr>
          <p:cNvPr id="20" name="Oval 19"/>
          <p:cNvSpPr/>
          <p:nvPr/>
        </p:nvSpPr>
        <p:spPr>
          <a:xfrm>
            <a:off x="7968309" y="4843459"/>
            <a:ext cx="183617" cy="184336"/>
          </a:xfrm>
          <a:prstGeom prst="ellipse">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defTabSz="910073"/>
            <a:endParaRPr lang="en-US">
              <a:solidFill>
                <a:prstClr val="white"/>
              </a:solidFill>
            </a:endParaRPr>
          </a:p>
        </p:txBody>
      </p:sp>
    </p:spTree>
    <p:extLst>
      <p:ext uri="{BB962C8B-B14F-4D97-AF65-F5344CB8AC3E}">
        <p14:creationId xmlns:p14="http://schemas.microsoft.com/office/powerpoint/2010/main" val="38669114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7</a:t>
            </a:fld>
            <a:endParaRPr lang="en-US" dirty="0">
              <a:solidFill>
                <a:srgbClr val="000000"/>
              </a:solidFill>
            </a:endParaRPr>
          </a:p>
        </p:txBody>
      </p:sp>
      <p:sp>
        <p:nvSpPr>
          <p:cNvPr id="5" name="Text Placeholder 4"/>
          <p:cNvSpPr>
            <a:spLocks noGrp="1"/>
          </p:cNvSpPr>
          <p:nvPr>
            <p:ph type="body" sz="quarter" idx="19"/>
          </p:nvPr>
        </p:nvSpPr>
        <p:spPr/>
        <p:txBody>
          <a:bodyPr/>
          <a:lstStyle/>
          <a:p>
            <a:r>
              <a:rPr lang="en-US" dirty="0"/>
              <a:t>Marketing Plan 20XX-20XX Results</a:t>
            </a:r>
          </a:p>
        </p:txBody>
      </p:sp>
      <p:sp>
        <p:nvSpPr>
          <p:cNvPr id="4" name="Title 3"/>
          <p:cNvSpPr>
            <a:spLocks noGrp="1"/>
          </p:cNvSpPr>
          <p:nvPr>
            <p:ph type="title"/>
          </p:nvPr>
        </p:nvSpPr>
        <p:spPr/>
        <p:txBody>
          <a:bodyPr/>
          <a:lstStyle/>
          <a:p>
            <a:r>
              <a:rPr lang="en-US" dirty="0" smtClean="0"/>
              <a:t>Lessons Learned from Marketing Plan 20XX : Successes Factors </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474844188"/>
              </p:ext>
            </p:extLst>
          </p:nvPr>
        </p:nvGraphicFramePr>
        <p:xfrm>
          <a:off x="399871" y="1398875"/>
          <a:ext cx="8314167" cy="3443832"/>
        </p:xfrm>
        <a:graphic>
          <a:graphicData uri="http://schemas.openxmlformats.org/drawingml/2006/table">
            <a:tbl>
              <a:tblPr firstRow="1" bandRow="1">
                <a:tableStyleId>{5C22544A-7EE6-4342-B048-85BDC9FD1C3A}</a:tableStyleId>
              </a:tblPr>
              <a:tblGrid>
                <a:gridCol w="1773593"/>
                <a:gridCol w="1773593"/>
                <a:gridCol w="1140167"/>
                <a:gridCol w="1161176"/>
                <a:gridCol w="2465638"/>
              </a:tblGrid>
              <a:tr h="531252">
                <a:tc>
                  <a:txBody>
                    <a:bodyPr/>
                    <a:lstStyle/>
                    <a:p>
                      <a:pPr algn="ctr"/>
                      <a:r>
                        <a:rPr lang="en-US" sz="1100" dirty="0" smtClean="0">
                          <a:latin typeface="+mn-lt"/>
                        </a:rPr>
                        <a:t>Strategic Goal</a:t>
                      </a:r>
                      <a:endParaRPr lang="en-US" sz="1100" dirty="0">
                        <a:latin typeface="+mn-lt"/>
                      </a:endParaRPr>
                    </a:p>
                  </a:txBody>
                  <a:tcPr marL="91434" marR="91434" marT="45713" marB="45713" anchor="ctr"/>
                </a:tc>
                <a:tc>
                  <a:txBody>
                    <a:bodyPr/>
                    <a:lstStyle/>
                    <a:p>
                      <a:pPr algn="ctr"/>
                      <a:r>
                        <a:rPr lang="en-US" sz="1100" dirty="0" smtClean="0"/>
                        <a:t>Prior</a:t>
                      </a:r>
                      <a:r>
                        <a:rPr lang="en-US" sz="1100" baseline="0" dirty="0" smtClean="0"/>
                        <a:t>-year Service Line Marketing Initiatives</a:t>
                      </a:r>
                      <a:endParaRPr lang="en-US" sz="1100" dirty="0">
                        <a:latin typeface="+mn-lt"/>
                      </a:endParaRPr>
                    </a:p>
                  </a:txBody>
                  <a:tcPr marL="91434" marR="91434" marT="45713" marB="45713" anchor="ctr"/>
                </a:tc>
                <a:tc>
                  <a:txBody>
                    <a:bodyPr/>
                    <a:lstStyle/>
                    <a:p>
                      <a:pPr algn="ctr"/>
                      <a:r>
                        <a:rPr lang="en-US" sz="1100" dirty="0" smtClean="0"/>
                        <a:t>Success Metric</a:t>
                      </a:r>
                      <a:r>
                        <a:rPr lang="en-US" sz="1100" baseline="0" dirty="0" smtClean="0"/>
                        <a:t> Targeted</a:t>
                      </a:r>
                      <a:endParaRPr lang="en-US" sz="1100" b="1" dirty="0">
                        <a:latin typeface="+mn-lt"/>
                      </a:endParaRPr>
                    </a:p>
                  </a:txBody>
                  <a:tcPr marL="91434" marR="91434" marT="45713" marB="45713" anchor="ctr"/>
                </a:tc>
                <a:tc>
                  <a:txBody>
                    <a:bodyPr/>
                    <a:lstStyle/>
                    <a:p>
                      <a:pPr algn="ctr"/>
                      <a:r>
                        <a:rPr lang="en-US" sz="1100" dirty="0" smtClean="0"/>
                        <a:t>Actual Performance</a:t>
                      </a:r>
                      <a:r>
                        <a:rPr lang="en-US" sz="1100" baseline="0" dirty="0" smtClean="0"/>
                        <a:t> Metric</a:t>
                      </a:r>
                      <a:endParaRPr lang="en-US" sz="1100" b="1" dirty="0">
                        <a:latin typeface="+mn-lt"/>
                      </a:endParaRPr>
                    </a:p>
                  </a:txBody>
                  <a:tcPr marL="91434" marR="91434" marT="45713" marB="45713" anchor="ctr"/>
                </a:tc>
                <a:tc>
                  <a:txBody>
                    <a:bodyPr/>
                    <a:lstStyle/>
                    <a:p>
                      <a:pPr algn="ctr"/>
                      <a:r>
                        <a:rPr lang="en-US" sz="1100" dirty="0" smtClean="0"/>
                        <a:t>Reason</a:t>
                      </a:r>
                      <a:r>
                        <a:rPr lang="en-US" sz="1100" baseline="0" dirty="0" smtClean="0"/>
                        <a:t> for Success</a:t>
                      </a:r>
                      <a:endParaRPr lang="en-US" sz="1100" b="1" dirty="0">
                        <a:latin typeface="+mn-lt"/>
                      </a:endParaRPr>
                    </a:p>
                  </a:txBody>
                  <a:tcPr marL="91434" marR="91434" marT="45713" marB="45713" anchor="ctr"/>
                </a:tc>
              </a:tr>
              <a:tr h="980784">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r>
                        <a:rPr lang="en-US" sz="1100" i="1" dirty="0" smtClean="0">
                          <a:latin typeface="+mn-lt"/>
                        </a:rPr>
                        <a:t>Expand appointment</a:t>
                      </a:r>
                      <a:r>
                        <a:rPr lang="en-US" sz="1100" i="1" baseline="0" dirty="0" smtClean="0">
                          <a:latin typeface="+mn-lt"/>
                        </a:rPr>
                        <a:t> access by implementing mobile scheduling, virtual visits, and retail clinic options. </a:t>
                      </a:r>
                      <a:endParaRPr lang="en-US" sz="1100" i="1"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r>
                        <a:rPr lang="en-US" sz="1100" i="1" dirty="0" smtClean="0"/>
                        <a:t>Launch</a:t>
                      </a:r>
                      <a:r>
                        <a:rPr lang="en-US" sz="1100" i="1" baseline="0" dirty="0" smtClean="0"/>
                        <a:t> a mobile app allowing customers to schedule appointments</a:t>
                      </a:r>
                      <a:endParaRPr lang="en-US" sz="1100" i="1" dirty="0" smtClean="0">
                        <a:latin typeface="+mn-lt"/>
                      </a:endParaRPr>
                    </a:p>
                  </a:txBody>
                  <a:tcPr marL="91434" marR="91434" marT="45713" marB="45713"/>
                </a:tc>
                <a:tc>
                  <a:txBody>
                    <a:bodyPr/>
                    <a:lstStyle/>
                    <a:p>
                      <a:r>
                        <a:rPr lang="en-US" sz="1100" i="1" dirty="0" smtClean="0"/>
                        <a:t>12%</a:t>
                      </a:r>
                      <a:r>
                        <a:rPr lang="en-US" sz="1100" i="1" baseline="0" dirty="0" smtClean="0"/>
                        <a:t> decrease in appointment no-shows from mobile app platform communication </a:t>
                      </a:r>
                      <a:endParaRPr lang="en-US" sz="1100" i="1" dirty="0">
                        <a:latin typeface="+mn-lt"/>
                      </a:endParaRPr>
                    </a:p>
                  </a:txBody>
                  <a:tcPr marL="91434" marR="91434" marT="45713" marB="45713"/>
                </a:tc>
                <a:tc>
                  <a:txBody>
                    <a:bodyPr/>
                    <a:lstStyle/>
                    <a:p>
                      <a:r>
                        <a:rPr lang="en-US" sz="1100" i="1" dirty="0" smtClean="0"/>
                        <a:t>18% decrease</a:t>
                      </a:r>
                      <a:r>
                        <a:rPr lang="en-US" sz="1100" i="1" baseline="0" dirty="0" smtClean="0"/>
                        <a:t> in appointment no-shows from mobile app platform communication</a:t>
                      </a:r>
                      <a:endParaRPr lang="en-US" sz="1100" i="1" dirty="0">
                        <a:latin typeface="+mn-lt"/>
                      </a:endParaRPr>
                    </a:p>
                  </a:txBody>
                  <a:tcPr marL="91434" marR="91434" marT="45713" marB="45713"/>
                </a:tc>
                <a:tc>
                  <a:txBody>
                    <a:bodyPr/>
                    <a:lstStyle/>
                    <a:p>
                      <a:r>
                        <a:rPr lang="en-US" sz="1100" i="1" dirty="0" smtClean="0"/>
                        <a:t>Consumers</a:t>
                      </a:r>
                      <a:r>
                        <a:rPr lang="en-US" sz="1100" i="1" baseline="0" dirty="0" smtClean="0"/>
                        <a:t> prefer the convenience of having access to schedule/reschedule appointments via mobile phone, rather than calling physician office or scheduling hotline.</a:t>
                      </a:r>
                      <a:endParaRPr lang="en-US" sz="1100" i="1" dirty="0">
                        <a:latin typeface="+mn-lt"/>
                      </a:endParaRPr>
                    </a:p>
                  </a:txBody>
                  <a:tcPr marL="91434" marR="91434" marT="45713" marB="45713"/>
                </a:tc>
              </a:tr>
              <a:tr h="350444">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r>
              <a:tr h="350444">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r>
              <a:tr h="350444">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r>
              <a:tr h="350444">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r>
              <a:tr h="350444">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r>
            </a:tbl>
          </a:graphicData>
        </a:graphic>
      </p:graphicFrame>
    </p:spTree>
    <p:extLst>
      <p:ext uri="{BB962C8B-B14F-4D97-AF65-F5344CB8AC3E}">
        <p14:creationId xmlns:p14="http://schemas.microsoft.com/office/powerpoint/2010/main" val="9597909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8</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Marketing Plan 20XX-20XX Results</a:t>
            </a:r>
          </a:p>
        </p:txBody>
      </p:sp>
      <p:sp>
        <p:nvSpPr>
          <p:cNvPr id="4" name="Title 3"/>
          <p:cNvSpPr>
            <a:spLocks noGrp="1"/>
          </p:cNvSpPr>
          <p:nvPr>
            <p:ph type="title"/>
          </p:nvPr>
        </p:nvSpPr>
        <p:spPr/>
        <p:txBody>
          <a:bodyPr/>
          <a:lstStyle/>
          <a:p>
            <a:r>
              <a:rPr lang="en-US" dirty="0" smtClean="0"/>
              <a:t>Lessons Learned from </a:t>
            </a:r>
            <a:r>
              <a:rPr lang="en-US" dirty="0"/>
              <a:t>Marketing Plan 20XX : </a:t>
            </a:r>
            <a:r>
              <a:rPr lang="en-US" dirty="0" smtClean="0"/>
              <a:t>Opportunities for Improvement</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132300463"/>
              </p:ext>
            </p:extLst>
          </p:nvPr>
        </p:nvGraphicFramePr>
        <p:xfrm>
          <a:off x="399871" y="1398875"/>
          <a:ext cx="8314167" cy="4724306"/>
        </p:xfrm>
        <a:graphic>
          <a:graphicData uri="http://schemas.openxmlformats.org/drawingml/2006/table">
            <a:tbl>
              <a:tblPr firstRow="1" bandRow="1">
                <a:tableStyleId>{5C22544A-7EE6-4342-B048-85BDC9FD1C3A}</a:tableStyleId>
              </a:tblPr>
              <a:tblGrid>
                <a:gridCol w="1773593"/>
                <a:gridCol w="1773593"/>
                <a:gridCol w="1140167"/>
                <a:gridCol w="1161176"/>
                <a:gridCol w="2465638"/>
              </a:tblGrid>
              <a:tr h="531252">
                <a:tc>
                  <a:txBody>
                    <a:bodyPr/>
                    <a:lstStyle/>
                    <a:p>
                      <a:pPr algn="ctr"/>
                      <a:r>
                        <a:rPr lang="en-US" sz="1100" dirty="0" smtClean="0">
                          <a:latin typeface="+mn-lt"/>
                        </a:rPr>
                        <a:t>Strategic Goal</a:t>
                      </a:r>
                      <a:endParaRPr lang="en-US" sz="1100" dirty="0">
                        <a:latin typeface="+mn-lt"/>
                      </a:endParaRPr>
                    </a:p>
                  </a:txBody>
                  <a:tcPr marL="91434" marR="91434" marT="45713" marB="45713" anchor="ctr"/>
                </a:tc>
                <a:tc>
                  <a:txBody>
                    <a:bodyPr/>
                    <a:lstStyle/>
                    <a:p>
                      <a:pPr algn="ctr"/>
                      <a:r>
                        <a:rPr lang="en-US" sz="1100" dirty="0" smtClean="0"/>
                        <a:t>Prior</a:t>
                      </a:r>
                      <a:r>
                        <a:rPr lang="en-US" sz="1100" baseline="0" dirty="0" smtClean="0"/>
                        <a:t>-year Service Line Marketing Initiatives</a:t>
                      </a:r>
                      <a:endParaRPr lang="en-US" sz="1100" dirty="0">
                        <a:latin typeface="+mn-lt"/>
                      </a:endParaRPr>
                    </a:p>
                  </a:txBody>
                  <a:tcPr marL="91434" marR="91434" marT="45713" marB="45713" anchor="ctr"/>
                </a:tc>
                <a:tc>
                  <a:txBody>
                    <a:bodyPr/>
                    <a:lstStyle/>
                    <a:p>
                      <a:pPr algn="ctr"/>
                      <a:r>
                        <a:rPr lang="en-US" sz="1100" dirty="0" smtClean="0"/>
                        <a:t>Success Metric</a:t>
                      </a:r>
                      <a:r>
                        <a:rPr lang="en-US" sz="1100" baseline="0" dirty="0" smtClean="0"/>
                        <a:t> Targeted</a:t>
                      </a:r>
                      <a:endParaRPr lang="en-US" sz="1100" b="1" dirty="0">
                        <a:latin typeface="+mn-lt"/>
                      </a:endParaRPr>
                    </a:p>
                  </a:txBody>
                  <a:tcPr marL="91434" marR="91434" marT="45713" marB="45713" anchor="ctr"/>
                </a:tc>
                <a:tc>
                  <a:txBody>
                    <a:bodyPr/>
                    <a:lstStyle/>
                    <a:p>
                      <a:pPr algn="ctr"/>
                      <a:r>
                        <a:rPr lang="en-US" sz="1100" dirty="0" smtClean="0"/>
                        <a:t>Actual Performance</a:t>
                      </a:r>
                      <a:r>
                        <a:rPr lang="en-US" sz="1100" baseline="0" dirty="0" smtClean="0"/>
                        <a:t> Metric</a:t>
                      </a:r>
                      <a:endParaRPr lang="en-US" sz="1100" b="1" dirty="0">
                        <a:latin typeface="+mn-lt"/>
                      </a:endParaRPr>
                    </a:p>
                  </a:txBody>
                  <a:tcPr marL="91434" marR="91434" marT="45713" marB="45713" anchor="ctr"/>
                </a:tc>
                <a:tc>
                  <a:txBody>
                    <a:bodyPr/>
                    <a:lstStyle/>
                    <a:p>
                      <a:pPr algn="ctr"/>
                      <a:r>
                        <a:rPr lang="en-US" sz="1100" dirty="0" smtClean="0"/>
                        <a:t>Reason</a:t>
                      </a:r>
                      <a:r>
                        <a:rPr lang="en-US" sz="1100" baseline="0" dirty="0" smtClean="0"/>
                        <a:t> for Underperformance</a:t>
                      </a:r>
                      <a:endParaRPr lang="en-US" sz="1100" b="1" dirty="0">
                        <a:latin typeface="+mn-lt"/>
                      </a:endParaRPr>
                    </a:p>
                  </a:txBody>
                  <a:tcPr marL="91434" marR="91434" marT="45713" marB="45713" anchor="ctr"/>
                </a:tc>
              </a:tr>
              <a:tr h="980784">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r>
                        <a:rPr lang="en-US" sz="1100" i="1" dirty="0" smtClean="0">
                          <a:latin typeface="+mn-lt"/>
                        </a:rPr>
                        <a:t>Increase percentage</a:t>
                      </a:r>
                      <a:r>
                        <a:rPr lang="en-US" sz="1100" i="1" baseline="0" dirty="0" smtClean="0">
                          <a:latin typeface="+mn-lt"/>
                        </a:rPr>
                        <a:t> of affiliated physicians in our market by 5%</a:t>
                      </a:r>
                      <a:endParaRPr lang="en-US" sz="1100" i="1"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r>
                        <a:rPr lang="en-US" sz="1100" i="1" dirty="0" smtClean="0"/>
                        <a:t>Simplify</a:t>
                      </a:r>
                      <a:r>
                        <a:rPr lang="en-US" sz="1100" i="1" baseline="0" dirty="0" smtClean="0"/>
                        <a:t> our value proposition and  existing marketing collateral to help liaisons communicate better with physicians</a:t>
                      </a:r>
                      <a:endParaRPr lang="en-US" sz="1100" i="1" dirty="0" smtClean="0">
                        <a:latin typeface="+mn-lt"/>
                      </a:endParaRPr>
                    </a:p>
                  </a:txBody>
                  <a:tcPr marL="91434" marR="91434" marT="45713" marB="45713"/>
                </a:tc>
                <a:tc>
                  <a:txBody>
                    <a:bodyPr/>
                    <a:lstStyle/>
                    <a:p>
                      <a:r>
                        <a:rPr lang="en-US" sz="1100" i="1" dirty="0" smtClean="0"/>
                        <a:t>10%</a:t>
                      </a:r>
                      <a:r>
                        <a:rPr lang="en-US" sz="1100" i="1" baseline="0" dirty="0" smtClean="0"/>
                        <a:t> higher </a:t>
                      </a:r>
                      <a:r>
                        <a:rPr lang="en-US" sz="1100" i="1" baseline="0" dirty="0" err="1" smtClean="0"/>
                        <a:t>YoY</a:t>
                      </a:r>
                      <a:r>
                        <a:rPr lang="en-US" sz="1100" i="1" baseline="0" dirty="0" smtClean="0"/>
                        <a:t> referral rate</a:t>
                      </a:r>
                      <a:endParaRPr lang="en-US" sz="1100" i="1" dirty="0">
                        <a:latin typeface="+mn-lt"/>
                      </a:endParaRPr>
                    </a:p>
                  </a:txBody>
                  <a:tcPr marL="91434" marR="91434" marT="45713" marB="45713"/>
                </a:tc>
                <a:tc>
                  <a:txBody>
                    <a:bodyPr/>
                    <a:lstStyle/>
                    <a:p>
                      <a:r>
                        <a:rPr lang="en-US" sz="1100" i="1" dirty="0" smtClean="0"/>
                        <a:t>5% lower </a:t>
                      </a:r>
                      <a:r>
                        <a:rPr lang="en-US" sz="1100" i="1" dirty="0" err="1" smtClean="0"/>
                        <a:t>YoY</a:t>
                      </a:r>
                      <a:r>
                        <a:rPr lang="en-US" sz="1100" i="1" baseline="0" dirty="0" smtClean="0"/>
                        <a:t> referral rate rate</a:t>
                      </a:r>
                      <a:endParaRPr lang="en-US" sz="1100" i="1" dirty="0">
                        <a:latin typeface="+mn-lt"/>
                      </a:endParaRPr>
                    </a:p>
                  </a:txBody>
                  <a:tcPr marL="91434" marR="91434" marT="45713" marB="45713"/>
                </a:tc>
                <a:tc>
                  <a:txBody>
                    <a:bodyPr/>
                    <a:lstStyle/>
                    <a:p>
                      <a:r>
                        <a:rPr lang="en-US" sz="1100" i="1" dirty="0" smtClean="0"/>
                        <a:t>Simplified</a:t>
                      </a:r>
                      <a:r>
                        <a:rPr lang="en-US" sz="1100" i="1" baseline="0" dirty="0" smtClean="0"/>
                        <a:t> value proposition and collateral resulted in referral drop offs from detail-oriented physicians</a:t>
                      </a:r>
                      <a:endParaRPr lang="en-US" sz="1100" i="1" dirty="0">
                        <a:latin typeface="+mn-lt"/>
                      </a:endParaRPr>
                    </a:p>
                  </a:txBody>
                  <a:tcPr marL="91434" marR="91434" marT="45713" marB="45713"/>
                </a:tc>
              </a:tr>
              <a:tr h="505449">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i="1"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i="1" dirty="0" smtClean="0">
                        <a:latin typeface="+mn-lt"/>
                      </a:endParaRPr>
                    </a:p>
                  </a:txBody>
                  <a:tcPr marL="91434" marR="91434" marT="45713" marB="45713"/>
                </a:tc>
                <a:tc>
                  <a:txBody>
                    <a:bodyPr/>
                    <a:lstStyle/>
                    <a:p>
                      <a:endParaRPr lang="en-US" sz="1100" i="1" dirty="0">
                        <a:latin typeface="+mn-lt"/>
                      </a:endParaRPr>
                    </a:p>
                  </a:txBody>
                  <a:tcPr marL="91434" marR="91434" marT="45713" marB="45713"/>
                </a:tc>
                <a:tc>
                  <a:txBody>
                    <a:bodyPr/>
                    <a:lstStyle/>
                    <a:p>
                      <a:endParaRPr lang="en-US" sz="1100" i="1" dirty="0">
                        <a:latin typeface="+mn-lt"/>
                      </a:endParaRPr>
                    </a:p>
                  </a:txBody>
                  <a:tcPr marL="91434" marR="91434" marT="45713" marB="45713"/>
                </a:tc>
                <a:tc>
                  <a:txBody>
                    <a:bodyPr/>
                    <a:lstStyle/>
                    <a:p>
                      <a:endParaRPr lang="en-US" sz="1100" i="1" dirty="0">
                        <a:latin typeface="+mn-lt"/>
                      </a:endParaRPr>
                    </a:p>
                  </a:txBody>
                  <a:tcPr marL="91434" marR="91434" marT="45713" marB="45713"/>
                </a:tc>
              </a:tr>
              <a:tr h="505449">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r>
              <a:tr h="505449">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r>
              <a:tr h="505449">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r>
              <a:tr h="505449">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r>
              <a:tr h="505449">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pPr marL="0" marR="0" indent="0" algn="l" defTabSz="914293"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c>
                  <a:txBody>
                    <a:bodyPr/>
                    <a:lstStyle/>
                    <a:p>
                      <a:endParaRPr lang="en-US" sz="1100" dirty="0">
                        <a:latin typeface="+mn-lt"/>
                      </a:endParaRPr>
                    </a:p>
                  </a:txBody>
                  <a:tcPr marL="91434" marR="91434" marT="45713" marB="45713"/>
                </a:tc>
              </a:tr>
            </a:tbl>
          </a:graphicData>
        </a:graphic>
      </p:graphicFrame>
    </p:spTree>
    <p:extLst>
      <p:ext uri="{BB962C8B-B14F-4D97-AF65-F5344CB8AC3E}">
        <p14:creationId xmlns:p14="http://schemas.microsoft.com/office/powerpoint/2010/main" val="26132391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dirty="0" smtClean="0"/>
              <a:t>Situation Analysis</a:t>
            </a:r>
            <a:endParaRPr lang="en-US" dirty="0"/>
          </a:p>
        </p:txBody>
      </p:sp>
      <p:sp>
        <p:nvSpPr>
          <p:cNvPr id="10" name="Chevron 9"/>
          <p:cNvSpPr/>
          <p:nvPr/>
        </p:nvSpPr>
        <p:spPr bwMode="gray">
          <a:xfrm>
            <a:off x="1164253" y="2819400"/>
            <a:ext cx="1932034"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800" b="1" dirty="0" smtClean="0">
                <a:solidFill>
                  <a:prstClr val="black"/>
                </a:solidFill>
              </a:rPr>
              <a:t>CURRENT PERFORMANCE</a:t>
            </a:r>
            <a:endParaRPr lang="en-US" sz="800" b="1" dirty="0">
              <a:solidFill>
                <a:prstClr val="black"/>
              </a:solidFill>
            </a:endParaRPr>
          </a:p>
        </p:txBody>
      </p:sp>
      <p:sp>
        <p:nvSpPr>
          <p:cNvPr id="13" name="Chevron 12"/>
          <p:cNvSpPr/>
          <p:nvPr/>
        </p:nvSpPr>
        <p:spPr bwMode="gray">
          <a:xfrm>
            <a:off x="3200400" y="2819400"/>
            <a:ext cx="1932034"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800" b="1" dirty="0" smtClean="0">
                <a:solidFill>
                  <a:prstClr val="black"/>
                </a:solidFill>
              </a:rPr>
              <a:t>MARKET POSITION</a:t>
            </a:r>
            <a:endParaRPr lang="en-US" sz="800" b="1" dirty="0">
              <a:solidFill>
                <a:prstClr val="black"/>
              </a:solidFill>
            </a:endParaRPr>
          </a:p>
        </p:txBody>
      </p:sp>
      <p:sp>
        <p:nvSpPr>
          <p:cNvPr id="18" name="Chevron 17"/>
          <p:cNvSpPr/>
          <p:nvPr/>
        </p:nvSpPr>
        <p:spPr bwMode="gray">
          <a:xfrm>
            <a:off x="5257800" y="2819400"/>
            <a:ext cx="1932034"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66" tIns="65285" rIns="130566" bIns="65285" numCol="1" rtlCol="0" anchor="ctr" anchorCtr="0" compatLnSpc="1">
            <a:prstTxWarp prst="textNoShape">
              <a:avLst/>
            </a:prstTxWarp>
          </a:bodyPr>
          <a:lstStyle/>
          <a:p>
            <a:pPr algn="ctr" defTabSz="2089990"/>
            <a:r>
              <a:rPr lang="en-US" sz="800" b="1" dirty="0" smtClean="0">
                <a:solidFill>
                  <a:prstClr val="black"/>
                </a:solidFill>
              </a:rPr>
              <a:t>MARKETING OPPORTUNITIES</a:t>
            </a:r>
            <a:endParaRPr lang="en-US" sz="800" b="1" dirty="0">
              <a:solidFill>
                <a:prstClr val="black"/>
              </a:solidFill>
            </a:endParaRPr>
          </a:p>
        </p:txBody>
      </p:sp>
    </p:spTree>
    <p:extLst>
      <p:ext uri="{BB962C8B-B14F-4D97-AF65-F5344CB8AC3E}">
        <p14:creationId xmlns:p14="http://schemas.microsoft.com/office/powerpoint/2010/main" val="1674610998"/>
      </p:ext>
    </p:extLst>
  </p:cSld>
  <p:clrMapOvr>
    <a:masterClrMapping/>
  </p:clrMapOvr>
  <p:timing>
    <p:tnLst>
      <p:par>
        <p:cTn id="1" dur="indefinite" restart="never" nodeType="tmRoot"/>
      </p:par>
    </p:tnLst>
  </p:timing>
</p:sld>
</file>

<file path=ppt/theme/theme1.xml><?xml version="1.0" encoding="utf-8"?>
<a:theme xmlns:a="http://schemas.openxmlformats.org/drawingml/2006/main" name="ABC PPT Template 2">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10.xml><?xml version="1.0" encoding="utf-8"?>
<a:theme xmlns:a="http://schemas.openxmlformats.org/drawingml/2006/main" name="ABC_PPT_On-screen_Graphic_Layout_Guide_010814">
  <a:themeElements>
    <a:clrScheme name="ABC Pantone+ Color Palette">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0086B9"/>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0" tIns="0" rIns="0" bIns="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ABC PPT Template 2">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3.xml><?xml version="1.0" encoding="utf-8"?>
<a:theme xmlns:a="http://schemas.openxmlformats.org/drawingml/2006/main" name="ABC PPT Template 1">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4.xml><?xml version="1.0" encoding="utf-8"?>
<a:theme xmlns:a="http://schemas.openxmlformats.org/drawingml/2006/main" name="1_ABC PPT Template 1">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5.xml><?xml version="1.0" encoding="utf-8"?>
<a:theme xmlns:a="http://schemas.openxmlformats.org/drawingml/2006/main" name="ABC_PPT_Template_1_020811">
  <a:themeElements>
    <a:clrScheme name="Custom 1">
      <a:dk1>
        <a:srgbClr val="000000"/>
      </a:dk1>
      <a:lt1>
        <a:srgbClr val="FFFFFF"/>
      </a:lt1>
      <a:dk2>
        <a:srgbClr val="097ABF"/>
      </a:dk2>
      <a:lt2>
        <a:srgbClr val="BFBFBF"/>
      </a:lt2>
      <a:accent1>
        <a:srgbClr val="C6D9F0"/>
      </a:accent1>
      <a:accent2>
        <a:srgbClr val="74B0E2"/>
      </a:accent2>
      <a:accent3>
        <a:srgbClr val="097ABF"/>
      </a:accent3>
      <a:accent4>
        <a:srgbClr val="1D4F7D"/>
      </a:accent4>
      <a:accent5>
        <a:srgbClr val="000000"/>
      </a:accent5>
      <a:accent6>
        <a:srgbClr val="9E0000"/>
      </a:accent6>
      <a:hlink>
        <a:srgbClr val="2D67AD"/>
      </a:hlink>
      <a:folHlink>
        <a:srgbClr val="000000"/>
      </a:folHlink>
    </a:clrScheme>
    <a:fontScheme name="Custom 1">
      <a:majorFont>
        <a:latin typeface="Cambr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2"/>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algn="l" defTabSz="1463675">
          <a:defRPr sz="1000" dirty="0" smtClean="0">
            <a:solidFill>
              <a:schemeClr val="bg2"/>
            </a:solidFill>
            <a:latin typeface="+mn-lt"/>
          </a:defRPr>
        </a:defPPr>
      </a:lstStyle>
    </a:spDef>
    <a:lnDef>
      <a:spPr bwMode="auto">
        <a:solidFill>
          <a:schemeClr val="accent1"/>
        </a:solidFill>
        <a:ln w="9525" cap="flat" cmpd="sng" algn="ctr">
          <a:solidFill>
            <a:schemeClr val="tx1"/>
          </a:solidFill>
          <a:prstDash val="solid"/>
          <a:round/>
          <a:headEnd type="none" w="med" len="med"/>
          <a:tailEnd type="none"/>
        </a:ln>
        <a:effectLst/>
      </a:spPr>
      <a:bodyPr/>
      <a:lstStyle/>
    </a:lnDef>
    <a:txDef>
      <a:spPr>
        <a:noFill/>
      </a:spPr>
      <a:bodyPr wrap="square" rtlCol="0">
        <a:spAutoFit/>
      </a:bodyPr>
      <a:lstStyle>
        <a:defPPr algn="l">
          <a:defRPr sz="1000" dirty="0" smtClean="0">
            <a:latin typeface="+mj-lt"/>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ABC PPT Template 2">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7.xml><?xml version="1.0" encoding="utf-8"?>
<a:theme xmlns:a="http://schemas.openxmlformats.org/drawingml/2006/main" name="3_ABC PPT Template 2">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8.xml><?xml version="1.0" encoding="utf-8"?>
<a:theme xmlns:a="http://schemas.openxmlformats.org/drawingml/2006/main" name="ABC_PPT_On-Screen_Template_011014">
  <a:themeElements>
    <a:clrScheme name="ABC Pantone+ Color Palette">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0086B9"/>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0" tIns="0" rIns="0" bIns="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theme>
</file>

<file path=ppt/theme/theme9.xml><?xml version="1.0" encoding="utf-8"?>
<a:theme xmlns:a="http://schemas.openxmlformats.org/drawingml/2006/main" name="1_ABC_PPT_On-Screen_Template_011014">
  <a:themeElements>
    <a:clrScheme name="ABC Pantone+ Color Palette">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0086B9"/>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0" tIns="0" rIns="0" bIns="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theme>
</file>

<file path=ppt/theme/themeOverride1.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47CC25-583D-45FF-ABD0-BFC952BB7042}"/>
</file>

<file path=customXml/itemProps2.xml><?xml version="1.0" encoding="utf-8"?>
<ds:datastoreItem xmlns:ds="http://schemas.openxmlformats.org/officeDocument/2006/customXml" ds:itemID="{C7966856-5F10-4D6F-BB40-E291D841EC5B}"/>
</file>

<file path=docProps/app.xml><?xml version="1.0" encoding="utf-8"?>
<Properties xmlns="http://schemas.openxmlformats.org/officeDocument/2006/extended-properties" xmlns:vt="http://schemas.openxmlformats.org/officeDocument/2006/docPropsVTypes">
  <TotalTime>10820</TotalTime>
  <Words>8106</Words>
  <Application>Microsoft Office PowerPoint</Application>
  <PresentationFormat>On-screen Show (4:3)</PresentationFormat>
  <Paragraphs>1123</Paragraphs>
  <Slides>45</Slides>
  <Notes>45</Notes>
  <HiddenSlides>0</HiddenSlides>
  <MMClips>0</MMClips>
  <ScaleCrop>false</ScaleCrop>
  <HeadingPairs>
    <vt:vector size="4" baseType="variant">
      <vt:variant>
        <vt:lpstr>Theme</vt:lpstr>
      </vt:variant>
      <vt:variant>
        <vt:i4>10</vt:i4>
      </vt:variant>
      <vt:variant>
        <vt:lpstr>Slide Titles</vt:lpstr>
      </vt:variant>
      <vt:variant>
        <vt:i4>45</vt:i4>
      </vt:variant>
    </vt:vector>
  </HeadingPairs>
  <TitlesOfParts>
    <vt:vector size="55" baseType="lpstr">
      <vt:lpstr>ABC PPT Template 2</vt:lpstr>
      <vt:lpstr>2_ABC PPT Template 2</vt:lpstr>
      <vt:lpstr>ABC PPT Template 1</vt:lpstr>
      <vt:lpstr>1_ABC PPT Template 1</vt:lpstr>
      <vt:lpstr>ABC_PPT_Template_1_020811</vt:lpstr>
      <vt:lpstr>1_ABC PPT Template 2</vt:lpstr>
      <vt:lpstr>3_ABC PPT Template 2</vt:lpstr>
      <vt:lpstr>ABC_PPT_On-Screen_Template_011014</vt:lpstr>
      <vt:lpstr>1_ABC_PPT_On-Screen_Template_011014</vt:lpstr>
      <vt:lpstr>ABC_PPT_On-screen_Graphic_Layout_Guide_010814</vt:lpstr>
      <vt:lpstr>PowerPoint Presentation</vt:lpstr>
      <vt:lpstr>PowerPoint Presentation</vt:lpstr>
      <vt:lpstr>PowerPoint Presentation</vt:lpstr>
      <vt:lpstr>Marketing Plan Template Overview</vt:lpstr>
      <vt:lpstr>PowerPoint Presentation</vt:lpstr>
      <vt:lpstr>20XX-20XX Marketing Plan Review</vt:lpstr>
      <vt:lpstr>Lessons Learned from Marketing Plan 20XX : Successes Factors </vt:lpstr>
      <vt:lpstr>Lessons Learned from Marketing Plan 20XX : Opportunities for Improvement</vt:lpstr>
      <vt:lpstr>PowerPoint Presentation</vt:lpstr>
      <vt:lpstr>Aligning Marketing Efforts to Service Line Goals</vt:lpstr>
      <vt:lpstr>Market Indicators: Volumes</vt:lpstr>
      <vt:lpstr>Market Indicators: Procedural Share</vt:lpstr>
      <vt:lpstr>Physician Relationships</vt:lpstr>
      <vt:lpstr>Patient Relationships</vt:lpstr>
      <vt:lpstr>Brand Performance</vt:lpstr>
      <vt:lpstr>Employer Relationships</vt:lpstr>
      <vt:lpstr>Community Relationships</vt:lpstr>
      <vt:lpstr>Summary of Implications</vt:lpstr>
      <vt:lpstr>Relative Brand Performance</vt:lpstr>
      <vt:lpstr>Competitor Assessment</vt:lpstr>
      <vt:lpstr>Competitor Customer Value Assessment </vt:lpstr>
      <vt:lpstr>Notable Changes to Service Line </vt:lpstr>
      <vt:lpstr>Unique Strength Identification</vt:lpstr>
      <vt:lpstr>SWOT Analysis</vt:lpstr>
      <vt:lpstr>Marketing Initiative Short List</vt:lpstr>
      <vt:lpstr>PowerPoint Presentation</vt:lpstr>
      <vt:lpstr>PowerPoint Presentation</vt:lpstr>
      <vt:lpstr>Target Market</vt:lpstr>
      <vt:lpstr>Initiative Summary: Initiative #1</vt:lpstr>
      <vt:lpstr>OPTIONAL: Prioritizing Initiatives to Goal</vt:lpstr>
      <vt:lpstr>Action Plan Summary</vt:lpstr>
      <vt:lpstr>PowerPoint Presentation</vt:lpstr>
      <vt:lpstr>PowerPoint Presentation</vt:lpstr>
      <vt:lpstr>Implementation Timeline</vt:lpstr>
      <vt:lpstr>Total Marketing Budget for Service Line X</vt:lpstr>
      <vt:lpstr>Media Buy Schedule</vt:lpstr>
      <vt:lpstr>Performance Scorecard</vt:lpstr>
      <vt:lpstr>PowerPoint Presentation</vt:lpstr>
      <vt:lpstr>20XX-20XX Marketing Plan Review</vt:lpstr>
      <vt:lpstr>Current  Performance Against Key Indicators</vt:lpstr>
      <vt:lpstr>Competitor Threat Summary</vt:lpstr>
      <vt:lpstr>Proposed Marketing Plan, 20XX-20XX</vt:lpstr>
      <vt:lpstr>Current Marketing Budget </vt:lpstr>
      <vt:lpstr>PowerPoint Presentation</vt:lpstr>
      <vt:lpstr>Marketing Resources from the Marketing and Planning Leadership Council</vt:lpstr>
    </vt:vector>
  </TitlesOfParts>
  <Company>The Advisory Board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user</cp:lastModifiedBy>
  <cp:revision>1093</cp:revision>
  <cp:lastPrinted>2014-06-26T17:01:00Z</cp:lastPrinted>
  <dcterms:created xsi:type="dcterms:W3CDTF">2012-07-05T14:30:47Z</dcterms:created>
  <dcterms:modified xsi:type="dcterms:W3CDTF">2014-06-27T11:52:12Z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