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slides/slide53.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presentation.xml" ContentType="application/vnd.openxmlformats-officedocument.presentationml.presentation.main+xml"/>
  <Override PartName="/ppt/slides/slide52.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35.xml" ContentType="application/vnd.openxmlformats-officedocument.presentationml.slide+xml"/>
  <Override PartName="/ppt/slides/slide31.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36.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45.xml" ContentType="application/vnd.openxmlformats-officedocument.presentationml.slide+xml"/>
  <Override PartName="/ppt/slides/slide49.xml" ContentType="application/vnd.openxmlformats-officedocument.presentationml.slide+xml"/>
  <Override PartName="/ppt/slides/slide43.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4.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42.xml" ContentType="application/vnd.openxmlformats-officedocument.presentationml.slide+xml"/>
  <Override PartName="/ppt/slideMasters/slideMaster8.xml" ContentType="application/vnd.openxmlformats-officedocument.presentationml.slideMaster+xml"/>
  <Override PartName="/ppt/notesSlides/notesSlide46.xml" ContentType="application/vnd.openxmlformats-officedocument.presentationml.notesSlide+xml"/>
  <Override PartName="/ppt/notesSlides/notesSlide48.xml" ContentType="application/vnd.openxmlformats-officedocument.presentationml.notesSlide+xml"/>
  <Override PartName="/ppt/notesSlides/notesSlide47.xml" ContentType="application/vnd.openxmlformats-officedocument.presentationml.notesSlide+xml"/>
  <Override PartName="/ppt/slideMasters/slideMaster6.xml" ContentType="application/vnd.openxmlformats-officedocument.presentationml.slideMaster+xml"/>
  <Override PartName="/ppt/slideMasters/slideMaster5.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7.xml" ContentType="application/vnd.openxmlformats-officedocument.presentationml.slideMaster+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49.xml" ContentType="application/vnd.openxmlformats-officedocument.presentationml.notesSlide+xml"/>
  <Override PartName="/ppt/notesSlides/notesSlide45.xml" ContentType="application/vnd.openxmlformats-officedocument.presentationml.notesSlide+xml"/>
  <Override PartName="/ppt/slideMasters/slideMaster1.xml" ContentType="application/vnd.openxmlformats-officedocument.presentationml.slideMaster+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22.xml" ContentType="application/vnd.openxmlformats-officedocument.presentationml.notesSlide+xml"/>
  <Override PartName="/ppt/slideLayouts/slideLayout11.xml" ContentType="application/vnd.openxmlformats-officedocument.presentationml.slideLayout+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21.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slideLayouts/slideLayout20.xml" ContentType="application/vnd.openxmlformats-officedocument.presentationml.slideLayout+xml"/>
  <Override PartName="/ppt/notesSlides/notesSlide1.xml" ContentType="application/vnd.openxmlformats-officedocument.presentationml.notesSlide+xml"/>
  <Override PartName="/ppt/slideLayouts/slideLayout21.xml" ContentType="application/vnd.openxmlformats-officedocument.presentationml.slideLayout+xml"/>
  <Override PartName="/ppt/notesSlides/notesSlide15.xml" ContentType="application/vnd.openxmlformats-officedocument.presentationml.notesSlide+xml"/>
  <Override PartName="/ppt/slideLayouts/slideLayout22.xml" ContentType="application/vnd.openxmlformats-officedocument.presentationml.slideLayout+xml"/>
  <Override PartName="/ppt/notesSlides/notesSlide17.xml" ContentType="application/vnd.openxmlformats-officedocument.presentationml.notesSlide+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notesSlides/notesSlide13.xml" ContentType="application/vnd.openxmlformats-officedocument.presentationml.notesSl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3.xml" ContentType="application/vnd.openxmlformats-officedocument.presentationml.slideLayout+xml"/>
  <Override PartName="/ppt/slideLayouts/slideLayout9.xml" ContentType="application/vnd.openxmlformats-officedocument.presentationml.slideLayout+xml"/>
  <Override PartName="/ppt/notesSlides/notesSlide32.xml" ContentType="application/vnd.openxmlformats-officedocument.presentationml.notes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39.xml" ContentType="application/vnd.openxmlformats-officedocument.presentationml.notesSlide+xml"/>
  <Override PartName="/ppt/notesSlides/notesSlide5.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1.xml" ContentType="application/vnd.openxmlformats-officedocument.presentationml.slideLayout+xml"/>
  <Override PartName="/ppt/notesSlides/notesSlide44.xml" ContentType="application/vnd.openxmlformats-officedocument.presentationml.notesSlide+xml"/>
  <Override PartName="/ppt/notesSlides/notesSlide43.xml" ContentType="application/vnd.openxmlformats-officedocument.presentationml.notesSlide+xml"/>
  <Override PartName="/ppt/notesSlides/notesSlide31.xml" ContentType="application/vnd.openxmlformats-officedocument.presentationml.notesSlide+xml"/>
  <Override PartName="/ppt/slideLayouts/slideLayout2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16.xml" ContentType="application/vnd.openxmlformats-officedocument.presentationml.notesSlide+xml"/>
  <Override PartName="/ppt/slideLayouts/slideLayout24.xml" ContentType="application/vnd.openxmlformats-officedocument.presentationml.slideLayout+xml"/>
  <Override PartName="/ppt/notesSlides/notesSlide33.xml" ContentType="application/vnd.openxmlformats-officedocument.presentationml.notesSlide+xml"/>
  <Override PartName="/ppt/notesSlides/notesSlide35.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38.xml" ContentType="application/vnd.openxmlformats-officedocument.presentationml.notesSlide+xml"/>
  <Override PartName="/ppt/notesSlides/notesSlide37.xml" ContentType="application/vnd.openxmlformats-officedocument.presentationml.notesSlide+xml"/>
  <Override PartName="/ppt/notesSlides/notesSlide36.xml" ContentType="application/vnd.openxmlformats-officedocument.presentationml.notesSlide+xml"/>
  <Override PartName="/ppt/notesSlides/notesSlide34.xml" ContentType="application/vnd.openxmlformats-officedocument.presentationml.notesSlide+xml"/>
  <Override PartName="/ppt/theme/themeOverride20.xml" ContentType="application/vnd.openxmlformats-officedocument.themeOverride+xml"/>
  <Override PartName="/ppt/theme/theme8.xml" ContentType="application/vnd.openxmlformats-officedocument.theme+xml"/>
  <Override PartName="/ppt/theme/theme10.xml" ContentType="application/vnd.openxmlformats-officedocument.theme+xml"/>
  <Override PartName="/ppt/theme/theme9.xml" ContentType="application/vnd.openxmlformats-officedocument.theme+xml"/>
  <Override PartName="/ppt/charts/chart1.xml" ContentType="application/vnd.openxmlformats-officedocument.drawingml.chart+xml"/>
  <Override PartName="/ppt/theme/theme3.xml" ContentType="application/vnd.openxmlformats-officedocument.theme+xml"/>
  <Override PartName="/ppt/theme/theme4.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charts/chart17.xml" ContentType="application/vnd.openxmlformats-officedocument.drawingml.chart+xml"/>
  <Override PartName="/ppt/theme/themeOverride14.xml" ContentType="application/vnd.openxmlformats-officedocument.themeOverride+xml"/>
  <Override PartName="/ppt/charts/chart18.xml" ContentType="application/vnd.openxmlformats-officedocument.drawingml.chart+xml"/>
  <Override PartName="/ppt/theme/themeOverride13.xml" ContentType="application/vnd.openxmlformats-officedocument.themeOverride+xml"/>
  <Override PartName="/ppt/charts/chart16.xml" ContentType="application/vnd.openxmlformats-officedocument.drawingml.chart+xml"/>
  <Override PartName="/ppt/theme/themeOverride11.xml" ContentType="application/vnd.openxmlformats-officedocument.themeOverride+xml"/>
  <Override PartName="/ppt/theme/themeOverride1.xml" ContentType="application/vnd.openxmlformats-officedocument.themeOverride+xml"/>
  <Override PartName="/ppt/charts/chart14.xml" ContentType="application/vnd.openxmlformats-officedocument.drawingml.chart+xml"/>
  <Override PartName="/ppt/charts/chart15.xml" ContentType="application/vnd.openxmlformats-officedocument.drawingml.chart+xml"/>
  <Override PartName="/ppt/theme/themeOverride12.xml" ContentType="application/vnd.openxmlformats-officedocument.themeOverride+xml"/>
  <Override PartName="/ppt/charts/chart19.xml" ContentType="application/vnd.openxmlformats-officedocument.drawingml.chart+xml"/>
  <Override PartName="/ppt/theme/themeOverride15.xml" ContentType="application/vnd.openxmlformats-officedocument.themeOverride+xml"/>
  <Override PartName="/ppt/charts/chart23.xml" ContentType="application/vnd.openxmlformats-officedocument.drawingml.chart+xml"/>
  <Override PartName="/ppt/theme/themeOverride19.xml" ContentType="application/vnd.openxmlformats-officedocument.themeOverride+xml"/>
  <Override PartName="/ppt/charts/chart24.xml" ContentType="application/vnd.openxmlformats-officedocument.drawingml.chart+xml"/>
  <Override PartName="/ppt/theme/themeOverride18.xml" ContentType="application/vnd.openxmlformats-officedocument.themeOverride+xml"/>
  <Override PartName="/ppt/charts/chart22.xml" ContentType="application/vnd.openxmlformats-officedocument.drawingml.chart+xml"/>
  <Override PartName="/ppt/charts/chart20.xml" ContentType="application/vnd.openxmlformats-officedocument.drawingml.chart+xml"/>
  <Override PartName="/ppt/theme/themeOverride16.xml" ContentType="application/vnd.openxmlformats-officedocument.themeOverride+xml"/>
  <Override PartName="/ppt/charts/chart21.xml" ContentType="application/vnd.openxmlformats-officedocument.drawingml.chart+xml"/>
  <Override PartName="/ppt/theme/themeOverride17.xml" ContentType="application/vnd.openxmlformats-officedocument.themeOverride+xml"/>
  <Override PartName="/ppt/charts/chart13.xml" ContentType="application/vnd.openxmlformats-officedocument.drawingml.chart+xml"/>
  <Override PartName="/ppt/theme/themeOverride10.xml" ContentType="application/vnd.openxmlformats-officedocument.themeOverride+xml"/>
  <Override PartName="/ppt/charts/chart5.xml" ContentType="application/vnd.openxmlformats-officedocument.drawingml.chart+xml"/>
  <Override PartName="/ppt/charts/chart6.xml" ContentType="application/vnd.openxmlformats-officedocument.drawingml.chart+xml"/>
  <Override PartName="/ppt/theme/themeOverride4.xml" ContentType="application/vnd.openxmlformats-officedocument.themeOverride+xml"/>
  <Override PartName="/ppt/charts/chart4.xml" ContentType="application/vnd.openxmlformats-officedocument.drawingml.chart+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7.xml" ContentType="application/vnd.openxmlformats-officedocument.drawingml.chart+xml"/>
  <Override PartName="/ppt/theme/themeOverride5.xml" ContentType="application/vnd.openxmlformats-officedocument.themeOverride+xml"/>
  <Override PartName="/ppt/theme/themeOverride8.xml" ContentType="application/vnd.openxmlformats-officedocument.themeOverride+xml"/>
  <Override PartName="/ppt/charts/chart11.xml" ContentType="application/vnd.openxmlformats-officedocument.drawingml.chart+xml"/>
  <Override PartName="/ppt/theme/themeOverride9.xml" ContentType="application/vnd.openxmlformats-officedocument.themeOverride+xml"/>
  <Override PartName="/ppt/charts/chart12.xml" ContentType="application/vnd.openxmlformats-officedocument.drawingml.chart+xml"/>
  <Override PartName="/ppt/charts/chart10.xml" ContentType="application/vnd.openxmlformats-officedocument.drawingml.chart+xml"/>
  <Override PartName="/ppt/theme/themeOverride6.xml" ContentType="application/vnd.openxmlformats-officedocument.themeOverride+xml"/>
  <Override PartName="/ppt/charts/chart9.xml" ContentType="application/vnd.openxmlformats-officedocument.drawingml.chart+xml"/>
  <Override PartName="/ppt/charts/chart8.xml" ContentType="application/vnd.openxmlformats-officedocument.drawingml.chart+xml"/>
  <Override PartName="/ppt/theme/themeOverride7.xml" ContentType="application/vnd.openxmlformats-officedocument.themeOverr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0" r:id="rId2"/>
    <p:sldMasterId id="2147483687" r:id="rId3"/>
    <p:sldMasterId id="2147483689" r:id="rId4"/>
    <p:sldMasterId id="2147483690" r:id="rId5"/>
    <p:sldMasterId id="2147483692" r:id="rId6"/>
    <p:sldMasterId id="2147483701" r:id="rId7"/>
    <p:sldMasterId id="2147483707" r:id="rId8"/>
  </p:sldMasterIdLst>
  <p:notesMasterIdLst>
    <p:notesMasterId r:id="rId64"/>
  </p:notesMasterIdLst>
  <p:handoutMasterIdLst>
    <p:handoutMasterId r:id="rId65"/>
  </p:handoutMasterIdLst>
  <p:sldIdLst>
    <p:sldId id="268" r:id="rId9"/>
    <p:sldId id="407" r:id="rId10"/>
    <p:sldId id="408" r:id="rId11"/>
    <p:sldId id="409" r:id="rId12"/>
    <p:sldId id="410" r:id="rId13"/>
    <p:sldId id="346" r:id="rId14"/>
    <p:sldId id="382" r:id="rId15"/>
    <p:sldId id="385" r:id="rId16"/>
    <p:sldId id="411" r:id="rId17"/>
    <p:sldId id="338" r:id="rId18"/>
    <p:sldId id="406" r:id="rId19"/>
    <p:sldId id="412" r:id="rId20"/>
    <p:sldId id="370" r:id="rId21"/>
    <p:sldId id="356" r:id="rId22"/>
    <p:sldId id="431" r:id="rId23"/>
    <p:sldId id="360" r:id="rId24"/>
    <p:sldId id="413" r:id="rId25"/>
    <p:sldId id="383" r:id="rId26"/>
    <p:sldId id="414" r:id="rId27"/>
    <p:sldId id="399" r:id="rId28"/>
    <p:sldId id="349" r:id="rId29"/>
    <p:sldId id="357" r:id="rId30"/>
    <p:sldId id="350" r:id="rId31"/>
    <p:sldId id="351" r:id="rId32"/>
    <p:sldId id="352" r:id="rId33"/>
    <p:sldId id="384" r:id="rId34"/>
    <p:sldId id="415" r:id="rId35"/>
    <p:sldId id="416" r:id="rId36"/>
    <p:sldId id="333" r:id="rId37"/>
    <p:sldId id="417" r:id="rId38"/>
    <p:sldId id="425" r:id="rId39"/>
    <p:sldId id="332" r:id="rId40"/>
    <p:sldId id="334" r:id="rId41"/>
    <p:sldId id="314" r:id="rId42"/>
    <p:sldId id="405" r:id="rId43"/>
    <p:sldId id="393" r:id="rId44"/>
    <p:sldId id="426" r:id="rId45"/>
    <p:sldId id="375" r:id="rId46"/>
    <p:sldId id="376" r:id="rId47"/>
    <p:sldId id="378" r:id="rId48"/>
    <p:sldId id="335" r:id="rId49"/>
    <p:sldId id="359" r:id="rId50"/>
    <p:sldId id="419" r:id="rId51"/>
    <p:sldId id="420" r:id="rId52"/>
    <p:sldId id="421" r:id="rId53"/>
    <p:sldId id="422" r:id="rId54"/>
    <p:sldId id="423" r:id="rId55"/>
    <p:sldId id="424" r:id="rId56"/>
    <p:sldId id="427" r:id="rId57"/>
    <p:sldId id="401" r:id="rId58"/>
    <p:sldId id="336" r:id="rId59"/>
    <p:sldId id="402" r:id="rId60"/>
    <p:sldId id="429" r:id="rId61"/>
    <p:sldId id="430" r:id="rId62"/>
    <p:sldId id="277" r:id="rId63"/>
  </p:sldIdLst>
  <p:sldSz cx="9144000" cy="6858000" type="screen4x3"/>
  <p:notesSz cx="7010400" cy="9296400"/>
  <p:defaultTextStyle>
    <a:defPPr>
      <a:defRPr lang="en-US"/>
    </a:defPPr>
    <a:lvl1pPr marL="0" algn="l" defTabSz="910224" rtl="0" eaLnBrk="1" latinLnBrk="0" hangingPunct="1">
      <a:defRPr sz="1900" kern="1200">
        <a:solidFill>
          <a:schemeClr val="tx1"/>
        </a:solidFill>
        <a:latin typeface="+mn-lt"/>
        <a:ea typeface="+mn-ea"/>
        <a:cs typeface="+mn-cs"/>
      </a:defRPr>
    </a:lvl1pPr>
    <a:lvl2pPr marL="455117" algn="l" defTabSz="910224" rtl="0" eaLnBrk="1" latinLnBrk="0" hangingPunct="1">
      <a:defRPr sz="1900" kern="1200">
        <a:solidFill>
          <a:schemeClr val="tx1"/>
        </a:solidFill>
        <a:latin typeface="+mn-lt"/>
        <a:ea typeface="+mn-ea"/>
        <a:cs typeface="+mn-cs"/>
      </a:defRPr>
    </a:lvl2pPr>
    <a:lvl3pPr marL="910224" algn="l" defTabSz="910224" rtl="0" eaLnBrk="1" latinLnBrk="0" hangingPunct="1">
      <a:defRPr sz="1900" kern="1200">
        <a:solidFill>
          <a:schemeClr val="tx1"/>
        </a:solidFill>
        <a:latin typeface="+mn-lt"/>
        <a:ea typeface="+mn-ea"/>
        <a:cs typeface="+mn-cs"/>
      </a:defRPr>
    </a:lvl3pPr>
    <a:lvl4pPr marL="1365337" algn="l" defTabSz="910224" rtl="0" eaLnBrk="1" latinLnBrk="0" hangingPunct="1">
      <a:defRPr sz="1900" kern="1200">
        <a:solidFill>
          <a:schemeClr val="tx1"/>
        </a:solidFill>
        <a:latin typeface="+mn-lt"/>
        <a:ea typeface="+mn-ea"/>
        <a:cs typeface="+mn-cs"/>
      </a:defRPr>
    </a:lvl4pPr>
    <a:lvl5pPr marL="1820455" algn="l" defTabSz="910224" rtl="0" eaLnBrk="1" latinLnBrk="0" hangingPunct="1">
      <a:defRPr sz="1900" kern="1200">
        <a:solidFill>
          <a:schemeClr val="tx1"/>
        </a:solidFill>
        <a:latin typeface="+mn-lt"/>
        <a:ea typeface="+mn-ea"/>
        <a:cs typeface="+mn-cs"/>
      </a:defRPr>
    </a:lvl5pPr>
    <a:lvl6pPr marL="2275565" algn="l" defTabSz="910224" rtl="0" eaLnBrk="1" latinLnBrk="0" hangingPunct="1">
      <a:defRPr sz="1900" kern="1200">
        <a:solidFill>
          <a:schemeClr val="tx1"/>
        </a:solidFill>
        <a:latin typeface="+mn-lt"/>
        <a:ea typeface="+mn-ea"/>
        <a:cs typeface="+mn-cs"/>
      </a:defRPr>
    </a:lvl6pPr>
    <a:lvl7pPr marL="2730672" algn="l" defTabSz="910224" rtl="0" eaLnBrk="1" latinLnBrk="0" hangingPunct="1">
      <a:defRPr sz="1900" kern="1200">
        <a:solidFill>
          <a:schemeClr val="tx1"/>
        </a:solidFill>
        <a:latin typeface="+mn-lt"/>
        <a:ea typeface="+mn-ea"/>
        <a:cs typeface="+mn-cs"/>
      </a:defRPr>
    </a:lvl7pPr>
    <a:lvl8pPr marL="3185786" algn="l" defTabSz="910224" rtl="0" eaLnBrk="1" latinLnBrk="0" hangingPunct="1">
      <a:defRPr sz="1900" kern="1200">
        <a:solidFill>
          <a:schemeClr val="tx1"/>
        </a:solidFill>
        <a:latin typeface="+mn-lt"/>
        <a:ea typeface="+mn-ea"/>
        <a:cs typeface="+mn-cs"/>
      </a:defRPr>
    </a:lvl8pPr>
    <a:lvl9pPr marL="3640897" algn="l" defTabSz="910224" rtl="0" eaLnBrk="1" latinLnBrk="0" hangingPunct="1">
      <a:defRPr sz="19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A1F6BD7-B484-4164-AEB8-CDF838E5E4AE}">
          <p14:sldIdLst>
            <p14:sldId id="268"/>
            <p14:sldId id="407"/>
            <p14:sldId id="408"/>
            <p14:sldId id="409"/>
          </p14:sldIdLst>
        </p14:section>
        <p14:section name="Current Performance" id="{F494E77E-61D2-43CB-B24A-7791FC6F998F}">
          <p14:sldIdLst>
            <p14:sldId id="410"/>
            <p14:sldId id="346"/>
            <p14:sldId id="382"/>
            <p14:sldId id="385"/>
          </p14:sldIdLst>
        </p14:section>
        <p14:section name="Future Outlook" id="{89E80529-274D-4C78-A422-F84C10A539FC}">
          <p14:sldIdLst>
            <p14:sldId id="411"/>
            <p14:sldId id="338"/>
            <p14:sldId id="406"/>
            <p14:sldId id="412"/>
            <p14:sldId id="370"/>
            <p14:sldId id="356"/>
            <p14:sldId id="431"/>
            <p14:sldId id="360"/>
            <p14:sldId id="413"/>
            <p14:sldId id="383"/>
            <p14:sldId id="414"/>
            <p14:sldId id="399"/>
            <p14:sldId id="349"/>
            <p14:sldId id="357"/>
            <p14:sldId id="350"/>
            <p14:sldId id="351"/>
            <p14:sldId id="352"/>
            <p14:sldId id="384"/>
          </p14:sldIdLst>
        </p14:section>
        <p14:section name="Strategic Plan Design" id="{754F1D56-B8AC-4CAF-853C-1F65F4ACF9E8}">
          <p14:sldIdLst>
            <p14:sldId id="415"/>
            <p14:sldId id="416"/>
            <p14:sldId id="333"/>
            <p14:sldId id="417"/>
            <p14:sldId id="425"/>
            <p14:sldId id="332"/>
            <p14:sldId id="334"/>
            <p14:sldId id="314"/>
            <p14:sldId id="405"/>
            <p14:sldId id="393"/>
            <p14:sldId id="426"/>
            <p14:sldId id="375"/>
            <p14:sldId id="376"/>
            <p14:sldId id="378"/>
            <p14:sldId id="335"/>
            <p14:sldId id="359"/>
            <p14:sldId id="419"/>
            <p14:sldId id="420"/>
            <p14:sldId id="421"/>
            <p14:sldId id="422"/>
            <p14:sldId id="423"/>
            <p14:sldId id="424"/>
            <p14:sldId id="427"/>
            <p14:sldId id="401"/>
            <p14:sldId id="336"/>
            <p14:sldId id="402"/>
            <p14:sldId id="429"/>
            <p14:sldId id="430"/>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82570" autoAdjust="0"/>
  </p:normalViewPr>
  <p:slideViewPr>
    <p:cSldViewPr snapToObjects="1">
      <p:cViewPr>
        <p:scale>
          <a:sx n="80" d="100"/>
          <a:sy n="80" d="100"/>
        </p:scale>
        <p:origin x="-1326" y="264"/>
      </p:cViewPr>
      <p:guideLst>
        <p:guide orient="horz" pos="2160"/>
        <p:guide pos="2880"/>
      </p:guideLst>
    </p:cSldViewPr>
  </p:slideViewPr>
  <p:notesTextViewPr>
    <p:cViewPr>
      <p:scale>
        <a:sx n="1" d="1"/>
        <a:sy n="1" d="1"/>
      </p:scale>
      <p:origin x="0" y="0"/>
    </p:cViewPr>
  </p:notesTextViewPr>
  <p:sorterViewPr>
    <p:cViewPr>
      <p:scale>
        <a:sx n="100" d="100"/>
        <a:sy n="100" d="100"/>
      </p:scale>
      <p:origin x="0" y="1209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8.xml"/><Relationship Id="rId21" Type="http://schemas.openxmlformats.org/officeDocument/2006/relationships/slide" Target="slides/slide13.xml"/><Relationship Id="rId42" Type="http://schemas.openxmlformats.org/officeDocument/2006/relationships/slide" Target="slides/slide34.xml"/><Relationship Id="rId47" Type="http://schemas.openxmlformats.org/officeDocument/2006/relationships/slide" Target="slides/slide39.xml"/><Relationship Id="rId63" Type="http://schemas.openxmlformats.org/officeDocument/2006/relationships/slide" Target="slides/slide55.xml"/><Relationship Id="rId68" Type="http://schemas.openxmlformats.org/officeDocument/2006/relationships/theme" Target="theme/theme1.xml"/><Relationship Id="rId7" Type="http://schemas.openxmlformats.org/officeDocument/2006/relationships/slideMaster" Target="slideMasters/slideMaster7.xml"/><Relationship Id="rId71"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presProps" Target="presProps.xml"/><Relationship Id="rId5" Type="http://schemas.openxmlformats.org/officeDocument/2006/relationships/slideMaster" Target="slideMasters/slideMaster5.xml"/><Relationship Id="rId61" Type="http://schemas.openxmlformats.org/officeDocument/2006/relationships/slide" Target="slides/slide53.xml"/><Relationship Id="rId19" Type="http://schemas.openxmlformats.org/officeDocument/2006/relationships/slide" Target="slides/slide1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slide" Target="slides/slide43.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viewProps" Target="viewProps.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10" Type="http://schemas.openxmlformats.org/officeDocument/2006/relationships/slide" Target="slides/slide2.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1.xml"/><Relationship Id="rId13" Type="http://schemas.openxmlformats.org/officeDocument/2006/relationships/slide" Target="slides/slide5.xml"/><Relationship Id="rId18" Type="http://schemas.openxmlformats.org/officeDocument/2006/relationships/slide" Target="slides/slide10.xml"/><Relationship Id="rId39" Type="http://schemas.openxmlformats.org/officeDocument/2006/relationships/slide" Target="slides/slide31.xml"/><Relationship Id="rId34" Type="http://schemas.openxmlformats.org/officeDocument/2006/relationships/slide" Target="slides/slide26.xml"/><Relationship Id="rId50" Type="http://schemas.openxmlformats.org/officeDocument/2006/relationships/slide" Target="slides/slide42.xml"/><Relationship Id="rId55" Type="http://schemas.openxmlformats.org/officeDocument/2006/relationships/slide" Target="slides/slide47.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8.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11.xlsx"/><Relationship Id="rId1" Type="http://schemas.openxmlformats.org/officeDocument/2006/relationships/themeOverride" Target="../theme/themeOverride9.xml"/></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2.xlsx"/><Relationship Id="rId1" Type="http://schemas.openxmlformats.org/officeDocument/2006/relationships/themeOverride" Target="../theme/themeOverride10.xml"/></Relationships>
</file>

<file path=ppt/charts/_rels/chart13.xml.rels><?xml version="1.0" encoding="UTF-8" standalone="yes"?>
<Relationships xmlns="http://schemas.openxmlformats.org/package/2006/relationships"><Relationship Id="rId2" Type="http://schemas.openxmlformats.org/officeDocument/2006/relationships/package" Target="../embeddings/Microsoft_Excel_Worksheet13.xlsx"/><Relationship Id="rId1" Type="http://schemas.openxmlformats.org/officeDocument/2006/relationships/themeOverride" Target="../theme/themeOverride11.xml"/></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2" Type="http://schemas.openxmlformats.org/officeDocument/2006/relationships/package" Target="../embeddings/Microsoft_Excel_Worksheet15.xlsx"/><Relationship Id="rId1" Type="http://schemas.openxmlformats.org/officeDocument/2006/relationships/themeOverride" Target="../theme/themeOverride12.xml"/></Relationships>
</file>

<file path=ppt/charts/_rels/chart16.xml.rels><?xml version="1.0" encoding="UTF-8" standalone="yes"?>
<Relationships xmlns="http://schemas.openxmlformats.org/package/2006/relationships"><Relationship Id="rId2" Type="http://schemas.openxmlformats.org/officeDocument/2006/relationships/package" Target="../embeddings/Microsoft_Excel_Worksheet16.xlsx"/><Relationship Id="rId1" Type="http://schemas.openxmlformats.org/officeDocument/2006/relationships/themeOverride" Target="../theme/themeOverride13.xml"/></Relationships>
</file>

<file path=ppt/charts/_rels/chart17.xml.rels><?xml version="1.0" encoding="UTF-8" standalone="yes"?>
<Relationships xmlns="http://schemas.openxmlformats.org/package/2006/relationships"><Relationship Id="rId2" Type="http://schemas.openxmlformats.org/officeDocument/2006/relationships/package" Target="../embeddings/Microsoft_Excel_Worksheet17.xlsx"/><Relationship Id="rId1" Type="http://schemas.openxmlformats.org/officeDocument/2006/relationships/themeOverride" Target="../theme/themeOverride14.xml"/></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2" Type="http://schemas.openxmlformats.org/officeDocument/2006/relationships/package" Target="../embeddings/Microsoft_Excel_Worksheet19.xlsx"/><Relationship Id="rId1" Type="http://schemas.openxmlformats.org/officeDocument/2006/relationships/themeOverride" Target="../theme/themeOverride15.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2" Type="http://schemas.openxmlformats.org/officeDocument/2006/relationships/package" Target="../embeddings/Microsoft_Excel_Worksheet20.xlsx"/><Relationship Id="rId1" Type="http://schemas.openxmlformats.org/officeDocument/2006/relationships/themeOverride" Target="../theme/themeOverride16.xml"/></Relationships>
</file>

<file path=ppt/charts/_rels/chart21.xml.rels><?xml version="1.0" encoding="UTF-8" standalone="yes"?>
<Relationships xmlns="http://schemas.openxmlformats.org/package/2006/relationships"><Relationship Id="rId2" Type="http://schemas.openxmlformats.org/officeDocument/2006/relationships/package" Target="../embeddings/Microsoft_Excel_Worksheet21.xlsx"/><Relationship Id="rId1" Type="http://schemas.openxmlformats.org/officeDocument/2006/relationships/themeOverride" Target="../theme/themeOverride17.xml"/></Relationships>
</file>

<file path=ppt/charts/_rels/chart22.xml.rels><?xml version="1.0" encoding="UTF-8" standalone="yes"?>
<Relationships xmlns="http://schemas.openxmlformats.org/package/2006/relationships"><Relationship Id="rId2" Type="http://schemas.openxmlformats.org/officeDocument/2006/relationships/package" Target="../embeddings/Microsoft_Excel_Worksheet22.xlsx"/><Relationship Id="rId1" Type="http://schemas.openxmlformats.org/officeDocument/2006/relationships/themeOverride" Target="../theme/themeOverride18.xml"/></Relationships>
</file>

<file path=ppt/charts/_rels/chart23.xml.rels><?xml version="1.0" encoding="UTF-8" standalone="yes"?>
<Relationships xmlns="http://schemas.openxmlformats.org/package/2006/relationships"><Relationship Id="rId2" Type="http://schemas.openxmlformats.org/officeDocument/2006/relationships/package" Target="../embeddings/Microsoft_Excel_Worksheet23.xlsx"/><Relationship Id="rId1" Type="http://schemas.openxmlformats.org/officeDocument/2006/relationships/themeOverride" Target="../theme/themeOverride19.xml"/></Relationships>
</file>

<file path=ppt/charts/_rels/chart24.xml.rels><?xml version="1.0" encoding="UTF-8" standalone="yes"?>
<Relationships xmlns="http://schemas.openxmlformats.org/package/2006/relationships"><Relationship Id="rId2" Type="http://schemas.openxmlformats.org/officeDocument/2006/relationships/package" Target="../embeddings/Microsoft_Excel_Worksheet24.xlsx"/><Relationship Id="rId1" Type="http://schemas.openxmlformats.org/officeDocument/2006/relationships/themeOverride" Target="../theme/themeOverride20.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5.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6.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7.xml"/></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000" dirty="0" smtClean="0"/>
              <a:t>Wait Time to Appointment</a:t>
            </a:r>
            <a:endParaRPr lang="en-US" sz="1000" baseline="0" dirty="0" smtClean="0"/>
          </a:p>
          <a:p>
            <a:pPr>
              <a:defRPr/>
            </a:pPr>
            <a:r>
              <a:rPr lang="en-US" sz="800" baseline="0" dirty="0" smtClean="0"/>
              <a:t>(In Days)</a:t>
            </a:r>
            <a:endParaRPr lang="en-US" sz="800" dirty="0"/>
          </a:p>
        </c:rich>
      </c:tx>
      <c:layout/>
      <c:overlay val="0"/>
    </c:title>
    <c:autoTitleDeleted val="0"/>
    <c:plotArea>
      <c:layout/>
      <c:barChart>
        <c:barDir val="col"/>
        <c:grouping val="clustered"/>
        <c:varyColors val="0"/>
        <c:ser>
          <c:idx val="0"/>
          <c:order val="0"/>
          <c:tx>
            <c:strRef>
              <c:f>Sheet1!$B$1</c:f>
              <c:strCache>
                <c:ptCount val="1"/>
                <c:pt idx="0">
                  <c:v>Wait Time to Consults (In Days)</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Current</c:v>
                </c:pt>
                <c:pt idx="1">
                  <c:v>20XX Plan Target</c:v>
                </c:pt>
              </c:strCache>
            </c:strRef>
          </c:cat>
          <c:val>
            <c:numRef>
              <c:f>Sheet1!$B$2:$B$3</c:f>
              <c:numCache>
                <c:formatCode>General</c:formatCode>
                <c:ptCount val="2"/>
                <c:pt idx="0">
                  <c:v>4</c:v>
                </c:pt>
                <c:pt idx="1">
                  <c:v>8</c:v>
                </c:pt>
              </c:numCache>
            </c:numRef>
          </c:val>
        </c:ser>
        <c:dLbls>
          <c:showLegendKey val="0"/>
          <c:showVal val="1"/>
          <c:showCatName val="0"/>
          <c:showSerName val="0"/>
          <c:showPercent val="0"/>
          <c:showBubbleSize val="0"/>
        </c:dLbls>
        <c:gapWidth val="150"/>
        <c:overlap val="-25"/>
        <c:axId val="261894912"/>
        <c:axId val="261897600"/>
      </c:barChart>
      <c:catAx>
        <c:axId val="261894912"/>
        <c:scaling>
          <c:orientation val="minMax"/>
        </c:scaling>
        <c:delete val="0"/>
        <c:axPos val="b"/>
        <c:majorTickMark val="none"/>
        <c:minorTickMark val="none"/>
        <c:tickLblPos val="nextTo"/>
        <c:spPr>
          <a:ln>
            <a:solidFill>
              <a:srgbClr val="000000"/>
            </a:solidFill>
          </a:ln>
        </c:spPr>
        <c:txPr>
          <a:bodyPr/>
          <a:lstStyle/>
          <a:p>
            <a:pPr>
              <a:defRPr i="1"/>
            </a:pPr>
            <a:endParaRPr lang="en-US"/>
          </a:p>
        </c:txPr>
        <c:crossAx val="261897600"/>
        <c:crosses val="autoZero"/>
        <c:auto val="1"/>
        <c:lblAlgn val="ctr"/>
        <c:lblOffset val="0"/>
        <c:noMultiLvlLbl val="0"/>
      </c:catAx>
      <c:valAx>
        <c:axId val="261897600"/>
        <c:scaling>
          <c:orientation val="minMax"/>
        </c:scaling>
        <c:delete val="1"/>
        <c:axPos val="l"/>
        <c:numFmt formatCode="General" sourceLinked="1"/>
        <c:majorTickMark val="none"/>
        <c:minorTickMark val="none"/>
        <c:tickLblPos val="none"/>
        <c:crossAx val="261894912"/>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US Age Distribution 2010</c:v>
                </c:pt>
              </c:strCache>
            </c:strRef>
          </c:tx>
          <c:spPr>
            <a:ln>
              <a:solidFill>
                <a:sysClr val="window" lastClr="FFFFFF"/>
              </a:solidFill>
            </a:ln>
          </c:spPr>
          <c:dLbls>
            <c:txPr>
              <a:bodyPr/>
              <a:lstStyle/>
              <a:p>
                <a:pPr>
                  <a:defRPr sz="1000">
                    <a:solidFill>
                      <a:schemeClr val="tx1"/>
                    </a:solidFill>
                  </a:defRPr>
                </a:pPr>
                <a:endParaRPr lang="en-US"/>
              </a:p>
            </c:txPr>
            <c:showLegendKey val="0"/>
            <c:showVal val="1"/>
            <c:showCatName val="0"/>
            <c:showSerName val="0"/>
            <c:showPercent val="0"/>
            <c:showBubbleSize val="0"/>
            <c:showLeaderLines val="1"/>
          </c:dLbls>
          <c:cat>
            <c:strRef>
              <c:f>Sheet1!$A$2:$A$5</c:f>
              <c:strCache>
                <c:ptCount val="4"/>
                <c:pt idx="0">
                  <c:v>&lt;18</c:v>
                </c:pt>
                <c:pt idx="1">
                  <c:v>18 to 44</c:v>
                </c:pt>
                <c:pt idx="2">
                  <c:v>45 to 64</c:v>
                </c:pt>
                <c:pt idx="3">
                  <c:v>65+</c:v>
                </c:pt>
              </c:strCache>
            </c:strRef>
          </c:cat>
          <c:val>
            <c:numRef>
              <c:f>Sheet1!$B$2:$B$5</c:f>
              <c:numCache>
                <c:formatCode>0.0%</c:formatCode>
                <c:ptCount val="4"/>
                <c:pt idx="0">
                  <c:v>0.24000000000000021</c:v>
                </c:pt>
                <c:pt idx="1">
                  <c:v>0.36500000000000032</c:v>
                </c:pt>
                <c:pt idx="2">
                  <c:v>0.26400000000000001</c:v>
                </c:pt>
                <c:pt idx="3">
                  <c:v>5.3499999999999999E-2</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US Age Distribution, 2015</c:v>
                </c:pt>
              </c:strCache>
            </c:strRef>
          </c:tx>
          <c:spPr>
            <a:ln>
              <a:solidFill>
                <a:sysClr val="window" lastClr="FFFFFF"/>
              </a:solidFill>
            </a:ln>
          </c:spPr>
          <c:dLbls>
            <c:dLbl>
              <c:idx val="3"/>
              <c:spPr/>
              <c:txPr>
                <a:bodyPr/>
                <a:lstStyle/>
                <a:p>
                  <a:pPr>
                    <a:defRPr sz="1000">
                      <a:solidFill>
                        <a:schemeClr val="bg1"/>
                      </a:solidFill>
                    </a:defRPr>
                  </a:pPr>
                  <a:endParaRPr lang="en-US"/>
                </a:p>
              </c:txPr>
              <c:showLegendKey val="0"/>
              <c:showVal val="1"/>
              <c:showCatName val="0"/>
              <c:showSerName val="0"/>
              <c:showPercent val="0"/>
              <c:showBubbleSize val="0"/>
            </c:dLbl>
            <c:dLbl>
              <c:idx val="4"/>
              <c:spPr/>
              <c:txPr>
                <a:bodyPr/>
                <a:lstStyle/>
                <a:p>
                  <a:pPr>
                    <a:defRPr sz="1000">
                      <a:solidFill>
                        <a:schemeClr val="bg1"/>
                      </a:solidFill>
                    </a:defRPr>
                  </a:pPr>
                  <a:endParaRPr lang="en-US"/>
                </a:p>
              </c:txPr>
              <c:showLegendKey val="0"/>
              <c:showVal val="1"/>
              <c:showCatName val="0"/>
              <c:showSerName val="0"/>
              <c:showPercent val="0"/>
              <c:showBubbleSize val="0"/>
            </c:dLbl>
            <c:txPr>
              <a:bodyPr/>
              <a:lstStyle/>
              <a:p>
                <a:pPr>
                  <a:defRPr sz="1000"/>
                </a:pPr>
                <a:endParaRPr lang="en-US"/>
              </a:p>
            </c:txPr>
            <c:showLegendKey val="0"/>
            <c:showVal val="1"/>
            <c:showCatName val="0"/>
            <c:showSerName val="0"/>
            <c:showPercent val="0"/>
            <c:showBubbleSize val="0"/>
            <c:showLeaderLines val="1"/>
          </c:dLbls>
          <c:cat>
            <c:strRef>
              <c:f>Sheet1!$A$2:$A$5</c:f>
              <c:strCache>
                <c:ptCount val="4"/>
                <c:pt idx="0">
                  <c:v>&lt;18</c:v>
                </c:pt>
                <c:pt idx="1">
                  <c:v>18 to 44</c:v>
                </c:pt>
                <c:pt idx="2">
                  <c:v>45 to 64</c:v>
                </c:pt>
                <c:pt idx="3">
                  <c:v>65+</c:v>
                </c:pt>
              </c:strCache>
            </c:strRef>
          </c:cat>
          <c:val>
            <c:numRef>
              <c:f>Sheet1!$B$2:$B$5</c:f>
              <c:numCache>
                <c:formatCode>0.0%</c:formatCode>
                <c:ptCount val="4"/>
                <c:pt idx="0">
                  <c:v>0.23800000000000004</c:v>
                </c:pt>
                <c:pt idx="1">
                  <c:v>0.35300000000000031</c:v>
                </c:pt>
                <c:pt idx="2">
                  <c:v>0.26200000000000001</c:v>
                </c:pt>
                <c:pt idx="3">
                  <c:v>0.14700000000000021</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US Age Distribution 2010</c:v>
                </c:pt>
              </c:strCache>
            </c:strRef>
          </c:tx>
          <c:spPr>
            <a:ln>
              <a:solidFill>
                <a:sysClr val="window" lastClr="FFFFFF"/>
              </a:solidFill>
            </a:ln>
          </c:spPr>
          <c:dLbls>
            <c:txPr>
              <a:bodyPr/>
              <a:lstStyle/>
              <a:p>
                <a:pPr>
                  <a:defRPr sz="1000">
                    <a:solidFill>
                      <a:schemeClr val="tx1"/>
                    </a:solidFill>
                  </a:defRPr>
                </a:pPr>
                <a:endParaRPr lang="en-US"/>
              </a:p>
            </c:txPr>
            <c:showLegendKey val="0"/>
            <c:showVal val="1"/>
            <c:showCatName val="0"/>
            <c:showSerName val="0"/>
            <c:showPercent val="0"/>
            <c:showBubbleSize val="0"/>
            <c:showLeaderLines val="1"/>
          </c:dLbls>
          <c:cat>
            <c:strRef>
              <c:f>Sheet1!$A$2:$A$6</c:f>
              <c:strCache>
                <c:ptCount val="5"/>
                <c:pt idx="0">
                  <c:v>Medicaid</c:v>
                </c:pt>
                <c:pt idx="1">
                  <c:v>Medicare</c:v>
                </c:pt>
                <c:pt idx="2">
                  <c:v>Commercial</c:v>
                </c:pt>
                <c:pt idx="3">
                  <c:v>Uninsured</c:v>
                </c:pt>
                <c:pt idx="4">
                  <c:v>Other</c:v>
                </c:pt>
              </c:strCache>
            </c:strRef>
          </c:cat>
          <c:val>
            <c:numRef>
              <c:f>Sheet1!$B$2:$B$6</c:f>
              <c:numCache>
                <c:formatCode>0.0%</c:formatCode>
                <c:ptCount val="5"/>
                <c:pt idx="0">
                  <c:v>0.35</c:v>
                </c:pt>
                <c:pt idx="1">
                  <c:v>0.3</c:v>
                </c:pt>
                <c:pt idx="2">
                  <c:v>0.24</c:v>
                </c:pt>
                <c:pt idx="3">
                  <c:v>0.09</c:v>
                </c:pt>
                <c:pt idx="4">
                  <c:v>0.02</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Market/Region Payer Mix</c:v>
                </c:pt>
              </c:strCache>
            </c:strRef>
          </c:tx>
          <c:spPr>
            <a:ln>
              <a:solidFill>
                <a:sysClr val="window" lastClr="FFFFFF"/>
              </a:solidFill>
            </a:ln>
          </c:spPr>
          <c:dLbls>
            <c:txPr>
              <a:bodyPr/>
              <a:lstStyle/>
              <a:p>
                <a:pPr>
                  <a:defRPr sz="1000">
                    <a:solidFill>
                      <a:schemeClr val="tx1"/>
                    </a:solidFill>
                  </a:defRPr>
                </a:pPr>
                <a:endParaRPr lang="en-US"/>
              </a:p>
            </c:txPr>
            <c:showLegendKey val="0"/>
            <c:showVal val="1"/>
            <c:showCatName val="0"/>
            <c:showSerName val="0"/>
            <c:showPercent val="0"/>
            <c:showBubbleSize val="0"/>
            <c:showLeaderLines val="1"/>
          </c:dLbls>
          <c:cat>
            <c:strRef>
              <c:f>Sheet1!$A$2:$A$6</c:f>
              <c:strCache>
                <c:ptCount val="5"/>
                <c:pt idx="0">
                  <c:v>Medicaid</c:v>
                </c:pt>
                <c:pt idx="1">
                  <c:v>Medicare</c:v>
                </c:pt>
                <c:pt idx="2">
                  <c:v>Commercial</c:v>
                </c:pt>
                <c:pt idx="3">
                  <c:v>Uninsured</c:v>
                </c:pt>
                <c:pt idx="4">
                  <c:v>Other</c:v>
                </c:pt>
              </c:strCache>
            </c:strRef>
          </c:cat>
          <c:val>
            <c:numRef>
              <c:f>Sheet1!$B$2:$B$6</c:f>
              <c:numCache>
                <c:formatCode>0.0%</c:formatCode>
                <c:ptCount val="5"/>
                <c:pt idx="0">
                  <c:v>0.14000000000000001</c:v>
                </c:pt>
                <c:pt idx="1">
                  <c:v>0.3</c:v>
                </c:pt>
                <c:pt idx="2">
                  <c:v>0.42</c:v>
                </c:pt>
                <c:pt idx="3">
                  <c:v>0.04</c:v>
                </c:pt>
                <c:pt idx="4">
                  <c:v>0.1</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dLbls>
          <c:showLegendKey val="0"/>
          <c:showVal val="1"/>
          <c:showCatName val="0"/>
          <c:showSerName val="0"/>
          <c:showPercent val="0"/>
          <c:showBubbleSize val="0"/>
        </c:dLbls>
        <c:gapWidth val="60"/>
        <c:axId val="275161472"/>
        <c:axId val="275163008"/>
      </c:barChart>
      <c:catAx>
        <c:axId val="275161472"/>
        <c:scaling>
          <c:orientation val="minMax"/>
        </c:scaling>
        <c:delete val="0"/>
        <c:axPos val="b"/>
        <c:majorTickMark val="none"/>
        <c:minorTickMark val="none"/>
        <c:tickLblPos val="none"/>
        <c:crossAx val="275163008"/>
        <c:crosses val="autoZero"/>
        <c:auto val="1"/>
        <c:lblAlgn val="ctr"/>
        <c:lblOffset val="0"/>
        <c:noMultiLvlLbl val="0"/>
      </c:catAx>
      <c:valAx>
        <c:axId val="275163008"/>
        <c:scaling>
          <c:orientation val="minMax"/>
        </c:scaling>
        <c:delete val="0"/>
        <c:axPos val="l"/>
        <c:numFmt formatCode="General" sourceLinked="1"/>
        <c:majorTickMark val="none"/>
        <c:minorTickMark val="none"/>
        <c:tickLblPos val="none"/>
        <c:crossAx val="27516147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Hook Hospital Payer Mix, Future</c:v>
                </c:pt>
              </c:strCache>
            </c:strRef>
          </c:tx>
          <c:spPr>
            <a:ln>
              <a:solidFill>
                <a:sysClr val="window" lastClr="FFFFFF"/>
              </a:solidFill>
            </a:ln>
          </c:spPr>
          <c:dLbls>
            <c:txPr>
              <a:bodyPr/>
              <a:lstStyle/>
              <a:p>
                <a:pPr>
                  <a:defRPr sz="1000">
                    <a:solidFill>
                      <a:schemeClr val="tx1"/>
                    </a:solidFill>
                  </a:defRPr>
                </a:pPr>
                <a:endParaRPr lang="en-US"/>
              </a:p>
            </c:txPr>
            <c:showLegendKey val="0"/>
            <c:showVal val="1"/>
            <c:showCatName val="0"/>
            <c:showSerName val="0"/>
            <c:showPercent val="0"/>
            <c:showBubbleSize val="0"/>
            <c:showLeaderLines val="1"/>
          </c:dLbls>
          <c:cat>
            <c:strRef>
              <c:f>Sheet1!$A$2:$A$6</c:f>
              <c:strCache>
                <c:ptCount val="5"/>
                <c:pt idx="0">
                  <c:v>Medicaid</c:v>
                </c:pt>
                <c:pt idx="1">
                  <c:v>Medicare</c:v>
                </c:pt>
                <c:pt idx="2">
                  <c:v>Commercial</c:v>
                </c:pt>
                <c:pt idx="3">
                  <c:v>Uninsured</c:v>
                </c:pt>
                <c:pt idx="4">
                  <c:v>Other</c:v>
                </c:pt>
              </c:strCache>
            </c:strRef>
          </c:cat>
          <c:val>
            <c:numRef>
              <c:f>Sheet1!$B$2:$B$6</c:f>
              <c:numCache>
                <c:formatCode>0.0%</c:formatCode>
                <c:ptCount val="5"/>
                <c:pt idx="0">
                  <c:v>0.24</c:v>
                </c:pt>
                <c:pt idx="1">
                  <c:v>0.36499999999999999</c:v>
                </c:pt>
                <c:pt idx="2">
                  <c:v>0.26400000000000001</c:v>
                </c:pt>
                <c:pt idx="3">
                  <c:v>5.3499999999999999E-2</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US Age Distribution, 2015</c:v>
                </c:pt>
              </c:strCache>
            </c:strRef>
          </c:tx>
          <c:spPr>
            <a:ln>
              <a:solidFill>
                <a:sysClr val="window" lastClr="FFFFFF"/>
              </a:solidFill>
            </a:ln>
          </c:spPr>
          <c:dLbls>
            <c:txPr>
              <a:bodyPr/>
              <a:lstStyle/>
              <a:p>
                <a:pPr>
                  <a:defRPr sz="1000">
                    <a:solidFill>
                      <a:schemeClr val="tx1"/>
                    </a:solidFill>
                  </a:defRPr>
                </a:pPr>
                <a:endParaRPr lang="en-US"/>
              </a:p>
            </c:txPr>
            <c:showLegendKey val="0"/>
            <c:showVal val="1"/>
            <c:showCatName val="0"/>
            <c:showSerName val="0"/>
            <c:showPercent val="0"/>
            <c:showBubbleSize val="0"/>
            <c:showLeaderLines val="1"/>
          </c:dLbls>
          <c:cat>
            <c:strRef>
              <c:f>Sheet1!$A$2:$A$6</c:f>
              <c:strCache>
                <c:ptCount val="5"/>
                <c:pt idx="0">
                  <c:v>Medicaid</c:v>
                </c:pt>
                <c:pt idx="1">
                  <c:v>Medicare</c:v>
                </c:pt>
                <c:pt idx="2">
                  <c:v>Commercial</c:v>
                </c:pt>
                <c:pt idx="3">
                  <c:v>Uninsured</c:v>
                </c:pt>
                <c:pt idx="4">
                  <c:v>Other</c:v>
                </c:pt>
              </c:strCache>
            </c:strRef>
          </c:cat>
          <c:val>
            <c:numRef>
              <c:f>Sheet1!$B$2:$B$6</c:f>
              <c:numCache>
                <c:formatCode>0.0%</c:formatCode>
                <c:ptCount val="5"/>
                <c:pt idx="0">
                  <c:v>0.34</c:v>
                </c:pt>
                <c:pt idx="1">
                  <c:v>0.46</c:v>
                </c:pt>
                <c:pt idx="2">
                  <c:v>0.11</c:v>
                </c:pt>
                <c:pt idx="3">
                  <c:v>0.04</c:v>
                </c:pt>
                <c:pt idx="4">
                  <c:v>0.05</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en-US" sz="1200" dirty="0" smtClean="0"/>
              <a:t>Practice Ownership Structure of Physicians</a:t>
            </a:r>
            <a:r>
              <a:rPr lang="en-US" sz="1200" baseline="0" dirty="0" smtClean="0"/>
              <a:t> in Single Specialty Groups (2012)</a:t>
            </a:r>
            <a:r>
              <a:rPr lang="en-US" sz="1200" baseline="30000" dirty="0" smtClean="0"/>
              <a:t>1</a:t>
            </a:r>
            <a:endParaRPr lang="en-US" sz="1200" baseline="30000" dirty="0"/>
          </a:p>
        </c:rich>
      </c:tx>
      <c:layout/>
      <c:overlay val="0"/>
    </c:title>
    <c:autoTitleDeleted val="0"/>
    <c:plotArea>
      <c:layout>
        <c:manualLayout>
          <c:layoutTarget val="inner"/>
          <c:xMode val="edge"/>
          <c:yMode val="edge"/>
          <c:x val="0.2050391323090997"/>
          <c:y val="0.22167429170377143"/>
          <c:w val="0.76668683830776796"/>
          <c:h val="0.55507056107539232"/>
        </c:manualLayout>
      </c:layout>
      <c:barChart>
        <c:barDir val="bar"/>
        <c:grouping val="percentStacked"/>
        <c:varyColors val="0"/>
        <c:ser>
          <c:idx val="0"/>
          <c:order val="0"/>
          <c:tx>
            <c:strRef>
              <c:f>Sheet1!$B$1</c:f>
              <c:strCache>
                <c:ptCount val="1"/>
                <c:pt idx="0">
                  <c:v>At least some hospital ownership</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Internal Medicine</c:v>
                </c:pt>
                <c:pt idx="1">
                  <c:v>Family Practice</c:v>
                </c:pt>
              </c:strCache>
            </c:strRef>
          </c:cat>
          <c:val>
            <c:numRef>
              <c:f>Sheet1!$B$2:$B$3</c:f>
              <c:numCache>
                <c:formatCode>0.0%</c:formatCode>
                <c:ptCount val="2"/>
                <c:pt idx="0">
                  <c:v>0.45100000000000001</c:v>
                </c:pt>
                <c:pt idx="1">
                  <c:v>0.37</c:v>
                </c:pt>
              </c:numCache>
            </c:numRef>
          </c:val>
        </c:ser>
        <c:ser>
          <c:idx val="1"/>
          <c:order val="1"/>
          <c:tx>
            <c:strRef>
              <c:f>Sheet1!$C$1</c:f>
              <c:strCache>
                <c:ptCount val="1"/>
                <c:pt idx="0">
                  <c:v>Wholly owned by physicians</c:v>
                </c:pt>
              </c:strCache>
            </c:strRef>
          </c:tx>
          <c:spPr>
            <a:solidFill>
              <a:srgbClr val="297FD5"/>
            </a:solidFill>
          </c:spPr>
          <c:invertIfNegative val="0"/>
          <c:cat>
            <c:strRef>
              <c:f>Sheet1!$A$2:$A$3</c:f>
              <c:strCache>
                <c:ptCount val="2"/>
                <c:pt idx="0">
                  <c:v>Internal Medicine</c:v>
                </c:pt>
                <c:pt idx="1">
                  <c:v>Family Practice</c:v>
                </c:pt>
              </c:strCache>
            </c:strRef>
          </c:cat>
          <c:val>
            <c:numRef>
              <c:f>Sheet1!$C$2:$C$3</c:f>
              <c:numCache>
                <c:formatCode>0.0%</c:formatCode>
                <c:ptCount val="2"/>
                <c:pt idx="0">
                  <c:v>0.441</c:v>
                </c:pt>
                <c:pt idx="1">
                  <c:v>0.52800000000000002</c:v>
                </c:pt>
              </c:numCache>
            </c:numRef>
          </c:val>
        </c:ser>
        <c:ser>
          <c:idx val="2"/>
          <c:order val="2"/>
          <c:tx>
            <c:strRef>
              <c:f>Sheet1!$D$1</c:f>
              <c:strCache>
                <c:ptCount val="1"/>
                <c:pt idx="0">
                  <c:v>Other</c:v>
                </c:pt>
              </c:strCache>
            </c:strRef>
          </c:tx>
          <c:spPr>
            <a:solidFill>
              <a:srgbClr val="297FD5">
                <a:lumMod val="50000"/>
              </a:srgbClr>
            </a:solidFill>
          </c:spPr>
          <c:invertIfNegative val="0"/>
          <c:dLbls>
            <c:spPr>
              <a:ln>
                <a:noFill/>
              </a:ln>
            </c:spPr>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Sheet1!$A$2:$A$3</c:f>
              <c:strCache>
                <c:ptCount val="2"/>
                <c:pt idx="0">
                  <c:v>Internal Medicine</c:v>
                </c:pt>
                <c:pt idx="1">
                  <c:v>Family Practice</c:v>
                </c:pt>
              </c:strCache>
            </c:strRef>
          </c:cat>
          <c:val>
            <c:numRef>
              <c:f>Sheet1!$D$2:$D$3</c:f>
              <c:numCache>
                <c:formatCode>0.0%</c:formatCode>
                <c:ptCount val="2"/>
                <c:pt idx="0">
                  <c:v>0.108</c:v>
                </c:pt>
                <c:pt idx="1">
                  <c:v>0.10199999999999999</c:v>
                </c:pt>
              </c:numCache>
            </c:numRef>
          </c:val>
        </c:ser>
        <c:dLbls>
          <c:showLegendKey val="0"/>
          <c:showVal val="1"/>
          <c:showCatName val="0"/>
          <c:showSerName val="0"/>
          <c:showPercent val="0"/>
          <c:showBubbleSize val="0"/>
        </c:dLbls>
        <c:gapWidth val="150"/>
        <c:overlap val="100"/>
        <c:axId val="277260544"/>
        <c:axId val="278795392"/>
      </c:barChart>
      <c:catAx>
        <c:axId val="277260544"/>
        <c:scaling>
          <c:orientation val="minMax"/>
        </c:scaling>
        <c:delete val="0"/>
        <c:axPos val="l"/>
        <c:numFmt formatCode="General" sourceLinked="1"/>
        <c:majorTickMark val="none"/>
        <c:minorTickMark val="none"/>
        <c:tickLblPos val="nextTo"/>
        <c:spPr>
          <a:ln>
            <a:solidFill>
              <a:srgbClr val="000000"/>
            </a:solidFill>
          </a:ln>
        </c:spPr>
        <c:txPr>
          <a:bodyPr/>
          <a:lstStyle/>
          <a:p>
            <a:pPr>
              <a:defRPr i="1"/>
            </a:pPr>
            <a:endParaRPr lang="en-US"/>
          </a:p>
        </c:txPr>
        <c:crossAx val="278795392"/>
        <c:crosses val="autoZero"/>
        <c:auto val="1"/>
        <c:lblAlgn val="ctr"/>
        <c:lblOffset val="0"/>
        <c:noMultiLvlLbl val="0"/>
      </c:catAx>
      <c:valAx>
        <c:axId val="278795392"/>
        <c:scaling>
          <c:orientation val="minMax"/>
        </c:scaling>
        <c:delete val="1"/>
        <c:axPos val="b"/>
        <c:numFmt formatCode="0%" sourceLinked="1"/>
        <c:majorTickMark val="none"/>
        <c:minorTickMark val="none"/>
        <c:tickLblPos val="none"/>
        <c:crossAx val="277260544"/>
        <c:crosses val="autoZero"/>
        <c:crossBetween val="between"/>
      </c:valAx>
    </c:plotArea>
    <c:legend>
      <c:legendPos val="b"/>
      <c:layout>
        <c:manualLayout>
          <c:xMode val="edge"/>
          <c:yMode val="edge"/>
          <c:x val="0"/>
          <c:y val="0.83148585593467483"/>
          <c:w val="0.96807483611384904"/>
          <c:h val="0.14073636628754738"/>
        </c:manualLayout>
      </c:layout>
      <c:overlay val="0"/>
      <c:spPr>
        <a:ln>
          <a:solidFill>
            <a:sysClr val="windowText" lastClr="000000"/>
          </a:solidFill>
        </a:ln>
      </c:spPr>
    </c:legend>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dirty="0" smtClean="0"/>
              <a:t>Current Market </a:t>
            </a:r>
            <a:r>
              <a:rPr lang="en-US" sz="1200" dirty="0"/>
              <a:t>Referral Patterns</a:t>
            </a:r>
          </a:p>
        </c:rich>
      </c:tx>
      <c:layout/>
      <c:overlay val="0"/>
    </c:title>
    <c:autoTitleDeleted val="0"/>
    <c:plotArea>
      <c:layout/>
      <c:pieChart>
        <c:varyColors val="1"/>
        <c:ser>
          <c:idx val="0"/>
          <c:order val="0"/>
          <c:tx>
            <c:strRef>
              <c:f>Sheet1!$B$1</c:f>
              <c:strCache>
                <c:ptCount val="1"/>
                <c:pt idx="0">
                  <c:v>Market Referral Patterns</c:v>
                </c:pt>
              </c:strCache>
            </c:strRef>
          </c:tx>
          <c:dLbls>
            <c:dLbl>
              <c:idx val="0"/>
              <c:layout>
                <c:manualLayout>
                  <c:x val="-0.15809978778246411"/>
                  <c:y val="6.4291963504561928E-2"/>
                </c:manualLayout>
              </c:layout>
              <c:showLegendKey val="0"/>
              <c:showVal val="0"/>
              <c:showCatName val="0"/>
              <c:showSerName val="0"/>
              <c:showPercent val="1"/>
              <c:showBubbleSize val="0"/>
            </c:dLbl>
            <c:dLbl>
              <c:idx val="1"/>
              <c:layout>
                <c:manualLayout>
                  <c:x val="7.0606073534550909E-2"/>
                  <c:y val="-0.16231127359080139"/>
                </c:manualLayout>
              </c:layout>
              <c:showLegendKey val="0"/>
              <c:showVal val="0"/>
              <c:showCatName val="0"/>
              <c:showSerName val="0"/>
              <c:showPercent val="1"/>
              <c:showBubbleSize val="0"/>
            </c:dLbl>
            <c:dLbl>
              <c:idx val="2"/>
              <c:layout>
                <c:manualLayout>
                  <c:x val="0.12365949895185539"/>
                  <c:y val="0.11721941007374075"/>
                </c:manualLayout>
              </c:layout>
              <c:showLegendKey val="0"/>
              <c:showVal val="0"/>
              <c:showCatName val="0"/>
              <c:showSerName val="0"/>
              <c:showPercent val="1"/>
              <c:showBubbleSize val="0"/>
            </c:dLbl>
            <c:txPr>
              <a:bodyPr/>
              <a:lstStyle/>
              <a:p>
                <a:pPr>
                  <a:defRPr sz="1000"/>
                </a:pPr>
                <a:endParaRPr lang="en-US"/>
              </a:p>
            </c:txPr>
            <c:showLegendKey val="0"/>
            <c:showVal val="0"/>
            <c:showCatName val="0"/>
            <c:showSerName val="0"/>
            <c:showPercent val="1"/>
            <c:showBubbleSize val="0"/>
            <c:showLeaderLines val="1"/>
          </c:dLbls>
          <c:cat>
            <c:strRef>
              <c:f>Sheet1!$A$2:$A$4</c:f>
              <c:strCache>
                <c:ptCount val="3"/>
                <c:pt idx="0">
                  <c:v>Loyal Referrers</c:v>
                </c:pt>
                <c:pt idx="1">
                  <c:v>Split Referrers</c:v>
                </c:pt>
                <c:pt idx="2">
                  <c:v>Disloyal </c:v>
                </c:pt>
              </c:strCache>
            </c:strRef>
          </c:cat>
          <c:val>
            <c:numRef>
              <c:f>Sheet1!$B$2:$B$4</c:f>
              <c:numCache>
                <c:formatCode>0%</c:formatCode>
                <c:ptCount val="3"/>
                <c:pt idx="0">
                  <c:v>0.4</c:v>
                </c:pt>
                <c:pt idx="1">
                  <c:v>0.30000000000000032</c:v>
                </c:pt>
                <c:pt idx="2">
                  <c:v>0.30000000000000032</c:v>
                </c:pt>
              </c:numCache>
            </c:numRef>
          </c:val>
        </c:ser>
        <c:dLbls>
          <c:showLegendKey val="0"/>
          <c:showVal val="0"/>
          <c:showCatName val="0"/>
          <c:showSerName val="0"/>
          <c:showPercent val="1"/>
          <c:showBubbleSize val="0"/>
          <c:showLeaderLines val="1"/>
        </c:dLbls>
        <c:firstSliceAng val="0"/>
      </c:pieChart>
    </c:plotArea>
    <c:legend>
      <c:legendPos val="t"/>
      <c:layout/>
      <c:overlay val="0"/>
      <c:txPr>
        <a:bodyPr/>
        <a:lstStyle/>
        <a:p>
          <a:pPr>
            <a:defRPr sz="1200"/>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Market Share: Primary </a:t>
            </a:r>
            <a:r>
              <a:rPr lang="en-US" dirty="0" smtClean="0"/>
              <a:t>Market</a:t>
            </a:r>
            <a:endParaRPr lang="en-US" dirty="0"/>
          </a:p>
        </c:rich>
      </c:tx>
      <c:layout/>
      <c:overlay val="0"/>
    </c:title>
    <c:autoTitleDeleted val="0"/>
    <c:plotArea>
      <c:layout/>
      <c:barChart>
        <c:barDir val="col"/>
        <c:grouping val="clustered"/>
        <c:varyColors val="0"/>
        <c:ser>
          <c:idx val="0"/>
          <c:order val="0"/>
          <c:tx>
            <c:strRef>
              <c:f>Sheet1!$B$1</c:f>
              <c:strCache>
                <c:ptCount val="1"/>
                <c:pt idx="0">
                  <c:v>Market Share: Primary Market</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Current</c:v>
                </c:pt>
                <c:pt idx="1">
                  <c:v>Target</c:v>
                </c:pt>
              </c:strCache>
            </c:strRef>
          </c:cat>
          <c:val>
            <c:numRef>
              <c:f>Sheet1!$B$2:$B$3</c:f>
              <c:numCache>
                <c:formatCode>0%</c:formatCode>
                <c:ptCount val="2"/>
                <c:pt idx="0">
                  <c:v>0.28000000000000008</c:v>
                </c:pt>
                <c:pt idx="1">
                  <c:v>0.4</c:v>
                </c:pt>
              </c:numCache>
            </c:numRef>
          </c:val>
        </c:ser>
        <c:dLbls>
          <c:showLegendKey val="0"/>
          <c:showVal val="1"/>
          <c:showCatName val="0"/>
          <c:showSerName val="0"/>
          <c:showPercent val="0"/>
          <c:showBubbleSize val="0"/>
        </c:dLbls>
        <c:gapWidth val="150"/>
        <c:overlap val="-25"/>
        <c:axId val="352736384"/>
        <c:axId val="352739328"/>
      </c:barChart>
      <c:catAx>
        <c:axId val="352736384"/>
        <c:scaling>
          <c:orientation val="minMax"/>
        </c:scaling>
        <c:delete val="0"/>
        <c:axPos val="b"/>
        <c:majorTickMark val="none"/>
        <c:minorTickMark val="none"/>
        <c:tickLblPos val="nextTo"/>
        <c:spPr>
          <a:ln>
            <a:solidFill>
              <a:srgbClr val="000000"/>
            </a:solidFill>
          </a:ln>
        </c:spPr>
        <c:txPr>
          <a:bodyPr/>
          <a:lstStyle/>
          <a:p>
            <a:pPr>
              <a:defRPr i="1"/>
            </a:pPr>
            <a:endParaRPr lang="en-US"/>
          </a:p>
        </c:txPr>
        <c:crossAx val="352739328"/>
        <c:crosses val="autoZero"/>
        <c:auto val="1"/>
        <c:lblAlgn val="ctr"/>
        <c:lblOffset val="0"/>
        <c:noMultiLvlLbl val="0"/>
      </c:catAx>
      <c:valAx>
        <c:axId val="352739328"/>
        <c:scaling>
          <c:orientation val="minMax"/>
        </c:scaling>
        <c:delete val="1"/>
        <c:axPos val="l"/>
        <c:numFmt formatCode="0%" sourceLinked="1"/>
        <c:majorTickMark val="none"/>
        <c:minorTickMark val="none"/>
        <c:tickLblPos val="none"/>
        <c:crossAx val="352736384"/>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000" baseline="0" dirty="0" smtClean="0"/>
              <a:t>Primary Care Margin</a:t>
            </a:r>
            <a:endParaRPr lang="en-US" sz="1000" dirty="0"/>
          </a:p>
        </c:rich>
      </c:tx>
      <c:layout/>
      <c:overlay val="0"/>
    </c:title>
    <c:autoTitleDeleted val="0"/>
    <c:plotArea>
      <c:layout/>
      <c:barChart>
        <c:barDir val="col"/>
        <c:grouping val="clustered"/>
        <c:varyColors val="0"/>
        <c:ser>
          <c:idx val="0"/>
          <c:order val="0"/>
          <c:tx>
            <c:strRef>
              <c:f>Sheet1!$B$1</c:f>
              <c:strCache>
                <c:ptCount val="1"/>
                <c:pt idx="0">
                  <c:v>Service Line Margin</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Current</c:v>
                </c:pt>
                <c:pt idx="1">
                  <c:v>20XX Plan Target</c:v>
                </c:pt>
              </c:strCache>
            </c:strRef>
          </c:cat>
          <c:val>
            <c:numRef>
              <c:f>Sheet1!$B$2:$B$3</c:f>
              <c:numCache>
                <c:formatCode>0.0%</c:formatCode>
                <c:ptCount val="2"/>
                <c:pt idx="0">
                  <c:v>1.2E-2</c:v>
                </c:pt>
                <c:pt idx="1">
                  <c:v>1.4E-2</c:v>
                </c:pt>
              </c:numCache>
            </c:numRef>
          </c:val>
        </c:ser>
        <c:dLbls>
          <c:showLegendKey val="0"/>
          <c:showVal val="1"/>
          <c:showCatName val="0"/>
          <c:showSerName val="0"/>
          <c:showPercent val="0"/>
          <c:showBubbleSize val="0"/>
        </c:dLbls>
        <c:gapWidth val="150"/>
        <c:overlap val="-25"/>
        <c:axId val="201493888"/>
        <c:axId val="215755008"/>
      </c:barChart>
      <c:catAx>
        <c:axId val="201493888"/>
        <c:scaling>
          <c:orientation val="minMax"/>
        </c:scaling>
        <c:delete val="0"/>
        <c:axPos val="b"/>
        <c:majorTickMark val="none"/>
        <c:minorTickMark val="none"/>
        <c:tickLblPos val="nextTo"/>
        <c:spPr>
          <a:ln>
            <a:solidFill>
              <a:srgbClr val="000000"/>
            </a:solidFill>
          </a:ln>
        </c:spPr>
        <c:txPr>
          <a:bodyPr/>
          <a:lstStyle/>
          <a:p>
            <a:pPr>
              <a:defRPr i="1"/>
            </a:pPr>
            <a:endParaRPr lang="en-US"/>
          </a:p>
        </c:txPr>
        <c:crossAx val="215755008"/>
        <c:crosses val="autoZero"/>
        <c:auto val="1"/>
        <c:lblAlgn val="ctr"/>
        <c:lblOffset val="0"/>
        <c:noMultiLvlLbl val="0"/>
      </c:catAx>
      <c:valAx>
        <c:axId val="215755008"/>
        <c:scaling>
          <c:orientation val="minMax"/>
        </c:scaling>
        <c:delete val="1"/>
        <c:axPos val="l"/>
        <c:numFmt formatCode="0.0%" sourceLinked="1"/>
        <c:majorTickMark val="none"/>
        <c:minorTickMark val="none"/>
        <c:tickLblPos val="none"/>
        <c:crossAx val="201493888"/>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layout/>
      <c:overlay val="0"/>
    </c:title>
    <c:autoTitleDeleted val="0"/>
    <c:plotArea>
      <c:layout/>
      <c:barChart>
        <c:barDir val="col"/>
        <c:grouping val="clustered"/>
        <c:varyColors val="0"/>
        <c:ser>
          <c:idx val="0"/>
          <c:order val="0"/>
          <c:tx>
            <c:strRef>
              <c:f>Sheet1!$B$1</c:f>
              <c:strCache>
                <c:ptCount val="1"/>
                <c:pt idx="0">
                  <c:v>Market Share: Secondary Market</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Current</c:v>
                </c:pt>
                <c:pt idx="1">
                  <c:v>Target</c:v>
                </c:pt>
              </c:strCache>
            </c:strRef>
          </c:cat>
          <c:val>
            <c:numRef>
              <c:f>Sheet1!$B$2:$B$3</c:f>
              <c:numCache>
                <c:formatCode>0%</c:formatCode>
                <c:ptCount val="2"/>
                <c:pt idx="0">
                  <c:v>0.28000000000000008</c:v>
                </c:pt>
                <c:pt idx="1">
                  <c:v>0.4</c:v>
                </c:pt>
              </c:numCache>
            </c:numRef>
          </c:val>
        </c:ser>
        <c:dLbls>
          <c:showLegendKey val="0"/>
          <c:showVal val="1"/>
          <c:showCatName val="0"/>
          <c:showSerName val="0"/>
          <c:showPercent val="0"/>
          <c:showBubbleSize val="0"/>
        </c:dLbls>
        <c:gapWidth val="150"/>
        <c:overlap val="-25"/>
        <c:axId val="307653248"/>
        <c:axId val="307660288"/>
      </c:barChart>
      <c:catAx>
        <c:axId val="307653248"/>
        <c:scaling>
          <c:orientation val="minMax"/>
        </c:scaling>
        <c:delete val="0"/>
        <c:axPos val="b"/>
        <c:majorTickMark val="none"/>
        <c:minorTickMark val="none"/>
        <c:tickLblPos val="nextTo"/>
        <c:spPr>
          <a:ln>
            <a:solidFill>
              <a:srgbClr val="000000"/>
            </a:solidFill>
          </a:ln>
        </c:spPr>
        <c:txPr>
          <a:bodyPr/>
          <a:lstStyle/>
          <a:p>
            <a:pPr>
              <a:defRPr i="1"/>
            </a:pPr>
            <a:endParaRPr lang="en-US"/>
          </a:p>
        </c:txPr>
        <c:crossAx val="307660288"/>
        <c:crosses val="autoZero"/>
        <c:auto val="1"/>
        <c:lblAlgn val="ctr"/>
        <c:lblOffset val="0"/>
        <c:noMultiLvlLbl val="0"/>
      </c:catAx>
      <c:valAx>
        <c:axId val="307660288"/>
        <c:scaling>
          <c:orientation val="minMax"/>
        </c:scaling>
        <c:delete val="1"/>
        <c:axPos val="l"/>
        <c:numFmt formatCode="0%" sourceLinked="1"/>
        <c:majorTickMark val="none"/>
        <c:minorTickMark val="none"/>
        <c:tickLblPos val="none"/>
        <c:crossAx val="307653248"/>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layout/>
      <c:overlay val="0"/>
    </c:title>
    <c:autoTitleDeleted val="0"/>
    <c:plotArea>
      <c:layout/>
      <c:barChart>
        <c:barDir val="col"/>
        <c:grouping val="clustered"/>
        <c:varyColors val="0"/>
        <c:ser>
          <c:idx val="0"/>
          <c:order val="0"/>
          <c:tx>
            <c:strRef>
              <c:f>Sheet1!$B$1</c:f>
              <c:strCache>
                <c:ptCount val="1"/>
                <c:pt idx="0">
                  <c:v>Patient Understanding of Care</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Current</c:v>
                </c:pt>
                <c:pt idx="1">
                  <c:v>Target</c:v>
                </c:pt>
              </c:strCache>
            </c:strRef>
          </c:cat>
          <c:val>
            <c:numRef>
              <c:f>Sheet1!$B$2:$B$3</c:f>
              <c:numCache>
                <c:formatCode>0%</c:formatCode>
                <c:ptCount val="2"/>
                <c:pt idx="0">
                  <c:v>0.28000000000000008</c:v>
                </c:pt>
                <c:pt idx="1">
                  <c:v>0.4</c:v>
                </c:pt>
              </c:numCache>
            </c:numRef>
          </c:val>
        </c:ser>
        <c:dLbls>
          <c:showLegendKey val="0"/>
          <c:showVal val="1"/>
          <c:showCatName val="0"/>
          <c:showSerName val="0"/>
          <c:showPercent val="0"/>
          <c:showBubbleSize val="0"/>
        </c:dLbls>
        <c:gapWidth val="150"/>
        <c:overlap val="-25"/>
        <c:axId val="352960896"/>
        <c:axId val="352963584"/>
      </c:barChart>
      <c:catAx>
        <c:axId val="352960896"/>
        <c:scaling>
          <c:orientation val="minMax"/>
        </c:scaling>
        <c:delete val="0"/>
        <c:axPos val="b"/>
        <c:majorTickMark val="none"/>
        <c:minorTickMark val="none"/>
        <c:tickLblPos val="nextTo"/>
        <c:spPr>
          <a:ln>
            <a:solidFill>
              <a:srgbClr val="000000"/>
            </a:solidFill>
          </a:ln>
        </c:spPr>
        <c:txPr>
          <a:bodyPr/>
          <a:lstStyle/>
          <a:p>
            <a:pPr>
              <a:defRPr i="1"/>
            </a:pPr>
            <a:endParaRPr lang="en-US"/>
          </a:p>
        </c:txPr>
        <c:crossAx val="352963584"/>
        <c:crosses val="autoZero"/>
        <c:auto val="1"/>
        <c:lblAlgn val="ctr"/>
        <c:lblOffset val="0"/>
        <c:noMultiLvlLbl val="0"/>
      </c:catAx>
      <c:valAx>
        <c:axId val="352963584"/>
        <c:scaling>
          <c:orientation val="minMax"/>
        </c:scaling>
        <c:delete val="1"/>
        <c:axPos val="l"/>
        <c:numFmt formatCode="0%" sourceLinked="1"/>
        <c:majorTickMark val="none"/>
        <c:minorTickMark val="none"/>
        <c:tickLblPos val="none"/>
        <c:crossAx val="352960896"/>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Wait-Time to </a:t>
            </a:r>
            <a:r>
              <a:rPr lang="en-US" dirty="0" smtClean="0"/>
              <a:t>Appointments within</a:t>
            </a:r>
            <a:r>
              <a:rPr lang="en-US" baseline="0" dirty="0" smtClean="0"/>
              <a:t> Target Range</a:t>
            </a:r>
            <a:endParaRPr lang="en-US" dirty="0"/>
          </a:p>
        </c:rich>
      </c:tx>
      <c:layout/>
      <c:overlay val="0"/>
    </c:title>
    <c:autoTitleDeleted val="0"/>
    <c:plotArea>
      <c:layout/>
      <c:barChart>
        <c:barDir val="col"/>
        <c:grouping val="clustered"/>
        <c:varyColors val="0"/>
        <c:ser>
          <c:idx val="0"/>
          <c:order val="0"/>
          <c:tx>
            <c:strRef>
              <c:f>Sheet1!$B$1</c:f>
              <c:strCache>
                <c:ptCount val="1"/>
                <c:pt idx="0">
                  <c:v>Wait-Time to Consults</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Current</c:v>
                </c:pt>
                <c:pt idx="1">
                  <c:v>Target</c:v>
                </c:pt>
              </c:strCache>
            </c:strRef>
          </c:cat>
          <c:val>
            <c:numRef>
              <c:f>Sheet1!$B$2:$B$3</c:f>
              <c:numCache>
                <c:formatCode>0%</c:formatCode>
                <c:ptCount val="2"/>
                <c:pt idx="0">
                  <c:v>0.28000000000000008</c:v>
                </c:pt>
                <c:pt idx="1">
                  <c:v>0.4</c:v>
                </c:pt>
              </c:numCache>
            </c:numRef>
          </c:val>
        </c:ser>
        <c:dLbls>
          <c:showLegendKey val="0"/>
          <c:showVal val="1"/>
          <c:showCatName val="0"/>
          <c:showSerName val="0"/>
          <c:showPercent val="0"/>
          <c:showBubbleSize val="0"/>
        </c:dLbls>
        <c:gapWidth val="150"/>
        <c:overlap val="-25"/>
        <c:axId val="353048448"/>
        <c:axId val="353104640"/>
      </c:barChart>
      <c:catAx>
        <c:axId val="353048448"/>
        <c:scaling>
          <c:orientation val="minMax"/>
        </c:scaling>
        <c:delete val="0"/>
        <c:axPos val="b"/>
        <c:majorTickMark val="none"/>
        <c:minorTickMark val="none"/>
        <c:tickLblPos val="nextTo"/>
        <c:spPr>
          <a:ln>
            <a:solidFill>
              <a:srgbClr val="000000"/>
            </a:solidFill>
          </a:ln>
        </c:spPr>
        <c:txPr>
          <a:bodyPr/>
          <a:lstStyle/>
          <a:p>
            <a:pPr>
              <a:defRPr i="1"/>
            </a:pPr>
            <a:endParaRPr lang="en-US"/>
          </a:p>
        </c:txPr>
        <c:crossAx val="353104640"/>
        <c:crosses val="autoZero"/>
        <c:auto val="1"/>
        <c:lblAlgn val="ctr"/>
        <c:lblOffset val="0"/>
        <c:noMultiLvlLbl val="0"/>
      </c:catAx>
      <c:valAx>
        <c:axId val="353104640"/>
        <c:scaling>
          <c:orientation val="minMax"/>
        </c:scaling>
        <c:delete val="1"/>
        <c:axPos val="l"/>
        <c:numFmt formatCode="0%" sourceLinked="1"/>
        <c:majorTickMark val="none"/>
        <c:minorTickMark val="none"/>
        <c:tickLblPos val="none"/>
        <c:crossAx val="353048448"/>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smtClean="0"/>
              <a:t>Metric Title</a:t>
            </a:r>
            <a:endParaRPr lang="en-US" dirty="0"/>
          </a:p>
        </c:rich>
      </c:tx>
      <c:layout/>
      <c:overlay val="0"/>
    </c:title>
    <c:autoTitleDeleted val="0"/>
    <c:plotArea>
      <c:layout/>
      <c:barChart>
        <c:barDir val="col"/>
        <c:grouping val="clustered"/>
        <c:varyColors val="0"/>
        <c:ser>
          <c:idx val="0"/>
          <c:order val="0"/>
          <c:tx>
            <c:strRef>
              <c:f>Sheet1!$B$1</c:f>
              <c:strCache>
                <c:ptCount val="1"/>
                <c:pt idx="0">
                  <c:v>Market Share: Primary Market</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Current</c:v>
                </c:pt>
                <c:pt idx="1">
                  <c:v>Target</c:v>
                </c:pt>
              </c:strCache>
            </c:strRef>
          </c:cat>
          <c:val>
            <c:numRef>
              <c:f>Sheet1!$B$2:$B$3</c:f>
              <c:numCache>
                <c:formatCode>0%</c:formatCode>
                <c:ptCount val="2"/>
                <c:pt idx="0">
                  <c:v>0.28000000000000008</c:v>
                </c:pt>
                <c:pt idx="1">
                  <c:v>0.4</c:v>
                </c:pt>
              </c:numCache>
            </c:numRef>
          </c:val>
        </c:ser>
        <c:dLbls>
          <c:showLegendKey val="0"/>
          <c:showVal val="1"/>
          <c:showCatName val="0"/>
          <c:showSerName val="0"/>
          <c:showPercent val="0"/>
          <c:showBubbleSize val="0"/>
        </c:dLbls>
        <c:gapWidth val="150"/>
        <c:overlap val="-25"/>
        <c:axId val="283172224"/>
        <c:axId val="283212032"/>
      </c:barChart>
      <c:catAx>
        <c:axId val="283172224"/>
        <c:scaling>
          <c:orientation val="minMax"/>
        </c:scaling>
        <c:delete val="0"/>
        <c:axPos val="b"/>
        <c:majorTickMark val="none"/>
        <c:minorTickMark val="none"/>
        <c:tickLblPos val="nextTo"/>
        <c:spPr>
          <a:ln>
            <a:solidFill>
              <a:srgbClr val="000000"/>
            </a:solidFill>
          </a:ln>
        </c:spPr>
        <c:txPr>
          <a:bodyPr/>
          <a:lstStyle/>
          <a:p>
            <a:pPr>
              <a:defRPr i="1"/>
            </a:pPr>
            <a:endParaRPr lang="en-US"/>
          </a:p>
        </c:txPr>
        <c:crossAx val="283212032"/>
        <c:crosses val="autoZero"/>
        <c:auto val="1"/>
        <c:lblAlgn val="ctr"/>
        <c:lblOffset val="0"/>
        <c:noMultiLvlLbl val="0"/>
      </c:catAx>
      <c:valAx>
        <c:axId val="283212032"/>
        <c:scaling>
          <c:orientation val="minMax"/>
        </c:scaling>
        <c:delete val="1"/>
        <c:axPos val="l"/>
        <c:numFmt formatCode="0%" sourceLinked="1"/>
        <c:majorTickMark val="none"/>
        <c:minorTickMark val="none"/>
        <c:tickLblPos val="none"/>
        <c:crossAx val="283172224"/>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smtClean="0"/>
              <a:t>Metric Title</a:t>
            </a:r>
            <a:endParaRPr lang="en-US" dirty="0"/>
          </a:p>
        </c:rich>
      </c:tx>
      <c:layout/>
      <c:overlay val="0"/>
    </c:title>
    <c:autoTitleDeleted val="0"/>
    <c:plotArea>
      <c:layout/>
      <c:barChart>
        <c:barDir val="col"/>
        <c:grouping val="clustered"/>
        <c:varyColors val="0"/>
        <c:ser>
          <c:idx val="0"/>
          <c:order val="0"/>
          <c:tx>
            <c:strRef>
              <c:f>Sheet1!$B$1</c:f>
              <c:strCache>
                <c:ptCount val="1"/>
                <c:pt idx="0">
                  <c:v>Market Share: Secondary Market</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Current</c:v>
                </c:pt>
                <c:pt idx="1">
                  <c:v>Target</c:v>
                </c:pt>
              </c:strCache>
            </c:strRef>
          </c:cat>
          <c:val>
            <c:numRef>
              <c:f>Sheet1!$B$2:$B$3</c:f>
              <c:numCache>
                <c:formatCode>0%</c:formatCode>
                <c:ptCount val="2"/>
                <c:pt idx="0">
                  <c:v>0.28000000000000008</c:v>
                </c:pt>
                <c:pt idx="1">
                  <c:v>0.4</c:v>
                </c:pt>
              </c:numCache>
            </c:numRef>
          </c:val>
        </c:ser>
        <c:dLbls>
          <c:showLegendKey val="0"/>
          <c:showVal val="1"/>
          <c:showCatName val="0"/>
          <c:showSerName val="0"/>
          <c:showPercent val="0"/>
          <c:showBubbleSize val="0"/>
        </c:dLbls>
        <c:gapWidth val="150"/>
        <c:overlap val="-25"/>
        <c:axId val="283231360"/>
        <c:axId val="283234304"/>
      </c:barChart>
      <c:catAx>
        <c:axId val="283231360"/>
        <c:scaling>
          <c:orientation val="minMax"/>
        </c:scaling>
        <c:delete val="0"/>
        <c:axPos val="b"/>
        <c:majorTickMark val="none"/>
        <c:minorTickMark val="none"/>
        <c:tickLblPos val="nextTo"/>
        <c:spPr>
          <a:ln>
            <a:solidFill>
              <a:srgbClr val="000000"/>
            </a:solidFill>
          </a:ln>
        </c:spPr>
        <c:txPr>
          <a:bodyPr/>
          <a:lstStyle/>
          <a:p>
            <a:pPr>
              <a:defRPr i="1"/>
            </a:pPr>
            <a:endParaRPr lang="en-US"/>
          </a:p>
        </c:txPr>
        <c:crossAx val="283234304"/>
        <c:crosses val="autoZero"/>
        <c:auto val="1"/>
        <c:lblAlgn val="ctr"/>
        <c:lblOffset val="0"/>
        <c:noMultiLvlLbl val="0"/>
      </c:catAx>
      <c:valAx>
        <c:axId val="283234304"/>
        <c:scaling>
          <c:orientation val="minMax"/>
        </c:scaling>
        <c:delete val="1"/>
        <c:axPos val="l"/>
        <c:numFmt formatCode="0%" sourceLinked="1"/>
        <c:majorTickMark val="none"/>
        <c:minorTickMark val="none"/>
        <c:tickLblPos val="none"/>
        <c:crossAx val="283231360"/>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000" dirty="0" smtClean="0"/>
              <a:t>New Patients Gained</a:t>
            </a:r>
            <a:endParaRPr lang="en-US" sz="800" dirty="0"/>
          </a:p>
        </c:rich>
      </c:tx>
      <c:layout/>
      <c:overlay val="0"/>
    </c:title>
    <c:autoTitleDeleted val="0"/>
    <c:plotArea>
      <c:layout/>
      <c:barChart>
        <c:barDir val="col"/>
        <c:grouping val="clustered"/>
        <c:varyColors val="0"/>
        <c:ser>
          <c:idx val="0"/>
          <c:order val="0"/>
          <c:tx>
            <c:strRef>
              <c:f>Sheet1!$B$1</c:f>
              <c:strCache>
                <c:ptCount val="1"/>
                <c:pt idx="0">
                  <c:v>New Patients</c:v>
                </c:pt>
              </c:strCache>
            </c:strRef>
          </c:tx>
          <c:spPr>
            <a:solidFill>
              <a:srgbClr val="629DD1">
                <a:lumMod val="40000"/>
                <a:lumOff val="60000"/>
              </a:srgbClr>
            </a:solidFill>
            <a:ln>
              <a:solidFill>
                <a:srgbClr val="FFFFFF"/>
              </a:solidFill>
            </a:ln>
          </c:spPr>
          <c:invertIfNegative val="0"/>
          <c:dLbls>
            <c:txPr>
              <a:bodyPr/>
              <a:lstStyle/>
              <a:p>
                <a:pPr>
                  <a:defRPr b="1"/>
                </a:pPr>
                <a:endParaRPr lang="en-US"/>
              </a:p>
            </c:txPr>
            <c:showLegendKey val="0"/>
            <c:showVal val="1"/>
            <c:showCatName val="0"/>
            <c:showSerName val="0"/>
            <c:showPercent val="0"/>
            <c:showBubbleSize val="0"/>
            <c:showLeaderLines val="0"/>
          </c:dLbls>
          <c:cat>
            <c:strRef>
              <c:f>Sheet1!$A$2:$A$3</c:f>
              <c:strCache>
                <c:ptCount val="2"/>
                <c:pt idx="0">
                  <c:v>Current</c:v>
                </c:pt>
                <c:pt idx="1">
                  <c:v>20XX Plan Target</c:v>
                </c:pt>
              </c:strCache>
            </c:strRef>
          </c:cat>
          <c:val>
            <c:numRef>
              <c:f>Sheet1!$B$2:$B$3</c:f>
              <c:numCache>
                <c:formatCode>General</c:formatCode>
                <c:ptCount val="2"/>
                <c:pt idx="0">
                  <c:v>343</c:v>
                </c:pt>
                <c:pt idx="1">
                  <c:v>300</c:v>
                </c:pt>
              </c:numCache>
            </c:numRef>
          </c:val>
        </c:ser>
        <c:dLbls>
          <c:showLegendKey val="0"/>
          <c:showVal val="1"/>
          <c:showCatName val="0"/>
          <c:showSerName val="0"/>
          <c:showPercent val="0"/>
          <c:showBubbleSize val="0"/>
        </c:dLbls>
        <c:gapWidth val="150"/>
        <c:overlap val="-25"/>
        <c:axId val="215871488"/>
        <c:axId val="261928448"/>
      </c:barChart>
      <c:catAx>
        <c:axId val="215871488"/>
        <c:scaling>
          <c:orientation val="minMax"/>
        </c:scaling>
        <c:delete val="0"/>
        <c:axPos val="b"/>
        <c:majorTickMark val="none"/>
        <c:minorTickMark val="none"/>
        <c:tickLblPos val="nextTo"/>
        <c:spPr>
          <a:ln>
            <a:solidFill>
              <a:srgbClr val="000000"/>
            </a:solidFill>
          </a:ln>
        </c:spPr>
        <c:txPr>
          <a:bodyPr/>
          <a:lstStyle/>
          <a:p>
            <a:pPr>
              <a:defRPr i="1"/>
            </a:pPr>
            <a:endParaRPr lang="en-US"/>
          </a:p>
        </c:txPr>
        <c:crossAx val="261928448"/>
        <c:crosses val="autoZero"/>
        <c:auto val="1"/>
        <c:lblAlgn val="ctr"/>
        <c:lblOffset val="0"/>
        <c:noMultiLvlLbl val="0"/>
      </c:catAx>
      <c:valAx>
        <c:axId val="261928448"/>
        <c:scaling>
          <c:orientation val="minMax"/>
        </c:scaling>
        <c:delete val="1"/>
        <c:axPos val="l"/>
        <c:numFmt formatCode="General" sourceLinked="1"/>
        <c:majorTickMark val="none"/>
        <c:minorTickMark val="none"/>
        <c:tickLblPos val="none"/>
        <c:crossAx val="215871488"/>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smtClean="0"/>
              <a:t>Expected Primary Care Volume Growth</a:t>
            </a:r>
          </a:p>
          <a:p>
            <a:pPr>
              <a:defRPr/>
            </a:pPr>
            <a:r>
              <a:rPr lang="en-US" b="0" i="1" dirty="0" smtClean="0"/>
              <a:t>District</a:t>
            </a:r>
            <a:r>
              <a:rPr lang="en-US" b="0" i="1" baseline="0" dirty="0" smtClean="0"/>
              <a:t> of Columbia</a:t>
            </a:r>
            <a:r>
              <a:rPr lang="en-US" b="0" i="1" dirty="0" smtClean="0"/>
              <a:t> </a:t>
            </a:r>
            <a:endParaRPr lang="en-US" b="0" i="1" dirty="0"/>
          </a:p>
        </c:rich>
      </c:tx>
      <c:layout/>
      <c:overlay val="0"/>
    </c:title>
    <c:autoTitleDeleted val="0"/>
    <c:plotArea>
      <c:layout/>
      <c:barChart>
        <c:barDir val="col"/>
        <c:grouping val="clustered"/>
        <c:varyColors val="0"/>
        <c:ser>
          <c:idx val="0"/>
          <c:order val="0"/>
          <c:tx>
            <c:strRef>
              <c:f>Sheet1!$B$1</c:f>
              <c:strCache>
                <c:ptCount val="1"/>
                <c:pt idx="0">
                  <c:v>Volumes</c:v>
                </c:pt>
              </c:strCache>
            </c:strRef>
          </c:tx>
          <c:spPr>
            <a:solidFill>
              <a:srgbClr val="629DD1">
                <a:lumMod val="40000"/>
                <a:lumOff val="60000"/>
              </a:srgbClr>
            </a:solidFill>
            <a:ln>
              <a:solidFill>
                <a:srgbClr val="FFFFFF"/>
              </a:solidFill>
            </a:ln>
          </c:spPr>
          <c:invertIfNegative val="0"/>
          <c:dLbls>
            <c:txPr>
              <a:bodyPr/>
              <a:lstStyle/>
              <a:p>
                <a:pPr>
                  <a:defRPr sz="1000" b="1"/>
                </a:pPr>
                <a:endParaRPr lang="en-US"/>
              </a:p>
            </c:txPr>
            <c:showLegendKey val="0"/>
            <c:showVal val="1"/>
            <c:showCatName val="0"/>
            <c:showSerName val="0"/>
            <c:showPercent val="0"/>
            <c:showBubbleSize val="0"/>
            <c:showLeaderLines val="0"/>
          </c:dLbls>
          <c:cat>
            <c:strRef>
              <c:f>Sheet1!$A$2:$A$4</c:f>
              <c:strCache>
                <c:ptCount val="3"/>
                <c:pt idx="0">
                  <c:v>Current</c:v>
                </c:pt>
                <c:pt idx="1">
                  <c:v>2015</c:v>
                </c:pt>
                <c:pt idx="2">
                  <c:v>2020</c:v>
                </c:pt>
              </c:strCache>
            </c:strRef>
          </c:cat>
          <c:val>
            <c:numRef>
              <c:f>Sheet1!$B$2:$B$4</c:f>
              <c:numCache>
                <c:formatCode>#,##0</c:formatCode>
                <c:ptCount val="3"/>
                <c:pt idx="0">
                  <c:v>717939</c:v>
                </c:pt>
                <c:pt idx="1">
                  <c:v>748490</c:v>
                </c:pt>
                <c:pt idx="2">
                  <c:v>799698</c:v>
                </c:pt>
              </c:numCache>
            </c:numRef>
          </c:val>
        </c:ser>
        <c:dLbls>
          <c:showLegendKey val="0"/>
          <c:showVal val="1"/>
          <c:showCatName val="0"/>
          <c:showSerName val="0"/>
          <c:showPercent val="0"/>
          <c:showBubbleSize val="0"/>
        </c:dLbls>
        <c:gapWidth val="150"/>
        <c:overlap val="-25"/>
        <c:axId val="261992448"/>
        <c:axId val="261995136"/>
      </c:barChart>
      <c:catAx>
        <c:axId val="261992448"/>
        <c:scaling>
          <c:orientation val="minMax"/>
        </c:scaling>
        <c:delete val="0"/>
        <c:axPos val="b"/>
        <c:majorTickMark val="none"/>
        <c:minorTickMark val="none"/>
        <c:tickLblPos val="nextTo"/>
        <c:spPr>
          <a:ln>
            <a:solidFill>
              <a:srgbClr val="000000"/>
            </a:solidFill>
          </a:ln>
        </c:spPr>
        <c:txPr>
          <a:bodyPr/>
          <a:lstStyle/>
          <a:p>
            <a:pPr>
              <a:defRPr sz="1000" i="1"/>
            </a:pPr>
            <a:endParaRPr lang="en-US"/>
          </a:p>
        </c:txPr>
        <c:crossAx val="261995136"/>
        <c:crosses val="autoZero"/>
        <c:auto val="1"/>
        <c:lblAlgn val="ctr"/>
        <c:lblOffset val="0"/>
        <c:noMultiLvlLbl val="0"/>
      </c:catAx>
      <c:valAx>
        <c:axId val="261995136"/>
        <c:scaling>
          <c:orientation val="minMax"/>
        </c:scaling>
        <c:delete val="1"/>
        <c:axPos val="l"/>
        <c:numFmt formatCode="#,##0" sourceLinked="1"/>
        <c:majorTickMark val="none"/>
        <c:minorTickMark val="none"/>
        <c:tickLblPos val="none"/>
        <c:crossAx val="261992448"/>
        <c:crosses val="autoZero"/>
        <c:crossBetween val="between"/>
      </c:valAx>
    </c:plotArea>
    <c:plotVisOnly val="1"/>
    <c:dispBlanksAs val="gap"/>
    <c:showDLblsOverMax val="0"/>
  </c:chart>
  <c:spPr>
    <a:noFill/>
    <a:ln w="63500">
      <a:noFill/>
    </a:ln>
  </c:spPr>
  <c:txPr>
    <a:bodyPr/>
    <a:lstStyle/>
    <a:p>
      <a:pPr>
        <a:defRPr sz="900" baseline="0">
          <a:latin typeface="Arial" pitchFamily="34" charset="0"/>
          <a:cs typeface="Arial"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1995</c:v>
                </c:pt>
              </c:strCache>
            </c:strRef>
          </c:tx>
          <c:invertIfNegative val="0"/>
          <c:dLbls>
            <c:dLbl>
              <c:idx val="0"/>
              <c:layout/>
              <c:tx>
                <c:rich>
                  <a:bodyPr/>
                  <a:lstStyle/>
                  <a:p>
                    <a:r>
                      <a:rPr lang="en-US" sz="1100" smtClean="0"/>
                      <a:t>3</a:t>
                    </a:r>
                    <a:r>
                      <a:rPr lang="en-US" smtClean="0"/>
                      <a:t>%</a:t>
                    </a:r>
                    <a:endParaRPr lang="en-US"/>
                  </a:p>
                </c:rich>
              </c:tx>
              <c:showLegendKey val="0"/>
              <c:showVal val="1"/>
              <c:showCatName val="0"/>
              <c:showSerName val="0"/>
              <c:showPercent val="0"/>
              <c:showBubbleSize val="0"/>
            </c:dLbl>
            <c:dLbl>
              <c:idx val="1"/>
              <c:layout/>
              <c:tx>
                <c:rich>
                  <a:bodyPr/>
                  <a:lstStyle/>
                  <a:p>
                    <a:r>
                      <a:rPr lang="en-US" sz="1100" smtClean="0"/>
                      <a:t>1</a:t>
                    </a:r>
                    <a:r>
                      <a:rPr lang="en-US" smtClean="0"/>
                      <a:t>5%</a:t>
                    </a:r>
                    <a:endParaRPr lang="en-US"/>
                  </a:p>
                </c:rich>
              </c:tx>
              <c:showLegendKey val="0"/>
              <c:showVal val="1"/>
              <c:showCatName val="0"/>
              <c:showSerName val="0"/>
              <c:showPercent val="0"/>
              <c:showBubbleSize val="0"/>
            </c:dLbl>
            <c:dLbl>
              <c:idx val="2"/>
              <c:layout/>
              <c:tx>
                <c:rich>
                  <a:bodyPr/>
                  <a:lstStyle/>
                  <a:p>
                    <a:r>
                      <a:rPr lang="en-US" sz="1100" smtClean="0"/>
                      <a:t>5</a:t>
                    </a:r>
                    <a:r>
                      <a:rPr lang="en-US" smtClean="0"/>
                      <a:t>%</a:t>
                    </a:r>
                    <a:endParaRPr lang="en-US"/>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Sheet1!$A$2:$A$4</c:f>
              <c:strCache>
                <c:ptCount val="3"/>
                <c:pt idx="0">
                  <c:v>Diabetes</c:v>
                </c:pt>
                <c:pt idx="1">
                  <c:v>Obesity </c:v>
                </c:pt>
                <c:pt idx="2">
                  <c:v>Asthma </c:v>
                </c:pt>
              </c:strCache>
            </c:strRef>
          </c:cat>
          <c:val>
            <c:numRef>
              <c:f>Sheet1!$B$2:$B$4</c:f>
              <c:numCache>
                <c:formatCode>0.00%</c:formatCode>
                <c:ptCount val="3"/>
                <c:pt idx="0">
                  <c:v>3.3000000000000002E-2</c:v>
                </c:pt>
                <c:pt idx="1">
                  <c:v>0.15300000000000041</c:v>
                </c:pt>
                <c:pt idx="2">
                  <c:v>5.3800000000000014E-2</c:v>
                </c:pt>
              </c:numCache>
            </c:numRef>
          </c:val>
        </c:ser>
        <c:ser>
          <c:idx val="1"/>
          <c:order val="1"/>
          <c:tx>
            <c:strRef>
              <c:f>Sheet1!$C$1</c:f>
              <c:strCache>
                <c:ptCount val="1"/>
                <c:pt idx="0">
                  <c:v>2010</c:v>
                </c:pt>
              </c:strCache>
            </c:strRef>
          </c:tx>
          <c:invertIfNegative val="0"/>
          <c:dLbls>
            <c:dLbl>
              <c:idx val="0"/>
              <c:layout/>
              <c:tx>
                <c:rich>
                  <a:bodyPr/>
                  <a:lstStyle/>
                  <a:p>
                    <a:r>
                      <a:rPr lang="en-US" sz="1100" smtClean="0"/>
                      <a:t>6</a:t>
                    </a:r>
                    <a:r>
                      <a:rPr lang="en-US" smtClean="0"/>
                      <a:t>%</a:t>
                    </a:r>
                    <a:endParaRPr lang="en-US"/>
                  </a:p>
                </c:rich>
              </c:tx>
              <c:showLegendKey val="0"/>
              <c:showVal val="1"/>
              <c:showCatName val="0"/>
              <c:showSerName val="0"/>
              <c:showPercent val="0"/>
              <c:showBubbleSize val="0"/>
            </c:dLbl>
            <c:dLbl>
              <c:idx val="1"/>
              <c:layout/>
              <c:tx>
                <c:rich>
                  <a:bodyPr/>
                  <a:lstStyle/>
                  <a:p>
                    <a:r>
                      <a:rPr lang="en-US" sz="1100" smtClean="0"/>
                      <a:t>3</a:t>
                    </a:r>
                    <a:r>
                      <a:rPr lang="en-US" smtClean="0"/>
                      <a:t>6%</a:t>
                    </a:r>
                    <a:endParaRPr lang="en-US"/>
                  </a:p>
                </c:rich>
              </c:tx>
              <c:showLegendKey val="0"/>
              <c:showVal val="1"/>
              <c:showCatName val="0"/>
              <c:showSerName val="0"/>
              <c:showPercent val="0"/>
              <c:showBubbleSize val="0"/>
            </c:dLbl>
            <c:dLbl>
              <c:idx val="2"/>
              <c:layout/>
              <c:tx>
                <c:rich>
                  <a:bodyPr/>
                  <a:lstStyle/>
                  <a:p>
                    <a:r>
                      <a:rPr lang="en-US" sz="1100" dirty="0" smtClean="0"/>
                      <a:t>8</a:t>
                    </a:r>
                    <a:r>
                      <a:rPr lang="en-US" dirty="0" smtClean="0"/>
                      <a:t>%</a:t>
                    </a:r>
                    <a:endParaRPr lang="en-US" dirty="0"/>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Sheet1!$A$2:$A$4</c:f>
              <c:strCache>
                <c:ptCount val="3"/>
                <c:pt idx="0">
                  <c:v>Diabetes</c:v>
                </c:pt>
                <c:pt idx="1">
                  <c:v>Obesity </c:v>
                </c:pt>
                <c:pt idx="2">
                  <c:v>Asthma </c:v>
                </c:pt>
              </c:strCache>
            </c:strRef>
          </c:cat>
          <c:val>
            <c:numRef>
              <c:f>Sheet1!$C$2:$C$4</c:f>
              <c:numCache>
                <c:formatCode>0.00%</c:formatCode>
                <c:ptCount val="3"/>
                <c:pt idx="0">
                  <c:v>6.9500000000000034E-2</c:v>
                </c:pt>
                <c:pt idx="1">
                  <c:v>0.35700000000000032</c:v>
                </c:pt>
                <c:pt idx="2" formatCode="0%">
                  <c:v>8.2000000000000003E-2</c:v>
                </c:pt>
              </c:numCache>
            </c:numRef>
          </c:val>
        </c:ser>
        <c:dLbls>
          <c:showLegendKey val="0"/>
          <c:showVal val="1"/>
          <c:showCatName val="0"/>
          <c:showSerName val="0"/>
          <c:showPercent val="0"/>
          <c:showBubbleSize val="0"/>
        </c:dLbls>
        <c:gapWidth val="150"/>
        <c:overlap val="-25"/>
        <c:axId val="235199104"/>
        <c:axId val="236946560"/>
      </c:barChart>
      <c:catAx>
        <c:axId val="235199104"/>
        <c:scaling>
          <c:orientation val="minMax"/>
        </c:scaling>
        <c:delete val="0"/>
        <c:axPos val="b"/>
        <c:majorTickMark val="none"/>
        <c:minorTickMark val="none"/>
        <c:tickLblPos val="nextTo"/>
        <c:crossAx val="236946560"/>
        <c:crosses val="autoZero"/>
        <c:auto val="1"/>
        <c:lblAlgn val="ctr"/>
        <c:lblOffset val="0"/>
        <c:noMultiLvlLbl val="0"/>
      </c:catAx>
      <c:valAx>
        <c:axId val="236946560"/>
        <c:scaling>
          <c:orientation val="minMax"/>
        </c:scaling>
        <c:delete val="1"/>
        <c:axPos val="l"/>
        <c:numFmt formatCode="0.00%" sourceLinked="1"/>
        <c:majorTickMark val="none"/>
        <c:minorTickMark val="none"/>
        <c:tickLblPos val="none"/>
        <c:crossAx val="235199104"/>
        <c:crosses val="autoZero"/>
        <c:crossBetween val="between"/>
      </c:valAx>
    </c:plotArea>
    <c:legend>
      <c:legendPos val="t"/>
      <c:layout/>
      <c:overlay val="0"/>
    </c:legend>
    <c:plotVisOnly val="1"/>
    <c:dispBlanksAs val="gap"/>
    <c:showDLblsOverMax val="0"/>
  </c:chart>
  <c:txPr>
    <a:bodyPr/>
    <a:lstStyle/>
    <a:p>
      <a:pPr>
        <a:defRPr sz="10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1"/>
          <c:order val="1"/>
          <c:tx>
            <c:strRef>
              <c:f>Sheet1!$B$1</c:f>
              <c:strCache>
                <c:ptCount val="1"/>
                <c:pt idx="0">
                  <c:v>Series 1</c:v>
                </c:pt>
              </c:strCache>
            </c:strRef>
          </c:tx>
          <c:spPr>
            <a:solidFill>
              <a:srgbClr val="C6D9F0"/>
            </a:solidFill>
            <a:ln>
              <a:solidFill>
                <a:srgbClr val="FFFFFF"/>
              </a:solidFill>
            </a:ln>
          </c:spPr>
          <c:dLbls>
            <c:dLbl>
              <c:idx val="0"/>
              <c:layout>
                <c:manualLayout>
                  <c:x val="-0.21134450935568538"/>
                  <c:y val="7.3634750111118835E-2"/>
                </c:manualLayout>
              </c:layout>
              <c:showLegendKey val="0"/>
              <c:showVal val="1"/>
              <c:showCatName val="0"/>
              <c:showSerName val="0"/>
              <c:showPercent val="0"/>
              <c:showBubbleSize val="0"/>
            </c:dLbl>
            <c:dLbl>
              <c:idx val="1"/>
              <c:layout>
                <c:manualLayout>
                  <c:x val="-0.16517864702396071"/>
                  <c:y val="-0.12014365322456286"/>
                </c:manualLayout>
              </c:layout>
              <c:showLegendKey val="0"/>
              <c:showVal val="1"/>
              <c:showCatName val="0"/>
              <c:showSerName val="0"/>
              <c:showPercent val="0"/>
              <c:showBubbleSize val="0"/>
            </c:dLbl>
            <c:dLbl>
              <c:idx val="2"/>
              <c:layout>
                <c:manualLayout>
                  <c:x val="0.17375328083989502"/>
                  <c:y val="-0.17843266500769517"/>
                </c:manualLayout>
              </c:layout>
              <c:showLegendKey val="0"/>
              <c:showVal val="1"/>
              <c:showCatName val="0"/>
              <c:showSerName val="0"/>
              <c:showPercent val="0"/>
              <c:showBubbleSize val="0"/>
            </c:dLbl>
            <c:dLbl>
              <c:idx val="3"/>
              <c:layout>
                <c:manualLayout>
                  <c:x val="0.16727022025472618"/>
                  <c:y val="0.20334142442721323"/>
                </c:manualLayout>
              </c:layout>
              <c:showLegendKey val="0"/>
              <c:showVal val="1"/>
              <c:showCatName val="0"/>
              <c:showSerName val="0"/>
              <c:showPercent val="0"/>
              <c:showBubbleSize val="0"/>
            </c:dLbl>
            <c:txPr>
              <a:bodyPr/>
              <a:lstStyle/>
              <a:p>
                <a:pPr>
                  <a:defRPr b="0">
                    <a:latin typeface="+mn-lt"/>
                  </a:defRPr>
                </a:pPr>
                <a:endParaRPr lang="en-US"/>
              </a:p>
            </c:txPr>
            <c:showLegendKey val="0"/>
            <c:showVal val="1"/>
            <c:showCatName val="0"/>
            <c:showSerName val="0"/>
            <c:showPercent val="0"/>
            <c:showBubbleSize val="0"/>
            <c:showLeaderLines val="0"/>
          </c:dLbls>
          <c:cat>
            <c:strRef>
              <c:f>Sheet1!$A$2:$A$5</c:f>
              <c:strCache>
                <c:ptCount val="4"/>
                <c:pt idx="0">
                  <c:v>Region 1</c:v>
                </c:pt>
                <c:pt idx="1">
                  <c:v>Region 2</c:v>
                </c:pt>
                <c:pt idx="2">
                  <c:v>Region 3</c:v>
                </c:pt>
                <c:pt idx="3">
                  <c:v>Region 4</c:v>
                </c:pt>
              </c:strCache>
            </c:strRef>
          </c:cat>
          <c:val>
            <c:numRef>
              <c:f>Sheet1!$B$2:$B$5</c:f>
              <c:numCache>
                <c:formatCode>0%</c:formatCode>
                <c:ptCount val="4"/>
                <c:pt idx="0">
                  <c:v>0.15000000000000024</c:v>
                </c:pt>
                <c:pt idx="1">
                  <c:v>0.2</c:v>
                </c:pt>
                <c:pt idx="2">
                  <c:v>0.25</c:v>
                </c:pt>
                <c:pt idx="3">
                  <c:v>0.4</c:v>
                </c:pt>
              </c:numCache>
            </c:numRef>
          </c:val>
        </c:ser>
        <c:ser>
          <c:idx val="0"/>
          <c:order val="0"/>
          <c:tx>
            <c:strRef>
              <c:f>Sheet1!$B$1</c:f>
              <c:strCache>
                <c:ptCount val="1"/>
                <c:pt idx="0">
                  <c:v>Series 1</c:v>
                </c:pt>
              </c:strCache>
            </c:strRef>
          </c:tx>
          <c:spPr>
            <a:solidFill>
              <a:srgbClr val="C6D9F0"/>
            </a:solidFill>
            <a:ln>
              <a:solidFill>
                <a:schemeClr val="tx1"/>
              </a:solidFill>
            </a:ln>
          </c:spPr>
          <c:dPt>
            <c:idx val="0"/>
            <c:bubble3D val="0"/>
            <c:spPr>
              <a:solidFill>
                <a:srgbClr val="097ABF"/>
              </a:solidFill>
              <a:ln>
                <a:solidFill>
                  <a:schemeClr val="tx1"/>
                </a:solidFill>
              </a:ln>
            </c:spPr>
          </c:dPt>
          <c:dLbls>
            <c:dLbl>
              <c:idx val="0"/>
              <c:layout>
                <c:manualLayout>
                  <c:x val="4.7593962845557523E-2"/>
                  <c:y val="-1.2481030180268849E-2"/>
                </c:manualLayout>
              </c:layout>
              <c:spPr/>
              <c:txPr>
                <a:bodyPr/>
                <a:lstStyle/>
                <a:p>
                  <a:pPr>
                    <a:defRPr b="1">
                      <a:solidFill>
                        <a:schemeClr val="bg1"/>
                      </a:solidFill>
                    </a:defRPr>
                  </a:pPr>
                  <a:endParaRPr lang="en-US"/>
                </a:p>
              </c:txPr>
              <c:dLblPos val="ctr"/>
              <c:showLegendKey val="0"/>
              <c:showVal val="1"/>
              <c:showCatName val="0"/>
              <c:showSerName val="0"/>
              <c:showPercent val="0"/>
              <c:showBubbleSize val="0"/>
            </c:dLbl>
            <c:dLbl>
              <c:idx val="1"/>
              <c:layout>
                <c:manualLayout>
                  <c:x val="1.3470824381581413E-2"/>
                  <c:y val="4.5649482179481476E-2"/>
                </c:manualLayout>
              </c:layout>
              <c:dLblPos val="ctr"/>
              <c:showLegendKey val="0"/>
              <c:showVal val="1"/>
              <c:showCatName val="0"/>
              <c:showSerName val="0"/>
              <c:showPercent val="0"/>
              <c:showBubbleSize val="0"/>
            </c:dLbl>
            <c:dLbl>
              <c:idx val="2"/>
              <c:layout>
                <c:manualLayout>
                  <c:x val="-2.676043635946812E-2"/>
                  <c:y val="2.6406412381128506E-3"/>
                </c:manualLayout>
              </c:layout>
              <c:dLblPos val="ctr"/>
              <c:showLegendKey val="0"/>
              <c:showVal val="1"/>
              <c:showCatName val="0"/>
              <c:showSerName val="0"/>
              <c:showPercent val="0"/>
              <c:showBubbleSize val="0"/>
            </c:dLbl>
            <c:dLbl>
              <c:idx val="3"/>
              <c:layout>
                <c:manualLayout>
                  <c:x val="2.5854374340998397E-3"/>
                  <c:y val="-2.5968704295169336E-2"/>
                </c:manualLayout>
              </c:layout>
              <c:dLblPos val="ctr"/>
              <c:showLegendKey val="0"/>
              <c:showVal val="1"/>
              <c:showCatName val="0"/>
              <c:showSerName val="0"/>
              <c:showPercent val="0"/>
              <c:showBubbleSize val="0"/>
            </c:dLbl>
            <c:txPr>
              <a:bodyPr/>
              <a:lstStyle/>
              <a:p>
                <a:pPr>
                  <a:defRPr b="1"/>
                </a:pPr>
                <a:endParaRPr lang="en-US"/>
              </a:p>
            </c:txPr>
            <c:dLblPos val="ctr"/>
            <c:showLegendKey val="0"/>
            <c:showVal val="1"/>
            <c:showCatName val="0"/>
            <c:showSerName val="0"/>
            <c:showPercent val="0"/>
            <c:showBubbleSize val="0"/>
            <c:showLeaderLines val="0"/>
          </c:dLbls>
          <c:cat>
            <c:strRef>
              <c:f>Sheet1!$A$2:$A$5</c:f>
              <c:strCache>
                <c:ptCount val="4"/>
                <c:pt idx="0">
                  <c:v>Region 1</c:v>
                </c:pt>
                <c:pt idx="1">
                  <c:v>Region 2</c:v>
                </c:pt>
                <c:pt idx="2">
                  <c:v>Region 3</c:v>
                </c:pt>
                <c:pt idx="3">
                  <c:v>Region 4</c:v>
                </c:pt>
              </c:strCache>
            </c:strRef>
          </c:cat>
          <c:val>
            <c:numRef>
              <c:f>Sheet1!$B$2:$B$5</c:f>
              <c:numCache>
                <c:formatCode>0%</c:formatCode>
                <c:ptCount val="4"/>
                <c:pt idx="0">
                  <c:v>0.15000000000000024</c:v>
                </c:pt>
                <c:pt idx="1">
                  <c:v>0.2</c:v>
                </c:pt>
                <c:pt idx="2">
                  <c:v>0.25</c:v>
                </c:pt>
                <c:pt idx="3">
                  <c:v>0.4</c:v>
                </c:pt>
              </c:numCache>
            </c:numRef>
          </c:val>
        </c:ser>
        <c:dLbls>
          <c:showLegendKey val="0"/>
          <c:showVal val="1"/>
          <c:showCatName val="0"/>
          <c:showSerName val="0"/>
          <c:showPercent val="0"/>
          <c:showBubbleSize val="0"/>
          <c:showLeaderLines val="0"/>
        </c:dLbls>
        <c:firstSliceAng val="39"/>
      </c:pieChart>
    </c:plotArea>
    <c:plotVisOnly val="1"/>
    <c:dispBlanksAs val="zero"/>
    <c:showDLblsOverMax val="0"/>
  </c:chart>
  <c:txPr>
    <a:bodyPr/>
    <a:lstStyle/>
    <a:p>
      <a:pPr>
        <a:defRPr sz="1000">
          <a:latin typeface="Calibri"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US Age Distribution 2010</c:v>
                </c:pt>
              </c:strCache>
            </c:strRef>
          </c:tx>
          <c:spPr>
            <a:ln>
              <a:solidFill>
                <a:sysClr val="window" lastClr="FFFFFF"/>
              </a:solidFill>
            </a:ln>
          </c:spPr>
          <c:dLbls>
            <c:txPr>
              <a:bodyPr/>
              <a:lstStyle/>
              <a:p>
                <a:pPr>
                  <a:defRPr sz="1000">
                    <a:solidFill>
                      <a:schemeClr val="tx1"/>
                    </a:solidFill>
                  </a:defRPr>
                </a:pPr>
                <a:endParaRPr lang="en-US"/>
              </a:p>
            </c:txPr>
            <c:showLegendKey val="0"/>
            <c:showVal val="1"/>
            <c:showCatName val="0"/>
            <c:showSerName val="0"/>
            <c:showPercent val="0"/>
            <c:showBubbleSize val="0"/>
            <c:showLeaderLines val="1"/>
          </c:dLbls>
          <c:cat>
            <c:strRef>
              <c:f>Sheet1!$A$2:$A$5</c:f>
              <c:strCache>
                <c:ptCount val="4"/>
                <c:pt idx="0">
                  <c:v>&lt;18</c:v>
                </c:pt>
                <c:pt idx="1">
                  <c:v>18 to 44</c:v>
                </c:pt>
                <c:pt idx="2">
                  <c:v>45 to 64</c:v>
                </c:pt>
                <c:pt idx="3">
                  <c:v>65+</c:v>
                </c:pt>
              </c:strCache>
            </c:strRef>
          </c:cat>
          <c:val>
            <c:numRef>
              <c:f>Sheet1!$B$2:$B$5</c:f>
              <c:numCache>
                <c:formatCode>0.0%</c:formatCode>
                <c:ptCount val="4"/>
                <c:pt idx="0">
                  <c:v>0.24000000000000021</c:v>
                </c:pt>
                <c:pt idx="1">
                  <c:v>0.36500000000000032</c:v>
                </c:pt>
                <c:pt idx="2">
                  <c:v>0.26400000000000001</c:v>
                </c:pt>
                <c:pt idx="3">
                  <c:v>5.3499999999999999E-2</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US Age Distribution, 2015</c:v>
                </c:pt>
              </c:strCache>
            </c:strRef>
          </c:tx>
          <c:spPr>
            <a:ln>
              <a:solidFill>
                <a:sysClr val="window" lastClr="FFFFFF"/>
              </a:solidFill>
            </a:ln>
          </c:spPr>
          <c:dLbls>
            <c:dLbl>
              <c:idx val="3"/>
              <c:spPr/>
              <c:txPr>
                <a:bodyPr/>
                <a:lstStyle/>
                <a:p>
                  <a:pPr>
                    <a:defRPr sz="1000">
                      <a:solidFill>
                        <a:schemeClr val="bg1"/>
                      </a:solidFill>
                    </a:defRPr>
                  </a:pPr>
                  <a:endParaRPr lang="en-US"/>
                </a:p>
              </c:txPr>
              <c:showLegendKey val="0"/>
              <c:showVal val="1"/>
              <c:showCatName val="0"/>
              <c:showSerName val="0"/>
              <c:showPercent val="0"/>
              <c:showBubbleSize val="0"/>
            </c:dLbl>
            <c:dLbl>
              <c:idx val="4"/>
              <c:spPr/>
              <c:txPr>
                <a:bodyPr/>
                <a:lstStyle/>
                <a:p>
                  <a:pPr>
                    <a:defRPr sz="1000">
                      <a:solidFill>
                        <a:schemeClr val="bg1"/>
                      </a:solidFill>
                    </a:defRPr>
                  </a:pPr>
                  <a:endParaRPr lang="en-US"/>
                </a:p>
              </c:txPr>
              <c:showLegendKey val="0"/>
              <c:showVal val="1"/>
              <c:showCatName val="0"/>
              <c:showSerName val="0"/>
              <c:showPercent val="0"/>
              <c:showBubbleSize val="0"/>
            </c:dLbl>
            <c:txPr>
              <a:bodyPr/>
              <a:lstStyle/>
              <a:p>
                <a:pPr>
                  <a:defRPr sz="1000"/>
                </a:pPr>
                <a:endParaRPr lang="en-US"/>
              </a:p>
            </c:txPr>
            <c:showLegendKey val="0"/>
            <c:showVal val="1"/>
            <c:showCatName val="0"/>
            <c:showSerName val="0"/>
            <c:showPercent val="0"/>
            <c:showBubbleSize val="0"/>
            <c:showLeaderLines val="1"/>
          </c:dLbls>
          <c:cat>
            <c:strRef>
              <c:f>Sheet1!$A$2:$A$5</c:f>
              <c:strCache>
                <c:ptCount val="4"/>
                <c:pt idx="0">
                  <c:v>&lt;18</c:v>
                </c:pt>
                <c:pt idx="1">
                  <c:v>18 to 44</c:v>
                </c:pt>
                <c:pt idx="2">
                  <c:v>45 to 64</c:v>
                </c:pt>
                <c:pt idx="3">
                  <c:v>65+</c:v>
                </c:pt>
              </c:strCache>
            </c:strRef>
          </c:cat>
          <c:val>
            <c:numRef>
              <c:f>Sheet1!$B$2:$B$5</c:f>
              <c:numCache>
                <c:formatCode>0.0%</c:formatCode>
                <c:ptCount val="4"/>
                <c:pt idx="0">
                  <c:v>0.23800000000000004</c:v>
                </c:pt>
                <c:pt idx="1">
                  <c:v>0.35300000000000031</c:v>
                </c:pt>
                <c:pt idx="2">
                  <c:v>0.26200000000000001</c:v>
                </c:pt>
                <c:pt idx="3">
                  <c:v>0.14700000000000021</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dLbls>
          <c:showLegendKey val="0"/>
          <c:showVal val="1"/>
          <c:showCatName val="0"/>
          <c:showSerName val="0"/>
          <c:showPercent val="0"/>
          <c:showBubbleSize val="0"/>
        </c:dLbls>
        <c:gapWidth val="60"/>
        <c:axId val="273694080"/>
        <c:axId val="271496320"/>
      </c:barChart>
      <c:catAx>
        <c:axId val="273694080"/>
        <c:scaling>
          <c:orientation val="minMax"/>
        </c:scaling>
        <c:delete val="0"/>
        <c:axPos val="b"/>
        <c:majorTickMark val="none"/>
        <c:minorTickMark val="none"/>
        <c:tickLblPos val="none"/>
        <c:crossAx val="271496320"/>
        <c:crosses val="autoZero"/>
        <c:auto val="1"/>
        <c:lblAlgn val="ctr"/>
        <c:lblOffset val="0"/>
        <c:noMultiLvlLbl val="0"/>
      </c:catAx>
      <c:valAx>
        <c:axId val="271496320"/>
        <c:scaling>
          <c:orientation val="minMax"/>
        </c:scaling>
        <c:delete val="0"/>
        <c:axPos val="l"/>
        <c:numFmt formatCode="General" sourceLinked="1"/>
        <c:majorTickMark val="none"/>
        <c:minorTickMark val="none"/>
        <c:tickLblPos val="none"/>
        <c:crossAx val="27369408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3176" tIns="46588" rIns="93176" bIns="46588" rtlCol="0"/>
          <a:lstStyle>
            <a:lvl1pPr algn="r">
              <a:defRPr sz="1200"/>
            </a:lvl1pPr>
          </a:lstStyle>
          <a:p>
            <a:fld id="{3F574026-C18A-43BE-950A-62DD70885E67}" type="datetimeFigureOut">
              <a:rPr lang="en-US" smtClean="0"/>
              <a:t>10/11/2013</a:t>
            </a:fld>
            <a:endParaRPr lang="en-US"/>
          </a:p>
        </p:txBody>
      </p:sp>
      <p:sp>
        <p:nvSpPr>
          <p:cNvPr id="4" name="Footer Placeholder 3"/>
          <p:cNvSpPr>
            <a:spLocks noGrp="1"/>
          </p:cNvSpPr>
          <p:nvPr>
            <p:ph type="ftr" sz="quarter" idx="2"/>
          </p:nvPr>
        </p:nvSpPr>
        <p:spPr>
          <a:xfrm>
            <a:off x="0" y="8829966"/>
            <a:ext cx="3037840" cy="464820"/>
          </a:xfrm>
          <a:prstGeom prst="rect">
            <a:avLst/>
          </a:prstGeom>
        </p:spPr>
        <p:txBody>
          <a:bodyPr vert="horz" lIns="93176" tIns="46588" rIns="93176" bIns="46588"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3176" tIns="46588" rIns="93176" bIns="46588" rtlCol="0" anchor="b"/>
          <a:lstStyle>
            <a:lvl1pPr algn="r">
              <a:defRPr sz="1200"/>
            </a:lvl1pPr>
          </a:lstStyle>
          <a:p>
            <a:fld id="{A5C306C9-7153-4488-9A8C-9F317D1E283A}" type="slidenum">
              <a:rPr lang="en-US" smtClean="0"/>
              <a:t>‹#›</a:t>
            </a:fld>
            <a:endParaRPr lang="en-US"/>
          </a:p>
        </p:txBody>
      </p:sp>
    </p:spTree>
    <p:extLst>
      <p:ext uri="{BB962C8B-B14F-4D97-AF65-F5344CB8AC3E}">
        <p14:creationId xmlns:p14="http://schemas.microsoft.com/office/powerpoint/2010/main" val="3313474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vl1pPr>
          </a:lstStyle>
          <a:p>
            <a:fld id="{A7157C91-4814-4AA2-9391-9BE72488694C}" type="datetimeFigureOut">
              <a:rPr lang="en-US" smtClean="0"/>
              <a:pPr/>
              <a:t>10/11/2013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6" tIns="46588" rIns="93176" bIns="4658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76" tIns="46588" rIns="93176" bIns="46588" rtlCol="0" anchor="b"/>
          <a:lstStyle>
            <a:lvl1pPr algn="r">
              <a:defRPr sz="1200"/>
            </a:lvl1pPr>
          </a:lstStyle>
          <a:p>
            <a:fld id="{F90397CE-5E86-4661-B0C5-9F93836F6E1D}" type="slidenum">
              <a:rPr lang="en-US" smtClean="0"/>
              <a:pPr/>
              <a:t>‹#›</a:t>
            </a:fld>
            <a:endParaRPr lang="en-US" dirty="0"/>
          </a:p>
        </p:txBody>
      </p:sp>
    </p:spTree>
    <p:extLst>
      <p:ext uri="{BB962C8B-B14F-4D97-AF65-F5344CB8AC3E}">
        <p14:creationId xmlns:p14="http://schemas.microsoft.com/office/powerpoint/2010/main" val="2362759721"/>
      </p:ext>
    </p:extLst>
  </p:cSld>
  <p:clrMap bg1="lt1" tx1="dk1" bg2="lt2" tx2="dk2" accent1="accent1" accent2="accent2" accent3="accent3" accent4="accent4" accent5="accent5" accent6="accent6" hlink="hlink" folHlink="folHlink"/>
  <p:notesStyle>
    <a:lvl1pPr marL="0" algn="l" defTabSz="910224" rtl="0" eaLnBrk="1" latinLnBrk="0" hangingPunct="1">
      <a:defRPr sz="1100" kern="1200">
        <a:solidFill>
          <a:schemeClr val="tx1"/>
        </a:solidFill>
        <a:latin typeface="+mn-lt"/>
        <a:ea typeface="+mn-ea"/>
        <a:cs typeface="+mn-cs"/>
      </a:defRPr>
    </a:lvl1pPr>
    <a:lvl2pPr marL="455117" algn="l" defTabSz="910224" rtl="0" eaLnBrk="1" latinLnBrk="0" hangingPunct="1">
      <a:defRPr sz="1100" kern="1200">
        <a:solidFill>
          <a:schemeClr val="tx1"/>
        </a:solidFill>
        <a:latin typeface="+mn-lt"/>
        <a:ea typeface="+mn-ea"/>
        <a:cs typeface="+mn-cs"/>
      </a:defRPr>
    </a:lvl2pPr>
    <a:lvl3pPr marL="910224" algn="l" defTabSz="910224" rtl="0" eaLnBrk="1" latinLnBrk="0" hangingPunct="1">
      <a:defRPr sz="1100" kern="1200">
        <a:solidFill>
          <a:schemeClr val="tx1"/>
        </a:solidFill>
        <a:latin typeface="+mn-lt"/>
        <a:ea typeface="+mn-ea"/>
        <a:cs typeface="+mn-cs"/>
      </a:defRPr>
    </a:lvl3pPr>
    <a:lvl4pPr marL="1365337" algn="l" defTabSz="910224" rtl="0" eaLnBrk="1" latinLnBrk="0" hangingPunct="1">
      <a:defRPr sz="1100" kern="1200">
        <a:solidFill>
          <a:schemeClr val="tx1"/>
        </a:solidFill>
        <a:latin typeface="+mn-lt"/>
        <a:ea typeface="+mn-ea"/>
        <a:cs typeface="+mn-cs"/>
      </a:defRPr>
    </a:lvl4pPr>
    <a:lvl5pPr marL="1820455" algn="l" defTabSz="910224" rtl="0" eaLnBrk="1" latinLnBrk="0" hangingPunct="1">
      <a:defRPr sz="1100" kern="1200">
        <a:solidFill>
          <a:schemeClr val="tx1"/>
        </a:solidFill>
        <a:latin typeface="+mn-lt"/>
        <a:ea typeface="+mn-ea"/>
        <a:cs typeface="+mn-cs"/>
      </a:defRPr>
    </a:lvl5pPr>
    <a:lvl6pPr marL="2275565" algn="l" defTabSz="910224" rtl="0" eaLnBrk="1" latinLnBrk="0" hangingPunct="1">
      <a:defRPr sz="1100" kern="1200">
        <a:solidFill>
          <a:schemeClr val="tx1"/>
        </a:solidFill>
        <a:latin typeface="+mn-lt"/>
        <a:ea typeface="+mn-ea"/>
        <a:cs typeface="+mn-cs"/>
      </a:defRPr>
    </a:lvl6pPr>
    <a:lvl7pPr marL="2730672" algn="l" defTabSz="910224" rtl="0" eaLnBrk="1" latinLnBrk="0" hangingPunct="1">
      <a:defRPr sz="1100" kern="1200">
        <a:solidFill>
          <a:schemeClr val="tx1"/>
        </a:solidFill>
        <a:latin typeface="+mn-lt"/>
        <a:ea typeface="+mn-ea"/>
        <a:cs typeface="+mn-cs"/>
      </a:defRPr>
    </a:lvl7pPr>
    <a:lvl8pPr marL="3185786" algn="l" defTabSz="910224" rtl="0" eaLnBrk="1" latinLnBrk="0" hangingPunct="1">
      <a:defRPr sz="1100" kern="1200">
        <a:solidFill>
          <a:schemeClr val="tx1"/>
        </a:solidFill>
        <a:latin typeface="+mn-lt"/>
        <a:ea typeface="+mn-ea"/>
        <a:cs typeface="+mn-cs"/>
      </a:defRPr>
    </a:lvl8pPr>
    <a:lvl9pPr marL="3640897" algn="l" defTabSz="910224"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Studies/2012/Planning-Guide-for-Primary-Care-Support-Networks"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Resources/2011/Chronic-Disease-Chartbook"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censtats.census.gov/usa/usa.shtml"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www.ama-assn.org/resources/doc/health-policy/prp-physician-practice-arrangements.pdf"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www.advisory.com/Technology/Crimson-Market-Advantage/Members"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Tools/2007/Feasibility-Short-Form"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Tools/2007/Feasibility-Short-Form" TargetMode="External"/><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3" Type="http://schemas.openxmlformats.org/officeDocument/2006/relationships/hyperlink" Target="http://www.advisory.com/Research/Marketing-and-Planning-Leadership-Council/Tools/2007/Feasibility-Short-Form" TargetMode="External"/><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1</a:t>
            </a:fld>
            <a:endParaRPr lang="en-US" dirty="0"/>
          </a:p>
        </p:txBody>
      </p:sp>
    </p:spTree>
    <p:extLst>
      <p:ext uri="{BB962C8B-B14F-4D97-AF65-F5344CB8AC3E}">
        <p14:creationId xmlns:p14="http://schemas.microsoft.com/office/powerpoint/2010/main" val="1857972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provide an overview of expected growth</a:t>
            </a:r>
            <a:r>
              <a:rPr lang="en-US" b="0" baseline="0" dirty="0" smtClean="0"/>
              <a:t> in primary care volumes. </a:t>
            </a:r>
            <a:endParaRPr lang="en-US" b="1" dirty="0" smtClean="0"/>
          </a:p>
          <a:p>
            <a:endParaRPr lang="en-US" b="1" dirty="0" smtClean="0"/>
          </a:p>
          <a:p>
            <a:pPr defTabSz="927691">
              <a:defRPr/>
            </a:pPr>
            <a:r>
              <a:rPr lang="en-US" b="1" dirty="0" smtClean="0"/>
              <a:t>Task: </a:t>
            </a:r>
            <a:r>
              <a:rPr lang="en-US" b="0" dirty="0" smtClean="0"/>
              <a:t>In the graph, replace District</a:t>
            </a:r>
            <a:r>
              <a:rPr lang="en-US" b="0" baseline="0" dirty="0" smtClean="0"/>
              <a:t> of Columbia data with expected primary care volume growth across the next 5-10 years in your market. </a:t>
            </a:r>
            <a:r>
              <a:rPr lang="en-US" dirty="0"/>
              <a:t>In the box at the bottom of the slide, discuss the implications of predicted change in primary care volumes. For market-specific estimates of volume growth, see Additional Resources below. </a:t>
            </a:r>
          </a:p>
          <a:p>
            <a:pPr defTabSz="927691">
              <a:defRPr/>
            </a:pPr>
            <a:endParaRPr lang="en-US" dirty="0"/>
          </a:p>
          <a:p>
            <a:pPr defTabSz="927691">
              <a:defRPr/>
            </a:pPr>
            <a:r>
              <a:rPr lang="en-US" b="1" dirty="0">
                <a:solidFill>
                  <a:prstClr val="black"/>
                </a:solidFill>
              </a:rPr>
              <a:t>To Edit the Graph: </a:t>
            </a:r>
            <a:r>
              <a:rPr lang="en-US" dirty="0">
                <a:solidFill>
                  <a:prstClr val="black"/>
                </a:solidFill>
              </a:rPr>
              <a:t>Right click on the graph and select “Edit Data” to edit the information in the graph.  Right click on the graph title (in black) and click “Edit Text” to modify the chart title. </a:t>
            </a:r>
            <a:endParaRPr lang="en-US" dirty="0"/>
          </a:p>
          <a:p>
            <a:pPr defTabSz="927691">
              <a:defRPr/>
            </a:pPr>
            <a:endParaRPr lang="en-US" dirty="0"/>
          </a:p>
          <a:p>
            <a:pPr defTabSz="927691">
              <a:defRPr/>
            </a:pPr>
            <a:r>
              <a:rPr lang="en-US" b="1" dirty="0"/>
              <a:t>Additional Resources: </a:t>
            </a:r>
            <a:r>
              <a:rPr lang="en-US" dirty="0" smtClean="0"/>
              <a:t>To generate estimates of primary care volumes for any US zip code or county, as well as expected </a:t>
            </a:r>
            <a:r>
              <a:rPr lang="en-US" baseline="0" dirty="0" smtClean="0"/>
              <a:t>growth for 2015 and 2020, see the Advisory Board Company’s Primary Care Volume Estimator, available at: http://www.advisory.com/Research/Marketing-and-Planning-Leadership-Council/Tools/2011/Primary-Care-Volume-Estimator</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10</a:t>
            </a:fld>
            <a:endParaRPr lang="en-US" dirty="0"/>
          </a:p>
        </p:txBody>
      </p:sp>
    </p:spTree>
    <p:extLst>
      <p:ext uri="{BB962C8B-B14F-4D97-AF65-F5344CB8AC3E}">
        <p14:creationId xmlns:p14="http://schemas.microsoft.com/office/powerpoint/2010/main" val="13588177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provide an overview of expected demand for urgent visits. </a:t>
            </a:r>
            <a:endParaRPr lang="en-US" b="1" dirty="0" smtClean="0"/>
          </a:p>
          <a:p>
            <a:endParaRPr lang="en-US" b="1" dirty="0" smtClean="0"/>
          </a:p>
          <a:p>
            <a:pPr defTabSz="927691">
              <a:defRPr/>
            </a:pPr>
            <a:r>
              <a:rPr lang="en-US" b="1" dirty="0" smtClean="0"/>
              <a:t>Task: </a:t>
            </a:r>
            <a:r>
              <a:rPr lang="en-US" b="0" dirty="0" smtClean="0"/>
              <a:t>Use the chart to estimate demand for urgent visits. Demand for these types of visits will have important implications</a:t>
            </a:r>
            <a:r>
              <a:rPr lang="en-US" b="0" baseline="0" dirty="0" smtClean="0"/>
              <a:t> for alternative care sites such as urgent care centers and retail clinics. </a:t>
            </a:r>
            <a:r>
              <a:rPr lang="en-US" dirty="0"/>
              <a:t>In the box at the bottom of the slide, discuss implications of demand for urgent visits on primary care at your institution. </a:t>
            </a:r>
          </a:p>
          <a:p>
            <a:pPr defTabSz="927691">
              <a:defRPr/>
            </a:pPr>
            <a:endParaRPr lang="en-US" dirty="0"/>
          </a:p>
          <a:p>
            <a:pPr defTabSz="927691">
              <a:defRPr/>
            </a:pPr>
            <a:r>
              <a:rPr lang="en-US" b="1" dirty="0"/>
              <a:t>Additional Resources: </a:t>
            </a:r>
            <a:r>
              <a:rPr lang="en-US" dirty="0"/>
              <a:t>For information on meeting demand for low-acuity urgent visits, see the Advisory Board Company’s Planning Guide for Primary Care Support Networks, available at: </a:t>
            </a:r>
            <a:r>
              <a:rPr lang="en-US" dirty="0" smtClean="0">
                <a:hlinkClick r:id="rId3"/>
              </a:rPr>
              <a:t>http://www.advisory.com/Research/Marketing-and-Planning-Leadership-Council/Studies/2012/Planning-Guide-for-Primary-Care-Support-Networks</a:t>
            </a:r>
            <a:endParaRPr lang="en-US" dirty="0"/>
          </a:p>
          <a:p>
            <a:pPr defTabSz="927691">
              <a:defRPr/>
            </a:pP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11</a:t>
            </a:fld>
            <a:endParaRPr lang="en-US" dirty="0"/>
          </a:p>
        </p:txBody>
      </p:sp>
    </p:spTree>
    <p:extLst>
      <p:ext uri="{BB962C8B-B14F-4D97-AF65-F5344CB8AC3E}">
        <p14:creationId xmlns:p14="http://schemas.microsoft.com/office/powerpoint/2010/main" val="13588177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fontScale="55000" lnSpcReduction="20000"/>
          </a:bodyPr>
          <a:lstStyle/>
          <a:p>
            <a:r>
              <a:rPr lang="en-US" b="1" dirty="0" smtClean="0"/>
              <a:t>Purpose:</a:t>
            </a:r>
            <a:r>
              <a:rPr lang="en-US" b="0" dirty="0" smtClean="0"/>
              <a:t>  To provide an overview</a:t>
            </a:r>
            <a:r>
              <a:rPr lang="en-US" b="0" baseline="0" dirty="0" smtClean="0"/>
              <a:t> of </a:t>
            </a:r>
            <a:r>
              <a:rPr lang="en-US" b="0" dirty="0" smtClean="0"/>
              <a:t>the</a:t>
            </a:r>
            <a:r>
              <a:rPr lang="en-US" b="0" baseline="0" dirty="0" smtClean="0"/>
              <a:t> future market in which the service line will be operating. </a:t>
            </a:r>
            <a:endParaRPr lang="en-US" b="1" dirty="0" smtClean="0"/>
          </a:p>
          <a:p>
            <a:endParaRPr lang="en-US" b="1" dirty="0" smtClean="0"/>
          </a:p>
          <a:p>
            <a:r>
              <a:rPr lang="en-US" b="1" dirty="0" smtClean="0"/>
              <a:t>Task:  </a:t>
            </a:r>
            <a:r>
              <a:rPr lang="en-US" b="0" dirty="0" smtClean="0"/>
              <a:t>First</a:t>
            </a:r>
            <a:r>
              <a:rPr lang="en-US" b="0" baseline="0" dirty="0" smtClean="0"/>
              <a:t>, complete the remaining slides in this section (Projected Growth of Disease Prevalence/Incidence through Themes Emerging Across Future Market Assessment).  Then summarize key takeaways from each section of the market assessment on this slide.</a:t>
            </a:r>
            <a:endParaRPr lang="en-US" b="0" dirty="0" smtClean="0"/>
          </a:p>
          <a:p>
            <a:endParaRPr lang="en-US" b="0" dirty="0" smtClean="0"/>
          </a:p>
          <a:p>
            <a:r>
              <a:rPr lang="en-US" b="1" baseline="0" dirty="0" smtClean="0"/>
              <a:t>Additional Resources:  </a:t>
            </a:r>
            <a:r>
              <a:rPr lang="en-US" b="0" baseline="0" dirty="0" smtClean="0"/>
              <a:t>Below is a list of current broad market forces affecting the healthcare space that you might consider as you complete the following slides:</a:t>
            </a:r>
          </a:p>
          <a:p>
            <a:endParaRPr lang="en-US" b="1" baseline="0" dirty="0" smtClean="0"/>
          </a:p>
          <a:p>
            <a:r>
              <a:rPr lang="en-US" sz="1000" dirty="0"/>
              <a:t>Patients</a:t>
            </a:r>
          </a:p>
          <a:p>
            <a:pPr marL="174705" indent="-174705">
              <a:buFont typeface="Arial" pitchFamily="34" charset="0"/>
              <a:buChar char="•"/>
            </a:pPr>
            <a:r>
              <a:rPr lang="en-US" sz="1000" dirty="0"/>
              <a:t>Aging population</a:t>
            </a:r>
          </a:p>
          <a:p>
            <a:pPr marL="174705" indent="-174705">
              <a:buFont typeface="Arial" pitchFamily="34" charset="0"/>
              <a:buChar char="•"/>
            </a:pPr>
            <a:r>
              <a:rPr lang="en-US" sz="1000" dirty="0"/>
              <a:t>Expansion of coverage</a:t>
            </a:r>
          </a:p>
          <a:p>
            <a:pPr marL="174705" indent="-174705">
              <a:buFont typeface="Arial" pitchFamily="34" charset="0"/>
              <a:buChar char="•"/>
            </a:pPr>
            <a:r>
              <a:rPr lang="en-US" sz="1000" dirty="0"/>
              <a:t>Economic distress/</a:t>
            </a:r>
            <a:r>
              <a:rPr lang="en-US" sz="1000" dirty="0" err="1"/>
              <a:t>Unemployement</a:t>
            </a:r>
            <a:endParaRPr lang="en-US" sz="1000" dirty="0"/>
          </a:p>
          <a:p>
            <a:pPr marL="174705" indent="-174705">
              <a:buFont typeface="Arial" pitchFamily="34" charset="0"/>
              <a:buChar char="•"/>
            </a:pPr>
            <a:r>
              <a:rPr lang="en-US" sz="1000" dirty="0"/>
              <a:t>Increasing chronic disease</a:t>
            </a:r>
          </a:p>
          <a:p>
            <a:pPr marL="174705" indent="-174705">
              <a:buFont typeface="Arial" pitchFamily="34" charset="0"/>
              <a:buChar char="•"/>
            </a:pPr>
            <a:r>
              <a:rPr lang="en-US" sz="1000" dirty="0"/>
              <a:t>Informed patient/patients seeking health information</a:t>
            </a:r>
          </a:p>
          <a:p>
            <a:pPr marL="174705" indent="-174705">
              <a:buFont typeface="Arial" pitchFamily="34" charset="0"/>
              <a:buChar char="•"/>
            </a:pPr>
            <a:endParaRPr lang="en-US" sz="1000" dirty="0"/>
          </a:p>
          <a:p>
            <a:r>
              <a:rPr lang="en-US" sz="1000" dirty="0"/>
              <a:t>Payers</a:t>
            </a:r>
          </a:p>
          <a:p>
            <a:pPr marL="174705" indent="-174705">
              <a:buFont typeface="Arial" pitchFamily="34" charset="0"/>
              <a:buChar char="•"/>
            </a:pPr>
            <a:r>
              <a:rPr lang="en-US" sz="1000" dirty="0"/>
              <a:t>Pressure to reduce coverage </a:t>
            </a:r>
          </a:p>
          <a:p>
            <a:pPr marL="174705" indent="-174705">
              <a:buFont typeface="Arial" pitchFamily="34" charset="0"/>
              <a:buChar char="•"/>
            </a:pPr>
            <a:r>
              <a:rPr lang="en-US" sz="1000" dirty="0"/>
              <a:t>Reimbursement based on health outcomes (Value-based, evidence-based, pay-for-performance)</a:t>
            </a:r>
          </a:p>
          <a:p>
            <a:pPr marL="174705" indent="-174705">
              <a:buFont typeface="Arial" pitchFamily="34" charset="0"/>
              <a:buChar char="•"/>
            </a:pPr>
            <a:r>
              <a:rPr lang="en-US" sz="1000" dirty="0"/>
              <a:t>Population health management</a:t>
            </a:r>
          </a:p>
          <a:p>
            <a:pPr marL="174705" indent="-174705">
              <a:buFont typeface="Arial" pitchFamily="34" charset="0"/>
              <a:buChar char="•"/>
            </a:pPr>
            <a:r>
              <a:rPr lang="en-US" sz="1000" dirty="0"/>
              <a:t>Mergers, large employers limiting hospital flexibility/choice</a:t>
            </a:r>
          </a:p>
          <a:p>
            <a:pPr marL="174705" indent="-174705">
              <a:buFont typeface="Arial" pitchFamily="34" charset="0"/>
              <a:buChar char="•"/>
            </a:pPr>
            <a:r>
              <a:rPr lang="en-US" sz="1000" dirty="0"/>
              <a:t>Narrow networks</a:t>
            </a:r>
          </a:p>
          <a:p>
            <a:pPr marL="174705" indent="-174705">
              <a:buFont typeface="Arial" pitchFamily="34" charset="0"/>
              <a:buChar char="•"/>
            </a:pPr>
            <a:endParaRPr lang="en-US" sz="1000" dirty="0"/>
          </a:p>
          <a:p>
            <a:r>
              <a:rPr lang="en-US" sz="1000" dirty="0"/>
              <a:t>Payment Reform</a:t>
            </a:r>
          </a:p>
          <a:p>
            <a:pPr marL="174705" indent="-174705">
              <a:buFont typeface="Arial" pitchFamily="34" charset="0"/>
              <a:buChar char="•"/>
            </a:pPr>
            <a:r>
              <a:rPr lang="en-US" sz="1000" dirty="0"/>
              <a:t>Increasing number of ACOs</a:t>
            </a:r>
          </a:p>
          <a:p>
            <a:pPr marL="174705" indent="-174705">
              <a:buFont typeface="Arial" pitchFamily="34" charset="0"/>
              <a:buChar char="•"/>
            </a:pPr>
            <a:r>
              <a:rPr lang="en-US" sz="1000" dirty="0"/>
              <a:t>Health System Insurance Plans</a:t>
            </a:r>
          </a:p>
          <a:p>
            <a:pPr marL="174705" indent="-174705">
              <a:buFont typeface="Arial" pitchFamily="34" charset="0"/>
              <a:buChar char="•"/>
            </a:pPr>
            <a:endParaRPr lang="en-US" sz="1000" dirty="0"/>
          </a:p>
          <a:p>
            <a:r>
              <a:rPr lang="en-US" sz="1000" dirty="0"/>
              <a:t>Employers</a:t>
            </a:r>
          </a:p>
          <a:p>
            <a:pPr marL="174705" indent="-174705">
              <a:buFont typeface="Arial" pitchFamily="34" charset="0"/>
              <a:buChar char="•"/>
            </a:pPr>
            <a:r>
              <a:rPr lang="en-US" sz="1000" dirty="0"/>
              <a:t>Pressure to manage cost of providing subsidized insurance</a:t>
            </a:r>
          </a:p>
          <a:p>
            <a:pPr marL="174705" indent="-174705">
              <a:buFont typeface="Arial" pitchFamily="34" charset="0"/>
              <a:buChar char="•"/>
            </a:pPr>
            <a:r>
              <a:rPr lang="en-US" sz="1000" dirty="0"/>
              <a:t>Partnering with health system to manage cost of care</a:t>
            </a:r>
          </a:p>
          <a:p>
            <a:pPr marL="174705" indent="-174705">
              <a:buFont typeface="Arial" pitchFamily="34" charset="0"/>
              <a:buChar char="•"/>
            </a:pPr>
            <a:r>
              <a:rPr lang="en-US" sz="1000" dirty="0"/>
              <a:t>Redesigning benefits to incentivize healthier behavior</a:t>
            </a:r>
          </a:p>
          <a:p>
            <a:pPr marL="174705" indent="-174705">
              <a:buFont typeface="Arial" pitchFamily="34" charset="0"/>
              <a:buChar char="•"/>
            </a:pPr>
            <a:r>
              <a:rPr lang="en-US" sz="1000" dirty="0"/>
              <a:t>Tax benefit for providing insurance</a:t>
            </a:r>
          </a:p>
          <a:p>
            <a:pPr marL="174705" indent="-174705">
              <a:buFont typeface="Arial" pitchFamily="34" charset="0"/>
              <a:buChar char="•"/>
            </a:pPr>
            <a:endParaRPr lang="en-US" sz="1000" dirty="0"/>
          </a:p>
          <a:p>
            <a:r>
              <a:rPr lang="en-US" sz="1000" dirty="0"/>
              <a:t>Physicians</a:t>
            </a:r>
          </a:p>
          <a:p>
            <a:pPr marL="174705" indent="-174705">
              <a:buFont typeface="Arial" pitchFamily="34" charset="0"/>
              <a:buChar char="•"/>
            </a:pPr>
            <a:r>
              <a:rPr lang="en-US" sz="1000" dirty="0"/>
              <a:t>Increasingly employed by system/hospital</a:t>
            </a:r>
          </a:p>
          <a:p>
            <a:pPr marL="174705" indent="-174705">
              <a:buFont typeface="Arial" pitchFamily="34" charset="0"/>
              <a:buChar char="•"/>
            </a:pPr>
            <a:r>
              <a:rPr lang="en-US" sz="1000" dirty="0"/>
              <a:t>Competing for outpatient services</a:t>
            </a:r>
          </a:p>
          <a:p>
            <a:pPr marL="174705" indent="-174705">
              <a:buFont typeface="Arial" pitchFamily="34" charset="0"/>
              <a:buChar char="•"/>
            </a:pPr>
            <a:r>
              <a:rPr lang="en-US" sz="1000" dirty="0"/>
              <a:t>Primary care shortage</a:t>
            </a:r>
          </a:p>
          <a:p>
            <a:pPr marL="174705" indent="-174705">
              <a:buFont typeface="Arial" pitchFamily="34" charset="0"/>
              <a:buChar char="•"/>
            </a:pPr>
            <a:r>
              <a:rPr lang="en-US" sz="1000" dirty="0"/>
              <a:t>Increased scrutiny over care delivery/decisions</a:t>
            </a:r>
          </a:p>
          <a:p>
            <a:pPr marL="174705" indent="-174705">
              <a:buFont typeface="Arial" pitchFamily="34" charset="0"/>
              <a:buChar char="•"/>
            </a:pPr>
            <a:endParaRPr lang="en-US" sz="1000" dirty="0"/>
          </a:p>
          <a:p>
            <a:r>
              <a:rPr lang="en-US" sz="1000" dirty="0"/>
              <a:t>Competitors</a:t>
            </a:r>
          </a:p>
          <a:p>
            <a:pPr marL="174705" indent="-174705">
              <a:buFont typeface="Arial" pitchFamily="34" charset="0"/>
              <a:buChar char="•"/>
            </a:pPr>
            <a:r>
              <a:rPr lang="en-US" sz="1000" dirty="0"/>
              <a:t>Increasing hospital consolidation</a:t>
            </a:r>
          </a:p>
          <a:p>
            <a:pPr marL="174705" indent="-174705">
              <a:buFont typeface="Arial" pitchFamily="34" charset="0"/>
              <a:buChar char="•"/>
            </a:pPr>
            <a:r>
              <a:rPr lang="en-US" sz="1000" dirty="0"/>
              <a:t>Pressure to capture share for all medical services under accountable care</a:t>
            </a:r>
          </a:p>
          <a:p>
            <a:pPr marL="174705" indent="-174705">
              <a:buFont typeface="Arial" pitchFamily="34" charset="0"/>
              <a:buChar char="•"/>
            </a:pPr>
            <a:r>
              <a:rPr lang="en-US" sz="1000" dirty="0"/>
              <a:t>New competitors: reference labs, retailers, physician practices</a:t>
            </a:r>
          </a:p>
          <a:p>
            <a:pPr marL="174705" indent="-174705">
              <a:buFont typeface="Arial" pitchFamily="34" charset="0"/>
              <a:buChar char="•"/>
            </a:pPr>
            <a:endParaRPr lang="en-US" sz="1000" dirty="0"/>
          </a:p>
          <a:p>
            <a:r>
              <a:rPr lang="en-US" sz="1000" dirty="0"/>
              <a:t>Technology</a:t>
            </a:r>
          </a:p>
          <a:p>
            <a:pPr marL="174705" indent="-174705">
              <a:buFont typeface="Arial" pitchFamily="34" charset="0"/>
              <a:buChar char="•"/>
            </a:pPr>
            <a:r>
              <a:rPr lang="en-US" sz="1000" dirty="0"/>
              <a:t>Increase implementation of health IT solutions</a:t>
            </a:r>
          </a:p>
          <a:p>
            <a:pPr marL="174705" indent="-174705">
              <a:buFont typeface="Arial" pitchFamily="34" charset="0"/>
              <a:buChar char="•"/>
            </a:pPr>
            <a:r>
              <a:rPr lang="en-US" sz="1000" dirty="0"/>
              <a:t>Growth in telemedicine</a:t>
            </a:r>
          </a:p>
          <a:p>
            <a:pPr marL="174705" indent="-174705">
              <a:buFont typeface="Arial" pitchFamily="34" charset="0"/>
              <a:buChar char="•"/>
            </a:pPr>
            <a:r>
              <a:rPr lang="en-US" sz="1000" dirty="0"/>
              <a:t>Shift in technology enabling smaller devices increasing outpatient services</a:t>
            </a:r>
          </a:p>
          <a:p>
            <a:pPr marL="174705" indent="-174705">
              <a:buFont typeface="Arial" pitchFamily="34" charset="0"/>
              <a:buChar char="•"/>
            </a:pPr>
            <a:r>
              <a:rPr lang="en-US" sz="1000" dirty="0"/>
              <a:t>Increasing use of mobile technology</a:t>
            </a:r>
          </a:p>
          <a:p>
            <a:endParaRPr lang="en-US" sz="1000" dirty="0"/>
          </a:p>
          <a:p>
            <a:r>
              <a:rPr lang="en-US" sz="1000" dirty="0"/>
              <a:t>Regulatory Changes</a:t>
            </a:r>
          </a:p>
          <a:p>
            <a:pPr marL="174705" indent="-174705">
              <a:buFont typeface="Arial" pitchFamily="34" charset="0"/>
              <a:buChar char="•"/>
            </a:pPr>
            <a:r>
              <a:rPr lang="en-US" sz="1000" dirty="0"/>
              <a:t>CMS physician supervision requirements for OP therapeutic </a:t>
            </a:r>
            <a:r>
              <a:rPr lang="en-US" sz="1000" dirty="0"/>
              <a:t>services</a:t>
            </a:r>
            <a:endParaRPr lang="en-US" sz="1000" dirty="0"/>
          </a:p>
          <a:p>
            <a:pPr marL="174705" indent="-174705">
              <a:buFont typeface="Arial" pitchFamily="34" charset="0"/>
              <a:buChar char="•"/>
            </a:pPr>
            <a:r>
              <a:rPr lang="en-US" sz="1000" dirty="0"/>
              <a:t>Clinical trials coverage</a:t>
            </a:r>
          </a:p>
          <a:p>
            <a:pPr marL="174705" indent="-174705">
              <a:buFont typeface="Arial" pitchFamily="34" charset="0"/>
              <a:buChar char="•"/>
            </a:pPr>
            <a:r>
              <a:rPr lang="en-US" sz="1000" dirty="0"/>
              <a:t>State acceptance of Medicaid expansion</a:t>
            </a:r>
          </a:p>
          <a:p>
            <a:pPr marL="174705" indent="-174705">
              <a:buFont typeface="Arial" pitchFamily="34" charset="0"/>
              <a:buChar char="•"/>
            </a:pPr>
            <a:r>
              <a:rPr lang="en-US" sz="1000" dirty="0"/>
              <a:t>Coverage expansion</a:t>
            </a:r>
          </a:p>
          <a:p>
            <a:pPr marL="174705" indent="-174705">
              <a:buFont typeface="Arial" pitchFamily="34" charset="0"/>
              <a:buChar char="•"/>
            </a:pPr>
            <a:r>
              <a:rPr lang="en-US" sz="1000" dirty="0"/>
              <a:t>ICD-9 to ICD-10</a:t>
            </a:r>
          </a:p>
          <a:p>
            <a:pPr marL="174705" indent="-174705" defTabSz="927396">
              <a:buFont typeface="Arial" pitchFamily="34" charset="0"/>
              <a:buChar char="•"/>
              <a:defRPr/>
            </a:pPr>
            <a:r>
              <a:rPr lang="en-US" sz="1000" dirty="0"/>
              <a:t>Commission on Care accreditation requirements </a:t>
            </a:r>
          </a:p>
          <a:p>
            <a:pPr marL="174705" indent="-174705">
              <a:buFont typeface="Arial" pitchFamily="34" charset="0"/>
              <a:buChar char="•"/>
            </a:pPr>
            <a:endParaRPr lang="en-US" sz="1000"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12</a:t>
            </a:fld>
            <a:endParaRPr lang="en-US" dirty="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provide an overview</a:t>
            </a:r>
            <a:r>
              <a:rPr lang="en-US" b="0" baseline="0" dirty="0" smtClean="0"/>
              <a:t> of trends in chronic disease prevalence. </a:t>
            </a:r>
            <a:endParaRPr lang="en-US" b="1" dirty="0" smtClean="0"/>
          </a:p>
          <a:p>
            <a:endParaRPr lang="en-US" b="1" dirty="0" smtClean="0"/>
          </a:p>
          <a:p>
            <a:r>
              <a:rPr lang="en-US" b="1" dirty="0" smtClean="0"/>
              <a:t>Task: </a:t>
            </a:r>
            <a:r>
              <a:rPr lang="en-US" b="0" dirty="0" smtClean="0"/>
              <a:t>The graph above contains national-level data</a:t>
            </a:r>
            <a:r>
              <a:rPr lang="en-US" b="0" baseline="0" dirty="0" smtClean="0"/>
              <a:t> on chronic disease from 1995-2010. If possible, enter market specific data; include diseases of biggest concern locally. </a:t>
            </a:r>
            <a:r>
              <a:rPr lang="en-US" dirty="0"/>
              <a:t>In the box at the bottom of the slide, discuss implications of chronic disease prevalence trends on primary care. </a:t>
            </a:r>
          </a:p>
          <a:p>
            <a:endParaRPr lang="en-US" dirty="0"/>
          </a:p>
          <a:p>
            <a:pPr defTabSz="927505">
              <a:defRPr/>
            </a:pPr>
            <a:r>
              <a:rPr lang="en-US" b="1" dirty="0">
                <a:solidFill>
                  <a:prstClr val="black"/>
                </a:solidFill>
              </a:rPr>
              <a:t>To Edit the Graph: </a:t>
            </a:r>
            <a:r>
              <a:rPr lang="en-US" dirty="0">
                <a:solidFill>
                  <a:prstClr val="black"/>
                </a:solidFill>
              </a:rPr>
              <a:t>Right click on the graph and select “Edit Data” to edit the information in the graph.  Click directly on the graph title (in black) to modify the chart title.  Edit the slide title to reflect the chart title. </a:t>
            </a:r>
            <a:endParaRPr lang="en-US" b="0" baseline="0" dirty="0" smtClean="0"/>
          </a:p>
          <a:p>
            <a:endParaRPr lang="en-US" b="0" baseline="0" dirty="0" smtClean="0"/>
          </a:p>
          <a:p>
            <a:r>
              <a:rPr lang="en-US" b="1" baseline="0" dirty="0" smtClean="0"/>
              <a:t>Additional Resources: </a:t>
            </a:r>
            <a:r>
              <a:rPr lang="en-US" b="0" dirty="0" smtClean="0"/>
              <a:t>Additional statistics</a:t>
            </a:r>
            <a:r>
              <a:rPr lang="en-US" b="0" baseline="0" dirty="0" smtClean="0"/>
              <a:t> (including information about other chronic diseases) available through the Centers for Disease Control and Prevention at http://www.cdc.gov/chronicdisease/stats/index.htm </a:t>
            </a:r>
          </a:p>
          <a:p>
            <a:endParaRPr lang="en-US" b="0" baseline="0" dirty="0" smtClean="0"/>
          </a:p>
          <a:p>
            <a:r>
              <a:rPr lang="en-US" b="0" baseline="0" dirty="0" smtClean="0"/>
              <a:t>For more information on current national chronic disease trends, see the Advisory Board Company’s Chronic Disease </a:t>
            </a:r>
            <a:r>
              <a:rPr lang="en-US" b="0" baseline="0" dirty="0" err="1" smtClean="0"/>
              <a:t>Chartbook</a:t>
            </a:r>
            <a:r>
              <a:rPr lang="en-US" b="0" baseline="0" dirty="0" smtClean="0"/>
              <a:t>, available at: </a:t>
            </a:r>
            <a:r>
              <a:rPr lang="en-US" dirty="0" smtClean="0">
                <a:hlinkClick r:id="rId3"/>
              </a:rPr>
              <a:t>http://www.advisory.com/Research/Marketing-and-Planning-Leadership-Council/Resources/2011/Chronic-Disease-Chartbook</a:t>
            </a:r>
            <a:endParaRPr lang="en-US" b="0" dirty="0" smtClean="0"/>
          </a:p>
          <a:p>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13</a:t>
            </a:fld>
            <a:endParaRPr lang="en-US" dirty="0"/>
          </a:p>
        </p:txBody>
      </p:sp>
    </p:spTree>
    <p:extLst>
      <p:ext uri="{BB962C8B-B14F-4D97-AF65-F5344CB8AC3E}">
        <p14:creationId xmlns:p14="http://schemas.microsoft.com/office/powerpoint/2010/main" val="958223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4438" y="830263"/>
            <a:ext cx="4581525" cy="3435350"/>
          </a:xfrm>
        </p:spPr>
      </p:sp>
      <p:sp>
        <p:nvSpPr>
          <p:cNvPr id="3" name="Notes Placeholder 2"/>
          <p:cNvSpPr>
            <a:spLocks noGrp="1"/>
          </p:cNvSpPr>
          <p:nvPr>
            <p:ph type="body" idx="1"/>
          </p:nvPr>
        </p:nvSpPr>
        <p:spPr/>
        <p:txBody>
          <a:bodyPr>
            <a:normAutofit/>
          </a:bodyPr>
          <a:lstStyle/>
          <a:p>
            <a:r>
              <a:rPr lang="en-US" b="1" dirty="0" smtClean="0"/>
              <a:t>Purpose:  </a:t>
            </a:r>
            <a:r>
              <a:rPr lang="en-US" sz="1000" dirty="0"/>
              <a:t>To describe your primary care service areas. </a:t>
            </a:r>
            <a:endParaRPr lang="en-US" b="1" dirty="0" smtClean="0"/>
          </a:p>
          <a:p>
            <a:pPr defTabSz="415914">
              <a:defRPr/>
            </a:pPr>
            <a:endParaRPr lang="en-US" b="1" dirty="0" smtClean="0"/>
          </a:p>
          <a:p>
            <a:pPr defTabSz="415914">
              <a:defRPr/>
            </a:pPr>
            <a:r>
              <a:rPr lang="en-US" b="1" dirty="0" smtClean="0"/>
              <a:t>Task:  </a:t>
            </a:r>
            <a:r>
              <a:rPr lang="en-US" sz="1000" dirty="0"/>
              <a:t>Insert maps, zip codes, or counties to describe your service areas here. In the above graphic, individual states can be selected, shaded, or enlarged.  Alternatively, insert county-specific state maps.  Service areas can be defined by proximity/geography, number of patients originating from the region, total population, or total potential volume capture of specific regions. In the box at the bottom of the slide, discuss implications of any shifts in geographic distribution on primary care. </a:t>
            </a:r>
          </a:p>
          <a:p>
            <a:endParaRPr lang="en-US" b="1" dirty="0" smtClean="0"/>
          </a:p>
          <a:p>
            <a:r>
              <a:rPr lang="en-US" b="1" dirty="0" smtClean="0"/>
              <a:t>Additional Resources:</a:t>
            </a:r>
          </a:p>
          <a:p>
            <a:endParaRPr lang="en-US" b="1" dirty="0" smtClean="0"/>
          </a:p>
          <a:p>
            <a:pPr algn="l">
              <a:buFont typeface="Arial" pitchFamily="34" charset="0"/>
              <a:buNone/>
            </a:pPr>
            <a:r>
              <a:rPr lang="en-US" sz="1000" dirty="0"/>
              <a:t>County-specific state maps can be found at the U.S. Census Bureau, available at: http://www.census.gov/geo/www/maps/stco_02.htm </a:t>
            </a:r>
          </a:p>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4438" y="830263"/>
            <a:ext cx="4581525" cy="3435350"/>
          </a:xfrm>
        </p:spPr>
      </p:sp>
      <p:sp>
        <p:nvSpPr>
          <p:cNvPr id="3" name="Notes Placeholder 2"/>
          <p:cNvSpPr>
            <a:spLocks noGrp="1"/>
          </p:cNvSpPr>
          <p:nvPr>
            <p:ph type="body" idx="1"/>
          </p:nvPr>
        </p:nvSpPr>
        <p:spPr/>
        <p:txBody>
          <a:bodyPr>
            <a:normAutofit/>
          </a:bodyPr>
          <a:lstStyle/>
          <a:p>
            <a:r>
              <a:rPr lang="en-US" b="1" dirty="0" smtClean="0"/>
              <a:t>Purpose:  </a:t>
            </a:r>
            <a:r>
              <a:rPr lang="en-US" sz="1000" dirty="0"/>
              <a:t>To </a:t>
            </a:r>
            <a:r>
              <a:rPr lang="en-US" sz="1000" dirty="0"/>
              <a:t>give an overview of your market share by </a:t>
            </a:r>
            <a:r>
              <a:rPr lang="en-US" sz="1000" dirty="0"/>
              <a:t>service </a:t>
            </a:r>
            <a:r>
              <a:rPr lang="en-US" sz="1000" dirty="0"/>
              <a:t>area. </a:t>
            </a:r>
            <a:endParaRPr lang="en-US" b="1" dirty="0" smtClean="0"/>
          </a:p>
          <a:p>
            <a:pPr defTabSz="415914">
              <a:defRPr/>
            </a:pPr>
            <a:endParaRPr lang="en-US" b="1" dirty="0" smtClean="0"/>
          </a:p>
          <a:p>
            <a:pPr defTabSz="415914">
              <a:defRPr/>
            </a:pPr>
            <a:r>
              <a:rPr lang="en-US" b="1" dirty="0" smtClean="0"/>
              <a:t>Task:  </a:t>
            </a:r>
            <a:r>
              <a:rPr lang="en-US" sz="1000" dirty="0"/>
              <a:t>Insert maps, zip codes, or counties to describe your service areas here. In the above graphic, individual states can be selected, shaded, or enlarged.  Alternatively, insert county-specific state maps.  Service areas can be defined by proximity/geography, number of patients originating from the region, total population, or total potential volume capture of specific </a:t>
            </a:r>
            <a:r>
              <a:rPr lang="en-US" sz="1000" dirty="0"/>
              <a:t>regions. In the chart on the right, enter your market share for each region. </a:t>
            </a:r>
            <a:endParaRPr lang="en-US" sz="1000" dirty="0"/>
          </a:p>
          <a:p>
            <a:endParaRPr lang="en-US" b="1" dirty="0" smtClean="0"/>
          </a:p>
          <a:p>
            <a:r>
              <a:rPr lang="en-US" b="1" dirty="0" smtClean="0"/>
              <a:t>Additional Resources:</a:t>
            </a:r>
          </a:p>
          <a:p>
            <a:endParaRPr lang="en-US" b="1" dirty="0" smtClean="0"/>
          </a:p>
          <a:p>
            <a:pPr algn="l">
              <a:buFont typeface="Arial" pitchFamily="34" charset="0"/>
              <a:buNone/>
            </a:pPr>
            <a:r>
              <a:rPr lang="en-US" sz="1000" dirty="0"/>
              <a:t>County-specific state maps can be found at the U.S. Census Bureau, available at: http://www.census.gov/geo/www/maps/stco_02.htm </a:t>
            </a:r>
          </a:p>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a:t>
            </a:r>
            <a:r>
              <a:rPr lang="en-US" b="0" dirty="0" smtClean="0"/>
              <a:t>  To anticipat</a:t>
            </a:r>
            <a:r>
              <a:rPr lang="en-US" b="0" baseline="0" dirty="0" smtClean="0"/>
              <a:t>e any future changes in the regional age distribution of the population and discuss potential implications.</a:t>
            </a:r>
            <a:endParaRPr lang="en-US" b="1" dirty="0" smtClean="0"/>
          </a:p>
          <a:p>
            <a:endParaRPr lang="en-US" b="1" dirty="0" smtClean="0"/>
          </a:p>
          <a:p>
            <a:r>
              <a:rPr lang="en-US" b="1" dirty="0" smtClean="0"/>
              <a:t>Task:  </a:t>
            </a:r>
            <a:r>
              <a:rPr lang="en-US" b="0" baseline="0" dirty="0" smtClean="0"/>
              <a:t>Adjust age brackets to reflect your service line’s interests.  Enter the institution’s age distribution in the first pie chart (Hook Hospital Patients, 2012) on the far left.  Then enter the regional/market data to the second pie chart on the left (</a:t>
            </a:r>
            <a:r>
              <a:rPr lang="en-US" b="0" baseline="0" dirty="0" err="1" smtClean="0"/>
              <a:t>Neverland</a:t>
            </a:r>
            <a:r>
              <a:rPr lang="en-US" b="0" baseline="0" dirty="0" smtClean="0"/>
              <a:t> County, 2012).  Enter the projected population data for the region/market in 20XX to the fourth pie chart on the far right (</a:t>
            </a:r>
            <a:r>
              <a:rPr lang="en-US" b="0" baseline="0" dirty="0" err="1" smtClean="0"/>
              <a:t>Neverland</a:t>
            </a:r>
            <a:r>
              <a:rPr lang="en-US" b="0" baseline="0" dirty="0" smtClean="0"/>
              <a:t> County, 20XX).  Then calculate the institution's percent capture of the region/market population in 2012 and use this percentage to project the institution’s age distribution of patients in 20XX.  Enter the projected institution’s age distribution in the third graph (Hook Hospital Patients, 20XX). In the box at the bottom of the slide, discuss implications of the shift in age distribution and indicate strategies to overcome any foreseen challenges.</a:t>
            </a:r>
          </a:p>
          <a:p>
            <a:endParaRPr lang="en-US" b="0" baseline="0" dirty="0" smtClean="0"/>
          </a:p>
          <a:p>
            <a:pPr defTabSz="927505">
              <a:defRPr/>
            </a:pPr>
            <a:r>
              <a:rPr lang="en-US" b="1" baseline="0" dirty="0" smtClean="0"/>
              <a:t>To Edit the Graph: </a:t>
            </a:r>
            <a:r>
              <a:rPr lang="en-US" b="0" baseline="0" dirty="0" smtClean="0"/>
              <a:t>Right click on the pie chart and select “Edit Data” to adjust the data in the chart.  </a:t>
            </a:r>
            <a:r>
              <a:rPr lang="en-US" dirty="0">
                <a:solidFill>
                  <a:prstClr val="black"/>
                </a:solidFill>
              </a:rPr>
              <a:t>Click directly on the graph title (in black) to modify the chart title. To edit the legend, click directly on each of the years and edit the text box.  </a:t>
            </a:r>
          </a:p>
          <a:p>
            <a:endParaRPr lang="en-US" b="1" baseline="0" dirty="0" smtClean="0"/>
          </a:p>
          <a:p>
            <a:r>
              <a:rPr lang="en-US" b="1" baseline="0" dirty="0" smtClean="0"/>
              <a:t>Additional Resources: </a:t>
            </a:r>
            <a:r>
              <a:rPr lang="en-US" dirty="0"/>
              <a:t>County-specific state data can be found at the U.S. Census Bureau, available at: </a:t>
            </a:r>
            <a:r>
              <a:rPr lang="en-US" dirty="0" smtClean="0">
                <a:hlinkClick r:id="rId3"/>
              </a:rPr>
              <a:t>http://censtats.census.gov/usa/usa.shtml</a:t>
            </a:r>
            <a:endParaRPr lang="en-US" b="1"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a:t>
            </a:r>
            <a:r>
              <a:rPr lang="en-US" b="0" dirty="0" smtClean="0"/>
              <a:t>  To anticipat</a:t>
            </a:r>
            <a:r>
              <a:rPr lang="en-US" b="0" baseline="0" dirty="0" smtClean="0"/>
              <a:t>e any future changes in the regional payer mix for your patient population and discuss potential implications.</a:t>
            </a:r>
            <a:endParaRPr lang="en-US" b="1" dirty="0" smtClean="0"/>
          </a:p>
          <a:p>
            <a:endParaRPr lang="en-US" b="1" dirty="0" smtClean="0"/>
          </a:p>
          <a:p>
            <a:r>
              <a:rPr lang="en-US" b="1" dirty="0" smtClean="0"/>
              <a:t>Task:  </a:t>
            </a:r>
            <a:r>
              <a:rPr lang="en-US" b="0" baseline="0" dirty="0" smtClean="0"/>
              <a:t>Adjust payers to reflect your service line’s payer mix.  Add any large commercial payers that influence your institution.  Enter the institution’s current payer mix to the first pie chart on the far left (Hook Hospital Patients, 2012).  Then enter the regional/market data to the second pie chart to the left (</a:t>
            </a:r>
            <a:r>
              <a:rPr lang="en-US" b="0" baseline="0" dirty="0" err="1" smtClean="0"/>
              <a:t>Neverland</a:t>
            </a:r>
            <a:r>
              <a:rPr lang="en-US" b="0" baseline="0" dirty="0" smtClean="0"/>
              <a:t> County, 2012).  Enter the projected payer mix data  for the region/market in 20XX to the fourth pie chart on the far right (</a:t>
            </a:r>
            <a:r>
              <a:rPr lang="en-US" b="0" baseline="0" dirty="0" err="1" smtClean="0"/>
              <a:t>Neverland</a:t>
            </a:r>
            <a:r>
              <a:rPr lang="en-US" b="0" baseline="0" dirty="0" smtClean="0"/>
              <a:t> County, 20XX).  Then calculate the institution's percent capture of the region/market payer mix in 2012 and use this percentage to project the institution’s payer mix in 20XX.  Enter the projected payer mix to the third graph (Hook Hospital Patients, 20XX). </a:t>
            </a:r>
          </a:p>
          <a:p>
            <a:endParaRPr lang="en-US" dirty="0" smtClean="0"/>
          </a:p>
          <a:p>
            <a:pPr defTabSz="927505">
              <a:defRPr/>
            </a:pPr>
            <a:r>
              <a:rPr lang="en-US" b="1" baseline="0" dirty="0" smtClean="0"/>
              <a:t>To Edit the Graph: </a:t>
            </a:r>
            <a:r>
              <a:rPr lang="en-US" b="0" baseline="0" dirty="0" smtClean="0"/>
              <a:t>Right click on the pie chart and select “Edit Data” to adjust the data in the chart.  </a:t>
            </a:r>
            <a:r>
              <a:rPr lang="en-US" dirty="0">
                <a:solidFill>
                  <a:prstClr val="black"/>
                </a:solidFill>
              </a:rPr>
              <a:t>Click directly on the graph title (in black) to modify the chart title. To edit the legend, click directly on each of the years and edit the text box.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dirty="0" smtClean="0"/>
              <a:t>To</a:t>
            </a:r>
            <a:r>
              <a:rPr lang="en-US" baseline="0" dirty="0" smtClean="0"/>
              <a:t> anticipate the impact of any potential shifts in payer strategy. </a:t>
            </a:r>
          </a:p>
          <a:p>
            <a:endParaRPr lang="en-US" baseline="0" dirty="0" smtClean="0"/>
          </a:p>
          <a:p>
            <a:r>
              <a:rPr lang="en-US" b="1" baseline="0" dirty="0" smtClean="0"/>
              <a:t>Task: </a:t>
            </a:r>
            <a:r>
              <a:rPr lang="en-US" b="0" baseline="0" dirty="0" smtClean="0"/>
              <a:t>On the left, list any strategies you see payers in your market pursuing across the next few years. In the comment section on the right, provide any additional details around which payers are pursuing that strategy, when they intend to implement any changes, etc. In the box at the bottom of the slide, indicate the overall impact of these shifts in payer strategy on primary care.</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18</a:t>
            </a:fld>
            <a:endParaRPr lang="en-US" dirty="0"/>
          </a:p>
        </p:txBody>
      </p:sp>
    </p:spTree>
    <p:extLst>
      <p:ext uri="{BB962C8B-B14F-4D97-AF65-F5344CB8AC3E}">
        <p14:creationId xmlns:p14="http://schemas.microsoft.com/office/powerpoint/2010/main" val="35001739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4438" y="830263"/>
            <a:ext cx="4581525" cy="3435350"/>
          </a:xfrm>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 determine</a:t>
            </a:r>
            <a:r>
              <a:rPr lang="en-US" b="0" baseline="0" dirty="0" smtClean="0"/>
              <a:t> how shifts in payment models will impact your service line.</a:t>
            </a:r>
            <a:endParaRPr lang="en-US" b="0" dirty="0" smtClean="0"/>
          </a:p>
          <a:p>
            <a:endParaRPr lang="en-US" b="1" dirty="0" smtClean="0"/>
          </a:p>
          <a:p>
            <a:r>
              <a:rPr lang="en-US" b="1" dirty="0" smtClean="0"/>
              <a:t>Task:  </a:t>
            </a:r>
            <a:r>
              <a:rPr lang="en-US" b="0" dirty="0" smtClean="0"/>
              <a:t>Consider what</a:t>
            </a:r>
            <a:r>
              <a:rPr lang="en-US" b="0" baseline="0" dirty="0" smtClean="0"/>
              <a:t> payment model(s) your hospital is moving towards.  Describe the efforts made towards implementing the new payment model(s).  Consider which patient groups and services may be impacted by shifts in payment models. In the box at the bottom of the slide, discuss implications for the shift in payment model on primary care.</a:t>
            </a:r>
          </a:p>
          <a:p>
            <a:endParaRPr lang="en-US" b="0" baseline="0" dirty="0" smtClean="0"/>
          </a:p>
          <a:p>
            <a:r>
              <a:rPr lang="en-US" b="0" baseline="0" dirty="0" smtClean="0"/>
              <a:t>Sample Institution Payment Models:</a:t>
            </a:r>
          </a:p>
          <a:p>
            <a:r>
              <a:rPr lang="en-US" b="0" baseline="0" dirty="0" smtClean="0"/>
              <a:t>Medicare Shared-Savings ACO</a:t>
            </a:r>
          </a:p>
          <a:p>
            <a:r>
              <a:rPr lang="en-US" b="0" baseline="0" dirty="0" smtClean="0"/>
              <a:t>Pioneer ACO</a:t>
            </a:r>
          </a:p>
          <a:p>
            <a:r>
              <a:rPr lang="en-US" b="0" baseline="0" dirty="0" smtClean="0"/>
              <a:t>Commercial ACO</a:t>
            </a:r>
          </a:p>
          <a:p>
            <a:r>
              <a:rPr lang="en-US" b="0" baseline="0" dirty="0" smtClean="0"/>
              <a:t>Capitation</a:t>
            </a:r>
          </a:p>
          <a:p>
            <a:r>
              <a:rPr lang="en-US" b="0" baseline="0" dirty="0" smtClean="0"/>
              <a:t>Value-Based Fee-for-Service</a:t>
            </a:r>
          </a:p>
          <a:p>
            <a:r>
              <a:rPr lang="en-US" b="0" baseline="0" dirty="0" smtClean="0"/>
              <a:t>     Bundled Payments</a:t>
            </a:r>
          </a:p>
          <a:p>
            <a:r>
              <a:rPr lang="en-US" b="0" baseline="0" dirty="0" smtClean="0"/>
              <a:t>     Pay-for-Performance</a:t>
            </a:r>
          </a:p>
          <a:p>
            <a:endParaRPr lang="en-US" b="0" baseline="0" dirty="0" smtClean="0"/>
          </a:p>
          <a:p>
            <a:endParaRPr lang="en-US" b="0" baseline="0" dirty="0" smtClean="0"/>
          </a:p>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B8132A0-C946-4BCE-B355-3FB5DF19E0D3}"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4635549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provide an overview of major employers in the area, expected growth, and approach to employee coverage.</a:t>
            </a:r>
            <a:endParaRPr lang="en-US" b="0" baseline="0" dirty="0" smtClean="0"/>
          </a:p>
          <a:p>
            <a:endParaRPr lang="en-US" b="0" baseline="0" dirty="0" smtClean="0"/>
          </a:p>
          <a:p>
            <a:r>
              <a:rPr lang="en-US" b="1" baseline="0" dirty="0" smtClean="0"/>
              <a:t>Task: </a:t>
            </a:r>
            <a:r>
              <a:rPr lang="en-US" b="0" baseline="0" dirty="0" smtClean="0"/>
              <a:t>List major employers in your market, their current number of employees, and any anticipated growth across the next few years. In the comments column, indicate how each employer currently provides coverage for their employees and any anticipated changes the employer many be planning to make to its health and wellness benefits.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20</a:t>
            </a:fld>
            <a:endParaRPr lang="en-US" dirty="0"/>
          </a:p>
        </p:txBody>
      </p:sp>
    </p:spTree>
    <p:extLst>
      <p:ext uri="{BB962C8B-B14F-4D97-AF65-F5344CB8AC3E}">
        <p14:creationId xmlns:p14="http://schemas.microsoft.com/office/powerpoint/2010/main" val="8184807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7505">
              <a:defRPr/>
            </a:pPr>
            <a:r>
              <a:rPr lang="en-US" b="1" dirty="0" smtClean="0"/>
              <a:t>Purpose:  </a:t>
            </a:r>
            <a:r>
              <a:rPr lang="en-US" b="0" dirty="0" smtClean="0"/>
              <a:t>To identify physician employment trends and anticipate hiring and leadership needs.</a:t>
            </a:r>
            <a:r>
              <a:rPr lang="en-US" b="0" baseline="0" dirty="0" smtClean="0"/>
              <a:t> </a:t>
            </a:r>
            <a:endParaRPr lang="en-US" b="0" dirty="0" smtClean="0"/>
          </a:p>
          <a:p>
            <a:endParaRPr lang="en-US" b="1" dirty="0" smtClean="0"/>
          </a:p>
          <a:p>
            <a:r>
              <a:rPr lang="en-US" b="1" dirty="0" smtClean="0"/>
              <a:t>Task:  </a:t>
            </a:r>
            <a:r>
              <a:rPr lang="en-US" b="0" dirty="0" smtClean="0"/>
              <a:t>The graph above reflects national level data for physician employment. If possible</a:t>
            </a:r>
            <a:r>
              <a:rPr lang="en-US" b="0" baseline="0" dirty="0" smtClean="0"/>
              <a:t>, replace with data specific to your market and institution. On the right, indicate the number of expected retirees across the next few years and the number of new recruits needed. In the box at the bottom of the slide, discuss implications for any shifts in employment. </a:t>
            </a:r>
          </a:p>
          <a:p>
            <a:endParaRPr lang="en-US" b="0" baseline="0" dirty="0" smtClean="0"/>
          </a:p>
          <a:p>
            <a:r>
              <a:rPr lang="en-US" b="1" baseline="0" dirty="0" smtClean="0"/>
              <a:t>Additional Resources: </a:t>
            </a:r>
            <a:endParaRPr lang="en-US" baseline="0" dirty="0" smtClean="0"/>
          </a:p>
          <a:p>
            <a:pPr defTabSz="927709"/>
            <a:endParaRPr lang="en-US" baseline="0" dirty="0" smtClean="0"/>
          </a:p>
          <a:p>
            <a:r>
              <a:rPr lang="en-US" b="0" dirty="0" smtClean="0"/>
              <a:t>Access primary</a:t>
            </a:r>
            <a:r>
              <a:rPr lang="en-US" b="0" baseline="0" dirty="0" smtClean="0"/>
              <a:t> care </a:t>
            </a:r>
            <a:r>
              <a:rPr lang="en-US" b="0" dirty="0" smtClean="0"/>
              <a:t>physician supply and demand</a:t>
            </a:r>
            <a:r>
              <a:rPr lang="en-US" b="0" baseline="0" dirty="0" smtClean="0"/>
              <a:t> data</a:t>
            </a:r>
            <a:r>
              <a:rPr lang="en-US" b="0" dirty="0" smtClean="0"/>
              <a:t> through:</a:t>
            </a:r>
          </a:p>
          <a:p>
            <a:endParaRPr lang="en-US" sz="1200" dirty="0"/>
          </a:p>
          <a:p>
            <a:pPr defTabSz="927691">
              <a:buFont typeface="Arial" pitchFamily="34" charset="0"/>
              <a:buChar char="•"/>
              <a:defRPr/>
            </a:pPr>
            <a:r>
              <a:rPr lang="en-US" sz="1200" dirty="0"/>
              <a:t> </a:t>
            </a:r>
            <a:r>
              <a:rPr lang="en-US" sz="1200" dirty="0"/>
              <a:t>The </a:t>
            </a:r>
            <a:r>
              <a:rPr lang="en-US" sz="1200" dirty="0"/>
              <a:t>Advisory Board Company’s Primary Care Estimator, available on our website at: http://www.advisory.com/Research/Marketing-and-Planning-Leadership-Council/Tools/2011/Primary-Care-Volume-Estimator. This tool gives estimates of current demand for primary care FTEs by county or zip code.</a:t>
            </a:r>
          </a:p>
          <a:p>
            <a:pPr defTabSz="927691">
              <a:buFont typeface="Arial" pitchFamily="34" charset="0"/>
              <a:buChar char="•"/>
              <a:defRPr/>
            </a:pPr>
            <a:endParaRPr lang="en-US" sz="1200" dirty="0"/>
          </a:p>
          <a:p>
            <a:pPr>
              <a:buFont typeface="Arial" pitchFamily="34" charset="0"/>
              <a:buChar char="•"/>
            </a:pPr>
            <a:r>
              <a:rPr lang="en-US" sz="1200" dirty="0"/>
              <a:t> </a:t>
            </a:r>
            <a:r>
              <a:rPr lang="en-US" sz="1200" dirty="0"/>
              <a:t>The </a:t>
            </a:r>
            <a:r>
              <a:rPr lang="en-US" sz="1200" dirty="0"/>
              <a:t>AAMC 2011 State Physician Workforce Data Book, available at:  https://www.aamc.org/download/263512/data/statedata2011.pdf</a:t>
            </a:r>
          </a:p>
          <a:p>
            <a:pPr defTabSz="927709"/>
            <a:endParaRPr lang="en-US" b="0" dirty="0" smtClean="0"/>
          </a:p>
          <a:p>
            <a:pPr defTabSz="927709"/>
            <a:r>
              <a:rPr lang="en-US" b="1" dirty="0" smtClean="0"/>
              <a:t>Source:</a:t>
            </a:r>
            <a:r>
              <a:rPr lang="en-US" b="1" baseline="0" dirty="0" smtClean="0"/>
              <a:t> </a:t>
            </a:r>
            <a:endParaRPr lang="en-US" b="0" dirty="0" smtClean="0"/>
          </a:p>
          <a:p>
            <a:pPr defTabSz="927709"/>
            <a:r>
              <a:rPr lang="en-US" b="0" dirty="0" smtClean="0"/>
              <a:t>1</a:t>
            </a:r>
            <a:r>
              <a:rPr lang="en-US" b="0" dirty="0" smtClean="0"/>
              <a:t>:</a:t>
            </a:r>
            <a:r>
              <a:rPr lang="en-US" b="0" baseline="0" dirty="0" smtClean="0"/>
              <a:t> American Medical Association, “New Data On Physician Practice Arrangements: Private Practice Remains Strong Despite Shifts Toward Hospital Employment,” 2013, available at: </a:t>
            </a:r>
            <a:r>
              <a:rPr lang="en-US" dirty="0" smtClean="0">
                <a:hlinkClick r:id="rId3"/>
              </a:rPr>
              <a:t>http://www.ama-assn.org/resources/doc/health-policy/prp-physician-practice-arrangements.pdf</a:t>
            </a:r>
            <a:endParaRPr lang="en-US" b="0"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identify current market referral patterns</a:t>
            </a:r>
            <a:r>
              <a:rPr lang="en-US" b="0" baseline="0" dirty="0" smtClean="0"/>
              <a:t> and estimate future patterns.</a:t>
            </a:r>
          </a:p>
          <a:p>
            <a:endParaRPr lang="en-US" b="0" baseline="0" dirty="0" smtClean="0"/>
          </a:p>
          <a:p>
            <a:r>
              <a:rPr lang="en-US" b="1" baseline="0" dirty="0" smtClean="0"/>
              <a:t>Task: </a:t>
            </a:r>
            <a:r>
              <a:rPr lang="en-US" b="0" baseline="0" dirty="0" smtClean="0"/>
              <a:t>Enter current referral patterns on the left. On the right, identify practices of interest (e.g. splitters, large disloyal practices, etc.) and include additional detail on that practice’s current practice and referral patterns. In the box at the bottom of the slide, discuss implications of physician referral patterns for primary care. </a:t>
            </a:r>
          </a:p>
          <a:p>
            <a:endParaRPr lang="en-US" b="0" baseline="0" dirty="0" smtClean="0"/>
          </a:p>
          <a:p>
            <a:r>
              <a:rPr lang="en-US" b="0" baseline="0" dirty="0" smtClean="0"/>
              <a:t>Members of the Advisory Board Company’s Crimson Market Advantage program may access their data on MD referral patterns here: </a:t>
            </a:r>
            <a:r>
              <a:rPr lang="en-US" dirty="0" smtClean="0">
                <a:hlinkClick r:id="rId3"/>
              </a:rPr>
              <a:t>http://www.advisory.com/Technology/Crimson-Market-Advantage/Members</a:t>
            </a:r>
            <a:endParaRPr lang="en-US" b="1" baseline="0"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22</a:t>
            </a:fld>
            <a:endParaRPr lang="en-US" dirty="0"/>
          </a:p>
        </p:txBody>
      </p:sp>
    </p:spTree>
    <p:extLst>
      <p:ext uri="{BB962C8B-B14F-4D97-AF65-F5344CB8AC3E}">
        <p14:creationId xmlns:p14="http://schemas.microsoft.com/office/powerpoint/2010/main" val="9427003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 </a:t>
            </a:r>
            <a:r>
              <a:rPr lang="en-US" b="0" baseline="0" dirty="0" smtClean="0"/>
              <a:t>identify top-line competitive threats.</a:t>
            </a:r>
          </a:p>
          <a:p>
            <a:endParaRPr lang="en-US" b="0" dirty="0" smtClean="0"/>
          </a:p>
          <a:p>
            <a:r>
              <a:rPr lang="en-US" b="1" dirty="0" smtClean="0"/>
              <a:t>Task:  </a:t>
            </a:r>
            <a:r>
              <a:rPr lang="en-US" b="0" dirty="0" smtClean="0"/>
              <a:t>Complete</a:t>
            </a:r>
            <a:r>
              <a:rPr lang="en-US" b="0" baseline="0" dirty="0" smtClean="0"/>
              <a:t> the chart above with the names of your current and potential future competitors.  List the key area(s) of competition, new programs and facilities, and expected risk to market share within the timeframe of your strategic plan. In the box at the bottom of the slide, discuss implications for any shifts in competitors’ growth efforts. </a:t>
            </a:r>
            <a:endParaRPr lang="en-US"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 identify</a:t>
            </a:r>
            <a:r>
              <a:rPr lang="en-US" b="0" baseline="0" dirty="0" smtClean="0"/>
              <a:t> technology needs for primary care.</a:t>
            </a:r>
          </a:p>
          <a:p>
            <a:endParaRPr lang="en-US" b="0" baseline="0" dirty="0" smtClean="0"/>
          </a:p>
          <a:p>
            <a:r>
              <a:rPr lang="en-US" b="1" dirty="0" smtClean="0"/>
              <a:t>Task: </a:t>
            </a:r>
            <a:r>
              <a:rPr lang="en-US" b="0" dirty="0" smtClean="0"/>
              <a:t>In the first box, identify</a:t>
            </a:r>
            <a:r>
              <a:rPr lang="en-US" b="0" baseline="0" dirty="0" smtClean="0"/>
              <a:t> new technologies you would like to acquire.  In the second, identify what existing technologies need to expanded to meet any new or growing needs.  In the box at the bottom of the slide, discuss implications of these technology needs on primary care.</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 identify</a:t>
            </a:r>
            <a:r>
              <a:rPr lang="en-US" b="0" baseline="0" dirty="0" smtClean="0"/>
              <a:t> future regulatory changes and their relevance to primary care.</a:t>
            </a:r>
          </a:p>
          <a:p>
            <a:endParaRPr lang="en-US" b="0" baseline="0" dirty="0" smtClean="0"/>
          </a:p>
          <a:p>
            <a:r>
              <a:rPr lang="en-US" b="1" dirty="0" smtClean="0"/>
              <a:t>Task: </a:t>
            </a:r>
            <a:r>
              <a:rPr lang="en-US" b="0" dirty="0" smtClean="0"/>
              <a:t>On the top, indicate regulations</a:t>
            </a:r>
            <a:r>
              <a:rPr lang="en-US" b="0" baseline="0" dirty="0" smtClean="0"/>
              <a:t> that will drive growth and the impact they are expected to have. On the bottom, indicate regulations that will serve as barriers to growth and the impact they are expected to have. In the box at the bottom of the slide, discuss implications of these trends for primary care.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identify top</a:t>
            </a:r>
            <a:r>
              <a:rPr lang="en-US" b="0" baseline="0" dirty="0" smtClean="0"/>
              <a:t> 5 areas of opportunity based on the national and market level trends identified in the preceding slides. </a:t>
            </a:r>
          </a:p>
          <a:p>
            <a:endParaRPr lang="en-US" b="0" baseline="0" dirty="0" smtClean="0"/>
          </a:p>
          <a:p>
            <a:r>
              <a:rPr lang="en-US" b="1" dirty="0" smtClean="0"/>
              <a:t>Task: </a:t>
            </a:r>
            <a:r>
              <a:rPr lang="en-US" b="0" dirty="0" smtClean="0"/>
              <a:t>Using the previous slides</a:t>
            </a:r>
            <a:r>
              <a:rPr lang="en-US" b="0" baseline="0" dirty="0" smtClean="0"/>
              <a:t> on current performance and future outlook as guidance, identify the top 5 areas of opportunity for primary care. </a:t>
            </a:r>
            <a:endParaRPr lang="en-US" b="1" dirty="0" smtClean="0"/>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26</a:t>
            </a:fld>
            <a:endParaRPr lang="en-US" dirty="0"/>
          </a:p>
        </p:txBody>
      </p:sp>
    </p:spTree>
    <p:extLst>
      <p:ext uri="{BB962C8B-B14F-4D97-AF65-F5344CB8AC3E}">
        <p14:creationId xmlns:p14="http://schemas.microsoft.com/office/powerpoint/2010/main" val="8022019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23940484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1" dirty="0" smtClean="0"/>
              <a:t>Purpose:  </a:t>
            </a:r>
            <a:r>
              <a:rPr lang="en-US" b="0" dirty="0" smtClean="0"/>
              <a:t>To</a:t>
            </a:r>
            <a:r>
              <a:rPr lang="en-US" b="0" baseline="0" dirty="0" smtClean="0"/>
              <a:t> define terms as they are presented in the strategic plan.</a:t>
            </a:r>
          </a:p>
          <a:p>
            <a:endParaRPr lang="en-US" b="0" baseline="0" dirty="0" smtClean="0"/>
          </a:p>
          <a:p>
            <a:r>
              <a:rPr lang="en-US" b="1" baseline="0" dirty="0" smtClean="0"/>
              <a:t>Task: </a:t>
            </a:r>
            <a:r>
              <a:rPr lang="en-US" b="0" baseline="0" dirty="0" smtClean="0"/>
              <a:t>Review the terms and definitions above, then review the format of the plan design slides that follow.  Edit terms as needed to match those used at your institution.  Be sure to change any terms on subsequent slides to align with the definitions presented here. Delete this slide prior to sharing the strategic plan with stakeholders, unless you believe a review of these definitions is necessary.</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28</a:t>
            </a:fld>
            <a:endParaRPr lang="en-US" dirty="0">
              <a:solidFill>
                <a:prstClr val="black"/>
              </a:solidFill>
            </a:endParaRPr>
          </a:p>
        </p:txBody>
      </p:sp>
    </p:spTree>
    <p:extLst>
      <p:ext uri="{BB962C8B-B14F-4D97-AF65-F5344CB8AC3E}">
        <p14:creationId xmlns:p14="http://schemas.microsoft.com/office/powerpoint/2010/main" val="1311196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a:t>
            </a:r>
            <a:r>
              <a:rPr lang="en-US" b="0" baseline="0" dirty="0" smtClean="0"/>
              <a:t> present institution goals and illustrate how primary care objectives support these strategic priorities. </a:t>
            </a:r>
            <a:endParaRPr lang="en-US" b="1" dirty="0" smtClean="0"/>
          </a:p>
          <a:p>
            <a:pPr defTabSz="415914">
              <a:defRPr/>
            </a:pPr>
            <a:endParaRPr lang="en-US" b="1" dirty="0" smtClean="0"/>
          </a:p>
          <a:p>
            <a:r>
              <a:rPr lang="en-US" b="1" dirty="0" smtClean="0"/>
              <a:t>Task:  </a:t>
            </a:r>
            <a:r>
              <a:rPr lang="en-US" b="0" dirty="0" smtClean="0"/>
              <a:t>Identify current goals of the institution in the shaded</a:t>
            </a:r>
            <a:r>
              <a:rPr lang="en-US" b="0" baseline="0" dirty="0" smtClean="0"/>
              <a:t> boxes across the top of the slide.  Then list corresponding primary care objectives for each goal</a:t>
            </a:r>
            <a:r>
              <a:rPr lang="en-US" b="0" dirty="0" smtClean="0"/>
              <a:t>.</a:t>
            </a:r>
            <a:r>
              <a:rPr lang="en-US" b="0" baseline="0" dirty="0" smtClean="0"/>
              <a:t> Copy and paste an additional slide to add more goals and objectives. The Advisory Board recommends 5-7 institution-level goals (no more than 10) for a 3 or 5-year strategic plan. For each goal, aim for 1-3 primary care specific objectives.  </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29</a:t>
            </a:fld>
            <a:endParaRPr lang="en-US" dirty="0"/>
          </a:p>
        </p:txBody>
      </p:sp>
    </p:spTree>
    <p:extLst>
      <p:ext uri="{BB962C8B-B14F-4D97-AF65-F5344CB8AC3E}">
        <p14:creationId xmlns:p14="http://schemas.microsoft.com/office/powerpoint/2010/main" val="2818573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1" dirty="0" smtClean="0"/>
              <a:t>Purpose: </a:t>
            </a:r>
            <a:r>
              <a:rPr lang="en-US" b="0" dirty="0" smtClean="0"/>
              <a:t>Cover slide.</a:t>
            </a:r>
            <a:endParaRPr lang="en-US" b="1" dirty="0" smtClean="0"/>
          </a:p>
          <a:p>
            <a:endParaRPr lang="en-US" b="1" dirty="0" smtClean="0"/>
          </a:p>
          <a:p>
            <a:r>
              <a:rPr lang="en-US" b="1" dirty="0" smtClean="0"/>
              <a:t>Task:</a:t>
            </a:r>
            <a:r>
              <a:rPr lang="en-US" b="1" baseline="0" dirty="0" smtClean="0"/>
              <a:t> </a:t>
            </a:r>
            <a:r>
              <a:rPr lang="en-US" baseline="0" dirty="0" smtClean="0"/>
              <a:t>Add your institution’s name and logo and other details to the cover slide.  Delete comment box.</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23267747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B8132A0-C946-4BCE-B355-3FB5DF19E0D3}" type="slidenum">
              <a:rPr lang="en-US" smtClean="0">
                <a:solidFill>
                  <a:prstClr val="black"/>
                </a:solidFill>
              </a:rPr>
              <a:pPr/>
              <a:t>30</a:t>
            </a:fld>
            <a:endParaRPr lang="en-US" dirty="0">
              <a:solidFill>
                <a:prstClr val="black"/>
              </a:solidFill>
            </a:endParaRPr>
          </a:p>
        </p:txBody>
      </p:sp>
    </p:spTree>
    <p:extLst>
      <p:ext uri="{BB962C8B-B14F-4D97-AF65-F5344CB8AC3E}">
        <p14:creationId xmlns:p14="http://schemas.microsoft.com/office/powerpoint/2010/main" val="4635549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SAMPLE</a:t>
            </a:r>
            <a:r>
              <a:rPr lang="en-US" b="1" baseline="0" dirty="0" smtClean="0"/>
              <a:t> SET 1: GOAL TITLE SLIDE</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39366287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396">
              <a:defRPr/>
            </a:pPr>
            <a:r>
              <a:rPr lang="en-US" b="1" dirty="0" smtClean="0"/>
              <a:t>SAMPLE</a:t>
            </a:r>
            <a:r>
              <a:rPr lang="en-US" b="1" baseline="0" dirty="0" smtClean="0"/>
              <a:t> SET 1: OBJECTIVE TEMPLATE SLIDE</a:t>
            </a:r>
            <a:endParaRPr lang="en-US" b="1" dirty="0" smtClean="0"/>
          </a:p>
          <a:p>
            <a:endParaRPr lang="en-US" b="1" dirty="0" smtClean="0"/>
          </a:p>
          <a:p>
            <a:r>
              <a:rPr lang="en-US" b="1" dirty="0" smtClean="0"/>
              <a:t>Purpose:  </a:t>
            </a:r>
            <a:r>
              <a:rPr lang="en-US" b="0" dirty="0" smtClean="0"/>
              <a:t>To define</a:t>
            </a:r>
            <a:r>
              <a:rPr lang="en-US" b="0" baseline="0" dirty="0" smtClean="0"/>
              <a:t> target metrics to evaluate each objective and highlight drivers and barriers to reaching target.  Drivers are defined as factors that will support achievement of the objective and barriers are defined as factors that may inhibit achievement of the objective.</a:t>
            </a:r>
          </a:p>
          <a:p>
            <a:endParaRPr lang="en-US" b="1" dirty="0" smtClean="0"/>
          </a:p>
          <a:p>
            <a:pPr defTabSz="415914">
              <a:defRPr/>
            </a:pPr>
            <a:r>
              <a:rPr lang="en-US" b="1" dirty="0" smtClean="0"/>
              <a:t>Task:</a:t>
            </a:r>
            <a:r>
              <a:rPr lang="en-US" b="1" baseline="0" dirty="0" smtClean="0"/>
              <a:t> </a:t>
            </a:r>
            <a:r>
              <a:rPr lang="en-US" b="0" baseline="0" dirty="0" smtClean="0"/>
              <a:t>Identify current and target metrics for evaluating success toward the objective in graphs along the top half of the slide.  Below each graph, describe internal and external drivers and barriers that will support or hinder the primary care department from reaching this objective. Create one slide for each objective related to goal #1. </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32</a:t>
            </a:fld>
            <a:endParaRPr lang="en-US" dirty="0"/>
          </a:p>
        </p:txBody>
      </p:sp>
    </p:spTree>
    <p:extLst>
      <p:ext uri="{BB962C8B-B14F-4D97-AF65-F5344CB8AC3E}">
        <p14:creationId xmlns:p14="http://schemas.microsoft.com/office/powerpoint/2010/main" val="9887854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7396">
              <a:defRPr/>
            </a:pPr>
            <a:r>
              <a:rPr lang="en-US" b="1" dirty="0" smtClean="0"/>
              <a:t>SAMPLE</a:t>
            </a:r>
            <a:r>
              <a:rPr lang="en-US" b="1" baseline="0" dirty="0" smtClean="0"/>
              <a:t> SET 1: INITIATIVE TEMPLATE SLIDE</a:t>
            </a:r>
            <a:endParaRPr lang="en-US" b="1" dirty="0" smtClean="0"/>
          </a:p>
          <a:p>
            <a:endParaRPr lang="en-US" b="1" dirty="0" smtClean="0"/>
          </a:p>
          <a:p>
            <a:r>
              <a:rPr lang="en-US" b="1" dirty="0" smtClean="0"/>
              <a:t>Purpose:</a:t>
            </a:r>
            <a:r>
              <a:rPr lang="en-US" b="1" baseline="0" dirty="0" smtClean="0"/>
              <a:t> </a:t>
            </a:r>
            <a:r>
              <a:rPr lang="en-US" b="0" baseline="0" dirty="0" smtClean="0"/>
              <a:t>To define initiatives that will support achievement of the objective.  Initiatives should respond to the drivers/barriers identified on the previous slide by amplifying the power of the driver and/or reducing the power of the barrier.</a:t>
            </a:r>
          </a:p>
          <a:p>
            <a:endParaRPr lang="en-US" b="0" baseline="0" dirty="0" smtClean="0"/>
          </a:p>
          <a:p>
            <a:r>
              <a:rPr lang="en-US" b="1" baseline="0" dirty="0" smtClean="0"/>
              <a:t>Task: </a:t>
            </a:r>
            <a:r>
              <a:rPr lang="en-US" b="0" baseline="0" dirty="0" smtClean="0"/>
              <a:t>Define the initiative(s) that corresponds with each objective. Describe the initiative in the box on the top left and outline resources required for the initiative on the right. On the bottom left, identify relevant outcome and process measures that will be used to measure initiative progress, and targets for these measures. Copy and paste to create one slide for each initiative. </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396">
              <a:defRPr/>
            </a:pPr>
            <a:r>
              <a:rPr lang="en-US" b="1" dirty="0" smtClean="0"/>
              <a:t>SAMPLE</a:t>
            </a:r>
            <a:r>
              <a:rPr lang="en-US" b="1" baseline="0" dirty="0" smtClean="0"/>
              <a:t> SET 1: INITIATIVE PRIORITIZATION TEMPLATE SLIDE</a:t>
            </a:r>
            <a:endParaRPr lang="en-US" b="1" dirty="0" smtClean="0"/>
          </a:p>
          <a:p>
            <a:endParaRPr lang="en-US" b="1" dirty="0" smtClean="0"/>
          </a:p>
          <a:p>
            <a:r>
              <a:rPr lang="en-US" b="1" dirty="0" smtClean="0"/>
              <a:t>Purpose:</a:t>
            </a:r>
            <a:r>
              <a:rPr lang="en-US" b="0" dirty="0" smtClean="0"/>
              <a:t>  To prioritize initiatives</a:t>
            </a:r>
            <a:r>
              <a:rPr lang="en-US" b="0" baseline="0" dirty="0" smtClean="0"/>
              <a:t> based on feasibility and potential impact to maximize efficient use of limited resources.</a:t>
            </a:r>
            <a:endParaRPr lang="en-US" b="1" dirty="0" smtClean="0"/>
          </a:p>
          <a:p>
            <a:endParaRPr lang="en-US" b="1" dirty="0" smtClean="0"/>
          </a:p>
          <a:p>
            <a:r>
              <a:rPr lang="en-US" b="1" dirty="0" smtClean="0"/>
              <a:t>Task:  </a:t>
            </a:r>
            <a:r>
              <a:rPr lang="en-US" b="0" baseline="0" dirty="0" smtClean="0"/>
              <a:t>Place the initiatives related to one institution level goal on the graph based on your estimation of each initiative’s (a) relative potential impact on the goal and (b) feasibility of implementation.  To assess feasibility of implementation, see the additional resources below. </a:t>
            </a:r>
            <a:endParaRPr lang="en-US" dirty="0" smtClean="0"/>
          </a:p>
          <a:p>
            <a:endParaRPr lang="en-US" b="1" dirty="0" smtClean="0"/>
          </a:p>
          <a:p>
            <a:pPr defTabSz="927396">
              <a:defRPr/>
            </a:pPr>
            <a:r>
              <a:rPr lang="en-US" b="1" dirty="0" smtClean="0"/>
              <a:t>Additional Resources: </a:t>
            </a:r>
            <a:r>
              <a:rPr lang="en-US" b="0" dirty="0" smtClean="0"/>
              <a:t>For</a:t>
            </a:r>
            <a:r>
              <a:rPr lang="en-US" b="0" baseline="0" dirty="0" smtClean="0"/>
              <a:t> a more detailed analysis of initiative feasibility see the Advisory Board Company's Feasibility Short Form: </a:t>
            </a:r>
            <a:r>
              <a:rPr lang="en-US" dirty="0" smtClean="0">
                <a:hlinkClick r:id="rId3"/>
              </a:rPr>
              <a:t>http://www.advisory.com/Research/Marketing-and-Planning-Leadership-Council/Tools/2007/Feasibility-Short-Form</a:t>
            </a:r>
            <a:endParaRPr lang="en-US" b="0"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34</a:t>
            </a:fld>
            <a:endParaRPr lang="en-US" dirty="0"/>
          </a:p>
        </p:txBody>
      </p:sp>
    </p:spTree>
    <p:extLst>
      <p:ext uri="{BB962C8B-B14F-4D97-AF65-F5344CB8AC3E}">
        <p14:creationId xmlns:p14="http://schemas.microsoft.com/office/powerpoint/2010/main" val="39754135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396">
              <a:defRPr/>
            </a:pPr>
            <a:r>
              <a:rPr lang="en-US" b="1" dirty="0" smtClean="0"/>
              <a:t>SAMPLE</a:t>
            </a:r>
            <a:r>
              <a:rPr lang="en-US" b="1" baseline="0" dirty="0" smtClean="0"/>
              <a:t> SET 1: FINANCIAL SUMMARY TEMPLATE SLIDE</a:t>
            </a:r>
            <a:endParaRPr lang="en-US" b="1" dirty="0" smtClean="0"/>
          </a:p>
          <a:p>
            <a:endParaRPr lang="en-US" b="1" baseline="0" dirty="0" smtClean="0"/>
          </a:p>
          <a:p>
            <a:r>
              <a:rPr lang="en-US" b="1" dirty="0" smtClean="0"/>
              <a:t>Purpose: </a:t>
            </a:r>
            <a:r>
              <a:rPr lang="en-US" b="0" dirty="0" smtClean="0"/>
              <a:t>To</a:t>
            </a:r>
            <a:r>
              <a:rPr lang="en-US" b="0" baseline="0" dirty="0" smtClean="0"/>
              <a:t> summarize resources needed for each goal. </a:t>
            </a:r>
            <a:endParaRPr lang="en-US" b="1" dirty="0" smtClean="0"/>
          </a:p>
          <a:p>
            <a:endParaRPr lang="en-US" b="1" dirty="0" smtClean="0"/>
          </a:p>
          <a:p>
            <a:r>
              <a:rPr lang="en-US" b="1" dirty="0" smtClean="0"/>
              <a:t>Task: </a:t>
            </a:r>
            <a:r>
              <a:rPr lang="en-US" b="0" dirty="0" smtClean="0"/>
              <a:t>For</a:t>
            </a:r>
            <a:r>
              <a:rPr lang="en-US" b="0" baseline="0" dirty="0" smtClean="0"/>
              <a:t> each initiative, enter the estimated cost of each type of resource. Calculate total for each investment along the bottom, and for each resource type along the right side.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35</a:t>
            </a:fld>
            <a:endParaRPr lang="en-US" dirty="0"/>
          </a:p>
        </p:txBody>
      </p:sp>
    </p:spTree>
    <p:extLst>
      <p:ext uri="{BB962C8B-B14F-4D97-AF65-F5344CB8AC3E}">
        <p14:creationId xmlns:p14="http://schemas.microsoft.com/office/powerpoint/2010/main" val="41011996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396">
              <a:defRPr/>
            </a:pPr>
            <a:r>
              <a:rPr lang="en-US" b="1" dirty="0" smtClean="0"/>
              <a:t>SAMPLE</a:t>
            </a:r>
            <a:r>
              <a:rPr lang="en-US" b="1" baseline="0" dirty="0" smtClean="0"/>
              <a:t> SET 1: IMPLEMENATION TIMELINE TEMPLATE SLIDE</a:t>
            </a:r>
            <a:endParaRPr lang="en-US" b="1" dirty="0" smtClean="0"/>
          </a:p>
          <a:p>
            <a:endParaRPr lang="en-US" b="1" dirty="0" smtClean="0"/>
          </a:p>
          <a:p>
            <a:r>
              <a:rPr lang="en-US" b="1" dirty="0" smtClean="0"/>
              <a:t>Purpose:</a:t>
            </a:r>
            <a:r>
              <a:rPr lang="en-US" b="0" dirty="0" smtClean="0"/>
              <a:t>  To plan </a:t>
            </a:r>
            <a:r>
              <a:rPr lang="en-US" b="0" baseline="0" dirty="0" smtClean="0"/>
              <a:t>implementation timeline of initiatives over a period of time.</a:t>
            </a:r>
            <a:endParaRPr lang="en-US" b="1" dirty="0" smtClean="0"/>
          </a:p>
          <a:p>
            <a:endParaRPr lang="en-US" b="1" dirty="0" smtClean="0"/>
          </a:p>
          <a:p>
            <a:pPr defTabSz="927396">
              <a:defRPr/>
            </a:pPr>
            <a:r>
              <a:rPr lang="en-US" b="1" dirty="0" smtClean="0"/>
              <a:t>Task:</a:t>
            </a:r>
            <a:r>
              <a:rPr lang="en-US" b="0" dirty="0" smtClean="0"/>
              <a:t> Using the previous initiative and resource slides,</a:t>
            </a:r>
            <a:r>
              <a:rPr lang="en-US" b="0" baseline="0" dirty="0" smtClean="0"/>
              <a:t> plot implementation of the initiatives over the timeline of the plan by highlighting the relevant columns. Edit the time intervals (YR1, YR2, etc.) to match the level of detail required for your plan (e.g. Q1, Q2…Q10 etc.). </a:t>
            </a:r>
            <a:endParaRPr lang="en-US" b="1" baseline="0" dirty="0" smtClean="0"/>
          </a:p>
          <a:p>
            <a:pPr defTabSz="927396">
              <a:defRPr/>
            </a:pPr>
            <a:endParaRPr lang="en-US" b="1" baseline="0" dirty="0" smtClean="0"/>
          </a:p>
          <a:p>
            <a:pPr defTabSz="927396">
              <a:defRPr/>
            </a:pPr>
            <a:r>
              <a:rPr lang="en-US" b="1" baseline="0" dirty="0" smtClean="0"/>
              <a:t>To Edit the Table:  </a:t>
            </a:r>
            <a:r>
              <a:rPr lang="en-US" b="0" baseline="0" dirty="0" smtClean="0"/>
              <a:t>To highlight the columns, select the appropriate cells, then right click and select “Fill Color.”  Right click in any cell to insert additional columns or to delete unnecessary rows. </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36</a:t>
            </a:fld>
            <a:endParaRPr lang="en-US" dirty="0"/>
          </a:p>
        </p:txBody>
      </p:sp>
    </p:spTree>
    <p:extLst>
      <p:ext uri="{BB962C8B-B14F-4D97-AF65-F5344CB8AC3E}">
        <p14:creationId xmlns:p14="http://schemas.microsoft.com/office/powerpoint/2010/main" val="19213088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396">
              <a:defRPr/>
            </a:pPr>
            <a:r>
              <a:rPr lang="en-US" b="1" dirty="0" smtClean="0"/>
              <a:t>SAMPLE</a:t>
            </a:r>
            <a:r>
              <a:rPr lang="en-US" b="1" baseline="0" dirty="0" smtClean="0"/>
              <a:t> SET 2: GOAL TITLE SLIDE</a:t>
            </a:r>
            <a:endParaRPr lang="en-US" b="1" dirty="0" smtClean="0"/>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37</a:t>
            </a:fld>
            <a:endParaRPr lang="en-US" dirty="0">
              <a:solidFill>
                <a:prstClr val="black"/>
              </a:solidFill>
            </a:endParaRPr>
          </a:p>
        </p:txBody>
      </p:sp>
    </p:spTree>
    <p:extLst>
      <p:ext uri="{BB962C8B-B14F-4D97-AF65-F5344CB8AC3E}">
        <p14:creationId xmlns:p14="http://schemas.microsoft.com/office/powerpoint/2010/main" val="381267684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396">
              <a:defRPr/>
            </a:pPr>
            <a:r>
              <a:rPr lang="en-US" b="1" dirty="0" smtClean="0"/>
              <a:t>SAMPLE</a:t>
            </a:r>
            <a:r>
              <a:rPr lang="en-US" b="1" baseline="0" dirty="0" smtClean="0"/>
              <a:t> SET 2: OBJECTIVE TEMPLATE SLIDE</a:t>
            </a:r>
            <a:endParaRPr lang="en-US" b="1" dirty="0" smtClean="0"/>
          </a:p>
          <a:p>
            <a:endParaRPr lang="en-US" b="1" dirty="0" smtClean="0"/>
          </a:p>
          <a:p>
            <a:r>
              <a:rPr lang="en-US" b="1" dirty="0" smtClean="0"/>
              <a:t>Purpose:  </a:t>
            </a:r>
            <a:r>
              <a:rPr lang="en-US" b="0" dirty="0" smtClean="0"/>
              <a:t>To define</a:t>
            </a:r>
            <a:r>
              <a:rPr lang="en-US" b="0" baseline="0" dirty="0" smtClean="0"/>
              <a:t> target metrics to evaluate each objective and highlight drivers and barriers to reaching target.  Drivers are defined as factors that will support achievement of the objective and barriers are defined as factors that may inhibit achievement of the objective.</a:t>
            </a:r>
          </a:p>
          <a:p>
            <a:endParaRPr lang="en-US" b="1" dirty="0" smtClean="0"/>
          </a:p>
          <a:p>
            <a:pPr defTabSz="415914">
              <a:defRPr/>
            </a:pPr>
            <a:r>
              <a:rPr lang="en-US" b="1" dirty="0" smtClean="0"/>
              <a:t>Task:</a:t>
            </a:r>
            <a:r>
              <a:rPr lang="en-US" b="1" baseline="0" dirty="0" smtClean="0"/>
              <a:t> </a:t>
            </a:r>
            <a:r>
              <a:rPr lang="en-US" b="0" baseline="0" dirty="0" smtClean="0"/>
              <a:t>Identify current and target metrics for evaluating success toward the objective in graphs along the top half of the slide.  Below each graph, describe internal and external drivers and barriers that will support or hinder the primary care department from reaching this objective. Create one slide for each objective related to goal #1. </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38</a:t>
            </a:fld>
            <a:endParaRPr lang="en-US" dirty="0"/>
          </a:p>
        </p:txBody>
      </p:sp>
    </p:spTree>
    <p:extLst>
      <p:ext uri="{BB962C8B-B14F-4D97-AF65-F5344CB8AC3E}">
        <p14:creationId xmlns:p14="http://schemas.microsoft.com/office/powerpoint/2010/main" val="9887854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SAMPLE</a:t>
            </a:r>
            <a:r>
              <a:rPr lang="en-US" b="1" baseline="0" dirty="0" smtClean="0"/>
              <a:t> SET 2: INITIATIVE TEMPLATE SLIDE</a:t>
            </a:r>
          </a:p>
          <a:p>
            <a:endParaRPr lang="en-US" b="1" baseline="0" dirty="0" smtClean="0"/>
          </a:p>
          <a:p>
            <a:r>
              <a:rPr lang="en-US" b="1" dirty="0" smtClean="0"/>
              <a:t>Purpose:</a:t>
            </a:r>
            <a:r>
              <a:rPr lang="en-US" b="1" baseline="0" dirty="0" smtClean="0"/>
              <a:t> </a:t>
            </a:r>
            <a:r>
              <a:rPr lang="en-US" b="0" baseline="0" dirty="0" smtClean="0"/>
              <a:t>To define initiatives that will support achievement of the objective.  Initiatives should respond to the drivers/barriers identified on the previous slide by amplifying the power of the driver and/or reducing the power of the barrier.</a:t>
            </a:r>
          </a:p>
          <a:p>
            <a:endParaRPr lang="en-US" b="0" baseline="0" dirty="0" smtClean="0"/>
          </a:p>
          <a:p>
            <a:r>
              <a:rPr lang="en-US" b="1" baseline="0" dirty="0" smtClean="0"/>
              <a:t>Task: </a:t>
            </a:r>
            <a:r>
              <a:rPr lang="en-US" b="0" baseline="0" dirty="0" smtClean="0"/>
              <a:t>Define the initiative(s) that corresponds with each objective. Describe the initiative in the box on the top left and outline resources required for the initiative on the right. On the bottom right, identify relevant outcome and process measures that will be used to measure initiative progress, and targets for these measures. Copy and paste to create one slide for each initiative. </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1" dirty="0" smtClean="0"/>
              <a:t>Purpose:  </a:t>
            </a:r>
            <a:r>
              <a:rPr lang="en-US" b="0" dirty="0" smtClean="0"/>
              <a:t>To</a:t>
            </a:r>
            <a:r>
              <a:rPr lang="en-US" b="0" baseline="0" dirty="0" smtClean="0"/>
              <a:t> provide a roadmap for the strategic plan presentation.  </a:t>
            </a:r>
          </a:p>
          <a:p>
            <a:endParaRPr lang="en-US" b="0" baseline="0" dirty="0" smtClean="0"/>
          </a:p>
          <a:p>
            <a:r>
              <a:rPr lang="en-US" b="1" baseline="0" dirty="0" smtClean="0"/>
              <a:t>Task: </a:t>
            </a:r>
            <a:r>
              <a:rPr lang="en-US" b="0" baseline="0" dirty="0" smtClean="0"/>
              <a:t>This roadmap presents an exhaustive list of the template slides provided in this document.  You can modify the template to meet your audience’s interests by adding/removing/reorganizing slides as needed.  Once the plan is complete, edit the roadmap above to reflect the order and list of slides included for each section in the presentation. </a:t>
            </a:r>
            <a:endParaRPr lang="en-US" b="1" dirty="0" smtClean="0"/>
          </a:p>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5807818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396">
              <a:defRPr/>
            </a:pPr>
            <a:r>
              <a:rPr lang="en-US" b="1" dirty="0" smtClean="0"/>
              <a:t>SAMPLE</a:t>
            </a:r>
            <a:r>
              <a:rPr lang="en-US" b="1" baseline="0" dirty="0" smtClean="0"/>
              <a:t> SET 2: INITIATIVE PRIORITIZATION TEMPLATE SLIDE</a:t>
            </a:r>
            <a:endParaRPr lang="en-US" b="1" dirty="0" smtClean="0"/>
          </a:p>
          <a:p>
            <a:endParaRPr lang="en-US" b="1" dirty="0" smtClean="0"/>
          </a:p>
          <a:p>
            <a:r>
              <a:rPr lang="en-US" b="1" dirty="0" smtClean="0"/>
              <a:t>Purpose:</a:t>
            </a:r>
            <a:r>
              <a:rPr lang="en-US" b="0" dirty="0" smtClean="0"/>
              <a:t>  To prioritize initiatives</a:t>
            </a:r>
            <a:r>
              <a:rPr lang="en-US" b="0" baseline="0" dirty="0" smtClean="0"/>
              <a:t> based on feasibility and potential impact to maximize efficient use of limited resources.</a:t>
            </a:r>
            <a:endParaRPr lang="en-US" b="1" dirty="0" smtClean="0"/>
          </a:p>
          <a:p>
            <a:endParaRPr lang="en-US" b="1" dirty="0" smtClean="0"/>
          </a:p>
          <a:p>
            <a:r>
              <a:rPr lang="en-US" b="1" dirty="0" smtClean="0"/>
              <a:t>Task:  </a:t>
            </a:r>
            <a:r>
              <a:rPr lang="en-US" b="0" baseline="0" dirty="0" smtClean="0"/>
              <a:t>Place the initiatives related to one institution level goal on the graph based on your estimation of each initiative’s (a) relative potential impact on the goal and (b) feasibility of implementation.  To assess feasibility of implementation, see the additional resources below. </a:t>
            </a:r>
            <a:endParaRPr lang="en-US" dirty="0" smtClean="0"/>
          </a:p>
          <a:p>
            <a:endParaRPr lang="en-US" b="1" dirty="0" smtClean="0"/>
          </a:p>
          <a:p>
            <a:pPr defTabSz="927396">
              <a:defRPr/>
            </a:pPr>
            <a:r>
              <a:rPr lang="en-US" b="1" dirty="0" smtClean="0"/>
              <a:t>Additional Resources: </a:t>
            </a:r>
            <a:r>
              <a:rPr lang="en-US" b="0" dirty="0" smtClean="0"/>
              <a:t>For</a:t>
            </a:r>
            <a:r>
              <a:rPr lang="en-US" b="0" baseline="0" dirty="0" smtClean="0"/>
              <a:t> a more detailed analysis of initiative feasibility see the Advisory Board Company's Feasibility Short Form: </a:t>
            </a:r>
            <a:r>
              <a:rPr lang="en-US" dirty="0" smtClean="0">
                <a:hlinkClick r:id="rId3"/>
              </a:rPr>
              <a:t>http://www.advisory.com/Research/Marketing-and-Planning-Leadership-Council/Tools/2007/Feasibility-Short-Form</a:t>
            </a:r>
            <a:endParaRPr lang="en-US" b="0"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40</a:t>
            </a:fld>
            <a:endParaRPr lang="en-US" dirty="0"/>
          </a:p>
        </p:txBody>
      </p:sp>
    </p:spTree>
    <p:extLst>
      <p:ext uri="{BB962C8B-B14F-4D97-AF65-F5344CB8AC3E}">
        <p14:creationId xmlns:p14="http://schemas.microsoft.com/office/powerpoint/2010/main" val="39754135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396">
              <a:defRPr/>
            </a:pPr>
            <a:r>
              <a:rPr lang="en-US" b="1" dirty="0" smtClean="0"/>
              <a:t>SAMPLE</a:t>
            </a:r>
            <a:r>
              <a:rPr lang="en-US" b="1" baseline="0" dirty="0" smtClean="0"/>
              <a:t> SET 2: FINANCIAL SUMMARY TEMPLATE SLIDE</a:t>
            </a:r>
            <a:endParaRPr lang="en-US" b="1" dirty="0" smtClean="0"/>
          </a:p>
          <a:p>
            <a:endParaRPr lang="en-US" b="1" baseline="0" dirty="0" smtClean="0"/>
          </a:p>
          <a:p>
            <a:r>
              <a:rPr lang="en-US" b="1" dirty="0" smtClean="0"/>
              <a:t>Purpose: </a:t>
            </a:r>
            <a:r>
              <a:rPr lang="en-US" b="0" dirty="0" smtClean="0"/>
              <a:t>To</a:t>
            </a:r>
            <a:r>
              <a:rPr lang="en-US" b="0" baseline="0" dirty="0" smtClean="0"/>
              <a:t> summarize resources needed for each goal. </a:t>
            </a:r>
            <a:endParaRPr lang="en-US" b="1" dirty="0" smtClean="0"/>
          </a:p>
          <a:p>
            <a:endParaRPr lang="en-US" b="1" dirty="0" smtClean="0"/>
          </a:p>
          <a:p>
            <a:r>
              <a:rPr lang="en-US" b="1" dirty="0" smtClean="0"/>
              <a:t>Task: </a:t>
            </a:r>
            <a:r>
              <a:rPr lang="en-US" b="0" dirty="0" smtClean="0"/>
              <a:t>For</a:t>
            </a:r>
            <a:r>
              <a:rPr lang="en-US" b="0" baseline="0" dirty="0" smtClean="0"/>
              <a:t> each initiative, enter the estimated cost of each type of resource. Calculate total for each investment along the bottom, and for each resource type along the right side.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41</a:t>
            </a:fld>
            <a:endParaRPr lang="en-US" dirty="0"/>
          </a:p>
        </p:txBody>
      </p:sp>
    </p:spTree>
    <p:extLst>
      <p:ext uri="{BB962C8B-B14F-4D97-AF65-F5344CB8AC3E}">
        <p14:creationId xmlns:p14="http://schemas.microsoft.com/office/powerpoint/2010/main" val="410119964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396">
              <a:defRPr/>
            </a:pPr>
            <a:r>
              <a:rPr lang="en-US" b="1" dirty="0" smtClean="0"/>
              <a:t>SAMPLE</a:t>
            </a:r>
            <a:r>
              <a:rPr lang="en-US" b="1" baseline="0" dirty="0" smtClean="0"/>
              <a:t> SET 2: IMPLEMENATION TIMELINE TEMPLATE SLIDE</a:t>
            </a:r>
            <a:endParaRPr lang="en-US" b="1" dirty="0" smtClean="0"/>
          </a:p>
          <a:p>
            <a:endParaRPr lang="en-US" b="1" dirty="0" smtClean="0"/>
          </a:p>
          <a:p>
            <a:r>
              <a:rPr lang="en-US" b="1" dirty="0" smtClean="0"/>
              <a:t>Purpose:</a:t>
            </a:r>
            <a:r>
              <a:rPr lang="en-US" b="0" dirty="0" smtClean="0"/>
              <a:t>  To plan </a:t>
            </a:r>
            <a:r>
              <a:rPr lang="en-US" b="0" baseline="0" dirty="0" smtClean="0"/>
              <a:t>implementation timeline of initiatives over a period of time.</a:t>
            </a:r>
            <a:endParaRPr lang="en-US" b="1" dirty="0" smtClean="0"/>
          </a:p>
          <a:p>
            <a:endParaRPr lang="en-US" b="1" dirty="0" smtClean="0"/>
          </a:p>
          <a:p>
            <a:pPr defTabSz="927396">
              <a:defRPr/>
            </a:pPr>
            <a:r>
              <a:rPr lang="en-US" b="1" dirty="0" smtClean="0"/>
              <a:t>Task:</a:t>
            </a:r>
            <a:r>
              <a:rPr lang="en-US" b="0" dirty="0" smtClean="0"/>
              <a:t> Using the previous initiative and resource slides,</a:t>
            </a:r>
            <a:r>
              <a:rPr lang="en-US" b="0" baseline="0" dirty="0" smtClean="0"/>
              <a:t> plot implementation of the initiatives over the timeline of the plan by highlighting the relevant columns. Edit the time intervals (YR1, YR2, etc.) to match the level of detail required for your plan (e.g. Q1, Q2…Q10 etc.). </a:t>
            </a:r>
            <a:endParaRPr lang="en-US" b="1" baseline="0" dirty="0" smtClean="0"/>
          </a:p>
          <a:p>
            <a:pPr defTabSz="927396">
              <a:defRPr/>
            </a:pPr>
            <a:endParaRPr lang="en-US" b="1" baseline="0" dirty="0" smtClean="0"/>
          </a:p>
          <a:p>
            <a:pPr defTabSz="927396">
              <a:defRPr/>
            </a:pPr>
            <a:r>
              <a:rPr lang="en-US" b="1" baseline="0" dirty="0" smtClean="0"/>
              <a:t>To Edit the Table:  </a:t>
            </a:r>
            <a:r>
              <a:rPr lang="en-US" b="0" baseline="0" dirty="0" smtClean="0"/>
              <a:t>To highlight the columns, select the appropriate cells, then right click and select “Fill Color.”  Right click in any cell to insert additional columns or to delete unnecessary rows. </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42</a:t>
            </a:fld>
            <a:endParaRPr lang="en-US" dirty="0"/>
          </a:p>
        </p:txBody>
      </p:sp>
    </p:spTree>
    <p:extLst>
      <p:ext uri="{BB962C8B-B14F-4D97-AF65-F5344CB8AC3E}">
        <p14:creationId xmlns:p14="http://schemas.microsoft.com/office/powerpoint/2010/main" val="19213088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BLANK</a:t>
            </a:r>
            <a:r>
              <a:rPr lang="en-US" b="1" baseline="0" dirty="0" smtClean="0"/>
              <a:t> GOAL TITLE SLIDE TEMPLATE</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43</a:t>
            </a:fld>
            <a:endParaRPr lang="en-US" dirty="0">
              <a:solidFill>
                <a:prstClr val="black"/>
              </a:solidFill>
            </a:endParaRPr>
          </a:p>
        </p:txBody>
      </p:sp>
    </p:spTree>
    <p:extLst>
      <p:ext uri="{BB962C8B-B14F-4D97-AF65-F5344CB8AC3E}">
        <p14:creationId xmlns:p14="http://schemas.microsoft.com/office/powerpoint/2010/main" val="381267684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1" dirty="0" smtClean="0"/>
              <a:t>BLANK OBJECTIVE SLIDE TEMPLATE</a:t>
            </a:r>
          </a:p>
          <a:p>
            <a:endParaRPr lang="en-US" b="1" dirty="0" smtClean="0"/>
          </a:p>
          <a:p>
            <a:r>
              <a:rPr lang="en-US" b="1" dirty="0" smtClean="0"/>
              <a:t>Purpose:  </a:t>
            </a:r>
            <a:r>
              <a:rPr lang="en-US" b="0" dirty="0" smtClean="0"/>
              <a:t>To define</a:t>
            </a:r>
            <a:r>
              <a:rPr lang="en-US" b="0" baseline="0" dirty="0" smtClean="0"/>
              <a:t> target metrics to evaluate each objective and highlight drivers and barriers to reaching target.  Drivers are defined as factors that will support achievement of the objective and barriers are defined as factors that may inhibit achievement of the objective.</a:t>
            </a:r>
          </a:p>
          <a:p>
            <a:endParaRPr lang="en-US" b="1" dirty="0" smtClean="0"/>
          </a:p>
          <a:p>
            <a:pPr defTabSz="415914">
              <a:defRPr/>
            </a:pPr>
            <a:r>
              <a:rPr lang="en-US" b="1" dirty="0" smtClean="0"/>
              <a:t>Task:</a:t>
            </a:r>
            <a:r>
              <a:rPr lang="en-US" b="1" baseline="0" dirty="0" smtClean="0"/>
              <a:t> </a:t>
            </a:r>
            <a:r>
              <a:rPr lang="en-US" b="0" baseline="0" dirty="0" smtClean="0"/>
              <a:t>Identify current and target metrics for evaluating success toward the objective in graphs along the top half of the slide.  Below each graph, describe internal and external drivers and barriers that will support or hinder the primary care department from reaching this objective. Create one slide for each objective related to goal #1. </a:t>
            </a:r>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44</a:t>
            </a:fld>
            <a:endParaRPr lang="en-US" dirty="0">
              <a:solidFill>
                <a:prstClr val="black"/>
              </a:solidFill>
            </a:endParaRPr>
          </a:p>
        </p:txBody>
      </p:sp>
    </p:spTree>
    <p:extLst>
      <p:ext uri="{BB962C8B-B14F-4D97-AF65-F5344CB8AC3E}">
        <p14:creationId xmlns:p14="http://schemas.microsoft.com/office/powerpoint/2010/main" val="98878542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normAutofit/>
          </a:bodyPr>
          <a:lstStyle/>
          <a:p>
            <a:pPr defTabSz="927396">
              <a:defRPr/>
            </a:pPr>
            <a:r>
              <a:rPr lang="en-US" b="1" dirty="0" smtClean="0"/>
              <a:t>BLANK INITIATIVE</a:t>
            </a:r>
            <a:r>
              <a:rPr lang="en-US" b="1" baseline="0" dirty="0" smtClean="0"/>
              <a:t> </a:t>
            </a:r>
            <a:r>
              <a:rPr lang="en-US" b="1" dirty="0" smtClean="0"/>
              <a:t>SLIDE TEMPLATE</a:t>
            </a:r>
          </a:p>
          <a:p>
            <a:endParaRPr lang="en-US" b="1" dirty="0" smtClean="0"/>
          </a:p>
          <a:p>
            <a:r>
              <a:rPr lang="en-US" b="1" dirty="0" smtClean="0"/>
              <a:t>Purpose:</a:t>
            </a:r>
            <a:r>
              <a:rPr lang="en-US" b="1" baseline="0" dirty="0" smtClean="0"/>
              <a:t> </a:t>
            </a:r>
            <a:r>
              <a:rPr lang="en-US" b="0" baseline="0" dirty="0" smtClean="0"/>
              <a:t>To define initiatives that will support achievement of the objective.  Initiatives should respond to the drivers/barriers identified on the previous slide by amplifying the power of the driver and/or reducing the power of the barrier.</a:t>
            </a:r>
          </a:p>
          <a:p>
            <a:endParaRPr lang="en-US" b="0" baseline="0" dirty="0" smtClean="0"/>
          </a:p>
          <a:p>
            <a:r>
              <a:rPr lang="en-US" b="1" baseline="0" dirty="0" smtClean="0"/>
              <a:t>Task: </a:t>
            </a:r>
            <a:r>
              <a:rPr lang="en-US" b="0" baseline="0" dirty="0" smtClean="0"/>
              <a:t>Define the initiative(s) that corresponds with each objective. Describe the initiative in the box on the top left and outline resources required for the initiative on the right. On the bottom left, identify relevant outcome and process measures that will be used to measure initiative progress, and targets for these measures. Copy and paste to create one slide for each initiative. </a:t>
            </a:r>
            <a:endParaRPr lang="en-US" b="1" dirty="0" smtClean="0"/>
          </a:p>
          <a:p>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45</a:t>
            </a:fld>
            <a:endParaRPr lang="en-US" dirty="0">
              <a:solidFill>
                <a:prstClr val="black"/>
              </a:solidFill>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27396">
              <a:defRPr/>
            </a:pPr>
            <a:r>
              <a:rPr lang="en-US" b="1" dirty="0" smtClean="0"/>
              <a:t>BLANK PRIORITIZATION SLIDE TEMPLATE</a:t>
            </a:r>
          </a:p>
          <a:p>
            <a:endParaRPr lang="en-US" b="1" dirty="0" smtClean="0"/>
          </a:p>
          <a:p>
            <a:r>
              <a:rPr lang="en-US" b="1" dirty="0" smtClean="0"/>
              <a:t>Purpose:</a:t>
            </a:r>
            <a:r>
              <a:rPr lang="en-US" b="0" dirty="0" smtClean="0"/>
              <a:t>  To prioritize initiatives</a:t>
            </a:r>
            <a:r>
              <a:rPr lang="en-US" b="0" baseline="0" dirty="0" smtClean="0"/>
              <a:t> based on feasibility and potential impact to maximize efficient use of limited resources.</a:t>
            </a:r>
            <a:endParaRPr lang="en-US" b="1" dirty="0" smtClean="0"/>
          </a:p>
          <a:p>
            <a:endParaRPr lang="en-US" b="1" dirty="0" smtClean="0"/>
          </a:p>
          <a:p>
            <a:r>
              <a:rPr lang="en-US" b="1" dirty="0" smtClean="0"/>
              <a:t>Task:  </a:t>
            </a:r>
            <a:r>
              <a:rPr lang="en-US" b="0" baseline="0" dirty="0" smtClean="0"/>
              <a:t>Place the initiatives related to one institution level goal on the graph based on your estimation of each initiative’s (a) relative potential impact on the goal and (b) feasibility of implementation.  To assess feasibility of implementation, see the additional resources below. </a:t>
            </a:r>
            <a:endParaRPr lang="en-US" dirty="0" smtClean="0"/>
          </a:p>
          <a:p>
            <a:endParaRPr lang="en-US" b="1" dirty="0" smtClean="0"/>
          </a:p>
          <a:p>
            <a:pPr defTabSz="927396">
              <a:defRPr/>
            </a:pPr>
            <a:r>
              <a:rPr lang="en-US" b="1" dirty="0" smtClean="0"/>
              <a:t>Additional Resources: </a:t>
            </a:r>
            <a:r>
              <a:rPr lang="en-US" b="0" dirty="0" smtClean="0"/>
              <a:t>For</a:t>
            </a:r>
            <a:r>
              <a:rPr lang="en-US" b="0" baseline="0" dirty="0" smtClean="0"/>
              <a:t> a more detailed analysis of initiative feasibility see the Advisory Board Company's Feasibility Short Form: </a:t>
            </a:r>
            <a:r>
              <a:rPr lang="en-US" dirty="0" smtClean="0">
                <a:hlinkClick r:id="rId3"/>
              </a:rPr>
              <a:t>http://www.advisory.com/Research/Marketing-and-Planning-Leadership-Council/Tools/2007/Feasibility-Short-Form</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46</a:t>
            </a:fld>
            <a:endParaRPr lang="en-US" dirty="0">
              <a:solidFill>
                <a:prstClr val="black"/>
              </a:solidFill>
            </a:endParaRPr>
          </a:p>
        </p:txBody>
      </p:sp>
    </p:spTree>
    <p:extLst>
      <p:ext uri="{BB962C8B-B14F-4D97-AF65-F5344CB8AC3E}">
        <p14:creationId xmlns:p14="http://schemas.microsoft.com/office/powerpoint/2010/main" val="397541351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1" dirty="0" smtClean="0"/>
              <a:t>BLANK FINANCIAL</a:t>
            </a:r>
            <a:r>
              <a:rPr lang="en-US" b="1" baseline="0" dirty="0" smtClean="0"/>
              <a:t> SUMMARY SLIDE TEMPLATE </a:t>
            </a:r>
          </a:p>
          <a:p>
            <a:endParaRPr lang="en-US" b="1" baseline="0" dirty="0" smtClean="0"/>
          </a:p>
          <a:p>
            <a:r>
              <a:rPr lang="en-US" b="1" dirty="0" smtClean="0"/>
              <a:t>Purpose: </a:t>
            </a:r>
            <a:r>
              <a:rPr lang="en-US" b="0" dirty="0" smtClean="0"/>
              <a:t>To</a:t>
            </a:r>
            <a:r>
              <a:rPr lang="en-US" b="0" baseline="0" dirty="0" smtClean="0"/>
              <a:t> summarize resources needed for each goal. </a:t>
            </a:r>
            <a:endParaRPr lang="en-US" b="1" dirty="0" smtClean="0"/>
          </a:p>
          <a:p>
            <a:endParaRPr lang="en-US" b="1" dirty="0" smtClean="0"/>
          </a:p>
          <a:p>
            <a:r>
              <a:rPr lang="en-US" b="1" dirty="0" smtClean="0"/>
              <a:t>Task: </a:t>
            </a:r>
            <a:r>
              <a:rPr lang="en-US" b="0" dirty="0" smtClean="0"/>
              <a:t>For</a:t>
            </a:r>
            <a:r>
              <a:rPr lang="en-US" b="0" baseline="0" dirty="0" smtClean="0"/>
              <a:t> each initiative, enter the estimated cost of each type of resource. Calculate total for each investment along the bottom, and for each resource type along the right side.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47</a:t>
            </a:fld>
            <a:endParaRPr lang="en-US" dirty="0">
              <a:solidFill>
                <a:prstClr val="black"/>
              </a:solidFill>
            </a:endParaRPr>
          </a:p>
        </p:txBody>
      </p:sp>
    </p:spTree>
    <p:extLst>
      <p:ext uri="{BB962C8B-B14F-4D97-AF65-F5344CB8AC3E}">
        <p14:creationId xmlns:p14="http://schemas.microsoft.com/office/powerpoint/2010/main" val="41011996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defTabSz="927396">
              <a:defRPr/>
            </a:pPr>
            <a:r>
              <a:rPr lang="en-US" b="1" dirty="0" smtClean="0"/>
              <a:t>BLANK IMPLEMENTATION</a:t>
            </a:r>
            <a:r>
              <a:rPr lang="en-US" b="1" baseline="0" dirty="0" smtClean="0"/>
              <a:t> TIMELINE SLIDE TEMPLATE </a:t>
            </a:r>
          </a:p>
          <a:p>
            <a:endParaRPr lang="en-US" b="1" dirty="0" smtClean="0"/>
          </a:p>
          <a:p>
            <a:r>
              <a:rPr lang="en-US" b="1" dirty="0" smtClean="0"/>
              <a:t>Purpose:</a:t>
            </a:r>
            <a:r>
              <a:rPr lang="en-US" b="0" dirty="0" smtClean="0"/>
              <a:t>  To plan </a:t>
            </a:r>
            <a:r>
              <a:rPr lang="en-US" b="0" baseline="0" dirty="0" smtClean="0"/>
              <a:t>implementation timeline of initiatives over a period of time.</a:t>
            </a:r>
            <a:endParaRPr lang="en-US" b="1" dirty="0" smtClean="0"/>
          </a:p>
          <a:p>
            <a:endParaRPr lang="en-US" b="1" dirty="0" smtClean="0"/>
          </a:p>
          <a:p>
            <a:pPr defTabSz="927396">
              <a:defRPr/>
            </a:pPr>
            <a:r>
              <a:rPr lang="en-US" b="1" dirty="0" smtClean="0"/>
              <a:t>Task:</a:t>
            </a:r>
            <a:r>
              <a:rPr lang="en-US" b="0" dirty="0" smtClean="0"/>
              <a:t> Using the previous initiative and resource slides,</a:t>
            </a:r>
            <a:r>
              <a:rPr lang="en-US" b="0" baseline="0" dirty="0" smtClean="0"/>
              <a:t> plot implementation of the initiatives over the timeline of the plan by highlighting the relevant columns. Edit the time intervals (YR1, YR2, etc.) to match the level of detail required for your plan (e.g. Q1, Q2…Q10 etc.). </a:t>
            </a:r>
            <a:endParaRPr lang="en-US" b="1" baseline="0" dirty="0" smtClean="0"/>
          </a:p>
          <a:p>
            <a:pPr defTabSz="927396">
              <a:defRPr/>
            </a:pPr>
            <a:endParaRPr lang="en-US" b="1" baseline="0" dirty="0" smtClean="0"/>
          </a:p>
          <a:p>
            <a:pPr defTabSz="927396">
              <a:defRPr/>
            </a:pPr>
            <a:r>
              <a:rPr lang="en-US" b="1" baseline="0" dirty="0" smtClean="0"/>
              <a:t>To Edit the Table:  </a:t>
            </a:r>
            <a:r>
              <a:rPr lang="en-US" b="0" baseline="0" dirty="0" smtClean="0"/>
              <a:t>To highlight the columns, select the appropriate cells, then right click and select “Fill Color.”  Right click in any cell to insert additional columns or to delete unnecessary rows. </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48</a:t>
            </a:fld>
            <a:endParaRPr lang="en-US" dirty="0">
              <a:solidFill>
                <a:prstClr val="black"/>
              </a:solidFill>
            </a:endParaRPr>
          </a:p>
        </p:txBody>
      </p:sp>
    </p:spTree>
    <p:extLst>
      <p:ext uri="{BB962C8B-B14F-4D97-AF65-F5344CB8AC3E}">
        <p14:creationId xmlns:p14="http://schemas.microsoft.com/office/powerpoint/2010/main" val="192130881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49</a:t>
            </a:fld>
            <a:endParaRPr lang="en-US" dirty="0">
              <a:solidFill>
                <a:prstClr val="black"/>
              </a:solidFill>
            </a:endParaRPr>
          </a:p>
        </p:txBody>
      </p:sp>
    </p:spTree>
    <p:extLst>
      <p:ext uri="{BB962C8B-B14F-4D97-AF65-F5344CB8AC3E}">
        <p14:creationId xmlns:p14="http://schemas.microsoft.com/office/powerpoint/2010/main" val="2394048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39404842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 </a:t>
            </a:r>
            <a:r>
              <a:rPr lang="en-US" b="0" dirty="0" smtClean="0"/>
              <a:t>To provide an</a:t>
            </a:r>
            <a:r>
              <a:rPr lang="en-US" b="0" baseline="0" dirty="0" smtClean="0"/>
              <a:t> overall summary of resources investment for the current plan. </a:t>
            </a:r>
            <a:endParaRPr lang="en-US" b="1" dirty="0" smtClean="0"/>
          </a:p>
          <a:p>
            <a:endParaRPr lang="en-US" b="1" dirty="0" smtClean="0"/>
          </a:p>
          <a:p>
            <a:r>
              <a:rPr lang="en-US" b="1" dirty="0" smtClean="0"/>
              <a:t>Task: </a:t>
            </a:r>
            <a:r>
              <a:rPr lang="en-US" b="0" dirty="0" smtClean="0"/>
              <a:t>Using the previously completed financial summary slides for each goal, fill in the investment needed for each type of resource by goal. At the bottom</a:t>
            </a:r>
            <a:r>
              <a:rPr lang="en-US" b="0" baseline="0" dirty="0" smtClean="0"/>
              <a:t> of the slide, calculate the total investment required by the primary care strategic plan.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50</a:t>
            </a:fld>
            <a:endParaRPr lang="en-US" dirty="0"/>
          </a:p>
        </p:txBody>
      </p:sp>
    </p:spTree>
    <p:extLst>
      <p:ext uri="{BB962C8B-B14F-4D97-AF65-F5344CB8AC3E}">
        <p14:creationId xmlns:p14="http://schemas.microsoft.com/office/powerpoint/2010/main" val="410119964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a:t>
            </a:r>
            <a:r>
              <a:rPr lang="en-US" b="0" dirty="0" smtClean="0"/>
              <a:t>  To identify resources and coordination needed</a:t>
            </a:r>
            <a:r>
              <a:rPr lang="en-US" b="0" baseline="0" dirty="0" smtClean="0"/>
              <a:t> from other departments. </a:t>
            </a:r>
            <a:endParaRPr lang="en-US" b="1" dirty="0" smtClean="0"/>
          </a:p>
          <a:p>
            <a:endParaRPr lang="en-US" b="1" dirty="0" smtClean="0"/>
          </a:p>
          <a:p>
            <a:pPr algn="l"/>
            <a:r>
              <a:rPr lang="en-US" b="1" dirty="0" smtClean="0"/>
              <a:t>Task:</a:t>
            </a:r>
            <a:r>
              <a:rPr lang="en-US" b="0" dirty="0" smtClean="0"/>
              <a:t>  Change</a:t>
            </a:r>
            <a:r>
              <a:rPr lang="en-US" b="0" baseline="0" dirty="0" smtClean="0"/>
              <a:t> headings to reflect departments that primary care at your institution frequently coordinates with. Below each heading, indicate what resources or coordinated efforts will be required from each department. </a:t>
            </a:r>
            <a:endParaRPr lang="en-US" b="1"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pPr/>
              <a:t>51</a:t>
            </a:fld>
            <a:endParaRPr lang="en-US" dirty="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a:t>
            </a:r>
            <a:r>
              <a:rPr lang="en-US" b="1" baseline="0" dirty="0" smtClean="0"/>
              <a:t> </a:t>
            </a:r>
            <a:r>
              <a:rPr lang="en-US" b="0" baseline="0" dirty="0" smtClean="0"/>
              <a:t>To track progress on initiatives and metrics at the objective level. </a:t>
            </a:r>
          </a:p>
          <a:p>
            <a:endParaRPr lang="en-US" b="0" baseline="0" dirty="0" smtClean="0"/>
          </a:p>
          <a:p>
            <a:r>
              <a:rPr lang="en-US" b="1" baseline="0" dirty="0" smtClean="0"/>
              <a:t>Task: </a:t>
            </a:r>
            <a:r>
              <a:rPr lang="en-US" b="0" baseline="0" dirty="0" smtClean="0"/>
              <a:t>For each goal, indicate corresponding objectives and owner(s) of each objective. Use the colored icons at the bottom of the slide to indicate overall progress on initiatives related to the objective. For each objective, identify the relevant metrics as defined earlier in the plan. Indicate value at plan launch, current value, and target value, along with dates. </a:t>
            </a:r>
          </a:p>
          <a:p>
            <a:endParaRPr lang="en-US" b="0" baseline="0" dirty="0" smtClean="0"/>
          </a:p>
          <a:p>
            <a:r>
              <a:rPr lang="en-US" b="0" baseline="0" dirty="0" smtClean="0"/>
              <a:t>Use the colored bars underneath the metric indicators to illustrate progress towards target value.  A bar that spans 25% of the space indicates 25% of the targeted range.  For example, if the metric value at plan launch equals 70, the current value is 75, and the target value is 90, then 25% of improvement towards the goal has been achieved (based on current performance) and the bar should span 25% of the space allotted. </a:t>
            </a:r>
          </a:p>
        </p:txBody>
      </p:sp>
      <p:sp>
        <p:nvSpPr>
          <p:cNvPr id="4" name="Slide Number Placeholder 3"/>
          <p:cNvSpPr>
            <a:spLocks noGrp="1"/>
          </p:cNvSpPr>
          <p:nvPr>
            <p:ph type="sldNum" sz="quarter" idx="10"/>
          </p:nvPr>
        </p:nvSpPr>
        <p:spPr/>
        <p:txBody>
          <a:bodyPr/>
          <a:lstStyle/>
          <a:p>
            <a:fld id="{F90397CE-5E86-4661-B0C5-9F93836F6E1D}" type="slidenum">
              <a:rPr lang="en-US" smtClean="0"/>
              <a:pPr/>
              <a:t>52</a:t>
            </a:fld>
            <a:endParaRPr lang="en-US" dirty="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7505">
              <a:defRPr/>
            </a:pPr>
            <a:r>
              <a:rPr lang="en-US" b="1" dirty="0" smtClean="0"/>
              <a:t>Purpose:</a:t>
            </a:r>
            <a:r>
              <a:rPr lang="en-US" b="0" dirty="0" smtClean="0"/>
              <a:t>  </a:t>
            </a:r>
            <a:r>
              <a:rPr lang="en-US" dirty="0"/>
              <a:t>This strategic plan communication template can assist you in organizing how the strategic plan will be shared with internal and external stakeholders to facilitate successful implementation.  The template identifies stakeholders, level of detail of information, key messages, and best methods </a:t>
            </a:r>
            <a:r>
              <a:rPr lang="en-US" dirty="0" smtClean="0"/>
              <a:t>of </a:t>
            </a:r>
            <a:r>
              <a:rPr lang="en-US" dirty="0"/>
              <a:t>communication.</a:t>
            </a:r>
            <a:endParaRPr lang="en-US" b="1" dirty="0" smtClean="0"/>
          </a:p>
          <a:p>
            <a:endParaRPr lang="en-US" b="1" dirty="0" smtClean="0"/>
          </a:p>
          <a:p>
            <a:r>
              <a:rPr lang="en-US" b="1" dirty="0" smtClean="0"/>
              <a:t>Task:  </a:t>
            </a:r>
            <a:r>
              <a:rPr lang="en-US" b="0" dirty="0" smtClean="0"/>
              <a:t>Identify key stakeholder groups who should be informed</a:t>
            </a:r>
            <a:r>
              <a:rPr lang="en-US" b="0" baseline="0" dirty="0" smtClean="0"/>
              <a:t> about the strategic plan in order to (a) facilitate their support for strategic initiatives, (b) make decisions for related services, or (c) influence other stakeholders.</a:t>
            </a:r>
          </a:p>
          <a:p>
            <a:endParaRPr lang="en-US" b="0" baseline="0" dirty="0" smtClean="0"/>
          </a:p>
          <a:p>
            <a:r>
              <a:rPr lang="en-US" b="0" baseline="0" dirty="0" smtClean="0"/>
              <a:t>For each group identify the amount and type of information, as well as, key messages relevant to their needs and interests.  Develop communication tactics to convey these messages. Adjust the table and add additional slides as needed.</a:t>
            </a:r>
          </a:p>
          <a:p>
            <a:endParaRPr lang="en-US" b="0" baseline="0" dirty="0" smtClean="0"/>
          </a:p>
          <a:p>
            <a:pPr defTabSz="927396">
              <a:defRPr/>
            </a:pPr>
            <a:r>
              <a:rPr lang="en-US" b="1" baseline="0" dirty="0" smtClean="0"/>
              <a:t>To Edit the Table:  </a:t>
            </a:r>
            <a:r>
              <a:rPr lang="en-US" b="0" baseline="0" dirty="0" smtClean="0"/>
              <a:t>Click directly in any cell to edit the text.  Right click in any cell to insert additional columns or to delete unnecessary rows. </a:t>
            </a:r>
            <a:endParaRPr lang="en-US" b="1" dirty="0" smtClean="0"/>
          </a:p>
          <a:p>
            <a:endParaRPr lang="en-US"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53</a:t>
            </a:fld>
            <a:endParaRPr lang="en-US" dirty="0">
              <a:solidFill>
                <a:prstClr val="black"/>
              </a:solidFill>
            </a:endParaRPr>
          </a:p>
        </p:txBody>
      </p:sp>
    </p:spTree>
    <p:extLst>
      <p:ext uri="{BB962C8B-B14F-4D97-AF65-F5344CB8AC3E}">
        <p14:creationId xmlns:p14="http://schemas.microsoft.com/office/powerpoint/2010/main" val="426692979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Purpose:</a:t>
            </a:r>
            <a:r>
              <a:rPr lang="en-US" b="0" dirty="0" smtClean="0"/>
              <a:t>  To develop a comprehensive</a:t>
            </a:r>
            <a:r>
              <a:rPr lang="en-US" b="0" baseline="0" dirty="0" smtClean="0"/>
              <a:t> communication plan for implementing each initiative.	</a:t>
            </a:r>
            <a:endParaRPr lang="en-US" b="1" dirty="0" smtClean="0"/>
          </a:p>
          <a:p>
            <a:endParaRPr lang="en-US" b="1" dirty="0" smtClean="0"/>
          </a:p>
          <a:p>
            <a:r>
              <a:rPr lang="en-US" b="1" dirty="0" smtClean="0"/>
              <a:t>Task:  </a:t>
            </a:r>
            <a:r>
              <a:rPr lang="en-US" b="0" dirty="0" smtClean="0"/>
              <a:t>I</a:t>
            </a:r>
            <a:r>
              <a:rPr lang="en-US" b="0" baseline="0" dirty="0" smtClean="0"/>
              <a:t>dentify the best spokespeople for engaging each stakeholder group.  Anticipate potential concerns each group is </a:t>
            </a:r>
            <a:r>
              <a:rPr lang="en-US" b="0" baseline="0" smtClean="0"/>
              <a:t>likely to </a:t>
            </a:r>
            <a:r>
              <a:rPr lang="en-US" b="0" baseline="0" dirty="0" smtClean="0"/>
              <a:t>have and develop strategies to address each concern.   </a:t>
            </a:r>
          </a:p>
          <a:p>
            <a:endParaRPr lang="en-US" b="0" baseline="0" dirty="0" smtClean="0"/>
          </a:p>
          <a:p>
            <a:pPr defTabSz="927396">
              <a:defRPr/>
            </a:pPr>
            <a:r>
              <a:rPr lang="en-US" b="1" baseline="0" dirty="0" smtClean="0"/>
              <a:t>To Edit the Table:  </a:t>
            </a:r>
            <a:r>
              <a:rPr lang="en-US" b="0" baseline="0" dirty="0" smtClean="0"/>
              <a:t>Click directly in any cell to edit the text.  Right click in any cell to insert additional columns or to delete unnecessary rows. </a:t>
            </a:r>
            <a:endParaRPr lang="en-US" b="1" dirty="0" smtClean="0"/>
          </a:p>
          <a:p>
            <a:endParaRPr lang="en-US" dirty="0" smtClean="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54</a:t>
            </a:fld>
            <a:endParaRPr lang="en-US" dirty="0">
              <a:solidFill>
                <a:prstClr val="black"/>
              </a:solidFill>
            </a:endParaRPr>
          </a:p>
        </p:txBody>
      </p:sp>
    </p:spTree>
    <p:extLst>
      <p:ext uri="{BB962C8B-B14F-4D97-AF65-F5344CB8AC3E}">
        <p14:creationId xmlns:p14="http://schemas.microsoft.com/office/powerpoint/2010/main" val="426692979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628B6C-A9E2-4CA0-A339-D3AB6809D578}" type="slidenum">
              <a:rPr lang="en-US" smtClean="0"/>
              <a:pPr/>
              <a:t>55</a:t>
            </a:fld>
            <a:endParaRPr lang="en-US" dirty="0"/>
          </a:p>
        </p:txBody>
      </p:sp>
    </p:spTree>
    <p:extLst>
      <p:ext uri="{BB962C8B-B14F-4D97-AF65-F5344CB8AC3E}">
        <p14:creationId xmlns:p14="http://schemas.microsoft.com/office/powerpoint/2010/main" val="37303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4438" y="830263"/>
            <a:ext cx="4581525" cy="3435350"/>
          </a:xfrm>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a:t>
            </a:r>
            <a:r>
              <a:rPr lang="en-US" b="0" baseline="0" dirty="0" smtClean="0"/>
              <a:t> present the institution level and primary care level mission and vision statements. Mission and vision statements are foundational to the strategic plan process and provide a broad roadmap for defining plan objectives that move primary care towards its vision.  </a:t>
            </a:r>
            <a:endParaRPr lang="en-US" b="1" dirty="0" smtClean="0"/>
          </a:p>
          <a:p>
            <a:pPr defTabSz="415914">
              <a:defRPr/>
            </a:pPr>
            <a:endParaRPr lang="en-US" b="1" dirty="0" smtClean="0"/>
          </a:p>
          <a:p>
            <a:pPr defTabSz="415914">
              <a:defRPr/>
            </a:pPr>
            <a:r>
              <a:rPr lang="en-US" b="1" dirty="0" smtClean="0"/>
              <a:t>Task:  </a:t>
            </a:r>
            <a:r>
              <a:rPr lang="en-US" b="0" dirty="0" smtClean="0"/>
              <a:t>Define</a:t>
            </a:r>
            <a:r>
              <a:rPr lang="en-US" b="0" baseline="0" dirty="0" smtClean="0"/>
              <a:t> the primary care mission and vision. Mission statements reflect the purpose of primary care (e.g. improve patients’ health by providing access to high-quality preventative care, diagnosis and treatment of acute and chronic illness, patient education, and care coordination services), while the vision statement should reflect the future goal for primary care at your institution (e.g. become a patient-centered, accessible, highly coordinated network of care sites). These statements should align with the institution’s mission and vision.  </a:t>
            </a:r>
            <a:endParaRPr lang="en-US" b="1" i="0"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 review</a:t>
            </a:r>
            <a:r>
              <a:rPr lang="en-US" b="0" baseline="0" dirty="0" smtClean="0"/>
              <a:t> the goals and initiatives from the most recent strategic plan. </a:t>
            </a:r>
            <a:endParaRPr lang="en-US" b="0" dirty="0" smtClean="0"/>
          </a:p>
          <a:p>
            <a:endParaRPr lang="en-US" b="0" dirty="0" smtClean="0"/>
          </a:p>
          <a:p>
            <a:r>
              <a:rPr lang="en-US" b="1" dirty="0" smtClean="0"/>
              <a:t>Task:</a:t>
            </a:r>
            <a:r>
              <a:rPr lang="en-US" b="1" baseline="0" dirty="0" smtClean="0"/>
              <a:t> </a:t>
            </a:r>
            <a:r>
              <a:rPr lang="en-US" b="0" baseline="0" dirty="0" smtClean="0"/>
              <a:t>On the left,</a:t>
            </a:r>
            <a:r>
              <a:rPr lang="en-US" b="1" baseline="0" dirty="0" smtClean="0"/>
              <a:t> </a:t>
            </a:r>
            <a:r>
              <a:rPr lang="en-US" b="0" baseline="0" dirty="0" smtClean="0"/>
              <a:t>list the goals from the most recent strategic plan. Indicate initiatives accomplished (or in progress) for each goal. If this is primary care’s first strategic plan, include recent initiatives that have been the focus of your improvement efforts across the past 3 years. </a:t>
            </a:r>
          </a:p>
        </p:txBody>
      </p:sp>
      <p:sp>
        <p:nvSpPr>
          <p:cNvPr id="4" name="Slide Number Placeholder 3"/>
          <p:cNvSpPr>
            <a:spLocks noGrp="1"/>
          </p:cNvSpPr>
          <p:nvPr>
            <p:ph type="sldNum" sz="quarter" idx="10"/>
          </p:nvPr>
        </p:nvSpPr>
        <p:spPr/>
        <p:txBody>
          <a:bodyPr/>
          <a:lstStyle/>
          <a:p>
            <a:fld id="{F90397CE-5E86-4661-B0C5-9F93836F6E1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Purpose: </a:t>
            </a:r>
            <a:r>
              <a:rPr lang="en-US" b="0" dirty="0" smtClean="0"/>
              <a:t>To provide a snapshot of current performance against previously defined strategic goals. </a:t>
            </a:r>
          </a:p>
          <a:p>
            <a:endParaRPr lang="en-US" b="0" dirty="0" smtClean="0"/>
          </a:p>
          <a:p>
            <a:r>
              <a:rPr lang="en-US" b="1" dirty="0" smtClean="0"/>
              <a:t>Task:</a:t>
            </a:r>
            <a:r>
              <a:rPr lang="en-US" b="1" baseline="0" dirty="0" smtClean="0"/>
              <a:t> </a:t>
            </a:r>
            <a:r>
              <a:rPr lang="en-US" b="0" baseline="0" dirty="0" smtClean="0"/>
              <a:t>For each goal, identify key metric(s) from previous strategic plan. Edit graphs to display current performance in comparison to plan target. If needed, include comments about any initiatives currently underway, ongoing progress, factors that promoted success or presented challenges, etc. Create as many slides as necessary to include all relevant goals and metrics. </a:t>
            </a:r>
            <a:endParaRPr lang="en-US" b="1" dirty="0"/>
          </a:p>
        </p:txBody>
      </p:sp>
      <p:sp>
        <p:nvSpPr>
          <p:cNvPr id="4" name="Slide Number Placeholder 3"/>
          <p:cNvSpPr>
            <a:spLocks noGrp="1"/>
          </p:cNvSpPr>
          <p:nvPr>
            <p:ph type="sldNum" sz="quarter" idx="10"/>
          </p:nvPr>
        </p:nvSpPr>
        <p:spPr/>
        <p:txBody>
          <a:bodyPr/>
          <a:lstStyle/>
          <a:p>
            <a:fld id="{F90397CE-5E86-4661-B0C5-9F93836F6E1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97CE-5E86-4661-B0C5-9F93836F6E1D}"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2394048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0" y="6454595"/>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7" name="Text Placeholder 4"/>
          <p:cNvSpPr>
            <a:spLocks noGrp="1"/>
          </p:cNvSpPr>
          <p:nvPr>
            <p:ph type="body" sz="quarter" idx="19" hasCustomPrompt="1"/>
          </p:nvPr>
        </p:nvSpPr>
        <p:spPr bwMode="gray">
          <a:xfrm>
            <a:off x="399869" y="403413"/>
            <a:ext cx="2645699" cy="186366"/>
          </a:xfrm>
        </p:spPr>
        <p:txBody>
          <a:bodyPr lIns="0" tIns="40872" rIns="0" bIns="40872">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578687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1" y="6454595"/>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7" name="Text Placeholder 4"/>
          <p:cNvSpPr>
            <a:spLocks noGrp="1"/>
          </p:cNvSpPr>
          <p:nvPr>
            <p:ph type="body" sz="quarter" idx="19" hasCustomPrompt="1"/>
          </p:nvPr>
        </p:nvSpPr>
        <p:spPr bwMode="gray">
          <a:xfrm>
            <a:off x="399870" y="403413"/>
            <a:ext cx="2645699" cy="186366"/>
          </a:xfrm>
        </p:spPr>
        <p:txBody>
          <a:bodyPr lIns="0" tIns="40868" rIns="0" bIns="40868">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89210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1" y="6454595"/>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baseline="0">
                <a:solidFill>
                  <a:schemeClr val="tx1"/>
                </a:solidFill>
              </a:defRPr>
            </a:lvl1pPr>
          </a:lstStyle>
          <a:p>
            <a:r>
              <a:rPr lang="en-US" dirty="0" smtClean="0"/>
              <a:t>Strategic Plan Overview</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6" name="Chevron 5"/>
          <p:cNvSpPr/>
          <p:nvPr userDrawn="1"/>
        </p:nvSpPr>
        <p:spPr bwMode="gray">
          <a:xfrm>
            <a:off x="399866" y="1566560"/>
            <a:ext cx="2103120" cy="617259"/>
          </a:xfrm>
          <a:prstGeom prst="chevron">
            <a:avLst/>
          </a:prstGeom>
          <a:solidFill>
            <a:schemeClr val="accent1">
              <a:lumMod val="20000"/>
              <a:lumOff val="80000"/>
            </a:schemeClr>
          </a:solid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100" b="1" dirty="0">
                <a:solidFill>
                  <a:prstClr val="black"/>
                </a:solidFill>
              </a:rPr>
              <a:t>CURRENT </a:t>
            </a:r>
            <a:r>
              <a:rPr lang="en-US" sz="1100" b="1" dirty="0" smtClean="0">
                <a:solidFill>
                  <a:prstClr val="black"/>
                </a:solidFill>
              </a:rPr>
              <a:t>PERFORMANCE</a:t>
            </a:r>
          </a:p>
          <a:p>
            <a:pPr algn="ctr" defTabSz="2090094"/>
            <a:r>
              <a:rPr lang="en-US" sz="1100" b="1" dirty="0" smtClean="0">
                <a:solidFill>
                  <a:prstClr val="black"/>
                </a:solidFill>
              </a:rPr>
              <a:t>ANALYSIS</a:t>
            </a:r>
            <a:endParaRPr lang="en-US" sz="1100" b="1" dirty="0">
              <a:solidFill>
                <a:prstClr val="black"/>
              </a:solidFill>
            </a:endParaRPr>
          </a:p>
        </p:txBody>
      </p:sp>
      <p:sp>
        <p:nvSpPr>
          <p:cNvPr id="7" name="Chevron 6"/>
          <p:cNvSpPr/>
          <p:nvPr userDrawn="1"/>
        </p:nvSpPr>
        <p:spPr bwMode="gray">
          <a:xfrm>
            <a:off x="2470216" y="1566560"/>
            <a:ext cx="2103120" cy="617259"/>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100" b="1" dirty="0">
                <a:solidFill>
                  <a:prstClr val="black"/>
                </a:solidFill>
              </a:rPr>
              <a:t>FUTURE              </a:t>
            </a:r>
            <a:r>
              <a:rPr lang="en-US" sz="1100" b="1" dirty="0" smtClean="0">
                <a:solidFill>
                  <a:prstClr val="black"/>
                </a:solidFill>
              </a:rPr>
              <a:t>MARKET ASSESSMENT</a:t>
            </a:r>
            <a:endParaRPr lang="en-US" sz="1100" b="1" dirty="0">
              <a:solidFill>
                <a:prstClr val="black"/>
              </a:solidFill>
            </a:endParaRPr>
          </a:p>
        </p:txBody>
      </p:sp>
      <p:sp>
        <p:nvSpPr>
          <p:cNvPr id="8" name="Chevron 7"/>
          <p:cNvSpPr/>
          <p:nvPr userDrawn="1"/>
        </p:nvSpPr>
        <p:spPr bwMode="gray">
          <a:xfrm>
            <a:off x="4540566" y="1566560"/>
            <a:ext cx="2103120" cy="617259"/>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100" b="1" dirty="0">
                <a:solidFill>
                  <a:prstClr val="black"/>
                </a:solidFill>
              </a:rPr>
              <a:t>PLAN                      DESIGN</a:t>
            </a:r>
          </a:p>
        </p:txBody>
      </p:sp>
      <p:sp>
        <p:nvSpPr>
          <p:cNvPr id="9" name="Chevron 8"/>
          <p:cNvSpPr/>
          <p:nvPr userDrawn="1"/>
        </p:nvSpPr>
        <p:spPr bwMode="gray">
          <a:xfrm>
            <a:off x="6610917" y="1577447"/>
            <a:ext cx="2103120" cy="617259"/>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100" b="1" dirty="0">
                <a:solidFill>
                  <a:prstClr val="black"/>
                </a:solidFill>
              </a:rPr>
              <a:t>STRATEGIC                PLAN SUMMARY</a:t>
            </a:r>
          </a:p>
        </p:txBody>
      </p:sp>
      <p:sp>
        <p:nvSpPr>
          <p:cNvPr id="10" name="TextBox 9"/>
          <p:cNvSpPr txBox="1"/>
          <p:nvPr userDrawn="1"/>
        </p:nvSpPr>
        <p:spPr bwMode="gray">
          <a:xfrm>
            <a:off x="1295400" y="1193219"/>
            <a:ext cx="196992" cy="308028"/>
          </a:xfrm>
          <a:prstGeom prst="rect">
            <a:avLst/>
          </a:prstGeom>
          <a:noFill/>
        </p:spPr>
        <p:txBody>
          <a:bodyPr wrap="none" lIns="45714" tIns="45714" rIns="45714" bIns="45714" rtlCol="0">
            <a:spAutoFit/>
          </a:bodyPr>
          <a:lstStyle/>
          <a:p>
            <a:pPr defTabSz="910118"/>
            <a:r>
              <a:rPr lang="en-US" sz="1400" b="1" dirty="0">
                <a:solidFill>
                  <a:srgbClr val="297FD5"/>
                </a:solidFill>
              </a:rPr>
              <a:t>1</a:t>
            </a:r>
          </a:p>
        </p:txBody>
      </p:sp>
      <p:sp>
        <p:nvSpPr>
          <p:cNvPr id="11" name="TextBox 10"/>
          <p:cNvSpPr txBox="1"/>
          <p:nvPr userDrawn="1"/>
        </p:nvSpPr>
        <p:spPr bwMode="gray">
          <a:xfrm>
            <a:off x="3429001" y="1193219"/>
            <a:ext cx="196992" cy="308028"/>
          </a:xfrm>
          <a:prstGeom prst="rect">
            <a:avLst/>
          </a:prstGeom>
          <a:noFill/>
        </p:spPr>
        <p:txBody>
          <a:bodyPr wrap="none" lIns="45714" tIns="45714" rIns="45714" bIns="45714" rtlCol="0">
            <a:spAutoFit/>
          </a:bodyPr>
          <a:lstStyle/>
          <a:p>
            <a:pPr defTabSz="910118"/>
            <a:r>
              <a:rPr lang="en-US" sz="1400" b="1" dirty="0">
                <a:solidFill>
                  <a:srgbClr val="297FD5"/>
                </a:solidFill>
              </a:rPr>
              <a:t>2</a:t>
            </a:r>
          </a:p>
        </p:txBody>
      </p:sp>
      <p:sp>
        <p:nvSpPr>
          <p:cNvPr id="12" name="TextBox 11"/>
          <p:cNvSpPr txBox="1"/>
          <p:nvPr userDrawn="1"/>
        </p:nvSpPr>
        <p:spPr bwMode="gray">
          <a:xfrm>
            <a:off x="5486401" y="1193219"/>
            <a:ext cx="196992" cy="308028"/>
          </a:xfrm>
          <a:prstGeom prst="rect">
            <a:avLst/>
          </a:prstGeom>
          <a:noFill/>
        </p:spPr>
        <p:txBody>
          <a:bodyPr wrap="none" lIns="45714" tIns="45714" rIns="45714" bIns="45714" rtlCol="0">
            <a:spAutoFit/>
          </a:bodyPr>
          <a:lstStyle/>
          <a:p>
            <a:pPr defTabSz="910118"/>
            <a:r>
              <a:rPr lang="en-US" sz="1400" b="1" dirty="0">
                <a:solidFill>
                  <a:srgbClr val="297FD5"/>
                </a:solidFill>
              </a:rPr>
              <a:t>3</a:t>
            </a:r>
          </a:p>
        </p:txBody>
      </p:sp>
      <p:sp>
        <p:nvSpPr>
          <p:cNvPr id="13" name="TextBox 12"/>
          <p:cNvSpPr txBox="1"/>
          <p:nvPr userDrawn="1"/>
        </p:nvSpPr>
        <p:spPr bwMode="gray">
          <a:xfrm>
            <a:off x="7543801" y="1193219"/>
            <a:ext cx="196992" cy="308028"/>
          </a:xfrm>
          <a:prstGeom prst="rect">
            <a:avLst/>
          </a:prstGeom>
          <a:noFill/>
        </p:spPr>
        <p:txBody>
          <a:bodyPr wrap="none" lIns="45714" tIns="45714" rIns="45714" bIns="45714" rtlCol="0">
            <a:spAutoFit/>
          </a:bodyPr>
          <a:lstStyle/>
          <a:p>
            <a:pPr defTabSz="910118"/>
            <a:r>
              <a:rPr lang="en-US" sz="1400" b="1" dirty="0">
                <a:solidFill>
                  <a:srgbClr val="297FD5"/>
                </a:solidFill>
              </a:rPr>
              <a:t>4</a:t>
            </a:r>
          </a:p>
        </p:txBody>
      </p:sp>
    </p:spTree>
    <p:extLst>
      <p:ext uri="{BB962C8B-B14F-4D97-AF65-F5344CB8AC3E}">
        <p14:creationId xmlns:p14="http://schemas.microsoft.com/office/powerpoint/2010/main" val="38702492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1" y="6454595"/>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5" name="Text Placeholder 21"/>
          <p:cNvSpPr>
            <a:spLocks noGrp="1"/>
          </p:cNvSpPr>
          <p:nvPr>
            <p:ph type="body" sz="quarter" idx="17" hasCustomPrompt="1"/>
          </p:nvPr>
        </p:nvSpPr>
        <p:spPr bwMode="gray">
          <a:xfrm>
            <a:off x="6864911" y="6252883"/>
            <a:ext cx="1862043" cy="201706"/>
          </a:xfrm>
          <a:prstGeom prst="rect">
            <a:avLst/>
          </a:prstGeom>
        </p:spPr>
        <p:txBody>
          <a:bodyPr lIns="40868" tIns="40868" rIns="40868" bIns="40868"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6" name="Text Placeholder 23"/>
          <p:cNvSpPr>
            <a:spLocks noGrp="1"/>
          </p:cNvSpPr>
          <p:nvPr>
            <p:ph type="body" sz="quarter" idx="20" hasCustomPrompt="1"/>
          </p:nvPr>
        </p:nvSpPr>
        <p:spPr bwMode="gray">
          <a:xfrm>
            <a:off x="374079" y="6186569"/>
            <a:ext cx="2078181" cy="268020"/>
          </a:xfrm>
          <a:prstGeom prst="rect">
            <a:avLst/>
          </a:prstGeom>
        </p:spPr>
        <p:txBody>
          <a:bodyPr lIns="40868" tIns="40868" rIns="40868" bIns="40868" anchor="b">
            <a:noAutofit/>
          </a:bodyPr>
          <a:lstStyle>
            <a:lvl1pPr marL="81732" indent="-81732" algn="l" defTabSz="81732">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27" name="Text Placeholder 4"/>
          <p:cNvSpPr>
            <a:spLocks noGrp="1"/>
          </p:cNvSpPr>
          <p:nvPr>
            <p:ph type="body" sz="quarter" idx="19" hasCustomPrompt="1"/>
          </p:nvPr>
        </p:nvSpPr>
        <p:spPr bwMode="gray">
          <a:xfrm>
            <a:off x="399870" y="403413"/>
            <a:ext cx="2645699" cy="186366"/>
          </a:xfrm>
        </p:spPr>
        <p:txBody>
          <a:bodyPr lIns="0" tIns="40868" rIns="0" bIns="40868">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1" name="Text Placeholder 19"/>
          <p:cNvSpPr>
            <a:spLocks noGrp="1"/>
          </p:cNvSpPr>
          <p:nvPr>
            <p:ph type="body" sz="quarter" idx="24" hasCustomPrompt="1"/>
          </p:nvPr>
        </p:nvSpPr>
        <p:spPr bwMode="gray">
          <a:xfrm>
            <a:off x="404099" y="1329305"/>
            <a:ext cx="2036619" cy="4760259"/>
          </a:xfrm>
        </p:spPr>
        <p:txBody>
          <a:bodyPr lIns="40868" tIns="40868" rIns="40868" bIns="40868"/>
          <a:lstStyle>
            <a:lvl1pPr marL="0" marR="0" indent="0" algn="l" defTabSz="910594" rtl="0" eaLnBrk="1" fontAlgn="auto" latinLnBrk="0" hangingPunct="1">
              <a:lnSpc>
                <a:spcPts val="1255"/>
              </a:lnSpc>
              <a:spcBef>
                <a:spcPts val="429"/>
              </a:spcBef>
              <a:spcAft>
                <a:spcPts val="0"/>
              </a:spcAft>
              <a:buClrTx/>
              <a:buSzTx/>
              <a:buFont typeface="Arial" pitchFamily="34" charset="0"/>
              <a:buNone/>
              <a:tabLst/>
              <a:defRPr/>
            </a:lvl1pPr>
          </a:lstStyle>
          <a:p>
            <a:pPr marL="0" marR="0" lvl="0" indent="0" algn="l" defTabSz="910594" rtl="0" eaLnBrk="1" fontAlgn="auto" latinLnBrk="0" hangingPunct="1">
              <a:lnSpc>
                <a:spcPts val="1255"/>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32" name="Text Placeholder 4"/>
          <p:cNvSpPr>
            <a:spLocks noGrp="1"/>
          </p:cNvSpPr>
          <p:nvPr>
            <p:ph type="body" sz="quarter" idx="25" hasCustomPrompt="1"/>
          </p:nvPr>
        </p:nvSpPr>
        <p:spPr bwMode="gray">
          <a:xfrm>
            <a:off x="2506950" y="1329299"/>
            <a:ext cx="6219979" cy="271094"/>
          </a:xfrm>
        </p:spPr>
        <p:txBody>
          <a:bodyPr lIns="40868" tIns="40868" rIns="40868" bIns="40868">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33" name="Text Placeholder 16"/>
          <p:cNvSpPr>
            <a:spLocks noGrp="1"/>
          </p:cNvSpPr>
          <p:nvPr>
            <p:ph type="body" sz="quarter" idx="23" hasCustomPrompt="1"/>
          </p:nvPr>
        </p:nvSpPr>
        <p:spPr bwMode="gray">
          <a:xfrm>
            <a:off x="3436843" y="1666949"/>
            <a:ext cx="4360193" cy="203020"/>
          </a:xfrm>
        </p:spPr>
        <p:txBody>
          <a:bodyPr/>
          <a:lstStyle>
            <a:lvl1pPr marL="0" indent="0" algn="ctr">
              <a:buNone/>
              <a:defRPr sz="1000" b="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 Use Title Case</a:t>
            </a:r>
            <a:endParaRPr lang="en-US" dirty="0"/>
          </a:p>
        </p:txBody>
      </p:sp>
      <p:sp>
        <p:nvSpPr>
          <p:cNvPr id="34" name="Text Placeholder 16"/>
          <p:cNvSpPr>
            <a:spLocks noGrp="1"/>
          </p:cNvSpPr>
          <p:nvPr>
            <p:ph type="body" sz="quarter" idx="26" hasCustomPrompt="1"/>
          </p:nvPr>
        </p:nvSpPr>
        <p:spPr bwMode="gray">
          <a:xfrm>
            <a:off x="3436843" y="1884482"/>
            <a:ext cx="4360193" cy="213999"/>
          </a:xfrm>
        </p:spPr>
        <p:txBody>
          <a:bodyPr lIns="40868" tIns="40868" rIns="40868" bIns="40868"/>
          <a:lstStyle>
            <a:lvl1pPr marL="0" indent="0" algn="ctr">
              <a:buNone/>
              <a:defRPr sz="900" b="0" i="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35" name="Text Placeholder 16"/>
          <p:cNvSpPr>
            <a:spLocks noGrp="1"/>
          </p:cNvSpPr>
          <p:nvPr>
            <p:ph type="body" sz="quarter" idx="29" hasCustomPrompt="1"/>
          </p:nvPr>
        </p:nvSpPr>
        <p:spPr bwMode="gray">
          <a:xfrm>
            <a:off x="3436843" y="2110978"/>
            <a:ext cx="4364181" cy="213999"/>
          </a:xfrm>
        </p:spPr>
        <p:txBody>
          <a:bodyPr/>
          <a:lstStyle>
            <a:lvl1pPr marL="0" indent="0" algn="ctr">
              <a:buNone/>
              <a:defRPr sz="900" b="0" i="0"/>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36" name="Content Placeholder 15"/>
          <p:cNvSpPr>
            <a:spLocks noGrp="1"/>
          </p:cNvSpPr>
          <p:nvPr>
            <p:ph sz="quarter" idx="21" hasCustomPrompt="1"/>
          </p:nvPr>
        </p:nvSpPr>
        <p:spPr bwMode="gray">
          <a:xfrm>
            <a:off x="3436843" y="2476061"/>
            <a:ext cx="4364181" cy="1925611"/>
          </a:xfrm>
          <a:ln>
            <a:noFill/>
          </a:ln>
        </p:spPr>
        <p:txBody>
          <a:bodyPr lIns="40868" tIns="40868" rIns="40868" bIns="40868" anchor="t"/>
          <a:lstStyle>
            <a:lvl1pPr marL="100738" indent="-100738"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41" name="Text Placeholder 29"/>
          <p:cNvSpPr>
            <a:spLocks noGrp="1"/>
          </p:cNvSpPr>
          <p:nvPr>
            <p:ph type="body" sz="quarter" idx="31" hasCustomPrompt="1"/>
          </p:nvPr>
        </p:nvSpPr>
        <p:spPr bwMode="gray">
          <a:xfrm>
            <a:off x="3457808" y="4605721"/>
            <a:ext cx="4364181" cy="1579926"/>
          </a:xfrm>
          <a:ln w="9525"/>
        </p:spPr>
        <p:style>
          <a:lnRef idx="2">
            <a:schemeClr val="accent1"/>
          </a:lnRef>
          <a:fillRef idx="1">
            <a:schemeClr val="lt1"/>
          </a:fillRef>
          <a:effectRef idx="0">
            <a:schemeClr val="accent1"/>
          </a:effectRef>
          <a:fontRef idx="none"/>
        </p:style>
        <p:txBody>
          <a:bodyPr lIns="81732" tIns="81732" rIns="81732"/>
          <a:lstStyle>
            <a:lvl1pPr marL="0" indent="0" algn="ctr">
              <a:spcBef>
                <a:spcPts val="0"/>
              </a:spcBef>
              <a:buNone/>
              <a:defRPr sz="1000" b="1" baseline="0">
                <a:solidFill>
                  <a:schemeClr val="tx1"/>
                </a:solidFill>
              </a:defRPr>
            </a:lvl1pPr>
            <a:lvl2pPr marL="0" indent="0">
              <a:buNone/>
              <a:defRPr/>
            </a:lvl2pPr>
            <a:lvl3pPr marL="0" indent="0">
              <a:buNone/>
              <a:defRPr/>
            </a:lvl3pPr>
            <a:lvl4pPr marL="0" indent="0">
              <a:buNone/>
              <a:defRPr/>
            </a:lvl4pPr>
            <a:lvl5pPr marL="0" indent="0">
              <a:buNone/>
              <a:defRPr/>
            </a:lvl5pPr>
          </a:lstStyle>
          <a:p>
            <a:pPr lvl="0"/>
            <a:r>
              <a:rPr lang="en-US" dirty="0" smtClean="0"/>
              <a:t>Regular Box Title – Arial 11pt Bold, Gray Accent 3, Use Title Case</a:t>
            </a:r>
            <a:endParaRPr lang="en-US" dirty="0"/>
          </a:p>
        </p:txBody>
      </p:sp>
      <p:sp>
        <p:nvSpPr>
          <p:cNvPr id="42" name="Text Placeholder 31"/>
          <p:cNvSpPr>
            <a:spLocks noGrp="1"/>
          </p:cNvSpPr>
          <p:nvPr>
            <p:ph type="body" sz="quarter" idx="32" hasCustomPrompt="1"/>
          </p:nvPr>
        </p:nvSpPr>
        <p:spPr bwMode="gray">
          <a:xfrm>
            <a:off x="3463462" y="4855461"/>
            <a:ext cx="4364181" cy="1267441"/>
          </a:xfrm>
        </p:spPr>
        <p:txBody>
          <a:bodyPr lIns="163446" rIns="163446"/>
          <a:lstStyle>
            <a:lvl1pPr>
              <a:spcBef>
                <a:spcPts val="449"/>
              </a:spcBef>
              <a:defRPr sz="900" baseline="0">
                <a:solidFill>
                  <a:schemeClr val="tx1"/>
                </a:solidFill>
              </a:defRPr>
            </a:lvl1pPr>
            <a:lvl2pPr>
              <a:spcBef>
                <a:spcPts val="449"/>
              </a:spcBef>
              <a:defRPr sz="900">
                <a:solidFill>
                  <a:schemeClr val="tx1"/>
                </a:solidFill>
              </a:defRPr>
            </a:lvl2pPr>
            <a:lvl3pPr>
              <a:spcBef>
                <a:spcPts val="449"/>
              </a:spcBef>
              <a:defRPr sz="900">
                <a:solidFill>
                  <a:schemeClr val="tx1"/>
                </a:solidFill>
              </a:defRPr>
            </a:lvl3pPr>
            <a:lvl4pPr>
              <a:spcBef>
                <a:spcPts val="449"/>
              </a:spcBef>
              <a:defRPr sz="900">
                <a:solidFill>
                  <a:schemeClr val="tx1"/>
                </a:solidFill>
              </a:defRPr>
            </a:lvl4pPr>
            <a:lvl5pPr>
              <a:spcBef>
                <a:spcPts val="449"/>
              </a:spcBef>
              <a:defRPr sz="900">
                <a:solidFill>
                  <a:schemeClr val="tx1"/>
                </a:solidFill>
              </a:defRPr>
            </a:lvl5pPr>
          </a:lstStyle>
          <a:p>
            <a:pPr lvl="0"/>
            <a:r>
              <a:rPr lang="en-US" dirty="0" smtClean="0"/>
              <a:t>Add red and white icon to top left corner by copy and pasting from style guide</a:t>
            </a:r>
            <a:br>
              <a:rPr lang="en-US" dirty="0" smtClean="0"/>
            </a:br>
            <a:r>
              <a:rPr lang="en-US" dirty="0" smtClean="0"/>
              <a:t>Bulleted text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43" name="Straight Connector 42"/>
          <p:cNvCxnSpPr/>
          <p:nvPr userDrawn="1"/>
        </p:nvCxnSpPr>
        <p:spPr bwMode="gray">
          <a:xfrm>
            <a:off x="2479841" y="1388438"/>
            <a:ext cx="0" cy="5052629"/>
          </a:xfrm>
          <a:prstGeom prst="line">
            <a:avLst/>
          </a:prstGeom>
          <a:ln w="9525">
            <a:headEnd type="none"/>
            <a:tailEnd type="none"/>
          </a:ln>
        </p:spPr>
        <p:style>
          <a:lnRef idx="2">
            <a:schemeClr val="accent1"/>
          </a:lnRef>
          <a:fillRef idx="1">
            <a:schemeClr val="lt1"/>
          </a:fillRef>
          <a:effectRef idx="0">
            <a:schemeClr val="accent1"/>
          </a:effectRef>
          <a:fontRef idx="none"/>
        </p:style>
      </p:cxnSp>
    </p:spTree>
    <p:extLst>
      <p:ext uri="{BB962C8B-B14F-4D97-AF65-F5344CB8AC3E}">
        <p14:creationId xmlns:p14="http://schemas.microsoft.com/office/powerpoint/2010/main" val="308288398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2 Graphics">
    <p:spTree>
      <p:nvGrpSpPr>
        <p:cNvPr id="1" name=""/>
        <p:cNvGrpSpPr/>
        <p:nvPr/>
      </p:nvGrpSpPr>
      <p:grpSpPr>
        <a:xfrm>
          <a:off x="0" y="0"/>
          <a:ext cx="0" cy="0"/>
          <a:chOff x="0" y="0"/>
          <a:chExt cx="0" cy="0"/>
        </a:xfrm>
      </p:grpSpPr>
      <p:sp>
        <p:nvSpPr>
          <p:cNvPr id="39" name="Slide Number Placeholder 2"/>
          <p:cNvSpPr>
            <a:spLocks noGrp="1"/>
          </p:cNvSpPr>
          <p:nvPr>
            <p:ph type="sldNum" sz="quarter" idx="10"/>
          </p:nvPr>
        </p:nvSpPr>
        <p:spPr bwMode="gray">
          <a:xfrm>
            <a:off x="4261121" y="6454595"/>
            <a:ext cx="621771" cy="242047"/>
          </a:xfrm>
        </p:spPr>
        <p:txBody>
          <a:bodyPr/>
          <a:lstStyle>
            <a:lvl1pPr>
              <a:defRPr>
                <a:solidFill>
                  <a:schemeClr val="tx1"/>
                </a:solidFill>
              </a:defRPr>
            </a:lvl1pPr>
          </a:lstStyle>
          <a:p>
            <a:fld id="{D1524D41-16DC-4D92-9EF9-071B213BE0F5}" type="slidenum">
              <a:rPr lang="en-US" smtClean="0">
                <a:solidFill>
                  <a:prstClr val="black"/>
                </a:solidFill>
              </a:rPr>
              <a:pPr/>
              <a:t>‹#›</a:t>
            </a:fld>
            <a:endParaRPr lang="en-US" dirty="0">
              <a:solidFill>
                <a:prstClr val="black"/>
              </a:solidFill>
            </a:endParaRPr>
          </a:p>
        </p:txBody>
      </p:sp>
      <p:sp>
        <p:nvSpPr>
          <p:cNvPr id="40" name="Text Placeholder 21"/>
          <p:cNvSpPr>
            <a:spLocks noGrp="1"/>
          </p:cNvSpPr>
          <p:nvPr>
            <p:ph type="body" sz="quarter" idx="17" hasCustomPrompt="1"/>
          </p:nvPr>
        </p:nvSpPr>
        <p:spPr bwMode="gray">
          <a:xfrm>
            <a:off x="6864908" y="6252883"/>
            <a:ext cx="1862043" cy="201706"/>
          </a:xfrm>
          <a:prstGeom prst="rect">
            <a:avLst/>
          </a:prstGeom>
        </p:spPr>
        <p:txBody>
          <a:bodyPr lIns="40885" tIns="40885" rIns="40885" bIns="40885"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41" name="Text Placeholder 23"/>
          <p:cNvSpPr>
            <a:spLocks noGrp="1"/>
          </p:cNvSpPr>
          <p:nvPr>
            <p:ph type="body" sz="quarter" idx="20" hasCustomPrompt="1"/>
          </p:nvPr>
        </p:nvSpPr>
        <p:spPr bwMode="gray">
          <a:xfrm>
            <a:off x="374079" y="6186569"/>
            <a:ext cx="2078181" cy="268020"/>
          </a:xfrm>
          <a:prstGeom prst="rect">
            <a:avLst/>
          </a:prstGeom>
        </p:spPr>
        <p:txBody>
          <a:bodyPr lIns="40885" tIns="40885" rIns="40885" bIns="40885" anchor="b">
            <a:noAutofit/>
          </a:bodyPr>
          <a:lstStyle>
            <a:lvl1pPr marL="81769" indent="-81769" algn="l" defTabSz="81769">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42" name="Text Placeholder 4"/>
          <p:cNvSpPr>
            <a:spLocks noGrp="1"/>
          </p:cNvSpPr>
          <p:nvPr>
            <p:ph type="body" sz="quarter" idx="19" hasCustomPrompt="1"/>
          </p:nvPr>
        </p:nvSpPr>
        <p:spPr bwMode="gray">
          <a:xfrm>
            <a:off x="399870" y="403413"/>
            <a:ext cx="2645699" cy="186366"/>
          </a:xfrm>
        </p:spPr>
        <p:txBody>
          <a:bodyPr lIns="0" tIns="40885" rIns="0" bIns="40885">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43"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44" name="Straight Connector 43"/>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46" name="Text Placeholder 19"/>
          <p:cNvSpPr>
            <a:spLocks noGrp="1"/>
          </p:cNvSpPr>
          <p:nvPr>
            <p:ph type="body" sz="quarter" idx="24" hasCustomPrompt="1"/>
          </p:nvPr>
        </p:nvSpPr>
        <p:spPr bwMode="gray">
          <a:xfrm>
            <a:off x="404099" y="1329305"/>
            <a:ext cx="2036619" cy="4760259"/>
          </a:xfrm>
        </p:spPr>
        <p:txBody>
          <a:bodyPr lIns="40885" tIns="40885" rIns="40885" bIns="40885"/>
          <a:lstStyle>
            <a:lvl1pPr marL="0" marR="0" indent="0" algn="l" defTabSz="911020" rtl="0" eaLnBrk="1" fontAlgn="auto" latinLnBrk="0" hangingPunct="1">
              <a:lnSpc>
                <a:spcPts val="1255"/>
              </a:lnSpc>
              <a:spcBef>
                <a:spcPts val="429"/>
              </a:spcBef>
              <a:spcAft>
                <a:spcPts val="0"/>
              </a:spcAft>
              <a:buClrTx/>
              <a:buSzTx/>
              <a:buFont typeface="Arial" pitchFamily="34" charset="0"/>
              <a:buNone/>
              <a:tabLst/>
              <a:defRPr>
                <a:solidFill>
                  <a:schemeClr val="tx1"/>
                </a:solidFill>
              </a:defRPr>
            </a:lvl1pPr>
          </a:lstStyle>
          <a:p>
            <a:pPr marL="0" marR="0" lvl="0" indent="0" algn="l" defTabSz="911020" rtl="0" eaLnBrk="1" fontAlgn="auto" latinLnBrk="0" hangingPunct="1">
              <a:lnSpc>
                <a:spcPts val="1255"/>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47" name="Text Placeholder 4"/>
          <p:cNvSpPr>
            <a:spLocks noGrp="1"/>
          </p:cNvSpPr>
          <p:nvPr>
            <p:ph type="body" sz="quarter" idx="25" hasCustomPrompt="1"/>
          </p:nvPr>
        </p:nvSpPr>
        <p:spPr bwMode="gray">
          <a:xfrm>
            <a:off x="2506950" y="1329299"/>
            <a:ext cx="6219979" cy="271094"/>
          </a:xfrm>
        </p:spPr>
        <p:txBody>
          <a:bodyPr lIns="40885" tIns="40885" rIns="40885" bIns="40885">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48" name="Text Placeholder 16"/>
          <p:cNvSpPr>
            <a:spLocks noGrp="1"/>
          </p:cNvSpPr>
          <p:nvPr>
            <p:ph type="body" sz="quarter" idx="23" hasCustomPrompt="1"/>
          </p:nvPr>
        </p:nvSpPr>
        <p:spPr bwMode="gray">
          <a:xfrm>
            <a:off x="2660981"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49" name="Text Placeholder 16"/>
          <p:cNvSpPr>
            <a:spLocks noGrp="1"/>
          </p:cNvSpPr>
          <p:nvPr>
            <p:ph type="body" sz="quarter" idx="26" hasCustomPrompt="1"/>
          </p:nvPr>
        </p:nvSpPr>
        <p:spPr bwMode="gray">
          <a:xfrm>
            <a:off x="2660981" y="1884482"/>
            <a:ext cx="2832066" cy="213999"/>
          </a:xfrm>
        </p:spPr>
        <p:txBody>
          <a:bodyPr lIns="40885" tIns="40885" rIns="40885" bIns="40885"/>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0" name="Text Placeholder 16"/>
          <p:cNvSpPr>
            <a:spLocks noGrp="1"/>
          </p:cNvSpPr>
          <p:nvPr>
            <p:ph type="body" sz="quarter" idx="29" hasCustomPrompt="1"/>
          </p:nvPr>
        </p:nvSpPr>
        <p:spPr bwMode="gray">
          <a:xfrm>
            <a:off x="2661013" y="2110978"/>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1" name="Content Placeholder 15"/>
          <p:cNvSpPr>
            <a:spLocks noGrp="1"/>
          </p:cNvSpPr>
          <p:nvPr>
            <p:ph sz="quarter" idx="21" hasCustomPrompt="1"/>
          </p:nvPr>
        </p:nvSpPr>
        <p:spPr bwMode="gray">
          <a:xfrm>
            <a:off x="2661013" y="2476070"/>
            <a:ext cx="2834656" cy="3467541"/>
          </a:xfrm>
          <a:ln>
            <a:noFill/>
          </a:ln>
        </p:spPr>
        <p:txBody>
          <a:bodyPr lIns="40885" tIns="40885" rIns="40885" bIns="40885" anchor="t"/>
          <a:lstStyle>
            <a:lvl1pPr marL="100784" indent="-100784"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56" name="Text Placeholder 16"/>
          <p:cNvSpPr>
            <a:spLocks noGrp="1"/>
          </p:cNvSpPr>
          <p:nvPr>
            <p:ph type="body" sz="quarter" idx="30" hasCustomPrompt="1"/>
          </p:nvPr>
        </p:nvSpPr>
        <p:spPr bwMode="gray">
          <a:xfrm>
            <a:off x="5707539"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57" name="Text Placeholder 16"/>
          <p:cNvSpPr>
            <a:spLocks noGrp="1"/>
          </p:cNvSpPr>
          <p:nvPr>
            <p:ph type="body" sz="quarter" idx="31" hasCustomPrompt="1"/>
          </p:nvPr>
        </p:nvSpPr>
        <p:spPr bwMode="gray">
          <a:xfrm>
            <a:off x="5707539" y="1884482"/>
            <a:ext cx="2832066" cy="213999"/>
          </a:xfrm>
        </p:spPr>
        <p:txBody>
          <a:bodyPr lIns="40885" tIns="40885" rIns="40885" bIns="40885"/>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8" name="Text Placeholder 16"/>
          <p:cNvSpPr>
            <a:spLocks noGrp="1"/>
          </p:cNvSpPr>
          <p:nvPr>
            <p:ph type="body" sz="quarter" idx="32" hasCustomPrompt="1"/>
          </p:nvPr>
        </p:nvSpPr>
        <p:spPr bwMode="gray">
          <a:xfrm>
            <a:off x="5707569" y="2110978"/>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9" name="Content Placeholder 15"/>
          <p:cNvSpPr>
            <a:spLocks noGrp="1"/>
          </p:cNvSpPr>
          <p:nvPr>
            <p:ph sz="quarter" idx="33" hasCustomPrompt="1"/>
          </p:nvPr>
        </p:nvSpPr>
        <p:spPr bwMode="gray">
          <a:xfrm>
            <a:off x="5707569" y="2476070"/>
            <a:ext cx="2834656" cy="3467541"/>
          </a:xfrm>
          <a:ln>
            <a:noFill/>
          </a:ln>
        </p:spPr>
        <p:txBody>
          <a:bodyPr lIns="40885" tIns="40885" rIns="40885" bIns="40885" anchor="t"/>
          <a:lstStyle>
            <a:lvl1pPr marL="100784" indent="-100784"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cxnSp>
        <p:nvCxnSpPr>
          <p:cNvPr id="60" name="Straight Connector 59"/>
          <p:cNvCxnSpPr/>
          <p:nvPr userDrawn="1"/>
        </p:nvCxnSpPr>
        <p:spPr bwMode="gray">
          <a:xfrm>
            <a:off x="2479841" y="1388435"/>
            <a:ext cx="0" cy="5052629"/>
          </a:xfrm>
          <a:prstGeom prst="line">
            <a:avLst/>
          </a:prstGeom>
          <a:ln w="635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68914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41006" y="2346618"/>
            <a:ext cx="6651036" cy="968189"/>
          </a:xfrm>
          <a:prstGeom prst="rect">
            <a:avLst/>
          </a:prstGeom>
        </p:spPr>
        <p:txBody>
          <a:bodyPr lIns="40938" tIns="40938" rIns="40938" bIns="40938" anchor="b"/>
          <a:lstStyle>
            <a:lvl1pPr marL="0" indent="0">
              <a:spcBef>
                <a:spcPts val="0"/>
              </a:spcBef>
              <a:buNone/>
              <a:defRPr sz="3100" b="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Strategic Plan</a:t>
            </a:r>
          </a:p>
        </p:txBody>
      </p:sp>
      <p:sp>
        <p:nvSpPr>
          <p:cNvPr id="23" name="Text Placeholder 8"/>
          <p:cNvSpPr>
            <a:spLocks noGrp="1"/>
          </p:cNvSpPr>
          <p:nvPr>
            <p:ph type="body" sz="quarter" idx="12" hasCustomPrompt="1"/>
          </p:nvPr>
        </p:nvSpPr>
        <p:spPr bwMode="gray">
          <a:xfrm>
            <a:off x="1141006" y="3367204"/>
            <a:ext cx="6651036" cy="403411"/>
          </a:xfrm>
          <a:prstGeom prst="rect">
            <a:avLst/>
          </a:prstGeom>
        </p:spPr>
        <p:txBody>
          <a:bodyPr lIns="40938" tIns="40938" rIns="40938" bIns="40938" anchor="t"/>
          <a:lstStyle>
            <a:lvl1pPr marL="0" indent="0">
              <a:spcBef>
                <a:spcPts val="0"/>
              </a:spcBef>
              <a:buNone/>
              <a:defRPr sz="1100" b="0" i="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141012" y="3975741"/>
            <a:ext cx="3228839" cy="1458079"/>
          </a:xfrm>
          <a:prstGeom prst="rect">
            <a:avLst/>
          </a:prstGeom>
        </p:spPr>
        <p:txBody>
          <a:bodyPr lIns="40938" tIns="40938" rIns="40938" bIns="40938"/>
          <a:lstStyle>
            <a:lvl1pPr>
              <a:spcBef>
                <a:spcPts val="449"/>
              </a:spcBef>
              <a:defRPr sz="900" baseline="0">
                <a:solidFill>
                  <a:schemeClr val="tx1"/>
                </a:solidFill>
              </a:defRPr>
            </a:lvl1pPr>
            <a:lvl2pPr>
              <a:spcBef>
                <a:spcPts val="449"/>
              </a:spcBef>
              <a:defRPr sz="900">
                <a:solidFill>
                  <a:schemeClr val="tx1"/>
                </a:solidFill>
              </a:defRPr>
            </a:lvl2pPr>
            <a:lvl3pPr>
              <a:spcBef>
                <a:spcPts val="449"/>
              </a:spcBef>
              <a:defRPr sz="900">
                <a:solidFill>
                  <a:schemeClr val="tx1"/>
                </a:solidFill>
              </a:defRPr>
            </a:lvl3pPr>
            <a:lvl4pPr>
              <a:spcBef>
                <a:spcPts val="449"/>
              </a:spcBef>
              <a:defRPr sz="900">
                <a:solidFill>
                  <a:schemeClr val="tx1"/>
                </a:solidFill>
              </a:defRPr>
            </a:lvl4pPr>
            <a:lvl5pPr>
              <a:spcBef>
                <a:spcPts val="449"/>
              </a:spcBef>
              <a:defRPr sz="900">
                <a:solidFill>
                  <a:schemeClr val="tx1"/>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bwMode="gray">
          <a:xfrm>
            <a:off x="2081489" y="637927"/>
            <a:ext cx="0" cy="52443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ext Placeholder 14"/>
          <p:cNvSpPr>
            <a:spLocks noGrp="1"/>
          </p:cNvSpPr>
          <p:nvPr>
            <p:ph type="body" sz="quarter" idx="10" hasCustomPrompt="1"/>
          </p:nvPr>
        </p:nvSpPr>
        <p:spPr bwMode="gray">
          <a:xfrm>
            <a:off x="2113929" y="639758"/>
            <a:ext cx="1973241" cy="517509"/>
          </a:xfrm>
          <a:prstGeom prst="rect">
            <a:avLst/>
          </a:prstGeom>
        </p:spPr>
        <p:txBody>
          <a:bodyPr anchor="ctr" anchorCtr="0"/>
          <a:lstStyle>
            <a:lvl1pPr marL="0" indent="0">
              <a:buNone/>
              <a:defRPr sz="1100">
                <a:solidFill>
                  <a:schemeClr val="tx1"/>
                </a:solidFill>
              </a:defRPr>
            </a:lvl1pPr>
          </a:lstStyle>
          <a:p>
            <a:pPr lvl="0"/>
            <a:r>
              <a:rPr lang="en-US" dirty="0" smtClean="0"/>
              <a:t>Department Name</a:t>
            </a:r>
          </a:p>
        </p:txBody>
      </p:sp>
      <p:sp>
        <p:nvSpPr>
          <p:cNvPr id="3" name="Picture Placeholder 2"/>
          <p:cNvSpPr>
            <a:spLocks noGrp="1"/>
          </p:cNvSpPr>
          <p:nvPr>
            <p:ph type="pic" sz="quarter" idx="53" hasCustomPrompt="1"/>
          </p:nvPr>
        </p:nvSpPr>
        <p:spPr>
          <a:xfrm>
            <a:off x="381000" y="571407"/>
            <a:ext cx="1600200" cy="657476"/>
          </a:xfrm>
          <a:prstGeom prst="rect">
            <a:avLst/>
          </a:prstGeom>
        </p:spPr>
        <p:txBody>
          <a:bodyPr/>
          <a:lstStyle>
            <a:lvl1pPr>
              <a:defRPr/>
            </a:lvl1pPr>
          </a:lstStyle>
          <a:p>
            <a:r>
              <a:rPr lang="en-US" dirty="0" smtClean="0"/>
              <a:t>LOGO</a:t>
            </a:r>
            <a:endParaRPr lang="en-US" dirty="0"/>
          </a:p>
        </p:txBody>
      </p:sp>
      <p:cxnSp>
        <p:nvCxnSpPr>
          <p:cNvPr id="5" name="Straight Connector 4"/>
          <p:cNvCxnSpPr/>
          <p:nvPr userDrawn="1"/>
        </p:nvCxnSpPr>
        <p:spPr>
          <a:xfrm>
            <a:off x="1143000" y="3352800"/>
            <a:ext cx="6629400" cy="0"/>
          </a:xfrm>
          <a:prstGeom prst="line">
            <a:avLst/>
          </a:prstGeom>
          <a:ln w="1270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59545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a:t>
            </a:fld>
            <a:endParaRPr lang="en-US" dirty="0">
              <a:solidFill>
                <a:srgbClr val="000000"/>
              </a:solidFill>
            </a:endParaRPr>
          </a:p>
        </p:txBody>
      </p:sp>
      <p:sp>
        <p:nvSpPr>
          <p:cNvPr id="4" name="Text Placeholder 8"/>
          <p:cNvSpPr>
            <a:spLocks noGrp="1"/>
          </p:cNvSpPr>
          <p:nvPr>
            <p:ph type="body" sz="quarter" idx="11"/>
          </p:nvPr>
        </p:nvSpPr>
        <p:spPr bwMode="gray">
          <a:xfrm>
            <a:off x="1141006" y="2346618"/>
            <a:ext cx="6651036" cy="968189"/>
          </a:xfrm>
          <a:prstGeom prst="rect">
            <a:avLst/>
          </a:prstGeom>
        </p:spPr>
        <p:txBody>
          <a:bodyPr lIns="40938" tIns="40938" rIns="40938" bIns="40938" anchor="b"/>
          <a:lstStyle>
            <a:lvl1pPr marL="0" indent="0">
              <a:spcBef>
                <a:spcPts val="0"/>
              </a:spcBef>
              <a:buNone/>
              <a:defRPr sz="3100" b="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endParaRPr lang="en-US" dirty="0" smtClean="0"/>
          </a:p>
        </p:txBody>
      </p:sp>
      <p:cxnSp>
        <p:nvCxnSpPr>
          <p:cNvPr id="5" name="Straight Connector 4"/>
          <p:cNvCxnSpPr/>
          <p:nvPr userDrawn="1"/>
        </p:nvCxnSpPr>
        <p:spPr>
          <a:xfrm>
            <a:off x="1143000" y="3352800"/>
            <a:ext cx="6629400" cy="0"/>
          </a:xfrm>
          <a:prstGeom prst="line">
            <a:avLst/>
          </a:prstGeom>
          <a:ln w="1270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6" name="Text Placeholder 4"/>
          <p:cNvSpPr>
            <a:spLocks noGrp="1"/>
          </p:cNvSpPr>
          <p:nvPr>
            <p:ph type="body" sz="quarter" idx="19" hasCustomPrompt="1"/>
          </p:nvPr>
        </p:nvSpPr>
        <p:spPr bwMode="gray">
          <a:xfrm>
            <a:off x="399870" y="403413"/>
            <a:ext cx="2645699" cy="186366"/>
          </a:xfrm>
        </p:spPr>
        <p:txBody>
          <a:bodyPr lIns="0" tIns="40885" rIns="0" bIns="40885">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Tree>
    <p:extLst>
      <p:ext uri="{BB962C8B-B14F-4D97-AF65-F5344CB8AC3E}">
        <p14:creationId xmlns:p14="http://schemas.microsoft.com/office/powerpoint/2010/main" val="2286234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bg>
      <p:bgRef idx="1001">
        <a:schemeClr val="bg1"/>
      </p:bgRef>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a:t>
            </a:fld>
            <a:endParaRPr lang="en-US" dirty="0">
              <a:solidFill>
                <a:srgbClr val="000000"/>
              </a:solidFill>
            </a:endParaRPr>
          </a:p>
        </p:txBody>
      </p:sp>
      <p:sp>
        <p:nvSpPr>
          <p:cNvPr id="4" name="Text Placeholder 8"/>
          <p:cNvSpPr>
            <a:spLocks noGrp="1"/>
          </p:cNvSpPr>
          <p:nvPr>
            <p:ph type="body" sz="quarter" idx="11"/>
          </p:nvPr>
        </p:nvSpPr>
        <p:spPr bwMode="gray">
          <a:xfrm>
            <a:off x="1141006" y="2346618"/>
            <a:ext cx="6651036" cy="968189"/>
          </a:xfrm>
          <a:prstGeom prst="rect">
            <a:avLst/>
          </a:prstGeom>
        </p:spPr>
        <p:txBody>
          <a:bodyPr lIns="40938" tIns="40938" rIns="40938" bIns="40938" anchor="b"/>
          <a:lstStyle>
            <a:lvl1pPr marL="0" indent="0">
              <a:spcBef>
                <a:spcPts val="0"/>
              </a:spcBef>
              <a:buNone/>
              <a:defRPr sz="3100" b="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endParaRPr lang="en-US" dirty="0" smtClean="0"/>
          </a:p>
        </p:txBody>
      </p:sp>
      <p:cxnSp>
        <p:nvCxnSpPr>
          <p:cNvPr id="5" name="Straight Connector 4"/>
          <p:cNvCxnSpPr/>
          <p:nvPr userDrawn="1"/>
        </p:nvCxnSpPr>
        <p:spPr>
          <a:xfrm>
            <a:off x="1143000" y="3352800"/>
            <a:ext cx="6629400" cy="0"/>
          </a:xfrm>
          <a:prstGeom prst="line">
            <a:avLst/>
          </a:prstGeom>
          <a:ln w="1270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488264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ack Cover: DC ">
    <p:spTree>
      <p:nvGrpSpPr>
        <p:cNvPr id="1" name=""/>
        <p:cNvGrpSpPr/>
        <p:nvPr/>
      </p:nvGrpSpPr>
      <p:grpSpPr>
        <a:xfrm>
          <a:off x="0" y="0"/>
          <a:ext cx="0" cy="0"/>
          <a:chOff x="0" y="0"/>
          <a:chExt cx="0" cy="0"/>
        </a:xfrm>
      </p:grpSpPr>
      <p:sp>
        <p:nvSpPr>
          <p:cNvPr id="11" name="TextBox 10"/>
          <p:cNvSpPr txBox="1"/>
          <p:nvPr userDrawn="1"/>
        </p:nvSpPr>
        <p:spPr bwMode="gray">
          <a:xfrm>
            <a:off x="404092" y="6454619"/>
            <a:ext cx="2170546" cy="271320"/>
          </a:xfrm>
          <a:prstGeom prst="rect">
            <a:avLst/>
          </a:prstGeom>
          <a:solidFill>
            <a:schemeClr val="bg1"/>
          </a:solidFill>
        </p:spPr>
        <p:txBody>
          <a:bodyPr wrap="square" lIns="40904" tIns="40904" rIns="40904" bIns="40904" rtlCol="0">
            <a:spAutoFit/>
          </a:bodyPr>
          <a:lstStyle/>
          <a:p>
            <a:pPr defTabSz="911493">
              <a:defRPr/>
            </a:pPr>
            <a:r>
              <a:rPr lang="en-US" sz="600" cap="all" dirty="0" smtClean="0">
                <a:solidFill>
                  <a:prstClr val="white"/>
                </a:solidFill>
              </a:rPr>
              <a:t>©2011 The Advisory Board Company • </a:t>
            </a:r>
            <a:r>
              <a:rPr lang="en-US" sz="600" b="1" cap="all" dirty="0" smtClean="0">
                <a:solidFill>
                  <a:prstClr val="white"/>
                </a:solidFill>
              </a:rPr>
              <a:t>advisory.com</a:t>
            </a:r>
          </a:p>
        </p:txBody>
      </p:sp>
      <p:grpSp>
        <p:nvGrpSpPr>
          <p:cNvPr id="13" name="Group 12"/>
          <p:cNvGrpSpPr/>
          <p:nvPr userDrawn="1"/>
        </p:nvGrpSpPr>
        <p:grpSpPr bwMode="gray">
          <a:xfrm>
            <a:off x="2205989" y="5898915"/>
            <a:ext cx="4624941" cy="654513"/>
            <a:chOff x="2426493" y="6685338"/>
            <a:chExt cx="5087435" cy="741781"/>
          </a:xfrm>
        </p:grpSpPr>
        <p:sp>
          <p:nvSpPr>
            <p:cNvPr id="5" name="TextBox 4"/>
            <p:cNvSpPr txBox="1"/>
            <p:nvPr userDrawn="1"/>
          </p:nvSpPr>
          <p:spPr bwMode="gray">
            <a:xfrm>
              <a:off x="4067301" y="6854516"/>
              <a:ext cx="2284554" cy="384050"/>
            </a:xfrm>
            <a:prstGeom prst="rect">
              <a:avLst/>
            </a:prstGeom>
            <a:noFill/>
          </p:spPr>
          <p:txBody>
            <a:bodyPr wrap="square" lIns="45720" rIns="45720" rtlCol="0" anchor="ctr">
              <a:noAutofit/>
            </a:bodyPr>
            <a:lstStyle/>
            <a:p>
              <a:pPr algn="ctr" defTabSz="910118">
                <a:spcBef>
                  <a:spcPts val="90"/>
                </a:spcBef>
              </a:pPr>
              <a:r>
                <a:rPr lang="en-US" sz="900" dirty="0" smtClean="0">
                  <a:solidFill>
                    <a:srgbClr val="4A66AC"/>
                  </a:solidFill>
                </a:rPr>
                <a:t>2445 M Street NW </a:t>
              </a:r>
              <a:r>
                <a:rPr lang="en-US" sz="900" b="1" dirty="0" smtClean="0">
                  <a:solidFill>
                    <a:srgbClr val="629DD1"/>
                  </a:solidFill>
                </a:rPr>
                <a:t>I</a:t>
              </a:r>
              <a:r>
                <a:rPr lang="en-US" sz="900" dirty="0" smtClean="0">
                  <a:solidFill>
                    <a:srgbClr val="4A66AC"/>
                  </a:solidFill>
                </a:rPr>
                <a:t> Washington DC 20037</a:t>
              </a:r>
            </a:p>
            <a:p>
              <a:pPr algn="ctr" defTabSz="910118">
                <a:spcBef>
                  <a:spcPts val="90"/>
                </a:spcBef>
              </a:pPr>
              <a:r>
                <a:rPr lang="en-US" sz="900" dirty="0" smtClean="0">
                  <a:solidFill>
                    <a:srgbClr val="4A66AC"/>
                  </a:solidFill>
                </a:rPr>
                <a:t>P 202.266.5600 </a:t>
              </a:r>
              <a:r>
                <a:rPr lang="en-US" sz="900" b="1" dirty="0" smtClean="0">
                  <a:solidFill>
                    <a:srgbClr val="629DD1"/>
                  </a:solidFill>
                </a:rPr>
                <a:t>I</a:t>
              </a:r>
              <a:r>
                <a:rPr lang="en-US" sz="900" dirty="0" smtClean="0">
                  <a:solidFill>
                    <a:srgbClr val="4A66AC"/>
                  </a:solidFill>
                </a:rPr>
                <a:t> F 202.266.5700</a:t>
              </a:r>
            </a:p>
          </p:txBody>
        </p:sp>
        <p:sp>
          <p:nvSpPr>
            <p:cNvPr id="6" name="TextBox 5"/>
            <p:cNvSpPr txBox="1"/>
            <p:nvPr userDrawn="1"/>
          </p:nvSpPr>
          <p:spPr bwMode="gray">
            <a:xfrm>
              <a:off x="6494266" y="6931326"/>
              <a:ext cx="1019662" cy="230430"/>
            </a:xfrm>
            <a:prstGeom prst="rect">
              <a:avLst/>
            </a:prstGeom>
            <a:noFill/>
          </p:spPr>
          <p:txBody>
            <a:bodyPr wrap="square" lIns="45720" rIns="45720" rtlCol="0" anchor="ctr">
              <a:noAutofit/>
            </a:bodyPr>
            <a:lstStyle/>
            <a:p>
              <a:pPr algn="ctr" defTabSz="910118">
                <a:spcBef>
                  <a:spcPts val="90"/>
                </a:spcBef>
              </a:pPr>
              <a:r>
                <a:rPr lang="en-US" sz="1000" b="1" dirty="0" smtClean="0">
                  <a:solidFill>
                    <a:srgbClr val="4A66AC"/>
                  </a:solidFill>
                </a:rPr>
                <a:t>advisory.com</a:t>
              </a:r>
              <a:endParaRPr lang="en-US" sz="1000" b="1" dirty="0">
                <a:solidFill>
                  <a:srgbClr val="4A66AC"/>
                </a:solidFill>
              </a:endParaRPr>
            </a:p>
          </p:txBody>
        </p:sp>
        <p:cxnSp>
          <p:nvCxnSpPr>
            <p:cNvPr id="7" name="Straight Connector 6"/>
            <p:cNvCxnSpPr/>
            <p:nvPr userDrawn="1"/>
          </p:nvCxnSpPr>
          <p:spPr bwMode="gray">
            <a:xfrm rot="5400000">
              <a:off x="3735136" y="7045747"/>
              <a:ext cx="493776" cy="1588"/>
            </a:xfrm>
            <a:prstGeom prst="line">
              <a:avLst/>
            </a:prstGeom>
            <a:ln w="952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bwMode="gray">
            <a:xfrm rot="5400000">
              <a:off x="6180970" y="7045747"/>
              <a:ext cx="493776" cy="1588"/>
            </a:xfrm>
            <a:prstGeom prst="line">
              <a:avLst/>
            </a:prstGeom>
            <a:ln w="9525">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2" name="Picture 11" descr="ABC_Logo_RGB.png"/>
            <p:cNvPicPr>
              <a:picLocks noChangeAspect="1"/>
            </p:cNvPicPr>
            <p:nvPr userDrawn="1"/>
          </p:nvPicPr>
          <p:blipFill>
            <a:blip r:embed="rId2" cstate="print"/>
            <a:stretch>
              <a:fillRect/>
            </a:stretch>
          </p:blipFill>
          <p:spPr bwMode="gray">
            <a:xfrm>
              <a:off x="2426493" y="6685338"/>
              <a:ext cx="1524149" cy="741781"/>
            </a:xfrm>
            <a:prstGeom prst="rect">
              <a:avLst/>
            </a:prstGeom>
          </p:spPr>
        </p:pic>
      </p:grpSp>
    </p:spTree>
    <p:extLst>
      <p:ext uri="{BB962C8B-B14F-4D97-AF65-F5344CB8AC3E}">
        <p14:creationId xmlns:p14="http://schemas.microsoft.com/office/powerpoint/2010/main" val="30715400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0" y="6454595"/>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7" name="Text Placeholder 4"/>
          <p:cNvSpPr>
            <a:spLocks noGrp="1"/>
          </p:cNvSpPr>
          <p:nvPr>
            <p:ph type="body" sz="quarter" idx="19" hasCustomPrompt="1"/>
          </p:nvPr>
        </p:nvSpPr>
        <p:spPr bwMode="gray">
          <a:xfrm>
            <a:off x="399869" y="403413"/>
            <a:ext cx="2645699" cy="186366"/>
          </a:xfrm>
        </p:spPr>
        <p:txBody>
          <a:bodyPr lIns="0" tIns="40872" rIns="0" bIns="40872">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02932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0" y="6454595"/>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5" name="Text Placeholder 21"/>
          <p:cNvSpPr>
            <a:spLocks noGrp="1"/>
          </p:cNvSpPr>
          <p:nvPr>
            <p:ph type="body" sz="quarter" idx="17" hasCustomPrompt="1"/>
          </p:nvPr>
        </p:nvSpPr>
        <p:spPr bwMode="gray">
          <a:xfrm>
            <a:off x="6864910" y="6252883"/>
            <a:ext cx="1862043" cy="201706"/>
          </a:xfrm>
          <a:prstGeom prst="rect">
            <a:avLst/>
          </a:prstGeom>
        </p:spPr>
        <p:txBody>
          <a:bodyPr lIns="40872" tIns="40872" rIns="40872" bIns="40872"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6" name="Text Placeholder 23"/>
          <p:cNvSpPr>
            <a:spLocks noGrp="1"/>
          </p:cNvSpPr>
          <p:nvPr>
            <p:ph type="body" sz="quarter" idx="20" hasCustomPrompt="1"/>
          </p:nvPr>
        </p:nvSpPr>
        <p:spPr bwMode="gray">
          <a:xfrm>
            <a:off x="374078" y="6186569"/>
            <a:ext cx="2078181" cy="268020"/>
          </a:xfrm>
          <a:prstGeom prst="rect">
            <a:avLst/>
          </a:prstGeom>
        </p:spPr>
        <p:txBody>
          <a:bodyPr lIns="40872" tIns="40872" rIns="40872" bIns="40872" anchor="b">
            <a:noAutofit/>
          </a:bodyPr>
          <a:lstStyle>
            <a:lvl1pPr marL="81742" indent="-81742" algn="l" defTabSz="81742">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27" name="Text Placeholder 4"/>
          <p:cNvSpPr>
            <a:spLocks noGrp="1"/>
          </p:cNvSpPr>
          <p:nvPr>
            <p:ph type="body" sz="quarter" idx="19" hasCustomPrompt="1"/>
          </p:nvPr>
        </p:nvSpPr>
        <p:spPr bwMode="gray">
          <a:xfrm>
            <a:off x="399869" y="403413"/>
            <a:ext cx="2645699" cy="186366"/>
          </a:xfrm>
        </p:spPr>
        <p:txBody>
          <a:bodyPr lIns="0" tIns="40872" rIns="0" bIns="40872">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1" name="Text Placeholder 19"/>
          <p:cNvSpPr>
            <a:spLocks noGrp="1"/>
          </p:cNvSpPr>
          <p:nvPr>
            <p:ph type="body" sz="quarter" idx="24" hasCustomPrompt="1"/>
          </p:nvPr>
        </p:nvSpPr>
        <p:spPr bwMode="gray">
          <a:xfrm>
            <a:off x="404098" y="1329305"/>
            <a:ext cx="2036619" cy="4760259"/>
          </a:xfrm>
        </p:spPr>
        <p:txBody>
          <a:bodyPr lIns="40872" tIns="40872" rIns="40872" bIns="40872"/>
          <a:lstStyle>
            <a:lvl1pPr marL="0" marR="0" indent="0" algn="l" defTabSz="910700" rtl="0" eaLnBrk="1" fontAlgn="auto" latinLnBrk="0" hangingPunct="1">
              <a:lnSpc>
                <a:spcPts val="1256"/>
              </a:lnSpc>
              <a:spcBef>
                <a:spcPts val="429"/>
              </a:spcBef>
              <a:spcAft>
                <a:spcPts val="0"/>
              </a:spcAft>
              <a:buClrTx/>
              <a:buSzTx/>
              <a:buFont typeface="Arial" pitchFamily="34" charset="0"/>
              <a:buNone/>
              <a:tabLst/>
              <a:defRPr/>
            </a:lvl1pPr>
          </a:lstStyle>
          <a:p>
            <a:pPr marL="0" marR="0" lvl="0" indent="0" algn="l" defTabSz="910700" rtl="0" eaLnBrk="1" fontAlgn="auto" latinLnBrk="0" hangingPunct="1">
              <a:lnSpc>
                <a:spcPts val="1256"/>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32" name="Text Placeholder 4"/>
          <p:cNvSpPr>
            <a:spLocks noGrp="1"/>
          </p:cNvSpPr>
          <p:nvPr>
            <p:ph type="body" sz="quarter" idx="25" hasCustomPrompt="1"/>
          </p:nvPr>
        </p:nvSpPr>
        <p:spPr bwMode="gray">
          <a:xfrm>
            <a:off x="2506949" y="1329299"/>
            <a:ext cx="6219979" cy="271094"/>
          </a:xfrm>
        </p:spPr>
        <p:txBody>
          <a:bodyPr lIns="40872" tIns="40872" rIns="40872" bIns="40872">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33" name="Text Placeholder 16"/>
          <p:cNvSpPr>
            <a:spLocks noGrp="1"/>
          </p:cNvSpPr>
          <p:nvPr>
            <p:ph type="body" sz="quarter" idx="23" hasCustomPrompt="1"/>
          </p:nvPr>
        </p:nvSpPr>
        <p:spPr bwMode="gray">
          <a:xfrm>
            <a:off x="3436842" y="1666949"/>
            <a:ext cx="4360193" cy="203020"/>
          </a:xfrm>
        </p:spPr>
        <p:txBody>
          <a:bodyPr/>
          <a:lstStyle>
            <a:lvl1pPr marL="0" indent="0" algn="ctr">
              <a:buNone/>
              <a:defRPr sz="1000" b="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 Use Title Case</a:t>
            </a:r>
            <a:endParaRPr lang="en-US" dirty="0"/>
          </a:p>
        </p:txBody>
      </p:sp>
      <p:sp>
        <p:nvSpPr>
          <p:cNvPr id="34" name="Text Placeholder 16"/>
          <p:cNvSpPr>
            <a:spLocks noGrp="1"/>
          </p:cNvSpPr>
          <p:nvPr>
            <p:ph type="body" sz="quarter" idx="26" hasCustomPrompt="1"/>
          </p:nvPr>
        </p:nvSpPr>
        <p:spPr bwMode="gray">
          <a:xfrm>
            <a:off x="3436842" y="1884481"/>
            <a:ext cx="4360193" cy="213999"/>
          </a:xfrm>
        </p:spPr>
        <p:txBody>
          <a:bodyPr lIns="40872" tIns="40872" rIns="40872" bIns="40872"/>
          <a:lstStyle>
            <a:lvl1pPr marL="0" indent="0" algn="ctr">
              <a:buNone/>
              <a:defRPr sz="900" b="0" i="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35" name="Text Placeholder 16"/>
          <p:cNvSpPr>
            <a:spLocks noGrp="1"/>
          </p:cNvSpPr>
          <p:nvPr>
            <p:ph type="body" sz="quarter" idx="29" hasCustomPrompt="1"/>
          </p:nvPr>
        </p:nvSpPr>
        <p:spPr bwMode="gray">
          <a:xfrm>
            <a:off x="3436842" y="2110978"/>
            <a:ext cx="4364181" cy="213999"/>
          </a:xfrm>
        </p:spPr>
        <p:txBody>
          <a:bodyPr/>
          <a:lstStyle>
            <a:lvl1pPr marL="0" indent="0" algn="ctr">
              <a:buNone/>
              <a:defRPr sz="900" b="0" i="0"/>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36" name="Content Placeholder 15"/>
          <p:cNvSpPr>
            <a:spLocks noGrp="1"/>
          </p:cNvSpPr>
          <p:nvPr>
            <p:ph sz="quarter" idx="21" hasCustomPrompt="1"/>
          </p:nvPr>
        </p:nvSpPr>
        <p:spPr bwMode="gray">
          <a:xfrm>
            <a:off x="3436842" y="2476060"/>
            <a:ext cx="4364181" cy="1925611"/>
          </a:xfrm>
          <a:ln>
            <a:noFill/>
          </a:ln>
        </p:spPr>
        <p:txBody>
          <a:bodyPr lIns="40872" tIns="40872" rIns="40872" bIns="40872" anchor="t"/>
          <a:lstStyle>
            <a:lvl1pPr marL="100749" indent="-100749"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41" name="Text Placeholder 29"/>
          <p:cNvSpPr>
            <a:spLocks noGrp="1"/>
          </p:cNvSpPr>
          <p:nvPr>
            <p:ph type="body" sz="quarter" idx="31" hasCustomPrompt="1"/>
          </p:nvPr>
        </p:nvSpPr>
        <p:spPr bwMode="gray">
          <a:xfrm>
            <a:off x="3457807" y="4605721"/>
            <a:ext cx="4364181" cy="1579926"/>
          </a:xfrm>
          <a:ln w="9525"/>
        </p:spPr>
        <p:style>
          <a:lnRef idx="2">
            <a:schemeClr val="accent1"/>
          </a:lnRef>
          <a:fillRef idx="1">
            <a:schemeClr val="lt1"/>
          </a:fillRef>
          <a:effectRef idx="0">
            <a:schemeClr val="accent1"/>
          </a:effectRef>
          <a:fontRef idx="none"/>
        </p:style>
        <p:txBody>
          <a:bodyPr lIns="81742" tIns="81742" rIns="81742"/>
          <a:lstStyle>
            <a:lvl1pPr marL="0" indent="0" algn="ctr">
              <a:spcBef>
                <a:spcPts val="0"/>
              </a:spcBef>
              <a:buNone/>
              <a:defRPr sz="1000" b="1" baseline="0">
                <a:solidFill>
                  <a:schemeClr val="tx1"/>
                </a:solidFill>
              </a:defRPr>
            </a:lvl1pPr>
            <a:lvl2pPr marL="0" indent="0">
              <a:buNone/>
              <a:defRPr/>
            </a:lvl2pPr>
            <a:lvl3pPr marL="0" indent="0">
              <a:buNone/>
              <a:defRPr/>
            </a:lvl3pPr>
            <a:lvl4pPr marL="0" indent="0">
              <a:buNone/>
              <a:defRPr/>
            </a:lvl4pPr>
            <a:lvl5pPr marL="0" indent="0">
              <a:buNone/>
              <a:defRPr/>
            </a:lvl5pPr>
          </a:lstStyle>
          <a:p>
            <a:pPr lvl="0"/>
            <a:r>
              <a:rPr lang="en-US" dirty="0" smtClean="0"/>
              <a:t>Regular Box Title – Arial 11pt Bold, Gray Accent 3, Use Title Case</a:t>
            </a:r>
            <a:endParaRPr lang="en-US" dirty="0"/>
          </a:p>
        </p:txBody>
      </p:sp>
      <p:sp>
        <p:nvSpPr>
          <p:cNvPr id="42" name="Text Placeholder 31"/>
          <p:cNvSpPr>
            <a:spLocks noGrp="1"/>
          </p:cNvSpPr>
          <p:nvPr>
            <p:ph type="body" sz="quarter" idx="32" hasCustomPrompt="1"/>
          </p:nvPr>
        </p:nvSpPr>
        <p:spPr bwMode="gray">
          <a:xfrm>
            <a:off x="3463461" y="4855460"/>
            <a:ext cx="4364181" cy="1267441"/>
          </a:xfrm>
        </p:spPr>
        <p:txBody>
          <a:bodyPr lIns="163465" rIns="163465"/>
          <a:lstStyle>
            <a:lvl1pPr>
              <a:spcBef>
                <a:spcPts val="449"/>
              </a:spcBef>
              <a:defRPr sz="900" baseline="0">
                <a:solidFill>
                  <a:schemeClr val="tx1"/>
                </a:solidFill>
              </a:defRPr>
            </a:lvl1pPr>
            <a:lvl2pPr>
              <a:spcBef>
                <a:spcPts val="449"/>
              </a:spcBef>
              <a:defRPr sz="900">
                <a:solidFill>
                  <a:schemeClr val="tx1"/>
                </a:solidFill>
              </a:defRPr>
            </a:lvl2pPr>
            <a:lvl3pPr>
              <a:spcBef>
                <a:spcPts val="449"/>
              </a:spcBef>
              <a:defRPr sz="900">
                <a:solidFill>
                  <a:schemeClr val="tx1"/>
                </a:solidFill>
              </a:defRPr>
            </a:lvl3pPr>
            <a:lvl4pPr>
              <a:spcBef>
                <a:spcPts val="449"/>
              </a:spcBef>
              <a:defRPr sz="900">
                <a:solidFill>
                  <a:schemeClr val="tx1"/>
                </a:solidFill>
              </a:defRPr>
            </a:lvl4pPr>
            <a:lvl5pPr>
              <a:spcBef>
                <a:spcPts val="449"/>
              </a:spcBef>
              <a:defRPr sz="900">
                <a:solidFill>
                  <a:schemeClr val="tx1"/>
                </a:solidFill>
              </a:defRPr>
            </a:lvl5pPr>
          </a:lstStyle>
          <a:p>
            <a:pPr lvl="0"/>
            <a:r>
              <a:rPr lang="en-US" dirty="0" smtClean="0"/>
              <a:t>Add red and white icon to top left corner by copy and pasting from style guide</a:t>
            </a:r>
            <a:br>
              <a:rPr lang="en-US" dirty="0" smtClean="0"/>
            </a:br>
            <a:r>
              <a:rPr lang="en-US" dirty="0" smtClean="0"/>
              <a:t>Bulleted text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43" name="Straight Connector 42"/>
          <p:cNvCxnSpPr/>
          <p:nvPr userDrawn="1"/>
        </p:nvCxnSpPr>
        <p:spPr bwMode="gray">
          <a:xfrm>
            <a:off x="2479841" y="1388437"/>
            <a:ext cx="0" cy="5052629"/>
          </a:xfrm>
          <a:prstGeom prst="line">
            <a:avLst/>
          </a:prstGeom>
          <a:ln w="9525">
            <a:headEnd type="none"/>
            <a:tailEnd type="none"/>
          </a:ln>
        </p:spPr>
        <p:style>
          <a:lnRef idx="2">
            <a:schemeClr val="accent1"/>
          </a:lnRef>
          <a:fillRef idx="1">
            <a:schemeClr val="lt1"/>
          </a:fillRef>
          <a:effectRef idx="0">
            <a:schemeClr val="accent1"/>
          </a:effectRef>
          <a:fontRef idx="none"/>
        </p:style>
      </p:cxnSp>
    </p:spTree>
    <p:extLst>
      <p:ext uri="{BB962C8B-B14F-4D97-AF65-F5344CB8AC3E}">
        <p14:creationId xmlns:p14="http://schemas.microsoft.com/office/powerpoint/2010/main" val="189493094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ext: Graphic and Regular Box">
    <p:spTree>
      <p:nvGrpSpPr>
        <p:cNvPr id="1" name=""/>
        <p:cNvGrpSpPr/>
        <p:nvPr/>
      </p:nvGrpSpPr>
      <p:grpSpPr>
        <a:xfrm>
          <a:off x="0" y="0"/>
          <a:ext cx="0" cy="0"/>
          <a:chOff x="0" y="0"/>
          <a:chExt cx="0" cy="0"/>
        </a:xfrm>
      </p:grpSpPr>
      <p:sp>
        <p:nvSpPr>
          <p:cNvPr id="24" name="Slide Number Placeholder 2"/>
          <p:cNvSpPr>
            <a:spLocks noGrp="1"/>
          </p:cNvSpPr>
          <p:nvPr>
            <p:ph type="sldNum" sz="quarter" idx="10"/>
          </p:nvPr>
        </p:nvSpPr>
        <p:spPr bwMode="gray">
          <a:xfrm>
            <a:off x="4261120" y="6454595"/>
            <a:ext cx="621771" cy="242047"/>
          </a:xfrm>
        </p:spPr>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25" name="Text Placeholder 21"/>
          <p:cNvSpPr>
            <a:spLocks noGrp="1"/>
          </p:cNvSpPr>
          <p:nvPr>
            <p:ph type="body" sz="quarter" idx="17" hasCustomPrompt="1"/>
          </p:nvPr>
        </p:nvSpPr>
        <p:spPr bwMode="gray">
          <a:xfrm>
            <a:off x="6864910" y="6252883"/>
            <a:ext cx="1862043" cy="201706"/>
          </a:xfrm>
          <a:prstGeom prst="rect">
            <a:avLst/>
          </a:prstGeom>
        </p:spPr>
        <p:txBody>
          <a:bodyPr lIns="40872" tIns="40872" rIns="40872" bIns="40872"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6" name="Text Placeholder 23"/>
          <p:cNvSpPr>
            <a:spLocks noGrp="1"/>
          </p:cNvSpPr>
          <p:nvPr>
            <p:ph type="body" sz="quarter" idx="20" hasCustomPrompt="1"/>
          </p:nvPr>
        </p:nvSpPr>
        <p:spPr bwMode="gray">
          <a:xfrm>
            <a:off x="374078" y="6186569"/>
            <a:ext cx="2078181" cy="268020"/>
          </a:xfrm>
          <a:prstGeom prst="rect">
            <a:avLst/>
          </a:prstGeom>
        </p:spPr>
        <p:txBody>
          <a:bodyPr lIns="40872" tIns="40872" rIns="40872" bIns="40872" anchor="b">
            <a:noAutofit/>
          </a:bodyPr>
          <a:lstStyle>
            <a:lvl1pPr marL="81742" indent="-81742" algn="l" defTabSz="81742">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27" name="Text Placeholder 4"/>
          <p:cNvSpPr>
            <a:spLocks noGrp="1"/>
          </p:cNvSpPr>
          <p:nvPr>
            <p:ph type="body" sz="quarter" idx="19" hasCustomPrompt="1"/>
          </p:nvPr>
        </p:nvSpPr>
        <p:spPr bwMode="gray">
          <a:xfrm>
            <a:off x="399869" y="403413"/>
            <a:ext cx="2645699" cy="186366"/>
          </a:xfrm>
        </p:spPr>
        <p:txBody>
          <a:bodyPr lIns="0" tIns="40872" rIns="0" bIns="40872">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28"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29" name="Straight Connector 28"/>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1" name="Text Placeholder 19"/>
          <p:cNvSpPr>
            <a:spLocks noGrp="1"/>
          </p:cNvSpPr>
          <p:nvPr>
            <p:ph type="body" sz="quarter" idx="24" hasCustomPrompt="1"/>
          </p:nvPr>
        </p:nvSpPr>
        <p:spPr bwMode="gray">
          <a:xfrm>
            <a:off x="404098" y="1329305"/>
            <a:ext cx="2036619" cy="4760259"/>
          </a:xfrm>
        </p:spPr>
        <p:txBody>
          <a:bodyPr lIns="40872" tIns="40872" rIns="40872" bIns="40872"/>
          <a:lstStyle>
            <a:lvl1pPr marL="0" marR="0" indent="0" algn="l" defTabSz="910700" rtl="0" eaLnBrk="1" fontAlgn="auto" latinLnBrk="0" hangingPunct="1">
              <a:lnSpc>
                <a:spcPts val="1256"/>
              </a:lnSpc>
              <a:spcBef>
                <a:spcPts val="429"/>
              </a:spcBef>
              <a:spcAft>
                <a:spcPts val="0"/>
              </a:spcAft>
              <a:buClrTx/>
              <a:buSzTx/>
              <a:buFont typeface="Arial" pitchFamily="34" charset="0"/>
              <a:buNone/>
              <a:tabLst/>
              <a:defRPr/>
            </a:lvl1pPr>
          </a:lstStyle>
          <a:p>
            <a:pPr marL="0" marR="0" lvl="0" indent="0" algn="l" defTabSz="910700" rtl="0" eaLnBrk="1" fontAlgn="auto" latinLnBrk="0" hangingPunct="1">
              <a:lnSpc>
                <a:spcPts val="1256"/>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32" name="Text Placeholder 4"/>
          <p:cNvSpPr>
            <a:spLocks noGrp="1"/>
          </p:cNvSpPr>
          <p:nvPr>
            <p:ph type="body" sz="quarter" idx="25" hasCustomPrompt="1"/>
          </p:nvPr>
        </p:nvSpPr>
        <p:spPr bwMode="gray">
          <a:xfrm>
            <a:off x="2506949" y="1329299"/>
            <a:ext cx="6219979" cy="271094"/>
          </a:xfrm>
        </p:spPr>
        <p:txBody>
          <a:bodyPr lIns="40872" tIns="40872" rIns="40872" bIns="40872">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33" name="Text Placeholder 16"/>
          <p:cNvSpPr>
            <a:spLocks noGrp="1"/>
          </p:cNvSpPr>
          <p:nvPr>
            <p:ph type="body" sz="quarter" idx="23" hasCustomPrompt="1"/>
          </p:nvPr>
        </p:nvSpPr>
        <p:spPr bwMode="gray">
          <a:xfrm>
            <a:off x="3436842" y="1666949"/>
            <a:ext cx="4360193" cy="203020"/>
          </a:xfrm>
        </p:spPr>
        <p:txBody>
          <a:bodyPr/>
          <a:lstStyle>
            <a:lvl1pPr marL="0" indent="0" algn="ctr">
              <a:buNone/>
              <a:defRPr sz="1000" b="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 Use Title Case</a:t>
            </a:r>
            <a:endParaRPr lang="en-US" dirty="0"/>
          </a:p>
        </p:txBody>
      </p:sp>
      <p:sp>
        <p:nvSpPr>
          <p:cNvPr id="34" name="Text Placeholder 16"/>
          <p:cNvSpPr>
            <a:spLocks noGrp="1"/>
          </p:cNvSpPr>
          <p:nvPr>
            <p:ph type="body" sz="quarter" idx="26" hasCustomPrompt="1"/>
          </p:nvPr>
        </p:nvSpPr>
        <p:spPr bwMode="gray">
          <a:xfrm>
            <a:off x="3436842" y="1884481"/>
            <a:ext cx="4360193" cy="213999"/>
          </a:xfrm>
        </p:spPr>
        <p:txBody>
          <a:bodyPr lIns="40872" tIns="40872" rIns="40872" bIns="40872"/>
          <a:lstStyle>
            <a:lvl1pPr marL="0" indent="0" algn="ctr">
              <a:buNone/>
              <a:defRPr sz="900" b="0" i="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35" name="Text Placeholder 16"/>
          <p:cNvSpPr>
            <a:spLocks noGrp="1"/>
          </p:cNvSpPr>
          <p:nvPr>
            <p:ph type="body" sz="quarter" idx="29" hasCustomPrompt="1"/>
          </p:nvPr>
        </p:nvSpPr>
        <p:spPr bwMode="gray">
          <a:xfrm>
            <a:off x="3436842" y="2110978"/>
            <a:ext cx="4364181" cy="213999"/>
          </a:xfrm>
        </p:spPr>
        <p:txBody>
          <a:bodyPr/>
          <a:lstStyle>
            <a:lvl1pPr marL="0" indent="0" algn="ctr">
              <a:buNone/>
              <a:defRPr sz="900" b="0" i="0"/>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36" name="Content Placeholder 15"/>
          <p:cNvSpPr>
            <a:spLocks noGrp="1"/>
          </p:cNvSpPr>
          <p:nvPr>
            <p:ph sz="quarter" idx="21" hasCustomPrompt="1"/>
          </p:nvPr>
        </p:nvSpPr>
        <p:spPr bwMode="gray">
          <a:xfrm>
            <a:off x="3436842" y="2476060"/>
            <a:ext cx="4364181" cy="1925611"/>
          </a:xfrm>
          <a:ln>
            <a:noFill/>
          </a:ln>
        </p:spPr>
        <p:txBody>
          <a:bodyPr lIns="40872" tIns="40872" rIns="40872" bIns="40872" anchor="t"/>
          <a:lstStyle>
            <a:lvl1pPr marL="100749" indent="-100749"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41" name="Text Placeholder 29"/>
          <p:cNvSpPr>
            <a:spLocks noGrp="1"/>
          </p:cNvSpPr>
          <p:nvPr>
            <p:ph type="body" sz="quarter" idx="31" hasCustomPrompt="1"/>
          </p:nvPr>
        </p:nvSpPr>
        <p:spPr bwMode="gray">
          <a:xfrm>
            <a:off x="3457807" y="4605721"/>
            <a:ext cx="4364181" cy="1579926"/>
          </a:xfrm>
          <a:ln w="9525"/>
        </p:spPr>
        <p:style>
          <a:lnRef idx="2">
            <a:schemeClr val="accent1"/>
          </a:lnRef>
          <a:fillRef idx="1">
            <a:schemeClr val="lt1"/>
          </a:fillRef>
          <a:effectRef idx="0">
            <a:schemeClr val="accent1"/>
          </a:effectRef>
          <a:fontRef idx="none"/>
        </p:style>
        <p:txBody>
          <a:bodyPr lIns="81742" tIns="81742" rIns="81742"/>
          <a:lstStyle>
            <a:lvl1pPr marL="0" indent="0" algn="ctr">
              <a:spcBef>
                <a:spcPts val="0"/>
              </a:spcBef>
              <a:buNone/>
              <a:defRPr sz="1000" b="1" baseline="0">
                <a:solidFill>
                  <a:schemeClr val="tx1"/>
                </a:solidFill>
              </a:defRPr>
            </a:lvl1pPr>
            <a:lvl2pPr marL="0" indent="0">
              <a:buNone/>
              <a:defRPr/>
            </a:lvl2pPr>
            <a:lvl3pPr marL="0" indent="0">
              <a:buNone/>
              <a:defRPr/>
            </a:lvl3pPr>
            <a:lvl4pPr marL="0" indent="0">
              <a:buNone/>
              <a:defRPr/>
            </a:lvl4pPr>
            <a:lvl5pPr marL="0" indent="0">
              <a:buNone/>
              <a:defRPr/>
            </a:lvl5pPr>
          </a:lstStyle>
          <a:p>
            <a:pPr lvl="0"/>
            <a:r>
              <a:rPr lang="en-US" dirty="0" smtClean="0"/>
              <a:t>Regular Box Title – Arial 11pt Bold, Gray Accent 3, Use Title Case</a:t>
            </a:r>
            <a:endParaRPr lang="en-US" dirty="0"/>
          </a:p>
        </p:txBody>
      </p:sp>
      <p:sp>
        <p:nvSpPr>
          <p:cNvPr id="42" name="Text Placeholder 31"/>
          <p:cNvSpPr>
            <a:spLocks noGrp="1"/>
          </p:cNvSpPr>
          <p:nvPr>
            <p:ph type="body" sz="quarter" idx="32" hasCustomPrompt="1"/>
          </p:nvPr>
        </p:nvSpPr>
        <p:spPr bwMode="gray">
          <a:xfrm>
            <a:off x="3463461" y="4855460"/>
            <a:ext cx="4364181" cy="1267441"/>
          </a:xfrm>
        </p:spPr>
        <p:txBody>
          <a:bodyPr lIns="163465" rIns="163465"/>
          <a:lstStyle>
            <a:lvl1pPr>
              <a:spcBef>
                <a:spcPts val="449"/>
              </a:spcBef>
              <a:defRPr sz="900" baseline="0">
                <a:solidFill>
                  <a:schemeClr val="tx1"/>
                </a:solidFill>
              </a:defRPr>
            </a:lvl1pPr>
            <a:lvl2pPr>
              <a:spcBef>
                <a:spcPts val="449"/>
              </a:spcBef>
              <a:defRPr sz="900">
                <a:solidFill>
                  <a:schemeClr val="tx1"/>
                </a:solidFill>
              </a:defRPr>
            </a:lvl2pPr>
            <a:lvl3pPr>
              <a:spcBef>
                <a:spcPts val="449"/>
              </a:spcBef>
              <a:defRPr sz="900">
                <a:solidFill>
                  <a:schemeClr val="tx1"/>
                </a:solidFill>
              </a:defRPr>
            </a:lvl3pPr>
            <a:lvl4pPr>
              <a:spcBef>
                <a:spcPts val="449"/>
              </a:spcBef>
              <a:defRPr sz="900">
                <a:solidFill>
                  <a:schemeClr val="tx1"/>
                </a:solidFill>
              </a:defRPr>
            </a:lvl4pPr>
            <a:lvl5pPr>
              <a:spcBef>
                <a:spcPts val="449"/>
              </a:spcBef>
              <a:defRPr sz="900">
                <a:solidFill>
                  <a:schemeClr val="tx1"/>
                </a:solidFill>
              </a:defRPr>
            </a:lvl5pPr>
          </a:lstStyle>
          <a:p>
            <a:pPr lvl="0"/>
            <a:r>
              <a:rPr lang="en-US" dirty="0" smtClean="0"/>
              <a:t>Add red and white icon to top left corner by copy and pasting from style guide</a:t>
            </a:r>
            <a:br>
              <a:rPr lang="en-US" dirty="0" smtClean="0"/>
            </a:br>
            <a:r>
              <a:rPr lang="en-US" dirty="0" smtClean="0"/>
              <a:t>Bulleted text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43" name="Straight Connector 42"/>
          <p:cNvCxnSpPr/>
          <p:nvPr userDrawn="1"/>
        </p:nvCxnSpPr>
        <p:spPr bwMode="gray">
          <a:xfrm>
            <a:off x="2479841" y="1388437"/>
            <a:ext cx="0" cy="5052629"/>
          </a:xfrm>
          <a:prstGeom prst="line">
            <a:avLst/>
          </a:prstGeom>
          <a:ln w="9525">
            <a:headEnd type="none"/>
            <a:tailEnd type="none"/>
          </a:ln>
        </p:spPr>
        <p:style>
          <a:lnRef idx="2">
            <a:schemeClr val="accent1"/>
          </a:lnRef>
          <a:fillRef idx="1">
            <a:schemeClr val="lt1"/>
          </a:fillRef>
          <a:effectRef idx="0">
            <a:schemeClr val="accent1"/>
          </a:effectRef>
          <a:fontRef idx="none"/>
        </p:style>
      </p:cxnSp>
    </p:spTree>
    <p:extLst>
      <p:ext uri="{BB962C8B-B14F-4D97-AF65-F5344CB8AC3E}">
        <p14:creationId xmlns:p14="http://schemas.microsoft.com/office/powerpoint/2010/main" val="151488199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ext: 2 Graphics">
    <p:spTree>
      <p:nvGrpSpPr>
        <p:cNvPr id="1" name=""/>
        <p:cNvGrpSpPr/>
        <p:nvPr/>
      </p:nvGrpSpPr>
      <p:grpSpPr>
        <a:xfrm>
          <a:off x="0" y="0"/>
          <a:ext cx="0" cy="0"/>
          <a:chOff x="0" y="0"/>
          <a:chExt cx="0" cy="0"/>
        </a:xfrm>
      </p:grpSpPr>
      <p:sp>
        <p:nvSpPr>
          <p:cNvPr id="39" name="Slide Number Placeholder 2"/>
          <p:cNvSpPr>
            <a:spLocks noGrp="1"/>
          </p:cNvSpPr>
          <p:nvPr>
            <p:ph type="sldNum" sz="quarter" idx="10"/>
          </p:nvPr>
        </p:nvSpPr>
        <p:spPr bwMode="gray">
          <a:xfrm>
            <a:off x="4261120" y="6454595"/>
            <a:ext cx="621771" cy="242047"/>
          </a:xfrm>
        </p:spPr>
        <p:txBody>
          <a:bodyPr/>
          <a:lstStyle>
            <a:lvl1pPr>
              <a:defRPr>
                <a:solidFill>
                  <a:schemeClr val="tx1"/>
                </a:solidFill>
              </a:defRPr>
            </a:lvl1pPr>
          </a:lstStyle>
          <a:p>
            <a:fld id="{D1524D41-16DC-4D92-9EF9-071B213BE0F5}" type="slidenum">
              <a:rPr lang="en-US" smtClean="0">
                <a:solidFill>
                  <a:prstClr val="black"/>
                </a:solidFill>
              </a:rPr>
              <a:pPr/>
              <a:t>‹#›</a:t>
            </a:fld>
            <a:endParaRPr lang="en-US" dirty="0">
              <a:solidFill>
                <a:prstClr val="black"/>
              </a:solidFill>
            </a:endParaRPr>
          </a:p>
        </p:txBody>
      </p:sp>
      <p:sp>
        <p:nvSpPr>
          <p:cNvPr id="40" name="Text Placeholder 21"/>
          <p:cNvSpPr>
            <a:spLocks noGrp="1"/>
          </p:cNvSpPr>
          <p:nvPr>
            <p:ph type="body" sz="quarter" idx="17" hasCustomPrompt="1"/>
          </p:nvPr>
        </p:nvSpPr>
        <p:spPr bwMode="gray">
          <a:xfrm>
            <a:off x="6864907" y="6252883"/>
            <a:ext cx="1862043" cy="201706"/>
          </a:xfrm>
          <a:prstGeom prst="rect">
            <a:avLst/>
          </a:prstGeom>
        </p:spPr>
        <p:txBody>
          <a:bodyPr lIns="40889" tIns="40889" rIns="40889" bIns="40889"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41" name="Text Placeholder 23"/>
          <p:cNvSpPr>
            <a:spLocks noGrp="1"/>
          </p:cNvSpPr>
          <p:nvPr>
            <p:ph type="body" sz="quarter" idx="20" hasCustomPrompt="1"/>
          </p:nvPr>
        </p:nvSpPr>
        <p:spPr bwMode="gray">
          <a:xfrm>
            <a:off x="374078" y="6186569"/>
            <a:ext cx="2078181" cy="268020"/>
          </a:xfrm>
          <a:prstGeom prst="rect">
            <a:avLst/>
          </a:prstGeom>
        </p:spPr>
        <p:txBody>
          <a:bodyPr lIns="40889" tIns="40889" rIns="40889" bIns="40889" anchor="b">
            <a:noAutofit/>
          </a:bodyPr>
          <a:lstStyle>
            <a:lvl1pPr marL="81779" indent="-81779" algn="l" defTabSz="81779">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42" name="Text Placeholder 4"/>
          <p:cNvSpPr>
            <a:spLocks noGrp="1"/>
          </p:cNvSpPr>
          <p:nvPr>
            <p:ph type="body" sz="quarter" idx="19" hasCustomPrompt="1"/>
          </p:nvPr>
        </p:nvSpPr>
        <p:spPr bwMode="gray">
          <a:xfrm>
            <a:off x="399869" y="403413"/>
            <a:ext cx="2645699" cy="186366"/>
          </a:xfrm>
        </p:spPr>
        <p:txBody>
          <a:bodyPr lIns="0" tIns="40889" rIns="0" bIns="40889">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43"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44" name="Straight Connector 43"/>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46" name="Text Placeholder 19"/>
          <p:cNvSpPr>
            <a:spLocks noGrp="1"/>
          </p:cNvSpPr>
          <p:nvPr>
            <p:ph type="body" sz="quarter" idx="24" hasCustomPrompt="1"/>
          </p:nvPr>
        </p:nvSpPr>
        <p:spPr bwMode="gray">
          <a:xfrm>
            <a:off x="404098" y="1329305"/>
            <a:ext cx="2036619" cy="4760259"/>
          </a:xfrm>
        </p:spPr>
        <p:txBody>
          <a:bodyPr lIns="40889" tIns="40889" rIns="40889" bIns="40889"/>
          <a:lstStyle>
            <a:lvl1pPr marL="0" marR="0" indent="0" algn="l" defTabSz="911126" rtl="0" eaLnBrk="1" fontAlgn="auto" latinLnBrk="0" hangingPunct="1">
              <a:lnSpc>
                <a:spcPts val="1256"/>
              </a:lnSpc>
              <a:spcBef>
                <a:spcPts val="429"/>
              </a:spcBef>
              <a:spcAft>
                <a:spcPts val="0"/>
              </a:spcAft>
              <a:buClrTx/>
              <a:buSzTx/>
              <a:buFont typeface="Arial" pitchFamily="34" charset="0"/>
              <a:buNone/>
              <a:tabLst/>
              <a:defRPr>
                <a:solidFill>
                  <a:schemeClr val="tx1"/>
                </a:solidFill>
              </a:defRPr>
            </a:lvl1pPr>
          </a:lstStyle>
          <a:p>
            <a:pPr marL="0" marR="0" lvl="0" indent="0" algn="l" defTabSz="911126" rtl="0" eaLnBrk="1" fontAlgn="auto" latinLnBrk="0" hangingPunct="1">
              <a:lnSpc>
                <a:spcPts val="1256"/>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47" name="Text Placeholder 4"/>
          <p:cNvSpPr>
            <a:spLocks noGrp="1"/>
          </p:cNvSpPr>
          <p:nvPr>
            <p:ph type="body" sz="quarter" idx="25" hasCustomPrompt="1"/>
          </p:nvPr>
        </p:nvSpPr>
        <p:spPr bwMode="gray">
          <a:xfrm>
            <a:off x="2506949" y="1329299"/>
            <a:ext cx="6219979" cy="271094"/>
          </a:xfrm>
        </p:spPr>
        <p:txBody>
          <a:bodyPr lIns="40889" tIns="40889" rIns="40889" bIns="40889">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48" name="Text Placeholder 16"/>
          <p:cNvSpPr>
            <a:spLocks noGrp="1"/>
          </p:cNvSpPr>
          <p:nvPr>
            <p:ph type="body" sz="quarter" idx="23" hasCustomPrompt="1"/>
          </p:nvPr>
        </p:nvSpPr>
        <p:spPr bwMode="gray">
          <a:xfrm>
            <a:off x="2660980"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49" name="Text Placeholder 16"/>
          <p:cNvSpPr>
            <a:spLocks noGrp="1"/>
          </p:cNvSpPr>
          <p:nvPr>
            <p:ph type="body" sz="quarter" idx="26" hasCustomPrompt="1"/>
          </p:nvPr>
        </p:nvSpPr>
        <p:spPr bwMode="gray">
          <a:xfrm>
            <a:off x="2660980" y="1884481"/>
            <a:ext cx="2832066" cy="213999"/>
          </a:xfrm>
        </p:spPr>
        <p:txBody>
          <a:bodyPr lIns="40889" tIns="40889" rIns="40889" bIns="40889"/>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0" name="Text Placeholder 16"/>
          <p:cNvSpPr>
            <a:spLocks noGrp="1"/>
          </p:cNvSpPr>
          <p:nvPr>
            <p:ph type="body" sz="quarter" idx="29" hasCustomPrompt="1"/>
          </p:nvPr>
        </p:nvSpPr>
        <p:spPr bwMode="gray">
          <a:xfrm>
            <a:off x="2661013" y="2110978"/>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1" name="Content Placeholder 15"/>
          <p:cNvSpPr>
            <a:spLocks noGrp="1"/>
          </p:cNvSpPr>
          <p:nvPr>
            <p:ph sz="quarter" idx="21" hasCustomPrompt="1"/>
          </p:nvPr>
        </p:nvSpPr>
        <p:spPr bwMode="gray">
          <a:xfrm>
            <a:off x="2661013" y="2476070"/>
            <a:ext cx="2834656" cy="3467541"/>
          </a:xfrm>
          <a:ln>
            <a:noFill/>
          </a:ln>
        </p:spPr>
        <p:txBody>
          <a:bodyPr lIns="40889" tIns="40889" rIns="40889" bIns="40889" anchor="t"/>
          <a:lstStyle>
            <a:lvl1pPr marL="100796" indent="-100796"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56" name="Text Placeholder 16"/>
          <p:cNvSpPr>
            <a:spLocks noGrp="1"/>
          </p:cNvSpPr>
          <p:nvPr>
            <p:ph type="body" sz="quarter" idx="30" hasCustomPrompt="1"/>
          </p:nvPr>
        </p:nvSpPr>
        <p:spPr bwMode="gray">
          <a:xfrm>
            <a:off x="5707538"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57" name="Text Placeholder 16"/>
          <p:cNvSpPr>
            <a:spLocks noGrp="1"/>
          </p:cNvSpPr>
          <p:nvPr>
            <p:ph type="body" sz="quarter" idx="31" hasCustomPrompt="1"/>
          </p:nvPr>
        </p:nvSpPr>
        <p:spPr bwMode="gray">
          <a:xfrm>
            <a:off x="5707538" y="1884481"/>
            <a:ext cx="2832066" cy="213999"/>
          </a:xfrm>
        </p:spPr>
        <p:txBody>
          <a:bodyPr lIns="40889" tIns="40889" rIns="40889" bIns="40889"/>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8" name="Text Placeholder 16"/>
          <p:cNvSpPr>
            <a:spLocks noGrp="1"/>
          </p:cNvSpPr>
          <p:nvPr>
            <p:ph type="body" sz="quarter" idx="32" hasCustomPrompt="1"/>
          </p:nvPr>
        </p:nvSpPr>
        <p:spPr bwMode="gray">
          <a:xfrm>
            <a:off x="5707569" y="2110978"/>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9" name="Content Placeholder 15"/>
          <p:cNvSpPr>
            <a:spLocks noGrp="1"/>
          </p:cNvSpPr>
          <p:nvPr>
            <p:ph sz="quarter" idx="33" hasCustomPrompt="1"/>
          </p:nvPr>
        </p:nvSpPr>
        <p:spPr bwMode="gray">
          <a:xfrm>
            <a:off x="5707569" y="2476070"/>
            <a:ext cx="2834656" cy="3467541"/>
          </a:xfrm>
          <a:ln>
            <a:noFill/>
          </a:ln>
        </p:spPr>
        <p:txBody>
          <a:bodyPr lIns="40889" tIns="40889" rIns="40889" bIns="40889" anchor="t"/>
          <a:lstStyle>
            <a:lvl1pPr marL="100796" indent="-100796"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cxnSp>
        <p:nvCxnSpPr>
          <p:cNvPr id="60" name="Straight Connector 59"/>
          <p:cNvCxnSpPr/>
          <p:nvPr userDrawn="1"/>
        </p:nvCxnSpPr>
        <p:spPr bwMode="gray">
          <a:xfrm>
            <a:off x="2479841" y="1388434"/>
            <a:ext cx="0" cy="5052629"/>
          </a:xfrm>
          <a:prstGeom prst="line">
            <a:avLst/>
          </a:prstGeom>
          <a:ln w="635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012299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41006" y="2346617"/>
            <a:ext cx="6651036" cy="968189"/>
          </a:xfrm>
          <a:prstGeom prst="rect">
            <a:avLst/>
          </a:prstGeom>
        </p:spPr>
        <p:txBody>
          <a:bodyPr lIns="40942" tIns="40942" rIns="40942" bIns="40942" anchor="b"/>
          <a:lstStyle>
            <a:lvl1pPr marL="0" indent="0">
              <a:spcBef>
                <a:spcPts val="0"/>
              </a:spcBef>
              <a:buNone/>
              <a:defRPr sz="3100" b="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Strategic Plan</a:t>
            </a:r>
          </a:p>
        </p:txBody>
      </p:sp>
      <p:sp>
        <p:nvSpPr>
          <p:cNvPr id="23" name="Text Placeholder 8"/>
          <p:cNvSpPr>
            <a:spLocks noGrp="1"/>
          </p:cNvSpPr>
          <p:nvPr>
            <p:ph type="body" sz="quarter" idx="12" hasCustomPrompt="1"/>
          </p:nvPr>
        </p:nvSpPr>
        <p:spPr bwMode="gray">
          <a:xfrm>
            <a:off x="1141006" y="3367203"/>
            <a:ext cx="6651036" cy="403411"/>
          </a:xfrm>
          <a:prstGeom prst="rect">
            <a:avLst/>
          </a:prstGeom>
        </p:spPr>
        <p:txBody>
          <a:bodyPr lIns="40942" tIns="40942" rIns="40942" bIns="40942" anchor="t"/>
          <a:lstStyle>
            <a:lvl1pPr marL="0" indent="0">
              <a:spcBef>
                <a:spcPts val="0"/>
              </a:spcBef>
              <a:buNone/>
              <a:defRPr sz="1100" b="0" i="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141011" y="3975741"/>
            <a:ext cx="3228839" cy="1458079"/>
          </a:xfrm>
          <a:prstGeom prst="rect">
            <a:avLst/>
          </a:prstGeom>
        </p:spPr>
        <p:txBody>
          <a:bodyPr lIns="40942" tIns="40942" rIns="40942" bIns="40942"/>
          <a:lstStyle>
            <a:lvl1pPr>
              <a:spcBef>
                <a:spcPts val="449"/>
              </a:spcBef>
              <a:defRPr sz="900" baseline="0">
                <a:solidFill>
                  <a:schemeClr val="tx1"/>
                </a:solidFill>
              </a:defRPr>
            </a:lvl1pPr>
            <a:lvl2pPr>
              <a:spcBef>
                <a:spcPts val="449"/>
              </a:spcBef>
              <a:defRPr sz="900">
                <a:solidFill>
                  <a:schemeClr val="tx1"/>
                </a:solidFill>
              </a:defRPr>
            </a:lvl2pPr>
            <a:lvl3pPr>
              <a:spcBef>
                <a:spcPts val="449"/>
              </a:spcBef>
              <a:defRPr sz="900">
                <a:solidFill>
                  <a:schemeClr val="tx1"/>
                </a:solidFill>
              </a:defRPr>
            </a:lvl3pPr>
            <a:lvl4pPr>
              <a:spcBef>
                <a:spcPts val="449"/>
              </a:spcBef>
              <a:defRPr sz="900">
                <a:solidFill>
                  <a:schemeClr val="tx1"/>
                </a:solidFill>
              </a:defRPr>
            </a:lvl4pPr>
            <a:lvl5pPr>
              <a:spcBef>
                <a:spcPts val="449"/>
              </a:spcBef>
              <a:defRPr sz="900">
                <a:solidFill>
                  <a:schemeClr val="tx1"/>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bwMode="gray">
          <a:xfrm>
            <a:off x="2081489" y="637926"/>
            <a:ext cx="0" cy="52443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ext Placeholder 14"/>
          <p:cNvSpPr>
            <a:spLocks noGrp="1"/>
          </p:cNvSpPr>
          <p:nvPr>
            <p:ph type="body" sz="quarter" idx="10" hasCustomPrompt="1"/>
          </p:nvPr>
        </p:nvSpPr>
        <p:spPr bwMode="gray">
          <a:xfrm>
            <a:off x="2113929" y="639757"/>
            <a:ext cx="1973241" cy="517509"/>
          </a:xfrm>
          <a:prstGeom prst="rect">
            <a:avLst/>
          </a:prstGeom>
        </p:spPr>
        <p:txBody>
          <a:bodyPr anchor="ctr" anchorCtr="0"/>
          <a:lstStyle>
            <a:lvl1pPr marL="0" indent="0">
              <a:buNone/>
              <a:defRPr sz="1100">
                <a:solidFill>
                  <a:schemeClr val="tx1"/>
                </a:solidFill>
              </a:defRPr>
            </a:lvl1pPr>
          </a:lstStyle>
          <a:p>
            <a:pPr lvl="0"/>
            <a:r>
              <a:rPr lang="en-US" dirty="0" smtClean="0"/>
              <a:t>Department Name</a:t>
            </a:r>
          </a:p>
        </p:txBody>
      </p:sp>
      <p:sp>
        <p:nvSpPr>
          <p:cNvPr id="3" name="Picture Placeholder 2"/>
          <p:cNvSpPr>
            <a:spLocks noGrp="1"/>
          </p:cNvSpPr>
          <p:nvPr>
            <p:ph type="pic" sz="quarter" idx="53" hasCustomPrompt="1"/>
          </p:nvPr>
        </p:nvSpPr>
        <p:spPr>
          <a:xfrm>
            <a:off x="381000" y="571406"/>
            <a:ext cx="1600200" cy="657476"/>
          </a:xfrm>
          <a:prstGeom prst="rect">
            <a:avLst/>
          </a:prstGeom>
        </p:spPr>
        <p:txBody>
          <a:bodyPr/>
          <a:lstStyle>
            <a:lvl1pPr>
              <a:defRPr/>
            </a:lvl1pPr>
          </a:lstStyle>
          <a:p>
            <a:r>
              <a:rPr lang="en-US" dirty="0" smtClean="0"/>
              <a:t>LOGO</a:t>
            </a:r>
            <a:endParaRPr lang="en-US" dirty="0"/>
          </a:p>
        </p:txBody>
      </p:sp>
      <p:cxnSp>
        <p:nvCxnSpPr>
          <p:cNvPr id="5" name="Straight Connector 4"/>
          <p:cNvCxnSpPr/>
          <p:nvPr userDrawn="1"/>
        </p:nvCxnSpPr>
        <p:spPr>
          <a:xfrm>
            <a:off x="1143000" y="3352800"/>
            <a:ext cx="6629400" cy="0"/>
          </a:xfrm>
          <a:prstGeom prst="line">
            <a:avLst/>
          </a:prstGeom>
          <a:ln w="1270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4928914"/>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Custom Layout">
    <p:bg>
      <p:bgRef idx="1001">
        <a:schemeClr val="bg1"/>
      </p:bgRef>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a:t>
            </a:fld>
            <a:endParaRPr lang="en-US" dirty="0">
              <a:solidFill>
                <a:srgbClr val="000000"/>
              </a:solidFill>
            </a:endParaRPr>
          </a:p>
        </p:txBody>
      </p:sp>
      <p:sp>
        <p:nvSpPr>
          <p:cNvPr id="4" name="Text Placeholder 8"/>
          <p:cNvSpPr>
            <a:spLocks noGrp="1"/>
          </p:cNvSpPr>
          <p:nvPr>
            <p:ph type="body" sz="quarter" idx="11"/>
          </p:nvPr>
        </p:nvSpPr>
        <p:spPr bwMode="gray">
          <a:xfrm>
            <a:off x="1141006" y="2346618"/>
            <a:ext cx="6651036" cy="968189"/>
          </a:xfrm>
          <a:prstGeom prst="rect">
            <a:avLst/>
          </a:prstGeom>
        </p:spPr>
        <p:txBody>
          <a:bodyPr lIns="40938" tIns="40938" rIns="40938" bIns="40938" anchor="b"/>
          <a:lstStyle>
            <a:lvl1pPr marL="0" indent="0">
              <a:spcBef>
                <a:spcPts val="0"/>
              </a:spcBef>
              <a:buNone/>
              <a:defRPr sz="3100" b="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endParaRPr lang="en-US" dirty="0" smtClean="0"/>
          </a:p>
        </p:txBody>
      </p:sp>
      <p:cxnSp>
        <p:nvCxnSpPr>
          <p:cNvPr id="5" name="Straight Connector 4"/>
          <p:cNvCxnSpPr/>
          <p:nvPr userDrawn="1"/>
        </p:nvCxnSpPr>
        <p:spPr>
          <a:xfrm>
            <a:off x="1143000" y="3352800"/>
            <a:ext cx="6629400" cy="0"/>
          </a:xfrm>
          <a:prstGeom prst="line">
            <a:avLst/>
          </a:prstGeom>
          <a:ln w="1270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2102186"/>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41006" y="2346618"/>
            <a:ext cx="6651036" cy="968189"/>
          </a:xfrm>
          <a:prstGeom prst="rect">
            <a:avLst/>
          </a:prstGeom>
        </p:spPr>
        <p:txBody>
          <a:bodyPr lIns="40949" tIns="40949" rIns="40949" bIns="40949" anchor="b"/>
          <a:lstStyle>
            <a:lvl1pPr marL="0" indent="0">
              <a:spcBef>
                <a:spcPts val="0"/>
              </a:spcBef>
              <a:buNone/>
              <a:defRPr sz="3100" b="0" baseline="0">
                <a:solidFill>
                  <a:schemeClr val="accent3"/>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Title – Arial </a:t>
            </a:r>
            <a:br>
              <a:rPr lang="en-US" dirty="0" smtClean="0"/>
            </a:br>
            <a:r>
              <a:rPr lang="en-US" dirty="0" smtClean="0"/>
              <a:t>35pt Regular, Use Title Case</a:t>
            </a:r>
          </a:p>
        </p:txBody>
      </p:sp>
      <p:sp>
        <p:nvSpPr>
          <p:cNvPr id="23" name="Text Placeholder 8"/>
          <p:cNvSpPr>
            <a:spLocks noGrp="1"/>
          </p:cNvSpPr>
          <p:nvPr>
            <p:ph type="body" sz="quarter" idx="12" hasCustomPrompt="1"/>
          </p:nvPr>
        </p:nvSpPr>
        <p:spPr bwMode="gray">
          <a:xfrm>
            <a:off x="1141006" y="3367204"/>
            <a:ext cx="6651036" cy="403411"/>
          </a:xfrm>
          <a:prstGeom prst="rect">
            <a:avLst/>
          </a:prstGeom>
        </p:spPr>
        <p:txBody>
          <a:bodyPr lIns="40949" tIns="40949" rIns="40949" bIns="40949" anchor="t"/>
          <a:lstStyle>
            <a:lvl1pPr marL="0" indent="0">
              <a:spcBef>
                <a:spcPts val="0"/>
              </a:spcBef>
              <a:buNone/>
              <a:defRPr sz="1100" b="0" i="0" baseline="0">
                <a:solidFill>
                  <a:schemeClr val="accent3"/>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141012" y="3975741"/>
            <a:ext cx="3228839" cy="1458079"/>
          </a:xfrm>
        </p:spPr>
        <p:txBody>
          <a:bodyPr lIns="40949" tIns="40949" rIns="40949" bIns="40949"/>
          <a:lstStyle>
            <a:lvl1pPr>
              <a:spcBef>
                <a:spcPts val="449"/>
              </a:spcBef>
              <a:defRPr sz="900" baseline="0">
                <a:solidFill>
                  <a:schemeClr val="accent3"/>
                </a:solidFill>
              </a:defRPr>
            </a:lvl1pPr>
            <a:lvl2pPr>
              <a:spcBef>
                <a:spcPts val="449"/>
              </a:spcBef>
              <a:defRPr sz="900">
                <a:solidFill>
                  <a:schemeClr val="accent3"/>
                </a:solidFill>
              </a:defRPr>
            </a:lvl2pPr>
            <a:lvl3pPr>
              <a:spcBef>
                <a:spcPts val="449"/>
              </a:spcBef>
              <a:defRPr sz="900">
                <a:solidFill>
                  <a:schemeClr val="accent3"/>
                </a:solidFill>
              </a:defRPr>
            </a:lvl3pPr>
            <a:lvl4pPr>
              <a:spcBef>
                <a:spcPts val="449"/>
              </a:spcBef>
              <a:defRPr sz="900">
                <a:solidFill>
                  <a:schemeClr val="accent3"/>
                </a:solidFill>
              </a:defRPr>
            </a:lvl4pPr>
            <a:lvl5pPr>
              <a:spcBef>
                <a:spcPts val="449"/>
              </a:spcBef>
              <a:defRPr sz="900">
                <a:solidFill>
                  <a:schemeClr val="accent3"/>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bwMode="gray">
          <a:xfrm>
            <a:off x="2081489" y="637927"/>
            <a:ext cx="0" cy="52443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ext Placeholder 14"/>
          <p:cNvSpPr>
            <a:spLocks noGrp="1"/>
          </p:cNvSpPr>
          <p:nvPr>
            <p:ph type="body" sz="quarter" idx="10" hasCustomPrompt="1"/>
          </p:nvPr>
        </p:nvSpPr>
        <p:spPr bwMode="gray">
          <a:xfrm>
            <a:off x="2113929" y="639758"/>
            <a:ext cx="1973241" cy="517509"/>
          </a:xfrm>
        </p:spPr>
        <p:txBody>
          <a:bodyPr anchor="ctr" anchorCtr="0"/>
          <a:lstStyle>
            <a:lvl1pPr marL="0" indent="0">
              <a:buNone/>
              <a:defRPr sz="1100">
                <a:solidFill>
                  <a:schemeClr val="accent3"/>
                </a:solidFill>
              </a:defRPr>
            </a:lvl1pPr>
          </a:lstStyle>
          <a:p>
            <a:pPr lvl="0"/>
            <a:r>
              <a:rPr lang="en-US" dirty="0" smtClean="0"/>
              <a:t>Program Name Goes Here on One Line or Two Equal Lines</a:t>
            </a:r>
          </a:p>
        </p:txBody>
      </p:sp>
      <p:pic>
        <p:nvPicPr>
          <p:cNvPr id="11" name="Picture 10" descr="ABC_Logo_RGB.png"/>
          <p:cNvPicPr>
            <a:picLocks noChangeAspect="1"/>
          </p:cNvPicPr>
          <p:nvPr userDrawn="1"/>
        </p:nvPicPr>
        <p:blipFill>
          <a:blip r:embed="rId2" cstate="print"/>
          <a:stretch>
            <a:fillRect/>
          </a:stretch>
        </p:blipFill>
        <p:spPr bwMode="gray">
          <a:xfrm>
            <a:off x="487096" y="525236"/>
            <a:ext cx="1599881" cy="755737"/>
          </a:xfrm>
          <a:prstGeom prst="rect">
            <a:avLst/>
          </a:prstGeom>
        </p:spPr>
      </p:pic>
    </p:spTree>
    <p:extLst>
      <p:ext uri="{BB962C8B-B14F-4D97-AF65-F5344CB8AC3E}">
        <p14:creationId xmlns:p14="http://schemas.microsoft.com/office/powerpoint/2010/main" val="34106399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Graphic">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bwMode="gray"/>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5" name="Text Placeholder 21"/>
          <p:cNvSpPr>
            <a:spLocks noGrp="1"/>
          </p:cNvSpPr>
          <p:nvPr>
            <p:ph type="body" sz="quarter" idx="17" hasCustomPrompt="1"/>
          </p:nvPr>
        </p:nvSpPr>
        <p:spPr bwMode="gray">
          <a:xfrm>
            <a:off x="6864895" y="6252883"/>
            <a:ext cx="1862043" cy="201706"/>
          </a:xfrm>
          <a:prstGeom prst="rect">
            <a:avLst/>
          </a:prstGeom>
        </p:spPr>
        <p:txBody>
          <a:bodyPr lIns="40940" tIns="40940" rIns="40940" bIns="40940" anchor="b">
            <a:noAutofit/>
          </a:bodyPr>
          <a:lstStyle>
            <a:lvl1pPr marL="0" indent="0" algn="l">
              <a:spcBef>
                <a:spcPts val="0"/>
              </a:spcBef>
              <a:buNone/>
              <a:defRPr sz="400" baseline="0">
                <a:solidFill>
                  <a:schemeClr val="accent5"/>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7" name="Text Placeholder 23"/>
          <p:cNvSpPr>
            <a:spLocks noGrp="1"/>
          </p:cNvSpPr>
          <p:nvPr>
            <p:ph type="body" sz="quarter" idx="20" hasCustomPrompt="1"/>
          </p:nvPr>
        </p:nvSpPr>
        <p:spPr bwMode="gray">
          <a:xfrm>
            <a:off x="374079" y="6186569"/>
            <a:ext cx="2078181" cy="268020"/>
          </a:xfrm>
          <a:prstGeom prst="rect">
            <a:avLst/>
          </a:prstGeom>
        </p:spPr>
        <p:txBody>
          <a:bodyPr lIns="40940" tIns="40940" rIns="40940" bIns="40940" anchor="b">
            <a:noAutofit/>
          </a:bodyPr>
          <a:lstStyle>
            <a:lvl1pPr marL="81881" indent="-81881" algn="l" defTabSz="81881">
              <a:spcBef>
                <a:spcPts val="0"/>
              </a:spcBef>
              <a:buFont typeface="+mj-lt"/>
              <a:buAutoNum type="arabicParenR"/>
              <a:defRPr sz="400" baseline="0">
                <a:solidFill>
                  <a:schemeClr val="accent5"/>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10" name="Text Placeholder 4"/>
          <p:cNvSpPr>
            <a:spLocks noGrp="1"/>
          </p:cNvSpPr>
          <p:nvPr>
            <p:ph type="body" sz="quarter" idx="19" hasCustomPrompt="1"/>
          </p:nvPr>
        </p:nvSpPr>
        <p:spPr bwMode="gray">
          <a:xfrm>
            <a:off x="399870" y="403413"/>
            <a:ext cx="2645699" cy="186366"/>
          </a:xfrm>
        </p:spPr>
        <p:txBody>
          <a:bodyPr lIns="0" tIns="40940" rIns="0" bIns="40940">
            <a:noAutofit/>
          </a:bodyPr>
          <a:lstStyle>
            <a:lvl1pPr marL="0" indent="0">
              <a:spcBef>
                <a:spcPts val="0"/>
              </a:spcBef>
              <a:buNone/>
              <a:defRPr sz="900" baseline="0">
                <a:solidFill>
                  <a:schemeClr val="accent5"/>
                </a:solidFill>
              </a:defRPr>
            </a:lvl1pPr>
          </a:lstStyle>
          <a:p>
            <a:pPr lvl="0"/>
            <a:r>
              <a:rPr lang="en-US" dirty="0" smtClean="0"/>
              <a:t>Top Kicker – Arial 9pt Regular, Use Title Case</a:t>
            </a:r>
            <a:endParaRPr lang="en-US" dirty="0"/>
          </a:p>
        </p:txBody>
      </p:sp>
      <p:sp>
        <p:nvSpPr>
          <p:cNvPr id="14"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p>
            <a:r>
              <a:rPr lang="en-US" dirty="0" smtClean="0"/>
              <a:t>Slide Title – Arial 18pt Bold, Use Title Case</a:t>
            </a:r>
            <a:endParaRPr lang="en-US" dirty="0"/>
          </a:p>
        </p:txBody>
      </p:sp>
      <p:cxnSp>
        <p:nvCxnSpPr>
          <p:cNvPr id="18" name="Straight Connector 17"/>
          <p:cNvCxnSpPr/>
          <p:nvPr userDrawn="1"/>
        </p:nvCxnSpPr>
        <p:spPr bwMode="gray">
          <a:xfrm>
            <a:off x="404092" y="948523"/>
            <a:ext cx="8322830" cy="0"/>
          </a:xfrm>
          <a:prstGeom prst="line">
            <a:avLst/>
          </a:prstGeom>
          <a:ln w="9525">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Text Placeholder 4"/>
          <p:cNvSpPr>
            <a:spLocks noGrp="1"/>
          </p:cNvSpPr>
          <p:nvPr>
            <p:ph type="body" sz="quarter" idx="11" hasCustomPrompt="1"/>
          </p:nvPr>
        </p:nvSpPr>
        <p:spPr bwMode="gray">
          <a:xfrm>
            <a:off x="399866" y="963229"/>
            <a:ext cx="8314171" cy="271094"/>
          </a:xfrm>
        </p:spPr>
        <p:txBody>
          <a:bodyPr lIns="0" tIns="40940" rIns="0" bIns="40940">
            <a:noAutofit/>
          </a:bodyPr>
          <a:lstStyle>
            <a:lvl1pPr marL="0" indent="0">
              <a:spcBef>
                <a:spcPts val="0"/>
              </a:spcBef>
              <a:buNone/>
              <a:defRPr sz="1300" baseline="0">
                <a:solidFill>
                  <a:schemeClr val="accent3"/>
                </a:solidFill>
              </a:defRPr>
            </a:lvl1pPr>
          </a:lstStyle>
          <a:p>
            <a:pPr lvl="0"/>
            <a:r>
              <a:rPr lang="en-US" dirty="0" smtClean="0"/>
              <a:t>Slide Subtitle – Arial 14pt Regular, Use Title Case</a:t>
            </a:r>
            <a:endParaRPr lang="en-US" dirty="0"/>
          </a:p>
        </p:txBody>
      </p:sp>
      <p:sp>
        <p:nvSpPr>
          <p:cNvPr id="32" name="Text Placeholder 16"/>
          <p:cNvSpPr>
            <a:spLocks noGrp="1"/>
          </p:cNvSpPr>
          <p:nvPr>
            <p:ph type="body" sz="quarter" idx="23" hasCustomPrompt="1"/>
          </p:nvPr>
        </p:nvSpPr>
        <p:spPr bwMode="gray">
          <a:xfrm>
            <a:off x="1708592" y="1666949"/>
            <a:ext cx="5726833" cy="203020"/>
          </a:xfrm>
        </p:spPr>
        <p:txBody>
          <a:bodyPr/>
          <a:lstStyle>
            <a:lvl1pPr marL="0" indent="0" algn="ctr">
              <a:buNone/>
              <a:defRPr sz="1000" b="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 Use Title Case</a:t>
            </a:r>
            <a:endParaRPr lang="en-US" dirty="0"/>
          </a:p>
        </p:txBody>
      </p:sp>
      <p:sp>
        <p:nvSpPr>
          <p:cNvPr id="33" name="Text Placeholder 16"/>
          <p:cNvSpPr>
            <a:spLocks noGrp="1"/>
          </p:cNvSpPr>
          <p:nvPr>
            <p:ph type="body" sz="quarter" idx="26" hasCustomPrompt="1"/>
          </p:nvPr>
        </p:nvSpPr>
        <p:spPr bwMode="gray">
          <a:xfrm>
            <a:off x="1708592" y="1884482"/>
            <a:ext cx="5726833" cy="213999"/>
          </a:xfrm>
        </p:spPr>
        <p:txBody>
          <a:bodyPr lIns="40940" tIns="40940" rIns="40940" bIns="40940"/>
          <a:lstStyle>
            <a:lvl1pPr marL="0" indent="0" algn="ctr">
              <a:buNone/>
              <a:defRPr sz="900" b="0" i="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34" name="Text Placeholder 16"/>
          <p:cNvSpPr>
            <a:spLocks noGrp="1"/>
          </p:cNvSpPr>
          <p:nvPr>
            <p:ph type="body" sz="quarter" idx="29" hasCustomPrompt="1"/>
          </p:nvPr>
        </p:nvSpPr>
        <p:spPr bwMode="gray">
          <a:xfrm>
            <a:off x="1705971" y="2110978"/>
            <a:ext cx="5732071" cy="213999"/>
          </a:xfrm>
        </p:spPr>
        <p:txBody>
          <a:bodyPr/>
          <a:lstStyle>
            <a:lvl1pPr marL="0" indent="0" algn="ctr">
              <a:buNone/>
              <a:defRPr sz="900" b="0" i="0"/>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35" name="Content Placeholder 15"/>
          <p:cNvSpPr>
            <a:spLocks noGrp="1"/>
          </p:cNvSpPr>
          <p:nvPr>
            <p:ph sz="quarter" idx="21" hasCustomPrompt="1"/>
          </p:nvPr>
        </p:nvSpPr>
        <p:spPr bwMode="gray">
          <a:xfrm>
            <a:off x="1705971" y="2476059"/>
            <a:ext cx="5732071" cy="2795189"/>
          </a:xfrm>
          <a:ln>
            <a:noFill/>
          </a:ln>
        </p:spPr>
        <p:txBody>
          <a:bodyPr lIns="40940" tIns="40940" rIns="40940" bIns="40940" anchor="t"/>
          <a:lstStyle>
            <a:lvl1pPr marL="100924" indent="-100924" algn="l">
              <a:buFont typeface="Arial" pitchFamily="34" charset="0"/>
              <a:buChar char="•"/>
              <a:defRPr sz="700" i="1" baseline="0">
                <a:solidFill>
                  <a:schemeClr val="accent3"/>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Tree>
    <p:extLst>
      <p:ext uri="{BB962C8B-B14F-4D97-AF65-F5344CB8AC3E}">
        <p14:creationId xmlns:p14="http://schemas.microsoft.com/office/powerpoint/2010/main" val="217915116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Graphic">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bwMode="gray"/>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10" name="Text Placeholder 4"/>
          <p:cNvSpPr>
            <a:spLocks noGrp="1"/>
          </p:cNvSpPr>
          <p:nvPr>
            <p:ph type="body" sz="quarter" idx="19" hasCustomPrompt="1"/>
          </p:nvPr>
        </p:nvSpPr>
        <p:spPr bwMode="gray">
          <a:xfrm>
            <a:off x="399870" y="403413"/>
            <a:ext cx="2645699" cy="186366"/>
          </a:xfrm>
        </p:spPr>
        <p:txBody>
          <a:bodyPr lIns="0" tIns="40940" rIns="0" bIns="40940">
            <a:noAutofit/>
          </a:bodyPr>
          <a:lstStyle>
            <a:lvl1pPr marL="0" indent="0">
              <a:spcBef>
                <a:spcPts val="0"/>
              </a:spcBef>
              <a:buNone/>
              <a:defRPr sz="900" baseline="0">
                <a:solidFill>
                  <a:schemeClr val="accent5"/>
                </a:solidFill>
              </a:defRPr>
            </a:lvl1pPr>
          </a:lstStyle>
          <a:p>
            <a:pPr lvl="0"/>
            <a:r>
              <a:rPr lang="en-US" dirty="0" smtClean="0"/>
              <a:t>Top Kicker – Arial 9pt Regular, Use Title Case</a:t>
            </a:r>
            <a:endParaRPr lang="en-US" dirty="0"/>
          </a:p>
        </p:txBody>
      </p:sp>
      <p:sp>
        <p:nvSpPr>
          <p:cNvPr id="14"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p>
            <a:r>
              <a:rPr lang="en-US" dirty="0" smtClean="0"/>
              <a:t>Slide Title – Arial 18pt Bold, Use Title Case</a:t>
            </a:r>
            <a:endParaRPr lang="en-US" dirty="0"/>
          </a:p>
        </p:txBody>
      </p:sp>
      <p:cxnSp>
        <p:nvCxnSpPr>
          <p:cNvPr id="18" name="Straight Connector 17"/>
          <p:cNvCxnSpPr/>
          <p:nvPr userDrawn="1"/>
        </p:nvCxnSpPr>
        <p:spPr bwMode="gray">
          <a:xfrm>
            <a:off x="404092" y="948523"/>
            <a:ext cx="8322830" cy="0"/>
          </a:xfrm>
          <a:prstGeom prst="line">
            <a:avLst/>
          </a:prstGeom>
          <a:ln w="9525">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Text Placeholder 4"/>
          <p:cNvSpPr>
            <a:spLocks noGrp="1"/>
          </p:cNvSpPr>
          <p:nvPr>
            <p:ph type="body" sz="quarter" idx="11" hasCustomPrompt="1"/>
          </p:nvPr>
        </p:nvSpPr>
        <p:spPr bwMode="gray">
          <a:xfrm>
            <a:off x="399866" y="963229"/>
            <a:ext cx="8314171" cy="271094"/>
          </a:xfrm>
        </p:spPr>
        <p:txBody>
          <a:bodyPr lIns="0" tIns="40940" rIns="0" bIns="40940">
            <a:noAutofit/>
          </a:bodyPr>
          <a:lstStyle>
            <a:lvl1pPr marL="0" indent="0">
              <a:spcBef>
                <a:spcPts val="0"/>
              </a:spcBef>
              <a:buNone/>
              <a:defRPr sz="1300" baseline="0">
                <a:solidFill>
                  <a:schemeClr val="accent3"/>
                </a:solidFill>
              </a:defRPr>
            </a:lvl1pPr>
          </a:lstStyle>
          <a:p>
            <a:pPr lvl="0"/>
            <a:r>
              <a:rPr lang="en-US" dirty="0" smtClean="0"/>
              <a:t>Slide Subtitle – Arial 14pt Regular, Use Title Case</a:t>
            </a:r>
            <a:endParaRPr lang="en-US" dirty="0"/>
          </a:p>
        </p:txBody>
      </p:sp>
    </p:spTree>
    <p:extLst>
      <p:ext uri="{BB962C8B-B14F-4D97-AF65-F5344CB8AC3E}">
        <p14:creationId xmlns:p14="http://schemas.microsoft.com/office/powerpoint/2010/main" val="2665633443"/>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defTabSz="912617"/>
            <a:fld id="{D1524D41-16DC-4D92-9EF9-071B213BE0F5}" type="slidenum">
              <a:rPr lang="en-US" smtClean="0">
                <a:solidFill>
                  <a:srgbClr val="000000"/>
                </a:solidFill>
              </a:rPr>
              <a:pPr defTabSz="912617"/>
              <a:t>‹#›</a:t>
            </a:fld>
            <a:endParaRPr lang="en-US" dirty="0">
              <a:solidFill>
                <a:srgbClr val="000000"/>
              </a:solidFill>
            </a:endParaRPr>
          </a:p>
        </p:txBody>
      </p:sp>
    </p:spTree>
    <p:extLst>
      <p:ext uri="{BB962C8B-B14F-4D97-AF65-F5344CB8AC3E}">
        <p14:creationId xmlns:p14="http://schemas.microsoft.com/office/powerpoint/2010/main" val="411379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xt: 2 Graphics">
    <p:spTree>
      <p:nvGrpSpPr>
        <p:cNvPr id="1" name=""/>
        <p:cNvGrpSpPr/>
        <p:nvPr/>
      </p:nvGrpSpPr>
      <p:grpSpPr>
        <a:xfrm>
          <a:off x="0" y="0"/>
          <a:ext cx="0" cy="0"/>
          <a:chOff x="0" y="0"/>
          <a:chExt cx="0" cy="0"/>
        </a:xfrm>
      </p:grpSpPr>
      <p:sp>
        <p:nvSpPr>
          <p:cNvPr id="39" name="Slide Number Placeholder 2"/>
          <p:cNvSpPr>
            <a:spLocks noGrp="1"/>
          </p:cNvSpPr>
          <p:nvPr>
            <p:ph type="sldNum" sz="quarter" idx="10"/>
          </p:nvPr>
        </p:nvSpPr>
        <p:spPr bwMode="gray">
          <a:xfrm>
            <a:off x="4261120" y="6454595"/>
            <a:ext cx="621771" cy="242047"/>
          </a:xfrm>
        </p:spPr>
        <p:txBody>
          <a:bodyPr/>
          <a:lstStyle>
            <a:lvl1pPr>
              <a:defRPr>
                <a:solidFill>
                  <a:schemeClr val="tx1"/>
                </a:solidFill>
              </a:defRPr>
            </a:lvl1pPr>
          </a:lstStyle>
          <a:p>
            <a:fld id="{D1524D41-16DC-4D92-9EF9-071B213BE0F5}" type="slidenum">
              <a:rPr lang="en-US" smtClean="0"/>
              <a:pPr/>
              <a:t>‹#›</a:t>
            </a:fld>
            <a:endParaRPr lang="en-US" dirty="0"/>
          </a:p>
        </p:txBody>
      </p:sp>
      <p:sp>
        <p:nvSpPr>
          <p:cNvPr id="40" name="Text Placeholder 21"/>
          <p:cNvSpPr>
            <a:spLocks noGrp="1"/>
          </p:cNvSpPr>
          <p:nvPr>
            <p:ph type="body" sz="quarter" idx="17" hasCustomPrompt="1"/>
          </p:nvPr>
        </p:nvSpPr>
        <p:spPr bwMode="gray">
          <a:xfrm>
            <a:off x="6864907" y="6252883"/>
            <a:ext cx="1862043" cy="201706"/>
          </a:xfrm>
          <a:prstGeom prst="rect">
            <a:avLst/>
          </a:prstGeom>
        </p:spPr>
        <p:txBody>
          <a:bodyPr lIns="40889" tIns="40889" rIns="40889" bIns="40889" anchor="b">
            <a:noAutofit/>
          </a:bodyPr>
          <a:lstStyle>
            <a:lvl1pPr marL="0" indent="0" algn="l">
              <a:spcBef>
                <a:spcPts val="0"/>
              </a:spcBef>
              <a:buNone/>
              <a:defRPr sz="4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41" name="Text Placeholder 23"/>
          <p:cNvSpPr>
            <a:spLocks noGrp="1"/>
          </p:cNvSpPr>
          <p:nvPr>
            <p:ph type="body" sz="quarter" idx="20" hasCustomPrompt="1"/>
          </p:nvPr>
        </p:nvSpPr>
        <p:spPr bwMode="gray">
          <a:xfrm>
            <a:off x="374078" y="6186569"/>
            <a:ext cx="2078181" cy="268020"/>
          </a:xfrm>
          <a:prstGeom prst="rect">
            <a:avLst/>
          </a:prstGeom>
        </p:spPr>
        <p:txBody>
          <a:bodyPr lIns="40889" tIns="40889" rIns="40889" bIns="40889" anchor="b">
            <a:noAutofit/>
          </a:bodyPr>
          <a:lstStyle>
            <a:lvl1pPr marL="81779" indent="-81779" algn="l" defTabSz="81779">
              <a:spcBef>
                <a:spcPts val="0"/>
              </a:spcBef>
              <a:buFont typeface="+mj-lt"/>
              <a:buAutoNum type="arabicParenR"/>
              <a:defRPr sz="4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42" name="Text Placeholder 4"/>
          <p:cNvSpPr>
            <a:spLocks noGrp="1"/>
          </p:cNvSpPr>
          <p:nvPr>
            <p:ph type="body" sz="quarter" idx="19" hasCustomPrompt="1"/>
          </p:nvPr>
        </p:nvSpPr>
        <p:spPr bwMode="gray">
          <a:xfrm>
            <a:off x="399869" y="403413"/>
            <a:ext cx="2645699" cy="186366"/>
          </a:xfrm>
        </p:spPr>
        <p:txBody>
          <a:bodyPr lIns="0" tIns="40889" rIns="0" bIns="40889">
            <a:noAutofit/>
          </a:bodyPr>
          <a:lstStyle>
            <a:lvl1pPr marL="0" indent="0">
              <a:spcBef>
                <a:spcPts val="0"/>
              </a:spcBef>
              <a:buNone/>
              <a:defRPr sz="900" baseline="0">
                <a:solidFill>
                  <a:schemeClr val="tx1"/>
                </a:solidFill>
              </a:defRPr>
            </a:lvl1pPr>
          </a:lstStyle>
          <a:p>
            <a:pPr lvl="0"/>
            <a:r>
              <a:rPr lang="en-US" dirty="0" smtClean="0"/>
              <a:t>Top Kicker – Arial 9pt Regular, Use Title Case</a:t>
            </a:r>
            <a:endParaRPr lang="en-US" dirty="0"/>
          </a:p>
        </p:txBody>
      </p:sp>
      <p:sp>
        <p:nvSpPr>
          <p:cNvPr id="43"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lvl1pPr>
              <a:defRPr>
                <a:solidFill>
                  <a:schemeClr val="tx1"/>
                </a:solidFill>
              </a:defRPr>
            </a:lvl1pPr>
          </a:lstStyle>
          <a:p>
            <a:r>
              <a:rPr lang="en-US" dirty="0" smtClean="0"/>
              <a:t>Slide Title – Arial 18pt Bold, Use Title Case</a:t>
            </a:r>
            <a:endParaRPr lang="en-US" dirty="0"/>
          </a:p>
        </p:txBody>
      </p:sp>
      <p:cxnSp>
        <p:nvCxnSpPr>
          <p:cNvPr id="44" name="Straight Connector 43"/>
          <p:cNvCxnSpPr/>
          <p:nvPr userDrawn="1"/>
        </p:nvCxnSpPr>
        <p:spPr bwMode="gray">
          <a:xfrm>
            <a:off x="404092" y="948523"/>
            <a:ext cx="8322830" cy="0"/>
          </a:xfrm>
          <a:prstGeom prst="line">
            <a:avLst/>
          </a:prstGeom>
          <a:ln/>
        </p:spPr>
        <p:style>
          <a:lnRef idx="1">
            <a:schemeClr val="accent1"/>
          </a:lnRef>
          <a:fillRef idx="0">
            <a:schemeClr val="accent1"/>
          </a:fillRef>
          <a:effectRef idx="0">
            <a:schemeClr val="accent1"/>
          </a:effectRef>
          <a:fontRef idx="minor">
            <a:schemeClr val="tx1"/>
          </a:fontRef>
        </p:style>
      </p:cxnSp>
      <p:sp>
        <p:nvSpPr>
          <p:cNvPr id="46" name="Text Placeholder 19"/>
          <p:cNvSpPr>
            <a:spLocks noGrp="1"/>
          </p:cNvSpPr>
          <p:nvPr>
            <p:ph type="body" sz="quarter" idx="24" hasCustomPrompt="1"/>
          </p:nvPr>
        </p:nvSpPr>
        <p:spPr bwMode="gray">
          <a:xfrm>
            <a:off x="404098" y="1329305"/>
            <a:ext cx="2036619" cy="4760259"/>
          </a:xfrm>
        </p:spPr>
        <p:txBody>
          <a:bodyPr lIns="40889" tIns="40889" rIns="40889" bIns="40889"/>
          <a:lstStyle>
            <a:lvl1pPr marL="0" marR="0" indent="0" algn="l" defTabSz="911126" rtl="0" eaLnBrk="1" fontAlgn="auto" latinLnBrk="0" hangingPunct="1">
              <a:lnSpc>
                <a:spcPts val="1256"/>
              </a:lnSpc>
              <a:spcBef>
                <a:spcPts val="429"/>
              </a:spcBef>
              <a:spcAft>
                <a:spcPts val="0"/>
              </a:spcAft>
              <a:buClrTx/>
              <a:buSzTx/>
              <a:buFont typeface="Arial" pitchFamily="34" charset="0"/>
              <a:buNone/>
              <a:tabLst/>
              <a:defRPr>
                <a:solidFill>
                  <a:schemeClr val="tx1"/>
                </a:solidFill>
              </a:defRPr>
            </a:lvl1pPr>
          </a:lstStyle>
          <a:p>
            <a:pPr marL="0" marR="0" lvl="0" indent="0" algn="l" defTabSz="911126" rtl="0" eaLnBrk="1" fontAlgn="auto" latinLnBrk="0" hangingPunct="1">
              <a:lnSpc>
                <a:spcPts val="1256"/>
              </a:lnSpc>
              <a:spcBef>
                <a:spcPts val="429"/>
              </a:spcBef>
              <a:spcAft>
                <a:spcPts val="0"/>
              </a:spcAft>
              <a:buClrTx/>
              <a:buSzTx/>
              <a:buFont typeface="Arial" pitchFamily="34" charset="0"/>
              <a:buNone/>
              <a:tabLst/>
              <a:defRPr/>
            </a:pPr>
            <a:r>
              <a:rPr lang="en-US" dirty="0" smtClean="0"/>
              <a:t>Body Text – Arial 10pt Regular.</a:t>
            </a:r>
            <a:br>
              <a:rPr lang="en-US" dirty="0" smtClean="0"/>
            </a:br>
            <a:r>
              <a:rPr lang="en-US" dirty="0" smtClean="0"/>
              <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
            </a:r>
            <a:br>
              <a:rPr lang="en-US" dirty="0" smtClean="0"/>
            </a:br>
            <a:r>
              <a:rPr lang="en-US" dirty="0" smtClean="0"/>
              <a:t>Click to add text. Click to add text. Click to add text. Click to add text. Click to add text. </a:t>
            </a:r>
          </a:p>
        </p:txBody>
      </p:sp>
      <p:sp>
        <p:nvSpPr>
          <p:cNvPr id="47" name="Text Placeholder 4"/>
          <p:cNvSpPr>
            <a:spLocks noGrp="1"/>
          </p:cNvSpPr>
          <p:nvPr>
            <p:ph type="body" sz="quarter" idx="25" hasCustomPrompt="1"/>
          </p:nvPr>
        </p:nvSpPr>
        <p:spPr bwMode="gray">
          <a:xfrm>
            <a:off x="2506949" y="1329299"/>
            <a:ext cx="6219979" cy="271094"/>
          </a:xfrm>
        </p:spPr>
        <p:txBody>
          <a:bodyPr lIns="40889" tIns="40889" rIns="40889" bIns="40889">
            <a:noAutofit/>
          </a:bodyPr>
          <a:lstStyle>
            <a:lvl1pPr marL="0" indent="0" algn="ctr">
              <a:spcBef>
                <a:spcPts val="0"/>
              </a:spcBef>
              <a:buNone/>
              <a:defRPr sz="1300" baseline="0">
                <a:solidFill>
                  <a:schemeClr val="tx1"/>
                </a:solidFill>
              </a:defRPr>
            </a:lvl1pPr>
          </a:lstStyle>
          <a:p>
            <a:pPr lvl="0"/>
            <a:r>
              <a:rPr lang="en-US" dirty="0" smtClean="0"/>
              <a:t>Slide Subtitle – Arial 14pt Regular, Use Title Case</a:t>
            </a:r>
            <a:endParaRPr lang="en-US" dirty="0"/>
          </a:p>
        </p:txBody>
      </p:sp>
      <p:sp>
        <p:nvSpPr>
          <p:cNvPr id="48" name="Text Placeholder 16"/>
          <p:cNvSpPr>
            <a:spLocks noGrp="1"/>
          </p:cNvSpPr>
          <p:nvPr>
            <p:ph type="body" sz="quarter" idx="23" hasCustomPrompt="1"/>
          </p:nvPr>
        </p:nvSpPr>
        <p:spPr bwMode="gray">
          <a:xfrm>
            <a:off x="2660980"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49" name="Text Placeholder 16"/>
          <p:cNvSpPr>
            <a:spLocks noGrp="1"/>
          </p:cNvSpPr>
          <p:nvPr>
            <p:ph type="body" sz="quarter" idx="26" hasCustomPrompt="1"/>
          </p:nvPr>
        </p:nvSpPr>
        <p:spPr bwMode="gray">
          <a:xfrm>
            <a:off x="2660980" y="1884481"/>
            <a:ext cx="2832066" cy="213999"/>
          </a:xfrm>
        </p:spPr>
        <p:txBody>
          <a:bodyPr lIns="40889" tIns="40889" rIns="40889" bIns="40889"/>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0" name="Text Placeholder 16"/>
          <p:cNvSpPr>
            <a:spLocks noGrp="1"/>
          </p:cNvSpPr>
          <p:nvPr>
            <p:ph type="body" sz="quarter" idx="29" hasCustomPrompt="1"/>
          </p:nvPr>
        </p:nvSpPr>
        <p:spPr bwMode="gray">
          <a:xfrm>
            <a:off x="2661013" y="2110978"/>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1" name="Content Placeholder 15"/>
          <p:cNvSpPr>
            <a:spLocks noGrp="1"/>
          </p:cNvSpPr>
          <p:nvPr>
            <p:ph sz="quarter" idx="21" hasCustomPrompt="1"/>
          </p:nvPr>
        </p:nvSpPr>
        <p:spPr bwMode="gray">
          <a:xfrm>
            <a:off x="2661013" y="2476070"/>
            <a:ext cx="2834656" cy="3467541"/>
          </a:xfrm>
          <a:ln>
            <a:noFill/>
          </a:ln>
        </p:spPr>
        <p:txBody>
          <a:bodyPr lIns="40889" tIns="40889" rIns="40889" bIns="40889" anchor="t"/>
          <a:lstStyle>
            <a:lvl1pPr marL="100796" indent="-100796"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56" name="Text Placeholder 16"/>
          <p:cNvSpPr>
            <a:spLocks noGrp="1"/>
          </p:cNvSpPr>
          <p:nvPr>
            <p:ph type="body" sz="quarter" idx="30" hasCustomPrompt="1"/>
          </p:nvPr>
        </p:nvSpPr>
        <p:spPr bwMode="gray">
          <a:xfrm>
            <a:off x="5707538" y="1666949"/>
            <a:ext cx="2832066" cy="203020"/>
          </a:xfrm>
        </p:spPr>
        <p:txBody>
          <a:bodyPr/>
          <a:lstStyle>
            <a:lvl1pPr marL="0" indent="0" algn="ctr">
              <a:buNone/>
              <a:defRPr sz="1000" b="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a:t>
            </a:r>
            <a:endParaRPr lang="en-US" dirty="0"/>
          </a:p>
        </p:txBody>
      </p:sp>
      <p:sp>
        <p:nvSpPr>
          <p:cNvPr id="57" name="Text Placeholder 16"/>
          <p:cNvSpPr>
            <a:spLocks noGrp="1"/>
          </p:cNvSpPr>
          <p:nvPr>
            <p:ph type="body" sz="quarter" idx="31" hasCustomPrompt="1"/>
          </p:nvPr>
        </p:nvSpPr>
        <p:spPr bwMode="gray">
          <a:xfrm>
            <a:off x="5707538" y="1884481"/>
            <a:ext cx="2832066" cy="213999"/>
          </a:xfrm>
        </p:spPr>
        <p:txBody>
          <a:bodyPr lIns="40889" tIns="40889" rIns="40889" bIns="40889"/>
          <a:lstStyle>
            <a:lvl1pPr marL="0" indent="0" algn="ctr">
              <a:buNone/>
              <a:defRPr sz="900" b="0" i="1">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58" name="Text Placeholder 16"/>
          <p:cNvSpPr>
            <a:spLocks noGrp="1"/>
          </p:cNvSpPr>
          <p:nvPr>
            <p:ph type="body" sz="quarter" idx="32" hasCustomPrompt="1"/>
          </p:nvPr>
        </p:nvSpPr>
        <p:spPr bwMode="gray">
          <a:xfrm>
            <a:off x="5707569" y="2110978"/>
            <a:ext cx="2834656" cy="213999"/>
          </a:xfrm>
        </p:spPr>
        <p:txBody>
          <a:bodyPr/>
          <a:lstStyle>
            <a:lvl1pPr marL="0" indent="0" algn="ctr">
              <a:buNone/>
              <a:defRPr sz="900" b="0" i="0">
                <a:solidFill>
                  <a:schemeClr val="tx1"/>
                </a:solidFill>
              </a:defRPr>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59" name="Content Placeholder 15"/>
          <p:cNvSpPr>
            <a:spLocks noGrp="1"/>
          </p:cNvSpPr>
          <p:nvPr>
            <p:ph sz="quarter" idx="33" hasCustomPrompt="1"/>
          </p:nvPr>
        </p:nvSpPr>
        <p:spPr bwMode="gray">
          <a:xfrm>
            <a:off x="5707569" y="2476070"/>
            <a:ext cx="2834656" cy="3467541"/>
          </a:xfrm>
          <a:ln>
            <a:noFill/>
          </a:ln>
        </p:spPr>
        <p:txBody>
          <a:bodyPr lIns="40889" tIns="40889" rIns="40889" bIns="40889" anchor="t"/>
          <a:lstStyle>
            <a:lvl1pPr marL="100796" indent="-100796" algn="l">
              <a:buFont typeface="Arial" pitchFamily="34" charset="0"/>
              <a:buChar char="•"/>
              <a:defRPr sz="700" i="1" baseline="0">
                <a:solidFill>
                  <a:schemeClr val="tx1"/>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cxnSp>
        <p:nvCxnSpPr>
          <p:cNvPr id="60" name="Straight Connector 59"/>
          <p:cNvCxnSpPr/>
          <p:nvPr userDrawn="1"/>
        </p:nvCxnSpPr>
        <p:spPr bwMode="gray">
          <a:xfrm>
            <a:off x="2479841" y="1388434"/>
            <a:ext cx="0" cy="5052629"/>
          </a:xfrm>
          <a:prstGeom prst="line">
            <a:avLst/>
          </a:prstGeom>
          <a:ln w="635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380476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41006" y="2346617"/>
            <a:ext cx="6651036" cy="968189"/>
          </a:xfrm>
          <a:prstGeom prst="rect">
            <a:avLst/>
          </a:prstGeom>
        </p:spPr>
        <p:txBody>
          <a:bodyPr lIns="40942" tIns="40942" rIns="40942" bIns="40942" anchor="b"/>
          <a:lstStyle>
            <a:lvl1pPr marL="0" indent="0">
              <a:spcBef>
                <a:spcPts val="0"/>
              </a:spcBef>
              <a:buNone/>
              <a:defRPr sz="3100" b="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Strategic Plan</a:t>
            </a:r>
          </a:p>
        </p:txBody>
      </p:sp>
      <p:sp>
        <p:nvSpPr>
          <p:cNvPr id="23" name="Text Placeholder 8"/>
          <p:cNvSpPr>
            <a:spLocks noGrp="1"/>
          </p:cNvSpPr>
          <p:nvPr>
            <p:ph type="body" sz="quarter" idx="12" hasCustomPrompt="1"/>
          </p:nvPr>
        </p:nvSpPr>
        <p:spPr bwMode="gray">
          <a:xfrm>
            <a:off x="1141006" y="3367203"/>
            <a:ext cx="6651036" cy="403411"/>
          </a:xfrm>
          <a:prstGeom prst="rect">
            <a:avLst/>
          </a:prstGeom>
        </p:spPr>
        <p:txBody>
          <a:bodyPr lIns="40942" tIns="40942" rIns="40942" bIns="40942" anchor="t"/>
          <a:lstStyle>
            <a:lvl1pPr marL="0" indent="0">
              <a:spcBef>
                <a:spcPts val="0"/>
              </a:spcBef>
              <a:buNone/>
              <a:defRPr sz="1100" b="0" i="0" baseline="0">
                <a:solidFill>
                  <a:schemeClr val="tx1"/>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141011" y="3975741"/>
            <a:ext cx="3228839" cy="1458079"/>
          </a:xfrm>
          <a:prstGeom prst="rect">
            <a:avLst/>
          </a:prstGeom>
        </p:spPr>
        <p:txBody>
          <a:bodyPr lIns="40942" tIns="40942" rIns="40942" bIns="40942"/>
          <a:lstStyle>
            <a:lvl1pPr>
              <a:spcBef>
                <a:spcPts val="449"/>
              </a:spcBef>
              <a:defRPr sz="900" baseline="0">
                <a:solidFill>
                  <a:schemeClr val="tx1"/>
                </a:solidFill>
              </a:defRPr>
            </a:lvl1pPr>
            <a:lvl2pPr>
              <a:spcBef>
                <a:spcPts val="449"/>
              </a:spcBef>
              <a:defRPr sz="900">
                <a:solidFill>
                  <a:schemeClr val="tx1"/>
                </a:solidFill>
              </a:defRPr>
            </a:lvl2pPr>
            <a:lvl3pPr>
              <a:spcBef>
                <a:spcPts val="449"/>
              </a:spcBef>
              <a:defRPr sz="900">
                <a:solidFill>
                  <a:schemeClr val="tx1"/>
                </a:solidFill>
              </a:defRPr>
            </a:lvl3pPr>
            <a:lvl4pPr>
              <a:spcBef>
                <a:spcPts val="449"/>
              </a:spcBef>
              <a:defRPr sz="900">
                <a:solidFill>
                  <a:schemeClr val="tx1"/>
                </a:solidFill>
              </a:defRPr>
            </a:lvl4pPr>
            <a:lvl5pPr>
              <a:spcBef>
                <a:spcPts val="449"/>
              </a:spcBef>
              <a:defRPr sz="900">
                <a:solidFill>
                  <a:schemeClr val="tx1"/>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bwMode="gray">
          <a:xfrm>
            <a:off x="2081489" y="637926"/>
            <a:ext cx="0" cy="52443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ext Placeholder 14"/>
          <p:cNvSpPr>
            <a:spLocks noGrp="1"/>
          </p:cNvSpPr>
          <p:nvPr>
            <p:ph type="body" sz="quarter" idx="10" hasCustomPrompt="1"/>
          </p:nvPr>
        </p:nvSpPr>
        <p:spPr bwMode="gray">
          <a:xfrm>
            <a:off x="2113929" y="639757"/>
            <a:ext cx="1973241" cy="517509"/>
          </a:xfrm>
          <a:prstGeom prst="rect">
            <a:avLst/>
          </a:prstGeom>
        </p:spPr>
        <p:txBody>
          <a:bodyPr anchor="ctr" anchorCtr="0"/>
          <a:lstStyle>
            <a:lvl1pPr marL="0" indent="0">
              <a:buNone/>
              <a:defRPr sz="1100">
                <a:solidFill>
                  <a:schemeClr val="tx1"/>
                </a:solidFill>
              </a:defRPr>
            </a:lvl1pPr>
          </a:lstStyle>
          <a:p>
            <a:pPr lvl="0"/>
            <a:r>
              <a:rPr lang="en-US" dirty="0" smtClean="0"/>
              <a:t>Department Name</a:t>
            </a:r>
          </a:p>
        </p:txBody>
      </p:sp>
      <p:sp>
        <p:nvSpPr>
          <p:cNvPr id="3" name="Picture Placeholder 2"/>
          <p:cNvSpPr>
            <a:spLocks noGrp="1"/>
          </p:cNvSpPr>
          <p:nvPr>
            <p:ph type="pic" sz="quarter" idx="53" hasCustomPrompt="1"/>
          </p:nvPr>
        </p:nvSpPr>
        <p:spPr>
          <a:xfrm>
            <a:off x="381000" y="571406"/>
            <a:ext cx="1600200" cy="657476"/>
          </a:xfrm>
          <a:prstGeom prst="rect">
            <a:avLst/>
          </a:prstGeom>
        </p:spPr>
        <p:txBody>
          <a:bodyPr/>
          <a:lstStyle>
            <a:lvl1pPr>
              <a:defRPr/>
            </a:lvl1pPr>
          </a:lstStyle>
          <a:p>
            <a:r>
              <a:rPr lang="en-US" dirty="0" smtClean="0"/>
              <a:t>LOGO</a:t>
            </a:r>
            <a:endParaRPr lang="en-US" dirty="0"/>
          </a:p>
        </p:txBody>
      </p:sp>
      <p:cxnSp>
        <p:nvCxnSpPr>
          <p:cNvPr id="5" name="Straight Connector 4"/>
          <p:cNvCxnSpPr/>
          <p:nvPr userDrawn="1"/>
        </p:nvCxnSpPr>
        <p:spPr>
          <a:xfrm>
            <a:off x="1143000" y="3352800"/>
            <a:ext cx="6629400" cy="0"/>
          </a:xfrm>
          <a:prstGeom prst="line">
            <a:avLst/>
          </a:prstGeom>
          <a:ln w="12700">
            <a:solidFill>
              <a:srgbClr val="0070C0"/>
            </a:solidFill>
            <a:headEnd type="none"/>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ack Cover: DC ">
    <p:spTree>
      <p:nvGrpSpPr>
        <p:cNvPr id="1" name=""/>
        <p:cNvGrpSpPr/>
        <p:nvPr/>
      </p:nvGrpSpPr>
      <p:grpSpPr>
        <a:xfrm>
          <a:off x="0" y="0"/>
          <a:ext cx="0" cy="0"/>
          <a:chOff x="0" y="0"/>
          <a:chExt cx="0" cy="0"/>
        </a:xfrm>
      </p:grpSpPr>
      <p:sp>
        <p:nvSpPr>
          <p:cNvPr id="11" name="TextBox 10"/>
          <p:cNvSpPr txBox="1"/>
          <p:nvPr userDrawn="1"/>
        </p:nvSpPr>
        <p:spPr bwMode="gray">
          <a:xfrm>
            <a:off x="404091" y="6454619"/>
            <a:ext cx="2170546" cy="267283"/>
          </a:xfrm>
          <a:prstGeom prst="rect">
            <a:avLst/>
          </a:prstGeom>
          <a:solidFill>
            <a:schemeClr val="bg1"/>
          </a:solidFill>
        </p:spPr>
        <p:txBody>
          <a:bodyPr wrap="square" lIns="40909" tIns="40909" rIns="40909" bIns="40909" rtlCol="0">
            <a:spAutoFit/>
          </a:bodyPr>
          <a:lstStyle/>
          <a:p>
            <a:pPr marL="0" marR="0" lvl="0" indent="0" algn="l" defTabSz="911599" rtl="0" eaLnBrk="1" fontAlgn="auto" latinLnBrk="0" hangingPunct="1">
              <a:lnSpc>
                <a:spcPct val="100000"/>
              </a:lnSpc>
              <a:spcBef>
                <a:spcPts val="0"/>
              </a:spcBef>
              <a:spcAft>
                <a:spcPts val="0"/>
              </a:spcAft>
              <a:buClrTx/>
              <a:buSzTx/>
              <a:buFontTx/>
              <a:buNone/>
              <a:tabLst/>
              <a:defRPr/>
            </a:pPr>
            <a:r>
              <a:rPr kumimoji="0" lang="en-US" sz="600" b="0" i="0" u="none" strike="noStrike" kern="1200" cap="all" spc="0" normalizeH="0" baseline="0" noProof="0" dirty="0" smtClean="0">
                <a:ln>
                  <a:noFill/>
                </a:ln>
                <a:solidFill>
                  <a:schemeClr val="bg1"/>
                </a:solidFill>
                <a:effectLst/>
                <a:uLnTx/>
                <a:uFillTx/>
                <a:latin typeface="+mn-lt"/>
                <a:ea typeface="+mn-ea"/>
                <a:cs typeface="+mn-cs"/>
              </a:rPr>
              <a:t>©2011 The Advisory Board Company • </a:t>
            </a:r>
            <a:r>
              <a:rPr kumimoji="0" lang="en-US" sz="600" b="1" i="0" u="none" strike="noStrike" kern="1200" cap="all" spc="0" normalizeH="0" baseline="0" noProof="0" dirty="0" smtClean="0">
                <a:ln>
                  <a:noFill/>
                </a:ln>
                <a:solidFill>
                  <a:schemeClr val="bg1"/>
                </a:solidFill>
                <a:effectLst/>
                <a:uLnTx/>
                <a:uFillTx/>
                <a:latin typeface="+mn-lt"/>
                <a:ea typeface="+mn-ea"/>
                <a:cs typeface="+mn-cs"/>
              </a:rPr>
              <a:t>advisory.com</a:t>
            </a:r>
          </a:p>
        </p:txBody>
      </p:sp>
      <p:grpSp>
        <p:nvGrpSpPr>
          <p:cNvPr id="13" name="Group 12"/>
          <p:cNvGrpSpPr/>
          <p:nvPr userDrawn="1"/>
        </p:nvGrpSpPr>
        <p:grpSpPr bwMode="gray">
          <a:xfrm>
            <a:off x="2205988" y="5898914"/>
            <a:ext cx="4624941" cy="654513"/>
            <a:chOff x="2426493" y="6685338"/>
            <a:chExt cx="5087435" cy="741781"/>
          </a:xfrm>
        </p:grpSpPr>
        <p:sp>
          <p:nvSpPr>
            <p:cNvPr id="5" name="TextBox 4"/>
            <p:cNvSpPr txBox="1"/>
            <p:nvPr userDrawn="1"/>
          </p:nvSpPr>
          <p:spPr bwMode="gray">
            <a:xfrm>
              <a:off x="4067301" y="6854516"/>
              <a:ext cx="2284554" cy="384050"/>
            </a:xfrm>
            <a:prstGeom prst="rect">
              <a:avLst/>
            </a:prstGeom>
            <a:noFill/>
          </p:spPr>
          <p:txBody>
            <a:bodyPr wrap="square" lIns="45720" rIns="45720" rtlCol="0" anchor="ctr">
              <a:noAutofit/>
            </a:bodyPr>
            <a:lstStyle/>
            <a:p>
              <a:pPr algn="ctr">
                <a:spcBef>
                  <a:spcPts val="90"/>
                </a:spcBef>
              </a:pPr>
              <a:r>
                <a:rPr lang="en-US" sz="900" dirty="0" smtClean="0">
                  <a:solidFill>
                    <a:schemeClr val="accent4"/>
                  </a:solidFill>
                </a:rPr>
                <a:t>2445 M Street NW </a:t>
              </a:r>
              <a:r>
                <a:rPr lang="en-US" sz="900" b="1" dirty="0" smtClean="0">
                  <a:solidFill>
                    <a:schemeClr val="accent1"/>
                  </a:solidFill>
                </a:rPr>
                <a:t>I</a:t>
              </a:r>
              <a:r>
                <a:rPr lang="en-US" sz="900" dirty="0" smtClean="0">
                  <a:solidFill>
                    <a:schemeClr val="accent4"/>
                  </a:solidFill>
                </a:rPr>
                <a:t> Washington DC 20037</a:t>
              </a:r>
            </a:p>
            <a:p>
              <a:pPr algn="ctr">
                <a:spcBef>
                  <a:spcPts val="90"/>
                </a:spcBef>
              </a:pPr>
              <a:r>
                <a:rPr lang="en-US" sz="900" dirty="0" smtClean="0">
                  <a:solidFill>
                    <a:schemeClr val="accent4"/>
                  </a:solidFill>
                </a:rPr>
                <a:t>P 202.266.5600 </a:t>
              </a:r>
              <a:r>
                <a:rPr lang="en-US" sz="900" b="1" dirty="0" smtClean="0">
                  <a:solidFill>
                    <a:schemeClr val="accent1"/>
                  </a:solidFill>
                </a:rPr>
                <a:t>I</a:t>
              </a:r>
              <a:r>
                <a:rPr lang="en-US" sz="900" dirty="0" smtClean="0">
                  <a:solidFill>
                    <a:schemeClr val="accent4"/>
                  </a:solidFill>
                </a:rPr>
                <a:t> F 202.266.5700</a:t>
              </a:r>
            </a:p>
          </p:txBody>
        </p:sp>
        <p:sp>
          <p:nvSpPr>
            <p:cNvPr id="6" name="TextBox 5"/>
            <p:cNvSpPr txBox="1"/>
            <p:nvPr userDrawn="1"/>
          </p:nvSpPr>
          <p:spPr bwMode="gray">
            <a:xfrm>
              <a:off x="6494266" y="6931326"/>
              <a:ext cx="1019662" cy="230430"/>
            </a:xfrm>
            <a:prstGeom prst="rect">
              <a:avLst/>
            </a:prstGeom>
            <a:noFill/>
          </p:spPr>
          <p:txBody>
            <a:bodyPr wrap="square" lIns="45720" rIns="45720" rtlCol="0" anchor="ctr">
              <a:noAutofit/>
            </a:bodyPr>
            <a:lstStyle/>
            <a:p>
              <a:pPr algn="ctr">
                <a:spcBef>
                  <a:spcPts val="90"/>
                </a:spcBef>
              </a:pPr>
              <a:r>
                <a:rPr lang="en-US" sz="1000" b="1" dirty="0" smtClean="0">
                  <a:solidFill>
                    <a:schemeClr val="accent4"/>
                  </a:solidFill>
                </a:rPr>
                <a:t>advisory.com</a:t>
              </a:r>
              <a:endParaRPr lang="en-US" sz="1000" b="1" dirty="0">
                <a:solidFill>
                  <a:schemeClr val="accent4"/>
                </a:solidFill>
              </a:endParaRPr>
            </a:p>
          </p:txBody>
        </p:sp>
        <p:cxnSp>
          <p:nvCxnSpPr>
            <p:cNvPr id="7" name="Straight Connector 6"/>
            <p:cNvCxnSpPr/>
            <p:nvPr userDrawn="1"/>
          </p:nvCxnSpPr>
          <p:spPr bwMode="gray">
            <a:xfrm rot="5400000">
              <a:off x="3735136" y="7045747"/>
              <a:ext cx="493776" cy="1588"/>
            </a:xfrm>
            <a:prstGeom prst="line">
              <a:avLst/>
            </a:prstGeom>
            <a:ln w="952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bwMode="gray">
            <a:xfrm rot="5400000">
              <a:off x="6180970" y="7045747"/>
              <a:ext cx="493776" cy="1588"/>
            </a:xfrm>
            <a:prstGeom prst="line">
              <a:avLst/>
            </a:prstGeom>
            <a:ln w="9525">
              <a:solidFill>
                <a:schemeClr val="accent4"/>
              </a:solidFill>
            </a:ln>
          </p:spPr>
          <p:style>
            <a:lnRef idx="1">
              <a:schemeClr val="accent1"/>
            </a:lnRef>
            <a:fillRef idx="0">
              <a:schemeClr val="accent1"/>
            </a:fillRef>
            <a:effectRef idx="0">
              <a:schemeClr val="accent1"/>
            </a:effectRef>
            <a:fontRef idx="minor">
              <a:schemeClr val="tx1"/>
            </a:fontRef>
          </p:style>
        </p:cxnSp>
        <p:pic>
          <p:nvPicPr>
            <p:cNvPr id="12" name="Picture 11" descr="ABC_Logo_RGB.png"/>
            <p:cNvPicPr>
              <a:picLocks noChangeAspect="1"/>
            </p:cNvPicPr>
            <p:nvPr userDrawn="1"/>
          </p:nvPicPr>
          <p:blipFill>
            <a:blip r:embed="rId2" cstate="print"/>
            <a:stretch>
              <a:fillRect/>
            </a:stretch>
          </p:blipFill>
          <p:spPr bwMode="gray">
            <a:xfrm>
              <a:off x="2426493" y="6685338"/>
              <a:ext cx="1524149" cy="741781"/>
            </a:xfrm>
            <a:prstGeom prst="rect">
              <a:avLst/>
            </a:prstGeom>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41006" y="2346617"/>
            <a:ext cx="6651036" cy="968189"/>
          </a:xfrm>
          <a:prstGeom prst="rect">
            <a:avLst/>
          </a:prstGeom>
        </p:spPr>
        <p:txBody>
          <a:bodyPr lIns="40954" tIns="40954" rIns="40954" bIns="40954" anchor="b"/>
          <a:lstStyle>
            <a:lvl1pPr marL="0" indent="0">
              <a:spcBef>
                <a:spcPts val="0"/>
              </a:spcBef>
              <a:buNone/>
              <a:defRPr sz="3100" b="0" baseline="0">
                <a:solidFill>
                  <a:schemeClr val="accent3"/>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Title – Arial </a:t>
            </a:r>
            <a:br>
              <a:rPr lang="en-US" dirty="0" smtClean="0"/>
            </a:br>
            <a:r>
              <a:rPr lang="en-US" dirty="0" smtClean="0"/>
              <a:t>35pt Regular, Use Title Case</a:t>
            </a:r>
          </a:p>
        </p:txBody>
      </p:sp>
      <p:sp>
        <p:nvSpPr>
          <p:cNvPr id="23" name="Text Placeholder 8"/>
          <p:cNvSpPr>
            <a:spLocks noGrp="1"/>
          </p:cNvSpPr>
          <p:nvPr>
            <p:ph type="body" sz="quarter" idx="12" hasCustomPrompt="1"/>
          </p:nvPr>
        </p:nvSpPr>
        <p:spPr bwMode="gray">
          <a:xfrm>
            <a:off x="1141006" y="3367203"/>
            <a:ext cx="6651036" cy="403411"/>
          </a:xfrm>
          <a:prstGeom prst="rect">
            <a:avLst/>
          </a:prstGeom>
        </p:spPr>
        <p:txBody>
          <a:bodyPr lIns="40954" tIns="40954" rIns="40954" bIns="40954" anchor="t"/>
          <a:lstStyle>
            <a:lvl1pPr marL="0" indent="0">
              <a:spcBef>
                <a:spcPts val="0"/>
              </a:spcBef>
              <a:buNone/>
              <a:defRPr sz="1100" b="0" i="0" baseline="0">
                <a:solidFill>
                  <a:schemeClr val="accent3"/>
                </a:solidFill>
              </a:defRPr>
            </a:lvl1pPr>
            <a:lvl2pPr marL="0" indent="0">
              <a:buNone/>
              <a:defRPr sz="900" b="1">
                <a:solidFill>
                  <a:schemeClr val="accent3"/>
                </a:solidFill>
              </a:defRPr>
            </a:lvl2pPr>
            <a:lvl3pPr marL="0" indent="0">
              <a:buNone/>
              <a:defRPr sz="900" b="1">
                <a:solidFill>
                  <a:schemeClr val="accent3"/>
                </a:solidFill>
              </a:defRPr>
            </a:lvl3pPr>
            <a:lvl4pPr marL="0" indent="0">
              <a:buNone/>
              <a:defRPr sz="900" b="1">
                <a:solidFill>
                  <a:schemeClr val="accent3"/>
                </a:solidFill>
              </a:defRPr>
            </a:lvl4pPr>
            <a:lvl5pPr marL="0" indent="0">
              <a:buNone/>
              <a:defRPr sz="900" b="1">
                <a:solidFill>
                  <a:schemeClr val="accent3"/>
                </a:solidFill>
              </a:defRPr>
            </a:lvl5pPr>
          </a:lstStyle>
          <a:p>
            <a:pPr lvl="0"/>
            <a:r>
              <a:rPr lang="en-US" dirty="0" smtClean="0"/>
              <a:t>Presentation Subtitle – Arial 12pt Regular, Use Title Case</a:t>
            </a:r>
          </a:p>
        </p:txBody>
      </p:sp>
      <p:sp>
        <p:nvSpPr>
          <p:cNvPr id="24" name="Text Placeholder 31"/>
          <p:cNvSpPr>
            <a:spLocks noGrp="1"/>
          </p:cNvSpPr>
          <p:nvPr>
            <p:ph type="body" sz="quarter" idx="52" hasCustomPrompt="1"/>
          </p:nvPr>
        </p:nvSpPr>
        <p:spPr bwMode="gray">
          <a:xfrm>
            <a:off x="1141011" y="3975741"/>
            <a:ext cx="3228839" cy="1458079"/>
          </a:xfrm>
        </p:spPr>
        <p:txBody>
          <a:bodyPr lIns="40954" tIns="40954" rIns="40954" bIns="40954"/>
          <a:lstStyle>
            <a:lvl1pPr>
              <a:spcBef>
                <a:spcPts val="449"/>
              </a:spcBef>
              <a:defRPr sz="900" baseline="0">
                <a:solidFill>
                  <a:schemeClr val="accent3"/>
                </a:solidFill>
              </a:defRPr>
            </a:lvl1pPr>
            <a:lvl2pPr>
              <a:spcBef>
                <a:spcPts val="449"/>
              </a:spcBef>
              <a:defRPr sz="900">
                <a:solidFill>
                  <a:schemeClr val="accent3"/>
                </a:solidFill>
              </a:defRPr>
            </a:lvl2pPr>
            <a:lvl3pPr>
              <a:spcBef>
                <a:spcPts val="449"/>
              </a:spcBef>
              <a:defRPr sz="900">
                <a:solidFill>
                  <a:schemeClr val="accent3"/>
                </a:solidFill>
              </a:defRPr>
            </a:lvl3pPr>
            <a:lvl4pPr>
              <a:spcBef>
                <a:spcPts val="449"/>
              </a:spcBef>
              <a:defRPr sz="900">
                <a:solidFill>
                  <a:schemeClr val="accent3"/>
                </a:solidFill>
              </a:defRPr>
            </a:lvl4pPr>
            <a:lvl5pPr>
              <a:spcBef>
                <a:spcPts val="449"/>
              </a:spcBef>
              <a:defRPr sz="900">
                <a:solidFill>
                  <a:schemeClr val="accent3"/>
                </a:solidFill>
              </a:defRPr>
            </a:lvl5pPr>
          </a:lstStyle>
          <a:p>
            <a:pPr lvl="0"/>
            <a:r>
              <a:rPr lang="en-US" dirty="0" smtClean="0"/>
              <a:t>Bulleted text if needed – Arial 10pt Regular</a:t>
            </a:r>
            <a:br>
              <a:rPr lang="en-US" dirty="0" smtClean="0"/>
            </a:br>
            <a:r>
              <a:rPr lang="en-US" dirty="0" smtClean="0"/>
              <a:t>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bwMode="gray">
          <a:xfrm>
            <a:off x="2081489" y="637926"/>
            <a:ext cx="0" cy="52443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ext Placeholder 14"/>
          <p:cNvSpPr>
            <a:spLocks noGrp="1"/>
          </p:cNvSpPr>
          <p:nvPr>
            <p:ph type="body" sz="quarter" idx="10" hasCustomPrompt="1"/>
          </p:nvPr>
        </p:nvSpPr>
        <p:spPr bwMode="gray">
          <a:xfrm>
            <a:off x="2113929" y="639757"/>
            <a:ext cx="1973241" cy="517509"/>
          </a:xfrm>
        </p:spPr>
        <p:txBody>
          <a:bodyPr anchor="ctr" anchorCtr="0"/>
          <a:lstStyle>
            <a:lvl1pPr marL="0" indent="0">
              <a:buNone/>
              <a:defRPr sz="1100">
                <a:solidFill>
                  <a:schemeClr val="accent3"/>
                </a:solidFill>
              </a:defRPr>
            </a:lvl1pPr>
          </a:lstStyle>
          <a:p>
            <a:pPr lvl="0"/>
            <a:r>
              <a:rPr lang="en-US" dirty="0" smtClean="0"/>
              <a:t>Program Name Goes Here on One Line or Two Equal Lines</a:t>
            </a:r>
          </a:p>
        </p:txBody>
      </p:sp>
      <p:pic>
        <p:nvPicPr>
          <p:cNvPr id="11" name="Picture 10" descr="ABC_Logo_RGB.png"/>
          <p:cNvPicPr>
            <a:picLocks noChangeAspect="1"/>
          </p:cNvPicPr>
          <p:nvPr userDrawn="1"/>
        </p:nvPicPr>
        <p:blipFill>
          <a:blip r:embed="rId2" cstate="print"/>
          <a:stretch>
            <a:fillRect/>
          </a:stretch>
        </p:blipFill>
        <p:spPr bwMode="gray">
          <a:xfrm>
            <a:off x="487095" y="525236"/>
            <a:ext cx="1599881" cy="755737"/>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Graphic">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bwMode="gray"/>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5" name="Text Placeholder 21"/>
          <p:cNvSpPr>
            <a:spLocks noGrp="1"/>
          </p:cNvSpPr>
          <p:nvPr>
            <p:ph type="body" sz="quarter" idx="17" hasCustomPrompt="1"/>
          </p:nvPr>
        </p:nvSpPr>
        <p:spPr bwMode="gray">
          <a:xfrm>
            <a:off x="6864894" y="6252883"/>
            <a:ext cx="1862043" cy="201706"/>
          </a:xfrm>
          <a:prstGeom prst="rect">
            <a:avLst/>
          </a:prstGeom>
        </p:spPr>
        <p:txBody>
          <a:bodyPr lIns="40945" tIns="40945" rIns="40945" bIns="40945" anchor="b">
            <a:noAutofit/>
          </a:bodyPr>
          <a:lstStyle>
            <a:lvl1pPr marL="0" indent="0" algn="l">
              <a:spcBef>
                <a:spcPts val="0"/>
              </a:spcBef>
              <a:buNone/>
              <a:defRPr sz="400" baseline="0">
                <a:solidFill>
                  <a:schemeClr val="accent5"/>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7" name="Text Placeholder 23"/>
          <p:cNvSpPr>
            <a:spLocks noGrp="1"/>
          </p:cNvSpPr>
          <p:nvPr>
            <p:ph type="body" sz="quarter" idx="20" hasCustomPrompt="1"/>
          </p:nvPr>
        </p:nvSpPr>
        <p:spPr bwMode="gray">
          <a:xfrm>
            <a:off x="374078" y="6186569"/>
            <a:ext cx="2078181" cy="268020"/>
          </a:xfrm>
          <a:prstGeom prst="rect">
            <a:avLst/>
          </a:prstGeom>
        </p:spPr>
        <p:txBody>
          <a:bodyPr lIns="40945" tIns="40945" rIns="40945" bIns="40945" anchor="b">
            <a:noAutofit/>
          </a:bodyPr>
          <a:lstStyle>
            <a:lvl1pPr marL="81890" indent="-81890" algn="l" defTabSz="81890">
              <a:spcBef>
                <a:spcPts val="0"/>
              </a:spcBef>
              <a:buFont typeface="+mj-lt"/>
              <a:buAutoNum type="arabicParenR"/>
              <a:defRPr sz="400" baseline="0">
                <a:solidFill>
                  <a:schemeClr val="accent5"/>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10" name="Text Placeholder 4"/>
          <p:cNvSpPr>
            <a:spLocks noGrp="1"/>
          </p:cNvSpPr>
          <p:nvPr>
            <p:ph type="body" sz="quarter" idx="19" hasCustomPrompt="1"/>
          </p:nvPr>
        </p:nvSpPr>
        <p:spPr bwMode="gray">
          <a:xfrm>
            <a:off x="399869" y="403413"/>
            <a:ext cx="2645699" cy="186366"/>
          </a:xfrm>
        </p:spPr>
        <p:txBody>
          <a:bodyPr lIns="0" tIns="40945" rIns="0" bIns="40945">
            <a:noAutofit/>
          </a:bodyPr>
          <a:lstStyle>
            <a:lvl1pPr marL="0" indent="0">
              <a:spcBef>
                <a:spcPts val="0"/>
              </a:spcBef>
              <a:buNone/>
              <a:defRPr sz="900" baseline="0">
                <a:solidFill>
                  <a:schemeClr val="accent5"/>
                </a:solidFill>
              </a:defRPr>
            </a:lvl1pPr>
          </a:lstStyle>
          <a:p>
            <a:pPr lvl="0"/>
            <a:r>
              <a:rPr lang="en-US" dirty="0" smtClean="0"/>
              <a:t>Top Kicker – Arial 9pt Regular, Use Title Case</a:t>
            </a:r>
            <a:endParaRPr lang="en-US" dirty="0"/>
          </a:p>
        </p:txBody>
      </p:sp>
      <p:sp>
        <p:nvSpPr>
          <p:cNvPr id="14"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p>
            <a:r>
              <a:rPr lang="en-US" dirty="0" smtClean="0"/>
              <a:t>Slide Title – Arial 18pt Bold, Use Title Case</a:t>
            </a:r>
            <a:endParaRPr lang="en-US" dirty="0"/>
          </a:p>
        </p:txBody>
      </p:sp>
      <p:cxnSp>
        <p:nvCxnSpPr>
          <p:cNvPr id="18" name="Straight Connector 17"/>
          <p:cNvCxnSpPr/>
          <p:nvPr userDrawn="1"/>
        </p:nvCxnSpPr>
        <p:spPr bwMode="gray">
          <a:xfrm>
            <a:off x="404092" y="948523"/>
            <a:ext cx="8322830" cy="0"/>
          </a:xfrm>
          <a:prstGeom prst="line">
            <a:avLst/>
          </a:prstGeom>
          <a:ln w="9525">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Text Placeholder 4"/>
          <p:cNvSpPr>
            <a:spLocks noGrp="1"/>
          </p:cNvSpPr>
          <p:nvPr>
            <p:ph type="body" sz="quarter" idx="11" hasCustomPrompt="1"/>
          </p:nvPr>
        </p:nvSpPr>
        <p:spPr bwMode="gray">
          <a:xfrm>
            <a:off x="399866" y="963229"/>
            <a:ext cx="8314171" cy="271094"/>
          </a:xfrm>
        </p:spPr>
        <p:txBody>
          <a:bodyPr lIns="0" tIns="40945" rIns="0" bIns="40945">
            <a:noAutofit/>
          </a:bodyPr>
          <a:lstStyle>
            <a:lvl1pPr marL="0" indent="0">
              <a:spcBef>
                <a:spcPts val="0"/>
              </a:spcBef>
              <a:buNone/>
              <a:defRPr sz="1300" baseline="0">
                <a:solidFill>
                  <a:schemeClr val="accent3"/>
                </a:solidFill>
              </a:defRPr>
            </a:lvl1pPr>
          </a:lstStyle>
          <a:p>
            <a:pPr lvl="0"/>
            <a:r>
              <a:rPr lang="en-US" dirty="0" smtClean="0"/>
              <a:t>Slide Subtitle – Arial 14pt Regular, Use Title Case</a:t>
            </a:r>
            <a:endParaRPr lang="en-US" dirty="0"/>
          </a:p>
        </p:txBody>
      </p:sp>
      <p:sp>
        <p:nvSpPr>
          <p:cNvPr id="32" name="Text Placeholder 16"/>
          <p:cNvSpPr>
            <a:spLocks noGrp="1"/>
          </p:cNvSpPr>
          <p:nvPr>
            <p:ph type="body" sz="quarter" idx="23" hasCustomPrompt="1"/>
          </p:nvPr>
        </p:nvSpPr>
        <p:spPr bwMode="gray">
          <a:xfrm>
            <a:off x="1708591" y="1666949"/>
            <a:ext cx="5726833" cy="203020"/>
          </a:xfrm>
        </p:spPr>
        <p:txBody>
          <a:bodyPr/>
          <a:lstStyle>
            <a:lvl1pPr marL="0" indent="0" algn="ctr">
              <a:buNone/>
              <a:defRPr sz="1000" b="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Title – Arial 11pt Bold, Use Title Case</a:t>
            </a:r>
            <a:endParaRPr lang="en-US" dirty="0"/>
          </a:p>
        </p:txBody>
      </p:sp>
      <p:sp>
        <p:nvSpPr>
          <p:cNvPr id="33" name="Text Placeholder 16"/>
          <p:cNvSpPr>
            <a:spLocks noGrp="1"/>
          </p:cNvSpPr>
          <p:nvPr>
            <p:ph type="body" sz="quarter" idx="26" hasCustomPrompt="1"/>
          </p:nvPr>
        </p:nvSpPr>
        <p:spPr bwMode="gray">
          <a:xfrm>
            <a:off x="1708591" y="1884481"/>
            <a:ext cx="5726833" cy="213999"/>
          </a:xfrm>
        </p:spPr>
        <p:txBody>
          <a:bodyPr lIns="40945" tIns="40945" rIns="40945" bIns="40945"/>
          <a:lstStyle>
            <a:lvl1pPr marL="0" indent="0" algn="ctr">
              <a:buNone/>
              <a:defRPr sz="900" b="0" i="1"/>
            </a:lvl1pPr>
            <a:lvl2pPr algn="ctr">
              <a:buNone/>
              <a:defRPr sz="900" b="1"/>
            </a:lvl2pPr>
            <a:lvl3pPr algn="ctr">
              <a:buNone/>
              <a:defRPr sz="900" b="1"/>
            </a:lvl3pPr>
            <a:lvl4pPr algn="ctr">
              <a:buNone/>
              <a:defRPr sz="900" b="1"/>
            </a:lvl4pPr>
            <a:lvl5pPr algn="ctr">
              <a:buNone/>
              <a:defRPr sz="900" b="1"/>
            </a:lvl5pPr>
          </a:lstStyle>
          <a:p>
            <a:pPr lvl="0"/>
            <a:r>
              <a:rPr lang="en-US" dirty="0" smtClean="0"/>
              <a:t>Graphic Subtitle – Arial 10pt Italic, Use Title Case</a:t>
            </a:r>
            <a:endParaRPr lang="en-US" dirty="0"/>
          </a:p>
        </p:txBody>
      </p:sp>
      <p:sp>
        <p:nvSpPr>
          <p:cNvPr id="34" name="Text Placeholder 16"/>
          <p:cNvSpPr>
            <a:spLocks noGrp="1"/>
          </p:cNvSpPr>
          <p:nvPr>
            <p:ph type="body" sz="quarter" idx="29" hasCustomPrompt="1"/>
          </p:nvPr>
        </p:nvSpPr>
        <p:spPr bwMode="gray">
          <a:xfrm>
            <a:off x="1705970" y="2110978"/>
            <a:ext cx="5732071" cy="213999"/>
          </a:xfrm>
        </p:spPr>
        <p:txBody>
          <a:bodyPr/>
          <a:lstStyle>
            <a:lvl1pPr marL="0" indent="0" algn="ctr">
              <a:buNone/>
              <a:defRPr sz="900" b="0" i="0"/>
            </a:lvl1pPr>
            <a:lvl2pPr algn="ctr">
              <a:buNone/>
              <a:defRPr sz="900" b="1"/>
            </a:lvl2pPr>
            <a:lvl3pPr algn="ctr">
              <a:buNone/>
              <a:defRPr sz="900" b="1"/>
            </a:lvl3pPr>
            <a:lvl4pPr algn="ctr">
              <a:buNone/>
              <a:defRPr sz="900" b="1"/>
            </a:lvl4pPr>
            <a:lvl5pPr algn="ctr">
              <a:buNone/>
              <a:defRPr sz="900" b="1"/>
            </a:lvl5pPr>
          </a:lstStyle>
          <a:p>
            <a:pPr lvl="0"/>
            <a:r>
              <a:rPr lang="en-US" dirty="0" smtClean="0"/>
              <a:t>N-Value (ex: n=84) – Arial 8.5pt Regular</a:t>
            </a:r>
            <a:endParaRPr lang="en-US" dirty="0"/>
          </a:p>
        </p:txBody>
      </p:sp>
      <p:sp>
        <p:nvSpPr>
          <p:cNvPr id="35" name="Content Placeholder 15"/>
          <p:cNvSpPr>
            <a:spLocks noGrp="1"/>
          </p:cNvSpPr>
          <p:nvPr>
            <p:ph sz="quarter" idx="21" hasCustomPrompt="1"/>
          </p:nvPr>
        </p:nvSpPr>
        <p:spPr bwMode="gray">
          <a:xfrm>
            <a:off x="1705970" y="2476058"/>
            <a:ext cx="5732071" cy="2795189"/>
          </a:xfrm>
          <a:ln>
            <a:noFill/>
          </a:ln>
        </p:spPr>
        <p:txBody>
          <a:bodyPr lIns="40945" tIns="40945" rIns="40945" bIns="40945" anchor="t"/>
          <a:lstStyle>
            <a:lvl1pPr marL="100936" indent="-100936" algn="l">
              <a:buFont typeface="Arial" pitchFamily="34" charset="0"/>
              <a:buChar char="•"/>
              <a:defRPr sz="700" i="1" baseline="0">
                <a:solidFill>
                  <a:schemeClr val="accent3"/>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Graphic">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bwMode="gray"/>
        <p:txBody>
          <a:bodyPr/>
          <a:lstStyle/>
          <a:p>
            <a:fld id="{D1524D41-16DC-4D92-9EF9-071B213BE0F5}" type="slidenum">
              <a:rPr lang="en-US" smtClean="0">
                <a:solidFill>
                  <a:srgbClr val="000000"/>
                </a:solidFill>
              </a:rPr>
              <a:pPr/>
              <a:t>‹#›</a:t>
            </a:fld>
            <a:endParaRPr lang="en-US" dirty="0">
              <a:solidFill>
                <a:srgbClr val="000000"/>
              </a:solidFill>
            </a:endParaRPr>
          </a:p>
        </p:txBody>
      </p:sp>
      <p:sp>
        <p:nvSpPr>
          <p:cNvPr id="10" name="Text Placeholder 4"/>
          <p:cNvSpPr>
            <a:spLocks noGrp="1"/>
          </p:cNvSpPr>
          <p:nvPr>
            <p:ph type="body" sz="quarter" idx="19" hasCustomPrompt="1"/>
          </p:nvPr>
        </p:nvSpPr>
        <p:spPr bwMode="gray">
          <a:xfrm>
            <a:off x="399869" y="403413"/>
            <a:ext cx="2645699" cy="186366"/>
          </a:xfrm>
        </p:spPr>
        <p:txBody>
          <a:bodyPr lIns="0" tIns="40945" rIns="0" bIns="40945">
            <a:noAutofit/>
          </a:bodyPr>
          <a:lstStyle>
            <a:lvl1pPr marL="0" indent="0">
              <a:spcBef>
                <a:spcPts val="0"/>
              </a:spcBef>
              <a:buNone/>
              <a:defRPr sz="900" baseline="0">
                <a:solidFill>
                  <a:schemeClr val="accent5"/>
                </a:solidFill>
              </a:defRPr>
            </a:lvl1pPr>
          </a:lstStyle>
          <a:p>
            <a:pPr lvl="0"/>
            <a:r>
              <a:rPr lang="en-US" dirty="0" smtClean="0"/>
              <a:t>Top Kicker – Arial 9pt Regular, Use Title Case</a:t>
            </a:r>
            <a:endParaRPr lang="en-US" dirty="0"/>
          </a:p>
        </p:txBody>
      </p:sp>
      <p:sp>
        <p:nvSpPr>
          <p:cNvPr id="14" name="Title Placeholder 1"/>
          <p:cNvSpPr>
            <a:spLocks noGrp="1"/>
          </p:cNvSpPr>
          <p:nvPr>
            <p:ph type="title" hasCustomPrompt="1"/>
          </p:nvPr>
        </p:nvSpPr>
        <p:spPr bwMode="gray">
          <a:xfrm>
            <a:off x="399866" y="673829"/>
            <a:ext cx="8314171" cy="249114"/>
          </a:xfrm>
          <a:prstGeom prst="rect">
            <a:avLst/>
          </a:prstGeom>
        </p:spPr>
        <p:txBody>
          <a:bodyPr vert="horz" wrap="square" lIns="0" tIns="0" rIns="0" bIns="0" rtlCol="0" anchor="b">
            <a:noAutofit/>
          </a:bodyPr>
          <a:lstStyle/>
          <a:p>
            <a:r>
              <a:rPr lang="en-US" dirty="0" smtClean="0"/>
              <a:t>Slide Title – Arial 18pt Bold, Use Title Case</a:t>
            </a:r>
            <a:endParaRPr lang="en-US" dirty="0"/>
          </a:p>
        </p:txBody>
      </p:sp>
      <p:cxnSp>
        <p:nvCxnSpPr>
          <p:cNvPr id="18" name="Straight Connector 17"/>
          <p:cNvCxnSpPr/>
          <p:nvPr userDrawn="1"/>
        </p:nvCxnSpPr>
        <p:spPr bwMode="gray">
          <a:xfrm>
            <a:off x="404092" y="948523"/>
            <a:ext cx="8322830" cy="0"/>
          </a:xfrm>
          <a:prstGeom prst="line">
            <a:avLst/>
          </a:prstGeom>
          <a:ln w="9525">
            <a:solidFill>
              <a:schemeClr val="accent6"/>
            </a:solidFill>
          </a:ln>
        </p:spPr>
        <p:style>
          <a:lnRef idx="1">
            <a:schemeClr val="accent1"/>
          </a:lnRef>
          <a:fillRef idx="0">
            <a:schemeClr val="accent1"/>
          </a:fillRef>
          <a:effectRef idx="0">
            <a:schemeClr val="accent1"/>
          </a:effectRef>
          <a:fontRef idx="minor">
            <a:schemeClr val="tx1"/>
          </a:fontRef>
        </p:style>
      </p:cxnSp>
      <p:sp>
        <p:nvSpPr>
          <p:cNvPr id="31" name="Text Placeholder 4"/>
          <p:cNvSpPr>
            <a:spLocks noGrp="1"/>
          </p:cNvSpPr>
          <p:nvPr>
            <p:ph type="body" sz="quarter" idx="11" hasCustomPrompt="1"/>
          </p:nvPr>
        </p:nvSpPr>
        <p:spPr bwMode="gray">
          <a:xfrm>
            <a:off x="399866" y="963229"/>
            <a:ext cx="8314171" cy="271094"/>
          </a:xfrm>
        </p:spPr>
        <p:txBody>
          <a:bodyPr lIns="0" tIns="40945" rIns="0" bIns="40945">
            <a:noAutofit/>
          </a:bodyPr>
          <a:lstStyle>
            <a:lvl1pPr marL="0" indent="0">
              <a:spcBef>
                <a:spcPts val="0"/>
              </a:spcBef>
              <a:buNone/>
              <a:defRPr sz="1300" baseline="0">
                <a:solidFill>
                  <a:schemeClr val="accent3"/>
                </a:solidFill>
              </a:defRPr>
            </a:lvl1pPr>
          </a:lstStyle>
          <a:p>
            <a:pPr lvl="0"/>
            <a:r>
              <a:rPr lang="en-US" dirty="0" smtClean="0"/>
              <a:t>Slide Subtitle – Arial 14pt Regular, Use Title Case</a:t>
            </a:r>
            <a:endParaRPr lang="en-US" dirty="0"/>
          </a:p>
        </p:txBody>
      </p:sp>
    </p:spTree>
    <p:extLst>
      <p:ext uri="{BB962C8B-B14F-4D97-AF65-F5344CB8AC3E}">
        <p14:creationId xmlns:p14="http://schemas.microsoft.com/office/powerpoint/2010/main" val="234029782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Standard">
    <p:spTree>
      <p:nvGrpSpPr>
        <p:cNvPr id="1" name=""/>
        <p:cNvGrpSpPr/>
        <p:nvPr/>
      </p:nvGrpSpPr>
      <p:grpSpPr>
        <a:xfrm>
          <a:off x="0" y="0"/>
          <a:ext cx="0" cy="0"/>
          <a:chOff x="0" y="0"/>
          <a:chExt cx="0" cy="0"/>
        </a:xfrm>
      </p:grpSpPr>
      <p:sp>
        <p:nvSpPr>
          <p:cNvPr id="5" name="Rectangle 4"/>
          <p:cNvSpPr/>
          <p:nvPr/>
        </p:nvSpPr>
        <p:spPr bwMode="auto">
          <a:xfrm>
            <a:off x="0" y="0"/>
            <a:ext cx="9144000" cy="870857"/>
          </a:xfrm>
          <a:prstGeom prst="rect">
            <a:avLst/>
          </a:prstGeom>
          <a:solidFill>
            <a:schemeClr val="accent1"/>
          </a:solidFill>
          <a:ln w="9525" cap="flat" cmpd="sng" algn="ctr">
            <a:no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fontAlgn="base">
              <a:spcBef>
                <a:spcPct val="0"/>
              </a:spcBef>
              <a:spcAft>
                <a:spcPct val="0"/>
              </a:spcAft>
            </a:pPr>
            <a:endParaRPr lang="en-US" sz="1400" dirty="0" smtClean="0">
              <a:solidFill>
                <a:srgbClr val="BFBFBF"/>
              </a:solidFill>
              <a:cs typeface="Arial" pitchFamily="34" charset="0"/>
            </a:endParaRPr>
          </a:p>
        </p:txBody>
      </p:sp>
      <p:sp>
        <p:nvSpPr>
          <p:cNvPr id="3" name="Slide Number Placeholder 2"/>
          <p:cNvSpPr>
            <a:spLocks noGrp="1"/>
          </p:cNvSpPr>
          <p:nvPr>
            <p:ph type="sldNum" sz="quarter" idx="10"/>
          </p:nvPr>
        </p:nvSpPr>
        <p:spPr>
          <a:xfrm>
            <a:off x="8424209" y="1"/>
            <a:ext cx="719790" cy="424543"/>
          </a:xfrm>
        </p:spPr>
        <p:txBody>
          <a:bodyPr/>
          <a:lstStyle>
            <a:lvl1pPr>
              <a:defRPr>
                <a:solidFill>
                  <a:schemeClr val="tx1"/>
                </a:solidFill>
              </a:defRPr>
            </a:lvl1pPr>
          </a:lstStyle>
          <a:p>
            <a:fld id="{720EF1D8-22C3-47F9-97C9-90650415DCF1}" type="slidenum">
              <a:rPr lang="en-US" smtClean="0">
                <a:solidFill>
                  <a:srgbClr val="000000"/>
                </a:solidFill>
              </a:rPr>
              <a:pPr/>
              <a:t>‹#›</a:t>
            </a:fld>
            <a:endParaRPr lang="en-US" dirty="0">
              <a:solidFill>
                <a:srgbClr val="000000"/>
              </a:solidFill>
            </a:endParaRPr>
          </a:p>
        </p:txBody>
      </p:sp>
      <p:sp>
        <p:nvSpPr>
          <p:cNvPr id="10" name="Text Placeholder 9"/>
          <p:cNvSpPr>
            <a:spLocks noGrp="1"/>
          </p:cNvSpPr>
          <p:nvPr>
            <p:ph type="body" sz="quarter" idx="11" hasCustomPrompt="1"/>
          </p:nvPr>
        </p:nvSpPr>
        <p:spPr>
          <a:xfrm>
            <a:off x="493267" y="867217"/>
            <a:ext cx="8164287" cy="465729"/>
          </a:xfrm>
          <a:prstGeom prst="rect">
            <a:avLst/>
          </a:prstGeom>
        </p:spPr>
        <p:txBody>
          <a:bodyPr lIns="65295" tIns="65295" rIns="65295" bIns="65295"/>
          <a:lstStyle>
            <a:lvl1pPr marL="0" indent="0" algn="ctr">
              <a:buNone/>
              <a:defRPr sz="2300" i="1" spc="0" baseline="0">
                <a:solidFill>
                  <a:schemeClr val="tx1"/>
                </a:solidFill>
                <a:latin typeface="Cambria" pitchFamily="18" charset="0"/>
                <a:cs typeface="Arial" pitchFamily="34" charset="0"/>
              </a:defRPr>
            </a:lvl1pPr>
            <a:lvl2pPr>
              <a:buNone/>
              <a:defRPr sz="1900" spc="286" baseline="0">
                <a:solidFill>
                  <a:schemeClr val="bg1">
                    <a:lumMod val="50000"/>
                  </a:schemeClr>
                </a:solidFill>
              </a:defRPr>
            </a:lvl2pPr>
            <a:lvl3pPr>
              <a:buNone/>
              <a:defRPr sz="1900" spc="286" baseline="0">
                <a:solidFill>
                  <a:schemeClr val="bg1">
                    <a:lumMod val="50000"/>
                  </a:schemeClr>
                </a:solidFill>
              </a:defRPr>
            </a:lvl3pPr>
            <a:lvl4pPr>
              <a:buNone/>
              <a:defRPr sz="1900" spc="286" baseline="0">
                <a:solidFill>
                  <a:schemeClr val="bg1">
                    <a:lumMod val="50000"/>
                  </a:schemeClr>
                </a:solidFill>
              </a:defRPr>
            </a:lvl4pPr>
            <a:lvl5pPr>
              <a:buNone/>
              <a:defRPr sz="1900" spc="286" baseline="0">
                <a:solidFill>
                  <a:schemeClr val="bg1">
                    <a:lumMod val="50000"/>
                  </a:schemeClr>
                </a:solidFill>
              </a:defRPr>
            </a:lvl5pPr>
          </a:lstStyle>
          <a:p>
            <a:pPr lvl="0"/>
            <a:r>
              <a:rPr lang="en-US" dirty="0" smtClean="0"/>
              <a:t>Click to Add Slide Subtitle: Cambria 16pt Italic</a:t>
            </a:r>
            <a:endParaRPr lang="en-US" dirty="0"/>
          </a:p>
        </p:txBody>
      </p:sp>
      <p:sp>
        <p:nvSpPr>
          <p:cNvPr id="12" name="Text Placeholder 11"/>
          <p:cNvSpPr>
            <a:spLocks noGrp="1"/>
          </p:cNvSpPr>
          <p:nvPr>
            <p:ph type="body" sz="quarter" idx="12" hasCustomPrompt="1"/>
          </p:nvPr>
        </p:nvSpPr>
        <p:spPr bwMode="gray">
          <a:xfrm>
            <a:off x="493258" y="275476"/>
            <a:ext cx="8164286" cy="591330"/>
          </a:xfrm>
          <a:prstGeom prst="rect">
            <a:avLst/>
          </a:prstGeom>
        </p:spPr>
        <p:txBody>
          <a:bodyPr lIns="65295" tIns="65295" rIns="65295" bIns="65295" anchor="b"/>
          <a:lstStyle>
            <a:lvl1pPr marL="0" indent="0" algn="ctr">
              <a:buNone/>
              <a:defRPr sz="2900" spc="0" baseline="0">
                <a:solidFill>
                  <a:schemeClr val="accent4"/>
                </a:solidFill>
                <a:latin typeface="Cambria" pitchFamily="18" charset="0"/>
                <a:cs typeface="Arial" pitchFamily="34" charset="0"/>
              </a:defRPr>
            </a:lvl1pPr>
            <a:lvl2pPr>
              <a:buNone/>
              <a:defRPr sz="2300" spc="286" baseline="0">
                <a:solidFill>
                  <a:schemeClr val="bg1"/>
                </a:solidFill>
                <a:latin typeface="+mj-lt"/>
              </a:defRPr>
            </a:lvl2pPr>
            <a:lvl3pPr>
              <a:buNone/>
              <a:defRPr sz="2300" spc="286" baseline="0">
                <a:solidFill>
                  <a:schemeClr val="bg1"/>
                </a:solidFill>
                <a:latin typeface="+mj-lt"/>
              </a:defRPr>
            </a:lvl3pPr>
            <a:lvl4pPr>
              <a:buNone/>
              <a:defRPr sz="2300" spc="286" baseline="0">
                <a:solidFill>
                  <a:schemeClr val="bg1"/>
                </a:solidFill>
                <a:latin typeface="+mj-lt"/>
              </a:defRPr>
            </a:lvl4pPr>
            <a:lvl5pPr>
              <a:buNone/>
              <a:defRPr sz="2300" spc="286" baseline="0">
                <a:solidFill>
                  <a:schemeClr val="bg1"/>
                </a:solidFill>
                <a:latin typeface="+mj-lt"/>
              </a:defRPr>
            </a:lvl5pPr>
          </a:lstStyle>
          <a:p>
            <a:pPr lvl="0"/>
            <a:r>
              <a:rPr lang="en-US" dirty="0" smtClean="0"/>
              <a:t>Click to Add Slide Title: Cambria 20pt</a:t>
            </a:r>
            <a:endParaRPr lang="en-US" dirty="0"/>
          </a:p>
        </p:txBody>
      </p:sp>
      <p:sp>
        <p:nvSpPr>
          <p:cNvPr id="8" name="Footer Placeholder 7"/>
          <p:cNvSpPr>
            <a:spLocks noGrp="1"/>
          </p:cNvSpPr>
          <p:nvPr>
            <p:ph type="ftr" sz="quarter" idx="13"/>
          </p:nvPr>
        </p:nvSpPr>
        <p:spPr/>
        <p:txBody>
          <a:bodyPr/>
          <a:lstStyle/>
          <a:p>
            <a:r>
              <a:rPr lang="en-US" smtClean="0">
                <a:solidFill>
                  <a:srgbClr val="000000"/>
                </a:solidFill>
              </a:rPr>
              <a:t>Add footer text here.</a:t>
            </a:r>
            <a:endParaRPr lang="en-US" dirty="0">
              <a:solidFill>
                <a:srgbClr val="000000"/>
              </a:solidFill>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7.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5" Type="http://schemas.openxmlformats.org/officeDocument/2006/relationships/theme" Target="../theme/theme8.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3740728" y="2823883"/>
            <a:ext cx="1662546" cy="1210236"/>
          </a:xfrm>
          <a:prstGeom prst="rect">
            <a:avLst/>
          </a:prstGeom>
        </p:spPr>
        <p:txBody>
          <a:bodyPr vert="horz" wrap="square" lIns="65005" tIns="65005" rIns="65005" bIns="65005"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4261120" y="6454595"/>
            <a:ext cx="621771" cy="242047"/>
          </a:xfrm>
          <a:prstGeom prst="rect">
            <a:avLst/>
          </a:prstGeom>
        </p:spPr>
        <p:txBody>
          <a:bodyPr vert="horz" wrap="square" lIns="40845" tIns="40845" rIns="40845" bIns="40845" rtlCol="0" anchor="t">
            <a:noAutofit/>
          </a:bodyPr>
          <a:lstStyle>
            <a:lvl1pPr algn="ctr">
              <a:defRPr sz="900">
                <a:solidFill>
                  <a:schemeClr val="accent5"/>
                </a:solidFill>
              </a:defRPr>
            </a:lvl1pPr>
          </a:lstStyle>
          <a:p>
            <a:pPr defTabSz="910170"/>
            <a:fld id="{D1524D41-16DC-4D92-9EF9-071B213BE0F5}" type="slidenum">
              <a:rPr lang="en-US" smtClean="0">
                <a:solidFill>
                  <a:srgbClr val="000000"/>
                </a:solidFill>
              </a:rPr>
              <a:pPr defTabSz="910170"/>
              <a:t>‹#›</a:t>
            </a:fld>
            <a:endParaRPr lang="en-US"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84" r:id="rId2"/>
    <p:sldLayoutId id="2147483677" r:id="rId3"/>
    <p:sldLayoutId id="2147483673" r:id="rId4"/>
    <p:sldLayoutId id="2147483686" r:id="rId5"/>
  </p:sldLayoutIdLst>
  <p:timing>
    <p:tnLst>
      <p:par>
        <p:cTn id="1" dur="indefinite" restart="never" nodeType="tmRoot"/>
      </p:par>
    </p:tnLst>
  </p:timing>
  <p:hf hdr="0" ftr="0" dt="0"/>
  <p:txStyles>
    <p:titleStyle>
      <a:lvl1pPr algn="l" defTabSz="910170" rtl="0" eaLnBrk="1" latinLnBrk="0" hangingPunct="1">
        <a:spcBef>
          <a:spcPct val="0"/>
        </a:spcBef>
        <a:buNone/>
        <a:defRPr sz="1600" b="1" kern="1200">
          <a:solidFill>
            <a:schemeClr val="accent5"/>
          </a:solidFill>
          <a:latin typeface="+mj-lt"/>
          <a:ea typeface="+mj-ea"/>
          <a:cs typeface="+mj-cs"/>
        </a:defRPr>
      </a:lvl1pPr>
    </p:titleStyle>
    <p:bodyStyle>
      <a:lvl1pPr marL="100691" indent="-100691" algn="l" defTabSz="910170" rtl="0" eaLnBrk="1" latinLnBrk="0" hangingPunct="1">
        <a:spcBef>
          <a:spcPts val="429"/>
        </a:spcBef>
        <a:buFont typeface="Arial" pitchFamily="34" charset="0"/>
        <a:buChar char="•"/>
        <a:defRPr sz="900" kern="1200">
          <a:solidFill>
            <a:schemeClr val="tx1"/>
          </a:solidFill>
          <a:latin typeface="+mn-lt"/>
          <a:ea typeface="+mn-ea"/>
          <a:cs typeface="+mn-cs"/>
        </a:defRPr>
      </a:lvl1pPr>
      <a:lvl2pPr marL="205631" indent="-104943" algn="l" defTabSz="910170" rtl="0" eaLnBrk="1" latinLnBrk="0" hangingPunct="1">
        <a:spcBef>
          <a:spcPts val="429"/>
        </a:spcBef>
        <a:buFont typeface="Arial" pitchFamily="34" charset="0"/>
        <a:buChar char="–"/>
        <a:defRPr sz="900" kern="1200">
          <a:solidFill>
            <a:schemeClr val="tx1"/>
          </a:solidFill>
          <a:latin typeface="+mn-lt"/>
          <a:ea typeface="+mn-ea"/>
          <a:cs typeface="+mn-cs"/>
        </a:defRPr>
      </a:lvl2pPr>
      <a:lvl3pPr marL="306330" indent="-100691" algn="l" defTabSz="910170" rtl="0" eaLnBrk="1" latinLnBrk="0" hangingPunct="1">
        <a:spcBef>
          <a:spcPts val="429"/>
        </a:spcBef>
        <a:buFont typeface="Arial" pitchFamily="34" charset="0"/>
        <a:buChar char="•"/>
        <a:defRPr sz="900" kern="1200">
          <a:solidFill>
            <a:schemeClr val="tx1"/>
          </a:solidFill>
          <a:latin typeface="+mn-lt"/>
          <a:ea typeface="+mn-ea"/>
          <a:cs typeface="+mn-cs"/>
        </a:defRPr>
      </a:lvl3pPr>
      <a:lvl4pPr marL="409838" indent="-103523" algn="l" defTabSz="910170" rtl="0" eaLnBrk="1" latinLnBrk="0" hangingPunct="1">
        <a:spcBef>
          <a:spcPts val="429"/>
        </a:spcBef>
        <a:buFont typeface="Arial" pitchFamily="34" charset="0"/>
        <a:buChar char="–"/>
        <a:defRPr sz="900" kern="1200">
          <a:solidFill>
            <a:schemeClr val="tx1"/>
          </a:solidFill>
          <a:latin typeface="+mn-lt"/>
          <a:ea typeface="+mn-ea"/>
          <a:cs typeface="+mn-cs"/>
        </a:defRPr>
      </a:lvl4pPr>
      <a:lvl5pPr marL="510520" indent="-100691" algn="l" defTabSz="910170"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2958" indent="-227560" algn="l" defTabSz="91017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58046" indent="-227560" algn="l" defTabSz="91017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13128" indent="-227560" algn="l" defTabSz="91017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68208" indent="-227560" algn="l" defTabSz="91017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0170" rtl="0" eaLnBrk="1" latinLnBrk="0" hangingPunct="1">
        <a:defRPr sz="1900" kern="1200">
          <a:solidFill>
            <a:schemeClr val="tx1"/>
          </a:solidFill>
          <a:latin typeface="+mn-lt"/>
          <a:ea typeface="+mn-ea"/>
          <a:cs typeface="+mn-cs"/>
        </a:defRPr>
      </a:lvl1pPr>
      <a:lvl2pPr marL="455092" algn="l" defTabSz="910170" rtl="0" eaLnBrk="1" latinLnBrk="0" hangingPunct="1">
        <a:defRPr sz="1900" kern="1200">
          <a:solidFill>
            <a:schemeClr val="tx1"/>
          </a:solidFill>
          <a:latin typeface="+mn-lt"/>
          <a:ea typeface="+mn-ea"/>
          <a:cs typeface="+mn-cs"/>
        </a:defRPr>
      </a:lvl2pPr>
      <a:lvl3pPr marL="910170" algn="l" defTabSz="910170" rtl="0" eaLnBrk="1" latinLnBrk="0" hangingPunct="1">
        <a:defRPr sz="1900" kern="1200">
          <a:solidFill>
            <a:schemeClr val="tx1"/>
          </a:solidFill>
          <a:latin typeface="+mn-lt"/>
          <a:ea typeface="+mn-ea"/>
          <a:cs typeface="+mn-cs"/>
        </a:defRPr>
      </a:lvl3pPr>
      <a:lvl4pPr marL="1365250" algn="l" defTabSz="910170" rtl="0" eaLnBrk="1" latinLnBrk="0" hangingPunct="1">
        <a:defRPr sz="1900" kern="1200">
          <a:solidFill>
            <a:schemeClr val="tx1"/>
          </a:solidFill>
          <a:latin typeface="+mn-lt"/>
          <a:ea typeface="+mn-ea"/>
          <a:cs typeface="+mn-cs"/>
        </a:defRPr>
      </a:lvl4pPr>
      <a:lvl5pPr marL="1820338" algn="l" defTabSz="910170" rtl="0" eaLnBrk="1" latinLnBrk="0" hangingPunct="1">
        <a:defRPr sz="1900" kern="1200">
          <a:solidFill>
            <a:schemeClr val="tx1"/>
          </a:solidFill>
          <a:latin typeface="+mn-lt"/>
          <a:ea typeface="+mn-ea"/>
          <a:cs typeface="+mn-cs"/>
        </a:defRPr>
      </a:lvl5pPr>
      <a:lvl6pPr marL="2275418" algn="l" defTabSz="910170" rtl="0" eaLnBrk="1" latinLnBrk="0" hangingPunct="1">
        <a:defRPr sz="1900" kern="1200">
          <a:solidFill>
            <a:schemeClr val="tx1"/>
          </a:solidFill>
          <a:latin typeface="+mn-lt"/>
          <a:ea typeface="+mn-ea"/>
          <a:cs typeface="+mn-cs"/>
        </a:defRPr>
      </a:lvl6pPr>
      <a:lvl7pPr marL="2730502" algn="l" defTabSz="910170" rtl="0" eaLnBrk="1" latinLnBrk="0" hangingPunct="1">
        <a:defRPr sz="1900" kern="1200">
          <a:solidFill>
            <a:schemeClr val="tx1"/>
          </a:solidFill>
          <a:latin typeface="+mn-lt"/>
          <a:ea typeface="+mn-ea"/>
          <a:cs typeface="+mn-cs"/>
        </a:defRPr>
      </a:lvl7pPr>
      <a:lvl8pPr marL="3185582" algn="l" defTabSz="910170" rtl="0" eaLnBrk="1" latinLnBrk="0" hangingPunct="1">
        <a:defRPr sz="1900" kern="1200">
          <a:solidFill>
            <a:schemeClr val="tx1"/>
          </a:solidFill>
          <a:latin typeface="+mn-lt"/>
          <a:ea typeface="+mn-ea"/>
          <a:cs typeface="+mn-cs"/>
        </a:defRPr>
      </a:lvl8pPr>
      <a:lvl9pPr marL="3640672" algn="l" defTabSz="910170"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3740728" y="2823883"/>
            <a:ext cx="1662546" cy="1210236"/>
          </a:xfrm>
          <a:prstGeom prst="rect">
            <a:avLst/>
          </a:prstGeom>
        </p:spPr>
        <p:txBody>
          <a:bodyPr vert="horz" wrap="square" lIns="65195" tIns="65195" rIns="65195" bIns="65195"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4261120" y="6454595"/>
            <a:ext cx="621771" cy="242047"/>
          </a:xfrm>
          <a:prstGeom prst="rect">
            <a:avLst/>
          </a:prstGeom>
        </p:spPr>
        <p:txBody>
          <a:bodyPr vert="horz" wrap="square" lIns="40959" tIns="40959" rIns="40959" bIns="40959" rtlCol="0" anchor="t">
            <a:noAutofit/>
          </a:bodyPr>
          <a:lstStyle>
            <a:lvl1pPr algn="ctr">
              <a:defRPr sz="900">
                <a:solidFill>
                  <a:schemeClr val="accent5"/>
                </a:solidFill>
              </a:defRPr>
            </a:lvl1pPr>
          </a:lstStyle>
          <a:p>
            <a:pPr defTabSz="912724"/>
            <a:fld id="{D1524D41-16DC-4D92-9EF9-071B213BE0F5}" type="slidenum">
              <a:rPr lang="en-US" smtClean="0">
                <a:solidFill>
                  <a:srgbClr val="000000"/>
                </a:solidFill>
              </a:rPr>
              <a:pPr defTabSz="912724"/>
              <a:t>‹#›</a:t>
            </a:fld>
            <a:endParaRPr lang="en-US" dirty="0">
              <a:solidFill>
                <a:srgbClr val="000000"/>
              </a:solidFill>
            </a:endParaRPr>
          </a:p>
        </p:txBody>
      </p:sp>
      <p:sp>
        <p:nvSpPr>
          <p:cNvPr id="5" name="TextBox 4"/>
          <p:cNvSpPr txBox="1"/>
          <p:nvPr userDrawn="1"/>
        </p:nvSpPr>
        <p:spPr bwMode="gray">
          <a:xfrm>
            <a:off x="404091" y="6454599"/>
            <a:ext cx="2170546" cy="267384"/>
          </a:xfrm>
          <a:prstGeom prst="rect">
            <a:avLst/>
          </a:prstGeom>
          <a:noFill/>
        </p:spPr>
        <p:txBody>
          <a:bodyPr wrap="square" lIns="40959" tIns="40959" rIns="40959" bIns="40959" rtlCol="0">
            <a:spAutoFit/>
          </a:bodyPr>
          <a:lstStyle/>
          <a:p>
            <a:pPr defTabSz="912724">
              <a:defRPr/>
            </a:pPr>
            <a:r>
              <a:rPr lang="en-US" sz="600" cap="all" dirty="0">
                <a:solidFill>
                  <a:srgbClr val="617685"/>
                </a:solidFill>
              </a:rPr>
              <a:t>©2012 The Advisory Board Company • </a:t>
            </a:r>
            <a:r>
              <a:rPr lang="en-US" sz="600" b="1" cap="all" dirty="0">
                <a:solidFill>
                  <a:srgbClr val="617685"/>
                </a:solidFill>
              </a:rPr>
              <a:t>advisory.com</a:t>
            </a:r>
          </a:p>
        </p:txBody>
      </p:sp>
    </p:spTree>
  </p:cSld>
  <p:clrMap bg1="lt1" tx1="dk1" bg2="lt2" tx2="dk2" accent1="accent1" accent2="accent2" accent3="accent3" accent4="accent4" accent5="accent5" accent6="accent6" hlink="hlink" folHlink="folHlink"/>
  <p:sldLayoutIdLst>
    <p:sldLayoutId id="2147483681" r:id="rId1"/>
    <p:sldLayoutId id="2147483679" r:id="rId2"/>
    <p:sldLayoutId id="2147483685" r:id="rId3"/>
  </p:sldLayoutIdLst>
  <p:timing>
    <p:tnLst>
      <p:par>
        <p:cTn id="1" dur="indefinite" restart="never" nodeType="tmRoot"/>
      </p:par>
    </p:tnLst>
  </p:timing>
  <p:hf hdr="0" ftr="0" dt="0"/>
  <p:txStyles>
    <p:titleStyle>
      <a:lvl1pPr algn="l" defTabSz="912724" rtl="0" eaLnBrk="1" latinLnBrk="0" hangingPunct="1">
        <a:spcBef>
          <a:spcPct val="0"/>
        </a:spcBef>
        <a:buNone/>
        <a:defRPr sz="1600" b="1" kern="1200">
          <a:solidFill>
            <a:schemeClr val="accent5"/>
          </a:solidFill>
          <a:latin typeface="+mj-lt"/>
          <a:ea typeface="+mj-ea"/>
          <a:cs typeface="+mj-cs"/>
        </a:defRPr>
      </a:lvl1pPr>
    </p:titleStyle>
    <p:bodyStyle>
      <a:lvl1pPr marL="100971" indent="-100971" algn="l" defTabSz="912724" rtl="0" eaLnBrk="1" latinLnBrk="0" hangingPunct="1">
        <a:spcBef>
          <a:spcPts val="429"/>
        </a:spcBef>
        <a:buFont typeface="Arial" pitchFamily="34" charset="0"/>
        <a:buChar char="•"/>
        <a:defRPr sz="900" kern="1200">
          <a:solidFill>
            <a:schemeClr val="tx1"/>
          </a:solidFill>
          <a:latin typeface="+mn-lt"/>
          <a:ea typeface="+mn-ea"/>
          <a:cs typeface="+mn-cs"/>
        </a:defRPr>
      </a:lvl1pPr>
      <a:lvl2pPr marL="206208" indent="-105235" algn="l" defTabSz="912724" rtl="0" eaLnBrk="1" latinLnBrk="0" hangingPunct="1">
        <a:spcBef>
          <a:spcPts val="429"/>
        </a:spcBef>
        <a:buFont typeface="Arial" pitchFamily="34" charset="0"/>
        <a:buChar char="–"/>
        <a:defRPr sz="900" kern="1200">
          <a:solidFill>
            <a:schemeClr val="tx1"/>
          </a:solidFill>
          <a:latin typeface="+mn-lt"/>
          <a:ea typeface="+mn-ea"/>
          <a:cs typeface="+mn-cs"/>
        </a:defRPr>
      </a:lvl2pPr>
      <a:lvl3pPr marL="307175" indent="-100971" algn="l" defTabSz="912724" rtl="0" eaLnBrk="1" latinLnBrk="0" hangingPunct="1">
        <a:spcBef>
          <a:spcPts val="429"/>
        </a:spcBef>
        <a:buFont typeface="Arial" pitchFamily="34" charset="0"/>
        <a:buChar char="•"/>
        <a:defRPr sz="900" kern="1200">
          <a:solidFill>
            <a:schemeClr val="tx1"/>
          </a:solidFill>
          <a:latin typeface="+mn-lt"/>
          <a:ea typeface="+mn-ea"/>
          <a:cs typeface="+mn-cs"/>
        </a:defRPr>
      </a:lvl3pPr>
      <a:lvl4pPr marL="410988" indent="-103816" algn="l" defTabSz="912724" rtl="0" eaLnBrk="1" latinLnBrk="0" hangingPunct="1">
        <a:spcBef>
          <a:spcPts val="429"/>
        </a:spcBef>
        <a:buFont typeface="Arial" pitchFamily="34" charset="0"/>
        <a:buChar char="–"/>
        <a:defRPr sz="900" kern="1200">
          <a:solidFill>
            <a:schemeClr val="tx1"/>
          </a:solidFill>
          <a:latin typeface="+mn-lt"/>
          <a:ea typeface="+mn-ea"/>
          <a:cs typeface="+mn-cs"/>
        </a:defRPr>
      </a:lvl4pPr>
      <a:lvl5pPr marL="511957" indent="-100971" algn="l" defTabSz="912724"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9993" indent="-228190" algn="l" defTabSz="91272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6357" indent="-228190" algn="l" defTabSz="91272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2725" indent="-228190" algn="l" defTabSz="91272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9079" indent="-228190" algn="l" defTabSz="912724"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2724" rtl="0" eaLnBrk="1" latinLnBrk="0" hangingPunct="1">
        <a:defRPr sz="1900" kern="1200">
          <a:solidFill>
            <a:schemeClr val="tx1"/>
          </a:solidFill>
          <a:latin typeface="+mn-lt"/>
          <a:ea typeface="+mn-ea"/>
          <a:cs typeface="+mn-cs"/>
        </a:defRPr>
      </a:lvl1pPr>
      <a:lvl2pPr marL="456366" algn="l" defTabSz="912724" rtl="0" eaLnBrk="1" latinLnBrk="0" hangingPunct="1">
        <a:defRPr sz="1900" kern="1200">
          <a:solidFill>
            <a:schemeClr val="tx1"/>
          </a:solidFill>
          <a:latin typeface="+mn-lt"/>
          <a:ea typeface="+mn-ea"/>
          <a:cs typeface="+mn-cs"/>
        </a:defRPr>
      </a:lvl2pPr>
      <a:lvl3pPr marL="912724" algn="l" defTabSz="912724" rtl="0" eaLnBrk="1" latinLnBrk="0" hangingPunct="1">
        <a:defRPr sz="1900" kern="1200">
          <a:solidFill>
            <a:schemeClr val="tx1"/>
          </a:solidFill>
          <a:latin typeface="+mn-lt"/>
          <a:ea typeface="+mn-ea"/>
          <a:cs typeface="+mn-cs"/>
        </a:defRPr>
      </a:lvl3pPr>
      <a:lvl4pPr marL="1369086" algn="l" defTabSz="912724" rtl="0" eaLnBrk="1" latinLnBrk="0" hangingPunct="1">
        <a:defRPr sz="1900" kern="1200">
          <a:solidFill>
            <a:schemeClr val="tx1"/>
          </a:solidFill>
          <a:latin typeface="+mn-lt"/>
          <a:ea typeface="+mn-ea"/>
          <a:cs typeface="+mn-cs"/>
        </a:defRPr>
      </a:lvl4pPr>
      <a:lvl5pPr marL="1825450" algn="l" defTabSz="912724" rtl="0" eaLnBrk="1" latinLnBrk="0" hangingPunct="1">
        <a:defRPr sz="1900" kern="1200">
          <a:solidFill>
            <a:schemeClr val="tx1"/>
          </a:solidFill>
          <a:latin typeface="+mn-lt"/>
          <a:ea typeface="+mn-ea"/>
          <a:cs typeface="+mn-cs"/>
        </a:defRPr>
      </a:lvl5pPr>
      <a:lvl6pPr marL="2281813" algn="l" defTabSz="912724" rtl="0" eaLnBrk="1" latinLnBrk="0" hangingPunct="1">
        <a:defRPr sz="1900" kern="1200">
          <a:solidFill>
            <a:schemeClr val="tx1"/>
          </a:solidFill>
          <a:latin typeface="+mn-lt"/>
          <a:ea typeface="+mn-ea"/>
          <a:cs typeface="+mn-cs"/>
        </a:defRPr>
      </a:lvl6pPr>
      <a:lvl7pPr marL="2738175" algn="l" defTabSz="912724" rtl="0" eaLnBrk="1" latinLnBrk="0" hangingPunct="1">
        <a:defRPr sz="1900" kern="1200">
          <a:solidFill>
            <a:schemeClr val="tx1"/>
          </a:solidFill>
          <a:latin typeface="+mn-lt"/>
          <a:ea typeface="+mn-ea"/>
          <a:cs typeface="+mn-cs"/>
        </a:defRPr>
      </a:lvl7pPr>
      <a:lvl8pPr marL="3194537" algn="l" defTabSz="912724" rtl="0" eaLnBrk="1" latinLnBrk="0" hangingPunct="1">
        <a:defRPr sz="1900" kern="1200">
          <a:solidFill>
            <a:schemeClr val="tx1"/>
          </a:solidFill>
          <a:latin typeface="+mn-lt"/>
          <a:ea typeface="+mn-ea"/>
          <a:cs typeface="+mn-cs"/>
        </a:defRPr>
      </a:lvl8pPr>
      <a:lvl9pPr marL="3650900" algn="l" defTabSz="912724" rtl="0" eaLnBrk="1" latinLnBrk="0" hangingPunct="1">
        <a:defRPr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gray">
          <a:xfrm>
            <a:off x="0" y="853856"/>
            <a:ext cx="9144000" cy="139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30589" tIns="65295" rIns="130589" bIns="65295" rtlCol="0" anchor="ctr">
            <a:noAutofit/>
          </a:bodyPr>
          <a:lstStyle/>
          <a:p>
            <a:pPr algn="ctr" defTabSz="914126"/>
            <a:endParaRPr lang="en-US" sz="1900">
              <a:solidFill>
                <a:srgbClr val="FFFFFF"/>
              </a:solidFill>
            </a:endParaRPr>
          </a:p>
        </p:txBody>
      </p:sp>
      <p:pic>
        <p:nvPicPr>
          <p:cNvPr id="17" name="Picture 16" descr="PPT_Onscreen_Banner.jpg"/>
          <p:cNvPicPr>
            <a:picLocks noChangeAspect="1"/>
          </p:cNvPicPr>
          <p:nvPr userDrawn="1"/>
        </p:nvPicPr>
        <p:blipFill>
          <a:blip r:embed="rId2" cstate="print"/>
          <a:stretch>
            <a:fillRect/>
          </a:stretch>
        </p:blipFill>
        <p:spPr>
          <a:xfrm>
            <a:off x="0" y="0"/>
            <a:ext cx="9144000" cy="914400"/>
          </a:xfrm>
          <a:prstGeom prst="rect">
            <a:avLst/>
          </a:prstGeom>
        </p:spPr>
      </p:pic>
      <p:cxnSp>
        <p:nvCxnSpPr>
          <p:cNvPr id="10" name="Straight Connector 9"/>
          <p:cNvCxnSpPr/>
          <p:nvPr/>
        </p:nvCxnSpPr>
        <p:spPr bwMode="gray">
          <a:xfrm>
            <a:off x="0" y="951924"/>
            <a:ext cx="9144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bwMode="gray">
          <a:xfrm>
            <a:off x="457200" y="443355"/>
            <a:ext cx="8229600" cy="407024"/>
          </a:xfrm>
          <a:prstGeom prst="rect">
            <a:avLst/>
          </a:prstGeom>
        </p:spPr>
        <p:txBody>
          <a:bodyPr vert="horz" wrap="square" lIns="65295" tIns="0" rIns="65295" bIns="0" rtlCol="0" anchor="b">
            <a:noAutofit/>
          </a:bodyPr>
          <a:lstStyle/>
          <a:p>
            <a:r>
              <a:rPr lang="en-US" dirty="0" smtClean="0"/>
              <a:t>Click to Add Slide Title – Use Title Case</a:t>
            </a:r>
            <a:endParaRPr lang="en-US" dirty="0"/>
          </a:p>
        </p:txBody>
      </p:sp>
      <p:sp>
        <p:nvSpPr>
          <p:cNvPr id="3" name="Text Placeholder 2"/>
          <p:cNvSpPr>
            <a:spLocks noGrp="1"/>
          </p:cNvSpPr>
          <p:nvPr>
            <p:ph type="body" idx="1"/>
          </p:nvPr>
        </p:nvSpPr>
        <p:spPr bwMode="gray">
          <a:xfrm>
            <a:off x="3265716" y="2677886"/>
            <a:ext cx="2612571" cy="1306286"/>
          </a:xfrm>
          <a:prstGeom prst="rect">
            <a:avLst/>
          </a:prstGeom>
        </p:spPr>
        <p:txBody>
          <a:bodyPr vert="horz" wrap="square" lIns="65295" tIns="65295" rIns="65295" bIns="65295"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8522230" y="0"/>
            <a:ext cx="621771" cy="365126"/>
          </a:xfrm>
          <a:prstGeom prst="rect">
            <a:avLst/>
          </a:prstGeom>
        </p:spPr>
        <p:txBody>
          <a:bodyPr vert="horz" wrap="square" lIns="65295" tIns="65295" rIns="65295" bIns="65295" rtlCol="0" anchor="t">
            <a:noAutofit/>
          </a:bodyPr>
          <a:lstStyle>
            <a:lvl1pPr algn="r">
              <a:defRPr sz="1100">
                <a:solidFill>
                  <a:schemeClr val="bg1"/>
                </a:solidFill>
              </a:defRPr>
            </a:lvl1pPr>
          </a:lstStyle>
          <a:p>
            <a:pPr defTabSz="914126"/>
            <a:fld id="{D1524D41-16DC-4D92-9EF9-071B213BE0F5}" type="slidenum">
              <a:rPr lang="en-US" smtClean="0">
                <a:solidFill>
                  <a:srgbClr val="FFFFFF"/>
                </a:solidFill>
              </a:rPr>
              <a:pPr defTabSz="914126"/>
              <a:t>‹#›</a:t>
            </a:fld>
            <a:endParaRPr lang="en-US">
              <a:solidFill>
                <a:srgbClr val="FFFFFF"/>
              </a:solidFill>
            </a:endParaRPr>
          </a:p>
        </p:txBody>
      </p:sp>
      <p:sp>
        <p:nvSpPr>
          <p:cNvPr id="11" name="Date Placeholder 3"/>
          <p:cNvSpPr txBox="1">
            <a:spLocks/>
          </p:cNvSpPr>
          <p:nvPr/>
        </p:nvSpPr>
        <p:spPr bwMode="gray">
          <a:xfrm>
            <a:off x="0" y="3596166"/>
            <a:ext cx="182857" cy="3261834"/>
          </a:xfrm>
          <a:prstGeom prst="rect">
            <a:avLst/>
          </a:prstGeom>
        </p:spPr>
        <p:txBody>
          <a:bodyPr vert="vert270" wrap="square" lIns="65295" tIns="65295" rIns="65295" bIns="65295" anchor="ctr">
            <a:noAutofit/>
          </a:bodyPr>
          <a:lstStyle>
            <a:lvl1pPr marL="0" marR="0" indent="0" algn="l" defTabSz="640080" rtl="0" eaLnBrk="1" fontAlgn="auto" latinLnBrk="0" hangingPunct="1">
              <a:lnSpc>
                <a:spcPct val="100000"/>
              </a:lnSpc>
              <a:spcBef>
                <a:spcPts val="0"/>
              </a:spcBef>
              <a:spcAft>
                <a:spcPts val="0"/>
              </a:spcAft>
              <a:buClrTx/>
              <a:buSzTx/>
              <a:buFontTx/>
              <a:buNone/>
              <a:tabLst/>
              <a:defRPr/>
            </a:lvl1pPr>
          </a:lstStyle>
          <a:p>
            <a:pPr defTabSz="914126">
              <a:defRPr/>
            </a:pPr>
            <a:r>
              <a:rPr lang="en-US" sz="700" cap="all" dirty="0" smtClean="0">
                <a:solidFill>
                  <a:srgbClr val="617685"/>
                </a:solidFill>
                <a:latin typeface="Calibri"/>
              </a:rPr>
              <a:t>©</a:t>
            </a:r>
            <a:r>
              <a:rPr lang="en-US" sz="700" cap="all" dirty="0" smtClean="0">
                <a:solidFill>
                  <a:srgbClr val="617685"/>
                </a:solidFill>
              </a:rPr>
              <a:t>2012 The Advisory Board Company</a:t>
            </a:r>
          </a:p>
        </p:txBody>
      </p:sp>
    </p:spTree>
  </p:cSld>
  <p:clrMap bg1="lt1" tx1="dk1" bg2="lt2" tx2="dk2" accent1="accent1" accent2="accent2" accent3="accent3" accent4="accent4" accent5="accent5" accent6="accent6" hlink="hlink" folHlink="folHlink"/>
  <p:hf hdr="0" ftr="0" dt="0"/>
  <p:txStyles>
    <p:titleStyle>
      <a:lvl1pPr algn="l" defTabSz="914126" rtl="0" eaLnBrk="1" latinLnBrk="0" hangingPunct="1">
        <a:spcBef>
          <a:spcPct val="0"/>
        </a:spcBef>
        <a:buNone/>
        <a:defRPr sz="2600" b="1" kern="1200">
          <a:solidFill>
            <a:schemeClr val="bg1"/>
          </a:solidFill>
          <a:latin typeface="+mj-lt"/>
          <a:ea typeface="+mj-ea"/>
          <a:cs typeface="+mj-cs"/>
        </a:defRPr>
      </a:lvl1pPr>
    </p:titleStyle>
    <p:bodyStyle>
      <a:lvl1pPr marL="163238" indent="-163238" algn="l" defTabSz="914126" rtl="0" eaLnBrk="1" latinLnBrk="0" hangingPunct="1">
        <a:spcBef>
          <a:spcPts val="429"/>
        </a:spcBef>
        <a:buFont typeface="Arial" pitchFamily="34" charset="0"/>
        <a:buChar char="•"/>
        <a:defRPr sz="1400" kern="1200">
          <a:solidFill>
            <a:schemeClr val="tx1"/>
          </a:solidFill>
          <a:latin typeface="+mn-lt"/>
          <a:ea typeface="+mn-ea"/>
          <a:cs typeface="+mn-cs"/>
        </a:defRPr>
      </a:lvl1pPr>
      <a:lvl2pPr marL="326472" indent="-163238" algn="l" defTabSz="914126" rtl="0" eaLnBrk="1" latinLnBrk="0" hangingPunct="1">
        <a:spcBef>
          <a:spcPts val="429"/>
        </a:spcBef>
        <a:buFont typeface="Arial" pitchFamily="34" charset="0"/>
        <a:buChar char="–"/>
        <a:defRPr sz="1400" kern="1200">
          <a:solidFill>
            <a:schemeClr val="tx1"/>
          </a:solidFill>
          <a:latin typeface="+mn-lt"/>
          <a:ea typeface="+mn-ea"/>
          <a:cs typeface="+mn-cs"/>
        </a:defRPr>
      </a:lvl2pPr>
      <a:lvl3pPr marL="489711" indent="-163238" algn="l" defTabSz="914126" rtl="0" eaLnBrk="1" latinLnBrk="0" hangingPunct="1">
        <a:spcBef>
          <a:spcPts val="429"/>
        </a:spcBef>
        <a:buFont typeface="Arial" pitchFamily="34" charset="0"/>
        <a:buChar char="•"/>
        <a:defRPr sz="1400" kern="1200">
          <a:solidFill>
            <a:schemeClr val="tx1"/>
          </a:solidFill>
          <a:latin typeface="+mn-lt"/>
          <a:ea typeface="+mn-ea"/>
          <a:cs typeface="+mn-cs"/>
        </a:defRPr>
      </a:lvl3pPr>
      <a:lvl4pPr marL="652946" indent="-163238" algn="l" defTabSz="914126" rtl="0" eaLnBrk="1" latinLnBrk="0" hangingPunct="1">
        <a:spcBef>
          <a:spcPts val="429"/>
        </a:spcBef>
        <a:buFont typeface="Arial" pitchFamily="34" charset="0"/>
        <a:buChar char="–"/>
        <a:defRPr sz="1400" kern="1200">
          <a:solidFill>
            <a:schemeClr val="tx1"/>
          </a:solidFill>
          <a:latin typeface="+mn-lt"/>
          <a:ea typeface="+mn-ea"/>
          <a:cs typeface="+mn-cs"/>
        </a:defRPr>
      </a:lvl4pPr>
      <a:lvl5pPr marL="816188" indent="-163238" algn="l" defTabSz="914126" rtl="0" eaLnBrk="1" latinLnBrk="0" hangingPunct="1">
        <a:spcBef>
          <a:spcPts val="429"/>
        </a:spcBef>
        <a:buFont typeface="Arial" pitchFamily="34" charset="0"/>
        <a:buChar char="•"/>
        <a:defRPr sz="1400" kern="1200" baseline="0">
          <a:solidFill>
            <a:schemeClr val="tx1"/>
          </a:solidFill>
          <a:latin typeface="+mn-lt"/>
          <a:ea typeface="+mn-ea"/>
          <a:cs typeface="+mn-cs"/>
        </a:defRPr>
      </a:lvl5pPr>
      <a:lvl6pPr marL="2513846" indent="-228531" algn="l" defTabSz="91412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909" indent="-228531" algn="l" defTabSz="91412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71" indent="-228531" algn="l" defTabSz="91412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034" indent="-228531" algn="l" defTabSz="91412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26" rtl="0" eaLnBrk="1" latinLnBrk="0" hangingPunct="1">
        <a:defRPr sz="1900" kern="1200">
          <a:solidFill>
            <a:schemeClr val="tx1"/>
          </a:solidFill>
          <a:latin typeface="+mn-lt"/>
          <a:ea typeface="+mn-ea"/>
          <a:cs typeface="+mn-cs"/>
        </a:defRPr>
      </a:lvl1pPr>
      <a:lvl2pPr marL="457063" algn="l" defTabSz="914126" rtl="0" eaLnBrk="1" latinLnBrk="0" hangingPunct="1">
        <a:defRPr sz="1900" kern="1200">
          <a:solidFill>
            <a:schemeClr val="tx1"/>
          </a:solidFill>
          <a:latin typeface="+mn-lt"/>
          <a:ea typeface="+mn-ea"/>
          <a:cs typeface="+mn-cs"/>
        </a:defRPr>
      </a:lvl2pPr>
      <a:lvl3pPr marL="914126" algn="l" defTabSz="914126" rtl="0" eaLnBrk="1" latinLnBrk="0" hangingPunct="1">
        <a:defRPr sz="1900" kern="1200">
          <a:solidFill>
            <a:schemeClr val="tx1"/>
          </a:solidFill>
          <a:latin typeface="+mn-lt"/>
          <a:ea typeface="+mn-ea"/>
          <a:cs typeface="+mn-cs"/>
        </a:defRPr>
      </a:lvl3pPr>
      <a:lvl4pPr marL="1371189" algn="l" defTabSz="914126" rtl="0" eaLnBrk="1" latinLnBrk="0" hangingPunct="1">
        <a:defRPr sz="1900" kern="1200">
          <a:solidFill>
            <a:schemeClr val="tx1"/>
          </a:solidFill>
          <a:latin typeface="+mn-lt"/>
          <a:ea typeface="+mn-ea"/>
          <a:cs typeface="+mn-cs"/>
        </a:defRPr>
      </a:lvl4pPr>
      <a:lvl5pPr marL="1828251" algn="l" defTabSz="914126" rtl="0" eaLnBrk="1" latinLnBrk="0" hangingPunct="1">
        <a:defRPr sz="1900" kern="1200">
          <a:solidFill>
            <a:schemeClr val="tx1"/>
          </a:solidFill>
          <a:latin typeface="+mn-lt"/>
          <a:ea typeface="+mn-ea"/>
          <a:cs typeface="+mn-cs"/>
        </a:defRPr>
      </a:lvl5pPr>
      <a:lvl6pPr marL="2285314" algn="l" defTabSz="914126" rtl="0" eaLnBrk="1" latinLnBrk="0" hangingPunct="1">
        <a:defRPr sz="1900" kern="1200">
          <a:solidFill>
            <a:schemeClr val="tx1"/>
          </a:solidFill>
          <a:latin typeface="+mn-lt"/>
          <a:ea typeface="+mn-ea"/>
          <a:cs typeface="+mn-cs"/>
        </a:defRPr>
      </a:lvl6pPr>
      <a:lvl7pPr marL="2742377" algn="l" defTabSz="914126" rtl="0" eaLnBrk="1" latinLnBrk="0" hangingPunct="1">
        <a:defRPr sz="1900" kern="1200">
          <a:solidFill>
            <a:schemeClr val="tx1"/>
          </a:solidFill>
          <a:latin typeface="+mn-lt"/>
          <a:ea typeface="+mn-ea"/>
          <a:cs typeface="+mn-cs"/>
        </a:defRPr>
      </a:lvl7pPr>
      <a:lvl8pPr marL="3199440" algn="l" defTabSz="914126" rtl="0" eaLnBrk="1" latinLnBrk="0" hangingPunct="1">
        <a:defRPr sz="1900" kern="1200">
          <a:solidFill>
            <a:schemeClr val="tx1"/>
          </a:solidFill>
          <a:latin typeface="+mn-lt"/>
          <a:ea typeface="+mn-ea"/>
          <a:cs typeface="+mn-cs"/>
        </a:defRPr>
      </a:lvl8pPr>
      <a:lvl9pPr marL="3656503" algn="l" defTabSz="914126" rtl="0" eaLnBrk="1" latinLnBrk="0" hangingPunct="1">
        <a:defRPr sz="19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gray">
          <a:xfrm>
            <a:off x="0" y="853855"/>
            <a:ext cx="9144000" cy="139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30595" tIns="65298" rIns="130595" bIns="65298" rtlCol="0" anchor="ctr">
            <a:noAutofit/>
          </a:bodyPr>
          <a:lstStyle/>
          <a:p>
            <a:pPr algn="ctr" defTabSz="914171"/>
            <a:endParaRPr lang="en-US">
              <a:solidFill>
                <a:srgbClr val="FFFFFF"/>
              </a:solidFill>
            </a:endParaRPr>
          </a:p>
        </p:txBody>
      </p:sp>
      <p:pic>
        <p:nvPicPr>
          <p:cNvPr id="17" name="Picture 16" descr="PPT_Onscreen_Banner.jpg"/>
          <p:cNvPicPr>
            <a:picLocks noChangeAspect="1"/>
          </p:cNvPicPr>
          <p:nvPr userDrawn="1"/>
        </p:nvPicPr>
        <p:blipFill>
          <a:blip r:embed="rId2" cstate="print"/>
          <a:stretch>
            <a:fillRect/>
          </a:stretch>
        </p:blipFill>
        <p:spPr>
          <a:xfrm>
            <a:off x="0" y="0"/>
            <a:ext cx="9144000" cy="914400"/>
          </a:xfrm>
          <a:prstGeom prst="rect">
            <a:avLst/>
          </a:prstGeom>
        </p:spPr>
      </p:pic>
      <p:cxnSp>
        <p:nvCxnSpPr>
          <p:cNvPr id="10" name="Straight Connector 9"/>
          <p:cNvCxnSpPr/>
          <p:nvPr/>
        </p:nvCxnSpPr>
        <p:spPr bwMode="gray">
          <a:xfrm>
            <a:off x="0" y="951924"/>
            <a:ext cx="9144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bwMode="gray">
          <a:xfrm>
            <a:off x="457200" y="443355"/>
            <a:ext cx="8229600" cy="407024"/>
          </a:xfrm>
          <a:prstGeom prst="rect">
            <a:avLst/>
          </a:prstGeom>
        </p:spPr>
        <p:txBody>
          <a:bodyPr vert="horz" wrap="square" lIns="65298" tIns="0" rIns="65298" bIns="0" rtlCol="0" anchor="b">
            <a:noAutofit/>
          </a:bodyPr>
          <a:lstStyle/>
          <a:p>
            <a:r>
              <a:rPr lang="en-US" dirty="0" smtClean="0"/>
              <a:t>Click to Add Slide Title – Use Title Case</a:t>
            </a:r>
            <a:endParaRPr lang="en-US" dirty="0"/>
          </a:p>
        </p:txBody>
      </p:sp>
      <p:sp>
        <p:nvSpPr>
          <p:cNvPr id="3" name="Text Placeholder 2"/>
          <p:cNvSpPr>
            <a:spLocks noGrp="1"/>
          </p:cNvSpPr>
          <p:nvPr>
            <p:ph type="body" idx="1"/>
          </p:nvPr>
        </p:nvSpPr>
        <p:spPr bwMode="gray">
          <a:xfrm>
            <a:off x="3265716" y="2677886"/>
            <a:ext cx="2612571" cy="1306286"/>
          </a:xfrm>
          <a:prstGeom prst="rect">
            <a:avLst/>
          </a:prstGeom>
        </p:spPr>
        <p:txBody>
          <a:bodyPr vert="horz" wrap="square" lIns="65298" tIns="65298" rIns="65298" bIns="65298"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8522230" y="0"/>
            <a:ext cx="621771" cy="365126"/>
          </a:xfrm>
          <a:prstGeom prst="rect">
            <a:avLst/>
          </a:prstGeom>
        </p:spPr>
        <p:txBody>
          <a:bodyPr vert="horz" wrap="square" lIns="65298" tIns="65298" rIns="65298" bIns="65298" rtlCol="0" anchor="t">
            <a:noAutofit/>
          </a:bodyPr>
          <a:lstStyle>
            <a:lvl1pPr algn="r">
              <a:defRPr sz="1100">
                <a:solidFill>
                  <a:schemeClr val="bg1"/>
                </a:solidFill>
              </a:defRPr>
            </a:lvl1pPr>
          </a:lstStyle>
          <a:p>
            <a:pPr defTabSz="914171"/>
            <a:fld id="{D1524D41-16DC-4D92-9EF9-071B213BE0F5}" type="slidenum">
              <a:rPr lang="en-US" smtClean="0">
                <a:solidFill>
                  <a:srgbClr val="FFFFFF"/>
                </a:solidFill>
              </a:rPr>
              <a:pPr defTabSz="914171"/>
              <a:t>‹#›</a:t>
            </a:fld>
            <a:endParaRPr lang="en-US">
              <a:solidFill>
                <a:srgbClr val="FFFFFF"/>
              </a:solidFill>
            </a:endParaRPr>
          </a:p>
        </p:txBody>
      </p:sp>
      <p:sp>
        <p:nvSpPr>
          <p:cNvPr id="11" name="Date Placeholder 3"/>
          <p:cNvSpPr txBox="1">
            <a:spLocks/>
          </p:cNvSpPr>
          <p:nvPr/>
        </p:nvSpPr>
        <p:spPr bwMode="gray">
          <a:xfrm>
            <a:off x="0" y="3596166"/>
            <a:ext cx="182857" cy="3261834"/>
          </a:xfrm>
          <a:prstGeom prst="rect">
            <a:avLst/>
          </a:prstGeom>
        </p:spPr>
        <p:txBody>
          <a:bodyPr vert="vert270" wrap="square" lIns="65298" tIns="65298" rIns="65298" bIns="65298" anchor="ctr">
            <a:noAutofit/>
          </a:bodyPr>
          <a:lstStyle>
            <a:lvl1pPr marL="0" marR="0" indent="0" algn="l" defTabSz="640080" rtl="0" eaLnBrk="1" fontAlgn="auto" latinLnBrk="0" hangingPunct="1">
              <a:lnSpc>
                <a:spcPct val="100000"/>
              </a:lnSpc>
              <a:spcBef>
                <a:spcPts val="0"/>
              </a:spcBef>
              <a:spcAft>
                <a:spcPts val="0"/>
              </a:spcAft>
              <a:buClrTx/>
              <a:buSzTx/>
              <a:buFontTx/>
              <a:buNone/>
              <a:tabLst/>
              <a:defRPr/>
            </a:lvl1pPr>
          </a:lstStyle>
          <a:p>
            <a:pPr defTabSz="914171">
              <a:defRPr/>
            </a:pPr>
            <a:r>
              <a:rPr lang="en-US" sz="700" cap="all" dirty="0" smtClean="0">
                <a:solidFill>
                  <a:srgbClr val="617685"/>
                </a:solidFill>
                <a:latin typeface="Calibri"/>
              </a:rPr>
              <a:t>©</a:t>
            </a:r>
            <a:r>
              <a:rPr lang="en-US" sz="700" cap="all" dirty="0" smtClean="0">
                <a:solidFill>
                  <a:srgbClr val="617685"/>
                </a:solidFill>
              </a:rPr>
              <a:t>2012 The Advisory Board Company</a:t>
            </a:r>
          </a:p>
        </p:txBody>
      </p:sp>
    </p:spTree>
  </p:cSld>
  <p:clrMap bg1="lt1" tx1="dk1" bg2="lt2" tx2="dk2" accent1="accent1" accent2="accent2" accent3="accent3" accent4="accent4" accent5="accent5" accent6="accent6" hlink="hlink" folHlink="folHlink"/>
  <p:hf hdr="0" ftr="0" dt="0"/>
  <p:txStyles>
    <p:titleStyle>
      <a:lvl1pPr algn="l" defTabSz="914171" rtl="0" eaLnBrk="1" latinLnBrk="0" hangingPunct="1">
        <a:spcBef>
          <a:spcPct val="0"/>
        </a:spcBef>
        <a:buNone/>
        <a:defRPr sz="2600" b="1" kern="1200">
          <a:solidFill>
            <a:schemeClr val="bg1"/>
          </a:solidFill>
          <a:latin typeface="+mj-lt"/>
          <a:ea typeface="+mj-ea"/>
          <a:cs typeface="+mj-cs"/>
        </a:defRPr>
      </a:lvl1pPr>
    </p:titleStyle>
    <p:bodyStyle>
      <a:lvl1pPr marL="163245" indent="-163245" algn="l" defTabSz="914171" rtl="0" eaLnBrk="1" latinLnBrk="0" hangingPunct="1">
        <a:spcBef>
          <a:spcPts val="429"/>
        </a:spcBef>
        <a:buFont typeface="Arial" pitchFamily="34" charset="0"/>
        <a:buChar char="•"/>
        <a:defRPr sz="1400" kern="1200">
          <a:solidFill>
            <a:schemeClr val="tx1"/>
          </a:solidFill>
          <a:latin typeface="+mn-lt"/>
          <a:ea typeface="+mn-ea"/>
          <a:cs typeface="+mn-cs"/>
        </a:defRPr>
      </a:lvl1pPr>
      <a:lvl2pPr marL="326489" indent="-163245" algn="l" defTabSz="914171" rtl="0" eaLnBrk="1" latinLnBrk="0" hangingPunct="1">
        <a:spcBef>
          <a:spcPts val="429"/>
        </a:spcBef>
        <a:buFont typeface="Arial" pitchFamily="34" charset="0"/>
        <a:buChar char="–"/>
        <a:defRPr sz="1400" kern="1200">
          <a:solidFill>
            <a:schemeClr val="tx1"/>
          </a:solidFill>
          <a:latin typeface="+mn-lt"/>
          <a:ea typeface="+mn-ea"/>
          <a:cs typeface="+mn-cs"/>
        </a:defRPr>
      </a:lvl2pPr>
      <a:lvl3pPr marL="489736" indent="-163245" algn="l" defTabSz="914171" rtl="0" eaLnBrk="1" latinLnBrk="0" hangingPunct="1">
        <a:spcBef>
          <a:spcPts val="429"/>
        </a:spcBef>
        <a:buFont typeface="Arial" pitchFamily="34" charset="0"/>
        <a:buChar char="•"/>
        <a:defRPr sz="1400" kern="1200">
          <a:solidFill>
            <a:schemeClr val="tx1"/>
          </a:solidFill>
          <a:latin typeface="+mn-lt"/>
          <a:ea typeface="+mn-ea"/>
          <a:cs typeface="+mn-cs"/>
        </a:defRPr>
      </a:lvl3pPr>
      <a:lvl4pPr marL="652979" indent="-163245" algn="l" defTabSz="914171" rtl="0" eaLnBrk="1" latinLnBrk="0" hangingPunct="1">
        <a:spcBef>
          <a:spcPts val="429"/>
        </a:spcBef>
        <a:buFont typeface="Arial" pitchFamily="34" charset="0"/>
        <a:buChar char="–"/>
        <a:defRPr sz="1400" kern="1200">
          <a:solidFill>
            <a:schemeClr val="tx1"/>
          </a:solidFill>
          <a:latin typeface="+mn-lt"/>
          <a:ea typeface="+mn-ea"/>
          <a:cs typeface="+mn-cs"/>
        </a:defRPr>
      </a:lvl4pPr>
      <a:lvl5pPr marL="816228" indent="-163245" algn="l" defTabSz="914171" rtl="0" eaLnBrk="1" latinLnBrk="0" hangingPunct="1">
        <a:spcBef>
          <a:spcPts val="429"/>
        </a:spcBef>
        <a:buFont typeface="Arial" pitchFamily="34" charset="0"/>
        <a:buChar char="•"/>
        <a:defRPr sz="1400" kern="1200" baseline="0">
          <a:solidFill>
            <a:schemeClr val="tx1"/>
          </a:solidFill>
          <a:latin typeface="+mn-lt"/>
          <a:ea typeface="+mn-ea"/>
          <a:cs typeface="+mn-cs"/>
        </a:defRPr>
      </a:lvl5pPr>
      <a:lvl6pPr marL="2513971" indent="-228543" algn="l" defTabSz="91417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057" indent="-228543" algn="l" defTabSz="91417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43" indent="-228543" algn="l" defTabSz="91417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29" indent="-228543" algn="l" defTabSz="91417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71" rtl="0" eaLnBrk="1" latinLnBrk="0" hangingPunct="1">
        <a:defRPr sz="1900" kern="1200">
          <a:solidFill>
            <a:schemeClr val="tx1"/>
          </a:solidFill>
          <a:latin typeface="+mn-lt"/>
          <a:ea typeface="+mn-ea"/>
          <a:cs typeface="+mn-cs"/>
        </a:defRPr>
      </a:lvl1pPr>
      <a:lvl2pPr marL="457086" algn="l" defTabSz="914171" rtl="0" eaLnBrk="1" latinLnBrk="0" hangingPunct="1">
        <a:defRPr sz="1900" kern="1200">
          <a:solidFill>
            <a:schemeClr val="tx1"/>
          </a:solidFill>
          <a:latin typeface="+mn-lt"/>
          <a:ea typeface="+mn-ea"/>
          <a:cs typeface="+mn-cs"/>
        </a:defRPr>
      </a:lvl2pPr>
      <a:lvl3pPr marL="914171" algn="l" defTabSz="914171" rtl="0" eaLnBrk="1" latinLnBrk="0" hangingPunct="1">
        <a:defRPr sz="1900" kern="1200">
          <a:solidFill>
            <a:schemeClr val="tx1"/>
          </a:solidFill>
          <a:latin typeface="+mn-lt"/>
          <a:ea typeface="+mn-ea"/>
          <a:cs typeface="+mn-cs"/>
        </a:defRPr>
      </a:lvl3pPr>
      <a:lvl4pPr marL="1371257" algn="l" defTabSz="914171" rtl="0" eaLnBrk="1" latinLnBrk="0" hangingPunct="1">
        <a:defRPr sz="1900" kern="1200">
          <a:solidFill>
            <a:schemeClr val="tx1"/>
          </a:solidFill>
          <a:latin typeface="+mn-lt"/>
          <a:ea typeface="+mn-ea"/>
          <a:cs typeface="+mn-cs"/>
        </a:defRPr>
      </a:lvl4pPr>
      <a:lvl5pPr marL="1828343" algn="l" defTabSz="914171" rtl="0" eaLnBrk="1" latinLnBrk="0" hangingPunct="1">
        <a:defRPr sz="1900" kern="1200">
          <a:solidFill>
            <a:schemeClr val="tx1"/>
          </a:solidFill>
          <a:latin typeface="+mn-lt"/>
          <a:ea typeface="+mn-ea"/>
          <a:cs typeface="+mn-cs"/>
        </a:defRPr>
      </a:lvl5pPr>
      <a:lvl6pPr marL="2285429" algn="l" defTabSz="914171" rtl="0" eaLnBrk="1" latinLnBrk="0" hangingPunct="1">
        <a:defRPr sz="1900" kern="1200">
          <a:solidFill>
            <a:schemeClr val="tx1"/>
          </a:solidFill>
          <a:latin typeface="+mn-lt"/>
          <a:ea typeface="+mn-ea"/>
          <a:cs typeface="+mn-cs"/>
        </a:defRPr>
      </a:lvl6pPr>
      <a:lvl7pPr marL="2742514" algn="l" defTabSz="914171" rtl="0" eaLnBrk="1" latinLnBrk="0" hangingPunct="1">
        <a:defRPr sz="1900" kern="1200">
          <a:solidFill>
            <a:schemeClr val="tx1"/>
          </a:solidFill>
          <a:latin typeface="+mn-lt"/>
          <a:ea typeface="+mn-ea"/>
          <a:cs typeface="+mn-cs"/>
        </a:defRPr>
      </a:lvl7pPr>
      <a:lvl8pPr marL="3199600" algn="l" defTabSz="914171" rtl="0" eaLnBrk="1" latinLnBrk="0" hangingPunct="1">
        <a:defRPr sz="1900" kern="1200">
          <a:solidFill>
            <a:schemeClr val="tx1"/>
          </a:solidFill>
          <a:latin typeface="+mn-lt"/>
          <a:ea typeface="+mn-ea"/>
          <a:cs typeface="+mn-cs"/>
        </a:defRPr>
      </a:lvl8pPr>
      <a:lvl9pPr marL="3656686" algn="l" defTabSz="914171" rtl="0" eaLnBrk="1" latinLnBrk="0" hangingPunct="1">
        <a:defRPr sz="19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gray">
          <a:xfrm>
            <a:off x="8229600" y="1"/>
            <a:ext cx="914400" cy="424543"/>
          </a:xfrm>
          <a:prstGeom prst="rect">
            <a:avLst/>
          </a:prstGeom>
          <a:noFill/>
          <a:ln w="9525">
            <a:noFill/>
            <a:miter lim="800000"/>
            <a:headEnd/>
            <a:tailEnd/>
          </a:ln>
          <a:effectLst/>
        </p:spPr>
        <p:txBody>
          <a:bodyPr vert="horz" wrap="square" lIns="93272" tIns="46636" rIns="93272" bIns="46636" numCol="1" anchor="t" anchorCtr="0" compatLnSpc="1">
            <a:prstTxWarp prst="textNoShape">
              <a:avLst/>
            </a:prstTxWarp>
          </a:bodyPr>
          <a:lstStyle>
            <a:lvl1pPr algn="r" defTabSz="933122">
              <a:defRPr sz="1400" i="0">
                <a:solidFill>
                  <a:schemeClr val="bg1"/>
                </a:solidFill>
                <a:latin typeface="+mn-lt"/>
                <a:cs typeface="Arial" pitchFamily="34" charset="0"/>
              </a:defRPr>
            </a:lvl1pPr>
          </a:lstStyle>
          <a:p>
            <a:pPr fontAlgn="base">
              <a:spcBef>
                <a:spcPct val="0"/>
              </a:spcBef>
              <a:spcAft>
                <a:spcPct val="0"/>
              </a:spcAft>
            </a:pPr>
            <a:fld id="{720EF1D8-22C3-47F9-97C9-90650415DCF1}" type="slidenum">
              <a:rPr lang="en-US" smtClean="0">
                <a:solidFill>
                  <a:srgbClr val="FFFFFF"/>
                </a:solidFill>
              </a:rPr>
              <a:pPr fontAlgn="base">
                <a:spcBef>
                  <a:spcPct val="0"/>
                </a:spcBef>
                <a:spcAft>
                  <a:spcPct val="0"/>
                </a:spcAft>
              </a:pPr>
              <a:t>‹#›</a:t>
            </a:fld>
            <a:endParaRPr lang="en-US" dirty="0">
              <a:solidFill>
                <a:srgbClr val="FFFFFF"/>
              </a:solidFill>
            </a:endParaRPr>
          </a:p>
        </p:txBody>
      </p:sp>
      <p:sp>
        <p:nvSpPr>
          <p:cNvPr id="3" name="Footer Placeholder 2"/>
          <p:cNvSpPr>
            <a:spLocks noGrp="1"/>
          </p:cNvSpPr>
          <p:nvPr>
            <p:ph type="ftr" sz="quarter" idx="3"/>
          </p:nvPr>
        </p:nvSpPr>
        <p:spPr>
          <a:xfrm>
            <a:off x="0" y="6492879"/>
            <a:ext cx="4572000" cy="365124"/>
          </a:xfrm>
          <a:prstGeom prst="rect">
            <a:avLst/>
          </a:prstGeom>
        </p:spPr>
        <p:txBody>
          <a:bodyPr vert="horz" lIns="130595" tIns="65298" rIns="130595" bIns="65298" rtlCol="0" anchor="ctr"/>
          <a:lstStyle>
            <a:lvl1pPr algn="l">
              <a:defRPr sz="1100">
                <a:solidFill>
                  <a:schemeClr val="tx1"/>
                </a:solidFill>
              </a:defRPr>
            </a:lvl1pPr>
          </a:lstStyle>
          <a:p>
            <a:pPr defTabSz="914217" fontAlgn="base">
              <a:spcBef>
                <a:spcPct val="0"/>
              </a:spcBef>
              <a:spcAft>
                <a:spcPct val="0"/>
              </a:spcAft>
            </a:pPr>
            <a:r>
              <a:rPr lang="en-US" smtClean="0">
                <a:solidFill>
                  <a:srgbClr val="000000"/>
                </a:solidFill>
              </a:rPr>
              <a:t>Add footer text here.</a:t>
            </a:r>
            <a:endParaRPr lang="en-US"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hdr="0" ftr="0" dt="0"/>
  <p:txStyles>
    <p:titleStyle>
      <a:lvl1pPr algn="ctr" defTabSz="933122" rtl="0" eaLnBrk="1" fontAlgn="base" hangingPunct="1">
        <a:spcBef>
          <a:spcPct val="0"/>
        </a:spcBef>
        <a:spcAft>
          <a:spcPct val="0"/>
        </a:spcAft>
        <a:defRPr sz="2300" spc="286" baseline="0">
          <a:solidFill>
            <a:schemeClr val="tx1"/>
          </a:solidFill>
          <a:latin typeface="+mj-lt"/>
          <a:ea typeface="+mj-ea"/>
          <a:cs typeface="Arial" pitchFamily="34" charset="0"/>
        </a:defRPr>
      </a:lvl1pPr>
      <a:lvl2pPr algn="ctr" defTabSz="933122" rtl="0" eaLnBrk="1" fontAlgn="base" hangingPunct="1">
        <a:spcBef>
          <a:spcPct val="0"/>
        </a:spcBef>
        <a:spcAft>
          <a:spcPct val="0"/>
        </a:spcAft>
        <a:defRPr sz="4400">
          <a:solidFill>
            <a:schemeClr val="tx2"/>
          </a:solidFill>
          <a:latin typeface="Arial" charset="0"/>
        </a:defRPr>
      </a:lvl2pPr>
      <a:lvl3pPr algn="ctr" defTabSz="933122" rtl="0" eaLnBrk="1" fontAlgn="base" hangingPunct="1">
        <a:spcBef>
          <a:spcPct val="0"/>
        </a:spcBef>
        <a:spcAft>
          <a:spcPct val="0"/>
        </a:spcAft>
        <a:defRPr sz="4400">
          <a:solidFill>
            <a:schemeClr val="tx2"/>
          </a:solidFill>
          <a:latin typeface="Arial" charset="0"/>
        </a:defRPr>
      </a:lvl3pPr>
      <a:lvl4pPr algn="ctr" defTabSz="933122" rtl="0" eaLnBrk="1" fontAlgn="base" hangingPunct="1">
        <a:spcBef>
          <a:spcPct val="0"/>
        </a:spcBef>
        <a:spcAft>
          <a:spcPct val="0"/>
        </a:spcAft>
        <a:defRPr sz="4400">
          <a:solidFill>
            <a:schemeClr val="tx2"/>
          </a:solidFill>
          <a:latin typeface="Arial" charset="0"/>
        </a:defRPr>
      </a:lvl4pPr>
      <a:lvl5pPr algn="ctr" defTabSz="933122" rtl="0" eaLnBrk="1" fontAlgn="base" hangingPunct="1">
        <a:spcBef>
          <a:spcPct val="0"/>
        </a:spcBef>
        <a:spcAft>
          <a:spcPct val="0"/>
        </a:spcAft>
        <a:defRPr sz="4400">
          <a:solidFill>
            <a:schemeClr val="tx2"/>
          </a:solidFill>
          <a:latin typeface="Arial" charset="0"/>
        </a:defRPr>
      </a:lvl5pPr>
      <a:lvl6pPr marL="291475" algn="ctr" defTabSz="933122" rtl="0" eaLnBrk="1" fontAlgn="base" hangingPunct="1">
        <a:spcBef>
          <a:spcPct val="0"/>
        </a:spcBef>
        <a:spcAft>
          <a:spcPct val="0"/>
        </a:spcAft>
        <a:defRPr sz="4400">
          <a:solidFill>
            <a:schemeClr val="tx2"/>
          </a:solidFill>
          <a:latin typeface="Arial" charset="0"/>
        </a:defRPr>
      </a:lvl6pPr>
      <a:lvl7pPr marL="582949" algn="ctr" defTabSz="933122" rtl="0" eaLnBrk="1" fontAlgn="base" hangingPunct="1">
        <a:spcBef>
          <a:spcPct val="0"/>
        </a:spcBef>
        <a:spcAft>
          <a:spcPct val="0"/>
        </a:spcAft>
        <a:defRPr sz="4400">
          <a:solidFill>
            <a:schemeClr val="tx2"/>
          </a:solidFill>
          <a:latin typeface="Arial" charset="0"/>
        </a:defRPr>
      </a:lvl7pPr>
      <a:lvl8pPr marL="874422" algn="ctr" defTabSz="933122" rtl="0" eaLnBrk="1" fontAlgn="base" hangingPunct="1">
        <a:spcBef>
          <a:spcPct val="0"/>
        </a:spcBef>
        <a:spcAft>
          <a:spcPct val="0"/>
        </a:spcAft>
        <a:defRPr sz="4400">
          <a:solidFill>
            <a:schemeClr val="tx2"/>
          </a:solidFill>
          <a:latin typeface="Arial" charset="0"/>
        </a:defRPr>
      </a:lvl8pPr>
      <a:lvl9pPr marL="1165895" algn="ctr" defTabSz="933122" rtl="0" eaLnBrk="1" fontAlgn="base" hangingPunct="1">
        <a:spcBef>
          <a:spcPct val="0"/>
        </a:spcBef>
        <a:spcAft>
          <a:spcPct val="0"/>
        </a:spcAft>
        <a:defRPr sz="4400">
          <a:solidFill>
            <a:schemeClr val="tx2"/>
          </a:solidFill>
          <a:latin typeface="Arial" charset="0"/>
        </a:defRPr>
      </a:lvl9pPr>
    </p:titleStyle>
    <p:bodyStyle>
      <a:lvl1pPr marL="163245" indent="-163245" algn="l" defTabSz="933122" rtl="0" eaLnBrk="1" fontAlgn="base" hangingPunct="1">
        <a:spcBef>
          <a:spcPct val="20000"/>
        </a:spcBef>
        <a:spcAft>
          <a:spcPct val="0"/>
        </a:spcAft>
        <a:buChar char="•"/>
        <a:defRPr sz="1400" baseline="0">
          <a:solidFill>
            <a:schemeClr val="tx1"/>
          </a:solidFill>
          <a:latin typeface="Calibri" pitchFamily="34" charset="0"/>
          <a:ea typeface="+mn-ea"/>
          <a:cs typeface="Arial" pitchFamily="34" charset="0"/>
        </a:defRPr>
      </a:lvl1pPr>
      <a:lvl2pPr marL="326489" indent="-163245" algn="l" defTabSz="933122" rtl="0" eaLnBrk="1" fontAlgn="base" hangingPunct="1">
        <a:spcBef>
          <a:spcPct val="20000"/>
        </a:spcBef>
        <a:spcAft>
          <a:spcPct val="0"/>
        </a:spcAft>
        <a:buChar char="–"/>
        <a:defRPr sz="1400" baseline="0">
          <a:solidFill>
            <a:schemeClr val="tx1"/>
          </a:solidFill>
          <a:latin typeface="Calibri" pitchFamily="34" charset="0"/>
          <a:cs typeface="Arial" pitchFamily="34" charset="0"/>
        </a:defRPr>
      </a:lvl2pPr>
      <a:lvl3pPr marL="489736" indent="-163245" algn="l" defTabSz="933122" rtl="0" eaLnBrk="1" fontAlgn="base" hangingPunct="1">
        <a:spcBef>
          <a:spcPct val="20000"/>
        </a:spcBef>
        <a:spcAft>
          <a:spcPct val="0"/>
        </a:spcAft>
        <a:buChar char="•"/>
        <a:defRPr sz="1400" baseline="0">
          <a:solidFill>
            <a:schemeClr val="tx1"/>
          </a:solidFill>
          <a:latin typeface="Calibri" pitchFamily="34" charset="0"/>
          <a:cs typeface="Arial" pitchFamily="34" charset="0"/>
        </a:defRPr>
      </a:lvl3pPr>
      <a:lvl4pPr marL="652979" indent="-163245" algn="l" defTabSz="933122" rtl="0" eaLnBrk="1" fontAlgn="base" hangingPunct="1">
        <a:spcBef>
          <a:spcPct val="20000"/>
        </a:spcBef>
        <a:spcAft>
          <a:spcPct val="0"/>
        </a:spcAft>
        <a:buChar char="–"/>
        <a:defRPr sz="1400" baseline="0">
          <a:solidFill>
            <a:schemeClr val="tx1"/>
          </a:solidFill>
          <a:latin typeface="Calibri" pitchFamily="34" charset="0"/>
          <a:cs typeface="Arial" pitchFamily="34" charset="0"/>
        </a:defRPr>
      </a:lvl4pPr>
      <a:lvl5pPr marL="816228" indent="-163245" algn="l" defTabSz="933122" rtl="0" eaLnBrk="1" fontAlgn="base" hangingPunct="1">
        <a:spcBef>
          <a:spcPct val="20000"/>
        </a:spcBef>
        <a:spcAft>
          <a:spcPct val="0"/>
        </a:spcAft>
        <a:buFont typeface="Arial" pitchFamily="34" charset="0"/>
        <a:buChar char="•"/>
        <a:defRPr sz="1400" baseline="0">
          <a:solidFill>
            <a:schemeClr val="tx1"/>
          </a:solidFill>
          <a:latin typeface="Calibri" pitchFamily="34" charset="0"/>
          <a:cs typeface="Arial" pitchFamily="34" charset="0"/>
        </a:defRPr>
      </a:lvl5pPr>
      <a:lvl6pPr marL="2390489" indent="-233788" algn="l" defTabSz="933122" rtl="0" eaLnBrk="1" fontAlgn="base" hangingPunct="1">
        <a:spcBef>
          <a:spcPct val="20000"/>
        </a:spcBef>
        <a:spcAft>
          <a:spcPct val="0"/>
        </a:spcAft>
        <a:buChar char="»"/>
        <a:defRPr sz="2000">
          <a:solidFill>
            <a:schemeClr val="tx1"/>
          </a:solidFill>
          <a:latin typeface="+mn-lt"/>
        </a:defRPr>
      </a:lvl6pPr>
      <a:lvl7pPr marL="2681963" indent="-233788" algn="l" defTabSz="933122" rtl="0" eaLnBrk="1" fontAlgn="base" hangingPunct="1">
        <a:spcBef>
          <a:spcPct val="20000"/>
        </a:spcBef>
        <a:spcAft>
          <a:spcPct val="0"/>
        </a:spcAft>
        <a:buChar char="»"/>
        <a:defRPr sz="2000">
          <a:solidFill>
            <a:schemeClr val="tx1"/>
          </a:solidFill>
          <a:latin typeface="+mn-lt"/>
        </a:defRPr>
      </a:lvl7pPr>
      <a:lvl8pPr marL="2973438" indent="-233788" algn="l" defTabSz="933122" rtl="0" eaLnBrk="1" fontAlgn="base" hangingPunct="1">
        <a:spcBef>
          <a:spcPct val="20000"/>
        </a:spcBef>
        <a:spcAft>
          <a:spcPct val="0"/>
        </a:spcAft>
        <a:buChar char="»"/>
        <a:defRPr sz="2000">
          <a:solidFill>
            <a:schemeClr val="tx1"/>
          </a:solidFill>
          <a:latin typeface="+mn-lt"/>
        </a:defRPr>
      </a:lvl8pPr>
      <a:lvl9pPr marL="3264912" indent="-233788" algn="l" defTabSz="933122"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582949" rtl="0" eaLnBrk="1" latinLnBrk="0" hangingPunct="1">
        <a:defRPr sz="1100" kern="1200">
          <a:solidFill>
            <a:schemeClr val="tx1"/>
          </a:solidFill>
          <a:latin typeface="+mn-lt"/>
          <a:ea typeface="+mn-ea"/>
          <a:cs typeface="+mn-cs"/>
        </a:defRPr>
      </a:lvl1pPr>
      <a:lvl2pPr marL="291475" algn="l" defTabSz="582949" rtl="0" eaLnBrk="1" latinLnBrk="0" hangingPunct="1">
        <a:defRPr sz="1100" kern="1200">
          <a:solidFill>
            <a:schemeClr val="tx1"/>
          </a:solidFill>
          <a:latin typeface="+mn-lt"/>
          <a:ea typeface="+mn-ea"/>
          <a:cs typeface="+mn-cs"/>
        </a:defRPr>
      </a:lvl2pPr>
      <a:lvl3pPr marL="582949" algn="l" defTabSz="582949" rtl="0" eaLnBrk="1" latinLnBrk="0" hangingPunct="1">
        <a:defRPr sz="1100" kern="1200">
          <a:solidFill>
            <a:schemeClr val="tx1"/>
          </a:solidFill>
          <a:latin typeface="+mn-lt"/>
          <a:ea typeface="+mn-ea"/>
          <a:cs typeface="+mn-cs"/>
        </a:defRPr>
      </a:lvl3pPr>
      <a:lvl4pPr marL="874422" algn="l" defTabSz="582949" rtl="0" eaLnBrk="1" latinLnBrk="0" hangingPunct="1">
        <a:defRPr sz="1100" kern="1200">
          <a:solidFill>
            <a:schemeClr val="tx1"/>
          </a:solidFill>
          <a:latin typeface="+mn-lt"/>
          <a:ea typeface="+mn-ea"/>
          <a:cs typeface="+mn-cs"/>
        </a:defRPr>
      </a:lvl4pPr>
      <a:lvl5pPr marL="1165895" algn="l" defTabSz="582949" rtl="0" eaLnBrk="1" latinLnBrk="0" hangingPunct="1">
        <a:defRPr sz="1100" kern="1200">
          <a:solidFill>
            <a:schemeClr val="tx1"/>
          </a:solidFill>
          <a:latin typeface="+mn-lt"/>
          <a:ea typeface="+mn-ea"/>
          <a:cs typeface="+mn-cs"/>
        </a:defRPr>
      </a:lvl5pPr>
      <a:lvl6pPr marL="1457369" algn="l" defTabSz="582949" rtl="0" eaLnBrk="1" latinLnBrk="0" hangingPunct="1">
        <a:defRPr sz="1100" kern="1200">
          <a:solidFill>
            <a:schemeClr val="tx1"/>
          </a:solidFill>
          <a:latin typeface="+mn-lt"/>
          <a:ea typeface="+mn-ea"/>
          <a:cs typeface="+mn-cs"/>
        </a:defRPr>
      </a:lvl6pPr>
      <a:lvl7pPr marL="1748844" algn="l" defTabSz="582949" rtl="0" eaLnBrk="1" latinLnBrk="0" hangingPunct="1">
        <a:defRPr sz="1100" kern="1200">
          <a:solidFill>
            <a:schemeClr val="tx1"/>
          </a:solidFill>
          <a:latin typeface="+mn-lt"/>
          <a:ea typeface="+mn-ea"/>
          <a:cs typeface="+mn-cs"/>
        </a:defRPr>
      </a:lvl7pPr>
      <a:lvl8pPr marL="2040317" algn="l" defTabSz="582949" rtl="0" eaLnBrk="1" latinLnBrk="0" hangingPunct="1">
        <a:defRPr sz="1100" kern="1200">
          <a:solidFill>
            <a:schemeClr val="tx1"/>
          </a:solidFill>
          <a:latin typeface="+mn-lt"/>
          <a:ea typeface="+mn-ea"/>
          <a:cs typeface="+mn-cs"/>
        </a:defRPr>
      </a:lvl8pPr>
      <a:lvl9pPr marL="2331789" algn="l" defTabSz="582949" rtl="0" eaLnBrk="1" latinLnBrk="0" hangingPunct="1">
        <a:defRPr sz="11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3740729" y="2823884"/>
            <a:ext cx="1662546" cy="1210236"/>
          </a:xfrm>
          <a:prstGeom prst="rect">
            <a:avLst/>
          </a:prstGeom>
        </p:spPr>
        <p:txBody>
          <a:bodyPr vert="horz" wrap="square" lIns="64998" tIns="64998" rIns="64998" bIns="64998"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4261121" y="6454595"/>
            <a:ext cx="621771" cy="242047"/>
          </a:xfrm>
          <a:prstGeom prst="rect">
            <a:avLst/>
          </a:prstGeom>
        </p:spPr>
        <p:txBody>
          <a:bodyPr vert="horz" wrap="square" lIns="40840" tIns="40840" rIns="40840" bIns="40840" rtlCol="0" anchor="t">
            <a:noAutofit/>
          </a:bodyPr>
          <a:lstStyle>
            <a:lvl1pPr algn="ctr">
              <a:defRPr sz="900">
                <a:solidFill>
                  <a:schemeClr val="accent5"/>
                </a:solidFill>
              </a:defRPr>
            </a:lvl1pPr>
          </a:lstStyle>
          <a:p>
            <a:pPr defTabSz="910063"/>
            <a:fld id="{D1524D41-16DC-4D92-9EF9-071B213BE0F5}" type="slidenum">
              <a:rPr lang="en-US" smtClean="0">
                <a:solidFill>
                  <a:srgbClr val="000000"/>
                </a:solidFill>
              </a:rPr>
              <a:pPr defTabSz="910063"/>
              <a:t>‹#›</a:t>
            </a:fld>
            <a:endParaRPr lang="en-US" dirty="0">
              <a:solidFill>
                <a:srgbClr val="000000"/>
              </a:solidFill>
            </a:endParaRPr>
          </a:p>
        </p:txBody>
      </p:sp>
    </p:spTree>
    <p:extLst>
      <p:ext uri="{BB962C8B-B14F-4D97-AF65-F5344CB8AC3E}">
        <p14:creationId xmlns:p14="http://schemas.microsoft.com/office/powerpoint/2010/main" val="4285595520"/>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Lst>
  <p:timing>
    <p:tnLst>
      <p:par>
        <p:cTn id="1" dur="indefinite" restart="never" nodeType="tmRoot"/>
      </p:par>
    </p:tnLst>
  </p:timing>
  <p:hf hdr="0" ftr="0" dt="0"/>
  <p:txStyles>
    <p:titleStyle>
      <a:lvl1pPr algn="l" defTabSz="910063" rtl="0" eaLnBrk="1" latinLnBrk="0" hangingPunct="1">
        <a:spcBef>
          <a:spcPct val="0"/>
        </a:spcBef>
        <a:buNone/>
        <a:defRPr sz="1600" b="1" kern="1200">
          <a:solidFill>
            <a:schemeClr val="accent5"/>
          </a:solidFill>
          <a:latin typeface="+mj-lt"/>
          <a:ea typeface="+mj-ea"/>
          <a:cs typeface="+mj-cs"/>
        </a:defRPr>
      </a:lvl1pPr>
    </p:titleStyle>
    <p:bodyStyle>
      <a:lvl1pPr marL="100679" indent="-100679" algn="l" defTabSz="910063" rtl="0" eaLnBrk="1" latinLnBrk="0" hangingPunct="1">
        <a:spcBef>
          <a:spcPts val="429"/>
        </a:spcBef>
        <a:buFont typeface="Arial" pitchFamily="34" charset="0"/>
        <a:buChar char="•"/>
        <a:defRPr sz="900" kern="1200">
          <a:solidFill>
            <a:schemeClr val="tx1"/>
          </a:solidFill>
          <a:latin typeface="+mn-lt"/>
          <a:ea typeface="+mn-ea"/>
          <a:cs typeface="+mn-cs"/>
        </a:defRPr>
      </a:lvl1pPr>
      <a:lvl2pPr marL="205607" indent="-104930" algn="l" defTabSz="910063" rtl="0" eaLnBrk="1" latinLnBrk="0" hangingPunct="1">
        <a:spcBef>
          <a:spcPts val="429"/>
        </a:spcBef>
        <a:buFont typeface="Arial" pitchFamily="34" charset="0"/>
        <a:buChar char="–"/>
        <a:defRPr sz="900" kern="1200">
          <a:solidFill>
            <a:schemeClr val="tx1"/>
          </a:solidFill>
          <a:latin typeface="+mn-lt"/>
          <a:ea typeface="+mn-ea"/>
          <a:cs typeface="+mn-cs"/>
        </a:defRPr>
      </a:lvl2pPr>
      <a:lvl3pPr marL="306294" indent="-100679" algn="l" defTabSz="910063" rtl="0" eaLnBrk="1" latinLnBrk="0" hangingPunct="1">
        <a:spcBef>
          <a:spcPts val="429"/>
        </a:spcBef>
        <a:buFont typeface="Arial" pitchFamily="34" charset="0"/>
        <a:buChar char="•"/>
        <a:defRPr sz="900" kern="1200">
          <a:solidFill>
            <a:schemeClr val="tx1"/>
          </a:solidFill>
          <a:latin typeface="+mn-lt"/>
          <a:ea typeface="+mn-ea"/>
          <a:cs typeface="+mn-cs"/>
        </a:defRPr>
      </a:lvl3pPr>
      <a:lvl4pPr marL="409790" indent="-103511" algn="l" defTabSz="910063" rtl="0" eaLnBrk="1" latinLnBrk="0" hangingPunct="1">
        <a:spcBef>
          <a:spcPts val="429"/>
        </a:spcBef>
        <a:buFont typeface="Arial" pitchFamily="34" charset="0"/>
        <a:buChar char="–"/>
        <a:defRPr sz="900" kern="1200">
          <a:solidFill>
            <a:schemeClr val="tx1"/>
          </a:solidFill>
          <a:latin typeface="+mn-lt"/>
          <a:ea typeface="+mn-ea"/>
          <a:cs typeface="+mn-cs"/>
        </a:defRPr>
      </a:lvl4pPr>
      <a:lvl5pPr marL="510460" indent="-100679" algn="l" defTabSz="910063"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2666" indent="-227533" algn="l" defTabSz="9100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57700" indent="-227533" algn="l" defTabSz="9100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12729" indent="-227533" algn="l" defTabSz="9100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67755" indent="-227533" algn="l" defTabSz="9100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0063" rtl="0" eaLnBrk="1" latinLnBrk="0" hangingPunct="1">
        <a:defRPr sz="1900" kern="1200">
          <a:solidFill>
            <a:schemeClr val="tx1"/>
          </a:solidFill>
          <a:latin typeface="+mn-lt"/>
          <a:ea typeface="+mn-ea"/>
          <a:cs typeface="+mn-cs"/>
        </a:defRPr>
      </a:lvl1pPr>
      <a:lvl2pPr marL="455039" algn="l" defTabSz="910063" rtl="0" eaLnBrk="1" latinLnBrk="0" hangingPunct="1">
        <a:defRPr sz="1900" kern="1200">
          <a:solidFill>
            <a:schemeClr val="tx1"/>
          </a:solidFill>
          <a:latin typeface="+mn-lt"/>
          <a:ea typeface="+mn-ea"/>
          <a:cs typeface="+mn-cs"/>
        </a:defRPr>
      </a:lvl2pPr>
      <a:lvl3pPr marL="910063" algn="l" defTabSz="910063" rtl="0" eaLnBrk="1" latinLnBrk="0" hangingPunct="1">
        <a:defRPr sz="1900" kern="1200">
          <a:solidFill>
            <a:schemeClr val="tx1"/>
          </a:solidFill>
          <a:latin typeface="+mn-lt"/>
          <a:ea typeface="+mn-ea"/>
          <a:cs typeface="+mn-cs"/>
        </a:defRPr>
      </a:lvl3pPr>
      <a:lvl4pPr marL="1365091" algn="l" defTabSz="910063" rtl="0" eaLnBrk="1" latinLnBrk="0" hangingPunct="1">
        <a:defRPr sz="1900" kern="1200">
          <a:solidFill>
            <a:schemeClr val="tx1"/>
          </a:solidFill>
          <a:latin typeface="+mn-lt"/>
          <a:ea typeface="+mn-ea"/>
          <a:cs typeface="+mn-cs"/>
        </a:defRPr>
      </a:lvl4pPr>
      <a:lvl5pPr marL="1820126" algn="l" defTabSz="910063" rtl="0" eaLnBrk="1" latinLnBrk="0" hangingPunct="1">
        <a:defRPr sz="1900" kern="1200">
          <a:solidFill>
            <a:schemeClr val="tx1"/>
          </a:solidFill>
          <a:latin typeface="+mn-lt"/>
          <a:ea typeface="+mn-ea"/>
          <a:cs typeface="+mn-cs"/>
        </a:defRPr>
      </a:lvl5pPr>
      <a:lvl6pPr marL="2275152" algn="l" defTabSz="910063" rtl="0" eaLnBrk="1" latinLnBrk="0" hangingPunct="1">
        <a:defRPr sz="1900" kern="1200">
          <a:solidFill>
            <a:schemeClr val="tx1"/>
          </a:solidFill>
          <a:latin typeface="+mn-lt"/>
          <a:ea typeface="+mn-ea"/>
          <a:cs typeface="+mn-cs"/>
        </a:defRPr>
      </a:lvl6pPr>
      <a:lvl7pPr marL="2730182" algn="l" defTabSz="910063" rtl="0" eaLnBrk="1" latinLnBrk="0" hangingPunct="1">
        <a:defRPr sz="1900" kern="1200">
          <a:solidFill>
            <a:schemeClr val="tx1"/>
          </a:solidFill>
          <a:latin typeface="+mn-lt"/>
          <a:ea typeface="+mn-ea"/>
          <a:cs typeface="+mn-cs"/>
        </a:defRPr>
      </a:lvl7pPr>
      <a:lvl8pPr marL="3185209" algn="l" defTabSz="910063" rtl="0" eaLnBrk="1" latinLnBrk="0" hangingPunct="1">
        <a:defRPr sz="1900" kern="1200">
          <a:solidFill>
            <a:schemeClr val="tx1"/>
          </a:solidFill>
          <a:latin typeface="+mn-lt"/>
          <a:ea typeface="+mn-ea"/>
          <a:cs typeface="+mn-cs"/>
        </a:defRPr>
      </a:lvl8pPr>
      <a:lvl9pPr marL="3640247" algn="l" defTabSz="910063" rtl="0" eaLnBrk="1" latinLnBrk="0" hangingPunct="1">
        <a:defRPr sz="19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3740728" y="2823883"/>
            <a:ext cx="1662546" cy="1210236"/>
          </a:xfrm>
          <a:prstGeom prst="rect">
            <a:avLst/>
          </a:prstGeom>
        </p:spPr>
        <p:txBody>
          <a:bodyPr vert="horz" wrap="square" lIns="65005" tIns="65005" rIns="65005" bIns="65005"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4261120" y="6454595"/>
            <a:ext cx="621771" cy="242047"/>
          </a:xfrm>
          <a:prstGeom prst="rect">
            <a:avLst/>
          </a:prstGeom>
        </p:spPr>
        <p:txBody>
          <a:bodyPr vert="horz" wrap="square" lIns="40845" tIns="40845" rIns="40845" bIns="40845" rtlCol="0" anchor="t">
            <a:noAutofit/>
          </a:bodyPr>
          <a:lstStyle>
            <a:lvl1pPr algn="ctr">
              <a:defRPr sz="900">
                <a:solidFill>
                  <a:schemeClr val="accent5"/>
                </a:solidFill>
              </a:defRPr>
            </a:lvl1pPr>
          </a:lstStyle>
          <a:p>
            <a:pPr defTabSz="910170"/>
            <a:fld id="{D1524D41-16DC-4D92-9EF9-071B213BE0F5}" type="slidenum">
              <a:rPr lang="en-US" smtClean="0">
                <a:solidFill>
                  <a:srgbClr val="000000"/>
                </a:solidFill>
              </a:rPr>
              <a:pPr defTabSz="910170"/>
              <a:t>‹#›</a:t>
            </a:fld>
            <a:endParaRPr lang="en-US" dirty="0">
              <a:solidFill>
                <a:srgbClr val="000000"/>
              </a:solidFill>
            </a:endParaRPr>
          </a:p>
        </p:txBody>
      </p:sp>
    </p:spTree>
    <p:extLst>
      <p:ext uri="{BB962C8B-B14F-4D97-AF65-F5344CB8AC3E}">
        <p14:creationId xmlns:p14="http://schemas.microsoft.com/office/powerpoint/2010/main" val="418221927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Lst>
  <p:timing>
    <p:tnLst>
      <p:par>
        <p:cTn id="1" dur="indefinite" restart="never" nodeType="tmRoot"/>
      </p:par>
    </p:tnLst>
  </p:timing>
  <p:hf hdr="0" ftr="0" dt="0"/>
  <p:txStyles>
    <p:titleStyle>
      <a:lvl1pPr algn="l" defTabSz="910170" rtl="0" eaLnBrk="1" latinLnBrk="0" hangingPunct="1">
        <a:spcBef>
          <a:spcPct val="0"/>
        </a:spcBef>
        <a:buNone/>
        <a:defRPr sz="1600" b="1" kern="1200">
          <a:solidFill>
            <a:schemeClr val="accent5"/>
          </a:solidFill>
          <a:latin typeface="+mj-lt"/>
          <a:ea typeface="+mj-ea"/>
          <a:cs typeface="+mj-cs"/>
        </a:defRPr>
      </a:lvl1pPr>
    </p:titleStyle>
    <p:bodyStyle>
      <a:lvl1pPr marL="100691" indent="-100691" algn="l" defTabSz="910170" rtl="0" eaLnBrk="1" latinLnBrk="0" hangingPunct="1">
        <a:spcBef>
          <a:spcPts val="429"/>
        </a:spcBef>
        <a:buFont typeface="Arial" pitchFamily="34" charset="0"/>
        <a:buChar char="•"/>
        <a:defRPr sz="900" kern="1200">
          <a:solidFill>
            <a:schemeClr val="tx1"/>
          </a:solidFill>
          <a:latin typeface="+mn-lt"/>
          <a:ea typeface="+mn-ea"/>
          <a:cs typeface="+mn-cs"/>
        </a:defRPr>
      </a:lvl1pPr>
      <a:lvl2pPr marL="205631" indent="-104943" algn="l" defTabSz="910170" rtl="0" eaLnBrk="1" latinLnBrk="0" hangingPunct="1">
        <a:spcBef>
          <a:spcPts val="429"/>
        </a:spcBef>
        <a:buFont typeface="Arial" pitchFamily="34" charset="0"/>
        <a:buChar char="–"/>
        <a:defRPr sz="900" kern="1200">
          <a:solidFill>
            <a:schemeClr val="tx1"/>
          </a:solidFill>
          <a:latin typeface="+mn-lt"/>
          <a:ea typeface="+mn-ea"/>
          <a:cs typeface="+mn-cs"/>
        </a:defRPr>
      </a:lvl2pPr>
      <a:lvl3pPr marL="306330" indent="-100691" algn="l" defTabSz="910170" rtl="0" eaLnBrk="1" latinLnBrk="0" hangingPunct="1">
        <a:spcBef>
          <a:spcPts val="429"/>
        </a:spcBef>
        <a:buFont typeface="Arial" pitchFamily="34" charset="0"/>
        <a:buChar char="•"/>
        <a:defRPr sz="900" kern="1200">
          <a:solidFill>
            <a:schemeClr val="tx1"/>
          </a:solidFill>
          <a:latin typeface="+mn-lt"/>
          <a:ea typeface="+mn-ea"/>
          <a:cs typeface="+mn-cs"/>
        </a:defRPr>
      </a:lvl3pPr>
      <a:lvl4pPr marL="409838" indent="-103523" algn="l" defTabSz="910170" rtl="0" eaLnBrk="1" latinLnBrk="0" hangingPunct="1">
        <a:spcBef>
          <a:spcPts val="429"/>
        </a:spcBef>
        <a:buFont typeface="Arial" pitchFamily="34" charset="0"/>
        <a:buChar char="–"/>
        <a:defRPr sz="900" kern="1200">
          <a:solidFill>
            <a:schemeClr val="tx1"/>
          </a:solidFill>
          <a:latin typeface="+mn-lt"/>
          <a:ea typeface="+mn-ea"/>
          <a:cs typeface="+mn-cs"/>
        </a:defRPr>
      </a:lvl4pPr>
      <a:lvl5pPr marL="510520" indent="-100691" algn="l" defTabSz="910170"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2958" indent="-227560" algn="l" defTabSz="91017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58046" indent="-227560" algn="l" defTabSz="91017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13128" indent="-227560" algn="l" defTabSz="91017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68208" indent="-227560" algn="l" defTabSz="91017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0170" rtl="0" eaLnBrk="1" latinLnBrk="0" hangingPunct="1">
        <a:defRPr sz="1900" kern="1200">
          <a:solidFill>
            <a:schemeClr val="tx1"/>
          </a:solidFill>
          <a:latin typeface="+mn-lt"/>
          <a:ea typeface="+mn-ea"/>
          <a:cs typeface="+mn-cs"/>
        </a:defRPr>
      </a:lvl1pPr>
      <a:lvl2pPr marL="455092" algn="l" defTabSz="910170" rtl="0" eaLnBrk="1" latinLnBrk="0" hangingPunct="1">
        <a:defRPr sz="1900" kern="1200">
          <a:solidFill>
            <a:schemeClr val="tx1"/>
          </a:solidFill>
          <a:latin typeface="+mn-lt"/>
          <a:ea typeface="+mn-ea"/>
          <a:cs typeface="+mn-cs"/>
        </a:defRPr>
      </a:lvl2pPr>
      <a:lvl3pPr marL="910170" algn="l" defTabSz="910170" rtl="0" eaLnBrk="1" latinLnBrk="0" hangingPunct="1">
        <a:defRPr sz="1900" kern="1200">
          <a:solidFill>
            <a:schemeClr val="tx1"/>
          </a:solidFill>
          <a:latin typeface="+mn-lt"/>
          <a:ea typeface="+mn-ea"/>
          <a:cs typeface="+mn-cs"/>
        </a:defRPr>
      </a:lvl3pPr>
      <a:lvl4pPr marL="1365250" algn="l" defTabSz="910170" rtl="0" eaLnBrk="1" latinLnBrk="0" hangingPunct="1">
        <a:defRPr sz="1900" kern="1200">
          <a:solidFill>
            <a:schemeClr val="tx1"/>
          </a:solidFill>
          <a:latin typeface="+mn-lt"/>
          <a:ea typeface="+mn-ea"/>
          <a:cs typeface="+mn-cs"/>
        </a:defRPr>
      </a:lvl4pPr>
      <a:lvl5pPr marL="1820338" algn="l" defTabSz="910170" rtl="0" eaLnBrk="1" latinLnBrk="0" hangingPunct="1">
        <a:defRPr sz="1900" kern="1200">
          <a:solidFill>
            <a:schemeClr val="tx1"/>
          </a:solidFill>
          <a:latin typeface="+mn-lt"/>
          <a:ea typeface="+mn-ea"/>
          <a:cs typeface="+mn-cs"/>
        </a:defRPr>
      </a:lvl5pPr>
      <a:lvl6pPr marL="2275418" algn="l" defTabSz="910170" rtl="0" eaLnBrk="1" latinLnBrk="0" hangingPunct="1">
        <a:defRPr sz="1900" kern="1200">
          <a:solidFill>
            <a:schemeClr val="tx1"/>
          </a:solidFill>
          <a:latin typeface="+mn-lt"/>
          <a:ea typeface="+mn-ea"/>
          <a:cs typeface="+mn-cs"/>
        </a:defRPr>
      </a:lvl6pPr>
      <a:lvl7pPr marL="2730502" algn="l" defTabSz="910170" rtl="0" eaLnBrk="1" latinLnBrk="0" hangingPunct="1">
        <a:defRPr sz="1900" kern="1200">
          <a:solidFill>
            <a:schemeClr val="tx1"/>
          </a:solidFill>
          <a:latin typeface="+mn-lt"/>
          <a:ea typeface="+mn-ea"/>
          <a:cs typeface="+mn-cs"/>
        </a:defRPr>
      </a:lvl7pPr>
      <a:lvl8pPr marL="3185582" algn="l" defTabSz="910170" rtl="0" eaLnBrk="1" latinLnBrk="0" hangingPunct="1">
        <a:defRPr sz="1900" kern="1200">
          <a:solidFill>
            <a:schemeClr val="tx1"/>
          </a:solidFill>
          <a:latin typeface="+mn-lt"/>
          <a:ea typeface="+mn-ea"/>
          <a:cs typeface="+mn-cs"/>
        </a:defRPr>
      </a:lvl8pPr>
      <a:lvl9pPr marL="3640672" algn="l" defTabSz="910170" rtl="0" eaLnBrk="1" latinLnBrk="0" hangingPunct="1">
        <a:defRPr sz="19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bwMode="gray">
          <a:xfrm>
            <a:off x="3740729" y="2823884"/>
            <a:ext cx="1662546" cy="1210236"/>
          </a:xfrm>
          <a:prstGeom prst="rect">
            <a:avLst/>
          </a:prstGeom>
        </p:spPr>
        <p:txBody>
          <a:bodyPr vert="horz" wrap="square" lIns="65187" tIns="65187" rIns="65187" bIns="65187" rtlCol="0">
            <a:noAutofit/>
          </a:bodyPr>
          <a:lstStyle/>
          <a:p>
            <a:pPr lvl="0"/>
            <a:r>
              <a:rPr lang="en-US" dirty="0" smtClean="0"/>
              <a:t>Preformatted bullets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4"/>
          </p:nvPr>
        </p:nvSpPr>
        <p:spPr bwMode="gray">
          <a:xfrm>
            <a:off x="4261121" y="6454595"/>
            <a:ext cx="621771" cy="242047"/>
          </a:xfrm>
          <a:prstGeom prst="rect">
            <a:avLst/>
          </a:prstGeom>
        </p:spPr>
        <p:txBody>
          <a:bodyPr vert="horz" wrap="square" lIns="40955" tIns="40955" rIns="40955" bIns="40955" rtlCol="0" anchor="t">
            <a:noAutofit/>
          </a:bodyPr>
          <a:lstStyle>
            <a:lvl1pPr algn="ctr">
              <a:defRPr sz="900">
                <a:solidFill>
                  <a:schemeClr val="accent5"/>
                </a:solidFill>
              </a:defRPr>
            </a:lvl1pPr>
          </a:lstStyle>
          <a:p>
            <a:pPr defTabSz="912617"/>
            <a:fld id="{D1524D41-16DC-4D92-9EF9-071B213BE0F5}" type="slidenum">
              <a:rPr lang="en-US" smtClean="0">
                <a:solidFill>
                  <a:srgbClr val="000000"/>
                </a:solidFill>
              </a:rPr>
              <a:pPr defTabSz="912617"/>
              <a:t>‹#›</a:t>
            </a:fld>
            <a:endParaRPr lang="en-US" dirty="0">
              <a:solidFill>
                <a:srgbClr val="000000"/>
              </a:solidFill>
            </a:endParaRPr>
          </a:p>
        </p:txBody>
      </p:sp>
      <p:sp>
        <p:nvSpPr>
          <p:cNvPr id="5" name="TextBox 4"/>
          <p:cNvSpPr txBox="1"/>
          <p:nvPr/>
        </p:nvSpPr>
        <p:spPr bwMode="gray">
          <a:xfrm>
            <a:off x="404092" y="6454599"/>
            <a:ext cx="2170546" cy="271420"/>
          </a:xfrm>
          <a:prstGeom prst="rect">
            <a:avLst/>
          </a:prstGeom>
          <a:noFill/>
        </p:spPr>
        <p:txBody>
          <a:bodyPr wrap="square" lIns="40955" tIns="40955" rIns="40955" bIns="40955" rtlCol="0">
            <a:spAutoFit/>
          </a:bodyPr>
          <a:lstStyle/>
          <a:p>
            <a:pPr defTabSz="912617">
              <a:defRPr/>
            </a:pPr>
            <a:r>
              <a:rPr lang="en-US" sz="600" cap="all" dirty="0">
                <a:solidFill>
                  <a:srgbClr val="617685"/>
                </a:solidFill>
              </a:rPr>
              <a:t>©2012 The Advisory Board Company • </a:t>
            </a:r>
            <a:r>
              <a:rPr lang="en-US" sz="600" b="1" cap="all" dirty="0">
                <a:solidFill>
                  <a:srgbClr val="617685"/>
                </a:solidFill>
              </a:rPr>
              <a:t>advisory.com</a:t>
            </a:r>
          </a:p>
        </p:txBody>
      </p:sp>
    </p:spTree>
    <p:extLst>
      <p:ext uri="{BB962C8B-B14F-4D97-AF65-F5344CB8AC3E}">
        <p14:creationId xmlns:p14="http://schemas.microsoft.com/office/powerpoint/2010/main" val="1502065743"/>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Lst>
  <p:timing>
    <p:tnLst>
      <p:par>
        <p:cTn id="1" dur="indefinite" restart="never" nodeType="tmRoot"/>
      </p:par>
    </p:tnLst>
  </p:timing>
  <p:hf hdr="0" ftr="0" dt="0"/>
  <p:txStyles>
    <p:titleStyle>
      <a:lvl1pPr algn="l" defTabSz="912617" rtl="0" eaLnBrk="1" latinLnBrk="0" hangingPunct="1">
        <a:spcBef>
          <a:spcPct val="0"/>
        </a:spcBef>
        <a:buNone/>
        <a:defRPr sz="1600" b="1" kern="1200">
          <a:solidFill>
            <a:schemeClr val="accent5"/>
          </a:solidFill>
          <a:latin typeface="+mj-lt"/>
          <a:ea typeface="+mj-ea"/>
          <a:cs typeface="+mj-cs"/>
        </a:defRPr>
      </a:lvl1pPr>
    </p:titleStyle>
    <p:bodyStyle>
      <a:lvl1pPr marL="100959" indent="-100959" algn="l" defTabSz="912617" rtl="0" eaLnBrk="1" latinLnBrk="0" hangingPunct="1">
        <a:spcBef>
          <a:spcPts val="429"/>
        </a:spcBef>
        <a:buFont typeface="Arial" pitchFamily="34" charset="0"/>
        <a:buChar char="•"/>
        <a:defRPr sz="900" kern="1200">
          <a:solidFill>
            <a:schemeClr val="tx1"/>
          </a:solidFill>
          <a:latin typeface="+mn-lt"/>
          <a:ea typeface="+mn-ea"/>
          <a:cs typeface="+mn-cs"/>
        </a:defRPr>
      </a:lvl1pPr>
      <a:lvl2pPr marL="206184" indent="-105223" algn="l" defTabSz="912617" rtl="0" eaLnBrk="1" latinLnBrk="0" hangingPunct="1">
        <a:spcBef>
          <a:spcPts val="429"/>
        </a:spcBef>
        <a:buFont typeface="Arial" pitchFamily="34" charset="0"/>
        <a:buChar char="–"/>
        <a:defRPr sz="900" kern="1200">
          <a:solidFill>
            <a:schemeClr val="tx1"/>
          </a:solidFill>
          <a:latin typeface="+mn-lt"/>
          <a:ea typeface="+mn-ea"/>
          <a:cs typeface="+mn-cs"/>
        </a:defRPr>
      </a:lvl2pPr>
      <a:lvl3pPr marL="307139" indent="-100959" algn="l" defTabSz="912617" rtl="0" eaLnBrk="1" latinLnBrk="0" hangingPunct="1">
        <a:spcBef>
          <a:spcPts val="429"/>
        </a:spcBef>
        <a:buFont typeface="Arial" pitchFamily="34" charset="0"/>
        <a:buChar char="•"/>
        <a:defRPr sz="900" kern="1200">
          <a:solidFill>
            <a:schemeClr val="tx1"/>
          </a:solidFill>
          <a:latin typeface="+mn-lt"/>
          <a:ea typeface="+mn-ea"/>
          <a:cs typeface="+mn-cs"/>
        </a:defRPr>
      </a:lvl3pPr>
      <a:lvl4pPr marL="410940" indent="-103804" algn="l" defTabSz="912617" rtl="0" eaLnBrk="1" latinLnBrk="0" hangingPunct="1">
        <a:spcBef>
          <a:spcPts val="429"/>
        </a:spcBef>
        <a:buFont typeface="Arial" pitchFamily="34" charset="0"/>
        <a:buChar char="–"/>
        <a:defRPr sz="900" kern="1200">
          <a:solidFill>
            <a:schemeClr val="tx1"/>
          </a:solidFill>
          <a:latin typeface="+mn-lt"/>
          <a:ea typeface="+mn-ea"/>
          <a:cs typeface="+mn-cs"/>
        </a:defRPr>
      </a:lvl4pPr>
      <a:lvl5pPr marL="511897" indent="-100959" algn="l" defTabSz="912617" rtl="0" eaLnBrk="1" latinLnBrk="0" hangingPunct="1">
        <a:spcBef>
          <a:spcPts val="429"/>
        </a:spcBef>
        <a:buFont typeface="Arial" pitchFamily="34" charset="0"/>
        <a:buChar char="•"/>
        <a:defRPr sz="900" kern="1200" baseline="0">
          <a:solidFill>
            <a:schemeClr val="tx1"/>
          </a:solidFill>
          <a:latin typeface="+mn-lt"/>
          <a:ea typeface="+mn-ea"/>
          <a:cs typeface="+mn-cs"/>
        </a:defRPr>
      </a:lvl5pPr>
      <a:lvl6pPr marL="2509699" indent="-228163" algn="l" defTabSz="91261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6010" indent="-228163" algn="l" defTabSz="91261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2325" indent="-228163" algn="l" defTabSz="91261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8626" indent="-228163" algn="l" defTabSz="91261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2617" rtl="0" eaLnBrk="1" latinLnBrk="0" hangingPunct="1">
        <a:defRPr sz="1900" kern="1200">
          <a:solidFill>
            <a:schemeClr val="tx1"/>
          </a:solidFill>
          <a:latin typeface="+mn-lt"/>
          <a:ea typeface="+mn-ea"/>
          <a:cs typeface="+mn-cs"/>
        </a:defRPr>
      </a:lvl1pPr>
      <a:lvl2pPr marL="456313" algn="l" defTabSz="912617" rtl="0" eaLnBrk="1" latinLnBrk="0" hangingPunct="1">
        <a:defRPr sz="1900" kern="1200">
          <a:solidFill>
            <a:schemeClr val="tx1"/>
          </a:solidFill>
          <a:latin typeface="+mn-lt"/>
          <a:ea typeface="+mn-ea"/>
          <a:cs typeface="+mn-cs"/>
        </a:defRPr>
      </a:lvl2pPr>
      <a:lvl3pPr marL="912617" algn="l" defTabSz="912617" rtl="0" eaLnBrk="1" latinLnBrk="0" hangingPunct="1">
        <a:defRPr sz="1900" kern="1200">
          <a:solidFill>
            <a:schemeClr val="tx1"/>
          </a:solidFill>
          <a:latin typeface="+mn-lt"/>
          <a:ea typeface="+mn-ea"/>
          <a:cs typeface="+mn-cs"/>
        </a:defRPr>
      </a:lvl3pPr>
      <a:lvl4pPr marL="1368926" algn="l" defTabSz="912617" rtl="0" eaLnBrk="1" latinLnBrk="0" hangingPunct="1">
        <a:defRPr sz="1900" kern="1200">
          <a:solidFill>
            <a:schemeClr val="tx1"/>
          </a:solidFill>
          <a:latin typeface="+mn-lt"/>
          <a:ea typeface="+mn-ea"/>
          <a:cs typeface="+mn-cs"/>
        </a:defRPr>
      </a:lvl4pPr>
      <a:lvl5pPr marL="1825236" algn="l" defTabSz="912617" rtl="0" eaLnBrk="1" latinLnBrk="0" hangingPunct="1">
        <a:defRPr sz="1900" kern="1200">
          <a:solidFill>
            <a:schemeClr val="tx1"/>
          </a:solidFill>
          <a:latin typeface="+mn-lt"/>
          <a:ea typeface="+mn-ea"/>
          <a:cs typeface="+mn-cs"/>
        </a:defRPr>
      </a:lvl5pPr>
      <a:lvl6pPr marL="2281546" algn="l" defTabSz="912617" rtl="0" eaLnBrk="1" latinLnBrk="0" hangingPunct="1">
        <a:defRPr sz="1900" kern="1200">
          <a:solidFill>
            <a:schemeClr val="tx1"/>
          </a:solidFill>
          <a:latin typeface="+mn-lt"/>
          <a:ea typeface="+mn-ea"/>
          <a:cs typeface="+mn-cs"/>
        </a:defRPr>
      </a:lvl6pPr>
      <a:lvl7pPr marL="2737855" algn="l" defTabSz="912617" rtl="0" eaLnBrk="1" latinLnBrk="0" hangingPunct="1">
        <a:defRPr sz="1900" kern="1200">
          <a:solidFill>
            <a:schemeClr val="tx1"/>
          </a:solidFill>
          <a:latin typeface="+mn-lt"/>
          <a:ea typeface="+mn-ea"/>
          <a:cs typeface="+mn-cs"/>
        </a:defRPr>
      </a:lvl7pPr>
      <a:lvl8pPr marL="3194163" algn="l" defTabSz="912617" rtl="0" eaLnBrk="1" latinLnBrk="0" hangingPunct="1">
        <a:defRPr sz="1900" kern="1200">
          <a:solidFill>
            <a:schemeClr val="tx1"/>
          </a:solidFill>
          <a:latin typeface="+mn-lt"/>
          <a:ea typeface="+mn-ea"/>
          <a:cs typeface="+mn-cs"/>
        </a:defRPr>
      </a:lvl8pPr>
      <a:lvl9pPr marL="3650473" algn="l" defTabSz="912617"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7" Type="http://schemas.openxmlformats.org/officeDocument/2006/relationships/chart" Target="../charts/chart11.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chart" Target="../charts/chart10.xml"/><Relationship Id="rId5" Type="http://schemas.openxmlformats.org/officeDocument/2006/relationships/chart" Target="../charts/chart9.xml"/><Relationship Id="rId4" Type="http://schemas.openxmlformats.org/officeDocument/2006/relationships/chart" Target="../charts/chart8.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chart" Target="../charts/chart2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chart" Target="../charts/chart2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44.xml"/><Relationship Id="rId1" Type="http://schemas.openxmlformats.org/officeDocument/2006/relationships/slideLayout" Target="../slideLayouts/slideLayout10.xml"/><Relationship Id="rId4" Type="http://schemas.openxmlformats.org/officeDocument/2006/relationships/chart" Target="../charts/chart2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0.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0.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0.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hart" Target="../charts/chart3.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1141006" y="2346617"/>
            <a:ext cx="7012394" cy="968189"/>
          </a:xfrm>
        </p:spPr>
        <p:txBody>
          <a:bodyPr/>
          <a:lstStyle/>
          <a:p>
            <a:r>
              <a:rPr lang="en-US" dirty="0" smtClean="0"/>
              <a:t>Primary Care Strategic Plan Template</a:t>
            </a:r>
            <a:endParaRPr lang="en-US" dirty="0"/>
          </a:p>
        </p:txBody>
      </p:sp>
      <p:sp>
        <p:nvSpPr>
          <p:cNvPr id="5" name="Text Placeholder 4"/>
          <p:cNvSpPr>
            <a:spLocks noGrp="1"/>
          </p:cNvSpPr>
          <p:nvPr>
            <p:ph type="body" sz="quarter" idx="10"/>
          </p:nvPr>
        </p:nvSpPr>
        <p:spPr/>
        <p:txBody>
          <a:bodyPr/>
          <a:lstStyle/>
          <a:p>
            <a:r>
              <a:rPr lang="en-US" dirty="0" smtClean="0"/>
              <a:t>Marketing and Planning Leadership Council</a:t>
            </a:r>
            <a:endParaRPr lang="en-US" dirty="0"/>
          </a:p>
        </p:txBody>
      </p:sp>
    </p:spTree>
    <p:extLst>
      <p:ext uri="{BB962C8B-B14F-4D97-AF65-F5344CB8AC3E}">
        <p14:creationId xmlns:p14="http://schemas.microsoft.com/office/powerpoint/2010/main" val="21089287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10</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p:txBody>
          <a:bodyPr/>
          <a:lstStyle/>
          <a:p>
            <a:r>
              <a:rPr lang="en-US" dirty="0" smtClean="0"/>
              <a:t>Primary Care Volumes</a:t>
            </a:r>
            <a:endParaRPr lang="en-US" dirty="0"/>
          </a:p>
        </p:txBody>
      </p:sp>
      <p:sp>
        <p:nvSpPr>
          <p:cNvPr id="5"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Expected </a:t>
            </a:r>
            <a:r>
              <a:rPr lang="en-US" sz="1300" dirty="0" smtClean="0">
                <a:solidFill>
                  <a:srgbClr val="617685"/>
                </a:solidFill>
                <a:latin typeface="Arial"/>
              </a:rPr>
              <a:t>Volume </a:t>
            </a:r>
            <a:r>
              <a:rPr lang="en-US" sz="1300" dirty="0">
                <a:solidFill>
                  <a:srgbClr val="617685"/>
                </a:solidFill>
                <a:latin typeface="Arial"/>
              </a:rPr>
              <a:t>Growth by 20XX</a:t>
            </a:r>
          </a:p>
        </p:txBody>
      </p:sp>
      <p:graphicFrame>
        <p:nvGraphicFramePr>
          <p:cNvPr id="6" name="Chart 5"/>
          <p:cNvGraphicFramePr/>
          <p:nvPr>
            <p:extLst>
              <p:ext uri="{D42A27DB-BD31-4B8C-83A1-F6EECF244321}">
                <p14:modId xmlns:p14="http://schemas.microsoft.com/office/powerpoint/2010/main" val="133383461"/>
              </p:ext>
            </p:extLst>
          </p:nvPr>
        </p:nvGraphicFramePr>
        <p:xfrm>
          <a:off x="1840047" y="1524000"/>
          <a:ext cx="5463907"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30" name="Rectangle 29"/>
          <p:cNvSpPr/>
          <p:nvPr/>
        </p:nvSpPr>
        <p:spPr bwMode="auto">
          <a:xfrm>
            <a:off x="399866" y="4771349"/>
            <a:ext cx="8311896" cy="1803627"/>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31" name="TextBox 30"/>
          <p:cNvSpPr txBox="1"/>
          <p:nvPr/>
        </p:nvSpPr>
        <p:spPr>
          <a:xfrm>
            <a:off x="587827" y="5257665"/>
            <a:ext cx="7956563" cy="1107973"/>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smtClean="0"/>
              <a:t>Describe impacts here</a:t>
            </a:r>
          </a:p>
          <a:p>
            <a:pPr marL="171416" indent="-171416">
              <a:buFont typeface="Arial" pitchFamily="34" charset="0"/>
              <a:buChar char="•"/>
            </a:pPr>
            <a:r>
              <a:rPr lang="en-US" sz="1100" i="1" dirty="0" smtClean="0"/>
              <a:t>E.g., Growing primary care demand presents challenge as most primary care practices within the system are currently at capacity; will be necessary to build and/or acquire new primary care practice, employ additional PCPs</a:t>
            </a:r>
          </a:p>
          <a:p>
            <a:endParaRPr lang="en-US" sz="1100" i="1" dirty="0" smtClean="0"/>
          </a:p>
          <a:p>
            <a:pPr marL="171416" indent="-171416">
              <a:buFont typeface="Arial" pitchFamily="34" charset="0"/>
              <a:buChar char="•"/>
            </a:pPr>
            <a:endParaRPr lang="en-US" sz="1100" i="1" dirty="0"/>
          </a:p>
          <a:p>
            <a:endParaRPr lang="en-US" sz="1100" i="1" dirty="0"/>
          </a:p>
        </p:txBody>
      </p:sp>
      <p:sp>
        <p:nvSpPr>
          <p:cNvPr id="32" name="TextBox 31"/>
          <p:cNvSpPr txBox="1"/>
          <p:nvPr/>
        </p:nvSpPr>
        <p:spPr>
          <a:xfrm>
            <a:off x="399871" y="4876802"/>
            <a:ext cx="7737021" cy="351744"/>
          </a:xfrm>
          <a:prstGeom prst="rect">
            <a:avLst/>
          </a:prstGeom>
          <a:noFill/>
        </p:spPr>
        <p:txBody>
          <a:bodyPr wrap="square" lIns="130589" tIns="65295" rIns="130589" bIns="65295" rtlCol="0">
            <a:spAutoFit/>
          </a:bodyPr>
          <a:lstStyle/>
          <a:p>
            <a:r>
              <a:rPr lang="en-US" sz="1400" b="1" dirty="0"/>
              <a:t>Implications of changes in </a:t>
            </a:r>
            <a:r>
              <a:rPr lang="en-US" sz="1400" b="1" dirty="0" smtClean="0"/>
              <a:t>volume: </a:t>
            </a:r>
            <a:endParaRPr lang="en-US" sz="1400" b="1" dirty="0"/>
          </a:p>
        </p:txBody>
      </p:sp>
    </p:spTree>
    <p:extLst>
      <p:ext uri="{BB962C8B-B14F-4D97-AF65-F5344CB8AC3E}">
        <p14:creationId xmlns:p14="http://schemas.microsoft.com/office/powerpoint/2010/main" val="17216444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11</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p:txBody>
          <a:bodyPr/>
          <a:lstStyle/>
          <a:p>
            <a:r>
              <a:rPr lang="en-US" dirty="0" smtClean="0"/>
              <a:t>Primary Care Volumes</a:t>
            </a:r>
            <a:endParaRPr lang="en-US" dirty="0"/>
          </a:p>
        </p:txBody>
      </p:sp>
      <p:sp>
        <p:nvSpPr>
          <p:cNvPr id="5"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smtClean="0">
                <a:solidFill>
                  <a:srgbClr val="617685"/>
                </a:solidFill>
                <a:latin typeface="Arial"/>
              </a:rPr>
              <a:t>Demand for Urgent Visits </a:t>
            </a:r>
            <a:endParaRPr lang="en-US" sz="1300" dirty="0">
              <a:solidFill>
                <a:srgbClr val="617685"/>
              </a:solidFill>
              <a:latin typeface="Arial"/>
            </a:endParaRPr>
          </a:p>
        </p:txBody>
      </p:sp>
      <p:graphicFrame>
        <p:nvGraphicFramePr>
          <p:cNvPr id="29" name="Table 28"/>
          <p:cNvGraphicFramePr>
            <a:graphicFrameLocks noGrp="1"/>
          </p:cNvGraphicFramePr>
          <p:nvPr/>
        </p:nvGraphicFramePr>
        <p:xfrm>
          <a:off x="399866" y="1234323"/>
          <a:ext cx="3931920" cy="3405330"/>
        </p:xfrm>
        <a:graphic>
          <a:graphicData uri="http://schemas.openxmlformats.org/drawingml/2006/table">
            <a:tbl>
              <a:tblPr firstRow="1" bandRow="1">
                <a:tableStyleId>{F5AB1C69-6EDB-4FF4-983F-18BD219EF322}</a:tableStyleId>
              </a:tblPr>
              <a:tblGrid>
                <a:gridCol w="3394949"/>
                <a:gridCol w="536971"/>
              </a:tblGrid>
              <a:tr h="228600">
                <a:tc>
                  <a:txBody>
                    <a:bodyPr/>
                    <a:lstStyle/>
                    <a:p>
                      <a:r>
                        <a:rPr lang="en-US" sz="900" dirty="0" smtClean="0"/>
                        <a:t>Avoidable ED visits</a:t>
                      </a:r>
                      <a:endParaRPr lang="en-US" sz="900" dirty="0"/>
                    </a:p>
                  </a:txBody>
                  <a:tcPr/>
                </a:tc>
                <a:tc>
                  <a:txBody>
                    <a:bodyPr/>
                    <a:lstStyle/>
                    <a:p>
                      <a:endParaRPr lang="en-US" sz="900" dirty="0"/>
                    </a:p>
                  </a:txBody>
                  <a:tcPr/>
                </a:tc>
              </a:tr>
              <a:tr h="231050">
                <a:tc>
                  <a:txBody>
                    <a:bodyPr/>
                    <a:lstStyle/>
                    <a:p>
                      <a:r>
                        <a:rPr lang="en-US" sz="900" dirty="0" smtClean="0"/>
                        <a:t>ED Volumes</a:t>
                      </a:r>
                      <a:endParaRPr lang="en-US" sz="900" dirty="0"/>
                    </a:p>
                  </a:txBody>
                  <a:tcPr>
                    <a:solidFill>
                      <a:schemeClr val="bg2"/>
                    </a:solidFill>
                  </a:tcPr>
                </a:tc>
                <a:tc>
                  <a:txBody>
                    <a:bodyPr/>
                    <a:lstStyle/>
                    <a:p>
                      <a:endParaRPr lang="en-US" sz="900" dirty="0"/>
                    </a:p>
                  </a:txBody>
                  <a:tcPr>
                    <a:solidFill>
                      <a:schemeClr val="bg2"/>
                    </a:solidFill>
                  </a:tcPr>
                </a:tc>
              </a:tr>
              <a:tr h="231050">
                <a:tc>
                  <a:txBody>
                    <a:bodyPr/>
                    <a:lstStyle/>
                    <a:p>
                      <a:r>
                        <a:rPr lang="en-US" sz="900" dirty="0" smtClean="0"/>
                        <a:t>x</a:t>
                      </a:r>
                      <a:r>
                        <a:rPr lang="en-US" sz="900" baseline="0" dirty="0" smtClean="0"/>
                        <a:t> Percentage of e</a:t>
                      </a:r>
                      <a:r>
                        <a:rPr lang="en-US" sz="900" dirty="0" smtClean="0"/>
                        <a:t>pisodes</a:t>
                      </a:r>
                      <a:r>
                        <a:rPr lang="en-US" sz="900" baseline="0" dirty="0" smtClean="0"/>
                        <a:t> treatable in urgent care / retail setting (~27%)</a:t>
                      </a:r>
                      <a:endParaRPr lang="en-US" sz="900" dirty="0"/>
                    </a:p>
                  </a:txBody>
                  <a:tcPr marL="182880">
                    <a:solidFill>
                      <a:schemeClr val="bg2"/>
                    </a:solidFill>
                  </a:tcPr>
                </a:tc>
                <a:tc>
                  <a:txBody>
                    <a:bodyPr/>
                    <a:lstStyle/>
                    <a:p>
                      <a:endParaRPr lang="en-US" sz="900" dirty="0"/>
                    </a:p>
                  </a:txBody>
                  <a:tcPr>
                    <a:solidFill>
                      <a:schemeClr val="bg2"/>
                    </a:solidFill>
                  </a:tcPr>
                </a:tc>
              </a:tr>
              <a:tr h="231050">
                <a:tc>
                  <a:txBody>
                    <a:bodyPr/>
                    <a:lstStyle/>
                    <a:p>
                      <a:r>
                        <a:rPr lang="en-US" sz="900" b="1" dirty="0" smtClean="0"/>
                        <a:t>Subtotal</a:t>
                      </a:r>
                      <a:endParaRPr lang="en-US" sz="900" b="1" dirty="0"/>
                    </a:p>
                  </a:txBody>
                  <a:tcPr>
                    <a:solidFill>
                      <a:schemeClr val="accent1"/>
                    </a:solidFill>
                  </a:tcPr>
                </a:tc>
                <a:tc>
                  <a:txBody>
                    <a:bodyPr/>
                    <a:lstStyle/>
                    <a:p>
                      <a:endParaRPr lang="en-US" sz="900" b="1" dirty="0"/>
                    </a:p>
                  </a:txBody>
                  <a:tcPr>
                    <a:solidFill>
                      <a:schemeClr val="accent1"/>
                    </a:solidFill>
                  </a:tcPr>
                </a:tc>
              </a:tr>
              <a:tr h="231050">
                <a:tc>
                  <a:txBody>
                    <a:bodyPr/>
                    <a:lstStyle/>
                    <a:p>
                      <a:r>
                        <a:rPr lang="en-US" sz="900" b="1" i="0" dirty="0" smtClean="0">
                          <a:solidFill>
                            <a:schemeClr val="bg1"/>
                          </a:solidFill>
                        </a:rPr>
                        <a:t>Urgent PCP visits </a:t>
                      </a:r>
                      <a:r>
                        <a:rPr lang="en-US" sz="900" b="0" i="1" dirty="0" smtClean="0">
                          <a:solidFill>
                            <a:schemeClr val="bg1"/>
                          </a:solidFill>
                        </a:rPr>
                        <a:t>(Choose option</a:t>
                      </a:r>
                      <a:r>
                        <a:rPr lang="en-US" sz="900" b="0" i="1" baseline="0" dirty="0" smtClean="0">
                          <a:solidFill>
                            <a:schemeClr val="bg1"/>
                          </a:solidFill>
                        </a:rPr>
                        <a:t> A or B</a:t>
                      </a:r>
                      <a:r>
                        <a:rPr lang="en-US" sz="900" b="0" i="1" dirty="0" smtClean="0">
                          <a:solidFill>
                            <a:schemeClr val="bg1"/>
                          </a:solidFill>
                        </a:rPr>
                        <a:t>)</a:t>
                      </a:r>
                      <a:endParaRPr lang="en-US" sz="900" b="0" i="1" dirty="0">
                        <a:solidFill>
                          <a:schemeClr val="bg1"/>
                        </a:solidFill>
                      </a:endParaRPr>
                    </a:p>
                  </a:txBody>
                  <a:tcPr>
                    <a:lnB w="38100" cap="flat" cmpd="sng" algn="ctr">
                      <a:solidFill>
                        <a:schemeClr val="bg1"/>
                      </a:solidFill>
                      <a:prstDash val="solid"/>
                      <a:round/>
                      <a:headEnd type="none" w="med" len="med"/>
                      <a:tailEnd type="none" w="med" len="med"/>
                    </a:lnB>
                    <a:solidFill>
                      <a:schemeClr val="accent3"/>
                    </a:solidFill>
                  </a:tcPr>
                </a:tc>
                <a:tc>
                  <a:txBody>
                    <a:bodyPr/>
                    <a:lstStyle/>
                    <a:p>
                      <a:endParaRPr lang="en-US" sz="900" b="1" dirty="0">
                        <a:solidFill>
                          <a:schemeClr val="bg1"/>
                        </a:solidFill>
                      </a:endParaRPr>
                    </a:p>
                  </a:txBody>
                  <a:tcPr>
                    <a:lnB w="38100" cap="flat" cmpd="sng" algn="ctr">
                      <a:solidFill>
                        <a:schemeClr val="bg1"/>
                      </a:solidFill>
                      <a:prstDash val="solid"/>
                      <a:round/>
                      <a:headEnd type="none" w="med" len="med"/>
                      <a:tailEnd type="none" w="med" len="med"/>
                    </a:lnB>
                    <a:solidFill>
                      <a:schemeClr val="accent3"/>
                    </a:solidFill>
                  </a:tcPr>
                </a:tc>
              </a:tr>
              <a:tr h="231050">
                <a:tc>
                  <a:txBody>
                    <a:bodyPr/>
                    <a:lstStyle/>
                    <a:p>
                      <a:r>
                        <a:rPr lang="en-US" sz="900" dirty="0" smtClean="0"/>
                        <a:t>Option A: PCP volumes</a:t>
                      </a:r>
                    </a:p>
                  </a:txBody>
                  <a:tcPr>
                    <a:lnT w="38100" cap="flat" cmpd="sng" algn="ctr">
                      <a:solidFill>
                        <a:schemeClr val="bg1"/>
                      </a:solidFill>
                      <a:prstDash val="solid"/>
                      <a:round/>
                      <a:headEnd type="none" w="med" len="med"/>
                      <a:tailEnd type="none" w="med" len="med"/>
                    </a:lnT>
                    <a:solidFill>
                      <a:schemeClr val="bg2"/>
                    </a:solidFill>
                  </a:tcPr>
                </a:tc>
                <a:tc>
                  <a:txBody>
                    <a:bodyPr/>
                    <a:lstStyle/>
                    <a:p>
                      <a:endParaRPr lang="en-US" sz="900" dirty="0"/>
                    </a:p>
                  </a:txBody>
                  <a:tcPr>
                    <a:lnT w="38100" cap="flat" cmpd="sng" algn="ctr">
                      <a:solidFill>
                        <a:schemeClr val="bg1"/>
                      </a:solidFill>
                      <a:prstDash val="solid"/>
                      <a:round/>
                      <a:headEnd type="none" w="med" len="med"/>
                      <a:tailEnd type="none" w="med" len="med"/>
                    </a:lnT>
                    <a:solidFill>
                      <a:schemeClr val="bg2"/>
                    </a:solidFill>
                  </a:tcPr>
                </a:tc>
              </a:tr>
              <a:tr h="231050">
                <a:tc>
                  <a:txBody>
                    <a:bodyPr/>
                    <a:lstStyle/>
                    <a:p>
                      <a:r>
                        <a:rPr lang="en-US" sz="900" dirty="0" smtClean="0"/>
                        <a:t>    x Percentage</a:t>
                      </a:r>
                      <a:r>
                        <a:rPr lang="en-US" sz="900" baseline="0" dirty="0" smtClean="0"/>
                        <a:t> of episodes related to top 10 retail clinic diagnoses (~18%)</a:t>
                      </a:r>
                      <a:endParaRPr lang="en-US" sz="900" dirty="0" smtClean="0"/>
                    </a:p>
                  </a:txBody>
                  <a:tcPr>
                    <a:solidFill>
                      <a:schemeClr val="bg2"/>
                    </a:solidFill>
                  </a:tcPr>
                </a:tc>
                <a:tc>
                  <a:txBody>
                    <a:bodyPr/>
                    <a:lstStyle/>
                    <a:p>
                      <a:endParaRPr lang="en-US" sz="900" dirty="0"/>
                    </a:p>
                  </a:txBody>
                  <a:tcPr>
                    <a:solidFill>
                      <a:schemeClr val="bg2"/>
                    </a:solidFill>
                  </a:tcPr>
                </a:tc>
              </a:tr>
              <a:tr h="231050">
                <a:tc>
                  <a:txBody>
                    <a:bodyPr/>
                    <a:lstStyle/>
                    <a:p>
                      <a:pPr marL="0" marR="0" indent="0" algn="l" defTabSz="1018879" rtl="0" eaLnBrk="1" fontAlgn="auto" latinLnBrk="0" hangingPunct="1">
                        <a:lnSpc>
                          <a:spcPct val="100000"/>
                        </a:lnSpc>
                        <a:spcBef>
                          <a:spcPts val="0"/>
                        </a:spcBef>
                        <a:spcAft>
                          <a:spcPts val="0"/>
                        </a:spcAft>
                        <a:buClrTx/>
                        <a:buSzTx/>
                        <a:buFontTx/>
                        <a:buNone/>
                        <a:tabLst/>
                        <a:defRPr/>
                      </a:pPr>
                      <a:r>
                        <a:rPr lang="en-US" sz="900" dirty="0" smtClean="0"/>
                        <a:t>Option B:</a:t>
                      </a:r>
                      <a:r>
                        <a:rPr lang="en-US" sz="900" baseline="0" dirty="0" smtClean="0"/>
                        <a:t> </a:t>
                      </a:r>
                      <a:r>
                        <a:rPr lang="en-US" sz="900" dirty="0" smtClean="0"/>
                        <a:t>Requests for walk-in or same-day</a:t>
                      </a:r>
                      <a:r>
                        <a:rPr lang="en-US" sz="900" baseline="0" dirty="0" smtClean="0"/>
                        <a:t> visits to affiliated PCPs</a:t>
                      </a:r>
                      <a:endParaRPr lang="en-US" sz="900" dirty="0" smtClean="0"/>
                    </a:p>
                  </a:txBody>
                  <a:tcPr>
                    <a:solidFill>
                      <a:schemeClr val="bg2"/>
                    </a:solidFill>
                  </a:tcPr>
                </a:tc>
                <a:tc>
                  <a:txBody>
                    <a:bodyPr/>
                    <a:lstStyle/>
                    <a:p>
                      <a:endParaRPr lang="en-US" sz="900" dirty="0"/>
                    </a:p>
                  </a:txBody>
                  <a:tcPr>
                    <a:solidFill>
                      <a:schemeClr val="bg2"/>
                    </a:solidFill>
                  </a:tcPr>
                </a:tc>
              </a:tr>
              <a:tr h="231050">
                <a:tc>
                  <a:txBody>
                    <a:bodyPr/>
                    <a:lstStyle/>
                    <a:p>
                      <a:r>
                        <a:rPr lang="en-US" sz="900" b="1" dirty="0" smtClean="0"/>
                        <a:t>Subtotal</a:t>
                      </a:r>
                    </a:p>
                  </a:txBody>
                  <a:tcPr>
                    <a:solidFill>
                      <a:schemeClr val="accent1"/>
                    </a:solidFill>
                  </a:tcPr>
                </a:tc>
                <a:tc>
                  <a:txBody>
                    <a:bodyPr/>
                    <a:lstStyle/>
                    <a:p>
                      <a:endParaRPr lang="en-US" sz="900" dirty="0"/>
                    </a:p>
                  </a:txBody>
                  <a:tcPr>
                    <a:solidFill>
                      <a:schemeClr val="accent1"/>
                    </a:solidFill>
                  </a:tcPr>
                </a:tc>
              </a:tr>
              <a:tr h="231050">
                <a:tc>
                  <a:txBody>
                    <a:bodyPr/>
                    <a:lstStyle/>
                    <a:p>
                      <a:r>
                        <a:rPr lang="en-US" sz="900" b="1" dirty="0" smtClean="0">
                          <a:solidFill>
                            <a:schemeClr val="bg1"/>
                          </a:solidFill>
                        </a:rPr>
                        <a:t>Avoided</a:t>
                      </a:r>
                      <a:r>
                        <a:rPr lang="en-US" sz="900" b="1" baseline="0" dirty="0" smtClean="0">
                          <a:solidFill>
                            <a:schemeClr val="bg1"/>
                          </a:solidFill>
                        </a:rPr>
                        <a:t> care</a:t>
                      </a:r>
                      <a:endParaRPr lang="en-US" sz="900" b="1" dirty="0">
                        <a:solidFill>
                          <a:schemeClr val="bg1"/>
                        </a:solidFill>
                      </a:endParaRPr>
                    </a:p>
                  </a:txBody>
                  <a:tcPr>
                    <a:solidFill>
                      <a:schemeClr val="accent3"/>
                    </a:solidFill>
                  </a:tcPr>
                </a:tc>
                <a:tc>
                  <a:txBody>
                    <a:bodyPr/>
                    <a:lstStyle/>
                    <a:p>
                      <a:endParaRPr lang="en-US" sz="900" b="1" dirty="0">
                        <a:solidFill>
                          <a:schemeClr val="bg1"/>
                        </a:solidFill>
                      </a:endParaRPr>
                    </a:p>
                  </a:txBody>
                  <a:tcPr>
                    <a:solidFill>
                      <a:schemeClr val="accent3"/>
                    </a:solidFill>
                  </a:tcPr>
                </a:tc>
              </a:tr>
              <a:tr h="231050">
                <a:tc>
                  <a:txBody>
                    <a:bodyPr/>
                    <a:lstStyle/>
                    <a:p>
                      <a:r>
                        <a:rPr lang="en-US" sz="900" dirty="0" smtClean="0"/>
                        <a:t>Episodes for which patients chose</a:t>
                      </a:r>
                      <a:r>
                        <a:rPr lang="en-US" sz="900" baseline="0" dirty="0" smtClean="0"/>
                        <a:t> not to seek care</a:t>
                      </a:r>
                      <a:endParaRPr lang="en-US" sz="900" dirty="0"/>
                    </a:p>
                  </a:txBody>
                  <a:tcPr>
                    <a:solidFill>
                      <a:schemeClr val="bg2"/>
                    </a:solidFill>
                  </a:tcPr>
                </a:tc>
                <a:tc>
                  <a:txBody>
                    <a:bodyPr/>
                    <a:lstStyle/>
                    <a:p>
                      <a:endParaRPr lang="en-US" sz="900" dirty="0"/>
                    </a:p>
                  </a:txBody>
                  <a:tcPr>
                    <a:solidFill>
                      <a:schemeClr val="bg2"/>
                    </a:solidFill>
                  </a:tcPr>
                </a:tc>
              </a:tr>
              <a:tr h="231050">
                <a:tc>
                  <a:txBody>
                    <a:bodyPr/>
                    <a:lstStyle/>
                    <a:p>
                      <a:r>
                        <a:rPr lang="en-US" sz="900" dirty="0" smtClean="0"/>
                        <a:t>   x Estimated</a:t>
                      </a:r>
                      <a:r>
                        <a:rPr lang="en-US" sz="900" baseline="0" dirty="0" smtClean="0"/>
                        <a:t> capture</a:t>
                      </a:r>
                      <a:endParaRPr lang="en-US" sz="900" dirty="0"/>
                    </a:p>
                  </a:txBody>
                  <a:tcPr>
                    <a:solidFill>
                      <a:schemeClr val="bg2"/>
                    </a:solidFill>
                  </a:tcPr>
                </a:tc>
                <a:tc>
                  <a:txBody>
                    <a:bodyPr/>
                    <a:lstStyle/>
                    <a:p>
                      <a:endParaRPr lang="en-US" sz="900" dirty="0"/>
                    </a:p>
                  </a:txBody>
                  <a:tcPr>
                    <a:solidFill>
                      <a:schemeClr val="bg2"/>
                    </a:solidFill>
                  </a:tcPr>
                </a:tc>
              </a:tr>
              <a:tr h="231050">
                <a:tc>
                  <a:txBody>
                    <a:bodyPr/>
                    <a:lstStyle/>
                    <a:p>
                      <a:r>
                        <a:rPr lang="en-US" sz="900" b="1" dirty="0" smtClean="0"/>
                        <a:t>Subtotal</a:t>
                      </a:r>
                      <a:endParaRPr lang="en-US" sz="900" b="1" dirty="0"/>
                    </a:p>
                  </a:txBody>
                  <a:tcPr>
                    <a:solidFill>
                      <a:schemeClr val="accent1"/>
                    </a:solidFill>
                  </a:tcPr>
                </a:tc>
                <a:tc>
                  <a:txBody>
                    <a:bodyPr/>
                    <a:lstStyle/>
                    <a:p>
                      <a:endParaRPr lang="en-US" sz="900" dirty="0"/>
                    </a:p>
                  </a:txBody>
                  <a:tcPr>
                    <a:solidFill>
                      <a:schemeClr val="accent1"/>
                    </a:solidFill>
                  </a:tcPr>
                </a:tc>
              </a:tr>
            </a:tbl>
          </a:graphicData>
        </a:graphic>
      </p:graphicFrame>
      <p:graphicFrame>
        <p:nvGraphicFramePr>
          <p:cNvPr id="11" name="Table 10"/>
          <p:cNvGraphicFramePr>
            <a:graphicFrameLocks noGrp="1"/>
          </p:cNvGraphicFramePr>
          <p:nvPr/>
        </p:nvGraphicFramePr>
        <p:xfrm>
          <a:off x="4782117" y="1234323"/>
          <a:ext cx="3931920" cy="3401571"/>
        </p:xfrm>
        <a:graphic>
          <a:graphicData uri="http://schemas.openxmlformats.org/drawingml/2006/table">
            <a:tbl>
              <a:tblPr firstRow="1" bandRow="1">
                <a:tableStyleId>{F5AB1C69-6EDB-4FF4-983F-18BD219EF322}</a:tableStyleId>
              </a:tblPr>
              <a:tblGrid>
                <a:gridCol w="3033469"/>
                <a:gridCol w="898451"/>
              </a:tblGrid>
              <a:tr h="279595">
                <a:tc>
                  <a:txBody>
                    <a:bodyPr/>
                    <a:lstStyle/>
                    <a:p>
                      <a:r>
                        <a:rPr lang="en-US" sz="900" b="1" dirty="0" smtClean="0">
                          <a:solidFill>
                            <a:schemeClr val="bg1"/>
                          </a:solidFill>
                        </a:rPr>
                        <a:t>Competitor visits</a:t>
                      </a:r>
                      <a:endParaRPr lang="en-US" sz="900" b="1" dirty="0">
                        <a:solidFill>
                          <a:schemeClr val="bg1"/>
                        </a:solidFill>
                      </a:endParaRPr>
                    </a:p>
                  </a:txBody>
                  <a:tcPr>
                    <a:solidFill>
                      <a:schemeClr val="accent3"/>
                    </a:solidFill>
                  </a:tcPr>
                </a:tc>
                <a:tc>
                  <a:txBody>
                    <a:bodyPr/>
                    <a:lstStyle/>
                    <a:p>
                      <a:endParaRPr lang="en-US" sz="900" b="1" dirty="0">
                        <a:solidFill>
                          <a:schemeClr val="bg1"/>
                        </a:solidFill>
                      </a:endParaRPr>
                    </a:p>
                  </a:txBody>
                  <a:tcPr>
                    <a:solidFill>
                      <a:schemeClr val="accent3"/>
                    </a:solidFill>
                  </a:tcPr>
                </a:tc>
              </a:tr>
              <a:tr h="279595">
                <a:tc>
                  <a:txBody>
                    <a:bodyPr/>
                    <a:lstStyle/>
                    <a:p>
                      <a:r>
                        <a:rPr lang="en-US" sz="900" dirty="0" smtClean="0"/>
                        <a:t>Competitor ED volumes</a:t>
                      </a:r>
                      <a:endParaRPr lang="en-US" sz="900" dirty="0"/>
                    </a:p>
                  </a:txBody>
                  <a:tcPr>
                    <a:solidFill>
                      <a:schemeClr val="bg2"/>
                    </a:solidFill>
                  </a:tcPr>
                </a:tc>
                <a:tc>
                  <a:txBody>
                    <a:bodyPr/>
                    <a:lstStyle/>
                    <a:p>
                      <a:endParaRPr lang="en-US" sz="900" dirty="0"/>
                    </a:p>
                  </a:txBody>
                  <a:tcPr>
                    <a:solidFill>
                      <a:schemeClr val="bg2"/>
                    </a:solidFill>
                  </a:tcPr>
                </a:tc>
              </a:tr>
              <a:tr h="442608">
                <a:tc>
                  <a:txBody>
                    <a:bodyPr/>
                    <a:lstStyle/>
                    <a:p>
                      <a:pPr marL="0" marR="0" indent="0" algn="l" defTabSz="1018879" rtl="0" eaLnBrk="1" fontAlgn="auto" latinLnBrk="0" hangingPunct="1">
                        <a:lnSpc>
                          <a:spcPct val="100000"/>
                        </a:lnSpc>
                        <a:spcBef>
                          <a:spcPts val="0"/>
                        </a:spcBef>
                        <a:spcAft>
                          <a:spcPts val="0"/>
                        </a:spcAft>
                        <a:buClrTx/>
                        <a:buSzTx/>
                        <a:buFontTx/>
                        <a:buNone/>
                        <a:tabLst/>
                        <a:defRPr/>
                      </a:pPr>
                      <a:r>
                        <a:rPr lang="en-US" sz="900" dirty="0" smtClean="0"/>
                        <a:t>x</a:t>
                      </a:r>
                      <a:r>
                        <a:rPr lang="en-US" sz="900" baseline="0" dirty="0" smtClean="0"/>
                        <a:t> Percentage of e</a:t>
                      </a:r>
                      <a:r>
                        <a:rPr lang="en-US" sz="900" dirty="0" smtClean="0"/>
                        <a:t>pisodes</a:t>
                      </a:r>
                      <a:r>
                        <a:rPr lang="en-US" sz="900" baseline="0" dirty="0" smtClean="0"/>
                        <a:t> treatable in urgent care / retail setting (~27%)</a:t>
                      </a:r>
                      <a:endParaRPr lang="en-US" sz="900" dirty="0" smtClean="0"/>
                    </a:p>
                  </a:txBody>
                  <a:tcPr marL="182880">
                    <a:solidFill>
                      <a:schemeClr val="bg2"/>
                    </a:solidFill>
                  </a:tcPr>
                </a:tc>
                <a:tc>
                  <a:txBody>
                    <a:bodyPr/>
                    <a:lstStyle/>
                    <a:p>
                      <a:endParaRPr lang="en-US" sz="900" dirty="0"/>
                    </a:p>
                  </a:txBody>
                  <a:tcPr>
                    <a:solidFill>
                      <a:schemeClr val="bg2"/>
                    </a:solidFill>
                  </a:tcPr>
                </a:tc>
              </a:tr>
              <a:tr h="279595">
                <a:tc>
                  <a:txBody>
                    <a:bodyPr/>
                    <a:lstStyle/>
                    <a:p>
                      <a:r>
                        <a:rPr lang="en-US" sz="900" dirty="0" smtClean="0"/>
                        <a:t>x</a:t>
                      </a:r>
                      <a:r>
                        <a:rPr lang="en-US" sz="900" baseline="0" dirty="0" smtClean="0"/>
                        <a:t> Estimated capture</a:t>
                      </a:r>
                      <a:endParaRPr lang="en-US" sz="900" dirty="0"/>
                    </a:p>
                  </a:txBody>
                  <a:tcPr marL="182880">
                    <a:solidFill>
                      <a:schemeClr val="bg2"/>
                    </a:solidFill>
                  </a:tcPr>
                </a:tc>
                <a:tc>
                  <a:txBody>
                    <a:bodyPr/>
                    <a:lstStyle/>
                    <a:p>
                      <a:endParaRPr lang="en-US" sz="900" dirty="0"/>
                    </a:p>
                  </a:txBody>
                  <a:tcPr>
                    <a:solidFill>
                      <a:schemeClr val="bg2"/>
                    </a:solidFill>
                  </a:tcPr>
                </a:tc>
              </a:tr>
              <a:tr h="279595">
                <a:tc>
                  <a:txBody>
                    <a:bodyPr/>
                    <a:lstStyle/>
                    <a:p>
                      <a:r>
                        <a:rPr lang="en-US" sz="900" baseline="0" dirty="0" smtClean="0"/>
                        <a:t>Competitor urgent care center, retail clinic volumes</a:t>
                      </a:r>
                      <a:endParaRPr lang="en-US" sz="900" dirty="0"/>
                    </a:p>
                  </a:txBody>
                  <a:tcPr>
                    <a:solidFill>
                      <a:schemeClr val="bg2"/>
                    </a:solidFill>
                  </a:tcPr>
                </a:tc>
                <a:tc>
                  <a:txBody>
                    <a:bodyPr/>
                    <a:lstStyle/>
                    <a:p>
                      <a:endParaRPr lang="en-US" sz="900" dirty="0"/>
                    </a:p>
                  </a:txBody>
                  <a:tcPr>
                    <a:solidFill>
                      <a:schemeClr val="bg2"/>
                    </a:solidFill>
                  </a:tcPr>
                </a:tc>
              </a:tr>
              <a:tr h="279595">
                <a:tc>
                  <a:txBody>
                    <a:bodyPr/>
                    <a:lstStyle/>
                    <a:p>
                      <a:r>
                        <a:rPr lang="en-US" sz="900" dirty="0" smtClean="0"/>
                        <a:t>   x Estimated capture</a:t>
                      </a:r>
                      <a:endParaRPr lang="en-US" sz="900" dirty="0"/>
                    </a:p>
                  </a:txBody>
                  <a:tcPr>
                    <a:solidFill>
                      <a:schemeClr val="bg2"/>
                    </a:solidFill>
                  </a:tcPr>
                </a:tc>
                <a:tc>
                  <a:txBody>
                    <a:bodyPr/>
                    <a:lstStyle/>
                    <a:p>
                      <a:endParaRPr lang="en-US" sz="900" dirty="0"/>
                    </a:p>
                  </a:txBody>
                  <a:tcPr>
                    <a:solidFill>
                      <a:schemeClr val="bg2"/>
                    </a:solidFill>
                  </a:tcPr>
                </a:tc>
              </a:tr>
              <a:tr h="279595">
                <a:tc>
                  <a:txBody>
                    <a:bodyPr/>
                    <a:lstStyle/>
                    <a:p>
                      <a:r>
                        <a:rPr lang="en-US" sz="900" dirty="0" smtClean="0"/>
                        <a:t>Urgent</a:t>
                      </a:r>
                      <a:r>
                        <a:rPr lang="en-US" sz="900" baseline="0" dirty="0" smtClean="0"/>
                        <a:t> visits to competitor PCPs</a:t>
                      </a:r>
                      <a:endParaRPr lang="en-US" sz="900" dirty="0"/>
                    </a:p>
                  </a:txBody>
                  <a:tcPr>
                    <a:solidFill>
                      <a:schemeClr val="bg2"/>
                    </a:solidFill>
                  </a:tcPr>
                </a:tc>
                <a:tc>
                  <a:txBody>
                    <a:bodyPr/>
                    <a:lstStyle/>
                    <a:p>
                      <a:endParaRPr lang="en-US" sz="900" dirty="0"/>
                    </a:p>
                  </a:txBody>
                  <a:tcPr>
                    <a:solidFill>
                      <a:schemeClr val="bg2"/>
                    </a:solidFill>
                  </a:tcPr>
                </a:tc>
              </a:tr>
              <a:tr h="442608">
                <a:tc>
                  <a:txBody>
                    <a:bodyPr/>
                    <a:lstStyle/>
                    <a:p>
                      <a:r>
                        <a:rPr lang="en-US" sz="900" dirty="0" smtClean="0"/>
                        <a:t>   x Percentage</a:t>
                      </a:r>
                      <a:r>
                        <a:rPr lang="en-US" sz="900" baseline="0" dirty="0" smtClean="0"/>
                        <a:t> of episodes related to top 10 retail clinic diagnoses (~18%)</a:t>
                      </a:r>
                      <a:endParaRPr lang="en-US" sz="900" dirty="0"/>
                    </a:p>
                  </a:txBody>
                  <a:tcPr>
                    <a:solidFill>
                      <a:schemeClr val="bg2"/>
                    </a:solidFill>
                  </a:tcPr>
                </a:tc>
                <a:tc>
                  <a:txBody>
                    <a:bodyPr/>
                    <a:lstStyle/>
                    <a:p>
                      <a:endParaRPr lang="en-US" sz="900" dirty="0"/>
                    </a:p>
                  </a:txBody>
                  <a:tcPr>
                    <a:solidFill>
                      <a:schemeClr val="bg2"/>
                    </a:solidFill>
                  </a:tcPr>
                </a:tc>
              </a:tr>
              <a:tr h="279595">
                <a:tc>
                  <a:txBody>
                    <a:bodyPr/>
                    <a:lstStyle/>
                    <a:p>
                      <a:r>
                        <a:rPr lang="en-US" sz="900" dirty="0" smtClean="0"/>
                        <a:t>x</a:t>
                      </a:r>
                      <a:r>
                        <a:rPr lang="en-US" sz="900" baseline="0" dirty="0" smtClean="0"/>
                        <a:t> </a:t>
                      </a:r>
                      <a:r>
                        <a:rPr lang="en-US" sz="900" dirty="0" smtClean="0"/>
                        <a:t>Estimated capture</a:t>
                      </a:r>
                      <a:endParaRPr lang="en-US" sz="900" dirty="0"/>
                    </a:p>
                  </a:txBody>
                  <a:tcPr marL="182880">
                    <a:solidFill>
                      <a:schemeClr val="bg2"/>
                    </a:solidFill>
                  </a:tcPr>
                </a:tc>
                <a:tc>
                  <a:txBody>
                    <a:bodyPr/>
                    <a:lstStyle/>
                    <a:p>
                      <a:endParaRPr lang="en-US" sz="900" dirty="0"/>
                    </a:p>
                  </a:txBody>
                  <a:tcPr>
                    <a:solidFill>
                      <a:schemeClr val="bg2"/>
                    </a:solidFill>
                  </a:tcPr>
                </a:tc>
              </a:tr>
              <a:tr h="279595">
                <a:tc>
                  <a:txBody>
                    <a:bodyPr/>
                    <a:lstStyle/>
                    <a:p>
                      <a:r>
                        <a:rPr lang="en-US" sz="900" b="1" dirty="0" smtClean="0"/>
                        <a:t>Subtotal</a:t>
                      </a:r>
                      <a:endParaRPr lang="en-US" sz="900" b="1" dirty="0"/>
                    </a:p>
                  </a:txBody>
                  <a:tcPr>
                    <a:solidFill>
                      <a:schemeClr val="accent1"/>
                    </a:solidFill>
                  </a:tcPr>
                </a:tc>
                <a:tc>
                  <a:txBody>
                    <a:bodyPr/>
                    <a:lstStyle/>
                    <a:p>
                      <a:endParaRPr lang="en-US" sz="900" b="1" dirty="0"/>
                    </a:p>
                  </a:txBody>
                  <a:tcPr>
                    <a:solidFill>
                      <a:schemeClr val="accent1"/>
                    </a:solidFill>
                  </a:tcPr>
                </a:tc>
              </a:tr>
              <a:tr h="279595">
                <a:tc>
                  <a:txBody>
                    <a:bodyPr/>
                    <a:lstStyle/>
                    <a:p>
                      <a:r>
                        <a:rPr lang="en-US" sz="900" b="1" dirty="0" smtClean="0"/>
                        <a:t>TOTAL (Add all subtotals</a:t>
                      </a:r>
                      <a:r>
                        <a:rPr lang="en-US" sz="900" b="1" baseline="0" dirty="0" smtClean="0"/>
                        <a:t> together)</a:t>
                      </a:r>
                      <a:endParaRPr lang="en-US" sz="900" b="1" dirty="0"/>
                    </a:p>
                  </a:txBody>
                  <a:tcPr>
                    <a:solidFill>
                      <a:schemeClr val="accent1"/>
                    </a:solidFill>
                  </a:tcPr>
                </a:tc>
                <a:tc>
                  <a:txBody>
                    <a:bodyPr/>
                    <a:lstStyle/>
                    <a:p>
                      <a:endParaRPr lang="en-US" sz="900" b="1" dirty="0"/>
                    </a:p>
                  </a:txBody>
                  <a:tcPr>
                    <a:solidFill>
                      <a:schemeClr val="accent1"/>
                    </a:solidFill>
                  </a:tcPr>
                </a:tc>
              </a:tr>
            </a:tbl>
          </a:graphicData>
        </a:graphic>
      </p:graphicFrame>
      <p:sp>
        <p:nvSpPr>
          <p:cNvPr id="12" name="Rectangle 11"/>
          <p:cNvSpPr/>
          <p:nvPr/>
        </p:nvSpPr>
        <p:spPr bwMode="auto">
          <a:xfrm>
            <a:off x="399866" y="4771349"/>
            <a:ext cx="8311896" cy="1803627"/>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13" name="TextBox 12"/>
          <p:cNvSpPr txBox="1"/>
          <p:nvPr/>
        </p:nvSpPr>
        <p:spPr>
          <a:xfrm>
            <a:off x="587827" y="5257665"/>
            <a:ext cx="7956563" cy="1277251"/>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smtClean="0"/>
              <a:t>Describe impacts here</a:t>
            </a:r>
          </a:p>
          <a:p>
            <a:pPr marL="171416" indent="-171416">
              <a:buFont typeface="Arial" pitchFamily="34" charset="0"/>
              <a:buChar char="•"/>
            </a:pPr>
            <a:r>
              <a:rPr lang="en-US" sz="1100" i="1" dirty="0" smtClean="0"/>
              <a:t>E.g., High percentage of avoidable ED volumes and demand for urgent visits present opportunity to leverage system’s retail clinics</a:t>
            </a:r>
          </a:p>
          <a:p>
            <a:pPr marL="171416" indent="-171416">
              <a:buFont typeface="Arial" pitchFamily="34" charset="0"/>
              <a:buChar char="•"/>
            </a:pPr>
            <a:endParaRPr lang="en-US" sz="1100" i="1" dirty="0" smtClean="0"/>
          </a:p>
          <a:p>
            <a:endParaRPr lang="en-US" sz="1100" i="1" dirty="0" smtClean="0"/>
          </a:p>
          <a:p>
            <a:pPr marL="171416" indent="-171416">
              <a:buFont typeface="Arial" pitchFamily="34" charset="0"/>
              <a:buChar char="•"/>
            </a:pPr>
            <a:endParaRPr lang="en-US" sz="1100" i="1" dirty="0"/>
          </a:p>
          <a:p>
            <a:endParaRPr lang="en-US" sz="1100" i="1" dirty="0"/>
          </a:p>
        </p:txBody>
      </p:sp>
      <p:sp>
        <p:nvSpPr>
          <p:cNvPr id="14" name="TextBox 13"/>
          <p:cNvSpPr txBox="1"/>
          <p:nvPr/>
        </p:nvSpPr>
        <p:spPr>
          <a:xfrm>
            <a:off x="399871" y="4876802"/>
            <a:ext cx="7737021" cy="351744"/>
          </a:xfrm>
          <a:prstGeom prst="rect">
            <a:avLst/>
          </a:prstGeom>
          <a:noFill/>
        </p:spPr>
        <p:txBody>
          <a:bodyPr wrap="square" lIns="130589" tIns="65295" rIns="130589" bIns="65295" rtlCol="0">
            <a:spAutoFit/>
          </a:bodyPr>
          <a:lstStyle/>
          <a:p>
            <a:r>
              <a:rPr lang="en-US" sz="1400" b="1" dirty="0"/>
              <a:t>Implications of </a:t>
            </a:r>
            <a:r>
              <a:rPr lang="en-US" sz="1400" b="1" dirty="0" smtClean="0"/>
              <a:t>demand for urgent visits: </a:t>
            </a:r>
            <a:endParaRPr lang="en-US" sz="1400" b="1" dirty="0"/>
          </a:p>
        </p:txBody>
      </p:sp>
    </p:spTree>
    <p:extLst>
      <p:ext uri="{BB962C8B-B14F-4D97-AF65-F5344CB8AC3E}">
        <p14:creationId xmlns:p14="http://schemas.microsoft.com/office/powerpoint/2010/main" val="17216444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12</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p:txBody>
          <a:bodyPr/>
          <a:lstStyle/>
          <a:p>
            <a:r>
              <a:rPr lang="en-US" dirty="0" smtClean="0"/>
              <a:t>Market Forces Impacting Primary Care, </a:t>
            </a:r>
            <a:r>
              <a:rPr lang="en-US" i="1" dirty="0" smtClean="0"/>
              <a:t>2011-2016</a:t>
            </a:r>
            <a:endParaRPr lang="en-US" dirty="0"/>
          </a:p>
        </p:txBody>
      </p:sp>
      <p:sp>
        <p:nvSpPr>
          <p:cNvPr id="46" name="Rounded Rectangle 45"/>
          <p:cNvSpPr/>
          <p:nvPr/>
        </p:nvSpPr>
        <p:spPr>
          <a:xfrm>
            <a:off x="609600" y="2514600"/>
            <a:ext cx="2743200" cy="1295400"/>
          </a:xfrm>
          <a:prstGeom prst="round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13" tIns="45705" rIns="91413" bIns="45705" rtlCol="0" anchor="t"/>
          <a:lstStyle/>
          <a:p>
            <a:pPr algn="ctr"/>
            <a:r>
              <a:rPr lang="en-US" sz="1100" b="1" dirty="0">
                <a:solidFill>
                  <a:prstClr val="black"/>
                </a:solidFill>
              </a:rPr>
              <a:t>Regulatory Changes</a:t>
            </a:r>
          </a:p>
          <a:p>
            <a:pPr marL="112700" indent="-112700">
              <a:buFont typeface="Arial" pitchFamily="34" charset="0"/>
              <a:buChar char="•"/>
            </a:pPr>
            <a:r>
              <a:rPr lang="en-US" sz="900" i="1" dirty="0" smtClean="0">
                <a:solidFill>
                  <a:prstClr val="black"/>
                </a:solidFill>
              </a:rPr>
              <a:t>E.g., Coverage expansion will shift the payer-mix to lean heavily on Medicaid patients.</a:t>
            </a:r>
          </a:p>
          <a:p>
            <a:pPr marL="112700" indent="-112700">
              <a:buFont typeface="Arial" pitchFamily="34" charset="0"/>
              <a:buChar char="•"/>
            </a:pPr>
            <a:r>
              <a:rPr lang="en-US" sz="900" dirty="0" smtClean="0">
                <a:solidFill>
                  <a:prstClr val="black"/>
                </a:solidFill>
              </a:rPr>
              <a:t>XXX</a:t>
            </a:r>
            <a:endParaRPr lang="en-US" sz="900" dirty="0">
              <a:solidFill>
                <a:prstClr val="black"/>
              </a:solidFill>
            </a:endParaRPr>
          </a:p>
        </p:txBody>
      </p:sp>
      <p:sp>
        <p:nvSpPr>
          <p:cNvPr id="44" name="Rounded Rectangle 43"/>
          <p:cNvSpPr/>
          <p:nvPr/>
        </p:nvSpPr>
        <p:spPr>
          <a:xfrm>
            <a:off x="1752600" y="5257800"/>
            <a:ext cx="2743200" cy="1295400"/>
          </a:xfrm>
          <a:prstGeom prst="round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13" tIns="45705" rIns="91413" bIns="45705" rtlCol="0" anchor="t"/>
          <a:lstStyle/>
          <a:p>
            <a:pPr algn="ctr"/>
            <a:r>
              <a:rPr lang="en-US" sz="1100" b="1" dirty="0">
                <a:solidFill>
                  <a:prstClr val="black"/>
                </a:solidFill>
              </a:rPr>
              <a:t>Competitors</a:t>
            </a:r>
          </a:p>
          <a:p>
            <a:pPr marL="171396" indent="-171396">
              <a:buFont typeface="Arial" pitchFamily="34" charset="0"/>
              <a:buChar char="•"/>
            </a:pPr>
            <a:r>
              <a:rPr lang="en-US" sz="900" i="1" dirty="0" smtClean="0">
                <a:solidFill>
                  <a:prstClr val="black"/>
                </a:solidFill>
              </a:rPr>
              <a:t>E.g., Hospital </a:t>
            </a:r>
            <a:r>
              <a:rPr lang="en-US" sz="900" i="1" dirty="0">
                <a:solidFill>
                  <a:prstClr val="black"/>
                </a:solidFill>
              </a:rPr>
              <a:t>B’s updated facility and new equipment will make it difficult to compete for top talent, need to send clear messages to potential recruits of high-quality facilities at Hook. </a:t>
            </a:r>
          </a:p>
          <a:p>
            <a:pPr marL="112700" indent="-112700">
              <a:buFont typeface="Arial" pitchFamily="34" charset="0"/>
              <a:buChar char="•"/>
            </a:pPr>
            <a:r>
              <a:rPr lang="en-US" sz="900" dirty="0" smtClean="0">
                <a:solidFill>
                  <a:prstClr val="black"/>
                </a:solidFill>
              </a:rPr>
              <a:t>XXX</a:t>
            </a:r>
            <a:endParaRPr lang="en-US" sz="900" dirty="0">
              <a:solidFill>
                <a:prstClr val="black"/>
              </a:solidFill>
            </a:endParaRPr>
          </a:p>
        </p:txBody>
      </p:sp>
      <p:sp>
        <p:nvSpPr>
          <p:cNvPr id="47" name="Rounded Rectangle 46"/>
          <p:cNvSpPr/>
          <p:nvPr/>
        </p:nvSpPr>
        <p:spPr>
          <a:xfrm>
            <a:off x="4648200" y="5257800"/>
            <a:ext cx="2743200" cy="1295400"/>
          </a:xfrm>
          <a:prstGeom prst="round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13" tIns="45705" rIns="91413" bIns="45705" rtlCol="0" anchor="t"/>
          <a:lstStyle/>
          <a:p>
            <a:pPr algn="ctr"/>
            <a:r>
              <a:rPr lang="en-US" sz="1100" b="1" dirty="0">
                <a:solidFill>
                  <a:prstClr val="black"/>
                </a:solidFill>
              </a:rPr>
              <a:t>Physicians</a:t>
            </a:r>
          </a:p>
          <a:p>
            <a:pPr marL="112700" indent="-112700">
              <a:buFont typeface="Arial" pitchFamily="34" charset="0"/>
              <a:buChar char="•"/>
            </a:pPr>
            <a:r>
              <a:rPr lang="en-US" sz="900" i="1" dirty="0" smtClean="0">
                <a:solidFill>
                  <a:prstClr val="black"/>
                </a:solidFill>
              </a:rPr>
              <a:t>E.g., Expected shortage of medical staff will require long-term staff planning.</a:t>
            </a:r>
            <a:endParaRPr lang="en-US" sz="900" dirty="0">
              <a:solidFill>
                <a:prstClr val="black"/>
              </a:solidFill>
            </a:endParaRPr>
          </a:p>
          <a:p>
            <a:pPr marL="112700" indent="-112700">
              <a:buFont typeface="Arial" pitchFamily="34" charset="0"/>
              <a:buChar char="•"/>
            </a:pPr>
            <a:r>
              <a:rPr lang="en-US" sz="900" dirty="0">
                <a:solidFill>
                  <a:prstClr val="black"/>
                </a:solidFill>
              </a:rPr>
              <a:t>XXX</a:t>
            </a:r>
          </a:p>
        </p:txBody>
      </p:sp>
      <p:sp>
        <p:nvSpPr>
          <p:cNvPr id="48" name="Rounded Rectangle 47"/>
          <p:cNvSpPr/>
          <p:nvPr/>
        </p:nvSpPr>
        <p:spPr>
          <a:xfrm>
            <a:off x="5791200" y="3886200"/>
            <a:ext cx="2743200" cy="1295400"/>
          </a:xfrm>
          <a:prstGeom prst="round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13" tIns="45705" rIns="91413" bIns="45705" rtlCol="0" anchor="t"/>
          <a:lstStyle/>
          <a:p>
            <a:pPr algn="ctr"/>
            <a:r>
              <a:rPr lang="en-US" sz="1100" b="1" dirty="0">
                <a:solidFill>
                  <a:prstClr val="black"/>
                </a:solidFill>
              </a:rPr>
              <a:t>Employers</a:t>
            </a:r>
          </a:p>
          <a:p>
            <a:pPr marL="112700" indent="-112700">
              <a:buFont typeface="Arial" pitchFamily="34" charset="0"/>
              <a:buChar char="•"/>
            </a:pPr>
            <a:r>
              <a:rPr lang="en-US" sz="900" i="1" dirty="0" smtClean="0">
                <a:solidFill>
                  <a:prstClr val="black"/>
                </a:solidFill>
              </a:rPr>
              <a:t>E.g., As employers consider self-insurance models, employer-institution relationship grow in importance.</a:t>
            </a:r>
            <a:endParaRPr lang="en-US" sz="900" i="1" dirty="0">
              <a:solidFill>
                <a:prstClr val="black"/>
              </a:solidFill>
            </a:endParaRPr>
          </a:p>
          <a:p>
            <a:pPr marL="112700" indent="-112700">
              <a:buFont typeface="Arial" pitchFamily="34" charset="0"/>
              <a:buChar char="•"/>
            </a:pPr>
            <a:r>
              <a:rPr lang="en-US" sz="900" dirty="0">
                <a:solidFill>
                  <a:prstClr val="black"/>
                </a:solidFill>
              </a:rPr>
              <a:t>XXX</a:t>
            </a:r>
          </a:p>
          <a:p>
            <a:pPr algn="ctr"/>
            <a:endParaRPr lang="en-US" sz="1100" b="1" dirty="0">
              <a:solidFill>
                <a:prstClr val="black"/>
              </a:solidFill>
            </a:endParaRPr>
          </a:p>
        </p:txBody>
      </p:sp>
      <p:sp>
        <p:nvSpPr>
          <p:cNvPr id="49" name="Rounded Rectangle 48"/>
          <p:cNvSpPr/>
          <p:nvPr/>
        </p:nvSpPr>
        <p:spPr>
          <a:xfrm>
            <a:off x="5791200" y="2514600"/>
            <a:ext cx="2743200" cy="1295400"/>
          </a:xfrm>
          <a:prstGeom prst="round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13" tIns="45705" rIns="91413" bIns="45705" rtlCol="0" anchor="t"/>
          <a:lstStyle/>
          <a:p>
            <a:pPr algn="ctr"/>
            <a:r>
              <a:rPr lang="en-US" sz="1100" b="1" dirty="0">
                <a:solidFill>
                  <a:prstClr val="black"/>
                </a:solidFill>
              </a:rPr>
              <a:t>Payment Reform</a:t>
            </a:r>
          </a:p>
          <a:p>
            <a:pPr marL="112700" indent="-112700">
              <a:buFont typeface="Arial" pitchFamily="34" charset="0"/>
              <a:buChar char="•"/>
            </a:pPr>
            <a:r>
              <a:rPr lang="en-US" sz="900" i="1" dirty="0" smtClean="0">
                <a:solidFill>
                  <a:prstClr val="black"/>
                </a:solidFill>
              </a:rPr>
              <a:t>E.g., Institution’s consideration of ACO model requires greater emphasis on primary care, connecting patients with PCP.</a:t>
            </a:r>
            <a:endParaRPr lang="en-US" sz="900" i="1" dirty="0">
              <a:solidFill>
                <a:prstClr val="black"/>
              </a:solidFill>
            </a:endParaRPr>
          </a:p>
          <a:p>
            <a:pPr marL="112700" indent="-112700">
              <a:buFont typeface="Arial" pitchFamily="34" charset="0"/>
              <a:buChar char="•"/>
            </a:pPr>
            <a:r>
              <a:rPr lang="en-US" sz="900" dirty="0">
                <a:solidFill>
                  <a:prstClr val="black"/>
                </a:solidFill>
              </a:rPr>
              <a:t>XXX</a:t>
            </a:r>
          </a:p>
        </p:txBody>
      </p:sp>
      <p:sp>
        <p:nvSpPr>
          <p:cNvPr id="50" name="Rounded Rectangle 49"/>
          <p:cNvSpPr/>
          <p:nvPr/>
        </p:nvSpPr>
        <p:spPr>
          <a:xfrm>
            <a:off x="1752600" y="1143000"/>
            <a:ext cx="2743200" cy="1295400"/>
          </a:xfrm>
          <a:prstGeom prst="round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13" tIns="45705" rIns="91413" bIns="45705" rtlCol="0" anchor="t"/>
          <a:lstStyle/>
          <a:p>
            <a:pPr algn="ctr"/>
            <a:r>
              <a:rPr lang="en-US" sz="1100" b="1" dirty="0">
                <a:solidFill>
                  <a:prstClr val="black"/>
                </a:solidFill>
              </a:rPr>
              <a:t>Patients</a:t>
            </a:r>
          </a:p>
          <a:p>
            <a:pPr marL="171396" indent="-171396">
              <a:buFont typeface="Arial" pitchFamily="34" charset="0"/>
              <a:buChar char="•"/>
            </a:pPr>
            <a:r>
              <a:rPr lang="en-US" sz="900" i="1" dirty="0" smtClean="0">
                <a:solidFill>
                  <a:prstClr val="black"/>
                </a:solidFill>
              </a:rPr>
              <a:t>E.g. The </a:t>
            </a:r>
            <a:r>
              <a:rPr lang="en-US" sz="900" i="1" dirty="0">
                <a:solidFill>
                  <a:prstClr val="black"/>
                </a:solidFill>
              </a:rPr>
              <a:t>continued growth </a:t>
            </a:r>
            <a:r>
              <a:rPr lang="en-US" sz="900" i="1" dirty="0" smtClean="0">
                <a:solidFill>
                  <a:prstClr val="black"/>
                </a:solidFill>
              </a:rPr>
              <a:t>of chronic disease will </a:t>
            </a:r>
            <a:r>
              <a:rPr lang="en-US" sz="900" i="1" dirty="0">
                <a:solidFill>
                  <a:prstClr val="black"/>
                </a:solidFill>
              </a:rPr>
              <a:t>require expansion of </a:t>
            </a:r>
            <a:r>
              <a:rPr lang="en-US" sz="900" i="1" dirty="0" smtClean="0">
                <a:solidFill>
                  <a:prstClr val="black"/>
                </a:solidFill>
              </a:rPr>
              <a:t>care management processes.</a:t>
            </a:r>
            <a:endParaRPr lang="en-US" sz="900" i="1" dirty="0">
              <a:solidFill>
                <a:prstClr val="black"/>
              </a:solidFill>
            </a:endParaRPr>
          </a:p>
          <a:p>
            <a:pPr marL="112700" indent="-112700">
              <a:buFont typeface="Arial" pitchFamily="34" charset="0"/>
              <a:buChar char="•"/>
            </a:pPr>
            <a:r>
              <a:rPr lang="en-US" sz="900" dirty="0" smtClean="0">
                <a:solidFill>
                  <a:prstClr val="black"/>
                </a:solidFill>
              </a:rPr>
              <a:t>XXX</a:t>
            </a:r>
            <a:endParaRPr lang="en-US" sz="900" dirty="0">
              <a:solidFill>
                <a:prstClr val="black"/>
              </a:solidFill>
            </a:endParaRPr>
          </a:p>
          <a:p>
            <a:pPr algn="ctr"/>
            <a:endParaRPr lang="en-US" sz="1100" b="1" dirty="0">
              <a:solidFill>
                <a:prstClr val="black"/>
              </a:solidFill>
            </a:endParaRPr>
          </a:p>
          <a:p>
            <a:pPr algn="ctr"/>
            <a:endParaRPr lang="en-US" sz="1100" b="1" dirty="0">
              <a:solidFill>
                <a:prstClr val="black"/>
              </a:solidFill>
            </a:endParaRPr>
          </a:p>
        </p:txBody>
      </p:sp>
      <p:sp>
        <p:nvSpPr>
          <p:cNvPr id="19" name="Rounded Rectangle 18"/>
          <p:cNvSpPr/>
          <p:nvPr/>
        </p:nvSpPr>
        <p:spPr>
          <a:xfrm>
            <a:off x="609600" y="3886200"/>
            <a:ext cx="2743200" cy="1295400"/>
          </a:xfrm>
          <a:prstGeom prst="round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13" tIns="45705" rIns="91413" bIns="45705" rtlCol="0" anchor="t"/>
          <a:lstStyle/>
          <a:p>
            <a:pPr algn="ctr"/>
            <a:r>
              <a:rPr lang="en-US" sz="1100" b="1" dirty="0">
                <a:solidFill>
                  <a:prstClr val="black"/>
                </a:solidFill>
              </a:rPr>
              <a:t>Technology</a:t>
            </a:r>
          </a:p>
          <a:p>
            <a:pPr marL="112700" indent="-112700">
              <a:buFont typeface="Arial" pitchFamily="34" charset="0"/>
              <a:buChar char="•"/>
            </a:pPr>
            <a:r>
              <a:rPr lang="en-US" sz="900" i="1" dirty="0" smtClean="0">
                <a:solidFill>
                  <a:prstClr val="black"/>
                </a:solidFill>
              </a:rPr>
              <a:t>E.g., Emerging technologies such as e-visits increase competitiveness in market as all institutions aim to be the innovation leader.</a:t>
            </a:r>
            <a:endParaRPr lang="en-US" sz="900" i="1" dirty="0">
              <a:solidFill>
                <a:prstClr val="black"/>
              </a:solidFill>
            </a:endParaRPr>
          </a:p>
          <a:p>
            <a:pPr marL="112700" indent="-112700">
              <a:buFont typeface="Arial" pitchFamily="34" charset="0"/>
              <a:buChar char="•"/>
            </a:pPr>
            <a:r>
              <a:rPr lang="en-US" sz="900" dirty="0">
                <a:solidFill>
                  <a:prstClr val="black"/>
                </a:solidFill>
              </a:rPr>
              <a:t>XXX</a:t>
            </a:r>
          </a:p>
        </p:txBody>
      </p:sp>
      <p:sp>
        <p:nvSpPr>
          <p:cNvPr id="20" name="Rounded Rectangle 19"/>
          <p:cNvSpPr/>
          <p:nvPr/>
        </p:nvSpPr>
        <p:spPr>
          <a:xfrm>
            <a:off x="4648200" y="1143000"/>
            <a:ext cx="2743200" cy="1295400"/>
          </a:xfrm>
          <a:prstGeom prst="round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13" tIns="45705" rIns="91413" bIns="45705" rtlCol="0" anchor="t"/>
          <a:lstStyle/>
          <a:p>
            <a:pPr algn="ctr"/>
            <a:r>
              <a:rPr lang="en-US" sz="1100" b="1" dirty="0">
                <a:solidFill>
                  <a:prstClr val="black"/>
                </a:solidFill>
              </a:rPr>
              <a:t>Payers</a:t>
            </a:r>
          </a:p>
          <a:p>
            <a:pPr marL="112700" indent="-112700">
              <a:buFont typeface="Arial" pitchFamily="34" charset="0"/>
              <a:buChar char="•"/>
            </a:pPr>
            <a:r>
              <a:rPr lang="en-US" sz="900" i="1" dirty="0" smtClean="0">
                <a:solidFill>
                  <a:prstClr val="black"/>
                </a:solidFill>
              </a:rPr>
              <a:t>E.g., Payers moving towards pay-for-performance, increasing importance of primary and preventative care and wellness initiatives. </a:t>
            </a:r>
          </a:p>
          <a:p>
            <a:pPr marL="112700" indent="-112700">
              <a:buFont typeface="Arial" pitchFamily="34" charset="0"/>
              <a:buChar char="•"/>
            </a:pPr>
            <a:r>
              <a:rPr lang="en-US" sz="900" dirty="0" smtClean="0">
                <a:solidFill>
                  <a:prstClr val="black"/>
                </a:solidFill>
              </a:rPr>
              <a:t>XXX</a:t>
            </a:r>
            <a:endParaRPr lang="en-US" sz="900" dirty="0">
              <a:solidFill>
                <a:prstClr val="black"/>
              </a:solidFill>
            </a:endParaRPr>
          </a:p>
          <a:p>
            <a:pPr algn="ctr"/>
            <a:endParaRPr lang="en-US" sz="1100" b="1" dirty="0">
              <a:solidFill>
                <a:prstClr val="black"/>
              </a:solidFill>
            </a:endParaRPr>
          </a:p>
          <a:p>
            <a:pPr algn="ctr"/>
            <a:endParaRPr lang="en-US" sz="1100" b="1" dirty="0">
              <a:solidFill>
                <a:prstClr val="black"/>
              </a:solidFill>
            </a:endParaRPr>
          </a:p>
        </p:txBody>
      </p:sp>
      <p:grpSp>
        <p:nvGrpSpPr>
          <p:cNvPr id="27" name="Group 26"/>
          <p:cNvGrpSpPr/>
          <p:nvPr/>
        </p:nvGrpSpPr>
        <p:grpSpPr>
          <a:xfrm>
            <a:off x="3581400" y="2667000"/>
            <a:ext cx="1981200" cy="2362200"/>
            <a:chOff x="3935937" y="3084112"/>
            <a:chExt cx="1295399" cy="1604754"/>
          </a:xfrm>
        </p:grpSpPr>
        <p:pic>
          <p:nvPicPr>
            <p:cNvPr id="36" name="Picture 2" descr="L:\Public\Share\ABC Templates and Resources\ABC Art Icons Logos\ABC Modern Icons\Hospital_building.png"/>
            <p:cNvPicPr>
              <a:picLocks noChangeAspect="1" noChangeArrowheads="1"/>
            </p:cNvPicPr>
            <p:nvPr/>
          </p:nvPicPr>
          <p:blipFill>
            <a:blip r:embed="rId3" cstate="print"/>
            <a:srcRect/>
            <a:stretch>
              <a:fillRect/>
            </a:stretch>
          </p:blipFill>
          <p:spPr bwMode="auto">
            <a:xfrm>
              <a:off x="4355037" y="3689264"/>
              <a:ext cx="457200" cy="394449"/>
            </a:xfrm>
            <a:prstGeom prst="rect">
              <a:avLst/>
            </a:prstGeom>
            <a:noFill/>
          </p:spPr>
        </p:pic>
        <p:sp>
          <p:nvSpPr>
            <p:cNvPr id="37" name="Right Arrow 36"/>
            <p:cNvSpPr/>
            <p:nvPr/>
          </p:nvSpPr>
          <p:spPr bwMode="auto">
            <a:xfrm rot="1718270">
              <a:off x="3935937" y="3537770"/>
              <a:ext cx="381000" cy="3048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prstTxWarp prst="textNoShape">
                <a:avLst/>
              </a:prstTxWarp>
            </a:bodyPr>
            <a:lstStyle/>
            <a:p>
              <a:pPr defTabSz="1463212"/>
              <a:endParaRPr lang="en-US" sz="1000" dirty="0">
                <a:solidFill>
                  <a:srgbClr val="ACCBF9"/>
                </a:solidFill>
              </a:endParaRPr>
            </a:p>
          </p:txBody>
        </p:sp>
        <p:sp>
          <p:nvSpPr>
            <p:cNvPr id="38" name="Right Arrow 37"/>
            <p:cNvSpPr/>
            <p:nvPr/>
          </p:nvSpPr>
          <p:spPr bwMode="auto">
            <a:xfrm rot="19881730" flipV="1">
              <a:off x="3935937" y="3987886"/>
              <a:ext cx="381000" cy="3048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prstTxWarp prst="textNoShape">
                <a:avLst/>
              </a:prstTxWarp>
            </a:bodyPr>
            <a:lstStyle/>
            <a:p>
              <a:pPr defTabSz="1463212"/>
              <a:endParaRPr lang="en-US" sz="1000" dirty="0">
                <a:solidFill>
                  <a:srgbClr val="ACCBF9"/>
                </a:solidFill>
              </a:endParaRPr>
            </a:p>
          </p:txBody>
        </p:sp>
        <p:sp>
          <p:nvSpPr>
            <p:cNvPr id="39" name="Right Arrow 38"/>
            <p:cNvSpPr/>
            <p:nvPr/>
          </p:nvSpPr>
          <p:spPr bwMode="auto">
            <a:xfrm rot="19881730" flipH="1">
              <a:off x="4850336" y="3537770"/>
              <a:ext cx="381000" cy="3048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prstTxWarp prst="textNoShape">
                <a:avLst/>
              </a:prstTxWarp>
            </a:bodyPr>
            <a:lstStyle/>
            <a:p>
              <a:pPr defTabSz="1463212"/>
              <a:endParaRPr lang="en-US" sz="1000" dirty="0">
                <a:solidFill>
                  <a:srgbClr val="ACCBF9"/>
                </a:solidFill>
              </a:endParaRPr>
            </a:p>
          </p:txBody>
        </p:sp>
        <p:sp>
          <p:nvSpPr>
            <p:cNvPr id="40" name="Right Arrow 39"/>
            <p:cNvSpPr/>
            <p:nvPr/>
          </p:nvSpPr>
          <p:spPr bwMode="auto">
            <a:xfrm rot="1718270" flipH="1" flipV="1">
              <a:off x="4850336" y="3987886"/>
              <a:ext cx="381000" cy="3048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prstTxWarp prst="textNoShape">
                <a:avLst/>
              </a:prstTxWarp>
            </a:bodyPr>
            <a:lstStyle/>
            <a:p>
              <a:pPr defTabSz="1463212"/>
              <a:endParaRPr lang="en-US" sz="1000" dirty="0">
                <a:solidFill>
                  <a:srgbClr val="ACCBF9"/>
                </a:solidFill>
              </a:endParaRPr>
            </a:p>
          </p:txBody>
        </p:sp>
        <p:grpSp>
          <p:nvGrpSpPr>
            <p:cNvPr id="23" name="Group 22"/>
            <p:cNvGrpSpPr/>
            <p:nvPr/>
          </p:nvGrpSpPr>
          <p:grpSpPr>
            <a:xfrm rot="16200000">
              <a:off x="4381500" y="4120908"/>
              <a:ext cx="381000" cy="754916"/>
              <a:chOff x="4088337" y="3690170"/>
              <a:chExt cx="381000" cy="754916"/>
            </a:xfrm>
          </p:grpSpPr>
          <p:sp>
            <p:nvSpPr>
              <p:cNvPr id="21" name="Right Arrow 20"/>
              <p:cNvSpPr/>
              <p:nvPr/>
            </p:nvSpPr>
            <p:spPr bwMode="auto">
              <a:xfrm rot="1718270">
                <a:off x="4088337" y="3690170"/>
                <a:ext cx="381000" cy="3048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prstTxWarp prst="textNoShape">
                  <a:avLst/>
                </a:prstTxWarp>
              </a:bodyPr>
              <a:lstStyle/>
              <a:p>
                <a:pPr defTabSz="1463212"/>
                <a:endParaRPr lang="en-US" sz="1000" dirty="0">
                  <a:solidFill>
                    <a:srgbClr val="ACCBF9"/>
                  </a:solidFill>
                </a:endParaRPr>
              </a:p>
            </p:txBody>
          </p:sp>
          <p:sp>
            <p:nvSpPr>
              <p:cNvPr id="22" name="Right Arrow 21"/>
              <p:cNvSpPr/>
              <p:nvPr/>
            </p:nvSpPr>
            <p:spPr bwMode="auto">
              <a:xfrm rot="19881730" flipV="1">
                <a:off x="4088337" y="4140286"/>
                <a:ext cx="381000" cy="3048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prstTxWarp prst="textNoShape">
                  <a:avLst/>
                </a:prstTxWarp>
              </a:bodyPr>
              <a:lstStyle/>
              <a:p>
                <a:pPr defTabSz="1463212"/>
                <a:endParaRPr lang="en-US" sz="1000" dirty="0">
                  <a:solidFill>
                    <a:srgbClr val="ACCBF9"/>
                  </a:solidFill>
                </a:endParaRPr>
              </a:p>
            </p:txBody>
          </p:sp>
        </p:grpSp>
        <p:grpSp>
          <p:nvGrpSpPr>
            <p:cNvPr id="24" name="Group 23"/>
            <p:cNvGrpSpPr/>
            <p:nvPr/>
          </p:nvGrpSpPr>
          <p:grpSpPr>
            <a:xfrm rot="5400000" flipV="1">
              <a:off x="4381500" y="2897154"/>
              <a:ext cx="381000" cy="754916"/>
              <a:chOff x="4088337" y="3690170"/>
              <a:chExt cx="381000" cy="754916"/>
            </a:xfrm>
          </p:grpSpPr>
          <p:sp>
            <p:nvSpPr>
              <p:cNvPr id="25" name="Right Arrow 24"/>
              <p:cNvSpPr/>
              <p:nvPr/>
            </p:nvSpPr>
            <p:spPr bwMode="auto">
              <a:xfrm rot="1718270">
                <a:off x="4088337" y="3690170"/>
                <a:ext cx="381000" cy="3048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prstTxWarp prst="textNoShape">
                  <a:avLst/>
                </a:prstTxWarp>
              </a:bodyPr>
              <a:lstStyle/>
              <a:p>
                <a:pPr defTabSz="1463212"/>
                <a:endParaRPr lang="en-US" sz="1000" dirty="0">
                  <a:solidFill>
                    <a:srgbClr val="ACCBF9"/>
                  </a:solidFill>
                </a:endParaRPr>
              </a:p>
            </p:txBody>
          </p:sp>
          <p:sp>
            <p:nvSpPr>
              <p:cNvPr id="26" name="Right Arrow 25"/>
              <p:cNvSpPr/>
              <p:nvPr/>
            </p:nvSpPr>
            <p:spPr bwMode="auto">
              <a:xfrm rot="19881730" flipV="1">
                <a:off x="4088337" y="4140286"/>
                <a:ext cx="381000" cy="3048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23" tIns="45711" rIns="91423" bIns="45711" numCol="1" rtlCol="0" anchor="t" anchorCtr="0" compatLnSpc="1">
                <a:prstTxWarp prst="textNoShape">
                  <a:avLst/>
                </a:prstTxWarp>
              </a:bodyPr>
              <a:lstStyle/>
              <a:p>
                <a:pPr defTabSz="1463212"/>
                <a:endParaRPr lang="en-US" sz="1000" dirty="0">
                  <a:solidFill>
                    <a:srgbClr val="ACCBF9"/>
                  </a:solidFill>
                </a:endParaRPr>
              </a:p>
            </p:txBody>
          </p:sp>
        </p:grpSp>
      </p:grpSp>
    </p:spTree>
    <p:extLst>
      <p:ext uri="{BB962C8B-B14F-4D97-AF65-F5344CB8AC3E}">
        <p14:creationId xmlns:p14="http://schemas.microsoft.com/office/powerpoint/2010/main" val="25784635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13</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p:txBody>
          <a:bodyPr/>
          <a:lstStyle/>
          <a:p>
            <a:r>
              <a:rPr lang="en-US" dirty="0" smtClean="0"/>
              <a:t>Patients: Chronic Disease Prevalence</a:t>
            </a:r>
            <a:endParaRPr lang="en-US" dirty="0"/>
          </a:p>
        </p:txBody>
      </p:sp>
      <p:sp>
        <p:nvSpPr>
          <p:cNvPr id="10" name="Rectangle 9"/>
          <p:cNvSpPr/>
          <p:nvPr/>
        </p:nvSpPr>
        <p:spPr bwMode="auto">
          <a:xfrm>
            <a:off x="399866" y="4771349"/>
            <a:ext cx="8311896" cy="1803627"/>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11" name="TextBox 10"/>
          <p:cNvSpPr txBox="1"/>
          <p:nvPr/>
        </p:nvSpPr>
        <p:spPr>
          <a:xfrm>
            <a:off x="399871" y="4876802"/>
            <a:ext cx="7737021" cy="351744"/>
          </a:xfrm>
          <a:prstGeom prst="rect">
            <a:avLst/>
          </a:prstGeom>
          <a:noFill/>
        </p:spPr>
        <p:txBody>
          <a:bodyPr wrap="square" lIns="130589" tIns="65295" rIns="130589" bIns="65295" rtlCol="0">
            <a:spAutoFit/>
          </a:bodyPr>
          <a:lstStyle/>
          <a:p>
            <a:r>
              <a:rPr lang="en-US" sz="1400" b="1" dirty="0"/>
              <a:t>Implications of </a:t>
            </a:r>
            <a:r>
              <a:rPr lang="en-US" sz="1400" b="1" dirty="0" smtClean="0"/>
              <a:t>trends in chronic disease prevalence:</a:t>
            </a:r>
            <a:endParaRPr lang="en-US" sz="1400" b="1" dirty="0"/>
          </a:p>
        </p:txBody>
      </p:sp>
      <p:sp>
        <p:nvSpPr>
          <p:cNvPr id="12" name="TextBox 11"/>
          <p:cNvSpPr txBox="1"/>
          <p:nvPr/>
        </p:nvSpPr>
        <p:spPr>
          <a:xfrm>
            <a:off x="587827" y="5257665"/>
            <a:ext cx="7956563" cy="769419"/>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smtClean="0"/>
              <a:t>Describe impacts here</a:t>
            </a:r>
          </a:p>
          <a:p>
            <a:pPr marL="171416" indent="-171416">
              <a:buFont typeface="Arial" pitchFamily="34" charset="0"/>
              <a:buChar char="•"/>
            </a:pPr>
            <a:r>
              <a:rPr lang="en-US" sz="1100" i="1" dirty="0" smtClean="0"/>
              <a:t>E.g., Growing incidence of chronic disease presents challenges for  already over-burdened PCPs, may be necessary to expand care team with mid-level clinicians, health coaches, etc. </a:t>
            </a:r>
            <a:endParaRPr lang="en-US" sz="1100" i="1" dirty="0"/>
          </a:p>
          <a:p>
            <a:endParaRPr lang="en-US" sz="1100" i="1" dirty="0"/>
          </a:p>
        </p:txBody>
      </p:sp>
      <p:sp>
        <p:nvSpPr>
          <p:cNvPr id="13"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endParaRPr lang="en-US" sz="1300" dirty="0">
              <a:solidFill>
                <a:srgbClr val="617685"/>
              </a:solidFill>
              <a:latin typeface="Arial"/>
            </a:endParaRPr>
          </a:p>
        </p:txBody>
      </p:sp>
      <p:sp>
        <p:nvSpPr>
          <p:cNvPr id="20" name="Text Placeholder 7"/>
          <p:cNvSpPr txBox="1">
            <a:spLocks/>
          </p:cNvSpPr>
          <p:nvPr/>
        </p:nvSpPr>
        <p:spPr bwMode="gray">
          <a:xfrm>
            <a:off x="3329291" y="1143000"/>
            <a:ext cx="2485418" cy="199922"/>
          </a:xfrm>
          <a:prstGeom prst="rect">
            <a:avLst/>
          </a:prstGeom>
        </p:spPr>
        <p:txBody>
          <a:bodyPr vert="horz" wrap="square" lIns="45720" tIns="45720" rIns="45720" bIns="45720" rtlCol="0">
            <a:noAutofit/>
          </a:bodyPr>
          <a:lstStyle/>
          <a:p>
            <a:pPr marL="0" marR="0" lvl="0" indent="0" algn="ctr" defTabSz="640080" rtl="0" eaLnBrk="1" fontAlgn="auto" latinLnBrk="0" hangingPunct="1">
              <a:lnSpc>
                <a:spcPct val="100000"/>
              </a:lnSpc>
              <a:spcBef>
                <a:spcPts val="0"/>
              </a:spcBef>
              <a:spcAft>
                <a:spcPts val="0"/>
              </a:spcAft>
              <a:buClrTx/>
              <a:buSzTx/>
              <a:buFont typeface="Arial" pitchFamily="34" charset="0"/>
              <a:buNone/>
              <a:tabLst/>
              <a:defRPr/>
            </a:pPr>
            <a:r>
              <a:rPr kumimoji="0" lang="en-US" sz="1000" b="1" i="0" u="none" strike="noStrike" kern="1200" cap="none" spc="0" normalizeH="0" baseline="0" noProof="0" dirty="0" smtClean="0">
                <a:ln>
                  <a:noFill/>
                </a:ln>
                <a:solidFill>
                  <a:sysClr val="windowText" lastClr="000000"/>
                </a:solidFill>
                <a:effectLst/>
                <a:uLnTx/>
                <a:uFillTx/>
                <a:latin typeface="Arial"/>
                <a:ea typeface="+mn-ea"/>
                <a:cs typeface="+mn-cs"/>
              </a:rPr>
              <a:t>Chronic Disease Prevalence</a:t>
            </a:r>
            <a:endParaRPr kumimoji="0" lang="en-US" sz="1000" b="1" i="0" u="none" strike="noStrike" kern="1200" cap="none" spc="0" normalizeH="0" baseline="0" noProof="0" dirty="0">
              <a:ln>
                <a:noFill/>
              </a:ln>
              <a:solidFill>
                <a:sysClr val="windowText" lastClr="000000"/>
              </a:solidFill>
              <a:effectLst/>
              <a:uLnTx/>
              <a:uFillTx/>
              <a:latin typeface="Arial"/>
              <a:ea typeface="+mn-ea"/>
              <a:cs typeface="+mn-cs"/>
            </a:endParaRPr>
          </a:p>
        </p:txBody>
      </p:sp>
      <p:sp>
        <p:nvSpPr>
          <p:cNvPr id="21" name="Text Placeholder 8"/>
          <p:cNvSpPr txBox="1">
            <a:spLocks/>
          </p:cNvSpPr>
          <p:nvPr/>
        </p:nvSpPr>
        <p:spPr bwMode="gray">
          <a:xfrm>
            <a:off x="3684351" y="1340183"/>
            <a:ext cx="1775298" cy="207020"/>
          </a:xfrm>
          <a:prstGeom prst="rect">
            <a:avLst/>
          </a:prstGeom>
        </p:spPr>
        <p:txBody>
          <a:bodyPr vert="horz" wrap="square" lIns="45720" tIns="45720" rIns="45720" bIns="45720" rtlCol="0">
            <a:noAutofit/>
          </a:bodyPr>
          <a:lstStyle/>
          <a:p>
            <a:pPr marL="0" marR="0" lvl="0" indent="0" algn="ctr" defTabSz="640080" rtl="0" eaLnBrk="1" fontAlgn="auto" latinLnBrk="0" hangingPunct="1">
              <a:lnSpc>
                <a:spcPct val="100000"/>
              </a:lnSpc>
              <a:spcBef>
                <a:spcPts val="0"/>
              </a:spcBef>
              <a:spcAft>
                <a:spcPts val="0"/>
              </a:spcAft>
              <a:buClrTx/>
              <a:buSzTx/>
              <a:buFont typeface="Arial" pitchFamily="34" charset="0"/>
              <a:buNone/>
              <a:tabLst/>
              <a:defRPr/>
            </a:pPr>
            <a:r>
              <a:rPr kumimoji="0" lang="en-US" sz="1000" b="0" i="1" u="none" strike="noStrike" kern="1200" cap="none" spc="0" normalizeH="0" baseline="0" noProof="0" dirty="0" smtClean="0">
                <a:ln>
                  <a:noFill/>
                </a:ln>
                <a:solidFill>
                  <a:sysClr val="windowText" lastClr="000000"/>
                </a:solidFill>
                <a:effectLst/>
                <a:uLnTx/>
                <a:uFillTx/>
                <a:latin typeface="Arial"/>
                <a:ea typeface="+mn-ea"/>
                <a:cs typeface="+mn-cs"/>
              </a:rPr>
              <a:t>1995 versus 2010</a:t>
            </a:r>
            <a:endParaRPr kumimoji="0" lang="en-US" sz="1000" b="0" i="1" u="none" strike="noStrike" kern="1200" cap="none" spc="0" normalizeH="0" baseline="0" noProof="0" dirty="0">
              <a:ln>
                <a:noFill/>
              </a:ln>
              <a:solidFill>
                <a:sysClr val="windowText" lastClr="000000"/>
              </a:solidFill>
              <a:effectLst/>
              <a:uLnTx/>
              <a:uFillTx/>
              <a:latin typeface="Arial"/>
              <a:ea typeface="+mn-ea"/>
              <a:cs typeface="+mn-cs"/>
            </a:endParaRPr>
          </a:p>
        </p:txBody>
      </p:sp>
      <p:graphicFrame>
        <p:nvGraphicFramePr>
          <p:cNvPr id="22" name="Chart 21"/>
          <p:cNvGraphicFramePr/>
          <p:nvPr/>
        </p:nvGraphicFramePr>
        <p:xfrm>
          <a:off x="1447800" y="1752600"/>
          <a:ext cx="6324600" cy="2362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10562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Rectangle 97"/>
          <p:cNvSpPr/>
          <p:nvPr/>
        </p:nvSpPr>
        <p:spPr bwMode="auto">
          <a:xfrm>
            <a:off x="5486402" y="1542315"/>
            <a:ext cx="3291590" cy="3161181"/>
          </a:xfrm>
          <a:prstGeom prst="rect">
            <a:avLst/>
          </a:prstGeom>
          <a:solidFill>
            <a:schemeClr val="bg2">
              <a:lumMod val="20000"/>
              <a:lumOff val="80000"/>
            </a:schemeClr>
          </a:solidFill>
          <a:ln w="9525" cap="flat" cmpd="sng" algn="ctr">
            <a:solidFill>
              <a:schemeClr val="bg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fontAlgn="base">
              <a:spcBef>
                <a:spcPct val="0"/>
              </a:spcBef>
              <a:spcAft>
                <a:spcPct val="0"/>
              </a:spcAft>
            </a:pPr>
            <a:endParaRPr lang="en-US" sz="1400" dirty="0">
              <a:solidFill>
                <a:srgbClr val="BFBFBF"/>
              </a:solidFill>
            </a:endParaRPr>
          </a:p>
        </p:txBody>
      </p:sp>
      <p:sp>
        <p:nvSpPr>
          <p:cNvPr id="2" name="Slide Number Placeholder 1"/>
          <p:cNvSpPr>
            <a:spLocks noGrp="1"/>
          </p:cNvSpPr>
          <p:nvPr>
            <p:ph type="sldNum" sz="quarter" idx="10"/>
          </p:nvPr>
        </p:nvSpPr>
        <p:spPr/>
        <p:txBody>
          <a:bodyPr/>
          <a:lstStyle/>
          <a:p>
            <a:fld id="{720EF1D8-22C3-47F9-97C9-90650415DCF1}" type="slidenum">
              <a:rPr lang="en-US" smtClean="0">
                <a:solidFill>
                  <a:srgbClr val="000000"/>
                </a:solidFill>
              </a:rPr>
              <a:pPr/>
              <a:t>14</a:t>
            </a:fld>
            <a:endParaRPr lang="en-US" dirty="0">
              <a:solidFill>
                <a:srgbClr val="000000"/>
              </a:solidFill>
            </a:endParaRPr>
          </a:p>
        </p:txBody>
      </p:sp>
      <p:sp>
        <p:nvSpPr>
          <p:cNvPr id="88" name="Text Placeholder 3"/>
          <p:cNvSpPr>
            <a:spLocks noGrp="1"/>
          </p:cNvSpPr>
          <p:nvPr>
            <p:ph type="body" sz="quarter" idx="19"/>
          </p:nvPr>
        </p:nvSpPr>
        <p:spPr/>
        <p:txBody>
          <a:bodyPr/>
          <a:lstStyle/>
          <a:p>
            <a:r>
              <a:rPr lang="en-US" dirty="0" smtClean="0"/>
              <a:t>Future Market Assessment</a:t>
            </a:r>
            <a:endParaRPr lang="en-US" dirty="0"/>
          </a:p>
        </p:txBody>
      </p:sp>
      <p:sp>
        <p:nvSpPr>
          <p:cNvPr id="3" name="Title 2"/>
          <p:cNvSpPr>
            <a:spLocks noGrp="1"/>
          </p:cNvSpPr>
          <p:nvPr>
            <p:ph type="title"/>
          </p:nvPr>
        </p:nvSpPr>
        <p:spPr/>
        <p:txBody>
          <a:bodyPr/>
          <a:lstStyle/>
          <a:p>
            <a:r>
              <a:rPr lang="en-US" dirty="0" smtClean="0"/>
              <a:t>Patients: Geographic Distribution of Market by Region</a:t>
            </a:r>
            <a:endParaRPr lang="en-US" dirty="0"/>
          </a:p>
        </p:txBody>
      </p:sp>
      <p:sp>
        <p:nvSpPr>
          <p:cNvPr id="89" name="Text Placeholder 7"/>
          <p:cNvSpPr txBox="1">
            <a:spLocks/>
          </p:cNvSpPr>
          <p:nvPr/>
        </p:nvSpPr>
        <p:spPr>
          <a:xfrm>
            <a:off x="5934770" y="1508984"/>
            <a:ext cx="2394857" cy="290023"/>
          </a:xfrm>
          <a:prstGeom prst="rect">
            <a:avLst/>
          </a:prstGeom>
        </p:spPr>
        <p:txBody>
          <a:bodyPr lIns="130589" tIns="65295" rIns="130589" bIns="65295"/>
          <a:lstStyle/>
          <a:p>
            <a:pPr marL="163238" indent="-163238" algn="ctr" defTabSz="933075" fontAlgn="base">
              <a:spcBef>
                <a:spcPct val="20000"/>
              </a:spcBef>
              <a:spcAft>
                <a:spcPct val="0"/>
              </a:spcAft>
              <a:defRPr/>
            </a:pPr>
            <a:r>
              <a:rPr lang="en-US" sz="1100" b="1" kern="0" dirty="0">
                <a:solidFill>
                  <a:srgbClr val="000000"/>
                </a:solidFill>
                <a:cs typeface="Arial" pitchFamily="34" charset="0"/>
              </a:rPr>
              <a:t>Patient Origin by Region</a:t>
            </a:r>
          </a:p>
        </p:txBody>
      </p:sp>
      <p:sp>
        <p:nvSpPr>
          <p:cNvPr id="92" name="Text Placeholder 8"/>
          <p:cNvSpPr txBox="1">
            <a:spLocks/>
          </p:cNvSpPr>
          <p:nvPr/>
        </p:nvSpPr>
        <p:spPr>
          <a:xfrm>
            <a:off x="6125270" y="1748473"/>
            <a:ext cx="2013857" cy="235119"/>
          </a:xfrm>
          <a:prstGeom prst="rect">
            <a:avLst/>
          </a:prstGeom>
        </p:spPr>
        <p:txBody>
          <a:bodyPr lIns="130589" tIns="65295" rIns="130589" bIns="65295"/>
          <a:lstStyle/>
          <a:p>
            <a:pPr marL="163238" indent="-163238" algn="ctr" defTabSz="933075" fontAlgn="base">
              <a:spcBef>
                <a:spcPct val="20000"/>
              </a:spcBef>
              <a:spcAft>
                <a:spcPct val="0"/>
              </a:spcAft>
              <a:defRPr/>
            </a:pPr>
            <a:r>
              <a:rPr lang="en-US" sz="1100" i="1" kern="0" dirty="0">
                <a:solidFill>
                  <a:srgbClr val="000000"/>
                </a:solidFill>
                <a:cs typeface="Arial" pitchFamily="34" charset="0"/>
              </a:rPr>
              <a:t>Zip Code or County</a:t>
            </a:r>
            <a:endParaRPr lang="en-US" sz="1100" kern="0" dirty="0">
              <a:solidFill>
                <a:srgbClr val="000000"/>
              </a:solidFill>
              <a:cs typeface="Arial" pitchFamily="34" charset="0"/>
            </a:endParaRPr>
          </a:p>
        </p:txBody>
      </p:sp>
      <p:graphicFrame>
        <p:nvGraphicFramePr>
          <p:cNvPr id="93" name="Chart 92"/>
          <p:cNvGraphicFramePr/>
          <p:nvPr>
            <p:extLst>
              <p:ext uri="{D42A27DB-BD31-4B8C-83A1-F6EECF244321}">
                <p14:modId xmlns:p14="http://schemas.microsoft.com/office/powerpoint/2010/main" val="1752773223"/>
              </p:ext>
            </p:extLst>
          </p:nvPr>
        </p:nvGraphicFramePr>
        <p:xfrm>
          <a:off x="5951096" y="1828296"/>
          <a:ext cx="2362200" cy="2645816"/>
        </p:xfrm>
        <a:graphic>
          <a:graphicData uri="http://schemas.openxmlformats.org/drawingml/2006/chart">
            <c:chart xmlns:c="http://schemas.openxmlformats.org/drawingml/2006/chart" xmlns:r="http://schemas.openxmlformats.org/officeDocument/2006/relationships" r:id="rId3"/>
          </a:graphicData>
        </a:graphic>
      </p:graphicFrame>
      <p:sp>
        <p:nvSpPr>
          <p:cNvPr id="94" name="TextBox 93"/>
          <p:cNvSpPr txBox="1"/>
          <p:nvPr/>
        </p:nvSpPr>
        <p:spPr>
          <a:xfrm>
            <a:off x="7785340" y="2368011"/>
            <a:ext cx="1088571" cy="307759"/>
          </a:xfrm>
          <a:prstGeom prst="rect">
            <a:avLst/>
          </a:prstGeom>
          <a:noFill/>
        </p:spPr>
        <p:txBody>
          <a:bodyPr wrap="square" lIns="130589" tIns="65295" rIns="130589" bIns="65295" rtlCol="0">
            <a:spAutoFit/>
          </a:bodyPr>
          <a:lstStyle/>
          <a:p>
            <a:pPr defTabSz="1305960" fontAlgn="base">
              <a:spcBef>
                <a:spcPct val="0"/>
              </a:spcBef>
              <a:spcAft>
                <a:spcPct val="0"/>
              </a:spcAft>
            </a:pPr>
            <a:r>
              <a:rPr lang="en-US" sz="1100" dirty="0">
                <a:solidFill>
                  <a:srgbClr val="000000"/>
                </a:solidFill>
              </a:rPr>
              <a:t>Region 1</a:t>
            </a:r>
          </a:p>
        </p:txBody>
      </p:sp>
      <p:sp>
        <p:nvSpPr>
          <p:cNvPr id="95" name="TextBox 94"/>
          <p:cNvSpPr txBox="1"/>
          <p:nvPr/>
        </p:nvSpPr>
        <p:spPr>
          <a:xfrm>
            <a:off x="7758603" y="3682508"/>
            <a:ext cx="1088571" cy="307759"/>
          </a:xfrm>
          <a:prstGeom prst="rect">
            <a:avLst/>
          </a:prstGeom>
          <a:noFill/>
        </p:spPr>
        <p:txBody>
          <a:bodyPr wrap="square" lIns="130589" tIns="65295" rIns="130589" bIns="65295" rtlCol="0">
            <a:spAutoFit/>
          </a:bodyPr>
          <a:lstStyle/>
          <a:p>
            <a:pPr defTabSz="1305960" fontAlgn="base">
              <a:spcBef>
                <a:spcPct val="0"/>
              </a:spcBef>
              <a:spcAft>
                <a:spcPct val="0"/>
              </a:spcAft>
            </a:pPr>
            <a:r>
              <a:rPr lang="en-US" sz="1100" dirty="0">
                <a:solidFill>
                  <a:srgbClr val="000000"/>
                </a:solidFill>
              </a:rPr>
              <a:t>Region 2</a:t>
            </a:r>
          </a:p>
        </p:txBody>
      </p:sp>
      <p:sp>
        <p:nvSpPr>
          <p:cNvPr id="96" name="TextBox 95"/>
          <p:cNvSpPr txBox="1"/>
          <p:nvPr/>
        </p:nvSpPr>
        <p:spPr>
          <a:xfrm>
            <a:off x="5675563" y="3751446"/>
            <a:ext cx="1088571" cy="307759"/>
          </a:xfrm>
          <a:prstGeom prst="rect">
            <a:avLst/>
          </a:prstGeom>
          <a:noFill/>
        </p:spPr>
        <p:txBody>
          <a:bodyPr wrap="square" lIns="130589" tIns="65295" rIns="130589" bIns="65295" rtlCol="0">
            <a:spAutoFit/>
          </a:bodyPr>
          <a:lstStyle/>
          <a:p>
            <a:pPr defTabSz="1305960" fontAlgn="base">
              <a:spcBef>
                <a:spcPct val="0"/>
              </a:spcBef>
              <a:spcAft>
                <a:spcPct val="0"/>
              </a:spcAft>
            </a:pPr>
            <a:r>
              <a:rPr lang="en-US" sz="1100" dirty="0">
                <a:solidFill>
                  <a:srgbClr val="000000"/>
                </a:solidFill>
              </a:rPr>
              <a:t>Region 3</a:t>
            </a:r>
          </a:p>
        </p:txBody>
      </p:sp>
      <p:sp>
        <p:nvSpPr>
          <p:cNvPr id="97" name="TextBox 96"/>
          <p:cNvSpPr txBox="1"/>
          <p:nvPr/>
        </p:nvSpPr>
        <p:spPr>
          <a:xfrm>
            <a:off x="5638800" y="2277528"/>
            <a:ext cx="1088571" cy="307759"/>
          </a:xfrm>
          <a:prstGeom prst="rect">
            <a:avLst/>
          </a:prstGeom>
          <a:noFill/>
        </p:spPr>
        <p:txBody>
          <a:bodyPr wrap="square" lIns="130589" tIns="65295" rIns="130589" bIns="65295" rtlCol="0">
            <a:spAutoFit/>
          </a:bodyPr>
          <a:lstStyle/>
          <a:p>
            <a:pPr defTabSz="1305960" fontAlgn="base">
              <a:spcBef>
                <a:spcPct val="0"/>
              </a:spcBef>
              <a:spcAft>
                <a:spcPct val="0"/>
              </a:spcAft>
            </a:pPr>
            <a:r>
              <a:rPr lang="en-US" sz="1100" dirty="0">
                <a:solidFill>
                  <a:srgbClr val="000000"/>
                </a:solidFill>
              </a:rPr>
              <a:t>Region 4</a:t>
            </a:r>
          </a:p>
        </p:txBody>
      </p:sp>
      <p:sp>
        <p:nvSpPr>
          <p:cNvPr id="99"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Potential Target Market Areas</a:t>
            </a:r>
          </a:p>
        </p:txBody>
      </p:sp>
      <p:grpSp>
        <p:nvGrpSpPr>
          <p:cNvPr id="5" name="Group 197"/>
          <p:cNvGrpSpPr/>
          <p:nvPr/>
        </p:nvGrpSpPr>
        <p:grpSpPr bwMode="gray">
          <a:xfrm>
            <a:off x="299373" y="1498365"/>
            <a:ext cx="5105431" cy="3249081"/>
            <a:chOff x="570714" y="1144588"/>
            <a:chExt cx="5049810" cy="3179762"/>
          </a:xfrm>
          <a:solidFill>
            <a:schemeClr val="bg1"/>
          </a:solidFill>
        </p:grpSpPr>
        <p:sp>
          <p:nvSpPr>
            <p:cNvPr id="6" name="Freeform 20"/>
            <p:cNvSpPr>
              <a:spLocks/>
            </p:cNvSpPr>
            <p:nvPr/>
          </p:nvSpPr>
          <p:spPr bwMode="gray">
            <a:xfrm>
              <a:off x="3917114" y="3120855"/>
              <a:ext cx="367383" cy="599311"/>
            </a:xfrm>
            <a:custGeom>
              <a:avLst/>
              <a:gdLst>
                <a:gd name="T0" fmla="*/ 0 w 755"/>
                <a:gd name="T1" fmla="*/ 43 h 1230"/>
                <a:gd name="T2" fmla="*/ 19 w 755"/>
                <a:gd name="T3" fmla="*/ 66 h 1230"/>
                <a:gd name="T4" fmla="*/ 0 w 755"/>
                <a:gd name="T5" fmla="*/ 826 h 1230"/>
                <a:gd name="T6" fmla="*/ 46 w 755"/>
                <a:gd name="T7" fmla="*/ 1193 h 1230"/>
                <a:gd name="T8" fmla="*/ 101 w 755"/>
                <a:gd name="T9" fmla="*/ 1206 h 1230"/>
                <a:gd name="T10" fmla="*/ 122 w 755"/>
                <a:gd name="T11" fmla="*/ 1090 h 1230"/>
                <a:gd name="T12" fmla="*/ 142 w 755"/>
                <a:gd name="T13" fmla="*/ 1121 h 1230"/>
                <a:gd name="T14" fmla="*/ 146 w 755"/>
                <a:gd name="T15" fmla="*/ 1177 h 1230"/>
                <a:gd name="T16" fmla="*/ 174 w 755"/>
                <a:gd name="T17" fmla="*/ 1205 h 1230"/>
                <a:gd name="T18" fmla="*/ 132 w 755"/>
                <a:gd name="T19" fmla="*/ 1230 h 1230"/>
                <a:gd name="T20" fmla="*/ 238 w 755"/>
                <a:gd name="T21" fmla="*/ 1202 h 1230"/>
                <a:gd name="T22" fmla="*/ 260 w 755"/>
                <a:gd name="T23" fmla="*/ 1167 h 1230"/>
                <a:gd name="T24" fmla="*/ 243 w 755"/>
                <a:gd name="T25" fmla="*/ 1148 h 1230"/>
                <a:gd name="T26" fmla="*/ 252 w 755"/>
                <a:gd name="T27" fmla="*/ 1119 h 1230"/>
                <a:gd name="T28" fmla="*/ 200 w 755"/>
                <a:gd name="T29" fmla="*/ 1069 h 1230"/>
                <a:gd name="T30" fmla="*/ 204 w 755"/>
                <a:gd name="T31" fmla="*/ 1030 h 1230"/>
                <a:gd name="T32" fmla="*/ 755 w 755"/>
                <a:gd name="T33" fmla="*/ 980 h 1230"/>
                <a:gd name="T34" fmla="*/ 708 w 755"/>
                <a:gd name="T35" fmla="*/ 785 h 1230"/>
                <a:gd name="T36" fmla="*/ 716 w 755"/>
                <a:gd name="T37" fmla="*/ 716 h 1230"/>
                <a:gd name="T38" fmla="*/ 739 w 755"/>
                <a:gd name="T39" fmla="*/ 670 h 1230"/>
                <a:gd name="T40" fmla="*/ 720 w 755"/>
                <a:gd name="T41" fmla="*/ 606 h 1230"/>
                <a:gd name="T42" fmla="*/ 667 w 755"/>
                <a:gd name="T43" fmla="*/ 518 h 1230"/>
                <a:gd name="T44" fmla="*/ 525 w 755"/>
                <a:gd name="T45" fmla="*/ 0 h 1230"/>
                <a:gd name="T46" fmla="*/ 0 w 755"/>
                <a:gd name="T47" fmla="*/ 43 h 123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55"/>
                <a:gd name="T73" fmla="*/ 0 h 1230"/>
                <a:gd name="T74" fmla="*/ 755 w 755"/>
                <a:gd name="T75" fmla="*/ 1230 h 123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55" h="1230">
                  <a:moveTo>
                    <a:pt x="0" y="43"/>
                  </a:moveTo>
                  <a:lnTo>
                    <a:pt x="19" y="66"/>
                  </a:lnTo>
                  <a:lnTo>
                    <a:pt x="0" y="826"/>
                  </a:lnTo>
                  <a:lnTo>
                    <a:pt x="46" y="1193"/>
                  </a:lnTo>
                  <a:lnTo>
                    <a:pt x="101" y="1206"/>
                  </a:lnTo>
                  <a:lnTo>
                    <a:pt x="122" y="1090"/>
                  </a:lnTo>
                  <a:lnTo>
                    <a:pt x="142" y="1121"/>
                  </a:lnTo>
                  <a:lnTo>
                    <a:pt x="146" y="1177"/>
                  </a:lnTo>
                  <a:lnTo>
                    <a:pt x="174" y="1205"/>
                  </a:lnTo>
                  <a:lnTo>
                    <a:pt x="132" y="1230"/>
                  </a:lnTo>
                  <a:lnTo>
                    <a:pt x="238" y="1202"/>
                  </a:lnTo>
                  <a:lnTo>
                    <a:pt x="260" y="1167"/>
                  </a:lnTo>
                  <a:lnTo>
                    <a:pt x="243" y="1148"/>
                  </a:lnTo>
                  <a:lnTo>
                    <a:pt x="252" y="1119"/>
                  </a:lnTo>
                  <a:lnTo>
                    <a:pt x="200" y="1069"/>
                  </a:lnTo>
                  <a:lnTo>
                    <a:pt x="204" y="1030"/>
                  </a:lnTo>
                  <a:lnTo>
                    <a:pt x="755" y="980"/>
                  </a:lnTo>
                  <a:lnTo>
                    <a:pt x="708" y="785"/>
                  </a:lnTo>
                  <a:lnTo>
                    <a:pt x="716" y="716"/>
                  </a:lnTo>
                  <a:lnTo>
                    <a:pt x="739" y="670"/>
                  </a:lnTo>
                  <a:lnTo>
                    <a:pt x="720" y="606"/>
                  </a:lnTo>
                  <a:lnTo>
                    <a:pt x="667" y="518"/>
                  </a:lnTo>
                  <a:lnTo>
                    <a:pt x="525" y="0"/>
                  </a:lnTo>
                  <a:lnTo>
                    <a:pt x="0" y="4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7" name="Group 110"/>
            <p:cNvGrpSpPr/>
            <p:nvPr/>
          </p:nvGrpSpPr>
          <p:grpSpPr bwMode="gray">
            <a:xfrm>
              <a:off x="753918" y="3464849"/>
              <a:ext cx="1112868" cy="802007"/>
              <a:chOff x="753918" y="3464849"/>
              <a:chExt cx="1112868" cy="802007"/>
            </a:xfrm>
            <a:grpFill/>
          </p:grpSpPr>
          <p:sp>
            <p:nvSpPr>
              <p:cNvPr id="80" name="Freeform 21"/>
              <p:cNvSpPr>
                <a:spLocks/>
              </p:cNvSpPr>
              <p:nvPr/>
            </p:nvSpPr>
            <p:spPr bwMode="gray">
              <a:xfrm>
                <a:off x="753918" y="4243468"/>
                <a:ext cx="47750" cy="23388"/>
              </a:xfrm>
              <a:custGeom>
                <a:avLst/>
                <a:gdLst>
                  <a:gd name="T0" fmla="*/ 0 w 98"/>
                  <a:gd name="T1" fmla="*/ 48 h 48"/>
                  <a:gd name="T2" fmla="*/ 25 w 98"/>
                  <a:gd name="T3" fmla="*/ 22 h 48"/>
                  <a:gd name="T4" fmla="*/ 92 w 98"/>
                  <a:gd name="T5" fmla="*/ 0 h 48"/>
                  <a:gd name="T6" fmla="*/ 98 w 98"/>
                  <a:gd name="T7" fmla="*/ 9 h 48"/>
                  <a:gd name="T8" fmla="*/ 0 w 98"/>
                  <a:gd name="T9" fmla="*/ 48 h 48"/>
                  <a:gd name="T10" fmla="*/ 0 60000 65536"/>
                  <a:gd name="T11" fmla="*/ 0 60000 65536"/>
                  <a:gd name="T12" fmla="*/ 0 60000 65536"/>
                  <a:gd name="T13" fmla="*/ 0 60000 65536"/>
                  <a:gd name="T14" fmla="*/ 0 60000 65536"/>
                  <a:gd name="T15" fmla="*/ 0 w 98"/>
                  <a:gd name="T16" fmla="*/ 0 h 48"/>
                  <a:gd name="T17" fmla="*/ 98 w 98"/>
                  <a:gd name="T18" fmla="*/ 48 h 48"/>
                </a:gdLst>
                <a:ahLst/>
                <a:cxnLst>
                  <a:cxn ang="T10">
                    <a:pos x="T0" y="T1"/>
                  </a:cxn>
                  <a:cxn ang="T11">
                    <a:pos x="T2" y="T3"/>
                  </a:cxn>
                  <a:cxn ang="T12">
                    <a:pos x="T4" y="T5"/>
                  </a:cxn>
                  <a:cxn ang="T13">
                    <a:pos x="T6" y="T7"/>
                  </a:cxn>
                  <a:cxn ang="T14">
                    <a:pos x="T8" y="T9"/>
                  </a:cxn>
                </a:cxnLst>
                <a:rect l="T15" t="T16" r="T17" b="T18"/>
                <a:pathLst>
                  <a:path w="98" h="48">
                    <a:moveTo>
                      <a:pt x="0" y="48"/>
                    </a:moveTo>
                    <a:lnTo>
                      <a:pt x="25" y="22"/>
                    </a:lnTo>
                    <a:lnTo>
                      <a:pt x="92" y="0"/>
                    </a:lnTo>
                    <a:lnTo>
                      <a:pt x="98" y="9"/>
                    </a:lnTo>
                    <a:lnTo>
                      <a:pt x="0" y="4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81" name="Freeform 22"/>
              <p:cNvSpPr>
                <a:spLocks/>
              </p:cNvSpPr>
              <p:nvPr/>
            </p:nvSpPr>
            <p:spPr bwMode="gray">
              <a:xfrm>
                <a:off x="823106" y="4232748"/>
                <a:ext cx="28261" cy="19490"/>
              </a:xfrm>
              <a:custGeom>
                <a:avLst/>
                <a:gdLst>
                  <a:gd name="T0" fmla="*/ 0 w 59"/>
                  <a:gd name="T1" fmla="*/ 39 h 39"/>
                  <a:gd name="T2" fmla="*/ 13 w 59"/>
                  <a:gd name="T3" fmla="*/ 0 h 39"/>
                  <a:gd name="T4" fmla="*/ 59 w 59"/>
                  <a:gd name="T5" fmla="*/ 7 h 39"/>
                  <a:gd name="T6" fmla="*/ 52 w 59"/>
                  <a:gd name="T7" fmla="*/ 31 h 39"/>
                  <a:gd name="T8" fmla="*/ 0 w 59"/>
                  <a:gd name="T9" fmla="*/ 39 h 39"/>
                  <a:gd name="T10" fmla="*/ 0 60000 65536"/>
                  <a:gd name="T11" fmla="*/ 0 60000 65536"/>
                  <a:gd name="T12" fmla="*/ 0 60000 65536"/>
                  <a:gd name="T13" fmla="*/ 0 60000 65536"/>
                  <a:gd name="T14" fmla="*/ 0 60000 65536"/>
                  <a:gd name="T15" fmla="*/ 0 w 59"/>
                  <a:gd name="T16" fmla="*/ 0 h 39"/>
                  <a:gd name="T17" fmla="*/ 59 w 59"/>
                  <a:gd name="T18" fmla="*/ 39 h 39"/>
                </a:gdLst>
                <a:ahLst/>
                <a:cxnLst>
                  <a:cxn ang="T10">
                    <a:pos x="T0" y="T1"/>
                  </a:cxn>
                  <a:cxn ang="T11">
                    <a:pos x="T2" y="T3"/>
                  </a:cxn>
                  <a:cxn ang="T12">
                    <a:pos x="T4" y="T5"/>
                  </a:cxn>
                  <a:cxn ang="T13">
                    <a:pos x="T6" y="T7"/>
                  </a:cxn>
                  <a:cxn ang="T14">
                    <a:pos x="T8" y="T9"/>
                  </a:cxn>
                </a:cxnLst>
                <a:rect l="T15" t="T16" r="T17" b="T18"/>
                <a:pathLst>
                  <a:path w="59" h="39">
                    <a:moveTo>
                      <a:pt x="0" y="39"/>
                    </a:moveTo>
                    <a:lnTo>
                      <a:pt x="13" y="0"/>
                    </a:lnTo>
                    <a:lnTo>
                      <a:pt x="59" y="7"/>
                    </a:lnTo>
                    <a:lnTo>
                      <a:pt x="52" y="31"/>
                    </a:lnTo>
                    <a:lnTo>
                      <a:pt x="0" y="3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82" name="Freeform 23"/>
              <p:cNvSpPr>
                <a:spLocks/>
              </p:cNvSpPr>
              <p:nvPr/>
            </p:nvSpPr>
            <p:spPr bwMode="gray">
              <a:xfrm>
                <a:off x="885474" y="4210335"/>
                <a:ext cx="51648" cy="21439"/>
              </a:xfrm>
              <a:custGeom>
                <a:avLst/>
                <a:gdLst>
                  <a:gd name="T0" fmla="*/ 0 w 107"/>
                  <a:gd name="T1" fmla="*/ 44 h 44"/>
                  <a:gd name="T2" fmla="*/ 25 w 107"/>
                  <a:gd name="T3" fmla="*/ 0 h 44"/>
                  <a:gd name="T4" fmla="*/ 90 w 107"/>
                  <a:gd name="T5" fmla="*/ 0 h 44"/>
                  <a:gd name="T6" fmla="*/ 107 w 107"/>
                  <a:gd name="T7" fmla="*/ 40 h 44"/>
                  <a:gd name="T8" fmla="*/ 36 w 107"/>
                  <a:gd name="T9" fmla="*/ 31 h 44"/>
                  <a:gd name="T10" fmla="*/ 0 w 107"/>
                  <a:gd name="T11" fmla="*/ 44 h 44"/>
                  <a:gd name="T12" fmla="*/ 0 60000 65536"/>
                  <a:gd name="T13" fmla="*/ 0 60000 65536"/>
                  <a:gd name="T14" fmla="*/ 0 60000 65536"/>
                  <a:gd name="T15" fmla="*/ 0 60000 65536"/>
                  <a:gd name="T16" fmla="*/ 0 60000 65536"/>
                  <a:gd name="T17" fmla="*/ 0 60000 65536"/>
                  <a:gd name="T18" fmla="*/ 0 w 107"/>
                  <a:gd name="T19" fmla="*/ 0 h 44"/>
                  <a:gd name="T20" fmla="*/ 107 w 107"/>
                  <a:gd name="T21" fmla="*/ 44 h 44"/>
                </a:gdLst>
                <a:ahLst/>
                <a:cxnLst>
                  <a:cxn ang="T12">
                    <a:pos x="T0" y="T1"/>
                  </a:cxn>
                  <a:cxn ang="T13">
                    <a:pos x="T2" y="T3"/>
                  </a:cxn>
                  <a:cxn ang="T14">
                    <a:pos x="T4" y="T5"/>
                  </a:cxn>
                  <a:cxn ang="T15">
                    <a:pos x="T6" y="T7"/>
                  </a:cxn>
                  <a:cxn ang="T16">
                    <a:pos x="T8" y="T9"/>
                  </a:cxn>
                  <a:cxn ang="T17">
                    <a:pos x="T10" y="T11"/>
                  </a:cxn>
                </a:cxnLst>
                <a:rect l="T18" t="T19" r="T20" b="T21"/>
                <a:pathLst>
                  <a:path w="107" h="44">
                    <a:moveTo>
                      <a:pt x="0" y="44"/>
                    </a:moveTo>
                    <a:lnTo>
                      <a:pt x="25" y="0"/>
                    </a:lnTo>
                    <a:lnTo>
                      <a:pt x="90" y="0"/>
                    </a:lnTo>
                    <a:lnTo>
                      <a:pt x="107" y="40"/>
                    </a:lnTo>
                    <a:lnTo>
                      <a:pt x="36" y="31"/>
                    </a:lnTo>
                    <a:lnTo>
                      <a:pt x="0" y="4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83" name="Freeform 24"/>
              <p:cNvSpPr>
                <a:spLocks/>
              </p:cNvSpPr>
              <p:nvPr/>
            </p:nvSpPr>
            <p:spPr bwMode="gray">
              <a:xfrm>
                <a:off x="934198" y="3464849"/>
                <a:ext cx="932588" cy="787388"/>
              </a:xfrm>
              <a:custGeom>
                <a:avLst/>
                <a:gdLst>
                  <a:gd name="T0" fmla="*/ 157 w 1915"/>
                  <a:gd name="T1" fmla="*/ 1476 h 1617"/>
                  <a:gd name="T2" fmla="*/ 364 w 1915"/>
                  <a:gd name="T3" fmla="*/ 1358 h 1617"/>
                  <a:gd name="T4" fmla="*/ 371 w 1915"/>
                  <a:gd name="T5" fmla="*/ 1215 h 1617"/>
                  <a:gd name="T6" fmla="*/ 295 w 1915"/>
                  <a:gd name="T7" fmla="*/ 1205 h 1617"/>
                  <a:gd name="T8" fmla="*/ 150 w 1915"/>
                  <a:gd name="T9" fmla="*/ 1198 h 1617"/>
                  <a:gd name="T10" fmla="*/ 213 w 1915"/>
                  <a:gd name="T11" fmla="*/ 1008 h 1617"/>
                  <a:gd name="T12" fmla="*/ 83 w 1915"/>
                  <a:gd name="T13" fmla="*/ 1006 h 1617"/>
                  <a:gd name="T14" fmla="*/ 95 w 1915"/>
                  <a:gd name="T15" fmla="*/ 941 h 1617"/>
                  <a:gd name="T16" fmla="*/ 43 w 1915"/>
                  <a:gd name="T17" fmla="*/ 870 h 1617"/>
                  <a:gd name="T18" fmla="*/ 229 w 1915"/>
                  <a:gd name="T19" fmla="*/ 755 h 1617"/>
                  <a:gd name="T20" fmla="*/ 335 w 1915"/>
                  <a:gd name="T21" fmla="*/ 645 h 1617"/>
                  <a:gd name="T22" fmla="*/ 182 w 1915"/>
                  <a:gd name="T23" fmla="*/ 604 h 1617"/>
                  <a:gd name="T24" fmla="*/ 271 w 1915"/>
                  <a:gd name="T25" fmla="*/ 408 h 1617"/>
                  <a:gd name="T26" fmla="*/ 400 w 1915"/>
                  <a:gd name="T27" fmla="*/ 462 h 1617"/>
                  <a:gd name="T28" fmla="*/ 424 w 1915"/>
                  <a:gd name="T29" fmla="*/ 468 h 1617"/>
                  <a:gd name="T30" fmla="*/ 322 w 1915"/>
                  <a:gd name="T31" fmla="*/ 365 h 1617"/>
                  <a:gd name="T32" fmla="*/ 289 w 1915"/>
                  <a:gd name="T33" fmla="*/ 157 h 1617"/>
                  <a:gd name="T34" fmla="*/ 544 w 1915"/>
                  <a:gd name="T35" fmla="*/ 51 h 1617"/>
                  <a:gd name="T36" fmla="*/ 675 w 1915"/>
                  <a:gd name="T37" fmla="*/ 0 h 1617"/>
                  <a:gd name="T38" fmla="*/ 759 w 1915"/>
                  <a:gd name="T39" fmla="*/ 79 h 1617"/>
                  <a:gd name="T40" fmla="*/ 945 w 1915"/>
                  <a:gd name="T41" fmla="*/ 137 h 1617"/>
                  <a:gd name="T42" fmla="*/ 1117 w 1915"/>
                  <a:gd name="T43" fmla="*/ 170 h 1617"/>
                  <a:gd name="T44" fmla="*/ 1368 w 1915"/>
                  <a:gd name="T45" fmla="*/ 1164 h 1617"/>
                  <a:gd name="T46" fmla="*/ 1525 w 1915"/>
                  <a:gd name="T47" fmla="*/ 1192 h 1617"/>
                  <a:gd name="T48" fmla="*/ 1605 w 1915"/>
                  <a:gd name="T49" fmla="*/ 1218 h 1617"/>
                  <a:gd name="T50" fmla="*/ 1838 w 1915"/>
                  <a:gd name="T51" fmla="*/ 1465 h 1617"/>
                  <a:gd name="T52" fmla="*/ 1890 w 1915"/>
                  <a:gd name="T53" fmla="*/ 1617 h 1617"/>
                  <a:gd name="T54" fmla="*/ 1859 w 1915"/>
                  <a:gd name="T55" fmla="*/ 1561 h 1617"/>
                  <a:gd name="T56" fmla="*/ 1798 w 1915"/>
                  <a:gd name="T57" fmla="*/ 1542 h 1617"/>
                  <a:gd name="T58" fmla="*/ 1780 w 1915"/>
                  <a:gd name="T59" fmla="*/ 1501 h 1617"/>
                  <a:gd name="T60" fmla="*/ 1758 w 1915"/>
                  <a:gd name="T61" fmla="*/ 1461 h 1617"/>
                  <a:gd name="T62" fmla="*/ 1689 w 1915"/>
                  <a:gd name="T63" fmla="*/ 1412 h 1617"/>
                  <a:gd name="T64" fmla="*/ 1654 w 1915"/>
                  <a:gd name="T65" fmla="*/ 1331 h 1617"/>
                  <a:gd name="T66" fmla="*/ 1627 w 1915"/>
                  <a:gd name="T67" fmla="*/ 1309 h 1617"/>
                  <a:gd name="T68" fmla="*/ 1570 w 1915"/>
                  <a:gd name="T69" fmla="*/ 1218 h 1617"/>
                  <a:gd name="T70" fmla="*/ 1666 w 1915"/>
                  <a:gd name="T71" fmla="*/ 1354 h 1617"/>
                  <a:gd name="T72" fmla="*/ 1668 w 1915"/>
                  <a:gd name="T73" fmla="*/ 1409 h 1617"/>
                  <a:gd name="T74" fmla="*/ 1642 w 1915"/>
                  <a:gd name="T75" fmla="*/ 1437 h 1617"/>
                  <a:gd name="T76" fmla="*/ 1582 w 1915"/>
                  <a:gd name="T77" fmla="*/ 1314 h 1617"/>
                  <a:gd name="T78" fmla="*/ 1532 w 1915"/>
                  <a:gd name="T79" fmla="*/ 1268 h 1617"/>
                  <a:gd name="T80" fmla="*/ 1516 w 1915"/>
                  <a:gd name="T81" fmla="*/ 1319 h 1617"/>
                  <a:gd name="T82" fmla="*/ 1349 w 1915"/>
                  <a:gd name="T83" fmla="*/ 1182 h 1617"/>
                  <a:gd name="T84" fmla="*/ 1282 w 1915"/>
                  <a:gd name="T85" fmla="*/ 1198 h 1617"/>
                  <a:gd name="T86" fmla="*/ 1048 w 1915"/>
                  <a:gd name="T87" fmla="*/ 1150 h 1617"/>
                  <a:gd name="T88" fmla="*/ 997 w 1915"/>
                  <a:gd name="T89" fmla="*/ 1106 h 1617"/>
                  <a:gd name="T90" fmla="*/ 920 w 1915"/>
                  <a:gd name="T91" fmla="*/ 1081 h 1617"/>
                  <a:gd name="T92" fmla="*/ 913 w 1915"/>
                  <a:gd name="T93" fmla="*/ 1097 h 1617"/>
                  <a:gd name="T94" fmla="*/ 972 w 1915"/>
                  <a:gd name="T95" fmla="*/ 1195 h 1617"/>
                  <a:gd name="T96" fmla="*/ 863 w 1915"/>
                  <a:gd name="T97" fmla="*/ 1169 h 1617"/>
                  <a:gd name="T98" fmla="*/ 835 w 1915"/>
                  <a:gd name="T99" fmla="*/ 1202 h 1617"/>
                  <a:gd name="T100" fmla="*/ 742 w 1915"/>
                  <a:gd name="T101" fmla="*/ 1237 h 1617"/>
                  <a:gd name="T102" fmla="*/ 756 w 1915"/>
                  <a:gd name="T103" fmla="*/ 1198 h 1617"/>
                  <a:gd name="T104" fmla="*/ 862 w 1915"/>
                  <a:gd name="T105" fmla="*/ 1021 h 1617"/>
                  <a:gd name="T106" fmla="*/ 686 w 1915"/>
                  <a:gd name="T107" fmla="*/ 1131 h 1617"/>
                  <a:gd name="T108" fmla="*/ 614 w 1915"/>
                  <a:gd name="T109" fmla="*/ 1279 h 1617"/>
                  <a:gd name="T110" fmla="*/ 218 w 1915"/>
                  <a:gd name="T111" fmla="*/ 1505 h 1617"/>
                  <a:gd name="T112" fmla="*/ 50 w 1915"/>
                  <a:gd name="T113" fmla="*/ 1552 h 161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915"/>
                  <a:gd name="T172" fmla="*/ 0 h 1617"/>
                  <a:gd name="T173" fmla="*/ 1915 w 1915"/>
                  <a:gd name="T174" fmla="*/ 1617 h 161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915" h="1617">
                    <a:moveTo>
                      <a:pt x="0" y="1544"/>
                    </a:moveTo>
                    <a:lnTo>
                      <a:pt x="16" y="1521"/>
                    </a:lnTo>
                    <a:lnTo>
                      <a:pt x="30" y="1523"/>
                    </a:lnTo>
                    <a:lnTo>
                      <a:pt x="109" y="1466"/>
                    </a:lnTo>
                    <a:lnTo>
                      <a:pt x="157" y="1476"/>
                    </a:lnTo>
                    <a:lnTo>
                      <a:pt x="170" y="1498"/>
                    </a:lnTo>
                    <a:lnTo>
                      <a:pt x="173" y="1475"/>
                    </a:lnTo>
                    <a:lnTo>
                      <a:pt x="221" y="1442"/>
                    </a:lnTo>
                    <a:lnTo>
                      <a:pt x="296" y="1413"/>
                    </a:lnTo>
                    <a:lnTo>
                      <a:pt x="364" y="1358"/>
                    </a:lnTo>
                    <a:lnTo>
                      <a:pt x="380" y="1364"/>
                    </a:lnTo>
                    <a:lnTo>
                      <a:pt x="392" y="1293"/>
                    </a:lnTo>
                    <a:lnTo>
                      <a:pt x="431" y="1237"/>
                    </a:lnTo>
                    <a:lnTo>
                      <a:pt x="362" y="1243"/>
                    </a:lnTo>
                    <a:lnTo>
                      <a:pt x="371" y="1215"/>
                    </a:lnTo>
                    <a:lnTo>
                      <a:pt x="394" y="1217"/>
                    </a:lnTo>
                    <a:lnTo>
                      <a:pt x="372" y="1203"/>
                    </a:lnTo>
                    <a:lnTo>
                      <a:pt x="338" y="1236"/>
                    </a:lnTo>
                    <a:lnTo>
                      <a:pt x="335" y="1260"/>
                    </a:lnTo>
                    <a:lnTo>
                      <a:pt x="295" y="1205"/>
                    </a:lnTo>
                    <a:lnTo>
                      <a:pt x="282" y="1215"/>
                    </a:lnTo>
                    <a:lnTo>
                      <a:pt x="260" y="1188"/>
                    </a:lnTo>
                    <a:lnTo>
                      <a:pt x="208" y="1208"/>
                    </a:lnTo>
                    <a:lnTo>
                      <a:pt x="195" y="1212"/>
                    </a:lnTo>
                    <a:lnTo>
                      <a:pt x="150" y="1198"/>
                    </a:lnTo>
                    <a:lnTo>
                      <a:pt x="196" y="1160"/>
                    </a:lnTo>
                    <a:lnTo>
                      <a:pt x="183" y="1152"/>
                    </a:lnTo>
                    <a:lnTo>
                      <a:pt x="198" y="1125"/>
                    </a:lnTo>
                    <a:lnTo>
                      <a:pt x="190" y="1046"/>
                    </a:lnTo>
                    <a:lnTo>
                      <a:pt x="213" y="1008"/>
                    </a:lnTo>
                    <a:lnTo>
                      <a:pt x="174" y="1036"/>
                    </a:lnTo>
                    <a:lnTo>
                      <a:pt x="177" y="1060"/>
                    </a:lnTo>
                    <a:lnTo>
                      <a:pt x="143" y="1081"/>
                    </a:lnTo>
                    <a:lnTo>
                      <a:pt x="98" y="1066"/>
                    </a:lnTo>
                    <a:lnTo>
                      <a:pt x="83" y="1006"/>
                    </a:lnTo>
                    <a:lnTo>
                      <a:pt x="53" y="976"/>
                    </a:lnTo>
                    <a:lnTo>
                      <a:pt x="54" y="961"/>
                    </a:lnTo>
                    <a:lnTo>
                      <a:pt x="72" y="961"/>
                    </a:lnTo>
                    <a:lnTo>
                      <a:pt x="81" y="947"/>
                    </a:lnTo>
                    <a:lnTo>
                      <a:pt x="95" y="941"/>
                    </a:lnTo>
                    <a:lnTo>
                      <a:pt x="81" y="938"/>
                    </a:lnTo>
                    <a:lnTo>
                      <a:pt x="93" y="928"/>
                    </a:lnTo>
                    <a:lnTo>
                      <a:pt x="75" y="908"/>
                    </a:lnTo>
                    <a:lnTo>
                      <a:pt x="68" y="918"/>
                    </a:lnTo>
                    <a:lnTo>
                      <a:pt x="43" y="870"/>
                    </a:lnTo>
                    <a:lnTo>
                      <a:pt x="59" y="836"/>
                    </a:lnTo>
                    <a:lnTo>
                      <a:pt x="146" y="777"/>
                    </a:lnTo>
                    <a:lnTo>
                      <a:pt x="169" y="735"/>
                    </a:lnTo>
                    <a:lnTo>
                      <a:pt x="187" y="728"/>
                    </a:lnTo>
                    <a:lnTo>
                      <a:pt x="229" y="755"/>
                    </a:lnTo>
                    <a:lnTo>
                      <a:pt x="261" y="746"/>
                    </a:lnTo>
                    <a:lnTo>
                      <a:pt x="275" y="726"/>
                    </a:lnTo>
                    <a:lnTo>
                      <a:pt x="339" y="735"/>
                    </a:lnTo>
                    <a:lnTo>
                      <a:pt x="353" y="670"/>
                    </a:lnTo>
                    <a:lnTo>
                      <a:pt x="335" y="645"/>
                    </a:lnTo>
                    <a:lnTo>
                      <a:pt x="377" y="622"/>
                    </a:lnTo>
                    <a:lnTo>
                      <a:pt x="338" y="608"/>
                    </a:lnTo>
                    <a:lnTo>
                      <a:pt x="283" y="643"/>
                    </a:lnTo>
                    <a:lnTo>
                      <a:pt x="278" y="609"/>
                    </a:lnTo>
                    <a:lnTo>
                      <a:pt x="182" y="604"/>
                    </a:lnTo>
                    <a:lnTo>
                      <a:pt x="139" y="566"/>
                    </a:lnTo>
                    <a:lnTo>
                      <a:pt x="132" y="501"/>
                    </a:lnTo>
                    <a:lnTo>
                      <a:pt x="164" y="513"/>
                    </a:lnTo>
                    <a:lnTo>
                      <a:pt x="96" y="446"/>
                    </a:lnTo>
                    <a:lnTo>
                      <a:pt x="271" y="408"/>
                    </a:lnTo>
                    <a:lnTo>
                      <a:pt x="297" y="416"/>
                    </a:lnTo>
                    <a:lnTo>
                      <a:pt x="275" y="447"/>
                    </a:lnTo>
                    <a:lnTo>
                      <a:pt x="365" y="489"/>
                    </a:lnTo>
                    <a:lnTo>
                      <a:pt x="406" y="476"/>
                    </a:lnTo>
                    <a:lnTo>
                      <a:pt x="400" y="462"/>
                    </a:lnTo>
                    <a:lnTo>
                      <a:pt x="369" y="454"/>
                    </a:lnTo>
                    <a:lnTo>
                      <a:pt x="351" y="393"/>
                    </a:lnTo>
                    <a:lnTo>
                      <a:pt x="375" y="414"/>
                    </a:lnTo>
                    <a:lnTo>
                      <a:pt x="384" y="447"/>
                    </a:lnTo>
                    <a:lnTo>
                      <a:pt x="424" y="468"/>
                    </a:lnTo>
                    <a:lnTo>
                      <a:pt x="463" y="466"/>
                    </a:lnTo>
                    <a:lnTo>
                      <a:pt x="453" y="445"/>
                    </a:lnTo>
                    <a:lnTo>
                      <a:pt x="387" y="428"/>
                    </a:lnTo>
                    <a:lnTo>
                      <a:pt x="399" y="393"/>
                    </a:lnTo>
                    <a:lnTo>
                      <a:pt x="322" y="365"/>
                    </a:lnTo>
                    <a:lnTo>
                      <a:pt x="320" y="313"/>
                    </a:lnTo>
                    <a:lnTo>
                      <a:pt x="297" y="277"/>
                    </a:lnTo>
                    <a:lnTo>
                      <a:pt x="242" y="211"/>
                    </a:lnTo>
                    <a:lnTo>
                      <a:pt x="262" y="208"/>
                    </a:lnTo>
                    <a:lnTo>
                      <a:pt x="289" y="157"/>
                    </a:lnTo>
                    <a:lnTo>
                      <a:pt x="354" y="181"/>
                    </a:lnTo>
                    <a:lnTo>
                      <a:pt x="403" y="156"/>
                    </a:lnTo>
                    <a:lnTo>
                      <a:pt x="477" y="69"/>
                    </a:lnTo>
                    <a:lnTo>
                      <a:pt x="498" y="82"/>
                    </a:lnTo>
                    <a:lnTo>
                      <a:pt x="544" y="51"/>
                    </a:lnTo>
                    <a:lnTo>
                      <a:pt x="545" y="77"/>
                    </a:lnTo>
                    <a:lnTo>
                      <a:pt x="570" y="71"/>
                    </a:lnTo>
                    <a:lnTo>
                      <a:pt x="557" y="56"/>
                    </a:lnTo>
                    <a:lnTo>
                      <a:pt x="626" y="46"/>
                    </a:lnTo>
                    <a:lnTo>
                      <a:pt x="675" y="0"/>
                    </a:lnTo>
                    <a:lnTo>
                      <a:pt x="707" y="32"/>
                    </a:lnTo>
                    <a:lnTo>
                      <a:pt x="696" y="69"/>
                    </a:lnTo>
                    <a:lnTo>
                      <a:pt x="718" y="71"/>
                    </a:lnTo>
                    <a:lnTo>
                      <a:pt x="727" y="37"/>
                    </a:lnTo>
                    <a:lnTo>
                      <a:pt x="759" y="79"/>
                    </a:lnTo>
                    <a:lnTo>
                      <a:pt x="813" y="79"/>
                    </a:lnTo>
                    <a:lnTo>
                      <a:pt x="821" y="118"/>
                    </a:lnTo>
                    <a:lnTo>
                      <a:pt x="921" y="129"/>
                    </a:lnTo>
                    <a:lnTo>
                      <a:pt x="920" y="149"/>
                    </a:lnTo>
                    <a:lnTo>
                      <a:pt x="945" y="137"/>
                    </a:lnTo>
                    <a:lnTo>
                      <a:pt x="970" y="167"/>
                    </a:lnTo>
                    <a:lnTo>
                      <a:pt x="1022" y="157"/>
                    </a:lnTo>
                    <a:lnTo>
                      <a:pt x="1070" y="181"/>
                    </a:lnTo>
                    <a:lnTo>
                      <a:pt x="1117" y="159"/>
                    </a:lnTo>
                    <a:lnTo>
                      <a:pt x="1117" y="170"/>
                    </a:lnTo>
                    <a:lnTo>
                      <a:pt x="1135" y="166"/>
                    </a:lnTo>
                    <a:lnTo>
                      <a:pt x="1217" y="206"/>
                    </a:lnTo>
                    <a:lnTo>
                      <a:pt x="1278" y="1143"/>
                    </a:lnTo>
                    <a:lnTo>
                      <a:pt x="1370" y="1140"/>
                    </a:lnTo>
                    <a:lnTo>
                      <a:pt x="1368" y="1164"/>
                    </a:lnTo>
                    <a:lnTo>
                      <a:pt x="1399" y="1188"/>
                    </a:lnTo>
                    <a:lnTo>
                      <a:pt x="1455" y="1233"/>
                    </a:lnTo>
                    <a:lnTo>
                      <a:pt x="1465" y="1259"/>
                    </a:lnTo>
                    <a:lnTo>
                      <a:pt x="1512" y="1230"/>
                    </a:lnTo>
                    <a:lnTo>
                      <a:pt x="1525" y="1192"/>
                    </a:lnTo>
                    <a:lnTo>
                      <a:pt x="1551" y="1177"/>
                    </a:lnTo>
                    <a:lnTo>
                      <a:pt x="1557" y="1170"/>
                    </a:lnTo>
                    <a:lnTo>
                      <a:pt x="1588" y="1192"/>
                    </a:lnTo>
                    <a:lnTo>
                      <a:pt x="1585" y="1217"/>
                    </a:lnTo>
                    <a:lnTo>
                      <a:pt x="1605" y="1218"/>
                    </a:lnTo>
                    <a:lnTo>
                      <a:pt x="1617" y="1228"/>
                    </a:lnTo>
                    <a:lnTo>
                      <a:pt x="1627" y="1246"/>
                    </a:lnTo>
                    <a:lnTo>
                      <a:pt x="1657" y="1262"/>
                    </a:lnTo>
                    <a:lnTo>
                      <a:pt x="1796" y="1455"/>
                    </a:lnTo>
                    <a:lnTo>
                      <a:pt x="1838" y="1465"/>
                    </a:lnTo>
                    <a:lnTo>
                      <a:pt x="1908" y="1491"/>
                    </a:lnTo>
                    <a:lnTo>
                      <a:pt x="1915" y="1507"/>
                    </a:lnTo>
                    <a:lnTo>
                      <a:pt x="1900" y="1521"/>
                    </a:lnTo>
                    <a:lnTo>
                      <a:pt x="1903" y="1553"/>
                    </a:lnTo>
                    <a:lnTo>
                      <a:pt x="1890" y="1617"/>
                    </a:lnTo>
                    <a:lnTo>
                      <a:pt x="1882" y="1605"/>
                    </a:lnTo>
                    <a:lnTo>
                      <a:pt x="1869" y="1615"/>
                    </a:lnTo>
                    <a:lnTo>
                      <a:pt x="1854" y="1602"/>
                    </a:lnTo>
                    <a:lnTo>
                      <a:pt x="1876" y="1583"/>
                    </a:lnTo>
                    <a:lnTo>
                      <a:pt x="1859" y="1561"/>
                    </a:lnTo>
                    <a:lnTo>
                      <a:pt x="1859" y="1547"/>
                    </a:lnTo>
                    <a:lnTo>
                      <a:pt x="1838" y="1503"/>
                    </a:lnTo>
                    <a:lnTo>
                      <a:pt x="1825" y="1503"/>
                    </a:lnTo>
                    <a:lnTo>
                      <a:pt x="1802" y="1520"/>
                    </a:lnTo>
                    <a:lnTo>
                      <a:pt x="1798" y="1542"/>
                    </a:lnTo>
                    <a:lnTo>
                      <a:pt x="1777" y="1548"/>
                    </a:lnTo>
                    <a:lnTo>
                      <a:pt x="1774" y="1542"/>
                    </a:lnTo>
                    <a:lnTo>
                      <a:pt x="1790" y="1516"/>
                    </a:lnTo>
                    <a:lnTo>
                      <a:pt x="1794" y="1491"/>
                    </a:lnTo>
                    <a:lnTo>
                      <a:pt x="1780" y="1501"/>
                    </a:lnTo>
                    <a:lnTo>
                      <a:pt x="1776" y="1521"/>
                    </a:lnTo>
                    <a:lnTo>
                      <a:pt x="1727" y="1489"/>
                    </a:lnTo>
                    <a:lnTo>
                      <a:pt x="1729" y="1478"/>
                    </a:lnTo>
                    <a:lnTo>
                      <a:pt x="1754" y="1479"/>
                    </a:lnTo>
                    <a:lnTo>
                      <a:pt x="1758" y="1461"/>
                    </a:lnTo>
                    <a:lnTo>
                      <a:pt x="1774" y="1453"/>
                    </a:lnTo>
                    <a:lnTo>
                      <a:pt x="1772" y="1444"/>
                    </a:lnTo>
                    <a:lnTo>
                      <a:pt x="1747" y="1448"/>
                    </a:lnTo>
                    <a:lnTo>
                      <a:pt x="1739" y="1413"/>
                    </a:lnTo>
                    <a:lnTo>
                      <a:pt x="1689" y="1412"/>
                    </a:lnTo>
                    <a:lnTo>
                      <a:pt x="1676" y="1373"/>
                    </a:lnTo>
                    <a:lnTo>
                      <a:pt x="1689" y="1340"/>
                    </a:lnTo>
                    <a:lnTo>
                      <a:pt x="1672" y="1345"/>
                    </a:lnTo>
                    <a:lnTo>
                      <a:pt x="1664" y="1321"/>
                    </a:lnTo>
                    <a:lnTo>
                      <a:pt x="1654" y="1331"/>
                    </a:lnTo>
                    <a:lnTo>
                      <a:pt x="1646" y="1320"/>
                    </a:lnTo>
                    <a:lnTo>
                      <a:pt x="1657" y="1290"/>
                    </a:lnTo>
                    <a:lnTo>
                      <a:pt x="1647" y="1287"/>
                    </a:lnTo>
                    <a:lnTo>
                      <a:pt x="1643" y="1303"/>
                    </a:lnTo>
                    <a:lnTo>
                      <a:pt x="1627" y="1309"/>
                    </a:lnTo>
                    <a:lnTo>
                      <a:pt x="1607" y="1299"/>
                    </a:lnTo>
                    <a:lnTo>
                      <a:pt x="1604" y="1274"/>
                    </a:lnTo>
                    <a:lnTo>
                      <a:pt x="1579" y="1242"/>
                    </a:lnTo>
                    <a:lnTo>
                      <a:pt x="1581" y="1222"/>
                    </a:lnTo>
                    <a:lnTo>
                      <a:pt x="1570" y="1218"/>
                    </a:lnTo>
                    <a:lnTo>
                      <a:pt x="1568" y="1195"/>
                    </a:lnTo>
                    <a:lnTo>
                      <a:pt x="1564" y="1203"/>
                    </a:lnTo>
                    <a:lnTo>
                      <a:pt x="1575" y="1260"/>
                    </a:lnTo>
                    <a:lnTo>
                      <a:pt x="1596" y="1300"/>
                    </a:lnTo>
                    <a:lnTo>
                      <a:pt x="1666" y="1354"/>
                    </a:lnTo>
                    <a:lnTo>
                      <a:pt x="1667" y="1365"/>
                    </a:lnTo>
                    <a:lnTo>
                      <a:pt x="1649" y="1361"/>
                    </a:lnTo>
                    <a:lnTo>
                      <a:pt x="1648" y="1373"/>
                    </a:lnTo>
                    <a:lnTo>
                      <a:pt x="1657" y="1371"/>
                    </a:lnTo>
                    <a:lnTo>
                      <a:pt x="1668" y="1409"/>
                    </a:lnTo>
                    <a:lnTo>
                      <a:pt x="1712" y="1429"/>
                    </a:lnTo>
                    <a:lnTo>
                      <a:pt x="1734" y="1466"/>
                    </a:lnTo>
                    <a:lnTo>
                      <a:pt x="1682" y="1477"/>
                    </a:lnTo>
                    <a:lnTo>
                      <a:pt x="1657" y="1546"/>
                    </a:lnTo>
                    <a:lnTo>
                      <a:pt x="1642" y="1437"/>
                    </a:lnTo>
                    <a:lnTo>
                      <a:pt x="1633" y="1427"/>
                    </a:lnTo>
                    <a:lnTo>
                      <a:pt x="1631" y="1406"/>
                    </a:lnTo>
                    <a:lnTo>
                      <a:pt x="1640" y="1398"/>
                    </a:lnTo>
                    <a:lnTo>
                      <a:pt x="1597" y="1316"/>
                    </a:lnTo>
                    <a:lnTo>
                      <a:pt x="1582" y="1314"/>
                    </a:lnTo>
                    <a:lnTo>
                      <a:pt x="1572" y="1299"/>
                    </a:lnTo>
                    <a:lnTo>
                      <a:pt x="1558" y="1302"/>
                    </a:lnTo>
                    <a:lnTo>
                      <a:pt x="1549" y="1295"/>
                    </a:lnTo>
                    <a:lnTo>
                      <a:pt x="1539" y="1249"/>
                    </a:lnTo>
                    <a:lnTo>
                      <a:pt x="1532" y="1268"/>
                    </a:lnTo>
                    <a:lnTo>
                      <a:pt x="1497" y="1255"/>
                    </a:lnTo>
                    <a:lnTo>
                      <a:pt x="1490" y="1264"/>
                    </a:lnTo>
                    <a:lnTo>
                      <a:pt x="1534" y="1290"/>
                    </a:lnTo>
                    <a:lnTo>
                      <a:pt x="1513" y="1298"/>
                    </a:lnTo>
                    <a:lnTo>
                      <a:pt x="1516" y="1319"/>
                    </a:lnTo>
                    <a:lnTo>
                      <a:pt x="1479" y="1305"/>
                    </a:lnTo>
                    <a:lnTo>
                      <a:pt x="1433" y="1260"/>
                    </a:lnTo>
                    <a:lnTo>
                      <a:pt x="1364" y="1228"/>
                    </a:lnTo>
                    <a:lnTo>
                      <a:pt x="1316" y="1227"/>
                    </a:lnTo>
                    <a:lnTo>
                      <a:pt x="1349" y="1182"/>
                    </a:lnTo>
                    <a:lnTo>
                      <a:pt x="1366" y="1203"/>
                    </a:lnTo>
                    <a:lnTo>
                      <a:pt x="1368" y="1182"/>
                    </a:lnTo>
                    <a:lnTo>
                      <a:pt x="1340" y="1160"/>
                    </a:lnTo>
                    <a:lnTo>
                      <a:pt x="1322" y="1197"/>
                    </a:lnTo>
                    <a:lnTo>
                      <a:pt x="1282" y="1198"/>
                    </a:lnTo>
                    <a:lnTo>
                      <a:pt x="1107" y="1183"/>
                    </a:lnTo>
                    <a:lnTo>
                      <a:pt x="1113" y="1153"/>
                    </a:lnTo>
                    <a:lnTo>
                      <a:pt x="1096" y="1162"/>
                    </a:lnTo>
                    <a:lnTo>
                      <a:pt x="1074" y="1136"/>
                    </a:lnTo>
                    <a:lnTo>
                      <a:pt x="1048" y="1150"/>
                    </a:lnTo>
                    <a:lnTo>
                      <a:pt x="1037" y="1132"/>
                    </a:lnTo>
                    <a:lnTo>
                      <a:pt x="992" y="1152"/>
                    </a:lnTo>
                    <a:lnTo>
                      <a:pt x="990" y="1138"/>
                    </a:lnTo>
                    <a:lnTo>
                      <a:pt x="1011" y="1106"/>
                    </a:lnTo>
                    <a:lnTo>
                      <a:pt x="997" y="1106"/>
                    </a:lnTo>
                    <a:lnTo>
                      <a:pt x="1013" y="1096"/>
                    </a:lnTo>
                    <a:lnTo>
                      <a:pt x="961" y="1103"/>
                    </a:lnTo>
                    <a:lnTo>
                      <a:pt x="943" y="1084"/>
                    </a:lnTo>
                    <a:lnTo>
                      <a:pt x="925" y="1096"/>
                    </a:lnTo>
                    <a:lnTo>
                      <a:pt x="920" y="1081"/>
                    </a:lnTo>
                    <a:lnTo>
                      <a:pt x="932" y="1066"/>
                    </a:lnTo>
                    <a:lnTo>
                      <a:pt x="904" y="1075"/>
                    </a:lnTo>
                    <a:lnTo>
                      <a:pt x="908" y="1084"/>
                    </a:lnTo>
                    <a:lnTo>
                      <a:pt x="894" y="1099"/>
                    </a:lnTo>
                    <a:lnTo>
                      <a:pt x="913" y="1097"/>
                    </a:lnTo>
                    <a:lnTo>
                      <a:pt x="904" y="1124"/>
                    </a:lnTo>
                    <a:lnTo>
                      <a:pt x="925" y="1134"/>
                    </a:lnTo>
                    <a:lnTo>
                      <a:pt x="948" y="1147"/>
                    </a:lnTo>
                    <a:lnTo>
                      <a:pt x="978" y="1134"/>
                    </a:lnTo>
                    <a:lnTo>
                      <a:pt x="972" y="1195"/>
                    </a:lnTo>
                    <a:lnTo>
                      <a:pt x="922" y="1197"/>
                    </a:lnTo>
                    <a:lnTo>
                      <a:pt x="922" y="1181"/>
                    </a:lnTo>
                    <a:lnTo>
                      <a:pt x="904" y="1169"/>
                    </a:lnTo>
                    <a:lnTo>
                      <a:pt x="866" y="1185"/>
                    </a:lnTo>
                    <a:lnTo>
                      <a:pt x="863" y="1169"/>
                    </a:lnTo>
                    <a:lnTo>
                      <a:pt x="849" y="1183"/>
                    </a:lnTo>
                    <a:lnTo>
                      <a:pt x="847" y="1164"/>
                    </a:lnTo>
                    <a:lnTo>
                      <a:pt x="816" y="1160"/>
                    </a:lnTo>
                    <a:lnTo>
                      <a:pt x="839" y="1195"/>
                    </a:lnTo>
                    <a:lnTo>
                      <a:pt x="835" y="1202"/>
                    </a:lnTo>
                    <a:lnTo>
                      <a:pt x="822" y="1197"/>
                    </a:lnTo>
                    <a:lnTo>
                      <a:pt x="788" y="1217"/>
                    </a:lnTo>
                    <a:lnTo>
                      <a:pt x="781" y="1210"/>
                    </a:lnTo>
                    <a:lnTo>
                      <a:pt x="756" y="1255"/>
                    </a:lnTo>
                    <a:lnTo>
                      <a:pt x="742" y="1237"/>
                    </a:lnTo>
                    <a:lnTo>
                      <a:pt x="731" y="1248"/>
                    </a:lnTo>
                    <a:lnTo>
                      <a:pt x="707" y="1244"/>
                    </a:lnTo>
                    <a:lnTo>
                      <a:pt x="704" y="1221"/>
                    </a:lnTo>
                    <a:lnTo>
                      <a:pt x="736" y="1221"/>
                    </a:lnTo>
                    <a:lnTo>
                      <a:pt x="756" y="1198"/>
                    </a:lnTo>
                    <a:lnTo>
                      <a:pt x="703" y="1197"/>
                    </a:lnTo>
                    <a:lnTo>
                      <a:pt x="748" y="1091"/>
                    </a:lnTo>
                    <a:lnTo>
                      <a:pt x="823" y="1073"/>
                    </a:lnTo>
                    <a:lnTo>
                      <a:pt x="815" y="1049"/>
                    </a:lnTo>
                    <a:lnTo>
                      <a:pt x="862" y="1021"/>
                    </a:lnTo>
                    <a:lnTo>
                      <a:pt x="798" y="1039"/>
                    </a:lnTo>
                    <a:lnTo>
                      <a:pt x="809" y="984"/>
                    </a:lnTo>
                    <a:lnTo>
                      <a:pt x="777" y="1048"/>
                    </a:lnTo>
                    <a:lnTo>
                      <a:pt x="736" y="1067"/>
                    </a:lnTo>
                    <a:lnTo>
                      <a:pt x="686" y="1131"/>
                    </a:lnTo>
                    <a:lnTo>
                      <a:pt x="652" y="1131"/>
                    </a:lnTo>
                    <a:lnTo>
                      <a:pt x="671" y="1164"/>
                    </a:lnTo>
                    <a:lnTo>
                      <a:pt x="583" y="1234"/>
                    </a:lnTo>
                    <a:lnTo>
                      <a:pt x="622" y="1248"/>
                    </a:lnTo>
                    <a:lnTo>
                      <a:pt x="614" y="1279"/>
                    </a:lnTo>
                    <a:lnTo>
                      <a:pt x="419" y="1426"/>
                    </a:lnTo>
                    <a:lnTo>
                      <a:pt x="280" y="1465"/>
                    </a:lnTo>
                    <a:lnTo>
                      <a:pt x="320" y="1481"/>
                    </a:lnTo>
                    <a:lnTo>
                      <a:pt x="236" y="1527"/>
                    </a:lnTo>
                    <a:lnTo>
                      <a:pt x="218" y="1505"/>
                    </a:lnTo>
                    <a:lnTo>
                      <a:pt x="163" y="1527"/>
                    </a:lnTo>
                    <a:lnTo>
                      <a:pt x="118" y="1528"/>
                    </a:lnTo>
                    <a:lnTo>
                      <a:pt x="119" y="1502"/>
                    </a:lnTo>
                    <a:lnTo>
                      <a:pt x="65" y="1555"/>
                    </a:lnTo>
                    <a:lnTo>
                      <a:pt x="50" y="1552"/>
                    </a:lnTo>
                    <a:lnTo>
                      <a:pt x="49" y="1526"/>
                    </a:lnTo>
                    <a:lnTo>
                      <a:pt x="39" y="1552"/>
                    </a:lnTo>
                    <a:lnTo>
                      <a:pt x="0" y="154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84" name="Freeform 25"/>
              <p:cNvSpPr>
                <a:spLocks/>
              </p:cNvSpPr>
              <p:nvPr/>
            </p:nvSpPr>
            <p:spPr bwMode="gray">
              <a:xfrm>
                <a:off x="1182694" y="4104115"/>
                <a:ext cx="92576" cy="93551"/>
              </a:xfrm>
              <a:custGeom>
                <a:avLst/>
                <a:gdLst>
                  <a:gd name="T0" fmla="*/ 0 w 190"/>
                  <a:gd name="T1" fmla="*/ 190 h 190"/>
                  <a:gd name="T2" fmla="*/ 54 w 190"/>
                  <a:gd name="T3" fmla="*/ 139 h 190"/>
                  <a:gd name="T4" fmla="*/ 19 w 190"/>
                  <a:gd name="T5" fmla="*/ 74 h 190"/>
                  <a:gd name="T6" fmla="*/ 69 w 190"/>
                  <a:gd name="T7" fmla="*/ 96 h 190"/>
                  <a:gd name="T8" fmla="*/ 145 w 190"/>
                  <a:gd name="T9" fmla="*/ 0 h 190"/>
                  <a:gd name="T10" fmla="*/ 190 w 190"/>
                  <a:gd name="T11" fmla="*/ 11 h 190"/>
                  <a:gd name="T12" fmla="*/ 150 w 190"/>
                  <a:gd name="T13" fmla="*/ 104 h 190"/>
                  <a:gd name="T14" fmla="*/ 0 w 190"/>
                  <a:gd name="T15" fmla="*/ 190 h 190"/>
                  <a:gd name="T16" fmla="*/ 0 60000 65536"/>
                  <a:gd name="T17" fmla="*/ 0 60000 65536"/>
                  <a:gd name="T18" fmla="*/ 0 60000 65536"/>
                  <a:gd name="T19" fmla="*/ 0 60000 65536"/>
                  <a:gd name="T20" fmla="*/ 0 60000 65536"/>
                  <a:gd name="T21" fmla="*/ 0 60000 65536"/>
                  <a:gd name="T22" fmla="*/ 0 60000 65536"/>
                  <a:gd name="T23" fmla="*/ 0 60000 65536"/>
                  <a:gd name="T24" fmla="*/ 0 w 190"/>
                  <a:gd name="T25" fmla="*/ 0 h 190"/>
                  <a:gd name="T26" fmla="*/ 190 w 190"/>
                  <a:gd name="T27" fmla="*/ 190 h 19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0" h="190">
                    <a:moveTo>
                      <a:pt x="0" y="190"/>
                    </a:moveTo>
                    <a:lnTo>
                      <a:pt x="54" y="139"/>
                    </a:lnTo>
                    <a:lnTo>
                      <a:pt x="19" y="74"/>
                    </a:lnTo>
                    <a:lnTo>
                      <a:pt x="69" y="96"/>
                    </a:lnTo>
                    <a:lnTo>
                      <a:pt x="145" y="0"/>
                    </a:lnTo>
                    <a:lnTo>
                      <a:pt x="190" y="11"/>
                    </a:lnTo>
                    <a:lnTo>
                      <a:pt x="150" y="104"/>
                    </a:lnTo>
                    <a:lnTo>
                      <a:pt x="0" y="19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85" name="Freeform 26"/>
              <p:cNvSpPr>
                <a:spLocks/>
              </p:cNvSpPr>
              <p:nvPr/>
            </p:nvSpPr>
            <p:spPr bwMode="gray">
              <a:xfrm>
                <a:off x="1674811" y="4100217"/>
                <a:ext cx="54571" cy="105245"/>
              </a:xfrm>
              <a:custGeom>
                <a:avLst/>
                <a:gdLst>
                  <a:gd name="T0" fmla="*/ 0 w 114"/>
                  <a:gd name="T1" fmla="*/ 58 h 217"/>
                  <a:gd name="T2" fmla="*/ 25 w 114"/>
                  <a:gd name="T3" fmla="*/ 0 h 217"/>
                  <a:gd name="T4" fmla="*/ 82 w 114"/>
                  <a:gd name="T5" fmla="*/ 56 h 217"/>
                  <a:gd name="T6" fmla="*/ 114 w 114"/>
                  <a:gd name="T7" fmla="*/ 217 h 217"/>
                  <a:gd name="T8" fmla="*/ 0 w 114"/>
                  <a:gd name="T9" fmla="*/ 58 h 217"/>
                  <a:gd name="T10" fmla="*/ 0 60000 65536"/>
                  <a:gd name="T11" fmla="*/ 0 60000 65536"/>
                  <a:gd name="T12" fmla="*/ 0 60000 65536"/>
                  <a:gd name="T13" fmla="*/ 0 60000 65536"/>
                  <a:gd name="T14" fmla="*/ 0 60000 65536"/>
                  <a:gd name="T15" fmla="*/ 0 w 114"/>
                  <a:gd name="T16" fmla="*/ 0 h 217"/>
                  <a:gd name="T17" fmla="*/ 114 w 114"/>
                  <a:gd name="T18" fmla="*/ 217 h 217"/>
                </a:gdLst>
                <a:ahLst/>
                <a:cxnLst>
                  <a:cxn ang="T10">
                    <a:pos x="T0" y="T1"/>
                  </a:cxn>
                  <a:cxn ang="T11">
                    <a:pos x="T2" y="T3"/>
                  </a:cxn>
                  <a:cxn ang="T12">
                    <a:pos x="T4" y="T5"/>
                  </a:cxn>
                  <a:cxn ang="T13">
                    <a:pos x="T6" y="T7"/>
                  </a:cxn>
                  <a:cxn ang="T14">
                    <a:pos x="T8" y="T9"/>
                  </a:cxn>
                </a:cxnLst>
                <a:rect l="T15" t="T16" r="T17" b="T18"/>
                <a:pathLst>
                  <a:path w="114" h="217">
                    <a:moveTo>
                      <a:pt x="0" y="58"/>
                    </a:moveTo>
                    <a:lnTo>
                      <a:pt x="25" y="0"/>
                    </a:lnTo>
                    <a:lnTo>
                      <a:pt x="82" y="56"/>
                    </a:lnTo>
                    <a:lnTo>
                      <a:pt x="114" y="217"/>
                    </a:lnTo>
                    <a:lnTo>
                      <a:pt x="0" y="5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86" name="Freeform 27"/>
              <p:cNvSpPr>
                <a:spLocks/>
              </p:cNvSpPr>
              <p:nvPr/>
            </p:nvSpPr>
            <p:spPr bwMode="gray">
              <a:xfrm>
                <a:off x="1757643" y="4205462"/>
                <a:ext cx="52622" cy="57495"/>
              </a:xfrm>
              <a:custGeom>
                <a:avLst/>
                <a:gdLst>
                  <a:gd name="T0" fmla="*/ 0 w 108"/>
                  <a:gd name="T1" fmla="*/ 0 h 117"/>
                  <a:gd name="T2" fmla="*/ 13 w 108"/>
                  <a:gd name="T3" fmla="*/ 79 h 117"/>
                  <a:gd name="T4" fmla="*/ 108 w 108"/>
                  <a:gd name="T5" fmla="*/ 117 h 117"/>
                  <a:gd name="T6" fmla="*/ 55 w 108"/>
                  <a:gd name="T7" fmla="*/ 1 h 117"/>
                  <a:gd name="T8" fmla="*/ 0 w 108"/>
                  <a:gd name="T9" fmla="*/ 0 h 117"/>
                  <a:gd name="T10" fmla="*/ 0 60000 65536"/>
                  <a:gd name="T11" fmla="*/ 0 60000 65536"/>
                  <a:gd name="T12" fmla="*/ 0 60000 65536"/>
                  <a:gd name="T13" fmla="*/ 0 60000 65536"/>
                  <a:gd name="T14" fmla="*/ 0 60000 65536"/>
                  <a:gd name="T15" fmla="*/ 0 w 108"/>
                  <a:gd name="T16" fmla="*/ 0 h 117"/>
                  <a:gd name="T17" fmla="*/ 108 w 108"/>
                  <a:gd name="T18" fmla="*/ 117 h 117"/>
                </a:gdLst>
                <a:ahLst/>
                <a:cxnLst>
                  <a:cxn ang="T10">
                    <a:pos x="T0" y="T1"/>
                  </a:cxn>
                  <a:cxn ang="T11">
                    <a:pos x="T2" y="T3"/>
                  </a:cxn>
                  <a:cxn ang="T12">
                    <a:pos x="T4" y="T5"/>
                  </a:cxn>
                  <a:cxn ang="T13">
                    <a:pos x="T6" y="T7"/>
                  </a:cxn>
                  <a:cxn ang="T14">
                    <a:pos x="T8" y="T9"/>
                  </a:cxn>
                </a:cxnLst>
                <a:rect l="T15" t="T16" r="T17" b="T18"/>
                <a:pathLst>
                  <a:path w="108" h="117">
                    <a:moveTo>
                      <a:pt x="0" y="0"/>
                    </a:moveTo>
                    <a:lnTo>
                      <a:pt x="13" y="79"/>
                    </a:lnTo>
                    <a:lnTo>
                      <a:pt x="108" y="117"/>
                    </a:lnTo>
                    <a:lnTo>
                      <a:pt x="55" y="1"/>
                    </a:lnTo>
                    <a:lnTo>
                      <a:pt x="0" y="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87" name="Freeform 28"/>
              <p:cNvSpPr>
                <a:spLocks/>
              </p:cNvSpPr>
              <p:nvPr/>
            </p:nvSpPr>
            <p:spPr bwMode="gray">
              <a:xfrm>
                <a:off x="1817087" y="4205462"/>
                <a:ext cx="16567" cy="31184"/>
              </a:xfrm>
              <a:custGeom>
                <a:avLst/>
                <a:gdLst>
                  <a:gd name="T0" fmla="*/ 0 w 34"/>
                  <a:gd name="T1" fmla="*/ 62 h 62"/>
                  <a:gd name="T2" fmla="*/ 7 w 34"/>
                  <a:gd name="T3" fmla="*/ 0 h 62"/>
                  <a:gd name="T4" fmla="*/ 34 w 34"/>
                  <a:gd name="T5" fmla="*/ 53 h 62"/>
                  <a:gd name="T6" fmla="*/ 0 w 34"/>
                  <a:gd name="T7" fmla="*/ 62 h 62"/>
                  <a:gd name="T8" fmla="*/ 0 60000 65536"/>
                  <a:gd name="T9" fmla="*/ 0 60000 65536"/>
                  <a:gd name="T10" fmla="*/ 0 60000 65536"/>
                  <a:gd name="T11" fmla="*/ 0 60000 65536"/>
                  <a:gd name="T12" fmla="*/ 0 w 34"/>
                  <a:gd name="T13" fmla="*/ 0 h 62"/>
                  <a:gd name="T14" fmla="*/ 34 w 34"/>
                  <a:gd name="T15" fmla="*/ 62 h 62"/>
                </a:gdLst>
                <a:ahLst/>
                <a:cxnLst>
                  <a:cxn ang="T8">
                    <a:pos x="T0" y="T1"/>
                  </a:cxn>
                  <a:cxn ang="T9">
                    <a:pos x="T2" y="T3"/>
                  </a:cxn>
                  <a:cxn ang="T10">
                    <a:pos x="T4" y="T5"/>
                  </a:cxn>
                  <a:cxn ang="T11">
                    <a:pos x="T6" y="T7"/>
                  </a:cxn>
                </a:cxnLst>
                <a:rect l="T12" t="T13" r="T14" b="T15"/>
                <a:pathLst>
                  <a:path w="34" h="62">
                    <a:moveTo>
                      <a:pt x="0" y="62"/>
                    </a:moveTo>
                    <a:lnTo>
                      <a:pt x="7" y="0"/>
                    </a:lnTo>
                    <a:lnTo>
                      <a:pt x="34" y="53"/>
                    </a:lnTo>
                    <a:lnTo>
                      <a:pt x="0" y="6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8" name="Freeform 29"/>
            <p:cNvSpPr>
              <a:spLocks/>
            </p:cNvSpPr>
            <p:nvPr/>
          </p:nvSpPr>
          <p:spPr bwMode="gray">
            <a:xfrm>
              <a:off x="1227520" y="2749573"/>
              <a:ext cx="660705" cy="765949"/>
            </a:xfrm>
            <a:custGeom>
              <a:avLst/>
              <a:gdLst>
                <a:gd name="T0" fmla="*/ 0 w 1357"/>
                <a:gd name="T1" fmla="*/ 1074 h 1570"/>
                <a:gd name="T2" fmla="*/ 88 w 1357"/>
                <a:gd name="T3" fmla="*/ 999 h 1570"/>
                <a:gd name="T4" fmla="*/ 53 w 1357"/>
                <a:gd name="T5" fmla="*/ 939 h 1570"/>
                <a:gd name="T6" fmla="*/ 71 w 1357"/>
                <a:gd name="T7" fmla="*/ 853 h 1570"/>
                <a:gd name="T8" fmla="*/ 160 w 1357"/>
                <a:gd name="T9" fmla="*/ 705 h 1570"/>
                <a:gd name="T10" fmla="*/ 227 w 1357"/>
                <a:gd name="T11" fmla="*/ 663 h 1570"/>
                <a:gd name="T12" fmla="*/ 188 w 1357"/>
                <a:gd name="T13" fmla="*/ 611 h 1570"/>
                <a:gd name="T14" fmla="*/ 162 w 1357"/>
                <a:gd name="T15" fmla="*/ 464 h 1570"/>
                <a:gd name="T16" fmla="*/ 192 w 1357"/>
                <a:gd name="T17" fmla="*/ 203 h 1570"/>
                <a:gd name="T18" fmla="*/ 237 w 1357"/>
                <a:gd name="T19" fmla="*/ 188 h 1570"/>
                <a:gd name="T20" fmla="*/ 312 w 1357"/>
                <a:gd name="T21" fmla="*/ 233 h 1570"/>
                <a:gd name="T22" fmla="*/ 378 w 1357"/>
                <a:gd name="T23" fmla="*/ 0 h 1570"/>
                <a:gd name="T24" fmla="*/ 1357 w 1357"/>
                <a:gd name="T25" fmla="*/ 168 h 1570"/>
                <a:gd name="T26" fmla="*/ 1151 w 1357"/>
                <a:gd name="T27" fmla="*/ 1570 h 1570"/>
                <a:gd name="T28" fmla="*/ 852 w 1357"/>
                <a:gd name="T29" fmla="*/ 1525 h 1570"/>
                <a:gd name="T30" fmla="*/ 664 w 1357"/>
                <a:gd name="T31" fmla="*/ 1471 h 1570"/>
                <a:gd name="T32" fmla="*/ 281 w 1357"/>
                <a:gd name="T33" fmla="*/ 1246 h 1570"/>
                <a:gd name="T34" fmla="*/ 0 w 1357"/>
                <a:gd name="T35" fmla="*/ 1074 h 157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57"/>
                <a:gd name="T55" fmla="*/ 0 h 1570"/>
                <a:gd name="T56" fmla="*/ 1357 w 1357"/>
                <a:gd name="T57" fmla="*/ 1570 h 157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57" h="1570">
                  <a:moveTo>
                    <a:pt x="0" y="1074"/>
                  </a:moveTo>
                  <a:lnTo>
                    <a:pt x="88" y="999"/>
                  </a:lnTo>
                  <a:lnTo>
                    <a:pt x="53" y="939"/>
                  </a:lnTo>
                  <a:lnTo>
                    <a:pt x="71" y="853"/>
                  </a:lnTo>
                  <a:lnTo>
                    <a:pt x="160" y="705"/>
                  </a:lnTo>
                  <a:lnTo>
                    <a:pt x="227" y="663"/>
                  </a:lnTo>
                  <a:lnTo>
                    <a:pt x="188" y="611"/>
                  </a:lnTo>
                  <a:lnTo>
                    <a:pt x="162" y="464"/>
                  </a:lnTo>
                  <a:lnTo>
                    <a:pt x="192" y="203"/>
                  </a:lnTo>
                  <a:lnTo>
                    <a:pt x="237" y="188"/>
                  </a:lnTo>
                  <a:lnTo>
                    <a:pt x="312" y="233"/>
                  </a:lnTo>
                  <a:lnTo>
                    <a:pt x="378" y="0"/>
                  </a:lnTo>
                  <a:lnTo>
                    <a:pt x="1357" y="168"/>
                  </a:lnTo>
                  <a:lnTo>
                    <a:pt x="1151" y="1570"/>
                  </a:lnTo>
                  <a:lnTo>
                    <a:pt x="852" y="1525"/>
                  </a:lnTo>
                  <a:lnTo>
                    <a:pt x="664" y="1471"/>
                  </a:lnTo>
                  <a:lnTo>
                    <a:pt x="281" y="1246"/>
                  </a:lnTo>
                  <a:lnTo>
                    <a:pt x="0" y="107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9" name="Freeform 30"/>
            <p:cNvSpPr>
              <a:spLocks/>
            </p:cNvSpPr>
            <p:nvPr/>
          </p:nvSpPr>
          <p:spPr bwMode="gray">
            <a:xfrm>
              <a:off x="3277848" y="2969808"/>
              <a:ext cx="487245" cy="438521"/>
            </a:xfrm>
            <a:custGeom>
              <a:avLst/>
              <a:gdLst>
                <a:gd name="T0" fmla="*/ 0 w 1001"/>
                <a:gd name="T1" fmla="*/ 29 h 900"/>
                <a:gd name="T2" fmla="*/ 40 w 1001"/>
                <a:gd name="T3" fmla="*/ 309 h 900"/>
                <a:gd name="T4" fmla="*/ 33 w 1001"/>
                <a:gd name="T5" fmla="*/ 743 h 900"/>
                <a:gd name="T6" fmla="*/ 53 w 1001"/>
                <a:gd name="T7" fmla="*/ 768 h 900"/>
                <a:gd name="T8" fmla="*/ 124 w 1001"/>
                <a:gd name="T9" fmla="*/ 766 h 900"/>
                <a:gd name="T10" fmla="*/ 127 w 1001"/>
                <a:gd name="T11" fmla="*/ 900 h 900"/>
                <a:gd name="T12" fmla="*/ 723 w 1001"/>
                <a:gd name="T13" fmla="*/ 892 h 900"/>
                <a:gd name="T14" fmla="*/ 710 w 1001"/>
                <a:gd name="T15" fmla="*/ 755 h 900"/>
                <a:gd name="T16" fmla="*/ 762 w 1001"/>
                <a:gd name="T17" fmla="*/ 606 h 900"/>
                <a:gd name="T18" fmla="*/ 836 w 1001"/>
                <a:gd name="T19" fmla="*/ 502 h 900"/>
                <a:gd name="T20" fmla="*/ 833 w 1001"/>
                <a:gd name="T21" fmla="*/ 473 h 900"/>
                <a:gd name="T22" fmla="*/ 887 w 1001"/>
                <a:gd name="T23" fmla="*/ 381 h 900"/>
                <a:gd name="T24" fmla="*/ 917 w 1001"/>
                <a:gd name="T25" fmla="*/ 279 h 900"/>
                <a:gd name="T26" fmla="*/ 905 w 1001"/>
                <a:gd name="T27" fmla="*/ 271 h 900"/>
                <a:gd name="T28" fmla="*/ 956 w 1001"/>
                <a:gd name="T29" fmla="*/ 232 h 900"/>
                <a:gd name="T30" fmla="*/ 1001 w 1001"/>
                <a:gd name="T31" fmla="*/ 141 h 900"/>
                <a:gd name="T32" fmla="*/ 985 w 1001"/>
                <a:gd name="T33" fmla="*/ 121 h 900"/>
                <a:gd name="T34" fmla="*/ 852 w 1001"/>
                <a:gd name="T35" fmla="*/ 128 h 900"/>
                <a:gd name="T36" fmla="*/ 888 w 1001"/>
                <a:gd name="T37" fmla="*/ 78 h 900"/>
                <a:gd name="T38" fmla="*/ 878 w 1001"/>
                <a:gd name="T39" fmla="*/ 0 h 900"/>
                <a:gd name="T40" fmla="*/ 0 w 1001"/>
                <a:gd name="T41" fmla="*/ 29 h 9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001"/>
                <a:gd name="T64" fmla="*/ 0 h 900"/>
                <a:gd name="T65" fmla="*/ 1001 w 1001"/>
                <a:gd name="T66" fmla="*/ 900 h 9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001" h="900">
                  <a:moveTo>
                    <a:pt x="0" y="29"/>
                  </a:moveTo>
                  <a:lnTo>
                    <a:pt x="40" y="309"/>
                  </a:lnTo>
                  <a:lnTo>
                    <a:pt x="33" y="743"/>
                  </a:lnTo>
                  <a:lnTo>
                    <a:pt x="53" y="768"/>
                  </a:lnTo>
                  <a:lnTo>
                    <a:pt x="124" y="766"/>
                  </a:lnTo>
                  <a:lnTo>
                    <a:pt x="127" y="900"/>
                  </a:lnTo>
                  <a:lnTo>
                    <a:pt x="723" y="892"/>
                  </a:lnTo>
                  <a:lnTo>
                    <a:pt x="710" y="755"/>
                  </a:lnTo>
                  <a:lnTo>
                    <a:pt x="762" y="606"/>
                  </a:lnTo>
                  <a:lnTo>
                    <a:pt x="836" y="502"/>
                  </a:lnTo>
                  <a:lnTo>
                    <a:pt x="833" y="473"/>
                  </a:lnTo>
                  <a:lnTo>
                    <a:pt x="887" y="381"/>
                  </a:lnTo>
                  <a:lnTo>
                    <a:pt x="917" y="279"/>
                  </a:lnTo>
                  <a:lnTo>
                    <a:pt x="905" y="271"/>
                  </a:lnTo>
                  <a:lnTo>
                    <a:pt x="956" y="232"/>
                  </a:lnTo>
                  <a:lnTo>
                    <a:pt x="1001" y="141"/>
                  </a:lnTo>
                  <a:lnTo>
                    <a:pt x="985" y="121"/>
                  </a:lnTo>
                  <a:lnTo>
                    <a:pt x="852" y="128"/>
                  </a:lnTo>
                  <a:lnTo>
                    <a:pt x="888" y="78"/>
                  </a:lnTo>
                  <a:lnTo>
                    <a:pt x="878" y="0"/>
                  </a:lnTo>
                  <a:lnTo>
                    <a:pt x="0" y="2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0" name="Freeform 31"/>
            <p:cNvSpPr>
              <a:spLocks/>
            </p:cNvSpPr>
            <p:nvPr/>
          </p:nvSpPr>
          <p:spPr bwMode="gray">
            <a:xfrm>
              <a:off x="570714" y="1922231"/>
              <a:ext cx="767899" cy="1314587"/>
            </a:xfrm>
            <a:custGeom>
              <a:avLst/>
              <a:gdLst>
                <a:gd name="T0" fmla="*/ 37 w 1575"/>
                <a:gd name="T1" fmla="*/ 490 h 2698"/>
                <a:gd name="T2" fmla="*/ 57 w 1575"/>
                <a:gd name="T3" fmla="*/ 548 h 2698"/>
                <a:gd name="T4" fmla="*/ 11 w 1575"/>
                <a:gd name="T5" fmla="*/ 758 h 2698"/>
                <a:gd name="T6" fmla="*/ 39 w 1575"/>
                <a:gd name="T7" fmla="*/ 821 h 2698"/>
                <a:gd name="T8" fmla="*/ 164 w 1575"/>
                <a:gd name="T9" fmla="*/ 1099 h 2698"/>
                <a:gd name="T10" fmla="*/ 177 w 1575"/>
                <a:gd name="T11" fmla="*/ 1092 h 2698"/>
                <a:gd name="T12" fmla="*/ 183 w 1575"/>
                <a:gd name="T13" fmla="*/ 1030 h 2698"/>
                <a:gd name="T14" fmla="*/ 204 w 1575"/>
                <a:gd name="T15" fmla="*/ 1022 h 2698"/>
                <a:gd name="T16" fmla="*/ 225 w 1575"/>
                <a:gd name="T17" fmla="*/ 1037 h 2698"/>
                <a:gd name="T18" fmla="*/ 188 w 1575"/>
                <a:gd name="T19" fmla="*/ 1074 h 2698"/>
                <a:gd name="T20" fmla="*/ 203 w 1575"/>
                <a:gd name="T21" fmla="*/ 1094 h 2698"/>
                <a:gd name="T22" fmla="*/ 235 w 1575"/>
                <a:gd name="T23" fmla="*/ 1214 h 2698"/>
                <a:gd name="T24" fmla="*/ 215 w 1575"/>
                <a:gd name="T25" fmla="*/ 1207 h 2698"/>
                <a:gd name="T26" fmla="*/ 171 w 1575"/>
                <a:gd name="T27" fmla="*/ 1160 h 2698"/>
                <a:gd name="T28" fmla="*/ 183 w 1575"/>
                <a:gd name="T29" fmla="*/ 1114 h 2698"/>
                <a:gd name="T30" fmla="*/ 162 w 1575"/>
                <a:gd name="T31" fmla="*/ 1116 h 2698"/>
                <a:gd name="T32" fmla="*/ 138 w 1575"/>
                <a:gd name="T33" fmla="*/ 1167 h 2698"/>
                <a:gd name="T34" fmla="*/ 145 w 1575"/>
                <a:gd name="T35" fmla="*/ 1276 h 2698"/>
                <a:gd name="T36" fmla="*/ 173 w 1575"/>
                <a:gd name="T37" fmla="*/ 1326 h 2698"/>
                <a:gd name="T38" fmla="*/ 229 w 1575"/>
                <a:gd name="T39" fmla="*/ 1369 h 2698"/>
                <a:gd name="T40" fmla="*/ 209 w 1575"/>
                <a:gd name="T41" fmla="*/ 1421 h 2698"/>
                <a:gd name="T42" fmla="*/ 177 w 1575"/>
                <a:gd name="T43" fmla="*/ 1431 h 2698"/>
                <a:gd name="T44" fmla="*/ 173 w 1575"/>
                <a:gd name="T45" fmla="*/ 1500 h 2698"/>
                <a:gd name="T46" fmla="*/ 249 w 1575"/>
                <a:gd name="T47" fmla="*/ 1661 h 2698"/>
                <a:gd name="T48" fmla="*/ 311 w 1575"/>
                <a:gd name="T49" fmla="*/ 1762 h 2698"/>
                <a:gd name="T50" fmla="*/ 301 w 1575"/>
                <a:gd name="T51" fmla="*/ 1821 h 2698"/>
                <a:gd name="T52" fmla="*/ 338 w 1575"/>
                <a:gd name="T53" fmla="*/ 1857 h 2698"/>
                <a:gd name="T54" fmla="*/ 323 w 1575"/>
                <a:gd name="T55" fmla="*/ 1896 h 2698"/>
                <a:gd name="T56" fmla="*/ 300 w 1575"/>
                <a:gd name="T57" fmla="*/ 1990 h 2698"/>
                <a:gd name="T58" fmla="*/ 327 w 1575"/>
                <a:gd name="T59" fmla="*/ 2025 h 2698"/>
                <a:gd name="T60" fmla="*/ 520 w 1575"/>
                <a:gd name="T61" fmla="*/ 2094 h 2698"/>
                <a:gd name="T62" fmla="*/ 598 w 1575"/>
                <a:gd name="T63" fmla="*/ 2199 h 2698"/>
                <a:gd name="T64" fmla="*/ 688 w 1575"/>
                <a:gd name="T65" fmla="*/ 2234 h 2698"/>
                <a:gd name="T66" fmla="*/ 690 w 1575"/>
                <a:gd name="T67" fmla="*/ 2298 h 2698"/>
                <a:gd name="T68" fmla="*/ 750 w 1575"/>
                <a:gd name="T69" fmla="*/ 2314 h 2698"/>
                <a:gd name="T70" fmla="*/ 832 w 1575"/>
                <a:gd name="T71" fmla="*/ 2423 h 2698"/>
                <a:gd name="T72" fmla="*/ 876 w 1575"/>
                <a:gd name="T73" fmla="*/ 2518 h 2698"/>
                <a:gd name="T74" fmla="*/ 878 w 1575"/>
                <a:gd name="T75" fmla="*/ 2662 h 2698"/>
                <a:gd name="T76" fmla="*/ 1436 w 1575"/>
                <a:gd name="T77" fmla="*/ 2698 h 2698"/>
                <a:gd name="T78" fmla="*/ 1401 w 1575"/>
                <a:gd name="T79" fmla="*/ 2638 h 2698"/>
                <a:gd name="T80" fmla="*/ 1419 w 1575"/>
                <a:gd name="T81" fmla="*/ 2552 h 2698"/>
                <a:gd name="T82" fmla="*/ 1508 w 1575"/>
                <a:gd name="T83" fmla="*/ 2404 h 2698"/>
                <a:gd name="T84" fmla="*/ 1575 w 1575"/>
                <a:gd name="T85" fmla="*/ 2362 h 2698"/>
                <a:gd name="T86" fmla="*/ 1536 w 1575"/>
                <a:gd name="T87" fmla="*/ 2310 h 2698"/>
                <a:gd name="T88" fmla="*/ 1510 w 1575"/>
                <a:gd name="T89" fmla="*/ 2163 h 2698"/>
                <a:gd name="T90" fmla="*/ 766 w 1575"/>
                <a:gd name="T91" fmla="*/ 1041 h 2698"/>
                <a:gd name="T92" fmla="*/ 708 w 1575"/>
                <a:gd name="T93" fmla="*/ 927 h 2698"/>
                <a:gd name="T94" fmla="*/ 896 w 1575"/>
                <a:gd name="T95" fmla="*/ 210 h 2698"/>
                <a:gd name="T96" fmla="*/ 152 w 1575"/>
                <a:gd name="T97" fmla="*/ 0 h 2698"/>
                <a:gd name="T98" fmla="*/ 130 w 1575"/>
                <a:gd name="T99" fmla="*/ 44 h 2698"/>
                <a:gd name="T100" fmla="*/ 137 w 1575"/>
                <a:gd name="T101" fmla="*/ 137 h 2698"/>
                <a:gd name="T102" fmla="*/ 0 w 1575"/>
                <a:gd name="T103" fmla="*/ 360 h 2698"/>
                <a:gd name="T104" fmla="*/ 37 w 1575"/>
                <a:gd name="T105" fmla="*/ 490 h 26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75"/>
                <a:gd name="T160" fmla="*/ 0 h 2698"/>
                <a:gd name="T161" fmla="*/ 1575 w 1575"/>
                <a:gd name="T162" fmla="*/ 2698 h 26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75" h="2698">
                  <a:moveTo>
                    <a:pt x="37" y="490"/>
                  </a:moveTo>
                  <a:lnTo>
                    <a:pt x="57" y="548"/>
                  </a:lnTo>
                  <a:lnTo>
                    <a:pt x="11" y="758"/>
                  </a:lnTo>
                  <a:lnTo>
                    <a:pt x="39" y="821"/>
                  </a:lnTo>
                  <a:lnTo>
                    <a:pt x="164" y="1099"/>
                  </a:lnTo>
                  <a:lnTo>
                    <a:pt x="177" y="1092"/>
                  </a:lnTo>
                  <a:lnTo>
                    <a:pt x="183" y="1030"/>
                  </a:lnTo>
                  <a:lnTo>
                    <a:pt x="204" y="1022"/>
                  </a:lnTo>
                  <a:lnTo>
                    <a:pt x="225" y="1037"/>
                  </a:lnTo>
                  <a:lnTo>
                    <a:pt x="188" y="1074"/>
                  </a:lnTo>
                  <a:lnTo>
                    <a:pt x="203" y="1094"/>
                  </a:lnTo>
                  <a:lnTo>
                    <a:pt x="235" y="1214"/>
                  </a:lnTo>
                  <a:lnTo>
                    <a:pt x="215" y="1207"/>
                  </a:lnTo>
                  <a:lnTo>
                    <a:pt x="171" y="1160"/>
                  </a:lnTo>
                  <a:lnTo>
                    <a:pt x="183" y="1114"/>
                  </a:lnTo>
                  <a:lnTo>
                    <a:pt x="162" y="1116"/>
                  </a:lnTo>
                  <a:lnTo>
                    <a:pt x="138" y="1167"/>
                  </a:lnTo>
                  <a:lnTo>
                    <a:pt x="145" y="1276"/>
                  </a:lnTo>
                  <a:lnTo>
                    <a:pt x="173" y="1326"/>
                  </a:lnTo>
                  <a:lnTo>
                    <a:pt x="229" y="1369"/>
                  </a:lnTo>
                  <a:lnTo>
                    <a:pt x="209" y="1421"/>
                  </a:lnTo>
                  <a:lnTo>
                    <a:pt x="177" y="1431"/>
                  </a:lnTo>
                  <a:lnTo>
                    <a:pt x="173" y="1500"/>
                  </a:lnTo>
                  <a:lnTo>
                    <a:pt x="249" y="1661"/>
                  </a:lnTo>
                  <a:lnTo>
                    <a:pt x="311" y="1762"/>
                  </a:lnTo>
                  <a:lnTo>
                    <a:pt x="301" y="1821"/>
                  </a:lnTo>
                  <a:lnTo>
                    <a:pt x="338" y="1857"/>
                  </a:lnTo>
                  <a:lnTo>
                    <a:pt x="323" y="1896"/>
                  </a:lnTo>
                  <a:lnTo>
                    <a:pt x="300" y="1990"/>
                  </a:lnTo>
                  <a:lnTo>
                    <a:pt x="327" y="2025"/>
                  </a:lnTo>
                  <a:lnTo>
                    <a:pt x="520" y="2094"/>
                  </a:lnTo>
                  <a:lnTo>
                    <a:pt x="598" y="2199"/>
                  </a:lnTo>
                  <a:lnTo>
                    <a:pt x="688" y="2234"/>
                  </a:lnTo>
                  <a:lnTo>
                    <a:pt x="690" y="2298"/>
                  </a:lnTo>
                  <a:lnTo>
                    <a:pt x="750" y="2314"/>
                  </a:lnTo>
                  <a:lnTo>
                    <a:pt x="832" y="2423"/>
                  </a:lnTo>
                  <a:lnTo>
                    <a:pt x="876" y="2518"/>
                  </a:lnTo>
                  <a:lnTo>
                    <a:pt x="878" y="2662"/>
                  </a:lnTo>
                  <a:lnTo>
                    <a:pt x="1436" y="2698"/>
                  </a:lnTo>
                  <a:lnTo>
                    <a:pt x="1401" y="2638"/>
                  </a:lnTo>
                  <a:lnTo>
                    <a:pt x="1419" y="2552"/>
                  </a:lnTo>
                  <a:lnTo>
                    <a:pt x="1508" y="2404"/>
                  </a:lnTo>
                  <a:lnTo>
                    <a:pt x="1575" y="2362"/>
                  </a:lnTo>
                  <a:lnTo>
                    <a:pt x="1536" y="2310"/>
                  </a:lnTo>
                  <a:lnTo>
                    <a:pt x="1510" y="2163"/>
                  </a:lnTo>
                  <a:lnTo>
                    <a:pt x="766" y="1041"/>
                  </a:lnTo>
                  <a:lnTo>
                    <a:pt x="708" y="927"/>
                  </a:lnTo>
                  <a:lnTo>
                    <a:pt x="896" y="210"/>
                  </a:lnTo>
                  <a:lnTo>
                    <a:pt x="152" y="0"/>
                  </a:lnTo>
                  <a:lnTo>
                    <a:pt x="130" y="44"/>
                  </a:lnTo>
                  <a:lnTo>
                    <a:pt x="137" y="137"/>
                  </a:lnTo>
                  <a:lnTo>
                    <a:pt x="0" y="360"/>
                  </a:lnTo>
                  <a:lnTo>
                    <a:pt x="37" y="49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1" name="Freeform 32"/>
            <p:cNvSpPr>
              <a:spLocks/>
            </p:cNvSpPr>
            <p:nvPr/>
          </p:nvSpPr>
          <p:spPr bwMode="gray">
            <a:xfrm>
              <a:off x="1888225" y="2345160"/>
              <a:ext cx="704556" cy="556434"/>
            </a:xfrm>
            <a:custGeom>
              <a:avLst/>
              <a:gdLst>
                <a:gd name="T0" fmla="*/ 0 w 1445"/>
                <a:gd name="T1" fmla="*/ 1000 h 1144"/>
                <a:gd name="T2" fmla="*/ 140 w 1445"/>
                <a:gd name="T3" fmla="*/ 0 h 1144"/>
                <a:gd name="T4" fmla="*/ 1070 w 1445"/>
                <a:gd name="T5" fmla="*/ 106 h 1144"/>
                <a:gd name="T6" fmla="*/ 1445 w 1445"/>
                <a:gd name="T7" fmla="*/ 137 h 1144"/>
                <a:gd name="T8" fmla="*/ 1429 w 1445"/>
                <a:gd name="T9" fmla="*/ 386 h 1144"/>
                <a:gd name="T10" fmla="*/ 1379 w 1445"/>
                <a:gd name="T11" fmla="*/ 1144 h 1144"/>
                <a:gd name="T12" fmla="*/ 1190 w 1445"/>
                <a:gd name="T13" fmla="*/ 1130 h 1144"/>
                <a:gd name="T14" fmla="*/ 596 w 1445"/>
                <a:gd name="T15" fmla="*/ 1078 h 1144"/>
                <a:gd name="T16" fmla="*/ 0 w 1445"/>
                <a:gd name="T17" fmla="*/ 1000 h 11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45"/>
                <a:gd name="T28" fmla="*/ 0 h 1144"/>
                <a:gd name="T29" fmla="*/ 1445 w 1445"/>
                <a:gd name="T30" fmla="*/ 1144 h 114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45" h="1144">
                  <a:moveTo>
                    <a:pt x="0" y="1000"/>
                  </a:moveTo>
                  <a:lnTo>
                    <a:pt x="140" y="0"/>
                  </a:lnTo>
                  <a:lnTo>
                    <a:pt x="1070" y="106"/>
                  </a:lnTo>
                  <a:lnTo>
                    <a:pt x="1445" y="137"/>
                  </a:lnTo>
                  <a:lnTo>
                    <a:pt x="1429" y="386"/>
                  </a:lnTo>
                  <a:lnTo>
                    <a:pt x="1379" y="1144"/>
                  </a:lnTo>
                  <a:lnTo>
                    <a:pt x="1190" y="1130"/>
                  </a:lnTo>
                  <a:lnTo>
                    <a:pt x="596" y="1078"/>
                  </a:lnTo>
                  <a:lnTo>
                    <a:pt x="0" y="100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2" name="Freeform 33"/>
            <p:cNvSpPr>
              <a:spLocks/>
            </p:cNvSpPr>
            <p:nvPr/>
          </p:nvSpPr>
          <p:spPr bwMode="gray">
            <a:xfrm>
              <a:off x="5157640" y="2044042"/>
              <a:ext cx="166638" cy="156893"/>
            </a:xfrm>
            <a:custGeom>
              <a:avLst/>
              <a:gdLst>
                <a:gd name="T0" fmla="*/ 0 w 341"/>
                <a:gd name="T1" fmla="*/ 65 h 324"/>
                <a:gd name="T2" fmla="*/ 28 w 341"/>
                <a:gd name="T3" fmla="*/ 235 h 324"/>
                <a:gd name="T4" fmla="*/ 27 w 341"/>
                <a:gd name="T5" fmla="*/ 324 h 324"/>
                <a:gd name="T6" fmla="*/ 55 w 341"/>
                <a:gd name="T7" fmla="*/ 316 h 324"/>
                <a:gd name="T8" fmla="*/ 69 w 341"/>
                <a:gd name="T9" fmla="*/ 291 h 324"/>
                <a:gd name="T10" fmla="*/ 119 w 341"/>
                <a:gd name="T11" fmla="*/ 271 h 324"/>
                <a:gd name="T12" fmla="*/ 143 w 341"/>
                <a:gd name="T13" fmla="*/ 226 h 324"/>
                <a:gd name="T14" fmla="*/ 156 w 341"/>
                <a:gd name="T15" fmla="*/ 235 h 324"/>
                <a:gd name="T16" fmla="*/ 193 w 341"/>
                <a:gd name="T17" fmla="*/ 220 h 324"/>
                <a:gd name="T18" fmla="*/ 244 w 341"/>
                <a:gd name="T19" fmla="*/ 209 h 324"/>
                <a:gd name="T20" fmla="*/ 248 w 341"/>
                <a:gd name="T21" fmla="*/ 193 h 324"/>
                <a:gd name="T22" fmla="*/ 262 w 341"/>
                <a:gd name="T23" fmla="*/ 201 h 324"/>
                <a:gd name="T24" fmla="*/ 279 w 341"/>
                <a:gd name="T25" fmla="*/ 187 h 324"/>
                <a:gd name="T26" fmla="*/ 306 w 341"/>
                <a:gd name="T27" fmla="*/ 182 h 324"/>
                <a:gd name="T28" fmla="*/ 341 w 341"/>
                <a:gd name="T29" fmla="*/ 164 h 324"/>
                <a:gd name="T30" fmla="*/ 308 w 341"/>
                <a:gd name="T31" fmla="*/ 0 h 324"/>
                <a:gd name="T32" fmla="*/ 0 w 341"/>
                <a:gd name="T33" fmla="*/ 65 h 3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41"/>
                <a:gd name="T52" fmla="*/ 0 h 324"/>
                <a:gd name="T53" fmla="*/ 341 w 341"/>
                <a:gd name="T54" fmla="*/ 324 h 3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41" h="324">
                  <a:moveTo>
                    <a:pt x="0" y="65"/>
                  </a:moveTo>
                  <a:lnTo>
                    <a:pt x="28" y="235"/>
                  </a:lnTo>
                  <a:lnTo>
                    <a:pt x="27" y="324"/>
                  </a:lnTo>
                  <a:lnTo>
                    <a:pt x="55" y="316"/>
                  </a:lnTo>
                  <a:lnTo>
                    <a:pt x="69" y="291"/>
                  </a:lnTo>
                  <a:lnTo>
                    <a:pt x="119" y="271"/>
                  </a:lnTo>
                  <a:lnTo>
                    <a:pt x="143" y="226"/>
                  </a:lnTo>
                  <a:lnTo>
                    <a:pt x="156" y="235"/>
                  </a:lnTo>
                  <a:lnTo>
                    <a:pt x="193" y="220"/>
                  </a:lnTo>
                  <a:lnTo>
                    <a:pt x="244" y="209"/>
                  </a:lnTo>
                  <a:lnTo>
                    <a:pt x="248" y="193"/>
                  </a:lnTo>
                  <a:lnTo>
                    <a:pt x="262" y="201"/>
                  </a:lnTo>
                  <a:lnTo>
                    <a:pt x="279" y="187"/>
                  </a:lnTo>
                  <a:lnTo>
                    <a:pt x="306" y="182"/>
                  </a:lnTo>
                  <a:lnTo>
                    <a:pt x="341" y="164"/>
                  </a:lnTo>
                  <a:lnTo>
                    <a:pt x="308" y="0"/>
                  </a:lnTo>
                  <a:lnTo>
                    <a:pt x="0" y="6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3" name="Freeform 34"/>
            <p:cNvSpPr>
              <a:spLocks/>
            </p:cNvSpPr>
            <p:nvPr/>
          </p:nvSpPr>
          <p:spPr bwMode="gray">
            <a:xfrm>
              <a:off x="5013416" y="2383165"/>
              <a:ext cx="101347" cy="166638"/>
            </a:xfrm>
            <a:custGeom>
              <a:avLst/>
              <a:gdLst>
                <a:gd name="T0" fmla="*/ 0 w 208"/>
                <a:gd name="T1" fmla="*/ 34 h 343"/>
                <a:gd name="T2" fmla="*/ 29 w 208"/>
                <a:gd name="T3" fmla="*/ 0 h 343"/>
                <a:gd name="T4" fmla="*/ 69 w 208"/>
                <a:gd name="T5" fmla="*/ 0 h 343"/>
                <a:gd name="T6" fmla="*/ 55 w 208"/>
                <a:gd name="T7" fmla="*/ 36 h 343"/>
                <a:gd name="T8" fmla="*/ 43 w 208"/>
                <a:gd name="T9" fmla="*/ 49 h 343"/>
                <a:gd name="T10" fmla="*/ 51 w 208"/>
                <a:gd name="T11" fmla="*/ 86 h 343"/>
                <a:gd name="T12" fmla="*/ 72 w 208"/>
                <a:gd name="T13" fmla="*/ 111 h 343"/>
                <a:gd name="T14" fmla="*/ 102 w 208"/>
                <a:gd name="T15" fmla="*/ 141 h 343"/>
                <a:gd name="T16" fmla="*/ 111 w 208"/>
                <a:gd name="T17" fmla="*/ 181 h 343"/>
                <a:gd name="T18" fmla="*/ 133 w 208"/>
                <a:gd name="T19" fmla="*/ 208 h 343"/>
                <a:gd name="T20" fmla="*/ 152 w 208"/>
                <a:gd name="T21" fmla="*/ 228 h 343"/>
                <a:gd name="T22" fmla="*/ 183 w 208"/>
                <a:gd name="T23" fmla="*/ 240 h 343"/>
                <a:gd name="T24" fmla="*/ 199 w 208"/>
                <a:gd name="T25" fmla="*/ 271 h 343"/>
                <a:gd name="T26" fmla="*/ 173 w 208"/>
                <a:gd name="T27" fmla="*/ 297 h 343"/>
                <a:gd name="T28" fmla="*/ 200 w 208"/>
                <a:gd name="T29" fmla="*/ 291 h 343"/>
                <a:gd name="T30" fmla="*/ 208 w 208"/>
                <a:gd name="T31" fmla="*/ 318 h 343"/>
                <a:gd name="T32" fmla="*/ 153 w 208"/>
                <a:gd name="T33" fmla="*/ 330 h 343"/>
                <a:gd name="T34" fmla="*/ 83 w 208"/>
                <a:gd name="T35" fmla="*/ 343 h 343"/>
                <a:gd name="T36" fmla="*/ 78 w 208"/>
                <a:gd name="T37" fmla="*/ 319 h 343"/>
                <a:gd name="T38" fmla="*/ 0 w 208"/>
                <a:gd name="T39" fmla="*/ 34 h 3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08"/>
                <a:gd name="T61" fmla="*/ 0 h 343"/>
                <a:gd name="T62" fmla="*/ 208 w 208"/>
                <a:gd name="T63" fmla="*/ 343 h 34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08" h="343">
                  <a:moveTo>
                    <a:pt x="0" y="34"/>
                  </a:moveTo>
                  <a:lnTo>
                    <a:pt x="29" y="0"/>
                  </a:lnTo>
                  <a:lnTo>
                    <a:pt x="69" y="0"/>
                  </a:lnTo>
                  <a:lnTo>
                    <a:pt x="55" y="36"/>
                  </a:lnTo>
                  <a:lnTo>
                    <a:pt x="43" y="49"/>
                  </a:lnTo>
                  <a:lnTo>
                    <a:pt x="51" y="86"/>
                  </a:lnTo>
                  <a:lnTo>
                    <a:pt x="72" y="111"/>
                  </a:lnTo>
                  <a:lnTo>
                    <a:pt x="102" y="141"/>
                  </a:lnTo>
                  <a:lnTo>
                    <a:pt x="111" y="181"/>
                  </a:lnTo>
                  <a:lnTo>
                    <a:pt x="133" y="208"/>
                  </a:lnTo>
                  <a:lnTo>
                    <a:pt x="152" y="228"/>
                  </a:lnTo>
                  <a:lnTo>
                    <a:pt x="183" y="240"/>
                  </a:lnTo>
                  <a:lnTo>
                    <a:pt x="199" y="271"/>
                  </a:lnTo>
                  <a:lnTo>
                    <a:pt x="173" y="297"/>
                  </a:lnTo>
                  <a:lnTo>
                    <a:pt x="200" y="291"/>
                  </a:lnTo>
                  <a:lnTo>
                    <a:pt x="208" y="318"/>
                  </a:lnTo>
                  <a:lnTo>
                    <a:pt x="153" y="330"/>
                  </a:lnTo>
                  <a:lnTo>
                    <a:pt x="83" y="343"/>
                  </a:lnTo>
                  <a:lnTo>
                    <a:pt x="78" y="319"/>
                  </a:lnTo>
                  <a:lnTo>
                    <a:pt x="0" y="3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 name="Freeform 35"/>
            <p:cNvSpPr>
              <a:spLocks/>
            </p:cNvSpPr>
            <p:nvPr/>
          </p:nvSpPr>
          <p:spPr bwMode="gray">
            <a:xfrm>
              <a:off x="4910120" y="2512773"/>
              <a:ext cx="15592" cy="20464"/>
            </a:xfrm>
            <a:custGeom>
              <a:avLst/>
              <a:gdLst>
                <a:gd name="T0" fmla="*/ 0 w 32"/>
                <a:gd name="T1" fmla="*/ 12 h 43"/>
                <a:gd name="T2" fmla="*/ 21 w 32"/>
                <a:gd name="T3" fmla="*/ 0 h 43"/>
                <a:gd name="T4" fmla="*/ 32 w 32"/>
                <a:gd name="T5" fmla="*/ 24 h 43"/>
                <a:gd name="T6" fmla="*/ 21 w 32"/>
                <a:gd name="T7" fmla="*/ 43 h 43"/>
                <a:gd name="T8" fmla="*/ 0 w 32"/>
                <a:gd name="T9" fmla="*/ 12 h 43"/>
                <a:gd name="T10" fmla="*/ 0 60000 65536"/>
                <a:gd name="T11" fmla="*/ 0 60000 65536"/>
                <a:gd name="T12" fmla="*/ 0 60000 65536"/>
                <a:gd name="T13" fmla="*/ 0 60000 65536"/>
                <a:gd name="T14" fmla="*/ 0 60000 65536"/>
                <a:gd name="T15" fmla="*/ 0 w 32"/>
                <a:gd name="T16" fmla="*/ 0 h 43"/>
                <a:gd name="T17" fmla="*/ 32 w 32"/>
                <a:gd name="T18" fmla="*/ 43 h 43"/>
              </a:gdLst>
              <a:ahLst/>
              <a:cxnLst>
                <a:cxn ang="T10">
                  <a:pos x="T0" y="T1"/>
                </a:cxn>
                <a:cxn ang="T11">
                  <a:pos x="T2" y="T3"/>
                </a:cxn>
                <a:cxn ang="T12">
                  <a:pos x="T4" y="T5"/>
                </a:cxn>
                <a:cxn ang="T13">
                  <a:pos x="T6" y="T7"/>
                </a:cxn>
                <a:cxn ang="T14">
                  <a:pos x="T8" y="T9"/>
                </a:cxn>
              </a:cxnLst>
              <a:rect l="T15" t="T16" r="T17" b="T18"/>
              <a:pathLst>
                <a:path w="32" h="43">
                  <a:moveTo>
                    <a:pt x="0" y="12"/>
                  </a:moveTo>
                  <a:lnTo>
                    <a:pt x="21" y="0"/>
                  </a:lnTo>
                  <a:lnTo>
                    <a:pt x="32" y="24"/>
                  </a:lnTo>
                  <a:lnTo>
                    <a:pt x="21" y="43"/>
                  </a:lnTo>
                  <a:lnTo>
                    <a:pt x="0" y="1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15" name="Group 111"/>
            <p:cNvGrpSpPr/>
            <p:nvPr/>
          </p:nvGrpSpPr>
          <p:grpSpPr bwMode="gray">
            <a:xfrm>
              <a:off x="4014563" y="3578865"/>
              <a:ext cx="877041" cy="745485"/>
              <a:chOff x="4014563" y="3578865"/>
              <a:chExt cx="877041" cy="745485"/>
            </a:xfrm>
            <a:grpFill/>
          </p:grpSpPr>
          <p:sp>
            <p:nvSpPr>
              <p:cNvPr id="76" name="Freeform 36"/>
              <p:cNvSpPr>
                <a:spLocks/>
              </p:cNvSpPr>
              <p:nvPr/>
            </p:nvSpPr>
            <p:spPr bwMode="gray">
              <a:xfrm>
                <a:off x="4014563" y="3578865"/>
                <a:ext cx="877041" cy="665577"/>
              </a:xfrm>
              <a:custGeom>
                <a:avLst/>
                <a:gdLst>
                  <a:gd name="T0" fmla="*/ 0 w 1801"/>
                  <a:gd name="T1" fmla="*/ 130 h 1367"/>
                  <a:gd name="T2" fmla="*/ 43 w 1801"/>
                  <a:gd name="T3" fmla="*/ 209 h 1367"/>
                  <a:gd name="T4" fmla="*/ 38 w 1801"/>
                  <a:gd name="T5" fmla="*/ 263 h 1367"/>
                  <a:gd name="T6" fmla="*/ 102 w 1801"/>
                  <a:gd name="T7" fmla="*/ 222 h 1367"/>
                  <a:gd name="T8" fmla="*/ 117 w 1801"/>
                  <a:gd name="T9" fmla="*/ 212 h 1367"/>
                  <a:gd name="T10" fmla="*/ 149 w 1801"/>
                  <a:gd name="T11" fmla="*/ 208 h 1367"/>
                  <a:gd name="T12" fmla="*/ 225 w 1801"/>
                  <a:gd name="T13" fmla="*/ 214 h 1367"/>
                  <a:gd name="T14" fmla="*/ 264 w 1801"/>
                  <a:gd name="T15" fmla="*/ 199 h 1367"/>
                  <a:gd name="T16" fmla="*/ 330 w 1801"/>
                  <a:gd name="T17" fmla="*/ 202 h 1367"/>
                  <a:gd name="T18" fmla="*/ 274 w 1801"/>
                  <a:gd name="T19" fmla="*/ 220 h 1367"/>
                  <a:gd name="T20" fmla="*/ 420 w 1801"/>
                  <a:gd name="T21" fmla="*/ 269 h 1367"/>
                  <a:gd name="T22" fmla="*/ 430 w 1801"/>
                  <a:gd name="T23" fmla="*/ 260 h 1367"/>
                  <a:gd name="T24" fmla="*/ 435 w 1801"/>
                  <a:gd name="T25" fmla="*/ 274 h 1367"/>
                  <a:gd name="T26" fmla="*/ 520 w 1801"/>
                  <a:gd name="T27" fmla="*/ 334 h 1367"/>
                  <a:gd name="T28" fmla="*/ 494 w 1801"/>
                  <a:gd name="T29" fmla="*/ 327 h 1367"/>
                  <a:gd name="T30" fmla="*/ 557 w 1801"/>
                  <a:gd name="T31" fmla="*/ 357 h 1367"/>
                  <a:gd name="T32" fmla="*/ 609 w 1801"/>
                  <a:gd name="T33" fmla="*/ 332 h 1367"/>
                  <a:gd name="T34" fmla="*/ 682 w 1801"/>
                  <a:gd name="T35" fmla="*/ 298 h 1367"/>
                  <a:gd name="T36" fmla="*/ 709 w 1801"/>
                  <a:gd name="T37" fmla="*/ 279 h 1367"/>
                  <a:gd name="T38" fmla="*/ 801 w 1801"/>
                  <a:gd name="T39" fmla="*/ 238 h 1367"/>
                  <a:gd name="T40" fmla="*/ 906 w 1801"/>
                  <a:gd name="T41" fmla="*/ 319 h 1367"/>
                  <a:gd name="T42" fmla="*/ 948 w 1801"/>
                  <a:gd name="T43" fmla="*/ 365 h 1367"/>
                  <a:gd name="T44" fmla="*/ 1006 w 1801"/>
                  <a:gd name="T45" fmla="*/ 412 h 1367"/>
                  <a:gd name="T46" fmla="*/ 1085 w 1801"/>
                  <a:gd name="T47" fmla="*/ 436 h 1367"/>
                  <a:gd name="T48" fmla="*/ 1138 w 1801"/>
                  <a:gd name="T49" fmla="*/ 547 h 1367"/>
                  <a:gd name="T50" fmla="*/ 1125 w 1801"/>
                  <a:gd name="T51" fmla="*/ 764 h 1367"/>
                  <a:gd name="T52" fmla="*/ 1169 w 1801"/>
                  <a:gd name="T53" fmla="*/ 750 h 1367"/>
                  <a:gd name="T54" fmla="*/ 1147 w 1801"/>
                  <a:gd name="T55" fmla="*/ 710 h 1367"/>
                  <a:gd name="T56" fmla="*/ 1184 w 1801"/>
                  <a:gd name="T57" fmla="*/ 727 h 1367"/>
                  <a:gd name="T58" fmla="*/ 1208 w 1801"/>
                  <a:gd name="T59" fmla="*/ 723 h 1367"/>
                  <a:gd name="T60" fmla="*/ 1172 w 1801"/>
                  <a:gd name="T61" fmla="*/ 835 h 1367"/>
                  <a:gd name="T62" fmla="*/ 1199 w 1801"/>
                  <a:gd name="T63" fmla="*/ 868 h 1367"/>
                  <a:gd name="T64" fmla="*/ 1262 w 1801"/>
                  <a:gd name="T65" fmla="*/ 970 h 1367"/>
                  <a:gd name="T66" fmla="*/ 1308 w 1801"/>
                  <a:gd name="T67" fmla="*/ 995 h 1367"/>
                  <a:gd name="T68" fmla="*/ 1302 w 1801"/>
                  <a:gd name="T69" fmla="*/ 962 h 1367"/>
                  <a:gd name="T70" fmla="*/ 1315 w 1801"/>
                  <a:gd name="T71" fmla="*/ 970 h 1367"/>
                  <a:gd name="T72" fmla="*/ 1340 w 1801"/>
                  <a:gd name="T73" fmla="*/ 1055 h 1367"/>
                  <a:gd name="T74" fmla="*/ 1394 w 1801"/>
                  <a:gd name="T75" fmla="*/ 1105 h 1367"/>
                  <a:gd name="T76" fmla="*/ 1478 w 1801"/>
                  <a:gd name="T77" fmla="*/ 1197 h 1367"/>
                  <a:gd name="T78" fmla="*/ 1585 w 1801"/>
                  <a:gd name="T79" fmla="*/ 1309 h 1367"/>
                  <a:gd name="T80" fmla="*/ 1641 w 1801"/>
                  <a:gd name="T81" fmla="*/ 1335 h 1367"/>
                  <a:gd name="T82" fmla="*/ 1585 w 1801"/>
                  <a:gd name="T83" fmla="*/ 1329 h 1367"/>
                  <a:gd name="T84" fmla="*/ 1651 w 1801"/>
                  <a:gd name="T85" fmla="*/ 1353 h 1367"/>
                  <a:gd name="T86" fmla="*/ 1717 w 1801"/>
                  <a:gd name="T87" fmla="*/ 1329 h 1367"/>
                  <a:gd name="T88" fmla="*/ 1772 w 1801"/>
                  <a:gd name="T89" fmla="*/ 1287 h 1367"/>
                  <a:gd name="T90" fmla="*/ 1783 w 1801"/>
                  <a:gd name="T91" fmla="*/ 1169 h 1367"/>
                  <a:gd name="T92" fmla="*/ 1784 w 1801"/>
                  <a:gd name="T93" fmla="*/ 957 h 1367"/>
                  <a:gd name="T94" fmla="*/ 1570 w 1801"/>
                  <a:gd name="T95" fmla="*/ 574 h 1367"/>
                  <a:gd name="T96" fmla="*/ 1544 w 1801"/>
                  <a:gd name="T97" fmla="*/ 471 h 1367"/>
                  <a:gd name="T98" fmla="*/ 1329 w 1801"/>
                  <a:gd name="T99" fmla="*/ 58 h 1367"/>
                  <a:gd name="T100" fmla="*/ 1301 w 1801"/>
                  <a:gd name="T101" fmla="*/ 15 h 1367"/>
                  <a:gd name="T102" fmla="*/ 1195 w 1801"/>
                  <a:gd name="T103" fmla="*/ 27 h 1367"/>
                  <a:gd name="T104" fmla="*/ 1172 w 1801"/>
                  <a:gd name="T105" fmla="*/ 116 h 1367"/>
                  <a:gd name="T106" fmla="*/ 596 w 1801"/>
                  <a:gd name="T107" fmla="*/ 108 h 1367"/>
                  <a:gd name="T108" fmla="*/ 4 w 1801"/>
                  <a:gd name="T109" fmla="*/ 91 h 136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801"/>
                  <a:gd name="T166" fmla="*/ 0 h 1367"/>
                  <a:gd name="T167" fmla="*/ 1801 w 1801"/>
                  <a:gd name="T168" fmla="*/ 1367 h 136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801" h="1367">
                    <a:moveTo>
                      <a:pt x="4" y="91"/>
                    </a:moveTo>
                    <a:lnTo>
                      <a:pt x="0" y="130"/>
                    </a:lnTo>
                    <a:lnTo>
                      <a:pt x="52" y="180"/>
                    </a:lnTo>
                    <a:lnTo>
                      <a:pt x="43" y="209"/>
                    </a:lnTo>
                    <a:lnTo>
                      <a:pt x="60" y="228"/>
                    </a:lnTo>
                    <a:lnTo>
                      <a:pt x="38" y="263"/>
                    </a:lnTo>
                    <a:lnTo>
                      <a:pt x="77" y="246"/>
                    </a:lnTo>
                    <a:lnTo>
                      <a:pt x="102" y="222"/>
                    </a:lnTo>
                    <a:lnTo>
                      <a:pt x="99" y="194"/>
                    </a:lnTo>
                    <a:lnTo>
                      <a:pt x="117" y="212"/>
                    </a:lnTo>
                    <a:lnTo>
                      <a:pt x="134" y="187"/>
                    </a:lnTo>
                    <a:lnTo>
                      <a:pt x="149" y="208"/>
                    </a:lnTo>
                    <a:lnTo>
                      <a:pt x="108" y="240"/>
                    </a:lnTo>
                    <a:lnTo>
                      <a:pt x="225" y="214"/>
                    </a:lnTo>
                    <a:lnTo>
                      <a:pt x="248" y="189"/>
                    </a:lnTo>
                    <a:lnTo>
                      <a:pt x="264" y="199"/>
                    </a:lnTo>
                    <a:lnTo>
                      <a:pt x="307" y="188"/>
                    </a:lnTo>
                    <a:lnTo>
                      <a:pt x="330" y="202"/>
                    </a:lnTo>
                    <a:lnTo>
                      <a:pt x="249" y="212"/>
                    </a:lnTo>
                    <a:lnTo>
                      <a:pt x="274" y="220"/>
                    </a:lnTo>
                    <a:lnTo>
                      <a:pt x="364" y="239"/>
                    </a:lnTo>
                    <a:lnTo>
                      <a:pt x="420" y="269"/>
                    </a:lnTo>
                    <a:lnTo>
                      <a:pt x="404" y="227"/>
                    </a:lnTo>
                    <a:lnTo>
                      <a:pt x="430" y="260"/>
                    </a:lnTo>
                    <a:lnTo>
                      <a:pt x="468" y="265"/>
                    </a:lnTo>
                    <a:lnTo>
                      <a:pt x="435" y="274"/>
                    </a:lnTo>
                    <a:lnTo>
                      <a:pt x="498" y="307"/>
                    </a:lnTo>
                    <a:lnTo>
                      <a:pt x="520" y="334"/>
                    </a:lnTo>
                    <a:lnTo>
                      <a:pt x="519" y="365"/>
                    </a:lnTo>
                    <a:lnTo>
                      <a:pt x="494" y="327"/>
                    </a:lnTo>
                    <a:lnTo>
                      <a:pt x="508" y="375"/>
                    </a:lnTo>
                    <a:lnTo>
                      <a:pt x="557" y="357"/>
                    </a:lnTo>
                    <a:lnTo>
                      <a:pt x="588" y="354"/>
                    </a:lnTo>
                    <a:lnTo>
                      <a:pt x="609" y="332"/>
                    </a:lnTo>
                    <a:lnTo>
                      <a:pt x="617" y="346"/>
                    </a:lnTo>
                    <a:lnTo>
                      <a:pt x="682" y="298"/>
                    </a:lnTo>
                    <a:lnTo>
                      <a:pt x="724" y="295"/>
                    </a:lnTo>
                    <a:lnTo>
                      <a:pt x="709" y="279"/>
                    </a:lnTo>
                    <a:lnTo>
                      <a:pt x="739" y="241"/>
                    </a:lnTo>
                    <a:lnTo>
                      <a:pt x="801" y="238"/>
                    </a:lnTo>
                    <a:lnTo>
                      <a:pt x="869" y="271"/>
                    </a:lnTo>
                    <a:lnTo>
                      <a:pt x="906" y="319"/>
                    </a:lnTo>
                    <a:lnTo>
                      <a:pt x="939" y="328"/>
                    </a:lnTo>
                    <a:lnTo>
                      <a:pt x="948" y="365"/>
                    </a:lnTo>
                    <a:lnTo>
                      <a:pt x="989" y="385"/>
                    </a:lnTo>
                    <a:lnTo>
                      <a:pt x="1006" y="412"/>
                    </a:lnTo>
                    <a:lnTo>
                      <a:pt x="1028" y="434"/>
                    </a:lnTo>
                    <a:lnTo>
                      <a:pt x="1085" y="436"/>
                    </a:lnTo>
                    <a:lnTo>
                      <a:pt x="1107" y="474"/>
                    </a:lnTo>
                    <a:lnTo>
                      <a:pt x="1138" y="547"/>
                    </a:lnTo>
                    <a:lnTo>
                      <a:pt x="1121" y="682"/>
                    </a:lnTo>
                    <a:lnTo>
                      <a:pt x="1125" y="764"/>
                    </a:lnTo>
                    <a:lnTo>
                      <a:pt x="1162" y="789"/>
                    </a:lnTo>
                    <a:lnTo>
                      <a:pt x="1169" y="750"/>
                    </a:lnTo>
                    <a:lnTo>
                      <a:pt x="1144" y="737"/>
                    </a:lnTo>
                    <a:lnTo>
                      <a:pt x="1147" y="710"/>
                    </a:lnTo>
                    <a:lnTo>
                      <a:pt x="1158" y="717"/>
                    </a:lnTo>
                    <a:lnTo>
                      <a:pt x="1184" y="727"/>
                    </a:lnTo>
                    <a:lnTo>
                      <a:pt x="1191" y="753"/>
                    </a:lnTo>
                    <a:lnTo>
                      <a:pt x="1208" y="723"/>
                    </a:lnTo>
                    <a:lnTo>
                      <a:pt x="1222" y="749"/>
                    </a:lnTo>
                    <a:lnTo>
                      <a:pt x="1172" y="835"/>
                    </a:lnTo>
                    <a:lnTo>
                      <a:pt x="1170" y="851"/>
                    </a:lnTo>
                    <a:lnTo>
                      <a:pt x="1199" y="868"/>
                    </a:lnTo>
                    <a:lnTo>
                      <a:pt x="1227" y="936"/>
                    </a:lnTo>
                    <a:lnTo>
                      <a:pt x="1262" y="970"/>
                    </a:lnTo>
                    <a:lnTo>
                      <a:pt x="1280" y="995"/>
                    </a:lnTo>
                    <a:lnTo>
                      <a:pt x="1308" y="995"/>
                    </a:lnTo>
                    <a:lnTo>
                      <a:pt x="1279" y="955"/>
                    </a:lnTo>
                    <a:lnTo>
                      <a:pt x="1302" y="962"/>
                    </a:lnTo>
                    <a:lnTo>
                      <a:pt x="1329" y="953"/>
                    </a:lnTo>
                    <a:lnTo>
                      <a:pt x="1315" y="970"/>
                    </a:lnTo>
                    <a:lnTo>
                      <a:pt x="1327" y="1007"/>
                    </a:lnTo>
                    <a:lnTo>
                      <a:pt x="1340" y="1055"/>
                    </a:lnTo>
                    <a:lnTo>
                      <a:pt x="1384" y="1075"/>
                    </a:lnTo>
                    <a:lnTo>
                      <a:pt x="1394" y="1105"/>
                    </a:lnTo>
                    <a:lnTo>
                      <a:pt x="1431" y="1197"/>
                    </a:lnTo>
                    <a:lnTo>
                      <a:pt x="1478" y="1197"/>
                    </a:lnTo>
                    <a:lnTo>
                      <a:pt x="1518" y="1219"/>
                    </a:lnTo>
                    <a:lnTo>
                      <a:pt x="1585" y="1309"/>
                    </a:lnTo>
                    <a:lnTo>
                      <a:pt x="1640" y="1319"/>
                    </a:lnTo>
                    <a:lnTo>
                      <a:pt x="1641" y="1335"/>
                    </a:lnTo>
                    <a:lnTo>
                      <a:pt x="1628" y="1346"/>
                    </a:lnTo>
                    <a:lnTo>
                      <a:pt x="1585" y="1329"/>
                    </a:lnTo>
                    <a:lnTo>
                      <a:pt x="1599" y="1367"/>
                    </a:lnTo>
                    <a:lnTo>
                      <a:pt x="1651" y="1353"/>
                    </a:lnTo>
                    <a:lnTo>
                      <a:pt x="1693" y="1352"/>
                    </a:lnTo>
                    <a:lnTo>
                      <a:pt x="1717" y="1329"/>
                    </a:lnTo>
                    <a:lnTo>
                      <a:pt x="1752" y="1327"/>
                    </a:lnTo>
                    <a:lnTo>
                      <a:pt x="1772" y="1287"/>
                    </a:lnTo>
                    <a:lnTo>
                      <a:pt x="1765" y="1231"/>
                    </a:lnTo>
                    <a:lnTo>
                      <a:pt x="1783" y="1169"/>
                    </a:lnTo>
                    <a:lnTo>
                      <a:pt x="1801" y="1176"/>
                    </a:lnTo>
                    <a:lnTo>
                      <a:pt x="1784" y="957"/>
                    </a:lnTo>
                    <a:lnTo>
                      <a:pt x="1765" y="891"/>
                    </a:lnTo>
                    <a:lnTo>
                      <a:pt x="1570" y="574"/>
                    </a:lnTo>
                    <a:lnTo>
                      <a:pt x="1525" y="471"/>
                    </a:lnTo>
                    <a:lnTo>
                      <a:pt x="1544" y="471"/>
                    </a:lnTo>
                    <a:lnTo>
                      <a:pt x="1417" y="269"/>
                    </a:lnTo>
                    <a:lnTo>
                      <a:pt x="1329" y="58"/>
                    </a:lnTo>
                    <a:lnTo>
                      <a:pt x="1323" y="21"/>
                    </a:lnTo>
                    <a:lnTo>
                      <a:pt x="1301" y="15"/>
                    </a:lnTo>
                    <a:lnTo>
                      <a:pt x="1217" y="0"/>
                    </a:lnTo>
                    <a:lnTo>
                      <a:pt x="1195" y="27"/>
                    </a:lnTo>
                    <a:lnTo>
                      <a:pt x="1209" y="119"/>
                    </a:lnTo>
                    <a:lnTo>
                      <a:pt x="1172" y="116"/>
                    </a:lnTo>
                    <a:lnTo>
                      <a:pt x="1166" y="74"/>
                    </a:lnTo>
                    <a:lnTo>
                      <a:pt x="596" y="108"/>
                    </a:lnTo>
                    <a:lnTo>
                      <a:pt x="555" y="41"/>
                    </a:lnTo>
                    <a:lnTo>
                      <a:pt x="4" y="9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77" name="Freeform 37"/>
              <p:cNvSpPr>
                <a:spLocks/>
              </p:cNvSpPr>
              <p:nvPr/>
            </p:nvSpPr>
            <p:spPr bwMode="gray">
              <a:xfrm>
                <a:off x="4739584" y="4294141"/>
                <a:ext cx="43852" cy="30209"/>
              </a:xfrm>
              <a:custGeom>
                <a:avLst/>
                <a:gdLst>
                  <a:gd name="T0" fmla="*/ 0 w 91"/>
                  <a:gd name="T1" fmla="*/ 62 h 62"/>
                  <a:gd name="T2" fmla="*/ 5 w 91"/>
                  <a:gd name="T3" fmla="*/ 28 h 62"/>
                  <a:gd name="T4" fmla="*/ 36 w 91"/>
                  <a:gd name="T5" fmla="*/ 23 h 62"/>
                  <a:gd name="T6" fmla="*/ 40 w 91"/>
                  <a:gd name="T7" fmla="*/ 0 h 62"/>
                  <a:gd name="T8" fmla="*/ 91 w 91"/>
                  <a:gd name="T9" fmla="*/ 26 h 62"/>
                  <a:gd name="T10" fmla="*/ 41 w 91"/>
                  <a:gd name="T11" fmla="*/ 42 h 62"/>
                  <a:gd name="T12" fmla="*/ 16 w 91"/>
                  <a:gd name="T13" fmla="*/ 35 h 62"/>
                  <a:gd name="T14" fmla="*/ 25 w 91"/>
                  <a:gd name="T15" fmla="*/ 50 h 62"/>
                  <a:gd name="T16" fmla="*/ 0 w 91"/>
                  <a:gd name="T17" fmla="*/ 62 h 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1"/>
                  <a:gd name="T28" fmla="*/ 0 h 62"/>
                  <a:gd name="T29" fmla="*/ 91 w 91"/>
                  <a:gd name="T30" fmla="*/ 62 h 6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1" h="62">
                    <a:moveTo>
                      <a:pt x="0" y="62"/>
                    </a:moveTo>
                    <a:lnTo>
                      <a:pt x="5" y="28"/>
                    </a:lnTo>
                    <a:lnTo>
                      <a:pt x="36" y="23"/>
                    </a:lnTo>
                    <a:lnTo>
                      <a:pt x="40" y="0"/>
                    </a:lnTo>
                    <a:lnTo>
                      <a:pt x="91" y="26"/>
                    </a:lnTo>
                    <a:lnTo>
                      <a:pt x="41" y="42"/>
                    </a:lnTo>
                    <a:lnTo>
                      <a:pt x="16" y="35"/>
                    </a:lnTo>
                    <a:lnTo>
                      <a:pt x="25" y="50"/>
                    </a:lnTo>
                    <a:lnTo>
                      <a:pt x="0" y="6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78" name="Freeform 38"/>
              <p:cNvSpPr>
                <a:spLocks/>
              </p:cNvSpPr>
              <p:nvPr/>
            </p:nvSpPr>
            <p:spPr bwMode="gray">
              <a:xfrm>
                <a:off x="4801951" y="4275625"/>
                <a:ext cx="35082" cy="23388"/>
              </a:xfrm>
              <a:custGeom>
                <a:avLst/>
                <a:gdLst>
                  <a:gd name="T0" fmla="*/ 0 w 74"/>
                  <a:gd name="T1" fmla="*/ 44 h 46"/>
                  <a:gd name="T2" fmla="*/ 12 w 74"/>
                  <a:gd name="T3" fmla="*/ 46 h 46"/>
                  <a:gd name="T4" fmla="*/ 74 w 74"/>
                  <a:gd name="T5" fmla="*/ 0 h 46"/>
                  <a:gd name="T6" fmla="*/ 18 w 74"/>
                  <a:gd name="T7" fmla="*/ 33 h 46"/>
                  <a:gd name="T8" fmla="*/ 0 w 74"/>
                  <a:gd name="T9" fmla="*/ 44 h 46"/>
                  <a:gd name="T10" fmla="*/ 0 60000 65536"/>
                  <a:gd name="T11" fmla="*/ 0 60000 65536"/>
                  <a:gd name="T12" fmla="*/ 0 60000 65536"/>
                  <a:gd name="T13" fmla="*/ 0 60000 65536"/>
                  <a:gd name="T14" fmla="*/ 0 60000 65536"/>
                  <a:gd name="T15" fmla="*/ 0 w 74"/>
                  <a:gd name="T16" fmla="*/ 0 h 46"/>
                  <a:gd name="T17" fmla="*/ 74 w 74"/>
                  <a:gd name="T18" fmla="*/ 46 h 46"/>
                </a:gdLst>
                <a:ahLst/>
                <a:cxnLst>
                  <a:cxn ang="T10">
                    <a:pos x="T0" y="T1"/>
                  </a:cxn>
                  <a:cxn ang="T11">
                    <a:pos x="T2" y="T3"/>
                  </a:cxn>
                  <a:cxn ang="T12">
                    <a:pos x="T4" y="T5"/>
                  </a:cxn>
                  <a:cxn ang="T13">
                    <a:pos x="T6" y="T7"/>
                  </a:cxn>
                  <a:cxn ang="T14">
                    <a:pos x="T8" y="T9"/>
                  </a:cxn>
                </a:cxnLst>
                <a:rect l="T15" t="T16" r="T17" b="T18"/>
                <a:pathLst>
                  <a:path w="74" h="46">
                    <a:moveTo>
                      <a:pt x="0" y="44"/>
                    </a:moveTo>
                    <a:lnTo>
                      <a:pt x="12" y="46"/>
                    </a:lnTo>
                    <a:lnTo>
                      <a:pt x="74" y="0"/>
                    </a:lnTo>
                    <a:lnTo>
                      <a:pt x="18" y="33"/>
                    </a:lnTo>
                    <a:lnTo>
                      <a:pt x="0" y="4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79" name="Freeform 39"/>
              <p:cNvSpPr>
                <a:spLocks/>
              </p:cNvSpPr>
              <p:nvPr/>
            </p:nvSpPr>
            <p:spPr bwMode="gray">
              <a:xfrm>
                <a:off x="4862370" y="4207411"/>
                <a:ext cx="24362" cy="44827"/>
              </a:xfrm>
              <a:custGeom>
                <a:avLst/>
                <a:gdLst>
                  <a:gd name="T0" fmla="*/ 0 w 49"/>
                  <a:gd name="T1" fmla="*/ 94 h 94"/>
                  <a:gd name="T2" fmla="*/ 26 w 49"/>
                  <a:gd name="T3" fmla="*/ 64 h 94"/>
                  <a:gd name="T4" fmla="*/ 49 w 49"/>
                  <a:gd name="T5" fmla="*/ 0 h 94"/>
                  <a:gd name="T6" fmla="*/ 33 w 49"/>
                  <a:gd name="T7" fmla="*/ 30 h 94"/>
                  <a:gd name="T8" fmla="*/ 0 w 49"/>
                  <a:gd name="T9" fmla="*/ 94 h 94"/>
                  <a:gd name="T10" fmla="*/ 0 60000 65536"/>
                  <a:gd name="T11" fmla="*/ 0 60000 65536"/>
                  <a:gd name="T12" fmla="*/ 0 60000 65536"/>
                  <a:gd name="T13" fmla="*/ 0 60000 65536"/>
                  <a:gd name="T14" fmla="*/ 0 60000 65536"/>
                  <a:gd name="T15" fmla="*/ 0 w 49"/>
                  <a:gd name="T16" fmla="*/ 0 h 94"/>
                  <a:gd name="T17" fmla="*/ 49 w 49"/>
                  <a:gd name="T18" fmla="*/ 94 h 94"/>
                </a:gdLst>
                <a:ahLst/>
                <a:cxnLst>
                  <a:cxn ang="T10">
                    <a:pos x="T0" y="T1"/>
                  </a:cxn>
                  <a:cxn ang="T11">
                    <a:pos x="T2" y="T3"/>
                  </a:cxn>
                  <a:cxn ang="T12">
                    <a:pos x="T4" y="T5"/>
                  </a:cxn>
                  <a:cxn ang="T13">
                    <a:pos x="T6" y="T7"/>
                  </a:cxn>
                  <a:cxn ang="T14">
                    <a:pos x="T8" y="T9"/>
                  </a:cxn>
                </a:cxnLst>
                <a:rect l="T15" t="T16" r="T17" b="T18"/>
                <a:pathLst>
                  <a:path w="49" h="94">
                    <a:moveTo>
                      <a:pt x="0" y="94"/>
                    </a:moveTo>
                    <a:lnTo>
                      <a:pt x="26" y="64"/>
                    </a:lnTo>
                    <a:lnTo>
                      <a:pt x="49" y="0"/>
                    </a:lnTo>
                    <a:lnTo>
                      <a:pt x="33" y="30"/>
                    </a:lnTo>
                    <a:lnTo>
                      <a:pt x="0" y="9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16" name="Freeform 40"/>
            <p:cNvSpPr>
              <a:spLocks/>
            </p:cNvSpPr>
            <p:nvPr/>
          </p:nvSpPr>
          <p:spPr bwMode="gray">
            <a:xfrm>
              <a:off x="4172431" y="3090645"/>
              <a:ext cx="524276" cy="545715"/>
            </a:xfrm>
            <a:custGeom>
              <a:avLst/>
              <a:gdLst>
                <a:gd name="T0" fmla="*/ 0 w 1075"/>
                <a:gd name="T1" fmla="*/ 63 h 1121"/>
                <a:gd name="T2" fmla="*/ 142 w 1075"/>
                <a:gd name="T3" fmla="*/ 581 h 1121"/>
                <a:gd name="T4" fmla="*/ 195 w 1075"/>
                <a:gd name="T5" fmla="*/ 669 h 1121"/>
                <a:gd name="T6" fmla="*/ 214 w 1075"/>
                <a:gd name="T7" fmla="*/ 733 h 1121"/>
                <a:gd name="T8" fmla="*/ 191 w 1075"/>
                <a:gd name="T9" fmla="*/ 779 h 1121"/>
                <a:gd name="T10" fmla="*/ 183 w 1075"/>
                <a:gd name="T11" fmla="*/ 848 h 1121"/>
                <a:gd name="T12" fmla="*/ 230 w 1075"/>
                <a:gd name="T13" fmla="*/ 1043 h 1121"/>
                <a:gd name="T14" fmla="*/ 271 w 1075"/>
                <a:gd name="T15" fmla="*/ 1110 h 1121"/>
                <a:gd name="T16" fmla="*/ 841 w 1075"/>
                <a:gd name="T17" fmla="*/ 1076 h 1121"/>
                <a:gd name="T18" fmla="*/ 847 w 1075"/>
                <a:gd name="T19" fmla="*/ 1118 h 1121"/>
                <a:gd name="T20" fmla="*/ 884 w 1075"/>
                <a:gd name="T21" fmla="*/ 1121 h 1121"/>
                <a:gd name="T22" fmla="*/ 870 w 1075"/>
                <a:gd name="T23" fmla="*/ 1029 h 1121"/>
                <a:gd name="T24" fmla="*/ 892 w 1075"/>
                <a:gd name="T25" fmla="*/ 1002 h 1121"/>
                <a:gd name="T26" fmla="*/ 976 w 1075"/>
                <a:gd name="T27" fmla="*/ 1017 h 1121"/>
                <a:gd name="T28" fmla="*/ 989 w 1075"/>
                <a:gd name="T29" fmla="*/ 954 h 1121"/>
                <a:gd name="T30" fmla="*/ 976 w 1075"/>
                <a:gd name="T31" fmla="*/ 949 h 1121"/>
                <a:gd name="T32" fmla="*/ 995 w 1075"/>
                <a:gd name="T33" fmla="*/ 932 h 1121"/>
                <a:gd name="T34" fmla="*/ 964 w 1075"/>
                <a:gd name="T35" fmla="*/ 915 h 1121"/>
                <a:gd name="T36" fmla="*/ 982 w 1075"/>
                <a:gd name="T37" fmla="*/ 895 h 1121"/>
                <a:gd name="T38" fmla="*/ 978 w 1075"/>
                <a:gd name="T39" fmla="*/ 863 h 1121"/>
                <a:gd name="T40" fmla="*/ 1015 w 1075"/>
                <a:gd name="T41" fmla="*/ 839 h 1121"/>
                <a:gd name="T42" fmla="*/ 1002 w 1075"/>
                <a:gd name="T43" fmla="*/ 806 h 1121"/>
                <a:gd name="T44" fmla="*/ 1021 w 1075"/>
                <a:gd name="T45" fmla="*/ 794 h 1121"/>
                <a:gd name="T46" fmla="*/ 1029 w 1075"/>
                <a:gd name="T47" fmla="*/ 766 h 1121"/>
                <a:gd name="T48" fmla="*/ 1014 w 1075"/>
                <a:gd name="T49" fmla="*/ 755 h 1121"/>
                <a:gd name="T50" fmla="*/ 1042 w 1075"/>
                <a:gd name="T51" fmla="*/ 731 h 1121"/>
                <a:gd name="T52" fmla="*/ 1029 w 1075"/>
                <a:gd name="T53" fmla="*/ 713 h 1121"/>
                <a:gd name="T54" fmla="*/ 1052 w 1075"/>
                <a:gd name="T55" fmla="*/ 713 h 1121"/>
                <a:gd name="T56" fmla="*/ 1075 w 1075"/>
                <a:gd name="T57" fmla="*/ 678 h 1121"/>
                <a:gd name="T58" fmla="*/ 1067 w 1075"/>
                <a:gd name="T59" fmla="*/ 669 h 1121"/>
                <a:gd name="T60" fmla="*/ 1030 w 1075"/>
                <a:gd name="T61" fmla="*/ 662 h 1121"/>
                <a:gd name="T62" fmla="*/ 1006 w 1075"/>
                <a:gd name="T63" fmla="*/ 631 h 1121"/>
                <a:gd name="T64" fmla="*/ 963 w 1075"/>
                <a:gd name="T65" fmla="*/ 554 h 1121"/>
                <a:gd name="T66" fmla="*/ 939 w 1075"/>
                <a:gd name="T67" fmla="*/ 544 h 1121"/>
                <a:gd name="T68" fmla="*/ 891 w 1075"/>
                <a:gd name="T69" fmla="*/ 442 h 1121"/>
                <a:gd name="T70" fmla="*/ 821 w 1075"/>
                <a:gd name="T71" fmla="*/ 399 h 1121"/>
                <a:gd name="T72" fmla="*/ 772 w 1075"/>
                <a:gd name="T73" fmla="*/ 330 h 1121"/>
                <a:gd name="T74" fmla="*/ 651 w 1075"/>
                <a:gd name="T75" fmla="*/ 242 h 1121"/>
                <a:gd name="T76" fmla="*/ 593 w 1075"/>
                <a:gd name="T77" fmla="*/ 163 h 1121"/>
                <a:gd name="T78" fmla="*/ 463 w 1075"/>
                <a:gd name="T79" fmla="*/ 78 h 1121"/>
                <a:gd name="T80" fmla="*/ 505 w 1075"/>
                <a:gd name="T81" fmla="*/ 0 h 1121"/>
                <a:gd name="T82" fmla="*/ 260 w 1075"/>
                <a:gd name="T83" fmla="*/ 30 h 1121"/>
                <a:gd name="T84" fmla="*/ 0 w 1075"/>
                <a:gd name="T85" fmla="*/ 63 h 112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75"/>
                <a:gd name="T130" fmla="*/ 0 h 1121"/>
                <a:gd name="T131" fmla="*/ 1075 w 1075"/>
                <a:gd name="T132" fmla="*/ 1121 h 112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75" h="1121">
                  <a:moveTo>
                    <a:pt x="0" y="63"/>
                  </a:moveTo>
                  <a:lnTo>
                    <a:pt x="142" y="581"/>
                  </a:lnTo>
                  <a:lnTo>
                    <a:pt x="195" y="669"/>
                  </a:lnTo>
                  <a:lnTo>
                    <a:pt x="214" y="733"/>
                  </a:lnTo>
                  <a:lnTo>
                    <a:pt x="191" y="779"/>
                  </a:lnTo>
                  <a:lnTo>
                    <a:pt x="183" y="848"/>
                  </a:lnTo>
                  <a:lnTo>
                    <a:pt x="230" y="1043"/>
                  </a:lnTo>
                  <a:lnTo>
                    <a:pt x="271" y="1110"/>
                  </a:lnTo>
                  <a:lnTo>
                    <a:pt x="841" y="1076"/>
                  </a:lnTo>
                  <a:lnTo>
                    <a:pt x="847" y="1118"/>
                  </a:lnTo>
                  <a:lnTo>
                    <a:pt x="884" y="1121"/>
                  </a:lnTo>
                  <a:lnTo>
                    <a:pt x="870" y="1029"/>
                  </a:lnTo>
                  <a:lnTo>
                    <a:pt x="892" y="1002"/>
                  </a:lnTo>
                  <a:lnTo>
                    <a:pt x="976" y="1017"/>
                  </a:lnTo>
                  <a:lnTo>
                    <a:pt x="989" y="954"/>
                  </a:lnTo>
                  <a:lnTo>
                    <a:pt x="976" y="949"/>
                  </a:lnTo>
                  <a:lnTo>
                    <a:pt x="995" y="932"/>
                  </a:lnTo>
                  <a:lnTo>
                    <a:pt x="964" y="915"/>
                  </a:lnTo>
                  <a:lnTo>
                    <a:pt x="982" y="895"/>
                  </a:lnTo>
                  <a:lnTo>
                    <a:pt x="978" y="863"/>
                  </a:lnTo>
                  <a:lnTo>
                    <a:pt x="1015" y="839"/>
                  </a:lnTo>
                  <a:lnTo>
                    <a:pt x="1002" y="806"/>
                  </a:lnTo>
                  <a:lnTo>
                    <a:pt x="1021" y="794"/>
                  </a:lnTo>
                  <a:lnTo>
                    <a:pt x="1029" y="766"/>
                  </a:lnTo>
                  <a:lnTo>
                    <a:pt x="1014" y="755"/>
                  </a:lnTo>
                  <a:lnTo>
                    <a:pt x="1042" y="731"/>
                  </a:lnTo>
                  <a:lnTo>
                    <a:pt x="1029" y="713"/>
                  </a:lnTo>
                  <a:lnTo>
                    <a:pt x="1052" y="713"/>
                  </a:lnTo>
                  <a:lnTo>
                    <a:pt x="1075" y="678"/>
                  </a:lnTo>
                  <a:lnTo>
                    <a:pt x="1067" y="669"/>
                  </a:lnTo>
                  <a:lnTo>
                    <a:pt x="1030" y="662"/>
                  </a:lnTo>
                  <a:lnTo>
                    <a:pt x="1006" y="631"/>
                  </a:lnTo>
                  <a:lnTo>
                    <a:pt x="963" y="554"/>
                  </a:lnTo>
                  <a:lnTo>
                    <a:pt x="939" y="544"/>
                  </a:lnTo>
                  <a:lnTo>
                    <a:pt x="891" y="442"/>
                  </a:lnTo>
                  <a:lnTo>
                    <a:pt x="821" y="399"/>
                  </a:lnTo>
                  <a:lnTo>
                    <a:pt x="772" y="330"/>
                  </a:lnTo>
                  <a:lnTo>
                    <a:pt x="651" y="242"/>
                  </a:lnTo>
                  <a:lnTo>
                    <a:pt x="593" y="163"/>
                  </a:lnTo>
                  <a:lnTo>
                    <a:pt x="463" y="78"/>
                  </a:lnTo>
                  <a:lnTo>
                    <a:pt x="505" y="0"/>
                  </a:lnTo>
                  <a:lnTo>
                    <a:pt x="260" y="30"/>
                  </a:lnTo>
                  <a:lnTo>
                    <a:pt x="0" y="63"/>
                  </a:lnTo>
                  <a:close/>
                </a:path>
              </a:pathLst>
            </a:custGeom>
            <a:solidFill>
              <a:schemeClr val="bg2"/>
            </a:solid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17" name="Group 109"/>
            <p:cNvGrpSpPr/>
            <p:nvPr/>
          </p:nvGrpSpPr>
          <p:grpSpPr bwMode="gray">
            <a:xfrm>
              <a:off x="1821959" y="3830284"/>
              <a:ext cx="566179" cy="396617"/>
              <a:chOff x="1821959" y="3830284"/>
              <a:chExt cx="566179" cy="396617"/>
            </a:xfrm>
            <a:grpFill/>
          </p:grpSpPr>
          <p:sp>
            <p:nvSpPr>
              <p:cNvPr id="70" name="Freeform 41"/>
              <p:cNvSpPr>
                <a:spLocks/>
              </p:cNvSpPr>
              <p:nvPr/>
            </p:nvSpPr>
            <p:spPr bwMode="gray">
              <a:xfrm>
                <a:off x="1821959" y="3830284"/>
                <a:ext cx="57495" cy="45801"/>
              </a:xfrm>
              <a:custGeom>
                <a:avLst/>
                <a:gdLst>
                  <a:gd name="T0" fmla="*/ 0 w 117"/>
                  <a:gd name="T1" fmla="*/ 55 h 95"/>
                  <a:gd name="T2" fmla="*/ 43 w 117"/>
                  <a:gd name="T3" fmla="*/ 95 h 95"/>
                  <a:gd name="T4" fmla="*/ 67 w 117"/>
                  <a:gd name="T5" fmla="*/ 94 h 95"/>
                  <a:gd name="T6" fmla="*/ 105 w 117"/>
                  <a:gd name="T7" fmla="*/ 71 h 95"/>
                  <a:gd name="T8" fmla="*/ 117 w 117"/>
                  <a:gd name="T9" fmla="*/ 20 h 95"/>
                  <a:gd name="T10" fmla="*/ 91 w 117"/>
                  <a:gd name="T11" fmla="*/ 0 h 95"/>
                  <a:gd name="T12" fmla="*/ 56 w 117"/>
                  <a:gd name="T13" fmla="*/ 6 h 95"/>
                  <a:gd name="T14" fmla="*/ 0 w 117"/>
                  <a:gd name="T15" fmla="*/ 55 h 95"/>
                  <a:gd name="T16" fmla="*/ 0 60000 65536"/>
                  <a:gd name="T17" fmla="*/ 0 60000 65536"/>
                  <a:gd name="T18" fmla="*/ 0 60000 65536"/>
                  <a:gd name="T19" fmla="*/ 0 60000 65536"/>
                  <a:gd name="T20" fmla="*/ 0 60000 65536"/>
                  <a:gd name="T21" fmla="*/ 0 60000 65536"/>
                  <a:gd name="T22" fmla="*/ 0 60000 65536"/>
                  <a:gd name="T23" fmla="*/ 0 60000 65536"/>
                  <a:gd name="T24" fmla="*/ 0 w 117"/>
                  <a:gd name="T25" fmla="*/ 0 h 95"/>
                  <a:gd name="T26" fmla="*/ 117 w 117"/>
                  <a:gd name="T27" fmla="*/ 95 h 9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7" h="95">
                    <a:moveTo>
                      <a:pt x="0" y="55"/>
                    </a:moveTo>
                    <a:lnTo>
                      <a:pt x="43" y="95"/>
                    </a:lnTo>
                    <a:lnTo>
                      <a:pt x="67" y="94"/>
                    </a:lnTo>
                    <a:lnTo>
                      <a:pt x="105" y="71"/>
                    </a:lnTo>
                    <a:lnTo>
                      <a:pt x="117" y="20"/>
                    </a:lnTo>
                    <a:lnTo>
                      <a:pt x="91" y="0"/>
                    </a:lnTo>
                    <a:lnTo>
                      <a:pt x="56" y="6"/>
                    </a:lnTo>
                    <a:lnTo>
                      <a:pt x="0" y="5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71" name="Freeform 42"/>
              <p:cNvSpPr>
                <a:spLocks/>
              </p:cNvSpPr>
              <p:nvPr/>
            </p:nvSpPr>
            <p:spPr bwMode="gray">
              <a:xfrm>
                <a:off x="1996393" y="3896549"/>
                <a:ext cx="65291" cy="55546"/>
              </a:xfrm>
              <a:custGeom>
                <a:avLst/>
                <a:gdLst>
                  <a:gd name="T0" fmla="*/ 0 w 134"/>
                  <a:gd name="T1" fmla="*/ 30 h 115"/>
                  <a:gd name="T2" fmla="*/ 29 w 134"/>
                  <a:gd name="T3" fmla="*/ 96 h 115"/>
                  <a:gd name="T4" fmla="*/ 59 w 134"/>
                  <a:gd name="T5" fmla="*/ 95 h 115"/>
                  <a:gd name="T6" fmla="*/ 62 w 134"/>
                  <a:gd name="T7" fmla="*/ 76 h 115"/>
                  <a:gd name="T8" fmla="*/ 102 w 134"/>
                  <a:gd name="T9" fmla="*/ 115 h 115"/>
                  <a:gd name="T10" fmla="*/ 134 w 134"/>
                  <a:gd name="T11" fmla="*/ 109 h 115"/>
                  <a:gd name="T12" fmla="*/ 127 w 134"/>
                  <a:gd name="T13" fmla="*/ 71 h 115"/>
                  <a:gd name="T14" fmla="*/ 97 w 134"/>
                  <a:gd name="T15" fmla="*/ 62 h 115"/>
                  <a:gd name="T16" fmla="*/ 71 w 134"/>
                  <a:gd name="T17" fmla="*/ 0 h 115"/>
                  <a:gd name="T18" fmla="*/ 0 w 134"/>
                  <a:gd name="T19" fmla="*/ 30 h 1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4"/>
                  <a:gd name="T31" fmla="*/ 0 h 115"/>
                  <a:gd name="T32" fmla="*/ 134 w 134"/>
                  <a:gd name="T33" fmla="*/ 115 h 11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4" h="115">
                    <a:moveTo>
                      <a:pt x="0" y="30"/>
                    </a:moveTo>
                    <a:lnTo>
                      <a:pt x="29" y="96"/>
                    </a:lnTo>
                    <a:lnTo>
                      <a:pt x="59" y="95"/>
                    </a:lnTo>
                    <a:lnTo>
                      <a:pt x="62" y="76"/>
                    </a:lnTo>
                    <a:lnTo>
                      <a:pt x="102" y="115"/>
                    </a:lnTo>
                    <a:lnTo>
                      <a:pt x="134" y="109"/>
                    </a:lnTo>
                    <a:lnTo>
                      <a:pt x="127" y="71"/>
                    </a:lnTo>
                    <a:lnTo>
                      <a:pt x="97" y="62"/>
                    </a:lnTo>
                    <a:lnTo>
                      <a:pt x="71" y="0"/>
                    </a:lnTo>
                    <a:lnTo>
                      <a:pt x="0" y="3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72" name="Freeform 43"/>
              <p:cNvSpPr>
                <a:spLocks/>
              </p:cNvSpPr>
              <p:nvPr/>
            </p:nvSpPr>
            <p:spPr bwMode="gray">
              <a:xfrm>
                <a:off x="2101638" y="3955018"/>
                <a:ext cx="67240" cy="18515"/>
              </a:xfrm>
              <a:custGeom>
                <a:avLst/>
                <a:gdLst>
                  <a:gd name="T0" fmla="*/ 0 w 138"/>
                  <a:gd name="T1" fmla="*/ 31 h 37"/>
                  <a:gd name="T2" fmla="*/ 15 w 138"/>
                  <a:gd name="T3" fmla="*/ 0 h 37"/>
                  <a:gd name="T4" fmla="*/ 138 w 138"/>
                  <a:gd name="T5" fmla="*/ 13 h 37"/>
                  <a:gd name="T6" fmla="*/ 112 w 138"/>
                  <a:gd name="T7" fmla="*/ 37 h 37"/>
                  <a:gd name="T8" fmla="*/ 0 w 138"/>
                  <a:gd name="T9" fmla="*/ 31 h 37"/>
                  <a:gd name="T10" fmla="*/ 0 60000 65536"/>
                  <a:gd name="T11" fmla="*/ 0 60000 65536"/>
                  <a:gd name="T12" fmla="*/ 0 60000 65536"/>
                  <a:gd name="T13" fmla="*/ 0 60000 65536"/>
                  <a:gd name="T14" fmla="*/ 0 60000 65536"/>
                  <a:gd name="T15" fmla="*/ 0 w 138"/>
                  <a:gd name="T16" fmla="*/ 0 h 37"/>
                  <a:gd name="T17" fmla="*/ 138 w 138"/>
                  <a:gd name="T18" fmla="*/ 37 h 37"/>
                </a:gdLst>
                <a:ahLst/>
                <a:cxnLst>
                  <a:cxn ang="T10">
                    <a:pos x="T0" y="T1"/>
                  </a:cxn>
                  <a:cxn ang="T11">
                    <a:pos x="T2" y="T3"/>
                  </a:cxn>
                  <a:cxn ang="T12">
                    <a:pos x="T4" y="T5"/>
                  </a:cxn>
                  <a:cxn ang="T13">
                    <a:pos x="T6" y="T7"/>
                  </a:cxn>
                  <a:cxn ang="T14">
                    <a:pos x="T8" y="T9"/>
                  </a:cxn>
                </a:cxnLst>
                <a:rect l="T15" t="T16" r="T17" b="T18"/>
                <a:pathLst>
                  <a:path w="138" h="37">
                    <a:moveTo>
                      <a:pt x="0" y="31"/>
                    </a:moveTo>
                    <a:lnTo>
                      <a:pt x="15" y="0"/>
                    </a:lnTo>
                    <a:lnTo>
                      <a:pt x="138" y="13"/>
                    </a:lnTo>
                    <a:lnTo>
                      <a:pt x="112" y="37"/>
                    </a:lnTo>
                    <a:lnTo>
                      <a:pt x="0" y="3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73" name="Freeform 44"/>
              <p:cNvSpPr>
                <a:spLocks/>
              </p:cNvSpPr>
              <p:nvPr/>
            </p:nvSpPr>
            <p:spPr bwMode="gray">
              <a:xfrm>
                <a:off x="2131847" y="3992049"/>
                <a:ext cx="26311" cy="19490"/>
              </a:xfrm>
              <a:custGeom>
                <a:avLst/>
                <a:gdLst>
                  <a:gd name="T0" fmla="*/ 0 w 56"/>
                  <a:gd name="T1" fmla="*/ 0 h 40"/>
                  <a:gd name="T2" fmla="*/ 20 w 56"/>
                  <a:gd name="T3" fmla="*/ 40 h 40"/>
                  <a:gd name="T4" fmla="*/ 56 w 56"/>
                  <a:gd name="T5" fmla="*/ 23 h 40"/>
                  <a:gd name="T6" fmla="*/ 38 w 56"/>
                  <a:gd name="T7" fmla="*/ 0 h 40"/>
                  <a:gd name="T8" fmla="*/ 0 w 56"/>
                  <a:gd name="T9" fmla="*/ 0 h 40"/>
                  <a:gd name="T10" fmla="*/ 0 60000 65536"/>
                  <a:gd name="T11" fmla="*/ 0 60000 65536"/>
                  <a:gd name="T12" fmla="*/ 0 60000 65536"/>
                  <a:gd name="T13" fmla="*/ 0 60000 65536"/>
                  <a:gd name="T14" fmla="*/ 0 60000 65536"/>
                  <a:gd name="T15" fmla="*/ 0 w 56"/>
                  <a:gd name="T16" fmla="*/ 0 h 40"/>
                  <a:gd name="T17" fmla="*/ 56 w 56"/>
                  <a:gd name="T18" fmla="*/ 40 h 40"/>
                </a:gdLst>
                <a:ahLst/>
                <a:cxnLst>
                  <a:cxn ang="T10">
                    <a:pos x="T0" y="T1"/>
                  </a:cxn>
                  <a:cxn ang="T11">
                    <a:pos x="T2" y="T3"/>
                  </a:cxn>
                  <a:cxn ang="T12">
                    <a:pos x="T4" y="T5"/>
                  </a:cxn>
                  <a:cxn ang="T13">
                    <a:pos x="T6" y="T7"/>
                  </a:cxn>
                  <a:cxn ang="T14">
                    <a:pos x="T8" y="T9"/>
                  </a:cxn>
                </a:cxnLst>
                <a:rect l="T15" t="T16" r="T17" b="T18"/>
                <a:pathLst>
                  <a:path w="56" h="40">
                    <a:moveTo>
                      <a:pt x="0" y="0"/>
                    </a:moveTo>
                    <a:lnTo>
                      <a:pt x="20" y="40"/>
                    </a:lnTo>
                    <a:lnTo>
                      <a:pt x="56" y="23"/>
                    </a:lnTo>
                    <a:lnTo>
                      <a:pt x="38" y="0"/>
                    </a:lnTo>
                    <a:lnTo>
                      <a:pt x="0" y="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74" name="Freeform 45"/>
              <p:cNvSpPr>
                <a:spLocks/>
              </p:cNvSpPr>
              <p:nvPr/>
            </p:nvSpPr>
            <p:spPr bwMode="gray">
              <a:xfrm>
                <a:off x="2170827" y="3975482"/>
                <a:ext cx="84780" cy="50674"/>
              </a:xfrm>
              <a:custGeom>
                <a:avLst/>
                <a:gdLst>
                  <a:gd name="T0" fmla="*/ 0 w 172"/>
                  <a:gd name="T1" fmla="*/ 27 h 104"/>
                  <a:gd name="T2" fmla="*/ 22 w 172"/>
                  <a:gd name="T3" fmla="*/ 0 h 104"/>
                  <a:gd name="T4" fmla="*/ 47 w 172"/>
                  <a:gd name="T5" fmla="*/ 27 h 104"/>
                  <a:gd name="T6" fmla="*/ 106 w 172"/>
                  <a:gd name="T7" fmla="*/ 22 h 104"/>
                  <a:gd name="T8" fmla="*/ 172 w 172"/>
                  <a:gd name="T9" fmla="*/ 68 h 104"/>
                  <a:gd name="T10" fmla="*/ 148 w 172"/>
                  <a:gd name="T11" fmla="*/ 90 h 104"/>
                  <a:gd name="T12" fmla="*/ 68 w 172"/>
                  <a:gd name="T13" fmla="*/ 104 h 104"/>
                  <a:gd name="T14" fmla="*/ 54 w 172"/>
                  <a:gd name="T15" fmla="*/ 58 h 104"/>
                  <a:gd name="T16" fmla="*/ 23 w 172"/>
                  <a:gd name="T17" fmla="*/ 58 h 104"/>
                  <a:gd name="T18" fmla="*/ 0 w 172"/>
                  <a:gd name="T19" fmla="*/ 27 h 1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2"/>
                  <a:gd name="T31" fmla="*/ 0 h 104"/>
                  <a:gd name="T32" fmla="*/ 172 w 172"/>
                  <a:gd name="T33" fmla="*/ 104 h 10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2" h="104">
                    <a:moveTo>
                      <a:pt x="0" y="27"/>
                    </a:moveTo>
                    <a:lnTo>
                      <a:pt x="22" y="0"/>
                    </a:lnTo>
                    <a:lnTo>
                      <a:pt x="47" y="27"/>
                    </a:lnTo>
                    <a:lnTo>
                      <a:pt x="106" y="22"/>
                    </a:lnTo>
                    <a:lnTo>
                      <a:pt x="172" y="68"/>
                    </a:lnTo>
                    <a:lnTo>
                      <a:pt x="148" y="90"/>
                    </a:lnTo>
                    <a:lnTo>
                      <a:pt x="68" y="104"/>
                    </a:lnTo>
                    <a:lnTo>
                      <a:pt x="54" y="58"/>
                    </a:lnTo>
                    <a:lnTo>
                      <a:pt x="23" y="58"/>
                    </a:lnTo>
                    <a:lnTo>
                      <a:pt x="0" y="2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75" name="Freeform 46"/>
              <p:cNvSpPr>
                <a:spLocks/>
              </p:cNvSpPr>
              <p:nvPr/>
            </p:nvSpPr>
            <p:spPr bwMode="gray">
              <a:xfrm>
                <a:off x="2246837" y="4067085"/>
                <a:ext cx="141301" cy="159816"/>
              </a:xfrm>
              <a:custGeom>
                <a:avLst/>
                <a:gdLst>
                  <a:gd name="T0" fmla="*/ 0 w 289"/>
                  <a:gd name="T1" fmla="*/ 129 h 329"/>
                  <a:gd name="T2" fmla="*/ 39 w 289"/>
                  <a:gd name="T3" fmla="*/ 220 h 329"/>
                  <a:gd name="T4" fmla="*/ 33 w 289"/>
                  <a:gd name="T5" fmla="*/ 292 h 329"/>
                  <a:gd name="T6" fmla="*/ 93 w 289"/>
                  <a:gd name="T7" fmla="*/ 329 h 329"/>
                  <a:gd name="T8" fmla="*/ 127 w 289"/>
                  <a:gd name="T9" fmla="*/ 273 h 329"/>
                  <a:gd name="T10" fmla="*/ 250 w 289"/>
                  <a:gd name="T11" fmla="*/ 222 h 329"/>
                  <a:gd name="T12" fmla="*/ 289 w 289"/>
                  <a:gd name="T13" fmla="*/ 182 h 329"/>
                  <a:gd name="T14" fmla="*/ 189 w 289"/>
                  <a:gd name="T15" fmla="*/ 66 h 329"/>
                  <a:gd name="T16" fmla="*/ 47 w 289"/>
                  <a:gd name="T17" fmla="*/ 0 h 329"/>
                  <a:gd name="T18" fmla="*/ 34 w 289"/>
                  <a:gd name="T19" fmla="*/ 20 h 329"/>
                  <a:gd name="T20" fmla="*/ 50 w 289"/>
                  <a:gd name="T21" fmla="*/ 69 h 329"/>
                  <a:gd name="T22" fmla="*/ 0 w 289"/>
                  <a:gd name="T23" fmla="*/ 129 h 3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89"/>
                  <a:gd name="T37" fmla="*/ 0 h 329"/>
                  <a:gd name="T38" fmla="*/ 289 w 289"/>
                  <a:gd name="T39" fmla="*/ 329 h 32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89" h="329">
                    <a:moveTo>
                      <a:pt x="0" y="129"/>
                    </a:moveTo>
                    <a:lnTo>
                      <a:pt x="39" y="220"/>
                    </a:lnTo>
                    <a:lnTo>
                      <a:pt x="33" y="292"/>
                    </a:lnTo>
                    <a:lnTo>
                      <a:pt x="93" y="329"/>
                    </a:lnTo>
                    <a:lnTo>
                      <a:pt x="127" y="273"/>
                    </a:lnTo>
                    <a:lnTo>
                      <a:pt x="250" y="222"/>
                    </a:lnTo>
                    <a:lnTo>
                      <a:pt x="289" y="182"/>
                    </a:lnTo>
                    <a:lnTo>
                      <a:pt x="189" y="66"/>
                    </a:lnTo>
                    <a:lnTo>
                      <a:pt x="47" y="0"/>
                    </a:lnTo>
                    <a:lnTo>
                      <a:pt x="34" y="20"/>
                    </a:lnTo>
                    <a:lnTo>
                      <a:pt x="50" y="69"/>
                    </a:lnTo>
                    <a:lnTo>
                      <a:pt x="0" y="12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18" name="Freeform 47"/>
            <p:cNvSpPr>
              <a:spLocks/>
            </p:cNvSpPr>
            <p:nvPr/>
          </p:nvSpPr>
          <p:spPr bwMode="gray">
            <a:xfrm>
              <a:off x="1267474" y="1261527"/>
              <a:ext cx="577873" cy="934536"/>
            </a:xfrm>
            <a:custGeom>
              <a:avLst/>
              <a:gdLst>
                <a:gd name="T0" fmla="*/ 0 w 1185"/>
                <a:gd name="T1" fmla="*/ 1699 h 1916"/>
                <a:gd name="T2" fmla="*/ 94 w 1185"/>
                <a:gd name="T3" fmla="*/ 1290 h 1916"/>
                <a:gd name="T4" fmla="*/ 142 w 1185"/>
                <a:gd name="T5" fmla="*/ 1181 h 1916"/>
                <a:gd name="T6" fmla="*/ 99 w 1185"/>
                <a:gd name="T7" fmla="*/ 1129 h 1916"/>
                <a:gd name="T8" fmla="*/ 110 w 1185"/>
                <a:gd name="T9" fmla="*/ 1082 h 1916"/>
                <a:gd name="T10" fmla="*/ 185 w 1185"/>
                <a:gd name="T11" fmla="*/ 1011 h 1916"/>
                <a:gd name="T12" fmla="*/ 246 w 1185"/>
                <a:gd name="T13" fmla="*/ 915 h 1916"/>
                <a:gd name="T14" fmla="*/ 301 w 1185"/>
                <a:gd name="T15" fmla="*/ 832 h 1916"/>
                <a:gd name="T16" fmla="*/ 260 w 1185"/>
                <a:gd name="T17" fmla="*/ 769 h 1916"/>
                <a:gd name="T18" fmla="*/ 242 w 1185"/>
                <a:gd name="T19" fmla="*/ 726 h 1916"/>
                <a:gd name="T20" fmla="*/ 249 w 1185"/>
                <a:gd name="T21" fmla="*/ 620 h 1916"/>
                <a:gd name="T22" fmla="*/ 393 w 1185"/>
                <a:gd name="T23" fmla="*/ 0 h 1916"/>
                <a:gd name="T24" fmla="*/ 552 w 1185"/>
                <a:gd name="T25" fmla="*/ 35 h 1916"/>
                <a:gd name="T26" fmla="*/ 499 w 1185"/>
                <a:gd name="T27" fmla="*/ 276 h 1916"/>
                <a:gd name="T28" fmla="*/ 534 w 1185"/>
                <a:gd name="T29" fmla="*/ 363 h 1916"/>
                <a:gd name="T30" fmla="*/ 538 w 1185"/>
                <a:gd name="T31" fmla="*/ 417 h 1916"/>
                <a:gd name="T32" fmla="*/ 519 w 1185"/>
                <a:gd name="T33" fmla="*/ 425 h 1916"/>
                <a:gd name="T34" fmla="*/ 580 w 1185"/>
                <a:gd name="T35" fmla="*/ 484 h 1916"/>
                <a:gd name="T36" fmla="*/ 642 w 1185"/>
                <a:gd name="T37" fmla="*/ 638 h 1916"/>
                <a:gd name="T38" fmla="*/ 664 w 1185"/>
                <a:gd name="T39" fmla="*/ 632 h 1916"/>
                <a:gd name="T40" fmla="*/ 666 w 1185"/>
                <a:gd name="T41" fmla="*/ 654 h 1916"/>
                <a:gd name="T42" fmla="*/ 696 w 1185"/>
                <a:gd name="T43" fmla="*/ 663 h 1916"/>
                <a:gd name="T44" fmla="*/ 718 w 1185"/>
                <a:gd name="T45" fmla="*/ 666 h 1916"/>
                <a:gd name="T46" fmla="*/ 663 w 1185"/>
                <a:gd name="T47" fmla="*/ 778 h 1916"/>
                <a:gd name="T48" fmla="*/ 672 w 1185"/>
                <a:gd name="T49" fmla="*/ 852 h 1916"/>
                <a:gd name="T50" fmla="*/ 627 w 1185"/>
                <a:gd name="T51" fmla="*/ 924 h 1916"/>
                <a:gd name="T52" fmla="*/ 658 w 1185"/>
                <a:gd name="T53" fmla="*/ 956 h 1916"/>
                <a:gd name="T54" fmla="*/ 738 w 1185"/>
                <a:gd name="T55" fmla="*/ 911 h 1916"/>
                <a:gd name="T56" fmla="*/ 796 w 1185"/>
                <a:gd name="T57" fmla="*/ 1154 h 1916"/>
                <a:gd name="T58" fmla="*/ 833 w 1185"/>
                <a:gd name="T59" fmla="*/ 1166 h 1916"/>
                <a:gd name="T60" fmla="*/ 840 w 1185"/>
                <a:gd name="T61" fmla="*/ 1240 h 1916"/>
                <a:gd name="T62" fmla="*/ 871 w 1185"/>
                <a:gd name="T63" fmla="*/ 1271 h 1916"/>
                <a:gd name="T64" fmla="*/ 894 w 1185"/>
                <a:gd name="T65" fmla="*/ 1244 h 1916"/>
                <a:gd name="T66" fmla="*/ 948 w 1185"/>
                <a:gd name="T67" fmla="*/ 1268 h 1916"/>
                <a:gd name="T68" fmla="*/ 981 w 1185"/>
                <a:gd name="T69" fmla="*/ 1242 h 1916"/>
                <a:gd name="T70" fmla="*/ 1089 w 1185"/>
                <a:gd name="T71" fmla="*/ 1263 h 1916"/>
                <a:gd name="T72" fmla="*/ 1115 w 1185"/>
                <a:gd name="T73" fmla="*/ 1269 h 1916"/>
                <a:gd name="T74" fmla="*/ 1139 w 1185"/>
                <a:gd name="T75" fmla="*/ 1220 h 1916"/>
                <a:gd name="T76" fmla="*/ 1185 w 1185"/>
                <a:gd name="T77" fmla="*/ 1298 h 1916"/>
                <a:gd name="T78" fmla="*/ 1085 w 1185"/>
                <a:gd name="T79" fmla="*/ 1916 h 1916"/>
                <a:gd name="T80" fmla="*/ 539 w 1185"/>
                <a:gd name="T81" fmla="*/ 1816 h 1916"/>
                <a:gd name="T82" fmla="*/ 0 w 1185"/>
                <a:gd name="T83" fmla="*/ 1699 h 191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85"/>
                <a:gd name="T127" fmla="*/ 0 h 1916"/>
                <a:gd name="T128" fmla="*/ 1185 w 1185"/>
                <a:gd name="T129" fmla="*/ 1916 h 191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85" h="1916">
                  <a:moveTo>
                    <a:pt x="0" y="1699"/>
                  </a:moveTo>
                  <a:lnTo>
                    <a:pt x="94" y="1290"/>
                  </a:lnTo>
                  <a:lnTo>
                    <a:pt x="142" y="1181"/>
                  </a:lnTo>
                  <a:lnTo>
                    <a:pt x="99" y="1129"/>
                  </a:lnTo>
                  <a:lnTo>
                    <a:pt x="110" y="1082"/>
                  </a:lnTo>
                  <a:lnTo>
                    <a:pt x="185" y="1011"/>
                  </a:lnTo>
                  <a:lnTo>
                    <a:pt x="246" y="915"/>
                  </a:lnTo>
                  <a:lnTo>
                    <a:pt x="301" y="832"/>
                  </a:lnTo>
                  <a:lnTo>
                    <a:pt x="260" y="769"/>
                  </a:lnTo>
                  <a:lnTo>
                    <a:pt x="242" y="726"/>
                  </a:lnTo>
                  <a:lnTo>
                    <a:pt x="249" y="620"/>
                  </a:lnTo>
                  <a:lnTo>
                    <a:pt x="393" y="0"/>
                  </a:lnTo>
                  <a:lnTo>
                    <a:pt x="552" y="35"/>
                  </a:lnTo>
                  <a:lnTo>
                    <a:pt x="499" y="276"/>
                  </a:lnTo>
                  <a:lnTo>
                    <a:pt x="534" y="363"/>
                  </a:lnTo>
                  <a:lnTo>
                    <a:pt x="538" y="417"/>
                  </a:lnTo>
                  <a:lnTo>
                    <a:pt x="519" y="425"/>
                  </a:lnTo>
                  <a:lnTo>
                    <a:pt x="580" y="484"/>
                  </a:lnTo>
                  <a:lnTo>
                    <a:pt x="642" y="638"/>
                  </a:lnTo>
                  <a:lnTo>
                    <a:pt x="664" y="632"/>
                  </a:lnTo>
                  <a:lnTo>
                    <a:pt x="666" y="654"/>
                  </a:lnTo>
                  <a:lnTo>
                    <a:pt x="696" y="663"/>
                  </a:lnTo>
                  <a:lnTo>
                    <a:pt x="718" y="666"/>
                  </a:lnTo>
                  <a:lnTo>
                    <a:pt x="663" y="778"/>
                  </a:lnTo>
                  <a:lnTo>
                    <a:pt x="672" y="852"/>
                  </a:lnTo>
                  <a:lnTo>
                    <a:pt x="627" y="924"/>
                  </a:lnTo>
                  <a:lnTo>
                    <a:pt x="658" y="956"/>
                  </a:lnTo>
                  <a:lnTo>
                    <a:pt x="738" y="911"/>
                  </a:lnTo>
                  <a:lnTo>
                    <a:pt x="796" y="1154"/>
                  </a:lnTo>
                  <a:lnTo>
                    <a:pt x="833" y="1166"/>
                  </a:lnTo>
                  <a:lnTo>
                    <a:pt x="840" y="1240"/>
                  </a:lnTo>
                  <a:lnTo>
                    <a:pt x="871" y="1271"/>
                  </a:lnTo>
                  <a:lnTo>
                    <a:pt x="894" y="1244"/>
                  </a:lnTo>
                  <a:lnTo>
                    <a:pt x="948" y="1268"/>
                  </a:lnTo>
                  <a:lnTo>
                    <a:pt x="981" y="1242"/>
                  </a:lnTo>
                  <a:lnTo>
                    <a:pt x="1089" y="1263"/>
                  </a:lnTo>
                  <a:lnTo>
                    <a:pt x="1115" y="1269"/>
                  </a:lnTo>
                  <a:lnTo>
                    <a:pt x="1139" y="1220"/>
                  </a:lnTo>
                  <a:lnTo>
                    <a:pt x="1185" y="1298"/>
                  </a:lnTo>
                  <a:lnTo>
                    <a:pt x="1085" y="1916"/>
                  </a:lnTo>
                  <a:lnTo>
                    <a:pt x="539" y="1816"/>
                  </a:lnTo>
                  <a:lnTo>
                    <a:pt x="0" y="169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9" name="Freeform 48"/>
            <p:cNvSpPr>
              <a:spLocks/>
            </p:cNvSpPr>
            <p:nvPr/>
          </p:nvSpPr>
          <p:spPr bwMode="gray">
            <a:xfrm>
              <a:off x="3562400" y="2220425"/>
              <a:ext cx="379077" cy="683117"/>
            </a:xfrm>
            <a:custGeom>
              <a:avLst/>
              <a:gdLst>
                <a:gd name="T0" fmla="*/ 0 w 777"/>
                <a:gd name="T1" fmla="*/ 619 h 1402"/>
                <a:gd name="T2" fmla="*/ 14 w 777"/>
                <a:gd name="T3" fmla="*/ 575 h 1402"/>
                <a:gd name="T4" fmla="*/ 67 w 777"/>
                <a:gd name="T5" fmla="*/ 489 h 1402"/>
                <a:gd name="T6" fmla="*/ 94 w 777"/>
                <a:gd name="T7" fmla="*/ 397 h 1402"/>
                <a:gd name="T8" fmla="*/ 68 w 777"/>
                <a:gd name="T9" fmla="*/ 330 h 1402"/>
                <a:gd name="T10" fmla="*/ 202 w 777"/>
                <a:gd name="T11" fmla="*/ 226 h 1402"/>
                <a:gd name="T12" fmla="*/ 229 w 777"/>
                <a:gd name="T13" fmla="*/ 172 h 1402"/>
                <a:gd name="T14" fmla="*/ 229 w 777"/>
                <a:gd name="T15" fmla="*/ 146 h 1402"/>
                <a:gd name="T16" fmla="*/ 132 w 777"/>
                <a:gd name="T17" fmla="*/ 33 h 1402"/>
                <a:gd name="T18" fmla="*/ 653 w 777"/>
                <a:gd name="T19" fmla="*/ 0 h 1402"/>
                <a:gd name="T20" fmla="*/ 666 w 777"/>
                <a:gd name="T21" fmla="*/ 85 h 1402"/>
                <a:gd name="T22" fmla="*/ 718 w 777"/>
                <a:gd name="T23" fmla="*/ 187 h 1402"/>
                <a:gd name="T24" fmla="*/ 763 w 777"/>
                <a:gd name="T25" fmla="*/ 722 h 1402"/>
                <a:gd name="T26" fmla="*/ 754 w 777"/>
                <a:gd name="T27" fmla="*/ 833 h 1402"/>
                <a:gd name="T28" fmla="*/ 777 w 777"/>
                <a:gd name="T29" fmla="*/ 898 h 1402"/>
                <a:gd name="T30" fmla="*/ 748 w 777"/>
                <a:gd name="T31" fmla="*/ 1020 h 1402"/>
                <a:gd name="T32" fmla="*/ 707 w 777"/>
                <a:gd name="T33" fmla="*/ 1074 h 1402"/>
                <a:gd name="T34" fmla="*/ 687 w 777"/>
                <a:gd name="T35" fmla="*/ 1160 h 1402"/>
                <a:gd name="T36" fmla="*/ 706 w 777"/>
                <a:gd name="T37" fmla="*/ 1185 h 1402"/>
                <a:gd name="T38" fmla="*/ 690 w 777"/>
                <a:gd name="T39" fmla="*/ 1239 h 1402"/>
                <a:gd name="T40" fmla="*/ 700 w 777"/>
                <a:gd name="T41" fmla="*/ 1258 h 1402"/>
                <a:gd name="T42" fmla="*/ 638 w 777"/>
                <a:gd name="T43" fmla="*/ 1283 h 1402"/>
                <a:gd name="T44" fmla="*/ 625 w 777"/>
                <a:gd name="T45" fmla="*/ 1372 h 1402"/>
                <a:gd name="T46" fmla="*/ 536 w 777"/>
                <a:gd name="T47" fmla="*/ 1340 h 1402"/>
                <a:gd name="T48" fmla="*/ 490 w 777"/>
                <a:gd name="T49" fmla="*/ 1385 h 1402"/>
                <a:gd name="T50" fmla="*/ 492 w 777"/>
                <a:gd name="T51" fmla="*/ 1402 h 1402"/>
                <a:gd name="T52" fmla="*/ 463 w 777"/>
                <a:gd name="T53" fmla="*/ 1400 h 1402"/>
                <a:gd name="T54" fmla="*/ 432 w 777"/>
                <a:gd name="T55" fmla="*/ 1341 h 1402"/>
                <a:gd name="T56" fmla="*/ 416 w 777"/>
                <a:gd name="T57" fmla="*/ 1261 h 1402"/>
                <a:gd name="T58" fmla="*/ 383 w 777"/>
                <a:gd name="T59" fmla="*/ 1206 h 1402"/>
                <a:gd name="T60" fmla="*/ 331 w 777"/>
                <a:gd name="T61" fmla="*/ 1185 h 1402"/>
                <a:gd name="T62" fmla="*/ 264 w 777"/>
                <a:gd name="T63" fmla="*/ 1133 h 1402"/>
                <a:gd name="T64" fmla="*/ 243 w 777"/>
                <a:gd name="T65" fmla="*/ 1062 h 1402"/>
                <a:gd name="T66" fmla="*/ 280 w 777"/>
                <a:gd name="T67" fmla="*/ 952 h 1402"/>
                <a:gd name="T68" fmla="*/ 249 w 777"/>
                <a:gd name="T69" fmla="*/ 931 h 1402"/>
                <a:gd name="T70" fmla="*/ 171 w 777"/>
                <a:gd name="T71" fmla="*/ 932 h 1402"/>
                <a:gd name="T72" fmla="*/ 158 w 777"/>
                <a:gd name="T73" fmla="*/ 861 h 1402"/>
                <a:gd name="T74" fmla="*/ 29 w 777"/>
                <a:gd name="T75" fmla="*/ 730 h 1402"/>
                <a:gd name="T76" fmla="*/ 0 w 777"/>
                <a:gd name="T77" fmla="*/ 619 h 14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77"/>
                <a:gd name="T118" fmla="*/ 0 h 1402"/>
                <a:gd name="T119" fmla="*/ 777 w 777"/>
                <a:gd name="T120" fmla="*/ 1402 h 140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77" h="1402">
                  <a:moveTo>
                    <a:pt x="0" y="619"/>
                  </a:moveTo>
                  <a:lnTo>
                    <a:pt x="14" y="575"/>
                  </a:lnTo>
                  <a:lnTo>
                    <a:pt x="67" y="489"/>
                  </a:lnTo>
                  <a:lnTo>
                    <a:pt x="94" y="397"/>
                  </a:lnTo>
                  <a:lnTo>
                    <a:pt x="68" y="330"/>
                  </a:lnTo>
                  <a:lnTo>
                    <a:pt x="202" y="226"/>
                  </a:lnTo>
                  <a:lnTo>
                    <a:pt x="229" y="172"/>
                  </a:lnTo>
                  <a:lnTo>
                    <a:pt x="229" y="146"/>
                  </a:lnTo>
                  <a:lnTo>
                    <a:pt x="132" y="33"/>
                  </a:lnTo>
                  <a:lnTo>
                    <a:pt x="653" y="0"/>
                  </a:lnTo>
                  <a:lnTo>
                    <a:pt x="666" y="85"/>
                  </a:lnTo>
                  <a:lnTo>
                    <a:pt x="718" y="187"/>
                  </a:lnTo>
                  <a:lnTo>
                    <a:pt x="763" y="722"/>
                  </a:lnTo>
                  <a:lnTo>
                    <a:pt x="754" y="833"/>
                  </a:lnTo>
                  <a:lnTo>
                    <a:pt x="777" y="898"/>
                  </a:lnTo>
                  <a:lnTo>
                    <a:pt x="748" y="1020"/>
                  </a:lnTo>
                  <a:lnTo>
                    <a:pt x="707" y="1074"/>
                  </a:lnTo>
                  <a:lnTo>
                    <a:pt x="687" y="1160"/>
                  </a:lnTo>
                  <a:lnTo>
                    <a:pt x="706" y="1185"/>
                  </a:lnTo>
                  <a:lnTo>
                    <a:pt x="690" y="1239"/>
                  </a:lnTo>
                  <a:lnTo>
                    <a:pt x="700" y="1258"/>
                  </a:lnTo>
                  <a:lnTo>
                    <a:pt x="638" y="1283"/>
                  </a:lnTo>
                  <a:lnTo>
                    <a:pt x="625" y="1372"/>
                  </a:lnTo>
                  <a:lnTo>
                    <a:pt x="536" y="1340"/>
                  </a:lnTo>
                  <a:lnTo>
                    <a:pt x="490" y="1385"/>
                  </a:lnTo>
                  <a:lnTo>
                    <a:pt x="492" y="1402"/>
                  </a:lnTo>
                  <a:lnTo>
                    <a:pt x="463" y="1400"/>
                  </a:lnTo>
                  <a:lnTo>
                    <a:pt x="432" y="1341"/>
                  </a:lnTo>
                  <a:lnTo>
                    <a:pt x="416" y="1261"/>
                  </a:lnTo>
                  <a:lnTo>
                    <a:pt x="383" y="1206"/>
                  </a:lnTo>
                  <a:lnTo>
                    <a:pt x="331" y="1185"/>
                  </a:lnTo>
                  <a:lnTo>
                    <a:pt x="264" y="1133"/>
                  </a:lnTo>
                  <a:lnTo>
                    <a:pt x="243" y="1062"/>
                  </a:lnTo>
                  <a:lnTo>
                    <a:pt x="280" y="952"/>
                  </a:lnTo>
                  <a:lnTo>
                    <a:pt x="249" y="931"/>
                  </a:lnTo>
                  <a:lnTo>
                    <a:pt x="171" y="932"/>
                  </a:lnTo>
                  <a:lnTo>
                    <a:pt x="158" y="861"/>
                  </a:lnTo>
                  <a:lnTo>
                    <a:pt x="29" y="730"/>
                  </a:lnTo>
                  <a:lnTo>
                    <a:pt x="0" y="61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20" name="Freeform 49"/>
            <p:cNvSpPr>
              <a:spLocks/>
            </p:cNvSpPr>
            <p:nvPr/>
          </p:nvSpPr>
          <p:spPr bwMode="gray">
            <a:xfrm>
              <a:off x="3897624" y="2282793"/>
              <a:ext cx="300143" cy="514531"/>
            </a:xfrm>
            <a:custGeom>
              <a:avLst/>
              <a:gdLst>
                <a:gd name="T0" fmla="*/ 0 w 616"/>
                <a:gd name="T1" fmla="*/ 1032 h 1057"/>
                <a:gd name="T2" fmla="*/ 19 w 616"/>
                <a:gd name="T3" fmla="*/ 1057 h 1057"/>
                <a:gd name="T4" fmla="*/ 37 w 616"/>
                <a:gd name="T5" fmla="*/ 1027 h 1057"/>
                <a:gd name="T6" fmla="*/ 126 w 616"/>
                <a:gd name="T7" fmla="*/ 1012 h 1057"/>
                <a:gd name="T8" fmla="*/ 158 w 616"/>
                <a:gd name="T9" fmla="*/ 1020 h 1057"/>
                <a:gd name="T10" fmla="*/ 252 w 616"/>
                <a:gd name="T11" fmla="*/ 987 h 1057"/>
                <a:gd name="T12" fmla="*/ 285 w 616"/>
                <a:gd name="T13" fmla="*/ 1017 h 1057"/>
                <a:gd name="T14" fmla="*/ 316 w 616"/>
                <a:gd name="T15" fmla="*/ 946 h 1057"/>
                <a:gd name="T16" fmla="*/ 347 w 616"/>
                <a:gd name="T17" fmla="*/ 928 h 1057"/>
                <a:gd name="T18" fmla="*/ 416 w 616"/>
                <a:gd name="T19" fmla="*/ 967 h 1057"/>
                <a:gd name="T20" fmla="*/ 426 w 616"/>
                <a:gd name="T21" fmla="*/ 922 h 1057"/>
                <a:gd name="T22" fmla="*/ 501 w 616"/>
                <a:gd name="T23" fmla="*/ 828 h 1057"/>
                <a:gd name="T24" fmla="*/ 518 w 616"/>
                <a:gd name="T25" fmla="*/ 771 h 1057"/>
                <a:gd name="T26" fmla="*/ 545 w 616"/>
                <a:gd name="T27" fmla="*/ 779 h 1057"/>
                <a:gd name="T28" fmla="*/ 616 w 616"/>
                <a:gd name="T29" fmla="*/ 730 h 1057"/>
                <a:gd name="T30" fmla="*/ 596 w 616"/>
                <a:gd name="T31" fmla="*/ 690 h 1057"/>
                <a:gd name="T32" fmla="*/ 607 w 616"/>
                <a:gd name="T33" fmla="*/ 667 h 1057"/>
                <a:gd name="T34" fmla="*/ 537 w 616"/>
                <a:gd name="T35" fmla="*/ 16 h 1057"/>
                <a:gd name="T36" fmla="*/ 530 w 616"/>
                <a:gd name="T37" fmla="*/ 0 h 1057"/>
                <a:gd name="T38" fmla="*/ 162 w 616"/>
                <a:gd name="T39" fmla="*/ 40 h 1057"/>
                <a:gd name="T40" fmla="*/ 91 w 616"/>
                <a:gd name="T41" fmla="*/ 81 h 1057"/>
                <a:gd name="T42" fmla="*/ 31 w 616"/>
                <a:gd name="T43" fmla="*/ 59 h 1057"/>
                <a:gd name="T44" fmla="*/ 76 w 616"/>
                <a:gd name="T45" fmla="*/ 594 h 1057"/>
                <a:gd name="T46" fmla="*/ 67 w 616"/>
                <a:gd name="T47" fmla="*/ 705 h 1057"/>
                <a:gd name="T48" fmla="*/ 90 w 616"/>
                <a:gd name="T49" fmla="*/ 770 h 1057"/>
                <a:gd name="T50" fmla="*/ 61 w 616"/>
                <a:gd name="T51" fmla="*/ 892 h 1057"/>
                <a:gd name="T52" fmla="*/ 20 w 616"/>
                <a:gd name="T53" fmla="*/ 946 h 1057"/>
                <a:gd name="T54" fmla="*/ 0 w 616"/>
                <a:gd name="T55" fmla="*/ 1032 h 105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16"/>
                <a:gd name="T85" fmla="*/ 0 h 1057"/>
                <a:gd name="T86" fmla="*/ 616 w 616"/>
                <a:gd name="T87" fmla="*/ 1057 h 1057"/>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16" h="1057">
                  <a:moveTo>
                    <a:pt x="0" y="1032"/>
                  </a:moveTo>
                  <a:lnTo>
                    <a:pt x="19" y="1057"/>
                  </a:lnTo>
                  <a:lnTo>
                    <a:pt x="37" y="1027"/>
                  </a:lnTo>
                  <a:lnTo>
                    <a:pt x="126" y="1012"/>
                  </a:lnTo>
                  <a:lnTo>
                    <a:pt x="158" y="1020"/>
                  </a:lnTo>
                  <a:lnTo>
                    <a:pt x="252" y="987"/>
                  </a:lnTo>
                  <a:lnTo>
                    <a:pt x="285" y="1017"/>
                  </a:lnTo>
                  <a:lnTo>
                    <a:pt x="316" y="946"/>
                  </a:lnTo>
                  <a:lnTo>
                    <a:pt x="347" y="928"/>
                  </a:lnTo>
                  <a:lnTo>
                    <a:pt x="416" y="967"/>
                  </a:lnTo>
                  <a:lnTo>
                    <a:pt x="426" y="922"/>
                  </a:lnTo>
                  <a:lnTo>
                    <a:pt x="501" y="828"/>
                  </a:lnTo>
                  <a:lnTo>
                    <a:pt x="518" y="771"/>
                  </a:lnTo>
                  <a:lnTo>
                    <a:pt x="545" y="779"/>
                  </a:lnTo>
                  <a:lnTo>
                    <a:pt x="616" y="730"/>
                  </a:lnTo>
                  <a:lnTo>
                    <a:pt x="596" y="690"/>
                  </a:lnTo>
                  <a:lnTo>
                    <a:pt x="607" y="667"/>
                  </a:lnTo>
                  <a:lnTo>
                    <a:pt x="537" y="16"/>
                  </a:lnTo>
                  <a:lnTo>
                    <a:pt x="530" y="0"/>
                  </a:lnTo>
                  <a:lnTo>
                    <a:pt x="162" y="40"/>
                  </a:lnTo>
                  <a:lnTo>
                    <a:pt x="91" y="81"/>
                  </a:lnTo>
                  <a:lnTo>
                    <a:pt x="31" y="59"/>
                  </a:lnTo>
                  <a:lnTo>
                    <a:pt x="76" y="594"/>
                  </a:lnTo>
                  <a:lnTo>
                    <a:pt x="67" y="705"/>
                  </a:lnTo>
                  <a:lnTo>
                    <a:pt x="90" y="770"/>
                  </a:lnTo>
                  <a:lnTo>
                    <a:pt x="61" y="892"/>
                  </a:lnTo>
                  <a:lnTo>
                    <a:pt x="20" y="946"/>
                  </a:lnTo>
                  <a:lnTo>
                    <a:pt x="0" y="103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21" name="Freeform 50"/>
            <p:cNvSpPr>
              <a:spLocks/>
            </p:cNvSpPr>
            <p:nvPr/>
          </p:nvSpPr>
          <p:spPr bwMode="gray">
            <a:xfrm>
              <a:off x="3096593" y="2118104"/>
              <a:ext cx="577873" cy="382975"/>
            </a:xfrm>
            <a:custGeom>
              <a:avLst/>
              <a:gdLst>
                <a:gd name="T0" fmla="*/ 0 w 1185"/>
                <a:gd name="T1" fmla="*/ 15 h 785"/>
                <a:gd name="T2" fmla="*/ 3 w 1185"/>
                <a:gd name="T3" fmla="*/ 76 h 785"/>
                <a:gd name="T4" fmla="*/ 25 w 1185"/>
                <a:gd name="T5" fmla="*/ 121 h 785"/>
                <a:gd name="T6" fmla="*/ 10 w 1185"/>
                <a:gd name="T7" fmla="*/ 165 h 785"/>
                <a:gd name="T8" fmla="*/ 23 w 1185"/>
                <a:gd name="T9" fmla="*/ 274 h 785"/>
                <a:gd name="T10" fmla="*/ 79 w 1185"/>
                <a:gd name="T11" fmla="*/ 429 h 785"/>
                <a:gd name="T12" fmla="*/ 80 w 1185"/>
                <a:gd name="T13" fmla="*/ 477 h 785"/>
                <a:gd name="T14" fmla="*/ 117 w 1185"/>
                <a:gd name="T15" fmla="*/ 549 h 785"/>
                <a:gd name="T16" fmla="*/ 135 w 1185"/>
                <a:gd name="T17" fmla="*/ 668 h 785"/>
                <a:gd name="T18" fmla="*/ 126 w 1185"/>
                <a:gd name="T19" fmla="*/ 704 h 785"/>
                <a:gd name="T20" fmla="*/ 149 w 1185"/>
                <a:gd name="T21" fmla="*/ 743 h 785"/>
                <a:gd name="T22" fmla="*/ 912 w 1185"/>
                <a:gd name="T23" fmla="*/ 727 h 785"/>
                <a:gd name="T24" fmla="*/ 970 w 1185"/>
                <a:gd name="T25" fmla="*/ 785 h 785"/>
                <a:gd name="T26" fmla="*/ 1023 w 1185"/>
                <a:gd name="T27" fmla="*/ 699 h 785"/>
                <a:gd name="T28" fmla="*/ 1050 w 1185"/>
                <a:gd name="T29" fmla="*/ 607 h 785"/>
                <a:gd name="T30" fmla="*/ 1024 w 1185"/>
                <a:gd name="T31" fmla="*/ 540 h 785"/>
                <a:gd name="T32" fmla="*/ 1158 w 1185"/>
                <a:gd name="T33" fmla="*/ 436 h 785"/>
                <a:gd name="T34" fmla="*/ 1185 w 1185"/>
                <a:gd name="T35" fmla="*/ 382 h 785"/>
                <a:gd name="T36" fmla="*/ 1185 w 1185"/>
                <a:gd name="T37" fmla="*/ 356 h 785"/>
                <a:gd name="T38" fmla="*/ 1088 w 1185"/>
                <a:gd name="T39" fmla="*/ 243 h 785"/>
                <a:gd name="T40" fmla="*/ 989 w 1185"/>
                <a:gd name="T41" fmla="*/ 126 h 785"/>
                <a:gd name="T42" fmla="*/ 970 w 1185"/>
                <a:gd name="T43" fmla="*/ 0 h 785"/>
                <a:gd name="T44" fmla="*/ 27 w 1185"/>
                <a:gd name="T45" fmla="*/ 17 h 785"/>
                <a:gd name="T46" fmla="*/ 0 w 1185"/>
                <a:gd name="T47" fmla="*/ 15 h 78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185"/>
                <a:gd name="T73" fmla="*/ 0 h 785"/>
                <a:gd name="T74" fmla="*/ 1185 w 1185"/>
                <a:gd name="T75" fmla="*/ 785 h 78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185" h="785">
                  <a:moveTo>
                    <a:pt x="0" y="15"/>
                  </a:moveTo>
                  <a:lnTo>
                    <a:pt x="3" y="76"/>
                  </a:lnTo>
                  <a:lnTo>
                    <a:pt x="25" y="121"/>
                  </a:lnTo>
                  <a:lnTo>
                    <a:pt x="10" y="165"/>
                  </a:lnTo>
                  <a:lnTo>
                    <a:pt x="23" y="274"/>
                  </a:lnTo>
                  <a:lnTo>
                    <a:pt x="79" y="429"/>
                  </a:lnTo>
                  <a:lnTo>
                    <a:pt x="80" y="477"/>
                  </a:lnTo>
                  <a:lnTo>
                    <a:pt x="117" y="549"/>
                  </a:lnTo>
                  <a:lnTo>
                    <a:pt x="135" y="668"/>
                  </a:lnTo>
                  <a:lnTo>
                    <a:pt x="126" y="704"/>
                  </a:lnTo>
                  <a:lnTo>
                    <a:pt x="149" y="743"/>
                  </a:lnTo>
                  <a:lnTo>
                    <a:pt x="912" y="727"/>
                  </a:lnTo>
                  <a:lnTo>
                    <a:pt x="970" y="785"/>
                  </a:lnTo>
                  <a:lnTo>
                    <a:pt x="1023" y="699"/>
                  </a:lnTo>
                  <a:lnTo>
                    <a:pt x="1050" y="607"/>
                  </a:lnTo>
                  <a:lnTo>
                    <a:pt x="1024" y="540"/>
                  </a:lnTo>
                  <a:lnTo>
                    <a:pt x="1158" y="436"/>
                  </a:lnTo>
                  <a:lnTo>
                    <a:pt x="1185" y="382"/>
                  </a:lnTo>
                  <a:lnTo>
                    <a:pt x="1185" y="356"/>
                  </a:lnTo>
                  <a:lnTo>
                    <a:pt x="1088" y="243"/>
                  </a:lnTo>
                  <a:lnTo>
                    <a:pt x="989" y="126"/>
                  </a:lnTo>
                  <a:lnTo>
                    <a:pt x="970" y="0"/>
                  </a:lnTo>
                  <a:lnTo>
                    <a:pt x="27" y="17"/>
                  </a:lnTo>
                  <a:lnTo>
                    <a:pt x="0" y="1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22" name="Freeform 51"/>
            <p:cNvSpPr>
              <a:spLocks/>
            </p:cNvSpPr>
            <p:nvPr/>
          </p:nvSpPr>
          <p:spPr bwMode="gray">
            <a:xfrm>
              <a:off x="2560623" y="2533237"/>
              <a:ext cx="718199" cy="387847"/>
            </a:xfrm>
            <a:custGeom>
              <a:avLst/>
              <a:gdLst>
                <a:gd name="T0" fmla="*/ 0 w 1474"/>
                <a:gd name="T1" fmla="*/ 758 h 798"/>
                <a:gd name="T2" fmla="*/ 50 w 1474"/>
                <a:gd name="T3" fmla="*/ 0 h 798"/>
                <a:gd name="T4" fmla="*/ 600 w 1474"/>
                <a:gd name="T5" fmla="*/ 32 h 798"/>
                <a:gd name="T6" fmla="*/ 1329 w 1474"/>
                <a:gd name="T7" fmla="*/ 41 h 798"/>
                <a:gd name="T8" fmla="*/ 1368 w 1474"/>
                <a:gd name="T9" fmla="*/ 76 h 798"/>
                <a:gd name="T10" fmla="*/ 1391 w 1474"/>
                <a:gd name="T11" fmla="*/ 69 h 798"/>
                <a:gd name="T12" fmla="*/ 1414 w 1474"/>
                <a:gd name="T13" fmla="*/ 88 h 798"/>
                <a:gd name="T14" fmla="*/ 1417 w 1474"/>
                <a:gd name="T15" fmla="*/ 108 h 798"/>
                <a:gd name="T16" fmla="*/ 1396 w 1474"/>
                <a:gd name="T17" fmla="*/ 109 h 798"/>
                <a:gd name="T18" fmla="*/ 1371 w 1474"/>
                <a:gd name="T19" fmla="*/ 162 h 798"/>
                <a:gd name="T20" fmla="*/ 1429 w 1474"/>
                <a:gd name="T21" fmla="*/ 245 h 798"/>
                <a:gd name="T22" fmla="*/ 1474 w 1474"/>
                <a:gd name="T23" fmla="*/ 258 h 798"/>
                <a:gd name="T24" fmla="*/ 1468 w 1474"/>
                <a:gd name="T25" fmla="*/ 796 h 798"/>
                <a:gd name="T26" fmla="*/ 838 w 1474"/>
                <a:gd name="T27" fmla="*/ 798 h 798"/>
                <a:gd name="T28" fmla="*/ 0 w 1474"/>
                <a:gd name="T29" fmla="*/ 758 h 79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474"/>
                <a:gd name="T46" fmla="*/ 0 h 798"/>
                <a:gd name="T47" fmla="*/ 1474 w 1474"/>
                <a:gd name="T48" fmla="*/ 798 h 79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474" h="798">
                  <a:moveTo>
                    <a:pt x="0" y="758"/>
                  </a:moveTo>
                  <a:lnTo>
                    <a:pt x="50" y="0"/>
                  </a:lnTo>
                  <a:lnTo>
                    <a:pt x="600" y="32"/>
                  </a:lnTo>
                  <a:lnTo>
                    <a:pt x="1329" y="41"/>
                  </a:lnTo>
                  <a:lnTo>
                    <a:pt x="1368" y="76"/>
                  </a:lnTo>
                  <a:lnTo>
                    <a:pt x="1391" y="69"/>
                  </a:lnTo>
                  <a:lnTo>
                    <a:pt x="1414" y="88"/>
                  </a:lnTo>
                  <a:lnTo>
                    <a:pt x="1417" y="108"/>
                  </a:lnTo>
                  <a:lnTo>
                    <a:pt x="1396" y="109"/>
                  </a:lnTo>
                  <a:lnTo>
                    <a:pt x="1371" y="162"/>
                  </a:lnTo>
                  <a:lnTo>
                    <a:pt x="1429" y="245"/>
                  </a:lnTo>
                  <a:lnTo>
                    <a:pt x="1474" y="258"/>
                  </a:lnTo>
                  <a:lnTo>
                    <a:pt x="1468" y="796"/>
                  </a:lnTo>
                  <a:lnTo>
                    <a:pt x="838" y="798"/>
                  </a:lnTo>
                  <a:lnTo>
                    <a:pt x="0" y="75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23" name="Freeform 52"/>
            <p:cNvSpPr>
              <a:spLocks/>
            </p:cNvSpPr>
            <p:nvPr/>
          </p:nvSpPr>
          <p:spPr bwMode="gray">
            <a:xfrm>
              <a:off x="3784583" y="2606324"/>
              <a:ext cx="702607" cy="359587"/>
            </a:xfrm>
            <a:custGeom>
              <a:avLst/>
              <a:gdLst>
                <a:gd name="T0" fmla="*/ 0 w 1440"/>
                <a:gd name="T1" fmla="*/ 738 h 738"/>
                <a:gd name="T2" fmla="*/ 13 w 1440"/>
                <a:gd name="T3" fmla="*/ 703 h 738"/>
                <a:gd name="T4" fmla="*/ 46 w 1440"/>
                <a:gd name="T5" fmla="*/ 698 h 738"/>
                <a:gd name="T6" fmla="*/ 55 w 1440"/>
                <a:gd name="T7" fmla="*/ 616 h 738"/>
                <a:gd name="T8" fmla="*/ 36 w 1440"/>
                <a:gd name="T9" fmla="*/ 610 h 738"/>
                <a:gd name="T10" fmla="*/ 34 w 1440"/>
                <a:gd name="T11" fmla="*/ 593 h 738"/>
                <a:gd name="T12" fmla="*/ 80 w 1440"/>
                <a:gd name="T13" fmla="*/ 548 h 738"/>
                <a:gd name="T14" fmla="*/ 169 w 1440"/>
                <a:gd name="T15" fmla="*/ 580 h 738"/>
                <a:gd name="T16" fmla="*/ 182 w 1440"/>
                <a:gd name="T17" fmla="*/ 491 h 738"/>
                <a:gd name="T18" fmla="*/ 244 w 1440"/>
                <a:gd name="T19" fmla="*/ 466 h 738"/>
                <a:gd name="T20" fmla="*/ 234 w 1440"/>
                <a:gd name="T21" fmla="*/ 447 h 738"/>
                <a:gd name="T22" fmla="*/ 250 w 1440"/>
                <a:gd name="T23" fmla="*/ 393 h 738"/>
                <a:gd name="T24" fmla="*/ 268 w 1440"/>
                <a:gd name="T25" fmla="*/ 363 h 738"/>
                <a:gd name="T26" fmla="*/ 357 w 1440"/>
                <a:gd name="T27" fmla="*/ 348 h 738"/>
                <a:gd name="T28" fmla="*/ 389 w 1440"/>
                <a:gd name="T29" fmla="*/ 356 h 738"/>
                <a:gd name="T30" fmla="*/ 483 w 1440"/>
                <a:gd name="T31" fmla="*/ 323 h 738"/>
                <a:gd name="T32" fmla="*/ 516 w 1440"/>
                <a:gd name="T33" fmla="*/ 353 h 738"/>
                <a:gd name="T34" fmla="*/ 547 w 1440"/>
                <a:gd name="T35" fmla="*/ 282 h 738"/>
                <a:gd name="T36" fmla="*/ 578 w 1440"/>
                <a:gd name="T37" fmla="*/ 264 h 738"/>
                <a:gd name="T38" fmla="*/ 647 w 1440"/>
                <a:gd name="T39" fmla="*/ 303 h 738"/>
                <a:gd name="T40" fmla="*/ 657 w 1440"/>
                <a:gd name="T41" fmla="*/ 258 h 738"/>
                <a:gd name="T42" fmla="*/ 732 w 1440"/>
                <a:gd name="T43" fmla="*/ 164 h 738"/>
                <a:gd name="T44" fmla="*/ 749 w 1440"/>
                <a:gd name="T45" fmla="*/ 107 h 738"/>
                <a:gd name="T46" fmla="*/ 776 w 1440"/>
                <a:gd name="T47" fmla="*/ 115 h 738"/>
                <a:gd name="T48" fmla="*/ 847 w 1440"/>
                <a:gd name="T49" fmla="*/ 66 h 738"/>
                <a:gd name="T50" fmla="*/ 827 w 1440"/>
                <a:gd name="T51" fmla="*/ 26 h 738"/>
                <a:gd name="T52" fmla="*/ 838 w 1440"/>
                <a:gd name="T53" fmla="*/ 3 h 738"/>
                <a:gd name="T54" fmla="*/ 898 w 1440"/>
                <a:gd name="T55" fmla="*/ 0 h 738"/>
                <a:gd name="T56" fmla="*/ 938 w 1440"/>
                <a:gd name="T57" fmla="*/ 14 h 738"/>
                <a:gd name="T58" fmla="*/ 959 w 1440"/>
                <a:gd name="T59" fmla="*/ 57 h 738"/>
                <a:gd name="T60" fmla="*/ 1024 w 1440"/>
                <a:gd name="T61" fmla="*/ 68 h 738"/>
                <a:gd name="T62" fmla="*/ 1064 w 1440"/>
                <a:gd name="T63" fmla="*/ 91 h 738"/>
                <a:gd name="T64" fmla="*/ 1153 w 1440"/>
                <a:gd name="T65" fmla="*/ 86 h 738"/>
                <a:gd name="T66" fmla="*/ 1196 w 1440"/>
                <a:gd name="T67" fmla="*/ 57 h 738"/>
                <a:gd name="T68" fmla="*/ 1291 w 1440"/>
                <a:gd name="T69" fmla="*/ 120 h 738"/>
                <a:gd name="T70" fmla="*/ 1326 w 1440"/>
                <a:gd name="T71" fmla="*/ 242 h 738"/>
                <a:gd name="T72" fmla="*/ 1365 w 1440"/>
                <a:gd name="T73" fmla="*/ 284 h 738"/>
                <a:gd name="T74" fmla="*/ 1440 w 1440"/>
                <a:gd name="T75" fmla="*/ 327 h 738"/>
                <a:gd name="T76" fmla="*/ 1385 w 1440"/>
                <a:gd name="T77" fmla="*/ 393 h 738"/>
                <a:gd name="T78" fmla="*/ 1337 w 1440"/>
                <a:gd name="T79" fmla="*/ 427 h 738"/>
                <a:gd name="T80" fmla="*/ 1285 w 1440"/>
                <a:gd name="T81" fmla="*/ 490 h 738"/>
                <a:gd name="T82" fmla="*/ 1284 w 1440"/>
                <a:gd name="T83" fmla="*/ 511 h 738"/>
                <a:gd name="T84" fmla="*/ 1141 w 1440"/>
                <a:gd name="T85" fmla="*/ 606 h 738"/>
                <a:gd name="T86" fmla="*/ 348 w 1440"/>
                <a:gd name="T87" fmla="*/ 679 h 738"/>
                <a:gd name="T88" fmla="*/ 263 w 1440"/>
                <a:gd name="T89" fmla="*/ 675 h 738"/>
                <a:gd name="T90" fmla="*/ 267 w 1440"/>
                <a:gd name="T91" fmla="*/ 719 h 738"/>
                <a:gd name="T92" fmla="*/ 0 w 1440"/>
                <a:gd name="T93" fmla="*/ 738 h 73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440"/>
                <a:gd name="T142" fmla="*/ 0 h 738"/>
                <a:gd name="T143" fmla="*/ 1440 w 1440"/>
                <a:gd name="T144" fmla="*/ 738 h 73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440" h="738">
                  <a:moveTo>
                    <a:pt x="0" y="738"/>
                  </a:moveTo>
                  <a:lnTo>
                    <a:pt x="13" y="703"/>
                  </a:lnTo>
                  <a:lnTo>
                    <a:pt x="46" y="698"/>
                  </a:lnTo>
                  <a:lnTo>
                    <a:pt x="55" y="616"/>
                  </a:lnTo>
                  <a:lnTo>
                    <a:pt x="36" y="610"/>
                  </a:lnTo>
                  <a:lnTo>
                    <a:pt x="34" y="593"/>
                  </a:lnTo>
                  <a:lnTo>
                    <a:pt x="80" y="548"/>
                  </a:lnTo>
                  <a:lnTo>
                    <a:pt x="169" y="580"/>
                  </a:lnTo>
                  <a:lnTo>
                    <a:pt x="182" y="491"/>
                  </a:lnTo>
                  <a:lnTo>
                    <a:pt x="244" y="466"/>
                  </a:lnTo>
                  <a:lnTo>
                    <a:pt x="234" y="447"/>
                  </a:lnTo>
                  <a:lnTo>
                    <a:pt x="250" y="393"/>
                  </a:lnTo>
                  <a:lnTo>
                    <a:pt x="268" y="363"/>
                  </a:lnTo>
                  <a:lnTo>
                    <a:pt x="357" y="348"/>
                  </a:lnTo>
                  <a:lnTo>
                    <a:pt x="389" y="356"/>
                  </a:lnTo>
                  <a:lnTo>
                    <a:pt x="483" y="323"/>
                  </a:lnTo>
                  <a:lnTo>
                    <a:pt x="516" y="353"/>
                  </a:lnTo>
                  <a:lnTo>
                    <a:pt x="547" y="282"/>
                  </a:lnTo>
                  <a:lnTo>
                    <a:pt x="578" y="264"/>
                  </a:lnTo>
                  <a:lnTo>
                    <a:pt x="647" y="303"/>
                  </a:lnTo>
                  <a:lnTo>
                    <a:pt x="657" y="258"/>
                  </a:lnTo>
                  <a:lnTo>
                    <a:pt x="732" y="164"/>
                  </a:lnTo>
                  <a:lnTo>
                    <a:pt x="749" y="107"/>
                  </a:lnTo>
                  <a:lnTo>
                    <a:pt x="776" y="115"/>
                  </a:lnTo>
                  <a:lnTo>
                    <a:pt x="847" y="66"/>
                  </a:lnTo>
                  <a:lnTo>
                    <a:pt x="827" y="26"/>
                  </a:lnTo>
                  <a:lnTo>
                    <a:pt x="838" y="3"/>
                  </a:lnTo>
                  <a:lnTo>
                    <a:pt x="898" y="0"/>
                  </a:lnTo>
                  <a:lnTo>
                    <a:pt x="938" y="14"/>
                  </a:lnTo>
                  <a:lnTo>
                    <a:pt x="959" y="57"/>
                  </a:lnTo>
                  <a:lnTo>
                    <a:pt x="1024" y="68"/>
                  </a:lnTo>
                  <a:lnTo>
                    <a:pt x="1064" y="91"/>
                  </a:lnTo>
                  <a:lnTo>
                    <a:pt x="1153" y="86"/>
                  </a:lnTo>
                  <a:lnTo>
                    <a:pt x="1196" y="57"/>
                  </a:lnTo>
                  <a:lnTo>
                    <a:pt x="1291" y="120"/>
                  </a:lnTo>
                  <a:lnTo>
                    <a:pt x="1326" y="242"/>
                  </a:lnTo>
                  <a:lnTo>
                    <a:pt x="1365" y="284"/>
                  </a:lnTo>
                  <a:lnTo>
                    <a:pt x="1440" y="327"/>
                  </a:lnTo>
                  <a:lnTo>
                    <a:pt x="1385" y="393"/>
                  </a:lnTo>
                  <a:lnTo>
                    <a:pt x="1337" y="427"/>
                  </a:lnTo>
                  <a:lnTo>
                    <a:pt x="1285" y="490"/>
                  </a:lnTo>
                  <a:lnTo>
                    <a:pt x="1284" y="511"/>
                  </a:lnTo>
                  <a:lnTo>
                    <a:pt x="1141" y="606"/>
                  </a:lnTo>
                  <a:lnTo>
                    <a:pt x="348" y="679"/>
                  </a:lnTo>
                  <a:lnTo>
                    <a:pt x="263" y="675"/>
                  </a:lnTo>
                  <a:lnTo>
                    <a:pt x="267" y="719"/>
                  </a:lnTo>
                  <a:lnTo>
                    <a:pt x="0" y="73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24" name="Freeform 53"/>
            <p:cNvSpPr>
              <a:spLocks/>
            </p:cNvSpPr>
            <p:nvPr/>
          </p:nvSpPr>
          <p:spPr bwMode="gray">
            <a:xfrm>
              <a:off x="3340216" y="3395661"/>
              <a:ext cx="542791" cy="479449"/>
            </a:xfrm>
            <a:custGeom>
              <a:avLst/>
              <a:gdLst>
                <a:gd name="T0" fmla="*/ 13 w 1115"/>
                <a:gd name="T1" fmla="*/ 271 h 983"/>
                <a:gd name="T2" fmla="*/ 55 w 1115"/>
                <a:gd name="T3" fmla="*/ 372 h 983"/>
                <a:gd name="T4" fmla="*/ 113 w 1115"/>
                <a:gd name="T5" fmla="*/ 546 h 983"/>
                <a:gd name="T6" fmla="*/ 80 w 1115"/>
                <a:gd name="T7" fmla="*/ 663 h 983"/>
                <a:gd name="T8" fmla="*/ 86 w 1115"/>
                <a:gd name="T9" fmla="*/ 750 h 983"/>
                <a:gd name="T10" fmla="*/ 38 w 1115"/>
                <a:gd name="T11" fmla="*/ 812 h 983"/>
                <a:gd name="T12" fmla="*/ 207 w 1115"/>
                <a:gd name="T13" fmla="*/ 814 h 983"/>
                <a:gd name="T14" fmla="*/ 444 w 1115"/>
                <a:gd name="T15" fmla="*/ 857 h 983"/>
                <a:gd name="T16" fmla="*/ 466 w 1115"/>
                <a:gd name="T17" fmla="*/ 794 h 983"/>
                <a:gd name="T18" fmla="*/ 560 w 1115"/>
                <a:gd name="T19" fmla="*/ 869 h 983"/>
                <a:gd name="T20" fmla="*/ 617 w 1115"/>
                <a:gd name="T21" fmla="*/ 875 h 983"/>
                <a:gd name="T22" fmla="*/ 659 w 1115"/>
                <a:gd name="T23" fmla="*/ 942 h 983"/>
                <a:gd name="T24" fmla="*/ 725 w 1115"/>
                <a:gd name="T25" fmla="*/ 969 h 983"/>
                <a:gd name="T26" fmla="*/ 776 w 1115"/>
                <a:gd name="T27" fmla="*/ 932 h 983"/>
                <a:gd name="T28" fmla="*/ 806 w 1115"/>
                <a:gd name="T29" fmla="*/ 939 h 983"/>
                <a:gd name="T30" fmla="*/ 849 w 1115"/>
                <a:gd name="T31" fmla="*/ 963 h 983"/>
                <a:gd name="T32" fmla="*/ 896 w 1115"/>
                <a:gd name="T33" fmla="*/ 924 h 983"/>
                <a:gd name="T34" fmla="*/ 887 w 1115"/>
                <a:gd name="T35" fmla="*/ 865 h 983"/>
                <a:gd name="T36" fmla="*/ 930 w 1115"/>
                <a:gd name="T37" fmla="*/ 869 h 983"/>
                <a:gd name="T38" fmla="*/ 973 w 1115"/>
                <a:gd name="T39" fmla="*/ 897 h 983"/>
                <a:gd name="T40" fmla="*/ 1011 w 1115"/>
                <a:gd name="T41" fmla="*/ 912 h 983"/>
                <a:gd name="T42" fmla="*/ 1046 w 1115"/>
                <a:gd name="T43" fmla="*/ 949 h 983"/>
                <a:gd name="T44" fmla="*/ 1066 w 1115"/>
                <a:gd name="T45" fmla="*/ 951 h 983"/>
                <a:gd name="T46" fmla="*/ 1086 w 1115"/>
                <a:gd name="T47" fmla="*/ 947 h 983"/>
                <a:gd name="T48" fmla="*/ 1115 w 1115"/>
                <a:gd name="T49" fmla="*/ 922 h 983"/>
                <a:gd name="T50" fmla="*/ 1070 w 1115"/>
                <a:gd name="T51" fmla="*/ 899 h 983"/>
                <a:gd name="T52" fmla="*/ 1033 w 1115"/>
                <a:gd name="T53" fmla="*/ 879 h 983"/>
                <a:gd name="T54" fmla="*/ 978 w 1115"/>
                <a:gd name="T55" fmla="*/ 828 h 983"/>
                <a:gd name="T56" fmla="*/ 1017 w 1115"/>
                <a:gd name="T57" fmla="*/ 804 h 983"/>
                <a:gd name="T58" fmla="*/ 1040 w 1115"/>
                <a:gd name="T59" fmla="*/ 774 h 983"/>
                <a:gd name="T60" fmla="*/ 1060 w 1115"/>
                <a:gd name="T61" fmla="*/ 737 h 983"/>
                <a:gd name="T62" fmla="*/ 1028 w 1115"/>
                <a:gd name="T63" fmla="*/ 711 h 983"/>
                <a:gd name="T64" fmla="*/ 967 w 1115"/>
                <a:gd name="T65" fmla="*/ 761 h 983"/>
                <a:gd name="T66" fmla="*/ 930 w 1115"/>
                <a:gd name="T67" fmla="*/ 720 h 983"/>
                <a:gd name="T68" fmla="*/ 950 w 1115"/>
                <a:gd name="T69" fmla="*/ 721 h 983"/>
                <a:gd name="T70" fmla="*/ 946 w 1115"/>
                <a:gd name="T71" fmla="*/ 702 h 983"/>
                <a:gd name="T72" fmla="*/ 934 w 1115"/>
                <a:gd name="T73" fmla="*/ 703 h 983"/>
                <a:gd name="T74" fmla="*/ 893 w 1115"/>
                <a:gd name="T75" fmla="*/ 720 h 983"/>
                <a:gd name="T76" fmla="*/ 798 w 1115"/>
                <a:gd name="T77" fmla="*/ 713 h 983"/>
                <a:gd name="T78" fmla="*/ 831 w 1115"/>
                <a:gd name="T79" fmla="*/ 641 h 983"/>
                <a:gd name="T80" fmla="*/ 891 w 1115"/>
                <a:gd name="T81" fmla="*/ 668 h 983"/>
                <a:gd name="T82" fmla="*/ 916 w 1115"/>
                <a:gd name="T83" fmla="*/ 567 h 983"/>
                <a:gd name="T84" fmla="*/ 527 w 1115"/>
                <a:gd name="T85" fmla="*/ 499 h 983"/>
                <a:gd name="T86" fmla="*/ 575 w 1115"/>
                <a:gd name="T87" fmla="*/ 314 h 983"/>
                <a:gd name="T88" fmla="*/ 622 w 1115"/>
                <a:gd name="T89" fmla="*/ 195 h 983"/>
                <a:gd name="T90" fmla="*/ 596 w 1115"/>
                <a:gd name="T91" fmla="*/ 0 h 98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15"/>
                <a:gd name="T139" fmla="*/ 0 h 983"/>
                <a:gd name="T140" fmla="*/ 1115 w 1115"/>
                <a:gd name="T141" fmla="*/ 983 h 983"/>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15" h="983">
                  <a:moveTo>
                    <a:pt x="0" y="8"/>
                  </a:moveTo>
                  <a:lnTo>
                    <a:pt x="13" y="271"/>
                  </a:lnTo>
                  <a:lnTo>
                    <a:pt x="43" y="305"/>
                  </a:lnTo>
                  <a:lnTo>
                    <a:pt x="55" y="372"/>
                  </a:lnTo>
                  <a:lnTo>
                    <a:pt x="115" y="466"/>
                  </a:lnTo>
                  <a:lnTo>
                    <a:pt x="113" y="546"/>
                  </a:lnTo>
                  <a:lnTo>
                    <a:pt x="77" y="622"/>
                  </a:lnTo>
                  <a:lnTo>
                    <a:pt x="80" y="663"/>
                  </a:lnTo>
                  <a:lnTo>
                    <a:pt x="91" y="707"/>
                  </a:lnTo>
                  <a:lnTo>
                    <a:pt x="86" y="750"/>
                  </a:lnTo>
                  <a:lnTo>
                    <a:pt x="65" y="778"/>
                  </a:lnTo>
                  <a:lnTo>
                    <a:pt x="38" y="812"/>
                  </a:lnTo>
                  <a:lnTo>
                    <a:pt x="57" y="833"/>
                  </a:lnTo>
                  <a:lnTo>
                    <a:pt x="207" y="814"/>
                  </a:lnTo>
                  <a:lnTo>
                    <a:pt x="328" y="863"/>
                  </a:lnTo>
                  <a:lnTo>
                    <a:pt x="444" y="857"/>
                  </a:lnTo>
                  <a:lnTo>
                    <a:pt x="429" y="823"/>
                  </a:lnTo>
                  <a:lnTo>
                    <a:pt x="466" y="794"/>
                  </a:lnTo>
                  <a:lnTo>
                    <a:pt x="546" y="812"/>
                  </a:lnTo>
                  <a:lnTo>
                    <a:pt x="560" y="869"/>
                  </a:lnTo>
                  <a:lnTo>
                    <a:pt x="582" y="862"/>
                  </a:lnTo>
                  <a:lnTo>
                    <a:pt x="617" y="875"/>
                  </a:lnTo>
                  <a:lnTo>
                    <a:pt x="650" y="910"/>
                  </a:lnTo>
                  <a:lnTo>
                    <a:pt x="659" y="942"/>
                  </a:lnTo>
                  <a:lnTo>
                    <a:pt x="693" y="947"/>
                  </a:lnTo>
                  <a:lnTo>
                    <a:pt x="725" y="969"/>
                  </a:lnTo>
                  <a:lnTo>
                    <a:pt x="753" y="958"/>
                  </a:lnTo>
                  <a:lnTo>
                    <a:pt x="776" y="932"/>
                  </a:lnTo>
                  <a:lnTo>
                    <a:pt x="773" y="910"/>
                  </a:lnTo>
                  <a:lnTo>
                    <a:pt x="806" y="939"/>
                  </a:lnTo>
                  <a:lnTo>
                    <a:pt x="825" y="914"/>
                  </a:lnTo>
                  <a:lnTo>
                    <a:pt x="849" y="963"/>
                  </a:lnTo>
                  <a:lnTo>
                    <a:pt x="884" y="939"/>
                  </a:lnTo>
                  <a:lnTo>
                    <a:pt x="896" y="924"/>
                  </a:lnTo>
                  <a:lnTo>
                    <a:pt x="884" y="910"/>
                  </a:lnTo>
                  <a:lnTo>
                    <a:pt x="887" y="865"/>
                  </a:lnTo>
                  <a:lnTo>
                    <a:pt x="898" y="865"/>
                  </a:lnTo>
                  <a:lnTo>
                    <a:pt x="930" y="869"/>
                  </a:lnTo>
                  <a:lnTo>
                    <a:pt x="939" y="899"/>
                  </a:lnTo>
                  <a:lnTo>
                    <a:pt x="973" y="897"/>
                  </a:lnTo>
                  <a:lnTo>
                    <a:pt x="1004" y="918"/>
                  </a:lnTo>
                  <a:lnTo>
                    <a:pt x="1011" y="912"/>
                  </a:lnTo>
                  <a:lnTo>
                    <a:pt x="1024" y="935"/>
                  </a:lnTo>
                  <a:lnTo>
                    <a:pt x="1046" y="949"/>
                  </a:lnTo>
                  <a:lnTo>
                    <a:pt x="1035" y="983"/>
                  </a:lnTo>
                  <a:lnTo>
                    <a:pt x="1066" y="951"/>
                  </a:lnTo>
                  <a:lnTo>
                    <a:pt x="1087" y="970"/>
                  </a:lnTo>
                  <a:lnTo>
                    <a:pt x="1086" y="947"/>
                  </a:lnTo>
                  <a:lnTo>
                    <a:pt x="1113" y="939"/>
                  </a:lnTo>
                  <a:lnTo>
                    <a:pt x="1115" y="922"/>
                  </a:lnTo>
                  <a:lnTo>
                    <a:pt x="1085" y="917"/>
                  </a:lnTo>
                  <a:lnTo>
                    <a:pt x="1070" y="899"/>
                  </a:lnTo>
                  <a:lnTo>
                    <a:pt x="1044" y="903"/>
                  </a:lnTo>
                  <a:lnTo>
                    <a:pt x="1033" y="879"/>
                  </a:lnTo>
                  <a:lnTo>
                    <a:pt x="1004" y="879"/>
                  </a:lnTo>
                  <a:lnTo>
                    <a:pt x="978" y="828"/>
                  </a:lnTo>
                  <a:lnTo>
                    <a:pt x="993" y="815"/>
                  </a:lnTo>
                  <a:lnTo>
                    <a:pt x="1017" y="804"/>
                  </a:lnTo>
                  <a:lnTo>
                    <a:pt x="1022" y="778"/>
                  </a:lnTo>
                  <a:lnTo>
                    <a:pt x="1040" y="774"/>
                  </a:lnTo>
                  <a:lnTo>
                    <a:pt x="1070" y="747"/>
                  </a:lnTo>
                  <a:lnTo>
                    <a:pt x="1060" y="737"/>
                  </a:lnTo>
                  <a:lnTo>
                    <a:pt x="1061" y="685"/>
                  </a:lnTo>
                  <a:lnTo>
                    <a:pt x="1028" y="711"/>
                  </a:lnTo>
                  <a:lnTo>
                    <a:pt x="995" y="716"/>
                  </a:lnTo>
                  <a:lnTo>
                    <a:pt x="967" y="761"/>
                  </a:lnTo>
                  <a:lnTo>
                    <a:pt x="922" y="737"/>
                  </a:lnTo>
                  <a:lnTo>
                    <a:pt x="930" y="720"/>
                  </a:lnTo>
                  <a:lnTo>
                    <a:pt x="949" y="713"/>
                  </a:lnTo>
                  <a:lnTo>
                    <a:pt x="950" y="721"/>
                  </a:lnTo>
                  <a:lnTo>
                    <a:pt x="963" y="694"/>
                  </a:lnTo>
                  <a:lnTo>
                    <a:pt x="946" y="702"/>
                  </a:lnTo>
                  <a:lnTo>
                    <a:pt x="939" y="690"/>
                  </a:lnTo>
                  <a:lnTo>
                    <a:pt x="934" y="703"/>
                  </a:lnTo>
                  <a:lnTo>
                    <a:pt x="911" y="693"/>
                  </a:lnTo>
                  <a:lnTo>
                    <a:pt x="893" y="720"/>
                  </a:lnTo>
                  <a:lnTo>
                    <a:pt x="858" y="726"/>
                  </a:lnTo>
                  <a:lnTo>
                    <a:pt x="798" y="713"/>
                  </a:lnTo>
                  <a:lnTo>
                    <a:pt x="793" y="696"/>
                  </a:lnTo>
                  <a:lnTo>
                    <a:pt x="831" y="641"/>
                  </a:lnTo>
                  <a:lnTo>
                    <a:pt x="868" y="643"/>
                  </a:lnTo>
                  <a:lnTo>
                    <a:pt x="891" y="668"/>
                  </a:lnTo>
                  <a:lnTo>
                    <a:pt x="986" y="684"/>
                  </a:lnTo>
                  <a:lnTo>
                    <a:pt x="916" y="567"/>
                  </a:lnTo>
                  <a:lnTo>
                    <a:pt x="928" y="483"/>
                  </a:lnTo>
                  <a:lnTo>
                    <a:pt x="527" y="499"/>
                  </a:lnTo>
                  <a:lnTo>
                    <a:pt x="530" y="453"/>
                  </a:lnTo>
                  <a:lnTo>
                    <a:pt x="575" y="314"/>
                  </a:lnTo>
                  <a:lnTo>
                    <a:pt x="644" y="221"/>
                  </a:lnTo>
                  <a:lnTo>
                    <a:pt x="622" y="195"/>
                  </a:lnTo>
                  <a:lnTo>
                    <a:pt x="630" y="105"/>
                  </a:lnTo>
                  <a:lnTo>
                    <a:pt x="596" y="0"/>
                  </a:lnTo>
                  <a:lnTo>
                    <a:pt x="0" y="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25" name="Freeform 54"/>
            <p:cNvSpPr>
              <a:spLocks/>
            </p:cNvSpPr>
            <p:nvPr/>
          </p:nvSpPr>
          <p:spPr bwMode="gray">
            <a:xfrm>
              <a:off x="5267758" y="1331690"/>
              <a:ext cx="352766" cy="560332"/>
            </a:xfrm>
            <a:custGeom>
              <a:avLst/>
              <a:gdLst>
                <a:gd name="T0" fmla="*/ 0 w 724"/>
                <a:gd name="T1" fmla="*/ 624 h 1150"/>
                <a:gd name="T2" fmla="*/ 42 w 724"/>
                <a:gd name="T3" fmla="*/ 626 h 1150"/>
                <a:gd name="T4" fmla="*/ 46 w 724"/>
                <a:gd name="T5" fmla="*/ 553 h 1150"/>
                <a:gd name="T6" fmla="*/ 96 w 724"/>
                <a:gd name="T7" fmla="*/ 449 h 1150"/>
                <a:gd name="T8" fmla="*/ 73 w 724"/>
                <a:gd name="T9" fmla="*/ 374 h 1150"/>
                <a:gd name="T10" fmla="*/ 94 w 724"/>
                <a:gd name="T11" fmla="*/ 276 h 1150"/>
                <a:gd name="T12" fmla="*/ 92 w 724"/>
                <a:gd name="T13" fmla="*/ 237 h 1150"/>
                <a:gd name="T14" fmla="*/ 174 w 724"/>
                <a:gd name="T15" fmla="*/ 19 h 1150"/>
                <a:gd name="T16" fmla="*/ 198 w 724"/>
                <a:gd name="T17" fmla="*/ 19 h 1150"/>
                <a:gd name="T18" fmla="*/ 209 w 724"/>
                <a:gd name="T19" fmla="*/ 63 h 1150"/>
                <a:gd name="T20" fmla="*/ 313 w 724"/>
                <a:gd name="T21" fmla="*/ 24 h 1150"/>
                <a:gd name="T22" fmla="*/ 314 w 724"/>
                <a:gd name="T23" fmla="*/ 7 h 1150"/>
                <a:gd name="T24" fmla="*/ 343 w 724"/>
                <a:gd name="T25" fmla="*/ 0 h 1150"/>
                <a:gd name="T26" fmla="*/ 397 w 724"/>
                <a:gd name="T27" fmla="*/ 26 h 1150"/>
                <a:gd name="T28" fmla="*/ 438 w 724"/>
                <a:gd name="T29" fmla="*/ 61 h 1150"/>
                <a:gd name="T30" fmla="*/ 531 w 724"/>
                <a:gd name="T31" fmla="*/ 379 h 1150"/>
                <a:gd name="T32" fmla="*/ 595 w 724"/>
                <a:gd name="T33" fmla="*/ 380 h 1150"/>
                <a:gd name="T34" fmla="*/ 606 w 724"/>
                <a:gd name="T35" fmla="*/ 399 h 1150"/>
                <a:gd name="T36" fmla="*/ 596 w 724"/>
                <a:gd name="T37" fmla="*/ 412 h 1150"/>
                <a:gd name="T38" fmla="*/ 644 w 724"/>
                <a:gd name="T39" fmla="*/ 484 h 1150"/>
                <a:gd name="T40" fmla="*/ 655 w 724"/>
                <a:gd name="T41" fmla="*/ 468 h 1150"/>
                <a:gd name="T42" fmla="*/ 706 w 724"/>
                <a:gd name="T43" fmla="*/ 516 h 1150"/>
                <a:gd name="T44" fmla="*/ 687 w 724"/>
                <a:gd name="T45" fmla="*/ 528 h 1150"/>
                <a:gd name="T46" fmla="*/ 691 w 724"/>
                <a:gd name="T47" fmla="*/ 542 h 1150"/>
                <a:gd name="T48" fmla="*/ 724 w 724"/>
                <a:gd name="T49" fmla="*/ 541 h 1150"/>
                <a:gd name="T50" fmla="*/ 700 w 724"/>
                <a:gd name="T51" fmla="*/ 601 h 1150"/>
                <a:gd name="T52" fmla="*/ 670 w 724"/>
                <a:gd name="T53" fmla="*/ 595 h 1150"/>
                <a:gd name="T54" fmla="*/ 644 w 724"/>
                <a:gd name="T55" fmla="*/ 618 h 1150"/>
                <a:gd name="T56" fmla="*/ 646 w 724"/>
                <a:gd name="T57" fmla="*/ 643 h 1150"/>
                <a:gd name="T58" fmla="*/ 625 w 724"/>
                <a:gd name="T59" fmla="*/ 656 h 1150"/>
                <a:gd name="T60" fmla="*/ 600 w 724"/>
                <a:gd name="T61" fmla="*/ 649 h 1150"/>
                <a:gd name="T62" fmla="*/ 601 w 724"/>
                <a:gd name="T63" fmla="*/ 686 h 1150"/>
                <a:gd name="T64" fmla="*/ 582 w 724"/>
                <a:gd name="T65" fmla="*/ 676 h 1150"/>
                <a:gd name="T66" fmla="*/ 576 w 724"/>
                <a:gd name="T67" fmla="*/ 718 h 1150"/>
                <a:gd name="T68" fmla="*/ 542 w 724"/>
                <a:gd name="T69" fmla="*/ 682 h 1150"/>
                <a:gd name="T70" fmla="*/ 516 w 724"/>
                <a:gd name="T71" fmla="*/ 716 h 1150"/>
                <a:gd name="T72" fmla="*/ 485 w 724"/>
                <a:gd name="T73" fmla="*/ 730 h 1150"/>
                <a:gd name="T74" fmla="*/ 479 w 724"/>
                <a:gd name="T75" fmla="*/ 766 h 1150"/>
                <a:gd name="T76" fmla="*/ 447 w 724"/>
                <a:gd name="T77" fmla="*/ 757 h 1150"/>
                <a:gd name="T78" fmla="*/ 460 w 724"/>
                <a:gd name="T79" fmla="*/ 727 h 1150"/>
                <a:gd name="T80" fmla="*/ 438 w 724"/>
                <a:gd name="T81" fmla="*/ 698 h 1150"/>
                <a:gd name="T82" fmla="*/ 414 w 724"/>
                <a:gd name="T83" fmla="*/ 743 h 1150"/>
                <a:gd name="T84" fmla="*/ 423 w 724"/>
                <a:gd name="T85" fmla="*/ 835 h 1150"/>
                <a:gd name="T86" fmla="*/ 407 w 724"/>
                <a:gd name="T87" fmla="*/ 858 h 1150"/>
                <a:gd name="T88" fmla="*/ 387 w 724"/>
                <a:gd name="T89" fmla="*/ 861 h 1150"/>
                <a:gd name="T90" fmla="*/ 369 w 724"/>
                <a:gd name="T91" fmla="*/ 857 h 1150"/>
                <a:gd name="T92" fmla="*/ 346 w 724"/>
                <a:gd name="T93" fmla="*/ 913 h 1150"/>
                <a:gd name="T94" fmla="*/ 314 w 724"/>
                <a:gd name="T95" fmla="*/ 911 h 1150"/>
                <a:gd name="T96" fmla="*/ 317 w 724"/>
                <a:gd name="T97" fmla="*/ 957 h 1150"/>
                <a:gd name="T98" fmla="*/ 297 w 724"/>
                <a:gd name="T99" fmla="*/ 921 h 1150"/>
                <a:gd name="T100" fmla="*/ 250 w 724"/>
                <a:gd name="T101" fmla="*/ 960 h 1150"/>
                <a:gd name="T102" fmla="*/ 242 w 724"/>
                <a:gd name="T103" fmla="*/ 989 h 1150"/>
                <a:gd name="T104" fmla="*/ 257 w 724"/>
                <a:gd name="T105" fmla="*/ 1009 h 1150"/>
                <a:gd name="T106" fmla="*/ 237 w 724"/>
                <a:gd name="T107" fmla="*/ 1020 h 1150"/>
                <a:gd name="T108" fmla="*/ 241 w 724"/>
                <a:gd name="T109" fmla="*/ 1054 h 1150"/>
                <a:gd name="T110" fmla="*/ 219 w 724"/>
                <a:gd name="T111" fmla="*/ 1079 h 1150"/>
                <a:gd name="T112" fmla="*/ 213 w 724"/>
                <a:gd name="T113" fmla="*/ 1150 h 1150"/>
                <a:gd name="T114" fmla="*/ 202 w 724"/>
                <a:gd name="T115" fmla="*/ 1150 h 1150"/>
                <a:gd name="T116" fmla="*/ 134 w 724"/>
                <a:gd name="T117" fmla="*/ 1055 h 1150"/>
                <a:gd name="T118" fmla="*/ 0 w 724"/>
                <a:gd name="T119" fmla="*/ 624 h 115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724"/>
                <a:gd name="T181" fmla="*/ 0 h 1150"/>
                <a:gd name="T182" fmla="*/ 724 w 724"/>
                <a:gd name="T183" fmla="*/ 1150 h 115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724" h="1150">
                  <a:moveTo>
                    <a:pt x="0" y="624"/>
                  </a:moveTo>
                  <a:lnTo>
                    <a:pt x="42" y="626"/>
                  </a:lnTo>
                  <a:lnTo>
                    <a:pt x="46" y="553"/>
                  </a:lnTo>
                  <a:lnTo>
                    <a:pt x="96" y="449"/>
                  </a:lnTo>
                  <a:lnTo>
                    <a:pt x="73" y="374"/>
                  </a:lnTo>
                  <a:lnTo>
                    <a:pt x="94" y="276"/>
                  </a:lnTo>
                  <a:lnTo>
                    <a:pt x="92" y="237"/>
                  </a:lnTo>
                  <a:lnTo>
                    <a:pt x="174" y="19"/>
                  </a:lnTo>
                  <a:lnTo>
                    <a:pt x="198" y="19"/>
                  </a:lnTo>
                  <a:lnTo>
                    <a:pt x="209" y="63"/>
                  </a:lnTo>
                  <a:lnTo>
                    <a:pt x="313" y="24"/>
                  </a:lnTo>
                  <a:lnTo>
                    <a:pt x="314" y="7"/>
                  </a:lnTo>
                  <a:lnTo>
                    <a:pt x="343" y="0"/>
                  </a:lnTo>
                  <a:lnTo>
                    <a:pt x="397" y="26"/>
                  </a:lnTo>
                  <a:lnTo>
                    <a:pt x="438" y="61"/>
                  </a:lnTo>
                  <a:lnTo>
                    <a:pt x="531" y="379"/>
                  </a:lnTo>
                  <a:lnTo>
                    <a:pt x="595" y="380"/>
                  </a:lnTo>
                  <a:lnTo>
                    <a:pt x="606" y="399"/>
                  </a:lnTo>
                  <a:lnTo>
                    <a:pt x="596" y="412"/>
                  </a:lnTo>
                  <a:lnTo>
                    <a:pt x="644" y="484"/>
                  </a:lnTo>
                  <a:lnTo>
                    <a:pt x="655" y="468"/>
                  </a:lnTo>
                  <a:lnTo>
                    <a:pt x="706" y="516"/>
                  </a:lnTo>
                  <a:lnTo>
                    <a:pt x="687" y="528"/>
                  </a:lnTo>
                  <a:lnTo>
                    <a:pt x="691" y="542"/>
                  </a:lnTo>
                  <a:lnTo>
                    <a:pt x="724" y="541"/>
                  </a:lnTo>
                  <a:lnTo>
                    <a:pt x="700" y="601"/>
                  </a:lnTo>
                  <a:lnTo>
                    <a:pt x="670" y="595"/>
                  </a:lnTo>
                  <a:lnTo>
                    <a:pt x="644" y="618"/>
                  </a:lnTo>
                  <a:lnTo>
                    <a:pt x="646" y="643"/>
                  </a:lnTo>
                  <a:lnTo>
                    <a:pt x="625" y="656"/>
                  </a:lnTo>
                  <a:lnTo>
                    <a:pt x="600" y="649"/>
                  </a:lnTo>
                  <a:lnTo>
                    <a:pt x="601" y="686"/>
                  </a:lnTo>
                  <a:lnTo>
                    <a:pt x="582" y="676"/>
                  </a:lnTo>
                  <a:lnTo>
                    <a:pt x="576" y="718"/>
                  </a:lnTo>
                  <a:lnTo>
                    <a:pt x="542" y="682"/>
                  </a:lnTo>
                  <a:lnTo>
                    <a:pt x="516" y="716"/>
                  </a:lnTo>
                  <a:lnTo>
                    <a:pt x="485" y="730"/>
                  </a:lnTo>
                  <a:lnTo>
                    <a:pt x="479" y="766"/>
                  </a:lnTo>
                  <a:lnTo>
                    <a:pt x="447" y="757"/>
                  </a:lnTo>
                  <a:lnTo>
                    <a:pt x="460" y="727"/>
                  </a:lnTo>
                  <a:lnTo>
                    <a:pt x="438" y="698"/>
                  </a:lnTo>
                  <a:lnTo>
                    <a:pt x="414" y="743"/>
                  </a:lnTo>
                  <a:lnTo>
                    <a:pt x="423" y="835"/>
                  </a:lnTo>
                  <a:lnTo>
                    <a:pt x="407" y="858"/>
                  </a:lnTo>
                  <a:lnTo>
                    <a:pt x="387" y="861"/>
                  </a:lnTo>
                  <a:lnTo>
                    <a:pt x="369" y="857"/>
                  </a:lnTo>
                  <a:lnTo>
                    <a:pt x="346" y="913"/>
                  </a:lnTo>
                  <a:lnTo>
                    <a:pt x="314" y="911"/>
                  </a:lnTo>
                  <a:lnTo>
                    <a:pt x="317" y="957"/>
                  </a:lnTo>
                  <a:lnTo>
                    <a:pt x="297" y="921"/>
                  </a:lnTo>
                  <a:lnTo>
                    <a:pt x="250" y="960"/>
                  </a:lnTo>
                  <a:lnTo>
                    <a:pt x="242" y="989"/>
                  </a:lnTo>
                  <a:lnTo>
                    <a:pt x="257" y="1009"/>
                  </a:lnTo>
                  <a:lnTo>
                    <a:pt x="237" y="1020"/>
                  </a:lnTo>
                  <a:lnTo>
                    <a:pt x="241" y="1054"/>
                  </a:lnTo>
                  <a:lnTo>
                    <a:pt x="219" y="1079"/>
                  </a:lnTo>
                  <a:lnTo>
                    <a:pt x="213" y="1150"/>
                  </a:lnTo>
                  <a:lnTo>
                    <a:pt x="202" y="1150"/>
                  </a:lnTo>
                  <a:lnTo>
                    <a:pt x="134" y="1055"/>
                  </a:lnTo>
                  <a:lnTo>
                    <a:pt x="0" y="62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26" name="Freeform 55"/>
            <p:cNvSpPr>
              <a:spLocks/>
            </p:cNvSpPr>
            <p:nvPr/>
          </p:nvSpPr>
          <p:spPr bwMode="gray">
            <a:xfrm>
              <a:off x="4675268" y="2399732"/>
              <a:ext cx="439495" cy="217311"/>
            </a:xfrm>
            <a:custGeom>
              <a:avLst/>
              <a:gdLst>
                <a:gd name="T0" fmla="*/ 23 w 901"/>
                <a:gd name="T1" fmla="*/ 260 h 447"/>
                <a:gd name="T2" fmla="*/ 198 w 901"/>
                <a:gd name="T3" fmla="*/ 150 h 447"/>
                <a:gd name="T4" fmla="*/ 277 w 901"/>
                <a:gd name="T5" fmla="*/ 110 h 447"/>
                <a:gd name="T6" fmla="*/ 354 w 901"/>
                <a:gd name="T7" fmla="*/ 171 h 447"/>
                <a:gd name="T8" fmla="*/ 436 w 901"/>
                <a:gd name="T9" fmla="*/ 224 h 447"/>
                <a:gd name="T10" fmla="*/ 503 w 901"/>
                <a:gd name="T11" fmla="*/ 233 h 447"/>
                <a:gd name="T12" fmla="*/ 503 w 901"/>
                <a:gd name="T13" fmla="*/ 276 h 447"/>
                <a:gd name="T14" fmla="*/ 469 w 901"/>
                <a:gd name="T15" fmla="*/ 361 h 447"/>
                <a:gd name="T16" fmla="*/ 521 w 901"/>
                <a:gd name="T17" fmla="*/ 382 h 447"/>
                <a:gd name="T18" fmla="*/ 554 w 901"/>
                <a:gd name="T19" fmla="*/ 401 h 447"/>
                <a:gd name="T20" fmla="*/ 582 w 901"/>
                <a:gd name="T21" fmla="*/ 410 h 447"/>
                <a:gd name="T22" fmla="*/ 627 w 901"/>
                <a:gd name="T23" fmla="*/ 412 h 447"/>
                <a:gd name="T24" fmla="*/ 678 w 901"/>
                <a:gd name="T25" fmla="*/ 436 h 447"/>
                <a:gd name="T26" fmla="*/ 592 w 901"/>
                <a:gd name="T27" fmla="*/ 342 h 447"/>
                <a:gd name="T28" fmla="*/ 614 w 901"/>
                <a:gd name="T29" fmla="*/ 322 h 447"/>
                <a:gd name="T30" fmla="*/ 608 w 901"/>
                <a:gd name="T31" fmla="*/ 180 h 447"/>
                <a:gd name="T32" fmla="*/ 646 w 901"/>
                <a:gd name="T33" fmla="*/ 94 h 447"/>
                <a:gd name="T34" fmla="*/ 690 w 901"/>
                <a:gd name="T35" fmla="*/ 57 h 447"/>
                <a:gd name="T36" fmla="*/ 652 w 901"/>
                <a:gd name="T37" fmla="*/ 106 h 447"/>
                <a:gd name="T38" fmla="*/ 646 w 901"/>
                <a:gd name="T39" fmla="*/ 179 h 447"/>
                <a:gd name="T40" fmla="*/ 655 w 901"/>
                <a:gd name="T41" fmla="*/ 206 h 447"/>
                <a:gd name="T42" fmla="*/ 670 w 901"/>
                <a:gd name="T43" fmla="*/ 248 h 447"/>
                <a:gd name="T44" fmla="*/ 642 w 901"/>
                <a:gd name="T45" fmla="*/ 267 h 447"/>
                <a:gd name="T46" fmla="*/ 683 w 901"/>
                <a:gd name="T47" fmla="*/ 279 h 447"/>
                <a:gd name="T48" fmla="*/ 663 w 901"/>
                <a:gd name="T49" fmla="*/ 293 h 447"/>
                <a:gd name="T50" fmla="*/ 723 w 901"/>
                <a:gd name="T51" fmla="*/ 380 h 447"/>
                <a:gd name="T52" fmla="*/ 749 w 901"/>
                <a:gd name="T53" fmla="*/ 400 h 447"/>
                <a:gd name="T54" fmla="*/ 764 w 901"/>
                <a:gd name="T55" fmla="*/ 412 h 447"/>
                <a:gd name="T56" fmla="*/ 768 w 901"/>
                <a:gd name="T57" fmla="*/ 439 h 447"/>
                <a:gd name="T58" fmla="*/ 816 w 901"/>
                <a:gd name="T59" fmla="*/ 429 h 447"/>
                <a:gd name="T60" fmla="*/ 881 w 901"/>
                <a:gd name="T61" fmla="*/ 344 h 447"/>
                <a:gd name="T62" fmla="*/ 881 w 901"/>
                <a:gd name="T63" fmla="*/ 395 h 447"/>
                <a:gd name="T64" fmla="*/ 874 w 901"/>
                <a:gd name="T65" fmla="*/ 443 h 447"/>
                <a:gd name="T66" fmla="*/ 901 w 901"/>
                <a:gd name="T67" fmla="*/ 284 h 447"/>
                <a:gd name="T68" fmla="*/ 776 w 901"/>
                <a:gd name="T69" fmla="*/ 309 h 447"/>
                <a:gd name="T70" fmla="*/ 693 w 901"/>
                <a:gd name="T71" fmla="*/ 0 h 44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901"/>
                <a:gd name="T109" fmla="*/ 0 h 447"/>
                <a:gd name="T110" fmla="*/ 901 w 901"/>
                <a:gd name="T111" fmla="*/ 447 h 44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901" h="447">
                  <a:moveTo>
                    <a:pt x="0" y="133"/>
                  </a:moveTo>
                  <a:lnTo>
                    <a:pt x="23" y="260"/>
                  </a:lnTo>
                  <a:lnTo>
                    <a:pt x="91" y="180"/>
                  </a:lnTo>
                  <a:lnTo>
                    <a:pt x="198" y="150"/>
                  </a:lnTo>
                  <a:lnTo>
                    <a:pt x="219" y="116"/>
                  </a:lnTo>
                  <a:lnTo>
                    <a:pt x="277" y="110"/>
                  </a:lnTo>
                  <a:lnTo>
                    <a:pt x="326" y="132"/>
                  </a:lnTo>
                  <a:lnTo>
                    <a:pt x="354" y="171"/>
                  </a:lnTo>
                  <a:lnTo>
                    <a:pt x="406" y="186"/>
                  </a:lnTo>
                  <a:lnTo>
                    <a:pt x="436" y="224"/>
                  </a:lnTo>
                  <a:lnTo>
                    <a:pt x="482" y="245"/>
                  </a:lnTo>
                  <a:lnTo>
                    <a:pt x="503" y="233"/>
                  </a:lnTo>
                  <a:lnTo>
                    <a:pt x="514" y="257"/>
                  </a:lnTo>
                  <a:lnTo>
                    <a:pt x="503" y="276"/>
                  </a:lnTo>
                  <a:lnTo>
                    <a:pt x="502" y="304"/>
                  </a:lnTo>
                  <a:lnTo>
                    <a:pt x="469" y="361"/>
                  </a:lnTo>
                  <a:lnTo>
                    <a:pt x="482" y="399"/>
                  </a:lnTo>
                  <a:lnTo>
                    <a:pt x="521" y="382"/>
                  </a:lnTo>
                  <a:lnTo>
                    <a:pt x="523" y="363"/>
                  </a:lnTo>
                  <a:lnTo>
                    <a:pt x="554" y="401"/>
                  </a:lnTo>
                  <a:lnTo>
                    <a:pt x="561" y="383"/>
                  </a:lnTo>
                  <a:lnTo>
                    <a:pt x="582" y="410"/>
                  </a:lnTo>
                  <a:lnTo>
                    <a:pt x="593" y="396"/>
                  </a:lnTo>
                  <a:lnTo>
                    <a:pt x="627" y="412"/>
                  </a:lnTo>
                  <a:lnTo>
                    <a:pt x="646" y="403"/>
                  </a:lnTo>
                  <a:lnTo>
                    <a:pt x="678" y="436"/>
                  </a:lnTo>
                  <a:lnTo>
                    <a:pt x="653" y="388"/>
                  </a:lnTo>
                  <a:lnTo>
                    <a:pt x="592" y="342"/>
                  </a:lnTo>
                  <a:lnTo>
                    <a:pt x="650" y="370"/>
                  </a:lnTo>
                  <a:lnTo>
                    <a:pt x="614" y="322"/>
                  </a:lnTo>
                  <a:lnTo>
                    <a:pt x="603" y="279"/>
                  </a:lnTo>
                  <a:lnTo>
                    <a:pt x="608" y="180"/>
                  </a:lnTo>
                  <a:lnTo>
                    <a:pt x="572" y="159"/>
                  </a:lnTo>
                  <a:lnTo>
                    <a:pt x="646" y="94"/>
                  </a:lnTo>
                  <a:lnTo>
                    <a:pt x="648" y="55"/>
                  </a:lnTo>
                  <a:lnTo>
                    <a:pt x="690" y="57"/>
                  </a:lnTo>
                  <a:lnTo>
                    <a:pt x="681" y="93"/>
                  </a:lnTo>
                  <a:lnTo>
                    <a:pt x="652" y="106"/>
                  </a:lnTo>
                  <a:lnTo>
                    <a:pt x="638" y="145"/>
                  </a:lnTo>
                  <a:lnTo>
                    <a:pt x="646" y="179"/>
                  </a:lnTo>
                  <a:lnTo>
                    <a:pt x="666" y="165"/>
                  </a:lnTo>
                  <a:lnTo>
                    <a:pt x="655" y="206"/>
                  </a:lnTo>
                  <a:lnTo>
                    <a:pt x="664" y="227"/>
                  </a:lnTo>
                  <a:lnTo>
                    <a:pt x="670" y="248"/>
                  </a:lnTo>
                  <a:lnTo>
                    <a:pt x="650" y="238"/>
                  </a:lnTo>
                  <a:lnTo>
                    <a:pt x="642" y="267"/>
                  </a:lnTo>
                  <a:lnTo>
                    <a:pt x="686" y="258"/>
                  </a:lnTo>
                  <a:lnTo>
                    <a:pt x="683" y="279"/>
                  </a:lnTo>
                  <a:lnTo>
                    <a:pt x="704" y="295"/>
                  </a:lnTo>
                  <a:lnTo>
                    <a:pt x="663" y="293"/>
                  </a:lnTo>
                  <a:lnTo>
                    <a:pt x="676" y="355"/>
                  </a:lnTo>
                  <a:lnTo>
                    <a:pt x="723" y="380"/>
                  </a:lnTo>
                  <a:lnTo>
                    <a:pt x="746" y="349"/>
                  </a:lnTo>
                  <a:lnTo>
                    <a:pt x="749" y="400"/>
                  </a:lnTo>
                  <a:lnTo>
                    <a:pt x="780" y="390"/>
                  </a:lnTo>
                  <a:lnTo>
                    <a:pt x="764" y="412"/>
                  </a:lnTo>
                  <a:lnTo>
                    <a:pt x="785" y="412"/>
                  </a:lnTo>
                  <a:lnTo>
                    <a:pt x="768" y="439"/>
                  </a:lnTo>
                  <a:lnTo>
                    <a:pt x="776" y="447"/>
                  </a:lnTo>
                  <a:lnTo>
                    <a:pt x="816" y="429"/>
                  </a:lnTo>
                  <a:lnTo>
                    <a:pt x="866" y="402"/>
                  </a:lnTo>
                  <a:lnTo>
                    <a:pt x="881" y="344"/>
                  </a:lnTo>
                  <a:lnTo>
                    <a:pt x="887" y="378"/>
                  </a:lnTo>
                  <a:lnTo>
                    <a:pt x="881" y="395"/>
                  </a:lnTo>
                  <a:lnTo>
                    <a:pt x="871" y="426"/>
                  </a:lnTo>
                  <a:lnTo>
                    <a:pt x="874" y="443"/>
                  </a:lnTo>
                  <a:lnTo>
                    <a:pt x="893" y="394"/>
                  </a:lnTo>
                  <a:lnTo>
                    <a:pt x="901" y="284"/>
                  </a:lnTo>
                  <a:lnTo>
                    <a:pt x="846" y="296"/>
                  </a:lnTo>
                  <a:lnTo>
                    <a:pt x="776" y="309"/>
                  </a:lnTo>
                  <a:lnTo>
                    <a:pt x="771" y="285"/>
                  </a:lnTo>
                  <a:lnTo>
                    <a:pt x="693" y="0"/>
                  </a:lnTo>
                  <a:lnTo>
                    <a:pt x="0" y="13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27" name="Group 194"/>
            <p:cNvGrpSpPr/>
            <p:nvPr/>
          </p:nvGrpSpPr>
          <p:grpSpPr bwMode="gray">
            <a:xfrm>
              <a:off x="5156666" y="1921257"/>
              <a:ext cx="336199" cy="183204"/>
              <a:chOff x="5156666" y="1921257"/>
              <a:chExt cx="336199" cy="183204"/>
            </a:xfrm>
            <a:grpFill/>
          </p:grpSpPr>
          <p:sp>
            <p:nvSpPr>
              <p:cNvPr id="67" name="Freeform 56"/>
              <p:cNvSpPr>
                <a:spLocks/>
              </p:cNvSpPr>
              <p:nvPr/>
            </p:nvSpPr>
            <p:spPr bwMode="gray">
              <a:xfrm>
                <a:off x="5156666" y="1921257"/>
                <a:ext cx="323531" cy="164689"/>
              </a:xfrm>
              <a:custGeom>
                <a:avLst/>
                <a:gdLst>
                  <a:gd name="T0" fmla="*/ 0 w 663"/>
                  <a:gd name="T1" fmla="*/ 137 h 337"/>
                  <a:gd name="T2" fmla="*/ 2 w 663"/>
                  <a:gd name="T3" fmla="*/ 316 h 337"/>
                  <a:gd name="T4" fmla="*/ 310 w 663"/>
                  <a:gd name="T5" fmla="*/ 251 h 337"/>
                  <a:gd name="T6" fmla="*/ 363 w 663"/>
                  <a:gd name="T7" fmla="*/ 232 h 337"/>
                  <a:gd name="T8" fmla="*/ 386 w 663"/>
                  <a:gd name="T9" fmla="*/ 237 h 337"/>
                  <a:gd name="T10" fmla="*/ 408 w 663"/>
                  <a:gd name="T11" fmla="*/ 287 h 337"/>
                  <a:gd name="T12" fmla="*/ 442 w 663"/>
                  <a:gd name="T13" fmla="*/ 293 h 337"/>
                  <a:gd name="T14" fmla="*/ 464 w 663"/>
                  <a:gd name="T15" fmla="*/ 334 h 337"/>
                  <a:gd name="T16" fmla="*/ 484 w 663"/>
                  <a:gd name="T17" fmla="*/ 337 h 337"/>
                  <a:gd name="T18" fmla="*/ 493 w 663"/>
                  <a:gd name="T19" fmla="*/ 308 h 337"/>
                  <a:gd name="T20" fmla="*/ 510 w 663"/>
                  <a:gd name="T21" fmla="*/ 297 h 337"/>
                  <a:gd name="T22" fmla="*/ 519 w 663"/>
                  <a:gd name="T23" fmla="*/ 265 h 337"/>
                  <a:gd name="T24" fmla="*/ 529 w 663"/>
                  <a:gd name="T25" fmla="*/ 264 h 337"/>
                  <a:gd name="T26" fmla="*/ 543 w 663"/>
                  <a:gd name="T27" fmla="*/ 311 h 337"/>
                  <a:gd name="T28" fmla="*/ 574 w 663"/>
                  <a:gd name="T29" fmla="*/ 300 h 337"/>
                  <a:gd name="T30" fmla="*/ 579 w 663"/>
                  <a:gd name="T31" fmla="*/ 280 h 337"/>
                  <a:gd name="T32" fmla="*/ 621 w 663"/>
                  <a:gd name="T33" fmla="*/ 260 h 337"/>
                  <a:gd name="T34" fmla="*/ 646 w 663"/>
                  <a:gd name="T35" fmla="*/ 252 h 337"/>
                  <a:gd name="T36" fmla="*/ 663 w 663"/>
                  <a:gd name="T37" fmla="*/ 268 h 337"/>
                  <a:gd name="T38" fmla="*/ 657 w 663"/>
                  <a:gd name="T39" fmla="*/ 222 h 337"/>
                  <a:gd name="T40" fmla="*/ 624 w 663"/>
                  <a:gd name="T41" fmla="*/ 166 h 337"/>
                  <a:gd name="T42" fmla="*/ 605 w 663"/>
                  <a:gd name="T43" fmla="*/ 157 h 337"/>
                  <a:gd name="T44" fmla="*/ 584 w 663"/>
                  <a:gd name="T45" fmla="*/ 159 h 337"/>
                  <a:gd name="T46" fmla="*/ 588 w 663"/>
                  <a:gd name="T47" fmla="*/ 172 h 337"/>
                  <a:gd name="T48" fmla="*/ 601 w 663"/>
                  <a:gd name="T49" fmla="*/ 172 h 337"/>
                  <a:gd name="T50" fmla="*/ 617 w 663"/>
                  <a:gd name="T51" fmla="*/ 173 h 337"/>
                  <a:gd name="T52" fmla="*/ 633 w 663"/>
                  <a:gd name="T53" fmla="*/ 191 h 337"/>
                  <a:gd name="T54" fmla="*/ 639 w 663"/>
                  <a:gd name="T55" fmla="*/ 212 h 337"/>
                  <a:gd name="T56" fmla="*/ 628 w 663"/>
                  <a:gd name="T57" fmla="*/ 231 h 337"/>
                  <a:gd name="T58" fmla="*/ 576 w 663"/>
                  <a:gd name="T59" fmla="*/ 254 h 337"/>
                  <a:gd name="T60" fmla="*/ 549 w 663"/>
                  <a:gd name="T61" fmla="*/ 243 h 337"/>
                  <a:gd name="T62" fmla="*/ 535 w 663"/>
                  <a:gd name="T63" fmla="*/ 212 h 337"/>
                  <a:gd name="T64" fmla="*/ 510 w 663"/>
                  <a:gd name="T65" fmla="*/ 208 h 337"/>
                  <a:gd name="T66" fmla="*/ 516 w 663"/>
                  <a:gd name="T67" fmla="*/ 190 h 337"/>
                  <a:gd name="T68" fmla="*/ 487 w 663"/>
                  <a:gd name="T69" fmla="*/ 154 h 337"/>
                  <a:gd name="T70" fmla="*/ 453 w 663"/>
                  <a:gd name="T71" fmla="*/ 140 h 337"/>
                  <a:gd name="T72" fmla="*/ 451 w 663"/>
                  <a:gd name="T73" fmla="*/ 157 h 337"/>
                  <a:gd name="T74" fmla="*/ 429 w 663"/>
                  <a:gd name="T75" fmla="*/ 151 h 337"/>
                  <a:gd name="T76" fmla="*/ 422 w 663"/>
                  <a:gd name="T77" fmla="*/ 130 h 337"/>
                  <a:gd name="T78" fmla="*/ 427 w 663"/>
                  <a:gd name="T79" fmla="*/ 111 h 337"/>
                  <a:gd name="T80" fmla="*/ 446 w 663"/>
                  <a:gd name="T81" fmla="*/ 93 h 337"/>
                  <a:gd name="T82" fmla="*/ 440 w 663"/>
                  <a:gd name="T83" fmla="*/ 79 h 337"/>
                  <a:gd name="T84" fmla="*/ 468 w 663"/>
                  <a:gd name="T85" fmla="*/ 57 h 337"/>
                  <a:gd name="T86" fmla="*/ 439 w 663"/>
                  <a:gd name="T87" fmla="*/ 34 h 337"/>
                  <a:gd name="T88" fmla="*/ 427 w 663"/>
                  <a:gd name="T89" fmla="*/ 0 h 337"/>
                  <a:gd name="T90" fmla="*/ 364 w 663"/>
                  <a:gd name="T91" fmla="*/ 49 h 337"/>
                  <a:gd name="T92" fmla="*/ 145 w 663"/>
                  <a:gd name="T93" fmla="*/ 106 h 337"/>
                  <a:gd name="T94" fmla="*/ 0 w 663"/>
                  <a:gd name="T95" fmla="*/ 137 h 33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63"/>
                  <a:gd name="T145" fmla="*/ 0 h 337"/>
                  <a:gd name="T146" fmla="*/ 663 w 663"/>
                  <a:gd name="T147" fmla="*/ 337 h 3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63" h="337">
                    <a:moveTo>
                      <a:pt x="0" y="137"/>
                    </a:moveTo>
                    <a:lnTo>
                      <a:pt x="2" y="316"/>
                    </a:lnTo>
                    <a:lnTo>
                      <a:pt x="310" y="251"/>
                    </a:lnTo>
                    <a:lnTo>
                      <a:pt x="363" y="232"/>
                    </a:lnTo>
                    <a:lnTo>
                      <a:pt x="386" y="237"/>
                    </a:lnTo>
                    <a:lnTo>
                      <a:pt x="408" y="287"/>
                    </a:lnTo>
                    <a:lnTo>
                      <a:pt x="442" y="293"/>
                    </a:lnTo>
                    <a:lnTo>
                      <a:pt x="464" y="334"/>
                    </a:lnTo>
                    <a:lnTo>
                      <a:pt x="484" y="337"/>
                    </a:lnTo>
                    <a:lnTo>
                      <a:pt x="493" y="308"/>
                    </a:lnTo>
                    <a:lnTo>
                      <a:pt x="510" y="297"/>
                    </a:lnTo>
                    <a:lnTo>
                      <a:pt x="519" y="265"/>
                    </a:lnTo>
                    <a:lnTo>
                      <a:pt x="529" y="264"/>
                    </a:lnTo>
                    <a:lnTo>
                      <a:pt x="543" y="311"/>
                    </a:lnTo>
                    <a:lnTo>
                      <a:pt x="574" y="300"/>
                    </a:lnTo>
                    <a:lnTo>
                      <a:pt x="579" y="280"/>
                    </a:lnTo>
                    <a:lnTo>
                      <a:pt x="621" y="260"/>
                    </a:lnTo>
                    <a:lnTo>
                      <a:pt x="646" y="252"/>
                    </a:lnTo>
                    <a:lnTo>
                      <a:pt x="663" y="268"/>
                    </a:lnTo>
                    <a:lnTo>
                      <a:pt x="657" y="222"/>
                    </a:lnTo>
                    <a:lnTo>
                      <a:pt x="624" y="166"/>
                    </a:lnTo>
                    <a:lnTo>
                      <a:pt x="605" y="157"/>
                    </a:lnTo>
                    <a:lnTo>
                      <a:pt x="584" y="159"/>
                    </a:lnTo>
                    <a:lnTo>
                      <a:pt x="588" y="172"/>
                    </a:lnTo>
                    <a:lnTo>
                      <a:pt x="601" y="172"/>
                    </a:lnTo>
                    <a:lnTo>
                      <a:pt x="617" y="173"/>
                    </a:lnTo>
                    <a:lnTo>
                      <a:pt x="633" y="191"/>
                    </a:lnTo>
                    <a:lnTo>
                      <a:pt x="639" y="212"/>
                    </a:lnTo>
                    <a:lnTo>
                      <a:pt x="628" y="231"/>
                    </a:lnTo>
                    <a:lnTo>
                      <a:pt x="576" y="254"/>
                    </a:lnTo>
                    <a:lnTo>
                      <a:pt x="549" y="243"/>
                    </a:lnTo>
                    <a:lnTo>
                      <a:pt x="535" y="212"/>
                    </a:lnTo>
                    <a:lnTo>
                      <a:pt x="510" y="208"/>
                    </a:lnTo>
                    <a:lnTo>
                      <a:pt x="516" y="190"/>
                    </a:lnTo>
                    <a:lnTo>
                      <a:pt x="487" y="154"/>
                    </a:lnTo>
                    <a:lnTo>
                      <a:pt x="453" y="140"/>
                    </a:lnTo>
                    <a:lnTo>
                      <a:pt x="451" y="157"/>
                    </a:lnTo>
                    <a:lnTo>
                      <a:pt x="429" y="151"/>
                    </a:lnTo>
                    <a:lnTo>
                      <a:pt x="422" y="130"/>
                    </a:lnTo>
                    <a:lnTo>
                      <a:pt x="427" y="111"/>
                    </a:lnTo>
                    <a:lnTo>
                      <a:pt x="446" y="93"/>
                    </a:lnTo>
                    <a:lnTo>
                      <a:pt x="440" y="79"/>
                    </a:lnTo>
                    <a:lnTo>
                      <a:pt x="468" y="57"/>
                    </a:lnTo>
                    <a:lnTo>
                      <a:pt x="439" y="34"/>
                    </a:lnTo>
                    <a:lnTo>
                      <a:pt x="427" y="0"/>
                    </a:lnTo>
                    <a:lnTo>
                      <a:pt x="364" y="49"/>
                    </a:lnTo>
                    <a:lnTo>
                      <a:pt x="145" y="106"/>
                    </a:lnTo>
                    <a:lnTo>
                      <a:pt x="0" y="13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68" name="Freeform 57"/>
              <p:cNvSpPr>
                <a:spLocks/>
              </p:cNvSpPr>
              <p:nvPr/>
            </p:nvSpPr>
            <p:spPr bwMode="gray">
              <a:xfrm>
                <a:off x="5414906" y="2080099"/>
                <a:ext cx="29235" cy="24362"/>
              </a:xfrm>
              <a:custGeom>
                <a:avLst/>
                <a:gdLst>
                  <a:gd name="T0" fmla="*/ 0 w 60"/>
                  <a:gd name="T1" fmla="*/ 49 h 49"/>
                  <a:gd name="T2" fmla="*/ 26 w 60"/>
                  <a:gd name="T3" fmla="*/ 0 h 49"/>
                  <a:gd name="T4" fmla="*/ 60 w 60"/>
                  <a:gd name="T5" fmla="*/ 22 h 49"/>
                  <a:gd name="T6" fmla="*/ 0 w 60"/>
                  <a:gd name="T7" fmla="*/ 49 h 49"/>
                  <a:gd name="T8" fmla="*/ 0 60000 65536"/>
                  <a:gd name="T9" fmla="*/ 0 60000 65536"/>
                  <a:gd name="T10" fmla="*/ 0 60000 65536"/>
                  <a:gd name="T11" fmla="*/ 0 60000 65536"/>
                  <a:gd name="T12" fmla="*/ 0 w 60"/>
                  <a:gd name="T13" fmla="*/ 0 h 49"/>
                  <a:gd name="T14" fmla="*/ 60 w 60"/>
                  <a:gd name="T15" fmla="*/ 49 h 49"/>
                </a:gdLst>
                <a:ahLst/>
                <a:cxnLst>
                  <a:cxn ang="T8">
                    <a:pos x="T0" y="T1"/>
                  </a:cxn>
                  <a:cxn ang="T9">
                    <a:pos x="T2" y="T3"/>
                  </a:cxn>
                  <a:cxn ang="T10">
                    <a:pos x="T4" y="T5"/>
                  </a:cxn>
                  <a:cxn ang="T11">
                    <a:pos x="T6" y="T7"/>
                  </a:cxn>
                </a:cxnLst>
                <a:rect l="T12" t="T13" r="T14" b="T15"/>
                <a:pathLst>
                  <a:path w="60" h="49">
                    <a:moveTo>
                      <a:pt x="0" y="49"/>
                    </a:moveTo>
                    <a:lnTo>
                      <a:pt x="26" y="0"/>
                    </a:lnTo>
                    <a:lnTo>
                      <a:pt x="60" y="22"/>
                    </a:lnTo>
                    <a:lnTo>
                      <a:pt x="0" y="4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69" name="Freeform 58"/>
              <p:cNvSpPr>
                <a:spLocks/>
              </p:cNvSpPr>
              <p:nvPr/>
            </p:nvSpPr>
            <p:spPr bwMode="gray">
              <a:xfrm>
                <a:off x="5469477" y="2076201"/>
                <a:ext cx="23388" cy="18515"/>
              </a:xfrm>
              <a:custGeom>
                <a:avLst/>
                <a:gdLst>
                  <a:gd name="T0" fmla="*/ 0 w 47"/>
                  <a:gd name="T1" fmla="*/ 36 h 36"/>
                  <a:gd name="T2" fmla="*/ 26 w 47"/>
                  <a:gd name="T3" fmla="*/ 0 h 36"/>
                  <a:gd name="T4" fmla="*/ 47 w 47"/>
                  <a:gd name="T5" fmla="*/ 27 h 36"/>
                  <a:gd name="T6" fmla="*/ 0 w 47"/>
                  <a:gd name="T7" fmla="*/ 36 h 36"/>
                  <a:gd name="T8" fmla="*/ 0 60000 65536"/>
                  <a:gd name="T9" fmla="*/ 0 60000 65536"/>
                  <a:gd name="T10" fmla="*/ 0 60000 65536"/>
                  <a:gd name="T11" fmla="*/ 0 60000 65536"/>
                  <a:gd name="T12" fmla="*/ 0 w 47"/>
                  <a:gd name="T13" fmla="*/ 0 h 36"/>
                  <a:gd name="T14" fmla="*/ 47 w 47"/>
                  <a:gd name="T15" fmla="*/ 36 h 36"/>
                </a:gdLst>
                <a:ahLst/>
                <a:cxnLst>
                  <a:cxn ang="T8">
                    <a:pos x="T0" y="T1"/>
                  </a:cxn>
                  <a:cxn ang="T9">
                    <a:pos x="T2" y="T3"/>
                  </a:cxn>
                  <a:cxn ang="T10">
                    <a:pos x="T4" y="T5"/>
                  </a:cxn>
                  <a:cxn ang="T11">
                    <a:pos x="T6" y="T7"/>
                  </a:cxn>
                </a:cxnLst>
                <a:rect l="T12" t="T13" r="T14" b="T15"/>
                <a:pathLst>
                  <a:path w="47" h="36">
                    <a:moveTo>
                      <a:pt x="0" y="36"/>
                    </a:moveTo>
                    <a:lnTo>
                      <a:pt x="26" y="0"/>
                    </a:lnTo>
                    <a:lnTo>
                      <a:pt x="47" y="27"/>
                    </a:lnTo>
                    <a:lnTo>
                      <a:pt x="0" y="36"/>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grpSp>
          <p:nvGrpSpPr>
            <p:cNvPr id="28" name="Group 193"/>
            <p:cNvGrpSpPr/>
            <p:nvPr/>
          </p:nvGrpSpPr>
          <p:grpSpPr bwMode="gray">
            <a:xfrm>
              <a:off x="3620869" y="1617216"/>
              <a:ext cx="727944" cy="685067"/>
              <a:chOff x="3620869" y="1617216"/>
              <a:chExt cx="727944" cy="685067"/>
            </a:xfrm>
            <a:grpFill/>
          </p:grpSpPr>
          <p:sp>
            <p:nvSpPr>
              <p:cNvPr id="65" name="Freeform 59"/>
              <p:cNvSpPr>
                <a:spLocks/>
              </p:cNvSpPr>
              <p:nvPr/>
            </p:nvSpPr>
            <p:spPr bwMode="gray">
              <a:xfrm>
                <a:off x="3620869" y="1617216"/>
                <a:ext cx="554485" cy="285526"/>
              </a:xfrm>
              <a:custGeom>
                <a:avLst/>
                <a:gdLst>
                  <a:gd name="T0" fmla="*/ 89 w 1138"/>
                  <a:gd name="T1" fmla="*/ 317 h 585"/>
                  <a:gd name="T2" fmla="*/ 408 w 1138"/>
                  <a:gd name="T3" fmla="*/ 385 h 585"/>
                  <a:gd name="T4" fmla="*/ 461 w 1138"/>
                  <a:gd name="T5" fmla="*/ 432 h 585"/>
                  <a:gd name="T6" fmla="*/ 567 w 1138"/>
                  <a:gd name="T7" fmla="*/ 468 h 585"/>
                  <a:gd name="T8" fmla="*/ 594 w 1138"/>
                  <a:gd name="T9" fmla="*/ 423 h 585"/>
                  <a:gd name="T10" fmla="*/ 611 w 1138"/>
                  <a:gd name="T11" fmla="*/ 372 h 585"/>
                  <a:gd name="T12" fmla="*/ 610 w 1138"/>
                  <a:gd name="T13" fmla="*/ 392 h 585"/>
                  <a:gd name="T14" fmla="*/ 635 w 1138"/>
                  <a:gd name="T15" fmla="*/ 417 h 585"/>
                  <a:gd name="T16" fmla="*/ 668 w 1138"/>
                  <a:gd name="T17" fmla="*/ 384 h 585"/>
                  <a:gd name="T18" fmla="*/ 687 w 1138"/>
                  <a:gd name="T19" fmla="*/ 378 h 585"/>
                  <a:gd name="T20" fmla="*/ 678 w 1138"/>
                  <a:gd name="T21" fmla="*/ 439 h 585"/>
                  <a:gd name="T22" fmla="*/ 720 w 1138"/>
                  <a:gd name="T23" fmla="*/ 392 h 585"/>
                  <a:gd name="T24" fmla="*/ 799 w 1138"/>
                  <a:gd name="T25" fmla="*/ 340 h 585"/>
                  <a:gd name="T26" fmla="*/ 879 w 1138"/>
                  <a:gd name="T27" fmla="*/ 301 h 585"/>
                  <a:gd name="T28" fmla="*/ 1001 w 1138"/>
                  <a:gd name="T29" fmla="*/ 347 h 585"/>
                  <a:gd name="T30" fmla="*/ 1029 w 1138"/>
                  <a:gd name="T31" fmla="*/ 302 h 585"/>
                  <a:gd name="T32" fmla="*/ 1138 w 1138"/>
                  <a:gd name="T33" fmla="*/ 294 h 585"/>
                  <a:gd name="T34" fmla="*/ 1061 w 1138"/>
                  <a:gd name="T35" fmla="*/ 193 h 585"/>
                  <a:gd name="T36" fmla="*/ 995 w 1138"/>
                  <a:gd name="T37" fmla="*/ 193 h 585"/>
                  <a:gd name="T38" fmla="*/ 945 w 1138"/>
                  <a:gd name="T39" fmla="*/ 197 h 585"/>
                  <a:gd name="T40" fmla="*/ 926 w 1138"/>
                  <a:gd name="T41" fmla="*/ 159 h 585"/>
                  <a:gd name="T42" fmla="*/ 887 w 1138"/>
                  <a:gd name="T43" fmla="*/ 136 h 585"/>
                  <a:gd name="T44" fmla="*/ 728 w 1138"/>
                  <a:gd name="T45" fmla="*/ 175 h 585"/>
                  <a:gd name="T46" fmla="*/ 639 w 1138"/>
                  <a:gd name="T47" fmla="*/ 229 h 585"/>
                  <a:gd name="T48" fmla="*/ 587 w 1138"/>
                  <a:gd name="T49" fmla="*/ 219 h 585"/>
                  <a:gd name="T50" fmla="*/ 528 w 1138"/>
                  <a:gd name="T51" fmla="*/ 233 h 585"/>
                  <a:gd name="T52" fmla="*/ 403 w 1138"/>
                  <a:gd name="T53" fmla="*/ 141 h 585"/>
                  <a:gd name="T54" fmla="*/ 369 w 1138"/>
                  <a:gd name="T55" fmla="*/ 163 h 585"/>
                  <a:gd name="T56" fmla="*/ 349 w 1138"/>
                  <a:gd name="T57" fmla="*/ 156 h 585"/>
                  <a:gd name="T58" fmla="*/ 337 w 1138"/>
                  <a:gd name="T59" fmla="*/ 137 h 585"/>
                  <a:gd name="T60" fmla="*/ 410 w 1138"/>
                  <a:gd name="T61" fmla="*/ 22 h 585"/>
                  <a:gd name="T62" fmla="*/ 443 w 1138"/>
                  <a:gd name="T63" fmla="*/ 0 h 585"/>
                  <a:gd name="T64" fmla="*/ 334 w 1138"/>
                  <a:gd name="T65" fmla="*/ 28 h 585"/>
                  <a:gd name="T66" fmla="*/ 269 w 1138"/>
                  <a:gd name="T67" fmla="*/ 92 h 585"/>
                  <a:gd name="T68" fmla="*/ 212 w 1138"/>
                  <a:gd name="T69" fmla="*/ 137 h 585"/>
                  <a:gd name="T70" fmla="*/ 174 w 1138"/>
                  <a:gd name="T71" fmla="*/ 171 h 585"/>
                  <a:gd name="T72" fmla="*/ 90 w 1138"/>
                  <a:gd name="T73" fmla="*/ 197 h 585"/>
                  <a:gd name="T74" fmla="*/ 0 w 1138"/>
                  <a:gd name="T75" fmla="*/ 254 h 58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38"/>
                  <a:gd name="T115" fmla="*/ 0 h 585"/>
                  <a:gd name="T116" fmla="*/ 1138 w 1138"/>
                  <a:gd name="T117" fmla="*/ 585 h 58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38" h="585">
                    <a:moveTo>
                      <a:pt x="0" y="254"/>
                    </a:moveTo>
                    <a:lnTo>
                      <a:pt x="89" y="317"/>
                    </a:lnTo>
                    <a:lnTo>
                      <a:pt x="307" y="373"/>
                    </a:lnTo>
                    <a:lnTo>
                      <a:pt x="408" y="385"/>
                    </a:lnTo>
                    <a:lnTo>
                      <a:pt x="422" y="421"/>
                    </a:lnTo>
                    <a:lnTo>
                      <a:pt x="461" y="432"/>
                    </a:lnTo>
                    <a:lnTo>
                      <a:pt x="518" y="585"/>
                    </a:lnTo>
                    <a:lnTo>
                      <a:pt x="567" y="468"/>
                    </a:lnTo>
                    <a:lnTo>
                      <a:pt x="578" y="439"/>
                    </a:lnTo>
                    <a:lnTo>
                      <a:pt x="594" y="423"/>
                    </a:lnTo>
                    <a:lnTo>
                      <a:pt x="593" y="403"/>
                    </a:lnTo>
                    <a:lnTo>
                      <a:pt x="611" y="372"/>
                    </a:lnTo>
                    <a:lnTo>
                      <a:pt x="616" y="374"/>
                    </a:lnTo>
                    <a:lnTo>
                      <a:pt x="610" y="392"/>
                    </a:lnTo>
                    <a:lnTo>
                      <a:pt x="613" y="426"/>
                    </a:lnTo>
                    <a:lnTo>
                      <a:pt x="635" y="417"/>
                    </a:lnTo>
                    <a:lnTo>
                      <a:pt x="643" y="382"/>
                    </a:lnTo>
                    <a:lnTo>
                      <a:pt x="668" y="384"/>
                    </a:lnTo>
                    <a:lnTo>
                      <a:pt x="683" y="369"/>
                    </a:lnTo>
                    <a:lnTo>
                      <a:pt x="687" y="378"/>
                    </a:lnTo>
                    <a:lnTo>
                      <a:pt x="659" y="431"/>
                    </a:lnTo>
                    <a:lnTo>
                      <a:pt x="678" y="439"/>
                    </a:lnTo>
                    <a:lnTo>
                      <a:pt x="694" y="406"/>
                    </a:lnTo>
                    <a:lnTo>
                      <a:pt x="720" y="392"/>
                    </a:lnTo>
                    <a:lnTo>
                      <a:pt x="733" y="352"/>
                    </a:lnTo>
                    <a:lnTo>
                      <a:pt x="799" y="340"/>
                    </a:lnTo>
                    <a:lnTo>
                      <a:pt x="831" y="337"/>
                    </a:lnTo>
                    <a:lnTo>
                      <a:pt x="879" y="301"/>
                    </a:lnTo>
                    <a:lnTo>
                      <a:pt x="952" y="313"/>
                    </a:lnTo>
                    <a:lnTo>
                      <a:pt x="1001" y="347"/>
                    </a:lnTo>
                    <a:lnTo>
                      <a:pt x="1004" y="304"/>
                    </a:lnTo>
                    <a:lnTo>
                      <a:pt x="1029" y="302"/>
                    </a:lnTo>
                    <a:lnTo>
                      <a:pt x="1089" y="307"/>
                    </a:lnTo>
                    <a:lnTo>
                      <a:pt x="1138" y="294"/>
                    </a:lnTo>
                    <a:lnTo>
                      <a:pt x="1074" y="255"/>
                    </a:lnTo>
                    <a:lnTo>
                      <a:pt x="1061" y="193"/>
                    </a:lnTo>
                    <a:lnTo>
                      <a:pt x="1011" y="204"/>
                    </a:lnTo>
                    <a:lnTo>
                      <a:pt x="995" y="193"/>
                    </a:lnTo>
                    <a:lnTo>
                      <a:pt x="974" y="204"/>
                    </a:lnTo>
                    <a:lnTo>
                      <a:pt x="945" y="197"/>
                    </a:lnTo>
                    <a:lnTo>
                      <a:pt x="931" y="196"/>
                    </a:lnTo>
                    <a:lnTo>
                      <a:pt x="926" y="159"/>
                    </a:lnTo>
                    <a:lnTo>
                      <a:pt x="937" y="125"/>
                    </a:lnTo>
                    <a:lnTo>
                      <a:pt x="887" y="136"/>
                    </a:lnTo>
                    <a:lnTo>
                      <a:pt x="843" y="158"/>
                    </a:lnTo>
                    <a:lnTo>
                      <a:pt x="728" y="175"/>
                    </a:lnTo>
                    <a:lnTo>
                      <a:pt x="652" y="243"/>
                    </a:lnTo>
                    <a:lnTo>
                      <a:pt x="639" y="229"/>
                    </a:lnTo>
                    <a:lnTo>
                      <a:pt x="616" y="240"/>
                    </a:lnTo>
                    <a:lnTo>
                      <a:pt x="587" y="219"/>
                    </a:lnTo>
                    <a:lnTo>
                      <a:pt x="568" y="226"/>
                    </a:lnTo>
                    <a:lnTo>
                      <a:pt x="528" y="233"/>
                    </a:lnTo>
                    <a:lnTo>
                      <a:pt x="470" y="154"/>
                    </a:lnTo>
                    <a:lnTo>
                      <a:pt x="403" y="141"/>
                    </a:lnTo>
                    <a:lnTo>
                      <a:pt x="383" y="145"/>
                    </a:lnTo>
                    <a:lnTo>
                      <a:pt x="369" y="163"/>
                    </a:lnTo>
                    <a:lnTo>
                      <a:pt x="381" y="130"/>
                    </a:lnTo>
                    <a:lnTo>
                      <a:pt x="349" y="156"/>
                    </a:lnTo>
                    <a:lnTo>
                      <a:pt x="334" y="184"/>
                    </a:lnTo>
                    <a:lnTo>
                      <a:pt x="337" y="137"/>
                    </a:lnTo>
                    <a:lnTo>
                      <a:pt x="369" y="70"/>
                    </a:lnTo>
                    <a:lnTo>
                      <a:pt x="410" y="22"/>
                    </a:lnTo>
                    <a:lnTo>
                      <a:pt x="449" y="11"/>
                    </a:lnTo>
                    <a:lnTo>
                      <a:pt x="443" y="0"/>
                    </a:lnTo>
                    <a:lnTo>
                      <a:pt x="376" y="6"/>
                    </a:lnTo>
                    <a:lnTo>
                      <a:pt x="334" y="28"/>
                    </a:lnTo>
                    <a:lnTo>
                      <a:pt x="320" y="52"/>
                    </a:lnTo>
                    <a:lnTo>
                      <a:pt x="269" y="92"/>
                    </a:lnTo>
                    <a:lnTo>
                      <a:pt x="248" y="126"/>
                    </a:lnTo>
                    <a:lnTo>
                      <a:pt x="212" y="137"/>
                    </a:lnTo>
                    <a:lnTo>
                      <a:pt x="197" y="158"/>
                    </a:lnTo>
                    <a:lnTo>
                      <a:pt x="174" y="171"/>
                    </a:lnTo>
                    <a:lnTo>
                      <a:pt x="105" y="183"/>
                    </a:lnTo>
                    <a:lnTo>
                      <a:pt x="90" y="197"/>
                    </a:lnTo>
                    <a:lnTo>
                      <a:pt x="58" y="227"/>
                    </a:lnTo>
                    <a:lnTo>
                      <a:pt x="0" y="25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66" name="Freeform 60"/>
              <p:cNvSpPr>
                <a:spLocks/>
              </p:cNvSpPr>
              <p:nvPr/>
            </p:nvSpPr>
            <p:spPr bwMode="gray">
              <a:xfrm>
                <a:off x="3976558" y="1794573"/>
                <a:ext cx="372255" cy="507710"/>
              </a:xfrm>
              <a:custGeom>
                <a:avLst/>
                <a:gdLst>
                  <a:gd name="T0" fmla="*/ 0 w 765"/>
                  <a:gd name="T1" fmla="*/ 1042 h 1042"/>
                  <a:gd name="T2" fmla="*/ 74 w 765"/>
                  <a:gd name="T3" fmla="*/ 915 h 1042"/>
                  <a:gd name="T4" fmla="*/ 88 w 765"/>
                  <a:gd name="T5" fmla="*/ 869 h 1042"/>
                  <a:gd name="T6" fmla="*/ 92 w 765"/>
                  <a:gd name="T7" fmla="*/ 781 h 1042"/>
                  <a:gd name="T8" fmla="*/ 75 w 765"/>
                  <a:gd name="T9" fmla="*/ 694 h 1042"/>
                  <a:gd name="T10" fmla="*/ 31 w 765"/>
                  <a:gd name="T11" fmla="*/ 612 h 1042"/>
                  <a:gd name="T12" fmla="*/ 11 w 765"/>
                  <a:gd name="T13" fmla="*/ 564 h 1042"/>
                  <a:gd name="T14" fmla="*/ 25 w 765"/>
                  <a:gd name="T15" fmla="*/ 523 h 1042"/>
                  <a:gd name="T16" fmla="*/ 4 w 765"/>
                  <a:gd name="T17" fmla="*/ 470 h 1042"/>
                  <a:gd name="T18" fmla="*/ 26 w 765"/>
                  <a:gd name="T19" fmla="*/ 433 h 1042"/>
                  <a:gd name="T20" fmla="*/ 44 w 765"/>
                  <a:gd name="T21" fmla="*/ 342 h 1042"/>
                  <a:gd name="T22" fmla="*/ 39 w 765"/>
                  <a:gd name="T23" fmla="*/ 300 h 1042"/>
                  <a:gd name="T24" fmla="*/ 68 w 765"/>
                  <a:gd name="T25" fmla="*/ 275 h 1042"/>
                  <a:gd name="T26" fmla="*/ 64 w 765"/>
                  <a:gd name="T27" fmla="*/ 245 h 1042"/>
                  <a:gd name="T28" fmla="*/ 110 w 765"/>
                  <a:gd name="T29" fmla="*/ 223 h 1042"/>
                  <a:gd name="T30" fmla="*/ 149 w 765"/>
                  <a:gd name="T31" fmla="*/ 158 h 1042"/>
                  <a:gd name="T32" fmla="*/ 143 w 765"/>
                  <a:gd name="T33" fmla="*/ 264 h 1042"/>
                  <a:gd name="T34" fmla="*/ 176 w 765"/>
                  <a:gd name="T35" fmla="*/ 243 h 1042"/>
                  <a:gd name="T36" fmla="*/ 175 w 765"/>
                  <a:gd name="T37" fmla="*/ 157 h 1042"/>
                  <a:gd name="T38" fmla="*/ 219 w 765"/>
                  <a:gd name="T39" fmla="*/ 108 h 1042"/>
                  <a:gd name="T40" fmla="*/ 248 w 765"/>
                  <a:gd name="T41" fmla="*/ 102 h 1042"/>
                  <a:gd name="T42" fmla="*/ 224 w 765"/>
                  <a:gd name="T43" fmla="*/ 87 h 1042"/>
                  <a:gd name="T44" fmla="*/ 214 w 765"/>
                  <a:gd name="T45" fmla="*/ 58 h 1042"/>
                  <a:gd name="T46" fmla="*/ 232 w 765"/>
                  <a:gd name="T47" fmla="*/ 14 h 1042"/>
                  <a:gd name="T48" fmla="*/ 271 w 765"/>
                  <a:gd name="T49" fmla="*/ 0 h 1042"/>
                  <a:gd name="T50" fmla="*/ 361 w 765"/>
                  <a:gd name="T51" fmla="*/ 26 h 1042"/>
                  <a:gd name="T52" fmla="*/ 394 w 765"/>
                  <a:gd name="T53" fmla="*/ 60 h 1042"/>
                  <a:gd name="T54" fmla="*/ 500 w 765"/>
                  <a:gd name="T55" fmla="*/ 82 h 1042"/>
                  <a:gd name="T56" fmla="*/ 520 w 765"/>
                  <a:gd name="T57" fmla="*/ 115 h 1042"/>
                  <a:gd name="T58" fmla="*/ 551 w 765"/>
                  <a:gd name="T59" fmla="*/ 153 h 1042"/>
                  <a:gd name="T60" fmla="*/ 523 w 765"/>
                  <a:gd name="T61" fmla="*/ 152 h 1042"/>
                  <a:gd name="T62" fmla="*/ 519 w 765"/>
                  <a:gd name="T63" fmla="*/ 173 h 1042"/>
                  <a:gd name="T64" fmla="*/ 552 w 765"/>
                  <a:gd name="T65" fmla="*/ 214 h 1042"/>
                  <a:gd name="T66" fmla="*/ 558 w 765"/>
                  <a:gd name="T67" fmla="*/ 286 h 1042"/>
                  <a:gd name="T68" fmla="*/ 558 w 765"/>
                  <a:gd name="T69" fmla="*/ 329 h 1042"/>
                  <a:gd name="T70" fmla="*/ 526 w 765"/>
                  <a:gd name="T71" fmla="*/ 380 h 1042"/>
                  <a:gd name="T72" fmla="*/ 523 w 765"/>
                  <a:gd name="T73" fmla="*/ 406 h 1042"/>
                  <a:gd name="T74" fmla="*/ 481 w 765"/>
                  <a:gd name="T75" fmla="*/ 427 h 1042"/>
                  <a:gd name="T76" fmla="*/ 472 w 765"/>
                  <a:gd name="T77" fmla="*/ 450 h 1042"/>
                  <a:gd name="T78" fmla="*/ 476 w 765"/>
                  <a:gd name="T79" fmla="*/ 503 h 1042"/>
                  <a:gd name="T80" fmla="*/ 521 w 765"/>
                  <a:gd name="T81" fmla="*/ 525 h 1042"/>
                  <a:gd name="T82" fmla="*/ 557 w 765"/>
                  <a:gd name="T83" fmla="*/ 483 h 1042"/>
                  <a:gd name="T84" fmla="*/ 583 w 765"/>
                  <a:gd name="T85" fmla="*/ 425 h 1042"/>
                  <a:gd name="T86" fmla="*/ 645 w 765"/>
                  <a:gd name="T87" fmla="*/ 388 h 1042"/>
                  <a:gd name="T88" fmla="*/ 687 w 765"/>
                  <a:gd name="T89" fmla="*/ 411 h 1042"/>
                  <a:gd name="T90" fmla="*/ 714 w 765"/>
                  <a:gd name="T91" fmla="*/ 475 h 1042"/>
                  <a:gd name="T92" fmla="*/ 749 w 765"/>
                  <a:gd name="T93" fmla="*/ 600 h 1042"/>
                  <a:gd name="T94" fmla="*/ 765 w 765"/>
                  <a:gd name="T95" fmla="*/ 641 h 1042"/>
                  <a:gd name="T96" fmla="*/ 755 w 765"/>
                  <a:gd name="T97" fmla="*/ 673 h 1042"/>
                  <a:gd name="T98" fmla="*/ 760 w 765"/>
                  <a:gd name="T99" fmla="*/ 726 h 1042"/>
                  <a:gd name="T100" fmla="*/ 747 w 765"/>
                  <a:gd name="T101" fmla="*/ 756 h 1042"/>
                  <a:gd name="T102" fmla="*/ 729 w 765"/>
                  <a:gd name="T103" fmla="*/ 726 h 1042"/>
                  <a:gd name="T104" fmla="*/ 709 w 765"/>
                  <a:gd name="T105" fmla="*/ 739 h 1042"/>
                  <a:gd name="T106" fmla="*/ 707 w 765"/>
                  <a:gd name="T107" fmla="*/ 788 h 1042"/>
                  <a:gd name="T108" fmla="*/ 699 w 765"/>
                  <a:gd name="T109" fmla="*/ 809 h 1042"/>
                  <a:gd name="T110" fmla="*/ 667 w 765"/>
                  <a:gd name="T111" fmla="*/ 831 h 1042"/>
                  <a:gd name="T112" fmla="*/ 665 w 765"/>
                  <a:gd name="T113" fmla="*/ 896 h 1042"/>
                  <a:gd name="T114" fmla="*/ 643 w 765"/>
                  <a:gd name="T115" fmla="*/ 925 h 1042"/>
                  <a:gd name="T116" fmla="*/ 623 w 765"/>
                  <a:gd name="T117" fmla="*/ 979 h 1042"/>
                  <a:gd name="T118" fmla="*/ 375 w 765"/>
                  <a:gd name="T119" fmla="*/ 1018 h 1042"/>
                  <a:gd name="T120" fmla="*/ 368 w 765"/>
                  <a:gd name="T121" fmla="*/ 1002 h 1042"/>
                  <a:gd name="T122" fmla="*/ 0 w 765"/>
                  <a:gd name="T123" fmla="*/ 1042 h 10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765"/>
                  <a:gd name="T187" fmla="*/ 0 h 1042"/>
                  <a:gd name="T188" fmla="*/ 765 w 765"/>
                  <a:gd name="T189" fmla="*/ 1042 h 10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765" h="1042">
                    <a:moveTo>
                      <a:pt x="0" y="1042"/>
                    </a:moveTo>
                    <a:lnTo>
                      <a:pt x="74" y="915"/>
                    </a:lnTo>
                    <a:lnTo>
                      <a:pt x="88" y="869"/>
                    </a:lnTo>
                    <a:lnTo>
                      <a:pt x="92" y="781"/>
                    </a:lnTo>
                    <a:lnTo>
                      <a:pt x="75" y="694"/>
                    </a:lnTo>
                    <a:lnTo>
                      <a:pt x="31" y="612"/>
                    </a:lnTo>
                    <a:lnTo>
                      <a:pt x="11" y="564"/>
                    </a:lnTo>
                    <a:lnTo>
                      <a:pt x="25" y="523"/>
                    </a:lnTo>
                    <a:lnTo>
                      <a:pt x="4" y="470"/>
                    </a:lnTo>
                    <a:lnTo>
                      <a:pt x="26" y="433"/>
                    </a:lnTo>
                    <a:lnTo>
                      <a:pt x="44" y="342"/>
                    </a:lnTo>
                    <a:lnTo>
                      <a:pt x="39" y="300"/>
                    </a:lnTo>
                    <a:lnTo>
                      <a:pt x="68" y="275"/>
                    </a:lnTo>
                    <a:lnTo>
                      <a:pt x="64" y="245"/>
                    </a:lnTo>
                    <a:lnTo>
                      <a:pt x="110" y="223"/>
                    </a:lnTo>
                    <a:lnTo>
                      <a:pt x="149" y="158"/>
                    </a:lnTo>
                    <a:lnTo>
                      <a:pt x="143" y="264"/>
                    </a:lnTo>
                    <a:lnTo>
                      <a:pt x="176" y="243"/>
                    </a:lnTo>
                    <a:lnTo>
                      <a:pt x="175" y="157"/>
                    </a:lnTo>
                    <a:lnTo>
                      <a:pt x="219" y="108"/>
                    </a:lnTo>
                    <a:lnTo>
                      <a:pt x="248" y="102"/>
                    </a:lnTo>
                    <a:lnTo>
                      <a:pt x="224" y="87"/>
                    </a:lnTo>
                    <a:lnTo>
                      <a:pt x="214" y="58"/>
                    </a:lnTo>
                    <a:lnTo>
                      <a:pt x="232" y="14"/>
                    </a:lnTo>
                    <a:lnTo>
                      <a:pt x="271" y="0"/>
                    </a:lnTo>
                    <a:lnTo>
                      <a:pt x="361" y="26"/>
                    </a:lnTo>
                    <a:lnTo>
                      <a:pt x="394" y="60"/>
                    </a:lnTo>
                    <a:lnTo>
                      <a:pt x="500" y="82"/>
                    </a:lnTo>
                    <a:lnTo>
                      <a:pt x="520" y="115"/>
                    </a:lnTo>
                    <a:lnTo>
                      <a:pt x="551" y="153"/>
                    </a:lnTo>
                    <a:lnTo>
                      <a:pt x="523" y="152"/>
                    </a:lnTo>
                    <a:lnTo>
                      <a:pt x="519" y="173"/>
                    </a:lnTo>
                    <a:lnTo>
                      <a:pt x="552" y="214"/>
                    </a:lnTo>
                    <a:lnTo>
                      <a:pt x="558" y="286"/>
                    </a:lnTo>
                    <a:lnTo>
                      <a:pt x="558" y="329"/>
                    </a:lnTo>
                    <a:lnTo>
                      <a:pt x="526" y="380"/>
                    </a:lnTo>
                    <a:lnTo>
                      <a:pt x="523" y="406"/>
                    </a:lnTo>
                    <a:lnTo>
                      <a:pt x="481" y="427"/>
                    </a:lnTo>
                    <a:lnTo>
                      <a:pt x="472" y="450"/>
                    </a:lnTo>
                    <a:lnTo>
                      <a:pt x="476" y="503"/>
                    </a:lnTo>
                    <a:lnTo>
                      <a:pt x="521" y="525"/>
                    </a:lnTo>
                    <a:lnTo>
                      <a:pt x="557" y="483"/>
                    </a:lnTo>
                    <a:lnTo>
                      <a:pt x="583" y="425"/>
                    </a:lnTo>
                    <a:lnTo>
                      <a:pt x="645" y="388"/>
                    </a:lnTo>
                    <a:lnTo>
                      <a:pt x="687" y="411"/>
                    </a:lnTo>
                    <a:lnTo>
                      <a:pt x="714" y="475"/>
                    </a:lnTo>
                    <a:lnTo>
                      <a:pt x="749" y="600"/>
                    </a:lnTo>
                    <a:lnTo>
                      <a:pt x="765" y="641"/>
                    </a:lnTo>
                    <a:lnTo>
                      <a:pt x="755" y="673"/>
                    </a:lnTo>
                    <a:lnTo>
                      <a:pt x="760" y="726"/>
                    </a:lnTo>
                    <a:lnTo>
                      <a:pt x="747" y="756"/>
                    </a:lnTo>
                    <a:lnTo>
                      <a:pt x="729" y="726"/>
                    </a:lnTo>
                    <a:lnTo>
                      <a:pt x="709" y="739"/>
                    </a:lnTo>
                    <a:lnTo>
                      <a:pt x="707" y="788"/>
                    </a:lnTo>
                    <a:lnTo>
                      <a:pt x="699" y="809"/>
                    </a:lnTo>
                    <a:lnTo>
                      <a:pt x="667" y="831"/>
                    </a:lnTo>
                    <a:lnTo>
                      <a:pt x="665" y="896"/>
                    </a:lnTo>
                    <a:lnTo>
                      <a:pt x="643" y="925"/>
                    </a:lnTo>
                    <a:lnTo>
                      <a:pt x="623" y="979"/>
                    </a:lnTo>
                    <a:lnTo>
                      <a:pt x="375" y="1018"/>
                    </a:lnTo>
                    <a:lnTo>
                      <a:pt x="368" y="1002"/>
                    </a:lnTo>
                    <a:lnTo>
                      <a:pt x="0" y="104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29" name="Freeform 61"/>
            <p:cNvSpPr>
              <a:spLocks/>
            </p:cNvSpPr>
            <p:nvPr/>
          </p:nvSpPr>
          <p:spPr bwMode="gray">
            <a:xfrm>
              <a:off x="3052741" y="1411598"/>
              <a:ext cx="636343" cy="715276"/>
            </a:xfrm>
            <a:custGeom>
              <a:avLst/>
              <a:gdLst>
                <a:gd name="T0" fmla="*/ 0 w 1305"/>
                <a:gd name="T1" fmla="*/ 92 h 1467"/>
                <a:gd name="T2" fmla="*/ 9 w 1305"/>
                <a:gd name="T3" fmla="*/ 298 h 1467"/>
                <a:gd name="T4" fmla="*/ 59 w 1305"/>
                <a:gd name="T5" fmla="*/ 465 h 1467"/>
                <a:gd name="T6" fmla="*/ 66 w 1305"/>
                <a:gd name="T7" fmla="*/ 681 h 1467"/>
                <a:gd name="T8" fmla="*/ 101 w 1305"/>
                <a:gd name="T9" fmla="*/ 854 h 1467"/>
                <a:gd name="T10" fmla="*/ 55 w 1305"/>
                <a:gd name="T11" fmla="*/ 943 h 1467"/>
                <a:gd name="T12" fmla="*/ 122 w 1305"/>
                <a:gd name="T13" fmla="*/ 1008 h 1467"/>
                <a:gd name="T14" fmla="*/ 118 w 1305"/>
                <a:gd name="T15" fmla="*/ 1467 h 1467"/>
                <a:gd name="T16" fmla="*/ 1061 w 1305"/>
                <a:gd name="T17" fmla="*/ 1450 h 1467"/>
                <a:gd name="T18" fmla="*/ 1046 w 1305"/>
                <a:gd name="T19" fmla="*/ 1360 h 1467"/>
                <a:gd name="T20" fmla="*/ 1017 w 1305"/>
                <a:gd name="T21" fmla="*/ 1327 h 1467"/>
                <a:gd name="T22" fmla="*/ 944 w 1305"/>
                <a:gd name="T23" fmla="*/ 1280 h 1467"/>
                <a:gd name="T24" fmla="*/ 893 w 1305"/>
                <a:gd name="T25" fmla="*/ 1224 h 1467"/>
                <a:gd name="T26" fmla="*/ 767 w 1305"/>
                <a:gd name="T27" fmla="*/ 1145 h 1467"/>
                <a:gd name="T28" fmla="*/ 770 w 1305"/>
                <a:gd name="T29" fmla="*/ 1009 h 1467"/>
                <a:gd name="T30" fmla="*/ 743 w 1305"/>
                <a:gd name="T31" fmla="*/ 924 h 1467"/>
                <a:gd name="T32" fmla="*/ 845 w 1305"/>
                <a:gd name="T33" fmla="*/ 794 h 1467"/>
                <a:gd name="T34" fmla="*/ 839 w 1305"/>
                <a:gd name="T35" fmla="*/ 666 h 1467"/>
                <a:gd name="T36" fmla="*/ 864 w 1305"/>
                <a:gd name="T37" fmla="*/ 645 h 1467"/>
                <a:gd name="T38" fmla="*/ 990 w 1305"/>
                <a:gd name="T39" fmla="*/ 539 h 1467"/>
                <a:gd name="T40" fmla="*/ 1055 w 1305"/>
                <a:gd name="T41" fmla="*/ 461 h 1467"/>
                <a:gd name="T42" fmla="*/ 1138 w 1305"/>
                <a:gd name="T43" fmla="*/ 395 h 1467"/>
                <a:gd name="T44" fmla="*/ 1305 w 1305"/>
                <a:gd name="T45" fmla="*/ 308 h 1467"/>
                <a:gd name="T46" fmla="*/ 1244 w 1305"/>
                <a:gd name="T47" fmla="*/ 314 h 1467"/>
                <a:gd name="T48" fmla="*/ 1186 w 1305"/>
                <a:gd name="T49" fmla="*/ 287 h 1467"/>
                <a:gd name="T50" fmla="*/ 1093 w 1305"/>
                <a:gd name="T51" fmla="*/ 297 h 1467"/>
                <a:gd name="T52" fmla="*/ 1073 w 1305"/>
                <a:gd name="T53" fmla="*/ 260 h 1467"/>
                <a:gd name="T54" fmla="*/ 1043 w 1305"/>
                <a:gd name="T55" fmla="*/ 275 h 1467"/>
                <a:gd name="T56" fmla="*/ 978 w 1305"/>
                <a:gd name="T57" fmla="*/ 313 h 1467"/>
                <a:gd name="T58" fmla="*/ 933 w 1305"/>
                <a:gd name="T59" fmla="*/ 300 h 1467"/>
                <a:gd name="T60" fmla="*/ 916 w 1305"/>
                <a:gd name="T61" fmla="*/ 280 h 1467"/>
                <a:gd name="T62" fmla="*/ 881 w 1305"/>
                <a:gd name="T63" fmla="*/ 269 h 1467"/>
                <a:gd name="T64" fmla="*/ 865 w 1305"/>
                <a:gd name="T65" fmla="*/ 242 h 1467"/>
                <a:gd name="T66" fmla="*/ 833 w 1305"/>
                <a:gd name="T67" fmla="*/ 247 h 1467"/>
                <a:gd name="T68" fmla="*/ 830 w 1305"/>
                <a:gd name="T69" fmla="*/ 271 h 1467"/>
                <a:gd name="T70" fmla="*/ 815 w 1305"/>
                <a:gd name="T71" fmla="*/ 276 h 1467"/>
                <a:gd name="T72" fmla="*/ 791 w 1305"/>
                <a:gd name="T73" fmla="*/ 223 h 1467"/>
                <a:gd name="T74" fmla="*/ 760 w 1305"/>
                <a:gd name="T75" fmla="*/ 222 h 1467"/>
                <a:gd name="T76" fmla="*/ 770 w 1305"/>
                <a:gd name="T77" fmla="*/ 197 h 1467"/>
                <a:gd name="T78" fmla="*/ 695 w 1305"/>
                <a:gd name="T79" fmla="*/ 182 h 1467"/>
                <a:gd name="T80" fmla="*/ 666 w 1305"/>
                <a:gd name="T81" fmla="*/ 178 h 1467"/>
                <a:gd name="T82" fmla="*/ 578 w 1305"/>
                <a:gd name="T83" fmla="*/ 214 h 1467"/>
                <a:gd name="T84" fmla="*/ 563 w 1305"/>
                <a:gd name="T85" fmla="*/ 182 h 1467"/>
                <a:gd name="T86" fmla="*/ 425 w 1305"/>
                <a:gd name="T87" fmla="*/ 154 h 1467"/>
                <a:gd name="T88" fmla="*/ 403 w 1305"/>
                <a:gd name="T89" fmla="*/ 12 h 1467"/>
                <a:gd name="T90" fmla="*/ 345 w 1305"/>
                <a:gd name="T91" fmla="*/ 0 h 1467"/>
                <a:gd name="T92" fmla="*/ 344 w 1305"/>
                <a:gd name="T93" fmla="*/ 93 h 1467"/>
                <a:gd name="T94" fmla="*/ 0 w 1305"/>
                <a:gd name="T95" fmla="*/ 92 h 146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305"/>
                <a:gd name="T145" fmla="*/ 0 h 1467"/>
                <a:gd name="T146" fmla="*/ 1305 w 1305"/>
                <a:gd name="T147" fmla="*/ 1467 h 146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305" h="1467">
                  <a:moveTo>
                    <a:pt x="0" y="92"/>
                  </a:moveTo>
                  <a:lnTo>
                    <a:pt x="9" y="298"/>
                  </a:lnTo>
                  <a:lnTo>
                    <a:pt x="59" y="465"/>
                  </a:lnTo>
                  <a:lnTo>
                    <a:pt x="66" y="681"/>
                  </a:lnTo>
                  <a:lnTo>
                    <a:pt x="101" y="854"/>
                  </a:lnTo>
                  <a:lnTo>
                    <a:pt x="55" y="943"/>
                  </a:lnTo>
                  <a:lnTo>
                    <a:pt x="122" y="1008"/>
                  </a:lnTo>
                  <a:lnTo>
                    <a:pt x="118" y="1467"/>
                  </a:lnTo>
                  <a:lnTo>
                    <a:pt x="1061" y="1450"/>
                  </a:lnTo>
                  <a:lnTo>
                    <a:pt x="1046" y="1360"/>
                  </a:lnTo>
                  <a:lnTo>
                    <a:pt x="1017" y="1327"/>
                  </a:lnTo>
                  <a:lnTo>
                    <a:pt x="944" y="1280"/>
                  </a:lnTo>
                  <a:lnTo>
                    <a:pt x="893" y="1224"/>
                  </a:lnTo>
                  <a:lnTo>
                    <a:pt x="767" y="1145"/>
                  </a:lnTo>
                  <a:lnTo>
                    <a:pt x="770" y="1009"/>
                  </a:lnTo>
                  <a:lnTo>
                    <a:pt x="743" y="924"/>
                  </a:lnTo>
                  <a:lnTo>
                    <a:pt x="845" y="794"/>
                  </a:lnTo>
                  <a:lnTo>
                    <a:pt x="839" y="666"/>
                  </a:lnTo>
                  <a:lnTo>
                    <a:pt x="864" y="645"/>
                  </a:lnTo>
                  <a:lnTo>
                    <a:pt x="990" y="539"/>
                  </a:lnTo>
                  <a:lnTo>
                    <a:pt x="1055" y="461"/>
                  </a:lnTo>
                  <a:lnTo>
                    <a:pt x="1138" y="395"/>
                  </a:lnTo>
                  <a:lnTo>
                    <a:pt x="1305" y="308"/>
                  </a:lnTo>
                  <a:lnTo>
                    <a:pt x="1244" y="314"/>
                  </a:lnTo>
                  <a:lnTo>
                    <a:pt x="1186" y="287"/>
                  </a:lnTo>
                  <a:lnTo>
                    <a:pt x="1093" y="297"/>
                  </a:lnTo>
                  <a:lnTo>
                    <a:pt x="1073" y="260"/>
                  </a:lnTo>
                  <a:lnTo>
                    <a:pt x="1043" y="275"/>
                  </a:lnTo>
                  <a:lnTo>
                    <a:pt x="978" y="313"/>
                  </a:lnTo>
                  <a:lnTo>
                    <a:pt x="933" y="300"/>
                  </a:lnTo>
                  <a:lnTo>
                    <a:pt x="916" y="280"/>
                  </a:lnTo>
                  <a:lnTo>
                    <a:pt x="881" y="269"/>
                  </a:lnTo>
                  <a:lnTo>
                    <a:pt x="865" y="242"/>
                  </a:lnTo>
                  <a:lnTo>
                    <a:pt x="833" y="247"/>
                  </a:lnTo>
                  <a:lnTo>
                    <a:pt x="830" y="271"/>
                  </a:lnTo>
                  <a:lnTo>
                    <a:pt x="815" y="276"/>
                  </a:lnTo>
                  <a:lnTo>
                    <a:pt x="791" y="223"/>
                  </a:lnTo>
                  <a:lnTo>
                    <a:pt x="760" y="222"/>
                  </a:lnTo>
                  <a:lnTo>
                    <a:pt x="770" y="197"/>
                  </a:lnTo>
                  <a:lnTo>
                    <a:pt x="695" y="182"/>
                  </a:lnTo>
                  <a:lnTo>
                    <a:pt x="666" y="178"/>
                  </a:lnTo>
                  <a:lnTo>
                    <a:pt x="578" y="214"/>
                  </a:lnTo>
                  <a:lnTo>
                    <a:pt x="563" y="182"/>
                  </a:lnTo>
                  <a:lnTo>
                    <a:pt x="425" y="154"/>
                  </a:lnTo>
                  <a:lnTo>
                    <a:pt x="403" y="12"/>
                  </a:lnTo>
                  <a:lnTo>
                    <a:pt x="345" y="0"/>
                  </a:lnTo>
                  <a:lnTo>
                    <a:pt x="344" y="93"/>
                  </a:lnTo>
                  <a:lnTo>
                    <a:pt x="0" y="9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30" name="Freeform 62"/>
            <p:cNvSpPr>
              <a:spLocks/>
            </p:cNvSpPr>
            <p:nvPr/>
          </p:nvSpPr>
          <p:spPr bwMode="gray">
            <a:xfrm>
              <a:off x="3596506" y="3133523"/>
              <a:ext cx="343021" cy="595414"/>
            </a:xfrm>
            <a:custGeom>
              <a:avLst/>
              <a:gdLst>
                <a:gd name="T0" fmla="*/ 0 w 703"/>
                <a:gd name="T1" fmla="*/ 1038 h 1223"/>
                <a:gd name="T2" fmla="*/ 3 w 703"/>
                <a:gd name="T3" fmla="*/ 992 h 1223"/>
                <a:gd name="T4" fmla="*/ 48 w 703"/>
                <a:gd name="T5" fmla="*/ 853 h 1223"/>
                <a:gd name="T6" fmla="*/ 117 w 703"/>
                <a:gd name="T7" fmla="*/ 760 h 1223"/>
                <a:gd name="T8" fmla="*/ 95 w 703"/>
                <a:gd name="T9" fmla="*/ 734 h 1223"/>
                <a:gd name="T10" fmla="*/ 103 w 703"/>
                <a:gd name="T11" fmla="*/ 644 h 1223"/>
                <a:gd name="T12" fmla="*/ 69 w 703"/>
                <a:gd name="T13" fmla="*/ 539 h 1223"/>
                <a:gd name="T14" fmla="*/ 56 w 703"/>
                <a:gd name="T15" fmla="*/ 402 h 1223"/>
                <a:gd name="T16" fmla="*/ 108 w 703"/>
                <a:gd name="T17" fmla="*/ 253 h 1223"/>
                <a:gd name="T18" fmla="*/ 182 w 703"/>
                <a:gd name="T19" fmla="*/ 149 h 1223"/>
                <a:gd name="T20" fmla="*/ 179 w 703"/>
                <a:gd name="T21" fmla="*/ 120 h 1223"/>
                <a:gd name="T22" fmla="*/ 233 w 703"/>
                <a:gd name="T23" fmla="*/ 28 h 1223"/>
                <a:gd name="T24" fmla="*/ 657 w 703"/>
                <a:gd name="T25" fmla="*/ 0 h 1223"/>
                <a:gd name="T26" fmla="*/ 676 w 703"/>
                <a:gd name="T27" fmla="*/ 23 h 1223"/>
                <a:gd name="T28" fmla="*/ 657 w 703"/>
                <a:gd name="T29" fmla="*/ 783 h 1223"/>
                <a:gd name="T30" fmla="*/ 703 w 703"/>
                <a:gd name="T31" fmla="*/ 1150 h 1223"/>
                <a:gd name="T32" fmla="*/ 686 w 703"/>
                <a:gd name="T33" fmla="*/ 1167 h 1223"/>
                <a:gd name="T34" fmla="*/ 659 w 703"/>
                <a:gd name="T35" fmla="*/ 1150 h 1223"/>
                <a:gd name="T36" fmla="*/ 625 w 703"/>
                <a:gd name="T37" fmla="*/ 1167 h 1223"/>
                <a:gd name="T38" fmla="*/ 597 w 703"/>
                <a:gd name="T39" fmla="*/ 1147 h 1223"/>
                <a:gd name="T40" fmla="*/ 595 w 703"/>
                <a:gd name="T41" fmla="*/ 1159 h 1223"/>
                <a:gd name="T42" fmla="*/ 560 w 703"/>
                <a:gd name="T43" fmla="*/ 1163 h 1223"/>
                <a:gd name="T44" fmla="*/ 516 w 703"/>
                <a:gd name="T45" fmla="*/ 1184 h 1223"/>
                <a:gd name="T46" fmla="*/ 501 w 703"/>
                <a:gd name="T47" fmla="*/ 1172 h 1223"/>
                <a:gd name="T48" fmla="*/ 479 w 703"/>
                <a:gd name="T49" fmla="*/ 1214 h 1223"/>
                <a:gd name="T50" fmla="*/ 459 w 703"/>
                <a:gd name="T51" fmla="*/ 1223 h 1223"/>
                <a:gd name="T52" fmla="*/ 389 w 703"/>
                <a:gd name="T53" fmla="*/ 1106 h 1223"/>
                <a:gd name="T54" fmla="*/ 401 w 703"/>
                <a:gd name="T55" fmla="*/ 1022 h 1223"/>
                <a:gd name="T56" fmla="*/ 0 w 703"/>
                <a:gd name="T57" fmla="*/ 1038 h 122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703"/>
                <a:gd name="T88" fmla="*/ 0 h 1223"/>
                <a:gd name="T89" fmla="*/ 703 w 703"/>
                <a:gd name="T90" fmla="*/ 1223 h 122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703" h="1223">
                  <a:moveTo>
                    <a:pt x="0" y="1038"/>
                  </a:moveTo>
                  <a:lnTo>
                    <a:pt x="3" y="992"/>
                  </a:lnTo>
                  <a:lnTo>
                    <a:pt x="48" y="853"/>
                  </a:lnTo>
                  <a:lnTo>
                    <a:pt x="117" y="760"/>
                  </a:lnTo>
                  <a:lnTo>
                    <a:pt x="95" y="734"/>
                  </a:lnTo>
                  <a:lnTo>
                    <a:pt x="103" y="644"/>
                  </a:lnTo>
                  <a:lnTo>
                    <a:pt x="69" y="539"/>
                  </a:lnTo>
                  <a:lnTo>
                    <a:pt x="56" y="402"/>
                  </a:lnTo>
                  <a:lnTo>
                    <a:pt x="108" y="253"/>
                  </a:lnTo>
                  <a:lnTo>
                    <a:pt x="182" y="149"/>
                  </a:lnTo>
                  <a:lnTo>
                    <a:pt x="179" y="120"/>
                  </a:lnTo>
                  <a:lnTo>
                    <a:pt x="233" y="28"/>
                  </a:lnTo>
                  <a:lnTo>
                    <a:pt x="657" y="0"/>
                  </a:lnTo>
                  <a:lnTo>
                    <a:pt x="676" y="23"/>
                  </a:lnTo>
                  <a:lnTo>
                    <a:pt x="657" y="783"/>
                  </a:lnTo>
                  <a:lnTo>
                    <a:pt x="703" y="1150"/>
                  </a:lnTo>
                  <a:lnTo>
                    <a:pt x="686" y="1167"/>
                  </a:lnTo>
                  <a:lnTo>
                    <a:pt x="659" y="1150"/>
                  </a:lnTo>
                  <a:lnTo>
                    <a:pt x="625" y="1167"/>
                  </a:lnTo>
                  <a:lnTo>
                    <a:pt x="597" y="1147"/>
                  </a:lnTo>
                  <a:lnTo>
                    <a:pt x="595" y="1159"/>
                  </a:lnTo>
                  <a:lnTo>
                    <a:pt x="560" y="1163"/>
                  </a:lnTo>
                  <a:lnTo>
                    <a:pt x="516" y="1184"/>
                  </a:lnTo>
                  <a:lnTo>
                    <a:pt x="501" y="1172"/>
                  </a:lnTo>
                  <a:lnTo>
                    <a:pt x="479" y="1214"/>
                  </a:lnTo>
                  <a:lnTo>
                    <a:pt x="459" y="1223"/>
                  </a:lnTo>
                  <a:lnTo>
                    <a:pt x="389" y="1106"/>
                  </a:lnTo>
                  <a:lnTo>
                    <a:pt x="401" y="1022"/>
                  </a:lnTo>
                  <a:lnTo>
                    <a:pt x="0" y="103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31" name="Freeform 63"/>
            <p:cNvSpPr>
              <a:spLocks/>
            </p:cNvSpPr>
            <p:nvPr/>
          </p:nvSpPr>
          <p:spPr bwMode="gray">
            <a:xfrm>
              <a:off x="3169680" y="2472818"/>
              <a:ext cx="642190" cy="559358"/>
            </a:xfrm>
            <a:custGeom>
              <a:avLst/>
              <a:gdLst>
                <a:gd name="T0" fmla="*/ 0 w 1318"/>
                <a:gd name="T1" fmla="*/ 16 h 1149"/>
                <a:gd name="T2" fmla="*/ 79 w 1318"/>
                <a:gd name="T3" fmla="*/ 165 h 1149"/>
                <a:gd name="T4" fmla="*/ 118 w 1318"/>
                <a:gd name="T5" fmla="*/ 200 h 1149"/>
                <a:gd name="T6" fmla="*/ 141 w 1318"/>
                <a:gd name="T7" fmla="*/ 193 h 1149"/>
                <a:gd name="T8" fmla="*/ 164 w 1318"/>
                <a:gd name="T9" fmla="*/ 212 h 1149"/>
                <a:gd name="T10" fmla="*/ 167 w 1318"/>
                <a:gd name="T11" fmla="*/ 232 h 1149"/>
                <a:gd name="T12" fmla="*/ 146 w 1318"/>
                <a:gd name="T13" fmla="*/ 233 h 1149"/>
                <a:gd name="T14" fmla="*/ 121 w 1318"/>
                <a:gd name="T15" fmla="*/ 286 h 1149"/>
                <a:gd name="T16" fmla="*/ 179 w 1318"/>
                <a:gd name="T17" fmla="*/ 369 h 1149"/>
                <a:gd name="T18" fmla="*/ 224 w 1318"/>
                <a:gd name="T19" fmla="*/ 382 h 1149"/>
                <a:gd name="T20" fmla="*/ 218 w 1318"/>
                <a:gd name="T21" fmla="*/ 920 h 1149"/>
                <a:gd name="T22" fmla="*/ 222 w 1318"/>
                <a:gd name="T23" fmla="*/ 1050 h 1149"/>
                <a:gd name="T24" fmla="*/ 1100 w 1318"/>
                <a:gd name="T25" fmla="*/ 1021 h 1149"/>
                <a:gd name="T26" fmla="*/ 1110 w 1318"/>
                <a:gd name="T27" fmla="*/ 1099 h 1149"/>
                <a:gd name="T28" fmla="*/ 1074 w 1318"/>
                <a:gd name="T29" fmla="*/ 1149 h 1149"/>
                <a:gd name="T30" fmla="*/ 1207 w 1318"/>
                <a:gd name="T31" fmla="*/ 1142 h 1149"/>
                <a:gd name="T32" fmla="*/ 1230 w 1318"/>
                <a:gd name="T33" fmla="*/ 1099 h 1149"/>
                <a:gd name="T34" fmla="*/ 1233 w 1318"/>
                <a:gd name="T35" fmla="*/ 1050 h 1149"/>
                <a:gd name="T36" fmla="*/ 1263 w 1318"/>
                <a:gd name="T37" fmla="*/ 1013 h 1149"/>
                <a:gd name="T38" fmla="*/ 1276 w 1318"/>
                <a:gd name="T39" fmla="*/ 978 h 1149"/>
                <a:gd name="T40" fmla="*/ 1309 w 1318"/>
                <a:gd name="T41" fmla="*/ 973 h 1149"/>
                <a:gd name="T42" fmla="*/ 1318 w 1318"/>
                <a:gd name="T43" fmla="*/ 891 h 1149"/>
                <a:gd name="T44" fmla="*/ 1299 w 1318"/>
                <a:gd name="T45" fmla="*/ 885 h 1149"/>
                <a:gd name="T46" fmla="*/ 1270 w 1318"/>
                <a:gd name="T47" fmla="*/ 883 h 1149"/>
                <a:gd name="T48" fmla="*/ 1239 w 1318"/>
                <a:gd name="T49" fmla="*/ 824 h 1149"/>
                <a:gd name="T50" fmla="*/ 1223 w 1318"/>
                <a:gd name="T51" fmla="*/ 744 h 1149"/>
                <a:gd name="T52" fmla="*/ 1190 w 1318"/>
                <a:gd name="T53" fmla="*/ 689 h 1149"/>
                <a:gd name="T54" fmla="*/ 1138 w 1318"/>
                <a:gd name="T55" fmla="*/ 668 h 1149"/>
                <a:gd name="T56" fmla="*/ 1071 w 1318"/>
                <a:gd name="T57" fmla="*/ 616 h 1149"/>
                <a:gd name="T58" fmla="*/ 1050 w 1318"/>
                <a:gd name="T59" fmla="*/ 545 h 1149"/>
                <a:gd name="T60" fmla="*/ 1087 w 1318"/>
                <a:gd name="T61" fmla="*/ 435 h 1149"/>
                <a:gd name="T62" fmla="*/ 1056 w 1318"/>
                <a:gd name="T63" fmla="*/ 414 h 1149"/>
                <a:gd name="T64" fmla="*/ 978 w 1318"/>
                <a:gd name="T65" fmla="*/ 415 h 1149"/>
                <a:gd name="T66" fmla="*/ 965 w 1318"/>
                <a:gd name="T67" fmla="*/ 344 h 1149"/>
                <a:gd name="T68" fmla="*/ 836 w 1318"/>
                <a:gd name="T69" fmla="*/ 213 h 1149"/>
                <a:gd name="T70" fmla="*/ 807 w 1318"/>
                <a:gd name="T71" fmla="*/ 102 h 1149"/>
                <a:gd name="T72" fmla="*/ 821 w 1318"/>
                <a:gd name="T73" fmla="*/ 58 h 1149"/>
                <a:gd name="T74" fmla="*/ 763 w 1318"/>
                <a:gd name="T75" fmla="*/ 0 h 1149"/>
                <a:gd name="T76" fmla="*/ 0 w 1318"/>
                <a:gd name="T77" fmla="*/ 16 h 114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318"/>
                <a:gd name="T118" fmla="*/ 0 h 1149"/>
                <a:gd name="T119" fmla="*/ 1318 w 1318"/>
                <a:gd name="T120" fmla="*/ 1149 h 114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318" h="1149">
                  <a:moveTo>
                    <a:pt x="0" y="16"/>
                  </a:moveTo>
                  <a:lnTo>
                    <a:pt x="79" y="165"/>
                  </a:lnTo>
                  <a:lnTo>
                    <a:pt x="118" y="200"/>
                  </a:lnTo>
                  <a:lnTo>
                    <a:pt x="141" y="193"/>
                  </a:lnTo>
                  <a:lnTo>
                    <a:pt x="164" y="212"/>
                  </a:lnTo>
                  <a:lnTo>
                    <a:pt x="167" y="232"/>
                  </a:lnTo>
                  <a:lnTo>
                    <a:pt x="146" y="233"/>
                  </a:lnTo>
                  <a:lnTo>
                    <a:pt x="121" y="286"/>
                  </a:lnTo>
                  <a:lnTo>
                    <a:pt x="179" y="369"/>
                  </a:lnTo>
                  <a:lnTo>
                    <a:pt x="224" y="382"/>
                  </a:lnTo>
                  <a:lnTo>
                    <a:pt x="218" y="920"/>
                  </a:lnTo>
                  <a:lnTo>
                    <a:pt x="222" y="1050"/>
                  </a:lnTo>
                  <a:lnTo>
                    <a:pt x="1100" y="1021"/>
                  </a:lnTo>
                  <a:lnTo>
                    <a:pt x="1110" y="1099"/>
                  </a:lnTo>
                  <a:lnTo>
                    <a:pt x="1074" y="1149"/>
                  </a:lnTo>
                  <a:lnTo>
                    <a:pt x="1207" y="1142"/>
                  </a:lnTo>
                  <a:lnTo>
                    <a:pt x="1230" y="1099"/>
                  </a:lnTo>
                  <a:lnTo>
                    <a:pt x="1233" y="1050"/>
                  </a:lnTo>
                  <a:lnTo>
                    <a:pt x="1263" y="1013"/>
                  </a:lnTo>
                  <a:lnTo>
                    <a:pt x="1276" y="978"/>
                  </a:lnTo>
                  <a:lnTo>
                    <a:pt x="1309" y="973"/>
                  </a:lnTo>
                  <a:lnTo>
                    <a:pt x="1318" y="891"/>
                  </a:lnTo>
                  <a:lnTo>
                    <a:pt x="1299" y="885"/>
                  </a:lnTo>
                  <a:lnTo>
                    <a:pt x="1270" y="883"/>
                  </a:lnTo>
                  <a:lnTo>
                    <a:pt x="1239" y="824"/>
                  </a:lnTo>
                  <a:lnTo>
                    <a:pt x="1223" y="744"/>
                  </a:lnTo>
                  <a:lnTo>
                    <a:pt x="1190" y="689"/>
                  </a:lnTo>
                  <a:lnTo>
                    <a:pt x="1138" y="668"/>
                  </a:lnTo>
                  <a:lnTo>
                    <a:pt x="1071" y="616"/>
                  </a:lnTo>
                  <a:lnTo>
                    <a:pt x="1050" y="545"/>
                  </a:lnTo>
                  <a:lnTo>
                    <a:pt x="1087" y="435"/>
                  </a:lnTo>
                  <a:lnTo>
                    <a:pt x="1056" y="414"/>
                  </a:lnTo>
                  <a:lnTo>
                    <a:pt x="978" y="415"/>
                  </a:lnTo>
                  <a:lnTo>
                    <a:pt x="965" y="344"/>
                  </a:lnTo>
                  <a:lnTo>
                    <a:pt x="836" y="213"/>
                  </a:lnTo>
                  <a:lnTo>
                    <a:pt x="807" y="102"/>
                  </a:lnTo>
                  <a:lnTo>
                    <a:pt x="821" y="58"/>
                  </a:lnTo>
                  <a:lnTo>
                    <a:pt x="763" y="0"/>
                  </a:lnTo>
                  <a:lnTo>
                    <a:pt x="0" y="16"/>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32" name="Freeform 64"/>
            <p:cNvSpPr>
              <a:spLocks/>
            </p:cNvSpPr>
            <p:nvPr/>
          </p:nvSpPr>
          <p:spPr bwMode="gray">
            <a:xfrm>
              <a:off x="1511097" y="1279068"/>
              <a:ext cx="988133" cy="629521"/>
            </a:xfrm>
            <a:custGeom>
              <a:avLst/>
              <a:gdLst>
                <a:gd name="T0" fmla="*/ 0 w 2027"/>
                <a:gd name="T1" fmla="*/ 241 h 1293"/>
                <a:gd name="T2" fmla="*/ 35 w 2027"/>
                <a:gd name="T3" fmla="*/ 328 h 1293"/>
                <a:gd name="T4" fmla="*/ 39 w 2027"/>
                <a:gd name="T5" fmla="*/ 382 h 1293"/>
                <a:gd name="T6" fmla="*/ 20 w 2027"/>
                <a:gd name="T7" fmla="*/ 390 h 1293"/>
                <a:gd name="T8" fmla="*/ 81 w 2027"/>
                <a:gd name="T9" fmla="*/ 449 h 1293"/>
                <a:gd name="T10" fmla="*/ 143 w 2027"/>
                <a:gd name="T11" fmla="*/ 603 h 1293"/>
                <a:gd name="T12" fmla="*/ 165 w 2027"/>
                <a:gd name="T13" fmla="*/ 597 h 1293"/>
                <a:gd name="T14" fmla="*/ 167 w 2027"/>
                <a:gd name="T15" fmla="*/ 619 h 1293"/>
                <a:gd name="T16" fmla="*/ 197 w 2027"/>
                <a:gd name="T17" fmla="*/ 628 h 1293"/>
                <a:gd name="T18" fmla="*/ 219 w 2027"/>
                <a:gd name="T19" fmla="*/ 631 h 1293"/>
                <a:gd name="T20" fmla="*/ 164 w 2027"/>
                <a:gd name="T21" fmla="*/ 743 h 1293"/>
                <a:gd name="T22" fmla="*/ 173 w 2027"/>
                <a:gd name="T23" fmla="*/ 817 h 1293"/>
                <a:gd name="T24" fmla="*/ 128 w 2027"/>
                <a:gd name="T25" fmla="*/ 889 h 1293"/>
                <a:gd name="T26" fmla="*/ 159 w 2027"/>
                <a:gd name="T27" fmla="*/ 921 h 1293"/>
                <a:gd name="T28" fmla="*/ 239 w 2027"/>
                <a:gd name="T29" fmla="*/ 876 h 1293"/>
                <a:gd name="T30" fmla="*/ 297 w 2027"/>
                <a:gd name="T31" fmla="*/ 1119 h 1293"/>
                <a:gd name="T32" fmla="*/ 334 w 2027"/>
                <a:gd name="T33" fmla="*/ 1131 h 1293"/>
                <a:gd name="T34" fmla="*/ 341 w 2027"/>
                <a:gd name="T35" fmla="*/ 1205 h 1293"/>
                <a:gd name="T36" fmla="*/ 372 w 2027"/>
                <a:gd name="T37" fmla="*/ 1236 h 1293"/>
                <a:gd name="T38" fmla="*/ 395 w 2027"/>
                <a:gd name="T39" fmla="*/ 1209 h 1293"/>
                <a:gd name="T40" fmla="*/ 449 w 2027"/>
                <a:gd name="T41" fmla="*/ 1233 h 1293"/>
                <a:gd name="T42" fmla="*/ 482 w 2027"/>
                <a:gd name="T43" fmla="*/ 1207 h 1293"/>
                <a:gd name="T44" fmla="*/ 590 w 2027"/>
                <a:gd name="T45" fmla="*/ 1228 h 1293"/>
                <a:gd name="T46" fmla="*/ 616 w 2027"/>
                <a:gd name="T47" fmla="*/ 1234 h 1293"/>
                <a:gd name="T48" fmla="*/ 640 w 2027"/>
                <a:gd name="T49" fmla="*/ 1185 h 1293"/>
                <a:gd name="T50" fmla="*/ 686 w 2027"/>
                <a:gd name="T51" fmla="*/ 1263 h 1293"/>
                <a:gd name="T52" fmla="*/ 708 w 2027"/>
                <a:gd name="T53" fmla="*/ 1139 h 1293"/>
                <a:gd name="T54" fmla="*/ 1259 w 2027"/>
                <a:gd name="T55" fmla="*/ 1221 h 1293"/>
                <a:gd name="T56" fmla="*/ 1937 w 2027"/>
                <a:gd name="T57" fmla="*/ 1293 h 1293"/>
                <a:gd name="T58" fmla="*/ 1960 w 2027"/>
                <a:gd name="T59" fmla="*/ 1060 h 1293"/>
                <a:gd name="T60" fmla="*/ 2027 w 2027"/>
                <a:gd name="T61" fmla="*/ 303 h 1293"/>
                <a:gd name="T62" fmla="*/ 1130 w 2027"/>
                <a:gd name="T63" fmla="*/ 198 h 1293"/>
                <a:gd name="T64" fmla="*/ 682 w 2027"/>
                <a:gd name="T65" fmla="*/ 124 h 1293"/>
                <a:gd name="T66" fmla="*/ 53 w 2027"/>
                <a:gd name="T67" fmla="*/ 0 h 1293"/>
                <a:gd name="T68" fmla="*/ 0 w 2027"/>
                <a:gd name="T69" fmla="*/ 241 h 129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027"/>
                <a:gd name="T106" fmla="*/ 0 h 1293"/>
                <a:gd name="T107" fmla="*/ 2027 w 2027"/>
                <a:gd name="T108" fmla="*/ 1293 h 129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027" h="1293">
                  <a:moveTo>
                    <a:pt x="0" y="241"/>
                  </a:moveTo>
                  <a:lnTo>
                    <a:pt x="35" y="328"/>
                  </a:lnTo>
                  <a:lnTo>
                    <a:pt x="39" y="382"/>
                  </a:lnTo>
                  <a:lnTo>
                    <a:pt x="20" y="390"/>
                  </a:lnTo>
                  <a:lnTo>
                    <a:pt x="81" y="449"/>
                  </a:lnTo>
                  <a:lnTo>
                    <a:pt x="143" y="603"/>
                  </a:lnTo>
                  <a:lnTo>
                    <a:pt x="165" y="597"/>
                  </a:lnTo>
                  <a:lnTo>
                    <a:pt x="167" y="619"/>
                  </a:lnTo>
                  <a:lnTo>
                    <a:pt x="197" y="628"/>
                  </a:lnTo>
                  <a:lnTo>
                    <a:pt x="219" y="631"/>
                  </a:lnTo>
                  <a:lnTo>
                    <a:pt x="164" y="743"/>
                  </a:lnTo>
                  <a:lnTo>
                    <a:pt x="173" y="817"/>
                  </a:lnTo>
                  <a:lnTo>
                    <a:pt x="128" y="889"/>
                  </a:lnTo>
                  <a:lnTo>
                    <a:pt x="159" y="921"/>
                  </a:lnTo>
                  <a:lnTo>
                    <a:pt x="239" y="876"/>
                  </a:lnTo>
                  <a:lnTo>
                    <a:pt x="297" y="1119"/>
                  </a:lnTo>
                  <a:lnTo>
                    <a:pt x="334" y="1131"/>
                  </a:lnTo>
                  <a:lnTo>
                    <a:pt x="341" y="1205"/>
                  </a:lnTo>
                  <a:lnTo>
                    <a:pt x="372" y="1236"/>
                  </a:lnTo>
                  <a:lnTo>
                    <a:pt x="395" y="1209"/>
                  </a:lnTo>
                  <a:lnTo>
                    <a:pt x="449" y="1233"/>
                  </a:lnTo>
                  <a:lnTo>
                    <a:pt x="482" y="1207"/>
                  </a:lnTo>
                  <a:lnTo>
                    <a:pt x="590" y="1228"/>
                  </a:lnTo>
                  <a:lnTo>
                    <a:pt x="616" y="1234"/>
                  </a:lnTo>
                  <a:lnTo>
                    <a:pt x="640" y="1185"/>
                  </a:lnTo>
                  <a:lnTo>
                    <a:pt x="686" y="1263"/>
                  </a:lnTo>
                  <a:lnTo>
                    <a:pt x="708" y="1139"/>
                  </a:lnTo>
                  <a:lnTo>
                    <a:pt x="1259" y="1221"/>
                  </a:lnTo>
                  <a:lnTo>
                    <a:pt x="1937" y="1293"/>
                  </a:lnTo>
                  <a:lnTo>
                    <a:pt x="1960" y="1060"/>
                  </a:lnTo>
                  <a:lnTo>
                    <a:pt x="2027" y="303"/>
                  </a:lnTo>
                  <a:lnTo>
                    <a:pt x="1130" y="198"/>
                  </a:lnTo>
                  <a:lnTo>
                    <a:pt x="682" y="124"/>
                  </a:lnTo>
                  <a:lnTo>
                    <a:pt x="53" y="0"/>
                  </a:lnTo>
                  <a:lnTo>
                    <a:pt x="0" y="24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33" name="Freeform 65"/>
            <p:cNvSpPr>
              <a:spLocks/>
            </p:cNvSpPr>
            <p:nvPr/>
          </p:nvSpPr>
          <p:spPr bwMode="gray">
            <a:xfrm>
              <a:off x="2410552" y="2152211"/>
              <a:ext cx="797133" cy="400515"/>
            </a:xfrm>
            <a:custGeom>
              <a:avLst/>
              <a:gdLst>
                <a:gd name="T0" fmla="*/ 0 w 1638"/>
                <a:gd name="T1" fmla="*/ 500 h 821"/>
                <a:gd name="T2" fmla="*/ 46 w 1638"/>
                <a:gd name="T3" fmla="*/ 0 h 821"/>
                <a:gd name="T4" fmla="*/ 1055 w 1638"/>
                <a:gd name="T5" fmla="*/ 62 h 821"/>
                <a:gd name="T6" fmla="*/ 1124 w 1638"/>
                <a:gd name="T7" fmla="*/ 113 h 821"/>
                <a:gd name="T8" fmla="*/ 1244 w 1638"/>
                <a:gd name="T9" fmla="*/ 108 h 821"/>
                <a:gd name="T10" fmla="*/ 1301 w 1638"/>
                <a:gd name="T11" fmla="*/ 121 h 821"/>
                <a:gd name="T12" fmla="*/ 1368 w 1638"/>
                <a:gd name="T13" fmla="*/ 151 h 821"/>
                <a:gd name="T14" fmla="*/ 1403 w 1638"/>
                <a:gd name="T15" fmla="*/ 193 h 821"/>
                <a:gd name="T16" fmla="*/ 1433 w 1638"/>
                <a:gd name="T17" fmla="*/ 203 h 821"/>
                <a:gd name="T18" fmla="*/ 1489 w 1638"/>
                <a:gd name="T19" fmla="*/ 358 h 821"/>
                <a:gd name="T20" fmla="*/ 1490 w 1638"/>
                <a:gd name="T21" fmla="*/ 406 h 821"/>
                <a:gd name="T22" fmla="*/ 1527 w 1638"/>
                <a:gd name="T23" fmla="*/ 478 h 821"/>
                <a:gd name="T24" fmla="*/ 1545 w 1638"/>
                <a:gd name="T25" fmla="*/ 597 h 821"/>
                <a:gd name="T26" fmla="*/ 1536 w 1638"/>
                <a:gd name="T27" fmla="*/ 633 h 821"/>
                <a:gd name="T28" fmla="*/ 1559 w 1638"/>
                <a:gd name="T29" fmla="*/ 672 h 821"/>
                <a:gd name="T30" fmla="*/ 1638 w 1638"/>
                <a:gd name="T31" fmla="*/ 821 h 821"/>
                <a:gd name="T32" fmla="*/ 909 w 1638"/>
                <a:gd name="T33" fmla="*/ 812 h 821"/>
                <a:gd name="T34" fmla="*/ 359 w 1638"/>
                <a:gd name="T35" fmla="*/ 780 h 821"/>
                <a:gd name="T36" fmla="*/ 375 w 1638"/>
                <a:gd name="T37" fmla="*/ 531 h 821"/>
                <a:gd name="T38" fmla="*/ 0 w 1638"/>
                <a:gd name="T39" fmla="*/ 500 h 82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38"/>
                <a:gd name="T61" fmla="*/ 0 h 821"/>
                <a:gd name="T62" fmla="*/ 1638 w 1638"/>
                <a:gd name="T63" fmla="*/ 821 h 82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38" h="821">
                  <a:moveTo>
                    <a:pt x="0" y="500"/>
                  </a:moveTo>
                  <a:lnTo>
                    <a:pt x="46" y="0"/>
                  </a:lnTo>
                  <a:lnTo>
                    <a:pt x="1055" y="62"/>
                  </a:lnTo>
                  <a:lnTo>
                    <a:pt x="1124" y="113"/>
                  </a:lnTo>
                  <a:lnTo>
                    <a:pt x="1244" y="108"/>
                  </a:lnTo>
                  <a:lnTo>
                    <a:pt x="1301" y="121"/>
                  </a:lnTo>
                  <a:lnTo>
                    <a:pt x="1368" y="151"/>
                  </a:lnTo>
                  <a:lnTo>
                    <a:pt x="1403" y="193"/>
                  </a:lnTo>
                  <a:lnTo>
                    <a:pt x="1433" y="203"/>
                  </a:lnTo>
                  <a:lnTo>
                    <a:pt x="1489" y="358"/>
                  </a:lnTo>
                  <a:lnTo>
                    <a:pt x="1490" y="406"/>
                  </a:lnTo>
                  <a:lnTo>
                    <a:pt x="1527" y="478"/>
                  </a:lnTo>
                  <a:lnTo>
                    <a:pt x="1545" y="597"/>
                  </a:lnTo>
                  <a:lnTo>
                    <a:pt x="1536" y="633"/>
                  </a:lnTo>
                  <a:lnTo>
                    <a:pt x="1559" y="672"/>
                  </a:lnTo>
                  <a:lnTo>
                    <a:pt x="1638" y="821"/>
                  </a:lnTo>
                  <a:lnTo>
                    <a:pt x="909" y="812"/>
                  </a:lnTo>
                  <a:lnTo>
                    <a:pt x="359" y="780"/>
                  </a:lnTo>
                  <a:lnTo>
                    <a:pt x="375" y="531"/>
                  </a:lnTo>
                  <a:lnTo>
                    <a:pt x="0" y="50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34" name="Freeform 66"/>
            <p:cNvSpPr>
              <a:spLocks/>
            </p:cNvSpPr>
            <p:nvPr/>
          </p:nvSpPr>
          <p:spPr bwMode="gray">
            <a:xfrm>
              <a:off x="915683" y="2024553"/>
              <a:ext cx="614903" cy="952077"/>
            </a:xfrm>
            <a:custGeom>
              <a:avLst/>
              <a:gdLst>
                <a:gd name="T0" fmla="*/ 0 w 1262"/>
                <a:gd name="T1" fmla="*/ 717 h 1953"/>
                <a:gd name="T2" fmla="*/ 58 w 1262"/>
                <a:gd name="T3" fmla="*/ 831 h 1953"/>
                <a:gd name="T4" fmla="*/ 802 w 1262"/>
                <a:gd name="T5" fmla="*/ 1953 h 1953"/>
                <a:gd name="T6" fmla="*/ 832 w 1262"/>
                <a:gd name="T7" fmla="*/ 1692 h 1953"/>
                <a:gd name="T8" fmla="*/ 877 w 1262"/>
                <a:gd name="T9" fmla="*/ 1677 h 1953"/>
                <a:gd name="T10" fmla="*/ 952 w 1262"/>
                <a:gd name="T11" fmla="*/ 1722 h 1953"/>
                <a:gd name="T12" fmla="*/ 1018 w 1262"/>
                <a:gd name="T13" fmla="*/ 1489 h 1953"/>
                <a:gd name="T14" fmla="*/ 1262 w 1262"/>
                <a:gd name="T15" fmla="*/ 251 h 1953"/>
                <a:gd name="T16" fmla="*/ 723 w 1262"/>
                <a:gd name="T17" fmla="*/ 134 h 1953"/>
                <a:gd name="T18" fmla="*/ 188 w 1262"/>
                <a:gd name="T19" fmla="*/ 0 h 1953"/>
                <a:gd name="T20" fmla="*/ 0 w 1262"/>
                <a:gd name="T21" fmla="*/ 717 h 19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62"/>
                <a:gd name="T34" fmla="*/ 0 h 1953"/>
                <a:gd name="T35" fmla="*/ 1262 w 1262"/>
                <a:gd name="T36" fmla="*/ 1953 h 19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62" h="1953">
                  <a:moveTo>
                    <a:pt x="0" y="717"/>
                  </a:moveTo>
                  <a:lnTo>
                    <a:pt x="58" y="831"/>
                  </a:lnTo>
                  <a:lnTo>
                    <a:pt x="802" y="1953"/>
                  </a:lnTo>
                  <a:lnTo>
                    <a:pt x="832" y="1692"/>
                  </a:lnTo>
                  <a:lnTo>
                    <a:pt x="877" y="1677"/>
                  </a:lnTo>
                  <a:lnTo>
                    <a:pt x="952" y="1722"/>
                  </a:lnTo>
                  <a:lnTo>
                    <a:pt x="1018" y="1489"/>
                  </a:lnTo>
                  <a:lnTo>
                    <a:pt x="1262" y="251"/>
                  </a:lnTo>
                  <a:lnTo>
                    <a:pt x="723" y="134"/>
                  </a:lnTo>
                  <a:lnTo>
                    <a:pt x="188" y="0"/>
                  </a:lnTo>
                  <a:lnTo>
                    <a:pt x="0" y="71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35" name="Freeform 67"/>
            <p:cNvSpPr>
              <a:spLocks/>
            </p:cNvSpPr>
            <p:nvPr/>
          </p:nvSpPr>
          <p:spPr bwMode="gray">
            <a:xfrm>
              <a:off x="5213186" y="1635731"/>
              <a:ext cx="155918" cy="337174"/>
            </a:xfrm>
            <a:custGeom>
              <a:avLst/>
              <a:gdLst>
                <a:gd name="T0" fmla="*/ 0 w 322"/>
                <a:gd name="T1" fmla="*/ 475 h 691"/>
                <a:gd name="T2" fmla="*/ 18 w 322"/>
                <a:gd name="T3" fmla="*/ 322 h 691"/>
                <a:gd name="T4" fmla="*/ 54 w 322"/>
                <a:gd name="T5" fmla="*/ 251 h 691"/>
                <a:gd name="T6" fmla="*/ 58 w 322"/>
                <a:gd name="T7" fmla="*/ 92 h 691"/>
                <a:gd name="T8" fmla="*/ 57 w 322"/>
                <a:gd name="T9" fmla="*/ 32 h 691"/>
                <a:gd name="T10" fmla="*/ 114 w 322"/>
                <a:gd name="T11" fmla="*/ 0 h 691"/>
                <a:gd name="T12" fmla="*/ 248 w 322"/>
                <a:gd name="T13" fmla="*/ 431 h 691"/>
                <a:gd name="T14" fmla="*/ 316 w 322"/>
                <a:gd name="T15" fmla="*/ 526 h 691"/>
                <a:gd name="T16" fmla="*/ 322 w 322"/>
                <a:gd name="T17" fmla="*/ 544 h 691"/>
                <a:gd name="T18" fmla="*/ 312 w 322"/>
                <a:gd name="T19" fmla="*/ 585 h 691"/>
                <a:gd name="T20" fmla="*/ 249 w 322"/>
                <a:gd name="T21" fmla="*/ 634 h 691"/>
                <a:gd name="T22" fmla="*/ 30 w 322"/>
                <a:gd name="T23" fmla="*/ 691 h 691"/>
                <a:gd name="T24" fmla="*/ 0 w 322"/>
                <a:gd name="T25" fmla="*/ 475 h 69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2"/>
                <a:gd name="T40" fmla="*/ 0 h 691"/>
                <a:gd name="T41" fmla="*/ 322 w 322"/>
                <a:gd name="T42" fmla="*/ 691 h 69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2" h="691">
                  <a:moveTo>
                    <a:pt x="0" y="475"/>
                  </a:moveTo>
                  <a:lnTo>
                    <a:pt x="18" y="322"/>
                  </a:lnTo>
                  <a:lnTo>
                    <a:pt x="54" y="251"/>
                  </a:lnTo>
                  <a:lnTo>
                    <a:pt x="58" y="92"/>
                  </a:lnTo>
                  <a:lnTo>
                    <a:pt x="57" y="32"/>
                  </a:lnTo>
                  <a:lnTo>
                    <a:pt x="114" y="0"/>
                  </a:lnTo>
                  <a:lnTo>
                    <a:pt x="248" y="431"/>
                  </a:lnTo>
                  <a:lnTo>
                    <a:pt x="316" y="526"/>
                  </a:lnTo>
                  <a:lnTo>
                    <a:pt x="322" y="544"/>
                  </a:lnTo>
                  <a:lnTo>
                    <a:pt x="312" y="585"/>
                  </a:lnTo>
                  <a:lnTo>
                    <a:pt x="249" y="634"/>
                  </a:lnTo>
                  <a:lnTo>
                    <a:pt x="30" y="691"/>
                  </a:lnTo>
                  <a:lnTo>
                    <a:pt x="0" y="47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36" name="Freeform 68"/>
            <p:cNvSpPr>
              <a:spLocks/>
            </p:cNvSpPr>
            <p:nvPr/>
          </p:nvSpPr>
          <p:spPr bwMode="gray">
            <a:xfrm>
              <a:off x="5039727" y="2181446"/>
              <a:ext cx="127658" cy="295270"/>
            </a:xfrm>
            <a:custGeom>
              <a:avLst/>
              <a:gdLst>
                <a:gd name="T0" fmla="*/ 0 w 262"/>
                <a:gd name="T1" fmla="*/ 448 h 606"/>
                <a:gd name="T2" fmla="*/ 14 w 262"/>
                <a:gd name="T3" fmla="*/ 412 h 606"/>
                <a:gd name="T4" fmla="*/ 59 w 262"/>
                <a:gd name="T5" fmla="*/ 381 h 606"/>
                <a:gd name="T6" fmla="*/ 82 w 262"/>
                <a:gd name="T7" fmla="*/ 332 h 606"/>
                <a:gd name="T8" fmla="*/ 121 w 262"/>
                <a:gd name="T9" fmla="*/ 295 h 606"/>
                <a:gd name="T10" fmla="*/ 9 w 262"/>
                <a:gd name="T11" fmla="*/ 203 h 606"/>
                <a:gd name="T12" fmla="*/ 6 w 262"/>
                <a:gd name="T13" fmla="*/ 116 h 606"/>
                <a:gd name="T14" fmla="*/ 58 w 262"/>
                <a:gd name="T15" fmla="*/ 0 h 606"/>
                <a:gd name="T16" fmla="*/ 228 w 262"/>
                <a:gd name="T17" fmla="*/ 57 h 606"/>
                <a:gd name="T18" fmla="*/ 230 w 262"/>
                <a:gd name="T19" fmla="*/ 80 h 606"/>
                <a:gd name="T20" fmla="*/ 211 w 262"/>
                <a:gd name="T21" fmla="*/ 146 h 606"/>
                <a:gd name="T22" fmla="*/ 191 w 262"/>
                <a:gd name="T23" fmla="*/ 164 h 606"/>
                <a:gd name="T24" fmla="*/ 188 w 262"/>
                <a:gd name="T25" fmla="*/ 197 h 606"/>
                <a:gd name="T26" fmla="*/ 206 w 262"/>
                <a:gd name="T27" fmla="*/ 207 h 606"/>
                <a:gd name="T28" fmla="*/ 224 w 262"/>
                <a:gd name="T29" fmla="*/ 203 h 606"/>
                <a:gd name="T30" fmla="*/ 242 w 262"/>
                <a:gd name="T31" fmla="*/ 205 h 606"/>
                <a:gd name="T32" fmla="*/ 238 w 262"/>
                <a:gd name="T33" fmla="*/ 191 h 606"/>
                <a:gd name="T34" fmla="*/ 247 w 262"/>
                <a:gd name="T35" fmla="*/ 197 h 606"/>
                <a:gd name="T36" fmla="*/ 260 w 262"/>
                <a:gd name="T37" fmla="*/ 237 h 606"/>
                <a:gd name="T38" fmla="*/ 262 w 262"/>
                <a:gd name="T39" fmla="*/ 364 h 606"/>
                <a:gd name="T40" fmla="*/ 258 w 262"/>
                <a:gd name="T41" fmla="*/ 331 h 606"/>
                <a:gd name="T42" fmla="*/ 248 w 262"/>
                <a:gd name="T43" fmla="*/ 301 h 606"/>
                <a:gd name="T44" fmla="*/ 245 w 262"/>
                <a:gd name="T45" fmla="*/ 319 h 606"/>
                <a:gd name="T46" fmla="*/ 251 w 262"/>
                <a:gd name="T47" fmla="*/ 347 h 606"/>
                <a:gd name="T48" fmla="*/ 245 w 262"/>
                <a:gd name="T49" fmla="*/ 364 h 606"/>
                <a:gd name="T50" fmla="*/ 248 w 262"/>
                <a:gd name="T51" fmla="*/ 398 h 606"/>
                <a:gd name="T52" fmla="*/ 234 w 262"/>
                <a:gd name="T53" fmla="*/ 433 h 606"/>
                <a:gd name="T54" fmla="*/ 218 w 262"/>
                <a:gd name="T55" fmla="*/ 435 h 606"/>
                <a:gd name="T56" fmla="*/ 224 w 262"/>
                <a:gd name="T57" fmla="*/ 464 h 606"/>
                <a:gd name="T58" fmla="*/ 198 w 262"/>
                <a:gd name="T59" fmla="*/ 507 h 606"/>
                <a:gd name="T60" fmla="*/ 163 w 262"/>
                <a:gd name="T61" fmla="*/ 605 h 606"/>
                <a:gd name="T62" fmla="*/ 145 w 262"/>
                <a:gd name="T63" fmla="*/ 606 h 606"/>
                <a:gd name="T64" fmla="*/ 151 w 262"/>
                <a:gd name="T65" fmla="*/ 567 h 606"/>
                <a:gd name="T66" fmla="*/ 140 w 262"/>
                <a:gd name="T67" fmla="*/ 549 h 606"/>
                <a:gd name="T68" fmla="*/ 97 w 262"/>
                <a:gd name="T69" fmla="*/ 553 h 606"/>
                <a:gd name="T70" fmla="*/ 33 w 262"/>
                <a:gd name="T71" fmla="*/ 513 h 606"/>
                <a:gd name="T72" fmla="*/ 11 w 262"/>
                <a:gd name="T73" fmla="*/ 496 h 606"/>
                <a:gd name="T74" fmla="*/ 0 w 262"/>
                <a:gd name="T75" fmla="*/ 448 h 60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62"/>
                <a:gd name="T115" fmla="*/ 0 h 606"/>
                <a:gd name="T116" fmla="*/ 262 w 262"/>
                <a:gd name="T117" fmla="*/ 606 h 60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62" h="606">
                  <a:moveTo>
                    <a:pt x="0" y="448"/>
                  </a:moveTo>
                  <a:lnTo>
                    <a:pt x="14" y="412"/>
                  </a:lnTo>
                  <a:lnTo>
                    <a:pt x="59" y="381"/>
                  </a:lnTo>
                  <a:lnTo>
                    <a:pt x="82" y="332"/>
                  </a:lnTo>
                  <a:lnTo>
                    <a:pt x="121" y="295"/>
                  </a:lnTo>
                  <a:lnTo>
                    <a:pt x="9" y="203"/>
                  </a:lnTo>
                  <a:lnTo>
                    <a:pt x="6" y="116"/>
                  </a:lnTo>
                  <a:lnTo>
                    <a:pt x="58" y="0"/>
                  </a:lnTo>
                  <a:lnTo>
                    <a:pt x="228" y="57"/>
                  </a:lnTo>
                  <a:lnTo>
                    <a:pt x="230" y="80"/>
                  </a:lnTo>
                  <a:lnTo>
                    <a:pt x="211" y="146"/>
                  </a:lnTo>
                  <a:lnTo>
                    <a:pt x="191" y="164"/>
                  </a:lnTo>
                  <a:lnTo>
                    <a:pt x="188" y="197"/>
                  </a:lnTo>
                  <a:lnTo>
                    <a:pt x="206" y="207"/>
                  </a:lnTo>
                  <a:lnTo>
                    <a:pt x="224" y="203"/>
                  </a:lnTo>
                  <a:lnTo>
                    <a:pt x="242" y="205"/>
                  </a:lnTo>
                  <a:lnTo>
                    <a:pt x="238" y="191"/>
                  </a:lnTo>
                  <a:lnTo>
                    <a:pt x="247" y="197"/>
                  </a:lnTo>
                  <a:lnTo>
                    <a:pt x="260" y="237"/>
                  </a:lnTo>
                  <a:lnTo>
                    <a:pt x="262" y="364"/>
                  </a:lnTo>
                  <a:lnTo>
                    <a:pt x="258" y="331"/>
                  </a:lnTo>
                  <a:lnTo>
                    <a:pt x="248" y="301"/>
                  </a:lnTo>
                  <a:lnTo>
                    <a:pt x="245" y="319"/>
                  </a:lnTo>
                  <a:lnTo>
                    <a:pt x="251" y="347"/>
                  </a:lnTo>
                  <a:lnTo>
                    <a:pt x="245" y="364"/>
                  </a:lnTo>
                  <a:lnTo>
                    <a:pt x="248" y="398"/>
                  </a:lnTo>
                  <a:lnTo>
                    <a:pt x="234" y="433"/>
                  </a:lnTo>
                  <a:lnTo>
                    <a:pt x="218" y="435"/>
                  </a:lnTo>
                  <a:lnTo>
                    <a:pt x="224" y="464"/>
                  </a:lnTo>
                  <a:lnTo>
                    <a:pt x="198" y="507"/>
                  </a:lnTo>
                  <a:lnTo>
                    <a:pt x="163" y="605"/>
                  </a:lnTo>
                  <a:lnTo>
                    <a:pt x="145" y="606"/>
                  </a:lnTo>
                  <a:lnTo>
                    <a:pt x="151" y="567"/>
                  </a:lnTo>
                  <a:lnTo>
                    <a:pt x="140" y="549"/>
                  </a:lnTo>
                  <a:lnTo>
                    <a:pt x="97" y="553"/>
                  </a:lnTo>
                  <a:lnTo>
                    <a:pt x="33" y="513"/>
                  </a:lnTo>
                  <a:lnTo>
                    <a:pt x="11" y="496"/>
                  </a:lnTo>
                  <a:lnTo>
                    <a:pt x="0" y="44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37" name="Freeform 69"/>
            <p:cNvSpPr>
              <a:spLocks/>
            </p:cNvSpPr>
            <p:nvPr/>
          </p:nvSpPr>
          <p:spPr bwMode="gray">
            <a:xfrm>
              <a:off x="1788827" y="2831431"/>
              <a:ext cx="679220" cy="695786"/>
            </a:xfrm>
            <a:custGeom>
              <a:avLst/>
              <a:gdLst>
                <a:gd name="T0" fmla="*/ 0 w 1396"/>
                <a:gd name="T1" fmla="*/ 1402 h 1427"/>
                <a:gd name="T2" fmla="*/ 174 w 1396"/>
                <a:gd name="T3" fmla="*/ 1427 h 1427"/>
                <a:gd name="T4" fmla="*/ 191 w 1396"/>
                <a:gd name="T5" fmla="*/ 1319 h 1427"/>
                <a:gd name="T6" fmla="*/ 544 w 1396"/>
                <a:gd name="T7" fmla="*/ 1364 h 1427"/>
                <a:gd name="T8" fmla="*/ 528 w 1396"/>
                <a:gd name="T9" fmla="*/ 1312 h 1427"/>
                <a:gd name="T10" fmla="*/ 583 w 1396"/>
                <a:gd name="T11" fmla="*/ 1317 h 1427"/>
                <a:gd name="T12" fmla="*/ 1281 w 1396"/>
                <a:gd name="T13" fmla="*/ 1384 h 1427"/>
                <a:gd name="T14" fmla="*/ 1385 w 1396"/>
                <a:gd name="T15" fmla="*/ 261 h 1427"/>
                <a:gd name="T16" fmla="*/ 1396 w 1396"/>
                <a:gd name="T17" fmla="*/ 130 h 1427"/>
                <a:gd name="T18" fmla="*/ 802 w 1396"/>
                <a:gd name="T19" fmla="*/ 78 h 1427"/>
                <a:gd name="T20" fmla="*/ 206 w 1396"/>
                <a:gd name="T21" fmla="*/ 0 h 1427"/>
                <a:gd name="T22" fmla="*/ 0 w 1396"/>
                <a:gd name="T23" fmla="*/ 1402 h 142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96"/>
                <a:gd name="T37" fmla="*/ 0 h 1427"/>
                <a:gd name="T38" fmla="*/ 1396 w 1396"/>
                <a:gd name="T39" fmla="*/ 1427 h 142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96" h="1427">
                  <a:moveTo>
                    <a:pt x="0" y="1402"/>
                  </a:moveTo>
                  <a:lnTo>
                    <a:pt x="174" y="1427"/>
                  </a:lnTo>
                  <a:lnTo>
                    <a:pt x="191" y="1319"/>
                  </a:lnTo>
                  <a:lnTo>
                    <a:pt x="544" y="1364"/>
                  </a:lnTo>
                  <a:lnTo>
                    <a:pt x="528" y="1312"/>
                  </a:lnTo>
                  <a:lnTo>
                    <a:pt x="583" y="1317"/>
                  </a:lnTo>
                  <a:lnTo>
                    <a:pt x="1281" y="1384"/>
                  </a:lnTo>
                  <a:lnTo>
                    <a:pt x="1385" y="261"/>
                  </a:lnTo>
                  <a:lnTo>
                    <a:pt x="1396" y="130"/>
                  </a:lnTo>
                  <a:lnTo>
                    <a:pt x="802" y="78"/>
                  </a:lnTo>
                  <a:lnTo>
                    <a:pt x="206" y="0"/>
                  </a:lnTo>
                  <a:lnTo>
                    <a:pt x="0" y="140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38" name="Freeform 71"/>
            <p:cNvSpPr>
              <a:spLocks/>
            </p:cNvSpPr>
            <p:nvPr/>
          </p:nvSpPr>
          <p:spPr bwMode="gray">
            <a:xfrm>
              <a:off x="5131329" y="2253558"/>
              <a:ext cx="16566" cy="24362"/>
            </a:xfrm>
            <a:custGeom>
              <a:avLst/>
              <a:gdLst>
                <a:gd name="T0" fmla="*/ 0 w 33"/>
                <a:gd name="T1" fmla="*/ 51 h 51"/>
                <a:gd name="T2" fmla="*/ 3 w 33"/>
                <a:gd name="T3" fmla="*/ 18 h 51"/>
                <a:gd name="T4" fmla="*/ 23 w 33"/>
                <a:gd name="T5" fmla="*/ 0 h 51"/>
                <a:gd name="T6" fmla="*/ 33 w 33"/>
                <a:gd name="T7" fmla="*/ 11 h 51"/>
                <a:gd name="T8" fmla="*/ 15 w 33"/>
                <a:gd name="T9" fmla="*/ 42 h 51"/>
                <a:gd name="T10" fmla="*/ 0 w 33"/>
                <a:gd name="T11" fmla="*/ 51 h 51"/>
                <a:gd name="T12" fmla="*/ 0 60000 65536"/>
                <a:gd name="T13" fmla="*/ 0 60000 65536"/>
                <a:gd name="T14" fmla="*/ 0 60000 65536"/>
                <a:gd name="T15" fmla="*/ 0 60000 65536"/>
                <a:gd name="T16" fmla="*/ 0 60000 65536"/>
                <a:gd name="T17" fmla="*/ 0 60000 65536"/>
                <a:gd name="T18" fmla="*/ 0 w 33"/>
                <a:gd name="T19" fmla="*/ 0 h 51"/>
                <a:gd name="T20" fmla="*/ 33 w 33"/>
                <a:gd name="T21" fmla="*/ 51 h 51"/>
              </a:gdLst>
              <a:ahLst/>
              <a:cxnLst>
                <a:cxn ang="T12">
                  <a:pos x="T0" y="T1"/>
                </a:cxn>
                <a:cxn ang="T13">
                  <a:pos x="T2" y="T3"/>
                </a:cxn>
                <a:cxn ang="T14">
                  <a:pos x="T4" y="T5"/>
                </a:cxn>
                <a:cxn ang="T15">
                  <a:pos x="T6" y="T7"/>
                </a:cxn>
                <a:cxn ang="T16">
                  <a:pos x="T8" y="T9"/>
                </a:cxn>
                <a:cxn ang="T17">
                  <a:pos x="T10" y="T11"/>
                </a:cxn>
              </a:cxnLst>
              <a:rect l="T18" t="T19" r="T20" b="T21"/>
              <a:pathLst>
                <a:path w="33" h="51">
                  <a:moveTo>
                    <a:pt x="0" y="51"/>
                  </a:moveTo>
                  <a:lnTo>
                    <a:pt x="3" y="18"/>
                  </a:lnTo>
                  <a:lnTo>
                    <a:pt x="23" y="0"/>
                  </a:lnTo>
                  <a:lnTo>
                    <a:pt x="33" y="11"/>
                  </a:lnTo>
                  <a:lnTo>
                    <a:pt x="15" y="42"/>
                  </a:lnTo>
                  <a:lnTo>
                    <a:pt x="0" y="5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39" name="Group 195"/>
            <p:cNvGrpSpPr/>
            <p:nvPr/>
          </p:nvGrpSpPr>
          <p:grpSpPr bwMode="gray">
            <a:xfrm>
              <a:off x="4599257" y="1719537"/>
              <a:ext cx="729893" cy="542791"/>
              <a:chOff x="4599257" y="1719537"/>
              <a:chExt cx="729893" cy="542791"/>
            </a:xfrm>
            <a:grpFill/>
          </p:grpSpPr>
          <p:sp>
            <p:nvSpPr>
              <p:cNvPr id="63" name="Freeform 70"/>
              <p:cNvSpPr>
                <a:spLocks/>
              </p:cNvSpPr>
              <p:nvPr/>
            </p:nvSpPr>
            <p:spPr bwMode="gray">
              <a:xfrm>
                <a:off x="4599257" y="1719537"/>
                <a:ext cx="572026" cy="512582"/>
              </a:xfrm>
              <a:custGeom>
                <a:avLst/>
                <a:gdLst>
                  <a:gd name="T0" fmla="*/ 0 w 1173"/>
                  <a:gd name="T1" fmla="*/ 906 h 1052"/>
                  <a:gd name="T2" fmla="*/ 38 w 1173"/>
                  <a:gd name="T3" fmla="*/ 965 h 1052"/>
                  <a:gd name="T4" fmla="*/ 803 w 1173"/>
                  <a:gd name="T5" fmla="*/ 819 h 1052"/>
                  <a:gd name="T6" fmla="*/ 856 w 1173"/>
                  <a:gd name="T7" fmla="*/ 847 h 1052"/>
                  <a:gd name="T8" fmla="*/ 887 w 1173"/>
                  <a:gd name="T9" fmla="*/ 906 h 1052"/>
                  <a:gd name="T10" fmla="*/ 962 w 1173"/>
                  <a:gd name="T11" fmla="*/ 949 h 1052"/>
                  <a:gd name="T12" fmla="*/ 1132 w 1173"/>
                  <a:gd name="T13" fmla="*/ 1006 h 1052"/>
                  <a:gd name="T14" fmla="*/ 1134 w 1173"/>
                  <a:gd name="T15" fmla="*/ 1029 h 1052"/>
                  <a:gd name="T16" fmla="*/ 1145 w 1173"/>
                  <a:gd name="T17" fmla="*/ 1052 h 1052"/>
                  <a:gd name="T18" fmla="*/ 1156 w 1173"/>
                  <a:gd name="T19" fmla="*/ 1039 h 1052"/>
                  <a:gd name="T20" fmla="*/ 1172 w 1173"/>
                  <a:gd name="T21" fmla="*/ 989 h 1052"/>
                  <a:gd name="T22" fmla="*/ 1173 w 1173"/>
                  <a:gd name="T23" fmla="*/ 900 h 1052"/>
                  <a:gd name="T24" fmla="*/ 1145 w 1173"/>
                  <a:gd name="T25" fmla="*/ 730 h 1052"/>
                  <a:gd name="T26" fmla="*/ 1143 w 1173"/>
                  <a:gd name="T27" fmla="*/ 551 h 1052"/>
                  <a:gd name="T28" fmla="*/ 1113 w 1173"/>
                  <a:gd name="T29" fmla="*/ 410 h 1052"/>
                  <a:gd name="T30" fmla="*/ 1062 w 1173"/>
                  <a:gd name="T31" fmla="*/ 294 h 1052"/>
                  <a:gd name="T32" fmla="*/ 1047 w 1173"/>
                  <a:gd name="T33" fmla="*/ 178 h 1052"/>
                  <a:gd name="T34" fmla="*/ 998 w 1173"/>
                  <a:gd name="T35" fmla="*/ 0 h 1052"/>
                  <a:gd name="T36" fmla="*/ 763 w 1173"/>
                  <a:gd name="T37" fmla="*/ 59 h 1052"/>
                  <a:gd name="T38" fmla="*/ 748 w 1173"/>
                  <a:gd name="T39" fmla="*/ 57 h 1052"/>
                  <a:gd name="T40" fmla="*/ 673 w 1173"/>
                  <a:gd name="T41" fmla="*/ 115 h 1052"/>
                  <a:gd name="T42" fmla="*/ 609 w 1173"/>
                  <a:gd name="T43" fmla="*/ 209 h 1052"/>
                  <a:gd name="T44" fmla="*/ 604 w 1173"/>
                  <a:gd name="T45" fmla="*/ 248 h 1052"/>
                  <a:gd name="T46" fmla="*/ 573 w 1173"/>
                  <a:gd name="T47" fmla="*/ 290 h 1052"/>
                  <a:gd name="T48" fmla="*/ 522 w 1173"/>
                  <a:gd name="T49" fmla="*/ 337 h 1052"/>
                  <a:gd name="T50" fmla="*/ 544 w 1173"/>
                  <a:gd name="T51" fmla="*/ 370 h 1052"/>
                  <a:gd name="T52" fmla="*/ 550 w 1173"/>
                  <a:gd name="T53" fmla="*/ 346 h 1052"/>
                  <a:gd name="T54" fmla="*/ 567 w 1173"/>
                  <a:gd name="T55" fmla="*/ 353 h 1052"/>
                  <a:gd name="T56" fmla="*/ 557 w 1173"/>
                  <a:gd name="T57" fmla="*/ 364 h 1052"/>
                  <a:gd name="T58" fmla="*/ 568 w 1173"/>
                  <a:gd name="T59" fmla="*/ 370 h 1052"/>
                  <a:gd name="T60" fmla="*/ 560 w 1173"/>
                  <a:gd name="T61" fmla="*/ 394 h 1052"/>
                  <a:gd name="T62" fmla="*/ 550 w 1173"/>
                  <a:gd name="T63" fmla="*/ 391 h 1052"/>
                  <a:gd name="T64" fmla="*/ 548 w 1173"/>
                  <a:gd name="T65" fmla="*/ 402 h 1052"/>
                  <a:gd name="T66" fmla="*/ 572 w 1173"/>
                  <a:gd name="T67" fmla="*/ 437 h 1052"/>
                  <a:gd name="T68" fmla="*/ 574 w 1173"/>
                  <a:gd name="T69" fmla="*/ 467 h 1052"/>
                  <a:gd name="T70" fmla="*/ 537 w 1173"/>
                  <a:gd name="T71" fmla="*/ 484 h 1052"/>
                  <a:gd name="T72" fmla="*/ 500 w 1173"/>
                  <a:gd name="T73" fmla="*/ 541 h 1052"/>
                  <a:gd name="T74" fmla="*/ 458 w 1173"/>
                  <a:gd name="T75" fmla="*/ 570 h 1052"/>
                  <a:gd name="T76" fmla="*/ 385 w 1173"/>
                  <a:gd name="T77" fmla="*/ 575 h 1052"/>
                  <a:gd name="T78" fmla="*/ 359 w 1173"/>
                  <a:gd name="T79" fmla="*/ 596 h 1052"/>
                  <a:gd name="T80" fmla="*/ 315 w 1173"/>
                  <a:gd name="T81" fmla="*/ 577 h 1052"/>
                  <a:gd name="T82" fmla="*/ 188 w 1173"/>
                  <a:gd name="T83" fmla="*/ 592 h 1052"/>
                  <a:gd name="T84" fmla="*/ 93 w 1173"/>
                  <a:gd name="T85" fmla="*/ 631 h 1052"/>
                  <a:gd name="T86" fmla="*/ 98 w 1173"/>
                  <a:gd name="T87" fmla="*/ 663 h 1052"/>
                  <a:gd name="T88" fmla="*/ 93 w 1173"/>
                  <a:gd name="T89" fmla="*/ 679 h 1052"/>
                  <a:gd name="T90" fmla="*/ 99 w 1173"/>
                  <a:gd name="T91" fmla="*/ 679 h 1052"/>
                  <a:gd name="T92" fmla="*/ 113 w 1173"/>
                  <a:gd name="T93" fmla="*/ 711 h 1052"/>
                  <a:gd name="T94" fmla="*/ 127 w 1173"/>
                  <a:gd name="T95" fmla="*/ 710 h 1052"/>
                  <a:gd name="T96" fmla="*/ 142 w 1173"/>
                  <a:gd name="T97" fmla="*/ 742 h 1052"/>
                  <a:gd name="T98" fmla="*/ 140 w 1173"/>
                  <a:gd name="T99" fmla="*/ 754 h 1052"/>
                  <a:gd name="T100" fmla="*/ 114 w 1173"/>
                  <a:gd name="T101" fmla="*/ 772 h 1052"/>
                  <a:gd name="T102" fmla="*/ 104 w 1173"/>
                  <a:gd name="T103" fmla="*/ 808 h 1052"/>
                  <a:gd name="T104" fmla="*/ 0 w 1173"/>
                  <a:gd name="T105" fmla="*/ 906 h 105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173"/>
                  <a:gd name="T160" fmla="*/ 0 h 1052"/>
                  <a:gd name="T161" fmla="*/ 1173 w 1173"/>
                  <a:gd name="T162" fmla="*/ 1052 h 105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173" h="1052">
                    <a:moveTo>
                      <a:pt x="0" y="906"/>
                    </a:moveTo>
                    <a:lnTo>
                      <a:pt x="38" y="965"/>
                    </a:lnTo>
                    <a:lnTo>
                      <a:pt x="803" y="819"/>
                    </a:lnTo>
                    <a:lnTo>
                      <a:pt x="856" y="847"/>
                    </a:lnTo>
                    <a:lnTo>
                      <a:pt x="887" y="906"/>
                    </a:lnTo>
                    <a:lnTo>
                      <a:pt x="962" y="949"/>
                    </a:lnTo>
                    <a:lnTo>
                      <a:pt x="1132" y="1006"/>
                    </a:lnTo>
                    <a:lnTo>
                      <a:pt x="1134" y="1029"/>
                    </a:lnTo>
                    <a:lnTo>
                      <a:pt x="1145" y="1052"/>
                    </a:lnTo>
                    <a:lnTo>
                      <a:pt x="1156" y="1039"/>
                    </a:lnTo>
                    <a:lnTo>
                      <a:pt x="1172" y="989"/>
                    </a:lnTo>
                    <a:lnTo>
                      <a:pt x="1173" y="900"/>
                    </a:lnTo>
                    <a:lnTo>
                      <a:pt x="1145" y="730"/>
                    </a:lnTo>
                    <a:lnTo>
                      <a:pt x="1143" y="551"/>
                    </a:lnTo>
                    <a:lnTo>
                      <a:pt x="1113" y="410"/>
                    </a:lnTo>
                    <a:lnTo>
                      <a:pt x="1062" y="294"/>
                    </a:lnTo>
                    <a:lnTo>
                      <a:pt x="1047" y="178"/>
                    </a:lnTo>
                    <a:lnTo>
                      <a:pt x="998" y="0"/>
                    </a:lnTo>
                    <a:lnTo>
                      <a:pt x="763" y="59"/>
                    </a:lnTo>
                    <a:lnTo>
                      <a:pt x="748" y="57"/>
                    </a:lnTo>
                    <a:lnTo>
                      <a:pt x="673" y="115"/>
                    </a:lnTo>
                    <a:lnTo>
                      <a:pt x="609" y="209"/>
                    </a:lnTo>
                    <a:lnTo>
                      <a:pt x="604" y="248"/>
                    </a:lnTo>
                    <a:lnTo>
                      <a:pt x="573" y="290"/>
                    </a:lnTo>
                    <a:lnTo>
                      <a:pt x="522" y="337"/>
                    </a:lnTo>
                    <a:lnTo>
                      <a:pt x="544" y="370"/>
                    </a:lnTo>
                    <a:lnTo>
                      <a:pt x="550" y="346"/>
                    </a:lnTo>
                    <a:lnTo>
                      <a:pt x="567" y="353"/>
                    </a:lnTo>
                    <a:lnTo>
                      <a:pt x="557" y="364"/>
                    </a:lnTo>
                    <a:lnTo>
                      <a:pt x="568" y="370"/>
                    </a:lnTo>
                    <a:lnTo>
                      <a:pt x="560" y="394"/>
                    </a:lnTo>
                    <a:lnTo>
                      <a:pt x="550" y="391"/>
                    </a:lnTo>
                    <a:lnTo>
                      <a:pt x="548" y="402"/>
                    </a:lnTo>
                    <a:lnTo>
                      <a:pt x="572" y="437"/>
                    </a:lnTo>
                    <a:lnTo>
                      <a:pt x="574" y="467"/>
                    </a:lnTo>
                    <a:lnTo>
                      <a:pt x="537" y="484"/>
                    </a:lnTo>
                    <a:lnTo>
                      <a:pt x="500" y="541"/>
                    </a:lnTo>
                    <a:lnTo>
                      <a:pt x="458" y="570"/>
                    </a:lnTo>
                    <a:lnTo>
                      <a:pt x="385" y="575"/>
                    </a:lnTo>
                    <a:lnTo>
                      <a:pt x="359" y="596"/>
                    </a:lnTo>
                    <a:lnTo>
                      <a:pt x="315" y="577"/>
                    </a:lnTo>
                    <a:lnTo>
                      <a:pt x="188" y="592"/>
                    </a:lnTo>
                    <a:lnTo>
                      <a:pt x="93" y="631"/>
                    </a:lnTo>
                    <a:lnTo>
                      <a:pt x="98" y="663"/>
                    </a:lnTo>
                    <a:lnTo>
                      <a:pt x="93" y="679"/>
                    </a:lnTo>
                    <a:lnTo>
                      <a:pt x="99" y="679"/>
                    </a:lnTo>
                    <a:lnTo>
                      <a:pt x="113" y="711"/>
                    </a:lnTo>
                    <a:lnTo>
                      <a:pt x="127" y="710"/>
                    </a:lnTo>
                    <a:lnTo>
                      <a:pt x="142" y="742"/>
                    </a:lnTo>
                    <a:lnTo>
                      <a:pt x="140" y="754"/>
                    </a:lnTo>
                    <a:lnTo>
                      <a:pt x="114" y="772"/>
                    </a:lnTo>
                    <a:lnTo>
                      <a:pt x="104" y="808"/>
                    </a:lnTo>
                    <a:lnTo>
                      <a:pt x="0" y="906"/>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64" name="Freeform 72"/>
              <p:cNvSpPr>
                <a:spLocks/>
              </p:cNvSpPr>
              <p:nvPr/>
            </p:nvSpPr>
            <p:spPr bwMode="gray">
              <a:xfrm>
                <a:off x="5149844" y="2156109"/>
                <a:ext cx="179306" cy="106219"/>
              </a:xfrm>
              <a:custGeom>
                <a:avLst/>
                <a:gdLst>
                  <a:gd name="T0" fmla="*/ 0 w 369"/>
                  <a:gd name="T1" fmla="*/ 197 h 218"/>
                  <a:gd name="T2" fmla="*/ 8 w 369"/>
                  <a:gd name="T3" fmla="*/ 215 h 218"/>
                  <a:gd name="T4" fmla="*/ 18 w 369"/>
                  <a:gd name="T5" fmla="*/ 216 h 218"/>
                  <a:gd name="T6" fmla="*/ 31 w 369"/>
                  <a:gd name="T7" fmla="*/ 198 h 218"/>
                  <a:gd name="T8" fmla="*/ 43 w 369"/>
                  <a:gd name="T9" fmla="*/ 193 h 218"/>
                  <a:gd name="T10" fmla="*/ 47 w 369"/>
                  <a:gd name="T11" fmla="*/ 198 h 218"/>
                  <a:gd name="T12" fmla="*/ 27 w 369"/>
                  <a:gd name="T13" fmla="*/ 218 h 218"/>
                  <a:gd name="T14" fmla="*/ 62 w 369"/>
                  <a:gd name="T15" fmla="*/ 204 h 218"/>
                  <a:gd name="T16" fmla="*/ 65 w 369"/>
                  <a:gd name="T17" fmla="*/ 196 h 218"/>
                  <a:gd name="T18" fmla="*/ 115 w 369"/>
                  <a:gd name="T19" fmla="*/ 173 h 218"/>
                  <a:gd name="T20" fmla="*/ 156 w 369"/>
                  <a:gd name="T21" fmla="*/ 144 h 218"/>
                  <a:gd name="T22" fmla="*/ 203 w 369"/>
                  <a:gd name="T23" fmla="*/ 125 h 218"/>
                  <a:gd name="T24" fmla="*/ 242 w 369"/>
                  <a:gd name="T25" fmla="*/ 101 h 218"/>
                  <a:gd name="T26" fmla="*/ 240 w 369"/>
                  <a:gd name="T27" fmla="*/ 106 h 218"/>
                  <a:gd name="T28" fmla="*/ 164 w 369"/>
                  <a:gd name="T29" fmla="*/ 163 h 218"/>
                  <a:gd name="T30" fmla="*/ 150 w 369"/>
                  <a:gd name="T31" fmla="*/ 167 h 218"/>
                  <a:gd name="T32" fmla="*/ 161 w 369"/>
                  <a:gd name="T33" fmla="*/ 171 h 218"/>
                  <a:gd name="T34" fmla="*/ 180 w 369"/>
                  <a:gd name="T35" fmla="*/ 158 h 218"/>
                  <a:gd name="T36" fmla="*/ 296 w 369"/>
                  <a:gd name="T37" fmla="*/ 74 h 218"/>
                  <a:gd name="T38" fmla="*/ 312 w 369"/>
                  <a:gd name="T39" fmla="*/ 58 h 218"/>
                  <a:gd name="T40" fmla="*/ 365 w 369"/>
                  <a:gd name="T41" fmla="*/ 14 h 218"/>
                  <a:gd name="T42" fmla="*/ 369 w 369"/>
                  <a:gd name="T43" fmla="*/ 2 h 218"/>
                  <a:gd name="T44" fmla="*/ 359 w 369"/>
                  <a:gd name="T45" fmla="*/ 3 h 218"/>
                  <a:gd name="T46" fmla="*/ 332 w 369"/>
                  <a:gd name="T47" fmla="*/ 28 h 218"/>
                  <a:gd name="T48" fmla="*/ 318 w 369"/>
                  <a:gd name="T49" fmla="*/ 22 h 218"/>
                  <a:gd name="T50" fmla="*/ 294 w 369"/>
                  <a:gd name="T51" fmla="*/ 39 h 218"/>
                  <a:gd name="T52" fmla="*/ 288 w 369"/>
                  <a:gd name="T53" fmla="*/ 34 h 218"/>
                  <a:gd name="T54" fmla="*/ 267 w 369"/>
                  <a:gd name="T55" fmla="*/ 84 h 218"/>
                  <a:gd name="T56" fmla="*/ 259 w 369"/>
                  <a:gd name="T57" fmla="*/ 74 h 218"/>
                  <a:gd name="T58" fmla="*/ 240 w 369"/>
                  <a:gd name="T59" fmla="*/ 74 h 218"/>
                  <a:gd name="T60" fmla="*/ 273 w 369"/>
                  <a:gd name="T61" fmla="*/ 36 h 218"/>
                  <a:gd name="T62" fmla="*/ 268 w 369"/>
                  <a:gd name="T63" fmla="*/ 27 h 218"/>
                  <a:gd name="T64" fmla="*/ 294 w 369"/>
                  <a:gd name="T65" fmla="*/ 0 h 218"/>
                  <a:gd name="T66" fmla="*/ 285 w 369"/>
                  <a:gd name="T67" fmla="*/ 1 h 218"/>
                  <a:gd name="T68" fmla="*/ 235 w 369"/>
                  <a:gd name="T69" fmla="*/ 56 h 218"/>
                  <a:gd name="T70" fmla="*/ 176 w 369"/>
                  <a:gd name="T71" fmla="*/ 79 h 218"/>
                  <a:gd name="T72" fmla="*/ 145 w 369"/>
                  <a:gd name="T73" fmla="*/ 82 h 218"/>
                  <a:gd name="T74" fmla="*/ 140 w 369"/>
                  <a:gd name="T75" fmla="*/ 97 h 218"/>
                  <a:gd name="T76" fmla="*/ 102 w 369"/>
                  <a:gd name="T77" fmla="*/ 108 h 218"/>
                  <a:gd name="T78" fmla="*/ 86 w 369"/>
                  <a:gd name="T79" fmla="*/ 106 h 218"/>
                  <a:gd name="T80" fmla="*/ 86 w 369"/>
                  <a:gd name="T81" fmla="*/ 117 h 218"/>
                  <a:gd name="T82" fmla="*/ 71 w 369"/>
                  <a:gd name="T83" fmla="*/ 117 h 218"/>
                  <a:gd name="T84" fmla="*/ 60 w 369"/>
                  <a:gd name="T85" fmla="*/ 126 h 218"/>
                  <a:gd name="T86" fmla="*/ 57 w 369"/>
                  <a:gd name="T87" fmla="*/ 144 h 218"/>
                  <a:gd name="T88" fmla="*/ 49 w 369"/>
                  <a:gd name="T89" fmla="*/ 138 h 218"/>
                  <a:gd name="T90" fmla="*/ 41 w 369"/>
                  <a:gd name="T91" fmla="*/ 157 h 218"/>
                  <a:gd name="T92" fmla="*/ 15 w 369"/>
                  <a:gd name="T93" fmla="*/ 165 h 218"/>
                  <a:gd name="T94" fmla="*/ 12 w 369"/>
                  <a:gd name="T95" fmla="*/ 179 h 218"/>
                  <a:gd name="T96" fmla="*/ 0 w 369"/>
                  <a:gd name="T97" fmla="*/ 197 h 2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69"/>
                  <a:gd name="T148" fmla="*/ 0 h 218"/>
                  <a:gd name="T149" fmla="*/ 369 w 369"/>
                  <a:gd name="T150" fmla="*/ 218 h 2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69" h="218">
                    <a:moveTo>
                      <a:pt x="0" y="197"/>
                    </a:moveTo>
                    <a:lnTo>
                      <a:pt x="8" y="215"/>
                    </a:lnTo>
                    <a:lnTo>
                      <a:pt x="18" y="216"/>
                    </a:lnTo>
                    <a:lnTo>
                      <a:pt x="31" y="198"/>
                    </a:lnTo>
                    <a:lnTo>
                      <a:pt x="43" y="193"/>
                    </a:lnTo>
                    <a:lnTo>
                      <a:pt x="47" y="198"/>
                    </a:lnTo>
                    <a:lnTo>
                      <a:pt x="27" y="218"/>
                    </a:lnTo>
                    <a:lnTo>
                      <a:pt x="62" y="204"/>
                    </a:lnTo>
                    <a:lnTo>
                      <a:pt x="65" y="196"/>
                    </a:lnTo>
                    <a:lnTo>
                      <a:pt x="115" y="173"/>
                    </a:lnTo>
                    <a:lnTo>
                      <a:pt x="156" y="144"/>
                    </a:lnTo>
                    <a:lnTo>
                      <a:pt x="203" y="125"/>
                    </a:lnTo>
                    <a:lnTo>
                      <a:pt x="242" y="101"/>
                    </a:lnTo>
                    <a:lnTo>
                      <a:pt x="240" y="106"/>
                    </a:lnTo>
                    <a:lnTo>
                      <a:pt x="164" y="163"/>
                    </a:lnTo>
                    <a:lnTo>
                      <a:pt x="150" y="167"/>
                    </a:lnTo>
                    <a:lnTo>
                      <a:pt x="161" y="171"/>
                    </a:lnTo>
                    <a:lnTo>
                      <a:pt x="180" y="158"/>
                    </a:lnTo>
                    <a:lnTo>
                      <a:pt x="296" y="74"/>
                    </a:lnTo>
                    <a:lnTo>
                      <a:pt x="312" y="58"/>
                    </a:lnTo>
                    <a:lnTo>
                      <a:pt x="365" y="14"/>
                    </a:lnTo>
                    <a:lnTo>
                      <a:pt x="369" y="2"/>
                    </a:lnTo>
                    <a:lnTo>
                      <a:pt x="359" y="3"/>
                    </a:lnTo>
                    <a:lnTo>
                      <a:pt x="332" y="28"/>
                    </a:lnTo>
                    <a:lnTo>
                      <a:pt x="318" y="22"/>
                    </a:lnTo>
                    <a:lnTo>
                      <a:pt x="294" y="39"/>
                    </a:lnTo>
                    <a:lnTo>
                      <a:pt x="288" y="34"/>
                    </a:lnTo>
                    <a:lnTo>
                      <a:pt x="267" y="84"/>
                    </a:lnTo>
                    <a:lnTo>
                      <a:pt x="259" y="74"/>
                    </a:lnTo>
                    <a:lnTo>
                      <a:pt x="240" y="74"/>
                    </a:lnTo>
                    <a:lnTo>
                      <a:pt x="273" y="36"/>
                    </a:lnTo>
                    <a:lnTo>
                      <a:pt x="268" y="27"/>
                    </a:lnTo>
                    <a:lnTo>
                      <a:pt x="294" y="0"/>
                    </a:lnTo>
                    <a:lnTo>
                      <a:pt x="285" y="1"/>
                    </a:lnTo>
                    <a:lnTo>
                      <a:pt x="235" y="56"/>
                    </a:lnTo>
                    <a:lnTo>
                      <a:pt x="176" y="79"/>
                    </a:lnTo>
                    <a:lnTo>
                      <a:pt x="145" y="82"/>
                    </a:lnTo>
                    <a:lnTo>
                      <a:pt x="140" y="97"/>
                    </a:lnTo>
                    <a:lnTo>
                      <a:pt x="102" y="108"/>
                    </a:lnTo>
                    <a:lnTo>
                      <a:pt x="86" y="106"/>
                    </a:lnTo>
                    <a:lnTo>
                      <a:pt x="86" y="117"/>
                    </a:lnTo>
                    <a:lnTo>
                      <a:pt x="71" y="117"/>
                    </a:lnTo>
                    <a:lnTo>
                      <a:pt x="60" y="126"/>
                    </a:lnTo>
                    <a:lnTo>
                      <a:pt x="57" y="144"/>
                    </a:lnTo>
                    <a:lnTo>
                      <a:pt x="49" y="138"/>
                    </a:lnTo>
                    <a:lnTo>
                      <a:pt x="41" y="157"/>
                    </a:lnTo>
                    <a:lnTo>
                      <a:pt x="15" y="165"/>
                    </a:lnTo>
                    <a:lnTo>
                      <a:pt x="12" y="179"/>
                    </a:lnTo>
                    <a:lnTo>
                      <a:pt x="0" y="19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40" name="Freeform 73"/>
            <p:cNvSpPr>
              <a:spLocks/>
            </p:cNvSpPr>
            <p:nvPr/>
          </p:nvSpPr>
          <p:spPr bwMode="gray">
            <a:xfrm>
              <a:off x="4298140" y="2786604"/>
              <a:ext cx="825394" cy="369332"/>
            </a:xfrm>
            <a:custGeom>
              <a:avLst/>
              <a:gdLst>
                <a:gd name="T0" fmla="*/ 1 w 1693"/>
                <a:gd name="T1" fmla="*/ 652 h 757"/>
                <a:gd name="T2" fmla="*/ 390 w 1693"/>
                <a:gd name="T3" fmla="*/ 551 h 757"/>
                <a:gd name="T4" fmla="*/ 770 w 1693"/>
                <a:gd name="T5" fmla="*/ 591 h 757"/>
                <a:gd name="T6" fmla="*/ 1212 w 1693"/>
                <a:gd name="T7" fmla="*/ 757 h 757"/>
                <a:gd name="T8" fmla="*/ 1315 w 1693"/>
                <a:gd name="T9" fmla="*/ 732 h 757"/>
                <a:gd name="T10" fmla="*/ 1341 w 1693"/>
                <a:gd name="T11" fmla="*/ 708 h 757"/>
                <a:gd name="T12" fmla="*/ 1394 w 1693"/>
                <a:gd name="T13" fmla="*/ 573 h 757"/>
                <a:gd name="T14" fmla="*/ 1409 w 1693"/>
                <a:gd name="T15" fmla="*/ 538 h 757"/>
                <a:gd name="T16" fmla="*/ 1399 w 1693"/>
                <a:gd name="T17" fmla="*/ 498 h 757"/>
                <a:gd name="T18" fmla="*/ 1418 w 1693"/>
                <a:gd name="T19" fmla="*/ 530 h 757"/>
                <a:gd name="T20" fmla="*/ 1454 w 1693"/>
                <a:gd name="T21" fmla="*/ 517 h 757"/>
                <a:gd name="T22" fmla="*/ 1455 w 1693"/>
                <a:gd name="T23" fmla="*/ 480 h 757"/>
                <a:gd name="T24" fmla="*/ 1476 w 1693"/>
                <a:gd name="T25" fmla="*/ 500 h 757"/>
                <a:gd name="T26" fmla="*/ 1584 w 1693"/>
                <a:gd name="T27" fmla="*/ 467 h 757"/>
                <a:gd name="T28" fmla="*/ 1607 w 1693"/>
                <a:gd name="T29" fmla="*/ 387 h 757"/>
                <a:gd name="T30" fmla="*/ 1581 w 1693"/>
                <a:gd name="T31" fmla="*/ 380 h 757"/>
                <a:gd name="T32" fmla="*/ 1569 w 1693"/>
                <a:gd name="T33" fmla="*/ 419 h 757"/>
                <a:gd name="T34" fmla="*/ 1545 w 1693"/>
                <a:gd name="T35" fmla="*/ 427 h 757"/>
                <a:gd name="T36" fmla="*/ 1452 w 1693"/>
                <a:gd name="T37" fmla="*/ 399 h 757"/>
                <a:gd name="T38" fmla="*/ 1512 w 1693"/>
                <a:gd name="T39" fmla="*/ 417 h 757"/>
                <a:gd name="T40" fmla="*/ 1536 w 1693"/>
                <a:gd name="T41" fmla="*/ 362 h 757"/>
                <a:gd name="T42" fmla="*/ 1533 w 1693"/>
                <a:gd name="T43" fmla="*/ 332 h 757"/>
                <a:gd name="T44" fmla="*/ 1489 w 1693"/>
                <a:gd name="T45" fmla="*/ 290 h 757"/>
                <a:gd name="T46" fmla="*/ 1533 w 1693"/>
                <a:gd name="T47" fmla="*/ 297 h 757"/>
                <a:gd name="T48" fmla="*/ 1530 w 1693"/>
                <a:gd name="T49" fmla="*/ 274 h 757"/>
                <a:gd name="T50" fmla="*/ 1541 w 1693"/>
                <a:gd name="T51" fmla="*/ 282 h 757"/>
                <a:gd name="T52" fmla="*/ 1571 w 1693"/>
                <a:gd name="T53" fmla="*/ 285 h 757"/>
                <a:gd name="T54" fmla="*/ 1602 w 1693"/>
                <a:gd name="T55" fmla="*/ 304 h 757"/>
                <a:gd name="T56" fmla="*/ 1650 w 1693"/>
                <a:gd name="T57" fmla="*/ 274 h 757"/>
                <a:gd name="T58" fmla="*/ 1693 w 1693"/>
                <a:gd name="T59" fmla="*/ 219 h 757"/>
                <a:gd name="T60" fmla="*/ 1675 w 1693"/>
                <a:gd name="T61" fmla="*/ 151 h 757"/>
                <a:gd name="T62" fmla="*/ 1623 w 1693"/>
                <a:gd name="T63" fmla="*/ 219 h 757"/>
                <a:gd name="T64" fmla="*/ 1607 w 1693"/>
                <a:gd name="T65" fmla="*/ 140 h 757"/>
                <a:gd name="T66" fmla="*/ 1483 w 1693"/>
                <a:gd name="T67" fmla="*/ 181 h 757"/>
                <a:gd name="T68" fmla="*/ 1528 w 1693"/>
                <a:gd name="T69" fmla="*/ 129 h 757"/>
                <a:gd name="T70" fmla="*/ 1575 w 1693"/>
                <a:gd name="T71" fmla="*/ 64 h 757"/>
                <a:gd name="T72" fmla="*/ 1609 w 1693"/>
                <a:gd name="T73" fmla="*/ 57 h 757"/>
                <a:gd name="T74" fmla="*/ 1620 w 1693"/>
                <a:gd name="T75" fmla="*/ 29 h 757"/>
                <a:gd name="T76" fmla="*/ 982 w 1693"/>
                <a:gd name="T77" fmla="*/ 116 h 757"/>
                <a:gd name="T78" fmla="*/ 475 w 1693"/>
                <a:gd name="T79" fmla="*/ 237 h 757"/>
                <a:gd name="T80" fmla="*/ 413 w 1693"/>
                <a:gd name="T81" fmla="*/ 317 h 757"/>
                <a:gd name="T82" fmla="*/ 355 w 1693"/>
                <a:gd name="T83" fmla="*/ 330 h 757"/>
                <a:gd name="T84" fmla="*/ 305 w 1693"/>
                <a:gd name="T85" fmla="*/ 341 h 757"/>
                <a:gd name="T86" fmla="*/ 254 w 1693"/>
                <a:gd name="T87" fmla="*/ 413 h 757"/>
                <a:gd name="T88" fmla="*/ 51 w 1693"/>
                <a:gd name="T89" fmla="*/ 570 h 75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693"/>
                <a:gd name="T136" fmla="*/ 0 h 757"/>
                <a:gd name="T137" fmla="*/ 1693 w 1693"/>
                <a:gd name="T138" fmla="*/ 757 h 75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693" h="757">
                  <a:moveTo>
                    <a:pt x="0" y="595"/>
                  </a:moveTo>
                  <a:lnTo>
                    <a:pt x="1" y="652"/>
                  </a:lnTo>
                  <a:lnTo>
                    <a:pt x="246" y="622"/>
                  </a:lnTo>
                  <a:lnTo>
                    <a:pt x="390" y="551"/>
                  </a:lnTo>
                  <a:lnTo>
                    <a:pt x="659" y="519"/>
                  </a:lnTo>
                  <a:lnTo>
                    <a:pt x="770" y="591"/>
                  </a:lnTo>
                  <a:lnTo>
                    <a:pt x="946" y="565"/>
                  </a:lnTo>
                  <a:lnTo>
                    <a:pt x="1212" y="757"/>
                  </a:lnTo>
                  <a:lnTo>
                    <a:pt x="1248" y="736"/>
                  </a:lnTo>
                  <a:lnTo>
                    <a:pt x="1315" y="732"/>
                  </a:lnTo>
                  <a:lnTo>
                    <a:pt x="1328" y="681"/>
                  </a:lnTo>
                  <a:lnTo>
                    <a:pt x="1341" y="708"/>
                  </a:lnTo>
                  <a:lnTo>
                    <a:pt x="1359" y="621"/>
                  </a:lnTo>
                  <a:lnTo>
                    <a:pt x="1394" y="573"/>
                  </a:lnTo>
                  <a:lnTo>
                    <a:pt x="1426" y="549"/>
                  </a:lnTo>
                  <a:lnTo>
                    <a:pt x="1409" y="538"/>
                  </a:lnTo>
                  <a:lnTo>
                    <a:pt x="1415" y="518"/>
                  </a:lnTo>
                  <a:lnTo>
                    <a:pt x="1399" y="498"/>
                  </a:lnTo>
                  <a:lnTo>
                    <a:pt x="1424" y="521"/>
                  </a:lnTo>
                  <a:lnTo>
                    <a:pt x="1418" y="530"/>
                  </a:lnTo>
                  <a:lnTo>
                    <a:pt x="1435" y="539"/>
                  </a:lnTo>
                  <a:lnTo>
                    <a:pt x="1454" y="517"/>
                  </a:lnTo>
                  <a:lnTo>
                    <a:pt x="1463" y="515"/>
                  </a:lnTo>
                  <a:lnTo>
                    <a:pt x="1455" y="480"/>
                  </a:lnTo>
                  <a:lnTo>
                    <a:pt x="1463" y="479"/>
                  </a:lnTo>
                  <a:lnTo>
                    <a:pt x="1476" y="500"/>
                  </a:lnTo>
                  <a:lnTo>
                    <a:pt x="1536" y="469"/>
                  </a:lnTo>
                  <a:lnTo>
                    <a:pt x="1584" y="467"/>
                  </a:lnTo>
                  <a:lnTo>
                    <a:pt x="1619" y="404"/>
                  </a:lnTo>
                  <a:lnTo>
                    <a:pt x="1607" y="387"/>
                  </a:lnTo>
                  <a:lnTo>
                    <a:pt x="1588" y="411"/>
                  </a:lnTo>
                  <a:lnTo>
                    <a:pt x="1581" y="380"/>
                  </a:lnTo>
                  <a:lnTo>
                    <a:pt x="1559" y="401"/>
                  </a:lnTo>
                  <a:lnTo>
                    <a:pt x="1569" y="419"/>
                  </a:lnTo>
                  <a:lnTo>
                    <a:pt x="1549" y="409"/>
                  </a:lnTo>
                  <a:lnTo>
                    <a:pt x="1545" y="427"/>
                  </a:lnTo>
                  <a:lnTo>
                    <a:pt x="1490" y="425"/>
                  </a:lnTo>
                  <a:lnTo>
                    <a:pt x="1452" y="399"/>
                  </a:lnTo>
                  <a:lnTo>
                    <a:pt x="1454" y="382"/>
                  </a:lnTo>
                  <a:lnTo>
                    <a:pt x="1512" y="417"/>
                  </a:lnTo>
                  <a:lnTo>
                    <a:pt x="1559" y="366"/>
                  </a:lnTo>
                  <a:lnTo>
                    <a:pt x="1536" y="362"/>
                  </a:lnTo>
                  <a:lnTo>
                    <a:pt x="1562" y="324"/>
                  </a:lnTo>
                  <a:lnTo>
                    <a:pt x="1533" y="332"/>
                  </a:lnTo>
                  <a:lnTo>
                    <a:pt x="1445" y="298"/>
                  </a:lnTo>
                  <a:lnTo>
                    <a:pt x="1489" y="290"/>
                  </a:lnTo>
                  <a:lnTo>
                    <a:pt x="1531" y="307"/>
                  </a:lnTo>
                  <a:lnTo>
                    <a:pt x="1533" y="297"/>
                  </a:lnTo>
                  <a:lnTo>
                    <a:pt x="1512" y="274"/>
                  </a:lnTo>
                  <a:lnTo>
                    <a:pt x="1530" y="274"/>
                  </a:lnTo>
                  <a:lnTo>
                    <a:pt x="1556" y="261"/>
                  </a:lnTo>
                  <a:lnTo>
                    <a:pt x="1541" y="282"/>
                  </a:lnTo>
                  <a:lnTo>
                    <a:pt x="1551" y="304"/>
                  </a:lnTo>
                  <a:lnTo>
                    <a:pt x="1571" y="285"/>
                  </a:lnTo>
                  <a:lnTo>
                    <a:pt x="1583" y="307"/>
                  </a:lnTo>
                  <a:lnTo>
                    <a:pt x="1602" y="304"/>
                  </a:lnTo>
                  <a:lnTo>
                    <a:pt x="1627" y="302"/>
                  </a:lnTo>
                  <a:lnTo>
                    <a:pt x="1650" y="274"/>
                  </a:lnTo>
                  <a:lnTo>
                    <a:pt x="1666" y="225"/>
                  </a:lnTo>
                  <a:lnTo>
                    <a:pt x="1693" y="219"/>
                  </a:lnTo>
                  <a:lnTo>
                    <a:pt x="1693" y="194"/>
                  </a:lnTo>
                  <a:lnTo>
                    <a:pt x="1675" y="151"/>
                  </a:lnTo>
                  <a:lnTo>
                    <a:pt x="1649" y="151"/>
                  </a:lnTo>
                  <a:lnTo>
                    <a:pt x="1623" y="219"/>
                  </a:lnTo>
                  <a:lnTo>
                    <a:pt x="1613" y="185"/>
                  </a:lnTo>
                  <a:lnTo>
                    <a:pt x="1607" y="140"/>
                  </a:lnTo>
                  <a:lnTo>
                    <a:pt x="1552" y="166"/>
                  </a:lnTo>
                  <a:lnTo>
                    <a:pt x="1483" y="181"/>
                  </a:lnTo>
                  <a:lnTo>
                    <a:pt x="1490" y="148"/>
                  </a:lnTo>
                  <a:lnTo>
                    <a:pt x="1528" y="129"/>
                  </a:lnTo>
                  <a:lnTo>
                    <a:pt x="1601" y="100"/>
                  </a:lnTo>
                  <a:lnTo>
                    <a:pt x="1575" y="64"/>
                  </a:lnTo>
                  <a:lnTo>
                    <a:pt x="1624" y="89"/>
                  </a:lnTo>
                  <a:lnTo>
                    <a:pt x="1609" y="57"/>
                  </a:lnTo>
                  <a:lnTo>
                    <a:pt x="1655" y="100"/>
                  </a:lnTo>
                  <a:lnTo>
                    <a:pt x="1620" y="29"/>
                  </a:lnTo>
                  <a:lnTo>
                    <a:pt x="1585" y="0"/>
                  </a:lnTo>
                  <a:lnTo>
                    <a:pt x="982" y="116"/>
                  </a:lnTo>
                  <a:lnTo>
                    <a:pt x="483" y="181"/>
                  </a:lnTo>
                  <a:lnTo>
                    <a:pt x="475" y="237"/>
                  </a:lnTo>
                  <a:lnTo>
                    <a:pt x="448" y="255"/>
                  </a:lnTo>
                  <a:lnTo>
                    <a:pt x="413" y="317"/>
                  </a:lnTo>
                  <a:lnTo>
                    <a:pt x="386" y="313"/>
                  </a:lnTo>
                  <a:lnTo>
                    <a:pt x="355" y="330"/>
                  </a:lnTo>
                  <a:lnTo>
                    <a:pt x="334" y="361"/>
                  </a:lnTo>
                  <a:lnTo>
                    <a:pt x="305" y="341"/>
                  </a:lnTo>
                  <a:lnTo>
                    <a:pt x="260" y="380"/>
                  </a:lnTo>
                  <a:lnTo>
                    <a:pt x="254" y="413"/>
                  </a:lnTo>
                  <a:lnTo>
                    <a:pt x="62" y="526"/>
                  </a:lnTo>
                  <a:lnTo>
                    <a:pt x="51" y="570"/>
                  </a:lnTo>
                  <a:lnTo>
                    <a:pt x="0" y="59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41" name="Freeform 74"/>
            <p:cNvSpPr>
              <a:spLocks/>
            </p:cNvSpPr>
            <p:nvPr/>
          </p:nvSpPr>
          <p:spPr bwMode="gray">
            <a:xfrm>
              <a:off x="2466097" y="1426215"/>
              <a:ext cx="636343" cy="401490"/>
            </a:xfrm>
            <a:custGeom>
              <a:avLst/>
              <a:gdLst>
                <a:gd name="T0" fmla="*/ 0 w 1305"/>
                <a:gd name="T1" fmla="*/ 757 h 823"/>
                <a:gd name="T2" fmla="*/ 67 w 1305"/>
                <a:gd name="T3" fmla="*/ 0 h 823"/>
                <a:gd name="T4" fmla="*/ 710 w 1305"/>
                <a:gd name="T5" fmla="*/ 45 h 823"/>
                <a:gd name="T6" fmla="*/ 1204 w 1305"/>
                <a:gd name="T7" fmla="*/ 61 h 823"/>
                <a:gd name="T8" fmla="*/ 1213 w 1305"/>
                <a:gd name="T9" fmla="*/ 267 h 823"/>
                <a:gd name="T10" fmla="*/ 1263 w 1305"/>
                <a:gd name="T11" fmla="*/ 434 h 823"/>
                <a:gd name="T12" fmla="*/ 1270 w 1305"/>
                <a:gd name="T13" fmla="*/ 650 h 823"/>
                <a:gd name="T14" fmla="*/ 1305 w 1305"/>
                <a:gd name="T15" fmla="*/ 823 h 823"/>
                <a:gd name="T16" fmla="*/ 618 w 1305"/>
                <a:gd name="T17" fmla="*/ 802 h 823"/>
                <a:gd name="T18" fmla="*/ 0 w 1305"/>
                <a:gd name="T19" fmla="*/ 757 h 8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05"/>
                <a:gd name="T31" fmla="*/ 0 h 823"/>
                <a:gd name="T32" fmla="*/ 1305 w 1305"/>
                <a:gd name="T33" fmla="*/ 823 h 82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05" h="823">
                  <a:moveTo>
                    <a:pt x="0" y="757"/>
                  </a:moveTo>
                  <a:lnTo>
                    <a:pt x="67" y="0"/>
                  </a:lnTo>
                  <a:lnTo>
                    <a:pt x="710" y="45"/>
                  </a:lnTo>
                  <a:lnTo>
                    <a:pt x="1204" y="61"/>
                  </a:lnTo>
                  <a:lnTo>
                    <a:pt x="1213" y="267"/>
                  </a:lnTo>
                  <a:lnTo>
                    <a:pt x="1263" y="434"/>
                  </a:lnTo>
                  <a:lnTo>
                    <a:pt x="1270" y="650"/>
                  </a:lnTo>
                  <a:lnTo>
                    <a:pt x="1305" y="823"/>
                  </a:lnTo>
                  <a:lnTo>
                    <a:pt x="618" y="802"/>
                  </a:lnTo>
                  <a:lnTo>
                    <a:pt x="0" y="75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42" name="Freeform 75"/>
            <p:cNvSpPr>
              <a:spLocks/>
            </p:cNvSpPr>
            <p:nvPr/>
          </p:nvSpPr>
          <p:spPr bwMode="gray">
            <a:xfrm>
              <a:off x="4158788" y="2207757"/>
              <a:ext cx="405388" cy="457036"/>
            </a:xfrm>
            <a:custGeom>
              <a:avLst/>
              <a:gdLst>
                <a:gd name="T0" fmla="*/ 0 w 830"/>
                <a:gd name="T1" fmla="*/ 170 h 938"/>
                <a:gd name="T2" fmla="*/ 70 w 830"/>
                <a:gd name="T3" fmla="*/ 821 h 938"/>
                <a:gd name="T4" fmla="*/ 130 w 830"/>
                <a:gd name="T5" fmla="*/ 818 h 938"/>
                <a:gd name="T6" fmla="*/ 170 w 830"/>
                <a:gd name="T7" fmla="*/ 832 h 938"/>
                <a:gd name="T8" fmla="*/ 191 w 830"/>
                <a:gd name="T9" fmla="*/ 875 h 938"/>
                <a:gd name="T10" fmla="*/ 256 w 830"/>
                <a:gd name="T11" fmla="*/ 886 h 938"/>
                <a:gd name="T12" fmla="*/ 296 w 830"/>
                <a:gd name="T13" fmla="*/ 909 h 938"/>
                <a:gd name="T14" fmla="*/ 385 w 830"/>
                <a:gd name="T15" fmla="*/ 904 h 938"/>
                <a:gd name="T16" fmla="*/ 428 w 830"/>
                <a:gd name="T17" fmla="*/ 875 h 938"/>
                <a:gd name="T18" fmla="*/ 523 w 830"/>
                <a:gd name="T19" fmla="*/ 938 h 938"/>
                <a:gd name="T20" fmla="*/ 586 w 830"/>
                <a:gd name="T21" fmla="*/ 885 h 938"/>
                <a:gd name="T22" fmla="*/ 597 w 830"/>
                <a:gd name="T23" fmla="*/ 783 h 938"/>
                <a:gd name="T24" fmla="*/ 637 w 830"/>
                <a:gd name="T25" fmla="*/ 805 h 938"/>
                <a:gd name="T26" fmla="*/ 656 w 830"/>
                <a:gd name="T27" fmla="*/ 717 h 938"/>
                <a:gd name="T28" fmla="*/ 761 w 830"/>
                <a:gd name="T29" fmla="*/ 640 h 938"/>
                <a:gd name="T30" fmla="*/ 795 w 830"/>
                <a:gd name="T31" fmla="*/ 595 h 938"/>
                <a:gd name="T32" fmla="*/ 820 w 830"/>
                <a:gd name="T33" fmla="*/ 390 h 938"/>
                <a:gd name="T34" fmla="*/ 803 w 830"/>
                <a:gd name="T35" fmla="*/ 347 h 938"/>
                <a:gd name="T36" fmla="*/ 830 w 830"/>
                <a:gd name="T37" fmla="*/ 327 h 938"/>
                <a:gd name="T38" fmla="*/ 776 w 830"/>
                <a:gd name="T39" fmla="*/ 0 h 938"/>
                <a:gd name="T40" fmla="*/ 693 w 830"/>
                <a:gd name="T41" fmla="*/ 40 h 938"/>
                <a:gd name="T42" fmla="*/ 637 w 830"/>
                <a:gd name="T43" fmla="*/ 73 h 938"/>
                <a:gd name="T44" fmla="*/ 613 w 830"/>
                <a:gd name="T45" fmla="*/ 107 h 938"/>
                <a:gd name="T46" fmla="*/ 565 w 830"/>
                <a:gd name="T47" fmla="*/ 151 h 938"/>
                <a:gd name="T48" fmla="*/ 513 w 830"/>
                <a:gd name="T49" fmla="*/ 156 h 938"/>
                <a:gd name="T50" fmla="*/ 461 w 830"/>
                <a:gd name="T51" fmla="*/ 182 h 938"/>
                <a:gd name="T52" fmla="*/ 435 w 830"/>
                <a:gd name="T53" fmla="*/ 196 h 938"/>
                <a:gd name="T54" fmla="*/ 400 w 830"/>
                <a:gd name="T55" fmla="*/ 177 h 938"/>
                <a:gd name="T56" fmla="*/ 353 w 830"/>
                <a:gd name="T57" fmla="*/ 198 h 938"/>
                <a:gd name="T58" fmla="*/ 345 w 830"/>
                <a:gd name="T59" fmla="*/ 189 h 938"/>
                <a:gd name="T60" fmla="*/ 390 w 830"/>
                <a:gd name="T61" fmla="*/ 164 h 938"/>
                <a:gd name="T62" fmla="*/ 387 w 830"/>
                <a:gd name="T63" fmla="*/ 162 h 938"/>
                <a:gd name="T64" fmla="*/ 365 w 830"/>
                <a:gd name="T65" fmla="*/ 155 h 938"/>
                <a:gd name="T66" fmla="*/ 348 w 830"/>
                <a:gd name="T67" fmla="*/ 171 h 938"/>
                <a:gd name="T68" fmla="*/ 273 w 830"/>
                <a:gd name="T69" fmla="*/ 137 h 938"/>
                <a:gd name="T70" fmla="*/ 242 w 830"/>
                <a:gd name="T71" fmla="*/ 151 h 938"/>
                <a:gd name="T72" fmla="*/ 248 w 830"/>
                <a:gd name="T73" fmla="*/ 131 h 938"/>
                <a:gd name="T74" fmla="*/ 0 w 830"/>
                <a:gd name="T75" fmla="*/ 170 h 93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830"/>
                <a:gd name="T115" fmla="*/ 0 h 938"/>
                <a:gd name="T116" fmla="*/ 830 w 830"/>
                <a:gd name="T117" fmla="*/ 938 h 93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830" h="938">
                  <a:moveTo>
                    <a:pt x="0" y="170"/>
                  </a:moveTo>
                  <a:lnTo>
                    <a:pt x="70" y="821"/>
                  </a:lnTo>
                  <a:lnTo>
                    <a:pt x="130" y="818"/>
                  </a:lnTo>
                  <a:lnTo>
                    <a:pt x="170" y="832"/>
                  </a:lnTo>
                  <a:lnTo>
                    <a:pt x="191" y="875"/>
                  </a:lnTo>
                  <a:lnTo>
                    <a:pt x="256" y="886"/>
                  </a:lnTo>
                  <a:lnTo>
                    <a:pt x="296" y="909"/>
                  </a:lnTo>
                  <a:lnTo>
                    <a:pt x="385" y="904"/>
                  </a:lnTo>
                  <a:lnTo>
                    <a:pt x="428" y="875"/>
                  </a:lnTo>
                  <a:lnTo>
                    <a:pt x="523" y="938"/>
                  </a:lnTo>
                  <a:lnTo>
                    <a:pt x="586" y="885"/>
                  </a:lnTo>
                  <a:lnTo>
                    <a:pt x="597" y="783"/>
                  </a:lnTo>
                  <a:lnTo>
                    <a:pt x="637" y="805"/>
                  </a:lnTo>
                  <a:lnTo>
                    <a:pt x="656" y="717"/>
                  </a:lnTo>
                  <a:lnTo>
                    <a:pt x="761" y="640"/>
                  </a:lnTo>
                  <a:lnTo>
                    <a:pt x="795" y="595"/>
                  </a:lnTo>
                  <a:lnTo>
                    <a:pt x="820" y="390"/>
                  </a:lnTo>
                  <a:lnTo>
                    <a:pt x="803" y="347"/>
                  </a:lnTo>
                  <a:lnTo>
                    <a:pt x="830" y="327"/>
                  </a:lnTo>
                  <a:lnTo>
                    <a:pt x="776" y="0"/>
                  </a:lnTo>
                  <a:lnTo>
                    <a:pt x="693" y="40"/>
                  </a:lnTo>
                  <a:lnTo>
                    <a:pt x="637" y="73"/>
                  </a:lnTo>
                  <a:lnTo>
                    <a:pt x="613" y="107"/>
                  </a:lnTo>
                  <a:lnTo>
                    <a:pt x="565" y="151"/>
                  </a:lnTo>
                  <a:lnTo>
                    <a:pt x="513" y="156"/>
                  </a:lnTo>
                  <a:lnTo>
                    <a:pt x="461" y="182"/>
                  </a:lnTo>
                  <a:lnTo>
                    <a:pt x="435" y="196"/>
                  </a:lnTo>
                  <a:lnTo>
                    <a:pt x="400" y="177"/>
                  </a:lnTo>
                  <a:lnTo>
                    <a:pt x="353" y="198"/>
                  </a:lnTo>
                  <a:lnTo>
                    <a:pt x="345" y="189"/>
                  </a:lnTo>
                  <a:lnTo>
                    <a:pt x="390" y="164"/>
                  </a:lnTo>
                  <a:lnTo>
                    <a:pt x="387" y="162"/>
                  </a:lnTo>
                  <a:lnTo>
                    <a:pt x="365" y="155"/>
                  </a:lnTo>
                  <a:lnTo>
                    <a:pt x="348" y="171"/>
                  </a:lnTo>
                  <a:lnTo>
                    <a:pt x="273" y="137"/>
                  </a:lnTo>
                  <a:lnTo>
                    <a:pt x="242" y="151"/>
                  </a:lnTo>
                  <a:lnTo>
                    <a:pt x="248" y="131"/>
                  </a:lnTo>
                  <a:lnTo>
                    <a:pt x="0" y="17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43" name="Freeform 76"/>
            <p:cNvSpPr>
              <a:spLocks/>
            </p:cNvSpPr>
            <p:nvPr/>
          </p:nvSpPr>
          <p:spPr bwMode="gray">
            <a:xfrm>
              <a:off x="2463174" y="2894773"/>
              <a:ext cx="834164" cy="437546"/>
            </a:xfrm>
            <a:custGeom>
              <a:avLst/>
              <a:gdLst>
                <a:gd name="T0" fmla="*/ 0 w 1712"/>
                <a:gd name="T1" fmla="*/ 131 h 896"/>
                <a:gd name="T2" fmla="*/ 11 w 1712"/>
                <a:gd name="T3" fmla="*/ 0 h 896"/>
                <a:gd name="T4" fmla="*/ 200 w 1712"/>
                <a:gd name="T5" fmla="*/ 14 h 896"/>
                <a:gd name="T6" fmla="*/ 1038 w 1712"/>
                <a:gd name="T7" fmla="*/ 54 h 896"/>
                <a:gd name="T8" fmla="*/ 1668 w 1712"/>
                <a:gd name="T9" fmla="*/ 52 h 896"/>
                <a:gd name="T10" fmla="*/ 1672 w 1712"/>
                <a:gd name="T11" fmla="*/ 182 h 896"/>
                <a:gd name="T12" fmla="*/ 1712 w 1712"/>
                <a:gd name="T13" fmla="*/ 462 h 896"/>
                <a:gd name="T14" fmla="*/ 1705 w 1712"/>
                <a:gd name="T15" fmla="*/ 896 h 896"/>
                <a:gd name="T16" fmla="*/ 1652 w 1712"/>
                <a:gd name="T17" fmla="*/ 877 h 896"/>
                <a:gd name="T18" fmla="*/ 1567 w 1712"/>
                <a:gd name="T19" fmla="*/ 820 h 896"/>
                <a:gd name="T20" fmla="*/ 1534 w 1712"/>
                <a:gd name="T21" fmla="*/ 836 h 896"/>
                <a:gd name="T22" fmla="*/ 1423 w 1712"/>
                <a:gd name="T23" fmla="*/ 847 h 896"/>
                <a:gd name="T24" fmla="*/ 1313 w 1712"/>
                <a:gd name="T25" fmla="*/ 882 h 896"/>
                <a:gd name="T26" fmla="*/ 1270 w 1712"/>
                <a:gd name="T27" fmla="*/ 841 h 896"/>
                <a:gd name="T28" fmla="*/ 1216 w 1712"/>
                <a:gd name="T29" fmla="*/ 850 h 896"/>
                <a:gd name="T30" fmla="*/ 1205 w 1712"/>
                <a:gd name="T31" fmla="*/ 821 h 896"/>
                <a:gd name="T32" fmla="*/ 1165 w 1712"/>
                <a:gd name="T33" fmla="*/ 848 h 896"/>
                <a:gd name="T34" fmla="*/ 1158 w 1712"/>
                <a:gd name="T35" fmla="*/ 883 h 896"/>
                <a:gd name="T36" fmla="*/ 1144 w 1712"/>
                <a:gd name="T37" fmla="*/ 836 h 896"/>
                <a:gd name="T38" fmla="*/ 1106 w 1712"/>
                <a:gd name="T39" fmla="*/ 861 h 896"/>
                <a:gd name="T40" fmla="*/ 1043 w 1712"/>
                <a:gd name="T41" fmla="*/ 811 h 896"/>
                <a:gd name="T42" fmla="*/ 1009 w 1712"/>
                <a:gd name="T43" fmla="*/ 848 h 896"/>
                <a:gd name="T44" fmla="*/ 986 w 1712"/>
                <a:gd name="T45" fmla="*/ 829 h 896"/>
                <a:gd name="T46" fmla="*/ 956 w 1712"/>
                <a:gd name="T47" fmla="*/ 768 h 896"/>
                <a:gd name="T48" fmla="*/ 903 w 1712"/>
                <a:gd name="T49" fmla="*/ 764 h 896"/>
                <a:gd name="T50" fmla="*/ 896 w 1712"/>
                <a:gd name="T51" fmla="*/ 783 h 896"/>
                <a:gd name="T52" fmla="*/ 858 w 1712"/>
                <a:gd name="T53" fmla="*/ 758 h 896"/>
                <a:gd name="T54" fmla="*/ 828 w 1712"/>
                <a:gd name="T55" fmla="*/ 769 h 896"/>
                <a:gd name="T56" fmla="*/ 787 w 1712"/>
                <a:gd name="T57" fmla="*/ 749 h 896"/>
                <a:gd name="T58" fmla="*/ 738 w 1712"/>
                <a:gd name="T59" fmla="*/ 744 h 896"/>
                <a:gd name="T60" fmla="*/ 740 w 1712"/>
                <a:gd name="T61" fmla="*/ 712 h 896"/>
                <a:gd name="T62" fmla="*/ 706 w 1712"/>
                <a:gd name="T63" fmla="*/ 683 h 896"/>
                <a:gd name="T64" fmla="*/ 695 w 1712"/>
                <a:gd name="T65" fmla="*/ 703 h 896"/>
                <a:gd name="T66" fmla="*/ 637 w 1712"/>
                <a:gd name="T67" fmla="*/ 700 h 896"/>
                <a:gd name="T68" fmla="*/ 578 w 1712"/>
                <a:gd name="T69" fmla="*/ 651 h 896"/>
                <a:gd name="T70" fmla="*/ 598 w 1712"/>
                <a:gd name="T71" fmla="*/ 165 h 896"/>
                <a:gd name="T72" fmla="*/ 0 w 1712"/>
                <a:gd name="T73" fmla="*/ 131 h 8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12"/>
                <a:gd name="T112" fmla="*/ 0 h 896"/>
                <a:gd name="T113" fmla="*/ 1712 w 1712"/>
                <a:gd name="T114" fmla="*/ 896 h 8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12" h="896">
                  <a:moveTo>
                    <a:pt x="0" y="131"/>
                  </a:moveTo>
                  <a:lnTo>
                    <a:pt x="11" y="0"/>
                  </a:lnTo>
                  <a:lnTo>
                    <a:pt x="200" y="14"/>
                  </a:lnTo>
                  <a:lnTo>
                    <a:pt x="1038" y="54"/>
                  </a:lnTo>
                  <a:lnTo>
                    <a:pt x="1668" y="52"/>
                  </a:lnTo>
                  <a:lnTo>
                    <a:pt x="1672" y="182"/>
                  </a:lnTo>
                  <a:lnTo>
                    <a:pt x="1712" y="462"/>
                  </a:lnTo>
                  <a:lnTo>
                    <a:pt x="1705" y="896"/>
                  </a:lnTo>
                  <a:lnTo>
                    <a:pt x="1652" y="877"/>
                  </a:lnTo>
                  <a:lnTo>
                    <a:pt x="1567" y="820"/>
                  </a:lnTo>
                  <a:lnTo>
                    <a:pt x="1534" y="836"/>
                  </a:lnTo>
                  <a:lnTo>
                    <a:pt x="1423" y="847"/>
                  </a:lnTo>
                  <a:lnTo>
                    <a:pt x="1313" y="882"/>
                  </a:lnTo>
                  <a:lnTo>
                    <a:pt x="1270" y="841"/>
                  </a:lnTo>
                  <a:lnTo>
                    <a:pt x="1216" y="850"/>
                  </a:lnTo>
                  <a:lnTo>
                    <a:pt x="1205" y="821"/>
                  </a:lnTo>
                  <a:lnTo>
                    <a:pt x="1165" y="848"/>
                  </a:lnTo>
                  <a:lnTo>
                    <a:pt x="1158" y="883"/>
                  </a:lnTo>
                  <a:lnTo>
                    <a:pt x="1144" y="836"/>
                  </a:lnTo>
                  <a:lnTo>
                    <a:pt x="1106" y="861"/>
                  </a:lnTo>
                  <a:lnTo>
                    <a:pt x="1043" y="811"/>
                  </a:lnTo>
                  <a:lnTo>
                    <a:pt x="1009" y="848"/>
                  </a:lnTo>
                  <a:lnTo>
                    <a:pt x="986" y="829"/>
                  </a:lnTo>
                  <a:lnTo>
                    <a:pt x="956" y="768"/>
                  </a:lnTo>
                  <a:lnTo>
                    <a:pt x="903" y="764"/>
                  </a:lnTo>
                  <a:lnTo>
                    <a:pt x="896" y="783"/>
                  </a:lnTo>
                  <a:lnTo>
                    <a:pt x="858" y="758"/>
                  </a:lnTo>
                  <a:lnTo>
                    <a:pt x="828" y="769"/>
                  </a:lnTo>
                  <a:lnTo>
                    <a:pt x="787" y="749"/>
                  </a:lnTo>
                  <a:lnTo>
                    <a:pt x="738" y="744"/>
                  </a:lnTo>
                  <a:lnTo>
                    <a:pt x="740" y="712"/>
                  </a:lnTo>
                  <a:lnTo>
                    <a:pt x="706" y="683"/>
                  </a:lnTo>
                  <a:lnTo>
                    <a:pt x="695" y="703"/>
                  </a:lnTo>
                  <a:lnTo>
                    <a:pt x="637" y="700"/>
                  </a:lnTo>
                  <a:lnTo>
                    <a:pt x="578" y="651"/>
                  </a:lnTo>
                  <a:lnTo>
                    <a:pt x="598" y="165"/>
                  </a:lnTo>
                  <a:lnTo>
                    <a:pt x="0" y="13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44" name="Freeform 77"/>
            <p:cNvSpPr>
              <a:spLocks/>
            </p:cNvSpPr>
            <p:nvPr/>
          </p:nvSpPr>
          <p:spPr bwMode="gray">
            <a:xfrm>
              <a:off x="644775" y="1433037"/>
              <a:ext cx="769848" cy="656807"/>
            </a:xfrm>
            <a:custGeom>
              <a:avLst/>
              <a:gdLst>
                <a:gd name="T0" fmla="*/ 0 w 1580"/>
                <a:gd name="T1" fmla="*/ 1004 h 1348"/>
                <a:gd name="T2" fmla="*/ 25 w 1580"/>
                <a:gd name="T3" fmla="*/ 761 h 1348"/>
                <a:gd name="T4" fmla="*/ 148 w 1580"/>
                <a:gd name="T5" fmla="*/ 564 h 1348"/>
                <a:gd name="T6" fmla="*/ 343 w 1580"/>
                <a:gd name="T7" fmla="*/ 0 h 1348"/>
                <a:gd name="T8" fmla="*/ 440 w 1580"/>
                <a:gd name="T9" fmla="*/ 30 h 1348"/>
                <a:gd name="T10" fmla="*/ 445 w 1580"/>
                <a:gd name="T11" fmla="*/ 55 h 1348"/>
                <a:gd name="T12" fmla="*/ 471 w 1580"/>
                <a:gd name="T13" fmla="*/ 59 h 1348"/>
                <a:gd name="T14" fmla="*/ 520 w 1580"/>
                <a:gd name="T15" fmla="*/ 156 h 1348"/>
                <a:gd name="T16" fmla="*/ 512 w 1580"/>
                <a:gd name="T17" fmla="*/ 188 h 1348"/>
                <a:gd name="T18" fmla="*/ 589 w 1580"/>
                <a:gd name="T19" fmla="*/ 254 h 1348"/>
                <a:gd name="T20" fmla="*/ 724 w 1580"/>
                <a:gd name="T21" fmla="*/ 249 h 1348"/>
                <a:gd name="T22" fmla="*/ 824 w 1580"/>
                <a:gd name="T23" fmla="*/ 294 h 1348"/>
                <a:gd name="T24" fmla="*/ 872 w 1580"/>
                <a:gd name="T25" fmla="*/ 284 h 1348"/>
                <a:gd name="T26" fmla="*/ 1175 w 1580"/>
                <a:gd name="T27" fmla="*/ 294 h 1348"/>
                <a:gd name="T28" fmla="*/ 1521 w 1580"/>
                <a:gd name="T29" fmla="*/ 375 h 1348"/>
                <a:gd name="T30" fmla="*/ 1539 w 1580"/>
                <a:gd name="T31" fmla="*/ 418 h 1348"/>
                <a:gd name="T32" fmla="*/ 1580 w 1580"/>
                <a:gd name="T33" fmla="*/ 481 h 1348"/>
                <a:gd name="T34" fmla="*/ 1525 w 1580"/>
                <a:gd name="T35" fmla="*/ 564 h 1348"/>
                <a:gd name="T36" fmla="*/ 1464 w 1580"/>
                <a:gd name="T37" fmla="*/ 660 h 1348"/>
                <a:gd name="T38" fmla="*/ 1389 w 1580"/>
                <a:gd name="T39" fmla="*/ 731 h 1348"/>
                <a:gd name="T40" fmla="*/ 1378 w 1580"/>
                <a:gd name="T41" fmla="*/ 778 h 1348"/>
                <a:gd name="T42" fmla="*/ 1421 w 1580"/>
                <a:gd name="T43" fmla="*/ 830 h 1348"/>
                <a:gd name="T44" fmla="*/ 1373 w 1580"/>
                <a:gd name="T45" fmla="*/ 939 h 1348"/>
                <a:gd name="T46" fmla="*/ 1279 w 1580"/>
                <a:gd name="T47" fmla="*/ 1348 h 1348"/>
                <a:gd name="T48" fmla="*/ 744 w 1580"/>
                <a:gd name="T49" fmla="*/ 1214 h 1348"/>
                <a:gd name="T50" fmla="*/ 0 w 1580"/>
                <a:gd name="T51" fmla="*/ 1004 h 134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80"/>
                <a:gd name="T79" fmla="*/ 0 h 1348"/>
                <a:gd name="T80" fmla="*/ 1580 w 1580"/>
                <a:gd name="T81" fmla="*/ 1348 h 134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80" h="1348">
                  <a:moveTo>
                    <a:pt x="0" y="1004"/>
                  </a:moveTo>
                  <a:lnTo>
                    <a:pt x="25" y="761"/>
                  </a:lnTo>
                  <a:lnTo>
                    <a:pt x="148" y="564"/>
                  </a:lnTo>
                  <a:lnTo>
                    <a:pt x="343" y="0"/>
                  </a:lnTo>
                  <a:lnTo>
                    <a:pt x="440" y="30"/>
                  </a:lnTo>
                  <a:lnTo>
                    <a:pt x="445" y="55"/>
                  </a:lnTo>
                  <a:lnTo>
                    <a:pt x="471" y="59"/>
                  </a:lnTo>
                  <a:lnTo>
                    <a:pt x="520" y="156"/>
                  </a:lnTo>
                  <a:lnTo>
                    <a:pt x="512" y="188"/>
                  </a:lnTo>
                  <a:lnTo>
                    <a:pt x="589" y="254"/>
                  </a:lnTo>
                  <a:lnTo>
                    <a:pt x="724" y="249"/>
                  </a:lnTo>
                  <a:lnTo>
                    <a:pt x="824" y="294"/>
                  </a:lnTo>
                  <a:lnTo>
                    <a:pt x="872" y="284"/>
                  </a:lnTo>
                  <a:lnTo>
                    <a:pt x="1175" y="294"/>
                  </a:lnTo>
                  <a:lnTo>
                    <a:pt x="1521" y="375"/>
                  </a:lnTo>
                  <a:lnTo>
                    <a:pt x="1539" y="418"/>
                  </a:lnTo>
                  <a:lnTo>
                    <a:pt x="1580" y="481"/>
                  </a:lnTo>
                  <a:lnTo>
                    <a:pt x="1525" y="564"/>
                  </a:lnTo>
                  <a:lnTo>
                    <a:pt x="1464" y="660"/>
                  </a:lnTo>
                  <a:lnTo>
                    <a:pt x="1389" y="731"/>
                  </a:lnTo>
                  <a:lnTo>
                    <a:pt x="1378" y="778"/>
                  </a:lnTo>
                  <a:lnTo>
                    <a:pt x="1421" y="830"/>
                  </a:lnTo>
                  <a:lnTo>
                    <a:pt x="1373" y="939"/>
                  </a:lnTo>
                  <a:lnTo>
                    <a:pt x="1279" y="1348"/>
                  </a:lnTo>
                  <a:lnTo>
                    <a:pt x="744" y="1214"/>
                  </a:lnTo>
                  <a:lnTo>
                    <a:pt x="0" y="100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45" name="Freeform 78"/>
            <p:cNvSpPr>
              <a:spLocks/>
            </p:cNvSpPr>
            <p:nvPr/>
          </p:nvSpPr>
          <p:spPr bwMode="gray">
            <a:xfrm>
              <a:off x="4537864" y="2118104"/>
              <a:ext cx="561307" cy="361536"/>
            </a:xfrm>
            <a:custGeom>
              <a:avLst/>
              <a:gdLst>
                <a:gd name="T0" fmla="*/ 0 w 1153"/>
                <a:gd name="T1" fmla="*/ 183 h 741"/>
                <a:gd name="T2" fmla="*/ 54 w 1153"/>
                <a:gd name="T3" fmla="*/ 510 h 741"/>
                <a:gd name="T4" fmla="*/ 92 w 1153"/>
                <a:gd name="T5" fmla="*/ 741 h 741"/>
                <a:gd name="T6" fmla="*/ 284 w 1153"/>
                <a:gd name="T7" fmla="*/ 709 h 741"/>
                <a:gd name="T8" fmla="*/ 977 w 1153"/>
                <a:gd name="T9" fmla="*/ 576 h 741"/>
                <a:gd name="T10" fmla="*/ 1006 w 1153"/>
                <a:gd name="T11" fmla="*/ 542 h 741"/>
                <a:gd name="T12" fmla="*/ 1046 w 1153"/>
                <a:gd name="T13" fmla="*/ 542 h 741"/>
                <a:gd name="T14" fmla="*/ 1091 w 1153"/>
                <a:gd name="T15" fmla="*/ 511 h 741"/>
                <a:gd name="T16" fmla="*/ 1114 w 1153"/>
                <a:gd name="T17" fmla="*/ 462 h 741"/>
                <a:gd name="T18" fmla="*/ 1153 w 1153"/>
                <a:gd name="T19" fmla="*/ 425 h 741"/>
                <a:gd name="T20" fmla="*/ 1041 w 1153"/>
                <a:gd name="T21" fmla="*/ 333 h 741"/>
                <a:gd name="T22" fmla="*/ 1038 w 1153"/>
                <a:gd name="T23" fmla="*/ 246 h 741"/>
                <a:gd name="T24" fmla="*/ 1090 w 1153"/>
                <a:gd name="T25" fmla="*/ 130 h 741"/>
                <a:gd name="T26" fmla="*/ 1015 w 1153"/>
                <a:gd name="T27" fmla="*/ 87 h 741"/>
                <a:gd name="T28" fmla="*/ 984 w 1153"/>
                <a:gd name="T29" fmla="*/ 28 h 741"/>
                <a:gd name="T30" fmla="*/ 931 w 1153"/>
                <a:gd name="T31" fmla="*/ 0 h 741"/>
                <a:gd name="T32" fmla="*/ 166 w 1153"/>
                <a:gd name="T33" fmla="*/ 146 h 741"/>
                <a:gd name="T34" fmla="*/ 128 w 1153"/>
                <a:gd name="T35" fmla="*/ 87 h 741"/>
                <a:gd name="T36" fmla="*/ 0 w 1153"/>
                <a:gd name="T37" fmla="*/ 183 h 7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153"/>
                <a:gd name="T58" fmla="*/ 0 h 741"/>
                <a:gd name="T59" fmla="*/ 1153 w 1153"/>
                <a:gd name="T60" fmla="*/ 741 h 74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153" h="741">
                  <a:moveTo>
                    <a:pt x="0" y="183"/>
                  </a:moveTo>
                  <a:lnTo>
                    <a:pt x="54" y="510"/>
                  </a:lnTo>
                  <a:lnTo>
                    <a:pt x="92" y="741"/>
                  </a:lnTo>
                  <a:lnTo>
                    <a:pt x="284" y="709"/>
                  </a:lnTo>
                  <a:lnTo>
                    <a:pt x="977" y="576"/>
                  </a:lnTo>
                  <a:lnTo>
                    <a:pt x="1006" y="542"/>
                  </a:lnTo>
                  <a:lnTo>
                    <a:pt x="1046" y="542"/>
                  </a:lnTo>
                  <a:lnTo>
                    <a:pt x="1091" y="511"/>
                  </a:lnTo>
                  <a:lnTo>
                    <a:pt x="1114" y="462"/>
                  </a:lnTo>
                  <a:lnTo>
                    <a:pt x="1153" y="425"/>
                  </a:lnTo>
                  <a:lnTo>
                    <a:pt x="1041" y="333"/>
                  </a:lnTo>
                  <a:lnTo>
                    <a:pt x="1038" y="246"/>
                  </a:lnTo>
                  <a:lnTo>
                    <a:pt x="1090" y="130"/>
                  </a:lnTo>
                  <a:lnTo>
                    <a:pt x="1015" y="87"/>
                  </a:lnTo>
                  <a:lnTo>
                    <a:pt x="984" y="28"/>
                  </a:lnTo>
                  <a:lnTo>
                    <a:pt x="931" y="0"/>
                  </a:lnTo>
                  <a:lnTo>
                    <a:pt x="166" y="146"/>
                  </a:lnTo>
                  <a:lnTo>
                    <a:pt x="128" y="87"/>
                  </a:lnTo>
                  <a:lnTo>
                    <a:pt x="0" y="18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46" name="Freeform 79"/>
            <p:cNvSpPr>
              <a:spLocks/>
            </p:cNvSpPr>
            <p:nvPr/>
          </p:nvSpPr>
          <p:spPr bwMode="gray">
            <a:xfrm>
              <a:off x="5307712" y="2034297"/>
              <a:ext cx="75036" cy="93551"/>
            </a:xfrm>
            <a:custGeom>
              <a:avLst/>
              <a:gdLst>
                <a:gd name="T0" fmla="*/ 0 w 154"/>
                <a:gd name="T1" fmla="*/ 19 h 192"/>
                <a:gd name="T2" fmla="*/ 33 w 154"/>
                <a:gd name="T3" fmla="*/ 183 h 192"/>
                <a:gd name="T4" fmla="*/ 39 w 154"/>
                <a:gd name="T5" fmla="*/ 192 h 192"/>
                <a:gd name="T6" fmla="*/ 97 w 154"/>
                <a:gd name="T7" fmla="*/ 159 h 192"/>
                <a:gd name="T8" fmla="*/ 89 w 154"/>
                <a:gd name="T9" fmla="*/ 109 h 192"/>
                <a:gd name="T10" fmla="*/ 99 w 154"/>
                <a:gd name="T11" fmla="*/ 85 h 192"/>
                <a:gd name="T12" fmla="*/ 115 w 154"/>
                <a:gd name="T13" fmla="*/ 102 h 192"/>
                <a:gd name="T14" fmla="*/ 121 w 154"/>
                <a:gd name="T15" fmla="*/ 137 h 192"/>
                <a:gd name="T16" fmla="*/ 132 w 154"/>
                <a:gd name="T17" fmla="*/ 135 h 192"/>
                <a:gd name="T18" fmla="*/ 154 w 154"/>
                <a:gd name="T19" fmla="*/ 102 h 192"/>
                <a:gd name="T20" fmla="*/ 132 w 154"/>
                <a:gd name="T21" fmla="*/ 61 h 192"/>
                <a:gd name="T22" fmla="*/ 98 w 154"/>
                <a:gd name="T23" fmla="*/ 55 h 192"/>
                <a:gd name="T24" fmla="*/ 76 w 154"/>
                <a:gd name="T25" fmla="*/ 5 h 192"/>
                <a:gd name="T26" fmla="*/ 53 w 154"/>
                <a:gd name="T27" fmla="*/ 0 h 192"/>
                <a:gd name="T28" fmla="*/ 0 w 154"/>
                <a:gd name="T29" fmla="*/ 19 h 19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54"/>
                <a:gd name="T46" fmla="*/ 0 h 192"/>
                <a:gd name="T47" fmla="*/ 154 w 154"/>
                <a:gd name="T48" fmla="*/ 192 h 19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54" h="192">
                  <a:moveTo>
                    <a:pt x="0" y="19"/>
                  </a:moveTo>
                  <a:lnTo>
                    <a:pt x="33" y="183"/>
                  </a:lnTo>
                  <a:lnTo>
                    <a:pt x="39" y="192"/>
                  </a:lnTo>
                  <a:lnTo>
                    <a:pt x="97" y="159"/>
                  </a:lnTo>
                  <a:lnTo>
                    <a:pt x="89" y="109"/>
                  </a:lnTo>
                  <a:lnTo>
                    <a:pt x="99" y="85"/>
                  </a:lnTo>
                  <a:lnTo>
                    <a:pt x="115" y="102"/>
                  </a:lnTo>
                  <a:lnTo>
                    <a:pt x="121" y="137"/>
                  </a:lnTo>
                  <a:lnTo>
                    <a:pt x="132" y="135"/>
                  </a:lnTo>
                  <a:lnTo>
                    <a:pt x="154" y="102"/>
                  </a:lnTo>
                  <a:lnTo>
                    <a:pt x="132" y="61"/>
                  </a:lnTo>
                  <a:lnTo>
                    <a:pt x="98" y="55"/>
                  </a:lnTo>
                  <a:lnTo>
                    <a:pt x="76" y="5"/>
                  </a:lnTo>
                  <a:lnTo>
                    <a:pt x="53" y="0"/>
                  </a:lnTo>
                  <a:lnTo>
                    <a:pt x="0" y="1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47" name="Freeform 80"/>
            <p:cNvSpPr>
              <a:spLocks/>
            </p:cNvSpPr>
            <p:nvPr/>
          </p:nvSpPr>
          <p:spPr bwMode="gray">
            <a:xfrm>
              <a:off x="4398512" y="3039972"/>
              <a:ext cx="491143" cy="376153"/>
            </a:xfrm>
            <a:custGeom>
              <a:avLst/>
              <a:gdLst>
                <a:gd name="T0" fmla="*/ 0 w 1008"/>
                <a:gd name="T1" fmla="*/ 181 h 772"/>
                <a:gd name="T2" fmla="*/ 42 w 1008"/>
                <a:gd name="T3" fmla="*/ 103 h 772"/>
                <a:gd name="T4" fmla="*/ 186 w 1008"/>
                <a:gd name="T5" fmla="*/ 32 h 772"/>
                <a:gd name="T6" fmla="*/ 455 w 1008"/>
                <a:gd name="T7" fmla="*/ 0 h 772"/>
                <a:gd name="T8" fmla="*/ 566 w 1008"/>
                <a:gd name="T9" fmla="*/ 72 h 772"/>
                <a:gd name="T10" fmla="*/ 742 w 1008"/>
                <a:gd name="T11" fmla="*/ 46 h 772"/>
                <a:gd name="T12" fmla="*/ 1008 w 1008"/>
                <a:gd name="T13" fmla="*/ 238 h 772"/>
                <a:gd name="T14" fmla="*/ 931 w 1008"/>
                <a:gd name="T15" fmla="*/ 326 h 772"/>
                <a:gd name="T16" fmla="*/ 890 w 1008"/>
                <a:gd name="T17" fmla="*/ 387 h 772"/>
                <a:gd name="T18" fmla="*/ 895 w 1008"/>
                <a:gd name="T19" fmla="*/ 448 h 772"/>
                <a:gd name="T20" fmla="*/ 825 w 1008"/>
                <a:gd name="T21" fmla="*/ 506 h 772"/>
                <a:gd name="T22" fmla="*/ 771 w 1008"/>
                <a:gd name="T23" fmla="*/ 591 h 772"/>
                <a:gd name="T24" fmla="*/ 694 w 1008"/>
                <a:gd name="T25" fmla="*/ 637 h 772"/>
                <a:gd name="T26" fmla="*/ 661 w 1008"/>
                <a:gd name="T27" fmla="*/ 643 h 772"/>
                <a:gd name="T28" fmla="*/ 646 w 1008"/>
                <a:gd name="T29" fmla="*/ 699 h 772"/>
                <a:gd name="T30" fmla="*/ 602 w 1008"/>
                <a:gd name="T31" fmla="*/ 669 h 772"/>
                <a:gd name="T32" fmla="*/ 641 w 1008"/>
                <a:gd name="T33" fmla="*/ 720 h 772"/>
                <a:gd name="T34" fmla="*/ 604 w 1008"/>
                <a:gd name="T35" fmla="*/ 772 h 772"/>
                <a:gd name="T36" fmla="*/ 567 w 1008"/>
                <a:gd name="T37" fmla="*/ 765 h 772"/>
                <a:gd name="T38" fmla="*/ 543 w 1008"/>
                <a:gd name="T39" fmla="*/ 734 h 772"/>
                <a:gd name="T40" fmla="*/ 500 w 1008"/>
                <a:gd name="T41" fmla="*/ 657 h 772"/>
                <a:gd name="T42" fmla="*/ 476 w 1008"/>
                <a:gd name="T43" fmla="*/ 647 h 772"/>
                <a:gd name="T44" fmla="*/ 428 w 1008"/>
                <a:gd name="T45" fmla="*/ 545 h 772"/>
                <a:gd name="T46" fmla="*/ 358 w 1008"/>
                <a:gd name="T47" fmla="*/ 502 h 772"/>
                <a:gd name="T48" fmla="*/ 309 w 1008"/>
                <a:gd name="T49" fmla="*/ 433 h 772"/>
                <a:gd name="T50" fmla="*/ 188 w 1008"/>
                <a:gd name="T51" fmla="*/ 345 h 772"/>
                <a:gd name="T52" fmla="*/ 130 w 1008"/>
                <a:gd name="T53" fmla="*/ 266 h 772"/>
                <a:gd name="T54" fmla="*/ 0 w 1008"/>
                <a:gd name="T55" fmla="*/ 181 h 77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008"/>
                <a:gd name="T85" fmla="*/ 0 h 772"/>
                <a:gd name="T86" fmla="*/ 1008 w 1008"/>
                <a:gd name="T87" fmla="*/ 772 h 77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008" h="772">
                  <a:moveTo>
                    <a:pt x="0" y="181"/>
                  </a:moveTo>
                  <a:lnTo>
                    <a:pt x="42" y="103"/>
                  </a:lnTo>
                  <a:lnTo>
                    <a:pt x="186" y="32"/>
                  </a:lnTo>
                  <a:lnTo>
                    <a:pt x="455" y="0"/>
                  </a:lnTo>
                  <a:lnTo>
                    <a:pt x="566" y="72"/>
                  </a:lnTo>
                  <a:lnTo>
                    <a:pt x="742" y="46"/>
                  </a:lnTo>
                  <a:lnTo>
                    <a:pt x="1008" y="238"/>
                  </a:lnTo>
                  <a:lnTo>
                    <a:pt x="931" y="326"/>
                  </a:lnTo>
                  <a:lnTo>
                    <a:pt x="890" y="387"/>
                  </a:lnTo>
                  <a:lnTo>
                    <a:pt x="895" y="448"/>
                  </a:lnTo>
                  <a:lnTo>
                    <a:pt x="825" y="506"/>
                  </a:lnTo>
                  <a:lnTo>
                    <a:pt x="771" y="591"/>
                  </a:lnTo>
                  <a:lnTo>
                    <a:pt x="694" y="637"/>
                  </a:lnTo>
                  <a:lnTo>
                    <a:pt x="661" y="643"/>
                  </a:lnTo>
                  <a:lnTo>
                    <a:pt x="646" y="699"/>
                  </a:lnTo>
                  <a:lnTo>
                    <a:pt x="602" y="669"/>
                  </a:lnTo>
                  <a:lnTo>
                    <a:pt x="641" y="720"/>
                  </a:lnTo>
                  <a:lnTo>
                    <a:pt x="604" y="772"/>
                  </a:lnTo>
                  <a:lnTo>
                    <a:pt x="567" y="765"/>
                  </a:lnTo>
                  <a:lnTo>
                    <a:pt x="543" y="734"/>
                  </a:lnTo>
                  <a:lnTo>
                    <a:pt x="500" y="657"/>
                  </a:lnTo>
                  <a:lnTo>
                    <a:pt x="476" y="647"/>
                  </a:lnTo>
                  <a:lnTo>
                    <a:pt x="428" y="545"/>
                  </a:lnTo>
                  <a:lnTo>
                    <a:pt x="358" y="502"/>
                  </a:lnTo>
                  <a:lnTo>
                    <a:pt x="309" y="433"/>
                  </a:lnTo>
                  <a:lnTo>
                    <a:pt x="188" y="345"/>
                  </a:lnTo>
                  <a:lnTo>
                    <a:pt x="130" y="266"/>
                  </a:lnTo>
                  <a:lnTo>
                    <a:pt x="0" y="18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48" name="Freeform 81"/>
            <p:cNvSpPr>
              <a:spLocks/>
            </p:cNvSpPr>
            <p:nvPr/>
          </p:nvSpPr>
          <p:spPr bwMode="gray">
            <a:xfrm>
              <a:off x="2432965" y="1795548"/>
              <a:ext cx="679220" cy="456062"/>
            </a:xfrm>
            <a:custGeom>
              <a:avLst/>
              <a:gdLst>
                <a:gd name="T0" fmla="*/ 0 w 1395"/>
                <a:gd name="T1" fmla="*/ 733 h 936"/>
                <a:gd name="T2" fmla="*/ 46 w 1395"/>
                <a:gd name="T3" fmla="*/ 233 h 936"/>
                <a:gd name="T4" fmla="*/ 69 w 1395"/>
                <a:gd name="T5" fmla="*/ 0 h 936"/>
                <a:gd name="T6" fmla="*/ 687 w 1395"/>
                <a:gd name="T7" fmla="*/ 45 h 936"/>
                <a:gd name="T8" fmla="*/ 1374 w 1395"/>
                <a:gd name="T9" fmla="*/ 66 h 936"/>
                <a:gd name="T10" fmla="*/ 1328 w 1395"/>
                <a:gd name="T11" fmla="*/ 155 h 936"/>
                <a:gd name="T12" fmla="*/ 1395 w 1395"/>
                <a:gd name="T13" fmla="*/ 220 h 936"/>
                <a:gd name="T14" fmla="*/ 1391 w 1395"/>
                <a:gd name="T15" fmla="*/ 679 h 936"/>
                <a:gd name="T16" fmla="*/ 1364 w 1395"/>
                <a:gd name="T17" fmla="*/ 677 h 936"/>
                <a:gd name="T18" fmla="*/ 1367 w 1395"/>
                <a:gd name="T19" fmla="*/ 738 h 936"/>
                <a:gd name="T20" fmla="*/ 1389 w 1395"/>
                <a:gd name="T21" fmla="*/ 783 h 936"/>
                <a:gd name="T22" fmla="*/ 1374 w 1395"/>
                <a:gd name="T23" fmla="*/ 827 h 936"/>
                <a:gd name="T24" fmla="*/ 1387 w 1395"/>
                <a:gd name="T25" fmla="*/ 936 h 936"/>
                <a:gd name="T26" fmla="*/ 1357 w 1395"/>
                <a:gd name="T27" fmla="*/ 926 h 936"/>
                <a:gd name="T28" fmla="*/ 1322 w 1395"/>
                <a:gd name="T29" fmla="*/ 884 h 936"/>
                <a:gd name="T30" fmla="*/ 1255 w 1395"/>
                <a:gd name="T31" fmla="*/ 854 h 936"/>
                <a:gd name="T32" fmla="*/ 1198 w 1395"/>
                <a:gd name="T33" fmla="*/ 841 h 936"/>
                <a:gd name="T34" fmla="*/ 1078 w 1395"/>
                <a:gd name="T35" fmla="*/ 846 h 936"/>
                <a:gd name="T36" fmla="*/ 1009 w 1395"/>
                <a:gd name="T37" fmla="*/ 795 h 936"/>
                <a:gd name="T38" fmla="*/ 0 w 1395"/>
                <a:gd name="T39" fmla="*/ 733 h 9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395"/>
                <a:gd name="T61" fmla="*/ 0 h 936"/>
                <a:gd name="T62" fmla="*/ 1395 w 1395"/>
                <a:gd name="T63" fmla="*/ 936 h 9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395" h="936">
                  <a:moveTo>
                    <a:pt x="0" y="733"/>
                  </a:moveTo>
                  <a:lnTo>
                    <a:pt x="46" y="233"/>
                  </a:lnTo>
                  <a:lnTo>
                    <a:pt x="69" y="0"/>
                  </a:lnTo>
                  <a:lnTo>
                    <a:pt x="687" y="45"/>
                  </a:lnTo>
                  <a:lnTo>
                    <a:pt x="1374" y="66"/>
                  </a:lnTo>
                  <a:lnTo>
                    <a:pt x="1328" y="155"/>
                  </a:lnTo>
                  <a:lnTo>
                    <a:pt x="1395" y="220"/>
                  </a:lnTo>
                  <a:lnTo>
                    <a:pt x="1391" y="679"/>
                  </a:lnTo>
                  <a:lnTo>
                    <a:pt x="1364" y="677"/>
                  </a:lnTo>
                  <a:lnTo>
                    <a:pt x="1367" y="738"/>
                  </a:lnTo>
                  <a:lnTo>
                    <a:pt x="1389" y="783"/>
                  </a:lnTo>
                  <a:lnTo>
                    <a:pt x="1374" y="827"/>
                  </a:lnTo>
                  <a:lnTo>
                    <a:pt x="1387" y="936"/>
                  </a:lnTo>
                  <a:lnTo>
                    <a:pt x="1357" y="926"/>
                  </a:lnTo>
                  <a:lnTo>
                    <a:pt x="1322" y="884"/>
                  </a:lnTo>
                  <a:lnTo>
                    <a:pt x="1255" y="854"/>
                  </a:lnTo>
                  <a:lnTo>
                    <a:pt x="1198" y="841"/>
                  </a:lnTo>
                  <a:lnTo>
                    <a:pt x="1078" y="846"/>
                  </a:lnTo>
                  <a:lnTo>
                    <a:pt x="1009" y="795"/>
                  </a:lnTo>
                  <a:lnTo>
                    <a:pt x="0" y="73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49" name="Freeform 82"/>
            <p:cNvSpPr>
              <a:spLocks/>
            </p:cNvSpPr>
            <p:nvPr/>
          </p:nvSpPr>
          <p:spPr bwMode="gray">
            <a:xfrm>
              <a:off x="3710522" y="2875283"/>
              <a:ext cx="823444" cy="279678"/>
            </a:xfrm>
            <a:custGeom>
              <a:avLst/>
              <a:gdLst>
                <a:gd name="T0" fmla="*/ 0 w 1691"/>
                <a:gd name="T1" fmla="*/ 575 h 575"/>
                <a:gd name="T2" fmla="*/ 30 w 1691"/>
                <a:gd name="T3" fmla="*/ 473 h 575"/>
                <a:gd name="T4" fmla="*/ 18 w 1691"/>
                <a:gd name="T5" fmla="*/ 465 h 575"/>
                <a:gd name="T6" fmla="*/ 69 w 1691"/>
                <a:gd name="T7" fmla="*/ 426 h 575"/>
                <a:gd name="T8" fmla="*/ 114 w 1691"/>
                <a:gd name="T9" fmla="*/ 335 h 575"/>
                <a:gd name="T10" fmla="*/ 98 w 1691"/>
                <a:gd name="T11" fmla="*/ 315 h 575"/>
                <a:gd name="T12" fmla="*/ 121 w 1691"/>
                <a:gd name="T13" fmla="*/ 272 h 575"/>
                <a:gd name="T14" fmla="*/ 124 w 1691"/>
                <a:gd name="T15" fmla="*/ 223 h 575"/>
                <a:gd name="T16" fmla="*/ 154 w 1691"/>
                <a:gd name="T17" fmla="*/ 186 h 575"/>
                <a:gd name="T18" fmla="*/ 421 w 1691"/>
                <a:gd name="T19" fmla="*/ 167 h 575"/>
                <a:gd name="T20" fmla="*/ 417 w 1691"/>
                <a:gd name="T21" fmla="*/ 123 h 575"/>
                <a:gd name="T22" fmla="*/ 502 w 1691"/>
                <a:gd name="T23" fmla="*/ 127 h 575"/>
                <a:gd name="T24" fmla="*/ 1295 w 1691"/>
                <a:gd name="T25" fmla="*/ 54 h 575"/>
                <a:gd name="T26" fmla="*/ 1691 w 1691"/>
                <a:gd name="T27" fmla="*/ 0 h 575"/>
                <a:gd name="T28" fmla="*/ 1683 w 1691"/>
                <a:gd name="T29" fmla="*/ 56 h 575"/>
                <a:gd name="T30" fmla="*/ 1656 w 1691"/>
                <a:gd name="T31" fmla="*/ 74 h 575"/>
                <a:gd name="T32" fmla="*/ 1621 w 1691"/>
                <a:gd name="T33" fmla="*/ 136 h 575"/>
                <a:gd name="T34" fmla="*/ 1594 w 1691"/>
                <a:gd name="T35" fmla="*/ 132 h 575"/>
                <a:gd name="T36" fmla="*/ 1563 w 1691"/>
                <a:gd name="T37" fmla="*/ 149 h 575"/>
                <a:gd name="T38" fmla="*/ 1542 w 1691"/>
                <a:gd name="T39" fmla="*/ 180 h 575"/>
                <a:gd name="T40" fmla="*/ 1513 w 1691"/>
                <a:gd name="T41" fmla="*/ 160 h 575"/>
                <a:gd name="T42" fmla="*/ 1468 w 1691"/>
                <a:gd name="T43" fmla="*/ 199 h 575"/>
                <a:gd name="T44" fmla="*/ 1462 w 1691"/>
                <a:gd name="T45" fmla="*/ 232 h 575"/>
                <a:gd name="T46" fmla="*/ 1270 w 1691"/>
                <a:gd name="T47" fmla="*/ 345 h 575"/>
                <a:gd name="T48" fmla="*/ 1259 w 1691"/>
                <a:gd name="T49" fmla="*/ 389 h 575"/>
                <a:gd name="T50" fmla="*/ 1208 w 1691"/>
                <a:gd name="T51" fmla="*/ 414 h 575"/>
                <a:gd name="T52" fmla="*/ 1209 w 1691"/>
                <a:gd name="T53" fmla="*/ 471 h 575"/>
                <a:gd name="T54" fmla="*/ 949 w 1691"/>
                <a:gd name="T55" fmla="*/ 504 h 575"/>
                <a:gd name="T56" fmla="*/ 424 w 1691"/>
                <a:gd name="T57" fmla="*/ 547 h 575"/>
                <a:gd name="T58" fmla="*/ 0 w 1691"/>
                <a:gd name="T59" fmla="*/ 575 h 5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691"/>
                <a:gd name="T91" fmla="*/ 0 h 575"/>
                <a:gd name="T92" fmla="*/ 1691 w 1691"/>
                <a:gd name="T93" fmla="*/ 575 h 57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691" h="575">
                  <a:moveTo>
                    <a:pt x="0" y="575"/>
                  </a:moveTo>
                  <a:lnTo>
                    <a:pt x="30" y="473"/>
                  </a:lnTo>
                  <a:lnTo>
                    <a:pt x="18" y="465"/>
                  </a:lnTo>
                  <a:lnTo>
                    <a:pt x="69" y="426"/>
                  </a:lnTo>
                  <a:lnTo>
                    <a:pt x="114" y="335"/>
                  </a:lnTo>
                  <a:lnTo>
                    <a:pt x="98" y="315"/>
                  </a:lnTo>
                  <a:lnTo>
                    <a:pt x="121" y="272"/>
                  </a:lnTo>
                  <a:lnTo>
                    <a:pt x="124" y="223"/>
                  </a:lnTo>
                  <a:lnTo>
                    <a:pt x="154" y="186"/>
                  </a:lnTo>
                  <a:lnTo>
                    <a:pt x="421" y="167"/>
                  </a:lnTo>
                  <a:lnTo>
                    <a:pt x="417" y="123"/>
                  </a:lnTo>
                  <a:lnTo>
                    <a:pt x="502" y="127"/>
                  </a:lnTo>
                  <a:lnTo>
                    <a:pt x="1295" y="54"/>
                  </a:lnTo>
                  <a:lnTo>
                    <a:pt x="1691" y="0"/>
                  </a:lnTo>
                  <a:lnTo>
                    <a:pt x="1683" y="56"/>
                  </a:lnTo>
                  <a:lnTo>
                    <a:pt x="1656" y="74"/>
                  </a:lnTo>
                  <a:lnTo>
                    <a:pt x="1621" y="136"/>
                  </a:lnTo>
                  <a:lnTo>
                    <a:pt x="1594" y="132"/>
                  </a:lnTo>
                  <a:lnTo>
                    <a:pt x="1563" y="149"/>
                  </a:lnTo>
                  <a:lnTo>
                    <a:pt x="1542" y="180"/>
                  </a:lnTo>
                  <a:lnTo>
                    <a:pt x="1513" y="160"/>
                  </a:lnTo>
                  <a:lnTo>
                    <a:pt x="1468" y="199"/>
                  </a:lnTo>
                  <a:lnTo>
                    <a:pt x="1462" y="232"/>
                  </a:lnTo>
                  <a:lnTo>
                    <a:pt x="1270" y="345"/>
                  </a:lnTo>
                  <a:lnTo>
                    <a:pt x="1259" y="389"/>
                  </a:lnTo>
                  <a:lnTo>
                    <a:pt x="1208" y="414"/>
                  </a:lnTo>
                  <a:lnTo>
                    <a:pt x="1209" y="471"/>
                  </a:lnTo>
                  <a:lnTo>
                    <a:pt x="949" y="504"/>
                  </a:lnTo>
                  <a:lnTo>
                    <a:pt x="424" y="547"/>
                  </a:lnTo>
                  <a:lnTo>
                    <a:pt x="0" y="57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50" name="Freeform 83"/>
            <p:cNvSpPr>
              <a:spLocks/>
            </p:cNvSpPr>
            <p:nvPr/>
          </p:nvSpPr>
          <p:spPr bwMode="gray">
            <a:xfrm>
              <a:off x="2046092" y="2950318"/>
              <a:ext cx="1349669" cy="1310690"/>
            </a:xfrm>
            <a:custGeom>
              <a:avLst/>
              <a:gdLst>
                <a:gd name="T0" fmla="*/ 55 w 2771"/>
                <a:gd name="T1" fmla="*/ 1056 h 2690"/>
                <a:gd name="T2" fmla="*/ 1455 w 2771"/>
                <a:gd name="T3" fmla="*/ 34 h 2690"/>
                <a:gd name="T4" fmla="*/ 1552 w 2771"/>
                <a:gd name="T5" fmla="*/ 572 h 2690"/>
                <a:gd name="T6" fmla="*/ 1595 w 2771"/>
                <a:gd name="T7" fmla="*/ 613 h 2690"/>
                <a:gd name="T8" fmla="*/ 1715 w 2771"/>
                <a:gd name="T9" fmla="*/ 627 h 2690"/>
                <a:gd name="T10" fmla="*/ 1813 w 2771"/>
                <a:gd name="T11" fmla="*/ 637 h 2690"/>
                <a:gd name="T12" fmla="*/ 1900 w 2771"/>
                <a:gd name="T13" fmla="*/ 680 h 2690"/>
                <a:gd name="T14" fmla="*/ 2015 w 2771"/>
                <a:gd name="T15" fmla="*/ 752 h 2690"/>
                <a:gd name="T16" fmla="*/ 2073 w 2771"/>
                <a:gd name="T17" fmla="*/ 719 h 2690"/>
                <a:gd name="T18" fmla="*/ 2280 w 2771"/>
                <a:gd name="T19" fmla="*/ 716 h 2690"/>
                <a:gd name="T20" fmla="*/ 2509 w 2771"/>
                <a:gd name="T21" fmla="*/ 746 h 2690"/>
                <a:gd name="T22" fmla="*/ 2653 w 2771"/>
                <a:gd name="T23" fmla="*/ 788 h 2690"/>
                <a:gd name="T24" fmla="*/ 2699 w 2771"/>
                <a:gd name="T25" fmla="*/ 1219 h 2690"/>
                <a:gd name="T26" fmla="*/ 2769 w 2771"/>
                <a:gd name="T27" fmla="*/ 1460 h 2690"/>
                <a:gd name="T28" fmla="*/ 2747 w 2771"/>
                <a:gd name="T29" fmla="*/ 1621 h 2690"/>
                <a:gd name="T30" fmla="*/ 2694 w 2771"/>
                <a:gd name="T31" fmla="*/ 1726 h 2690"/>
                <a:gd name="T32" fmla="*/ 2513 w 2771"/>
                <a:gd name="T33" fmla="*/ 1835 h 2690"/>
                <a:gd name="T34" fmla="*/ 2526 w 2771"/>
                <a:gd name="T35" fmla="*/ 1724 h 2690"/>
                <a:gd name="T36" fmla="*/ 2458 w 2771"/>
                <a:gd name="T37" fmla="*/ 1796 h 2690"/>
                <a:gd name="T38" fmla="*/ 2446 w 2771"/>
                <a:gd name="T39" fmla="*/ 1878 h 2690"/>
                <a:gd name="T40" fmla="*/ 2163 w 2771"/>
                <a:gd name="T41" fmla="*/ 2080 h 2690"/>
                <a:gd name="T42" fmla="*/ 2192 w 2771"/>
                <a:gd name="T43" fmla="*/ 2037 h 2690"/>
                <a:gd name="T44" fmla="*/ 2147 w 2771"/>
                <a:gd name="T45" fmla="*/ 2001 h 2690"/>
                <a:gd name="T46" fmla="*/ 2099 w 2771"/>
                <a:gd name="T47" fmla="*/ 2035 h 2690"/>
                <a:gd name="T48" fmla="*/ 2067 w 2771"/>
                <a:gd name="T49" fmla="*/ 2057 h 2690"/>
                <a:gd name="T50" fmla="*/ 1975 w 2771"/>
                <a:gd name="T51" fmla="*/ 2135 h 2690"/>
                <a:gd name="T52" fmla="*/ 1898 w 2771"/>
                <a:gd name="T53" fmla="*/ 2213 h 2690"/>
                <a:gd name="T54" fmla="*/ 1952 w 2771"/>
                <a:gd name="T55" fmla="*/ 2256 h 2690"/>
                <a:gd name="T56" fmla="*/ 1904 w 2771"/>
                <a:gd name="T57" fmla="*/ 2323 h 2690"/>
                <a:gd name="T58" fmla="*/ 1848 w 2771"/>
                <a:gd name="T59" fmla="*/ 2357 h 2690"/>
                <a:gd name="T60" fmla="*/ 1912 w 2771"/>
                <a:gd name="T61" fmla="*/ 2571 h 2690"/>
                <a:gd name="T62" fmla="*/ 1816 w 2771"/>
                <a:gd name="T63" fmla="*/ 2655 h 2690"/>
                <a:gd name="T64" fmla="*/ 1540 w 2771"/>
                <a:gd name="T65" fmla="*/ 2562 h 2690"/>
                <a:gd name="T66" fmla="*/ 1467 w 2771"/>
                <a:gd name="T67" fmla="*/ 2405 h 2690"/>
                <a:gd name="T68" fmla="*/ 1451 w 2771"/>
                <a:gd name="T69" fmla="*/ 2267 h 2690"/>
                <a:gd name="T70" fmla="*/ 1194 w 2771"/>
                <a:gd name="T71" fmla="*/ 1840 h 2690"/>
                <a:gd name="T72" fmla="*/ 995 w 2771"/>
                <a:gd name="T73" fmla="*/ 1699 h 2690"/>
                <a:gd name="T74" fmla="*/ 855 w 2771"/>
                <a:gd name="T75" fmla="*/ 1692 h 2690"/>
                <a:gd name="T76" fmla="*/ 681 w 2771"/>
                <a:gd name="T77" fmla="*/ 1874 h 2690"/>
                <a:gd name="T78" fmla="*/ 495 w 2771"/>
                <a:gd name="T79" fmla="*/ 1777 h 2690"/>
                <a:gd name="T80" fmla="*/ 368 w 2771"/>
                <a:gd name="T81" fmla="*/ 1537 h 2690"/>
                <a:gd name="T82" fmla="*/ 121 w 2771"/>
                <a:gd name="T83" fmla="*/ 1217 h 2690"/>
                <a:gd name="T84" fmla="*/ 16 w 2771"/>
                <a:gd name="T85" fmla="*/ 1103 h 26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771"/>
                <a:gd name="T130" fmla="*/ 0 h 2690"/>
                <a:gd name="T131" fmla="*/ 2771 w 2771"/>
                <a:gd name="T132" fmla="*/ 2690 h 26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771" h="2690">
                  <a:moveTo>
                    <a:pt x="16" y="1103"/>
                  </a:moveTo>
                  <a:lnTo>
                    <a:pt x="0" y="1051"/>
                  </a:lnTo>
                  <a:lnTo>
                    <a:pt x="55" y="1056"/>
                  </a:lnTo>
                  <a:lnTo>
                    <a:pt x="753" y="1123"/>
                  </a:lnTo>
                  <a:lnTo>
                    <a:pt x="857" y="0"/>
                  </a:lnTo>
                  <a:lnTo>
                    <a:pt x="1455" y="34"/>
                  </a:lnTo>
                  <a:lnTo>
                    <a:pt x="1435" y="520"/>
                  </a:lnTo>
                  <a:lnTo>
                    <a:pt x="1494" y="569"/>
                  </a:lnTo>
                  <a:lnTo>
                    <a:pt x="1552" y="572"/>
                  </a:lnTo>
                  <a:lnTo>
                    <a:pt x="1563" y="552"/>
                  </a:lnTo>
                  <a:lnTo>
                    <a:pt x="1597" y="581"/>
                  </a:lnTo>
                  <a:lnTo>
                    <a:pt x="1595" y="613"/>
                  </a:lnTo>
                  <a:lnTo>
                    <a:pt x="1644" y="618"/>
                  </a:lnTo>
                  <a:lnTo>
                    <a:pt x="1685" y="638"/>
                  </a:lnTo>
                  <a:lnTo>
                    <a:pt x="1715" y="627"/>
                  </a:lnTo>
                  <a:lnTo>
                    <a:pt x="1753" y="652"/>
                  </a:lnTo>
                  <a:lnTo>
                    <a:pt x="1760" y="633"/>
                  </a:lnTo>
                  <a:lnTo>
                    <a:pt x="1813" y="637"/>
                  </a:lnTo>
                  <a:lnTo>
                    <a:pt x="1843" y="698"/>
                  </a:lnTo>
                  <a:lnTo>
                    <a:pt x="1866" y="717"/>
                  </a:lnTo>
                  <a:lnTo>
                    <a:pt x="1900" y="680"/>
                  </a:lnTo>
                  <a:lnTo>
                    <a:pt x="1963" y="730"/>
                  </a:lnTo>
                  <a:lnTo>
                    <a:pt x="2001" y="705"/>
                  </a:lnTo>
                  <a:lnTo>
                    <a:pt x="2015" y="752"/>
                  </a:lnTo>
                  <a:lnTo>
                    <a:pt x="2022" y="717"/>
                  </a:lnTo>
                  <a:lnTo>
                    <a:pt x="2062" y="690"/>
                  </a:lnTo>
                  <a:lnTo>
                    <a:pt x="2073" y="719"/>
                  </a:lnTo>
                  <a:lnTo>
                    <a:pt x="2127" y="710"/>
                  </a:lnTo>
                  <a:lnTo>
                    <a:pt x="2170" y="751"/>
                  </a:lnTo>
                  <a:lnTo>
                    <a:pt x="2280" y="716"/>
                  </a:lnTo>
                  <a:lnTo>
                    <a:pt x="2391" y="705"/>
                  </a:lnTo>
                  <a:lnTo>
                    <a:pt x="2424" y="689"/>
                  </a:lnTo>
                  <a:lnTo>
                    <a:pt x="2509" y="746"/>
                  </a:lnTo>
                  <a:lnTo>
                    <a:pt x="2562" y="765"/>
                  </a:lnTo>
                  <a:lnTo>
                    <a:pt x="2582" y="790"/>
                  </a:lnTo>
                  <a:lnTo>
                    <a:pt x="2653" y="788"/>
                  </a:lnTo>
                  <a:lnTo>
                    <a:pt x="2656" y="922"/>
                  </a:lnTo>
                  <a:lnTo>
                    <a:pt x="2669" y="1185"/>
                  </a:lnTo>
                  <a:lnTo>
                    <a:pt x="2699" y="1219"/>
                  </a:lnTo>
                  <a:lnTo>
                    <a:pt x="2711" y="1286"/>
                  </a:lnTo>
                  <a:lnTo>
                    <a:pt x="2771" y="1380"/>
                  </a:lnTo>
                  <a:lnTo>
                    <a:pt x="2769" y="1460"/>
                  </a:lnTo>
                  <a:lnTo>
                    <a:pt x="2733" y="1536"/>
                  </a:lnTo>
                  <a:lnTo>
                    <a:pt x="2736" y="1577"/>
                  </a:lnTo>
                  <a:lnTo>
                    <a:pt x="2747" y="1621"/>
                  </a:lnTo>
                  <a:lnTo>
                    <a:pt x="2742" y="1664"/>
                  </a:lnTo>
                  <a:lnTo>
                    <a:pt x="2721" y="1692"/>
                  </a:lnTo>
                  <a:lnTo>
                    <a:pt x="2694" y="1726"/>
                  </a:lnTo>
                  <a:lnTo>
                    <a:pt x="2713" y="1747"/>
                  </a:lnTo>
                  <a:lnTo>
                    <a:pt x="2602" y="1784"/>
                  </a:lnTo>
                  <a:lnTo>
                    <a:pt x="2513" y="1835"/>
                  </a:lnTo>
                  <a:lnTo>
                    <a:pt x="2567" y="1793"/>
                  </a:lnTo>
                  <a:lnTo>
                    <a:pt x="2509" y="1792"/>
                  </a:lnTo>
                  <a:lnTo>
                    <a:pt x="2526" y="1724"/>
                  </a:lnTo>
                  <a:lnTo>
                    <a:pt x="2479" y="1763"/>
                  </a:lnTo>
                  <a:lnTo>
                    <a:pt x="2456" y="1750"/>
                  </a:lnTo>
                  <a:lnTo>
                    <a:pt x="2458" y="1796"/>
                  </a:lnTo>
                  <a:lnTo>
                    <a:pt x="2478" y="1804"/>
                  </a:lnTo>
                  <a:lnTo>
                    <a:pt x="2482" y="1846"/>
                  </a:lnTo>
                  <a:lnTo>
                    <a:pt x="2446" y="1878"/>
                  </a:lnTo>
                  <a:lnTo>
                    <a:pt x="2425" y="1876"/>
                  </a:lnTo>
                  <a:lnTo>
                    <a:pt x="2419" y="1923"/>
                  </a:lnTo>
                  <a:lnTo>
                    <a:pt x="2163" y="2080"/>
                  </a:lnTo>
                  <a:lnTo>
                    <a:pt x="2166" y="2064"/>
                  </a:lnTo>
                  <a:lnTo>
                    <a:pt x="2284" y="1988"/>
                  </a:lnTo>
                  <a:lnTo>
                    <a:pt x="2192" y="2037"/>
                  </a:lnTo>
                  <a:lnTo>
                    <a:pt x="2198" y="1992"/>
                  </a:lnTo>
                  <a:lnTo>
                    <a:pt x="2173" y="2014"/>
                  </a:lnTo>
                  <a:lnTo>
                    <a:pt x="2147" y="2001"/>
                  </a:lnTo>
                  <a:lnTo>
                    <a:pt x="2137" y="2037"/>
                  </a:lnTo>
                  <a:lnTo>
                    <a:pt x="2096" y="2001"/>
                  </a:lnTo>
                  <a:lnTo>
                    <a:pt x="2099" y="2035"/>
                  </a:lnTo>
                  <a:lnTo>
                    <a:pt x="2147" y="2066"/>
                  </a:lnTo>
                  <a:lnTo>
                    <a:pt x="2092" y="2098"/>
                  </a:lnTo>
                  <a:lnTo>
                    <a:pt x="2067" y="2057"/>
                  </a:lnTo>
                  <a:lnTo>
                    <a:pt x="2048" y="2159"/>
                  </a:lnTo>
                  <a:lnTo>
                    <a:pt x="2024" y="2118"/>
                  </a:lnTo>
                  <a:lnTo>
                    <a:pt x="1975" y="2135"/>
                  </a:lnTo>
                  <a:lnTo>
                    <a:pt x="1965" y="2161"/>
                  </a:lnTo>
                  <a:lnTo>
                    <a:pt x="1989" y="2207"/>
                  </a:lnTo>
                  <a:lnTo>
                    <a:pt x="1898" y="2213"/>
                  </a:lnTo>
                  <a:lnTo>
                    <a:pt x="1931" y="2222"/>
                  </a:lnTo>
                  <a:lnTo>
                    <a:pt x="1933" y="2267"/>
                  </a:lnTo>
                  <a:lnTo>
                    <a:pt x="1952" y="2256"/>
                  </a:lnTo>
                  <a:lnTo>
                    <a:pt x="1942" y="2288"/>
                  </a:lnTo>
                  <a:lnTo>
                    <a:pt x="1901" y="2354"/>
                  </a:lnTo>
                  <a:lnTo>
                    <a:pt x="1904" y="2323"/>
                  </a:lnTo>
                  <a:lnTo>
                    <a:pt x="1877" y="2351"/>
                  </a:lnTo>
                  <a:lnTo>
                    <a:pt x="1841" y="2310"/>
                  </a:lnTo>
                  <a:lnTo>
                    <a:pt x="1848" y="2357"/>
                  </a:lnTo>
                  <a:lnTo>
                    <a:pt x="1917" y="2364"/>
                  </a:lnTo>
                  <a:lnTo>
                    <a:pt x="1890" y="2434"/>
                  </a:lnTo>
                  <a:lnTo>
                    <a:pt x="1912" y="2571"/>
                  </a:lnTo>
                  <a:lnTo>
                    <a:pt x="1973" y="2685"/>
                  </a:lnTo>
                  <a:lnTo>
                    <a:pt x="1893" y="2690"/>
                  </a:lnTo>
                  <a:lnTo>
                    <a:pt x="1816" y="2655"/>
                  </a:lnTo>
                  <a:lnTo>
                    <a:pt x="1750" y="2656"/>
                  </a:lnTo>
                  <a:lnTo>
                    <a:pt x="1653" y="2604"/>
                  </a:lnTo>
                  <a:lnTo>
                    <a:pt x="1540" y="2562"/>
                  </a:lnTo>
                  <a:lnTo>
                    <a:pt x="1528" y="2517"/>
                  </a:lnTo>
                  <a:lnTo>
                    <a:pt x="1504" y="2453"/>
                  </a:lnTo>
                  <a:lnTo>
                    <a:pt x="1467" y="2405"/>
                  </a:lnTo>
                  <a:lnTo>
                    <a:pt x="1471" y="2354"/>
                  </a:lnTo>
                  <a:lnTo>
                    <a:pt x="1450" y="2336"/>
                  </a:lnTo>
                  <a:lnTo>
                    <a:pt x="1451" y="2267"/>
                  </a:lnTo>
                  <a:lnTo>
                    <a:pt x="1385" y="2215"/>
                  </a:lnTo>
                  <a:lnTo>
                    <a:pt x="1313" y="2109"/>
                  </a:lnTo>
                  <a:lnTo>
                    <a:pt x="1194" y="1840"/>
                  </a:lnTo>
                  <a:lnTo>
                    <a:pt x="1103" y="1771"/>
                  </a:lnTo>
                  <a:lnTo>
                    <a:pt x="1073" y="1709"/>
                  </a:lnTo>
                  <a:lnTo>
                    <a:pt x="995" y="1699"/>
                  </a:lnTo>
                  <a:lnTo>
                    <a:pt x="930" y="1692"/>
                  </a:lnTo>
                  <a:lnTo>
                    <a:pt x="873" y="1666"/>
                  </a:lnTo>
                  <a:lnTo>
                    <a:pt x="855" y="1692"/>
                  </a:lnTo>
                  <a:lnTo>
                    <a:pt x="794" y="1692"/>
                  </a:lnTo>
                  <a:lnTo>
                    <a:pt x="740" y="1819"/>
                  </a:lnTo>
                  <a:lnTo>
                    <a:pt x="681" y="1874"/>
                  </a:lnTo>
                  <a:lnTo>
                    <a:pt x="647" y="1870"/>
                  </a:lnTo>
                  <a:lnTo>
                    <a:pt x="541" y="1790"/>
                  </a:lnTo>
                  <a:lnTo>
                    <a:pt x="495" y="1777"/>
                  </a:lnTo>
                  <a:lnTo>
                    <a:pt x="394" y="1685"/>
                  </a:lnTo>
                  <a:lnTo>
                    <a:pt x="367" y="1612"/>
                  </a:lnTo>
                  <a:lnTo>
                    <a:pt x="368" y="1537"/>
                  </a:lnTo>
                  <a:lnTo>
                    <a:pt x="319" y="1431"/>
                  </a:lnTo>
                  <a:lnTo>
                    <a:pt x="235" y="1362"/>
                  </a:lnTo>
                  <a:lnTo>
                    <a:pt x="121" y="1217"/>
                  </a:lnTo>
                  <a:lnTo>
                    <a:pt x="77" y="1192"/>
                  </a:lnTo>
                  <a:lnTo>
                    <a:pt x="47" y="1116"/>
                  </a:lnTo>
                  <a:lnTo>
                    <a:pt x="16" y="110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51" name="Freeform 84"/>
            <p:cNvSpPr>
              <a:spLocks/>
            </p:cNvSpPr>
            <p:nvPr/>
          </p:nvSpPr>
          <p:spPr bwMode="gray">
            <a:xfrm>
              <a:off x="1411699" y="2146364"/>
              <a:ext cx="545715" cy="685066"/>
            </a:xfrm>
            <a:custGeom>
              <a:avLst/>
              <a:gdLst>
                <a:gd name="T0" fmla="*/ 0 w 1119"/>
                <a:gd name="T1" fmla="*/ 1238 h 1406"/>
                <a:gd name="T2" fmla="*/ 244 w 1119"/>
                <a:gd name="T3" fmla="*/ 0 h 1406"/>
                <a:gd name="T4" fmla="*/ 790 w 1119"/>
                <a:gd name="T5" fmla="*/ 100 h 1406"/>
                <a:gd name="T6" fmla="*/ 748 w 1119"/>
                <a:gd name="T7" fmla="*/ 349 h 1406"/>
                <a:gd name="T8" fmla="*/ 1119 w 1119"/>
                <a:gd name="T9" fmla="*/ 406 h 1406"/>
                <a:gd name="T10" fmla="*/ 979 w 1119"/>
                <a:gd name="T11" fmla="*/ 1406 h 1406"/>
                <a:gd name="T12" fmla="*/ 0 w 1119"/>
                <a:gd name="T13" fmla="*/ 1238 h 1406"/>
                <a:gd name="T14" fmla="*/ 0 60000 65536"/>
                <a:gd name="T15" fmla="*/ 0 60000 65536"/>
                <a:gd name="T16" fmla="*/ 0 60000 65536"/>
                <a:gd name="T17" fmla="*/ 0 60000 65536"/>
                <a:gd name="T18" fmla="*/ 0 60000 65536"/>
                <a:gd name="T19" fmla="*/ 0 60000 65536"/>
                <a:gd name="T20" fmla="*/ 0 60000 65536"/>
                <a:gd name="T21" fmla="*/ 0 w 1119"/>
                <a:gd name="T22" fmla="*/ 0 h 1406"/>
                <a:gd name="T23" fmla="*/ 1119 w 1119"/>
                <a:gd name="T24" fmla="*/ 1406 h 140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9" h="1406">
                  <a:moveTo>
                    <a:pt x="0" y="1238"/>
                  </a:moveTo>
                  <a:lnTo>
                    <a:pt x="244" y="0"/>
                  </a:lnTo>
                  <a:lnTo>
                    <a:pt x="790" y="100"/>
                  </a:lnTo>
                  <a:lnTo>
                    <a:pt x="748" y="349"/>
                  </a:lnTo>
                  <a:lnTo>
                    <a:pt x="1119" y="406"/>
                  </a:lnTo>
                  <a:lnTo>
                    <a:pt x="979" y="1406"/>
                  </a:lnTo>
                  <a:lnTo>
                    <a:pt x="0" y="123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52" name="Freeform 85"/>
            <p:cNvSpPr>
              <a:spLocks/>
            </p:cNvSpPr>
            <p:nvPr/>
          </p:nvSpPr>
          <p:spPr bwMode="gray">
            <a:xfrm>
              <a:off x="5086503" y="1680558"/>
              <a:ext cx="154944" cy="306964"/>
            </a:xfrm>
            <a:custGeom>
              <a:avLst/>
              <a:gdLst>
                <a:gd name="T0" fmla="*/ 0 w 318"/>
                <a:gd name="T1" fmla="*/ 79 h 630"/>
                <a:gd name="T2" fmla="*/ 49 w 318"/>
                <a:gd name="T3" fmla="*/ 257 h 630"/>
                <a:gd name="T4" fmla="*/ 64 w 318"/>
                <a:gd name="T5" fmla="*/ 373 h 630"/>
                <a:gd name="T6" fmla="*/ 115 w 318"/>
                <a:gd name="T7" fmla="*/ 489 h 630"/>
                <a:gd name="T8" fmla="*/ 145 w 318"/>
                <a:gd name="T9" fmla="*/ 630 h 630"/>
                <a:gd name="T10" fmla="*/ 290 w 318"/>
                <a:gd name="T11" fmla="*/ 599 h 630"/>
                <a:gd name="T12" fmla="*/ 260 w 318"/>
                <a:gd name="T13" fmla="*/ 383 h 630"/>
                <a:gd name="T14" fmla="*/ 278 w 318"/>
                <a:gd name="T15" fmla="*/ 230 h 630"/>
                <a:gd name="T16" fmla="*/ 314 w 318"/>
                <a:gd name="T17" fmla="*/ 159 h 630"/>
                <a:gd name="T18" fmla="*/ 318 w 318"/>
                <a:gd name="T19" fmla="*/ 0 h 630"/>
                <a:gd name="T20" fmla="*/ 0 w 318"/>
                <a:gd name="T21" fmla="*/ 79 h 63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18"/>
                <a:gd name="T34" fmla="*/ 0 h 630"/>
                <a:gd name="T35" fmla="*/ 318 w 318"/>
                <a:gd name="T36" fmla="*/ 630 h 63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18" h="630">
                  <a:moveTo>
                    <a:pt x="0" y="79"/>
                  </a:moveTo>
                  <a:lnTo>
                    <a:pt x="49" y="257"/>
                  </a:lnTo>
                  <a:lnTo>
                    <a:pt x="64" y="373"/>
                  </a:lnTo>
                  <a:lnTo>
                    <a:pt x="115" y="489"/>
                  </a:lnTo>
                  <a:lnTo>
                    <a:pt x="145" y="630"/>
                  </a:lnTo>
                  <a:lnTo>
                    <a:pt x="290" y="599"/>
                  </a:lnTo>
                  <a:lnTo>
                    <a:pt x="260" y="383"/>
                  </a:lnTo>
                  <a:lnTo>
                    <a:pt x="278" y="230"/>
                  </a:lnTo>
                  <a:lnTo>
                    <a:pt x="314" y="159"/>
                  </a:lnTo>
                  <a:lnTo>
                    <a:pt x="318" y="0"/>
                  </a:lnTo>
                  <a:lnTo>
                    <a:pt x="0" y="7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53" name="Group 196"/>
            <p:cNvGrpSpPr/>
            <p:nvPr/>
          </p:nvGrpSpPr>
          <p:grpSpPr bwMode="gray">
            <a:xfrm>
              <a:off x="4341017" y="2476716"/>
              <a:ext cx="756205" cy="424878"/>
              <a:chOff x="4341017" y="2476716"/>
              <a:chExt cx="756205" cy="424878"/>
            </a:xfrm>
            <a:grpFill/>
          </p:grpSpPr>
          <p:sp>
            <p:nvSpPr>
              <p:cNvPr id="61" name="Freeform 86"/>
              <p:cNvSpPr>
                <a:spLocks/>
              </p:cNvSpPr>
              <p:nvPr/>
            </p:nvSpPr>
            <p:spPr bwMode="gray">
              <a:xfrm>
                <a:off x="4341017" y="2476716"/>
                <a:ext cx="747435" cy="424878"/>
              </a:xfrm>
              <a:custGeom>
                <a:avLst/>
                <a:gdLst>
                  <a:gd name="T0" fmla="*/ 143 w 1534"/>
                  <a:gd name="T1" fmla="*/ 776 h 871"/>
                  <a:gd name="T2" fmla="*/ 196 w 1534"/>
                  <a:gd name="T3" fmla="*/ 692 h 871"/>
                  <a:gd name="T4" fmla="*/ 299 w 1534"/>
                  <a:gd name="T5" fmla="*/ 592 h 871"/>
                  <a:gd name="T6" fmla="*/ 424 w 1534"/>
                  <a:gd name="T7" fmla="*/ 625 h 871"/>
                  <a:gd name="T8" fmla="*/ 496 w 1534"/>
                  <a:gd name="T9" fmla="*/ 625 h 871"/>
                  <a:gd name="T10" fmla="*/ 598 w 1534"/>
                  <a:gd name="T11" fmla="*/ 575 h 871"/>
                  <a:gd name="T12" fmla="*/ 618 w 1534"/>
                  <a:gd name="T13" fmla="*/ 507 h 871"/>
                  <a:gd name="T14" fmla="*/ 707 w 1534"/>
                  <a:gd name="T15" fmla="*/ 259 h 871"/>
                  <a:gd name="T16" fmla="*/ 811 w 1534"/>
                  <a:gd name="T17" fmla="*/ 196 h 871"/>
                  <a:gd name="T18" fmla="*/ 899 w 1534"/>
                  <a:gd name="T19" fmla="*/ 98 h 871"/>
                  <a:gd name="T20" fmla="*/ 1023 w 1534"/>
                  <a:gd name="T21" fmla="*/ 61 h 871"/>
                  <a:gd name="T22" fmla="*/ 1093 w 1534"/>
                  <a:gd name="T23" fmla="*/ 26 h 871"/>
                  <a:gd name="T24" fmla="*/ 1169 w 1534"/>
                  <a:gd name="T25" fmla="*/ 85 h 871"/>
                  <a:gd name="T26" fmla="*/ 1189 w 1534"/>
                  <a:gd name="T27" fmla="*/ 144 h 871"/>
                  <a:gd name="T28" fmla="*/ 1169 w 1534"/>
                  <a:gd name="T29" fmla="*/ 239 h 871"/>
                  <a:gd name="T30" fmla="*/ 1224 w 1534"/>
                  <a:gd name="T31" fmla="*/ 246 h 871"/>
                  <a:gd name="T32" fmla="*/ 1306 w 1534"/>
                  <a:gd name="T33" fmla="*/ 268 h 871"/>
                  <a:gd name="T34" fmla="*/ 1390 w 1534"/>
                  <a:gd name="T35" fmla="*/ 308 h 871"/>
                  <a:gd name="T36" fmla="*/ 1379 w 1534"/>
                  <a:gd name="T37" fmla="*/ 364 h 871"/>
                  <a:gd name="T38" fmla="*/ 1360 w 1534"/>
                  <a:gd name="T39" fmla="*/ 373 h 871"/>
                  <a:gd name="T40" fmla="*/ 1250 w 1534"/>
                  <a:gd name="T41" fmla="*/ 305 h 871"/>
                  <a:gd name="T42" fmla="*/ 1396 w 1534"/>
                  <a:gd name="T43" fmla="*/ 396 h 871"/>
                  <a:gd name="T44" fmla="*/ 1416 w 1534"/>
                  <a:gd name="T45" fmla="*/ 435 h 871"/>
                  <a:gd name="T46" fmla="*/ 1397 w 1534"/>
                  <a:gd name="T47" fmla="*/ 437 h 871"/>
                  <a:gd name="T48" fmla="*/ 1383 w 1534"/>
                  <a:gd name="T49" fmla="*/ 456 h 871"/>
                  <a:gd name="T50" fmla="*/ 1377 w 1534"/>
                  <a:gd name="T51" fmla="*/ 478 h 871"/>
                  <a:gd name="T52" fmla="*/ 1303 w 1534"/>
                  <a:gd name="T53" fmla="*/ 423 h 871"/>
                  <a:gd name="T54" fmla="*/ 1368 w 1534"/>
                  <a:gd name="T55" fmla="*/ 485 h 871"/>
                  <a:gd name="T56" fmla="*/ 1413 w 1534"/>
                  <a:gd name="T57" fmla="*/ 497 h 871"/>
                  <a:gd name="T58" fmla="*/ 1424 w 1534"/>
                  <a:gd name="T59" fmla="*/ 510 h 871"/>
                  <a:gd name="T60" fmla="*/ 1406 w 1534"/>
                  <a:gd name="T61" fmla="*/ 540 h 871"/>
                  <a:gd name="T62" fmla="*/ 1357 w 1534"/>
                  <a:gd name="T63" fmla="*/ 503 h 871"/>
                  <a:gd name="T64" fmla="*/ 1296 w 1534"/>
                  <a:gd name="T65" fmla="*/ 481 h 871"/>
                  <a:gd name="T66" fmla="*/ 1346 w 1534"/>
                  <a:gd name="T67" fmla="*/ 517 h 871"/>
                  <a:gd name="T68" fmla="*/ 1409 w 1534"/>
                  <a:gd name="T69" fmla="*/ 562 h 871"/>
                  <a:gd name="T70" fmla="*/ 1430 w 1534"/>
                  <a:gd name="T71" fmla="*/ 542 h 871"/>
                  <a:gd name="T72" fmla="*/ 1490 w 1534"/>
                  <a:gd name="T73" fmla="*/ 545 h 871"/>
                  <a:gd name="T74" fmla="*/ 1506 w 1534"/>
                  <a:gd name="T75" fmla="*/ 612 h 871"/>
                  <a:gd name="T76" fmla="*/ 895 w 1534"/>
                  <a:gd name="T77" fmla="*/ 752 h 871"/>
                  <a:gd name="T78" fmla="*/ 0 w 1534"/>
                  <a:gd name="T79" fmla="*/ 871 h 87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534"/>
                  <a:gd name="T121" fmla="*/ 0 h 871"/>
                  <a:gd name="T122" fmla="*/ 1534 w 1534"/>
                  <a:gd name="T123" fmla="*/ 871 h 87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534" h="871">
                    <a:moveTo>
                      <a:pt x="0" y="871"/>
                    </a:moveTo>
                    <a:lnTo>
                      <a:pt x="143" y="776"/>
                    </a:lnTo>
                    <a:lnTo>
                      <a:pt x="144" y="755"/>
                    </a:lnTo>
                    <a:lnTo>
                      <a:pt x="196" y="692"/>
                    </a:lnTo>
                    <a:lnTo>
                      <a:pt x="244" y="658"/>
                    </a:lnTo>
                    <a:lnTo>
                      <a:pt x="299" y="592"/>
                    </a:lnTo>
                    <a:lnTo>
                      <a:pt x="355" y="658"/>
                    </a:lnTo>
                    <a:lnTo>
                      <a:pt x="424" y="625"/>
                    </a:lnTo>
                    <a:lnTo>
                      <a:pt x="453" y="645"/>
                    </a:lnTo>
                    <a:lnTo>
                      <a:pt x="496" y="625"/>
                    </a:lnTo>
                    <a:lnTo>
                      <a:pt x="522" y="588"/>
                    </a:lnTo>
                    <a:lnTo>
                      <a:pt x="598" y="575"/>
                    </a:lnTo>
                    <a:lnTo>
                      <a:pt x="638" y="521"/>
                    </a:lnTo>
                    <a:lnTo>
                      <a:pt x="618" y="507"/>
                    </a:lnTo>
                    <a:lnTo>
                      <a:pt x="690" y="343"/>
                    </a:lnTo>
                    <a:lnTo>
                      <a:pt x="707" y="259"/>
                    </a:lnTo>
                    <a:lnTo>
                      <a:pt x="776" y="292"/>
                    </a:lnTo>
                    <a:lnTo>
                      <a:pt x="811" y="196"/>
                    </a:lnTo>
                    <a:lnTo>
                      <a:pt x="847" y="190"/>
                    </a:lnTo>
                    <a:lnTo>
                      <a:pt x="899" y="98"/>
                    </a:lnTo>
                    <a:lnTo>
                      <a:pt x="915" y="0"/>
                    </a:lnTo>
                    <a:lnTo>
                      <a:pt x="1023" y="61"/>
                    </a:lnTo>
                    <a:lnTo>
                      <a:pt x="1041" y="11"/>
                    </a:lnTo>
                    <a:lnTo>
                      <a:pt x="1093" y="26"/>
                    </a:lnTo>
                    <a:lnTo>
                      <a:pt x="1123" y="64"/>
                    </a:lnTo>
                    <a:lnTo>
                      <a:pt x="1169" y="85"/>
                    </a:lnTo>
                    <a:lnTo>
                      <a:pt x="1190" y="116"/>
                    </a:lnTo>
                    <a:lnTo>
                      <a:pt x="1189" y="144"/>
                    </a:lnTo>
                    <a:lnTo>
                      <a:pt x="1156" y="201"/>
                    </a:lnTo>
                    <a:lnTo>
                      <a:pt x="1169" y="239"/>
                    </a:lnTo>
                    <a:lnTo>
                      <a:pt x="1208" y="222"/>
                    </a:lnTo>
                    <a:lnTo>
                      <a:pt x="1224" y="246"/>
                    </a:lnTo>
                    <a:lnTo>
                      <a:pt x="1238" y="262"/>
                    </a:lnTo>
                    <a:lnTo>
                      <a:pt x="1306" y="268"/>
                    </a:lnTo>
                    <a:lnTo>
                      <a:pt x="1326" y="291"/>
                    </a:lnTo>
                    <a:lnTo>
                      <a:pt x="1390" y="308"/>
                    </a:lnTo>
                    <a:lnTo>
                      <a:pt x="1374" y="325"/>
                    </a:lnTo>
                    <a:lnTo>
                      <a:pt x="1379" y="364"/>
                    </a:lnTo>
                    <a:lnTo>
                      <a:pt x="1384" y="380"/>
                    </a:lnTo>
                    <a:lnTo>
                      <a:pt x="1360" y="373"/>
                    </a:lnTo>
                    <a:lnTo>
                      <a:pt x="1319" y="351"/>
                    </a:lnTo>
                    <a:lnTo>
                      <a:pt x="1250" y="305"/>
                    </a:lnTo>
                    <a:lnTo>
                      <a:pt x="1345" y="393"/>
                    </a:lnTo>
                    <a:lnTo>
                      <a:pt x="1396" y="396"/>
                    </a:lnTo>
                    <a:lnTo>
                      <a:pt x="1367" y="411"/>
                    </a:lnTo>
                    <a:lnTo>
                      <a:pt x="1416" y="435"/>
                    </a:lnTo>
                    <a:lnTo>
                      <a:pt x="1415" y="455"/>
                    </a:lnTo>
                    <a:lnTo>
                      <a:pt x="1397" y="437"/>
                    </a:lnTo>
                    <a:lnTo>
                      <a:pt x="1377" y="438"/>
                    </a:lnTo>
                    <a:lnTo>
                      <a:pt x="1383" y="456"/>
                    </a:lnTo>
                    <a:lnTo>
                      <a:pt x="1397" y="468"/>
                    </a:lnTo>
                    <a:lnTo>
                      <a:pt x="1377" y="478"/>
                    </a:lnTo>
                    <a:lnTo>
                      <a:pt x="1325" y="441"/>
                    </a:lnTo>
                    <a:lnTo>
                      <a:pt x="1303" y="423"/>
                    </a:lnTo>
                    <a:lnTo>
                      <a:pt x="1316" y="448"/>
                    </a:lnTo>
                    <a:lnTo>
                      <a:pt x="1368" y="485"/>
                    </a:lnTo>
                    <a:lnTo>
                      <a:pt x="1390" y="488"/>
                    </a:lnTo>
                    <a:lnTo>
                      <a:pt x="1413" y="497"/>
                    </a:lnTo>
                    <a:lnTo>
                      <a:pt x="1411" y="510"/>
                    </a:lnTo>
                    <a:lnTo>
                      <a:pt x="1424" y="510"/>
                    </a:lnTo>
                    <a:lnTo>
                      <a:pt x="1428" y="522"/>
                    </a:lnTo>
                    <a:lnTo>
                      <a:pt x="1406" y="540"/>
                    </a:lnTo>
                    <a:lnTo>
                      <a:pt x="1366" y="522"/>
                    </a:lnTo>
                    <a:lnTo>
                      <a:pt x="1357" y="503"/>
                    </a:lnTo>
                    <a:lnTo>
                      <a:pt x="1306" y="497"/>
                    </a:lnTo>
                    <a:lnTo>
                      <a:pt x="1296" y="481"/>
                    </a:lnTo>
                    <a:lnTo>
                      <a:pt x="1280" y="502"/>
                    </a:lnTo>
                    <a:lnTo>
                      <a:pt x="1346" y="517"/>
                    </a:lnTo>
                    <a:lnTo>
                      <a:pt x="1351" y="536"/>
                    </a:lnTo>
                    <a:lnTo>
                      <a:pt x="1409" y="562"/>
                    </a:lnTo>
                    <a:lnTo>
                      <a:pt x="1425" y="562"/>
                    </a:lnTo>
                    <a:lnTo>
                      <a:pt x="1430" y="542"/>
                    </a:lnTo>
                    <a:lnTo>
                      <a:pt x="1452" y="548"/>
                    </a:lnTo>
                    <a:lnTo>
                      <a:pt x="1490" y="545"/>
                    </a:lnTo>
                    <a:lnTo>
                      <a:pt x="1534" y="625"/>
                    </a:lnTo>
                    <a:lnTo>
                      <a:pt x="1506" y="612"/>
                    </a:lnTo>
                    <a:lnTo>
                      <a:pt x="1498" y="636"/>
                    </a:lnTo>
                    <a:lnTo>
                      <a:pt x="895" y="752"/>
                    </a:lnTo>
                    <a:lnTo>
                      <a:pt x="396" y="817"/>
                    </a:lnTo>
                    <a:lnTo>
                      <a:pt x="0" y="87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62" name="Freeform 87"/>
              <p:cNvSpPr>
                <a:spLocks/>
              </p:cNvSpPr>
              <p:nvPr/>
            </p:nvSpPr>
            <p:spPr bwMode="gray">
              <a:xfrm>
                <a:off x="5055319" y="2595604"/>
                <a:ext cx="41903" cy="119863"/>
              </a:xfrm>
              <a:custGeom>
                <a:avLst/>
                <a:gdLst>
                  <a:gd name="T0" fmla="*/ 1 w 86"/>
                  <a:gd name="T1" fmla="*/ 139 h 247"/>
                  <a:gd name="T2" fmla="*/ 0 w 86"/>
                  <a:gd name="T3" fmla="*/ 216 h 247"/>
                  <a:gd name="T4" fmla="*/ 18 w 86"/>
                  <a:gd name="T5" fmla="*/ 247 h 247"/>
                  <a:gd name="T6" fmla="*/ 33 w 86"/>
                  <a:gd name="T7" fmla="*/ 156 h 247"/>
                  <a:gd name="T8" fmla="*/ 61 w 86"/>
                  <a:gd name="T9" fmla="*/ 118 h 247"/>
                  <a:gd name="T10" fmla="*/ 86 w 86"/>
                  <a:gd name="T11" fmla="*/ 0 h 247"/>
                  <a:gd name="T12" fmla="*/ 36 w 86"/>
                  <a:gd name="T13" fmla="*/ 27 h 247"/>
                  <a:gd name="T14" fmla="*/ 1 w 86"/>
                  <a:gd name="T15" fmla="*/ 139 h 247"/>
                  <a:gd name="T16" fmla="*/ 0 60000 65536"/>
                  <a:gd name="T17" fmla="*/ 0 60000 65536"/>
                  <a:gd name="T18" fmla="*/ 0 60000 65536"/>
                  <a:gd name="T19" fmla="*/ 0 60000 65536"/>
                  <a:gd name="T20" fmla="*/ 0 60000 65536"/>
                  <a:gd name="T21" fmla="*/ 0 60000 65536"/>
                  <a:gd name="T22" fmla="*/ 0 60000 65536"/>
                  <a:gd name="T23" fmla="*/ 0 60000 65536"/>
                  <a:gd name="T24" fmla="*/ 0 w 86"/>
                  <a:gd name="T25" fmla="*/ 0 h 247"/>
                  <a:gd name="T26" fmla="*/ 86 w 86"/>
                  <a:gd name="T27" fmla="*/ 247 h 24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6" h="247">
                    <a:moveTo>
                      <a:pt x="1" y="139"/>
                    </a:moveTo>
                    <a:lnTo>
                      <a:pt x="0" y="216"/>
                    </a:lnTo>
                    <a:lnTo>
                      <a:pt x="18" y="247"/>
                    </a:lnTo>
                    <a:lnTo>
                      <a:pt x="33" y="156"/>
                    </a:lnTo>
                    <a:lnTo>
                      <a:pt x="61" y="118"/>
                    </a:lnTo>
                    <a:lnTo>
                      <a:pt x="86" y="0"/>
                    </a:lnTo>
                    <a:lnTo>
                      <a:pt x="36" y="27"/>
                    </a:lnTo>
                    <a:lnTo>
                      <a:pt x="1" y="13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grpSp>
          <p:nvGrpSpPr>
            <p:cNvPr id="54" name="Group 112"/>
            <p:cNvGrpSpPr/>
            <p:nvPr/>
          </p:nvGrpSpPr>
          <p:grpSpPr bwMode="gray">
            <a:xfrm>
              <a:off x="813361" y="1144588"/>
              <a:ext cx="646088" cy="471653"/>
              <a:chOff x="813361" y="1144588"/>
              <a:chExt cx="646088" cy="471653"/>
            </a:xfrm>
            <a:grpFill/>
          </p:grpSpPr>
          <p:sp>
            <p:nvSpPr>
              <p:cNvPr id="58" name="Freeform 88"/>
              <p:cNvSpPr>
                <a:spLocks/>
              </p:cNvSpPr>
              <p:nvPr/>
            </p:nvSpPr>
            <p:spPr bwMode="gray">
              <a:xfrm>
                <a:off x="813361" y="1144588"/>
                <a:ext cx="646088" cy="471653"/>
              </a:xfrm>
              <a:custGeom>
                <a:avLst/>
                <a:gdLst>
                  <a:gd name="T0" fmla="*/ 46 w 1325"/>
                  <a:gd name="T1" fmla="*/ 266 h 966"/>
                  <a:gd name="T2" fmla="*/ 39 w 1325"/>
                  <a:gd name="T3" fmla="*/ 412 h 966"/>
                  <a:gd name="T4" fmla="*/ 56 w 1325"/>
                  <a:gd name="T5" fmla="*/ 430 h 966"/>
                  <a:gd name="T6" fmla="*/ 30 w 1325"/>
                  <a:gd name="T7" fmla="*/ 476 h 966"/>
                  <a:gd name="T8" fmla="*/ 41 w 1325"/>
                  <a:gd name="T9" fmla="*/ 501 h 966"/>
                  <a:gd name="T10" fmla="*/ 16 w 1325"/>
                  <a:gd name="T11" fmla="*/ 561 h 966"/>
                  <a:gd name="T12" fmla="*/ 0 w 1325"/>
                  <a:gd name="T13" fmla="*/ 571 h 966"/>
                  <a:gd name="T14" fmla="*/ 98 w 1325"/>
                  <a:gd name="T15" fmla="*/ 646 h 966"/>
                  <a:gd name="T16" fmla="*/ 165 w 1325"/>
                  <a:gd name="T17" fmla="*/ 779 h 966"/>
                  <a:gd name="T18" fmla="*/ 477 w 1325"/>
                  <a:gd name="T19" fmla="*/ 885 h 966"/>
                  <a:gd name="T20" fmla="*/ 1174 w 1325"/>
                  <a:gd name="T21" fmla="*/ 966 h 966"/>
                  <a:gd name="T22" fmla="*/ 408 w 1325"/>
                  <a:gd name="T23" fmla="*/ 0 h 966"/>
                  <a:gd name="T24" fmla="*/ 394 w 1325"/>
                  <a:gd name="T25" fmla="*/ 24 h 966"/>
                  <a:gd name="T26" fmla="*/ 404 w 1325"/>
                  <a:gd name="T27" fmla="*/ 66 h 966"/>
                  <a:gd name="T28" fmla="*/ 425 w 1325"/>
                  <a:gd name="T29" fmla="*/ 96 h 966"/>
                  <a:gd name="T30" fmla="*/ 391 w 1325"/>
                  <a:gd name="T31" fmla="*/ 120 h 966"/>
                  <a:gd name="T32" fmla="*/ 399 w 1325"/>
                  <a:gd name="T33" fmla="*/ 144 h 966"/>
                  <a:gd name="T34" fmla="*/ 417 w 1325"/>
                  <a:gd name="T35" fmla="*/ 249 h 966"/>
                  <a:gd name="T36" fmla="*/ 410 w 1325"/>
                  <a:gd name="T37" fmla="*/ 267 h 966"/>
                  <a:gd name="T38" fmla="*/ 375 w 1325"/>
                  <a:gd name="T39" fmla="*/ 330 h 966"/>
                  <a:gd name="T40" fmla="*/ 365 w 1325"/>
                  <a:gd name="T41" fmla="*/ 351 h 966"/>
                  <a:gd name="T42" fmla="*/ 342 w 1325"/>
                  <a:gd name="T43" fmla="*/ 430 h 966"/>
                  <a:gd name="T44" fmla="*/ 287 w 1325"/>
                  <a:gd name="T45" fmla="*/ 455 h 966"/>
                  <a:gd name="T46" fmla="*/ 263 w 1325"/>
                  <a:gd name="T47" fmla="*/ 444 h 966"/>
                  <a:gd name="T48" fmla="*/ 243 w 1325"/>
                  <a:gd name="T49" fmla="*/ 458 h 966"/>
                  <a:gd name="T50" fmla="*/ 248 w 1325"/>
                  <a:gd name="T51" fmla="*/ 429 h 966"/>
                  <a:gd name="T52" fmla="*/ 227 w 1325"/>
                  <a:gd name="T53" fmla="*/ 413 h 966"/>
                  <a:gd name="T54" fmla="*/ 260 w 1325"/>
                  <a:gd name="T55" fmla="*/ 397 h 966"/>
                  <a:gd name="T56" fmla="*/ 279 w 1325"/>
                  <a:gd name="T57" fmla="*/ 431 h 966"/>
                  <a:gd name="T58" fmla="*/ 302 w 1325"/>
                  <a:gd name="T59" fmla="*/ 409 h 966"/>
                  <a:gd name="T60" fmla="*/ 329 w 1325"/>
                  <a:gd name="T61" fmla="*/ 389 h 966"/>
                  <a:gd name="T62" fmla="*/ 316 w 1325"/>
                  <a:gd name="T63" fmla="*/ 350 h 966"/>
                  <a:gd name="T64" fmla="*/ 334 w 1325"/>
                  <a:gd name="T65" fmla="*/ 305 h 966"/>
                  <a:gd name="T66" fmla="*/ 356 w 1325"/>
                  <a:gd name="T67" fmla="*/ 255 h 966"/>
                  <a:gd name="T68" fmla="*/ 326 w 1325"/>
                  <a:gd name="T69" fmla="*/ 295 h 966"/>
                  <a:gd name="T70" fmla="*/ 263 w 1325"/>
                  <a:gd name="T71" fmla="*/ 338 h 966"/>
                  <a:gd name="T72" fmla="*/ 244 w 1325"/>
                  <a:gd name="T73" fmla="*/ 377 h 966"/>
                  <a:gd name="T74" fmla="*/ 289 w 1325"/>
                  <a:gd name="T75" fmla="*/ 304 h 966"/>
                  <a:gd name="T76" fmla="*/ 339 w 1325"/>
                  <a:gd name="T77" fmla="*/ 273 h 966"/>
                  <a:gd name="T78" fmla="*/ 345 w 1325"/>
                  <a:gd name="T79" fmla="*/ 232 h 966"/>
                  <a:gd name="T80" fmla="*/ 332 w 1325"/>
                  <a:gd name="T81" fmla="*/ 202 h 966"/>
                  <a:gd name="T82" fmla="*/ 317 w 1325"/>
                  <a:gd name="T83" fmla="*/ 208 h 966"/>
                  <a:gd name="T84" fmla="*/ 284 w 1325"/>
                  <a:gd name="T85" fmla="*/ 181 h 966"/>
                  <a:gd name="T86" fmla="*/ 55 w 1325"/>
                  <a:gd name="T87" fmla="*/ 47 h 96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325"/>
                  <a:gd name="T133" fmla="*/ 0 h 966"/>
                  <a:gd name="T134" fmla="*/ 1325 w 1325"/>
                  <a:gd name="T135" fmla="*/ 966 h 96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325" h="966">
                    <a:moveTo>
                      <a:pt x="30" y="167"/>
                    </a:moveTo>
                    <a:lnTo>
                      <a:pt x="49" y="210"/>
                    </a:lnTo>
                    <a:lnTo>
                      <a:pt x="46" y="266"/>
                    </a:lnTo>
                    <a:lnTo>
                      <a:pt x="41" y="318"/>
                    </a:lnTo>
                    <a:lnTo>
                      <a:pt x="48" y="339"/>
                    </a:lnTo>
                    <a:lnTo>
                      <a:pt x="39" y="412"/>
                    </a:lnTo>
                    <a:lnTo>
                      <a:pt x="61" y="397"/>
                    </a:lnTo>
                    <a:lnTo>
                      <a:pt x="92" y="426"/>
                    </a:lnTo>
                    <a:lnTo>
                      <a:pt x="56" y="430"/>
                    </a:lnTo>
                    <a:lnTo>
                      <a:pt x="36" y="428"/>
                    </a:lnTo>
                    <a:lnTo>
                      <a:pt x="33" y="457"/>
                    </a:lnTo>
                    <a:lnTo>
                      <a:pt x="30" y="476"/>
                    </a:lnTo>
                    <a:lnTo>
                      <a:pt x="62" y="476"/>
                    </a:lnTo>
                    <a:lnTo>
                      <a:pt x="67" y="489"/>
                    </a:lnTo>
                    <a:lnTo>
                      <a:pt x="41" y="501"/>
                    </a:lnTo>
                    <a:lnTo>
                      <a:pt x="46" y="529"/>
                    </a:lnTo>
                    <a:lnTo>
                      <a:pt x="28" y="562"/>
                    </a:lnTo>
                    <a:lnTo>
                      <a:pt x="16" y="561"/>
                    </a:lnTo>
                    <a:lnTo>
                      <a:pt x="29" y="513"/>
                    </a:lnTo>
                    <a:lnTo>
                      <a:pt x="22" y="499"/>
                    </a:lnTo>
                    <a:lnTo>
                      <a:pt x="0" y="571"/>
                    </a:lnTo>
                    <a:lnTo>
                      <a:pt x="36" y="595"/>
                    </a:lnTo>
                    <a:lnTo>
                      <a:pt x="93" y="621"/>
                    </a:lnTo>
                    <a:lnTo>
                      <a:pt x="98" y="646"/>
                    </a:lnTo>
                    <a:lnTo>
                      <a:pt x="124" y="650"/>
                    </a:lnTo>
                    <a:lnTo>
                      <a:pt x="173" y="747"/>
                    </a:lnTo>
                    <a:lnTo>
                      <a:pt x="165" y="779"/>
                    </a:lnTo>
                    <a:lnTo>
                      <a:pt x="242" y="845"/>
                    </a:lnTo>
                    <a:lnTo>
                      <a:pt x="377" y="840"/>
                    </a:lnTo>
                    <a:lnTo>
                      <a:pt x="477" y="885"/>
                    </a:lnTo>
                    <a:lnTo>
                      <a:pt x="525" y="875"/>
                    </a:lnTo>
                    <a:lnTo>
                      <a:pt x="828" y="885"/>
                    </a:lnTo>
                    <a:lnTo>
                      <a:pt x="1174" y="966"/>
                    </a:lnTo>
                    <a:lnTo>
                      <a:pt x="1181" y="860"/>
                    </a:lnTo>
                    <a:lnTo>
                      <a:pt x="1325" y="240"/>
                    </a:lnTo>
                    <a:lnTo>
                      <a:pt x="408" y="0"/>
                    </a:lnTo>
                    <a:lnTo>
                      <a:pt x="398" y="5"/>
                    </a:lnTo>
                    <a:lnTo>
                      <a:pt x="404" y="18"/>
                    </a:lnTo>
                    <a:lnTo>
                      <a:pt x="394" y="24"/>
                    </a:lnTo>
                    <a:lnTo>
                      <a:pt x="404" y="37"/>
                    </a:lnTo>
                    <a:lnTo>
                      <a:pt x="400" y="51"/>
                    </a:lnTo>
                    <a:lnTo>
                      <a:pt x="404" y="66"/>
                    </a:lnTo>
                    <a:lnTo>
                      <a:pt x="417" y="61"/>
                    </a:lnTo>
                    <a:lnTo>
                      <a:pt x="432" y="68"/>
                    </a:lnTo>
                    <a:lnTo>
                      <a:pt x="425" y="96"/>
                    </a:lnTo>
                    <a:lnTo>
                      <a:pt x="430" y="107"/>
                    </a:lnTo>
                    <a:lnTo>
                      <a:pt x="412" y="143"/>
                    </a:lnTo>
                    <a:lnTo>
                      <a:pt x="391" y="120"/>
                    </a:lnTo>
                    <a:lnTo>
                      <a:pt x="382" y="124"/>
                    </a:lnTo>
                    <a:lnTo>
                      <a:pt x="382" y="141"/>
                    </a:lnTo>
                    <a:lnTo>
                      <a:pt x="399" y="144"/>
                    </a:lnTo>
                    <a:lnTo>
                      <a:pt x="418" y="183"/>
                    </a:lnTo>
                    <a:lnTo>
                      <a:pt x="410" y="233"/>
                    </a:lnTo>
                    <a:lnTo>
                      <a:pt x="417" y="249"/>
                    </a:lnTo>
                    <a:lnTo>
                      <a:pt x="429" y="253"/>
                    </a:lnTo>
                    <a:lnTo>
                      <a:pt x="421" y="262"/>
                    </a:lnTo>
                    <a:lnTo>
                      <a:pt x="410" y="267"/>
                    </a:lnTo>
                    <a:lnTo>
                      <a:pt x="382" y="299"/>
                    </a:lnTo>
                    <a:lnTo>
                      <a:pt x="382" y="310"/>
                    </a:lnTo>
                    <a:lnTo>
                      <a:pt x="375" y="330"/>
                    </a:lnTo>
                    <a:lnTo>
                      <a:pt x="368" y="332"/>
                    </a:lnTo>
                    <a:lnTo>
                      <a:pt x="377" y="347"/>
                    </a:lnTo>
                    <a:lnTo>
                      <a:pt x="365" y="351"/>
                    </a:lnTo>
                    <a:lnTo>
                      <a:pt x="365" y="408"/>
                    </a:lnTo>
                    <a:lnTo>
                      <a:pt x="342" y="415"/>
                    </a:lnTo>
                    <a:lnTo>
                      <a:pt x="342" y="430"/>
                    </a:lnTo>
                    <a:lnTo>
                      <a:pt x="326" y="411"/>
                    </a:lnTo>
                    <a:lnTo>
                      <a:pt x="323" y="422"/>
                    </a:lnTo>
                    <a:lnTo>
                      <a:pt x="287" y="455"/>
                    </a:lnTo>
                    <a:lnTo>
                      <a:pt x="274" y="450"/>
                    </a:lnTo>
                    <a:lnTo>
                      <a:pt x="268" y="434"/>
                    </a:lnTo>
                    <a:lnTo>
                      <a:pt x="263" y="444"/>
                    </a:lnTo>
                    <a:lnTo>
                      <a:pt x="255" y="436"/>
                    </a:lnTo>
                    <a:lnTo>
                      <a:pt x="248" y="461"/>
                    </a:lnTo>
                    <a:lnTo>
                      <a:pt x="243" y="458"/>
                    </a:lnTo>
                    <a:lnTo>
                      <a:pt x="245" y="441"/>
                    </a:lnTo>
                    <a:lnTo>
                      <a:pt x="232" y="443"/>
                    </a:lnTo>
                    <a:lnTo>
                      <a:pt x="248" y="429"/>
                    </a:lnTo>
                    <a:lnTo>
                      <a:pt x="228" y="428"/>
                    </a:lnTo>
                    <a:lnTo>
                      <a:pt x="243" y="418"/>
                    </a:lnTo>
                    <a:lnTo>
                      <a:pt x="227" y="413"/>
                    </a:lnTo>
                    <a:lnTo>
                      <a:pt x="234" y="402"/>
                    </a:lnTo>
                    <a:lnTo>
                      <a:pt x="250" y="413"/>
                    </a:lnTo>
                    <a:lnTo>
                      <a:pt x="260" y="397"/>
                    </a:lnTo>
                    <a:lnTo>
                      <a:pt x="287" y="383"/>
                    </a:lnTo>
                    <a:lnTo>
                      <a:pt x="273" y="416"/>
                    </a:lnTo>
                    <a:lnTo>
                      <a:pt x="279" y="431"/>
                    </a:lnTo>
                    <a:lnTo>
                      <a:pt x="289" y="400"/>
                    </a:lnTo>
                    <a:lnTo>
                      <a:pt x="315" y="387"/>
                    </a:lnTo>
                    <a:lnTo>
                      <a:pt x="302" y="409"/>
                    </a:lnTo>
                    <a:lnTo>
                      <a:pt x="316" y="421"/>
                    </a:lnTo>
                    <a:lnTo>
                      <a:pt x="316" y="403"/>
                    </a:lnTo>
                    <a:lnTo>
                      <a:pt x="329" y="389"/>
                    </a:lnTo>
                    <a:lnTo>
                      <a:pt x="343" y="366"/>
                    </a:lnTo>
                    <a:lnTo>
                      <a:pt x="340" y="348"/>
                    </a:lnTo>
                    <a:lnTo>
                      <a:pt x="316" y="350"/>
                    </a:lnTo>
                    <a:lnTo>
                      <a:pt x="320" y="328"/>
                    </a:lnTo>
                    <a:lnTo>
                      <a:pt x="333" y="340"/>
                    </a:lnTo>
                    <a:lnTo>
                      <a:pt x="334" y="305"/>
                    </a:lnTo>
                    <a:lnTo>
                      <a:pt x="365" y="307"/>
                    </a:lnTo>
                    <a:lnTo>
                      <a:pt x="367" y="273"/>
                    </a:lnTo>
                    <a:lnTo>
                      <a:pt x="356" y="255"/>
                    </a:lnTo>
                    <a:lnTo>
                      <a:pt x="355" y="287"/>
                    </a:lnTo>
                    <a:lnTo>
                      <a:pt x="347" y="280"/>
                    </a:lnTo>
                    <a:lnTo>
                      <a:pt x="326" y="295"/>
                    </a:lnTo>
                    <a:lnTo>
                      <a:pt x="313" y="315"/>
                    </a:lnTo>
                    <a:lnTo>
                      <a:pt x="295" y="317"/>
                    </a:lnTo>
                    <a:lnTo>
                      <a:pt x="263" y="338"/>
                    </a:lnTo>
                    <a:lnTo>
                      <a:pt x="238" y="366"/>
                    </a:lnTo>
                    <a:lnTo>
                      <a:pt x="282" y="367"/>
                    </a:lnTo>
                    <a:lnTo>
                      <a:pt x="244" y="377"/>
                    </a:lnTo>
                    <a:lnTo>
                      <a:pt x="227" y="370"/>
                    </a:lnTo>
                    <a:lnTo>
                      <a:pt x="263" y="317"/>
                    </a:lnTo>
                    <a:lnTo>
                      <a:pt x="289" y="304"/>
                    </a:lnTo>
                    <a:lnTo>
                      <a:pt x="317" y="271"/>
                    </a:lnTo>
                    <a:lnTo>
                      <a:pt x="322" y="289"/>
                    </a:lnTo>
                    <a:lnTo>
                      <a:pt x="339" y="273"/>
                    </a:lnTo>
                    <a:lnTo>
                      <a:pt x="355" y="237"/>
                    </a:lnTo>
                    <a:lnTo>
                      <a:pt x="351" y="213"/>
                    </a:lnTo>
                    <a:lnTo>
                      <a:pt x="345" y="232"/>
                    </a:lnTo>
                    <a:lnTo>
                      <a:pt x="335" y="229"/>
                    </a:lnTo>
                    <a:lnTo>
                      <a:pt x="343" y="202"/>
                    </a:lnTo>
                    <a:lnTo>
                      <a:pt x="332" y="202"/>
                    </a:lnTo>
                    <a:lnTo>
                      <a:pt x="329" y="226"/>
                    </a:lnTo>
                    <a:lnTo>
                      <a:pt x="319" y="233"/>
                    </a:lnTo>
                    <a:lnTo>
                      <a:pt x="317" y="208"/>
                    </a:lnTo>
                    <a:lnTo>
                      <a:pt x="308" y="202"/>
                    </a:lnTo>
                    <a:lnTo>
                      <a:pt x="300" y="214"/>
                    </a:lnTo>
                    <a:lnTo>
                      <a:pt x="284" y="181"/>
                    </a:lnTo>
                    <a:lnTo>
                      <a:pt x="254" y="180"/>
                    </a:lnTo>
                    <a:lnTo>
                      <a:pt x="137" y="120"/>
                    </a:lnTo>
                    <a:lnTo>
                      <a:pt x="55" y="47"/>
                    </a:lnTo>
                    <a:lnTo>
                      <a:pt x="32" y="100"/>
                    </a:lnTo>
                    <a:lnTo>
                      <a:pt x="30" y="16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59" name="Freeform 89"/>
              <p:cNvSpPr>
                <a:spLocks/>
              </p:cNvSpPr>
              <p:nvPr/>
            </p:nvSpPr>
            <p:spPr bwMode="gray">
              <a:xfrm>
                <a:off x="965382" y="1172848"/>
                <a:ext cx="29235" cy="35082"/>
              </a:xfrm>
              <a:custGeom>
                <a:avLst/>
                <a:gdLst>
                  <a:gd name="T0" fmla="*/ 0 w 60"/>
                  <a:gd name="T1" fmla="*/ 32 h 72"/>
                  <a:gd name="T2" fmla="*/ 49 w 60"/>
                  <a:gd name="T3" fmla="*/ 0 h 72"/>
                  <a:gd name="T4" fmla="*/ 60 w 60"/>
                  <a:gd name="T5" fmla="*/ 30 h 72"/>
                  <a:gd name="T6" fmla="*/ 50 w 60"/>
                  <a:gd name="T7" fmla="*/ 72 h 72"/>
                  <a:gd name="T8" fmla="*/ 0 w 60"/>
                  <a:gd name="T9" fmla="*/ 32 h 72"/>
                  <a:gd name="T10" fmla="*/ 0 60000 65536"/>
                  <a:gd name="T11" fmla="*/ 0 60000 65536"/>
                  <a:gd name="T12" fmla="*/ 0 60000 65536"/>
                  <a:gd name="T13" fmla="*/ 0 60000 65536"/>
                  <a:gd name="T14" fmla="*/ 0 60000 65536"/>
                  <a:gd name="T15" fmla="*/ 0 w 60"/>
                  <a:gd name="T16" fmla="*/ 0 h 72"/>
                  <a:gd name="T17" fmla="*/ 60 w 60"/>
                  <a:gd name="T18" fmla="*/ 72 h 72"/>
                </a:gdLst>
                <a:ahLst/>
                <a:cxnLst>
                  <a:cxn ang="T10">
                    <a:pos x="T0" y="T1"/>
                  </a:cxn>
                  <a:cxn ang="T11">
                    <a:pos x="T2" y="T3"/>
                  </a:cxn>
                  <a:cxn ang="T12">
                    <a:pos x="T4" y="T5"/>
                  </a:cxn>
                  <a:cxn ang="T13">
                    <a:pos x="T6" y="T7"/>
                  </a:cxn>
                  <a:cxn ang="T14">
                    <a:pos x="T8" y="T9"/>
                  </a:cxn>
                </a:cxnLst>
                <a:rect l="T15" t="T16" r="T17" b="T18"/>
                <a:pathLst>
                  <a:path w="60" h="72">
                    <a:moveTo>
                      <a:pt x="0" y="32"/>
                    </a:moveTo>
                    <a:lnTo>
                      <a:pt x="49" y="0"/>
                    </a:lnTo>
                    <a:lnTo>
                      <a:pt x="60" y="30"/>
                    </a:lnTo>
                    <a:lnTo>
                      <a:pt x="50" y="72"/>
                    </a:lnTo>
                    <a:lnTo>
                      <a:pt x="0" y="3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60" name="Freeform 90"/>
              <p:cNvSpPr>
                <a:spLocks/>
              </p:cNvSpPr>
              <p:nvPr/>
            </p:nvSpPr>
            <p:spPr bwMode="gray">
              <a:xfrm>
                <a:off x="985847" y="1218649"/>
                <a:ext cx="21439" cy="49699"/>
              </a:xfrm>
              <a:custGeom>
                <a:avLst/>
                <a:gdLst>
                  <a:gd name="T0" fmla="*/ 0 w 44"/>
                  <a:gd name="T1" fmla="*/ 28 h 103"/>
                  <a:gd name="T2" fmla="*/ 26 w 44"/>
                  <a:gd name="T3" fmla="*/ 0 h 103"/>
                  <a:gd name="T4" fmla="*/ 44 w 44"/>
                  <a:gd name="T5" fmla="*/ 17 h 103"/>
                  <a:gd name="T6" fmla="*/ 32 w 44"/>
                  <a:gd name="T7" fmla="*/ 103 h 103"/>
                  <a:gd name="T8" fmla="*/ 0 w 44"/>
                  <a:gd name="T9" fmla="*/ 28 h 103"/>
                  <a:gd name="T10" fmla="*/ 0 60000 65536"/>
                  <a:gd name="T11" fmla="*/ 0 60000 65536"/>
                  <a:gd name="T12" fmla="*/ 0 60000 65536"/>
                  <a:gd name="T13" fmla="*/ 0 60000 65536"/>
                  <a:gd name="T14" fmla="*/ 0 60000 65536"/>
                  <a:gd name="T15" fmla="*/ 0 w 44"/>
                  <a:gd name="T16" fmla="*/ 0 h 103"/>
                  <a:gd name="T17" fmla="*/ 44 w 44"/>
                  <a:gd name="T18" fmla="*/ 103 h 103"/>
                </a:gdLst>
                <a:ahLst/>
                <a:cxnLst>
                  <a:cxn ang="T10">
                    <a:pos x="T0" y="T1"/>
                  </a:cxn>
                  <a:cxn ang="T11">
                    <a:pos x="T2" y="T3"/>
                  </a:cxn>
                  <a:cxn ang="T12">
                    <a:pos x="T4" y="T5"/>
                  </a:cxn>
                  <a:cxn ang="T13">
                    <a:pos x="T6" y="T7"/>
                  </a:cxn>
                  <a:cxn ang="T14">
                    <a:pos x="T8" y="T9"/>
                  </a:cxn>
                </a:cxnLst>
                <a:rect l="T15" t="T16" r="T17" b="T18"/>
                <a:pathLst>
                  <a:path w="44" h="103">
                    <a:moveTo>
                      <a:pt x="0" y="28"/>
                    </a:moveTo>
                    <a:lnTo>
                      <a:pt x="26" y="0"/>
                    </a:lnTo>
                    <a:lnTo>
                      <a:pt x="44" y="17"/>
                    </a:lnTo>
                    <a:lnTo>
                      <a:pt x="32" y="103"/>
                    </a:lnTo>
                    <a:lnTo>
                      <a:pt x="0" y="2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55" name="Freeform 91"/>
            <p:cNvSpPr>
              <a:spLocks/>
            </p:cNvSpPr>
            <p:nvPr/>
          </p:nvSpPr>
          <p:spPr bwMode="gray">
            <a:xfrm>
              <a:off x="4414104" y="2367573"/>
              <a:ext cx="434623" cy="429751"/>
            </a:xfrm>
            <a:custGeom>
              <a:avLst/>
              <a:gdLst>
                <a:gd name="T0" fmla="*/ 0 w 891"/>
                <a:gd name="T1" fmla="*/ 611 h 884"/>
                <a:gd name="T2" fmla="*/ 35 w 891"/>
                <a:gd name="T3" fmla="*/ 733 h 884"/>
                <a:gd name="T4" fmla="*/ 74 w 891"/>
                <a:gd name="T5" fmla="*/ 775 h 884"/>
                <a:gd name="T6" fmla="*/ 149 w 891"/>
                <a:gd name="T7" fmla="*/ 818 h 884"/>
                <a:gd name="T8" fmla="*/ 205 w 891"/>
                <a:gd name="T9" fmla="*/ 884 h 884"/>
                <a:gd name="T10" fmla="*/ 274 w 891"/>
                <a:gd name="T11" fmla="*/ 851 h 884"/>
                <a:gd name="T12" fmla="*/ 303 w 891"/>
                <a:gd name="T13" fmla="*/ 871 h 884"/>
                <a:gd name="T14" fmla="*/ 346 w 891"/>
                <a:gd name="T15" fmla="*/ 851 h 884"/>
                <a:gd name="T16" fmla="*/ 372 w 891"/>
                <a:gd name="T17" fmla="*/ 814 h 884"/>
                <a:gd name="T18" fmla="*/ 448 w 891"/>
                <a:gd name="T19" fmla="*/ 801 h 884"/>
                <a:gd name="T20" fmla="*/ 488 w 891"/>
                <a:gd name="T21" fmla="*/ 747 h 884"/>
                <a:gd name="T22" fmla="*/ 468 w 891"/>
                <a:gd name="T23" fmla="*/ 733 h 884"/>
                <a:gd name="T24" fmla="*/ 540 w 891"/>
                <a:gd name="T25" fmla="*/ 569 h 884"/>
                <a:gd name="T26" fmla="*/ 557 w 891"/>
                <a:gd name="T27" fmla="*/ 485 h 884"/>
                <a:gd name="T28" fmla="*/ 626 w 891"/>
                <a:gd name="T29" fmla="*/ 518 h 884"/>
                <a:gd name="T30" fmla="*/ 661 w 891"/>
                <a:gd name="T31" fmla="*/ 422 h 884"/>
                <a:gd name="T32" fmla="*/ 697 w 891"/>
                <a:gd name="T33" fmla="*/ 416 h 884"/>
                <a:gd name="T34" fmla="*/ 749 w 891"/>
                <a:gd name="T35" fmla="*/ 324 h 884"/>
                <a:gd name="T36" fmla="*/ 765 w 891"/>
                <a:gd name="T37" fmla="*/ 226 h 884"/>
                <a:gd name="T38" fmla="*/ 873 w 891"/>
                <a:gd name="T39" fmla="*/ 287 h 884"/>
                <a:gd name="T40" fmla="*/ 891 w 891"/>
                <a:gd name="T41" fmla="*/ 237 h 884"/>
                <a:gd name="T42" fmla="*/ 863 w 891"/>
                <a:gd name="T43" fmla="*/ 198 h 884"/>
                <a:gd name="T44" fmla="*/ 814 w 891"/>
                <a:gd name="T45" fmla="*/ 176 h 884"/>
                <a:gd name="T46" fmla="*/ 756 w 891"/>
                <a:gd name="T47" fmla="*/ 182 h 884"/>
                <a:gd name="T48" fmla="*/ 735 w 891"/>
                <a:gd name="T49" fmla="*/ 216 h 884"/>
                <a:gd name="T50" fmla="*/ 628 w 891"/>
                <a:gd name="T51" fmla="*/ 246 h 884"/>
                <a:gd name="T52" fmla="*/ 560 w 891"/>
                <a:gd name="T53" fmla="*/ 326 h 884"/>
                <a:gd name="T54" fmla="*/ 537 w 891"/>
                <a:gd name="T55" fmla="*/ 199 h 884"/>
                <a:gd name="T56" fmla="*/ 345 w 891"/>
                <a:gd name="T57" fmla="*/ 231 h 884"/>
                <a:gd name="T58" fmla="*/ 307 w 891"/>
                <a:gd name="T59" fmla="*/ 0 h 884"/>
                <a:gd name="T60" fmla="*/ 280 w 891"/>
                <a:gd name="T61" fmla="*/ 20 h 884"/>
                <a:gd name="T62" fmla="*/ 297 w 891"/>
                <a:gd name="T63" fmla="*/ 63 h 884"/>
                <a:gd name="T64" fmla="*/ 272 w 891"/>
                <a:gd name="T65" fmla="*/ 268 h 884"/>
                <a:gd name="T66" fmla="*/ 238 w 891"/>
                <a:gd name="T67" fmla="*/ 313 h 884"/>
                <a:gd name="T68" fmla="*/ 133 w 891"/>
                <a:gd name="T69" fmla="*/ 390 h 884"/>
                <a:gd name="T70" fmla="*/ 114 w 891"/>
                <a:gd name="T71" fmla="*/ 478 h 884"/>
                <a:gd name="T72" fmla="*/ 74 w 891"/>
                <a:gd name="T73" fmla="*/ 456 h 884"/>
                <a:gd name="T74" fmla="*/ 63 w 891"/>
                <a:gd name="T75" fmla="*/ 558 h 884"/>
                <a:gd name="T76" fmla="*/ 0 w 891"/>
                <a:gd name="T77" fmla="*/ 611 h 88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91"/>
                <a:gd name="T118" fmla="*/ 0 h 884"/>
                <a:gd name="T119" fmla="*/ 891 w 891"/>
                <a:gd name="T120" fmla="*/ 884 h 88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91" h="884">
                  <a:moveTo>
                    <a:pt x="0" y="611"/>
                  </a:moveTo>
                  <a:lnTo>
                    <a:pt x="35" y="733"/>
                  </a:lnTo>
                  <a:lnTo>
                    <a:pt x="74" y="775"/>
                  </a:lnTo>
                  <a:lnTo>
                    <a:pt x="149" y="818"/>
                  </a:lnTo>
                  <a:lnTo>
                    <a:pt x="205" y="884"/>
                  </a:lnTo>
                  <a:lnTo>
                    <a:pt x="274" y="851"/>
                  </a:lnTo>
                  <a:lnTo>
                    <a:pt x="303" y="871"/>
                  </a:lnTo>
                  <a:lnTo>
                    <a:pt x="346" y="851"/>
                  </a:lnTo>
                  <a:lnTo>
                    <a:pt x="372" y="814"/>
                  </a:lnTo>
                  <a:lnTo>
                    <a:pt x="448" y="801"/>
                  </a:lnTo>
                  <a:lnTo>
                    <a:pt x="488" y="747"/>
                  </a:lnTo>
                  <a:lnTo>
                    <a:pt x="468" y="733"/>
                  </a:lnTo>
                  <a:lnTo>
                    <a:pt x="540" y="569"/>
                  </a:lnTo>
                  <a:lnTo>
                    <a:pt x="557" y="485"/>
                  </a:lnTo>
                  <a:lnTo>
                    <a:pt x="626" y="518"/>
                  </a:lnTo>
                  <a:lnTo>
                    <a:pt x="661" y="422"/>
                  </a:lnTo>
                  <a:lnTo>
                    <a:pt x="697" y="416"/>
                  </a:lnTo>
                  <a:lnTo>
                    <a:pt x="749" y="324"/>
                  </a:lnTo>
                  <a:lnTo>
                    <a:pt x="765" y="226"/>
                  </a:lnTo>
                  <a:lnTo>
                    <a:pt x="873" y="287"/>
                  </a:lnTo>
                  <a:lnTo>
                    <a:pt x="891" y="237"/>
                  </a:lnTo>
                  <a:lnTo>
                    <a:pt x="863" y="198"/>
                  </a:lnTo>
                  <a:lnTo>
                    <a:pt x="814" y="176"/>
                  </a:lnTo>
                  <a:lnTo>
                    <a:pt x="756" y="182"/>
                  </a:lnTo>
                  <a:lnTo>
                    <a:pt x="735" y="216"/>
                  </a:lnTo>
                  <a:lnTo>
                    <a:pt x="628" y="246"/>
                  </a:lnTo>
                  <a:lnTo>
                    <a:pt x="560" y="326"/>
                  </a:lnTo>
                  <a:lnTo>
                    <a:pt x="537" y="199"/>
                  </a:lnTo>
                  <a:lnTo>
                    <a:pt x="345" y="231"/>
                  </a:lnTo>
                  <a:lnTo>
                    <a:pt x="307" y="0"/>
                  </a:lnTo>
                  <a:lnTo>
                    <a:pt x="280" y="20"/>
                  </a:lnTo>
                  <a:lnTo>
                    <a:pt x="297" y="63"/>
                  </a:lnTo>
                  <a:lnTo>
                    <a:pt x="272" y="268"/>
                  </a:lnTo>
                  <a:lnTo>
                    <a:pt x="238" y="313"/>
                  </a:lnTo>
                  <a:lnTo>
                    <a:pt x="133" y="390"/>
                  </a:lnTo>
                  <a:lnTo>
                    <a:pt x="114" y="478"/>
                  </a:lnTo>
                  <a:lnTo>
                    <a:pt x="74" y="456"/>
                  </a:lnTo>
                  <a:lnTo>
                    <a:pt x="63" y="558"/>
                  </a:lnTo>
                  <a:lnTo>
                    <a:pt x="0" y="61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56" name="Freeform 92"/>
            <p:cNvSpPr>
              <a:spLocks/>
            </p:cNvSpPr>
            <p:nvPr/>
          </p:nvSpPr>
          <p:spPr bwMode="gray">
            <a:xfrm>
              <a:off x="3415251" y="1698099"/>
              <a:ext cx="510633" cy="538893"/>
            </a:xfrm>
            <a:custGeom>
              <a:avLst/>
              <a:gdLst>
                <a:gd name="T0" fmla="*/ 0 w 1049"/>
                <a:gd name="T1" fmla="*/ 337 h 1106"/>
                <a:gd name="T2" fmla="*/ 27 w 1049"/>
                <a:gd name="T3" fmla="*/ 422 h 1106"/>
                <a:gd name="T4" fmla="*/ 24 w 1049"/>
                <a:gd name="T5" fmla="*/ 558 h 1106"/>
                <a:gd name="T6" fmla="*/ 150 w 1049"/>
                <a:gd name="T7" fmla="*/ 637 h 1106"/>
                <a:gd name="T8" fmla="*/ 201 w 1049"/>
                <a:gd name="T9" fmla="*/ 693 h 1106"/>
                <a:gd name="T10" fmla="*/ 274 w 1049"/>
                <a:gd name="T11" fmla="*/ 740 h 1106"/>
                <a:gd name="T12" fmla="*/ 303 w 1049"/>
                <a:gd name="T13" fmla="*/ 773 h 1106"/>
                <a:gd name="T14" fmla="*/ 318 w 1049"/>
                <a:gd name="T15" fmla="*/ 863 h 1106"/>
                <a:gd name="T16" fmla="*/ 337 w 1049"/>
                <a:gd name="T17" fmla="*/ 989 h 1106"/>
                <a:gd name="T18" fmla="*/ 436 w 1049"/>
                <a:gd name="T19" fmla="*/ 1106 h 1106"/>
                <a:gd name="T20" fmla="*/ 957 w 1049"/>
                <a:gd name="T21" fmla="*/ 1073 h 1106"/>
                <a:gd name="T22" fmla="*/ 926 w 1049"/>
                <a:gd name="T23" fmla="*/ 902 h 1106"/>
                <a:gd name="T24" fmla="*/ 945 w 1049"/>
                <a:gd name="T25" fmla="*/ 724 h 1106"/>
                <a:gd name="T26" fmla="*/ 975 w 1049"/>
                <a:gd name="T27" fmla="*/ 645 h 1106"/>
                <a:gd name="T28" fmla="*/ 971 w 1049"/>
                <a:gd name="T29" fmla="*/ 573 h 1106"/>
                <a:gd name="T30" fmla="*/ 1037 w 1049"/>
                <a:gd name="T31" fmla="*/ 413 h 1106"/>
                <a:gd name="T32" fmla="*/ 1049 w 1049"/>
                <a:gd name="T33" fmla="*/ 371 h 1106"/>
                <a:gd name="T34" fmla="*/ 1029 w 1049"/>
                <a:gd name="T35" fmla="*/ 364 h 1106"/>
                <a:gd name="T36" fmla="*/ 1003 w 1049"/>
                <a:gd name="T37" fmla="*/ 397 h 1106"/>
                <a:gd name="T38" fmla="*/ 982 w 1049"/>
                <a:gd name="T39" fmla="*/ 481 h 1106"/>
                <a:gd name="T40" fmla="*/ 939 w 1049"/>
                <a:gd name="T41" fmla="*/ 488 h 1106"/>
                <a:gd name="T42" fmla="*/ 920 w 1049"/>
                <a:gd name="T43" fmla="*/ 537 h 1106"/>
                <a:gd name="T44" fmla="*/ 877 w 1049"/>
                <a:gd name="T45" fmla="*/ 571 h 1106"/>
                <a:gd name="T46" fmla="*/ 880 w 1049"/>
                <a:gd name="T47" fmla="*/ 518 h 1106"/>
                <a:gd name="T48" fmla="*/ 909 w 1049"/>
                <a:gd name="T49" fmla="*/ 461 h 1106"/>
                <a:gd name="T50" fmla="*/ 938 w 1049"/>
                <a:gd name="T51" fmla="*/ 444 h 1106"/>
                <a:gd name="T52" fmla="*/ 941 w 1049"/>
                <a:gd name="T53" fmla="*/ 421 h 1106"/>
                <a:gd name="T54" fmla="*/ 884 w 1049"/>
                <a:gd name="T55" fmla="*/ 268 h 1106"/>
                <a:gd name="T56" fmla="*/ 845 w 1049"/>
                <a:gd name="T57" fmla="*/ 257 h 1106"/>
                <a:gd name="T58" fmla="*/ 831 w 1049"/>
                <a:gd name="T59" fmla="*/ 221 h 1106"/>
                <a:gd name="T60" fmla="*/ 730 w 1049"/>
                <a:gd name="T61" fmla="*/ 209 h 1106"/>
                <a:gd name="T62" fmla="*/ 512 w 1049"/>
                <a:gd name="T63" fmla="*/ 153 h 1106"/>
                <a:gd name="T64" fmla="*/ 423 w 1049"/>
                <a:gd name="T65" fmla="*/ 90 h 1106"/>
                <a:gd name="T66" fmla="*/ 373 w 1049"/>
                <a:gd name="T67" fmla="*/ 68 h 1106"/>
                <a:gd name="T68" fmla="*/ 344 w 1049"/>
                <a:gd name="T69" fmla="*/ 89 h 1106"/>
                <a:gd name="T70" fmla="*/ 333 w 1049"/>
                <a:gd name="T71" fmla="*/ 84 h 1106"/>
                <a:gd name="T72" fmla="*/ 349 w 1049"/>
                <a:gd name="T73" fmla="*/ 68 h 1106"/>
                <a:gd name="T74" fmla="*/ 350 w 1049"/>
                <a:gd name="T75" fmla="*/ 38 h 1106"/>
                <a:gd name="T76" fmla="*/ 359 w 1049"/>
                <a:gd name="T77" fmla="*/ 30 h 1106"/>
                <a:gd name="T78" fmla="*/ 360 w 1049"/>
                <a:gd name="T79" fmla="*/ 8 h 1106"/>
                <a:gd name="T80" fmla="*/ 346 w 1049"/>
                <a:gd name="T81" fmla="*/ 0 h 1106"/>
                <a:gd name="T82" fmla="*/ 225 w 1049"/>
                <a:gd name="T83" fmla="*/ 56 h 1106"/>
                <a:gd name="T84" fmla="*/ 180 w 1049"/>
                <a:gd name="T85" fmla="*/ 73 h 1106"/>
                <a:gd name="T86" fmla="*/ 161 w 1049"/>
                <a:gd name="T87" fmla="*/ 76 h 1106"/>
                <a:gd name="T88" fmla="*/ 130 w 1049"/>
                <a:gd name="T89" fmla="*/ 59 h 1106"/>
                <a:gd name="T90" fmla="*/ 124 w 1049"/>
                <a:gd name="T91" fmla="*/ 73 h 1106"/>
                <a:gd name="T92" fmla="*/ 121 w 1049"/>
                <a:gd name="T93" fmla="*/ 58 h 1106"/>
                <a:gd name="T94" fmla="*/ 96 w 1049"/>
                <a:gd name="T95" fmla="*/ 79 h 1106"/>
                <a:gd name="T96" fmla="*/ 102 w 1049"/>
                <a:gd name="T97" fmla="*/ 207 h 1106"/>
                <a:gd name="T98" fmla="*/ 0 w 1049"/>
                <a:gd name="T99" fmla="*/ 337 h 110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049"/>
                <a:gd name="T151" fmla="*/ 0 h 1106"/>
                <a:gd name="T152" fmla="*/ 1049 w 1049"/>
                <a:gd name="T153" fmla="*/ 1106 h 110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049" h="1106">
                  <a:moveTo>
                    <a:pt x="0" y="337"/>
                  </a:moveTo>
                  <a:lnTo>
                    <a:pt x="27" y="422"/>
                  </a:lnTo>
                  <a:lnTo>
                    <a:pt x="24" y="558"/>
                  </a:lnTo>
                  <a:lnTo>
                    <a:pt x="150" y="637"/>
                  </a:lnTo>
                  <a:lnTo>
                    <a:pt x="201" y="693"/>
                  </a:lnTo>
                  <a:lnTo>
                    <a:pt x="274" y="740"/>
                  </a:lnTo>
                  <a:lnTo>
                    <a:pt x="303" y="773"/>
                  </a:lnTo>
                  <a:lnTo>
                    <a:pt x="318" y="863"/>
                  </a:lnTo>
                  <a:lnTo>
                    <a:pt x="337" y="989"/>
                  </a:lnTo>
                  <a:lnTo>
                    <a:pt x="436" y="1106"/>
                  </a:lnTo>
                  <a:lnTo>
                    <a:pt x="957" y="1073"/>
                  </a:lnTo>
                  <a:lnTo>
                    <a:pt x="926" y="902"/>
                  </a:lnTo>
                  <a:lnTo>
                    <a:pt x="945" y="724"/>
                  </a:lnTo>
                  <a:lnTo>
                    <a:pt x="975" y="645"/>
                  </a:lnTo>
                  <a:lnTo>
                    <a:pt x="971" y="573"/>
                  </a:lnTo>
                  <a:lnTo>
                    <a:pt x="1037" y="413"/>
                  </a:lnTo>
                  <a:lnTo>
                    <a:pt x="1049" y="371"/>
                  </a:lnTo>
                  <a:lnTo>
                    <a:pt x="1029" y="364"/>
                  </a:lnTo>
                  <a:lnTo>
                    <a:pt x="1003" y="397"/>
                  </a:lnTo>
                  <a:lnTo>
                    <a:pt x="982" y="481"/>
                  </a:lnTo>
                  <a:lnTo>
                    <a:pt x="939" y="488"/>
                  </a:lnTo>
                  <a:lnTo>
                    <a:pt x="920" y="537"/>
                  </a:lnTo>
                  <a:lnTo>
                    <a:pt x="877" y="571"/>
                  </a:lnTo>
                  <a:lnTo>
                    <a:pt x="880" y="518"/>
                  </a:lnTo>
                  <a:lnTo>
                    <a:pt x="909" y="461"/>
                  </a:lnTo>
                  <a:lnTo>
                    <a:pt x="938" y="444"/>
                  </a:lnTo>
                  <a:lnTo>
                    <a:pt x="941" y="421"/>
                  </a:lnTo>
                  <a:lnTo>
                    <a:pt x="884" y="268"/>
                  </a:lnTo>
                  <a:lnTo>
                    <a:pt x="845" y="257"/>
                  </a:lnTo>
                  <a:lnTo>
                    <a:pt x="831" y="221"/>
                  </a:lnTo>
                  <a:lnTo>
                    <a:pt x="730" y="209"/>
                  </a:lnTo>
                  <a:lnTo>
                    <a:pt x="512" y="153"/>
                  </a:lnTo>
                  <a:lnTo>
                    <a:pt x="423" y="90"/>
                  </a:lnTo>
                  <a:lnTo>
                    <a:pt x="373" y="68"/>
                  </a:lnTo>
                  <a:lnTo>
                    <a:pt x="344" y="89"/>
                  </a:lnTo>
                  <a:lnTo>
                    <a:pt x="333" y="84"/>
                  </a:lnTo>
                  <a:lnTo>
                    <a:pt x="349" y="68"/>
                  </a:lnTo>
                  <a:lnTo>
                    <a:pt x="350" y="38"/>
                  </a:lnTo>
                  <a:lnTo>
                    <a:pt x="359" y="30"/>
                  </a:lnTo>
                  <a:lnTo>
                    <a:pt x="360" y="8"/>
                  </a:lnTo>
                  <a:lnTo>
                    <a:pt x="346" y="0"/>
                  </a:lnTo>
                  <a:lnTo>
                    <a:pt x="225" y="56"/>
                  </a:lnTo>
                  <a:lnTo>
                    <a:pt x="180" y="73"/>
                  </a:lnTo>
                  <a:lnTo>
                    <a:pt x="161" y="76"/>
                  </a:lnTo>
                  <a:lnTo>
                    <a:pt x="130" y="59"/>
                  </a:lnTo>
                  <a:lnTo>
                    <a:pt x="124" y="73"/>
                  </a:lnTo>
                  <a:lnTo>
                    <a:pt x="121" y="58"/>
                  </a:lnTo>
                  <a:lnTo>
                    <a:pt x="96" y="79"/>
                  </a:lnTo>
                  <a:lnTo>
                    <a:pt x="102" y="207"/>
                  </a:lnTo>
                  <a:lnTo>
                    <a:pt x="0" y="33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57" name="Freeform 93"/>
            <p:cNvSpPr>
              <a:spLocks/>
            </p:cNvSpPr>
            <p:nvPr/>
          </p:nvSpPr>
          <p:spPr bwMode="gray">
            <a:xfrm>
              <a:off x="1776158" y="1834527"/>
              <a:ext cx="679220" cy="562281"/>
            </a:xfrm>
            <a:custGeom>
              <a:avLst/>
              <a:gdLst>
                <a:gd name="T0" fmla="*/ 0 w 1393"/>
                <a:gd name="T1" fmla="*/ 991 h 1154"/>
                <a:gd name="T2" fmla="*/ 42 w 1393"/>
                <a:gd name="T3" fmla="*/ 742 h 1154"/>
                <a:gd name="T4" fmla="*/ 142 w 1393"/>
                <a:gd name="T5" fmla="*/ 124 h 1154"/>
                <a:gd name="T6" fmla="*/ 164 w 1393"/>
                <a:gd name="T7" fmla="*/ 0 h 1154"/>
                <a:gd name="T8" fmla="*/ 715 w 1393"/>
                <a:gd name="T9" fmla="*/ 82 h 1154"/>
                <a:gd name="T10" fmla="*/ 1393 w 1393"/>
                <a:gd name="T11" fmla="*/ 154 h 1154"/>
                <a:gd name="T12" fmla="*/ 1347 w 1393"/>
                <a:gd name="T13" fmla="*/ 654 h 1154"/>
                <a:gd name="T14" fmla="*/ 1301 w 1393"/>
                <a:gd name="T15" fmla="*/ 1154 h 1154"/>
                <a:gd name="T16" fmla="*/ 371 w 1393"/>
                <a:gd name="T17" fmla="*/ 1048 h 1154"/>
                <a:gd name="T18" fmla="*/ 0 w 1393"/>
                <a:gd name="T19" fmla="*/ 991 h 1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93"/>
                <a:gd name="T31" fmla="*/ 0 h 1154"/>
                <a:gd name="T32" fmla="*/ 1393 w 1393"/>
                <a:gd name="T33" fmla="*/ 1154 h 1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93" h="1154">
                  <a:moveTo>
                    <a:pt x="0" y="991"/>
                  </a:moveTo>
                  <a:lnTo>
                    <a:pt x="42" y="742"/>
                  </a:lnTo>
                  <a:lnTo>
                    <a:pt x="142" y="124"/>
                  </a:lnTo>
                  <a:lnTo>
                    <a:pt x="164" y="0"/>
                  </a:lnTo>
                  <a:lnTo>
                    <a:pt x="715" y="82"/>
                  </a:lnTo>
                  <a:lnTo>
                    <a:pt x="1393" y="154"/>
                  </a:lnTo>
                  <a:lnTo>
                    <a:pt x="1347" y="654"/>
                  </a:lnTo>
                  <a:lnTo>
                    <a:pt x="1301" y="1154"/>
                  </a:lnTo>
                  <a:lnTo>
                    <a:pt x="371" y="1048"/>
                  </a:lnTo>
                  <a:lnTo>
                    <a:pt x="0" y="99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101" name="Rectangle 100"/>
          <p:cNvSpPr/>
          <p:nvPr/>
        </p:nvSpPr>
        <p:spPr bwMode="auto">
          <a:xfrm>
            <a:off x="399866" y="51054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102" name="TextBox 101"/>
          <p:cNvSpPr txBox="1"/>
          <p:nvPr/>
        </p:nvSpPr>
        <p:spPr>
          <a:xfrm>
            <a:off x="399871" y="5192489"/>
            <a:ext cx="7737021" cy="351744"/>
          </a:xfrm>
          <a:prstGeom prst="rect">
            <a:avLst/>
          </a:prstGeom>
          <a:noFill/>
        </p:spPr>
        <p:txBody>
          <a:bodyPr wrap="square" lIns="130589" tIns="65295" rIns="130589" bIns="65295" rtlCol="0">
            <a:spAutoFit/>
          </a:bodyPr>
          <a:lstStyle/>
          <a:p>
            <a:r>
              <a:rPr lang="en-US" sz="1400" b="1" dirty="0"/>
              <a:t>Implications of geographic distribution of patients across service area:</a:t>
            </a:r>
          </a:p>
        </p:txBody>
      </p:sp>
      <p:sp>
        <p:nvSpPr>
          <p:cNvPr id="100" name="TextBox 99"/>
          <p:cNvSpPr txBox="1"/>
          <p:nvPr/>
        </p:nvSpPr>
        <p:spPr>
          <a:xfrm>
            <a:off x="544691" y="5517027"/>
            <a:ext cx="7956563" cy="1277251"/>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smtClean="0"/>
              <a:t>Describe impacts here</a:t>
            </a:r>
          </a:p>
          <a:p>
            <a:pPr marL="171416" indent="-171416">
              <a:buFont typeface="Arial" pitchFamily="34" charset="0"/>
              <a:buChar char="•"/>
            </a:pPr>
            <a:r>
              <a:rPr lang="en-US" sz="1100" i="1" dirty="0" smtClean="0"/>
              <a:t>E.g., Patient capture in Region 1 is low despite having a large population – suggests opportunities to expand sites, </a:t>
            </a:r>
            <a:r>
              <a:rPr lang="en-US" sz="1100" i="1" dirty="0" smtClean="0"/>
              <a:t>increase marketing efforts, or move resources to regions with higher patient capture rates</a:t>
            </a:r>
            <a:endParaRPr lang="en-US" sz="1100" i="1" dirty="0" smtClean="0"/>
          </a:p>
          <a:p>
            <a:pPr marL="171416" indent="-171416">
              <a:buFont typeface="Arial" pitchFamily="34" charset="0"/>
              <a:buChar char="•"/>
            </a:pPr>
            <a:r>
              <a:rPr lang="en-US" sz="1100" i="1" dirty="0" smtClean="0"/>
              <a:t>E.g., Many patients come from Region 4, which suggests that there may be an opportunity to expand our presence in this region</a:t>
            </a:r>
            <a:endParaRPr lang="en-US" sz="1100" i="1" dirty="0"/>
          </a:p>
          <a:p>
            <a:pPr marL="171416" indent="-171416">
              <a:buFont typeface="Arial" pitchFamily="34" charset="0"/>
              <a:buChar char="•"/>
            </a:pPr>
            <a:endParaRPr lang="en-US" sz="1100" i="1" dirty="0"/>
          </a:p>
          <a:p>
            <a:endParaRPr lang="en-US" sz="1100"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20EF1D8-22C3-47F9-97C9-90650415DCF1}" type="slidenum">
              <a:rPr lang="en-US" smtClean="0">
                <a:solidFill>
                  <a:srgbClr val="000000"/>
                </a:solidFill>
              </a:rPr>
              <a:pPr/>
              <a:t>15</a:t>
            </a:fld>
            <a:endParaRPr lang="en-US" dirty="0">
              <a:solidFill>
                <a:srgbClr val="000000"/>
              </a:solidFill>
            </a:endParaRPr>
          </a:p>
        </p:txBody>
      </p:sp>
      <p:sp>
        <p:nvSpPr>
          <p:cNvPr id="88" name="Text Placeholder 3"/>
          <p:cNvSpPr>
            <a:spLocks noGrp="1"/>
          </p:cNvSpPr>
          <p:nvPr>
            <p:ph type="body" sz="quarter" idx="19"/>
          </p:nvPr>
        </p:nvSpPr>
        <p:spPr/>
        <p:txBody>
          <a:bodyPr/>
          <a:lstStyle/>
          <a:p>
            <a:r>
              <a:rPr lang="en-US" dirty="0" smtClean="0"/>
              <a:t>Future Market Assessment</a:t>
            </a:r>
            <a:endParaRPr lang="en-US" dirty="0"/>
          </a:p>
        </p:txBody>
      </p:sp>
      <p:sp>
        <p:nvSpPr>
          <p:cNvPr id="3" name="Title 2"/>
          <p:cNvSpPr>
            <a:spLocks noGrp="1"/>
          </p:cNvSpPr>
          <p:nvPr>
            <p:ph type="title"/>
          </p:nvPr>
        </p:nvSpPr>
        <p:spPr/>
        <p:txBody>
          <a:bodyPr/>
          <a:lstStyle/>
          <a:p>
            <a:r>
              <a:rPr lang="en-US" dirty="0" smtClean="0"/>
              <a:t>Patients: Market Share by Region</a:t>
            </a:r>
            <a:endParaRPr lang="en-US" dirty="0"/>
          </a:p>
        </p:txBody>
      </p:sp>
      <p:sp>
        <p:nvSpPr>
          <p:cNvPr id="99"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Potential Target Market Areas</a:t>
            </a:r>
          </a:p>
        </p:txBody>
      </p:sp>
      <p:graphicFrame>
        <p:nvGraphicFramePr>
          <p:cNvPr id="103" name="Table 102"/>
          <p:cNvGraphicFramePr>
            <a:graphicFrameLocks noGrp="1"/>
          </p:cNvGraphicFramePr>
          <p:nvPr>
            <p:extLst>
              <p:ext uri="{D42A27DB-BD31-4B8C-83A1-F6EECF244321}">
                <p14:modId xmlns:p14="http://schemas.microsoft.com/office/powerpoint/2010/main" val="4275873900"/>
              </p:ext>
            </p:extLst>
          </p:nvPr>
        </p:nvGraphicFramePr>
        <p:xfrm>
          <a:off x="5715000" y="1795360"/>
          <a:ext cx="3137698" cy="1633640"/>
        </p:xfrm>
        <a:graphic>
          <a:graphicData uri="http://schemas.openxmlformats.org/drawingml/2006/table">
            <a:tbl>
              <a:tblPr firstRow="1" bandRow="1">
                <a:tableStyleId>{5C22544A-7EE6-4342-B048-85BDC9FD1C3A}</a:tableStyleId>
              </a:tblPr>
              <a:tblGrid>
                <a:gridCol w="1568849"/>
                <a:gridCol w="1568849"/>
              </a:tblGrid>
              <a:tr h="326728">
                <a:tc gridSpan="2">
                  <a:txBody>
                    <a:bodyPr/>
                    <a:lstStyle/>
                    <a:p>
                      <a:pPr algn="ctr"/>
                      <a:r>
                        <a:rPr lang="en-US" sz="1100" dirty="0" smtClean="0"/>
                        <a:t>Market Share</a:t>
                      </a:r>
                      <a:endParaRPr lang="en-US" sz="1100" dirty="0"/>
                    </a:p>
                  </a:txBody>
                  <a:tcPr anchor="ctr"/>
                </a:tc>
                <a:tc hMerge="1">
                  <a:txBody>
                    <a:bodyPr/>
                    <a:lstStyle/>
                    <a:p>
                      <a:pPr algn="ctr"/>
                      <a:endParaRPr lang="en-US" sz="1200" dirty="0"/>
                    </a:p>
                  </a:txBody>
                  <a:tcPr anchor="ctr"/>
                </a:tc>
              </a:tr>
              <a:tr h="326728">
                <a:tc>
                  <a:txBody>
                    <a:bodyPr/>
                    <a:lstStyle/>
                    <a:p>
                      <a:pPr algn="ctr"/>
                      <a:r>
                        <a:rPr lang="en-US" sz="1100" i="1" dirty="0" smtClean="0"/>
                        <a:t>Region</a:t>
                      </a:r>
                      <a:r>
                        <a:rPr lang="en-US" sz="1100" i="1" baseline="0" dirty="0" smtClean="0"/>
                        <a:t> 1</a:t>
                      </a:r>
                      <a:endParaRPr lang="en-US" sz="1100" i="1" dirty="0"/>
                    </a:p>
                  </a:txBody>
                  <a:tcPr anchor="ctr"/>
                </a:tc>
                <a:tc>
                  <a:txBody>
                    <a:bodyPr/>
                    <a:lstStyle/>
                    <a:p>
                      <a:pPr algn="ctr"/>
                      <a:r>
                        <a:rPr lang="en-US" sz="1100" i="1" dirty="0" smtClean="0"/>
                        <a:t>35%</a:t>
                      </a:r>
                      <a:endParaRPr lang="en-US" sz="1100" i="1" dirty="0"/>
                    </a:p>
                  </a:txBody>
                  <a:tcPr anchor="ctr"/>
                </a:tc>
              </a:tr>
              <a:tr h="326728">
                <a:tc>
                  <a:txBody>
                    <a:bodyPr/>
                    <a:lstStyle/>
                    <a:p>
                      <a:pPr algn="ctr"/>
                      <a:r>
                        <a:rPr lang="en-US" sz="1100" i="1" dirty="0" smtClean="0"/>
                        <a:t>Region 2</a:t>
                      </a:r>
                      <a:endParaRPr lang="en-US" sz="1100" i="1" dirty="0"/>
                    </a:p>
                  </a:txBody>
                  <a:tcPr/>
                </a:tc>
                <a:tc>
                  <a:txBody>
                    <a:bodyPr/>
                    <a:lstStyle/>
                    <a:p>
                      <a:pPr algn="ctr"/>
                      <a:r>
                        <a:rPr lang="en-US" sz="1100" i="1" dirty="0" smtClean="0"/>
                        <a:t>60%</a:t>
                      </a:r>
                      <a:endParaRPr lang="en-US" sz="1100" i="1" dirty="0"/>
                    </a:p>
                  </a:txBody>
                  <a:tcPr/>
                </a:tc>
              </a:tr>
              <a:tr h="326728">
                <a:tc>
                  <a:txBody>
                    <a:bodyPr/>
                    <a:lstStyle/>
                    <a:p>
                      <a:pPr algn="ctr"/>
                      <a:r>
                        <a:rPr lang="en-US" sz="1100" i="1" dirty="0" smtClean="0"/>
                        <a:t>Region 3</a:t>
                      </a:r>
                      <a:endParaRPr lang="en-US" sz="1100" i="1" dirty="0"/>
                    </a:p>
                  </a:txBody>
                  <a:tcPr/>
                </a:tc>
                <a:tc>
                  <a:txBody>
                    <a:bodyPr/>
                    <a:lstStyle/>
                    <a:p>
                      <a:pPr algn="ctr"/>
                      <a:r>
                        <a:rPr lang="en-US" sz="1100" i="1" dirty="0" smtClean="0"/>
                        <a:t>15%</a:t>
                      </a:r>
                      <a:endParaRPr lang="en-US" sz="1100" i="1" dirty="0"/>
                    </a:p>
                  </a:txBody>
                  <a:tcPr/>
                </a:tc>
              </a:tr>
              <a:tr h="326728">
                <a:tc>
                  <a:txBody>
                    <a:bodyPr/>
                    <a:lstStyle/>
                    <a:p>
                      <a:pPr algn="ctr"/>
                      <a:r>
                        <a:rPr lang="en-US" sz="1100" i="1" dirty="0" smtClean="0"/>
                        <a:t>Region 4</a:t>
                      </a:r>
                      <a:endParaRPr lang="en-US" sz="1100" i="1" dirty="0"/>
                    </a:p>
                  </a:txBody>
                  <a:tcPr/>
                </a:tc>
                <a:tc>
                  <a:txBody>
                    <a:bodyPr/>
                    <a:lstStyle/>
                    <a:p>
                      <a:pPr algn="ctr"/>
                      <a:r>
                        <a:rPr lang="en-US" sz="1100" i="1" dirty="0" smtClean="0"/>
                        <a:t>20%</a:t>
                      </a:r>
                      <a:endParaRPr lang="en-US" sz="1100" i="1" dirty="0"/>
                    </a:p>
                  </a:txBody>
                  <a:tcPr/>
                </a:tc>
              </a:tr>
            </a:tbl>
          </a:graphicData>
        </a:graphic>
      </p:graphicFrame>
      <p:grpSp>
        <p:nvGrpSpPr>
          <p:cNvPr id="104" name="Group 197"/>
          <p:cNvGrpSpPr/>
          <p:nvPr/>
        </p:nvGrpSpPr>
        <p:grpSpPr bwMode="gray">
          <a:xfrm>
            <a:off x="299373" y="1498365"/>
            <a:ext cx="5105431" cy="3249081"/>
            <a:chOff x="570714" y="1144588"/>
            <a:chExt cx="5049810" cy="3179762"/>
          </a:xfrm>
          <a:solidFill>
            <a:schemeClr val="bg1"/>
          </a:solidFill>
        </p:grpSpPr>
        <p:sp>
          <p:nvSpPr>
            <p:cNvPr id="105" name="Freeform 20"/>
            <p:cNvSpPr>
              <a:spLocks/>
            </p:cNvSpPr>
            <p:nvPr/>
          </p:nvSpPr>
          <p:spPr bwMode="gray">
            <a:xfrm>
              <a:off x="3917114" y="3120855"/>
              <a:ext cx="367383" cy="599311"/>
            </a:xfrm>
            <a:custGeom>
              <a:avLst/>
              <a:gdLst>
                <a:gd name="T0" fmla="*/ 0 w 755"/>
                <a:gd name="T1" fmla="*/ 43 h 1230"/>
                <a:gd name="T2" fmla="*/ 19 w 755"/>
                <a:gd name="T3" fmla="*/ 66 h 1230"/>
                <a:gd name="T4" fmla="*/ 0 w 755"/>
                <a:gd name="T5" fmla="*/ 826 h 1230"/>
                <a:gd name="T6" fmla="*/ 46 w 755"/>
                <a:gd name="T7" fmla="*/ 1193 h 1230"/>
                <a:gd name="T8" fmla="*/ 101 w 755"/>
                <a:gd name="T9" fmla="*/ 1206 h 1230"/>
                <a:gd name="T10" fmla="*/ 122 w 755"/>
                <a:gd name="T11" fmla="*/ 1090 h 1230"/>
                <a:gd name="T12" fmla="*/ 142 w 755"/>
                <a:gd name="T13" fmla="*/ 1121 h 1230"/>
                <a:gd name="T14" fmla="*/ 146 w 755"/>
                <a:gd name="T15" fmla="*/ 1177 h 1230"/>
                <a:gd name="T16" fmla="*/ 174 w 755"/>
                <a:gd name="T17" fmla="*/ 1205 h 1230"/>
                <a:gd name="T18" fmla="*/ 132 w 755"/>
                <a:gd name="T19" fmla="*/ 1230 h 1230"/>
                <a:gd name="T20" fmla="*/ 238 w 755"/>
                <a:gd name="T21" fmla="*/ 1202 h 1230"/>
                <a:gd name="T22" fmla="*/ 260 w 755"/>
                <a:gd name="T23" fmla="*/ 1167 h 1230"/>
                <a:gd name="T24" fmla="*/ 243 w 755"/>
                <a:gd name="T25" fmla="*/ 1148 h 1230"/>
                <a:gd name="T26" fmla="*/ 252 w 755"/>
                <a:gd name="T27" fmla="*/ 1119 h 1230"/>
                <a:gd name="T28" fmla="*/ 200 w 755"/>
                <a:gd name="T29" fmla="*/ 1069 h 1230"/>
                <a:gd name="T30" fmla="*/ 204 w 755"/>
                <a:gd name="T31" fmla="*/ 1030 h 1230"/>
                <a:gd name="T32" fmla="*/ 755 w 755"/>
                <a:gd name="T33" fmla="*/ 980 h 1230"/>
                <a:gd name="T34" fmla="*/ 708 w 755"/>
                <a:gd name="T35" fmla="*/ 785 h 1230"/>
                <a:gd name="T36" fmla="*/ 716 w 755"/>
                <a:gd name="T37" fmla="*/ 716 h 1230"/>
                <a:gd name="T38" fmla="*/ 739 w 755"/>
                <a:gd name="T39" fmla="*/ 670 h 1230"/>
                <a:gd name="T40" fmla="*/ 720 w 755"/>
                <a:gd name="T41" fmla="*/ 606 h 1230"/>
                <a:gd name="T42" fmla="*/ 667 w 755"/>
                <a:gd name="T43" fmla="*/ 518 h 1230"/>
                <a:gd name="T44" fmla="*/ 525 w 755"/>
                <a:gd name="T45" fmla="*/ 0 h 1230"/>
                <a:gd name="T46" fmla="*/ 0 w 755"/>
                <a:gd name="T47" fmla="*/ 43 h 123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55"/>
                <a:gd name="T73" fmla="*/ 0 h 1230"/>
                <a:gd name="T74" fmla="*/ 755 w 755"/>
                <a:gd name="T75" fmla="*/ 1230 h 123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55" h="1230">
                  <a:moveTo>
                    <a:pt x="0" y="43"/>
                  </a:moveTo>
                  <a:lnTo>
                    <a:pt x="19" y="66"/>
                  </a:lnTo>
                  <a:lnTo>
                    <a:pt x="0" y="826"/>
                  </a:lnTo>
                  <a:lnTo>
                    <a:pt x="46" y="1193"/>
                  </a:lnTo>
                  <a:lnTo>
                    <a:pt x="101" y="1206"/>
                  </a:lnTo>
                  <a:lnTo>
                    <a:pt x="122" y="1090"/>
                  </a:lnTo>
                  <a:lnTo>
                    <a:pt x="142" y="1121"/>
                  </a:lnTo>
                  <a:lnTo>
                    <a:pt x="146" y="1177"/>
                  </a:lnTo>
                  <a:lnTo>
                    <a:pt x="174" y="1205"/>
                  </a:lnTo>
                  <a:lnTo>
                    <a:pt x="132" y="1230"/>
                  </a:lnTo>
                  <a:lnTo>
                    <a:pt x="238" y="1202"/>
                  </a:lnTo>
                  <a:lnTo>
                    <a:pt x="260" y="1167"/>
                  </a:lnTo>
                  <a:lnTo>
                    <a:pt x="243" y="1148"/>
                  </a:lnTo>
                  <a:lnTo>
                    <a:pt x="252" y="1119"/>
                  </a:lnTo>
                  <a:lnTo>
                    <a:pt x="200" y="1069"/>
                  </a:lnTo>
                  <a:lnTo>
                    <a:pt x="204" y="1030"/>
                  </a:lnTo>
                  <a:lnTo>
                    <a:pt x="755" y="980"/>
                  </a:lnTo>
                  <a:lnTo>
                    <a:pt x="708" y="785"/>
                  </a:lnTo>
                  <a:lnTo>
                    <a:pt x="716" y="716"/>
                  </a:lnTo>
                  <a:lnTo>
                    <a:pt x="739" y="670"/>
                  </a:lnTo>
                  <a:lnTo>
                    <a:pt x="720" y="606"/>
                  </a:lnTo>
                  <a:lnTo>
                    <a:pt x="667" y="518"/>
                  </a:lnTo>
                  <a:lnTo>
                    <a:pt x="525" y="0"/>
                  </a:lnTo>
                  <a:lnTo>
                    <a:pt x="0" y="4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106" name="Group 110"/>
            <p:cNvGrpSpPr/>
            <p:nvPr/>
          </p:nvGrpSpPr>
          <p:grpSpPr bwMode="gray">
            <a:xfrm>
              <a:off x="753918" y="3464849"/>
              <a:ext cx="1112868" cy="802007"/>
              <a:chOff x="753918" y="3464849"/>
              <a:chExt cx="1112868" cy="802007"/>
            </a:xfrm>
            <a:grpFill/>
          </p:grpSpPr>
          <p:sp>
            <p:nvSpPr>
              <p:cNvPr id="179" name="Freeform 21"/>
              <p:cNvSpPr>
                <a:spLocks/>
              </p:cNvSpPr>
              <p:nvPr/>
            </p:nvSpPr>
            <p:spPr bwMode="gray">
              <a:xfrm>
                <a:off x="753918" y="4243468"/>
                <a:ext cx="47750" cy="23388"/>
              </a:xfrm>
              <a:custGeom>
                <a:avLst/>
                <a:gdLst>
                  <a:gd name="T0" fmla="*/ 0 w 98"/>
                  <a:gd name="T1" fmla="*/ 48 h 48"/>
                  <a:gd name="T2" fmla="*/ 25 w 98"/>
                  <a:gd name="T3" fmla="*/ 22 h 48"/>
                  <a:gd name="T4" fmla="*/ 92 w 98"/>
                  <a:gd name="T5" fmla="*/ 0 h 48"/>
                  <a:gd name="T6" fmla="*/ 98 w 98"/>
                  <a:gd name="T7" fmla="*/ 9 h 48"/>
                  <a:gd name="T8" fmla="*/ 0 w 98"/>
                  <a:gd name="T9" fmla="*/ 48 h 48"/>
                  <a:gd name="T10" fmla="*/ 0 60000 65536"/>
                  <a:gd name="T11" fmla="*/ 0 60000 65536"/>
                  <a:gd name="T12" fmla="*/ 0 60000 65536"/>
                  <a:gd name="T13" fmla="*/ 0 60000 65536"/>
                  <a:gd name="T14" fmla="*/ 0 60000 65536"/>
                  <a:gd name="T15" fmla="*/ 0 w 98"/>
                  <a:gd name="T16" fmla="*/ 0 h 48"/>
                  <a:gd name="T17" fmla="*/ 98 w 98"/>
                  <a:gd name="T18" fmla="*/ 48 h 48"/>
                </a:gdLst>
                <a:ahLst/>
                <a:cxnLst>
                  <a:cxn ang="T10">
                    <a:pos x="T0" y="T1"/>
                  </a:cxn>
                  <a:cxn ang="T11">
                    <a:pos x="T2" y="T3"/>
                  </a:cxn>
                  <a:cxn ang="T12">
                    <a:pos x="T4" y="T5"/>
                  </a:cxn>
                  <a:cxn ang="T13">
                    <a:pos x="T6" y="T7"/>
                  </a:cxn>
                  <a:cxn ang="T14">
                    <a:pos x="T8" y="T9"/>
                  </a:cxn>
                </a:cxnLst>
                <a:rect l="T15" t="T16" r="T17" b="T18"/>
                <a:pathLst>
                  <a:path w="98" h="48">
                    <a:moveTo>
                      <a:pt x="0" y="48"/>
                    </a:moveTo>
                    <a:lnTo>
                      <a:pt x="25" y="22"/>
                    </a:lnTo>
                    <a:lnTo>
                      <a:pt x="92" y="0"/>
                    </a:lnTo>
                    <a:lnTo>
                      <a:pt x="98" y="9"/>
                    </a:lnTo>
                    <a:lnTo>
                      <a:pt x="0" y="4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80" name="Freeform 22"/>
              <p:cNvSpPr>
                <a:spLocks/>
              </p:cNvSpPr>
              <p:nvPr/>
            </p:nvSpPr>
            <p:spPr bwMode="gray">
              <a:xfrm>
                <a:off x="823106" y="4232748"/>
                <a:ext cx="28261" cy="19490"/>
              </a:xfrm>
              <a:custGeom>
                <a:avLst/>
                <a:gdLst>
                  <a:gd name="T0" fmla="*/ 0 w 59"/>
                  <a:gd name="T1" fmla="*/ 39 h 39"/>
                  <a:gd name="T2" fmla="*/ 13 w 59"/>
                  <a:gd name="T3" fmla="*/ 0 h 39"/>
                  <a:gd name="T4" fmla="*/ 59 w 59"/>
                  <a:gd name="T5" fmla="*/ 7 h 39"/>
                  <a:gd name="T6" fmla="*/ 52 w 59"/>
                  <a:gd name="T7" fmla="*/ 31 h 39"/>
                  <a:gd name="T8" fmla="*/ 0 w 59"/>
                  <a:gd name="T9" fmla="*/ 39 h 39"/>
                  <a:gd name="T10" fmla="*/ 0 60000 65536"/>
                  <a:gd name="T11" fmla="*/ 0 60000 65536"/>
                  <a:gd name="T12" fmla="*/ 0 60000 65536"/>
                  <a:gd name="T13" fmla="*/ 0 60000 65536"/>
                  <a:gd name="T14" fmla="*/ 0 60000 65536"/>
                  <a:gd name="T15" fmla="*/ 0 w 59"/>
                  <a:gd name="T16" fmla="*/ 0 h 39"/>
                  <a:gd name="T17" fmla="*/ 59 w 59"/>
                  <a:gd name="T18" fmla="*/ 39 h 39"/>
                </a:gdLst>
                <a:ahLst/>
                <a:cxnLst>
                  <a:cxn ang="T10">
                    <a:pos x="T0" y="T1"/>
                  </a:cxn>
                  <a:cxn ang="T11">
                    <a:pos x="T2" y="T3"/>
                  </a:cxn>
                  <a:cxn ang="T12">
                    <a:pos x="T4" y="T5"/>
                  </a:cxn>
                  <a:cxn ang="T13">
                    <a:pos x="T6" y="T7"/>
                  </a:cxn>
                  <a:cxn ang="T14">
                    <a:pos x="T8" y="T9"/>
                  </a:cxn>
                </a:cxnLst>
                <a:rect l="T15" t="T16" r="T17" b="T18"/>
                <a:pathLst>
                  <a:path w="59" h="39">
                    <a:moveTo>
                      <a:pt x="0" y="39"/>
                    </a:moveTo>
                    <a:lnTo>
                      <a:pt x="13" y="0"/>
                    </a:lnTo>
                    <a:lnTo>
                      <a:pt x="59" y="7"/>
                    </a:lnTo>
                    <a:lnTo>
                      <a:pt x="52" y="31"/>
                    </a:lnTo>
                    <a:lnTo>
                      <a:pt x="0" y="3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81" name="Freeform 23"/>
              <p:cNvSpPr>
                <a:spLocks/>
              </p:cNvSpPr>
              <p:nvPr/>
            </p:nvSpPr>
            <p:spPr bwMode="gray">
              <a:xfrm>
                <a:off x="885474" y="4210335"/>
                <a:ext cx="51648" cy="21439"/>
              </a:xfrm>
              <a:custGeom>
                <a:avLst/>
                <a:gdLst>
                  <a:gd name="T0" fmla="*/ 0 w 107"/>
                  <a:gd name="T1" fmla="*/ 44 h 44"/>
                  <a:gd name="T2" fmla="*/ 25 w 107"/>
                  <a:gd name="T3" fmla="*/ 0 h 44"/>
                  <a:gd name="T4" fmla="*/ 90 w 107"/>
                  <a:gd name="T5" fmla="*/ 0 h 44"/>
                  <a:gd name="T6" fmla="*/ 107 w 107"/>
                  <a:gd name="T7" fmla="*/ 40 h 44"/>
                  <a:gd name="T8" fmla="*/ 36 w 107"/>
                  <a:gd name="T9" fmla="*/ 31 h 44"/>
                  <a:gd name="T10" fmla="*/ 0 w 107"/>
                  <a:gd name="T11" fmla="*/ 44 h 44"/>
                  <a:gd name="T12" fmla="*/ 0 60000 65536"/>
                  <a:gd name="T13" fmla="*/ 0 60000 65536"/>
                  <a:gd name="T14" fmla="*/ 0 60000 65536"/>
                  <a:gd name="T15" fmla="*/ 0 60000 65536"/>
                  <a:gd name="T16" fmla="*/ 0 60000 65536"/>
                  <a:gd name="T17" fmla="*/ 0 60000 65536"/>
                  <a:gd name="T18" fmla="*/ 0 w 107"/>
                  <a:gd name="T19" fmla="*/ 0 h 44"/>
                  <a:gd name="T20" fmla="*/ 107 w 107"/>
                  <a:gd name="T21" fmla="*/ 44 h 44"/>
                </a:gdLst>
                <a:ahLst/>
                <a:cxnLst>
                  <a:cxn ang="T12">
                    <a:pos x="T0" y="T1"/>
                  </a:cxn>
                  <a:cxn ang="T13">
                    <a:pos x="T2" y="T3"/>
                  </a:cxn>
                  <a:cxn ang="T14">
                    <a:pos x="T4" y="T5"/>
                  </a:cxn>
                  <a:cxn ang="T15">
                    <a:pos x="T6" y="T7"/>
                  </a:cxn>
                  <a:cxn ang="T16">
                    <a:pos x="T8" y="T9"/>
                  </a:cxn>
                  <a:cxn ang="T17">
                    <a:pos x="T10" y="T11"/>
                  </a:cxn>
                </a:cxnLst>
                <a:rect l="T18" t="T19" r="T20" b="T21"/>
                <a:pathLst>
                  <a:path w="107" h="44">
                    <a:moveTo>
                      <a:pt x="0" y="44"/>
                    </a:moveTo>
                    <a:lnTo>
                      <a:pt x="25" y="0"/>
                    </a:lnTo>
                    <a:lnTo>
                      <a:pt x="90" y="0"/>
                    </a:lnTo>
                    <a:lnTo>
                      <a:pt x="107" y="40"/>
                    </a:lnTo>
                    <a:lnTo>
                      <a:pt x="36" y="31"/>
                    </a:lnTo>
                    <a:lnTo>
                      <a:pt x="0" y="4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82" name="Freeform 24"/>
              <p:cNvSpPr>
                <a:spLocks/>
              </p:cNvSpPr>
              <p:nvPr/>
            </p:nvSpPr>
            <p:spPr bwMode="gray">
              <a:xfrm>
                <a:off x="934198" y="3464849"/>
                <a:ext cx="932588" cy="787388"/>
              </a:xfrm>
              <a:custGeom>
                <a:avLst/>
                <a:gdLst>
                  <a:gd name="T0" fmla="*/ 157 w 1915"/>
                  <a:gd name="T1" fmla="*/ 1476 h 1617"/>
                  <a:gd name="T2" fmla="*/ 364 w 1915"/>
                  <a:gd name="T3" fmla="*/ 1358 h 1617"/>
                  <a:gd name="T4" fmla="*/ 371 w 1915"/>
                  <a:gd name="T5" fmla="*/ 1215 h 1617"/>
                  <a:gd name="T6" fmla="*/ 295 w 1915"/>
                  <a:gd name="T7" fmla="*/ 1205 h 1617"/>
                  <a:gd name="T8" fmla="*/ 150 w 1915"/>
                  <a:gd name="T9" fmla="*/ 1198 h 1617"/>
                  <a:gd name="T10" fmla="*/ 213 w 1915"/>
                  <a:gd name="T11" fmla="*/ 1008 h 1617"/>
                  <a:gd name="T12" fmla="*/ 83 w 1915"/>
                  <a:gd name="T13" fmla="*/ 1006 h 1617"/>
                  <a:gd name="T14" fmla="*/ 95 w 1915"/>
                  <a:gd name="T15" fmla="*/ 941 h 1617"/>
                  <a:gd name="T16" fmla="*/ 43 w 1915"/>
                  <a:gd name="T17" fmla="*/ 870 h 1617"/>
                  <a:gd name="T18" fmla="*/ 229 w 1915"/>
                  <a:gd name="T19" fmla="*/ 755 h 1617"/>
                  <a:gd name="T20" fmla="*/ 335 w 1915"/>
                  <a:gd name="T21" fmla="*/ 645 h 1617"/>
                  <a:gd name="T22" fmla="*/ 182 w 1915"/>
                  <a:gd name="T23" fmla="*/ 604 h 1617"/>
                  <a:gd name="T24" fmla="*/ 271 w 1915"/>
                  <a:gd name="T25" fmla="*/ 408 h 1617"/>
                  <a:gd name="T26" fmla="*/ 400 w 1915"/>
                  <a:gd name="T27" fmla="*/ 462 h 1617"/>
                  <a:gd name="T28" fmla="*/ 424 w 1915"/>
                  <a:gd name="T29" fmla="*/ 468 h 1617"/>
                  <a:gd name="T30" fmla="*/ 322 w 1915"/>
                  <a:gd name="T31" fmla="*/ 365 h 1617"/>
                  <a:gd name="T32" fmla="*/ 289 w 1915"/>
                  <a:gd name="T33" fmla="*/ 157 h 1617"/>
                  <a:gd name="T34" fmla="*/ 544 w 1915"/>
                  <a:gd name="T35" fmla="*/ 51 h 1617"/>
                  <a:gd name="T36" fmla="*/ 675 w 1915"/>
                  <a:gd name="T37" fmla="*/ 0 h 1617"/>
                  <a:gd name="T38" fmla="*/ 759 w 1915"/>
                  <a:gd name="T39" fmla="*/ 79 h 1617"/>
                  <a:gd name="T40" fmla="*/ 945 w 1915"/>
                  <a:gd name="T41" fmla="*/ 137 h 1617"/>
                  <a:gd name="T42" fmla="*/ 1117 w 1915"/>
                  <a:gd name="T43" fmla="*/ 170 h 1617"/>
                  <a:gd name="T44" fmla="*/ 1368 w 1915"/>
                  <a:gd name="T45" fmla="*/ 1164 h 1617"/>
                  <a:gd name="T46" fmla="*/ 1525 w 1915"/>
                  <a:gd name="T47" fmla="*/ 1192 h 1617"/>
                  <a:gd name="T48" fmla="*/ 1605 w 1915"/>
                  <a:gd name="T49" fmla="*/ 1218 h 1617"/>
                  <a:gd name="T50" fmla="*/ 1838 w 1915"/>
                  <a:gd name="T51" fmla="*/ 1465 h 1617"/>
                  <a:gd name="T52" fmla="*/ 1890 w 1915"/>
                  <a:gd name="T53" fmla="*/ 1617 h 1617"/>
                  <a:gd name="T54" fmla="*/ 1859 w 1915"/>
                  <a:gd name="T55" fmla="*/ 1561 h 1617"/>
                  <a:gd name="T56" fmla="*/ 1798 w 1915"/>
                  <a:gd name="T57" fmla="*/ 1542 h 1617"/>
                  <a:gd name="T58" fmla="*/ 1780 w 1915"/>
                  <a:gd name="T59" fmla="*/ 1501 h 1617"/>
                  <a:gd name="T60" fmla="*/ 1758 w 1915"/>
                  <a:gd name="T61" fmla="*/ 1461 h 1617"/>
                  <a:gd name="T62" fmla="*/ 1689 w 1915"/>
                  <a:gd name="T63" fmla="*/ 1412 h 1617"/>
                  <a:gd name="T64" fmla="*/ 1654 w 1915"/>
                  <a:gd name="T65" fmla="*/ 1331 h 1617"/>
                  <a:gd name="T66" fmla="*/ 1627 w 1915"/>
                  <a:gd name="T67" fmla="*/ 1309 h 1617"/>
                  <a:gd name="T68" fmla="*/ 1570 w 1915"/>
                  <a:gd name="T69" fmla="*/ 1218 h 1617"/>
                  <a:gd name="T70" fmla="*/ 1666 w 1915"/>
                  <a:gd name="T71" fmla="*/ 1354 h 1617"/>
                  <a:gd name="T72" fmla="*/ 1668 w 1915"/>
                  <a:gd name="T73" fmla="*/ 1409 h 1617"/>
                  <a:gd name="T74" fmla="*/ 1642 w 1915"/>
                  <a:gd name="T75" fmla="*/ 1437 h 1617"/>
                  <a:gd name="T76" fmla="*/ 1582 w 1915"/>
                  <a:gd name="T77" fmla="*/ 1314 h 1617"/>
                  <a:gd name="T78" fmla="*/ 1532 w 1915"/>
                  <a:gd name="T79" fmla="*/ 1268 h 1617"/>
                  <a:gd name="T80" fmla="*/ 1516 w 1915"/>
                  <a:gd name="T81" fmla="*/ 1319 h 1617"/>
                  <a:gd name="T82" fmla="*/ 1349 w 1915"/>
                  <a:gd name="T83" fmla="*/ 1182 h 1617"/>
                  <a:gd name="T84" fmla="*/ 1282 w 1915"/>
                  <a:gd name="T85" fmla="*/ 1198 h 1617"/>
                  <a:gd name="T86" fmla="*/ 1048 w 1915"/>
                  <a:gd name="T87" fmla="*/ 1150 h 1617"/>
                  <a:gd name="T88" fmla="*/ 997 w 1915"/>
                  <a:gd name="T89" fmla="*/ 1106 h 1617"/>
                  <a:gd name="T90" fmla="*/ 920 w 1915"/>
                  <a:gd name="T91" fmla="*/ 1081 h 1617"/>
                  <a:gd name="T92" fmla="*/ 913 w 1915"/>
                  <a:gd name="T93" fmla="*/ 1097 h 1617"/>
                  <a:gd name="T94" fmla="*/ 972 w 1915"/>
                  <a:gd name="T95" fmla="*/ 1195 h 1617"/>
                  <a:gd name="T96" fmla="*/ 863 w 1915"/>
                  <a:gd name="T97" fmla="*/ 1169 h 1617"/>
                  <a:gd name="T98" fmla="*/ 835 w 1915"/>
                  <a:gd name="T99" fmla="*/ 1202 h 1617"/>
                  <a:gd name="T100" fmla="*/ 742 w 1915"/>
                  <a:gd name="T101" fmla="*/ 1237 h 1617"/>
                  <a:gd name="T102" fmla="*/ 756 w 1915"/>
                  <a:gd name="T103" fmla="*/ 1198 h 1617"/>
                  <a:gd name="T104" fmla="*/ 862 w 1915"/>
                  <a:gd name="T105" fmla="*/ 1021 h 1617"/>
                  <a:gd name="T106" fmla="*/ 686 w 1915"/>
                  <a:gd name="T107" fmla="*/ 1131 h 1617"/>
                  <a:gd name="T108" fmla="*/ 614 w 1915"/>
                  <a:gd name="T109" fmla="*/ 1279 h 1617"/>
                  <a:gd name="T110" fmla="*/ 218 w 1915"/>
                  <a:gd name="T111" fmla="*/ 1505 h 1617"/>
                  <a:gd name="T112" fmla="*/ 50 w 1915"/>
                  <a:gd name="T113" fmla="*/ 1552 h 161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915"/>
                  <a:gd name="T172" fmla="*/ 0 h 1617"/>
                  <a:gd name="T173" fmla="*/ 1915 w 1915"/>
                  <a:gd name="T174" fmla="*/ 1617 h 161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915" h="1617">
                    <a:moveTo>
                      <a:pt x="0" y="1544"/>
                    </a:moveTo>
                    <a:lnTo>
                      <a:pt x="16" y="1521"/>
                    </a:lnTo>
                    <a:lnTo>
                      <a:pt x="30" y="1523"/>
                    </a:lnTo>
                    <a:lnTo>
                      <a:pt x="109" y="1466"/>
                    </a:lnTo>
                    <a:lnTo>
                      <a:pt x="157" y="1476"/>
                    </a:lnTo>
                    <a:lnTo>
                      <a:pt x="170" y="1498"/>
                    </a:lnTo>
                    <a:lnTo>
                      <a:pt x="173" y="1475"/>
                    </a:lnTo>
                    <a:lnTo>
                      <a:pt x="221" y="1442"/>
                    </a:lnTo>
                    <a:lnTo>
                      <a:pt x="296" y="1413"/>
                    </a:lnTo>
                    <a:lnTo>
                      <a:pt x="364" y="1358"/>
                    </a:lnTo>
                    <a:lnTo>
                      <a:pt x="380" y="1364"/>
                    </a:lnTo>
                    <a:lnTo>
                      <a:pt x="392" y="1293"/>
                    </a:lnTo>
                    <a:lnTo>
                      <a:pt x="431" y="1237"/>
                    </a:lnTo>
                    <a:lnTo>
                      <a:pt x="362" y="1243"/>
                    </a:lnTo>
                    <a:lnTo>
                      <a:pt x="371" y="1215"/>
                    </a:lnTo>
                    <a:lnTo>
                      <a:pt x="394" y="1217"/>
                    </a:lnTo>
                    <a:lnTo>
                      <a:pt x="372" y="1203"/>
                    </a:lnTo>
                    <a:lnTo>
                      <a:pt x="338" y="1236"/>
                    </a:lnTo>
                    <a:lnTo>
                      <a:pt x="335" y="1260"/>
                    </a:lnTo>
                    <a:lnTo>
                      <a:pt x="295" y="1205"/>
                    </a:lnTo>
                    <a:lnTo>
                      <a:pt x="282" y="1215"/>
                    </a:lnTo>
                    <a:lnTo>
                      <a:pt x="260" y="1188"/>
                    </a:lnTo>
                    <a:lnTo>
                      <a:pt x="208" y="1208"/>
                    </a:lnTo>
                    <a:lnTo>
                      <a:pt x="195" y="1212"/>
                    </a:lnTo>
                    <a:lnTo>
                      <a:pt x="150" y="1198"/>
                    </a:lnTo>
                    <a:lnTo>
                      <a:pt x="196" y="1160"/>
                    </a:lnTo>
                    <a:lnTo>
                      <a:pt x="183" y="1152"/>
                    </a:lnTo>
                    <a:lnTo>
                      <a:pt x="198" y="1125"/>
                    </a:lnTo>
                    <a:lnTo>
                      <a:pt x="190" y="1046"/>
                    </a:lnTo>
                    <a:lnTo>
                      <a:pt x="213" y="1008"/>
                    </a:lnTo>
                    <a:lnTo>
                      <a:pt x="174" y="1036"/>
                    </a:lnTo>
                    <a:lnTo>
                      <a:pt x="177" y="1060"/>
                    </a:lnTo>
                    <a:lnTo>
                      <a:pt x="143" y="1081"/>
                    </a:lnTo>
                    <a:lnTo>
                      <a:pt x="98" y="1066"/>
                    </a:lnTo>
                    <a:lnTo>
                      <a:pt x="83" y="1006"/>
                    </a:lnTo>
                    <a:lnTo>
                      <a:pt x="53" y="976"/>
                    </a:lnTo>
                    <a:lnTo>
                      <a:pt x="54" y="961"/>
                    </a:lnTo>
                    <a:lnTo>
                      <a:pt x="72" y="961"/>
                    </a:lnTo>
                    <a:lnTo>
                      <a:pt x="81" y="947"/>
                    </a:lnTo>
                    <a:lnTo>
                      <a:pt x="95" y="941"/>
                    </a:lnTo>
                    <a:lnTo>
                      <a:pt x="81" y="938"/>
                    </a:lnTo>
                    <a:lnTo>
                      <a:pt x="93" y="928"/>
                    </a:lnTo>
                    <a:lnTo>
                      <a:pt x="75" y="908"/>
                    </a:lnTo>
                    <a:lnTo>
                      <a:pt x="68" y="918"/>
                    </a:lnTo>
                    <a:lnTo>
                      <a:pt x="43" y="870"/>
                    </a:lnTo>
                    <a:lnTo>
                      <a:pt x="59" y="836"/>
                    </a:lnTo>
                    <a:lnTo>
                      <a:pt x="146" y="777"/>
                    </a:lnTo>
                    <a:lnTo>
                      <a:pt x="169" y="735"/>
                    </a:lnTo>
                    <a:lnTo>
                      <a:pt x="187" y="728"/>
                    </a:lnTo>
                    <a:lnTo>
                      <a:pt x="229" y="755"/>
                    </a:lnTo>
                    <a:lnTo>
                      <a:pt x="261" y="746"/>
                    </a:lnTo>
                    <a:lnTo>
                      <a:pt x="275" y="726"/>
                    </a:lnTo>
                    <a:lnTo>
                      <a:pt x="339" y="735"/>
                    </a:lnTo>
                    <a:lnTo>
                      <a:pt x="353" y="670"/>
                    </a:lnTo>
                    <a:lnTo>
                      <a:pt x="335" y="645"/>
                    </a:lnTo>
                    <a:lnTo>
                      <a:pt x="377" y="622"/>
                    </a:lnTo>
                    <a:lnTo>
                      <a:pt x="338" y="608"/>
                    </a:lnTo>
                    <a:lnTo>
                      <a:pt x="283" y="643"/>
                    </a:lnTo>
                    <a:lnTo>
                      <a:pt x="278" y="609"/>
                    </a:lnTo>
                    <a:lnTo>
                      <a:pt x="182" y="604"/>
                    </a:lnTo>
                    <a:lnTo>
                      <a:pt x="139" y="566"/>
                    </a:lnTo>
                    <a:lnTo>
                      <a:pt x="132" y="501"/>
                    </a:lnTo>
                    <a:lnTo>
                      <a:pt x="164" y="513"/>
                    </a:lnTo>
                    <a:lnTo>
                      <a:pt x="96" y="446"/>
                    </a:lnTo>
                    <a:lnTo>
                      <a:pt x="271" y="408"/>
                    </a:lnTo>
                    <a:lnTo>
                      <a:pt x="297" y="416"/>
                    </a:lnTo>
                    <a:lnTo>
                      <a:pt x="275" y="447"/>
                    </a:lnTo>
                    <a:lnTo>
                      <a:pt x="365" y="489"/>
                    </a:lnTo>
                    <a:lnTo>
                      <a:pt x="406" y="476"/>
                    </a:lnTo>
                    <a:lnTo>
                      <a:pt x="400" y="462"/>
                    </a:lnTo>
                    <a:lnTo>
                      <a:pt x="369" y="454"/>
                    </a:lnTo>
                    <a:lnTo>
                      <a:pt x="351" y="393"/>
                    </a:lnTo>
                    <a:lnTo>
                      <a:pt x="375" y="414"/>
                    </a:lnTo>
                    <a:lnTo>
                      <a:pt x="384" y="447"/>
                    </a:lnTo>
                    <a:lnTo>
                      <a:pt x="424" y="468"/>
                    </a:lnTo>
                    <a:lnTo>
                      <a:pt x="463" y="466"/>
                    </a:lnTo>
                    <a:lnTo>
                      <a:pt x="453" y="445"/>
                    </a:lnTo>
                    <a:lnTo>
                      <a:pt x="387" y="428"/>
                    </a:lnTo>
                    <a:lnTo>
                      <a:pt x="399" y="393"/>
                    </a:lnTo>
                    <a:lnTo>
                      <a:pt x="322" y="365"/>
                    </a:lnTo>
                    <a:lnTo>
                      <a:pt x="320" y="313"/>
                    </a:lnTo>
                    <a:lnTo>
                      <a:pt x="297" y="277"/>
                    </a:lnTo>
                    <a:lnTo>
                      <a:pt x="242" y="211"/>
                    </a:lnTo>
                    <a:lnTo>
                      <a:pt x="262" y="208"/>
                    </a:lnTo>
                    <a:lnTo>
                      <a:pt x="289" y="157"/>
                    </a:lnTo>
                    <a:lnTo>
                      <a:pt x="354" y="181"/>
                    </a:lnTo>
                    <a:lnTo>
                      <a:pt x="403" y="156"/>
                    </a:lnTo>
                    <a:lnTo>
                      <a:pt x="477" y="69"/>
                    </a:lnTo>
                    <a:lnTo>
                      <a:pt x="498" y="82"/>
                    </a:lnTo>
                    <a:lnTo>
                      <a:pt x="544" y="51"/>
                    </a:lnTo>
                    <a:lnTo>
                      <a:pt x="545" y="77"/>
                    </a:lnTo>
                    <a:lnTo>
                      <a:pt x="570" y="71"/>
                    </a:lnTo>
                    <a:lnTo>
                      <a:pt x="557" y="56"/>
                    </a:lnTo>
                    <a:lnTo>
                      <a:pt x="626" y="46"/>
                    </a:lnTo>
                    <a:lnTo>
                      <a:pt x="675" y="0"/>
                    </a:lnTo>
                    <a:lnTo>
                      <a:pt x="707" y="32"/>
                    </a:lnTo>
                    <a:lnTo>
                      <a:pt x="696" y="69"/>
                    </a:lnTo>
                    <a:lnTo>
                      <a:pt x="718" y="71"/>
                    </a:lnTo>
                    <a:lnTo>
                      <a:pt x="727" y="37"/>
                    </a:lnTo>
                    <a:lnTo>
                      <a:pt x="759" y="79"/>
                    </a:lnTo>
                    <a:lnTo>
                      <a:pt x="813" y="79"/>
                    </a:lnTo>
                    <a:lnTo>
                      <a:pt x="821" y="118"/>
                    </a:lnTo>
                    <a:lnTo>
                      <a:pt x="921" y="129"/>
                    </a:lnTo>
                    <a:lnTo>
                      <a:pt x="920" y="149"/>
                    </a:lnTo>
                    <a:lnTo>
                      <a:pt x="945" y="137"/>
                    </a:lnTo>
                    <a:lnTo>
                      <a:pt x="970" y="167"/>
                    </a:lnTo>
                    <a:lnTo>
                      <a:pt x="1022" y="157"/>
                    </a:lnTo>
                    <a:lnTo>
                      <a:pt x="1070" y="181"/>
                    </a:lnTo>
                    <a:lnTo>
                      <a:pt x="1117" y="159"/>
                    </a:lnTo>
                    <a:lnTo>
                      <a:pt x="1117" y="170"/>
                    </a:lnTo>
                    <a:lnTo>
                      <a:pt x="1135" y="166"/>
                    </a:lnTo>
                    <a:lnTo>
                      <a:pt x="1217" y="206"/>
                    </a:lnTo>
                    <a:lnTo>
                      <a:pt x="1278" y="1143"/>
                    </a:lnTo>
                    <a:lnTo>
                      <a:pt x="1370" y="1140"/>
                    </a:lnTo>
                    <a:lnTo>
                      <a:pt x="1368" y="1164"/>
                    </a:lnTo>
                    <a:lnTo>
                      <a:pt x="1399" y="1188"/>
                    </a:lnTo>
                    <a:lnTo>
                      <a:pt x="1455" y="1233"/>
                    </a:lnTo>
                    <a:lnTo>
                      <a:pt x="1465" y="1259"/>
                    </a:lnTo>
                    <a:lnTo>
                      <a:pt x="1512" y="1230"/>
                    </a:lnTo>
                    <a:lnTo>
                      <a:pt x="1525" y="1192"/>
                    </a:lnTo>
                    <a:lnTo>
                      <a:pt x="1551" y="1177"/>
                    </a:lnTo>
                    <a:lnTo>
                      <a:pt x="1557" y="1170"/>
                    </a:lnTo>
                    <a:lnTo>
                      <a:pt x="1588" y="1192"/>
                    </a:lnTo>
                    <a:lnTo>
                      <a:pt x="1585" y="1217"/>
                    </a:lnTo>
                    <a:lnTo>
                      <a:pt x="1605" y="1218"/>
                    </a:lnTo>
                    <a:lnTo>
                      <a:pt x="1617" y="1228"/>
                    </a:lnTo>
                    <a:lnTo>
                      <a:pt x="1627" y="1246"/>
                    </a:lnTo>
                    <a:lnTo>
                      <a:pt x="1657" y="1262"/>
                    </a:lnTo>
                    <a:lnTo>
                      <a:pt x="1796" y="1455"/>
                    </a:lnTo>
                    <a:lnTo>
                      <a:pt x="1838" y="1465"/>
                    </a:lnTo>
                    <a:lnTo>
                      <a:pt x="1908" y="1491"/>
                    </a:lnTo>
                    <a:lnTo>
                      <a:pt x="1915" y="1507"/>
                    </a:lnTo>
                    <a:lnTo>
                      <a:pt x="1900" y="1521"/>
                    </a:lnTo>
                    <a:lnTo>
                      <a:pt x="1903" y="1553"/>
                    </a:lnTo>
                    <a:lnTo>
                      <a:pt x="1890" y="1617"/>
                    </a:lnTo>
                    <a:lnTo>
                      <a:pt x="1882" y="1605"/>
                    </a:lnTo>
                    <a:lnTo>
                      <a:pt x="1869" y="1615"/>
                    </a:lnTo>
                    <a:lnTo>
                      <a:pt x="1854" y="1602"/>
                    </a:lnTo>
                    <a:lnTo>
                      <a:pt x="1876" y="1583"/>
                    </a:lnTo>
                    <a:lnTo>
                      <a:pt x="1859" y="1561"/>
                    </a:lnTo>
                    <a:lnTo>
                      <a:pt x="1859" y="1547"/>
                    </a:lnTo>
                    <a:lnTo>
                      <a:pt x="1838" y="1503"/>
                    </a:lnTo>
                    <a:lnTo>
                      <a:pt x="1825" y="1503"/>
                    </a:lnTo>
                    <a:lnTo>
                      <a:pt x="1802" y="1520"/>
                    </a:lnTo>
                    <a:lnTo>
                      <a:pt x="1798" y="1542"/>
                    </a:lnTo>
                    <a:lnTo>
                      <a:pt x="1777" y="1548"/>
                    </a:lnTo>
                    <a:lnTo>
                      <a:pt x="1774" y="1542"/>
                    </a:lnTo>
                    <a:lnTo>
                      <a:pt x="1790" y="1516"/>
                    </a:lnTo>
                    <a:lnTo>
                      <a:pt x="1794" y="1491"/>
                    </a:lnTo>
                    <a:lnTo>
                      <a:pt x="1780" y="1501"/>
                    </a:lnTo>
                    <a:lnTo>
                      <a:pt x="1776" y="1521"/>
                    </a:lnTo>
                    <a:lnTo>
                      <a:pt x="1727" y="1489"/>
                    </a:lnTo>
                    <a:lnTo>
                      <a:pt x="1729" y="1478"/>
                    </a:lnTo>
                    <a:lnTo>
                      <a:pt x="1754" y="1479"/>
                    </a:lnTo>
                    <a:lnTo>
                      <a:pt x="1758" y="1461"/>
                    </a:lnTo>
                    <a:lnTo>
                      <a:pt x="1774" y="1453"/>
                    </a:lnTo>
                    <a:lnTo>
                      <a:pt x="1772" y="1444"/>
                    </a:lnTo>
                    <a:lnTo>
                      <a:pt x="1747" y="1448"/>
                    </a:lnTo>
                    <a:lnTo>
                      <a:pt x="1739" y="1413"/>
                    </a:lnTo>
                    <a:lnTo>
                      <a:pt x="1689" y="1412"/>
                    </a:lnTo>
                    <a:lnTo>
                      <a:pt x="1676" y="1373"/>
                    </a:lnTo>
                    <a:lnTo>
                      <a:pt x="1689" y="1340"/>
                    </a:lnTo>
                    <a:lnTo>
                      <a:pt x="1672" y="1345"/>
                    </a:lnTo>
                    <a:lnTo>
                      <a:pt x="1664" y="1321"/>
                    </a:lnTo>
                    <a:lnTo>
                      <a:pt x="1654" y="1331"/>
                    </a:lnTo>
                    <a:lnTo>
                      <a:pt x="1646" y="1320"/>
                    </a:lnTo>
                    <a:lnTo>
                      <a:pt x="1657" y="1290"/>
                    </a:lnTo>
                    <a:lnTo>
                      <a:pt x="1647" y="1287"/>
                    </a:lnTo>
                    <a:lnTo>
                      <a:pt x="1643" y="1303"/>
                    </a:lnTo>
                    <a:lnTo>
                      <a:pt x="1627" y="1309"/>
                    </a:lnTo>
                    <a:lnTo>
                      <a:pt x="1607" y="1299"/>
                    </a:lnTo>
                    <a:lnTo>
                      <a:pt x="1604" y="1274"/>
                    </a:lnTo>
                    <a:lnTo>
                      <a:pt x="1579" y="1242"/>
                    </a:lnTo>
                    <a:lnTo>
                      <a:pt x="1581" y="1222"/>
                    </a:lnTo>
                    <a:lnTo>
                      <a:pt x="1570" y="1218"/>
                    </a:lnTo>
                    <a:lnTo>
                      <a:pt x="1568" y="1195"/>
                    </a:lnTo>
                    <a:lnTo>
                      <a:pt x="1564" y="1203"/>
                    </a:lnTo>
                    <a:lnTo>
                      <a:pt x="1575" y="1260"/>
                    </a:lnTo>
                    <a:lnTo>
                      <a:pt x="1596" y="1300"/>
                    </a:lnTo>
                    <a:lnTo>
                      <a:pt x="1666" y="1354"/>
                    </a:lnTo>
                    <a:lnTo>
                      <a:pt x="1667" y="1365"/>
                    </a:lnTo>
                    <a:lnTo>
                      <a:pt x="1649" y="1361"/>
                    </a:lnTo>
                    <a:lnTo>
                      <a:pt x="1648" y="1373"/>
                    </a:lnTo>
                    <a:lnTo>
                      <a:pt x="1657" y="1371"/>
                    </a:lnTo>
                    <a:lnTo>
                      <a:pt x="1668" y="1409"/>
                    </a:lnTo>
                    <a:lnTo>
                      <a:pt x="1712" y="1429"/>
                    </a:lnTo>
                    <a:lnTo>
                      <a:pt x="1734" y="1466"/>
                    </a:lnTo>
                    <a:lnTo>
                      <a:pt x="1682" y="1477"/>
                    </a:lnTo>
                    <a:lnTo>
                      <a:pt x="1657" y="1546"/>
                    </a:lnTo>
                    <a:lnTo>
                      <a:pt x="1642" y="1437"/>
                    </a:lnTo>
                    <a:lnTo>
                      <a:pt x="1633" y="1427"/>
                    </a:lnTo>
                    <a:lnTo>
                      <a:pt x="1631" y="1406"/>
                    </a:lnTo>
                    <a:lnTo>
                      <a:pt x="1640" y="1398"/>
                    </a:lnTo>
                    <a:lnTo>
                      <a:pt x="1597" y="1316"/>
                    </a:lnTo>
                    <a:lnTo>
                      <a:pt x="1582" y="1314"/>
                    </a:lnTo>
                    <a:lnTo>
                      <a:pt x="1572" y="1299"/>
                    </a:lnTo>
                    <a:lnTo>
                      <a:pt x="1558" y="1302"/>
                    </a:lnTo>
                    <a:lnTo>
                      <a:pt x="1549" y="1295"/>
                    </a:lnTo>
                    <a:lnTo>
                      <a:pt x="1539" y="1249"/>
                    </a:lnTo>
                    <a:lnTo>
                      <a:pt x="1532" y="1268"/>
                    </a:lnTo>
                    <a:lnTo>
                      <a:pt x="1497" y="1255"/>
                    </a:lnTo>
                    <a:lnTo>
                      <a:pt x="1490" y="1264"/>
                    </a:lnTo>
                    <a:lnTo>
                      <a:pt x="1534" y="1290"/>
                    </a:lnTo>
                    <a:lnTo>
                      <a:pt x="1513" y="1298"/>
                    </a:lnTo>
                    <a:lnTo>
                      <a:pt x="1516" y="1319"/>
                    </a:lnTo>
                    <a:lnTo>
                      <a:pt x="1479" y="1305"/>
                    </a:lnTo>
                    <a:lnTo>
                      <a:pt x="1433" y="1260"/>
                    </a:lnTo>
                    <a:lnTo>
                      <a:pt x="1364" y="1228"/>
                    </a:lnTo>
                    <a:lnTo>
                      <a:pt x="1316" y="1227"/>
                    </a:lnTo>
                    <a:lnTo>
                      <a:pt x="1349" y="1182"/>
                    </a:lnTo>
                    <a:lnTo>
                      <a:pt x="1366" y="1203"/>
                    </a:lnTo>
                    <a:lnTo>
                      <a:pt x="1368" y="1182"/>
                    </a:lnTo>
                    <a:lnTo>
                      <a:pt x="1340" y="1160"/>
                    </a:lnTo>
                    <a:lnTo>
                      <a:pt x="1322" y="1197"/>
                    </a:lnTo>
                    <a:lnTo>
                      <a:pt x="1282" y="1198"/>
                    </a:lnTo>
                    <a:lnTo>
                      <a:pt x="1107" y="1183"/>
                    </a:lnTo>
                    <a:lnTo>
                      <a:pt x="1113" y="1153"/>
                    </a:lnTo>
                    <a:lnTo>
                      <a:pt x="1096" y="1162"/>
                    </a:lnTo>
                    <a:lnTo>
                      <a:pt x="1074" y="1136"/>
                    </a:lnTo>
                    <a:lnTo>
                      <a:pt x="1048" y="1150"/>
                    </a:lnTo>
                    <a:lnTo>
                      <a:pt x="1037" y="1132"/>
                    </a:lnTo>
                    <a:lnTo>
                      <a:pt x="992" y="1152"/>
                    </a:lnTo>
                    <a:lnTo>
                      <a:pt x="990" y="1138"/>
                    </a:lnTo>
                    <a:lnTo>
                      <a:pt x="1011" y="1106"/>
                    </a:lnTo>
                    <a:lnTo>
                      <a:pt x="997" y="1106"/>
                    </a:lnTo>
                    <a:lnTo>
                      <a:pt x="1013" y="1096"/>
                    </a:lnTo>
                    <a:lnTo>
                      <a:pt x="961" y="1103"/>
                    </a:lnTo>
                    <a:lnTo>
                      <a:pt x="943" y="1084"/>
                    </a:lnTo>
                    <a:lnTo>
                      <a:pt x="925" y="1096"/>
                    </a:lnTo>
                    <a:lnTo>
                      <a:pt x="920" y="1081"/>
                    </a:lnTo>
                    <a:lnTo>
                      <a:pt x="932" y="1066"/>
                    </a:lnTo>
                    <a:lnTo>
                      <a:pt x="904" y="1075"/>
                    </a:lnTo>
                    <a:lnTo>
                      <a:pt x="908" y="1084"/>
                    </a:lnTo>
                    <a:lnTo>
                      <a:pt x="894" y="1099"/>
                    </a:lnTo>
                    <a:lnTo>
                      <a:pt x="913" y="1097"/>
                    </a:lnTo>
                    <a:lnTo>
                      <a:pt x="904" y="1124"/>
                    </a:lnTo>
                    <a:lnTo>
                      <a:pt x="925" y="1134"/>
                    </a:lnTo>
                    <a:lnTo>
                      <a:pt x="948" y="1147"/>
                    </a:lnTo>
                    <a:lnTo>
                      <a:pt x="978" y="1134"/>
                    </a:lnTo>
                    <a:lnTo>
                      <a:pt x="972" y="1195"/>
                    </a:lnTo>
                    <a:lnTo>
                      <a:pt x="922" y="1197"/>
                    </a:lnTo>
                    <a:lnTo>
                      <a:pt x="922" y="1181"/>
                    </a:lnTo>
                    <a:lnTo>
                      <a:pt x="904" y="1169"/>
                    </a:lnTo>
                    <a:lnTo>
                      <a:pt x="866" y="1185"/>
                    </a:lnTo>
                    <a:lnTo>
                      <a:pt x="863" y="1169"/>
                    </a:lnTo>
                    <a:lnTo>
                      <a:pt x="849" y="1183"/>
                    </a:lnTo>
                    <a:lnTo>
                      <a:pt x="847" y="1164"/>
                    </a:lnTo>
                    <a:lnTo>
                      <a:pt x="816" y="1160"/>
                    </a:lnTo>
                    <a:lnTo>
                      <a:pt x="839" y="1195"/>
                    </a:lnTo>
                    <a:lnTo>
                      <a:pt x="835" y="1202"/>
                    </a:lnTo>
                    <a:lnTo>
                      <a:pt x="822" y="1197"/>
                    </a:lnTo>
                    <a:lnTo>
                      <a:pt x="788" y="1217"/>
                    </a:lnTo>
                    <a:lnTo>
                      <a:pt x="781" y="1210"/>
                    </a:lnTo>
                    <a:lnTo>
                      <a:pt x="756" y="1255"/>
                    </a:lnTo>
                    <a:lnTo>
                      <a:pt x="742" y="1237"/>
                    </a:lnTo>
                    <a:lnTo>
                      <a:pt x="731" y="1248"/>
                    </a:lnTo>
                    <a:lnTo>
                      <a:pt x="707" y="1244"/>
                    </a:lnTo>
                    <a:lnTo>
                      <a:pt x="704" y="1221"/>
                    </a:lnTo>
                    <a:lnTo>
                      <a:pt x="736" y="1221"/>
                    </a:lnTo>
                    <a:lnTo>
                      <a:pt x="756" y="1198"/>
                    </a:lnTo>
                    <a:lnTo>
                      <a:pt x="703" y="1197"/>
                    </a:lnTo>
                    <a:lnTo>
                      <a:pt x="748" y="1091"/>
                    </a:lnTo>
                    <a:lnTo>
                      <a:pt x="823" y="1073"/>
                    </a:lnTo>
                    <a:lnTo>
                      <a:pt x="815" y="1049"/>
                    </a:lnTo>
                    <a:lnTo>
                      <a:pt x="862" y="1021"/>
                    </a:lnTo>
                    <a:lnTo>
                      <a:pt x="798" y="1039"/>
                    </a:lnTo>
                    <a:lnTo>
                      <a:pt x="809" y="984"/>
                    </a:lnTo>
                    <a:lnTo>
                      <a:pt x="777" y="1048"/>
                    </a:lnTo>
                    <a:lnTo>
                      <a:pt x="736" y="1067"/>
                    </a:lnTo>
                    <a:lnTo>
                      <a:pt x="686" y="1131"/>
                    </a:lnTo>
                    <a:lnTo>
                      <a:pt x="652" y="1131"/>
                    </a:lnTo>
                    <a:lnTo>
                      <a:pt x="671" y="1164"/>
                    </a:lnTo>
                    <a:lnTo>
                      <a:pt x="583" y="1234"/>
                    </a:lnTo>
                    <a:lnTo>
                      <a:pt x="622" y="1248"/>
                    </a:lnTo>
                    <a:lnTo>
                      <a:pt x="614" y="1279"/>
                    </a:lnTo>
                    <a:lnTo>
                      <a:pt x="419" y="1426"/>
                    </a:lnTo>
                    <a:lnTo>
                      <a:pt x="280" y="1465"/>
                    </a:lnTo>
                    <a:lnTo>
                      <a:pt x="320" y="1481"/>
                    </a:lnTo>
                    <a:lnTo>
                      <a:pt x="236" y="1527"/>
                    </a:lnTo>
                    <a:lnTo>
                      <a:pt x="218" y="1505"/>
                    </a:lnTo>
                    <a:lnTo>
                      <a:pt x="163" y="1527"/>
                    </a:lnTo>
                    <a:lnTo>
                      <a:pt x="118" y="1528"/>
                    </a:lnTo>
                    <a:lnTo>
                      <a:pt x="119" y="1502"/>
                    </a:lnTo>
                    <a:lnTo>
                      <a:pt x="65" y="1555"/>
                    </a:lnTo>
                    <a:lnTo>
                      <a:pt x="50" y="1552"/>
                    </a:lnTo>
                    <a:lnTo>
                      <a:pt x="49" y="1526"/>
                    </a:lnTo>
                    <a:lnTo>
                      <a:pt x="39" y="1552"/>
                    </a:lnTo>
                    <a:lnTo>
                      <a:pt x="0" y="154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83" name="Freeform 25"/>
              <p:cNvSpPr>
                <a:spLocks/>
              </p:cNvSpPr>
              <p:nvPr/>
            </p:nvSpPr>
            <p:spPr bwMode="gray">
              <a:xfrm>
                <a:off x="1182694" y="4104115"/>
                <a:ext cx="92576" cy="93551"/>
              </a:xfrm>
              <a:custGeom>
                <a:avLst/>
                <a:gdLst>
                  <a:gd name="T0" fmla="*/ 0 w 190"/>
                  <a:gd name="T1" fmla="*/ 190 h 190"/>
                  <a:gd name="T2" fmla="*/ 54 w 190"/>
                  <a:gd name="T3" fmla="*/ 139 h 190"/>
                  <a:gd name="T4" fmla="*/ 19 w 190"/>
                  <a:gd name="T5" fmla="*/ 74 h 190"/>
                  <a:gd name="T6" fmla="*/ 69 w 190"/>
                  <a:gd name="T7" fmla="*/ 96 h 190"/>
                  <a:gd name="T8" fmla="*/ 145 w 190"/>
                  <a:gd name="T9" fmla="*/ 0 h 190"/>
                  <a:gd name="T10" fmla="*/ 190 w 190"/>
                  <a:gd name="T11" fmla="*/ 11 h 190"/>
                  <a:gd name="T12" fmla="*/ 150 w 190"/>
                  <a:gd name="T13" fmla="*/ 104 h 190"/>
                  <a:gd name="T14" fmla="*/ 0 w 190"/>
                  <a:gd name="T15" fmla="*/ 190 h 190"/>
                  <a:gd name="T16" fmla="*/ 0 60000 65536"/>
                  <a:gd name="T17" fmla="*/ 0 60000 65536"/>
                  <a:gd name="T18" fmla="*/ 0 60000 65536"/>
                  <a:gd name="T19" fmla="*/ 0 60000 65536"/>
                  <a:gd name="T20" fmla="*/ 0 60000 65536"/>
                  <a:gd name="T21" fmla="*/ 0 60000 65536"/>
                  <a:gd name="T22" fmla="*/ 0 60000 65536"/>
                  <a:gd name="T23" fmla="*/ 0 60000 65536"/>
                  <a:gd name="T24" fmla="*/ 0 w 190"/>
                  <a:gd name="T25" fmla="*/ 0 h 190"/>
                  <a:gd name="T26" fmla="*/ 190 w 190"/>
                  <a:gd name="T27" fmla="*/ 190 h 19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0" h="190">
                    <a:moveTo>
                      <a:pt x="0" y="190"/>
                    </a:moveTo>
                    <a:lnTo>
                      <a:pt x="54" y="139"/>
                    </a:lnTo>
                    <a:lnTo>
                      <a:pt x="19" y="74"/>
                    </a:lnTo>
                    <a:lnTo>
                      <a:pt x="69" y="96"/>
                    </a:lnTo>
                    <a:lnTo>
                      <a:pt x="145" y="0"/>
                    </a:lnTo>
                    <a:lnTo>
                      <a:pt x="190" y="11"/>
                    </a:lnTo>
                    <a:lnTo>
                      <a:pt x="150" y="104"/>
                    </a:lnTo>
                    <a:lnTo>
                      <a:pt x="0" y="19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84" name="Freeform 26"/>
              <p:cNvSpPr>
                <a:spLocks/>
              </p:cNvSpPr>
              <p:nvPr/>
            </p:nvSpPr>
            <p:spPr bwMode="gray">
              <a:xfrm>
                <a:off x="1674811" y="4100217"/>
                <a:ext cx="54571" cy="105245"/>
              </a:xfrm>
              <a:custGeom>
                <a:avLst/>
                <a:gdLst>
                  <a:gd name="T0" fmla="*/ 0 w 114"/>
                  <a:gd name="T1" fmla="*/ 58 h 217"/>
                  <a:gd name="T2" fmla="*/ 25 w 114"/>
                  <a:gd name="T3" fmla="*/ 0 h 217"/>
                  <a:gd name="T4" fmla="*/ 82 w 114"/>
                  <a:gd name="T5" fmla="*/ 56 h 217"/>
                  <a:gd name="T6" fmla="*/ 114 w 114"/>
                  <a:gd name="T7" fmla="*/ 217 h 217"/>
                  <a:gd name="T8" fmla="*/ 0 w 114"/>
                  <a:gd name="T9" fmla="*/ 58 h 217"/>
                  <a:gd name="T10" fmla="*/ 0 60000 65536"/>
                  <a:gd name="T11" fmla="*/ 0 60000 65536"/>
                  <a:gd name="T12" fmla="*/ 0 60000 65536"/>
                  <a:gd name="T13" fmla="*/ 0 60000 65536"/>
                  <a:gd name="T14" fmla="*/ 0 60000 65536"/>
                  <a:gd name="T15" fmla="*/ 0 w 114"/>
                  <a:gd name="T16" fmla="*/ 0 h 217"/>
                  <a:gd name="T17" fmla="*/ 114 w 114"/>
                  <a:gd name="T18" fmla="*/ 217 h 217"/>
                </a:gdLst>
                <a:ahLst/>
                <a:cxnLst>
                  <a:cxn ang="T10">
                    <a:pos x="T0" y="T1"/>
                  </a:cxn>
                  <a:cxn ang="T11">
                    <a:pos x="T2" y="T3"/>
                  </a:cxn>
                  <a:cxn ang="T12">
                    <a:pos x="T4" y="T5"/>
                  </a:cxn>
                  <a:cxn ang="T13">
                    <a:pos x="T6" y="T7"/>
                  </a:cxn>
                  <a:cxn ang="T14">
                    <a:pos x="T8" y="T9"/>
                  </a:cxn>
                </a:cxnLst>
                <a:rect l="T15" t="T16" r="T17" b="T18"/>
                <a:pathLst>
                  <a:path w="114" h="217">
                    <a:moveTo>
                      <a:pt x="0" y="58"/>
                    </a:moveTo>
                    <a:lnTo>
                      <a:pt x="25" y="0"/>
                    </a:lnTo>
                    <a:lnTo>
                      <a:pt x="82" y="56"/>
                    </a:lnTo>
                    <a:lnTo>
                      <a:pt x="114" y="217"/>
                    </a:lnTo>
                    <a:lnTo>
                      <a:pt x="0" y="5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85" name="Freeform 27"/>
              <p:cNvSpPr>
                <a:spLocks/>
              </p:cNvSpPr>
              <p:nvPr/>
            </p:nvSpPr>
            <p:spPr bwMode="gray">
              <a:xfrm>
                <a:off x="1757643" y="4205462"/>
                <a:ext cx="52622" cy="57495"/>
              </a:xfrm>
              <a:custGeom>
                <a:avLst/>
                <a:gdLst>
                  <a:gd name="T0" fmla="*/ 0 w 108"/>
                  <a:gd name="T1" fmla="*/ 0 h 117"/>
                  <a:gd name="T2" fmla="*/ 13 w 108"/>
                  <a:gd name="T3" fmla="*/ 79 h 117"/>
                  <a:gd name="T4" fmla="*/ 108 w 108"/>
                  <a:gd name="T5" fmla="*/ 117 h 117"/>
                  <a:gd name="T6" fmla="*/ 55 w 108"/>
                  <a:gd name="T7" fmla="*/ 1 h 117"/>
                  <a:gd name="T8" fmla="*/ 0 w 108"/>
                  <a:gd name="T9" fmla="*/ 0 h 117"/>
                  <a:gd name="T10" fmla="*/ 0 60000 65536"/>
                  <a:gd name="T11" fmla="*/ 0 60000 65536"/>
                  <a:gd name="T12" fmla="*/ 0 60000 65536"/>
                  <a:gd name="T13" fmla="*/ 0 60000 65536"/>
                  <a:gd name="T14" fmla="*/ 0 60000 65536"/>
                  <a:gd name="T15" fmla="*/ 0 w 108"/>
                  <a:gd name="T16" fmla="*/ 0 h 117"/>
                  <a:gd name="T17" fmla="*/ 108 w 108"/>
                  <a:gd name="T18" fmla="*/ 117 h 117"/>
                </a:gdLst>
                <a:ahLst/>
                <a:cxnLst>
                  <a:cxn ang="T10">
                    <a:pos x="T0" y="T1"/>
                  </a:cxn>
                  <a:cxn ang="T11">
                    <a:pos x="T2" y="T3"/>
                  </a:cxn>
                  <a:cxn ang="T12">
                    <a:pos x="T4" y="T5"/>
                  </a:cxn>
                  <a:cxn ang="T13">
                    <a:pos x="T6" y="T7"/>
                  </a:cxn>
                  <a:cxn ang="T14">
                    <a:pos x="T8" y="T9"/>
                  </a:cxn>
                </a:cxnLst>
                <a:rect l="T15" t="T16" r="T17" b="T18"/>
                <a:pathLst>
                  <a:path w="108" h="117">
                    <a:moveTo>
                      <a:pt x="0" y="0"/>
                    </a:moveTo>
                    <a:lnTo>
                      <a:pt x="13" y="79"/>
                    </a:lnTo>
                    <a:lnTo>
                      <a:pt x="108" y="117"/>
                    </a:lnTo>
                    <a:lnTo>
                      <a:pt x="55" y="1"/>
                    </a:lnTo>
                    <a:lnTo>
                      <a:pt x="0" y="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86" name="Freeform 28"/>
              <p:cNvSpPr>
                <a:spLocks/>
              </p:cNvSpPr>
              <p:nvPr/>
            </p:nvSpPr>
            <p:spPr bwMode="gray">
              <a:xfrm>
                <a:off x="1817087" y="4205462"/>
                <a:ext cx="16567" cy="31184"/>
              </a:xfrm>
              <a:custGeom>
                <a:avLst/>
                <a:gdLst>
                  <a:gd name="T0" fmla="*/ 0 w 34"/>
                  <a:gd name="T1" fmla="*/ 62 h 62"/>
                  <a:gd name="T2" fmla="*/ 7 w 34"/>
                  <a:gd name="T3" fmla="*/ 0 h 62"/>
                  <a:gd name="T4" fmla="*/ 34 w 34"/>
                  <a:gd name="T5" fmla="*/ 53 h 62"/>
                  <a:gd name="T6" fmla="*/ 0 w 34"/>
                  <a:gd name="T7" fmla="*/ 62 h 62"/>
                  <a:gd name="T8" fmla="*/ 0 60000 65536"/>
                  <a:gd name="T9" fmla="*/ 0 60000 65536"/>
                  <a:gd name="T10" fmla="*/ 0 60000 65536"/>
                  <a:gd name="T11" fmla="*/ 0 60000 65536"/>
                  <a:gd name="T12" fmla="*/ 0 w 34"/>
                  <a:gd name="T13" fmla="*/ 0 h 62"/>
                  <a:gd name="T14" fmla="*/ 34 w 34"/>
                  <a:gd name="T15" fmla="*/ 62 h 62"/>
                </a:gdLst>
                <a:ahLst/>
                <a:cxnLst>
                  <a:cxn ang="T8">
                    <a:pos x="T0" y="T1"/>
                  </a:cxn>
                  <a:cxn ang="T9">
                    <a:pos x="T2" y="T3"/>
                  </a:cxn>
                  <a:cxn ang="T10">
                    <a:pos x="T4" y="T5"/>
                  </a:cxn>
                  <a:cxn ang="T11">
                    <a:pos x="T6" y="T7"/>
                  </a:cxn>
                </a:cxnLst>
                <a:rect l="T12" t="T13" r="T14" b="T15"/>
                <a:pathLst>
                  <a:path w="34" h="62">
                    <a:moveTo>
                      <a:pt x="0" y="62"/>
                    </a:moveTo>
                    <a:lnTo>
                      <a:pt x="7" y="0"/>
                    </a:lnTo>
                    <a:lnTo>
                      <a:pt x="34" y="53"/>
                    </a:lnTo>
                    <a:lnTo>
                      <a:pt x="0" y="6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107" name="Freeform 29"/>
            <p:cNvSpPr>
              <a:spLocks/>
            </p:cNvSpPr>
            <p:nvPr/>
          </p:nvSpPr>
          <p:spPr bwMode="gray">
            <a:xfrm>
              <a:off x="1227520" y="2749573"/>
              <a:ext cx="660705" cy="765949"/>
            </a:xfrm>
            <a:custGeom>
              <a:avLst/>
              <a:gdLst>
                <a:gd name="T0" fmla="*/ 0 w 1357"/>
                <a:gd name="T1" fmla="*/ 1074 h 1570"/>
                <a:gd name="T2" fmla="*/ 88 w 1357"/>
                <a:gd name="T3" fmla="*/ 999 h 1570"/>
                <a:gd name="T4" fmla="*/ 53 w 1357"/>
                <a:gd name="T5" fmla="*/ 939 h 1570"/>
                <a:gd name="T6" fmla="*/ 71 w 1357"/>
                <a:gd name="T7" fmla="*/ 853 h 1570"/>
                <a:gd name="T8" fmla="*/ 160 w 1357"/>
                <a:gd name="T9" fmla="*/ 705 h 1570"/>
                <a:gd name="T10" fmla="*/ 227 w 1357"/>
                <a:gd name="T11" fmla="*/ 663 h 1570"/>
                <a:gd name="T12" fmla="*/ 188 w 1357"/>
                <a:gd name="T13" fmla="*/ 611 h 1570"/>
                <a:gd name="T14" fmla="*/ 162 w 1357"/>
                <a:gd name="T15" fmla="*/ 464 h 1570"/>
                <a:gd name="T16" fmla="*/ 192 w 1357"/>
                <a:gd name="T17" fmla="*/ 203 h 1570"/>
                <a:gd name="T18" fmla="*/ 237 w 1357"/>
                <a:gd name="T19" fmla="*/ 188 h 1570"/>
                <a:gd name="T20" fmla="*/ 312 w 1357"/>
                <a:gd name="T21" fmla="*/ 233 h 1570"/>
                <a:gd name="T22" fmla="*/ 378 w 1357"/>
                <a:gd name="T23" fmla="*/ 0 h 1570"/>
                <a:gd name="T24" fmla="*/ 1357 w 1357"/>
                <a:gd name="T25" fmla="*/ 168 h 1570"/>
                <a:gd name="T26" fmla="*/ 1151 w 1357"/>
                <a:gd name="T27" fmla="*/ 1570 h 1570"/>
                <a:gd name="T28" fmla="*/ 852 w 1357"/>
                <a:gd name="T29" fmla="*/ 1525 h 1570"/>
                <a:gd name="T30" fmla="*/ 664 w 1357"/>
                <a:gd name="T31" fmla="*/ 1471 h 1570"/>
                <a:gd name="T32" fmla="*/ 281 w 1357"/>
                <a:gd name="T33" fmla="*/ 1246 h 1570"/>
                <a:gd name="T34" fmla="*/ 0 w 1357"/>
                <a:gd name="T35" fmla="*/ 1074 h 157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57"/>
                <a:gd name="T55" fmla="*/ 0 h 1570"/>
                <a:gd name="T56" fmla="*/ 1357 w 1357"/>
                <a:gd name="T57" fmla="*/ 1570 h 157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57" h="1570">
                  <a:moveTo>
                    <a:pt x="0" y="1074"/>
                  </a:moveTo>
                  <a:lnTo>
                    <a:pt x="88" y="999"/>
                  </a:lnTo>
                  <a:lnTo>
                    <a:pt x="53" y="939"/>
                  </a:lnTo>
                  <a:lnTo>
                    <a:pt x="71" y="853"/>
                  </a:lnTo>
                  <a:lnTo>
                    <a:pt x="160" y="705"/>
                  </a:lnTo>
                  <a:lnTo>
                    <a:pt x="227" y="663"/>
                  </a:lnTo>
                  <a:lnTo>
                    <a:pt x="188" y="611"/>
                  </a:lnTo>
                  <a:lnTo>
                    <a:pt x="162" y="464"/>
                  </a:lnTo>
                  <a:lnTo>
                    <a:pt x="192" y="203"/>
                  </a:lnTo>
                  <a:lnTo>
                    <a:pt x="237" y="188"/>
                  </a:lnTo>
                  <a:lnTo>
                    <a:pt x="312" y="233"/>
                  </a:lnTo>
                  <a:lnTo>
                    <a:pt x="378" y="0"/>
                  </a:lnTo>
                  <a:lnTo>
                    <a:pt x="1357" y="168"/>
                  </a:lnTo>
                  <a:lnTo>
                    <a:pt x="1151" y="1570"/>
                  </a:lnTo>
                  <a:lnTo>
                    <a:pt x="852" y="1525"/>
                  </a:lnTo>
                  <a:lnTo>
                    <a:pt x="664" y="1471"/>
                  </a:lnTo>
                  <a:lnTo>
                    <a:pt x="281" y="1246"/>
                  </a:lnTo>
                  <a:lnTo>
                    <a:pt x="0" y="107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08" name="Freeform 30"/>
            <p:cNvSpPr>
              <a:spLocks/>
            </p:cNvSpPr>
            <p:nvPr/>
          </p:nvSpPr>
          <p:spPr bwMode="gray">
            <a:xfrm>
              <a:off x="3277848" y="2969808"/>
              <a:ext cx="487245" cy="438521"/>
            </a:xfrm>
            <a:custGeom>
              <a:avLst/>
              <a:gdLst>
                <a:gd name="T0" fmla="*/ 0 w 1001"/>
                <a:gd name="T1" fmla="*/ 29 h 900"/>
                <a:gd name="T2" fmla="*/ 40 w 1001"/>
                <a:gd name="T3" fmla="*/ 309 h 900"/>
                <a:gd name="T4" fmla="*/ 33 w 1001"/>
                <a:gd name="T5" fmla="*/ 743 h 900"/>
                <a:gd name="T6" fmla="*/ 53 w 1001"/>
                <a:gd name="T7" fmla="*/ 768 h 900"/>
                <a:gd name="T8" fmla="*/ 124 w 1001"/>
                <a:gd name="T9" fmla="*/ 766 h 900"/>
                <a:gd name="T10" fmla="*/ 127 w 1001"/>
                <a:gd name="T11" fmla="*/ 900 h 900"/>
                <a:gd name="T12" fmla="*/ 723 w 1001"/>
                <a:gd name="T13" fmla="*/ 892 h 900"/>
                <a:gd name="T14" fmla="*/ 710 w 1001"/>
                <a:gd name="T15" fmla="*/ 755 h 900"/>
                <a:gd name="T16" fmla="*/ 762 w 1001"/>
                <a:gd name="T17" fmla="*/ 606 h 900"/>
                <a:gd name="T18" fmla="*/ 836 w 1001"/>
                <a:gd name="T19" fmla="*/ 502 h 900"/>
                <a:gd name="T20" fmla="*/ 833 w 1001"/>
                <a:gd name="T21" fmla="*/ 473 h 900"/>
                <a:gd name="T22" fmla="*/ 887 w 1001"/>
                <a:gd name="T23" fmla="*/ 381 h 900"/>
                <a:gd name="T24" fmla="*/ 917 w 1001"/>
                <a:gd name="T25" fmla="*/ 279 h 900"/>
                <a:gd name="T26" fmla="*/ 905 w 1001"/>
                <a:gd name="T27" fmla="*/ 271 h 900"/>
                <a:gd name="T28" fmla="*/ 956 w 1001"/>
                <a:gd name="T29" fmla="*/ 232 h 900"/>
                <a:gd name="T30" fmla="*/ 1001 w 1001"/>
                <a:gd name="T31" fmla="*/ 141 h 900"/>
                <a:gd name="T32" fmla="*/ 985 w 1001"/>
                <a:gd name="T33" fmla="*/ 121 h 900"/>
                <a:gd name="T34" fmla="*/ 852 w 1001"/>
                <a:gd name="T35" fmla="*/ 128 h 900"/>
                <a:gd name="T36" fmla="*/ 888 w 1001"/>
                <a:gd name="T37" fmla="*/ 78 h 900"/>
                <a:gd name="T38" fmla="*/ 878 w 1001"/>
                <a:gd name="T39" fmla="*/ 0 h 900"/>
                <a:gd name="T40" fmla="*/ 0 w 1001"/>
                <a:gd name="T41" fmla="*/ 29 h 90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001"/>
                <a:gd name="T64" fmla="*/ 0 h 900"/>
                <a:gd name="T65" fmla="*/ 1001 w 1001"/>
                <a:gd name="T66" fmla="*/ 900 h 9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001" h="900">
                  <a:moveTo>
                    <a:pt x="0" y="29"/>
                  </a:moveTo>
                  <a:lnTo>
                    <a:pt x="40" y="309"/>
                  </a:lnTo>
                  <a:lnTo>
                    <a:pt x="33" y="743"/>
                  </a:lnTo>
                  <a:lnTo>
                    <a:pt x="53" y="768"/>
                  </a:lnTo>
                  <a:lnTo>
                    <a:pt x="124" y="766"/>
                  </a:lnTo>
                  <a:lnTo>
                    <a:pt x="127" y="900"/>
                  </a:lnTo>
                  <a:lnTo>
                    <a:pt x="723" y="892"/>
                  </a:lnTo>
                  <a:lnTo>
                    <a:pt x="710" y="755"/>
                  </a:lnTo>
                  <a:lnTo>
                    <a:pt x="762" y="606"/>
                  </a:lnTo>
                  <a:lnTo>
                    <a:pt x="836" y="502"/>
                  </a:lnTo>
                  <a:lnTo>
                    <a:pt x="833" y="473"/>
                  </a:lnTo>
                  <a:lnTo>
                    <a:pt x="887" y="381"/>
                  </a:lnTo>
                  <a:lnTo>
                    <a:pt x="917" y="279"/>
                  </a:lnTo>
                  <a:lnTo>
                    <a:pt x="905" y="271"/>
                  </a:lnTo>
                  <a:lnTo>
                    <a:pt x="956" y="232"/>
                  </a:lnTo>
                  <a:lnTo>
                    <a:pt x="1001" y="141"/>
                  </a:lnTo>
                  <a:lnTo>
                    <a:pt x="985" y="121"/>
                  </a:lnTo>
                  <a:lnTo>
                    <a:pt x="852" y="128"/>
                  </a:lnTo>
                  <a:lnTo>
                    <a:pt x="888" y="78"/>
                  </a:lnTo>
                  <a:lnTo>
                    <a:pt x="878" y="0"/>
                  </a:lnTo>
                  <a:lnTo>
                    <a:pt x="0" y="2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09" name="Freeform 31"/>
            <p:cNvSpPr>
              <a:spLocks/>
            </p:cNvSpPr>
            <p:nvPr/>
          </p:nvSpPr>
          <p:spPr bwMode="gray">
            <a:xfrm>
              <a:off x="570714" y="1922231"/>
              <a:ext cx="767899" cy="1314587"/>
            </a:xfrm>
            <a:custGeom>
              <a:avLst/>
              <a:gdLst>
                <a:gd name="T0" fmla="*/ 37 w 1575"/>
                <a:gd name="T1" fmla="*/ 490 h 2698"/>
                <a:gd name="T2" fmla="*/ 57 w 1575"/>
                <a:gd name="T3" fmla="*/ 548 h 2698"/>
                <a:gd name="T4" fmla="*/ 11 w 1575"/>
                <a:gd name="T5" fmla="*/ 758 h 2698"/>
                <a:gd name="T6" fmla="*/ 39 w 1575"/>
                <a:gd name="T7" fmla="*/ 821 h 2698"/>
                <a:gd name="T8" fmla="*/ 164 w 1575"/>
                <a:gd name="T9" fmla="*/ 1099 h 2698"/>
                <a:gd name="T10" fmla="*/ 177 w 1575"/>
                <a:gd name="T11" fmla="*/ 1092 h 2698"/>
                <a:gd name="T12" fmla="*/ 183 w 1575"/>
                <a:gd name="T13" fmla="*/ 1030 h 2698"/>
                <a:gd name="T14" fmla="*/ 204 w 1575"/>
                <a:gd name="T15" fmla="*/ 1022 h 2698"/>
                <a:gd name="T16" fmla="*/ 225 w 1575"/>
                <a:gd name="T17" fmla="*/ 1037 h 2698"/>
                <a:gd name="T18" fmla="*/ 188 w 1575"/>
                <a:gd name="T19" fmla="*/ 1074 h 2698"/>
                <a:gd name="T20" fmla="*/ 203 w 1575"/>
                <a:gd name="T21" fmla="*/ 1094 h 2698"/>
                <a:gd name="T22" fmla="*/ 235 w 1575"/>
                <a:gd name="T23" fmla="*/ 1214 h 2698"/>
                <a:gd name="T24" fmla="*/ 215 w 1575"/>
                <a:gd name="T25" fmla="*/ 1207 h 2698"/>
                <a:gd name="T26" fmla="*/ 171 w 1575"/>
                <a:gd name="T27" fmla="*/ 1160 h 2698"/>
                <a:gd name="T28" fmla="*/ 183 w 1575"/>
                <a:gd name="T29" fmla="*/ 1114 h 2698"/>
                <a:gd name="T30" fmla="*/ 162 w 1575"/>
                <a:gd name="T31" fmla="*/ 1116 h 2698"/>
                <a:gd name="T32" fmla="*/ 138 w 1575"/>
                <a:gd name="T33" fmla="*/ 1167 h 2698"/>
                <a:gd name="T34" fmla="*/ 145 w 1575"/>
                <a:gd name="T35" fmla="*/ 1276 h 2698"/>
                <a:gd name="T36" fmla="*/ 173 w 1575"/>
                <a:gd name="T37" fmla="*/ 1326 h 2698"/>
                <a:gd name="T38" fmla="*/ 229 w 1575"/>
                <a:gd name="T39" fmla="*/ 1369 h 2698"/>
                <a:gd name="T40" fmla="*/ 209 w 1575"/>
                <a:gd name="T41" fmla="*/ 1421 h 2698"/>
                <a:gd name="T42" fmla="*/ 177 w 1575"/>
                <a:gd name="T43" fmla="*/ 1431 h 2698"/>
                <a:gd name="T44" fmla="*/ 173 w 1575"/>
                <a:gd name="T45" fmla="*/ 1500 h 2698"/>
                <a:gd name="T46" fmla="*/ 249 w 1575"/>
                <a:gd name="T47" fmla="*/ 1661 h 2698"/>
                <a:gd name="T48" fmla="*/ 311 w 1575"/>
                <a:gd name="T49" fmla="*/ 1762 h 2698"/>
                <a:gd name="T50" fmla="*/ 301 w 1575"/>
                <a:gd name="T51" fmla="*/ 1821 h 2698"/>
                <a:gd name="T52" fmla="*/ 338 w 1575"/>
                <a:gd name="T53" fmla="*/ 1857 h 2698"/>
                <a:gd name="T54" fmla="*/ 323 w 1575"/>
                <a:gd name="T55" fmla="*/ 1896 h 2698"/>
                <a:gd name="T56" fmla="*/ 300 w 1575"/>
                <a:gd name="T57" fmla="*/ 1990 h 2698"/>
                <a:gd name="T58" fmla="*/ 327 w 1575"/>
                <a:gd name="T59" fmla="*/ 2025 h 2698"/>
                <a:gd name="T60" fmla="*/ 520 w 1575"/>
                <a:gd name="T61" fmla="*/ 2094 h 2698"/>
                <a:gd name="T62" fmla="*/ 598 w 1575"/>
                <a:gd name="T63" fmla="*/ 2199 h 2698"/>
                <a:gd name="T64" fmla="*/ 688 w 1575"/>
                <a:gd name="T65" fmla="*/ 2234 h 2698"/>
                <a:gd name="T66" fmla="*/ 690 w 1575"/>
                <a:gd name="T67" fmla="*/ 2298 h 2698"/>
                <a:gd name="T68" fmla="*/ 750 w 1575"/>
                <a:gd name="T69" fmla="*/ 2314 h 2698"/>
                <a:gd name="T70" fmla="*/ 832 w 1575"/>
                <a:gd name="T71" fmla="*/ 2423 h 2698"/>
                <a:gd name="T72" fmla="*/ 876 w 1575"/>
                <a:gd name="T73" fmla="*/ 2518 h 2698"/>
                <a:gd name="T74" fmla="*/ 878 w 1575"/>
                <a:gd name="T75" fmla="*/ 2662 h 2698"/>
                <a:gd name="T76" fmla="*/ 1436 w 1575"/>
                <a:gd name="T77" fmla="*/ 2698 h 2698"/>
                <a:gd name="T78" fmla="*/ 1401 w 1575"/>
                <a:gd name="T79" fmla="*/ 2638 h 2698"/>
                <a:gd name="T80" fmla="*/ 1419 w 1575"/>
                <a:gd name="T81" fmla="*/ 2552 h 2698"/>
                <a:gd name="T82" fmla="*/ 1508 w 1575"/>
                <a:gd name="T83" fmla="*/ 2404 h 2698"/>
                <a:gd name="T84" fmla="*/ 1575 w 1575"/>
                <a:gd name="T85" fmla="*/ 2362 h 2698"/>
                <a:gd name="T86" fmla="*/ 1536 w 1575"/>
                <a:gd name="T87" fmla="*/ 2310 h 2698"/>
                <a:gd name="T88" fmla="*/ 1510 w 1575"/>
                <a:gd name="T89" fmla="*/ 2163 h 2698"/>
                <a:gd name="T90" fmla="*/ 766 w 1575"/>
                <a:gd name="T91" fmla="*/ 1041 h 2698"/>
                <a:gd name="T92" fmla="*/ 708 w 1575"/>
                <a:gd name="T93" fmla="*/ 927 h 2698"/>
                <a:gd name="T94" fmla="*/ 896 w 1575"/>
                <a:gd name="T95" fmla="*/ 210 h 2698"/>
                <a:gd name="T96" fmla="*/ 152 w 1575"/>
                <a:gd name="T97" fmla="*/ 0 h 2698"/>
                <a:gd name="T98" fmla="*/ 130 w 1575"/>
                <a:gd name="T99" fmla="*/ 44 h 2698"/>
                <a:gd name="T100" fmla="*/ 137 w 1575"/>
                <a:gd name="T101" fmla="*/ 137 h 2698"/>
                <a:gd name="T102" fmla="*/ 0 w 1575"/>
                <a:gd name="T103" fmla="*/ 360 h 2698"/>
                <a:gd name="T104" fmla="*/ 37 w 1575"/>
                <a:gd name="T105" fmla="*/ 490 h 26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75"/>
                <a:gd name="T160" fmla="*/ 0 h 2698"/>
                <a:gd name="T161" fmla="*/ 1575 w 1575"/>
                <a:gd name="T162" fmla="*/ 2698 h 26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75" h="2698">
                  <a:moveTo>
                    <a:pt x="37" y="490"/>
                  </a:moveTo>
                  <a:lnTo>
                    <a:pt x="57" y="548"/>
                  </a:lnTo>
                  <a:lnTo>
                    <a:pt x="11" y="758"/>
                  </a:lnTo>
                  <a:lnTo>
                    <a:pt x="39" y="821"/>
                  </a:lnTo>
                  <a:lnTo>
                    <a:pt x="164" y="1099"/>
                  </a:lnTo>
                  <a:lnTo>
                    <a:pt x="177" y="1092"/>
                  </a:lnTo>
                  <a:lnTo>
                    <a:pt x="183" y="1030"/>
                  </a:lnTo>
                  <a:lnTo>
                    <a:pt x="204" y="1022"/>
                  </a:lnTo>
                  <a:lnTo>
                    <a:pt x="225" y="1037"/>
                  </a:lnTo>
                  <a:lnTo>
                    <a:pt x="188" y="1074"/>
                  </a:lnTo>
                  <a:lnTo>
                    <a:pt x="203" y="1094"/>
                  </a:lnTo>
                  <a:lnTo>
                    <a:pt x="235" y="1214"/>
                  </a:lnTo>
                  <a:lnTo>
                    <a:pt x="215" y="1207"/>
                  </a:lnTo>
                  <a:lnTo>
                    <a:pt x="171" y="1160"/>
                  </a:lnTo>
                  <a:lnTo>
                    <a:pt x="183" y="1114"/>
                  </a:lnTo>
                  <a:lnTo>
                    <a:pt x="162" y="1116"/>
                  </a:lnTo>
                  <a:lnTo>
                    <a:pt x="138" y="1167"/>
                  </a:lnTo>
                  <a:lnTo>
                    <a:pt x="145" y="1276"/>
                  </a:lnTo>
                  <a:lnTo>
                    <a:pt x="173" y="1326"/>
                  </a:lnTo>
                  <a:lnTo>
                    <a:pt x="229" y="1369"/>
                  </a:lnTo>
                  <a:lnTo>
                    <a:pt x="209" y="1421"/>
                  </a:lnTo>
                  <a:lnTo>
                    <a:pt x="177" y="1431"/>
                  </a:lnTo>
                  <a:lnTo>
                    <a:pt x="173" y="1500"/>
                  </a:lnTo>
                  <a:lnTo>
                    <a:pt x="249" y="1661"/>
                  </a:lnTo>
                  <a:lnTo>
                    <a:pt x="311" y="1762"/>
                  </a:lnTo>
                  <a:lnTo>
                    <a:pt x="301" y="1821"/>
                  </a:lnTo>
                  <a:lnTo>
                    <a:pt x="338" y="1857"/>
                  </a:lnTo>
                  <a:lnTo>
                    <a:pt x="323" y="1896"/>
                  </a:lnTo>
                  <a:lnTo>
                    <a:pt x="300" y="1990"/>
                  </a:lnTo>
                  <a:lnTo>
                    <a:pt x="327" y="2025"/>
                  </a:lnTo>
                  <a:lnTo>
                    <a:pt x="520" y="2094"/>
                  </a:lnTo>
                  <a:lnTo>
                    <a:pt x="598" y="2199"/>
                  </a:lnTo>
                  <a:lnTo>
                    <a:pt x="688" y="2234"/>
                  </a:lnTo>
                  <a:lnTo>
                    <a:pt x="690" y="2298"/>
                  </a:lnTo>
                  <a:lnTo>
                    <a:pt x="750" y="2314"/>
                  </a:lnTo>
                  <a:lnTo>
                    <a:pt x="832" y="2423"/>
                  </a:lnTo>
                  <a:lnTo>
                    <a:pt x="876" y="2518"/>
                  </a:lnTo>
                  <a:lnTo>
                    <a:pt x="878" y="2662"/>
                  </a:lnTo>
                  <a:lnTo>
                    <a:pt x="1436" y="2698"/>
                  </a:lnTo>
                  <a:lnTo>
                    <a:pt x="1401" y="2638"/>
                  </a:lnTo>
                  <a:lnTo>
                    <a:pt x="1419" y="2552"/>
                  </a:lnTo>
                  <a:lnTo>
                    <a:pt x="1508" y="2404"/>
                  </a:lnTo>
                  <a:lnTo>
                    <a:pt x="1575" y="2362"/>
                  </a:lnTo>
                  <a:lnTo>
                    <a:pt x="1536" y="2310"/>
                  </a:lnTo>
                  <a:lnTo>
                    <a:pt x="1510" y="2163"/>
                  </a:lnTo>
                  <a:lnTo>
                    <a:pt x="766" y="1041"/>
                  </a:lnTo>
                  <a:lnTo>
                    <a:pt x="708" y="927"/>
                  </a:lnTo>
                  <a:lnTo>
                    <a:pt x="896" y="210"/>
                  </a:lnTo>
                  <a:lnTo>
                    <a:pt x="152" y="0"/>
                  </a:lnTo>
                  <a:lnTo>
                    <a:pt x="130" y="44"/>
                  </a:lnTo>
                  <a:lnTo>
                    <a:pt x="137" y="137"/>
                  </a:lnTo>
                  <a:lnTo>
                    <a:pt x="0" y="360"/>
                  </a:lnTo>
                  <a:lnTo>
                    <a:pt x="37" y="49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10" name="Freeform 32"/>
            <p:cNvSpPr>
              <a:spLocks/>
            </p:cNvSpPr>
            <p:nvPr/>
          </p:nvSpPr>
          <p:spPr bwMode="gray">
            <a:xfrm>
              <a:off x="1888225" y="2345160"/>
              <a:ext cx="704556" cy="556434"/>
            </a:xfrm>
            <a:custGeom>
              <a:avLst/>
              <a:gdLst>
                <a:gd name="T0" fmla="*/ 0 w 1445"/>
                <a:gd name="T1" fmla="*/ 1000 h 1144"/>
                <a:gd name="T2" fmla="*/ 140 w 1445"/>
                <a:gd name="T3" fmla="*/ 0 h 1144"/>
                <a:gd name="T4" fmla="*/ 1070 w 1445"/>
                <a:gd name="T5" fmla="*/ 106 h 1144"/>
                <a:gd name="T6" fmla="*/ 1445 w 1445"/>
                <a:gd name="T7" fmla="*/ 137 h 1144"/>
                <a:gd name="T8" fmla="*/ 1429 w 1445"/>
                <a:gd name="T9" fmla="*/ 386 h 1144"/>
                <a:gd name="T10" fmla="*/ 1379 w 1445"/>
                <a:gd name="T11" fmla="*/ 1144 h 1144"/>
                <a:gd name="T12" fmla="*/ 1190 w 1445"/>
                <a:gd name="T13" fmla="*/ 1130 h 1144"/>
                <a:gd name="T14" fmla="*/ 596 w 1445"/>
                <a:gd name="T15" fmla="*/ 1078 h 1144"/>
                <a:gd name="T16" fmla="*/ 0 w 1445"/>
                <a:gd name="T17" fmla="*/ 1000 h 11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45"/>
                <a:gd name="T28" fmla="*/ 0 h 1144"/>
                <a:gd name="T29" fmla="*/ 1445 w 1445"/>
                <a:gd name="T30" fmla="*/ 1144 h 114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45" h="1144">
                  <a:moveTo>
                    <a:pt x="0" y="1000"/>
                  </a:moveTo>
                  <a:lnTo>
                    <a:pt x="140" y="0"/>
                  </a:lnTo>
                  <a:lnTo>
                    <a:pt x="1070" y="106"/>
                  </a:lnTo>
                  <a:lnTo>
                    <a:pt x="1445" y="137"/>
                  </a:lnTo>
                  <a:lnTo>
                    <a:pt x="1429" y="386"/>
                  </a:lnTo>
                  <a:lnTo>
                    <a:pt x="1379" y="1144"/>
                  </a:lnTo>
                  <a:lnTo>
                    <a:pt x="1190" y="1130"/>
                  </a:lnTo>
                  <a:lnTo>
                    <a:pt x="596" y="1078"/>
                  </a:lnTo>
                  <a:lnTo>
                    <a:pt x="0" y="100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11" name="Freeform 33"/>
            <p:cNvSpPr>
              <a:spLocks/>
            </p:cNvSpPr>
            <p:nvPr/>
          </p:nvSpPr>
          <p:spPr bwMode="gray">
            <a:xfrm>
              <a:off x="5157640" y="2044042"/>
              <a:ext cx="166638" cy="156893"/>
            </a:xfrm>
            <a:custGeom>
              <a:avLst/>
              <a:gdLst>
                <a:gd name="T0" fmla="*/ 0 w 341"/>
                <a:gd name="T1" fmla="*/ 65 h 324"/>
                <a:gd name="T2" fmla="*/ 28 w 341"/>
                <a:gd name="T3" fmla="*/ 235 h 324"/>
                <a:gd name="T4" fmla="*/ 27 w 341"/>
                <a:gd name="T5" fmla="*/ 324 h 324"/>
                <a:gd name="T6" fmla="*/ 55 w 341"/>
                <a:gd name="T7" fmla="*/ 316 h 324"/>
                <a:gd name="T8" fmla="*/ 69 w 341"/>
                <a:gd name="T9" fmla="*/ 291 h 324"/>
                <a:gd name="T10" fmla="*/ 119 w 341"/>
                <a:gd name="T11" fmla="*/ 271 h 324"/>
                <a:gd name="T12" fmla="*/ 143 w 341"/>
                <a:gd name="T13" fmla="*/ 226 h 324"/>
                <a:gd name="T14" fmla="*/ 156 w 341"/>
                <a:gd name="T15" fmla="*/ 235 h 324"/>
                <a:gd name="T16" fmla="*/ 193 w 341"/>
                <a:gd name="T17" fmla="*/ 220 h 324"/>
                <a:gd name="T18" fmla="*/ 244 w 341"/>
                <a:gd name="T19" fmla="*/ 209 h 324"/>
                <a:gd name="T20" fmla="*/ 248 w 341"/>
                <a:gd name="T21" fmla="*/ 193 h 324"/>
                <a:gd name="T22" fmla="*/ 262 w 341"/>
                <a:gd name="T23" fmla="*/ 201 h 324"/>
                <a:gd name="T24" fmla="*/ 279 w 341"/>
                <a:gd name="T25" fmla="*/ 187 h 324"/>
                <a:gd name="T26" fmla="*/ 306 w 341"/>
                <a:gd name="T27" fmla="*/ 182 h 324"/>
                <a:gd name="T28" fmla="*/ 341 w 341"/>
                <a:gd name="T29" fmla="*/ 164 h 324"/>
                <a:gd name="T30" fmla="*/ 308 w 341"/>
                <a:gd name="T31" fmla="*/ 0 h 324"/>
                <a:gd name="T32" fmla="*/ 0 w 341"/>
                <a:gd name="T33" fmla="*/ 65 h 3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41"/>
                <a:gd name="T52" fmla="*/ 0 h 324"/>
                <a:gd name="T53" fmla="*/ 341 w 341"/>
                <a:gd name="T54" fmla="*/ 324 h 3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41" h="324">
                  <a:moveTo>
                    <a:pt x="0" y="65"/>
                  </a:moveTo>
                  <a:lnTo>
                    <a:pt x="28" y="235"/>
                  </a:lnTo>
                  <a:lnTo>
                    <a:pt x="27" y="324"/>
                  </a:lnTo>
                  <a:lnTo>
                    <a:pt x="55" y="316"/>
                  </a:lnTo>
                  <a:lnTo>
                    <a:pt x="69" y="291"/>
                  </a:lnTo>
                  <a:lnTo>
                    <a:pt x="119" y="271"/>
                  </a:lnTo>
                  <a:lnTo>
                    <a:pt x="143" y="226"/>
                  </a:lnTo>
                  <a:lnTo>
                    <a:pt x="156" y="235"/>
                  </a:lnTo>
                  <a:lnTo>
                    <a:pt x="193" y="220"/>
                  </a:lnTo>
                  <a:lnTo>
                    <a:pt x="244" y="209"/>
                  </a:lnTo>
                  <a:lnTo>
                    <a:pt x="248" y="193"/>
                  </a:lnTo>
                  <a:lnTo>
                    <a:pt x="262" y="201"/>
                  </a:lnTo>
                  <a:lnTo>
                    <a:pt x="279" y="187"/>
                  </a:lnTo>
                  <a:lnTo>
                    <a:pt x="306" y="182"/>
                  </a:lnTo>
                  <a:lnTo>
                    <a:pt x="341" y="164"/>
                  </a:lnTo>
                  <a:lnTo>
                    <a:pt x="308" y="0"/>
                  </a:lnTo>
                  <a:lnTo>
                    <a:pt x="0" y="6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12" name="Freeform 34"/>
            <p:cNvSpPr>
              <a:spLocks/>
            </p:cNvSpPr>
            <p:nvPr/>
          </p:nvSpPr>
          <p:spPr bwMode="gray">
            <a:xfrm>
              <a:off x="5013416" y="2383165"/>
              <a:ext cx="101347" cy="166638"/>
            </a:xfrm>
            <a:custGeom>
              <a:avLst/>
              <a:gdLst>
                <a:gd name="T0" fmla="*/ 0 w 208"/>
                <a:gd name="T1" fmla="*/ 34 h 343"/>
                <a:gd name="T2" fmla="*/ 29 w 208"/>
                <a:gd name="T3" fmla="*/ 0 h 343"/>
                <a:gd name="T4" fmla="*/ 69 w 208"/>
                <a:gd name="T5" fmla="*/ 0 h 343"/>
                <a:gd name="T6" fmla="*/ 55 w 208"/>
                <a:gd name="T7" fmla="*/ 36 h 343"/>
                <a:gd name="T8" fmla="*/ 43 w 208"/>
                <a:gd name="T9" fmla="*/ 49 h 343"/>
                <a:gd name="T10" fmla="*/ 51 w 208"/>
                <a:gd name="T11" fmla="*/ 86 h 343"/>
                <a:gd name="T12" fmla="*/ 72 w 208"/>
                <a:gd name="T13" fmla="*/ 111 h 343"/>
                <a:gd name="T14" fmla="*/ 102 w 208"/>
                <a:gd name="T15" fmla="*/ 141 h 343"/>
                <a:gd name="T16" fmla="*/ 111 w 208"/>
                <a:gd name="T17" fmla="*/ 181 h 343"/>
                <a:gd name="T18" fmla="*/ 133 w 208"/>
                <a:gd name="T19" fmla="*/ 208 h 343"/>
                <a:gd name="T20" fmla="*/ 152 w 208"/>
                <a:gd name="T21" fmla="*/ 228 h 343"/>
                <a:gd name="T22" fmla="*/ 183 w 208"/>
                <a:gd name="T23" fmla="*/ 240 h 343"/>
                <a:gd name="T24" fmla="*/ 199 w 208"/>
                <a:gd name="T25" fmla="*/ 271 h 343"/>
                <a:gd name="T26" fmla="*/ 173 w 208"/>
                <a:gd name="T27" fmla="*/ 297 h 343"/>
                <a:gd name="T28" fmla="*/ 200 w 208"/>
                <a:gd name="T29" fmla="*/ 291 h 343"/>
                <a:gd name="T30" fmla="*/ 208 w 208"/>
                <a:gd name="T31" fmla="*/ 318 h 343"/>
                <a:gd name="T32" fmla="*/ 153 w 208"/>
                <a:gd name="T33" fmla="*/ 330 h 343"/>
                <a:gd name="T34" fmla="*/ 83 w 208"/>
                <a:gd name="T35" fmla="*/ 343 h 343"/>
                <a:gd name="T36" fmla="*/ 78 w 208"/>
                <a:gd name="T37" fmla="*/ 319 h 343"/>
                <a:gd name="T38" fmla="*/ 0 w 208"/>
                <a:gd name="T39" fmla="*/ 34 h 34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08"/>
                <a:gd name="T61" fmla="*/ 0 h 343"/>
                <a:gd name="T62" fmla="*/ 208 w 208"/>
                <a:gd name="T63" fmla="*/ 343 h 34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08" h="343">
                  <a:moveTo>
                    <a:pt x="0" y="34"/>
                  </a:moveTo>
                  <a:lnTo>
                    <a:pt x="29" y="0"/>
                  </a:lnTo>
                  <a:lnTo>
                    <a:pt x="69" y="0"/>
                  </a:lnTo>
                  <a:lnTo>
                    <a:pt x="55" y="36"/>
                  </a:lnTo>
                  <a:lnTo>
                    <a:pt x="43" y="49"/>
                  </a:lnTo>
                  <a:lnTo>
                    <a:pt x="51" y="86"/>
                  </a:lnTo>
                  <a:lnTo>
                    <a:pt x="72" y="111"/>
                  </a:lnTo>
                  <a:lnTo>
                    <a:pt x="102" y="141"/>
                  </a:lnTo>
                  <a:lnTo>
                    <a:pt x="111" y="181"/>
                  </a:lnTo>
                  <a:lnTo>
                    <a:pt x="133" y="208"/>
                  </a:lnTo>
                  <a:lnTo>
                    <a:pt x="152" y="228"/>
                  </a:lnTo>
                  <a:lnTo>
                    <a:pt x="183" y="240"/>
                  </a:lnTo>
                  <a:lnTo>
                    <a:pt x="199" y="271"/>
                  </a:lnTo>
                  <a:lnTo>
                    <a:pt x="173" y="297"/>
                  </a:lnTo>
                  <a:lnTo>
                    <a:pt x="200" y="291"/>
                  </a:lnTo>
                  <a:lnTo>
                    <a:pt x="208" y="318"/>
                  </a:lnTo>
                  <a:lnTo>
                    <a:pt x="153" y="330"/>
                  </a:lnTo>
                  <a:lnTo>
                    <a:pt x="83" y="343"/>
                  </a:lnTo>
                  <a:lnTo>
                    <a:pt x="78" y="319"/>
                  </a:lnTo>
                  <a:lnTo>
                    <a:pt x="0" y="3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13" name="Freeform 35"/>
            <p:cNvSpPr>
              <a:spLocks/>
            </p:cNvSpPr>
            <p:nvPr/>
          </p:nvSpPr>
          <p:spPr bwMode="gray">
            <a:xfrm>
              <a:off x="4910120" y="2512773"/>
              <a:ext cx="15592" cy="20464"/>
            </a:xfrm>
            <a:custGeom>
              <a:avLst/>
              <a:gdLst>
                <a:gd name="T0" fmla="*/ 0 w 32"/>
                <a:gd name="T1" fmla="*/ 12 h 43"/>
                <a:gd name="T2" fmla="*/ 21 w 32"/>
                <a:gd name="T3" fmla="*/ 0 h 43"/>
                <a:gd name="T4" fmla="*/ 32 w 32"/>
                <a:gd name="T5" fmla="*/ 24 h 43"/>
                <a:gd name="T6" fmla="*/ 21 w 32"/>
                <a:gd name="T7" fmla="*/ 43 h 43"/>
                <a:gd name="T8" fmla="*/ 0 w 32"/>
                <a:gd name="T9" fmla="*/ 12 h 43"/>
                <a:gd name="T10" fmla="*/ 0 60000 65536"/>
                <a:gd name="T11" fmla="*/ 0 60000 65536"/>
                <a:gd name="T12" fmla="*/ 0 60000 65536"/>
                <a:gd name="T13" fmla="*/ 0 60000 65536"/>
                <a:gd name="T14" fmla="*/ 0 60000 65536"/>
                <a:gd name="T15" fmla="*/ 0 w 32"/>
                <a:gd name="T16" fmla="*/ 0 h 43"/>
                <a:gd name="T17" fmla="*/ 32 w 32"/>
                <a:gd name="T18" fmla="*/ 43 h 43"/>
              </a:gdLst>
              <a:ahLst/>
              <a:cxnLst>
                <a:cxn ang="T10">
                  <a:pos x="T0" y="T1"/>
                </a:cxn>
                <a:cxn ang="T11">
                  <a:pos x="T2" y="T3"/>
                </a:cxn>
                <a:cxn ang="T12">
                  <a:pos x="T4" y="T5"/>
                </a:cxn>
                <a:cxn ang="T13">
                  <a:pos x="T6" y="T7"/>
                </a:cxn>
                <a:cxn ang="T14">
                  <a:pos x="T8" y="T9"/>
                </a:cxn>
              </a:cxnLst>
              <a:rect l="T15" t="T16" r="T17" b="T18"/>
              <a:pathLst>
                <a:path w="32" h="43">
                  <a:moveTo>
                    <a:pt x="0" y="12"/>
                  </a:moveTo>
                  <a:lnTo>
                    <a:pt x="21" y="0"/>
                  </a:lnTo>
                  <a:lnTo>
                    <a:pt x="32" y="24"/>
                  </a:lnTo>
                  <a:lnTo>
                    <a:pt x="21" y="43"/>
                  </a:lnTo>
                  <a:lnTo>
                    <a:pt x="0" y="1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114" name="Group 111"/>
            <p:cNvGrpSpPr/>
            <p:nvPr/>
          </p:nvGrpSpPr>
          <p:grpSpPr bwMode="gray">
            <a:xfrm>
              <a:off x="4014563" y="3578865"/>
              <a:ext cx="877041" cy="745485"/>
              <a:chOff x="4014563" y="3578865"/>
              <a:chExt cx="877041" cy="745485"/>
            </a:xfrm>
            <a:grpFill/>
          </p:grpSpPr>
          <p:sp>
            <p:nvSpPr>
              <p:cNvPr id="175" name="Freeform 36"/>
              <p:cNvSpPr>
                <a:spLocks/>
              </p:cNvSpPr>
              <p:nvPr/>
            </p:nvSpPr>
            <p:spPr bwMode="gray">
              <a:xfrm>
                <a:off x="4014563" y="3578865"/>
                <a:ext cx="877041" cy="665577"/>
              </a:xfrm>
              <a:custGeom>
                <a:avLst/>
                <a:gdLst>
                  <a:gd name="T0" fmla="*/ 0 w 1801"/>
                  <a:gd name="T1" fmla="*/ 130 h 1367"/>
                  <a:gd name="T2" fmla="*/ 43 w 1801"/>
                  <a:gd name="T3" fmla="*/ 209 h 1367"/>
                  <a:gd name="T4" fmla="*/ 38 w 1801"/>
                  <a:gd name="T5" fmla="*/ 263 h 1367"/>
                  <a:gd name="T6" fmla="*/ 102 w 1801"/>
                  <a:gd name="T7" fmla="*/ 222 h 1367"/>
                  <a:gd name="T8" fmla="*/ 117 w 1801"/>
                  <a:gd name="T9" fmla="*/ 212 h 1367"/>
                  <a:gd name="T10" fmla="*/ 149 w 1801"/>
                  <a:gd name="T11" fmla="*/ 208 h 1367"/>
                  <a:gd name="T12" fmla="*/ 225 w 1801"/>
                  <a:gd name="T13" fmla="*/ 214 h 1367"/>
                  <a:gd name="T14" fmla="*/ 264 w 1801"/>
                  <a:gd name="T15" fmla="*/ 199 h 1367"/>
                  <a:gd name="T16" fmla="*/ 330 w 1801"/>
                  <a:gd name="T17" fmla="*/ 202 h 1367"/>
                  <a:gd name="T18" fmla="*/ 274 w 1801"/>
                  <a:gd name="T19" fmla="*/ 220 h 1367"/>
                  <a:gd name="T20" fmla="*/ 420 w 1801"/>
                  <a:gd name="T21" fmla="*/ 269 h 1367"/>
                  <a:gd name="T22" fmla="*/ 430 w 1801"/>
                  <a:gd name="T23" fmla="*/ 260 h 1367"/>
                  <a:gd name="T24" fmla="*/ 435 w 1801"/>
                  <a:gd name="T25" fmla="*/ 274 h 1367"/>
                  <a:gd name="T26" fmla="*/ 520 w 1801"/>
                  <a:gd name="T27" fmla="*/ 334 h 1367"/>
                  <a:gd name="T28" fmla="*/ 494 w 1801"/>
                  <a:gd name="T29" fmla="*/ 327 h 1367"/>
                  <a:gd name="T30" fmla="*/ 557 w 1801"/>
                  <a:gd name="T31" fmla="*/ 357 h 1367"/>
                  <a:gd name="T32" fmla="*/ 609 w 1801"/>
                  <a:gd name="T33" fmla="*/ 332 h 1367"/>
                  <a:gd name="T34" fmla="*/ 682 w 1801"/>
                  <a:gd name="T35" fmla="*/ 298 h 1367"/>
                  <a:gd name="T36" fmla="*/ 709 w 1801"/>
                  <a:gd name="T37" fmla="*/ 279 h 1367"/>
                  <a:gd name="T38" fmla="*/ 801 w 1801"/>
                  <a:gd name="T39" fmla="*/ 238 h 1367"/>
                  <a:gd name="T40" fmla="*/ 906 w 1801"/>
                  <a:gd name="T41" fmla="*/ 319 h 1367"/>
                  <a:gd name="T42" fmla="*/ 948 w 1801"/>
                  <a:gd name="T43" fmla="*/ 365 h 1367"/>
                  <a:gd name="T44" fmla="*/ 1006 w 1801"/>
                  <a:gd name="T45" fmla="*/ 412 h 1367"/>
                  <a:gd name="T46" fmla="*/ 1085 w 1801"/>
                  <a:gd name="T47" fmla="*/ 436 h 1367"/>
                  <a:gd name="T48" fmla="*/ 1138 w 1801"/>
                  <a:gd name="T49" fmla="*/ 547 h 1367"/>
                  <a:gd name="T50" fmla="*/ 1125 w 1801"/>
                  <a:gd name="T51" fmla="*/ 764 h 1367"/>
                  <a:gd name="T52" fmla="*/ 1169 w 1801"/>
                  <a:gd name="T53" fmla="*/ 750 h 1367"/>
                  <a:gd name="T54" fmla="*/ 1147 w 1801"/>
                  <a:gd name="T55" fmla="*/ 710 h 1367"/>
                  <a:gd name="T56" fmla="*/ 1184 w 1801"/>
                  <a:gd name="T57" fmla="*/ 727 h 1367"/>
                  <a:gd name="T58" fmla="*/ 1208 w 1801"/>
                  <a:gd name="T59" fmla="*/ 723 h 1367"/>
                  <a:gd name="T60" fmla="*/ 1172 w 1801"/>
                  <a:gd name="T61" fmla="*/ 835 h 1367"/>
                  <a:gd name="T62" fmla="*/ 1199 w 1801"/>
                  <a:gd name="T63" fmla="*/ 868 h 1367"/>
                  <a:gd name="T64" fmla="*/ 1262 w 1801"/>
                  <a:gd name="T65" fmla="*/ 970 h 1367"/>
                  <a:gd name="T66" fmla="*/ 1308 w 1801"/>
                  <a:gd name="T67" fmla="*/ 995 h 1367"/>
                  <a:gd name="T68" fmla="*/ 1302 w 1801"/>
                  <a:gd name="T69" fmla="*/ 962 h 1367"/>
                  <a:gd name="T70" fmla="*/ 1315 w 1801"/>
                  <a:gd name="T71" fmla="*/ 970 h 1367"/>
                  <a:gd name="T72" fmla="*/ 1340 w 1801"/>
                  <a:gd name="T73" fmla="*/ 1055 h 1367"/>
                  <a:gd name="T74" fmla="*/ 1394 w 1801"/>
                  <a:gd name="T75" fmla="*/ 1105 h 1367"/>
                  <a:gd name="T76" fmla="*/ 1478 w 1801"/>
                  <a:gd name="T77" fmla="*/ 1197 h 1367"/>
                  <a:gd name="T78" fmla="*/ 1585 w 1801"/>
                  <a:gd name="T79" fmla="*/ 1309 h 1367"/>
                  <a:gd name="T80" fmla="*/ 1641 w 1801"/>
                  <a:gd name="T81" fmla="*/ 1335 h 1367"/>
                  <a:gd name="T82" fmla="*/ 1585 w 1801"/>
                  <a:gd name="T83" fmla="*/ 1329 h 1367"/>
                  <a:gd name="T84" fmla="*/ 1651 w 1801"/>
                  <a:gd name="T85" fmla="*/ 1353 h 1367"/>
                  <a:gd name="T86" fmla="*/ 1717 w 1801"/>
                  <a:gd name="T87" fmla="*/ 1329 h 1367"/>
                  <a:gd name="T88" fmla="*/ 1772 w 1801"/>
                  <a:gd name="T89" fmla="*/ 1287 h 1367"/>
                  <a:gd name="T90" fmla="*/ 1783 w 1801"/>
                  <a:gd name="T91" fmla="*/ 1169 h 1367"/>
                  <a:gd name="T92" fmla="*/ 1784 w 1801"/>
                  <a:gd name="T93" fmla="*/ 957 h 1367"/>
                  <a:gd name="T94" fmla="*/ 1570 w 1801"/>
                  <a:gd name="T95" fmla="*/ 574 h 1367"/>
                  <a:gd name="T96" fmla="*/ 1544 w 1801"/>
                  <a:gd name="T97" fmla="*/ 471 h 1367"/>
                  <a:gd name="T98" fmla="*/ 1329 w 1801"/>
                  <a:gd name="T99" fmla="*/ 58 h 1367"/>
                  <a:gd name="T100" fmla="*/ 1301 w 1801"/>
                  <a:gd name="T101" fmla="*/ 15 h 1367"/>
                  <a:gd name="T102" fmla="*/ 1195 w 1801"/>
                  <a:gd name="T103" fmla="*/ 27 h 1367"/>
                  <a:gd name="T104" fmla="*/ 1172 w 1801"/>
                  <a:gd name="T105" fmla="*/ 116 h 1367"/>
                  <a:gd name="T106" fmla="*/ 596 w 1801"/>
                  <a:gd name="T107" fmla="*/ 108 h 1367"/>
                  <a:gd name="T108" fmla="*/ 4 w 1801"/>
                  <a:gd name="T109" fmla="*/ 91 h 136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801"/>
                  <a:gd name="T166" fmla="*/ 0 h 1367"/>
                  <a:gd name="T167" fmla="*/ 1801 w 1801"/>
                  <a:gd name="T168" fmla="*/ 1367 h 136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801" h="1367">
                    <a:moveTo>
                      <a:pt x="4" y="91"/>
                    </a:moveTo>
                    <a:lnTo>
                      <a:pt x="0" y="130"/>
                    </a:lnTo>
                    <a:lnTo>
                      <a:pt x="52" y="180"/>
                    </a:lnTo>
                    <a:lnTo>
                      <a:pt x="43" y="209"/>
                    </a:lnTo>
                    <a:lnTo>
                      <a:pt x="60" y="228"/>
                    </a:lnTo>
                    <a:lnTo>
                      <a:pt x="38" y="263"/>
                    </a:lnTo>
                    <a:lnTo>
                      <a:pt x="77" y="246"/>
                    </a:lnTo>
                    <a:lnTo>
                      <a:pt x="102" y="222"/>
                    </a:lnTo>
                    <a:lnTo>
                      <a:pt x="99" y="194"/>
                    </a:lnTo>
                    <a:lnTo>
                      <a:pt x="117" y="212"/>
                    </a:lnTo>
                    <a:lnTo>
                      <a:pt x="134" y="187"/>
                    </a:lnTo>
                    <a:lnTo>
                      <a:pt x="149" y="208"/>
                    </a:lnTo>
                    <a:lnTo>
                      <a:pt x="108" y="240"/>
                    </a:lnTo>
                    <a:lnTo>
                      <a:pt x="225" y="214"/>
                    </a:lnTo>
                    <a:lnTo>
                      <a:pt x="248" y="189"/>
                    </a:lnTo>
                    <a:lnTo>
                      <a:pt x="264" y="199"/>
                    </a:lnTo>
                    <a:lnTo>
                      <a:pt x="307" y="188"/>
                    </a:lnTo>
                    <a:lnTo>
                      <a:pt x="330" y="202"/>
                    </a:lnTo>
                    <a:lnTo>
                      <a:pt x="249" y="212"/>
                    </a:lnTo>
                    <a:lnTo>
                      <a:pt x="274" y="220"/>
                    </a:lnTo>
                    <a:lnTo>
                      <a:pt x="364" y="239"/>
                    </a:lnTo>
                    <a:lnTo>
                      <a:pt x="420" y="269"/>
                    </a:lnTo>
                    <a:lnTo>
                      <a:pt x="404" y="227"/>
                    </a:lnTo>
                    <a:lnTo>
                      <a:pt x="430" y="260"/>
                    </a:lnTo>
                    <a:lnTo>
                      <a:pt x="468" y="265"/>
                    </a:lnTo>
                    <a:lnTo>
                      <a:pt x="435" y="274"/>
                    </a:lnTo>
                    <a:lnTo>
                      <a:pt x="498" y="307"/>
                    </a:lnTo>
                    <a:lnTo>
                      <a:pt x="520" y="334"/>
                    </a:lnTo>
                    <a:lnTo>
                      <a:pt x="519" y="365"/>
                    </a:lnTo>
                    <a:lnTo>
                      <a:pt x="494" y="327"/>
                    </a:lnTo>
                    <a:lnTo>
                      <a:pt x="508" y="375"/>
                    </a:lnTo>
                    <a:lnTo>
                      <a:pt x="557" y="357"/>
                    </a:lnTo>
                    <a:lnTo>
                      <a:pt x="588" y="354"/>
                    </a:lnTo>
                    <a:lnTo>
                      <a:pt x="609" y="332"/>
                    </a:lnTo>
                    <a:lnTo>
                      <a:pt x="617" y="346"/>
                    </a:lnTo>
                    <a:lnTo>
                      <a:pt x="682" y="298"/>
                    </a:lnTo>
                    <a:lnTo>
                      <a:pt x="724" y="295"/>
                    </a:lnTo>
                    <a:lnTo>
                      <a:pt x="709" y="279"/>
                    </a:lnTo>
                    <a:lnTo>
                      <a:pt x="739" y="241"/>
                    </a:lnTo>
                    <a:lnTo>
                      <a:pt x="801" y="238"/>
                    </a:lnTo>
                    <a:lnTo>
                      <a:pt x="869" y="271"/>
                    </a:lnTo>
                    <a:lnTo>
                      <a:pt x="906" y="319"/>
                    </a:lnTo>
                    <a:lnTo>
                      <a:pt x="939" y="328"/>
                    </a:lnTo>
                    <a:lnTo>
                      <a:pt x="948" y="365"/>
                    </a:lnTo>
                    <a:lnTo>
                      <a:pt x="989" y="385"/>
                    </a:lnTo>
                    <a:lnTo>
                      <a:pt x="1006" y="412"/>
                    </a:lnTo>
                    <a:lnTo>
                      <a:pt x="1028" y="434"/>
                    </a:lnTo>
                    <a:lnTo>
                      <a:pt x="1085" y="436"/>
                    </a:lnTo>
                    <a:lnTo>
                      <a:pt x="1107" y="474"/>
                    </a:lnTo>
                    <a:lnTo>
                      <a:pt x="1138" y="547"/>
                    </a:lnTo>
                    <a:lnTo>
                      <a:pt x="1121" y="682"/>
                    </a:lnTo>
                    <a:lnTo>
                      <a:pt x="1125" y="764"/>
                    </a:lnTo>
                    <a:lnTo>
                      <a:pt x="1162" y="789"/>
                    </a:lnTo>
                    <a:lnTo>
                      <a:pt x="1169" y="750"/>
                    </a:lnTo>
                    <a:lnTo>
                      <a:pt x="1144" y="737"/>
                    </a:lnTo>
                    <a:lnTo>
                      <a:pt x="1147" y="710"/>
                    </a:lnTo>
                    <a:lnTo>
                      <a:pt x="1158" y="717"/>
                    </a:lnTo>
                    <a:lnTo>
                      <a:pt x="1184" y="727"/>
                    </a:lnTo>
                    <a:lnTo>
                      <a:pt x="1191" y="753"/>
                    </a:lnTo>
                    <a:lnTo>
                      <a:pt x="1208" y="723"/>
                    </a:lnTo>
                    <a:lnTo>
                      <a:pt x="1222" y="749"/>
                    </a:lnTo>
                    <a:lnTo>
                      <a:pt x="1172" y="835"/>
                    </a:lnTo>
                    <a:lnTo>
                      <a:pt x="1170" y="851"/>
                    </a:lnTo>
                    <a:lnTo>
                      <a:pt x="1199" y="868"/>
                    </a:lnTo>
                    <a:lnTo>
                      <a:pt x="1227" y="936"/>
                    </a:lnTo>
                    <a:lnTo>
                      <a:pt x="1262" y="970"/>
                    </a:lnTo>
                    <a:lnTo>
                      <a:pt x="1280" y="995"/>
                    </a:lnTo>
                    <a:lnTo>
                      <a:pt x="1308" y="995"/>
                    </a:lnTo>
                    <a:lnTo>
                      <a:pt x="1279" y="955"/>
                    </a:lnTo>
                    <a:lnTo>
                      <a:pt x="1302" y="962"/>
                    </a:lnTo>
                    <a:lnTo>
                      <a:pt x="1329" y="953"/>
                    </a:lnTo>
                    <a:lnTo>
                      <a:pt x="1315" y="970"/>
                    </a:lnTo>
                    <a:lnTo>
                      <a:pt x="1327" y="1007"/>
                    </a:lnTo>
                    <a:lnTo>
                      <a:pt x="1340" y="1055"/>
                    </a:lnTo>
                    <a:lnTo>
                      <a:pt x="1384" y="1075"/>
                    </a:lnTo>
                    <a:lnTo>
                      <a:pt x="1394" y="1105"/>
                    </a:lnTo>
                    <a:lnTo>
                      <a:pt x="1431" y="1197"/>
                    </a:lnTo>
                    <a:lnTo>
                      <a:pt x="1478" y="1197"/>
                    </a:lnTo>
                    <a:lnTo>
                      <a:pt x="1518" y="1219"/>
                    </a:lnTo>
                    <a:lnTo>
                      <a:pt x="1585" y="1309"/>
                    </a:lnTo>
                    <a:lnTo>
                      <a:pt x="1640" y="1319"/>
                    </a:lnTo>
                    <a:lnTo>
                      <a:pt x="1641" y="1335"/>
                    </a:lnTo>
                    <a:lnTo>
                      <a:pt x="1628" y="1346"/>
                    </a:lnTo>
                    <a:lnTo>
                      <a:pt x="1585" y="1329"/>
                    </a:lnTo>
                    <a:lnTo>
                      <a:pt x="1599" y="1367"/>
                    </a:lnTo>
                    <a:lnTo>
                      <a:pt x="1651" y="1353"/>
                    </a:lnTo>
                    <a:lnTo>
                      <a:pt x="1693" y="1352"/>
                    </a:lnTo>
                    <a:lnTo>
                      <a:pt x="1717" y="1329"/>
                    </a:lnTo>
                    <a:lnTo>
                      <a:pt x="1752" y="1327"/>
                    </a:lnTo>
                    <a:lnTo>
                      <a:pt x="1772" y="1287"/>
                    </a:lnTo>
                    <a:lnTo>
                      <a:pt x="1765" y="1231"/>
                    </a:lnTo>
                    <a:lnTo>
                      <a:pt x="1783" y="1169"/>
                    </a:lnTo>
                    <a:lnTo>
                      <a:pt x="1801" y="1176"/>
                    </a:lnTo>
                    <a:lnTo>
                      <a:pt x="1784" y="957"/>
                    </a:lnTo>
                    <a:lnTo>
                      <a:pt x="1765" y="891"/>
                    </a:lnTo>
                    <a:lnTo>
                      <a:pt x="1570" y="574"/>
                    </a:lnTo>
                    <a:lnTo>
                      <a:pt x="1525" y="471"/>
                    </a:lnTo>
                    <a:lnTo>
                      <a:pt x="1544" y="471"/>
                    </a:lnTo>
                    <a:lnTo>
                      <a:pt x="1417" y="269"/>
                    </a:lnTo>
                    <a:lnTo>
                      <a:pt x="1329" y="58"/>
                    </a:lnTo>
                    <a:lnTo>
                      <a:pt x="1323" y="21"/>
                    </a:lnTo>
                    <a:lnTo>
                      <a:pt x="1301" y="15"/>
                    </a:lnTo>
                    <a:lnTo>
                      <a:pt x="1217" y="0"/>
                    </a:lnTo>
                    <a:lnTo>
                      <a:pt x="1195" y="27"/>
                    </a:lnTo>
                    <a:lnTo>
                      <a:pt x="1209" y="119"/>
                    </a:lnTo>
                    <a:lnTo>
                      <a:pt x="1172" y="116"/>
                    </a:lnTo>
                    <a:lnTo>
                      <a:pt x="1166" y="74"/>
                    </a:lnTo>
                    <a:lnTo>
                      <a:pt x="596" y="108"/>
                    </a:lnTo>
                    <a:lnTo>
                      <a:pt x="555" y="41"/>
                    </a:lnTo>
                    <a:lnTo>
                      <a:pt x="4" y="9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76" name="Freeform 37"/>
              <p:cNvSpPr>
                <a:spLocks/>
              </p:cNvSpPr>
              <p:nvPr/>
            </p:nvSpPr>
            <p:spPr bwMode="gray">
              <a:xfrm>
                <a:off x="4739584" y="4294141"/>
                <a:ext cx="43852" cy="30209"/>
              </a:xfrm>
              <a:custGeom>
                <a:avLst/>
                <a:gdLst>
                  <a:gd name="T0" fmla="*/ 0 w 91"/>
                  <a:gd name="T1" fmla="*/ 62 h 62"/>
                  <a:gd name="T2" fmla="*/ 5 w 91"/>
                  <a:gd name="T3" fmla="*/ 28 h 62"/>
                  <a:gd name="T4" fmla="*/ 36 w 91"/>
                  <a:gd name="T5" fmla="*/ 23 h 62"/>
                  <a:gd name="T6" fmla="*/ 40 w 91"/>
                  <a:gd name="T7" fmla="*/ 0 h 62"/>
                  <a:gd name="T8" fmla="*/ 91 w 91"/>
                  <a:gd name="T9" fmla="*/ 26 h 62"/>
                  <a:gd name="T10" fmla="*/ 41 w 91"/>
                  <a:gd name="T11" fmla="*/ 42 h 62"/>
                  <a:gd name="T12" fmla="*/ 16 w 91"/>
                  <a:gd name="T13" fmla="*/ 35 h 62"/>
                  <a:gd name="T14" fmla="*/ 25 w 91"/>
                  <a:gd name="T15" fmla="*/ 50 h 62"/>
                  <a:gd name="T16" fmla="*/ 0 w 91"/>
                  <a:gd name="T17" fmla="*/ 62 h 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1"/>
                  <a:gd name="T28" fmla="*/ 0 h 62"/>
                  <a:gd name="T29" fmla="*/ 91 w 91"/>
                  <a:gd name="T30" fmla="*/ 62 h 6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1" h="62">
                    <a:moveTo>
                      <a:pt x="0" y="62"/>
                    </a:moveTo>
                    <a:lnTo>
                      <a:pt x="5" y="28"/>
                    </a:lnTo>
                    <a:lnTo>
                      <a:pt x="36" y="23"/>
                    </a:lnTo>
                    <a:lnTo>
                      <a:pt x="40" y="0"/>
                    </a:lnTo>
                    <a:lnTo>
                      <a:pt x="91" y="26"/>
                    </a:lnTo>
                    <a:lnTo>
                      <a:pt x="41" y="42"/>
                    </a:lnTo>
                    <a:lnTo>
                      <a:pt x="16" y="35"/>
                    </a:lnTo>
                    <a:lnTo>
                      <a:pt x="25" y="50"/>
                    </a:lnTo>
                    <a:lnTo>
                      <a:pt x="0" y="6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77" name="Freeform 38"/>
              <p:cNvSpPr>
                <a:spLocks/>
              </p:cNvSpPr>
              <p:nvPr/>
            </p:nvSpPr>
            <p:spPr bwMode="gray">
              <a:xfrm>
                <a:off x="4801951" y="4275625"/>
                <a:ext cx="35082" cy="23388"/>
              </a:xfrm>
              <a:custGeom>
                <a:avLst/>
                <a:gdLst>
                  <a:gd name="T0" fmla="*/ 0 w 74"/>
                  <a:gd name="T1" fmla="*/ 44 h 46"/>
                  <a:gd name="T2" fmla="*/ 12 w 74"/>
                  <a:gd name="T3" fmla="*/ 46 h 46"/>
                  <a:gd name="T4" fmla="*/ 74 w 74"/>
                  <a:gd name="T5" fmla="*/ 0 h 46"/>
                  <a:gd name="T6" fmla="*/ 18 w 74"/>
                  <a:gd name="T7" fmla="*/ 33 h 46"/>
                  <a:gd name="T8" fmla="*/ 0 w 74"/>
                  <a:gd name="T9" fmla="*/ 44 h 46"/>
                  <a:gd name="T10" fmla="*/ 0 60000 65536"/>
                  <a:gd name="T11" fmla="*/ 0 60000 65536"/>
                  <a:gd name="T12" fmla="*/ 0 60000 65536"/>
                  <a:gd name="T13" fmla="*/ 0 60000 65536"/>
                  <a:gd name="T14" fmla="*/ 0 60000 65536"/>
                  <a:gd name="T15" fmla="*/ 0 w 74"/>
                  <a:gd name="T16" fmla="*/ 0 h 46"/>
                  <a:gd name="T17" fmla="*/ 74 w 74"/>
                  <a:gd name="T18" fmla="*/ 46 h 46"/>
                </a:gdLst>
                <a:ahLst/>
                <a:cxnLst>
                  <a:cxn ang="T10">
                    <a:pos x="T0" y="T1"/>
                  </a:cxn>
                  <a:cxn ang="T11">
                    <a:pos x="T2" y="T3"/>
                  </a:cxn>
                  <a:cxn ang="T12">
                    <a:pos x="T4" y="T5"/>
                  </a:cxn>
                  <a:cxn ang="T13">
                    <a:pos x="T6" y="T7"/>
                  </a:cxn>
                  <a:cxn ang="T14">
                    <a:pos x="T8" y="T9"/>
                  </a:cxn>
                </a:cxnLst>
                <a:rect l="T15" t="T16" r="T17" b="T18"/>
                <a:pathLst>
                  <a:path w="74" h="46">
                    <a:moveTo>
                      <a:pt x="0" y="44"/>
                    </a:moveTo>
                    <a:lnTo>
                      <a:pt x="12" y="46"/>
                    </a:lnTo>
                    <a:lnTo>
                      <a:pt x="74" y="0"/>
                    </a:lnTo>
                    <a:lnTo>
                      <a:pt x="18" y="33"/>
                    </a:lnTo>
                    <a:lnTo>
                      <a:pt x="0" y="4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78" name="Freeform 39"/>
              <p:cNvSpPr>
                <a:spLocks/>
              </p:cNvSpPr>
              <p:nvPr/>
            </p:nvSpPr>
            <p:spPr bwMode="gray">
              <a:xfrm>
                <a:off x="4862370" y="4207411"/>
                <a:ext cx="24362" cy="44827"/>
              </a:xfrm>
              <a:custGeom>
                <a:avLst/>
                <a:gdLst>
                  <a:gd name="T0" fmla="*/ 0 w 49"/>
                  <a:gd name="T1" fmla="*/ 94 h 94"/>
                  <a:gd name="T2" fmla="*/ 26 w 49"/>
                  <a:gd name="T3" fmla="*/ 64 h 94"/>
                  <a:gd name="T4" fmla="*/ 49 w 49"/>
                  <a:gd name="T5" fmla="*/ 0 h 94"/>
                  <a:gd name="T6" fmla="*/ 33 w 49"/>
                  <a:gd name="T7" fmla="*/ 30 h 94"/>
                  <a:gd name="T8" fmla="*/ 0 w 49"/>
                  <a:gd name="T9" fmla="*/ 94 h 94"/>
                  <a:gd name="T10" fmla="*/ 0 60000 65536"/>
                  <a:gd name="T11" fmla="*/ 0 60000 65536"/>
                  <a:gd name="T12" fmla="*/ 0 60000 65536"/>
                  <a:gd name="T13" fmla="*/ 0 60000 65536"/>
                  <a:gd name="T14" fmla="*/ 0 60000 65536"/>
                  <a:gd name="T15" fmla="*/ 0 w 49"/>
                  <a:gd name="T16" fmla="*/ 0 h 94"/>
                  <a:gd name="T17" fmla="*/ 49 w 49"/>
                  <a:gd name="T18" fmla="*/ 94 h 94"/>
                </a:gdLst>
                <a:ahLst/>
                <a:cxnLst>
                  <a:cxn ang="T10">
                    <a:pos x="T0" y="T1"/>
                  </a:cxn>
                  <a:cxn ang="T11">
                    <a:pos x="T2" y="T3"/>
                  </a:cxn>
                  <a:cxn ang="T12">
                    <a:pos x="T4" y="T5"/>
                  </a:cxn>
                  <a:cxn ang="T13">
                    <a:pos x="T6" y="T7"/>
                  </a:cxn>
                  <a:cxn ang="T14">
                    <a:pos x="T8" y="T9"/>
                  </a:cxn>
                </a:cxnLst>
                <a:rect l="T15" t="T16" r="T17" b="T18"/>
                <a:pathLst>
                  <a:path w="49" h="94">
                    <a:moveTo>
                      <a:pt x="0" y="94"/>
                    </a:moveTo>
                    <a:lnTo>
                      <a:pt x="26" y="64"/>
                    </a:lnTo>
                    <a:lnTo>
                      <a:pt x="49" y="0"/>
                    </a:lnTo>
                    <a:lnTo>
                      <a:pt x="33" y="30"/>
                    </a:lnTo>
                    <a:lnTo>
                      <a:pt x="0" y="9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115" name="Freeform 40"/>
            <p:cNvSpPr>
              <a:spLocks/>
            </p:cNvSpPr>
            <p:nvPr/>
          </p:nvSpPr>
          <p:spPr bwMode="gray">
            <a:xfrm>
              <a:off x="4172431" y="3090645"/>
              <a:ext cx="524276" cy="545715"/>
            </a:xfrm>
            <a:custGeom>
              <a:avLst/>
              <a:gdLst>
                <a:gd name="T0" fmla="*/ 0 w 1075"/>
                <a:gd name="T1" fmla="*/ 63 h 1121"/>
                <a:gd name="T2" fmla="*/ 142 w 1075"/>
                <a:gd name="T3" fmla="*/ 581 h 1121"/>
                <a:gd name="T4" fmla="*/ 195 w 1075"/>
                <a:gd name="T5" fmla="*/ 669 h 1121"/>
                <a:gd name="T6" fmla="*/ 214 w 1075"/>
                <a:gd name="T7" fmla="*/ 733 h 1121"/>
                <a:gd name="T8" fmla="*/ 191 w 1075"/>
                <a:gd name="T9" fmla="*/ 779 h 1121"/>
                <a:gd name="T10" fmla="*/ 183 w 1075"/>
                <a:gd name="T11" fmla="*/ 848 h 1121"/>
                <a:gd name="T12" fmla="*/ 230 w 1075"/>
                <a:gd name="T13" fmla="*/ 1043 h 1121"/>
                <a:gd name="T14" fmla="*/ 271 w 1075"/>
                <a:gd name="T15" fmla="*/ 1110 h 1121"/>
                <a:gd name="T16" fmla="*/ 841 w 1075"/>
                <a:gd name="T17" fmla="*/ 1076 h 1121"/>
                <a:gd name="T18" fmla="*/ 847 w 1075"/>
                <a:gd name="T19" fmla="*/ 1118 h 1121"/>
                <a:gd name="T20" fmla="*/ 884 w 1075"/>
                <a:gd name="T21" fmla="*/ 1121 h 1121"/>
                <a:gd name="T22" fmla="*/ 870 w 1075"/>
                <a:gd name="T23" fmla="*/ 1029 h 1121"/>
                <a:gd name="T24" fmla="*/ 892 w 1075"/>
                <a:gd name="T25" fmla="*/ 1002 h 1121"/>
                <a:gd name="T26" fmla="*/ 976 w 1075"/>
                <a:gd name="T27" fmla="*/ 1017 h 1121"/>
                <a:gd name="T28" fmla="*/ 989 w 1075"/>
                <a:gd name="T29" fmla="*/ 954 h 1121"/>
                <a:gd name="T30" fmla="*/ 976 w 1075"/>
                <a:gd name="T31" fmla="*/ 949 h 1121"/>
                <a:gd name="T32" fmla="*/ 995 w 1075"/>
                <a:gd name="T33" fmla="*/ 932 h 1121"/>
                <a:gd name="T34" fmla="*/ 964 w 1075"/>
                <a:gd name="T35" fmla="*/ 915 h 1121"/>
                <a:gd name="T36" fmla="*/ 982 w 1075"/>
                <a:gd name="T37" fmla="*/ 895 h 1121"/>
                <a:gd name="T38" fmla="*/ 978 w 1075"/>
                <a:gd name="T39" fmla="*/ 863 h 1121"/>
                <a:gd name="T40" fmla="*/ 1015 w 1075"/>
                <a:gd name="T41" fmla="*/ 839 h 1121"/>
                <a:gd name="T42" fmla="*/ 1002 w 1075"/>
                <a:gd name="T43" fmla="*/ 806 h 1121"/>
                <a:gd name="T44" fmla="*/ 1021 w 1075"/>
                <a:gd name="T45" fmla="*/ 794 h 1121"/>
                <a:gd name="T46" fmla="*/ 1029 w 1075"/>
                <a:gd name="T47" fmla="*/ 766 h 1121"/>
                <a:gd name="T48" fmla="*/ 1014 w 1075"/>
                <a:gd name="T49" fmla="*/ 755 h 1121"/>
                <a:gd name="T50" fmla="*/ 1042 w 1075"/>
                <a:gd name="T51" fmla="*/ 731 h 1121"/>
                <a:gd name="T52" fmla="*/ 1029 w 1075"/>
                <a:gd name="T53" fmla="*/ 713 h 1121"/>
                <a:gd name="T54" fmla="*/ 1052 w 1075"/>
                <a:gd name="T55" fmla="*/ 713 h 1121"/>
                <a:gd name="T56" fmla="*/ 1075 w 1075"/>
                <a:gd name="T57" fmla="*/ 678 h 1121"/>
                <a:gd name="T58" fmla="*/ 1067 w 1075"/>
                <a:gd name="T59" fmla="*/ 669 h 1121"/>
                <a:gd name="T60" fmla="*/ 1030 w 1075"/>
                <a:gd name="T61" fmla="*/ 662 h 1121"/>
                <a:gd name="T62" fmla="*/ 1006 w 1075"/>
                <a:gd name="T63" fmla="*/ 631 h 1121"/>
                <a:gd name="T64" fmla="*/ 963 w 1075"/>
                <a:gd name="T65" fmla="*/ 554 h 1121"/>
                <a:gd name="T66" fmla="*/ 939 w 1075"/>
                <a:gd name="T67" fmla="*/ 544 h 1121"/>
                <a:gd name="T68" fmla="*/ 891 w 1075"/>
                <a:gd name="T69" fmla="*/ 442 h 1121"/>
                <a:gd name="T70" fmla="*/ 821 w 1075"/>
                <a:gd name="T71" fmla="*/ 399 h 1121"/>
                <a:gd name="T72" fmla="*/ 772 w 1075"/>
                <a:gd name="T73" fmla="*/ 330 h 1121"/>
                <a:gd name="T74" fmla="*/ 651 w 1075"/>
                <a:gd name="T75" fmla="*/ 242 h 1121"/>
                <a:gd name="T76" fmla="*/ 593 w 1075"/>
                <a:gd name="T77" fmla="*/ 163 h 1121"/>
                <a:gd name="T78" fmla="*/ 463 w 1075"/>
                <a:gd name="T79" fmla="*/ 78 h 1121"/>
                <a:gd name="T80" fmla="*/ 505 w 1075"/>
                <a:gd name="T81" fmla="*/ 0 h 1121"/>
                <a:gd name="T82" fmla="*/ 260 w 1075"/>
                <a:gd name="T83" fmla="*/ 30 h 1121"/>
                <a:gd name="T84" fmla="*/ 0 w 1075"/>
                <a:gd name="T85" fmla="*/ 63 h 112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075"/>
                <a:gd name="T130" fmla="*/ 0 h 1121"/>
                <a:gd name="T131" fmla="*/ 1075 w 1075"/>
                <a:gd name="T132" fmla="*/ 1121 h 112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075" h="1121">
                  <a:moveTo>
                    <a:pt x="0" y="63"/>
                  </a:moveTo>
                  <a:lnTo>
                    <a:pt x="142" y="581"/>
                  </a:lnTo>
                  <a:lnTo>
                    <a:pt x="195" y="669"/>
                  </a:lnTo>
                  <a:lnTo>
                    <a:pt x="214" y="733"/>
                  </a:lnTo>
                  <a:lnTo>
                    <a:pt x="191" y="779"/>
                  </a:lnTo>
                  <a:lnTo>
                    <a:pt x="183" y="848"/>
                  </a:lnTo>
                  <a:lnTo>
                    <a:pt x="230" y="1043"/>
                  </a:lnTo>
                  <a:lnTo>
                    <a:pt x="271" y="1110"/>
                  </a:lnTo>
                  <a:lnTo>
                    <a:pt x="841" y="1076"/>
                  </a:lnTo>
                  <a:lnTo>
                    <a:pt x="847" y="1118"/>
                  </a:lnTo>
                  <a:lnTo>
                    <a:pt x="884" y="1121"/>
                  </a:lnTo>
                  <a:lnTo>
                    <a:pt x="870" y="1029"/>
                  </a:lnTo>
                  <a:lnTo>
                    <a:pt x="892" y="1002"/>
                  </a:lnTo>
                  <a:lnTo>
                    <a:pt x="976" y="1017"/>
                  </a:lnTo>
                  <a:lnTo>
                    <a:pt x="989" y="954"/>
                  </a:lnTo>
                  <a:lnTo>
                    <a:pt x="976" y="949"/>
                  </a:lnTo>
                  <a:lnTo>
                    <a:pt x="995" y="932"/>
                  </a:lnTo>
                  <a:lnTo>
                    <a:pt x="964" y="915"/>
                  </a:lnTo>
                  <a:lnTo>
                    <a:pt x="982" y="895"/>
                  </a:lnTo>
                  <a:lnTo>
                    <a:pt x="978" y="863"/>
                  </a:lnTo>
                  <a:lnTo>
                    <a:pt x="1015" y="839"/>
                  </a:lnTo>
                  <a:lnTo>
                    <a:pt x="1002" y="806"/>
                  </a:lnTo>
                  <a:lnTo>
                    <a:pt x="1021" y="794"/>
                  </a:lnTo>
                  <a:lnTo>
                    <a:pt x="1029" y="766"/>
                  </a:lnTo>
                  <a:lnTo>
                    <a:pt x="1014" y="755"/>
                  </a:lnTo>
                  <a:lnTo>
                    <a:pt x="1042" y="731"/>
                  </a:lnTo>
                  <a:lnTo>
                    <a:pt x="1029" y="713"/>
                  </a:lnTo>
                  <a:lnTo>
                    <a:pt x="1052" y="713"/>
                  </a:lnTo>
                  <a:lnTo>
                    <a:pt x="1075" y="678"/>
                  </a:lnTo>
                  <a:lnTo>
                    <a:pt x="1067" y="669"/>
                  </a:lnTo>
                  <a:lnTo>
                    <a:pt x="1030" y="662"/>
                  </a:lnTo>
                  <a:lnTo>
                    <a:pt x="1006" y="631"/>
                  </a:lnTo>
                  <a:lnTo>
                    <a:pt x="963" y="554"/>
                  </a:lnTo>
                  <a:lnTo>
                    <a:pt x="939" y="544"/>
                  </a:lnTo>
                  <a:lnTo>
                    <a:pt x="891" y="442"/>
                  </a:lnTo>
                  <a:lnTo>
                    <a:pt x="821" y="399"/>
                  </a:lnTo>
                  <a:lnTo>
                    <a:pt x="772" y="330"/>
                  </a:lnTo>
                  <a:lnTo>
                    <a:pt x="651" y="242"/>
                  </a:lnTo>
                  <a:lnTo>
                    <a:pt x="593" y="163"/>
                  </a:lnTo>
                  <a:lnTo>
                    <a:pt x="463" y="78"/>
                  </a:lnTo>
                  <a:lnTo>
                    <a:pt x="505" y="0"/>
                  </a:lnTo>
                  <a:lnTo>
                    <a:pt x="260" y="30"/>
                  </a:lnTo>
                  <a:lnTo>
                    <a:pt x="0" y="63"/>
                  </a:lnTo>
                  <a:close/>
                </a:path>
              </a:pathLst>
            </a:custGeom>
            <a:solidFill>
              <a:schemeClr val="bg2"/>
            </a:solid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116" name="Group 109"/>
            <p:cNvGrpSpPr/>
            <p:nvPr/>
          </p:nvGrpSpPr>
          <p:grpSpPr bwMode="gray">
            <a:xfrm>
              <a:off x="1821959" y="3830284"/>
              <a:ext cx="566179" cy="396617"/>
              <a:chOff x="1821959" y="3830284"/>
              <a:chExt cx="566179" cy="396617"/>
            </a:xfrm>
            <a:grpFill/>
          </p:grpSpPr>
          <p:sp>
            <p:nvSpPr>
              <p:cNvPr id="169" name="Freeform 41"/>
              <p:cNvSpPr>
                <a:spLocks/>
              </p:cNvSpPr>
              <p:nvPr/>
            </p:nvSpPr>
            <p:spPr bwMode="gray">
              <a:xfrm>
                <a:off x="1821959" y="3830284"/>
                <a:ext cx="57495" cy="45801"/>
              </a:xfrm>
              <a:custGeom>
                <a:avLst/>
                <a:gdLst>
                  <a:gd name="T0" fmla="*/ 0 w 117"/>
                  <a:gd name="T1" fmla="*/ 55 h 95"/>
                  <a:gd name="T2" fmla="*/ 43 w 117"/>
                  <a:gd name="T3" fmla="*/ 95 h 95"/>
                  <a:gd name="T4" fmla="*/ 67 w 117"/>
                  <a:gd name="T5" fmla="*/ 94 h 95"/>
                  <a:gd name="T6" fmla="*/ 105 w 117"/>
                  <a:gd name="T7" fmla="*/ 71 h 95"/>
                  <a:gd name="T8" fmla="*/ 117 w 117"/>
                  <a:gd name="T9" fmla="*/ 20 h 95"/>
                  <a:gd name="T10" fmla="*/ 91 w 117"/>
                  <a:gd name="T11" fmla="*/ 0 h 95"/>
                  <a:gd name="T12" fmla="*/ 56 w 117"/>
                  <a:gd name="T13" fmla="*/ 6 h 95"/>
                  <a:gd name="T14" fmla="*/ 0 w 117"/>
                  <a:gd name="T15" fmla="*/ 55 h 95"/>
                  <a:gd name="T16" fmla="*/ 0 60000 65536"/>
                  <a:gd name="T17" fmla="*/ 0 60000 65536"/>
                  <a:gd name="T18" fmla="*/ 0 60000 65536"/>
                  <a:gd name="T19" fmla="*/ 0 60000 65536"/>
                  <a:gd name="T20" fmla="*/ 0 60000 65536"/>
                  <a:gd name="T21" fmla="*/ 0 60000 65536"/>
                  <a:gd name="T22" fmla="*/ 0 60000 65536"/>
                  <a:gd name="T23" fmla="*/ 0 60000 65536"/>
                  <a:gd name="T24" fmla="*/ 0 w 117"/>
                  <a:gd name="T25" fmla="*/ 0 h 95"/>
                  <a:gd name="T26" fmla="*/ 117 w 117"/>
                  <a:gd name="T27" fmla="*/ 95 h 9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7" h="95">
                    <a:moveTo>
                      <a:pt x="0" y="55"/>
                    </a:moveTo>
                    <a:lnTo>
                      <a:pt x="43" y="95"/>
                    </a:lnTo>
                    <a:lnTo>
                      <a:pt x="67" y="94"/>
                    </a:lnTo>
                    <a:lnTo>
                      <a:pt x="105" y="71"/>
                    </a:lnTo>
                    <a:lnTo>
                      <a:pt x="117" y="20"/>
                    </a:lnTo>
                    <a:lnTo>
                      <a:pt x="91" y="0"/>
                    </a:lnTo>
                    <a:lnTo>
                      <a:pt x="56" y="6"/>
                    </a:lnTo>
                    <a:lnTo>
                      <a:pt x="0" y="5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70" name="Freeform 42"/>
              <p:cNvSpPr>
                <a:spLocks/>
              </p:cNvSpPr>
              <p:nvPr/>
            </p:nvSpPr>
            <p:spPr bwMode="gray">
              <a:xfrm>
                <a:off x="1996393" y="3896549"/>
                <a:ext cx="65291" cy="55546"/>
              </a:xfrm>
              <a:custGeom>
                <a:avLst/>
                <a:gdLst>
                  <a:gd name="T0" fmla="*/ 0 w 134"/>
                  <a:gd name="T1" fmla="*/ 30 h 115"/>
                  <a:gd name="T2" fmla="*/ 29 w 134"/>
                  <a:gd name="T3" fmla="*/ 96 h 115"/>
                  <a:gd name="T4" fmla="*/ 59 w 134"/>
                  <a:gd name="T5" fmla="*/ 95 h 115"/>
                  <a:gd name="T6" fmla="*/ 62 w 134"/>
                  <a:gd name="T7" fmla="*/ 76 h 115"/>
                  <a:gd name="T8" fmla="*/ 102 w 134"/>
                  <a:gd name="T9" fmla="*/ 115 h 115"/>
                  <a:gd name="T10" fmla="*/ 134 w 134"/>
                  <a:gd name="T11" fmla="*/ 109 h 115"/>
                  <a:gd name="T12" fmla="*/ 127 w 134"/>
                  <a:gd name="T13" fmla="*/ 71 h 115"/>
                  <a:gd name="T14" fmla="*/ 97 w 134"/>
                  <a:gd name="T15" fmla="*/ 62 h 115"/>
                  <a:gd name="T16" fmla="*/ 71 w 134"/>
                  <a:gd name="T17" fmla="*/ 0 h 115"/>
                  <a:gd name="T18" fmla="*/ 0 w 134"/>
                  <a:gd name="T19" fmla="*/ 30 h 1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4"/>
                  <a:gd name="T31" fmla="*/ 0 h 115"/>
                  <a:gd name="T32" fmla="*/ 134 w 134"/>
                  <a:gd name="T33" fmla="*/ 115 h 11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4" h="115">
                    <a:moveTo>
                      <a:pt x="0" y="30"/>
                    </a:moveTo>
                    <a:lnTo>
                      <a:pt x="29" y="96"/>
                    </a:lnTo>
                    <a:lnTo>
                      <a:pt x="59" y="95"/>
                    </a:lnTo>
                    <a:lnTo>
                      <a:pt x="62" y="76"/>
                    </a:lnTo>
                    <a:lnTo>
                      <a:pt x="102" y="115"/>
                    </a:lnTo>
                    <a:lnTo>
                      <a:pt x="134" y="109"/>
                    </a:lnTo>
                    <a:lnTo>
                      <a:pt x="127" y="71"/>
                    </a:lnTo>
                    <a:lnTo>
                      <a:pt x="97" y="62"/>
                    </a:lnTo>
                    <a:lnTo>
                      <a:pt x="71" y="0"/>
                    </a:lnTo>
                    <a:lnTo>
                      <a:pt x="0" y="3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71" name="Freeform 43"/>
              <p:cNvSpPr>
                <a:spLocks/>
              </p:cNvSpPr>
              <p:nvPr/>
            </p:nvSpPr>
            <p:spPr bwMode="gray">
              <a:xfrm>
                <a:off x="2101638" y="3955018"/>
                <a:ext cx="67240" cy="18515"/>
              </a:xfrm>
              <a:custGeom>
                <a:avLst/>
                <a:gdLst>
                  <a:gd name="T0" fmla="*/ 0 w 138"/>
                  <a:gd name="T1" fmla="*/ 31 h 37"/>
                  <a:gd name="T2" fmla="*/ 15 w 138"/>
                  <a:gd name="T3" fmla="*/ 0 h 37"/>
                  <a:gd name="T4" fmla="*/ 138 w 138"/>
                  <a:gd name="T5" fmla="*/ 13 h 37"/>
                  <a:gd name="T6" fmla="*/ 112 w 138"/>
                  <a:gd name="T7" fmla="*/ 37 h 37"/>
                  <a:gd name="T8" fmla="*/ 0 w 138"/>
                  <a:gd name="T9" fmla="*/ 31 h 37"/>
                  <a:gd name="T10" fmla="*/ 0 60000 65536"/>
                  <a:gd name="T11" fmla="*/ 0 60000 65536"/>
                  <a:gd name="T12" fmla="*/ 0 60000 65536"/>
                  <a:gd name="T13" fmla="*/ 0 60000 65536"/>
                  <a:gd name="T14" fmla="*/ 0 60000 65536"/>
                  <a:gd name="T15" fmla="*/ 0 w 138"/>
                  <a:gd name="T16" fmla="*/ 0 h 37"/>
                  <a:gd name="T17" fmla="*/ 138 w 138"/>
                  <a:gd name="T18" fmla="*/ 37 h 37"/>
                </a:gdLst>
                <a:ahLst/>
                <a:cxnLst>
                  <a:cxn ang="T10">
                    <a:pos x="T0" y="T1"/>
                  </a:cxn>
                  <a:cxn ang="T11">
                    <a:pos x="T2" y="T3"/>
                  </a:cxn>
                  <a:cxn ang="T12">
                    <a:pos x="T4" y="T5"/>
                  </a:cxn>
                  <a:cxn ang="T13">
                    <a:pos x="T6" y="T7"/>
                  </a:cxn>
                  <a:cxn ang="T14">
                    <a:pos x="T8" y="T9"/>
                  </a:cxn>
                </a:cxnLst>
                <a:rect l="T15" t="T16" r="T17" b="T18"/>
                <a:pathLst>
                  <a:path w="138" h="37">
                    <a:moveTo>
                      <a:pt x="0" y="31"/>
                    </a:moveTo>
                    <a:lnTo>
                      <a:pt x="15" y="0"/>
                    </a:lnTo>
                    <a:lnTo>
                      <a:pt x="138" y="13"/>
                    </a:lnTo>
                    <a:lnTo>
                      <a:pt x="112" y="37"/>
                    </a:lnTo>
                    <a:lnTo>
                      <a:pt x="0" y="3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72" name="Freeform 44"/>
              <p:cNvSpPr>
                <a:spLocks/>
              </p:cNvSpPr>
              <p:nvPr/>
            </p:nvSpPr>
            <p:spPr bwMode="gray">
              <a:xfrm>
                <a:off x="2131847" y="3992049"/>
                <a:ext cx="26311" cy="19490"/>
              </a:xfrm>
              <a:custGeom>
                <a:avLst/>
                <a:gdLst>
                  <a:gd name="T0" fmla="*/ 0 w 56"/>
                  <a:gd name="T1" fmla="*/ 0 h 40"/>
                  <a:gd name="T2" fmla="*/ 20 w 56"/>
                  <a:gd name="T3" fmla="*/ 40 h 40"/>
                  <a:gd name="T4" fmla="*/ 56 w 56"/>
                  <a:gd name="T5" fmla="*/ 23 h 40"/>
                  <a:gd name="T6" fmla="*/ 38 w 56"/>
                  <a:gd name="T7" fmla="*/ 0 h 40"/>
                  <a:gd name="T8" fmla="*/ 0 w 56"/>
                  <a:gd name="T9" fmla="*/ 0 h 40"/>
                  <a:gd name="T10" fmla="*/ 0 60000 65536"/>
                  <a:gd name="T11" fmla="*/ 0 60000 65536"/>
                  <a:gd name="T12" fmla="*/ 0 60000 65536"/>
                  <a:gd name="T13" fmla="*/ 0 60000 65536"/>
                  <a:gd name="T14" fmla="*/ 0 60000 65536"/>
                  <a:gd name="T15" fmla="*/ 0 w 56"/>
                  <a:gd name="T16" fmla="*/ 0 h 40"/>
                  <a:gd name="T17" fmla="*/ 56 w 56"/>
                  <a:gd name="T18" fmla="*/ 40 h 40"/>
                </a:gdLst>
                <a:ahLst/>
                <a:cxnLst>
                  <a:cxn ang="T10">
                    <a:pos x="T0" y="T1"/>
                  </a:cxn>
                  <a:cxn ang="T11">
                    <a:pos x="T2" y="T3"/>
                  </a:cxn>
                  <a:cxn ang="T12">
                    <a:pos x="T4" y="T5"/>
                  </a:cxn>
                  <a:cxn ang="T13">
                    <a:pos x="T6" y="T7"/>
                  </a:cxn>
                  <a:cxn ang="T14">
                    <a:pos x="T8" y="T9"/>
                  </a:cxn>
                </a:cxnLst>
                <a:rect l="T15" t="T16" r="T17" b="T18"/>
                <a:pathLst>
                  <a:path w="56" h="40">
                    <a:moveTo>
                      <a:pt x="0" y="0"/>
                    </a:moveTo>
                    <a:lnTo>
                      <a:pt x="20" y="40"/>
                    </a:lnTo>
                    <a:lnTo>
                      <a:pt x="56" y="23"/>
                    </a:lnTo>
                    <a:lnTo>
                      <a:pt x="38" y="0"/>
                    </a:lnTo>
                    <a:lnTo>
                      <a:pt x="0" y="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73" name="Freeform 45"/>
              <p:cNvSpPr>
                <a:spLocks/>
              </p:cNvSpPr>
              <p:nvPr/>
            </p:nvSpPr>
            <p:spPr bwMode="gray">
              <a:xfrm>
                <a:off x="2170827" y="3975482"/>
                <a:ext cx="84780" cy="50674"/>
              </a:xfrm>
              <a:custGeom>
                <a:avLst/>
                <a:gdLst>
                  <a:gd name="T0" fmla="*/ 0 w 172"/>
                  <a:gd name="T1" fmla="*/ 27 h 104"/>
                  <a:gd name="T2" fmla="*/ 22 w 172"/>
                  <a:gd name="T3" fmla="*/ 0 h 104"/>
                  <a:gd name="T4" fmla="*/ 47 w 172"/>
                  <a:gd name="T5" fmla="*/ 27 h 104"/>
                  <a:gd name="T6" fmla="*/ 106 w 172"/>
                  <a:gd name="T7" fmla="*/ 22 h 104"/>
                  <a:gd name="T8" fmla="*/ 172 w 172"/>
                  <a:gd name="T9" fmla="*/ 68 h 104"/>
                  <a:gd name="T10" fmla="*/ 148 w 172"/>
                  <a:gd name="T11" fmla="*/ 90 h 104"/>
                  <a:gd name="T12" fmla="*/ 68 w 172"/>
                  <a:gd name="T13" fmla="*/ 104 h 104"/>
                  <a:gd name="T14" fmla="*/ 54 w 172"/>
                  <a:gd name="T15" fmla="*/ 58 h 104"/>
                  <a:gd name="T16" fmla="*/ 23 w 172"/>
                  <a:gd name="T17" fmla="*/ 58 h 104"/>
                  <a:gd name="T18" fmla="*/ 0 w 172"/>
                  <a:gd name="T19" fmla="*/ 27 h 1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2"/>
                  <a:gd name="T31" fmla="*/ 0 h 104"/>
                  <a:gd name="T32" fmla="*/ 172 w 172"/>
                  <a:gd name="T33" fmla="*/ 104 h 10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2" h="104">
                    <a:moveTo>
                      <a:pt x="0" y="27"/>
                    </a:moveTo>
                    <a:lnTo>
                      <a:pt x="22" y="0"/>
                    </a:lnTo>
                    <a:lnTo>
                      <a:pt x="47" y="27"/>
                    </a:lnTo>
                    <a:lnTo>
                      <a:pt x="106" y="22"/>
                    </a:lnTo>
                    <a:lnTo>
                      <a:pt x="172" y="68"/>
                    </a:lnTo>
                    <a:lnTo>
                      <a:pt x="148" y="90"/>
                    </a:lnTo>
                    <a:lnTo>
                      <a:pt x="68" y="104"/>
                    </a:lnTo>
                    <a:lnTo>
                      <a:pt x="54" y="58"/>
                    </a:lnTo>
                    <a:lnTo>
                      <a:pt x="23" y="58"/>
                    </a:lnTo>
                    <a:lnTo>
                      <a:pt x="0" y="2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74" name="Freeform 46"/>
              <p:cNvSpPr>
                <a:spLocks/>
              </p:cNvSpPr>
              <p:nvPr/>
            </p:nvSpPr>
            <p:spPr bwMode="gray">
              <a:xfrm>
                <a:off x="2246837" y="4067085"/>
                <a:ext cx="141301" cy="159816"/>
              </a:xfrm>
              <a:custGeom>
                <a:avLst/>
                <a:gdLst>
                  <a:gd name="T0" fmla="*/ 0 w 289"/>
                  <a:gd name="T1" fmla="*/ 129 h 329"/>
                  <a:gd name="T2" fmla="*/ 39 w 289"/>
                  <a:gd name="T3" fmla="*/ 220 h 329"/>
                  <a:gd name="T4" fmla="*/ 33 w 289"/>
                  <a:gd name="T5" fmla="*/ 292 h 329"/>
                  <a:gd name="T6" fmla="*/ 93 w 289"/>
                  <a:gd name="T7" fmla="*/ 329 h 329"/>
                  <a:gd name="T8" fmla="*/ 127 w 289"/>
                  <a:gd name="T9" fmla="*/ 273 h 329"/>
                  <a:gd name="T10" fmla="*/ 250 w 289"/>
                  <a:gd name="T11" fmla="*/ 222 h 329"/>
                  <a:gd name="T12" fmla="*/ 289 w 289"/>
                  <a:gd name="T13" fmla="*/ 182 h 329"/>
                  <a:gd name="T14" fmla="*/ 189 w 289"/>
                  <a:gd name="T15" fmla="*/ 66 h 329"/>
                  <a:gd name="T16" fmla="*/ 47 w 289"/>
                  <a:gd name="T17" fmla="*/ 0 h 329"/>
                  <a:gd name="T18" fmla="*/ 34 w 289"/>
                  <a:gd name="T19" fmla="*/ 20 h 329"/>
                  <a:gd name="T20" fmla="*/ 50 w 289"/>
                  <a:gd name="T21" fmla="*/ 69 h 329"/>
                  <a:gd name="T22" fmla="*/ 0 w 289"/>
                  <a:gd name="T23" fmla="*/ 129 h 32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89"/>
                  <a:gd name="T37" fmla="*/ 0 h 329"/>
                  <a:gd name="T38" fmla="*/ 289 w 289"/>
                  <a:gd name="T39" fmla="*/ 329 h 32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89" h="329">
                    <a:moveTo>
                      <a:pt x="0" y="129"/>
                    </a:moveTo>
                    <a:lnTo>
                      <a:pt x="39" y="220"/>
                    </a:lnTo>
                    <a:lnTo>
                      <a:pt x="33" y="292"/>
                    </a:lnTo>
                    <a:lnTo>
                      <a:pt x="93" y="329"/>
                    </a:lnTo>
                    <a:lnTo>
                      <a:pt x="127" y="273"/>
                    </a:lnTo>
                    <a:lnTo>
                      <a:pt x="250" y="222"/>
                    </a:lnTo>
                    <a:lnTo>
                      <a:pt x="289" y="182"/>
                    </a:lnTo>
                    <a:lnTo>
                      <a:pt x="189" y="66"/>
                    </a:lnTo>
                    <a:lnTo>
                      <a:pt x="47" y="0"/>
                    </a:lnTo>
                    <a:lnTo>
                      <a:pt x="34" y="20"/>
                    </a:lnTo>
                    <a:lnTo>
                      <a:pt x="50" y="69"/>
                    </a:lnTo>
                    <a:lnTo>
                      <a:pt x="0" y="12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117" name="Freeform 47"/>
            <p:cNvSpPr>
              <a:spLocks/>
            </p:cNvSpPr>
            <p:nvPr/>
          </p:nvSpPr>
          <p:spPr bwMode="gray">
            <a:xfrm>
              <a:off x="1267474" y="1261527"/>
              <a:ext cx="577873" cy="934536"/>
            </a:xfrm>
            <a:custGeom>
              <a:avLst/>
              <a:gdLst>
                <a:gd name="T0" fmla="*/ 0 w 1185"/>
                <a:gd name="T1" fmla="*/ 1699 h 1916"/>
                <a:gd name="T2" fmla="*/ 94 w 1185"/>
                <a:gd name="T3" fmla="*/ 1290 h 1916"/>
                <a:gd name="T4" fmla="*/ 142 w 1185"/>
                <a:gd name="T5" fmla="*/ 1181 h 1916"/>
                <a:gd name="T6" fmla="*/ 99 w 1185"/>
                <a:gd name="T7" fmla="*/ 1129 h 1916"/>
                <a:gd name="T8" fmla="*/ 110 w 1185"/>
                <a:gd name="T9" fmla="*/ 1082 h 1916"/>
                <a:gd name="T10" fmla="*/ 185 w 1185"/>
                <a:gd name="T11" fmla="*/ 1011 h 1916"/>
                <a:gd name="T12" fmla="*/ 246 w 1185"/>
                <a:gd name="T13" fmla="*/ 915 h 1916"/>
                <a:gd name="T14" fmla="*/ 301 w 1185"/>
                <a:gd name="T15" fmla="*/ 832 h 1916"/>
                <a:gd name="T16" fmla="*/ 260 w 1185"/>
                <a:gd name="T17" fmla="*/ 769 h 1916"/>
                <a:gd name="T18" fmla="*/ 242 w 1185"/>
                <a:gd name="T19" fmla="*/ 726 h 1916"/>
                <a:gd name="T20" fmla="*/ 249 w 1185"/>
                <a:gd name="T21" fmla="*/ 620 h 1916"/>
                <a:gd name="T22" fmla="*/ 393 w 1185"/>
                <a:gd name="T23" fmla="*/ 0 h 1916"/>
                <a:gd name="T24" fmla="*/ 552 w 1185"/>
                <a:gd name="T25" fmla="*/ 35 h 1916"/>
                <a:gd name="T26" fmla="*/ 499 w 1185"/>
                <a:gd name="T27" fmla="*/ 276 h 1916"/>
                <a:gd name="T28" fmla="*/ 534 w 1185"/>
                <a:gd name="T29" fmla="*/ 363 h 1916"/>
                <a:gd name="T30" fmla="*/ 538 w 1185"/>
                <a:gd name="T31" fmla="*/ 417 h 1916"/>
                <a:gd name="T32" fmla="*/ 519 w 1185"/>
                <a:gd name="T33" fmla="*/ 425 h 1916"/>
                <a:gd name="T34" fmla="*/ 580 w 1185"/>
                <a:gd name="T35" fmla="*/ 484 h 1916"/>
                <a:gd name="T36" fmla="*/ 642 w 1185"/>
                <a:gd name="T37" fmla="*/ 638 h 1916"/>
                <a:gd name="T38" fmla="*/ 664 w 1185"/>
                <a:gd name="T39" fmla="*/ 632 h 1916"/>
                <a:gd name="T40" fmla="*/ 666 w 1185"/>
                <a:gd name="T41" fmla="*/ 654 h 1916"/>
                <a:gd name="T42" fmla="*/ 696 w 1185"/>
                <a:gd name="T43" fmla="*/ 663 h 1916"/>
                <a:gd name="T44" fmla="*/ 718 w 1185"/>
                <a:gd name="T45" fmla="*/ 666 h 1916"/>
                <a:gd name="T46" fmla="*/ 663 w 1185"/>
                <a:gd name="T47" fmla="*/ 778 h 1916"/>
                <a:gd name="T48" fmla="*/ 672 w 1185"/>
                <a:gd name="T49" fmla="*/ 852 h 1916"/>
                <a:gd name="T50" fmla="*/ 627 w 1185"/>
                <a:gd name="T51" fmla="*/ 924 h 1916"/>
                <a:gd name="T52" fmla="*/ 658 w 1185"/>
                <a:gd name="T53" fmla="*/ 956 h 1916"/>
                <a:gd name="T54" fmla="*/ 738 w 1185"/>
                <a:gd name="T55" fmla="*/ 911 h 1916"/>
                <a:gd name="T56" fmla="*/ 796 w 1185"/>
                <a:gd name="T57" fmla="*/ 1154 h 1916"/>
                <a:gd name="T58" fmla="*/ 833 w 1185"/>
                <a:gd name="T59" fmla="*/ 1166 h 1916"/>
                <a:gd name="T60" fmla="*/ 840 w 1185"/>
                <a:gd name="T61" fmla="*/ 1240 h 1916"/>
                <a:gd name="T62" fmla="*/ 871 w 1185"/>
                <a:gd name="T63" fmla="*/ 1271 h 1916"/>
                <a:gd name="T64" fmla="*/ 894 w 1185"/>
                <a:gd name="T65" fmla="*/ 1244 h 1916"/>
                <a:gd name="T66" fmla="*/ 948 w 1185"/>
                <a:gd name="T67" fmla="*/ 1268 h 1916"/>
                <a:gd name="T68" fmla="*/ 981 w 1185"/>
                <a:gd name="T69" fmla="*/ 1242 h 1916"/>
                <a:gd name="T70" fmla="*/ 1089 w 1185"/>
                <a:gd name="T71" fmla="*/ 1263 h 1916"/>
                <a:gd name="T72" fmla="*/ 1115 w 1185"/>
                <a:gd name="T73" fmla="*/ 1269 h 1916"/>
                <a:gd name="T74" fmla="*/ 1139 w 1185"/>
                <a:gd name="T75" fmla="*/ 1220 h 1916"/>
                <a:gd name="T76" fmla="*/ 1185 w 1185"/>
                <a:gd name="T77" fmla="*/ 1298 h 1916"/>
                <a:gd name="T78" fmla="*/ 1085 w 1185"/>
                <a:gd name="T79" fmla="*/ 1916 h 1916"/>
                <a:gd name="T80" fmla="*/ 539 w 1185"/>
                <a:gd name="T81" fmla="*/ 1816 h 1916"/>
                <a:gd name="T82" fmla="*/ 0 w 1185"/>
                <a:gd name="T83" fmla="*/ 1699 h 191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85"/>
                <a:gd name="T127" fmla="*/ 0 h 1916"/>
                <a:gd name="T128" fmla="*/ 1185 w 1185"/>
                <a:gd name="T129" fmla="*/ 1916 h 191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85" h="1916">
                  <a:moveTo>
                    <a:pt x="0" y="1699"/>
                  </a:moveTo>
                  <a:lnTo>
                    <a:pt x="94" y="1290"/>
                  </a:lnTo>
                  <a:lnTo>
                    <a:pt x="142" y="1181"/>
                  </a:lnTo>
                  <a:lnTo>
                    <a:pt x="99" y="1129"/>
                  </a:lnTo>
                  <a:lnTo>
                    <a:pt x="110" y="1082"/>
                  </a:lnTo>
                  <a:lnTo>
                    <a:pt x="185" y="1011"/>
                  </a:lnTo>
                  <a:lnTo>
                    <a:pt x="246" y="915"/>
                  </a:lnTo>
                  <a:lnTo>
                    <a:pt x="301" y="832"/>
                  </a:lnTo>
                  <a:lnTo>
                    <a:pt x="260" y="769"/>
                  </a:lnTo>
                  <a:lnTo>
                    <a:pt x="242" y="726"/>
                  </a:lnTo>
                  <a:lnTo>
                    <a:pt x="249" y="620"/>
                  </a:lnTo>
                  <a:lnTo>
                    <a:pt x="393" y="0"/>
                  </a:lnTo>
                  <a:lnTo>
                    <a:pt x="552" y="35"/>
                  </a:lnTo>
                  <a:lnTo>
                    <a:pt x="499" y="276"/>
                  </a:lnTo>
                  <a:lnTo>
                    <a:pt x="534" y="363"/>
                  </a:lnTo>
                  <a:lnTo>
                    <a:pt x="538" y="417"/>
                  </a:lnTo>
                  <a:lnTo>
                    <a:pt x="519" y="425"/>
                  </a:lnTo>
                  <a:lnTo>
                    <a:pt x="580" y="484"/>
                  </a:lnTo>
                  <a:lnTo>
                    <a:pt x="642" y="638"/>
                  </a:lnTo>
                  <a:lnTo>
                    <a:pt x="664" y="632"/>
                  </a:lnTo>
                  <a:lnTo>
                    <a:pt x="666" y="654"/>
                  </a:lnTo>
                  <a:lnTo>
                    <a:pt x="696" y="663"/>
                  </a:lnTo>
                  <a:lnTo>
                    <a:pt x="718" y="666"/>
                  </a:lnTo>
                  <a:lnTo>
                    <a:pt x="663" y="778"/>
                  </a:lnTo>
                  <a:lnTo>
                    <a:pt x="672" y="852"/>
                  </a:lnTo>
                  <a:lnTo>
                    <a:pt x="627" y="924"/>
                  </a:lnTo>
                  <a:lnTo>
                    <a:pt x="658" y="956"/>
                  </a:lnTo>
                  <a:lnTo>
                    <a:pt x="738" y="911"/>
                  </a:lnTo>
                  <a:lnTo>
                    <a:pt x="796" y="1154"/>
                  </a:lnTo>
                  <a:lnTo>
                    <a:pt x="833" y="1166"/>
                  </a:lnTo>
                  <a:lnTo>
                    <a:pt x="840" y="1240"/>
                  </a:lnTo>
                  <a:lnTo>
                    <a:pt x="871" y="1271"/>
                  </a:lnTo>
                  <a:lnTo>
                    <a:pt x="894" y="1244"/>
                  </a:lnTo>
                  <a:lnTo>
                    <a:pt x="948" y="1268"/>
                  </a:lnTo>
                  <a:lnTo>
                    <a:pt x="981" y="1242"/>
                  </a:lnTo>
                  <a:lnTo>
                    <a:pt x="1089" y="1263"/>
                  </a:lnTo>
                  <a:lnTo>
                    <a:pt x="1115" y="1269"/>
                  </a:lnTo>
                  <a:lnTo>
                    <a:pt x="1139" y="1220"/>
                  </a:lnTo>
                  <a:lnTo>
                    <a:pt x="1185" y="1298"/>
                  </a:lnTo>
                  <a:lnTo>
                    <a:pt x="1085" y="1916"/>
                  </a:lnTo>
                  <a:lnTo>
                    <a:pt x="539" y="1816"/>
                  </a:lnTo>
                  <a:lnTo>
                    <a:pt x="0" y="169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18" name="Freeform 48"/>
            <p:cNvSpPr>
              <a:spLocks/>
            </p:cNvSpPr>
            <p:nvPr/>
          </p:nvSpPr>
          <p:spPr bwMode="gray">
            <a:xfrm>
              <a:off x="3562400" y="2220425"/>
              <a:ext cx="379077" cy="683117"/>
            </a:xfrm>
            <a:custGeom>
              <a:avLst/>
              <a:gdLst>
                <a:gd name="T0" fmla="*/ 0 w 777"/>
                <a:gd name="T1" fmla="*/ 619 h 1402"/>
                <a:gd name="T2" fmla="*/ 14 w 777"/>
                <a:gd name="T3" fmla="*/ 575 h 1402"/>
                <a:gd name="T4" fmla="*/ 67 w 777"/>
                <a:gd name="T5" fmla="*/ 489 h 1402"/>
                <a:gd name="T6" fmla="*/ 94 w 777"/>
                <a:gd name="T7" fmla="*/ 397 h 1402"/>
                <a:gd name="T8" fmla="*/ 68 w 777"/>
                <a:gd name="T9" fmla="*/ 330 h 1402"/>
                <a:gd name="T10" fmla="*/ 202 w 777"/>
                <a:gd name="T11" fmla="*/ 226 h 1402"/>
                <a:gd name="T12" fmla="*/ 229 w 777"/>
                <a:gd name="T13" fmla="*/ 172 h 1402"/>
                <a:gd name="T14" fmla="*/ 229 w 777"/>
                <a:gd name="T15" fmla="*/ 146 h 1402"/>
                <a:gd name="T16" fmla="*/ 132 w 777"/>
                <a:gd name="T17" fmla="*/ 33 h 1402"/>
                <a:gd name="T18" fmla="*/ 653 w 777"/>
                <a:gd name="T19" fmla="*/ 0 h 1402"/>
                <a:gd name="T20" fmla="*/ 666 w 777"/>
                <a:gd name="T21" fmla="*/ 85 h 1402"/>
                <a:gd name="T22" fmla="*/ 718 w 777"/>
                <a:gd name="T23" fmla="*/ 187 h 1402"/>
                <a:gd name="T24" fmla="*/ 763 w 777"/>
                <a:gd name="T25" fmla="*/ 722 h 1402"/>
                <a:gd name="T26" fmla="*/ 754 w 777"/>
                <a:gd name="T27" fmla="*/ 833 h 1402"/>
                <a:gd name="T28" fmla="*/ 777 w 777"/>
                <a:gd name="T29" fmla="*/ 898 h 1402"/>
                <a:gd name="T30" fmla="*/ 748 w 777"/>
                <a:gd name="T31" fmla="*/ 1020 h 1402"/>
                <a:gd name="T32" fmla="*/ 707 w 777"/>
                <a:gd name="T33" fmla="*/ 1074 h 1402"/>
                <a:gd name="T34" fmla="*/ 687 w 777"/>
                <a:gd name="T35" fmla="*/ 1160 h 1402"/>
                <a:gd name="T36" fmla="*/ 706 w 777"/>
                <a:gd name="T37" fmla="*/ 1185 h 1402"/>
                <a:gd name="T38" fmla="*/ 690 w 777"/>
                <a:gd name="T39" fmla="*/ 1239 h 1402"/>
                <a:gd name="T40" fmla="*/ 700 w 777"/>
                <a:gd name="T41" fmla="*/ 1258 h 1402"/>
                <a:gd name="T42" fmla="*/ 638 w 777"/>
                <a:gd name="T43" fmla="*/ 1283 h 1402"/>
                <a:gd name="T44" fmla="*/ 625 w 777"/>
                <a:gd name="T45" fmla="*/ 1372 h 1402"/>
                <a:gd name="T46" fmla="*/ 536 w 777"/>
                <a:gd name="T47" fmla="*/ 1340 h 1402"/>
                <a:gd name="T48" fmla="*/ 490 w 777"/>
                <a:gd name="T49" fmla="*/ 1385 h 1402"/>
                <a:gd name="T50" fmla="*/ 492 w 777"/>
                <a:gd name="T51" fmla="*/ 1402 h 1402"/>
                <a:gd name="T52" fmla="*/ 463 w 777"/>
                <a:gd name="T53" fmla="*/ 1400 h 1402"/>
                <a:gd name="T54" fmla="*/ 432 w 777"/>
                <a:gd name="T55" fmla="*/ 1341 h 1402"/>
                <a:gd name="T56" fmla="*/ 416 w 777"/>
                <a:gd name="T57" fmla="*/ 1261 h 1402"/>
                <a:gd name="T58" fmla="*/ 383 w 777"/>
                <a:gd name="T59" fmla="*/ 1206 h 1402"/>
                <a:gd name="T60" fmla="*/ 331 w 777"/>
                <a:gd name="T61" fmla="*/ 1185 h 1402"/>
                <a:gd name="T62" fmla="*/ 264 w 777"/>
                <a:gd name="T63" fmla="*/ 1133 h 1402"/>
                <a:gd name="T64" fmla="*/ 243 w 777"/>
                <a:gd name="T65" fmla="*/ 1062 h 1402"/>
                <a:gd name="T66" fmla="*/ 280 w 777"/>
                <a:gd name="T67" fmla="*/ 952 h 1402"/>
                <a:gd name="T68" fmla="*/ 249 w 777"/>
                <a:gd name="T69" fmla="*/ 931 h 1402"/>
                <a:gd name="T70" fmla="*/ 171 w 777"/>
                <a:gd name="T71" fmla="*/ 932 h 1402"/>
                <a:gd name="T72" fmla="*/ 158 w 777"/>
                <a:gd name="T73" fmla="*/ 861 h 1402"/>
                <a:gd name="T74" fmla="*/ 29 w 777"/>
                <a:gd name="T75" fmla="*/ 730 h 1402"/>
                <a:gd name="T76" fmla="*/ 0 w 777"/>
                <a:gd name="T77" fmla="*/ 619 h 14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77"/>
                <a:gd name="T118" fmla="*/ 0 h 1402"/>
                <a:gd name="T119" fmla="*/ 777 w 777"/>
                <a:gd name="T120" fmla="*/ 1402 h 140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77" h="1402">
                  <a:moveTo>
                    <a:pt x="0" y="619"/>
                  </a:moveTo>
                  <a:lnTo>
                    <a:pt x="14" y="575"/>
                  </a:lnTo>
                  <a:lnTo>
                    <a:pt x="67" y="489"/>
                  </a:lnTo>
                  <a:lnTo>
                    <a:pt x="94" y="397"/>
                  </a:lnTo>
                  <a:lnTo>
                    <a:pt x="68" y="330"/>
                  </a:lnTo>
                  <a:lnTo>
                    <a:pt x="202" y="226"/>
                  </a:lnTo>
                  <a:lnTo>
                    <a:pt x="229" y="172"/>
                  </a:lnTo>
                  <a:lnTo>
                    <a:pt x="229" y="146"/>
                  </a:lnTo>
                  <a:lnTo>
                    <a:pt x="132" y="33"/>
                  </a:lnTo>
                  <a:lnTo>
                    <a:pt x="653" y="0"/>
                  </a:lnTo>
                  <a:lnTo>
                    <a:pt x="666" y="85"/>
                  </a:lnTo>
                  <a:lnTo>
                    <a:pt x="718" y="187"/>
                  </a:lnTo>
                  <a:lnTo>
                    <a:pt x="763" y="722"/>
                  </a:lnTo>
                  <a:lnTo>
                    <a:pt x="754" y="833"/>
                  </a:lnTo>
                  <a:lnTo>
                    <a:pt x="777" y="898"/>
                  </a:lnTo>
                  <a:lnTo>
                    <a:pt x="748" y="1020"/>
                  </a:lnTo>
                  <a:lnTo>
                    <a:pt x="707" y="1074"/>
                  </a:lnTo>
                  <a:lnTo>
                    <a:pt x="687" y="1160"/>
                  </a:lnTo>
                  <a:lnTo>
                    <a:pt x="706" y="1185"/>
                  </a:lnTo>
                  <a:lnTo>
                    <a:pt x="690" y="1239"/>
                  </a:lnTo>
                  <a:lnTo>
                    <a:pt x="700" y="1258"/>
                  </a:lnTo>
                  <a:lnTo>
                    <a:pt x="638" y="1283"/>
                  </a:lnTo>
                  <a:lnTo>
                    <a:pt x="625" y="1372"/>
                  </a:lnTo>
                  <a:lnTo>
                    <a:pt x="536" y="1340"/>
                  </a:lnTo>
                  <a:lnTo>
                    <a:pt x="490" y="1385"/>
                  </a:lnTo>
                  <a:lnTo>
                    <a:pt x="492" y="1402"/>
                  </a:lnTo>
                  <a:lnTo>
                    <a:pt x="463" y="1400"/>
                  </a:lnTo>
                  <a:lnTo>
                    <a:pt x="432" y="1341"/>
                  </a:lnTo>
                  <a:lnTo>
                    <a:pt x="416" y="1261"/>
                  </a:lnTo>
                  <a:lnTo>
                    <a:pt x="383" y="1206"/>
                  </a:lnTo>
                  <a:lnTo>
                    <a:pt x="331" y="1185"/>
                  </a:lnTo>
                  <a:lnTo>
                    <a:pt x="264" y="1133"/>
                  </a:lnTo>
                  <a:lnTo>
                    <a:pt x="243" y="1062"/>
                  </a:lnTo>
                  <a:lnTo>
                    <a:pt x="280" y="952"/>
                  </a:lnTo>
                  <a:lnTo>
                    <a:pt x="249" y="931"/>
                  </a:lnTo>
                  <a:lnTo>
                    <a:pt x="171" y="932"/>
                  </a:lnTo>
                  <a:lnTo>
                    <a:pt x="158" y="861"/>
                  </a:lnTo>
                  <a:lnTo>
                    <a:pt x="29" y="730"/>
                  </a:lnTo>
                  <a:lnTo>
                    <a:pt x="0" y="61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19" name="Freeform 49"/>
            <p:cNvSpPr>
              <a:spLocks/>
            </p:cNvSpPr>
            <p:nvPr/>
          </p:nvSpPr>
          <p:spPr bwMode="gray">
            <a:xfrm>
              <a:off x="3897624" y="2282793"/>
              <a:ext cx="300143" cy="514531"/>
            </a:xfrm>
            <a:custGeom>
              <a:avLst/>
              <a:gdLst>
                <a:gd name="T0" fmla="*/ 0 w 616"/>
                <a:gd name="T1" fmla="*/ 1032 h 1057"/>
                <a:gd name="T2" fmla="*/ 19 w 616"/>
                <a:gd name="T3" fmla="*/ 1057 h 1057"/>
                <a:gd name="T4" fmla="*/ 37 w 616"/>
                <a:gd name="T5" fmla="*/ 1027 h 1057"/>
                <a:gd name="T6" fmla="*/ 126 w 616"/>
                <a:gd name="T7" fmla="*/ 1012 h 1057"/>
                <a:gd name="T8" fmla="*/ 158 w 616"/>
                <a:gd name="T9" fmla="*/ 1020 h 1057"/>
                <a:gd name="T10" fmla="*/ 252 w 616"/>
                <a:gd name="T11" fmla="*/ 987 h 1057"/>
                <a:gd name="T12" fmla="*/ 285 w 616"/>
                <a:gd name="T13" fmla="*/ 1017 h 1057"/>
                <a:gd name="T14" fmla="*/ 316 w 616"/>
                <a:gd name="T15" fmla="*/ 946 h 1057"/>
                <a:gd name="T16" fmla="*/ 347 w 616"/>
                <a:gd name="T17" fmla="*/ 928 h 1057"/>
                <a:gd name="T18" fmla="*/ 416 w 616"/>
                <a:gd name="T19" fmla="*/ 967 h 1057"/>
                <a:gd name="T20" fmla="*/ 426 w 616"/>
                <a:gd name="T21" fmla="*/ 922 h 1057"/>
                <a:gd name="T22" fmla="*/ 501 w 616"/>
                <a:gd name="T23" fmla="*/ 828 h 1057"/>
                <a:gd name="T24" fmla="*/ 518 w 616"/>
                <a:gd name="T25" fmla="*/ 771 h 1057"/>
                <a:gd name="T26" fmla="*/ 545 w 616"/>
                <a:gd name="T27" fmla="*/ 779 h 1057"/>
                <a:gd name="T28" fmla="*/ 616 w 616"/>
                <a:gd name="T29" fmla="*/ 730 h 1057"/>
                <a:gd name="T30" fmla="*/ 596 w 616"/>
                <a:gd name="T31" fmla="*/ 690 h 1057"/>
                <a:gd name="T32" fmla="*/ 607 w 616"/>
                <a:gd name="T33" fmla="*/ 667 h 1057"/>
                <a:gd name="T34" fmla="*/ 537 w 616"/>
                <a:gd name="T35" fmla="*/ 16 h 1057"/>
                <a:gd name="T36" fmla="*/ 530 w 616"/>
                <a:gd name="T37" fmla="*/ 0 h 1057"/>
                <a:gd name="T38" fmla="*/ 162 w 616"/>
                <a:gd name="T39" fmla="*/ 40 h 1057"/>
                <a:gd name="T40" fmla="*/ 91 w 616"/>
                <a:gd name="T41" fmla="*/ 81 h 1057"/>
                <a:gd name="T42" fmla="*/ 31 w 616"/>
                <a:gd name="T43" fmla="*/ 59 h 1057"/>
                <a:gd name="T44" fmla="*/ 76 w 616"/>
                <a:gd name="T45" fmla="*/ 594 h 1057"/>
                <a:gd name="T46" fmla="*/ 67 w 616"/>
                <a:gd name="T47" fmla="*/ 705 h 1057"/>
                <a:gd name="T48" fmla="*/ 90 w 616"/>
                <a:gd name="T49" fmla="*/ 770 h 1057"/>
                <a:gd name="T50" fmla="*/ 61 w 616"/>
                <a:gd name="T51" fmla="*/ 892 h 1057"/>
                <a:gd name="T52" fmla="*/ 20 w 616"/>
                <a:gd name="T53" fmla="*/ 946 h 1057"/>
                <a:gd name="T54" fmla="*/ 0 w 616"/>
                <a:gd name="T55" fmla="*/ 1032 h 105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616"/>
                <a:gd name="T85" fmla="*/ 0 h 1057"/>
                <a:gd name="T86" fmla="*/ 616 w 616"/>
                <a:gd name="T87" fmla="*/ 1057 h 1057"/>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616" h="1057">
                  <a:moveTo>
                    <a:pt x="0" y="1032"/>
                  </a:moveTo>
                  <a:lnTo>
                    <a:pt x="19" y="1057"/>
                  </a:lnTo>
                  <a:lnTo>
                    <a:pt x="37" y="1027"/>
                  </a:lnTo>
                  <a:lnTo>
                    <a:pt x="126" y="1012"/>
                  </a:lnTo>
                  <a:lnTo>
                    <a:pt x="158" y="1020"/>
                  </a:lnTo>
                  <a:lnTo>
                    <a:pt x="252" y="987"/>
                  </a:lnTo>
                  <a:lnTo>
                    <a:pt x="285" y="1017"/>
                  </a:lnTo>
                  <a:lnTo>
                    <a:pt x="316" y="946"/>
                  </a:lnTo>
                  <a:lnTo>
                    <a:pt x="347" y="928"/>
                  </a:lnTo>
                  <a:lnTo>
                    <a:pt x="416" y="967"/>
                  </a:lnTo>
                  <a:lnTo>
                    <a:pt x="426" y="922"/>
                  </a:lnTo>
                  <a:lnTo>
                    <a:pt x="501" y="828"/>
                  </a:lnTo>
                  <a:lnTo>
                    <a:pt x="518" y="771"/>
                  </a:lnTo>
                  <a:lnTo>
                    <a:pt x="545" y="779"/>
                  </a:lnTo>
                  <a:lnTo>
                    <a:pt x="616" y="730"/>
                  </a:lnTo>
                  <a:lnTo>
                    <a:pt x="596" y="690"/>
                  </a:lnTo>
                  <a:lnTo>
                    <a:pt x="607" y="667"/>
                  </a:lnTo>
                  <a:lnTo>
                    <a:pt x="537" y="16"/>
                  </a:lnTo>
                  <a:lnTo>
                    <a:pt x="530" y="0"/>
                  </a:lnTo>
                  <a:lnTo>
                    <a:pt x="162" y="40"/>
                  </a:lnTo>
                  <a:lnTo>
                    <a:pt x="91" y="81"/>
                  </a:lnTo>
                  <a:lnTo>
                    <a:pt x="31" y="59"/>
                  </a:lnTo>
                  <a:lnTo>
                    <a:pt x="76" y="594"/>
                  </a:lnTo>
                  <a:lnTo>
                    <a:pt x="67" y="705"/>
                  </a:lnTo>
                  <a:lnTo>
                    <a:pt x="90" y="770"/>
                  </a:lnTo>
                  <a:lnTo>
                    <a:pt x="61" y="892"/>
                  </a:lnTo>
                  <a:lnTo>
                    <a:pt x="20" y="946"/>
                  </a:lnTo>
                  <a:lnTo>
                    <a:pt x="0" y="103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20" name="Freeform 50"/>
            <p:cNvSpPr>
              <a:spLocks/>
            </p:cNvSpPr>
            <p:nvPr/>
          </p:nvSpPr>
          <p:spPr bwMode="gray">
            <a:xfrm>
              <a:off x="3096593" y="2118104"/>
              <a:ext cx="577873" cy="382975"/>
            </a:xfrm>
            <a:custGeom>
              <a:avLst/>
              <a:gdLst>
                <a:gd name="T0" fmla="*/ 0 w 1185"/>
                <a:gd name="T1" fmla="*/ 15 h 785"/>
                <a:gd name="T2" fmla="*/ 3 w 1185"/>
                <a:gd name="T3" fmla="*/ 76 h 785"/>
                <a:gd name="T4" fmla="*/ 25 w 1185"/>
                <a:gd name="T5" fmla="*/ 121 h 785"/>
                <a:gd name="T6" fmla="*/ 10 w 1185"/>
                <a:gd name="T7" fmla="*/ 165 h 785"/>
                <a:gd name="T8" fmla="*/ 23 w 1185"/>
                <a:gd name="T9" fmla="*/ 274 h 785"/>
                <a:gd name="T10" fmla="*/ 79 w 1185"/>
                <a:gd name="T11" fmla="*/ 429 h 785"/>
                <a:gd name="T12" fmla="*/ 80 w 1185"/>
                <a:gd name="T13" fmla="*/ 477 h 785"/>
                <a:gd name="T14" fmla="*/ 117 w 1185"/>
                <a:gd name="T15" fmla="*/ 549 h 785"/>
                <a:gd name="T16" fmla="*/ 135 w 1185"/>
                <a:gd name="T17" fmla="*/ 668 h 785"/>
                <a:gd name="T18" fmla="*/ 126 w 1185"/>
                <a:gd name="T19" fmla="*/ 704 h 785"/>
                <a:gd name="T20" fmla="*/ 149 w 1185"/>
                <a:gd name="T21" fmla="*/ 743 h 785"/>
                <a:gd name="T22" fmla="*/ 912 w 1185"/>
                <a:gd name="T23" fmla="*/ 727 h 785"/>
                <a:gd name="T24" fmla="*/ 970 w 1185"/>
                <a:gd name="T25" fmla="*/ 785 h 785"/>
                <a:gd name="T26" fmla="*/ 1023 w 1185"/>
                <a:gd name="T27" fmla="*/ 699 h 785"/>
                <a:gd name="T28" fmla="*/ 1050 w 1185"/>
                <a:gd name="T29" fmla="*/ 607 h 785"/>
                <a:gd name="T30" fmla="*/ 1024 w 1185"/>
                <a:gd name="T31" fmla="*/ 540 h 785"/>
                <a:gd name="T32" fmla="*/ 1158 w 1185"/>
                <a:gd name="T33" fmla="*/ 436 h 785"/>
                <a:gd name="T34" fmla="*/ 1185 w 1185"/>
                <a:gd name="T35" fmla="*/ 382 h 785"/>
                <a:gd name="T36" fmla="*/ 1185 w 1185"/>
                <a:gd name="T37" fmla="*/ 356 h 785"/>
                <a:gd name="T38" fmla="*/ 1088 w 1185"/>
                <a:gd name="T39" fmla="*/ 243 h 785"/>
                <a:gd name="T40" fmla="*/ 989 w 1185"/>
                <a:gd name="T41" fmla="*/ 126 h 785"/>
                <a:gd name="T42" fmla="*/ 970 w 1185"/>
                <a:gd name="T43" fmla="*/ 0 h 785"/>
                <a:gd name="T44" fmla="*/ 27 w 1185"/>
                <a:gd name="T45" fmla="*/ 17 h 785"/>
                <a:gd name="T46" fmla="*/ 0 w 1185"/>
                <a:gd name="T47" fmla="*/ 15 h 785"/>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185"/>
                <a:gd name="T73" fmla="*/ 0 h 785"/>
                <a:gd name="T74" fmla="*/ 1185 w 1185"/>
                <a:gd name="T75" fmla="*/ 785 h 785"/>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185" h="785">
                  <a:moveTo>
                    <a:pt x="0" y="15"/>
                  </a:moveTo>
                  <a:lnTo>
                    <a:pt x="3" y="76"/>
                  </a:lnTo>
                  <a:lnTo>
                    <a:pt x="25" y="121"/>
                  </a:lnTo>
                  <a:lnTo>
                    <a:pt x="10" y="165"/>
                  </a:lnTo>
                  <a:lnTo>
                    <a:pt x="23" y="274"/>
                  </a:lnTo>
                  <a:lnTo>
                    <a:pt x="79" y="429"/>
                  </a:lnTo>
                  <a:lnTo>
                    <a:pt x="80" y="477"/>
                  </a:lnTo>
                  <a:lnTo>
                    <a:pt x="117" y="549"/>
                  </a:lnTo>
                  <a:lnTo>
                    <a:pt x="135" y="668"/>
                  </a:lnTo>
                  <a:lnTo>
                    <a:pt x="126" y="704"/>
                  </a:lnTo>
                  <a:lnTo>
                    <a:pt x="149" y="743"/>
                  </a:lnTo>
                  <a:lnTo>
                    <a:pt x="912" y="727"/>
                  </a:lnTo>
                  <a:lnTo>
                    <a:pt x="970" y="785"/>
                  </a:lnTo>
                  <a:lnTo>
                    <a:pt x="1023" y="699"/>
                  </a:lnTo>
                  <a:lnTo>
                    <a:pt x="1050" y="607"/>
                  </a:lnTo>
                  <a:lnTo>
                    <a:pt x="1024" y="540"/>
                  </a:lnTo>
                  <a:lnTo>
                    <a:pt x="1158" y="436"/>
                  </a:lnTo>
                  <a:lnTo>
                    <a:pt x="1185" y="382"/>
                  </a:lnTo>
                  <a:lnTo>
                    <a:pt x="1185" y="356"/>
                  </a:lnTo>
                  <a:lnTo>
                    <a:pt x="1088" y="243"/>
                  </a:lnTo>
                  <a:lnTo>
                    <a:pt x="989" y="126"/>
                  </a:lnTo>
                  <a:lnTo>
                    <a:pt x="970" y="0"/>
                  </a:lnTo>
                  <a:lnTo>
                    <a:pt x="27" y="17"/>
                  </a:lnTo>
                  <a:lnTo>
                    <a:pt x="0" y="1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21" name="Freeform 51"/>
            <p:cNvSpPr>
              <a:spLocks/>
            </p:cNvSpPr>
            <p:nvPr/>
          </p:nvSpPr>
          <p:spPr bwMode="gray">
            <a:xfrm>
              <a:off x="2560623" y="2533237"/>
              <a:ext cx="718199" cy="387847"/>
            </a:xfrm>
            <a:custGeom>
              <a:avLst/>
              <a:gdLst>
                <a:gd name="T0" fmla="*/ 0 w 1474"/>
                <a:gd name="T1" fmla="*/ 758 h 798"/>
                <a:gd name="T2" fmla="*/ 50 w 1474"/>
                <a:gd name="T3" fmla="*/ 0 h 798"/>
                <a:gd name="T4" fmla="*/ 600 w 1474"/>
                <a:gd name="T5" fmla="*/ 32 h 798"/>
                <a:gd name="T6" fmla="*/ 1329 w 1474"/>
                <a:gd name="T7" fmla="*/ 41 h 798"/>
                <a:gd name="T8" fmla="*/ 1368 w 1474"/>
                <a:gd name="T9" fmla="*/ 76 h 798"/>
                <a:gd name="T10" fmla="*/ 1391 w 1474"/>
                <a:gd name="T11" fmla="*/ 69 h 798"/>
                <a:gd name="T12" fmla="*/ 1414 w 1474"/>
                <a:gd name="T13" fmla="*/ 88 h 798"/>
                <a:gd name="T14" fmla="*/ 1417 w 1474"/>
                <a:gd name="T15" fmla="*/ 108 h 798"/>
                <a:gd name="T16" fmla="*/ 1396 w 1474"/>
                <a:gd name="T17" fmla="*/ 109 h 798"/>
                <a:gd name="T18" fmla="*/ 1371 w 1474"/>
                <a:gd name="T19" fmla="*/ 162 h 798"/>
                <a:gd name="T20" fmla="*/ 1429 w 1474"/>
                <a:gd name="T21" fmla="*/ 245 h 798"/>
                <a:gd name="T22" fmla="*/ 1474 w 1474"/>
                <a:gd name="T23" fmla="*/ 258 h 798"/>
                <a:gd name="T24" fmla="*/ 1468 w 1474"/>
                <a:gd name="T25" fmla="*/ 796 h 798"/>
                <a:gd name="T26" fmla="*/ 838 w 1474"/>
                <a:gd name="T27" fmla="*/ 798 h 798"/>
                <a:gd name="T28" fmla="*/ 0 w 1474"/>
                <a:gd name="T29" fmla="*/ 758 h 79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474"/>
                <a:gd name="T46" fmla="*/ 0 h 798"/>
                <a:gd name="T47" fmla="*/ 1474 w 1474"/>
                <a:gd name="T48" fmla="*/ 798 h 79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474" h="798">
                  <a:moveTo>
                    <a:pt x="0" y="758"/>
                  </a:moveTo>
                  <a:lnTo>
                    <a:pt x="50" y="0"/>
                  </a:lnTo>
                  <a:lnTo>
                    <a:pt x="600" y="32"/>
                  </a:lnTo>
                  <a:lnTo>
                    <a:pt x="1329" y="41"/>
                  </a:lnTo>
                  <a:lnTo>
                    <a:pt x="1368" y="76"/>
                  </a:lnTo>
                  <a:lnTo>
                    <a:pt x="1391" y="69"/>
                  </a:lnTo>
                  <a:lnTo>
                    <a:pt x="1414" y="88"/>
                  </a:lnTo>
                  <a:lnTo>
                    <a:pt x="1417" y="108"/>
                  </a:lnTo>
                  <a:lnTo>
                    <a:pt x="1396" y="109"/>
                  </a:lnTo>
                  <a:lnTo>
                    <a:pt x="1371" y="162"/>
                  </a:lnTo>
                  <a:lnTo>
                    <a:pt x="1429" y="245"/>
                  </a:lnTo>
                  <a:lnTo>
                    <a:pt x="1474" y="258"/>
                  </a:lnTo>
                  <a:lnTo>
                    <a:pt x="1468" y="796"/>
                  </a:lnTo>
                  <a:lnTo>
                    <a:pt x="838" y="798"/>
                  </a:lnTo>
                  <a:lnTo>
                    <a:pt x="0" y="75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22" name="Freeform 52"/>
            <p:cNvSpPr>
              <a:spLocks/>
            </p:cNvSpPr>
            <p:nvPr/>
          </p:nvSpPr>
          <p:spPr bwMode="gray">
            <a:xfrm>
              <a:off x="3784583" y="2606324"/>
              <a:ext cx="702607" cy="359587"/>
            </a:xfrm>
            <a:custGeom>
              <a:avLst/>
              <a:gdLst>
                <a:gd name="T0" fmla="*/ 0 w 1440"/>
                <a:gd name="T1" fmla="*/ 738 h 738"/>
                <a:gd name="T2" fmla="*/ 13 w 1440"/>
                <a:gd name="T3" fmla="*/ 703 h 738"/>
                <a:gd name="T4" fmla="*/ 46 w 1440"/>
                <a:gd name="T5" fmla="*/ 698 h 738"/>
                <a:gd name="T6" fmla="*/ 55 w 1440"/>
                <a:gd name="T7" fmla="*/ 616 h 738"/>
                <a:gd name="T8" fmla="*/ 36 w 1440"/>
                <a:gd name="T9" fmla="*/ 610 h 738"/>
                <a:gd name="T10" fmla="*/ 34 w 1440"/>
                <a:gd name="T11" fmla="*/ 593 h 738"/>
                <a:gd name="T12" fmla="*/ 80 w 1440"/>
                <a:gd name="T13" fmla="*/ 548 h 738"/>
                <a:gd name="T14" fmla="*/ 169 w 1440"/>
                <a:gd name="T15" fmla="*/ 580 h 738"/>
                <a:gd name="T16" fmla="*/ 182 w 1440"/>
                <a:gd name="T17" fmla="*/ 491 h 738"/>
                <a:gd name="T18" fmla="*/ 244 w 1440"/>
                <a:gd name="T19" fmla="*/ 466 h 738"/>
                <a:gd name="T20" fmla="*/ 234 w 1440"/>
                <a:gd name="T21" fmla="*/ 447 h 738"/>
                <a:gd name="T22" fmla="*/ 250 w 1440"/>
                <a:gd name="T23" fmla="*/ 393 h 738"/>
                <a:gd name="T24" fmla="*/ 268 w 1440"/>
                <a:gd name="T25" fmla="*/ 363 h 738"/>
                <a:gd name="T26" fmla="*/ 357 w 1440"/>
                <a:gd name="T27" fmla="*/ 348 h 738"/>
                <a:gd name="T28" fmla="*/ 389 w 1440"/>
                <a:gd name="T29" fmla="*/ 356 h 738"/>
                <a:gd name="T30" fmla="*/ 483 w 1440"/>
                <a:gd name="T31" fmla="*/ 323 h 738"/>
                <a:gd name="T32" fmla="*/ 516 w 1440"/>
                <a:gd name="T33" fmla="*/ 353 h 738"/>
                <a:gd name="T34" fmla="*/ 547 w 1440"/>
                <a:gd name="T35" fmla="*/ 282 h 738"/>
                <a:gd name="T36" fmla="*/ 578 w 1440"/>
                <a:gd name="T37" fmla="*/ 264 h 738"/>
                <a:gd name="T38" fmla="*/ 647 w 1440"/>
                <a:gd name="T39" fmla="*/ 303 h 738"/>
                <a:gd name="T40" fmla="*/ 657 w 1440"/>
                <a:gd name="T41" fmla="*/ 258 h 738"/>
                <a:gd name="T42" fmla="*/ 732 w 1440"/>
                <a:gd name="T43" fmla="*/ 164 h 738"/>
                <a:gd name="T44" fmla="*/ 749 w 1440"/>
                <a:gd name="T45" fmla="*/ 107 h 738"/>
                <a:gd name="T46" fmla="*/ 776 w 1440"/>
                <a:gd name="T47" fmla="*/ 115 h 738"/>
                <a:gd name="T48" fmla="*/ 847 w 1440"/>
                <a:gd name="T49" fmla="*/ 66 h 738"/>
                <a:gd name="T50" fmla="*/ 827 w 1440"/>
                <a:gd name="T51" fmla="*/ 26 h 738"/>
                <a:gd name="T52" fmla="*/ 838 w 1440"/>
                <a:gd name="T53" fmla="*/ 3 h 738"/>
                <a:gd name="T54" fmla="*/ 898 w 1440"/>
                <a:gd name="T55" fmla="*/ 0 h 738"/>
                <a:gd name="T56" fmla="*/ 938 w 1440"/>
                <a:gd name="T57" fmla="*/ 14 h 738"/>
                <a:gd name="T58" fmla="*/ 959 w 1440"/>
                <a:gd name="T59" fmla="*/ 57 h 738"/>
                <a:gd name="T60" fmla="*/ 1024 w 1440"/>
                <a:gd name="T61" fmla="*/ 68 h 738"/>
                <a:gd name="T62" fmla="*/ 1064 w 1440"/>
                <a:gd name="T63" fmla="*/ 91 h 738"/>
                <a:gd name="T64" fmla="*/ 1153 w 1440"/>
                <a:gd name="T65" fmla="*/ 86 h 738"/>
                <a:gd name="T66" fmla="*/ 1196 w 1440"/>
                <a:gd name="T67" fmla="*/ 57 h 738"/>
                <a:gd name="T68" fmla="*/ 1291 w 1440"/>
                <a:gd name="T69" fmla="*/ 120 h 738"/>
                <a:gd name="T70" fmla="*/ 1326 w 1440"/>
                <a:gd name="T71" fmla="*/ 242 h 738"/>
                <a:gd name="T72" fmla="*/ 1365 w 1440"/>
                <a:gd name="T73" fmla="*/ 284 h 738"/>
                <a:gd name="T74" fmla="*/ 1440 w 1440"/>
                <a:gd name="T75" fmla="*/ 327 h 738"/>
                <a:gd name="T76" fmla="*/ 1385 w 1440"/>
                <a:gd name="T77" fmla="*/ 393 h 738"/>
                <a:gd name="T78" fmla="*/ 1337 w 1440"/>
                <a:gd name="T79" fmla="*/ 427 h 738"/>
                <a:gd name="T80" fmla="*/ 1285 w 1440"/>
                <a:gd name="T81" fmla="*/ 490 h 738"/>
                <a:gd name="T82" fmla="*/ 1284 w 1440"/>
                <a:gd name="T83" fmla="*/ 511 h 738"/>
                <a:gd name="T84" fmla="*/ 1141 w 1440"/>
                <a:gd name="T85" fmla="*/ 606 h 738"/>
                <a:gd name="T86" fmla="*/ 348 w 1440"/>
                <a:gd name="T87" fmla="*/ 679 h 738"/>
                <a:gd name="T88" fmla="*/ 263 w 1440"/>
                <a:gd name="T89" fmla="*/ 675 h 738"/>
                <a:gd name="T90" fmla="*/ 267 w 1440"/>
                <a:gd name="T91" fmla="*/ 719 h 738"/>
                <a:gd name="T92" fmla="*/ 0 w 1440"/>
                <a:gd name="T93" fmla="*/ 738 h 73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440"/>
                <a:gd name="T142" fmla="*/ 0 h 738"/>
                <a:gd name="T143" fmla="*/ 1440 w 1440"/>
                <a:gd name="T144" fmla="*/ 738 h 73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440" h="738">
                  <a:moveTo>
                    <a:pt x="0" y="738"/>
                  </a:moveTo>
                  <a:lnTo>
                    <a:pt x="13" y="703"/>
                  </a:lnTo>
                  <a:lnTo>
                    <a:pt x="46" y="698"/>
                  </a:lnTo>
                  <a:lnTo>
                    <a:pt x="55" y="616"/>
                  </a:lnTo>
                  <a:lnTo>
                    <a:pt x="36" y="610"/>
                  </a:lnTo>
                  <a:lnTo>
                    <a:pt x="34" y="593"/>
                  </a:lnTo>
                  <a:lnTo>
                    <a:pt x="80" y="548"/>
                  </a:lnTo>
                  <a:lnTo>
                    <a:pt x="169" y="580"/>
                  </a:lnTo>
                  <a:lnTo>
                    <a:pt x="182" y="491"/>
                  </a:lnTo>
                  <a:lnTo>
                    <a:pt x="244" y="466"/>
                  </a:lnTo>
                  <a:lnTo>
                    <a:pt x="234" y="447"/>
                  </a:lnTo>
                  <a:lnTo>
                    <a:pt x="250" y="393"/>
                  </a:lnTo>
                  <a:lnTo>
                    <a:pt x="268" y="363"/>
                  </a:lnTo>
                  <a:lnTo>
                    <a:pt x="357" y="348"/>
                  </a:lnTo>
                  <a:lnTo>
                    <a:pt x="389" y="356"/>
                  </a:lnTo>
                  <a:lnTo>
                    <a:pt x="483" y="323"/>
                  </a:lnTo>
                  <a:lnTo>
                    <a:pt x="516" y="353"/>
                  </a:lnTo>
                  <a:lnTo>
                    <a:pt x="547" y="282"/>
                  </a:lnTo>
                  <a:lnTo>
                    <a:pt x="578" y="264"/>
                  </a:lnTo>
                  <a:lnTo>
                    <a:pt x="647" y="303"/>
                  </a:lnTo>
                  <a:lnTo>
                    <a:pt x="657" y="258"/>
                  </a:lnTo>
                  <a:lnTo>
                    <a:pt x="732" y="164"/>
                  </a:lnTo>
                  <a:lnTo>
                    <a:pt x="749" y="107"/>
                  </a:lnTo>
                  <a:lnTo>
                    <a:pt x="776" y="115"/>
                  </a:lnTo>
                  <a:lnTo>
                    <a:pt x="847" y="66"/>
                  </a:lnTo>
                  <a:lnTo>
                    <a:pt x="827" y="26"/>
                  </a:lnTo>
                  <a:lnTo>
                    <a:pt x="838" y="3"/>
                  </a:lnTo>
                  <a:lnTo>
                    <a:pt x="898" y="0"/>
                  </a:lnTo>
                  <a:lnTo>
                    <a:pt x="938" y="14"/>
                  </a:lnTo>
                  <a:lnTo>
                    <a:pt x="959" y="57"/>
                  </a:lnTo>
                  <a:lnTo>
                    <a:pt x="1024" y="68"/>
                  </a:lnTo>
                  <a:lnTo>
                    <a:pt x="1064" y="91"/>
                  </a:lnTo>
                  <a:lnTo>
                    <a:pt x="1153" y="86"/>
                  </a:lnTo>
                  <a:lnTo>
                    <a:pt x="1196" y="57"/>
                  </a:lnTo>
                  <a:lnTo>
                    <a:pt x="1291" y="120"/>
                  </a:lnTo>
                  <a:lnTo>
                    <a:pt x="1326" y="242"/>
                  </a:lnTo>
                  <a:lnTo>
                    <a:pt x="1365" y="284"/>
                  </a:lnTo>
                  <a:lnTo>
                    <a:pt x="1440" y="327"/>
                  </a:lnTo>
                  <a:lnTo>
                    <a:pt x="1385" y="393"/>
                  </a:lnTo>
                  <a:lnTo>
                    <a:pt x="1337" y="427"/>
                  </a:lnTo>
                  <a:lnTo>
                    <a:pt x="1285" y="490"/>
                  </a:lnTo>
                  <a:lnTo>
                    <a:pt x="1284" y="511"/>
                  </a:lnTo>
                  <a:lnTo>
                    <a:pt x="1141" y="606"/>
                  </a:lnTo>
                  <a:lnTo>
                    <a:pt x="348" y="679"/>
                  </a:lnTo>
                  <a:lnTo>
                    <a:pt x="263" y="675"/>
                  </a:lnTo>
                  <a:lnTo>
                    <a:pt x="267" y="719"/>
                  </a:lnTo>
                  <a:lnTo>
                    <a:pt x="0" y="73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23" name="Freeform 53"/>
            <p:cNvSpPr>
              <a:spLocks/>
            </p:cNvSpPr>
            <p:nvPr/>
          </p:nvSpPr>
          <p:spPr bwMode="gray">
            <a:xfrm>
              <a:off x="3340216" y="3395661"/>
              <a:ext cx="542791" cy="479449"/>
            </a:xfrm>
            <a:custGeom>
              <a:avLst/>
              <a:gdLst>
                <a:gd name="T0" fmla="*/ 13 w 1115"/>
                <a:gd name="T1" fmla="*/ 271 h 983"/>
                <a:gd name="T2" fmla="*/ 55 w 1115"/>
                <a:gd name="T3" fmla="*/ 372 h 983"/>
                <a:gd name="T4" fmla="*/ 113 w 1115"/>
                <a:gd name="T5" fmla="*/ 546 h 983"/>
                <a:gd name="T6" fmla="*/ 80 w 1115"/>
                <a:gd name="T7" fmla="*/ 663 h 983"/>
                <a:gd name="T8" fmla="*/ 86 w 1115"/>
                <a:gd name="T9" fmla="*/ 750 h 983"/>
                <a:gd name="T10" fmla="*/ 38 w 1115"/>
                <a:gd name="T11" fmla="*/ 812 h 983"/>
                <a:gd name="T12" fmla="*/ 207 w 1115"/>
                <a:gd name="T13" fmla="*/ 814 h 983"/>
                <a:gd name="T14" fmla="*/ 444 w 1115"/>
                <a:gd name="T15" fmla="*/ 857 h 983"/>
                <a:gd name="T16" fmla="*/ 466 w 1115"/>
                <a:gd name="T17" fmla="*/ 794 h 983"/>
                <a:gd name="T18" fmla="*/ 560 w 1115"/>
                <a:gd name="T19" fmla="*/ 869 h 983"/>
                <a:gd name="T20" fmla="*/ 617 w 1115"/>
                <a:gd name="T21" fmla="*/ 875 h 983"/>
                <a:gd name="T22" fmla="*/ 659 w 1115"/>
                <a:gd name="T23" fmla="*/ 942 h 983"/>
                <a:gd name="T24" fmla="*/ 725 w 1115"/>
                <a:gd name="T25" fmla="*/ 969 h 983"/>
                <a:gd name="T26" fmla="*/ 776 w 1115"/>
                <a:gd name="T27" fmla="*/ 932 h 983"/>
                <a:gd name="T28" fmla="*/ 806 w 1115"/>
                <a:gd name="T29" fmla="*/ 939 h 983"/>
                <a:gd name="T30" fmla="*/ 849 w 1115"/>
                <a:gd name="T31" fmla="*/ 963 h 983"/>
                <a:gd name="T32" fmla="*/ 896 w 1115"/>
                <a:gd name="T33" fmla="*/ 924 h 983"/>
                <a:gd name="T34" fmla="*/ 887 w 1115"/>
                <a:gd name="T35" fmla="*/ 865 h 983"/>
                <a:gd name="T36" fmla="*/ 930 w 1115"/>
                <a:gd name="T37" fmla="*/ 869 h 983"/>
                <a:gd name="T38" fmla="*/ 973 w 1115"/>
                <a:gd name="T39" fmla="*/ 897 h 983"/>
                <a:gd name="T40" fmla="*/ 1011 w 1115"/>
                <a:gd name="T41" fmla="*/ 912 h 983"/>
                <a:gd name="T42" fmla="*/ 1046 w 1115"/>
                <a:gd name="T43" fmla="*/ 949 h 983"/>
                <a:gd name="T44" fmla="*/ 1066 w 1115"/>
                <a:gd name="T45" fmla="*/ 951 h 983"/>
                <a:gd name="T46" fmla="*/ 1086 w 1115"/>
                <a:gd name="T47" fmla="*/ 947 h 983"/>
                <a:gd name="T48" fmla="*/ 1115 w 1115"/>
                <a:gd name="T49" fmla="*/ 922 h 983"/>
                <a:gd name="T50" fmla="*/ 1070 w 1115"/>
                <a:gd name="T51" fmla="*/ 899 h 983"/>
                <a:gd name="T52" fmla="*/ 1033 w 1115"/>
                <a:gd name="T53" fmla="*/ 879 h 983"/>
                <a:gd name="T54" fmla="*/ 978 w 1115"/>
                <a:gd name="T55" fmla="*/ 828 h 983"/>
                <a:gd name="T56" fmla="*/ 1017 w 1115"/>
                <a:gd name="T57" fmla="*/ 804 h 983"/>
                <a:gd name="T58" fmla="*/ 1040 w 1115"/>
                <a:gd name="T59" fmla="*/ 774 h 983"/>
                <a:gd name="T60" fmla="*/ 1060 w 1115"/>
                <a:gd name="T61" fmla="*/ 737 h 983"/>
                <a:gd name="T62" fmla="*/ 1028 w 1115"/>
                <a:gd name="T63" fmla="*/ 711 h 983"/>
                <a:gd name="T64" fmla="*/ 967 w 1115"/>
                <a:gd name="T65" fmla="*/ 761 h 983"/>
                <a:gd name="T66" fmla="*/ 930 w 1115"/>
                <a:gd name="T67" fmla="*/ 720 h 983"/>
                <a:gd name="T68" fmla="*/ 950 w 1115"/>
                <a:gd name="T69" fmla="*/ 721 h 983"/>
                <a:gd name="T70" fmla="*/ 946 w 1115"/>
                <a:gd name="T71" fmla="*/ 702 h 983"/>
                <a:gd name="T72" fmla="*/ 934 w 1115"/>
                <a:gd name="T73" fmla="*/ 703 h 983"/>
                <a:gd name="T74" fmla="*/ 893 w 1115"/>
                <a:gd name="T75" fmla="*/ 720 h 983"/>
                <a:gd name="T76" fmla="*/ 798 w 1115"/>
                <a:gd name="T77" fmla="*/ 713 h 983"/>
                <a:gd name="T78" fmla="*/ 831 w 1115"/>
                <a:gd name="T79" fmla="*/ 641 h 983"/>
                <a:gd name="T80" fmla="*/ 891 w 1115"/>
                <a:gd name="T81" fmla="*/ 668 h 983"/>
                <a:gd name="T82" fmla="*/ 916 w 1115"/>
                <a:gd name="T83" fmla="*/ 567 h 983"/>
                <a:gd name="T84" fmla="*/ 527 w 1115"/>
                <a:gd name="T85" fmla="*/ 499 h 983"/>
                <a:gd name="T86" fmla="*/ 575 w 1115"/>
                <a:gd name="T87" fmla="*/ 314 h 983"/>
                <a:gd name="T88" fmla="*/ 622 w 1115"/>
                <a:gd name="T89" fmla="*/ 195 h 983"/>
                <a:gd name="T90" fmla="*/ 596 w 1115"/>
                <a:gd name="T91" fmla="*/ 0 h 983"/>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15"/>
                <a:gd name="T139" fmla="*/ 0 h 983"/>
                <a:gd name="T140" fmla="*/ 1115 w 1115"/>
                <a:gd name="T141" fmla="*/ 983 h 983"/>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15" h="983">
                  <a:moveTo>
                    <a:pt x="0" y="8"/>
                  </a:moveTo>
                  <a:lnTo>
                    <a:pt x="13" y="271"/>
                  </a:lnTo>
                  <a:lnTo>
                    <a:pt x="43" y="305"/>
                  </a:lnTo>
                  <a:lnTo>
                    <a:pt x="55" y="372"/>
                  </a:lnTo>
                  <a:lnTo>
                    <a:pt x="115" y="466"/>
                  </a:lnTo>
                  <a:lnTo>
                    <a:pt x="113" y="546"/>
                  </a:lnTo>
                  <a:lnTo>
                    <a:pt x="77" y="622"/>
                  </a:lnTo>
                  <a:lnTo>
                    <a:pt x="80" y="663"/>
                  </a:lnTo>
                  <a:lnTo>
                    <a:pt x="91" y="707"/>
                  </a:lnTo>
                  <a:lnTo>
                    <a:pt x="86" y="750"/>
                  </a:lnTo>
                  <a:lnTo>
                    <a:pt x="65" y="778"/>
                  </a:lnTo>
                  <a:lnTo>
                    <a:pt x="38" y="812"/>
                  </a:lnTo>
                  <a:lnTo>
                    <a:pt x="57" y="833"/>
                  </a:lnTo>
                  <a:lnTo>
                    <a:pt x="207" y="814"/>
                  </a:lnTo>
                  <a:lnTo>
                    <a:pt x="328" y="863"/>
                  </a:lnTo>
                  <a:lnTo>
                    <a:pt x="444" y="857"/>
                  </a:lnTo>
                  <a:lnTo>
                    <a:pt x="429" y="823"/>
                  </a:lnTo>
                  <a:lnTo>
                    <a:pt x="466" y="794"/>
                  </a:lnTo>
                  <a:lnTo>
                    <a:pt x="546" y="812"/>
                  </a:lnTo>
                  <a:lnTo>
                    <a:pt x="560" y="869"/>
                  </a:lnTo>
                  <a:lnTo>
                    <a:pt x="582" y="862"/>
                  </a:lnTo>
                  <a:lnTo>
                    <a:pt x="617" y="875"/>
                  </a:lnTo>
                  <a:lnTo>
                    <a:pt x="650" y="910"/>
                  </a:lnTo>
                  <a:lnTo>
                    <a:pt x="659" y="942"/>
                  </a:lnTo>
                  <a:lnTo>
                    <a:pt x="693" y="947"/>
                  </a:lnTo>
                  <a:lnTo>
                    <a:pt x="725" y="969"/>
                  </a:lnTo>
                  <a:lnTo>
                    <a:pt x="753" y="958"/>
                  </a:lnTo>
                  <a:lnTo>
                    <a:pt x="776" y="932"/>
                  </a:lnTo>
                  <a:lnTo>
                    <a:pt x="773" y="910"/>
                  </a:lnTo>
                  <a:lnTo>
                    <a:pt x="806" y="939"/>
                  </a:lnTo>
                  <a:lnTo>
                    <a:pt x="825" y="914"/>
                  </a:lnTo>
                  <a:lnTo>
                    <a:pt x="849" y="963"/>
                  </a:lnTo>
                  <a:lnTo>
                    <a:pt x="884" y="939"/>
                  </a:lnTo>
                  <a:lnTo>
                    <a:pt x="896" y="924"/>
                  </a:lnTo>
                  <a:lnTo>
                    <a:pt x="884" y="910"/>
                  </a:lnTo>
                  <a:lnTo>
                    <a:pt x="887" y="865"/>
                  </a:lnTo>
                  <a:lnTo>
                    <a:pt x="898" y="865"/>
                  </a:lnTo>
                  <a:lnTo>
                    <a:pt x="930" y="869"/>
                  </a:lnTo>
                  <a:lnTo>
                    <a:pt x="939" y="899"/>
                  </a:lnTo>
                  <a:lnTo>
                    <a:pt x="973" y="897"/>
                  </a:lnTo>
                  <a:lnTo>
                    <a:pt x="1004" y="918"/>
                  </a:lnTo>
                  <a:lnTo>
                    <a:pt x="1011" y="912"/>
                  </a:lnTo>
                  <a:lnTo>
                    <a:pt x="1024" y="935"/>
                  </a:lnTo>
                  <a:lnTo>
                    <a:pt x="1046" y="949"/>
                  </a:lnTo>
                  <a:lnTo>
                    <a:pt x="1035" y="983"/>
                  </a:lnTo>
                  <a:lnTo>
                    <a:pt x="1066" y="951"/>
                  </a:lnTo>
                  <a:lnTo>
                    <a:pt x="1087" y="970"/>
                  </a:lnTo>
                  <a:lnTo>
                    <a:pt x="1086" y="947"/>
                  </a:lnTo>
                  <a:lnTo>
                    <a:pt x="1113" y="939"/>
                  </a:lnTo>
                  <a:lnTo>
                    <a:pt x="1115" y="922"/>
                  </a:lnTo>
                  <a:lnTo>
                    <a:pt x="1085" y="917"/>
                  </a:lnTo>
                  <a:lnTo>
                    <a:pt x="1070" y="899"/>
                  </a:lnTo>
                  <a:lnTo>
                    <a:pt x="1044" y="903"/>
                  </a:lnTo>
                  <a:lnTo>
                    <a:pt x="1033" y="879"/>
                  </a:lnTo>
                  <a:lnTo>
                    <a:pt x="1004" y="879"/>
                  </a:lnTo>
                  <a:lnTo>
                    <a:pt x="978" y="828"/>
                  </a:lnTo>
                  <a:lnTo>
                    <a:pt x="993" y="815"/>
                  </a:lnTo>
                  <a:lnTo>
                    <a:pt x="1017" y="804"/>
                  </a:lnTo>
                  <a:lnTo>
                    <a:pt x="1022" y="778"/>
                  </a:lnTo>
                  <a:lnTo>
                    <a:pt x="1040" y="774"/>
                  </a:lnTo>
                  <a:lnTo>
                    <a:pt x="1070" y="747"/>
                  </a:lnTo>
                  <a:lnTo>
                    <a:pt x="1060" y="737"/>
                  </a:lnTo>
                  <a:lnTo>
                    <a:pt x="1061" y="685"/>
                  </a:lnTo>
                  <a:lnTo>
                    <a:pt x="1028" y="711"/>
                  </a:lnTo>
                  <a:lnTo>
                    <a:pt x="995" y="716"/>
                  </a:lnTo>
                  <a:lnTo>
                    <a:pt x="967" y="761"/>
                  </a:lnTo>
                  <a:lnTo>
                    <a:pt x="922" y="737"/>
                  </a:lnTo>
                  <a:lnTo>
                    <a:pt x="930" y="720"/>
                  </a:lnTo>
                  <a:lnTo>
                    <a:pt x="949" y="713"/>
                  </a:lnTo>
                  <a:lnTo>
                    <a:pt x="950" y="721"/>
                  </a:lnTo>
                  <a:lnTo>
                    <a:pt x="963" y="694"/>
                  </a:lnTo>
                  <a:lnTo>
                    <a:pt x="946" y="702"/>
                  </a:lnTo>
                  <a:lnTo>
                    <a:pt x="939" y="690"/>
                  </a:lnTo>
                  <a:lnTo>
                    <a:pt x="934" y="703"/>
                  </a:lnTo>
                  <a:lnTo>
                    <a:pt x="911" y="693"/>
                  </a:lnTo>
                  <a:lnTo>
                    <a:pt x="893" y="720"/>
                  </a:lnTo>
                  <a:lnTo>
                    <a:pt x="858" y="726"/>
                  </a:lnTo>
                  <a:lnTo>
                    <a:pt x="798" y="713"/>
                  </a:lnTo>
                  <a:lnTo>
                    <a:pt x="793" y="696"/>
                  </a:lnTo>
                  <a:lnTo>
                    <a:pt x="831" y="641"/>
                  </a:lnTo>
                  <a:lnTo>
                    <a:pt x="868" y="643"/>
                  </a:lnTo>
                  <a:lnTo>
                    <a:pt x="891" y="668"/>
                  </a:lnTo>
                  <a:lnTo>
                    <a:pt x="986" y="684"/>
                  </a:lnTo>
                  <a:lnTo>
                    <a:pt x="916" y="567"/>
                  </a:lnTo>
                  <a:lnTo>
                    <a:pt x="928" y="483"/>
                  </a:lnTo>
                  <a:lnTo>
                    <a:pt x="527" y="499"/>
                  </a:lnTo>
                  <a:lnTo>
                    <a:pt x="530" y="453"/>
                  </a:lnTo>
                  <a:lnTo>
                    <a:pt x="575" y="314"/>
                  </a:lnTo>
                  <a:lnTo>
                    <a:pt x="644" y="221"/>
                  </a:lnTo>
                  <a:lnTo>
                    <a:pt x="622" y="195"/>
                  </a:lnTo>
                  <a:lnTo>
                    <a:pt x="630" y="105"/>
                  </a:lnTo>
                  <a:lnTo>
                    <a:pt x="596" y="0"/>
                  </a:lnTo>
                  <a:lnTo>
                    <a:pt x="0" y="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24" name="Freeform 54"/>
            <p:cNvSpPr>
              <a:spLocks/>
            </p:cNvSpPr>
            <p:nvPr/>
          </p:nvSpPr>
          <p:spPr bwMode="gray">
            <a:xfrm>
              <a:off x="5267758" y="1331690"/>
              <a:ext cx="352766" cy="560332"/>
            </a:xfrm>
            <a:custGeom>
              <a:avLst/>
              <a:gdLst>
                <a:gd name="T0" fmla="*/ 0 w 724"/>
                <a:gd name="T1" fmla="*/ 624 h 1150"/>
                <a:gd name="T2" fmla="*/ 42 w 724"/>
                <a:gd name="T3" fmla="*/ 626 h 1150"/>
                <a:gd name="T4" fmla="*/ 46 w 724"/>
                <a:gd name="T5" fmla="*/ 553 h 1150"/>
                <a:gd name="T6" fmla="*/ 96 w 724"/>
                <a:gd name="T7" fmla="*/ 449 h 1150"/>
                <a:gd name="T8" fmla="*/ 73 w 724"/>
                <a:gd name="T9" fmla="*/ 374 h 1150"/>
                <a:gd name="T10" fmla="*/ 94 w 724"/>
                <a:gd name="T11" fmla="*/ 276 h 1150"/>
                <a:gd name="T12" fmla="*/ 92 w 724"/>
                <a:gd name="T13" fmla="*/ 237 h 1150"/>
                <a:gd name="T14" fmla="*/ 174 w 724"/>
                <a:gd name="T15" fmla="*/ 19 h 1150"/>
                <a:gd name="T16" fmla="*/ 198 w 724"/>
                <a:gd name="T17" fmla="*/ 19 h 1150"/>
                <a:gd name="T18" fmla="*/ 209 w 724"/>
                <a:gd name="T19" fmla="*/ 63 h 1150"/>
                <a:gd name="T20" fmla="*/ 313 w 724"/>
                <a:gd name="T21" fmla="*/ 24 h 1150"/>
                <a:gd name="T22" fmla="*/ 314 w 724"/>
                <a:gd name="T23" fmla="*/ 7 h 1150"/>
                <a:gd name="T24" fmla="*/ 343 w 724"/>
                <a:gd name="T25" fmla="*/ 0 h 1150"/>
                <a:gd name="T26" fmla="*/ 397 w 724"/>
                <a:gd name="T27" fmla="*/ 26 h 1150"/>
                <a:gd name="T28" fmla="*/ 438 w 724"/>
                <a:gd name="T29" fmla="*/ 61 h 1150"/>
                <a:gd name="T30" fmla="*/ 531 w 724"/>
                <a:gd name="T31" fmla="*/ 379 h 1150"/>
                <a:gd name="T32" fmla="*/ 595 w 724"/>
                <a:gd name="T33" fmla="*/ 380 h 1150"/>
                <a:gd name="T34" fmla="*/ 606 w 724"/>
                <a:gd name="T35" fmla="*/ 399 h 1150"/>
                <a:gd name="T36" fmla="*/ 596 w 724"/>
                <a:gd name="T37" fmla="*/ 412 h 1150"/>
                <a:gd name="T38" fmla="*/ 644 w 724"/>
                <a:gd name="T39" fmla="*/ 484 h 1150"/>
                <a:gd name="T40" fmla="*/ 655 w 724"/>
                <a:gd name="T41" fmla="*/ 468 h 1150"/>
                <a:gd name="T42" fmla="*/ 706 w 724"/>
                <a:gd name="T43" fmla="*/ 516 h 1150"/>
                <a:gd name="T44" fmla="*/ 687 w 724"/>
                <a:gd name="T45" fmla="*/ 528 h 1150"/>
                <a:gd name="T46" fmla="*/ 691 w 724"/>
                <a:gd name="T47" fmla="*/ 542 h 1150"/>
                <a:gd name="T48" fmla="*/ 724 w 724"/>
                <a:gd name="T49" fmla="*/ 541 h 1150"/>
                <a:gd name="T50" fmla="*/ 700 w 724"/>
                <a:gd name="T51" fmla="*/ 601 h 1150"/>
                <a:gd name="T52" fmla="*/ 670 w 724"/>
                <a:gd name="T53" fmla="*/ 595 h 1150"/>
                <a:gd name="T54" fmla="*/ 644 w 724"/>
                <a:gd name="T55" fmla="*/ 618 h 1150"/>
                <a:gd name="T56" fmla="*/ 646 w 724"/>
                <a:gd name="T57" fmla="*/ 643 h 1150"/>
                <a:gd name="T58" fmla="*/ 625 w 724"/>
                <a:gd name="T59" fmla="*/ 656 h 1150"/>
                <a:gd name="T60" fmla="*/ 600 w 724"/>
                <a:gd name="T61" fmla="*/ 649 h 1150"/>
                <a:gd name="T62" fmla="*/ 601 w 724"/>
                <a:gd name="T63" fmla="*/ 686 h 1150"/>
                <a:gd name="T64" fmla="*/ 582 w 724"/>
                <a:gd name="T65" fmla="*/ 676 h 1150"/>
                <a:gd name="T66" fmla="*/ 576 w 724"/>
                <a:gd name="T67" fmla="*/ 718 h 1150"/>
                <a:gd name="T68" fmla="*/ 542 w 724"/>
                <a:gd name="T69" fmla="*/ 682 h 1150"/>
                <a:gd name="T70" fmla="*/ 516 w 724"/>
                <a:gd name="T71" fmla="*/ 716 h 1150"/>
                <a:gd name="T72" fmla="*/ 485 w 724"/>
                <a:gd name="T73" fmla="*/ 730 h 1150"/>
                <a:gd name="T74" fmla="*/ 479 w 724"/>
                <a:gd name="T75" fmla="*/ 766 h 1150"/>
                <a:gd name="T76" fmla="*/ 447 w 724"/>
                <a:gd name="T77" fmla="*/ 757 h 1150"/>
                <a:gd name="T78" fmla="*/ 460 w 724"/>
                <a:gd name="T79" fmla="*/ 727 h 1150"/>
                <a:gd name="T80" fmla="*/ 438 w 724"/>
                <a:gd name="T81" fmla="*/ 698 h 1150"/>
                <a:gd name="T82" fmla="*/ 414 w 724"/>
                <a:gd name="T83" fmla="*/ 743 h 1150"/>
                <a:gd name="T84" fmla="*/ 423 w 724"/>
                <a:gd name="T85" fmla="*/ 835 h 1150"/>
                <a:gd name="T86" fmla="*/ 407 w 724"/>
                <a:gd name="T87" fmla="*/ 858 h 1150"/>
                <a:gd name="T88" fmla="*/ 387 w 724"/>
                <a:gd name="T89" fmla="*/ 861 h 1150"/>
                <a:gd name="T90" fmla="*/ 369 w 724"/>
                <a:gd name="T91" fmla="*/ 857 h 1150"/>
                <a:gd name="T92" fmla="*/ 346 w 724"/>
                <a:gd name="T93" fmla="*/ 913 h 1150"/>
                <a:gd name="T94" fmla="*/ 314 w 724"/>
                <a:gd name="T95" fmla="*/ 911 h 1150"/>
                <a:gd name="T96" fmla="*/ 317 w 724"/>
                <a:gd name="T97" fmla="*/ 957 h 1150"/>
                <a:gd name="T98" fmla="*/ 297 w 724"/>
                <a:gd name="T99" fmla="*/ 921 h 1150"/>
                <a:gd name="T100" fmla="*/ 250 w 724"/>
                <a:gd name="T101" fmla="*/ 960 h 1150"/>
                <a:gd name="T102" fmla="*/ 242 w 724"/>
                <a:gd name="T103" fmla="*/ 989 h 1150"/>
                <a:gd name="T104" fmla="*/ 257 w 724"/>
                <a:gd name="T105" fmla="*/ 1009 h 1150"/>
                <a:gd name="T106" fmla="*/ 237 w 724"/>
                <a:gd name="T107" fmla="*/ 1020 h 1150"/>
                <a:gd name="T108" fmla="*/ 241 w 724"/>
                <a:gd name="T109" fmla="*/ 1054 h 1150"/>
                <a:gd name="T110" fmla="*/ 219 w 724"/>
                <a:gd name="T111" fmla="*/ 1079 h 1150"/>
                <a:gd name="T112" fmla="*/ 213 w 724"/>
                <a:gd name="T113" fmla="*/ 1150 h 1150"/>
                <a:gd name="T114" fmla="*/ 202 w 724"/>
                <a:gd name="T115" fmla="*/ 1150 h 1150"/>
                <a:gd name="T116" fmla="*/ 134 w 724"/>
                <a:gd name="T117" fmla="*/ 1055 h 1150"/>
                <a:gd name="T118" fmla="*/ 0 w 724"/>
                <a:gd name="T119" fmla="*/ 624 h 115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724"/>
                <a:gd name="T181" fmla="*/ 0 h 1150"/>
                <a:gd name="T182" fmla="*/ 724 w 724"/>
                <a:gd name="T183" fmla="*/ 1150 h 115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724" h="1150">
                  <a:moveTo>
                    <a:pt x="0" y="624"/>
                  </a:moveTo>
                  <a:lnTo>
                    <a:pt x="42" y="626"/>
                  </a:lnTo>
                  <a:lnTo>
                    <a:pt x="46" y="553"/>
                  </a:lnTo>
                  <a:lnTo>
                    <a:pt x="96" y="449"/>
                  </a:lnTo>
                  <a:lnTo>
                    <a:pt x="73" y="374"/>
                  </a:lnTo>
                  <a:lnTo>
                    <a:pt x="94" y="276"/>
                  </a:lnTo>
                  <a:lnTo>
                    <a:pt x="92" y="237"/>
                  </a:lnTo>
                  <a:lnTo>
                    <a:pt x="174" y="19"/>
                  </a:lnTo>
                  <a:lnTo>
                    <a:pt x="198" y="19"/>
                  </a:lnTo>
                  <a:lnTo>
                    <a:pt x="209" y="63"/>
                  </a:lnTo>
                  <a:lnTo>
                    <a:pt x="313" y="24"/>
                  </a:lnTo>
                  <a:lnTo>
                    <a:pt x="314" y="7"/>
                  </a:lnTo>
                  <a:lnTo>
                    <a:pt x="343" y="0"/>
                  </a:lnTo>
                  <a:lnTo>
                    <a:pt x="397" y="26"/>
                  </a:lnTo>
                  <a:lnTo>
                    <a:pt x="438" y="61"/>
                  </a:lnTo>
                  <a:lnTo>
                    <a:pt x="531" y="379"/>
                  </a:lnTo>
                  <a:lnTo>
                    <a:pt x="595" y="380"/>
                  </a:lnTo>
                  <a:lnTo>
                    <a:pt x="606" y="399"/>
                  </a:lnTo>
                  <a:lnTo>
                    <a:pt x="596" y="412"/>
                  </a:lnTo>
                  <a:lnTo>
                    <a:pt x="644" y="484"/>
                  </a:lnTo>
                  <a:lnTo>
                    <a:pt x="655" y="468"/>
                  </a:lnTo>
                  <a:lnTo>
                    <a:pt x="706" y="516"/>
                  </a:lnTo>
                  <a:lnTo>
                    <a:pt x="687" y="528"/>
                  </a:lnTo>
                  <a:lnTo>
                    <a:pt x="691" y="542"/>
                  </a:lnTo>
                  <a:lnTo>
                    <a:pt x="724" y="541"/>
                  </a:lnTo>
                  <a:lnTo>
                    <a:pt x="700" y="601"/>
                  </a:lnTo>
                  <a:lnTo>
                    <a:pt x="670" y="595"/>
                  </a:lnTo>
                  <a:lnTo>
                    <a:pt x="644" y="618"/>
                  </a:lnTo>
                  <a:lnTo>
                    <a:pt x="646" y="643"/>
                  </a:lnTo>
                  <a:lnTo>
                    <a:pt x="625" y="656"/>
                  </a:lnTo>
                  <a:lnTo>
                    <a:pt x="600" y="649"/>
                  </a:lnTo>
                  <a:lnTo>
                    <a:pt x="601" y="686"/>
                  </a:lnTo>
                  <a:lnTo>
                    <a:pt x="582" y="676"/>
                  </a:lnTo>
                  <a:lnTo>
                    <a:pt x="576" y="718"/>
                  </a:lnTo>
                  <a:lnTo>
                    <a:pt x="542" y="682"/>
                  </a:lnTo>
                  <a:lnTo>
                    <a:pt x="516" y="716"/>
                  </a:lnTo>
                  <a:lnTo>
                    <a:pt x="485" y="730"/>
                  </a:lnTo>
                  <a:lnTo>
                    <a:pt x="479" y="766"/>
                  </a:lnTo>
                  <a:lnTo>
                    <a:pt x="447" y="757"/>
                  </a:lnTo>
                  <a:lnTo>
                    <a:pt x="460" y="727"/>
                  </a:lnTo>
                  <a:lnTo>
                    <a:pt x="438" y="698"/>
                  </a:lnTo>
                  <a:lnTo>
                    <a:pt x="414" y="743"/>
                  </a:lnTo>
                  <a:lnTo>
                    <a:pt x="423" y="835"/>
                  </a:lnTo>
                  <a:lnTo>
                    <a:pt x="407" y="858"/>
                  </a:lnTo>
                  <a:lnTo>
                    <a:pt x="387" y="861"/>
                  </a:lnTo>
                  <a:lnTo>
                    <a:pt x="369" y="857"/>
                  </a:lnTo>
                  <a:lnTo>
                    <a:pt x="346" y="913"/>
                  </a:lnTo>
                  <a:lnTo>
                    <a:pt x="314" y="911"/>
                  </a:lnTo>
                  <a:lnTo>
                    <a:pt x="317" y="957"/>
                  </a:lnTo>
                  <a:lnTo>
                    <a:pt x="297" y="921"/>
                  </a:lnTo>
                  <a:lnTo>
                    <a:pt x="250" y="960"/>
                  </a:lnTo>
                  <a:lnTo>
                    <a:pt x="242" y="989"/>
                  </a:lnTo>
                  <a:lnTo>
                    <a:pt x="257" y="1009"/>
                  </a:lnTo>
                  <a:lnTo>
                    <a:pt x="237" y="1020"/>
                  </a:lnTo>
                  <a:lnTo>
                    <a:pt x="241" y="1054"/>
                  </a:lnTo>
                  <a:lnTo>
                    <a:pt x="219" y="1079"/>
                  </a:lnTo>
                  <a:lnTo>
                    <a:pt x="213" y="1150"/>
                  </a:lnTo>
                  <a:lnTo>
                    <a:pt x="202" y="1150"/>
                  </a:lnTo>
                  <a:lnTo>
                    <a:pt x="134" y="1055"/>
                  </a:lnTo>
                  <a:lnTo>
                    <a:pt x="0" y="62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25" name="Freeform 55"/>
            <p:cNvSpPr>
              <a:spLocks/>
            </p:cNvSpPr>
            <p:nvPr/>
          </p:nvSpPr>
          <p:spPr bwMode="gray">
            <a:xfrm>
              <a:off x="4675268" y="2399732"/>
              <a:ext cx="439495" cy="217311"/>
            </a:xfrm>
            <a:custGeom>
              <a:avLst/>
              <a:gdLst>
                <a:gd name="T0" fmla="*/ 23 w 901"/>
                <a:gd name="T1" fmla="*/ 260 h 447"/>
                <a:gd name="T2" fmla="*/ 198 w 901"/>
                <a:gd name="T3" fmla="*/ 150 h 447"/>
                <a:gd name="T4" fmla="*/ 277 w 901"/>
                <a:gd name="T5" fmla="*/ 110 h 447"/>
                <a:gd name="T6" fmla="*/ 354 w 901"/>
                <a:gd name="T7" fmla="*/ 171 h 447"/>
                <a:gd name="T8" fmla="*/ 436 w 901"/>
                <a:gd name="T9" fmla="*/ 224 h 447"/>
                <a:gd name="T10" fmla="*/ 503 w 901"/>
                <a:gd name="T11" fmla="*/ 233 h 447"/>
                <a:gd name="T12" fmla="*/ 503 w 901"/>
                <a:gd name="T13" fmla="*/ 276 h 447"/>
                <a:gd name="T14" fmla="*/ 469 w 901"/>
                <a:gd name="T15" fmla="*/ 361 h 447"/>
                <a:gd name="T16" fmla="*/ 521 w 901"/>
                <a:gd name="T17" fmla="*/ 382 h 447"/>
                <a:gd name="T18" fmla="*/ 554 w 901"/>
                <a:gd name="T19" fmla="*/ 401 h 447"/>
                <a:gd name="T20" fmla="*/ 582 w 901"/>
                <a:gd name="T21" fmla="*/ 410 h 447"/>
                <a:gd name="T22" fmla="*/ 627 w 901"/>
                <a:gd name="T23" fmla="*/ 412 h 447"/>
                <a:gd name="T24" fmla="*/ 678 w 901"/>
                <a:gd name="T25" fmla="*/ 436 h 447"/>
                <a:gd name="T26" fmla="*/ 592 w 901"/>
                <a:gd name="T27" fmla="*/ 342 h 447"/>
                <a:gd name="T28" fmla="*/ 614 w 901"/>
                <a:gd name="T29" fmla="*/ 322 h 447"/>
                <a:gd name="T30" fmla="*/ 608 w 901"/>
                <a:gd name="T31" fmla="*/ 180 h 447"/>
                <a:gd name="T32" fmla="*/ 646 w 901"/>
                <a:gd name="T33" fmla="*/ 94 h 447"/>
                <a:gd name="T34" fmla="*/ 690 w 901"/>
                <a:gd name="T35" fmla="*/ 57 h 447"/>
                <a:gd name="T36" fmla="*/ 652 w 901"/>
                <a:gd name="T37" fmla="*/ 106 h 447"/>
                <a:gd name="T38" fmla="*/ 646 w 901"/>
                <a:gd name="T39" fmla="*/ 179 h 447"/>
                <a:gd name="T40" fmla="*/ 655 w 901"/>
                <a:gd name="T41" fmla="*/ 206 h 447"/>
                <a:gd name="T42" fmla="*/ 670 w 901"/>
                <a:gd name="T43" fmla="*/ 248 h 447"/>
                <a:gd name="T44" fmla="*/ 642 w 901"/>
                <a:gd name="T45" fmla="*/ 267 h 447"/>
                <a:gd name="T46" fmla="*/ 683 w 901"/>
                <a:gd name="T47" fmla="*/ 279 h 447"/>
                <a:gd name="T48" fmla="*/ 663 w 901"/>
                <a:gd name="T49" fmla="*/ 293 h 447"/>
                <a:gd name="T50" fmla="*/ 723 w 901"/>
                <a:gd name="T51" fmla="*/ 380 h 447"/>
                <a:gd name="T52" fmla="*/ 749 w 901"/>
                <a:gd name="T53" fmla="*/ 400 h 447"/>
                <a:gd name="T54" fmla="*/ 764 w 901"/>
                <a:gd name="T55" fmla="*/ 412 h 447"/>
                <a:gd name="T56" fmla="*/ 768 w 901"/>
                <a:gd name="T57" fmla="*/ 439 h 447"/>
                <a:gd name="T58" fmla="*/ 816 w 901"/>
                <a:gd name="T59" fmla="*/ 429 h 447"/>
                <a:gd name="T60" fmla="*/ 881 w 901"/>
                <a:gd name="T61" fmla="*/ 344 h 447"/>
                <a:gd name="T62" fmla="*/ 881 w 901"/>
                <a:gd name="T63" fmla="*/ 395 h 447"/>
                <a:gd name="T64" fmla="*/ 874 w 901"/>
                <a:gd name="T65" fmla="*/ 443 h 447"/>
                <a:gd name="T66" fmla="*/ 901 w 901"/>
                <a:gd name="T67" fmla="*/ 284 h 447"/>
                <a:gd name="T68" fmla="*/ 776 w 901"/>
                <a:gd name="T69" fmla="*/ 309 h 447"/>
                <a:gd name="T70" fmla="*/ 693 w 901"/>
                <a:gd name="T71" fmla="*/ 0 h 44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901"/>
                <a:gd name="T109" fmla="*/ 0 h 447"/>
                <a:gd name="T110" fmla="*/ 901 w 901"/>
                <a:gd name="T111" fmla="*/ 447 h 44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901" h="447">
                  <a:moveTo>
                    <a:pt x="0" y="133"/>
                  </a:moveTo>
                  <a:lnTo>
                    <a:pt x="23" y="260"/>
                  </a:lnTo>
                  <a:lnTo>
                    <a:pt x="91" y="180"/>
                  </a:lnTo>
                  <a:lnTo>
                    <a:pt x="198" y="150"/>
                  </a:lnTo>
                  <a:lnTo>
                    <a:pt x="219" y="116"/>
                  </a:lnTo>
                  <a:lnTo>
                    <a:pt x="277" y="110"/>
                  </a:lnTo>
                  <a:lnTo>
                    <a:pt x="326" y="132"/>
                  </a:lnTo>
                  <a:lnTo>
                    <a:pt x="354" y="171"/>
                  </a:lnTo>
                  <a:lnTo>
                    <a:pt x="406" y="186"/>
                  </a:lnTo>
                  <a:lnTo>
                    <a:pt x="436" y="224"/>
                  </a:lnTo>
                  <a:lnTo>
                    <a:pt x="482" y="245"/>
                  </a:lnTo>
                  <a:lnTo>
                    <a:pt x="503" y="233"/>
                  </a:lnTo>
                  <a:lnTo>
                    <a:pt x="514" y="257"/>
                  </a:lnTo>
                  <a:lnTo>
                    <a:pt x="503" y="276"/>
                  </a:lnTo>
                  <a:lnTo>
                    <a:pt x="502" y="304"/>
                  </a:lnTo>
                  <a:lnTo>
                    <a:pt x="469" y="361"/>
                  </a:lnTo>
                  <a:lnTo>
                    <a:pt x="482" y="399"/>
                  </a:lnTo>
                  <a:lnTo>
                    <a:pt x="521" y="382"/>
                  </a:lnTo>
                  <a:lnTo>
                    <a:pt x="523" y="363"/>
                  </a:lnTo>
                  <a:lnTo>
                    <a:pt x="554" y="401"/>
                  </a:lnTo>
                  <a:lnTo>
                    <a:pt x="561" y="383"/>
                  </a:lnTo>
                  <a:lnTo>
                    <a:pt x="582" y="410"/>
                  </a:lnTo>
                  <a:lnTo>
                    <a:pt x="593" y="396"/>
                  </a:lnTo>
                  <a:lnTo>
                    <a:pt x="627" y="412"/>
                  </a:lnTo>
                  <a:lnTo>
                    <a:pt x="646" y="403"/>
                  </a:lnTo>
                  <a:lnTo>
                    <a:pt x="678" y="436"/>
                  </a:lnTo>
                  <a:lnTo>
                    <a:pt x="653" y="388"/>
                  </a:lnTo>
                  <a:lnTo>
                    <a:pt x="592" y="342"/>
                  </a:lnTo>
                  <a:lnTo>
                    <a:pt x="650" y="370"/>
                  </a:lnTo>
                  <a:lnTo>
                    <a:pt x="614" y="322"/>
                  </a:lnTo>
                  <a:lnTo>
                    <a:pt x="603" y="279"/>
                  </a:lnTo>
                  <a:lnTo>
                    <a:pt x="608" y="180"/>
                  </a:lnTo>
                  <a:lnTo>
                    <a:pt x="572" y="159"/>
                  </a:lnTo>
                  <a:lnTo>
                    <a:pt x="646" y="94"/>
                  </a:lnTo>
                  <a:lnTo>
                    <a:pt x="648" y="55"/>
                  </a:lnTo>
                  <a:lnTo>
                    <a:pt x="690" y="57"/>
                  </a:lnTo>
                  <a:lnTo>
                    <a:pt x="681" y="93"/>
                  </a:lnTo>
                  <a:lnTo>
                    <a:pt x="652" y="106"/>
                  </a:lnTo>
                  <a:lnTo>
                    <a:pt x="638" y="145"/>
                  </a:lnTo>
                  <a:lnTo>
                    <a:pt x="646" y="179"/>
                  </a:lnTo>
                  <a:lnTo>
                    <a:pt x="666" y="165"/>
                  </a:lnTo>
                  <a:lnTo>
                    <a:pt x="655" y="206"/>
                  </a:lnTo>
                  <a:lnTo>
                    <a:pt x="664" y="227"/>
                  </a:lnTo>
                  <a:lnTo>
                    <a:pt x="670" y="248"/>
                  </a:lnTo>
                  <a:lnTo>
                    <a:pt x="650" y="238"/>
                  </a:lnTo>
                  <a:lnTo>
                    <a:pt x="642" y="267"/>
                  </a:lnTo>
                  <a:lnTo>
                    <a:pt x="686" y="258"/>
                  </a:lnTo>
                  <a:lnTo>
                    <a:pt x="683" y="279"/>
                  </a:lnTo>
                  <a:lnTo>
                    <a:pt x="704" y="295"/>
                  </a:lnTo>
                  <a:lnTo>
                    <a:pt x="663" y="293"/>
                  </a:lnTo>
                  <a:lnTo>
                    <a:pt x="676" y="355"/>
                  </a:lnTo>
                  <a:lnTo>
                    <a:pt x="723" y="380"/>
                  </a:lnTo>
                  <a:lnTo>
                    <a:pt x="746" y="349"/>
                  </a:lnTo>
                  <a:lnTo>
                    <a:pt x="749" y="400"/>
                  </a:lnTo>
                  <a:lnTo>
                    <a:pt x="780" y="390"/>
                  </a:lnTo>
                  <a:lnTo>
                    <a:pt x="764" y="412"/>
                  </a:lnTo>
                  <a:lnTo>
                    <a:pt x="785" y="412"/>
                  </a:lnTo>
                  <a:lnTo>
                    <a:pt x="768" y="439"/>
                  </a:lnTo>
                  <a:lnTo>
                    <a:pt x="776" y="447"/>
                  </a:lnTo>
                  <a:lnTo>
                    <a:pt x="816" y="429"/>
                  </a:lnTo>
                  <a:lnTo>
                    <a:pt x="866" y="402"/>
                  </a:lnTo>
                  <a:lnTo>
                    <a:pt x="881" y="344"/>
                  </a:lnTo>
                  <a:lnTo>
                    <a:pt x="887" y="378"/>
                  </a:lnTo>
                  <a:lnTo>
                    <a:pt x="881" y="395"/>
                  </a:lnTo>
                  <a:lnTo>
                    <a:pt x="871" y="426"/>
                  </a:lnTo>
                  <a:lnTo>
                    <a:pt x="874" y="443"/>
                  </a:lnTo>
                  <a:lnTo>
                    <a:pt x="893" y="394"/>
                  </a:lnTo>
                  <a:lnTo>
                    <a:pt x="901" y="284"/>
                  </a:lnTo>
                  <a:lnTo>
                    <a:pt x="846" y="296"/>
                  </a:lnTo>
                  <a:lnTo>
                    <a:pt x="776" y="309"/>
                  </a:lnTo>
                  <a:lnTo>
                    <a:pt x="771" y="285"/>
                  </a:lnTo>
                  <a:lnTo>
                    <a:pt x="693" y="0"/>
                  </a:lnTo>
                  <a:lnTo>
                    <a:pt x="0" y="13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126" name="Group 194"/>
            <p:cNvGrpSpPr/>
            <p:nvPr/>
          </p:nvGrpSpPr>
          <p:grpSpPr bwMode="gray">
            <a:xfrm>
              <a:off x="5156666" y="1921257"/>
              <a:ext cx="336199" cy="183204"/>
              <a:chOff x="5156666" y="1921257"/>
              <a:chExt cx="336199" cy="183204"/>
            </a:xfrm>
            <a:grpFill/>
          </p:grpSpPr>
          <p:sp>
            <p:nvSpPr>
              <p:cNvPr id="166" name="Freeform 56"/>
              <p:cNvSpPr>
                <a:spLocks/>
              </p:cNvSpPr>
              <p:nvPr/>
            </p:nvSpPr>
            <p:spPr bwMode="gray">
              <a:xfrm>
                <a:off x="5156666" y="1921257"/>
                <a:ext cx="323531" cy="164689"/>
              </a:xfrm>
              <a:custGeom>
                <a:avLst/>
                <a:gdLst>
                  <a:gd name="T0" fmla="*/ 0 w 663"/>
                  <a:gd name="T1" fmla="*/ 137 h 337"/>
                  <a:gd name="T2" fmla="*/ 2 w 663"/>
                  <a:gd name="T3" fmla="*/ 316 h 337"/>
                  <a:gd name="T4" fmla="*/ 310 w 663"/>
                  <a:gd name="T5" fmla="*/ 251 h 337"/>
                  <a:gd name="T6" fmla="*/ 363 w 663"/>
                  <a:gd name="T7" fmla="*/ 232 h 337"/>
                  <a:gd name="T8" fmla="*/ 386 w 663"/>
                  <a:gd name="T9" fmla="*/ 237 h 337"/>
                  <a:gd name="T10" fmla="*/ 408 w 663"/>
                  <a:gd name="T11" fmla="*/ 287 h 337"/>
                  <a:gd name="T12" fmla="*/ 442 w 663"/>
                  <a:gd name="T13" fmla="*/ 293 h 337"/>
                  <a:gd name="T14" fmla="*/ 464 w 663"/>
                  <a:gd name="T15" fmla="*/ 334 h 337"/>
                  <a:gd name="T16" fmla="*/ 484 w 663"/>
                  <a:gd name="T17" fmla="*/ 337 h 337"/>
                  <a:gd name="T18" fmla="*/ 493 w 663"/>
                  <a:gd name="T19" fmla="*/ 308 h 337"/>
                  <a:gd name="T20" fmla="*/ 510 w 663"/>
                  <a:gd name="T21" fmla="*/ 297 h 337"/>
                  <a:gd name="T22" fmla="*/ 519 w 663"/>
                  <a:gd name="T23" fmla="*/ 265 h 337"/>
                  <a:gd name="T24" fmla="*/ 529 w 663"/>
                  <a:gd name="T25" fmla="*/ 264 h 337"/>
                  <a:gd name="T26" fmla="*/ 543 w 663"/>
                  <a:gd name="T27" fmla="*/ 311 h 337"/>
                  <a:gd name="T28" fmla="*/ 574 w 663"/>
                  <a:gd name="T29" fmla="*/ 300 h 337"/>
                  <a:gd name="T30" fmla="*/ 579 w 663"/>
                  <a:gd name="T31" fmla="*/ 280 h 337"/>
                  <a:gd name="T32" fmla="*/ 621 w 663"/>
                  <a:gd name="T33" fmla="*/ 260 h 337"/>
                  <a:gd name="T34" fmla="*/ 646 w 663"/>
                  <a:gd name="T35" fmla="*/ 252 h 337"/>
                  <a:gd name="T36" fmla="*/ 663 w 663"/>
                  <a:gd name="T37" fmla="*/ 268 h 337"/>
                  <a:gd name="T38" fmla="*/ 657 w 663"/>
                  <a:gd name="T39" fmla="*/ 222 h 337"/>
                  <a:gd name="T40" fmla="*/ 624 w 663"/>
                  <a:gd name="T41" fmla="*/ 166 h 337"/>
                  <a:gd name="T42" fmla="*/ 605 w 663"/>
                  <a:gd name="T43" fmla="*/ 157 h 337"/>
                  <a:gd name="T44" fmla="*/ 584 w 663"/>
                  <a:gd name="T45" fmla="*/ 159 h 337"/>
                  <a:gd name="T46" fmla="*/ 588 w 663"/>
                  <a:gd name="T47" fmla="*/ 172 h 337"/>
                  <a:gd name="T48" fmla="*/ 601 w 663"/>
                  <a:gd name="T49" fmla="*/ 172 h 337"/>
                  <a:gd name="T50" fmla="*/ 617 w 663"/>
                  <a:gd name="T51" fmla="*/ 173 h 337"/>
                  <a:gd name="T52" fmla="*/ 633 w 663"/>
                  <a:gd name="T53" fmla="*/ 191 h 337"/>
                  <a:gd name="T54" fmla="*/ 639 w 663"/>
                  <a:gd name="T55" fmla="*/ 212 h 337"/>
                  <a:gd name="T56" fmla="*/ 628 w 663"/>
                  <a:gd name="T57" fmla="*/ 231 h 337"/>
                  <a:gd name="T58" fmla="*/ 576 w 663"/>
                  <a:gd name="T59" fmla="*/ 254 h 337"/>
                  <a:gd name="T60" fmla="*/ 549 w 663"/>
                  <a:gd name="T61" fmla="*/ 243 h 337"/>
                  <a:gd name="T62" fmla="*/ 535 w 663"/>
                  <a:gd name="T63" fmla="*/ 212 h 337"/>
                  <a:gd name="T64" fmla="*/ 510 w 663"/>
                  <a:gd name="T65" fmla="*/ 208 h 337"/>
                  <a:gd name="T66" fmla="*/ 516 w 663"/>
                  <a:gd name="T67" fmla="*/ 190 h 337"/>
                  <a:gd name="T68" fmla="*/ 487 w 663"/>
                  <a:gd name="T69" fmla="*/ 154 h 337"/>
                  <a:gd name="T70" fmla="*/ 453 w 663"/>
                  <a:gd name="T71" fmla="*/ 140 h 337"/>
                  <a:gd name="T72" fmla="*/ 451 w 663"/>
                  <a:gd name="T73" fmla="*/ 157 h 337"/>
                  <a:gd name="T74" fmla="*/ 429 w 663"/>
                  <a:gd name="T75" fmla="*/ 151 h 337"/>
                  <a:gd name="T76" fmla="*/ 422 w 663"/>
                  <a:gd name="T77" fmla="*/ 130 h 337"/>
                  <a:gd name="T78" fmla="*/ 427 w 663"/>
                  <a:gd name="T79" fmla="*/ 111 h 337"/>
                  <a:gd name="T80" fmla="*/ 446 w 663"/>
                  <a:gd name="T81" fmla="*/ 93 h 337"/>
                  <a:gd name="T82" fmla="*/ 440 w 663"/>
                  <a:gd name="T83" fmla="*/ 79 h 337"/>
                  <a:gd name="T84" fmla="*/ 468 w 663"/>
                  <a:gd name="T85" fmla="*/ 57 h 337"/>
                  <a:gd name="T86" fmla="*/ 439 w 663"/>
                  <a:gd name="T87" fmla="*/ 34 h 337"/>
                  <a:gd name="T88" fmla="*/ 427 w 663"/>
                  <a:gd name="T89" fmla="*/ 0 h 337"/>
                  <a:gd name="T90" fmla="*/ 364 w 663"/>
                  <a:gd name="T91" fmla="*/ 49 h 337"/>
                  <a:gd name="T92" fmla="*/ 145 w 663"/>
                  <a:gd name="T93" fmla="*/ 106 h 337"/>
                  <a:gd name="T94" fmla="*/ 0 w 663"/>
                  <a:gd name="T95" fmla="*/ 137 h 33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663"/>
                  <a:gd name="T145" fmla="*/ 0 h 337"/>
                  <a:gd name="T146" fmla="*/ 663 w 663"/>
                  <a:gd name="T147" fmla="*/ 337 h 3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663" h="337">
                    <a:moveTo>
                      <a:pt x="0" y="137"/>
                    </a:moveTo>
                    <a:lnTo>
                      <a:pt x="2" y="316"/>
                    </a:lnTo>
                    <a:lnTo>
                      <a:pt x="310" y="251"/>
                    </a:lnTo>
                    <a:lnTo>
                      <a:pt x="363" y="232"/>
                    </a:lnTo>
                    <a:lnTo>
                      <a:pt x="386" y="237"/>
                    </a:lnTo>
                    <a:lnTo>
                      <a:pt x="408" y="287"/>
                    </a:lnTo>
                    <a:lnTo>
                      <a:pt x="442" y="293"/>
                    </a:lnTo>
                    <a:lnTo>
                      <a:pt x="464" y="334"/>
                    </a:lnTo>
                    <a:lnTo>
                      <a:pt x="484" y="337"/>
                    </a:lnTo>
                    <a:lnTo>
                      <a:pt x="493" y="308"/>
                    </a:lnTo>
                    <a:lnTo>
                      <a:pt x="510" y="297"/>
                    </a:lnTo>
                    <a:lnTo>
                      <a:pt x="519" y="265"/>
                    </a:lnTo>
                    <a:lnTo>
                      <a:pt x="529" y="264"/>
                    </a:lnTo>
                    <a:lnTo>
                      <a:pt x="543" y="311"/>
                    </a:lnTo>
                    <a:lnTo>
                      <a:pt x="574" y="300"/>
                    </a:lnTo>
                    <a:lnTo>
                      <a:pt x="579" y="280"/>
                    </a:lnTo>
                    <a:lnTo>
                      <a:pt x="621" y="260"/>
                    </a:lnTo>
                    <a:lnTo>
                      <a:pt x="646" y="252"/>
                    </a:lnTo>
                    <a:lnTo>
                      <a:pt x="663" y="268"/>
                    </a:lnTo>
                    <a:lnTo>
                      <a:pt x="657" y="222"/>
                    </a:lnTo>
                    <a:lnTo>
                      <a:pt x="624" y="166"/>
                    </a:lnTo>
                    <a:lnTo>
                      <a:pt x="605" y="157"/>
                    </a:lnTo>
                    <a:lnTo>
                      <a:pt x="584" y="159"/>
                    </a:lnTo>
                    <a:lnTo>
                      <a:pt x="588" y="172"/>
                    </a:lnTo>
                    <a:lnTo>
                      <a:pt x="601" y="172"/>
                    </a:lnTo>
                    <a:lnTo>
                      <a:pt x="617" y="173"/>
                    </a:lnTo>
                    <a:lnTo>
                      <a:pt x="633" y="191"/>
                    </a:lnTo>
                    <a:lnTo>
                      <a:pt x="639" y="212"/>
                    </a:lnTo>
                    <a:lnTo>
                      <a:pt x="628" y="231"/>
                    </a:lnTo>
                    <a:lnTo>
                      <a:pt x="576" y="254"/>
                    </a:lnTo>
                    <a:lnTo>
                      <a:pt x="549" y="243"/>
                    </a:lnTo>
                    <a:lnTo>
                      <a:pt x="535" y="212"/>
                    </a:lnTo>
                    <a:lnTo>
                      <a:pt x="510" y="208"/>
                    </a:lnTo>
                    <a:lnTo>
                      <a:pt x="516" y="190"/>
                    </a:lnTo>
                    <a:lnTo>
                      <a:pt x="487" y="154"/>
                    </a:lnTo>
                    <a:lnTo>
                      <a:pt x="453" y="140"/>
                    </a:lnTo>
                    <a:lnTo>
                      <a:pt x="451" y="157"/>
                    </a:lnTo>
                    <a:lnTo>
                      <a:pt x="429" y="151"/>
                    </a:lnTo>
                    <a:lnTo>
                      <a:pt x="422" y="130"/>
                    </a:lnTo>
                    <a:lnTo>
                      <a:pt x="427" y="111"/>
                    </a:lnTo>
                    <a:lnTo>
                      <a:pt x="446" y="93"/>
                    </a:lnTo>
                    <a:lnTo>
                      <a:pt x="440" y="79"/>
                    </a:lnTo>
                    <a:lnTo>
                      <a:pt x="468" y="57"/>
                    </a:lnTo>
                    <a:lnTo>
                      <a:pt x="439" y="34"/>
                    </a:lnTo>
                    <a:lnTo>
                      <a:pt x="427" y="0"/>
                    </a:lnTo>
                    <a:lnTo>
                      <a:pt x="364" y="49"/>
                    </a:lnTo>
                    <a:lnTo>
                      <a:pt x="145" y="106"/>
                    </a:lnTo>
                    <a:lnTo>
                      <a:pt x="0" y="13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67" name="Freeform 57"/>
              <p:cNvSpPr>
                <a:spLocks/>
              </p:cNvSpPr>
              <p:nvPr/>
            </p:nvSpPr>
            <p:spPr bwMode="gray">
              <a:xfrm>
                <a:off x="5414906" y="2080099"/>
                <a:ext cx="29235" cy="24362"/>
              </a:xfrm>
              <a:custGeom>
                <a:avLst/>
                <a:gdLst>
                  <a:gd name="T0" fmla="*/ 0 w 60"/>
                  <a:gd name="T1" fmla="*/ 49 h 49"/>
                  <a:gd name="T2" fmla="*/ 26 w 60"/>
                  <a:gd name="T3" fmla="*/ 0 h 49"/>
                  <a:gd name="T4" fmla="*/ 60 w 60"/>
                  <a:gd name="T5" fmla="*/ 22 h 49"/>
                  <a:gd name="T6" fmla="*/ 0 w 60"/>
                  <a:gd name="T7" fmla="*/ 49 h 49"/>
                  <a:gd name="T8" fmla="*/ 0 60000 65536"/>
                  <a:gd name="T9" fmla="*/ 0 60000 65536"/>
                  <a:gd name="T10" fmla="*/ 0 60000 65536"/>
                  <a:gd name="T11" fmla="*/ 0 60000 65536"/>
                  <a:gd name="T12" fmla="*/ 0 w 60"/>
                  <a:gd name="T13" fmla="*/ 0 h 49"/>
                  <a:gd name="T14" fmla="*/ 60 w 60"/>
                  <a:gd name="T15" fmla="*/ 49 h 49"/>
                </a:gdLst>
                <a:ahLst/>
                <a:cxnLst>
                  <a:cxn ang="T8">
                    <a:pos x="T0" y="T1"/>
                  </a:cxn>
                  <a:cxn ang="T9">
                    <a:pos x="T2" y="T3"/>
                  </a:cxn>
                  <a:cxn ang="T10">
                    <a:pos x="T4" y="T5"/>
                  </a:cxn>
                  <a:cxn ang="T11">
                    <a:pos x="T6" y="T7"/>
                  </a:cxn>
                </a:cxnLst>
                <a:rect l="T12" t="T13" r="T14" b="T15"/>
                <a:pathLst>
                  <a:path w="60" h="49">
                    <a:moveTo>
                      <a:pt x="0" y="49"/>
                    </a:moveTo>
                    <a:lnTo>
                      <a:pt x="26" y="0"/>
                    </a:lnTo>
                    <a:lnTo>
                      <a:pt x="60" y="22"/>
                    </a:lnTo>
                    <a:lnTo>
                      <a:pt x="0" y="4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68" name="Freeform 58"/>
              <p:cNvSpPr>
                <a:spLocks/>
              </p:cNvSpPr>
              <p:nvPr/>
            </p:nvSpPr>
            <p:spPr bwMode="gray">
              <a:xfrm>
                <a:off x="5469477" y="2076201"/>
                <a:ext cx="23388" cy="18515"/>
              </a:xfrm>
              <a:custGeom>
                <a:avLst/>
                <a:gdLst>
                  <a:gd name="T0" fmla="*/ 0 w 47"/>
                  <a:gd name="T1" fmla="*/ 36 h 36"/>
                  <a:gd name="T2" fmla="*/ 26 w 47"/>
                  <a:gd name="T3" fmla="*/ 0 h 36"/>
                  <a:gd name="T4" fmla="*/ 47 w 47"/>
                  <a:gd name="T5" fmla="*/ 27 h 36"/>
                  <a:gd name="T6" fmla="*/ 0 w 47"/>
                  <a:gd name="T7" fmla="*/ 36 h 36"/>
                  <a:gd name="T8" fmla="*/ 0 60000 65536"/>
                  <a:gd name="T9" fmla="*/ 0 60000 65536"/>
                  <a:gd name="T10" fmla="*/ 0 60000 65536"/>
                  <a:gd name="T11" fmla="*/ 0 60000 65536"/>
                  <a:gd name="T12" fmla="*/ 0 w 47"/>
                  <a:gd name="T13" fmla="*/ 0 h 36"/>
                  <a:gd name="T14" fmla="*/ 47 w 47"/>
                  <a:gd name="T15" fmla="*/ 36 h 36"/>
                </a:gdLst>
                <a:ahLst/>
                <a:cxnLst>
                  <a:cxn ang="T8">
                    <a:pos x="T0" y="T1"/>
                  </a:cxn>
                  <a:cxn ang="T9">
                    <a:pos x="T2" y="T3"/>
                  </a:cxn>
                  <a:cxn ang="T10">
                    <a:pos x="T4" y="T5"/>
                  </a:cxn>
                  <a:cxn ang="T11">
                    <a:pos x="T6" y="T7"/>
                  </a:cxn>
                </a:cxnLst>
                <a:rect l="T12" t="T13" r="T14" b="T15"/>
                <a:pathLst>
                  <a:path w="47" h="36">
                    <a:moveTo>
                      <a:pt x="0" y="36"/>
                    </a:moveTo>
                    <a:lnTo>
                      <a:pt x="26" y="0"/>
                    </a:lnTo>
                    <a:lnTo>
                      <a:pt x="47" y="27"/>
                    </a:lnTo>
                    <a:lnTo>
                      <a:pt x="0" y="36"/>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grpSp>
          <p:nvGrpSpPr>
            <p:cNvPr id="127" name="Group 193"/>
            <p:cNvGrpSpPr/>
            <p:nvPr/>
          </p:nvGrpSpPr>
          <p:grpSpPr bwMode="gray">
            <a:xfrm>
              <a:off x="3620869" y="1617216"/>
              <a:ext cx="727944" cy="685067"/>
              <a:chOff x="3620869" y="1617216"/>
              <a:chExt cx="727944" cy="685067"/>
            </a:xfrm>
            <a:grpFill/>
          </p:grpSpPr>
          <p:sp>
            <p:nvSpPr>
              <p:cNvPr id="164" name="Freeform 59"/>
              <p:cNvSpPr>
                <a:spLocks/>
              </p:cNvSpPr>
              <p:nvPr/>
            </p:nvSpPr>
            <p:spPr bwMode="gray">
              <a:xfrm>
                <a:off x="3620869" y="1617216"/>
                <a:ext cx="554485" cy="285526"/>
              </a:xfrm>
              <a:custGeom>
                <a:avLst/>
                <a:gdLst>
                  <a:gd name="T0" fmla="*/ 89 w 1138"/>
                  <a:gd name="T1" fmla="*/ 317 h 585"/>
                  <a:gd name="T2" fmla="*/ 408 w 1138"/>
                  <a:gd name="T3" fmla="*/ 385 h 585"/>
                  <a:gd name="T4" fmla="*/ 461 w 1138"/>
                  <a:gd name="T5" fmla="*/ 432 h 585"/>
                  <a:gd name="T6" fmla="*/ 567 w 1138"/>
                  <a:gd name="T7" fmla="*/ 468 h 585"/>
                  <a:gd name="T8" fmla="*/ 594 w 1138"/>
                  <a:gd name="T9" fmla="*/ 423 h 585"/>
                  <a:gd name="T10" fmla="*/ 611 w 1138"/>
                  <a:gd name="T11" fmla="*/ 372 h 585"/>
                  <a:gd name="T12" fmla="*/ 610 w 1138"/>
                  <a:gd name="T13" fmla="*/ 392 h 585"/>
                  <a:gd name="T14" fmla="*/ 635 w 1138"/>
                  <a:gd name="T15" fmla="*/ 417 h 585"/>
                  <a:gd name="T16" fmla="*/ 668 w 1138"/>
                  <a:gd name="T17" fmla="*/ 384 h 585"/>
                  <a:gd name="T18" fmla="*/ 687 w 1138"/>
                  <a:gd name="T19" fmla="*/ 378 h 585"/>
                  <a:gd name="T20" fmla="*/ 678 w 1138"/>
                  <a:gd name="T21" fmla="*/ 439 h 585"/>
                  <a:gd name="T22" fmla="*/ 720 w 1138"/>
                  <a:gd name="T23" fmla="*/ 392 h 585"/>
                  <a:gd name="T24" fmla="*/ 799 w 1138"/>
                  <a:gd name="T25" fmla="*/ 340 h 585"/>
                  <a:gd name="T26" fmla="*/ 879 w 1138"/>
                  <a:gd name="T27" fmla="*/ 301 h 585"/>
                  <a:gd name="T28" fmla="*/ 1001 w 1138"/>
                  <a:gd name="T29" fmla="*/ 347 h 585"/>
                  <a:gd name="T30" fmla="*/ 1029 w 1138"/>
                  <a:gd name="T31" fmla="*/ 302 h 585"/>
                  <a:gd name="T32" fmla="*/ 1138 w 1138"/>
                  <a:gd name="T33" fmla="*/ 294 h 585"/>
                  <a:gd name="T34" fmla="*/ 1061 w 1138"/>
                  <a:gd name="T35" fmla="*/ 193 h 585"/>
                  <a:gd name="T36" fmla="*/ 995 w 1138"/>
                  <a:gd name="T37" fmla="*/ 193 h 585"/>
                  <a:gd name="T38" fmla="*/ 945 w 1138"/>
                  <a:gd name="T39" fmla="*/ 197 h 585"/>
                  <a:gd name="T40" fmla="*/ 926 w 1138"/>
                  <a:gd name="T41" fmla="*/ 159 h 585"/>
                  <a:gd name="T42" fmla="*/ 887 w 1138"/>
                  <a:gd name="T43" fmla="*/ 136 h 585"/>
                  <a:gd name="T44" fmla="*/ 728 w 1138"/>
                  <a:gd name="T45" fmla="*/ 175 h 585"/>
                  <a:gd name="T46" fmla="*/ 639 w 1138"/>
                  <a:gd name="T47" fmla="*/ 229 h 585"/>
                  <a:gd name="T48" fmla="*/ 587 w 1138"/>
                  <a:gd name="T49" fmla="*/ 219 h 585"/>
                  <a:gd name="T50" fmla="*/ 528 w 1138"/>
                  <a:gd name="T51" fmla="*/ 233 h 585"/>
                  <a:gd name="T52" fmla="*/ 403 w 1138"/>
                  <a:gd name="T53" fmla="*/ 141 h 585"/>
                  <a:gd name="T54" fmla="*/ 369 w 1138"/>
                  <a:gd name="T55" fmla="*/ 163 h 585"/>
                  <a:gd name="T56" fmla="*/ 349 w 1138"/>
                  <a:gd name="T57" fmla="*/ 156 h 585"/>
                  <a:gd name="T58" fmla="*/ 337 w 1138"/>
                  <a:gd name="T59" fmla="*/ 137 h 585"/>
                  <a:gd name="T60" fmla="*/ 410 w 1138"/>
                  <a:gd name="T61" fmla="*/ 22 h 585"/>
                  <a:gd name="T62" fmla="*/ 443 w 1138"/>
                  <a:gd name="T63" fmla="*/ 0 h 585"/>
                  <a:gd name="T64" fmla="*/ 334 w 1138"/>
                  <a:gd name="T65" fmla="*/ 28 h 585"/>
                  <a:gd name="T66" fmla="*/ 269 w 1138"/>
                  <a:gd name="T67" fmla="*/ 92 h 585"/>
                  <a:gd name="T68" fmla="*/ 212 w 1138"/>
                  <a:gd name="T69" fmla="*/ 137 h 585"/>
                  <a:gd name="T70" fmla="*/ 174 w 1138"/>
                  <a:gd name="T71" fmla="*/ 171 h 585"/>
                  <a:gd name="T72" fmla="*/ 90 w 1138"/>
                  <a:gd name="T73" fmla="*/ 197 h 585"/>
                  <a:gd name="T74" fmla="*/ 0 w 1138"/>
                  <a:gd name="T75" fmla="*/ 254 h 58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138"/>
                  <a:gd name="T115" fmla="*/ 0 h 585"/>
                  <a:gd name="T116" fmla="*/ 1138 w 1138"/>
                  <a:gd name="T117" fmla="*/ 585 h 58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138" h="585">
                    <a:moveTo>
                      <a:pt x="0" y="254"/>
                    </a:moveTo>
                    <a:lnTo>
                      <a:pt x="89" y="317"/>
                    </a:lnTo>
                    <a:lnTo>
                      <a:pt x="307" y="373"/>
                    </a:lnTo>
                    <a:lnTo>
                      <a:pt x="408" y="385"/>
                    </a:lnTo>
                    <a:lnTo>
                      <a:pt x="422" y="421"/>
                    </a:lnTo>
                    <a:lnTo>
                      <a:pt x="461" y="432"/>
                    </a:lnTo>
                    <a:lnTo>
                      <a:pt x="518" y="585"/>
                    </a:lnTo>
                    <a:lnTo>
                      <a:pt x="567" y="468"/>
                    </a:lnTo>
                    <a:lnTo>
                      <a:pt x="578" y="439"/>
                    </a:lnTo>
                    <a:lnTo>
                      <a:pt x="594" y="423"/>
                    </a:lnTo>
                    <a:lnTo>
                      <a:pt x="593" y="403"/>
                    </a:lnTo>
                    <a:lnTo>
                      <a:pt x="611" y="372"/>
                    </a:lnTo>
                    <a:lnTo>
                      <a:pt x="616" y="374"/>
                    </a:lnTo>
                    <a:lnTo>
                      <a:pt x="610" y="392"/>
                    </a:lnTo>
                    <a:lnTo>
                      <a:pt x="613" y="426"/>
                    </a:lnTo>
                    <a:lnTo>
                      <a:pt x="635" y="417"/>
                    </a:lnTo>
                    <a:lnTo>
                      <a:pt x="643" y="382"/>
                    </a:lnTo>
                    <a:lnTo>
                      <a:pt x="668" y="384"/>
                    </a:lnTo>
                    <a:lnTo>
                      <a:pt x="683" y="369"/>
                    </a:lnTo>
                    <a:lnTo>
                      <a:pt x="687" y="378"/>
                    </a:lnTo>
                    <a:lnTo>
                      <a:pt x="659" y="431"/>
                    </a:lnTo>
                    <a:lnTo>
                      <a:pt x="678" y="439"/>
                    </a:lnTo>
                    <a:lnTo>
                      <a:pt x="694" y="406"/>
                    </a:lnTo>
                    <a:lnTo>
                      <a:pt x="720" y="392"/>
                    </a:lnTo>
                    <a:lnTo>
                      <a:pt x="733" y="352"/>
                    </a:lnTo>
                    <a:lnTo>
                      <a:pt x="799" y="340"/>
                    </a:lnTo>
                    <a:lnTo>
                      <a:pt x="831" y="337"/>
                    </a:lnTo>
                    <a:lnTo>
                      <a:pt x="879" y="301"/>
                    </a:lnTo>
                    <a:lnTo>
                      <a:pt x="952" y="313"/>
                    </a:lnTo>
                    <a:lnTo>
                      <a:pt x="1001" y="347"/>
                    </a:lnTo>
                    <a:lnTo>
                      <a:pt x="1004" y="304"/>
                    </a:lnTo>
                    <a:lnTo>
                      <a:pt x="1029" y="302"/>
                    </a:lnTo>
                    <a:lnTo>
                      <a:pt x="1089" y="307"/>
                    </a:lnTo>
                    <a:lnTo>
                      <a:pt x="1138" y="294"/>
                    </a:lnTo>
                    <a:lnTo>
                      <a:pt x="1074" y="255"/>
                    </a:lnTo>
                    <a:lnTo>
                      <a:pt x="1061" y="193"/>
                    </a:lnTo>
                    <a:lnTo>
                      <a:pt x="1011" y="204"/>
                    </a:lnTo>
                    <a:lnTo>
                      <a:pt x="995" y="193"/>
                    </a:lnTo>
                    <a:lnTo>
                      <a:pt x="974" y="204"/>
                    </a:lnTo>
                    <a:lnTo>
                      <a:pt x="945" y="197"/>
                    </a:lnTo>
                    <a:lnTo>
                      <a:pt x="931" y="196"/>
                    </a:lnTo>
                    <a:lnTo>
                      <a:pt x="926" y="159"/>
                    </a:lnTo>
                    <a:lnTo>
                      <a:pt x="937" y="125"/>
                    </a:lnTo>
                    <a:lnTo>
                      <a:pt x="887" y="136"/>
                    </a:lnTo>
                    <a:lnTo>
                      <a:pt x="843" y="158"/>
                    </a:lnTo>
                    <a:lnTo>
                      <a:pt x="728" y="175"/>
                    </a:lnTo>
                    <a:lnTo>
                      <a:pt x="652" y="243"/>
                    </a:lnTo>
                    <a:lnTo>
                      <a:pt x="639" y="229"/>
                    </a:lnTo>
                    <a:lnTo>
                      <a:pt x="616" y="240"/>
                    </a:lnTo>
                    <a:lnTo>
                      <a:pt x="587" y="219"/>
                    </a:lnTo>
                    <a:lnTo>
                      <a:pt x="568" y="226"/>
                    </a:lnTo>
                    <a:lnTo>
                      <a:pt x="528" y="233"/>
                    </a:lnTo>
                    <a:lnTo>
                      <a:pt x="470" y="154"/>
                    </a:lnTo>
                    <a:lnTo>
                      <a:pt x="403" y="141"/>
                    </a:lnTo>
                    <a:lnTo>
                      <a:pt x="383" y="145"/>
                    </a:lnTo>
                    <a:lnTo>
                      <a:pt x="369" y="163"/>
                    </a:lnTo>
                    <a:lnTo>
                      <a:pt x="381" y="130"/>
                    </a:lnTo>
                    <a:lnTo>
                      <a:pt x="349" y="156"/>
                    </a:lnTo>
                    <a:lnTo>
                      <a:pt x="334" y="184"/>
                    </a:lnTo>
                    <a:lnTo>
                      <a:pt x="337" y="137"/>
                    </a:lnTo>
                    <a:lnTo>
                      <a:pt x="369" y="70"/>
                    </a:lnTo>
                    <a:lnTo>
                      <a:pt x="410" y="22"/>
                    </a:lnTo>
                    <a:lnTo>
                      <a:pt x="449" y="11"/>
                    </a:lnTo>
                    <a:lnTo>
                      <a:pt x="443" y="0"/>
                    </a:lnTo>
                    <a:lnTo>
                      <a:pt x="376" y="6"/>
                    </a:lnTo>
                    <a:lnTo>
                      <a:pt x="334" y="28"/>
                    </a:lnTo>
                    <a:lnTo>
                      <a:pt x="320" y="52"/>
                    </a:lnTo>
                    <a:lnTo>
                      <a:pt x="269" y="92"/>
                    </a:lnTo>
                    <a:lnTo>
                      <a:pt x="248" y="126"/>
                    </a:lnTo>
                    <a:lnTo>
                      <a:pt x="212" y="137"/>
                    </a:lnTo>
                    <a:lnTo>
                      <a:pt x="197" y="158"/>
                    </a:lnTo>
                    <a:lnTo>
                      <a:pt x="174" y="171"/>
                    </a:lnTo>
                    <a:lnTo>
                      <a:pt x="105" y="183"/>
                    </a:lnTo>
                    <a:lnTo>
                      <a:pt x="90" y="197"/>
                    </a:lnTo>
                    <a:lnTo>
                      <a:pt x="58" y="227"/>
                    </a:lnTo>
                    <a:lnTo>
                      <a:pt x="0" y="25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65" name="Freeform 60"/>
              <p:cNvSpPr>
                <a:spLocks/>
              </p:cNvSpPr>
              <p:nvPr/>
            </p:nvSpPr>
            <p:spPr bwMode="gray">
              <a:xfrm>
                <a:off x="3976558" y="1794573"/>
                <a:ext cx="372255" cy="507710"/>
              </a:xfrm>
              <a:custGeom>
                <a:avLst/>
                <a:gdLst>
                  <a:gd name="T0" fmla="*/ 0 w 765"/>
                  <a:gd name="T1" fmla="*/ 1042 h 1042"/>
                  <a:gd name="T2" fmla="*/ 74 w 765"/>
                  <a:gd name="T3" fmla="*/ 915 h 1042"/>
                  <a:gd name="T4" fmla="*/ 88 w 765"/>
                  <a:gd name="T5" fmla="*/ 869 h 1042"/>
                  <a:gd name="T6" fmla="*/ 92 w 765"/>
                  <a:gd name="T7" fmla="*/ 781 h 1042"/>
                  <a:gd name="T8" fmla="*/ 75 w 765"/>
                  <a:gd name="T9" fmla="*/ 694 h 1042"/>
                  <a:gd name="T10" fmla="*/ 31 w 765"/>
                  <a:gd name="T11" fmla="*/ 612 h 1042"/>
                  <a:gd name="T12" fmla="*/ 11 w 765"/>
                  <a:gd name="T13" fmla="*/ 564 h 1042"/>
                  <a:gd name="T14" fmla="*/ 25 w 765"/>
                  <a:gd name="T15" fmla="*/ 523 h 1042"/>
                  <a:gd name="T16" fmla="*/ 4 w 765"/>
                  <a:gd name="T17" fmla="*/ 470 h 1042"/>
                  <a:gd name="T18" fmla="*/ 26 w 765"/>
                  <a:gd name="T19" fmla="*/ 433 h 1042"/>
                  <a:gd name="T20" fmla="*/ 44 w 765"/>
                  <a:gd name="T21" fmla="*/ 342 h 1042"/>
                  <a:gd name="T22" fmla="*/ 39 w 765"/>
                  <a:gd name="T23" fmla="*/ 300 h 1042"/>
                  <a:gd name="T24" fmla="*/ 68 w 765"/>
                  <a:gd name="T25" fmla="*/ 275 h 1042"/>
                  <a:gd name="T26" fmla="*/ 64 w 765"/>
                  <a:gd name="T27" fmla="*/ 245 h 1042"/>
                  <a:gd name="T28" fmla="*/ 110 w 765"/>
                  <a:gd name="T29" fmla="*/ 223 h 1042"/>
                  <a:gd name="T30" fmla="*/ 149 w 765"/>
                  <a:gd name="T31" fmla="*/ 158 h 1042"/>
                  <a:gd name="T32" fmla="*/ 143 w 765"/>
                  <a:gd name="T33" fmla="*/ 264 h 1042"/>
                  <a:gd name="T34" fmla="*/ 176 w 765"/>
                  <a:gd name="T35" fmla="*/ 243 h 1042"/>
                  <a:gd name="T36" fmla="*/ 175 w 765"/>
                  <a:gd name="T37" fmla="*/ 157 h 1042"/>
                  <a:gd name="T38" fmla="*/ 219 w 765"/>
                  <a:gd name="T39" fmla="*/ 108 h 1042"/>
                  <a:gd name="T40" fmla="*/ 248 w 765"/>
                  <a:gd name="T41" fmla="*/ 102 h 1042"/>
                  <a:gd name="T42" fmla="*/ 224 w 765"/>
                  <a:gd name="T43" fmla="*/ 87 h 1042"/>
                  <a:gd name="T44" fmla="*/ 214 w 765"/>
                  <a:gd name="T45" fmla="*/ 58 h 1042"/>
                  <a:gd name="T46" fmla="*/ 232 w 765"/>
                  <a:gd name="T47" fmla="*/ 14 h 1042"/>
                  <a:gd name="T48" fmla="*/ 271 w 765"/>
                  <a:gd name="T49" fmla="*/ 0 h 1042"/>
                  <a:gd name="T50" fmla="*/ 361 w 765"/>
                  <a:gd name="T51" fmla="*/ 26 h 1042"/>
                  <a:gd name="T52" fmla="*/ 394 w 765"/>
                  <a:gd name="T53" fmla="*/ 60 h 1042"/>
                  <a:gd name="T54" fmla="*/ 500 w 765"/>
                  <a:gd name="T55" fmla="*/ 82 h 1042"/>
                  <a:gd name="T56" fmla="*/ 520 w 765"/>
                  <a:gd name="T57" fmla="*/ 115 h 1042"/>
                  <a:gd name="T58" fmla="*/ 551 w 765"/>
                  <a:gd name="T59" fmla="*/ 153 h 1042"/>
                  <a:gd name="T60" fmla="*/ 523 w 765"/>
                  <a:gd name="T61" fmla="*/ 152 h 1042"/>
                  <a:gd name="T62" fmla="*/ 519 w 765"/>
                  <a:gd name="T63" fmla="*/ 173 h 1042"/>
                  <a:gd name="T64" fmla="*/ 552 w 765"/>
                  <a:gd name="T65" fmla="*/ 214 h 1042"/>
                  <a:gd name="T66" fmla="*/ 558 w 765"/>
                  <a:gd name="T67" fmla="*/ 286 h 1042"/>
                  <a:gd name="T68" fmla="*/ 558 w 765"/>
                  <a:gd name="T69" fmla="*/ 329 h 1042"/>
                  <a:gd name="T70" fmla="*/ 526 w 765"/>
                  <a:gd name="T71" fmla="*/ 380 h 1042"/>
                  <a:gd name="T72" fmla="*/ 523 w 765"/>
                  <a:gd name="T73" fmla="*/ 406 h 1042"/>
                  <a:gd name="T74" fmla="*/ 481 w 765"/>
                  <a:gd name="T75" fmla="*/ 427 h 1042"/>
                  <a:gd name="T76" fmla="*/ 472 w 765"/>
                  <a:gd name="T77" fmla="*/ 450 h 1042"/>
                  <a:gd name="T78" fmla="*/ 476 w 765"/>
                  <a:gd name="T79" fmla="*/ 503 h 1042"/>
                  <a:gd name="T80" fmla="*/ 521 w 765"/>
                  <a:gd name="T81" fmla="*/ 525 h 1042"/>
                  <a:gd name="T82" fmla="*/ 557 w 765"/>
                  <a:gd name="T83" fmla="*/ 483 h 1042"/>
                  <a:gd name="T84" fmla="*/ 583 w 765"/>
                  <a:gd name="T85" fmla="*/ 425 h 1042"/>
                  <a:gd name="T86" fmla="*/ 645 w 765"/>
                  <a:gd name="T87" fmla="*/ 388 h 1042"/>
                  <a:gd name="T88" fmla="*/ 687 w 765"/>
                  <a:gd name="T89" fmla="*/ 411 h 1042"/>
                  <a:gd name="T90" fmla="*/ 714 w 765"/>
                  <a:gd name="T91" fmla="*/ 475 h 1042"/>
                  <a:gd name="T92" fmla="*/ 749 w 765"/>
                  <a:gd name="T93" fmla="*/ 600 h 1042"/>
                  <a:gd name="T94" fmla="*/ 765 w 765"/>
                  <a:gd name="T95" fmla="*/ 641 h 1042"/>
                  <a:gd name="T96" fmla="*/ 755 w 765"/>
                  <a:gd name="T97" fmla="*/ 673 h 1042"/>
                  <a:gd name="T98" fmla="*/ 760 w 765"/>
                  <a:gd name="T99" fmla="*/ 726 h 1042"/>
                  <a:gd name="T100" fmla="*/ 747 w 765"/>
                  <a:gd name="T101" fmla="*/ 756 h 1042"/>
                  <a:gd name="T102" fmla="*/ 729 w 765"/>
                  <a:gd name="T103" fmla="*/ 726 h 1042"/>
                  <a:gd name="T104" fmla="*/ 709 w 765"/>
                  <a:gd name="T105" fmla="*/ 739 h 1042"/>
                  <a:gd name="T106" fmla="*/ 707 w 765"/>
                  <a:gd name="T107" fmla="*/ 788 h 1042"/>
                  <a:gd name="T108" fmla="*/ 699 w 765"/>
                  <a:gd name="T109" fmla="*/ 809 h 1042"/>
                  <a:gd name="T110" fmla="*/ 667 w 765"/>
                  <a:gd name="T111" fmla="*/ 831 h 1042"/>
                  <a:gd name="T112" fmla="*/ 665 w 765"/>
                  <a:gd name="T113" fmla="*/ 896 h 1042"/>
                  <a:gd name="T114" fmla="*/ 643 w 765"/>
                  <a:gd name="T115" fmla="*/ 925 h 1042"/>
                  <a:gd name="T116" fmla="*/ 623 w 765"/>
                  <a:gd name="T117" fmla="*/ 979 h 1042"/>
                  <a:gd name="T118" fmla="*/ 375 w 765"/>
                  <a:gd name="T119" fmla="*/ 1018 h 1042"/>
                  <a:gd name="T120" fmla="*/ 368 w 765"/>
                  <a:gd name="T121" fmla="*/ 1002 h 1042"/>
                  <a:gd name="T122" fmla="*/ 0 w 765"/>
                  <a:gd name="T123" fmla="*/ 1042 h 10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765"/>
                  <a:gd name="T187" fmla="*/ 0 h 1042"/>
                  <a:gd name="T188" fmla="*/ 765 w 765"/>
                  <a:gd name="T189" fmla="*/ 1042 h 10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765" h="1042">
                    <a:moveTo>
                      <a:pt x="0" y="1042"/>
                    </a:moveTo>
                    <a:lnTo>
                      <a:pt x="74" y="915"/>
                    </a:lnTo>
                    <a:lnTo>
                      <a:pt x="88" y="869"/>
                    </a:lnTo>
                    <a:lnTo>
                      <a:pt x="92" y="781"/>
                    </a:lnTo>
                    <a:lnTo>
                      <a:pt x="75" y="694"/>
                    </a:lnTo>
                    <a:lnTo>
                      <a:pt x="31" y="612"/>
                    </a:lnTo>
                    <a:lnTo>
                      <a:pt x="11" y="564"/>
                    </a:lnTo>
                    <a:lnTo>
                      <a:pt x="25" y="523"/>
                    </a:lnTo>
                    <a:lnTo>
                      <a:pt x="4" y="470"/>
                    </a:lnTo>
                    <a:lnTo>
                      <a:pt x="26" y="433"/>
                    </a:lnTo>
                    <a:lnTo>
                      <a:pt x="44" y="342"/>
                    </a:lnTo>
                    <a:lnTo>
                      <a:pt x="39" y="300"/>
                    </a:lnTo>
                    <a:lnTo>
                      <a:pt x="68" y="275"/>
                    </a:lnTo>
                    <a:lnTo>
                      <a:pt x="64" y="245"/>
                    </a:lnTo>
                    <a:lnTo>
                      <a:pt x="110" y="223"/>
                    </a:lnTo>
                    <a:lnTo>
                      <a:pt x="149" y="158"/>
                    </a:lnTo>
                    <a:lnTo>
                      <a:pt x="143" y="264"/>
                    </a:lnTo>
                    <a:lnTo>
                      <a:pt x="176" y="243"/>
                    </a:lnTo>
                    <a:lnTo>
                      <a:pt x="175" y="157"/>
                    </a:lnTo>
                    <a:lnTo>
                      <a:pt x="219" y="108"/>
                    </a:lnTo>
                    <a:lnTo>
                      <a:pt x="248" y="102"/>
                    </a:lnTo>
                    <a:lnTo>
                      <a:pt x="224" y="87"/>
                    </a:lnTo>
                    <a:lnTo>
                      <a:pt x="214" y="58"/>
                    </a:lnTo>
                    <a:lnTo>
                      <a:pt x="232" y="14"/>
                    </a:lnTo>
                    <a:lnTo>
                      <a:pt x="271" y="0"/>
                    </a:lnTo>
                    <a:lnTo>
                      <a:pt x="361" y="26"/>
                    </a:lnTo>
                    <a:lnTo>
                      <a:pt x="394" y="60"/>
                    </a:lnTo>
                    <a:lnTo>
                      <a:pt x="500" y="82"/>
                    </a:lnTo>
                    <a:lnTo>
                      <a:pt x="520" y="115"/>
                    </a:lnTo>
                    <a:lnTo>
                      <a:pt x="551" y="153"/>
                    </a:lnTo>
                    <a:lnTo>
                      <a:pt x="523" y="152"/>
                    </a:lnTo>
                    <a:lnTo>
                      <a:pt x="519" y="173"/>
                    </a:lnTo>
                    <a:lnTo>
                      <a:pt x="552" y="214"/>
                    </a:lnTo>
                    <a:lnTo>
                      <a:pt x="558" y="286"/>
                    </a:lnTo>
                    <a:lnTo>
                      <a:pt x="558" y="329"/>
                    </a:lnTo>
                    <a:lnTo>
                      <a:pt x="526" y="380"/>
                    </a:lnTo>
                    <a:lnTo>
                      <a:pt x="523" y="406"/>
                    </a:lnTo>
                    <a:lnTo>
                      <a:pt x="481" y="427"/>
                    </a:lnTo>
                    <a:lnTo>
                      <a:pt x="472" y="450"/>
                    </a:lnTo>
                    <a:lnTo>
                      <a:pt x="476" y="503"/>
                    </a:lnTo>
                    <a:lnTo>
                      <a:pt x="521" y="525"/>
                    </a:lnTo>
                    <a:lnTo>
                      <a:pt x="557" y="483"/>
                    </a:lnTo>
                    <a:lnTo>
                      <a:pt x="583" y="425"/>
                    </a:lnTo>
                    <a:lnTo>
                      <a:pt x="645" y="388"/>
                    </a:lnTo>
                    <a:lnTo>
                      <a:pt x="687" y="411"/>
                    </a:lnTo>
                    <a:lnTo>
                      <a:pt x="714" y="475"/>
                    </a:lnTo>
                    <a:lnTo>
                      <a:pt x="749" y="600"/>
                    </a:lnTo>
                    <a:lnTo>
                      <a:pt x="765" y="641"/>
                    </a:lnTo>
                    <a:lnTo>
                      <a:pt x="755" y="673"/>
                    </a:lnTo>
                    <a:lnTo>
                      <a:pt x="760" y="726"/>
                    </a:lnTo>
                    <a:lnTo>
                      <a:pt x="747" y="756"/>
                    </a:lnTo>
                    <a:lnTo>
                      <a:pt x="729" y="726"/>
                    </a:lnTo>
                    <a:lnTo>
                      <a:pt x="709" y="739"/>
                    </a:lnTo>
                    <a:lnTo>
                      <a:pt x="707" y="788"/>
                    </a:lnTo>
                    <a:lnTo>
                      <a:pt x="699" y="809"/>
                    </a:lnTo>
                    <a:lnTo>
                      <a:pt x="667" y="831"/>
                    </a:lnTo>
                    <a:lnTo>
                      <a:pt x="665" y="896"/>
                    </a:lnTo>
                    <a:lnTo>
                      <a:pt x="643" y="925"/>
                    </a:lnTo>
                    <a:lnTo>
                      <a:pt x="623" y="979"/>
                    </a:lnTo>
                    <a:lnTo>
                      <a:pt x="375" y="1018"/>
                    </a:lnTo>
                    <a:lnTo>
                      <a:pt x="368" y="1002"/>
                    </a:lnTo>
                    <a:lnTo>
                      <a:pt x="0" y="104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128" name="Freeform 61"/>
            <p:cNvSpPr>
              <a:spLocks/>
            </p:cNvSpPr>
            <p:nvPr/>
          </p:nvSpPr>
          <p:spPr bwMode="gray">
            <a:xfrm>
              <a:off x="3052741" y="1411598"/>
              <a:ext cx="636343" cy="715276"/>
            </a:xfrm>
            <a:custGeom>
              <a:avLst/>
              <a:gdLst>
                <a:gd name="T0" fmla="*/ 0 w 1305"/>
                <a:gd name="T1" fmla="*/ 92 h 1467"/>
                <a:gd name="T2" fmla="*/ 9 w 1305"/>
                <a:gd name="T3" fmla="*/ 298 h 1467"/>
                <a:gd name="T4" fmla="*/ 59 w 1305"/>
                <a:gd name="T5" fmla="*/ 465 h 1467"/>
                <a:gd name="T6" fmla="*/ 66 w 1305"/>
                <a:gd name="T7" fmla="*/ 681 h 1467"/>
                <a:gd name="T8" fmla="*/ 101 w 1305"/>
                <a:gd name="T9" fmla="*/ 854 h 1467"/>
                <a:gd name="T10" fmla="*/ 55 w 1305"/>
                <a:gd name="T11" fmla="*/ 943 h 1467"/>
                <a:gd name="T12" fmla="*/ 122 w 1305"/>
                <a:gd name="T13" fmla="*/ 1008 h 1467"/>
                <a:gd name="T14" fmla="*/ 118 w 1305"/>
                <a:gd name="T15" fmla="*/ 1467 h 1467"/>
                <a:gd name="T16" fmla="*/ 1061 w 1305"/>
                <a:gd name="T17" fmla="*/ 1450 h 1467"/>
                <a:gd name="T18" fmla="*/ 1046 w 1305"/>
                <a:gd name="T19" fmla="*/ 1360 h 1467"/>
                <a:gd name="T20" fmla="*/ 1017 w 1305"/>
                <a:gd name="T21" fmla="*/ 1327 h 1467"/>
                <a:gd name="T22" fmla="*/ 944 w 1305"/>
                <a:gd name="T23" fmla="*/ 1280 h 1467"/>
                <a:gd name="T24" fmla="*/ 893 w 1305"/>
                <a:gd name="T25" fmla="*/ 1224 h 1467"/>
                <a:gd name="T26" fmla="*/ 767 w 1305"/>
                <a:gd name="T27" fmla="*/ 1145 h 1467"/>
                <a:gd name="T28" fmla="*/ 770 w 1305"/>
                <a:gd name="T29" fmla="*/ 1009 h 1467"/>
                <a:gd name="T30" fmla="*/ 743 w 1305"/>
                <a:gd name="T31" fmla="*/ 924 h 1467"/>
                <a:gd name="T32" fmla="*/ 845 w 1305"/>
                <a:gd name="T33" fmla="*/ 794 h 1467"/>
                <a:gd name="T34" fmla="*/ 839 w 1305"/>
                <a:gd name="T35" fmla="*/ 666 h 1467"/>
                <a:gd name="T36" fmla="*/ 864 w 1305"/>
                <a:gd name="T37" fmla="*/ 645 h 1467"/>
                <a:gd name="T38" fmla="*/ 990 w 1305"/>
                <a:gd name="T39" fmla="*/ 539 h 1467"/>
                <a:gd name="T40" fmla="*/ 1055 w 1305"/>
                <a:gd name="T41" fmla="*/ 461 h 1467"/>
                <a:gd name="T42" fmla="*/ 1138 w 1305"/>
                <a:gd name="T43" fmla="*/ 395 h 1467"/>
                <a:gd name="T44" fmla="*/ 1305 w 1305"/>
                <a:gd name="T45" fmla="*/ 308 h 1467"/>
                <a:gd name="T46" fmla="*/ 1244 w 1305"/>
                <a:gd name="T47" fmla="*/ 314 h 1467"/>
                <a:gd name="T48" fmla="*/ 1186 w 1305"/>
                <a:gd name="T49" fmla="*/ 287 h 1467"/>
                <a:gd name="T50" fmla="*/ 1093 w 1305"/>
                <a:gd name="T51" fmla="*/ 297 h 1467"/>
                <a:gd name="T52" fmla="*/ 1073 w 1305"/>
                <a:gd name="T53" fmla="*/ 260 h 1467"/>
                <a:gd name="T54" fmla="*/ 1043 w 1305"/>
                <a:gd name="T55" fmla="*/ 275 h 1467"/>
                <a:gd name="T56" fmla="*/ 978 w 1305"/>
                <a:gd name="T57" fmla="*/ 313 h 1467"/>
                <a:gd name="T58" fmla="*/ 933 w 1305"/>
                <a:gd name="T59" fmla="*/ 300 h 1467"/>
                <a:gd name="T60" fmla="*/ 916 w 1305"/>
                <a:gd name="T61" fmla="*/ 280 h 1467"/>
                <a:gd name="T62" fmla="*/ 881 w 1305"/>
                <a:gd name="T63" fmla="*/ 269 h 1467"/>
                <a:gd name="T64" fmla="*/ 865 w 1305"/>
                <a:gd name="T65" fmla="*/ 242 h 1467"/>
                <a:gd name="T66" fmla="*/ 833 w 1305"/>
                <a:gd name="T67" fmla="*/ 247 h 1467"/>
                <a:gd name="T68" fmla="*/ 830 w 1305"/>
                <a:gd name="T69" fmla="*/ 271 h 1467"/>
                <a:gd name="T70" fmla="*/ 815 w 1305"/>
                <a:gd name="T71" fmla="*/ 276 h 1467"/>
                <a:gd name="T72" fmla="*/ 791 w 1305"/>
                <a:gd name="T73" fmla="*/ 223 h 1467"/>
                <a:gd name="T74" fmla="*/ 760 w 1305"/>
                <a:gd name="T75" fmla="*/ 222 h 1467"/>
                <a:gd name="T76" fmla="*/ 770 w 1305"/>
                <a:gd name="T77" fmla="*/ 197 h 1467"/>
                <a:gd name="T78" fmla="*/ 695 w 1305"/>
                <a:gd name="T79" fmla="*/ 182 h 1467"/>
                <a:gd name="T80" fmla="*/ 666 w 1305"/>
                <a:gd name="T81" fmla="*/ 178 h 1467"/>
                <a:gd name="T82" fmla="*/ 578 w 1305"/>
                <a:gd name="T83" fmla="*/ 214 h 1467"/>
                <a:gd name="T84" fmla="*/ 563 w 1305"/>
                <a:gd name="T85" fmla="*/ 182 h 1467"/>
                <a:gd name="T86" fmla="*/ 425 w 1305"/>
                <a:gd name="T87" fmla="*/ 154 h 1467"/>
                <a:gd name="T88" fmla="*/ 403 w 1305"/>
                <a:gd name="T89" fmla="*/ 12 h 1467"/>
                <a:gd name="T90" fmla="*/ 345 w 1305"/>
                <a:gd name="T91" fmla="*/ 0 h 1467"/>
                <a:gd name="T92" fmla="*/ 344 w 1305"/>
                <a:gd name="T93" fmla="*/ 93 h 1467"/>
                <a:gd name="T94" fmla="*/ 0 w 1305"/>
                <a:gd name="T95" fmla="*/ 92 h 146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305"/>
                <a:gd name="T145" fmla="*/ 0 h 1467"/>
                <a:gd name="T146" fmla="*/ 1305 w 1305"/>
                <a:gd name="T147" fmla="*/ 1467 h 146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305" h="1467">
                  <a:moveTo>
                    <a:pt x="0" y="92"/>
                  </a:moveTo>
                  <a:lnTo>
                    <a:pt x="9" y="298"/>
                  </a:lnTo>
                  <a:lnTo>
                    <a:pt x="59" y="465"/>
                  </a:lnTo>
                  <a:lnTo>
                    <a:pt x="66" y="681"/>
                  </a:lnTo>
                  <a:lnTo>
                    <a:pt x="101" y="854"/>
                  </a:lnTo>
                  <a:lnTo>
                    <a:pt x="55" y="943"/>
                  </a:lnTo>
                  <a:lnTo>
                    <a:pt x="122" y="1008"/>
                  </a:lnTo>
                  <a:lnTo>
                    <a:pt x="118" y="1467"/>
                  </a:lnTo>
                  <a:lnTo>
                    <a:pt x="1061" y="1450"/>
                  </a:lnTo>
                  <a:lnTo>
                    <a:pt x="1046" y="1360"/>
                  </a:lnTo>
                  <a:lnTo>
                    <a:pt x="1017" y="1327"/>
                  </a:lnTo>
                  <a:lnTo>
                    <a:pt x="944" y="1280"/>
                  </a:lnTo>
                  <a:lnTo>
                    <a:pt x="893" y="1224"/>
                  </a:lnTo>
                  <a:lnTo>
                    <a:pt x="767" y="1145"/>
                  </a:lnTo>
                  <a:lnTo>
                    <a:pt x="770" y="1009"/>
                  </a:lnTo>
                  <a:lnTo>
                    <a:pt x="743" y="924"/>
                  </a:lnTo>
                  <a:lnTo>
                    <a:pt x="845" y="794"/>
                  </a:lnTo>
                  <a:lnTo>
                    <a:pt x="839" y="666"/>
                  </a:lnTo>
                  <a:lnTo>
                    <a:pt x="864" y="645"/>
                  </a:lnTo>
                  <a:lnTo>
                    <a:pt x="990" y="539"/>
                  </a:lnTo>
                  <a:lnTo>
                    <a:pt x="1055" y="461"/>
                  </a:lnTo>
                  <a:lnTo>
                    <a:pt x="1138" y="395"/>
                  </a:lnTo>
                  <a:lnTo>
                    <a:pt x="1305" y="308"/>
                  </a:lnTo>
                  <a:lnTo>
                    <a:pt x="1244" y="314"/>
                  </a:lnTo>
                  <a:lnTo>
                    <a:pt x="1186" y="287"/>
                  </a:lnTo>
                  <a:lnTo>
                    <a:pt x="1093" y="297"/>
                  </a:lnTo>
                  <a:lnTo>
                    <a:pt x="1073" y="260"/>
                  </a:lnTo>
                  <a:lnTo>
                    <a:pt x="1043" y="275"/>
                  </a:lnTo>
                  <a:lnTo>
                    <a:pt x="978" y="313"/>
                  </a:lnTo>
                  <a:lnTo>
                    <a:pt x="933" y="300"/>
                  </a:lnTo>
                  <a:lnTo>
                    <a:pt x="916" y="280"/>
                  </a:lnTo>
                  <a:lnTo>
                    <a:pt x="881" y="269"/>
                  </a:lnTo>
                  <a:lnTo>
                    <a:pt x="865" y="242"/>
                  </a:lnTo>
                  <a:lnTo>
                    <a:pt x="833" y="247"/>
                  </a:lnTo>
                  <a:lnTo>
                    <a:pt x="830" y="271"/>
                  </a:lnTo>
                  <a:lnTo>
                    <a:pt x="815" y="276"/>
                  </a:lnTo>
                  <a:lnTo>
                    <a:pt x="791" y="223"/>
                  </a:lnTo>
                  <a:lnTo>
                    <a:pt x="760" y="222"/>
                  </a:lnTo>
                  <a:lnTo>
                    <a:pt x="770" y="197"/>
                  </a:lnTo>
                  <a:lnTo>
                    <a:pt x="695" y="182"/>
                  </a:lnTo>
                  <a:lnTo>
                    <a:pt x="666" y="178"/>
                  </a:lnTo>
                  <a:lnTo>
                    <a:pt x="578" y="214"/>
                  </a:lnTo>
                  <a:lnTo>
                    <a:pt x="563" y="182"/>
                  </a:lnTo>
                  <a:lnTo>
                    <a:pt x="425" y="154"/>
                  </a:lnTo>
                  <a:lnTo>
                    <a:pt x="403" y="12"/>
                  </a:lnTo>
                  <a:lnTo>
                    <a:pt x="345" y="0"/>
                  </a:lnTo>
                  <a:lnTo>
                    <a:pt x="344" y="93"/>
                  </a:lnTo>
                  <a:lnTo>
                    <a:pt x="0" y="9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29" name="Freeform 62"/>
            <p:cNvSpPr>
              <a:spLocks/>
            </p:cNvSpPr>
            <p:nvPr/>
          </p:nvSpPr>
          <p:spPr bwMode="gray">
            <a:xfrm>
              <a:off x="3596506" y="3133523"/>
              <a:ext cx="343021" cy="595414"/>
            </a:xfrm>
            <a:custGeom>
              <a:avLst/>
              <a:gdLst>
                <a:gd name="T0" fmla="*/ 0 w 703"/>
                <a:gd name="T1" fmla="*/ 1038 h 1223"/>
                <a:gd name="T2" fmla="*/ 3 w 703"/>
                <a:gd name="T3" fmla="*/ 992 h 1223"/>
                <a:gd name="T4" fmla="*/ 48 w 703"/>
                <a:gd name="T5" fmla="*/ 853 h 1223"/>
                <a:gd name="T6" fmla="*/ 117 w 703"/>
                <a:gd name="T7" fmla="*/ 760 h 1223"/>
                <a:gd name="T8" fmla="*/ 95 w 703"/>
                <a:gd name="T9" fmla="*/ 734 h 1223"/>
                <a:gd name="T10" fmla="*/ 103 w 703"/>
                <a:gd name="T11" fmla="*/ 644 h 1223"/>
                <a:gd name="T12" fmla="*/ 69 w 703"/>
                <a:gd name="T13" fmla="*/ 539 h 1223"/>
                <a:gd name="T14" fmla="*/ 56 w 703"/>
                <a:gd name="T15" fmla="*/ 402 h 1223"/>
                <a:gd name="T16" fmla="*/ 108 w 703"/>
                <a:gd name="T17" fmla="*/ 253 h 1223"/>
                <a:gd name="T18" fmla="*/ 182 w 703"/>
                <a:gd name="T19" fmla="*/ 149 h 1223"/>
                <a:gd name="T20" fmla="*/ 179 w 703"/>
                <a:gd name="T21" fmla="*/ 120 h 1223"/>
                <a:gd name="T22" fmla="*/ 233 w 703"/>
                <a:gd name="T23" fmla="*/ 28 h 1223"/>
                <a:gd name="T24" fmla="*/ 657 w 703"/>
                <a:gd name="T25" fmla="*/ 0 h 1223"/>
                <a:gd name="T26" fmla="*/ 676 w 703"/>
                <a:gd name="T27" fmla="*/ 23 h 1223"/>
                <a:gd name="T28" fmla="*/ 657 w 703"/>
                <a:gd name="T29" fmla="*/ 783 h 1223"/>
                <a:gd name="T30" fmla="*/ 703 w 703"/>
                <a:gd name="T31" fmla="*/ 1150 h 1223"/>
                <a:gd name="T32" fmla="*/ 686 w 703"/>
                <a:gd name="T33" fmla="*/ 1167 h 1223"/>
                <a:gd name="T34" fmla="*/ 659 w 703"/>
                <a:gd name="T35" fmla="*/ 1150 h 1223"/>
                <a:gd name="T36" fmla="*/ 625 w 703"/>
                <a:gd name="T37" fmla="*/ 1167 h 1223"/>
                <a:gd name="T38" fmla="*/ 597 w 703"/>
                <a:gd name="T39" fmla="*/ 1147 h 1223"/>
                <a:gd name="T40" fmla="*/ 595 w 703"/>
                <a:gd name="T41" fmla="*/ 1159 h 1223"/>
                <a:gd name="T42" fmla="*/ 560 w 703"/>
                <a:gd name="T43" fmla="*/ 1163 h 1223"/>
                <a:gd name="T44" fmla="*/ 516 w 703"/>
                <a:gd name="T45" fmla="*/ 1184 h 1223"/>
                <a:gd name="T46" fmla="*/ 501 w 703"/>
                <a:gd name="T47" fmla="*/ 1172 h 1223"/>
                <a:gd name="T48" fmla="*/ 479 w 703"/>
                <a:gd name="T49" fmla="*/ 1214 h 1223"/>
                <a:gd name="T50" fmla="*/ 459 w 703"/>
                <a:gd name="T51" fmla="*/ 1223 h 1223"/>
                <a:gd name="T52" fmla="*/ 389 w 703"/>
                <a:gd name="T53" fmla="*/ 1106 h 1223"/>
                <a:gd name="T54" fmla="*/ 401 w 703"/>
                <a:gd name="T55" fmla="*/ 1022 h 1223"/>
                <a:gd name="T56" fmla="*/ 0 w 703"/>
                <a:gd name="T57" fmla="*/ 1038 h 122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703"/>
                <a:gd name="T88" fmla="*/ 0 h 1223"/>
                <a:gd name="T89" fmla="*/ 703 w 703"/>
                <a:gd name="T90" fmla="*/ 1223 h 122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703" h="1223">
                  <a:moveTo>
                    <a:pt x="0" y="1038"/>
                  </a:moveTo>
                  <a:lnTo>
                    <a:pt x="3" y="992"/>
                  </a:lnTo>
                  <a:lnTo>
                    <a:pt x="48" y="853"/>
                  </a:lnTo>
                  <a:lnTo>
                    <a:pt x="117" y="760"/>
                  </a:lnTo>
                  <a:lnTo>
                    <a:pt x="95" y="734"/>
                  </a:lnTo>
                  <a:lnTo>
                    <a:pt x="103" y="644"/>
                  </a:lnTo>
                  <a:lnTo>
                    <a:pt x="69" y="539"/>
                  </a:lnTo>
                  <a:lnTo>
                    <a:pt x="56" y="402"/>
                  </a:lnTo>
                  <a:lnTo>
                    <a:pt x="108" y="253"/>
                  </a:lnTo>
                  <a:lnTo>
                    <a:pt x="182" y="149"/>
                  </a:lnTo>
                  <a:lnTo>
                    <a:pt x="179" y="120"/>
                  </a:lnTo>
                  <a:lnTo>
                    <a:pt x="233" y="28"/>
                  </a:lnTo>
                  <a:lnTo>
                    <a:pt x="657" y="0"/>
                  </a:lnTo>
                  <a:lnTo>
                    <a:pt x="676" y="23"/>
                  </a:lnTo>
                  <a:lnTo>
                    <a:pt x="657" y="783"/>
                  </a:lnTo>
                  <a:lnTo>
                    <a:pt x="703" y="1150"/>
                  </a:lnTo>
                  <a:lnTo>
                    <a:pt x="686" y="1167"/>
                  </a:lnTo>
                  <a:lnTo>
                    <a:pt x="659" y="1150"/>
                  </a:lnTo>
                  <a:lnTo>
                    <a:pt x="625" y="1167"/>
                  </a:lnTo>
                  <a:lnTo>
                    <a:pt x="597" y="1147"/>
                  </a:lnTo>
                  <a:lnTo>
                    <a:pt x="595" y="1159"/>
                  </a:lnTo>
                  <a:lnTo>
                    <a:pt x="560" y="1163"/>
                  </a:lnTo>
                  <a:lnTo>
                    <a:pt x="516" y="1184"/>
                  </a:lnTo>
                  <a:lnTo>
                    <a:pt x="501" y="1172"/>
                  </a:lnTo>
                  <a:lnTo>
                    <a:pt x="479" y="1214"/>
                  </a:lnTo>
                  <a:lnTo>
                    <a:pt x="459" y="1223"/>
                  </a:lnTo>
                  <a:lnTo>
                    <a:pt x="389" y="1106"/>
                  </a:lnTo>
                  <a:lnTo>
                    <a:pt x="401" y="1022"/>
                  </a:lnTo>
                  <a:lnTo>
                    <a:pt x="0" y="103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30" name="Freeform 63"/>
            <p:cNvSpPr>
              <a:spLocks/>
            </p:cNvSpPr>
            <p:nvPr/>
          </p:nvSpPr>
          <p:spPr bwMode="gray">
            <a:xfrm>
              <a:off x="3169680" y="2472818"/>
              <a:ext cx="642190" cy="559358"/>
            </a:xfrm>
            <a:custGeom>
              <a:avLst/>
              <a:gdLst>
                <a:gd name="T0" fmla="*/ 0 w 1318"/>
                <a:gd name="T1" fmla="*/ 16 h 1149"/>
                <a:gd name="T2" fmla="*/ 79 w 1318"/>
                <a:gd name="T3" fmla="*/ 165 h 1149"/>
                <a:gd name="T4" fmla="*/ 118 w 1318"/>
                <a:gd name="T5" fmla="*/ 200 h 1149"/>
                <a:gd name="T6" fmla="*/ 141 w 1318"/>
                <a:gd name="T7" fmla="*/ 193 h 1149"/>
                <a:gd name="T8" fmla="*/ 164 w 1318"/>
                <a:gd name="T9" fmla="*/ 212 h 1149"/>
                <a:gd name="T10" fmla="*/ 167 w 1318"/>
                <a:gd name="T11" fmla="*/ 232 h 1149"/>
                <a:gd name="T12" fmla="*/ 146 w 1318"/>
                <a:gd name="T13" fmla="*/ 233 h 1149"/>
                <a:gd name="T14" fmla="*/ 121 w 1318"/>
                <a:gd name="T15" fmla="*/ 286 h 1149"/>
                <a:gd name="T16" fmla="*/ 179 w 1318"/>
                <a:gd name="T17" fmla="*/ 369 h 1149"/>
                <a:gd name="T18" fmla="*/ 224 w 1318"/>
                <a:gd name="T19" fmla="*/ 382 h 1149"/>
                <a:gd name="T20" fmla="*/ 218 w 1318"/>
                <a:gd name="T21" fmla="*/ 920 h 1149"/>
                <a:gd name="T22" fmla="*/ 222 w 1318"/>
                <a:gd name="T23" fmla="*/ 1050 h 1149"/>
                <a:gd name="T24" fmla="*/ 1100 w 1318"/>
                <a:gd name="T25" fmla="*/ 1021 h 1149"/>
                <a:gd name="T26" fmla="*/ 1110 w 1318"/>
                <a:gd name="T27" fmla="*/ 1099 h 1149"/>
                <a:gd name="T28" fmla="*/ 1074 w 1318"/>
                <a:gd name="T29" fmla="*/ 1149 h 1149"/>
                <a:gd name="T30" fmla="*/ 1207 w 1318"/>
                <a:gd name="T31" fmla="*/ 1142 h 1149"/>
                <a:gd name="T32" fmla="*/ 1230 w 1318"/>
                <a:gd name="T33" fmla="*/ 1099 h 1149"/>
                <a:gd name="T34" fmla="*/ 1233 w 1318"/>
                <a:gd name="T35" fmla="*/ 1050 h 1149"/>
                <a:gd name="T36" fmla="*/ 1263 w 1318"/>
                <a:gd name="T37" fmla="*/ 1013 h 1149"/>
                <a:gd name="T38" fmla="*/ 1276 w 1318"/>
                <a:gd name="T39" fmla="*/ 978 h 1149"/>
                <a:gd name="T40" fmla="*/ 1309 w 1318"/>
                <a:gd name="T41" fmla="*/ 973 h 1149"/>
                <a:gd name="T42" fmla="*/ 1318 w 1318"/>
                <a:gd name="T43" fmla="*/ 891 h 1149"/>
                <a:gd name="T44" fmla="*/ 1299 w 1318"/>
                <a:gd name="T45" fmla="*/ 885 h 1149"/>
                <a:gd name="T46" fmla="*/ 1270 w 1318"/>
                <a:gd name="T47" fmla="*/ 883 h 1149"/>
                <a:gd name="T48" fmla="*/ 1239 w 1318"/>
                <a:gd name="T49" fmla="*/ 824 h 1149"/>
                <a:gd name="T50" fmla="*/ 1223 w 1318"/>
                <a:gd name="T51" fmla="*/ 744 h 1149"/>
                <a:gd name="T52" fmla="*/ 1190 w 1318"/>
                <a:gd name="T53" fmla="*/ 689 h 1149"/>
                <a:gd name="T54" fmla="*/ 1138 w 1318"/>
                <a:gd name="T55" fmla="*/ 668 h 1149"/>
                <a:gd name="T56" fmla="*/ 1071 w 1318"/>
                <a:gd name="T57" fmla="*/ 616 h 1149"/>
                <a:gd name="T58" fmla="*/ 1050 w 1318"/>
                <a:gd name="T59" fmla="*/ 545 h 1149"/>
                <a:gd name="T60" fmla="*/ 1087 w 1318"/>
                <a:gd name="T61" fmla="*/ 435 h 1149"/>
                <a:gd name="T62" fmla="*/ 1056 w 1318"/>
                <a:gd name="T63" fmla="*/ 414 h 1149"/>
                <a:gd name="T64" fmla="*/ 978 w 1318"/>
                <a:gd name="T65" fmla="*/ 415 h 1149"/>
                <a:gd name="T66" fmla="*/ 965 w 1318"/>
                <a:gd name="T67" fmla="*/ 344 h 1149"/>
                <a:gd name="T68" fmla="*/ 836 w 1318"/>
                <a:gd name="T69" fmla="*/ 213 h 1149"/>
                <a:gd name="T70" fmla="*/ 807 w 1318"/>
                <a:gd name="T71" fmla="*/ 102 h 1149"/>
                <a:gd name="T72" fmla="*/ 821 w 1318"/>
                <a:gd name="T73" fmla="*/ 58 h 1149"/>
                <a:gd name="T74" fmla="*/ 763 w 1318"/>
                <a:gd name="T75" fmla="*/ 0 h 1149"/>
                <a:gd name="T76" fmla="*/ 0 w 1318"/>
                <a:gd name="T77" fmla="*/ 16 h 114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318"/>
                <a:gd name="T118" fmla="*/ 0 h 1149"/>
                <a:gd name="T119" fmla="*/ 1318 w 1318"/>
                <a:gd name="T120" fmla="*/ 1149 h 114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318" h="1149">
                  <a:moveTo>
                    <a:pt x="0" y="16"/>
                  </a:moveTo>
                  <a:lnTo>
                    <a:pt x="79" y="165"/>
                  </a:lnTo>
                  <a:lnTo>
                    <a:pt x="118" y="200"/>
                  </a:lnTo>
                  <a:lnTo>
                    <a:pt x="141" y="193"/>
                  </a:lnTo>
                  <a:lnTo>
                    <a:pt x="164" y="212"/>
                  </a:lnTo>
                  <a:lnTo>
                    <a:pt x="167" y="232"/>
                  </a:lnTo>
                  <a:lnTo>
                    <a:pt x="146" y="233"/>
                  </a:lnTo>
                  <a:lnTo>
                    <a:pt x="121" y="286"/>
                  </a:lnTo>
                  <a:lnTo>
                    <a:pt x="179" y="369"/>
                  </a:lnTo>
                  <a:lnTo>
                    <a:pt x="224" y="382"/>
                  </a:lnTo>
                  <a:lnTo>
                    <a:pt x="218" y="920"/>
                  </a:lnTo>
                  <a:lnTo>
                    <a:pt x="222" y="1050"/>
                  </a:lnTo>
                  <a:lnTo>
                    <a:pt x="1100" y="1021"/>
                  </a:lnTo>
                  <a:lnTo>
                    <a:pt x="1110" y="1099"/>
                  </a:lnTo>
                  <a:lnTo>
                    <a:pt x="1074" y="1149"/>
                  </a:lnTo>
                  <a:lnTo>
                    <a:pt x="1207" y="1142"/>
                  </a:lnTo>
                  <a:lnTo>
                    <a:pt x="1230" y="1099"/>
                  </a:lnTo>
                  <a:lnTo>
                    <a:pt x="1233" y="1050"/>
                  </a:lnTo>
                  <a:lnTo>
                    <a:pt x="1263" y="1013"/>
                  </a:lnTo>
                  <a:lnTo>
                    <a:pt x="1276" y="978"/>
                  </a:lnTo>
                  <a:lnTo>
                    <a:pt x="1309" y="973"/>
                  </a:lnTo>
                  <a:lnTo>
                    <a:pt x="1318" y="891"/>
                  </a:lnTo>
                  <a:lnTo>
                    <a:pt x="1299" y="885"/>
                  </a:lnTo>
                  <a:lnTo>
                    <a:pt x="1270" y="883"/>
                  </a:lnTo>
                  <a:lnTo>
                    <a:pt x="1239" y="824"/>
                  </a:lnTo>
                  <a:lnTo>
                    <a:pt x="1223" y="744"/>
                  </a:lnTo>
                  <a:lnTo>
                    <a:pt x="1190" y="689"/>
                  </a:lnTo>
                  <a:lnTo>
                    <a:pt x="1138" y="668"/>
                  </a:lnTo>
                  <a:lnTo>
                    <a:pt x="1071" y="616"/>
                  </a:lnTo>
                  <a:lnTo>
                    <a:pt x="1050" y="545"/>
                  </a:lnTo>
                  <a:lnTo>
                    <a:pt x="1087" y="435"/>
                  </a:lnTo>
                  <a:lnTo>
                    <a:pt x="1056" y="414"/>
                  </a:lnTo>
                  <a:lnTo>
                    <a:pt x="978" y="415"/>
                  </a:lnTo>
                  <a:lnTo>
                    <a:pt x="965" y="344"/>
                  </a:lnTo>
                  <a:lnTo>
                    <a:pt x="836" y="213"/>
                  </a:lnTo>
                  <a:lnTo>
                    <a:pt x="807" y="102"/>
                  </a:lnTo>
                  <a:lnTo>
                    <a:pt x="821" y="58"/>
                  </a:lnTo>
                  <a:lnTo>
                    <a:pt x="763" y="0"/>
                  </a:lnTo>
                  <a:lnTo>
                    <a:pt x="0" y="16"/>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31" name="Freeform 64"/>
            <p:cNvSpPr>
              <a:spLocks/>
            </p:cNvSpPr>
            <p:nvPr/>
          </p:nvSpPr>
          <p:spPr bwMode="gray">
            <a:xfrm>
              <a:off x="1511097" y="1279068"/>
              <a:ext cx="988133" cy="629521"/>
            </a:xfrm>
            <a:custGeom>
              <a:avLst/>
              <a:gdLst>
                <a:gd name="T0" fmla="*/ 0 w 2027"/>
                <a:gd name="T1" fmla="*/ 241 h 1293"/>
                <a:gd name="T2" fmla="*/ 35 w 2027"/>
                <a:gd name="T3" fmla="*/ 328 h 1293"/>
                <a:gd name="T4" fmla="*/ 39 w 2027"/>
                <a:gd name="T5" fmla="*/ 382 h 1293"/>
                <a:gd name="T6" fmla="*/ 20 w 2027"/>
                <a:gd name="T7" fmla="*/ 390 h 1293"/>
                <a:gd name="T8" fmla="*/ 81 w 2027"/>
                <a:gd name="T9" fmla="*/ 449 h 1293"/>
                <a:gd name="T10" fmla="*/ 143 w 2027"/>
                <a:gd name="T11" fmla="*/ 603 h 1293"/>
                <a:gd name="T12" fmla="*/ 165 w 2027"/>
                <a:gd name="T13" fmla="*/ 597 h 1293"/>
                <a:gd name="T14" fmla="*/ 167 w 2027"/>
                <a:gd name="T15" fmla="*/ 619 h 1293"/>
                <a:gd name="T16" fmla="*/ 197 w 2027"/>
                <a:gd name="T17" fmla="*/ 628 h 1293"/>
                <a:gd name="T18" fmla="*/ 219 w 2027"/>
                <a:gd name="T19" fmla="*/ 631 h 1293"/>
                <a:gd name="T20" fmla="*/ 164 w 2027"/>
                <a:gd name="T21" fmla="*/ 743 h 1293"/>
                <a:gd name="T22" fmla="*/ 173 w 2027"/>
                <a:gd name="T23" fmla="*/ 817 h 1293"/>
                <a:gd name="T24" fmla="*/ 128 w 2027"/>
                <a:gd name="T25" fmla="*/ 889 h 1293"/>
                <a:gd name="T26" fmla="*/ 159 w 2027"/>
                <a:gd name="T27" fmla="*/ 921 h 1293"/>
                <a:gd name="T28" fmla="*/ 239 w 2027"/>
                <a:gd name="T29" fmla="*/ 876 h 1293"/>
                <a:gd name="T30" fmla="*/ 297 w 2027"/>
                <a:gd name="T31" fmla="*/ 1119 h 1293"/>
                <a:gd name="T32" fmla="*/ 334 w 2027"/>
                <a:gd name="T33" fmla="*/ 1131 h 1293"/>
                <a:gd name="T34" fmla="*/ 341 w 2027"/>
                <a:gd name="T35" fmla="*/ 1205 h 1293"/>
                <a:gd name="T36" fmla="*/ 372 w 2027"/>
                <a:gd name="T37" fmla="*/ 1236 h 1293"/>
                <a:gd name="T38" fmla="*/ 395 w 2027"/>
                <a:gd name="T39" fmla="*/ 1209 h 1293"/>
                <a:gd name="T40" fmla="*/ 449 w 2027"/>
                <a:gd name="T41" fmla="*/ 1233 h 1293"/>
                <a:gd name="T42" fmla="*/ 482 w 2027"/>
                <a:gd name="T43" fmla="*/ 1207 h 1293"/>
                <a:gd name="T44" fmla="*/ 590 w 2027"/>
                <a:gd name="T45" fmla="*/ 1228 h 1293"/>
                <a:gd name="T46" fmla="*/ 616 w 2027"/>
                <a:gd name="T47" fmla="*/ 1234 h 1293"/>
                <a:gd name="T48" fmla="*/ 640 w 2027"/>
                <a:gd name="T49" fmla="*/ 1185 h 1293"/>
                <a:gd name="T50" fmla="*/ 686 w 2027"/>
                <a:gd name="T51" fmla="*/ 1263 h 1293"/>
                <a:gd name="T52" fmla="*/ 708 w 2027"/>
                <a:gd name="T53" fmla="*/ 1139 h 1293"/>
                <a:gd name="T54" fmla="*/ 1259 w 2027"/>
                <a:gd name="T55" fmla="*/ 1221 h 1293"/>
                <a:gd name="T56" fmla="*/ 1937 w 2027"/>
                <a:gd name="T57" fmla="*/ 1293 h 1293"/>
                <a:gd name="T58" fmla="*/ 1960 w 2027"/>
                <a:gd name="T59" fmla="*/ 1060 h 1293"/>
                <a:gd name="T60" fmla="*/ 2027 w 2027"/>
                <a:gd name="T61" fmla="*/ 303 h 1293"/>
                <a:gd name="T62" fmla="*/ 1130 w 2027"/>
                <a:gd name="T63" fmla="*/ 198 h 1293"/>
                <a:gd name="T64" fmla="*/ 682 w 2027"/>
                <a:gd name="T65" fmla="*/ 124 h 1293"/>
                <a:gd name="T66" fmla="*/ 53 w 2027"/>
                <a:gd name="T67" fmla="*/ 0 h 1293"/>
                <a:gd name="T68" fmla="*/ 0 w 2027"/>
                <a:gd name="T69" fmla="*/ 241 h 129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027"/>
                <a:gd name="T106" fmla="*/ 0 h 1293"/>
                <a:gd name="T107" fmla="*/ 2027 w 2027"/>
                <a:gd name="T108" fmla="*/ 1293 h 129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027" h="1293">
                  <a:moveTo>
                    <a:pt x="0" y="241"/>
                  </a:moveTo>
                  <a:lnTo>
                    <a:pt x="35" y="328"/>
                  </a:lnTo>
                  <a:lnTo>
                    <a:pt x="39" y="382"/>
                  </a:lnTo>
                  <a:lnTo>
                    <a:pt x="20" y="390"/>
                  </a:lnTo>
                  <a:lnTo>
                    <a:pt x="81" y="449"/>
                  </a:lnTo>
                  <a:lnTo>
                    <a:pt x="143" y="603"/>
                  </a:lnTo>
                  <a:lnTo>
                    <a:pt x="165" y="597"/>
                  </a:lnTo>
                  <a:lnTo>
                    <a:pt x="167" y="619"/>
                  </a:lnTo>
                  <a:lnTo>
                    <a:pt x="197" y="628"/>
                  </a:lnTo>
                  <a:lnTo>
                    <a:pt x="219" y="631"/>
                  </a:lnTo>
                  <a:lnTo>
                    <a:pt x="164" y="743"/>
                  </a:lnTo>
                  <a:lnTo>
                    <a:pt x="173" y="817"/>
                  </a:lnTo>
                  <a:lnTo>
                    <a:pt x="128" y="889"/>
                  </a:lnTo>
                  <a:lnTo>
                    <a:pt x="159" y="921"/>
                  </a:lnTo>
                  <a:lnTo>
                    <a:pt x="239" y="876"/>
                  </a:lnTo>
                  <a:lnTo>
                    <a:pt x="297" y="1119"/>
                  </a:lnTo>
                  <a:lnTo>
                    <a:pt x="334" y="1131"/>
                  </a:lnTo>
                  <a:lnTo>
                    <a:pt x="341" y="1205"/>
                  </a:lnTo>
                  <a:lnTo>
                    <a:pt x="372" y="1236"/>
                  </a:lnTo>
                  <a:lnTo>
                    <a:pt x="395" y="1209"/>
                  </a:lnTo>
                  <a:lnTo>
                    <a:pt x="449" y="1233"/>
                  </a:lnTo>
                  <a:lnTo>
                    <a:pt x="482" y="1207"/>
                  </a:lnTo>
                  <a:lnTo>
                    <a:pt x="590" y="1228"/>
                  </a:lnTo>
                  <a:lnTo>
                    <a:pt x="616" y="1234"/>
                  </a:lnTo>
                  <a:lnTo>
                    <a:pt x="640" y="1185"/>
                  </a:lnTo>
                  <a:lnTo>
                    <a:pt x="686" y="1263"/>
                  </a:lnTo>
                  <a:lnTo>
                    <a:pt x="708" y="1139"/>
                  </a:lnTo>
                  <a:lnTo>
                    <a:pt x="1259" y="1221"/>
                  </a:lnTo>
                  <a:lnTo>
                    <a:pt x="1937" y="1293"/>
                  </a:lnTo>
                  <a:lnTo>
                    <a:pt x="1960" y="1060"/>
                  </a:lnTo>
                  <a:lnTo>
                    <a:pt x="2027" y="303"/>
                  </a:lnTo>
                  <a:lnTo>
                    <a:pt x="1130" y="198"/>
                  </a:lnTo>
                  <a:lnTo>
                    <a:pt x="682" y="124"/>
                  </a:lnTo>
                  <a:lnTo>
                    <a:pt x="53" y="0"/>
                  </a:lnTo>
                  <a:lnTo>
                    <a:pt x="0" y="24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32" name="Freeform 65"/>
            <p:cNvSpPr>
              <a:spLocks/>
            </p:cNvSpPr>
            <p:nvPr/>
          </p:nvSpPr>
          <p:spPr bwMode="gray">
            <a:xfrm>
              <a:off x="2410552" y="2152211"/>
              <a:ext cx="797133" cy="400515"/>
            </a:xfrm>
            <a:custGeom>
              <a:avLst/>
              <a:gdLst>
                <a:gd name="T0" fmla="*/ 0 w 1638"/>
                <a:gd name="T1" fmla="*/ 500 h 821"/>
                <a:gd name="T2" fmla="*/ 46 w 1638"/>
                <a:gd name="T3" fmla="*/ 0 h 821"/>
                <a:gd name="T4" fmla="*/ 1055 w 1638"/>
                <a:gd name="T5" fmla="*/ 62 h 821"/>
                <a:gd name="T6" fmla="*/ 1124 w 1638"/>
                <a:gd name="T7" fmla="*/ 113 h 821"/>
                <a:gd name="T8" fmla="*/ 1244 w 1638"/>
                <a:gd name="T9" fmla="*/ 108 h 821"/>
                <a:gd name="T10" fmla="*/ 1301 w 1638"/>
                <a:gd name="T11" fmla="*/ 121 h 821"/>
                <a:gd name="T12" fmla="*/ 1368 w 1638"/>
                <a:gd name="T13" fmla="*/ 151 h 821"/>
                <a:gd name="T14" fmla="*/ 1403 w 1638"/>
                <a:gd name="T15" fmla="*/ 193 h 821"/>
                <a:gd name="T16" fmla="*/ 1433 w 1638"/>
                <a:gd name="T17" fmla="*/ 203 h 821"/>
                <a:gd name="T18" fmla="*/ 1489 w 1638"/>
                <a:gd name="T19" fmla="*/ 358 h 821"/>
                <a:gd name="T20" fmla="*/ 1490 w 1638"/>
                <a:gd name="T21" fmla="*/ 406 h 821"/>
                <a:gd name="T22" fmla="*/ 1527 w 1638"/>
                <a:gd name="T23" fmla="*/ 478 h 821"/>
                <a:gd name="T24" fmla="*/ 1545 w 1638"/>
                <a:gd name="T25" fmla="*/ 597 h 821"/>
                <a:gd name="T26" fmla="*/ 1536 w 1638"/>
                <a:gd name="T27" fmla="*/ 633 h 821"/>
                <a:gd name="T28" fmla="*/ 1559 w 1638"/>
                <a:gd name="T29" fmla="*/ 672 h 821"/>
                <a:gd name="T30" fmla="*/ 1638 w 1638"/>
                <a:gd name="T31" fmla="*/ 821 h 821"/>
                <a:gd name="T32" fmla="*/ 909 w 1638"/>
                <a:gd name="T33" fmla="*/ 812 h 821"/>
                <a:gd name="T34" fmla="*/ 359 w 1638"/>
                <a:gd name="T35" fmla="*/ 780 h 821"/>
                <a:gd name="T36" fmla="*/ 375 w 1638"/>
                <a:gd name="T37" fmla="*/ 531 h 821"/>
                <a:gd name="T38" fmla="*/ 0 w 1638"/>
                <a:gd name="T39" fmla="*/ 500 h 82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638"/>
                <a:gd name="T61" fmla="*/ 0 h 821"/>
                <a:gd name="T62" fmla="*/ 1638 w 1638"/>
                <a:gd name="T63" fmla="*/ 821 h 82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638" h="821">
                  <a:moveTo>
                    <a:pt x="0" y="500"/>
                  </a:moveTo>
                  <a:lnTo>
                    <a:pt x="46" y="0"/>
                  </a:lnTo>
                  <a:lnTo>
                    <a:pt x="1055" y="62"/>
                  </a:lnTo>
                  <a:lnTo>
                    <a:pt x="1124" y="113"/>
                  </a:lnTo>
                  <a:lnTo>
                    <a:pt x="1244" y="108"/>
                  </a:lnTo>
                  <a:lnTo>
                    <a:pt x="1301" y="121"/>
                  </a:lnTo>
                  <a:lnTo>
                    <a:pt x="1368" y="151"/>
                  </a:lnTo>
                  <a:lnTo>
                    <a:pt x="1403" y="193"/>
                  </a:lnTo>
                  <a:lnTo>
                    <a:pt x="1433" y="203"/>
                  </a:lnTo>
                  <a:lnTo>
                    <a:pt x="1489" y="358"/>
                  </a:lnTo>
                  <a:lnTo>
                    <a:pt x="1490" y="406"/>
                  </a:lnTo>
                  <a:lnTo>
                    <a:pt x="1527" y="478"/>
                  </a:lnTo>
                  <a:lnTo>
                    <a:pt x="1545" y="597"/>
                  </a:lnTo>
                  <a:lnTo>
                    <a:pt x="1536" y="633"/>
                  </a:lnTo>
                  <a:lnTo>
                    <a:pt x="1559" y="672"/>
                  </a:lnTo>
                  <a:lnTo>
                    <a:pt x="1638" y="821"/>
                  </a:lnTo>
                  <a:lnTo>
                    <a:pt x="909" y="812"/>
                  </a:lnTo>
                  <a:lnTo>
                    <a:pt x="359" y="780"/>
                  </a:lnTo>
                  <a:lnTo>
                    <a:pt x="375" y="531"/>
                  </a:lnTo>
                  <a:lnTo>
                    <a:pt x="0" y="50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33" name="Freeform 66"/>
            <p:cNvSpPr>
              <a:spLocks/>
            </p:cNvSpPr>
            <p:nvPr/>
          </p:nvSpPr>
          <p:spPr bwMode="gray">
            <a:xfrm>
              <a:off x="915683" y="2024553"/>
              <a:ext cx="614903" cy="952077"/>
            </a:xfrm>
            <a:custGeom>
              <a:avLst/>
              <a:gdLst>
                <a:gd name="T0" fmla="*/ 0 w 1262"/>
                <a:gd name="T1" fmla="*/ 717 h 1953"/>
                <a:gd name="T2" fmla="*/ 58 w 1262"/>
                <a:gd name="T3" fmla="*/ 831 h 1953"/>
                <a:gd name="T4" fmla="*/ 802 w 1262"/>
                <a:gd name="T5" fmla="*/ 1953 h 1953"/>
                <a:gd name="T6" fmla="*/ 832 w 1262"/>
                <a:gd name="T7" fmla="*/ 1692 h 1953"/>
                <a:gd name="T8" fmla="*/ 877 w 1262"/>
                <a:gd name="T9" fmla="*/ 1677 h 1953"/>
                <a:gd name="T10" fmla="*/ 952 w 1262"/>
                <a:gd name="T11" fmla="*/ 1722 h 1953"/>
                <a:gd name="T12" fmla="*/ 1018 w 1262"/>
                <a:gd name="T13" fmla="*/ 1489 h 1953"/>
                <a:gd name="T14" fmla="*/ 1262 w 1262"/>
                <a:gd name="T15" fmla="*/ 251 h 1953"/>
                <a:gd name="T16" fmla="*/ 723 w 1262"/>
                <a:gd name="T17" fmla="*/ 134 h 1953"/>
                <a:gd name="T18" fmla="*/ 188 w 1262"/>
                <a:gd name="T19" fmla="*/ 0 h 1953"/>
                <a:gd name="T20" fmla="*/ 0 w 1262"/>
                <a:gd name="T21" fmla="*/ 717 h 195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62"/>
                <a:gd name="T34" fmla="*/ 0 h 1953"/>
                <a:gd name="T35" fmla="*/ 1262 w 1262"/>
                <a:gd name="T36" fmla="*/ 1953 h 195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62" h="1953">
                  <a:moveTo>
                    <a:pt x="0" y="717"/>
                  </a:moveTo>
                  <a:lnTo>
                    <a:pt x="58" y="831"/>
                  </a:lnTo>
                  <a:lnTo>
                    <a:pt x="802" y="1953"/>
                  </a:lnTo>
                  <a:lnTo>
                    <a:pt x="832" y="1692"/>
                  </a:lnTo>
                  <a:lnTo>
                    <a:pt x="877" y="1677"/>
                  </a:lnTo>
                  <a:lnTo>
                    <a:pt x="952" y="1722"/>
                  </a:lnTo>
                  <a:lnTo>
                    <a:pt x="1018" y="1489"/>
                  </a:lnTo>
                  <a:lnTo>
                    <a:pt x="1262" y="251"/>
                  </a:lnTo>
                  <a:lnTo>
                    <a:pt x="723" y="134"/>
                  </a:lnTo>
                  <a:lnTo>
                    <a:pt x="188" y="0"/>
                  </a:lnTo>
                  <a:lnTo>
                    <a:pt x="0" y="71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34" name="Freeform 67"/>
            <p:cNvSpPr>
              <a:spLocks/>
            </p:cNvSpPr>
            <p:nvPr/>
          </p:nvSpPr>
          <p:spPr bwMode="gray">
            <a:xfrm>
              <a:off x="5213186" y="1635731"/>
              <a:ext cx="155918" cy="337174"/>
            </a:xfrm>
            <a:custGeom>
              <a:avLst/>
              <a:gdLst>
                <a:gd name="T0" fmla="*/ 0 w 322"/>
                <a:gd name="T1" fmla="*/ 475 h 691"/>
                <a:gd name="T2" fmla="*/ 18 w 322"/>
                <a:gd name="T3" fmla="*/ 322 h 691"/>
                <a:gd name="T4" fmla="*/ 54 w 322"/>
                <a:gd name="T5" fmla="*/ 251 h 691"/>
                <a:gd name="T6" fmla="*/ 58 w 322"/>
                <a:gd name="T7" fmla="*/ 92 h 691"/>
                <a:gd name="T8" fmla="*/ 57 w 322"/>
                <a:gd name="T9" fmla="*/ 32 h 691"/>
                <a:gd name="T10" fmla="*/ 114 w 322"/>
                <a:gd name="T11" fmla="*/ 0 h 691"/>
                <a:gd name="T12" fmla="*/ 248 w 322"/>
                <a:gd name="T13" fmla="*/ 431 h 691"/>
                <a:gd name="T14" fmla="*/ 316 w 322"/>
                <a:gd name="T15" fmla="*/ 526 h 691"/>
                <a:gd name="T16" fmla="*/ 322 w 322"/>
                <a:gd name="T17" fmla="*/ 544 h 691"/>
                <a:gd name="T18" fmla="*/ 312 w 322"/>
                <a:gd name="T19" fmla="*/ 585 h 691"/>
                <a:gd name="T20" fmla="*/ 249 w 322"/>
                <a:gd name="T21" fmla="*/ 634 h 691"/>
                <a:gd name="T22" fmla="*/ 30 w 322"/>
                <a:gd name="T23" fmla="*/ 691 h 691"/>
                <a:gd name="T24" fmla="*/ 0 w 322"/>
                <a:gd name="T25" fmla="*/ 475 h 69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2"/>
                <a:gd name="T40" fmla="*/ 0 h 691"/>
                <a:gd name="T41" fmla="*/ 322 w 322"/>
                <a:gd name="T42" fmla="*/ 691 h 69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2" h="691">
                  <a:moveTo>
                    <a:pt x="0" y="475"/>
                  </a:moveTo>
                  <a:lnTo>
                    <a:pt x="18" y="322"/>
                  </a:lnTo>
                  <a:lnTo>
                    <a:pt x="54" y="251"/>
                  </a:lnTo>
                  <a:lnTo>
                    <a:pt x="58" y="92"/>
                  </a:lnTo>
                  <a:lnTo>
                    <a:pt x="57" y="32"/>
                  </a:lnTo>
                  <a:lnTo>
                    <a:pt x="114" y="0"/>
                  </a:lnTo>
                  <a:lnTo>
                    <a:pt x="248" y="431"/>
                  </a:lnTo>
                  <a:lnTo>
                    <a:pt x="316" y="526"/>
                  </a:lnTo>
                  <a:lnTo>
                    <a:pt x="322" y="544"/>
                  </a:lnTo>
                  <a:lnTo>
                    <a:pt x="312" y="585"/>
                  </a:lnTo>
                  <a:lnTo>
                    <a:pt x="249" y="634"/>
                  </a:lnTo>
                  <a:lnTo>
                    <a:pt x="30" y="691"/>
                  </a:lnTo>
                  <a:lnTo>
                    <a:pt x="0" y="47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35" name="Freeform 68"/>
            <p:cNvSpPr>
              <a:spLocks/>
            </p:cNvSpPr>
            <p:nvPr/>
          </p:nvSpPr>
          <p:spPr bwMode="gray">
            <a:xfrm>
              <a:off x="5039727" y="2181446"/>
              <a:ext cx="127658" cy="295270"/>
            </a:xfrm>
            <a:custGeom>
              <a:avLst/>
              <a:gdLst>
                <a:gd name="T0" fmla="*/ 0 w 262"/>
                <a:gd name="T1" fmla="*/ 448 h 606"/>
                <a:gd name="T2" fmla="*/ 14 w 262"/>
                <a:gd name="T3" fmla="*/ 412 h 606"/>
                <a:gd name="T4" fmla="*/ 59 w 262"/>
                <a:gd name="T5" fmla="*/ 381 h 606"/>
                <a:gd name="T6" fmla="*/ 82 w 262"/>
                <a:gd name="T7" fmla="*/ 332 h 606"/>
                <a:gd name="T8" fmla="*/ 121 w 262"/>
                <a:gd name="T9" fmla="*/ 295 h 606"/>
                <a:gd name="T10" fmla="*/ 9 w 262"/>
                <a:gd name="T11" fmla="*/ 203 h 606"/>
                <a:gd name="T12" fmla="*/ 6 w 262"/>
                <a:gd name="T13" fmla="*/ 116 h 606"/>
                <a:gd name="T14" fmla="*/ 58 w 262"/>
                <a:gd name="T15" fmla="*/ 0 h 606"/>
                <a:gd name="T16" fmla="*/ 228 w 262"/>
                <a:gd name="T17" fmla="*/ 57 h 606"/>
                <a:gd name="T18" fmla="*/ 230 w 262"/>
                <a:gd name="T19" fmla="*/ 80 h 606"/>
                <a:gd name="T20" fmla="*/ 211 w 262"/>
                <a:gd name="T21" fmla="*/ 146 h 606"/>
                <a:gd name="T22" fmla="*/ 191 w 262"/>
                <a:gd name="T23" fmla="*/ 164 h 606"/>
                <a:gd name="T24" fmla="*/ 188 w 262"/>
                <a:gd name="T25" fmla="*/ 197 h 606"/>
                <a:gd name="T26" fmla="*/ 206 w 262"/>
                <a:gd name="T27" fmla="*/ 207 h 606"/>
                <a:gd name="T28" fmla="*/ 224 w 262"/>
                <a:gd name="T29" fmla="*/ 203 h 606"/>
                <a:gd name="T30" fmla="*/ 242 w 262"/>
                <a:gd name="T31" fmla="*/ 205 h 606"/>
                <a:gd name="T32" fmla="*/ 238 w 262"/>
                <a:gd name="T33" fmla="*/ 191 h 606"/>
                <a:gd name="T34" fmla="*/ 247 w 262"/>
                <a:gd name="T35" fmla="*/ 197 h 606"/>
                <a:gd name="T36" fmla="*/ 260 w 262"/>
                <a:gd name="T37" fmla="*/ 237 h 606"/>
                <a:gd name="T38" fmla="*/ 262 w 262"/>
                <a:gd name="T39" fmla="*/ 364 h 606"/>
                <a:gd name="T40" fmla="*/ 258 w 262"/>
                <a:gd name="T41" fmla="*/ 331 h 606"/>
                <a:gd name="T42" fmla="*/ 248 w 262"/>
                <a:gd name="T43" fmla="*/ 301 h 606"/>
                <a:gd name="T44" fmla="*/ 245 w 262"/>
                <a:gd name="T45" fmla="*/ 319 h 606"/>
                <a:gd name="T46" fmla="*/ 251 w 262"/>
                <a:gd name="T47" fmla="*/ 347 h 606"/>
                <a:gd name="T48" fmla="*/ 245 w 262"/>
                <a:gd name="T49" fmla="*/ 364 h 606"/>
                <a:gd name="T50" fmla="*/ 248 w 262"/>
                <a:gd name="T51" fmla="*/ 398 h 606"/>
                <a:gd name="T52" fmla="*/ 234 w 262"/>
                <a:gd name="T53" fmla="*/ 433 h 606"/>
                <a:gd name="T54" fmla="*/ 218 w 262"/>
                <a:gd name="T55" fmla="*/ 435 h 606"/>
                <a:gd name="T56" fmla="*/ 224 w 262"/>
                <a:gd name="T57" fmla="*/ 464 h 606"/>
                <a:gd name="T58" fmla="*/ 198 w 262"/>
                <a:gd name="T59" fmla="*/ 507 h 606"/>
                <a:gd name="T60" fmla="*/ 163 w 262"/>
                <a:gd name="T61" fmla="*/ 605 h 606"/>
                <a:gd name="T62" fmla="*/ 145 w 262"/>
                <a:gd name="T63" fmla="*/ 606 h 606"/>
                <a:gd name="T64" fmla="*/ 151 w 262"/>
                <a:gd name="T65" fmla="*/ 567 h 606"/>
                <a:gd name="T66" fmla="*/ 140 w 262"/>
                <a:gd name="T67" fmla="*/ 549 h 606"/>
                <a:gd name="T68" fmla="*/ 97 w 262"/>
                <a:gd name="T69" fmla="*/ 553 h 606"/>
                <a:gd name="T70" fmla="*/ 33 w 262"/>
                <a:gd name="T71" fmla="*/ 513 h 606"/>
                <a:gd name="T72" fmla="*/ 11 w 262"/>
                <a:gd name="T73" fmla="*/ 496 h 606"/>
                <a:gd name="T74" fmla="*/ 0 w 262"/>
                <a:gd name="T75" fmla="*/ 448 h 60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62"/>
                <a:gd name="T115" fmla="*/ 0 h 606"/>
                <a:gd name="T116" fmla="*/ 262 w 262"/>
                <a:gd name="T117" fmla="*/ 606 h 60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62" h="606">
                  <a:moveTo>
                    <a:pt x="0" y="448"/>
                  </a:moveTo>
                  <a:lnTo>
                    <a:pt x="14" y="412"/>
                  </a:lnTo>
                  <a:lnTo>
                    <a:pt x="59" y="381"/>
                  </a:lnTo>
                  <a:lnTo>
                    <a:pt x="82" y="332"/>
                  </a:lnTo>
                  <a:lnTo>
                    <a:pt x="121" y="295"/>
                  </a:lnTo>
                  <a:lnTo>
                    <a:pt x="9" y="203"/>
                  </a:lnTo>
                  <a:lnTo>
                    <a:pt x="6" y="116"/>
                  </a:lnTo>
                  <a:lnTo>
                    <a:pt x="58" y="0"/>
                  </a:lnTo>
                  <a:lnTo>
                    <a:pt x="228" y="57"/>
                  </a:lnTo>
                  <a:lnTo>
                    <a:pt x="230" y="80"/>
                  </a:lnTo>
                  <a:lnTo>
                    <a:pt x="211" y="146"/>
                  </a:lnTo>
                  <a:lnTo>
                    <a:pt x="191" y="164"/>
                  </a:lnTo>
                  <a:lnTo>
                    <a:pt x="188" y="197"/>
                  </a:lnTo>
                  <a:lnTo>
                    <a:pt x="206" y="207"/>
                  </a:lnTo>
                  <a:lnTo>
                    <a:pt x="224" y="203"/>
                  </a:lnTo>
                  <a:lnTo>
                    <a:pt x="242" y="205"/>
                  </a:lnTo>
                  <a:lnTo>
                    <a:pt x="238" y="191"/>
                  </a:lnTo>
                  <a:lnTo>
                    <a:pt x="247" y="197"/>
                  </a:lnTo>
                  <a:lnTo>
                    <a:pt x="260" y="237"/>
                  </a:lnTo>
                  <a:lnTo>
                    <a:pt x="262" y="364"/>
                  </a:lnTo>
                  <a:lnTo>
                    <a:pt x="258" y="331"/>
                  </a:lnTo>
                  <a:lnTo>
                    <a:pt x="248" y="301"/>
                  </a:lnTo>
                  <a:lnTo>
                    <a:pt x="245" y="319"/>
                  </a:lnTo>
                  <a:lnTo>
                    <a:pt x="251" y="347"/>
                  </a:lnTo>
                  <a:lnTo>
                    <a:pt x="245" y="364"/>
                  </a:lnTo>
                  <a:lnTo>
                    <a:pt x="248" y="398"/>
                  </a:lnTo>
                  <a:lnTo>
                    <a:pt x="234" y="433"/>
                  </a:lnTo>
                  <a:lnTo>
                    <a:pt x="218" y="435"/>
                  </a:lnTo>
                  <a:lnTo>
                    <a:pt x="224" y="464"/>
                  </a:lnTo>
                  <a:lnTo>
                    <a:pt x="198" y="507"/>
                  </a:lnTo>
                  <a:lnTo>
                    <a:pt x="163" y="605"/>
                  </a:lnTo>
                  <a:lnTo>
                    <a:pt x="145" y="606"/>
                  </a:lnTo>
                  <a:lnTo>
                    <a:pt x="151" y="567"/>
                  </a:lnTo>
                  <a:lnTo>
                    <a:pt x="140" y="549"/>
                  </a:lnTo>
                  <a:lnTo>
                    <a:pt x="97" y="553"/>
                  </a:lnTo>
                  <a:lnTo>
                    <a:pt x="33" y="513"/>
                  </a:lnTo>
                  <a:lnTo>
                    <a:pt x="11" y="496"/>
                  </a:lnTo>
                  <a:lnTo>
                    <a:pt x="0" y="44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36" name="Freeform 69"/>
            <p:cNvSpPr>
              <a:spLocks/>
            </p:cNvSpPr>
            <p:nvPr/>
          </p:nvSpPr>
          <p:spPr bwMode="gray">
            <a:xfrm>
              <a:off x="1788827" y="2831431"/>
              <a:ext cx="679220" cy="695786"/>
            </a:xfrm>
            <a:custGeom>
              <a:avLst/>
              <a:gdLst>
                <a:gd name="T0" fmla="*/ 0 w 1396"/>
                <a:gd name="T1" fmla="*/ 1402 h 1427"/>
                <a:gd name="T2" fmla="*/ 174 w 1396"/>
                <a:gd name="T3" fmla="*/ 1427 h 1427"/>
                <a:gd name="T4" fmla="*/ 191 w 1396"/>
                <a:gd name="T5" fmla="*/ 1319 h 1427"/>
                <a:gd name="T6" fmla="*/ 544 w 1396"/>
                <a:gd name="T7" fmla="*/ 1364 h 1427"/>
                <a:gd name="T8" fmla="*/ 528 w 1396"/>
                <a:gd name="T9" fmla="*/ 1312 h 1427"/>
                <a:gd name="T10" fmla="*/ 583 w 1396"/>
                <a:gd name="T11" fmla="*/ 1317 h 1427"/>
                <a:gd name="T12" fmla="*/ 1281 w 1396"/>
                <a:gd name="T13" fmla="*/ 1384 h 1427"/>
                <a:gd name="T14" fmla="*/ 1385 w 1396"/>
                <a:gd name="T15" fmla="*/ 261 h 1427"/>
                <a:gd name="T16" fmla="*/ 1396 w 1396"/>
                <a:gd name="T17" fmla="*/ 130 h 1427"/>
                <a:gd name="T18" fmla="*/ 802 w 1396"/>
                <a:gd name="T19" fmla="*/ 78 h 1427"/>
                <a:gd name="T20" fmla="*/ 206 w 1396"/>
                <a:gd name="T21" fmla="*/ 0 h 1427"/>
                <a:gd name="T22" fmla="*/ 0 w 1396"/>
                <a:gd name="T23" fmla="*/ 1402 h 142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96"/>
                <a:gd name="T37" fmla="*/ 0 h 1427"/>
                <a:gd name="T38" fmla="*/ 1396 w 1396"/>
                <a:gd name="T39" fmla="*/ 1427 h 142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96" h="1427">
                  <a:moveTo>
                    <a:pt x="0" y="1402"/>
                  </a:moveTo>
                  <a:lnTo>
                    <a:pt x="174" y="1427"/>
                  </a:lnTo>
                  <a:lnTo>
                    <a:pt x="191" y="1319"/>
                  </a:lnTo>
                  <a:lnTo>
                    <a:pt x="544" y="1364"/>
                  </a:lnTo>
                  <a:lnTo>
                    <a:pt x="528" y="1312"/>
                  </a:lnTo>
                  <a:lnTo>
                    <a:pt x="583" y="1317"/>
                  </a:lnTo>
                  <a:lnTo>
                    <a:pt x="1281" y="1384"/>
                  </a:lnTo>
                  <a:lnTo>
                    <a:pt x="1385" y="261"/>
                  </a:lnTo>
                  <a:lnTo>
                    <a:pt x="1396" y="130"/>
                  </a:lnTo>
                  <a:lnTo>
                    <a:pt x="802" y="78"/>
                  </a:lnTo>
                  <a:lnTo>
                    <a:pt x="206" y="0"/>
                  </a:lnTo>
                  <a:lnTo>
                    <a:pt x="0" y="140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37" name="Freeform 71"/>
            <p:cNvSpPr>
              <a:spLocks/>
            </p:cNvSpPr>
            <p:nvPr/>
          </p:nvSpPr>
          <p:spPr bwMode="gray">
            <a:xfrm>
              <a:off x="5131329" y="2253558"/>
              <a:ext cx="16566" cy="24362"/>
            </a:xfrm>
            <a:custGeom>
              <a:avLst/>
              <a:gdLst>
                <a:gd name="T0" fmla="*/ 0 w 33"/>
                <a:gd name="T1" fmla="*/ 51 h 51"/>
                <a:gd name="T2" fmla="*/ 3 w 33"/>
                <a:gd name="T3" fmla="*/ 18 h 51"/>
                <a:gd name="T4" fmla="*/ 23 w 33"/>
                <a:gd name="T5" fmla="*/ 0 h 51"/>
                <a:gd name="T6" fmla="*/ 33 w 33"/>
                <a:gd name="T7" fmla="*/ 11 h 51"/>
                <a:gd name="T8" fmla="*/ 15 w 33"/>
                <a:gd name="T9" fmla="*/ 42 h 51"/>
                <a:gd name="T10" fmla="*/ 0 w 33"/>
                <a:gd name="T11" fmla="*/ 51 h 51"/>
                <a:gd name="T12" fmla="*/ 0 60000 65536"/>
                <a:gd name="T13" fmla="*/ 0 60000 65536"/>
                <a:gd name="T14" fmla="*/ 0 60000 65536"/>
                <a:gd name="T15" fmla="*/ 0 60000 65536"/>
                <a:gd name="T16" fmla="*/ 0 60000 65536"/>
                <a:gd name="T17" fmla="*/ 0 60000 65536"/>
                <a:gd name="T18" fmla="*/ 0 w 33"/>
                <a:gd name="T19" fmla="*/ 0 h 51"/>
                <a:gd name="T20" fmla="*/ 33 w 33"/>
                <a:gd name="T21" fmla="*/ 51 h 51"/>
              </a:gdLst>
              <a:ahLst/>
              <a:cxnLst>
                <a:cxn ang="T12">
                  <a:pos x="T0" y="T1"/>
                </a:cxn>
                <a:cxn ang="T13">
                  <a:pos x="T2" y="T3"/>
                </a:cxn>
                <a:cxn ang="T14">
                  <a:pos x="T4" y="T5"/>
                </a:cxn>
                <a:cxn ang="T15">
                  <a:pos x="T6" y="T7"/>
                </a:cxn>
                <a:cxn ang="T16">
                  <a:pos x="T8" y="T9"/>
                </a:cxn>
                <a:cxn ang="T17">
                  <a:pos x="T10" y="T11"/>
                </a:cxn>
              </a:cxnLst>
              <a:rect l="T18" t="T19" r="T20" b="T21"/>
              <a:pathLst>
                <a:path w="33" h="51">
                  <a:moveTo>
                    <a:pt x="0" y="51"/>
                  </a:moveTo>
                  <a:lnTo>
                    <a:pt x="3" y="18"/>
                  </a:lnTo>
                  <a:lnTo>
                    <a:pt x="23" y="0"/>
                  </a:lnTo>
                  <a:lnTo>
                    <a:pt x="33" y="11"/>
                  </a:lnTo>
                  <a:lnTo>
                    <a:pt x="15" y="42"/>
                  </a:lnTo>
                  <a:lnTo>
                    <a:pt x="0" y="5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138" name="Group 195"/>
            <p:cNvGrpSpPr/>
            <p:nvPr/>
          </p:nvGrpSpPr>
          <p:grpSpPr bwMode="gray">
            <a:xfrm>
              <a:off x="4599257" y="1719537"/>
              <a:ext cx="729893" cy="542791"/>
              <a:chOff x="4599257" y="1719537"/>
              <a:chExt cx="729893" cy="542791"/>
            </a:xfrm>
            <a:grpFill/>
          </p:grpSpPr>
          <p:sp>
            <p:nvSpPr>
              <p:cNvPr id="162" name="Freeform 70"/>
              <p:cNvSpPr>
                <a:spLocks/>
              </p:cNvSpPr>
              <p:nvPr/>
            </p:nvSpPr>
            <p:spPr bwMode="gray">
              <a:xfrm>
                <a:off x="4599257" y="1719537"/>
                <a:ext cx="572026" cy="512582"/>
              </a:xfrm>
              <a:custGeom>
                <a:avLst/>
                <a:gdLst>
                  <a:gd name="T0" fmla="*/ 0 w 1173"/>
                  <a:gd name="T1" fmla="*/ 906 h 1052"/>
                  <a:gd name="T2" fmla="*/ 38 w 1173"/>
                  <a:gd name="T3" fmla="*/ 965 h 1052"/>
                  <a:gd name="T4" fmla="*/ 803 w 1173"/>
                  <a:gd name="T5" fmla="*/ 819 h 1052"/>
                  <a:gd name="T6" fmla="*/ 856 w 1173"/>
                  <a:gd name="T7" fmla="*/ 847 h 1052"/>
                  <a:gd name="T8" fmla="*/ 887 w 1173"/>
                  <a:gd name="T9" fmla="*/ 906 h 1052"/>
                  <a:gd name="T10" fmla="*/ 962 w 1173"/>
                  <a:gd name="T11" fmla="*/ 949 h 1052"/>
                  <a:gd name="T12" fmla="*/ 1132 w 1173"/>
                  <a:gd name="T13" fmla="*/ 1006 h 1052"/>
                  <a:gd name="T14" fmla="*/ 1134 w 1173"/>
                  <a:gd name="T15" fmla="*/ 1029 h 1052"/>
                  <a:gd name="T16" fmla="*/ 1145 w 1173"/>
                  <a:gd name="T17" fmla="*/ 1052 h 1052"/>
                  <a:gd name="T18" fmla="*/ 1156 w 1173"/>
                  <a:gd name="T19" fmla="*/ 1039 h 1052"/>
                  <a:gd name="T20" fmla="*/ 1172 w 1173"/>
                  <a:gd name="T21" fmla="*/ 989 h 1052"/>
                  <a:gd name="T22" fmla="*/ 1173 w 1173"/>
                  <a:gd name="T23" fmla="*/ 900 h 1052"/>
                  <a:gd name="T24" fmla="*/ 1145 w 1173"/>
                  <a:gd name="T25" fmla="*/ 730 h 1052"/>
                  <a:gd name="T26" fmla="*/ 1143 w 1173"/>
                  <a:gd name="T27" fmla="*/ 551 h 1052"/>
                  <a:gd name="T28" fmla="*/ 1113 w 1173"/>
                  <a:gd name="T29" fmla="*/ 410 h 1052"/>
                  <a:gd name="T30" fmla="*/ 1062 w 1173"/>
                  <a:gd name="T31" fmla="*/ 294 h 1052"/>
                  <a:gd name="T32" fmla="*/ 1047 w 1173"/>
                  <a:gd name="T33" fmla="*/ 178 h 1052"/>
                  <a:gd name="T34" fmla="*/ 998 w 1173"/>
                  <a:gd name="T35" fmla="*/ 0 h 1052"/>
                  <a:gd name="T36" fmla="*/ 763 w 1173"/>
                  <a:gd name="T37" fmla="*/ 59 h 1052"/>
                  <a:gd name="T38" fmla="*/ 748 w 1173"/>
                  <a:gd name="T39" fmla="*/ 57 h 1052"/>
                  <a:gd name="T40" fmla="*/ 673 w 1173"/>
                  <a:gd name="T41" fmla="*/ 115 h 1052"/>
                  <a:gd name="T42" fmla="*/ 609 w 1173"/>
                  <a:gd name="T43" fmla="*/ 209 h 1052"/>
                  <a:gd name="T44" fmla="*/ 604 w 1173"/>
                  <a:gd name="T45" fmla="*/ 248 h 1052"/>
                  <a:gd name="T46" fmla="*/ 573 w 1173"/>
                  <a:gd name="T47" fmla="*/ 290 h 1052"/>
                  <a:gd name="T48" fmla="*/ 522 w 1173"/>
                  <a:gd name="T49" fmla="*/ 337 h 1052"/>
                  <a:gd name="T50" fmla="*/ 544 w 1173"/>
                  <a:gd name="T51" fmla="*/ 370 h 1052"/>
                  <a:gd name="T52" fmla="*/ 550 w 1173"/>
                  <a:gd name="T53" fmla="*/ 346 h 1052"/>
                  <a:gd name="T54" fmla="*/ 567 w 1173"/>
                  <a:gd name="T55" fmla="*/ 353 h 1052"/>
                  <a:gd name="T56" fmla="*/ 557 w 1173"/>
                  <a:gd name="T57" fmla="*/ 364 h 1052"/>
                  <a:gd name="T58" fmla="*/ 568 w 1173"/>
                  <a:gd name="T59" fmla="*/ 370 h 1052"/>
                  <a:gd name="T60" fmla="*/ 560 w 1173"/>
                  <a:gd name="T61" fmla="*/ 394 h 1052"/>
                  <a:gd name="T62" fmla="*/ 550 w 1173"/>
                  <a:gd name="T63" fmla="*/ 391 h 1052"/>
                  <a:gd name="T64" fmla="*/ 548 w 1173"/>
                  <a:gd name="T65" fmla="*/ 402 h 1052"/>
                  <a:gd name="T66" fmla="*/ 572 w 1173"/>
                  <a:gd name="T67" fmla="*/ 437 h 1052"/>
                  <a:gd name="T68" fmla="*/ 574 w 1173"/>
                  <a:gd name="T69" fmla="*/ 467 h 1052"/>
                  <a:gd name="T70" fmla="*/ 537 w 1173"/>
                  <a:gd name="T71" fmla="*/ 484 h 1052"/>
                  <a:gd name="T72" fmla="*/ 500 w 1173"/>
                  <a:gd name="T73" fmla="*/ 541 h 1052"/>
                  <a:gd name="T74" fmla="*/ 458 w 1173"/>
                  <a:gd name="T75" fmla="*/ 570 h 1052"/>
                  <a:gd name="T76" fmla="*/ 385 w 1173"/>
                  <a:gd name="T77" fmla="*/ 575 h 1052"/>
                  <a:gd name="T78" fmla="*/ 359 w 1173"/>
                  <a:gd name="T79" fmla="*/ 596 h 1052"/>
                  <a:gd name="T80" fmla="*/ 315 w 1173"/>
                  <a:gd name="T81" fmla="*/ 577 h 1052"/>
                  <a:gd name="T82" fmla="*/ 188 w 1173"/>
                  <a:gd name="T83" fmla="*/ 592 h 1052"/>
                  <a:gd name="T84" fmla="*/ 93 w 1173"/>
                  <a:gd name="T85" fmla="*/ 631 h 1052"/>
                  <a:gd name="T86" fmla="*/ 98 w 1173"/>
                  <a:gd name="T87" fmla="*/ 663 h 1052"/>
                  <a:gd name="T88" fmla="*/ 93 w 1173"/>
                  <a:gd name="T89" fmla="*/ 679 h 1052"/>
                  <a:gd name="T90" fmla="*/ 99 w 1173"/>
                  <a:gd name="T91" fmla="*/ 679 h 1052"/>
                  <a:gd name="T92" fmla="*/ 113 w 1173"/>
                  <a:gd name="T93" fmla="*/ 711 h 1052"/>
                  <a:gd name="T94" fmla="*/ 127 w 1173"/>
                  <a:gd name="T95" fmla="*/ 710 h 1052"/>
                  <a:gd name="T96" fmla="*/ 142 w 1173"/>
                  <a:gd name="T97" fmla="*/ 742 h 1052"/>
                  <a:gd name="T98" fmla="*/ 140 w 1173"/>
                  <a:gd name="T99" fmla="*/ 754 h 1052"/>
                  <a:gd name="T100" fmla="*/ 114 w 1173"/>
                  <a:gd name="T101" fmla="*/ 772 h 1052"/>
                  <a:gd name="T102" fmla="*/ 104 w 1173"/>
                  <a:gd name="T103" fmla="*/ 808 h 1052"/>
                  <a:gd name="T104" fmla="*/ 0 w 1173"/>
                  <a:gd name="T105" fmla="*/ 906 h 105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173"/>
                  <a:gd name="T160" fmla="*/ 0 h 1052"/>
                  <a:gd name="T161" fmla="*/ 1173 w 1173"/>
                  <a:gd name="T162" fmla="*/ 1052 h 105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173" h="1052">
                    <a:moveTo>
                      <a:pt x="0" y="906"/>
                    </a:moveTo>
                    <a:lnTo>
                      <a:pt x="38" y="965"/>
                    </a:lnTo>
                    <a:lnTo>
                      <a:pt x="803" y="819"/>
                    </a:lnTo>
                    <a:lnTo>
                      <a:pt x="856" y="847"/>
                    </a:lnTo>
                    <a:lnTo>
                      <a:pt x="887" y="906"/>
                    </a:lnTo>
                    <a:lnTo>
                      <a:pt x="962" y="949"/>
                    </a:lnTo>
                    <a:lnTo>
                      <a:pt x="1132" y="1006"/>
                    </a:lnTo>
                    <a:lnTo>
                      <a:pt x="1134" y="1029"/>
                    </a:lnTo>
                    <a:lnTo>
                      <a:pt x="1145" y="1052"/>
                    </a:lnTo>
                    <a:lnTo>
                      <a:pt x="1156" y="1039"/>
                    </a:lnTo>
                    <a:lnTo>
                      <a:pt x="1172" y="989"/>
                    </a:lnTo>
                    <a:lnTo>
                      <a:pt x="1173" y="900"/>
                    </a:lnTo>
                    <a:lnTo>
                      <a:pt x="1145" y="730"/>
                    </a:lnTo>
                    <a:lnTo>
                      <a:pt x="1143" y="551"/>
                    </a:lnTo>
                    <a:lnTo>
                      <a:pt x="1113" y="410"/>
                    </a:lnTo>
                    <a:lnTo>
                      <a:pt x="1062" y="294"/>
                    </a:lnTo>
                    <a:lnTo>
                      <a:pt x="1047" y="178"/>
                    </a:lnTo>
                    <a:lnTo>
                      <a:pt x="998" y="0"/>
                    </a:lnTo>
                    <a:lnTo>
                      <a:pt x="763" y="59"/>
                    </a:lnTo>
                    <a:lnTo>
                      <a:pt x="748" y="57"/>
                    </a:lnTo>
                    <a:lnTo>
                      <a:pt x="673" y="115"/>
                    </a:lnTo>
                    <a:lnTo>
                      <a:pt x="609" y="209"/>
                    </a:lnTo>
                    <a:lnTo>
                      <a:pt x="604" y="248"/>
                    </a:lnTo>
                    <a:lnTo>
                      <a:pt x="573" y="290"/>
                    </a:lnTo>
                    <a:lnTo>
                      <a:pt x="522" y="337"/>
                    </a:lnTo>
                    <a:lnTo>
                      <a:pt x="544" y="370"/>
                    </a:lnTo>
                    <a:lnTo>
                      <a:pt x="550" y="346"/>
                    </a:lnTo>
                    <a:lnTo>
                      <a:pt x="567" y="353"/>
                    </a:lnTo>
                    <a:lnTo>
                      <a:pt x="557" y="364"/>
                    </a:lnTo>
                    <a:lnTo>
                      <a:pt x="568" y="370"/>
                    </a:lnTo>
                    <a:lnTo>
                      <a:pt x="560" y="394"/>
                    </a:lnTo>
                    <a:lnTo>
                      <a:pt x="550" y="391"/>
                    </a:lnTo>
                    <a:lnTo>
                      <a:pt x="548" y="402"/>
                    </a:lnTo>
                    <a:lnTo>
                      <a:pt x="572" y="437"/>
                    </a:lnTo>
                    <a:lnTo>
                      <a:pt x="574" y="467"/>
                    </a:lnTo>
                    <a:lnTo>
                      <a:pt x="537" y="484"/>
                    </a:lnTo>
                    <a:lnTo>
                      <a:pt x="500" y="541"/>
                    </a:lnTo>
                    <a:lnTo>
                      <a:pt x="458" y="570"/>
                    </a:lnTo>
                    <a:lnTo>
                      <a:pt x="385" y="575"/>
                    </a:lnTo>
                    <a:lnTo>
                      <a:pt x="359" y="596"/>
                    </a:lnTo>
                    <a:lnTo>
                      <a:pt x="315" y="577"/>
                    </a:lnTo>
                    <a:lnTo>
                      <a:pt x="188" y="592"/>
                    </a:lnTo>
                    <a:lnTo>
                      <a:pt x="93" y="631"/>
                    </a:lnTo>
                    <a:lnTo>
                      <a:pt x="98" y="663"/>
                    </a:lnTo>
                    <a:lnTo>
                      <a:pt x="93" y="679"/>
                    </a:lnTo>
                    <a:lnTo>
                      <a:pt x="99" y="679"/>
                    </a:lnTo>
                    <a:lnTo>
                      <a:pt x="113" y="711"/>
                    </a:lnTo>
                    <a:lnTo>
                      <a:pt x="127" y="710"/>
                    </a:lnTo>
                    <a:lnTo>
                      <a:pt x="142" y="742"/>
                    </a:lnTo>
                    <a:lnTo>
                      <a:pt x="140" y="754"/>
                    </a:lnTo>
                    <a:lnTo>
                      <a:pt x="114" y="772"/>
                    </a:lnTo>
                    <a:lnTo>
                      <a:pt x="104" y="808"/>
                    </a:lnTo>
                    <a:lnTo>
                      <a:pt x="0" y="906"/>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63" name="Freeform 72"/>
              <p:cNvSpPr>
                <a:spLocks/>
              </p:cNvSpPr>
              <p:nvPr/>
            </p:nvSpPr>
            <p:spPr bwMode="gray">
              <a:xfrm>
                <a:off x="5149844" y="2156109"/>
                <a:ext cx="179306" cy="106219"/>
              </a:xfrm>
              <a:custGeom>
                <a:avLst/>
                <a:gdLst>
                  <a:gd name="T0" fmla="*/ 0 w 369"/>
                  <a:gd name="T1" fmla="*/ 197 h 218"/>
                  <a:gd name="T2" fmla="*/ 8 w 369"/>
                  <a:gd name="T3" fmla="*/ 215 h 218"/>
                  <a:gd name="T4" fmla="*/ 18 w 369"/>
                  <a:gd name="T5" fmla="*/ 216 h 218"/>
                  <a:gd name="T6" fmla="*/ 31 w 369"/>
                  <a:gd name="T7" fmla="*/ 198 h 218"/>
                  <a:gd name="T8" fmla="*/ 43 w 369"/>
                  <a:gd name="T9" fmla="*/ 193 h 218"/>
                  <a:gd name="T10" fmla="*/ 47 w 369"/>
                  <a:gd name="T11" fmla="*/ 198 h 218"/>
                  <a:gd name="T12" fmla="*/ 27 w 369"/>
                  <a:gd name="T13" fmla="*/ 218 h 218"/>
                  <a:gd name="T14" fmla="*/ 62 w 369"/>
                  <a:gd name="T15" fmla="*/ 204 h 218"/>
                  <a:gd name="T16" fmla="*/ 65 w 369"/>
                  <a:gd name="T17" fmla="*/ 196 h 218"/>
                  <a:gd name="T18" fmla="*/ 115 w 369"/>
                  <a:gd name="T19" fmla="*/ 173 h 218"/>
                  <a:gd name="T20" fmla="*/ 156 w 369"/>
                  <a:gd name="T21" fmla="*/ 144 h 218"/>
                  <a:gd name="T22" fmla="*/ 203 w 369"/>
                  <a:gd name="T23" fmla="*/ 125 h 218"/>
                  <a:gd name="T24" fmla="*/ 242 w 369"/>
                  <a:gd name="T25" fmla="*/ 101 h 218"/>
                  <a:gd name="T26" fmla="*/ 240 w 369"/>
                  <a:gd name="T27" fmla="*/ 106 h 218"/>
                  <a:gd name="T28" fmla="*/ 164 w 369"/>
                  <a:gd name="T29" fmla="*/ 163 h 218"/>
                  <a:gd name="T30" fmla="*/ 150 w 369"/>
                  <a:gd name="T31" fmla="*/ 167 h 218"/>
                  <a:gd name="T32" fmla="*/ 161 w 369"/>
                  <a:gd name="T33" fmla="*/ 171 h 218"/>
                  <a:gd name="T34" fmla="*/ 180 w 369"/>
                  <a:gd name="T35" fmla="*/ 158 h 218"/>
                  <a:gd name="T36" fmla="*/ 296 w 369"/>
                  <a:gd name="T37" fmla="*/ 74 h 218"/>
                  <a:gd name="T38" fmla="*/ 312 w 369"/>
                  <a:gd name="T39" fmla="*/ 58 h 218"/>
                  <a:gd name="T40" fmla="*/ 365 w 369"/>
                  <a:gd name="T41" fmla="*/ 14 h 218"/>
                  <a:gd name="T42" fmla="*/ 369 w 369"/>
                  <a:gd name="T43" fmla="*/ 2 h 218"/>
                  <a:gd name="T44" fmla="*/ 359 w 369"/>
                  <a:gd name="T45" fmla="*/ 3 h 218"/>
                  <a:gd name="T46" fmla="*/ 332 w 369"/>
                  <a:gd name="T47" fmla="*/ 28 h 218"/>
                  <a:gd name="T48" fmla="*/ 318 w 369"/>
                  <a:gd name="T49" fmla="*/ 22 h 218"/>
                  <a:gd name="T50" fmla="*/ 294 w 369"/>
                  <a:gd name="T51" fmla="*/ 39 h 218"/>
                  <a:gd name="T52" fmla="*/ 288 w 369"/>
                  <a:gd name="T53" fmla="*/ 34 h 218"/>
                  <a:gd name="T54" fmla="*/ 267 w 369"/>
                  <a:gd name="T55" fmla="*/ 84 h 218"/>
                  <a:gd name="T56" fmla="*/ 259 w 369"/>
                  <a:gd name="T57" fmla="*/ 74 h 218"/>
                  <a:gd name="T58" fmla="*/ 240 w 369"/>
                  <a:gd name="T59" fmla="*/ 74 h 218"/>
                  <a:gd name="T60" fmla="*/ 273 w 369"/>
                  <a:gd name="T61" fmla="*/ 36 h 218"/>
                  <a:gd name="T62" fmla="*/ 268 w 369"/>
                  <a:gd name="T63" fmla="*/ 27 h 218"/>
                  <a:gd name="T64" fmla="*/ 294 w 369"/>
                  <a:gd name="T65" fmla="*/ 0 h 218"/>
                  <a:gd name="T66" fmla="*/ 285 w 369"/>
                  <a:gd name="T67" fmla="*/ 1 h 218"/>
                  <a:gd name="T68" fmla="*/ 235 w 369"/>
                  <a:gd name="T69" fmla="*/ 56 h 218"/>
                  <a:gd name="T70" fmla="*/ 176 w 369"/>
                  <a:gd name="T71" fmla="*/ 79 h 218"/>
                  <a:gd name="T72" fmla="*/ 145 w 369"/>
                  <a:gd name="T73" fmla="*/ 82 h 218"/>
                  <a:gd name="T74" fmla="*/ 140 w 369"/>
                  <a:gd name="T75" fmla="*/ 97 h 218"/>
                  <a:gd name="T76" fmla="*/ 102 w 369"/>
                  <a:gd name="T77" fmla="*/ 108 h 218"/>
                  <a:gd name="T78" fmla="*/ 86 w 369"/>
                  <a:gd name="T79" fmla="*/ 106 h 218"/>
                  <a:gd name="T80" fmla="*/ 86 w 369"/>
                  <a:gd name="T81" fmla="*/ 117 h 218"/>
                  <a:gd name="T82" fmla="*/ 71 w 369"/>
                  <a:gd name="T83" fmla="*/ 117 h 218"/>
                  <a:gd name="T84" fmla="*/ 60 w 369"/>
                  <a:gd name="T85" fmla="*/ 126 h 218"/>
                  <a:gd name="T86" fmla="*/ 57 w 369"/>
                  <a:gd name="T87" fmla="*/ 144 h 218"/>
                  <a:gd name="T88" fmla="*/ 49 w 369"/>
                  <a:gd name="T89" fmla="*/ 138 h 218"/>
                  <a:gd name="T90" fmla="*/ 41 w 369"/>
                  <a:gd name="T91" fmla="*/ 157 h 218"/>
                  <a:gd name="T92" fmla="*/ 15 w 369"/>
                  <a:gd name="T93" fmla="*/ 165 h 218"/>
                  <a:gd name="T94" fmla="*/ 12 w 369"/>
                  <a:gd name="T95" fmla="*/ 179 h 218"/>
                  <a:gd name="T96" fmla="*/ 0 w 369"/>
                  <a:gd name="T97" fmla="*/ 197 h 2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69"/>
                  <a:gd name="T148" fmla="*/ 0 h 218"/>
                  <a:gd name="T149" fmla="*/ 369 w 369"/>
                  <a:gd name="T150" fmla="*/ 218 h 2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69" h="218">
                    <a:moveTo>
                      <a:pt x="0" y="197"/>
                    </a:moveTo>
                    <a:lnTo>
                      <a:pt x="8" y="215"/>
                    </a:lnTo>
                    <a:lnTo>
                      <a:pt x="18" y="216"/>
                    </a:lnTo>
                    <a:lnTo>
                      <a:pt x="31" y="198"/>
                    </a:lnTo>
                    <a:lnTo>
                      <a:pt x="43" y="193"/>
                    </a:lnTo>
                    <a:lnTo>
                      <a:pt x="47" y="198"/>
                    </a:lnTo>
                    <a:lnTo>
                      <a:pt x="27" y="218"/>
                    </a:lnTo>
                    <a:lnTo>
                      <a:pt x="62" y="204"/>
                    </a:lnTo>
                    <a:lnTo>
                      <a:pt x="65" y="196"/>
                    </a:lnTo>
                    <a:lnTo>
                      <a:pt x="115" y="173"/>
                    </a:lnTo>
                    <a:lnTo>
                      <a:pt x="156" y="144"/>
                    </a:lnTo>
                    <a:lnTo>
                      <a:pt x="203" y="125"/>
                    </a:lnTo>
                    <a:lnTo>
                      <a:pt x="242" y="101"/>
                    </a:lnTo>
                    <a:lnTo>
                      <a:pt x="240" y="106"/>
                    </a:lnTo>
                    <a:lnTo>
                      <a:pt x="164" y="163"/>
                    </a:lnTo>
                    <a:lnTo>
                      <a:pt x="150" y="167"/>
                    </a:lnTo>
                    <a:lnTo>
                      <a:pt x="161" y="171"/>
                    </a:lnTo>
                    <a:lnTo>
                      <a:pt x="180" y="158"/>
                    </a:lnTo>
                    <a:lnTo>
                      <a:pt x="296" y="74"/>
                    </a:lnTo>
                    <a:lnTo>
                      <a:pt x="312" y="58"/>
                    </a:lnTo>
                    <a:lnTo>
                      <a:pt x="365" y="14"/>
                    </a:lnTo>
                    <a:lnTo>
                      <a:pt x="369" y="2"/>
                    </a:lnTo>
                    <a:lnTo>
                      <a:pt x="359" y="3"/>
                    </a:lnTo>
                    <a:lnTo>
                      <a:pt x="332" y="28"/>
                    </a:lnTo>
                    <a:lnTo>
                      <a:pt x="318" y="22"/>
                    </a:lnTo>
                    <a:lnTo>
                      <a:pt x="294" y="39"/>
                    </a:lnTo>
                    <a:lnTo>
                      <a:pt x="288" y="34"/>
                    </a:lnTo>
                    <a:lnTo>
                      <a:pt x="267" y="84"/>
                    </a:lnTo>
                    <a:lnTo>
                      <a:pt x="259" y="74"/>
                    </a:lnTo>
                    <a:lnTo>
                      <a:pt x="240" y="74"/>
                    </a:lnTo>
                    <a:lnTo>
                      <a:pt x="273" y="36"/>
                    </a:lnTo>
                    <a:lnTo>
                      <a:pt x="268" y="27"/>
                    </a:lnTo>
                    <a:lnTo>
                      <a:pt x="294" y="0"/>
                    </a:lnTo>
                    <a:lnTo>
                      <a:pt x="285" y="1"/>
                    </a:lnTo>
                    <a:lnTo>
                      <a:pt x="235" y="56"/>
                    </a:lnTo>
                    <a:lnTo>
                      <a:pt x="176" y="79"/>
                    </a:lnTo>
                    <a:lnTo>
                      <a:pt x="145" y="82"/>
                    </a:lnTo>
                    <a:lnTo>
                      <a:pt x="140" y="97"/>
                    </a:lnTo>
                    <a:lnTo>
                      <a:pt x="102" y="108"/>
                    </a:lnTo>
                    <a:lnTo>
                      <a:pt x="86" y="106"/>
                    </a:lnTo>
                    <a:lnTo>
                      <a:pt x="86" y="117"/>
                    </a:lnTo>
                    <a:lnTo>
                      <a:pt x="71" y="117"/>
                    </a:lnTo>
                    <a:lnTo>
                      <a:pt x="60" y="126"/>
                    </a:lnTo>
                    <a:lnTo>
                      <a:pt x="57" y="144"/>
                    </a:lnTo>
                    <a:lnTo>
                      <a:pt x="49" y="138"/>
                    </a:lnTo>
                    <a:lnTo>
                      <a:pt x="41" y="157"/>
                    </a:lnTo>
                    <a:lnTo>
                      <a:pt x="15" y="165"/>
                    </a:lnTo>
                    <a:lnTo>
                      <a:pt x="12" y="179"/>
                    </a:lnTo>
                    <a:lnTo>
                      <a:pt x="0" y="19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139" name="Freeform 73"/>
            <p:cNvSpPr>
              <a:spLocks/>
            </p:cNvSpPr>
            <p:nvPr/>
          </p:nvSpPr>
          <p:spPr bwMode="gray">
            <a:xfrm>
              <a:off x="4298140" y="2786604"/>
              <a:ext cx="825394" cy="369332"/>
            </a:xfrm>
            <a:custGeom>
              <a:avLst/>
              <a:gdLst>
                <a:gd name="T0" fmla="*/ 1 w 1693"/>
                <a:gd name="T1" fmla="*/ 652 h 757"/>
                <a:gd name="T2" fmla="*/ 390 w 1693"/>
                <a:gd name="T3" fmla="*/ 551 h 757"/>
                <a:gd name="T4" fmla="*/ 770 w 1693"/>
                <a:gd name="T5" fmla="*/ 591 h 757"/>
                <a:gd name="T6" fmla="*/ 1212 w 1693"/>
                <a:gd name="T7" fmla="*/ 757 h 757"/>
                <a:gd name="T8" fmla="*/ 1315 w 1693"/>
                <a:gd name="T9" fmla="*/ 732 h 757"/>
                <a:gd name="T10" fmla="*/ 1341 w 1693"/>
                <a:gd name="T11" fmla="*/ 708 h 757"/>
                <a:gd name="T12" fmla="*/ 1394 w 1693"/>
                <a:gd name="T13" fmla="*/ 573 h 757"/>
                <a:gd name="T14" fmla="*/ 1409 w 1693"/>
                <a:gd name="T15" fmla="*/ 538 h 757"/>
                <a:gd name="T16" fmla="*/ 1399 w 1693"/>
                <a:gd name="T17" fmla="*/ 498 h 757"/>
                <a:gd name="T18" fmla="*/ 1418 w 1693"/>
                <a:gd name="T19" fmla="*/ 530 h 757"/>
                <a:gd name="T20" fmla="*/ 1454 w 1693"/>
                <a:gd name="T21" fmla="*/ 517 h 757"/>
                <a:gd name="T22" fmla="*/ 1455 w 1693"/>
                <a:gd name="T23" fmla="*/ 480 h 757"/>
                <a:gd name="T24" fmla="*/ 1476 w 1693"/>
                <a:gd name="T25" fmla="*/ 500 h 757"/>
                <a:gd name="T26" fmla="*/ 1584 w 1693"/>
                <a:gd name="T27" fmla="*/ 467 h 757"/>
                <a:gd name="T28" fmla="*/ 1607 w 1693"/>
                <a:gd name="T29" fmla="*/ 387 h 757"/>
                <a:gd name="T30" fmla="*/ 1581 w 1693"/>
                <a:gd name="T31" fmla="*/ 380 h 757"/>
                <a:gd name="T32" fmla="*/ 1569 w 1693"/>
                <a:gd name="T33" fmla="*/ 419 h 757"/>
                <a:gd name="T34" fmla="*/ 1545 w 1693"/>
                <a:gd name="T35" fmla="*/ 427 h 757"/>
                <a:gd name="T36" fmla="*/ 1452 w 1693"/>
                <a:gd name="T37" fmla="*/ 399 h 757"/>
                <a:gd name="T38" fmla="*/ 1512 w 1693"/>
                <a:gd name="T39" fmla="*/ 417 h 757"/>
                <a:gd name="T40" fmla="*/ 1536 w 1693"/>
                <a:gd name="T41" fmla="*/ 362 h 757"/>
                <a:gd name="T42" fmla="*/ 1533 w 1693"/>
                <a:gd name="T43" fmla="*/ 332 h 757"/>
                <a:gd name="T44" fmla="*/ 1489 w 1693"/>
                <a:gd name="T45" fmla="*/ 290 h 757"/>
                <a:gd name="T46" fmla="*/ 1533 w 1693"/>
                <a:gd name="T47" fmla="*/ 297 h 757"/>
                <a:gd name="T48" fmla="*/ 1530 w 1693"/>
                <a:gd name="T49" fmla="*/ 274 h 757"/>
                <a:gd name="T50" fmla="*/ 1541 w 1693"/>
                <a:gd name="T51" fmla="*/ 282 h 757"/>
                <a:gd name="T52" fmla="*/ 1571 w 1693"/>
                <a:gd name="T53" fmla="*/ 285 h 757"/>
                <a:gd name="T54" fmla="*/ 1602 w 1693"/>
                <a:gd name="T55" fmla="*/ 304 h 757"/>
                <a:gd name="T56" fmla="*/ 1650 w 1693"/>
                <a:gd name="T57" fmla="*/ 274 h 757"/>
                <a:gd name="T58" fmla="*/ 1693 w 1693"/>
                <a:gd name="T59" fmla="*/ 219 h 757"/>
                <a:gd name="T60" fmla="*/ 1675 w 1693"/>
                <a:gd name="T61" fmla="*/ 151 h 757"/>
                <a:gd name="T62" fmla="*/ 1623 w 1693"/>
                <a:gd name="T63" fmla="*/ 219 h 757"/>
                <a:gd name="T64" fmla="*/ 1607 w 1693"/>
                <a:gd name="T65" fmla="*/ 140 h 757"/>
                <a:gd name="T66" fmla="*/ 1483 w 1693"/>
                <a:gd name="T67" fmla="*/ 181 h 757"/>
                <a:gd name="T68" fmla="*/ 1528 w 1693"/>
                <a:gd name="T69" fmla="*/ 129 h 757"/>
                <a:gd name="T70" fmla="*/ 1575 w 1693"/>
                <a:gd name="T71" fmla="*/ 64 h 757"/>
                <a:gd name="T72" fmla="*/ 1609 w 1693"/>
                <a:gd name="T73" fmla="*/ 57 h 757"/>
                <a:gd name="T74" fmla="*/ 1620 w 1693"/>
                <a:gd name="T75" fmla="*/ 29 h 757"/>
                <a:gd name="T76" fmla="*/ 982 w 1693"/>
                <a:gd name="T77" fmla="*/ 116 h 757"/>
                <a:gd name="T78" fmla="*/ 475 w 1693"/>
                <a:gd name="T79" fmla="*/ 237 h 757"/>
                <a:gd name="T80" fmla="*/ 413 w 1693"/>
                <a:gd name="T81" fmla="*/ 317 h 757"/>
                <a:gd name="T82" fmla="*/ 355 w 1693"/>
                <a:gd name="T83" fmla="*/ 330 h 757"/>
                <a:gd name="T84" fmla="*/ 305 w 1693"/>
                <a:gd name="T85" fmla="*/ 341 h 757"/>
                <a:gd name="T86" fmla="*/ 254 w 1693"/>
                <a:gd name="T87" fmla="*/ 413 h 757"/>
                <a:gd name="T88" fmla="*/ 51 w 1693"/>
                <a:gd name="T89" fmla="*/ 570 h 75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693"/>
                <a:gd name="T136" fmla="*/ 0 h 757"/>
                <a:gd name="T137" fmla="*/ 1693 w 1693"/>
                <a:gd name="T138" fmla="*/ 757 h 75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693" h="757">
                  <a:moveTo>
                    <a:pt x="0" y="595"/>
                  </a:moveTo>
                  <a:lnTo>
                    <a:pt x="1" y="652"/>
                  </a:lnTo>
                  <a:lnTo>
                    <a:pt x="246" y="622"/>
                  </a:lnTo>
                  <a:lnTo>
                    <a:pt x="390" y="551"/>
                  </a:lnTo>
                  <a:lnTo>
                    <a:pt x="659" y="519"/>
                  </a:lnTo>
                  <a:lnTo>
                    <a:pt x="770" y="591"/>
                  </a:lnTo>
                  <a:lnTo>
                    <a:pt x="946" y="565"/>
                  </a:lnTo>
                  <a:lnTo>
                    <a:pt x="1212" y="757"/>
                  </a:lnTo>
                  <a:lnTo>
                    <a:pt x="1248" y="736"/>
                  </a:lnTo>
                  <a:lnTo>
                    <a:pt x="1315" y="732"/>
                  </a:lnTo>
                  <a:lnTo>
                    <a:pt x="1328" y="681"/>
                  </a:lnTo>
                  <a:lnTo>
                    <a:pt x="1341" y="708"/>
                  </a:lnTo>
                  <a:lnTo>
                    <a:pt x="1359" y="621"/>
                  </a:lnTo>
                  <a:lnTo>
                    <a:pt x="1394" y="573"/>
                  </a:lnTo>
                  <a:lnTo>
                    <a:pt x="1426" y="549"/>
                  </a:lnTo>
                  <a:lnTo>
                    <a:pt x="1409" y="538"/>
                  </a:lnTo>
                  <a:lnTo>
                    <a:pt x="1415" y="518"/>
                  </a:lnTo>
                  <a:lnTo>
                    <a:pt x="1399" y="498"/>
                  </a:lnTo>
                  <a:lnTo>
                    <a:pt x="1424" y="521"/>
                  </a:lnTo>
                  <a:lnTo>
                    <a:pt x="1418" y="530"/>
                  </a:lnTo>
                  <a:lnTo>
                    <a:pt x="1435" y="539"/>
                  </a:lnTo>
                  <a:lnTo>
                    <a:pt x="1454" y="517"/>
                  </a:lnTo>
                  <a:lnTo>
                    <a:pt x="1463" y="515"/>
                  </a:lnTo>
                  <a:lnTo>
                    <a:pt x="1455" y="480"/>
                  </a:lnTo>
                  <a:lnTo>
                    <a:pt x="1463" y="479"/>
                  </a:lnTo>
                  <a:lnTo>
                    <a:pt x="1476" y="500"/>
                  </a:lnTo>
                  <a:lnTo>
                    <a:pt x="1536" y="469"/>
                  </a:lnTo>
                  <a:lnTo>
                    <a:pt x="1584" y="467"/>
                  </a:lnTo>
                  <a:lnTo>
                    <a:pt x="1619" y="404"/>
                  </a:lnTo>
                  <a:lnTo>
                    <a:pt x="1607" y="387"/>
                  </a:lnTo>
                  <a:lnTo>
                    <a:pt x="1588" y="411"/>
                  </a:lnTo>
                  <a:lnTo>
                    <a:pt x="1581" y="380"/>
                  </a:lnTo>
                  <a:lnTo>
                    <a:pt x="1559" y="401"/>
                  </a:lnTo>
                  <a:lnTo>
                    <a:pt x="1569" y="419"/>
                  </a:lnTo>
                  <a:lnTo>
                    <a:pt x="1549" y="409"/>
                  </a:lnTo>
                  <a:lnTo>
                    <a:pt x="1545" y="427"/>
                  </a:lnTo>
                  <a:lnTo>
                    <a:pt x="1490" y="425"/>
                  </a:lnTo>
                  <a:lnTo>
                    <a:pt x="1452" y="399"/>
                  </a:lnTo>
                  <a:lnTo>
                    <a:pt x="1454" y="382"/>
                  </a:lnTo>
                  <a:lnTo>
                    <a:pt x="1512" y="417"/>
                  </a:lnTo>
                  <a:lnTo>
                    <a:pt x="1559" y="366"/>
                  </a:lnTo>
                  <a:lnTo>
                    <a:pt x="1536" y="362"/>
                  </a:lnTo>
                  <a:lnTo>
                    <a:pt x="1562" y="324"/>
                  </a:lnTo>
                  <a:lnTo>
                    <a:pt x="1533" y="332"/>
                  </a:lnTo>
                  <a:lnTo>
                    <a:pt x="1445" y="298"/>
                  </a:lnTo>
                  <a:lnTo>
                    <a:pt x="1489" y="290"/>
                  </a:lnTo>
                  <a:lnTo>
                    <a:pt x="1531" y="307"/>
                  </a:lnTo>
                  <a:lnTo>
                    <a:pt x="1533" y="297"/>
                  </a:lnTo>
                  <a:lnTo>
                    <a:pt x="1512" y="274"/>
                  </a:lnTo>
                  <a:lnTo>
                    <a:pt x="1530" y="274"/>
                  </a:lnTo>
                  <a:lnTo>
                    <a:pt x="1556" y="261"/>
                  </a:lnTo>
                  <a:lnTo>
                    <a:pt x="1541" y="282"/>
                  </a:lnTo>
                  <a:lnTo>
                    <a:pt x="1551" y="304"/>
                  </a:lnTo>
                  <a:lnTo>
                    <a:pt x="1571" y="285"/>
                  </a:lnTo>
                  <a:lnTo>
                    <a:pt x="1583" y="307"/>
                  </a:lnTo>
                  <a:lnTo>
                    <a:pt x="1602" y="304"/>
                  </a:lnTo>
                  <a:lnTo>
                    <a:pt x="1627" y="302"/>
                  </a:lnTo>
                  <a:lnTo>
                    <a:pt x="1650" y="274"/>
                  </a:lnTo>
                  <a:lnTo>
                    <a:pt x="1666" y="225"/>
                  </a:lnTo>
                  <a:lnTo>
                    <a:pt x="1693" y="219"/>
                  </a:lnTo>
                  <a:lnTo>
                    <a:pt x="1693" y="194"/>
                  </a:lnTo>
                  <a:lnTo>
                    <a:pt x="1675" y="151"/>
                  </a:lnTo>
                  <a:lnTo>
                    <a:pt x="1649" y="151"/>
                  </a:lnTo>
                  <a:lnTo>
                    <a:pt x="1623" y="219"/>
                  </a:lnTo>
                  <a:lnTo>
                    <a:pt x="1613" y="185"/>
                  </a:lnTo>
                  <a:lnTo>
                    <a:pt x="1607" y="140"/>
                  </a:lnTo>
                  <a:lnTo>
                    <a:pt x="1552" y="166"/>
                  </a:lnTo>
                  <a:lnTo>
                    <a:pt x="1483" y="181"/>
                  </a:lnTo>
                  <a:lnTo>
                    <a:pt x="1490" y="148"/>
                  </a:lnTo>
                  <a:lnTo>
                    <a:pt x="1528" y="129"/>
                  </a:lnTo>
                  <a:lnTo>
                    <a:pt x="1601" y="100"/>
                  </a:lnTo>
                  <a:lnTo>
                    <a:pt x="1575" y="64"/>
                  </a:lnTo>
                  <a:lnTo>
                    <a:pt x="1624" y="89"/>
                  </a:lnTo>
                  <a:lnTo>
                    <a:pt x="1609" y="57"/>
                  </a:lnTo>
                  <a:lnTo>
                    <a:pt x="1655" y="100"/>
                  </a:lnTo>
                  <a:lnTo>
                    <a:pt x="1620" y="29"/>
                  </a:lnTo>
                  <a:lnTo>
                    <a:pt x="1585" y="0"/>
                  </a:lnTo>
                  <a:lnTo>
                    <a:pt x="982" y="116"/>
                  </a:lnTo>
                  <a:lnTo>
                    <a:pt x="483" y="181"/>
                  </a:lnTo>
                  <a:lnTo>
                    <a:pt x="475" y="237"/>
                  </a:lnTo>
                  <a:lnTo>
                    <a:pt x="448" y="255"/>
                  </a:lnTo>
                  <a:lnTo>
                    <a:pt x="413" y="317"/>
                  </a:lnTo>
                  <a:lnTo>
                    <a:pt x="386" y="313"/>
                  </a:lnTo>
                  <a:lnTo>
                    <a:pt x="355" y="330"/>
                  </a:lnTo>
                  <a:lnTo>
                    <a:pt x="334" y="361"/>
                  </a:lnTo>
                  <a:lnTo>
                    <a:pt x="305" y="341"/>
                  </a:lnTo>
                  <a:lnTo>
                    <a:pt x="260" y="380"/>
                  </a:lnTo>
                  <a:lnTo>
                    <a:pt x="254" y="413"/>
                  </a:lnTo>
                  <a:lnTo>
                    <a:pt x="62" y="526"/>
                  </a:lnTo>
                  <a:lnTo>
                    <a:pt x="51" y="570"/>
                  </a:lnTo>
                  <a:lnTo>
                    <a:pt x="0" y="59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0" name="Freeform 74"/>
            <p:cNvSpPr>
              <a:spLocks/>
            </p:cNvSpPr>
            <p:nvPr/>
          </p:nvSpPr>
          <p:spPr bwMode="gray">
            <a:xfrm>
              <a:off x="2466097" y="1426215"/>
              <a:ext cx="636343" cy="401490"/>
            </a:xfrm>
            <a:custGeom>
              <a:avLst/>
              <a:gdLst>
                <a:gd name="T0" fmla="*/ 0 w 1305"/>
                <a:gd name="T1" fmla="*/ 757 h 823"/>
                <a:gd name="T2" fmla="*/ 67 w 1305"/>
                <a:gd name="T3" fmla="*/ 0 h 823"/>
                <a:gd name="T4" fmla="*/ 710 w 1305"/>
                <a:gd name="T5" fmla="*/ 45 h 823"/>
                <a:gd name="T6" fmla="*/ 1204 w 1305"/>
                <a:gd name="T7" fmla="*/ 61 h 823"/>
                <a:gd name="T8" fmla="*/ 1213 w 1305"/>
                <a:gd name="T9" fmla="*/ 267 h 823"/>
                <a:gd name="T10" fmla="*/ 1263 w 1305"/>
                <a:gd name="T11" fmla="*/ 434 h 823"/>
                <a:gd name="T12" fmla="*/ 1270 w 1305"/>
                <a:gd name="T13" fmla="*/ 650 h 823"/>
                <a:gd name="T14" fmla="*/ 1305 w 1305"/>
                <a:gd name="T15" fmla="*/ 823 h 823"/>
                <a:gd name="T16" fmla="*/ 618 w 1305"/>
                <a:gd name="T17" fmla="*/ 802 h 823"/>
                <a:gd name="T18" fmla="*/ 0 w 1305"/>
                <a:gd name="T19" fmla="*/ 757 h 82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05"/>
                <a:gd name="T31" fmla="*/ 0 h 823"/>
                <a:gd name="T32" fmla="*/ 1305 w 1305"/>
                <a:gd name="T33" fmla="*/ 823 h 82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05" h="823">
                  <a:moveTo>
                    <a:pt x="0" y="757"/>
                  </a:moveTo>
                  <a:lnTo>
                    <a:pt x="67" y="0"/>
                  </a:lnTo>
                  <a:lnTo>
                    <a:pt x="710" y="45"/>
                  </a:lnTo>
                  <a:lnTo>
                    <a:pt x="1204" y="61"/>
                  </a:lnTo>
                  <a:lnTo>
                    <a:pt x="1213" y="267"/>
                  </a:lnTo>
                  <a:lnTo>
                    <a:pt x="1263" y="434"/>
                  </a:lnTo>
                  <a:lnTo>
                    <a:pt x="1270" y="650"/>
                  </a:lnTo>
                  <a:lnTo>
                    <a:pt x="1305" y="823"/>
                  </a:lnTo>
                  <a:lnTo>
                    <a:pt x="618" y="802"/>
                  </a:lnTo>
                  <a:lnTo>
                    <a:pt x="0" y="75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1" name="Freeform 75"/>
            <p:cNvSpPr>
              <a:spLocks/>
            </p:cNvSpPr>
            <p:nvPr/>
          </p:nvSpPr>
          <p:spPr bwMode="gray">
            <a:xfrm>
              <a:off x="4158788" y="2207757"/>
              <a:ext cx="405388" cy="457036"/>
            </a:xfrm>
            <a:custGeom>
              <a:avLst/>
              <a:gdLst>
                <a:gd name="T0" fmla="*/ 0 w 830"/>
                <a:gd name="T1" fmla="*/ 170 h 938"/>
                <a:gd name="T2" fmla="*/ 70 w 830"/>
                <a:gd name="T3" fmla="*/ 821 h 938"/>
                <a:gd name="T4" fmla="*/ 130 w 830"/>
                <a:gd name="T5" fmla="*/ 818 h 938"/>
                <a:gd name="T6" fmla="*/ 170 w 830"/>
                <a:gd name="T7" fmla="*/ 832 h 938"/>
                <a:gd name="T8" fmla="*/ 191 w 830"/>
                <a:gd name="T9" fmla="*/ 875 h 938"/>
                <a:gd name="T10" fmla="*/ 256 w 830"/>
                <a:gd name="T11" fmla="*/ 886 h 938"/>
                <a:gd name="T12" fmla="*/ 296 w 830"/>
                <a:gd name="T13" fmla="*/ 909 h 938"/>
                <a:gd name="T14" fmla="*/ 385 w 830"/>
                <a:gd name="T15" fmla="*/ 904 h 938"/>
                <a:gd name="T16" fmla="*/ 428 w 830"/>
                <a:gd name="T17" fmla="*/ 875 h 938"/>
                <a:gd name="T18" fmla="*/ 523 w 830"/>
                <a:gd name="T19" fmla="*/ 938 h 938"/>
                <a:gd name="T20" fmla="*/ 586 w 830"/>
                <a:gd name="T21" fmla="*/ 885 h 938"/>
                <a:gd name="T22" fmla="*/ 597 w 830"/>
                <a:gd name="T23" fmla="*/ 783 h 938"/>
                <a:gd name="T24" fmla="*/ 637 w 830"/>
                <a:gd name="T25" fmla="*/ 805 h 938"/>
                <a:gd name="T26" fmla="*/ 656 w 830"/>
                <a:gd name="T27" fmla="*/ 717 h 938"/>
                <a:gd name="T28" fmla="*/ 761 w 830"/>
                <a:gd name="T29" fmla="*/ 640 h 938"/>
                <a:gd name="T30" fmla="*/ 795 w 830"/>
                <a:gd name="T31" fmla="*/ 595 h 938"/>
                <a:gd name="T32" fmla="*/ 820 w 830"/>
                <a:gd name="T33" fmla="*/ 390 h 938"/>
                <a:gd name="T34" fmla="*/ 803 w 830"/>
                <a:gd name="T35" fmla="*/ 347 h 938"/>
                <a:gd name="T36" fmla="*/ 830 w 830"/>
                <a:gd name="T37" fmla="*/ 327 h 938"/>
                <a:gd name="T38" fmla="*/ 776 w 830"/>
                <a:gd name="T39" fmla="*/ 0 h 938"/>
                <a:gd name="T40" fmla="*/ 693 w 830"/>
                <a:gd name="T41" fmla="*/ 40 h 938"/>
                <a:gd name="T42" fmla="*/ 637 w 830"/>
                <a:gd name="T43" fmla="*/ 73 h 938"/>
                <a:gd name="T44" fmla="*/ 613 w 830"/>
                <a:gd name="T45" fmla="*/ 107 h 938"/>
                <a:gd name="T46" fmla="*/ 565 w 830"/>
                <a:gd name="T47" fmla="*/ 151 h 938"/>
                <a:gd name="T48" fmla="*/ 513 w 830"/>
                <a:gd name="T49" fmla="*/ 156 h 938"/>
                <a:gd name="T50" fmla="*/ 461 w 830"/>
                <a:gd name="T51" fmla="*/ 182 h 938"/>
                <a:gd name="T52" fmla="*/ 435 w 830"/>
                <a:gd name="T53" fmla="*/ 196 h 938"/>
                <a:gd name="T54" fmla="*/ 400 w 830"/>
                <a:gd name="T55" fmla="*/ 177 h 938"/>
                <a:gd name="T56" fmla="*/ 353 w 830"/>
                <a:gd name="T57" fmla="*/ 198 h 938"/>
                <a:gd name="T58" fmla="*/ 345 w 830"/>
                <a:gd name="T59" fmla="*/ 189 h 938"/>
                <a:gd name="T60" fmla="*/ 390 w 830"/>
                <a:gd name="T61" fmla="*/ 164 h 938"/>
                <a:gd name="T62" fmla="*/ 387 w 830"/>
                <a:gd name="T63" fmla="*/ 162 h 938"/>
                <a:gd name="T64" fmla="*/ 365 w 830"/>
                <a:gd name="T65" fmla="*/ 155 h 938"/>
                <a:gd name="T66" fmla="*/ 348 w 830"/>
                <a:gd name="T67" fmla="*/ 171 h 938"/>
                <a:gd name="T68" fmla="*/ 273 w 830"/>
                <a:gd name="T69" fmla="*/ 137 h 938"/>
                <a:gd name="T70" fmla="*/ 242 w 830"/>
                <a:gd name="T71" fmla="*/ 151 h 938"/>
                <a:gd name="T72" fmla="*/ 248 w 830"/>
                <a:gd name="T73" fmla="*/ 131 h 938"/>
                <a:gd name="T74" fmla="*/ 0 w 830"/>
                <a:gd name="T75" fmla="*/ 170 h 93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830"/>
                <a:gd name="T115" fmla="*/ 0 h 938"/>
                <a:gd name="T116" fmla="*/ 830 w 830"/>
                <a:gd name="T117" fmla="*/ 938 h 938"/>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830" h="938">
                  <a:moveTo>
                    <a:pt x="0" y="170"/>
                  </a:moveTo>
                  <a:lnTo>
                    <a:pt x="70" y="821"/>
                  </a:lnTo>
                  <a:lnTo>
                    <a:pt x="130" y="818"/>
                  </a:lnTo>
                  <a:lnTo>
                    <a:pt x="170" y="832"/>
                  </a:lnTo>
                  <a:lnTo>
                    <a:pt x="191" y="875"/>
                  </a:lnTo>
                  <a:lnTo>
                    <a:pt x="256" y="886"/>
                  </a:lnTo>
                  <a:lnTo>
                    <a:pt x="296" y="909"/>
                  </a:lnTo>
                  <a:lnTo>
                    <a:pt x="385" y="904"/>
                  </a:lnTo>
                  <a:lnTo>
                    <a:pt x="428" y="875"/>
                  </a:lnTo>
                  <a:lnTo>
                    <a:pt x="523" y="938"/>
                  </a:lnTo>
                  <a:lnTo>
                    <a:pt x="586" y="885"/>
                  </a:lnTo>
                  <a:lnTo>
                    <a:pt x="597" y="783"/>
                  </a:lnTo>
                  <a:lnTo>
                    <a:pt x="637" y="805"/>
                  </a:lnTo>
                  <a:lnTo>
                    <a:pt x="656" y="717"/>
                  </a:lnTo>
                  <a:lnTo>
                    <a:pt x="761" y="640"/>
                  </a:lnTo>
                  <a:lnTo>
                    <a:pt x="795" y="595"/>
                  </a:lnTo>
                  <a:lnTo>
                    <a:pt x="820" y="390"/>
                  </a:lnTo>
                  <a:lnTo>
                    <a:pt x="803" y="347"/>
                  </a:lnTo>
                  <a:lnTo>
                    <a:pt x="830" y="327"/>
                  </a:lnTo>
                  <a:lnTo>
                    <a:pt x="776" y="0"/>
                  </a:lnTo>
                  <a:lnTo>
                    <a:pt x="693" y="40"/>
                  </a:lnTo>
                  <a:lnTo>
                    <a:pt x="637" y="73"/>
                  </a:lnTo>
                  <a:lnTo>
                    <a:pt x="613" y="107"/>
                  </a:lnTo>
                  <a:lnTo>
                    <a:pt x="565" y="151"/>
                  </a:lnTo>
                  <a:lnTo>
                    <a:pt x="513" y="156"/>
                  </a:lnTo>
                  <a:lnTo>
                    <a:pt x="461" y="182"/>
                  </a:lnTo>
                  <a:lnTo>
                    <a:pt x="435" y="196"/>
                  </a:lnTo>
                  <a:lnTo>
                    <a:pt x="400" y="177"/>
                  </a:lnTo>
                  <a:lnTo>
                    <a:pt x="353" y="198"/>
                  </a:lnTo>
                  <a:lnTo>
                    <a:pt x="345" y="189"/>
                  </a:lnTo>
                  <a:lnTo>
                    <a:pt x="390" y="164"/>
                  </a:lnTo>
                  <a:lnTo>
                    <a:pt x="387" y="162"/>
                  </a:lnTo>
                  <a:lnTo>
                    <a:pt x="365" y="155"/>
                  </a:lnTo>
                  <a:lnTo>
                    <a:pt x="348" y="171"/>
                  </a:lnTo>
                  <a:lnTo>
                    <a:pt x="273" y="137"/>
                  </a:lnTo>
                  <a:lnTo>
                    <a:pt x="242" y="151"/>
                  </a:lnTo>
                  <a:lnTo>
                    <a:pt x="248" y="131"/>
                  </a:lnTo>
                  <a:lnTo>
                    <a:pt x="0" y="170"/>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2" name="Freeform 76"/>
            <p:cNvSpPr>
              <a:spLocks/>
            </p:cNvSpPr>
            <p:nvPr/>
          </p:nvSpPr>
          <p:spPr bwMode="gray">
            <a:xfrm>
              <a:off x="2463174" y="2894773"/>
              <a:ext cx="834164" cy="437546"/>
            </a:xfrm>
            <a:custGeom>
              <a:avLst/>
              <a:gdLst>
                <a:gd name="T0" fmla="*/ 0 w 1712"/>
                <a:gd name="T1" fmla="*/ 131 h 896"/>
                <a:gd name="T2" fmla="*/ 11 w 1712"/>
                <a:gd name="T3" fmla="*/ 0 h 896"/>
                <a:gd name="T4" fmla="*/ 200 w 1712"/>
                <a:gd name="T5" fmla="*/ 14 h 896"/>
                <a:gd name="T6" fmla="*/ 1038 w 1712"/>
                <a:gd name="T7" fmla="*/ 54 h 896"/>
                <a:gd name="T8" fmla="*/ 1668 w 1712"/>
                <a:gd name="T9" fmla="*/ 52 h 896"/>
                <a:gd name="T10" fmla="*/ 1672 w 1712"/>
                <a:gd name="T11" fmla="*/ 182 h 896"/>
                <a:gd name="T12" fmla="*/ 1712 w 1712"/>
                <a:gd name="T13" fmla="*/ 462 h 896"/>
                <a:gd name="T14" fmla="*/ 1705 w 1712"/>
                <a:gd name="T15" fmla="*/ 896 h 896"/>
                <a:gd name="T16" fmla="*/ 1652 w 1712"/>
                <a:gd name="T17" fmla="*/ 877 h 896"/>
                <a:gd name="T18" fmla="*/ 1567 w 1712"/>
                <a:gd name="T19" fmla="*/ 820 h 896"/>
                <a:gd name="T20" fmla="*/ 1534 w 1712"/>
                <a:gd name="T21" fmla="*/ 836 h 896"/>
                <a:gd name="T22" fmla="*/ 1423 w 1712"/>
                <a:gd name="T23" fmla="*/ 847 h 896"/>
                <a:gd name="T24" fmla="*/ 1313 w 1712"/>
                <a:gd name="T25" fmla="*/ 882 h 896"/>
                <a:gd name="T26" fmla="*/ 1270 w 1712"/>
                <a:gd name="T27" fmla="*/ 841 h 896"/>
                <a:gd name="T28" fmla="*/ 1216 w 1712"/>
                <a:gd name="T29" fmla="*/ 850 h 896"/>
                <a:gd name="T30" fmla="*/ 1205 w 1712"/>
                <a:gd name="T31" fmla="*/ 821 h 896"/>
                <a:gd name="T32" fmla="*/ 1165 w 1712"/>
                <a:gd name="T33" fmla="*/ 848 h 896"/>
                <a:gd name="T34" fmla="*/ 1158 w 1712"/>
                <a:gd name="T35" fmla="*/ 883 h 896"/>
                <a:gd name="T36" fmla="*/ 1144 w 1712"/>
                <a:gd name="T37" fmla="*/ 836 h 896"/>
                <a:gd name="T38" fmla="*/ 1106 w 1712"/>
                <a:gd name="T39" fmla="*/ 861 h 896"/>
                <a:gd name="T40" fmla="*/ 1043 w 1712"/>
                <a:gd name="T41" fmla="*/ 811 h 896"/>
                <a:gd name="T42" fmla="*/ 1009 w 1712"/>
                <a:gd name="T43" fmla="*/ 848 h 896"/>
                <a:gd name="T44" fmla="*/ 986 w 1712"/>
                <a:gd name="T45" fmla="*/ 829 h 896"/>
                <a:gd name="T46" fmla="*/ 956 w 1712"/>
                <a:gd name="T47" fmla="*/ 768 h 896"/>
                <a:gd name="T48" fmla="*/ 903 w 1712"/>
                <a:gd name="T49" fmla="*/ 764 h 896"/>
                <a:gd name="T50" fmla="*/ 896 w 1712"/>
                <a:gd name="T51" fmla="*/ 783 h 896"/>
                <a:gd name="T52" fmla="*/ 858 w 1712"/>
                <a:gd name="T53" fmla="*/ 758 h 896"/>
                <a:gd name="T54" fmla="*/ 828 w 1712"/>
                <a:gd name="T55" fmla="*/ 769 h 896"/>
                <a:gd name="T56" fmla="*/ 787 w 1712"/>
                <a:gd name="T57" fmla="*/ 749 h 896"/>
                <a:gd name="T58" fmla="*/ 738 w 1712"/>
                <a:gd name="T59" fmla="*/ 744 h 896"/>
                <a:gd name="T60" fmla="*/ 740 w 1712"/>
                <a:gd name="T61" fmla="*/ 712 h 896"/>
                <a:gd name="T62" fmla="*/ 706 w 1712"/>
                <a:gd name="T63" fmla="*/ 683 h 896"/>
                <a:gd name="T64" fmla="*/ 695 w 1712"/>
                <a:gd name="T65" fmla="*/ 703 h 896"/>
                <a:gd name="T66" fmla="*/ 637 w 1712"/>
                <a:gd name="T67" fmla="*/ 700 h 896"/>
                <a:gd name="T68" fmla="*/ 578 w 1712"/>
                <a:gd name="T69" fmla="*/ 651 h 896"/>
                <a:gd name="T70" fmla="*/ 598 w 1712"/>
                <a:gd name="T71" fmla="*/ 165 h 896"/>
                <a:gd name="T72" fmla="*/ 0 w 1712"/>
                <a:gd name="T73" fmla="*/ 131 h 89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12"/>
                <a:gd name="T112" fmla="*/ 0 h 896"/>
                <a:gd name="T113" fmla="*/ 1712 w 1712"/>
                <a:gd name="T114" fmla="*/ 896 h 89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12" h="896">
                  <a:moveTo>
                    <a:pt x="0" y="131"/>
                  </a:moveTo>
                  <a:lnTo>
                    <a:pt x="11" y="0"/>
                  </a:lnTo>
                  <a:lnTo>
                    <a:pt x="200" y="14"/>
                  </a:lnTo>
                  <a:lnTo>
                    <a:pt x="1038" y="54"/>
                  </a:lnTo>
                  <a:lnTo>
                    <a:pt x="1668" y="52"/>
                  </a:lnTo>
                  <a:lnTo>
                    <a:pt x="1672" y="182"/>
                  </a:lnTo>
                  <a:lnTo>
                    <a:pt x="1712" y="462"/>
                  </a:lnTo>
                  <a:lnTo>
                    <a:pt x="1705" y="896"/>
                  </a:lnTo>
                  <a:lnTo>
                    <a:pt x="1652" y="877"/>
                  </a:lnTo>
                  <a:lnTo>
                    <a:pt x="1567" y="820"/>
                  </a:lnTo>
                  <a:lnTo>
                    <a:pt x="1534" y="836"/>
                  </a:lnTo>
                  <a:lnTo>
                    <a:pt x="1423" y="847"/>
                  </a:lnTo>
                  <a:lnTo>
                    <a:pt x="1313" y="882"/>
                  </a:lnTo>
                  <a:lnTo>
                    <a:pt x="1270" y="841"/>
                  </a:lnTo>
                  <a:lnTo>
                    <a:pt x="1216" y="850"/>
                  </a:lnTo>
                  <a:lnTo>
                    <a:pt x="1205" y="821"/>
                  </a:lnTo>
                  <a:lnTo>
                    <a:pt x="1165" y="848"/>
                  </a:lnTo>
                  <a:lnTo>
                    <a:pt x="1158" y="883"/>
                  </a:lnTo>
                  <a:lnTo>
                    <a:pt x="1144" y="836"/>
                  </a:lnTo>
                  <a:lnTo>
                    <a:pt x="1106" y="861"/>
                  </a:lnTo>
                  <a:lnTo>
                    <a:pt x="1043" y="811"/>
                  </a:lnTo>
                  <a:lnTo>
                    <a:pt x="1009" y="848"/>
                  </a:lnTo>
                  <a:lnTo>
                    <a:pt x="986" y="829"/>
                  </a:lnTo>
                  <a:lnTo>
                    <a:pt x="956" y="768"/>
                  </a:lnTo>
                  <a:lnTo>
                    <a:pt x="903" y="764"/>
                  </a:lnTo>
                  <a:lnTo>
                    <a:pt x="896" y="783"/>
                  </a:lnTo>
                  <a:lnTo>
                    <a:pt x="858" y="758"/>
                  </a:lnTo>
                  <a:lnTo>
                    <a:pt x="828" y="769"/>
                  </a:lnTo>
                  <a:lnTo>
                    <a:pt x="787" y="749"/>
                  </a:lnTo>
                  <a:lnTo>
                    <a:pt x="738" y="744"/>
                  </a:lnTo>
                  <a:lnTo>
                    <a:pt x="740" y="712"/>
                  </a:lnTo>
                  <a:lnTo>
                    <a:pt x="706" y="683"/>
                  </a:lnTo>
                  <a:lnTo>
                    <a:pt x="695" y="703"/>
                  </a:lnTo>
                  <a:lnTo>
                    <a:pt x="637" y="700"/>
                  </a:lnTo>
                  <a:lnTo>
                    <a:pt x="578" y="651"/>
                  </a:lnTo>
                  <a:lnTo>
                    <a:pt x="598" y="165"/>
                  </a:lnTo>
                  <a:lnTo>
                    <a:pt x="0" y="13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3" name="Freeform 77"/>
            <p:cNvSpPr>
              <a:spLocks/>
            </p:cNvSpPr>
            <p:nvPr/>
          </p:nvSpPr>
          <p:spPr bwMode="gray">
            <a:xfrm>
              <a:off x="644775" y="1433037"/>
              <a:ext cx="769848" cy="656807"/>
            </a:xfrm>
            <a:custGeom>
              <a:avLst/>
              <a:gdLst>
                <a:gd name="T0" fmla="*/ 0 w 1580"/>
                <a:gd name="T1" fmla="*/ 1004 h 1348"/>
                <a:gd name="T2" fmla="*/ 25 w 1580"/>
                <a:gd name="T3" fmla="*/ 761 h 1348"/>
                <a:gd name="T4" fmla="*/ 148 w 1580"/>
                <a:gd name="T5" fmla="*/ 564 h 1348"/>
                <a:gd name="T6" fmla="*/ 343 w 1580"/>
                <a:gd name="T7" fmla="*/ 0 h 1348"/>
                <a:gd name="T8" fmla="*/ 440 w 1580"/>
                <a:gd name="T9" fmla="*/ 30 h 1348"/>
                <a:gd name="T10" fmla="*/ 445 w 1580"/>
                <a:gd name="T11" fmla="*/ 55 h 1348"/>
                <a:gd name="T12" fmla="*/ 471 w 1580"/>
                <a:gd name="T13" fmla="*/ 59 h 1348"/>
                <a:gd name="T14" fmla="*/ 520 w 1580"/>
                <a:gd name="T15" fmla="*/ 156 h 1348"/>
                <a:gd name="T16" fmla="*/ 512 w 1580"/>
                <a:gd name="T17" fmla="*/ 188 h 1348"/>
                <a:gd name="T18" fmla="*/ 589 w 1580"/>
                <a:gd name="T19" fmla="*/ 254 h 1348"/>
                <a:gd name="T20" fmla="*/ 724 w 1580"/>
                <a:gd name="T21" fmla="*/ 249 h 1348"/>
                <a:gd name="T22" fmla="*/ 824 w 1580"/>
                <a:gd name="T23" fmla="*/ 294 h 1348"/>
                <a:gd name="T24" fmla="*/ 872 w 1580"/>
                <a:gd name="T25" fmla="*/ 284 h 1348"/>
                <a:gd name="T26" fmla="*/ 1175 w 1580"/>
                <a:gd name="T27" fmla="*/ 294 h 1348"/>
                <a:gd name="T28" fmla="*/ 1521 w 1580"/>
                <a:gd name="T29" fmla="*/ 375 h 1348"/>
                <a:gd name="T30" fmla="*/ 1539 w 1580"/>
                <a:gd name="T31" fmla="*/ 418 h 1348"/>
                <a:gd name="T32" fmla="*/ 1580 w 1580"/>
                <a:gd name="T33" fmla="*/ 481 h 1348"/>
                <a:gd name="T34" fmla="*/ 1525 w 1580"/>
                <a:gd name="T35" fmla="*/ 564 h 1348"/>
                <a:gd name="T36" fmla="*/ 1464 w 1580"/>
                <a:gd name="T37" fmla="*/ 660 h 1348"/>
                <a:gd name="T38" fmla="*/ 1389 w 1580"/>
                <a:gd name="T39" fmla="*/ 731 h 1348"/>
                <a:gd name="T40" fmla="*/ 1378 w 1580"/>
                <a:gd name="T41" fmla="*/ 778 h 1348"/>
                <a:gd name="T42" fmla="*/ 1421 w 1580"/>
                <a:gd name="T43" fmla="*/ 830 h 1348"/>
                <a:gd name="T44" fmla="*/ 1373 w 1580"/>
                <a:gd name="T45" fmla="*/ 939 h 1348"/>
                <a:gd name="T46" fmla="*/ 1279 w 1580"/>
                <a:gd name="T47" fmla="*/ 1348 h 1348"/>
                <a:gd name="T48" fmla="*/ 744 w 1580"/>
                <a:gd name="T49" fmla="*/ 1214 h 1348"/>
                <a:gd name="T50" fmla="*/ 0 w 1580"/>
                <a:gd name="T51" fmla="*/ 1004 h 134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80"/>
                <a:gd name="T79" fmla="*/ 0 h 1348"/>
                <a:gd name="T80" fmla="*/ 1580 w 1580"/>
                <a:gd name="T81" fmla="*/ 1348 h 134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80" h="1348">
                  <a:moveTo>
                    <a:pt x="0" y="1004"/>
                  </a:moveTo>
                  <a:lnTo>
                    <a:pt x="25" y="761"/>
                  </a:lnTo>
                  <a:lnTo>
                    <a:pt x="148" y="564"/>
                  </a:lnTo>
                  <a:lnTo>
                    <a:pt x="343" y="0"/>
                  </a:lnTo>
                  <a:lnTo>
                    <a:pt x="440" y="30"/>
                  </a:lnTo>
                  <a:lnTo>
                    <a:pt x="445" y="55"/>
                  </a:lnTo>
                  <a:lnTo>
                    <a:pt x="471" y="59"/>
                  </a:lnTo>
                  <a:lnTo>
                    <a:pt x="520" y="156"/>
                  </a:lnTo>
                  <a:lnTo>
                    <a:pt x="512" y="188"/>
                  </a:lnTo>
                  <a:lnTo>
                    <a:pt x="589" y="254"/>
                  </a:lnTo>
                  <a:lnTo>
                    <a:pt x="724" y="249"/>
                  </a:lnTo>
                  <a:lnTo>
                    <a:pt x="824" y="294"/>
                  </a:lnTo>
                  <a:lnTo>
                    <a:pt x="872" y="284"/>
                  </a:lnTo>
                  <a:lnTo>
                    <a:pt x="1175" y="294"/>
                  </a:lnTo>
                  <a:lnTo>
                    <a:pt x="1521" y="375"/>
                  </a:lnTo>
                  <a:lnTo>
                    <a:pt x="1539" y="418"/>
                  </a:lnTo>
                  <a:lnTo>
                    <a:pt x="1580" y="481"/>
                  </a:lnTo>
                  <a:lnTo>
                    <a:pt x="1525" y="564"/>
                  </a:lnTo>
                  <a:lnTo>
                    <a:pt x="1464" y="660"/>
                  </a:lnTo>
                  <a:lnTo>
                    <a:pt x="1389" y="731"/>
                  </a:lnTo>
                  <a:lnTo>
                    <a:pt x="1378" y="778"/>
                  </a:lnTo>
                  <a:lnTo>
                    <a:pt x="1421" y="830"/>
                  </a:lnTo>
                  <a:lnTo>
                    <a:pt x="1373" y="939"/>
                  </a:lnTo>
                  <a:lnTo>
                    <a:pt x="1279" y="1348"/>
                  </a:lnTo>
                  <a:lnTo>
                    <a:pt x="744" y="1214"/>
                  </a:lnTo>
                  <a:lnTo>
                    <a:pt x="0" y="1004"/>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4" name="Freeform 78"/>
            <p:cNvSpPr>
              <a:spLocks/>
            </p:cNvSpPr>
            <p:nvPr/>
          </p:nvSpPr>
          <p:spPr bwMode="gray">
            <a:xfrm>
              <a:off x="4537864" y="2118104"/>
              <a:ext cx="561307" cy="361536"/>
            </a:xfrm>
            <a:custGeom>
              <a:avLst/>
              <a:gdLst>
                <a:gd name="T0" fmla="*/ 0 w 1153"/>
                <a:gd name="T1" fmla="*/ 183 h 741"/>
                <a:gd name="T2" fmla="*/ 54 w 1153"/>
                <a:gd name="T3" fmla="*/ 510 h 741"/>
                <a:gd name="T4" fmla="*/ 92 w 1153"/>
                <a:gd name="T5" fmla="*/ 741 h 741"/>
                <a:gd name="T6" fmla="*/ 284 w 1153"/>
                <a:gd name="T7" fmla="*/ 709 h 741"/>
                <a:gd name="T8" fmla="*/ 977 w 1153"/>
                <a:gd name="T9" fmla="*/ 576 h 741"/>
                <a:gd name="T10" fmla="*/ 1006 w 1153"/>
                <a:gd name="T11" fmla="*/ 542 h 741"/>
                <a:gd name="T12" fmla="*/ 1046 w 1153"/>
                <a:gd name="T13" fmla="*/ 542 h 741"/>
                <a:gd name="T14" fmla="*/ 1091 w 1153"/>
                <a:gd name="T15" fmla="*/ 511 h 741"/>
                <a:gd name="T16" fmla="*/ 1114 w 1153"/>
                <a:gd name="T17" fmla="*/ 462 h 741"/>
                <a:gd name="T18" fmla="*/ 1153 w 1153"/>
                <a:gd name="T19" fmla="*/ 425 h 741"/>
                <a:gd name="T20" fmla="*/ 1041 w 1153"/>
                <a:gd name="T21" fmla="*/ 333 h 741"/>
                <a:gd name="T22" fmla="*/ 1038 w 1153"/>
                <a:gd name="T23" fmla="*/ 246 h 741"/>
                <a:gd name="T24" fmla="*/ 1090 w 1153"/>
                <a:gd name="T25" fmla="*/ 130 h 741"/>
                <a:gd name="T26" fmla="*/ 1015 w 1153"/>
                <a:gd name="T27" fmla="*/ 87 h 741"/>
                <a:gd name="T28" fmla="*/ 984 w 1153"/>
                <a:gd name="T29" fmla="*/ 28 h 741"/>
                <a:gd name="T30" fmla="*/ 931 w 1153"/>
                <a:gd name="T31" fmla="*/ 0 h 741"/>
                <a:gd name="T32" fmla="*/ 166 w 1153"/>
                <a:gd name="T33" fmla="*/ 146 h 741"/>
                <a:gd name="T34" fmla="*/ 128 w 1153"/>
                <a:gd name="T35" fmla="*/ 87 h 741"/>
                <a:gd name="T36" fmla="*/ 0 w 1153"/>
                <a:gd name="T37" fmla="*/ 183 h 74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153"/>
                <a:gd name="T58" fmla="*/ 0 h 741"/>
                <a:gd name="T59" fmla="*/ 1153 w 1153"/>
                <a:gd name="T60" fmla="*/ 741 h 74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153" h="741">
                  <a:moveTo>
                    <a:pt x="0" y="183"/>
                  </a:moveTo>
                  <a:lnTo>
                    <a:pt x="54" y="510"/>
                  </a:lnTo>
                  <a:lnTo>
                    <a:pt x="92" y="741"/>
                  </a:lnTo>
                  <a:lnTo>
                    <a:pt x="284" y="709"/>
                  </a:lnTo>
                  <a:lnTo>
                    <a:pt x="977" y="576"/>
                  </a:lnTo>
                  <a:lnTo>
                    <a:pt x="1006" y="542"/>
                  </a:lnTo>
                  <a:lnTo>
                    <a:pt x="1046" y="542"/>
                  </a:lnTo>
                  <a:lnTo>
                    <a:pt x="1091" y="511"/>
                  </a:lnTo>
                  <a:lnTo>
                    <a:pt x="1114" y="462"/>
                  </a:lnTo>
                  <a:lnTo>
                    <a:pt x="1153" y="425"/>
                  </a:lnTo>
                  <a:lnTo>
                    <a:pt x="1041" y="333"/>
                  </a:lnTo>
                  <a:lnTo>
                    <a:pt x="1038" y="246"/>
                  </a:lnTo>
                  <a:lnTo>
                    <a:pt x="1090" y="130"/>
                  </a:lnTo>
                  <a:lnTo>
                    <a:pt x="1015" y="87"/>
                  </a:lnTo>
                  <a:lnTo>
                    <a:pt x="984" y="28"/>
                  </a:lnTo>
                  <a:lnTo>
                    <a:pt x="931" y="0"/>
                  </a:lnTo>
                  <a:lnTo>
                    <a:pt x="166" y="146"/>
                  </a:lnTo>
                  <a:lnTo>
                    <a:pt x="128" y="87"/>
                  </a:lnTo>
                  <a:lnTo>
                    <a:pt x="0" y="18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5" name="Freeform 79"/>
            <p:cNvSpPr>
              <a:spLocks/>
            </p:cNvSpPr>
            <p:nvPr/>
          </p:nvSpPr>
          <p:spPr bwMode="gray">
            <a:xfrm>
              <a:off x="5307712" y="2034297"/>
              <a:ext cx="75036" cy="93551"/>
            </a:xfrm>
            <a:custGeom>
              <a:avLst/>
              <a:gdLst>
                <a:gd name="T0" fmla="*/ 0 w 154"/>
                <a:gd name="T1" fmla="*/ 19 h 192"/>
                <a:gd name="T2" fmla="*/ 33 w 154"/>
                <a:gd name="T3" fmla="*/ 183 h 192"/>
                <a:gd name="T4" fmla="*/ 39 w 154"/>
                <a:gd name="T5" fmla="*/ 192 h 192"/>
                <a:gd name="T6" fmla="*/ 97 w 154"/>
                <a:gd name="T7" fmla="*/ 159 h 192"/>
                <a:gd name="T8" fmla="*/ 89 w 154"/>
                <a:gd name="T9" fmla="*/ 109 h 192"/>
                <a:gd name="T10" fmla="*/ 99 w 154"/>
                <a:gd name="T11" fmla="*/ 85 h 192"/>
                <a:gd name="T12" fmla="*/ 115 w 154"/>
                <a:gd name="T13" fmla="*/ 102 h 192"/>
                <a:gd name="T14" fmla="*/ 121 w 154"/>
                <a:gd name="T15" fmla="*/ 137 h 192"/>
                <a:gd name="T16" fmla="*/ 132 w 154"/>
                <a:gd name="T17" fmla="*/ 135 h 192"/>
                <a:gd name="T18" fmla="*/ 154 w 154"/>
                <a:gd name="T19" fmla="*/ 102 h 192"/>
                <a:gd name="T20" fmla="*/ 132 w 154"/>
                <a:gd name="T21" fmla="*/ 61 h 192"/>
                <a:gd name="T22" fmla="*/ 98 w 154"/>
                <a:gd name="T23" fmla="*/ 55 h 192"/>
                <a:gd name="T24" fmla="*/ 76 w 154"/>
                <a:gd name="T25" fmla="*/ 5 h 192"/>
                <a:gd name="T26" fmla="*/ 53 w 154"/>
                <a:gd name="T27" fmla="*/ 0 h 192"/>
                <a:gd name="T28" fmla="*/ 0 w 154"/>
                <a:gd name="T29" fmla="*/ 19 h 19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54"/>
                <a:gd name="T46" fmla="*/ 0 h 192"/>
                <a:gd name="T47" fmla="*/ 154 w 154"/>
                <a:gd name="T48" fmla="*/ 192 h 19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54" h="192">
                  <a:moveTo>
                    <a:pt x="0" y="19"/>
                  </a:moveTo>
                  <a:lnTo>
                    <a:pt x="33" y="183"/>
                  </a:lnTo>
                  <a:lnTo>
                    <a:pt x="39" y="192"/>
                  </a:lnTo>
                  <a:lnTo>
                    <a:pt x="97" y="159"/>
                  </a:lnTo>
                  <a:lnTo>
                    <a:pt x="89" y="109"/>
                  </a:lnTo>
                  <a:lnTo>
                    <a:pt x="99" y="85"/>
                  </a:lnTo>
                  <a:lnTo>
                    <a:pt x="115" y="102"/>
                  </a:lnTo>
                  <a:lnTo>
                    <a:pt x="121" y="137"/>
                  </a:lnTo>
                  <a:lnTo>
                    <a:pt x="132" y="135"/>
                  </a:lnTo>
                  <a:lnTo>
                    <a:pt x="154" y="102"/>
                  </a:lnTo>
                  <a:lnTo>
                    <a:pt x="132" y="61"/>
                  </a:lnTo>
                  <a:lnTo>
                    <a:pt x="98" y="55"/>
                  </a:lnTo>
                  <a:lnTo>
                    <a:pt x="76" y="5"/>
                  </a:lnTo>
                  <a:lnTo>
                    <a:pt x="53" y="0"/>
                  </a:lnTo>
                  <a:lnTo>
                    <a:pt x="0" y="1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6" name="Freeform 80"/>
            <p:cNvSpPr>
              <a:spLocks/>
            </p:cNvSpPr>
            <p:nvPr/>
          </p:nvSpPr>
          <p:spPr bwMode="gray">
            <a:xfrm>
              <a:off x="4398512" y="3039972"/>
              <a:ext cx="491143" cy="376153"/>
            </a:xfrm>
            <a:custGeom>
              <a:avLst/>
              <a:gdLst>
                <a:gd name="T0" fmla="*/ 0 w 1008"/>
                <a:gd name="T1" fmla="*/ 181 h 772"/>
                <a:gd name="T2" fmla="*/ 42 w 1008"/>
                <a:gd name="T3" fmla="*/ 103 h 772"/>
                <a:gd name="T4" fmla="*/ 186 w 1008"/>
                <a:gd name="T5" fmla="*/ 32 h 772"/>
                <a:gd name="T6" fmla="*/ 455 w 1008"/>
                <a:gd name="T7" fmla="*/ 0 h 772"/>
                <a:gd name="T8" fmla="*/ 566 w 1008"/>
                <a:gd name="T9" fmla="*/ 72 h 772"/>
                <a:gd name="T10" fmla="*/ 742 w 1008"/>
                <a:gd name="T11" fmla="*/ 46 h 772"/>
                <a:gd name="T12" fmla="*/ 1008 w 1008"/>
                <a:gd name="T13" fmla="*/ 238 h 772"/>
                <a:gd name="T14" fmla="*/ 931 w 1008"/>
                <a:gd name="T15" fmla="*/ 326 h 772"/>
                <a:gd name="T16" fmla="*/ 890 w 1008"/>
                <a:gd name="T17" fmla="*/ 387 h 772"/>
                <a:gd name="T18" fmla="*/ 895 w 1008"/>
                <a:gd name="T19" fmla="*/ 448 h 772"/>
                <a:gd name="T20" fmla="*/ 825 w 1008"/>
                <a:gd name="T21" fmla="*/ 506 h 772"/>
                <a:gd name="T22" fmla="*/ 771 w 1008"/>
                <a:gd name="T23" fmla="*/ 591 h 772"/>
                <a:gd name="T24" fmla="*/ 694 w 1008"/>
                <a:gd name="T25" fmla="*/ 637 h 772"/>
                <a:gd name="T26" fmla="*/ 661 w 1008"/>
                <a:gd name="T27" fmla="*/ 643 h 772"/>
                <a:gd name="T28" fmla="*/ 646 w 1008"/>
                <a:gd name="T29" fmla="*/ 699 h 772"/>
                <a:gd name="T30" fmla="*/ 602 w 1008"/>
                <a:gd name="T31" fmla="*/ 669 h 772"/>
                <a:gd name="T32" fmla="*/ 641 w 1008"/>
                <a:gd name="T33" fmla="*/ 720 h 772"/>
                <a:gd name="T34" fmla="*/ 604 w 1008"/>
                <a:gd name="T35" fmla="*/ 772 h 772"/>
                <a:gd name="T36" fmla="*/ 567 w 1008"/>
                <a:gd name="T37" fmla="*/ 765 h 772"/>
                <a:gd name="T38" fmla="*/ 543 w 1008"/>
                <a:gd name="T39" fmla="*/ 734 h 772"/>
                <a:gd name="T40" fmla="*/ 500 w 1008"/>
                <a:gd name="T41" fmla="*/ 657 h 772"/>
                <a:gd name="T42" fmla="*/ 476 w 1008"/>
                <a:gd name="T43" fmla="*/ 647 h 772"/>
                <a:gd name="T44" fmla="*/ 428 w 1008"/>
                <a:gd name="T45" fmla="*/ 545 h 772"/>
                <a:gd name="T46" fmla="*/ 358 w 1008"/>
                <a:gd name="T47" fmla="*/ 502 h 772"/>
                <a:gd name="T48" fmla="*/ 309 w 1008"/>
                <a:gd name="T49" fmla="*/ 433 h 772"/>
                <a:gd name="T50" fmla="*/ 188 w 1008"/>
                <a:gd name="T51" fmla="*/ 345 h 772"/>
                <a:gd name="T52" fmla="*/ 130 w 1008"/>
                <a:gd name="T53" fmla="*/ 266 h 772"/>
                <a:gd name="T54" fmla="*/ 0 w 1008"/>
                <a:gd name="T55" fmla="*/ 181 h 77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008"/>
                <a:gd name="T85" fmla="*/ 0 h 772"/>
                <a:gd name="T86" fmla="*/ 1008 w 1008"/>
                <a:gd name="T87" fmla="*/ 772 h 77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008" h="772">
                  <a:moveTo>
                    <a:pt x="0" y="181"/>
                  </a:moveTo>
                  <a:lnTo>
                    <a:pt x="42" y="103"/>
                  </a:lnTo>
                  <a:lnTo>
                    <a:pt x="186" y="32"/>
                  </a:lnTo>
                  <a:lnTo>
                    <a:pt x="455" y="0"/>
                  </a:lnTo>
                  <a:lnTo>
                    <a:pt x="566" y="72"/>
                  </a:lnTo>
                  <a:lnTo>
                    <a:pt x="742" y="46"/>
                  </a:lnTo>
                  <a:lnTo>
                    <a:pt x="1008" y="238"/>
                  </a:lnTo>
                  <a:lnTo>
                    <a:pt x="931" y="326"/>
                  </a:lnTo>
                  <a:lnTo>
                    <a:pt x="890" y="387"/>
                  </a:lnTo>
                  <a:lnTo>
                    <a:pt x="895" y="448"/>
                  </a:lnTo>
                  <a:lnTo>
                    <a:pt x="825" y="506"/>
                  </a:lnTo>
                  <a:lnTo>
                    <a:pt x="771" y="591"/>
                  </a:lnTo>
                  <a:lnTo>
                    <a:pt x="694" y="637"/>
                  </a:lnTo>
                  <a:lnTo>
                    <a:pt x="661" y="643"/>
                  </a:lnTo>
                  <a:lnTo>
                    <a:pt x="646" y="699"/>
                  </a:lnTo>
                  <a:lnTo>
                    <a:pt x="602" y="669"/>
                  </a:lnTo>
                  <a:lnTo>
                    <a:pt x="641" y="720"/>
                  </a:lnTo>
                  <a:lnTo>
                    <a:pt x="604" y="772"/>
                  </a:lnTo>
                  <a:lnTo>
                    <a:pt x="567" y="765"/>
                  </a:lnTo>
                  <a:lnTo>
                    <a:pt x="543" y="734"/>
                  </a:lnTo>
                  <a:lnTo>
                    <a:pt x="500" y="657"/>
                  </a:lnTo>
                  <a:lnTo>
                    <a:pt x="476" y="647"/>
                  </a:lnTo>
                  <a:lnTo>
                    <a:pt x="428" y="545"/>
                  </a:lnTo>
                  <a:lnTo>
                    <a:pt x="358" y="502"/>
                  </a:lnTo>
                  <a:lnTo>
                    <a:pt x="309" y="433"/>
                  </a:lnTo>
                  <a:lnTo>
                    <a:pt x="188" y="345"/>
                  </a:lnTo>
                  <a:lnTo>
                    <a:pt x="130" y="266"/>
                  </a:lnTo>
                  <a:lnTo>
                    <a:pt x="0" y="18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7" name="Freeform 81"/>
            <p:cNvSpPr>
              <a:spLocks/>
            </p:cNvSpPr>
            <p:nvPr/>
          </p:nvSpPr>
          <p:spPr bwMode="gray">
            <a:xfrm>
              <a:off x="2432965" y="1795548"/>
              <a:ext cx="679220" cy="456062"/>
            </a:xfrm>
            <a:custGeom>
              <a:avLst/>
              <a:gdLst>
                <a:gd name="T0" fmla="*/ 0 w 1395"/>
                <a:gd name="T1" fmla="*/ 733 h 936"/>
                <a:gd name="T2" fmla="*/ 46 w 1395"/>
                <a:gd name="T3" fmla="*/ 233 h 936"/>
                <a:gd name="T4" fmla="*/ 69 w 1395"/>
                <a:gd name="T5" fmla="*/ 0 h 936"/>
                <a:gd name="T6" fmla="*/ 687 w 1395"/>
                <a:gd name="T7" fmla="*/ 45 h 936"/>
                <a:gd name="T8" fmla="*/ 1374 w 1395"/>
                <a:gd name="T9" fmla="*/ 66 h 936"/>
                <a:gd name="T10" fmla="*/ 1328 w 1395"/>
                <a:gd name="T11" fmla="*/ 155 h 936"/>
                <a:gd name="T12" fmla="*/ 1395 w 1395"/>
                <a:gd name="T13" fmla="*/ 220 h 936"/>
                <a:gd name="T14" fmla="*/ 1391 w 1395"/>
                <a:gd name="T15" fmla="*/ 679 h 936"/>
                <a:gd name="T16" fmla="*/ 1364 w 1395"/>
                <a:gd name="T17" fmla="*/ 677 h 936"/>
                <a:gd name="T18" fmla="*/ 1367 w 1395"/>
                <a:gd name="T19" fmla="*/ 738 h 936"/>
                <a:gd name="T20" fmla="*/ 1389 w 1395"/>
                <a:gd name="T21" fmla="*/ 783 h 936"/>
                <a:gd name="T22" fmla="*/ 1374 w 1395"/>
                <a:gd name="T23" fmla="*/ 827 h 936"/>
                <a:gd name="T24" fmla="*/ 1387 w 1395"/>
                <a:gd name="T25" fmla="*/ 936 h 936"/>
                <a:gd name="T26" fmla="*/ 1357 w 1395"/>
                <a:gd name="T27" fmla="*/ 926 h 936"/>
                <a:gd name="T28" fmla="*/ 1322 w 1395"/>
                <a:gd name="T29" fmla="*/ 884 h 936"/>
                <a:gd name="T30" fmla="*/ 1255 w 1395"/>
                <a:gd name="T31" fmla="*/ 854 h 936"/>
                <a:gd name="T32" fmla="*/ 1198 w 1395"/>
                <a:gd name="T33" fmla="*/ 841 h 936"/>
                <a:gd name="T34" fmla="*/ 1078 w 1395"/>
                <a:gd name="T35" fmla="*/ 846 h 936"/>
                <a:gd name="T36" fmla="*/ 1009 w 1395"/>
                <a:gd name="T37" fmla="*/ 795 h 936"/>
                <a:gd name="T38" fmla="*/ 0 w 1395"/>
                <a:gd name="T39" fmla="*/ 733 h 9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395"/>
                <a:gd name="T61" fmla="*/ 0 h 936"/>
                <a:gd name="T62" fmla="*/ 1395 w 1395"/>
                <a:gd name="T63" fmla="*/ 936 h 9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395" h="936">
                  <a:moveTo>
                    <a:pt x="0" y="733"/>
                  </a:moveTo>
                  <a:lnTo>
                    <a:pt x="46" y="233"/>
                  </a:lnTo>
                  <a:lnTo>
                    <a:pt x="69" y="0"/>
                  </a:lnTo>
                  <a:lnTo>
                    <a:pt x="687" y="45"/>
                  </a:lnTo>
                  <a:lnTo>
                    <a:pt x="1374" y="66"/>
                  </a:lnTo>
                  <a:lnTo>
                    <a:pt x="1328" y="155"/>
                  </a:lnTo>
                  <a:lnTo>
                    <a:pt x="1395" y="220"/>
                  </a:lnTo>
                  <a:lnTo>
                    <a:pt x="1391" y="679"/>
                  </a:lnTo>
                  <a:lnTo>
                    <a:pt x="1364" y="677"/>
                  </a:lnTo>
                  <a:lnTo>
                    <a:pt x="1367" y="738"/>
                  </a:lnTo>
                  <a:lnTo>
                    <a:pt x="1389" y="783"/>
                  </a:lnTo>
                  <a:lnTo>
                    <a:pt x="1374" y="827"/>
                  </a:lnTo>
                  <a:lnTo>
                    <a:pt x="1387" y="936"/>
                  </a:lnTo>
                  <a:lnTo>
                    <a:pt x="1357" y="926"/>
                  </a:lnTo>
                  <a:lnTo>
                    <a:pt x="1322" y="884"/>
                  </a:lnTo>
                  <a:lnTo>
                    <a:pt x="1255" y="854"/>
                  </a:lnTo>
                  <a:lnTo>
                    <a:pt x="1198" y="841"/>
                  </a:lnTo>
                  <a:lnTo>
                    <a:pt x="1078" y="846"/>
                  </a:lnTo>
                  <a:lnTo>
                    <a:pt x="1009" y="795"/>
                  </a:lnTo>
                  <a:lnTo>
                    <a:pt x="0" y="73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8" name="Freeform 82"/>
            <p:cNvSpPr>
              <a:spLocks/>
            </p:cNvSpPr>
            <p:nvPr/>
          </p:nvSpPr>
          <p:spPr bwMode="gray">
            <a:xfrm>
              <a:off x="3710522" y="2875283"/>
              <a:ext cx="823444" cy="279678"/>
            </a:xfrm>
            <a:custGeom>
              <a:avLst/>
              <a:gdLst>
                <a:gd name="T0" fmla="*/ 0 w 1691"/>
                <a:gd name="T1" fmla="*/ 575 h 575"/>
                <a:gd name="T2" fmla="*/ 30 w 1691"/>
                <a:gd name="T3" fmla="*/ 473 h 575"/>
                <a:gd name="T4" fmla="*/ 18 w 1691"/>
                <a:gd name="T5" fmla="*/ 465 h 575"/>
                <a:gd name="T6" fmla="*/ 69 w 1691"/>
                <a:gd name="T7" fmla="*/ 426 h 575"/>
                <a:gd name="T8" fmla="*/ 114 w 1691"/>
                <a:gd name="T9" fmla="*/ 335 h 575"/>
                <a:gd name="T10" fmla="*/ 98 w 1691"/>
                <a:gd name="T11" fmla="*/ 315 h 575"/>
                <a:gd name="T12" fmla="*/ 121 w 1691"/>
                <a:gd name="T13" fmla="*/ 272 h 575"/>
                <a:gd name="T14" fmla="*/ 124 w 1691"/>
                <a:gd name="T15" fmla="*/ 223 h 575"/>
                <a:gd name="T16" fmla="*/ 154 w 1691"/>
                <a:gd name="T17" fmla="*/ 186 h 575"/>
                <a:gd name="T18" fmla="*/ 421 w 1691"/>
                <a:gd name="T19" fmla="*/ 167 h 575"/>
                <a:gd name="T20" fmla="*/ 417 w 1691"/>
                <a:gd name="T21" fmla="*/ 123 h 575"/>
                <a:gd name="T22" fmla="*/ 502 w 1691"/>
                <a:gd name="T23" fmla="*/ 127 h 575"/>
                <a:gd name="T24" fmla="*/ 1295 w 1691"/>
                <a:gd name="T25" fmla="*/ 54 h 575"/>
                <a:gd name="T26" fmla="*/ 1691 w 1691"/>
                <a:gd name="T27" fmla="*/ 0 h 575"/>
                <a:gd name="T28" fmla="*/ 1683 w 1691"/>
                <a:gd name="T29" fmla="*/ 56 h 575"/>
                <a:gd name="T30" fmla="*/ 1656 w 1691"/>
                <a:gd name="T31" fmla="*/ 74 h 575"/>
                <a:gd name="T32" fmla="*/ 1621 w 1691"/>
                <a:gd name="T33" fmla="*/ 136 h 575"/>
                <a:gd name="T34" fmla="*/ 1594 w 1691"/>
                <a:gd name="T35" fmla="*/ 132 h 575"/>
                <a:gd name="T36" fmla="*/ 1563 w 1691"/>
                <a:gd name="T37" fmla="*/ 149 h 575"/>
                <a:gd name="T38" fmla="*/ 1542 w 1691"/>
                <a:gd name="T39" fmla="*/ 180 h 575"/>
                <a:gd name="T40" fmla="*/ 1513 w 1691"/>
                <a:gd name="T41" fmla="*/ 160 h 575"/>
                <a:gd name="T42" fmla="*/ 1468 w 1691"/>
                <a:gd name="T43" fmla="*/ 199 h 575"/>
                <a:gd name="T44" fmla="*/ 1462 w 1691"/>
                <a:gd name="T45" fmla="*/ 232 h 575"/>
                <a:gd name="T46" fmla="*/ 1270 w 1691"/>
                <a:gd name="T47" fmla="*/ 345 h 575"/>
                <a:gd name="T48" fmla="*/ 1259 w 1691"/>
                <a:gd name="T49" fmla="*/ 389 h 575"/>
                <a:gd name="T50" fmla="*/ 1208 w 1691"/>
                <a:gd name="T51" fmla="*/ 414 h 575"/>
                <a:gd name="T52" fmla="*/ 1209 w 1691"/>
                <a:gd name="T53" fmla="*/ 471 h 575"/>
                <a:gd name="T54" fmla="*/ 949 w 1691"/>
                <a:gd name="T55" fmla="*/ 504 h 575"/>
                <a:gd name="T56" fmla="*/ 424 w 1691"/>
                <a:gd name="T57" fmla="*/ 547 h 575"/>
                <a:gd name="T58" fmla="*/ 0 w 1691"/>
                <a:gd name="T59" fmla="*/ 575 h 5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691"/>
                <a:gd name="T91" fmla="*/ 0 h 575"/>
                <a:gd name="T92" fmla="*/ 1691 w 1691"/>
                <a:gd name="T93" fmla="*/ 575 h 57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691" h="575">
                  <a:moveTo>
                    <a:pt x="0" y="575"/>
                  </a:moveTo>
                  <a:lnTo>
                    <a:pt x="30" y="473"/>
                  </a:lnTo>
                  <a:lnTo>
                    <a:pt x="18" y="465"/>
                  </a:lnTo>
                  <a:lnTo>
                    <a:pt x="69" y="426"/>
                  </a:lnTo>
                  <a:lnTo>
                    <a:pt x="114" y="335"/>
                  </a:lnTo>
                  <a:lnTo>
                    <a:pt x="98" y="315"/>
                  </a:lnTo>
                  <a:lnTo>
                    <a:pt x="121" y="272"/>
                  </a:lnTo>
                  <a:lnTo>
                    <a:pt x="124" y="223"/>
                  </a:lnTo>
                  <a:lnTo>
                    <a:pt x="154" y="186"/>
                  </a:lnTo>
                  <a:lnTo>
                    <a:pt x="421" y="167"/>
                  </a:lnTo>
                  <a:lnTo>
                    <a:pt x="417" y="123"/>
                  </a:lnTo>
                  <a:lnTo>
                    <a:pt x="502" y="127"/>
                  </a:lnTo>
                  <a:lnTo>
                    <a:pt x="1295" y="54"/>
                  </a:lnTo>
                  <a:lnTo>
                    <a:pt x="1691" y="0"/>
                  </a:lnTo>
                  <a:lnTo>
                    <a:pt x="1683" y="56"/>
                  </a:lnTo>
                  <a:lnTo>
                    <a:pt x="1656" y="74"/>
                  </a:lnTo>
                  <a:lnTo>
                    <a:pt x="1621" y="136"/>
                  </a:lnTo>
                  <a:lnTo>
                    <a:pt x="1594" y="132"/>
                  </a:lnTo>
                  <a:lnTo>
                    <a:pt x="1563" y="149"/>
                  </a:lnTo>
                  <a:lnTo>
                    <a:pt x="1542" y="180"/>
                  </a:lnTo>
                  <a:lnTo>
                    <a:pt x="1513" y="160"/>
                  </a:lnTo>
                  <a:lnTo>
                    <a:pt x="1468" y="199"/>
                  </a:lnTo>
                  <a:lnTo>
                    <a:pt x="1462" y="232"/>
                  </a:lnTo>
                  <a:lnTo>
                    <a:pt x="1270" y="345"/>
                  </a:lnTo>
                  <a:lnTo>
                    <a:pt x="1259" y="389"/>
                  </a:lnTo>
                  <a:lnTo>
                    <a:pt x="1208" y="414"/>
                  </a:lnTo>
                  <a:lnTo>
                    <a:pt x="1209" y="471"/>
                  </a:lnTo>
                  <a:lnTo>
                    <a:pt x="949" y="504"/>
                  </a:lnTo>
                  <a:lnTo>
                    <a:pt x="424" y="547"/>
                  </a:lnTo>
                  <a:lnTo>
                    <a:pt x="0" y="575"/>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49" name="Freeform 83"/>
            <p:cNvSpPr>
              <a:spLocks/>
            </p:cNvSpPr>
            <p:nvPr/>
          </p:nvSpPr>
          <p:spPr bwMode="gray">
            <a:xfrm>
              <a:off x="2046092" y="2950318"/>
              <a:ext cx="1349669" cy="1310690"/>
            </a:xfrm>
            <a:custGeom>
              <a:avLst/>
              <a:gdLst>
                <a:gd name="T0" fmla="*/ 55 w 2771"/>
                <a:gd name="T1" fmla="*/ 1056 h 2690"/>
                <a:gd name="T2" fmla="*/ 1455 w 2771"/>
                <a:gd name="T3" fmla="*/ 34 h 2690"/>
                <a:gd name="T4" fmla="*/ 1552 w 2771"/>
                <a:gd name="T5" fmla="*/ 572 h 2690"/>
                <a:gd name="T6" fmla="*/ 1595 w 2771"/>
                <a:gd name="T7" fmla="*/ 613 h 2690"/>
                <a:gd name="T8" fmla="*/ 1715 w 2771"/>
                <a:gd name="T9" fmla="*/ 627 h 2690"/>
                <a:gd name="T10" fmla="*/ 1813 w 2771"/>
                <a:gd name="T11" fmla="*/ 637 h 2690"/>
                <a:gd name="T12" fmla="*/ 1900 w 2771"/>
                <a:gd name="T13" fmla="*/ 680 h 2690"/>
                <a:gd name="T14" fmla="*/ 2015 w 2771"/>
                <a:gd name="T15" fmla="*/ 752 h 2690"/>
                <a:gd name="T16" fmla="*/ 2073 w 2771"/>
                <a:gd name="T17" fmla="*/ 719 h 2690"/>
                <a:gd name="T18" fmla="*/ 2280 w 2771"/>
                <a:gd name="T19" fmla="*/ 716 h 2690"/>
                <a:gd name="T20" fmla="*/ 2509 w 2771"/>
                <a:gd name="T21" fmla="*/ 746 h 2690"/>
                <a:gd name="T22" fmla="*/ 2653 w 2771"/>
                <a:gd name="T23" fmla="*/ 788 h 2690"/>
                <a:gd name="T24" fmla="*/ 2699 w 2771"/>
                <a:gd name="T25" fmla="*/ 1219 h 2690"/>
                <a:gd name="T26" fmla="*/ 2769 w 2771"/>
                <a:gd name="T27" fmla="*/ 1460 h 2690"/>
                <a:gd name="T28" fmla="*/ 2747 w 2771"/>
                <a:gd name="T29" fmla="*/ 1621 h 2690"/>
                <a:gd name="T30" fmla="*/ 2694 w 2771"/>
                <a:gd name="T31" fmla="*/ 1726 h 2690"/>
                <a:gd name="T32" fmla="*/ 2513 w 2771"/>
                <a:gd name="T33" fmla="*/ 1835 h 2690"/>
                <a:gd name="T34" fmla="*/ 2526 w 2771"/>
                <a:gd name="T35" fmla="*/ 1724 h 2690"/>
                <a:gd name="T36" fmla="*/ 2458 w 2771"/>
                <a:gd name="T37" fmla="*/ 1796 h 2690"/>
                <a:gd name="T38" fmla="*/ 2446 w 2771"/>
                <a:gd name="T39" fmla="*/ 1878 h 2690"/>
                <a:gd name="T40" fmla="*/ 2163 w 2771"/>
                <a:gd name="T41" fmla="*/ 2080 h 2690"/>
                <a:gd name="T42" fmla="*/ 2192 w 2771"/>
                <a:gd name="T43" fmla="*/ 2037 h 2690"/>
                <a:gd name="T44" fmla="*/ 2147 w 2771"/>
                <a:gd name="T45" fmla="*/ 2001 h 2690"/>
                <a:gd name="T46" fmla="*/ 2099 w 2771"/>
                <a:gd name="T47" fmla="*/ 2035 h 2690"/>
                <a:gd name="T48" fmla="*/ 2067 w 2771"/>
                <a:gd name="T49" fmla="*/ 2057 h 2690"/>
                <a:gd name="T50" fmla="*/ 1975 w 2771"/>
                <a:gd name="T51" fmla="*/ 2135 h 2690"/>
                <a:gd name="T52" fmla="*/ 1898 w 2771"/>
                <a:gd name="T53" fmla="*/ 2213 h 2690"/>
                <a:gd name="T54" fmla="*/ 1952 w 2771"/>
                <a:gd name="T55" fmla="*/ 2256 h 2690"/>
                <a:gd name="T56" fmla="*/ 1904 w 2771"/>
                <a:gd name="T57" fmla="*/ 2323 h 2690"/>
                <a:gd name="T58" fmla="*/ 1848 w 2771"/>
                <a:gd name="T59" fmla="*/ 2357 h 2690"/>
                <a:gd name="T60" fmla="*/ 1912 w 2771"/>
                <a:gd name="T61" fmla="*/ 2571 h 2690"/>
                <a:gd name="T62" fmla="*/ 1816 w 2771"/>
                <a:gd name="T63" fmla="*/ 2655 h 2690"/>
                <a:gd name="T64" fmla="*/ 1540 w 2771"/>
                <a:gd name="T65" fmla="*/ 2562 h 2690"/>
                <a:gd name="T66" fmla="*/ 1467 w 2771"/>
                <a:gd name="T67" fmla="*/ 2405 h 2690"/>
                <a:gd name="T68" fmla="*/ 1451 w 2771"/>
                <a:gd name="T69" fmla="*/ 2267 h 2690"/>
                <a:gd name="T70" fmla="*/ 1194 w 2771"/>
                <a:gd name="T71" fmla="*/ 1840 h 2690"/>
                <a:gd name="T72" fmla="*/ 995 w 2771"/>
                <a:gd name="T73" fmla="*/ 1699 h 2690"/>
                <a:gd name="T74" fmla="*/ 855 w 2771"/>
                <a:gd name="T75" fmla="*/ 1692 h 2690"/>
                <a:gd name="T76" fmla="*/ 681 w 2771"/>
                <a:gd name="T77" fmla="*/ 1874 h 2690"/>
                <a:gd name="T78" fmla="*/ 495 w 2771"/>
                <a:gd name="T79" fmla="*/ 1777 h 2690"/>
                <a:gd name="T80" fmla="*/ 368 w 2771"/>
                <a:gd name="T81" fmla="*/ 1537 h 2690"/>
                <a:gd name="T82" fmla="*/ 121 w 2771"/>
                <a:gd name="T83" fmla="*/ 1217 h 2690"/>
                <a:gd name="T84" fmla="*/ 16 w 2771"/>
                <a:gd name="T85" fmla="*/ 1103 h 26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771"/>
                <a:gd name="T130" fmla="*/ 0 h 2690"/>
                <a:gd name="T131" fmla="*/ 2771 w 2771"/>
                <a:gd name="T132" fmla="*/ 2690 h 26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771" h="2690">
                  <a:moveTo>
                    <a:pt x="16" y="1103"/>
                  </a:moveTo>
                  <a:lnTo>
                    <a:pt x="0" y="1051"/>
                  </a:lnTo>
                  <a:lnTo>
                    <a:pt x="55" y="1056"/>
                  </a:lnTo>
                  <a:lnTo>
                    <a:pt x="753" y="1123"/>
                  </a:lnTo>
                  <a:lnTo>
                    <a:pt x="857" y="0"/>
                  </a:lnTo>
                  <a:lnTo>
                    <a:pt x="1455" y="34"/>
                  </a:lnTo>
                  <a:lnTo>
                    <a:pt x="1435" y="520"/>
                  </a:lnTo>
                  <a:lnTo>
                    <a:pt x="1494" y="569"/>
                  </a:lnTo>
                  <a:lnTo>
                    <a:pt x="1552" y="572"/>
                  </a:lnTo>
                  <a:lnTo>
                    <a:pt x="1563" y="552"/>
                  </a:lnTo>
                  <a:lnTo>
                    <a:pt x="1597" y="581"/>
                  </a:lnTo>
                  <a:lnTo>
                    <a:pt x="1595" y="613"/>
                  </a:lnTo>
                  <a:lnTo>
                    <a:pt x="1644" y="618"/>
                  </a:lnTo>
                  <a:lnTo>
                    <a:pt x="1685" y="638"/>
                  </a:lnTo>
                  <a:lnTo>
                    <a:pt x="1715" y="627"/>
                  </a:lnTo>
                  <a:lnTo>
                    <a:pt x="1753" y="652"/>
                  </a:lnTo>
                  <a:lnTo>
                    <a:pt x="1760" y="633"/>
                  </a:lnTo>
                  <a:lnTo>
                    <a:pt x="1813" y="637"/>
                  </a:lnTo>
                  <a:lnTo>
                    <a:pt x="1843" y="698"/>
                  </a:lnTo>
                  <a:lnTo>
                    <a:pt x="1866" y="717"/>
                  </a:lnTo>
                  <a:lnTo>
                    <a:pt x="1900" y="680"/>
                  </a:lnTo>
                  <a:lnTo>
                    <a:pt x="1963" y="730"/>
                  </a:lnTo>
                  <a:lnTo>
                    <a:pt x="2001" y="705"/>
                  </a:lnTo>
                  <a:lnTo>
                    <a:pt x="2015" y="752"/>
                  </a:lnTo>
                  <a:lnTo>
                    <a:pt x="2022" y="717"/>
                  </a:lnTo>
                  <a:lnTo>
                    <a:pt x="2062" y="690"/>
                  </a:lnTo>
                  <a:lnTo>
                    <a:pt x="2073" y="719"/>
                  </a:lnTo>
                  <a:lnTo>
                    <a:pt x="2127" y="710"/>
                  </a:lnTo>
                  <a:lnTo>
                    <a:pt x="2170" y="751"/>
                  </a:lnTo>
                  <a:lnTo>
                    <a:pt x="2280" y="716"/>
                  </a:lnTo>
                  <a:lnTo>
                    <a:pt x="2391" y="705"/>
                  </a:lnTo>
                  <a:lnTo>
                    <a:pt x="2424" y="689"/>
                  </a:lnTo>
                  <a:lnTo>
                    <a:pt x="2509" y="746"/>
                  </a:lnTo>
                  <a:lnTo>
                    <a:pt x="2562" y="765"/>
                  </a:lnTo>
                  <a:lnTo>
                    <a:pt x="2582" y="790"/>
                  </a:lnTo>
                  <a:lnTo>
                    <a:pt x="2653" y="788"/>
                  </a:lnTo>
                  <a:lnTo>
                    <a:pt x="2656" y="922"/>
                  </a:lnTo>
                  <a:lnTo>
                    <a:pt x="2669" y="1185"/>
                  </a:lnTo>
                  <a:lnTo>
                    <a:pt x="2699" y="1219"/>
                  </a:lnTo>
                  <a:lnTo>
                    <a:pt x="2711" y="1286"/>
                  </a:lnTo>
                  <a:lnTo>
                    <a:pt x="2771" y="1380"/>
                  </a:lnTo>
                  <a:lnTo>
                    <a:pt x="2769" y="1460"/>
                  </a:lnTo>
                  <a:lnTo>
                    <a:pt x="2733" y="1536"/>
                  </a:lnTo>
                  <a:lnTo>
                    <a:pt x="2736" y="1577"/>
                  </a:lnTo>
                  <a:lnTo>
                    <a:pt x="2747" y="1621"/>
                  </a:lnTo>
                  <a:lnTo>
                    <a:pt x="2742" y="1664"/>
                  </a:lnTo>
                  <a:lnTo>
                    <a:pt x="2721" y="1692"/>
                  </a:lnTo>
                  <a:lnTo>
                    <a:pt x="2694" y="1726"/>
                  </a:lnTo>
                  <a:lnTo>
                    <a:pt x="2713" y="1747"/>
                  </a:lnTo>
                  <a:lnTo>
                    <a:pt x="2602" y="1784"/>
                  </a:lnTo>
                  <a:lnTo>
                    <a:pt x="2513" y="1835"/>
                  </a:lnTo>
                  <a:lnTo>
                    <a:pt x="2567" y="1793"/>
                  </a:lnTo>
                  <a:lnTo>
                    <a:pt x="2509" y="1792"/>
                  </a:lnTo>
                  <a:lnTo>
                    <a:pt x="2526" y="1724"/>
                  </a:lnTo>
                  <a:lnTo>
                    <a:pt x="2479" y="1763"/>
                  </a:lnTo>
                  <a:lnTo>
                    <a:pt x="2456" y="1750"/>
                  </a:lnTo>
                  <a:lnTo>
                    <a:pt x="2458" y="1796"/>
                  </a:lnTo>
                  <a:lnTo>
                    <a:pt x="2478" y="1804"/>
                  </a:lnTo>
                  <a:lnTo>
                    <a:pt x="2482" y="1846"/>
                  </a:lnTo>
                  <a:lnTo>
                    <a:pt x="2446" y="1878"/>
                  </a:lnTo>
                  <a:lnTo>
                    <a:pt x="2425" y="1876"/>
                  </a:lnTo>
                  <a:lnTo>
                    <a:pt x="2419" y="1923"/>
                  </a:lnTo>
                  <a:lnTo>
                    <a:pt x="2163" y="2080"/>
                  </a:lnTo>
                  <a:lnTo>
                    <a:pt x="2166" y="2064"/>
                  </a:lnTo>
                  <a:lnTo>
                    <a:pt x="2284" y="1988"/>
                  </a:lnTo>
                  <a:lnTo>
                    <a:pt x="2192" y="2037"/>
                  </a:lnTo>
                  <a:lnTo>
                    <a:pt x="2198" y="1992"/>
                  </a:lnTo>
                  <a:lnTo>
                    <a:pt x="2173" y="2014"/>
                  </a:lnTo>
                  <a:lnTo>
                    <a:pt x="2147" y="2001"/>
                  </a:lnTo>
                  <a:lnTo>
                    <a:pt x="2137" y="2037"/>
                  </a:lnTo>
                  <a:lnTo>
                    <a:pt x="2096" y="2001"/>
                  </a:lnTo>
                  <a:lnTo>
                    <a:pt x="2099" y="2035"/>
                  </a:lnTo>
                  <a:lnTo>
                    <a:pt x="2147" y="2066"/>
                  </a:lnTo>
                  <a:lnTo>
                    <a:pt x="2092" y="2098"/>
                  </a:lnTo>
                  <a:lnTo>
                    <a:pt x="2067" y="2057"/>
                  </a:lnTo>
                  <a:lnTo>
                    <a:pt x="2048" y="2159"/>
                  </a:lnTo>
                  <a:lnTo>
                    <a:pt x="2024" y="2118"/>
                  </a:lnTo>
                  <a:lnTo>
                    <a:pt x="1975" y="2135"/>
                  </a:lnTo>
                  <a:lnTo>
                    <a:pt x="1965" y="2161"/>
                  </a:lnTo>
                  <a:lnTo>
                    <a:pt x="1989" y="2207"/>
                  </a:lnTo>
                  <a:lnTo>
                    <a:pt x="1898" y="2213"/>
                  </a:lnTo>
                  <a:lnTo>
                    <a:pt x="1931" y="2222"/>
                  </a:lnTo>
                  <a:lnTo>
                    <a:pt x="1933" y="2267"/>
                  </a:lnTo>
                  <a:lnTo>
                    <a:pt x="1952" y="2256"/>
                  </a:lnTo>
                  <a:lnTo>
                    <a:pt x="1942" y="2288"/>
                  </a:lnTo>
                  <a:lnTo>
                    <a:pt x="1901" y="2354"/>
                  </a:lnTo>
                  <a:lnTo>
                    <a:pt x="1904" y="2323"/>
                  </a:lnTo>
                  <a:lnTo>
                    <a:pt x="1877" y="2351"/>
                  </a:lnTo>
                  <a:lnTo>
                    <a:pt x="1841" y="2310"/>
                  </a:lnTo>
                  <a:lnTo>
                    <a:pt x="1848" y="2357"/>
                  </a:lnTo>
                  <a:lnTo>
                    <a:pt x="1917" y="2364"/>
                  </a:lnTo>
                  <a:lnTo>
                    <a:pt x="1890" y="2434"/>
                  </a:lnTo>
                  <a:lnTo>
                    <a:pt x="1912" y="2571"/>
                  </a:lnTo>
                  <a:lnTo>
                    <a:pt x="1973" y="2685"/>
                  </a:lnTo>
                  <a:lnTo>
                    <a:pt x="1893" y="2690"/>
                  </a:lnTo>
                  <a:lnTo>
                    <a:pt x="1816" y="2655"/>
                  </a:lnTo>
                  <a:lnTo>
                    <a:pt x="1750" y="2656"/>
                  </a:lnTo>
                  <a:lnTo>
                    <a:pt x="1653" y="2604"/>
                  </a:lnTo>
                  <a:lnTo>
                    <a:pt x="1540" y="2562"/>
                  </a:lnTo>
                  <a:lnTo>
                    <a:pt x="1528" y="2517"/>
                  </a:lnTo>
                  <a:lnTo>
                    <a:pt x="1504" y="2453"/>
                  </a:lnTo>
                  <a:lnTo>
                    <a:pt x="1467" y="2405"/>
                  </a:lnTo>
                  <a:lnTo>
                    <a:pt x="1471" y="2354"/>
                  </a:lnTo>
                  <a:lnTo>
                    <a:pt x="1450" y="2336"/>
                  </a:lnTo>
                  <a:lnTo>
                    <a:pt x="1451" y="2267"/>
                  </a:lnTo>
                  <a:lnTo>
                    <a:pt x="1385" y="2215"/>
                  </a:lnTo>
                  <a:lnTo>
                    <a:pt x="1313" y="2109"/>
                  </a:lnTo>
                  <a:lnTo>
                    <a:pt x="1194" y="1840"/>
                  </a:lnTo>
                  <a:lnTo>
                    <a:pt x="1103" y="1771"/>
                  </a:lnTo>
                  <a:lnTo>
                    <a:pt x="1073" y="1709"/>
                  </a:lnTo>
                  <a:lnTo>
                    <a:pt x="995" y="1699"/>
                  </a:lnTo>
                  <a:lnTo>
                    <a:pt x="930" y="1692"/>
                  </a:lnTo>
                  <a:lnTo>
                    <a:pt x="873" y="1666"/>
                  </a:lnTo>
                  <a:lnTo>
                    <a:pt x="855" y="1692"/>
                  </a:lnTo>
                  <a:lnTo>
                    <a:pt x="794" y="1692"/>
                  </a:lnTo>
                  <a:lnTo>
                    <a:pt x="740" y="1819"/>
                  </a:lnTo>
                  <a:lnTo>
                    <a:pt x="681" y="1874"/>
                  </a:lnTo>
                  <a:lnTo>
                    <a:pt x="647" y="1870"/>
                  </a:lnTo>
                  <a:lnTo>
                    <a:pt x="541" y="1790"/>
                  </a:lnTo>
                  <a:lnTo>
                    <a:pt x="495" y="1777"/>
                  </a:lnTo>
                  <a:lnTo>
                    <a:pt x="394" y="1685"/>
                  </a:lnTo>
                  <a:lnTo>
                    <a:pt x="367" y="1612"/>
                  </a:lnTo>
                  <a:lnTo>
                    <a:pt x="368" y="1537"/>
                  </a:lnTo>
                  <a:lnTo>
                    <a:pt x="319" y="1431"/>
                  </a:lnTo>
                  <a:lnTo>
                    <a:pt x="235" y="1362"/>
                  </a:lnTo>
                  <a:lnTo>
                    <a:pt x="121" y="1217"/>
                  </a:lnTo>
                  <a:lnTo>
                    <a:pt x="77" y="1192"/>
                  </a:lnTo>
                  <a:lnTo>
                    <a:pt x="47" y="1116"/>
                  </a:lnTo>
                  <a:lnTo>
                    <a:pt x="16" y="1103"/>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50" name="Freeform 84"/>
            <p:cNvSpPr>
              <a:spLocks/>
            </p:cNvSpPr>
            <p:nvPr/>
          </p:nvSpPr>
          <p:spPr bwMode="gray">
            <a:xfrm>
              <a:off x="1411699" y="2146364"/>
              <a:ext cx="545715" cy="685066"/>
            </a:xfrm>
            <a:custGeom>
              <a:avLst/>
              <a:gdLst>
                <a:gd name="T0" fmla="*/ 0 w 1119"/>
                <a:gd name="T1" fmla="*/ 1238 h 1406"/>
                <a:gd name="T2" fmla="*/ 244 w 1119"/>
                <a:gd name="T3" fmla="*/ 0 h 1406"/>
                <a:gd name="T4" fmla="*/ 790 w 1119"/>
                <a:gd name="T5" fmla="*/ 100 h 1406"/>
                <a:gd name="T6" fmla="*/ 748 w 1119"/>
                <a:gd name="T7" fmla="*/ 349 h 1406"/>
                <a:gd name="T8" fmla="*/ 1119 w 1119"/>
                <a:gd name="T9" fmla="*/ 406 h 1406"/>
                <a:gd name="T10" fmla="*/ 979 w 1119"/>
                <a:gd name="T11" fmla="*/ 1406 h 1406"/>
                <a:gd name="T12" fmla="*/ 0 w 1119"/>
                <a:gd name="T13" fmla="*/ 1238 h 1406"/>
                <a:gd name="T14" fmla="*/ 0 60000 65536"/>
                <a:gd name="T15" fmla="*/ 0 60000 65536"/>
                <a:gd name="T16" fmla="*/ 0 60000 65536"/>
                <a:gd name="T17" fmla="*/ 0 60000 65536"/>
                <a:gd name="T18" fmla="*/ 0 60000 65536"/>
                <a:gd name="T19" fmla="*/ 0 60000 65536"/>
                <a:gd name="T20" fmla="*/ 0 60000 65536"/>
                <a:gd name="T21" fmla="*/ 0 w 1119"/>
                <a:gd name="T22" fmla="*/ 0 h 1406"/>
                <a:gd name="T23" fmla="*/ 1119 w 1119"/>
                <a:gd name="T24" fmla="*/ 1406 h 140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19" h="1406">
                  <a:moveTo>
                    <a:pt x="0" y="1238"/>
                  </a:moveTo>
                  <a:lnTo>
                    <a:pt x="244" y="0"/>
                  </a:lnTo>
                  <a:lnTo>
                    <a:pt x="790" y="100"/>
                  </a:lnTo>
                  <a:lnTo>
                    <a:pt x="748" y="349"/>
                  </a:lnTo>
                  <a:lnTo>
                    <a:pt x="1119" y="406"/>
                  </a:lnTo>
                  <a:lnTo>
                    <a:pt x="979" y="1406"/>
                  </a:lnTo>
                  <a:lnTo>
                    <a:pt x="0" y="123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51" name="Freeform 85"/>
            <p:cNvSpPr>
              <a:spLocks/>
            </p:cNvSpPr>
            <p:nvPr/>
          </p:nvSpPr>
          <p:spPr bwMode="gray">
            <a:xfrm>
              <a:off x="5086503" y="1680558"/>
              <a:ext cx="154944" cy="306964"/>
            </a:xfrm>
            <a:custGeom>
              <a:avLst/>
              <a:gdLst>
                <a:gd name="T0" fmla="*/ 0 w 318"/>
                <a:gd name="T1" fmla="*/ 79 h 630"/>
                <a:gd name="T2" fmla="*/ 49 w 318"/>
                <a:gd name="T3" fmla="*/ 257 h 630"/>
                <a:gd name="T4" fmla="*/ 64 w 318"/>
                <a:gd name="T5" fmla="*/ 373 h 630"/>
                <a:gd name="T6" fmla="*/ 115 w 318"/>
                <a:gd name="T7" fmla="*/ 489 h 630"/>
                <a:gd name="T8" fmla="*/ 145 w 318"/>
                <a:gd name="T9" fmla="*/ 630 h 630"/>
                <a:gd name="T10" fmla="*/ 290 w 318"/>
                <a:gd name="T11" fmla="*/ 599 h 630"/>
                <a:gd name="T12" fmla="*/ 260 w 318"/>
                <a:gd name="T13" fmla="*/ 383 h 630"/>
                <a:gd name="T14" fmla="*/ 278 w 318"/>
                <a:gd name="T15" fmla="*/ 230 h 630"/>
                <a:gd name="T16" fmla="*/ 314 w 318"/>
                <a:gd name="T17" fmla="*/ 159 h 630"/>
                <a:gd name="T18" fmla="*/ 318 w 318"/>
                <a:gd name="T19" fmla="*/ 0 h 630"/>
                <a:gd name="T20" fmla="*/ 0 w 318"/>
                <a:gd name="T21" fmla="*/ 79 h 63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18"/>
                <a:gd name="T34" fmla="*/ 0 h 630"/>
                <a:gd name="T35" fmla="*/ 318 w 318"/>
                <a:gd name="T36" fmla="*/ 630 h 63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18" h="630">
                  <a:moveTo>
                    <a:pt x="0" y="79"/>
                  </a:moveTo>
                  <a:lnTo>
                    <a:pt x="49" y="257"/>
                  </a:lnTo>
                  <a:lnTo>
                    <a:pt x="64" y="373"/>
                  </a:lnTo>
                  <a:lnTo>
                    <a:pt x="115" y="489"/>
                  </a:lnTo>
                  <a:lnTo>
                    <a:pt x="145" y="630"/>
                  </a:lnTo>
                  <a:lnTo>
                    <a:pt x="290" y="599"/>
                  </a:lnTo>
                  <a:lnTo>
                    <a:pt x="260" y="383"/>
                  </a:lnTo>
                  <a:lnTo>
                    <a:pt x="278" y="230"/>
                  </a:lnTo>
                  <a:lnTo>
                    <a:pt x="314" y="159"/>
                  </a:lnTo>
                  <a:lnTo>
                    <a:pt x="318" y="0"/>
                  </a:lnTo>
                  <a:lnTo>
                    <a:pt x="0" y="7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nvGrpSpPr>
            <p:cNvPr id="152" name="Group 196"/>
            <p:cNvGrpSpPr/>
            <p:nvPr/>
          </p:nvGrpSpPr>
          <p:grpSpPr bwMode="gray">
            <a:xfrm>
              <a:off x="4341017" y="2476716"/>
              <a:ext cx="756205" cy="424878"/>
              <a:chOff x="4341017" y="2476716"/>
              <a:chExt cx="756205" cy="424878"/>
            </a:xfrm>
            <a:grpFill/>
          </p:grpSpPr>
          <p:sp>
            <p:nvSpPr>
              <p:cNvPr id="160" name="Freeform 86"/>
              <p:cNvSpPr>
                <a:spLocks/>
              </p:cNvSpPr>
              <p:nvPr/>
            </p:nvSpPr>
            <p:spPr bwMode="gray">
              <a:xfrm>
                <a:off x="4341017" y="2476716"/>
                <a:ext cx="747435" cy="424878"/>
              </a:xfrm>
              <a:custGeom>
                <a:avLst/>
                <a:gdLst>
                  <a:gd name="T0" fmla="*/ 143 w 1534"/>
                  <a:gd name="T1" fmla="*/ 776 h 871"/>
                  <a:gd name="T2" fmla="*/ 196 w 1534"/>
                  <a:gd name="T3" fmla="*/ 692 h 871"/>
                  <a:gd name="T4" fmla="*/ 299 w 1534"/>
                  <a:gd name="T5" fmla="*/ 592 h 871"/>
                  <a:gd name="T6" fmla="*/ 424 w 1534"/>
                  <a:gd name="T7" fmla="*/ 625 h 871"/>
                  <a:gd name="T8" fmla="*/ 496 w 1534"/>
                  <a:gd name="T9" fmla="*/ 625 h 871"/>
                  <a:gd name="T10" fmla="*/ 598 w 1534"/>
                  <a:gd name="T11" fmla="*/ 575 h 871"/>
                  <a:gd name="T12" fmla="*/ 618 w 1534"/>
                  <a:gd name="T13" fmla="*/ 507 h 871"/>
                  <a:gd name="T14" fmla="*/ 707 w 1534"/>
                  <a:gd name="T15" fmla="*/ 259 h 871"/>
                  <a:gd name="T16" fmla="*/ 811 w 1534"/>
                  <a:gd name="T17" fmla="*/ 196 h 871"/>
                  <a:gd name="T18" fmla="*/ 899 w 1534"/>
                  <a:gd name="T19" fmla="*/ 98 h 871"/>
                  <a:gd name="T20" fmla="*/ 1023 w 1534"/>
                  <a:gd name="T21" fmla="*/ 61 h 871"/>
                  <a:gd name="T22" fmla="*/ 1093 w 1534"/>
                  <a:gd name="T23" fmla="*/ 26 h 871"/>
                  <a:gd name="T24" fmla="*/ 1169 w 1534"/>
                  <a:gd name="T25" fmla="*/ 85 h 871"/>
                  <a:gd name="T26" fmla="*/ 1189 w 1534"/>
                  <a:gd name="T27" fmla="*/ 144 h 871"/>
                  <a:gd name="T28" fmla="*/ 1169 w 1534"/>
                  <a:gd name="T29" fmla="*/ 239 h 871"/>
                  <a:gd name="T30" fmla="*/ 1224 w 1534"/>
                  <a:gd name="T31" fmla="*/ 246 h 871"/>
                  <a:gd name="T32" fmla="*/ 1306 w 1534"/>
                  <a:gd name="T33" fmla="*/ 268 h 871"/>
                  <a:gd name="T34" fmla="*/ 1390 w 1534"/>
                  <a:gd name="T35" fmla="*/ 308 h 871"/>
                  <a:gd name="T36" fmla="*/ 1379 w 1534"/>
                  <a:gd name="T37" fmla="*/ 364 h 871"/>
                  <a:gd name="T38" fmla="*/ 1360 w 1534"/>
                  <a:gd name="T39" fmla="*/ 373 h 871"/>
                  <a:gd name="T40" fmla="*/ 1250 w 1534"/>
                  <a:gd name="T41" fmla="*/ 305 h 871"/>
                  <a:gd name="T42" fmla="*/ 1396 w 1534"/>
                  <a:gd name="T43" fmla="*/ 396 h 871"/>
                  <a:gd name="T44" fmla="*/ 1416 w 1534"/>
                  <a:gd name="T45" fmla="*/ 435 h 871"/>
                  <a:gd name="T46" fmla="*/ 1397 w 1534"/>
                  <a:gd name="T47" fmla="*/ 437 h 871"/>
                  <a:gd name="T48" fmla="*/ 1383 w 1534"/>
                  <a:gd name="T49" fmla="*/ 456 h 871"/>
                  <a:gd name="T50" fmla="*/ 1377 w 1534"/>
                  <a:gd name="T51" fmla="*/ 478 h 871"/>
                  <a:gd name="T52" fmla="*/ 1303 w 1534"/>
                  <a:gd name="T53" fmla="*/ 423 h 871"/>
                  <a:gd name="T54" fmla="*/ 1368 w 1534"/>
                  <a:gd name="T55" fmla="*/ 485 h 871"/>
                  <a:gd name="T56" fmla="*/ 1413 w 1534"/>
                  <a:gd name="T57" fmla="*/ 497 h 871"/>
                  <a:gd name="T58" fmla="*/ 1424 w 1534"/>
                  <a:gd name="T59" fmla="*/ 510 h 871"/>
                  <a:gd name="T60" fmla="*/ 1406 w 1534"/>
                  <a:gd name="T61" fmla="*/ 540 h 871"/>
                  <a:gd name="T62" fmla="*/ 1357 w 1534"/>
                  <a:gd name="T63" fmla="*/ 503 h 871"/>
                  <a:gd name="T64" fmla="*/ 1296 w 1534"/>
                  <a:gd name="T65" fmla="*/ 481 h 871"/>
                  <a:gd name="T66" fmla="*/ 1346 w 1534"/>
                  <a:gd name="T67" fmla="*/ 517 h 871"/>
                  <a:gd name="T68" fmla="*/ 1409 w 1534"/>
                  <a:gd name="T69" fmla="*/ 562 h 871"/>
                  <a:gd name="T70" fmla="*/ 1430 w 1534"/>
                  <a:gd name="T71" fmla="*/ 542 h 871"/>
                  <a:gd name="T72" fmla="*/ 1490 w 1534"/>
                  <a:gd name="T73" fmla="*/ 545 h 871"/>
                  <a:gd name="T74" fmla="*/ 1506 w 1534"/>
                  <a:gd name="T75" fmla="*/ 612 h 871"/>
                  <a:gd name="T76" fmla="*/ 895 w 1534"/>
                  <a:gd name="T77" fmla="*/ 752 h 871"/>
                  <a:gd name="T78" fmla="*/ 0 w 1534"/>
                  <a:gd name="T79" fmla="*/ 871 h 87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534"/>
                  <a:gd name="T121" fmla="*/ 0 h 871"/>
                  <a:gd name="T122" fmla="*/ 1534 w 1534"/>
                  <a:gd name="T123" fmla="*/ 871 h 87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534" h="871">
                    <a:moveTo>
                      <a:pt x="0" y="871"/>
                    </a:moveTo>
                    <a:lnTo>
                      <a:pt x="143" y="776"/>
                    </a:lnTo>
                    <a:lnTo>
                      <a:pt x="144" y="755"/>
                    </a:lnTo>
                    <a:lnTo>
                      <a:pt x="196" y="692"/>
                    </a:lnTo>
                    <a:lnTo>
                      <a:pt x="244" y="658"/>
                    </a:lnTo>
                    <a:lnTo>
                      <a:pt x="299" y="592"/>
                    </a:lnTo>
                    <a:lnTo>
                      <a:pt x="355" y="658"/>
                    </a:lnTo>
                    <a:lnTo>
                      <a:pt x="424" y="625"/>
                    </a:lnTo>
                    <a:lnTo>
                      <a:pt x="453" y="645"/>
                    </a:lnTo>
                    <a:lnTo>
                      <a:pt x="496" y="625"/>
                    </a:lnTo>
                    <a:lnTo>
                      <a:pt x="522" y="588"/>
                    </a:lnTo>
                    <a:lnTo>
                      <a:pt x="598" y="575"/>
                    </a:lnTo>
                    <a:lnTo>
                      <a:pt x="638" y="521"/>
                    </a:lnTo>
                    <a:lnTo>
                      <a:pt x="618" y="507"/>
                    </a:lnTo>
                    <a:lnTo>
                      <a:pt x="690" y="343"/>
                    </a:lnTo>
                    <a:lnTo>
                      <a:pt x="707" y="259"/>
                    </a:lnTo>
                    <a:lnTo>
                      <a:pt x="776" y="292"/>
                    </a:lnTo>
                    <a:lnTo>
                      <a:pt x="811" y="196"/>
                    </a:lnTo>
                    <a:lnTo>
                      <a:pt x="847" y="190"/>
                    </a:lnTo>
                    <a:lnTo>
                      <a:pt x="899" y="98"/>
                    </a:lnTo>
                    <a:lnTo>
                      <a:pt x="915" y="0"/>
                    </a:lnTo>
                    <a:lnTo>
                      <a:pt x="1023" y="61"/>
                    </a:lnTo>
                    <a:lnTo>
                      <a:pt x="1041" y="11"/>
                    </a:lnTo>
                    <a:lnTo>
                      <a:pt x="1093" y="26"/>
                    </a:lnTo>
                    <a:lnTo>
                      <a:pt x="1123" y="64"/>
                    </a:lnTo>
                    <a:lnTo>
                      <a:pt x="1169" y="85"/>
                    </a:lnTo>
                    <a:lnTo>
                      <a:pt x="1190" y="116"/>
                    </a:lnTo>
                    <a:lnTo>
                      <a:pt x="1189" y="144"/>
                    </a:lnTo>
                    <a:lnTo>
                      <a:pt x="1156" y="201"/>
                    </a:lnTo>
                    <a:lnTo>
                      <a:pt x="1169" y="239"/>
                    </a:lnTo>
                    <a:lnTo>
                      <a:pt x="1208" y="222"/>
                    </a:lnTo>
                    <a:lnTo>
                      <a:pt x="1224" y="246"/>
                    </a:lnTo>
                    <a:lnTo>
                      <a:pt x="1238" y="262"/>
                    </a:lnTo>
                    <a:lnTo>
                      <a:pt x="1306" y="268"/>
                    </a:lnTo>
                    <a:lnTo>
                      <a:pt x="1326" y="291"/>
                    </a:lnTo>
                    <a:lnTo>
                      <a:pt x="1390" y="308"/>
                    </a:lnTo>
                    <a:lnTo>
                      <a:pt x="1374" y="325"/>
                    </a:lnTo>
                    <a:lnTo>
                      <a:pt x="1379" y="364"/>
                    </a:lnTo>
                    <a:lnTo>
                      <a:pt x="1384" y="380"/>
                    </a:lnTo>
                    <a:lnTo>
                      <a:pt x="1360" y="373"/>
                    </a:lnTo>
                    <a:lnTo>
                      <a:pt x="1319" y="351"/>
                    </a:lnTo>
                    <a:lnTo>
                      <a:pt x="1250" y="305"/>
                    </a:lnTo>
                    <a:lnTo>
                      <a:pt x="1345" y="393"/>
                    </a:lnTo>
                    <a:lnTo>
                      <a:pt x="1396" y="396"/>
                    </a:lnTo>
                    <a:lnTo>
                      <a:pt x="1367" y="411"/>
                    </a:lnTo>
                    <a:lnTo>
                      <a:pt x="1416" y="435"/>
                    </a:lnTo>
                    <a:lnTo>
                      <a:pt x="1415" y="455"/>
                    </a:lnTo>
                    <a:lnTo>
                      <a:pt x="1397" y="437"/>
                    </a:lnTo>
                    <a:lnTo>
                      <a:pt x="1377" y="438"/>
                    </a:lnTo>
                    <a:lnTo>
                      <a:pt x="1383" y="456"/>
                    </a:lnTo>
                    <a:lnTo>
                      <a:pt x="1397" y="468"/>
                    </a:lnTo>
                    <a:lnTo>
                      <a:pt x="1377" y="478"/>
                    </a:lnTo>
                    <a:lnTo>
                      <a:pt x="1325" y="441"/>
                    </a:lnTo>
                    <a:lnTo>
                      <a:pt x="1303" y="423"/>
                    </a:lnTo>
                    <a:lnTo>
                      <a:pt x="1316" y="448"/>
                    </a:lnTo>
                    <a:lnTo>
                      <a:pt x="1368" y="485"/>
                    </a:lnTo>
                    <a:lnTo>
                      <a:pt x="1390" y="488"/>
                    </a:lnTo>
                    <a:lnTo>
                      <a:pt x="1413" y="497"/>
                    </a:lnTo>
                    <a:lnTo>
                      <a:pt x="1411" y="510"/>
                    </a:lnTo>
                    <a:lnTo>
                      <a:pt x="1424" y="510"/>
                    </a:lnTo>
                    <a:lnTo>
                      <a:pt x="1428" y="522"/>
                    </a:lnTo>
                    <a:lnTo>
                      <a:pt x="1406" y="540"/>
                    </a:lnTo>
                    <a:lnTo>
                      <a:pt x="1366" y="522"/>
                    </a:lnTo>
                    <a:lnTo>
                      <a:pt x="1357" y="503"/>
                    </a:lnTo>
                    <a:lnTo>
                      <a:pt x="1306" y="497"/>
                    </a:lnTo>
                    <a:lnTo>
                      <a:pt x="1296" y="481"/>
                    </a:lnTo>
                    <a:lnTo>
                      <a:pt x="1280" y="502"/>
                    </a:lnTo>
                    <a:lnTo>
                      <a:pt x="1346" y="517"/>
                    </a:lnTo>
                    <a:lnTo>
                      <a:pt x="1351" y="536"/>
                    </a:lnTo>
                    <a:lnTo>
                      <a:pt x="1409" y="562"/>
                    </a:lnTo>
                    <a:lnTo>
                      <a:pt x="1425" y="562"/>
                    </a:lnTo>
                    <a:lnTo>
                      <a:pt x="1430" y="542"/>
                    </a:lnTo>
                    <a:lnTo>
                      <a:pt x="1452" y="548"/>
                    </a:lnTo>
                    <a:lnTo>
                      <a:pt x="1490" y="545"/>
                    </a:lnTo>
                    <a:lnTo>
                      <a:pt x="1534" y="625"/>
                    </a:lnTo>
                    <a:lnTo>
                      <a:pt x="1506" y="612"/>
                    </a:lnTo>
                    <a:lnTo>
                      <a:pt x="1498" y="636"/>
                    </a:lnTo>
                    <a:lnTo>
                      <a:pt x="895" y="752"/>
                    </a:lnTo>
                    <a:lnTo>
                      <a:pt x="396" y="817"/>
                    </a:lnTo>
                    <a:lnTo>
                      <a:pt x="0" y="87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61" name="Freeform 87"/>
              <p:cNvSpPr>
                <a:spLocks/>
              </p:cNvSpPr>
              <p:nvPr/>
            </p:nvSpPr>
            <p:spPr bwMode="gray">
              <a:xfrm>
                <a:off x="5055319" y="2595604"/>
                <a:ext cx="41903" cy="119863"/>
              </a:xfrm>
              <a:custGeom>
                <a:avLst/>
                <a:gdLst>
                  <a:gd name="T0" fmla="*/ 1 w 86"/>
                  <a:gd name="T1" fmla="*/ 139 h 247"/>
                  <a:gd name="T2" fmla="*/ 0 w 86"/>
                  <a:gd name="T3" fmla="*/ 216 h 247"/>
                  <a:gd name="T4" fmla="*/ 18 w 86"/>
                  <a:gd name="T5" fmla="*/ 247 h 247"/>
                  <a:gd name="T6" fmla="*/ 33 w 86"/>
                  <a:gd name="T7" fmla="*/ 156 h 247"/>
                  <a:gd name="T8" fmla="*/ 61 w 86"/>
                  <a:gd name="T9" fmla="*/ 118 h 247"/>
                  <a:gd name="T10" fmla="*/ 86 w 86"/>
                  <a:gd name="T11" fmla="*/ 0 h 247"/>
                  <a:gd name="T12" fmla="*/ 36 w 86"/>
                  <a:gd name="T13" fmla="*/ 27 h 247"/>
                  <a:gd name="T14" fmla="*/ 1 w 86"/>
                  <a:gd name="T15" fmla="*/ 139 h 247"/>
                  <a:gd name="T16" fmla="*/ 0 60000 65536"/>
                  <a:gd name="T17" fmla="*/ 0 60000 65536"/>
                  <a:gd name="T18" fmla="*/ 0 60000 65536"/>
                  <a:gd name="T19" fmla="*/ 0 60000 65536"/>
                  <a:gd name="T20" fmla="*/ 0 60000 65536"/>
                  <a:gd name="T21" fmla="*/ 0 60000 65536"/>
                  <a:gd name="T22" fmla="*/ 0 60000 65536"/>
                  <a:gd name="T23" fmla="*/ 0 60000 65536"/>
                  <a:gd name="T24" fmla="*/ 0 w 86"/>
                  <a:gd name="T25" fmla="*/ 0 h 247"/>
                  <a:gd name="T26" fmla="*/ 86 w 86"/>
                  <a:gd name="T27" fmla="*/ 247 h 24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6" h="247">
                    <a:moveTo>
                      <a:pt x="1" y="139"/>
                    </a:moveTo>
                    <a:lnTo>
                      <a:pt x="0" y="216"/>
                    </a:lnTo>
                    <a:lnTo>
                      <a:pt x="18" y="247"/>
                    </a:lnTo>
                    <a:lnTo>
                      <a:pt x="33" y="156"/>
                    </a:lnTo>
                    <a:lnTo>
                      <a:pt x="61" y="118"/>
                    </a:lnTo>
                    <a:lnTo>
                      <a:pt x="86" y="0"/>
                    </a:lnTo>
                    <a:lnTo>
                      <a:pt x="36" y="27"/>
                    </a:lnTo>
                    <a:lnTo>
                      <a:pt x="1" y="139"/>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grpSp>
          <p:nvGrpSpPr>
            <p:cNvPr id="153" name="Group 112"/>
            <p:cNvGrpSpPr/>
            <p:nvPr/>
          </p:nvGrpSpPr>
          <p:grpSpPr bwMode="gray">
            <a:xfrm>
              <a:off x="813361" y="1144588"/>
              <a:ext cx="646088" cy="471653"/>
              <a:chOff x="813361" y="1144588"/>
              <a:chExt cx="646088" cy="471653"/>
            </a:xfrm>
            <a:grpFill/>
          </p:grpSpPr>
          <p:sp>
            <p:nvSpPr>
              <p:cNvPr id="157" name="Freeform 88"/>
              <p:cNvSpPr>
                <a:spLocks/>
              </p:cNvSpPr>
              <p:nvPr/>
            </p:nvSpPr>
            <p:spPr bwMode="gray">
              <a:xfrm>
                <a:off x="813361" y="1144588"/>
                <a:ext cx="646088" cy="471653"/>
              </a:xfrm>
              <a:custGeom>
                <a:avLst/>
                <a:gdLst>
                  <a:gd name="T0" fmla="*/ 46 w 1325"/>
                  <a:gd name="T1" fmla="*/ 266 h 966"/>
                  <a:gd name="T2" fmla="*/ 39 w 1325"/>
                  <a:gd name="T3" fmla="*/ 412 h 966"/>
                  <a:gd name="T4" fmla="*/ 56 w 1325"/>
                  <a:gd name="T5" fmla="*/ 430 h 966"/>
                  <a:gd name="T6" fmla="*/ 30 w 1325"/>
                  <a:gd name="T7" fmla="*/ 476 h 966"/>
                  <a:gd name="T8" fmla="*/ 41 w 1325"/>
                  <a:gd name="T9" fmla="*/ 501 h 966"/>
                  <a:gd name="T10" fmla="*/ 16 w 1325"/>
                  <a:gd name="T11" fmla="*/ 561 h 966"/>
                  <a:gd name="T12" fmla="*/ 0 w 1325"/>
                  <a:gd name="T13" fmla="*/ 571 h 966"/>
                  <a:gd name="T14" fmla="*/ 98 w 1325"/>
                  <a:gd name="T15" fmla="*/ 646 h 966"/>
                  <a:gd name="T16" fmla="*/ 165 w 1325"/>
                  <a:gd name="T17" fmla="*/ 779 h 966"/>
                  <a:gd name="T18" fmla="*/ 477 w 1325"/>
                  <a:gd name="T19" fmla="*/ 885 h 966"/>
                  <a:gd name="T20" fmla="*/ 1174 w 1325"/>
                  <a:gd name="T21" fmla="*/ 966 h 966"/>
                  <a:gd name="T22" fmla="*/ 408 w 1325"/>
                  <a:gd name="T23" fmla="*/ 0 h 966"/>
                  <a:gd name="T24" fmla="*/ 394 w 1325"/>
                  <a:gd name="T25" fmla="*/ 24 h 966"/>
                  <a:gd name="T26" fmla="*/ 404 w 1325"/>
                  <a:gd name="T27" fmla="*/ 66 h 966"/>
                  <a:gd name="T28" fmla="*/ 425 w 1325"/>
                  <a:gd name="T29" fmla="*/ 96 h 966"/>
                  <a:gd name="T30" fmla="*/ 391 w 1325"/>
                  <a:gd name="T31" fmla="*/ 120 h 966"/>
                  <a:gd name="T32" fmla="*/ 399 w 1325"/>
                  <a:gd name="T33" fmla="*/ 144 h 966"/>
                  <a:gd name="T34" fmla="*/ 417 w 1325"/>
                  <a:gd name="T35" fmla="*/ 249 h 966"/>
                  <a:gd name="T36" fmla="*/ 410 w 1325"/>
                  <a:gd name="T37" fmla="*/ 267 h 966"/>
                  <a:gd name="T38" fmla="*/ 375 w 1325"/>
                  <a:gd name="T39" fmla="*/ 330 h 966"/>
                  <a:gd name="T40" fmla="*/ 365 w 1325"/>
                  <a:gd name="T41" fmla="*/ 351 h 966"/>
                  <a:gd name="T42" fmla="*/ 342 w 1325"/>
                  <a:gd name="T43" fmla="*/ 430 h 966"/>
                  <a:gd name="T44" fmla="*/ 287 w 1325"/>
                  <a:gd name="T45" fmla="*/ 455 h 966"/>
                  <a:gd name="T46" fmla="*/ 263 w 1325"/>
                  <a:gd name="T47" fmla="*/ 444 h 966"/>
                  <a:gd name="T48" fmla="*/ 243 w 1325"/>
                  <a:gd name="T49" fmla="*/ 458 h 966"/>
                  <a:gd name="T50" fmla="*/ 248 w 1325"/>
                  <a:gd name="T51" fmla="*/ 429 h 966"/>
                  <a:gd name="T52" fmla="*/ 227 w 1325"/>
                  <a:gd name="T53" fmla="*/ 413 h 966"/>
                  <a:gd name="T54" fmla="*/ 260 w 1325"/>
                  <a:gd name="T55" fmla="*/ 397 h 966"/>
                  <a:gd name="T56" fmla="*/ 279 w 1325"/>
                  <a:gd name="T57" fmla="*/ 431 h 966"/>
                  <a:gd name="T58" fmla="*/ 302 w 1325"/>
                  <a:gd name="T59" fmla="*/ 409 h 966"/>
                  <a:gd name="T60" fmla="*/ 329 w 1325"/>
                  <a:gd name="T61" fmla="*/ 389 h 966"/>
                  <a:gd name="T62" fmla="*/ 316 w 1325"/>
                  <a:gd name="T63" fmla="*/ 350 h 966"/>
                  <a:gd name="T64" fmla="*/ 334 w 1325"/>
                  <a:gd name="T65" fmla="*/ 305 h 966"/>
                  <a:gd name="T66" fmla="*/ 356 w 1325"/>
                  <a:gd name="T67" fmla="*/ 255 h 966"/>
                  <a:gd name="T68" fmla="*/ 326 w 1325"/>
                  <a:gd name="T69" fmla="*/ 295 h 966"/>
                  <a:gd name="T70" fmla="*/ 263 w 1325"/>
                  <a:gd name="T71" fmla="*/ 338 h 966"/>
                  <a:gd name="T72" fmla="*/ 244 w 1325"/>
                  <a:gd name="T73" fmla="*/ 377 h 966"/>
                  <a:gd name="T74" fmla="*/ 289 w 1325"/>
                  <a:gd name="T75" fmla="*/ 304 h 966"/>
                  <a:gd name="T76" fmla="*/ 339 w 1325"/>
                  <a:gd name="T77" fmla="*/ 273 h 966"/>
                  <a:gd name="T78" fmla="*/ 345 w 1325"/>
                  <a:gd name="T79" fmla="*/ 232 h 966"/>
                  <a:gd name="T80" fmla="*/ 332 w 1325"/>
                  <a:gd name="T81" fmla="*/ 202 h 966"/>
                  <a:gd name="T82" fmla="*/ 317 w 1325"/>
                  <a:gd name="T83" fmla="*/ 208 h 966"/>
                  <a:gd name="T84" fmla="*/ 284 w 1325"/>
                  <a:gd name="T85" fmla="*/ 181 h 966"/>
                  <a:gd name="T86" fmla="*/ 55 w 1325"/>
                  <a:gd name="T87" fmla="*/ 47 h 96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325"/>
                  <a:gd name="T133" fmla="*/ 0 h 966"/>
                  <a:gd name="T134" fmla="*/ 1325 w 1325"/>
                  <a:gd name="T135" fmla="*/ 966 h 96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325" h="966">
                    <a:moveTo>
                      <a:pt x="30" y="167"/>
                    </a:moveTo>
                    <a:lnTo>
                      <a:pt x="49" y="210"/>
                    </a:lnTo>
                    <a:lnTo>
                      <a:pt x="46" y="266"/>
                    </a:lnTo>
                    <a:lnTo>
                      <a:pt x="41" y="318"/>
                    </a:lnTo>
                    <a:lnTo>
                      <a:pt x="48" y="339"/>
                    </a:lnTo>
                    <a:lnTo>
                      <a:pt x="39" y="412"/>
                    </a:lnTo>
                    <a:lnTo>
                      <a:pt x="61" y="397"/>
                    </a:lnTo>
                    <a:lnTo>
                      <a:pt x="92" y="426"/>
                    </a:lnTo>
                    <a:lnTo>
                      <a:pt x="56" y="430"/>
                    </a:lnTo>
                    <a:lnTo>
                      <a:pt x="36" y="428"/>
                    </a:lnTo>
                    <a:lnTo>
                      <a:pt x="33" y="457"/>
                    </a:lnTo>
                    <a:lnTo>
                      <a:pt x="30" y="476"/>
                    </a:lnTo>
                    <a:lnTo>
                      <a:pt x="62" y="476"/>
                    </a:lnTo>
                    <a:lnTo>
                      <a:pt x="67" y="489"/>
                    </a:lnTo>
                    <a:lnTo>
                      <a:pt x="41" y="501"/>
                    </a:lnTo>
                    <a:lnTo>
                      <a:pt x="46" y="529"/>
                    </a:lnTo>
                    <a:lnTo>
                      <a:pt x="28" y="562"/>
                    </a:lnTo>
                    <a:lnTo>
                      <a:pt x="16" y="561"/>
                    </a:lnTo>
                    <a:lnTo>
                      <a:pt x="29" y="513"/>
                    </a:lnTo>
                    <a:lnTo>
                      <a:pt x="22" y="499"/>
                    </a:lnTo>
                    <a:lnTo>
                      <a:pt x="0" y="571"/>
                    </a:lnTo>
                    <a:lnTo>
                      <a:pt x="36" y="595"/>
                    </a:lnTo>
                    <a:lnTo>
                      <a:pt x="93" y="621"/>
                    </a:lnTo>
                    <a:lnTo>
                      <a:pt x="98" y="646"/>
                    </a:lnTo>
                    <a:lnTo>
                      <a:pt x="124" y="650"/>
                    </a:lnTo>
                    <a:lnTo>
                      <a:pt x="173" y="747"/>
                    </a:lnTo>
                    <a:lnTo>
                      <a:pt x="165" y="779"/>
                    </a:lnTo>
                    <a:lnTo>
                      <a:pt x="242" y="845"/>
                    </a:lnTo>
                    <a:lnTo>
                      <a:pt x="377" y="840"/>
                    </a:lnTo>
                    <a:lnTo>
                      <a:pt x="477" y="885"/>
                    </a:lnTo>
                    <a:lnTo>
                      <a:pt x="525" y="875"/>
                    </a:lnTo>
                    <a:lnTo>
                      <a:pt x="828" y="885"/>
                    </a:lnTo>
                    <a:lnTo>
                      <a:pt x="1174" y="966"/>
                    </a:lnTo>
                    <a:lnTo>
                      <a:pt x="1181" y="860"/>
                    </a:lnTo>
                    <a:lnTo>
                      <a:pt x="1325" y="240"/>
                    </a:lnTo>
                    <a:lnTo>
                      <a:pt x="408" y="0"/>
                    </a:lnTo>
                    <a:lnTo>
                      <a:pt x="398" y="5"/>
                    </a:lnTo>
                    <a:lnTo>
                      <a:pt x="404" y="18"/>
                    </a:lnTo>
                    <a:lnTo>
                      <a:pt x="394" y="24"/>
                    </a:lnTo>
                    <a:lnTo>
                      <a:pt x="404" y="37"/>
                    </a:lnTo>
                    <a:lnTo>
                      <a:pt x="400" y="51"/>
                    </a:lnTo>
                    <a:lnTo>
                      <a:pt x="404" y="66"/>
                    </a:lnTo>
                    <a:lnTo>
                      <a:pt x="417" y="61"/>
                    </a:lnTo>
                    <a:lnTo>
                      <a:pt x="432" y="68"/>
                    </a:lnTo>
                    <a:lnTo>
                      <a:pt x="425" y="96"/>
                    </a:lnTo>
                    <a:lnTo>
                      <a:pt x="430" y="107"/>
                    </a:lnTo>
                    <a:lnTo>
                      <a:pt x="412" y="143"/>
                    </a:lnTo>
                    <a:lnTo>
                      <a:pt x="391" y="120"/>
                    </a:lnTo>
                    <a:lnTo>
                      <a:pt x="382" y="124"/>
                    </a:lnTo>
                    <a:lnTo>
                      <a:pt x="382" y="141"/>
                    </a:lnTo>
                    <a:lnTo>
                      <a:pt x="399" y="144"/>
                    </a:lnTo>
                    <a:lnTo>
                      <a:pt x="418" y="183"/>
                    </a:lnTo>
                    <a:lnTo>
                      <a:pt x="410" y="233"/>
                    </a:lnTo>
                    <a:lnTo>
                      <a:pt x="417" y="249"/>
                    </a:lnTo>
                    <a:lnTo>
                      <a:pt x="429" y="253"/>
                    </a:lnTo>
                    <a:lnTo>
                      <a:pt x="421" y="262"/>
                    </a:lnTo>
                    <a:lnTo>
                      <a:pt x="410" y="267"/>
                    </a:lnTo>
                    <a:lnTo>
                      <a:pt x="382" y="299"/>
                    </a:lnTo>
                    <a:lnTo>
                      <a:pt x="382" y="310"/>
                    </a:lnTo>
                    <a:lnTo>
                      <a:pt x="375" y="330"/>
                    </a:lnTo>
                    <a:lnTo>
                      <a:pt x="368" y="332"/>
                    </a:lnTo>
                    <a:lnTo>
                      <a:pt x="377" y="347"/>
                    </a:lnTo>
                    <a:lnTo>
                      <a:pt x="365" y="351"/>
                    </a:lnTo>
                    <a:lnTo>
                      <a:pt x="365" y="408"/>
                    </a:lnTo>
                    <a:lnTo>
                      <a:pt x="342" y="415"/>
                    </a:lnTo>
                    <a:lnTo>
                      <a:pt x="342" y="430"/>
                    </a:lnTo>
                    <a:lnTo>
                      <a:pt x="326" y="411"/>
                    </a:lnTo>
                    <a:lnTo>
                      <a:pt x="323" y="422"/>
                    </a:lnTo>
                    <a:lnTo>
                      <a:pt x="287" y="455"/>
                    </a:lnTo>
                    <a:lnTo>
                      <a:pt x="274" y="450"/>
                    </a:lnTo>
                    <a:lnTo>
                      <a:pt x="268" y="434"/>
                    </a:lnTo>
                    <a:lnTo>
                      <a:pt x="263" y="444"/>
                    </a:lnTo>
                    <a:lnTo>
                      <a:pt x="255" y="436"/>
                    </a:lnTo>
                    <a:lnTo>
                      <a:pt x="248" y="461"/>
                    </a:lnTo>
                    <a:lnTo>
                      <a:pt x="243" y="458"/>
                    </a:lnTo>
                    <a:lnTo>
                      <a:pt x="245" y="441"/>
                    </a:lnTo>
                    <a:lnTo>
                      <a:pt x="232" y="443"/>
                    </a:lnTo>
                    <a:lnTo>
                      <a:pt x="248" y="429"/>
                    </a:lnTo>
                    <a:lnTo>
                      <a:pt x="228" y="428"/>
                    </a:lnTo>
                    <a:lnTo>
                      <a:pt x="243" y="418"/>
                    </a:lnTo>
                    <a:lnTo>
                      <a:pt x="227" y="413"/>
                    </a:lnTo>
                    <a:lnTo>
                      <a:pt x="234" y="402"/>
                    </a:lnTo>
                    <a:lnTo>
                      <a:pt x="250" y="413"/>
                    </a:lnTo>
                    <a:lnTo>
                      <a:pt x="260" y="397"/>
                    </a:lnTo>
                    <a:lnTo>
                      <a:pt x="287" y="383"/>
                    </a:lnTo>
                    <a:lnTo>
                      <a:pt x="273" y="416"/>
                    </a:lnTo>
                    <a:lnTo>
                      <a:pt x="279" y="431"/>
                    </a:lnTo>
                    <a:lnTo>
                      <a:pt x="289" y="400"/>
                    </a:lnTo>
                    <a:lnTo>
                      <a:pt x="315" y="387"/>
                    </a:lnTo>
                    <a:lnTo>
                      <a:pt x="302" y="409"/>
                    </a:lnTo>
                    <a:lnTo>
                      <a:pt x="316" y="421"/>
                    </a:lnTo>
                    <a:lnTo>
                      <a:pt x="316" y="403"/>
                    </a:lnTo>
                    <a:lnTo>
                      <a:pt x="329" y="389"/>
                    </a:lnTo>
                    <a:lnTo>
                      <a:pt x="343" y="366"/>
                    </a:lnTo>
                    <a:lnTo>
                      <a:pt x="340" y="348"/>
                    </a:lnTo>
                    <a:lnTo>
                      <a:pt x="316" y="350"/>
                    </a:lnTo>
                    <a:lnTo>
                      <a:pt x="320" y="328"/>
                    </a:lnTo>
                    <a:lnTo>
                      <a:pt x="333" y="340"/>
                    </a:lnTo>
                    <a:lnTo>
                      <a:pt x="334" y="305"/>
                    </a:lnTo>
                    <a:lnTo>
                      <a:pt x="365" y="307"/>
                    </a:lnTo>
                    <a:lnTo>
                      <a:pt x="367" y="273"/>
                    </a:lnTo>
                    <a:lnTo>
                      <a:pt x="356" y="255"/>
                    </a:lnTo>
                    <a:lnTo>
                      <a:pt x="355" y="287"/>
                    </a:lnTo>
                    <a:lnTo>
                      <a:pt x="347" y="280"/>
                    </a:lnTo>
                    <a:lnTo>
                      <a:pt x="326" y="295"/>
                    </a:lnTo>
                    <a:lnTo>
                      <a:pt x="313" y="315"/>
                    </a:lnTo>
                    <a:lnTo>
                      <a:pt x="295" y="317"/>
                    </a:lnTo>
                    <a:lnTo>
                      <a:pt x="263" y="338"/>
                    </a:lnTo>
                    <a:lnTo>
                      <a:pt x="238" y="366"/>
                    </a:lnTo>
                    <a:lnTo>
                      <a:pt x="282" y="367"/>
                    </a:lnTo>
                    <a:lnTo>
                      <a:pt x="244" y="377"/>
                    </a:lnTo>
                    <a:lnTo>
                      <a:pt x="227" y="370"/>
                    </a:lnTo>
                    <a:lnTo>
                      <a:pt x="263" y="317"/>
                    </a:lnTo>
                    <a:lnTo>
                      <a:pt x="289" y="304"/>
                    </a:lnTo>
                    <a:lnTo>
                      <a:pt x="317" y="271"/>
                    </a:lnTo>
                    <a:lnTo>
                      <a:pt x="322" y="289"/>
                    </a:lnTo>
                    <a:lnTo>
                      <a:pt x="339" y="273"/>
                    </a:lnTo>
                    <a:lnTo>
                      <a:pt x="355" y="237"/>
                    </a:lnTo>
                    <a:lnTo>
                      <a:pt x="351" y="213"/>
                    </a:lnTo>
                    <a:lnTo>
                      <a:pt x="345" y="232"/>
                    </a:lnTo>
                    <a:lnTo>
                      <a:pt x="335" y="229"/>
                    </a:lnTo>
                    <a:lnTo>
                      <a:pt x="343" y="202"/>
                    </a:lnTo>
                    <a:lnTo>
                      <a:pt x="332" y="202"/>
                    </a:lnTo>
                    <a:lnTo>
                      <a:pt x="329" y="226"/>
                    </a:lnTo>
                    <a:lnTo>
                      <a:pt x="319" y="233"/>
                    </a:lnTo>
                    <a:lnTo>
                      <a:pt x="317" y="208"/>
                    </a:lnTo>
                    <a:lnTo>
                      <a:pt x="308" y="202"/>
                    </a:lnTo>
                    <a:lnTo>
                      <a:pt x="300" y="214"/>
                    </a:lnTo>
                    <a:lnTo>
                      <a:pt x="284" y="181"/>
                    </a:lnTo>
                    <a:lnTo>
                      <a:pt x="254" y="180"/>
                    </a:lnTo>
                    <a:lnTo>
                      <a:pt x="137" y="120"/>
                    </a:lnTo>
                    <a:lnTo>
                      <a:pt x="55" y="47"/>
                    </a:lnTo>
                    <a:lnTo>
                      <a:pt x="32" y="100"/>
                    </a:lnTo>
                    <a:lnTo>
                      <a:pt x="30" y="16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58" name="Freeform 89"/>
              <p:cNvSpPr>
                <a:spLocks/>
              </p:cNvSpPr>
              <p:nvPr/>
            </p:nvSpPr>
            <p:spPr bwMode="gray">
              <a:xfrm>
                <a:off x="965382" y="1172848"/>
                <a:ext cx="29235" cy="35082"/>
              </a:xfrm>
              <a:custGeom>
                <a:avLst/>
                <a:gdLst>
                  <a:gd name="T0" fmla="*/ 0 w 60"/>
                  <a:gd name="T1" fmla="*/ 32 h 72"/>
                  <a:gd name="T2" fmla="*/ 49 w 60"/>
                  <a:gd name="T3" fmla="*/ 0 h 72"/>
                  <a:gd name="T4" fmla="*/ 60 w 60"/>
                  <a:gd name="T5" fmla="*/ 30 h 72"/>
                  <a:gd name="T6" fmla="*/ 50 w 60"/>
                  <a:gd name="T7" fmla="*/ 72 h 72"/>
                  <a:gd name="T8" fmla="*/ 0 w 60"/>
                  <a:gd name="T9" fmla="*/ 32 h 72"/>
                  <a:gd name="T10" fmla="*/ 0 60000 65536"/>
                  <a:gd name="T11" fmla="*/ 0 60000 65536"/>
                  <a:gd name="T12" fmla="*/ 0 60000 65536"/>
                  <a:gd name="T13" fmla="*/ 0 60000 65536"/>
                  <a:gd name="T14" fmla="*/ 0 60000 65536"/>
                  <a:gd name="T15" fmla="*/ 0 w 60"/>
                  <a:gd name="T16" fmla="*/ 0 h 72"/>
                  <a:gd name="T17" fmla="*/ 60 w 60"/>
                  <a:gd name="T18" fmla="*/ 72 h 72"/>
                </a:gdLst>
                <a:ahLst/>
                <a:cxnLst>
                  <a:cxn ang="T10">
                    <a:pos x="T0" y="T1"/>
                  </a:cxn>
                  <a:cxn ang="T11">
                    <a:pos x="T2" y="T3"/>
                  </a:cxn>
                  <a:cxn ang="T12">
                    <a:pos x="T4" y="T5"/>
                  </a:cxn>
                  <a:cxn ang="T13">
                    <a:pos x="T6" y="T7"/>
                  </a:cxn>
                  <a:cxn ang="T14">
                    <a:pos x="T8" y="T9"/>
                  </a:cxn>
                </a:cxnLst>
                <a:rect l="T15" t="T16" r="T17" b="T18"/>
                <a:pathLst>
                  <a:path w="60" h="72">
                    <a:moveTo>
                      <a:pt x="0" y="32"/>
                    </a:moveTo>
                    <a:lnTo>
                      <a:pt x="49" y="0"/>
                    </a:lnTo>
                    <a:lnTo>
                      <a:pt x="60" y="30"/>
                    </a:lnTo>
                    <a:lnTo>
                      <a:pt x="50" y="72"/>
                    </a:lnTo>
                    <a:lnTo>
                      <a:pt x="0" y="32"/>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59" name="Freeform 90"/>
              <p:cNvSpPr>
                <a:spLocks/>
              </p:cNvSpPr>
              <p:nvPr/>
            </p:nvSpPr>
            <p:spPr bwMode="gray">
              <a:xfrm>
                <a:off x="985847" y="1218649"/>
                <a:ext cx="21439" cy="49699"/>
              </a:xfrm>
              <a:custGeom>
                <a:avLst/>
                <a:gdLst>
                  <a:gd name="T0" fmla="*/ 0 w 44"/>
                  <a:gd name="T1" fmla="*/ 28 h 103"/>
                  <a:gd name="T2" fmla="*/ 26 w 44"/>
                  <a:gd name="T3" fmla="*/ 0 h 103"/>
                  <a:gd name="T4" fmla="*/ 44 w 44"/>
                  <a:gd name="T5" fmla="*/ 17 h 103"/>
                  <a:gd name="T6" fmla="*/ 32 w 44"/>
                  <a:gd name="T7" fmla="*/ 103 h 103"/>
                  <a:gd name="T8" fmla="*/ 0 w 44"/>
                  <a:gd name="T9" fmla="*/ 28 h 103"/>
                  <a:gd name="T10" fmla="*/ 0 60000 65536"/>
                  <a:gd name="T11" fmla="*/ 0 60000 65536"/>
                  <a:gd name="T12" fmla="*/ 0 60000 65536"/>
                  <a:gd name="T13" fmla="*/ 0 60000 65536"/>
                  <a:gd name="T14" fmla="*/ 0 60000 65536"/>
                  <a:gd name="T15" fmla="*/ 0 w 44"/>
                  <a:gd name="T16" fmla="*/ 0 h 103"/>
                  <a:gd name="T17" fmla="*/ 44 w 44"/>
                  <a:gd name="T18" fmla="*/ 103 h 103"/>
                </a:gdLst>
                <a:ahLst/>
                <a:cxnLst>
                  <a:cxn ang="T10">
                    <a:pos x="T0" y="T1"/>
                  </a:cxn>
                  <a:cxn ang="T11">
                    <a:pos x="T2" y="T3"/>
                  </a:cxn>
                  <a:cxn ang="T12">
                    <a:pos x="T4" y="T5"/>
                  </a:cxn>
                  <a:cxn ang="T13">
                    <a:pos x="T6" y="T7"/>
                  </a:cxn>
                  <a:cxn ang="T14">
                    <a:pos x="T8" y="T9"/>
                  </a:cxn>
                </a:cxnLst>
                <a:rect l="T15" t="T16" r="T17" b="T18"/>
                <a:pathLst>
                  <a:path w="44" h="103">
                    <a:moveTo>
                      <a:pt x="0" y="28"/>
                    </a:moveTo>
                    <a:lnTo>
                      <a:pt x="26" y="0"/>
                    </a:lnTo>
                    <a:lnTo>
                      <a:pt x="44" y="17"/>
                    </a:lnTo>
                    <a:lnTo>
                      <a:pt x="32" y="103"/>
                    </a:lnTo>
                    <a:lnTo>
                      <a:pt x="0" y="28"/>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154" name="Freeform 91"/>
            <p:cNvSpPr>
              <a:spLocks/>
            </p:cNvSpPr>
            <p:nvPr/>
          </p:nvSpPr>
          <p:spPr bwMode="gray">
            <a:xfrm>
              <a:off x="4414104" y="2367573"/>
              <a:ext cx="434623" cy="429751"/>
            </a:xfrm>
            <a:custGeom>
              <a:avLst/>
              <a:gdLst>
                <a:gd name="T0" fmla="*/ 0 w 891"/>
                <a:gd name="T1" fmla="*/ 611 h 884"/>
                <a:gd name="T2" fmla="*/ 35 w 891"/>
                <a:gd name="T3" fmla="*/ 733 h 884"/>
                <a:gd name="T4" fmla="*/ 74 w 891"/>
                <a:gd name="T5" fmla="*/ 775 h 884"/>
                <a:gd name="T6" fmla="*/ 149 w 891"/>
                <a:gd name="T7" fmla="*/ 818 h 884"/>
                <a:gd name="T8" fmla="*/ 205 w 891"/>
                <a:gd name="T9" fmla="*/ 884 h 884"/>
                <a:gd name="T10" fmla="*/ 274 w 891"/>
                <a:gd name="T11" fmla="*/ 851 h 884"/>
                <a:gd name="T12" fmla="*/ 303 w 891"/>
                <a:gd name="T13" fmla="*/ 871 h 884"/>
                <a:gd name="T14" fmla="*/ 346 w 891"/>
                <a:gd name="T15" fmla="*/ 851 h 884"/>
                <a:gd name="T16" fmla="*/ 372 w 891"/>
                <a:gd name="T17" fmla="*/ 814 h 884"/>
                <a:gd name="T18" fmla="*/ 448 w 891"/>
                <a:gd name="T19" fmla="*/ 801 h 884"/>
                <a:gd name="T20" fmla="*/ 488 w 891"/>
                <a:gd name="T21" fmla="*/ 747 h 884"/>
                <a:gd name="T22" fmla="*/ 468 w 891"/>
                <a:gd name="T23" fmla="*/ 733 h 884"/>
                <a:gd name="T24" fmla="*/ 540 w 891"/>
                <a:gd name="T25" fmla="*/ 569 h 884"/>
                <a:gd name="T26" fmla="*/ 557 w 891"/>
                <a:gd name="T27" fmla="*/ 485 h 884"/>
                <a:gd name="T28" fmla="*/ 626 w 891"/>
                <a:gd name="T29" fmla="*/ 518 h 884"/>
                <a:gd name="T30" fmla="*/ 661 w 891"/>
                <a:gd name="T31" fmla="*/ 422 h 884"/>
                <a:gd name="T32" fmla="*/ 697 w 891"/>
                <a:gd name="T33" fmla="*/ 416 h 884"/>
                <a:gd name="T34" fmla="*/ 749 w 891"/>
                <a:gd name="T35" fmla="*/ 324 h 884"/>
                <a:gd name="T36" fmla="*/ 765 w 891"/>
                <a:gd name="T37" fmla="*/ 226 h 884"/>
                <a:gd name="T38" fmla="*/ 873 w 891"/>
                <a:gd name="T39" fmla="*/ 287 h 884"/>
                <a:gd name="T40" fmla="*/ 891 w 891"/>
                <a:gd name="T41" fmla="*/ 237 h 884"/>
                <a:gd name="T42" fmla="*/ 863 w 891"/>
                <a:gd name="T43" fmla="*/ 198 h 884"/>
                <a:gd name="T44" fmla="*/ 814 w 891"/>
                <a:gd name="T45" fmla="*/ 176 h 884"/>
                <a:gd name="T46" fmla="*/ 756 w 891"/>
                <a:gd name="T47" fmla="*/ 182 h 884"/>
                <a:gd name="T48" fmla="*/ 735 w 891"/>
                <a:gd name="T49" fmla="*/ 216 h 884"/>
                <a:gd name="T50" fmla="*/ 628 w 891"/>
                <a:gd name="T51" fmla="*/ 246 h 884"/>
                <a:gd name="T52" fmla="*/ 560 w 891"/>
                <a:gd name="T53" fmla="*/ 326 h 884"/>
                <a:gd name="T54" fmla="*/ 537 w 891"/>
                <a:gd name="T55" fmla="*/ 199 h 884"/>
                <a:gd name="T56" fmla="*/ 345 w 891"/>
                <a:gd name="T57" fmla="*/ 231 h 884"/>
                <a:gd name="T58" fmla="*/ 307 w 891"/>
                <a:gd name="T59" fmla="*/ 0 h 884"/>
                <a:gd name="T60" fmla="*/ 280 w 891"/>
                <a:gd name="T61" fmla="*/ 20 h 884"/>
                <a:gd name="T62" fmla="*/ 297 w 891"/>
                <a:gd name="T63" fmla="*/ 63 h 884"/>
                <a:gd name="T64" fmla="*/ 272 w 891"/>
                <a:gd name="T65" fmla="*/ 268 h 884"/>
                <a:gd name="T66" fmla="*/ 238 w 891"/>
                <a:gd name="T67" fmla="*/ 313 h 884"/>
                <a:gd name="T68" fmla="*/ 133 w 891"/>
                <a:gd name="T69" fmla="*/ 390 h 884"/>
                <a:gd name="T70" fmla="*/ 114 w 891"/>
                <a:gd name="T71" fmla="*/ 478 h 884"/>
                <a:gd name="T72" fmla="*/ 74 w 891"/>
                <a:gd name="T73" fmla="*/ 456 h 884"/>
                <a:gd name="T74" fmla="*/ 63 w 891"/>
                <a:gd name="T75" fmla="*/ 558 h 884"/>
                <a:gd name="T76" fmla="*/ 0 w 891"/>
                <a:gd name="T77" fmla="*/ 611 h 88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91"/>
                <a:gd name="T118" fmla="*/ 0 h 884"/>
                <a:gd name="T119" fmla="*/ 891 w 891"/>
                <a:gd name="T120" fmla="*/ 884 h 88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91" h="884">
                  <a:moveTo>
                    <a:pt x="0" y="611"/>
                  </a:moveTo>
                  <a:lnTo>
                    <a:pt x="35" y="733"/>
                  </a:lnTo>
                  <a:lnTo>
                    <a:pt x="74" y="775"/>
                  </a:lnTo>
                  <a:lnTo>
                    <a:pt x="149" y="818"/>
                  </a:lnTo>
                  <a:lnTo>
                    <a:pt x="205" y="884"/>
                  </a:lnTo>
                  <a:lnTo>
                    <a:pt x="274" y="851"/>
                  </a:lnTo>
                  <a:lnTo>
                    <a:pt x="303" y="871"/>
                  </a:lnTo>
                  <a:lnTo>
                    <a:pt x="346" y="851"/>
                  </a:lnTo>
                  <a:lnTo>
                    <a:pt x="372" y="814"/>
                  </a:lnTo>
                  <a:lnTo>
                    <a:pt x="448" y="801"/>
                  </a:lnTo>
                  <a:lnTo>
                    <a:pt x="488" y="747"/>
                  </a:lnTo>
                  <a:lnTo>
                    <a:pt x="468" y="733"/>
                  </a:lnTo>
                  <a:lnTo>
                    <a:pt x="540" y="569"/>
                  </a:lnTo>
                  <a:lnTo>
                    <a:pt x="557" y="485"/>
                  </a:lnTo>
                  <a:lnTo>
                    <a:pt x="626" y="518"/>
                  </a:lnTo>
                  <a:lnTo>
                    <a:pt x="661" y="422"/>
                  </a:lnTo>
                  <a:lnTo>
                    <a:pt x="697" y="416"/>
                  </a:lnTo>
                  <a:lnTo>
                    <a:pt x="749" y="324"/>
                  </a:lnTo>
                  <a:lnTo>
                    <a:pt x="765" y="226"/>
                  </a:lnTo>
                  <a:lnTo>
                    <a:pt x="873" y="287"/>
                  </a:lnTo>
                  <a:lnTo>
                    <a:pt x="891" y="237"/>
                  </a:lnTo>
                  <a:lnTo>
                    <a:pt x="863" y="198"/>
                  </a:lnTo>
                  <a:lnTo>
                    <a:pt x="814" y="176"/>
                  </a:lnTo>
                  <a:lnTo>
                    <a:pt x="756" y="182"/>
                  </a:lnTo>
                  <a:lnTo>
                    <a:pt x="735" y="216"/>
                  </a:lnTo>
                  <a:lnTo>
                    <a:pt x="628" y="246"/>
                  </a:lnTo>
                  <a:lnTo>
                    <a:pt x="560" y="326"/>
                  </a:lnTo>
                  <a:lnTo>
                    <a:pt x="537" y="199"/>
                  </a:lnTo>
                  <a:lnTo>
                    <a:pt x="345" y="231"/>
                  </a:lnTo>
                  <a:lnTo>
                    <a:pt x="307" y="0"/>
                  </a:lnTo>
                  <a:lnTo>
                    <a:pt x="280" y="20"/>
                  </a:lnTo>
                  <a:lnTo>
                    <a:pt x="297" y="63"/>
                  </a:lnTo>
                  <a:lnTo>
                    <a:pt x="272" y="268"/>
                  </a:lnTo>
                  <a:lnTo>
                    <a:pt x="238" y="313"/>
                  </a:lnTo>
                  <a:lnTo>
                    <a:pt x="133" y="390"/>
                  </a:lnTo>
                  <a:lnTo>
                    <a:pt x="114" y="478"/>
                  </a:lnTo>
                  <a:lnTo>
                    <a:pt x="74" y="456"/>
                  </a:lnTo>
                  <a:lnTo>
                    <a:pt x="63" y="558"/>
                  </a:lnTo>
                  <a:lnTo>
                    <a:pt x="0" y="61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55" name="Freeform 92"/>
            <p:cNvSpPr>
              <a:spLocks/>
            </p:cNvSpPr>
            <p:nvPr/>
          </p:nvSpPr>
          <p:spPr bwMode="gray">
            <a:xfrm>
              <a:off x="3415251" y="1698099"/>
              <a:ext cx="510633" cy="538893"/>
            </a:xfrm>
            <a:custGeom>
              <a:avLst/>
              <a:gdLst>
                <a:gd name="T0" fmla="*/ 0 w 1049"/>
                <a:gd name="T1" fmla="*/ 337 h 1106"/>
                <a:gd name="T2" fmla="*/ 27 w 1049"/>
                <a:gd name="T3" fmla="*/ 422 h 1106"/>
                <a:gd name="T4" fmla="*/ 24 w 1049"/>
                <a:gd name="T5" fmla="*/ 558 h 1106"/>
                <a:gd name="T6" fmla="*/ 150 w 1049"/>
                <a:gd name="T7" fmla="*/ 637 h 1106"/>
                <a:gd name="T8" fmla="*/ 201 w 1049"/>
                <a:gd name="T9" fmla="*/ 693 h 1106"/>
                <a:gd name="T10" fmla="*/ 274 w 1049"/>
                <a:gd name="T11" fmla="*/ 740 h 1106"/>
                <a:gd name="T12" fmla="*/ 303 w 1049"/>
                <a:gd name="T13" fmla="*/ 773 h 1106"/>
                <a:gd name="T14" fmla="*/ 318 w 1049"/>
                <a:gd name="T15" fmla="*/ 863 h 1106"/>
                <a:gd name="T16" fmla="*/ 337 w 1049"/>
                <a:gd name="T17" fmla="*/ 989 h 1106"/>
                <a:gd name="T18" fmla="*/ 436 w 1049"/>
                <a:gd name="T19" fmla="*/ 1106 h 1106"/>
                <a:gd name="T20" fmla="*/ 957 w 1049"/>
                <a:gd name="T21" fmla="*/ 1073 h 1106"/>
                <a:gd name="T22" fmla="*/ 926 w 1049"/>
                <a:gd name="T23" fmla="*/ 902 h 1106"/>
                <a:gd name="T24" fmla="*/ 945 w 1049"/>
                <a:gd name="T25" fmla="*/ 724 h 1106"/>
                <a:gd name="T26" fmla="*/ 975 w 1049"/>
                <a:gd name="T27" fmla="*/ 645 h 1106"/>
                <a:gd name="T28" fmla="*/ 971 w 1049"/>
                <a:gd name="T29" fmla="*/ 573 h 1106"/>
                <a:gd name="T30" fmla="*/ 1037 w 1049"/>
                <a:gd name="T31" fmla="*/ 413 h 1106"/>
                <a:gd name="T32" fmla="*/ 1049 w 1049"/>
                <a:gd name="T33" fmla="*/ 371 h 1106"/>
                <a:gd name="T34" fmla="*/ 1029 w 1049"/>
                <a:gd name="T35" fmla="*/ 364 h 1106"/>
                <a:gd name="T36" fmla="*/ 1003 w 1049"/>
                <a:gd name="T37" fmla="*/ 397 h 1106"/>
                <a:gd name="T38" fmla="*/ 982 w 1049"/>
                <a:gd name="T39" fmla="*/ 481 h 1106"/>
                <a:gd name="T40" fmla="*/ 939 w 1049"/>
                <a:gd name="T41" fmla="*/ 488 h 1106"/>
                <a:gd name="T42" fmla="*/ 920 w 1049"/>
                <a:gd name="T43" fmla="*/ 537 h 1106"/>
                <a:gd name="T44" fmla="*/ 877 w 1049"/>
                <a:gd name="T45" fmla="*/ 571 h 1106"/>
                <a:gd name="T46" fmla="*/ 880 w 1049"/>
                <a:gd name="T47" fmla="*/ 518 h 1106"/>
                <a:gd name="T48" fmla="*/ 909 w 1049"/>
                <a:gd name="T49" fmla="*/ 461 h 1106"/>
                <a:gd name="T50" fmla="*/ 938 w 1049"/>
                <a:gd name="T51" fmla="*/ 444 h 1106"/>
                <a:gd name="T52" fmla="*/ 941 w 1049"/>
                <a:gd name="T53" fmla="*/ 421 h 1106"/>
                <a:gd name="T54" fmla="*/ 884 w 1049"/>
                <a:gd name="T55" fmla="*/ 268 h 1106"/>
                <a:gd name="T56" fmla="*/ 845 w 1049"/>
                <a:gd name="T57" fmla="*/ 257 h 1106"/>
                <a:gd name="T58" fmla="*/ 831 w 1049"/>
                <a:gd name="T59" fmla="*/ 221 h 1106"/>
                <a:gd name="T60" fmla="*/ 730 w 1049"/>
                <a:gd name="T61" fmla="*/ 209 h 1106"/>
                <a:gd name="T62" fmla="*/ 512 w 1049"/>
                <a:gd name="T63" fmla="*/ 153 h 1106"/>
                <a:gd name="T64" fmla="*/ 423 w 1049"/>
                <a:gd name="T65" fmla="*/ 90 h 1106"/>
                <a:gd name="T66" fmla="*/ 373 w 1049"/>
                <a:gd name="T67" fmla="*/ 68 h 1106"/>
                <a:gd name="T68" fmla="*/ 344 w 1049"/>
                <a:gd name="T69" fmla="*/ 89 h 1106"/>
                <a:gd name="T70" fmla="*/ 333 w 1049"/>
                <a:gd name="T71" fmla="*/ 84 h 1106"/>
                <a:gd name="T72" fmla="*/ 349 w 1049"/>
                <a:gd name="T73" fmla="*/ 68 h 1106"/>
                <a:gd name="T74" fmla="*/ 350 w 1049"/>
                <a:gd name="T75" fmla="*/ 38 h 1106"/>
                <a:gd name="T76" fmla="*/ 359 w 1049"/>
                <a:gd name="T77" fmla="*/ 30 h 1106"/>
                <a:gd name="T78" fmla="*/ 360 w 1049"/>
                <a:gd name="T79" fmla="*/ 8 h 1106"/>
                <a:gd name="T80" fmla="*/ 346 w 1049"/>
                <a:gd name="T81" fmla="*/ 0 h 1106"/>
                <a:gd name="T82" fmla="*/ 225 w 1049"/>
                <a:gd name="T83" fmla="*/ 56 h 1106"/>
                <a:gd name="T84" fmla="*/ 180 w 1049"/>
                <a:gd name="T85" fmla="*/ 73 h 1106"/>
                <a:gd name="T86" fmla="*/ 161 w 1049"/>
                <a:gd name="T87" fmla="*/ 76 h 1106"/>
                <a:gd name="T88" fmla="*/ 130 w 1049"/>
                <a:gd name="T89" fmla="*/ 59 h 1106"/>
                <a:gd name="T90" fmla="*/ 124 w 1049"/>
                <a:gd name="T91" fmla="*/ 73 h 1106"/>
                <a:gd name="T92" fmla="*/ 121 w 1049"/>
                <a:gd name="T93" fmla="*/ 58 h 1106"/>
                <a:gd name="T94" fmla="*/ 96 w 1049"/>
                <a:gd name="T95" fmla="*/ 79 h 1106"/>
                <a:gd name="T96" fmla="*/ 102 w 1049"/>
                <a:gd name="T97" fmla="*/ 207 h 1106"/>
                <a:gd name="T98" fmla="*/ 0 w 1049"/>
                <a:gd name="T99" fmla="*/ 337 h 110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049"/>
                <a:gd name="T151" fmla="*/ 0 h 1106"/>
                <a:gd name="T152" fmla="*/ 1049 w 1049"/>
                <a:gd name="T153" fmla="*/ 1106 h 110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049" h="1106">
                  <a:moveTo>
                    <a:pt x="0" y="337"/>
                  </a:moveTo>
                  <a:lnTo>
                    <a:pt x="27" y="422"/>
                  </a:lnTo>
                  <a:lnTo>
                    <a:pt x="24" y="558"/>
                  </a:lnTo>
                  <a:lnTo>
                    <a:pt x="150" y="637"/>
                  </a:lnTo>
                  <a:lnTo>
                    <a:pt x="201" y="693"/>
                  </a:lnTo>
                  <a:lnTo>
                    <a:pt x="274" y="740"/>
                  </a:lnTo>
                  <a:lnTo>
                    <a:pt x="303" y="773"/>
                  </a:lnTo>
                  <a:lnTo>
                    <a:pt x="318" y="863"/>
                  </a:lnTo>
                  <a:lnTo>
                    <a:pt x="337" y="989"/>
                  </a:lnTo>
                  <a:lnTo>
                    <a:pt x="436" y="1106"/>
                  </a:lnTo>
                  <a:lnTo>
                    <a:pt x="957" y="1073"/>
                  </a:lnTo>
                  <a:lnTo>
                    <a:pt x="926" y="902"/>
                  </a:lnTo>
                  <a:lnTo>
                    <a:pt x="945" y="724"/>
                  </a:lnTo>
                  <a:lnTo>
                    <a:pt x="975" y="645"/>
                  </a:lnTo>
                  <a:lnTo>
                    <a:pt x="971" y="573"/>
                  </a:lnTo>
                  <a:lnTo>
                    <a:pt x="1037" y="413"/>
                  </a:lnTo>
                  <a:lnTo>
                    <a:pt x="1049" y="371"/>
                  </a:lnTo>
                  <a:lnTo>
                    <a:pt x="1029" y="364"/>
                  </a:lnTo>
                  <a:lnTo>
                    <a:pt x="1003" y="397"/>
                  </a:lnTo>
                  <a:lnTo>
                    <a:pt x="982" y="481"/>
                  </a:lnTo>
                  <a:lnTo>
                    <a:pt x="939" y="488"/>
                  </a:lnTo>
                  <a:lnTo>
                    <a:pt x="920" y="537"/>
                  </a:lnTo>
                  <a:lnTo>
                    <a:pt x="877" y="571"/>
                  </a:lnTo>
                  <a:lnTo>
                    <a:pt x="880" y="518"/>
                  </a:lnTo>
                  <a:lnTo>
                    <a:pt x="909" y="461"/>
                  </a:lnTo>
                  <a:lnTo>
                    <a:pt x="938" y="444"/>
                  </a:lnTo>
                  <a:lnTo>
                    <a:pt x="941" y="421"/>
                  </a:lnTo>
                  <a:lnTo>
                    <a:pt x="884" y="268"/>
                  </a:lnTo>
                  <a:lnTo>
                    <a:pt x="845" y="257"/>
                  </a:lnTo>
                  <a:lnTo>
                    <a:pt x="831" y="221"/>
                  </a:lnTo>
                  <a:lnTo>
                    <a:pt x="730" y="209"/>
                  </a:lnTo>
                  <a:lnTo>
                    <a:pt x="512" y="153"/>
                  </a:lnTo>
                  <a:lnTo>
                    <a:pt x="423" y="90"/>
                  </a:lnTo>
                  <a:lnTo>
                    <a:pt x="373" y="68"/>
                  </a:lnTo>
                  <a:lnTo>
                    <a:pt x="344" y="89"/>
                  </a:lnTo>
                  <a:lnTo>
                    <a:pt x="333" y="84"/>
                  </a:lnTo>
                  <a:lnTo>
                    <a:pt x="349" y="68"/>
                  </a:lnTo>
                  <a:lnTo>
                    <a:pt x="350" y="38"/>
                  </a:lnTo>
                  <a:lnTo>
                    <a:pt x="359" y="30"/>
                  </a:lnTo>
                  <a:lnTo>
                    <a:pt x="360" y="8"/>
                  </a:lnTo>
                  <a:lnTo>
                    <a:pt x="346" y="0"/>
                  </a:lnTo>
                  <a:lnTo>
                    <a:pt x="225" y="56"/>
                  </a:lnTo>
                  <a:lnTo>
                    <a:pt x="180" y="73"/>
                  </a:lnTo>
                  <a:lnTo>
                    <a:pt x="161" y="76"/>
                  </a:lnTo>
                  <a:lnTo>
                    <a:pt x="130" y="59"/>
                  </a:lnTo>
                  <a:lnTo>
                    <a:pt x="124" y="73"/>
                  </a:lnTo>
                  <a:lnTo>
                    <a:pt x="121" y="58"/>
                  </a:lnTo>
                  <a:lnTo>
                    <a:pt x="96" y="79"/>
                  </a:lnTo>
                  <a:lnTo>
                    <a:pt x="102" y="207"/>
                  </a:lnTo>
                  <a:lnTo>
                    <a:pt x="0" y="337"/>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sp>
          <p:nvSpPr>
            <p:cNvPr id="156" name="Freeform 93"/>
            <p:cNvSpPr>
              <a:spLocks/>
            </p:cNvSpPr>
            <p:nvPr/>
          </p:nvSpPr>
          <p:spPr bwMode="gray">
            <a:xfrm>
              <a:off x="1776158" y="1834527"/>
              <a:ext cx="679220" cy="562281"/>
            </a:xfrm>
            <a:custGeom>
              <a:avLst/>
              <a:gdLst>
                <a:gd name="T0" fmla="*/ 0 w 1393"/>
                <a:gd name="T1" fmla="*/ 991 h 1154"/>
                <a:gd name="T2" fmla="*/ 42 w 1393"/>
                <a:gd name="T3" fmla="*/ 742 h 1154"/>
                <a:gd name="T4" fmla="*/ 142 w 1393"/>
                <a:gd name="T5" fmla="*/ 124 h 1154"/>
                <a:gd name="T6" fmla="*/ 164 w 1393"/>
                <a:gd name="T7" fmla="*/ 0 h 1154"/>
                <a:gd name="T8" fmla="*/ 715 w 1393"/>
                <a:gd name="T9" fmla="*/ 82 h 1154"/>
                <a:gd name="T10" fmla="*/ 1393 w 1393"/>
                <a:gd name="T11" fmla="*/ 154 h 1154"/>
                <a:gd name="T12" fmla="*/ 1347 w 1393"/>
                <a:gd name="T13" fmla="*/ 654 h 1154"/>
                <a:gd name="T14" fmla="*/ 1301 w 1393"/>
                <a:gd name="T15" fmla="*/ 1154 h 1154"/>
                <a:gd name="T16" fmla="*/ 371 w 1393"/>
                <a:gd name="T17" fmla="*/ 1048 h 1154"/>
                <a:gd name="T18" fmla="*/ 0 w 1393"/>
                <a:gd name="T19" fmla="*/ 991 h 115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93"/>
                <a:gd name="T31" fmla="*/ 0 h 1154"/>
                <a:gd name="T32" fmla="*/ 1393 w 1393"/>
                <a:gd name="T33" fmla="*/ 1154 h 115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93" h="1154">
                  <a:moveTo>
                    <a:pt x="0" y="991"/>
                  </a:moveTo>
                  <a:lnTo>
                    <a:pt x="42" y="742"/>
                  </a:lnTo>
                  <a:lnTo>
                    <a:pt x="142" y="124"/>
                  </a:lnTo>
                  <a:lnTo>
                    <a:pt x="164" y="0"/>
                  </a:lnTo>
                  <a:lnTo>
                    <a:pt x="715" y="82"/>
                  </a:lnTo>
                  <a:lnTo>
                    <a:pt x="1393" y="154"/>
                  </a:lnTo>
                  <a:lnTo>
                    <a:pt x="1347" y="654"/>
                  </a:lnTo>
                  <a:lnTo>
                    <a:pt x="1301" y="1154"/>
                  </a:lnTo>
                  <a:lnTo>
                    <a:pt x="371" y="1048"/>
                  </a:lnTo>
                  <a:lnTo>
                    <a:pt x="0" y="991"/>
                  </a:lnTo>
                  <a:close/>
                </a:path>
              </a:pathLst>
            </a:custGeom>
            <a:grpFill/>
            <a:ln w="9525">
              <a:solidFill>
                <a:schemeClr val="accent2"/>
              </a:solidFill>
              <a:round/>
              <a:headEnd/>
              <a:tailEnd/>
            </a:ln>
          </p:spPr>
          <p:txBody>
            <a:bodyPr/>
            <a:lstStyle/>
            <a:p>
              <a:pPr algn="ctr" defTabSz="1305960" fontAlgn="base">
                <a:spcBef>
                  <a:spcPct val="0"/>
                </a:spcBef>
                <a:spcAft>
                  <a:spcPct val="0"/>
                </a:spcAft>
              </a:pPr>
              <a:endParaRPr lang="en-US">
                <a:solidFill>
                  <a:srgbClr val="000000"/>
                </a:solidFill>
                <a:latin typeface="Cambria"/>
              </a:endParaRPr>
            </a:p>
          </p:txBody>
        </p:sp>
      </p:grpSp>
      <p:sp>
        <p:nvSpPr>
          <p:cNvPr id="90" name="Rectangle 89"/>
          <p:cNvSpPr/>
          <p:nvPr/>
        </p:nvSpPr>
        <p:spPr bwMode="auto">
          <a:xfrm>
            <a:off x="399866" y="51054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91" name="TextBox 90"/>
          <p:cNvSpPr txBox="1"/>
          <p:nvPr/>
        </p:nvSpPr>
        <p:spPr>
          <a:xfrm>
            <a:off x="544691" y="5517027"/>
            <a:ext cx="7956563" cy="938696"/>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smtClean="0"/>
              <a:t>Describe impacts here</a:t>
            </a:r>
          </a:p>
          <a:p>
            <a:pPr marL="171416" indent="-171416">
              <a:buFont typeface="Arial" pitchFamily="34" charset="0"/>
              <a:buChar char="•"/>
            </a:pPr>
            <a:r>
              <a:rPr lang="en-US" sz="1100" i="1" dirty="0" smtClean="0"/>
              <a:t>E.g., </a:t>
            </a:r>
            <a:r>
              <a:rPr lang="en-US" sz="1100" i="1" dirty="0" smtClean="0"/>
              <a:t>Low market share in Region 1 suggests an opportunity for primary care investment or a more aggressive marketing campaign</a:t>
            </a:r>
            <a:endParaRPr lang="en-US" sz="1100" i="1" dirty="0"/>
          </a:p>
          <a:p>
            <a:pPr marL="171416" indent="-171416">
              <a:buFont typeface="Arial" pitchFamily="34" charset="0"/>
              <a:buChar char="•"/>
            </a:pPr>
            <a:endParaRPr lang="en-US" sz="1100" i="1" dirty="0"/>
          </a:p>
          <a:p>
            <a:endParaRPr lang="en-US" sz="1100" i="1" dirty="0"/>
          </a:p>
        </p:txBody>
      </p:sp>
      <p:sp>
        <p:nvSpPr>
          <p:cNvPr id="92" name="TextBox 91"/>
          <p:cNvSpPr txBox="1"/>
          <p:nvPr/>
        </p:nvSpPr>
        <p:spPr>
          <a:xfrm>
            <a:off x="399871" y="5192489"/>
            <a:ext cx="7737021" cy="351744"/>
          </a:xfrm>
          <a:prstGeom prst="rect">
            <a:avLst/>
          </a:prstGeom>
          <a:noFill/>
        </p:spPr>
        <p:txBody>
          <a:bodyPr wrap="square" lIns="130589" tIns="65295" rIns="130589" bIns="65295" rtlCol="0">
            <a:spAutoFit/>
          </a:bodyPr>
          <a:lstStyle/>
          <a:p>
            <a:r>
              <a:rPr lang="en-US" sz="1400" b="1" dirty="0"/>
              <a:t>Implications of </a:t>
            </a:r>
            <a:r>
              <a:rPr lang="en-US" sz="1400" b="1" dirty="0" smtClean="0"/>
              <a:t>market share distribution:</a:t>
            </a:r>
            <a:endParaRPr lang="en-US" sz="1400" b="1" dirty="0"/>
          </a:p>
        </p:txBody>
      </p:sp>
    </p:spTree>
    <p:extLst>
      <p:ext uri="{BB962C8B-B14F-4D97-AF65-F5344CB8AC3E}">
        <p14:creationId xmlns:p14="http://schemas.microsoft.com/office/powerpoint/2010/main" val="9432070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20EF1D8-22C3-47F9-97C9-90650415DCF1}" type="slidenum">
              <a:rPr lang="en-US" smtClean="0"/>
              <a:pPr/>
              <a:t>16</a:t>
            </a:fld>
            <a:endParaRPr lang="en-US" dirty="0"/>
          </a:p>
        </p:txBody>
      </p:sp>
      <p:sp>
        <p:nvSpPr>
          <p:cNvPr id="4" name="Text Placeholder 3"/>
          <p:cNvSpPr>
            <a:spLocks noGrp="1"/>
          </p:cNvSpPr>
          <p:nvPr>
            <p:ph type="body" sz="quarter" idx="19"/>
          </p:nvPr>
        </p:nvSpPr>
        <p:spPr/>
        <p:txBody>
          <a:bodyPr/>
          <a:lstStyle/>
          <a:p>
            <a:r>
              <a:rPr lang="en-US" dirty="0" smtClean="0"/>
              <a:t>Future Market Assessment</a:t>
            </a:r>
            <a:endParaRPr lang="en-US" dirty="0"/>
          </a:p>
        </p:txBody>
      </p:sp>
      <p:sp>
        <p:nvSpPr>
          <p:cNvPr id="3" name="Title 2"/>
          <p:cNvSpPr>
            <a:spLocks noGrp="1"/>
          </p:cNvSpPr>
          <p:nvPr>
            <p:ph type="title"/>
          </p:nvPr>
        </p:nvSpPr>
        <p:spPr/>
        <p:txBody>
          <a:bodyPr/>
          <a:lstStyle/>
          <a:p>
            <a:r>
              <a:rPr lang="en-US" dirty="0" smtClean="0"/>
              <a:t>Patients: Age Distribution</a:t>
            </a:r>
            <a:endParaRPr lang="en-US" dirty="0"/>
          </a:p>
        </p:txBody>
      </p:sp>
      <p:graphicFrame>
        <p:nvGraphicFramePr>
          <p:cNvPr id="6" name="Chart 5"/>
          <p:cNvGraphicFramePr/>
          <p:nvPr>
            <p:extLst>
              <p:ext uri="{D42A27DB-BD31-4B8C-83A1-F6EECF244321}">
                <p14:modId xmlns:p14="http://schemas.microsoft.com/office/powerpoint/2010/main" val="3055121493"/>
              </p:ext>
            </p:extLst>
          </p:nvPr>
        </p:nvGraphicFramePr>
        <p:xfrm>
          <a:off x="227663" y="2162093"/>
          <a:ext cx="2245473" cy="173499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p:nvPr>
            <p:extLst>
              <p:ext uri="{D42A27DB-BD31-4B8C-83A1-F6EECF244321}">
                <p14:modId xmlns:p14="http://schemas.microsoft.com/office/powerpoint/2010/main" val="35538373"/>
              </p:ext>
            </p:extLst>
          </p:nvPr>
        </p:nvGraphicFramePr>
        <p:xfrm>
          <a:off x="2252210" y="2162093"/>
          <a:ext cx="2167391" cy="1734996"/>
        </p:xfrm>
        <a:graphic>
          <a:graphicData uri="http://schemas.openxmlformats.org/drawingml/2006/chart">
            <c:chart xmlns:c="http://schemas.openxmlformats.org/drawingml/2006/chart" xmlns:r="http://schemas.openxmlformats.org/officeDocument/2006/relationships" r:id="rId4"/>
          </a:graphicData>
        </a:graphic>
      </p:graphicFrame>
      <p:sp>
        <p:nvSpPr>
          <p:cNvPr id="19" name="TextBox 18"/>
          <p:cNvSpPr txBox="1"/>
          <p:nvPr/>
        </p:nvSpPr>
        <p:spPr>
          <a:xfrm>
            <a:off x="186191" y="1839686"/>
            <a:ext cx="2328409" cy="285780"/>
          </a:xfrm>
          <a:prstGeom prst="rect">
            <a:avLst/>
          </a:prstGeom>
          <a:noFill/>
        </p:spPr>
        <p:txBody>
          <a:bodyPr wrap="square" lIns="130589" tIns="65295" rIns="130589" bIns="65295" rtlCol="0">
            <a:spAutoFit/>
          </a:bodyPr>
          <a:lstStyle/>
          <a:p>
            <a:pPr algn="ctr"/>
            <a:r>
              <a:rPr lang="en-US" sz="1000" i="1" dirty="0"/>
              <a:t>Hook Hospital Patients, 2012</a:t>
            </a:r>
          </a:p>
        </p:txBody>
      </p:sp>
      <p:sp>
        <p:nvSpPr>
          <p:cNvPr id="21" name="TextBox 20"/>
          <p:cNvSpPr txBox="1"/>
          <p:nvPr/>
        </p:nvSpPr>
        <p:spPr>
          <a:xfrm>
            <a:off x="762000" y="1458686"/>
            <a:ext cx="3124200" cy="285780"/>
          </a:xfrm>
          <a:prstGeom prst="rect">
            <a:avLst/>
          </a:prstGeom>
          <a:noFill/>
        </p:spPr>
        <p:txBody>
          <a:bodyPr wrap="square" lIns="130589" tIns="65295" rIns="130589" bIns="65295" rtlCol="0" anchor="ctr">
            <a:spAutoFit/>
          </a:bodyPr>
          <a:lstStyle/>
          <a:p>
            <a:pPr algn="ctr"/>
            <a:r>
              <a:rPr lang="en-US" sz="1000" b="1" dirty="0"/>
              <a:t>Percentage of Population by Age, 2012</a:t>
            </a:r>
          </a:p>
        </p:txBody>
      </p:sp>
      <p:sp>
        <p:nvSpPr>
          <p:cNvPr id="22" name="Rectangle 21"/>
          <p:cNvSpPr/>
          <p:nvPr/>
        </p:nvSpPr>
        <p:spPr bwMode="auto">
          <a:xfrm>
            <a:off x="399866" y="51054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23" name="TextBox 22"/>
          <p:cNvSpPr txBox="1"/>
          <p:nvPr/>
        </p:nvSpPr>
        <p:spPr>
          <a:xfrm>
            <a:off x="399871" y="5210859"/>
            <a:ext cx="7737021" cy="351744"/>
          </a:xfrm>
          <a:prstGeom prst="rect">
            <a:avLst/>
          </a:prstGeom>
          <a:noFill/>
        </p:spPr>
        <p:txBody>
          <a:bodyPr wrap="square" lIns="130589" tIns="65295" rIns="130589" bIns="65295" rtlCol="0">
            <a:spAutoFit/>
          </a:bodyPr>
          <a:lstStyle/>
          <a:p>
            <a:r>
              <a:rPr lang="en-US" sz="1400" b="1" dirty="0"/>
              <a:t>Implications of shifts in age distribution on services:</a:t>
            </a:r>
          </a:p>
        </p:txBody>
      </p:sp>
      <p:sp>
        <p:nvSpPr>
          <p:cNvPr id="26"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Comparison of  Hook Patient Distribution to Current Region and Future Region Distribution </a:t>
            </a:r>
          </a:p>
        </p:txBody>
      </p:sp>
      <p:grpSp>
        <p:nvGrpSpPr>
          <p:cNvPr id="39" name="Group 38"/>
          <p:cNvGrpSpPr/>
          <p:nvPr/>
        </p:nvGrpSpPr>
        <p:grpSpPr>
          <a:xfrm>
            <a:off x="1034287" y="4114800"/>
            <a:ext cx="7043057" cy="500743"/>
            <a:chOff x="870857" y="4060371"/>
            <a:chExt cx="7043057" cy="500743"/>
          </a:xfrm>
        </p:grpSpPr>
        <p:grpSp>
          <p:nvGrpSpPr>
            <p:cNvPr id="38" name="Group 37"/>
            <p:cNvGrpSpPr/>
            <p:nvPr/>
          </p:nvGrpSpPr>
          <p:grpSpPr>
            <a:xfrm>
              <a:off x="1670957" y="4169229"/>
              <a:ext cx="5442857" cy="301169"/>
              <a:chOff x="1110343" y="4169229"/>
              <a:chExt cx="5442857" cy="301169"/>
            </a:xfrm>
          </p:grpSpPr>
          <p:sp>
            <p:nvSpPr>
              <p:cNvPr id="27" name="TextBox 26"/>
              <p:cNvSpPr txBox="1"/>
              <p:nvPr/>
            </p:nvSpPr>
            <p:spPr>
              <a:xfrm>
                <a:off x="1219200" y="4169229"/>
                <a:ext cx="1741714" cy="301169"/>
              </a:xfrm>
              <a:prstGeom prst="rect">
                <a:avLst/>
              </a:prstGeom>
              <a:noFill/>
            </p:spPr>
            <p:txBody>
              <a:bodyPr wrap="square" lIns="130615" tIns="65308" rIns="130615" bIns="65308" rtlCol="0">
                <a:spAutoFit/>
              </a:bodyPr>
              <a:lstStyle/>
              <a:p>
                <a:pPr algn="l"/>
                <a:r>
                  <a:rPr lang="en-US" sz="1100" dirty="0"/>
                  <a:t>Under 18</a:t>
                </a:r>
              </a:p>
            </p:txBody>
          </p:sp>
          <p:sp>
            <p:nvSpPr>
              <p:cNvPr id="28" name="TextBox 27"/>
              <p:cNvSpPr txBox="1"/>
              <p:nvPr/>
            </p:nvSpPr>
            <p:spPr>
              <a:xfrm>
                <a:off x="2596243" y="4169229"/>
                <a:ext cx="1741714" cy="301169"/>
              </a:xfrm>
              <a:prstGeom prst="rect">
                <a:avLst/>
              </a:prstGeom>
              <a:noFill/>
            </p:spPr>
            <p:txBody>
              <a:bodyPr wrap="square" lIns="130615" tIns="65308" rIns="130615" bIns="65308" rtlCol="0">
                <a:spAutoFit/>
              </a:bodyPr>
              <a:lstStyle/>
              <a:p>
                <a:pPr algn="l"/>
                <a:r>
                  <a:rPr lang="en-US" sz="1100" dirty="0"/>
                  <a:t>18 to 44</a:t>
                </a:r>
              </a:p>
            </p:txBody>
          </p:sp>
          <p:sp>
            <p:nvSpPr>
              <p:cNvPr id="29" name="TextBox 28"/>
              <p:cNvSpPr txBox="1"/>
              <p:nvPr/>
            </p:nvSpPr>
            <p:spPr>
              <a:xfrm>
                <a:off x="3973286" y="4169229"/>
                <a:ext cx="1741714" cy="301169"/>
              </a:xfrm>
              <a:prstGeom prst="rect">
                <a:avLst/>
              </a:prstGeom>
              <a:noFill/>
            </p:spPr>
            <p:txBody>
              <a:bodyPr wrap="square" lIns="130615" tIns="65308" rIns="130615" bIns="65308" rtlCol="0">
                <a:spAutoFit/>
              </a:bodyPr>
              <a:lstStyle/>
              <a:p>
                <a:pPr algn="l"/>
                <a:r>
                  <a:rPr lang="en-US" sz="1100" dirty="0"/>
                  <a:t>45 to 64</a:t>
                </a:r>
              </a:p>
            </p:txBody>
          </p:sp>
          <p:sp>
            <p:nvSpPr>
              <p:cNvPr id="30" name="TextBox 29"/>
              <p:cNvSpPr txBox="1"/>
              <p:nvPr/>
            </p:nvSpPr>
            <p:spPr>
              <a:xfrm>
                <a:off x="5382986" y="4169229"/>
                <a:ext cx="1170214" cy="301169"/>
              </a:xfrm>
              <a:prstGeom prst="rect">
                <a:avLst/>
              </a:prstGeom>
              <a:noFill/>
            </p:spPr>
            <p:txBody>
              <a:bodyPr wrap="square" lIns="130615" tIns="65308" rIns="130615" bIns="65308" rtlCol="0">
                <a:spAutoFit/>
              </a:bodyPr>
              <a:lstStyle/>
              <a:p>
                <a:pPr algn="l"/>
                <a:r>
                  <a:rPr lang="en-US" sz="1100" dirty="0"/>
                  <a:t>65 and Over</a:t>
                </a:r>
              </a:p>
            </p:txBody>
          </p:sp>
          <p:sp>
            <p:nvSpPr>
              <p:cNvPr id="31" name="Rectangle 30"/>
              <p:cNvSpPr/>
              <p:nvPr/>
            </p:nvSpPr>
            <p:spPr bwMode="auto">
              <a:xfrm>
                <a:off x="1110343" y="4245430"/>
                <a:ext cx="174171" cy="174171"/>
              </a:xfrm>
              <a:prstGeom prst="rect">
                <a:avLst/>
              </a:prstGeom>
              <a:solidFill>
                <a:schemeClr val="bg2"/>
              </a:solid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chemeClr val="bg2"/>
                  </a:solidFill>
                </a:endParaRPr>
              </a:p>
            </p:txBody>
          </p:sp>
          <p:sp>
            <p:nvSpPr>
              <p:cNvPr id="32" name="Rectangle 31"/>
              <p:cNvSpPr/>
              <p:nvPr/>
            </p:nvSpPr>
            <p:spPr bwMode="auto">
              <a:xfrm>
                <a:off x="2503716" y="4245430"/>
                <a:ext cx="174171" cy="174171"/>
              </a:xfrm>
              <a:prstGeom prst="rect">
                <a:avLst/>
              </a:prstGeom>
              <a:solidFill>
                <a:schemeClr val="accent2">
                  <a:lumMod val="60000"/>
                  <a:lumOff val="40000"/>
                </a:schemeClr>
              </a:solid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chemeClr val="bg2"/>
                  </a:solidFill>
                </a:endParaRPr>
              </a:p>
            </p:txBody>
          </p:sp>
          <p:sp>
            <p:nvSpPr>
              <p:cNvPr id="33" name="Rectangle 32"/>
              <p:cNvSpPr/>
              <p:nvPr/>
            </p:nvSpPr>
            <p:spPr bwMode="auto">
              <a:xfrm>
                <a:off x="3897086" y="4245430"/>
                <a:ext cx="174171" cy="174171"/>
              </a:xfrm>
              <a:prstGeom prst="rect">
                <a:avLst/>
              </a:prstGeom>
              <a:solidFill>
                <a:schemeClr val="bg2">
                  <a:lumMod val="50000"/>
                </a:schemeClr>
              </a:solid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chemeClr val="bg2"/>
                  </a:solidFill>
                </a:endParaRPr>
              </a:p>
            </p:txBody>
          </p:sp>
          <p:sp>
            <p:nvSpPr>
              <p:cNvPr id="34" name="Rectangle 33"/>
              <p:cNvSpPr/>
              <p:nvPr/>
            </p:nvSpPr>
            <p:spPr bwMode="auto">
              <a:xfrm>
                <a:off x="5301343" y="4245430"/>
                <a:ext cx="174171" cy="174171"/>
              </a:xfrm>
              <a:prstGeom prst="rect">
                <a:avLst/>
              </a:prstGeom>
              <a:solidFill>
                <a:schemeClr val="accent4">
                  <a:lumMod val="75000"/>
                </a:schemeClr>
              </a:solid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chemeClr val="bg2"/>
                  </a:solidFill>
                </a:endParaRPr>
              </a:p>
            </p:txBody>
          </p:sp>
        </p:grpSp>
        <p:sp>
          <p:nvSpPr>
            <p:cNvPr id="36" name="Rectangle 35"/>
            <p:cNvSpPr/>
            <p:nvPr/>
          </p:nvSpPr>
          <p:spPr bwMode="auto">
            <a:xfrm>
              <a:off x="870857" y="4060371"/>
              <a:ext cx="7043057" cy="500743"/>
            </a:xfrm>
            <a:prstGeom prst="rect">
              <a:avLst/>
            </a:prstGeom>
            <a:no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chemeClr val="bg2"/>
                </a:solidFill>
              </a:endParaRPr>
            </a:p>
          </p:txBody>
        </p:sp>
      </p:grpSp>
      <p:graphicFrame>
        <p:nvGraphicFramePr>
          <p:cNvPr id="11" name="Chart 10"/>
          <p:cNvGraphicFramePr/>
          <p:nvPr>
            <p:extLst>
              <p:ext uri="{D42A27DB-BD31-4B8C-83A1-F6EECF244321}">
                <p14:modId xmlns:p14="http://schemas.microsoft.com/office/powerpoint/2010/main" val="379503894"/>
              </p:ext>
            </p:extLst>
          </p:nvPr>
        </p:nvGraphicFramePr>
        <p:xfrm>
          <a:off x="5583914" y="1685142"/>
          <a:ext cx="3037594" cy="2188799"/>
        </p:xfrm>
        <a:graphic>
          <a:graphicData uri="http://schemas.openxmlformats.org/drawingml/2006/chart">
            <c:chart xmlns:c="http://schemas.openxmlformats.org/drawingml/2006/chart" xmlns:r="http://schemas.openxmlformats.org/officeDocument/2006/relationships" r:id="rId5"/>
          </a:graphicData>
        </a:graphic>
      </p:graphicFrame>
      <p:sp>
        <p:nvSpPr>
          <p:cNvPr id="35" name="TextBox 34"/>
          <p:cNvSpPr txBox="1"/>
          <p:nvPr/>
        </p:nvSpPr>
        <p:spPr>
          <a:xfrm>
            <a:off x="587827" y="5517027"/>
            <a:ext cx="7956563" cy="769419"/>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a:t>Describe impacts here</a:t>
            </a:r>
          </a:p>
          <a:p>
            <a:pPr marL="171416" indent="-171416">
              <a:buFont typeface="Arial" pitchFamily="34" charset="0"/>
              <a:buChar char="•"/>
            </a:pPr>
            <a:r>
              <a:rPr lang="en-US" sz="1100" i="1" dirty="0"/>
              <a:t>E.g., </a:t>
            </a:r>
            <a:r>
              <a:rPr lang="en-US" sz="1100" i="1" dirty="0" smtClean="0"/>
              <a:t>Due to growth in patients 65+, </a:t>
            </a:r>
            <a:r>
              <a:rPr lang="en-US" sz="1100" i="1" dirty="0"/>
              <a:t>may need to </a:t>
            </a:r>
            <a:r>
              <a:rPr lang="en-US" sz="1100" i="1" dirty="0" smtClean="0"/>
              <a:t>hire geriatricians to incorporate into primary care team. </a:t>
            </a:r>
            <a:endParaRPr lang="en-US" sz="1100" i="1" dirty="0"/>
          </a:p>
          <a:p>
            <a:pPr marL="171416" indent="-171416">
              <a:buFont typeface="Arial" pitchFamily="34" charset="0"/>
              <a:buChar char="•"/>
            </a:pPr>
            <a:endParaRPr lang="en-US" sz="1100" i="1" dirty="0"/>
          </a:p>
          <a:p>
            <a:endParaRPr lang="en-US" sz="1100" i="1" dirty="0"/>
          </a:p>
        </p:txBody>
      </p:sp>
      <p:sp>
        <p:nvSpPr>
          <p:cNvPr id="41" name="TextBox 40"/>
          <p:cNvSpPr txBox="1"/>
          <p:nvPr/>
        </p:nvSpPr>
        <p:spPr>
          <a:xfrm>
            <a:off x="2343654" y="1839686"/>
            <a:ext cx="1984503" cy="285780"/>
          </a:xfrm>
          <a:prstGeom prst="rect">
            <a:avLst/>
          </a:prstGeom>
          <a:noFill/>
        </p:spPr>
        <p:txBody>
          <a:bodyPr wrap="square" lIns="130589" tIns="65295" rIns="130589" bIns="65295" rtlCol="0">
            <a:spAutoFit/>
          </a:bodyPr>
          <a:lstStyle/>
          <a:p>
            <a:pPr algn="ctr"/>
            <a:r>
              <a:rPr lang="en-US" sz="1000" i="1" dirty="0" err="1"/>
              <a:t>Neverland</a:t>
            </a:r>
            <a:r>
              <a:rPr lang="en-US" sz="1000" i="1" dirty="0"/>
              <a:t> County, 2012</a:t>
            </a:r>
          </a:p>
        </p:txBody>
      </p:sp>
      <p:graphicFrame>
        <p:nvGraphicFramePr>
          <p:cNvPr id="43" name="Chart 42"/>
          <p:cNvGraphicFramePr/>
          <p:nvPr>
            <p:extLst>
              <p:ext uri="{D42A27DB-BD31-4B8C-83A1-F6EECF244321}">
                <p14:modId xmlns:p14="http://schemas.microsoft.com/office/powerpoint/2010/main" val="1689425565"/>
              </p:ext>
            </p:extLst>
          </p:nvPr>
        </p:nvGraphicFramePr>
        <p:xfrm>
          <a:off x="4799665" y="2172003"/>
          <a:ext cx="2245473" cy="173499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4" name="Chart 43"/>
          <p:cNvGraphicFramePr/>
          <p:nvPr>
            <p:extLst>
              <p:ext uri="{D42A27DB-BD31-4B8C-83A1-F6EECF244321}">
                <p14:modId xmlns:p14="http://schemas.microsoft.com/office/powerpoint/2010/main" val="2561668166"/>
              </p:ext>
            </p:extLst>
          </p:nvPr>
        </p:nvGraphicFramePr>
        <p:xfrm>
          <a:off x="6748010" y="2172003"/>
          <a:ext cx="2167391" cy="1734996"/>
        </p:xfrm>
        <a:graphic>
          <a:graphicData uri="http://schemas.openxmlformats.org/drawingml/2006/chart">
            <c:chart xmlns:c="http://schemas.openxmlformats.org/drawingml/2006/chart" xmlns:r="http://schemas.openxmlformats.org/officeDocument/2006/relationships" r:id="rId7"/>
          </a:graphicData>
        </a:graphic>
      </p:graphicFrame>
      <p:sp>
        <p:nvSpPr>
          <p:cNvPr id="45" name="TextBox 44"/>
          <p:cNvSpPr txBox="1"/>
          <p:nvPr/>
        </p:nvSpPr>
        <p:spPr>
          <a:xfrm>
            <a:off x="4758191" y="1839686"/>
            <a:ext cx="2328409" cy="285780"/>
          </a:xfrm>
          <a:prstGeom prst="rect">
            <a:avLst/>
          </a:prstGeom>
          <a:noFill/>
        </p:spPr>
        <p:txBody>
          <a:bodyPr wrap="square" lIns="130589" tIns="65295" rIns="130589" bIns="65295" rtlCol="0">
            <a:spAutoFit/>
          </a:bodyPr>
          <a:lstStyle/>
          <a:p>
            <a:pPr algn="ctr"/>
            <a:r>
              <a:rPr lang="en-US" sz="1000" i="1" dirty="0" smtClean="0"/>
              <a:t>Hook </a:t>
            </a:r>
            <a:r>
              <a:rPr lang="en-US" sz="1000" i="1" dirty="0"/>
              <a:t>Hospital Patients, 20XX</a:t>
            </a:r>
          </a:p>
        </p:txBody>
      </p:sp>
      <p:sp>
        <p:nvSpPr>
          <p:cNvPr id="46" name="TextBox 45"/>
          <p:cNvSpPr txBox="1"/>
          <p:nvPr/>
        </p:nvSpPr>
        <p:spPr>
          <a:xfrm>
            <a:off x="5334000" y="1458686"/>
            <a:ext cx="3124200" cy="285780"/>
          </a:xfrm>
          <a:prstGeom prst="rect">
            <a:avLst/>
          </a:prstGeom>
          <a:noFill/>
        </p:spPr>
        <p:txBody>
          <a:bodyPr wrap="square" lIns="130589" tIns="65295" rIns="130589" bIns="65295" rtlCol="0" anchor="ctr">
            <a:spAutoFit/>
          </a:bodyPr>
          <a:lstStyle/>
          <a:p>
            <a:pPr algn="ctr"/>
            <a:r>
              <a:rPr lang="en-US" sz="1000" b="1" dirty="0"/>
              <a:t>Percentage of Population by Age, 20XX</a:t>
            </a:r>
          </a:p>
        </p:txBody>
      </p:sp>
      <p:sp>
        <p:nvSpPr>
          <p:cNvPr id="47" name="TextBox 46"/>
          <p:cNvSpPr txBox="1"/>
          <p:nvPr/>
        </p:nvSpPr>
        <p:spPr>
          <a:xfrm>
            <a:off x="6839454" y="1839686"/>
            <a:ext cx="1984503" cy="285780"/>
          </a:xfrm>
          <a:prstGeom prst="rect">
            <a:avLst/>
          </a:prstGeom>
          <a:noFill/>
        </p:spPr>
        <p:txBody>
          <a:bodyPr wrap="square" lIns="130589" tIns="65295" rIns="130589" bIns="65295" rtlCol="0">
            <a:spAutoFit/>
          </a:bodyPr>
          <a:lstStyle/>
          <a:p>
            <a:pPr algn="ctr"/>
            <a:r>
              <a:rPr lang="en-US" sz="1000" i="1" dirty="0" err="1"/>
              <a:t>Neverland</a:t>
            </a:r>
            <a:r>
              <a:rPr lang="en-US" sz="1000" i="1" dirty="0"/>
              <a:t> County, 20XX</a:t>
            </a:r>
          </a:p>
        </p:txBody>
      </p:sp>
    </p:spTree>
    <p:extLst>
      <p:ext uri="{BB962C8B-B14F-4D97-AF65-F5344CB8AC3E}">
        <p14:creationId xmlns:p14="http://schemas.microsoft.com/office/powerpoint/2010/main" val="22343754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20EF1D8-22C3-47F9-97C9-90650415DCF1}" type="slidenum">
              <a:rPr lang="en-US" smtClean="0">
                <a:solidFill>
                  <a:srgbClr val="5AA2AE"/>
                </a:solidFill>
              </a:rPr>
              <a:pPr/>
              <a:t>17</a:t>
            </a:fld>
            <a:endParaRPr lang="en-US" dirty="0">
              <a:solidFill>
                <a:srgbClr val="5AA2AE"/>
              </a:solidFill>
            </a:endParaRPr>
          </a:p>
        </p:txBody>
      </p:sp>
      <p:sp>
        <p:nvSpPr>
          <p:cNvPr id="4" name="Text Placeholder 3"/>
          <p:cNvSpPr>
            <a:spLocks noGrp="1"/>
          </p:cNvSpPr>
          <p:nvPr>
            <p:ph type="body" sz="quarter" idx="19"/>
          </p:nvPr>
        </p:nvSpPr>
        <p:spPr/>
        <p:txBody>
          <a:bodyPr/>
          <a:lstStyle/>
          <a:p>
            <a:r>
              <a:rPr lang="en-US" dirty="0" smtClean="0"/>
              <a:t>Future Market Assessment </a:t>
            </a:r>
            <a:endParaRPr lang="en-US" dirty="0"/>
          </a:p>
        </p:txBody>
      </p:sp>
      <p:graphicFrame>
        <p:nvGraphicFramePr>
          <p:cNvPr id="6" name="Chart 5"/>
          <p:cNvGraphicFramePr/>
          <p:nvPr>
            <p:extLst>
              <p:ext uri="{D42A27DB-BD31-4B8C-83A1-F6EECF244321}">
                <p14:modId xmlns:p14="http://schemas.microsoft.com/office/powerpoint/2010/main" val="3766813289"/>
              </p:ext>
            </p:extLst>
          </p:nvPr>
        </p:nvGraphicFramePr>
        <p:xfrm>
          <a:off x="227663" y="2162093"/>
          <a:ext cx="2245473" cy="173499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p:nvPr>
            <p:extLst>
              <p:ext uri="{D42A27DB-BD31-4B8C-83A1-F6EECF244321}">
                <p14:modId xmlns:p14="http://schemas.microsoft.com/office/powerpoint/2010/main" val="1674195461"/>
              </p:ext>
            </p:extLst>
          </p:nvPr>
        </p:nvGraphicFramePr>
        <p:xfrm>
          <a:off x="2252210" y="2162093"/>
          <a:ext cx="2167391" cy="1734996"/>
        </p:xfrm>
        <a:graphic>
          <a:graphicData uri="http://schemas.openxmlformats.org/drawingml/2006/chart">
            <c:chart xmlns:c="http://schemas.openxmlformats.org/drawingml/2006/chart" xmlns:r="http://schemas.openxmlformats.org/officeDocument/2006/relationships" r:id="rId4"/>
          </a:graphicData>
        </a:graphic>
      </p:graphicFrame>
      <p:sp>
        <p:nvSpPr>
          <p:cNvPr id="19" name="TextBox 18"/>
          <p:cNvSpPr txBox="1"/>
          <p:nvPr/>
        </p:nvSpPr>
        <p:spPr>
          <a:xfrm>
            <a:off x="186191" y="1839686"/>
            <a:ext cx="2328409" cy="285780"/>
          </a:xfrm>
          <a:prstGeom prst="rect">
            <a:avLst/>
          </a:prstGeom>
          <a:noFill/>
        </p:spPr>
        <p:txBody>
          <a:bodyPr wrap="square" lIns="130589" tIns="65295" rIns="130589" bIns="65295" rtlCol="0">
            <a:spAutoFit/>
          </a:bodyPr>
          <a:lstStyle/>
          <a:p>
            <a:pPr algn="ctr"/>
            <a:r>
              <a:rPr lang="en-US" sz="1000" i="1" dirty="0" smtClean="0">
                <a:solidFill>
                  <a:prstClr val="black"/>
                </a:solidFill>
              </a:rPr>
              <a:t>Hook </a:t>
            </a:r>
            <a:r>
              <a:rPr lang="en-US" sz="1000" i="1" dirty="0">
                <a:solidFill>
                  <a:prstClr val="black"/>
                </a:solidFill>
              </a:rPr>
              <a:t>Hospital Patients, 2012</a:t>
            </a:r>
          </a:p>
        </p:txBody>
      </p:sp>
      <p:sp>
        <p:nvSpPr>
          <p:cNvPr id="22" name="Rectangle 21"/>
          <p:cNvSpPr/>
          <p:nvPr/>
        </p:nvSpPr>
        <p:spPr bwMode="auto">
          <a:xfrm>
            <a:off x="399866" y="51054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rgbClr val="ACCBF9"/>
              </a:solidFill>
            </a:endParaRPr>
          </a:p>
        </p:txBody>
      </p:sp>
      <p:graphicFrame>
        <p:nvGraphicFramePr>
          <p:cNvPr id="11" name="Chart 10"/>
          <p:cNvGraphicFramePr/>
          <p:nvPr>
            <p:extLst>
              <p:ext uri="{D42A27DB-BD31-4B8C-83A1-F6EECF244321}">
                <p14:modId xmlns:p14="http://schemas.microsoft.com/office/powerpoint/2010/main" val="3736149829"/>
              </p:ext>
            </p:extLst>
          </p:nvPr>
        </p:nvGraphicFramePr>
        <p:xfrm>
          <a:off x="5583914" y="1685142"/>
          <a:ext cx="3037594" cy="2188799"/>
        </p:xfrm>
        <a:graphic>
          <a:graphicData uri="http://schemas.openxmlformats.org/drawingml/2006/chart">
            <c:chart xmlns:c="http://schemas.openxmlformats.org/drawingml/2006/chart" xmlns:r="http://schemas.openxmlformats.org/officeDocument/2006/relationships" r:id="rId5"/>
          </a:graphicData>
        </a:graphic>
      </p:graphicFrame>
      <p:sp>
        <p:nvSpPr>
          <p:cNvPr id="35" name="TextBox 34"/>
          <p:cNvSpPr txBox="1"/>
          <p:nvPr/>
        </p:nvSpPr>
        <p:spPr>
          <a:xfrm>
            <a:off x="587827" y="5517027"/>
            <a:ext cx="7956563" cy="769419"/>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a:solidFill>
                  <a:prstClr val="black"/>
                </a:solidFill>
              </a:rPr>
              <a:t>Describe impacts </a:t>
            </a:r>
            <a:r>
              <a:rPr lang="en-US" sz="1100" i="1" dirty="0" smtClean="0">
                <a:solidFill>
                  <a:prstClr val="black"/>
                </a:solidFill>
              </a:rPr>
              <a:t>here</a:t>
            </a:r>
          </a:p>
          <a:p>
            <a:pPr marL="171416" indent="-171416">
              <a:buFont typeface="Arial" pitchFamily="34" charset="0"/>
              <a:buChar char="•"/>
            </a:pPr>
            <a:r>
              <a:rPr lang="en-US" sz="1100" i="1" dirty="0" smtClean="0">
                <a:solidFill>
                  <a:prstClr val="black"/>
                </a:solidFill>
              </a:rPr>
              <a:t>E.g., Current payer mix at Hook does not reflect distribution at market level, need to attract patients with commercial payer insurance. </a:t>
            </a:r>
            <a:endParaRPr lang="en-US" sz="1100" i="1" dirty="0">
              <a:solidFill>
                <a:prstClr val="black"/>
              </a:solidFill>
            </a:endParaRPr>
          </a:p>
          <a:p>
            <a:endParaRPr lang="en-US" sz="1100" i="1" dirty="0">
              <a:solidFill>
                <a:prstClr val="black"/>
              </a:solidFill>
            </a:endParaRPr>
          </a:p>
        </p:txBody>
      </p:sp>
      <p:sp>
        <p:nvSpPr>
          <p:cNvPr id="41" name="TextBox 40"/>
          <p:cNvSpPr txBox="1"/>
          <p:nvPr/>
        </p:nvSpPr>
        <p:spPr>
          <a:xfrm>
            <a:off x="2343654" y="1839686"/>
            <a:ext cx="1984503" cy="285780"/>
          </a:xfrm>
          <a:prstGeom prst="rect">
            <a:avLst/>
          </a:prstGeom>
          <a:noFill/>
        </p:spPr>
        <p:txBody>
          <a:bodyPr wrap="square" lIns="130589" tIns="65295" rIns="130589" bIns="65295" rtlCol="0">
            <a:spAutoFit/>
          </a:bodyPr>
          <a:lstStyle/>
          <a:p>
            <a:pPr algn="ctr"/>
            <a:r>
              <a:rPr lang="en-US" sz="1000" i="1" dirty="0" err="1">
                <a:solidFill>
                  <a:prstClr val="black"/>
                </a:solidFill>
              </a:rPr>
              <a:t>Neverland</a:t>
            </a:r>
            <a:r>
              <a:rPr lang="en-US" sz="1000" i="1" dirty="0">
                <a:solidFill>
                  <a:prstClr val="black"/>
                </a:solidFill>
              </a:rPr>
              <a:t> County, 2012</a:t>
            </a:r>
          </a:p>
        </p:txBody>
      </p:sp>
      <p:graphicFrame>
        <p:nvGraphicFramePr>
          <p:cNvPr id="43" name="Chart 42"/>
          <p:cNvGraphicFramePr/>
          <p:nvPr>
            <p:extLst>
              <p:ext uri="{D42A27DB-BD31-4B8C-83A1-F6EECF244321}">
                <p14:modId xmlns:p14="http://schemas.microsoft.com/office/powerpoint/2010/main" val="517968066"/>
              </p:ext>
            </p:extLst>
          </p:nvPr>
        </p:nvGraphicFramePr>
        <p:xfrm>
          <a:off x="4799665" y="2172003"/>
          <a:ext cx="2245473" cy="173499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4" name="Chart 43"/>
          <p:cNvGraphicFramePr/>
          <p:nvPr>
            <p:extLst>
              <p:ext uri="{D42A27DB-BD31-4B8C-83A1-F6EECF244321}">
                <p14:modId xmlns:p14="http://schemas.microsoft.com/office/powerpoint/2010/main" val="1539628391"/>
              </p:ext>
            </p:extLst>
          </p:nvPr>
        </p:nvGraphicFramePr>
        <p:xfrm>
          <a:off x="6748010" y="2172003"/>
          <a:ext cx="2167391" cy="1734996"/>
        </p:xfrm>
        <a:graphic>
          <a:graphicData uri="http://schemas.openxmlformats.org/drawingml/2006/chart">
            <c:chart xmlns:c="http://schemas.openxmlformats.org/drawingml/2006/chart" xmlns:r="http://schemas.openxmlformats.org/officeDocument/2006/relationships" r:id="rId7"/>
          </a:graphicData>
        </a:graphic>
      </p:graphicFrame>
      <p:sp>
        <p:nvSpPr>
          <p:cNvPr id="45" name="TextBox 44"/>
          <p:cNvSpPr txBox="1"/>
          <p:nvPr/>
        </p:nvSpPr>
        <p:spPr>
          <a:xfrm>
            <a:off x="4758191" y="1839686"/>
            <a:ext cx="2328409" cy="285780"/>
          </a:xfrm>
          <a:prstGeom prst="rect">
            <a:avLst/>
          </a:prstGeom>
          <a:noFill/>
        </p:spPr>
        <p:txBody>
          <a:bodyPr wrap="square" lIns="130589" tIns="65295" rIns="130589" bIns="65295" rtlCol="0">
            <a:spAutoFit/>
          </a:bodyPr>
          <a:lstStyle/>
          <a:p>
            <a:pPr algn="ctr"/>
            <a:r>
              <a:rPr lang="en-US" sz="1000" i="1" dirty="0" smtClean="0">
                <a:solidFill>
                  <a:prstClr val="black"/>
                </a:solidFill>
              </a:rPr>
              <a:t>Hook </a:t>
            </a:r>
            <a:r>
              <a:rPr lang="en-US" sz="1000" i="1" dirty="0">
                <a:solidFill>
                  <a:prstClr val="black"/>
                </a:solidFill>
              </a:rPr>
              <a:t>Hospital Patients, </a:t>
            </a:r>
            <a:r>
              <a:rPr lang="en-US" sz="1000" i="1" dirty="0" smtClean="0">
                <a:solidFill>
                  <a:prstClr val="black"/>
                </a:solidFill>
              </a:rPr>
              <a:t>20XX</a:t>
            </a:r>
            <a:endParaRPr lang="en-US" sz="1000" i="1" dirty="0">
              <a:solidFill>
                <a:prstClr val="black"/>
              </a:solidFill>
            </a:endParaRPr>
          </a:p>
        </p:txBody>
      </p:sp>
      <p:sp>
        <p:nvSpPr>
          <p:cNvPr id="47" name="TextBox 46"/>
          <p:cNvSpPr txBox="1"/>
          <p:nvPr/>
        </p:nvSpPr>
        <p:spPr>
          <a:xfrm>
            <a:off x="6839454" y="1839686"/>
            <a:ext cx="1984503" cy="285780"/>
          </a:xfrm>
          <a:prstGeom prst="rect">
            <a:avLst/>
          </a:prstGeom>
          <a:noFill/>
        </p:spPr>
        <p:txBody>
          <a:bodyPr wrap="square" lIns="130589" tIns="65295" rIns="130589" bIns="65295" rtlCol="0">
            <a:spAutoFit/>
          </a:bodyPr>
          <a:lstStyle/>
          <a:p>
            <a:pPr algn="ctr"/>
            <a:r>
              <a:rPr lang="en-US" sz="1000" i="1" dirty="0" err="1">
                <a:solidFill>
                  <a:prstClr val="black"/>
                </a:solidFill>
              </a:rPr>
              <a:t>Neverland</a:t>
            </a:r>
            <a:r>
              <a:rPr lang="en-US" sz="1000" i="1" dirty="0">
                <a:solidFill>
                  <a:prstClr val="black"/>
                </a:solidFill>
              </a:rPr>
              <a:t> County, </a:t>
            </a:r>
            <a:r>
              <a:rPr lang="en-US" sz="1000" i="1" dirty="0" smtClean="0">
                <a:solidFill>
                  <a:prstClr val="black"/>
                </a:solidFill>
              </a:rPr>
              <a:t>20XX</a:t>
            </a:r>
            <a:endParaRPr lang="en-US" sz="1000" i="1" dirty="0">
              <a:solidFill>
                <a:prstClr val="black"/>
              </a:solidFill>
            </a:endParaRPr>
          </a:p>
        </p:txBody>
      </p:sp>
      <p:grpSp>
        <p:nvGrpSpPr>
          <p:cNvPr id="37" name="Group 36"/>
          <p:cNvGrpSpPr/>
          <p:nvPr/>
        </p:nvGrpSpPr>
        <p:grpSpPr>
          <a:xfrm>
            <a:off x="1050473" y="4060371"/>
            <a:ext cx="7043057" cy="500743"/>
            <a:chOff x="870857" y="4060371"/>
            <a:chExt cx="7043057" cy="500743"/>
          </a:xfrm>
        </p:grpSpPr>
        <p:sp>
          <p:nvSpPr>
            <p:cNvPr id="40" name="TextBox 39"/>
            <p:cNvSpPr txBox="1"/>
            <p:nvPr/>
          </p:nvSpPr>
          <p:spPr>
            <a:xfrm>
              <a:off x="1219200" y="4169230"/>
              <a:ext cx="1741714" cy="301169"/>
            </a:xfrm>
            <a:prstGeom prst="rect">
              <a:avLst/>
            </a:prstGeom>
            <a:noFill/>
          </p:spPr>
          <p:txBody>
            <a:bodyPr wrap="square" lIns="130615" tIns="65308" rIns="130615" bIns="65308" rtlCol="0">
              <a:spAutoFit/>
            </a:bodyPr>
            <a:lstStyle/>
            <a:p>
              <a:r>
                <a:rPr lang="en-US" sz="1100" dirty="0">
                  <a:solidFill>
                    <a:prstClr val="black"/>
                  </a:solidFill>
                </a:rPr>
                <a:t>Medicare</a:t>
              </a:r>
            </a:p>
          </p:txBody>
        </p:sp>
        <p:sp>
          <p:nvSpPr>
            <p:cNvPr id="42" name="TextBox 41"/>
            <p:cNvSpPr txBox="1"/>
            <p:nvPr/>
          </p:nvSpPr>
          <p:spPr>
            <a:xfrm>
              <a:off x="2596243" y="4169230"/>
              <a:ext cx="1741714" cy="301169"/>
            </a:xfrm>
            <a:prstGeom prst="rect">
              <a:avLst/>
            </a:prstGeom>
            <a:noFill/>
          </p:spPr>
          <p:txBody>
            <a:bodyPr wrap="square" lIns="130615" tIns="65308" rIns="130615" bIns="65308" rtlCol="0">
              <a:spAutoFit/>
            </a:bodyPr>
            <a:lstStyle/>
            <a:p>
              <a:r>
                <a:rPr lang="en-US" sz="1100" dirty="0">
                  <a:solidFill>
                    <a:prstClr val="black"/>
                  </a:solidFill>
                </a:rPr>
                <a:t>Medicaid</a:t>
              </a:r>
            </a:p>
          </p:txBody>
        </p:sp>
        <p:sp>
          <p:nvSpPr>
            <p:cNvPr id="48" name="TextBox 47"/>
            <p:cNvSpPr txBox="1"/>
            <p:nvPr/>
          </p:nvSpPr>
          <p:spPr>
            <a:xfrm>
              <a:off x="3973286" y="4169230"/>
              <a:ext cx="1741714" cy="301169"/>
            </a:xfrm>
            <a:prstGeom prst="rect">
              <a:avLst/>
            </a:prstGeom>
            <a:noFill/>
          </p:spPr>
          <p:txBody>
            <a:bodyPr wrap="square" lIns="130615" tIns="65308" rIns="130615" bIns="65308" rtlCol="0">
              <a:spAutoFit/>
            </a:bodyPr>
            <a:lstStyle/>
            <a:p>
              <a:r>
                <a:rPr lang="en-US" sz="1100" dirty="0">
                  <a:solidFill>
                    <a:prstClr val="black"/>
                  </a:solidFill>
                </a:rPr>
                <a:t>Commercial</a:t>
              </a:r>
            </a:p>
          </p:txBody>
        </p:sp>
        <p:sp>
          <p:nvSpPr>
            <p:cNvPr id="49" name="TextBox 48"/>
            <p:cNvSpPr txBox="1"/>
            <p:nvPr/>
          </p:nvSpPr>
          <p:spPr>
            <a:xfrm>
              <a:off x="5382985" y="4169230"/>
              <a:ext cx="1741714" cy="301169"/>
            </a:xfrm>
            <a:prstGeom prst="rect">
              <a:avLst/>
            </a:prstGeom>
            <a:noFill/>
          </p:spPr>
          <p:txBody>
            <a:bodyPr wrap="square" lIns="130615" tIns="65308" rIns="130615" bIns="65308" rtlCol="0">
              <a:spAutoFit/>
            </a:bodyPr>
            <a:lstStyle/>
            <a:p>
              <a:r>
                <a:rPr lang="en-US" sz="1100" dirty="0">
                  <a:solidFill>
                    <a:prstClr val="black"/>
                  </a:solidFill>
                </a:rPr>
                <a:t>Uninsured</a:t>
              </a:r>
            </a:p>
          </p:txBody>
        </p:sp>
        <p:sp>
          <p:nvSpPr>
            <p:cNvPr id="50" name="Rectangle 49"/>
            <p:cNvSpPr/>
            <p:nvPr/>
          </p:nvSpPr>
          <p:spPr bwMode="auto">
            <a:xfrm>
              <a:off x="1110343" y="4245430"/>
              <a:ext cx="174171" cy="174171"/>
            </a:xfrm>
            <a:prstGeom prst="rect">
              <a:avLst/>
            </a:prstGeom>
            <a:solidFill>
              <a:schemeClr val="accent2">
                <a:lumMod val="60000"/>
                <a:lumOff val="40000"/>
              </a:schemeClr>
            </a:solid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rgbClr val="ACCBF9"/>
                </a:solidFill>
              </a:endParaRPr>
            </a:p>
          </p:txBody>
        </p:sp>
        <p:sp>
          <p:nvSpPr>
            <p:cNvPr id="51" name="Rectangle 50"/>
            <p:cNvSpPr/>
            <p:nvPr/>
          </p:nvSpPr>
          <p:spPr bwMode="auto">
            <a:xfrm>
              <a:off x="2503716" y="4245430"/>
              <a:ext cx="174171" cy="174171"/>
            </a:xfrm>
            <a:prstGeom prst="rect">
              <a:avLst/>
            </a:prstGeom>
            <a:solidFill>
              <a:schemeClr val="accent1">
                <a:lumMod val="40000"/>
                <a:lumOff val="60000"/>
              </a:schemeClr>
            </a:solid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rgbClr val="ACCBF9"/>
                </a:solidFill>
              </a:endParaRPr>
            </a:p>
          </p:txBody>
        </p:sp>
        <p:sp>
          <p:nvSpPr>
            <p:cNvPr id="52" name="Rectangle 51"/>
            <p:cNvSpPr/>
            <p:nvPr/>
          </p:nvSpPr>
          <p:spPr bwMode="auto">
            <a:xfrm>
              <a:off x="3897086" y="4245430"/>
              <a:ext cx="174171" cy="174171"/>
            </a:xfrm>
            <a:prstGeom prst="rect">
              <a:avLst/>
            </a:prstGeom>
            <a:solidFill>
              <a:schemeClr val="bg2">
                <a:lumMod val="50000"/>
              </a:schemeClr>
            </a:solid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rgbClr val="ACCBF9"/>
                </a:solidFill>
              </a:endParaRPr>
            </a:p>
          </p:txBody>
        </p:sp>
        <p:sp>
          <p:nvSpPr>
            <p:cNvPr id="53" name="Rectangle 52"/>
            <p:cNvSpPr/>
            <p:nvPr/>
          </p:nvSpPr>
          <p:spPr bwMode="auto">
            <a:xfrm>
              <a:off x="5301343" y="4245430"/>
              <a:ext cx="174171" cy="174171"/>
            </a:xfrm>
            <a:prstGeom prst="rect">
              <a:avLst/>
            </a:prstGeom>
            <a:solidFill>
              <a:schemeClr val="accent4">
                <a:lumMod val="75000"/>
              </a:schemeClr>
            </a:solid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rgbClr val="ACCBF9"/>
                </a:solidFill>
              </a:endParaRPr>
            </a:p>
          </p:txBody>
        </p:sp>
        <p:sp>
          <p:nvSpPr>
            <p:cNvPr id="54" name="Rectangle 53"/>
            <p:cNvSpPr/>
            <p:nvPr/>
          </p:nvSpPr>
          <p:spPr bwMode="auto">
            <a:xfrm>
              <a:off x="6640286" y="4245430"/>
              <a:ext cx="174171" cy="174171"/>
            </a:xfrm>
            <a:prstGeom prst="rect">
              <a:avLst/>
            </a:prstGeom>
            <a:solidFill>
              <a:schemeClr val="tx1"/>
            </a:solid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rgbClr val="ACCBF9"/>
                </a:solidFill>
              </a:endParaRPr>
            </a:p>
          </p:txBody>
        </p:sp>
        <p:sp>
          <p:nvSpPr>
            <p:cNvPr id="55" name="Rectangle 54"/>
            <p:cNvSpPr/>
            <p:nvPr/>
          </p:nvSpPr>
          <p:spPr bwMode="auto">
            <a:xfrm>
              <a:off x="870857" y="4060371"/>
              <a:ext cx="7043057" cy="500743"/>
            </a:xfrm>
            <a:prstGeom prst="rect">
              <a:avLst/>
            </a:prstGeom>
            <a:noFill/>
            <a:ln w="9525" cap="flat" cmpd="sng" algn="ctr">
              <a:solidFill>
                <a:schemeClr val="bg2"/>
              </a:solidFill>
              <a:prstDash val="solid"/>
              <a:round/>
              <a:headEnd type="none" w="med" len="med"/>
              <a:tailEnd type="none" w="med" len="med"/>
            </a:ln>
            <a:effectLst/>
          </p:spPr>
          <p:txBody>
            <a:bodyPr vert="horz" wrap="square" lIns="130615" tIns="65308" rIns="130615" bIns="65308" numCol="1" rtlCol="0" anchor="t" anchorCtr="0" compatLnSpc="1">
              <a:prstTxWarp prst="textNoShape">
                <a:avLst/>
              </a:prstTxWarp>
            </a:bodyPr>
            <a:lstStyle/>
            <a:p>
              <a:pPr defTabSz="2090338"/>
              <a:endParaRPr lang="en-US" sz="1400" dirty="0">
                <a:solidFill>
                  <a:srgbClr val="ACCBF9"/>
                </a:solidFill>
              </a:endParaRPr>
            </a:p>
          </p:txBody>
        </p:sp>
        <p:sp>
          <p:nvSpPr>
            <p:cNvPr id="56" name="TextBox 55"/>
            <p:cNvSpPr txBox="1"/>
            <p:nvPr/>
          </p:nvSpPr>
          <p:spPr>
            <a:xfrm>
              <a:off x="6743700" y="4169230"/>
              <a:ext cx="1137557" cy="301169"/>
            </a:xfrm>
            <a:prstGeom prst="rect">
              <a:avLst/>
            </a:prstGeom>
            <a:noFill/>
          </p:spPr>
          <p:txBody>
            <a:bodyPr wrap="square" lIns="130615" tIns="65308" rIns="130615" bIns="65308" rtlCol="0">
              <a:spAutoFit/>
            </a:bodyPr>
            <a:lstStyle/>
            <a:p>
              <a:r>
                <a:rPr lang="en-US" sz="1100" dirty="0">
                  <a:solidFill>
                    <a:prstClr val="black"/>
                  </a:solidFill>
                </a:rPr>
                <a:t>Other</a:t>
              </a:r>
            </a:p>
          </p:txBody>
        </p:sp>
      </p:grpSp>
      <p:sp>
        <p:nvSpPr>
          <p:cNvPr id="57" name="TextBox 56"/>
          <p:cNvSpPr txBox="1"/>
          <p:nvPr/>
        </p:nvSpPr>
        <p:spPr>
          <a:xfrm>
            <a:off x="762000" y="1458686"/>
            <a:ext cx="3124200" cy="285780"/>
          </a:xfrm>
          <a:prstGeom prst="rect">
            <a:avLst/>
          </a:prstGeom>
          <a:noFill/>
        </p:spPr>
        <p:txBody>
          <a:bodyPr wrap="square" lIns="130589" tIns="65295" rIns="130589" bIns="65295" rtlCol="0" anchor="ctr">
            <a:spAutoFit/>
          </a:bodyPr>
          <a:lstStyle/>
          <a:p>
            <a:pPr algn="ctr"/>
            <a:r>
              <a:rPr lang="en-US" sz="1000" b="1" dirty="0">
                <a:solidFill>
                  <a:prstClr val="black"/>
                </a:solidFill>
              </a:rPr>
              <a:t>Percentage of Population by Insurance, 2012</a:t>
            </a:r>
          </a:p>
        </p:txBody>
      </p:sp>
      <p:sp>
        <p:nvSpPr>
          <p:cNvPr id="58" name="TextBox 57"/>
          <p:cNvSpPr txBox="1"/>
          <p:nvPr/>
        </p:nvSpPr>
        <p:spPr>
          <a:xfrm>
            <a:off x="5334000" y="1458686"/>
            <a:ext cx="3124200" cy="285780"/>
          </a:xfrm>
          <a:prstGeom prst="rect">
            <a:avLst/>
          </a:prstGeom>
          <a:noFill/>
        </p:spPr>
        <p:txBody>
          <a:bodyPr wrap="square" lIns="130589" tIns="65295" rIns="130589" bIns="65295" rtlCol="0" anchor="ctr">
            <a:spAutoFit/>
          </a:bodyPr>
          <a:lstStyle/>
          <a:p>
            <a:pPr algn="ctr"/>
            <a:r>
              <a:rPr lang="en-US" sz="1000" b="1" dirty="0">
                <a:solidFill>
                  <a:prstClr val="black"/>
                </a:solidFill>
              </a:rPr>
              <a:t>Percentage of Population by </a:t>
            </a:r>
            <a:r>
              <a:rPr lang="en-US" sz="1000" b="1" dirty="0" smtClean="0">
                <a:solidFill>
                  <a:prstClr val="black"/>
                </a:solidFill>
              </a:rPr>
              <a:t>Insurance, </a:t>
            </a:r>
            <a:r>
              <a:rPr lang="en-US" sz="1000" b="1" dirty="0">
                <a:solidFill>
                  <a:prstClr val="black"/>
                </a:solidFill>
              </a:rPr>
              <a:t>20XX</a:t>
            </a:r>
          </a:p>
        </p:txBody>
      </p:sp>
      <p:sp>
        <p:nvSpPr>
          <p:cNvPr id="59" name="Title 2"/>
          <p:cNvSpPr txBox="1">
            <a:spLocks/>
          </p:cNvSpPr>
          <p:nvPr/>
        </p:nvSpPr>
        <p:spPr bwMode="gray">
          <a:xfrm>
            <a:off x="399866" y="673829"/>
            <a:ext cx="8314171" cy="249114"/>
          </a:xfrm>
          <a:prstGeom prst="rect">
            <a:avLst/>
          </a:prstGeom>
        </p:spPr>
        <p:txBody>
          <a:bodyPr vert="horz" wrap="square" lIns="0" tIns="0" rIns="0" bIns="0" rtlCol="0" anchor="b">
            <a:noAutofit/>
          </a:bodyPr>
          <a:lstStyle>
            <a:lvl1pPr algn="l" defTabSz="910353" rtl="0" eaLnBrk="1" latinLnBrk="0" hangingPunct="1">
              <a:spcBef>
                <a:spcPct val="0"/>
              </a:spcBef>
              <a:buNone/>
              <a:defRPr sz="1600" b="1" kern="1200">
                <a:solidFill>
                  <a:schemeClr val="tx1"/>
                </a:solidFill>
                <a:latin typeface="+mj-lt"/>
                <a:ea typeface="+mj-ea"/>
                <a:cs typeface="+mj-cs"/>
              </a:defRPr>
            </a:lvl1pPr>
          </a:lstStyle>
          <a:p>
            <a:r>
              <a:rPr lang="en-US" smtClean="0">
                <a:solidFill>
                  <a:prstClr val="black"/>
                </a:solidFill>
              </a:rPr>
              <a:t>Patients: Payer Mix</a:t>
            </a:r>
            <a:endParaRPr lang="en-US" dirty="0">
              <a:solidFill>
                <a:prstClr val="black"/>
              </a:solidFill>
            </a:endParaRPr>
          </a:p>
        </p:txBody>
      </p:sp>
      <p:sp>
        <p:nvSpPr>
          <p:cNvPr id="60"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rPr>
              <a:t>Comparison of Hook Patient Distribution to Current Region and Future Region Distribution </a:t>
            </a:r>
          </a:p>
        </p:txBody>
      </p:sp>
      <p:sp>
        <p:nvSpPr>
          <p:cNvPr id="61" name="TextBox 60"/>
          <p:cNvSpPr txBox="1"/>
          <p:nvPr/>
        </p:nvSpPr>
        <p:spPr>
          <a:xfrm>
            <a:off x="399871" y="5210859"/>
            <a:ext cx="7737021" cy="351744"/>
          </a:xfrm>
          <a:prstGeom prst="rect">
            <a:avLst/>
          </a:prstGeom>
          <a:noFill/>
        </p:spPr>
        <p:txBody>
          <a:bodyPr wrap="square" lIns="130589" tIns="65295" rIns="130589" bIns="65295" rtlCol="0">
            <a:spAutoFit/>
          </a:bodyPr>
          <a:lstStyle/>
          <a:p>
            <a:r>
              <a:rPr lang="en-US" sz="1400" b="1" dirty="0">
                <a:solidFill>
                  <a:prstClr val="black"/>
                </a:solidFill>
              </a:rPr>
              <a:t>Implications of shifting payer mix:</a:t>
            </a:r>
          </a:p>
        </p:txBody>
      </p:sp>
    </p:spTree>
    <p:extLst>
      <p:ext uri="{BB962C8B-B14F-4D97-AF65-F5344CB8AC3E}">
        <p14:creationId xmlns:p14="http://schemas.microsoft.com/office/powerpoint/2010/main" val="36553241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18</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 </a:t>
            </a:r>
            <a:endParaRPr lang="en-US" dirty="0"/>
          </a:p>
        </p:txBody>
      </p:sp>
      <p:sp>
        <p:nvSpPr>
          <p:cNvPr id="4" name="Title 3"/>
          <p:cNvSpPr>
            <a:spLocks noGrp="1"/>
          </p:cNvSpPr>
          <p:nvPr>
            <p:ph type="title"/>
          </p:nvPr>
        </p:nvSpPr>
        <p:spPr/>
        <p:txBody>
          <a:bodyPr/>
          <a:lstStyle/>
          <a:p>
            <a:r>
              <a:rPr lang="en-US" dirty="0" smtClean="0"/>
              <a:t>Payers: Anticipated Changes in Reimbursement Models, Levels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10490902"/>
              </p:ext>
            </p:extLst>
          </p:nvPr>
        </p:nvGraphicFramePr>
        <p:xfrm>
          <a:off x="399863" y="1371598"/>
          <a:ext cx="8314178" cy="3352797"/>
        </p:xfrm>
        <a:graphic>
          <a:graphicData uri="http://schemas.openxmlformats.org/drawingml/2006/table">
            <a:tbl>
              <a:tblPr firstRow="1" bandRow="1">
                <a:tableStyleId>{5C22544A-7EE6-4342-B048-85BDC9FD1C3A}</a:tableStyleId>
              </a:tblPr>
              <a:tblGrid>
                <a:gridCol w="4157089"/>
                <a:gridCol w="4157089"/>
              </a:tblGrid>
              <a:tr h="478971">
                <a:tc>
                  <a:txBody>
                    <a:bodyPr/>
                    <a:lstStyle/>
                    <a:p>
                      <a:r>
                        <a:rPr lang="en-US" sz="1100" dirty="0" smtClean="0"/>
                        <a:t>Payer Strategy</a:t>
                      </a:r>
                      <a:endParaRPr lang="en-US" sz="1100" dirty="0"/>
                    </a:p>
                  </a:txBody>
                  <a:tcPr/>
                </a:tc>
                <a:tc>
                  <a:txBody>
                    <a:bodyPr/>
                    <a:lstStyle/>
                    <a:p>
                      <a:r>
                        <a:rPr lang="en-US" sz="1100" dirty="0" smtClean="0"/>
                        <a:t>Comments</a:t>
                      </a:r>
                      <a:endParaRPr lang="en-US" sz="1100" dirty="0"/>
                    </a:p>
                  </a:txBody>
                  <a:tcPr/>
                </a:tc>
              </a:tr>
              <a:tr h="478971">
                <a:tc>
                  <a:txBody>
                    <a:bodyPr/>
                    <a:lstStyle/>
                    <a:p>
                      <a:r>
                        <a:rPr lang="en-US" sz="1100" i="1" dirty="0" smtClean="0"/>
                        <a:t>Read</a:t>
                      </a:r>
                      <a:r>
                        <a:rPr lang="en-US" sz="1100" i="1" baseline="0" dirty="0" smtClean="0"/>
                        <a:t>mission Penalties</a:t>
                      </a:r>
                      <a:endParaRPr lang="en-US" sz="1100" i="1" dirty="0"/>
                    </a:p>
                  </a:txBody>
                  <a:tcPr anchor="ctr"/>
                </a:tc>
                <a:tc>
                  <a:txBody>
                    <a:bodyPr/>
                    <a:lstStyle/>
                    <a:p>
                      <a:r>
                        <a:rPr lang="en-US" sz="1100" i="1" dirty="0" smtClean="0"/>
                        <a:t>Payer A preparing to begin</a:t>
                      </a:r>
                      <a:r>
                        <a:rPr lang="en-US" sz="1100" i="1" baseline="0" dirty="0" smtClean="0"/>
                        <a:t> penalizing for readmissions in next two years</a:t>
                      </a:r>
                      <a:endParaRPr lang="en-US" sz="1100" i="1" dirty="0"/>
                    </a:p>
                  </a:txBody>
                  <a:tcPr anchor="ctr"/>
                </a:tc>
              </a:tr>
              <a:tr h="478971">
                <a:tc>
                  <a:txBody>
                    <a:bodyPr/>
                    <a:lstStyle/>
                    <a:p>
                      <a:pPr marL="0" marR="0" indent="0" algn="l" defTabSz="910170" rtl="0" eaLnBrk="1" fontAlgn="auto" latinLnBrk="0" hangingPunct="1">
                        <a:lnSpc>
                          <a:spcPct val="100000"/>
                        </a:lnSpc>
                        <a:spcBef>
                          <a:spcPts val="0"/>
                        </a:spcBef>
                        <a:spcAft>
                          <a:spcPts val="0"/>
                        </a:spcAft>
                        <a:buClrTx/>
                        <a:buSzTx/>
                        <a:buFontTx/>
                        <a:buNone/>
                        <a:tabLst/>
                        <a:defRPr/>
                      </a:pPr>
                      <a:r>
                        <a:rPr lang="en-US" sz="1100" i="1" dirty="0" smtClean="0">
                          <a:solidFill>
                            <a:schemeClr val="tx1"/>
                          </a:solidFill>
                        </a:rPr>
                        <a:t>Age restrictions for screenings</a:t>
                      </a:r>
                    </a:p>
                    <a:p>
                      <a:endParaRPr lang="en-US" sz="1100" i="1" dirty="0"/>
                    </a:p>
                  </a:txBody>
                  <a:tcPr anchor="ctr"/>
                </a:tc>
                <a:tc>
                  <a:txBody>
                    <a:bodyPr/>
                    <a:lstStyle/>
                    <a:p>
                      <a:endParaRPr lang="en-US" sz="1100" i="1" dirty="0"/>
                    </a:p>
                  </a:txBody>
                  <a:tcPr anchor="ctr"/>
                </a:tc>
              </a:tr>
              <a:tr h="478971">
                <a:tc>
                  <a:txBody>
                    <a:bodyPr/>
                    <a:lstStyle/>
                    <a:p>
                      <a:r>
                        <a:rPr lang="en-US" sz="1100" i="1" dirty="0" smtClean="0">
                          <a:solidFill>
                            <a:schemeClr val="tx1"/>
                          </a:solidFill>
                        </a:rPr>
                        <a:t>Narrow Network</a:t>
                      </a:r>
                      <a:endParaRPr lang="en-US" sz="1100" i="1" dirty="0">
                        <a:solidFill>
                          <a:schemeClr val="tx1"/>
                        </a:solidFill>
                      </a:endParaRPr>
                    </a:p>
                  </a:txBody>
                  <a:tcPr anchor="ctr"/>
                </a:tc>
                <a:tc>
                  <a:txBody>
                    <a:bodyPr/>
                    <a:lstStyle/>
                    <a:p>
                      <a:endParaRPr lang="en-US" sz="1100" i="1" dirty="0"/>
                    </a:p>
                  </a:txBody>
                  <a:tcPr anchor="ctr"/>
                </a:tc>
              </a:tr>
              <a:tr h="478971">
                <a:tc>
                  <a:txBody>
                    <a:bodyPr/>
                    <a:lstStyle/>
                    <a:p>
                      <a:endParaRPr lang="en-US" sz="1100" i="1"/>
                    </a:p>
                  </a:txBody>
                  <a:tcPr anchor="ctr"/>
                </a:tc>
                <a:tc>
                  <a:txBody>
                    <a:bodyPr/>
                    <a:lstStyle/>
                    <a:p>
                      <a:endParaRPr lang="en-US" sz="1100" i="1" dirty="0"/>
                    </a:p>
                  </a:txBody>
                  <a:tcPr anchor="ctr"/>
                </a:tc>
              </a:tr>
              <a:tr h="478971">
                <a:tc>
                  <a:txBody>
                    <a:bodyPr/>
                    <a:lstStyle/>
                    <a:p>
                      <a:endParaRPr lang="en-US" sz="1100" i="1"/>
                    </a:p>
                  </a:txBody>
                  <a:tcPr anchor="ctr"/>
                </a:tc>
                <a:tc>
                  <a:txBody>
                    <a:bodyPr/>
                    <a:lstStyle/>
                    <a:p>
                      <a:endParaRPr lang="en-US" sz="1100" i="1" dirty="0"/>
                    </a:p>
                  </a:txBody>
                  <a:tcPr anchor="ctr"/>
                </a:tc>
              </a:tr>
              <a:tr h="478971">
                <a:tc>
                  <a:txBody>
                    <a:bodyPr/>
                    <a:lstStyle/>
                    <a:p>
                      <a:endParaRPr lang="en-US" sz="1100" i="1"/>
                    </a:p>
                  </a:txBody>
                  <a:tcPr anchor="ctr"/>
                </a:tc>
                <a:tc>
                  <a:txBody>
                    <a:bodyPr/>
                    <a:lstStyle/>
                    <a:p>
                      <a:endParaRPr lang="en-US" sz="1100" i="1" dirty="0"/>
                    </a:p>
                  </a:txBody>
                  <a:tcPr anchor="ctr"/>
                </a:tc>
              </a:tr>
            </a:tbl>
          </a:graphicData>
        </a:graphic>
      </p:graphicFrame>
      <p:sp>
        <p:nvSpPr>
          <p:cNvPr id="8" name="Rectangle 7"/>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9" name="TextBox 8"/>
          <p:cNvSpPr txBox="1"/>
          <p:nvPr/>
        </p:nvSpPr>
        <p:spPr>
          <a:xfrm>
            <a:off x="394959" y="5040092"/>
            <a:ext cx="7737021" cy="351733"/>
          </a:xfrm>
          <a:prstGeom prst="rect">
            <a:avLst/>
          </a:prstGeom>
          <a:noFill/>
        </p:spPr>
        <p:txBody>
          <a:bodyPr wrap="square" lIns="130589" tIns="65295" rIns="130589" bIns="65295" rtlCol="0">
            <a:spAutoFit/>
          </a:bodyPr>
          <a:lstStyle/>
          <a:p>
            <a:r>
              <a:rPr lang="en-US" sz="1400" b="1" dirty="0"/>
              <a:t>Implications of the shifts in payer strategy:</a:t>
            </a:r>
          </a:p>
        </p:txBody>
      </p:sp>
      <p:sp>
        <p:nvSpPr>
          <p:cNvPr id="10" name="TextBox 9"/>
          <p:cNvSpPr txBox="1"/>
          <p:nvPr/>
        </p:nvSpPr>
        <p:spPr>
          <a:xfrm>
            <a:off x="514167" y="5354205"/>
            <a:ext cx="7956563" cy="938696"/>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smtClean="0"/>
              <a:t>Describe impacts here</a:t>
            </a:r>
          </a:p>
          <a:p>
            <a:pPr marL="171416" indent="-171416">
              <a:buFont typeface="Arial" pitchFamily="34" charset="0"/>
              <a:buChar char="•"/>
            </a:pPr>
            <a:r>
              <a:rPr lang="en-US" sz="1100" i="1" dirty="0" smtClean="0"/>
              <a:t>E.g., Responsibility for preventing readmissions will fall partially on PCPs; will be necessary to establish robust follow-up protocols between ED and PCP to ensure proper follow-up care. </a:t>
            </a:r>
            <a:endParaRPr lang="en-US" sz="1100" i="1" dirty="0"/>
          </a:p>
          <a:p>
            <a:pPr marL="171416" indent="-171416">
              <a:buFont typeface="Arial" pitchFamily="34" charset="0"/>
              <a:buChar char="•"/>
            </a:pPr>
            <a:endParaRPr lang="en-US" sz="1100" i="1" dirty="0"/>
          </a:p>
          <a:p>
            <a:endParaRPr lang="en-US" sz="1100" i="1" dirty="0"/>
          </a:p>
        </p:txBody>
      </p:sp>
      <p:sp>
        <p:nvSpPr>
          <p:cNvPr id="11" name="Text Placeholder 12"/>
          <p:cNvSpPr txBox="1">
            <a:spLocks/>
          </p:cNvSpPr>
          <p:nvPr/>
        </p:nvSpPr>
        <p:spPr bwMode="gray">
          <a:xfrm>
            <a:off x="423160" y="980082"/>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Key Hook Hospital Payers: X, Y, Z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20EF1D8-22C3-47F9-97C9-90650415DCF1}" type="slidenum">
              <a:rPr lang="en-US" smtClean="0">
                <a:solidFill>
                  <a:srgbClr val="5AA2AE"/>
                </a:solidFill>
              </a:rPr>
              <a:pPr/>
              <a:t>19</a:t>
            </a:fld>
            <a:endParaRPr lang="en-US" dirty="0">
              <a:solidFill>
                <a:srgbClr val="5AA2AE"/>
              </a:solidFill>
            </a:endParaRPr>
          </a:p>
        </p:txBody>
      </p:sp>
      <p:sp>
        <p:nvSpPr>
          <p:cNvPr id="20" name="Text Placeholder 2"/>
          <p:cNvSpPr>
            <a:spLocks noGrp="1"/>
          </p:cNvSpPr>
          <p:nvPr>
            <p:ph type="body" sz="quarter" idx="19"/>
          </p:nvPr>
        </p:nvSpPr>
        <p:spPr/>
        <p:txBody>
          <a:bodyPr/>
          <a:lstStyle/>
          <a:p>
            <a:r>
              <a:rPr lang="en-US" dirty="0" smtClean="0"/>
              <a:t>Future Market Assessment </a:t>
            </a:r>
            <a:endParaRPr lang="en-US" dirty="0"/>
          </a:p>
        </p:txBody>
      </p:sp>
      <p:sp>
        <p:nvSpPr>
          <p:cNvPr id="3" name="Title 2"/>
          <p:cNvSpPr>
            <a:spLocks noGrp="1"/>
          </p:cNvSpPr>
          <p:nvPr>
            <p:ph type="title"/>
          </p:nvPr>
        </p:nvSpPr>
        <p:spPr/>
        <p:txBody>
          <a:bodyPr/>
          <a:lstStyle/>
          <a:p>
            <a:r>
              <a:rPr lang="en-US" dirty="0" smtClean="0"/>
              <a:t>Payment Reform</a:t>
            </a:r>
            <a:endParaRPr lang="en-US" dirty="0"/>
          </a:p>
        </p:txBody>
      </p:sp>
      <p:sp>
        <p:nvSpPr>
          <p:cNvPr id="63"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endParaRPr lang="en-US" sz="1300" dirty="0">
              <a:solidFill>
                <a:srgbClr val="617685"/>
              </a:solidFill>
            </a:endParaRPr>
          </a:p>
        </p:txBody>
      </p:sp>
      <p:sp>
        <p:nvSpPr>
          <p:cNvPr id="7" name="Rectangle 6"/>
          <p:cNvSpPr/>
          <p:nvPr/>
        </p:nvSpPr>
        <p:spPr>
          <a:xfrm>
            <a:off x="399869" y="1374170"/>
            <a:ext cx="8314170" cy="1064231"/>
          </a:xfrm>
          <a:prstGeom prst="rect">
            <a:avLst/>
          </a:prstGeom>
          <a:ln w="6350"/>
        </p:spPr>
        <p:style>
          <a:lnRef idx="2">
            <a:schemeClr val="accent1"/>
          </a:lnRef>
          <a:fillRef idx="1">
            <a:schemeClr val="lt1"/>
          </a:fillRef>
          <a:effectRef idx="0">
            <a:schemeClr val="accent1"/>
          </a:effectRef>
          <a:fontRef idx="minor">
            <a:schemeClr val="dk1"/>
          </a:fontRef>
        </p:style>
        <p:txBody>
          <a:bodyPr lIns="91423" tIns="45711" rIns="91423" bIns="45711" rtlCol="0" anchor="ctr"/>
          <a:lstStyle/>
          <a:p>
            <a:pPr algn="ctr"/>
            <a:endParaRPr lang="en-US">
              <a:solidFill>
                <a:prstClr val="black"/>
              </a:solidFill>
            </a:endParaRPr>
          </a:p>
        </p:txBody>
      </p:sp>
      <p:sp>
        <p:nvSpPr>
          <p:cNvPr id="8" name="TextBox 7"/>
          <p:cNvSpPr txBox="1"/>
          <p:nvPr/>
        </p:nvSpPr>
        <p:spPr>
          <a:xfrm>
            <a:off x="514167" y="1406692"/>
            <a:ext cx="4446836" cy="268197"/>
          </a:xfrm>
          <a:prstGeom prst="rect">
            <a:avLst/>
          </a:prstGeom>
          <a:noFill/>
        </p:spPr>
        <p:txBody>
          <a:bodyPr wrap="square" lIns="45709" tIns="45709" rIns="45709" bIns="45709" rtlCol="0">
            <a:spAutoFit/>
          </a:bodyPr>
          <a:lstStyle/>
          <a:p>
            <a:r>
              <a:rPr lang="en-US" sz="1100" b="1" dirty="0">
                <a:solidFill>
                  <a:prstClr val="black"/>
                </a:solidFill>
              </a:rPr>
              <a:t>Payment model under consideration by institution:</a:t>
            </a:r>
          </a:p>
        </p:txBody>
      </p:sp>
      <p:sp>
        <p:nvSpPr>
          <p:cNvPr id="9" name="TextBox 8"/>
          <p:cNvSpPr txBox="1"/>
          <p:nvPr/>
        </p:nvSpPr>
        <p:spPr>
          <a:xfrm>
            <a:off x="610965" y="1674048"/>
            <a:ext cx="7999641" cy="769419"/>
          </a:xfrm>
          <a:prstGeom prst="rect">
            <a:avLst/>
          </a:prstGeom>
          <a:noFill/>
        </p:spPr>
        <p:txBody>
          <a:bodyPr wrap="square" lIns="45709" tIns="45709" rIns="45709" bIns="45709" rtlCol="0">
            <a:spAutoFit/>
          </a:bodyPr>
          <a:lstStyle/>
          <a:p>
            <a:r>
              <a:rPr lang="en-US" sz="1100" i="1" dirty="0">
                <a:solidFill>
                  <a:prstClr val="black"/>
                </a:solidFill>
              </a:rPr>
              <a:t>Discuss the payment </a:t>
            </a:r>
            <a:r>
              <a:rPr lang="en-US" sz="1100" i="1" dirty="0" smtClean="0">
                <a:solidFill>
                  <a:prstClr val="black"/>
                </a:solidFill>
              </a:rPr>
              <a:t>model(s) </a:t>
            </a:r>
            <a:r>
              <a:rPr lang="en-US" sz="1100" i="1" dirty="0">
                <a:solidFill>
                  <a:prstClr val="black"/>
                </a:solidFill>
              </a:rPr>
              <a:t>your hospital is moving towards here</a:t>
            </a:r>
            <a:r>
              <a:rPr lang="en-US" sz="1100" i="1" dirty="0" smtClean="0">
                <a:solidFill>
                  <a:prstClr val="black"/>
                </a:solidFill>
              </a:rPr>
              <a:t>.</a:t>
            </a:r>
          </a:p>
          <a:p>
            <a:r>
              <a:rPr lang="en-US" sz="1100" i="1" dirty="0">
                <a:solidFill>
                  <a:prstClr val="black"/>
                </a:solidFill>
              </a:rPr>
              <a:t>E.g., Participating in Medicare Shared Savings Program. </a:t>
            </a:r>
          </a:p>
          <a:p>
            <a:endParaRPr lang="en-US" sz="1100" i="1" dirty="0">
              <a:solidFill>
                <a:prstClr val="black"/>
              </a:solidFill>
            </a:endParaRPr>
          </a:p>
          <a:p>
            <a:endParaRPr lang="en-US" sz="1100" i="1" dirty="0">
              <a:solidFill>
                <a:prstClr val="black"/>
              </a:solidFill>
            </a:endParaRPr>
          </a:p>
        </p:txBody>
      </p:sp>
      <p:sp>
        <p:nvSpPr>
          <p:cNvPr id="10" name="Rectangle 9"/>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rgbClr val="ACCBF9"/>
              </a:solidFill>
            </a:endParaRPr>
          </a:p>
        </p:txBody>
      </p:sp>
      <p:sp>
        <p:nvSpPr>
          <p:cNvPr id="11" name="TextBox 10"/>
          <p:cNvSpPr txBox="1"/>
          <p:nvPr/>
        </p:nvSpPr>
        <p:spPr>
          <a:xfrm>
            <a:off x="394959" y="5040092"/>
            <a:ext cx="7737021" cy="351733"/>
          </a:xfrm>
          <a:prstGeom prst="rect">
            <a:avLst/>
          </a:prstGeom>
          <a:noFill/>
        </p:spPr>
        <p:txBody>
          <a:bodyPr wrap="square" lIns="130589" tIns="65295" rIns="130589" bIns="65295" rtlCol="0">
            <a:spAutoFit/>
          </a:bodyPr>
          <a:lstStyle/>
          <a:p>
            <a:r>
              <a:rPr lang="en-US" sz="1400" b="1" dirty="0">
                <a:solidFill>
                  <a:prstClr val="black"/>
                </a:solidFill>
              </a:rPr>
              <a:t>Implications of the shift in payment model:</a:t>
            </a:r>
          </a:p>
        </p:txBody>
      </p:sp>
      <p:sp>
        <p:nvSpPr>
          <p:cNvPr id="12" name="TextBox 11"/>
          <p:cNvSpPr txBox="1"/>
          <p:nvPr/>
        </p:nvSpPr>
        <p:spPr>
          <a:xfrm>
            <a:off x="610964" y="2514603"/>
            <a:ext cx="2741841" cy="268197"/>
          </a:xfrm>
          <a:prstGeom prst="rect">
            <a:avLst/>
          </a:prstGeom>
          <a:noFill/>
        </p:spPr>
        <p:txBody>
          <a:bodyPr wrap="square" lIns="45709" tIns="45709" rIns="45709" bIns="45709" rtlCol="0">
            <a:spAutoFit/>
          </a:bodyPr>
          <a:lstStyle/>
          <a:p>
            <a:r>
              <a:rPr lang="en-US" sz="1100" b="1" dirty="0">
                <a:solidFill>
                  <a:prstClr val="black"/>
                </a:solidFill>
              </a:rPr>
              <a:t>Implementation Actions :</a:t>
            </a:r>
          </a:p>
        </p:txBody>
      </p:sp>
      <p:sp>
        <p:nvSpPr>
          <p:cNvPr id="13" name="TextBox 12"/>
          <p:cNvSpPr txBox="1"/>
          <p:nvPr/>
        </p:nvSpPr>
        <p:spPr>
          <a:xfrm>
            <a:off x="610965" y="2782800"/>
            <a:ext cx="3999820" cy="795820"/>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a:solidFill>
                  <a:prstClr val="black"/>
                </a:solidFill>
              </a:rPr>
              <a:t>List steps the institution has taken towards implementing the new payment model.</a:t>
            </a:r>
          </a:p>
          <a:p>
            <a:pPr marL="171416" indent="-171416">
              <a:buFont typeface="Arial" pitchFamily="34" charset="0"/>
              <a:buChar char="•"/>
            </a:pPr>
            <a:endParaRPr lang="en-US" sz="1100" i="1" dirty="0">
              <a:solidFill>
                <a:prstClr val="black"/>
              </a:solidFill>
            </a:endParaRPr>
          </a:p>
          <a:p>
            <a:endParaRPr lang="en-US" sz="1100" i="1" dirty="0">
              <a:solidFill>
                <a:prstClr val="black"/>
              </a:solidFill>
            </a:endParaRPr>
          </a:p>
        </p:txBody>
      </p:sp>
      <p:sp>
        <p:nvSpPr>
          <p:cNvPr id="14" name="TextBox 13"/>
          <p:cNvSpPr txBox="1"/>
          <p:nvPr/>
        </p:nvSpPr>
        <p:spPr>
          <a:xfrm>
            <a:off x="4806727" y="2514603"/>
            <a:ext cx="2741841" cy="268197"/>
          </a:xfrm>
          <a:prstGeom prst="rect">
            <a:avLst/>
          </a:prstGeom>
          <a:noFill/>
        </p:spPr>
        <p:txBody>
          <a:bodyPr wrap="square" lIns="45709" tIns="45709" rIns="45709" bIns="45709" rtlCol="0">
            <a:spAutoFit/>
          </a:bodyPr>
          <a:lstStyle/>
          <a:p>
            <a:r>
              <a:rPr lang="en-US" sz="1100" b="1" dirty="0">
                <a:solidFill>
                  <a:prstClr val="black"/>
                </a:solidFill>
              </a:rPr>
              <a:t>Patients and Services  Affected:</a:t>
            </a:r>
          </a:p>
        </p:txBody>
      </p:sp>
      <p:sp>
        <p:nvSpPr>
          <p:cNvPr id="15" name="TextBox 14"/>
          <p:cNvSpPr txBox="1"/>
          <p:nvPr/>
        </p:nvSpPr>
        <p:spPr>
          <a:xfrm>
            <a:off x="4806727" y="2782800"/>
            <a:ext cx="3999820" cy="795820"/>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a:solidFill>
                  <a:prstClr val="black"/>
                </a:solidFill>
              </a:rPr>
              <a:t>List patient groups and specific services that will be affected by this shift.</a:t>
            </a:r>
          </a:p>
          <a:p>
            <a:pPr marL="171416" indent="-171416">
              <a:buFont typeface="Arial" pitchFamily="34" charset="0"/>
              <a:buChar char="•"/>
            </a:pPr>
            <a:endParaRPr lang="en-US" sz="1100" i="1" dirty="0">
              <a:solidFill>
                <a:prstClr val="black"/>
              </a:solidFill>
            </a:endParaRPr>
          </a:p>
          <a:p>
            <a:endParaRPr lang="en-US" sz="1100" i="1" dirty="0">
              <a:solidFill>
                <a:prstClr val="black"/>
              </a:solidFill>
            </a:endParaRPr>
          </a:p>
        </p:txBody>
      </p:sp>
      <p:sp>
        <p:nvSpPr>
          <p:cNvPr id="16" name="TextBox 15"/>
          <p:cNvSpPr txBox="1"/>
          <p:nvPr/>
        </p:nvSpPr>
        <p:spPr>
          <a:xfrm>
            <a:off x="514167" y="5354205"/>
            <a:ext cx="7956563" cy="938696"/>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a:t>Describe impacts here</a:t>
            </a:r>
          </a:p>
          <a:p>
            <a:pPr marL="171416" indent="-171416">
              <a:buFont typeface="Arial" pitchFamily="34" charset="0"/>
              <a:buChar char="•"/>
            </a:pPr>
            <a:r>
              <a:rPr lang="en-US" sz="1100" i="1" dirty="0"/>
              <a:t>E.g., Keeping ACO patients out of ED and hospital essential to cutting costs; explore possibility of using health coaches and extended care teams within primary care office to establish robust relationship with patient and address both clinical and non-clinical health issues. </a:t>
            </a:r>
          </a:p>
          <a:p>
            <a:endParaRPr lang="en-US" sz="1100" i="1" dirty="0">
              <a:solidFill>
                <a:prstClr val="black"/>
              </a:solidFill>
            </a:endParaRPr>
          </a:p>
        </p:txBody>
      </p:sp>
      <p:sp>
        <p:nvSpPr>
          <p:cNvPr id="17" name="Text Placeholder 12"/>
          <p:cNvSpPr txBox="1">
            <a:spLocks/>
          </p:cNvSpPr>
          <p:nvPr/>
        </p:nvSpPr>
        <p:spPr bwMode="gray">
          <a:xfrm>
            <a:off x="423160" y="980082"/>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rPr>
              <a:t>Hook Hospital’s Payment Reform Strategy Impact </a:t>
            </a:r>
            <a:r>
              <a:rPr lang="en-US" sz="1300" dirty="0" smtClean="0">
                <a:solidFill>
                  <a:srgbClr val="617685"/>
                </a:solidFill>
              </a:rPr>
              <a:t>on Primary Care</a:t>
            </a:r>
            <a:endParaRPr lang="en-US" sz="1300" i="1" dirty="0">
              <a:solidFill>
                <a:srgbClr val="617685"/>
              </a:solidFill>
            </a:endParaRPr>
          </a:p>
        </p:txBody>
      </p:sp>
    </p:spTree>
    <p:extLst>
      <p:ext uri="{BB962C8B-B14F-4D97-AF65-F5344CB8AC3E}">
        <p14:creationId xmlns:p14="http://schemas.microsoft.com/office/powerpoint/2010/main" val="358982426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a:t>
            </a:fld>
            <a:endParaRPr lang="en-US" dirty="0">
              <a:solidFill>
                <a:srgbClr val="000000"/>
              </a:solidFill>
            </a:endParaRPr>
          </a:p>
        </p:txBody>
      </p:sp>
      <p:sp>
        <p:nvSpPr>
          <p:cNvPr id="14" name="Text Placeholder 13"/>
          <p:cNvSpPr>
            <a:spLocks noGrp="1"/>
          </p:cNvSpPr>
          <p:nvPr>
            <p:ph type="body" sz="quarter" idx="17"/>
          </p:nvPr>
        </p:nvSpPr>
        <p:spPr/>
        <p:txBody>
          <a:bodyPr/>
          <a:lstStyle/>
          <a:p>
            <a:pPr algn="r"/>
            <a:r>
              <a:rPr lang="en-US" dirty="0" smtClean="0"/>
              <a:t>Marketing and Planning Leadership Council</a:t>
            </a:r>
            <a:endParaRPr lang="en-US" dirty="0"/>
          </a:p>
        </p:txBody>
      </p:sp>
      <p:sp>
        <p:nvSpPr>
          <p:cNvPr id="15" name="Text Placeholder 14"/>
          <p:cNvSpPr>
            <a:spLocks noGrp="1"/>
          </p:cNvSpPr>
          <p:nvPr>
            <p:ph type="body" sz="quarter" idx="19"/>
          </p:nvPr>
        </p:nvSpPr>
        <p:spPr/>
        <p:txBody>
          <a:bodyPr/>
          <a:lstStyle/>
          <a:p>
            <a:r>
              <a:rPr lang="en-US" dirty="0" smtClean="0"/>
              <a:t>Instructions</a:t>
            </a:r>
            <a:endParaRPr lang="en-US" dirty="0"/>
          </a:p>
        </p:txBody>
      </p:sp>
      <p:sp>
        <p:nvSpPr>
          <p:cNvPr id="12" name="Title 11"/>
          <p:cNvSpPr>
            <a:spLocks noGrp="1"/>
          </p:cNvSpPr>
          <p:nvPr>
            <p:ph type="title"/>
          </p:nvPr>
        </p:nvSpPr>
        <p:spPr/>
        <p:txBody>
          <a:bodyPr/>
          <a:lstStyle/>
          <a:p>
            <a:r>
              <a:rPr lang="en-US" dirty="0" smtClean="0"/>
              <a:t>How to use this template</a:t>
            </a:r>
            <a:endParaRPr lang="en-US" dirty="0"/>
          </a:p>
        </p:txBody>
      </p:sp>
      <p:sp>
        <p:nvSpPr>
          <p:cNvPr id="13" name="Text Placeholder 12"/>
          <p:cNvSpPr>
            <a:spLocks noGrp="1"/>
          </p:cNvSpPr>
          <p:nvPr>
            <p:ph type="body" sz="quarter" idx="11"/>
          </p:nvPr>
        </p:nvSpPr>
        <p:spPr>
          <a:xfrm>
            <a:off x="399866" y="1295400"/>
            <a:ext cx="8314171" cy="4876800"/>
          </a:xfrm>
        </p:spPr>
        <p:txBody>
          <a:bodyPr/>
          <a:lstStyle/>
          <a:p>
            <a:r>
              <a:rPr lang="en-US" dirty="0" smtClean="0">
                <a:solidFill>
                  <a:schemeClr val="tx1"/>
                </a:solidFill>
              </a:rPr>
              <a:t>The Primary Care Strategic Plan Template assists </a:t>
            </a:r>
            <a:r>
              <a:rPr lang="en-US" dirty="0">
                <a:solidFill>
                  <a:schemeClr val="tx1"/>
                </a:solidFill>
              </a:rPr>
              <a:t>you in developing </a:t>
            </a:r>
            <a:r>
              <a:rPr lang="en-US" dirty="0" smtClean="0">
                <a:solidFill>
                  <a:schemeClr val="tx1"/>
                </a:solidFill>
              </a:rPr>
              <a:t>a ready-to-present </a:t>
            </a:r>
            <a:r>
              <a:rPr lang="en-US" dirty="0">
                <a:solidFill>
                  <a:schemeClr val="tx1"/>
                </a:solidFill>
              </a:rPr>
              <a:t>plan that is goal-oriented, actionable, measurable and </a:t>
            </a:r>
            <a:r>
              <a:rPr lang="en-US" dirty="0" smtClean="0">
                <a:solidFill>
                  <a:schemeClr val="tx1"/>
                </a:solidFill>
              </a:rPr>
              <a:t>aligned </a:t>
            </a:r>
            <a:r>
              <a:rPr lang="en-US" dirty="0">
                <a:solidFill>
                  <a:schemeClr val="tx1"/>
                </a:solidFill>
              </a:rPr>
              <a:t>with institution priorities.  </a:t>
            </a:r>
          </a:p>
          <a:p>
            <a:endParaRPr lang="en-US" dirty="0">
              <a:solidFill>
                <a:schemeClr val="tx1"/>
              </a:solidFill>
            </a:endParaRPr>
          </a:p>
          <a:p>
            <a:r>
              <a:rPr lang="en-US" dirty="0">
                <a:solidFill>
                  <a:schemeClr val="tx1"/>
                </a:solidFill>
              </a:rPr>
              <a:t>The template provides direction on key steps of the planning process: performance analysis, market assessment, strategic plan design, and plan evaluation.  Review the available tools and exercises included in this document and add and remove slides to match the level of detail you need.</a:t>
            </a:r>
          </a:p>
          <a:p>
            <a:endParaRPr lang="en-US" dirty="0">
              <a:solidFill>
                <a:schemeClr val="tx1"/>
              </a:solidFill>
            </a:endParaRPr>
          </a:p>
          <a:p>
            <a:r>
              <a:rPr lang="en-US" dirty="0">
                <a:solidFill>
                  <a:schemeClr val="tx1"/>
                </a:solidFill>
              </a:rPr>
              <a:t>The template is designed to be used as an active document across the life of the strategic plan.  Progress on the plan can be continuously tracked using the scorecard provided and modifications can be made as needed.  Templates for financial planning, implementation planning, and communication planning are also included.</a:t>
            </a:r>
          </a:p>
          <a:p>
            <a:endParaRPr lang="en-US" dirty="0">
              <a:solidFill>
                <a:schemeClr val="tx1"/>
              </a:solidFill>
            </a:endParaRPr>
          </a:p>
          <a:p>
            <a:r>
              <a:rPr lang="en-US" dirty="0">
                <a:solidFill>
                  <a:schemeClr val="tx1"/>
                </a:solidFill>
              </a:rPr>
              <a:t>This template can be used for an individual </a:t>
            </a:r>
            <a:r>
              <a:rPr lang="en-US" dirty="0" smtClean="0">
                <a:solidFill>
                  <a:schemeClr val="tx1"/>
                </a:solidFill>
              </a:rPr>
              <a:t>hospital or multi-hospital system.  </a:t>
            </a:r>
            <a:r>
              <a:rPr lang="en-US" dirty="0">
                <a:solidFill>
                  <a:schemeClr val="tx1"/>
                </a:solidFill>
              </a:rPr>
              <a:t>Throughout the template, “institution” is used to refer to either the hospital or the health system.   </a:t>
            </a:r>
          </a:p>
          <a:p>
            <a:endParaRPr lang="en-US" dirty="0">
              <a:solidFill>
                <a:schemeClr val="tx1"/>
              </a:solidFill>
            </a:endParaRPr>
          </a:p>
          <a:p>
            <a:r>
              <a:rPr lang="en-US" dirty="0">
                <a:solidFill>
                  <a:schemeClr val="tx1"/>
                </a:solidFill>
              </a:rPr>
              <a:t>The “notes” section of each slide describes the purpose of each component and provides instructions for the specific task to complete.  Where appropriate, links to additional resources are provided to assist in the analysis.  Further instructions appear on the slides as place holders and examples are provided throughout the template slides in italics.  </a:t>
            </a:r>
          </a:p>
          <a:p>
            <a:endParaRPr lang="en-US" dirty="0">
              <a:solidFill>
                <a:schemeClr val="tx1"/>
              </a:solidFill>
            </a:endParaRPr>
          </a:p>
        </p:txBody>
      </p:sp>
    </p:spTree>
    <p:extLst>
      <p:ext uri="{BB962C8B-B14F-4D97-AF65-F5344CB8AC3E}">
        <p14:creationId xmlns:p14="http://schemas.microsoft.com/office/powerpoint/2010/main" val="10864316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20</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p:txBody>
          <a:bodyPr/>
          <a:lstStyle/>
          <a:p>
            <a:r>
              <a:rPr lang="en-US" dirty="0" smtClean="0"/>
              <a:t>Employers: Anticipated Growth, Shifts in Payment Strategies</a:t>
            </a:r>
            <a:endParaRPr lang="en-US" dirty="0"/>
          </a:p>
        </p:txBody>
      </p:sp>
      <p:sp>
        <p:nvSpPr>
          <p:cNvPr id="5" name="Rectangle 4"/>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6" name="TextBox 5"/>
          <p:cNvSpPr txBox="1"/>
          <p:nvPr/>
        </p:nvSpPr>
        <p:spPr>
          <a:xfrm>
            <a:off x="394959" y="5040092"/>
            <a:ext cx="7737021" cy="351733"/>
          </a:xfrm>
          <a:prstGeom prst="rect">
            <a:avLst/>
          </a:prstGeom>
          <a:noFill/>
        </p:spPr>
        <p:txBody>
          <a:bodyPr wrap="square" lIns="130589" tIns="65295" rIns="130589" bIns="65295" rtlCol="0">
            <a:spAutoFit/>
          </a:bodyPr>
          <a:lstStyle/>
          <a:p>
            <a:r>
              <a:rPr lang="en-US" sz="1400" b="1" dirty="0"/>
              <a:t>Implications of the shifts in employer size, strategy:</a:t>
            </a:r>
          </a:p>
        </p:txBody>
      </p:sp>
      <p:sp>
        <p:nvSpPr>
          <p:cNvPr id="7" name="TextBox 6"/>
          <p:cNvSpPr txBox="1"/>
          <p:nvPr/>
        </p:nvSpPr>
        <p:spPr>
          <a:xfrm>
            <a:off x="514167" y="5354205"/>
            <a:ext cx="7956563" cy="938696"/>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smtClean="0"/>
              <a:t>Describe impacts here</a:t>
            </a:r>
          </a:p>
          <a:p>
            <a:pPr marL="171416" indent="-171416">
              <a:buFont typeface="Arial" pitchFamily="34" charset="0"/>
              <a:buChar char="•"/>
            </a:pPr>
            <a:r>
              <a:rPr lang="en-US" sz="1100" i="1" dirty="0" smtClean="0"/>
              <a:t>E.g., Lily Manufacturing Co. represents viable, insured population; collaboration around disease management program hold potential for attracting additional primary care patients and managing costs for existing patients. </a:t>
            </a:r>
            <a:endParaRPr lang="en-US" sz="1100" i="1" dirty="0"/>
          </a:p>
          <a:p>
            <a:pPr marL="171416" indent="-171416">
              <a:buFont typeface="Arial" pitchFamily="34" charset="0"/>
              <a:buChar char="•"/>
            </a:pPr>
            <a:endParaRPr lang="en-US" sz="1100" i="1" dirty="0"/>
          </a:p>
          <a:p>
            <a:endParaRPr lang="en-US" sz="1100" i="1" dirty="0"/>
          </a:p>
        </p:txBody>
      </p:sp>
      <p:graphicFrame>
        <p:nvGraphicFramePr>
          <p:cNvPr id="8" name="Table 7"/>
          <p:cNvGraphicFramePr>
            <a:graphicFrameLocks noGrp="1"/>
          </p:cNvGraphicFramePr>
          <p:nvPr>
            <p:extLst>
              <p:ext uri="{D42A27DB-BD31-4B8C-83A1-F6EECF244321}">
                <p14:modId xmlns:p14="http://schemas.microsoft.com/office/powerpoint/2010/main" val="2120333329"/>
              </p:ext>
            </p:extLst>
          </p:nvPr>
        </p:nvGraphicFramePr>
        <p:xfrm>
          <a:off x="399863" y="1371598"/>
          <a:ext cx="8314177" cy="3352797"/>
        </p:xfrm>
        <a:graphic>
          <a:graphicData uri="http://schemas.openxmlformats.org/drawingml/2006/table">
            <a:tbl>
              <a:tblPr firstRow="1" bandRow="1">
                <a:tableStyleId>{5C22544A-7EE6-4342-B048-85BDC9FD1C3A}</a:tableStyleId>
              </a:tblPr>
              <a:tblGrid>
                <a:gridCol w="2078544"/>
                <a:gridCol w="1732597"/>
                <a:gridCol w="1732597"/>
                <a:gridCol w="2770439"/>
              </a:tblGrid>
              <a:tr h="478971">
                <a:tc>
                  <a:txBody>
                    <a:bodyPr/>
                    <a:lstStyle/>
                    <a:p>
                      <a:pPr algn="l"/>
                      <a:r>
                        <a:rPr lang="en-US" sz="1100" dirty="0" smtClean="0"/>
                        <a:t>Employer</a:t>
                      </a:r>
                      <a:endParaRPr lang="en-US" sz="1100" dirty="0"/>
                    </a:p>
                  </a:txBody>
                  <a:tcPr/>
                </a:tc>
                <a:tc>
                  <a:txBody>
                    <a:bodyPr/>
                    <a:lstStyle/>
                    <a:p>
                      <a:pPr algn="l"/>
                      <a:r>
                        <a:rPr lang="en-US" sz="1100" dirty="0" smtClean="0"/>
                        <a:t>Number of Employees</a:t>
                      </a:r>
                      <a:endParaRPr lang="en-US" sz="1100" dirty="0"/>
                    </a:p>
                  </a:txBody>
                  <a:tcPr/>
                </a:tc>
                <a:tc>
                  <a:txBody>
                    <a:bodyPr/>
                    <a:lstStyle/>
                    <a:p>
                      <a:pPr algn="l"/>
                      <a:r>
                        <a:rPr lang="en-US" sz="1100" dirty="0" smtClean="0"/>
                        <a:t>Anticipated Growth </a:t>
                      </a:r>
                      <a:endParaRPr lang="en-US" sz="1100" dirty="0"/>
                    </a:p>
                  </a:txBody>
                  <a:tcPr/>
                </a:tc>
                <a:tc>
                  <a:txBody>
                    <a:bodyPr/>
                    <a:lstStyle/>
                    <a:p>
                      <a:pPr algn="l"/>
                      <a:r>
                        <a:rPr lang="en-US" sz="1100" dirty="0" smtClean="0"/>
                        <a:t>Comments</a:t>
                      </a:r>
                      <a:endParaRPr lang="en-US" sz="1100" dirty="0"/>
                    </a:p>
                  </a:txBody>
                  <a:tcPr/>
                </a:tc>
              </a:tr>
              <a:tr h="478971">
                <a:tc>
                  <a:txBody>
                    <a:bodyPr/>
                    <a:lstStyle/>
                    <a:p>
                      <a:r>
                        <a:rPr lang="en-US" sz="1100" i="1" dirty="0" smtClean="0"/>
                        <a:t>Lily Manufacturing Co.</a:t>
                      </a:r>
                      <a:endParaRPr lang="en-US" sz="1100" i="1" dirty="0"/>
                    </a:p>
                  </a:txBody>
                  <a:tcPr/>
                </a:tc>
                <a:tc>
                  <a:txBody>
                    <a:bodyPr/>
                    <a:lstStyle/>
                    <a:p>
                      <a:r>
                        <a:rPr lang="en-US" sz="1100" i="1" dirty="0" smtClean="0"/>
                        <a:t>~1000</a:t>
                      </a:r>
                      <a:endParaRPr lang="en-US" sz="1100" i="1" dirty="0"/>
                    </a:p>
                  </a:txBody>
                  <a:tcPr/>
                </a:tc>
                <a:tc>
                  <a:txBody>
                    <a:bodyPr/>
                    <a:lstStyle/>
                    <a:p>
                      <a:r>
                        <a:rPr lang="en-US" sz="1100" i="1" dirty="0" smtClean="0"/>
                        <a:t>~1100</a:t>
                      </a:r>
                      <a:endParaRPr lang="en-US" sz="1100" i="1" dirty="0"/>
                    </a:p>
                  </a:txBody>
                  <a:tcPr/>
                </a:tc>
                <a:tc>
                  <a:txBody>
                    <a:bodyPr/>
                    <a:lstStyle/>
                    <a:p>
                      <a:r>
                        <a:rPr lang="en-US" sz="1100" i="1" dirty="0" smtClean="0"/>
                        <a:t>Self-insured; looking for partner for disease management program</a:t>
                      </a:r>
                      <a:endParaRPr lang="en-US" sz="1100" i="1" dirty="0"/>
                    </a:p>
                  </a:txBody>
                  <a:tcPr/>
                </a:tc>
              </a:tr>
              <a:tr h="478971">
                <a:tc>
                  <a:txBody>
                    <a:bodyPr/>
                    <a:lstStyle/>
                    <a:p>
                      <a:endParaRPr lang="en-US" sz="1100" i="1"/>
                    </a:p>
                  </a:txBody>
                  <a:tcPr/>
                </a:tc>
                <a:tc>
                  <a:txBody>
                    <a:bodyPr/>
                    <a:lstStyle/>
                    <a:p>
                      <a:endParaRPr lang="en-US" sz="1100" i="1" dirty="0"/>
                    </a:p>
                  </a:txBody>
                  <a:tcPr/>
                </a:tc>
                <a:tc>
                  <a:txBody>
                    <a:bodyPr/>
                    <a:lstStyle/>
                    <a:p>
                      <a:endParaRPr lang="en-US" sz="1100" i="1" dirty="0"/>
                    </a:p>
                  </a:txBody>
                  <a:tcPr/>
                </a:tc>
                <a:tc>
                  <a:txBody>
                    <a:bodyPr/>
                    <a:lstStyle/>
                    <a:p>
                      <a:endParaRPr lang="en-US" sz="1100" i="1"/>
                    </a:p>
                  </a:txBody>
                  <a:tcPr/>
                </a:tc>
              </a:tr>
              <a:tr h="478971">
                <a:tc>
                  <a:txBody>
                    <a:bodyPr/>
                    <a:lstStyle/>
                    <a:p>
                      <a:endParaRPr lang="en-US" sz="1100" i="1"/>
                    </a:p>
                  </a:txBody>
                  <a:tcPr/>
                </a:tc>
                <a:tc>
                  <a:txBody>
                    <a:bodyPr/>
                    <a:lstStyle/>
                    <a:p>
                      <a:endParaRPr lang="en-US" sz="1100" i="1"/>
                    </a:p>
                  </a:txBody>
                  <a:tcPr/>
                </a:tc>
                <a:tc>
                  <a:txBody>
                    <a:bodyPr/>
                    <a:lstStyle/>
                    <a:p>
                      <a:endParaRPr lang="en-US" sz="1100" i="1" dirty="0"/>
                    </a:p>
                  </a:txBody>
                  <a:tcPr/>
                </a:tc>
                <a:tc>
                  <a:txBody>
                    <a:bodyPr/>
                    <a:lstStyle/>
                    <a:p>
                      <a:endParaRPr lang="en-US" sz="1100" i="1"/>
                    </a:p>
                  </a:txBody>
                  <a:tcPr/>
                </a:tc>
              </a:tr>
              <a:tr h="478971">
                <a:tc>
                  <a:txBody>
                    <a:bodyPr/>
                    <a:lstStyle/>
                    <a:p>
                      <a:endParaRPr lang="en-US" sz="1100" i="1"/>
                    </a:p>
                  </a:txBody>
                  <a:tcPr/>
                </a:tc>
                <a:tc>
                  <a:txBody>
                    <a:bodyPr/>
                    <a:lstStyle/>
                    <a:p>
                      <a:endParaRPr lang="en-US" sz="1100" i="1"/>
                    </a:p>
                  </a:txBody>
                  <a:tcPr/>
                </a:tc>
                <a:tc>
                  <a:txBody>
                    <a:bodyPr/>
                    <a:lstStyle/>
                    <a:p>
                      <a:endParaRPr lang="en-US" sz="1100" i="1" dirty="0"/>
                    </a:p>
                  </a:txBody>
                  <a:tcPr/>
                </a:tc>
                <a:tc>
                  <a:txBody>
                    <a:bodyPr/>
                    <a:lstStyle/>
                    <a:p>
                      <a:endParaRPr lang="en-US" sz="1100" i="1" dirty="0"/>
                    </a:p>
                  </a:txBody>
                  <a:tcPr/>
                </a:tc>
              </a:tr>
              <a:tr h="478971">
                <a:tc>
                  <a:txBody>
                    <a:bodyPr/>
                    <a:lstStyle/>
                    <a:p>
                      <a:endParaRPr lang="en-US" sz="1100" i="1"/>
                    </a:p>
                  </a:txBody>
                  <a:tcPr/>
                </a:tc>
                <a:tc>
                  <a:txBody>
                    <a:bodyPr/>
                    <a:lstStyle/>
                    <a:p>
                      <a:endParaRPr lang="en-US" sz="1100" i="1"/>
                    </a:p>
                  </a:txBody>
                  <a:tcPr/>
                </a:tc>
                <a:tc>
                  <a:txBody>
                    <a:bodyPr/>
                    <a:lstStyle/>
                    <a:p>
                      <a:endParaRPr lang="en-US" sz="1100" i="1" dirty="0"/>
                    </a:p>
                  </a:txBody>
                  <a:tcPr/>
                </a:tc>
                <a:tc>
                  <a:txBody>
                    <a:bodyPr/>
                    <a:lstStyle/>
                    <a:p>
                      <a:endParaRPr lang="en-US" sz="1100" i="1" dirty="0"/>
                    </a:p>
                  </a:txBody>
                  <a:tcPr/>
                </a:tc>
              </a:tr>
              <a:tr h="478971">
                <a:tc>
                  <a:txBody>
                    <a:bodyPr/>
                    <a:lstStyle/>
                    <a:p>
                      <a:endParaRPr lang="en-US" sz="1100" i="1" dirty="0"/>
                    </a:p>
                  </a:txBody>
                  <a:tcPr/>
                </a:tc>
                <a:tc>
                  <a:txBody>
                    <a:bodyPr/>
                    <a:lstStyle/>
                    <a:p>
                      <a:endParaRPr lang="en-US" sz="1100" i="1" dirty="0"/>
                    </a:p>
                  </a:txBody>
                  <a:tcPr/>
                </a:tc>
                <a:tc>
                  <a:txBody>
                    <a:bodyPr/>
                    <a:lstStyle/>
                    <a:p>
                      <a:endParaRPr lang="en-US" sz="1100" i="1" dirty="0"/>
                    </a:p>
                  </a:txBody>
                  <a:tcPr/>
                </a:tc>
                <a:tc>
                  <a:txBody>
                    <a:bodyPr/>
                    <a:lstStyle/>
                    <a:p>
                      <a:endParaRPr lang="en-US" sz="1100" i="1" dirty="0"/>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21</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a:xfrm>
            <a:off x="399866" y="673829"/>
            <a:ext cx="8314171" cy="249114"/>
          </a:xfrm>
        </p:spPr>
        <p:txBody>
          <a:bodyPr/>
          <a:lstStyle/>
          <a:p>
            <a:r>
              <a:rPr lang="en-US" dirty="0" smtClean="0"/>
              <a:t>Employed Physicians: Anticipated Changes in Staffing and Leadership</a:t>
            </a:r>
            <a:endParaRPr lang="en-US" dirty="0"/>
          </a:p>
        </p:txBody>
      </p:sp>
      <p:sp>
        <p:nvSpPr>
          <p:cNvPr id="25" name="Rectangle 24"/>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26" name="TextBox 25"/>
          <p:cNvSpPr txBox="1"/>
          <p:nvPr/>
        </p:nvSpPr>
        <p:spPr>
          <a:xfrm>
            <a:off x="394959" y="5040092"/>
            <a:ext cx="7737021" cy="351733"/>
          </a:xfrm>
          <a:prstGeom prst="rect">
            <a:avLst/>
          </a:prstGeom>
          <a:noFill/>
        </p:spPr>
        <p:txBody>
          <a:bodyPr wrap="square" lIns="130589" tIns="65295" rIns="130589" bIns="65295" rtlCol="0">
            <a:spAutoFit/>
          </a:bodyPr>
          <a:lstStyle/>
          <a:p>
            <a:r>
              <a:rPr lang="en-US" sz="1400" b="1" dirty="0"/>
              <a:t>Implications of </a:t>
            </a:r>
            <a:r>
              <a:rPr lang="en-US" sz="1400" b="1" dirty="0" smtClean="0"/>
              <a:t>physician employment trends:</a:t>
            </a:r>
            <a:endParaRPr lang="en-US" sz="1400" b="1" dirty="0"/>
          </a:p>
        </p:txBody>
      </p:sp>
      <p:graphicFrame>
        <p:nvGraphicFramePr>
          <p:cNvPr id="28" name="Chart 27"/>
          <p:cNvGraphicFramePr/>
          <p:nvPr>
            <p:extLst>
              <p:ext uri="{D42A27DB-BD31-4B8C-83A1-F6EECF244321}">
                <p14:modId xmlns:p14="http://schemas.microsoft.com/office/powerpoint/2010/main" val="1804136079"/>
              </p:ext>
            </p:extLst>
          </p:nvPr>
        </p:nvGraphicFramePr>
        <p:xfrm>
          <a:off x="393070" y="1539563"/>
          <a:ext cx="4940930" cy="2956237"/>
        </p:xfrm>
        <a:graphic>
          <a:graphicData uri="http://schemas.openxmlformats.org/drawingml/2006/chart">
            <c:chart xmlns:c="http://schemas.openxmlformats.org/drawingml/2006/chart" xmlns:r="http://schemas.openxmlformats.org/officeDocument/2006/relationships" r:id="rId3"/>
          </a:graphicData>
        </a:graphic>
      </p:graphicFrame>
      <p:sp>
        <p:nvSpPr>
          <p:cNvPr id="27" name="TextBox 26"/>
          <p:cNvSpPr txBox="1"/>
          <p:nvPr/>
        </p:nvSpPr>
        <p:spPr>
          <a:xfrm>
            <a:off x="538551" y="5355072"/>
            <a:ext cx="7956563" cy="938696"/>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a:t>Describe impacts here</a:t>
            </a:r>
          </a:p>
          <a:p>
            <a:pPr marL="171416" indent="-171416">
              <a:buFont typeface="Arial" pitchFamily="34" charset="0"/>
              <a:buChar char="•"/>
            </a:pPr>
            <a:r>
              <a:rPr lang="en-US" sz="1100" i="1" dirty="0" smtClean="0"/>
              <a:t>E.g. Number of expected retirees among PCPs will only exacerbate current capacity issues in primary care; necessary to acquire new practice, replace retirees with new recruits. May be able to collaborate with area medical schools and/or teaching hospitals to encourage  MDs to choose primary care as specialty. </a:t>
            </a:r>
            <a:endParaRPr lang="en-US" sz="1100" i="1" dirty="0"/>
          </a:p>
          <a:p>
            <a:endParaRPr lang="en-US" sz="1100" i="1" dirty="0"/>
          </a:p>
        </p:txBody>
      </p:sp>
      <p:sp>
        <p:nvSpPr>
          <p:cNvPr id="10"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Employment and Recruitment </a:t>
            </a:r>
          </a:p>
        </p:txBody>
      </p:sp>
      <p:graphicFrame>
        <p:nvGraphicFramePr>
          <p:cNvPr id="11" name="Table 10"/>
          <p:cNvGraphicFramePr>
            <a:graphicFrameLocks noGrp="1"/>
          </p:cNvGraphicFramePr>
          <p:nvPr>
            <p:extLst>
              <p:ext uri="{D42A27DB-BD31-4B8C-83A1-F6EECF244321}">
                <p14:modId xmlns:p14="http://schemas.microsoft.com/office/powerpoint/2010/main" val="1053887587"/>
              </p:ext>
            </p:extLst>
          </p:nvPr>
        </p:nvGraphicFramePr>
        <p:xfrm>
          <a:off x="5715000" y="2387346"/>
          <a:ext cx="2743200" cy="660654"/>
        </p:xfrm>
        <a:graphic>
          <a:graphicData uri="http://schemas.openxmlformats.org/drawingml/2006/table">
            <a:tbl>
              <a:tblPr firstRow="1" bandRow="1">
                <a:tableStyleId>{5C22544A-7EE6-4342-B048-85BDC9FD1C3A}</a:tableStyleId>
              </a:tblPr>
              <a:tblGrid>
                <a:gridCol w="1701826"/>
                <a:gridCol w="1041374"/>
              </a:tblGrid>
              <a:tr h="660654">
                <a:tc>
                  <a:txBody>
                    <a:bodyPr/>
                    <a:lstStyle/>
                    <a:p>
                      <a:pPr algn="ctr"/>
                      <a:r>
                        <a:rPr lang="en-US" sz="1100" dirty="0" smtClean="0"/>
                        <a:t>Expected Retirees</a:t>
                      </a:r>
                      <a:endParaRPr lang="en-US" sz="1100" dirty="0"/>
                    </a:p>
                  </a:txBody>
                  <a:tcPr anchor="ctr"/>
                </a:tc>
                <a:tc>
                  <a:txBody>
                    <a:bodyPr/>
                    <a:lstStyle/>
                    <a:p>
                      <a:pPr algn="ctr"/>
                      <a:endParaRPr lang="en-US" sz="1100" dirty="0"/>
                    </a:p>
                  </a:txBody>
                  <a:tcPr anchor="ctr"/>
                </a:tc>
              </a:tr>
            </a:tbl>
          </a:graphicData>
        </a:graphic>
      </p:graphicFrame>
      <p:sp>
        <p:nvSpPr>
          <p:cNvPr id="12" name="TextBox 11"/>
          <p:cNvSpPr txBox="1"/>
          <p:nvPr/>
        </p:nvSpPr>
        <p:spPr>
          <a:xfrm>
            <a:off x="5943600" y="1572031"/>
            <a:ext cx="2286000" cy="268203"/>
          </a:xfrm>
          <a:prstGeom prst="rect">
            <a:avLst/>
          </a:prstGeom>
          <a:noFill/>
        </p:spPr>
        <p:txBody>
          <a:bodyPr wrap="square" lIns="45711" tIns="45711" rIns="45711" bIns="45711" rtlCol="0">
            <a:spAutoFit/>
          </a:bodyPr>
          <a:lstStyle/>
          <a:p>
            <a:pPr algn="ctr"/>
            <a:r>
              <a:rPr lang="en-US" sz="1100" b="1" dirty="0"/>
              <a:t>Recruitment &amp; Retirement</a:t>
            </a:r>
          </a:p>
        </p:txBody>
      </p:sp>
      <p:graphicFrame>
        <p:nvGraphicFramePr>
          <p:cNvPr id="13" name="Table 12"/>
          <p:cNvGraphicFramePr>
            <a:graphicFrameLocks noGrp="1"/>
          </p:cNvGraphicFramePr>
          <p:nvPr>
            <p:extLst>
              <p:ext uri="{D42A27DB-BD31-4B8C-83A1-F6EECF244321}">
                <p14:modId xmlns:p14="http://schemas.microsoft.com/office/powerpoint/2010/main" val="2979888271"/>
              </p:ext>
            </p:extLst>
          </p:nvPr>
        </p:nvGraphicFramePr>
        <p:xfrm>
          <a:off x="5715000" y="3225546"/>
          <a:ext cx="2743200" cy="660654"/>
        </p:xfrm>
        <a:graphic>
          <a:graphicData uri="http://schemas.openxmlformats.org/drawingml/2006/table">
            <a:tbl>
              <a:tblPr firstRow="1" bandRow="1">
                <a:tableStyleId>{5C22544A-7EE6-4342-B048-85BDC9FD1C3A}</a:tableStyleId>
              </a:tblPr>
              <a:tblGrid>
                <a:gridCol w="1701826"/>
                <a:gridCol w="1041374"/>
              </a:tblGrid>
              <a:tr h="660654">
                <a:tc>
                  <a:txBody>
                    <a:bodyPr/>
                    <a:lstStyle/>
                    <a:p>
                      <a:pPr algn="ctr"/>
                      <a:r>
                        <a:rPr lang="en-US" sz="1100" dirty="0" smtClean="0"/>
                        <a:t>New Recruits</a:t>
                      </a:r>
                      <a:r>
                        <a:rPr lang="en-US" sz="1100" baseline="0" dirty="0" smtClean="0"/>
                        <a:t> Needed</a:t>
                      </a:r>
                      <a:endParaRPr lang="en-US" sz="1100" dirty="0"/>
                    </a:p>
                  </a:txBody>
                  <a:tcPr anchor="ctr"/>
                </a:tc>
                <a:tc>
                  <a:txBody>
                    <a:bodyPr/>
                    <a:lstStyle/>
                    <a:p>
                      <a:pPr algn="ctr"/>
                      <a:endParaRPr lang="en-US" sz="1100" dirty="0"/>
                    </a:p>
                  </a:txBody>
                  <a:tcPr anchor="ct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22</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a:xfrm>
            <a:off x="394956" y="673829"/>
            <a:ext cx="8314171" cy="249114"/>
          </a:xfrm>
        </p:spPr>
        <p:txBody>
          <a:bodyPr/>
          <a:lstStyle/>
          <a:p>
            <a:r>
              <a:rPr lang="en-US" dirty="0" smtClean="0"/>
              <a:t>Independent Physicians: Referral Planning </a:t>
            </a:r>
            <a:endParaRPr lang="en-US" dirty="0"/>
          </a:p>
        </p:txBody>
      </p:sp>
      <p:sp>
        <p:nvSpPr>
          <p:cNvPr id="7" name="Rectangle 6"/>
          <p:cNvSpPr/>
          <p:nvPr/>
        </p:nvSpPr>
        <p:spPr bwMode="auto">
          <a:xfrm>
            <a:off x="394956" y="4953000"/>
            <a:ext cx="8311896"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8" name="TextBox 7"/>
          <p:cNvSpPr txBox="1"/>
          <p:nvPr/>
        </p:nvSpPr>
        <p:spPr>
          <a:xfrm>
            <a:off x="394959" y="4971149"/>
            <a:ext cx="7737021" cy="351733"/>
          </a:xfrm>
          <a:prstGeom prst="rect">
            <a:avLst/>
          </a:prstGeom>
          <a:noFill/>
        </p:spPr>
        <p:txBody>
          <a:bodyPr wrap="square" lIns="130589" tIns="65295" rIns="130589" bIns="65295" rtlCol="0">
            <a:spAutoFit/>
          </a:bodyPr>
          <a:lstStyle/>
          <a:p>
            <a:r>
              <a:rPr lang="en-US" sz="1400" b="1" dirty="0"/>
              <a:t>Implications of </a:t>
            </a:r>
            <a:r>
              <a:rPr lang="en-US" sz="1400" b="1" dirty="0" smtClean="0"/>
              <a:t>physician referral trends:</a:t>
            </a:r>
            <a:endParaRPr lang="en-US" sz="1400" b="1" dirty="0"/>
          </a:p>
        </p:txBody>
      </p:sp>
      <p:graphicFrame>
        <p:nvGraphicFramePr>
          <p:cNvPr id="9" name="Chart 8"/>
          <p:cNvGraphicFramePr/>
          <p:nvPr/>
        </p:nvGraphicFramePr>
        <p:xfrm>
          <a:off x="394954" y="1447800"/>
          <a:ext cx="4172134"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558710" y="5268852"/>
            <a:ext cx="7956563" cy="1107973"/>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a:t>Describe impacts </a:t>
            </a:r>
            <a:r>
              <a:rPr lang="en-US" sz="1100" i="1" dirty="0" smtClean="0"/>
              <a:t>here</a:t>
            </a:r>
          </a:p>
          <a:p>
            <a:pPr marL="171416" indent="-171416">
              <a:buFont typeface="Arial" pitchFamily="34" charset="0"/>
              <a:buChar char="•"/>
            </a:pPr>
            <a:r>
              <a:rPr lang="en-US" sz="1100" i="1" dirty="0" smtClean="0"/>
              <a:t>E.g., </a:t>
            </a:r>
            <a:r>
              <a:rPr lang="en-US" sz="1100" i="1" dirty="0"/>
              <a:t>In the past, Tiger physicians mainly referred to Hook, need to understand why physicians are now referring to Hospital B.</a:t>
            </a:r>
          </a:p>
          <a:p>
            <a:pPr marL="171416" indent="-171416">
              <a:buFont typeface="Arial" pitchFamily="34" charset="0"/>
              <a:buChar char="•"/>
            </a:pPr>
            <a:endParaRPr lang="en-US" sz="1100" i="1" dirty="0"/>
          </a:p>
          <a:p>
            <a:pPr marL="171416" indent="-171416">
              <a:buFont typeface="Arial" pitchFamily="34" charset="0"/>
              <a:buChar char="•"/>
            </a:pPr>
            <a:endParaRPr lang="en-US" sz="1100" i="1" dirty="0"/>
          </a:p>
          <a:p>
            <a:endParaRPr lang="en-US" sz="1100" i="1" dirty="0"/>
          </a:p>
        </p:txBody>
      </p:sp>
      <p:sp>
        <p:nvSpPr>
          <p:cNvPr id="11"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Hook Hospital </a:t>
            </a:r>
            <a:r>
              <a:rPr lang="en-US" sz="1300" dirty="0" smtClean="0">
                <a:solidFill>
                  <a:srgbClr val="617685"/>
                </a:solidFill>
                <a:latin typeface="Arial"/>
              </a:rPr>
              <a:t>Primary Care Referring </a:t>
            </a:r>
            <a:r>
              <a:rPr lang="en-US" sz="1300" dirty="0">
                <a:solidFill>
                  <a:srgbClr val="617685"/>
                </a:solidFill>
                <a:latin typeface="Arial"/>
              </a:rPr>
              <a:t>Physicians and Practice Watch List</a:t>
            </a:r>
          </a:p>
        </p:txBody>
      </p:sp>
      <p:graphicFrame>
        <p:nvGraphicFramePr>
          <p:cNvPr id="12" name="Table 11"/>
          <p:cNvGraphicFramePr>
            <a:graphicFrameLocks noGrp="1"/>
          </p:cNvGraphicFramePr>
          <p:nvPr>
            <p:extLst>
              <p:ext uri="{D42A27DB-BD31-4B8C-83A1-F6EECF244321}">
                <p14:modId xmlns:p14="http://schemas.microsoft.com/office/powerpoint/2010/main" val="276994701"/>
              </p:ext>
            </p:extLst>
          </p:nvPr>
        </p:nvGraphicFramePr>
        <p:xfrm>
          <a:off x="4668887" y="1442961"/>
          <a:ext cx="3831146" cy="3236321"/>
        </p:xfrm>
        <a:graphic>
          <a:graphicData uri="http://schemas.openxmlformats.org/drawingml/2006/table">
            <a:tbl>
              <a:tblPr firstRow="1" bandRow="1">
                <a:tableStyleId>{5C22544A-7EE6-4342-B048-85BDC9FD1C3A}</a:tableStyleId>
              </a:tblPr>
              <a:tblGrid>
                <a:gridCol w="1915573"/>
                <a:gridCol w="1915573"/>
              </a:tblGrid>
              <a:tr h="338169">
                <a:tc gridSpan="2">
                  <a:txBody>
                    <a:bodyPr/>
                    <a:lstStyle/>
                    <a:p>
                      <a:pPr algn="ctr"/>
                      <a:r>
                        <a:rPr lang="en-US" sz="1100" dirty="0" smtClean="0"/>
                        <a:t>Practice</a:t>
                      </a:r>
                      <a:r>
                        <a:rPr lang="en-US" sz="1100" baseline="0" dirty="0" smtClean="0"/>
                        <a:t> Watch List</a:t>
                      </a:r>
                      <a:endParaRPr lang="en-US" sz="1100" dirty="0"/>
                    </a:p>
                  </a:txBody>
                  <a:tcPr anchor="ctr"/>
                </a:tc>
                <a:tc hMerge="1">
                  <a:txBody>
                    <a:bodyPr/>
                    <a:lstStyle/>
                    <a:p>
                      <a:pPr algn="ctr"/>
                      <a:endParaRPr lang="en-US" sz="1200" dirty="0"/>
                    </a:p>
                  </a:txBody>
                  <a:tcPr anchor="ctr"/>
                </a:tc>
              </a:tr>
              <a:tr h="236182">
                <a:tc>
                  <a:txBody>
                    <a:bodyPr/>
                    <a:lstStyle/>
                    <a:p>
                      <a:pPr algn="ctr"/>
                      <a:r>
                        <a:rPr lang="en-US" sz="1100" dirty="0" smtClean="0"/>
                        <a:t>Practice</a:t>
                      </a:r>
                      <a:endParaRPr lang="en-US" sz="1100" dirty="0"/>
                    </a:p>
                  </a:txBody>
                  <a:tcPr anchor="ctr"/>
                </a:tc>
                <a:tc>
                  <a:txBody>
                    <a:bodyPr/>
                    <a:lstStyle/>
                    <a:p>
                      <a:pPr algn="ctr"/>
                      <a:r>
                        <a:rPr lang="en-US" sz="1100" dirty="0" smtClean="0"/>
                        <a:t>Comments</a:t>
                      </a:r>
                      <a:endParaRPr lang="en-US" sz="1100" dirty="0"/>
                    </a:p>
                  </a:txBody>
                  <a:tcPr anchor="ctr"/>
                </a:tc>
              </a:tr>
              <a:tr h="1130577">
                <a:tc>
                  <a:txBody>
                    <a:bodyPr/>
                    <a:lstStyle/>
                    <a:p>
                      <a:r>
                        <a:rPr lang="en-US" sz="1100" i="1" dirty="0" smtClean="0"/>
                        <a:t>Tiger Primary Care</a:t>
                      </a:r>
                      <a:endParaRPr lang="en-US" sz="1100" i="1" dirty="0"/>
                    </a:p>
                  </a:txBody>
                  <a:tcPr/>
                </a:tc>
                <a:tc>
                  <a:txBody>
                    <a:bodyPr/>
                    <a:lstStyle/>
                    <a:p>
                      <a:r>
                        <a:rPr lang="en-US" sz="1100" i="1" dirty="0" smtClean="0"/>
                        <a:t>Although</a:t>
                      </a:r>
                      <a:r>
                        <a:rPr lang="en-US" sz="1100" i="1" baseline="0" dirty="0" smtClean="0"/>
                        <a:t> physicians at Tiger have had a long standing relationship with Hook, Crimson Market Advantage data shows significant referrals to Hospital B.</a:t>
                      </a:r>
                      <a:endParaRPr lang="en-US" sz="1100" i="1" dirty="0"/>
                    </a:p>
                  </a:txBody>
                  <a:tcPr/>
                </a:tc>
              </a:tr>
              <a:tr h="343538">
                <a:tc>
                  <a:txBody>
                    <a:bodyPr/>
                    <a:lstStyle/>
                    <a:p>
                      <a:endParaRPr lang="en-US" sz="1100" i="1" dirty="0"/>
                    </a:p>
                  </a:txBody>
                  <a:tcPr/>
                </a:tc>
                <a:tc>
                  <a:txBody>
                    <a:bodyPr/>
                    <a:lstStyle/>
                    <a:p>
                      <a:endParaRPr lang="en-US" sz="1100" i="1" dirty="0"/>
                    </a:p>
                  </a:txBody>
                  <a:tcPr/>
                </a:tc>
              </a:tr>
              <a:tr h="343538">
                <a:tc>
                  <a:txBody>
                    <a:bodyPr/>
                    <a:lstStyle/>
                    <a:p>
                      <a:endParaRPr lang="en-US" sz="1100" i="1" dirty="0"/>
                    </a:p>
                  </a:txBody>
                  <a:tcPr/>
                </a:tc>
                <a:tc>
                  <a:txBody>
                    <a:bodyPr/>
                    <a:lstStyle/>
                    <a:p>
                      <a:endParaRPr lang="en-US" sz="1100" i="1" dirty="0"/>
                    </a:p>
                  </a:txBody>
                  <a:tcPr/>
                </a:tc>
              </a:tr>
              <a:tr h="343538">
                <a:tc>
                  <a:txBody>
                    <a:bodyPr/>
                    <a:lstStyle/>
                    <a:p>
                      <a:endParaRPr lang="en-US" sz="1100" i="1" dirty="0"/>
                    </a:p>
                  </a:txBody>
                  <a:tcPr/>
                </a:tc>
                <a:tc>
                  <a:txBody>
                    <a:bodyPr/>
                    <a:lstStyle/>
                    <a:p>
                      <a:endParaRPr lang="en-US" sz="1100" i="1" dirty="0"/>
                    </a:p>
                  </a:txBody>
                  <a:tcPr/>
                </a:tc>
              </a:tr>
              <a:tr h="343538">
                <a:tc>
                  <a:txBody>
                    <a:bodyPr/>
                    <a:lstStyle/>
                    <a:p>
                      <a:endParaRPr lang="en-US" sz="1100" i="1" dirty="0"/>
                    </a:p>
                  </a:txBody>
                  <a:tcPr/>
                </a:tc>
                <a:tc>
                  <a:txBody>
                    <a:bodyPr/>
                    <a:lstStyle/>
                    <a:p>
                      <a:endParaRPr lang="en-US" sz="1100" i="1"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23</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p:txBody>
          <a:bodyPr/>
          <a:lstStyle/>
          <a:p>
            <a:r>
              <a:rPr lang="en-US" dirty="0" smtClean="0"/>
              <a:t>Competitors: Market Competition Assessment</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38292459"/>
              </p:ext>
            </p:extLst>
          </p:nvPr>
        </p:nvGraphicFramePr>
        <p:xfrm>
          <a:off x="394957" y="1143003"/>
          <a:ext cx="8385044" cy="3581335"/>
        </p:xfrm>
        <a:graphic>
          <a:graphicData uri="http://schemas.openxmlformats.org/drawingml/2006/table">
            <a:tbl>
              <a:tblPr firstRow="1" bandRow="1">
                <a:tableStyleId>{5C22544A-7EE6-4342-B048-85BDC9FD1C3A}</a:tableStyleId>
              </a:tblPr>
              <a:tblGrid>
                <a:gridCol w="2096261"/>
                <a:gridCol w="2096261"/>
                <a:gridCol w="2096261"/>
                <a:gridCol w="2096261"/>
              </a:tblGrid>
              <a:tr h="457200">
                <a:tc>
                  <a:txBody>
                    <a:bodyPr/>
                    <a:lstStyle/>
                    <a:p>
                      <a:pPr algn="ctr"/>
                      <a:r>
                        <a:rPr lang="en-US" sz="1100" dirty="0" smtClean="0">
                          <a:latin typeface="+mn-lt"/>
                        </a:rPr>
                        <a:t>Name and Description</a:t>
                      </a:r>
                      <a:endParaRPr lang="en-US" sz="1100" dirty="0">
                        <a:latin typeface="+mn-lt"/>
                      </a:endParaRPr>
                    </a:p>
                  </a:txBody>
                  <a:tcPr anchor="ctr"/>
                </a:tc>
                <a:tc>
                  <a:txBody>
                    <a:bodyPr/>
                    <a:lstStyle/>
                    <a:p>
                      <a:pPr algn="ctr"/>
                      <a:r>
                        <a:rPr lang="en-US" sz="1100" dirty="0" smtClean="0">
                          <a:latin typeface="+mn-lt"/>
                        </a:rPr>
                        <a:t>Key Areas of Competition</a:t>
                      </a:r>
                      <a:endParaRPr lang="en-US" sz="1100" dirty="0">
                        <a:latin typeface="+mn-lt"/>
                      </a:endParaRPr>
                    </a:p>
                  </a:txBody>
                  <a:tcPr anchor="ctr"/>
                </a:tc>
                <a:tc>
                  <a:txBody>
                    <a:bodyPr/>
                    <a:lstStyle/>
                    <a:p>
                      <a:pPr algn="ctr"/>
                      <a:r>
                        <a:rPr lang="en-US" sz="1100" dirty="0" smtClean="0">
                          <a:latin typeface="+mn-lt"/>
                        </a:rPr>
                        <a:t>New</a:t>
                      </a:r>
                      <a:r>
                        <a:rPr lang="en-US" sz="1100" baseline="0" dirty="0" smtClean="0">
                          <a:latin typeface="+mn-lt"/>
                        </a:rPr>
                        <a:t> Programs and Facilities</a:t>
                      </a:r>
                      <a:endParaRPr lang="en-US" sz="1100" dirty="0">
                        <a:latin typeface="+mn-lt"/>
                      </a:endParaRPr>
                    </a:p>
                  </a:txBody>
                  <a:tcPr anchor="ctr"/>
                </a:tc>
                <a:tc>
                  <a:txBody>
                    <a:bodyPr/>
                    <a:lstStyle/>
                    <a:p>
                      <a:pPr algn="ctr"/>
                      <a:r>
                        <a:rPr lang="en-US" sz="1100" dirty="0" smtClean="0">
                          <a:latin typeface="+mn-lt"/>
                        </a:rPr>
                        <a:t>Risk to Market Share</a:t>
                      </a:r>
                      <a:endParaRPr lang="en-US" sz="1100" dirty="0">
                        <a:latin typeface="+mn-lt"/>
                      </a:endParaRPr>
                    </a:p>
                  </a:txBody>
                  <a:tcPr anchor="ctr"/>
                </a:tc>
              </a:tr>
              <a:tr h="283401">
                <a:tc gridSpan="4">
                  <a:txBody>
                    <a:bodyPr/>
                    <a:lstStyle/>
                    <a:p>
                      <a:r>
                        <a:rPr lang="en-US" sz="1100" dirty="0" smtClean="0">
                          <a:latin typeface="+mn-lt"/>
                        </a:rPr>
                        <a:t>Primary Competitors</a:t>
                      </a:r>
                      <a:endParaRPr lang="en-US" sz="1100" b="1" dirty="0">
                        <a:latin typeface="+mn-lt"/>
                      </a:endParaRPr>
                    </a:p>
                  </a:txBody>
                  <a:tcPr>
                    <a:solidFill>
                      <a:schemeClr val="accent3">
                        <a:lumMod val="40000"/>
                        <a:lumOff val="60000"/>
                      </a:schemeClr>
                    </a:solidFill>
                  </a:tcPr>
                </a:tc>
                <a:tc hMerge="1">
                  <a:txBody>
                    <a:bodyPr/>
                    <a:lstStyle/>
                    <a:p>
                      <a:endParaRPr lang="en-US" dirty="0"/>
                    </a:p>
                  </a:txBody>
                  <a:tcPr/>
                </a:tc>
                <a:tc hMerge="1">
                  <a:txBody>
                    <a:bodyPr/>
                    <a:lstStyle/>
                    <a:p>
                      <a:endParaRPr lang="en-US" sz="1000" b="1" dirty="0">
                        <a:latin typeface="+mj-lt"/>
                      </a:endParaRPr>
                    </a:p>
                  </a:txBody>
                  <a:tcPr/>
                </a:tc>
                <a:tc hMerge="1">
                  <a:txBody>
                    <a:bodyPr/>
                    <a:lstStyle/>
                    <a:p>
                      <a:endParaRPr lang="en-US" sz="1000" b="1" dirty="0">
                        <a:latin typeface="+mj-lt"/>
                      </a:endParaRPr>
                    </a:p>
                  </a:txBody>
                  <a:tcPr/>
                </a:tc>
              </a:tr>
              <a:tr h="731520">
                <a:tc>
                  <a:txBody>
                    <a:bodyPr/>
                    <a:lstStyle/>
                    <a:p>
                      <a:pPr marL="0" indent="0">
                        <a:buNone/>
                      </a:pPr>
                      <a:r>
                        <a:rPr lang="en-US" sz="1100" i="1" dirty="0" smtClean="0">
                          <a:latin typeface="+mn-lt"/>
                        </a:rPr>
                        <a:t>Hospital</a:t>
                      </a:r>
                      <a:r>
                        <a:rPr lang="en-US" sz="1100" i="1" baseline="0" dirty="0" smtClean="0">
                          <a:latin typeface="+mn-lt"/>
                        </a:rPr>
                        <a:t> A</a:t>
                      </a:r>
                    </a:p>
                    <a:p>
                      <a:pPr marL="225425" indent="-225425">
                        <a:buAutoNum type="arabicPeriod"/>
                      </a:pPr>
                      <a:endParaRPr lang="en-US" sz="1100" i="1" baseline="0" dirty="0" smtClean="0">
                        <a:latin typeface="+mn-lt"/>
                      </a:endParaRPr>
                    </a:p>
                    <a:p>
                      <a:pPr marL="0" indent="0">
                        <a:buNone/>
                      </a:pPr>
                      <a:endParaRPr lang="en-US" sz="1100" i="1" baseline="0" dirty="0" smtClean="0">
                        <a:latin typeface="+mn-lt"/>
                      </a:endParaRPr>
                    </a:p>
                  </a:txBody>
                  <a:tcPr>
                    <a:solidFill>
                      <a:schemeClr val="accent1">
                        <a:lumMod val="20000"/>
                        <a:lumOff val="80000"/>
                      </a:schemeClr>
                    </a:solidFill>
                  </a:tcPr>
                </a:tc>
                <a:tc>
                  <a:txBody>
                    <a:bodyPr/>
                    <a:lstStyle/>
                    <a:p>
                      <a:pPr marL="0" indent="0">
                        <a:buNone/>
                      </a:pPr>
                      <a:r>
                        <a:rPr lang="en-US" sz="1100" i="1" dirty="0" smtClean="0">
                          <a:latin typeface="+mn-lt"/>
                        </a:rPr>
                        <a:t>Employ majority of PCPs in region 1 of</a:t>
                      </a:r>
                      <a:r>
                        <a:rPr lang="en-US" sz="1100" i="1" baseline="0" dirty="0" smtClean="0">
                          <a:latin typeface="+mn-lt"/>
                        </a:rPr>
                        <a:t> market</a:t>
                      </a:r>
                    </a:p>
                    <a:p>
                      <a:pPr marL="114300" indent="-114300">
                        <a:buAutoNum type="arabicPeriod"/>
                      </a:pPr>
                      <a:endParaRPr lang="en-US" sz="1100" i="1" baseline="0" dirty="0" smtClean="0">
                        <a:latin typeface="+mn-lt"/>
                      </a:endParaRPr>
                    </a:p>
                    <a:p>
                      <a:pPr marL="0" indent="0">
                        <a:buNone/>
                      </a:pPr>
                      <a:endParaRPr lang="en-US" sz="1100" i="1" baseline="0" dirty="0" smtClean="0">
                        <a:latin typeface="+mn-lt"/>
                      </a:endParaRPr>
                    </a:p>
                  </a:txBody>
                  <a:tcPr>
                    <a:solidFill>
                      <a:schemeClr val="accent1">
                        <a:lumMod val="20000"/>
                        <a:lumOff val="80000"/>
                      </a:schemeClr>
                    </a:solidFill>
                  </a:tcPr>
                </a:tc>
                <a:tc>
                  <a:txBody>
                    <a:bodyPr/>
                    <a:lstStyle/>
                    <a:p>
                      <a:pPr marL="0" indent="0">
                        <a:buNone/>
                      </a:pPr>
                      <a:r>
                        <a:rPr lang="en-US" sz="1100" i="1" dirty="0" smtClean="0">
                          <a:latin typeface="+mn-lt"/>
                        </a:rPr>
                        <a:t>Recently opened an urgent care center</a:t>
                      </a:r>
                    </a:p>
                    <a:p>
                      <a:pPr marL="0" indent="0">
                        <a:buNone/>
                      </a:pPr>
                      <a:endParaRPr lang="en-US" sz="1100" i="1" baseline="0" dirty="0" smtClean="0">
                        <a:latin typeface="+mn-lt"/>
                      </a:endParaRPr>
                    </a:p>
                  </a:txBody>
                  <a:tcPr>
                    <a:solidFill>
                      <a:schemeClr val="accent1">
                        <a:lumMod val="20000"/>
                        <a:lumOff val="80000"/>
                      </a:schemeClr>
                    </a:solidFill>
                  </a:tcPr>
                </a:tc>
                <a:tc>
                  <a:txBody>
                    <a:bodyPr/>
                    <a:lstStyle/>
                    <a:p>
                      <a:pPr marL="0" indent="0">
                        <a:buNone/>
                      </a:pPr>
                      <a:r>
                        <a:rPr lang="en-US" sz="1100" i="1" dirty="0" smtClean="0">
                          <a:latin typeface="+mn-lt"/>
                        </a:rPr>
                        <a:t>Low – Competitor already</a:t>
                      </a:r>
                      <a:r>
                        <a:rPr lang="en-US" sz="1100" i="1" baseline="0" dirty="0" smtClean="0">
                          <a:latin typeface="+mn-lt"/>
                        </a:rPr>
                        <a:t> has majority market share in region 1</a:t>
                      </a:r>
                    </a:p>
                    <a:p>
                      <a:pPr marL="0" indent="0">
                        <a:buNone/>
                      </a:pPr>
                      <a:endParaRPr lang="en-US" sz="1100" i="1" baseline="0" dirty="0" smtClean="0">
                        <a:latin typeface="+mn-lt"/>
                      </a:endParaRPr>
                    </a:p>
                  </a:txBody>
                  <a:tcPr>
                    <a:solidFill>
                      <a:schemeClr val="accent1">
                        <a:lumMod val="20000"/>
                        <a:lumOff val="80000"/>
                      </a:schemeClr>
                    </a:solidFill>
                  </a:tcPr>
                </a:tc>
              </a:tr>
              <a:tr h="731520">
                <a:tc>
                  <a:txBody>
                    <a:bodyPr/>
                    <a:lstStyle/>
                    <a:p>
                      <a:pPr marL="0" indent="0">
                        <a:buNone/>
                      </a:pPr>
                      <a:r>
                        <a:rPr lang="en-US" sz="1100" i="1" dirty="0" smtClean="0">
                          <a:latin typeface="+mn-lt"/>
                        </a:rPr>
                        <a:t>Hospital B</a:t>
                      </a:r>
                      <a:endParaRPr lang="en-US" sz="1100" i="1" dirty="0">
                        <a:latin typeface="+mn-lt"/>
                      </a:endParaRPr>
                    </a:p>
                  </a:txBody>
                  <a:tcPr>
                    <a:solidFill>
                      <a:schemeClr val="accent1">
                        <a:lumMod val="20000"/>
                        <a:lumOff val="80000"/>
                      </a:schemeClr>
                    </a:solidFill>
                  </a:tcPr>
                </a:tc>
                <a:tc>
                  <a:txBody>
                    <a:bodyPr/>
                    <a:lstStyle/>
                    <a:p>
                      <a:pPr marL="0" indent="0">
                        <a:buNone/>
                      </a:pPr>
                      <a:r>
                        <a:rPr lang="en-US" sz="1100" i="1" dirty="0" smtClean="0">
                          <a:latin typeface="+mn-lt"/>
                        </a:rPr>
                        <a:t>Opened</a:t>
                      </a:r>
                      <a:r>
                        <a:rPr lang="en-US" sz="1100" i="1" baseline="0" dirty="0" smtClean="0">
                          <a:latin typeface="+mn-lt"/>
                        </a:rPr>
                        <a:t> retail clinics</a:t>
                      </a:r>
                      <a:endParaRPr lang="en-US" sz="1100" i="1" dirty="0">
                        <a:latin typeface="+mn-lt"/>
                      </a:endParaRPr>
                    </a:p>
                  </a:txBody>
                  <a:tcPr>
                    <a:solidFill>
                      <a:schemeClr val="accent1">
                        <a:lumMod val="20000"/>
                        <a:lumOff val="80000"/>
                      </a:schemeClr>
                    </a:solidFill>
                  </a:tcPr>
                </a:tc>
                <a:tc>
                  <a:txBody>
                    <a:bodyPr/>
                    <a:lstStyle/>
                    <a:p>
                      <a:pPr marL="0" indent="0">
                        <a:buNone/>
                      </a:pPr>
                      <a:r>
                        <a:rPr lang="en-US" sz="1100" i="1" baseline="0" dirty="0" smtClean="0">
                          <a:latin typeface="+mn-lt"/>
                        </a:rPr>
                        <a:t>Launched robust marketing campaign for retail clinics </a:t>
                      </a:r>
                    </a:p>
                  </a:txBody>
                  <a:tcPr>
                    <a:solidFill>
                      <a:schemeClr val="accent1">
                        <a:lumMod val="20000"/>
                        <a:lumOff val="80000"/>
                      </a:schemeClr>
                    </a:solidFill>
                  </a:tcPr>
                </a:tc>
                <a:tc>
                  <a:txBody>
                    <a:bodyPr/>
                    <a:lstStyle/>
                    <a:p>
                      <a:pPr marL="0" marR="0" indent="0" algn="l" defTabSz="910170" rtl="0" eaLnBrk="1" fontAlgn="auto" latinLnBrk="0" hangingPunct="1">
                        <a:lnSpc>
                          <a:spcPct val="100000"/>
                        </a:lnSpc>
                        <a:spcBef>
                          <a:spcPts val="0"/>
                        </a:spcBef>
                        <a:spcAft>
                          <a:spcPts val="0"/>
                        </a:spcAft>
                        <a:buClrTx/>
                        <a:buSzTx/>
                        <a:buFontTx/>
                        <a:buNone/>
                        <a:tabLst/>
                        <a:defRPr/>
                      </a:pPr>
                      <a:r>
                        <a:rPr lang="en-US" sz="1100" i="1" baseline="0" dirty="0" smtClean="0">
                          <a:latin typeface="+mn-lt"/>
                        </a:rPr>
                        <a:t>Moderate – Retail clinics already struggling to attract significant volumes </a:t>
                      </a:r>
                      <a:endParaRPr lang="en-US" sz="1100" i="1" dirty="0" smtClean="0">
                        <a:latin typeface="+mn-lt"/>
                      </a:endParaRPr>
                    </a:p>
                    <a:p>
                      <a:pPr marL="228600" indent="-228600">
                        <a:buAutoNum type="arabicPeriod"/>
                      </a:pPr>
                      <a:endParaRPr lang="en-US" sz="1100" i="1" dirty="0">
                        <a:latin typeface="+mn-lt"/>
                      </a:endParaRPr>
                    </a:p>
                  </a:txBody>
                  <a:tcPr>
                    <a:solidFill>
                      <a:schemeClr val="accent1">
                        <a:lumMod val="20000"/>
                        <a:lumOff val="80000"/>
                      </a:schemeClr>
                    </a:solidFill>
                  </a:tcPr>
                </a:tc>
              </a:tr>
              <a:tr h="283401">
                <a:tc gridSpan="2">
                  <a:txBody>
                    <a:bodyPr/>
                    <a:lstStyle/>
                    <a:p>
                      <a:r>
                        <a:rPr lang="en-US" sz="1100" dirty="0" smtClean="0">
                          <a:latin typeface="+mn-lt"/>
                        </a:rPr>
                        <a:t>Secondary Competitors</a:t>
                      </a:r>
                      <a:endParaRPr lang="en-US" sz="1100" b="1" dirty="0">
                        <a:latin typeface="+mn-lt"/>
                      </a:endParaRPr>
                    </a:p>
                  </a:txBody>
                  <a:tcPr>
                    <a:solidFill>
                      <a:schemeClr val="accent3">
                        <a:lumMod val="40000"/>
                        <a:lumOff val="60000"/>
                      </a:schemeClr>
                    </a:solidFill>
                  </a:tcPr>
                </a:tc>
                <a:tc hMerge="1">
                  <a:txBody>
                    <a:bodyPr/>
                    <a:lstStyle/>
                    <a:p>
                      <a:endParaRPr lang="en-US" dirty="0"/>
                    </a:p>
                  </a:txBody>
                  <a:tcPr/>
                </a:tc>
                <a:tc>
                  <a:txBody>
                    <a:bodyPr/>
                    <a:lstStyle/>
                    <a:p>
                      <a:endParaRPr lang="en-US" sz="1100" b="1" dirty="0">
                        <a:latin typeface="+mn-lt"/>
                      </a:endParaRPr>
                    </a:p>
                  </a:txBody>
                  <a:tcPr>
                    <a:solidFill>
                      <a:schemeClr val="accent3">
                        <a:lumMod val="40000"/>
                        <a:lumOff val="60000"/>
                      </a:schemeClr>
                    </a:solidFill>
                  </a:tcPr>
                </a:tc>
                <a:tc>
                  <a:txBody>
                    <a:bodyPr/>
                    <a:lstStyle/>
                    <a:p>
                      <a:endParaRPr lang="en-US" sz="1100" b="1" dirty="0">
                        <a:latin typeface="+mn-lt"/>
                      </a:endParaRPr>
                    </a:p>
                  </a:txBody>
                  <a:tcPr>
                    <a:solidFill>
                      <a:schemeClr val="accent3">
                        <a:lumMod val="40000"/>
                        <a:lumOff val="60000"/>
                      </a:schemeClr>
                    </a:solidFill>
                  </a:tcPr>
                </a:tc>
              </a:tr>
              <a:tr h="374966">
                <a:tc>
                  <a:txBody>
                    <a:bodyPr/>
                    <a:lstStyle/>
                    <a:p>
                      <a:pPr marL="0" indent="0">
                        <a:buNone/>
                      </a:pPr>
                      <a:r>
                        <a:rPr lang="en-US" sz="1100" i="1" baseline="0" dirty="0" smtClean="0">
                          <a:latin typeface="+mn-lt"/>
                        </a:rPr>
                        <a:t> Company A</a:t>
                      </a:r>
                      <a:endParaRPr lang="en-US" sz="1100" i="1" dirty="0" smtClean="0">
                        <a:latin typeface="+mn-lt"/>
                      </a:endParaRPr>
                    </a:p>
                  </a:txBody>
                  <a:tcPr>
                    <a:solidFill>
                      <a:schemeClr val="accent1">
                        <a:lumMod val="20000"/>
                        <a:lumOff val="80000"/>
                      </a:schemeClr>
                    </a:solidFill>
                  </a:tcPr>
                </a:tc>
                <a:tc>
                  <a:txBody>
                    <a:bodyPr/>
                    <a:lstStyle/>
                    <a:p>
                      <a:endParaRPr lang="en-US" sz="1100" i="1" dirty="0">
                        <a:latin typeface="+mn-lt"/>
                      </a:endParaRPr>
                    </a:p>
                  </a:txBody>
                  <a:tcPr>
                    <a:solidFill>
                      <a:schemeClr val="accent1">
                        <a:lumMod val="20000"/>
                        <a:lumOff val="80000"/>
                      </a:schemeClr>
                    </a:solidFill>
                  </a:tcPr>
                </a:tc>
                <a:tc>
                  <a:txBody>
                    <a:bodyPr/>
                    <a:lstStyle/>
                    <a:p>
                      <a:endParaRPr lang="en-US" sz="1100" i="1" dirty="0">
                        <a:latin typeface="+mn-lt"/>
                      </a:endParaRPr>
                    </a:p>
                  </a:txBody>
                  <a:tcPr>
                    <a:solidFill>
                      <a:schemeClr val="accent1">
                        <a:lumMod val="20000"/>
                        <a:lumOff val="80000"/>
                      </a:schemeClr>
                    </a:solidFill>
                  </a:tcPr>
                </a:tc>
                <a:tc>
                  <a:txBody>
                    <a:bodyPr/>
                    <a:lstStyle/>
                    <a:p>
                      <a:endParaRPr lang="en-US" sz="1100" i="1" dirty="0">
                        <a:latin typeface="+mn-lt"/>
                      </a:endParaRPr>
                    </a:p>
                  </a:txBody>
                  <a:tcPr>
                    <a:solidFill>
                      <a:schemeClr val="accent1">
                        <a:lumMod val="20000"/>
                        <a:lumOff val="80000"/>
                      </a:schemeClr>
                    </a:solidFill>
                  </a:tcPr>
                </a:tc>
              </a:tr>
              <a:tr h="283401">
                <a:tc gridSpan="2">
                  <a:txBody>
                    <a:bodyPr/>
                    <a:lstStyle/>
                    <a:p>
                      <a:r>
                        <a:rPr lang="en-US" sz="1100" dirty="0" smtClean="0">
                          <a:latin typeface="+mn-lt"/>
                        </a:rPr>
                        <a:t>Emerging Competitors</a:t>
                      </a:r>
                      <a:endParaRPr lang="en-US" sz="1100" b="1" dirty="0">
                        <a:latin typeface="+mn-lt"/>
                      </a:endParaRPr>
                    </a:p>
                  </a:txBody>
                  <a:tcPr>
                    <a:solidFill>
                      <a:schemeClr val="accent3">
                        <a:lumMod val="40000"/>
                        <a:lumOff val="60000"/>
                      </a:schemeClr>
                    </a:solidFill>
                  </a:tcPr>
                </a:tc>
                <a:tc hMerge="1">
                  <a:txBody>
                    <a:bodyPr/>
                    <a:lstStyle/>
                    <a:p>
                      <a:endParaRPr lang="en-US" dirty="0"/>
                    </a:p>
                  </a:txBody>
                  <a:tcPr/>
                </a:tc>
                <a:tc>
                  <a:txBody>
                    <a:bodyPr/>
                    <a:lstStyle/>
                    <a:p>
                      <a:endParaRPr lang="en-US" sz="1100" b="1" dirty="0">
                        <a:latin typeface="+mn-lt"/>
                      </a:endParaRPr>
                    </a:p>
                  </a:txBody>
                  <a:tcPr>
                    <a:solidFill>
                      <a:schemeClr val="accent3">
                        <a:lumMod val="40000"/>
                        <a:lumOff val="60000"/>
                      </a:schemeClr>
                    </a:solidFill>
                  </a:tcPr>
                </a:tc>
                <a:tc>
                  <a:txBody>
                    <a:bodyPr/>
                    <a:lstStyle/>
                    <a:p>
                      <a:endParaRPr lang="en-US" sz="1100" b="1" dirty="0">
                        <a:latin typeface="+mn-lt"/>
                      </a:endParaRPr>
                    </a:p>
                  </a:txBody>
                  <a:tcPr>
                    <a:solidFill>
                      <a:schemeClr val="accent3">
                        <a:lumMod val="40000"/>
                        <a:lumOff val="60000"/>
                      </a:schemeClr>
                    </a:solidFill>
                  </a:tcPr>
                </a:tc>
              </a:tr>
              <a:tr h="374966">
                <a:tc>
                  <a:txBody>
                    <a:bodyPr/>
                    <a:lstStyle/>
                    <a:p>
                      <a:endParaRPr lang="en-US" sz="1100" i="1" dirty="0">
                        <a:latin typeface="+mn-lt"/>
                      </a:endParaRPr>
                    </a:p>
                  </a:txBody>
                  <a:tcPr>
                    <a:solidFill>
                      <a:schemeClr val="accent1">
                        <a:lumMod val="20000"/>
                        <a:lumOff val="80000"/>
                      </a:schemeClr>
                    </a:solidFill>
                  </a:tcPr>
                </a:tc>
                <a:tc>
                  <a:txBody>
                    <a:bodyPr/>
                    <a:lstStyle/>
                    <a:p>
                      <a:endParaRPr lang="en-US" sz="1100" i="1" dirty="0">
                        <a:latin typeface="+mn-lt"/>
                      </a:endParaRPr>
                    </a:p>
                  </a:txBody>
                  <a:tcPr>
                    <a:solidFill>
                      <a:schemeClr val="accent1">
                        <a:lumMod val="20000"/>
                        <a:lumOff val="80000"/>
                      </a:schemeClr>
                    </a:solidFill>
                  </a:tcPr>
                </a:tc>
                <a:tc>
                  <a:txBody>
                    <a:bodyPr/>
                    <a:lstStyle/>
                    <a:p>
                      <a:endParaRPr lang="en-US" sz="1100" i="1" dirty="0">
                        <a:latin typeface="+mn-lt"/>
                      </a:endParaRPr>
                    </a:p>
                  </a:txBody>
                  <a:tcPr>
                    <a:solidFill>
                      <a:schemeClr val="accent1">
                        <a:lumMod val="20000"/>
                        <a:lumOff val="80000"/>
                      </a:schemeClr>
                    </a:solidFill>
                  </a:tcPr>
                </a:tc>
                <a:tc>
                  <a:txBody>
                    <a:bodyPr/>
                    <a:lstStyle/>
                    <a:p>
                      <a:endParaRPr lang="en-US" sz="1100" i="1" dirty="0">
                        <a:latin typeface="+mn-lt"/>
                      </a:endParaRPr>
                    </a:p>
                  </a:txBody>
                  <a:tcPr>
                    <a:solidFill>
                      <a:schemeClr val="accent1">
                        <a:lumMod val="20000"/>
                        <a:lumOff val="80000"/>
                      </a:schemeClr>
                    </a:solidFill>
                  </a:tcPr>
                </a:tc>
              </a:tr>
            </a:tbl>
          </a:graphicData>
        </a:graphic>
      </p:graphicFrame>
      <p:sp>
        <p:nvSpPr>
          <p:cNvPr id="7" name="Rectangle 6"/>
          <p:cNvSpPr/>
          <p:nvPr/>
        </p:nvSpPr>
        <p:spPr bwMode="auto">
          <a:xfrm>
            <a:off x="394954" y="4953000"/>
            <a:ext cx="8385049"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8" name="TextBox 7"/>
          <p:cNvSpPr txBox="1"/>
          <p:nvPr/>
        </p:nvSpPr>
        <p:spPr>
          <a:xfrm>
            <a:off x="394959" y="5040092"/>
            <a:ext cx="7737021" cy="351733"/>
          </a:xfrm>
          <a:prstGeom prst="rect">
            <a:avLst/>
          </a:prstGeom>
          <a:noFill/>
        </p:spPr>
        <p:txBody>
          <a:bodyPr wrap="square" lIns="130589" tIns="65295" rIns="130589" bIns="65295" rtlCol="0">
            <a:spAutoFit/>
          </a:bodyPr>
          <a:lstStyle/>
          <a:p>
            <a:r>
              <a:rPr lang="en-US" sz="1400" b="1" dirty="0"/>
              <a:t>Implications of shifts in competitors’ growth efforts:</a:t>
            </a:r>
          </a:p>
        </p:txBody>
      </p:sp>
      <p:sp>
        <p:nvSpPr>
          <p:cNvPr id="9" name="TextBox 8"/>
          <p:cNvSpPr txBox="1"/>
          <p:nvPr/>
        </p:nvSpPr>
        <p:spPr>
          <a:xfrm>
            <a:off x="558710" y="5268852"/>
            <a:ext cx="7956563" cy="938696"/>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smtClean="0"/>
              <a:t>Describe impacts here</a:t>
            </a:r>
          </a:p>
          <a:p>
            <a:pPr marL="171416" indent="-171416">
              <a:buFont typeface="Arial" pitchFamily="34" charset="0"/>
              <a:buChar char="•"/>
            </a:pPr>
            <a:r>
              <a:rPr lang="en-US" sz="1100" i="1" dirty="0" smtClean="0"/>
              <a:t>E.g., Hospital B’s retail clinic marketing campaign cause for concern given shared retail clinic market; may be necessary  to ramp up marketing efforts in response. </a:t>
            </a:r>
            <a:endParaRPr lang="en-US" sz="1100" i="1" dirty="0"/>
          </a:p>
          <a:p>
            <a:pPr marL="171416" indent="-171416">
              <a:buFont typeface="Arial" pitchFamily="34" charset="0"/>
              <a:buChar char="•"/>
            </a:pPr>
            <a:endParaRPr lang="en-US" sz="1100" i="1" dirty="0"/>
          </a:p>
          <a:p>
            <a:endParaRPr lang="en-US" sz="1100"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24</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a:xfrm>
            <a:off x="399866" y="673829"/>
            <a:ext cx="8314171" cy="249114"/>
          </a:xfrm>
        </p:spPr>
        <p:txBody>
          <a:bodyPr/>
          <a:lstStyle/>
          <a:p>
            <a:r>
              <a:rPr lang="en-US" dirty="0" smtClean="0"/>
              <a:t>Technology: New Technology Needs</a:t>
            </a:r>
            <a:endParaRPr lang="en-US" dirty="0"/>
          </a:p>
        </p:txBody>
      </p:sp>
      <p:graphicFrame>
        <p:nvGraphicFramePr>
          <p:cNvPr id="18" name="Table 17"/>
          <p:cNvGraphicFramePr>
            <a:graphicFrameLocks noGrp="1"/>
          </p:cNvGraphicFramePr>
          <p:nvPr>
            <p:extLst>
              <p:ext uri="{D42A27DB-BD31-4B8C-83A1-F6EECF244321}">
                <p14:modId xmlns:p14="http://schemas.microsoft.com/office/powerpoint/2010/main" val="3194732649"/>
              </p:ext>
            </p:extLst>
          </p:nvPr>
        </p:nvGraphicFramePr>
        <p:xfrm>
          <a:off x="399865" y="1066800"/>
          <a:ext cx="8377069" cy="1798320"/>
        </p:xfrm>
        <a:graphic>
          <a:graphicData uri="http://schemas.openxmlformats.org/drawingml/2006/table">
            <a:tbl>
              <a:tblPr firstRow="1" bandRow="1">
                <a:tableStyleId>{5C22544A-7EE6-4342-B048-85BDC9FD1C3A}</a:tableStyleId>
              </a:tblPr>
              <a:tblGrid>
                <a:gridCol w="8377069"/>
              </a:tblGrid>
              <a:tr h="274320">
                <a:tc>
                  <a:txBody>
                    <a:bodyPr/>
                    <a:lstStyle/>
                    <a:p>
                      <a:pPr algn="l"/>
                      <a:r>
                        <a:rPr lang="en-US" sz="1100" dirty="0" smtClean="0"/>
                        <a:t>Novel Technology</a:t>
                      </a:r>
                      <a:r>
                        <a:rPr lang="en-US" sz="1100" baseline="0" dirty="0" smtClean="0"/>
                        <a:t> Upgrades</a:t>
                      </a:r>
                      <a:endParaRPr lang="en-US" sz="1100" dirty="0"/>
                    </a:p>
                  </a:txBody>
                  <a:tcPr anchor="ctr"/>
                </a:tc>
              </a:tr>
              <a:tr h="381000">
                <a:tc>
                  <a:txBody>
                    <a:bodyPr/>
                    <a:lstStyle/>
                    <a:p>
                      <a:pPr algn="l"/>
                      <a:r>
                        <a:rPr lang="en-US" sz="1100" i="1" dirty="0" smtClean="0"/>
                        <a:t>1. Current patient portal does not support doctor-patient</a:t>
                      </a:r>
                      <a:r>
                        <a:rPr lang="en-US" sz="1100" i="1" baseline="0" dirty="0" smtClean="0"/>
                        <a:t> private messaging </a:t>
                      </a:r>
                      <a:endParaRPr lang="en-US" sz="1100" i="1" dirty="0"/>
                    </a:p>
                  </a:txBody>
                  <a:tcPr/>
                </a:tc>
              </a:tr>
              <a:tr h="381000">
                <a:tc>
                  <a:txBody>
                    <a:bodyPr/>
                    <a:lstStyle/>
                    <a:p>
                      <a:pPr algn="ctr"/>
                      <a:endParaRPr lang="en-US" sz="1100" i="1" dirty="0"/>
                    </a:p>
                  </a:txBody>
                  <a:tcPr/>
                </a:tc>
              </a:tr>
              <a:tr h="381000">
                <a:tc>
                  <a:txBody>
                    <a:bodyPr/>
                    <a:lstStyle/>
                    <a:p>
                      <a:pPr algn="ctr"/>
                      <a:endParaRPr lang="en-US" sz="1100" i="1" dirty="0"/>
                    </a:p>
                  </a:txBody>
                  <a:tcPr/>
                </a:tc>
              </a:tr>
              <a:tr h="381000">
                <a:tc>
                  <a:txBody>
                    <a:bodyPr/>
                    <a:lstStyle/>
                    <a:p>
                      <a:pPr algn="ctr"/>
                      <a:endParaRPr lang="en-US" sz="1100" i="1" dirty="0"/>
                    </a:p>
                  </a:txBody>
                  <a:tcPr/>
                </a:tc>
              </a:tr>
            </a:tbl>
          </a:graphicData>
        </a:graphic>
      </p:graphicFrame>
      <p:sp>
        <p:nvSpPr>
          <p:cNvPr id="11" name="Rectangle 10"/>
          <p:cNvSpPr/>
          <p:nvPr/>
        </p:nvSpPr>
        <p:spPr bwMode="auto">
          <a:xfrm>
            <a:off x="391887" y="4953000"/>
            <a:ext cx="8385049" cy="1469571"/>
          </a:xfrm>
          <a:prstGeom prst="rect">
            <a:avLst/>
          </a:prstGeom>
          <a:noFill/>
          <a:ln w="12700" cap="flat" cmpd="sng" algn="ctr">
            <a:solidFill>
              <a:schemeClr val="tx2"/>
            </a:solidFill>
            <a:prstDash val="solid"/>
            <a:round/>
            <a:headEnd type="none" w="med" len="med"/>
            <a:tailEnd type="none" w="med" len="med"/>
          </a:ln>
          <a:effectLst/>
        </p:spPr>
        <p:txBody>
          <a:bodyPr vert="horz" wrap="square" lIns="130589" tIns="65295" rIns="130589" bIns="65295" numCol="1" rtlCol="0" anchor="t" anchorCtr="0" compatLnSpc="1">
            <a:prstTxWarp prst="textNoShape">
              <a:avLst/>
            </a:prstTxWarp>
          </a:bodyPr>
          <a:lstStyle/>
          <a:p>
            <a:pPr defTabSz="2090338"/>
            <a:endParaRPr lang="en-US" sz="1400" dirty="0">
              <a:solidFill>
                <a:schemeClr val="bg2"/>
              </a:solidFill>
            </a:endParaRPr>
          </a:p>
        </p:txBody>
      </p:sp>
      <p:sp>
        <p:nvSpPr>
          <p:cNvPr id="13" name="TextBox 12"/>
          <p:cNvSpPr txBox="1"/>
          <p:nvPr/>
        </p:nvSpPr>
        <p:spPr>
          <a:xfrm>
            <a:off x="391889" y="5040092"/>
            <a:ext cx="7737021" cy="351733"/>
          </a:xfrm>
          <a:prstGeom prst="rect">
            <a:avLst/>
          </a:prstGeom>
          <a:noFill/>
        </p:spPr>
        <p:txBody>
          <a:bodyPr wrap="square" lIns="130589" tIns="65295" rIns="130589" bIns="65295" rtlCol="0">
            <a:spAutoFit/>
          </a:bodyPr>
          <a:lstStyle/>
          <a:p>
            <a:r>
              <a:rPr lang="en-US" sz="1400" b="1" dirty="0"/>
              <a:t>Implications of technology </a:t>
            </a:r>
            <a:r>
              <a:rPr lang="en-US" sz="1400" b="1" dirty="0" smtClean="0"/>
              <a:t>needs:</a:t>
            </a:r>
            <a:endParaRPr lang="en-US" sz="1400" b="1" dirty="0"/>
          </a:p>
        </p:txBody>
      </p:sp>
      <p:sp>
        <p:nvSpPr>
          <p:cNvPr id="15" name="TextBox 14"/>
          <p:cNvSpPr txBox="1"/>
          <p:nvPr/>
        </p:nvSpPr>
        <p:spPr>
          <a:xfrm>
            <a:off x="558710" y="5268852"/>
            <a:ext cx="7956563" cy="619947"/>
          </a:xfrm>
          <a:prstGeom prst="rect">
            <a:avLst/>
          </a:prstGeom>
          <a:noFill/>
        </p:spPr>
        <p:txBody>
          <a:bodyPr wrap="square" lIns="45709" tIns="45709" rIns="45709" bIns="45709" rtlCol="0">
            <a:spAutoFit/>
          </a:bodyPr>
          <a:lstStyle/>
          <a:p>
            <a:pPr marL="171416" indent="-171416">
              <a:buFont typeface="Arial" pitchFamily="34" charset="0"/>
              <a:buChar char="•"/>
            </a:pPr>
            <a:r>
              <a:rPr lang="en-US" sz="1100" i="1" dirty="0"/>
              <a:t>Describe the impact</a:t>
            </a:r>
          </a:p>
          <a:p>
            <a:pPr marL="171416" indent="-171416">
              <a:buFont typeface="Arial" pitchFamily="34" charset="0"/>
              <a:buChar char="•"/>
            </a:pPr>
            <a:r>
              <a:rPr lang="en-US" sz="1100" i="1" dirty="0" smtClean="0"/>
              <a:t>E.g., Given participation in Medicare Shared Savings, essential to move all practices to same EMR system. </a:t>
            </a:r>
            <a:endParaRPr lang="en-US" sz="1100" i="1" dirty="0"/>
          </a:p>
          <a:p>
            <a:endParaRPr lang="en-US" sz="1100" i="1" dirty="0"/>
          </a:p>
        </p:txBody>
      </p:sp>
      <p:graphicFrame>
        <p:nvGraphicFramePr>
          <p:cNvPr id="16" name="Table 15"/>
          <p:cNvGraphicFramePr>
            <a:graphicFrameLocks noGrp="1"/>
          </p:cNvGraphicFramePr>
          <p:nvPr>
            <p:extLst>
              <p:ext uri="{D42A27DB-BD31-4B8C-83A1-F6EECF244321}">
                <p14:modId xmlns:p14="http://schemas.microsoft.com/office/powerpoint/2010/main" val="3265977602"/>
              </p:ext>
            </p:extLst>
          </p:nvPr>
        </p:nvGraphicFramePr>
        <p:xfrm>
          <a:off x="399865" y="3078481"/>
          <a:ext cx="8377069" cy="1798320"/>
        </p:xfrm>
        <a:graphic>
          <a:graphicData uri="http://schemas.openxmlformats.org/drawingml/2006/table">
            <a:tbl>
              <a:tblPr firstRow="1" bandRow="1">
                <a:tableStyleId>{5C22544A-7EE6-4342-B048-85BDC9FD1C3A}</a:tableStyleId>
              </a:tblPr>
              <a:tblGrid>
                <a:gridCol w="8377069"/>
              </a:tblGrid>
              <a:tr h="274320">
                <a:tc>
                  <a:txBody>
                    <a:bodyPr/>
                    <a:lstStyle/>
                    <a:p>
                      <a:pPr algn="l"/>
                      <a:r>
                        <a:rPr lang="en-US" sz="1100" dirty="0" smtClean="0"/>
                        <a:t>Additional Capacity for Existing Technology</a:t>
                      </a:r>
                      <a:endParaRPr lang="en-US" sz="1100" dirty="0"/>
                    </a:p>
                  </a:txBody>
                  <a:tcPr anchor="ctr"/>
                </a:tc>
              </a:tr>
              <a:tr h="381000">
                <a:tc>
                  <a:txBody>
                    <a:bodyPr/>
                    <a:lstStyle/>
                    <a:p>
                      <a:pPr marL="228600" indent="-228600" algn="l">
                        <a:buFont typeface="+mj-lt"/>
                        <a:buAutoNum type="arabicPeriod"/>
                      </a:pPr>
                      <a:r>
                        <a:rPr lang="en-US" sz="1100" i="1" dirty="0" smtClean="0"/>
                        <a:t>10% of PCP offices not use</a:t>
                      </a:r>
                      <a:r>
                        <a:rPr lang="en-US" sz="1100" i="1" baseline="0" dirty="0" smtClean="0"/>
                        <a:t> </a:t>
                      </a:r>
                      <a:r>
                        <a:rPr lang="en-US" sz="1100" i="1" dirty="0" smtClean="0"/>
                        <a:t>EMR system</a:t>
                      </a:r>
                      <a:endParaRPr lang="en-US" sz="1100" i="1" dirty="0"/>
                    </a:p>
                  </a:txBody>
                  <a:tcPr/>
                </a:tc>
              </a:tr>
              <a:tr h="381000">
                <a:tc>
                  <a:txBody>
                    <a:bodyPr/>
                    <a:lstStyle/>
                    <a:p>
                      <a:pPr algn="ctr"/>
                      <a:endParaRPr lang="en-US" sz="1100" i="1" dirty="0"/>
                    </a:p>
                  </a:txBody>
                  <a:tcPr/>
                </a:tc>
              </a:tr>
              <a:tr h="381000">
                <a:tc>
                  <a:txBody>
                    <a:bodyPr/>
                    <a:lstStyle/>
                    <a:p>
                      <a:pPr algn="ctr"/>
                      <a:endParaRPr lang="en-US" sz="1100" i="1" dirty="0"/>
                    </a:p>
                  </a:txBody>
                  <a:tcPr/>
                </a:tc>
              </a:tr>
              <a:tr h="381000">
                <a:tc>
                  <a:txBody>
                    <a:bodyPr/>
                    <a:lstStyle/>
                    <a:p>
                      <a:pPr algn="ctr"/>
                      <a:endParaRPr lang="en-US" sz="1100" i="1" dirty="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25</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p:txBody>
          <a:bodyPr/>
          <a:lstStyle/>
          <a:p>
            <a:r>
              <a:rPr lang="en-US" dirty="0" smtClean="0"/>
              <a:t>Regulatory Changes</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6819757"/>
              </p:ext>
            </p:extLst>
          </p:nvPr>
        </p:nvGraphicFramePr>
        <p:xfrm>
          <a:off x="399867" y="1517041"/>
          <a:ext cx="8314172" cy="1988159"/>
        </p:xfrm>
        <a:graphic>
          <a:graphicData uri="http://schemas.openxmlformats.org/drawingml/2006/table">
            <a:tbl>
              <a:tblPr firstRow="1" bandRow="1">
                <a:tableStyleId>{5C22544A-7EE6-4342-B048-85BDC9FD1C3A}</a:tableStyleId>
              </a:tblPr>
              <a:tblGrid>
                <a:gridCol w="2800533"/>
                <a:gridCol w="5513639"/>
              </a:tblGrid>
              <a:tr h="302489">
                <a:tc>
                  <a:txBody>
                    <a:bodyPr/>
                    <a:lstStyle/>
                    <a:p>
                      <a:pPr algn="ctr"/>
                      <a:r>
                        <a:rPr lang="en-US" sz="1100" dirty="0" smtClean="0"/>
                        <a:t>Regulation</a:t>
                      </a:r>
                      <a:endParaRPr lang="en-US" sz="1100" dirty="0"/>
                    </a:p>
                  </a:txBody>
                  <a:tcPr anchor="ctr"/>
                </a:tc>
                <a:tc>
                  <a:txBody>
                    <a:bodyPr/>
                    <a:lstStyle/>
                    <a:p>
                      <a:pPr algn="ctr"/>
                      <a:r>
                        <a:rPr lang="en-US" sz="1100" dirty="0" smtClean="0"/>
                        <a:t>Impact </a:t>
                      </a:r>
                      <a:endParaRPr lang="en-US" sz="1100" dirty="0"/>
                    </a:p>
                  </a:txBody>
                  <a:tcPr anchor="ctr"/>
                </a:tc>
              </a:tr>
              <a:tr h="419762">
                <a:tc>
                  <a:txBody>
                    <a:bodyPr/>
                    <a:lstStyle/>
                    <a:p>
                      <a:pPr algn="l"/>
                      <a:r>
                        <a:rPr lang="en-US" sz="1100" i="1" dirty="0" smtClean="0"/>
                        <a:t>State-wide physician</a:t>
                      </a:r>
                      <a:r>
                        <a:rPr lang="en-US" sz="1100" i="1" baseline="0" dirty="0" smtClean="0"/>
                        <a:t> supervision requirements for NPs</a:t>
                      </a:r>
                      <a:endParaRPr lang="en-US" sz="1100" i="1" dirty="0"/>
                    </a:p>
                  </a:txBody>
                  <a:tcPr anchor="ctr"/>
                </a:tc>
                <a:tc>
                  <a:txBody>
                    <a:bodyPr/>
                    <a:lstStyle/>
                    <a:p>
                      <a:pPr algn="l"/>
                      <a:r>
                        <a:rPr lang="en-US" sz="1100" i="1" dirty="0" smtClean="0"/>
                        <a:t>Need to set up supervision protocols for NPs in retail clinics. </a:t>
                      </a:r>
                      <a:endParaRPr lang="en-US" sz="1100" i="1" dirty="0"/>
                    </a:p>
                  </a:txBody>
                  <a:tcPr anchor="ctr"/>
                </a:tc>
              </a:tr>
              <a:tr h="419650">
                <a:tc>
                  <a:txBody>
                    <a:bodyPr/>
                    <a:lstStyle/>
                    <a:p>
                      <a:pPr algn="l"/>
                      <a:endParaRPr lang="en-US" sz="1100" i="1" baseline="0" dirty="0" smtClean="0"/>
                    </a:p>
                  </a:txBody>
                  <a:tcPr anchor="ctr"/>
                </a:tc>
                <a:tc>
                  <a:txBody>
                    <a:bodyPr/>
                    <a:lstStyle/>
                    <a:p>
                      <a:pPr algn="l"/>
                      <a:endParaRPr lang="en-US" sz="1100" dirty="0"/>
                    </a:p>
                  </a:txBody>
                  <a:tcPr anchor="ctr"/>
                </a:tc>
              </a:tr>
              <a:tr h="419650">
                <a:tc>
                  <a:txBody>
                    <a:bodyPr/>
                    <a:lstStyle/>
                    <a:p>
                      <a:pPr algn="l"/>
                      <a:endParaRPr lang="en-US" sz="1100" dirty="0"/>
                    </a:p>
                  </a:txBody>
                  <a:tcPr anchor="ctr"/>
                </a:tc>
                <a:tc>
                  <a:txBody>
                    <a:bodyPr/>
                    <a:lstStyle/>
                    <a:p>
                      <a:pPr algn="l"/>
                      <a:endParaRPr lang="en-US" sz="1100" dirty="0"/>
                    </a:p>
                  </a:txBody>
                  <a:tcPr anchor="ctr"/>
                </a:tc>
              </a:tr>
              <a:tr h="419650">
                <a:tc>
                  <a:txBody>
                    <a:bodyPr/>
                    <a:lstStyle/>
                    <a:p>
                      <a:pPr algn="l"/>
                      <a:endParaRPr lang="en-US" sz="1100" dirty="0"/>
                    </a:p>
                  </a:txBody>
                  <a:tcPr anchor="ctr"/>
                </a:tc>
                <a:tc>
                  <a:txBody>
                    <a:bodyPr/>
                    <a:lstStyle/>
                    <a:p>
                      <a:pPr algn="l"/>
                      <a:endParaRPr lang="en-US" sz="1100" dirty="0"/>
                    </a:p>
                  </a:txBody>
                  <a:tcPr anchor="ct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91120436"/>
              </p:ext>
            </p:extLst>
          </p:nvPr>
        </p:nvGraphicFramePr>
        <p:xfrm>
          <a:off x="399867" y="4267200"/>
          <a:ext cx="8314172" cy="2084059"/>
        </p:xfrm>
        <a:graphic>
          <a:graphicData uri="http://schemas.openxmlformats.org/drawingml/2006/table">
            <a:tbl>
              <a:tblPr firstRow="1" bandRow="1">
                <a:tableStyleId>{5C22544A-7EE6-4342-B048-85BDC9FD1C3A}</a:tableStyleId>
              </a:tblPr>
              <a:tblGrid>
                <a:gridCol w="2800533"/>
                <a:gridCol w="5513639"/>
              </a:tblGrid>
              <a:tr h="395467">
                <a:tc>
                  <a:txBody>
                    <a:bodyPr/>
                    <a:lstStyle/>
                    <a:p>
                      <a:pPr algn="ctr"/>
                      <a:r>
                        <a:rPr lang="en-US" sz="1100" dirty="0" smtClean="0"/>
                        <a:t>Regulation</a:t>
                      </a:r>
                      <a:endParaRPr lang="en-US" sz="1100" dirty="0"/>
                    </a:p>
                  </a:txBody>
                  <a:tcPr anchor="ctr"/>
                </a:tc>
                <a:tc>
                  <a:txBody>
                    <a:bodyPr/>
                    <a:lstStyle/>
                    <a:p>
                      <a:pPr algn="ctr"/>
                      <a:r>
                        <a:rPr lang="en-US" sz="1100" dirty="0" smtClean="0"/>
                        <a:t>Impact </a:t>
                      </a:r>
                      <a:endParaRPr lang="en-US" sz="1100" dirty="0"/>
                    </a:p>
                  </a:txBody>
                  <a:tcPr anchor="ctr"/>
                </a:tc>
              </a:tr>
              <a:tr h="420624">
                <a:tc>
                  <a:txBody>
                    <a:bodyPr/>
                    <a:lstStyle/>
                    <a:p>
                      <a:pPr algn="l"/>
                      <a:r>
                        <a:rPr lang="en-US" sz="1100" i="1" dirty="0" smtClean="0"/>
                        <a:t>State-wide physician</a:t>
                      </a:r>
                      <a:r>
                        <a:rPr lang="en-US" sz="1100" i="1" baseline="0" dirty="0" smtClean="0"/>
                        <a:t> supervision requirements for NPs</a:t>
                      </a:r>
                      <a:endParaRPr lang="en-US" sz="1100" i="1" dirty="0"/>
                    </a:p>
                  </a:txBody>
                  <a:tcPr anchor="ctr"/>
                </a:tc>
                <a:tc>
                  <a:txBody>
                    <a:bodyPr/>
                    <a:lstStyle/>
                    <a:p>
                      <a:pPr algn="l"/>
                      <a:r>
                        <a:rPr lang="en-US" sz="1100" i="1" dirty="0" smtClean="0"/>
                        <a:t>Need to set up supervision protocols for NPs in retail clinics. </a:t>
                      </a:r>
                      <a:endParaRPr lang="en-US" sz="1100" i="1" dirty="0"/>
                    </a:p>
                  </a:txBody>
                  <a:tcPr anchor="ctr"/>
                </a:tc>
              </a:tr>
              <a:tr h="420624">
                <a:tc>
                  <a:txBody>
                    <a:bodyPr/>
                    <a:lstStyle/>
                    <a:p>
                      <a:pPr algn="l"/>
                      <a:endParaRPr lang="en-US" sz="1100" i="1" baseline="0" dirty="0" smtClean="0"/>
                    </a:p>
                  </a:txBody>
                  <a:tcPr anchor="ctr"/>
                </a:tc>
                <a:tc>
                  <a:txBody>
                    <a:bodyPr/>
                    <a:lstStyle/>
                    <a:p>
                      <a:pPr algn="l"/>
                      <a:endParaRPr lang="en-US" sz="1100" dirty="0"/>
                    </a:p>
                  </a:txBody>
                  <a:tcPr anchor="ctr"/>
                </a:tc>
              </a:tr>
              <a:tr h="420624">
                <a:tc>
                  <a:txBody>
                    <a:bodyPr/>
                    <a:lstStyle/>
                    <a:p>
                      <a:pPr algn="l"/>
                      <a:endParaRPr lang="en-US" sz="1100" dirty="0"/>
                    </a:p>
                  </a:txBody>
                  <a:tcPr anchor="ctr"/>
                </a:tc>
                <a:tc>
                  <a:txBody>
                    <a:bodyPr/>
                    <a:lstStyle/>
                    <a:p>
                      <a:pPr algn="l"/>
                      <a:endParaRPr lang="en-US" sz="1100" dirty="0"/>
                    </a:p>
                  </a:txBody>
                  <a:tcPr anchor="ctr"/>
                </a:tc>
              </a:tr>
              <a:tr h="420624">
                <a:tc>
                  <a:txBody>
                    <a:bodyPr/>
                    <a:lstStyle/>
                    <a:p>
                      <a:pPr algn="l"/>
                      <a:endParaRPr lang="en-US" sz="1100" dirty="0"/>
                    </a:p>
                  </a:txBody>
                  <a:tcPr anchor="ctr"/>
                </a:tc>
                <a:tc>
                  <a:txBody>
                    <a:bodyPr/>
                    <a:lstStyle/>
                    <a:p>
                      <a:pPr algn="l"/>
                      <a:endParaRPr lang="en-US" sz="1100" dirty="0"/>
                    </a:p>
                  </a:txBody>
                  <a:tcPr anchor="ctr"/>
                </a:tc>
              </a:tr>
            </a:tbl>
          </a:graphicData>
        </a:graphic>
      </p:graphicFrame>
      <p:sp>
        <p:nvSpPr>
          <p:cNvPr id="5" name="TextBox 4"/>
          <p:cNvSpPr txBox="1"/>
          <p:nvPr/>
        </p:nvSpPr>
        <p:spPr>
          <a:xfrm>
            <a:off x="3086100" y="1143000"/>
            <a:ext cx="2971800" cy="261610"/>
          </a:xfrm>
          <a:prstGeom prst="rect">
            <a:avLst/>
          </a:prstGeom>
          <a:noFill/>
        </p:spPr>
        <p:txBody>
          <a:bodyPr wrap="square" lIns="45720" rIns="45720" rtlCol="0">
            <a:spAutoFit/>
          </a:bodyPr>
          <a:lstStyle/>
          <a:p>
            <a:pPr algn="ctr"/>
            <a:r>
              <a:rPr lang="en-US" sz="1100" b="1" dirty="0" smtClean="0"/>
              <a:t>Growth Drivers</a:t>
            </a:r>
          </a:p>
        </p:txBody>
      </p:sp>
      <p:sp>
        <p:nvSpPr>
          <p:cNvPr id="8" name="TextBox 7"/>
          <p:cNvSpPr txBox="1"/>
          <p:nvPr/>
        </p:nvSpPr>
        <p:spPr>
          <a:xfrm>
            <a:off x="3045568" y="3886200"/>
            <a:ext cx="2971800" cy="261610"/>
          </a:xfrm>
          <a:prstGeom prst="rect">
            <a:avLst/>
          </a:prstGeom>
          <a:noFill/>
        </p:spPr>
        <p:txBody>
          <a:bodyPr wrap="square" lIns="45720" rIns="45720" rtlCol="0">
            <a:spAutoFit/>
          </a:bodyPr>
          <a:lstStyle/>
          <a:p>
            <a:pPr algn="ctr"/>
            <a:r>
              <a:rPr lang="en-US" sz="1100" b="1" dirty="0" smtClean="0"/>
              <a:t>Barriers to Growth</a:t>
            </a:r>
          </a:p>
        </p:txBody>
      </p:sp>
    </p:spTree>
    <p:extLst>
      <p:ext uri="{BB962C8B-B14F-4D97-AF65-F5344CB8AC3E}">
        <p14:creationId xmlns:p14="http://schemas.microsoft.com/office/powerpoint/2010/main" val="9580128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26</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Future Market Assessment</a:t>
            </a:r>
            <a:endParaRPr lang="en-US" dirty="0"/>
          </a:p>
        </p:txBody>
      </p:sp>
      <p:sp>
        <p:nvSpPr>
          <p:cNvPr id="4" name="Title 3"/>
          <p:cNvSpPr>
            <a:spLocks noGrp="1"/>
          </p:cNvSpPr>
          <p:nvPr>
            <p:ph type="title"/>
          </p:nvPr>
        </p:nvSpPr>
        <p:spPr/>
        <p:txBody>
          <a:bodyPr/>
          <a:lstStyle/>
          <a:p>
            <a:r>
              <a:rPr lang="en-US" dirty="0" smtClean="0"/>
              <a:t>Themes Emerging Across Future Outlook Assessment</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044678601"/>
              </p:ext>
            </p:extLst>
          </p:nvPr>
        </p:nvGraphicFramePr>
        <p:xfrm>
          <a:off x="448832" y="1384305"/>
          <a:ext cx="8314170" cy="4089402"/>
        </p:xfrm>
        <a:graphic>
          <a:graphicData uri="http://schemas.openxmlformats.org/drawingml/2006/table">
            <a:tbl>
              <a:tblPr firstRow="1" bandRow="1">
                <a:tableStyleId>{5C22544A-7EE6-4342-B048-85BDC9FD1C3A}</a:tableStyleId>
              </a:tblPr>
              <a:tblGrid>
                <a:gridCol w="727490"/>
                <a:gridCol w="7586680"/>
              </a:tblGrid>
              <a:tr h="681567">
                <a:tc gridSpan="2">
                  <a:txBody>
                    <a:bodyPr/>
                    <a:lstStyle/>
                    <a:p>
                      <a:pPr algn="ctr"/>
                      <a:r>
                        <a:rPr lang="en-US" sz="1100" dirty="0" smtClean="0"/>
                        <a:t>Top 5 Areas of</a:t>
                      </a:r>
                      <a:r>
                        <a:rPr lang="en-US" sz="1100" baseline="0" dirty="0" smtClean="0"/>
                        <a:t> Opportunity</a:t>
                      </a:r>
                      <a:r>
                        <a:rPr lang="en-US" sz="1100" dirty="0" smtClean="0"/>
                        <a:t> </a:t>
                      </a:r>
                      <a:endParaRPr lang="en-US" sz="1100" dirty="0"/>
                    </a:p>
                  </a:txBody>
                  <a:tcPr anchor="ctr"/>
                </a:tc>
                <a:tc hMerge="1">
                  <a:txBody>
                    <a:bodyPr/>
                    <a:lstStyle/>
                    <a:p>
                      <a:endParaRPr lang="en-US" dirty="0"/>
                    </a:p>
                  </a:txBody>
                  <a:tcPr/>
                </a:tc>
              </a:tr>
              <a:tr h="681567">
                <a:tc>
                  <a:txBody>
                    <a:bodyPr/>
                    <a:lstStyle/>
                    <a:p>
                      <a:endParaRPr lang="en-US" sz="1100"/>
                    </a:p>
                  </a:txBody>
                  <a:tcPr/>
                </a:tc>
                <a:tc>
                  <a:txBody>
                    <a:bodyPr/>
                    <a:lstStyle/>
                    <a:p>
                      <a:r>
                        <a:rPr lang="en-US" sz="1100" i="1" dirty="0" smtClean="0"/>
                        <a:t>E.g.,</a:t>
                      </a:r>
                      <a:r>
                        <a:rPr lang="en-US" sz="1100" i="1" baseline="0" dirty="0" smtClean="0"/>
                        <a:t> Opportunity to expand market share in region 3; patient capture in this region currently low and area is less competitive than regions 1 and 2. </a:t>
                      </a:r>
                      <a:endParaRPr lang="en-US" sz="1100" i="1" dirty="0"/>
                    </a:p>
                  </a:txBody>
                  <a:tcPr anchor="ctr"/>
                </a:tc>
              </a:tr>
              <a:tr h="681567">
                <a:tc>
                  <a:txBody>
                    <a:bodyPr/>
                    <a:lstStyle/>
                    <a:p>
                      <a:endParaRPr lang="en-US" sz="1100"/>
                    </a:p>
                  </a:txBody>
                  <a:tcPr/>
                </a:tc>
                <a:tc>
                  <a:txBody>
                    <a:bodyPr/>
                    <a:lstStyle/>
                    <a:p>
                      <a:r>
                        <a:rPr lang="en-US" sz="1100" i="1" dirty="0" smtClean="0"/>
                        <a:t>E.g.,</a:t>
                      </a:r>
                      <a:r>
                        <a:rPr lang="en-US" sz="1100" i="1" baseline="0" dirty="0" smtClean="0"/>
                        <a:t> Several area employers looking to partner around health &amp; wellness/disease management initiatives. </a:t>
                      </a:r>
                      <a:endParaRPr lang="en-US" sz="1100" i="1" dirty="0"/>
                    </a:p>
                  </a:txBody>
                  <a:tcPr anchor="ctr"/>
                </a:tc>
              </a:tr>
              <a:tr h="681567">
                <a:tc>
                  <a:txBody>
                    <a:bodyPr/>
                    <a:lstStyle/>
                    <a:p>
                      <a:endParaRPr lang="en-US" sz="1100"/>
                    </a:p>
                  </a:txBody>
                  <a:tcPr/>
                </a:tc>
                <a:tc>
                  <a:txBody>
                    <a:bodyPr/>
                    <a:lstStyle/>
                    <a:p>
                      <a:endParaRPr lang="en-US" sz="1100" i="1" dirty="0"/>
                    </a:p>
                  </a:txBody>
                  <a:tcPr anchor="ctr"/>
                </a:tc>
              </a:tr>
              <a:tr h="681567">
                <a:tc>
                  <a:txBody>
                    <a:bodyPr/>
                    <a:lstStyle/>
                    <a:p>
                      <a:endParaRPr lang="en-US" sz="1100"/>
                    </a:p>
                  </a:txBody>
                  <a:tcPr/>
                </a:tc>
                <a:tc>
                  <a:txBody>
                    <a:bodyPr/>
                    <a:lstStyle/>
                    <a:p>
                      <a:endParaRPr lang="en-US" sz="1100" i="1" dirty="0"/>
                    </a:p>
                  </a:txBody>
                  <a:tcPr anchor="ctr"/>
                </a:tc>
              </a:tr>
              <a:tr h="681567">
                <a:tc>
                  <a:txBody>
                    <a:bodyPr/>
                    <a:lstStyle/>
                    <a:p>
                      <a:endParaRPr lang="en-US" sz="1100"/>
                    </a:p>
                  </a:txBody>
                  <a:tcPr/>
                </a:tc>
                <a:tc>
                  <a:txBody>
                    <a:bodyPr/>
                    <a:lstStyle/>
                    <a:p>
                      <a:endParaRPr lang="en-US" sz="1100" i="1" dirty="0"/>
                    </a:p>
                  </a:txBody>
                  <a:tcPr anchor="ctr"/>
                </a:tc>
              </a:tr>
            </a:tbl>
          </a:graphicData>
        </a:graphic>
      </p:graphicFrame>
      <p:sp>
        <p:nvSpPr>
          <p:cNvPr id="6" name="Oval 5"/>
          <p:cNvSpPr/>
          <p:nvPr/>
        </p:nvSpPr>
        <p:spPr bwMode="gray">
          <a:xfrm>
            <a:off x="685800" y="2286000"/>
            <a:ext cx="274320" cy="27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384"/>
            <a:r>
              <a:rPr lang="en-US" sz="1000" b="1" dirty="0">
                <a:solidFill>
                  <a:schemeClr val="bg1"/>
                </a:solidFill>
                <a:latin typeface="+mj-lt"/>
              </a:rPr>
              <a:t>1</a:t>
            </a:r>
          </a:p>
        </p:txBody>
      </p:sp>
      <p:sp>
        <p:nvSpPr>
          <p:cNvPr id="7" name="Oval 6"/>
          <p:cNvSpPr/>
          <p:nvPr/>
        </p:nvSpPr>
        <p:spPr bwMode="gray">
          <a:xfrm>
            <a:off x="685800" y="2971800"/>
            <a:ext cx="274320" cy="27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384"/>
            <a:r>
              <a:rPr lang="en-US" sz="1000" b="1" dirty="0">
                <a:solidFill>
                  <a:schemeClr val="bg1"/>
                </a:solidFill>
                <a:latin typeface="+mj-lt"/>
              </a:rPr>
              <a:t>2</a:t>
            </a:r>
          </a:p>
        </p:txBody>
      </p:sp>
      <p:sp>
        <p:nvSpPr>
          <p:cNvPr id="8" name="Oval 7"/>
          <p:cNvSpPr/>
          <p:nvPr/>
        </p:nvSpPr>
        <p:spPr bwMode="gray">
          <a:xfrm>
            <a:off x="685800" y="3657600"/>
            <a:ext cx="274320" cy="27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384"/>
            <a:r>
              <a:rPr lang="en-US" sz="1000" b="1" dirty="0">
                <a:solidFill>
                  <a:schemeClr val="bg1"/>
                </a:solidFill>
                <a:latin typeface="+mj-lt"/>
              </a:rPr>
              <a:t>3</a:t>
            </a:r>
          </a:p>
        </p:txBody>
      </p:sp>
      <p:sp>
        <p:nvSpPr>
          <p:cNvPr id="9" name="Oval 8"/>
          <p:cNvSpPr/>
          <p:nvPr/>
        </p:nvSpPr>
        <p:spPr bwMode="gray">
          <a:xfrm>
            <a:off x="685800" y="4343400"/>
            <a:ext cx="274320" cy="27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384"/>
            <a:r>
              <a:rPr lang="en-US" sz="1000" b="1" dirty="0">
                <a:solidFill>
                  <a:schemeClr val="bg1"/>
                </a:solidFill>
                <a:latin typeface="+mj-lt"/>
              </a:rPr>
              <a:t>4</a:t>
            </a:r>
          </a:p>
        </p:txBody>
      </p:sp>
      <p:sp>
        <p:nvSpPr>
          <p:cNvPr id="10" name="Oval 9"/>
          <p:cNvSpPr/>
          <p:nvPr/>
        </p:nvSpPr>
        <p:spPr bwMode="gray">
          <a:xfrm>
            <a:off x="685800" y="5029200"/>
            <a:ext cx="274320" cy="27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384"/>
            <a:r>
              <a:rPr lang="en-US" sz="1000" b="1" dirty="0">
                <a:solidFill>
                  <a:schemeClr val="bg1"/>
                </a:solidFill>
                <a:latin typeface="+mj-lt"/>
              </a:rPr>
              <a:t>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27</a:t>
            </a:fld>
            <a:endParaRPr lang="en-US" dirty="0">
              <a:solidFill>
                <a:srgbClr val="000000"/>
              </a:solidFill>
            </a:endParaRPr>
          </a:p>
        </p:txBody>
      </p:sp>
      <p:sp>
        <p:nvSpPr>
          <p:cNvPr id="3" name="Text Placeholder 2"/>
          <p:cNvSpPr>
            <a:spLocks noGrp="1"/>
          </p:cNvSpPr>
          <p:nvPr>
            <p:ph type="body" sz="quarter" idx="11"/>
          </p:nvPr>
        </p:nvSpPr>
        <p:spPr/>
        <p:txBody>
          <a:bodyPr/>
          <a:lstStyle/>
          <a:p>
            <a:r>
              <a:rPr lang="en-US" dirty="0" smtClean="0"/>
              <a:t>Strategic Plan Design</a:t>
            </a:r>
            <a:endParaRPr lang="en-US" dirty="0"/>
          </a:p>
        </p:txBody>
      </p:sp>
      <p:sp>
        <p:nvSpPr>
          <p:cNvPr id="4" name="Chevron 3"/>
          <p:cNvSpPr/>
          <p:nvPr/>
        </p:nvSpPr>
        <p:spPr bwMode="gray">
          <a:xfrm>
            <a:off x="1143000" y="3429000"/>
            <a:ext cx="1738554" cy="471917"/>
          </a:xfrm>
          <a:prstGeom prst="chevron">
            <a:avLst/>
          </a:prstGeom>
          <a:no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a:solidFill>
                  <a:prstClr val="black"/>
                </a:solidFill>
              </a:rPr>
              <a:t>CURRENT </a:t>
            </a:r>
            <a:r>
              <a:rPr lang="en-US" sz="800" b="1" dirty="0" smtClean="0">
                <a:solidFill>
                  <a:prstClr val="black"/>
                </a:solidFill>
              </a:rPr>
              <a:t>PERFORMANCE</a:t>
            </a:r>
          </a:p>
          <a:p>
            <a:pPr algn="ctr" defTabSz="2090094"/>
            <a:r>
              <a:rPr lang="en-US" sz="800" b="1" dirty="0" smtClean="0">
                <a:solidFill>
                  <a:prstClr val="black"/>
                </a:solidFill>
              </a:rPr>
              <a:t>ANALYSIS</a:t>
            </a:r>
            <a:endParaRPr lang="en-US" sz="800" b="1" dirty="0">
              <a:solidFill>
                <a:prstClr val="black"/>
              </a:solidFill>
            </a:endParaRPr>
          </a:p>
        </p:txBody>
      </p:sp>
      <p:sp>
        <p:nvSpPr>
          <p:cNvPr id="5" name="Chevron 4"/>
          <p:cNvSpPr/>
          <p:nvPr/>
        </p:nvSpPr>
        <p:spPr bwMode="gray">
          <a:xfrm>
            <a:off x="2808844" y="3429000"/>
            <a:ext cx="1738554" cy="471917"/>
          </a:xfrm>
          <a:prstGeom prst="chevron">
            <a:avLst/>
          </a:prstGeom>
          <a:no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FUTURE MARKET ASSESSMENT</a:t>
            </a:r>
            <a:endParaRPr lang="en-US" sz="800" b="1" dirty="0">
              <a:solidFill>
                <a:prstClr val="black"/>
              </a:solidFill>
            </a:endParaRPr>
          </a:p>
        </p:txBody>
      </p:sp>
      <p:sp>
        <p:nvSpPr>
          <p:cNvPr id="6" name="Chevron 5"/>
          <p:cNvSpPr/>
          <p:nvPr/>
        </p:nvSpPr>
        <p:spPr bwMode="gray">
          <a:xfrm>
            <a:off x="4474688" y="3429000"/>
            <a:ext cx="1738554" cy="471917"/>
          </a:xfrm>
          <a:prstGeom prst="chevron">
            <a:avLst/>
          </a:prstGeom>
          <a:solidFill>
            <a:schemeClr val="accent1">
              <a:lumMod val="20000"/>
              <a:lumOff val="80000"/>
            </a:schemeClr>
          </a:solid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PLAN</a:t>
            </a:r>
            <a:br>
              <a:rPr lang="en-US" sz="800" b="1" dirty="0" smtClean="0">
                <a:solidFill>
                  <a:prstClr val="black"/>
                </a:solidFill>
              </a:rPr>
            </a:br>
            <a:r>
              <a:rPr lang="en-US" sz="800" b="1" dirty="0" smtClean="0">
                <a:solidFill>
                  <a:prstClr val="black"/>
                </a:solidFill>
              </a:rPr>
              <a:t>DESIGN</a:t>
            </a:r>
            <a:endParaRPr lang="en-US" sz="800" b="1" dirty="0">
              <a:solidFill>
                <a:prstClr val="black"/>
              </a:solidFill>
            </a:endParaRPr>
          </a:p>
        </p:txBody>
      </p:sp>
      <p:sp>
        <p:nvSpPr>
          <p:cNvPr id="7" name="Chevron 6"/>
          <p:cNvSpPr/>
          <p:nvPr/>
        </p:nvSpPr>
        <p:spPr bwMode="gray">
          <a:xfrm>
            <a:off x="6140531" y="3428999"/>
            <a:ext cx="1738554"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PLAN</a:t>
            </a:r>
            <a:br>
              <a:rPr lang="en-US" sz="800" b="1" dirty="0" smtClean="0">
                <a:solidFill>
                  <a:prstClr val="black"/>
                </a:solidFill>
              </a:rPr>
            </a:br>
            <a:r>
              <a:rPr lang="en-US" sz="800" b="1" dirty="0" smtClean="0">
                <a:solidFill>
                  <a:prstClr val="black"/>
                </a:solidFill>
              </a:rPr>
              <a:t>SUMMARY</a:t>
            </a:r>
            <a:endParaRPr lang="en-US" sz="800" b="1" dirty="0">
              <a:solidFill>
                <a:prstClr val="black"/>
              </a:solidFill>
            </a:endParaRPr>
          </a:p>
        </p:txBody>
      </p:sp>
    </p:spTree>
    <p:extLst>
      <p:ext uri="{BB962C8B-B14F-4D97-AF65-F5344CB8AC3E}">
        <p14:creationId xmlns:p14="http://schemas.microsoft.com/office/powerpoint/2010/main" val="15833554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9"/>
          </p:nvPr>
        </p:nvSpPr>
        <p:spPr/>
        <p:txBody>
          <a:bodyPr/>
          <a:lstStyle/>
          <a:p>
            <a:r>
              <a:rPr lang="en-US" dirty="0" smtClean="0"/>
              <a:t>Strategic Plan Design</a:t>
            </a:r>
            <a:endParaRPr lang="en-US" dirty="0"/>
          </a:p>
        </p:txBody>
      </p:sp>
      <p:sp>
        <p:nvSpPr>
          <p:cNvPr id="4" name="Title 3"/>
          <p:cNvSpPr>
            <a:spLocks noGrp="1"/>
          </p:cNvSpPr>
          <p:nvPr>
            <p:ph type="title"/>
          </p:nvPr>
        </p:nvSpPr>
        <p:spPr/>
        <p:txBody>
          <a:bodyPr/>
          <a:lstStyle/>
          <a:p>
            <a:r>
              <a:rPr lang="en-US" dirty="0" smtClean="0"/>
              <a:t>Defining Terms</a:t>
            </a:r>
            <a:endParaRPr lang="en-US" dirty="0"/>
          </a:p>
        </p:txBody>
      </p:sp>
      <p:sp>
        <p:nvSpPr>
          <p:cNvPr id="9" name="Rectangle 8"/>
          <p:cNvSpPr/>
          <p:nvPr/>
        </p:nvSpPr>
        <p:spPr>
          <a:xfrm>
            <a:off x="1028185" y="1729562"/>
            <a:ext cx="2286000" cy="1640450"/>
          </a:xfrm>
          <a:prstGeom prst="rect">
            <a:avLst/>
          </a:prstGeom>
          <a:solidFill>
            <a:schemeClr val="bg1">
              <a:lumMod val="95000"/>
            </a:schemeClr>
          </a:solidFill>
          <a:ln w="12700">
            <a:solidFill>
              <a:schemeClr val="bg1"/>
            </a:solidFill>
          </a:ln>
        </p:spPr>
        <p:style>
          <a:lnRef idx="2">
            <a:schemeClr val="accent1"/>
          </a:lnRef>
          <a:fillRef idx="1">
            <a:schemeClr val="lt1"/>
          </a:fillRef>
          <a:effectRef idx="0">
            <a:schemeClr val="accent1"/>
          </a:effectRef>
          <a:fontRef idx="minor">
            <a:schemeClr val="dk1"/>
          </a:fontRef>
        </p:style>
        <p:txBody>
          <a:bodyPr lIns="91440" tIns="91440" rIns="91440" bIns="91440" rtlCol="0" anchor="ctr"/>
          <a:lstStyle/>
          <a:p>
            <a:pPr algn="ctr"/>
            <a:r>
              <a:rPr lang="en-US" sz="1100" dirty="0" smtClean="0">
                <a:solidFill>
                  <a:prstClr val="black"/>
                </a:solidFill>
              </a:rPr>
              <a:t>Institution </a:t>
            </a:r>
            <a:r>
              <a:rPr lang="en-US" sz="1100" dirty="0">
                <a:solidFill>
                  <a:prstClr val="black"/>
                </a:solidFill>
              </a:rPr>
              <a:t>level goals </a:t>
            </a:r>
            <a:r>
              <a:rPr lang="en-US" sz="1100" dirty="0" smtClean="0">
                <a:solidFill>
                  <a:prstClr val="black"/>
                </a:solidFill>
              </a:rPr>
              <a:t>that address </a:t>
            </a:r>
            <a:r>
              <a:rPr lang="en-US" sz="1100" dirty="0">
                <a:solidFill>
                  <a:prstClr val="black"/>
                </a:solidFill>
              </a:rPr>
              <a:t>broad strategic issues </a:t>
            </a:r>
            <a:r>
              <a:rPr lang="en-US" sz="1100" dirty="0" smtClean="0">
                <a:solidFill>
                  <a:prstClr val="black"/>
                </a:solidFill>
              </a:rPr>
              <a:t>defined </a:t>
            </a:r>
            <a:r>
              <a:rPr lang="en-US" sz="1100" dirty="0">
                <a:solidFill>
                  <a:prstClr val="black"/>
                </a:solidFill>
              </a:rPr>
              <a:t>by the </a:t>
            </a:r>
            <a:r>
              <a:rPr lang="en-US" sz="1100" dirty="0" smtClean="0">
                <a:solidFill>
                  <a:prstClr val="black"/>
                </a:solidFill>
              </a:rPr>
              <a:t>leadership </a:t>
            </a:r>
            <a:r>
              <a:rPr lang="en-US" sz="1100" dirty="0">
                <a:solidFill>
                  <a:prstClr val="black"/>
                </a:solidFill>
              </a:rPr>
              <a:t>such as growth, quality, patient satisfaction, physician alignment, financial health, etc.</a:t>
            </a:r>
          </a:p>
        </p:txBody>
      </p:sp>
      <p:sp>
        <p:nvSpPr>
          <p:cNvPr id="14" name="Chevron 13"/>
          <p:cNvSpPr/>
          <p:nvPr/>
        </p:nvSpPr>
        <p:spPr bwMode="gray">
          <a:xfrm>
            <a:off x="1028185" y="1337675"/>
            <a:ext cx="2477015" cy="391886"/>
          </a:xfrm>
          <a:prstGeom prst="chevron">
            <a:avLst/>
          </a:prstGeom>
          <a:ln w="6350">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600" b="1" dirty="0">
                <a:solidFill>
                  <a:prstClr val="black"/>
                </a:solidFill>
              </a:rPr>
              <a:t>Goal</a:t>
            </a:r>
          </a:p>
        </p:txBody>
      </p:sp>
      <p:sp>
        <p:nvSpPr>
          <p:cNvPr id="15" name="Rectangle 14"/>
          <p:cNvSpPr/>
          <p:nvPr/>
        </p:nvSpPr>
        <p:spPr>
          <a:xfrm>
            <a:off x="6248400" y="1729562"/>
            <a:ext cx="2286002" cy="1640450"/>
          </a:xfrm>
          <a:prstGeom prst="rect">
            <a:avLst/>
          </a:prstGeom>
          <a:solidFill>
            <a:schemeClr val="bg1">
              <a:lumMod val="95000"/>
            </a:schemeClr>
          </a:solidFill>
          <a:ln w="12700">
            <a:solidFill>
              <a:schemeClr val="bg1"/>
            </a:solidFill>
          </a:ln>
        </p:spPr>
        <p:style>
          <a:lnRef idx="2">
            <a:schemeClr val="accent1"/>
          </a:lnRef>
          <a:fillRef idx="1">
            <a:schemeClr val="lt1"/>
          </a:fillRef>
          <a:effectRef idx="0">
            <a:schemeClr val="accent1"/>
          </a:effectRef>
          <a:fontRef idx="minor">
            <a:schemeClr val="dk1"/>
          </a:fontRef>
        </p:style>
        <p:txBody>
          <a:bodyPr lIns="91440" tIns="91440" rIns="91440" bIns="91440" rtlCol="0" anchor="ctr"/>
          <a:lstStyle/>
          <a:p>
            <a:pPr algn="ctr"/>
            <a:r>
              <a:rPr lang="en-US" sz="1100" dirty="0" smtClean="0">
                <a:solidFill>
                  <a:prstClr val="black"/>
                </a:solidFill>
              </a:rPr>
              <a:t>Focused </a:t>
            </a:r>
            <a:r>
              <a:rPr lang="en-US" sz="1100" dirty="0">
                <a:solidFill>
                  <a:prstClr val="black"/>
                </a:solidFill>
              </a:rPr>
              <a:t>action items that meet a</a:t>
            </a:r>
            <a:r>
              <a:rPr lang="en-US" sz="1100" dirty="0" smtClean="0">
                <a:solidFill>
                  <a:prstClr val="black"/>
                </a:solidFill>
              </a:rPr>
              <a:t> </a:t>
            </a:r>
            <a:r>
              <a:rPr lang="en-US" sz="1100" dirty="0">
                <a:solidFill>
                  <a:prstClr val="black"/>
                </a:solidFill>
              </a:rPr>
              <a:t>defined objective such as implement 24/7 patient information hotline, launch media campaign to promote service, develop internal processes, etc. </a:t>
            </a:r>
          </a:p>
        </p:txBody>
      </p:sp>
      <p:sp>
        <p:nvSpPr>
          <p:cNvPr id="16" name="Rectangle 15"/>
          <p:cNvSpPr/>
          <p:nvPr/>
        </p:nvSpPr>
        <p:spPr>
          <a:xfrm>
            <a:off x="3657600" y="1729562"/>
            <a:ext cx="2286000" cy="1640450"/>
          </a:xfrm>
          <a:prstGeom prst="rect">
            <a:avLst/>
          </a:prstGeom>
          <a:solidFill>
            <a:schemeClr val="bg1">
              <a:lumMod val="95000"/>
            </a:schemeClr>
          </a:solidFill>
          <a:ln w="12700">
            <a:solidFill>
              <a:schemeClr val="bg1"/>
            </a:solidFill>
          </a:ln>
        </p:spPr>
        <p:style>
          <a:lnRef idx="2">
            <a:schemeClr val="accent1"/>
          </a:lnRef>
          <a:fillRef idx="1">
            <a:schemeClr val="lt1"/>
          </a:fillRef>
          <a:effectRef idx="0">
            <a:schemeClr val="accent1"/>
          </a:effectRef>
          <a:fontRef idx="minor">
            <a:schemeClr val="dk1"/>
          </a:fontRef>
        </p:style>
        <p:txBody>
          <a:bodyPr lIns="91440" tIns="91440" rIns="91440" bIns="91440" rtlCol="0" anchor="ctr"/>
          <a:lstStyle/>
          <a:p>
            <a:pPr algn="ctr"/>
            <a:r>
              <a:rPr lang="en-US" sz="1100" dirty="0" smtClean="0">
                <a:solidFill>
                  <a:prstClr val="black"/>
                </a:solidFill>
              </a:rPr>
              <a:t>Program-specific</a:t>
            </a:r>
            <a:r>
              <a:rPr lang="en-US" sz="1100" dirty="0">
                <a:solidFill>
                  <a:prstClr val="black"/>
                </a:solidFill>
              </a:rPr>
              <a:t>, high level action items that address system level goals such as increase brand awareness, promote secondary market, increase technology utilization, etc.    </a:t>
            </a:r>
          </a:p>
        </p:txBody>
      </p:sp>
      <p:sp>
        <p:nvSpPr>
          <p:cNvPr id="5" name="TextBox 4"/>
          <p:cNvSpPr txBox="1"/>
          <p:nvPr/>
        </p:nvSpPr>
        <p:spPr>
          <a:xfrm>
            <a:off x="1028185" y="3447872"/>
            <a:ext cx="2286000" cy="1200329"/>
          </a:xfrm>
          <a:prstGeom prst="rect">
            <a:avLst/>
          </a:prstGeom>
          <a:solidFill>
            <a:schemeClr val="bg2"/>
          </a:solidFill>
        </p:spPr>
        <p:txBody>
          <a:bodyPr wrap="square" lIns="91440" tIns="91440" rIns="91440" bIns="91440" rtlCol="0" anchor="ctr">
            <a:spAutoFit/>
          </a:bodyPr>
          <a:lstStyle/>
          <a:p>
            <a:pPr marL="171396" indent="-171396">
              <a:buFont typeface="Arial" pitchFamily="34" charset="0"/>
              <a:buChar char="•"/>
            </a:pPr>
            <a:r>
              <a:rPr lang="en-US" sz="1100" i="1" dirty="0" smtClean="0">
                <a:solidFill>
                  <a:prstClr val="black"/>
                </a:solidFill>
              </a:rPr>
              <a:t>Grow Volumes</a:t>
            </a:r>
          </a:p>
          <a:p>
            <a:pPr marL="171396" indent="-171396">
              <a:buFont typeface="Arial" pitchFamily="34" charset="0"/>
              <a:buChar char="•"/>
            </a:pPr>
            <a:r>
              <a:rPr lang="en-US" sz="1100" i="1" dirty="0" smtClean="0">
                <a:solidFill>
                  <a:prstClr val="black"/>
                </a:solidFill>
              </a:rPr>
              <a:t>Improve Patient Satisfaction</a:t>
            </a:r>
          </a:p>
          <a:p>
            <a:pPr marL="171396" indent="-171396">
              <a:buFont typeface="Arial" pitchFamily="34" charset="0"/>
              <a:buChar char="•"/>
            </a:pPr>
            <a:endParaRPr lang="en-US" sz="1100" i="1" dirty="0">
              <a:solidFill>
                <a:prstClr val="black"/>
              </a:solidFill>
            </a:endParaRPr>
          </a:p>
          <a:p>
            <a:pPr marL="171396" indent="-171396">
              <a:buFont typeface="Arial" pitchFamily="34" charset="0"/>
              <a:buChar char="•"/>
            </a:pPr>
            <a:endParaRPr lang="en-US" sz="1100" i="1" dirty="0" smtClean="0">
              <a:solidFill>
                <a:prstClr val="black"/>
              </a:solidFill>
            </a:endParaRPr>
          </a:p>
          <a:p>
            <a:pPr marL="171396" indent="-171396">
              <a:buFont typeface="Arial" pitchFamily="34" charset="0"/>
              <a:buChar char="•"/>
            </a:pPr>
            <a:endParaRPr lang="en-US" sz="1100" i="1" dirty="0" smtClean="0">
              <a:solidFill>
                <a:prstClr val="black"/>
              </a:solidFill>
            </a:endParaRPr>
          </a:p>
          <a:p>
            <a:pPr marL="171396" indent="-171396">
              <a:buFont typeface="Arial" pitchFamily="34" charset="0"/>
              <a:buChar char="•"/>
            </a:pPr>
            <a:endParaRPr lang="en-US" sz="1100" i="1" dirty="0">
              <a:solidFill>
                <a:prstClr val="black"/>
              </a:solidFill>
            </a:endParaRPr>
          </a:p>
        </p:txBody>
      </p:sp>
      <p:sp>
        <p:nvSpPr>
          <p:cNvPr id="19" name="TextBox 18"/>
          <p:cNvSpPr txBox="1"/>
          <p:nvPr/>
        </p:nvSpPr>
        <p:spPr>
          <a:xfrm>
            <a:off x="3657600" y="3447872"/>
            <a:ext cx="2286000" cy="1200329"/>
          </a:xfrm>
          <a:prstGeom prst="rect">
            <a:avLst/>
          </a:prstGeom>
          <a:solidFill>
            <a:schemeClr val="bg2"/>
          </a:solidFill>
        </p:spPr>
        <p:txBody>
          <a:bodyPr wrap="square" lIns="45720" tIns="91440" rIns="91440" bIns="91440" rtlCol="0" anchor="ctr">
            <a:spAutoFit/>
          </a:bodyPr>
          <a:lstStyle/>
          <a:p>
            <a:pPr marL="171396" indent="-171396">
              <a:buFont typeface="Arial" pitchFamily="34" charset="0"/>
              <a:buChar char="•"/>
            </a:pPr>
            <a:r>
              <a:rPr lang="en-US" sz="1100" i="1" dirty="0" smtClean="0">
                <a:solidFill>
                  <a:prstClr val="black"/>
                </a:solidFill>
              </a:rPr>
              <a:t>Grow Primary Care Volumes by X%</a:t>
            </a:r>
          </a:p>
          <a:p>
            <a:pPr marL="171396" indent="-171396">
              <a:buFont typeface="Arial" pitchFamily="34" charset="0"/>
              <a:buChar char="•"/>
            </a:pPr>
            <a:r>
              <a:rPr lang="en-US" sz="1100" i="1" dirty="0" smtClean="0">
                <a:solidFill>
                  <a:prstClr val="black"/>
                </a:solidFill>
              </a:rPr>
              <a:t>Grow Downstream Volumes by X%</a:t>
            </a:r>
          </a:p>
          <a:p>
            <a:pPr marL="171396" indent="-171396">
              <a:buFont typeface="Arial" pitchFamily="34" charset="0"/>
              <a:buChar char="•"/>
            </a:pPr>
            <a:r>
              <a:rPr lang="en-US" sz="1100" i="1" dirty="0" smtClean="0">
                <a:solidFill>
                  <a:prstClr val="black"/>
                </a:solidFill>
              </a:rPr>
              <a:t>Improve Primary Care Patient Satisfaction</a:t>
            </a:r>
          </a:p>
        </p:txBody>
      </p:sp>
      <p:sp>
        <p:nvSpPr>
          <p:cNvPr id="20" name="TextBox 19"/>
          <p:cNvSpPr txBox="1"/>
          <p:nvPr/>
        </p:nvSpPr>
        <p:spPr>
          <a:xfrm>
            <a:off x="6248400" y="3447871"/>
            <a:ext cx="2260614" cy="1200329"/>
          </a:xfrm>
          <a:prstGeom prst="rect">
            <a:avLst/>
          </a:prstGeom>
          <a:solidFill>
            <a:schemeClr val="bg2"/>
          </a:solidFill>
        </p:spPr>
        <p:txBody>
          <a:bodyPr wrap="square" lIns="91440" tIns="91440" rIns="91440" bIns="91440" rtlCol="0" anchor="ctr">
            <a:spAutoFit/>
          </a:bodyPr>
          <a:lstStyle/>
          <a:p>
            <a:pPr marL="171396" indent="-171396">
              <a:buFont typeface="Arial" pitchFamily="34" charset="0"/>
              <a:buChar char="•"/>
            </a:pPr>
            <a:r>
              <a:rPr lang="en-US" sz="1100" i="1" dirty="0">
                <a:solidFill>
                  <a:prstClr val="black"/>
                </a:solidFill>
              </a:rPr>
              <a:t>Acquire 3 New Family Medicine Practice in Region 3</a:t>
            </a:r>
          </a:p>
          <a:p>
            <a:pPr marL="171396" indent="-171396">
              <a:buFont typeface="Arial" pitchFamily="34" charset="0"/>
              <a:buChar char="•"/>
            </a:pPr>
            <a:r>
              <a:rPr lang="en-US" sz="1100" i="1" dirty="0">
                <a:solidFill>
                  <a:prstClr val="black"/>
                </a:solidFill>
              </a:rPr>
              <a:t>Patient </a:t>
            </a:r>
            <a:r>
              <a:rPr lang="en-US" sz="1100" i="1" dirty="0" smtClean="0">
                <a:solidFill>
                  <a:prstClr val="black"/>
                </a:solidFill>
              </a:rPr>
              <a:t>Flow Assessment</a:t>
            </a:r>
          </a:p>
          <a:p>
            <a:pPr marL="171396" indent="-171396">
              <a:buFont typeface="Arial" pitchFamily="34" charset="0"/>
              <a:buChar char="•"/>
            </a:pPr>
            <a:endParaRPr lang="en-US" sz="1100" i="1" dirty="0">
              <a:solidFill>
                <a:prstClr val="black"/>
              </a:solidFill>
            </a:endParaRPr>
          </a:p>
          <a:p>
            <a:pPr marL="171396" indent="-171396">
              <a:buFont typeface="Arial" pitchFamily="34" charset="0"/>
              <a:buChar char="•"/>
            </a:pPr>
            <a:endParaRPr lang="en-US" sz="1100" i="1" dirty="0">
              <a:solidFill>
                <a:prstClr val="black"/>
              </a:solidFill>
            </a:endParaRPr>
          </a:p>
          <a:p>
            <a:pPr marL="171396" indent="-171396">
              <a:buFont typeface="Arial" pitchFamily="34" charset="0"/>
              <a:buChar char="•"/>
            </a:pPr>
            <a:endParaRPr lang="en-US" sz="1100" i="1" dirty="0">
              <a:solidFill>
                <a:prstClr val="black"/>
              </a:solidFill>
            </a:endParaRPr>
          </a:p>
        </p:txBody>
      </p:sp>
      <p:sp>
        <p:nvSpPr>
          <p:cNvPr id="21" name="TextBox 20"/>
          <p:cNvSpPr txBox="1"/>
          <p:nvPr/>
        </p:nvSpPr>
        <p:spPr>
          <a:xfrm>
            <a:off x="1028185" y="4709519"/>
            <a:ext cx="2286000" cy="1538883"/>
          </a:xfrm>
          <a:prstGeom prst="rect">
            <a:avLst/>
          </a:prstGeom>
          <a:solidFill>
            <a:schemeClr val="bg1">
              <a:lumMod val="95000"/>
            </a:schemeClr>
          </a:solidFill>
          <a:ln>
            <a:noFill/>
          </a:ln>
        </p:spPr>
        <p:txBody>
          <a:bodyPr wrap="square" lIns="91440" tIns="91440" rIns="91440" bIns="91440" rtlCol="0" anchor="ctr">
            <a:spAutoFit/>
          </a:bodyPr>
          <a:lstStyle/>
          <a:p>
            <a:pPr marL="171396" indent="-171396">
              <a:buFont typeface="Arial" pitchFamily="34" charset="0"/>
              <a:buChar char="•"/>
            </a:pPr>
            <a:r>
              <a:rPr lang="en-US" sz="1100" i="1" dirty="0">
                <a:solidFill>
                  <a:prstClr val="black"/>
                </a:solidFill>
              </a:rPr>
              <a:t>% Increase in Volumes</a:t>
            </a:r>
          </a:p>
          <a:p>
            <a:pPr marL="171396" indent="-171396">
              <a:buFont typeface="Arial" pitchFamily="34" charset="0"/>
              <a:buChar char="•"/>
            </a:pPr>
            <a:r>
              <a:rPr lang="en-US" sz="1100" i="1" dirty="0">
                <a:solidFill>
                  <a:prstClr val="black"/>
                </a:solidFill>
              </a:rPr>
              <a:t>% Increase in Patient Satisfaction</a:t>
            </a:r>
          </a:p>
          <a:p>
            <a:pPr defTabSz="910353">
              <a:defRPr/>
            </a:pPr>
            <a:endParaRPr lang="en-US" sz="1100" i="1" dirty="0"/>
          </a:p>
          <a:p>
            <a:pPr defTabSz="910353">
              <a:defRPr/>
            </a:pPr>
            <a:endParaRPr lang="en-US" sz="1100" i="1" dirty="0" smtClean="0"/>
          </a:p>
          <a:p>
            <a:pPr defTabSz="910353">
              <a:defRPr/>
            </a:pPr>
            <a:endParaRPr lang="en-US" sz="1100" i="1" dirty="0"/>
          </a:p>
          <a:p>
            <a:pPr marL="171396" indent="-171396">
              <a:buFont typeface="Arial" pitchFamily="34" charset="0"/>
              <a:buChar char="•"/>
            </a:pPr>
            <a:endParaRPr lang="en-US" sz="1100" i="1" dirty="0" smtClean="0">
              <a:solidFill>
                <a:prstClr val="black"/>
              </a:solidFill>
            </a:endParaRPr>
          </a:p>
          <a:p>
            <a:pPr marL="171396" indent="-171396">
              <a:buFont typeface="Arial" pitchFamily="34" charset="0"/>
              <a:buChar char="•"/>
            </a:pPr>
            <a:endParaRPr lang="en-US" sz="1100" i="1" dirty="0">
              <a:solidFill>
                <a:prstClr val="black"/>
              </a:solidFill>
            </a:endParaRPr>
          </a:p>
        </p:txBody>
      </p:sp>
      <p:sp>
        <p:nvSpPr>
          <p:cNvPr id="22" name="TextBox 21"/>
          <p:cNvSpPr txBox="1"/>
          <p:nvPr/>
        </p:nvSpPr>
        <p:spPr>
          <a:xfrm>
            <a:off x="3659079" y="4709518"/>
            <a:ext cx="2286000" cy="1538883"/>
          </a:xfrm>
          <a:prstGeom prst="rect">
            <a:avLst/>
          </a:prstGeom>
          <a:solidFill>
            <a:schemeClr val="bg1">
              <a:lumMod val="95000"/>
            </a:schemeClr>
          </a:solidFill>
        </p:spPr>
        <p:txBody>
          <a:bodyPr wrap="square" lIns="91440" tIns="91440" rIns="91440" bIns="91440" rtlCol="0" anchor="ctr">
            <a:spAutoFit/>
          </a:bodyPr>
          <a:lstStyle/>
          <a:p>
            <a:pPr marL="171396" indent="-171396">
              <a:buFont typeface="Arial" pitchFamily="34" charset="0"/>
              <a:buChar char="•"/>
            </a:pPr>
            <a:r>
              <a:rPr lang="en-US" sz="1100" i="1" dirty="0">
                <a:solidFill>
                  <a:prstClr val="black"/>
                </a:solidFill>
              </a:rPr>
              <a:t>% Increase in </a:t>
            </a:r>
            <a:r>
              <a:rPr lang="en-US" sz="1100" i="1" dirty="0" smtClean="0">
                <a:solidFill>
                  <a:prstClr val="black"/>
                </a:solidFill>
              </a:rPr>
              <a:t>Primary Care Volumes</a:t>
            </a:r>
          </a:p>
          <a:p>
            <a:pPr marL="171396" indent="-171396">
              <a:buFont typeface="Arial" pitchFamily="34" charset="0"/>
              <a:buChar char="•"/>
            </a:pPr>
            <a:r>
              <a:rPr lang="en-US" sz="1100" i="1" dirty="0" smtClean="0">
                <a:solidFill>
                  <a:prstClr val="black"/>
                </a:solidFill>
              </a:rPr>
              <a:t>% Increase in Downstream Volumes</a:t>
            </a:r>
            <a:endParaRPr lang="en-US" sz="1100" i="1" dirty="0">
              <a:solidFill>
                <a:prstClr val="black"/>
              </a:solidFill>
            </a:endParaRPr>
          </a:p>
          <a:p>
            <a:pPr marL="171396" indent="-171396">
              <a:buFont typeface="Arial" pitchFamily="34" charset="0"/>
              <a:buChar char="•"/>
            </a:pPr>
            <a:r>
              <a:rPr lang="en-US" sz="1100" i="1" dirty="0">
                <a:solidFill>
                  <a:prstClr val="black"/>
                </a:solidFill>
              </a:rPr>
              <a:t>% Increase in </a:t>
            </a:r>
            <a:r>
              <a:rPr lang="en-US" sz="1100" i="1" dirty="0" smtClean="0">
                <a:solidFill>
                  <a:prstClr val="black"/>
                </a:solidFill>
              </a:rPr>
              <a:t>Primary Care Patient Satisfaction</a:t>
            </a:r>
          </a:p>
          <a:p>
            <a:pPr marL="171396" indent="-171396">
              <a:buFont typeface="Arial" pitchFamily="34" charset="0"/>
              <a:buChar char="•"/>
            </a:pPr>
            <a:endParaRPr lang="en-US" sz="1100" i="1" dirty="0" smtClean="0">
              <a:solidFill>
                <a:prstClr val="black"/>
              </a:solidFill>
            </a:endParaRPr>
          </a:p>
          <a:p>
            <a:endParaRPr lang="en-US" sz="1100" i="1" dirty="0">
              <a:solidFill>
                <a:prstClr val="black"/>
              </a:solidFill>
            </a:endParaRPr>
          </a:p>
        </p:txBody>
      </p:sp>
      <p:sp>
        <p:nvSpPr>
          <p:cNvPr id="23" name="TextBox 22"/>
          <p:cNvSpPr txBox="1"/>
          <p:nvPr/>
        </p:nvSpPr>
        <p:spPr>
          <a:xfrm>
            <a:off x="6249879" y="4709518"/>
            <a:ext cx="2260614" cy="1538883"/>
          </a:xfrm>
          <a:prstGeom prst="rect">
            <a:avLst/>
          </a:prstGeom>
          <a:solidFill>
            <a:schemeClr val="bg1">
              <a:lumMod val="95000"/>
            </a:schemeClr>
          </a:solidFill>
        </p:spPr>
        <p:txBody>
          <a:bodyPr wrap="square" lIns="91440" tIns="91440" rIns="91440" bIns="91440" rtlCol="0" anchor="ctr">
            <a:spAutoFit/>
          </a:bodyPr>
          <a:lstStyle/>
          <a:p>
            <a:pPr marL="171450" indent="-171450" defTabSz="910353">
              <a:buFont typeface="Arial" pitchFamily="34" charset="0"/>
              <a:buChar char="•"/>
              <a:defRPr/>
            </a:pPr>
            <a:r>
              <a:rPr lang="en-US" sz="1100" i="1" dirty="0"/>
              <a:t>Attributed lives gained</a:t>
            </a:r>
          </a:p>
          <a:p>
            <a:pPr marL="171450" indent="-171450" defTabSz="910353">
              <a:buFont typeface="Arial" pitchFamily="34" charset="0"/>
              <a:buChar char="•"/>
              <a:defRPr/>
            </a:pPr>
            <a:r>
              <a:rPr lang="en-US" sz="1100" i="1" dirty="0"/>
              <a:t>Referrals generated to other </a:t>
            </a:r>
            <a:r>
              <a:rPr lang="en-US" sz="1100" i="1" dirty="0" smtClean="0"/>
              <a:t>services</a:t>
            </a:r>
          </a:p>
          <a:p>
            <a:pPr marL="171396" indent="-171396">
              <a:buFont typeface="Arial" pitchFamily="34" charset="0"/>
              <a:buChar char="•"/>
            </a:pPr>
            <a:r>
              <a:rPr lang="en-US" sz="1100" i="1" dirty="0"/>
              <a:t>Patient wait times </a:t>
            </a:r>
            <a:endParaRPr lang="en-US" sz="1100" i="1" dirty="0" smtClean="0"/>
          </a:p>
          <a:p>
            <a:pPr marL="171396" indent="-171396">
              <a:buFont typeface="Arial" pitchFamily="34" charset="0"/>
              <a:buChar char="•"/>
            </a:pPr>
            <a:r>
              <a:rPr lang="en-US" sz="1100" i="1" dirty="0"/>
              <a:t>Total appointment </a:t>
            </a:r>
            <a:r>
              <a:rPr lang="en-US" sz="1100" i="1" dirty="0" smtClean="0"/>
              <a:t>duration</a:t>
            </a:r>
          </a:p>
          <a:p>
            <a:pPr marL="171396" indent="-171396">
              <a:buFont typeface="Arial" pitchFamily="34" charset="0"/>
              <a:buChar char="•"/>
            </a:pPr>
            <a:r>
              <a:rPr lang="en-US" sz="1100" i="1" dirty="0"/>
              <a:t>Patient satisfaction on wait </a:t>
            </a:r>
            <a:r>
              <a:rPr lang="en-US" sz="1100" i="1" dirty="0" smtClean="0"/>
              <a:t>times</a:t>
            </a:r>
            <a:endParaRPr lang="en-US" sz="1100" i="1" dirty="0" smtClean="0">
              <a:solidFill>
                <a:prstClr val="black"/>
              </a:solidFill>
            </a:endParaRPr>
          </a:p>
          <a:p>
            <a:pPr marL="171396" indent="-171396">
              <a:buFont typeface="Arial" pitchFamily="34" charset="0"/>
              <a:buChar char="•"/>
            </a:pPr>
            <a:endParaRPr lang="en-US" sz="1100" i="1" dirty="0">
              <a:solidFill>
                <a:prstClr val="black"/>
              </a:solidFill>
            </a:endParaRPr>
          </a:p>
        </p:txBody>
      </p:sp>
      <p:sp>
        <p:nvSpPr>
          <p:cNvPr id="25" name="Slide Number Placeholder 1"/>
          <p:cNvSpPr txBox="1">
            <a:spLocks/>
          </p:cNvSpPr>
          <p:nvPr/>
        </p:nvSpPr>
        <p:spPr bwMode="gray">
          <a:xfrm>
            <a:off x="4261121" y="6454595"/>
            <a:ext cx="621771" cy="242047"/>
          </a:xfrm>
          <a:prstGeom prst="rect">
            <a:avLst/>
          </a:prstGeom>
        </p:spPr>
        <p:txBody>
          <a:bodyPr vert="horz" wrap="square" lIns="40840" tIns="40840" rIns="40840" bIns="40840" rtlCol="0" anchor="t">
            <a:noAutofit/>
          </a:bodyPr>
          <a:lstStyle>
            <a:defPPr>
              <a:defRPr lang="en-US"/>
            </a:defPPr>
            <a:lvl1pPr marL="0" algn="ctr" defTabSz="910407" rtl="0" eaLnBrk="1" latinLnBrk="0" hangingPunct="1">
              <a:defRPr sz="900" kern="1200">
                <a:solidFill>
                  <a:schemeClr val="accent5"/>
                </a:solidFill>
                <a:latin typeface="+mn-lt"/>
                <a:ea typeface="+mn-ea"/>
                <a:cs typeface="+mn-cs"/>
              </a:defRPr>
            </a:lvl1pPr>
            <a:lvl2pPr marL="455209" algn="l" defTabSz="910407" rtl="0" eaLnBrk="1" latinLnBrk="0" hangingPunct="1">
              <a:defRPr sz="1900" kern="1200">
                <a:solidFill>
                  <a:schemeClr val="tx1"/>
                </a:solidFill>
                <a:latin typeface="+mn-lt"/>
                <a:ea typeface="+mn-ea"/>
                <a:cs typeface="+mn-cs"/>
              </a:defRPr>
            </a:lvl2pPr>
            <a:lvl3pPr marL="910407" algn="l" defTabSz="910407" rtl="0" eaLnBrk="1" latinLnBrk="0" hangingPunct="1">
              <a:defRPr sz="1900" kern="1200">
                <a:solidFill>
                  <a:schemeClr val="tx1"/>
                </a:solidFill>
                <a:latin typeface="+mn-lt"/>
                <a:ea typeface="+mn-ea"/>
                <a:cs typeface="+mn-cs"/>
              </a:defRPr>
            </a:lvl3pPr>
            <a:lvl4pPr marL="1365610" algn="l" defTabSz="910407" rtl="0" eaLnBrk="1" latinLnBrk="0" hangingPunct="1">
              <a:defRPr sz="1900" kern="1200">
                <a:solidFill>
                  <a:schemeClr val="tx1"/>
                </a:solidFill>
                <a:latin typeface="+mn-lt"/>
                <a:ea typeface="+mn-ea"/>
                <a:cs typeface="+mn-cs"/>
              </a:defRPr>
            </a:lvl4pPr>
            <a:lvl5pPr marL="1820815" algn="l" defTabSz="910407" rtl="0" eaLnBrk="1" latinLnBrk="0" hangingPunct="1">
              <a:defRPr sz="1900" kern="1200">
                <a:solidFill>
                  <a:schemeClr val="tx1"/>
                </a:solidFill>
                <a:latin typeface="+mn-lt"/>
                <a:ea typeface="+mn-ea"/>
                <a:cs typeface="+mn-cs"/>
              </a:defRPr>
            </a:lvl5pPr>
            <a:lvl6pPr marL="2276018" algn="l" defTabSz="910407" rtl="0" eaLnBrk="1" latinLnBrk="0" hangingPunct="1">
              <a:defRPr sz="1900" kern="1200">
                <a:solidFill>
                  <a:schemeClr val="tx1"/>
                </a:solidFill>
                <a:latin typeface="+mn-lt"/>
                <a:ea typeface="+mn-ea"/>
                <a:cs typeface="+mn-cs"/>
              </a:defRPr>
            </a:lvl6pPr>
            <a:lvl7pPr marL="2731219" algn="l" defTabSz="910407" rtl="0" eaLnBrk="1" latinLnBrk="0" hangingPunct="1">
              <a:defRPr sz="1900" kern="1200">
                <a:solidFill>
                  <a:schemeClr val="tx1"/>
                </a:solidFill>
                <a:latin typeface="+mn-lt"/>
                <a:ea typeface="+mn-ea"/>
                <a:cs typeface="+mn-cs"/>
              </a:defRPr>
            </a:lvl7pPr>
            <a:lvl8pPr marL="3186425" algn="l" defTabSz="910407" rtl="0" eaLnBrk="1" latinLnBrk="0" hangingPunct="1">
              <a:defRPr sz="1900" kern="1200">
                <a:solidFill>
                  <a:schemeClr val="tx1"/>
                </a:solidFill>
                <a:latin typeface="+mn-lt"/>
                <a:ea typeface="+mn-ea"/>
                <a:cs typeface="+mn-cs"/>
              </a:defRPr>
            </a:lvl8pPr>
            <a:lvl9pPr marL="3641626" algn="l" defTabSz="910407" rtl="0" eaLnBrk="1" latinLnBrk="0" hangingPunct="1">
              <a:defRPr sz="1900" kern="1200">
                <a:solidFill>
                  <a:schemeClr val="tx1"/>
                </a:solidFill>
                <a:latin typeface="+mn-lt"/>
                <a:ea typeface="+mn-ea"/>
                <a:cs typeface="+mn-cs"/>
              </a:defRPr>
            </a:lvl9pPr>
          </a:lstStyle>
          <a:p>
            <a:fld id="{D1524D41-16DC-4D92-9EF9-071B213BE0F5}" type="slidenum">
              <a:rPr lang="en-US" smtClean="0">
                <a:solidFill>
                  <a:srgbClr val="000000"/>
                </a:solidFill>
              </a:rPr>
              <a:pPr/>
              <a:t>28</a:t>
            </a:fld>
            <a:endParaRPr lang="en-US" dirty="0">
              <a:solidFill>
                <a:srgbClr val="000000"/>
              </a:solidFill>
            </a:endParaRPr>
          </a:p>
        </p:txBody>
      </p:sp>
      <p:sp>
        <p:nvSpPr>
          <p:cNvPr id="8" name="Chevron 7"/>
          <p:cNvSpPr/>
          <p:nvPr/>
        </p:nvSpPr>
        <p:spPr bwMode="gray">
          <a:xfrm>
            <a:off x="3657600" y="1337675"/>
            <a:ext cx="2519340" cy="391886"/>
          </a:xfrm>
          <a:prstGeom prst="chevron">
            <a:avLst/>
          </a:prstGeom>
          <a:ln w="6350">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600" b="1" dirty="0">
                <a:solidFill>
                  <a:prstClr val="black"/>
                </a:solidFill>
              </a:rPr>
              <a:t>Objective</a:t>
            </a:r>
          </a:p>
        </p:txBody>
      </p:sp>
      <p:sp>
        <p:nvSpPr>
          <p:cNvPr id="10" name="Chevron 9"/>
          <p:cNvSpPr/>
          <p:nvPr/>
        </p:nvSpPr>
        <p:spPr bwMode="gray">
          <a:xfrm>
            <a:off x="6248400" y="1337675"/>
            <a:ext cx="2465638" cy="391886"/>
          </a:xfrm>
          <a:prstGeom prst="chevron">
            <a:avLst/>
          </a:prstGeom>
          <a:ln w="6350">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600" b="1" dirty="0">
                <a:solidFill>
                  <a:prstClr val="black"/>
                </a:solidFill>
              </a:rPr>
              <a:t>Initiative</a:t>
            </a:r>
          </a:p>
        </p:txBody>
      </p:sp>
      <p:sp>
        <p:nvSpPr>
          <p:cNvPr id="26" name="TextBox 25"/>
          <p:cNvSpPr txBox="1"/>
          <p:nvPr/>
        </p:nvSpPr>
        <p:spPr>
          <a:xfrm>
            <a:off x="609600" y="1729562"/>
            <a:ext cx="307758" cy="1640450"/>
          </a:xfrm>
          <a:prstGeom prst="rect">
            <a:avLst/>
          </a:prstGeom>
          <a:ln w="3175"/>
        </p:spPr>
        <p:style>
          <a:lnRef idx="2">
            <a:schemeClr val="accent1"/>
          </a:lnRef>
          <a:fillRef idx="1">
            <a:schemeClr val="lt1"/>
          </a:fillRef>
          <a:effectRef idx="0">
            <a:schemeClr val="accent1"/>
          </a:effectRef>
          <a:fontRef idx="minor">
            <a:schemeClr val="dk1"/>
          </a:fontRef>
        </p:style>
        <p:txBody>
          <a:bodyPr vert="vert270" wrap="square" lIns="45711" tIns="45711" rIns="45711" bIns="45711" rtlCol="0">
            <a:spAutoFit/>
          </a:bodyPr>
          <a:lstStyle/>
          <a:p>
            <a:pPr algn="ctr"/>
            <a:r>
              <a:rPr lang="en-US" sz="1400" b="1" dirty="0" smtClean="0"/>
              <a:t>Definition </a:t>
            </a:r>
            <a:endParaRPr lang="en-US" sz="1400" b="1" dirty="0"/>
          </a:p>
        </p:txBody>
      </p:sp>
      <p:sp>
        <p:nvSpPr>
          <p:cNvPr id="27" name="TextBox 26"/>
          <p:cNvSpPr txBox="1"/>
          <p:nvPr/>
        </p:nvSpPr>
        <p:spPr>
          <a:xfrm>
            <a:off x="609600" y="3447870"/>
            <a:ext cx="307758" cy="1200329"/>
          </a:xfrm>
          <a:prstGeom prst="rect">
            <a:avLst/>
          </a:prstGeom>
          <a:ln w="3175"/>
        </p:spPr>
        <p:style>
          <a:lnRef idx="2">
            <a:schemeClr val="accent1"/>
          </a:lnRef>
          <a:fillRef idx="1">
            <a:schemeClr val="lt1"/>
          </a:fillRef>
          <a:effectRef idx="0">
            <a:schemeClr val="accent1"/>
          </a:effectRef>
          <a:fontRef idx="minor">
            <a:schemeClr val="dk1"/>
          </a:fontRef>
        </p:style>
        <p:txBody>
          <a:bodyPr vert="vert270" wrap="square" lIns="45711" tIns="45711" rIns="45711" bIns="45711" rtlCol="0">
            <a:spAutoFit/>
          </a:bodyPr>
          <a:lstStyle/>
          <a:p>
            <a:pPr algn="ctr"/>
            <a:r>
              <a:rPr lang="en-US" sz="1400" b="1" dirty="0" smtClean="0"/>
              <a:t>Examples</a:t>
            </a:r>
            <a:endParaRPr lang="en-US" sz="1400" b="1" dirty="0"/>
          </a:p>
        </p:txBody>
      </p:sp>
      <p:sp>
        <p:nvSpPr>
          <p:cNvPr id="28" name="TextBox 27"/>
          <p:cNvSpPr txBox="1"/>
          <p:nvPr/>
        </p:nvSpPr>
        <p:spPr>
          <a:xfrm>
            <a:off x="609600" y="4709517"/>
            <a:ext cx="307758" cy="1538883"/>
          </a:xfrm>
          <a:prstGeom prst="rect">
            <a:avLst/>
          </a:prstGeom>
          <a:ln w="3175"/>
        </p:spPr>
        <p:style>
          <a:lnRef idx="2">
            <a:schemeClr val="accent1"/>
          </a:lnRef>
          <a:fillRef idx="1">
            <a:schemeClr val="lt1"/>
          </a:fillRef>
          <a:effectRef idx="0">
            <a:schemeClr val="accent1"/>
          </a:effectRef>
          <a:fontRef idx="minor">
            <a:schemeClr val="dk1"/>
          </a:fontRef>
        </p:style>
        <p:txBody>
          <a:bodyPr vert="vert270" wrap="square" lIns="45711" tIns="45711" rIns="45711" bIns="45711" rtlCol="0">
            <a:spAutoFit/>
          </a:bodyPr>
          <a:lstStyle/>
          <a:p>
            <a:pPr algn="ctr"/>
            <a:r>
              <a:rPr lang="en-US" sz="1400" b="1" dirty="0" smtClean="0"/>
              <a:t>Sample Metrics</a:t>
            </a:r>
            <a:endParaRPr lang="en-US" sz="1400" b="1" dirty="0"/>
          </a:p>
        </p:txBody>
      </p:sp>
    </p:spTree>
    <p:extLst>
      <p:ext uri="{BB962C8B-B14F-4D97-AF65-F5344CB8AC3E}">
        <p14:creationId xmlns:p14="http://schemas.microsoft.com/office/powerpoint/2010/main" val="16751674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29</a:t>
            </a:fld>
            <a:endParaRPr lang="en-US" dirty="0">
              <a:solidFill>
                <a:srgbClr val="000000"/>
              </a:solidFill>
            </a:endParaRPr>
          </a:p>
        </p:txBody>
      </p:sp>
      <p:sp>
        <p:nvSpPr>
          <p:cNvPr id="5" name="Text Placeholder 4"/>
          <p:cNvSpPr>
            <a:spLocks noGrp="1"/>
          </p:cNvSpPr>
          <p:nvPr>
            <p:ph type="body" sz="quarter" idx="19"/>
          </p:nvPr>
        </p:nvSpPr>
        <p:spPr/>
        <p:txBody>
          <a:bodyPr/>
          <a:lstStyle/>
          <a:p>
            <a:r>
              <a:rPr lang="en-US" dirty="0" smtClean="0"/>
              <a:t>Strategic Plan Design</a:t>
            </a:r>
            <a:endParaRPr lang="en-US" dirty="0"/>
          </a:p>
        </p:txBody>
      </p:sp>
      <p:sp>
        <p:nvSpPr>
          <p:cNvPr id="6" name="Title 5"/>
          <p:cNvSpPr>
            <a:spLocks noGrp="1"/>
          </p:cNvSpPr>
          <p:nvPr>
            <p:ph type="title"/>
          </p:nvPr>
        </p:nvSpPr>
        <p:spPr>
          <a:xfrm>
            <a:off x="399866" y="673829"/>
            <a:ext cx="8314171" cy="249114"/>
          </a:xfrm>
        </p:spPr>
        <p:txBody>
          <a:bodyPr/>
          <a:lstStyle/>
          <a:p>
            <a:r>
              <a:rPr lang="en-US" dirty="0" smtClean="0"/>
              <a:t>Institution Level Goals &amp; Primary Care Objectives</a:t>
            </a:r>
            <a:endParaRPr lang="en-US" dirty="0"/>
          </a:p>
        </p:txBody>
      </p:sp>
      <p:sp>
        <p:nvSpPr>
          <p:cNvPr id="7" name="Chevron 6"/>
          <p:cNvSpPr/>
          <p:nvPr/>
        </p:nvSpPr>
        <p:spPr bwMode="gray">
          <a:xfrm>
            <a:off x="6716237"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Objective</a:t>
            </a:r>
          </a:p>
        </p:txBody>
      </p:sp>
      <p:sp>
        <p:nvSpPr>
          <p:cNvPr id="9" name="Chevron 8"/>
          <p:cNvSpPr/>
          <p:nvPr/>
        </p:nvSpPr>
        <p:spPr bwMode="gray">
          <a:xfrm>
            <a:off x="7717473"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Initiative</a:t>
            </a:r>
          </a:p>
        </p:txBody>
      </p:sp>
      <p:sp>
        <p:nvSpPr>
          <p:cNvPr id="11" name="Chevron 10"/>
          <p:cNvSpPr/>
          <p:nvPr/>
        </p:nvSpPr>
        <p:spPr bwMode="gray">
          <a:xfrm>
            <a:off x="5715000" y="673830"/>
            <a:ext cx="1001237" cy="195943"/>
          </a:xfrm>
          <a:prstGeom prst="chevron">
            <a:avLst/>
          </a:prstGeom>
          <a:solidFill>
            <a:schemeClr val="accent1"/>
          </a:solidFill>
          <a:ln w="9525" cap="flat" cmpd="sng" algn="ctr">
            <a:no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Goal</a:t>
            </a:r>
          </a:p>
        </p:txBody>
      </p:sp>
      <p:grpSp>
        <p:nvGrpSpPr>
          <p:cNvPr id="17" name="Group 16"/>
          <p:cNvGrpSpPr/>
          <p:nvPr/>
        </p:nvGrpSpPr>
        <p:grpSpPr>
          <a:xfrm>
            <a:off x="1295402" y="1219201"/>
            <a:ext cx="1372770" cy="1524000"/>
            <a:chOff x="399866" y="1447800"/>
            <a:chExt cx="1554480" cy="457200"/>
          </a:xfrm>
        </p:grpSpPr>
        <p:sp>
          <p:nvSpPr>
            <p:cNvPr id="10" name="Rectangle 9"/>
            <p:cNvSpPr/>
            <p:nvPr/>
          </p:nvSpPr>
          <p:spPr>
            <a:xfrm>
              <a:off x="399866" y="1447800"/>
              <a:ext cx="1554480" cy="4572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i="1" dirty="0" smtClean="0">
                  <a:solidFill>
                    <a:schemeClr val="tx1"/>
                  </a:solidFill>
                </a:rPr>
                <a:t>Grow Volumes</a:t>
              </a:r>
              <a:endParaRPr lang="en-US" sz="1100" b="1" i="1" dirty="0">
                <a:solidFill>
                  <a:schemeClr val="tx1"/>
                </a:solidFill>
              </a:endParaRPr>
            </a:p>
          </p:txBody>
        </p:sp>
        <p:sp>
          <p:nvSpPr>
            <p:cNvPr id="16" name="TextBox 15"/>
            <p:cNvSpPr txBox="1"/>
            <p:nvPr/>
          </p:nvSpPr>
          <p:spPr>
            <a:xfrm>
              <a:off x="399866" y="1447800"/>
              <a:ext cx="1554480" cy="69250"/>
            </a:xfrm>
            <a:prstGeom prst="rect">
              <a:avLst/>
            </a:prstGeom>
            <a:noFill/>
          </p:spPr>
          <p:txBody>
            <a:bodyPr wrap="square" lIns="45720" rIns="45720" rtlCol="0">
              <a:spAutoFit/>
            </a:bodyPr>
            <a:lstStyle/>
            <a:p>
              <a:pPr algn="ctr"/>
              <a:endParaRPr lang="en-US" sz="900" b="1" i="1" dirty="0"/>
            </a:p>
          </p:txBody>
        </p:sp>
      </p:grpSp>
      <p:grpSp>
        <p:nvGrpSpPr>
          <p:cNvPr id="41" name="Group 40"/>
          <p:cNvGrpSpPr/>
          <p:nvPr/>
        </p:nvGrpSpPr>
        <p:grpSpPr>
          <a:xfrm>
            <a:off x="2848232" y="1219201"/>
            <a:ext cx="1372770" cy="1524000"/>
            <a:chOff x="2826729" y="1219201"/>
            <a:chExt cx="1372770" cy="1524000"/>
          </a:xfrm>
        </p:grpSpPr>
        <p:sp>
          <p:nvSpPr>
            <p:cNvPr id="19" name="Rectangle 18"/>
            <p:cNvSpPr/>
            <p:nvPr/>
          </p:nvSpPr>
          <p:spPr>
            <a:xfrm>
              <a:off x="2826729" y="1219201"/>
              <a:ext cx="1372770" cy="1524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i="1" dirty="0" smtClean="0">
                  <a:solidFill>
                    <a:schemeClr val="tx1"/>
                  </a:solidFill>
                </a:rPr>
                <a:t>Improve Patient </a:t>
              </a:r>
              <a:r>
                <a:rPr lang="en-US" sz="1100" b="1" i="1" dirty="0">
                  <a:solidFill>
                    <a:schemeClr val="tx1"/>
                  </a:solidFill>
                </a:rPr>
                <a:t>Satisfaction</a:t>
              </a:r>
            </a:p>
          </p:txBody>
        </p:sp>
        <p:sp>
          <p:nvSpPr>
            <p:cNvPr id="20" name="TextBox 19"/>
            <p:cNvSpPr txBox="1"/>
            <p:nvPr/>
          </p:nvSpPr>
          <p:spPr>
            <a:xfrm>
              <a:off x="2826729" y="1219201"/>
              <a:ext cx="1372770" cy="230833"/>
            </a:xfrm>
            <a:prstGeom prst="rect">
              <a:avLst/>
            </a:prstGeom>
            <a:noFill/>
          </p:spPr>
          <p:txBody>
            <a:bodyPr wrap="square" lIns="45720" rIns="45720" rtlCol="0">
              <a:spAutoFit/>
            </a:bodyPr>
            <a:lstStyle/>
            <a:p>
              <a:pPr algn="ctr"/>
              <a:endParaRPr lang="en-US" sz="900" b="1" i="1" dirty="0"/>
            </a:p>
          </p:txBody>
        </p:sp>
      </p:grpSp>
      <p:sp>
        <p:nvSpPr>
          <p:cNvPr id="30" name="Rectangle 29"/>
          <p:cNvSpPr/>
          <p:nvPr/>
        </p:nvSpPr>
        <p:spPr>
          <a:xfrm>
            <a:off x="4401062" y="1219201"/>
            <a:ext cx="1372770" cy="1524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i="1" dirty="0">
                <a:solidFill>
                  <a:schemeClr val="tx1"/>
                </a:solidFill>
              </a:rPr>
              <a:t>Goal #3</a:t>
            </a:r>
          </a:p>
        </p:txBody>
      </p:sp>
      <p:sp>
        <p:nvSpPr>
          <p:cNvPr id="31" name="TextBox 30"/>
          <p:cNvSpPr txBox="1"/>
          <p:nvPr/>
        </p:nvSpPr>
        <p:spPr>
          <a:xfrm>
            <a:off x="1309326" y="3005080"/>
            <a:ext cx="1372770" cy="2377556"/>
          </a:xfrm>
          <a:prstGeom prst="rect">
            <a:avLst/>
          </a:prstGeom>
          <a:noFill/>
        </p:spPr>
        <p:txBody>
          <a:bodyPr wrap="square" lIns="45711" tIns="45711" rIns="45711" bIns="45711" rtlCol="0">
            <a:spAutoFit/>
          </a:bodyPr>
          <a:lstStyle/>
          <a:p>
            <a:pPr marL="115866" indent="-115866">
              <a:lnSpc>
                <a:spcPct val="150000"/>
              </a:lnSpc>
              <a:buFont typeface="Arial" pitchFamily="34" charset="0"/>
              <a:buChar char="•"/>
            </a:pPr>
            <a:r>
              <a:rPr lang="en-US" sz="1100" i="1" dirty="0"/>
              <a:t>Increase market </a:t>
            </a:r>
            <a:r>
              <a:rPr lang="en-US" sz="1100" i="1" dirty="0" smtClean="0"/>
              <a:t>share by </a:t>
            </a:r>
            <a:r>
              <a:rPr lang="en-US" sz="1100" i="1" dirty="0"/>
              <a:t>x%</a:t>
            </a:r>
          </a:p>
          <a:p>
            <a:pPr>
              <a:lnSpc>
                <a:spcPct val="150000"/>
              </a:lnSpc>
            </a:pPr>
            <a:endParaRPr lang="en-US" sz="1100" i="1" dirty="0" smtClean="0"/>
          </a:p>
          <a:p>
            <a:pPr marL="115866" indent="-115866">
              <a:lnSpc>
                <a:spcPct val="150000"/>
              </a:lnSpc>
              <a:buFont typeface="Arial" pitchFamily="34" charset="0"/>
              <a:buChar char="•"/>
            </a:pPr>
            <a:r>
              <a:rPr lang="en-US" sz="1100" i="1" dirty="0" smtClean="0"/>
              <a:t>Strengthen relationship with referring organizations and physicians</a:t>
            </a:r>
          </a:p>
          <a:p>
            <a:pPr marL="115866" indent="-115866">
              <a:lnSpc>
                <a:spcPct val="150000"/>
              </a:lnSpc>
              <a:buFont typeface="Arial" pitchFamily="34" charset="0"/>
              <a:buChar char="•"/>
            </a:pPr>
            <a:endParaRPr lang="en-US" sz="1100" i="1" dirty="0" smtClean="0"/>
          </a:p>
        </p:txBody>
      </p:sp>
      <p:sp>
        <p:nvSpPr>
          <p:cNvPr id="32" name="TextBox 31"/>
          <p:cNvSpPr txBox="1"/>
          <p:nvPr/>
        </p:nvSpPr>
        <p:spPr>
          <a:xfrm>
            <a:off x="2848232" y="3005084"/>
            <a:ext cx="1372770" cy="2377556"/>
          </a:xfrm>
          <a:prstGeom prst="rect">
            <a:avLst/>
          </a:prstGeom>
          <a:noFill/>
        </p:spPr>
        <p:txBody>
          <a:bodyPr wrap="square" lIns="45711" tIns="45711" rIns="45711" bIns="45711" rtlCol="0">
            <a:spAutoFit/>
          </a:bodyPr>
          <a:lstStyle/>
          <a:p>
            <a:pPr marL="115866" indent="-115866">
              <a:lnSpc>
                <a:spcPct val="150000"/>
              </a:lnSpc>
              <a:buFont typeface="Arial" pitchFamily="34" charset="0"/>
              <a:buChar char="•"/>
            </a:pPr>
            <a:r>
              <a:rPr lang="en-US" sz="1100" i="1" dirty="0"/>
              <a:t>Improve </a:t>
            </a:r>
            <a:r>
              <a:rPr lang="en-US" sz="1100" i="1" dirty="0" smtClean="0"/>
              <a:t>care </a:t>
            </a:r>
            <a:r>
              <a:rPr lang="en-US" sz="1100" i="1" dirty="0"/>
              <a:t>p</a:t>
            </a:r>
            <a:r>
              <a:rPr lang="en-US" sz="1100" i="1" dirty="0" smtClean="0"/>
              <a:t>rocesses</a:t>
            </a:r>
          </a:p>
          <a:p>
            <a:pPr marL="115866" indent="-115866">
              <a:lnSpc>
                <a:spcPct val="150000"/>
              </a:lnSpc>
              <a:buFont typeface="Arial" pitchFamily="34" charset="0"/>
              <a:buChar char="•"/>
            </a:pPr>
            <a:endParaRPr lang="en-US" sz="1100" i="1" dirty="0" smtClean="0"/>
          </a:p>
          <a:p>
            <a:pPr marL="115866" indent="-115866">
              <a:lnSpc>
                <a:spcPct val="150000"/>
              </a:lnSpc>
              <a:buFont typeface="Arial" pitchFamily="34" charset="0"/>
              <a:buChar char="•"/>
            </a:pPr>
            <a:r>
              <a:rPr lang="en-US" sz="1100" i="1" dirty="0" smtClean="0"/>
              <a:t>Improve Patient Experience in PCP offices</a:t>
            </a:r>
          </a:p>
          <a:p>
            <a:pPr marL="115866" indent="-115866">
              <a:lnSpc>
                <a:spcPct val="150000"/>
              </a:lnSpc>
              <a:buFont typeface="Arial" pitchFamily="34" charset="0"/>
              <a:buChar char="•"/>
            </a:pPr>
            <a:endParaRPr lang="en-US" sz="1100" i="1" dirty="0"/>
          </a:p>
          <a:p>
            <a:pPr marL="115866" indent="-115866">
              <a:lnSpc>
                <a:spcPct val="150000"/>
              </a:lnSpc>
              <a:buFont typeface="Arial" pitchFamily="34" charset="0"/>
              <a:buChar char="•"/>
            </a:pPr>
            <a:r>
              <a:rPr lang="en-US" sz="1100" i="1" dirty="0" smtClean="0"/>
              <a:t>Improve patient </a:t>
            </a:r>
            <a:r>
              <a:rPr lang="en-US" sz="1100" i="1" dirty="0"/>
              <a:t>e</a:t>
            </a:r>
            <a:r>
              <a:rPr lang="en-US" sz="1100" i="1" dirty="0" smtClean="0"/>
              <a:t>ngagement</a:t>
            </a:r>
            <a:endParaRPr lang="en-US" sz="1100" i="1" dirty="0"/>
          </a:p>
        </p:txBody>
      </p:sp>
      <p:sp>
        <p:nvSpPr>
          <p:cNvPr id="36" name="Rectangle 35"/>
          <p:cNvSpPr/>
          <p:nvPr/>
        </p:nvSpPr>
        <p:spPr>
          <a:xfrm>
            <a:off x="5953892" y="1219201"/>
            <a:ext cx="1290043" cy="1524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i="1" dirty="0">
                <a:solidFill>
                  <a:schemeClr val="tx1"/>
                </a:solidFill>
              </a:rPr>
              <a:t>Goal #4</a:t>
            </a:r>
          </a:p>
        </p:txBody>
      </p:sp>
      <p:sp>
        <p:nvSpPr>
          <p:cNvPr id="39" name="Rectangle 38"/>
          <p:cNvSpPr/>
          <p:nvPr/>
        </p:nvSpPr>
        <p:spPr>
          <a:xfrm>
            <a:off x="7423994" y="1219201"/>
            <a:ext cx="1290043" cy="15240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i="1" dirty="0">
                <a:solidFill>
                  <a:schemeClr val="tx1"/>
                </a:solidFill>
              </a:rPr>
              <a:t>Goal #5</a:t>
            </a:r>
          </a:p>
        </p:txBody>
      </p:sp>
      <p:sp>
        <p:nvSpPr>
          <p:cNvPr id="40" name="TextBox 39"/>
          <p:cNvSpPr txBox="1"/>
          <p:nvPr/>
        </p:nvSpPr>
        <p:spPr>
          <a:xfrm>
            <a:off x="4401062" y="3005079"/>
            <a:ext cx="1372770" cy="1330539"/>
          </a:xfrm>
          <a:prstGeom prst="rect">
            <a:avLst/>
          </a:prstGeom>
          <a:noFill/>
        </p:spPr>
        <p:txBody>
          <a:bodyPr wrap="square" lIns="45711" tIns="45711" rIns="45711" bIns="45711" rtlCol="0">
            <a:spAutoFit/>
          </a:bodyPr>
          <a:lstStyle/>
          <a:p>
            <a:pPr marL="115866" indent="-115866">
              <a:lnSpc>
                <a:spcPct val="150000"/>
              </a:lnSpc>
              <a:buFont typeface="Arial" pitchFamily="34" charset="0"/>
              <a:buChar char="•"/>
            </a:pPr>
            <a:r>
              <a:rPr lang="en-US" sz="1100" i="1" dirty="0"/>
              <a:t>Objective #1</a:t>
            </a:r>
          </a:p>
          <a:p>
            <a:pPr marL="350770" lvl="1" indent="-115866">
              <a:lnSpc>
                <a:spcPct val="150000"/>
              </a:lnSpc>
            </a:pPr>
            <a:endParaRPr lang="en-US" sz="1100" i="1" dirty="0"/>
          </a:p>
          <a:p>
            <a:pPr marL="115866" indent="-115866">
              <a:lnSpc>
                <a:spcPct val="150000"/>
              </a:lnSpc>
              <a:buFont typeface="Arial" pitchFamily="34" charset="0"/>
              <a:buChar char="•"/>
            </a:pPr>
            <a:r>
              <a:rPr lang="en-US" sz="1100" i="1" dirty="0"/>
              <a:t>Objective #2</a:t>
            </a:r>
          </a:p>
          <a:p>
            <a:pPr marL="350770" lvl="1" indent="-115866">
              <a:lnSpc>
                <a:spcPct val="150000"/>
              </a:lnSpc>
              <a:buFont typeface="Arial" pitchFamily="34" charset="0"/>
              <a:buChar char="•"/>
            </a:pPr>
            <a:endParaRPr lang="en-US" sz="1100" i="1" dirty="0"/>
          </a:p>
          <a:p>
            <a:pPr marL="115866" indent="-115866">
              <a:lnSpc>
                <a:spcPct val="150000"/>
              </a:lnSpc>
              <a:buFont typeface="Arial" pitchFamily="34" charset="0"/>
              <a:buChar char="•"/>
            </a:pPr>
            <a:r>
              <a:rPr lang="en-US" sz="1100" i="1" dirty="0"/>
              <a:t>Objective #3</a:t>
            </a:r>
          </a:p>
        </p:txBody>
      </p:sp>
      <p:sp>
        <p:nvSpPr>
          <p:cNvPr id="43" name="TextBox 42"/>
          <p:cNvSpPr txBox="1"/>
          <p:nvPr/>
        </p:nvSpPr>
        <p:spPr>
          <a:xfrm>
            <a:off x="5953892" y="3005079"/>
            <a:ext cx="1372770" cy="1330539"/>
          </a:xfrm>
          <a:prstGeom prst="rect">
            <a:avLst/>
          </a:prstGeom>
          <a:noFill/>
        </p:spPr>
        <p:txBody>
          <a:bodyPr wrap="square" lIns="45711" tIns="45711" rIns="45711" bIns="45711" rtlCol="0">
            <a:spAutoFit/>
          </a:bodyPr>
          <a:lstStyle/>
          <a:p>
            <a:pPr marL="115866" indent="-115866">
              <a:lnSpc>
                <a:spcPct val="150000"/>
              </a:lnSpc>
              <a:buFont typeface="Arial" pitchFamily="34" charset="0"/>
              <a:buChar char="•"/>
            </a:pPr>
            <a:r>
              <a:rPr lang="en-US" sz="1100" i="1" dirty="0"/>
              <a:t>Objective #1</a:t>
            </a:r>
          </a:p>
          <a:p>
            <a:pPr marL="350770" lvl="1" indent="-115866">
              <a:lnSpc>
                <a:spcPct val="150000"/>
              </a:lnSpc>
              <a:buFont typeface="Arial" pitchFamily="34" charset="0"/>
              <a:buChar char="•"/>
            </a:pPr>
            <a:endParaRPr lang="en-US" sz="1100" i="1" dirty="0"/>
          </a:p>
          <a:p>
            <a:pPr marL="115866" indent="-115866">
              <a:lnSpc>
                <a:spcPct val="150000"/>
              </a:lnSpc>
              <a:buFont typeface="Arial" pitchFamily="34" charset="0"/>
              <a:buChar char="•"/>
            </a:pPr>
            <a:r>
              <a:rPr lang="en-US" sz="1100" i="1" dirty="0"/>
              <a:t>Objective #2</a:t>
            </a:r>
          </a:p>
          <a:p>
            <a:pPr marL="350770" lvl="1" indent="-115866">
              <a:lnSpc>
                <a:spcPct val="150000"/>
              </a:lnSpc>
              <a:buFont typeface="Arial" pitchFamily="34" charset="0"/>
              <a:buChar char="•"/>
            </a:pPr>
            <a:endParaRPr lang="en-US" sz="1100" i="1" dirty="0"/>
          </a:p>
          <a:p>
            <a:pPr marL="115866" indent="-115866">
              <a:lnSpc>
                <a:spcPct val="150000"/>
              </a:lnSpc>
              <a:buFont typeface="Arial" pitchFamily="34" charset="0"/>
              <a:buChar char="•"/>
            </a:pPr>
            <a:r>
              <a:rPr lang="en-US" sz="1100" i="1" dirty="0"/>
              <a:t>Objective #3</a:t>
            </a:r>
          </a:p>
        </p:txBody>
      </p:sp>
      <p:sp>
        <p:nvSpPr>
          <p:cNvPr id="44" name="TextBox 43"/>
          <p:cNvSpPr txBox="1"/>
          <p:nvPr/>
        </p:nvSpPr>
        <p:spPr>
          <a:xfrm>
            <a:off x="7423994" y="3005079"/>
            <a:ext cx="1372770" cy="1330539"/>
          </a:xfrm>
          <a:prstGeom prst="rect">
            <a:avLst/>
          </a:prstGeom>
          <a:noFill/>
        </p:spPr>
        <p:txBody>
          <a:bodyPr wrap="square" lIns="45711" tIns="45711" rIns="45711" bIns="45711" rtlCol="0">
            <a:spAutoFit/>
          </a:bodyPr>
          <a:lstStyle/>
          <a:p>
            <a:pPr marL="115866" indent="-115866">
              <a:lnSpc>
                <a:spcPct val="150000"/>
              </a:lnSpc>
              <a:buFont typeface="Arial" pitchFamily="34" charset="0"/>
              <a:buChar char="•"/>
            </a:pPr>
            <a:r>
              <a:rPr lang="en-US" sz="1100" i="1" dirty="0"/>
              <a:t>Objective #1</a:t>
            </a:r>
          </a:p>
          <a:p>
            <a:pPr marL="350770" lvl="1" indent="-115866">
              <a:lnSpc>
                <a:spcPct val="150000"/>
              </a:lnSpc>
              <a:buFont typeface="Arial" pitchFamily="34" charset="0"/>
              <a:buChar char="•"/>
            </a:pPr>
            <a:endParaRPr lang="en-US" sz="1100" i="1" dirty="0"/>
          </a:p>
          <a:p>
            <a:pPr marL="115866" indent="-115866">
              <a:lnSpc>
                <a:spcPct val="150000"/>
              </a:lnSpc>
              <a:buFont typeface="Arial" pitchFamily="34" charset="0"/>
              <a:buChar char="•"/>
            </a:pPr>
            <a:r>
              <a:rPr lang="en-US" sz="1100" i="1" dirty="0"/>
              <a:t>Objective #2</a:t>
            </a:r>
          </a:p>
          <a:p>
            <a:pPr marL="350770" lvl="1" indent="-115866">
              <a:lnSpc>
                <a:spcPct val="150000"/>
              </a:lnSpc>
              <a:buFont typeface="Arial" pitchFamily="34" charset="0"/>
              <a:buChar char="•"/>
            </a:pPr>
            <a:endParaRPr lang="en-US" sz="1100" i="1" dirty="0"/>
          </a:p>
          <a:p>
            <a:pPr marL="115866" indent="-115866">
              <a:lnSpc>
                <a:spcPct val="150000"/>
              </a:lnSpc>
              <a:buFont typeface="Arial" pitchFamily="34" charset="0"/>
              <a:buChar char="•"/>
            </a:pPr>
            <a:r>
              <a:rPr lang="en-US" sz="1100" i="1" dirty="0"/>
              <a:t>Objective #3</a:t>
            </a:r>
          </a:p>
        </p:txBody>
      </p:sp>
      <p:sp>
        <p:nvSpPr>
          <p:cNvPr id="3" name="TextBox 2"/>
          <p:cNvSpPr txBox="1"/>
          <p:nvPr/>
        </p:nvSpPr>
        <p:spPr>
          <a:xfrm>
            <a:off x="544668" y="1219201"/>
            <a:ext cx="307758" cy="1524000"/>
          </a:xfrm>
          <a:prstGeom prst="rect">
            <a:avLst/>
          </a:prstGeom>
          <a:ln w="3175"/>
        </p:spPr>
        <p:style>
          <a:lnRef idx="2">
            <a:schemeClr val="accent1"/>
          </a:lnRef>
          <a:fillRef idx="1">
            <a:schemeClr val="lt1"/>
          </a:fillRef>
          <a:effectRef idx="0">
            <a:schemeClr val="accent1"/>
          </a:effectRef>
          <a:fontRef idx="minor">
            <a:schemeClr val="dk1"/>
          </a:fontRef>
        </p:style>
        <p:txBody>
          <a:bodyPr vert="vert270" wrap="square" lIns="45711" tIns="45711" rIns="45711" bIns="45711" rtlCol="0">
            <a:spAutoFit/>
          </a:bodyPr>
          <a:lstStyle/>
          <a:p>
            <a:pPr algn="ctr"/>
            <a:r>
              <a:rPr lang="en-US" sz="1400" b="1" dirty="0"/>
              <a:t>Institution </a:t>
            </a:r>
            <a:r>
              <a:rPr lang="en-US" sz="1400" b="1" dirty="0" smtClean="0"/>
              <a:t>Goals </a:t>
            </a:r>
            <a:endParaRPr lang="en-US" sz="1400" b="1" dirty="0"/>
          </a:p>
        </p:txBody>
      </p:sp>
      <p:sp>
        <p:nvSpPr>
          <p:cNvPr id="29" name="TextBox 28"/>
          <p:cNvSpPr txBox="1"/>
          <p:nvPr/>
        </p:nvSpPr>
        <p:spPr>
          <a:xfrm>
            <a:off x="544668" y="3005080"/>
            <a:ext cx="307758" cy="3048001"/>
          </a:xfrm>
          <a:prstGeom prst="rect">
            <a:avLst/>
          </a:prstGeom>
          <a:ln w="3175"/>
        </p:spPr>
        <p:style>
          <a:lnRef idx="2">
            <a:schemeClr val="accent1"/>
          </a:lnRef>
          <a:fillRef idx="1">
            <a:schemeClr val="lt1"/>
          </a:fillRef>
          <a:effectRef idx="0">
            <a:schemeClr val="accent1"/>
          </a:effectRef>
          <a:fontRef idx="minor">
            <a:schemeClr val="dk1"/>
          </a:fontRef>
        </p:style>
        <p:txBody>
          <a:bodyPr vert="vert270" wrap="square" lIns="45711" tIns="45711" rIns="45711" bIns="45711" rtlCol="0">
            <a:spAutoFit/>
          </a:bodyPr>
          <a:lstStyle/>
          <a:p>
            <a:pPr algn="ctr"/>
            <a:r>
              <a:rPr lang="en-US" sz="1400" b="1" dirty="0" smtClean="0"/>
              <a:t>Primary Care Objectives</a:t>
            </a:r>
            <a:endParaRPr lang="en-US" sz="1400" b="1" dirty="0"/>
          </a:p>
        </p:txBody>
      </p:sp>
    </p:spTree>
    <p:extLst>
      <p:ext uri="{BB962C8B-B14F-4D97-AF65-F5344CB8AC3E}">
        <p14:creationId xmlns:p14="http://schemas.microsoft.com/office/powerpoint/2010/main" val="26050560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smtClean="0">
                <a:solidFill>
                  <a:schemeClr val="tx1"/>
                </a:solidFill>
              </a:rPr>
              <a:t>Primary Care Strategic Plan</a:t>
            </a:r>
            <a:endParaRPr lang="en-US" dirty="0">
              <a:solidFill>
                <a:schemeClr val="tx1"/>
              </a:solidFill>
            </a:endParaRPr>
          </a:p>
        </p:txBody>
      </p:sp>
      <p:sp>
        <p:nvSpPr>
          <p:cNvPr id="6" name="Text Placeholder 5"/>
          <p:cNvSpPr>
            <a:spLocks noGrp="1"/>
          </p:cNvSpPr>
          <p:nvPr>
            <p:ph type="body" sz="quarter" idx="12"/>
          </p:nvPr>
        </p:nvSpPr>
        <p:spPr/>
        <p:txBody>
          <a:bodyPr/>
          <a:lstStyle/>
          <a:p>
            <a:r>
              <a:rPr lang="en-US" dirty="0" smtClean="0"/>
              <a:t>DATE</a:t>
            </a:r>
          </a:p>
          <a:p>
            <a:r>
              <a:rPr lang="en-US" dirty="0" smtClean="0"/>
              <a:t>VERSION (E.g., Draft, Final, Draft 3.0)</a:t>
            </a:r>
            <a:endParaRPr lang="en-US" dirty="0"/>
          </a:p>
        </p:txBody>
      </p:sp>
      <p:sp>
        <p:nvSpPr>
          <p:cNvPr id="5" name="Text Placeholder 4"/>
          <p:cNvSpPr>
            <a:spLocks noGrp="1"/>
          </p:cNvSpPr>
          <p:nvPr>
            <p:ph type="body" sz="quarter" idx="10"/>
          </p:nvPr>
        </p:nvSpPr>
        <p:spPr/>
        <p:txBody>
          <a:bodyPr/>
          <a:lstStyle/>
          <a:p>
            <a:r>
              <a:rPr lang="en-US" dirty="0" smtClean="0">
                <a:solidFill>
                  <a:schemeClr val="tx1"/>
                </a:solidFill>
              </a:rPr>
              <a:t>Program/Department Name</a:t>
            </a:r>
            <a:endParaRPr lang="en-US" dirty="0">
              <a:solidFill>
                <a:schemeClr val="tx1"/>
              </a:solidFill>
            </a:endParaRPr>
          </a:p>
        </p:txBody>
      </p:sp>
      <p:sp>
        <p:nvSpPr>
          <p:cNvPr id="8" name="Picture Placeholder 7"/>
          <p:cNvSpPr>
            <a:spLocks noGrp="1"/>
          </p:cNvSpPr>
          <p:nvPr>
            <p:ph type="pic" sz="quarter" idx="53"/>
          </p:nvPr>
        </p:nvSpPr>
        <p:spPr/>
      </p:sp>
      <p:sp>
        <p:nvSpPr>
          <p:cNvPr id="10" name="Line Callout 1 9"/>
          <p:cNvSpPr/>
          <p:nvPr/>
        </p:nvSpPr>
        <p:spPr bwMode="gray">
          <a:xfrm flipH="1">
            <a:off x="1981206" y="1483249"/>
            <a:ext cx="1052767" cy="497952"/>
          </a:xfrm>
          <a:prstGeom prst="borderCallout1">
            <a:avLst>
              <a:gd name="adj1" fmla="val 100573"/>
              <a:gd name="adj2" fmla="val 91622"/>
              <a:gd name="adj3" fmla="val -31791"/>
              <a:gd name="adj4" fmla="val 135704"/>
            </a:avLst>
          </a:prstGeom>
          <a:solidFill>
            <a:srgbClr val="BEC9D0"/>
          </a:solidFill>
          <a:ln w="12700" cap="flat" cmpd="sng" algn="ctr">
            <a:solidFill>
              <a:srgbClr val="BEC9D0"/>
            </a:solidFill>
            <a:prstDash val="solid"/>
            <a:round/>
            <a:headEnd type="none" w="med" len="med"/>
            <a:tailEnd type="oval" w="sm" len="sm"/>
          </a:ln>
          <a:effectLst/>
        </p:spPr>
        <p:txBody>
          <a:bodyPr vert="horz" wrap="square" lIns="91418" tIns="45709" rIns="91418" bIns="45709" numCol="1" rtlCol="0" anchor="t" anchorCtr="0" compatLnSpc="1">
            <a:prstTxWarp prst="textNoShape">
              <a:avLst/>
            </a:prstTxWarp>
          </a:bodyPr>
          <a:lstStyle/>
          <a:p>
            <a:pPr defTabSz="914171">
              <a:defRPr/>
            </a:pPr>
            <a:r>
              <a:rPr lang="en-US" sz="900" kern="0" dirty="0">
                <a:solidFill>
                  <a:sysClr val="windowText" lastClr="000000"/>
                </a:solidFill>
              </a:rPr>
              <a:t>Add your institution’s logo </a:t>
            </a:r>
            <a:r>
              <a:rPr lang="en-US" sz="900" kern="0" dirty="0" smtClean="0">
                <a:solidFill>
                  <a:sysClr val="windowText" lastClr="000000"/>
                </a:solidFill>
              </a:rPr>
              <a:t>here</a:t>
            </a:r>
            <a:endParaRPr lang="en-US" sz="900" kern="0" dirty="0">
              <a:solidFill>
                <a:sysClr val="windowText" lastClr="000000"/>
              </a:solidFill>
            </a:endParaRPr>
          </a:p>
        </p:txBody>
      </p:sp>
    </p:spTree>
    <p:extLst>
      <p:ext uri="{BB962C8B-B14F-4D97-AF65-F5344CB8AC3E}">
        <p14:creationId xmlns:p14="http://schemas.microsoft.com/office/powerpoint/2010/main" val="33291441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30</a:t>
            </a:fld>
            <a:endParaRPr lang="en-US" dirty="0">
              <a:solidFill>
                <a:srgbClr val="000000"/>
              </a:solidFill>
            </a:endParaRPr>
          </a:p>
        </p:txBody>
      </p:sp>
      <p:sp>
        <p:nvSpPr>
          <p:cNvPr id="14" name="Text Placeholder 13"/>
          <p:cNvSpPr>
            <a:spLocks noGrp="1"/>
          </p:cNvSpPr>
          <p:nvPr>
            <p:ph type="body" sz="quarter" idx="17"/>
          </p:nvPr>
        </p:nvSpPr>
        <p:spPr/>
        <p:txBody>
          <a:bodyPr/>
          <a:lstStyle/>
          <a:p>
            <a:pPr algn="r"/>
            <a:r>
              <a:rPr lang="en-US" dirty="0" smtClean="0"/>
              <a:t>Marketing and Planning Leadership Council</a:t>
            </a:r>
            <a:endParaRPr lang="en-US" dirty="0"/>
          </a:p>
        </p:txBody>
      </p:sp>
      <p:sp>
        <p:nvSpPr>
          <p:cNvPr id="15" name="Text Placeholder 14"/>
          <p:cNvSpPr>
            <a:spLocks noGrp="1"/>
          </p:cNvSpPr>
          <p:nvPr>
            <p:ph type="body" sz="quarter" idx="19"/>
          </p:nvPr>
        </p:nvSpPr>
        <p:spPr/>
        <p:txBody>
          <a:bodyPr/>
          <a:lstStyle/>
          <a:p>
            <a:r>
              <a:rPr lang="en-US" dirty="0" smtClean="0"/>
              <a:t>Strategic Plan Design</a:t>
            </a:r>
            <a:endParaRPr lang="en-US" dirty="0"/>
          </a:p>
        </p:txBody>
      </p:sp>
      <p:sp>
        <p:nvSpPr>
          <p:cNvPr id="12" name="Title 11"/>
          <p:cNvSpPr>
            <a:spLocks noGrp="1"/>
          </p:cNvSpPr>
          <p:nvPr>
            <p:ph type="title"/>
          </p:nvPr>
        </p:nvSpPr>
        <p:spPr/>
        <p:txBody>
          <a:bodyPr/>
          <a:lstStyle/>
          <a:p>
            <a:r>
              <a:rPr lang="en-US" dirty="0" smtClean="0"/>
              <a:t>Objective and Initiative Design Instructions</a:t>
            </a:r>
            <a:endParaRPr lang="en-US" dirty="0"/>
          </a:p>
        </p:txBody>
      </p:sp>
      <p:sp>
        <p:nvSpPr>
          <p:cNvPr id="13" name="Text Placeholder 12"/>
          <p:cNvSpPr>
            <a:spLocks noGrp="1"/>
          </p:cNvSpPr>
          <p:nvPr>
            <p:ph type="body" sz="quarter" idx="11"/>
          </p:nvPr>
        </p:nvSpPr>
        <p:spPr>
          <a:xfrm>
            <a:off x="399866" y="1295400"/>
            <a:ext cx="8314171" cy="4876800"/>
          </a:xfrm>
        </p:spPr>
        <p:txBody>
          <a:bodyPr/>
          <a:lstStyle/>
          <a:p>
            <a:r>
              <a:rPr lang="en-US" dirty="0" smtClean="0">
                <a:solidFill>
                  <a:schemeClr val="tx1"/>
                </a:solidFill>
              </a:rPr>
              <a:t>The </a:t>
            </a:r>
            <a:r>
              <a:rPr lang="en-US" dirty="0">
                <a:solidFill>
                  <a:schemeClr val="tx1"/>
                </a:solidFill>
              </a:rPr>
              <a:t>following section of the strategic plan template will assist you in </a:t>
            </a:r>
            <a:r>
              <a:rPr lang="en-US" dirty="0" smtClean="0">
                <a:solidFill>
                  <a:schemeClr val="tx1"/>
                </a:solidFill>
              </a:rPr>
              <a:t>designing, prioritizing, and planning </a:t>
            </a:r>
            <a:r>
              <a:rPr lang="en-US" dirty="0">
                <a:solidFill>
                  <a:schemeClr val="tx1"/>
                </a:solidFill>
              </a:rPr>
              <a:t>initiatives that address measurable </a:t>
            </a:r>
            <a:r>
              <a:rPr lang="en-US" dirty="0" smtClean="0">
                <a:solidFill>
                  <a:schemeClr val="tx1"/>
                </a:solidFill>
              </a:rPr>
              <a:t>primary care objectives.  </a:t>
            </a:r>
          </a:p>
          <a:p>
            <a:endParaRPr lang="en-US" dirty="0">
              <a:solidFill>
                <a:schemeClr val="tx1"/>
              </a:solidFill>
            </a:endParaRPr>
          </a:p>
          <a:p>
            <a:r>
              <a:rPr lang="en-US" dirty="0" smtClean="0">
                <a:solidFill>
                  <a:schemeClr val="tx1"/>
                </a:solidFill>
              </a:rPr>
              <a:t>This section is organized by institution level goal.  For each goal-based sub-section, add one slide for each objective </a:t>
            </a:r>
            <a:r>
              <a:rPr lang="en-US" dirty="0">
                <a:solidFill>
                  <a:schemeClr val="tx1"/>
                </a:solidFill>
              </a:rPr>
              <a:t>outlined on the </a:t>
            </a:r>
            <a:r>
              <a:rPr lang="en-US" dirty="0" smtClean="0">
                <a:solidFill>
                  <a:schemeClr val="tx1"/>
                </a:solidFill>
              </a:rPr>
              <a:t>Institution </a:t>
            </a:r>
            <a:r>
              <a:rPr lang="en-US" dirty="0">
                <a:solidFill>
                  <a:schemeClr val="tx1"/>
                </a:solidFill>
              </a:rPr>
              <a:t>Level Goals &amp; </a:t>
            </a:r>
            <a:r>
              <a:rPr lang="en-US" dirty="0" smtClean="0">
                <a:solidFill>
                  <a:schemeClr val="tx1"/>
                </a:solidFill>
              </a:rPr>
              <a:t>Primary Care </a:t>
            </a:r>
            <a:r>
              <a:rPr lang="en-US" dirty="0">
                <a:solidFill>
                  <a:schemeClr val="tx1"/>
                </a:solidFill>
              </a:rPr>
              <a:t>Objectives page</a:t>
            </a:r>
            <a:r>
              <a:rPr lang="en-US" dirty="0" smtClean="0">
                <a:solidFill>
                  <a:schemeClr val="tx1"/>
                </a:solidFill>
              </a:rPr>
              <a:t>.  Then add one slide for each initiative that corresponds to the objective.  For each institution level goal, you may have 1-3 objectives and for each objective, you may have several initiatives. </a:t>
            </a:r>
            <a:r>
              <a:rPr lang="en-US" dirty="0">
                <a:solidFill>
                  <a:schemeClr val="tx1"/>
                </a:solidFill>
              </a:rPr>
              <a:t>Finally, for each sub-section, prioritize initiatives, summarize financial resources required, and provide a high-level implementation timeline.</a:t>
            </a:r>
          </a:p>
          <a:p>
            <a:pPr marL="107950" indent="-107950"/>
            <a:endParaRPr lang="en-US" dirty="0" smtClean="0">
              <a:solidFill>
                <a:schemeClr val="tx1"/>
              </a:solidFill>
            </a:endParaRPr>
          </a:p>
          <a:p>
            <a:endParaRPr lang="en-US" dirty="0" smtClean="0">
              <a:solidFill>
                <a:schemeClr val="tx1"/>
              </a:solidFill>
            </a:endParaRPr>
          </a:p>
          <a:p>
            <a:endParaRPr lang="en-US" dirty="0">
              <a:solidFill>
                <a:schemeClr val="tx1"/>
              </a:solidFill>
            </a:endParaRPr>
          </a:p>
          <a:p>
            <a:endParaRPr lang="en-US" dirty="0" smtClean="0">
              <a:solidFill>
                <a:schemeClr val="tx1"/>
              </a:solidFill>
            </a:endParaRPr>
          </a:p>
          <a:p>
            <a:r>
              <a:rPr lang="en-US" dirty="0" smtClean="0">
                <a:solidFill>
                  <a:schemeClr val="tx1"/>
                </a:solidFill>
              </a:rPr>
              <a:t>For example, a subsection </a:t>
            </a:r>
            <a:br>
              <a:rPr lang="en-US" dirty="0" smtClean="0">
                <a:solidFill>
                  <a:schemeClr val="tx1"/>
                </a:solidFill>
              </a:rPr>
            </a:br>
            <a:r>
              <a:rPr lang="en-US" dirty="0" smtClean="0">
                <a:solidFill>
                  <a:schemeClr val="tx1"/>
                </a:solidFill>
              </a:rPr>
              <a:t>might include the following slides:</a:t>
            </a:r>
          </a:p>
          <a:p>
            <a:endParaRPr lang="en-US" dirty="0" smtClean="0">
              <a:solidFill>
                <a:schemeClr val="tx1"/>
              </a:solidFill>
            </a:endParaRPr>
          </a:p>
          <a:p>
            <a:endParaRPr lang="en-US" dirty="0">
              <a:solidFill>
                <a:schemeClr val="tx1"/>
              </a:solidFill>
            </a:endParaRPr>
          </a:p>
          <a:p>
            <a:endParaRPr lang="en-US" dirty="0" smtClean="0">
              <a:solidFill>
                <a:schemeClr val="tx1"/>
              </a:solidFill>
            </a:endParaRPr>
          </a:p>
          <a:p>
            <a:endParaRPr lang="en-US" dirty="0">
              <a:solidFill>
                <a:schemeClr val="tx1"/>
              </a:solidFill>
            </a:endParaRPr>
          </a:p>
          <a:p>
            <a:r>
              <a:rPr lang="en-US" dirty="0" smtClean="0">
                <a:solidFill>
                  <a:schemeClr val="tx1"/>
                </a:solidFill>
              </a:rPr>
              <a:t>There are three sets of slides in this template: </a:t>
            </a:r>
          </a:p>
          <a:p>
            <a:pPr marL="342900" indent="-342900">
              <a:buAutoNum type="arabicParenBoth"/>
            </a:pPr>
            <a:r>
              <a:rPr lang="en-US" dirty="0">
                <a:solidFill>
                  <a:schemeClr val="tx1"/>
                </a:solidFill>
              </a:rPr>
              <a:t>Sample Set 1—examples of how the template might be completed (Grow Volumes section)</a:t>
            </a:r>
          </a:p>
          <a:p>
            <a:pPr marL="342900" indent="-342900">
              <a:buAutoNum type="arabicParenBoth"/>
            </a:pPr>
            <a:r>
              <a:rPr lang="en-US" dirty="0">
                <a:solidFill>
                  <a:schemeClr val="tx1"/>
                </a:solidFill>
              </a:rPr>
              <a:t>Sample Set 2—examples of how the template might be completed (Improve Patient Satisfaction section)</a:t>
            </a:r>
          </a:p>
          <a:p>
            <a:pPr marL="342900" indent="-342900">
              <a:buAutoNum type="arabicParenBoth"/>
            </a:pPr>
            <a:r>
              <a:rPr lang="en-US" dirty="0" smtClean="0">
                <a:solidFill>
                  <a:schemeClr val="tx1"/>
                </a:solidFill>
              </a:rPr>
              <a:t>Blank </a:t>
            </a:r>
            <a:r>
              <a:rPr lang="en-US" dirty="0">
                <a:solidFill>
                  <a:schemeClr val="tx1"/>
                </a:solidFill>
              </a:rPr>
              <a:t>Template Slides—copy and paste these slides as needed to complete your plan (Goal “X” section)</a:t>
            </a:r>
          </a:p>
          <a:p>
            <a:pPr marL="342900" indent="-342900">
              <a:buAutoNum type="arabicParenBoth"/>
            </a:pPr>
            <a:endParaRPr lang="en-US" dirty="0">
              <a:solidFill>
                <a:schemeClr val="tx1"/>
              </a:solidFill>
            </a:endParaRPr>
          </a:p>
          <a:p>
            <a:r>
              <a:rPr lang="en-US" dirty="0" smtClean="0">
                <a:solidFill>
                  <a:schemeClr val="tx1"/>
                </a:solidFill>
              </a:rPr>
              <a:t>After completing the strategic plan design slides, delete the </a:t>
            </a:r>
            <a:r>
              <a:rPr lang="en-US" dirty="0">
                <a:solidFill>
                  <a:schemeClr val="tx1"/>
                </a:solidFill>
              </a:rPr>
              <a:t>sample slides and </a:t>
            </a:r>
            <a:r>
              <a:rPr lang="en-US" dirty="0" smtClean="0">
                <a:solidFill>
                  <a:schemeClr val="tx1"/>
                </a:solidFill>
              </a:rPr>
              <a:t>blank slides.</a:t>
            </a:r>
          </a:p>
        </p:txBody>
      </p:sp>
      <p:pic>
        <p:nvPicPr>
          <p:cNvPr id="7" name="Picture 6" descr="ABC_logo_rgb.png"/>
          <p:cNvPicPr>
            <a:picLocks noChangeAspect="1"/>
          </p:cNvPicPr>
          <p:nvPr/>
        </p:nvPicPr>
        <p:blipFill>
          <a:blip r:embed="rId3" cstate="print"/>
          <a:stretch>
            <a:fillRect/>
          </a:stretch>
        </p:blipFill>
        <p:spPr bwMode="gray">
          <a:xfrm>
            <a:off x="5405584" y="349626"/>
            <a:ext cx="1172095" cy="451256"/>
          </a:xfrm>
          <a:prstGeom prst="rect">
            <a:avLst/>
          </a:prstGeom>
        </p:spPr>
      </p:pic>
      <p:cxnSp>
        <p:nvCxnSpPr>
          <p:cNvPr id="8" name="Straight Connector 7"/>
          <p:cNvCxnSpPr/>
          <p:nvPr/>
        </p:nvCxnSpPr>
        <p:spPr bwMode="gray">
          <a:xfrm>
            <a:off x="6697406" y="356494"/>
            <a:ext cx="0" cy="443753"/>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Text Placeholder 15"/>
          <p:cNvSpPr txBox="1">
            <a:spLocks/>
          </p:cNvSpPr>
          <p:nvPr/>
        </p:nvSpPr>
        <p:spPr bwMode="gray">
          <a:xfrm>
            <a:off x="6769216" y="417006"/>
            <a:ext cx="1945295" cy="322729"/>
          </a:xfrm>
          <a:prstGeom prst="rect">
            <a:avLst/>
          </a:prstGeom>
        </p:spPr>
        <p:txBody>
          <a:bodyPr vert="horz" wrap="square" lIns="41020" tIns="41020" rIns="41020" bIns="41020" rtlCol="0" anchor="ctr">
            <a:noAutofit/>
          </a:bodyPr>
          <a:lstStyle>
            <a:lvl1pPr marL="0" indent="0" algn="l">
              <a:spcBef>
                <a:spcPts val="0"/>
              </a:spcBef>
              <a:buNone/>
              <a:defRPr sz="1200" b="0" baseline="0">
                <a:solidFill>
                  <a:schemeClr val="accent3"/>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defTabSz="914128">
              <a:defRPr/>
            </a:pPr>
            <a:r>
              <a:rPr lang="en-US" dirty="0">
                <a:solidFill>
                  <a:srgbClr val="617685"/>
                </a:solidFill>
              </a:rPr>
              <a:t>Marketing and Planning</a:t>
            </a:r>
            <a:br>
              <a:rPr lang="en-US" dirty="0">
                <a:solidFill>
                  <a:srgbClr val="617685"/>
                </a:solidFill>
              </a:rPr>
            </a:br>
            <a:r>
              <a:rPr lang="en-US" dirty="0">
                <a:solidFill>
                  <a:srgbClr val="617685"/>
                </a:solidFill>
              </a:rPr>
              <a:t>Leadership Council</a:t>
            </a:r>
          </a:p>
        </p:txBody>
      </p:sp>
      <p:sp>
        <p:nvSpPr>
          <p:cNvPr id="17" name="TextBox 16"/>
          <p:cNvSpPr txBox="1"/>
          <p:nvPr/>
        </p:nvSpPr>
        <p:spPr>
          <a:xfrm>
            <a:off x="3676470" y="3048000"/>
            <a:ext cx="4705530" cy="1785104"/>
          </a:xfrm>
          <a:prstGeom prst="rect">
            <a:avLst/>
          </a:prstGeom>
          <a:noFill/>
        </p:spPr>
        <p:txBody>
          <a:bodyPr wrap="square" lIns="45720" rIns="45720" rtlCol="0">
            <a:spAutoFit/>
          </a:bodyPr>
          <a:lstStyle/>
          <a:p>
            <a:pPr marL="233363" indent="-125413">
              <a:buFont typeface="Arial" pitchFamily="34" charset="0"/>
              <a:buChar char="•"/>
            </a:pPr>
            <a:r>
              <a:rPr lang="en-US" sz="1000" dirty="0">
                <a:solidFill>
                  <a:srgbClr val="000000"/>
                </a:solidFill>
              </a:rPr>
              <a:t>Goal #1: Grow </a:t>
            </a:r>
            <a:r>
              <a:rPr lang="en-US" sz="1000" dirty="0" smtClean="0">
                <a:solidFill>
                  <a:srgbClr val="000000"/>
                </a:solidFill>
              </a:rPr>
              <a:t>Volumes</a:t>
            </a:r>
            <a:endParaRPr lang="en-US" sz="1000" dirty="0">
              <a:solidFill>
                <a:srgbClr val="000000"/>
              </a:solidFill>
            </a:endParaRPr>
          </a:p>
          <a:p>
            <a:pPr marL="346075" lvl="2" indent="-109538">
              <a:buFont typeface="Arial" pitchFamily="34" charset="0"/>
              <a:buChar char="•"/>
            </a:pPr>
            <a:r>
              <a:rPr lang="en-US" sz="1000" dirty="0">
                <a:solidFill>
                  <a:srgbClr val="000000"/>
                </a:solidFill>
              </a:rPr>
              <a:t>Objective #1: Increase </a:t>
            </a:r>
            <a:r>
              <a:rPr lang="en-US" sz="1000" dirty="0" smtClean="0">
                <a:solidFill>
                  <a:srgbClr val="000000"/>
                </a:solidFill>
              </a:rPr>
              <a:t>Primary Care Market Share</a:t>
            </a:r>
            <a:endParaRPr lang="en-US" sz="1000" dirty="0">
              <a:solidFill>
                <a:srgbClr val="000000"/>
              </a:solidFill>
            </a:endParaRPr>
          </a:p>
          <a:p>
            <a:pPr marL="693738" lvl="3" indent="-125413">
              <a:buFont typeface="Arial" pitchFamily="34" charset="0"/>
              <a:buChar char="•"/>
            </a:pPr>
            <a:r>
              <a:rPr lang="en-US" sz="1000" dirty="0">
                <a:solidFill>
                  <a:srgbClr val="000000"/>
                </a:solidFill>
              </a:rPr>
              <a:t>Initiative #1: </a:t>
            </a:r>
            <a:r>
              <a:rPr lang="en-US" sz="1000" dirty="0"/>
              <a:t>Acquire 3 N</a:t>
            </a:r>
            <a:r>
              <a:rPr lang="en-US" sz="1000" dirty="0" smtClean="0"/>
              <a:t>ew Family Medicine Practices </a:t>
            </a:r>
            <a:r>
              <a:rPr lang="en-US" sz="1000" dirty="0"/>
              <a:t>in </a:t>
            </a:r>
            <a:r>
              <a:rPr lang="en-US" sz="1000" dirty="0" smtClean="0"/>
              <a:t>Region 3</a:t>
            </a:r>
            <a:endParaRPr lang="en-US" sz="1000" dirty="0">
              <a:solidFill>
                <a:srgbClr val="000000"/>
              </a:solidFill>
            </a:endParaRPr>
          </a:p>
          <a:p>
            <a:pPr marL="693738" lvl="3" indent="-125413">
              <a:buFont typeface="Arial" pitchFamily="34" charset="0"/>
              <a:buChar char="•"/>
            </a:pPr>
            <a:r>
              <a:rPr lang="en-US" sz="1000" dirty="0">
                <a:solidFill>
                  <a:srgbClr val="000000"/>
                </a:solidFill>
              </a:rPr>
              <a:t>Initiative #2: </a:t>
            </a:r>
            <a:r>
              <a:rPr lang="en-US" sz="1000" dirty="0" smtClean="0"/>
              <a:t>Alternative Care Site Marketing Campaign</a:t>
            </a:r>
            <a:endParaRPr lang="en-US" sz="1000" dirty="0" smtClean="0">
              <a:solidFill>
                <a:srgbClr val="000000"/>
              </a:solidFill>
            </a:endParaRPr>
          </a:p>
          <a:p>
            <a:pPr marL="346075" lvl="1" indent="-109538">
              <a:buFont typeface="Arial" pitchFamily="34" charset="0"/>
              <a:buChar char="•"/>
            </a:pPr>
            <a:r>
              <a:rPr lang="en-US" sz="1000" dirty="0" smtClean="0">
                <a:solidFill>
                  <a:srgbClr val="000000"/>
                </a:solidFill>
              </a:rPr>
              <a:t>Objective #2: Strengthen Relationship with Referring Organizations and Physicians</a:t>
            </a:r>
          </a:p>
          <a:p>
            <a:pPr marL="693738" lvl="1" indent="-125413">
              <a:buFont typeface="Arial" pitchFamily="34" charset="0"/>
              <a:buChar char="•"/>
            </a:pPr>
            <a:r>
              <a:rPr lang="en-US" sz="1000" dirty="0" smtClean="0">
                <a:solidFill>
                  <a:srgbClr val="000000"/>
                </a:solidFill>
              </a:rPr>
              <a:t>Initiative </a:t>
            </a:r>
            <a:r>
              <a:rPr lang="en-US" sz="1000" dirty="0">
                <a:solidFill>
                  <a:srgbClr val="000000"/>
                </a:solidFill>
              </a:rPr>
              <a:t>#1: </a:t>
            </a:r>
            <a:r>
              <a:rPr lang="en-US" sz="1000" dirty="0" smtClean="0">
                <a:solidFill>
                  <a:srgbClr val="000000"/>
                </a:solidFill>
              </a:rPr>
              <a:t>Hire 2 Additional Physician </a:t>
            </a:r>
            <a:r>
              <a:rPr lang="en-US" sz="1000" dirty="0" err="1" smtClean="0">
                <a:solidFill>
                  <a:srgbClr val="000000"/>
                </a:solidFill>
              </a:rPr>
              <a:t>Liasons</a:t>
            </a:r>
            <a:endParaRPr lang="en-US" sz="1000" dirty="0">
              <a:solidFill>
                <a:srgbClr val="000000"/>
              </a:solidFill>
            </a:endParaRPr>
          </a:p>
          <a:p>
            <a:pPr marL="693738" lvl="1" indent="-125413">
              <a:buFont typeface="Arial" pitchFamily="34" charset="0"/>
              <a:buChar char="•"/>
            </a:pPr>
            <a:r>
              <a:rPr lang="en-US" sz="1000" dirty="0">
                <a:solidFill>
                  <a:srgbClr val="000000"/>
                </a:solidFill>
              </a:rPr>
              <a:t>Initiative #2: </a:t>
            </a:r>
            <a:r>
              <a:rPr lang="en-US" sz="1000" dirty="0" smtClean="0">
                <a:solidFill>
                  <a:srgbClr val="000000"/>
                </a:solidFill>
              </a:rPr>
              <a:t>Develop Referral Protocol with Private UCCs</a:t>
            </a:r>
          </a:p>
          <a:p>
            <a:pPr marL="346075" lvl="1" indent="-109538">
              <a:buFont typeface="Arial" pitchFamily="34" charset="0"/>
              <a:buChar char="•"/>
            </a:pPr>
            <a:r>
              <a:rPr lang="en-US" sz="1000" dirty="0">
                <a:solidFill>
                  <a:srgbClr val="000000"/>
                </a:solidFill>
              </a:rPr>
              <a:t>Prioritization of </a:t>
            </a:r>
            <a:r>
              <a:rPr lang="en-US" sz="1000" dirty="0" smtClean="0">
                <a:solidFill>
                  <a:srgbClr val="000000"/>
                </a:solidFill>
              </a:rPr>
              <a:t>Initiatives Related to Goal</a:t>
            </a:r>
            <a:endParaRPr lang="en-US" sz="1000" dirty="0">
              <a:solidFill>
                <a:srgbClr val="000000"/>
              </a:solidFill>
            </a:endParaRPr>
          </a:p>
          <a:p>
            <a:pPr marL="346075" lvl="1" indent="-109538">
              <a:buFont typeface="Arial" pitchFamily="34" charset="0"/>
              <a:buChar char="•"/>
            </a:pPr>
            <a:r>
              <a:rPr lang="en-US" sz="1000" dirty="0">
                <a:solidFill>
                  <a:srgbClr val="000000"/>
                </a:solidFill>
              </a:rPr>
              <a:t>Financial Summary of </a:t>
            </a:r>
            <a:r>
              <a:rPr lang="en-US" sz="1000" dirty="0" smtClean="0">
                <a:solidFill>
                  <a:srgbClr val="000000"/>
                </a:solidFill>
              </a:rPr>
              <a:t>Initiatives Related to Goal</a:t>
            </a:r>
            <a:endParaRPr lang="en-US" sz="1000" dirty="0">
              <a:solidFill>
                <a:srgbClr val="000000"/>
              </a:solidFill>
            </a:endParaRPr>
          </a:p>
          <a:p>
            <a:pPr marL="346075" lvl="1" indent="-109538">
              <a:buFont typeface="Arial" pitchFamily="34" charset="0"/>
              <a:buChar char="•"/>
            </a:pPr>
            <a:r>
              <a:rPr lang="en-US" sz="1000" dirty="0" smtClean="0">
                <a:solidFill>
                  <a:srgbClr val="000000"/>
                </a:solidFill>
              </a:rPr>
              <a:t>Implementation Timeline for Initiatives Related to Goal</a:t>
            </a:r>
            <a:endParaRPr lang="en-US" sz="1000" dirty="0">
              <a:solidFill>
                <a:srgbClr val="000000"/>
              </a:solidFill>
            </a:endParaRPr>
          </a:p>
        </p:txBody>
      </p:sp>
      <p:sp>
        <p:nvSpPr>
          <p:cNvPr id="18" name="Left Brace 17"/>
          <p:cNvSpPr/>
          <p:nvPr/>
        </p:nvSpPr>
        <p:spPr>
          <a:xfrm>
            <a:off x="3275384" y="3120220"/>
            <a:ext cx="459631" cy="1486777"/>
          </a:xfrm>
          <a:prstGeom prst="leftBrace">
            <a:avLst>
              <a:gd name="adj1" fmla="val 73657"/>
              <a:gd name="adj2" fmla="val 50000"/>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Tree>
    <p:extLst>
      <p:ext uri="{BB962C8B-B14F-4D97-AF65-F5344CB8AC3E}">
        <p14:creationId xmlns:p14="http://schemas.microsoft.com/office/powerpoint/2010/main" val="29878831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31</a:t>
            </a:fld>
            <a:endParaRPr lang="en-US" dirty="0">
              <a:solidFill>
                <a:srgbClr val="000000"/>
              </a:solidFill>
            </a:endParaRPr>
          </a:p>
        </p:txBody>
      </p:sp>
      <p:sp>
        <p:nvSpPr>
          <p:cNvPr id="3" name="Text Placeholder 2"/>
          <p:cNvSpPr>
            <a:spLocks noGrp="1"/>
          </p:cNvSpPr>
          <p:nvPr>
            <p:ph type="body" sz="quarter" idx="11"/>
          </p:nvPr>
        </p:nvSpPr>
        <p:spPr/>
        <p:txBody>
          <a:bodyPr/>
          <a:lstStyle/>
          <a:p>
            <a:r>
              <a:rPr lang="en-US" i="1" dirty="0" smtClean="0"/>
              <a:t>Goal #1: Grow Volumes</a:t>
            </a:r>
            <a:endParaRPr lang="en-US" i="1" dirty="0"/>
          </a:p>
        </p:txBody>
      </p:sp>
      <p:sp>
        <p:nvSpPr>
          <p:cNvPr id="4" name="Text Placeholder 3"/>
          <p:cNvSpPr>
            <a:spLocks noGrp="1"/>
          </p:cNvSpPr>
          <p:nvPr>
            <p:ph type="body" sz="quarter" idx="19"/>
          </p:nvPr>
        </p:nvSpPr>
        <p:spPr/>
        <p:txBody>
          <a:bodyPr/>
          <a:lstStyle/>
          <a:p>
            <a:r>
              <a:rPr lang="en-US" dirty="0" smtClean="0"/>
              <a:t>Strategic Plan Design </a:t>
            </a:r>
            <a:endParaRPr lang="en-US" dirty="0"/>
          </a:p>
        </p:txBody>
      </p:sp>
    </p:spTree>
    <p:extLst>
      <p:ext uri="{BB962C8B-B14F-4D97-AF65-F5344CB8AC3E}">
        <p14:creationId xmlns:p14="http://schemas.microsoft.com/office/powerpoint/2010/main" val="27028384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32</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#1: </a:t>
            </a:r>
            <a:r>
              <a:rPr lang="en-US" i="1" dirty="0"/>
              <a:t>Grow Volume</a:t>
            </a:r>
          </a:p>
        </p:txBody>
      </p:sp>
      <p:sp>
        <p:nvSpPr>
          <p:cNvPr id="4" name="Title 3"/>
          <p:cNvSpPr>
            <a:spLocks noGrp="1"/>
          </p:cNvSpPr>
          <p:nvPr>
            <p:ph type="title"/>
          </p:nvPr>
        </p:nvSpPr>
        <p:spPr/>
        <p:txBody>
          <a:bodyPr/>
          <a:lstStyle/>
          <a:p>
            <a:r>
              <a:rPr lang="en-US" dirty="0" smtClean="0"/>
              <a:t>Objective #1: Increase PC Market Share by X%</a:t>
            </a:r>
            <a:endParaRPr lang="en-US" dirty="0"/>
          </a:p>
        </p:txBody>
      </p:sp>
      <p:graphicFrame>
        <p:nvGraphicFramePr>
          <p:cNvPr id="6" name="Chart 5"/>
          <p:cNvGraphicFramePr/>
          <p:nvPr>
            <p:extLst>
              <p:ext uri="{D42A27DB-BD31-4B8C-83A1-F6EECF244321}">
                <p14:modId xmlns:p14="http://schemas.microsoft.com/office/powerpoint/2010/main" val="3576178654"/>
              </p:ext>
            </p:extLst>
          </p:nvPr>
        </p:nvGraphicFramePr>
        <p:xfrm>
          <a:off x="730532" y="1234323"/>
          <a:ext cx="3423230" cy="19660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p:nvPr>
            <p:extLst>
              <p:ext uri="{D42A27DB-BD31-4B8C-83A1-F6EECF244321}">
                <p14:modId xmlns:p14="http://schemas.microsoft.com/office/powerpoint/2010/main" val="1808472448"/>
              </p:ext>
            </p:extLst>
          </p:nvPr>
        </p:nvGraphicFramePr>
        <p:xfrm>
          <a:off x="4944899" y="1234323"/>
          <a:ext cx="3423230" cy="1966077"/>
        </p:xfrm>
        <a:graphic>
          <a:graphicData uri="http://schemas.openxmlformats.org/drawingml/2006/chart">
            <c:chart xmlns:c="http://schemas.openxmlformats.org/drawingml/2006/chart" xmlns:r="http://schemas.openxmlformats.org/officeDocument/2006/relationships" r:id="rId4"/>
          </a:graphicData>
        </a:graphic>
      </p:graphicFrame>
      <p:sp>
        <p:nvSpPr>
          <p:cNvPr id="16" name="Chevron 15"/>
          <p:cNvSpPr/>
          <p:nvPr/>
        </p:nvSpPr>
        <p:spPr bwMode="gray">
          <a:xfrm>
            <a:off x="6716237" y="673830"/>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Objective</a:t>
            </a:r>
          </a:p>
        </p:txBody>
      </p:sp>
      <p:sp>
        <p:nvSpPr>
          <p:cNvPr id="19" name="Chevron 18"/>
          <p:cNvSpPr/>
          <p:nvPr/>
        </p:nvSpPr>
        <p:spPr bwMode="gray">
          <a:xfrm>
            <a:off x="7717473"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Initiative</a:t>
            </a:r>
          </a:p>
        </p:txBody>
      </p:sp>
      <p:sp>
        <p:nvSpPr>
          <p:cNvPr id="23" name="Chevron 22"/>
          <p:cNvSpPr/>
          <p:nvPr/>
        </p:nvSpPr>
        <p:spPr bwMode="gray">
          <a:xfrm>
            <a:off x="5715000"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Goal</a:t>
            </a:r>
          </a:p>
        </p:txBody>
      </p:sp>
      <p:sp>
        <p:nvSpPr>
          <p:cNvPr id="26" name="TextBox 25"/>
          <p:cNvSpPr txBox="1"/>
          <p:nvPr/>
        </p:nvSpPr>
        <p:spPr>
          <a:xfrm>
            <a:off x="399867" y="4980801"/>
            <a:ext cx="1047937" cy="268203"/>
          </a:xfrm>
          <a:prstGeom prst="rect">
            <a:avLst/>
          </a:prstGeom>
          <a:noFill/>
        </p:spPr>
        <p:txBody>
          <a:bodyPr wrap="square" lIns="45711" tIns="45711" rIns="45711" bIns="45711" rtlCol="0">
            <a:spAutoFit/>
          </a:bodyPr>
          <a:lstStyle/>
          <a:p>
            <a:pPr algn="ctr"/>
            <a:r>
              <a:rPr lang="en-US" sz="1100" dirty="0"/>
              <a:t>BARRIERS</a:t>
            </a:r>
          </a:p>
        </p:txBody>
      </p:sp>
      <p:sp>
        <p:nvSpPr>
          <p:cNvPr id="29" name="TextBox 28"/>
          <p:cNvSpPr txBox="1"/>
          <p:nvPr/>
        </p:nvSpPr>
        <p:spPr>
          <a:xfrm>
            <a:off x="384627" y="3380604"/>
            <a:ext cx="1047937" cy="268203"/>
          </a:xfrm>
          <a:prstGeom prst="rect">
            <a:avLst/>
          </a:prstGeom>
          <a:noFill/>
        </p:spPr>
        <p:txBody>
          <a:bodyPr wrap="square" lIns="45711" tIns="45711" rIns="45711" bIns="45711" rtlCol="0">
            <a:spAutoFit/>
          </a:bodyPr>
          <a:lstStyle/>
          <a:p>
            <a:pPr algn="ctr"/>
            <a:r>
              <a:rPr lang="en-US" sz="1100" dirty="0"/>
              <a:t>DRIVERS</a:t>
            </a:r>
          </a:p>
        </p:txBody>
      </p:sp>
      <p:cxnSp>
        <p:nvCxnSpPr>
          <p:cNvPr id="30" name="Straight Connector 29"/>
          <p:cNvCxnSpPr/>
          <p:nvPr/>
        </p:nvCxnSpPr>
        <p:spPr>
          <a:xfrm>
            <a:off x="457200" y="3657600"/>
            <a:ext cx="8180637" cy="0"/>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57200" y="5257800"/>
            <a:ext cx="8180637" cy="0"/>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57205" y="3657604"/>
            <a:ext cx="4090319" cy="268203"/>
          </a:xfrm>
          <a:prstGeom prst="rect">
            <a:avLst/>
          </a:prstGeom>
          <a:noFill/>
        </p:spPr>
        <p:txBody>
          <a:bodyPr wrap="square" lIns="45711" tIns="45711" rIns="45711" bIns="45711" rtlCol="0">
            <a:spAutoFit/>
          </a:bodyPr>
          <a:lstStyle/>
          <a:p>
            <a:pPr algn="ctr"/>
            <a:r>
              <a:rPr lang="en-US" sz="1100" dirty="0"/>
              <a:t>Internal</a:t>
            </a:r>
          </a:p>
        </p:txBody>
      </p:sp>
      <p:sp>
        <p:nvSpPr>
          <p:cNvPr id="34" name="TextBox 33"/>
          <p:cNvSpPr txBox="1"/>
          <p:nvPr/>
        </p:nvSpPr>
        <p:spPr>
          <a:xfrm>
            <a:off x="457205" y="5257804"/>
            <a:ext cx="4090319" cy="268203"/>
          </a:xfrm>
          <a:prstGeom prst="rect">
            <a:avLst/>
          </a:prstGeom>
          <a:noFill/>
        </p:spPr>
        <p:txBody>
          <a:bodyPr wrap="square" lIns="45711" tIns="45711" rIns="45711" bIns="45711" rtlCol="0">
            <a:spAutoFit/>
          </a:bodyPr>
          <a:lstStyle/>
          <a:p>
            <a:pPr algn="ctr"/>
            <a:r>
              <a:rPr lang="en-US" sz="1100" dirty="0"/>
              <a:t>Internal</a:t>
            </a:r>
          </a:p>
        </p:txBody>
      </p:sp>
      <p:sp>
        <p:nvSpPr>
          <p:cNvPr id="35" name="TextBox 34"/>
          <p:cNvSpPr txBox="1"/>
          <p:nvPr/>
        </p:nvSpPr>
        <p:spPr>
          <a:xfrm>
            <a:off x="4547522" y="3657604"/>
            <a:ext cx="4090319" cy="268203"/>
          </a:xfrm>
          <a:prstGeom prst="rect">
            <a:avLst/>
          </a:prstGeom>
          <a:noFill/>
        </p:spPr>
        <p:txBody>
          <a:bodyPr wrap="square" lIns="45711" tIns="45711" rIns="45711" bIns="45711" rtlCol="0">
            <a:spAutoFit/>
          </a:bodyPr>
          <a:lstStyle/>
          <a:p>
            <a:pPr algn="ctr"/>
            <a:r>
              <a:rPr lang="en-US" sz="1100" dirty="0"/>
              <a:t>External</a:t>
            </a:r>
          </a:p>
        </p:txBody>
      </p:sp>
      <p:sp>
        <p:nvSpPr>
          <p:cNvPr id="36" name="TextBox 35"/>
          <p:cNvSpPr txBox="1"/>
          <p:nvPr/>
        </p:nvSpPr>
        <p:spPr>
          <a:xfrm>
            <a:off x="4547523" y="5257801"/>
            <a:ext cx="4090319" cy="268203"/>
          </a:xfrm>
          <a:prstGeom prst="rect">
            <a:avLst/>
          </a:prstGeom>
          <a:noFill/>
        </p:spPr>
        <p:txBody>
          <a:bodyPr wrap="square" lIns="45711" tIns="45711" rIns="45711" bIns="45711" rtlCol="0">
            <a:spAutoFit/>
          </a:bodyPr>
          <a:lstStyle/>
          <a:p>
            <a:pPr algn="ctr"/>
            <a:r>
              <a:rPr lang="en-US" sz="1100" dirty="0"/>
              <a:t>External</a:t>
            </a:r>
          </a:p>
        </p:txBody>
      </p:sp>
      <p:sp>
        <p:nvSpPr>
          <p:cNvPr id="37" name="Rectangle 36"/>
          <p:cNvSpPr/>
          <p:nvPr/>
        </p:nvSpPr>
        <p:spPr>
          <a:xfrm>
            <a:off x="457206" y="3934599"/>
            <a:ext cx="4090319" cy="415480"/>
          </a:xfrm>
          <a:prstGeom prst="rect">
            <a:avLst/>
          </a:prstGeom>
        </p:spPr>
        <p:txBody>
          <a:bodyPr wrap="square" lIns="91423" tIns="45711" rIns="91423" bIns="45711">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Strong referral </a:t>
            </a:r>
            <a:r>
              <a:rPr lang="en-US" sz="1000" i="1" kern="0" dirty="0" smtClean="0">
                <a:solidFill>
                  <a:sysClr val="windowText" lastClr="000000"/>
                </a:solidFill>
              </a:rPr>
              <a:t>protocols from employed physicians </a:t>
            </a:r>
          </a:p>
          <a:p>
            <a:pPr marL="626451" lvl="1" indent="-171387" defTabSz="914064">
              <a:lnSpc>
                <a:spcPct val="80000"/>
              </a:lnSpc>
              <a:spcBef>
                <a:spcPct val="50000"/>
              </a:spcBef>
              <a:buFont typeface="Arial" pitchFamily="34" charset="0"/>
              <a:buChar char="•"/>
              <a:defRPr/>
            </a:pPr>
            <a:r>
              <a:rPr lang="en-US" sz="1000" i="1" kern="0" dirty="0" smtClean="0">
                <a:solidFill>
                  <a:sysClr val="windowText" lastClr="000000"/>
                </a:solidFill>
              </a:rPr>
              <a:t>Substantial </a:t>
            </a:r>
            <a:r>
              <a:rPr lang="en-US" sz="1000" i="1" kern="0" dirty="0">
                <a:solidFill>
                  <a:sysClr val="windowText" lastClr="000000"/>
                </a:solidFill>
              </a:rPr>
              <a:t>marketing and advertising budget</a:t>
            </a:r>
          </a:p>
        </p:txBody>
      </p:sp>
      <p:sp>
        <p:nvSpPr>
          <p:cNvPr id="38" name="Rectangle 37"/>
          <p:cNvSpPr/>
          <p:nvPr/>
        </p:nvSpPr>
        <p:spPr>
          <a:xfrm>
            <a:off x="457206" y="5534799"/>
            <a:ext cx="4090319" cy="415480"/>
          </a:xfrm>
          <a:prstGeom prst="rect">
            <a:avLst/>
          </a:prstGeom>
        </p:spPr>
        <p:txBody>
          <a:bodyPr wrap="square" lIns="91423" tIns="45711" rIns="91423" bIns="45711">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Lack of </a:t>
            </a:r>
            <a:r>
              <a:rPr lang="en-US" sz="1000" i="1" kern="0" dirty="0" smtClean="0">
                <a:solidFill>
                  <a:sysClr val="windowText" lastClr="000000"/>
                </a:solidFill>
              </a:rPr>
              <a:t>capacity in region 3</a:t>
            </a:r>
            <a:endParaRPr lang="en-US" sz="1000" i="1" kern="0" dirty="0">
              <a:solidFill>
                <a:sysClr val="windowText" lastClr="000000"/>
              </a:solidFill>
            </a:endParaRPr>
          </a:p>
          <a:p>
            <a:pPr marL="626451" lvl="1" indent="-171387" defTabSz="914064">
              <a:lnSpc>
                <a:spcPct val="80000"/>
              </a:lnSpc>
              <a:spcBef>
                <a:spcPct val="50000"/>
              </a:spcBef>
              <a:buFont typeface="Arial" pitchFamily="34" charset="0"/>
              <a:buChar char="•"/>
              <a:defRPr/>
            </a:pPr>
            <a:r>
              <a:rPr lang="en-US" sz="1000" i="1" kern="0" dirty="0" smtClean="0">
                <a:solidFill>
                  <a:sysClr val="windowText" lastClr="000000"/>
                </a:solidFill>
              </a:rPr>
              <a:t>EMR integration behind </a:t>
            </a:r>
            <a:r>
              <a:rPr lang="en-US" sz="1000" i="1" kern="0" dirty="0">
                <a:solidFill>
                  <a:sysClr val="windowText" lastClr="000000"/>
                </a:solidFill>
              </a:rPr>
              <a:t>that of competitors </a:t>
            </a:r>
          </a:p>
        </p:txBody>
      </p:sp>
      <p:sp>
        <p:nvSpPr>
          <p:cNvPr id="39" name="Rectangle 38"/>
          <p:cNvSpPr/>
          <p:nvPr/>
        </p:nvSpPr>
        <p:spPr>
          <a:xfrm>
            <a:off x="4547522" y="5534799"/>
            <a:ext cx="4090319" cy="338536"/>
          </a:xfrm>
          <a:prstGeom prst="rect">
            <a:avLst/>
          </a:prstGeom>
        </p:spPr>
        <p:txBody>
          <a:bodyPr wrap="square" lIns="91423" tIns="45711" rIns="91423" bIns="45711">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Competitor employing significant numbers of new physicians </a:t>
            </a:r>
          </a:p>
        </p:txBody>
      </p:sp>
      <p:sp>
        <p:nvSpPr>
          <p:cNvPr id="40" name="Rectangle 39"/>
          <p:cNvSpPr/>
          <p:nvPr/>
        </p:nvSpPr>
        <p:spPr>
          <a:xfrm>
            <a:off x="4547525" y="3934599"/>
            <a:ext cx="4090319" cy="738646"/>
          </a:xfrm>
          <a:prstGeom prst="rect">
            <a:avLst/>
          </a:prstGeom>
        </p:spPr>
        <p:txBody>
          <a:bodyPr wrap="square" lIns="91423" tIns="45711" rIns="91423" bIns="45711">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Competitor closing down facilities, scaling back on service offerings </a:t>
            </a:r>
          </a:p>
          <a:p>
            <a:pPr marL="626451" lvl="1" indent="-171387" defTabSz="914064">
              <a:lnSpc>
                <a:spcPct val="80000"/>
              </a:lnSpc>
              <a:spcBef>
                <a:spcPct val="50000"/>
              </a:spcBef>
              <a:buFont typeface="Arial" pitchFamily="34" charset="0"/>
              <a:buChar char="•"/>
              <a:defRPr/>
            </a:pPr>
            <a:r>
              <a:rPr lang="en-US" sz="1000" i="1" kern="0" dirty="0" smtClean="0">
                <a:solidFill>
                  <a:sysClr val="windowText" lastClr="000000"/>
                </a:solidFill>
              </a:rPr>
              <a:t>Unmet demand </a:t>
            </a:r>
            <a:r>
              <a:rPr lang="en-US" sz="1000" i="1" kern="0" dirty="0">
                <a:solidFill>
                  <a:sysClr val="windowText" lastClr="000000"/>
                </a:solidFill>
              </a:rPr>
              <a:t>within the market </a:t>
            </a:r>
          </a:p>
          <a:p>
            <a:pPr marL="455064" lvl="1" defTabSz="914064">
              <a:lnSpc>
                <a:spcPct val="80000"/>
              </a:lnSpc>
              <a:spcBef>
                <a:spcPct val="50000"/>
              </a:spcBef>
              <a:defRPr/>
            </a:pPr>
            <a:endParaRPr lang="en-US" sz="1000" i="1" kern="0" dirty="0">
              <a:solidFill>
                <a:sysClr val="windowText" lastClr="000000"/>
              </a:solidFill>
            </a:endParaRPr>
          </a:p>
        </p:txBody>
      </p:sp>
    </p:spTree>
    <p:extLst>
      <p:ext uri="{BB962C8B-B14F-4D97-AF65-F5344CB8AC3E}">
        <p14:creationId xmlns:p14="http://schemas.microsoft.com/office/powerpoint/2010/main" val="29296513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33</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#1: </a:t>
            </a:r>
            <a:r>
              <a:rPr lang="en-US" i="1" dirty="0"/>
              <a:t>Grow Volume</a:t>
            </a:r>
          </a:p>
        </p:txBody>
      </p:sp>
      <p:sp>
        <p:nvSpPr>
          <p:cNvPr id="4" name="Title 3"/>
          <p:cNvSpPr>
            <a:spLocks noGrp="1"/>
          </p:cNvSpPr>
          <p:nvPr>
            <p:ph type="title"/>
          </p:nvPr>
        </p:nvSpPr>
        <p:spPr/>
        <p:txBody>
          <a:bodyPr/>
          <a:lstStyle/>
          <a:p>
            <a:r>
              <a:rPr lang="en-US" dirty="0" smtClean="0"/>
              <a:t>Objective #1: Increase PC Market Share by X%</a:t>
            </a:r>
            <a:endParaRPr lang="en-US" dirty="0"/>
          </a:p>
        </p:txBody>
      </p:sp>
      <p:sp>
        <p:nvSpPr>
          <p:cNvPr id="14" name="Rectangle 13"/>
          <p:cNvSpPr/>
          <p:nvPr/>
        </p:nvSpPr>
        <p:spPr>
          <a:xfrm>
            <a:off x="399866" y="1158123"/>
            <a:ext cx="4675437" cy="2499477"/>
          </a:xfrm>
          <a:prstGeom prst="rect">
            <a:avLst/>
          </a:prstGeom>
          <a:ln w="6350"/>
        </p:spPr>
        <p:style>
          <a:lnRef idx="2">
            <a:schemeClr val="accent1"/>
          </a:lnRef>
          <a:fillRef idx="1">
            <a:schemeClr val="lt1"/>
          </a:fillRef>
          <a:effectRef idx="0">
            <a:schemeClr val="accent1"/>
          </a:effectRef>
          <a:fontRef idx="minor">
            <a:schemeClr val="dk1"/>
          </a:fontRef>
        </p:style>
        <p:txBody>
          <a:bodyPr lIns="91423" tIns="45711" rIns="91423" bIns="45711" rtlCol="0" anchor="ctr"/>
          <a:lstStyle/>
          <a:p>
            <a:pPr algn="ctr"/>
            <a:endParaRPr lang="en-US"/>
          </a:p>
        </p:txBody>
      </p:sp>
      <p:sp>
        <p:nvSpPr>
          <p:cNvPr id="15" name="TextBox 14"/>
          <p:cNvSpPr txBox="1"/>
          <p:nvPr/>
        </p:nvSpPr>
        <p:spPr>
          <a:xfrm>
            <a:off x="514166" y="1219203"/>
            <a:ext cx="4446836" cy="268197"/>
          </a:xfrm>
          <a:prstGeom prst="rect">
            <a:avLst/>
          </a:prstGeom>
          <a:noFill/>
        </p:spPr>
        <p:txBody>
          <a:bodyPr wrap="square" lIns="45709" tIns="45709" rIns="45709" bIns="45709" rtlCol="0">
            <a:spAutoFit/>
          </a:bodyPr>
          <a:lstStyle/>
          <a:p>
            <a:r>
              <a:rPr lang="en-US" sz="1100" b="1" dirty="0" smtClean="0"/>
              <a:t>Initiative #1: Acquire 3 new family medicine practices in region 3</a:t>
            </a:r>
            <a:endParaRPr lang="en-US" sz="1100" b="1" dirty="0"/>
          </a:p>
        </p:txBody>
      </p:sp>
      <p:sp>
        <p:nvSpPr>
          <p:cNvPr id="18" name="TextBox 17"/>
          <p:cNvSpPr txBox="1"/>
          <p:nvPr/>
        </p:nvSpPr>
        <p:spPr>
          <a:xfrm>
            <a:off x="528683" y="1490588"/>
            <a:ext cx="4446836" cy="1615805"/>
          </a:xfrm>
          <a:prstGeom prst="rect">
            <a:avLst/>
          </a:prstGeom>
          <a:noFill/>
        </p:spPr>
        <p:txBody>
          <a:bodyPr wrap="square" lIns="45709" tIns="45709" rIns="45709" bIns="45709" rtlCol="0">
            <a:spAutoFit/>
          </a:bodyPr>
          <a:lstStyle/>
          <a:p>
            <a:r>
              <a:rPr lang="en-US" sz="1100" i="1" dirty="0" smtClean="0"/>
              <a:t>We are currently capturing 25% of patients in region 3 of our market. This region is less competitive than regions 1 and 2 and there are still a fair amount of independent physician practices in the area. Taking on new practices will help :</a:t>
            </a:r>
          </a:p>
          <a:p>
            <a:endParaRPr lang="en-US" sz="1100" i="1" dirty="0" smtClean="0"/>
          </a:p>
          <a:p>
            <a:pPr marL="228600" indent="-228600">
              <a:buAutoNum type="arabicParenBoth"/>
            </a:pPr>
            <a:r>
              <a:rPr lang="en-US" sz="1100" i="1" dirty="0" smtClean="0"/>
              <a:t>Gain attributed lives</a:t>
            </a:r>
          </a:p>
          <a:p>
            <a:pPr marL="228600" indent="-228600">
              <a:buAutoNum type="arabicParenBoth"/>
            </a:pPr>
            <a:r>
              <a:rPr lang="en-US" sz="1100" i="1" dirty="0" smtClean="0"/>
              <a:t>Generate referrals</a:t>
            </a:r>
          </a:p>
          <a:p>
            <a:pPr marL="228600" indent="-228600">
              <a:buAutoNum type="arabicParenBoth"/>
            </a:pPr>
            <a:r>
              <a:rPr lang="en-US" sz="1100" i="1" dirty="0" smtClean="0"/>
              <a:t>Practices will serve as hubs for new OP facilities to be built in the area</a:t>
            </a:r>
            <a:endParaRPr lang="en-US" sz="1100" i="1" dirty="0"/>
          </a:p>
        </p:txBody>
      </p:sp>
      <p:graphicFrame>
        <p:nvGraphicFramePr>
          <p:cNvPr id="6" name="Table 5"/>
          <p:cNvGraphicFramePr>
            <a:graphicFrameLocks noGrp="1"/>
          </p:cNvGraphicFramePr>
          <p:nvPr>
            <p:extLst>
              <p:ext uri="{D42A27DB-BD31-4B8C-83A1-F6EECF244321}">
                <p14:modId xmlns:p14="http://schemas.microsoft.com/office/powerpoint/2010/main" val="811702338"/>
              </p:ext>
            </p:extLst>
          </p:nvPr>
        </p:nvGraphicFramePr>
        <p:xfrm>
          <a:off x="399868" y="3853993"/>
          <a:ext cx="4675442" cy="2394406"/>
        </p:xfrm>
        <a:graphic>
          <a:graphicData uri="http://schemas.openxmlformats.org/drawingml/2006/table">
            <a:tbl>
              <a:tblPr firstRow="1" bandRow="1">
                <a:tableStyleId>{5C22544A-7EE6-4342-B048-85BDC9FD1C3A}</a:tableStyleId>
              </a:tblPr>
              <a:tblGrid>
                <a:gridCol w="1047937"/>
                <a:gridCol w="2590801"/>
                <a:gridCol w="1036704"/>
              </a:tblGrid>
              <a:tr h="411766">
                <a:tc gridSpan="2">
                  <a:txBody>
                    <a:bodyPr/>
                    <a:lstStyle/>
                    <a:p>
                      <a:pPr algn="ctr"/>
                      <a:r>
                        <a:rPr lang="en-US" sz="1100" dirty="0" smtClean="0"/>
                        <a:t>Initiative Progress</a:t>
                      </a:r>
                      <a:r>
                        <a:rPr lang="en-US" sz="1100" baseline="0" dirty="0" smtClean="0"/>
                        <a:t> Measures</a:t>
                      </a:r>
                      <a:endParaRPr lang="en-US" sz="1100" dirty="0"/>
                    </a:p>
                  </a:txBody>
                  <a:tcPr anchor="ctr"/>
                </a:tc>
                <a:tc hMerge="1">
                  <a:txBody>
                    <a:bodyPr/>
                    <a:lstStyle/>
                    <a:p>
                      <a:pPr algn="ctr"/>
                      <a:endParaRPr lang="en-US" sz="1100" dirty="0"/>
                    </a:p>
                  </a:txBody>
                  <a:tcPr anchor="ctr"/>
                </a:tc>
                <a:tc>
                  <a:txBody>
                    <a:bodyPr/>
                    <a:lstStyle/>
                    <a:p>
                      <a:pPr algn="ctr"/>
                      <a:r>
                        <a:rPr lang="en-US" sz="1100" dirty="0" smtClean="0"/>
                        <a:t>Targets</a:t>
                      </a:r>
                      <a:endParaRPr lang="en-US" sz="1100" dirty="0"/>
                    </a:p>
                  </a:txBody>
                  <a:tcPr anchor="ctr"/>
                </a:tc>
              </a:tr>
              <a:tr h="587955">
                <a:tc rowSpan="2">
                  <a:txBody>
                    <a:bodyPr/>
                    <a:lstStyle/>
                    <a:p>
                      <a:pPr algn="ctr"/>
                      <a:r>
                        <a:rPr lang="en-US" sz="1100" dirty="0" smtClean="0"/>
                        <a:t>Outcomes</a:t>
                      </a:r>
                      <a:r>
                        <a:rPr lang="en-US" sz="1100" baseline="0" dirty="0" smtClean="0"/>
                        <a:t> Metrics</a:t>
                      </a:r>
                      <a:endParaRPr lang="en-US" sz="1100" dirty="0" smtClean="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r>
                        <a:rPr lang="en-US" sz="1000" i="1" dirty="0" smtClean="0"/>
                        <a:t>Attributed lives</a:t>
                      </a:r>
                      <a:r>
                        <a:rPr lang="en-US" sz="1000" i="1" baseline="0" dirty="0" smtClean="0"/>
                        <a:t> gained</a:t>
                      </a:r>
                      <a:endParaRPr lang="en-US" sz="1000" i="1" dirty="0" smtClean="0"/>
                    </a:p>
                  </a:txBody>
                  <a:tcPr anchor="ctr"/>
                </a:tc>
                <a:tc>
                  <a:txBody>
                    <a:bodyPr/>
                    <a:lstStyle/>
                    <a:p>
                      <a:pPr algn="ctr"/>
                      <a:r>
                        <a:rPr lang="en-US" sz="1000" i="1" dirty="0" smtClean="0"/>
                        <a:t>10,000</a:t>
                      </a:r>
                      <a:endParaRPr lang="en-US" sz="1000" i="1" dirty="0"/>
                    </a:p>
                  </a:txBody>
                  <a:tcPr anchor="ctr"/>
                </a:tc>
              </a:tr>
              <a:tr h="464895">
                <a:tc vMerge="1">
                  <a:txBody>
                    <a:bodyPr/>
                    <a:lstStyle/>
                    <a:p>
                      <a:endParaRPr lang="en-US" sz="1100" dirty="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r>
                        <a:rPr lang="en-US" sz="1000" i="1" dirty="0" smtClean="0"/>
                        <a:t>Referrals generated to other</a:t>
                      </a:r>
                      <a:r>
                        <a:rPr lang="en-US" sz="1000" i="1" baseline="0" dirty="0" smtClean="0"/>
                        <a:t> services</a:t>
                      </a:r>
                      <a:endParaRPr lang="en-US" sz="1000" i="1" dirty="0" smtClean="0"/>
                    </a:p>
                  </a:txBody>
                  <a:tcPr anchor="ctr"/>
                </a:tc>
                <a:tc>
                  <a:txBody>
                    <a:bodyPr/>
                    <a:lstStyle/>
                    <a:p>
                      <a:pPr marL="0" marR="0" indent="0" algn="ctr" defTabSz="910353" rtl="0" eaLnBrk="1" fontAlgn="auto" latinLnBrk="0" hangingPunct="1">
                        <a:lnSpc>
                          <a:spcPct val="100000"/>
                        </a:lnSpc>
                        <a:spcBef>
                          <a:spcPts val="0"/>
                        </a:spcBef>
                        <a:spcAft>
                          <a:spcPts val="0"/>
                        </a:spcAft>
                        <a:buClrTx/>
                        <a:buSzTx/>
                        <a:buFontTx/>
                        <a:buNone/>
                        <a:tabLst/>
                        <a:defRPr/>
                      </a:pPr>
                      <a:r>
                        <a:rPr lang="en-US" sz="1000" i="1" dirty="0" smtClean="0"/>
                        <a:t>250 referrals/month</a:t>
                      </a:r>
                    </a:p>
                  </a:txBody>
                  <a:tcPr anchor="ctr"/>
                </a:tc>
              </a:tr>
              <a:tr h="464895">
                <a:tc rowSpan="2">
                  <a:txBody>
                    <a:bodyPr/>
                    <a:lstStyle/>
                    <a:p>
                      <a:pPr algn="ctr"/>
                      <a:r>
                        <a:rPr lang="en-US" sz="1100" dirty="0" smtClean="0"/>
                        <a:t>Process</a:t>
                      </a:r>
                      <a:r>
                        <a:rPr lang="en-US" sz="1100" baseline="0" dirty="0" smtClean="0"/>
                        <a:t> Metrics</a:t>
                      </a:r>
                      <a:endParaRPr lang="en-US" sz="1100" dirty="0"/>
                    </a:p>
                  </a:txBody>
                  <a:tcPr anchor="ctr"/>
                </a:tc>
                <a:tc>
                  <a:txBody>
                    <a:bodyPr/>
                    <a:lstStyle/>
                    <a:p>
                      <a:r>
                        <a:rPr lang="en-US" sz="1000" i="1" dirty="0" smtClean="0"/>
                        <a:t>Number of practices acquired</a:t>
                      </a:r>
                      <a:endParaRPr lang="en-US" sz="1000" i="1" dirty="0"/>
                    </a:p>
                  </a:txBody>
                  <a:tcPr anchor="ctr"/>
                </a:tc>
                <a:tc>
                  <a:txBody>
                    <a:bodyPr/>
                    <a:lstStyle/>
                    <a:p>
                      <a:pPr algn="ctr"/>
                      <a:r>
                        <a:rPr lang="en-US" sz="1000" i="1" dirty="0" smtClean="0"/>
                        <a:t>3</a:t>
                      </a:r>
                      <a:endParaRPr lang="en-US" sz="1000" i="1" dirty="0"/>
                    </a:p>
                  </a:txBody>
                  <a:tcPr anchor="ctr"/>
                </a:tc>
              </a:tr>
              <a:tr h="464895">
                <a:tc vMerge="1">
                  <a:txBody>
                    <a:bodyPr/>
                    <a:lstStyle/>
                    <a:p>
                      <a:pPr marL="0" marR="0" indent="0" algn="ctr" defTabSz="910353" rtl="0" eaLnBrk="1" fontAlgn="auto" latinLnBrk="0" hangingPunct="1">
                        <a:lnSpc>
                          <a:spcPct val="100000"/>
                        </a:lnSpc>
                        <a:spcBef>
                          <a:spcPts val="0"/>
                        </a:spcBef>
                        <a:spcAft>
                          <a:spcPts val="0"/>
                        </a:spcAft>
                        <a:buClrTx/>
                        <a:buSzTx/>
                        <a:buFontTx/>
                        <a:buNone/>
                        <a:tabLst/>
                        <a:defRPr/>
                      </a:pPr>
                      <a:endParaRPr lang="en-US" sz="1100" dirty="0" smtClean="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r>
                        <a:rPr lang="en-US" sz="1000" i="1" dirty="0" smtClean="0"/>
                        <a:t>Staff knowledge of acquisitions </a:t>
                      </a:r>
                    </a:p>
                  </a:txBody>
                  <a:tcPr anchor="ctr"/>
                </a:tc>
                <a:tc>
                  <a:txBody>
                    <a:bodyPr/>
                    <a:lstStyle/>
                    <a:p>
                      <a:pPr marL="0" marR="0" indent="0" algn="ctr" defTabSz="910353" rtl="0" eaLnBrk="1" fontAlgn="auto" latinLnBrk="0" hangingPunct="1">
                        <a:lnSpc>
                          <a:spcPct val="100000"/>
                        </a:lnSpc>
                        <a:spcBef>
                          <a:spcPts val="0"/>
                        </a:spcBef>
                        <a:spcAft>
                          <a:spcPts val="0"/>
                        </a:spcAft>
                        <a:buClrTx/>
                        <a:buSzTx/>
                        <a:buFontTx/>
                        <a:buNone/>
                        <a:tabLst/>
                        <a:defRPr/>
                      </a:pPr>
                      <a:r>
                        <a:rPr lang="en-US" sz="1000" i="1" dirty="0" smtClean="0"/>
                        <a:t>100%</a:t>
                      </a:r>
                    </a:p>
                  </a:txBody>
                  <a:tcPr anchor="ctr"/>
                </a:tc>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290928562"/>
              </p:ext>
            </p:extLst>
          </p:nvPr>
        </p:nvGraphicFramePr>
        <p:xfrm>
          <a:off x="5257806" y="1143003"/>
          <a:ext cx="3657599" cy="5527742"/>
        </p:xfrm>
        <a:graphic>
          <a:graphicData uri="http://schemas.openxmlformats.org/drawingml/2006/table">
            <a:tbl>
              <a:tblPr firstRow="1" bandRow="1">
                <a:tableStyleId>{2D5ABB26-0587-4C30-8999-92F81FD0307C}</a:tableStyleId>
              </a:tblPr>
              <a:tblGrid>
                <a:gridCol w="3657599"/>
              </a:tblGrid>
              <a:tr h="304800">
                <a:tc>
                  <a:txBody>
                    <a:bodyPr/>
                    <a:lstStyle/>
                    <a:p>
                      <a:pPr algn="ctr"/>
                      <a:r>
                        <a:rPr lang="en-US" sz="1100" dirty="0" smtClean="0"/>
                        <a:t>Resources Required</a:t>
                      </a:r>
                      <a:endParaRPr lang="en-US" sz="1100" dirty="0"/>
                    </a:p>
                  </a:txBody>
                  <a:tcPr marL="130629" marR="130629" marT="65314" marB="65314" anchor="ctr">
                    <a:solidFill>
                      <a:schemeClr val="accent1">
                        <a:lumMod val="40000"/>
                        <a:lumOff val="60000"/>
                      </a:schemeClr>
                    </a:solidFill>
                  </a:tcPr>
                </a:tc>
              </a:tr>
              <a:tr h="685360">
                <a:tc>
                  <a:txBody>
                    <a:bodyPr/>
                    <a:lstStyle/>
                    <a:p>
                      <a:r>
                        <a:rPr lang="en-US" sz="1100" b="1" dirty="0" smtClean="0"/>
                        <a:t>Facilities:</a:t>
                      </a:r>
                      <a:r>
                        <a:rPr lang="en-US" sz="1100" dirty="0" smtClean="0"/>
                        <a:t> </a:t>
                      </a:r>
                      <a:r>
                        <a:rPr lang="en-US" sz="1100" i="1" dirty="0" smtClean="0"/>
                        <a:t>Take</a:t>
                      </a:r>
                      <a:r>
                        <a:rPr lang="en-US" sz="1100" i="1" baseline="0" dirty="0" smtClean="0"/>
                        <a:t> over lease for acquired practices and do any necessary renovations</a:t>
                      </a:r>
                      <a:endParaRPr lang="en-US" sz="1100" i="1" dirty="0"/>
                    </a:p>
                  </a:txBody>
                  <a:tcPr marL="130629" marR="130629" marT="65314" marB="65314"/>
                </a:tc>
              </a:tr>
              <a:tr h="685360">
                <a:tc>
                  <a:txBody>
                    <a:bodyPr/>
                    <a:lstStyle/>
                    <a:p>
                      <a:r>
                        <a:rPr lang="en-US" sz="1100" b="1" dirty="0" smtClean="0"/>
                        <a:t>Equipmen</a:t>
                      </a:r>
                      <a:r>
                        <a:rPr lang="en-US" sz="1100" dirty="0" smtClean="0"/>
                        <a:t>t: </a:t>
                      </a:r>
                      <a:r>
                        <a:rPr lang="en-US" sz="1100" i="1" dirty="0" smtClean="0"/>
                        <a:t>Phones,</a:t>
                      </a:r>
                      <a:r>
                        <a:rPr lang="en-US" sz="1100" i="1" baseline="0" dirty="0" smtClean="0"/>
                        <a:t> computers, office supplies as needed</a:t>
                      </a:r>
                      <a:endParaRPr lang="en-US" sz="1100" i="1" dirty="0"/>
                    </a:p>
                  </a:txBody>
                  <a:tcPr marL="130629" marR="130629" marT="65314" marB="65314"/>
                </a:tc>
              </a:tr>
              <a:tr h="827314">
                <a:tc>
                  <a:txBody>
                    <a:bodyPr/>
                    <a:lstStyle/>
                    <a:p>
                      <a:r>
                        <a:rPr lang="en-US" sz="1100" b="1" dirty="0" smtClean="0"/>
                        <a:t>Information Technology</a:t>
                      </a:r>
                      <a:r>
                        <a:rPr lang="en-US" sz="1100" dirty="0" smtClean="0"/>
                        <a:t>: </a:t>
                      </a:r>
                      <a:r>
                        <a:rPr lang="en-US" sz="1100" i="1" dirty="0" smtClean="0"/>
                        <a:t>Upgrade patient portal and EMR technology to be consistent with rest of practices</a:t>
                      </a:r>
                      <a:r>
                        <a:rPr lang="en-US" sz="1100" i="1" baseline="0" dirty="0" smtClean="0"/>
                        <a:t> within the system</a:t>
                      </a:r>
                      <a:endParaRPr lang="en-US" sz="1100" i="1" dirty="0"/>
                    </a:p>
                  </a:txBody>
                  <a:tcPr marL="130629" marR="130629" marT="65314" marB="65314"/>
                </a:tc>
              </a:tr>
              <a:tr h="685360">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r>
                        <a:rPr lang="en-US" sz="1100" b="1" dirty="0" smtClean="0"/>
                        <a:t>Staff/Training</a:t>
                      </a:r>
                      <a:r>
                        <a:rPr lang="en-US" sz="1100" dirty="0" smtClean="0"/>
                        <a:t>: </a:t>
                      </a:r>
                      <a:r>
                        <a:rPr lang="en-US" sz="1100" i="1" dirty="0" smtClean="0"/>
                        <a:t>Will vary based on number of staff at each practice.</a:t>
                      </a:r>
                      <a:r>
                        <a:rPr lang="en-US" sz="1100" i="1" baseline="0" dirty="0" smtClean="0"/>
                        <a:t> Training for both administrative and clinical staff to ensure consistent patient experience and enforce referral protocols.  </a:t>
                      </a:r>
                      <a:endParaRPr lang="en-US" sz="1100" i="1" dirty="0" smtClean="0"/>
                    </a:p>
                    <a:p>
                      <a:endParaRPr lang="en-US" sz="1100" dirty="0"/>
                    </a:p>
                  </a:txBody>
                  <a:tcPr marL="130629" marR="130629" marT="65314" marB="65314"/>
                </a:tc>
              </a:tr>
              <a:tr h="685360">
                <a:tc>
                  <a:txBody>
                    <a:bodyPr/>
                    <a:lstStyle/>
                    <a:p>
                      <a:r>
                        <a:rPr lang="en-US" sz="1100" b="1" baseline="0" dirty="0" smtClean="0"/>
                        <a:t>Marketing/Communications</a:t>
                      </a:r>
                      <a:r>
                        <a:rPr lang="en-US" sz="1100" baseline="0" dirty="0" smtClean="0"/>
                        <a:t>: </a:t>
                      </a:r>
                      <a:r>
                        <a:rPr lang="en-US" sz="1100" i="1" baseline="0" dirty="0" smtClean="0"/>
                        <a:t>External media campaign, marketing collateral for system hospitals, EDs, specialists to facilitate referrals. </a:t>
                      </a:r>
                      <a:endParaRPr lang="en-US" sz="1100" i="1" dirty="0"/>
                    </a:p>
                  </a:txBody>
                  <a:tcPr marL="130629" marR="130629" marT="65314" marB="65314"/>
                </a:tc>
              </a:tr>
              <a:tr h="685360">
                <a:tc>
                  <a:txBody>
                    <a:bodyPr/>
                    <a:lstStyle/>
                    <a:p>
                      <a:pPr algn="l"/>
                      <a:r>
                        <a:rPr lang="en-US" sz="1100" b="1" dirty="0" smtClean="0"/>
                        <a:t>Interdepartmental</a:t>
                      </a:r>
                      <a:r>
                        <a:rPr lang="en-US" sz="1100" b="1" baseline="0" dirty="0" smtClean="0"/>
                        <a:t> Coordination</a:t>
                      </a:r>
                      <a:r>
                        <a:rPr lang="en-US" sz="1100" baseline="0" dirty="0" smtClean="0"/>
                        <a:t>:  </a:t>
                      </a:r>
                      <a:r>
                        <a:rPr lang="en-US" sz="1100" i="1" baseline="0" dirty="0" smtClean="0"/>
                        <a:t>IT/IS, operations, marketing </a:t>
                      </a:r>
                    </a:p>
                    <a:p>
                      <a:pPr algn="l"/>
                      <a:endParaRPr lang="en-US" sz="1100" b="1" dirty="0"/>
                    </a:p>
                  </a:txBody>
                  <a:tcPr marL="130629" marR="130629" marT="65314" marB="65314">
                    <a:noFill/>
                  </a:tcPr>
                </a:tc>
              </a:tr>
              <a:tr h="685360">
                <a:tc>
                  <a:txBody>
                    <a:bodyPr/>
                    <a:lstStyle/>
                    <a:p>
                      <a:pPr algn="l"/>
                      <a:r>
                        <a:rPr lang="en-US" sz="1100" b="1" dirty="0" smtClean="0"/>
                        <a:t>Expected Cost:  </a:t>
                      </a:r>
                      <a:r>
                        <a:rPr lang="en-US" sz="1100" b="0" i="1" dirty="0" smtClean="0">
                          <a:solidFill>
                            <a:schemeClr val="tx1"/>
                          </a:solidFill>
                        </a:rPr>
                        <a:t>$1,000,000</a:t>
                      </a:r>
                      <a:endParaRPr lang="en-US" sz="1100" b="0" i="1" dirty="0">
                        <a:solidFill>
                          <a:schemeClr val="tx1"/>
                        </a:solidFill>
                      </a:endParaRPr>
                    </a:p>
                  </a:txBody>
                  <a:tcPr marL="130629" marR="130629" marT="65314" marB="65314">
                    <a:noFill/>
                  </a:tcPr>
                </a:tc>
              </a:tr>
            </a:tbl>
          </a:graphicData>
        </a:graphic>
      </p:graphicFrame>
      <p:sp>
        <p:nvSpPr>
          <p:cNvPr id="20" name="Chevron 19"/>
          <p:cNvSpPr/>
          <p:nvPr/>
        </p:nvSpPr>
        <p:spPr bwMode="gray">
          <a:xfrm>
            <a:off x="6716237"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Objective</a:t>
            </a:r>
          </a:p>
        </p:txBody>
      </p:sp>
      <p:sp>
        <p:nvSpPr>
          <p:cNvPr id="22" name="Chevron 21"/>
          <p:cNvSpPr/>
          <p:nvPr/>
        </p:nvSpPr>
        <p:spPr bwMode="gray">
          <a:xfrm>
            <a:off x="7717473" y="673830"/>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Initiative</a:t>
            </a:r>
          </a:p>
        </p:txBody>
      </p:sp>
      <p:sp>
        <p:nvSpPr>
          <p:cNvPr id="23" name="Chevron 22"/>
          <p:cNvSpPr/>
          <p:nvPr/>
        </p:nvSpPr>
        <p:spPr bwMode="gray">
          <a:xfrm>
            <a:off x="5715000"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Goal</a:t>
            </a:r>
          </a:p>
        </p:txBody>
      </p:sp>
    </p:spTree>
    <p:extLst>
      <p:ext uri="{BB962C8B-B14F-4D97-AF65-F5344CB8AC3E}">
        <p14:creationId xmlns:p14="http://schemas.microsoft.com/office/powerpoint/2010/main" val="34626558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34</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#1: </a:t>
            </a:r>
            <a:r>
              <a:rPr lang="en-US" i="1" dirty="0"/>
              <a:t>Grow Volume</a:t>
            </a:r>
          </a:p>
        </p:txBody>
      </p:sp>
      <p:sp>
        <p:nvSpPr>
          <p:cNvPr id="4" name="Title 3"/>
          <p:cNvSpPr>
            <a:spLocks noGrp="1"/>
          </p:cNvSpPr>
          <p:nvPr>
            <p:ph type="title"/>
          </p:nvPr>
        </p:nvSpPr>
        <p:spPr/>
        <p:txBody>
          <a:bodyPr/>
          <a:lstStyle/>
          <a:p>
            <a:r>
              <a:rPr lang="en-US" dirty="0" smtClean="0"/>
              <a:t>Initiatives to Increase Share</a:t>
            </a:r>
            <a:endParaRPr lang="en-US" dirty="0"/>
          </a:p>
        </p:txBody>
      </p:sp>
      <p:sp>
        <p:nvSpPr>
          <p:cNvPr id="5" name="Rectangle 4"/>
          <p:cNvSpPr/>
          <p:nvPr/>
        </p:nvSpPr>
        <p:spPr bwMode="auto">
          <a:xfrm>
            <a:off x="1632857" y="2136593"/>
            <a:ext cx="5878286" cy="3265714"/>
          </a:xfrm>
          <a:prstGeom prst="rect">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p:spPr>
        <p:txBody>
          <a:bodyPr vert="horz" wrap="square" lIns="130575" tIns="65288" rIns="130575" bIns="65288" numCol="1" rtlCol="0" anchor="t" anchorCtr="0" compatLnSpc="1">
            <a:prstTxWarp prst="textNoShape">
              <a:avLst/>
            </a:prstTxWarp>
          </a:bodyPr>
          <a:lstStyle/>
          <a:p>
            <a:pPr defTabSz="2090130"/>
            <a:endParaRPr lang="en-US" sz="1400" dirty="0">
              <a:solidFill>
                <a:srgbClr val="DBE1E5"/>
              </a:solidFill>
            </a:endParaRPr>
          </a:p>
        </p:txBody>
      </p:sp>
      <p:sp>
        <p:nvSpPr>
          <p:cNvPr id="6" name="Rectangle 5"/>
          <p:cNvSpPr/>
          <p:nvPr/>
        </p:nvSpPr>
        <p:spPr bwMode="auto">
          <a:xfrm>
            <a:off x="4572000" y="2143126"/>
            <a:ext cx="2932340" cy="1619250"/>
          </a:xfrm>
          <a:prstGeom prst="rect">
            <a:avLst/>
          </a:prstGeom>
          <a:solidFill>
            <a:schemeClr val="accent1">
              <a:lumMod val="75000"/>
            </a:schemeClr>
          </a:solidFill>
          <a:ln w="9525" cap="flat" cmpd="sng" algn="ctr">
            <a:solidFill>
              <a:schemeClr val="tx1"/>
            </a:solidFill>
            <a:prstDash val="solid"/>
            <a:round/>
            <a:headEnd type="none" w="med" len="med"/>
            <a:tailEnd type="none" w="med" len="med"/>
          </a:ln>
          <a:effectLst/>
        </p:spPr>
        <p:txBody>
          <a:bodyPr vert="horz" wrap="square" lIns="130575" tIns="65288" rIns="130575" bIns="65288" numCol="1" rtlCol="0" anchor="t" anchorCtr="0" compatLnSpc="1">
            <a:prstTxWarp prst="textNoShape">
              <a:avLst/>
            </a:prstTxWarp>
          </a:bodyPr>
          <a:lstStyle/>
          <a:p>
            <a:pPr defTabSz="2090130"/>
            <a:endParaRPr lang="en-US" sz="1400" dirty="0">
              <a:solidFill>
                <a:srgbClr val="DBE1E5"/>
              </a:solidFill>
            </a:endParaRPr>
          </a:p>
        </p:txBody>
      </p:sp>
      <p:grpSp>
        <p:nvGrpSpPr>
          <p:cNvPr id="7" name="Group 63"/>
          <p:cNvGrpSpPr/>
          <p:nvPr/>
        </p:nvGrpSpPr>
        <p:grpSpPr>
          <a:xfrm>
            <a:off x="625928" y="5202634"/>
            <a:ext cx="1959429" cy="383721"/>
            <a:chOff x="460057" y="4192191"/>
            <a:chExt cx="1371600" cy="268605"/>
          </a:xfrm>
        </p:grpSpPr>
        <p:sp>
          <p:nvSpPr>
            <p:cNvPr id="8" name="Rectangle 7"/>
            <p:cNvSpPr/>
            <p:nvPr/>
          </p:nvSpPr>
          <p:spPr bwMode="auto">
            <a:xfrm>
              <a:off x="460057"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90130"/>
              <a:endParaRPr lang="en-US" sz="1400" b="1" dirty="0">
                <a:solidFill>
                  <a:srgbClr val="DBE1E5"/>
                </a:solidFill>
              </a:endParaRPr>
            </a:p>
          </p:txBody>
        </p:sp>
        <p:sp>
          <p:nvSpPr>
            <p:cNvPr id="9" name="TextBox 8"/>
            <p:cNvSpPr txBox="1"/>
            <p:nvPr/>
          </p:nvSpPr>
          <p:spPr>
            <a:xfrm>
              <a:off x="460057" y="4203383"/>
              <a:ext cx="1371600" cy="215444"/>
            </a:xfrm>
            <a:prstGeom prst="rect">
              <a:avLst/>
            </a:prstGeom>
            <a:noFill/>
          </p:spPr>
          <p:txBody>
            <a:bodyPr wrap="square" rtlCol="0">
              <a:spAutoFit/>
            </a:bodyPr>
            <a:lstStyle/>
            <a:p>
              <a:pPr algn="ctr" defTabSz="914126"/>
              <a:r>
                <a:rPr lang="en-US" sz="1400" b="1" dirty="0">
                  <a:solidFill>
                    <a:srgbClr val="FFFFFF"/>
                  </a:solidFill>
                </a:rPr>
                <a:t>Lowest Priority</a:t>
              </a:r>
            </a:p>
          </p:txBody>
        </p:sp>
      </p:grpSp>
      <p:grpSp>
        <p:nvGrpSpPr>
          <p:cNvPr id="10" name="Group 55"/>
          <p:cNvGrpSpPr/>
          <p:nvPr/>
        </p:nvGrpSpPr>
        <p:grpSpPr>
          <a:xfrm>
            <a:off x="6451013" y="1945084"/>
            <a:ext cx="2126796" cy="383721"/>
            <a:chOff x="4514850" y="1911906"/>
            <a:chExt cx="1488757" cy="268605"/>
          </a:xfrm>
        </p:grpSpPr>
        <p:sp>
          <p:nvSpPr>
            <p:cNvPr id="11" name="Rectangle 10"/>
            <p:cNvSpPr/>
            <p:nvPr/>
          </p:nvSpPr>
          <p:spPr bwMode="auto">
            <a:xfrm>
              <a:off x="4573428" y="1911906"/>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90130"/>
              <a:endParaRPr lang="en-US" sz="1400" b="1" dirty="0">
                <a:solidFill>
                  <a:srgbClr val="DBE1E5"/>
                </a:solidFill>
              </a:endParaRPr>
            </a:p>
          </p:txBody>
        </p:sp>
        <p:sp>
          <p:nvSpPr>
            <p:cNvPr id="12" name="TextBox 11"/>
            <p:cNvSpPr txBox="1"/>
            <p:nvPr/>
          </p:nvSpPr>
          <p:spPr>
            <a:xfrm>
              <a:off x="4514850" y="1923098"/>
              <a:ext cx="1488757" cy="215444"/>
            </a:xfrm>
            <a:prstGeom prst="rect">
              <a:avLst/>
            </a:prstGeom>
            <a:noFill/>
          </p:spPr>
          <p:txBody>
            <a:bodyPr wrap="square" rtlCol="0">
              <a:spAutoFit/>
            </a:bodyPr>
            <a:lstStyle/>
            <a:p>
              <a:pPr algn="ctr" defTabSz="914126"/>
              <a:r>
                <a:rPr lang="en-US" sz="1400" b="1" dirty="0">
                  <a:solidFill>
                    <a:srgbClr val="FFFFFF"/>
                  </a:solidFill>
                </a:rPr>
                <a:t>Highest Priority</a:t>
              </a:r>
            </a:p>
          </p:txBody>
        </p:sp>
      </p:grpSp>
      <p:grpSp>
        <p:nvGrpSpPr>
          <p:cNvPr id="13" name="Group 54"/>
          <p:cNvGrpSpPr/>
          <p:nvPr/>
        </p:nvGrpSpPr>
        <p:grpSpPr>
          <a:xfrm>
            <a:off x="6449786" y="5202634"/>
            <a:ext cx="2129246" cy="383721"/>
            <a:chOff x="4514850" y="4192191"/>
            <a:chExt cx="1490472" cy="268605"/>
          </a:xfrm>
        </p:grpSpPr>
        <p:sp>
          <p:nvSpPr>
            <p:cNvPr id="14" name="Rectangle 13"/>
            <p:cNvSpPr/>
            <p:nvPr/>
          </p:nvSpPr>
          <p:spPr bwMode="auto">
            <a:xfrm>
              <a:off x="4574286"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90130"/>
              <a:endParaRPr lang="en-US" sz="1400" b="1" dirty="0">
                <a:solidFill>
                  <a:srgbClr val="DBE1E5"/>
                </a:solidFill>
              </a:endParaRPr>
            </a:p>
          </p:txBody>
        </p:sp>
        <p:sp>
          <p:nvSpPr>
            <p:cNvPr id="15" name="TextBox 14"/>
            <p:cNvSpPr txBox="1"/>
            <p:nvPr/>
          </p:nvSpPr>
          <p:spPr>
            <a:xfrm>
              <a:off x="4514850" y="4203383"/>
              <a:ext cx="1490472" cy="215444"/>
            </a:xfrm>
            <a:prstGeom prst="rect">
              <a:avLst/>
            </a:prstGeom>
            <a:noFill/>
          </p:spPr>
          <p:txBody>
            <a:bodyPr wrap="square" rtlCol="0">
              <a:spAutoFit/>
            </a:bodyPr>
            <a:lstStyle/>
            <a:p>
              <a:pPr algn="ctr" defTabSz="914126"/>
              <a:r>
                <a:rPr lang="en-US" sz="1400" b="1" dirty="0">
                  <a:solidFill>
                    <a:srgbClr val="FFFFFF"/>
                  </a:solidFill>
                </a:rPr>
                <a:t>Secondary Priority</a:t>
              </a:r>
            </a:p>
          </p:txBody>
        </p:sp>
      </p:grpSp>
      <p:cxnSp>
        <p:nvCxnSpPr>
          <p:cNvPr id="16" name="Straight Arrow Connector 15"/>
          <p:cNvCxnSpPr/>
          <p:nvPr/>
        </p:nvCxnSpPr>
        <p:spPr bwMode="auto">
          <a:xfrm flipV="1">
            <a:off x="1494064" y="2626450"/>
            <a:ext cx="0" cy="2286000"/>
          </a:xfrm>
          <a:prstGeom prst="straightConnector1">
            <a:avLst/>
          </a:prstGeom>
          <a:ln>
            <a:headEnd type="none" w="med" len="med"/>
            <a:tailEnd type="stealth"/>
          </a:ln>
        </p:spPr>
        <p:style>
          <a:lnRef idx="1">
            <a:schemeClr val="dk1"/>
          </a:lnRef>
          <a:fillRef idx="0">
            <a:schemeClr val="dk1"/>
          </a:fillRef>
          <a:effectRef idx="0">
            <a:schemeClr val="dk1"/>
          </a:effectRef>
          <a:fontRef idx="minor">
            <a:schemeClr val="tx1"/>
          </a:fontRef>
        </p:style>
      </p:cxnSp>
      <p:sp>
        <p:nvSpPr>
          <p:cNvPr id="19" name="TextBox 18"/>
          <p:cNvSpPr txBox="1"/>
          <p:nvPr/>
        </p:nvSpPr>
        <p:spPr>
          <a:xfrm>
            <a:off x="2830286" y="5641699"/>
            <a:ext cx="3407231" cy="378107"/>
          </a:xfrm>
          <a:prstGeom prst="rect">
            <a:avLst/>
          </a:prstGeom>
          <a:noFill/>
        </p:spPr>
        <p:txBody>
          <a:bodyPr wrap="square" lIns="130575" tIns="65288" rIns="130575" bIns="65288" rtlCol="0">
            <a:spAutoFit/>
          </a:bodyPr>
          <a:lstStyle/>
          <a:p>
            <a:pPr algn="ctr" defTabSz="914126"/>
            <a:r>
              <a:rPr lang="en-US" sz="1600" b="1" dirty="0">
                <a:solidFill>
                  <a:prstClr val="black"/>
                </a:solidFill>
                <a:latin typeface="+mj-lt"/>
              </a:rPr>
              <a:t>Feasibility of Implementation</a:t>
            </a:r>
          </a:p>
        </p:txBody>
      </p:sp>
      <p:sp>
        <p:nvSpPr>
          <p:cNvPr id="20" name="TextBox 19"/>
          <p:cNvSpPr txBox="1"/>
          <p:nvPr/>
        </p:nvSpPr>
        <p:spPr>
          <a:xfrm>
            <a:off x="2231573" y="2645229"/>
            <a:ext cx="2188027" cy="778182"/>
          </a:xfrm>
          <a:prstGeom prst="rect">
            <a:avLst/>
          </a:prstGeom>
          <a:noFill/>
        </p:spPr>
        <p:txBody>
          <a:bodyPr wrap="square" lIns="130575" tIns="65288" rIns="130575" bIns="65288" rtlCol="0">
            <a:spAutoFit/>
          </a:bodyPr>
          <a:lstStyle/>
          <a:p>
            <a:pPr marL="119063" indent="-119063" defTabSz="914126">
              <a:buFont typeface="Arial" pitchFamily="34" charset="0"/>
              <a:buChar char="•"/>
            </a:pPr>
            <a:r>
              <a:rPr lang="en-US" sz="1400" i="1" dirty="0" smtClean="0">
                <a:solidFill>
                  <a:prstClr val="black"/>
                </a:solidFill>
              </a:rPr>
              <a:t>Acquire 3 new family medicine practices in region 3</a:t>
            </a:r>
            <a:endParaRPr lang="en-US" sz="1400" i="1" dirty="0">
              <a:solidFill>
                <a:prstClr val="black"/>
              </a:solidFill>
            </a:endParaRPr>
          </a:p>
        </p:txBody>
      </p:sp>
      <p:sp>
        <p:nvSpPr>
          <p:cNvPr id="21" name="TextBox 20"/>
          <p:cNvSpPr txBox="1"/>
          <p:nvPr/>
        </p:nvSpPr>
        <p:spPr>
          <a:xfrm>
            <a:off x="4931230" y="2667002"/>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2</a:t>
            </a:r>
          </a:p>
        </p:txBody>
      </p:sp>
      <p:sp>
        <p:nvSpPr>
          <p:cNvPr id="22" name="TextBox 21"/>
          <p:cNvSpPr txBox="1"/>
          <p:nvPr/>
        </p:nvSpPr>
        <p:spPr>
          <a:xfrm>
            <a:off x="5442857" y="3058889"/>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3</a:t>
            </a:r>
          </a:p>
        </p:txBody>
      </p:sp>
      <p:sp>
        <p:nvSpPr>
          <p:cNvPr id="23" name="TextBox 22"/>
          <p:cNvSpPr txBox="1"/>
          <p:nvPr/>
        </p:nvSpPr>
        <p:spPr>
          <a:xfrm>
            <a:off x="4855030" y="3918858"/>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4</a:t>
            </a:r>
          </a:p>
        </p:txBody>
      </p:sp>
      <p:sp>
        <p:nvSpPr>
          <p:cNvPr id="24" name="TextBox 23"/>
          <p:cNvSpPr txBox="1"/>
          <p:nvPr/>
        </p:nvSpPr>
        <p:spPr>
          <a:xfrm>
            <a:off x="3374573" y="3897089"/>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5</a:t>
            </a:r>
          </a:p>
        </p:txBody>
      </p:sp>
      <p:sp>
        <p:nvSpPr>
          <p:cNvPr id="25" name="TextBox 24"/>
          <p:cNvSpPr txBox="1"/>
          <p:nvPr/>
        </p:nvSpPr>
        <p:spPr>
          <a:xfrm>
            <a:off x="5856516" y="2383972"/>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6</a:t>
            </a:r>
          </a:p>
        </p:txBody>
      </p:sp>
      <p:sp>
        <p:nvSpPr>
          <p:cNvPr id="26" name="TextBox 25"/>
          <p:cNvSpPr txBox="1"/>
          <p:nvPr/>
        </p:nvSpPr>
        <p:spPr>
          <a:xfrm>
            <a:off x="5072743" y="4136572"/>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7</a:t>
            </a:r>
          </a:p>
        </p:txBody>
      </p:sp>
      <p:grpSp>
        <p:nvGrpSpPr>
          <p:cNvPr id="27" name="Group 54"/>
          <p:cNvGrpSpPr/>
          <p:nvPr/>
        </p:nvGrpSpPr>
        <p:grpSpPr>
          <a:xfrm>
            <a:off x="625928" y="1904262"/>
            <a:ext cx="2129246" cy="383721"/>
            <a:chOff x="4514850" y="4192191"/>
            <a:chExt cx="1490472" cy="268605"/>
          </a:xfrm>
        </p:grpSpPr>
        <p:sp>
          <p:nvSpPr>
            <p:cNvPr id="28" name="Rectangle 27"/>
            <p:cNvSpPr/>
            <p:nvPr/>
          </p:nvSpPr>
          <p:spPr bwMode="auto">
            <a:xfrm>
              <a:off x="4574286"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2090130"/>
              <a:endParaRPr lang="en-US" sz="1400" dirty="0">
                <a:solidFill>
                  <a:srgbClr val="DBE1E5"/>
                </a:solidFill>
              </a:endParaRPr>
            </a:p>
          </p:txBody>
        </p:sp>
        <p:sp>
          <p:nvSpPr>
            <p:cNvPr id="29" name="TextBox 28"/>
            <p:cNvSpPr txBox="1"/>
            <p:nvPr/>
          </p:nvSpPr>
          <p:spPr>
            <a:xfrm>
              <a:off x="4514850" y="4203383"/>
              <a:ext cx="1490472" cy="215444"/>
            </a:xfrm>
            <a:prstGeom prst="rect">
              <a:avLst/>
            </a:prstGeom>
            <a:noFill/>
          </p:spPr>
          <p:txBody>
            <a:bodyPr wrap="square" rtlCol="0">
              <a:spAutoFit/>
            </a:bodyPr>
            <a:lstStyle/>
            <a:p>
              <a:pPr algn="ctr" defTabSz="914126"/>
              <a:r>
                <a:rPr lang="en-US" sz="1400" b="1" dirty="0">
                  <a:solidFill>
                    <a:srgbClr val="FFFFFF"/>
                  </a:solidFill>
                </a:rPr>
                <a:t>Secondary Priority</a:t>
              </a:r>
            </a:p>
          </p:txBody>
        </p:sp>
      </p:grpSp>
      <p:cxnSp>
        <p:nvCxnSpPr>
          <p:cNvPr id="30" name="Straight Connector 29"/>
          <p:cNvCxnSpPr/>
          <p:nvPr/>
        </p:nvCxnSpPr>
        <p:spPr bwMode="auto">
          <a:xfrm>
            <a:off x="4572000" y="2136593"/>
            <a:ext cx="0" cy="3265714"/>
          </a:xfrm>
          <a:prstGeom prst="line">
            <a:avLst/>
          </a:prstGeom>
          <a:solidFill>
            <a:schemeClr val="accent1"/>
          </a:solidFill>
          <a:ln w="6350" cap="flat" cmpd="sng" algn="ctr">
            <a:solidFill>
              <a:schemeClr val="tx1"/>
            </a:solidFill>
            <a:prstDash val="solid"/>
            <a:round/>
            <a:headEnd type="none" w="med" len="med"/>
            <a:tailEnd type="none"/>
          </a:ln>
          <a:effectLst/>
        </p:spPr>
      </p:cxnSp>
      <p:cxnSp>
        <p:nvCxnSpPr>
          <p:cNvPr id="31" name="Straight Connector 30"/>
          <p:cNvCxnSpPr/>
          <p:nvPr/>
        </p:nvCxnSpPr>
        <p:spPr bwMode="auto">
          <a:xfrm>
            <a:off x="1632857" y="3769450"/>
            <a:ext cx="5878286" cy="0"/>
          </a:xfrm>
          <a:prstGeom prst="line">
            <a:avLst/>
          </a:prstGeom>
          <a:solidFill>
            <a:schemeClr val="accent1"/>
          </a:solidFill>
          <a:ln w="6350" cap="flat" cmpd="sng" algn="ctr">
            <a:solidFill>
              <a:schemeClr val="tx1"/>
            </a:solidFill>
            <a:prstDash val="solid"/>
            <a:round/>
            <a:headEnd type="none" w="med" len="med"/>
            <a:tailEnd type="none"/>
          </a:ln>
          <a:effectLst/>
        </p:spPr>
      </p:cxnSp>
      <p:sp>
        <p:nvSpPr>
          <p:cNvPr id="32" name="TextBox 31"/>
          <p:cNvSpPr txBox="1"/>
          <p:nvPr/>
        </p:nvSpPr>
        <p:spPr>
          <a:xfrm>
            <a:off x="1175657" y="4844143"/>
            <a:ext cx="707571" cy="329760"/>
          </a:xfrm>
          <a:prstGeom prst="rect">
            <a:avLst/>
          </a:prstGeom>
          <a:noFill/>
        </p:spPr>
        <p:txBody>
          <a:bodyPr wrap="square" lIns="130575" tIns="65288" rIns="130575" bIns="65288" rtlCol="0">
            <a:spAutoFit/>
          </a:bodyPr>
          <a:lstStyle/>
          <a:p>
            <a:pPr defTabSz="914126"/>
            <a:r>
              <a:rPr lang="en-US" sz="1300" dirty="0">
                <a:solidFill>
                  <a:prstClr val="black"/>
                </a:solidFill>
              </a:rPr>
              <a:t>Low</a:t>
            </a:r>
          </a:p>
        </p:txBody>
      </p:sp>
      <p:sp>
        <p:nvSpPr>
          <p:cNvPr id="33" name="TextBox 32"/>
          <p:cNvSpPr txBox="1"/>
          <p:nvPr/>
        </p:nvSpPr>
        <p:spPr>
          <a:xfrm>
            <a:off x="2476500" y="5344886"/>
            <a:ext cx="707571" cy="329760"/>
          </a:xfrm>
          <a:prstGeom prst="rect">
            <a:avLst/>
          </a:prstGeom>
          <a:noFill/>
        </p:spPr>
        <p:txBody>
          <a:bodyPr wrap="square" lIns="130575" tIns="65288" rIns="130575" bIns="65288" rtlCol="0">
            <a:spAutoFit/>
          </a:bodyPr>
          <a:lstStyle/>
          <a:p>
            <a:pPr defTabSz="914126"/>
            <a:r>
              <a:rPr lang="en-US" sz="1300" dirty="0">
                <a:solidFill>
                  <a:prstClr val="black"/>
                </a:solidFill>
              </a:rPr>
              <a:t>Low</a:t>
            </a:r>
          </a:p>
        </p:txBody>
      </p:sp>
      <p:sp>
        <p:nvSpPr>
          <p:cNvPr id="34" name="TextBox 33"/>
          <p:cNvSpPr txBox="1"/>
          <p:nvPr/>
        </p:nvSpPr>
        <p:spPr>
          <a:xfrm>
            <a:off x="1110343" y="2307771"/>
            <a:ext cx="707571" cy="329760"/>
          </a:xfrm>
          <a:prstGeom prst="rect">
            <a:avLst/>
          </a:prstGeom>
          <a:noFill/>
        </p:spPr>
        <p:txBody>
          <a:bodyPr wrap="square" lIns="130575" tIns="65288" rIns="130575" bIns="65288" rtlCol="0">
            <a:spAutoFit/>
          </a:bodyPr>
          <a:lstStyle/>
          <a:p>
            <a:pPr defTabSz="914126"/>
            <a:r>
              <a:rPr lang="en-US" sz="1300" dirty="0">
                <a:solidFill>
                  <a:prstClr val="black"/>
                </a:solidFill>
              </a:rPr>
              <a:t>High</a:t>
            </a:r>
          </a:p>
        </p:txBody>
      </p:sp>
      <p:sp>
        <p:nvSpPr>
          <p:cNvPr id="35" name="TextBox 34"/>
          <p:cNvSpPr txBox="1"/>
          <p:nvPr/>
        </p:nvSpPr>
        <p:spPr>
          <a:xfrm>
            <a:off x="6006193" y="5344886"/>
            <a:ext cx="707571" cy="329760"/>
          </a:xfrm>
          <a:prstGeom prst="rect">
            <a:avLst/>
          </a:prstGeom>
          <a:noFill/>
        </p:spPr>
        <p:txBody>
          <a:bodyPr wrap="square" lIns="130575" tIns="65288" rIns="130575" bIns="65288" rtlCol="0">
            <a:spAutoFit/>
          </a:bodyPr>
          <a:lstStyle/>
          <a:p>
            <a:pPr defTabSz="914126"/>
            <a:r>
              <a:rPr lang="en-US" sz="1300" dirty="0">
                <a:solidFill>
                  <a:prstClr val="black"/>
                </a:solidFill>
              </a:rPr>
              <a:t>High</a:t>
            </a:r>
          </a:p>
        </p:txBody>
      </p:sp>
      <p:sp>
        <p:nvSpPr>
          <p:cNvPr id="36" name="TextBox 35"/>
          <p:cNvSpPr txBox="1"/>
          <p:nvPr/>
        </p:nvSpPr>
        <p:spPr>
          <a:xfrm>
            <a:off x="138249" y="3410635"/>
            <a:ext cx="1385751" cy="1116764"/>
          </a:xfrm>
          <a:prstGeom prst="rect">
            <a:avLst/>
          </a:prstGeom>
          <a:noFill/>
        </p:spPr>
        <p:txBody>
          <a:bodyPr wrap="square" lIns="130575" tIns="65288" rIns="130575" bIns="65288" rtlCol="0">
            <a:spAutoFit/>
          </a:bodyPr>
          <a:lstStyle/>
          <a:p>
            <a:pPr algn="ctr" defTabSz="914126"/>
            <a:r>
              <a:rPr lang="en-US" sz="1600" b="1" dirty="0">
                <a:solidFill>
                  <a:prstClr val="black"/>
                </a:solidFill>
                <a:latin typeface="+mj-lt"/>
              </a:rPr>
              <a:t>Potential Impact on Increasing Share</a:t>
            </a:r>
          </a:p>
        </p:txBody>
      </p:sp>
      <p:cxnSp>
        <p:nvCxnSpPr>
          <p:cNvPr id="38" name="Straight Arrow Connector 37"/>
          <p:cNvCxnSpPr>
            <a:stCxn id="33" idx="3"/>
            <a:endCxn id="35" idx="1"/>
          </p:cNvCxnSpPr>
          <p:nvPr/>
        </p:nvCxnSpPr>
        <p:spPr>
          <a:xfrm>
            <a:off x="3184078" y="5509766"/>
            <a:ext cx="2822121" cy="0"/>
          </a:xfrm>
          <a:prstGeom prst="straightConnector1">
            <a:avLst/>
          </a:prstGeom>
          <a:ln>
            <a:headEnd type="none"/>
            <a:tailEnd type="arrow"/>
          </a:ln>
        </p:spPr>
        <p:style>
          <a:lnRef idx="1">
            <a:schemeClr val="dk1"/>
          </a:lnRef>
          <a:fillRef idx="0">
            <a:schemeClr val="dk1"/>
          </a:fillRef>
          <a:effectRef idx="0">
            <a:schemeClr val="dk1"/>
          </a:effectRef>
          <a:fontRef idx="minor">
            <a:schemeClr val="tx1"/>
          </a:fontRef>
        </p:style>
      </p:cxnSp>
      <p:sp>
        <p:nvSpPr>
          <p:cNvPr id="41"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Prioritization by Potential Impact and Feasibility</a:t>
            </a:r>
          </a:p>
        </p:txBody>
      </p:sp>
      <p:sp>
        <p:nvSpPr>
          <p:cNvPr id="42" name="Chevron 41"/>
          <p:cNvSpPr/>
          <p:nvPr/>
        </p:nvSpPr>
        <p:spPr bwMode="gray">
          <a:xfrm>
            <a:off x="6716237"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Objective</a:t>
            </a:r>
          </a:p>
        </p:txBody>
      </p:sp>
      <p:sp>
        <p:nvSpPr>
          <p:cNvPr id="43" name="Chevron 42"/>
          <p:cNvSpPr/>
          <p:nvPr/>
        </p:nvSpPr>
        <p:spPr bwMode="gray">
          <a:xfrm>
            <a:off x="7717473" y="673830"/>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Initiative</a:t>
            </a:r>
          </a:p>
        </p:txBody>
      </p:sp>
      <p:sp>
        <p:nvSpPr>
          <p:cNvPr id="44" name="Chevron 43"/>
          <p:cNvSpPr/>
          <p:nvPr/>
        </p:nvSpPr>
        <p:spPr bwMode="gray">
          <a:xfrm>
            <a:off x="5715000"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Goal</a:t>
            </a:r>
          </a:p>
        </p:txBody>
      </p:sp>
    </p:spTree>
    <p:extLst>
      <p:ext uri="{BB962C8B-B14F-4D97-AF65-F5344CB8AC3E}">
        <p14:creationId xmlns:p14="http://schemas.microsoft.com/office/powerpoint/2010/main" val="34131749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35</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#1: </a:t>
            </a:r>
            <a:r>
              <a:rPr lang="en-US" i="1" dirty="0"/>
              <a:t>Grow Volume</a:t>
            </a:r>
          </a:p>
        </p:txBody>
      </p:sp>
      <p:sp>
        <p:nvSpPr>
          <p:cNvPr id="4" name="Title 3"/>
          <p:cNvSpPr>
            <a:spLocks noGrp="1"/>
          </p:cNvSpPr>
          <p:nvPr>
            <p:ph type="title"/>
          </p:nvPr>
        </p:nvSpPr>
        <p:spPr/>
        <p:txBody>
          <a:bodyPr/>
          <a:lstStyle/>
          <a:p>
            <a:r>
              <a:rPr lang="en-US" dirty="0" smtClean="0"/>
              <a:t>Financial Summary for Initiatives Related to Increase Market Share</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760433176"/>
              </p:ext>
            </p:extLst>
          </p:nvPr>
        </p:nvGraphicFramePr>
        <p:xfrm>
          <a:off x="314236" y="1143001"/>
          <a:ext cx="8706074" cy="5462444"/>
        </p:xfrm>
        <a:graphic>
          <a:graphicData uri="http://schemas.openxmlformats.org/drawingml/2006/table">
            <a:tbl>
              <a:tblPr firstRow="1" bandRow="1">
                <a:tableStyleId>{5C22544A-7EE6-4342-B048-85BDC9FD1C3A}</a:tableStyleId>
              </a:tblPr>
              <a:tblGrid>
                <a:gridCol w="1365793"/>
                <a:gridCol w="1018871"/>
                <a:gridCol w="658884"/>
                <a:gridCol w="783013"/>
                <a:gridCol w="783013"/>
                <a:gridCol w="783013"/>
                <a:gridCol w="783013"/>
                <a:gridCol w="783013"/>
                <a:gridCol w="783013"/>
                <a:gridCol w="964448"/>
              </a:tblGrid>
              <a:tr h="334077">
                <a:tc>
                  <a:txBody>
                    <a:bodyPr/>
                    <a:lstStyle/>
                    <a:p>
                      <a:pPr algn="ctr"/>
                      <a:endParaRPr lang="en-US" sz="1100" dirty="0"/>
                    </a:p>
                  </a:txBody>
                  <a:tcPr marL="130629" marR="130629" marT="65314" marB="65314" anchor="ctr"/>
                </a:tc>
                <a:tc>
                  <a:txBody>
                    <a:bodyPr/>
                    <a:lstStyle/>
                    <a:p>
                      <a:pPr algn="ctr"/>
                      <a:r>
                        <a:rPr lang="en-US" sz="1000" i="1" dirty="0" smtClean="0"/>
                        <a:t>Acquire 3 Practices</a:t>
                      </a:r>
                      <a:endParaRPr lang="en-US" sz="1000" i="1" dirty="0"/>
                    </a:p>
                  </a:txBody>
                  <a:tcPr marL="130629" marR="130629" marT="65314" marB="65314" anchor="ctr"/>
                </a:tc>
                <a:tc>
                  <a:txBody>
                    <a:bodyPr/>
                    <a:lstStyle/>
                    <a:p>
                      <a:pPr algn="ctr"/>
                      <a:r>
                        <a:rPr lang="en-US" sz="1000" dirty="0" smtClean="0"/>
                        <a:t>2</a:t>
                      </a:r>
                      <a:endParaRPr lang="en-US" sz="1000" dirty="0"/>
                    </a:p>
                  </a:txBody>
                  <a:tcPr marL="130629" marR="130629" marT="65314" marB="65314" anchor="ctr"/>
                </a:tc>
                <a:tc>
                  <a:txBody>
                    <a:bodyPr/>
                    <a:lstStyle/>
                    <a:p>
                      <a:pPr algn="ctr"/>
                      <a:r>
                        <a:rPr lang="en-US" sz="1000" dirty="0" smtClean="0"/>
                        <a:t>3</a:t>
                      </a:r>
                      <a:endParaRPr lang="en-US" sz="1000" dirty="0"/>
                    </a:p>
                  </a:txBody>
                  <a:tcPr marL="130629" marR="130629" marT="65314" marB="65314" anchor="ctr"/>
                </a:tc>
                <a:tc>
                  <a:txBody>
                    <a:bodyPr/>
                    <a:lstStyle/>
                    <a:p>
                      <a:pPr algn="ctr"/>
                      <a:r>
                        <a:rPr lang="en-US" sz="1000" dirty="0" smtClean="0"/>
                        <a:t>4</a:t>
                      </a:r>
                      <a:endParaRPr lang="en-US" sz="1000" dirty="0"/>
                    </a:p>
                  </a:txBody>
                  <a:tcPr marL="130629" marR="130629" marT="65314" marB="65314" anchor="ctr"/>
                </a:tc>
                <a:tc>
                  <a:txBody>
                    <a:bodyPr/>
                    <a:lstStyle/>
                    <a:p>
                      <a:pPr algn="ctr"/>
                      <a:r>
                        <a:rPr lang="en-US" sz="1000" dirty="0" smtClean="0"/>
                        <a:t>5</a:t>
                      </a:r>
                      <a:endParaRPr lang="en-US" sz="1000" dirty="0"/>
                    </a:p>
                  </a:txBody>
                  <a:tcPr marL="130629" marR="130629" marT="65314" marB="65314" anchor="ctr"/>
                </a:tc>
                <a:tc>
                  <a:txBody>
                    <a:bodyPr/>
                    <a:lstStyle/>
                    <a:p>
                      <a:pPr algn="ctr"/>
                      <a:r>
                        <a:rPr lang="en-US" sz="1000" dirty="0" smtClean="0"/>
                        <a:t>6</a:t>
                      </a:r>
                      <a:endParaRPr lang="en-US" sz="1000" dirty="0"/>
                    </a:p>
                  </a:txBody>
                  <a:tcPr marL="130629" marR="130629" marT="65314" marB="65314" anchor="ctr"/>
                </a:tc>
                <a:tc>
                  <a:txBody>
                    <a:bodyPr/>
                    <a:lstStyle/>
                    <a:p>
                      <a:pPr algn="ctr"/>
                      <a:r>
                        <a:rPr lang="en-US" sz="1000" dirty="0" smtClean="0"/>
                        <a:t>7</a:t>
                      </a:r>
                      <a:endParaRPr lang="en-US" sz="1000" dirty="0"/>
                    </a:p>
                  </a:txBody>
                  <a:tcPr marL="130629" marR="130629" marT="65314" marB="65314" anchor="ctr"/>
                </a:tc>
                <a:tc>
                  <a:txBody>
                    <a:bodyPr/>
                    <a:lstStyle/>
                    <a:p>
                      <a:pPr algn="ctr"/>
                      <a:r>
                        <a:rPr lang="en-US" sz="1000" dirty="0" smtClean="0"/>
                        <a:t>8</a:t>
                      </a:r>
                      <a:endParaRPr lang="en-US" sz="1000" dirty="0"/>
                    </a:p>
                  </a:txBody>
                  <a:tcPr marL="130629" marR="130629" marT="65314" marB="65314" anchor="ctr"/>
                </a:tc>
                <a:tc>
                  <a:txBody>
                    <a:bodyPr/>
                    <a:lstStyle/>
                    <a:p>
                      <a:pPr algn="ctr"/>
                      <a:r>
                        <a:rPr lang="en-US" sz="1000" dirty="0" smtClean="0"/>
                        <a:t>Goal Investment</a:t>
                      </a:r>
                      <a:endParaRPr lang="en-US" sz="1000" dirty="0"/>
                    </a:p>
                  </a:txBody>
                  <a:tcPr marL="130629" marR="130629" marT="65314" marB="65314" anchor="ctr">
                    <a:solidFill>
                      <a:schemeClr val="accent2">
                        <a:lumMod val="75000"/>
                      </a:schemeClr>
                    </a:solidFill>
                  </a:tcPr>
                </a:tc>
              </a:tr>
              <a:tr h="228843">
                <a:tc gridSpan="6">
                  <a:txBody>
                    <a:bodyPr/>
                    <a:lstStyle/>
                    <a:p>
                      <a:r>
                        <a:rPr lang="en-US" sz="1100" b="1" dirty="0" smtClean="0"/>
                        <a:t>Capital Investment </a:t>
                      </a:r>
                      <a:endParaRPr lang="en-US" sz="1100" b="1" dirty="0"/>
                    </a:p>
                  </a:txBody>
                  <a:tcPr marL="130629" marR="130629" marT="65314" marB="65314">
                    <a:solidFill>
                      <a:schemeClr val="accent1">
                        <a:lumMod val="60000"/>
                        <a:lumOff val="40000"/>
                      </a:schemeClr>
                    </a:solidFill>
                  </a:tcPr>
                </a:tc>
                <a:tc hMerge="1">
                  <a:txBody>
                    <a:bodyPr/>
                    <a:lstStyle/>
                    <a:p>
                      <a:endParaRPr lang="en-US"/>
                    </a:p>
                  </a:txBody>
                  <a:tcPr/>
                </a:tc>
                <a:tc hMerge="1">
                  <a:txBody>
                    <a:bodyPr/>
                    <a:lstStyle/>
                    <a:p>
                      <a:endParaRPr lang="en-US"/>
                    </a:p>
                  </a:txBody>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r>
              <a:tr h="322385">
                <a:tc>
                  <a:txBody>
                    <a:bodyPr/>
                    <a:lstStyle/>
                    <a:p>
                      <a:r>
                        <a:rPr lang="en-US" sz="1100" dirty="0" smtClean="0"/>
                        <a:t>Facilities</a:t>
                      </a:r>
                      <a:endParaRPr lang="en-US" sz="1100" dirty="0"/>
                    </a:p>
                  </a:txBody>
                  <a:tcPr marL="130629" marR="130629" marT="65314" marB="65314"/>
                </a:tc>
                <a:tc>
                  <a:txBody>
                    <a:bodyPr/>
                    <a:lstStyle/>
                    <a:p>
                      <a:pPr algn="ctr"/>
                      <a:r>
                        <a:rPr lang="en-US" sz="1100" dirty="0" smtClean="0"/>
                        <a:t>300,000</a:t>
                      </a:r>
                      <a:endParaRPr lang="en-US" sz="1100" dirty="0"/>
                    </a:p>
                  </a:txBody>
                  <a:tcPr marL="130629" marR="130629" marT="65314" marB="65314" anchor="ctr"/>
                </a:tc>
                <a:tc>
                  <a:txBody>
                    <a:bodyPr/>
                    <a:lstStyle/>
                    <a:p>
                      <a:endParaRPr lang="en-US"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solidFill>
                          <a:schemeClr val="bg1"/>
                        </a:solidFill>
                      </a:endParaRPr>
                    </a:p>
                  </a:txBody>
                  <a:tcPr marL="130629" marR="130629" marT="65314" marB="65314" anchor="ctr">
                    <a:solidFill>
                      <a:schemeClr val="accent2">
                        <a:lumMod val="75000"/>
                      </a:schemeClr>
                    </a:solidFill>
                  </a:tcPr>
                </a:tc>
              </a:tr>
              <a:tr h="322385">
                <a:tc>
                  <a:txBody>
                    <a:bodyPr/>
                    <a:lstStyle/>
                    <a:p>
                      <a:r>
                        <a:rPr lang="en-US" sz="1100" dirty="0" smtClean="0"/>
                        <a:t>Equipment</a:t>
                      </a:r>
                      <a:endParaRPr lang="en-US" sz="1100" dirty="0"/>
                    </a:p>
                  </a:txBody>
                  <a:tcPr marL="130629" marR="130629" marT="65314" marB="65314"/>
                </a:tc>
                <a:tc>
                  <a:txBody>
                    <a:bodyPr/>
                    <a:lstStyle/>
                    <a:p>
                      <a:pPr algn="ctr"/>
                      <a:r>
                        <a:rPr lang="en-US" sz="1100" dirty="0" smtClean="0"/>
                        <a:t>100,000</a:t>
                      </a:r>
                      <a:endParaRPr lang="en-US" sz="1100" dirty="0"/>
                    </a:p>
                  </a:txBody>
                  <a:tcPr marL="130629" marR="130629" marT="65314" marB="65314" anchor="ctr"/>
                </a:tc>
                <a:tc>
                  <a:txBody>
                    <a:bodyPr/>
                    <a:lstStyle/>
                    <a:p>
                      <a:endParaRPr lang="en-US"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solidFill>
                          <a:schemeClr val="bg1"/>
                        </a:solidFill>
                      </a:endParaRPr>
                    </a:p>
                  </a:txBody>
                  <a:tcPr marL="130629" marR="130629" marT="65314" marB="65314" anchor="ctr">
                    <a:solidFill>
                      <a:schemeClr val="accent2">
                        <a:lumMod val="75000"/>
                      </a:schemeClr>
                    </a:solidFill>
                  </a:tcPr>
                </a:tc>
              </a:tr>
              <a:tr h="357463">
                <a:tc>
                  <a:txBody>
                    <a:bodyPr/>
                    <a:lstStyle/>
                    <a:p>
                      <a:r>
                        <a:rPr lang="en-US" sz="1100" dirty="0" smtClean="0"/>
                        <a:t>Information Technology</a:t>
                      </a:r>
                      <a:endParaRPr lang="en-US" sz="1100" dirty="0"/>
                    </a:p>
                  </a:txBody>
                  <a:tcPr marL="130629" marR="130629" marT="65314" marB="65314"/>
                </a:tc>
                <a:tc>
                  <a:txBody>
                    <a:bodyPr/>
                    <a:lstStyle/>
                    <a:p>
                      <a:pPr algn="ctr"/>
                      <a:r>
                        <a:rPr lang="en-US" sz="1100" dirty="0" smtClean="0"/>
                        <a:t>200,000</a:t>
                      </a:r>
                      <a:endParaRPr lang="en-US" sz="1100" dirty="0"/>
                    </a:p>
                  </a:txBody>
                  <a:tcPr marL="130629" marR="130629" marT="65314" marB="65314" anchor="ctr"/>
                </a:tc>
                <a:tc>
                  <a:txBody>
                    <a:bodyPr/>
                    <a:lstStyle/>
                    <a:p>
                      <a:endParaRPr lang="en-US"/>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solidFill>
                          <a:schemeClr val="bg1"/>
                        </a:solidFill>
                      </a:endParaRPr>
                    </a:p>
                  </a:txBody>
                  <a:tcPr marL="130629" marR="130629" marT="65314" marB="65314" anchor="ctr">
                    <a:solidFill>
                      <a:schemeClr val="accent2">
                        <a:lumMod val="75000"/>
                      </a:schemeClr>
                    </a:solidFill>
                  </a:tcPr>
                </a:tc>
              </a:tr>
              <a:tr h="322385">
                <a:tc>
                  <a:txBody>
                    <a:bodyPr/>
                    <a:lstStyle/>
                    <a:p>
                      <a:pPr algn="l"/>
                      <a:r>
                        <a:rPr lang="en-US" sz="1100" b="1" dirty="0" smtClean="0"/>
                        <a:t>Subtotal</a:t>
                      </a:r>
                      <a:endParaRPr lang="en-US" sz="1100" dirty="0"/>
                    </a:p>
                  </a:txBody>
                  <a:tcPr marL="130629" marR="130629" marT="65314" marB="65314"/>
                </a:tc>
                <a:tc>
                  <a:txBody>
                    <a:bodyPr/>
                    <a:lstStyle/>
                    <a:p>
                      <a:pPr algn="ctr"/>
                      <a:r>
                        <a:rPr lang="en-US" sz="1100" dirty="0" smtClean="0"/>
                        <a:t>600,000</a:t>
                      </a:r>
                      <a:endParaRPr lang="en-US" sz="1100" dirty="0"/>
                    </a:p>
                  </a:txBody>
                  <a:tcPr marL="130629" marR="130629" marT="65314" marB="65314" anchor="ctr"/>
                </a:tc>
                <a:tc>
                  <a:txBody>
                    <a:bodyPr/>
                    <a:lstStyle/>
                    <a:p>
                      <a:endParaRPr lang="en-US"/>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solidFill>
                          <a:schemeClr val="bg1"/>
                        </a:solidFill>
                      </a:endParaRPr>
                    </a:p>
                  </a:txBody>
                  <a:tcPr marL="130629" marR="130629" marT="65314" marB="65314" anchor="ctr">
                    <a:solidFill>
                      <a:schemeClr val="accent2">
                        <a:lumMod val="75000"/>
                      </a:schemeClr>
                    </a:solidFill>
                  </a:tcPr>
                </a:tc>
              </a:tr>
              <a:tr h="228843">
                <a:tc gridSpan="6">
                  <a:txBody>
                    <a:bodyPr/>
                    <a:lstStyle/>
                    <a:p>
                      <a:r>
                        <a:rPr lang="en-US" sz="1100" b="1" dirty="0" smtClean="0"/>
                        <a:t>Operating Investment </a:t>
                      </a:r>
                      <a:endParaRPr lang="en-US" sz="1100" b="1" dirty="0"/>
                    </a:p>
                  </a:txBody>
                  <a:tcPr marL="130629" marR="130629" marT="65314" marB="65314">
                    <a:solidFill>
                      <a:schemeClr val="accent1">
                        <a:lumMod val="60000"/>
                        <a:lumOff val="40000"/>
                      </a:schemeClr>
                    </a:solidFill>
                  </a:tcPr>
                </a:tc>
                <a:tc hMerge="1">
                  <a:txBody>
                    <a:bodyPr/>
                    <a:lstStyle/>
                    <a:p>
                      <a:endParaRPr lang="en-US"/>
                    </a:p>
                  </a:txBody>
                  <a:tcPr/>
                </a:tc>
                <a:tc hMerge="1">
                  <a:txBody>
                    <a:bodyPr/>
                    <a:lstStyle/>
                    <a:p>
                      <a:endParaRPr lang="en-US"/>
                    </a:p>
                  </a:txBody>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r>
              <a:tr h="322385">
                <a:tc>
                  <a:txBody>
                    <a:bodyPr/>
                    <a:lstStyle/>
                    <a:p>
                      <a:r>
                        <a:rPr lang="en-US" sz="1100" dirty="0" smtClean="0"/>
                        <a:t>Clinical Staff</a:t>
                      </a:r>
                      <a:endParaRPr lang="en-US" sz="1100" dirty="0"/>
                    </a:p>
                  </a:txBody>
                  <a:tcPr marL="130629" marR="130629" marT="65314" marB="65314"/>
                </a:tc>
                <a:tc>
                  <a:txBody>
                    <a:bodyPr/>
                    <a:lstStyle/>
                    <a:p>
                      <a:pPr algn="ctr"/>
                      <a:r>
                        <a:rPr lang="en-US" sz="1100" dirty="0" smtClean="0"/>
                        <a:t>300,000</a:t>
                      </a:r>
                      <a:endParaRPr lang="en-US" sz="1100" dirty="0"/>
                    </a:p>
                  </a:txBody>
                  <a:tcPr marL="130629" marR="130629" marT="65314" marB="65314" anchor="ctr"/>
                </a:tc>
                <a:tc>
                  <a:txBody>
                    <a:bodyPr/>
                    <a:lstStyle/>
                    <a:p>
                      <a:endParaRPr lang="en-US"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solidFill>
                          <a:schemeClr val="bg1"/>
                        </a:solidFill>
                      </a:endParaRPr>
                    </a:p>
                  </a:txBody>
                  <a:tcPr marL="130629" marR="130629" marT="65314" marB="65314" anchor="ctr">
                    <a:solidFill>
                      <a:schemeClr val="accent2">
                        <a:lumMod val="75000"/>
                      </a:schemeClr>
                    </a:solidFill>
                  </a:tcPr>
                </a:tc>
              </a:tr>
              <a:tr h="357463">
                <a:tc>
                  <a:txBody>
                    <a:bodyPr/>
                    <a:lstStyle/>
                    <a:p>
                      <a:r>
                        <a:rPr lang="en-US" sz="1100" dirty="0" smtClean="0"/>
                        <a:t>Training</a:t>
                      </a:r>
                      <a:r>
                        <a:rPr lang="en-US" sz="1100" baseline="0" dirty="0" smtClean="0"/>
                        <a:t> / Development</a:t>
                      </a:r>
                      <a:endParaRPr lang="en-US" sz="1100" dirty="0"/>
                    </a:p>
                  </a:txBody>
                  <a:tcPr marL="130629" marR="130629" marT="65314" marB="65314"/>
                </a:tc>
                <a:tc>
                  <a:txBody>
                    <a:bodyPr/>
                    <a:lstStyle/>
                    <a:p>
                      <a:pPr algn="ctr"/>
                      <a:r>
                        <a:rPr lang="en-US" sz="1100" dirty="0" smtClean="0"/>
                        <a:t>20,000</a:t>
                      </a:r>
                      <a:endParaRPr lang="en-US" sz="1100" dirty="0"/>
                    </a:p>
                  </a:txBody>
                  <a:tcPr marL="130629" marR="130629" marT="65314" marB="65314" anchor="ctr"/>
                </a:tc>
                <a:tc>
                  <a:txBody>
                    <a:bodyPr/>
                    <a:lstStyle/>
                    <a:p>
                      <a:endParaRPr lang="en-US"/>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solidFill>
                          <a:schemeClr val="bg1"/>
                        </a:solidFill>
                      </a:endParaRPr>
                    </a:p>
                  </a:txBody>
                  <a:tcPr marL="130629" marR="130629" marT="65314" marB="65314" anchor="ctr">
                    <a:solidFill>
                      <a:schemeClr val="accent2">
                        <a:lumMod val="75000"/>
                      </a:schemeClr>
                    </a:solidFill>
                  </a:tcPr>
                </a:tc>
              </a:tr>
              <a:tr h="357463">
                <a:tc>
                  <a:txBody>
                    <a:bodyPr/>
                    <a:lstStyle/>
                    <a:p>
                      <a:r>
                        <a:rPr lang="en-US" sz="1100" dirty="0" smtClean="0"/>
                        <a:t>Marketing and Communication</a:t>
                      </a:r>
                      <a:endParaRPr lang="en-US" sz="1100" dirty="0"/>
                    </a:p>
                  </a:txBody>
                  <a:tcPr marL="130629" marR="130629" marT="65314" marB="65314"/>
                </a:tc>
                <a:tc>
                  <a:txBody>
                    <a:bodyPr/>
                    <a:lstStyle/>
                    <a:p>
                      <a:pPr algn="ctr"/>
                      <a:r>
                        <a:rPr lang="en-US" sz="1100" dirty="0" smtClean="0"/>
                        <a:t>60,000</a:t>
                      </a:r>
                      <a:endParaRPr lang="en-US" sz="1100" dirty="0"/>
                    </a:p>
                  </a:txBody>
                  <a:tcPr marL="130629" marR="130629" marT="65314" marB="65314" anchor="ctr"/>
                </a:tc>
                <a:tc>
                  <a:txBody>
                    <a:bodyPr/>
                    <a:lstStyle/>
                    <a:p>
                      <a:endParaRPr lang="en-US"/>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solidFill>
                          <a:schemeClr val="bg1"/>
                        </a:solidFill>
                      </a:endParaRPr>
                    </a:p>
                  </a:txBody>
                  <a:tcPr marL="130629" marR="130629" marT="65314" marB="65314" anchor="ctr">
                    <a:solidFill>
                      <a:schemeClr val="accent2">
                        <a:lumMod val="75000"/>
                      </a:schemeClr>
                    </a:solidFill>
                  </a:tcPr>
                </a:tc>
              </a:tr>
              <a:tr h="357463">
                <a:tc>
                  <a:txBody>
                    <a:bodyPr/>
                    <a:lstStyle/>
                    <a:p>
                      <a:r>
                        <a:rPr lang="en-US" sz="1100" dirty="0" smtClean="0"/>
                        <a:t>Administrative</a:t>
                      </a:r>
                      <a:r>
                        <a:rPr lang="en-US" sz="1100" baseline="0" dirty="0" smtClean="0"/>
                        <a:t> Costs</a:t>
                      </a:r>
                      <a:endParaRPr lang="en-US" sz="1100" dirty="0"/>
                    </a:p>
                  </a:txBody>
                  <a:tcPr marL="130629" marR="130629" marT="65314" marB="65314"/>
                </a:tc>
                <a:tc>
                  <a:txBody>
                    <a:bodyPr/>
                    <a:lstStyle/>
                    <a:p>
                      <a:pPr algn="ctr"/>
                      <a:r>
                        <a:rPr lang="en-US" sz="1100" dirty="0" smtClean="0"/>
                        <a:t>20,000</a:t>
                      </a:r>
                      <a:endParaRPr lang="en-US" sz="1100" dirty="0"/>
                    </a:p>
                  </a:txBody>
                  <a:tcPr marL="130629" marR="130629" marT="65314" marB="65314" anchor="ctr"/>
                </a:tc>
                <a:tc>
                  <a:txBody>
                    <a:bodyPr/>
                    <a:lstStyle/>
                    <a:p>
                      <a:endParaRPr lang="en-US"/>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solidFill>
                          <a:schemeClr val="bg1"/>
                        </a:solidFill>
                      </a:endParaRPr>
                    </a:p>
                  </a:txBody>
                  <a:tcPr marL="130629" marR="130629" marT="65314" marB="65314" anchor="ctr">
                    <a:solidFill>
                      <a:schemeClr val="accent2">
                        <a:lumMod val="75000"/>
                      </a:schemeClr>
                    </a:solidFill>
                  </a:tcPr>
                </a:tc>
              </a:tr>
              <a:tr h="322385">
                <a:tc>
                  <a:txBody>
                    <a:bodyPr/>
                    <a:lstStyle/>
                    <a:p>
                      <a:pPr marL="0" marR="0" indent="0" algn="l" defTabSz="910170" rtl="0" eaLnBrk="1" fontAlgn="auto" latinLnBrk="0" hangingPunct="1">
                        <a:lnSpc>
                          <a:spcPct val="100000"/>
                        </a:lnSpc>
                        <a:spcBef>
                          <a:spcPts val="0"/>
                        </a:spcBef>
                        <a:spcAft>
                          <a:spcPts val="0"/>
                        </a:spcAft>
                        <a:buClrTx/>
                        <a:buSzTx/>
                        <a:buFontTx/>
                        <a:buNone/>
                        <a:tabLst/>
                        <a:defRPr/>
                      </a:pPr>
                      <a:r>
                        <a:rPr lang="en-US" sz="1100" b="1" dirty="0" smtClean="0"/>
                        <a:t>Subtotal</a:t>
                      </a:r>
                    </a:p>
                  </a:txBody>
                  <a:tcPr marL="130629" marR="130629" marT="65314" marB="65314"/>
                </a:tc>
                <a:tc>
                  <a:txBody>
                    <a:bodyPr/>
                    <a:lstStyle/>
                    <a:p>
                      <a:pPr algn="ctr"/>
                      <a:r>
                        <a:rPr lang="en-US" sz="1100" dirty="0" smtClean="0"/>
                        <a:t>400,000</a:t>
                      </a:r>
                      <a:endParaRPr lang="en-US" sz="1100" dirty="0"/>
                    </a:p>
                  </a:txBody>
                  <a:tcPr marL="130629" marR="130629" marT="65314" marB="65314" anchor="ctr"/>
                </a:tc>
                <a:tc>
                  <a:txBody>
                    <a:bodyPr/>
                    <a:lstStyle/>
                    <a:p>
                      <a:endParaRPr lang="en-US"/>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solidFill>
                          <a:schemeClr val="bg1"/>
                        </a:solidFill>
                      </a:endParaRPr>
                    </a:p>
                  </a:txBody>
                  <a:tcPr marL="130629" marR="130629" marT="65314" marB="65314" anchor="ctr">
                    <a:solidFill>
                      <a:schemeClr val="accent2">
                        <a:lumMod val="75000"/>
                      </a:schemeClr>
                    </a:solidFill>
                  </a:tcPr>
                </a:tc>
              </a:tr>
              <a:tr h="357463">
                <a:tc>
                  <a:txBody>
                    <a:bodyPr/>
                    <a:lstStyle/>
                    <a:p>
                      <a:pPr algn="l"/>
                      <a:r>
                        <a:rPr lang="en-US" sz="1100" b="1" dirty="0" smtClean="0">
                          <a:solidFill>
                            <a:schemeClr val="bg1"/>
                          </a:solidFill>
                        </a:rPr>
                        <a:t>Initiative </a:t>
                      </a:r>
                      <a:r>
                        <a:rPr lang="en-US" sz="1100" b="1" baseline="0" dirty="0" smtClean="0">
                          <a:solidFill>
                            <a:schemeClr val="bg1"/>
                          </a:solidFill>
                        </a:rPr>
                        <a:t>Investment</a:t>
                      </a:r>
                      <a:endParaRPr lang="en-US" sz="1100" b="1" dirty="0">
                        <a:solidFill>
                          <a:schemeClr val="bg1"/>
                        </a:solidFill>
                      </a:endParaRPr>
                    </a:p>
                  </a:txBody>
                  <a:tcPr marL="130629" marR="130629" marT="65314" marB="65314">
                    <a:solidFill>
                      <a:schemeClr val="accent2">
                        <a:lumMod val="75000"/>
                      </a:schemeClr>
                    </a:solidFill>
                  </a:tcPr>
                </a:tc>
                <a:tc>
                  <a:txBody>
                    <a:bodyPr/>
                    <a:lstStyle/>
                    <a:p>
                      <a:pPr algn="ctr"/>
                      <a:r>
                        <a:rPr lang="en-US" sz="1100" smtClean="0">
                          <a:solidFill>
                            <a:schemeClr val="bg1"/>
                          </a:solidFill>
                        </a:rPr>
                        <a:t>1,000,000</a:t>
                      </a:r>
                      <a:endParaRPr lang="en-US" sz="1100" dirty="0">
                        <a:solidFill>
                          <a:schemeClr val="bg1"/>
                        </a:solidFill>
                      </a:endParaRPr>
                    </a:p>
                  </a:txBody>
                  <a:tcPr marL="130629" marR="130629" marT="65314" marB="65314" anchor="ctr">
                    <a:solidFill>
                      <a:schemeClr val="accent2">
                        <a:lumMod val="75000"/>
                      </a:schemeClr>
                    </a:solidFill>
                  </a:tcPr>
                </a:tc>
                <a:tc>
                  <a:txBody>
                    <a:bodyPr/>
                    <a:lstStyle/>
                    <a:p>
                      <a:endParaRPr lang="en-US"/>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r>
            </a:tbl>
          </a:graphicData>
        </a:graphic>
      </p:graphicFrame>
    </p:spTree>
    <p:extLst>
      <p:ext uri="{BB962C8B-B14F-4D97-AF65-F5344CB8AC3E}">
        <p14:creationId xmlns:p14="http://schemas.microsoft.com/office/powerpoint/2010/main" val="17508049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36</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#1: </a:t>
            </a:r>
            <a:r>
              <a:rPr lang="en-US" i="1" dirty="0"/>
              <a:t>Grow Volume</a:t>
            </a:r>
          </a:p>
        </p:txBody>
      </p:sp>
      <p:sp>
        <p:nvSpPr>
          <p:cNvPr id="4" name="Title 3"/>
          <p:cNvSpPr>
            <a:spLocks noGrp="1"/>
          </p:cNvSpPr>
          <p:nvPr>
            <p:ph type="title"/>
          </p:nvPr>
        </p:nvSpPr>
        <p:spPr/>
        <p:txBody>
          <a:bodyPr/>
          <a:lstStyle/>
          <a:p>
            <a:r>
              <a:rPr lang="en-US" dirty="0" smtClean="0"/>
              <a:t>Implementation Timeline for Increasing Share</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960636413"/>
              </p:ext>
            </p:extLst>
          </p:nvPr>
        </p:nvGraphicFramePr>
        <p:xfrm>
          <a:off x="457202" y="1219201"/>
          <a:ext cx="8256835" cy="5090160"/>
        </p:xfrm>
        <a:graphic>
          <a:graphicData uri="http://schemas.openxmlformats.org/drawingml/2006/table">
            <a:tbl>
              <a:tblPr firstRow="1" bandRow="1">
                <a:tableStyleId>{2D5ABB26-0587-4C30-8999-92F81FD0307C}</a:tableStyleId>
              </a:tblPr>
              <a:tblGrid>
                <a:gridCol w="2438400"/>
                <a:gridCol w="1163687"/>
                <a:gridCol w="1163687"/>
                <a:gridCol w="1163687"/>
                <a:gridCol w="1163687"/>
                <a:gridCol w="1163687"/>
              </a:tblGrid>
              <a:tr h="457200">
                <a:tc>
                  <a:txBody>
                    <a:bodyPr/>
                    <a:lstStyle/>
                    <a:p>
                      <a:pPr algn="ctr" fontAlgn="b"/>
                      <a:r>
                        <a:rPr lang="en-US" sz="1100" u="none" strike="noStrike" dirty="0"/>
                        <a:t>Initiative </a:t>
                      </a:r>
                      <a:endParaRPr lang="en-US" sz="1100" b="0" i="0" u="none" strike="noStrike" dirty="0">
                        <a:solidFill>
                          <a:srgbClr val="000000"/>
                        </a:solidFill>
                        <a:latin typeface="+mj-lt"/>
                      </a:endParaRPr>
                    </a:p>
                  </a:txBody>
                  <a:tcPr marT="91440" marB="91440" anchor="ctr"/>
                </a:tc>
                <a:tc>
                  <a:txBody>
                    <a:bodyPr/>
                    <a:lstStyle/>
                    <a:p>
                      <a:pPr algn="ctr"/>
                      <a:r>
                        <a:rPr lang="en-US" sz="1100" dirty="0" smtClean="0"/>
                        <a:t>YR 1</a:t>
                      </a:r>
                      <a:endParaRPr lang="en-US" sz="1100" dirty="0"/>
                    </a:p>
                  </a:txBody>
                  <a:tcPr marL="130629" marR="130629" marT="65314" marB="65314" anchor="ctr"/>
                </a:tc>
                <a:tc>
                  <a:txBody>
                    <a:bodyPr/>
                    <a:lstStyle/>
                    <a:p>
                      <a:pPr algn="ctr"/>
                      <a:r>
                        <a:rPr lang="en-US" sz="1100" dirty="0" smtClean="0"/>
                        <a:t>YR 2</a:t>
                      </a:r>
                      <a:endParaRPr lang="en-US" sz="1100" dirty="0"/>
                    </a:p>
                  </a:txBody>
                  <a:tcPr marL="130629" marR="130629" marT="65314" marB="65314" anchor="ctr"/>
                </a:tc>
                <a:tc>
                  <a:txBody>
                    <a:bodyPr/>
                    <a:lstStyle/>
                    <a:p>
                      <a:pPr algn="ctr"/>
                      <a:r>
                        <a:rPr lang="en-US" sz="1100" dirty="0" smtClean="0"/>
                        <a:t>YR 3</a:t>
                      </a:r>
                      <a:endParaRPr lang="en-US" sz="1100" dirty="0"/>
                    </a:p>
                  </a:txBody>
                  <a:tcPr marL="130629" marR="130629" marT="65314" marB="65314" anchor="ctr"/>
                </a:tc>
                <a:tc>
                  <a:txBody>
                    <a:bodyPr/>
                    <a:lstStyle/>
                    <a:p>
                      <a:pPr algn="ctr"/>
                      <a:r>
                        <a:rPr lang="en-US" sz="1100" dirty="0" smtClean="0"/>
                        <a:t>YR 4</a:t>
                      </a:r>
                      <a:endParaRPr lang="en-US" sz="1100" dirty="0"/>
                    </a:p>
                  </a:txBody>
                  <a:tcPr marL="130629" marR="130629" marT="65314" marB="65314" anchor="ctr"/>
                </a:tc>
                <a:tc>
                  <a:txBody>
                    <a:bodyPr/>
                    <a:lstStyle/>
                    <a:p>
                      <a:pPr algn="ctr"/>
                      <a:r>
                        <a:rPr lang="en-US" sz="1100" dirty="0" smtClean="0"/>
                        <a:t>YR 5</a:t>
                      </a:r>
                      <a:endParaRPr lang="en-US" sz="1100" dirty="0"/>
                    </a:p>
                  </a:txBody>
                  <a:tcPr marL="130629" marR="130629" marT="65314" marB="65314" anchor="ctr"/>
                </a:tc>
              </a:tr>
              <a:tr h="457200">
                <a:tc>
                  <a:txBody>
                    <a:bodyPr/>
                    <a:lstStyle/>
                    <a:p>
                      <a:r>
                        <a:rPr lang="en-US" sz="1100" b="0" dirty="0" smtClean="0"/>
                        <a:t>Acquire physician practices in region 3</a:t>
                      </a:r>
                      <a:endParaRPr lang="en-US" sz="1100" b="0" dirty="0"/>
                    </a:p>
                  </a:txBody>
                  <a:tcPr marT="91440" marB="91440" anchor="ctr"/>
                </a:tc>
                <a:tc>
                  <a:txBody>
                    <a:bodyPr/>
                    <a:lstStyle/>
                    <a:p>
                      <a:pPr algn="ctr"/>
                      <a:endParaRPr lang="en-US" sz="1100" dirty="0"/>
                    </a:p>
                  </a:txBody>
                  <a:tcPr marL="130629" marR="130629" marT="65314" marB="65314" anchor="ctr">
                    <a:solidFill>
                      <a:schemeClr val="bg1"/>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r>
              <a:tr h="457200">
                <a:tc>
                  <a:txBody>
                    <a:bodyPr/>
                    <a:lstStyle/>
                    <a:p>
                      <a:pPr algn="l" fontAlgn="b"/>
                      <a:r>
                        <a:rPr lang="en-US" sz="1100" u="none" strike="noStrike" dirty="0" smtClean="0"/>
                        <a:t>Initiative #2</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#3</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#4</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#5</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a:t>
                      </a:r>
                      <a:r>
                        <a:rPr lang="en-US" sz="1100" u="none" strike="noStrike" baseline="0" dirty="0" smtClean="0"/>
                        <a:t> #6</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#7</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#8</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#9</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#10</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bl>
          </a:graphicData>
        </a:graphic>
      </p:graphicFrame>
      <p:sp>
        <p:nvSpPr>
          <p:cNvPr id="7" name="Chevron 6"/>
          <p:cNvSpPr/>
          <p:nvPr/>
        </p:nvSpPr>
        <p:spPr bwMode="gray">
          <a:xfrm>
            <a:off x="6716237"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Objective</a:t>
            </a:r>
          </a:p>
        </p:txBody>
      </p:sp>
      <p:sp>
        <p:nvSpPr>
          <p:cNvPr id="8" name="Chevron 7"/>
          <p:cNvSpPr/>
          <p:nvPr/>
        </p:nvSpPr>
        <p:spPr bwMode="gray">
          <a:xfrm>
            <a:off x="7717473" y="673830"/>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Initiative</a:t>
            </a:r>
          </a:p>
        </p:txBody>
      </p:sp>
      <p:sp>
        <p:nvSpPr>
          <p:cNvPr id="9" name="Chevron 8"/>
          <p:cNvSpPr/>
          <p:nvPr/>
        </p:nvSpPr>
        <p:spPr bwMode="gray">
          <a:xfrm>
            <a:off x="5715000"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Goal</a:t>
            </a:r>
          </a:p>
        </p:txBody>
      </p:sp>
    </p:spTree>
    <p:extLst>
      <p:ext uri="{BB962C8B-B14F-4D97-AF65-F5344CB8AC3E}">
        <p14:creationId xmlns:p14="http://schemas.microsoft.com/office/powerpoint/2010/main" val="2084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37</a:t>
            </a:fld>
            <a:endParaRPr lang="en-US" dirty="0">
              <a:solidFill>
                <a:srgbClr val="000000"/>
              </a:solidFill>
            </a:endParaRPr>
          </a:p>
        </p:txBody>
      </p:sp>
      <p:sp>
        <p:nvSpPr>
          <p:cNvPr id="3" name="Text Placeholder 2"/>
          <p:cNvSpPr>
            <a:spLocks noGrp="1"/>
          </p:cNvSpPr>
          <p:nvPr>
            <p:ph type="body" sz="quarter" idx="11"/>
          </p:nvPr>
        </p:nvSpPr>
        <p:spPr/>
        <p:txBody>
          <a:bodyPr/>
          <a:lstStyle/>
          <a:p>
            <a:r>
              <a:rPr lang="en-US" dirty="0" smtClean="0"/>
              <a:t>Goal #2: </a:t>
            </a:r>
            <a:r>
              <a:rPr lang="en-US" i="1" dirty="0" smtClean="0"/>
              <a:t>Improve Patient Satisfaction</a:t>
            </a:r>
            <a:endParaRPr lang="en-US" i="1" dirty="0"/>
          </a:p>
        </p:txBody>
      </p:sp>
      <p:sp>
        <p:nvSpPr>
          <p:cNvPr id="4" name="Text Placeholder 3"/>
          <p:cNvSpPr>
            <a:spLocks noGrp="1"/>
          </p:cNvSpPr>
          <p:nvPr>
            <p:ph type="body" sz="quarter" idx="19"/>
          </p:nvPr>
        </p:nvSpPr>
        <p:spPr/>
        <p:txBody>
          <a:bodyPr/>
          <a:lstStyle/>
          <a:p>
            <a:r>
              <a:rPr lang="en-US" dirty="0" smtClean="0"/>
              <a:t>Strategic Plan Design</a:t>
            </a:r>
            <a:endParaRPr lang="en-US" dirty="0"/>
          </a:p>
        </p:txBody>
      </p:sp>
    </p:spTree>
    <p:extLst>
      <p:ext uri="{BB962C8B-B14F-4D97-AF65-F5344CB8AC3E}">
        <p14:creationId xmlns:p14="http://schemas.microsoft.com/office/powerpoint/2010/main" val="19693397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38</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#2: </a:t>
            </a:r>
            <a:r>
              <a:rPr lang="en-US" i="1" dirty="0"/>
              <a:t>Improve Patient Satisfaction</a:t>
            </a:r>
          </a:p>
        </p:txBody>
      </p:sp>
      <p:sp>
        <p:nvSpPr>
          <p:cNvPr id="4" name="Title 3"/>
          <p:cNvSpPr>
            <a:spLocks noGrp="1"/>
          </p:cNvSpPr>
          <p:nvPr>
            <p:ph type="title"/>
          </p:nvPr>
        </p:nvSpPr>
        <p:spPr/>
        <p:txBody>
          <a:bodyPr/>
          <a:lstStyle/>
          <a:p>
            <a:r>
              <a:rPr lang="en-US" dirty="0" smtClean="0"/>
              <a:t>Objective #1: Improve Care Process</a:t>
            </a:r>
            <a:endParaRPr lang="en-US" dirty="0"/>
          </a:p>
        </p:txBody>
      </p:sp>
      <p:graphicFrame>
        <p:nvGraphicFramePr>
          <p:cNvPr id="6" name="Chart 5"/>
          <p:cNvGraphicFramePr/>
          <p:nvPr>
            <p:extLst>
              <p:ext uri="{D42A27DB-BD31-4B8C-83A1-F6EECF244321}">
                <p14:modId xmlns:p14="http://schemas.microsoft.com/office/powerpoint/2010/main" val="321347688"/>
              </p:ext>
            </p:extLst>
          </p:nvPr>
        </p:nvGraphicFramePr>
        <p:xfrm>
          <a:off x="730532" y="1234323"/>
          <a:ext cx="3423230" cy="18898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p:nvPr>
            <p:extLst>
              <p:ext uri="{D42A27DB-BD31-4B8C-83A1-F6EECF244321}">
                <p14:modId xmlns:p14="http://schemas.microsoft.com/office/powerpoint/2010/main" val="2733659613"/>
              </p:ext>
            </p:extLst>
          </p:nvPr>
        </p:nvGraphicFramePr>
        <p:xfrm>
          <a:off x="4944899" y="1234323"/>
          <a:ext cx="3423230" cy="1889877"/>
        </p:xfrm>
        <a:graphic>
          <a:graphicData uri="http://schemas.openxmlformats.org/drawingml/2006/chart">
            <c:chart xmlns:c="http://schemas.openxmlformats.org/drawingml/2006/chart" xmlns:r="http://schemas.openxmlformats.org/officeDocument/2006/relationships" r:id="rId4"/>
          </a:graphicData>
        </a:graphic>
      </p:graphicFrame>
      <p:sp>
        <p:nvSpPr>
          <p:cNvPr id="24" name="Chevron 23"/>
          <p:cNvSpPr/>
          <p:nvPr/>
        </p:nvSpPr>
        <p:spPr bwMode="gray">
          <a:xfrm>
            <a:off x="6716237" y="673830"/>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Objective</a:t>
            </a:r>
          </a:p>
        </p:txBody>
      </p:sp>
      <p:sp>
        <p:nvSpPr>
          <p:cNvPr id="25" name="Chevron 24"/>
          <p:cNvSpPr/>
          <p:nvPr/>
        </p:nvSpPr>
        <p:spPr bwMode="gray">
          <a:xfrm>
            <a:off x="7717473"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Initiative</a:t>
            </a:r>
          </a:p>
        </p:txBody>
      </p:sp>
      <p:sp>
        <p:nvSpPr>
          <p:cNvPr id="31" name="Chevron 30"/>
          <p:cNvSpPr/>
          <p:nvPr/>
        </p:nvSpPr>
        <p:spPr bwMode="gray">
          <a:xfrm>
            <a:off x="5715000"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Goal</a:t>
            </a:r>
          </a:p>
        </p:txBody>
      </p:sp>
      <p:sp>
        <p:nvSpPr>
          <p:cNvPr id="19" name="Slide Number Placeholder 1"/>
          <p:cNvSpPr txBox="1">
            <a:spLocks/>
          </p:cNvSpPr>
          <p:nvPr/>
        </p:nvSpPr>
        <p:spPr bwMode="gray">
          <a:xfrm>
            <a:off x="4261120" y="6454595"/>
            <a:ext cx="621771" cy="242047"/>
          </a:xfrm>
          <a:prstGeom prst="rect">
            <a:avLst/>
          </a:prstGeom>
        </p:spPr>
        <p:txBody>
          <a:bodyPr vert="horz" wrap="square" lIns="40845" tIns="40845" rIns="40845" bIns="40845" rtlCol="0" anchor="t">
            <a:noAutofit/>
          </a:bodyPr>
          <a:lstStyle>
            <a:defPPr>
              <a:defRPr lang="en-US"/>
            </a:defPPr>
            <a:lvl1pPr marL="0" algn="ctr" defTabSz="910407" rtl="0" eaLnBrk="1" latinLnBrk="0" hangingPunct="1">
              <a:defRPr sz="900" kern="1200">
                <a:solidFill>
                  <a:schemeClr val="accent5"/>
                </a:solidFill>
                <a:latin typeface="+mn-lt"/>
                <a:ea typeface="+mn-ea"/>
                <a:cs typeface="+mn-cs"/>
              </a:defRPr>
            </a:lvl1pPr>
            <a:lvl2pPr marL="455209" algn="l" defTabSz="910407" rtl="0" eaLnBrk="1" latinLnBrk="0" hangingPunct="1">
              <a:defRPr sz="1900" kern="1200">
                <a:solidFill>
                  <a:schemeClr val="tx1"/>
                </a:solidFill>
                <a:latin typeface="+mn-lt"/>
                <a:ea typeface="+mn-ea"/>
                <a:cs typeface="+mn-cs"/>
              </a:defRPr>
            </a:lvl2pPr>
            <a:lvl3pPr marL="910407" algn="l" defTabSz="910407" rtl="0" eaLnBrk="1" latinLnBrk="0" hangingPunct="1">
              <a:defRPr sz="1900" kern="1200">
                <a:solidFill>
                  <a:schemeClr val="tx1"/>
                </a:solidFill>
                <a:latin typeface="+mn-lt"/>
                <a:ea typeface="+mn-ea"/>
                <a:cs typeface="+mn-cs"/>
              </a:defRPr>
            </a:lvl3pPr>
            <a:lvl4pPr marL="1365610" algn="l" defTabSz="910407" rtl="0" eaLnBrk="1" latinLnBrk="0" hangingPunct="1">
              <a:defRPr sz="1900" kern="1200">
                <a:solidFill>
                  <a:schemeClr val="tx1"/>
                </a:solidFill>
                <a:latin typeface="+mn-lt"/>
                <a:ea typeface="+mn-ea"/>
                <a:cs typeface="+mn-cs"/>
              </a:defRPr>
            </a:lvl4pPr>
            <a:lvl5pPr marL="1820815" algn="l" defTabSz="910407" rtl="0" eaLnBrk="1" latinLnBrk="0" hangingPunct="1">
              <a:defRPr sz="1900" kern="1200">
                <a:solidFill>
                  <a:schemeClr val="tx1"/>
                </a:solidFill>
                <a:latin typeface="+mn-lt"/>
                <a:ea typeface="+mn-ea"/>
                <a:cs typeface="+mn-cs"/>
              </a:defRPr>
            </a:lvl5pPr>
            <a:lvl6pPr marL="2276018" algn="l" defTabSz="910407" rtl="0" eaLnBrk="1" latinLnBrk="0" hangingPunct="1">
              <a:defRPr sz="1900" kern="1200">
                <a:solidFill>
                  <a:schemeClr val="tx1"/>
                </a:solidFill>
                <a:latin typeface="+mn-lt"/>
                <a:ea typeface="+mn-ea"/>
                <a:cs typeface="+mn-cs"/>
              </a:defRPr>
            </a:lvl6pPr>
            <a:lvl7pPr marL="2731219" algn="l" defTabSz="910407" rtl="0" eaLnBrk="1" latinLnBrk="0" hangingPunct="1">
              <a:defRPr sz="1900" kern="1200">
                <a:solidFill>
                  <a:schemeClr val="tx1"/>
                </a:solidFill>
                <a:latin typeface="+mn-lt"/>
                <a:ea typeface="+mn-ea"/>
                <a:cs typeface="+mn-cs"/>
              </a:defRPr>
            </a:lvl7pPr>
            <a:lvl8pPr marL="3186425" algn="l" defTabSz="910407" rtl="0" eaLnBrk="1" latinLnBrk="0" hangingPunct="1">
              <a:defRPr sz="1900" kern="1200">
                <a:solidFill>
                  <a:schemeClr val="tx1"/>
                </a:solidFill>
                <a:latin typeface="+mn-lt"/>
                <a:ea typeface="+mn-ea"/>
                <a:cs typeface="+mn-cs"/>
              </a:defRPr>
            </a:lvl8pPr>
            <a:lvl9pPr marL="3641626" algn="l" defTabSz="910407" rtl="0" eaLnBrk="1" latinLnBrk="0" hangingPunct="1">
              <a:defRPr sz="1900" kern="1200">
                <a:solidFill>
                  <a:schemeClr val="tx1"/>
                </a:solidFill>
                <a:latin typeface="+mn-lt"/>
                <a:ea typeface="+mn-ea"/>
                <a:cs typeface="+mn-cs"/>
              </a:defRPr>
            </a:lvl9pPr>
          </a:lstStyle>
          <a:p>
            <a:fld id="{D1524D41-16DC-4D92-9EF9-071B213BE0F5}" type="slidenum">
              <a:rPr lang="en-US" smtClean="0">
                <a:solidFill>
                  <a:srgbClr val="000000"/>
                </a:solidFill>
              </a:rPr>
              <a:pPr/>
              <a:t>38</a:t>
            </a:fld>
            <a:endParaRPr lang="en-US" dirty="0">
              <a:solidFill>
                <a:srgbClr val="000000"/>
              </a:solidFill>
            </a:endParaRPr>
          </a:p>
        </p:txBody>
      </p:sp>
      <p:sp>
        <p:nvSpPr>
          <p:cNvPr id="20" name="TextBox 19"/>
          <p:cNvSpPr txBox="1"/>
          <p:nvPr/>
        </p:nvSpPr>
        <p:spPr>
          <a:xfrm>
            <a:off x="399867" y="4980801"/>
            <a:ext cx="1047937" cy="268203"/>
          </a:xfrm>
          <a:prstGeom prst="rect">
            <a:avLst/>
          </a:prstGeom>
          <a:noFill/>
        </p:spPr>
        <p:txBody>
          <a:bodyPr wrap="square" lIns="45711" tIns="45711" rIns="45711" bIns="45711" rtlCol="0">
            <a:spAutoFit/>
          </a:bodyPr>
          <a:lstStyle/>
          <a:p>
            <a:pPr algn="ctr"/>
            <a:r>
              <a:rPr lang="en-US" sz="1100" dirty="0"/>
              <a:t>BARRIERS</a:t>
            </a:r>
          </a:p>
        </p:txBody>
      </p:sp>
      <p:sp>
        <p:nvSpPr>
          <p:cNvPr id="21" name="TextBox 20"/>
          <p:cNvSpPr txBox="1"/>
          <p:nvPr/>
        </p:nvSpPr>
        <p:spPr>
          <a:xfrm>
            <a:off x="384627" y="3380604"/>
            <a:ext cx="1047937" cy="268203"/>
          </a:xfrm>
          <a:prstGeom prst="rect">
            <a:avLst/>
          </a:prstGeom>
          <a:noFill/>
        </p:spPr>
        <p:txBody>
          <a:bodyPr wrap="square" lIns="45711" tIns="45711" rIns="45711" bIns="45711" rtlCol="0">
            <a:spAutoFit/>
          </a:bodyPr>
          <a:lstStyle/>
          <a:p>
            <a:pPr algn="ctr"/>
            <a:r>
              <a:rPr lang="en-US" sz="1100" dirty="0"/>
              <a:t>DRIVERS</a:t>
            </a:r>
          </a:p>
        </p:txBody>
      </p:sp>
      <p:cxnSp>
        <p:nvCxnSpPr>
          <p:cNvPr id="22" name="Straight Connector 21"/>
          <p:cNvCxnSpPr/>
          <p:nvPr/>
        </p:nvCxnSpPr>
        <p:spPr>
          <a:xfrm>
            <a:off x="457200" y="3657600"/>
            <a:ext cx="8180637" cy="0"/>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57200" y="5257800"/>
            <a:ext cx="8180637" cy="0"/>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57205" y="3657604"/>
            <a:ext cx="4090319" cy="268203"/>
          </a:xfrm>
          <a:prstGeom prst="rect">
            <a:avLst/>
          </a:prstGeom>
          <a:noFill/>
        </p:spPr>
        <p:txBody>
          <a:bodyPr wrap="square" lIns="45711" tIns="45711" rIns="45711" bIns="45711" rtlCol="0">
            <a:spAutoFit/>
          </a:bodyPr>
          <a:lstStyle/>
          <a:p>
            <a:pPr algn="ctr"/>
            <a:r>
              <a:rPr lang="en-US" sz="1100" dirty="0"/>
              <a:t>Internal</a:t>
            </a:r>
          </a:p>
        </p:txBody>
      </p:sp>
      <p:sp>
        <p:nvSpPr>
          <p:cNvPr id="27" name="TextBox 26"/>
          <p:cNvSpPr txBox="1"/>
          <p:nvPr/>
        </p:nvSpPr>
        <p:spPr>
          <a:xfrm>
            <a:off x="457205" y="5257804"/>
            <a:ext cx="4090319" cy="268203"/>
          </a:xfrm>
          <a:prstGeom prst="rect">
            <a:avLst/>
          </a:prstGeom>
          <a:noFill/>
        </p:spPr>
        <p:txBody>
          <a:bodyPr wrap="square" lIns="45711" tIns="45711" rIns="45711" bIns="45711" rtlCol="0">
            <a:spAutoFit/>
          </a:bodyPr>
          <a:lstStyle/>
          <a:p>
            <a:pPr algn="ctr"/>
            <a:r>
              <a:rPr lang="en-US" sz="1100" dirty="0"/>
              <a:t>Internal</a:t>
            </a:r>
          </a:p>
        </p:txBody>
      </p:sp>
      <p:sp>
        <p:nvSpPr>
          <p:cNvPr id="29" name="TextBox 28"/>
          <p:cNvSpPr txBox="1"/>
          <p:nvPr/>
        </p:nvSpPr>
        <p:spPr>
          <a:xfrm>
            <a:off x="4547522" y="3657604"/>
            <a:ext cx="4090319" cy="268203"/>
          </a:xfrm>
          <a:prstGeom prst="rect">
            <a:avLst/>
          </a:prstGeom>
          <a:noFill/>
        </p:spPr>
        <p:txBody>
          <a:bodyPr wrap="square" lIns="45711" tIns="45711" rIns="45711" bIns="45711" rtlCol="0">
            <a:spAutoFit/>
          </a:bodyPr>
          <a:lstStyle/>
          <a:p>
            <a:pPr algn="ctr"/>
            <a:r>
              <a:rPr lang="en-US" sz="1100" dirty="0"/>
              <a:t>External</a:t>
            </a:r>
          </a:p>
        </p:txBody>
      </p:sp>
      <p:sp>
        <p:nvSpPr>
          <p:cNvPr id="30" name="TextBox 29"/>
          <p:cNvSpPr txBox="1"/>
          <p:nvPr/>
        </p:nvSpPr>
        <p:spPr>
          <a:xfrm>
            <a:off x="4547523" y="5257801"/>
            <a:ext cx="4090319" cy="268203"/>
          </a:xfrm>
          <a:prstGeom prst="rect">
            <a:avLst/>
          </a:prstGeom>
          <a:noFill/>
        </p:spPr>
        <p:txBody>
          <a:bodyPr wrap="square" lIns="45711" tIns="45711" rIns="45711" bIns="45711" rtlCol="0">
            <a:spAutoFit/>
          </a:bodyPr>
          <a:lstStyle/>
          <a:p>
            <a:pPr algn="ctr"/>
            <a:r>
              <a:rPr lang="en-US" sz="1100" dirty="0"/>
              <a:t>External</a:t>
            </a:r>
          </a:p>
        </p:txBody>
      </p:sp>
      <p:sp>
        <p:nvSpPr>
          <p:cNvPr id="32" name="Rectangle 31"/>
          <p:cNvSpPr/>
          <p:nvPr/>
        </p:nvSpPr>
        <p:spPr>
          <a:xfrm>
            <a:off x="457206" y="3934599"/>
            <a:ext cx="4090319" cy="415480"/>
          </a:xfrm>
          <a:prstGeom prst="rect">
            <a:avLst/>
          </a:prstGeom>
        </p:spPr>
        <p:txBody>
          <a:bodyPr wrap="square" lIns="91423" tIns="45711" rIns="91423" bIns="45711">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New phone triage and scheduling line</a:t>
            </a:r>
          </a:p>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Wait times now posted online  </a:t>
            </a:r>
          </a:p>
        </p:txBody>
      </p:sp>
      <p:sp>
        <p:nvSpPr>
          <p:cNvPr id="33" name="Rectangle 32"/>
          <p:cNvSpPr/>
          <p:nvPr/>
        </p:nvSpPr>
        <p:spPr>
          <a:xfrm>
            <a:off x="457206" y="5534799"/>
            <a:ext cx="4090319" cy="538591"/>
          </a:xfrm>
          <a:prstGeom prst="rect">
            <a:avLst/>
          </a:prstGeom>
        </p:spPr>
        <p:txBody>
          <a:bodyPr wrap="square" lIns="91423" tIns="45711" rIns="91423" bIns="45711">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Only 50% of physician practices on EMR </a:t>
            </a:r>
          </a:p>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Lack of effective means for communication between hospital departments</a:t>
            </a:r>
          </a:p>
        </p:txBody>
      </p:sp>
      <p:sp>
        <p:nvSpPr>
          <p:cNvPr id="34" name="Rectangle 33"/>
          <p:cNvSpPr/>
          <p:nvPr/>
        </p:nvSpPr>
        <p:spPr>
          <a:xfrm>
            <a:off x="4547522" y="5534799"/>
            <a:ext cx="4090319" cy="661701"/>
          </a:xfrm>
          <a:prstGeom prst="rect">
            <a:avLst/>
          </a:prstGeom>
        </p:spPr>
        <p:txBody>
          <a:bodyPr wrap="square" lIns="91423" tIns="45711" rIns="91423" bIns="45711">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Physician shortage resulting in long wait times; physician recruitment highly competitive </a:t>
            </a:r>
          </a:p>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Local payers not yet reimbursing for alternative visits types such as e-visits, phone visits </a:t>
            </a:r>
          </a:p>
        </p:txBody>
      </p:sp>
      <p:sp>
        <p:nvSpPr>
          <p:cNvPr id="35" name="Rectangle 34"/>
          <p:cNvSpPr/>
          <p:nvPr/>
        </p:nvSpPr>
        <p:spPr>
          <a:xfrm>
            <a:off x="4547525" y="3934599"/>
            <a:ext cx="4090319" cy="661701"/>
          </a:xfrm>
          <a:prstGeom prst="rect">
            <a:avLst/>
          </a:prstGeom>
        </p:spPr>
        <p:txBody>
          <a:bodyPr wrap="square" lIns="91423" tIns="45711" rIns="91423" bIns="45711">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Patient population well-educated and health literate, comfortable with new care models </a:t>
            </a:r>
          </a:p>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Local payers beginning to reimburse for care coordination efforts </a:t>
            </a:r>
          </a:p>
        </p:txBody>
      </p:sp>
    </p:spTree>
    <p:extLst>
      <p:ext uri="{BB962C8B-B14F-4D97-AF65-F5344CB8AC3E}">
        <p14:creationId xmlns:p14="http://schemas.microsoft.com/office/powerpoint/2010/main" val="17043516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39</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#2: </a:t>
            </a:r>
            <a:r>
              <a:rPr lang="en-US" i="1" dirty="0"/>
              <a:t>Improve Patient Satisfaction</a:t>
            </a:r>
          </a:p>
        </p:txBody>
      </p:sp>
      <p:sp>
        <p:nvSpPr>
          <p:cNvPr id="4" name="Title 3"/>
          <p:cNvSpPr>
            <a:spLocks noGrp="1"/>
          </p:cNvSpPr>
          <p:nvPr>
            <p:ph type="title"/>
          </p:nvPr>
        </p:nvSpPr>
        <p:spPr/>
        <p:txBody>
          <a:bodyPr/>
          <a:lstStyle/>
          <a:p>
            <a:r>
              <a:rPr lang="en-US" dirty="0" smtClean="0"/>
              <a:t>Objective #1: Improve Care Process</a:t>
            </a:r>
            <a:endParaRPr lang="en-US" dirty="0"/>
          </a:p>
        </p:txBody>
      </p:sp>
      <p:sp>
        <p:nvSpPr>
          <p:cNvPr id="14" name="Rectangle 13"/>
          <p:cNvSpPr/>
          <p:nvPr/>
        </p:nvSpPr>
        <p:spPr>
          <a:xfrm>
            <a:off x="399866" y="1158123"/>
            <a:ext cx="4675437" cy="2499477"/>
          </a:xfrm>
          <a:prstGeom prst="rect">
            <a:avLst/>
          </a:prstGeom>
          <a:ln w="6350"/>
        </p:spPr>
        <p:style>
          <a:lnRef idx="2">
            <a:schemeClr val="accent1"/>
          </a:lnRef>
          <a:fillRef idx="1">
            <a:schemeClr val="lt1"/>
          </a:fillRef>
          <a:effectRef idx="0">
            <a:schemeClr val="accent1"/>
          </a:effectRef>
          <a:fontRef idx="minor">
            <a:schemeClr val="dk1"/>
          </a:fontRef>
        </p:style>
        <p:txBody>
          <a:bodyPr lIns="91423" tIns="45711" rIns="91423" bIns="45711" rtlCol="0" anchor="ctr"/>
          <a:lstStyle/>
          <a:p>
            <a:pPr algn="ctr"/>
            <a:endParaRPr lang="en-US"/>
          </a:p>
        </p:txBody>
      </p:sp>
      <p:sp>
        <p:nvSpPr>
          <p:cNvPr id="15" name="TextBox 14"/>
          <p:cNvSpPr txBox="1"/>
          <p:nvPr/>
        </p:nvSpPr>
        <p:spPr>
          <a:xfrm>
            <a:off x="514166" y="1213593"/>
            <a:ext cx="4446836" cy="268197"/>
          </a:xfrm>
          <a:prstGeom prst="rect">
            <a:avLst/>
          </a:prstGeom>
          <a:noFill/>
        </p:spPr>
        <p:txBody>
          <a:bodyPr wrap="square" lIns="45709" tIns="45709" rIns="45709" bIns="45709" rtlCol="0">
            <a:spAutoFit/>
          </a:bodyPr>
          <a:lstStyle/>
          <a:p>
            <a:r>
              <a:rPr lang="en-US" sz="1100" b="1" dirty="0" smtClean="0"/>
              <a:t>Initiative #1: Patient </a:t>
            </a:r>
            <a:r>
              <a:rPr lang="en-US" sz="1100" b="1" dirty="0"/>
              <a:t>Flow Assessment</a:t>
            </a:r>
          </a:p>
        </p:txBody>
      </p:sp>
      <p:sp>
        <p:nvSpPr>
          <p:cNvPr id="18" name="TextBox 17"/>
          <p:cNvSpPr txBox="1"/>
          <p:nvPr/>
        </p:nvSpPr>
        <p:spPr>
          <a:xfrm>
            <a:off x="528683" y="1490589"/>
            <a:ext cx="4446836" cy="1323436"/>
          </a:xfrm>
          <a:prstGeom prst="rect">
            <a:avLst/>
          </a:prstGeom>
          <a:noFill/>
        </p:spPr>
        <p:txBody>
          <a:bodyPr wrap="square" lIns="45709" tIns="45709" rIns="45709" bIns="45709" rtlCol="0">
            <a:spAutoFit/>
          </a:bodyPr>
          <a:lstStyle/>
          <a:p>
            <a:r>
              <a:rPr lang="en-US" sz="1100" i="1" dirty="0"/>
              <a:t>A 4-person, multidisciplinary task force will design and conduct patient flow assessment to identify areas to streamline patient visits.  The team will be responsible for: </a:t>
            </a:r>
          </a:p>
          <a:p>
            <a:endParaRPr lang="en-US" sz="1100" i="1" dirty="0"/>
          </a:p>
          <a:p>
            <a:pPr marL="228527" indent="-228527">
              <a:buAutoNum type="arabicParenBoth"/>
            </a:pPr>
            <a:r>
              <a:rPr lang="en-US" sz="1100" i="1" dirty="0" smtClean="0"/>
              <a:t>Identifying </a:t>
            </a:r>
            <a:r>
              <a:rPr lang="en-US" sz="1100" i="1" dirty="0"/>
              <a:t>issues in care flow affecting patient satisfaction.</a:t>
            </a:r>
          </a:p>
          <a:p>
            <a:pPr marL="228527" indent="-228527">
              <a:buAutoNum type="arabicParenBoth"/>
            </a:pPr>
            <a:r>
              <a:rPr lang="en-US" sz="1100" i="1" dirty="0" smtClean="0"/>
              <a:t>Prioritizing </a:t>
            </a:r>
            <a:r>
              <a:rPr lang="en-US" sz="1100" i="1" dirty="0"/>
              <a:t>top 3-5 opportunities</a:t>
            </a:r>
          </a:p>
          <a:p>
            <a:pPr marL="228527" indent="-228527">
              <a:buAutoNum type="arabicParenBoth"/>
            </a:pPr>
            <a:r>
              <a:rPr lang="en-US" sz="1100" i="1" dirty="0" smtClean="0"/>
              <a:t>Developing </a:t>
            </a:r>
            <a:r>
              <a:rPr lang="en-US" sz="1100" i="1" dirty="0"/>
              <a:t>plan for implementing redesigned care process.</a:t>
            </a:r>
          </a:p>
        </p:txBody>
      </p:sp>
      <p:graphicFrame>
        <p:nvGraphicFramePr>
          <p:cNvPr id="21" name="Table 20"/>
          <p:cNvGraphicFramePr>
            <a:graphicFrameLocks noGrp="1"/>
          </p:cNvGraphicFramePr>
          <p:nvPr>
            <p:extLst>
              <p:ext uri="{D42A27DB-BD31-4B8C-83A1-F6EECF244321}">
                <p14:modId xmlns:p14="http://schemas.microsoft.com/office/powerpoint/2010/main" val="2906436636"/>
              </p:ext>
            </p:extLst>
          </p:nvPr>
        </p:nvGraphicFramePr>
        <p:xfrm>
          <a:off x="5257806" y="1143005"/>
          <a:ext cx="3657599" cy="5298756"/>
        </p:xfrm>
        <a:graphic>
          <a:graphicData uri="http://schemas.openxmlformats.org/drawingml/2006/table">
            <a:tbl>
              <a:tblPr firstRow="1" bandRow="1">
                <a:tableStyleId>{2D5ABB26-0587-4C30-8999-92F81FD0307C}</a:tableStyleId>
              </a:tblPr>
              <a:tblGrid>
                <a:gridCol w="3657599"/>
              </a:tblGrid>
              <a:tr h="304800">
                <a:tc>
                  <a:txBody>
                    <a:bodyPr/>
                    <a:lstStyle/>
                    <a:p>
                      <a:pPr algn="ctr"/>
                      <a:r>
                        <a:rPr lang="en-US" sz="1100" dirty="0" smtClean="0"/>
                        <a:t>Resources Required</a:t>
                      </a:r>
                      <a:endParaRPr lang="en-US" sz="1100" dirty="0"/>
                    </a:p>
                  </a:txBody>
                  <a:tcPr marL="130629" marR="130629" marT="65314" marB="65314" anchor="ctr">
                    <a:solidFill>
                      <a:schemeClr val="accent1">
                        <a:lumMod val="40000"/>
                        <a:lumOff val="60000"/>
                      </a:schemeClr>
                    </a:solidFill>
                  </a:tcPr>
                </a:tc>
              </a:tr>
              <a:tr h="668131">
                <a:tc>
                  <a:txBody>
                    <a:bodyPr/>
                    <a:lstStyle/>
                    <a:p>
                      <a:r>
                        <a:rPr lang="en-US" sz="1100" b="1" dirty="0" smtClean="0"/>
                        <a:t>Facilities:</a:t>
                      </a:r>
                      <a:r>
                        <a:rPr lang="en-US" sz="1100" dirty="0" smtClean="0"/>
                        <a:t> N/A</a:t>
                      </a:r>
                      <a:endParaRPr lang="en-US" sz="1100" dirty="0"/>
                    </a:p>
                  </a:txBody>
                  <a:tcPr marL="130629" marR="130629" marT="65314" marB="65314"/>
                </a:tc>
              </a:tr>
              <a:tr h="668131">
                <a:tc>
                  <a:txBody>
                    <a:bodyPr/>
                    <a:lstStyle/>
                    <a:p>
                      <a:r>
                        <a:rPr lang="en-US" sz="1100" b="1" dirty="0" smtClean="0"/>
                        <a:t>Equipmen</a:t>
                      </a:r>
                      <a:r>
                        <a:rPr lang="en-US" sz="1100" dirty="0" smtClean="0"/>
                        <a:t>t: N/A</a:t>
                      </a:r>
                      <a:endParaRPr lang="en-US" sz="1100" dirty="0"/>
                    </a:p>
                  </a:txBody>
                  <a:tcPr marL="130629" marR="130629" marT="65314" marB="65314"/>
                </a:tc>
              </a:tr>
              <a:tr h="692930">
                <a:tc>
                  <a:txBody>
                    <a:bodyPr/>
                    <a:lstStyle/>
                    <a:p>
                      <a:r>
                        <a:rPr lang="en-US" sz="1100" b="1" dirty="0" smtClean="0"/>
                        <a:t>Information Technology</a:t>
                      </a:r>
                      <a:r>
                        <a:rPr lang="en-US" sz="1100" dirty="0" smtClean="0"/>
                        <a:t>: N/A</a:t>
                      </a:r>
                      <a:endParaRPr lang="en-US" sz="1100" dirty="0"/>
                    </a:p>
                  </a:txBody>
                  <a:tcPr marL="130629" marR="130629" marT="65314" marB="65314"/>
                </a:tc>
              </a:tr>
              <a:tr h="668131">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r>
                        <a:rPr lang="en-US" sz="1100" b="1" dirty="0" smtClean="0"/>
                        <a:t>Staff/Training:</a:t>
                      </a:r>
                      <a:r>
                        <a:rPr lang="en-US" sz="1100" b="1" baseline="0" dirty="0" smtClean="0"/>
                        <a:t> </a:t>
                      </a:r>
                      <a:r>
                        <a:rPr lang="en-US" sz="1100" i="1" baseline="0" dirty="0" smtClean="0"/>
                        <a:t>Training for staff on new care process. Details TBD pending completion of assessment and process review.</a:t>
                      </a:r>
                      <a:endParaRPr lang="en-US" sz="1100" i="1" dirty="0"/>
                    </a:p>
                  </a:txBody>
                  <a:tcPr marL="130629" marR="130629" marT="65314" marB="65314"/>
                </a:tc>
              </a:tr>
              <a:tr h="827314">
                <a:tc>
                  <a:txBody>
                    <a:bodyPr/>
                    <a:lstStyle/>
                    <a:p>
                      <a:r>
                        <a:rPr lang="en-US" sz="1100" b="1" baseline="0" dirty="0" smtClean="0"/>
                        <a:t>Marketing/Communications:</a:t>
                      </a:r>
                      <a:r>
                        <a:rPr lang="en-US" sz="1100" baseline="0" dirty="0" smtClean="0"/>
                        <a:t> </a:t>
                      </a:r>
                      <a:r>
                        <a:rPr lang="en-US" sz="1100" i="1" baseline="0" dirty="0" smtClean="0"/>
                        <a:t>Internal education campaign to implement new care process.  Details TBD pending completion of assessment and process review.</a:t>
                      </a:r>
                      <a:endParaRPr lang="en-US" sz="1100" i="1" dirty="0"/>
                    </a:p>
                  </a:txBody>
                  <a:tcPr marL="130629" marR="130629" marT="65314" marB="65314"/>
                </a:tc>
              </a:tr>
              <a:tr h="668131">
                <a:tc>
                  <a:txBody>
                    <a:bodyPr/>
                    <a:lstStyle/>
                    <a:p>
                      <a:pPr algn="l"/>
                      <a:r>
                        <a:rPr lang="en-US" sz="1100" b="1" dirty="0" smtClean="0"/>
                        <a:t>Interdepartmental</a:t>
                      </a:r>
                      <a:r>
                        <a:rPr lang="en-US" sz="1100" b="1" baseline="0" dirty="0" smtClean="0"/>
                        <a:t> Coordination:</a:t>
                      </a:r>
                      <a:r>
                        <a:rPr lang="en-US" sz="1100" baseline="0" dirty="0" smtClean="0"/>
                        <a:t>  </a:t>
                      </a:r>
                      <a:r>
                        <a:rPr lang="en-US" sz="1100" i="1" baseline="0" dirty="0" smtClean="0"/>
                        <a:t>Interview stakeholders from related service lines.  Engage marketing to conduct focus groups and assist with collecting patient satisfaction survey data.</a:t>
                      </a:r>
                      <a:endParaRPr lang="en-US" sz="1100" b="1" i="1" dirty="0"/>
                    </a:p>
                  </a:txBody>
                  <a:tcPr marL="130629" marR="130629" marT="65314" marB="65314">
                    <a:noFill/>
                  </a:tcPr>
                </a:tc>
              </a:tr>
              <a:tr h="668131">
                <a:tc>
                  <a:txBody>
                    <a:bodyPr/>
                    <a:lstStyle/>
                    <a:p>
                      <a:pPr algn="l"/>
                      <a:r>
                        <a:rPr lang="en-US" sz="1100" b="1" dirty="0" smtClean="0"/>
                        <a:t>Expected Cost: </a:t>
                      </a:r>
                      <a:r>
                        <a:rPr lang="en-US" sz="1100" b="0" i="1" dirty="0" smtClean="0"/>
                        <a:t>$75,000</a:t>
                      </a:r>
                      <a:endParaRPr lang="en-US" sz="1100" b="1" dirty="0"/>
                    </a:p>
                  </a:txBody>
                  <a:tcPr marL="130629" marR="130629" marT="65314" marB="65314">
                    <a:noFill/>
                  </a:tcPr>
                </a:tc>
              </a:tr>
            </a:tbl>
          </a:graphicData>
        </a:graphic>
      </p:graphicFrame>
      <p:sp>
        <p:nvSpPr>
          <p:cNvPr id="20" name="Chevron 19"/>
          <p:cNvSpPr/>
          <p:nvPr/>
        </p:nvSpPr>
        <p:spPr bwMode="gray">
          <a:xfrm>
            <a:off x="6716237"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Objective</a:t>
            </a:r>
          </a:p>
        </p:txBody>
      </p:sp>
      <p:sp>
        <p:nvSpPr>
          <p:cNvPr id="22" name="Chevron 21"/>
          <p:cNvSpPr/>
          <p:nvPr/>
        </p:nvSpPr>
        <p:spPr bwMode="gray">
          <a:xfrm>
            <a:off x="7717473" y="673830"/>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Initiative</a:t>
            </a:r>
          </a:p>
        </p:txBody>
      </p:sp>
      <p:sp>
        <p:nvSpPr>
          <p:cNvPr id="23" name="Chevron 22"/>
          <p:cNvSpPr/>
          <p:nvPr/>
        </p:nvSpPr>
        <p:spPr bwMode="gray">
          <a:xfrm>
            <a:off x="5715000"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Goal</a:t>
            </a:r>
          </a:p>
        </p:txBody>
      </p:sp>
      <p:graphicFrame>
        <p:nvGraphicFramePr>
          <p:cNvPr id="13" name="Table 12"/>
          <p:cNvGraphicFramePr>
            <a:graphicFrameLocks noGrp="1"/>
          </p:cNvGraphicFramePr>
          <p:nvPr>
            <p:extLst>
              <p:ext uri="{D42A27DB-BD31-4B8C-83A1-F6EECF244321}">
                <p14:modId xmlns:p14="http://schemas.microsoft.com/office/powerpoint/2010/main" val="180835224"/>
              </p:ext>
            </p:extLst>
          </p:nvPr>
        </p:nvGraphicFramePr>
        <p:xfrm>
          <a:off x="399869" y="3718561"/>
          <a:ext cx="4675441" cy="2760361"/>
        </p:xfrm>
        <a:graphic>
          <a:graphicData uri="http://schemas.openxmlformats.org/drawingml/2006/table">
            <a:tbl>
              <a:tblPr firstRow="1" bandRow="1">
                <a:tableStyleId>{5C22544A-7EE6-4342-B048-85BDC9FD1C3A}</a:tableStyleId>
              </a:tblPr>
              <a:tblGrid>
                <a:gridCol w="1047937"/>
                <a:gridCol w="2590800"/>
                <a:gridCol w="1036704"/>
              </a:tblGrid>
              <a:tr h="274320">
                <a:tc gridSpan="2">
                  <a:txBody>
                    <a:bodyPr/>
                    <a:lstStyle/>
                    <a:p>
                      <a:pPr algn="ctr"/>
                      <a:r>
                        <a:rPr lang="en-US" sz="1100" dirty="0" smtClean="0"/>
                        <a:t>Initiative Progress</a:t>
                      </a:r>
                      <a:r>
                        <a:rPr lang="en-US" sz="1100" baseline="0" dirty="0" smtClean="0"/>
                        <a:t> Measures</a:t>
                      </a:r>
                      <a:endParaRPr lang="en-US" sz="1100" dirty="0"/>
                    </a:p>
                  </a:txBody>
                  <a:tcPr anchor="ctr"/>
                </a:tc>
                <a:tc hMerge="1">
                  <a:txBody>
                    <a:bodyPr/>
                    <a:lstStyle/>
                    <a:p>
                      <a:pPr algn="ctr"/>
                      <a:endParaRPr lang="en-US" sz="1100" dirty="0"/>
                    </a:p>
                  </a:txBody>
                  <a:tcPr anchor="ctr"/>
                </a:tc>
                <a:tc>
                  <a:txBody>
                    <a:bodyPr/>
                    <a:lstStyle/>
                    <a:p>
                      <a:pPr algn="ctr"/>
                      <a:r>
                        <a:rPr lang="en-US" sz="1100" dirty="0" smtClean="0"/>
                        <a:t>Target</a:t>
                      </a:r>
                      <a:endParaRPr lang="en-US" sz="1100" dirty="0"/>
                    </a:p>
                  </a:txBody>
                  <a:tcPr anchor="ctr"/>
                </a:tc>
              </a:tr>
              <a:tr h="387275">
                <a:tc rowSpan="3">
                  <a:txBody>
                    <a:bodyPr/>
                    <a:lstStyle/>
                    <a:p>
                      <a:pPr algn="ctr"/>
                      <a:r>
                        <a:rPr lang="en-US" sz="1100" dirty="0" smtClean="0"/>
                        <a:t>Outcomes</a:t>
                      </a:r>
                      <a:r>
                        <a:rPr lang="en-US" sz="1100" baseline="0" dirty="0" smtClean="0"/>
                        <a:t> Metrics</a:t>
                      </a:r>
                      <a:endParaRPr lang="en-US" sz="1100" dirty="0" smtClean="0"/>
                    </a:p>
                  </a:txBody>
                  <a:tcPr anchor="ctr"/>
                </a:tc>
                <a:tc>
                  <a:txBody>
                    <a:bodyPr/>
                    <a:lstStyle/>
                    <a:p>
                      <a:r>
                        <a:rPr lang="en-US" sz="1100" i="1" dirty="0" smtClean="0"/>
                        <a:t>Patient wait times </a:t>
                      </a:r>
                    </a:p>
                  </a:txBody>
                  <a:tcPr anchor="ctr"/>
                </a:tc>
                <a:tc>
                  <a:txBody>
                    <a:bodyPr/>
                    <a:lstStyle/>
                    <a:p>
                      <a:pPr algn="ctr"/>
                      <a:r>
                        <a:rPr lang="en-US" sz="1000" i="1" dirty="0" smtClean="0"/>
                        <a:t>Reduce</a:t>
                      </a:r>
                      <a:r>
                        <a:rPr lang="en-US" sz="1000" i="1" baseline="0" dirty="0" smtClean="0"/>
                        <a:t> by 30%</a:t>
                      </a:r>
                      <a:endParaRPr lang="en-US" sz="1000" i="1" dirty="0"/>
                    </a:p>
                  </a:txBody>
                  <a:tcPr anchor="ctr"/>
                </a:tc>
              </a:tr>
              <a:tr h="387275">
                <a:tc vMerge="1">
                  <a:txBody>
                    <a:bodyPr/>
                    <a:lstStyle/>
                    <a:p>
                      <a:endParaRPr lang="en-US" sz="1100" dirty="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r>
                        <a:rPr lang="en-US" sz="1100" i="1" dirty="0" smtClean="0"/>
                        <a:t>Total appointment duration</a:t>
                      </a:r>
                    </a:p>
                  </a:txBody>
                  <a:tcPr anchor="ctr"/>
                </a:tc>
                <a:tc>
                  <a:txBody>
                    <a:bodyPr/>
                    <a:lstStyle/>
                    <a:p>
                      <a:pPr algn="ctr"/>
                      <a:r>
                        <a:rPr lang="en-US" sz="1000" i="1" dirty="0" smtClean="0"/>
                        <a:t>Reduce by 50%</a:t>
                      </a:r>
                      <a:endParaRPr lang="en-US" sz="1000" i="1" dirty="0"/>
                    </a:p>
                  </a:txBody>
                  <a:tcPr anchor="ctr"/>
                </a:tc>
              </a:tr>
              <a:tr h="439783">
                <a:tc vMerge="1">
                  <a:txBody>
                    <a:bodyPr/>
                    <a:lstStyle/>
                    <a:p>
                      <a:pPr algn="ctr"/>
                      <a:endParaRPr lang="en-US" sz="1100" dirty="0" smtClean="0"/>
                    </a:p>
                  </a:txBody>
                  <a:tcPr anchor="ctr"/>
                </a:tc>
                <a:tc>
                  <a:txBody>
                    <a:bodyPr/>
                    <a:lstStyle/>
                    <a:p>
                      <a:r>
                        <a:rPr lang="en-US" sz="1100" i="1" dirty="0" smtClean="0"/>
                        <a:t>Patient satisfaction on wait times</a:t>
                      </a:r>
                      <a:endParaRPr lang="en-US" sz="1100" i="1" dirty="0"/>
                    </a:p>
                  </a:txBody>
                  <a:tcPr anchor="ctr"/>
                </a:tc>
                <a:tc>
                  <a:txBody>
                    <a:bodyPr/>
                    <a:lstStyle/>
                    <a:p>
                      <a:pPr algn="ctr"/>
                      <a:r>
                        <a:rPr lang="en-US" sz="1000" i="1" dirty="0" smtClean="0"/>
                        <a:t>Increase by 25%</a:t>
                      </a:r>
                      <a:endParaRPr lang="en-US" sz="1000" i="1" dirty="0"/>
                    </a:p>
                  </a:txBody>
                  <a:tcPr anchor="ctr"/>
                </a:tc>
              </a:tr>
              <a:tr h="387275">
                <a:tc rowSpan="3">
                  <a:txBody>
                    <a:bodyPr/>
                    <a:lstStyle/>
                    <a:p>
                      <a:pPr algn="ctr"/>
                      <a:r>
                        <a:rPr lang="en-US" sz="1100" dirty="0" smtClean="0"/>
                        <a:t>Process</a:t>
                      </a:r>
                      <a:r>
                        <a:rPr lang="en-US" sz="1100" baseline="0" dirty="0" smtClean="0"/>
                        <a:t> Metrics</a:t>
                      </a:r>
                      <a:endParaRPr lang="en-US" sz="1100" dirty="0"/>
                    </a:p>
                  </a:txBody>
                  <a:tcPr anchor="ctr"/>
                </a:tc>
                <a:tc>
                  <a:txBody>
                    <a:bodyPr/>
                    <a:lstStyle/>
                    <a:p>
                      <a:r>
                        <a:rPr lang="en-US" sz="1100" i="1" dirty="0" smtClean="0"/>
                        <a:t>Key stakeholders</a:t>
                      </a:r>
                      <a:r>
                        <a:rPr lang="en-US" sz="1100" i="1" baseline="0" dirty="0" smtClean="0"/>
                        <a:t> identified and feedback collected</a:t>
                      </a:r>
                      <a:endParaRPr lang="en-US" sz="1100" i="1" dirty="0"/>
                    </a:p>
                  </a:txBody>
                  <a:tcPr anchor="ctr"/>
                </a:tc>
                <a:tc>
                  <a:txBody>
                    <a:bodyPr/>
                    <a:lstStyle/>
                    <a:p>
                      <a:endParaRPr lang="en-US" sz="1900" dirty="0"/>
                    </a:p>
                  </a:txBody>
                  <a:tcPr anchor="ctr"/>
                </a:tc>
              </a:tr>
              <a:tr h="387275">
                <a:tc vMerge="1">
                  <a:txBody>
                    <a:bodyPr/>
                    <a:lstStyle/>
                    <a:p>
                      <a:pPr marL="0" marR="0" indent="0" algn="ctr" defTabSz="910353" rtl="0" eaLnBrk="1" fontAlgn="auto" latinLnBrk="0" hangingPunct="1">
                        <a:lnSpc>
                          <a:spcPct val="100000"/>
                        </a:lnSpc>
                        <a:spcBef>
                          <a:spcPts val="0"/>
                        </a:spcBef>
                        <a:spcAft>
                          <a:spcPts val="0"/>
                        </a:spcAft>
                        <a:buClrTx/>
                        <a:buSzTx/>
                        <a:buFontTx/>
                        <a:buNone/>
                        <a:tabLst/>
                        <a:defRPr/>
                      </a:pPr>
                      <a:endParaRPr lang="en-US" sz="1100" dirty="0" smtClean="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r>
                        <a:rPr lang="en-US" sz="1100" i="1" dirty="0" smtClean="0"/>
                        <a:t>Key areas of improvement</a:t>
                      </a:r>
                      <a:r>
                        <a:rPr lang="en-US" sz="1100" i="1" baseline="0" dirty="0" smtClean="0"/>
                        <a:t> identified</a:t>
                      </a:r>
                      <a:endParaRPr lang="en-US" sz="1100" i="1" dirty="0" smtClean="0"/>
                    </a:p>
                  </a:txBody>
                  <a:tcPr anchor="ctr"/>
                </a:tc>
                <a:tc>
                  <a:txBody>
                    <a:bodyPr/>
                    <a:lstStyle/>
                    <a:p>
                      <a:endParaRPr lang="en-US" sz="1900" dirty="0"/>
                    </a:p>
                  </a:txBody>
                  <a:tcPr anchor="ctr"/>
                </a:tc>
              </a:tr>
              <a:tr h="439783">
                <a:tc vMerge="1">
                  <a:txBody>
                    <a:bodyPr/>
                    <a:lstStyle/>
                    <a:p>
                      <a:pPr algn="ctr"/>
                      <a:endParaRPr lang="en-US" sz="1100" dirty="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r>
                        <a:rPr lang="en-US" sz="1100" i="1" dirty="0" smtClean="0"/>
                        <a:t>Care redesign</a:t>
                      </a:r>
                      <a:r>
                        <a:rPr lang="en-US" sz="1100" i="1" baseline="0" dirty="0" smtClean="0"/>
                        <a:t> plan developed and approved by leadership</a:t>
                      </a:r>
                      <a:endParaRPr lang="en-US" sz="1100" i="1" dirty="0" smtClean="0"/>
                    </a:p>
                  </a:txBody>
                  <a:tcPr anchor="ctr"/>
                </a:tc>
                <a:tc>
                  <a:txBody>
                    <a:bodyPr/>
                    <a:lstStyle/>
                    <a:p>
                      <a:endParaRPr lang="en-US" sz="1900" dirty="0"/>
                    </a:p>
                  </a:txBody>
                  <a:tcPr anchor="ctr"/>
                </a:tc>
              </a:tr>
            </a:tbl>
          </a:graphicData>
        </a:graphic>
      </p:graphicFrame>
    </p:spTree>
    <p:extLst>
      <p:ext uri="{BB962C8B-B14F-4D97-AF65-F5344CB8AC3E}">
        <p14:creationId xmlns:p14="http://schemas.microsoft.com/office/powerpoint/2010/main" val="18890452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Road Map</a:t>
            </a:r>
            <a:endParaRPr lang="en-US" dirty="0"/>
          </a:p>
        </p:txBody>
      </p:sp>
      <p:sp>
        <p:nvSpPr>
          <p:cNvPr id="4" name="Title 3"/>
          <p:cNvSpPr>
            <a:spLocks noGrp="1"/>
          </p:cNvSpPr>
          <p:nvPr>
            <p:ph type="title"/>
          </p:nvPr>
        </p:nvSpPr>
        <p:spPr/>
        <p:txBody>
          <a:bodyPr/>
          <a:lstStyle/>
          <a:p>
            <a:r>
              <a:rPr lang="en-US" dirty="0" smtClean="0"/>
              <a:t>Strategic Plan Overview</a:t>
            </a:r>
            <a:endParaRPr lang="en-US" dirty="0"/>
          </a:p>
        </p:txBody>
      </p:sp>
      <p:sp>
        <p:nvSpPr>
          <p:cNvPr id="18" name="TextBox 17"/>
          <p:cNvSpPr txBox="1"/>
          <p:nvPr/>
        </p:nvSpPr>
        <p:spPr>
          <a:xfrm>
            <a:off x="2561649" y="2194707"/>
            <a:ext cx="1897863" cy="3139293"/>
          </a:xfrm>
          <a:prstGeom prst="rect">
            <a:avLst/>
          </a:prstGeom>
          <a:noFill/>
        </p:spPr>
        <p:txBody>
          <a:bodyPr wrap="square" lIns="45701" tIns="45701" rIns="45701" bIns="45701" rtlCol="0">
            <a:spAutoFit/>
          </a:bodyPr>
          <a:lstStyle/>
          <a:p>
            <a:pPr marL="112700" indent="-112700" defTabSz="910118">
              <a:lnSpc>
                <a:spcPct val="200000"/>
              </a:lnSpc>
              <a:buFont typeface="Arial" pitchFamily="34" charset="0"/>
              <a:buChar char="•"/>
            </a:pPr>
            <a:r>
              <a:rPr lang="en-US" sz="1100" dirty="0">
                <a:solidFill>
                  <a:prstClr val="black"/>
                </a:solidFill>
              </a:rPr>
              <a:t>Volumes</a:t>
            </a:r>
          </a:p>
          <a:p>
            <a:pPr marL="112700" indent="-112700" defTabSz="910118">
              <a:lnSpc>
                <a:spcPct val="200000"/>
              </a:lnSpc>
              <a:buFont typeface="Arial" pitchFamily="34" charset="0"/>
              <a:buChar char="•"/>
            </a:pPr>
            <a:r>
              <a:rPr lang="en-US" sz="1100" dirty="0">
                <a:solidFill>
                  <a:prstClr val="black"/>
                </a:solidFill>
              </a:rPr>
              <a:t>Patients</a:t>
            </a:r>
          </a:p>
          <a:p>
            <a:pPr marL="112700" indent="-112700" defTabSz="910118">
              <a:lnSpc>
                <a:spcPct val="200000"/>
              </a:lnSpc>
              <a:buFont typeface="Arial" pitchFamily="34" charset="0"/>
              <a:buChar char="•"/>
            </a:pPr>
            <a:r>
              <a:rPr lang="en-US" sz="1100" dirty="0">
                <a:solidFill>
                  <a:prstClr val="black"/>
                </a:solidFill>
              </a:rPr>
              <a:t>Payers</a:t>
            </a:r>
          </a:p>
          <a:p>
            <a:pPr marL="112700" indent="-112700" defTabSz="910118">
              <a:lnSpc>
                <a:spcPct val="200000"/>
              </a:lnSpc>
              <a:buFont typeface="Arial" pitchFamily="34" charset="0"/>
              <a:buChar char="•"/>
            </a:pPr>
            <a:r>
              <a:rPr lang="en-US" sz="1100" dirty="0">
                <a:solidFill>
                  <a:prstClr val="black"/>
                </a:solidFill>
              </a:rPr>
              <a:t>Payment Reform</a:t>
            </a:r>
          </a:p>
          <a:p>
            <a:pPr marL="112700" indent="-112700" defTabSz="910118">
              <a:lnSpc>
                <a:spcPct val="200000"/>
              </a:lnSpc>
              <a:buFont typeface="Arial" pitchFamily="34" charset="0"/>
              <a:buChar char="•"/>
            </a:pPr>
            <a:r>
              <a:rPr lang="en-US" sz="1100" dirty="0">
                <a:solidFill>
                  <a:prstClr val="black"/>
                </a:solidFill>
              </a:rPr>
              <a:t>Employers</a:t>
            </a:r>
          </a:p>
          <a:p>
            <a:pPr marL="112700" indent="-112700" defTabSz="910118">
              <a:lnSpc>
                <a:spcPct val="200000"/>
              </a:lnSpc>
              <a:buFont typeface="Arial" pitchFamily="34" charset="0"/>
              <a:buChar char="•"/>
            </a:pPr>
            <a:r>
              <a:rPr lang="en-US" sz="1100" dirty="0">
                <a:solidFill>
                  <a:prstClr val="black"/>
                </a:solidFill>
              </a:rPr>
              <a:t>Physicians</a:t>
            </a:r>
          </a:p>
          <a:p>
            <a:pPr marL="112700" indent="-112700" defTabSz="910118">
              <a:lnSpc>
                <a:spcPct val="200000"/>
              </a:lnSpc>
              <a:buFont typeface="Arial" pitchFamily="34" charset="0"/>
              <a:buChar char="•"/>
            </a:pPr>
            <a:r>
              <a:rPr lang="en-US" sz="1100" dirty="0">
                <a:solidFill>
                  <a:prstClr val="black"/>
                </a:solidFill>
              </a:rPr>
              <a:t>Competitors</a:t>
            </a:r>
          </a:p>
          <a:p>
            <a:pPr marL="112700" indent="-112700" defTabSz="910118">
              <a:lnSpc>
                <a:spcPct val="200000"/>
              </a:lnSpc>
              <a:buFont typeface="Arial" pitchFamily="34" charset="0"/>
              <a:buChar char="•"/>
            </a:pPr>
            <a:r>
              <a:rPr lang="en-US" sz="1100" dirty="0">
                <a:solidFill>
                  <a:prstClr val="black"/>
                </a:solidFill>
              </a:rPr>
              <a:t>Technology</a:t>
            </a:r>
          </a:p>
          <a:p>
            <a:pPr marL="112700" indent="-112700" defTabSz="910118">
              <a:lnSpc>
                <a:spcPct val="200000"/>
              </a:lnSpc>
              <a:buFont typeface="Arial" pitchFamily="34" charset="0"/>
              <a:buChar char="•"/>
            </a:pPr>
            <a:r>
              <a:rPr lang="en-US" sz="1100" dirty="0">
                <a:solidFill>
                  <a:prstClr val="black"/>
                </a:solidFill>
              </a:rPr>
              <a:t>Regulatory Changes</a:t>
            </a:r>
          </a:p>
        </p:txBody>
      </p:sp>
      <p:sp>
        <p:nvSpPr>
          <p:cNvPr id="25" name="TextBox 24"/>
          <p:cNvSpPr txBox="1"/>
          <p:nvPr/>
        </p:nvSpPr>
        <p:spPr>
          <a:xfrm>
            <a:off x="4572001" y="2194706"/>
            <a:ext cx="2013008" cy="1785066"/>
          </a:xfrm>
          <a:prstGeom prst="rect">
            <a:avLst/>
          </a:prstGeom>
          <a:noFill/>
        </p:spPr>
        <p:txBody>
          <a:bodyPr wrap="square" lIns="45701" tIns="45701" rIns="45701" bIns="45701" rtlCol="0">
            <a:spAutoFit/>
          </a:bodyPr>
          <a:lstStyle/>
          <a:p>
            <a:pPr marL="112700" indent="-112700" defTabSz="910118">
              <a:lnSpc>
                <a:spcPct val="200000"/>
              </a:lnSpc>
              <a:buFont typeface="Arial" pitchFamily="34" charset="0"/>
              <a:buChar char="•"/>
            </a:pPr>
            <a:r>
              <a:rPr lang="en-US" sz="1100" dirty="0" smtClean="0">
                <a:solidFill>
                  <a:prstClr val="black"/>
                </a:solidFill>
              </a:rPr>
              <a:t>Goals &amp; Objectives</a:t>
            </a:r>
          </a:p>
          <a:p>
            <a:pPr marL="112700" indent="-112700" defTabSz="910118">
              <a:lnSpc>
                <a:spcPct val="200000"/>
              </a:lnSpc>
              <a:buFont typeface="Arial" pitchFamily="34" charset="0"/>
              <a:buChar char="•"/>
            </a:pPr>
            <a:r>
              <a:rPr lang="en-US" sz="1100" dirty="0" smtClean="0">
                <a:solidFill>
                  <a:prstClr val="black"/>
                </a:solidFill>
              </a:rPr>
              <a:t>Initiative Design</a:t>
            </a:r>
          </a:p>
          <a:p>
            <a:pPr marL="112700" indent="-112700" defTabSz="910118">
              <a:lnSpc>
                <a:spcPct val="200000"/>
              </a:lnSpc>
              <a:buFont typeface="Arial" pitchFamily="34" charset="0"/>
              <a:buChar char="•"/>
            </a:pPr>
            <a:r>
              <a:rPr lang="en-US" sz="1100" dirty="0" smtClean="0">
                <a:solidFill>
                  <a:prstClr val="black"/>
                </a:solidFill>
              </a:rPr>
              <a:t>Initiative </a:t>
            </a:r>
            <a:r>
              <a:rPr lang="en-US" sz="1100" dirty="0">
                <a:solidFill>
                  <a:prstClr val="black"/>
                </a:solidFill>
              </a:rPr>
              <a:t>Prioritization</a:t>
            </a:r>
          </a:p>
          <a:p>
            <a:pPr marL="112700" indent="-112700" defTabSz="910118">
              <a:lnSpc>
                <a:spcPct val="200000"/>
              </a:lnSpc>
              <a:buFont typeface="Arial" pitchFamily="34" charset="0"/>
              <a:buChar char="•"/>
            </a:pPr>
            <a:r>
              <a:rPr lang="en-US" sz="1100" dirty="0">
                <a:solidFill>
                  <a:prstClr val="black"/>
                </a:solidFill>
              </a:rPr>
              <a:t>Financial Summary</a:t>
            </a:r>
          </a:p>
          <a:p>
            <a:pPr marL="112700" indent="-112700" defTabSz="910118">
              <a:lnSpc>
                <a:spcPct val="200000"/>
              </a:lnSpc>
              <a:buFont typeface="Arial" pitchFamily="34" charset="0"/>
              <a:buChar char="•"/>
            </a:pPr>
            <a:r>
              <a:rPr lang="en-US" sz="1100" dirty="0">
                <a:solidFill>
                  <a:prstClr val="black"/>
                </a:solidFill>
              </a:rPr>
              <a:t>Implementation Timeline</a:t>
            </a:r>
          </a:p>
        </p:txBody>
      </p:sp>
      <p:sp>
        <p:nvSpPr>
          <p:cNvPr id="52" name="TextBox 51"/>
          <p:cNvSpPr txBox="1"/>
          <p:nvPr/>
        </p:nvSpPr>
        <p:spPr>
          <a:xfrm>
            <a:off x="399866" y="2194706"/>
            <a:ext cx="1809934" cy="923291"/>
          </a:xfrm>
          <a:prstGeom prst="rect">
            <a:avLst/>
          </a:prstGeom>
          <a:noFill/>
        </p:spPr>
        <p:txBody>
          <a:bodyPr wrap="square" lIns="45701" tIns="45701" rIns="45701" bIns="45701" rtlCol="0">
            <a:spAutoFit/>
          </a:bodyPr>
          <a:lstStyle/>
          <a:p>
            <a:pPr marL="112700" indent="-112700" defTabSz="910118">
              <a:lnSpc>
                <a:spcPct val="200000"/>
              </a:lnSpc>
              <a:spcBef>
                <a:spcPts val="1200"/>
              </a:spcBef>
              <a:buFont typeface="Arial" pitchFamily="34" charset="0"/>
              <a:buChar char="•"/>
            </a:pPr>
            <a:r>
              <a:rPr lang="en-US" sz="1100" dirty="0">
                <a:solidFill>
                  <a:prstClr val="black"/>
                </a:solidFill>
              </a:rPr>
              <a:t>Mission and </a:t>
            </a:r>
            <a:r>
              <a:rPr lang="en-US" sz="1100" dirty="0" smtClean="0">
                <a:solidFill>
                  <a:prstClr val="black"/>
                </a:solidFill>
              </a:rPr>
              <a:t>Vision</a:t>
            </a:r>
          </a:p>
          <a:p>
            <a:pPr marL="112700" indent="-112700" defTabSz="910118">
              <a:spcBef>
                <a:spcPts val="1200"/>
              </a:spcBef>
              <a:buFont typeface="Arial" pitchFamily="34" charset="0"/>
              <a:buChar char="•"/>
            </a:pPr>
            <a:r>
              <a:rPr lang="en-US" sz="1100" dirty="0" smtClean="0">
                <a:solidFill>
                  <a:prstClr val="black"/>
                </a:solidFill>
              </a:rPr>
              <a:t>Previous Strategic</a:t>
            </a:r>
            <a:br>
              <a:rPr lang="en-US" sz="1100" dirty="0" smtClean="0">
                <a:solidFill>
                  <a:prstClr val="black"/>
                </a:solidFill>
              </a:rPr>
            </a:br>
            <a:r>
              <a:rPr lang="en-US" sz="1100" dirty="0" smtClean="0">
                <a:solidFill>
                  <a:prstClr val="black"/>
                </a:solidFill>
              </a:rPr>
              <a:t>Plan Review</a:t>
            </a:r>
            <a:endParaRPr lang="en-US" sz="1100" dirty="0">
              <a:solidFill>
                <a:prstClr val="black"/>
              </a:solidFill>
            </a:endParaRPr>
          </a:p>
        </p:txBody>
      </p:sp>
      <p:sp>
        <p:nvSpPr>
          <p:cNvPr id="57" name="TextBox 56"/>
          <p:cNvSpPr txBox="1"/>
          <p:nvPr/>
        </p:nvSpPr>
        <p:spPr>
          <a:xfrm>
            <a:off x="6702357" y="2194706"/>
            <a:ext cx="1998776" cy="1785076"/>
          </a:xfrm>
          <a:prstGeom prst="rect">
            <a:avLst/>
          </a:prstGeom>
          <a:noFill/>
        </p:spPr>
        <p:txBody>
          <a:bodyPr wrap="square" lIns="45701" tIns="45701" rIns="45701" bIns="45701" rtlCol="0">
            <a:spAutoFit/>
          </a:bodyPr>
          <a:lstStyle/>
          <a:p>
            <a:pPr marL="112700" indent="-112700" defTabSz="910118">
              <a:lnSpc>
                <a:spcPct val="200000"/>
              </a:lnSpc>
              <a:buFont typeface="Arial" pitchFamily="34" charset="0"/>
              <a:buChar char="•"/>
            </a:pPr>
            <a:r>
              <a:rPr lang="en-US" sz="1100" dirty="0" smtClean="0">
                <a:solidFill>
                  <a:prstClr val="black"/>
                </a:solidFill>
              </a:rPr>
              <a:t>Total Investment Summary</a:t>
            </a:r>
            <a:endParaRPr lang="en-US" sz="1100" dirty="0">
              <a:solidFill>
                <a:prstClr val="black"/>
              </a:solidFill>
            </a:endParaRPr>
          </a:p>
          <a:p>
            <a:pPr marL="112700" indent="-112700" defTabSz="910118">
              <a:lnSpc>
                <a:spcPct val="200000"/>
              </a:lnSpc>
              <a:buFont typeface="Arial" pitchFamily="34" charset="0"/>
              <a:buChar char="•"/>
            </a:pPr>
            <a:r>
              <a:rPr lang="en-US" sz="1100" dirty="0">
                <a:solidFill>
                  <a:prstClr val="black"/>
                </a:solidFill>
              </a:rPr>
              <a:t>Interdepartmental Support</a:t>
            </a:r>
          </a:p>
          <a:p>
            <a:pPr marL="112700" indent="-112700" defTabSz="910118">
              <a:lnSpc>
                <a:spcPct val="200000"/>
              </a:lnSpc>
              <a:buFont typeface="Arial" pitchFamily="34" charset="0"/>
              <a:buChar char="•"/>
            </a:pPr>
            <a:r>
              <a:rPr lang="en-US" sz="1100" dirty="0" smtClean="0">
                <a:solidFill>
                  <a:prstClr val="black"/>
                </a:solidFill>
              </a:rPr>
              <a:t>Performance Scorecard</a:t>
            </a:r>
            <a:endParaRPr lang="en-US" sz="1100" dirty="0">
              <a:solidFill>
                <a:prstClr val="black"/>
              </a:solidFill>
            </a:endParaRPr>
          </a:p>
          <a:p>
            <a:pPr marL="112700" indent="-112700" defTabSz="910118">
              <a:lnSpc>
                <a:spcPct val="200000"/>
              </a:lnSpc>
              <a:buFont typeface="Arial" pitchFamily="34" charset="0"/>
              <a:buChar char="•"/>
            </a:pPr>
            <a:r>
              <a:rPr lang="en-US" sz="1100" dirty="0">
                <a:solidFill>
                  <a:prstClr val="black"/>
                </a:solidFill>
              </a:rPr>
              <a:t>Communication Plan </a:t>
            </a:r>
          </a:p>
          <a:p>
            <a:pPr defTabSz="910118">
              <a:lnSpc>
                <a:spcPct val="200000"/>
              </a:lnSpc>
            </a:pPr>
            <a:endParaRPr lang="en-US" sz="1100" dirty="0">
              <a:solidFill>
                <a:prstClr val="black"/>
              </a:solidFill>
            </a:endParaRPr>
          </a:p>
        </p:txBody>
      </p:sp>
      <p:sp>
        <p:nvSpPr>
          <p:cNvPr id="58" name="Chevron 57"/>
          <p:cNvSpPr/>
          <p:nvPr/>
        </p:nvSpPr>
        <p:spPr bwMode="gray">
          <a:xfrm>
            <a:off x="399866" y="1566560"/>
            <a:ext cx="2103120" cy="617259"/>
          </a:xfrm>
          <a:prstGeom prst="chevron">
            <a:avLst/>
          </a:prstGeom>
          <a:solidFill>
            <a:schemeClr val="accent1">
              <a:lumMod val="40000"/>
              <a:lumOff val="60000"/>
            </a:schemeClr>
          </a:solidFill>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100" b="1" dirty="0">
                <a:solidFill>
                  <a:prstClr val="black"/>
                </a:solidFill>
              </a:rPr>
              <a:t>CURRENT </a:t>
            </a:r>
            <a:r>
              <a:rPr lang="en-US" sz="1100" b="1" dirty="0" smtClean="0">
                <a:solidFill>
                  <a:prstClr val="black"/>
                </a:solidFill>
              </a:rPr>
              <a:t>PERFORMANCE</a:t>
            </a:r>
          </a:p>
          <a:p>
            <a:pPr algn="ctr" defTabSz="2090094"/>
            <a:r>
              <a:rPr lang="en-US" sz="1100" b="1" dirty="0" smtClean="0">
                <a:solidFill>
                  <a:prstClr val="black"/>
                </a:solidFill>
              </a:rPr>
              <a:t>ANALYSIS</a:t>
            </a:r>
            <a:endParaRPr lang="en-US" sz="1100" b="1" dirty="0">
              <a:solidFill>
                <a:prstClr val="black"/>
              </a:solidFill>
            </a:endParaRPr>
          </a:p>
        </p:txBody>
      </p:sp>
      <p:sp>
        <p:nvSpPr>
          <p:cNvPr id="59" name="Chevron 58"/>
          <p:cNvSpPr/>
          <p:nvPr/>
        </p:nvSpPr>
        <p:spPr bwMode="gray">
          <a:xfrm>
            <a:off x="2470216" y="1566560"/>
            <a:ext cx="2103120" cy="617259"/>
          </a:xfrm>
          <a:prstGeom prst="chevron">
            <a:avLst/>
          </a:prstGeom>
          <a:solidFill>
            <a:schemeClr val="accent1">
              <a:lumMod val="40000"/>
              <a:lumOff val="60000"/>
            </a:schemeClr>
          </a:solidFill>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100" b="1" dirty="0">
                <a:solidFill>
                  <a:prstClr val="black"/>
                </a:solidFill>
              </a:rPr>
              <a:t>FUTURE              </a:t>
            </a:r>
            <a:r>
              <a:rPr lang="en-US" sz="1100" b="1" dirty="0" smtClean="0">
                <a:solidFill>
                  <a:prstClr val="black"/>
                </a:solidFill>
              </a:rPr>
              <a:t>MARKET ASSESSMENT</a:t>
            </a:r>
            <a:endParaRPr lang="en-US" sz="1100" b="1" dirty="0">
              <a:solidFill>
                <a:prstClr val="black"/>
              </a:solidFill>
            </a:endParaRPr>
          </a:p>
        </p:txBody>
      </p:sp>
      <p:sp>
        <p:nvSpPr>
          <p:cNvPr id="60" name="Chevron 59"/>
          <p:cNvSpPr/>
          <p:nvPr/>
        </p:nvSpPr>
        <p:spPr bwMode="gray">
          <a:xfrm>
            <a:off x="4540566" y="1566560"/>
            <a:ext cx="2103120" cy="617259"/>
          </a:xfrm>
          <a:prstGeom prst="chevron">
            <a:avLst/>
          </a:prstGeom>
          <a:solidFill>
            <a:schemeClr val="accent1">
              <a:lumMod val="40000"/>
              <a:lumOff val="60000"/>
            </a:schemeClr>
          </a:solidFill>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100" b="1" dirty="0">
                <a:solidFill>
                  <a:prstClr val="black"/>
                </a:solidFill>
              </a:rPr>
              <a:t>PLAN                      DESIGN</a:t>
            </a:r>
          </a:p>
        </p:txBody>
      </p:sp>
      <p:sp>
        <p:nvSpPr>
          <p:cNvPr id="61" name="Chevron 60"/>
          <p:cNvSpPr/>
          <p:nvPr/>
        </p:nvSpPr>
        <p:spPr bwMode="gray">
          <a:xfrm>
            <a:off x="6610917" y="1577447"/>
            <a:ext cx="2103120" cy="617259"/>
          </a:xfrm>
          <a:prstGeom prst="chevron">
            <a:avLst/>
          </a:prstGeom>
          <a:solidFill>
            <a:schemeClr val="accent1">
              <a:lumMod val="40000"/>
              <a:lumOff val="60000"/>
            </a:schemeClr>
          </a:solidFill>
          <a:ln w="6350">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1100" b="1" dirty="0" smtClean="0">
                <a:solidFill>
                  <a:prstClr val="black"/>
                </a:solidFill>
              </a:rPr>
              <a:t>PLAN</a:t>
            </a:r>
            <a:br>
              <a:rPr lang="en-US" sz="1100" b="1" dirty="0" smtClean="0">
                <a:solidFill>
                  <a:prstClr val="black"/>
                </a:solidFill>
              </a:rPr>
            </a:br>
            <a:r>
              <a:rPr lang="en-US" sz="1100" b="1" dirty="0" smtClean="0">
                <a:solidFill>
                  <a:prstClr val="black"/>
                </a:solidFill>
              </a:rPr>
              <a:t>SUMMARY</a:t>
            </a:r>
            <a:endParaRPr lang="en-US" sz="1100" b="1" dirty="0">
              <a:solidFill>
                <a:prstClr val="black"/>
              </a:solidFill>
            </a:endParaRPr>
          </a:p>
        </p:txBody>
      </p:sp>
      <p:sp>
        <p:nvSpPr>
          <p:cNvPr id="63" name="TextBox 62"/>
          <p:cNvSpPr txBox="1"/>
          <p:nvPr/>
        </p:nvSpPr>
        <p:spPr bwMode="gray">
          <a:xfrm>
            <a:off x="1295400" y="1193219"/>
            <a:ext cx="196992" cy="308028"/>
          </a:xfrm>
          <a:prstGeom prst="rect">
            <a:avLst/>
          </a:prstGeom>
          <a:noFill/>
        </p:spPr>
        <p:txBody>
          <a:bodyPr wrap="none" lIns="45714" tIns="45714" rIns="45714" bIns="45714" rtlCol="0">
            <a:spAutoFit/>
          </a:bodyPr>
          <a:lstStyle/>
          <a:p>
            <a:pPr defTabSz="910118"/>
            <a:r>
              <a:rPr lang="en-US" sz="1400" b="1" dirty="0">
                <a:solidFill>
                  <a:srgbClr val="297FD5"/>
                </a:solidFill>
              </a:rPr>
              <a:t>1</a:t>
            </a:r>
          </a:p>
        </p:txBody>
      </p:sp>
      <p:sp>
        <p:nvSpPr>
          <p:cNvPr id="66" name="TextBox 65"/>
          <p:cNvSpPr txBox="1"/>
          <p:nvPr/>
        </p:nvSpPr>
        <p:spPr bwMode="gray">
          <a:xfrm>
            <a:off x="3429001" y="1193219"/>
            <a:ext cx="196992" cy="308028"/>
          </a:xfrm>
          <a:prstGeom prst="rect">
            <a:avLst/>
          </a:prstGeom>
          <a:noFill/>
        </p:spPr>
        <p:txBody>
          <a:bodyPr wrap="none" lIns="45714" tIns="45714" rIns="45714" bIns="45714" rtlCol="0">
            <a:spAutoFit/>
          </a:bodyPr>
          <a:lstStyle/>
          <a:p>
            <a:pPr defTabSz="910118"/>
            <a:r>
              <a:rPr lang="en-US" sz="1400" b="1" dirty="0">
                <a:solidFill>
                  <a:srgbClr val="297FD5"/>
                </a:solidFill>
              </a:rPr>
              <a:t>2</a:t>
            </a:r>
          </a:p>
        </p:txBody>
      </p:sp>
      <p:sp>
        <p:nvSpPr>
          <p:cNvPr id="67" name="TextBox 66"/>
          <p:cNvSpPr txBox="1"/>
          <p:nvPr/>
        </p:nvSpPr>
        <p:spPr bwMode="gray">
          <a:xfrm>
            <a:off x="5486401" y="1193219"/>
            <a:ext cx="196992" cy="308028"/>
          </a:xfrm>
          <a:prstGeom prst="rect">
            <a:avLst/>
          </a:prstGeom>
          <a:noFill/>
        </p:spPr>
        <p:txBody>
          <a:bodyPr wrap="none" lIns="45714" tIns="45714" rIns="45714" bIns="45714" rtlCol="0">
            <a:spAutoFit/>
          </a:bodyPr>
          <a:lstStyle/>
          <a:p>
            <a:pPr defTabSz="910118"/>
            <a:r>
              <a:rPr lang="en-US" sz="1400" b="1" dirty="0">
                <a:solidFill>
                  <a:srgbClr val="297FD5"/>
                </a:solidFill>
              </a:rPr>
              <a:t>3</a:t>
            </a:r>
          </a:p>
        </p:txBody>
      </p:sp>
      <p:sp>
        <p:nvSpPr>
          <p:cNvPr id="68" name="TextBox 67"/>
          <p:cNvSpPr txBox="1"/>
          <p:nvPr/>
        </p:nvSpPr>
        <p:spPr bwMode="gray">
          <a:xfrm>
            <a:off x="7543801" y="1193219"/>
            <a:ext cx="196992" cy="308028"/>
          </a:xfrm>
          <a:prstGeom prst="rect">
            <a:avLst/>
          </a:prstGeom>
          <a:noFill/>
        </p:spPr>
        <p:txBody>
          <a:bodyPr wrap="none" lIns="45714" tIns="45714" rIns="45714" bIns="45714" rtlCol="0">
            <a:spAutoFit/>
          </a:bodyPr>
          <a:lstStyle/>
          <a:p>
            <a:pPr defTabSz="910118"/>
            <a:r>
              <a:rPr lang="en-US" sz="1400" b="1" dirty="0">
                <a:solidFill>
                  <a:srgbClr val="297FD5"/>
                </a:solidFill>
              </a:rPr>
              <a:t>4</a:t>
            </a:r>
          </a:p>
        </p:txBody>
      </p:sp>
    </p:spTree>
    <p:extLst>
      <p:ext uri="{BB962C8B-B14F-4D97-AF65-F5344CB8AC3E}">
        <p14:creationId xmlns:p14="http://schemas.microsoft.com/office/powerpoint/2010/main" val="41023995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40</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#2: </a:t>
            </a:r>
            <a:r>
              <a:rPr lang="en-US" i="1" dirty="0"/>
              <a:t>Improve Patient Satisfaction</a:t>
            </a:r>
          </a:p>
        </p:txBody>
      </p:sp>
      <p:sp>
        <p:nvSpPr>
          <p:cNvPr id="4" name="Title 3"/>
          <p:cNvSpPr>
            <a:spLocks noGrp="1"/>
          </p:cNvSpPr>
          <p:nvPr>
            <p:ph type="title"/>
          </p:nvPr>
        </p:nvSpPr>
        <p:spPr/>
        <p:txBody>
          <a:bodyPr/>
          <a:lstStyle/>
          <a:p>
            <a:r>
              <a:rPr lang="en-US" dirty="0" smtClean="0"/>
              <a:t>Initiatives to Increase Patient Satisfaction</a:t>
            </a:r>
            <a:endParaRPr lang="en-US" dirty="0"/>
          </a:p>
        </p:txBody>
      </p:sp>
      <p:sp>
        <p:nvSpPr>
          <p:cNvPr id="5" name="Rectangle 4"/>
          <p:cNvSpPr/>
          <p:nvPr/>
        </p:nvSpPr>
        <p:spPr bwMode="auto">
          <a:xfrm>
            <a:off x="1632857" y="2136593"/>
            <a:ext cx="5878286" cy="3265714"/>
          </a:xfrm>
          <a:prstGeom prst="rect">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p:spPr>
        <p:txBody>
          <a:bodyPr vert="horz" wrap="square" lIns="130575" tIns="65288" rIns="130575" bIns="65288" numCol="1" rtlCol="0" anchor="t" anchorCtr="0" compatLnSpc="1">
            <a:prstTxWarp prst="textNoShape">
              <a:avLst/>
            </a:prstTxWarp>
          </a:bodyPr>
          <a:lstStyle/>
          <a:p>
            <a:pPr defTabSz="2090130"/>
            <a:endParaRPr lang="en-US" sz="1400" dirty="0">
              <a:solidFill>
                <a:srgbClr val="DBE1E5"/>
              </a:solidFill>
            </a:endParaRPr>
          </a:p>
        </p:txBody>
      </p:sp>
      <p:sp>
        <p:nvSpPr>
          <p:cNvPr id="6" name="Rectangle 5"/>
          <p:cNvSpPr/>
          <p:nvPr/>
        </p:nvSpPr>
        <p:spPr bwMode="auto">
          <a:xfrm>
            <a:off x="4572000" y="2143126"/>
            <a:ext cx="2932340" cy="1619250"/>
          </a:xfrm>
          <a:prstGeom prst="rect">
            <a:avLst/>
          </a:prstGeom>
          <a:solidFill>
            <a:schemeClr val="accent1">
              <a:lumMod val="75000"/>
            </a:schemeClr>
          </a:solidFill>
          <a:ln w="9525" cap="flat" cmpd="sng" algn="ctr">
            <a:solidFill>
              <a:schemeClr val="tx1"/>
            </a:solidFill>
            <a:prstDash val="solid"/>
            <a:round/>
            <a:headEnd type="none" w="med" len="med"/>
            <a:tailEnd type="none" w="med" len="med"/>
          </a:ln>
          <a:effectLst/>
        </p:spPr>
        <p:txBody>
          <a:bodyPr vert="horz" wrap="square" lIns="130575" tIns="65288" rIns="130575" bIns="65288" numCol="1" rtlCol="0" anchor="t" anchorCtr="0" compatLnSpc="1">
            <a:prstTxWarp prst="textNoShape">
              <a:avLst/>
            </a:prstTxWarp>
          </a:bodyPr>
          <a:lstStyle/>
          <a:p>
            <a:pPr defTabSz="2090130"/>
            <a:endParaRPr lang="en-US" sz="1400" dirty="0">
              <a:solidFill>
                <a:srgbClr val="DBE1E5"/>
              </a:solidFill>
            </a:endParaRPr>
          </a:p>
        </p:txBody>
      </p:sp>
      <p:grpSp>
        <p:nvGrpSpPr>
          <p:cNvPr id="7" name="Group 63"/>
          <p:cNvGrpSpPr/>
          <p:nvPr/>
        </p:nvGrpSpPr>
        <p:grpSpPr>
          <a:xfrm>
            <a:off x="625928" y="5202634"/>
            <a:ext cx="1959429" cy="383721"/>
            <a:chOff x="460057" y="4192191"/>
            <a:chExt cx="1371600" cy="268605"/>
          </a:xfrm>
        </p:grpSpPr>
        <p:sp>
          <p:nvSpPr>
            <p:cNvPr id="8" name="Rectangle 7"/>
            <p:cNvSpPr/>
            <p:nvPr/>
          </p:nvSpPr>
          <p:spPr bwMode="auto">
            <a:xfrm>
              <a:off x="460057"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90130"/>
              <a:endParaRPr lang="en-US" sz="1400" b="1" dirty="0">
                <a:solidFill>
                  <a:srgbClr val="DBE1E5"/>
                </a:solidFill>
              </a:endParaRPr>
            </a:p>
          </p:txBody>
        </p:sp>
        <p:sp>
          <p:nvSpPr>
            <p:cNvPr id="9" name="TextBox 8"/>
            <p:cNvSpPr txBox="1"/>
            <p:nvPr/>
          </p:nvSpPr>
          <p:spPr>
            <a:xfrm>
              <a:off x="460057" y="4203383"/>
              <a:ext cx="1371600" cy="215444"/>
            </a:xfrm>
            <a:prstGeom prst="rect">
              <a:avLst/>
            </a:prstGeom>
            <a:noFill/>
          </p:spPr>
          <p:txBody>
            <a:bodyPr wrap="square" rtlCol="0">
              <a:spAutoFit/>
            </a:bodyPr>
            <a:lstStyle/>
            <a:p>
              <a:pPr algn="ctr" defTabSz="914126"/>
              <a:r>
                <a:rPr lang="en-US" sz="1400" b="1" dirty="0">
                  <a:solidFill>
                    <a:srgbClr val="FFFFFF"/>
                  </a:solidFill>
                </a:rPr>
                <a:t>Lowest Priority</a:t>
              </a:r>
            </a:p>
          </p:txBody>
        </p:sp>
      </p:grpSp>
      <p:grpSp>
        <p:nvGrpSpPr>
          <p:cNvPr id="10" name="Group 55"/>
          <p:cNvGrpSpPr/>
          <p:nvPr/>
        </p:nvGrpSpPr>
        <p:grpSpPr>
          <a:xfrm>
            <a:off x="6451013" y="1945084"/>
            <a:ext cx="2126796" cy="383721"/>
            <a:chOff x="4514850" y="1911906"/>
            <a:chExt cx="1488757" cy="268605"/>
          </a:xfrm>
        </p:grpSpPr>
        <p:sp>
          <p:nvSpPr>
            <p:cNvPr id="11" name="Rectangle 10"/>
            <p:cNvSpPr/>
            <p:nvPr/>
          </p:nvSpPr>
          <p:spPr bwMode="auto">
            <a:xfrm>
              <a:off x="4573428" y="1911906"/>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90130"/>
              <a:endParaRPr lang="en-US" sz="1400" b="1" dirty="0">
                <a:solidFill>
                  <a:srgbClr val="DBE1E5"/>
                </a:solidFill>
              </a:endParaRPr>
            </a:p>
          </p:txBody>
        </p:sp>
        <p:sp>
          <p:nvSpPr>
            <p:cNvPr id="12" name="TextBox 11"/>
            <p:cNvSpPr txBox="1"/>
            <p:nvPr/>
          </p:nvSpPr>
          <p:spPr>
            <a:xfrm>
              <a:off x="4514850" y="1923098"/>
              <a:ext cx="1488757" cy="215444"/>
            </a:xfrm>
            <a:prstGeom prst="rect">
              <a:avLst/>
            </a:prstGeom>
            <a:noFill/>
          </p:spPr>
          <p:txBody>
            <a:bodyPr wrap="square" rtlCol="0">
              <a:spAutoFit/>
            </a:bodyPr>
            <a:lstStyle/>
            <a:p>
              <a:pPr algn="ctr" defTabSz="914126"/>
              <a:r>
                <a:rPr lang="en-US" sz="1400" b="1" dirty="0">
                  <a:solidFill>
                    <a:srgbClr val="FFFFFF"/>
                  </a:solidFill>
                </a:rPr>
                <a:t>Highest Priority</a:t>
              </a:r>
            </a:p>
          </p:txBody>
        </p:sp>
      </p:grpSp>
      <p:grpSp>
        <p:nvGrpSpPr>
          <p:cNvPr id="13" name="Group 54"/>
          <p:cNvGrpSpPr/>
          <p:nvPr/>
        </p:nvGrpSpPr>
        <p:grpSpPr>
          <a:xfrm>
            <a:off x="6449786" y="5202634"/>
            <a:ext cx="2129246" cy="383721"/>
            <a:chOff x="4514850" y="4192191"/>
            <a:chExt cx="1490472" cy="268605"/>
          </a:xfrm>
        </p:grpSpPr>
        <p:sp>
          <p:nvSpPr>
            <p:cNvPr id="14" name="Rectangle 13"/>
            <p:cNvSpPr/>
            <p:nvPr/>
          </p:nvSpPr>
          <p:spPr bwMode="auto">
            <a:xfrm>
              <a:off x="4574286"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90130"/>
              <a:endParaRPr lang="en-US" sz="1400" b="1" dirty="0">
                <a:solidFill>
                  <a:srgbClr val="DBE1E5"/>
                </a:solidFill>
              </a:endParaRPr>
            </a:p>
          </p:txBody>
        </p:sp>
        <p:sp>
          <p:nvSpPr>
            <p:cNvPr id="15" name="TextBox 14"/>
            <p:cNvSpPr txBox="1"/>
            <p:nvPr/>
          </p:nvSpPr>
          <p:spPr>
            <a:xfrm>
              <a:off x="4514850" y="4203383"/>
              <a:ext cx="1490472" cy="215444"/>
            </a:xfrm>
            <a:prstGeom prst="rect">
              <a:avLst/>
            </a:prstGeom>
            <a:noFill/>
          </p:spPr>
          <p:txBody>
            <a:bodyPr wrap="square" rtlCol="0">
              <a:spAutoFit/>
            </a:bodyPr>
            <a:lstStyle/>
            <a:p>
              <a:pPr algn="ctr" defTabSz="914126"/>
              <a:r>
                <a:rPr lang="en-US" sz="1400" b="1" dirty="0">
                  <a:solidFill>
                    <a:srgbClr val="FFFFFF"/>
                  </a:solidFill>
                </a:rPr>
                <a:t>Secondary Priority</a:t>
              </a:r>
            </a:p>
          </p:txBody>
        </p:sp>
      </p:grpSp>
      <p:cxnSp>
        <p:nvCxnSpPr>
          <p:cNvPr id="16" name="Straight Arrow Connector 15"/>
          <p:cNvCxnSpPr/>
          <p:nvPr/>
        </p:nvCxnSpPr>
        <p:spPr bwMode="auto">
          <a:xfrm flipV="1">
            <a:off x="1494064" y="2626450"/>
            <a:ext cx="0" cy="2286000"/>
          </a:xfrm>
          <a:prstGeom prst="straightConnector1">
            <a:avLst/>
          </a:prstGeom>
          <a:ln>
            <a:headEnd type="none" w="med" len="med"/>
            <a:tailEnd type="stealth"/>
          </a:ln>
        </p:spPr>
        <p:style>
          <a:lnRef idx="1">
            <a:schemeClr val="dk1"/>
          </a:lnRef>
          <a:fillRef idx="0">
            <a:schemeClr val="dk1"/>
          </a:fillRef>
          <a:effectRef idx="0">
            <a:schemeClr val="dk1"/>
          </a:effectRef>
          <a:fontRef idx="minor">
            <a:schemeClr val="tx1"/>
          </a:fontRef>
        </p:style>
      </p:cxnSp>
      <p:sp>
        <p:nvSpPr>
          <p:cNvPr id="19" name="TextBox 18"/>
          <p:cNvSpPr txBox="1"/>
          <p:nvPr/>
        </p:nvSpPr>
        <p:spPr>
          <a:xfrm>
            <a:off x="2830286" y="5641699"/>
            <a:ext cx="3407231" cy="378107"/>
          </a:xfrm>
          <a:prstGeom prst="rect">
            <a:avLst/>
          </a:prstGeom>
          <a:noFill/>
        </p:spPr>
        <p:txBody>
          <a:bodyPr wrap="square" lIns="130575" tIns="65288" rIns="130575" bIns="65288" rtlCol="0">
            <a:spAutoFit/>
          </a:bodyPr>
          <a:lstStyle/>
          <a:p>
            <a:pPr algn="ctr" defTabSz="914126"/>
            <a:r>
              <a:rPr lang="en-US" sz="1600" b="1" dirty="0">
                <a:solidFill>
                  <a:prstClr val="black"/>
                </a:solidFill>
                <a:latin typeface="+mj-lt"/>
              </a:rPr>
              <a:t>Feasibility of Implementation</a:t>
            </a:r>
          </a:p>
        </p:txBody>
      </p:sp>
      <p:sp>
        <p:nvSpPr>
          <p:cNvPr id="20" name="TextBox 19"/>
          <p:cNvSpPr txBox="1"/>
          <p:nvPr/>
        </p:nvSpPr>
        <p:spPr>
          <a:xfrm>
            <a:off x="2231573" y="2645229"/>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a:t>
            </a:r>
            <a:r>
              <a:rPr lang="en-US" sz="1400" dirty="0" smtClean="0">
                <a:solidFill>
                  <a:prstClr val="black"/>
                </a:solidFill>
              </a:rPr>
              <a:t>2</a:t>
            </a:r>
            <a:endParaRPr lang="en-US" sz="1400" dirty="0">
              <a:solidFill>
                <a:prstClr val="black"/>
              </a:solidFill>
            </a:endParaRPr>
          </a:p>
        </p:txBody>
      </p:sp>
      <p:sp>
        <p:nvSpPr>
          <p:cNvPr id="21" name="TextBox 20"/>
          <p:cNvSpPr txBox="1"/>
          <p:nvPr/>
        </p:nvSpPr>
        <p:spPr>
          <a:xfrm>
            <a:off x="4931229" y="2667002"/>
            <a:ext cx="2547257" cy="347295"/>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smtClean="0">
                <a:solidFill>
                  <a:prstClr val="black"/>
                </a:solidFill>
              </a:rPr>
              <a:t>Patient Flow Assessment </a:t>
            </a:r>
            <a:endParaRPr lang="en-US" sz="1400" dirty="0">
              <a:solidFill>
                <a:prstClr val="black"/>
              </a:solidFill>
            </a:endParaRPr>
          </a:p>
        </p:txBody>
      </p:sp>
      <p:sp>
        <p:nvSpPr>
          <p:cNvPr id="22" name="TextBox 21"/>
          <p:cNvSpPr txBox="1"/>
          <p:nvPr/>
        </p:nvSpPr>
        <p:spPr>
          <a:xfrm>
            <a:off x="5442857" y="3058889"/>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3</a:t>
            </a:r>
          </a:p>
        </p:txBody>
      </p:sp>
      <p:sp>
        <p:nvSpPr>
          <p:cNvPr id="23" name="TextBox 22"/>
          <p:cNvSpPr txBox="1"/>
          <p:nvPr/>
        </p:nvSpPr>
        <p:spPr>
          <a:xfrm>
            <a:off x="4855030" y="3918858"/>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4</a:t>
            </a:r>
          </a:p>
        </p:txBody>
      </p:sp>
      <p:sp>
        <p:nvSpPr>
          <p:cNvPr id="24" name="TextBox 23"/>
          <p:cNvSpPr txBox="1"/>
          <p:nvPr/>
        </p:nvSpPr>
        <p:spPr>
          <a:xfrm>
            <a:off x="3374573" y="3897089"/>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5</a:t>
            </a:r>
          </a:p>
        </p:txBody>
      </p:sp>
      <p:sp>
        <p:nvSpPr>
          <p:cNvPr id="25" name="TextBox 24"/>
          <p:cNvSpPr txBox="1"/>
          <p:nvPr/>
        </p:nvSpPr>
        <p:spPr>
          <a:xfrm>
            <a:off x="5856516" y="2383972"/>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6</a:t>
            </a:r>
          </a:p>
        </p:txBody>
      </p:sp>
      <p:sp>
        <p:nvSpPr>
          <p:cNvPr id="26" name="TextBox 25"/>
          <p:cNvSpPr txBox="1"/>
          <p:nvPr/>
        </p:nvSpPr>
        <p:spPr>
          <a:xfrm>
            <a:off x="5072743" y="4136572"/>
            <a:ext cx="1621971" cy="351744"/>
          </a:xfrm>
          <a:prstGeom prst="rect">
            <a:avLst/>
          </a:prstGeom>
          <a:noFill/>
        </p:spPr>
        <p:txBody>
          <a:bodyPr wrap="square" lIns="130575" tIns="65288" rIns="130575" bIns="65288" rtlCol="0">
            <a:spAutoFit/>
          </a:bodyPr>
          <a:lstStyle/>
          <a:p>
            <a:pPr marL="86144" indent="-86144" defTabSz="914126">
              <a:buFont typeface="Arial" pitchFamily="34" charset="0"/>
              <a:buChar char="•"/>
            </a:pPr>
            <a:r>
              <a:rPr lang="en-US" sz="1400" dirty="0">
                <a:solidFill>
                  <a:prstClr val="black"/>
                </a:solidFill>
              </a:rPr>
              <a:t>Initiative 7</a:t>
            </a:r>
          </a:p>
        </p:txBody>
      </p:sp>
      <p:grpSp>
        <p:nvGrpSpPr>
          <p:cNvPr id="27" name="Group 54"/>
          <p:cNvGrpSpPr/>
          <p:nvPr/>
        </p:nvGrpSpPr>
        <p:grpSpPr>
          <a:xfrm>
            <a:off x="625928" y="1904262"/>
            <a:ext cx="2129246" cy="383721"/>
            <a:chOff x="4514850" y="4192191"/>
            <a:chExt cx="1490472" cy="268605"/>
          </a:xfrm>
        </p:grpSpPr>
        <p:sp>
          <p:nvSpPr>
            <p:cNvPr id="28" name="Rectangle 27"/>
            <p:cNvSpPr/>
            <p:nvPr/>
          </p:nvSpPr>
          <p:spPr bwMode="auto">
            <a:xfrm>
              <a:off x="4574286"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2090130"/>
              <a:endParaRPr lang="en-US" sz="1400" dirty="0">
                <a:solidFill>
                  <a:srgbClr val="DBE1E5"/>
                </a:solidFill>
              </a:endParaRPr>
            </a:p>
          </p:txBody>
        </p:sp>
        <p:sp>
          <p:nvSpPr>
            <p:cNvPr id="29" name="TextBox 28"/>
            <p:cNvSpPr txBox="1"/>
            <p:nvPr/>
          </p:nvSpPr>
          <p:spPr>
            <a:xfrm>
              <a:off x="4514850" y="4203383"/>
              <a:ext cx="1490472" cy="215444"/>
            </a:xfrm>
            <a:prstGeom prst="rect">
              <a:avLst/>
            </a:prstGeom>
            <a:noFill/>
          </p:spPr>
          <p:txBody>
            <a:bodyPr wrap="square" rtlCol="0">
              <a:spAutoFit/>
            </a:bodyPr>
            <a:lstStyle/>
            <a:p>
              <a:pPr algn="ctr" defTabSz="914126"/>
              <a:r>
                <a:rPr lang="en-US" sz="1400" b="1" dirty="0">
                  <a:solidFill>
                    <a:srgbClr val="FFFFFF"/>
                  </a:solidFill>
                </a:rPr>
                <a:t>Secondary Priority</a:t>
              </a:r>
            </a:p>
          </p:txBody>
        </p:sp>
      </p:grpSp>
      <p:cxnSp>
        <p:nvCxnSpPr>
          <p:cNvPr id="30" name="Straight Connector 29"/>
          <p:cNvCxnSpPr/>
          <p:nvPr/>
        </p:nvCxnSpPr>
        <p:spPr bwMode="auto">
          <a:xfrm>
            <a:off x="4572000" y="2136593"/>
            <a:ext cx="0" cy="3265714"/>
          </a:xfrm>
          <a:prstGeom prst="line">
            <a:avLst/>
          </a:prstGeom>
          <a:solidFill>
            <a:schemeClr val="accent1"/>
          </a:solidFill>
          <a:ln w="6350" cap="flat" cmpd="sng" algn="ctr">
            <a:solidFill>
              <a:schemeClr val="tx1"/>
            </a:solidFill>
            <a:prstDash val="solid"/>
            <a:round/>
            <a:headEnd type="none" w="med" len="med"/>
            <a:tailEnd type="none"/>
          </a:ln>
          <a:effectLst/>
        </p:spPr>
      </p:cxnSp>
      <p:cxnSp>
        <p:nvCxnSpPr>
          <p:cNvPr id="31" name="Straight Connector 30"/>
          <p:cNvCxnSpPr/>
          <p:nvPr/>
        </p:nvCxnSpPr>
        <p:spPr bwMode="auto">
          <a:xfrm>
            <a:off x="1632857" y="3769450"/>
            <a:ext cx="5878286" cy="0"/>
          </a:xfrm>
          <a:prstGeom prst="line">
            <a:avLst/>
          </a:prstGeom>
          <a:solidFill>
            <a:schemeClr val="accent1"/>
          </a:solidFill>
          <a:ln w="6350" cap="flat" cmpd="sng" algn="ctr">
            <a:solidFill>
              <a:schemeClr val="tx1"/>
            </a:solidFill>
            <a:prstDash val="solid"/>
            <a:round/>
            <a:headEnd type="none" w="med" len="med"/>
            <a:tailEnd type="none"/>
          </a:ln>
          <a:effectLst/>
        </p:spPr>
      </p:cxnSp>
      <p:sp>
        <p:nvSpPr>
          <p:cNvPr id="32" name="TextBox 31"/>
          <p:cNvSpPr txBox="1"/>
          <p:nvPr/>
        </p:nvSpPr>
        <p:spPr>
          <a:xfrm>
            <a:off x="1175657" y="4844143"/>
            <a:ext cx="707571" cy="329760"/>
          </a:xfrm>
          <a:prstGeom prst="rect">
            <a:avLst/>
          </a:prstGeom>
          <a:noFill/>
        </p:spPr>
        <p:txBody>
          <a:bodyPr wrap="square" lIns="130575" tIns="65288" rIns="130575" bIns="65288" rtlCol="0">
            <a:spAutoFit/>
          </a:bodyPr>
          <a:lstStyle/>
          <a:p>
            <a:pPr defTabSz="914126"/>
            <a:r>
              <a:rPr lang="en-US" sz="1300" dirty="0">
                <a:solidFill>
                  <a:prstClr val="black"/>
                </a:solidFill>
              </a:rPr>
              <a:t>Low</a:t>
            </a:r>
          </a:p>
        </p:txBody>
      </p:sp>
      <p:sp>
        <p:nvSpPr>
          <p:cNvPr id="33" name="TextBox 32"/>
          <p:cNvSpPr txBox="1"/>
          <p:nvPr/>
        </p:nvSpPr>
        <p:spPr>
          <a:xfrm>
            <a:off x="2476500" y="5344886"/>
            <a:ext cx="707571" cy="329760"/>
          </a:xfrm>
          <a:prstGeom prst="rect">
            <a:avLst/>
          </a:prstGeom>
          <a:noFill/>
        </p:spPr>
        <p:txBody>
          <a:bodyPr wrap="square" lIns="130575" tIns="65288" rIns="130575" bIns="65288" rtlCol="0">
            <a:spAutoFit/>
          </a:bodyPr>
          <a:lstStyle/>
          <a:p>
            <a:pPr defTabSz="914126"/>
            <a:r>
              <a:rPr lang="en-US" sz="1300" dirty="0">
                <a:solidFill>
                  <a:prstClr val="black"/>
                </a:solidFill>
              </a:rPr>
              <a:t>Low</a:t>
            </a:r>
          </a:p>
        </p:txBody>
      </p:sp>
      <p:sp>
        <p:nvSpPr>
          <p:cNvPr id="34" name="TextBox 33"/>
          <p:cNvSpPr txBox="1"/>
          <p:nvPr/>
        </p:nvSpPr>
        <p:spPr>
          <a:xfrm>
            <a:off x="1110343" y="2307771"/>
            <a:ext cx="707571" cy="329760"/>
          </a:xfrm>
          <a:prstGeom prst="rect">
            <a:avLst/>
          </a:prstGeom>
          <a:noFill/>
        </p:spPr>
        <p:txBody>
          <a:bodyPr wrap="square" lIns="130575" tIns="65288" rIns="130575" bIns="65288" rtlCol="0">
            <a:spAutoFit/>
          </a:bodyPr>
          <a:lstStyle/>
          <a:p>
            <a:pPr defTabSz="914126"/>
            <a:r>
              <a:rPr lang="en-US" sz="1300" dirty="0">
                <a:solidFill>
                  <a:prstClr val="black"/>
                </a:solidFill>
              </a:rPr>
              <a:t>High</a:t>
            </a:r>
          </a:p>
        </p:txBody>
      </p:sp>
      <p:sp>
        <p:nvSpPr>
          <p:cNvPr id="35" name="TextBox 34"/>
          <p:cNvSpPr txBox="1"/>
          <p:nvPr/>
        </p:nvSpPr>
        <p:spPr>
          <a:xfrm>
            <a:off x="6006193" y="5344886"/>
            <a:ext cx="707571" cy="329760"/>
          </a:xfrm>
          <a:prstGeom prst="rect">
            <a:avLst/>
          </a:prstGeom>
          <a:noFill/>
        </p:spPr>
        <p:txBody>
          <a:bodyPr wrap="square" lIns="130575" tIns="65288" rIns="130575" bIns="65288" rtlCol="0">
            <a:spAutoFit/>
          </a:bodyPr>
          <a:lstStyle/>
          <a:p>
            <a:pPr defTabSz="914126"/>
            <a:r>
              <a:rPr lang="en-US" sz="1300" dirty="0">
                <a:solidFill>
                  <a:prstClr val="black"/>
                </a:solidFill>
              </a:rPr>
              <a:t>High</a:t>
            </a:r>
          </a:p>
        </p:txBody>
      </p:sp>
      <p:sp>
        <p:nvSpPr>
          <p:cNvPr id="36" name="TextBox 35"/>
          <p:cNvSpPr txBox="1"/>
          <p:nvPr/>
        </p:nvSpPr>
        <p:spPr>
          <a:xfrm>
            <a:off x="1" y="3410635"/>
            <a:ext cx="1524000" cy="1116764"/>
          </a:xfrm>
          <a:prstGeom prst="rect">
            <a:avLst/>
          </a:prstGeom>
          <a:noFill/>
        </p:spPr>
        <p:txBody>
          <a:bodyPr wrap="square" lIns="130575" tIns="65288" rIns="130575" bIns="65288" rtlCol="0">
            <a:spAutoFit/>
          </a:bodyPr>
          <a:lstStyle/>
          <a:p>
            <a:pPr algn="ctr" defTabSz="914126"/>
            <a:r>
              <a:rPr lang="en-US" sz="1600" b="1" dirty="0">
                <a:solidFill>
                  <a:prstClr val="black"/>
                </a:solidFill>
                <a:latin typeface="+mj-lt"/>
              </a:rPr>
              <a:t>Potential Impact on Patient Satisfaction</a:t>
            </a:r>
          </a:p>
        </p:txBody>
      </p:sp>
      <p:cxnSp>
        <p:nvCxnSpPr>
          <p:cNvPr id="38" name="Straight Arrow Connector 37"/>
          <p:cNvCxnSpPr>
            <a:stCxn id="33" idx="3"/>
            <a:endCxn id="35" idx="1"/>
          </p:cNvCxnSpPr>
          <p:nvPr/>
        </p:nvCxnSpPr>
        <p:spPr>
          <a:xfrm>
            <a:off x="3184078" y="5509766"/>
            <a:ext cx="2822121" cy="0"/>
          </a:xfrm>
          <a:prstGeom prst="straightConnector1">
            <a:avLst/>
          </a:prstGeom>
          <a:ln>
            <a:headEnd type="none"/>
            <a:tailEnd type="arrow"/>
          </a:ln>
        </p:spPr>
        <p:style>
          <a:lnRef idx="1">
            <a:schemeClr val="dk1"/>
          </a:lnRef>
          <a:fillRef idx="0">
            <a:schemeClr val="dk1"/>
          </a:fillRef>
          <a:effectRef idx="0">
            <a:schemeClr val="dk1"/>
          </a:effectRef>
          <a:fontRef idx="minor">
            <a:schemeClr val="tx1"/>
          </a:fontRef>
        </p:style>
      </p:cxnSp>
      <p:sp>
        <p:nvSpPr>
          <p:cNvPr id="41"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Prioritization by Potential Impact and Feasibility</a:t>
            </a:r>
          </a:p>
        </p:txBody>
      </p:sp>
      <p:sp>
        <p:nvSpPr>
          <p:cNvPr id="42" name="Chevron 41"/>
          <p:cNvSpPr/>
          <p:nvPr/>
        </p:nvSpPr>
        <p:spPr bwMode="gray">
          <a:xfrm>
            <a:off x="6716237"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Objective</a:t>
            </a:r>
          </a:p>
        </p:txBody>
      </p:sp>
      <p:sp>
        <p:nvSpPr>
          <p:cNvPr id="43" name="Chevron 42"/>
          <p:cNvSpPr/>
          <p:nvPr/>
        </p:nvSpPr>
        <p:spPr bwMode="gray">
          <a:xfrm>
            <a:off x="7717473" y="673830"/>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Initiative</a:t>
            </a:r>
          </a:p>
        </p:txBody>
      </p:sp>
      <p:sp>
        <p:nvSpPr>
          <p:cNvPr id="44" name="Chevron 43"/>
          <p:cNvSpPr/>
          <p:nvPr/>
        </p:nvSpPr>
        <p:spPr bwMode="gray">
          <a:xfrm>
            <a:off x="5715000" y="673830"/>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89" tIns="65295" rIns="130589" bIns="65295" numCol="1" rtlCol="0" anchor="ctr" anchorCtr="0" compatLnSpc="1">
            <a:prstTxWarp prst="textNoShape">
              <a:avLst/>
            </a:prstTxWarp>
          </a:bodyPr>
          <a:lstStyle/>
          <a:p>
            <a:pPr algn="ctr" defTabSz="2090338"/>
            <a:r>
              <a:rPr lang="en-US" sz="900" b="1" dirty="0">
                <a:solidFill>
                  <a:prstClr val="black"/>
                </a:solidFill>
              </a:rPr>
              <a:t>Goal</a:t>
            </a:r>
          </a:p>
        </p:txBody>
      </p:sp>
    </p:spTree>
    <p:extLst>
      <p:ext uri="{BB962C8B-B14F-4D97-AF65-F5344CB8AC3E}">
        <p14:creationId xmlns:p14="http://schemas.microsoft.com/office/powerpoint/2010/main" val="36622002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41</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#2: </a:t>
            </a:r>
            <a:r>
              <a:rPr lang="en-US" i="1" dirty="0"/>
              <a:t>Improve Patient Satisfaction</a:t>
            </a:r>
          </a:p>
        </p:txBody>
      </p:sp>
      <p:sp>
        <p:nvSpPr>
          <p:cNvPr id="4" name="Title 3"/>
          <p:cNvSpPr>
            <a:spLocks noGrp="1"/>
          </p:cNvSpPr>
          <p:nvPr>
            <p:ph type="title"/>
          </p:nvPr>
        </p:nvSpPr>
        <p:spPr/>
        <p:txBody>
          <a:bodyPr/>
          <a:lstStyle/>
          <a:p>
            <a:r>
              <a:rPr lang="en-US" dirty="0" smtClean="0"/>
              <a:t>Financial Summary for Initiatives Related to Increase Patient Satisfaction</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50205805"/>
              </p:ext>
            </p:extLst>
          </p:nvPr>
        </p:nvGraphicFramePr>
        <p:xfrm>
          <a:off x="314236" y="1143000"/>
          <a:ext cx="8515528" cy="5192995"/>
        </p:xfrm>
        <a:graphic>
          <a:graphicData uri="http://schemas.openxmlformats.org/drawingml/2006/table">
            <a:tbl>
              <a:tblPr firstRow="1" bandRow="1">
                <a:tableStyleId>{5C22544A-7EE6-4342-B048-85BDC9FD1C3A}</a:tableStyleId>
              </a:tblPr>
              <a:tblGrid>
                <a:gridCol w="1286976"/>
                <a:gridCol w="783013"/>
                <a:gridCol w="783013"/>
                <a:gridCol w="783013"/>
                <a:gridCol w="783013"/>
                <a:gridCol w="783013"/>
                <a:gridCol w="783013"/>
                <a:gridCol w="783013"/>
                <a:gridCol w="783013"/>
                <a:gridCol w="964448"/>
              </a:tblGrid>
              <a:tr h="413731">
                <a:tc>
                  <a:txBody>
                    <a:bodyPr/>
                    <a:lstStyle/>
                    <a:p>
                      <a:pPr algn="ctr"/>
                      <a:endParaRPr lang="en-US" sz="1100" dirty="0"/>
                    </a:p>
                  </a:txBody>
                  <a:tcPr marL="130629" marR="130629" marT="65314" marB="65314" anchor="ctr"/>
                </a:tc>
                <a:tc>
                  <a:txBody>
                    <a:bodyPr/>
                    <a:lstStyle/>
                    <a:p>
                      <a:pPr algn="ctr"/>
                      <a:r>
                        <a:rPr lang="en-US" sz="1000" i="1" dirty="0" smtClean="0"/>
                        <a:t>Patient Flow Assessment</a:t>
                      </a:r>
                      <a:endParaRPr lang="en-US" sz="1000" i="1" dirty="0"/>
                    </a:p>
                  </a:txBody>
                  <a:tcPr marL="130629" marR="130629" marT="65314" marB="65314" anchor="ctr"/>
                </a:tc>
                <a:tc>
                  <a:txBody>
                    <a:bodyPr/>
                    <a:lstStyle/>
                    <a:p>
                      <a:pPr algn="ctr"/>
                      <a:r>
                        <a:rPr lang="en-US" sz="1000" dirty="0" smtClean="0"/>
                        <a:t>2</a:t>
                      </a:r>
                      <a:endParaRPr lang="en-US" sz="1000" dirty="0"/>
                    </a:p>
                  </a:txBody>
                  <a:tcPr marL="130629" marR="130629" marT="65314" marB="65314" anchor="ctr"/>
                </a:tc>
                <a:tc>
                  <a:txBody>
                    <a:bodyPr/>
                    <a:lstStyle/>
                    <a:p>
                      <a:pPr algn="ctr"/>
                      <a:r>
                        <a:rPr lang="en-US" sz="1000" dirty="0" smtClean="0"/>
                        <a:t>3</a:t>
                      </a:r>
                      <a:endParaRPr lang="en-US" sz="1000" dirty="0"/>
                    </a:p>
                  </a:txBody>
                  <a:tcPr marL="130629" marR="130629" marT="65314" marB="65314" anchor="ctr"/>
                </a:tc>
                <a:tc>
                  <a:txBody>
                    <a:bodyPr/>
                    <a:lstStyle/>
                    <a:p>
                      <a:pPr algn="ctr"/>
                      <a:r>
                        <a:rPr lang="en-US" sz="1000" dirty="0" smtClean="0"/>
                        <a:t>4</a:t>
                      </a:r>
                      <a:endParaRPr lang="en-US" sz="1000" dirty="0"/>
                    </a:p>
                  </a:txBody>
                  <a:tcPr marL="130629" marR="130629" marT="65314" marB="65314" anchor="ctr"/>
                </a:tc>
                <a:tc>
                  <a:txBody>
                    <a:bodyPr/>
                    <a:lstStyle/>
                    <a:p>
                      <a:pPr algn="ctr"/>
                      <a:r>
                        <a:rPr lang="en-US" sz="1000" dirty="0" smtClean="0"/>
                        <a:t>5</a:t>
                      </a:r>
                      <a:endParaRPr lang="en-US" sz="1000" dirty="0"/>
                    </a:p>
                  </a:txBody>
                  <a:tcPr marL="130629" marR="130629" marT="65314" marB="65314" anchor="ctr"/>
                </a:tc>
                <a:tc>
                  <a:txBody>
                    <a:bodyPr/>
                    <a:lstStyle/>
                    <a:p>
                      <a:pPr algn="ctr"/>
                      <a:r>
                        <a:rPr lang="en-US" sz="1000" dirty="0" smtClean="0"/>
                        <a:t>6</a:t>
                      </a:r>
                      <a:endParaRPr lang="en-US" sz="1000" dirty="0"/>
                    </a:p>
                  </a:txBody>
                  <a:tcPr marL="130629" marR="130629" marT="65314" marB="65314" anchor="ctr"/>
                </a:tc>
                <a:tc>
                  <a:txBody>
                    <a:bodyPr/>
                    <a:lstStyle/>
                    <a:p>
                      <a:pPr algn="ctr"/>
                      <a:r>
                        <a:rPr lang="en-US" sz="1000" dirty="0" smtClean="0"/>
                        <a:t>7</a:t>
                      </a:r>
                      <a:endParaRPr lang="en-US" sz="1000" dirty="0"/>
                    </a:p>
                  </a:txBody>
                  <a:tcPr marL="130629" marR="130629" marT="65314" marB="65314" anchor="ctr"/>
                </a:tc>
                <a:tc>
                  <a:txBody>
                    <a:bodyPr/>
                    <a:lstStyle/>
                    <a:p>
                      <a:pPr algn="ctr"/>
                      <a:r>
                        <a:rPr lang="en-US" sz="1000" dirty="0" smtClean="0"/>
                        <a:t>8</a:t>
                      </a:r>
                      <a:endParaRPr lang="en-US" sz="1000" dirty="0"/>
                    </a:p>
                  </a:txBody>
                  <a:tcPr marL="130629" marR="130629" marT="65314" marB="65314" anchor="ctr"/>
                </a:tc>
                <a:tc>
                  <a:txBody>
                    <a:bodyPr/>
                    <a:lstStyle/>
                    <a:p>
                      <a:pPr algn="ctr"/>
                      <a:r>
                        <a:rPr lang="en-US" sz="1000" dirty="0" smtClean="0"/>
                        <a:t>Goal Investment</a:t>
                      </a:r>
                      <a:endParaRPr lang="en-US" sz="1000" dirty="0"/>
                    </a:p>
                  </a:txBody>
                  <a:tcPr marL="130629" marR="130629" marT="65314" marB="65314" anchor="ctr">
                    <a:solidFill>
                      <a:schemeClr val="accent2">
                        <a:lumMod val="75000"/>
                      </a:schemeClr>
                    </a:solidFill>
                  </a:tcPr>
                </a:tc>
              </a:tr>
              <a:tr h="283406">
                <a:tc gridSpan="6">
                  <a:txBody>
                    <a:bodyPr/>
                    <a:lstStyle/>
                    <a:p>
                      <a:r>
                        <a:rPr lang="en-US" sz="1100" b="1" dirty="0" smtClean="0"/>
                        <a:t>Capital Investment </a:t>
                      </a:r>
                      <a:endParaRPr lang="en-US" sz="1100" b="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r>
              <a:tr h="256904">
                <a:tc>
                  <a:txBody>
                    <a:bodyPr/>
                    <a:lstStyle/>
                    <a:p>
                      <a:r>
                        <a:rPr lang="en-US" sz="1100" dirty="0" smtClean="0"/>
                        <a:t>Facilities</a:t>
                      </a:r>
                      <a:endParaRPr lang="en-US" sz="1100" dirty="0"/>
                    </a:p>
                  </a:txBody>
                  <a:tcPr marL="130629" marR="130629" marT="65314" marB="65314"/>
                </a:tc>
                <a:tc>
                  <a:txBody>
                    <a:bodyPr/>
                    <a:lstStyle/>
                    <a:p>
                      <a:pPr algn="ctr"/>
                      <a:r>
                        <a:rPr lang="en-US" sz="1100" i="1" dirty="0" smtClean="0"/>
                        <a:t>0</a:t>
                      </a:r>
                      <a:endParaRPr lang="en-US" sz="1100" i="1"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283406">
                <a:tc>
                  <a:txBody>
                    <a:bodyPr/>
                    <a:lstStyle/>
                    <a:p>
                      <a:r>
                        <a:rPr lang="en-US" sz="1100" dirty="0" smtClean="0"/>
                        <a:t>Equipment</a:t>
                      </a:r>
                      <a:endParaRPr lang="en-US" sz="1100" dirty="0"/>
                    </a:p>
                  </a:txBody>
                  <a:tcPr marL="130629" marR="130629" marT="65314" marB="65314"/>
                </a:tc>
                <a:tc>
                  <a:txBody>
                    <a:bodyPr/>
                    <a:lstStyle/>
                    <a:p>
                      <a:pPr algn="ctr"/>
                      <a:r>
                        <a:rPr lang="en-US" sz="1100" i="1" dirty="0" smtClean="0"/>
                        <a:t>0</a:t>
                      </a:r>
                      <a:endParaRPr lang="en-US" sz="1100" i="1"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42692">
                <a:tc>
                  <a:txBody>
                    <a:bodyPr/>
                    <a:lstStyle/>
                    <a:p>
                      <a:r>
                        <a:rPr lang="en-US" sz="1100" dirty="0" smtClean="0"/>
                        <a:t>Information Technology</a:t>
                      </a:r>
                      <a:endParaRPr lang="en-US" sz="1100" dirty="0"/>
                    </a:p>
                  </a:txBody>
                  <a:tcPr marL="130629" marR="130629" marT="65314" marB="65314"/>
                </a:tc>
                <a:tc>
                  <a:txBody>
                    <a:bodyPr/>
                    <a:lstStyle/>
                    <a:p>
                      <a:pPr algn="ctr"/>
                      <a:r>
                        <a:rPr lang="en-US" sz="1100" i="1" dirty="0" smtClean="0"/>
                        <a:t>0</a:t>
                      </a:r>
                      <a:endParaRPr lang="en-US" sz="1100" i="1"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283406">
                <a:tc>
                  <a:txBody>
                    <a:bodyPr/>
                    <a:lstStyle/>
                    <a:p>
                      <a:pPr algn="l"/>
                      <a:r>
                        <a:rPr lang="en-US" sz="1100" b="1" dirty="0" smtClean="0"/>
                        <a:t>Subtotal</a:t>
                      </a:r>
                      <a:endParaRPr lang="en-US" sz="1100" dirty="0"/>
                    </a:p>
                  </a:txBody>
                  <a:tcPr marL="130629" marR="130629" marT="65314" marB="65314"/>
                </a:tc>
                <a:tc>
                  <a:txBody>
                    <a:bodyPr/>
                    <a:lstStyle/>
                    <a:p>
                      <a:pPr algn="ctr"/>
                      <a:r>
                        <a:rPr lang="en-US" sz="1100" i="1" dirty="0" smtClean="0"/>
                        <a:t>0</a:t>
                      </a:r>
                      <a:endParaRPr lang="en-US" sz="1100" i="1"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283406">
                <a:tc gridSpan="6">
                  <a:txBody>
                    <a:bodyPr/>
                    <a:lstStyle/>
                    <a:p>
                      <a:r>
                        <a:rPr lang="en-US" sz="1100" b="1" i="1" dirty="0" smtClean="0"/>
                        <a:t>Operating Investment </a:t>
                      </a:r>
                      <a:endParaRPr lang="en-US" sz="1100" b="1" i="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r>
              <a:tr h="283406">
                <a:tc>
                  <a:txBody>
                    <a:bodyPr/>
                    <a:lstStyle/>
                    <a:p>
                      <a:r>
                        <a:rPr lang="en-US" sz="1100" dirty="0" smtClean="0"/>
                        <a:t>Clinical Staff</a:t>
                      </a:r>
                      <a:endParaRPr lang="en-US" sz="1100" dirty="0"/>
                    </a:p>
                  </a:txBody>
                  <a:tcPr marL="130629" marR="130629" marT="65314" marB="65314"/>
                </a:tc>
                <a:tc>
                  <a:txBody>
                    <a:bodyPr/>
                    <a:lstStyle/>
                    <a:p>
                      <a:pPr algn="ctr"/>
                      <a:r>
                        <a:rPr lang="en-US" sz="1100" i="1" dirty="0" smtClean="0"/>
                        <a:t>0</a:t>
                      </a:r>
                      <a:endParaRPr lang="en-US" sz="1100" i="1"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42692">
                <a:tc>
                  <a:txBody>
                    <a:bodyPr/>
                    <a:lstStyle/>
                    <a:p>
                      <a:r>
                        <a:rPr lang="en-US" sz="1100" dirty="0" smtClean="0"/>
                        <a:t>Training</a:t>
                      </a:r>
                      <a:r>
                        <a:rPr lang="en-US" sz="1100" baseline="0" dirty="0" smtClean="0"/>
                        <a:t> / Development</a:t>
                      </a:r>
                      <a:endParaRPr lang="en-US" sz="1100" dirty="0"/>
                    </a:p>
                  </a:txBody>
                  <a:tcPr marL="130629" marR="130629" marT="65314" marB="65314"/>
                </a:tc>
                <a:tc>
                  <a:txBody>
                    <a:bodyPr/>
                    <a:lstStyle/>
                    <a:p>
                      <a:pPr algn="ctr"/>
                      <a:r>
                        <a:rPr lang="en-US" sz="1100" i="1" dirty="0" smtClean="0"/>
                        <a:t>30,000</a:t>
                      </a:r>
                      <a:endParaRPr lang="en-US" sz="1100" i="1"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501259">
                <a:tc>
                  <a:txBody>
                    <a:bodyPr/>
                    <a:lstStyle/>
                    <a:p>
                      <a:r>
                        <a:rPr lang="en-US" sz="1100" dirty="0" smtClean="0"/>
                        <a:t>Marketing and Communication</a:t>
                      </a:r>
                      <a:endParaRPr lang="en-US" sz="1100" dirty="0"/>
                    </a:p>
                  </a:txBody>
                  <a:tcPr marL="130629" marR="130629" marT="65314" marB="65314"/>
                </a:tc>
                <a:tc>
                  <a:txBody>
                    <a:bodyPr/>
                    <a:lstStyle/>
                    <a:p>
                      <a:pPr algn="ctr"/>
                      <a:r>
                        <a:rPr lang="en-US" sz="1100" i="1" dirty="0" smtClean="0"/>
                        <a:t>15,000</a:t>
                      </a:r>
                      <a:endParaRPr lang="en-US" sz="1100" i="1"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42692">
                <a:tc>
                  <a:txBody>
                    <a:bodyPr/>
                    <a:lstStyle/>
                    <a:p>
                      <a:r>
                        <a:rPr lang="en-US" sz="1100" dirty="0" smtClean="0"/>
                        <a:t>Administrative</a:t>
                      </a:r>
                      <a:r>
                        <a:rPr lang="en-US" sz="1100" baseline="0" dirty="0" smtClean="0"/>
                        <a:t> Costs</a:t>
                      </a:r>
                      <a:endParaRPr lang="en-US" sz="1100" dirty="0"/>
                    </a:p>
                  </a:txBody>
                  <a:tcPr marL="130629" marR="130629" marT="65314" marB="65314"/>
                </a:tc>
                <a:tc>
                  <a:txBody>
                    <a:bodyPr/>
                    <a:lstStyle/>
                    <a:p>
                      <a:pPr algn="ctr"/>
                      <a:r>
                        <a:rPr lang="en-US" sz="1100" i="1" dirty="0" smtClean="0"/>
                        <a:t>30,000</a:t>
                      </a:r>
                      <a:endParaRPr lang="en-US" sz="1100" i="1"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283406">
                <a:tc>
                  <a:txBody>
                    <a:bodyPr/>
                    <a:lstStyle/>
                    <a:p>
                      <a:pPr marL="0" marR="0" indent="0" algn="l" defTabSz="910170" rtl="0" eaLnBrk="1" fontAlgn="auto" latinLnBrk="0" hangingPunct="1">
                        <a:lnSpc>
                          <a:spcPct val="100000"/>
                        </a:lnSpc>
                        <a:spcBef>
                          <a:spcPts val="0"/>
                        </a:spcBef>
                        <a:spcAft>
                          <a:spcPts val="0"/>
                        </a:spcAft>
                        <a:buClrTx/>
                        <a:buSzTx/>
                        <a:buFontTx/>
                        <a:buNone/>
                        <a:tabLst/>
                        <a:defRPr/>
                      </a:pPr>
                      <a:r>
                        <a:rPr lang="en-US" sz="1100" b="1" dirty="0" smtClean="0"/>
                        <a:t>Subtotal</a:t>
                      </a:r>
                    </a:p>
                  </a:txBody>
                  <a:tcPr marL="130629" marR="130629" marT="65314" marB="65314"/>
                </a:tc>
                <a:tc>
                  <a:txBody>
                    <a:bodyPr/>
                    <a:lstStyle/>
                    <a:p>
                      <a:pPr algn="ctr"/>
                      <a:r>
                        <a:rPr lang="en-US" sz="1100" i="1" dirty="0" smtClean="0"/>
                        <a:t>75,000</a:t>
                      </a:r>
                      <a:endParaRPr lang="en-US" sz="1100" i="1"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42692">
                <a:tc>
                  <a:txBody>
                    <a:bodyPr/>
                    <a:lstStyle/>
                    <a:p>
                      <a:pPr algn="l"/>
                      <a:r>
                        <a:rPr lang="en-US" sz="1100" b="1" dirty="0" smtClean="0">
                          <a:solidFill>
                            <a:schemeClr val="bg1"/>
                          </a:solidFill>
                        </a:rPr>
                        <a:t>Initiative </a:t>
                      </a:r>
                      <a:r>
                        <a:rPr lang="en-US" sz="1100" b="1" baseline="0" dirty="0" smtClean="0">
                          <a:solidFill>
                            <a:schemeClr val="bg1"/>
                          </a:solidFill>
                        </a:rPr>
                        <a:t>Investment</a:t>
                      </a:r>
                      <a:endParaRPr lang="en-US" sz="1100" b="1" dirty="0">
                        <a:solidFill>
                          <a:schemeClr val="bg1"/>
                        </a:solidFill>
                      </a:endParaRPr>
                    </a:p>
                  </a:txBody>
                  <a:tcPr marL="130629" marR="130629" marT="65314" marB="65314">
                    <a:solidFill>
                      <a:schemeClr val="accent2">
                        <a:lumMod val="75000"/>
                      </a:schemeClr>
                    </a:solidFill>
                  </a:tcPr>
                </a:tc>
                <a:tc>
                  <a:txBody>
                    <a:bodyPr/>
                    <a:lstStyle/>
                    <a:p>
                      <a:pPr algn="ctr"/>
                      <a:r>
                        <a:rPr lang="en-US" sz="1100" i="1" dirty="0" smtClean="0">
                          <a:solidFill>
                            <a:schemeClr val="bg1"/>
                          </a:solidFill>
                        </a:rPr>
                        <a:t>75,000</a:t>
                      </a:r>
                      <a:endParaRPr lang="en-US" sz="1100" i="1" dirty="0">
                        <a:solidFill>
                          <a:schemeClr val="bg1"/>
                        </a:solidFill>
                      </a:endParaRPr>
                    </a:p>
                  </a:txBody>
                  <a:tcPr marL="130629" marR="130629" marT="65314" marB="65314" anchor="ctr">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c>
                  <a:txBody>
                    <a:bodyPr/>
                    <a:lstStyle/>
                    <a:p>
                      <a:pPr algn="ctr"/>
                      <a:endParaRPr lang="en-US" sz="1100" dirty="0">
                        <a:solidFill>
                          <a:schemeClr val="bg1"/>
                        </a:solidFill>
                      </a:endParaRPr>
                    </a:p>
                  </a:txBody>
                  <a:tcPr marL="130629" marR="130629" marT="65314" marB="65314" anchor="ctr">
                    <a:lnB w="12700" cap="flat" cmpd="sng" algn="ctr">
                      <a:solidFill>
                        <a:schemeClr val="tx1"/>
                      </a:solidFill>
                      <a:prstDash val="solid"/>
                      <a:round/>
                      <a:headEnd type="none" w="med" len="med"/>
                      <a:tailEnd type="none" w="med" len="med"/>
                    </a:lnB>
                    <a:solidFill>
                      <a:schemeClr val="accent2">
                        <a:lumMod val="75000"/>
                      </a:schemeClr>
                    </a:solidFill>
                  </a:tcPr>
                </a:tc>
              </a:tr>
            </a:tbl>
          </a:graphicData>
        </a:graphic>
      </p:graphicFrame>
    </p:spTree>
    <p:extLst>
      <p:ext uri="{BB962C8B-B14F-4D97-AF65-F5344CB8AC3E}">
        <p14:creationId xmlns:p14="http://schemas.microsoft.com/office/powerpoint/2010/main" val="233734089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42</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#2: </a:t>
            </a:r>
            <a:r>
              <a:rPr lang="en-US" i="1" dirty="0"/>
              <a:t>Improve Patient</a:t>
            </a:r>
            <a:r>
              <a:rPr lang="en-US" dirty="0"/>
              <a:t> </a:t>
            </a:r>
            <a:r>
              <a:rPr lang="en-US" i="1" dirty="0"/>
              <a:t>Satisfaction</a:t>
            </a:r>
            <a:r>
              <a:rPr lang="en-US" dirty="0"/>
              <a:t> </a:t>
            </a:r>
          </a:p>
        </p:txBody>
      </p:sp>
      <p:sp>
        <p:nvSpPr>
          <p:cNvPr id="4" name="Title 3"/>
          <p:cNvSpPr>
            <a:spLocks noGrp="1"/>
          </p:cNvSpPr>
          <p:nvPr>
            <p:ph type="title"/>
          </p:nvPr>
        </p:nvSpPr>
        <p:spPr/>
        <p:txBody>
          <a:bodyPr/>
          <a:lstStyle/>
          <a:p>
            <a:r>
              <a:rPr lang="en-US" dirty="0" smtClean="0"/>
              <a:t>Implementation Timeline</a:t>
            </a:r>
            <a:endParaRPr lang="en-US" dirty="0"/>
          </a:p>
        </p:txBody>
      </p:sp>
      <p:sp>
        <p:nvSpPr>
          <p:cNvPr id="7"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Initiatives related to Increase Patient Satisfaction</a:t>
            </a:r>
          </a:p>
        </p:txBody>
      </p:sp>
      <p:graphicFrame>
        <p:nvGraphicFramePr>
          <p:cNvPr id="8" name="Table 7"/>
          <p:cNvGraphicFramePr>
            <a:graphicFrameLocks noGrp="1"/>
          </p:cNvGraphicFramePr>
          <p:nvPr>
            <p:extLst>
              <p:ext uri="{D42A27DB-BD31-4B8C-83A1-F6EECF244321}">
                <p14:modId xmlns:p14="http://schemas.microsoft.com/office/powerpoint/2010/main" val="2216785702"/>
              </p:ext>
            </p:extLst>
          </p:nvPr>
        </p:nvGraphicFramePr>
        <p:xfrm>
          <a:off x="457202" y="1219201"/>
          <a:ext cx="8256835" cy="5029200"/>
        </p:xfrm>
        <a:graphic>
          <a:graphicData uri="http://schemas.openxmlformats.org/drawingml/2006/table">
            <a:tbl>
              <a:tblPr firstRow="1" bandRow="1">
                <a:tableStyleId>{2D5ABB26-0587-4C30-8999-92F81FD0307C}</a:tableStyleId>
              </a:tblPr>
              <a:tblGrid>
                <a:gridCol w="2438400"/>
                <a:gridCol w="1163687"/>
                <a:gridCol w="1163687"/>
                <a:gridCol w="1163687"/>
                <a:gridCol w="1163687"/>
                <a:gridCol w="1163687"/>
              </a:tblGrid>
              <a:tr h="457200">
                <a:tc>
                  <a:txBody>
                    <a:bodyPr/>
                    <a:lstStyle/>
                    <a:p>
                      <a:pPr algn="ctr" fontAlgn="b"/>
                      <a:r>
                        <a:rPr lang="en-US" sz="1100" u="none" strike="noStrike" dirty="0"/>
                        <a:t>Initiative </a:t>
                      </a:r>
                      <a:endParaRPr lang="en-US" sz="1100" b="0" i="0" u="none" strike="noStrike" dirty="0">
                        <a:solidFill>
                          <a:srgbClr val="000000"/>
                        </a:solidFill>
                        <a:latin typeface="+mj-lt"/>
                      </a:endParaRPr>
                    </a:p>
                  </a:txBody>
                  <a:tcPr marT="91440" marB="91440" anchor="ctr"/>
                </a:tc>
                <a:tc>
                  <a:txBody>
                    <a:bodyPr/>
                    <a:lstStyle/>
                    <a:p>
                      <a:pPr algn="ctr"/>
                      <a:r>
                        <a:rPr lang="en-US" sz="1100" dirty="0" smtClean="0"/>
                        <a:t>YR 1</a:t>
                      </a:r>
                      <a:endParaRPr lang="en-US" sz="1100" dirty="0"/>
                    </a:p>
                  </a:txBody>
                  <a:tcPr marL="130629" marR="130629" marT="65314" marB="65314" anchor="ctr"/>
                </a:tc>
                <a:tc>
                  <a:txBody>
                    <a:bodyPr/>
                    <a:lstStyle/>
                    <a:p>
                      <a:pPr algn="ctr"/>
                      <a:r>
                        <a:rPr lang="en-US" sz="1100" dirty="0" smtClean="0"/>
                        <a:t>YR 2</a:t>
                      </a:r>
                      <a:endParaRPr lang="en-US" sz="1100" dirty="0"/>
                    </a:p>
                  </a:txBody>
                  <a:tcPr marL="130629" marR="130629" marT="65314" marB="65314" anchor="ctr"/>
                </a:tc>
                <a:tc>
                  <a:txBody>
                    <a:bodyPr/>
                    <a:lstStyle/>
                    <a:p>
                      <a:pPr algn="ctr"/>
                      <a:r>
                        <a:rPr lang="en-US" sz="1100" dirty="0" smtClean="0"/>
                        <a:t>YR 3</a:t>
                      </a:r>
                      <a:endParaRPr lang="en-US" sz="1100" dirty="0"/>
                    </a:p>
                  </a:txBody>
                  <a:tcPr marL="130629" marR="130629" marT="65314" marB="65314" anchor="ctr"/>
                </a:tc>
                <a:tc>
                  <a:txBody>
                    <a:bodyPr/>
                    <a:lstStyle/>
                    <a:p>
                      <a:pPr algn="ctr"/>
                      <a:r>
                        <a:rPr lang="en-US" sz="1100" dirty="0" smtClean="0"/>
                        <a:t>YR 4</a:t>
                      </a:r>
                      <a:endParaRPr lang="en-US" sz="1100" dirty="0"/>
                    </a:p>
                  </a:txBody>
                  <a:tcPr marL="130629" marR="130629" marT="65314" marB="65314" anchor="ctr"/>
                </a:tc>
                <a:tc>
                  <a:txBody>
                    <a:bodyPr/>
                    <a:lstStyle/>
                    <a:p>
                      <a:pPr algn="ctr"/>
                      <a:r>
                        <a:rPr lang="en-US" sz="1100" dirty="0" smtClean="0"/>
                        <a:t>YR 5</a:t>
                      </a:r>
                      <a:endParaRPr lang="en-US" sz="1100" dirty="0"/>
                    </a:p>
                  </a:txBody>
                  <a:tcPr marL="130629" marR="130629" marT="65314" marB="65314" anchor="ctr"/>
                </a:tc>
              </a:tr>
              <a:tr h="457200">
                <a:tc>
                  <a:txBody>
                    <a:bodyPr/>
                    <a:lstStyle/>
                    <a:p>
                      <a:pPr algn="l" fontAlgn="b"/>
                      <a:r>
                        <a:rPr lang="en-US" sz="1100" b="0" i="1" u="none" strike="noStrike" dirty="0" smtClean="0">
                          <a:solidFill>
                            <a:srgbClr val="000000"/>
                          </a:solidFill>
                          <a:latin typeface="+mj-lt"/>
                        </a:rPr>
                        <a:t>Patient</a:t>
                      </a:r>
                      <a:r>
                        <a:rPr lang="en-US" sz="1100" b="0" i="1" u="none" strike="noStrike" baseline="0" dirty="0" smtClean="0">
                          <a:solidFill>
                            <a:srgbClr val="000000"/>
                          </a:solidFill>
                          <a:latin typeface="+mj-lt"/>
                        </a:rPr>
                        <a:t> Flow Assessment</a:t>
                      </a:r>
                      <a:endParaRPr lang="en-US" sz="1100" b="0" i="1" u="none" strike="noStrike" dirty="0">
                        <a:solidFill>
                          <a:srgbClr val="000000"/>
                        </a:solidFill>
                        <a:latin typeface="+mj-lt"/>
                      </a:endParaRPr>
                    </a:p>
                  </a:txBody>
                  <a:tcPr marT="91440" marB="91440" anchor="ct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r>
              <a:tr h="457200">
                <a:tc>
                  <a:txBody>
                    <a:bodyPr/>
                    <a:lstStyle/>
                    <a:p>
                      <a:pPr algn="l" fontAlgn="b"/>
                      <a:r>
                        <a:rPr lang="en-US" sz="1100" u="none" strike="noStrike" dirty="0" smtClean="0"/>
                        <a:t>Initiative #2</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#3</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solidFill>
                      <a:schemeClr val="accent2"/>
                    </a:solidFill>
                  </a:tcPr>
                </a:tc>
                <a:tc>
                  <a:txBody>
                    <a:bodyPr/>
                    <a:lstStyle/>
                    <a:p>
                      <a:pPr algn="ctr"/>
                      <a:endParaRPr lang="en-US" sz="1100" dirty="0"/>
                    </a:p>
                  </a:txBody>
                  <a:tcPr marL="130629" marR="130629" marT="65314" marB="65314" anchor="ctr">
                    <a:noFill/>
                  </a:tcPr>
                </a:tc>
                <a:tc>
                  <a:txBody>
                    <a:bodyPr/>
                    <a:lstStyle/>
                    <a:p>
                      <a:endParaRPr lang="en-US" dirty="0"/>
                    </a:p>
                  </a:txBody>
                  <a:tcPr marL="130629" marR="130629" marT="65314" marB="65314" anchor="ctr"/>
                </a:tc>
              </a:tr>
              <a:tr h="457200">
                <a:tc>
                  <a:txBody>
                    <a:bodyPr/>
                    <a:lstStyle/>
                    <a:p>
                      <a:pPr algn="l" fontAlgn="b"/>
                      <a:r>
                        <a:rPr lang="en-US" sz="1100" u="none" strike="noStrike" dirty="0" smtClean="0"/>
                        <a:t>Initiative #4</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#5</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a:t>
                      </a:r>
                      <a:r>
                        <a:rPr lang="en-US" sz="1100" u="none" strike="noStrike" baseline="0" dirty="0" smtClean="0"/>
                        <a:t> #6</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#7</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#8</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#9</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#10</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bl>
          </a:graphicData>
        </a:graphic>
      </p:graphicFrame>
    </p:spTree>
    <p:extLst>
      <p:ext uri="{BB962C8B-B14F-4D97-AF65-F5344CB8AC3E}">
        <p14:creationId xmlns:p14="http://schemas.microsoft.com/office/powerpoint/2010/main" val="37048109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43</a:t>
            </a:fld>
            <a:endParaRPr lang="en-US" dirty="0">
              <a:solidFill>
                <a:srgbClr val="000000"/>
              </a:solidFill>
            </a:endParaRPr>
          </a:p>
        </p:txBody>
      </p:sp>
      <p:sp>
        <p:nvSpPr>
          <p:cNvPr id="3" name="Text Placeholder 2"/>
          <p:cNvSpPr>
            <a:spLocks noGrp="1"/>
          </p:cNvSpPr>
          <p:nvPr>
            <p:ph type="body" sz="quarter" idx="11"/>
          </p:nvPr>
        </p:nvSpPr>
        <p:spPr/>
        <p:txBody>
          <a:bodyPr/>
          <a:lstStyle/>
          <a:p>
            <a:r>
              <a:rPr lang="en-US" dirty="0" smtClean="0"/>
              <a:t>Goal #X: </a:t>
            </a:r>
            <a:r>
              <a:rPr lang="en-US" i="1" dirty="0" smtClean="0"/>
              <a:t>Goal</a:t>
            </a:r>
            <a:endParaRPr lang="en-US" i="1" dirty="0"/>
          </a:p>
        </p:txBody>
      </p:sp>
      <p:sp>
        <p:nvSpPr>
          <p:cNvPr id="4" name="Text Placeholder 3"/>
          <p:cNvSpPr>
            <a:spLocks noGrp="1"/>
          </p:cNvSpPr>
          <p:nvPr>
            <p:ph type="body" sz="quarter" idx="19"/>
          </p:nvPr>
        </p:nvSpPr>
        <p:spPr/>
        <p:txBody>
          <a:bodyPr/>
          <a:lstStyle/>
          <a:p>
            <a:r>
              <a:rPr lang="en-US" dirty="0" smtClean="0"/>
              <a:t>Strategic Plan Design</a:t>
            </a:r>
            <a:endParaRPr lang="en-US" dirty="0"/>
          </a:p>
        </p:txBody>
      </p:sp>
    </p:spTree>
    <p:extLst>
      <p:ext uri="{BB962C8B-B14F-4D97-AF65-F5344CB8AC3E}">
        <p14:creationId xmlns:p14="http://schemas.microsoft.com/office/powerpoint/2010/main" val="289558326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44</a:t>
            </a:fld>
            <a:endParaRPr lang="en-US" dirty="0">
              <a:solidFill>
                <a:srgbClr val="000000"/>
              </a:solidFill>
            </a:endParaRPr>
          </a:p>
        </p:txBody>
      </p:sp>
      <p:graphicFrame>
        <p:nvGraphicFramePr>
          <p:cNvPr id="6" name="Chart 5"/>
          <p:cNvGraphicFramePr/>
          <p:nvPr>
            <p:extLst>
              <p:ext uri="{D42A27DB-BD31-4B8C-83A1-F6EECF244321}">
                <p14:modId xmlns:p14="http://schemas.microsoft.com/office/powerpoint/2010/main" val="3236856567"/>
              </p:ext>
            </p:extLst>
          </p:nvPr>
        </p:nvGraphicFramePr>
        <p:xfrm>
          <a:off x="730532" y="1234324"/>
          <a:ext cx="3423230" cy="19660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p:nvPr>
            <p:extLst>
              <p:ext uri="{D42A27DB-BD31-4B8C-83A1-F6EECF244321}">
                <p14:modId xmlns:p14="http://schemas.microsoft.com/office/powerpoint/2010/main" val="2855542101"/>
              </p:ext>
            </p:extLst>
          </p:nvPr>
        </p:nvGraphicFramePr>
        <p:xfrm>
          <a:off x="4944900" y="1234324"/>
          <a:ext cx="3423230" cy="1966077"/>
        </p:xfrm>
        <a:graphic>
          <a:graphicData uri="http://schemas.openxmlformats.org/drawingml/2006/chart">
            <c:chart xmlns:c="http://schemas.openxmlformats.org/drawingml/2006/chart" xmlns:r="http://schemas.openxmlformats.org/officeDocument/2006/relationships" r:id="rId4"/>
          </a:graphicData>
        </a:graphic>
      </p:graphicFrame>
      <p:sp>
        <p:nvSpPr>
          <p:cNvPr id="16" name="Chevron 15"/>
          <p:cNvSpPr/>
          <p:nvPr/>
        </p:nvSpPr>
        <p:spPr bwMode="gray">
          <a:xfrm>
            <a:off x="6716238" y="673831"/>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Objective</a:t>
            </a:r>
          </a:p>
        </p:txBody>
      </p:sp>
      <p:sp>
        <p:nvSpPr>
          <p:cNvPr id="19" name="Chevron 18"/>
          <p:cNvSpPr/>
          <p:nvPr/>
        </p:nvSpPr>
        <p:spPr bwMode="gray">
          <a:xfrm>
            <a:off x="7717474" y="673831"/>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Initiative</a:t>
            </a:r>
          </a:p>
        </p:txBody>
      </p:sp>
      <p:sp>
        <p:nvSpPr>
          <p:cNvPr id="23" name="Chevron 22"/>
          <p:cNvSpPr/>
          <p:nvPr/>
        </p:nvSpPr>
        <p:spPr bwMode="gray">
          <a:xfrm>
            <a:off x="5715001" y="673831"/>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Goal</a:t>
            </a:r>
          </a:p>
        </p:txBody>
      </p:sp>
      <p:sp>
        <p:nvSpPr>
          <p:cNvPr id="26" name="TextBox 25"/>
          <p:cNvSpPr txBox="1"/>
          <p:nvPr/>
        </p:nvSpPr>
        <p:spPr>
          <a:xfrm>
            <a:off x="399868" y="4980802"/>
            <a:ext cx="1047937" cy="261580"/>
          </a:xfrm>
          <a:prstGeom prst="rect">
            <a:avLst/>
          </a:prstGeom>
          <a:noFill/>
        </p:spPr>
        <p:txBody>
          <a:bodyPr wrap="square" lIns="45705" tIns="45705" rIns="45705" bIns="45705" rtlCol="0">
            <a:spAutoFit/>
          </a:bodyPr>
          <a:lstStyle/>
          <a:p>
            <a:pPr algn="ctr" defTabSz="910118"/>
            <a:r>
              <a:rPr lang="en-US" sz="1100" dirty="0">
                <a:solidFill>
                  <a:prstClr val="black"/>
                </a:solidFill>
              </a:rPr>
              <a:t>BARRIERS</a:t>
            </a:r>
          </a:p>
        </p:txBody>
      </p:sp>
      <p:sp>
        <p:nvSpPr>
          <p:cNvPr id="29" name="TextBox 28"/>
          <p:cNvSpPr txBox="1"/>
          <p:nvPr/>
        </p:nvSpPr>
        <p:spPr>
          <a:xfrm>
            <a:off x="384628" y="3380605"/>
            <a:ext cx="1047937" cy="261580"/>
          </a:xfrm>
          <a:prstGeom prst="rect">
            <a:avLst/>
          </a:prstGeom>
          <a:noFill/>
        </p:spPr>
        <p:txBody>
          <a:bodyPr wrap="square" lIns="45705" tIns="45705" rIns="45705" bIns="45705" rtlCol="0">
            <a:spAutoFit/>
          </a:bodyPr>
          <a:lstStyle/>
          <a:p>
            <a:pPr algn="ctr" defTabSz="910118"/>
            <a:r>
              <a:rPr lang="en-US" sz="1100" dirty="0">
                <a:solidFill>
                  <a:prstClr val="black"/>
                </a:solidFill>
              </a:rPr>
              <a:t>DRIVERS</a:t>
            </a:r>
          </a:p>
        </p:txBody>
      </p:sp>
      <p:cxnSp>
        <p:nvCxnSpPr>
          <p:cNvPr id="30" name="Straight Connector 29"/>
          <p:cNvCxnSpPr/>
          <p:nvPr/>
        </p:nvCxnSpPr>
        <p:spPr>
          <a:xfrm>
            <a:off x="457201" y="3657600"/>
            <a:ext cx="8180637" cy="0"/>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57201" y="5257800"/>
            <a:ext cx="8180637" cy="0"/>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57206" y="3657605"/>
            <a:ext cx="4090319" cy="261580"/>
          </a:xfrm>
          <a:prstGeom prst="rect">
            <a:avLst/>
          </a:prstGeom>
          <a:noFill/>
        </p:spPr>
        <p:txBody>
          <a:bodyPr wrap="square" lIns="45705" tIns="45705" rIns="45705" bIns="45705" rtlCol="0">
            <a:spAutoFit/>
          </a:bodyPr>
          <a:lstStyle/>
          <a:p>
            <a:pPr algn="ctr" defTabSz="910118"/>
            <a:r>
              <a:rPr lang="en-US" sz="1100" dirty="0">
                <a:solidFill>
                  <a:prstClr val="black"/>
                </a:solidFill>
              </a:rPr>
              <a:t>Internal</a:t>
            </a:r>
          </a:p>
        </p:txBody>
      </p:sp>
      <p:sp>
        <p:nvSpPr>
          <p:cNvPr id="34" name="TextBox 33"/>
          <p:cNvSpPr txBox="1"/>
          <p:nvPr/>
        </p:nvSpPr>
        <p:spPr>
          <a:xfrm>
            <a:off x="457206" y="5257805"/>
            <a:ext cx="4090319" cy="261580"/>
          </a:xfrm>
          <a:prstGeom prst="rect">
            <a:avLst/>
          </a:prstGeom>
          <a:noFill/>
        </p:spPr>
        <p:txBody>
          <a:bodyPr wrap="square" lIns="45705" tIns="45705" rIns="45705" bIns="45705" rtlCol="0">
            <a:spAutoFit/>
          </a:bodyPr>
          <a:lstStyle/>
          <a:p>
            <a:pPr algn="ctr" defTabSz="910118"/>
            <a:r>
              <a:rPr lang="en-US" sz="1100" dirty="0">
                <a:solidFill>
                  <a:prstClr val="black"/>
                </a:solidFill>
              </a:rPr>
              <a:t>Internal</a:t>
            </a:r>
          </a:p>
        </p:txBody>
      </p:sp>
      <p:sp>
        <p:nvSpPr>
          <p:cNvPr id="35" name="TextBox 34"/>
          <p:cNvSpPr txBox="1"/>
          <p:nvPr/>
        </p:nvSpPr>
        <p:spPr>
          <a:xfrm>
            <a:off x="4547523" y="3657605"/>
            <a:ext cx="4090319" cy="261580"/>
          </a:xfrm>
          <a:prstGeom prst="rect">
            <a:avLst/>
          </a:prstGeom>
          <a:noFill/>
        </p:spPr>
        <p:txBody>
          <a:bodyPr wrap="square" lIns="45705" tIns="45705" rIns="45705" bIns="45705" rtlCol="0">
            <a:spAutoFit/>
          </a:bodyPr>
          <a:lstStyle/>
          <a:p>
            <a:pPr algn="ctr" defTabSz="910118"/>
            <a:r>
              <a:rPr lang="en-US" sz="1100" dirty="0">
                <a:solidFill>
                  <a:prstClr val="black"/>
                </a:solidFill>
              </a:rPr>
              <a:t>External</a:t>
            </a:r>
          </a:p>
        </p:txBody>
      </p:sp>
      <p:sp>
        <p:nvSpPr>
          <p:cNvPr id="36" name="TextBox 35"/>
          <p:cNvSpPr txBox="1"/>
          <p:nvPr/>
        </p:nvSpPr>
        <p:spPr>
          <a:xfrm>
            <a:off x="4547524" y="5257802"/>
            <a:ext cx="4090319" cy="261580"/>
          </a:xfrm>
          <a:prstGeom prst="rect">
            <a:avLst/>
          </a:prstGeom>
          <a:noFill/>
        </p:spPr>
        <p:txBody>
          <a:bodyPr wrap="square" lIns="45705" tIns="45705" rIns="45705" bIns="45705" rtlCol="0">
            <a:spAutoFit/>
          </a:bodyPr>
          <a:lstStyle/>
          <a:p>
            <a:pPr algn="ctr" defTabSz="910118"/>
            <a:r>
              <a:rPr lang="en-US" sz="1100" dirty="0">
                <a:solidFill>
                  <a:prstClr val="black"/>
                </a:solidFill>
              </a:rPr>
              <a:t>External</a:t>
            </a:r>
          </a:p>
        </p:txBody>
      </p:sp>
      <p:sp>
        <p:nvSpPr>
          <p:cNvPr id="37" name="Rectangle 36"/>
          <p:cNvSpPr/>
          <p:nvPr/>
        </p:nvSpPr>
        <p:spPr>
          <a:xfrm>
            <a:off x="457207" y="3934599"/>
            <a:ext cx="4090319" cy="215444"/>
          </a:xfrm>
          <a:prstGeom prst="rect">
            <a:avLst/>
          </a:prstGeom>
        </p:spPr>
        <p:txBody>
          <a:bodyPr wrap="square" lIns="91413" tIns="45705" rIns="91413" bIns="45705">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Describe internal </a:t>
            </a:r>
            <a:r>
              <a:rPr lang="en-US" sz="1000" i="1" kern="0" dirty="0" smtClean="0">
                <a:solidFill>
                  <a:sysClr val="windowText" lastClr="000000"/>
                </a:solidFill>
              </a:rPr>
              <a:t>drivers </a:t>
            </a:r>
            <a:r>
              <a:rPr lang="en-US" sz="1000" i="1" kern="0" dirty="0">
                <a:solidFill>
                  <a:sysClr val="windowText" lastClr="000000"/>
                </a:solidFill>
              </a:rPr>
              <a:t>here</a:t>
            </a:r>
          </a:p>
        </p:txBody>
      </p:sp>
      <p:sp>
        <p:nvSpPr>
          <p:cNvPr id="38" name="Rectangle 37"/>
          <p:cNvSpPr/>
          <p:nvPr/>
        </p:nvSpPr>
        <p:spPr>
          <a:xfrm>
            <a:off x="457207" y="5534799"/>
            <a:ext cx="4090319" cy="215444"/>
          </a:xfrm>
          <a:prstGeom prst="rect">
            <a:avLst/>
          </a:prstGeom>
        </p:spPr>
        <p:txBody>
          <a:bodyPr wrap="square" lIns="91413" tIns="45705" rIns="91413" bIns="45705">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Describe internal barriers here</a:t>
            </a:r>
          </a:p>
        </p:txBody>
      </p:sp>
      <p:sp>
        <p:nvSpPr>
          <p:cNvPr id="39" name="Rectangle 38"/>
          <p:cNvSpPr/>
          <p:nvPr/>
        </p:nvSpPr>
        <p:spPr>
          <a:xfrm>
            <a:off x="4547523" y="5534799"/>
            <a:ext cx="4090319" cy="215444"/>
          </a:xfrm>
          <a:prstGeom prst="rect">
            <a:avLst/>
          </a:prstGeom>
        </p:spPr>
        <p:txBody>
          <a:bodyPr wrap="square" lIns="91413" tIns="45705" rIns="91413" bIns="45705">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Describe </a:t>
            </a:r>
            <a:r>
              <a:rPr lang="en-US" sz="1000" i="1" kern="0" dirty="0" smtClean="0">
                <a:solidFill>
                  <a:sysClr val="windowText" lastClr="000000"/>
                </a:solidFill>
              </a:rPr>
              <a:t>external </a:t>
            </a:r>
            <a:r>
              <a:rPr lang="en-US" sz="1000" i="1" kern="0" dirty="0">
                <a:solidFill>
                  <a:sysClr val="windowText" lastClr="000000"/>
                </a:solidFill>
              </a:rPr>
              <a:t>barriers here</a:t>
            </a:r>
          </a:p>
        </p:txBody>
      </p:sp>
      <p:sp>
        <p:nvSpPr>
          <p:cNvPr id="40" name="Rectangle 39"/>
          <p:cNvSpPr/>
          <p:nvPr/>
        </p:nvSpPr>
        <p:spPr>
          <a:xfrm>
            <a:off x="4547526" y="3934599"/>
            <a:ext cx="4090319" cy="215444"/>
          </a:xfrm>
          <a:prstGeom prst="rect">
            <a:avLst/>
          </a:prstGeom>
        </p:spPr>
        <p:txBody>
          <a:bodyPr wrap="square" lIns="91413" tIns="45705" rIns="91413" bIns="45705">
            <a:spAutoFit/>
          </a:bodyPr>
          <a:lstStyle/>
          <a:p>
            <a:pPr marL="626451" lvl="1" indent="-171387" defTabSz="914064">
              <a:lnSpc>
                <a:spcPct val="80000"/>
              </a:lnSpc>
              <a:spcBef>
                <a:spcPct val="50000"/>
              </a:spcBef>
              <a:buFont typeface="Arial" pitchFamily="34" charset="0"/>
              <a:buChar char="•"/>
              <a:defRPr/>
            </a:pPr>
            <a:r>
              <a:rPr lang="en-US" sz="1000" i="1" kern="0" dirty="0">
                <a:solidFill>
                  <a:sysClr val="windowText" lastClr="000000"/>
                </a:solidFill>
              </a:rPr>
              <a:t>Describe </a:t>
            </a:r>
            <a:r>
              <a:rPr lang="en-US" sz="1000" i="1" kern="0" dirty="0" smtClean="0">
                <a:solidFill>
                  <a:sysClr val="windowText" lastClr="000000"/>
                </a:solidFill>
              </a:rPr>
              <a:t>external drivers here</a:t>
            </a:r>
            <a:endParaRPr lang="en-US" sz="1000" i="1" kern="0" dirty="0">
              <a:solidFill>
                <a:sysClr val="windowText" lastClr="000000"/>
              </a:solidFill>
            </a:endParaRPr>
          </a:p>
        </p:txBody>
      </p:sp>
      <p:sp>
        <p:nvSpPr>
          <p:cNvPr id="5" name="Text Placeholder 4"/>
          <p:cNvSpPr>
            <a:spLocks noGrp="1"/>
          </p:cNvSpPr>
          <p:nvPr>
            <p:ph type="body" sz="quarter" idx="19"/>
          </p:nvPr>
        </p:nvSpPr>
        <p:spPr/>
        <p:txBody>
          <a:bodyPr/>
          <a:lstStyle/>
          <a:p>
            <a:r>
              <a:rPr lang="en-US" dirty="0"/>
              <a:t>Goal #X: </a:t>
            </a:r>
            <a:r>
              <a:rPr lang="en-US" i="1" dirty="0"/>
              <a:t>Goal</a:t>
            </a:r>
          </a:p>
          <a:p>
            <a:endParaRPr lang="en-US" dirty="0"/>
          </a:p>
        </p:txBody>
      </p:sp>
      <p:sp>
        <p:nvSpPr>
          <p:cNvPr id="7" name="Title 6"/>
          <p:cNvSpPr>
            <a:spLocks noGrp="1"/>
          </p:cNvSpPr>
          <p:nvPr>
            <p:ph type="title"/>
          </p:nvPr>
        </p:nvSpPr>
        <p:spPr/>
        <p:txBody>
          <a:bodyPr/>
          <a:lstStyle/>
          <a:p>
            <a:r>
              <a:rPr lang="en-US" dirty="0"/>
              <a:t>Objective #X: Title</a:t>
            </a:r>
          </a:p>
        </p:txBody>
      </p:sp>
    </p:spTree>
    <p:extLst>
      <p:ext uri="{BB962C8B-B14F-4D97-AF65-F5344CB8AC3E}">
        <p14:creationId xmlns:p14="http://schemas.microsoft.com/office/powerpoint/2010/main" val="13198608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45</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#X: </a:t>
            </a:r>
            <a:r>
              <a:rPr lang="en-US" i="1" dirty="0"/>
              <a:t>Goal</a:t>
            </a:r>
          </a:p>
        </p:txBody>
      </p:sp>
      <p:sp>
        <p:nvSpPr>
          <p:cNvPr id="4" name="Title 3"/>
          <p:cNvSpPr>
            <a:spLocks noGrp="1"/>
          </p:cNvSpPr>
          <p:nvPr>
            <p:ph type="title"/>
          </p:nvPr>
        </p:nvSpPr>
        <p:spPr/>
        <p:txBody>
          <a:bodyPr/>
          <a:lstStyle/>
          <a:p>
            <a:r>
              <a:rPr lang="en-US" dirty="0" smtClean="0"/>
              <a:t>Objective #X: Title</a:t>
            </a:r>
            <a:endParaRPr lang="en-US" i="1" dirty="0"/>
          </a:p>
        </p:txBody>
      </p:sp>
      <p:sp>
        <p:nvSpPr>
          <p:cNvPr id="14" name="Rectangle 13"/>
          <p:cNvSpPr/>
          <p:nvPr/>
        </p:nvSpPr>
        <p:spPr>
          <a:xfrm>
            <a:off x="399867" y="1158124"/>
            <a:ext cx="4675437" cy="2499477"/>
          </a:xfrm>
          <a:prstGeom prst="rect">
            <a:avLst/>
          </a:prstGeom>
          <a:ln w="6350"/>
        </p:spPr>
        <p:style>
          <a:lnRef idx="2">
            <a:schemeClr val="accent1"/>
          </a:lnRef>
          <a:fillRef idx="1">
            <a:schemeClr val="lt1"/>
          </a:fillRef>
          <a:effectRef idx="0">
            <a:schemeClr val="accent1"/>
          </a:effectRef>
          <a:fontRef idx="minor">
            <a:schemeClr val="dk1"/>
          </a:fontRef>
        </p:style>
        <p:txBody>
          <a:bodyPr lIns="91413" tIns="45705" rIns="91413" bIns="45705" rtlCol="0" anchor="ctr"/>
          <a:lstStyle/>
          <a:p>
            <a:pPr algn="ctr" defTabSz="910118"/>
            <a:endParaRPr lang="en-US">
              <a:solidFill>
                <a:prstClr val="black"/>
              </a:solidFill>
            </a:endParaRPr>
          </a:p>
        </p:txBody>
      </p:sp>
      <p:sp>
        <p:nvSpPr>
          <p:cNvPr id="15" name="TextBox 14"/>
          <p:cNvSpPr txBox="1"/>
          <p:nvPr/>
        </p:nvSpPr>
        <p:spPr>
          <a:xfrm>
            <a:off x="514166" y="1219204"/>
            <a:ext cx="4446836" cy="261578"/>
          </a:xfrm>
          <a:prstGeom prst="rect">
            <a:avLst/>
          </a:prstGeom>
          <a:noFill/>
        </p:spPr>
        <p:txBody>
          <a:bodyPr wrap="square" lIns="45704" tIns="45704" rIns="45704" bIns="45704" rtlCol="0">
            <a:spAutoFit/>
          </a:bodyPr>
          <a:lstStyle/>
          <a:p>
            <a:pPr defTabSz="910118"/>
            <a:r>
              <a:rPr lang="en-US" sz="1100" b="1" dirty="0">
                <a:solidFill>
                  <a:prstClr val="black"/>
                </a:solidFill>
              </a:rPr>
              <a:t>Initiative </a:t>
            </a:r>
            <a:r>
              <a:rPr lang="en-US" sz="1100" b="1" dirty="0" smtClean="0">
                <a:solidFill>
                  <a:prstClr val="black"/>
                </a:solidFill>
              </a:rPr>
              <a:t>#X: </a:t>
            </a:r>
            <a:r>
              <a:rPr lang="en-US" sz="1100" b="1" i="1" dirty="0" smtClean="0">
                <a:solidFill>
                  <a:prstClr val="black"/>
                </a:solidFill>
              </a:rPr>
              <a:t>Title</a:t>
            </a:r>
            <a:endParaRPr lang="en-US" sz="1100" b="1" dirty="0">
              <a:solidFill>
                <a:prstClr val="black"/>
              </a:solidFill>
            </a:endParaRPr>
          </a:p>
        </p:txBody>
      </p:sp>
      <p:sp>
        <p:nvSpPr>
          <p:cNvPr id="18" name="TextBox 17"/>
          <p:cNvSpPr txBox="1"/>
          <p:nvPr/>
        </p:nvSpPr>
        <p:spPr>
          <a:xfrm>
            <a:off x="528683" y="1490588"/>
            <a:ext cx="4446836" cy="261578"/>
          </a:xfrm>
          <a:prstGeom prst="rect">
            <a:avLst/>
          </a:prstGeom>
          <a:noFill/>
        </p:spPr>
        <p:txBody>
          <a:bodyPr wrap="square" lIns="45704" tIns="45704" rIns="45704" bIns="45704" rtlCol="0">
            <a:spAutoFit/>
          </a:bodyPr>
          <a:lstStyle/>
          <a:p>
            <a:pPr defTabSz="910118"/>
            <a:r>
              <a:rPr lang="en-US" sz="1100" i="1" dirty="0" smtClean="0">
                <a:solidFill>
                  <a:prstClr val="black"/>
                </a:solidFill>
              </a:rPr>
              <a:t>Description</a:t>
            </a:r>
            <a:endParaRPr lang="en-US" sz="1100" i="1" dirty="0">
              <a:solidFill>
                <a:prstClr val="black"/>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784132277"/>
              </p:ext>
            </p:extLst>
          </p:nvPr>
        </p:nvGraphicFramePr>
        <p:xfrm>
          <a:off x="399868" y="3853994"/>
          <a:ext cx="4675442" cy="2486459"/>
        </p:xfrm>
        <a:graphic>
          <a:graphicData uri="http://schemas.openxmlformats.org/drawingml/2006/table">
            <a:tbl>
              <a:tblPr firstRow="1" bandRow="1">
                <a:tableStyleId>{5C22544A-7EE6-4342-B048-85BDC9FD1C3A}</a:tableStyleId>
              </a:tblPr>
              <a:tblGrid>
                <a:gridCol w="1047937"/>
                <a:gridCol w="2590801"/>
                <a:gridCol w="1036704"/>
              </a:tblGrid>
              <a:tr h="307996">
                <a:tc gridSpan="2">
                  <a:txBody>
                    <a:bodyPr/>
                    <a:lstStyle/>
                    <a:p>
                      <a:pPr algn="ctr"/>
                      <a:r>
                        <a:rPr lang="en-US" sz="1100" dirty="0" smtClean="0"/>
                        <a:t>Initiative Progress</a:t>
                      </a:r>
                      <a:r>
                        <a:rPr lang="en-US" sz="1100" baseline="0" dirty="0" smtClean="0"/>
                        <a:t> Measures</a:t>
                      </a:r>
                      <a:endParaRPr lang="en-US" sz="1100" dirty="0"/>
                    </a:p>
                  </a:txBody>
                  <a:tcPr anchor="ctr"/>
                </a:tc>
                <a:tc hMerge="1">
                  <a:txBody>
                    <a:bodyPr/>
                    <a:lstStyle/>
                    <a:p>
                      <a:pPr algn="ctr"/>
                      <a:endParaRPr lang="en-US" sz="1100" dirty="0"/>
                    </a:p>
                  </a:txBody>
                  <a:tcPr anchor="ctr"/>
                </a:tc>
                <a:tc>
                  <a:txBody>
                    <a:bodyPr/>
                    <a:lstStyle/>
                    <a:p>
                      <a:pPr algn="ctr"/>
                      <a:r>
                        <a:rPr lang="en-US" sz="1100" dirty="0" smtClean="0"/>
                        <a:t>Targets</a:t>
                      </a:r>
                      <a:endParaRPr lang="en-US" sz="1100" dirty="0"/>
                    </a:p>
                  </a:txBody>
                  <a:tcPr anchor="ctr"/>
                </a:tc>
              </a:tr>
              <a:tr h="439783">
                <a:tc rowSpan="3">
                  <a:txBody>
                    <a:bodyPr/>
                    <a:lstStyle/>
                    <a:p>
                      <a:pPr algn="ctr"/>
                      <a:r>
                        <a:rPr lang="en-US" sz="1100" dirty="0" smtClean="0"/>
                        <a:t>Outcomes</a:t>
                      </a:r>
                      <a:r>
                        <a:rPr lang="en-US" sz="1100" baseline="0" dirty="0" smtClean="0"/>
                        <a:t> Metrics</a:t>
                      </a:r>
                      <a:endParaRPr lang="en-US" sz="1100" dirty="0" smtClean="0"/>
                    </a:p>
                  </a:txBody>
                  <a:tcPr anchor="ctr"/>
                </a:tc>
                <a:tc>
                  <a:txBody>
                    <a:bodyPr/>
                    <a:lstStyle/>
                    <a:p>
                      <a:endParaRPr lang="en-US" sz="1100" dirty="0" smtClean="0"/>
                    </a:p>
                  </a:txBody>
                  <a:tcPr anchor="ctr"/>
                </a:tc>
                <a:tc>
                  <a:txBody>
                    <a:bodyPr/>
                    <a:lstStyle/>
                    <a:p>
                      <a:endParaRPr lang="en-US" sz="1100" dirty="0" smtClean="0"/>
                    </a:p>
                  </a:txBody>
                  <a:tcPr anchor="ctr"/>
                </a:tc>
              </a:tr>
              <a:tr h="347736">
                <a:tc vMerge="1">
                  <a:txBody>
                    <a:bodyPr/>
                    <a:lstStyle/>
                    <a:p>
                      <a:endParaRPr lang="en-US" sz="1100" dirty="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endParaRPr lang="en-US" sz="1100" dirty="0" smtClean="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endParaRPr lang="en-US" sz="1100" dirty="0" smtClean="0"/>
                    </a:p>
                  </a:txBody>
                  <a:tcPr anchor="ctr"/>
                </a:tc>
              </a:tr>
              <a:tr h="347736">
                <a:tc vMerge="1">
                  <a:txBody>
                    <a:bodyPr/>
                    <a:lstStyle/>
                    <a:p>
                      <a:pPr algn="ctr"/>
                      <a:endParaRPr lang="en-US" sz="1100" dirty="0" smtClean="0"/>
                    </a:p>
                  </a:txBody>
                  <a:tcPr anchor="ctr"/>
                </a:tc>
                <a:tc>
                  <a:txBody>
                    <a:bodyPr/>
                    <a:lstStyle/>
                    <a:p>
                      <a:endParaRPr lang="en-US" sz="1100" dirty="0"/>
                    </a:p>
                  </a:txBody>
                  <a:tcPr anchor="ctr"/>
                </a:tc>
                <a:tc>
                  <a:txBody>
                    <a:bodyPr/>
                    <a:lstStyle/>
                    <a:p>
                      <a:endParaRPr lang="en-US" sz="1100" dirty="0"/>
                    </a:p>
                  </a:txBody>
                  <a:tcPr anchor="ctr"/>
                </a:tc>
              </a:tr>
              <a:tr h="347736">
                <a:tc rowSpan="3">
                  <a:txBody>
                    <a:bodyPr/>
                    <a:lstStyle/>
                    <a:p>
                      <a:pPr algn="ctr"/>
                      <a:r>
                        <a:rPr lang="en-US" sz="1100" dirty="0" smtClean="0"/>
                        <a:t>Process</a:t>
                      </a:r>
                      <a:r>
                        <a:rPr lang="en-US" sz="1100" baseline="0" dirty="0" smtClean="0"/>
                        <a:t> Metrics</a:t>
                      </a:r>
                      <a:endParaRPr lang="en-US" sz="1100" dirty="0"/>
                    </a:p>
                  </a:txBody>
                  <a:tcPr anchor="ctr"/>
                </a:tc>
                <a:tc>
                  <a:txBody>
                    <a:bodyPr/>
                    <a:lstStyle/>
                    <a:p>
                      <a:endParaRPr lang="en-US" sz="1100" dirty="0"/>
                    </a:p>
                  </a:txBody>
                  <a:tcPr anchor="ctr"/>
                </a:tc>
                <a:tc>
                  <a:txBody>
                    <a:bodyPr/>
                    <a:lstStyle/>
                    <a:p>
                      <a:endParaRPr lang="en-US" sz="1100" dirty="0"/>
                    </a:p>
                  </a:txBody>
                  <a:tcPr anchor="ctr"/>
                </a:tc>
              </a:tr>
              <a:tr h="347736">
                <a:tc vMerge="1">
                  <a:txBody>
                    <a:bodyPr/>
                    <a:lstStyle/>
                    <a:p>
                      <a:pPr marL="0" marR="0" indent="0" algn="ctr" defTabSz="910353" rtl="0" eaLnBrk="1" fontAlgn="auto" latinLnBrk="0" hangingPunct="1">
                        <a:lnSpc>
                          <a:spcPct val="100000"/>
                        </a:lnSpc>
                        <a:spcBef>
                          <a:spcPts val="0"/>
                        </a:spcBef>
                        <a:spcAft>
                          <a:spcPts val="0"/>
                        </a:spcAft>
                        <a:buClrTx/>
                        <a:buSzTx/>
                        <a:buFontTx/>
                        <a:buNone/>
                        <a:tabLst/>
                        <a:defRPr/>
                      </a:pPr>
                      <a:endParaRPr lang="en-US" sz="1100" dirty="0" smtClean="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endParaRPr lang="en-US" sz="1100" dirty="0" smtClean="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endParaRPr lang="en-US" sz="1100" dirty="0" smtClean="0"/>
                    </a:p>
                  </a:txBody>
                  <a:tcPr anchor="ctr"/>
                </a:tc>
              </a:tr>
              <a:tr h="347736">
                <a:tc vMerge="1">
                  <a:txBody>
                    <a:bodyPr/>
                    <a:lstStyle/>
                    <a:p>
                      <a:pPr algn="ctr"/>
                      <a:endParaRPr lang="en-US" sz="1100" dirty="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endParaRPr lang="en-US" sz="1100" dirty="0" smtClean="0"/>
                    </a:p>
                  </a:txBody>
                  <a:tcPr anchor="ctr"/>
                </a:tc>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endParaRPr lang="en-US" sz="1100" dirty="0" smtClean="0"/>
                    </a:p>
                  </a:txBody>
                  <a:tcPr anchor="ctr"/>
                </a:tc>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387260065"/>
              </p:ext>
            </p:extLst>
          </p:nvPr>
        </p:nvGraphicFramePr>
        <p:xfrm>
          <a:off x="5257807" y="1143003"/>
          <a:ext cx="3657599" cy="5244274"/>
        </p:xfrm>
        <a:graphic>
          <a:graphicData uri="http://schemas.openxmlformats.org/drawingml/2006/table">
            <a:tbl>
              <a:tblPr firstRow="1" bandRow="1">
                <a:tableStyleId>{2D5ABB26-0587-4C30-8999-92F81FD0307C}</a:tableStyleId>
              </a:tblPr>
              <a:tblGrid>
                <a:gridCol w="3657599"/>
              </a:tblGrid>
              <a:tr h="304800">
                <a:tc>
                  <a:txBody>
                    <a:bodyPr/>
                    <a:lstStyle/>
                    <a:p>
                      <a:pPr algn="ctr"/>
                      <a:r>
                        <a:rPr lang="en-US" sz="1100" dirty="0" smtClean="0"/>
                        <a:t>Resources Required</a:t>
                      </a:r>
                      <a:endParaRPr lang="en-US" sz="1100" dirty="0"/>
                    </a:p>
                  </a:txBody>
                  <a:tcPr marL="130629" marR="130629" marT="65314" marB="65314" anchor="ctr">
                    <a:solidFill>
                      <a:schemeClr val="accent1">
                        <a:lumMod val="40000"/>
                        <a:lumOff val="60000"/>
                      </a:schemeClr>
                    </a:solidFill>
                  </a:tcPr>
                </a:tc>
              </a:tr>
              <a:tr h="685360">
                <a:tc>
                  <a:txBody>
                    <a:bodyPr/>
                    <a:lstStyle/>
                    <a:p>
                      <a:r>
                        <a:rPr lang="en-US" sz="1100" b="1" dirty="0" smtClean="0"/>
                        <a:t>Facilities:</a:t>
                      </a:r>
                      <a:endParaRPr lang="en-US" sz="1100" dirty="0"/>
                    </a:p>
                  </a:txBody>
                  <a:tcPr marL="130629" marR="130629" marT="65314" marB="65314"/>
                </a:tc>
              </a:tr>
              <a:tr h="685360">
                <a:tc>
                  <a:txBody>
                    <a:bodyPr/>
                    <a:lstStyle/>
                    <a:p>
                      <a:r>
                        <a:rPr lang="en-US" sz="1100" b="1" dirty="0" smtClean="0"/>
                        <a:t>Equipmen</a:t>
                      </a:r>
                      <a:r>
                        <a:rPr lang="en-US" sz="1100" dirty="0" smtClean="0"/>
                        <a:t>t:</a:t>
                      </a:r>
                      <a:endParaRPr lang="en-US" sz="1100" dirty="0"/>
                    </a:p>
                  </a:txBody>
                  <a:tcPr marL="130629" marR="130629" marT="65314" marB="65314"/>
                </a:tc>
              </a:tr>
              <a:tr h="827314">
                <a:tc>
                  <a:txBody>
                    <a:bodyPr/>
                    <a:lstStyle/>
                    <a:p>
                      <a:r>
                        <a:rPr lang="en-US" sz="1100" b="1" dirty="0" smtClean="0"/>
                        <a:t>Information Technology</a:t>
                      </a:r>
                      <a:r>
                        <a:rPr lang="en-US" sz="1100" dirty="0" smtClean="0"/>
                        <a:t>:</a:t>
                      </a:r>
                      <a:endParaRPr lang="en-US" sz="1100" dirty="0"/>
                    </a:p>
                  </a:txBody>
                  <a:tcPr marL="130629" marR="130629" marT="65314" marB="65314"/>
                </a:tc>
              </a:tr>
              <a:tr h="685360">
                <a:tc>
                  <a:txBody>
                    <a:bodyPr/>
                    <a:lstStyle/>
                    <a:p>
                      <a:pPr marL="0" marR="0" indent="0" algn="l" defTabSz="910353" rtl="0" eaLnBrk="1" fontAlgn="auto" latinLnBrk="0" hangingPunct="1">
                        <a:lnSpc>
                          <a:spcPct val="100000"/>
                        </a:lnSpc>
                        <a:spcBef>
                          <a:spcPts val="0"/>
                        </a:spcBef>
                        <a:spcAft>
                          <a:spcPts val="0"/>
                        </a:spcAft>
                        <a:buClrTx/>
                        <a:buSzTx/>
                        <a:buFontTx/>
                        <a:buNone/>
                        <a:tabLst/>
                        <a:defRPr/>
                      </a:pPr>
                      <a:r>
                        <a:rPr lang="en-US" sz="1100" b="1" dirty="0" smtClean="0"/>
                        <a:t>Staff/Training</a:t>
                      </a:r>
                      <a:r>
                        <a:rPr lang="en-US" sz="1100" dirty="0" smtClean="0"/>
                        <a:t>:</a:t>
                      </a:r>
                      <a:endParaRPr lang="en-US" sz="1100" dirty="0"/>
                    </a:p>
                  </a:txBody>
                  <a:tcPr marL="130629" marR="130629" marT="65314" marB="65314"/>
                </a:tc>
              </a:tr>
              <a:tr h="685360">
                <a:tc>
                  <a:txBody>
                    <a:bodyPr/>
                    <a:lstStyle/>
                    <a:p>
                      <a:r>
                        <a:rPr lang="en-US" sz="1100" b="1" baseline="0" dirty="0" smtClean="0"/>
                        <a:t>Marketing/Communications</a:t>
                      </a:r>
                      <a:r>
                        <a:rPr lang="en-US" sz="1100" baseline="0" dirty="0" smtClean="0"/>
                        <a:t>:</a:t>
                      </a:r>
                      <a:endParaRPr lang="en-US" sz="1100" dirty="0"/>
                    </a:p>
                  </a:txBody>
                  <a:tcPr marL="130629" marR="130629" marT="65314" marB="65314"/>
                </a:tc>
              </a:tr>
              <a:tr h="685360">
                <a:tc>
                  <a:txBody>
                    <a:bodyPr/>
                    <a:lstStyle/>
                    <a:p>
                      <a:pPr algn="l"/>
                      <a:r>
                        <a:rPr lang="en-US" sz="1100" b="1" dirty="0" smtClean="0"/>
                        <a:t>Interdepartmental</a:t>
                      </a:r>
                      <a:r>
                        <a:rPr lang="en-US" sz="1100" b="1" baseline="0" dirty="0" smtClean="0"/>
                        <a:t> Coordination</a:t>
                      </a:r>
                      <a:r>
                        <a:rPr lang="en-US" sz="1100" baseline="0" dirty="0" smtClean="0"/>
                        <a:t>:</a:t>
                      </a:r>
                      <a:endParaRPr lang="en-US" sz="1100" b="1" dirty="0"/>
                    </a:p>
                  </a:txBody>
                  <a:tcPr marL="130629" marR="130629" marT="65314" marB="65314">
                    <a:noFill/>
                  </a:tcPr>
                </a:tc>
              </a:tr>
              <a:tr h="685360">
                <a:tc>
                  <a:txBody>
                    <a:bodyPr/>
                    <a:lstStyle/>
                    <a:p>
                      <a:pPr algn="l"/>
                      <a:r>
                        <a:rPr lang="en-US" sz="1100" b="1" dirty="0" smtClean="0"/>
                        <a:t>Expected Cost: </a:t>
                      </a:r>
                      <a:endParaRPr lang="en-US" sz="1100" b="1" dirty="0"/>
                    </a:p>
                  </a:txBody>
                  <a:tcPr marL="130629" marR="130629" marT="65314" marB="65314">
                    <a:noFill/>
                  </a:tcPr>
                </a:tc>
              </a:tr>
            </a:tbl>
          </a:graphicData>
        </a:graphic>
      </p:graphicFrame>
      <p:sp>
        <p:nvSpPr>
          <p:cNvPr id="20" name="Chevron 19"/>
          <p:cNvSpPr/>
          <p:nvPr/>
        </p:nvSpPr>
        <p:spPr bwMode="gray">
          <a:xfrm>
            <a:off x="6716238" y="673831"/>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Objective</a:t>
            </a:r>
          </a:p>
        </p:txBody>
      </p:sp>
      <p:sp>
        <p:nvSpPr>
          <p:cNvPr id="22" name="Chevron 21"/>
          <p:cNvSpPr/>
          <p:nvPr/>
        </p:nvSpPr>
        <p:spPr bwMode="gray">
          <a:xfrm>
            <a:off x="7717474" y="673831"/>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Initiative</a:t>
            </a:r>
          </a:p>
        </p:txBody>
      </p:sp>
      <p:sp>
        <p:nvSpPr>
          <p:cNvPr id="23" name="Chevron 22"/>
          <p:cNvSpPr/>
          <p:nvPr/>
        </p:nvSpPr>
        <p:spPr bwMode="gray">
          <a:xfrm>
            <a:off x="5715001" y="673831"/>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Goal</a:t>
            </a:r>
          </a:p>
        </p:txBody>
      </p:sp>
    </p:spTree>
    <p:extLst>
      <p:ext uri="{BB962C8B-B14F-4D97-AF65-F5344CB8AC3E}">
        <p14:creationId xmlns:p14="http://schemas.microsoft.com/office/powerpoint/2010/main" val="345270294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46</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#X: </a:t>
            </a:r>
            <a:r>
              <a:rPr lang="en-US" i="1" dirty="0"/>
              <a:t>Goal</a:t>
            </a:r>
          </a:p>
        </p:txBody>
      </p:sp>
      <p:sp>
        <p:nvSpPr>
          <p:cNvPr id="4" name="Title 3"/>
          <p:cNvSpPr>
            <a:spLocks noGrp="1"/>
          </p:cNvSpPr>
          <p:nvPr>
            <p:ph type="title"/>
          </p:nvPr>
        </p:nvSpPr>
        <p:spPr/>
        <p:txBody>
          <a:bodyPr/>
          <a:lstStyle/>
          <a:p>
            <a:r>
              <a:rPr lang="en-US" dirty="0" smtClean="0"/>
              <a:t>Initiatives to </a:t>
            </a:r>
            <a:r>
              <a:rPr lang="en-US" i="1" dirty="0" smtClean="0"/>
              <a:t>Goal</a:t>
            </a:r>
            <a:endParaRPr lang="en-US" i="1" dirty="0"/>
          </a:p>
        </p:txBody>
      </p:sp>
      <p:sp>
        <p:nvSpPr>
          <p:cNvPr id="5" name="Rectangle 4"/>
          <p:cNvSpPr/>
          <p:nvPr/>
        </p:nvSpPr>
        <p:spPr bwMode="auto">
          <a:xfrm>
            <a:off x="1632858" y="2136594"/>
            <a:ext cx="5878286" cy="3265714"/>
          </a:xfrm>
          <a:prstGeom prst="rect">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p:spPr>
        <p:txBody>
          <a:bodyPr vert="horz" wrap="square" lIns="130560" tIns="65280" rIns="130560" bIns="65280" numCol="1" rtlCol="0" anchor="t" anchorCtr="0" compatLnSpc="1">
            <a:prstTxWarp prst="textNoShape">
              <a:avLst/>
            </a:prstTxWarp>
          </a:bodyPr>
          <a:lstStyle/>
          <a:p>
            <a:pPr defTabSz="2089886"/>
            <a:endParaRPr lang="en-US" sz="1400" dirty="0">
              <a:solidFill>
                <a:srgbClr val="DBE1E5"/>
              </a:solidFill>
            </a:endParaRPr>
          </a:p>
        </p:txBody>
      </p:sp>
      <p:sp>
        <p:nvSpPr>
          <p:cNvPr id="6" name="Rectangle 5"/>
          <p:cNvSpPr/>
          <p:nvPr/>
        </p:nvSpPr>
        <p:spPr bwMode="auto">
          <a:xfrm>
            <a:off x="4572000" y="2143126"/>
            <a:ext cx="2932340" cy="1619250"/>
          </a:xfrm>
          <a:prstGeom prst="rect">
            <a:avLst/>
          </a:prstGeom>
          <a:solidFill>
            <a:schemeClr val="accent1">
              <a:lumMod val="75000"/>
            </a:schemeClr>
          </a:solidFill>
          <a:ln w="9525" cap="flat" cmpd="sng" algn="ctr">
            <a:solidFill>
              <a:schemeClr val="tx1"/>
            </a:solidFill>
            <a:prstDash val="solid"/>
            <a:round/>
            <a:headEnd type="none" w="med" len="med"/>
            <a:tailEnd type="none" w="med" len="med"/>
          </a:ln>
          <a:effectLst/>
        </p:spPr>
        <p:txBody>
          <a:bodyPr vert="horz" wrap="square" lIns="130560" tIns="65280" rIns="130560" bIns="65280" numCol="1" rtlCol="0" anchor="t" anchorCtr="0" compatLnSpc="1">
            <a:prstTxWarp prst="textNoShape">
              <a:avLst/>
            </a:prstTxWarp>
          </a:bodyPr>
          <a:lstStyle/>
          <a:p>
            <a:pPr defTabSz="2089886"/>
            <a:endParaRPr lang="en-US" sz="1400" dirty="0">
              <a:solidFill>
                <a:srgbClr val="DBE1E5"/>
              </a:solidFill>
            </a:endParaRPr>
          </a:p>
        </p:txBody>
      </p:sp>
      <p:grpSp>
        <p:nvGrpSpPr>
          <p:cNvPr id="7" name="Group 63"/>
          <p:cNvGrpSpPr/>
          <p:nvPr/>
        </p:nvGrpSpPr>
        <p:grpSpPr>
          <a:xfrm>
            <a:off x="625928" y="5202635"/>
            <a:ext cx="1959429" cy="383721"/>
            <a:chOff x="460057" y="4192191"/>
            <a:chExt cx="1371600" cy="268605"/>
          </a:xfrm>
        </p:grpSpPr>
        <p:sp>
          <p:nvSpPr>
            <p:cNvPr id="8" name="Rectangle 7"/>
            <p:cNvSpPr/>
            <p:nvPr/>
          </p:nvSpPr>
          <p:spPr bwMode="auto">
            <a:xfrm>
              <a:off x="460057"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89886"/>
              <a:endParaRPr lang="en-US" sz="1400" b="1" dirty="0">
                <a:solidFill>
                  <a:srgbClr val="DBE1E5"/>
                </a:solidFill>
              </a:endParaRPr>
            </a:p>
          </p:txBody>
        </p:sp>
        <p:sp>
          <p:nvSpPr>
            <p:cNvPr id="9" name="TextBox 8"/>
            <p:cNvSpPr txBox="1"/>
            <p:nvPr/>
          </p:nvSpPr>
          <p:spPr>
            <a:xfrm>
              <a:off x="460057" y="4203383"/>
              <a:ext cx="1371600" cy="215444"/>
            </a:xfrm>
            <a:prstGeom prst="rect">
              <a:avLst/>
            </a:prstGeom>
            <a:noFill/>
          </p:spPr>
          <p:txBody>
            <a:bodyPr wrap="square" rtlCol="0">
              <a:spAutoFit/>
            </a:bodyPr>
            <a:lstStyle/>
            <a:p>
              <a:pPr algn="ctr" defTabSz="914019"/>
              <a:r>
                <a:rPr lang="en-US" sz="1400" b="1" dirty="0">
                  <a:solidFill>
                    <a:srgbClr val="FFFFFF"/>
                  </a:solidFill>
                </a:rPr>
                <a:t>Lowest Priority</a:t>
              </a:r>
            </a:p>
          </p:txBody>
        </p:sp>
      </p:grpSp>
      <p:grpSp>
        <p:nvGrpSpPr>
          <p:cNvPr id="10" name="Group 55"/>
          <p:cNvGrpSpPr/>
          <p:nvPr/>
        </p:nvGrpSpPr>
        <p:grpSpPr>
          <a:xfrm>
            <a:off x="6451013" y="1945085"/>
            <a:ext cx="2126796" cy="383721"/>
            <a:chOff x="4514850" y="1911906"/>
            <a:chExt cx="1488757" cy="268605"/>
          </a:xfrm>
        </p:grpSpPr>
        <p:sp>
          <p:nvSpPr>
            <p:cNvPr id="11" name="Rectangle 10"/>
            <p:cNvSpPr/>
            <p:nvPr/>
          </p:nvSpPr>
          <p:spPr bwMode="auto">
            <a:xfrm>
              <a:off x="4573428" y="1911906"/>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89886"/>
              <a:endParaRPr lang="en-US" sz="1400" b="1" dirty="0">
                <a:solidFill>
                  <a:srgbClr val="DBE1E5"/>
                </a:solidFill>
              </a:endParaRPr>
            </a:p>
          </p:txBody>
        </p:sp>
        <p:sp>
          <p:nvSpPr>
            <p:cNvPr id="12" name="TextBox 11"/>
            <p:cNvSpPr txBox="1"/>
            <p:nvPr/>
          </p:nvSpPr>
          <p:spPr>
            <a:xfrm>
              <a:off x="4514850" y="1923098"/>
              <a:ext cx="1488757" cy="215444"/>
            </a:xfrm>
            <a:prstGeom prst="rect">
              <a:avLst/>
            </a:prstGeom>
            <a:noFill/>
          </p:spPr>
          <p:txBody>
            <a:bodyPr wrap="square" rtlCol="0">
              <a:spAutoFit/>
            </a:bodyPr>
            <a:lstStyle/>
            <a:p>
              <a:pPr algn="ctr" defTabSz="914019"/>
              <a:r>
                <a:rPr lang="en-US" sz="1400" b="1" dirty="0">
                  <a:solidFill>
                    <a:srgbClr val="FFFFFF"/>
                  </a:solidFill>
                </a:rPr>
                <a:t>Highest Priority</a:t>
              </a:r>
            </a:p>
          </p:txBody>
        </p:sp>
      </p:grpSp>
      <p:grpSp>
        <p:nvGrpSpPr>
          <p:cNvPr id="13" name="Group 54"/>
          <p:cNvGrpSpPr/>
          <p:nvPr/>
        </p:nvGrpSpPr>
        <p:grpSpPr>
          <a:xfrm>
            <a:off x="6449786" y="5202635"/>
            <a:ext cx="2129246" cy="383721"/>
            <a:chOff x="4514850" y="4192191"/>
            <a:chExt cx="1490472" cy="268605"/>
          </a:xfrm>
        </p:grpSpPr>
        <p:sp>
          <p:nvSpPr>
            <p:cNvPr id="14" name="Rectangle 13"/>
            <p:cNvSpPr/>
            <p:nvPr/>
          </p:nvSpPr>
          <p:spPr bwMode="auto">
            <a:xfrm>
              <a:off x="4574286"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2089886"/>
              <a:endParaRPr lang="en-US" sz="1400" b="1" dirty="0">
                <a:solidFill>
                  <a:srgbClr val="DBE1E5"/>
                </a:solidFill>
              </a:endParaRPr>
            </a:p>
          </p:txBody>
        </p:sp>
        <p:sp>
          <p:nvSpPr>
            <p:cNvPr id="15" name="TextBox 14"/>
            <p:cNvSpPr txBox="1"/>
            <p:nvPr/>
          </p:nvSpPr>
          <p:spPr>
            <a:xfrm>
              <a:off x="4514850" y="4203383"/>
              <a:ext cx="1490472" cy="215444"/>
            </a:xfrm>
            <a:prstGeom prst="rect">
              <a:avLst/>
            </a:prstGeom>
            <a:noFill/>
          </p:spPr>
          <p:txBody>
            <a:bodyPr wrap="square" rtlCol="0">
              <a:spAutoFit/>
            </a:bodyPr>
            <a:lstStyle/>
            <a:p>
              <a:pPr algn="ctr" defTabSz="914019"/>
              <a:r>
                <a:rPr lang="en-US" sz="1400" b="1" dirty="0">
                  <a:solidFill>
                    <a:srgbClr val="FFFFFF"/>
                  </a:solidFill>
                </a:rPr>
                <a:t>Secondary Priority</a:t>
              </a:r>
            </a:p>
          </p:txBody>
        </p:sp>
      </p:grpSp>
      <p:cxnSp>
        <p:nvCxnSpPr>
          <p:cNvPr id="16" name="Straight Arrow Connector 15"/>
          <p:cNvCxnSpPr/>
          <p:nvPr/>
        </p:nvCxnSpPr>
        <p:spPr bwMode="auto">
          <a:xfrm flipV="1">
            <a:off x="1494064" y="2626450"/>
            <a:ext cx="0" cy="2286000"/>
          </a:xfrm>
          <a:prstGeom prst="straightConnector1">
            <a:avLst/>
          </a:prstGeom>
          <a:ln>
            <a:headEnd type="none" w="med" len="med"/>
            <a:tailEnd type="stealth"/>
          </a:ln>
        </p:spPr>
        <p:style>
          <a:lnRef idx="1">
            <a:schemeClr val="dk1"/>
          </a:lnRef>
          <a:fillRef idx="0">
            <a:schemeClr val="dk1"/>
          </a:fillRef>
          <a:effectRef idx="0">
            <a:schemeClr val="dk1"/>
          </a:effectRef>
          <a:fontRef idx="minor">
            <a:schemeClr val="tx1"/>
          </a:fontRef>
        </p:style>
      </p:cxnSp>
      <p:sp>
        <p:nvSpPr>
          <p:cNvPr id="19" name="TextBox 18"/>
          <p:cNvSpPr txBox="1"/>
          <p:nvPr/>
        </p:nvSpPr>
        <p:spPr>
          <a:xfrm>
            <a:off x="2830286" y="5641700"/>
            <a:ext cx="3407231" cy="316501"/>
          </a:xfrm>
          <a:prstGeom prst="rect">
            <a:avLst/>
          </a:prstGeom>
          <a:noFill/>
        </p:spPr>
        <p:txBody>
          <a:bodyPr wrap="square" lIns="130560" tIns="65280" rIns="130560" bIns="65280" rtlCol="0">
            <a:spAutoFit/>
          </a:bodyPr>
          <a:lstStyle/>
          <a:p>
            <a:pPr algn="ctr" defTabSz="914019"/>
            <a:r>
              <a:rPr lang="en-US" sz="1200" b="1" dirty="0">
                <a:solidFill>
                  <a:prstClr val="black"/>
                </a:solidFill>
              </a:rPr>
              <a:t>Feasibility of Implementation</a:t>
            </a:r>
          </a:p>
        </p:txBody>
      </p:sp>
      <p:sp>
        <p:nvSpPr>
          <p:cNvPr id="20" name="TextBox 19"/>
          <p:cNvSpPr txBox="1"/>
          <p:nvPr/>
        </p:nvSpPr>
        <p:spPr>
          <a:xfrm>
            <a:off x="482600" y="6095367"/>
            <a:ext cx="1621971" cy="351744"/>
          </a:xfrm>
          <a:prstGeom prst="rect">
            <a:avLst/>
          </a:prstGeom>
          <a:noFill/>
        </p:spPr>
        <p:txBody>
          <a:bodyPr wrap="square" lIns="130560" tIns="65280" rIns="130560" bIns="65280" rtlCol="0">
            <a:spAutoFit/>
          </a:bodyPr>
          <a:lstStyle/>
          <a:p>
            <a:pPr marL="86134" indent="-86134" defTabSz="914019">
              <a:buFont typeface="Arial" pitchFamily="34" charset="0"/>
              <a:buChar char="•"/>
            </a:pPr>
            <a:r>
              <a:rPr lang="en-US" sz="1400" dirty="0">
                <a:solidFill>
                  <a:prstClr val="black"/>
                </a:solidFill>
              </a:rPr>
              <a:t>Initiative 1</a:t>
            </a:r>
          </a:p>
        </p:txBody>
      </p:sp>
      <p:sp>
        <p:nvSpPr>
          <p:cNvPr id="21" name="TextBox 20"/>
          <p:cNvSpPr txBox="1"/>
          <p:nvPr/>
        </p:nvSpPr>
        <p:spPr>
          <a:xfrm>
            <a:off x="482600" y="6360141"/>
            <a:ext cx="1621971" cy="351744"/>
          </a:xfrm>
          <a:prstGeom prst="rect">
            <a:avLst/>
          </a:prstGeom>
          <a:noFill/>
        </p:spPr>
        <p:txBody>
          <a:bodyPr wrap="square" lIns="130560" tIns="65280" rIns="130560" bIns="65280" rtlCol="0">
            <a:spAutoFit/>
          </a:bodyPr>
          <a:lstStyle/>
          <a:p>
            <a:pPr marL="86134" indent="-86134" defTabSz="914019">
              <a:buFont typeface="Arial" pitchFamily="34" charset="0"/>
              <a:buChar char="•"/>
            </a:pPr>
            <a:r>
              <a:rPr lang="en-US" sz="1400" dirty="0">
                <a:solidFill>
                  <a:prstClr val="black"/>
                </a:solidFill>
              </a:rPr>
              <a:t>Initiative 2</a:t>
            </a:r>
          </a:p>
        </p:txBody>
      </p:sp>
      <p:sp>
        <p:nvSpPr>
          <p:cNvPr id="22" name="TextBox 21"/>
          <p:cNvSpPr txBox="1"/>
          <p:nvPr/>
        </p:nvSpPr>
        <p:spPr>
          <a:xfrm>
            <a:off x="1632858" y="6095367"/>
            <a:ext cx="1621971" cy="351744"/>
          </a:xfrm>
          <a:prstGeom prst="rect">
            <a:avLst/>
          </a:prstGeom>
          <a:noFill/>
        </p:spPr>
        <p:txBody>
          <a:bodyPr wrap="square" lIns="130560" tIns="65280" rIns="130560" bIns="65280" rtlCol="0">
            <a:spAutoFit/>
          </a:bodyPr>
          <a:lstStyle/>
          <a:p>
            <a:pPr marL="86134" indent="-86134" defTabSz="914019">
              <a:buFont typeface="Arial" pitchFamily="34" charset="0"/>
              <a:buChar char="•"/>
            </a:pPr>
            <a:r>
              <a:rPr lang="en-US" sz="1400" dirty="0">
                <a:solidFill>
                  <a:prstClr val="black"/>
                </a:solidFill>
              </a:rPr>
              <a:t>Initiative 3</a:t>
            </a:r>
          </a:p>
        </p:txBody>
      </p:sp>
      <p:sp>
        <p:nvSpPr>
          <p:cNvPr id="23" name="TextBox 22"/>
          <p:cNvSpPr txBox="1"/>
          <p:nvPr/>
        </p:nvSpPr>
        <p:spPr>
          <a:xfrm>
            <a:off x="1632858" y="6360141"/>
            <a:ext cx="1621971" cy="351744"/>
          </a:xfrm>
          <a:prstGeom prst="rect">
            <a:avLst/>
          </a:prstGeom>
          <a:noFill/>
        </p:spPr>
        <p:txBody>
          <a:bodyPr wrap="square" lIns="130560" tIns="65280" rIns="130560" bIns="65280" rtlCol="0">
            <a:spAutoFit/>
          </a:bodyPr>
          <a:lstStyle/>
          <a:p>
            <a:pPr marL="86134" indent="-86134" defTabSz="914019">
              <a:buFont typeface="Arial" pitchFamily="34" charset="0"/>
              <a:buChar char="•"/>
            </a:pPr>
            <a:r>
              <a:rPr lang="en-US" sz="1400" dirty="0">
                <a:solidFill>
                  <a:prstClr val="black"/>
                </a:solidFill>
              </a:rPr>
              <a:t>Initiative 4</a:t>
            </a:r>
          </a:p>
        </p:txBody>
      </p:sp>
      <p:grpSp>
        <p:nvGrpSpPr>
          <p:cNvPr id="27" name="Group 54"/>
          <p:cNvGrpSpPr/>
          <p:nvPr/>
        </p:nvGrpSpPr>
        <p:grpSpPr>
          <a:xfrm>
            <a:off x="625929" y="1904262"/>
            <a:ext cx="2129246" cy="383721"/>
            <a:chOff x="4514850" y="4192191"/>
            <a:chExt cx="1490472" cy="268605"/>
          </a:xfrm>
        </p:grpSpPr>
        <p:sp>
          <p:nvSpPr>
            <p:cNvPr id="28" name="Rectangle 27"/>
            <p:cNvSpPr/>
            <p:nvPr/>
          </p:nvSpPr>
          <p:spPr bwMode="auto">
            <a:xfrm>
              <a:off x="4574286" y="4192191"/>
              <a:ext cx="1371600" cy="268605"/>
            </a:xfrm>
            <a:prstGeom prst="rect">
              <a:avLst/>
            </a:prstGeom>
            <a:solidFill>
              <a:schemeClr val="accent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2089886"/>
              <a:endParaRPr lang="en-US" sz="1400" dirty="0">
                <a:solidFill>
                  <a:srgbClr val="DBE1E5"/>
                </a:solidFill>
              </a:endParaRPr>
            </a:p>
          </p:txBody>
        </p:sp>
        <p:sp>
          <p:nvSpPr>
            <p:cNvPr id="29" name="TextBox 28"/>
            <p:cNvSpPr txBox="1"/>
            <p:nvPr/>
          </p:nvSpPr>
          <p:spPr>
            <a:xfrm>
              <a:off x="4514850" y="4203383"/>
              <a:ext cx="1490472" cy="215444"/>
            </a:xfrm>
            <a:prstGeom prst="rect">
              <a:avLst/>
            </a:prstGeom>
            <a:noFill/>
          </p:spPr>
          <p:txBody>
            <a:bodyPr wrap="square" rtlCol="0">
              <a:spAutoFit/>
            </a:bodyPr>
            <a:lstStyle/>
            <a:p>
              <a:pPr algn="ctr" defTabSz="914019"/>
              <a:r>
                <a:rPr lang="en-US" sz="1400" b="1" dirty="0">
                  <a:solidFill>
                    <a:srgbClr val="FFFFFF"/>
                  </a:solidFill>
                </a:rPr>
                <a:t>Secondary Priority</a:t>
              </a:r>
            </a:p>
          </p:txBody>
        </p:sp>
      </p:grpSp>
      <p:cxnSp>
        <p:nvCxnSpPr>
          <p:cNvPr id="30" name="Straight Connector 29"/>
          <p:cNvCxnSpPr/>
          <p:nvPr/>
        </p:nvCxnSpPr>
        <p:spPr bwMode="auto">
          <a:xfrm>
            <a:off x="4572000" y="2136594"/>
            <a:ext cx="0" cy="3265714"/>
          </a:xfrm>
          <a:prstGeom prst="line">
            <a:avLst/>
          </a:prstGeom>
          <a:solidFill>
            <a:schemeClr val="accent1"/>
          </a:solidFill>
          <a:ln w="6350" cap="flat" cmpd="sng" algn="ctr">
            <a:solidFill>
              <a:schemeClr val="tx1"/>
            </a:solidFill>
            <a:prstDash val="solid"/>
            <a:round/>
            <a:headEnd type="none" w="med" len="med"/>
            <a:tailEnd type="none"/>
          </a:ln>
          <a:effectLst/>
        </p:spPr>
      </p:cxnSp>
      <p:cxnSp>
        <p:nvCxnSpPr>
          <p:cNvPr id="31" name="Straight Connector 30"/>
          <p:cNvCxnSpPr/>
          <p:nvPr/>
        </p:nvCxnSpPr>
        <p:spPr bwMode="auto">
          <a:xfrm>
            <a:off x="1632858" y="3769450"/>
            <a:ext cx="5878286" cy="0"/>
          </a:xfrm>
          <a:prstGeom prst="line">
            <a:avLst/>
          </a:prstGeom>
          <a:solidFill>
            <a:schemeClr val="accent1"/>
          </a:solidFill>
          <a:ln w="6350" cap="flat" cmpd="sng" algn="ctr">
            <a:solidFill>
              <a:schemeClr val="tx1"/>
            </a:solidFill>
            <a:prstDash val="solid"/>
            <a:round/>
            <a:headEnd type="none" w="med" len="med"/>
            <a:tailEnd type="none"/>
          </a:ln>
          <a:effectLst/>
        </p:spPr>
      </p:cxnSp>
      <p:sp>
        <p:nvSpPr>
          <p:cNvPr id="32" name="TextBox 31"/>
          <p:cNvSpPr txBox="1"/>
          <p:nvPr/>
        </p:nvSpPr>
        <p:spPr>
          <a:xfrm>
            <a:off x="1175657" y="4844143"/>
            <a:ext cx="707571" cy="329760"/>
          </a:xfrm>
          <a:prstGeom prst="rect">
            <a:avLst/>
          </a:prstGeom>
          <a:noFill/>
        </p:spPr>
        <p:txBody>
          <a:bodyPr wrap="square" lIns="130560" tIns="65280" rIns="130560" bIns="65280" rtlCol="0">
            <a:spAutoFit/>
          </a:bodyPr>
          <a:lstStyle/>
          <a:p>
            <a:pPr defTabSz="914019"/>
            <a:r>
              <a:rPr lang="en-US" sz="1300" dirty="0">
                <a:solidFill>
                  <a:prstClr val="black"/>
                </a:solidFill>
              </a:rPr>
              <a:t>Low</a:t>
            </a:r>
          </a:p>
        </p:txBody>
      </p:sp>
      <p:sp>
        <p:nvSpPr>
          <p:cNvPr id="33" name="TextBox 32"/>
          <p:cNvSpPr txBox="1"/>
          <p:nvPr/>
        </p:nvSpPr>
        <p:spPr>
          <a:xfrm>
            <a:off x="2476501" y="5344886"/>
            <a:ext cx="707571" cy="329760"/>
          </a:xfrm>
          <a:prstGeom prst="rect">
            <a:avLst/>
          </a:prstGeom>
          <a:noFill/>
        </p:spPr>
        <p:txBody>
          <a:bodyPr wrap="square" lIns="130560" tIns="65280" rIns="130560" bIns="65280" rtlCol="0">
            <a:spAutoFit/>
          </a:bodyPr>
          <a:lstStyle/>
          <a:p>
            <a:pPr defTabSz="914019"/>
            <a:r>
              <a:rPr lang="en-US" sz="1300" dirty="0">
                <a:solidFill>
                  <a:prstClr val="black"/>
                </a:solidFill>
              </a:rPr>
              <a:t>Low</a:t>
            </a:r>
          </a:p>
        </p:txBody>
      </p:sp>
      <p:sp>
        <p:nvSpPr>
          <p:cNvPr id="34" name="TextBox 33"/>
          <p:cNvSpPr txBox="1"/>
          <p:nvPr/>
        </p:nvSpPr>
        <p:spPr>
          <a:xfrm>
            <a:off x="1110344" y="2307771"/>
            <a:ext cx="707571" cy="329760"/>
          </a:xfrm>
          <a:prstGeom prst="rect">
            <a:avLst/>
          </a:prstGeom>
          <a:noFill/>
        </p:spPr>
        <p:txBody>
          <a:bodyPr wrap="square" lIns="130560" tIns="65280" rIns="130560" bIns="65280" rtlCol="0">
            <a:spAutoFit/>
          </a:bodyPr>
          <a:lstStyle/>
          <a:p>
            <a:pPr defTabSz="914019"/>
            <a:r>
              <a:rPr lang="en-US" sz="1300" dirty="0">
                <a:solidFill>
                  <a:prstClr val="black"/>
                </a:solidFill>
              </a:rPr>
              <a:t>High</a:t>
            </a:r>
          </a:p>
        </p:txBody>
      </p:sp>
      <p:sp>
        <p:nvSpPr>
          <p:cNvPr id="35" name="TextBox 34"/>
          <p:cNvSpPr txBox="1"/>
          <p:nvPr/>
        </p:nvSpPr>
        <p:spPr>
          <a:xfrm>
            <a:off x="6006194" y="5344886"/>
            <a:ext cx="707571" cy="329760"/>
          </a:xfrm>
          <a:prstGeom prst="rect">
            <a:avLst/>
          </a:prstGeom>
          <a:noFill/>
        </p:spPr>
        <p:txBody>
          <a:bodyPr wrap="square" lIns="130560" tIns="65280" rIns="130560" bIns="65280" rtlCol="0">
            <a:spAutoFit/>
          </a:bodyPr>
          <a:lstStyle/>
          <a:p>
            <a:pPr defTabSz="914019"/>
            <a:r>
              <a:rPr lang="en-US" sz="1300" dirty="0">
                <a:solidFill>
                  <a:prstClr val="black"/>
                </a:solidFill>
              </a:rPr>
              <a:t>High</a:t>
            </a:r>
          </a:p>
        </p:txBody>
      </p:sp>
      <p:sp>
        <p:nvSpPr>
          <p:cNvPr id="36" name="TextBox 35"/>
          <p:cNvSpPr txBox="1"/>
          <p:nvPr/>
        </p:nvSpPr>
        <p:spPr>
          <a:xfrm>
            <a:off x="1" y="3410635"/>
            <a:ext cx="1524000" cy="501167"/>
          </a:xfrm>
          <a:prstGeom prst="rect">
            <a:avLst/>
          </a:prstGeom>
          <a:noFill/>
        </p:spPr>
        <p:txBody>
          <a:bodyPr wrap="square" lIns="130560" tIns="65280" rIns="130560" bIns="65280" rtlCol="0">
            <a:spAutoFit/>
          </a:bodyPr>
          <a:lstStyle/>
          <a:p>
            <a:pPr algn="ctr" defTabSz="914019"/>
            <a:r>
              <a:rPr lang="en-US" sz="1200" b="1" dirty="0">
                <a:solidFill>
                  <a:prstClr val="black"/>
                </a:solidFill>
              </a:rPr>
              <a:t>Potential Impact on </a:t>
            </a:r>
            <a:r>
              <a:rPr lang="en-US" sz="1200" b="1" i="1" dirty="0" smtClean="0">
                <a:solidFill>
                  <a:prstClr val="black"/>
                </a:solidFill>
              </a:rPr>
              <a:t>Goal</a:t>
            </a:r>
            <a:endParaRPr lang="en-US" sz="1200" b="1" i="1" dirty="0">
              <a:solidFill>
                <a:prstClr val="black"/>
              </a:solidFill>
            </a:endParaRPr>
          </a:p>
        </p:txBody>
      </p:sp>
      <p:cxnSp>
        <p:nvCxnSpPr>
          <p:cNvPr id="38" name="Straight Arrow Connector 37"/>
          <p:cNvCxnSpPr>
            <a:stCxn id="33" idx="3"/>
            <a:endCxn id="35" idx="1"/>
          </p:cNvCxnSpPr>
          <p:nvPr/>
        </p:nvCxnSpPr>
        <p:spPr>
          <a:xfrm>
            <a:off x="3184079" y="5509766"/>
            <a:ext cx="2822121" cy="0"/>
          </a:xfrm>
          <a:prstGeom prst="straightConnector1">
            <a:avLst/>
          </a:prstGeom>
          <a:ln>
            <a:headEnd type="none"/>
            <a:tailEnd type="arrow"/>
          </a:ln>
        </p:spPr>
        <p:style>
          <a:lnRef idx="1">
            <a:schemeClr val="dk1"/>
          </a:lnRef>
          <a:fillRef idx="0">
            <a:schemeClr val="dk1"/>
          </a:fillRef>
          <a:effectRef idx="0">
            <a:schemeClr val="dk1"/>
          </a:effectRef>
          <a:fontRef idx="minor">
            <a:schemeClr val="tx1"/>
          </a:fontRef>
        </p:style>
      </p:cxnSp>
      <p:sp>
        <p:nvSpPr>
          <p:cNvPr id="41" name="Text Placeholder 12"/>
          <p:cNvSpPr txBox="1">
            <a:spLocks/>
          </p:cNvSpPr>
          <p:nvPr/>
        </p:nvSpPr>
        <p:spPr bwMode="gray">
          <a:xfrm>
            <a:off x="399866" y="963229"/>
            <a:ext cx="8314171" cy="271094"/>
          </a:xfrm>
          <a:prstGeom prst="rect">
            <a:avLst/>
          </a:prstGeom>
        </p:spPr>
        <p:txBody>
          <a:bodyPr vert="horz" wrap="square" lIns="0" tIns="40940" rIns="0" bIns="40940" rtlCol="0">
            <a:noAutofit/>
          </a:bodyPr>
          <a:lstStyle/>
          <a:p>
            <a:pPr defTabSz="912617">
              <a:defRPr/>
            </a:pPr>
            <a:r>
              <a:rPr lang="en-US" sz="1300" dirty="0">
                <a:solidFill>
                  <a:srgbClr val="617685"/>
                </a:solidFill>
              </a:rPr>
              <a:t>Prioritization of Initiatives by Potential Impact and Feasibility</a:t>
            </a:r>
          </a:p>
          <a:p>
            <a:pPr defTabSz="912617">
              <a:defRPr/>
            </a:pPr>
            <a:endParaRPr lang="en-US" sz="1300" dirty="0">
              <a:solidFill>
                <a:srgbClr val="617685"/>
              </a:solidFill>
            </a:endParaRPr>
          </a:p>
        </p:txBody>
      </p:sp>
      <p:sp>
        <p:nvSpPr>
          <p:cNvPr id="42" name="Chevron 41"/>
          <p:cNvSpPr/>
          <p:nvPr/>
        </p:nvSpPr>
        <p:spPr bwMode="gray">
          <a:xfrm>
            <a:off x="6716238" y="673831"/>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Objective</a:t>
            </a:r>
          </a:p>
        </p:txBody>
      </p:sp>
      <p:sp>
        <p:nvSpPr>
          <p:cNvPr id="43" name="Chevron 42"/>
          <p:cNvSpPr/>
          <p:nvPr/>
        </p:nvSpPr>
        <p:spPr bwMode="gray">
          <a:xfrm>
            <a:off x="7717474" y="673831"/>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Initiative</a:t>
            </a:r>
          </a:p>
        </p:txBody>
      </p:sp>
      <p:sp>
        <p:nvSpPr>
          <p:cNvPr id="44" name="Chevron 43"/>
          <p:cNvSpPr/>
          <p:nvPr/>
        </p:nvSpPr>
        <p:spPr bwMode="gray">
          <a:xfrm>
            <a:off x="5715001" y="673831"/>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Goal</a:t>
            </a:r>
          </a:p>
        </p:txBody>
      </p:sp>
    </p:spTree>
    <p:extLst>
      <p:ext uri="{BB962C8B-B14F-4D97-AF65-F5344CB8AC3E}">
        <p14:creationId xmlns:p14="http://schemas.microsoft.com/office/powerpoint/2010/main" val="85922986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47</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Goal #X: </a:t>
            </a:r>
            <a:r>
              <a:rPr lang="en-US" i="1" dirty="0" smtClean="0"/>
              <a:t>Goal</a:t>
            </a:r>
            <a:endParaRPr lang="en-US" i="1" dirty="0"/>
          </a:p>
        </p:txBody>
      </p:sp>
      <p:sp>
        <p:nvSpPr>
          <p:cNvPr id="4" name="Title 3"/>
          <p:cNvSpPr>
            <a:spLocks noGrp="1"/>
          </p:cNvSpPr>
          <p:nvPr>
            <p:ph type="title"/>
          </p:nvPr>
        </p:nvSpPr>
        <p:spPr/>
        <p:txBody>
          <a:bodyPr/>
          <a:lstStyle/>
          <a:p>
            <a:r>
              <a:rPr lang="en-US" dirty="0" smtClean="0"/>
              <a:t>Financial Summary</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163446777"/>
              </p:ext>
            </p:extLst>
          </p:nvPr>
        </p:nvGraphicFramePr>
        <p:xfrm>
          <a:off x="314237" y="1391464"/>
          <a:ext cx="8515528" cy="4856936"/>
        </p:xfrm>
        <a:graphic>
          <a:graphicData uri="http://schemas.openxmlformats.org/drawingml/2006/table">
            <a:tbl>
              <a:tblPr firstRow="1" bandRow="1">
                <a:tableStyleId>{5C22544A-7EE6-4342-B048-85BDC9FD1C3A}</a:tableStyleId>
              </a:tblPr>
              <a:tblGrid>
                <a:gridCol w="1286976"/>
                <a:gridCol w="783013"/>
                <a:gridCol w="783013"/>
                <a:gridCol w="783013"/>
                <a:gridCol w="783013"/>
                <a:gridCol w="783013"/>
                <a:gridCol w="783013"/>
                <a:gridCol w="783013"/>
                <a:gridCol w="783013"/>
                <a:gridCol w="964448"/>
              </a:tblGrid>
              <a:tr h="352247">
                <a:tc>
                  <a:txBody>
                    <a:bodyPr/>
                    <a:lstStyle/>
                    <a:p>
                      <a:pPr algn="ctr"/>
                      <a:endParaRPr lang="en-US" sz="1100" dirty="0"/>
                    </a:p>
                  </a:txBody>
                  <a:tcPr marL="130629" marR="130629" marT="65314" marB="65314" anchor="ctr"/>
                </a:tc>
                <a:tc>
                  <a:txBody>
                    <a:bodyPr/>
                    <a:lstStyle/>
                    <a:p>
                      <a:pPr algn="ctr"/>
                      <a:r>
                        <a:rPr lang="en-US" sz="1000" dirty="0" smtClean="0"/>
                        <a:t>Initiative 1</a:t>
                      </a:r>
                      <a:endParaRPr lang="en-US" sz="1000" dirty="0"/>
                    </a:p>
                  </a:txBody>
                  <a:tcPr marL="130629" marR="130629" marT="65314" marB="65314" anchor="ctr"/>
                </a:tc>
                <a:tc>
                  <a:txBody>
                    <a:bodyPr/>
                    <a:lstStyle/>
                    <a:p>
                      <a:pPr algn="ctr"/>
                      <a:r>
                        <a:rPr lang="en-US" sz="1000" dirty="0" smtClean="0"/>
                        <a:t>2</a:t>
                      </a:r>
                      <a:endParaRPr lang="en-US" sz="1000" dirty="0"/>
                    </a:p>
                  </a:txBody>
                  <a:tcPr marL="130629" marR="130629" marT="65314" marB="65314" anchor="ctr"/>
                </a:tc>
                <a:tc>
                  <a:txBody>
                    <a:bodyPr/>
                    <a:lstStyle/>
                    <a:p>
                      <a:pPr algn="ctr"/>
                      <a:r>
                        <a:rPr lang="en-US" sz="1000" dirty="0" smtClean="0"/>
                        <a:t>3</a:t>
                      </a:r>
                      <a:endParaRPr lang="en-US" sz="1000" dirty="0"/>
                    </a:p>
                  </a:txBody>
                  <a:tcPr marL="130629" marR="130629" marT="65314" marB="65314" anchor="ctr"/>
                </a:tc>
                <a:tc>
                  <a:txBody>
                    <a:bodyPr/>
                    <a:lstStyle/>
                    <a:p>
                      <a:pPr algn="ctr"/>
                      <a:r>
                        <a:rPr lang="en-US" sz="1000" dirty="0" smtClean="0"/>
                        <a:t>4</a:t>
                      </a:r>
                      <a:endParaRPr lang="en-US" sz="1000" dirty="0"/>
                    </a:p>
                  </a:txBody>
                  <a:tcPr marL="130629" marR="130629" marT="65314" marB="65314" anchor="ctr"/>
                </a:tc>
                <a:tc>
                  <a:txBody>
                    <a:bodyPr/>
                    <a:lstStyle/>
                    <a:p>
                      <a:pPr algn="ctr"/>
                      <a:r>
                        <a:rPr lang="en-US" sz="1000" dirty="0" smtClean="0"/>
                        <a:t>5</a:t>
                      </a:r>
                      <a:endParaRPr lang="en-US" sz="1000" dirty="0"/>
                    </a:p>
                  </a:txBody>
                  <a:tcPr marL="130629" marR="130629" marT="65314" marB="65314" anchor="ctr"/>
                </a:tc>
                <a:tc>
                  <a:txBody>
                    <a:bodyPr/>
                    <a:lstStyle/>
                    <a:p>
                      <a:pPr algn="ctr"/>
                      <a:r>
                        <a:rPr lang="en-US" sz="1000" dirty="0" smtClean="0"/>
                        <a:t>6</a:t>
                      </a:r>
                      <a:endParaRPr lang="en-US" sz="1000" dirty="0"/>
                    </a:p>
                  </a:txBody>
                  <a:tcPr marL="130629" marR="130629" marT="65314" marB="65314" anchor="ctr"/>
                </a:tc>
                <a:tc>
                  <a:txBody>
                    <a:bodyPr/>
                    <a:lstStyle/>
                    <a:p>
                      <a:pPr algn="ctr"/>
                      <a:r>
                        <a:rPr lang="en-US" sz="1000" dirty="0" smtClean="0"/>
                        <a:t>7</a:t>
                      </a:r>
                      <a:endParaRPr lang="en-US" sz="1000" dirty="0"/>
                    </a:p>
                  </a:txBody>
                  <a:tcPr marL="130629" marR="130629" marT="65314" marB="65314" anchor="ctr"/>
                </a:tc>
                <a:tc>
                  <a:txBody>
                    <a:bodyPr/>
                    <a:lstStyle/>
                    <a:p>
                      <a:pPr algn="ctr"/>
                      <a:r>
                        <a:rPr lang="en-US" sz="1000" dirty="0" smtClean="0"/>
                        <a:t>8</a:t>
                      </a:r>
                      <a:endParaRPr lang="en-US" sz="1000" dirty="0"/>
                    </a:p>
                  </a:txBody>
                  <a:tcPr marL="130629" marR="130629" marT="65314" marB="65314" anchor="ctr"/>
                </a:tc>
                <a:tc>
                  <a:txBody>
                    <a:bodyPr/>
                    <a:lstStyle/>
                    <a:p>
                      <a:pPr algn="ctr"/>
                      <a:r>
                        <a:rPr lang="en-US" sz="1000" dirty="0" smtClean="0"/>
                        <a:t>Goal Investment</a:t>
                      </a:r>
                      <a:endParaRPr lang="en-US" sz="1000" dirty="0"/>
                    </a:p>
                  </a:txBody>
                  <a:tcPr marL="130629" marR="130629" marT="65314" marB="65314" anchor="ctr">
                    <a:solidFill>
                      <a:schemeClr val="accent2">
                        <a:lumMod val="75000"/>
                      </a:schemeClr>
                    </a:solidFill>
                  </a:tcPr>
                </a:tc>
              </a:tr>
              <a:tr h="289861">
                <a:tc gridSpan="6">
                  <a:txBody>
                    <a:bodyPr/>
                    <a:lstStyle/>
                    <a:p>
                      <a:r>
                        <a:rPr lang="en-US" sz="1100" b="1" dirty="0" smtClean="0"/>
                        <a:t>Capital Investment </a:t>
                      </a:r>
                      <a:endParaRPr lang="en-US" sz="1100" b="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r>
              <a:tr h="289861">
                <a:tc>
                  <a:txBody>
                    <a:bodyPr/>
                    <a:lstStyle/>
                    <a:p>
                      <a:r>
                        <a:rPr lang="en-US" sz="1100" dirty="0" smtClean="0"/>
                        <a:t>Facilities</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289861">
                <a:tc>
                  <a:txBody>
                    <a:bodyPr/>
                    <a:lstStyle/>
                    <a:p>
                      <a:r>
                        <a:rPr lang="en-US" sz="1100" dirty="0" smtClean="0"/>
                        <a:t>Equipment</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52776">
                <a:tc>
                  <a:txBody>
                    <a:bodyPr/>
                    <a:lstStyle/>
                    <a:p>
                      <a:r>
                        <a:rPr lang="en-US" sz="1100" dirty="0" smtClean="0"/>
                        <a:t>Information Technology</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289861">
                <a:tc>
                  <a:txBody>
                    <a:bodyPr/>
                    <a:lstStyle/>
                    <a:p>
                      <a:pPr algn="l"/>
                      <a:r>
                        <a:rPr lang="en-US" sz="1100" b="1" dirty="0" smtClean="0"/>
                        <a:t>Subtotal</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289861">
                <a:tc gridSpan="6">
                  <a:txBody>
                    <a:bodyPr/>
                    <a:lstStyle/>
                    <a:p>
                      <a:r>
                        <a:rPr lang="en-US" sz="1100" b="1" dirty="0" smtClean="0"/>
                        <a:t>Operating Investment </a:t>
                      </a:r>
                      <a:endParaRPr lang="en-US" sz="1100" b="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c>
                  <a:txBody>
                    <a:bodyPr/>
                    <a:lstStyle/>
                    <a:p>
                      <a:endParaRPr lang="en-US" sz="1100" b="1" dirty="0"/>
                    </a:p>
                  </a:txBody>
                  <a:tcPr marL="130629" marR="130629" marT="65314" marB="65314">
                    <a:solidFill>
                      <a:schemeClr val="accent1">
                        <a:lumMod val="60000"/>
                        <a:lumOff val="40000"/>
                      </a:schemeClr>
                    </a:solidFill>
                  </a:tcPr>
                </a:tc>
              </a:tr>
              <a:tr h="289861">
                <a:tc>
                  <a:txBody>
                    <a:bodyPr/>
                    <a:lstStyle/>
                    <a:p>
                      <a:r>
                        <a:rPr lang="en-US" sz="1100" dirty="0" smtClean="0"/>
                        <a:t>Clinical Staff</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52776">
                <a:tc>
                  <a:txBody>
                    <a:bodyPr/>
                    <a:lstStyle/>
                    <a:p>
                      <a:r>
                        <a:rPr lang="en-US" sz="1100" dirty="0" smtClean="0"/>
                        <a:t>Training</a:t>
                      </a:r>
                      <a:r>
                        <a:rPr lang="en-US" sz="1100" baseline="0" dirty="0" smtClean="0"/>
                        <a:t> / Development</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70000">
                <a:tc>
                  <a:txBody>
                    <a:bodyPr/>
                    <a:lstStyle/>
                    <a:p>
                      <a:r>
                        <a:rPr lang="en-US" sz="1100" dirty="0" smtClean="0"/>
                        <a:t>Marketing and Communication</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52776">
                <a:tc>
                  <a:txBody>
                    <a:bodyPr/>
                    <a:lstStyle/>
                    <a:p>
                      <a:r>
                        <a:rPr lang="en-US" sz="1100" dirty="0" smtClean="0"/>
                        <a:t>Administrative</a:t>
                      </a:r>
                      <a:r>
                        <a:rPr lang="en-US" sz="1100" baseline="0" dirty="0" smtClean="0"/>
                        <a:t> Costs</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289861">
                <a:tc>
                  <a:txBody>
                    <a:bodyPr/>
                    <a:lstStyle/>
                    <a:p>
                      <a:pPr marL="0" marR="0" indent="0" algn="l" defTabSz="910170" rtl="0" eaLnBrk="1" fontAlgn="auto" latinLnBrk="0" hangingPunct="1">
                        <a:lnSpc>
                          <a:spcPct val="100000"/>
                        </a:lnSpc>
                        <a:spcBef>
                          <a:spcPts val="0"/>
                        </a:spcBef>
                        <a:spcAft>
                          <a:spcPts val="0"/>
                        </a:spcAft>
                        <a:buClrTx/>
                        <a:buSzTx/>
                        <a:buFontTx/>
                        <a:buNone/>
                        <a:tabLst/>
                        <a:defRPr/>
                      </a:pPr>
                      <a:r>
                        <a:rPr lang="en-US" sz="1100" b="1" dirty="0" smtClean="0"/>
                        <a:t>Subtotal</a:t>
                      </a:r>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solidFill>
                      <a:schemeClr val="accent2">
                        <a:lumMod val="75000"/>
                      </a:schemeClr>
                    </a:solidFill>
                  </a:tcPr>
                </a:tc>
              </a:tr>
              <a:tr h="452776">
                <a:tc>
                  <a:txBody>
                    <a:bodyPr/>
                    <a:lstStyle/>
                    <a:p>
                      <a:pPr algn="l"/>
                      <a:r>
                        <a:rPr lang="en-US" sz="1100" b="1" dirty="0" smtClean="0">
                          <a:solidFill>
                            <a:schemeClr val="bg1"/>
                          </a:solidFill>
                        </a:rPr>
                        <a:t>Initiative </a:t>
                      </a:r>
                      <a:r>
                        <a:rPr lang="en-US" sz="1100" b="1" baseline="0" dirty="0" smtClean="0">
                          <a:solidFill>
                            <a:schemeClr val="bg1"/>
                          </a:solidFill>
                        </a:rPr>
                        <a:t>Investment</a:t>
                      </a:r>
                      <a:endParaRPr lang="en-US" sz="1100" b="1" dirty="0">
                        <a:solidFill>
                          <a:schemeClr val="bg1"/>
                        </a:solidFill>
                      </a:endParaRPr>
                    </a:p>
                  </a:txBody>
                  <a:tcPr marL="130629" marR="130629" marT="65314" marB="65314">
                    <a:solidFill>
                      <a:schemeClr val="accent2">
                        <a:lumMod val="75000"/>
                      </a:schemeClr>
                    </a:solidFill>
                  </a:tcPr>
                </a:tc>
                <a:tc>
                  <a:txBody>
                    <a:bodyPr/>
                    <a:lstStyle/>
                    <a:p>
                      <a:pPr algn="ctr"/>
                      <a:endParaRPr lang="en-US" sz="1100" dirty="0"/>
                    </a:p>
                  </a:txBody>
                  <a:tcPr marL="130629" marR="130629" marT="65314" marB="65314" anchor="ctr">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c>
                  <a:txBody>
                    <a:bodyPr/>
                    <a:lstStyle/>
                    <a:p>
                      <a:pPr algn="ctr"/>
                      <a:endParaRPr lang="en-US" sz="1100" dirty="0"/>
                    </a:p>
                  </a:txBody>
                  <a:tcPr marL="130629" marR="130629" marT="65314" marB="65314" anchor="ctr">
                    <a:lnB w="12700" cap="flat" cmpd="sng" algn="ctr">
                      <a:noFill/>
                      <a:prstDash val="solid"/>
                      <a:round/>
                      <a:headEnd type="none" w="med" len="med"/>
                      <a:tailEnd type="none" w="med" len="med"/>
                    </a:lnB>
                    <a:solidFill>
                      <a:schemeClr val="accent2">
                        <a:lumMod val="75000"/>
                      </a:schemeClr>
                    </a:solidFill>
                  </a:tcPr>
                </a:tc>
              </a:tr>
            </a:tbl>
          </a:graphicData>
        </a:graphic>
      </p:graphicFrame>
      <p:sp>
        <p:nvSpPr>
          <p:cNvPr id="8" name="Text Placeholder 12"/>
          <p:cNvSpPr txBox="1">
            <a:spLocks/>
          </p:cNvSpPr>
          <p:nvPr/>
        </p:nvSpPr>
        <p:spPr bwMode="gray">
          <a:xfrm>
            <a:off x="399866" y="963229"/>
            <a:ext cx="8314171" cy="271094"/>
          </a:xfrm>
          <a:prstGeom prst="rect">
            <a:avLst/>
          </a:prstGeom>
        </p:spPr>
        <p:txBody>
          <a:bodyPr vert="horz" wrap="square" lIns="0" tIns="40940" rIns="0" bIns="40940" rtlCol="0">
            <a:noAutofit/>
          </a:bodyPr>
          <a:lstStyle/>
          <a:p>
            <a:pPr defTabSz="912617">
              <a:defRPr/>
            </a:pPr>
            <a:r>
              <a:rPr lang="en-US" sz="1400" dirty="0" smtClean="0">
                <a:solidFill>
                  <a:prstClr val="white">
                    <a:lumMod val="50000"/>
                  </a:prstClr>
                </a:solidFill>
              </a:rPr>
              <a:t>Investment Required for Initiatives to </a:t>
            </a:r>
            <a:r>
              <a:rPr lang="en-US" sz="1400" i="1" dirty="0" smtClean="0">
                <a:solidFill>
                  <a:prstClr val="white">
                    <a:lumMod val="50000"/>
                  </a:prstClr>
                </a:solidFill>
              </a:rPr>
              <a:t>Goal</a:t>
            </a:r>
            <a:endParaRPr lang="en-US" sz="1300" i="1" dirty="0">
              <a:solidFill>
                <a:prstClr val="white">
                  <a:lumMod val="50000"/>
                </a:prstClr>
              </a:solidFill>
            </a:endParaRPr>
          </a:p>
        </p:txBody>
      </p:sp>
      <p:sp>
        <p:nvSpPr>
          <p:cNvPr id="9" name="Chevron 8"/>
          <p:cNvSpPr/>
          <p:nvPr/>
        </p:nvSpPr>
        <p:spPr bwMode="gray">
          <a:xfrm>
            <a:off x="6716238" y="673831"/>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Objective</a:t>
            </a:r>
          </a:p>
        </p:txBody>
      </p:sp>
      <p:sp>
        <p:nvSpPr>
          <p:cNvPr id="10" name="Chevron 9"/>
          <p:cNvSpPr/>
          <p:nvPr/>
        </p:nvSpPr>
        <p:spPr bwMode="gray">
          <a:xfrm>
            <a:off x="7717474" y="673831"/>
            <a:ext cx="1001237" cy="195943"/>
          </a:xfrm>
          <a:prstGeom prst="chevron">
            <a:avLst/>
          </a:prstGeom>
          <a:solidFill>
            <a:schemeClr val="accent1"/>
          </a:solid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Initiative</a:t>
            </a:r>
          </a:p>
        </p:txBody>
      </p:sp>
      <p:sp>
        <p:nvSpPr>
          <p:cNvPr id="11" name="Chevron 10"/>
          <p:cNvSpPr/>
          <p:nvPr/>
        </p:nvSpPr>
        <p:spPr bwMode="gray">
          <a:xfrm>
            <a:off x="5715001" y="673831"/>
            <a:ext cx="1001237" cy="195943"/>
          </a:xfrm>
          <a:prstGeom prst="chevron">
            <a:avLst/>
          </a:prstGeom>
          <a:noFill/>
          <a:ln w="9525" cap="flat" cmpd="sng" algn="ctr">
            <a:solidFill>
              <a:schemeClr val="accent1"/>
            </a:solidFill>
            <a:prstDash val="solid"/>
            <a:round/>
            <a:headEnd type="none" w="med" len="med"/>
            <a:tailEnd type="none" w="med" len="med"/>
          </a:ln>
          <a:effectLst/>
        </p:spPr>
        <p:txBody>
          <a:bodyPr vert="horz" wrap="square" lIns="130573" tIns="65288" rIns="130573" bIns="65288" numCol="1" rtlCol="0" anchor="ctr" anchorCtr="0" compatLnSpc="1">
            <a:prstTxWarp prst="textNoShape">
              <a:avLst/>
            </a:prstTxWarp>
          </a:bodyPr>
          <a:lstStyle/>
          <a:p>
            <a:pPr algn="ctr" defTabSz="2090094"/>
            <a:r>
              <a:rPr lang="en-US" sz="900" b="1" dirty="0">
                <a:solidFill>
                  <a:prstClr val="black"/>
                </a:solidFill>
              </a:rPr>
              <a:t>Goal</a:t>
            </a:r>
          </a:p>
        </p:txBody>
      </p:sp>
    </p:spTree>
    <p:extLst>
      <p:ext uri="{BB962C8B-B14F-4D97-AF65-F5344CB8AC3E}">
        <p14:creationId xmlns:p14="http://schemas.microsoft.com/office/powerpoint/2010/main" val="204016436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48</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a:t>Goal #X: </a:t>
            </a:r>
            <a:r>
              <a:rPr lang="en-US" i="1" dirty="0"/>
              <a:t>Goal</a:t>
            </a:r>
          </a:p>
        </p:txBody>
      </p:sp>
      <p:sp>
        <p:nvSpPr>
          <p:cNvPr id="4" name="Title 3"/>
          <p:cNvSpPr>
            <a:spLocks noGrp="1"/>
          </p:cNvSpPr>
          <p:nvPr>
            <p:ph type="title"/>
          </p:nvPr>
        </p:nvSpPr>
        <p:spPr/>
        <p:txBody>
          <a:bodyPr/>
          <a:lstStyle/>
          <a:p>
            <a:r>
              <a:rPr lang="en-US" dirty="0" smtClean="0"/>
              <a:t>Implementation Timeline</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6633929"/>
              </p:ext>
            </p:extLst>
          </p:nvPr>
        </p:nvGraphicFramePr>
        <p:xfrm>
          <a:off x="457202" y="1219201"/>
          <a:ext cx="8256835" cy="5029200"/>
        </p:xfrm>
        <a:graphic>
          <a:graphicData uri="http://schemas.openxmlformats.org/drawingml/2006/table">
            <a:tbl>
              <a:tblPr firstRow="1" bandRow="1">
                <a:tableStyleId>{2D5ABB26-0587-4C30-8999-92F81FD0307C}</a:tableStyleId>
              </a:tblPr>
              <a:tblGrid>
                <a:gridCol w="2438400"/>
                <a:gridCol w="1163687"/>
                <a:gridCol w="1163687"/>
                <a:gridCol w="1163687"/>
                <a:gridCol w="1163687"/>
                <a:gridCol w="1163687"/>
              </a:tblGrid>
              <a:tr h="457200">
                <a:tc>
                  <a:txBody>
                    <a:bodyPr/>
                    <a:lstStyle/>
                    <a:p>
                      <a:pPr algn="ctr" fontAlgn="b"/>
                      <a:r>
                        <a:rPr lang="en-US" sz="1100" u="none" strike="noStrike" dirty="0"/>
                        <a:t>Initiative </a:t>
                      </a:r>
                      <a:endParaRPr lang="en-US" sz="1100" b="0" i="0" u="none" strike="noStrike" dirty="0">
                        <a:solidFill>
                          <a:srgbClr val="000000"/>
                        </a:solidFill>
                        <a:latin typeface="+mj-lt"/>
                      </a:endParaRPr>
                    </a:p>
                  </a:txBody>
                  <a:tcPr marT="91440" marB="91440" anchor="ctr"/>
                </a:tc>
                <a:tc>
                  <a:txBody>
                    <a:bodyPr/>
                    <a:lstStyle/>
                    <a:p>
                      <a:pPr algn="ctr"/>
                      <a:r>
                        <a:rPr lang="en-US" sz="1100" dirty="0" smtClean="0"/>
                        <a:t>YR 1</a:t>
                      </a:r>
                      <a:endParaRPr lang="en-US" sz="1100" dirty="0"/>
                    </a:p>
                  </a:txBody>
                  <a:tcPr marL="130629" marR="130629" marT="65314" marB="65314" anchor="ctr"/>
                </a:tc>
                <a:tc>
                  <a:txBody>
                    <a:bodyPr/>
                    <a:lstStyle/>
                    <a:p>
                      <a:pPr algn="ctr"/>
                      <a:r>
                        <a:rPr lang="en-US" sz="1100" dirty="0" smtClean="0"/>
                        <a:t>YR 2</a:t>
                      </a:r>
                      <a:endParaRPr lang="en-US" sz="1100" dirty="0"/>
                    </a:p>
                  </a:txBody>
                  <a:tcPr marL="130629" marR="130629" marT="65314" marB="65314" anchor="ctr"/>
                </a:tc>
                <a:tc>
                  <a:txBody>
                    <a:bodyPr/>
                    <a:lstStyle/>
                    <a:p>
                      <a:pPr algn="ctr"/>
                      <a:r>
                        <a:rPr lang="en-US" sz="1100" dirty="0" smtClean="0"/>
                        <a:t>YR 3</a:t>
                      </a:r>
                      <a:endParaRPr lang="en-US" sz="1100" dirty="0"/>
                    </a:p>
                  </a:txBody>
                  <a:tcPr marL="130629" marR="130629" marT="65314" marB="65314" anchor="ctr"/>
                </a:tc>
                <a:tc>
                  <a:txBody>
                    <a:bodyPr/>
                    <a:lstStyle/>
                    <a:p>
                      <a:pPr algn="ctr"/>
                      <a:r>
                        <a:rPr lang="en-US" sz="1100" dirty="0" smtClean="0"/>
                        <a:t>YR 4</a:t>
                      </a:r>
                      <a:endParaRPr lang="en-US" sz="1100" dirty="0"/>
                    </a:p>
                  </a:txBody>
                  <a:tcPr marL="130629" marR="130629" marT="65314" marB="65314" anchor="ctr"/>
                </a:tc>
                <a:tc>
                  <a:txBody>
                    <a:bodyPr/>
                    <a:lstStyle/>
                    <a:p>
                      <a:pPr algn="ctr"/>
                      <a:r>
                        <a:rPr lang="en-US" sz="1100" dirty="0" smtClean="0"/>
                        <a:t>YR 5</a:t>
                      </a:r>
                      <a:endParaRPr lang="en-US" sz="1100" dirty="0"/>
                    </a:p>
                  </a:txBody>
                  <a:tcPr marL="130629" marR="130629" marT="65314" marB="65314" anchor="ctr"/>
                </a:tc>
              </a:tr>
              <a:tr h="457200">
                <a:tc>
                  <a:txBody>
                    <a:bodyPr/>
                    <a:lstStyle/>
                    <a:p>
                      <a:pPr algn="l" fontAlgn="b"/>
                      <a:r>
                        <a:rPr lang="en-US" sz="1100" b="0" i="0" u="none" strike="noStrike" dirty="0" smtClean="0">
                          <a:solidFill>
                            <a:srgbClr val="000000"/>
                          </a:solidFill>
                          <a:latin typeface="+mj-lt"/>
                        </a:rPr>
                        <a:t>Initiative</a:t>
                      </a:r>
                      <a:r>
                        <a:rPr lang="en-US" sz="1100" b="0" i="0" u="none" strike="noStrike" baseline="0" dirty="0" smtClean="0">
                          <a:solidFill>
                            <a:srgbClr val="000000"/>
                          </a:solidFill>
                          <a:latin typeface="+mj-lt"/>
                        </a:rPr>
                        <a:t> #1</a:t>
                      </a:r>
                      <a:endParaRPr lang="en-US" sz="1100" b="0" i="0" u="none" strike="noStrike" dirty="0">
                        <a:solidFill>
                          <a:srgbClr val="000000"/>
                        </a:solidFill>
                        <a:latin typeface="+mj-lt"/>
                      </a:endParaRPr>
                    </a:p>
                  </a:txBody>
                  <a:tcPr marT="91440" marB="91440" anchor="ct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r>
              <a:tr h="457200">
                <a:tc>
                  <a:txBody>
                    <a:bodyPr/>
                    <a:lstStyle/>
                    <a:p>
                      <a:pPr algn="l" fontAlgn="b"/>
                      <a:r>
                        <a:rPr lang="en-US" sz="1100" u="none" strike="noStrike" dirty="0" smtClean="0"/>
                        <a:t>Initiative #2</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#3</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noFill/>
                  </a:tcP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#4</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#5</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a:t>
                      </a:r>
                      <a:r>
                        <a:rPr lang="en-US" sz="1100" u="none" strike="noStrike" baseline="0" dirty="0" smtClean="0"/>
                        <a:t> #6</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#7</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#8</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#9</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457200">
                <a:tc>
                  <a:txBody>
                    <a:bodyPr/>
                    <a:lstStyle/>
                    <a:p>
                      <a:pPr algn="l" fontAlgn="b"/>
                      <a:r>
                        <a:rPr lang="en-US" sz="1100" u="none" strike="noStrike" dirty="0" smtClean="0"/>
                        <a:t>Initiative #10</a:t>
                      </a:r>
                      <a:endParaRPr lang="en-US" sz="1100" b="0" i="0" u="none" strike="noStrike" dirty="0">
                        <a:solidFill>
                          <a:srgbClr val="000000"/>
                        </a:solidFill>
                        <a:latin typeface="+mn-lt"/>
                      </a:endParaRPr>
                    </a:p>
                  </a:txBody>
                  <a:tcPr marT="91440" marB="91440"/>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bl>
          </a:graphicData>
        </a:graphic>
      </p:graphicFrame>
      <p:sp>
        <p:nvSpPr>
          <p:cNvPr id="7" name="Text Placeholder 12"/>
          <p:cNvSpPr txBox="1">
            <a:spLocks/>
          </p:cNvSpPr>
          <p:nvPr/>
        </p:nvSpPr>
        <p:spPr bwMode="gray">
          <a:xfrm>
            <a:off x="399866" y="963229"/>
            <a:ext cx="8314171" cy="271094"/>
          </a:xfrm>
          <a:prstGeom prst="rect">
            <a:avLst/>
          </a:prstGeom>
        </p:spPr>
        <p:txBody>
          <a:bodyPr vert="horz" wrap="square" lIns="0" tIns="40940" rIns="0" bIns="40940" rtlCol="0">
            <a:noAutofit/>
          </a:bodyPr>
          <a:lstStyle/>
          <a:p>
            <a:pPr defTabSz="912617">
              <a:defRPr/>
            </a:pPr>
            <a:r>
              <a:rPr lang="en-US" sz="1300" dirty="0">
                <a:solidFill>
                  <a:srgbClr val="617685"/>
                </a:solidFill>
              </a:rPr>
              <a:t>Initiatives related to </a:t>
            </a:r>
            <a:r>
              <a:rPr lang="en-US" sz="1300" i="1" dirty="0" smtClean="0">
                <a:solidFill>
                  <a:srgbClr val="617685"/>
                </a:solidFill>
              </a:rPr>
              <a:t>Goal</a:t>
            </a:r>
            <a:endParaRPr lang="en-US" sz="1300" dirty="0">
              <a:solidFill>
                <a:srgbClr val="617685"/>
              </a:solidFill>
            </a:endParaRPr>
          </a:p>
        </p:txBody>
      </p:sp>
    </p:spTree>
    <p:extLst>
      <p:ext uri="{BB962C8B-B14F-4D97-AF65-F5344CB8AC3E}">
        <p14:creationId xmlns:p14="http://schemas.microsoft.com/office/powerpoint/2010/main" val="427485344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49</a:t>
            </a:fld>
            <a:endParaRPr lang="en-US" dirty="0">
              <a:solidFill>
                <a:srgbClr val="000000"/>
              </a:solidFill>
            </a:endParaRPr>
          </a:p>
        </p:txBody>
      </p:sp>
      <p:sp>
        <p:nvSpPr>
          <p:cNvPr id="3" name="Text Placeholder 2"/>
          <p:cNvSpPr>
            <a:spLocks noGrp="1"/>
          </p:cNvSpPr>
          <p:nvPr>
            <p:ph type="body" sz="quarter" idx="11"/>
          </p:nvPr>
        </p:nvSpPr>
        <p:spPr/>
        <p:txBody>
          <a:bodyPr/>
          <a:lstStyle/>
          <a:p>
            <a:r>
              <a:rPr lang="en-US" dirty="0" smtClean="0"/>
              <a:t>Strategic Plan Summary</a:t>
            </a:r>
            <a:endParaRPr lang="en-US" dirty="0"/>
          </a:p>
        </p:txBody>
      </p:sp>
      <p:sp>
        <p:nvSpPr>
          <p:cNvPr id="4" name="Chevron 3"/>
          <p:cNvSpPr/>
          <p:nvPr/>
        </p:nvSpPr>
        <p:spPr bwMode="gray">
          <a:xfrm>
            <a:off x="1143000" y="3429000"/>
            <a:ext cx="1738554" cy="471917"/>
          </a:xfrm>
          <a:prstGeom prst="chevron">
            <a:avLst/>
          </a:prstGeom>
          <a:no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a:solidFill>
                  <a:prstClr val="black"/>
                </a:solidFill>
              </a:rPr>
              <a:t>CURRENT </a:t>
            </a:r>
            <a:r>
              <a:rPr lang="en-US" sz="800" b="1" dirty="0" smtClean="0">
                <a:solidFill>
                  <a:prstClr val="black"/>
                </a:solidFill>
              </a:rPr>
              <a:t>PERFORMANCE</a:t>
            </a:r>
          </a:p>
          <a:p>
            <a:pPr algn="ctr" defTabSz="2090094"/>
            <a:r>
              <a:rPr lang="en-US" sz="800" b="1" dirty="0" smtClean="0">
                <a:solidFill>
                  <a:prstClr val="black"/>
                </a:solidFill>
              </a:rPr>
              <a:t>ANALYSIS</a:t>
            </a:r>
            <a:endParaRPr lang="en-US" sz="800" b="1" dirty="0">
              <a:solidFill>
                <a:prstClr val="black"/>
              </a:solidFill>
            </a:endParaRPr>
          </a:p>
        </p:txBody>
      </p:sp>
      <p:sp>
        <p:nvSpPr>
          <p:cNvPr id="5" name="Chevron 4"/>
          <p:cNvSpPr/>
          <p:nvPr/>
        </p:nvSpPr>
        <p:spPr bwMode="gray">
          <a:xfrm>
            <a:off x="2808844" y="3429000"/>
            <a:ext cx="1738554" cy="471917"/>
          </a:xfrm>
          <a:prstGeom prst="chevron">
            <a:avLst/>
          </a:prstGeom>
          <a:no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FUTURE MARKET ASSESSMENT</a:t>
            </a:r>
            <a:endParaRPr lang="en-US" sz="800" b="1" dirty="0">
              <a:solidFill>
                <a:prstClr val="black"/>
              </a:solidFill>
            </a:endParaRPr>
          </a:p>
        </p:txBody>
      </p:sp>
      <p:sp>
        <p:nvSpPr>
          <p:cNvPr id="6" name="Chevron 5"/>
          <p:cNvSpPr/>
          <p:nvPr/>
        </p:nvSpPr>
        <p:spPr bwMode="gray">
          <a:xfrm>
            <a:off x="4474688" y="3429000"/>
            <a:ext cx="1738554" cy="471917"/>
          </a:xfrm>
          <a:prstGeom prst="chevron">
            <a:avLst/>
          </a:prstGeom>
          <a:no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PLAN</a:t>
            </a:r>
            <a:br>
              <a:rPr lang="en-US" sz="800" b="1" dirty="0" smtClean="0">
                <a:solidFill>
                  <a:prstClr val="black"/>
                </a:solidFill>
              </a:rPr>
            </a:br>
            <a:r>
              <a:rPr lang="en-US" sz="800" b="1" dirty="0" smtClean="0">
                <a:solidFill>
                  <a:prstClr val="black"/>
                </a:solidFill>
              </a:rPr>
              <a:t>DESIGN</a:t>
            </a:r>
            <a:endParaRPr lang="en-US" sz="800" b="1" dirty="0">
              <a:solidFill>
                <a:prstClr val="black"/>
              </a:solidFill>
            </a:endParaRPr>
          </a:p>
        </p:txBody>
      </p:sp>
      <p:sp>
        <p:nvSpPr>
          <p:cNvPr id="7" name="Chevron 6"/>
          <p:cNvSpPr/>
          <p:nvPr/>
        </p:nvSpPr>
        <p:spPr bwMode="gray">
          <a:xfrm>
            <a:off x="6140531" y="3428999"/>
            <a:ext cx="1738554" cy="471917"/>
          </a:xfrm>
          <a:prstGeom prst="chevron">
            <a:avLst/>
          </a:prstGeom>
          <a:solidFill>
            <a:schemeClr val="accent1">
              <a:lumMod val="20000"/>
              <a:lumOff val="80000"/>
            </a:schemeClr>
          </a:solid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PLAN</a:t>
            </a:r>
            <a:br>
              <a:rPr lang="en-US" sz="800" b="1" dirty="0" smtClean="0">
                <a:solidFill>
                  <a:prstClr val="black"/>
                </a:solidFill>
              </a:rPr>
            </a:br>
            <a:r>
              <a:rPr lang="en-US" sz="800" b="1" dirty="0" smtClean="0">
                <a:solidFill>
                  <a:prstClr val="black"/>
                </a:solidFill>
              </a:rPr>
              <a:t>SUMMARY</a:t>
            </a:r>
            <a:endParaRPr lang="en-US" sz="800" b="1" dirty="0">
              <a:solidFill>
                <a:prstClr val="black"/>
              </a:solidFill>
            </a:endParaRPr>
          </a:p>
        </p:txBody>
      </p:sp>
    </p:spTree>
    <p:extLst>
      <p:ext uri="{BB962C8B-B14F-4D97-AF65-F5344CB8AC3E}">
        <p14:creationId xmlns:p14="http://schemas.microsoft.com/office/powerpoint/2010/main" val="10578532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5</a:t>
            </a:fld>
            <a:endParaRPr lang="en-US" dirty="0">
              <a:solidFill>
                <a:srgbClr val="000000"/>
              </a:solidFill>
            </a:endParaRPr>
          </a:p>
        </p:txBody>
      </p:sp>
      <p:sp>
        <p:nvSpPr>
          <p:cNvPr id="3" name="Text Placeholder 2"/>
          <p:cNvSpPr>
            <a:spLocks noGrp="1"/>
          </p:cNvSpPr>
          <p:nvPr>
            <p:ph type="body" sz="quarter" idx="11"/>
          </p:nvPr>
        </p:nvSpPr>
        <p:spPr/>
        <p:txBody>
          <a:bodyPr/>
          <a:lstStyle/>
          <a:p>
            <a:r>
              <a:rPr lang="en-US" dirty="0" smtClean="0"/>
              <a:t>Current Performance</a:t>
            </a:r>
            <a:endParaRPr lang="en-US" dirty="0"/>
          </a:p>
        </p:txBody>
      </p:sp>
      <p:sp>
        <p:nvSpPr>
          <p:cNvPr id="4" name="Chevron 3"/>
          <p:cNvSpPr/>
          <p:nvPr/>
        </p:nvSpPr>
        <p:spPr bwMode="gray">
          <a:xfrm>
            <a:off x="1143000" y="3429000"/>
            <a:ext cx="1738554" cy="471917"/>
          </a:xfrm>
          <a:prstGeom prst="chevron">
            <a:avLst/>
          </a:prstGeom>
          <a:solidFill>
            <a:schemeClr val="accent1">
              <a:lumMod val="20000"/>
              <a:lumOff val="80000"/>
            </a:schemeClr>
          </a:solid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a:solidFill>
                  <a:prstClr val="black"/>
                </a:solidFill>
              </a:rPr>
              <a:t>CURRENT </a:t>
            </a:r>
            <a:r>
              <a:rPr lang="en-US" sz="800" b="1" dirty="0" smtClean="0">
                <a:solidFill>
                  <a:prstClr val="black"/>
                </a:solidFill>
              </a:rPr>
              <a:t>PERFORMANCE</a:t>
            </a:r>
          </a:p>
        </p:txBody>
      </p:sp>
      <p:sp>
        <p:nvSpPr>
          <p:cNvPr id="5" name="Chevron 4"/>
          <p:cNvSpPr/>
          <p:nvPr/>
        </p:nvSpPr>
        <p:spPr bwMode="gray">
          <a:xfrm>
            <a:off x="2808844" y="3429000"/>
            <a:ext cx="1738554"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FUTURE MARKET ASSESSMENT</a:t>
            </a:r>
            <a:endParaRPr lang="en-US" sz="800" b="1" dirty="0">
              <a:solidFill>
                <a:prstClr val="black"/>
              </a:solidFill>
            </a:endParaRPr>
          </a:p>
        </p:txBody>
      </p:sp>
      <p:sp>
        <p:nvSpPr>
          <p:cNvPr id="6" name="Chevron 5"/>
          <p:cNvSpPr/>
          <p:nvPr/>
        </p:nvSpPr>
        <p:spPr bwMode="gray">
          <a:xfrm>
            <a:off x="4474688" y="3429000"/>
            <a:ext cx="1738554"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PLAN</a:t>
            </a:r>
            <a:br>
              <a:rPr lang="en-US" sz="800" b="1" dirty="0" smtClean="0">
                <a:solidFill>
                  <a:prstClr val="black"/>
                </a:solidFill>
              </a:rPr>
            </a:br>
            <a:r>
              <a:rPr lang="en-US" sz="800" b="1" dirty="0" smtClean="0">
                <a:solidFill>
                  <a:prstClr val="black"/>
                </a:solidFill>
              </a:rPr>
              <a:t>DESIGN</a:t>
            </a:r>
            <a:endParaRPr lang="en-US" sz="800" b="1" dirty="0">
              <a:solidFill>
                <a:prstClr val="black"/>
              </a:solidFill>
            </a:endParaRPr>
          </a:p>
        </p:txBody>
      </p:sp>
      <p:sp>
        <p:nvSpPr>
          <p:cNvPr id="7" name="Chevron 6"/>
          <p:cNvSpPr/>
          <p:nvPr/>
        </p:nvSpPr>
        <p:spPr bwMode="gray">
          <a:xfrm>
            <a:off x="6140531" y="3428999"/>
            <a:ext cx="1738554"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PLAN</a:t>
            </a:r>
            <a:br>
              <a:rPr lang="en-US" sz="800" b="1" dirty="0" smtClean="0">
                <a:solidFill>
                  <a:prstClr val="black"/>
                </a:solidFill>
              </a:rPr>
            </a:br>
            <a:r>
              <a:rPr lang="en-US" sz="800" b="1" dirty="0" err="1" smtClean="0">
                <a:solidFill>
                  <a:prstClr val="black"/>
                </a:solidFill>
              </a:rPr>
              <a:t>sUMMARY</a:t>
            </a:r>
            <a:endParaRPr lang="en-US" sz="800" b="1" dirty="0">
              <a:solidFill>
                <a:prstClr val="black"/>
              </a:solidFill>
            </a:endParaRPr>
          </a:p>
        </p:txBody>
      </p:sp>
    </p:spTree>
    <p:extLst>
      <p:ext uri="{BB962C8B-B14F-4D97-AF65-F5344CB8AC3E}">
        <p14:creationId xmlns:p14="http://schemas.microsoft.com/office/powerpoint/2010/main" val="57075106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50</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Plan Summary</a:t>
            </a:r>
            <a:endParaRPr lang="en-US" dirty="0"/>
          </a:p>
        </p:txBody>
      </p:sp>
      <p:sp>
        <p:nvSpPr>
          <p:cNvPr id="4" name="Title 3"/>
          <p:cNvSpPr>
            <a:spLocks noGrp="1"/>
          </p:cNvSpPr>
          <p:nvPr>
            <p:ph type="title"/>
          </p:nvPr>
        </p:nvSpPr>
        <p:spPr/>
        <p:txBody>
          <a:bodyPr/>
          <a:lstStyle/>
          <a:p>
            <a:r>
              <a:rPr lang="en-US" dirty="0"/>
              <a:t>Total Investment Required for Strategic Initiatives, 20XX-20XX</a:t>
            </a:r>
          </a:p>
        </p:txBody>
      </p:sp>
      <p:graphicFrame>
        <p:nvGraphicFramePr>
          <p:cNvPr id="5" name="Table 4"/>
          <p:cNvGraphicFramePr>
            <a:graphicFrameLocks noGrp="1"/>
          </p:cNvGraphicFramePr>
          <p:nvPr>
            <p:extLst>
              <p:ext uri="{D42A27DB-BD31-4B8C-83A1-F6EECF244321}">
                <p14:modId xmlns:p14="http://schemas.microsoft.com/office/powerpoint/2010/main" val="2465461015"/>
              </p:ext>
            </p:extLst>
          </p:nvPr>
        </p:nvGraphicFramePr>
        <p:xfrm>
          <a:off x="399866" y="1219194"/>
          <a:ext cx="8278073" cy="4937758"/>
        </p:xfrm>
        <a:graphic>
          <a:graphicData uri="http://schemas.openxmlformats.org/drawingml/2006/table">
            <a:tbl>
              <a:tblPr firstRow="1" bandRow="1">
                <a:tableStyleId>{5C22544A-7EE6-4342-B048-85BDC9FD1C3A}</a:tableStyleId>
              </a:tblPr>
              <a:tblGrid>
                <a:gridCol w="2009053"/>
                <a:gridCol w="1253804"/>
                <a:gridCol w="1253804"/>
                <a:gridCol w="1253804"/>
                <a:gridCol w="1253804"/>
                <a:gridCol w="1253804"/>
              </a:tblGrid>
              <a:tr h="479860">
                <a:tc>
                  <a:txBody>
                    <a:bodyPr/>
                    <a:lstStyle/>
                    <a:p>
                      <a:pPr algn="ctr"/>
                      <a:r>
                        <a:rPr lang="en-US" sz="1100" dirty="0" smtClean="0"/>
                        <a:t>Goal</a:t>
                      </a:r>
                      <a:endParaRPr lang="en-US" sz="1100" dirty="0"/>
                    </a:p>
                  </a:txBody>
                  <a:tcPr marL="130629" marR="130629" marT="65314" marB="65314" anchor="ctr"/>
                </a:tc>
                <a:tc>
                  <a:txBody>
                    <a:bodyPr/>
                    <a:lstStyle/>
                    <a:p>
                      <a:pPr algn="ctr"/>
                      <a:r>
                        <a:rPr lang="en-US" sz="1000" dirty="0" smtClean="0"/>
                        <a:t>Grow</a:t>
                      </a:r>
                      <a:r>
                        <a:rPr lang="en-US" sz="1000" baseline="0" dirty="0" smtClean="0"/>
                        <a:t> Volume</a:t>
                      </a:r>
                      <a:endParaRPr lang="en-US" sz="1000" dirty="0"/>
                    </a:p>
                  </a:txBody>
                  <a:tcPr marL="130629" marR="130629" marT="65314" marB="65314" anchor="ctr"/>
                </a:tc>
                <a:tc>
                  <a:txBody>
                    <a:bodyPr/>
                    <a:lstStyle/>
                    <a:p>
                      <a:pPr algn="ctr"/>
                      <a:r>
                        <a:rPr lang="en-US" sz="1000" dirty="0" smtClean="0"/>
                        <a:t>Patient</a:t>
                      </a:r>
                      <a:r>
                        <a:rPr lang="en-US" sz="1000" baseline="0" dirty="0" smtClean="0"/>
                        <a:t> Satisfaction</a:t>
                      </a:r>
                      <a:endParaRPr lang="en-US" sz="1000" dirty="0"/>
                    </a:p>
                  </a:txBody>
                  <a:tcPr marL="130629" marR="130629" marT="65314" marB="65314" anchor="ctr"/>
                </a:tc>
                <a:tc>
                  <a:txBody>
                    <a:bodyPr/>
                    <a:lstStyle/>
                    <a:p>
                      <a:pPr algn="ctr"/>
                      <a:r>
                        <a:rPr lang="en-US" sz="1000" dirty="0" smtClean="0"/>
                        <a:t>Quality</a:t>
                      </a:r>
                      <a:endParaRPr lang="en-US" sz="1000" dirty="0"/>
                    </a:p>
                  </a:txBody>
                  <a:tcPr marL="130629" marR="130629" marT="65314" marB="65314" anchor="ctr"/>
                </a:tc>
                <a:tc>
                  <a:txBody>
                    <a:bodyPr/>
                    <a:lstStyle/>
                    <a:p>
                      <a:pPr algn="ctr"/>
                      <a:r>
                        <a:rPr lang="en-US" sz="1000" dirty="0" smtClean="0"/>
                        <a:t>Goal</a:t>
                      </a:r>
                      <a:r>
                        <a:rPr lang="en-US" sz="1000" baseline="0" dirty="0" smtClean="0"/>
                        <a:t> 4</a:t>
                      </a:r>
                      <a:endParaRPr lang="en-US" sz="1000" dirty="0"/>
                    </a:p>
                  </a:txBody>
                  <a:tcPr marL="130629" marR="130629" marT="65314" marB="65314" anchor="ctr"/>
                </a:tc>
                <a:tc>
                  <a:txBody>
                    <a:bodyPr/>
                    <a:lstStyle/>
                    <a:p>
                      <a:pPr algn="ctr"/>
                      <a:r>
                        <a:rPr lang="en-US" sz="1000" dirty="0" smtClean="0"/>
                        <a:t>Goal 5</a:t>
                      </a:r>
                      <a:endParaRPr lang="en-US" sz="1000" dirty="0"/>
                    </a:p>
                  </a:txBody>
                  <a:tcPr marL="130629" marR="130629" marT="65314" marB="65314" anchor="ctr"/>
                </a:tc>
              </a:tr>
              <a:tr h="328704">
                <a:tc gridSpan="6">
                  <a:txBody>
                    <a:bodyPr/>
                    <a:lstStyle/>
                    <a:p>
                      <a:r>
                        <a:rPr lang="en-US" sz="1100" b="1" dirty="0" smtClean="0"/>
                        <a:t>Capital Investment </a:t>
                      </a:r>
                      <a:endParaRPr lang="en-US" sz="1100" b="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r>
              <a:tr h="328704">
                <a:tc>
                  <a:txBody>
                    <a:bodyPr/>
                    <a:lstStyle/>
                    <a:p>
                      <a:r>
                        <a:rPr lang="en-US" sz="1100" dirty="0" smtClean="0"/>
                        <a:t>Facilities</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328704">
                <a:tc>
                  <a:txBody>
                    <a:bodyPr/>
                    <a:lstStyle/>
                    <a:p>
                      <a:r>
                        <a:rPr lang="en-US" sz="1100" dirty="0" smtClean="0"/>
                        <a:t>Equipment</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328704">
                <a:tc>
                  <a:txBody>
                    <a:bodyPr/>
                    <a:lstStyle/>
                    <a:p>
                      <a:r>
                        <a:rPr lang="en-US" sz="1100" dirty="0" smtClean="0"/>
                        <a:t>Information Technology</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328704">
                <a:tc>
                  <a:txBody>
                    <a:bodyPr/>
                    <a:lstStyle/>
                    <a:p>
                      <a:pPr algn="l"/>
                      <a:r>
                        <a:rPr lang="en-US" sz="1100" b="1" dirty="0" smtClean="0"/>
                        <a:t>Subtotal</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328704">
                <a:tc gridSpan="6">
                  <a:txBody>
                    <a:bodyPr/>
                    <a:lstStyle/>
                    <a:p>
                      <a:r>
                        <a:rPr lang="en-US" sz="1100" b="1" dirty="0" smtClean="0"/>
                        <a:t>Operating Investment </a:t>
                      </a:r>
                      <a:endParaRPr lang="en-US" sz="1100" b="1" dirty="0"/>
                    </a:p>
                  </a:txBody>
                  <a:tcPr marL="130629" marR="130629" marT="65314" marB="65314">
                    <a:solidFill>
                      <a:schemeClr val="accent1">
                        <a:lumMod val="60000"/>
                        <a:lumOff val="40000"/>
                      </a:schemeClr>
                    </a:solidFill>
                  </a:tcP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c hMerge="1">
                  <a:txBody>
                    <a:bodyPr/>
                    <a:lstStyle/>
                    <a:p>
                      <a:pPr algn="ctr"/>
                      <a:endParaRPr lang="en-US" sz="1100" dirty="0"/>
                    </a:p>
                  </a:txBody>
                  <a:tcPr marL="130629" marR="130629" marT="65314" marB="65314" anchor="ctr"/>
                </a:tc>
              </a:tr>
              <a:tr h="328704">
                <a:tc>
                  <a:txBody>
                    <a:bodyPr/>
                    <a:lstStyle/>
                    <a:p>
                      <a:r>
                        <a:rPr lang="en-US" sz="1100" dirty="0" smtClean="0"/>
                        <a:t>Clinical Staff</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328704">
                <a:tc>
                  <a:txBody>
                    <a:bodyPr/>
                    <a:lstStyle/>
                    <a:p>
                      <a:r>
                        <a:rPr lang="en-US" sz="1100" dirty="0" smtClean="0"/>
                        <a:t>Training</a:t>
                      </a:r>
                      <a:r>
                        <a:rPr lang="en-US" sz="1100" baseline="0" dirty="0" smtClean="0"/>
                        <a:t> / Development</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513450">
                <a:tc>
                  <a:txBody>
                    <a:bodyPr/>
                    <a:lstStyle/>
                    <a:p>
                      <a:r>
                        <a:rPr lang="en-US" sz="1100" dirty="0" smtClean="0"/>
                        <a:t>Marketing and Communications</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328704">
                <a:tc>
                  <a:txBody>
                    <a:bodyPr/>
                    <a:lstStyle/>
                    <a:p>
                      <a:r>
                        <a:rPr lang="en-US" sz="1100" dirty="0" smtClean="0"/>
                        <a:t>Administrative</a:t>
                      </a:r>
                      <a:r>
                        <a:rPr lang="en-US" sz="1100" baseline="0" dirty="0" smtClean="0"/>
                        <a:t> Costs</a:t>
                      </a:r>
                      <a:endParaRPr lang="en-US" sz="1100" dirty="0"/>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328704">
                <a:tc>
                  <a:txBody>
                    <a:bodyPr/>
                    <a:lstStyle/>
                    <a:p>
                      <a:pPr marL="0" marR="0" indent="0" algn="l" defTabSz="910170" rtl="0" eaLnBrk="1" fontAlgn="auto" latinLnBrk="0" hangingPunct="1">
                        <a:lnSpc>
                          <a:spcPct val="100000"/>
                        </a:lnSpc>
                        <a:spcBef>
                          <a:spcPts val="0"/>
                        </a:spcBef>
                        <a:spcAft>
                          <a:spcPts val="0"/>
                        </a:spcAft>
                        <a:buClrTx/>
                        <a:buSzTx/>
                        <a:buFontTx/>
                        <a:buNone/>
                        <a:tabLst/>
                        <a:defRPr/>
                      </a:pPr>
                      <a:r>
                        <a:rPr lang="en-US" sz="1100" b="1" dirty="0" smtClean="0"/>
                        <a:t>Subtotal</a:t>
                      </a:r>
                    </a:p>
                  </a:txBody>
                  <a:tcPr marL="130629" marR="130629" marT="65314" marB="65314"/>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c>
                  <a:txBody>
                    <a:bodyPr/>
                    <a:lstStyle/>
                    <a:p>
                      <a:pPr algn="ctr"/>
                      <a:endParaRPr lang="en-US" sz="1100" dirty="0"/>
                    </a:p>
                  </a:txBody>
                  <a:tcPr marL="130629" marR="130629" marT="65314" marB="65314" anchor="ctr"/>
                </a:tc>
              </a:tr>
              <a:tr h="328704">
                <a:tc>
                  <a:txBody>
                    <a:bodyPr/>
                    <a:lstStyle/>
                    <a:p>
                      <a:pPr algn="l"/>
                      <a:r>
                        <a:rPr lang="en-US" sz="1100" b="1" dirty="0" smtClean="0"/>
                        <a:t>Total</a:t>
                      </a:r>
                      <a:r>
                        <a:rPr lang="en-US" sz="1100" b="1" baseline="0" dirty="0" smtClean="0"/>
                        <a:t> </a:t>
                      </a:r>
                      <a:r>
                        <a:rPr lang="en-US" sz="1100" b="1" dirty="0" smtClean="0"/>
                        <a:t>Goal </a:t>
                      </a:r>
                      <a:r>
                        <a:rPr lang="en-US" sz="1100" b="1" baseline="0" dirty="0" smtClean="0"/>
                        <a:t>Investment</a:t>
                      </a:r>
                      <a:endParaRPr lang="en-US" sz="1100" b="1" dirty="0"/>
                    </a:p>
                  </a:txBody>
                  <a:tcPr marL="130629" marR="130629" marT="65314" marB="65314">
                    <a:solidFill>
                      <a:schemeClr val="accent1">
                        <a:lumMod val="60000"/>
                        <a:lumOff val="40000"/>
                      </a:schemeClr>
                    </a:solidFill>
                  </a:tcPr>
                </a:tc>
                <a:tc>
                  <a:txBody>
                    <a:bodyPr/>
                    <a:lstStyle/>
                    <a:p>
                      <a:pPr algn="ctr"/>
                      <a:endParaRPr lang="en-US" sz="1100" dirty="0"/>
                    </a:p>
                  </a:txBody>
                  <a:tcPr marL="130629" marR="130629" marT="65314" marB="65314" anchor="ctr">
                    <a:solidFill>
                      <a:schemeClr val="accent1">
                        <a:lumMod val="60000"/>
                        <a:lumOff val="40000"/>
                      </a:schemeClr>
                    </a:solidFill>
                  </a:tcPr>
                </a:tc>
                <a:tc>
                  <a:txBody>
                    <a:bodyPr/>
                    <a:lstStyle/>
                    <a:p>
                      <a:pPr algn="ctr"/>
                      <a:endParaRPr lang="en-US" sz="1100" dirty="0"/>
                    </a:p>
                  </a:txBody>
                  <a:tcPr marL="130629" marR="130629" marT="65314" marB="65314" anchor="ctr">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endParaRPr lang="en-US" sz="1100" dirty="0"/>
                    </a:p>
                  </a:txBody>
                  <a:tcPr marL="130629" marR="130629" marT="65314" marB="65314" anchor="ctr">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endParaRPr lang="en-US" sz="1100" dirty="0"/>
                    </a:p>
                  </a:txBody>
                  <a:tcPr marL="130629" marR="130629" marT="65314" marB="65314" anchor="ctr">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endParaRPr lang="en-US" sz="1100" dirty="0"/>
                    </a:p>
                  </a:txBody>
                  <a:tcPr marL="130629" marR="130629" marT="65314" marB="65314" anchor="ctr">
                    <a:lnB w="12700" cap="flat" cmpd="sng" algn="ctr">
                      <a:solidFill>
                        <a:schemeClr val="tx1"/>
                      </a:solidFill>
                      <a:prstDash val="solid"/>
                      <a:round/>
                      <a:headEnd type="none" w="med" len="med"/>
                      <a:tailEnd type="none" w="med" len="med"/>
                    </a:lnB>
                    <a:solidFill>
                      <a:schemeClr val="accent1">
                        <a:lumMod val="60000"/>
                        <a:lumOff val="40000"/>
                      </a:schemeClr>
                    </a:solidFill>
                  </a:tcPr>
                </a:tc>
              </a:tr>
              <a:tr h="328704">
                <a:tc gridSpan="2">
                  <a:txBody>
                    <a:bodyPr/>
                    <a:lstStyle/>
                    <a:p>
                      <a:pPr algn="l"/>
                      <a:endParaRPr lang="en-US" sz="1100" b="1" dirty="0"/>
                    </a:p>
                  </a:txBody>
                  <a:tcPr marL="130629" marR="130629" marT="65314" marB="65314">
                    <a:lnR w="12700" cap="flat" cmpd="sng" algn="ctr">
                      <a:solidFill>
                        <a:schemeClr val="tx1"/>
                      </a:solidFill>
                      <a:prstDash val="solid"/>
                      <a:round/>
                      <a:headEnd type="none" w="med" len="med"/>
                      <a:tailEnd type="none" w="med" len="med"/>
                    </a:lnR>
                    <a:solidFill>
                      <a:schemeClr val="accent1">
                        <a:lumMod val="60000"/>
                        <a:lumOff val="40000"/>
                      </a:schemeClr>
                    </a:solidFill>
                  </a:tcPr>
                </a:tc>
                <a:tc hMerge="1">
                  <a:txBody>
                    <a:bodyPr/>
                    <a:lstStyle/>
                    <a:p>
                      <a:pPr algn="ctr"/>
                      <a:endParaRPr lang="en-US" sz="1100" dirty="0"/>
                    </a:p>
                  </a:txBody>
                  <a:tcPr marL="130629" marR="130629" marT="65314" marB="65314" anchor="ctr">
                    <a:lnR w="12700" cap="flat" cmpd="sng" algn="ctr">
                      <a:solidFill>
                        <a:schemeClr val="tx1"/>
                      </a:solidFill>
                      <a:prstDash val="solid"/>
                      <a:round/>
                      <a:headEnd type="none" w="med" len="med"/>
                      <a:tailEnd type="none" w="med" len="med"/>
                    </a:lnR>
                  </a:tcPr>
                </a:tc>
                <a:tc gridSpan="4">
                  <a:txBody>
                    <a:bodyPr/>
                    <a:lstStyle/>
                    <a:p>
                      <a:pPr algn="ctr"/>
                      <a:r>
                        <a:rPr lang="en-US" sz="1100" b="1" dirty="0" smtClean="0"/>
                        <a:t>Total Plan Investment : </a:t>
                      </a:r>
                      <a:endParaRPr lang="en-US" sz="1100" b="1" dirty="0"/>
                    </a:p>
                  </a:txBody>
                  <a:tcPr marL="130629" marR="130629" marT="65314" marB="6531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pPr algn="ctr"/>
                      <a:endParaRPr lang="en-US" sz="1200" dirty="0"/>
                    </a:p>
                  </a:txBody>
                  <a:tcPr marL="130629" marR="130629" marT="65314" marB="65314" anchor="ctr"/>
                </a:tc>
                <a:tc hMerge="1">
                  <a:txBody>
                    <a:bodyPr/>
                    <a:lstStyle/>
                    <a:p>
                      <a:pPr algn="ctr"/>
                      <a:endParaRPr lang="en-US" sz="1100" b="1" dirty="0"/>
                    </a:p>
                  </a:txBody>
                  <a:tcPr marL="130629" marR="130629" marT="65314" marB="65314"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US" sz="1100" dirty="0"/>
                    </a:p>
                  </a:txBody>
                  <a:tcPr marL="130629" marR="130629" marT="65314" marB="65314"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5080499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51</a:t>
            </a:fld>
            <a:endParaRPr lang="en-US" dirty="0">
              <a:solidFill>
                <a:srgbClr val="000000"/>
              </a:solidFill>
            </a:endParaRPr>
          </a:p>
        </p:txBody>
      </p:sp>
      <p:sp>
        <p:nvSpPr>
          <p:cNvPr id="3" name="Text Placeholder 2"/>
          <p:cNvSpPr>
            <a:spLocks noGrp="1"/>
          </p:cNvSpPr>
          <p:nvPr>
            <p:ph type="body" sz="quarter" idx="19"/>
          </p:nvPr>
        </p:nvSpPr>
        <p:spPr/>
        <p:txBody>
          <a:bodyPr/>
          <a:lstStyle/>
          <a:p>
            <a:r>
              <a:rPr lang="en-US" dirty="0" smtClean="0"/>
              <a:t>Plan Summary</a:t>
            </a:r>
            <a:endParaRPr lang="en-US" dirty="0"/>
          </a:p>
        </p:txBody>
      </p:sp>
      <p:sp>
        <p:nvSpPr>
          <p:cNvPr id="4" name="Title 3"/>
          <p:cNvSpPr>
            <a:spLocks noGrp="1"/>
          </p:cNvSpPr>
          <p:nvPr>
            <p:ph type="title"/>
          </p:nvPr>
        </p:nvSpPr>
        <p:spPr/>
        <p:txBody>
          <a:bodyPr/>
          <a:lstStyle/>
          <a:p>
            <a:r>
              <a:rPr lang="en-US" dirty="0"/>
              <a:t>Interdepartmental Support Required for Strategic Initiatives, 20XX-20XX</a:t>
            </a:r>
          </a:p>
        </p:txBody>
      </p:sp>
      <p:grpSp>
        <p:nvGrpSpPr>
          <p:cNvPr id="6" name="Group 5"/>
          <p:cNvGrpSpPr/>
          <p:nvPr/>
        </p:nvGrpSpPr>
        <p:grpSpPr>
          <a:xfrm>
            <a:off x="399866" y="1447800"/>
            <a:ext cx="1554480" cy="457200"/>
            <a:chOff x="399866" y="1447800"/>
            <a:chExt cx="1554480" cy="457200"/>
          </a:xfrm>
        </p:grpSpPr>
        <p:sp>
          <p:nvSpPr>
            <p:cNvPr id="8" name="Rectangle 7"/>
            <p:cNvSpPr/>
            <p:nvPr/>
          </p:nvSpPr>
          <p:spPr>
            <a:xfrm>
              <a:off x="399866" y="1447800"/>
              <a:ext cx="1554480" cy="4572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Occupational Health</a:t>
              </a:r>
              <a:endParaRPr lang="en-US" sz="1100" b="1" dirty="0">
                <a:solidFill>
                  <a:schemeClr val="tx1"/>
                </a:solidFill>
              </a:endParaRPr>
            </a:p>
          </p:txBody>
        </p:sp>
        <p:sp>
          <p:nvSpPr>
            <p:cNvPr id="9" name="TextBox 8"/>
            <p:cNvSpPr txBox="1"/>
            <p:nvPr/>
          </p:nvSpPr>
          <p:spPr>
            <a:xfrm>
              <a:off x="399866" y="1447800"/>
              <a:ext cx="1554480" cy="230832"/>
            </a:xfrm>
            <a:prstGeom prst="rect">
              <a:avLst/>
            </a:prstGeom>
            <a:noFill/>
          </p:spPr>
          <p:txBody>
            <a:bodyPr wrap="square" lIns="45720" rIns="45720" rtlCol="0">
              <a:spAutoFit/>
            </a:bodyPr>
            <a:lstStyle/>
            <a:p>
              <a:pPr algn="ctr"/>
              <a:endParaRPr lang="en-US" sz="900" b="1" dirty="0"/>
            </a:p>
          </p:txBody>
        </p:sp>
      </p:grpSp>
      <p:grpSp>
        <p:nvGrpSpPr>
          <p:cNvPr id="28" name="Group 27"/>
          <p:cNvGrpSpPr/>
          <p:nvPr/>
        </p:nvGrpSpPr>
        <p:grpSpPr>
          <a:xfrm>
            <a:off x="2136629" y="1447800"/>
            <a:ext cx="1554480" cy="457200"/>
            <a:chOff x="2103189" y="1447800"/>
            <a:chExt cx="1554480" cy="457200"/>
          </a:xfrm>
        </p:grpSpPr>
        <p:sp>
          <p:nvSpPr>
            <p:cNvPr id="11" name="Rectangle 10"/>
            <p:cNvSpPr/>
            <p:nvPr/>
          </p:nvSpPr>
          <p:spPr>
            <a:xfrm>
              <a:off x="2103189" y="1447800"/>
              <a:ext cx="1554480" cy="4572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Post-Acute Care</a:t>
              </a:r>
              <a:endParaRPr lang="en-US" sz="1100" b="1" dirty="0">
                <a:solidFill>
                  <a:schemeClr val="tx1"/>
                </a:solidFill>
              </a:endParaRPr>
            </a:p>
          </p:txBody>
        </p:sp>
        <p:sp>
          <p:nvSpPr>
            <p:cNvPr id="12" name="TextBox 11"/>
            <p:cNvSpPr txBox="1"/>
            <p:nvPr/>
          </p:nvSpPr>
          <p:spPr>
            <a:xfrm>
              <a:off x="2103189" y="1447800"/>
              <a:ext cx="1554480" cy="230832"/>
            </a:xfrm>
            <a:prstGeom prst="rect">
              <a:avLst/>
            </a:prstGeom>
            <a:noFill/>
          </p:spPr>
          <p:txBody>
            <a:bodyPr wrap="square" lIns="45720" rIns="45720" rtlCol="0">
              <a:spAutoFit/>
            </a:bodyPr>
            <a:lstStyle/>
            <a:p>
              <a:pPr algn="ctr"/>
              <a:endParaRPr lang="en-US" sz="900" b="1" dirty="0"/>
            </a:p>
          </p:txBody>
        </p:sp>
      </p:grpSp>
      <p:grpSp>
        <p:nvGrpSpPr>
          <p:cNvPr id="27" name="Group 26"/>
          <p:cNvGrpSpPr/>
          <p:nvPr/>
        </p:nvGrpSpPr>
        <p:grpSpPr>
          <a:xfrm>
            <a:off x="3873390" y="1450033"/>
            <a:ext cx="1554480" cy="459431"/>
            <a:chOff x="3806512" y="1450032"/>
            <a:chExt cx="1554480" cy="459432"/>
          </a:xfrm>
        </p:grpSpPr>
        <p:sp>
          <p:nvSpPr>
            <p:cNvPr id="14" name="Rectangle 13"/>
            <p:cNvSpPr/>
            <p:nvPr/>
          </p:nvSpPr>
          <p:spPr>
            <a:xfrm>
              <a:off x="3900190" y="1450032"/>
              <a:ext cx="1460802" cy="4572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Goal #3</a:t>
              </a:r>
            </a:p>
          </p:txBody>
        </p:sp>
        <p:sp>
          <p:nvSpPr>
            <p:cNvPr id="15" name="Rectangle 14"/>
            <p:cNvSpPr/>
            <p:nvPr/>
          </p:nvSpPr>
          <p:spPr>
            <a:xfrm>
              <a:off x="3806512" y="1452264"/>
              <a:ext cx="1554480" cy="4572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Outpatient Clinics</a:t>
              </a:r>
            </a:p>
          </p:txBody>
        </p:sp>
      </p:grpSp>
      <p:sp>
        <p:nvSpPr>
          <p:cNvPr id="16" name="TextBox 15"/>
          <p:cNvSpPr txBox="1"/>
          <p:nvPr/>
        </p:nvSpPr>
        <p:spPr>
          <a:xfrm>
            <a:off x="413790" y="2057402"/>
            <a:ext cx="1554480" cy="2377556"/>
          </a:xfrm>
          <a:prstGeom prst="rect">
            <a:avLst/>
          </a:prstGeom>
          <a:noFill/>
        </p:spPr>
        <p:txBody>
          <a:bodyPr wrap="square" lIns="45711" tIns="45711" rIns="45711" bIns="45711" rtlCol="0">
            <a:spAutoFit/>
          </a:bodyPr>
          <a:lstStyle/>
          <a:p>
            <a:pPr marL="115866" indent="-115866">
              <a:lnSpc>
                <a:spcPct val="150000"/>
              </a:lnSpc>
              <a:buFont typeface="Arial" pitchFamily="34" charset="0"/>
              <a:buChar char="•"/>
            </a:pPr>
            <a:r>
              <a:rPr lang="en-US" sz="1100" i="1" dirty="0" smtClean="0"/>
              <a:t>E.g., Collaborate around employer partnership initiatives, work with occupational  health leaders to develop referral protocols with employers partners</a:t>
            </a:r>
          </a:p>
          <a:p>
            <a:pPr marL="115866" indent="-115866">
              <a:lnSpc>
                <a:spcPct val="150000"/>
              </a:lnSpc>
              <a:buFont typeface="Arial" pitchFamily="34" charset="0"/>
              <a:buChar char="•"/>
            </a:pPr>
            <a:r>
              <a:rPr lang="en-US" sz="1100" i="1" dirty="0" smtClean="0"/>
              <a:t>XXX</a:t>
            </a:r>
            <a:endParaRPr lang="en-US" sz="1100" i="1" dirty="0"/>
          </a:p>
        </p:txBody>
      </p:sp>
      <p:sp>
        <p:nvSpPr>
          <p:cNvPr id="17" name="TextBox 16"/>
          <p:cNvSpPr txBox="1"/>
          <p:nvPr/>
        </p:nvSpPr>
        <p:spPr>
          <a:xfrm>
            <a:off x="2103189" y="2057402"/>
            <a:ext cx="1554480" cy="1869724"/>
          </a:xfrm>
          <a:prstGeom prst="rect">
            <a:avLst/>
          </a:prstGeom>
          <a:noFill/>
        </p:spPr>
        <p:txBody>
          <a:bodyPr wrap="square" lIns="45711" tIns="45711" rIns="45711" bIns="45711" rtlCol="0">
            <a:spAutoFit/>
          </a:bodyPr>
          <a:lstStyle/>
          <a:p>
            <a:pPr marL="171450" indent="-171450">
              <a:lnSpc>
                <a:spcPct val="150000"/>
              </a:lnSpc>
              <a:buFont typeface="Arial" pitchFamily="34" charset="0"/>
              <a:buChar char="•"/>
            </a:pPr>
            <a:r>
              <a:rPr lang="en-US" sz="1100" i="1" dirty="0" smtClean="0"/>
              <a:t>E.g., Develop robust care coordination protocols, establish weekly virtual meetings around shared patients </a:t>
            </a:r>
          </a:p>
          <a:p>
            <a:pPr marL="171450" indent="-171450">
              <a:lnSpc>
                <a:spcPct val="150000"/>
              </a:lnSpc>
              <a:buFont typeface="Arial" pitchFamily="34" charset="0"/>
              <a:buChar char="•"/>
            </a:pPr>
            <a:r>
              <a:rPr lang="en-US" sz="1100" i="1" dirty="0" smtClean="0"/>
              <a:t>XXX</a:t>
            </a:r>
            <a:endParaRPr lang="en-US" sz="1100" i="1" dirty="0"/>
          </a:p>
        </p:txBody>
      </p:sp>
      <p:sp>
        <p:nvSpPr>
          <p:cNvPr id="20" name="Rectangle 19"/>
          <p:cNvSpPr/>
          <p:nvPr/>
        </p:nvSpPr>
        <p:spPr>
          <a:xfrm>
            <a:off x="5610158" y="1450031"/>
            <a:ext cx="1460801" cy="4572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r>
              <a:rPr lang="en-US" sz="1100" b="1" dirty="0">
                <a:solidFill>
                  <a:schemeClr val="tx1"/>
                </a:solidFill>
              </a:rPr>
              <a:t>Department #4</a:t>
            </a:r>
          </a:p>
        </p:txBody>
      </p:sp>
      <p:sp>
        <p:nvSpPr>
          <p:cNvPr id="23" name="Rectangle 22"/>
          <p:cNvSpPr/>
          <p:nvPr/>
        </p:nvSpPr>
        <p:spPr>
          <a:xfrm>
            <a:off x="7253241" y="1447800"/>
            <a:ext cx="1460801" cy="457200"/>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3" tIns="45711" rIns="91423" bIns="45711" rtlCol="0" anchor="ctr"/>
          <a:lstStyle/>
          <a:p>
            <a:pPr algn="ctr"/>
            <a:r>
              <a:rPr lang="en-US" sz="1100" b="1" dirty="0">
                <a:solidFill>
                  <a:schemeClr val="tx1"/>
                </a:solidFill>
              </a:rPr>
              <a:t>Department #5</a:t>
            </a:r>
          </a:p>
        </p:txBody>
      </p:sp>
      <p:sp>
        <p:nvSpPr>
          <p:cNvPr id="24" name="TextBox 23"/>
          <p:cNvSpPr txBox="1"/>
          <p:nvPr/>
        </p:nvSpPr>
        <p:spPr>
          <a:xfrm>
            <a:off x="3873390" y="2057402"/>
            <a:ext cx="1554480" cy="2123640"/>
          </a:xfrm>
          <a:prstGeom prst="rect">
            <a:avLst/>
          </a:prstGeom>
          <a:noFill/>
        </p:spPr>
        <p:txBody>
          <a:bodyPr wrap="square" lIns="45711" tIns="45711" rIns="45711" bIns="45711" rtlCol="0">
            <a:spAutoFit/>
          </a:bodyPr>
          <a:lstStyle/>
          <a:p>
            <a:pPr marL="115866" indent="-115866">
              <a:lnSpc>
                <a:spcPct val="150000"/>
              </a:lnSpc>
              <a:buFont typeface="Arial" pitchFamily="34" charset="0"/>
              <a:buChar char="•"/>
            </a:pPr>
            <a:r>
              <a:rPr lang="en-US" sz="1100" i="1" dirty="0" smtClean="0"/>
              <a:t>E.g., Explore possibility of using shared space/imaging equipment to establish after hours clinic/urgent care</a:t>
            </a:r>
          </a:p>
          <a:p>
            <a:pPr marL="115866" indent="-115866">
              <a:lnSpc>
                <a:spcPct val="150000"/>
              </a:lnSpc>
              <a:buFont typeface="Arial" pitchFamily="34" charset="0"/>
              <a:buChar char="•"/>
            </a:pPr>
            <a:r>
              <a:rPr lang="en-US" sz="1100" i="1" dirty="0" smtClean="0"/>
              <a:t>XXX</a:t>
            </a:r>
            <a:endParaRPr lang="en-US" sz="1100" i="1" dirty="0"/>
          </a:p>
        </p:txBody>
      </p:sp>
      <p:sp>
        <p:nvSpPr>
          <p:cNvPr id="25" name="TextBox 24"/>
          <p:cNvSpPr txBox="1"/>
          <p:nvPr/>
        </p:nvSpPr>
        <p:spPr>
          <a:xfrm>
            <a:off x="5610151" y="2057402"/>
            <a:ext cx="1554480" cy="568792"/>
          </a:xfrm>
          <a:prstGeom prst="rect">
            <a:avLst/>
          </a:prstGeom>
          <a:noFill/>
        </p:spPr>
        <p:txBody>
          <a:bodyPr wrap="square" lIns="45711" tIns="45711" rIns="45711" bIns="45711" rtlCol="0">
            <a:spAutoFit/>
          </a:bodyPr>
          <a:lstStyle/>
          <a:p>
            <a:pPr marL="115866" indent="-115866">
              <a:lnSpc>
                <a:spcPct val="150000"/>
              </a:lnSpc>
              <a:buFont typeface="Arial" pitchFamily="34" charset="0"/>
              <a:buChar char="•"/>
            </a:pPr>
            <a:r>
              <a:rPr lang="en-US" sz="1100" i="1" dirty="0"/>
              <a:t>XXX</a:t>
            </a:r>
          </a:p>
          <a:p>
            <a:pPr marL="115866" indent="-115866">
              <a:lnSpc>
                <a:spcPct val="150000"/>
              </a:lnSpc>
              <a:buFont typeface="Arial" pitchFamily="34" charset="0"/>
              <a:buChar char="•"/>
            </a:pPr>
            <a:r>
              <a:rPr lang="en-US" sz="1100" i="1" dirty="0"/>
              <a:t>XXX</a:t>
            </a:r>
          </a:p>
        </p:txBody>
      </p:sp>
      <p:sp>
        <p:nvSpPr>
          <p:cNvPr id="26" name="TextBox 25"/>
          <p:cNvSpPr txBox="1"/>
          <p:nvPr/>
        </p:nvSpPr>
        <p:spPr>
          <a:xfrm>
            <a:off x="7253236" y="2057402"/>
            <a:ext cx="1554480" cy="568792"/>
          </a:xfrm>
          <a:prstGeom prst="rect">
            <a:avLst/>
          </a:prstGeom>
          <a:noFill/>
        </p:spPr>
        <p:txBody>
          <a:bodyPr wrap="square" lIns="45711" tIns="45711" rIns="45711" bIns="45711" rtlCol="0">
            <a:spAutoFit/>
          </a:bodyPr>
          <a:lstStyle/>
          <a:p>
            <a:pPr marL="115866" indent="-115866">
              <a:lnSpc>
                <a:spcPct val="150000"/>
              </a:lnSpc>
              <a:buFont typeface="Arial" pitchFamily="34" charset="0"/>
              <a:buChar char="•"/>
            </a:pPr>
            <a:r>
              <a:rPr lang="en-US" sz="1100" i="1" dirty="0"/>
              <a:t>XXX</a:t>
            </a:r>
          </a:p>
          <a:p>
            <a:pPr marL="115866" indent="-115866">
              <a:lnSpc>
                <a:spcPct val="150000"/>
              </a:lnSpc>
              <a:buFont typeface="Arial" pitchFamily="34" charset="0"/>
              <a:buChar char="•"/>
            </a:pPr>
            <a:r>
              <a:rPr lang="en-US" sz="1100" i="1" dirty="0"/>
              <a:t>XXX</a:t>
            </a:r>
          </a:p>
        </p:txBody>
      </p:sp>
    </p:spTree>
    <p:extLst>
      <p:ext uri="{BB962C8B-B14F-4D97-AF65-F5344CB8AC3E}">
        <p14:creationId xmlns:p14="http://schemas.microsoft.com/office/powerpoint/2010/main" val="202290284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52</a:t>
            </a:fld>
            <a:endParaRPr lang="en-US" dirty="0">
              <a:solidFill>
                <a:srgbClr val="000000"/>
              </a:solidFill>
            </a:endParaRPr>
          </a:p>
        </p:txBody>
      </p:sp>
      <p:sp>
        <p:nvSpPr>
          <p:cNvPr id="4" name="Title 3"/>
          <p:cNvSpPr>
            <a:spLocks noGrp="1"/>
          </p:cNvSpPr>
          <p:nvPr>
            <p:ph type="title"/>
          </p:nvPr>
        </p:nvSpPr>
        <p:spPr/>
        <p:txBody>
          <a:bodyPr/>
          <a:lstStyle/>
          <a:p>
            <a:r>
              <a:rPr lang="en-US" dirty="0" smtClean="0"/>
              <a:t>Strategic Plan Scorecard</a:t>
            </a:r>
            <a:endParaRPr lang="en-US" dirty="0"/>
          </a:p>
        </p:txBody>
      </p:sp>
      <p:sp>
        <p:nvSpPr>
          <p:cNvPr id="7"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endParaRPr lang="en-US" sz="1300" dirty="0">
              <a:solidFill>
                <a:srgbClr val="617685"/>
              </a:solidFill>
              <a:latin typeface="Arial"/>
            </a:endParaRPr>
          </a:p>
        </p:txBody>
      </p:sp>
      <p:graphicFrame>
        <p:nvGraphicFramePr>
          <p:cNvPr id="8" name="Table 7"/>
          <p:cNvGraphicFramePr>
            <a:graphicFrameLocks noGrp="1"/>
          </p:cNvGraphicFramePr>
          <p:nvPr>
            <p:extLst>
              <p:ext uri="{D42A27DB-BD31-4B8C-83A1-F6EECF244321}">
                <p14:modId xmlns:p14="http://schemas.microsoft.com/office/powerpoint/2010/main" val="460040857"/>
              </p:ext>
            </p:extLst>
          </p:nvPr>
        </p:nvGraphicFramePr>
        <p:xfrm>
          <a:off x="399870" y="1054545"/>
          <a:ext cx="8334561" cy="5074920"/>
        </p:xfrm>
        <a:graphic>
          <a:graphicData uri="http://schemas.openxmlformats.org/drawingml/2006/table">
            <a:tbl>
              <a:tblPr firstRow="1" bandRow="1">
                <a:tableStyleId>{5C22544A-7EE6-4342-B048-85BDC9FD1C3A}</a:tableStyleId>
              </a:tblPr>
              <a:tblGrid>
                <a:gridCol w="490327"/>
                <a:gridCol w="1303194"/>
                <a:gridCol w="930809"/>
                <a:gridCol w="762000"/>
                <a:gridCol w="1752600"/>
                <a:gridCol w="1031877"/>
                <a:gridCol w="1031877"/>
                <a:gridCol w="1031877"/>
              </a:tblGrid>
              <a:tr h="554743">
                <a:tc>
                  <a:txBody>
                    <a:bodyPr/>
                    <a:lstStyle/>
                    <a:p>
                      <a:pPr algn="ctr" fontAlgn="b"/>
                      <a:r>
                        <a:rPr lang="en-US" sz="900" b="1" i="0" u="none" strike="noStrike" dirty="0" smtClean="0">
                          <a:solidFill>
                            <a:schemeClr val="bg1"/>
                          </a:solidFill>
                          <a:latin typeface="+mj-lt"/>
                        </a:rPr>
                        <a:t>Goal</a:t>
                      </a:r>
                      <a:endParaRPr lang="en-US" sz="900" b="1" i="0" u="none" strike="noStrike" dirty="0">
                        <a:solidFill>
                          <a:schemeClr val="bg1"/>
                        </a:solidFill>
                        <a:latin typeface="+mj-lt"/>
                      </a:endParaRPr>
                    </a:p>
                  </a:txBody>
                  <a:tcPr marT="91440" marB="91440" anchor="ctr"/>
                </a:tc>
                <a:tc>
                  <a:txBody>
                    <a:bodyPr/>
                    <a:lstStyle/>
                    <a:p>
                      <a:pPr algn="ctr" fontAlgn="b"/>
                      <a:r>
                        <a:rPr lang="en-US" sz="900" u="none" strike="noStrike" dirty="0" smtClean="0"/>
                        <a:t>Objective</a:t>
                      </a:r>
                      <a:endParaRPr lang="en-US" sz="900" b="0" i="0" u="none" strike="noStrike" dirty="0">
                        <a:solidFill>
                          <a:srgbClr val="000000"/>
                        </a:solidFill>
                        <a:latin typeface="+mj-lt"/>
                      </a:endParaRPr>
                    </a:p>
                  </a:txBody>
                  <a:tcPr marT="91440" marB="91440" anchor="ctr"/>
                </a:tc>
                <a:tc>
                  <a:txBody>
                    <a:bodyPr/>
                    <a:lstStyle/>
                    <a:p>
                      <a:pPr algn="ctr" fontAlgn="b"/>
                      <a:r>
                        <a:rPr lang="en-US" sz="900" u="none" strike="noStrike" dirty="0"/>
                        <a:t>Owner</a:t>
                      </a:r>
                      <a:endParaRPr lang="en-US" sz="900" b="0" i="0" u="none" strike="noStrike" dirty="0">
                        <a:solidFill>
                          <a:srgbClr val="000000"/>
                        </a:solidFill>
                        <a:latin typeface="+mj-lt"/>
                      </a:endParaRPr>
                    </a:p>
                  </a:txBody>
                  <a:tcPr marT="91440" marB="91440" anchor="ctr"/>
                </a:tc>
                <a:tc>
                  <a:txBody>
                    <a:bodyPr/>
                    <a:lstStyle/>
                    <a:p>
                      <a:pPr algn="ctr" fontAlgn="b"/>
                      <a:r>
                        <a:rPr lang="en-US" sz="900" b="1" i="0" u="none" strike="noStrike" dirty="0" smtClean="0">
                          <a:solidFill>
                            <a:schemeClr val="lt1"/>
                          </a:solidFill>
                          <a:latin typeface="+mn-lt"/>
                        </a:rPr>
                        <a:t>Objective</a:t>
                      </a:r>
                      <a:r>
                        <a:rPr lang="en-US" sz="900" b="1" i="0" u="none" strike="noStrike" baseline="0" dirty="0" smtClean="0">
                          <a:solidFill>
                            <a:schemeClr val="lt1"/>
                          </a:solidFill>
                          <a:latin typeface="+mn-lt"/>
                        </a:rPr>
                        <a:t> </a:t>
                      </a:r>
                      <a:r>
                        <a:rPr lang="en-US" sz="900" b="1" i="0" u="none" strike="noStrike" dirty="0" smtClean="0">
                          <a:solidFill>
                            <a:schemeClr val="lt1"/>
                          </a:solidFill>
                          <a:latin typeface="+mn-lt"/>
                        </a:rPr>
                        <a:t>Progress</a:t>
                      </a:r>
                      <a:endParaRPr lang="en-US" sz="900" b="0" i="0" u="none" strike="noStrike" dirty="0">
                        <a:solidFill>
                          <a:srgbClr val="000000"/>
                        </a:solidFill>
                        <a:latin typeface="+mj-lt"/>
                      </a:endParaRPr>
                    </a:p>
                  </a:txBody>
                  <a:tcPr marT="91440" marB="91440" anchor="ctr"/>
                </a:tc>
                <a:tc>
                  <a:txBody>
                    <a:bodyPr/>
                    <a:lstStyle/>
                    <a:p>
                      <a:pPr algn="ctr" fontAlgn="b"/>
                      <a:r>
                        <a:rPr lang="en-US" sz="900" u="none" strike="noStrike" dirty="0" smtClean="0"/>
                        <a:t>Metric</a:t>
                      </a:r>
                      <a:endParaRPr lang="en-US" sz="900" b="0" i="0" u="none" strike="noStrike" dirty="0">
                        <a:solidFill>
                          <a:srgbClr val="000000"/>
                        </a:solidFill>
                        <a:latin typeface="+mj-lt"/>
                      </a:endParaRPr>
                    </a:p>
                  </a:txBody>
                  <a:tcPr marT="91440" marB="91440" anchor="ctr"/>
                </a:tc>
                <a:tc>
                  <a:txBody>
                    <a:bodyPr/>
                    <a:lstStyle/>
                    <a:p>
                      <a:pPr algn="ctr" fontAlgn="b"/>
                      <a:r>
                        <a:rPr lang="en-US" sz="900" b="0" i="0" u="none" strike="noStrike" dirty="0" smtClean="0">
                          <a:solidFill>
                            <a:srgbClr val="000000"/>
                          </a:solidFill>
                          <a:latin typeface="+mj-lt"/>
                        </a:rPr>
                        <a:t>Value</a:t>
                      </a:r>
                      <a:r>
                        <a:rPr lang="en-US" sz="900" b="0" i="0" u="none" strike="noStrike" baseline="0" dirty="0" smtClean="0">
                          <a:solidFill>
                            <a:srgbClr val="000000"/>
                          </a:solidFill>
                          <a:latin typeface="+mj-lt"/>
                        </a:rPr>
                        <a:t> at Plan Launch</a:t>
                      </a:r>
                    </a:p>
                    <a:p>
                      <a:pPr algn="ctr" fontAlgn="b"/>
                      <a:r>
                        <a:rPr lang="en-US" sz="900" b="0" i="0" u="none" strike="noStrike" baseline="0" dirty="0" smtClean="0">
                          <a:solidFill>
                            <a:srgbClr val="000000"/>
                          </a:solidFill>
                          <a:latin typeface="+mj-lt"/>
                        </a:rPr>
                        <a:t>(Insert Date)</a:t>
                      </a:r>
                      <a:endParaRPr lang="en-US" sz="900" b="0" i="0" u="none" strike="noStrike" dirty="0">
                        <a:solidFill>
                          <a:srgbClr val="000000"/>
                        </a:solidFill>
                        <a:latin typeface="+mj-lt"/>
                      </a:endParaRPr>
                    </a:p>
                  </a:txBody>
                  <a:tcPr marT="91440" marB="91440" anchor="ctr"/>
                </a:tc>
                <a:tc>
                  <a:txBody>
                    <a:bodyPr/>
                    <a:lstStyle/>
                    <a:p>
                      <a:pPr algn="ctr" fontAlgn="b"/>
                      <a:r>
                        <a:rPr lang="en-US" sz="900" b="1" i="0" u="none" strike="noStrike" baseline="0" dirty="0" smtClean="0">
                          <a:solidFill>
                            <a:schemeClr val="lt1"/>
                          </a:solidFill>
                          <a:latin typeface="+mn-lt"/>
                        </a:rPr>
                        <a:t>Current Value</a:t>
                      </a:r>
                    </a:p>
                    <a:p>
                      <a:pPr algn="ctr" fontAlgn="b"/>
                      <a:r>
                        <a:rPr lang="en-US" sz="900" b="1" i="0" u="none" strike="noStrike" baseline="0" dirty="0" smtClean="0">
                          <a:solidFill>
                            <a:schemeClr val="lt1"/>
                          </a:solidFill>
                          <a:latin typeface="+mn-lt"/>
                        </a:rPr>
                        <a:t>(insert Date)</a:t>
                      </a:r>
                      <a:endParaRPr lang="en-US" sz="900" b="0" i="0" u="none" strike="noStrike" dirty="0">
                        <a:solidFill>
                          <a:srgbClr val="000000"/>
                        </a:solidFill>
                        <a:latin typeface="+mj-lt"/>
                      </a:endParaRPr>
                    </a:p>
                  </a:txBody>
                  <a:tcPr marT="91440" marB="91440" anchor="ctr"/>
                </a:tc>
                <a:tc>
                  <a:txBody>
                    <a:bodyPr/>
                    <a:lstStyle/>
                    <a:p>
                      <a:pPr algn="ctr" fontAlgn="b"/>
                      <a:r>
                        <a:rPr lang="en-US" sz="900" b="0" i="0" u="none" strike="noStrike" dirty="0" smtClean="0">
                          <a:solidFill>
                            <a:srgbClr val="000000"/>
                          </a:solidFill>
                          <a:latin typeface="+mj-lt"/>
                        </a:rPr>
                        <a:t>Target Value </a:t>
                      </a:r>
                    </a:p>
                    <a:p>
                      <a:pPr algn="ctr" fontAlgn="b"/>
                      <a:r>
                        <a:rPr lang="en-US" sz="900" b="0" i="0" u="none" strike="noStrike" dirty="0" smtClean="0">
                          <a:solidFill>
                            <a:srgbClr val="000000"/>
                          </a:solidFill>
                          <a:latin typeface="+mj-lt"/>
                        </a:rPr>
                        <a:t>(Insert</a:t>
                      </a:r>
                      <a:r>
                        <a:rPr lang="en-US" sz="900" b="0" i="0" u="none" strike="noStrike" baseline="0" dirty="0" smtClean="0">
                          <a:solidFill>
                            <a:srgbClr val="000000"/>
                          </a:solidFill>
                          <a:latin typeface="+mj-lt"/>
                        </a:rPr>
                        <a:t> Date)</a:t>
                      </a:r>
                      <a:endParaRPr lang="en-US" sz="900" b="0" i="0" u="none" strike="noStrike" dirty="0">
                        <a:solidFill>
                          <a:srgbClr val="000000"/>
                        </a:solidFill>
                        <a:latin typeface="+mj-lt"/>
                      </a:endParaRPr>
                    </a:p>
                  </a:txBody>
                  <a:tcPr marT="91440" marB="91440" anchor="ctr"/>
                </a:tc>
              </a:tr>
              <a:tr h="298708">
                <a:tc rowSpan="10">
                  <a:txBody>
                    <a:bodyPr/>
                    <a:lstStyle/>
                    <a:p>
                      <a:pPr algn="ctr" fontAlgn="b"/>
                      <a:r>
                        <a:rPr lang="en-US" sz="1100" b="1" i="0" u="none" strike="noStrike" dirty="0" smtClean="0">
                          <a:solidFill>
                            <a:schemeClr val="bg1"/>
                          </a:solidFill>
                          <a:latin typeface="+mn-lt"/>
                        </a:rPr>
                        <a:t>Grow Volume</a:t>
                      </a:r>
                      <a:endParaRPr lang="en-US" sz="1100" b="1" i="0" u="none" strike="noStrike" dirty="0">
                        <a:solidFill>
                          <a:schemeClr val="bg1"/>
                        </a:solidFill>
                        <a:latin typeface="+mn-lt"/>
                      </a:endParaRPr>
                    </a:p>
                  </a:txBody>
                  <a:tcPr marT="91440" marB="91440" vert="vert270" anchor="ctr">
                    <a:solidFill>
                      <a:schemeClr val="accent1"/>
                    </a:solidFill>
                  </a:tcPr>
                </a:tc>
                <a:tc rowSpan="4">
                  <a:txBody>
                    <a:bodyPr/>
                    <a:lstStyle/>
                    <a:p>
                      <a:pPr algn="l" fontAlgn="b"/>
                      <a:r>
                        <a:rPr lang="en-US" sz="900" u="none" strike="noStrike" dirty="0" smtClean="0"/>
                        <a:t>Increase Market</a:t>
                      </a:r>
                      <a:r>
                        <a:rPr lang="en-US" sz="900" u="none" strike="noStrike" baseline="0" dirty="0" smtClean="0"/>
                        <a:t> Share by X%</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4">
                  <a:txBody>
                    <a:bodyPr/>
                    <a:lstStyle/>
                    <a:p>
                      <a:pPr algn="l" fontAlgn="b"/>
                      <a:r>
                        <a:rPr lang="en-US" sz="900" u="none" strike="noStrike" dirty="0" smtClean="0"/>
                        <a:t>Dr. Pan, VP of Planning</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4">
                  <a:txBody>
                    <a:bodyPr/>
                    <a:lstStyle/>
                    <a:p>
                      <a:pPr algn="l" fontAlgn="b"/>
                      <a:r>
                        <a:rPr lang="en-US" sz="900" u="none" strike="noStrike" dirty="0"/>
                        <a:t> </a:t>
                      </a:r>
                      <a:endParaRPr lang="en-US" sz="900" b="0" i="0" u="none" strike="noStrike" dirty="0">
                        <a:solidFill>
                          <a:srgbClr val="000000"/>
                        </a:solidFill>
                        <a:latin typeface="+mn-lt"/>
                      </a:endParaRPr>
                    </a:p>
                    <a:p>
                      <a:pPr algn="l" fontAlgn="b"/>
                      <a:r>
                        <a:rPr lang="en-US" sz="900" u="none" strike="noStrike" dirty="0"/>
                        <a:t> </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2">
                  <a:txBody>
                    <a:bodyPr/>
                    <a:lstStyle/>
                    <a:p>
                      <a:pPr marL="0" indent="0" algn="l" fontAlgn="b">
                        <a:tabLst/>
                      </a:pPr>
                      <a:r>
                        <a:rPr lang="en-US" sz="900" b="0" i="0" u="none" strike="noStrike" dirty="0" smtClean="0">
                          <a:solidFill>
                            <a:schemeClr val="dk1"/>
                          </a:solidFill>
                          <a:latin typeface="+mn-lt"/>
                        </a:rPr>
                        <a:t>Primary</a:t>
                      </a:r>
                      <a:r>
                        <a:rPr lang="en-US" sz="900" b="0" i="0" u="none" strike="noStrike" baseline="0" dirty="0" smtClean="0">
                          <a:solidFill>
                            <a:schemeClr val="dk1"/>
                          </a:solidFill>
                          <a:latin typeface="+mn-lt"/>
                        </a:rPr>
                        <a:t> Market Share</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ctr" fontAlgn="b"/>
                      <a:r>
                        <a:rPr lang="en-US" sz="900" u="none" strike="noStrike" dirty="0"/>
                        <a:t> </a:t>
                      </a:r>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r>
                        <a:rPr lang="en-US" sz="900" u="none" strike="noStrike" dirty="0"/>
                        <a:t> </a:t>
                      </a:r>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r>
              <a:tr h="29870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hMerge="1">
                  <a:txBody>
                    <a:bodyPr/>
                    <a:lstStyle/>
                    <a:p>
                      <a:pPr algn="ctr" fontAlgn="b"/>
                      <a:endParaRPr lang="en-US" sz="900" b="0" i="0" u="none" strike="noStrike" dirty="0">
                        <a:solidFill>
                          <a:srgbClr val="000000"/>
                        </a:solidFill>
                        <a:latin typeface="+mn-lt"/>
                      </a:endParaRPr>
                    </a:p>
                  </a:txBody>
                  <a:tcPr marT="91440" marB="91440" anchor="ctr"/>
                </a:tc>
                <a:tc hMerge="1">
                  <a:txBody>
                    <a:bodyPr/>
                    <a:lstStyle/>
                    <a:p>
                      <a:pPr algn="ctr" fontAlgn="b"/>
                      <a:endParaRPr lang="en-US" sz="900" b="0" i="0" u="none" strike="noStrike" dirty="0">
                        <a:solidFill>
                          <a:srgbClr val="000000"/>
                        </a:solidFill>
                        <a:latin typeface="+mn-lt"/>
                      </a:endParaRPr>
                    </a:p>
                  </a:txBody>
                  <a:tcPr marT="91440" marB="91440" anchor="ctr"/>
                </a:tc>
              </a:tr>
              <a:tr h="298708">
                <a:tc vMerge="1">
                  <a:txBody>
                    <a:bodyPr/>
                    <a:lstStyle/>
                    <a:p>
                      <a:endParaRPr lang="en-US"/>
                    </a:p>
                  </a:txBody>
                  <a:tcPr/>
                </a:tc>
                <a:tc vMerge="1">
                  <a:txBody>
                    <a:bodyPr/>
                    <a:lstStyle/>
                    <a:p>
                      <a:pPr algn="l" fontAlgn="b"/>
                      <a:endParaRPr lang="en-US" sz="800" b="0" i="0" u="none" strike="noStrike" dirty="0">
                        <a:solidFill>
                          <a:srgbClr val="000000"/>
                        </a:solidFill>
                        <a:latin typeface="+mn-lt"/>
                      </a:endParaRPr>
                    </a:p>
                  </a:txBody>
                  <a:tcPr marL="7063" marR="7063" marT="7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b"/>
                      <a:endParaRPr lang="en-US" sz="900" b="0" i="0" u="none" strike="noStrike" dirty="0">
                        <a:solidFill>
                          <a:srgbClr val="000000"/>
                        </a:solidFill>
                        <a:latin typeface="+mn-lt"/>
                      </a:endParaRPr>
                    </a:p>
                  </a:txBody>
                  <a:tcPr marT="91440" marB="91440"/>
                </a:tc>
                <a:tc vMerge="1">
                  <a:txBody>
                    <a:bodyPr/>
                    <a:lstStyle/>
                    <a:p>
                      <a:pPr algn="l" fontAlgn="b"/>
                      <a:endParaRPr lang="en-US" sz="900" b="0" i="0" u="none" strike="noStrike" dirty="0">
                        <a:solidFill>
                          <a:srgbClr val="000000"/>
                        </a:solidFill>
                        <a:latin typeface="+mn-lt"/>
                      </a:endParaRPr>
                    </a:p>
                  </a:txBody>
                  <a:tcPr marT="91440" marB="91440"/>
                </a:tc>
                <a:tc rowSpan="2">
                  <a:txBody>
                    <a:bodyPr/>
                    <a:lstStyle/>
                    <a:p>
                      <a:pPr algn="l" fontAlgn="b"/>
                      <a:r>
                        <a:rPr lang="en-US" sz="900" u="none" strike="noStrike" dirty="0" smtClean="0"/>
                        <a:t>Secondary Market</a:t>
                      </a:r>
                      <a:r>
                        <a:rPr lang="en-US" sz="900" u="none" strike="noStrike" baseline="0" dirty="0" smtClean="0"/>
                        <a:t> Share</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ctr" fontAlgn="b"/>
                      <a:r>
                        <a:rPr lang="en-US" sz="900" u="none" strike="noStrike" dirty="0"/>
                        <a:t> </a:t>
                      </a:r>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r>
                        <a:rPr lang="en-US" sz="900" u="none" strike="noStrike" dirty="0"/>
                        <a:t> </a:t>
                      </a:r>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r>
              <a:tr h="29870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hMerge="1">
                  <a:txBody>
                    <a:bodyPr/>
                    <a:lstStyle/>
                    <a:p>
                      <a:pPr algn="ctr" fontAlgn="b"/>
                      <a:endParaRPr lang="en-US" sz="900" b="0" i="0" u="none" strike="noStrike" dirty="0">
                        <a:solidFill>
                          <a:srgbClr val="000000"/>
                        </a:solidFill>
                        <a:latin typeface="+mn-lt"/>
                      </a:endParaRPr>
                    </a:p>
                  </a:txBody>
                  <a:tcPr marT="91440" marB="91440" anchor="ctr"/>
                </a:tc>
                <a:tc hMerge="1">
                  <a:txBody>
                    <a:bodyPr/>
                    <a:lstStyle/>
                    <a:p>
                      <a:pPr algn="ctr" fontAlgn="b"/>
                      <a:endParaRPr lang="en-US" sz="900" b="0" i="0" u="none" strike="noStrike" dirty="0">
                        <a:solidFill>
                          <a:srgbClr val="000000"/>
                        </a:solidFill>
                        <a:latin typeface="+mn-lt"/>
                      </a:endParaRPr>
                    </a:p>
                  </a:txBody>
                  <a:tcPr marT="91440" marB="91440" anchor="ctr"/>
                </a:tc>
              </a:tr>
              <a:tr h="298708">
                <a:tc vMerge="1">
                  <a:txBody>
                    <a:bodyPr/>
                    <a:lstStyle/>
                    <a:p>
                      <a:pPr algn="l" fontAlgn="b"/>
                      <a:endParaRPr lang="en-US" sz="900" b="0" i="0" u="none" strike="noStrike" dirty="0">
                        <a:solidFill>
                          <a:srgbClr val="000000"/>
                        </a:solidFill>
                        <a:latin typeface="+mn-lt"/>
                      </a:endParaRPr>
                    </a:p>
                  </a:txBody>
                  <a:tcPr marT="91440" marB="91440"/>
                </a:tc>
                <a:tc rowSpan="6">
                  <a:txBody>
                    <a:bodyPr/>
                    <a:lstStyle/>
                    <a:p>
                      <a:pPr algn="l" fontAlgn="b"/>
                      <a:r>
                        <a:rPr lang="en-US" sz="900" u="none" strike="noStrike" dirty="0" smtClean="0"/>
                        <a:t>Strengthen</a:t>
                      </a:r>
                      <a:r>
                        <a:rPr lang="en-US" sz="900" u="none" strike="noStrike" baseline="0" dirty="0" smtClean="0"/>
                        <a:t> relationship with referring organizations and physicians </a:t>
                      </a:r>
                      <a:endParaRPr lang="en-US" sz="900" u="none" strike="noStrike" dirty="0"/>
                    </a:p>
                    <a:p>
                      <a:pPr algn="l" fontAlgn="b"/>
                      <a:r>
                        <a:rPr lang="en-US" sz="900" u="none" strike="noStrike" dirty="0"/>
                        <a:t> </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6">
                  <a:txBody>
                    <a:bodyPr/>
                    <a:lstStyle/>
                    <a:p>
                      <a:pPr marL="0" marR="0" indent="0" algn="l" defTabSz="910170" rtl="0" eaLnBrk="1" fontAlgn="b" latinLnBrk="0" hangingPunct="1">
                        <a:lnSpc>
                          <a:spcPct val="100000"/>
                        </a:lnSpc>
                        <a:spcBef>
                          <a:spcPts val="0"/>
                        </a:spcBef>
                        <a:spcAft>
                          <a:spcPts val="0"/>
                        </a:spcAft>
                        <a:buClrTx/>
                        <a:buSzTx/>
                        <a:buFontTx/>
                        <a:buNone/>
                        <a:tabLst/>
                        <a:defRPr/>
                      </a:pPr>
                      <a:r>
                        <a:rPr lang="en-US" sz="900" b="0" i="0" u="none" strike="noStrike" dirty="0" smtClean="0">
                          <a:solidFill>
                            <a:schemeClr val="dk1"/>
                          </a:solidFill>
                          <a:latin typeface="+mn-lt"/>
                        </a:rPr>
                        <a:t>Mary Markets,</a:t>
                      </a:r>
                      <a:r>
                        <a:rPr lang="en-US" sz="900" b="0" i="0" u="none" strike="noStrike" baseline="0" dirty="0" smtClean="0">
                          <a:solidFill>
                            <a:schemeClr val="dk1"/>
                          </a:solidFill>
                          <a:latin typeface="+mn-lt"/>
                        </a:rPr>
                        <a:t> Asst. Director, Marketing</a:t>
                      </a:r>
                      <a:endParaRPr lang="en-US" sz="900" b="0" i="0" u="none" strike="noStrike" dirty="0" smtClean="0">
                        <a:solidFill>
                          <a:srgbClr val="000000"/>
                        </a:solidFill>
                        <a:latin typeface="+mn-lt"/>
                      </a:endParaRPr>
                    </a:p>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6">
                  <a:txBody>
                    <a:bodyPr/>
                    <a:lstStyle/>
                    <a:p>
                      <a:pPr algn="l" fontAlgn="b"/>
                      <a:r>
                        <a:rPr lang="en-US" sz="900" u="none" strike="noStrike" dirty="0"/>
                        <a:t> </a:t>
                      </a:r>
                      <a:endParaRPr lang="en-US" sz="900" b="0" i="0" u="none" strike="noStrike" dirty="0">
                        <a:solidFill>
                          <a:srgbClr val="000000"/>
                        </a:solidFill>
                        <a:latin typeface="+mn-lt"/>
                      </a:endParaRPr>
                    </a:p>
                    <a:p>
                      <a:pPr algn="l" fontAlgn="b"/>
                      <a:r>
                        <a:rPr lang="en-US" sz="900" u="none" strike="noStrike" dirty="0"/>
                        <a:t> </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2">
                  <a:txBody>
                    <a:bodyPr/>
                    <a:lstStyle/>
                    <a:p>
                      <a:pPr algn="l" fontAlgn="b"/>
                      <a:r>
                        <a:rPr lang="en-US" sz="900" b="0" i="0" u="none" strike="noStrike" baseline="0" dirty="0" smtClean="0">
                          <a:solidFill>
                            <a:schemeClr val="dk1"/>
                          </a:solidFill>
                          <a:latin typeface="+mn-lt"/>
                        </a:rPr>
                        <a:t>Referrals</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ctr" fontAlgn="b"/>
                      <a:r>
                        <a:rPr lang="en-US" sz="900" u="none" strike="noStrike" dirty="0"/>
                        <a:t> </a:t>
                      </a:r>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r>
                        <a:rPr lang="en-US" sz="900" u="none" strike="noStrike" dirty="0"/>
                        <a:t> </a:t>
                      </a:r>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r>
              <a:tr h="29870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hMerge="1">
                  <a:txBody>
                    <a:bodyPr/>
                    <a:lstStyle/>
                    <a:p>
                      <a:pPr algn="ctr" fontAlgn="b"/>
                      <a:endParaRPr lang="en-US" sz="900" b="0" i="0" u="none" strike="noStrike" dirty="0">
                        <a:solidFill>
                          <a:srgbClr val="000000"/>
                        </a:solidFill>
                        <a:latin typeface="+mn-lt"/>
                      </a:endParaRPr>
                    </a:p>
                  </a:txBody>
                  <a:tcPr marT="91440" marB="91440" anchor="ctr"/>
                </a:tc>
                <a:tc hMerge="1">
                  <a:txBody>
                    <a:bodyPr/>
                    <a:lstStyle/>
                    <a:p>
                      <a:pPr algn="ctr" fontAlgn="b"/>
                      <a:endParaRPr lang="en-US" sz="900" b="0" i="0" u="none" strike="noStrike" dirty="0">
                        <a:solidFill>
                          <a:srgbClr val="000000"/>
                        </a:solidFill>
                        <a:latin typeface="+mn-lt"/>
                      </a:endParaRPr>
                    </a:p>
                  </a:txBody>
                  <a:tcPr marT="91440" marB="91440" anchor="ctr"/>
                </a:tc>
              </a:tr>
              <a:tr h="298708">
                <a:tc vMerge="1">
                  <a:txBody>
                    <a:bodyPr/>
                    <a:lstStyle/>
                    <a:p>
                      <a:endParaRPr lang="en-US"/>
                    </a:p>
                  </a:txBody>
                  <a:tcPr/>
                </a:tc>
                <a:tc vMerge="1">
                  <a:txBody>
                    <a:bodyPr/>
                    <a:lstStyle/>
                    <a:p>
                      <a:pPr algn="l" fontAlgn="b"/>
                      <a:endParaRPr lang="en-US" sz="800" b="0" i="0" u="none" strike="noStrike" dirty="0">
                        <a:solidFill>
                          <a:srgbClr val="000000"/>
                        </a:solidFill>
                        <a:latin typeface="+mn-lt"/>
                      </a:endParaRPr>
                    </a:p>
                  </a:txBody>
                  <a:tcPr marL="7063" marR="7063" marT="70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b"/>
                      <a:endParaRPr lang="en-US" sz="900" b="0" i="0" u="none" strike="noStrike" dirty="0">
                        <a:solidFill>
                          <a:srgbClr val="000000"/>
                        </a:solidFill>
                        <a:latin typeface="+mn-lt"/>
                      </a:endParaRPr>
                    </a:p>
                  </a:txBody>
                  <a:tcPr marT="91440" marB="91440"/>
                </a:tc>
                <a:tc vMerge="1">
                  <a:txBody>
                    <a:bodyPr/>
                    <a:lstStyle/>
                    <a:p>
                      <a:pPr algn="l" fontAlgn="b"/>
                      <a:endParaRPr lang="en-US" sz="900" b="0" i="0" u="none" strike="noStrike" dirty="0">
                        <a:solidFill>
                          <a:srgbClr val="000000"/>
                        </a:solidFill>
                        <a:latin typeface="+mn-lt"/>
                      </a:endParaRPr>
                    </a:p>
                  </a:txBody>
                  <a:tcPr marT="91440" marB="91440"/>
                </a:tc>
                <a:tc rowSpan="2">
                  <a:txBody>
                    <a:bodyPr/>
                    <a:lstStyle/>
                    <a:p>
                      <a:pPr algn="l" fontAlgn="b"/>
                      <a:r>
                        <a:rPr lang="en-US" sz="900" b="0" i="0" u="none" strike="noStrike" dirty="0" smtClean="0">
                          <a:solidFill>
                            <a:srgbClr val="000000"/>
                          </a:solidFill>
                          <a:latin typeface="+mn-lt"/>
                        </a:rPr>
                        <a:t>Physician Awareness</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ctr" fontAlgn="b"/>
                      <a:r>
                        <a:rPr lang="en-US" sz="900" u="none" strike="noStrike" dirty="0"/>
                        <a:t> </a:t>
                      </a:r>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r>
                        <a:rPr lang="en-US" sz="900" u="none" strike="noStrike" dirty="0"/>
                        <a:t> </a:t>
                      </a:r>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r>
              <a:tr h="29870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hMerge="1">
                  <a:txBody>
                    <a:bodyPr/>
                    <a:lstStyle/>
                    <a:p>
                      <a:pPr algn="ctr" fontAlgn="b"/>
                      <a:endParaRPr lang="en-US" sz="900" b="0" i="0" u="none" strike="noStrike" dirty="0">
                        <a:solidFill>
                          <a:srgbClr val="000000"/>
                        </a:solidFill>
                        <a:latin typeface="+mn-lt"/>
                      </a:endParaRPr>
                    </a:p>
                  </a:txBody>
                  <a:tcPr marT="91440" marB="91440" anchor="ctr"/>
                </a:tc>
                <a:tc hMerge="1">
                  <a:txBody>
                    <a:bodyPr/>
                    <a:lstStyle/>
                    <a:p>
                      <a:pPr algn="ctr" fontAlgn="b"/>
                      <a:endParaRPr lang="en-US" sz="900" b="0" i="0" u="none" strike="noStrike" dirty="0">
                        <a:solidFill>
                          <a:srgbClr val="000000"/>
                        </a:solidFill>
                        <a:latin typeface="+mn-lt"/>
                      </a:endParaRPr>
                    </a:p>
                  </a:txBody>
                  <a:tcPr marT="91440" marB="91440" anchor="ctr"/>
                </a:tc>
              </a:tr>
              <a:tr h="298708">
                <a:tc vMerge="1">
                  <a:txBody>
                    <a:bodyPr/>
                    <a:lstStyle/>
                    <a:p>
                      <a:endParaRPr lang="en-US"/>
                    </a:p>
                  </a:txBody>
                  <a:tcPr/>
                </a:tc>
                <a:tc vMerge="1">
                  <a:txBody>
                    <a:bodyPr/>
                    <a:lstStyle/>
                    <a:p>
                      <a:pPr algn="l" fontAlgn="b"/>
                      <a:endParaRPr lang="en-US" sz="800" b="0" i="0" u="none" strike="noStrike" dirty="0">
                        <a:solidFill>
                          <a:srgbClr val="000000"/>
                        </a:solidFill>
                        <a:latin typeface="+mn-lt"/>
                      </a:endParaRPr>
                    </a:p>
                  </a:txBody>
                  <a:tcPr marL="45720" marR="45720" marT="7063" marB="0"/>
                </a:tc>
                <a:tc vMerge="1">
                  <a:txBody>
                    <a:bodyPr/>
                    <a:lstStyle/>
                    <a:p>
                      <a:pPr algn="l" fontAlgn="b"/>
                      <a:endParaRPr lang="en-US" sz="900" b="0" i="0" u="none" strike="noStrike" dirty="0">
                        <a:solidFill>
                          <a:srgbClr val="000000"/>
                        </a:solidFill>
                        <a:latin typeface="+mn-lt"/>
                      </a:endParaRPr>
                    </a:p>
                  </a:txBody>
                  <a:tcPr marT="91440" marB="91440"/>
                </a:tc>
                <a:tc vMerge="1">
                  <a:txBody>
                    <a:bodyPr/>
                    <a:lstStyle/>
                    <a:p>
                      <a:pPr algn="l" fontAlgn="b"/>
                      <a:endParaRPr lang="en-US" sz="900" b="0" i="0" u="none" strike="noStrike" dirty="0">
                        <a:solidFill>
                          <a:srgbClr val="000000"/>
                        </a:solidFill>
                        <a:latin typeface="+mn-lt"/>
                      </a:endParaRPr>
                    </a:p>
                  </a:txBody>
                  <a:tcPr marT="91440" marB="91440"/>
                </a:tc>
                <a:tc rowSpan="2">
                  <a:txBody>
                    <a:bodyPr/>
                    <a:lstStyle/>
                    <a:p>
                      <a:pPr algn="l" fontAlgn="b"/>
                      <a:r>
                        <a:rPr lang="en-US" sz="900" b="0" i="0" u="none" strike="noStrike" dirty="0" smtClean="0">
                          <a:solidFill>
                            <a:srgbClr val="000000"/>
                          </a:solidFill>
                          <a:latin typeface="+mn-lt"/>
                        </a:rPr>
                        <a:t>Downstream Revenue</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r>
              <a:tr h="29870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hMerge="1">
                  <a:txBody>
                    <a:bodyPr/>
                    <a:lstStyle/>
                    <a:p>
                      <a:pPr algn="ctr" fontAlgn="b"/>
                      <a:endParaRPr lang="en-US" sz="900" b="0" i="0" u="none" strike="noStrike" dirty="0">
                        <a:solidFill>
                          <a:srgbClr val="000000"/>
                        </a:solidFill>
                        <a:latin typeface="+mn-lt"/>
                      </a:endParaRPr>
                    </a:p>
                  </a:txBody>
                  <a:tcPr marT="91440" marB="91440" anchor="ctr"/>
                </a:tc>
                <a:tc hMerge="1">
                  <a:txBody>
                    <a:bodyPr/>
                    <a:lstStyle/>
                    <a:p>
                      <a:pPr algn="ctr" fontAlgn="b"/>
                      <a:endParaRPr lang="en-US" sz="900" b="0" i="0" u="none" strike="noStrike" dirty="0">
                        <a:solidFill>
                          <a:srgbClr val="000000"/>
                        </a:solidFill>
                        <a:latin typeface="+mn-lt"/>
                      </a:endParaRPr>
                    </a:p>
                  </a:txBody>
                  <a:tcPr marT="91440" marB="91440" anchor="ctr"/>
                </a:tc>
              </a:tr>
              <a:tr h="298708">
                <a:tc rowSpan="4">
                  <a:txBody>
                    <a:bodyPr/>
                    <a:lstStyle/>
                    <a:p>
                      <a:pPr algn="ctr" fontAlgn="b"/>
                      <a:r>
                        <a:rPr lang="en-US" sz="1100" b="1" i="0" u="none" strike="noStrike" dirty="0" smtClean="0">
                          <a:solidFill>
                            <a:schemeClr val="bg1"/>
                          </a:solidFill>
                          <a:latin typeface="+mn-lt"/>
                        </a:rPr>
                        <a:t>Patient</a:t>
                      </a:r>
                      <a:r>
                        <a:rPr lang="en-US" sz="1100" b="1" i="0" u="none" strike="noStrike" baseline="0" dirty="0" smtClean="0">
                          <a:solidFill>
                            <a:schemeClr val="bg1"/>
                          </a:solidFill>
                          <a:latin typeface="+mn-lt"/>
                        </a:rPr>
                        <a:t> Satisfaction</a:t>
                      </a:r>
                      <a:endParaRPr lang="en-US" sz="1100" b="1" i="0" u="none" strike="noStrike" dirty="0">
                        <a:solidFill>
                          <a:schemeClr val="bg1"/>
                        </a:solidFill>
                        <a:latin typeface="+mn-lt"/>
                      </a:endParaRPr>
                    </a:p>
                  </a:txBody>
                  <a:tcPr marT="91440" marB="91440" vert="vert270" anchor="ctr">
                    <a:solidFill>
                      <a:schemeClr val="accent1"/>
                    </a:solidFill>
                  </a:tcPr>
                </a:tc>
                <a:tc rowSpan="4">
                  <a:txBody>
                    <a:bodyPr/>
                    <a:lstStyle/>
                    <a:p>
                      <a:pPr algn="l" fontAlgn="b"/>
                      <a:r>
                        <a:rPr lang="en-US" sz="900" b="0" i="0" u="none" strike="noStrike" dirty="0" smtClean="0">
                          <a:solidFill>
                            <a:srgbClr val="000000"/>
                          </a:solidFill>
                          <a:latin typeface="+mn-lt"/>
                        </a:rPr>
                        <a:t>Improve</a:t>
                      </a:r>
                      <a:r>
                        <a:rPr lang="en-US" sz="900" b="0" i="0" u="none" strike="noStrike" baseline="0" dirty="0" smtClean="0">
                          <a:solidFill>
                            <a:srgbClr val="000000"/>
                          </a:solidFill>
                          <a:latin typeface="+mn-lt"/>
                        </a:rPr>
                        <a:t> Patient Care Process </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4">
                  <a:txBody>
                    <a:bodyPr/>
                    <a:lstStyle/>
                    <a:p>
                      <a:pPr algn="l" fontAlgn="b"/>
                      <a:r>
                        <a:rPr lang="en-US" sz="900" b="0" i="0" u="none" strike="noStrike" dirty="0" smtClean="0">
                          <a:solidFill>
                            <a:srgbClr val="000000"/>
                          </a:solidFill>
                          <a:latin typeface="+mn-lt"/>
                        </a:rPr>
                        <a:t>Stephanie</a:t>
                      </a:r>
                      <a:r>
                        <a:rPr lang="en-US" sz="900" b="0" i="0" u="none" strike="noStrike" baseline="0" dirty="0" smtClean="0">
                          <a:solidFill>
                            <a:srgbClr val="000000"/>
                          </a:solidFill>
                          <a:latin typeface="+mn-lt"/>
                        </a:rPr>
                        <a:t> Egan, Care Manager</a:t>
                      </a:r>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4">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rowSpan="2">
                  <a:txBody>
                    <a:bodyPr/>
                    <a:lstStyle/>
                    <a:p>
                      <a:pPr marL="0" marR="0" indent="0" algn="l" defTabSz="910170" rtl="0" eaLnBrk="1" fontAlgn="b"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latin typeface="+mn-lt"/>
                        </a:rPr>
                        <a:t>Patient</a:t>
                      </a:r>
                      <a:r>
                        <a:rPr lang="en-US" sz="900" b="0" i="0" u="none" strike="noStrike" baseline="0" dirty="0" smtClean="0">
                          <a:solidFill>
                            <a:srgbClr val="000000"/>
                          </a:solidFill>
                          <a:latin typeface="+mn-lt"/>
                        </a:rPr>
                        <a:t> satisfaction scores</a:t>
                      </a:r>
                      <a:endParaRPr lang="en-US" sz="900" b="0" i="0" u="none" strike="noStrike" dirty="0" smtClean="0">
                        <a:solidFill>
                          <a:srgbClr val="000000"/>
                        </a:solidFill>
                        <a:latin typeface="+mn-lt"/>
                      </a:endParaRPr>
                    </a:p>
                  </a:txBody>
                  <a:tcPr marT="91440" marB="91440">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r>
              <a:tr h="29870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pPr marL="0" marR="0" indent="0" algn="l" defTabSz="91017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latin typeface="+mn-lt"/>
                      </a:endParaRPr>
                    </a:p>
                  </a:txBody>
                  <a:tcPr marT="91440" marB="91440">
                    <a:solidFill>
                      <a:schemeClr val="accent1">
                        <a:lumMod val="20000"/>
                        <a:lumOff val="80000"/>
                      </a:schemeClr>
                    </a:solidFill>
                  </a:tcPr>
                </a:tc>
                <a:tc gridSpan="3">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hMerge="1">
                  <a:txBody>
                    <a:bodyPr/>
                    <a:lstStyle/>
                    <a:p>
                      <a:endParaRPr lang="en-US"/>
                    </a:p>
                  </a:txBody>
                  <a:tcPr/>
                </a:tc>
                <a:tc hMerge="1">
                  <a:txBody>
                    <a:bodyPr/>
                    <a:lstStyle/>
                    <a:p>
                      <a:endParaRPr lang="en-US"/>
                    </a:p>
                  </a:txBody>
                  <a:tcPr/>
                </a:tc>
              </a:tr>
              <a:tr h="298708">
                <a:tc vMerge="1">
                  <a:txBody>
                    <a:bodyPr/>
                    <a:lstStyle/>
                    <a:p>
                      <a:pPr algn="ctr" fontAlgn="b"/>
                      <a:endParaRPr lang="en-US" sz="1100" b="0" i="0" u="none" strike="noStrike" dirty="0">
                        <a:solidFill>
                          <a:srgbClr val="000000"/>
                        </a:solidFill>
                        <a:latin typeface="+mn-lt"/>
                      </a:endParaRPr>
                    </a:p>
                  </a:txBody>
                  <a:tcPr marT="91440" marB="91440" vert="vert270" anchor="ctr"/>
                </a:tc>
                <a:tc vMerge="1">
                  <a:txBody>
                    <a:bodyPr/>
                    <a:lstStyle/>
                    <a:p>
                      <a:pPr algn="l" fontAlgn="b"/>
                      <a:endParaRPr lang="en-US" sz="900" b="0" i="0" u="none" strike="noStrike" dirty="0">
                        <a:solidFill>
                          <a:srgbClr val="000000"/>
                        </a:solidFill>
                        <a:latin typeface="+mn-lt"/>
                      </a:endParaRPr>
                    </a:p>
                  </a:txBody>
                  <a:tcPr marT="91440" marB="91440"/>
                </a:tc>
                <a:tc vMerge="1">
                  <a:txBody>
                    <a:bodyPr/>
                    <a:lstStyle/>
                    <a:p>
                      <a:pPr algn="l" fontAlgn="b"/>
                      <a:endParaRPr lang="en-US" sz="900" b="0" i="0" u="none" strike="noStrike" dirty="0">
                        <a:solidFill>
                          <a:srgbClr val="000000"/>
                        </a:solidFill>
                        <a:latin typeface="+mn-lt"/>
                      </a:endParaRPr>
                    </a:p>
                  </a:txBody>
                  <a:tcPr marT="91440" marB="91440"/>
                </a:tc>
                <a:tc vMerge="1">
                  <a:txBody>
                    <a:bodyPr/>
                    <a:lstStyle/>
                    <a:p>
                      <a:pPr algn="l" fontAlgn="b"/>
                      <a:endParaRPr lang="en-US" sz="900" b="0" i="0" u="none" strike="noStrike" dirty="0">
                        <a:solidFill>
                          <a:srgbClr val="000000"/>
                        </a:solidFill>
                        <a:latin typeface="+mn-lt"/>
                      </a:endParaRPr>
                    </a:p>
                  </a:txBody>
                  <a:tcPr marT="91440" marB="91440"/>
                </a:tc>
                <a:tc rowSpan="2">
                  <a:txBody>
                    <a:bodyPr/>
                    <a:lstStyle/>
                    <a:p>
                      <a:pPr marL="0" marR="0" indent="0" algn="l" defTabSz="910063" rtl="0" eaLnBrk="1" fontAlgn="b"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latin typeface="+mn-lt"/>
                        </a:rPr>
                        <a:t>Patient wait times</a:t>
                      </a:r>
                    </a:p>
                  </a:txBody>
                  <a:tcPr marT="91440" marB="91440">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r>
              <a:tr h="298708">
                <a:tc vMerge="1">
                  <a:txBody>
                    <a:bodyPr/>
                    <a:lstStyle/>
                    <a:p>
                      <a:pPr algn="ctr" fontAlgn="b"/>
                      <a:endParaRPr lang="en-US" sz="1100" b="1" i="0" u="none" strike="noStrike" dirty="0">
                        <a:solidFill>
                          <a:schemeClr val="bg1"/>
                        </a:solidFill>
                        <a:latin typeface="+mn-lt"/>
                      </a:endParaRPr>
                    </a:p>
                  </a:txBody>
                  <a:tcPr marT="91440" marB="91440" vert="vert270" anchor="ctr">
                    <a:solidFill>
                      <a:schemeClr val="accent1"/>
                    </a:solidFill>
                  </a:tcPr>
                </a:tc>
                <a:tc vMerge="1">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vMerge="1">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vMerge="1">
                  <a:txBody>
                    <a:bodyPr/>
                    <a:lstStyle/>
                    <a:p>
                      <a:pPr algn="l" fontAlgn="b"/>
                      <a:endParaRPr lang="en-US" sz="900" b="0" i="0" u="none" strike="noStrike" dirty="0">
                        <a:solidFill>
                          <a:srgbClr val="000000"/>
                        </a:solidFill>
                        <a:latin typeface="+mn-lt"/>
                      </a:endParaRPr>
                    </a:p>
                  </a:txBody>
                  <a:tcPr marT="91440" marB="91440">
                    <a:solidFill>
                      <a:schemeClr val="accent1">
                        <a:lumMod val="20000"/>
                        <a:lumOff val="80000"/>
                      </a:schemeClr>
                    </a:solidFill>
                  </a:tcPr>
                </a:tc>
                <a:tc vMerge="1">
                  <a:txBody>
                    <a:bodyPr/>
                    <a:lstStyle/>
                    <a:p>
                      <a:pPr marL="0" marR="0" indent="0" algn="l" defTabSz="910063"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latin typeface="+mn-lt"/>
                      </a:endParaRPr>
                    </a:p>
                  </a:txBody>
                  <a:tcPr marT="91440" marB="91440">
                    <a:solidFill>
                      <a:schemeClr val="accent1">
                        <a:lumMod val="20000"/>
                        <a:lumOff val="80000"/>
                      </a:schemeClr>
                    </a:solidFill>
                  </a:tcPr>
                </a:tc>
                <a:tc gridSpan="3">
                  <a:txBody>
                    <a:bodyPr/>
                    <a:lstStyle/>
                    <a:p>
                      <a:pPr algn="ctr" fontAlgn="b"/>
                      <a:endParaRPr lang="en-US" sz="900" b="0" i="0" u="none" strike="noStrike" dirty="0">
                        <a:solidFill>
                          <a:srgbClr val="000000"/>
                        </a:solidFill>
                        <a:latin typeface="+mn-lt"/>
                      </a:endParaRPr>
                    </a:p>
                  </a:txBody>
                  <a:tcPr marT="91440" marB="91440" anchor="ctr">
                    <a:solidFill>
                      <a:schemeClr val="accent1">
                        <a:lumMod val="20000"/>
                        <a:lumOff val="80000"/>
                      </a:schemeClr>
                    </a:solidFill>
                  </a:tcPr>
                </a:tc>
                <a:tc hMerge="1">
                  <a:txBody>
                    <a:bodyPr/>
                    <a:lstStyle/>
                    <a:p>
                      <a:endParaRPr lang="en-US"/>
                    </a:p>
                  </a:txBody>
                  <a:tcPr/>
                </a:tc>
                <a:tc hMerge="1">
                  <a:txBody>
                    <a:bodyPr/>
                    <a:lstStyle/>
                    <a:p>
                      <a:endParaRPr lang="en-US"/>
                    </a:p>
                  </a:txBody>
                  <a:tcPr/>
                </a:tc>
              </a:tr>
            </a:tbl>
          </a:graphicData>
        </a:graphic>
      </p:graphicFrame>
      <p:sp>
        <p:nvSpPr>
          <p:cNvPr id="5" name="Rectangle 4"/>
          <p:cNvSpPr/>
          <p:nvPr/>
        </p:nvSpPr>
        <p:spPr>
          <a:xfrm>
            <a:off x="5715000" y="2057400"/>
            <a:ext cx="1524000" cy="152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5715000" y="2667000"/>
            <a:ext cx="2362200" cy="152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715000" y="3352800"/>
            <a:ext cx="76200" cy="152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5715000" y="3962400"/>
            <a:ext cx="228600" cy="152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5726206" y="4648200"/>
            <a:ext cx="228600" cy="152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52400" y="6491329"/>
            <a:ext cx="1219200" cy="246221"/>
          </a:xfrm>
          <a:prstGeom prst="rect">
            <a:avLst/>
          </a:prstGeom>
          <a:noFill/>
        </p:spPr>
        <p:txBody>
          <a:bodyPr wrap="square" lIns="91418" tIns="45709" rIns="91418" bIns="45709" rtlCol="0" anchor="ctr">
            <a:spAutoFit/>
          </a:bodyPr>
          <a:lstStyle/>
          <a:p>
            <a:pPr algn="ctr"/>
            <a:r>
              <a:rPr lang="en-US" sz="1000" b="1" dirty="0"/>
              <a:t>On Track</a:t>
            </a:r>
          </a:p>
        </p:txBody>
      </p:sp>
      <p:sp>
        <p:nvSpPr>
          <p:cNvPr id="22" name="Oval 21"/>
          <p:cNvSpPr/>
          <p:nvPr/>
        </p:nvSpPr>
        <p:spPr>
          <a:xfrm>
            <a:off x="670192" y="6246892"/>
            <a:ext cx="183617" cy="184335"/>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1174453" y="6491329"/>
            <a:ext cx="1219200" cy="246221"/>
          </a:xfrm>
          <a:prstGeom prst="rect">
            <a:avLst/>
          </a:prstGeom>
          <a:noFill/>
        </p:spPr>
        <p:txBody>
          <a:bodyPr wrap="square" lIns="91418" tIns="45709" rIns="91418" bIns="45709" rtlCol="0" anchor="ctr">
            <a:spAutoFit/>
          </a:bodyPr>
          <a:lstStyle/>
          <a:p>
            <a:pPr algn="ctr"/>
            <a:r>
              <a:rPr lang="en-US" sz="1000" b="1" dirty="0" smtClean="0"/>
              <a:t>Minor Setbacks</a:t>
            </a:r>
            <a:endParaRPr lang="en-US" sz="1000" b="1" dirty="0"/>
          </a:p>
        </p:txBody>
      </p:sp>
      <p:sp>
        <p:nvSpPr>
          <p:cNvPr id="25" name="Oval 24"/>
          <p:cNvSpPr/>
          <p:nvPr/>
        </p:nvSpPr>
        <p:spPr>
          <a:xfrm>
            <a:off x="1692245" y="6246892"/>
            <a:ext cx="183617" cy="184335"/>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2241331" y="6491329"/>
            <a:ext cx="1219200" cy="246221"/>
          </a:xfrm>
          <a:prstGeom prst="rect">
            <a:avLst/>
          </a:prstGeom>
          <a:noFill/>
        </p:spPr>
        <p:txBody>
          <a:bodyPr wrap="square" lIns="91418" tIns="45709" rIns="91418" bIns="45709" rtlCol="0" anchor="ctr">
            <a:spAutoFit/>
          </a:bodyPr>
          <a:lstStyle/>
          <a:p>
            <a:pPr algn="ctr"/>
            <a:r>
              <a:rPr lang="en-US" sz="1000" b="1" dirty="0" smtClean="0"/>
              <a:t>Major Setbacks</a:t>
            </a:r>
            <a:endParaRPr lang="en-US" sz="1000" b="1" dirty="0"/>
          </a:p>
        </p:txBody>
      </p:sp>
      <p:sp>
        <p:nvSpPr>
          <p:cNvPr id="27" name="Oval 26"/>
          <p:cNvSpPr/>
          <p:nvPr/>
        </p:nvSpPr>
        <p:spPr>
          <a:xfrm>
            <a:off x="2759123" y="6246891"/>
            <a:ext cx="183617" cy="184335"/>
          </a:xfrm>
          <a:prstGeom prst="ellipse">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bwMode="auto">
          <a:xfrm>
            <a:off x="412531" y="6172200"/>
            <a:ext cx="2953749" cy="612649"/>
          </a:xfrm>
          <a:prstGeom prst="rect">
            <a:avLst/>
          </a:prstGeom>
          <a:noFill/>
          <a:ln w="9525" cap="flat" cmpd="sng" algn="ctr">
            <a:solidFill>
              <a:schemeClr val="accent1"/>
            </a:solidFill>
            <a:prstDash val="solid"/>
            <a:round/>
            <a:headEnd type="none" w="med" len="med"/>
            <a:tailEnd type="none" w="med" len="med"/>
          </a:ln>
          <a:effectLst/>
        </p:spPr>
        <p:txBody>
          <a:bodyPr vert="horz" wrap="square" lIns="91435" tIns="45718" rIns="91435" bIns="45718" numCol="1" rtlCol="0" anchor="t" anchorCtr="0" compatLnSpc="1">
            <a:prstTxWarp prst="textNoShape">
              <a:avLst/>
            </a:prstTxWarp>
          </a:bodyPr>
          <a:lstStyle/>
          <a:p>
            <a:pPr defTabSz="1463603"/>
            <a:endParaRPr lang="en-US" sz="1000" dirty="0">
              <a:solidFill>
                <a:schemeClr val="bg2"/>
              </a:solidFill>
            </a:endParaRPr>
          </a:p>
        </p:txBody>
      </p:sp>
      <p:sp>
        <p:nvSpPr>
          <p:cNvPr id="30" name="Oval 29"/>
          <p:cNvSpPr/>
          <p:nvPr/>
        </p:nvSpPr>
        <p:spPr>
          <a:xfrm>
            <a:off x="3397783" y="2209800"/>
            <a:ext cx="183617" cy="184335"/>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3397783" y="3760572"/>
            <a:ext cx="183617" cy="184335"/>
          </a:xfrm>
          <a:prstGeom prst="ellipse">
            <a:avLst/>
          </a:prstGeom>
          <a:solidFill>
            <a:srgbClr val="FFFF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397783" y="5378265"/>
            <a:ext cx="183617" cy="184335"/>
          </a:xfrm>
          <a:prstGeom prst="ellipse">
            <a:avLst/>
          </a:prstGeom>
          <a:solidFill>
            <a:srgbClr val="92D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rtlCol="0" anchor="ctr"/>
          <a:lstStyle/>
          <a:p>
            <a:pPr algn="ctr" defTabSz="910118"/>
            <a:endParaRPr lang="en-US">
              <a:solidFill>
                <a:prstClr val="white"/>
              </a:solidFill>
            </a:endParaRPr>
          </a:p>
        </p:txBody>
      </p:sp>
      <p:sp>
        <p:nvSpPr>
          <p:cNvPr id="28" name="Rectangle 27"/>
          <p:cNvSpPr/>
          <p:nvPr/>
        </p:nvSpPr>
        <p:spPr>
          <a:xfrm>
            <a:off x="5715000" y="5257800"/>
            <a:ext cx="2514600" cy="152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rtlCol="0" anchor="ctr"/>
          <a:lstStyle/>
          <a:p>
            <a:pPr algn="ctr" defTabSz="910118"/>
            <a:endParaRPr lang="en-US">
              <a:solidFill>
                <a:prstClr val="white"/>
              </a:solidFill>
            </a:endParaRPr>
          </a:p>
        </p:txBody>
      </p:sp>
      <p:sp>
        <p:nvSpPr>
          <p:cNvPr id="31" name="Rectangle 30"/>
          <p:cNvSpPr/>
          <p:nvPr/>
        </p:nvSpPr>
        <p:spPr>
          <a:xfrm>
            <a:off x="5715000" y="5867400"/>
            <a:ext cx="2133600" cy="1524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rtlCol="0" anchor="ctr"/>
          <a:lstStyle/>
          <a:p>
            <a:pPr algn="ctr" defTabSz="910118"/>
            <a:endParaRPr lang="en-US">
              <a:solidFill>
                <a:prstClr val="white"/>
              </a:solidFill>
            </a:endParaRPr>
          </a:p>
        </p:txBody>
      </p:sp>
    </p:spTree>
    <p:extLst>
      <p:ext uri="{BB962C8B-B14F-4D97-AF65-F5344CB8AC3E}">
        <p14:creationId xmlns:p14="http://schemas.microsoft.com/office/powerpoint/2010/main" val="354887172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53</a:t>
            </a:fld>
            <a:endParaRPr lang="en-US" dirty="0">
              <a:solidFill>
                <a:srgbClr val="000000"/>
              </a:solidFill>
            </a:endParaRPr>
          </a:p>
        </p:txBody>
      </p:sp>
      <p:sp>
        <p:nvSpPr>
          <p:cNvPr id="4" name="Title 3"/>
          <p:cNvSpPr>
            <a:spLocks noGrp="1"/>
          </p:cNvSpPr>
          <p:nvPr>
            <p:ph type="title"/>
          </p:nvPr>
        </p:nvSpPr>
        <p:spPr/>
        <p:txBody>
          <a:bodyPr/>
          <a:lstStyle/>
          <a:p>
            <a:r>
              <a:rPr lang="en-US" dirty="0" smtClean="0"/>
              <a:t>Communication Plan: Key Messages and Communication Tactics</a:t>
            </a:r>
            <a:endParaRPr lang="en-US" dirty="0"/>
          </a:p>
        </p:txBody>
      </p:sp>
      <p:sp>
        <p:nvSpPr>
          <p:cNvPr id="6" name="Text Placeholder 5"/>
          <p:cNvSpPr>
            <a:spLocks noGrp="1"/>
          </p:cNvSpPr>
          <p:nvPr>
            <p:ph type="body" sz="quarter" idx="19"/>
          </p:nvPr>
        </p:nvSpPr>
        <p:spPr/>
        <p:txBody>
          <a:bodyPr/>
          <a:lstStyle/>
          <a:p>
            <a:r>
              <a:rPr lang="en-US" dirty="0" smtClean="0"/>
              <a:t>Plan Summary</a:t>
            </a:r>
            <a:endParaRPr lang="en-US" dirty="0"/>
          </a:p>
        </p:txBody>
      </p:sp>
      <p:graphicFrame>
        <p:nvGraphicFramePr>
          <p:cNvPr id="17" name="Table 16"/>
          <p:cNvGraphicFramePr>
            <a:graphicFrameLocks noGrp="1"/>
          </p:cNvGraphicFramePr>
          <p:nvPr>
            <p:extLst>
              <p:ext uri="{D42A27DB-BD31-4B8C-83A1-F6EECF244321}">
                <p14:modId xmlns:p14="http://schemas.microsoft.com/office/powerpoint/2010/main" val="4085588054"/>
              </p:ext>
            </p:extLst>
          </p:nvPr>
        </p:nvGraphicFramePr>
        <p:xfrm>
          <a:off x="445715" y="1143001"/>
          <a:ext cx="8403170" cy="5092590"/>
        </p:xfrm>
        <a:graphic>
          <a:graphicData uri="http://schemas.openxmlformats.org/drawingml/2006/table">
            <a:tbl>
              <a:tblPr firstRow="1" bandRow="1">
                <a:tableStyleId>{5C22544A-7EE6-4342-B048-85BDC9FD1C3A}</a:tableStyleId>
              </a:tblPr>
              <a:tblGrid>
                <a:gridCol w="1306885"/>
                <a:gridCol w="1600200"/>
                <a:gridCol w="2743200"/>
                <a:gridCol w="2752885"/>
              </a:tblGrid>
              <a:tr h="627378">
                <a:tc>
                  <a:txBody>
                    <a:bodyPr/>
                    <a:lstStyle/>
                    <a:p>
                      <a:r>
                        <a:rPr lang="en-US" sz="1000" dirty="0" smtClean="0"/>
                        <a:t>Stakeholder</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Level</a:t>
                      </a:r>
                      <a:r>
                        <a:rPr lang="en-US" sz="1000" baseline="0" dirty="0" smtClean="0"/>
                        <a:t> of Detail </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Key</a:t>
                      </a:r>
                      <a:r>
                        <a:rPr lang="en-US" sz="1000" baseline="0" dirty="0" smtClean="0"/>
                        <a:t> Messages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Communication</a:t>
                      </a:r>
                      <a:r>
                        <a:rPr lang="en-US" sz="1000" baseline="0" dirty="0" smtClean="0"/>
                        <a:t> Tactics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r>
              <a:tr h="568280">
                <a:tc>
                  <a:txBody>
                    <a:bodyPr/>
                    <a:lstStyle/>
                    <a:p>
                      <a:r>
                        <a:rPr lang="en-US" sz="1000" i="1" dirty="0" smtClean="0"/>
                        <a:t>Board</a:t>
                      </a:r>
                      <a:r>
                        <a:rPr lang="en-US" sz="1000" i="1" baseline="0" dirty="0" smtClean="0"/>
                        <a:t> of Directors</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High Level Summary</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marL="171450" indent="-171450">
                        <a:buFont typeface="Arial" pitchFamily="34" charset="0"/>
                        <a:buChar char="•"/>
                      </a:pPr>
                      <a:r>
                        <a:rPr lang="en-US" sz="1000" i="1" dirty="0" smtClean="0"/>
                        <a:t>Service objectives</a:t>
                      </a:r>
                      <a:r>
                        <a:rPr lang="en-US" sz="1000" i="1" baseline="0" dirty="0" smtClean="0"/>
                        <a:t> and expected outcomes </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Memo</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1242354">
                <a:tc>
                  <a:txBody>
                    <a:bodyPr/>
                    <a:lstStyle/>
                    <a:p>
                      <a:r>
                        <a:rPr lang="en-US" sz="1000" i="1" dirty="0" smtClean="0"/>
                        <a:t>System</a:t>
                      </a:r>
                      <a:r>
                        <a:rPr lang="en-US" sz="1000" i="1" baseline="0" dirty="0" smtClean="0"/>
                        <a:t> Leadership</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Overview of Objectives, Targets</a:t>
                      </a:r>
                      <a:r>
                        <a:rPr lang="en-US" sz="1000" i="1" baseline="0" dirty="0" smtClean="0"/>
                        <a:t> and Summary of Initiatives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Objectives</a:t>
                      </a:r>
                      <a:r>
                        <a:rPr lang="en-US" sz="1000" i="1" baseline="0" dirty="0" smtClean="0"/>
                        <a:t> and expected outcomes</a:t>
                      </a:r>
                    </a:p>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baseline="0" dirty="0" smtClean="0"/>
                        <a:t>Necessary Resources</a:t>
                      </a:r>
                    </a:p>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baseline="0" dirty="0" smtClean="0"/>
                        <a:t>Persons Accountable</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000" i="1" dirty="0" smtClean="0"/>
                        <a:t>Initial kickoff presentation.  Interim</a:t>
                      </a:r>
                      <a:r>
                        <a:rPr lang="en-US" sz="1000" i="1" baseline="0" dirty="0" smtClean="0"/>
                        <a:t> progress meetings to review status and discuss changes.</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1223989">
                <a:tc>
                  <a:txBody>
                    <a:bodyPr/>
                    <a:lstStyle/>
                    <a:p>
                      <a:r>
                        <a:rPr lang="en-US" sz="1000" i="1" baseline="0" dirty="0" smtClean="0"/>
                        <a:t>Primary Care Staff</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Detailed action</a:t>
                      </a:r>
                      <a:r>
                        <a:rPr lang="en-US" sz="1000" i="1" baseline="0" dirty="0" smtClean="0"/>
                        <a:t> plan on initiatives and progress metrics.</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dirty="0" smtClean="0"/>
                        <a:t>Objectives</a:t>
                      </a:r>
                      <a:r>
                        <a:rPr lang="en-US" sz="1000" i="1" baseline="0" dirty="0" smtClean="0"/>
                        <a:t> and expected outcomes</a:t>
                      </a:r>
                    </a:p>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baseline="0" dirty="0" smtClean="0"/>
                        <a:t>Initiatives &amp; Implementation Timeline</a:t>
                      </a:r>
                    </a:p>
                    <a:p>
                      <a:pPr marL="171450" marR="0" indent="-171450" algn="l" defTabSz="910170" rtl="0" eaLnBrk="1" fontAlgn="auto" latinLnBrk="0" hangingPunct="1">
                        <a:lnSpc>
                          <a:spcPct val="100000"/>
                        </a:lnSpc>
                        <a:spcBef>
                          <a:spcPts val="0"/>
                        </a:spcBef>
                        <a:spcAft>
                          <a:spcPts val="0"/>
                        </a:spcAft>
                        <a:buClrTx/>
                        <a:buSzTx/>
                        <a:buFont typeface="Arial" pitchFamily="34" charset="0"/>
                        <a:buChar char="•"/>
                        <a:tabLst/>
                        <a:defRPr/>
                      </a:pPr>
                      <a:r>
                        <a:rPr lang="en-US" sz="1000" i="1" baseline="0" dirty="0" smtClean="0"/>
                        <a:t>Roles/Responsibilities</a:t>
                      </a:r>
                    </a:p>
                    <a:p>
                      <a:pPr marL="0" marR="0" indent="0" algn="l" defTabSz="910170" rtl="0" eaLnBrk="1" fontAlgn="auto" latinLnBrk="0" hangingPunct="1">
                        <a:lnSpc>
                          <a:spcPct val="100000"/>
                        </a:lnSpc>
                        <a:spcBef>
                          <a:spcPts val="0"/>
                        </a:spcBef>
                        <a:spcAft>
                          <a:spcPts val="0"/>
                        </a:spcAft>
                        <a:buClrTx/>
                        <a:buSzTx/>
                        <a:buFont typeface="Arial" pitchFamily="34" charset="0"/>
                        <a:buNone/>
                        <a:tabLst/>
                        <a:defRPr/>
                      </a:pP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0170" rtl="0" eaLnBrk="1" fontAlgn="auto" latinLnBrk="0" hangingPunct="1">
                        <a:lnSpc>
                          <a:spcPct val="100000"/>
                        </a:lnSpc>
                        <a:spcBef>
                          <a:spcPts val="0"/>
                        </a:spcBef>
                        <a:spcAft>
                          <a:spcPts val="0"/>
                        </a:spcAft>
                        <a:buClrTx/>
                        <a:buSzTx/>
                        <a:buFontTx/>
                        <a:buNone/>
                        <a:tabLst/>
                        <a:defRPr/>
                      </a:pPr>
                      <a:r>
                        <a:rPr lang="en-US" sz="1000" i="1" dirty="0" smtClean="0"/>
                        <a:t>Weekly</a:t>
                      </a:r>
                      <a:r>
                        <a:rPr lang="en-US" sz="1000" i="1" baseline="0" dirty="0" smtClean="0"/>
                        <a:t> meetings during 3 month launch.  Monthly post launch.</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1430589">
                <a:tc>
                  <a:txBody>
                    <a:bodyPr/>
                    <a:lstStyle/>
                    <a:p>
                      <a:r>
                        <a:rPr lang="en-US" sz="1000" i="1" dirty="0" smtClean="0"/>
                        <a:t>Referring</a:t>
                      </a:r>
                      <a:r>
                        <a:rPr lang="en-US" sz="1000" i="1" baseline="0" dirty="0" smtClean="0"/>
                        <a:t> Independent Physicians</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High</a:t>
                      </a:r>
                      <a:r>
                        <a:rPr lang="en-US" sz="1000" i="1" baseline="0" dirty="0" smtClean="0"/>
                        <a:t> level summary of initiatives </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buFont typeface="Arial" pitchFamily="34" charset="0"/>
                        <a:buChar char="•"/>
                      </a:pPr>
                      <a:r>
                        <a:rPr lang="en-US" sz="1000" i="1" dirty="0" smtClean="0"/>
                        <a:t>Expected</a:t>
                      </a:r>
                      <a:r>
                        <a:rPr lang="en-US" sz="1000" i="1" baseline="0" dirty="0" smtClean="0"/>
                        <a:t> improvements in care delivery, quality, and efficiency</a:t>
                      </a:r>
                    </a:p>
                    <a:p>
                      <a:pPr marL="171450" indent="-171450">
                        <a:buFont typeface="Arial" pitchFamily="34" charset="0"/>
                        <a:buChar char="•"/>
                      </a:pPr>
                      <a:r>
                        <a:rPr lang="en-US" sz="1000" i="1" baseline="0" dirty="0" smtClean="0"/>
                        <a:t>Impact on relationship, workflow</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l" defTabSz="910170" rtl="0" eaLnBrk="1" fontAlgn="auto" latinLnBrk="0" hangingPunct="1">
                        <a:lnSpc>
                          <a:spcPct val="100000"/>
                        </a:lnSpc>
                        <a:spcBef>
                          <a:spcPts val="0"/>
                        </a:spcBef>
                        <a:spcAft>
                          <a:spcPts val="0"/>
                        </a:spcAft>
                        <a:buClrTx/>
                        <a:buSzTx/>
                        <a:buFontTx/>
                        <a:buNone/>
                        <a:tabLst/>
                        <a:defRPr/>
                      </a:pPr>
                      <a:r>
                        <a:rPr lang="en-US" sz="1000" i="1" dirty="0" smtClean="0"/>
                        <a:t>Discussion with physicians</a:t>
                      </a:r>
                      <a:r>
                        <a:rPr lang="en-US" sz="1000" i="1" baseline="0" dirty="0" smtClean="0"/>
                        <a:t> during visits with liaisons.  Marketing collateral highlighting improvements in service.</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22253893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54</a:t>
            </a:fld>
            <a:endParaRPr lang="en-US" dirty="0">
              <a:solidFill>
                <a:srgbClr val="000000"/>
              </a:solidFill>
            </a:endParaRPr>
          </a:p>
        </p:txBody>
      </p:sp>
      <p:sp>
        <p:nvSpPr>
          <p:cNvPr id="4" name="Title 3"/>
          <p:cNvSpPr>
            <a:spLocks noGrp="1"/>
          </p:cNvSpPr>
          <p:nvPr>
            <p:ph type="title"/>
          </p:nvPr>
        </p:nvSpPr>
        <p:spPr/>
        <p:txBody>
          <a:bodyPr/>
          <a:lstStyle/>
          <a:p>
            <a:r>
              <a:rPr lang="en-US" dirty="0" smtClean="0"/>
              <a:t>Communication Plan: Strategies to Address Potential Concerns</a:t>
            </a:r>
            <a:endParaRPr lang="en-US" dirty="0"/>
          </a:p>
        </p:txBody>
      </p:sp>
      <p:sp>
        <p:nvSpPr>
          <p:cNvPr id="6" name="Text Placeholder 5"/>
          <p:cNvSpPr>
            <a:spLocks noGrp="1"/>
          </p:cNvSpPr>
          <p:nvPr>
            <p:ph type="body" sz="quarter" idx="19"/>
          </p:nvPr>
        </p:nvSpPr>
        <p:spPr/>
        <p:txBody>
          <a:bodyPr/>
          <a:lstStyle/>
          <a:p>
            <a:r>
              <a:rPr lang="en-US" dirty="0" smtClean="0"/>
              <a:t>Plan Summary</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615339308"/>
              </p:ext>
            </p:extLst>
          </p:nvPr>
        </p:nvGraphicFramePr>
        <p:xfrm>
          <a:off x="399870" y="1318672"/>
          <a:ext cx="8314167" cy="4764305"/>
        </p:xfrm>
        <a:graphic>
          <a:graphicData uri="http://schemas.openxmlformats.org/drawingml/2006/table">
            <a:tbl>
              <a:tblPr firstRow="1" bandRow="1">
                <a:tableStyleId>{5C22544A-7EE6-4342-B048-85BDC9FD1C3A}</a:tableStyleId>
              </a:tblPr>
              <a:tblGrid>
                <a:gridCol w="988327"/>
                <a:gridCol w="1652240"/>
                <a:gridCol w="2836800"/>
                <a:gridCol w="2836800"/>
              </a:tblGrid>
              <a:tr h="476278">
                <a:tc>
                  <a:txBody>
                    <a:bodyPr/>
                    <a:lstStyle/>
                    <a:p>
                      <a:r>
                        <a:rPr lang="en-US" sz="1000" dirty="0" smtClean="0"/>
                        <a:t>Stakeholder</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Potential</a:t>
                      </a:r>
                      <a:r>
                        <a:rPr lang="en-US" sz="1000" baseline="0" dirty="0" smtClean="0"/>
                        <a:t> Concerns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Strategies to Address</a:t>
                      </a:r>
                      <a:r>
                        <a:rPr lang="en-US" sz="1000" baseline="0" dirty="0" smtClean="0"/>
                        <a:t> Concerns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1000" dirty="0" smtClean="0"/>
                        <a:t>Spokesperson(s)</a:t>
                      </a:r>
                      <a:endParaRPr lang="en-US" sz="1000" dirty="0"/>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r>
              <a:tr h="293094">
                <a:tc rowSpan="3">
                  <a:txBody>
                    <a:bodyPr/>
                    <a:lstStyle/>
                    <a:p>
                      <a:r>
                        <a:rPr lang="en-US" sz="1000" i="1" dirty="0" smtClean="0"/>
                        <a:t>Board</a:t>
                      </a:r>
                      <a:r>
                        <a:rPr lang="en-US" sz="1000" i="1" baseline="0" dirty="0" smtClean="0"/>
                        <a:t> of Directors</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N/A</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CEO</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293094">
                <a:tc vMerge="1">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293094">
                <a:tc vMerge="1">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r>
              <a:tr h="514034">
                <a:tc rowSpan="3">
                  <a:txBody>
                    <a:bodyPr/>
                    <a:lstStyle/>
                    <a:p>
                      <a:r>
                        <a:rPr lang="en-US" sz="1000" i="1" dirty="0" smtClean="0"/>
                        <a:t>System</a:t>
                      </a:r>
                      <a:r>
                        <a:rPr lang="en-US" sz="1000" i="1" baseline="0" dirty="0" smtClean="0"/>
                        <a:t> Leadership</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Cost</a:t>
                      </a:r>
                      <a:r>
                        <a:rPr lang="en-US" sz="1000" i="1" baseline="0" dirty="0" smtClean="0"/>
                        <a:t> of new equipment</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000" i="1" dirty="0" smtClean="0"/>
                        <a:t>Illustrate patient</a:t>
                      </a:r>
                      <a:r>
                        <a:rPr lang="en-US" sz="1000" i="1" baseline="0" dirty="0" smtClean="0"/>
                        <a:t> need and potential for competitive advantage</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000" i="1" dirty="0" smtClean="0"/>
                        <a:t>Service</a:t>
                      </a:r>
                      <a:r>
                        <a:rPr lang="en-US" sz="1000" i="1" baseline="0" dirty="0" smtClean="0"/>
                        <a:t> Line Director &amp; </a:t>
                      </a:r>
                      <a:br>
                        <a:rPr lang="en-US" sz="1000" i="1" baseline="0" dirty="0" smtClean="0"/>
                      </a:br>
                      <a:r>
                        <a:rPr lang="en-US" sz="1000" i="1" baseline="0" dirty="0" smtClean="0"/>
                        <a:t>Strategic Planning Officer</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08091">
                <a:tc vMerge="1">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08091">
                <a:tc vMerge="1">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1245">
                <a:tc rowSpan="3">
                  <a:txBody>
                    <a:bodyPr/>
                    <a:lstStyle/>
                    <a:p>
                      <a:r>
                        <a:rPr lang="en-US" sz="1000" i="1" dirty="0" smtClean="0"/>
                        <a:t>Service Lin</a:t>
                      </a:r>
                      <a:r>
                        <a:rPr lang="en-US" sz="1000" i="1" baseline="0" dirty="0" smtClean="0"/>
                        <a:t>e Staff</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Noncompliance</a:t>
                      </a:r>
                      <a:r>
                        <a:rPr lang="en-US" sz="1000" i="1" baseline="0" dirty="0" smtClean="0"/>
                        <a:t> with new care processes</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000" i="1" dirty="0" smtClean="0"/>
                        <a:t>Provide</a:t>
                      </a:r>
                      <a:r>
                        <a:rPr lang="en-US" sz="1000" i="1" baseline="0" dirty="0" smtClean="0"/>
                        <a:t> kick-off and ongoing training </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000" i="1" dirty="0" smtClean="0"/>
                        <a:t>Initiative</a:t>
                      </a:r>
                      <a:r>
                        <a:rPr lang="en-US" sz="1000" i="1" baseline="0" dirty="0" smtClean="0"/>
                        <a:t> Owners</a:t>
                      </a:r>
                      <a:r>
                        <a:rPr lang="en-US" sz="1000" i="1" baseline="0" dirty="0"/>
                        <a:t> </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54769">
                <a:tc vMerge="1">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000" i="1" dirty="0" smtClean="0"/>
                        <a:t>Incentivize</a:t>
                      </a:r>
                      <a:r>
                        <a:rPr lang="en-US" sz="1000" i="1" baseline="0" dirty="0" smtClean="0"/>
                        <a:t> increases in patient satisfaction scores</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000" i="1" baseline="0" dirty="0" smtClean="0"/>
                        <a:t>Service Line Director</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54769">
                <a:tc vMerge="1">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514034">
                <a:tc rowSpan="3">
                  <a:txBody>
                    <a:bodyPr/>
                    <a:lstStyle/>
                    <a:p>
                      <a:r>
                        <a:rPr lang="en-US" sz="1000" i="1" dirty="0" smtClean="0"/>
                        <a:t>Referring</a:t>
                      </a:r>
                      <a:r>
                        <a:rPr lang="en-US" sz="1000" i="1" baseline="0" dirty="0" smtClean="0"/>
                        <a:t> Independent Physicians</a:t>
                      </a:r>
                      <a:endParaRPr lang="en-US" sz="100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r>
                        <a:rPr lang="en-US" sz="1000" i="1" dirty="0" smtClean="0"/>
                        <a:t>Lack</a:t>
                      </a:r>
                      <a:r>
                        <a:rPr lang="en-US" sz="1000" i="1" baseline="0" dirty="0" smtClean="0"/>
                        <a:t> of awareness of increases in quality</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000" i="1" dirty="0" smtClean="0"/>
                        <a:t>Provide</a:t>
                      </a:r>
                      <a:r>
                        <a:rPr lang="en-US" sz="1000" i="1" baseline="0" dirty="0" smtClean="0"/>
                        <a:t> routine updates to physician liaisons on quality improvements</a:t>
                      </a:r>
                      <a:endParaRPr lang="en-US" sz="1000" i="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sz="1000" i="1" baseline="0" dirty="0" smtClean="0"/>
                        <a:t>Physician Liaisons</a:t>
                      </a:r>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08623">
                <a:tc vMerge="1">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08623">
                <a:tc vMerge="1">
                  <a:txBody>
                    <a:bodyPr/>
                    <a:lstStyle/>
                    <a:p>
                      <a:endParaRPr lang="en-US" sz="1000"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1000" i="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46001669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464577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20EF1D8-22C3-47F9-97C9-90650415DCF1}" type="slidenum">
              <a:rPr lang="en-US" smtClean="0"/>
              <a:pPr/>
              <a:t>6</a:t>
            </a:fld>
            <a:endParaRPr lang="en-US" dirty="0"/>
          </a:p>
        </p:txBody>
      </p:sp>
      <p:sp>
        <p:nvSpPr>
          <p:cNvPr id="4" name="Text Placeholder 3"/>
          <p:cNvSpPr>
            <a:spLocks noGrp="1"/>
          </p:cNvSpPr>
          <p:nvPr>
            <p:ph type="body" sz="quarter" idx="19"/>
          </p:nvPr>
        </p:nvSpPr>
        <p:spPr/>
        <p:txBody>
          <a:bodyPr/>
          <a:lstStyle/>
          <a:p>
            <a:r>
              <a:rPr lang="en-US" dirty="0" smtClean="0"/>
              <a:t>Current Performance</a:t>
            </a:r>
            <a:endParaRPr lang="en-US" dirty="0"/>
          </a:p>
        </p:txBody>
      </p:sp>
      <p:sp>
        <p:nvSpPr>
          <p:cNvPr id="3" name="Title 2"/>
          <p:cNvSpPr>
            <a:spLocks noGrp="1"/>
          </p:cNvSpPr>
          <p:nvPr>
            <p:ph type="title"/>
          </p:nvPr>
        </p:nvSpPr>
        <p:spPr/>
        <p:txBody>
          <a:bodyPr/>
          <a:lstStyle/>
          <a:p>
            <a:r>
              <a:rPr lang="en-US" dirty="0" smtClean="0"/>
              <a:t>Mission and Vision</a:t>
            </a:r>
            <a:endParaRPr lang="en-US" dirty="0"/>
          </a:p>
        </p:txBody>
      </p:sp>
      <p:sp>
        <p:nvSpPr>
          <p:cNvPr id="9" name="Rectangle 8"/>
          <p:cNvSpPr/>
          <p:nvPr/>
        </p:nvSpPr>
        <p:spPr bwMode="gray">
          <a:xfrm>
            <a:off x="399864" y="1066800"/>
            <a:ext cx="8314174" cy="2438400"/>
          </a:xfrm>
          <a:prstGeom prst="rect">
            <a:avLst/>
          </a:prstGeom>
          <a:ln w="6350">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89" tIns="65295" rIns="130589" bIns="130589" numCol="1" rtlCol="0" anchor="t" anchorCtr="0" compatLnSpc="1">
            <a:prstTxWarp prst="textNoShape">
              <a:avLst/>
            </a:prstTxWarp>
          </a:bodyPr>
          <a:lstStyle/>
          <a:p>
            <a:pPr defTabSz="2090338"/>
            <a:r>
              <a:rPr lang="en-US" sz="1700" b="1" spc="143" dirty="0" smtClean="0">
                <a:solidFill>
                  <a:schemeClr val="accent2"/>
                </a:solidFill>
              </a:rPr>
              <a:t>Institution Mission </a:t>
            </a:r>
            <a:r>
              <a:rPr lang="en-US" sz="1700" b="1" spc="143" dirty="0">
                <a:solidFill>
                  <a:schemeClr val="accent2"/>
                </a:solidFill>
              </a:rPr>
              <a:t>and Vision</a:t>
            </a:r>
          </a:p>
        </p:txBody>
      </p:sp>
      <p:sp>
        <p:nvSpPr>
          <p:cNvPr id="10" name="TextBox 9"/>
          <p:cNvSpPr txBox="1"/>
          <p:nvPr/>
        </p:nvSpPr>
        <p:spPr>
          <a:xfrm>
            <a:off x="435435" y="1380272"/>
            <a:ext cx="7044141" cy="351744"/>
          </a:xfrm>
          <a:prstGeom prst="rect">
            <a:avLst/>
          </a:prstGeom>
          <a:noFill/>
        </p:spPr>
        <p:txBody>
          <a:bodyPr wrap="square" lIns="130589" tIns="65295" rIns="130589" bIns="65295" rtlCol="0">
            <a:spAutoFit/>
          </a:bodyPr>
          <a:lstStyle/>
          <a:p>
            <a:pPr marL="160973" indent="-160973">
              <a:spcBef>
                <a:spcPts val="343"/>
              </a:spcBef>
            </a:pPr>
            <a:r>
              <a:rPr lang="en-US" sz="1400" i="1" dirty="0"/>
              <a:t>Describe your hospital mission here.</a:t>
            </a:r>
          </a:p>
        </p:txBody>
      </p:sp>
      <p:sp>
        <p:nvSpPr>
          <p:cNvPr id="11" name="Rectangle 10"/>
          <p:cNvSpPr/>
          <p:nvPr/>
        </p:nvSpPr>
        <p:spPr bwMode="gray">
          <a:xfrm>
            <a:off x="399864" y="3657600"/>
            <a:ext cx="8314174" cy="2667000"/>
          </a:xfrm>
          <a:prstGeom prst="rect">
            <a:avLst/>
          </a:prstGeom>
          <a:ln w="6350">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89" tIns="65295" rIns="130589" bIns="130589" numCol="1" rtlCol="0" anchor="t" anchorCtr="0" compatLnSpc="1">
            <a:prstTxWarp prst="textNoShape">
              <a:avLst/>
            </a:prstTxWarp>
          </a:bodyPr>
          <a:lstStyle/>
          <a:p>
            <a:pPr defTabSz="2090338"/>
            <a:r>
              <a:rPr lang="en-US" sz="1700" b="1" spc="143" dirty="0" smtClean="0">
                <a:solidFill>
                  <a:schemeClr val="accent2"/>
                </a:solidFill>
              </a:rPr>
              <a:t>Primary Care </a:t>
            </a:r>
            <a:r>
              <a:rPr lang="en-US" sz="1700" b="1" spc="143" dirty="0">
                <a:solidFill>
                  <a:schemeClr val="accent2"/>
                </a:solidFill>
              </a:rPr>
              <a:t>Mission and Vision</a:t>
            </a:r>
          </a:p>
        </p:txBody>
      </p:sp>
      <p:sp>
        <p:nvSpPr>
          <p:cNvPr id="12" name="TextBox 11"/>
          <p:cNvSpPr txBox="1"/>
          <p:nvPr/>
        </p:nvSpPr>
        <p:spPr>
          <a:xfrm>
            <a:off x="435435" y="3985058"/>
            <a:ext cx="7044141" cy="351744"/>
          </a:xfrm>
          <a:prstGeom prst="rect">
            <a:avLst/>
          </a:prstGeom>
          <a:noFill/>
        </p:spPr>
        <p:txBody>
          <a:bodyPr wrap="square" lIns="130589" tIns="65295" rIns="130589" bIns="65295" rtlCol="0">
            <a:spAutoFit/>
          </a:bodyPr>
          <a:lstStyle/>
          <a:p>
            <a:pPr marL="160973" indent="-160973">
              <a:spcBef>
                <a:spcPts val="343"/>
              </a:spcBef>
            </a:pPr>
            <a:r>
              <a:rPr lang="en-US" sz="1400" i="1" dirty="0"/>
              <a:t>Describe your </a:t>
            </a:r>
            <a:r>
              <a:rPr lang="en-US" sz="1400" i="1" dirty="0" smtClean="0"/>
              <a:t>primary care mission </a:t>
            </a:r>
            <a:r>
              <a:rPr lang="en-US" sz="1400" i="1" dirty="0"/>
              <a:t>here.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7</a:t>
            </a:fld>
            <a:endParaRPr lang="en-US">
              <a:solidFill>
                <a:srgbClr val="000000"/>
              </a:solidFill>
            </a:endParaRPr>
          </a:p>
        </p:txBody>
      </p:sp>
      <p:sp>
        <p:nvSpPr>
          <p:cNvPr id="3" name="Text Placeholder 2"/>
          <p:cNvSpPr>
            <a:spLocks noGrp="1"/>
          </p:cNvSpPr>
          <p:nvPr>
            <p:ph type="body" sz="quarter" idx="19"/>
          </p:nvPr>
        </p:nvSpPr>
        <p:spPr/>
        <p:txBody>
          <a:bodyPr/>
          <a:lstStyle/>
          <a:p>
            <a:r>
              <a:rPr lang="en-US" dirty="0" smtClean="0"/>
              <a:t>Current Performance</a:t>
            </a:r>
            <a:endParaRPr lang="en-US" dirty="0"/>
          </a:p>
        </p:txBody>
      </p:sp>
      <p:sp>
        <p:nvSpPr>
          <p:cNvPr id="4" name="Title 3"/>
          <p:cNvSpPr>
            <a:spLocks noGrp="1"/>
          </p:cNvSpPr>
          <p:nvPr>
            <p:ph type="title"/>
          </p:nvPr>
        </p:nvSpPr>
        <p:spPr/>
        <p:txBody>
          <a:bodyPr/>
          <a:lstStyle/>
          <a:p>
            <a:r>
              <a:rPr lang="en-US" dirty="0" smtClean="0"/>
              <a:t>Key Accomplishments 20XX-20XX</a:t>
            </a:r>
            <a:endParaRPr lang="en-US" dirty="0"/>
          </a:p>
        </p:txBody>
      </p:sp>
      <p:sp>
        <p:nvSpPr>
          <p:cNvPr id="7" name="Text Placeholder 12"/>
          <p:cNvSpPr txBox="1">
            <a:spLocks/>
          </p:cNvSpPr>
          <p:nvPr/>
        </p:nvSpPr>
        <p:spPr bwMode="gray">
          <a:xfrm>
            <a:off x="399866" y="963229"/>
            <a:ext cx="8314171" cy="271094"/>
          </a:xfrm>
          <a:prstGeom prst="rect">
            <a:avLst/>
          </a:prstGeom>
        </p:spPr>
        <p:txBody>
          <a:bodyPr vert="horz" wrap="square" lIns="0" tIns="40947" rIns="0" bIns="40947" rtlCol="0">
            <a:noAutofit/>
          </a:bodyPr>
          <a:lstStyle/>
          <a:p>
            <a:pPr defTabSz="912770">
              <a:defRPr/>
            </a:pPr>
            <a:endParaRPr lang="en-US" sz="1300" dirty="0">
              <a:solidFill>
                <a:srgbClr val="617685"/>
              </a:solidFill>
              <a:latin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3619781088"/>
              </p:ext>
            </p:extLst>
          </p:nvPr>
        </p:nvGraphicFramePr>
        <p:xfrm>
          <a:off x="399862" y="1371605"/>
          <a:ext cx="8314175" cy="4800599"/>
        </p:xfrm>
        <a:graphic>
          <a:graphicData uri="http://schemas.openxmlformats.org/drawingml/2006/table">
            <a:tbl>
              <a:tblPr firstRow="1" bandRow="1">
                <a:tableStyleId>{5C22544A-7EE6-4342-B048-85BDC9FD1C3A}</a:tableStyleId>
              </a:tblPr>
              <a:tblGrid>
                <a:gridCol w="2495739"/>
                <a:gridCol w="5818436"/>
              </a:tblGrid>
              <a:tr h="742607">
                <a:tc>
                  <a:txBody>
                    <a:bodyPr/>
                    <a:lstStyle/>
                    <a:p>
                      <a:pPr algn="ctr"/>
                      <a:r>
                        <a:rPr lang="en-US" sz="1100" dirty="0" smtClean="0"/>
                        <a:t>Goals</a:t>
                      </a:r>
                      <a:endParaRPr lang="en-US" sz="1100" dirty="0"/>
                    </a:p>
                  </a:txBody>
                  <a:tcPr anchor="ctr"/>
                </a:tc>
                <a:tc>
                  <a:txBody>
                    <a:bodyPr/>
                    <a:lstStyle/>
                    <a:p>
                      <a:pPr algn="ctr"/>
                      <a:r>
                        <a:rPr lang="en-US" sz="1100" dirty="0" smtClean="0"/>
                        <a:t>Initiatives Accomplished or In Progress</a:t>
                      </a:r>
                      <a:endParaRPr lang="en-US" sz="1100" dirty="0"/>
                    </a:p>
                  </a:txBody>
                  <a:tcPr anchor="ctr"/>
                </a:tc>
              </a:tr>
              <a:tr h="507249">
                <a:tc>
                  <a:txBody>
                    <a:bodyPr/>
                    <a:lstStyle/>
                    <a:p>
                      <a:pPr algn="l"/>
                      <a:r>
                        <a:rPr lang="en-US" sz="1100" i="1" baseline="0" dirty="0" smtClean="0"/>
                        <a:t>Increase Primary Care Market Share</a:t>
                      </a:r>
                      <a:endParaRPr lang="en-US" sz="1100" i="1" dirty="0"/>
                    </a:p>
                  </a:txBody>
                  <a:tcPr anchor="ctr"/>
                </a:tc>
                <a:tc>
                  <a:txBody>
                    <a:bodyPr/>
                    <a:lstStyle/>
                    <a:p>
                      <a:pPr marL="225425" lvl="0" indent="-225425">
                        <a:buFont typeface="Arial" pitchFamily="34" charset="0"/>
                        <a:buChar char="•"/>
                      </a:pPr>
                      <a:r>
                        <a:rPr lang="en-US" sz="1100" i="1" dirty="0" smtClean="0"/>
                        <a:t>Implement word of mouth marketing campaign </a:t>
                      </a:r>
                      <a:endParaRPr lang="en-US" sz="1100" i="1" baseline="0" dirty="0" smtClean="0"/>
                    </a:p>
                    <a:p>
                      <a:pPr marL="225425" lvl="0" indent="-225425">
                        <a:buFont typeface="Arial" pitchFamily="34" charset="0"/>
                        <a:buChar char="•"/>
                      </a:pPr>
                      <a:r>
                        <a:rPr lang="en-US" sz="1100" i="1" baseline="0" dirty="0" smtClean="0"/>
                        <a:t>Establish 2 new primary care practices in target growth market</a:t>
                      </a:r>
                      <a:endParaRPr lang="en-US" sz="1100" i="1" dirty="0"/>
                    </a:p>
                  </a:txBody>
                  <a:tcPr/>
                </a:tc>
              </a:tr>
              <a:tr h="507249">
                <a:tc>
                  <a:txBody>
                    <a:bodyPr/>
                    <a:lstStyle/>
                    <a:p>
                      <a:pPr algn="l"/>
                      <a:r>
                        <a:rPr lang="en-US" sz="1100" i="1" dirty="0" smtClean="0"/>
                        <a:t>Increase Primary Care Clinical Quality Scores</a:t>
                      </a:r>
                      <a:endParaRPr lang="en-US" sz="1100" i="1" dirty="0"/>
                    </a:p>
                  </a:txBody>
                  <a:tcPr anchor="ctr"/>
                </a:tc>
                <a:tc>
                  <a:txBody>
                    <a:bodyPr/>
                    <a:lstStyle/>
                    <a:p>
                      <a:pPr marL="225425" indent="-225425">
                        <a:buFont typeface="Arial" pitchFamily="34" charset="0"/>
                        <a:buChar char="•"/>
                      </a:pPr>
                      <a:r>
                        <a:rPr lang="en-US" sz="1100" i="1" dirty="0" smtClean="0"/>
                        <a:t>Streamline patient flow process to reduce wait</a:t>
                      </a:r>
                      <a:r>
                        <a:rPr lang="en-US" sz="1100" i="1" baseline="0" dirty="0" smtClean="0"/>
                        <a:t> time to appointment</a:t>
                      </a:r>
                      <a:endParaRPr lang="en-US" sz="1100" i="1" dirty="0" smtClean="0"/>
                    </a:p>
                    <a:p>
                      <a:pPr marL="225425" indent="-225425">
                        <a:buFont typeface="Arial" pitchFamily="34" charset="0"/>
                        <a:buChar char="•"/>
                      </a:pPr>
                      <a:r>
                        <a:rPr lang="en-US" sz="1100" i="1" dirty="0" smtClean="0"/>
                        <a:t>Implement new care protocols for retail clinic NPs</a:t>
                      </a:r>
                      <a:endParaRPr lang="en-US" sz="1100" i="1" dirty="0"/>
                    </a:p>
                  </a:txBody>
                  <a:tcPr/>
                </a:tc>
              </a:tr>
              <a:tr h="507249">
                <a:tc>
                  <a:txBody>
                    <a:bodyPr/>
                    <a:lstStyle/>
                    <a:p>
                      <a:pPr algn="l"/>
                      <a:r>
                        <a:rPr lang="en-US" sz="1100" i="1" dirty="0" smtClean="0"/>
                        <a:t>Maintain Primary</a:t>
                      </a:r>
                      <a:r>
                        <a:rPr lang="en-US" sz="1100" i="1" baseline="0" dirty="0" smtClean="0"/>
                        <a:t> Care </a:t>
                      </a:r>
                      <a:r>
                        <a:rPr lang="en-US" sz="1100" i="1" dirty="0" smtClean="0"/>
                        <a:t>Margins</a:t>
                      </a:r>
                      <a:endParaRPr lang="en-US" sz="1100" i="1" dirty="0"/>
                    </a:p>
                  </a:txBody>
                  <a:tcPr anchor="ctr"/>
                </a:tc>
                <a:tc>
                  <a:txBody>
                    <a:bodyPr/>
                    <a:lstStyle/>
                    <a:p>
                      <a:pPr marL="225425" indent="-225425">
                        <a:buFont typeface="Arial" pitchFamily="34" charset="0"/>
                        <a:buChar char="•"/>
                      </a:pPr>
                      <a:r>
                        <a:rPr lang="en-US" sz="1100" i="1" baseline="0" dirty="0" smtClean="0"/>
                        <a:t>Improve primary care referral protocols to ensure downstream revenue</a:t>
                      </a:r>
                    </a:p>
                    <a:p>
                      <a:pPr marL="225425" indent="-225425">
                        <a:buFont typeface="Arial" pitchFamily="34" charset="0"/>
                        <a:buChar char="•"/>
                      </a:pPr>
                      <a:r>
                        <a:rPr lang="en-US" sz="1100" i="1" baseline="0" dirty="0" smtClean="0"/>
                        <a:t>Hire NPs to staff urgent care centers</a:t>
                      </a:r>
                      <a:endParaRPr lang="en-US" sz="1100" i="1" dirty="0"/>
                    </a:p>
                  </a:txBody>
                  <a:tcPr/>
                </a:tc>
              </a:tr>
              <a:tr h="507249">
                <a:tc>
                  <a:txBody>
                    <a:bodyPr/>
                    <a:lstStyle/>
                    <a:p>
                      <a:pPr algn="l"/>
                      <a:endParaRPr lang="en-US" sz="1100" i="1" dirty="0"/>
                    </a:p>
                  </a:txBody>
                  <a:tcPr anchor="ctr"/>
                </a:tc>
                <a:tc>
                  <a:txBody>
                    <a:bodyPr/>
                    <a:lstStyle/>
                    <a:p>
                      <a:pPr marL="342900" indent="-342900">
                        <a:buFont typeface="Arial" pitchFamily="34" charset="0"/>
                        <a:buChar char="•"/>
                      </a:pPr>
                      <a:endParaRPr lang="en-US" sz="1100" i="1" dirty="0"/>
                    </a:p>
                  </a:txBody>
                  <a:tcPr/>
                </a:tc>
              </a:tr>
              <a:tr h="507249">
                <a:tc>
                  <a:txBody>
                    <a:bodyPr/>
                    <a:lstStyle/>
                    <a:p>
                      <a:pPr algn="l"/>
                      <a:endParaRPr lang="en-US" sz="1100" i="1" dirty="0"/>
                    </a:p>
                  </a:txBody>
                  <a:tcPr anchor="ctr"/>
                </a:tc>
                <a:tc>
                  <a:txBody>
                    <a:bodyPr/>
                    <a:lstStyle/>
                    <a:p>
                      <a:pPr marL="342900" indent="-342900">
                        <a:buFont typeface="Arial" pitchFamily="34" charset="0"/>
                        <a:buChar char="•"/>
                      </a:pPr>
                      <a:endParaRPr lang="en-US" sz="1100" i="1" dirty="0"/>
                    </a:p>
                  </a:txBody>
                  <a:tcPr/>
                </a:tc>
              </a:tr>
              <a:tr h="507249">
                <a:tc>
                  <a:txBody>
                    <a:bodyPr/>
                    <a:lstStyle/>
                    <a:p>
                      <a:pPr algn="l"/>
                      <a:endParaRPr lang="en-US" sz="1100" i="1" dirty="0"/>
                    </a:p>
                  </a:txBody>
                  <a:tcPr anchor="ctr"/>
                </a:tc>
                <a:tc>
                  <a:txBody>
                    <a:bodyPr/>
                    <a:lstStyle/>
                    <a:p>
                      <a:pPr marL="342900" indent="-342900">
                        <a:buFont typeface="Arial" pitchFamily="34" charset="0"/>
                        <a:buChar char="•"/>
                      </a:pPr>
                      <a:endParaRPr lang="en-US" sz="1100" i="1" dirty="0"/>
                    </a:p>
                  </a:txBody>
                  <a:tcPr/>
                </a:tc>
              </a:tr>
              <a:tr h="507249">
                <a:tc>
                  <a:txBody>
                    <a:bodyPr/>
                    <a:lstStyle/>
                    <a:p>
                      <a:pPr algn="l"/>
                      <a:endParaRPr lang="en-US" sz="1100" i="1" dirty="0"/>
                    </a:p>
                  </a:txBody>
                  <a:tcPr anchor="ctr"/>
                </a:tc>
                <a:tc>
                  <a:txBody>
                    <a:bodyPr/>
                    <a:lstStyle/>
                    <a:p>
                      <a:pPr marL="342900" indent="-342900">
                        <a:buFont typeface="Arial" pitchFamily="34" charset="0"/>
                        <a:buChar char="•"/>
                      </a:pPr>
                      <a:endParaRPr lang="en-US" sz="1100" i="1" dirty="0"/>
                    </a:p>
                  </a:txBody>
                  <a:tcPr/>
                </a:tc>
              </a:tr>
              <a:tr h="507249">
                <a:tc>
                  <a:txBody>
                    <a:bodyPr/>
                    <a:lstStyle/>
                    <a:p>
                      <a:pPr algn="l"/>
                      <a:endParaRPr lang="en-US" sz="1100" i="1" dirty="0"/>
                    </a:p>
                  </a:txBody>
                  <a:tcPr anchor="ctr"/>
                </a:tc>
                <a:tc>
                  <a:txBody>
                    <a:bodyPr/>
                    <a:lstStyle/>
                    <a:p>
                      <a:pPr marL="342900" indent="-342900">
                        <a:buFont typeface="Arial" pitchFamily="34" charset="0"/>
                        <a:buChar char="•"/>
                      </a:pPr>
                      <a:endParaRPr lang="en-US" sz="1100" i="1" dirty="0"/>
                    </a:p>
                  </a:txBody>
                  <a:tcPr/>
                </a:tc>
              </a:tr>
            </a:tbl>
          </a:graphicData>
        </a:graphic>
      </p:graphicFrame>
      <p:sp>
        <p:nvSpPr>
          <p:cNvPr id="8"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20XX-20XX </a:t>
            </a:r>
            <a:r>
              <a:rPr lang="en-US" sz="1300" dirty="0" smtClean="0">
                <a:solidFill>
                  <a:srgbClr val="617685"/>
                </a:solidFill>
                <a:latin typeface="Arial"/>
              </a:rPr>
              <a:t>Primary Care Strategic </a:t>
            </a:r>
            <a:r>
              <a:rPr lang="en-US" sz="1300" dirty="0">
                <a:solidFill>
                  <a:srgbClr val="617685"/>
                </a:solidFill>
                <a:latin typeface="Arial"/>
              </a:rPr>
              <a:t>Plan Review </a:t>
            </a:r>
          </a:p>
        </p:txBody>
      </p:sp>
    </p:spTree>
    <p:extLst>
      <p:ext uri="{BB962C8B-B14F-4D97-AF65-F5344CB8AC3E}">
        <p14:creationId xmlns:p14="http://schemas.microsoft.com/office/powerpoint/2010/main" val="263074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1524D41-16DC-4D92-9EF9-071B213BE0F5}" type="slidenum">
              <a:rPr lang="en-US" smtClean="0">
                <a:solidFill>
                  <a:srgbClr val="000000"/>
                </a:solidFill>
              </a:rPr>
              <a:pPr/>
              <a:t>8</a:t>
            </a:fld>
            <a:endParaRPr lang="en-US">
              <a:solidFill>
                <a:srgbClr val="000000"/>
              </a:solidFill>
            </a:endParaRPr>
          </a:p>
        </p:txBody>
      </p:sp>
      <p:sp>
        <p:nvSpPr>
          <p:cNvPr id="3" name="Text Placeholder 2"/>
          <p:cNvSpPr>
            <a:spLocks noGrp="1"/>
          </p:cNvSpPr>
          <p:nvPr>
            <p:ph type="body" sz="quarter" idx="19"/>
          </p:nvPr>
        </p:nvSpPr>
        <p:spPr/>
        <p:txBody>
          <a:bodyPr/>
          <a:lstStyle/>
          <a:p>
            <a:r>
              <a:rPr lang="en-US" dirty="0" smtClean="0"/>
              <a:t>Current Performance</a:t>
            </a:r>
            <a:endParaRPr lang="en-US" dirty="0"/>
          </a:p>
        </p:txBody>
      </p:sp>
      <p:sp>
        <p:nvSpPr>
          <p:cNvPr id="4" name="Title 3"/>
          <p:cNvSpPr>
            <a:spLocks noGrp="1"/>
          </p:cNvSpPr>
          <p:nvPr>
            <p:ph type="title"/>
          </p:nvPr>
        </p:nvSpPr>
        <p:spPr/>
        <p:txBody>
          <a:bodyPr/>
          <a:lstStyle/>
          <a:p>
            <a:r>
              <a:rPr lang="en-US" dirty="0" smtClean="0"/>
              <a:t>Key Metrics 20XX-20XX</a:t>
            </a:r>
            <a:endParaRPr lang="en-US" dirty="0"/>
          </a:p>
        </p:txBody>
      </p:sp>
      <p:sp>
        <p:nvSpPr>
          <p:cNvPr id="7" name="Text Placeholder 12"/>
          <p:cNvSpPr txBox="1">
            <a:spLocks/>
          </p:cNvSpPr>
          <p:nvPr/>
        </p:nvSpPr>
        <p:spPr bwMode="gray">
          <a:xfrm>
            <a:off x="399866" y="963229"/>
            <a:ext cx="8314171" cy="271094"/>
          </a:xfrm>
          <a:prstGeom prst="rect">
            <a:avLst/>
          </a:prstGeom>
        </p:spPr>
        <p:txBody>
          <a:bodyPr vert="horz" wrap="square" lIns="0" tIns="40947" rIns="0" bIns="40947" rtlCol="0">
            <a:noAutofit/>
          </a:bodyPr>
          <a:lstStyle/>
          <a:p>
            <a:pPr defTabSz="912770">
              <a:defRPr/>
            </a:pPr>
            <a:endParaRPr lang="en-US" sz="1300" dirty="0">
              <a:solidFill>
                <a:srgbClr val="617685"/>
              </a:solidFill>
              <a:latin typeface="Arial"/>
            </a:endParaRPr>
          </a:p>
        </p:txBody>
      </p:sp>
      <p:sp>
        <p:nvSpPr>
          <p:cNvPr id="8" name="Text Placeholder 12"/>
          <p:cNvSpPr txBox="1">
            <a:spLocks/>
          </p:cNvSpPr>
          <p:nvPr/>
        </p:nvSpPr>
        <p:spPr bwMode="gray">
          <a:xfrm>
            <a:off x="399866" y="963229"/>
            <a:ext cx="8314171" cy="271094"/>
          </a:xfrm>
          <a:prstGeom prst="rect">
            <a:avLst/>
          </a:prstGeom>
        </p:spPr>
        <p:txBody>
          <a:bodyPr vert="horz" wrap="square" lIns="0" tIns="40945" rIns="0" bIns="40945" rtlCol="0">
            <a:noAutofit/>
          </a:bodyPr>
          <a:lstStyle/>
          <a:p>
            <a:pPr defTabSz="912724">
              <a:defRPr/>
            </a:pPr>
            <a:r>
              <a:rPr lang="en-US" sz="1300" dirty="0">
                <a:solidFill>
                  <a:srgbClr val="617685"/>
                </a:solidFill>
                <a:latin typeface="Arial"/>
              </a:rPr>
              <a:t>20XX-20XX </a:t>
            </a:r>
            <a:r>
              <a:rPr lang="en-US" sz="1300" dirty="0" smtClean="0">
                <a:solidFill>
                  <a:srgbClr val="617685"/>
                </a:solidFill>
                <a:latin typeface="Arial"/>
              </a:rPr>
              <a:t>Primary Care Strategic </a:t>
            </a:r>
            <a:r>
              <a:rPr lang="en-US" sz="1300" dirty="0">
                <a:solidFill>
                  <a:srgbClr val="617685"/>
                </a:solidFill>
                <a:latin typeface="Arial"/>
              </a:rPr>
              <a:t>Plan Review </a:t>
            </a:r>
          </a:p>
        </p:txBody>
      </p:sp>
      <p:sp>
        <p:nvSpPr>
          <p:cNvPr id="10" name="TextBox 9"/>
          <p:cNvSpPr txBox="1"/>
          <p:nvPr/>
        </p:nvSpPr>
        <p:spPr>
          <a:xfrm>
            <a:off x="399866" y="1471780"/>
            <a:ext cx="2303576" cy="268197"/>
          </a:xfrm>
          <a:prstGeom prst="rect">
            <a:avLst/>
          </a:prstGeom>
          <a:noFill/>
        </p:spPr>
        <p:txBody>
          <a:bodyPr wrap="square" lIns="45706" tIns="45706" rIns="45706" bIns="45706" rtlCol="0">
            <a:spAutoFit/>
          </a:bodyPr>
          <a:lstStyle/>
          <a:p>
            <a:r>
              <a:rPr lang="en-US" sz="1100" b="1" dirty="0">
                <a:solidFill>
                  <a:schemeClr val="accent2"/>
                </a:solidFill>
              </a:rPr>
              <a:t>INCREASE SHARE</a:t>
            </a:r>
          </a:p>
        </p:txBody>
      </p:sp>
      <p:graphicFrame>
        <p:nvGraphicFramePr>
          <p:cNvPr id="11" name="Chart 10"/>
          <p:cNvGraphicFramePr/>
          <p:nvPr>
            <p:extLst>
              <p:ext uri="{D42A27DB-BD31-4B8C-83A1-F6EECF244321}">
                <p14:modId xmlns:p14="http://schemas.microsoft.com/office/powerpoint/2010/main" val="3926487140"/>
              </p:ext>
            </p:extLst>
          </p:nvPr>
        </p:nvGraphicFramePr>
        <p:xfrm>
          <a:off x="3286038" y="1828801"/>
          <a:ext cx="2303579" cy="1828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3286036" y="1471780"/>
            <a:ext cx="2303576" cy="268197"/>
          </a:xfrm>
          <a:prstGeom prst="rect">
            <a:avLst/>
          </a:prstGeom>
          <a:noFill/>
        </p:spPr>
        <p:txBody>
          <a:bodyPr wrap="square" lIns="45706" tIns="45706" rIns="45706" bIns="45706" rtlCol="0">
            <a:spAutoFit/>
          </a:bodyPr>
          <a:lstStyle/>
          <a:p>
            <a:r>
              <a:rPr lang="en-US" sz="1100" b="1" dirty="0">
                <a:solidFill>
                  <a:schemeClr val="accent2"/>
                </a:solidFill>
              </a:rPr>
              <a:t>IMPROVE QUALITY</a:t>
            </a:r>
          </a:p>
        </p:txBody>
      </p:sp>
      <p:graphicFrame>
        <p:nvGraphicFramePr>
          <p:cNvPr id="15" name="Chart 14"/>
          <p:cNvGraphicFramePr/>
          <p:nvPr>
            <p:extLst>
              <p:ext uri="{D42A27DB-BD31-4B8C-83A1-F6EECF244321}">
                <p14:modId xmlns:p14="http://schemas.microsoft.com/office/powerpoint/2010/main" val="1180405172"/>
              </p:ext>
            </p:extLst>
          </p:nvPr>
        </p:nvGraphicFramePr>
        <p:xfrm>
          <a:off x="6172206" y="1828801"/>
          <a:ext cx="2303579" cy="1828800"/>
        </p:xfrm>
        <a:graphic>
          <a:graphicData uri="http://schemas.openxmlformats.org/drawingml/2006/chart">
            <c:chart xmlns:c="http://schemas.openxmlformats.org/drawingml/2006/chart" xmlns:r="http://schemas.openxmlformats.org/officeDocument/2006/relationships" r:id="rId4"/>
          </a:graphicData>
        </a:graphic>
      </p:graphicFrame>
      <p:sp>
        <p:nvSpPr>
          <p:cNvPr id="16" name="TextBox 15"/>
          <p:cNvSpPr txBox="1"/>
          <p:nvPr/>
        </p:nvSpPr>
        <p:spPr>
          <a:xfrm>
            <a:off x="6172203" y="1471780"/>
            <a:ext cx="2303576" cy="268197"/>
          </a:xfrm>
          <a:prstGeom prst="rect">
            <a:avLst/>
          </a:prstGeom>
          <a:noFill/>
        </p:spPr>
        <p:txBody>
          <a:bodyPr wrap="square" lIns="45706" tIns="45706" rIns="45706" bIns="45706" rtlCol="0">
            <a:spAutoFit/>
          </a:bodyPr>
          <a:lstStyle/>
          <a:p>
            <a:r>
              <a:rPr lang="en-US" sz="1100" b="1" dirty="0">
                <a:solidFill>
                  <a:schemeClr val="accent2"/>
                </a:solidFill>
              </a:rPr>
              <a:t>FINANCIAL HEALTH</a:t>
            </a:r>
          </a:p>
        </p:txBody>
      </p:sp>
      <p:cxnSp>
        <p:nvCxnSpPr>
          <p:cNvPr id="17" name="Straight Connector 16"/>
          <p:cNvCxnSpPr/>
          <p:nvPr/>
        </p:nvCxnSpPr>
        <p:spPr>
          <a:xfrm>
            <a:off x="2971800" y="1447800"/>
            <a:ext cx="0" cy="4852820"/>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943600" y="1447800"/>
            <a:ext cx="0" cy="4852820"/>
          </a:xfrm>
          <a:prstGeom prst="line">
            <a:avLst/>
          </a:prstGeom>
          <a:ln w="1270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04805" y="4071120"/>
            <a:ext cx="2398641" cy="400091"/>
          </a:xfrm>
          <a:prstGeom prst="rect">
            <a:avLst/>
          </a:prstGeom>
          <a:noFill/>
        </p:spPr>
        <p:txBody>
          <a:bodyPr wrap="square" lIns="45711" tIns="45711" rIns="45711" bIns="45711" rtlCol="0">
            <a:spAutoFit/>
          </a:bodyPr>
          <a:lstStyle/>
          <a:p>
            <a:pPr marL="171416" indent="-171416">
              <a:buFont typeface="Arial" pitchFamily="34" charset="0"/>
              <a:buChar char="•"/>
            </a:pPr>
            <a:r>
              <a:rPr lang="en-US" sz="1000" i="1" dirty="0" smtClean="0"/>
              <a:t>Describe factors key to surpassing your target.</a:t>
            </a:r>
            <a:endParaRPr lang="en-US" sz="1000" i="1" dirty="0"/>
          </a:p>
        </p:txBody>
      </p:sp>
      <p:sp>
        <p:nvSpPr>
          <p:cNvPr id="20" name="TextBox 19"/>
          <p:cNvSpPr txBox="1"/>
          <p:nvPr/>
        </p:nvSpPr>
        <p:spPr>
          <a:xfrm>
            <a:off x="3238508" y="4071120"/>
            <a:ext cx="2398641" cy="415499"/>
          </a:xfrm>
          <a:prstGeom prst="rect">
            <a:avLst/>
          </a:prstGeom>
          <a:noFill/>
        </p:spPr>
        <p:txBody>
          <a:bodyPr wrap="square" lIns="45711" tIns="45711" rIns="45711" bIns="45711" rtlCol="0">
            <a:spAutoFit/>
          </a:bodyPr>
          <a:lstStyle/>
          <a:p>
            <a:pPr marL="171416" indent="-171416">
              <a:buFont typeface="Arial" pitchFamily="34" charset="0"/>
              <a:buChar char="•"/>
            </a:pPr>
            <a:r>
              <a:rPr lang="en-US" sz="1000" i="1" dirty="0"/>
              <a:t>Describe factors key to surpassing your target.</a:t>
            </a:r>
          </a:p>
        </p:txBody>
      </p:sp>
      <p:sp>
        <p:nvSpPr>
          <p:cNvPr id="21" name="TextBox 20"/>
          <p:cNvSpPr txBox="1"/>
          <p:nvPr/>
        </p:nvSpPr>
        <p:spPr>
          <a:xfrm>
            <a:off x="6124675" y="4071120"/>
            <a:ext cx="2398641" cy="553997"/>
          </a:xfrm>
          <a:prstGeom prst="rect">
            <a:avLst/>
          </a:prstGeom>
          <a:noFill/>
        </p:spPr>
        <p:txBody>
          <a:bodyPr wrap="square" lIns="45711" tIns="45711" rIns="45711" bIns="45711" rtlCol="0">
            <a:spAutoFit/>
          </a:bodyPr>
          <a:lstStyle/>
          <a:p>
            <a:pPr marL="171416" indent="-171416">
              <a:buFont typeface="Arial" pitchFamily="34" charset="0"/>
              <a:buChar char="•"/>
            </a:pPr>
            <a:r>
              <a:rPr lang="en-US" sz="1000" i="1" dirty="0"/>
              <a:t>Describe factors/challenges that contributed to why you were not able to meet your target.</a:t>
            </a:r>
          </a:p>
        </p:txBody>
      </p:sp>
      <p:graphicFrame>
        <p:nvGraphicFramePr>
          <p:cNvPr id="23" name="Chart 22"/>
          <p:cNvGraphicFramePr/>
          <p:nvPr>
            <p:extLst>
              <p:ext uri="{D42A27DB-BD31-4B8C-83A1-F6EECF244321}">
                <p14:modId xmlns:p14="http://schemas.microsoft.com/office/powerpoint/2010/main" val="3926487140"/>
              </p:ext>
            </p:extLst>
          </p:nvPr>
        </p:nvGraphicFramePr>
        <p:xfrm>
          <a:off x="304805" y="1828801"/>
          <a:ext cx="2398643" cy="18288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355988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defTabSz="910063"/>
            <a:fld id="{D1524D41-16DC-4D92-9EF9-071B213BE0F5}" type="slidenum">
              <a:rPr lang="en-US" smtClean="0">
                <a:solidFill>
                  <a:srgbClr val="000000"/>
                </a:solidFill>
              </a:rPr>
              <a:pPr defTabSz="910063"/>
              <a:t>9</a:t>
            </a:fld>
            <a:endParaRPr lang="en-US" dirty="0">
              <a:solidFill>
                <a:srgbClr val="000000"/>
              </a:solidFill>
            </a:endParaRPr>
          </a:p>
        </p:txBody>
      </p:sp>
      <p:sp>
        <p:nvSpPr>
          <p:cNvPr id="3" name="Text Placeholder 2"/>
          <p:cNvSpPr>
            <a:spLocks noGrp="1"/>
          </p:cNvSpPr>
          <p:nvPr>
            <p:ph type="body" sz="quarter" idx="11"/>
          </p:nvPr>
        </p:nvSpPr>
        <p:spPr/>
        <p:txBody>
          <a:bodyPr/>
          <a:lstStyle/>
          <a:p>
            <a:r>
              <a:rPr lang="en-US" dirty="0" smtClean="0"/>
              <a:t>Future Market Assessment</a:t>
            </a:r>
            <a:endParaRPr lang="en-US" dirty="0"/>
          </a:p>
        </p:txBody>
      </p:sp>
      <p:sp>
        <p:nvSpPr>
          <p:cNvPr id="4" name="Chevron 3"/>
          <p:cNvSpPr/>
          <p:nvPr/>
        </p:nvSpPr>
        <p:spPr bwMode="gray">
          <a:xfrm>
            <a:off x="1143000" y="3429000"/>
            <a:ext cx="1738554" cy="471917"/>
          </a:xfrm>
          <a:prstGeom prst="chevron">
            <a:avLst/>
          </a:prstGeom>
          <a:no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a:solidFill>
                  <a:prstClr val="black"/>
                </a:solidFill>
              </a:rPr>
              <a:t>CURRENT </a:t>
            </a:r>
            <a:r>
              <a:rPr lang="en-US" sz="800" b="1" dirty="0" smtClean="0">
                <a:solidFill>
                  <a:prstClr val="black"/>
                </a:solidFill>
              </a:rPr>
              <a:t>PERFORMANCE</a:t>
            </a:r>
          </a:p>
        </p:txBody>
      </p:sp>
      <p:sp>
        <p:nvSpPr>
          <p:cNvPr id="5" name="Chevron 4"/>
          <p:cNvSpPr/>
          <p:nvPr/>
        </p:nvSpPr>
        <p:spPr bwMode="gray">
          <a:xfrm>
            <a:off x="2808844" y="3429000"/>
            <a:ext cx="1738554" cy="471917"/>
          </a:xfrm>
          <a:prstGeom prst="chevron">
            <a:avLst/>
          </a:prstGeom>
          <a:solidFill>
            <a:schemeClr val="accent1">
              <a:lumMod val="20000"/>
              <a:lumOff val="80000"/>
            </a:schemeClr>
          </a:solidFill>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FUTURE MARKET ASSESSMENT</a:t>
            </a:r>
            <a:endParaRPr lang="en-US" sz="800" b="1" dirty="0">
              <a:solidFill>
                <a:prstClr val="black"/>
              </a:solidFill>
            </a:endParaRPr>
          </a:p>
        </p:txBody>
      </p:sp>
      <p:sp>
        <p:nvSpPr>
          <p:cNvPr id="6" name="Chevron 5"/>
          <p:cNvSpPr/>
          <p:nvPr/>
        </p:nvSpPr>
        <p:spPr bwMode="gray">
          <a:xfrm>
            <a:off x="4474688" y="3429000"/>
            <a:ext cx="1738554"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PLAN</a:t>
            </a:r>
            <a:br>
              <a:rPr lang="en-US" sz="800" b="1" dirty="0" smtClean="0">
                <a:solidFill>
                  <a:prstClr val="black"/>
                </a:solidFill>
              </a:rPr>
            </a:br>
            <a:r>
              <a:rPr lang="en-US" sz="800" b="1" dirty="0" smtClean="0">
                <a:solidFill>
                  <a:prstClr val="black"/>
                </a:solidFill>
              </a:rPr>
              <a:t>DESIGN</a:t>
            </a:r>
            <a:endParaRPr lang="en-US" sz="800" b="1" dirty="0">
              <a:solidFill>
                <a:prstClr val="black"/>
              </a:solidFill>
            </a:endParaRPr>
          </a:p>
        </p:txBody>
      </p:sp>
      <p:sp>
        <p:nvSpPr>
          <p:cNvPr id="7" name="Chevron 6"/>
          <p:cNvSpPr/>
          <p:nvPr/>
        </p:nvSpPr>
        <p:spPr bwMode="gray">
          <a:xfrm>
            <a:off x="6140531" y="3428999"/>
            <a:ext cx="1738554" cy="471917"/>
          </a:xfrm>
          <a:prstGeom prst="chevron">
            <a:avLst/>
          </a:prstGeom>
          <a:ln w="3175">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130573" tIns="65288" rIns="130573" bIns="65288" numCol="1" rtlCol="0" anchor="ctr" anchorCtr="0" compatLnSpc="1">
            <a:prstTxWarp prst="textNoShape">
              <a:avLst/>
            </a:prstTxWarp>
          </a:bodyPr>
          <a:lstStyle/>
          <a:p>
            <a:pPr algn="ctr" defTabSz="2090094"/>
            <a:r>
              <a:rPr lang="en-US" sz="800" b="1" dirty="0" smtClean="0">
                <a:solidFill>
                  <a:prstClr val="black"/>
                </a:solidFill>
              </a:rPr>
              <a:t>PLAN</a:t>
            </a:r>
            <a:br>
              <a:rPr lang="en-US" sz="800" b="1" dirty="0" smtClean="0">
                <a:solidFill>
                  <a:prstClr val="black"/>
                </a:solidFill>
              </a:rPr>
            </a:br>
            <a:r>
              <a:rPr lang="en-US" sz="800" b="1" dirty="0" smtClean="0">
                <a:solidFill>
                  <a:prstClr val="black"/>
                </a:solidFill>
              </a:rPr>
              <a:t>SUMMARY</a:t>
            </a:r>
            <a:endParaRPr lang="en-US" sz="800" b="1" dirty="0">
              <a:solidFill>
                <a:prstClr val="black"/>
              </a:solidFill>
            </a:endParaRPr>
          </a:p>
        </p:txBody>
      </p:sp>
    </p:spTree>
    <p:extLst>
      <p:ext uri="{BB962C8B-B14F-4D97-AF65-F5344CB8AC3E}">
        <p14:creationId xmlns:p14="http://schemas.microsoft.com/office/powerpoint/2010/main" val="3230912000"/>
      </p:ext>
    </p:extLst>
  </p:cSld>
  <p:clrMapOvr>
    <a:masterClrMapping/>
  </p:clrMapOvr>
  <p:timing>
    <p:tnLst>
      <p:par>
        <p:cTn id="1" dur="indefinite" restart="never" nodeType="tmRoot"/>
      </p:par>
    </p:tnLst>
  </p:timing>
</p:sld>
</file>

<file path=ppt/theme/theme1.xml><?xml version="1.0" encoding="utf-8"?>
<a:theme xmlns:a="http://schemas.openxmlformats.org/drawingml/2006/main" name="ABC PPT Template 2">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ABC PPT Template 2">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3.xml><?xml version="1.0" encoding="utf-8"?>
<a:theme xmlns:a="http://schemas.openxmlformats.org/drawingml/2006/main" name="ABC PPT Template 1">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4.xml><?xml version="1.0" encoding="utf-8"?>
<a:theme xmlns:a="http://schemas.openxmlformats.org/drawingml/2006/main" name="1_ABC PPT Template 1">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5.xml><?xml version="1.0" encoding="utf-8"?>
<a:theme xmlns:a="http://schemas.openxmlformats.org/drawingml/2006/main" name="ABC_PPT_Template_1_020811">
  <a:themeElements>
    <a:clrScheme name="Custom 1">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2D67AD"/>
      </a:hlink>
      <a:folHlink>
        <a:srgbClr val="000000"/>
      </a:folHlink>
    </a:clrScheme>
    <a:fontScheme name="Custom 1">
      <a:majorFont>
        <a:latin typeface="Cambr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algn="l" defTabSz="1463675">
          <a:defRPr sz="1000" dirty="0" smtClean="0">
            <a:solidFill>
              <a:schemeClr val="bg2"/>
            </a:solidFill>
            <a:latin typeface="+mn-lt"/>
          </a:defRPr>
        </a:defPPr>
      </a:lstStyle>
    </a:spDef>
    <a:lnDef>
      <a:spPr bwMode="auto">
        <a:solidFill>
          <a:schemeClr val="accent1"/>
        </a:solidFill>
        <a:ln w="9525" cap="flat" cmpd="sng" algn="ctr">
          <a:solidFill>
            <a:schemeClr val="tx1"/>
          </a:solidFill>
          <a:prstDash val="solid"/>
          <a:round/>
          <a:headEnd type="none" w="med" len="med"/>
          <a:tailEnd type="none"/>
        </a:ln>
        <a:effectLst/>
      </a:spPr>
      <a:bodyPr/>
      <a:lstStyle/>
    </a:lnDef>
    <a:txDef>
      <a:spPr>
        <a:noFill/>
      </a:spPr>
      <a:bodyPr wrap="square" rtlCol="0">
        <a:spAutoFit/>
      </a:bodyPr>
      <a:lstStyle>
        <a:defPPr algn="l">
          <a:defRPr sz="1000" dirty="0" smtClean="0">
            <a:latin typeface="+mj-lt"/>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ABC PPT Template 2">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7.xml><?xml version="1.0" encoding="utf-8"?>
<a:theme xmlns:a="http://schemas.openxmlformats.org/drawingml/2006/main" name="3_ABC PPT Template 2">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8.xml><?xml version="1.0" encoding="utf-8"?>
<a:theme xmlns:a="http://schemas.openxmlformats.org/drawingml/2006/main" name="4_ABC PPT Template 2">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905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45720" rIns="45720" rtlCol="0">
        <a:spAutoFit/>
      </a:bodyPr>
      <a:lstStyle>
        <a:defPPr>
          <a:defRPr sz="900" dirty="0" smtClean="0"/>
        </a:defPPr>
      </a:lstStyle>
    </a:txDef>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2010 ABC Theme Colors">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000000"/>
    </a:hlink>
    <a:folHlink>
      <a:srgbClr val="000000"/>
    </a:folHlink>
  </a:clrScheme>
  <a:fontScheme name="2010 ABC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2010 ABC Theme Colors">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000000"/>
    </a:hlink>
    <a:folHlink>
      <a:srgbClr val="000000"/>
    </a:folHlink>
  </a:clrScheme>
  <a:fontScheme name="2010 ABC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2010 ABC Theme Colors">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000000"/>
    </a:hlink>
    <a:folHlink>
      <a:srgbClr val="000000"/>
    </a:folHlink>
  </a:clrScheme>
  <a:fontScheme name="2010 ABC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2010 ABC Theme Colors">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000000"/>
    </a:hlink>
    <a:folHlink>
      <a:srgbClr val="000000"/>
    </a:folHlink>
  </a:clrScheme>
  <a:fontScheme name="2010 ABC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S National Meeting Slides 2008">
    <a:dk1>
      <a:srgbClr val="000000"/>
    </a:dk1>
    <a:lt1>
      <a:srgbClr val="FFFFFF"/>
    </a:lt1>
    <a:dk2>
      <a:srgbClr val="54709E"/>
    </a:dk2>
    <a:lt2>
      <a:srgbClr val="6C6E70"/>
    </a:lt2>
    <a:accent1>
      <a:srgbClr val="C5BAA9"/>
    </a:accent1>
    <a:accent2>
      <a:srgbClr val="9B886C"/>
    </a:accent2>
    <a:accent3>
      <a:srgbClr val="75603D"/>
    </a:accent3>
    <a:accent4>
      <a:srgbClr val="FFFFFF"/>
    </a:accent4>
    <a:accent5>
      <a:srgbClr val="000000"/>
    </a:accent5>
    <a:accent6>
      <a:srgbClr val="54709E"/>
    </a:accent6>
    <a:hlink>
      <a:srgbClr val="000000"/>
    </a:hlink>
    <a:folHlink>
      <a:srgbClr val="C00000"/>
    </a:folHlink>
  </a:clrScheme>
  <a:fontScheme name="National Meeting 08">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2010 ABC Theme Colors">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000000"/>
    </a:hlink>
    <a:folHlink>
      <a:srgbClr val="000000"/>
    </a:folHlink>
  </a:clrScheme>
  <a:fontScheme name="2010 ABC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2010 ABC Theme Colors">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000000"/>
    </a:hlink>
    <a:folHlink>
      <a:srgbClr val="000000"/>
    </a:folHlink>
  </a:clrScheme>
  <a:fontScheme name="2010 ABC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2010 ABC Theme Colors">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000000"/>
    </a:hlink>
    <a:folHlink>
      <a:srgbClr val="000000"/>
    </a:folHlink>
  </a:clrScheme>
  <a:fontScheme name="2010 ABC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2010 ABC Theme Colors">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000000"/>
    </a:hlink>
    <a:folHlink>
      <a:srgbClr val="000000"/>
    </a:folHlink>
  </a:clrScheme>
  <a:fontScheme name="2010 ABC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2010 ABC Theme Colors">
    <a:dk1>
      <a:srgbClr val="000000"/>
    </a:dk1>
    <a:lt1>
      <a:srgbClr val="FFFFFF"/>
    </a:lt1>
    <a:dk2>
      <a:srgbClr val="097ABF"/>
    </a:dk2>
    <a:lt2>
      <a:srgbClr val="BFBFBF"/>
    </a:lt2>
    <a:accent1>
      <a:srgbClr val="C6D9F0"/>
    </a:accent1>
    <a:accent2>
      <a:srgbClr val="74B0E2"/>
    </a:accent2>
    <a:accent3>
      <a:srgbClr val="097ABF"/>
    </a:accent3>
    <a:accent4>
      <a:srgbClr val="1D4F7D"/>
    </a:accent4>
    <a:accent5>
      <a:srgbClr val="000000"/>
    </a:accent5>
    <a:accent6>
      <a:srgbClr val="9E0000"/>
    </a:accent6>
    <a:hlink>
      <a:srgbClr val="000000"/>
    </a:hlink>
    <a:folHlink>
      <a:srgbClr val="000000"/>
    </a:folHlink>
  </a:clrScheme>
  <a:fontScheme name="2010 ABC Fonts">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26D07B-CFAC-4BC1-8EDD-FDFE899E378E}"/>
</file>

<file path=customXml/itemProps2.xml><?xml version="1.0" encoding="utf-8"?>
<ds:datastoreItem xmlns:ds="http://schemas.openxmlformats.org/officeDocument/2006/customXml" ds:itemID="{2334A124-D815-4840-99A1-A9D58066F5C6}"/>
</file>

<file path=docProps/app.xml><?xml version="1.0" encoding="utf-8"?>
<Properties xmlns="http://schemas.openxmlformats.org/officeDocument/2006/extended-properties" xmlns:vt="http://schemas.openxmlformats.org/officeDocument/2006/docPropsVTypes">
  <TotalTime>6065</TotalTime>
  <Words>9154</Words>
  <Application>Microsoft Office PowerPoint</Application>
  <PresentationFormat>On-screen Show (4:3)</PresentationFormat>
  <Paragraphs>1352</Paragraphs>
  <Slides>55</Slides>
  <Notes>55</Notes>
  <HiddenSlides>0</HiddenSlides>
  <MMClips>0</MMClips>
  <ScaleCrop>false</ScaleCrop>
  <HeadingPairs>
    <vt:vector size="4" baseType="variant">
      <vt:variant>
        <vt:lpstr>Theme</vt:lpstr>
      </vt:variant>
      <vt:variant>
        <vt:i4>8</vt:i4>
      </vt:variant>
      <vt:variant>
        <vt:lpstr>Slide Titles</vt:lpstr>
      </vt:variant>
      <vt:variant>
        <vt:i4>55</vt:i4>
      </vt:variant>
    </vt:vector>
  </HeadingPairs>
  <TitlesOfParts>
    <vt:vector size="63" baseType="lpstr">
      <vt:lpstr>ABC PPT Template 2</vt:lpstr>
      <vt:lpstr>2_ABC PPT Template 2</vt:lpstr>
      <vt:lpstr>ABC PPT Template 1</vt:lpstr>
      <vt:lpstr>1_ABC PPT Template 1</vt:lpstr>
      <vt:lpstr>ABC_PPT_Template_1_020811</vt:lpstr>
      <vt:lpstr>1_ABC PPT Template 2</vt:lpstr>
      <vt:lpstr>3_ABC PPT Template 2</vt:lpstr>
      <vt:lpstr>4_ABC PPT Template 2</vt:lpstr>
      <vt:lpstr>PowerPoint Presentation</vt:lpstr>
      <vt:lpstr>How to use this template</vt:lpstr>
      <vt:lpstr>PowerPoint Presentation</vt:lpstr>
      <vt:lpstr>Strategic Plan Overview</vt:lpstr>
      <vt:lpstr>PowerPoint Presentation</vt:lpstr>
      <vt:lpstr>Mission and Vision</vt:lpstr>
      <vt:lpstr>Key Accomplishments 20XX-20XX</vt:lpstr>
      <vt:lpstr>Key Metrics 20XX-20XX</vt:lpstr>
      <vt:lpstr>PowerPoint Presentation</vt:lpstr>
      <vt:lpstr>Primary Care Volumes</vt:lpstr>
      <vt:lpstr>Primary Care Volumes</vt:lpstr>
      <vt:lpstr>Market Forces Impacting Primary Care, 2011-2016</vt:lpstr>
      <vt:lpstr>Patients: Chronic Disease Prevalence</vt:lpstr>
      <vt:lpstr>Patients: Geographic Distribution of Market by Region</vt:lpstr>
      <vt:lpstr>Patients: Market Share by Region</vt:lpstr>
      <vt:lpstr>Patients: Age Distribution</vt:lpstr>
      <vt:lpstr>PowerPoint Presentation</vt:lpstr>
      <vt:lpstr>Payers: Anticipated Changes in Reimbursement Models, Levels</vt:lpstr>
      <vt:lpstr>Payment Reform</vt:lpstr>
      <vt:lpstr>Employers: Anticipated Growth, Shifts in Payment Strategies</vt:lpstr>
      <vt:lpstr>Employed Physicians: Anticipated Changes in Staffing and Leadership</vt:lpstr>
      <vt:lpstr>Independent Physicians: Referral Planning </vt:lpstr>
      <vt:lpstr>Competitors: Market Competition Assessment</vt:lpstr>
      <vt:lpstr>Technology: New Technology Needs</vt:lpstr>
      <vt:lpstr>Regulatory Changes</vt:lpstr>
      <vt:lpstr>Themes Emerging Across Future Outlook Assessment</vt:lpstr>
      <vt:lpstr>PowerPoint Presentation</vt:lpstr>
      <vt:lpstr>Defining Terms</vt:lpstr>
      <vt:lpstr>Institution Level Goals &amp; Primary Care Objectives</vt:lpstr>
      <vt:lpstr>Objective and Initiative Design Instructions</vt:lpstr>
      <vt:lpstr>PowerPoint Presentation</vt:lpstr>
      <vt:lpstr>Objective #1: Increase PC Market Share by X%</vt:lpstr>
      <vt:lpstr>Objective #1: Increase PC Market Share by X%</vt:lpstr>
      <vt:lpstr>Initiatives to Increase Share</vt:lpstr>
      <vt:lpstr>Financial Summary for Initiatives Related to Increase Market Share</vt:lpstr>
      <vt:lpstr>Implementation Timeline for Increasing Share</vt:lpstr>
      <vt:lpstr>PowerPoint Presentation</vt:lpstr>
      <vt:lpstr>Objective #1: Improve Care Process</vt:lpstr>
      <vt:lpstr>Objective #1: Improve Care Process</vt:lpstr>
      <vt:lpstr>Initiatives to Increase Patient Satisfaction</vt:lpstr>
      <vt:lpstr>Financial Summary for Initiatives Related to Increase Patient Satisfaction</vt:lpstr>
      <vt:lpstr>Implementation Timeline</vt:lpstr>
      <vt:lpstr>PowerPoint Presentation</vt:lpstr>
      <vt:lpstr>Objective #X: Title</vt:lpstr>
      <vt:lpstr>Objective #X: Title</vt:lpstr>
      <vt:lpstr>Initiatives to Goal</vt:lpstr>
      <vt:lpstr>Financial Summary</vt:lpstr>
      <vt:lpstr>Implementation Timeline</vt:lpstr>
      <vt:lpstr>PowerPoint Presentation</vt:lpstr>
      <vt:lpstr>Total Investment Required for Strategic Initiatives, 20XX-20XX</vt:lpstr>
      <vt:lpstr>Interdepartmental Support Required for Strategic Initiatives, 20XX-20XX</vt:lpstr>
      <vt:lpstr>Strategic Plan Scorecard</vt:lpstr>
      <vt:lpstr>Communication Plan: Key Messages and Communication Tactics</vt:lpstr>
      <vt:lpstr>Communication Plan: Strategies to Address Potential Concerns</vt:lpstr>
      <vt:lpstr>PowerPoint Presentation</vt:lpstr>
    </vt:vector>
  </TitlesOfParts>
  <Company>The Advisory Board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TestUser</cp:lastModifiedBy>
  <cp:revision>396</cp:revision>
  <cp:lastPrinted>2013-10-11T17:28:16Z</cp:lastPrinted>
  <dcterms:created xsi:type="dcterms:W3CDTF">2012-07-05T14:30:47Z</dcterms:created>
  <dcterms:modified xsi:type="dcterms:W3CDTF">2013-10-11T19:10:53Z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610926988</vt:i4>
  </property>
  <property fmtid="{D5CDD505-2E9C-101B-9397-08002B2CF9AE}" pid="4" name="_EmailSubject">
    <vt:lpwstr>insights this week</vt:lpwstr>
  </property>
  <property fmtid="{D5CDD505-2E9C-101B-9397-08002B2CF9AE}" pid="5" name="_AuthorEmail">
    <vt:lpwstr>ThurberE@advisory.com</vt:lpwstr>
  </property>
  <property fmtid="{D5CDD505-2E9C-101B-9397-08002B2CF9AE}" pid="6" name="_AuthorEmailDisplayName">
    <vt:lpwstr>Thurber, Emilia</vt:lpwstr>
  </property>
  <property fmtid="{D5CDD505-2E9C-101B-9397-08002B2CF9AE}" pid="7" name="_PreviousAdHocReviewCycleID">
    <vt:i4>531811379</vt:i4>
  </property>
</Properties>
</file>