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slides/slide54.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5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4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1.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notesSlides/notesSlide40.xml" ContentType="application/vnd.openxmlformats-officedocument.presentationml.notesSlide+xml"/>
  <Override PartName="/ppt/slideMasters/slideMaster3.xml" ContentType="application/vnd.openxmlformats-officedocument.presentationml.slideMaster+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slideMasters/slideMaster1.xml" ContentType="application/vnd.openxmlformats-officedocument.presentationml.slideMaster+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47.xml" ContentType="application/vnd.openxmlformats-officedocument.presentationml.notesSlide+xml"/>
  <Override PartName="/ppt/notesSlides/notesSlide35.xml" ContentType="application/vnd.openxmlformats-officedocument.presentationml.notesSl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6.xml" ContentType="application/vnd.openxmlformats-officedocument.presentationml.notesSlide+xml"/>
  <Override PartName="/ppt/notesSlides/notesSlide36.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32.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charts/chart29.xml" ContentType="application/vnd.openxmlformats-officedocument.drawingml.chart+xml"/>
  <Override PartName="/ppt/theme/themeOverride26.xml" ContentType="application/vnd.openxmlformats-officedocument.themeOverride+xml"/>
  <Override PartName="/ppt/theme/theme1.xml" ContentType="application/vnd.openxmlformats-officedocument.theme+xml"/>
  <Override PartName="/ppt/theme/themeOverride23.xml" ContentType="application/vnd.openxmlformats-officedocument.themeOverr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charts/chart16.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25.xml" ContentType="application/vnd.openxmlformats-officedocument.themeOverride+xml"/>
  <Override PartName="/ppt/theme/theme4.xml" ContentType="application/vnd.openxmlformats-officedocument.theme+xml"/>
  <Override PartName="/ppt/theme/themeOverride2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31.xml" ContentType="application/vnd.openxmlformats-officedocument.drawingml.chart+xml"/>
  <Override PartName="/ppt/theme/themeOverride28.xml" ContentType="application/vnd.openxmlformats-officedocument.themeOverride+xml"/>
  <Override PartName="/ppt/charts/chart30.xml" ContentType="application/vnd.openxmlformats-officedocument.drawingml.chart+xml"/>
  <Override PartName="/ppt/theme/themeOverride27.xml" ContentType="application/vnd.openxmlformats-officedocument.themeOverride+xml"/>
  <Override PartName="/ppt/charts/chart32.xml" ContentType="application/vnd.openxmlformats-officedocument.drawingml.chart+xml"/>
  <Override PartName="/ppt/theme/themeOverride29.xml" ContentType="application/vnd.openxmlformats-officedocument.themeOverride+xml"/>
  <Override PartName="/ppt/charts/chart28.xml" ContentType="application/vnd.openxmlformats-officedocument.drawingml.chart+xml"/>
  <Override PartName="/ppt/charts/chart25.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theme/themeOverride17.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8.xml" ContentType="application/vnd.openxmlformats-officedocument.drawingml.chart+xml"/>
  <Override PartName="/ppt/theme/themeOverride16.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7.xml" ContentType="application/vnd.openxmlformats-officedocument.drawingml.chart+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theme/themeOverride4.xml" ContentType="application/vnd.openxmlformats-officedocument.themeOverride+xml"/>
  <Override PartName="/ppt/theme/theme10.xml" ContentType="application/vnd.openxmlformats-officedocument.theme+xml"/>
  <Override PartName="/ppt/theme/theme9.xml" ContentType="application/vnd.openxmlformats-officedocument.theme+xml"/>
  <Override PartName="/ppt/theme/themeOverride22.xml" ContentType="application/vnd.openxmlformats-officedocument.themeOverride+xml"/>
  <Override PartName="/ppt/charts/chart24.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charts/chart22.xml" ContentType="application/vnd.openxmlformats-officedocument.drawingml.chart+xml"/>
  <Override PartName="/ppt/charts/chart21.xml" ContentType="application/vnd.openxmlformats-officedocument.drawingml.chart+xml"/>
  <Override PartName="/ppt/charts/chart3.xml" ContentType="application/vnd.openxmlformats-officedocument.drawingml.chart+xml"/>
  <Override PartName="/ppt/theme/themeOverride3.xml" ContentType="application/vnd.openxmlformats-officedocument.themeOverride+xml"/>
  <Override PartName="/ppt/theme/themeOverride18.xml" ContentType="application/vnd.openxmlformats-officedocument.themeOverride+xml"/>
  <Override PartName="/ppt/charts/chart19.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theme/themeOverride20.xml" ContentType="application/vnd.openxmlformats-officedocument.themeOverride+xml"/>
  <Override PartName="/ppt/theme/themeOverride19.xml" ContentType="application/vnd.openxmlformats-officedocument.themeOverride+xml"/>
  <Override PartName="/ppt/charts/chart20.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 id="2147483687" r:id="rId3"/>
    <p:sldMasterId id="2147483689" r:id="rId4"/>
    <p:sldMasterId id="2147483690" r:id="rId5"/>
    <p:sldMasterId id="2147483692" r:id="rId6"/>
    <p:sldMasterId id="2147483694" r:id="rId7"/>
    <p:sldMasterId id="2147483696" r:id="rId8"/>
    <p:sldMasterId id="2147483702" r:id="rId9"/>
  </p:sldMasterIdLst>
  <p:notesMasterIdLst>
    <p:notesMasterId r:id="rId66"/>
  </p:notesMasterIdLst>
  <p:sldIdLst>
    <p:sldId id="268" r:id="rId10"/>
    <p:sldId id="264" r:id="rId11"/>
    <p:sldId id="263" r:id="rId12"/>
    <p:sldId id="318" r:id="rId13"/>
    <p:sldId id="420" r:id="rId14"/>
    <p:sldId id="346" r:id="rId15"/>
    <p:sldId id="382" r:id="rId16"/>
    <p:sldId id="385" r:id="rId17"/>
    <p:sldId id="419" r:id="rId18"/>
    <p:sldId id="450" r:id="rId19"/>
    <p:sldId id="451" r:id="rId20"/>
    <p:sldId id="448" r:id="rId21"/>
    <p:sldId id="348" r:id="rId22"/>
    <p:sldId id="449" r:id="rId23"/>
    <p:sldId id="356" r:id="rId24"/>
    <p:sldId id="360" r:id="rId25"/>
    <p:sldId id="439" r:id="rId26"/>
    <p:sldId id="383" r:id="rId27"/>
    <p:sldId id="363" r:id="rId28"/>
    <p:sldId id="399" r:id="rId29"/>
    <p:sldId id="349" r:id="rId30"/>
    <p:sldId id="357" r:id="rId31"/>
    <p:sldId id="350" r:id="rId32"/>
    <p:sldId id="377" r:id="rId33"/>
    <p:sldId id="351" r:id="rId34"/>
    <p:sldId id="352" r:id="rId35"/>
    <p:sldId id="384" r:id="rId36"/>
    <p:sldId id="421" r:id="rId37"/>
    <p:sldId id="445" r:id="rId38"/>
    <p:sldId id="333" r:id="rId39"/>
    <p:sldId id="432" r:id="rId40"/>
    <p:sldId id="426" r:id="rId41"/>
    <p:sldId id="423" r:id="rId42"/>
    <p:sldId id="424" r:id="rId43"/>
    <p:sldId id="427" r:id="rId44"/>
    <p:sldId id="431" r:id="rId45"/>
    <p:sldId id="437" r:id="rId46"/>
    <p:sldId id="422" r:id="rId47"/>
    <p:sldId id="332" r:id="rId48"/>
    <p:sldId id="334" r:id="rId49"/>
    <p:sldId id="314" r:id="rId50"/>
    <p:sldId id="405" r:id="rId51"/>
    <p:sldId id="393" r:id="rId52"/>
    <p:sldId id="425" r:id="rId53"/>
    <p:sldId id="443" r:id="rId54"/>
    <p:sldId id="376" r:id="rId55"/>
    <p:sldId id="378" r:id="rId56"/>
    <p:sldId id="430" r:id="rId57"/>
    <p:sldId id="359" r:id="rId58"/>
    <p:sldId id="433" r:id="rId59"/>
    <p:sldId id="401" r:id="rId60"/>
    <p:sldId id="336" r:id="rId61"/>
    <p:sldId id="444" r:id="rId62"/>
    <p:sldId id="441" r:id="rId63"/>
    <p:sldId id="442" r:id="rId64"/>
    <p:sldId id="277" r:id="rId65"/>
  </p:sldIdLst>
  <p:sldSz cx="9144000" cy="6858000" type="screen4x3"/>
  <p:notesSz cx="6858000" cy="9144000"/>
  <p:defaultTextStyle>
    <a:defPPr>
      <a:defRPr lang="en-US"/>
    </a:defPPr>
    <a:lvl1pPr marL="0" algn="l" defTabSz="909904" rtl="0" eaLnBrk="1" latinLnBrk="0" hangingPunct="1">
      <a:defRPr sz="1900" kern="1200">
        <a:solidFill>
          <a:schemeClr val="tx1"/>
        </a:solidFill>
        <a:latin typeface="+mn-lt"/>
        <a:ea typeface="+mn-ea"/>
        <a:cs typeface="+mn-cs"/>
      </a:defRPr>
    </a:lvl1pPr>
    <a:lvl2pPr marL="454957" algn="l" defTabSz="909904" rtl="0" eaLnBrk="1" latinLnBrk="0" hangingPunct="1">
      <a:defRPr sz="1900" kern="1200">
        <a:solidFill>
          <a:schemeClr val="tx1"/>
        </a:solidFill>
        <a:latin typeface="+mn-lt"/>
        <a:ea typeface="+mn-ea"/>
        <a:cs typeface="+mn-cs"/>
      </a:defRPr>
    </a:lvl2pPr>
    <a:lvl3pPr marL="909904" algn="l" defTabSz="909904" rtl="0" eaLnBrk="1" latinLnBrk="0" hangingPunct="1">
      <a:defRPr sz="1900" kern="1200">
        <a:solidFill>
          <a:schemeClr val="tx1"/>
        </a:solidFill>
        <a:latin typeface="+mn-lt"/>
        <a:ea typeface="+mn-ea"/>
        <a:cs typeface="+mn-cs"/>
      </a:defRPr>
    </a:lvl3pPr>
    <a:lvl4pPr marL="1364857" algn="l" defTabSz="909904" rtl="0" eaLnBrk="1" latinLnBrk="0" hangingPunct="1">
      <a:defRPr sz="1900" kern="1200">
        <a:solidFill>
          <a:schemeClr val="tx1"/>
        </a:solidFill>
        <a:latin typeface="+mn-lt"/>
        <a:ea typeface="+mn-ea"/>
        <a:cs typeface="+mn-cs"/>
      </a:defRPr>
    </a:lvl4pPr>
    <a:lvl5pPr marL="1819817" algn="l" defTabSz="909904" rtl="0" eaLnBrk="1" latinLnBrk="0" hangingPunct="1">
      <a:defRPr sz="1900" kern="1200">
        <a:solidFill>
          <a:schemeClr val="tx1"/>
        </a:solidFill>
        <a:latin typeface="+mn-lt"/>
        <a:ea typeface="+mn-ea"/>
        <a:cs typeface="+mn-cs"/>
      </a:defRPr>
    </a:lvl5pPr>
    <a:lvl6pPr marL="2274767" algn="l" defTabSz="909904" rtl="0" eaLnBrk="1" latinLnBrk="0" hangingPunct="1">
      <a:defRPr sz="1900" kern="1200">
        <a:solidFill>
          <a:schemeClr val="tx1"/>
        </a:solidFill>
        <a:latin typeface="+mn-lt"/>
        <a:ea typeface="+mn-ea"/>
        <a:cs typeface="+mn-cs"/>
      </a:defRPr>
    </a:lvl6pPr>
    <a:lvl7pPr marL="2729714" algn="l" defTabSz="909904" rtl="0" eaLnBrk="1" latinLnBrk="0" hangingPunct="1">
      <a:defRPr sz="1900" kern="1200">
        <a:solidFill>
          <a:schemeClr val="tx1"/>
        </a:solidFill>
        <a:latin typeface="+mn-lt"/>
        <a:ea typeface="+mn-ea"/>
        <a:cs typeface="+mn-cs"/>
      </a:defRPr>
    </a:lvl7pPr>
    <a:lvl8pPr marL="3184669" algn="l" defTabSz="909904" rtl="0" eaLnBrk="1" latinLnBrk="0" hangingPunct="1">
      <a:defRPr sz="1900" kern="1200">
        <a:solidFill>
          <a:schemeClr val="tx1"/>
        </a:solidFill>
        <a:latin typeface="+mn-lt"/>
        <a:ea typeface="+mn-ea"/>
        <a:cs typeface="+mn-cs"/>
      </a:defRPr>
    </a:lvl8pPr>
    <a:lvl9pPr marL="3639620" algn="l" defTabSz="909904"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1F6BD7-B484-4164-AEB8-CDF838E5E4AE}">
          <p14:sldIdLst>
            <p14:sldId id="268"/>
            <p14:sldId id="264"/>
            <p14:sldId id="263"/>
            <p14:sldId id="318"/>
          </p14:sldIdLst>
        </p14:section>
        <p14:section name="Current Performance" id="{F494E77E-61D2-43CB-B24A-7791FC6F998F}">
          <p14:sldIdLst>
            <p14:sldId id="420"/>
            <p14:sldId id="346"/>
            <p14:sldId id="382"/>
            <p14:sldId id="385"/>
          </p14:sldIdLst>
        </p14:section>
        <p14:section name="Future Outlook" id="{89E80529-274D-4C78-A422-F84C10A539FC}">
          <p14:sldIdLst>
            <p14:sldId id="419"/>
            <p14:sldId id="450"/>
            <p14:sldId id="451"/>
            <p14:sldId id="448"/>
            <p14:sldId id="348"/>
            <p14:sldId id="449"/>
            <p14:sldId id="356"/>
            <p14:sldId id="360"/>
            <p14:sldId id="439"/>
            <p14:sldId id="383"/>
            <p14:sldId id="363"/>
            <p14:sldId id="399"/>
            <p14:sldId id="349"/>
            <p14:sldId id="357"/>
            <p14:sldId id="350"/>
            <p14:sldId id="377"/>
            <p14:sldId id="351"/>
            <p14:sldId id="352"/>
            <p14:sldId id="384"/>
          </p14:sldIdLst>
        </p14:section>
        <p14:section name="Strategic Plan Design" id="{754F1D56-B8AC-4CAF-853C-1F65F4ACF9E8}">
          <p14:sldIdLst>
            <p14:sldId id="421"/>
            <p14:sldId id="445"/>
            <p14:sldId id="333"/>
            <p14:sldId id="432"/>
            <p14:sldId id="426"/>
            <p14:sldId id="423"/>
            <p14:sldId id="424"/>
            <p14:sldId id="427"/>
            <p14:sldId id="431"/>
            <p14:sldId id="437"/>
            <p14:sldId id="422"/>
            <p14:sldId id="332"/>
            <p14:sldId id="334"/>
            <p14:sldId id="314"/>
            <p14:sldId id="405"/>
            <p14:sldId id="393"/>
            <p14:sldId id="425"/>
            <p14:sldId id="443"/>
            <p14:sldId id="376"/>
            <p14:sldId id="378"/>
            <p14:sldId id="430"/>
            <p14:sldId id="359"/>
            <p14:sldId id="433"/>
            <p14:sldId id="401"/>
            <p14:sldId id="336"/>
            <p14:sldId id="444"/>
            <p14:sldId id="441"/>
            <p14:sldId id="442"/>
            <p14:sldId id="27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4457" autoAdjust="0"/>
  </p:normalViewPr>
  <p:slideViewPr>
    <p:cSldViewPr snapToObjects="1">
      <p:cViewPr>
        <p:scale>
          <a:sx n="90" d="100"/>
          <a:sy n="90" d="100"/>
        </p:scale>
        <p:origin x="-2352" y="-198"/>
      </p:cViewPr>
      <p:guideLst>
        <p:guide orient="horz" pos="2160"/>
        <p:guide pos="2880"/>
      </p:guideLst>
    </p:cSldViewPr>
  </p:slideViewPr>
  <p:notesTextViewPr>
    <p:cViewPr>
      <p:scale>
        <a:sx n="1" d="1"/>
        <a:sy n="1" d="1"/>
      </p:scale>
      <p:origin x="0" y="0"/>
    </p:cViewPr>
  </p:notesTextViewPr>
  <p:sorterViewPr>
    <p:cViewPr>
      <p:scale>
        <a:sx n="100" d="100"/>
        <a:sy n="100" d="100"/>
      </p:scale>
      <p:origin x="0" y="10758"/>
    </p:cViewPr>
  </p:sorterViewPr>
  <p:notesViewPr>
    <p:cSldViewPr snapToObjects="1" showGuides="1">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7.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8.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dirty="0"/>
              <a:t>Market Share: </a:t>
            </a:r>
            <a:r>
              <a:rPr lang="en-US" sz="1000" dirty="0" smtClean="0"/>
              <a:t/>
            </a:r>
            <a:br>
              <a:rPr lang="en-US" sz="1000" dirty="0" smtClean="0"/>
            </a:br>
            <a:r>
              <a:rPr lang="en-US" sz="1000" dirty="0" smtClean="0"/>
              <a:t>Primary Market</a:t>
            </a:r>
            <a:endParaRPr lang="en-US" sz="1000" dirty="0"/>
          </a:p>
        </c:rich>
      </c:tx>
      <c:layout/>
      <c:overlay val="0"/>
    </c:title>
    <c:autoTitleDeleted val="0"/>
    <c:plotArea>
      <c:layout/>
      <c:barChart>
        <c:barDir val="col"/>
        <c:grouping val="clustered"/>
        <c:varyColors val="0"/>
        <c:ser>
          <c:idx val="0"/>
          <c:order val="0"/>
          <c:tx>
            <c:strRef>
              <c:f>Sheet1!$B$1</c:f>
              <c:strCache>
                <c:ptCount val="1"/>
                <c:pt idx="0">
                  <c:v>Market Share: Primary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20XX Plan Target</c:v>
                </c:pt>
                <c:pt idx="1">
                  <c:v>Current</c:v>
                </c:pt>
              </c:strCache>
            </c:strRef>
          </c:cat>
          <c:val>
            <c:numRef>
              <c:f>Sheet1!$B$2:$B$3</c:f>
              <c:numCache>
                <c:formatCode>0%</c:formatCode>
                <c:ptCount val="2"/>
                <c:pt idx="0">
                  <c:v>0.4</c:v>
                </c:pt>
                <c:pt idx="1">
                  <c:v>0.28000000000000008</c:v>
                </c:pt>
              </c:numCache>
            </c:numRef>
          </c:val>
        </c:ser>
        <c:dLbls>
          <c:showLegendKey val="0"/>
          <c:showVal val="1"/>
          <c:showCatName val="0"/>
          <c:showSerName val="0"/>
          <c:showPercent val="0"/>
          <c:showBubbleSize val="0"/>
        </c:dLbls>
        <c:gapWidth val="150"/>
        <c:overlap val="-25"/>
        <c:axId val="53039872"/>
        <c:axId val="53042560"/>
      </c:barChart>
      <c:catAx>
        <c:axId val="53039872"/>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53042560"/>
        <c:crosses val="autoZero"/>
        <c:auto val="1"/>
        <c:lblAlgn val="ctr"/>
        <c:lblOffset val="0"/>
        <c:noMultiLvlLbl val="0"/>
      </c:catAx>
      <c:valAx>
        <c:axId val="53042560"/>
        <c:scaling>
          <c:orientation val="minMax"/>
        </c:scaling>
        <c:delete val="1"/>
        <c:axPos val="l"/>
        <c:numFmt formatCode="0%" sourceLinked="1"/>
        <c:majorTickMark val="none"/>
        <c:minorTickMark val="none"/>
        <c:tickLblPos val="none"/>
        <c:crossAx val="53039872"/>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ln w="9525">
              <a:solidFill>
                <a:schemeClr val="bg1"/>
              </a:solidFill>
            </a:ln>
          </c:spPr>
          <c:dLbls>
            <c:dLbl>
              <c:idx val="0"/>
              <c:layout>
                <c:manualLayout>
                  <c:x val="-3.1549700219062976E-2"/>
                  <c:y val="4.0485972301953436E-2"/>
                </c:manualLayout>
              </c:layout>
              <c:numFmt formatCode="General" sourceLinked="0"/>
              <c:spPr>
                <a:noFill/>
                <a:ln>
                  <a:noFill/>
                </a:ln>
              </c:spPr>
              <c:txPr>
                <a:bodyPr/>
                <a:lstStyle/>
                <a:p>
                  <a:pPr>
                    <a:defRPr b="1">
                      <a:solidFill>
                        <a:schemeClr val="tx1"/>
                      </a:solidFill>
                    </a:defRPr>
                  </a:pPr>
                  <a:endParaRPr lang="en-US"/>
                </a:p>
              </c:txPr>
              <c:dLblPos val="bestFit"/>
              <c:showLegendKey val="0"/>
              <c:showVal val="0"/>
              <c:showCatName val="0"/>
              <c:showSerName val="0"/>
              <c:showPercent val="1"/>
              <c:showBubbleSize val="0"/>
            </c:dLbl>
            <c:dLbl>
              <c:idx val="1"/>
              <c:layout>
                <c:manualLayout>
                  <c:x val="-1.729568781276818E-2"/>
                  <c:y val="5.1593202520351635E-2"/>
                </c:manualLayout>
              </c:layout>
              <c:numFmt formatCode="General" sourceLinked="0"/>
              <c:spPr>
                <a:noFill/>
                <a:ln>
                  <a:noFill/>
                </a:ln>
              </c:spPr>
              <c:txPr>
                <a:bodyPr/>
                <a:lstStyle/>
                <a:p>
                  <a:pPr>
                    <a:defRPr b="1">
                      <a:solidFill>
                        <a:schemeClr val="tx1"/>
                      </a:solidFill>
                    </a:defRPr>
                  </a:pPr>
                  <a:endParaRPr lang="en-US"/>
                </a:p>
              </c:txPr>
              <c:dLblPos val="bestFit"/>
              <c:showLegendKey val="0"/>
              <c:showVal val="0"/>
              <c:showCatName val="0"/>
              <c:showSerName val="0"/>
              <c:showPercent val="1"/>
              <c:showBubbleSize val="0"/>
            </c:dLbl>
            <c:dLbl>
              <c:idx val="2"/>
              <c:dLblPos val="inEnd"/>
              <c:showLegendKey val="0"/>
              <c:showVal val="0"/>
              <c:showCatName val="0"/>
              <c:showSerName val="0"/>
              <c:showPercent val="1"/>
              <c:showBubbleSize val="0"/>
            </c:dLbl>
            <c:numFmt formatCode="General" sourceLinked="0"/>
            <c:spPr>
              <a:noFill/>
              <a:ln>
                <a:noFill/>
              </a:ln>
            </c:spPr>
            <c:txPr>
              <a:bodyPr/>
              <a:lstStyle/>
              <a:p>
                <a:pPr>
                  <a:defRPr b="1">
                    <a:solidFill>
                      <a:schemeClr val="bg1"/>
                    </a:solidFill>
                  </a:defRPr>
                </a:pPr>
                <a:endParaRPr lang="en-US"/>
              </a:p>
            </c:txPr>
            <c:dLblPos val="ctr"/>
            <c:showLegendKey val="0"/>
            <c:showVal val="0"/>
            <c:showCatName val="0"/>
            <c:showSerName val="0"/>
            <c:showPercent val="1"/>
            <c:showBubbleSize val="0"/>
            <c:showLeaderLines val="1"/>
          </c:dLbls>
          <c:cat>
            <c:strRef>
              <c:f>Sheet1!$A$2:$A$6</c:f>
              <c:strCache>
                <c:ptCount val="5"/>
                <c:pt idx="0">
                  <c:v>Functional Neurology</c:v>
                </c:pt>
                <c:pt idx="1">
                  <c:v>Neurosurgery</c:v>
                </c:pt>
                <c:pt idx="2">
                  <c:v>Spine</c:v>
                </c:pt>
                <c:pt idx="3">
                  <c:v>Sleep Studies</c:v>
                </c:pt>
                <c:pt idx="4">
                  <c:v>Neuro-Diagnostics</c:v>
                </c:pt>
              </c:strCache>
            </c:strRef>
          </c:cat>
          <c:val>
            <c:numRef>
              <c:f>Sheet1!$B$2:$B$6</c:f>
              <c:numCache>
                <c:formatCode>_(* #,##0_);_(* \(#,##0\);_(* "-"??_);_(@_)</c:formatCode>
                <c:ptCount val="5"/>
                <c:pt idx="0">
                  <c:v>74435</c:v>
                </c:pt>
                <c:pt idx="1">
                  <c:v>130084</c:v>
                </c:pt>
                <c:pt idx="2">
                  <c:v>661370</c:v>
                </c:pt>
                <c:pt idx="3">
                  <c:v>1276720</c:v>
                </c:pt>
                <c:pt idx="4">
                  <c:v>1373774</c:v>
                </c:pt>
              </c:numCache>
            </c:numRef>
          </c:val>
        </c:ser>
        <c:dLbls>
          <c:showLegendKey val="0"/>
          <c:showVal val="0"/>
          <c:showCatName val="0"/>
          <c:showSerName val="0"/>
          <c:showPercent val="0"/>
          <c:showBubbleSize val="0"/>
          <c:showLeaderLines val="1"/>
        </c:dLbls>
        <c:firstSliceAng val="40"/>
      </c:pie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ln w="9525">
              <a:solidFill>
                <a:schemeClr val="bg1"/>
              </a:solidFill>
            </a:ln>
          </c:spPr>
          <c:dLbls>
            <c:dLbl>
              <c:idx val="1"/>
              <c:layout>
                <c:manualLayout>
                  <c:x val="-0.13038544662973012"/>
                  <c:y val="4.6585121810079101E-2"/>
                </c:manualLayout>
              </c:layout>
              <c:numFmt formatCode="General" sourceLinked="0"/>
              <c:spPr>
                <a:noFill/>
                <a:ln>
                  <a:noFill/>
                </a:ln>
              </c:spPr>
              <c:txPr>
                <a:bodyPr/>
                <a:lstStyle/>
                <a:p>
                  <a:pPr>
                    <a:defRPr b="1">
                      <a:solidFill>
                        <a:schemeClr val="bg1"/>
                      </a:solidFill>
                    </a:defRPr>
                  </a:pPr>
                  <a:endParaRPr lang="en-US"/>
                </a:p>
              </c:txPr>
              <c:dLblPos val="bestFit"/>
              <c:showLegendKey val="0"/>
              <c:showVal val="0"/>
              <c:showCatName val="0"/>
              <c:showSerName val="0"/>
              <c:showPercent val="1"/>
              <c:showBubbleSize val="0"/>
            </c:dLbl>
            <c:dLbl>
              <c:idx val="2"/>
              <c:numFmt formatCode="General" sourceLinked="0"/>
              <c:spPr>
                <a:noFill/>
                <a:ln>
                  <a:noFill/>
                </a:ln>
              </c:spPr>
              <c:txPr>
                <a:bodyPr/>
                <a:lstStyle/>
                <a:p>
                  <a:pPr>
                    <a:defRPr b="1">
                      <a:solidFill>
                        <a:schemeClr val="bg1"/>
                      </a:solidFill>
                    </a:defRPr>
                  </a:pPr>
                  <a:endParaRPr lang="en-US"/>
                </a:p>
              </c:txPr>
              <c:dLblPos val="ctr"/>
              <c:showLegendKey val="0"/>
              <c:showVal val="0"/>
              <c:showCatName val="0"/>
              <c:showSerName val="0"/>
              <c:showPercent val="1"/>
              <c:showBubbleSize val="0"/>
            </c:dLbl>
            <c:dLbl>
              <c:idx val="3"/>
              <c:numFmt formatCode="General" sourceLinked="0"/>
              <c:spPr>
                <a:noFill/>
                <a:ln>
                  <a:noFill/>
                </a:ln>
              </c:spPr>
              <c:txPr>
                <a:bodyPr/>
                <a:lstStyle/>
                <a:p>
                  <a:pPr>
                    <a:defRPr b="1">
                      <a:solidFill>
                        <a:schemeClr val="bg1"/>
                      </a:solidFill>
                    </a:defRPr>
                  </a:pPr>
                  <a:endParaRPr lang="en-US"/>
                </a:p>
              </c:txPr>
              <c:dLblPos val="ctr"/>
              <c:showLegendKey val="0"/>
              <c:showVal val="0"/>
              <c:showCatName val="0"/>
              <c:showSerName val="0"/>
              <c:showPercent val="1"/>
              <c:showBubbleSize val="0"/>
            </c:dLbl>
            <c:dLbl>
              <c:idx val="4"/>
              <c:numFmt formatCode="General" sourceLinked="0"/>
              <c:spPr>
                <a:noFill/>
                <a:ln>
                  <a:noFill/>
                </a:ln>
              </c:spPr>
              <c:txPr>
                <a:bodyPr/>
                <a:lstStyle/>
                <a:p>
                  <a:pPr>
                    <a:defRPr b="1">
                      <a:solidFill>
                        <a:schemeClr val="bg1"/>
                      </a:solidFill>
                    </a:defRPr>
                  </a:pPr>
                  <a:endParaRPr lang="en-US"/>
                </a:p>
              </c:txPr>
              <c:dLblPos val="ctr"/>
              <c:showLegendKey val="0"/>
              <c:showVal val="0"/>
              <c:showCatName val="0"/>
              <c:showSerName val="0"/>
              <c:showPercent val="1"/>
              <c:showBubbleSize val="0"/>
            </c:dLbl>
            <c:dLbl>
              <c:idx val="5"/>
              <c:numFmt formatCode="General" sourceLinked="0"/>
              <c:spPr>
                <a:noFill/>
                <a:ln>
                  <a:noFill/>
                </a:ln>
              </c:spPr>
              <c:txPr>
                <a:bodyPr/>
                <a:lstStyle/>
                <a:p>
                  <a:pPr>
                    <a:defRPr b="1">
                      <a:solidFill>
                        <a:schemeClr val="bg1"/>
                      </a:solidFill>
                    </a:defRPr>
                  </a:pPr>
                  <a:endParaRPr lang="en-US"/>
                </a:p>
              </c:txPr>
              <c:dLblPos val="ctr"/>
              <c:showLegendKey val="0"/>
              <c:showVal val="0"/>
              <c:showCatName val="0"/>
              <c:showSerName val="0"/>
              <c:showPercent val="1"/>
              <c:showBubbleSize val="0"/>
            </c:dLbl>
            <c:numFmt formatCode="General" sourceLinked="0"/>
            <c:spPr>
              <a:noFill/>
              <a:ln>
                <a:noFill/>
              </a:ln>
            </c:spPr>
            <c:txPr>
              <a:bodyPr/>
              <a:lstStyle/>
              <a:p>
                <a:pPr>
                  <a:defRPr b="1"/>
                </a:pPr>
                <a:endParaRPr lang="en-US"/>
              </a:p>
            </c:txPr>
            <c:dLblPos val="ctr"/>
            <c:showLegendKey val="0"/>
            <c:showVal val="0"/>
            <c:showCatName val="0"/>
            <c:showSerName val="0"/>
            <c:showPercent val="1"/>
            <c:showBubbleSize val="0"/>
            <c:showLeaderLines val="1"/>
          </c:dLbls>
          <c:cat>
            <c:strRef>
              <c:f>Sheet1!$A$2:$A$8</c:f>
              <c:strCache>
                <c:ptCount val="7"/>
                <c:pt idx="0">
                  <c:v>Other Neurology</c:v>
                </c:pt>
                <c:pt idx="1">
                  <c:v>Degenerative Disorders</c:v>
                </c:pt>
                <c:pt idx="2">
                  <c:v>Medical Spine</c:v>
                </c:pt>
                <c:pt idx="3">
                  <c:v>Seizure/Epilepsy</c:v>
                </c:pt>
                <c:pt idx="4">
                  <c:v>Non-Spine Neurosurgery</c:v>
                </c:pt>
                <c:pt idx="5">
                  <c:v>Spine Surgery</c:v>
                </c:pt>
                <c:pt idx="6">
                  <c:v>Stroke and Ischemia</c:v>
                </c:pt>
              </c:strCache>
            </c:strRef>
          </c:cat>
          <c:val>
            <c:numRef>
              <c:f>Sheet1!$B$2:$B$8</c:f>
              <c:numCache>
                <c:formatCode>_(* #,##0_);_(* \(#,##0\);_(* "-"??_);_(@_)</c:formatCode>
                <c:ptCount val="7"/>
                <c:pt idx="0">
                  <c:v>499466</c:v>
                </c:pt>
                <c:pt idx="1">
                  <c:v>131546</c:v>
                </c:pt>
                <c:pt idx="2">
                  <c:v>215727</c:v>
                </c:pt>
                <c:pt idx="3">
                  <c:v>291693</c:v>
                </c:pt>
                <c:pt idx="4">
                  <c:v>276041</c:v>
                </c:pt>
                <c:pt idx="5">
                  <c:v>715530</c:v>
                </c:pt>
                <c:pt idx="6">
                  <c:v>725660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ln w="9525">
              <a:solidFill>
                <a:schemeClr val="bg1"/>
              </a:solidFill>
            </a:ln>
          </c:spPr>
          <c:dLbls>
            <c:dLbl>
              <c:idx val="0"/>
              <c:dLblPos val="outEnd"/>
              <c:showLegendKey val="0"/>
              <c:showVal val="0"/>
              <c:showCatName val="0"/>
              <c:showSerName val="0"/>
              <c:showPercent val="1"/>
              <c:showBubbleSize val="0"/>
            </c:dLbl>
            <c:dLbl>
              <c:idx val="2"/>
              <c:numFmt formatCode="General" sourceLinked="0"/>
              <c:spPr>
                <a:noFill/>
                <a:ln>
                  <a:noFill/>
                </a:ln>
              </c:spPr>
              <c:txPr>
                <a:bodyPr/>
                <a:lstStyle/>
                <a:p>
                  <a:pPr>
                    <a:defRPr b="1">
                      <a:solidFill>
                        <a:schemeClr val="bg1"/>
                      </a:solidFill>
                    </a:defRPr>
                  </a:pPr>
                  <a:endParaRPr lang="en-US"/>
                </a:p>
              </c:txPr>
              <c:dLblPos val="ctr"/>
              <c:showLegendKey val="0"/>
              <c:showVal val="0"/>
              <c:showCatName val="0"/>
              <c:showSerName val="0"/>
              <c:showPercent val="1"/>
              <c:showBubbleSize val="0"/>
            </c:dLbl>
            <c:dLbl>
              <c:idx val="3"/>
              <c:numFmt formatCode="General" sourceLinked="0"/>
              <c:spPr>
                <a:noFill/>
                <a:ln>
                  <a:noFill/>
                </a:ln>
              </c:spPr>
              <c:txPr>
                <a:bodyPr/>
                <a:lstStyle/>
                <a:p>
                  <a:pPr>
                    <a:defRPr b="1">
                      <a:solidFill>
                        <a:schemeClr val="bg1"/>
                      </a:solidFill>
                    </a:defRPr>
                  </a:pPr>
                  <a:endParaRPr lang="en-US"/>
                </a:p>
              </c:txPr>
              <c:dLblPos val="ctr"/>
              <c:showLegendKey val="0"/>
              <c:showVal val="0"/>
              <c:showCatName val="0"/>
              <c:showSerName val="0"/>
              <c:showPercent val="1"/>
              <c:showBubbleSize val="0"/>
            </c:dLbl>
            <c:dLbl>
              <c:idx val="4"/>
              <c:numFmt formatCode="General" sourceLinked="0"/>
              <c:spPr>
                <a:noFill/>
                <a:ln>
                  <a:noFill/>
                </a:ln>
              </c:spPr>
              <c:txPr>
                <a:bodyPr/>
                <a:lstStyle/>
                <a:p>
                  <a:pPr>
                    <a:defRPr b="1">
                      <a:solidFill>
                        <a:schemeClr val="bg1"/>
                      </a:solidFill>
                    </a:defRPr>
                  </a:pPr>
                  <a:endParaRPr lang="en-US"/>
                </a:p>
              </c:txPr>
              <c:dLblPos val="ctr"/>
              <c:showLegendKey val="0"/>
              <c:showVal val="0"/>
              <c:showCatName val="0"/>
              <c:showSerName val="0"/>
              <c:showPercent val="1"/>
              <c:showBubbleSize val="0"/>
            </c:dLbl>
            <c:numFmt formatCode="General" sourceLinked="0"/>
            <c:spPr>
              <a:noFill/>
              <a:ln>
                <a:noFill/>
              </a:ln>
            </c:spPr>
            <c:txPr>
              <a:bodyPr/>
              <a:lstStyle/>
              <a:p>
                <a:pPr>
                  <a:defRPr b="1"/>
                </a:pPr>
                <a:endParaRPr lang="en-US"/>
              </a:p>
            </c:txPr>
            <c:dLblPos val="ctr"/>
            <c:showLegendKey val="0"/>
            <c:showVal val="0"/>
            <c:showCatName val="0"/>
            <c:showSerName val="0"/>
            <c:showPercent val="1"/>
            <c:showBubbleSize val="0"/>
            <c:showLeaderLines val="1"/>
          </c:dLbls>
          <c:cat>
            <c:strRef>
              <c:f>Sheet1!$A$2:$A$6</c:f>
              <c:strCache>
                <c:ptCount val="5"/>
                <c:pt idx="0">
                  <c:v>Functional Neurology</c:v>
                </c:pt>
                <c:pt idx="1">
                  <c:v>Neurosurgery</c:v>
                </c:pt>
                <c:pt idx="2">
                  <c:v>Spine</c:v>
                </c:pt>
                <c:pt idx="3">
                  <c:v>Sleep Studies</c:v>
                </c:pt>
                <c:pt idx="4">
                  <c:v>Neuro-Diagnostics</c:v>
                </c:pt>
              </c:strCache>
            </c:strRef>
          </c:cat>
          <c:val>
            <c:numRef>
              <c:f>Sheet1!$B$2:$B$6</c:f>
              <c:numCache>
                <c:formatCode>0</c:formatCode>
                <c:ptCount val="5"/>
                <c:pt idx="0">
                  <c:v>30580942.397433676</c:v>
                </c:pt>
                <c:pt idx="1">
                  <c:v>179504458.85400009</c:v>
                </c:pt>
                <c:pt idx="2">
                  <c:v>766246106.93254948</c:v>
                </c:pt>
                <c:pt idx="3">
                  <c:v>491366703.20495027</c:v>
                </c:pt>
                <c:pt idx="4">
                  <c:v>218810008.65075043</c:v>
                </c:pt>
              </c:numCache>
            </c:numRef>
          </c:val>
        </c:ser>
        <c:dLbls>
          <c:showLegendKey val="0"/>
          <c:showVal val="0"/>
          <c:showCatName val="0"/>
          <c:showSerName val="0"/>
          <c:showPercent val="0"/>
          <c:showBubbleSize val="0"/>
          <c:showLeaderLines val="1"/>
        </c:dLbls>
        <c:firstSliceAng val="78"/>
      </c:pie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ln w="9525">
              <a:solidFill>
                <a:schemeClr val="bg1"/>
              </a:solidFill>
            </a:ln>
          </c:spPr>
          <c:dLbls>
            <c:dLbl>
              <c:idx val="1"/>
              <c:layout>
                <c:manualLayout>
                  <c:x val="-2.6369499878199486E-2"/>
                  <c:y val="4.269923388872366E-2"/>
                </c:manualLayout>
              </c:layout>
              <c:numFmt formatCode="General" sourceLinked="0"/>
              <c:spPr>
                <a:noFill/>
                <a:ln>
                  <a:noFill/>
                </a:ln>
              </c:spPr>
              <c:txPr>
                <a:bodyPr/>
                <a:lstStyle/>
                <a:p>
                  <a:pPr>
                    <a:defRPr b="1">
                      <a:solidFill>
                        <a:schemeClr val="tx1"/>
                      </a:solidFill>
                    </a:defRPr>
                  </a:pPr>
                  <a:endParaRPr lang="en-US"/>
                </a:p>
              </c:txPr>
              <c:dLblPos val="bestFit"/>
              <c:showLegendKey val="0"/>
              <c:showVal val="0"/>
              <c:showCatName val="0"/>
              <c:showSerName val="0"/>
              <c:showPercent val="1"/>
              <c:showBubbleSize val="0"/>
            </c:dLbl>
            <c:dLbl>
              <c:idx val="2"/>
              <c:layout>
                <c:manualLayout>
                  <c:x val="-0.12663612521727047"/>
                  <c:y val="6.5464127871188174E-2"/>
                </c:manualLayout>
              </c:layout>
              <c:numFmt formatCode="General" sourceLinked="0"/>
              <c:spPr>
                <a:noFill/>
                <a:ln>
                  <a:noFill/>
                </a:ln>
              </c:spPr>
              <c:txPr>
                <a:bodyPr/>
                <a:lstStyle/>
                <a:p>
                  <a:pPr>
                    <a:defRPr b="1">
                      <a:solidFill>
                        <a:schemeClr val="bg1"/>
                      </a:solidFill>
                    </a:defRPr>
                  </a:pPr>
                  <a:endParaRPr lang="en-US"/>
                </a:p>
              </c:txPr>
              <c:dLblPos val="bestFit"/>
              <c:showLegendKey val="0"/>
              <c:showVal val="0"/>
              <c:showCatName val="0"/>
              <c:showSerName val="0"/>
              <c:showPercent val="1"/>
              <c:showBubbleSize val="0"/>
            </c:dLbl>
            <c:dLbl>
              <c:idx val="3"/>
              <c:layout>
                <c:manualLayout>
                  <c:x val="-0.19282440715163354"/>
                  <c:y val="2.8106693041367242E-2"/>
                </c:manualLayout>
              </c:layout>
              <c:numFmt formatCode="General" sourceLinked="0"/>
              <c:spPr>
                <a:noFill/>
                <a:ln>
                  <a:noFill/>
                </a:ln>
              </c:spPr>
              <c:txPr>
                <a:bodyPr/>
                <a:lstStyle/>
                <a:p>
                  <a:pPr>
                    <a:defRPr b="1">
                      <a:solidFill>
                        <a:schemeClr val="bg1"/>
                      </a:solidFill>
                    </a:defRPr>
                  </a:pPr>
                  <a:endParaRPr lang="en-US"/>
                </a:p>
              </c:txPr>
              <c:dLblPos val="bestFit"/>
              <c:showLegendKey val="0"/>
              <c:showVal val="0"/>
              <c:showCatName val="0"/>
              <c:showSerName val="0"/>
              <c:showPercent val="1"/>
              <c:showBubbleSize val="0"/>
            </c:dLbl>
            <c:dLbl>
              <c:idx val="4"/>
              <c:numFmt formatCode="General" sourceLinked="0"/>
              <c:spPr>
                <a:noFill/>
                <a:ln>
                  <a:noFill/>
                </a:ln>
              </c:spPr>
              <c:txPr>
                <a:bodyPr/>
                <a:lstStyle/>
                <a:p>
                  <a:pPr>
                    <a:defRPr b="1">
                      <a:solidFill>
                        <a:schemeClr val="bg1"/>
                      </a:solidFill>
                    </a:defRPr>
                  </a:pPr>
                  <a:endParaRPr lang="en-US"/>
                </a:p>
              </c:txPr>
              <c:dLblPos val="ctr"/>
              <c:showLegendKey val="0"/>
              <c:showVal val="0"/>
              <c:showCatName val="0"/>
              <c:showSerName val="0"/>
              <c:showPercent val="1"/>
              <c:showBubbleSize val="0"/>
            </c:dLbl>
            <c:dLbl>
              <c:idx val="5"/>
              <c:numFmt formatCode="General" sourceLinked="0"/>
              <c:spPr>
                <a:noFill/>
                <a:ln>
                  <a:noFill/>
                </a:ln>
              </c:spPr>
              <c:txPr>
                <a:bodyPr/>
                <a:lstStyle/>
                <a:p>
                  <a:pPr>
                    <a:defRPr b="1">
                      <a:solidFill>
                        <a:schemeClr val="bg1"/>
                      </a:solidFill>
                    </a:defRPr>
                  </a:pPr>
                  <a:endParaRPr lang="en-US"/>
                </a:p>
              </c:txPr>
              <c:dLblPos val="ctr"/>
              <c:showLegendKey val="0"/>
              <c:showVal val="0"/>
              <c:showCatName val="0"/>
              <c:showSerName val="0"/>
              <c:showPercent val="1"/>
              <c:showBubbleSize val="0"/>
            </c:dLbl>
            <c:numFmt formatCode="General" sourceLinked="0"/>
            <c:spPr>
              <a:noFill/>
              <a:ln>
                <a:noFill/>
              </a:ln>
            </c:spPr>
            <c:txPr>
              <a:bodyPr/>
              <a:lstStyle/>
              <a:p>
                <a:pPr>
                  <a:defRPr b="1"/>
                </a:pPr>
                <a:endParaRPr lang="en-US"/>
              </a:p>
            </c:txPr>
            <c:dLblPos val="ctr"/>
            <c:showLegendKey val="0"/>
            <c:showVal val="0"/>
            <c:showCatName val="0"/>
            <c:showSerName val="0"/>
            <c:showPercent val="1"/>
            <c:showBubbleSize val="0"/>
            <c:showLeaderLines val="1"/>
          </c:dLbls>
          <c:cat>
            <c:strRef>
              <c:f>Sheet1!$A$2:$A$8</c:f>
              <c:strCache>
                <c:ptCount val="7"/>
                <c:pt idx="0">
                  <c:v>Other Neurology</c:v>
                </c:pt>
                <c:pt idx="1">
                  <c:v>Degenerative Disorders</c:v>
                </c:pt>
                <c:pt idx="2">
                  <c:v>Medical Spine</c:v>
                </c:pt>
                <c:pt idx="3">
                  <c:v>Seizure/Epilepsy</c:v>
                </c:pt>
                <c:pt idx="4">
                  <c:v>Non-Spine Neurosurgery</c:v>
                </c:pt>
                <c:pt idx="5">
                  <c:v>Spine Surgery</c:v>
                </c:pt>
                <c:pt idx="6">
                  <c:v>Stroke and Ischemia</c:v>
                </c:pt>
              </c:strCache>
            </c:strRef>
          </c:cat>
          <c:val>
            <c:numRef>
              <c:f>Sheet1!$B$2:$B$8</c:f>
              <c:numCache>
                <c:formatCode>0</c:formatCode>
                <c:ptCount val="7"/>
                <c:pt idx="0">
                  <c:v>1785818167</c:v>
                </c:pt>
                <c:pt idx="1">
                  <c:v>453702154</c:v>
                </c:pt>
                <c:pt idx="2">
                  <c:v>622372395</c:v>
                </c:pt>
                <c:pt idx="3">
                  <c:v>840950919</c:v>
                </c:pt>
                <c:pt idx="4">
                  <c:v>2670035862</c:v>
                </c:pt>
                <c:pt idx="5">
                  <c:v>5264260644</c:v>
                </c:pt>
                <c:pt idx="6">
                  <c:v>2405562900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1"/>
          <c:tx>
            <c:strRef>
              <c:f>Sheet1!$B$1</c:f>
              <c:strCache>
                <c:ptCount val="1"/>
                <c:pt idx="0">
                  <c:v>Series 1</c:v>
                </c:pt>
              </c:strCache>
            </c:strRef>
          </c:tx>
          <c:spPr>
            <a:solidFill>
              <a:srgbClr val="C6D9F0"/>
            </a:solidFill>
            <a:ln>
              <a:solidFill>
                <a:srgbClr val="FFFFFF"/>
              </a:solidFill>
            </a:ln>
          </c:spPr>
          <c:dLbls>
            <c:dLbl>
              <c:idx val="2"/>
              <c:layout>
                <c:manualLayout>
                  <c:x val="0.17375328083990046"/>
                  <c:y val="-0.1928328695755136"/>
                </c:manualLayout>
              </c:layout>
              <c:showLegendKey val="0"/>
              <c:showVal val="1"/>
              <c:showCatName val="0"/>
              <c:showSerName val="0"/>
              <c:showPercent val="0"/>
              <c:showBubbleSize val="0"/>
            </c:dLbl>
            <c:dLbl>
              <c:idx val="3"/>
              <c:layout>
                <c:manualLayout>
                  <c:x val="0.16727022025472618"/>
                  <c:y val="0.20334142442721354"/>
                </c:manualLayout>
              </c:layout>
              <c:showLegendKey val="0"/>
              <c:showVal val="1"/>
              <c:showCatName val="0"/>
              <c:showSerName val="0"/>
              <c:showPercent val="0"/>
              <c:showBubbleSize val="0"/>
            </c:dLbl>
            <c:txPr>
              <a:bodyPr/>
              <a:lstStyle/>
              <a:p>
                <a:pPr>
                  <a:defRPr b="0">
                    <a:latin typeface="+mn-lt"/>
                  </a:defRPr>
                </a:pPr>
                <a:endParaRPr lang="en-US"/>
              </a:p>
            </c:txPr>
            <c:showLegendKey val="0"/>
            <c:showVal val="1"/>
            <c:showCatName val="0"/>
            <c:showSerName val="0"/>
            <c:showPercent val="0"/>
            <c:showBubbleSize val="0"/>
            <c:showLeaderLines val="0"/>
          </c:dLbls>
          <c:cat>
            <c:strRef>
              <c:f>Sheet1!$A$2:$A$5</c:f>
              <c:strCache>
                <c:ptCount val="4"/>
                <c:pt idx="0">
                  <c:v>Region 1</c:v>
                </c:pt>
                <c:pt idx="1">
                  <c:v>Region 2</c:v>
                </c:pt>
                <c:pt idx="2">
                  <c:v>Region 3</c:v>
                </c:pt>
                <c:pt idx="3">
                  <c:v>Region 4</c:v>
                </c:pt>
              </c:strCache>
            </c:strRef>
          </c:cat>
          <c:val>
            <c:numRef>
              <c:f>Sheet1!$B$2:$B$5</c:f>
              <c:numCache>
                <c:formatCode>0%</c:formatCode>
                <c:ptCount val="4"/>
                <c:pt idx="0">
                  <c:v>0.15000000000000024</c:v>
                </c:pt>
                <c:pt idx="1">
                  <c:v>0.2</c:v>
                </c:pt>
                <c:pt idx="2">
                  <c:v>0.25</c:v>
                </c:pt>
                <c:pt idx="3">
                  <c:v>0.4</c:v>
                </c:pt>
              </c:numCache>
            </c:numRef>
          </c:val>
        </c:ser>
        <c:ser>
          <c:idx val="0"/>
          <c:order val="0"/>
          <c:tx>
            <c:strRef>
              <c:f>Sheet1!$B$1</c:f>
              <c:strCache>
                <c:ptCount val="1"/>
                <c:pt idx="0">
                  <c:v>Series 1</c:v>
                </c:pt>
              </c:strCache>
            </c:strRef>
          </c:tx>
          <c:spPr>
            <a:solidFill>
              <a:srgbClr val="C6D9F0"/>
            </a:solidFill>
            <a:ln>
              <a:solidFill>
                <a:schemeClr val="tx1"/>
              </a:solidFill>
            </a:ln>
          </c:spPr>
          <c:dPt>
            <c:idx val="0"/>
            <c:bubble3D val="0"/>
            <c:spPr>
              <a:solidFill>
                <a:srgbClr val="097ABF"/>
              </a:solidFill>
              <a:ln>
                <a:solidFill>
                  <a:schemeClr val="tx1"/>
                </a:solidFill>
              </a:ln>
            </c:spPr>
          </c:dPt>
          <c:dLbls>
            <c:dLbl>
              <c:idx val="0"/>
              <c:layout>
                <c:manualLayout>
                  <c:x val="4.7593962845557523E-2"/>
                  <c:y val="-1.2481030180268849E-2"/>
                </c:manualLayout>
              </c:layout>
              <c:spPr/>
              <c:txPr>
                <a:bodyPr/>
                <a:lstStyle/>
                <a:p>
                  <a:pPr>
                    <a:defRPr b="1">
                      <a:solidFill>
                        <a:schemeClr val="bg1"/>
                      </a:solidFill>
                    </a:defRPr>
                  </a:pPr>
                  <a:endParaRPr lang="en-US"/>
                </a:p>
              </c:txPr>
              <c:dLblPos val="ctr"/>
              <c:showLegendKey val="0"/>
              <c:showVal val="1"/>
              <c:showCatName val="0"/>
              <c:showSerName val="0"/>
              <c:showPercent val="0"/>
              <c:showBubbleSize val="0"/>
            </c:dLbl>
            <c:dLbl>
              <c:idx val="1"/>
              <c:layout>
                <c:manualLayout>
                  <c:x val="1.3470824381581443E-2"/>
                  <c:y val="4.5649482179481476E-2"/>
                </c:manualLayout>
              </c:layout>
              <c:dLblPos val="ctr"/>
              <c:showLegendKey val="0"/>
              <c:showVal val="1"/>
              <c:showCatName val="0"/>
              <c:showSerName val="0"/>
              <c:showPercent val="0"/>
              <c:showBubbleSize val="0"/>
            </c:dLbl>
            <c:dLbl>
              <c:idx val="2"/>
              <c:layout>
                <c:manualLayout>
                  <c:x val="-2.676043635946812E-2"/>
                  <c:y val="2.6406412381128584E-3"/>
                </c:manualLayout>
              </c:layout>
              <c:dLblPos val="ctr"/>
              <c:showLegendKey val="0"/>
              <c:showVal val="1"/>
              <c:showCatName val="0"/>
              <c:showSerName val="0"/>
              <c:showPercent val="0"/>
              <c:showBubbleSize val="0"/>
            </c:dLbl>
            <c:dLbl>
              <c:idx val="3"/>
              <c:layout>
                <c:manualLayout>
                  <c:x val="2.5854374340998397E-3"/>
                  <c:y val="-2.5968704295169336E-2"/>
                </c:manualLayout>
              </c:layout>
              <c:dLblPos val="ctr"/>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cat>
            <c:strRef>
              <c:f>Sheet1!$A$2:$A$5</c:f>
              <c:strCache>
                <c:ptCount val="4"/>
                <c:pt idx="0">
                  <c:v>Region 1</c:v>
                </c:pt>
                <c:pt idx="1">
                  <c:v>Region 2</c:v>
                </c:pt>
                <c:pt idx="2">
                  <c:v>Region 3</c:v>
                </c:pt>
                <c:pt idx="3">
                  <c:v>Region 4</c:v>
                </c:pt>
              </c:strCache>
            </c:strRef>
          </c:cat>
          <c:val>
            <c:numRef>
              <c:f>Sheet1!$B$2:$B$5</c:f>
              <c:numCache>
                <c:formatCode>0%</c:formatCode>
                <c:ptCount val="4"/>
                <c:pt idx="0">
                  <c:v>0.15000000000000024</c:v>
                </c:pt>
                <c:pt idx="1">
                  <c:v>0.2</c:v>
                </c:pt>
                <c:pt idx="2">
                  <c:v>0.25</c:v>
                </c:pt>
                <c:pt idx="3">
                  <c:v>0.4</c:v>
                </c:pt>
              </c:numCache>
            </c:numRef>
          </c:val>
        </c:ser>
        <c:dLbls>
          <c:showLegendKey val="0"/>
          <c:showVal val="1"/>
          <c:showCatName val="0"/>
          <c:showSerName val="0"/>
          <c:showPercent val="0"/>
          <c:showBubbleSize val="0"/>
          <c:showLeaderLines val="0"/>
        </c:dLbls>
        <c:firstSliceAng val="39"/>
      </c:pieChart>
    </c:plotArea>
    <c:plotVisOnly val="1"/>
    <c:dispBlanksAs val="zero"/>
    <c:showDLblsOverMax val="0"/>
  </c:chart>
  <c:txPr>
    <a:bodyPr/>
    <a:lstStyle/>
    <a:p>
      <a:pPr>
        <a:defRPr sz="1000">
          <a:latin typeface="Calibri"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2010</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0.24000000000000021</c:v>
                </c:pt>
                <c:pt idx="1">
                  <c:v>0.36500000000000032</c:v>
                </c:pt>
                <c:pt idx="2">
                  <c:v>0.26400000000000001</c:v>
                </c:pt>
                <c:pt idx="3">
                  <c:v>5.3499999999999999E-2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2015</c:v>
                </c:pt>
              </c:strCache>
            </c:strRef>
          </c:tx>
          <c:spPr>
            <a:ln>
              <a:solidFill>
                <a:sysClr val="window" lastClr="FFFFFF"/>
              </a:solidFill>
            </a:ln>
          </c:spPr>
          <c:dLbls>
            <c:dLbl>
              <c:idx val="3"/>
              <c:spPr/>
              <c:txPr>
                <a:bodyPr/>
                <a:lstStyle/>
                <a:p>
                  <a:pPr>
                    <a:defRPr sz="1000">
                      <a:solidFill>
                        <a:schemeClr val="bg1"/>
                      </a:solidFill>
                    </a:defRPr>
                  </a:pPr>
                  <a:endParaRPr lang="en-US"/>
                </a:p>
              </c:txPr>
              <c:showLegendKey val="0"/>
              <c:showVal val="1"/>
              <c:showCatName val="0"/>
              <c:showSerName val="0"/>
              <c:showPercent val="0"/>
              <c:showBubbleSize val="0"/>
            </c:dLbl>
            <c:dLbl>
              <c:idx val="4"/>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0.23800000000000004</c:v>
                </c:pt>
                <c:pt idx="1">
                  <c:v>0.35300000000000031</c:v>
                </c:pt>
                <c:pt idx="2">
                  <c:v>0.26200000000000001</c:v>
                </c:pt>
                <c:pt idx="3">
                  <c:v>0.14700000000000021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dLbls>
          <c:showLegendKey val="0"/>
          <c:showVal val="1"/>
          <c:showCatName val="0"/>
          <c:showSerName val="0"/>
          <c:showPercent val="0"/>
          <c:showBubbleSize val="0"/>
        </c:dLbls>
        <c:gapWidth val="60"/>
        <c:axId val="76767616"/>
        <c:axId val="76769152"/>
      </c:barChart>
      <c:catAx>
        <c:axId val="76767616"/>
        <c:scaling>
          <c:orientation val="minMax"/>
        </c:scaling>
        <c:delete val="0"/>
        <c:axPos val="b"/>
        <c:majorTickMark val="none"/>
        <c:minorTickMark val="none"/>
        <c:tickLblPos val="none"/>
        <c:crossAx val="76769152"/>
        <c:crosses val="autoZero"/>
        <c:auto val="1"/>
        <c:lblAlgn val="ctr"/>
        <c:lblOffset val="0"/>
        <c:noMultiLvlLbl val="0"/>
      </c:catAx>
      <c:valAx>
        <c:axId val="76769152"/>
        <c:scaling>
          <c:orientation val="minMax"/>
        </c:scaling>
        <c:delete val="0"/>
        <c:axPos val="l"/>
        <c:numFmt formatCode="General" sourceLinked="1"/>
        <c:majorTickMark val="none"/>
        <c:minorTickMark val="none"/>
        <c:tickLblPos val="none"/>
        <c:crossAx val="76767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2010</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0.24000000000000021</c:v>
                </c:pt>
                <c:pt idx="1">
                  <c:v>0.36500000000000032</c:v>
                </c:pt>
                <c:pt idx="2">
                  <c:v>0.26400000000000001</c:v>
                </c:pt>
                <c:pt idx="3">
                  <c:v>5.3499999999999999E-2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2015</c:v>
                </c:pt>
              </c:strCache>
            </c:strRef>
          </c:tx>
          <c:spPr>
            <a:ln>
              <a:solidFill>
                <a:sysClr val="window" lastClr="FFFFFF"/>
              </a:solidFill>
            </a:ln>
          </c:spPr>
          <c:dLbls>
            <c:dLbl>
              <c:idx val="3"/>
              <c:spPr/>
              <c:txPr>
                <a:bodyPr/>
                <a:lstStyle/>
                <a:p>
                  <a:pPr>
                    <a:defRPr sz="1000">
                      <a:solidFill>
                        <a:schemeClr val="bg1"/>
                      </a:solidFill>
                    </a:defRPr>
                  </a:pPr>
                  <a:endParaRPr lang="en-US"/>
                </a:p>
              </c:txPr>
              <c:showLegendKey val="0"/>
              <c:showVal val="1"/>
              <c:showCatName val="0"/>
              <c:showSerName val="0"/>
              <c:showPercent val="0"/>
              <c:showBubbleSize val="0"/>
            </c:dLbl>
            <c:dLbl>
              <c:idx val="4"/>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1"/>
          </c:dLbls>
          <c:cat>
            <c:strRef>
              <c:f>Sheet1!$A$2:$A$5</c:f>
              <c:strCache>
                <c:ptCount val="4"/>
                <c:pt idx="0">
                  <c:v>&lt;18</c:v>
                </c:pt>
                <c:pt idx="1">
                  <c:v>18 to 44</c:v>
                </c:pt>
                <c:pt idx="2">
                  <c:v>45 to 64</c:v>
                </c:pt>
                <c:pt idx="3">
                  <c:v>65+</c:v>
                </c:pt>
              </c:strCache>
            </c:strRef>
          </c:cat>
          <c:val>
            <c:numRef>
              <c:f>Sheet1!$B$2:$B$5</c:f>
              <c:numCache>
                <c:formatCode>0.0%</c:formatCode>
                <c:ptCount val="4"/>
                <c:pt idx="0">
                  <c:v>0.23800000000000004</c:v>
                </c:pt>
                <c:pt idx="1">
                  <c:v>0.35300000000000031</c:v>
                </c:pt>
                <c:pt idx="2">
                  <c:v>0.26200000000000001</c:v>
                </c:pt>
                <c:pt idx="3">
                  <c:v>0.14700000000000021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dirty="0" smtClean="0"/>
              <a:t>Wait Time to Consult</a:t>
            </a:r>
            <a:endParaRPr lang="en-US" sz="1000" baseline="0" dirty="0" smtClean="0"/>
          </a:p>
          <a:p>
            <a:pPr>
              <a:defRPr/>
            </a:pPr>
            <a:r>
              <a:rPr lang="en-US" sz="800" baseline="0" dirty="0" smtClean="0"/>
              <a:t>(In Days)</a:t>
            </a:r>
            <a:endParaRPr lang="en-US" sz="800" dirty="0"/>
          </a:p>
        </c:rich>
      </c:tx>
      <c:layout/>
      <c:overlay val="0"/>
    </c:title>
    <c:autoTitleDeleted val="0"/>
    <c:plotArea>
      <c:layout/>
      <c:barChart>
        <c:barDir val="col"/>
        <c:grouping val="clustered"/>
        <c:varyColors val="0"/>
        <c:ser>
          <c:idx val="0"/>
          <c:order val="0"/>
          <c:tx>
            <c:strRef>
              <c:f>Sheet1!$B$1</c:f>
              <c:strCache>
                <c:ptCount val="1"/>
                <c:pt idx="0">
                  <c:v>Wait Time to Consults (In Days)</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20XX Plan Target</c:v>
                </c:pt>
                <c:pt idx="1">
                  <c:v>Current</c:v>
                </c:pt>
              </c:strCache>
            </c:strRef>
          </c:cat>
          <c:val>
            <c:numRef>
              <c:f>Sheet1!$B$2:$B$3</c:f>
              <c:numCache>
                <c:formatCode>General</c:formatCode>
                <c:ptCount val="2"/>
                <c:pt idx="0">
                  <c:v>8</c:v>
                </c:pt>
                <c:pt idx="1">
                  <c:v>4</c:v>
                </c:pt>
              </c:numCache>
            </c:numRef>
          </c:val>
        </c:ser>
        <c:dLbls>
          <c:showLegendKey val="0"/>
          <c:showVal val="1"/>
          <c:showCatName val="0"/>
          <c:showSerName val="0"/>
          <c:showPercent val="0"/>
          <c:showBubbleSize val="0"/>
        </c:dLbls>
        <c:gapWidth val="150"/>
        <c:overlap val="-25"/>
        <c:axId val="53055488"/>
        <c:axId val="53056640"/>
      </c:barChart>
      <c:catAx>
        <c:axId val="53055488"/>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53056640"/>
        <c:crosses val="autoZero"/>
        <c:auto val="1"/>
        <c:lblAlgn val="ctr"/>
        <c:lblOffset val="0"/>
        <c:noMultiLvlLbl val="0"/>
      </c:catAx>
      <c:valAx>
        <c:axId val="53056640"/>
        <c:scaling>
          <c:orientation val="minMax"/>
        </c:scaling>
        <c:delete val="1"/>
        <c:axPos val="l"/>
        <c:numFmt formatCode="General" sourceLinked="1"/>
        <c:majorTickMark val="none"/>
        <c:minorTickMark val="none"/>
        <c:tickLblPos val="none"/>
        <c:crossAx val="53055488"/>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2010</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0.35000000000000031</c:v>
                </c:pt>
                <c:pt idx="1">
                  <c:v>0.30000000000000032</c:v>
                </c:pt>
                <c:pt idx="2">
                  <c:v>0.24000000000000021</c:v>
                </c:pt>
                <c:pt idx="3">
                  <c:v>9.0000000000000024E-2</c:v>
                </c:pt>
                <c:pt idx="4">
                  <c:v>2.0000000000000011E-2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Market/Region Payer Mix</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0.14000000000000001</c:v>
                </c:pt>
                <c:pt idx="1">
                  <c:v>0.30000000000000032</c:v>
                </c:pt>
                <c:pt idx="2">
                  <c:v>0.42000000000000032</c:v>
                </c:pt>
                <c:pt idx="3">
                  <c:v>4.0000000000000022E-2</c:v>
                </c:pt>
                <c:pt idx="4">
                  <c:v>0.1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dLbls>
          <c:showLegendKey val="0"/>
          <c:showVal val="1"/>
          <c:showCatName val="0"/>
          <c:showSerName val="0"/>
          <c:showPercent val="0"/>
          <c:showBubbleSize val="0"/>
        </c:dLbls>
        <c:gapWidth val="60"/>
        <c:axId val="77143424"/>
        <c:axId val="77149312"/>
      </c:barChart>
      <c:catAx>
        <c:axId val="77143424"/>
        <c:scaling>
          <c:orientation val="minMax"/>
        </c:scaling>
        <c:delete val="0"/>
        <c:axPos val="b"/>
        <c:majorTickMark val="none"/>
        <c:minorTickMark val="none"/>
        <c:tickLblPos val="none"/>
        <c:crossAx val="77149312"/>
        <c:crosses val="autoZero"/>
        <c:auto val="1"/>
        <c:lblAlgn val="ctr"/>
        <c:lblOffset val="0"/>
        <c:noMultiLvlLbl val="0"/>
      </c:catAx>
      <c:valAx>
        <c:axId val="77149312"/>
        <c:scaling>
          <c:orientation val="minMax"/>
        </c:scaling>
        <c:delete val="0"/>
        <c:axPos val="l"/>
        <c:numFmt formatCode="General" sourceLinked="1"/>
        <c:majorTickMark val="none"/>
        <c:minorTickMark val="none"/>
        <c:tickLblPos val="none"/>
        <c:crossAx val="77143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Hook Hospital Payer Mix, Future</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0.24000000000000021</c:v>
                </c:pt>
                <c:pt idx="1">
                  <c:v>0.36500000000000032</c:v>
                </c:pt>
                <c:pt idx="2">
                  <c:v>0.26400000000000001</c:v>
                </c:pt>
                <c:pt idx="3">
                  <c:v>5.3499999999999999E-2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US Age Distribution, 2015</c:v>
                </c:pt>
              </c:strCache>
            </c:strRef>
          </c:tx>
          <c:spPr>
            <a:ln>
              <a:solidFill>
                <a:sysClr val="window" lastClr="FFFFFF"/>
              </a:solidFill>
            </a:ln>
          </c:spPr>
          <c:dLbls>
            <c:txPr>
              <a:bodyPr/>
              <a:lstStyle/>
              <a:p>
                <a:pPr>
                  <a:defRPr sz="1000">
                    <a:solidFill>
                      <a:schemeClr val="tx1"/>
                    </a:solidFill>
                  </a:defRPr>
                </a:pPr>
                <a:endParaRPr lang="en-US"/>
              </a:p>
            </c:txPr>
            <c:showLegendKey val="0"/>
            <c:showVal val="1"/>
            <c:showCatName val="0"/>
            <c:showSerName val="0"/>
            <c:showPercent val="0"/>
            <c:showBubbleSize val="0"/>
            <c:showLeaderLines val="1"/>
          </c:dLbls>
          <c:cat>
            <c:strRef>
              <c:f>Sheet1!$A$2:$A$6</c:f>
              <c:strCache>
                <c:ptCount val="5"/>
                <c:pt idx="0">
                  <c:v>Medicaid</c:v>
                </c:pt>
                <c:pt idx="1">
                  <c:v>Medicare</c:v>
                </c:pt>
                <c:pt idx="2">
                  <c:v>Commercial</c:v>
                </c:pt>
                <c:pt idx="3">
                  <c:v>Uninsured</c:v>
                </c:pt>
                <c:pt idx="4">
                  <c:v>Other</c:v>
                </c:pt>
              </c:strCache>
            </c:strRef>
          </c:cat>
          <c:val>
            <c:numRef>
              <c:f>Sheet1!$B$2:$B$6</c:f>
              <c:numCache>
                <c:formatCode>0.0%</c:formatCode>
                <c:ptCount val="5"/>
                <c:pt idx="0">
                  <c:v>0.34</c:v>
                </c:pt>
                <c:pt idx="1">
                  <c:v>0.46</c:v>
                </c:pt>
                <c:pt idx="2">
                  <c:v>0.11</c:v>
                </c:pt>
                <c:pt idx="3">
                  <c:v>4.0000000000000022E-2</c:v>
                </c:pt>
                <c:pt idx="4">
                  <c:v>0.05</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000"/>
            </a:pPr>
            <a:r>
              <a:rPr lang="en-US" sz="1000" baseline="0" dirty="0" smtClean="0"/>
              <a:t>Neurologist &amp; Neurosurgeon Supply Forecast</a:t>
            </a:r>
          </a:p>
          <a:p>
            <a:pPr algn="ctr">
              <a:defRPr sz="1000"/>
            </a:pPr>
            <a:r>
              <a:rPr lang="en-US" sz="1000" baseline="0" dirty="0" smtClean="0"/>
              <a:t>2010-2020</a:t>
            </a:r>
            <a:r>
              <a:rPr lang="en-US" sz="1000" strike="noStrike" baseline="30000" dirty="0" smtClean="0"/>
              <a:t>1</a:t>
            </a:r>
            <a:endParaRPr lang="en-US" sz="1000" baseline="30000" dirty="0"/>
          </a:p>
        </c:rich>
      </c:tx>
      <c:layout>
        <c:manualLayout>
          <c:xMode val="edge"/>
          <c:yMode val="edge"/>
          <c:x val="0.18594174137451491"/>
          <c:y val="4.7623919957529605E-2"/>
        </c:manualLayout>
      </c:layout>
      <c:overlay val="0"/>
    </c:title>
    <c:autoTitleDeleted val="0"/>
    <c:plotArea>
      <c:layout/>
      <c:barChart>
        <c:barDir val="col"/>
        <c:grouping val="clustered"/>
        <c:varyColors val="0"/>
        <c:ser>
          <c:idx val="0"/>
          <c:order val="0"/>
          <c:tx>
            <c:strRef>
              <c:f>Sheet1!$B$1</c:f>
              <c:strCache>
                <c:ptCount val="1"/>
                <c:pt idx="0">
                  <c:v>Total Neurologists</c:v>
                </c:pt>
              </c:strCache>
            </c:strRef>
          </c:tx>
          <c:spPr>
            <a:solidFill>
              <a:srgbClr val="629DD1">
                <a:lumMod val="40000"/>
                <a:lumOff val="60000"/>
              </a:srgbClr>
            </a:solidFill>
            <a:ln>
              <a:noFill/>
            </a:ln>
          </c:spPr>
          <c:invertIfNegative val="0"/>
          <c:dLbls>
            <c:dLbl>
              <c:idx val="0"/>
              <c:tx>
                <c:rich>
                  <a:bodyPr/>
                  <a:lstStyle/>
                  <a:p>
                    <a:r>
                      <a:rPr lang="en-US" smtClean="0"/>
                      <a:t>12,870</a:t>
                    </a:r>
                    <a:endParaRPr lang="en-US"/>
                  </a:p>
                </c:rich>
              </c:tx>
              <c:showLegendKey val="0"/>
              <c:showVal val="1"/>
              <c:showCatName val="0"/>
              <c:showSerName val="0"/>
              <c:showPercent val="0"/>
              <c:showBubbleSize val="0"/>
            </c:dLbl>
            <c:dLbl>
              <c:idx val="1"/>
              <c:tx>
                <c:rich>
                  <a:bodyPr/>
                  <a:lstStyle/>
                  <a:p>
                    <a:r>
                      <a:rPr lang="en-US" smtClean="0"/>
                      <a:t>13,660</a:t>
                    </a:r>
                    <a:endParaRPr lang="en-US" dirty="0"/>
                  </a:p>
                </c:rich>
              </c:tx>
              <c:showLegendKey val="0"/>
              <c:showVal val="1"/>
              <c:showCatName val="0"/>
              <c:showSerName val="0"/>
              <c:showPercent val="0"/>
              <c:showBubbleSize val="0"/>
            </c:dLbl>
            <c:dLbl>
              <c:idx val="2"/>
              <c:tx>
                <c:rich>
                  <a:bodyPr/>
                  <a:lstStyle/>
                  <a:p>
                    <a:r>
                      <a:rPr lang="en-US" smtClean="0"/>
                      <a:t>14,160</a:t>
                    </a:r>
                    <a:endParaRPr lang="en-US"/>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Sheet1!$A$2:$A$4</c:f>
              <c:numCache>
                <c:formatCode>General</c:formatCode>
                <c:ptCount val="3"/>
                <c:pt idx="0">
                  <c:v>2010</c:v>
                </c:pt>
                <c:pt idx="1">
                  <c:v>2015</c:v>
                </c:pt>
                <c:pt idx="2">
                  <c:v>2020</c:v>
                </c:pt>
              </c:numCache>
            </c:numRef>
          </c:cat>
          <c:val>
            <c:numRef>
              <c:f>Sheet1!$B$2:$B$4</c:f>
              <c:numCache>
                <c:formatCode>0</c:formatCode>
                <c:ptCount val="3"/>
                <c:pt idx="0">
                  <c:v>12870</c:v>
                </c:pt>
                <c:pt idx="1">
                  <c:v>13660</c:v>
                </c:pt>
                <c:pt idx="2">
                  <c:v>14160</c:v>
                </c:pt>
              </c:numCache>
            </c:numRef>
          </c:val>
        </c:ser>
        <c:ser>
          <c:idx val="1"/>
          <c:order val="1"/>
          <c:tx>
            <c:strRef>
              <c:f>Sheet1!$C$1</c:f>
              <c:strCache>
                <c:ptCount val="1"/>
                <c:pt idx="0">
                  <c:v>Total Neurosurgeons</c:v>
                </c:pt>
              </c:strCache>
            </c:strRef>
          </c:tx>
          <c:spPr>
            <a:solidFill>
              <a:srgbClr val="297FD5"/>
            </a:solidFill>
            <a:ln>
              <a:noFill/>
            </a:ln>
          </c:spPr>
          <c:invertIfNegative val="0"/>
          <c:dLbls>
            <c:dLbl>
              <c:idx val="0"/>
              <c:tx>
                <c:rich>
                  <a:bodyPr/>
                  <a:lstStyle/>
                  <a:p>
                    <a:r>
                      <a:rPr lang="en-US" smtClean="0"/>
                      <a:t>4,490</a:t>
                    </a:r>
                    <a:endParaRPr lang="en-US"/>
                  </a:p>
                </c:rich>
              </c:tx>
              <c:showLegendKey val="0"/>
              <c:showVal val="1"/>
              <c:showCatName val="0"/>
              <c:showSerName val="0"/>
              <c:showPercent val="0"/>
              <c:showBubbleSize val="0"/>
            </c:dLbl>
            <c:dLbl>
              <c:idx val="1"/>
              <c:tx>
                <c:rich>
                  <a:bodyPr/>
                  <a:lstStyle/>
                  <a:p>
                    <a:r>
                      <a:rPr lang="en-US" smtClean="0"/>
                      <a:t>4,520</a:t>
                    </a:r>
                    <a:endParaRPr lang="en-US" dirty="0"/>
                  </a:p>
                </c:rich>
              </c:tx>
              <c:showLegendKey val="0"/>
              <c:showVal val="1"/>
              <c:showCatName val="0"/>
              <c:showSerName val="0"/>
              <c:showPercent val="0"/>
              <c:showBubbleSize val="0"/>
            </c:dLbl>
            <c:dLbl>
              <c:idx val="2"/>
              <c:tx>
                <c:rich>
                  <a:bodyPr/>
                  <a:lstStyle/>
                  <a:p>
                    <a:r>
                      <a:rPr lang="en-US" smtClean="0"/>
                      <a:t>4,490</a:t>
                    </a:r>
                    <a:endParaRPr lang="en-US"/>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Sheet1!$A$2:$A$4</c:f>
              <c:numCache>
                <c:formatCode>General</c:formatCode>
                <c:ptCount val="3"/>
                <c:pt idx="0">
                  <c:v>2010</c:v>
                </c:pt>
                <c:pt idx="1">
                  <c:v>2015</c:v>
                </c:pt>
                <c:pt idx="2">
                  <c:v>2020</c:v>
                </c:pt>
              </c:numCache>
            </c:numRef>
          </c:cat>
          <c:val>
            <c:numRef>
              <c:f>Sheet1!$C$2:$C$4</c:f>
              <c:numCache>
                <c:formatCode>General</c:formatCode>
                <c:ptCount val="3"/>
                <c:pt idx="0">
                  <c:v>4490</c:v>
                </c:pt>
                <c:pt idx="1">
                  <c:v>4520</c:v>
                </c:pt>
                <c:pt idx="2">
                  <c:v>4490</c:v>
                </c:pt>
              </c:numCache>
            </c:numRef>
          </c:val>
        </c:ser>
        <c:dLbls>
          <c:showLegendKey val="0"/>
          <c:showVal val="1"/>
          <c:showCatName val="0"/>
          <c:showSerName val="0"/>
          <c:showPercent val="0"/>
          <c:showBubbleSize val="0"/>
        </c:dLbls>
        <c:gapWidth val="150"/>
        <c:axId val="78248192"/>
        <c:axId val="78286848"/>
      </c:barChart>
      <c:catAx>
        <c:axId val="78248192"/>
        <c:scaling>
          <c:orientation val="minMax"/>
        </c:scaling>
        <c:delete val="0"/>
        <c:axPos val="b"/>
        <c:numFmt formatCode="General" sourceLinked="1"/>
        <c:majorTickMark val="none"/>
        <c:minorTickMark val="none"/>
        <c:tickLblPos val="nextTo"/>
        <c:spPr>
          <a:ln>
            <a:solidFill>
              <a:srgbClr val="000000"/>
            </a:solidFill>
          </a:ln>
        </c:spPr>
        <c:txPr>
          <a:bodyPr/>
          <a:lstStyle/>
          <a:p>
            <a:pPr>
              <a:defRPr i="1"/>
            </a:pPr>
            <a:endParaRPr lang="en-US"/>
          </a:p>
        </c:txPr>
        <c:crossAx val="78286848"/>
        <c:crosses val="autoZero"/>
        <c:auto val="1"/>
        <c:lblAlgn val="ctr"/>
        <c:lblOffset val="0"/>
        <c:noMultiLvlLbl val="0"/>
      </c:catAx>
      <c:valAx>
        <c:axId val="78286848"/>
        <c:scaling>
          <c:orientation val="minMax"/>
        </c:scaling>
        <c:delete val="1"/>
        <c:axPos val="l"/>
        <c:numFmt formatCode="0" sourceLinked="1"/>
        <c:majorTickMark val="none"/>
        <c:minorTickMark val="none"/>
        <c:tickLblPos val="none"/>
        <c:crossAx val="78248192"/>
        <c:crosses val="autoZero"/>
        <c:crossBetween val="between"/>
      </c:valAx>
    </c:plotArea>
    <c:legend>
      <c:legendPos val="l"/>
      <c:overlay val="0"/>
    </c:legend>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Current Market </a:t>
            </a:r>
            <a:r>
              <a:rPr lang="en-US" sz="1200" dirty="0"/>
              <a:t>Referral Patterns</a:t>
            </a:r>
          </a:p>
        </c:rich>
      </c:tx>
      <c:overlay val="0"/>
    </c:title>
    <c:autoTitleDeleted val="0"/>
    <c:plotArea>
      <c:layout/>
      <c:pieChart>
        <c:varyColors val="1"/>
        <c:ser>
          <c:idx val="0"/>
          <c:order val="0"/>
          <c:tx>
            <c:strRef>
              <c:f>Sheet1!$B$1</c:f>
              <c:strCache>
                <c:ptCount val="1"/>
                <c:pt idx="0">
                  <c:v>Market Referral Patterns</c:v>
                </c:pt>
              </c:strCache>
            </c:strRef>
          </c:tx>
          <c:dLbls>
            <c:dLbl>
              <c:idx val="0"/>
              <c:layout>
                <c:manualLayout>
                  <c:x val="-0.15809978778246495"/>
                  <c:y val="6.4291963504561928E-2"/>
                </c:manualLayout>
              </c:layout>
              <c:showLegendKey val="0"/>
              <c:showVal val="0"/>
              <c:showCatName val="0"/>
              <c:showSerName val="0"/>
              <c:showPercent val="1"/>
              <c:showBubbleSize val="0"/>
            </c:dLbl>
            <c:dLbl>
              <c:idx val="1"/>
              <c:layout>
                <c:manualLayout>
                  <c:x val="7.0606073534550909E-2"/>
                  <c:y val="-0.16231127359080141"/>
                </c:manualLayout>
              </c:layout>
              <c:showLegendKey val="0"/>
              <c:showVal val="0"/>
              <c:showCatName val="0"/>
              <c:showSerName val="0"/>
              <c:showPercent val="1"/>
              <c:showBubbleSize val="0"/>
            </c:dLbl>
            <c:dLbl>
              <c:idx val="2"/>
              <c:layout>
                <c:manualLayout>
                  <c:x val="0.12365949895185539"/>
                  <c:y val="0.11721941007374075"/>
                </c:manualLayout>
              </c:layout>
              <c:showLegendKey val="0"/>
              <c:showVal val="0"/>
              <c:showCatName val="0"/>
              <c:showSerName val="0"/>
              <c:showPercent val="1"/>
              <c:showBubbleSize val="0"/>
            </c:dLbl>
            <c:txPr>
              <a:bodyPr/>
              <a:lstStyle/>
              <a:p>
                <a:pPr>
                  <a:defRPr sz="1000"/>
                </a:pPr>
                <a:endParaRPr lang="en-US"/>
              </a:p>
            </c:txPr>
            <c:showLegendKey val="0"/>
            <c:showVal val="0"/>
            <c:showCatName val="0"/>
            <c:showSerName val="0"/>
            <c:showPercent val="1"/>
            <c:showBubbleSize val="0"/>
            <c:showLeaderLines val="1"/>
          </c:dLbls>
          <c:cat>
            <c:strRef>
              <c:f>Sheet1!$A$2:$A$4</c:f>
              <c:strCache>
                <c:ptCount val="3"/>
                <c:pt idx="0">
                  <c:v>Loyal Referrers</c:v>
                </c:pt>
                <c:pt idx="1">
                  <c:v>Split Referrers</c:v>
                </c:pt>
                <c:pt idx="2">
                  <c:v>Disloyal </c:v>
                </c:pt>
              </c:strCache>
            </c:strRef>
          </c:cat>
          <c:val>
            <c:numRef>
              <c:f>Sheet1!$B$2:$B$4</c:f>
              <c:numCache>
                <c:formatCode>0%</c:formatCode>
                <c:ptCount val="3"/>
                <c:pt idx="0">
                  <c:v>0.4</c:v>
                </c:pt>
                <c:pt idx="1">
                  <c:v>0.30000000000000032</c:v>
                </c:pt>
                <c:pt idx="2">
                  <c:v>0.30000000000000032</c:v>
                </c:pt>
              </c:numCache>
            </c:numRef>
          </c:val>
        </c:ser>
        <c:dLbls>
          <c:showLegendKey val="0"/>
          <c:showVal val="0"/>
          <c:showCatName val="0"/>
          <c:showSerName val="0"/>
          <c:showPercent val="1"/>
          <c:showBubbleSize val="0"/>
          <c:showLeaderLines val="1"/>
        </c:dLbls>
        <c:firstSliceAng val="0"/>
      </c:pieChart>
    </c:plotArea>
    <c:legend>
      <c:legendPos val="t"/>
      <c:overlay val="0"/>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Metric Title</a:t>
            </a:r>
            <a:endParaRPr lang="en-US" dirty="0"/>
          </a:p>
        </c:rich>
      </c:tx>
      <c:overlay val="0"/>
    </c:title>
    <c:autoTitleDeleted val="0"/>
    <c:plotArea>
      <c:layout/>
      <c:barChart>
        <c:barDir val="col"/>
        <c:grouping val="clustered"/>
        <c:varyColors val="0"/>
        <c:ser>
          <c:idx val="0"/>
          <c:order val="0"/>
          <c:tx>
            <c:strRef>
              <c:f>Sheet1!$B$1</c:f>
              <c:strCache>
                <c:ptCount val="1"/>
                <c:pt idx="0">
                  <c:v>Market Share: Primary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83534976"/>
        <c:axId val="83542016"/>
      </c:barChart>
      <c:catAx>
        <c:axId val="83534976"/>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83542016"/>
        <c:crosses val="autoZero"/>
        <c:auto val="1"/>
        <c:lblAlgn val="ctr"/>
        <c:lblOffset val="0"/>
        <c:noMultiLvlLbl val="0"/>
      </c:catAx>
      <c:valAx>
        <c:axId val="83542016"/>
        <c:scaling>
          <c:orientation val="minMax"/>
        </c:scaling>
        <c:delete val="1"/>
        <c:axPos val="l"/>
        <c:numFmt formatCode="0%" sourceLinked="1"/>
        <c:majorTickMark val="none"/>
        <c:minorTickMark val="none"/>
        <c:tickLblPos val="none"/>
        <c:crossAx val="83534976"/>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Metric Title</a:t>
            </a:r>
            <a:endParaRPr lang="en-US" dirty="0"/>
          </a:p>
        </c:rich>
      </c:tx>
      <c:overlay val="0"/>
    </c:title>
    <c:autoTitleDeleted val="0"/>
    <c:plotArea>
      <c:layout/>
      <c:barChart>
        <c:barDir val="col"/>
        <c:grouping val="clustered"/>
        <c:varyColors val="0"/>
        <c:ser>
          <c:idx val="0"/>
          <c:order val="0"/>
          <c:tx>
            <c:strRef>
              <c:f>Sheet1!$B$1</c:f>
              <c:strCache>
                <c:ptCount val="1"/>
                <c:pt idx="0">
                  <c:v>Market Share: Secondary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84888192"/>
        <c:axId val="84891136"/>
      </c:barChart>
      <c:catAx>
        <c:axId val="84888192"/>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84891136"/>
        <c:crosses val="autoZero"/>
        <c:auto val="1"/>
        <c:lblAlgn val="ctr"/>
        <c:lblOffset val="0"/>
        <c:noMultiLvlLbl val="0"/>
      </c:catAx>
      <c:valAx>
        <c:axId val="84891136"/>
        <c:scaling>
          <c:orientation val="minMax"/>
        </c:scaling>
        <c:delete val="1"/>
        <c:axPos val="l"/>
        <c:numFmt formatCode="0%" sourceLinked="1"/>
        <c:majorTickMark val="none"/>
        <c:minorTickMark val="none"/>
        <c:tickLblPos val="none"/>
        <c:crossAx val="84888192"/>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Sheet1!$B$1</c:f>
              <c:strCache>
                <c:ptCount val="1"/>
                <c:pt idx="0">
                  <c:v>Market Share: Primary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85254144"/>
        <c:axId val="85256832"/>
      </c:barChart>
      <c:catAx>
        <c:axId val="85254144"/>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85256832"/>
        <c:crosses val="autoZero"/>
        <c:auto val="1"/>
        <c:lblAlgn val="ctr"/>
        <c:lblOffset val="0"/>
        <c:noMultiLvlLbl val="0"/>
      </c:catAx>
      <c:valAx>
        <c:axId val="85256832"/>
        <c:scaling>
          <c:orientation val="minMax"/>
        </c:scaling>
        <c:delete val="1"/>
        <c:axPos val="l"/>
        <c:numFmt formatCode="0%" sourceLinked="1"/>
        <c:majorTickMark val="none"/>
        <c:minorTickMark val="none"/>
        <c:tickLblPos val="none"/>
        <c:crossAx val="8525414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baseline="0" dirty="0" smtClean="0"/>
              <a:t>Service Line Margin</a:t>
            </a:r>
            <a:endParaRPr lang="en-US" sz="1000" dirty="0"/>
          </a:p>
        </c:rich>
      </c:tx>
      <c:layout/>
      <c:overlay val="0"/>
    </c:title>
    <c:autoTitleDeleted val="0"/>
    <c:plotArea>
      <c:layout/>
      <c:barChart>
        <c:barDir val="col"/>
        <c:grouping val="clustered"/>
        <c:varyColors val="0"/>
        <c:ser>
          <c:idx val="0"/>
          <c:order val="0"/>
          <c:tx>
            <c:strRef>
              <c:f>Sheet1!$B$1</c:f>
              <c:strCache>
                <c:ptCount val="1"/>
                <c:pt idx="0">
                  <c:v>Service Line Margin</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20XX Plan Target</c:v>
                </c:pt>
                <c:pt idx="1">
                  <c:v>Current</c:v>
                </c:pt>
              </c:strCache>
            </c:strRef>
          </c:cat>
          <c:val>
            <c:numRef>
              <c:f>Sheet1!$B$2:$B$3</c:f>
              <c:numCache>
                <c:formatCode>0.0%</c:formatCode>
                <c:ptCount val="2"/>
                <c:pt idx="0">
                  <c:v>1.4E-2</c:v>
                </c:pt>
                <c:pt idx="1">
                  <c:v>1.2E-2</c:v>
                </c:pt>
              </c:numCache>
            </c:numRef>
          </c:val>
        </c:ser>
        <c:dLbls>
          <c:showLegendKey val="0"/>
          <c:showVal val="1"/>
          <c:showCatName val="0"/>
          <c:showSerName val="0"/>
          <c:showPercent val="0"/>
          <c:showBubbleSize val="0"/>
        </c:dLbls>
        <c:gapWidth val="150"/>
        <c:overlap val="-25"/>
        <c:axId val="62427136"/>
        <c:axId val="62429824"/>
      </c:barChart>
      <c:catAx>
        <c:axId val="62427136"/>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62429824"/>
        <c:crosses val="autoZero"/>
        <c:auto val="1"/>
        <c:lblAlgn val="ctr"/>
        <c:lblOffset val="0"/>
        <c:noMultiLvlLbl val="0"/>
      </c:catAx>
      <c:valAx>
        <c:axId val="62429824"/>
        <c:scaling>
          <c:orientation val="minMax"/>
        </c:scaling>
        <c:delete val="1"/>
        <c:axPos val="l"/>
        <c:numFmt formatCode="0.0%" sourceLinked="1"/>
        <c:majorTickMark val="none"/>
        <c:minorTickMark val="none"/>
        <c:tickLblPos val="none"/>
        <c:crossAx val="62427136"/>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Sheet1!$B$1</c:f>
              <c:strCache>
                <c:ptCount val="1"/>
                <c:pt idx="0">
                  <c:v>Market Share: Secondary Market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0.28000000000000008</c:v>
                </c:pt>
                <c:pt idx="1">
                  <c:v>0.4</c:v>
                </c:pt>
              </c:numCache>
            </c:numRef>
          </c:val>
        </c:ser>
        <c:dLbls>
          <c:showLegendKey val="0"/>
          <c:showVal val="1"/>
          <c:showCatName val="0"/>
          <c:showSerName val="0"/>
          <c:showPercent val="0"/>
          <c:showBubbleSize val="0"/>
        </c:dLbls>
        <c:gapWidth val="150"/>
        <c:overlap val="-25"/>
        <c:axId val="86377984"/>
        <c:axId val="86401408"/>
      </c:barChart>
      <c:catAx>
        <c:axId val="86377984"/>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86401408"/>
        <c:crosses val="autoZero"/>
        <c:auto val="1"/>
        <c:lblAlgn val="ctr"/>
        <c:lblOffset val="0"/>
        <c:noMultiLvlLbl val="0"/>
      </c:catAx>
      <c:valAx>
        <c:axId val="86401408"/>
        <c:scaling>
          <c:orientation val="minMax"/>
        </c:scaling>
        <c:delete val="1"/>
        <c:axPos val="l"/>
        <c:numFmt formatCode="0%" sourceLinked="1"/>
        <c:majorTickMark val="none"/>
        <c:minorTickMark val="none"/>
        <c:tickLblPos val="none"/>
        <c:crossAx val="8637798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i="1"/>
            </a:pPr>
            <a:r>
              <a:rPr lang="en-US" dirty="0"/>
              <a:t>Wait-Time to </a:t>
            </a:r>
            <a:r>
              <a:rPr lang="en-US" dirty="0" smtClean="0"/>
              <a:t>Consult</a:t>
            </a:r>
          </a:p>
          <a:p>
            <a:pPr>
              <a:defRPr i="1"/>
            </a:pPr>
            <a:r>
              <a:rPr lang="en-US" sz="1050" dirty="0" smtClean="0"/>
              <a:t>(in days)</a:t>
            </a:r>
            <a:endParaRPr lang="en-US" sz="1050" dirty="0"/>
          </a:p>
        </c:rich>
      </c:tx>
      <c:overlay val="0"/>
    </c:title>
    <c:autoTitleDeleted val="0"/>
    <c:plotArea>
      <c:layout/>
      <c:barChart>
        <c:barDir val="col"/>
        <c:grouping val="clustered"/>
        <c:varyColors val="0"/>
        <c:ser>
          <c:idx val="0"/>
          <c:order val="0"/>
          <c:tx>
            <c:strRef>
              <c:f>Sheet1!$B$1</c:f>
              <c:strCache>
                <c:ptCount val="1"/>
                <c:pt idx="0">
                  <c:v>Wait-Time to Consult</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15</c:v>
                </c:pt>
                <c:pt idx="1">
                  <c:v>6</c:v>
                </c:pt>
              </c:numCache>
            </c:numRef>
          </c:val>
        </c:ser>
        <c:dLbls>
          <c:showLegendKey val="0"/>
          <c:showVal val="1"/>
          <c:showCatName val="0"/>
          <c:showSerName val="0"/>
          <c:showPercent val="0"/>
          <c:showBubbleSize val="0"/>
        </c:dLbls>
        <c:gapWidth val="150"/>
        <c:overlap val="-25"/>
        <c:axId val="89413120"/>
        <c:axId val="89428352"/>
      </c:barChart>
      <c:catAx>
        <c:axId val="89413120"/>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89428352"/>
        <c:crosses val="autoZero"/>
        <c:auto val="1"/>
        <c:lblAlgn val="ctr"/>
        <c:lblOffset val="0"/>
        <c:noMultiLvlLbl val="0"/>
      </c:catAx>
      <c:valAx>
        <c:axId val="89428352"/>
        <c:scaling>
          <c:orientation val="minMax"/>
        </c:scaling>
        <c:delete val="1"/>
        <c:axPos val="l"/>
        <c:numFmt formatCode="0" sourceLinked="1"/>
        <c:majorTickMark val="none"/>
        <c:minorTickMark val="none"/>
        <c:tickLblPos val="none"/>
        <c:crossAx val="89413120"/>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i="1"/>
            </a:pPr>
            <a:r>
              <a:rPr lang="en-US" dirty="0"/>
              <a:t>Total Appointment </a:t>
            </a:r>
            <a:r>
              <a:rPr lang="en-US" dirty="0" smtClean="0"/>
              <a:t>Duration</a:t>
            </a:r>
          </a:p>
          <a:p>
            <a:pPr>
              <a:defRPr i="1"/>
            </a:pPr>
            <a:r>
              <a:rPr lang="en-US" sz="1050" dirty="0" smtClean="0"/>
              <a:t>(in</a:t>
            </a:r>
            <a:r>
              <a:rPr lang="en-US" sz="1050" baseline="0" dirty="0" smtClean="0"/>
              <a:t> hours)</a:t>
            </a:r>
            <a:endParaRPr lang="en-US" sz="1050" dirty="0"/>
          </a:p>
        </c:rich>
      </c:tx>
      <c:overlay val="0"/>
    </c:title>
    <c:autoTitleDeleted val="0"/>
    <c:plotArea>
      <c:layout/>
      <c:barChart>
        <c:barDir val="col"/>
        <c:grouping val="clustered"/>
        <c:varyColors val="0"/>
        <c:ser>
          <c:idx val="0"/>
          <c:order val="0"/>
          <c:tx>
            <c:strRef>
              <c:f>Sheet1!$B$1</c:f>
              <c:strCache>
                <c:ptCount val="1"/>
                <c:pt idx="0">
                  <c:v>Total Appointment Duration</c:v>
                </c:pt>
              </c:strCache>
            </c:strRef>
          </c:tx>
          <c:spPr>
            <a:solidFill>
              <a:srgbClr val="629DD1">
                <a:lumMod val="40000"/>
                <a:lumOff val="60000"/>
              </a:srgbClr>
            </a:solidFill>
            <a:ln>
              <a:solidFill>
                <a:srgbClr val="FFFFFF"/>
              </a:solidFill>
            </a:ln>
          </c:spPr>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Current</c:v>
                </c:pt>
                <c:pt idx="1">
                  <c:v>Target</c:v>
                </c:pt>
              </c:strCache>
            </c:strRef>
          </c:cat>
          <c:val>
            <c:numRef>
              <c:f>Sheet1!$B$2:$B$3</c:f>
              <c:numCache>
                <c:formatCode>0</c:formatCode>
                <c:ptCount val="2"/>
                <c:pt idx="0">
                  <c:v>3</c:v>
                </c:pt>
                <c:pt idx="1">
                  <c:v>1</c:v>
                </c:pt>
              </c:numCache>
            </c:numRef>
          </c:val>
        </c:ser>
        <c:dLbls>
          <c:showLegendKey val="0"/>
          <c:showVal val="1"/>
          <c:showCatName val="0"/>
          <c:showSerName val="0"/>
          <c:showPercent val="0"/>
          <c:showBubbleSize val="0"/>
        </c:dLbls>
        <c:gapWidth val="150"/>
        <c:overlap val="-25"/>
        <c:axId val="89439232"/>
        <c:axId val="89503616"/>
      </c:barChart>
      <c:catAx>
        <c:axId val="89439232"/>
        <c:scaling>
          <c:orientation val="minMax"/>
        </c:scaling>
        <c:delete val="0"/>
        <c:axPos val="b"/>
        <c:majorTickMark val="none"/>
        <c:minorTickMark val="none"/>
        <c:tickLblPos val="nextTo"/>
        <c:spPr>
          <a:ln>
            <a:solidFill>
              <a:srgbClr val="000000"/>
            </a:solidFill>
          </a:ln>
        </c:spPr>
        <c:txPr>
          <a:bodyPr/>
          <a:lstStyle/>
          <a:p>
            <a:pPr>
              <a:defRPr i="1"/>
            </a:pPr>
            <a:endParaRPr lang="en-US"/>
          </a:p>
        </c:txPr>
        <c:crossAx val="89503616"/>
        <c:crosses val="autoZero"/>
        <c:auto val="1"/>
        <c:lblAlgn val="ctr"/>
        <c:lblOffset val="0"/>
        <c:noMultiLvlLbl val="0"/>
      </c:catAx>
      <c:valAx>
        <c:axId val="89503616"/>
        <c:scaling>
          <c:orientation val="minMax"/>
        </c:scaling>
        <c:delete val="1"/>
        <c:axPos val="l"/>
        <c:numFmt formatCode="0" sourceLinked="1"/>
        <c:majorTickMark val="none"/>
        <c:minorTickMark val="none"/>
        <c:tickLblPos val="none"/>
        <c:crossAx val="89439232"/>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rgbClr val="BEC9D0"/>
            </a:solidFill>
            <a:ln>
              <a:solidFill>
                <a:srgbClr val="FFFFFF"/>
              </a:solidFill>
            </a:ln>
          </c:spPr>
          <c:dPt>
            <c:idx val="0"/>
            <c:bubble3D val="0"/>
            <c:spPr>
              <a:solidFill>
                <a:srgbClr val="DBE1E5"/>
              </a:solidFill>
              <a:ln>
                <a:solidFill>
                  <a:srgbClr val="FFFFFF"/>
                </a:solidFill>
              </a:ln>
            </c:spPr>
          </c:dPt>
          <c:dPt>
            <c:idx val="1"/>
            <c:bubble3D val="0"/>
            <c:spPr>
              <a:solidFill>
                <a:srgbClr val="BEC9D0"/>
              </a:solidFill>
              <a:ln>
                <a:solidFill>
                  <a:srgbClr val="BEC9D0"/>
                </a:solidFill>
              </a:ln>
            </c:spPr>
          </c:dPt>
          <c:dPt>
            <c:idx val="2"/>
            <c:bubble3D val="0"/>
            <c:spPr>
              <a:solidFill>
                <a:srgbClr val="899BA9"/>
              </a:solidFill>
              <a:ln>
                <a:solidFill>
                  <a:srgbClr val="FFFFFF"/>
                </a:solidFill>
              </a:ln>
            </c:spPr>
          </c:dPt>
          <c:dPt>
            <c:idx val="3"/>
            <c:bubble3D val="0"/>
            <c:spPr>
              <a:solidFill>
                <a:srgbClr val="617685"/>
              </a:solidFill>
              <a:ln>
                <a:solidFill>
                  <a:srgbClr val="FFFFFF"/>
                </a:solidFill>
              </a:ln>
            </c:spPr>
          </c:dPt>
          <c:dPt>
            <c:idx val="4"/>
            <c:bubble3D val="0"/>
            <c:spPr>
              <a:solidFill>
                <a:srgbClr val="CE1126"/>
              </a:solidFill>
              <a:ln>
                <a:solidFill>
                  <a:srgbClr val="FFFFFF"/>
                </a:solidFill>
              </a:ln>
            </c:spPr>
          </c:dPt>
          <c:dPt>
            <c:idx val="5"/>
            <c:bubble3D val="0"/>
            <c:spPr>
              <a:solidFill>
                <a:srgbClr val="455560"/>
              </a:solidFill>
              <a:ln>
                <a:solidFill>
                  <a:srgbClr val="FFFFFF"/>
                </a:solidFill>
              </a:ln>
            </c:spPr>
          </c:dPt>
          <c:dPt>
            <c:idx val="6"/>
            <c:bubble3D val="0"/>
            <c:spPr>
              <a:solidFill>
                <a:srgbClr val="000000"/>
              </a:solidFill>
              <a:ln>
                <a:solidFill>
                  <a:srgbClr val="FFFFFF"/>
                </a:solidFill>
              </a:ln>
            </c:spPr>
          </c:dPt>
          <c:dLbls>
            <c:dLbl>
              <c:idx val="0"/>
              <c:layout>
                <c:manualLayout>
                  <c:x val="-0.1565443085348307"/>
                  <c:y val="0.17559547002050371"/>
                </c:manualLayout>
              </c:layout>
              <c:spPr/>
              <c:txPr>
                <a:bodyPr/>
                <a:lstStyle/>
                <a:p>
                  <a:pPr>
                    <a:defRPr b="1">
                      <a:solidFill>
                        <a:schemeClr val="tx1"/>
                      </a:solidFill>
                    </a:defRPr>
                  </a:pPr>
                  <a:endParaRPr lang="en-US"/>
                </a:p>
              </c:txPr>
              <c:dLblPos val="bestFit"/>
              <c:showLegendKey val="0"/>
              <c:showVal val="0"/>
              <c:showCatName val="0"/>
              <c:showSerName val="0"/>
              <c:showPercent val="1"/>
              <c:showBubbleSize val="0"/>
            </c:dLbl>
            <c:dLbl>
              <c:idx val="1"/>
              <c:layout>
                <c:manualLayout>
                  <c:x val="-0.14727743879330046"/>
                  <c:y val="7.0315603901454582E-2"/>
                </c:manualLayout>
              </c:layout>
              <c:spPr/>
              <c:txPr>
                <a:bodyPr/>
                <a:lstStyle/>
                <a:p>
                  <a:pPr>
                    <a:defRPr b="1">
                      <a:solidFill>
                        <a:schemeClr val="accent5"/>
                      </a:solidFill>
                    </a:defRPr>
                  </a:pPr>
                  <a:endParaRPr lang="en-US"/>
                </a:p>
              </c:txPr>
              <c:dLblPos val="bestFit"/>
              <c:showLegendKey val="0"/>
              <c:showVal val="0"/>
              <c:showCatName val="0"/>
              <c:showSerName val="0"/>
              <c:showPercent val="1"/>
              <c:showBubbleSize val="0"/>
            </c:dLbl>
            <c:dLbl>
              <c:idx val="2"/>
              <c:layout>
                <c:manualLayout>
                  <c:x val="-0.14574727128022544"/>
                  <c:y val="-2.5990533799191366E-3"/>
                </c:manualLayout>
              </c:layout>
              <c:spPr/>
              <c:txPr>
                <a:bodyPr/>
                <a:lstStyle/>
                <a:p>
                  <a:pPr>
                    <a:defRPr b="1">
                      <a:solidFill>
                        <a:schemeClr val="tx1"/>
                      </a:solidFill>
                    </a:defRPr>
                  </a:pPr>
                  <a:endParaRPr lang="en-US"/>
                </a:p>
              </c:txPr>
              <c:dLblPos val="bestFit"/>
              <c:showLegendKey val="0"/>
              <c:showVal val="0"/>
              <c:showCatName val="0"/>
              <c:showSerName val="0"/>
              <c:showPercent val="1"/>
              <c:showBubbleSize val="0"/>
            </c:dLbl>
            <c:dLbl>
              <c:idx val="3"/>
              <c:layout>
                <c:manualLayout>
                  <c:x val="-0.18531726104752627"/>
                  <c:y val="-0.11815760393977917"/>
                </c:manualLayout>
              </c:layout>
              <c:spPr/>
              <c:txPr>
                <a:bodyPr/>
                <a:lstStyle/>
                <a:p>
                  <a:pPr>
                    <a:defRPr b="1">
                      <a:solidFill>
                        <a:schemeClr val="bg1"/>
                      </a:solidFill>
                    </a:defRPr>
                  </a:pPr>
                  <a:endParaRPr lang="en-US"/>
                </a:p>
              </c:txPr>
              <c:dLblPos val="bestFit"/>
              <c:showLegendKey val="0"/>
              <c:showVal val="0"/>
              <c:showCatName val="0"/>
              <c:showSerName val="0"/>
              <c:showPercent val="1"/>
              <c:showBubbleSize val="0"/>
            </c:dLbl>
            <c:dLbl>
              <c:idx val="4"/>
              <c:layout>
                <c:manualLayout>
                  <c:x val="-0.11354210092473299"/>
                  <c:y val="-0.18443697822518321"/>
                </c:manualLayout>
              </c:layout>
              <c:spPr/>
              <c:txPr>
                <a:bodyPr/>
                <a:lstStyle/>
                <a:p>
                  <a:pPr>
                    <a:defRPr b="1">
                      <a:solidFill>
                        <a:schemeClr val="bg1"/>
                      </a:solidFill>
                    </a:defRPr>
                  </a:pPr>
                  <a:endParaRPr lang="en-US"/>
                </a:p>
              </c:txPr>
              <c:dLblPos val="bestFit"/>
              <c:showLegendKey val="0"/>
              <c:showVal val="0"/>
              <c:showCatName val="0"/>
              <c:showSerName val="0"/>
              <c:showPercent val="1"/>
              <c:showBubbleSize val="0"/>
            </c:dLbl>
            <c:dLbl>
              <c:idx val="5"/>
              <c:layout>
                <c:manualLayout>
                  <c:x val="0.20253579076025174"/>
                  <c:y val="-0.19725275778151088"/>
                </c:manualLayout>
              </c:layout>
              <c:spPr/>
              <c:txPr>
                <a:bodyPr/>
                <a:lstStyle/>
                <a:p>
                  <a:pPr>
                    <a:defRPr b="1">
                      <a:solidFill>
                        <a:schemeClr val="bg1"/>
                      </a:solidFill>
                    </a:defRPr>
                  </a:pPr>
                  <a:endParaRPr lang="en-US"/>
                </a:p>
              </c:txPr>
              <c:dLblPos val="bestFit"/>
              <c:showLegendKey val="0"/>
              <c:showVal val="0"/>
              <c:showCatName val="0"/>
              <c:showSerName val="0"/>
              <c:showPercent val="1"/>
              <c:showBubbleSize val="0"/>
            </c:dLbl>
            <c:dLbl>
              <c:idx val="6"/>
              <c:layout>
                <c:manualLayout>
                  <c:x val="0.22023338607595"/>
                  <c:y val="0.20191878996148468"/>
                </c:manualLayout>
              </c:layout>
              <c:spPr/>
              <c:txPr>
                <a:bodyPr/>
                <a:lstStyle/>
                <a:p>
                  <a:pPr>
                    <a:defRPr b="1">
                      <a:solidFill>
                        <a:schemeClr val="bg1"/>
                      </a:solidFill>
                    </a:defRPr>
                  </a:pPr>
                  <a:endParaRPr lang="en-US"/>
                </a:p>
              </c:txPr>
              <c:dLblPos val="bestFit"/>
              <c:showLegendKey val="0"/>
              <c:showVal val="0"/>
              <c:showCatName val="0"/>
              <c:showSerName val="0"/>
              <c:showPercent val="1"/>
              <c:showBubbleSize val="0"/>
            </c:dLbl>
            <c:txPr>
              <a:bodyPr/>
              <a:lstStyle/>
              <a:p>
                <a:pPr>
                  <a:defRPr b="1"/>
                </a:pPr>
                <a:endParaRPr lang="en-US"/>
              </a:p>
            </c:txPr>
            <c:dLblPos val="inEnd"/>
            <c:showLegendKey val="0"/>
            <c:showVal val="0"/>
            <c:showCatName val="0"/>
            <c:showSerName val="0"/>
            <c:showPercent val="1"/>
            <c:showBubbleSize val="0"/>
            <c:showLeaderLines val="0"/>
          </c:dLbls>
          <c:cat>
            <c:strRef>
              <c:f>Sheet1!$A$2:$A$8</c:f>
              <c:strCache>
                <c:ptCount val="7"/>
                <c:pt idx="0">
                  <c:v>Other Neurology</c:v>
                </c:pt>
                <c:pt idx="1">
                  <c:v>Degenerative Disorders</c:v>
                </c:pt>
                <c:pt idx="2">
                  <c:v>Medical Spine</c:v>
                </c:pt>
                <c:pt idx="3">
                  <c:v>Seizure/Epilepsy</c:v>
                </c:pt>
                <c:pt idx="4">
                  <c:v>Non-Spine Neurosurgery</c:v>
                </c:pt>
                <c:pt idx="5">
                  <c:v>Spine Surgery</c:v>
                </c:pt>
                <c:pt idx="6">
                  <c:v>Stroke and Ischemia</c:v>
                </c:pt>
              </c:strCache>
            </c:strRef>
          </c:cat>
          <c:val>
            <c:numRef>
              <c:f>Sheet1!$B$2:$B$8</c:f>
              <c:numCache>
                <c:formatCode>_(* #,##0_);_(* \(#,##0\);_(* "-"??_);_(@_)</c:formatCode>
                <c:ptCount val="7"/>
                <c:pt idx="0">
                  <c:v>499466</c:v>
                </c:pt>
                <c:pt idx="1">
                  <c:v>131546</c:v>
                </c:pt>
                <c:pt idx="2">
                  <c:v>215727</c:v>
                </c:pt>
                <c:pt idx="3">
                  <c:v>291693</c:v>
                </c:pt>
                <c:pt idx="4">
                  <c:v>276041</c:v>
                </c:pt>
                <c:pt idx="5">
                  <c:v>715530</c:v>
                </c:pt>
                <c:pt idx="6">
                  <c:v>725660</c:v>
                </c:pt>
              </c:numCache>
            </c:numRef>
          </c:val>
        </c:ser>
        <c:dLbls>
          <c:showLegendKey val="0"/>
          <c:showVal val="1"/>
          <c:showCatName val="0"/>
          <c:showSerName val="0"/>
          <c:showPercent val="0"/>
          <c:showBubbleSize val="0"/>
          <c:showLeaderLines val="0"/>
        </c:dLbls>
        <c:firstSliceAng val="0"/>
      </c:pieChart>
    </c:plotArea>
    <c:plotVisOnly val="1"/>
    <c:dispBlanksAs val="zero"/>
    <c:showDLblsOverMax val="0"/>
  </c:chart>
  <c:spPr>
    <a:noFill/>
    <a:ln>
      <a:noFill/>
    </a:ln>
  </c:spPr>
  <c:txPr>
    <a:bodyPr/>
    <a:lstStyle/>
    <a:p>
      <a:pPr>
        <a:defRPr sz="90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Volume</c:v>
                </c:pt>
              </c:strCache>
            </c:strRef>
          </c:tx>
          <c:spPr>
            <a:solidFill>
              <a:srgbClr val="BEC9D0"/>
            </a:solidFill>
            <a:ln>
              <a:solidFill>
                <a:srgbClr val="FFFFFF"/>
              </a:solidFill>
            </a:ln>
          </c:spPr>
          <c:invertIfNegative val="0"/>
          <c:dLbls>
            <c:dLbl>
              <c:idx val="0"/>
              <c:layout/>
              <c:tx>
                <c:rich>
                  <a:bodyPr/>
                  <a:lstStyle/>
                  <a:p>
                    <a:r>
                      <a:rPr lang="en-US" dirty="0" smtClean="0"/>
                      <a:t>2.86M</a:t>
                    </a:r>
                    <a:endParaRPr lang="en-US" dirty="0"/>
                  </a:p>
                </c:rich>
              </c:tx>
              <c:dLblPos val="outEnd"/>
              <c:showLegendKey val="0"/>
              <c:showVal val="1"/>
              <c:showCatName val="0"/>
              <c:showSerName val="0"/>
              <c:showPercent val="0"/>
              <c:showBubbleSize val="0"/>
            </c:dLbl>
            <c:numFmt formatCode="0.0,,&quot;M&quot;" sourceLinked="0"/>
            <c:txPr>
              <a:bodyPr/>
              <a:lstStyle/>
              <a:p>
                <a:pPr>
                  <a:defRPr b="1"/>
                </a:pPr>
                <a:endParaRPr lang="en-US"/>
              </a:p>
            </c:txPr>
            <c:dLblPos val="outEnd"/>
            <c:showLegendKey val="0"/>
            <c:showVal val="1"/>
            <c:showCatName val="0"/>
            <c:showSerName val="0"/>
            <c:showPercent val="0"/>
            <c:showBubbleSize val="0"/>
            <c:showLeaderLines val="0"/>
          </c:dLbls>
          <c:cat>
            <c:numRef>
              <c:f>Sheet1!$A$2:$A$3</c:f>
              <c:numCache>
                <c:formatCode>General</c:formatCode>
                <c:ptCount val="2"/>
                <c:pt idx="0">
                  <c:v>2012</c:v>
                </c:pt>
                <c:pt idx="1">
                  <c:v>2017</c:v>
                </c:pt>
              </c:numCache>
            </c:numRef>
          </c:cat>
          <c:val>
            <c:numRef>
              <c:f>Sheet1!$B$2:$B$3</c:f>
              <c:numCache>
                <c:formatCode>_(* #,##0_);_(* \(#,##0\);_(* "-"??_);_(@_)</c:formatCode>
                <c:ptCount val="2"/>
                <c:pt idx="0">
                  <c:v>2855662.4336402901</c:v>
                </c:pt>
                <c:pt idx="1">
                  <c:v>2911732.6825197721</c:v>
                </c:pt>
              </c:numCache>
            </c:numRef>
          </c:val>
        </c:ser>
        <c:dLbls>
          <c:showLegendKey val="0"/>
          <c:showVal val="1"/>
          <c:showCatName val="0"/>
          <c:showSerName val="0"/>
          <c:showPercent val="0"/>
          <c:showBubbleSize val="0"/>
        </c:dLbls>
        <c:gapWidth val="50"/>
        <c:axId val="64139264"/>
        <c:axId val="64141952"/>
      </c:barChart>
      <c:catAx>
        <c:axId val="64139264"/>
        <c:scaling>
          <c:orientation val="minMax"/>
        </c:scaling>
        <c:delete val="0"/>
        <c:axPos val="b"/>
        <c:numFmt formatCode="General" sourceLinked="1"/>
        <c:majorTickMark val="none"/>
        <c:minorTickMark val="none"/>
        <c:tickLblPos val="nextTo"/>
        <c:spPr>
          <a:ln>
            <a:solidFill>
              <a:srgbClr val="000000"/>
            </a:solidFill>
          </a:ln>
        </c:spPr>
        <c:txPr>
          <a:bodyPr/>
          <a:lstStyle/>
          <a:p>
            <a:pPr>
              <a:defRPr i="1"/>
            </a:pPr>
            <a:endParaRPr lang="en-US"/>
          </a:p>
        </c:txPr>
        <c:crossAx val="64141952"/>
        <c:crosses val="autoZero"/>
        <c:auto val="1"/>
        <c:lblAlgn val="ctr"/>
        <c:lblOffset val="0"/>
        <c:noMultiLvlLbl val="0"/>
      </c:catAx>
      <c:valAx>
        <c:axId val="64141952"/>
        <c:scaling>
          <c:orientation val="minMax"/>
          <c:min val="0"/>
        </c:scaling>
        <c:delete val="0"/>
        <c:axPos val="l"/>
        <c:numFmt formatCode="_(* #,##0_);_(* \(#,##0\);_(* &quot;-&quot;??_);_(@_)" sourceLinked="1"/>
        <c:majorTickMark val="none"/>
        <c:minorTickMark val="none"/>
        <c:tickLblPos val="none"/>
        <c:spPr>
          <a:ln>
            <a:noFill/>
          </a:ln>
        </c:spPr>
        <c:crossAx val="64139264"/>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65400843881857"/>
          <c:y val="4.0200999240871733E-2"/>
          <c:w val="0.75246132208157879"/>
          <c:h val="0.91959800151825677"/>
        </c:manualLayout>
      </c:layout>
      <c:barChart>
        <c:barDir val="bar"/>
        <c:grouping val="clustered"/>
        <c:varyColors val="0"/>
        <c:ser>
          <c:idx val="0"/>
          <c:order val="0"/>
          <c:tx>
            <c:strRef>
              <c:f>Sheet1!$B$1</c:f>
              <c:strCache>
                <c:ptCount val="1"/>
                <c:pt idx="0">
                  <c:v>Series 1</c:v>
                </c:pt>
              </c:strCache>
            </c:strRef>
          </c:tx>
          <c:spPr>
            <a:solidFill>
              <a:srgbClr val="BEC9D0"/>
            </a:solidFill>
            <a:ln>
              <a:solidFill>
                <a:srgbClr val="FFFFFF"/>
              </a:solidFill>
            </a:ln>
          </c:spPr>
          <c:invertIfNegative val="0"/>
          <c:dLbls>
            <c:dLbl>
              <c:idx val="0"/>
              <c:layout>
                <c:manualLayout>
                  <c:x val="-1.8508335065959627E-2"/>
                  <c:y val="0"/>
                </c:manualLayout>
              </c:layout>
              <c:dLblPos val="outEnd"/>
              <c:showLegendKey val="0"/>
              <c:showVal val="1"/>
              <c:showCatName val="0"/>
              <c:showSerName val="0"/>
              <c:showPercent val="0"/>
              <c:showBubbleSize val="0"/>
            </c:dLbl>
            <c:numFmt formatCode="0%" sourceLinked="0"/>
            <c:txPr>
              <a:bodyPr/>
              <a:lstStyle/>
              <a:p>
                <a:pPr>
                  <a:defRPr b="1"/>
                </a:pPr>
                <a:endParaRPr lang="en-US"/>
              </a:p>
            </c:txPr>
            <c:dLblPos val="outEnd"/>
            <c:showLegendKey val="0"/>
            <c:showVal val="1"/>
            <c:showCatName val="0"/>
            <c:showSerName val="0"/>
            <c:showPercent val="0"/>
            <c:showBubbleSize val="0"/>
            <c:showLeaderLines val="0"/>
          </c:dLbls>
          <c:cat>
            <c:strRef>
              <c:f>Sheet1!$A$2:$A$9</c:f>
              <c:strCache>
                <c:ptCount val="8"/>
                <c:pt idx="0">
                  <c:v>Medical Spine</c:v>
                </c:pt>
                <c:pt idx="1">
                  <c:v>Headaches</c:v>
                </c:pt>
                <c:pt idx="2">
                  <c:v>Multiple Sclerosis</c:v>
                </c:pt>
                <c:pt idx="3">
                  <c:v>Seizures</c:v>
                </c:pt>
                <c:pt idx="4">
                  <c:v>Stroke and Ischemia</c:v>
                </c:pt>
                <c:pt idx="5">
                  <c:v>Spinal Fusion</c:v>
                </c:pt>
                <c:pt idx="6">
                  <c:v>Degenerative Disorders</c:v>
                </c:pt>
                <c:pt idx="7">
                  <c:v>Craniotomy and Intracranial Procedures</c:v>
                </c:pt>
              </c:strCache>
            </c:strRef>
          </c:cat>
          <c:val>
            <c:numRef>
              <c:f>Sheet1!$B$2:$B$9</c:f>
              <c:numCache>
                <c:formatCode>0%</c:formatCode>
                <c:ptCount val="8"/>
                <c:pt idx="0" formatCode="0.0%">
                  <c:v>-7.5633410832909087E-2</c:v>
                </c:pt>
                <c:pt idx="1">
                  <c:v>-6.5102928721027853E-2</c:v>
                </c:pt>
                <c:pt idx="2" formatCode="0.0%">
                  <c:v>-3.7320893560442103E-2</c:v>
                </c:pt>
                <c:pt idx="3" formatCode="0.0%">
                  <c:v>-7.3391549955194035E-3</c:v>
                </c:pt>
                <c:pt idx="4" formatCode="0.0%">
                  <c:v>-3.4316590091731936E-4</c:v>
                </c:pt>
                <c:pt idx="5" formatCode="0.0%">
                  <c:v>3.4575347730479766E-2</c:v>
                </c:pt>
                <c:pt idx="6" formatCode="0.0%">
                  <c:v>0.06</c:v>
                </c:pt>
                <c:pt idx="7" formatCode="0.0%">
                  <c:v>0.13</c:v>
                </c:pt>
              </c:numCache>
            </c:numRef>
          </c:val>
        </c:ser>
        <c:dLbls>
          <c:showLegendKey val="0"/>
          <c:showVal val="1"/>
          <c:showCatName val="0"/>
          <c:showSerName val="0"/>
          <c:showPercent val="0"/>
          <c:showBubbleSize val="0"/>
        </c:dLbls>
        <c:gapWidth val="50"/>
        <c:axId val="64160896"/>
        <c:axId val="64163840"/>
      </c:barChart>
      <c:catAx>
        <c:axId val="64160896"/>
        <c:scaling>
          <c:orientation val="minMax"/>
        </c:scaling>
        <c:delete val="0"/>
        <c:axPos val="l"/>
        <c:majorTickMark val="none"/>
        <c:minorTickMark val="none"/>
        <c:tickLblPos val="none"/>
        <c:spPr>
          <a:noFill/>
          <a:ln>
            <a:solidFill>
              <a:schemeClr val="tx1"/>
            </a:solidFill>
          </a:ln>
        </c:spPr>
        <c:txPr>
          <a:bodyPr/>
          <a:lstStyle/>
          <a:p>
            <a:pPr>
              <a:defRPr b="0" i="1"/>
            </a:pPr>
            <a:endParaRPr lang="en-US"/>
          </a:p>
        </c:txPr>
        <c:crossAx val="64163840"/>
        <c:crosses val="autoZero"/>
        <c:auto val="1"/>
        <c:lblAlgn val="ctr"/>
        <c:lblOffset val="0"/>
        <c:noMultiLvlLbl val="0"/>
      </c:catAx>
      <c:valAx>
        <c:axId val="64163840"/>
        <c:scaling>
          <c:orientation val="minMax"/>
        </c:scaling>
        <c:delete val="1"/>
        <c:axPos val="b"/>
        <c:numFmt formatCode="0.0%" sourceLinked="1"/>
        <c:majorTickMark val="out"/>
        <c:minorTickMark val="none"/>
        <c:tickLblPos val="none"/>
        <c:crossAx val="64160896"/>
        <c:crosses val="autoZero"/>
        <c:crossBetween val="between"/>
      </c:valAx>
    </c:plotArea>
    <c:plotVisOnly val="1"/>
    <c:dispBlanksAs val="gap"/>
    <c:showDLblsOverMax val="0"/>
  </c:chart>
  <c:spPr>
    <a:noFill/>
    <a:ln>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rgbClr val="CE1126"/>
            </a:solidFill>
            <a:ln>
              <a:solidFill>
                <a:srgbClr val="FFFFFF"/>
              </a:solidFill>
            </a:ln>
          </c:spPr>
          <c:dPt>
            <c:idx val="0"/>
            <c:bubble3D val="0"/>
            <c:spPr>
              <a:solidFill>
                <a:srgbClr val="BEC9D0"/>
              </a:solidFill>
              <a:ln>
                <a:solidFill>
                  <a:srgbClr val="FFFFFF"/>
                </a:solidFill>
              </a:ln>
            </c:spPr>
          </c:dPt>
          <c:dPt>
            <c:idx val="1"/>
            <c:bubble3D val="0"/>
            <c:spPr>
              <a:solidFill>
                <a:srgbClr val="899BA9"/>
              </a:solidFill>
              <a:ln>
                <a:solidFill>
                  <a:srgbClr val="BEC9D0"/>
                </a:solidFill>
              </a:ln>
            </c:spPr>
          </c:dPt>
          <c:dPt>
            <c:idx val="3"/>
            <c:bubble3D val="0"/>
            <c:spPr>
              <a:solidFill>
                <a:srgbClr val="617685"/>
              </a:solidFill>
              <a:ln>
                <a:solidFill>
                  <a:srgbClr val="FFFFFF"/>
                </a:solidFill>
              </a:ln>
            </c:spPr>
          </c:dPt>
          <c:dPt>
            <c:idx val="4"/>
            <c:bubble3D val="0"/>
            <c:spPr>
              <a:solidFill>
                <a:srgbClr val="455560"/>
              </a:solidFill>
              <a:ln>
                <a:solidFill>
                  <a:srgbClr val="FFFFFF"/>
                </a:solidFill>
              </a:ln>
            </c:spPr>
          </c:dPt>
          <c:dLbls>
            <c:dLbl>
              <c:idx val="0"/>
              <c:layout>
                <c:manualLayout>
                  <c:x val="-0.11018745736375345"/>
                  <c:y val="8.2164323537114295E-2"/>
                </c:manualLayout>
              </c:layout>
              <c:spPr/>
              <c:txPr>
                <a:bodyPr/>
                <a:lstStyle/>
                <a:p>
                  <a:pPr>
                    <a:defRPr b="1">
                      <a:solidFill>
                        <a:schemeClr val="tx1"/>
                      </a:solidFill>
                    </a:defRPr>
                  </a:pPr>
                  <a:endParaRPr lang="en-US"/>
                </a:p>
              </c:txPr>
              <c:dLblPos val="bestFit"/>
              <c:showLegendKey val="0"/>
              <c:showVal val="0"/>
              <c:showCatName val="0"/>
              <c:showSerName val="0"/>
              <c:showPercent val="1"/>
              <c:showBubbleSize val="0"/>
            </c:dLbl>
            <c:dLbl>
              <c:idx val="1"/>
              <c:layout>
                <c:manualLayout>
                  <c:x val="-0.17240440006063898"/>
                  <c:y val="7.5612077390343854E-2"/>
                </c:manualLayout>
              </c:layout>
              <c:spPr/>
              <c:txPr>
                <a:bodyPr/>
                <a:lstStyle/>
                <a:p>
                  <a:pPr>
                    <a:defRPr b="1">
                      <a:solidFill>
                        <a:schemeClr val="tx1"/>
                      </a:solidFill>
                    </a:defRPr>
                  </a:pPr>
                  <a:endParaRPr lang="en-US"/>
                </a:p>
              </c:txPr>
              <c:dLblPos val="bestFit"/>
              <c:showLegendKey val="0"/>
              <c:showVal val="0"/>
              <c:showCatName val="0"/>
              <c:showSerName val="0"/>
              <c:showPercent val="1"/>
              <c:showBubbleSize val="0"/>
            </c:dLbl>
            <c:dLbl>
              <c:idx val="2"/>
              <c:spPr/>
              <c:txPr>
                <a:bodyPr/>
                <a:lstStyle/>
                <a:p>
                  <a:pPr>
                    <a:defRPr b="1">
                      <a:solidFill>
                        <a:schemeClr val="bg1"/>
                      </a:solidFill>
                    </a:defRPr>
                  </a:pPr>
                  <a:endParaRPr lang="en-US"/>
                </a:p>
              </c:txPr>
              <c:dLblPos val="ctr"/>
              <c:showLegendKey val="0"/>
              <c:showVal val="0"/>
              <c:showCatName val="0"/>
              <c:showSerName val="0"/>
              <c:showPercent val="1"/>
              <c:showBubbleSize val="0"/>
            </c:dLbl>
            <c:dLbl>
              <c:idx val="3"/>
              <c:spPr/>
              <c:txPr>
                <a:bodyPr/>
                <a:lstStyle/>
                <a:p>
                  <a:pPr>
                    <a:defRPr b="1">
                      <a:solidFill>
                        <a:schemeClr val="bg1"/>
                      </a:solidFill>
                    </a:defRPr>
                  </a:pPr>
                  <a:endParaRPr lang="en-US"/>
                </a:p>
              </c:txPr>
              <c:dLblPos val="ctr"/>
              <c:showLegendKey val="0"/>
              <c:showVal val="0"/>
              <c:showCatName val="0"/>
              <c:showSerName val="0"/>
              <c:showPercent val="1"/>
              <c:showBubbleSize val="0"/>
            </c:dLbl>
            <c:dLbl>
              <c:idx val="4"/>
              <c:spPr/>
              <c:txPr>
                <a:bodyPr/>
                <a:lstStyle/>
                <a:p>
                  <a:pPr>
                    <a:defRPr b="1">
                      <a:solidFill>
                        <a:schemeClr val="bg1"/>
                      </a:solidFill>
                    </a:defRPr>
                  </a:pPr>
                  <a:endParaRPr lang="en-US"/>
                </a:p>
              </c:txPr>
              <c:dLblPos val="ctr"/>
              <c:showLegendKey val="0"/>
              <c:showVal val="0"/>
              <c:showCatName val="0"/>
              <c:showSerName val="0"/>
              <c:showPercent val="1"/>
              <c:showBubbleSize val="0"/>
            </c:dLbl>
            <c:txPr>
              <a:bodyPr/>
              <a:lstStyle/>
              <a:p>
                <a:pPr>
                  <a:defRPr b="1"/>
                </a:pPr>
                <a:endParaRPr lang="en-US"/>
              </a:p>
            </c:txPr>
            <c:dLblPos val="ctr"/>
            <c:showLegendKey val="0"/>
            <c:showVal val="0"/>
            <c:showCatName val="0"/>
            <c:showSerName val="0"/>
            <c:showPercent val="1"/>
            <c:showBubbleSize val="0"/>
            <c:showLeaderLines val="0"/>
          </c:dLbls>
          <c:cat>
            <c:strRef>
              <c:f>Sheet1!$A$2:$A$6</c:f>
              <c:strCache>
                <c:ptCount val="5"/>
                <c:pt idx="0">
                  <c:v>Functional Neurology</c:v>
                </c:pt>
                <c:pt idx="1">
                  <c:v>Neurosurgery</c:v>
                </c:pt>
                <c:pt idx="2">
                  <c:v>Spine</c:v>
                </c:pt>
                <c:pt idx="3">
                  <c:v>Sleep Studies</c:v>
                </c:pt>
                <c:pt idx="4">
                  <c:v>Neuro-Diagnostics</c:v>
                </c:pt>
              </c:strCache>
            </c:strRef>
          </c:cat>
          <c:val>
            <c:numRef>
              <c:f>Sheet1!$B$2:$B$6</c:f>
              <c:numCache>
                <c:formatCode>_(* #,##0_);_(* \(#,##0\);_(* "-"??_);_(@_)</c:formatCode>
                <c:ptCount val="5"/>
                <c:pt idx="0">
                  <c:v>74435</c:v>
                </c:pt>
                <c:pt idx="1">
                  <c:v>130084</c:v>
                </c:pt>
                <c:pt idx="2">
                  <c:v>661370</c:v>
                </c:pt>
                <c:pt idx="3">
                  <c:v>1276720</c:v>
                </c:pt>
                <c:pt idx="4">
                  <c:v>1373774</c:v>
                </c:pt>
              </c:numCache>
            </c:numRef>
          </c:val>
        </c:ser>
        <c:dLbls>
          <c:showLegendKey val="0"/>
          <c:showVal val="1"/>
          <c:showCatName val="0"/>
          <c:showSerName val="0"/>
          <c:showPercent val="0"/>
          <c:showBubbleSize val="0"/>
          <c:showLeaderLines val="0"/>
        </c:dLbls>
        <c:firstSliceAng val="52"/>
      </c:pieChart>
    </c:plotArea>
    <c:plotVisOnly val="1"/>
    <c:dispBlanksAs val="zero"/>
    <c:showDLblsOverMax val="0"/>
  </c:chart>
  <c:spPr>
    <a:noFill/>
    <a:ln>
      <a:noFill/>
    </a:ln>
  </c:spPr>
  <c:txPr>
    <a:bodyPr/>
    <a:lstStyle/>
    <a:p>
      <a:pPr>
        <a:defRPr sz="900">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Volume</c:v>
                </c:pt>
              </c:strCache>
            </c:strRef>
          </c:tx>
          <c:spPr>
            <a:solidFill>
              <a:srgbClr val="BEC9D0"/>
            </a:solidFill>
            <a:ln>
              <a:solidFill>
                <a:srgbClr val="FFFFFF"/>
              </a:solidFill>
            </a:ln>
          </c:spPr>
          <c:invertIfNegative val="0"/>
          <c:dLbls>
            <c:dLbl>
              <c:idx val="0"/>
              <c:tx>
                <c:rich>
                  <a:bodyPr/>
                  <a:lstStyle/>
                  <a:p>
                    <a:r>
                      <a:rPr lang="en-US" smtClean="0"/>
                      <a:t>3.52M</a:t>
                    </a:r>
                    <a:endParaRPr lang="en-US" dirty="0"/>
                  </a:p>
                </c:rich>
              </c:tx>
              <c:dLblPos val="outEnd"/>
              <c:showLegendKey val="0"/>
              <c:showVal val="1"/>
              <c:showCatName val="0"/>
              <c:showSerName val="0"/>
              <c:showPercent val="0"/>
              <c:showBubbleSize val="0"/>
            </c:dLbl>
            <c:dLbl>
              <c:idx val="1"/>
              <c:tx>
                <c:rich>
                  <a:bodyPr/>
                  <a:lstStyle/>
                  <a:p>
                    <a:r>
                      <a:rPr lang="en-US" smtClean="0"/>
                      <a:t>3.68M</a:t>
                    </a:r>
                    <a:endParaRPr lang="en-US"/>
                  </a:p>
                </c:rich>
              </c:tx>
              <c:dLblPos val="outEnd"/>
              <c:showLegendKey val="0"/>
              <c:showVal val="1"/>
              <c:showCatName val="0"/>
              <c:showSerName val="0"/>
              <c:showPercent val="0"/>
              <c:showBubbleSize val="0"/>
            </c:dLbl>
            <c:numFmt formatCode="0.0,,&quot;M&quot;" sourceLinked="0"/>
            <c:txPr>
              <a:bodyPr/>
              <a:lstStyle/>
              <a:p>
                <a:pPr>
                  <a:defRPr b="1"/>
                </a:pPr>
                <a:endParaRPr lang="en-US"/>
              </a:p>
            </c:txPr>
            <c:dLblPos val="outEnd"/>
            <c:showLegendKey val="0"/>
            <c:showVal val="1"/>
            <c:showCatName val="0"/>
            <c:showSerName val="0"/>
            <c:showPercent val="0"/>
            <c:showBubbleSize val="0"/>
            <c:showLeaderLines val="0"/>
          </c:dLbls>
          <c:cat>
            <c:numRef>
              <c:f>Sheet1!$A$2:$A$3</c:f>
              <c:numCache>
                <c:formatCode>General</c:formatCode>
                <c:ptCount val="2"/>
                <c:pt idx="0">
                  <c:v>2012</c:v>
                </c:pt>
                <c:pt idx="1">
                  <c:v>2017</c:v>
                </c:pt>
              </c:numCache>
            </c:numRef>
          </c:cat>
          <c:val>
            <c:numRef>
              <c:f>Sheet1!$B$2:$B$3</c:f>
              <c:numCache>
                <c:formatCode>#,##0;[Red]#,##0</c:formatCode>
                <c:ptCount val="2"/>
                <c:pt idx="0">
                  <c:v>3516384.288556233</c:v>
                </c:pt>
                <c:pt idx="1">
                  <c:v>3679738.7544822441</c:v>
                </c:pt>
              </c:numCache>
            </c:numRef>
          </c:val>
        </c:ser>
        <c:dLbls>
          <c:showLegendKey val="0"/>
          <c:showVal val="1"/>
          <c:showCatName val="0"/>
          <c:showSerName val="0"/>
          <c:showPercent val="0"/>
          <c:showBubbleSize val="0"/>
        </c:dLbls>
        <c:gapWidth val="50"/>
        <c:axId val="69167360"/>
        <c:axId val="69219456"/>
      </c:barChart>
      <c:catAx>
        <c:axId val="69167360"/>
        <c:scaling>
          <c:orientation val="minMax"/>
        </c:scaling>
        <c:delete val="0"/>
        <c:axPos val="b"/>
        <c:numFmt formatCode="General" sourceLinked="1"/>
        <c:majorTickMark val="none"/>
        <c:minorTickMark val="none"/>
        <c:tickLblPos val="nextTo"/>
        <c:spPr>
          <a:ln>
            <a:solidFill>
              <a:srgbClr val="000000"/>
            </a:solidFill>
          </a:ln>
        </c:spPr>
        <c:txPr>
          <a:bodyPr/>
          <a:lstStyle/>
          <a:p>
            <a:pPr>
              <a:defRPr i="1"/>
            </a:pPr>
            <a:endParaRPr lang="en-US"/>
          </a:p>
        </c:txPr>
        <c:crossAx val="69219456"/>
        <c:crosses val="autoZero"/>
        <c:auto val="1"/>
        <c:lblAlgn val="ctr"/>
        <c:lblOffset val="0"/>
        <c:noMultiLvlLbl val="0"/>
      </c:catAx>
      <c:valAx>
        <c:axId val="69219456"/>
        <c:scaling>
          <c:orientation val="minMax"/>
          <c:min val="0"/>
        </c:scaling>
        <c:delete val="0"/>
        <c:axPos val="l"/>
        <c:numFmt formatCode="#,##0;[Red]#,##0" sourceLinked="1"/>
        <c:majorTickMark val="none"/>
        <c:minorTickMark val="none"/>
        <c:tickLblPos val="none"/>
        <c:spPr>
          <a:ln>
            <a:noFill/>
          </a:ln>
        </c:spPr>
        <c:crossAx val="69167360"/>
        <c:crosses val="autoZero"/>
        <c:crossBetween val="between"/>
      </c:valAx>
    </c:plotArea>
    <c:plotVisOnly val="1"/>
    <c:dispBlanksAs val="gap"/>
    <c:showDLblsOverMax val="0"/>
  </c:chart>
  <c:spPr>
    <a:noFill/>
    <a:ln w="63500">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540013884634035"/>
          <c:y val="4.0200999240871733E-2"/>
          <c:w val="0.67240555497780985"/>
          <c:h val="0.91959800151825677"/>
        </c:manualLayout>
      </c:layout>
      <c:barChart>
        <c:barDir val="bar"/>
        <c:grouping val="clustered"/>
        <c:varyColors val="0"/>
        <c:ser>
          <c:idx val="0"/>
          <c:order val="0"/>
          <c:tx>
            <c:strRef>
              <c:f>Sheet1!$B$1</c:f>
              <c:strCache>
                <c:ptCount val="1"/>
                <c:pt idx="0">
                  <c:v>Series 1</c:v>
                </c:pt>
              </c:strCache>
            </c:strRef>
          </c:tx>
          <c:spPr>
            <a:solidFill>
              <a:srgbClr val="BEC9D0"/>
            </a:solidFill>
            <a:ln>
              <a:solidFill>
                <a:srgbClr val="FFFFFF"/>
              </a:solidFill>
            </a:ln>
          </c:spPr>
          <c:invertIfNegative val="0"/>
          <c:dLbls>
            <c:dLbl>
              <c:idx val="0"/>
              <c:layout>
                <c:manualLayout>
                  <c:x val="-3.7568146663706142E-2"/>
                  <c:y val="0"/>
                </c:manualLayout>
              </c:layout>
              <c:dLblPos val="outEnd"/>
              <c:showLegendKey val="0"/>
              <c:showVal val="1"/>
              <c:showCatName val="0"/>
              <c:showSerName val="0"/>
              <c:showPercent val="0"/>
              <c:showBubbleSize val="0"/>
            </c:dLbl>
            <c:dLbl>
              <c:idx val="1"/>
              <c:layout>
                <c:manualLayout>
                  <c:x val="-2.5216256451623623E-3"/>
                  <c:y val="0"/>
                </c:manualLayout>
              </c:layout>
              <c:dLblPos val="outEnd"/>
              <c:showLegendKey val="0"/>
              <c:showVal val="1"/>
              <c:showCatName val="0"/>
              <c:showSerName val="0"/>
              <c:showPercent val="0"/>
              <c:showBubbleSize val="0"/>
            </c:dLbl>
            <c:numFmt formatCode="0%" sourceLinked="0"/>
            <c:txPr>
              <a:bodyPr/>
              <a:lstStyle/>
              <a:p>
                <a:pPr>
                  <a:defRPr b="1"/>
                </a:pPr>
                <a:endParaRPr lang="en-US"/>
              </a:p>
            </c:txPr>
            <c:dLblPos val="outEnd"/>
            <c:showLegendKey val="0"/>
            <c:showVal val="1"/>
            <c:showCatName val="0"/>
            <c:showSerName val="0"/>
            <c:showPercent val="0"/>
            <c:showBubbleSize val="0"/>
            <c:showLeaderLines val="0"/>
          </c:dLbls>
          <c:cat>
            <c:strRef>
              <c:f>Sheet1!$A$2:$A$12</c:f>
              <c:strCache>
                <c:ptCount val="11"/>
                <c:pt idx="0">
                  <c:v>Kyphoplasty &amp; Vertebroplasty</c:v>
                </c:pt>
                <c:pt idx="1">
                  <c:v>Electroencephalogram (EEG)</c:v>
                </c:pt>
                <c:pt idx="2">
                  <c:v>Electromyography (EMG)</c:v>
                </c:pt>
                <c:pt idx="3">
                  <c:v>Pain Pumps</c:v>
                </c:pt>
                <c:pt idx="4">
                  <c:v>Polysomnography Testing</c:v>
                </c:pt>
                <c:pt idx="5">
                  <c:v>Decompression</c:v>
                </c:pt>
                <c:pt idx="6">
                  <c:v>Neuropsychological Testing</c:v>
                </c:pt>
                <c:pt idx="7">
                  <c:v>Stereotactic Lesion Creation--Brain</c:v>
                </c:pt>
                <c:pt idx="8">
                  <c:v>Neurostimulation</c:v>
                </c:pt>
                <c:pt idx="9">
                  <c:v>Chemodenervation</c:v>
                </c:pt>
                <c:pt idx="10">
                  <c:v>Fusion</c:v>
                </c:pt>
              </c:strCache>
            </c:strRef>
          </c:cat>
          <c:val>
            <c:numRef>
              <c:f>Sheet1!$B$2:$B$12</c:f>
              <c:numCache>
                <c:formatCode>0%</c:formatCode>
                <c:ptCount val="11"/>
                <c:pt idx="0">
                  <c:v>0.12</c:v>
                </c:pt>
                <c:pt idx="1">
                  <c:v>0.15524031899376056</c:v>
                </c:pt>
                <c:pt idx="2">
                  <c:v>0.1609362379177115</c:v>
                </c:pt>
                <c:pt idx="3">
                  <c:v>0.17723723200904612</c:v>
                </c:pt>
                <c:pt idx="4">
                  <c:v>0.17783168039862907</c:v>
                </c:pt>
                <c:pt idx="5">
                  <c:v>0.29332987753742701</c:v>
                </c:pt>
                <c:pt idx="6">
                  <c:v>0.332114064330709</c:v>
                </c:pt>
                <c:pt idx="7">
                  <c:v>0.33386772167362566</c:v>
                </c:pt>
                <c:pt idx="8">
                  <c:v>0.47023227047698141</c:v>
                </c:pt>
                <c:pt idx="9">
                  <c:v>0.59953563347209504</c:v>
                </c:pt>
                <c:pt idx="10">
                  <c:v>0.62738192867032527</c:v>
                </c:pt>
              </c:numCache>
            </c:numRef>
          </c:val>
        </c:ser>
        <c:dLbls>
          <c:showLegendKey val="0"/>
          <c:showVal val="1"/>
          <c:showCatName val="0"/>
          <c:showSerName val="0"/>
          <c:showPercent val="0"/>
          <c:showBubbleSize val="0"/>
        </c:dLbls>
        <c:gapWidth val="50"/>
        <c:axId val="69234048"/>
        <c:axId val="69245184"/>
      </c:barChart>
      <c:catAx>
        <c:axId val="69234048"/>
        <c:scaling>
          <c:orientation val="minMax"/>
        </c:scaling>
        <c:delete val="0"/>
        <c:axPos val="l"/>
        <c:majorTickMark val="none"/>
        <c:minorTickMark val="none"/>
        <c:tickLblPos val="none"/>
        <c:spPr>
          <a:noFill/>
          <a:ln>
            <a:solidFill>
              <a:schemeClr val="tx1"/>
            </a:solidFill>
          </a:ln>
        </c:spPr>
        <c:txPr>
          <a:bodyPr/>
          <a:lstStyle/>
          <a:p>
            <a:pPr>
              <a:defRPr b="0" i="1"/>
            </a:pPr>
            <a:endParaRPr lang="en-US"/>
          </a:p>
        </c:txPr>
        <c:crossAx val="69245184"/>
        <c:crosses val="autoZero"/>
        <c:auto val="1"/>
        <c:lblAlgn val="ctr"/>
        <c:lblOffset val="0"/>
        <c:noMultiLvlLbl val="0"/>
      </c:catAx>
      <c:valAx>
        <c:axId val="69245184"/>
        <c:scaling>
          <c:orientation val="minMax"/>
        </c:scaling>
        <c:delete val="1"/>
        <c:axPos val="b"/>
        <c:numFmt formatCode="0%" sourceLinked="1"/>
        <c:majorTickMark val="out"/>
        <c:minorTickMark val="none"/>
        <c:tickLblPos val="none"/>
        <c:crossAx val="69234048"/>
        <c:crosses val="autoZero"/>
        <c:crossBetween val="between"/>
      </c:valAx>
    </c:plotArea>
    <c:plotVisOnly val="1"/>
    <c:dispBlanksAs val="gap"/>
    <c:showDLblsOverMax val="0"/>
  </c:chart>
  <c:spPr>
    <a:noFill/>
    <a:ln>
      <a:noFill/>
    </a:ln>
  </c:spPr>
  <c:txPr>
    <a:bodyPr/>
    <a:lstStyle/>
    <a:p>
      <a:pPr>
        <a:defRPr sz="900" baseline="0">
          <a:latin typeface="Arial" pitchFamily="34" charset="0"/>
          <a:cs typeface="Arial"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57C91-4814-4AA2-9391-9BE72488694C}" type="datetimeFigureOut">
              <a:rPr lang="en-US" smtClean="0"/>
              <a:pPr/>
              <a:t>2/6/2014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397CE-5E86-4661-B0C5-9F93836F6E1D}" type="slidenum">
              <a:rPr lang="en-US" smtClean="0"/>
              <a:pPr/>
              <a:t>‹#›</a:t>
            </a:fld>
            <a:endParaRPr lang="en-US" dirty="0"/>
          </a:p>
        </p:txBody>
      </p:sp>
    </p:spTree>
    <p:extLst>
      <p:ext uri="{BB962C8B-B14F-4D97-AF65-F5344CB8AC3E}">
        <p14:creationId xmlns:p14="http://schemas.microsoft.com/office/powerpoint/2010/main" val="2362759721"/>
      </p:ext>
    </p:extLst>
  </p:cSld>
  <p:clrMap bg1="lt1" tx1="dk1" bg2="lt2" tx2="dk2" accent1="accent1" accent2="accent2" accent3="accent3" accent4="accent4" accent5="accent5" accent6="accent6" hlink="hlink" folHlink="folHlink"/>
  <p:notesStyle>
    <a:lvl1pPr marL="0" algn="l" defTabSz="909904" rtl="0" eaLnBrk="1" latinLnBrk="0" hangingPunct="1">
      <a:defRPr sz="1100" kern="1200">
        <a:solidFill>
          <a:schemeClr val="tx1"/>
        </a:solidFill>
        <a:latin typeface="+mn-lt"/>
        <a:ea typeface="+mn-ea"/>
        <a:cs typeface="+mn-cs"/>
      </a:defRPr>
    </a:lvl1pPr>
    <a:lvl2pPr marL="454957" algn="l" defTabSz="909904" rtl="0" eaLnBrk="1" latinLnBrk="0" hangingPunct="1">
      <a:defRPr sz="1100" kern="1200">
        <a:solidFill>
          <a:schemeClr val="tx1"/>
        </a:solidFill>
        <a:latin typeface="+mn-lt"/>
        <a:ea typeface="+mn-ea"/>
        <a:cs typeface="+mn-cs"/>
      </a:defRPr>
    </a:lvl2pPr>
    <a:lvl3pPr marL="909904" algn="l" defTabSz="909904" rtl="0" eaLnBrk="1" latinLnBrk="0" hangingPunct="1">
      <a:defRPr sz="1100" kern="1200">
        <a:solidFill>
          <a:schemeClr val="tx1"/>
        </a:solidFill>
        <a:latin typeface="+mn-lt"/>
        <a:ea typeface="+mn-ea"/>
        <a:cs typeface="+mn-cs"/>
      </a:defRPr>
    </a:lvl3pPr>
    <a:lvl4pPr marL="1364857" algn="l" defTabSz="909904" rtl="0" eaLnBrk="1" latinLnBrk="0" hangingPunct="1">
      <a:defRPr sz="1100" kern="1200">
        <a:solidFill>
          <a:schemeClr val="tx1"/>
        </a:solidFill>
        <a:latin typeface="+mn-lt"/>
        <a:ea typeface="+mn-ea"/>
        <a:cs typeface="+mn-cs"/>
      </a:defRPr>
    </a:lvl4pPr>
    <a:lvl5pPr marL="1819817" algn="l" defTabSz="909904" rtl="0" eaLnBrk="1" latinLnBrk="0" hangingPunct="1">
      <a:defRPr sz="1100" kern="1200">
        <a:solidFill>
          <a:schemeClr val="tx1"/>
        </a:solidFill>
        <a:latin typeface="+mn-lt"/>
        <a:ea typeface="+mn-ea"/>
        <a:cs typeface="+mn-cs"/>
      </a:defRPr>
    </a:lvl5pPr>
    <a:lvl6pPr marL="2274767" algn="l" defTabSz="909904" rtl="0" eaLnBrk="1" latinLnBrk="0" hangingPunct="1">
      <a:defRPr sz="1100" kern="1200">
        <a:solidFill>
          <a:schemeClr val="tx1"/>
        </a:solidFill>
        <a:latin typeface="+mn-lt"/>
        <a:ea typeface="+mn-ea"/>
        <a:cs typeface="+mn-cs"/>
      </a:defRPr>
    </a:lvl6pPr>
    <a:lvl7pPr marL="2729714" algn="l" defTabSz="909904" rtl="0" eaLnBrk="1" latinLnBrk="0" hangingPunct="1">
      <a:defRPr sz="1100" kern="1200">
        <a:solidFill>
          <a:schemeClr val="tx1"/>
        </a:solidFill>
        <a:latin typeface="+mn-lt"/>
        <a:ea typeface="+mn-ea"/>
        <a:cs typeface="+mn-cs"/>
      </a:defRPr>
    </a:lvl7pPr>
    <a:lvl8pPr marL="3184669" algn="l" defTabSz="909904" rtl="0" eaLnBrk="1" latinLnBrk="0" hangingPunct="1">
      <a:defRPr sz="1100" kern="1200">
        <a:solidFill>
          <a:schemeClr val="tx1"/>
        </a:solidFill>
        <a:latin typeface="+mn-lt"/>
        <a:ea typeface="+mn-ea"/>
        <a:cs typeface="+mn-cs"/>
      </a:defRPr>
    </a:lvl8pPr>
    <a:lvl9pPr marL="3639620" algn="l" defTabSz="90990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Studies/2011/Neurosciences-Strategic-Outlook/State-of-the-Service-Li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Studies/2011/Neurosciences-Strategic-Outloo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12/Chronic-Condition-Inpatient-Estimato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enstats.census.gov/usa/usa.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bhpr.hrsa.gov/healthworkforce/reports/physwfissues.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dvisory.com/Technology/Crimson-Market-Advantage/Member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advisory.com/Research/Marketing-and-Planning-Leadership-Council/White-Papers/Maximizing-Referral-Integrity" TargetMode="External"/><Relationship Id="rId4" Type="http://schemas.openxmlformats.org/officeDocument/2006/relationships/hyperlink" Target="http://www.advisory.com/Research/Marketing-and-Planning-Leadership-Council/Studies/2011/Neurosciences-Strategic-Outlook/Strengthening-Referral-Relationship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dvisory.com/Research/Technology-Insights/Resources/2012/Clinical-Technology-Compendiu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07/Feasibility-Short-For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07/Feasibility-Short-For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advisory.com/Research/Marketing-and-Planning-Leadership-Council/Tools/2007/Feasibility-Short-For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a:t>
            </a:fld>
            <a:endParaRPr lang="en-US" dirty="0"/>
          </a:p>
        </p:txBody>
      </p:sp>
    </p:spTree>
    <p:extLst>
      <p:ext uri="{BB962C8B-B14F-4D97-AF65-F5344CB8AC3E}">
        <p14:creationId xmlns:p14="http://schemas.microsoft.com/office/powerpoint/2010/main" val="185797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7500" lnSpcReduction="20000"/>
          </a:bodyPr>
          <a:lstStyle/>
          <a:p>
            <a:r>
              <a:rPr lang="en-US" dirty="0"/>
              <a:t>Inpatient neurosciences volumes—including spine cases—are projected to grow nearly </a:t>
            </a:r>
            <a:r>
              <a:rPr lang="en-US" dirty="0" smtClean="0"/>
              <a:t>2 </a:t>
            </a:r>
            <a:r>
              <a:rPr lang="en-US" dirty="0"/>
              <a:t>percent across the next five years, from </a:t>
            </a:r>
            <a:r>
              <a:rPr lang="en-US" dirty="0" smtClean="0"/>
              <a:t>2.86 </a:t>
            </a:r>
            <a:r>
              <a:rPr lang="en-US" dirty="0"/>
              <a:t>to </a:t>
            </a:r>
            <a:r>
              <a:rPr lang="en-US" dirty="0" smtClean="0"/>
              <a:t>2.9 </a:t>
            </a:r>
            <a:r>
              <a:rPr lang="en-US" dirty="0"/>
              <a:t>million cases.</a:t>
            </a:r>
          </a:p>
          <a:p>
            <a:endParaRPr lang="en-US" dirty="0"/>
          </a:p>
          <a:p>
            <a:r>
              <a:rPr lang="en-US" dirty="0"/>
              <a:t>Stroke and ischemia care and spine procedures </a:t>
            </a:r>
            <a:r>
              <a:rPr lang="en-US" dirty="0" smtClean="0"/>
              <a:t>each </a:t>
            </a:r>
            <a:r>
              <a:rPr lang="en-US" dirty="0"/>
              <a:t>comprise about one quarter of inpatient neurosciences volumes. </a:t>
            </a:r>
          </a:p>
          <a:p>
            <a:endParaRPr lang="en-US" dirty="0"/>
          </a:p>
          <a:p>
            <a:r>
              <a:rPr lang="en-US" dirty="0"/>
              <a:t>Neurosurgery and spine surgery cases are projected to grow in volume across the next five years, while most types of medical neurosciences inpatient care are projected to decline. Degenerative disorders are the exception among medical neurosciences, with an expected increase in inpatient volume of </a:t>
            </a:r>
            <a:r>
              <a:rPr lang="en-US" dirty="0" smtClean="0"/>
              <a:t>6 </a:t>
            </a:r>
            <a:r>
              <a:rPr lang="en-US" dirty="0"/>
              <a:t>percent.</a:t>
            </a:r>
          </a:p>
          <a:p>
            <a:endParaRPr lang="en-US" dirty="0"/>
          </a:p>
          <a:p>
            <a:r>
              <a:rPr lang="en-US" dirty="0"/>
              <a:t>Demographic and clinical factors will continue to drive overall growth of inpatient neurosciences volumes. Individual procedures—particularly spine surgery—will face some downward pressure from increased scrutiny of appropriateness, which will partially offset the influence of demographic and clinical drivers.</a:t>
            </a:r>
          </a:p>
          <a:p>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10000"/>
          </a:bodyPr>
          <a:lstStyle/>
          <a:p>
            <a:r>
              <a:rPr lang="en-US" dirty="0"/>
              <a:t>Outpatient neurosciences volume is projected to grow by </a:t>
            </a:r>
            <a:r>
              <a:rPr lang="en-US" dirty="0" smtClean="0"/>
              <a:t>4.6 </a:t>
            </a:r>
            <a:r>
              <a:rPr lang="en-US" dirty="0"/>
              <a:t>percent across the next five years, reaching </a:t>
            </a:r>
            <a:r>
              <a:rPr lang="en-US" dirty="0" smtClean="0"/>
              <a:t>almost 3.7 </a:t>
            </a:r>
            <a:r>
              <a:rPr lang="en-US" dirty="0"/>
              <a:t>million procedures in 2017.</a:t>
            </a:r>
          </a:p>
          <a:p>
            <a:endParaRPr lang="en-US" dirty="0"/>
          </a:p>
          <a:p>
            <a:r>
              <a:rPr lang="en-US" dirty="0" err="1"/>
              <a:t>Neuro</a:t>
            </a:r>
            <a:r>
              <a:rPr lang="en-US" dirty="0"/>
              <a:t>-diagnostics and sleep studies are the two largest volume services for outpatient neurosciences.</a:t>
            </a:r>
          </a:p>
          <a:p>
            <a:endParaRPr lang="en-US" dirty="0"/>
          </a:p>
          <a:p>
            <a:r>
              <a:rPr lang="en-US" dirty="0"/>
              <a:t>Spine procedures are expected to grow rapidly in the outpatient setting, particularly spinal fusion and decompression. Functional neurology and neurosurgery procedures are also expected to grow rapidly. </a:t>
            </a:r>
            <a:endParaRPr lang="en-US" dirty="0" smtClean="0"/>
          </a:p>
          <a:p>
            <a:endParaRPr lang="en-US" dirty="0"/>
          </a:p>
          <a:p>
            <a:r>
              <a:rPr lang="en-US" dirty="0"/>
              <a:t>Demographics—an aging and chronically ill population—along with clinical advances will drive growth of HOPD neurosciences volumes. Some shift of HOPD cases to physician offices and sleep studies to remote monitoring will partially offset this growth.</a:t>
            </a:r>
          </a:p>
          <a:p>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Purpose:</a:t>
            </a:r>
            <a:r>
              <a:rPr lang="en-US" b="1" baseline="0" dirty="0" smtClean="0"/>
              <a:t> </a:t>
            </a:r>
            <a:r>
              <a:rPr lang="en-US" b="0" baseline="0" dirty="0" smtClean="0"/>
              <a:t>Identify subspecialty services with the highest contribution profit and evaluate whether volumes align. </a:t>
            </a:r>
            <a:endParaRPr lang="en-US" dirty="0" smtClean="0"/>
          </a:p>
          <a:p>
            <a:endParaRPr lang="en-US" dirty="0" smtClean="0"/>
          </a:p>
          <a:p>
            <a:r>
              <a:rPr lang="en-US" b="1" dirty="0" smtClean="0"/>
              <a:t>Task:</a:t>
            </a:r>
            <a:r>
              <a:rPr lang="en-US" b="1" baseline="0" dirty="0" smtClean="0"/>
              <a:t> </a:t>
            </a:r>
            <a:r>
              <a:rPr lang="en-US" b="0" baseline="0" dirty="0" smtClean="0"/>
              <a:t>The graphs above include national data, adjust data to reflect your institution’s actual volumes and corresponding contribution profit. </a:t>
            </a:r>
            <a:endParaRPr lang="en-US" b="1" dirty="0" smtClean="0"/>
          </a:p>
          <a:p>
            <a:endParaRPr lang="en-US" b="1" dirty="0" smtClean="0"/>
          </a:p>
          <a:p>
            <a:pPr marL="0" marR="0" indent="0" algn="l" defTabSz="909904" rtl="0" eaLnBrk="1" fontAlgn="auto" latinLnBrk="0" hangingPunct="1">
              <a:lnSpc>
                <a:spcPct val="100000"/>
              </a:lnSpc>
              <a:spcBef>
                <a:spcPts val="0"/>
              </a:spcBef>
              <a:spcAft>
                <a:spcPts val="0"/>
              </a:spcAft>
              <a:buClrTx/>
              <a:buSzTx/>
              <a:buFontTx/>
              <a:buNone/>
              <a:tabLst/>
              <a:defRPr/>
            </a:pPr>
            <a:r>
              <a:rPr lang="en-US" b="1" baseline="0" dirty="0" smtClean="0"/>
              <a:t>To Edit Graphs: </a:t>
            </a:r>
            <a:r>
              <a:rPr lang="en-US" b="0" baseline="0" dirty="0" smtClean="0"/>
              <a:t>Right click on the graph and select “Edit Data” to edit the information in the graph.  Right click on the graph title (in black) and click “Edit Text” to modify the chart title. </a:t>
            </a:r>
            <a:endParaRPr lang="en-US" b="1" dirty="0" smtClean="0"/>
          </a:p>
          <a:p>
            <a:endParaRPr lang="en-US" b="1" dirty="0" smtClean="0"/>
          </a:p>
          <a:p>
            <a:r>
              <a:rPr lang="en-US" b="1" dirty="0" smtClean="0"/>
              <a:t>Additional</a:t>
            </a:r>
            <a:r>
              <a:rPr lang="en-US" b="1" baseline="0" dirty="0" smtClean="0"/>
              <a:t> Resources:</a:t>
            </a:r>
            <a:r>
              <a:rPr lang="en-US" baseline="0" dirty="0" smtClean="0"/>
              <a:t> The section, State of the Service Line, from the Marketing and Planning Leadership Council’s study, Neurosciences: Service Line Strategic Outlook:</a:t>
            </a:r>
            <a:r>
              <a:rPr lang="en-US" dirty="0" smtClean="0">
                <a:hlinkClick r:id="rId3"/>
              </a:rPr>
              <a:t>http://</a:t>
            </a:r>
            <a:r>
              <a:rPr lang="en-US" dirty="0" err="1" smtClean="0">
                <a:hlinkClick r:id="rId3"/>
              </a:rPr>
              <a:t>www.advisory.com</a:t>
            </a:r>
            <a:r>
              <a:rPr lang="en-US" dirty="0" smtClean="0">
                <a:hlinkClick r:id="rId3"/>
              </a:rPr>
              <a:t>/Research/Marketing-and-Planning-Leadership-Council/Studies/2011/Neurosciences-Strategic-Outlook/State-of-the-Service-Line</a:t>
            </a:r>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533400" y="4343400"/>
            <a:ext cx="5791200" cy="4495800"/>
          </a:xfrm>
        </p:spPr>
        <p:txBody>
          <a:bodyPr>
            <a:noAutofit/>
          </a:bodyPr>
          <a:lstStyle/>
          <a:p>
            <a:r>
              <a:rPr lang="en-US" b="1" dirty="0" smtClean="0"/>
              <a:t>Purpose:</a:t>
            </a:r>
            <a:r>
              <a:rPr lang="en-US" b="0" dirty="0" smtClean="0"/>
              <a:t>  To provide an overview</a:t>
            </a:r>
            <a:r>
              <a:rPr lang="en-US" b="0" baseline="0" dirty="0" smtClean="0"/>
              <a:t> of </a:t>
            </a:r>
            <a:r>
              <a:rPr lang="en-US" b="0" dirty="0" smtClean="0"/>
              <a:t>the</a:t>
            </a:r>
            <a:r>
              <a:rPr lang="en-US" b="0" baseline="0" dirty="0" smtClean="0"/>
              <a:t> future environment in which the service line will be operating. </a:t>
            </a:r>
            <a:endParaRPr lang="en-US" b="1" dirty="0" smtClean="0"/>
          </a:p>
          <a:p>
            <a:endParaRPr lang="en-US" b="1" dirty="0" smtClean="0"/>
          </a:p>
          <a:p>
            <a:r>
              <a:rPr lang="en-US" b="1" dirty="0" smtClean="0"/>
              <a:t>Task:  </a:t>
            </a:r>
            <a:r>
              <a:rPr lang="en-US" b="0" dirty="0" smtClean="0"/>
              <a:t>First</a:t>
            </a:r>
            <a:r>
              <a:rPr lang="en-US" b="0" baseline="0" dirty="0" smtClean="0"/>
              <a:t>, complete the remaining slides in this section. Then summarize key takeaways from each section of the market assessment on this slide.</a:t>
            </a:r>
            <a:endParaRPr lang="en-US" b="0" dirty="0" smtClean="0"/>
          </a:p>
          <a:p>
            <a:endParaRPr lang="en-US" b="0" dirty="0" smtClean="0"/>
          </a:p>
          <a:p>
            <a:r>
              <a:rPr lang="en-US" b="1" baseline="0" dirty="0" smtClean="0"/>
              <a:t>Additional Resources:  </a:t>
            </a:r>
            <a:r>
              <a:rPr lang="en-US" b="0" baseline="0" dirty="0" smtClean="0"/>
              <a:t>Below is a sample list of current broad market forces affecting the healthcare space:</a:t>
            </a:r>
          </a:p>
          <a:p>
            <a:r>
              <a:rPr lang="en-US" sz="500" dirty="0">
                <a:latin typeface="Arial" pitchFamily="34" charset="0"/>
              </a:rPr>
              <a:t>Patients</a:t>
            </a:r>
          </a:p>
          <a:p>
            <a:pPr marL="171450" indent="-171450">
              <a:buFont typeface="Arial" pitchFamily="34" charset="0"/>
              <a:buChar char="•"/>
            </a:pPr>
            <a:r>
              <a:rPr lang="en-US" sz="500" dirty="0">
                <a:latin typeface="Arial" pitchFamily="34" charset="0"/>
              </a:rPr>
              <a:t>Aging population</a:t>
            </a:r>
          </a:p>
          <a:p>
            <a:pPr marL="171450" indent="-171450">
              <a:buFont typeface="Arial" pitchFamily="34" charset="0"/>
              <a:buChar char="•"/>
            </a:pPr>
            <a:r>
              <a:rPr lang="en-US" sz="500" dirty="0">
                <a:latin typeface="Arial" pitchFamily="34" charset="0"/>
              </a:rPr>
              <a:t>Expansion of coverage</a:t>
            </a:r>
          </a:p>
          <a:p>
            <a:pPr marL="171450" indent="-171450">
              <a:buFont typeface="Arial" pitchFamily="34" charset="0"/>
              <a:buChar char="•"/>
            </a:pPr>
            <a:r>
              <a:rPr lang="en-US" sz="500" dirty="0">
                <a:latin typeface="Arial" pitchFamily="34" charset="0"/>
              </a:rPr>
              <a:t>Economic distress/</a:t>
            </a:r>
            <a:r>
              <a:rPr lang="en-US" sz="500" dirty="0" err="1">
                <a:latin typeface="Arial" pitchFamily="34" charset="0"/>
              </a:rPr>
              <a:t>Unemployement</a:t>
            </a:r>
            <a:endParaRPr lang="en-US" sz="500" dirty="0">
              <a:latin typeface="Arial" pitchFamily="34" charset="0"/>
            </a:endParaRPr>
          </a:p>
          <a:p>
            <a:pPr marL="171450" indent="-171450">
              <a:buFont typeface="Arial" pitchFamily="34" charset="0"/>
              <a:buChar char="•"/>
            </a:pPr>
            <a:r>
              <a:rPr lang="en-US" sz="500" dirty="0">
                <a:latin typeface="Arial" pitchFamily="34" charset="0"/>
              </a:rPr>
              <a:t>Increasing chronic disease</a:t>
            </a:r>
          </a:p>
          <a:p>
            <a:pPr marL="171450" indent="-171450">
              <a:buFont typeface="Arial" pitchFamily="34" charset="0"/>
              <a:buChar char="•"/>
            </a:pPr>
            <a:r>
              <a:rPr lang="en-US" sz="500" dirty="0">
                <a:latin typeface="Arial" pitchFamily="34" charset="0"/>
              </a:rPr>
              <a:t>Informed patient/patients seeking health information</a:t>
            </a:r>
          </a:p>
          <a:p>
            <a:r>
              <a:rPr lang="en-US" sz="500" dirty="0" smtClean="0">
                <a:latin typeface="Arial" pitchFamily="34" charset="0"/>
              </a:rPr>
              <a:t>Payers</a:t>
            </a:r>
            <a:endParaRPr lang="en-US" sz="500" dirty="0">
              <a:latin typeface="Arial" pitchFamily="34" charset="0"/>
            </a:endParaRPr>
          </a:p>
          <a:p>
            <a:pPr marL="171450" indent="-171450">
              <a:buFont typeface="Arial" pitchFamily="34" charset="0"/>
              <a:buChar char="•"/>
            </a:pPr>
            <a:r>
              <a:rPr lang="en-US" sz="500" dirty="0">
                <a:latin typeface="Arial" pitchFamily="34" charset="0"/>
              </a:rPr>
              <a:t>Pressure to reduce coverage </a:t>
            </a:r>
          </a:p>
          <a:p>
            <a:pPr marL="171450" indent="-171450">
              <a:buFont typeface="Arial" pitchFamily="34" charset="0"/>
              <a:buChar char="•"/>
            </a:pPr>
            <a:r>
              <a:rPr lang="en-US" sz="500" dirty="0">
                <a:latin typeface="Arial" pitchFamily="34" charset="0"/>
              </a:rPr>
              <a:t>Reimbursement based on health outcomes </a:t>
            </a:r>
            <a:r>
              <a:rPr lang="en-US" sz="500" dirty="0" smtClean="0">
                <a:latin typeface="Arial" pitchFamily="34" charset="0"/>
              </a:rPr>
              <a:t/>
            </a:r>
            <a:br>
              <a:rPr lang="en-US" sz="500" dirty="0" smtClean="0">
                <a:latin typeface="Arial" pitchFamily="34" charset="0"/>
              </a:rPr>
            </a:br>
            <a:r>
              <a:rPr lang="en-US" sz="500" dirty="0" smtClean="0">
                <a:latin typeface="Arial" pitchFamily="34" charset="0"/>
              </a:rPr>
              <a:t>(</a:t>
            </a:r>
            <a:r>
              <a:rPr lang="en-US" sz="500" dirty="0">
                <a:latin typeface="Arial" pitchFamily="34" charset="0"/>
              </a:rPr>
              <a:t>Value-based, evidence-based, pay-for-performance)</a:t>
            </a:r>
          </a:p>
          <a:p>
            <a:pPr marL="171450" indent="-171450">
              <a:buFont typeface="Arial" pitchFamily="34" charset="0"/>
              <a:buChar char="•"/>
            </a:pPr>
            <a:r>
              <a:rPr lang="en-US" sz="500" dirty="0">
                <a:latin typeface="Arial" pitchFamily="34" charset="0"/>
              </a:rPr>
              <a:t>Population health management</a:t>
            </a:r>
          </a:p>
          <a:p>
            <a:pPr marL="171450" indent="-171450">
              <a:buFont typeface="Arial" pitchFamily="34" charset="0"/>
              <a:buChar char="•"/>
            </a:pPr>
            <a:r>
              <a:rPr lang="en-US" sz="500" dirty="0">
                <a:latin typeface="Arial" pitchFamily="34" charset="0"/>
              </a:rPr>
              <a:t>Mergers, large employers limiting hospital flexibility/choice</a:t>
            </a:r>
          </a:p>
          <a:p>
            <a:pPr marL="171450" indent="-171450">
              <a:buFont typeface="Arial" pitchFamily="34" charset="0"/>
              <a:buChar char="•"/>
            </a:pPr>
            <a:r>
              <a:rPr lang="en-US" sz="500" dirty="0">
                <a:latin typeface="Arial" pitchFamily="34" charset="0"/>
              </a:rPr>
              <a:t>Narrow networks</a:t>
            </a:r>
          </a:p>
          <a:p>
            <a:r>
              <a:rPr lang="en-US" sz="500" dirty="0" smtClean="0">
                <a:latin typeface="Arial" pitchFamily="34" charset="0"/>
              </a:rPr>
              <a:t>Payment </a:t>
            </a:r>
            <a:r>
              <a:rPr lang="en-US" sz="500" dirty="0">
                <a:latin typeface="Arial" pitchFamily="34" charset="0"/>
              </a:rPr>
              <a:t>Reform</a:t>
            </a:r>
          </a:p>
          <a:p>
            <a:pPr marL="171450" indent="-171450">
              <a:buFont typeface="Arial" pitchFamily="34" charset="0"/>
              <a:buChar char="•"/>
            </a:pPr>
            <a:r>
              <a:rPr lang="en-US" sz="500" dirty="0">
                <a:latin typeface="Arial" pitchFamily="34" charset="0"/>
              </a:rPr>
              <a:t>Increasing number of ACOs</a:t>
            </a:r>
          </a:p>
          <a:p>
            <a:pPr marL="171450" indent="-171450">
              <a:buFont typeface="Arial" pitchFamily="34" charset="0"/>
              <a:buChar char="•"/>
            </a:pPr>
            <a:r>
              <a:rPr lang="en-US" sz="500" dirty="0">
                <a:latin typeface="Arial" pitchFamily="34" charset="0"/>
              </a:rPr>
              <a:t>Health System Insurance Plans</a:t>
            </a:r>
          </a:p>
          <a:p>
            <a:r>
              <a:rPr lang="en-US" sz="500" dirty="0" smtClean="0">
                <a:latin typeface="Arial" pitchFamily="34" charset="0"/>
              </a:rPr>
              <a:t>Employers</a:t>
            </a:r>
            <a:endParaRPr lang="en-US" sz="500" dirty="0">
              <a:latin typeface="Arial" pitchFamily="34" charset="0"/>
            </a:endParaRPr>
          </a:p>
          <a:p>
            <a:pPr marL="171450" indent="-171450">
              <a:buFont typeface="Arial" pitchFamily="34" charset="0"/>
              <a:buChar char="•"/>
            </a:pPr>
            <a:r>
              <a:rPr lang="en-US" sz="500" dirty="0">
                <a:latin typeface="Arial" pitchFamily="34" charset="0"/>
              </a:rPr>
              <a:t>Pressure to manage cost of providing subsidized insurance</a:t>
            </a:r>
          </a:p>
          <a:p>
            <a:pPr marL="171450" indent="-171450">
              <a:buFont typeface="Arial" pitchFamily="34" charset="0"/>
              <a:buChar char="•"/>
            </a:pPr>
            <a:r>
              <a:rPr lang="en-US" sz="500" dirty="0">
                <a:latin typeface="Arial" pitchFamily="34" charset="0"/>
              </a:rPr>
              <a:t>Partnering with health system to manage cost of care</a:t>
            </a:r>
          </a:p>
          <a:p>
            <a:pPr marL="171450" indent="-171450">
              <a:buFont typeface="Arial" pitchFamily="34" charset="0"/>
              <a:buChar char="•"/>
            </a:pPr>
            <a:r>
              <a:rPr lang="en-US" sz="500" dirty="0">
                <a:latin typeface="Arial" pitchFamily="34" charset="0"/>
              </a:rPr>
              <a:t>Redesigning benefits to incentivize healthier behavior</a:t>
            </a:r>
          </a:p>
          <a:p>
            <a:pPr marL="171450" indent="-171450">
              <a:buFont typeface="Arial" pitchFamily="34" charset="0"/>
              <a:buChar char="•"/>
            </a:pPr>
            <a:r>
              <a:rPr lang="en-US" sz="500" dirty="0">
                <a:latin typeface="Arial" pitchFamily="34" charset="0"/>
              </a:rPr>
              <a:t>Tax benefit for providing </a:t>
            </a:r>
            <a:r>
              <a:rPr lang="en-US" sz="500" dirty="0" smtClean="0">
                <a:latin typeface="Arial" pitchFamily="34" charset="0"/>
              </a:rPr>
              <a:t>insurance</a:t>
            </a:r>
          </a:p>
          <a:p>
            <a:r>
              <a:rPr lang="en-US" sz="500" dirty="0">
                <a:latin typeface="Arial" pitchFamily="34" charset="0"/>
              </a:rPr>
              <a:t>Physicians</a:t>
            </a:r>
          </a:p>
          <a:p>
            <a:pPr marL="171450" indent="-171450">
              <a:buFont typeface="Arial" pitchFamily="34" charset="0"/>
              <a:buChar char="•"/>
            </a:pPr>
            <a:r>
              <a:rPr lang="en-US" sz="500" dirty="0">
                <a:latin typeface="Arial" pitchFamily="34" charset="0"/>
              </a:rPr>
              <a:t>Increasingly employed by system/hospital</a:t>
            </a:r>
          </a:p>
          <a:p>
            <a:pPr marL="171450" indent="-171450">
              <a:buFont typeface="Arial" pitchFamily="34" charset="0"/>
              <a:buChar char="•"/>
            </a:pPr>
            <a:r>
              <a:rPr lang="en-US" sz="500" dirty="0">
                <a:latin typeface="Arial" pitchFamily="34" charset="0"/>
              </a:rPr>
              <a:t>Competing for outpatient services</a:t>
            </a:r>
          </a:p>
          <a:p>
            <a:pPr marL="171450" indent="-171450">
              <a:buFont typeface="Arial" pitchFamily="34" charset="0"/>
              <a:buChar char="•"/>
            </a:pPr>
            <a:r>
              <a:rPr lang="en-US" sz="500" dirty="0">
                <a:latin typeface="Arial" pitchFamily="34" charset="0"/>
              </a:rPr>
              <a:t>Primary care shortage</a:t>
            </a:r>
          </a:p>
          <a:p>
            <a:pPr marL="171450" indent="-171450">
              <a:buFont typeface="Arial" pitchFamily="34" charset="0"/>
              <a:buChar char="•"/>
            </a:pPr>
            <a:r>
              <a:rPr lang="en-US" sz="500" dirty="0">
                <a:latin typeface="Arial" pitchFamily="34" charset="0"/>
              </a:rPr>
              <a:t>Increased scrutiny over care delivery/decisions</a:t>
            </a:r>
          </a:p>
          <a:p>
            <a:r>
              <a:rPr lang="en-US" sz="500" dirty="0" smtClean="0">
                <a:latin typeface="Arial" pitchFamily="34" charset="0"/>
              </a:rPr>
              <a:t>Competitors</a:t>
            </a:r>
            <a:endParaRPr lang="en-US" sz="500" dirty="0">
              <a:latin typeface="Arial" pitchFamily="34" charset="0"/>
            </a:endParaRPr>
          </a:p>
          <a:p>
            <a:pPr marL="171450" indent="-171450">
              <a:buFont typeface="Arial" pitchFamily="34" charset="0"/>
              <a:buChar char="•"/>
            </a:pPr>
            <a:r>
              <a:rPr lang="en-US" sz="500" dirty="0">
                <a:latin typeface="Arial" pitchFamily="34" charset="0"/>
              </a:rPr>
              <a:t>Increasing hospital consolidation</a:t>
            </a:r>
          </a:p>
          <a:p>
            <a:pPr marL="171450" indent="-171450">
              <a:buFont typeface="Arial" pitchFamily="34" charset="0"/>
              <a:buChar char="•"/>
            </a:pPr>
            <a:r>
              <a:rPr lang="en-US" sz="500" dirty="0">
                <a:latin typeface="Arial" pitchFamily="34" charset="0"/>
              </a:rPr>
              <a:t>Pressure to capture share for all medical services under accountable care</a:t>
            </a:r>
          </a:p>
          <a:p>
            <a:pPr marL="171450" indent="-171450">
              <a:buFont typeface="Arial" pitchFamily="34" charset="0"/>
              <a:buChar char="•"/>
            </a:pPr>
            <a:r>
              <a:rPr lang="en-US" sz="500" dirty="0">
                <a:latin typeface="Arial" pitchFamily="34" charset="0"/>
              </a:rPr>
              <a:t>New competitors: reference labs, retailers, physician practices</a:t>
            </a:r>
          </a:p>
          <a:p>
            <a:r>
              <a:rPr lang="en-US" sz="500" dirty="0" smtClean="0">
                <a:latin typeface="Arial" pitchFamily="34" charset="0"/>
              </a:rPr>
              <a:t>Technology</a:t>
            </a:r>
            <a:endParaRPr lang="en-US" sz="500" dirty="0">
              <a:latin typeface="Arial" pitchFamily="34" charset="0"/>
            </a:endParaRPr>
          </a:p>
          <a:p>
            <a:pPr marL="171450" indent="-171450">
              <a:buFont typeface="Arial" pitchFamily="34" charset="0"/>
              <a:buChar char="•"/>
            </a:pPr>
            <a:r>
              <a:rPr lang="en-US" sz="500" dirty="0">
                <a:latin typeface="Arial" pitchFamily="34" charset="0"/>
              </a:rPr>
              <a:t>Increase implementation of health IT solutions</a:t>
            </a:r>
          </a:p>
          <a:p>
            <a:pPr marL="171450" indent="-171450">
              <a:buFont typeface="Arial" pitchFamily="34" charset="0"/>
              <a:buChar char="•"/>
            </a:pPr>
            <a:r>
              <a:rPr lang="en-US" sz="500" dirty="0">
                <a:latin typeface="Arial" pitchFamily="34" charset="0"/>
              </a:rPr>
              <a:t>Growth in telemedicine</a:t>
            </a:r>
          </a:p>
          <a:p>
            <a:pPr marL="171450" indent="-171450">
              <a:buFont typeface="Arial" pitchFamily="34" charset="0"/>
              <a:buChar char="•"/>
            </a:pPr>
            <a:r>
              <a:rPr lang="en-US" sz="500" dirty="0">
                <a:latin typeface="Arial" pitchFamily="34" charset="0"/>
              </a:rPr>
              <a:t>Shift in technology enabling smaller devices increasing outpatient services</a:t>
            </a:r>
          </a:p>
          <a:p>
            <a:pPr marL="171450" indent="-171450">
              <a:buFont typeface="Arial" pitchFamily="34" charset="0"/>
              <a:buChar char="•"/>
            </a:pPr>
            <a:r>
              <a:rPr lang="en-US" sz="500" dirty="0">
                <a:latin typeface="Arial" pitchFamily="34" charset="0"/>
              </a:rPr>
              <a:t>Increasing use of mobile technology</a:t>
            </a:r>
          </a:p>
          <a:p>
            <a:r>
              <a:rPr lang="en-US" sz="500" dirty="0" smtClean="0">
                <a:latin typeface="Arial" pitchFamily="34" charset="0"/>
              </a:rPr>
              <a:t>Regulatory </a:t>
            </a:r>
            <a:r>
              <a:rPr lang="en-US" sz="500" dirty="0">
                <a:latin typeface="Arial" pitchFamily="34" charset="0"/>
              </a:rPr>
              <a:t>Changes</a:t>
            </a:r>
          </a:p>
          <a:p>
            <a:pPr marL="171450" indent="-171450">
              <a:buFont typeface="Arial" pitchFamily="34" charset="0"/>
              <a:buChar char="•"/>
            </a:pPr>
            <a:r>
              <a:rPr lang="en-US" sz="500" dirty="0">
                <a:latin typeface="Arial" pitchFamily="34" charset="0"/>
              </a:rPr>
              <a:t>CMS physician supervision requirements for OP therapeutic services OP</a:t>
            </a:r>
          </a:p>
          <a:p>
            <a:pPr marL="171450" indent="-171450">
              <a:buFont typeface="Arial" pitchFamily="34" charset="0"/>
              <a:buChar char="•"/>
            </a:pPr>
            <a:r>
              <a:rPr lang="en-US" sz="500" dirty="0">
                <a:latin typeface="Arial" pitchFamily="34" charset="0"/>
              </a:rPr>
              <a:t>Clinical trials coverage</a:t>
            </a:r>
          </a:p>
          <a:p>
            <a:pPr marL="171450" indent="-171450">
              <a:buFont typeface="Arial" pitchFamily="34" charset="0"/>
              <a:buChar char="•"/>
            </a:pPr>
            <a:r>
              <a:rPr lang="en-US" sz="500" dirty="0">
                <a:latin typeface="Arial" pitchFamily="34" charset="0"/>
              </a:rPr>
              <a:t>State acceptance of Medicaid expansion</a:t>
            </a:r>
          </a:p>
          <a:p>
            <a:pPr marL="171450" indent="-171450">
              <a:buFont typeface="Arial" pitchFamily="34" charset="0"/>
              <a:buChar char="•"/>
            </a:pPr>
            <a:r>
              <a:rPr lang="en-US" sz="500" dirty="0">
                <a:latin typeface="Arial" pitchFamily="34" charset="0"/>
              </a:rPr>
              <a:t>Coverage expansion</a:t>
            </a:r>
          </a:p>
          <a:p>
            <a:pPr marL="171450" indent="-171450">
              <a:buFont typeface="Arial" pitchFamily="34" charset="0"/>
              <a:buChar char="•"/>
            </a:pPr>
            <a:r>
              <a:rPr lang="en-US" sz="500" dirty="0">
                <a:latin typeface="Arial" pitchFamily="34" charset="0"/>
              </a:rPr>
              <a:t>ICD-9 to </a:t>
            </a:r>
            <a:r>
              <a:rPr lang="en-US" sz="500" dirty="0" smtClean="0">
                <a:latin typeface="Arial" pitchFamily="34" charset="0"/>
              </a:rPr>
              <a:t>ICD-10</a:t>
            </a:r>
            <a:br>
              <a:rPr lang="en-US" sz="500" dirty="0" smtClean="0">
                <a:latin typeface="Arial" pitchFamily="34" charset="0"/>
              </a:rPr>
            </a:br>
            <a:endParaRPr lang="en-US" sz="800" dirty="0">
              <a:latin typeface="Arial" pitchFamily="34" charset="0"/>
            </a:endParaRPr>
          </a:p>
          <a:p>
            <a:r>
              <a:rPr lang="en-US" b="0" baseline="0" dirty="0" smtClean="0"/>
              <a:t>For forces specific to neurosciences, please see the Marketing and Planning Leadership Council’s study, Neurosciences Service Line Strategic Outlook: </a:t>
            </a:r>
            <a:r>
              <a:rPr lang="en-US" dirty="0" smtClean="0">
                <a:hlinkClick r:id="rId3"/>
              </a:rPr>
              <a:t>http://www.advisory.com/Research/Marketing-and-Planning-Leadership-Council/Studies/2011/neurosciences-Strategic-Outlook</a:t>
            </a:r>
            <a:endParaRPr lang="en-US" sz="600" b="1"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sz="1100" b="0" i="0" kern="1200" dirty="0" smtClean="0">
                <a:solidFill>
                  <a:schemeClr val="tx1"/>
                </a:solidFill>
                <a:latin typeface="+mn-lt"/>
                <a:ea typeface="+mn-ea"/>
                <a:cs typeface="+mn-cs"/>
              </a:rPr>
              <a:t>To size</a:t>
            </a:r>
            <a:r>
              <a:rPr lang="en-US" sz="1100" b="0" i="0" kern="1200" baseline="0" dirty="0" smtClean="0">
                <a:solidFill>
                  <a:schemeClr val="tx1"/>
                </a:solidFill>
                <a:latin typeface="+mn-lt"/>
                <a:ea typeface="+mn-ea"/>
                <a:cs typeface="+mn-cs"/>
              </a:rPr>
              <a:t> the need of inpatient services for patients with chronic conditions associated with neurosciences.</a:t>
            </a:r>
            <a:endParaRPr lang="en-US" b="1" dirty="0" smtClean="0"/>
          </a:p>
          <a:p>
            <a:endParaRPr lang="en-US" b="1" dirty="0" smtClean="0"/>
          </a:p>
          <a:p>
            <a:pPr marL="0" marR="0" indent="0" algn="l" defTabSz="909798" rtl="0" eaLnBrk="1" fontAlgn="auto" latinLnBrk="0" hangingPunct="1">
              <a:lnSpc>
                <a:spcPct val="100000"/>
              </a:lnSpc>
              <a:spcBef>
                <a:spcPts val="0"/>
              </a:spcBef>
              <a:spcAft>
                <a:spcPts val="0"/>
              </a:spcAft>
              <a:buClrTx/>
              <a:buSzTx/>
              <a:buFontTx/>
              <a:buNone/>
              <a:tabLst/>
              <a:defRPr/>
            </a:pPr>
            <a:r>
              <a:rPr lang="en-US" b="1" dirty="0" smtClean="0"/>
              <a:t>Task: </a:t>
            </a:r>
            <a:r>
              <a:rPr lang="en-US" sz="1100" b="0" i="0" kern="1200" dirty="0" smtClean="0">
                <a:solidFill>
                  <a:schemeClr val="tx1"/>
                </a:solidFill>
                <a:latin typeface="+mn-lt"/>
                <a:ea typeface="+mn-ea"/>
                <a:cs typeface="+mn-cs"/>
              </a:rPr>
              <a:t>The table above</a:t>
            </a:r>
            <a:r>
              <a:rPr lang="en-US" sz="1100" b="0" i="0" kern="1200" baseline="0" dirty="0" smtClean="0">
                <a:solidFill>
                  <a:schemeClr val="tx1"/>
                </a:solidFill>
                <a:latin typeface="+mn-lt"/>
                <a:ea typeface="+mn-ea"/>
                <a:cs typeface="+mn-cs"/>
              </a:rPr>
              <a:t> illustrates national estimates of the </a:t>
            </a:r>
            <a:r>
              <a:rPr lang="en-US" sz="1100" b="0" i="0" kern="1200" dirty="0" smtClean="0">
                <a:solidFill>
                  <a:schemeClr val="tx1"/>
                </a:solidFill>
                <a:latin typeface="+mn-lt"/>
                <a:ea typeface="+mn-ea"/>
                <a:cs typeface="+mn-cs"/>
              </a:rPr>
              <a:t>utilization of services by patients with Alzheimer's Disease and Related Disorders or Senile Dementia across the subservice</a:t>
            </a:r>
            <a:r>
              <a:rPr lang="en-US" sz="1100" b="0" i="0" kern="1200" baseline="0" dirty="0" smtClean="0">
                <a:solidFill>
                  <a:schemeClr val="tx1"/>
                </a:solidFill>
                <a:latin typeface="+mn-lt"/>
                <a:ea typeface="+mn-ea"/>
                <a:cs typeface="+mn-cs"/>
              </a:rPr>
              <a:t> lines under neurology and neurosurgery. Edit the chart to include volume estimates of patients with chronic conditions in your market </a:t>
            </a:r>
            <a:r>
              <a:rPr lang="en-US" sz="1100" b="0" i="0" kern="1200" dirty="0" smtClean="0">
                <a:solidFill>
                  <a:schemeClr val="tx1"/>
                </a:solidFill>
                <a:latin typeface="+mn-lt"/>
                <a:ea typeface="+mn-ea"/>
                <a:cs typeface="+mn-cs"/>
              </a:rPr>
              <a:t>to more effectively target inpatient chronic care efforts and size the potential impact of improved ambulatory chronic care on specific inpatient volumes.</a:t>
            </a:r>
          </a:p>
          <a:p>
            <a:endParaRPr lang="en-US" b="0" baseline="0" dirty="0" smtClean="0"/>
          </a:p>
          <a:p>
            <a:endParaRPr lang="en-US" b="0" baseline="0" dirty="0" smtClean="0"/>
          </a:p>
          <a:p>
            <a:r>
              <a:rPr lang="en-US" b="1" dirty="0" smtClean="0"/>
              <a:t>Additional Resources: </a:t>
            </a:r>
            <a:r>
              <a:rPr lang="en-US" b="0" dirty="0" smtClean="0"/>
              <a:t>Generate estimates of inpatient</a:t>
            </a:r>
            <a:r>
              <a:rPr lang="en-US" b="0" baseline="0" dirty="0" smtClean="0"/>
              <a:t> services for patients with certain chronic conditions f</a:t>
            </a:r>
            <a:r>
              <a:rPr lang="en-US" sz="1100" b="0" i="0" kern="1200" dirty="0" smtClean="0">
                <a:solidFill>
                  <a:schemeClr val="tx1"/>
                </a:solidFill>
                <a:latin typeface="+mn-lt"/>
                <a:ea typeface="+mn-ea"/>
                <a:cs typeface="+mn-cs"/>
              </a:rPr>
              <a:t>or any set of US ZIP codes or counties</a:t>
            </a:r>
            <a:r>
              <a:rPr lang="en-US" sz="1100" b="0" i="0" kern="1200" baseline="0" dirty="0" smtClean="0">
                <a:solidFill>
                  <a:schemeClr val="tx1"/>
                </a:solidFill>
                <a:latin typeface="+mn-lt"/>
                <a:ea typeface="+mn-ea"/>
                <a:cs typeface="+mn-cs"/>
              </a:rPr>
              <a:t> using </a:t>
            </a:r>
            <a:r>
              <a:rPr lang="en-US" b="0" baseline="0" dirty="0" smtClean="0"/>
              <a:t>Advisory Board Company’s Chronic Condition Inpatient Estimator: </a:t>
            </a:r>
            <a:r>
              <a:rPr lang="en-US" dirty="0" smtClean="0">
                <a:hlinkClick r:id="rId3"/>
              </a:rPr>
              <a:t>http://www.advisory.com/Research/Marketing-and-Planning-Leadership-Council/Tools/2012/Chronic-Condition-Inpatient-Estimator</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14</a:t>
            </a:fld>
            <a:endParaRPr lang="en-US" dirty="0"/>
          </a:p>
        </p:txBody>
      </p:sp>
    </p:spTree>
    <p:extLst>
      <p:ext uri="{BB962C8B-B14F-4D97-AF65-F5344CB8AC3E}">
        <p14:creationId xmlns:p14="http://schemas.microsoft.com/office/powerpoint/2010/main" val="958223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817563"/>
            <a:ext cx="4502150" cy="3378200"/>
          </a:xfrm>
        </p:spPr>
      </p:sp>
      <p:sp>
        <p:nvSpPr>
          <p:cNvPr id="3" name="Notes Placeholder 2"/>
          <p:cNvSpPr>
            <a:spLocks noGrp="1"/>
          </p:cNvSpPr>
          <p:nvPr>
            <p:ph type="body" idx="1"/>
          </p:nvPr>
        </p:nvSpPr>
        <p:spPr/>
        <p:txBody>
          <a:bodyPr>
            <a:normAutofit/>
          </a:bodyPr>
          <a:lstStyle/>
          <a:p>
            <a:r>
              <a:rPr lang="en-US" sz="1100" b="1" dirty="0" smtClean="0"/>
              <a:t>Purpose:  </a:t>
            </a:r>
            <a:r>
              <a:rPr lang="en-US" sz="1100" b="0" kern="1200" dirty="0" smtClean="0">
                <a:solidFill>
                  <a:schemeClr val="tx1"/>
                </a:solidFill>
                <a:latin typeface="+mn-lt"/>
                <a:ea typeface="+mn-ea"/>
                <a:cs typeface="+mn-cs"/>
              </a:rPr>
              <a:t>To</a:t>
            </a:r>
            <a:r>
              <a:rPr lang="en-US" sz="1100" b="0" kern="1200" baseline="0" dirty="0" smtClean="0">
                <a:solidFill>
                  <a:schemeClr val="tx1"/>
                </a:solidFill>
                <a:latin typeface="+mn-lt"/>
                <a:ea typeface="+mn-ea"/>
                <a:cs typeface="+mn-cs"/>
              </a:rPr>
              <a:t> d</a:t>
            </a:r>
            <a:r>
              <a:rPr lang="en-US" sz="1100" kern="1200" dirty="0" smtClean="0">
                <a:solidFill>
                  <a:schemeClr val="tx1"/>
                </a:solidFill>
                <a:latin typeface="+mn-lt"/>
                <a:ea typeface="+mn-ea"/>
                <a:cs typeface="+mn-cs"/>
              </a:rPr>
              <a:t>escribe your primary, secondary,</a:t>
            </a:r>
            <a:r>
              <a:rPr lang="en-US" sz="1100" kern="1200" baseline="0" dirty="0" smtClean="0">
                <a:solidFill>
                  <a:schemeClr val="tx1"/>
                </a:solidFill>
                <a:latin typeface="+mn-lt"/>
                <a:ea typeface="+mn-ea"/>
                <a:cs typeface="+mn-cs"/>
              </a:rPr>
              <a:t> and tertiary service areas. </a:t>
            </a:r>
            <a:endParaRPr lang="en-US" sz="1100" b="1" dirty="0" smtClean="0"/>
          </a:p>
          <a:p>
            <a:pPr marL="0" marR="0" indent="0" algn="l" defTabSz="408165" rtl="0" eaLnBrk="1" fontAlgn="auto" latinLnBrk="0" hangingPunct="1">
              <a:lnSpc>
                <a:spcPct val="100000"/>
              </a:lnSpc>
              <a:spcBef>
                <a:spcPts val="0"/>
              </a:spcBef>
              <a:spcAft>
                <a:spcPts val="0"/>
              </a:spcAft>
              <a:buClrTx/>
              <a:buSzTx/>
              <a:buFontTx/>
              <a:buNone/>
              <a:tabLst/>
              <a:defRPr/>
            </a:pPr>
            <a:endParaRPr lang="en-US" sz="1100"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sz="1100" b="1" dirty="0" smtClean="0"/>
              <a:t>Task:  </a:t>
            </a:r>
            <a:r>
              <a:rPr lang="en-US" sz="1100" kern="1200" dirty="0" smtClean="0">
                <a:solidFill>
                  <a:schemeClr val="tx1"/>
                </a:solidFill>
                <a:latin typeface="+mn-lt"/>
                <a:ea typeface="+mn-ea"/>
                <a:cs typeface="+mn-cs"/>
              </a:rPr>
              <a:t>Insert maps, zip codes, or counties to describe your service areas here. In the above graphic, individual states can be selected, shaded, or enlarged.  Alternatively, insert county-specific state maps.  Service areas can be defined by proximity/geography, number</a:t>
            </a:r>
            <a:r>
              <a:rPr lang="en-US" sz="1100" kern="1200" baseline="0" dirty="0" smtClean="0">
                <a:solidFill>
                  <a:schemeClr val="tx1"/>
                </a:solidFill>
                <a:latin typeface="+mn-lt"/>
                <a:ea typeface="+mn-ea"/>
                <a:cs typeface="+mn-cs"/>
              </a:rPr>
              <a:t> of patients originating from the region, total population, or total potential volume capture of specific regions. </a:t>
            </a:r>
            <a:r>
              <a:rPr lang="en-US" sz="1100" b="0" baseline="0" dirty="0" smtClean="0"/>
              <a:t>In the box at the bottom of the slide, discuss implications of any shifts</a:t>
            </a:r>
            <a:r>
              <a:rPr lang="en-US" sz="1100" kern="1200" baseline="0" dirty="0" smtClean="0">
                <a:solidFill>
                  <a:schemeClr val="tx1"/>
                </a:solidFill>
                <a:latin typeface="+mn-lt"/>
                <a:ea typeface="+mn-ea"/>
                <a:cs typeface="+mn-cs"/>
              </a:rPr>
              <a:t> in geographic distribution on the service line. </a:t>
            </a:r>
          </a:p>
          <a:p>
            <a:endParaRPr lang="en-US" sz="1100" b="1" dirty="0" smtClean="0"/>
          </a:p>
          <a:p>
            <a:r>
              <a:rPr lang="en-US" sz="1100" b="1" dirty="0" smtClean="0"/>
              <a:t>To</a:t>
            </a:r>
            <a:r>
              <a:rPr lang="en-US" sz="1100" b="1" baseline="0" dirty="0" smtClean="0"/>
              <a:t> Edit the Graph: </a:t>
            </a:r>
            <a:r>
              <a:rPr lang="en-US" sz="1100" b="0" baseline="0" dirty="0" smtClean="0"/>
              <a:t>Replace the map on the left with a map of your market.  Right click on the pie chart on the right and select “Edit Data” to add market-specific information.</a:t>
            </a:r>
          </a:p>
          <a:p>
            <a:endParaRPr lang="en-US" sz="1100" b="0" baseline="0" dirty="0" smtClean="0"/>
          </a:p>
          <a:p>
            <a:r>
              <a:rPr lang="en-US" sz="1100" b="1" dirty="0" smtClean="0"/>
              <a:t>Additional Resources:</a:t>
            </a:r>
            <a:r>
              <a:rPr lang="en-US" sz="1100" b="1" baseline="0" dirty="0" smtClean="0"/>
              <a:t> </a:t>
            </a:r>
            <a:r>
              <a:rPr lang="en-US" sz="1100" kern="1200" dirty="0" smtClean="0">
                <a:solidFill>
                  <a:schemeClr val="tx1"/>
                </a:solidFill>
                <a:latin typeface="+mn-lt"/>
                <a:ea typeface="+mn-ea"/>
                <a:cs typeface="+mn-cs"/>
              </a:rPr>
              <a:t>County-specific state maps</a:t>
            </a:r>
            <a:r>
              <a:rPr lang="en-US" sz="1100" kern="1200" baseline="0" dirty="0" smtClean="0">
                <a:solidFill>
                  <a:schemeClr val="tx1"/>
                </a:solidFill>
                <a:latin typeface="+mn-lt"/>
                <a:ea typeface="+mn-ea"/>
                <a:cs typeface="+mn-cs"/>
              </a:rPr>
              <a:t> can be found at the </a:t>
            </a:r>
            <a:r>
              <a:rPr lang="en-US" sz="1100" kern="1200" dirty="0" smtClean="0">
                <a:solidFill>
                  <a:schemeClr val="tx1"/>
                </a:solidFill>
                <a:latin typeface="+mn-lt"/>
                <a:ea typeface="+mn-ea"/>
                <a:cs typeface="+mn-cs"/>
              </a:rPr>
              <a:t>U.S. Census Bureau,</a:t>
            </a:r>
            <a:r>
              <a:rPr lang="en-US" sz="1100" kern="1200" baseline="0" dirty="0" smtClean="0">
                <a:solidFill>
                  <a:schemeClr val="tx1"/>
                </a:solidFill>
                <a:latin typeface="+mn-lt"/>
                <a:ea typeface="+mn-ea"/>
                <a:cs typeface="+mn-cs"/>
              </a:rPr>
              <a:t> available at: http://www.census.gov/geo/www/maps/stco_02.htm </a:t>
            </a:r>
            <a:endParaRPr lang="en-US" sz="1100" u="none" kern="1200" dirty="0" smtClean="0">
              <a:solidFill>
                <a:schemeClr val="tx1"/>
              </a:solidFill>
              <a:latin typeface="+mn-lt"/>
              <a:ea typeface="+mn-ea"/>
              <a:cs typeface="+mn-cs"/>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a:t>
            </a:r>
            <a:r>
              <a:rPr lang="en-US" b="0" dirty="0" smtClean="0"/>
              <a:t>  To anticipat</a:t>
            </a:r>
            <a:r>
              <a:rPr lang="en-US" b="0" baseline="0" dirty="0" smtClean="0"/>
              <a:t>e any future changes in the market age distribution of the population and discuss potential implications.</a:t>
            </a:r>
            <a:endParaRPr lang="en-US" b="1" dirty="0" smtClean="0"/>
          </a:p>
          <a:p>
            <a:endParaRPr lang="en-US" b="1" dirty="0" smtClean="0"/>
          </a:p>
          <a:p>
            <a:r>
              <a:rPr lang="en-US" b="1" dirty="0" smtClean="0"/>
              <a:t>Task:  </a:t>
            </a:r>
            <a:r>
              <a:rPr lang="en-US" b="0" baseline="0" dirty="0" smtClean="0"/>
              <a:t>Adjust age brackets to reflect your service line’s interests.  Enter the institution’s age distribution in the first pie chart (Hook Hospital Patients, 2012) on the far left.  Then enter the regional/market data to the second pie chart on the left (</a:t>
            </a:r>
            <a:r>
              <a:rPr lang="en-US" b="0" baseline="0" dirty="0" err="1" smtClean="0"/>
              <a:t>Neverland</a:t>
            </a:r>
            <a:r>
              <a:rPr lang="en-US" b="0" baseline="0" dirty="0" smtClean="0"/>
              <a:t> County, 2012).  Enter the projected population data for the region/market in 20XX to the fourth pie chart on the far right (</a:t>
            </a:r>
            <a:r>
              <a:rPr lang="en-US" b="0" baseline="0" dirty="0" err="1" smtClean="0"/>
              <a:t>Neverland</a:t>
            </a:r>
            <a:r>
              <a:rPr lang="en-US" b="0" baseline="0" dirty="0" smtClean="0"/>
              <a:t> County, 20XX).  Then calculate the institution's percent capture of the region/market population in 2012 and use this percentage to project the institution’s age distribution of patients in 20XX.  Enter the projected institution’s age distribution in the third graph (Hook Hospital Patients, 20XX). In the box at the bottom of the slide, discuss implications of the shift in age distribution and indicate strategies to overcome any foreseen challenges.</a:t>
            </a:r>
          </a:p>
          <a:p>
            <a:endParaRPr lang="en-US" b="0" baseline="0" dirty="0" smtClean="0"/>
          </a:p>
          <a:p>
            <a:pPr marL="0" marR="0" lvl="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Graph: </a:t>
            </a:r>
            <a:r>
              <a:rPr lang="en-US" b="0" baseline="0" dirty="0" smtClean="0"/>
              <a:t>Right click on the pie chart and select “Edit Data” to adjust the data in the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Click directly on the graph title (in black) to modify the chart title. To edit the legend, click directly on each of the years and edit the text box.  </a:t>
            </a:r>
          </a:p>
          <a:p>
            <a:pPr marL="0" marR="0" lvl="0" indent="0" algn="l" defTabSz="91011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r>
              <a:rPr lang="en-US" b="1" baseline="0" dirty="0" smtClean="0"/>
              <a:t>Resources: </a:t>
            </a:r>
            <a:r>
              <a:rPr lang="en-US" sz="1100" kern="1200" dirty="0" smtClean="0">
                <a:solidFill>
                  <a:schemeClr val="tx1"/>
                </a:solidFill>
                <a:latin typeface="+mn-lt"/>
                <a:ea typeface="+mn-ea"/>
                <a:cs typeface="+mn-cs"/>
              </a:rPr>
              <a:t>County-specific state data</a:t>
            </a:r>
            <a:r>
              <a:rPr lang="en-US" sz="1100" kern="1200" baseline="0" dirty="0" smtClean="0">
                <a:solidFill>
                  <a:schemeClr val="tx1"/>
                </a:solidFill>
                <a:latin typeface="+mn-lt"/>
                <a:ea typeface="+mn-ea"/>
                <a:cs typeface="+mn-cs"/>
              </a:rPr>
              <a:t> can be found at the </a:t>
            </a:r>
            <a:r>
              <a:rPr lang="en-US" sz="1100" kern="1200" dirty="0" smtClean="0">
                <a:solidFill>
                  <a:schemeClr val="tx1"/>
                </a:solidFill>
                <a:latin typeface="+mn-lt"/>
                <a:ea typeface="+mn-ea"/>
                <a:cs typeface="+mn-cs"/>
              </a:rPr>
              <a:t>U.S. Census Bureau,</a:t>
            </a:r>
            <a:r>
              <a:rPr lang="en-US" sz="1100" kern="1200" baseline="0" dirty="0" smtClean="0">
                <a:solidFill>
                  <a:schemeClr val="tx1"/>
                </a:solidFill>
                <a:latin typeface="+mn-lt"/>
                <a:ea typeface="+mn-ea"/>
                <a:cs typeface="+mn-cs"/>
              </a:rPr>
              <a:t> available at: </a:t>
            </a:r>
            <a:r>
              <a:rPr lang="en-US" dirty="0" smtClean="0">
                <a:hlinkClick r:id="rId3"/>
              </a:rPr>
              <a:t>http://censtats.census.gov/usa/usa.shtml</a:t>
            </a:r>
            <a:endParaRPr lang="en-US"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a:t>
            </a:r>
            <a:r>
              <a:rPr lang="en-US" b="0" dirty="0" smtClean="0"/>
              <a:t>  To anticipat</a:t>
            </a:r>
            <a:r>
              <a:rPr lang="en-US" b="0" baseline="0" dirty="0" smtClean="0"/>
              <a:t>e any future changes in the regional payer mix for your patient population and discuss potential implications.</a:t>
            </a:r>
            <a:endParaRPr lang="en-US" b="1" dirty="0" smtClean="0"/>
          </a:p>
          <a:p>
            <a:endParaRPr lang="en-US" b="1" dirty="0" smtClean="0"/>
          </a:p>
          <a:p>
            <a:r>
              <a:rPr lang="en-US" b="1" dirty="0" smtClean="0"/>
              <a:t>Task:  </a:t>
            </a:r>
            <a:r>
              <a:rPr lang="en-US" b="0" baseline="0" dirty="0" smtClean="0"/>
              <a:t>Adjust payers to reflect your service line’s payer mix.  Add any large commercial payers that influence your institution.  Enter the institution’s current payer mix to the first pie chart on the far left (Hook Hospital Patients, 2012).  Then enter the regional/market data to the second pie chart to the left (</a:t>
            </a:r>
            <a:r>
              <a:rPr lang="en-US" b="0" baseline="0" dirty="0" err="1" smtClean="0"/>
              <a:t>Neverland</a:t>
            </a:r>
            <a:r>
              <a:rPr lang="en-US" b="0" baseline="0" dirty="0" smtClean="0"/>
              <a:t> County, 2012).  Enter the projected payer mix data  for the region/market in 20XX to the fourth pie chart on the far right (</a:t>
            </a:r>
            <a:r>
              <a:rPr lang="en-US" b="0" baseline="0" dirty="0" err="1" smtClean="0"/>
              <a:t>Neverland</a:t>
            </a:r>
            <a:r>
              <a:rPr lang="en-US" b="0" baseline="0" dirty="0" smtClean="0"/>
              <a:t> County, 20XX).  Then calculate the institution's percent capture of the region/market payer mix in 2012 and use this percentage to project the institution’s payer mix in 20XX.  Enter the projected payer mix to the third graph (Hook Hospital Patients, 20XX). In the box at the bottom of the slide, discuss implications of the shift in payer mix and indicate strategies to overcome any foreseen challenges. In the box at the bottom of the slide, discuss implications of the shift in payer mix and indicate strategies to overcome any foreseen challenges.</a:t>
            </a:r>
          </a:p>
          <a:p>
            <a:endParaRPr lang="en-US" dirty="0" smtClean="0"/>
          </a:p>
          <a:p>
            <a:pPr marL="0" marR="0" lvl="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Graph: </a:t>
            </a:r>
            <a:r>
              <a:rPr lang="en-US" b="0" baseline="0" dirty="0" smtClean="0"/>
              <a:t>Right click on the pie chart and select “Edit Data” to adjust the data in the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Click directly on the graph title (in black) to modify the chart title. To edit the legend, click directly on each of the years and edit the text box.  </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dirty="0" smtClean="0"/>
              <a:t>To</a:t>
            </a:r>
            <a:r>
              <a:rPr lang="en-US" baseline="0" dirty="0" smtClean="0"/>
              <a:t> anticipate the impact of any potential shifts in payer strategy. </a:t>
            </a:r>
          </a:p>
          <a:p>
            <a:endParaRPr lang="en-US" baseline="0" dirty="0" smtClean="0"/>
          </a:p>
          <a:p>
            <a:r>
              <a:rPr lang="en-US" b="1" baseline="0" dirty="0" smtClean="0"/>
              <a:t>Task: </a:t>
            </a:r>
            <a:r>
              <a:rPr lang="en-US" b="0" baseline="0" dirty="0" smtClean="0"/>
              <a:t>On the left, list any strategies you anticipate payers in your market pursuing across the next few years. In the description section on the right, provide details around which payers are pursuing the strategy, when they intend to implement any changes, etc. In the box at the bottom of the slide, indicate the overall impact of these shifts in payer strategy on the neurosciences service line. </a:t>
            </a:r>
          </a:p>
          <a:p>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18</a:t>
            </a:fld>
            <a:endParaRPr lang="en-US" dirty="0"/>
          </a:p>
        </p:txBody>
      </p:sp>
    </p:spTree>
    <p:extLst>
      <p:ext uri="{BB962C8B-B14F-4D97-AF65-F5344CB8AC3E}">
        <p14:creationId xmlns:p14="http://schemas.microsoft.com/office/powerpoint/2010/main" val="350017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817563"/>
            <a:ext cx="4502150" cy="33782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determine</a:t>
            </a:r>
            <a:r>
              <a:rPr lang="en-US" b="0" baseline="0" dirty="0" smtClean="0"/>
              <a:t> how shifts in payment models will impact your service line.</a:t>
            </a:r>
            <a:endParaRPr lang="en-US" b="0" dirty="0" smtClean="0"/>
          </a:p>
          <a:p>
            <a:endParaRPr lang="en-US" b="1" dirty="0" smtClean="0"/>
          </a:p>
          <a:p>
            <a:r>
              <a:rPr lang="en-US" b="1" dirty="0" smtClean="0"/>
              <a:t>Task:  </a:t>
            </a:r>
            <a:r>
              <a:rPr lang="en-US" b="0" dirty="0" smtClean="0"/>
              <a:t>Consider what</a:t>
            </a:r>
            <a:r>
              <a:rPr lang="en-US" b="0" baseline="0" dirty="0" smtClean="0"/>
              <a:t> payment model(s) your hospital is moving towards.  Describe the efforts made towards implementing the new payment model(s).  Consider which patient groups and services may be impacted by shifts in payment models. In the box at the bottom of the slide, discuss implications for the shift in payment model on services.</a:t>
            </a:r>
          </a:p>
          <a:p>
            <a:endParaRPr lang="en-US" b="0" baseline="0" dirty="0" smtClean="0"/>
          </a:p>
          <a:p>
            <a:r>
              <a:rPr lang="en-US" b="0" baseline="0" dirty="0" smtClean="0"/>
              <a:t>Sample Institution Payment Models:</a:t>
            </a:r>
          </a:p>
          <a:p>
            <a:r>
              <a:rPr lang="en-US" b="0" baseline="0" dirty="0" smtClean="0"/>
              <a:t>Medicare ACO</a:t>
            </a:r>
          </a:p>
          <a:p>
            <a:r>
              <a:rPr lang="en-US" b="0" baseline="0" dirty="0" smtClean="0"/>
              <a:t>Pioneer ACO</a:t>
            </a:r>
          </a:p>
          <a:p>
            <a:r>
              <a:rPr lang="en-US" b="0" baseline="0" dirty="0" smtClean="0"/>
              <a:t>Capitation</a:t>
            </a:r>
          </a:p>
          <a:p>
            <a:r>
              <a:rPr lang="en-US" b="0" baseline="0" dirty="0" smtClean="0"/>
              <a:t>Fee-for-Service</a:t>
            </a:r>
          </a:p>
          <a:p>
            <a:r>
              <a:rPr lang="en-US" b="0" baseline="0" dirty="0" smtClean="0"/>
              <a:t>Bundled Payments</a:t>
            </a:r>
          </a:p>
          <a:p>
            <a:endParaRPr lang="en-US" b="0" baseline="0"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6355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provide an overview of major employers in the area, expected growth, and approach to employee coverage.</a:t>
            </a:r>
            <a:endParaRPr lang="en-US" b="0" baseline="0" dirty="0" smtClean="0"/>
          </a:p>
          <a:p>
            <a:endParaRPr lang="en-US" b="0" baseline="0" dirty="0" smtClean="0"/>
          </a:p>
          <a:p>
            <a:r>
              <a:rPr lang="en-US" b="1" baseline="0" dirty="0" smtClean="0"/>
              <a:t>Task: </a:t>
            </a:r>
            <a:r>
              <a:rPr lang="en-US" b="0" baseline="0" dirty="0" smtClean="0"/>
              <a:t>List major employers in your market, their current number of employees, and any anticipated growth across the next few years. In the comments column, indicate how each employer currently provides coverage for their employees and any anticipated changes the employer may be planning to make to its health and wellness benefits.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20</a:t>
            </a:fld>
            <a:endParaRPr lang="en-US" dirty="0"/>
          </a:p>
        </p:txBody>
      </p:sp>
    </p:spTree>
    <p:extLst>
      <p:ext uri="{BB962C8B-B14F-4D97-AF65-F5344CB8AC3E}">
        <p14:creationId xmlns:p14="http://schemas.microsoft.com/office/powerpoint/2010/main" val="818480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 physician employment trends and anticipate hiring and leadership needs.</a:t>
            </a:r>
            <a:r>
              <a:rPr lang="en-US" b="0" baseline="0" dirty="0" smtClean="0"/>
              <a:t> </a:t>
            </a:r>
            <a:endParaRPr lang="en-US" b="0" dirty="0" smtClean="0"/>
          </a:p>
          <a:p>
            <a:endParaRPr lang="en-US" b="1" dirty="0" smtClean="0"/>
          </a:p>
          <a:p>
            <a:r>
              <a:rPr lang="en-US" b="1" dirty="0" smtClean="0"/>
              <a:t>Task:  </a:t>
            </a:r>
            <a:r>
              <a:rPr lang="en-US" b="0" dirty="0" smtClean="0"/>
              <a:t>The graph above reflects national level data for neurosciences physician employment. If possible</a:t>
            </a:r>
            <a:r>
              <a:rPr lang="en-US" b="0" baseline="0" dirty="0" smtClean="0"/>
              <a:t>, replace with data specific to your market and institution. On the right, indicate the number of neurosciences physicians needed to meet demand in 20XX.  Then indicate expected retirees across the next few years and finally the number of new recruits needed. In the box at the bottom of the slide, discuss implications for any shifts in employment. </a:t>
            </a:r>
          </a:p>
          <a:p>
            <a:pPr defTabSz="910424"/>
            <a:endParaRPr lang="en-US" b="0" dirty="0" smtClean="0"/>
          </a:p>
          <a:p>
            <a:pPr defTabSz="910424"/>
            <a:r>
              <a:rPr lang="en-US" b="1" dirty="0" smtClean="0"/>
              <a:t>Source: </a:t>
            </a:r>
            <a:r>
              <a:rPr lang="en-US" sz="1100" dirty="0" smtClean="0"/>
              <a:t>US Department of Health and Human Services, “The Physician Workforce: Projections and Research into Current Issues Affecting Supply and Demand ,” December 2008,</a:t>
            </a:r>
            <a:r>
              <a:rPr lang="en-US" sz="1100" baseline="0" dirty="0" smtClean="0"/>
              <a:t> available at: </a:t>
            </a:r>
            <a:r>
              <a:rPr lang="en-US" sz="1100" dirty="0" smtClean="0">
                <a:hlinkClick r:id="rId3"/>
              </a:rPr>
              <a:t>http://bhpr.hrsa.gov/healthworkforce/reports/physwfissues.pdf</a:t>
            </a:r>
            <a:r>
              <a:rPr lang="en-US" sz="1100" dirty="0" smtClean="0"/>
              <a:t>. </a:t>
            </a:r>
          </a:p>
          <a:p>
            <a:pPr defTabSz="910424"/>
            <a:endParaRPr lang="en-US" b="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identify current market referral patterns</a:t>
            </a:r>
            <a:r>
              <a:rPr lang="en-US" b="0" baseline="0" dirty="0" smtClean="0"/>
              <a:t> and estimate future patterns.</a:t>
            </a:r>
          </a:p>
          <a:p>
            <a:endParaRPr lang="en-US" b="0" baseline="0" dirty="0" smtClean="0"/>
          </a:p>
          <a:p>
            <a:r>
              <a:rPr lang="en-US" b="1" baseline="0" dirty="0" smtClean="0"/>
              <a:t>Task: </a:t>
            </a:r>
            <a:r>
              <a:rPr lang="en-US" b="0" baseline="0" dirty="0" smtClean="0"/>
              <a:t>Enter current referral patterns on the left. On the right, identify practices of interest (e.g. splitters, large disloyal practices, etc.) and include additional detail on that practice’s current practice and referral patterns. In the box at the bottom of the slide, discuss implications of physician referral patterns for the neurosciences service line. </a:t>
            </a:r>
          </a:p>
          <a:p>
            <a:pPr marL="0" marR="0" indent="0" algn="l" defTabSz="910118"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0" baseline="0" dirty="0" smtClean="0"/>
              <a:t>Members of the Advisory Board Company’s Crimson Market Advantage program may access their data on MD referral patterns here: </a:t>
            </a:r>
            <a:r>
              <a:rPr lang="en-US" dirty="0" smtClean="0">
                <a:hlinkClick r:id="rId3"/>
              </a:rPr>
              <a:t>http://www.advisory.com/Technology/Crimson-Market-Advantage/Members</a:t>
            </a:r>
            <a:endParaRPr lang="en-US" b="1" baseline="0" dirty="0" smtClean="0"/>
          </a:p>
          <a:p>
            <a:endParaRPr lang="en-US" b="0" baseline="0" dirty="0" smtClean="0"/>
          </a:p>
          <a:p>
            <a:r>
              <a:rPr lang="en-US" b="1" baseline="0" dirty="0" smtClean="0"/>
              <a:t>Additional Resources: </a:t>
            </a:r>
            <a:r>
              <a:rPr lang="en-US" b="0" baseline="0" dirty="0" smtClean="0"/>
              <a:t>For information on how tactics to improve referral strategy, please refer to the section, “Strengthening Referral Relationships,” in the Marketing and Planning Leadership Council’s study,  neurosciences: Service Line Strategic Outlook:</a:t>
            </a:r>
            <a:r>
              <a:rPr lang="en-US" dirty="0" smtClean="0">
                <a:hlinkClick r:id="rId4"/>
              </a:rPr>
              <a:t>http://</a:t>
            </a:r>
            <a:r>
              <a:rPr lang="en-US" dirty="0" err="1" smtClean="0">
                <a:hlinkClick r:id="rId4"/>
              </a:rPr>
              <a:t>www.advisory.com</a:t>
            </a:r>
            <a:r>
              <a:rPr lang="en-US" dirty="0" smtClean="0">
                <a:hlinkClick r:id="rId4"/>
              </a:rPr>
              <a:t>/Research/Marketing-and-Planning-Leadership-Council/Studies/2011/neurosciences-Strategic-Outlook/Strengthening-Referral-Relationships</a:t>
            </a:r>
            <a:r>
              <a:rPr lang="en-US" dirty="0" smtClean="0"/>
              <a:t> And</a:t>
            </a:r>
            <a:r>
              <a:rPr lang="en-US" baseline="0" dirty="0" smtClean="0"/>
              <a:t> the Marketing and Planning Leadership Council’s white paper, Maximizing Referral Integrity: </a:t>
            </a:r>
            <a:r>
              <a:rPr lang="en-US" dirty="0" smtClean="0">
                <a:hlinkClick r:id="rId5"/>
              </a:rPr>
              <a:t>http://www.advisory.com/Research/Marketing-and-Planning-Leadership-Council/White-Papers/Maximizing-Referral-Integrity</a:t>
            </a:r>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22</a:t>
            </a:fld>
            <a:endParaRPr lang="en-US" dirty="0"/>
          </a:p>
        </p:txBody>
      </p:sp>
    </p:spTree>
    <p:extLst>
      <p:ext uri="{BB962C8B-B14F-4D97-AF65-F5344CB8AC3E}">
        <p14:creationId xmlns:p14="http://schemas.microsoft.com/office/powerpoint/2010/main" val="942700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a:t>
            </a:r>
            <a:r>
              <a:rPr lang="en-US" b="0" baseline="0" dirty="0" smtClean="0"/>
              <a:t>identify top-line competitive threats.</a:t>
            </a:r>
            <a:endParaRPr lang="en-US" b="0" dirty="0" smtClean="0"/>
          </a:p>
          <a:p>
            <a:endParaRPr lang="en-US" b="1" dirty="0" smtClean="0"/>
          </a:p>
          <a:p>
            <a:r>
              <a:rPr lang="en-US" b="1" dirty="0" smtClean="0"/>
              <a:t>Task:  </a:t>
            </a:r>
            <a:r>
              <a:rPr lang="en-US" b="0" dirty="0" smtClean="0"/>
              <a:t>Complete</a:t>
            </a:r>
            <a:r>
              <a:rPr lang="en-US" b="0" baseline="0" dirty="0" smtClean="0"/>
              <a:t> the chart above with the names of your current and potential future competitors.  List the key area(s) of competition, new programs and facilities, and expected risk to market share within the timeframe of your strategic plan. In the box at the bottom of the slide, discuss implications of any shifts in competitors’ growth efforts. </a:t>
            </a:r>
            <a:endParaRPr lang="en-US"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a:t>
            </a:r>
            <a:r>
              <a:rPr lang="en-US" b="0" baseline="0" dirty="0" smtClean="0"/>
              <a:t> technological trends and their impact on the neurosciences service line.</a:t>
            </a:r>
          </a:p>
          <a:p>
            <a:endParaRPr lang="en-US" b="0" baseline="0" dirty="0" smtClean="0"/>
          </a:p>
          <a:p>
            <a:r>
              <a:rPr lang="en-US" b="1" dirty="0" smtClean="0"/>
              <a:t>Task: </a:t>
            </a:r>
            <a:r>
              <a:rPr lang="en-US" b="0" dirty="0" smtClean="0"/>
              <a:t>Assess your service line’s technology</a:t>
            </a:r>
            <a:r>
              <a:rPr lang="en-US" b="0" baseline="0" dirty="0" smtClean="0"/>
              <a:t> compared to the market and consider where your institution falls on the technology curve.  In the box at the bottom of the slide, discuss implications of changes in technology on the service line.  Consider competitiveness in the market, potential for growth, ability to meet patient/market needs, alignment with strategic priorities of your institution, etc.  </a:t>
            </a:r>
          </a:p>
          <a:p>
            <a:endParaRPr lang="en-US" b="0" baseline="0" dirty="0" smtClean="0"/>
          </a:p>
          <a:p>
            <a:r>
              <a:rPr lang="en-US" sz="1100" b="1" baseline="0" dirty="0" smtClean="0"/>
              <a:t>Definitions:  </a:t>
            </a:r>
          </a:p>
          <a:p>
            <a:pPr marL="228600" marR="0" indent="-228600" algn="l" defTabSz="909904" rtl="0" eaLnBrk="1" fontAlgn="auto" latinLnBrk="0" hangingPunct="1">
              <a:lnSpc>
                <a:spcPct val="100000"/>
              </a:lnSpc>
              <a:spcBef>
                <a:spcPts val="0"/>
              </a:spcBef>
              <a:spcAft>
                <a:spcPts val="0"/>
              </a:spcAft>
              <a:buClrTx/>
              <a:buSzTx/>
              <a:buFontTx/>
              <a:buAutoNum type="arabicParenR"/>
              <a:tabLst/>
              <a:defRPr/>
            </a:pPr>
            <a:r>
              <a:rPr lang="en-US" sz="1100" dirty="0" smtClean="0">
                <a:solidFill>
                  <a:srgbClr val="000000"/>
                </a:solidFill>
              </a:rPr>
              <a:t>Vagus Nerve Stimulation</a:t>
            </a:r>
          </a:p>
          <a:p>
            <a:pPr marL="228600" marR="0" indent="-228600" algn="l" defTabSz="909904" rtl="0" eaLnBrk="1" fontAlgn="auto" latinLnBrk="0" hangingPunct="1">
              <a:lnSpc>
                <a:spcPct val="100000"/>
              </a:lnSpc>
              <a:spcBef>
                <a:spcPts val="0"/>
              </a:spcBef>
              <a:spcAft>
                <a:spcPts val="0"/>
              </a:spcAft>
              <a:buClrTx/>
              <a:buSzTx/>
              <a:buFontTx/>
              <a:buAutoNum type="arabicParenR"/>
              <a:tabLst/>
              <a:defRPr/>
            </a:pPr>
            <a:r>
              <a:rPr lang="en-US" sz="1100" dirty="0" smtClean="0">
                <a:solidFill>
                  <a:srgbClr val="000000"/>
                </a:solidFill>
              </a:rPr>
              <a:t>Deep Brain Stimulation</a:t>
            </a:r>
          </a:p>
          <a:p>
            <a:pPr marL="228600" marR="0" indent="-228600" algn="l" defTabSz="909904" rtl="0" eaLnBrk="1" fontAlgn="auto" latinLnBrk="0" hangingPunct="1">
              <a:lnSpc>
                <a:spcPct val="100000"/>
              </a:lnSpc>
              <a:spcBef>
                <a:spcPts val="0"/>
              </a:spcBef>
              <a:spcAft>
                <a:spcPts val="0"/>
              </a:spcAft>
              <a:buClrTx/>
              <a:buSzTx/>
              <a:buFontTx/>
              <a:buAutoNum type="arabicParenR"/>
              <a:tabLst/>
              <a:defRPr/>
            </a:pPr>
            <a:r>
              <a:rPr lang="en-US" sz="1100" dirty="0" smtClean="0">
                <a:solidFill>
                  <a:srgbClr val="000000"/>
                </a:solidFill>
              </a:rPr>
              <a:t>Tissue Plasminogen Activator</a:t>
            </a:r>
          </a:p>
          <a:p>
            <a:pPr marL="228600" marR="0" indent="-228600" algn="l" defTabSz="909904" rtl="0" eaLnBrk="1" fontAlgn="auto" latinLnBrk="0" hangingPunct="1">
              <a:lnSpc>
                <a:spcPct val="100000"/>
              </a:lnSpc>
              <a:spcBef>
                <a:spcPts val="0"/>
              </a:spcBef>
              <a:spcAft>
                <a:spcPts val="0"/>
              </a:spcAft>
              <a:buClrTx/>
              <a:buSzTx/>
              <a:buFontTx/>
              <a:buAutoNum type="arabicParenR"/>
              <a:tabLst/>
              <a:defRPr/>
            </a:pPr>
            <a:r>
              <a:rPr lang="en-US" sz="1100" baseline="0" dirty="0" smtClean="0">
                <a:solidFill>
                  <a:srgbClr val="000000"/>
                </a:solidFill>
              </a:rPr>
              <a:t>Three-Dimensional Conformal Radiation Therapy</a:t>
            </a:r>
          </a:p>
          <a:p>
            <a:pPr marL="228600" marR="0" indent="-228600" algn="l" defTabSz="909904" rtl="0" eaLnBrk="1" fontAlgn="auto" latinLnBrk="0" hangingPunct="1">
              <a:lnSpc>
                <a:spcPct val="100000"/>
              </a:lnSpc>
              <a:spcBef>
                <a:spcPts val="0"/>
              </a:spcBef>
              <a:spcAft>
                <a:spcPts val="0"/>
              </a:spcAft>
              <a:buClrTx/>
              <a:buSzTx/>
              <a:buFontTx/>
              <a:buAutoNum type="arabicParenR"/>
              <a:tabLst/>
              <a:defRPr/>
            </a:pPr>
            <a:r>
              <a:rPr lang="en-US" sz="1100" baseline="0" dirty="0" smtClean="0">
                <a:solidFill>
                  <a:srgbClr val="000000"/>
                </a:solidFill>
              </a:rPr>
              <a:t>Intensity-Modulated Radiation Therapy</a:t>
            </a:r>
          </a:p>
          <a:p>
            <a:pPr marL="228600" marR="0" indent="-228600" algn="l" defTabSz="909904" rtl="0" eaLnBrk="1" fontAlgn="auto" latinLnBrk="0" hangingPunct="1">
              <a:lnSpc>
                <a:spcPct val="100000"/>
              </a:lnSpc>
              <a:spcBef>
                <a:spcPts val="0"/>
              </a:spcBef>
              <a:spcAft>
                <a:spcPts val="0"/>
              </a:spcAft>
              <a:buClrTx/>
              <a:buSzTx/>
              <a:buFontTx/>
              <a:buAutoNum type="arabicParenR"/>
              <a:tabLst/>
              <a:defRPr/>
            </a:pPr>
            <a:r>
              <a:rPr lang="en-US" sz="1100" baseline="0" dirty="0" smtClean="0">
                <a:solidFill>
                  <a:srgbClr val="000000"/>
                </a:solidFill>
              </a:rPr>
              <a:t>Image-Guided Radiation Therapy</a:t>
            </a:r>
          </a:p>
          <a:p>
            <a:pPr marL="228600" marR="0" indent="-228600" algn="l" defTabSz="909904" rtl="0" eaLnBrk="1" fontAlgn="auto" latinLnBrk="0" hangingPunct="1">
              <a:lnSpc>
                <a:spcPct val="100000"/>
              </a:lnSpc>
              <a:spcBef>
                <a:spcPts val="0"/>
              </a:spcBef>
              <a:spcAft>
                <a:spcPts val="0"/>
              </a:spcAft>
              <a:buClrTx/>
              <a:buSzTx/>
              <a:buFontTx/>
              <a:buAutoNum type="arabicParenR"/>
              <a:tabLst/>
              <a:defRPr/>
            </a:pPr>
            <a:r>
              <a:rPr lang="en-US" sz="1100" baseline="0" dirty="0" smtClean="0">
                <a:solidFill>
                  <a:srgbClr val="000000"/>
                </a:solidFill>
              </a:rPr>
              <a:t>Stereotactic Radiosurgery</a:t>
            </a:r>
          </a:p>
          <a:p>
            <a:pPr marL="228600" marR="0" indent="-228600" algn="l" defTabSz="909904" rtl="0" eaLnBrk="1" fontAlgn="auto" latinLnBrk="0" hangingPunct="1">
              <a:lnSpc>
                <a:spcPct val="100000"/>
              </a:lnSpc>
              <a:spcBef>
                <a:spcPts val="0"/>
              </a:spcBef>
              <a:spcAft>
                <a:spcPts val="0"/>
              </a:spcAft>
              <a:buClrTx/>
              <a:buSzTx/>
              <a:buFontTx/>
              <a:buAutoNum type="arabicParenR"/>
              <a:tabLst/>
              <a:defRPr/>
            </a:pPr>
            <a:r>
              <a:rPr lang="en-US" sz="1100" baseline="0" dirty="0" smtClean="0">
                <a:solidFill>
                  <a:srgbClr val="000000"/>
                </a:solidFill>
              </a:rPr>
              <a:t>Stereotactic Body Radiation Therapy</a:t>
            </a:r>
          </a:p>
          <a:p>
            <a:pPr marL="228600" indent="-228600">
              <a:buAutoNum type="arabicParenR"/>
            </a:pPr>
            <a:r>
              <a:rPr lang="en-US" sz="1100" dirty="0" smtClean="0">
                <a:solidFill>
                  <a:srgbClr val="000000"/>
                </a:solidFill>
              </a:rPr>
              <a:t>Magnetic Resonance Imaging</a:t>
            </a:r>
          </a:p>
          <a:p>
            <a:pPr marL="228600" indent="-228600">
              <a:buAutoNum type="arabicParenR"/>
            </a:pPr>
            <a:r>
              <a:rPr lang="en-US" sz="1100" dirty="0" smtClean="0">
                <a:solidFill>
                  <a:srgbClr val="000000"/>
                </a:solidFill>
              </a:rPr>
              <a:t> Positron Emission Tomography-Computed Tomography</a:t>
            </a:r>
          </a:p>
          <a:p>
            <a:pPr marL="228600" marR="0" indent="-228600" algn="l" defTabSz="909904" rtl="0" eaLnBrk="1" fontAlgn="auto" latinLnBrk="0" hangingPunct="1">
              <a:lnSpc>
                <a:spcPct val="100000"/>
              </a:lnSpc>
              <a:spcBef>
                <a:spcPts val="0"/>
              </a:spcBef>
              <a:spcAft>
                <a:spcPts val="0"/>
              </a:spcAft>
              <a:buClrTx/>
              <a:buSzTx/>
              <a:buFontTx/>
              <a:buAutoNum type="arabicParenR"/>
              <a:tabLst/>
              <a:defRPr/>
            </a:pPr>
            <a:r>
              <a:rPr lang="en-US" sz="1100" dirty="0" smtClean="0">
                <a:solidFill>
                  <a:srgbClr val="000000"/>
                </a:solidFill>
              </a:rPr>
              <a:t> Magnetoencephalography</a:t>
            </a:r>
          </a:p>
          <a:p>
            <a:pPr marL="228600" indent="-228600">
              <a:buAutoNum type="arabicParenR"/>
            </a:pPr>
            <a:r>
              <a:rPr lang="en-US" sz="1100" dirty="0" smtClean="0">
                <a:solidFill>
                  <a:srgbClr val="000000"/>
                </a:solidFill>
              </a:rPr>
              <a:t> Intraoperative MRI</a:t>
            </a:r>
          </a:p>
          <a:p>
            <a:pPr marL="228600" indent="-228600">
              <a:buAutoNum type="arabicParenR"/>
            </a:pPr>
            <a:r>
              <a:rPr lang="en-US" sz="1100" dirty="0" smtClean="0">
                <a:solidFill>
                  <a:srgbClr val="000000"/>
                </a:solidFill>
              </a:rPr>
              <a:t> Intraoperative CT</a:t>
            </a:r>
          </a:p>
          <a:p>
            <a:endParaRPr lang="en-US" b="1" baseline="0" dirty="0" smtClean="0"/>
          </a:p>
          <a:p>
            <a:endParaRPr lang="en-US" b="0" baseline="0" dirty="0" smtClean="0"/>
          </a:p>
          <a:p>
            <a:r>
              <a:rPr lang="en-US" b="1" baseline="0" dirty="0" smtClean="0"/>
              <a:t>Additional Resources: </a:t>
            </a:r>
            <a:r>
              <a:rPr lang="en-US" b="0" baseline="0" dirty="0" smtClean="0"/>
              <a:t>For more information on neurosciences-related technology see the Advisory Board Company’s Clinical Technology Compendium: </a:t>
            </a:r>
            <a:r>
              <a:rPr lang="en-US" dirty="0" smtClean="0">
                <a:hlinkClick r:id="rId3"/>
              </a:rPr>
              <a:t>http://www.advisory.com/Research/Technology-Insights/Resources/2012/Clinical-Technology-Compendium</a:t>
            </a:r>
            <a:endParaRPr lang="en-US" b="1"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a:t>
            </a:r>
            <a:r>
              <a:rPr lang="en-US" b="0" baseline="0" dirty="0" smtClean="0"/>
              <a:t> technology needs for the service line.</a:t>
            </a:r>
          </a:p>
          <a:p>
            <a:endParaRPr lang="en-US" b="0" baseline="0" dirty="0" smtClean="0"/>
          </a:p>
          <a:p>
            <a:r>
              <a:rPr lang="en-US" b="1" dirty="0" smtClean="0"/>
              <a:t>Task: </a:t>
            </a:r>
            <a:r>
              <a:rPr lang="en-US" b="0" dirty="0" smtClean="0"/>
              <a:t>In the first box, identify</a:t>
            </a:r>
            <a:r>
              <a:rPr lang="en-US" b="0" baseline="0" dirty="0" smtClean="0"/>
              <a:t> new technologies your institution could potentially acquire.  In the second, identify what existing technologies need to expanded to meet any new or growing needs.  In the box at the bottom of the slide, discuss implications of these technology needs on the service line.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identify</a:t>
            </a:r>
            <a:r>
              <a:rPr lang="en-US" b="0" baseline="0" dirty="0" smtClean="0"/>
              <a:t> future regulatory changes and their relevance to the neurosciences service line.</a:t>
            </a:r>
          </a:p>
          <a:p>
            <a:endParaRPr lang="en-US" b="0" baseline="0" dirty="0" smtClean="0"/>
          </a:p>
          <a:p>
            <a:r>
              <a:rPr lang="en-US" b="1" dirty="0" smtClean="0"/>
              <a:t>Task: </a:t>
            </a:r>
            <a:r>
              <a:rPr lang="en-US" b="0" dirty="0" smtClean="0"/>
              <a:t>Identify regulations</a:t>
            </a:r>
            <a:r>
              <a:rPr lang="en-US" b="0" baseline="0" dirty="0" smtClean="0"/>
              <a:t> that may affect the neurosciences service line.  Describe the expected impact on operations and reimbursement for neurosciences services. </a:t>
            </a:r>
          </a:p>
          <a:p>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identify top</a:t>
            </a:r>
            <a:r>
              <a:rPr lang="en-US" b="0" baseline="0" dirty="0" smtClean="0"/>
              <a:t> 5 areas of opportunity based on the future market assessment. </a:t>
            </a:r>
          </a:p>
          <a:p>
            <a:endParaRPr lang="en-US" b="0" baseline="0" dirty="0" smtClean="0"/>
          </a:p>
          <a:p>
            <a:r>
              <a:rPr lang="en-US" b="1" dirty="0" smtClean="0"/>
              <a:t>Task: </a:t>
            </a:r>
            <a:r>
              <a:rPr lang="en-US" b="0" dirty="0" smtClean="0"/>
              <a:t>Using the implication</a:t>
            </a:r>
            <a:r>
              <a:rPr lang="en-US" b="0" baseline="0" dirty="0" smtClean="0"/>
              <a:t> boxes and impact discussions on the </a:t>
            </a:r>
            <a:r>
              <a:rPr lang="en-US" b="0" dirty="0" smtClean="0"/>
              <a:t>previous slides</a:t>
            </a:r>
            <a:r>
              <a:rPr lang="en-US" b="0" baseline="0" dirty="0" smtClean="0"/>
              <a:t>, identify the top 5 areas of opportunity for the service line. </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27</a:t>
            </a:fld>
            <a:endParaRPr lang="en-US" dirty="0"/>
          </a:p>
        </p:txBody>
      </p:sp>
    </p:spTree>
    <p:extLst>
      <p:ext uri="{BB962C8B-B14F-4D97-AF65-F5344CB8AC3E}">
        <p14:creationId xmlns:p14="http://schemas.microsoft.com/office/powerpoint/2010/main" val="802201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397CE-5E86-4661-B0C5-9F93836F6E1D}" type="slidenum">
              <a:rPr lang="en-US" smtClean="0"/>
              <a:pPr/>
              <a:t>28</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define terms as they are presented in the strategic plan.</a:t>
            </a:r>
          </a:p>
          <a:p>
            <a:endParaRPr lang="en-US" b="0" baseline="0" dirty="0" smtClean="0"/>
          </a:p>
          <a:p>
            <a:r>
              <a:rPr lang="en-US" b="1" baseline="0" dirty="0" smtClean="0"/>
              <a:t>Task: </a:t>
            </a:r>
            <a:r>
              <a:rPr lang="en-US" b="0" baseline="0" dirty="0" smtClean="0"/>
              <a:t>Review the terms and definitions above, then review the format of the plan design slides that follow.  Edit terms as needed to match those used at your institution.  Be sure to change any terms on subsequent slides to align with the definitions presented here. Delete this slide prior to sharing the strategic plan with stakeholders, unless you believe a review of these definitions is necessary.</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3111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Cover slide.</a:t>
            </a:r>
            <a:endParaRPr lang="en-US" b="1" dirty="0" smtClean="0"/>
          </a:p>
          <a:p>
            <a:endParaRPr lang="en-US" b="1" dirty="0" smtClean="0"/>
          </a:p>
          <a:p>
            <a:r>
              <a:rPr lang="en-US" b="1" dirty="0" smtClean="0"/>
              <a:t>Task:</a:t>
            </a:r>
            <a:r>
              <a:rPr lang="en-US" b="1" baseline="0" dirty="0" smtClean="0"/>
              <a:t> </a:t>
            </a:r>
            <a:r>
              <a:rPr lang="en-US" baseline="0" dirty="0" smtClean="0"/>
              <a:t>Add your institution’s name and logo and other details to the cover slide.  Delete comment box.</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a:t>
            </a:fld>
            <a:endParaRPr lang="en-US" dirty="0"/>
          </a:p>
        </p:txBody>
      </p:sp>
    </p:spTree>
    <p:extLst>
      <p:ext uri="{BB962C8B-B14F-4D97-AF65-F5344CB8AC3E}">
        <p14:creationId xmlns:p14="http://schemas.microsoft.com/office/powerpoint/2010/main" val="2326774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present institution goals and illustrate how neurosciences service line objectives support these strategic priorities. </a:t>
            </a:r>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Task:  </a:t>
            </a:r>
            <a:r>
              <a:rPr lang="en-US" b="0" dirty="0" smtClean="0"/>
              <a:t>Identify current goals of the institution in the shaded</a:t>
            </a:r>
            <a:r>
              <a:rPr lang="en-US" b="0" baseline="0" dirty="0" smtClean="0"/>
              <a:t> boxes across the top of the slide.  Then list corresponding neurosciences service line objectives for each goal</a:t>
            </a:r>
            <a:r>
              <a:rPr lang="en-US" b="0" dirty="0" smtClean="0"/>
              <a:t>.</a:t>
            </a:r>
            <a:r>
              <a:rPr lang="en-US" b="0" baseline="0" dirty="0" smtClean="0"/>
              <a:t> Copy and paste an additional slide to add more goals and objectives. The Advisory Board recommends 5-7 institution level goals (no more than 10) for a 3 or 5-year strategic plan. For each goal, aim to limit service line specific objectives to 1-3.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30</a:t>
            </a:fld>
            <a:endParaRPr lang="en-US" dirty="0"/>
          </a:p>
        </p:txBody>
      </p:sp>
    </p:spTree>
    <p:extLst>
      <p:ext uri="{BB962C8B-B14F-4D97-AF65-F5344CB8AC3E}">
        <p14:creationId xmlns:p14="http://schemas.microsoft.com/office/powerpoint/2010/main" val="2818573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132A0-C946-4BCE-B355-3FB5DF19E0D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63554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BLANK</a:t>
            </a:r>
            <a:r>
              <a:rPr lang="en-US" b="1" baseline="0" dirty="0" smtClean="0"/>
              <a:t> GOAL TITLE SLIDE TEMPLATE</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32</a:t>
            </a:fld>
            <a:endParaRPr lang="en-US" dirty="0"/>
          </a:p>
        </p:txBody>
      </p:sp>
    </p:spTree>
    <p:extLst>
      <p:ext uri="{BB962C8B-B14F-4D97-AF65-F5344CB8AC3E}">
        <p14:creationId xmlns:p14="http://schemas.microsoft.com/office/powerpoint/2010/main" val="3812676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BLANK OBJECTIVE SLIDE TEMPLATE</a:t>
            </a:r>
          </a:p>
          <a:p>
            <a:endParaRPr lang="en-US" b="1" dirty="0" smtClean="0"/>
          </a:p>
          <a:p>
            <a:r>
              <a:rPr lang="en-US" b="1" dirty="0" smtClean="0"/>
              <a:t>Purpose:  </a:t>
            </a:r>
            <a:r>
              <a:rPr lang="en-US" b="0" dirty="0" smtClean="0"/>
              <a:t>To define</a:t>
            </a:r>
            <a:r>
              <a:rPr lang="en-US" b="0" baseline="0" dirty="0" smtClean="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Identify current and target metrics for evaluating success toward the objective in graphs along the top half of the slide.  Below each graph, describe internal and external drivers and barriers that will support or hinder the service line from reaching this objective. Create one slide for each of objective related to goal #1.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33</a:t>
            </a:fld>
            <a:endParaRPr lang="en-US" dirty="0"/>
          </a:p>
        </p:txBody>
      </p:sp>
    </p:spTree>
    <p:extLst>
      <p:ext uri="{BB962C8B-B14F-4D97-AF65-F5344CB8AC3E}">
        <p14:creationId xmlns:p14="http://schemas.microsoft.com/office/powerpoint/2010/main" val="988785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BLANK INITIATIVE</a:t>
            </a:r>
            <a:r>
              <a:rPr lang="en-US" b="1" baseline="0" dirty="0" smtClean="0"/>
              <a:t> </a:t>
            </a:r>
            <a:r>
              <a:rPr lang="en-US" b="1" dirty="0" smtClean="0"/>
              <a:t>SLIDE TEMPLATE</a:t>
            </a:r>
          </a:p>
          <a:p>
            <a:endParaRPr lang="en-US" b="1" dirty="0" smtClean="0"/>
          </a:p>
          <a:p>
            <a:r>
              <a:rPr lang="en-US" b="1" dirty="0" smtClean="0"/>
              <a:t>Purpose:</a:t>
            </a:r>
            <a:r>
              <a:rPr lang="en-US" b="1" baseline="0" dirty="0" smtClean="0"/>
              <a:t> </a:t>
            </a:r>
            <a:r>
              <a:rPr lang="en-US" b="0" baseline="0" dirty="0" smtClean="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smtClean="0"/>
          </a:p>
          <a:p>
            <a:r>
              <a:rPr lang="en-US" b="1" baseline="0" dirty="0" smtClean="0"/>
              <a:t>Task: </a:t>
            </a:r>
            <a:r>
              <a:rPr lang="en-US" b="0" baseline="0" dirty="0" smtClean="0"/>
              <a:t>Define the initiative(s) that corresponds with each objective. Describe the initiative in the box on the top left and outline resources required for the initiative on the right. On the bottom right, identify relevant outcome and process measures that will be used to measure initiative progress, and targets for these measures. Copy and paste to create one slide for each initiative.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BLANK PRIORITIZATION SLIDE TEMPLATE</a:t>
            </a:r>
          </a:p>
          <a:p>
            <a:endParaRPr lang="en-US" b="1" dirty="0" smtClean="0"/>
          </a:p>
          <a:p>
            <a:r>
              <a:rPr lang="en-US" b="1" dirty="0" smtClean="0"/>
              <a:t>Purpose:</a:t>
            </a:r>
            <a:r>
              <a:rPr lang="en-US" b="0" dirty="0" smtClean="0"/>
              <a:t>  To prioritize initiatives</a:t>
            </a:r>
            <a:r>
              <a:rPr lang="en-US" b="0" baseline="0" dirty="0" smtClean="0"/>
              <a:t> based on feasibility and potential impact to maximize efficient use of limited resources.</a:t>
            </a:r>
            <a:endParaRPr lang="en-US" b="1" dirty="0" smtClean="0"/>
          </a:p>
          <a:p>
            <a:endParaRPr lang="en-US" b="1" dirty="0" smtClean="0"/>
          </a:p>
          <a:p>
            <a:r>
              <a:rPr lang="en-US" b="1" dirty="0" smtClean="0"/>
              <a:t>Task:  </a:t>
            </a:r>
            <a:r>
              <a:rPr lang="en-US" b="0" baseline="0" dirty="0" smtClean="0"/>
              <a:t>Place the initiatives related to one institution level goal on the graph based on your estimation of each initiative’s (a) relative potential impact on the goal and (b) feasibility of implementation.  To assess feasibility of implementation, see the additional resources below. </a:t>
            </a:r>
            <a:endParaRPr lang="en-US"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Additional Resources: </a:t>
            </a:r>
            <a:r>
              <a:rPr lang="en-US" b="0" dirty="0" smtClean="0"/>
              <a:t>For</a:t>
            </a:r>
            <a:r>
              <a:rPr lang="en-US" b="0" baseline="0" dirty="0" smtClean="0"/>
              <a:t> a more detailed analysis of initiative feasibility see the Advisory Board Company's Feasibility Short Form: </a:t>
            </a:r>
            <a:r>
              <a:rPr lang="en-US" dirty="0" smtClean="0">
                <a:hlinkClick r:id="rId3"/>
              </a:rPr>
              <a:t>http://www.advisory.com/Research/Marketing-and-Planning-Leadership-Council/Tools/2007/Feasibility-Short-Form</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35</a:t>
            </a:fld>
            <a:endParaRPr lang="en-US" dirty="0"/>
          </a:p>
        </p:txBody>
      </p:sp>
    </p:spTree>
    <p:extLst>
      <p:ext uri="{BB962C8B-B14F-4D97-AF65-F5344CB8AC3E}">
        <p14:creationId xmlns:p14="http://schemas.microsoft.com/office/powerpoint/2010/main" val="3975413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BLANK FINANCIAL</a:t>
            </a:r>
            <a:r>
              <a:rPr lang="en-US" b="1" baseline="0" dirty="0" smtClean="0"/>
              <a:t> SUMMARY SLIDE TEMPLATE </a:t>
            </a:r>
          </a:p>
          <a:p>
            <a:endParaRPr lang="en-US" b="1" baseline="0" dirty="0" smtClean="0"/>
          </a:p>
          <a:p>
            <a:r>
              <a:rPr lang="en-US" b="1" dirty="0" smtClean="0"/>
              <a:t>Purpose: </a:t>
            </a:r>
            <a:r>
              <a:rPr lang="en-US" b="0" dirty="0" smtClean="0"/>
              <a:t>To</a:t>
            </a:r>
            <a:r>
              <a:rPr lang="en-US" b="0" baseline="0" dirty="0" smtClean="0"/>
              <a:t> summarize resources needed for each goal. </a:t>
            </a:r>
            <a:endParaRPr lang="en-US" b="1" dirty="0" smtClean="0"/>
          </a:p>
          <a:p>
            <a:endParaRPr lang="en-US" b="1" dirty="0" smtClean="0"/>
          </a:p>
          <a:p>
            <a:r>
              <a:rPr lang="en-US" b="1" dirty="0" smtClean="0"/>
              <a:t>Task: </a:t>
            </a:r>
            <a:r>
              <a:rPr lang="en-US" b="0" dirty="0" smtClean="0"/>
              <a:t>For</a:t>
            </a:r>
            <a:r>
              <a:rPr lang="en-US" b="0" baseline="0" dirty="0" smtClean="0"/>
              <a:t> each initiative, enter the estimated cost of each type of resource. Calculate total for each investment along the bottom, and for each resource type along the right side.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36</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BLANK IMPLEMENTATION</a:t>
            </a:r>
            <a:r>
              <a:rPr lang="en-US" b="1" baseline="0" dirty="0" smtClean="0"/>
              <a:t> TIMELINE SLIDE TEMPLATE </a:t>
            </a:r>
          </a:p>
          <a:p>
            <a:endParaRPr lang="en-US" b="1" dirty="0" smtClean="0"/>
          </a:p>
          <a:p>
            <a:r>
              <a:rPr lang="en-US" b="1" dirty="0" smtClean="0"/>
              <a:t>Purpose:</a:t>
            </a:r>
            <a:r>
              <a:rPr lang="en-US" b="0" dirty="0" smtClean="0"/>
              <a:t>  To plan </a:t>
            </a:r>
            <a:r>
              <a:rPr lang="en-US" b="0" baseline="0" dirty="0" smtClean="0"/>
              <a:t>implementation timeline of initiatives over a period of time.</a:t>
            </a:r>
            <a:endParaRPr lang="en-US" b="1"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Task:</a:t>
            </a:r>
            <a:r>
              <a:rPr lang="en-US" b="0" dirty="0" smtClean="0"/>
              <a:t> Using the previous initiative and resource slides,</a:t>
            </a:r>
            <a:r>
              <a:rPr lang="en-US" b="0" baseline="0" dirty="0" smtClean="0"/>
              <a:t> plot implementation of the initiatives over the timeline of the plan by highlighting the relevant columns. Edit the time intervals (YR1, YR2, etc.) to match the level of detail required for your plan (e.g. Q1, Q2…Q10 etc.). </a:t>
            </a: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Table:  </a:t>
            </a:r>
            <a:r>
              <a:rPr lang="en-US" b="0" baseline="0" dirty="0" smtClean="0"/>
              <a:t>To highlight the columns, select the appropriate cells, then right click and select “Fill Color.”  Right click in any cell to insert additional columns or to delete unnecessary rows. </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37</a:t>
            </a:fld>
            <a:endParaRPr lang="en-US" dirty="0"/>
          </a:p>
        </p:txBody>
      </p:sp>
    </p:spTree>
    <p:extLst>
      <p:ext uri="{BB962C8B-B14F-4D97-AF65-F5344CB8AC3E}">
        <p14:creationId xmlns:p14="http://schemas.microsoft.com/office/powerpoint/2010/main" val="1921308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SAMPLE</a:t>
            </a:r>
            <a:r>
              <a:rPr lang="en-US" b="1" baseline="0" dirty="0" smtClean="0"/>
              <a:t> SET 1: GOAL TITLE SLIDE</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38</a:t>
            </a:fld>
            <a:endParaRPr lang="en-US" dirty="0"/>
          </a:p>
        </p:txBody>
      </p:sp>
    </p:spTree>
    <p:extLst>
      <p:ext uri="{BB962C8B-B14F-4D97-AF65-F5344CB8AC3E}">
        <p14:creationId xmlns:p14="http://schemas.microsoft.com/office/powerpoint/2010/main" val="3936628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OBJECTIVE TEMPLATE SLIDE</a:t>
            </a:r>
            <a:endParaRPr lang="en-US" b="1" dirty="0" smtClean="0"/>
          </a:p>
          <a:p>
            <a:endParaRPr lang="en-US" b="1" dirty="0" smtClean="0"/>
          </a:p>
          <a:p>
            <a:r>
              <a:rPr lang="en-US" b="1" dirty="0" smtClean="0"/>
              <a:t>Purpose:  </a:t>
            </a:r>
            <a:r>
              <a:rPr lang="en-US" b="0" dirty="0" smtClean="0"/>
              <a:t>To define</a:t>
            </a:r>
            <a:r>
              <a:rPr lang="en-US" b="0" baseline="0" dirty="0" smtClean="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Identify current and target metrics for evaluating success toward the objective in graphs along the top half of the slide.  Below each graph, describe internal and external drivers and barriers that will support or hinder the service line from reaching this objective. Create one slide for each of objective related to goal #1.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39</a:t>
            </a:fld>
            <a:endParaRPr lang="en-US" dirty="0"/>
          </a:p>
        </p:txBody>
      </p:sp>
    </p:spTree>
    <p:extLst>
      <p:ext uri="{BB962C8B-B14F-4D97-AF65-F5344CB8AC3E}">
        <p14:creationId xmlns:p14="http://schemas.microsoft.com/office/powerpoint/2010/main" val="98878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a:t>
            </a:r>
            <a:r>
              <a:rPr lang="en-US" b="0" baseline="0" dirty="0" smtClean="0"/>
              <a:t> provide a roadmap for the strategic plan presentation.  </a:t>
            </a:r>
          </a:p>
          <a:p>
            <a:endParaRPr lang="en-US" b="0" baseline="0" dirty="0" smtClean="0"/>
          </a:p>
          <a:p>
            <a:r>
              <a:rPr lang="en-US" b="1" baseline="0" dirty="0" smtClean="0"/>
              <a:t>Task: </a:t>
            </a:r>
            <a:r>
              <a:rPr lang="en-US" b="0" baseline="0" dirty="0" smtClean="0"/>
              <a:t>This roadmap presents an exhaustive list of the template slides provided in this document.  You can modify the template to meet your audience’s interests by adding/removing/reorganizing slides as needed.  Once the plan is complete, edit the roadmap above to reflect the order and list of slides included for each section in the presentation. </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a:t>
            </a:fld>
            <a:endParaRPr lang="en-US" dirty="0"/>
          </a:p>
        </p:txBody>
      </p:sp>
    </p:spTree>
    <p:extLst>
      <p:ext uri="{BB962C8B-B14F-4D97-AF65-F5344CB8AC3E}">
        <p14:creationId xmlns:p14="http://schemas.microsoft.com/office/powerpoint/2010/main" val="580781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INITIATIVE TEMPLATE SLIDE</a:t>
            </a:r>
            <a:endParaRPr lang="en-US" b="1" dirty="0" smtClean="0"/>
          </a:p>
          <a:p>
            <a:endParaRPr lang="en-US" b="1" dirty="0" smtClean="0"/>
          </a:p>
          <a:p>
            <a:r>
              <a:rPr lang="en-US" b="1" dirty="0" smtClean="0"/>
              <a:t>Purpose:</a:t>
            </a:r>
            <a:r>
              <a:rPr lang="en-US" b="1" baseline="0" dirty="0" smtClean="0"/>
              <a:t> </a:t>
            </a:r>
            <a:r>
              <a:rPr lang="en-US" b="0" baseline="0" dirty="0" smtClean="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smtClean="0"/>
          </a:p>
          <a:p>
            <a:r>
              <a:rPr lang="en-US" b="1" baseline="0" dirty="0" smtClean="0"/>
              <a:t>Task: </a:t>
            </a:r>
            <a:r>
              <a:rPr lang="en-US" b="0" baseline="0" dirty="0" smtClean="0"/>
              <a:t>Define the initiative(s) that corresponds with each objective. Describe the initiative in the box on the top left and outline resources required for the initiative on the right. On the bottom right, identify relevant outcome and process measures that will be used to measure initiative progress, and targets for these measures. Copy and paste to create one slide for each initiative. </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INITIATIVE PRIORITIZATION TEMPLATE SLIDE</a:t>
            </a:r>
            <a:endParaRPr lang="en-US" b="1" dirty="0" smtClean="0"/>
          </a:p>
          <a:p>
            <a:endParaRPr lang="en-US" b="1" dirty="0" smtClean="0"/>
          </a:p>
          <a:p>
            <a:r>
              <a:rPr lang="en-US" b="1" dirty="0" smtClean="0"/>
              <a:t>Purpose:</a:t>
            </a:r>
            <a:r>
              <a:rPr lang="en-US" b="0" dirty="0" smtClean="0"/>
              <a:t>  To prioritize initiatives</a:t>
            </a:r>
            <a:r>
              <a:rPr lang="en-US" b="0" baseline="0" dirty="0" smtClean="0"/>
              <a:t> based on feasibility and potential impact to maximize efficient use of limited resources.</a:t>
            </a:r>
            <a:endParaRPr lang="en-US" b="1" dirty="0" smtClean="0"/>
          </a:p>
          <a:p>
            <a:endParaRPr lang="en-US" b="1" dirty="0" smtClean="0"/>
          </a:p>
          <a:p>
            <a:r>
              <a:rPr lang="en-US" b="1" dirty="0" smtClean="0"/>
              <a:t>Task:  </a:t>
            </a:r>
            <a:r>
              <a:rPr lang="en-US" b="0" baseline="0" dirty="0" smtClean="0"/>
              <a:t>Place the initiatives related to one institution level goal on the graph based on your estimation of each initiative’s (a) relative potential impact on the goal and (b) feasibility of implementation.  To assess feasibility of implementation, see the additional resources below. </a:t>
            </a:r>
            <a:endParaRPr lang="en-US"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Additional Resources: </a:t>
            </a:r>
            <a:r>
              <a:rPr lang="en-US" b="0" dirty="0" smtClean="0"/>
              <a:t>For</a:t>
            </a:r>
            <a:r>
              <a:rPr lang="en-US" b="0" baseline="0" dirty="0" smtClean="0"/>
              <a:t> a more detailed analysis of initiative feasibility see the Advisory Board Company's Feasibility Short Form: </a:t>
            </a:r>
            <a:r>
              <a:rPr lang="en-US" dirty="0" smtClean="0">
                <a:hlinkClick r:id="rId3"/>
              </a:rPr>
              <a:t>http://www.advisory.com/Research/Marketing-and-Planning-Leadership-Council/Tools/2007/Feasibility-Short-Form</a:t>
            </a:r>
            <a:endParaRPr lang="en-US" b="0"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41</a:t>
            </a:fld>
            <a:endParaRPr lang="en-US" dirty="0"/>
          </a:p>
        </p:txBody>
      </p:sp>
    </p:spTree>
    <p:extLst>
      <p:ext uri="{BB962C8B-B14F-4D97-AF65-F5344CB8AC3E}">
        <p14:creationId xmlns:p14="http://schemas.microsoft.com/office/powerpoint/2010/main" val="3975413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FINANCIAL SUMAMRY TEMPLATE SLIDE</a:t>
            </a:r>
            <a:endParaRPr lang="en-US" b="1" dirty="0" smtClean="0"/>
          </a:p>
          <a:p>
            <a:endParaRPr lang="en-US" b="1" baseline="0" dirty="0" smtClean="0"/>
          </a:p>
          <a:p>
            <a:r>
              <a:rPr lang="en-US" b="1" dirty="0" smtClean="0"/>
              <a:t>Purpose: </a:t>
            </a:r>
            <a:r>
              <a:rPr lang="en-US" b="0" dirty="0" smtClean="0"/>
              <a:t>To</a:t>
            </a:r>
            <a:r>
              <a:rPr lang="en-US" b="0" baseline="0" dirty="0" smtClean="0"/>
              <a:t> summarize resources needed for each goal. </a:t>
            </a:r>
            <a:endParaRPr lang="en-US" b="1" dirty="0" smtClean="0"/>
          </a:p>
          <a:p>
            <a:endParaRPr lang="en-US" b="1" dirty="0" smtClean="0"/>
          </a:p>
          <a:p>
            <a:r>
              <a:rPr lang="en-US" b="1" dirty="0" smtClean="0"/>
              <a:t>Task: </a:t>
            </a:r>
            <a:r>
              <a:rPr lang="en-US" b="0" dirty="0" smtClean="0"/>
              <a:t>For</a:t>
            </a:r>
            <a:r>
              <a:rPr lang="en-US" b="0" baseline="0" dirty="0" smtClean="0"/>
              <a:t> each initiative, enter the estimated cost of each type of resource. Calculate total for each investment along the bottom, and for each resource type along the right side.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42</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1: IMPLEMENATION TIMELINE TEMPLATE SLIDE</a:t>
            </a:r>
            <a:endParaRPr lang="en-US" b="1" dirty="0" smtClean="0"/>
          </a:p>
          <a:p>
            <a:endParaRPr lang="en-US" b="1" dirty="0" smtClean="0"/>
          </a:p>
          <a:p>
            <a:r>
              <a:rPr lang="en-US" b="1" dirty="0" smtClean="0"/>
              <a:t>Purpose:</a:t>
            </a:r>
            <a:r>
              <a:rPr lang="en-US" b="0" dirty="0" smtClean="0"/>
              <a:t>  To plan </a:t>
            </a:r>
            <a:r>
              <a:rPr lang="en-US" b="0" baseline="0" dirty="0" smtClean="0"/>
              <a:t>implementation timeline of initiatives over a period of time.</a:t>
            </a:r>
            <a:endParaRPr lang="en-US" b="1"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Task:</a:t>
            </a:r>
            <a:r>
              <a:rPr lang="en-US" b="0" dirty="0" smtClean="0"/>
              <a:t> Using the previous initiative and resource slides,</a:t>
            </a:r>
            <a:r>
              <a:rPr lang="en-US" b="0" baseline="0" dirty="0" smtClean="0"/>
              <a:t> plot implementation of the initiatives over the timeline of the plan by highlighting the relevant columns. Edit the time intervals (YR1, YR2, etc.) to match the level of detail required for your plan (e.g. Q1, Q2…Q10 etc.). </a:t>
            </a: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Table:  </a:t>
            </a:r>
            <a:r>
              <a:rPr lang="en-US" b="0" baseline="0" dirty="0" smtClean="0"/>
              <a:t>To highlight the columns, select the appropriate cells, then right click and select “Fill Color.”  Right click in any cell to insert additional columns or to delete unnecessary rows.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43</a:t>
            </a:fld>
            <a:endParaRPr lang="en-US" dirty="0"/>
          </a:p>
        </p:txBody>
      </p:sp>
    </p:spTree>
    <p:extLst>
      <p:ext uri="{BB962C8B-B14F-4D97-AF65-F5344CB8AC3E}">
        <p14:creationId xmlns:p14="http://schemas.microsoft.com/office/powerpoint/2010/main" val="19213088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GOAL TITLE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44</a:t>
            </a:fld>
            <a:endParaRPr lang="en-US" dirty="0"/>
          </a:p>
        </p:txBody>
      </p:sp>
    </p:spTree>
    <p:extLst>
      <p:ext uri="{BB962C8B-B14F-4D97-AF65-F5344CB8AC3E}">
        <p14:creationId xmlns:p14="http://schemas.microsoft.com/office/powerpoint/2010/main" val="3812676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OBJECTIVE TEMPLATE SLIDE</a:t>
            </a:r>
            <a:endParaRPr lang="en-US" b="1" dirty="0" smtClean="0"/>
          </a:p>
          <a:p>
            <a:endParaRPr lang="en-US" b="1" dirty="0" smtClean="0"/>
          </a:p>
          <a:p>
            <a:r>
              <a:rPr lang="en-US" b="1" dirty="0" smtClean="0"/>
              <a:t>Purpose:  </a:t>
            </a:r>
            <a:r>
              <a:rPr lang="en-US" b="0" dirty="0" smtClean="0"/>
              <a:t>To define</a:t>
            </a:r>
            <a:r>
              <a:rPr lang="en-US" b="0" baseline="0" dirty="0" smtClean="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Identify current and target metrics for evaluating success toward the objective in graphs along the top half of the slide.  Below each graph, describe internal and external drivers and barriers that will support or hinder the service line from reaching this objective. Create one slide for each of objective related to goal #1. </a:t>
            </a:r>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9887854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SAMPLE</a:t>
            </a:r>
            <a:r>
              <a:rPr lang="en-US" b="1" baseline="0" dirty="0" smtClean="0"/>
              <a:t> SET 2: INITIATIVE TEMPLATE SLIDE</a:t>
            </a:r>
          </a:p>
          <a:p>
            <a:endParaRPr lang="en-US" b="1" baseline="0" dirty="0" smtClean="0"/>
          </a:p>
          <a:p>
            <a:r>
              <a:rPr lang="en-US" b="1" dirty="0" smtClean="0"/>
              <a:t>Purpose:</a:t>
            </a:r>
            <a:r>
              <a:rPr lang="en-US" b="1" baseline="0" dirty="0" smtClean="0"/>
              <a:t> </a:t>
            </a:r>
            <a:r>
              <a:rPr lang="en-US" b="0" baseline="0" dirty="0" smtClean="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smtClean="0"/>
          </a:p>
          <a:p>
            <a:r>
              <a:rPr lang="en-US" b="1" baseline="0" dirty="0" smtClean="0"/>
              <a:t>Task: </a:t>
            </a:r>
            <a:r>
              <a:rPr lang="en-US" b="0" baseline="0" dirty="0" smtClean="0"/>
              <a:t>Define the initiative(s) that corresponds with each objective. Describe the initiative in the box on the top left and outline resources required for the initiative on the right. On the bottom right, identify relevant outcome and process measures that will be used to measure initiative progress, and targets for these measures. Copy and paste to create one slide for each initiative. </a:t>
            </a:r>
            <a:endParaRPr lang="en-US" b="1" dirty="0" smtClean="0"/>
          </a:p>
          <a:p>
            <a:endParaRPr lang="en-US" b="1"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INITIATIVE PRIORITIZATION TEMPLATE SLIDE</a:t>
            </a:r>
            <a:endParaRPr lang="en-US" b="1" dirty="0" smtClean="0"/>
          </a:p>
          <a:p>
            <a:endParaRPr lang="en-US" b="1" dirty="0" smtClean="0"/>
          </a:p>
          <a:p>
            <a:r>
              <a:rPr lang="en-US" b="1" dirty="0" smtClean="0"/>
              <a:t>Purpose:</a:t>
            </a:r>
            <a:r>
              <a:rPr lang="en-US" b="0" dirty="0" smtClean="0"/>
              <a:t>  To prioritize initiatives</a:t>
            </a:r>
            <a:r>
              <a:rPr lang="en-US" b="0" baseline="0" dirty="0" smtClean="0"/>
              <a:t> based on feasibility and potential impact to maximize efficient use of limited resources.</a:t>
            </a:r>
            <a:endParaRPr lang="en-US" b="1" dirty="0" smtClean="0"/>
          </a:p>
          <a:p>
            <a:endParaRPr lang="en-US" b="1" dirty="0" smtClean="0"/>
          </a:p>
          <a:p>
            <a:r>
              <a:rPr lang="en-US" b="1" dirty="0" smtClean="0"/>
              <a:t>Task:  </a:t>
            </a:r>
            <a:r>
              <a:rPr lang="en-US" b="0" baseline="0" dirty="0" smtClean="0"/>
              <a:t>Place the initiatives related to one institution level goal on the graph based on your estimation of each initiative’s (a) relative potential impact on the goal and (b) feasibility of implementation.  To assess feasibility of implementation, see the additional resources below. </a:t>
            </a:r>
            <a:endParaRPr lang="en-US"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Additional Resources: </a:t>
            </a:r>
            <a:r>
              <a:rPr lang="en-US" b="0" dirty="0" smtClean="0"/>
              <a:t>For</a:t>
            </a:r>
            <a:r>
              <a:rPr lang="en-US" b="0" baseline="0" dirty="0" smtClean="0"/>
              <a:t> a more detailed analysis of initiative feasibility see the Advisory Board Company's Feasibility Short Form: </a:t>
            </a:r>
            <a:r>
              <a:rPr lang="en-US" dirty="0" smtClean="0">
                <a:hlinkClick r:id="rId3"/>
              </a:rPr>
              <a:t>http://www.advisory.com/Research/Marketing-and-Planning-Leadership-Council/Tools/2007/Feasibility-Short-Form</a:t>
            </a:r>
            <a:endParaRPr lang="en-US" b="0"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47</a:t>
            </a:fld>
            <a:endParaRPr lang="en-US" dirty="0"/>
          </a:p>
        </p:txBody>
      </p:sp>
    </p:spTree>
    <p:extLst>
      <p:ext uri="{BB962C8B-B14F-4D97-AF65-F5344CB8AC3E}">
        <p14:creationId xmlns:p14="http://schemas.microsoft.com/office/powerpoint/2010/main" val="3975413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FINANCIAL SUMAMRY TEMPLATE SLIDE</a:t>
            </a:r>
            <a:endParaRPr lang="en-US" b="1" dirty="0" smtClean="0"/>
          </a:p>
          <a:p>
            <a:endParaRPr lang="en-US" b="1" baseline="0" dirty="0" smtClean="0"/>
          </a:p>
          <a:p>
            <a:r>
              <a:rPr lang="en-US" b="1" dirty="0" smtClean="0"/>
              <a:t>Purpose: </a:t>
            </a:r>
            <a:r>
              <a:rPr lang="en-US" b="0" dirty="0" smtClean="0"/>
              <a:t>To</a:t>
            </a:r>
            <a:r>
              <a:rPr lang="en-US" b="0" baseline="0" dirty="0" smtClean="0"/>
              <a:t> summarize resources needed for each goal. </a:t>
            </a:r>
            <a:endParaRPr lang="en-US" b="1" dirty="0" smtClean="0"/>
          </a:p>
          <a:p>
            <a:endParaRPr lang="en-US" b="1" dirty="0" smtClean="0"/>
          </a:p>
          <a:p>
            <a:r>
              <a:rPr lang="en-US" b="1" dirty="0" smtClean="0"/>
              <a:t>Task: </a:t>
            </a:r>
            <a:r>
              <a:rPr lang="en-US" b="0" dirty="0" smtClean="0"/>
              <a:t>For</a:t>
            </a:r>
            <a:r>
              <a:rPr lang="en-US" b="0" baseline="0" dirty="0" smtClean="0"/>
              <a:t> each initiative, enter the estimated cost of each type of resource. Calculate total for each investment along the bottom, and for each resource type along the right side.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48</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SAMPLE</a:t>
            </a:r>
            <a:r>
              <a:rPr lang="en-US" b="1" baseline="0" dirty="0" smtClean="0"/>
              <a:t> SET 2: IMPLEMENATION TIMELINE TEMPLATE SLIDE</a:t>
            </a:r>
            <a:endParaRPr lang="en-US" b="1" dirty="0" smtClean="0"/>
          </a:p>
          <a:p>
            <a:endParaRPr lang="en-US" b="1" dirty="0" smtClean="0"/>
          </a:p>
          <a:p>
            <a:r>
              <a:rPr lang="en-US" b="1" dirty="0" smtClean="0"/>
              <a:t>Purpose:</a:t>
            </a:r>
            <a:r>
              <a:rPr lang="en-US" b="0" dirty="0" smtClean="0"/>
              <a:t>  To plan </a:t>
            </a:r>
            <a:r>
              <a:rPr lang="en-US" b="0" baseline="0" dirty="0" smtClean="0"/>
              <a:t>implementation timeline of initiatives over a period of time.</a:t>
            </a:r>
            <a:endParaRPr lang="en-US" b="1" dirty="0" smtClean="0"/>
          </a:p>
          <a:p>
            <a:endParaRPr lang="en-US" b="1"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Task:</a:t>
            </a:r>
            <a:r>
              <a:rPr lang="en-US" b="0" dirty="0" smtClean="0"/>
              <a:t> Using the previous initiative and resource slides,</a:t>
            </a:r>
            <a:r>
              <a:rPr lang="en-US" b="0" baseline="0" dirty="0" smtClean="0"/>
              <a:t> plot implementation of the initiatives over the timeline of the plan by highlighting the relevant columns. Edit the time intervals (YR1, YR2, etc.) to match the level of detail required for your plan (e.g. Q1, Q2…Q10 etc.). </a:t>
            </a: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Table:  </a:t>
            </a:r>
            <a:r>
              <a:rPr lang="en-US" b="0" baseline="0" dirty="0" smtClean="0"/>
              <a:t>To highlight the columns, select the appropriate cells, then right click and select “Fill Color.”  Right click in any cell to insert additional columns or to delete unnecessary rows. </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49</a:t>
            </a:fld>
            <a:endParaRPr lang="en-US" dirty="0"/>
          </a:p>
        </p:txBody>
      </p:sp>
    </p:spTree>
    <p:extLst>
      <p:ext uri="{BB962C8B-B14F-4D97-AF65-F5344CB8AC3E}">
        <p14:creationId xmlns:p14="http://schemas.microsoft.com/office/powerpoint/2010/main" val="192130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397CE-5E86-4661-B0C5-9F93836F6E1D}" type="slidenum">
              <a:rPr lang="en-US" smtClean="0"/>
              <a:pPr/>
              <a:t>50</a:t>
            </a:fld>
            <a:endParaRPr lang="en-US" dirty="0"/>
          </a:p>
        </p:txBody>
      </p:sp>
    </p:spTree>
    <p:extLst>
      <p:ext uri="{BB962C8B-B14F-4D97-AF65-F5344CB8AC3E}">
        <p14:creationId xmlns:p14="http://schemas.microsoft.com/office/powerpoint/2010/main" val="23940484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 </a:t>
            </a:r>
            <a:r>
              <a:rPr lang="en-US" b="0" dirty="0" smtClean="0"/>
              <a:t>To provide an</a:t>
            </a:r>
            <a:r>
              <a:rPr lang="en-US" b="0" baseline="0" dirty="0" smtClean="0"/>
              <a:t> overall summary of resource investment required for the strategic plan. </a:t>
            </a:r>
            <a:endParaRPr lang="en-US" b="1" dirty="0" smtClean="0"/>
          </a:p>
          <a:p>
            <a:endParaRPr lang="en-US" b="1" dirty="0" smtClean="0"/>
          </a:p>
          <a:p>
            <a:r>
              <a:rPr lang="en-US" b="1" dirty="0" smtClean="0"/>
              <a:t>Task: </a:t>
            </a:r>
            <a:r>
              <a:rPr lang="en-US" b="0" dirty="0" smtClean="0"/>
              <a:t>Using the previously completed financial summary slides for each goal, fill in the investment needed for each type of resource by goal. At the bottom</a:t>
            </a:r>
            <a:r>
              <a:rPr lang="en-US" b="0" baseline="0" dirty="0" smtClean="0"/>
              <a:t> of the slide, calculate the total investment required by the strategic plan. </a:t>
            </a:r>
            <a:endParaRPr lang="en-US" b="0"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51</a:t>
            </a:fld>
            <a:endParaRPr lang="en-US" dirty="0"/>
          </a:p>
        </p:txBody>
      </p:sp>
    </p:spTree>
    <p:extLst>
      <p:ext uri="{BB962C8B-B14F-4D97-AF65-F5344CB8AC3E}">
        <p14:creationId xmlns:p14="http://schemas.microsoft.com/office/powerpoint/2010/main" val="4101199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a:t>
            </a:r>
            <a:r>
              <a:rPr lang="en-US" b="0" dirty="0" smtClean="0"/>
              <a:t>  To summarize total resources and coordination needed</a:t>
            </a:r>
            <a:r>
              <a:rPr lang="en-US" b="0" baseline="0" dirty="0" smtClean="0"/>
              <a:t> from other departments or other service lines. </a:t>
            </a:r>
            <a:endParaRPr lang="en-US" b="1" dirty="0" smtClean="0"/>
          </a:p>
          <a:p>
            <a:endParaRPr lang="en-US" b="1" dirty="0" smtClean="0"/>
          </a:p>
          <a:p>
            <a:pPr algn="l"/>
            <a:r>
              <a:rPr lang="en-US" b="1" dirty="0" smtClean="0"/>
              <a:t>Task:</a:t>
            </a:r>
            <a:r>
              <a:rPr lang="en-US" b="0" dirty="0" smtClean="0"/>
              <a:t>  Change</a:t>
            </a:r>
            <a:r>
              <a:rPr lang="en-US" b="0" baseline="0" dirty="0" smtClean="0"/>
              <a:t> headings to reflect departments from which the service line will required support to execute strategic initiatives and identify a liaison for the department or service line. Below indicate what resources or coordinated efforts will be required from each department. </a:t>
            </a:r>
            <a:endParaRPr lang="en-US" b="1"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a:t>
            </a:r>
            <a:r>
              <a:rPr lang="en-US" b="1" baseline="0" dirty="0" smtClean="0"/>
              <a:t> </a:t>
            </a:r>
            <a:r>
              <a:rPr lang="en-US" b="0" baseline="0" dirty="0" smtClean="0"/>
              <a:t>To track progress on initiatives and metrics at the objective level. </a:t>
            </a:r>
          </a:p>
          <a:p>
            <a:endParaRPr lang="en-US" b="0" baseline="0" dirty="0" smtClean="0"/>
          </a:p>
          <a:p>
            <a:r>
              <a:rPr lang="en-US" b="1" baseline="0" dirty="0" smtClean="0"/>
              <a:t>Task: </a:t>
            </a:r>
            <a:r>
              <a:rPr lang="en-US" b="0" baseline="0" dirty="0" smtClean="0"/>
              <a:t>For each goal, indicate corresponding objectives and owner(s) of each objective. Use the colored icons at the bottom of the slide to indicate overall progress on initiatives related to the objective. For each objective, identify the relevant metrics as defined earlier in the plan. Indicate value at plan launch, current value, and target value, along with dates. </a:t>
            </a:r>
          </a:p>
          <a:p>
            <a:endParaRPr lang="en-US" b="0" baseline="0" dirty="0" smtClean="0"/>
          </a:p>
          <a:p>
            <a:r>
              <a:rPr lang="en-US" b="0" baseline="0" dirty="0" smtClean="0"/>
              <a:t>Use the colored bars underneath the metric indicators to illustrate progress towards target value.  A bar that spans 25% of the space indicates 25% of the targeted range.  For example, if the metric value at plan launch equals 70, current value is 75, and target value is 90.  The 25% of improvement towards to goal has been achieved (based on current performance) and the bar should span 25% of the space allotted. </a:t>
            </a:r>
          </a:p>
          <a:p>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Purpose:</a:t>
            </a:r>
            <a:r>
              <a:rPr lang="en-US" b="0" dirty="0" smtClean="0"/>
              <a:t>  </a:t>
            </a:r>
            <a:r>
              <a:rPr lang="en-US" sz="1100" dirty="0" smtClean="0"/>
              <a:t>This strategic plan communication template can assist you in organizing how the strategic plan will be shared with internal and external stakeholders to facilitate successful implementation.  The template identifies stakeholders, level of detail of information, key messages, and best methods and of communication.</a:t>
            </a:r>
          </a:p>
          <a:p>
            <a:r>
              <a:rPr lang="en-US" b="0" baseline="0" dirty="0" smtClean="0"/>
              <a:t>	</a:t>
            </a:r>
            <a:endParaRPr lang="en-US" b="1" dirty="0" smtClean="0"/>
          </a:p>
          <a:p>
            <a:r>
              <a:rPr lang="en-US" b="1" dirty="0" smtClean="0"/>
              <a:t>Task:  </a:t>
            </a:r>
            <a:r>
              <a:rPr lang="en-US" b="0" dirty="0" smtClean="0"/>
              <a:t>Identify key stakeholder groups who should be informed</a:t>
            </a:r>
            <a:r>
              <a:rPr lang="en-US" b="0" baseline="0" dirty="0" smtClean="0"/>
              <a:t> about the strategic plan in order to (a) facilitate their support for strategic initiatives, (b) make decisions for related services, or (c) influence other stakeholders.</a:t>
            </a:r>
          </a:p>
          <a:p>
            <a:endParaRPr lang="en-US" b="0" baseline="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baseline="0" dirty="0" smtClean="0"/>
              <a:t>To Edit the Table:  </a:t>
            </a:r>
            <a:r>
              <a:rPr lang="en-US" b="0" baseline="0" dirty="0" smtClean="0"/>
              <a:t>Click directly in any cell to edit the text.  Right click in any cell to insert additional columns or to delete unnecessary rows. </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54</a:t>
            </a:fld>
            <a:endParaRPr lang="en-US" dirty="0"/>
          </a:p>
        </p:txBody>
      </p:sp>
    </p:spTree>
    <p:extLst>
      <p:ext uri="{BB962C8B-B14F-4D97-AF65-F5344CB8AC3E}">
        <p14:creationId xmlns:p14="http://schemas.microsoft.com/office/powerpoint/2010/main" val="42669297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Purpose:</a:t>
            </a:r>
            <a:r>
              <a:rPr lang="en-US" b="0" dirty="0" smtClean="0"/>
              <a:t>  To develop a comprehensive</a:t>
            </a:r>
            <a:r>
              <a:rPr lang="en-US" b="0" baseline="0" dirty="0" smtClean="0"/>
              <a:t> communication plan for implementing each initiative.	</a:t>
            </a:r>
            <a:endParaRPr lang="en-US" b="1" dirty="0" smtClean="0"/>
          </a:p>
          <a:p>
            <a:endParaRPr lang="en-US" b="1" dirty="0" smtClean="0"/>
          </a:p>
          <a:p>
            <a:r>
              <a:rPr lang="en-US" b="1" dirty="0" smtClean="0"/>
              <a:t>Task:  </a:t>
            </a:r>
            <a:r>
              <a:rPr lang="en-US" b="0" dirty="0" smtClean="0"/>
              <a:t>I</a:t>
            </a:r>
            <a:r>
              <a:rPr lang="en-US" b="0" baseline="0" dirty="0" smtClean="0"/>
              <a:t>dentify the best spokespeople for engaging each stakeholder group.  Anticipate potential concerns each group is likely tot have and develop strategies to address each concern.   </a:t>
            </a:r>
            <a:endParaRPr lang="en-US"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55</a:t>
            </a:fld>
            <a:endParaRPr lang="en-US" dirty="0"/>
          </a:p>
        </p:txBody>
      </p:sp>
    </p:spTree>
    <p:extLst>
      <p:ext uri="{BB962C8B-B14F-4D97-AF65-F5344CB8AC3E}">
        <p14:creationId xmlns:p14="http://schemas.microsoft.com/office/powerpoint/2010/main" val="42669297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28B6C-A9E2-4CA0-A339-D3AB6809D578}" type="slidenum">
              <a:rPr lang="en-US" smtClean="0"/>
              <a:pPr/>
              <a:t>56</a:t>
            </a:fld>
            <a:endParaRPr lang="en-US" dirty="0"/>
          </a:p>
        </p:txBody>
      </p:sp>
    </p:spTree>
    <p:extLst>
      <p:ext uri="{BB962C8B-B14F-4D97-AF65-F5344CB8AC3E}">
        <p14:creationId xmlns:p14="http://schemas.microsoft.com/office/powerpoint/2010/main" val="3730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817563"/>
            <a:ext cx="4502150" cy="33782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a:t>
            </a:r>
            <a:r>
              <a:rPr lang="en-US" b="0" baseline="0" dirty="0" smtClean="0"/>
              <a:t> present the institution level and service line level mission and vision statements. Mission and vision statements are foundational to the strategic plan process and provide a broad roadmap for defining plan objectives that move the service line towards its vision.  </a:t>
            </a:r>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08165" rtl="0" eaLnBrk="1" fontAlgn="auto" latinLnBrk="0" hangingPunct="1">
              <a:lnSpc>
                <a:spcPct val="100000"/>
              </a:lnSpc>
              <a:spcBef>
                <a:spcPts val="0"/>
              </a:spcBef>
              <a:spcAft>
                <a:spcPts val="0"/>
              </a:spcAft>
              <a:buClrTx/>
              <a:buSzTx/>
              <a:buFontTx/>
              <a:buNone/>
              <a:tabLst/>
              <a:defRPr/>
            </a:pPr>
            <a:r>
              <a:rPr lang="en-US" b="1" dirty="0" smtClean="0"/>
              <a:t>Task:  </a:t>
            </a:r>
            <a:r>
              <a:rPr lang="en-US" b="0" dirty="0" smtClean="0"/>
              <a:t>Define</a:t>
            </a:r>
            <a:r>
              <a:rPr lang="en-US" b="0" baseline="0" dirty="0" smtClean="0"/>
              <a:t> the neurosciences service line mission and vision. Mission statements reflect the service line’s purpose (e.g. provide high-quality neurosciences care), while the vision statement should reflect the service line’s future goal (e.g. be the regional destination center for neurosciences care). These statements should align with the institution’s mission and vision.  </a:t>
            </a:r>
            <a:endParaRPr lang="en-US" b="1" i="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review</a:t>
            </a:r>
            <a:r>
              <a:rPr lang="en-US" b="0" baseline="0" dirty="0" smtClean="0"/>
              <a:t> the goals and initiatives from the most recent strategic plan. </a:t>
            </a:r>
            <a:endParaRPr lang="en-US" b="0" dirty="0" smtClean="0"/>
          </a:p>
          <a:p>
            <a:endParaRPr lang="en-US" b="0" dirty="0" smtClean="0"/>
          </a:p>
          <a:p>
            <a:pPr marL="0" marR="0" indent="0" algn="l" defTabSz="910118" rtl="0" eaLnBrk="1" fontAlgn="auto" latinLnBrk="0" hangingPunct="1">
              <a:lnSpc>
                <a:spcPct val="100000"/>
              </a:lnSpc>
              <a:spcBef>
                <a:spcPts val="0"/>
              </a:spcBef>
              <a:spcAft>
                <a:spcPts val="0"/>
              </a:spcAft>
              <a:buClrTx/>
              <a:buSzTx/>
              <a:buFontTx/>
              <a:buNone/>
              <a:tabLst/>
              <a:defRPr/>
            </a:pPr>
            <a:r>
              <a:rPr lang="en-US" b="1" dirty="0" smtClean="0"/>
              <a:t>Task:</a:t>
            </a:r>
            <a:r>
              <a:rPr lang="en-US" b="1" baseline="0" dirty="0" smtClean="0"/>
              <a:t> </a:t>
            </a:r>
            <a:r>
              <a:rPr lang="en-US" b="0" baseline="0" dirty="0" smtClean="0"/>
              <a:t>On the left,</a:t>
            </a:r>
            <a:r>
              <a:rPr lang="en-US" b="1" baseline="0" dirty="0" smtClean="0"/>
              <a:t> </a:t>
            </a:r>
            <a:r>
              <a:rPr lang="en-US" b="0" baseline="0" dirty="0" smtClean="0"/>
              <a:t>list the goals from the most recent strategic plan. Indicate initiatives accomplished (or in progress) for each goal. If this is your service line’s first strategic plan, include recent initiatives that have been the focus of your improvement efforts across the past 3 years.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F90397CE-5E86-4661-B0C5-9F93836F6E1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Purpose: </a:t>
            </a:r>
            <a:r>
              <a:rPr lang="en-US" b="0" dirty="0" smtClean="0"/>
              <a:t>To provide a snapshot</a:t>
            </a:r>
            <a:r>
              <a:rPr lang="en-US" b="0" baseline="0" dirty="0" smtClean="0"/>
              <a:t> of</a:t>
            </a:r>
            <a:r>
              <a:rPr lang="en-US" b="0" dirty="0" smtClean="0"/>
              <a:t> </a:t>
            </a:r>
            <a:r>
              <a:rPr lang="en-US" b="0" baseline="0" dirty="0" smtClean="0"/>
              <a:t>current performance on goals against key metric targets from the most recent strategic plan.</a:t>
            </a:r>
            <a:r>
              <a:rPr lang="en-US" b="0" dirty="0" smtClean="0"/>
              <a:t> </a:t>
            </a:r>
          </a:p>
          <a:p>
            <a:endParaRPr lang="en-US" b="0" dirty="0" smtClean="0"/>
          </a:p>
          <a:p>
            <a:r>
              <a:rPr lang="en-US" b="1" dirty="0" smtClean="0"/>
              <a:t>Task:</a:t>
            </a:r>
            <a:r>
              <a:rPr lang="en-US" b="1" baseline="0" dirty="0" smtClean="0"/>
              <a:t> </a:t>
            </a:r>
            <a:r>
              <a:rPr lang="en-US" b="0" baseline="0" dirty="0" smtClean="0"/>
              <a:t>For each goal, identify key metric(s) from previous strategic plan. Edit the graph to show current performance in comparison to the plan target.  If needed, include comments about any initiatives currently underway, ongoing progress, factors that promoted success or presented challenges, etc. Create multiple slides to include all relevant goals and metrics. </a:t>
            </a:r>
          </a:p>
          <a:p>
            <a:endParaRPr lang="en-US" b="0" baseline="0" dirty="0" smtClean="0"/>
          </a:p>
          <a:p>
            <a:r>
              <a:rPr lang="en-US" b="1" baseline="0" dirty="0" smtClean="0"/>
              <a:t>To Edit the Graph: </a:t>
            </a:r>
            <a:r>
              <a:rPr lang="en-US" b="0" baseline="0" dirty="0" smtClean="0"/>
              <a:t>Right click on the graph and select “Edit Data” to edit the information in the graph.  Right click on the graph title (in black) and click “Edit Text” to modify the chart title. </a:t>
            </a:r>
            <a:endParaRPr lang="en-US" b="1"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397CE-5E86-4661-B0C5-9F93836F6E1D}" type="slidenum">
              <a:rPr lang="en-US" smtClean="0"/>
              <a:pPr/>
              <a:t>9</a:t>
            </a:fld>
            <a:endParaRPr lang="en-US" dirty="0"/>
          </a:p>
        </p:txBody>
      </p:sp>
    </p:spTree>
    <p:extLst>
      <p:ext uri="{BB962C8B-B14F-4D97-AF65-F5344CB8AC3E}">
        <p14:creationId xmlns:p14="http://schemas.microsoft.com/office/powerpoint/2010/main" val="239404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ext: Graphic and Regular Box">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bwMode="gray">
          <a:xfrm>
            <a:off x="4261123" y="6454595"/>
            <a:ext cx="621771" cy="242047"/>
          </a:xfrm>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27" name="Text Placeholder 4"/>
          <p:cNvSpPr>
            <a:spLocks noGrp="1"/>
          </p:cNvSpPr>
          <p:nvPr>
            <p:ph type="body" sz="quarter" idx="19" hasCustomPrompt="1"/>
          </p:nvPr>
        </p:nvSpPr>
        <p:spPr bwMode="gray">
          <a:xfrm>
            <a:off x="399870" y="403413"/>
            <a:ext cx="2645699" cy="186366"/>
          </a:xfrm>
        </p:spPr>
        <p:txBody>
          <a:bodyPr lIns="0" tIns="40859" rIns="0" bIns="40859">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
        <p:nvSpPr>
          <p:cNvPr id="28"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29" name="Straight Connector 28"/>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7868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 Placeholder 21"/>
          <p:cNvSpPr>
            <a:spLocks noGrp="1"/>
          </p:cNvSpPr>
          <p:nvPr>
            <p:ph type="body" sz="quarter" idx="17" hasCustomPrompt="1"/>
          </p:nvPr>
        </p:nvSpPr>
        <p:spPr bwMode="gray">
          <a:xfrm>
            <a:off x="6864897" y="6252883"/>
            <a:ext cx="1862043" cy="201706"/>
          </a:xfrm>
          <a:prstGeom prst="rect">
            <a:avLst/>
          </a:prstGeom>
        </p:spPr>
        <p:txBody>
          <a:bodyPr lIns="40930" tIns="40930" rIns="40930" bIns="40930" anchor="b">
            <a:noAutofit/>
          </a:bodyPr>
          <a:lstStyle>
            <a:lvl1pPr marL="0" indent="0" algn="l">
              <a:spcBef>
                <a:spcPts val="0"/>
              </a:spcBef>
              <a:buNone/>
              <a:defRPr sz="400" baseline="0">
                <a:solidFill>
                  <a:schemeClr val="accent5"/>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bwMode="gray">
          <a:xfrm>
            <a:off x="374081" y="6186569"/>
            <a:ext cx="2078181" cy="268020"/>
          </a:xfrm>
          <a:prstGeom prst="rect">
            <a:avLst/>
          </a:prstGeom>
        </p:spPr>
        <p:txBody>
          <a:bodyPr lIns="40930" tIns="40930" rIns="40930" bIns="40930" anchor="b">
            <a:noAutofit/>
          </a:bodyPr>
          <a:lstStyle>
            <a:lvl1pPr marL="81863" indent="-81863" algn="l" defTabSz="81863">
              <a:spcBef>
                <a:spcPts val="0"/>
              </a:spcBef>
              <a:buFont typeface="+mj-lt"/>
              <a:buAutoNum type="arabicParenR"/>
              <a:defRPr sz="400" baseline="0">
                <a:solidFill>
                  <a:schemeClr val="accent5"/>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399870" y="403413"/>
            <a:ext cx="2645699" cy="186366"/>
          </a:xfrm>
        </p:spPr>
        <p:txBody>
          <a:bodyPr lIns="0" tIns="40930" rIns="0" bIns="40930">
            <a:noAutofit/>
          </a:bodyPr>
          <a:lstStyle>
            <a:lvl1pPr marL="0" indent="0">
              <a:spcBef>
                <a:spcPts val="0"/>
              </a:spcBef>
              <a:buNone/>
              <a:defRPr sz="9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p>
            <a:r>
              <a:rPr lang="en-US" dirty="0" smtClean="0"/>
              <a:t>Slide Title – Arial 18pt Bold, Use Title Case</a:t>
            </a:r>
            <a:endParaRPr lang="en-US" dirty="0"/>
          </a:p>
        </p:txBody>
      </p:sp>
      <p:cxnSp>
        <p:nvCxnSpPr>
          <p:cNvPr id="18" name="Straight Connector 17"/>
          <p:cNvCxnSpPr/>
          <p:nvPr userDrawn="1"/>
        </p:nvCxnSpPr>
        <p:spPr bwMode="gray">
          <a:xfrm>
            <a:off x="404092" y="948523"/>
            <a:ext cx="832283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11" hasCustomPrompt="1"/>
          </p:nvPr>
        </p:nvSpPr>
        <p:spPr bwMode="gray">
          <a:xfrm>
            <a:off x="399866" y="963229"/>
            <a:ext cx="8314171" cy="271094"/>
          </a:xfrm>
        </p:spPr>
        <p:txBody>
          <a:bodyPr lIns="0" tIns="40930" rIns="0" bIns="40930">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32" name="Text Placeholder 16"/>
          <p:cNvSpPr>
            <a:spLocks noGrp="1"/>
          </p:cNvSpPr>
          <p:nvPr>
            <p:ph type="body" sz="quarter" idx="23" hasCustomPrompt="1"/>
          </p:nvPr>
        </p:nvSpPr>
        <p:spPr bwMode="gray">
          <a:xfrm>
            <a:off x="1708594" y="1666949"/>
            <a:ext cx="5726833" cy="203020"/>
          </a:xfrm>
        </p:spPr>
        <p:txBody>
          <a:bodyPr/>
          <a:lstStyle>
            <a:lvl1pPr marL="0" indent="0" algn="ctr">
              <a:buNone/>
              <a:defRPr sz="1000" b="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 Use Title Case</a:t>
            </a:r>
            <a:endParaRPr lang="en-US" dirty="0"/>
          </a:p>
        </p:txBody>
      </p:sp>
      <p:sp>
        <p:nvSpPr>
          <p:cNvPr id="33" name="Text Placeholder 16"/>
          <p:cNvSpPr>
            <a:spLocks noGrp="1"/>
          </p:cNvSpPr>
          <p:nvPr>
            <p:ph type="body" sz="quarter" idx="26" hasCustomPrompt="1"/>
          </p:nvPr>
        </p:nvSpPr>
        <p:spPr bwMode="gray">
          <a:xfrm>
            <a:off x="1708594" y="1884483"/>
            <a:ext cx="5726833" cy="213999"/>
          </a:xfrm>
        </p:spPr>
        <p:txBody>
          <a:bodyPr lIns="40930" tIns="40930" rIns="40930" bIns="40930"/>
          <a:lstStyle>
            <a:lvl1pPr marL="0" indent="0" algn="ctr">
              <a:buNone/>
              <a:defRPr sz="900" b="0" i="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34" name="Text Placeholder 16"/>
          <p:cNvSpPr>
            <a:spLocks noGrp="1"/>
          </p:cNvSpPr>
          <p:nvPr>
            <p:ph type="body" sz="quarter" idx="29" hasCustomPrompt="1"/>
          </p:nvPr>
        </p:nvSpPr>
        <p:spPr bwMode="gray">
          <a:xfrm>
            <a:off x="1705973" y="2110978"/>
            <a:ext cx="5732071" cy="213999"/>
          </a:xfrm>
        </p:spPr>
        <p:txBody>
          <a:bodyPr/>
          <a:lstStyle>
            <a:lvl1pPr marL="0" indent="0" algn="ctr">
              <a:buNone/>
              <a:defRPr sz="900" b="0" i="0"/>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35" name="Content Placeholder 15"/>
          <p:cNvSpPr>
            <a:spLocks noGrp="1"/>
          </p:cNvSpPr>
          <p:nvPr>
            <p:ph sz="quarter" idx="21" hasCustomPrompt="1"/>
          </p:nvPr>
        </p:nvSpPr>
        <p:spPr bwMode="gray">
          <a:xfrm>
            <a:off x="1705973" y="2476061"/>
            <a:ext cx="5732071" cy="2795189"/>
          </a:xfrm>
          <a:ln>
            <a:noFill/>
          </a:ln>
        </p:spPr>
        <p:txBody>
          <a:bodyPr lIns="40930" tIns="40930" rIns="40930" bIns="40930" anchor="t"/>
          <a:lstStyle>
            <a:lvl1pPr marL="100901" indent="-100901"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10" name="Text Placeholder 4"/>
          <p:cNvSpPr>
            <a:spLocks noGrp="1"/>
          </p:cNvSpPr>
          <p:nvPr>
            <p:ph type="body" sz="quarter" idx="19" hasCustomPrompt="1"/>
          </p:nvPr>
        </p:nvSpPr>
        <p:spPr bwMode="gray">
          <a:xfrm>
            <a:off x="399870" y="403413"/>
            <a:ext cx="2645699" cy="186366"/>
          </a:xfrm>
        </p:spPr>
        <p:txBody>
          <a:bodyPr lIns="0" tIns="40930" rIns="0" bIns="40930">
            <a:noAutofit/>
          </a:bodyPr>
          <a:lstStyle>
            <a:lvl1pPr marL="0" indent="0">
              <a:spcBef>
                <a:spcPts val="0"/>
              </a:spcBef>
              <a:buNone/>
              <a:defRPr sz="9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p>
            <a:r>
              <a:rPr lang="en-US" dirty="0" smtClean="0"/>
              <a:t>Slide Title – Arial 18pt Bold, Use Title Case</a:t>
            </a:r>
            <a:endParaRPr lang="en-US" dirty="0"/>
          </a:p>
        </p:txBody>
      </p:sp>
      <p:cxnSp>
        <p:nvCxnSpPr>
          <p:cNvPr id="18" name="Straight Connector 17"/>
          <p:cNvCxnSpPr/>
          <p:nvPr userDrawn="1"/>
        </p:nvCxnSpPr>
        <p:spPr bwMode="gray">
          <a:xfrm>
            <a:off x="404092" y="948523"/>
            <a:ext cx="832283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11" hasCustomPrompt="1"/>
          </p:nvPr>
        </p:nvSpPr>
        <p:spPr bwMode="gray">
          <a:xfrm>
            <a:off x="399866" y="963229"/>
            <a:ext cx="8314171" cy="271094"/>
          </a:xfrm>
        </p:spPr>
        <p:txBody>
          <a:bodyPr lIns="0" tIns="40930" rIns="0" bIns="40930">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Tree>
    <p:extLst>
      <p:ext uri="{BB962C8B-B14F-4D97-AF65-F5344CB8AC3E}">
        <p14:creationId xmlns:p14="http://schemas.microsoft.com/office/powerpoint/2010/main" val="23402978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8" tIns="45709" rIns="91418" bIns="45709"/>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defTabSz="912404">
              <a:defRPr/>
            </a:lvl1pPr>
          </a:lstStyle>
          <a:p>
            <a:fld id="{D1524D41-16DC-4D92-9EF9-071B213BE0F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36927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5" name="Rectangle 4"/>
          <p:cNvSpPr/>
          <p:nvPr/>
        </p:nvSpPr>
        <p:spPr bwMode="auto">
          <a:xfrm>
            <a:off x="0" y="3"/>
            <a:ext cx="9144000" cy="870857"/>
          </a:xfrm>
          <a:prstGeom prst="rect">
            <a:avLst/>
          </a:prstGeom>
          <a:solidFill>
            <a:schemeClr val="accent1"/>
          </a:solidFill>
          <a:ln w="9525" cap="flat" cmpd="sng" algn="ctr">
            <a:no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fontAlgn="base">
              <a:spcBef>
                <a:spcPct val="0"/>
              </a:spcBef>
              <a:spcAft>
                <a:spcPct val="0"/>
              </a:spcAft>
            </a:pPr>
            <a:endParaRPr lang="en-US" sz="1400" dirty="0" smtClean="0">
              <a:solidFill>
                <a:srgbClr val="BFBFBF"/>
              </a:solidFill>
              <a:cs typeface="Arial" pitchFamily="34" charset="0"/>
            </a:endParaRPr>
          </a:p>
        </p:txBody>
      </p:sp>
      <p:sp>
        <p:nvSpPr>
          <p:cNvPr id="3" name="Slide Number Placeholder 2"/>
          <p:cNvSpPr>
            <a:spLocks noGrp="1"/>
          </p:cNvSpPr>
          <p:nvPr>
            <p:ph type="sldNum" sz="quarter" idx="10"/>
          </p:nvPr>
        </p:nvSpPr>
        <p:spPr>
          <a:xfrm>
            <a:off x="8424210" y="4"/>
            <a:ext cx="719790" cy="424543"/>
          </a:xfrm>
        </p:spPr>
        <p:txBody>
          <a:bodyPr/>
          <a:lstStyle>
            <a:lvl1pPr>
              <a:defRPr>
                <a:solidFill>
                  <a:schemeClr val="tx1"/>
                </a:solidFill>
              </a:defRPr>
            </a:lvl1pPr>
          </a:lstStyle>
          <a:p>
            <a:fld id="{720EF1D8-22C3-47F9-97C9-90650415DCF1}"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1" hasCustomPrompt="1"/>
          </p:nvPr>
        </p:nvSpPr>
        <p:spPr>
          <a:xfrm>
            <a:off x="493267" y="867220"/>
            <a:ext cx="8164287" cy="465729"/>
          </a:xfrm>
          <a:prstGeom prst="rect">
            <a:avLst/>
          </a:prstGeom>
        </p:spPr>
        <p:txBody>
          <a:bodyPr lIns="65272" tIns="65272" rIns="65272" bIns="65272"/>
          <a:lstStyle>
            <a:lvl1pPr marL="0" indent="0" algn="ctr">
              <a:buNone/>
              <a:defRPr sz="2300" i="1" spc="0" baseline="0">
                <a:solidFill>
                  <a:schemeClr val="tx1"/>
                </a:solidFill>
                <a:latin typeface="Cambria" pitchFamily="18" charset="0"/>
                <a:cs typeface="Arial" pitchFamily="34" charset="0"/>
              </a:defRPr>
            </a:lvl1pPr>
            <a:lvl2pPr>
              <a:buNone/>
              <a:defRPr sz="1900" spc="286" baseline="0">
                <a:solidFill>
                  <a:schemeClr val="bg1">
                    <a:lumMod val="50000"/>
                  </a:schemeClr>
                </a:solidFill>
              </a:defRPr>
            </a:lvl2pPr>
            <a:lvl3pPr>
              <a:buNone/>
              <a:defRPr sz="1900" spc="286" baseline="0">
                <a:solidFill>
                  <a:schemeClr val="bg1">
                    <a:lumMod val="50000"/>
                  </a:schemeClr>
                </a:solidFill>
              </a:defRPr>
            </a:lvl3pPr>
            <a:lvl4pPr>
              <a:buNone/>
              <a:defRPr sz="1900" spc="286" baseline="0">
                <a:solidFill>
                  <a:schemeClr val="bg1">
                    <a:lumMod val="50000"/>
                  </a:schemeClr>
                </a:solidFill>
              </a:defRPr>
            </a:lvl4pPr>
            <a:lvl5pPr>
              <a:buNone/>
              <a:defRPr sz="1900" spc="286" baseline="0">
                <a:solidFill>
                  <a:schemeClr val="bg1">
                    <a:lumMod val="50000"/>
                  </a:schemeClr>
                </a:solidFill>
              </a:defRPr>
            </a:lvl5pPr>
          </a:lstStyle>
          <a:p>
            <a:pPr lvl="0"/>
            <a:r>
              <a:rPr lang="en-US" dirty="0" smtClean="0"/>
              <a:t>Click to Add Slide Subtitle: Cambria 16pt Italic</a:t>
            </a:r>
            <a:endParaRPr lang="en-US" dirty="0"/>
          </a:p>
        </p:txBody>
      </p:sp>
      <p:sp>
        <p:nvSpPr>
          <p:cNvPr id="12" name="Text Placeholder 11"/>
          <p:cNvSpPr>
            <a:spLocks noGrp="1"/>
          </p:cNvSpPr>
          <p:nvPr>
            <p:ph type="body" sz="quarter" idx="12" hasCustomPrompt="1"/>
          </p:nvPr>
        </p:nvSpPr>
        <p:spPr bwMode="gray">
          <a:xfrm>
            <a:off x="493261" y="275476"/>
            <a:ext cx="8164286" cy="591330"/>
          </a:xfrm>
          <a:prstGeom prst="rect">
            <a:avLst/>
          </a:prstGeom>
        </p:spPr>
        <p:txBody>
          <a:bodyPr lIns="65272" tIns="65272" rIns="65272" bIns="65272" anchor="b"/>
          <a:lstStyle>
            <a:lvl1pPr marL="0" indent="0" algn="ctr">
              <a:buNone/>
              <a:defRPr sz="2900" spc="0" baseline="0">
                <a:solidFill>
                  <a:schemeClr val="accent4"/>
                </a:solidFill>
                <a:latin typeface="Cambria" pitchFamily="18" charset="0"/>
                <a:cs typeface="Arial" pitchFamily="34" charset="0"/>
              </a:defRPr>
            </a:lvl1pPr>
            <a:lvl2pPr>
              <a:buNone/>
              <a:defRPr sz="2300" spc="286" baseline="0">
                <a:solidFill>
                  <a:schemeClr val="bg1"/>
                </a:solidFill>
                <a:latin typeface="+mj-lt"/>
              </a:defRPr>
            </a:lvl2pPr>
            <a:lvl3pPr>
              <a:buNone/>
              <a:defRPr sz="2300" spc="286" baseline="0">
                <a:solidFill>
                  <a:schemeClr val="bg1"/>
                </a:solidFill>
                <a:latin typeface="+mj-lt"/>
              </a:defRPr>
            </a:lvl3pPr>
            <a:lvl4pPr>
              <a:buNone/>
              <a:defRPr sz="2300" spc="286" baseline="0">
                <a:solidFill>
                  <a:schemeClr val="bg1"/>
                </a:solidFill>
                <a:latin typeface="+mj-lt"/>
              </a:defRPr>
            </a:lvl4pPr>
            <a:lvl5pPr>
              <a:buNone/>
              <a:defRPr sz="2300" spc="286" baseline="0">
                <a:solidFill>
                  <a:schemeClr val="bg1"/>
                </a:solidFill>
                <a:latin typeface="+mj-lt"/>
              </a:defRPr>
            </a:lvl5pPr>
          </a:lstStyle>
          <a:p>
            <a:pPr lvl="0"/>
            <a:r>
              <a:rPr lang="en-US" dirty="0" smtClean="0"/>
              <a:t>Click to Add Slide Title: Cambria 20pt</a:t>
            </a:r>
            <a:endParaRPr lang="en-US" dirty="0"/>
          </a:p>
        </p:txBody>
      </p:sp>
      <p:sp>
        <p:nvSpPr>
          <p:cNvPr id="8" name="Footer Placeholder 7"/>
          <p:cNvSpPr>
            <a:spLocks noGrp="1"/>
          </p:cNvSpPr>
          <p:nvPr>
            <p:ph type="ftr" sz="quarter" idx="13"/>
          </p:nvPr>
        </p:nvSpPr>
        <p:spPr/>
        <p:txBody>
          <a:bodyPr/>
          <a:lstStyle/>
          <a:p>
            <a:r>
              <a:rPr lang="en-US" smtClean="0">
                <a:solidFill>
                  <a:srgbClr val="000000"/>
                </a:solidFill>
              </a:rPr>
              <a:t>Add footer text here.</a:t>
            </a:r>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BC_logo_rgb.png"/>
          <p:cNvPicPr>
            <a:picLocks noChangeAspect="1"/>
          </p:cNvPicPr>
          <p:nvPr userDrawn="1"/>
        </p:nvPicPr>
        <p:blipFill>
          <a:blip r:embed="rId2" cstate="print"/>
          <a:stretch>
            <a:fillRect/>
          </a:stretch>
        </p:blipFill>
        <p:spPr bwMode="gray">
          <a:xfrm>
            <a:off x="404091" y="403412"/>
            <a:ext cx="1172095" cy="451256"/>
          </a:xfrm>
          <a:prstGeom prst="rect">
            <a:avLst/>
          </a:prstGeom>
        </p:spPr>
      </p:pic>
      <p:cxnSp>
        <p:nvCxnSpPr>
          <p:cNvPr id="6" name="Straight Connector 5"/>
          <p:cNvCxnSpPr/>
          <p:nvPr userDrawn="1"/>
        </p:nvCxnSpPr>
        <p:spPr bwMode="gray">
          <a:xfrm>
            <a:off x="1695915" y="410283"/>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8"/>
          <p:cNvSpPr>
            <a:spLocks noGrp="1"/>
          </p:cNvSpPr>
          <p:nvPr>
            <p:ph type="body" sz="quarter" idx="11" hasCustomPrompt="1"/>
          </p:nvPr>
        </p:nvSpPr>
        <p:spPr bwMode="gray">
          <a:xfrm>
            <a:off x="914400" y="2785952"/>
            <a:ext cx="7315200" cy="968188"/>
          </a:xfrm>
          <a:prstGeom prst="rect">
            <a:avLst/>
          </a:prstGeom>
        </p:spPr>
        <p:txBody>
          <a:bodyPr lIns="41029" tIns="41029" rIns="41029" bIns="41029" anchor="b"/>
          <a:lstStyle>
            <a:lvl1pPr marL="0" indent="0">
              <a:spcBef>
                <a:spcPts val="0"/>
              </a:spcBef>
              <a:buNone/>
              <a:defRPr sz="2900" b="1"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Title – Arial </a:t>
            </a:r>
            <a:br>
              <a:rPr lang="en-US" dirty="0" smtClean="0"/>
            </a:br>
            <a:r>
              <a:rPr lang="en-US" dirty="0" smtClean="0"/>
              <a:t>32pt Bold, Use Title Case</a:t>
            </a:r>
          </a:p>
        </p:txBody>
      </p:sp>
      <p:sp>
        <p:nvSpPr>
          <p:cNvPr id="8" name="Text Placeholder 8"/>
          <p:cNvSpPr>
            <a:spLocks noGrp="1"/>
          </p:cNvSpPr>
          <p:nvPr>
            <p:ph type="body" sz="quarter" idx="12" hasCustomPrompt="1"/>
          </p:nvPr>
        </p:nvSpPr>
        <p:spPr bwMode="gray">
          <a:xfrm>
            <a:off x="914400" y="3832222"/>
            <a:ext cx="7315200" cy="403412"/>
          </a:xfrm>
          <a:prstGeom prst="rect">
            <a:avLst/>
          </a:prstGeom>
        </p:spPr>
        <p:txBody>
          <a:bodyPr lIns="41029" tIns="41029" rIns="41029" bIns="41029" anchor="t"/>
          <a:lstStyle>
            <a:lvl1pPr marL="0" indent="0">
              <a:spcBef>
                <a:spcPts val="0"/>
              </a:spcBef>
              <a:buNone/>
              <a:defRPr sz="1400" b="0" i="1"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Subtitle – Arial 16pt Italic, Use Title Case</a:t>
            </a:r>
          </a:p>
        </p:txBody>
      </p:sp>
      <p:sp>
        <p:nvSpPr>
          <p:cNvPr id="9" name="Text Placeholder 15"/>
          <p:cNvSpPr>
            <a:spLocks noGrp="1"/>
          </p:cNvSpPr>
          <p:nvPr>
            <p:ph type="body" sz="quarter" idx="14" hasCustomPrompt="1"/>
          </p:nvPr>
        </p:nvSpPr>
        <p:spPr bwMode="gray">
          <a:xfrm>
            <a:off x="1767723" y="470795"/>
            <a:ext cx="1945295" cy="322729"/>
          </a:xfrm>
          <a:prstGeom prst="rect">
            <a:avLst/>
          </a:prstGeom>
        </p:spPr>
        <p:txBody>
          <a:bodyPr lIns="41029" tIns="41029" rIns="41029" bIns="41029" anchor="ctr"/>
          <a:lstStyle>
            <a:lvl1pPr marL="0" indent="0" algn="l">
              <a:spcBef>
                <a:spcPts val="0"/>
              </a:spcBef>
              <a:buNone/>
              <a:defRPr sz="11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Program Name Goes Here on One Line or Two Equal Lines</a:t>
            </a:r>
            <a:endParaRPr lang="en-US" dirty="0"/>
          </a:p>
        </p:txBody>
      </p:sp>
      <p:sp>
        <p:nvSpPr>
          <p:cNvPr id="10" name="Text Placeholder 31"/>
          <p:cNvSpPr>
            <a:spLocks noGrp="1"/>
          </p:cNvSpPr>
          <p:nvPr>
            <p:ph type="body" sz="quarter" idx="52" hasCustomPrompt="1"/>
          </p:nvPr>
        </p:nvSpPr>
        <p:spPr>
          <a:xfrm>
            <a:off x="914400" y="4402944"/>
            <a:ext cx="3228838" cy="1458079"/>
          </a:xfrm>
        </p:spPr>
        <p:txBody>
          <a:bodyPr lIns="41029" tIns="41029" rIns="41029" bIns="41029"/>
          <a:lstStyle>
            <a:lvl1pPr>
              <a:defRPr sz="1100" baseline="0">
                <a:solidFill>
                  <a:schemeClr val="accent3"/>
                </a:solidFill>
              </a:defRPr>
            </a:lvl1pPr>
            <a:lvl2pPr>
              <a:defRPr sz="1100">
                <a:solidFill>
                  <a:schemeClr val="accent3"/>
                </a:solidFill>
              </a:defRPr>
            </a:lvl2pPr>
            <a:lvl3pPr>
              <a:defRPr sz="1100">
                <a:solidFill>
                  <a:schemeClr val="accent3"/>
                </a:solidFill>
              </a:defRPr>
            </a:lvl3pPr>
            <a:lvl4pPr>
              <a:defRPr sz="1100">
                <a:solidFill>
                  <a:schemeClr val="accent3"/>
                </a:solidFill>
              </a:defRPr>
            </a:lvl4pPr>
            <a:lvl5pPr>
              <a:defRPr sz="1100">
                <a:solidFill>
                  <a:schemeClr val="accent3"/>
                </a:solidFill>
              </a:defRPr>
            </a:lvl5pPr>
          </a:lstStyle>
          <a:p>
            <a:pPr lvl="0"/>
            <a:r>
              <a:rPr lang="en-US" dirty="0" smtClean="0"/>
              <a:t>Bulleted text if needed – Arial 12pt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404091" y="6453188"/>
            <a:ext cx="3325091" cy="1818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914342"/>
            <a:endParaRPr lang="en-US">
              <a:solidFill>
                <a:srgbClr val="FFFFFF"/>
              </a:solidFill>
            </a:endParaRPr>
          </a:p>
        </p:txBody>
      </p:sp>
      <p:sp>
        <p:nvSpPr>
          <p:cNvPr id="12" name="Date Placeholder 3"/>
          <p:cNvSpPr txBox="1">
            <a:spLocks/>
          </p:cNvSpPr>
          <p:nvPr userDrawn="1"/>
        </p:nvSpPr>
        <p:spPr bwMode="gray">
          <a:xfrm rot="5400000">
            <a:off x="1782412" y="5028168"/>
            <a:ext cx="110006" cy="2960047"/>
          </a:xfrm>
          <a:prstGeom prst="rect">
            <a:avLst/>
          </a:prstGeom>
        </p:spPr>
        <p:txBody>
          <a:bodyPr vert="vert270" wrap="square" lIns="41029" tIns="41029" rIns="41029" bIns="41029" anchor="ctr">
            <a:noAutofit/>
          </a:bodyPr>
          <a:lstStyle>
            <a:lvl1pPr marL="0" marR="0" indent="0" algn="l" defTabSz="640080" rtl="0" eaLnBrk="1" fontAlgn="auto" latinLnBrk="0" hangingPunct="1">
              <a:lnSpc>
                <a:spcPct val="100000"/>
              </a:lnSpc>
              <a:spcBef>
                <a:spcPts val="0"/>
              </a:spcBef>
              <a:spcAft>
                <a:spcPts val="0"/>
              </a:spcAft>
              <a:buClrTx/>
              <a:buSzTx/>
              <a:buFontTx/>
              <a:buNone/>
              <a:tabLst/>
              <a:defRPr/>
            </a:lvl1pPr>
          </a:lstStyle>
          <a:p>
            <a:pPr defTabSz="574408">
              <a:defRPr/>
            </a:pPr>
            <a:r>
              <a:rPr lang="en-US" sz="600" cap="all" dirty="0" smtClean="0">
                <a:solidFill>
                  <a:srgbClr val="617685"/>
                </a:solidFill>
                <a:latin typeface="Calibri"/>
              </a:rPr>
              <a:t>©</a:t>
            </a:r>
            <a:r>
              <a:rPr lang="en-US" sz="600" cap="all" dirty="0" smtClean="0">
                <a:solidFill>
                  <a:srgbClr val="617685"/>
                </a:solidFill>
              </a:rPr>
              <a:t>2011 The Advisory Board Company • advisory.com</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itle 1"/>
          <p:cNvSpPr>
            <a:spLocks noGrp="1"/>
          </p:cNvSpPr>
          <p:nvPr>
            <p:ph type="title" hasCustomPrompt="1"/>
          </p:nvPr>
        </p:nvSpPr>
        <p:spPr>
          <a:xfrm>
            <a:off x="2909455" y="2702026"/>
            <a:ext cx="3325091" cy="492307"/>
          </a:xfrm>
          <a:prstGeom prst="rect">
            <a:avLst/>
          </a:prstGeom>
        </p:spPr>
        <p:txBody>
          <a:bodyPr lIns="41029" tIns="41029" rIns="41029" bIns="41029" anchor="b"/>
          <a:lstStyle>
            <a:lvl1pPr algn="ctr">
              <a:defRPr baseline="0">
                <a:solidFill>
                  <a:schemeClr val="tx1"/>
                </a:solidFill>
              </a:defRPr>
            </a:lvl1pPr>
          </a:lstStyle>
          <a:p>
            <a:r>
              <a:rPr lang="en-US" dirty="0" smtClean="0"/>
              <a:t>Divider Title – Arial 18pt Bold</a:t>
            </a:r>
            <a:endParaRPr lang="en-US" dirty="0"/>
          </a:p>
        </p:txBody>
      </p:sp>
      <p:sp>
        <p:nvSpPr>
          <p:cNvPr id="5" name="Text Placeholder 4"/>
          <p:cNvSpPr>
            <a:spLocks noGrp="1"/>
          </p:cNvSpPr>
          <p:nvPr>
            <p:ph type="body" sz="quarter" idx="11" hasCustomPrompt="1"/>
          </p:nvPr>
        </p:nvSpPr>
        <p:spPr>
          <a:xfrm>
            <a:off x="2909455" y="3207533"/>
            <a:ext cx="3325091" cy="455306"/>
          </a:xfrm>
        </p:spPr>
        <p:txBody>
          <a:bodyPr lIns="41029" tIns="41029" rIns="41029" bIns="41029">
            <a:noAutofit/>
          </a:bodyPr>
          <a:lstStyle>
            <a:lvl1pPr marL="0" indent="0" algn="ctr">
              <a:spcBef>
                <a:spcPts val="0"/>
              </a:spcBef>
              <a:buNone/>
              <a:defRPr sz="1300" baseline="0">
                <a:solidFill>
                  <a:schemeClr val="tx1"/>
                </a:solidFill>
              </a:defRPr>
            </a:lvl1pPr>
          </a:lstStyle>
          <a:p>
            <a:pPr lvl="0"/>
            <a:r>
              <a:rPr lang="en-US" dirty="0" smtClean="0"/>
              <a:t>Divider Subtitle – Arial 14pt Regular</a:t>
            </a:r>
            <a:endParaRPr lang="en-US" dirty="0"/>
          </a:p>
        </p:txBody>
      </p:sp>
      <p:sp>
        <p:nvSpPr>
          <p:cNvPr id="6" name="Text Placeholder 31"/>
          <p:cNvSpPr>
            <a:spLocks noGrp="1"/>
          </p:cNvSpPr>
          <p:nvPr>
            <p:ph type="body" sz="quarter" idx="35" hasCustomPrompt="1"/>
          </p:nvPr>
        </p:nvSpPr>
        <p:spPr>
          <a:xfrm>
            <a:off x="3366655" y="3718703"/>
            <a:ext cx="2410691" cy="1129553"/>
          </a:xfrm>
        </p:spPr>
        <p:txBody>
          <a:bodyPr lIns="41029" tIns="41029" rIns="41029" bIns="41029"/>
          <a:lstStyle>
            <a:lvl1pPr>
              <a:defRPr baseline="0"/>
            </a:lvl1pPr>
          </a:lstStyle>
          <a:p>
            <a:pPr lvl="0"/>
            <a:r>
              <a:rPr lang="en-US" dirty="0" smtClean="0"/>
              <a:t>Bulleted text, if needed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BC_Logo_FullColor_RGB.png"/>
          <p:cNvPicPr>
            <a:picLocks noChangeAspect="1"/>
          </p:cNvPicPr>
          <p:nvPr userDrawn="1"/>
        </p:nvPicPr>
        <p:blipFill>
          <a:blip r:embed="rId2" cstate="print"/>
          <a:stretch>
            <a:fillRect/>
          </a:stretch>
        </p:blipFill>
        <p:spPr>
          <a:xfrm>
            <a:off x="3275288" y="1530371"/>
            <a:ext cx="2593424" cy="1215423"/>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oad Map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Box 4"/>
          <p:cNvSpPr txBox="1"/>
          <p:nvPr userDrawn="1"/>
        </p:nvSpPr>
        <p:spPr>
          <a:xfrm>
            <a:off x="2927725" y="638366"/>
            <a:ext cx="3288552" cy="329081"/>
          </a:xfrm>
          <a:prstGeom prst="rect">
            <a:avLst/>
          </a:prstGeom>
          <a:noFill/>
        </p:spPr>
        <p:txBody>
          <a:bodyPr wrap="square" lIns="41029" tIns="41029" rIns="41029" bIns="41029" rtlCol="0">
            <a:spAutoFit/>
          </a:bodyPr>
          <a:lstStyle/>
          <a:p>
            <a:pPr algn="ctr" defTabSz="914342"/>
            <a:r>
              <a:rPr lang="en-US" sz="1600" b="1" dirty="0" smtClean="0">
                <a:solidFill>
                  <a:prstClr val="black"/>
                </a:solidFill>
              </a:rPr>
              <a:t>Road Map for Discussion</a:t>
            </a:r>
          </a:p>
        </p:txBody>
      </p:sp>
      <p:sp>
        <p:nvSpPr>
          <p:cNvPr id="6" name="Freeform 5"/>
          <p:cNvSpPr/>
          <p:nvPr userDrawn="1"/>
        </p:nvSpPr>
        <p:spPr bwMode="gray">
          <a:xfrm>
            <a:off x="2253537" y="283800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2</a:t>
            </a:r>
            <a:endParaRPr lang="en-US" sz="900" b="1" dirty="0">
              <a:solidFill>
                <a:srgbClr val="FFFFFF"/>
              </a:solidFill>
              <a:cs typeface="Arial" pitchFamily="34" charset="0"/>
            </a:endParaRPr>
          </a:p>
        </p:txBody>
      </p:sp>
      <p:sp>
        <p:nvSpPr>
          <p:cNvPr id="7" name="Freeform 6"/>
          <p:cNvSpPr/>
          <p:nvPr userDrawn="1"/>
        </p:nvSpPr>
        <p:spPr bwMode="gray">
          <a:xfrm>
            <a:off x="2253537" y="3569287"/>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3</a:t>
            </a:r>
            <a:endParaRPr lang="en-US" sz="900" b="1" dirty="0">
              <a:solidFill>
                <a:srgbClr val="FFFFFF"/>
              </a:solidFill>
              <a:cs typeface="Arial" pitchFamily="34" charset="0"/>
            </a:endParaRPr>
          </a:p>
        </p:txBody>
      </p:sp>
      <p:sp>
        <p:nvSpPr>
          <p:cNvPr id="8" name="Freeform 7"/>
          <p:cNvSpPr/>
          <p:nvPr userDrawn="1"/>
        </p:nvSpPr>
        <p:spPr bwMode="gray">
          <a:xfrm>
            <a:off x="2253537" y="2106719"/>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1</a:t>
            </a:r>
            <a:endParaRPr lang="en-US" sz="900" b="1" dirty="0">
              <a:solidFill>
                <a:srgbClr val="FFFFFF"/>
              </a:solidFill>
              <a:cs typeface="Arial" pitchFamily="34" charset="0"/>
            </a:endParaRPr>
          </a:p>
        </p:txBody>
      </p:sp>
      <p:sp>
        <p:nvSpPr>
          <p:cNvPr id="9" name="Text Placeholder 4"/>
          <p:cNvSpPr>
            <a:spLocks noGrp="1"/>
          </p:cNvSpPr>
          <p:nvPr>
            <p:ph type="body" sz="quarter" idx="11" hasCustomPrompt="1"/>
          </p:nvPr>
        </p:nvSpPr>
        <p:spPr bwMode="gray">
          <a:xfrm>
            <a:off x="2812465" y="2877327"/>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0" name="Text Placeholder 4"/>
          <p:cNvSpPr>
            <a:spLocks noGrp="1"/>
          </p:cNvSpPr>
          <p:nvPr>
            <p:ph type="body" sz="quarter" idx="12" hasCustomPrompt="1"/>
          </p:nvPr>
        </p:nvSpPr>
        <p:spPr bwMode="gray">
          <a:xfrm>
            <a:off x="2812465" y="3608611"/>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1" name="Text Placeholder 4"/>
          <p:cNvSpPr>
            <a:spLocks noGrp="1"/>
          </p:cNvSpPr>
          <p:nvPr>
            <p:ph type="body" sz="quarter" idx="15" hasCustomPrompt="1"/>
          </p:nvPr>
        </p:nvSpPr>
        <p:spPr bwMode="gray">
          <a:xfrm>
            <a:off x="2812465" y="2146043"/>
            <a:ext cx="3842141" cy="244083"/>
          </a:xfrm>
        </p:spPr>
        <p:txBody>
          <a:bodyPr lIns="41029" tIns="41029" rIns="41029" bIns="41029" anchor="ctr">
            <a:noAutofit/>
          </a:bodyPr>
          <a:lstStyle>
            <a:lvl1pPr marL="0" indent="0">
              <a:spcBef>
                <a:spcPts val="0"/>
              </a:spcBef>
              <a:buNone/>
              <a:defRPr sz="1300" b="1" baseline="0">
                <a:solidFill>
                  <a:schemeClr val="tx1"/>
                </a:solidFill>
              </a:defRPr>
            </a:lvl1pPr>
          </a:lstStyle>
          <a:p>
            <a:pPr lvl="0"/>
            <a:r>
              <a:rPr lang="en-US" dirty="0" smtClean="0"/>
              <a:t>Section Title – Arial 14pt Bold, Use Title Case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oad Map 4">
    <p:spTree>
      <p:nvGrpSpPr>
        <p:cNvPr id="1" name=""/>
        <p:cNvGrpSpPr/>
        <p:nvPr/>
      </p:nvGrpSpPr>
      <p:grpSpPr>
        <a:xfrm>
          <a:off x="0" y="0"/>
          <a:ext cx="0" cy="0"/>
          <a:chOff x="0" y="0"/>
          <a:chExt cx="0" cy="0"/>
        </a:xfrm>
      </p:grpSpPr>
      <p:sp>
        <p:nvSpPr>
          <p:cNvPr id="12" name="Freeform 11"/>
          <p:cNvSpPr/>
          <p:nvPr userDrawn="1"/>
        </p:nvSpPr>
        <p:spPr bwMode="gray">
          <a:xfrm>
            <a:off x="2252407" y="276944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2</a:t>
            </a:r>
            <a:endParaRPr lang="en-US" sz="900" b="1" dirty="0">
              <a:solidFill>
                <a:srgbClr val="FFFFFF"/>
              </a:solidFill>
              <a:cs typeface="Arial" pitchFamily="34" charset="0"/>
            </a:endParaRPr>
          </a:p>
        </p:txBody>
      </p:sp>
      <p:sp>
        <p:nvSpPr>
          <p:cNvPr id="13" name="Freeform 12"/>
          <p:cNvSpPr/>
          <p:nvPr userDrawn="1"/>
        </p:nvSpPr>
        <p:spPr bwMode="gray">
          <a:xfrm>
            <a:off x="2252407" y="3429966"/>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3</a:t>
            </a:r>
            <a:endParaRPr lang="en-US" sz="900" b="1" dirty="0">
              <a:solidFill>
                <a:srgbClr val="FFFFFF"/>
              </a:solidFill>
              <a:cs typeface="Arial" pitchFamily="34" charset="0"/>
            </a:endParaRPr>
          </a:p>
        </p:txBody>
      </p:sp>
      <p:sp>
        <p:nvSpPr>
          <p:cNvPr id="14" name="Freeform 13"/>
          <p:cNvSpPr/>
          <p:nvPr userDrawn="1"/>
        </p:nvSpPr>
        <p:spPr bwMode="gray">
          <a:xfrm>
            <a:off x="2252407" y="4090490"/>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4</a:t>
            </a:r>
            <a:endParaRPr lang="en-US" sz="900" b="1" dirty="0">
              <a:solidFill>
                <a:srgbClr val="FFFFFF"/>
              </a:solidFill>
              <a:cs typeface="Arial" pitchFamily="34" charset="0"/>
            </a:endParaRPr>
          </a:p>
        </p:txBody>
      </p:sp>
      <p:sp>
        <p:nvSpPr>
          <p:cNvPr id="15" name="Freeform 14"/>
          <p:cNvSpPr/>
          <p:nvPr userDrawn="1"/>
        </p:nvSpPr>
        <p:spPr bwMode="gray">
          <a:xfrm>
            <a:off x="2252407" y="2108920"/>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1</a:t>
            </a:r>
            <a:endParaRPr lang="en-US" sz="900" b="1" dirty="0">
              <a:solidFill>
                <a:srgbClr val="FFFFFF"/>
              </a:solidFill>
              <a:cs typeface="Arial" pitchFamily="34" charset="0"/>
            </a:endParaRP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Box 4"/>
          <p:cNvSpPr txBox="1"/>
          <p:nvPr userDrawn="1"/>
        </p:nvSpPr>
        <p:spPr>
          <a:xfrm>
            <a:off x="2927725" y="638366"/>
            <a:ext cx="3288552" cy="329081"/>
          </a:xfrm>
          <a:prstGeom prst="rect">
            <a:avLst/>
          </a:prstGeom>
          <a:noFill/>
        </p:spPr>
        <p:txBody>
          <a:bodyPr wrap="square" lIns="41029" tIns="41029" rIns="41029" bIns="41029" rtlCol="0">
            <a:spAutoFit/>
          </a:bodyPr>
          <a:lstStyle/>
          <a:p>
            <a:pPr algn="ctr" defTabSz="914342"/>
            <a:r>
              <a:rPr lang="en-US" sz="1600" b="1" dirty="0" smtClean="0">
                <a:solidFill>
                  <a:prstClr val="black"/>
                </a:solidFill>
              </a:rPr>
              <a:t>Road Map for Discussion</a:t>
            </a:r>
          </a:p>
        </p:txBody>
      </p:sp>
      <p:sp>
        <p:nvSpPr>
          <p:cNvPr id="16" name="Text Placeholder 4"/>
          <p:cNvSpPr>
            <a:spLocks noGrp="1"/>
          </p:cNvSpPr>
          <p:nvPr>
            <p:ph type="body" sz="quarter" idx="16" hasCustomPrompt="1"/>
          </p:nvPr>
        </p:nvSpPr>
        <p:spPr bwMode="gray">
          <a:xfrm>
            <a:off x="2811335" y="2808767"/>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7" name="Text Placeholder 4"/>
          <p:cNvSpPr>
            <a:spLocks noGrp="1"/>
          </p:cNvSpPr>
          <p:nvPr>
            <p:ph type="body" sz="quarter" idx="17" hasCustomPrompt="1"/>
          </p:nvPr>
        </p:nvSpPr>
        <p:spPr bwMode="gray">
          <a:xfrm>
            <a:off x="2811335" y="3469290"/>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8" name="Text Placeholder 4"/>
          <p:cNvSpPr>
            <a:spLocks noGrp="1"/>
          </p:cNvSpPr>
          <p:nvPr>
            <p:ph type="body" sz="quarter" idx="13" hasCustomPrompt="1"/>
          </p:nvPr>
        </p:nvSpPr>
        <p:spPr bwMode="gray">
          <a:xfrm>
            <a:off x="2811335" y="4129814"/>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19" name="Text Placeholder 4"/>
          <p:cNvSpPr>
            <a:spLocks noGrp="1"/>
          </p:cNvSpPr>
          <p:nvPr>
            <p:ph type="body" sz="quarter" idx="18" hasCustomPrompt="1"/>
          </p:nvPr>
        </p:nvSpPr>
        <p:spPr bwMode="gray">
          <a:xfrm>
            <a:off x="2811335" y="2148244"/>
            <a:ext cx="3842141" cy="244083"/>
          </a:xfrm>
        </p:spPr>
        <p:txBody>
          <a:bodyPr lIns="41029" tIns="41029" rIns="41029" bIns="41029" anchor="ctr">
            <a:noAutofit/>
          </a:bodyPr>
          <a:lstStyle>
            <a:lvl1pPr marL="0" indent="0">
              <a:spcBef>
                <a:spcPts val="0"/>
              </a:spcBef>
              <a:buNone/>
              <a:defRPr sz="1300" b="1" baseline="0">
                <a:solidFill>
                  <a:schemeClr val="tx1"/>
                </a:solidFill>
              </a:defRPr>
            </a:lvl1pPr>
          </a:lstStyle>
          <a:p>
            <a:pPr lvl="0"/>
            <a:r>
              <a:rPr lang="en-US" dirty="0" smtClean="0"/>
              <a:t>Section Title – Arial 14pt Bold, Use Title Case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oad Map 5">
    <p:spTree>
      <p:nvGrpSpPr>
        <p:cNvPr id="1" name=""/>
        <p:cNvGrpSpPr/>
        <p:nvPr/>
      </p:nvGrpSpPr>
      <p:grpSpPr>
        <a:xfrm>
          <a:off x="0" y="0"/>
          <a:ext cx="0" cy="0"/>
          <a:chOff x="0" y="0"/>
          <a:chExt cx="0" cy="0"/>
        </a:xfrm>
      </p:grpSpPr>
      <p:sp>
        <p:nvSpPr>
          <p:cNvPr id="24" name="Freeform 23"/>
          <p:cNvSpPr/>
          <p:nvPr userDrawn="1"/>
        </p:nvSpPr>
        <p:spPr bwMode="gray">
          <a:xfrm>
            <a:off x="2252743" y="2107390"/>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1</a:t>
            </a:r>
            <a:endParaRPr lang="en-US" sz="900" b="1" dirty="0">
              <a:solidFill>
                <a:srgbClr val="FFFFFF"/>
              </a:solidFill>
              <a:cs typeface="Arial" pitchFamily="34" charset="0"/>
            </a:endParaRP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Box 4"/>
          <p:cNvSpPr txBox="1"/>
          <p:nvPr userDrawn="1"/>
        </p:nvSpPr>
        <p:spPr>
          <a:xfrm>
            <a:off x="2927725" y="638366"/>
            <a:ext cx="3288552" cy="329081"/>
          </a:xfrm>
          <a:prstGeom prst="rect">
            <a:avLst/>
          </a:prstGeom>
          <a:noFill/>
        </p:spPr>
        <p:txBody>
          <a:bodyPr wrap="square" lIns="41029" tIns="41029" rIns="41029" bIns="41029" rtlCol="0">
            <a:spAutoFit/>
          </a:bodyPr>
          <a:lstStyle/>
          <a:p>
            <a:pPr algn="ctr" defTabSz="914342"/>
            <a:r>
              <a:rPr lang="en-US" sz="1600" b="1" dirty="0" smtClean="0">
                <a:solidFill>
                  <a:prstClr val="black"/>
                </a:solidFill>
              </a:rPr>
              <a:t>Road Map for Discussion</a:t>
            </a:r>
          </a:p>
        </p:txBody>
      </p:sp>
      <p:sp>
        <p:nvSpPr>
          <p:cNvPr id="20" name="Freeform 19"/>
          <p:cNvSpPr/>
          <p:nvPr userDrawn="1"/>
        </p:nvSpPr>
        <p:spPr bwMode="gray">
          <a:xfrm>
            <a:off x="2252743" y="267499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2</a:t>
            </a:r>
            <a:endParaRPr lang="en-US" sz="900" b="1" dirty="0">
              <a:solidFill>
                <a:srgbClr val="FFFFFF"/>
              </a:solidFill>
              <a:cs typeface="Arial" pitchFamily="34" charset="0"/>
            </a:endParaRPr>
          </a:p>
        </p:txBody>
      </p:sp>
      <p:sp>
        <p:nvSpPr>
          <p:cNvPr id="21" name="Freeform 20"/>
          <p:cNvSpPr/>
          <p:nvPr userDrawn="1"/>
        </p:nvSpPr>
        <p:spPr bwMode="gray">
          <a:xfrm>
            <a:off x="2252743" y="3242597"/>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3</a:t>
            </a:r>
            <a:endParaRPr lang="en-US" sz="900" b="1" dirty="0">
              <a:solidFill>
                <a:srgbClr val="FFFFFF"/>
              </a:solidFill>
              <a:cs typeface="Arial" pitchFamily="34" charset="0"/>
            </a:endParaRPr>
          </a:p>
        </p:txBody>
      </p:sp>
      <p:sp>
        <p:nvSpPr>
          <p:cNvPr id="22" name="Freeform 21"/>
          <p:cNvSpPr/>
          <p:nvPr userDrawn="1"/>
        </p:nvSpPr>
        <p:spPr bwMode="gray">
          <a:xfrm>
            <a:off x="2252743" y="3810201"/>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4</a:t>
            </a:r>
            <a:endParaRPr lang="en-US" sz="900" b="1" dirty="0">
              <a:solidFill>
                <a:srgbClr val="FFFFFF"/>
              </a:solidFill>
              <a:cs typeface="Arial" pitchFamily="34" charset="0"/>
            </a:endParaRPr>
          </a:p>
        </p:txBody>
      </p:sp>
      <p:sp>
        <p:nvSpPr>
          <p:cNvPr id="23" name="Freeform 22"/>
          <p:cNvSpPr/>
          <p:nvPr userDrawn="1"/>
        </p:nvSpPr>
        <p:spPr bwMode="gray">
          <a:xfrm>
            <a:off x="2252743" y="4377803"/>
            <a:ext cx="448887" cy="322729"/>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58" tIns="41029" rIns="82058" bIns="41029" rtlCol="0" anchor="ctr"/>
          <a:lstStyle/>
          <a:p>
            <a:pPr algn="ctr" defTabSz="914342"/>
            <a:r>
              <a:rPr lang="en-US" sz="900" b="1" dirty="0" smtClean="0">
                <a:solidFill>
                  <a:srgbClr val="FFFFFF"/>
                </a:solidFill>
                <a:cs typeface="Arial" pitchFamily="34" charset="0"/>
              </a:rPr>
              <a:t>5</a:t>
            </a:r>
            <a:endParaRPr lang="en-US" sz="900" b="1" dirty="0">
              <a:solidFill>
                <a:srgbClr val="FFFFFF"/>
              </a:solidFill>
              <a:cs typeface="Arial" pitchFamily="34" charset="0"/>
            </a:endParaRPr>
          </a:p>
        </p:txBody>
      </p:sp>
      <p:sp>
        <p:nvSpPr>
          <p:cNvPr id="25" name="Text Placeholder 4"/>
          <p:cNvSpPr>
            <a:spLocks noGrp="1"/>
          </p:cNvSpPr>
          <p:nvPr>
            <p:ph type="body" sz="quarter" idx="11" hasCustomPrompt="1"/>
          </p:nvPr>
        </p:nvSpPr>
        <p:spPr bwMode="gray">
          <a:xfrm>
            <a:off x="2811672" y="2714317"/>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26" name="Text Placeholder 4"/>
          <p:cNvSpPr>
            <a:spLocks noGrp="1"/>
          </p:cNvSpPr>
          <p:nvPr>
            <p:ph type="body" sz="quarter" idx="12" hasCustomPrompt="1"/>
          </p:nvPr>
        </p:nvSpPr>
        <p:spPr bwMode="gray">
          <a:xfrm>
            <a:off x="2811672" y="3281921"/>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27" name="Text Placeholder 4"/>
          <p:cNvSpPr>
            <a:spLocks noGrp="1"/>
          </p:cNvSpPr>
          <p:nvPr>
            <p:ph type="body" sz="quarter" idx="19" hasCustomPrompt="1"/>
          </p:nvPr>
        </p:nvSpPr>
        <p:spPr bwMode="gray">
          <a:xfrm>
            <a:off x="2811672" y="3849524"/>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28" name="Text Placeholder 4"/>
          <p:cNvSpPr>
            <a:spLocks noGrp="1"/>
          </p:cNvSpPr>
          <p:nvPr>
            <p:ph type="body" sz="quarter" idx="14" hasCustomPrompt="1"/>
          </p:nvPr>
        </p:nvSpPr>
        <p:spPr bwMode="gray">
          <a:xfrm>
            <a:off x="2811672" y="4417127"/>
            <a:ext cx="3823855" cy="244083"/>
          </a:xfrm>
        </p:spPr>
        <p:txBody>
          <a:bodyPr lIns="41029" tIns="41029" rIns="41029" bIns="41029" anchor="ctr">
            <a:noAutofit/>
          </a:bodyPr>
          <a:lstStyle>
            <a:lvl1pPr marL="0" indent="0">
              <a:spcBef>
                <a:spcPts val="0"/>
              </a:spcBef>
              <a:buNone/>
              <a:defRPr sz="800" baseline="0">
                <a:solidFill>
                  <a:schemeClr val="accent3"/>
                </a:solidFill>
              </a:defRPr>
            </a:lvl1pPr>
          </a:lstStyle>
          <a:p>
            <a:pPr lvl="0"/>
            <a:r>
              <a:rPr lang="en-US" dirty="0" smtClean="0"/>
              <a:t>Section Title – Arial 9pt Regular, Use Title Case</a:t>
            </a:r>
            <a:endParaRPr lang="en-US" dirty="0"/>
          </a:p>
        </p:txBody>
      </p:sp>
      <p:sp>
        <p:nvSpPr>
          <p:cNvPr id="29" name="Text Placeholder 4"/>
          <p:cNvSpPr>
            <a:spLocks noGrp="1"/>
          </p:cNvSpPr>
          <p:nvPr>
            <p:ph type="body" sz="quarter" idx="15" hasCustomPrompt="1"/>
          </p:nvPr>
        </p:nvSpPr>
        <p:spPr bwMode="gray">
          <a:xfrm>
            <a:off x="2811671" y="2146714"/>
            <a:ext cx="3842141" cy="244083"/>
          </a:xfrm>
        </p:spPr>
        <p:txBody>
          <a:bodyPr lIns="41029" tIns="41029" rIns="41029" bIns="41029" anchor="ctr">
            <a:noAutofit/>
          </a:bodyPr>
          <a:lstStyle>
            <a:lvl1pPr marL="0" indent="0">
              <a:spcBef>
                <a:spcPts val="0"/>
              </a:spcBef>
              <a:buNone/>
              <a:defRPr sz="1300" b="1" baseline="0">
                <a:solidFill>
                  <a:schemeClr val="tx1"/>
                </a:solidFill>
              </a:defRPr>
            </a:lvl1pPr>
          </a:lstStyle>
          <a:p>
            <a:pPr lvl="0"/>
            <a:r>
              <a:rPr lang="en-US" dirty="0" smtClean="0"/>
              <a:t>Section Title – Arial 14pt Bold, Use Title Case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1857236" y="1330699"/>
            <a:ext cx="5403273"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1857236" y="1504684"/>
            <a:ext cx="5403273"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ext: Graphic and Regular Box">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bwMode="gray">
          <a:xfrm>
            <a:off x="4261123" y="6454595"/>
            <a:ext cx="621771" cy="242047"/>
          </a:xfrm>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28"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baseline="0">
                <a:solidFill>
                  <a:schemeClr val="tx1"/>
                </a:solidFill>
              </a:defRPr>
            </a:lvl1pPr>
          </a:lstStyle>
          <a:p>
            <a:r>
              <a:rPr lang="en-US" dirty="0" smtClean="0"/>
              <a:t>Strategic Plan Overview</a:t>
            </a:r>
            <a:endParaRPr lang="en-US" dirty="0"/>
          </a:p>
        </p:txBody>
      </p:sp>
      <p:cxnSp>
        <p:nvCxnSpPr>
          <p:cNvPr id="29" name="Straight Connector 28"/>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6" name="Chevron 5"/>
          <p:cNvSpPr/>
          <p:nvPr userDrawn="1"/>
        </p:nvSpPr>
        <p:spPr bwMode="gray">
          <a:xfrm>
            <a:off x="399866" y="1566560"/>
            <a:ext cx="2103120" cy="617259"/>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CURRENT </a:t>
            </a:r>
            <a:r>
              <a:rPr lang="en-US" sz="1100" b="1" dirty="0" smtClean="0">
                <a:solidFill>
                  <a:prstClr val="black"/>
                </a:solidFill>
              </a:rPr>
              <a:t>PERFORMANCE</a:t>
            </a:r>
          </a:p>
          <a:p>
            <a:pPr algn="ctr" defTabSz="2089606"/>
            <a:r>
              <a:rPr lang="en-US" sz="1100" b="1" dirty="0" smtClean="0">
                <a:solidFill>
                  <a:prstClr val="black"/>
                </a:solidFill>
              </a:rPr>
              <a:t>ANALYSIS</a:t>
            </a:r>
            <a:endParaRPr lang="en-US" sz="1100" b="1" dirty="0">
              <a:solidFill>
                <a:prstClr val="black"/>
              </a:solidFill>
            </a:endParaRPr>
          </a:p>
        </p:txBody>
      </p:sp>
      <p:sp>
        <p:nvSpPr>
          <p:cNvPr id="7" name="Chevron 6"/>
          <p:cNvSpPr/>
          <p:nvPr userDrawn="1"/>
        </p:nvSpPr>
        <p:spPr bwMode="gray">
          <a:xfrm>
            <a:off x="2470216" y="1566560"/>
            <a:ext cx="2103120" cy="617259"/>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FUTURE              </a:t>
            </a:r>
            <a:r>
              <a:rPr lang="en-US" sz="1100" b="1" dirty="0" smtClean="0">
                <a:solidFill>
                  <a:prstClr val="black"/>
                </a:solidFill>
              </a:rPr>
              <a:t>MARKET ASSESSMENT</a:t>
            </a:r>
            <a:endParaRPr lang="en-US" sz="1100" b="1" dirty="0">
              <a:solidFill>
                <a:prstClr val="black"/>
              </a:solidFill>
            </a:endParaRPr>
          </a:p>
        </p:txBody>
      </p:sp>
      <p:sp>
        <p:nvSpPr>
          <p:cNvPr id="8" name="Chevron 7"/>
          <p:cNvSpPr/>
          <p:nvPr userDrawn="1"/>
        </p:nvSpPr>
        <p:spPr bwMode="gray">
          <a:xfrm>
            <a:off x="4540566" y="1566560"/>
            <a:ext cx="2103120" cy="617259"/>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PLAN                      DESIGN</a:t>
            </a:r>
          </a:p>
        </p:txBody>
      </p:sp>
      <p:sp>
        <p:nvSpPr>
          <p:cNvPr id="9" name="Chevron 8"/>
          <p:cNvSpPr/>
          <p:nvPr userDrawn="1"/>
        </p:nvSpPr>
        <p:spPr bwMode="gray">
          <a:xfrm>
            <a:off x="6610917" y="1577448"/>
            <a:ext cx="2103120" cy="617259"/>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STRATEGIC                PLAN SUMMARY</a:t>
            </a:r>
          </a:p>
        </p:txBody>
      </p:sp>
      <p:sp>
        <p:nvSpPr>
          <p:cNvPr id="10" name="TextBox 9"/>
          <p:cNvSpPr txBox="1"/>
          <p:nvPr userDrawn="1"/>
        </p:nvSpPr>
        <p:spPr bwMode="gray">
          <a:xfrm>
            <a:off x="1295400" y="1193219"/>
            <a:ext cx="196992" cy="308028"/>
          </a:xfrm>
          <a:prstGeom prst="rect">
            <a:avLst/>
          </a:prstGeom>
          <a:noFill/>
        </p:spPr>
        <p:txBody>
          <a:bodyPr wrap="none" lIns="45704" tIns="45704" rIns="45704" bIns="45704" rtlCol="0">
            <a:spAutoFit/>
          </a:bodyPr>
          <a:lstStyle/>
          <a:p>
            <a:r>
              <a:rPr lang="en-US" sz="1400" b="1" dirty="0">
                <a:solidFill>
                  <a:schemeClr val="accent2"/>
                </a:solidFill>
              </a:rPr>
              <a:t>1</a:t>
            </a:r>
          </a:p>
        </p:txBody>
      </p:sp>
      <p:sp>
        <p:nvSpPr>
          <p:cNvPr id="11" name="TextBox 10"/>
          <p:cNvSpPr txBox="1"/>
          <p:nvPr userDrawn="1"/>
        </p:nvSpPr>
        <p:spPr bwMode="gray">
          <a:xfrm>
            <a:off x="3429001" y="1193219"/>
            <a:ext cx="196992" cy="308028"/>
          </a:xfrm>
          <a:prstGeom prst="rect">
            <a:avLst/>
          </a:prstGeom>
          <a:noFill/>
        </p:spPr>
        <p:txBody>
          <a:bodyPr wrap="none" lIns="45704" tIns="45704" rIns="45704" bIns="45704" rtlCol="0">
            <a:spAutoFit/>
          </a:bodyPr>
          <a:lstStyle/>
          <a:p>
            <a:r>
              <a:rPr lang="en-US" sz="1400" b="1" dirty="0">
                <a:solidFill>
                  <a:schemeClr val="accent2"/>
                </a:solidFill>
              </a:rPr>
              <a:t>2</a:t>
            </a:r>
          </a:p>
        </p:txBody>
      </p:sp>
      <p:sp>
        <p:nvSpPr>
          <p:cNvPr id="12" name="TextBox 11"/>
          <p:cNvSpPr txBox="1"/>
          <p:nvPr userDrawn="1"/>
        </p:nvSpPr>
        <p:spPr bwMode="gray">
          <a:xfrm>
            <a:off x="5486401" y="1193219"/>
            <a:ext cx="196992" cy="308028"/>
          </a:xfrm>
          <a:prstGeom prst="rect">
            <a:avLst/>
          </a:prstGeom>
          <a:noFill/>
        </p:spPr>
        <p:txBody>
          <a:bodyPr wrap="none" lIns="45704" tIns="45704" rIns="45704" bIns="45704" rtlCol="0">
            <a:spAutoFit/>
          </a:bodyPr>
          <a:lstStyle/>
          <a:p>
            <a:r>
              <a:rPr lang="en-US" sz="1400" b="1" dirty="0">
                <a:solidFill>
                  <a:schemeClr val="accent2"/>
                </a:solidFill>
              </a:rPr>
              <a:t>3</a:t>
            </a:r>
          </a:p>
        </p:txBody>
      </p:sp>
      <p:sp>
        <p:nvSpPr>
          <p:cNvPr id="13" name="TextBox 12"/>
          <p:cNvSpPr txBox="1"/>
          <p:nvPr userDrawn="1"/>
        </p:nvSpPr>
        <p:spPr bwMode="gray">
          <a:xfrm>
            <a:off x="7543801" y="1193219"/>
            <a:ext cx="196992" cy="308028"/>
          </a:xfrm>
          <a:prstGeom prst="rect">
            <a:avLst/>
          </a:prstGeom>
          <a:noFill/>
        </p:spPr>
        <p:txBody>
          <a:bodyPr wrap="none" lIns="45704" tIns="45704" rIns="45704" bIns="45704" rtlCol="0">
            <a:spAutoFit/>
          </a:bodyPr>
          <a:lstStyle/>
          <a:p>
            <a:r>
              <a:rPr lang="en-US" sz="1400" b="1" dirty="0">
                <a:solidFill>
                  <a:schemeClr val="accent2"/>
                </a:solidFill>
              </a:rPr>
              <a:t>4</a:t>
            </a:r>
          </a:p>
        </p:txBody>
      </p:sp>
    </p:spTree>
    <p:extLst>
      <p:ext uri="{BB962C8B-B14F-4D97-AF65-F5344CB8AC3E}">
        <p14:creationId xmlns:p14="http://schemas.microsoft.com/office/powerpoint/2010/main" val="17677940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1857236" y="1330699"/>
            <a:ext cx="5403273"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1857236" y="1504684"/>
            <a:ext cx="5403273"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2286000" y="1906061"/>
            <a:ext cx="4572000"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1857236" y="1674016"/>
            <a:ext cx="5403273"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cxnSp>
        <p:nvCxnSpPr>
          <p:cNvPr id="14" name="Straight Connector 13"/>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761053" y="1330699"/>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761053" y="1504684"/>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761053" y="1906061"/>
            <a:ext cx="3325091"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761053" y="1674016"/>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lvl1pPr>
              <a:defRPr/>
            </a:lvl1pPr>
          </a:lstStyle>
          <a:p>
            <a:r>
              <a:rPr lang="en-US" dirty="0" smtClean="0"/>
              <a:t>Slide Title – Arial 18pt Bold, Use Title Case</a:t>
            </a:r>
            <a:endParaRPr lang="en-US" dirty="0"/>
          </a:p>
        </p:txBody>
      </p:sp>
      <p:sp>
        <p:nvSpPr>
          <p:cNvPr id="14" name="Text Placeholder 15"/>
          <p:cNvSpPr>
            <a:spLocks noGrp="1"/>
          </p:cNvSpPr>
          <p:nvPr>
            <p:ph type="body" sz="quarter" idx="23" hasCustomPrompt="1"/>
          </p:nvPr>
        </p:nvSpPr>
        <p:spPr>
          <a:xfrm>
            <a:off x="4981361" y="1330699"/>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5" name="Text Placeholder 17"/>
          <p:cNvSpPr>
            <a:spLocks noGrp="1"/>
          </p:cNvSpPr>
          <p:nvPr>
            <p:ph type="body" sz="quarter" idx="24" hasCustomPrompt="1"/>
          </p:nvPr>
        </p:nvSpPr>
        <p:spPr>
          <a:xfrm>
            <a:off x="4981361" y="1504684"/>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6" name="Content Placeholder 15"/>
          <p:cNvSpPr>
            <a:spLocks noGrp="1"/>
          </p:cNvSpPr>
          <p:nvPr>
            <p:ph sz="quarter" idx="25" hasCustomPrompt="1"/>
          </p:nvPr>
        </p:nvSpPr>
        <p:spPr>
          <a:xfrm>
            <a:off x="4981361" y="1906061"/>
            <a:ext cx="3325091"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7" name="Text Placeholder 17"/>
          <p:cNvSpPr>
            <a:spLocks noGrp="1"/>
          </p:cNvSpPr>
          <p:nvPr>
            <p:ph type="body" sz="quarter" idx="26" hasCustomPrompt="1"/>
          </p:nvPr>
        </p:nvSpPr>
        <p:spPr>
          <a:xfrm>
            <a:off x="4981361" y="1674016"/>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18" name="Straight Connector 17"/>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and Icon Box">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761053" y="1330699"/>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761053" y="1504684"/>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761053" y="1906061"/>
            <a:ext cx="3325091"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761053" y="1674016"/>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29"/>
          <p:cNvSpPr>
            <a:spLocks noGrp="1"/>
          </p:cNvSpPr>
          <p:nvPr>
            <p:ph type="body" sz="quarter" idx="23" hasCustomPrompt="1"/>
          </p:nvPr>
        </p:nvSpPr>
        <p:spPr bwMode="gray">
          <a:xfrm>
            <a:off x="5188601" y="1955738"/>
            <a:ext cx="2909455" cy="2823882"/>
          </a:xfrm>
          <a:solidFill>
            <a:schemeClr val="accent1"/>
          </a:solidFill>
          <a:ln w="6350">
            <a:solidFill>
              <a:schemeClr val="bg1"/>
            </a:solidFill>
          </a:ln>
        </p:spPr>
        <p:txBody>
          <a:bodyPr lIns="164117" tIns="246175" rIns="164117" bIns="164117"/>
          <a:lstStyle>
            <a:lvl1pPr marL="0" indent="0">
              <a:spcBef>
                <a:spcPts val="0"/>
              </a:spcBef>
              <a:buNone/>
              <a:defRPr sz="900" b="1" baseline="0"/>
            </a:lvl1pPr>
            <a:lvl2pPr marL="0" indent="0">
              <a:buNone/>
              <a:defRPr/>
            </a:lvl2pPr>
            <a:lvl3pPr marL="0" indent="0">
              <a:buNone/>
              <a:defRPr/>
            </a:lvl3pPr>
            <a:lvl4pPr marL="0" indent="0">
              <a:buNone/>
              <a:defRPr/>
            </a:lvl4pPr>
            <a:lvl5pPr marL="0" indent="0">
              <a:buNone/>
              <a:defRPr/>
            </a:lvl5pPr>
          </a:lstStyle>
          <a:p>
            <a:pPr lvl="0"/>
            <a:r>
              <a:rPr lang="en-US" dirty="0" smtClean="0"/>
              <a:t>Icon Box Title – Arial 10pt Bold</a:t>
            </a:r>
            <a:endParaRPr lang="en-US" dirty="0"/>
          </a:p>
        </p:txBody>
      </p:sp>
      <p:sp>
        <p:nvSpPr>
          <p:cNvPr id="21" name="Text Placeholder 31"/>
          <p:cNvSpPr>
            <a:spLocks noGrp="1"/>
          </p:cNvSpPr>
          <p:nvPr>
            <p:ph type="body" sz="quarter" idx="26" hasCustomPrompt="1"/>
          </p:nvPr>
        </p:nvSpPr>
        <p:spPr>
          <a:xfrm>
            <a:off x="5188601" y="2359150"/>
            <a:ext cx="2909455" cy="2420471"/>
          </a:xfrm>
        </p:spPr>
        <p:txBody>
          <a:bodyPr lIns="164117" tIns="41029" rIns="328233" bIns="41029"/>
          <a:lstStyle>
            <a:lvl1pPr>
              <a:defRPr baseline="0"/>
            </a:lvl1pPr>
          </a:lstStyle>
          <a:p>
            <a:pPr lvl="0"/>
            <a:r>
              <a:rPr lang="en-US" dirty="0" smtClean="0"/>
              <a:t>Add red and white icon to top left corner by copy and pasting from style guide</a:t>
            </a:r>
            <a:br>
              <a:rPr lang="en-US" dirty="0" smtClean="0"/>
            </a:br>
            <a:r>
              <a:rPr lang="en-US" dirty="0" smtClean="0"/>
              <a:t>Do not put text in the right half inch margin</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and Regular Box">
    <p:spTree>
      <p:nvGrpSpPr>
        <p:cNvPr id="1" name=""/>
        <p:cNvGrpSpPr/>
        <p:nvPr/>
      </p:nvGrpSpPr>
      <p:grpSpPr>
        <a:xfrm>
          <a:off x="0" y="0"/>
          <a:ext cx="0" cy="0"/>
          <a:chOff x="0" y="0"/>
          <a:chExt cx="0" cy="0"/>
        </a:xfrm>
      </p:grpSpPr>
      <p:sp>
        <p:nvSpPr>
          <p:cNvPr id="16" name="Text Placeholder 29"/>
          <p:cNvSpPr>
            <a:spLocks noGrp="1"/>
          </p:cNvSpPr>
          <p:nvPr>
            <p:ph type="body" sz="quarter" idx="27" hasCustomPrompt="1"/>
          </p:nvPr>
        </p:nvSpPr>
        <p:spPr bwMode="gray">
          <a:xfrm>
            <a:off x="5188601" y="1967547"/>
            <a:ext cx="2909455" cy="2823882"/>
          </a:xfrm>
          <a:noFill/>
          <a:ln w="19050">
            <a:solidFill>
              <a:schemeClr val="accent3"/>
            </a:solidFill>
          </a:ln>
        </p:spPr>
        <p:txBody>
          <a:bodyPr lIns="82058" tIns="82058" rIns="82058" bIns="41029"/>
          <a:lstStyle>
            <a:lvl1pPr marL="0" indent="0" algn="ctr">
              <a:spcBef>
                <a:spcPts val="0"/>
              </a:spcBef>
              <a:buNone/>
              <a:defRPr sz="900" b="1" baseline="0">
                <a:solidFill>
                  <a:schemeClr val="accent3"/>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10pt Bold, </a:t>
            </a:r>
            <a:br>
              <a:rPr lang="en-US" dirty="0" smtClean="0"/>
            </a:br>
            <a:r>
              <a:rPr lang="en-US" dirty="0" smtClean="0"/>
              <a:t>Gray Accent 3, Use Title Case</a:t>
            </a:r>
            <a:endParaRPr lang="en-US" dirty="0"/>
          </a:p>
        </p:txBody>
      </p:sp>
      <p:sp>
        <p:nvSpPr>
          <p:cNvPr id="17" name="Text Placeholder 31"/>
          <p:cNvSpPr>
            <a:spLocks noGrp="1"/>
          </p:cNvSpPr>
          <p:nvPr>
            <p:ph type="body" sz="quarter" idx="28" hasCustomPrompt="1"/>
          </p:nvPr>
        </p:nvSpPr>
        <p:spPr>
          <a:xfrm>
            <a:off x="5188601" y="2370958"/>
            <a:ext cx="2909455" cy="2420471"/>
          </a:xfrm>
        </p:spPr>
        <p:txBody>
          <a:bodyPr lIns="82058" tIns="41029" rIns="82058" bIns="41029"/>
          <a:lstStyle>
            <a:lvl1pPr>
              <a:defRPr baseline="0"/>
            </a:lvl1pPr>
          </a:lstStyle>
          <a:p>
            <a:pPr lvl="0"/>
            <a:r>
              <a:rPr lang="en-US" dirty="0" smtClean="0"/>
              <a:t>1.5pt outline accent 3</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761053" y="1330699"/>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761053" y="1504684"/>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761053" y="1906061"/>
            <a:ext cx="3325091"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761053" y="1674016"/>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cxnSp>
        <p:nvCxnSpPr>
          <p:cNvPr id="15" name="Straight Connector 14"/>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8" name="Text Placeholder 15"/>
          <p:cNvSpPr>
            <a:spLocks noGrp="1"/>
          </p:cNvSpPr>
          <p:nvPr>
            <p:ph type="body" sz="quarter" idx="14" hasCustomPrompt="1"/>
          </p:nvPr>
        </p:nvSpPr>
        <p:spPr>
          <a:xfrm>
            <a:off x="761053" y="1330699"/>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9" name="Text Placeholder 17"/>
          <p:cNvSpPr>
            <a:spLocks noGrp="1"/>
          </p:cNvSpPr>
          <p:nvPr>
            <p:ph type="body" sz="quarter" idx="15" hasCustomPrompt="1"/>
          </p:nvPr>
        </p:nvSpPr>
        <p:spPr>
          <a:xfrm>
            <a:off x="761053" y="1504684"/>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0" name="Content Placeholder 15"/>
          <p:cNvSpPr>
            <a:spLocks noGrp="1"/>
          </p:cNvSpPr>
          <p:nvPr>
            <p:ph sz="quarter" idx="21" hasCustomPrompt="1"/>
          </p:nvPr>
        </p:nvSpPr>
        <p:spPr>
          <a:xfrm>
            <a:off x="761053" y="1906062"/>
            <a:ext cx="3325091"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1" name="Text Placeholder 17"/>
          <p:cNvSpPr>
            <a:spLocks noGrp="1"/>
          </p:cNvSpPr>
          <p:nvPr>
            <p:ph type="body" sz="quarter" idx="22" hasCustomPrompt="1"/>
          </p:nvPr>
        </p:nvSpPr>
        <p:spPr>
          <a:xfrm>
            <a:off x="761053" y="1674016"/>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4" name="Text Placeholder 15"/>
          <p:cNvSpPr>
            <a:spLocks noGrp="1"/>
          </p:cNvSpPr>
          <p:nvPr>
            <p:ph type="body" sz="quarter" idx="23" hasCustomPrompt="1"/>
          </p:nvPr>
        </p:nvSpPr>
        <p:spPr>
          <a:xfrm>
            <a:off x="4981361" y="1330699"/>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5" name="Text Placeholder 17"/>
          <p:cNvSpPr>
            <a:spLocks noGrp="1"/>
          </p:cNvSpPr>
          <p:nvPr>
            <p:ph type="body" sz="quarter" idx="24" hasCustomPrompt="1"/>
          </p:nvPr>
        </p:nvSpPr>
        <p:spPr>
          <a:xfrm>
            <a:off x="4981361" y="1504684"/>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6" name="Content Placeholder 15"/>
          <p:cNvSpPr>
            <a:spLocks noGrp="1"/>
          </p:cNvSpPr>
          <p:nvPr>
            <p:ph sz="quarter" idx="25" hasCustomPrompt="1"/>
          </p:nvPr>
        </p:nvSpPr>
        <p:spPr>
          <a:xfrm>
            <a:off x="4981361" y="1906062"/>
            <a:ext cx="3325091"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7" name="Text Placeholder 17"/>
          <p:cNvSpPr>
            <a:spLocks noGrp="1"/>
          </p:cNvSpPr>
          <p:nvPr>
            <p:ph type="body" sz="quarter" idx="26" hasCustomPrompt="1"/>
          </p:nvPr>
        </p:nvSpPr>
        <p:spPr>
          <a:xfrm>
            <a:off x="4981361" y="1674016"/>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18" name="Text Placeholder 15"/>
          <p:cNvSpPr>
            <a:spLocks noGrp="1"/>
          </p:cNvSpPr>
          <p:nvPr>
            <p:ph type="body" sz="quarter" idx="27" hasCustomPrompt="1"/>
          </p:nvPr>
        </p:nvSpPr>
        <p:spPr>
          <a:xfrm>
            <a:off x="761053" y="3787264"/>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9" name="Text Placeholder 17"/>
          <p:cNvSpPr>
            <a:spLocks noGrp="1"/>
          </p:cNvSpPr>
          <p:nvPr>
            <p:ph type="body" sz="quarter" idx="28" hasCustomPrompt="1"/>
          </p:nvPr>
        </p:nvSpPr>
        <p:spPr>
          <a:xfrm>
            <a:off x="761053" y="3961250"/>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0" name="Content Placeholder 15"/>
          <p:cNvSpPr>
            <a:spLocks noGrp="1"/>
          </p:cNvSpPr>
          <p:nvPr>
            <p:ph sz="quarter" idx="29" hasCustomPrompt="1"/>
          </p:nvPr>
        </p:nvSpPr>
        <p:spPr>
          <a:xfrm>
            <a:off x="761053" y="4362627"/>
            <a:ext cx="3325091"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1" name="Text Placeholder 17"/>
          <p:cNvSpPr>
            <a:spLocks noGrp="1"/>
          </p:cNvSpPr>
          <p:nvPr>
            <p:ph type="body" sz="quarter" idx="30" hasCustomPrompt="1"/>
          </p:nvPr>
        </p:nvSpPr>
        <p:spPr>
          <a:xfrm>
            <a:off x="761053" y="4130582"/>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2" name="Text Placeholder 15"/>
          <p:cNvSpPr>
            <a:spLocks noGrp="1"/>
          </p:cNvSpPr>
          <p:nvPr>
            <p:ph type="body" sz="quarter" idx="31" hasCustomPrompt="1"/>
          </p:nvPr>
        </p:nvSpPr>
        <p:spPr>
          <a:xfrm>
            <a:off x="4981361" y="3787264"/>
            <a:ext cx="3325091"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3" name="Text Placeholder 17"/>
          <p:cNvSpPr>
            <a:spLocks noGrp="1"/>
          </p:cNvSpPr>
          <p:nvPr>
            <p:ph type="body" sz="quarter" idx="32" hasCustomPrompt="1"/>
          </p:nvPr>
        </p:nvSpPr>
        <p:spPr>
          <a:xfrm>
            <a:off x="4981361" y="3961250"/>
            <a:ext cx="3325091"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4" name="Content Placeholder 15"/>
          <p:cNvSpPr>
            <a:spLocks noGrp="1"/>
          </p:cNvSpPr>
          <p:nvPr>
            <p:ph sz="quarter" idx="33" hasCustomPrompt="1"/>
          </p:nvPr>
        </p:nvSpPr>
        <p:spPr>
          <a:xfrm>
            <a:off x="4981361" y="4362627"/>
            <a:ext cx="3325091"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5" name="Text Placeholder 17"/>
          <p:cNvSpPr>
            <a:spLocks noGrp="1"/>
          </p:cNvSpPr>
          <p:nvPr>
            <p:ph type="body" sz="quarter" idx="34" hasCustomPrompt="1"/>
          </p:nvPr>
        </p:nvSpPr>
        <p:spPr>
          <a:xfrm>
            <a:off x="4981361" y="4130582"/>
            <a:ext cx="3325091"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26" name="Straight Connector 25"/>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1" name="Text Placeholder 51"/>
          <p:cNvSpPr>
            <a:spLocks noGrp="1"/>
          </p:cNvSpPr>
          <p:nvPr>
            <p:ph type="body" sz="quarter" idx="25" hasCustomPrompt="1"/>
          </p:nvPr>
        </p:nvSpPr>
        <p:spPr bwMode="auto">
          <a:xfrm>
            <a:off x="1659444" y="1659879"/>
            <a:ext cx="1995055" cy="3872753"/>
          </a:xfrm>
          <a:prstGeom prst="rect">
            <a:avLst/>
          </a:prstGeom>
          <a:noFill/>
          <a:ln w="19050">
            <a:solidFill>
              <a:schemeClr val="accent3"/>
            </a:solidFill>
          </a:ln>
        </p:spPr>
        <p:txBody>
          <a:bodyPr lIns="82058" tIns="164117" rIns="82058"/>
          <a:lstStyle>
            <a:lvl1pPr marL="108271" indent="-108271" algn="ctr">
              <a:buFont typeface="Arial" pitchFamily="34" charset="0"/>
              <a:buNone/>
              <a:defRPr sz="900" b="1" baseline="0">
                <a:solidFill>
                  <a:schemeClr val="accent3"/>
                </a:solidFill>
                <a:latin typeface="+mj-lt"/>
              </a:defRPr>
            </a:lvl1pPr>
            <a:lvl2pPr marL="108271" indent="-108271">
              <a:buFont typeface="Arial" pitchFamily="34" charset="0"/>
              <a:buChar char="•"/>
              <a:defRPr sz="900">
                <a:latin typeface="+mn-lt"/>
              </a:defRPr>
            </a:lvl2pPr>
            <a:lvl3pPr marL="108271" indent="-108271">
              <a:buFont typeface="Arial" pitchFamily="34" charset="0"/>
              <a:buChar char="•"/>
              <a:defRPr sz="900">
                <a:latin typeface="+mn-lt"/>
              </a:defRPr>
            </a:lvl3pPr>
            <a:lvl4pPr marL="108271" indent="-108271">
              <a:buFont typeface="Arial" pitchFamily="34" charset="0"/>
              <a:buChar char="•"/>
              <a:defRPr sz="900">
                <a:latin typeface="+mn-lt"/>
              </a:defRPr>
            </a:lvl4pPr>
            <a:lvl5pPr marL="108271" indent="-108271">
              <a:buFont typeface="Arial" pitchFamily="34" charset="0"/>
              <a:buChar char="•"/>
              <a:defRPr sz="900">
                <a:latin typeface="+mn-lt"/>
              </a:defRPr>
            </a:lvl5pPr>
          </a:lstStyle>
          <a:p>
            <a:pPr lvl="0"/>
            <a:r>
              <a:rPr lang="en-US" dirty="0" smtClean="0"/>
              <a:t>Your </a:t>
            </a:r>
            <a:r>
              <a:rPr lang="en-US" dirty="0" err="1" smtClean="0"/>
              <a:t>Xxxx</a:t>
            </a:r>
            <a:r>
              <a:rPr lang="en-US" dirty="0" smtClean="0"/>
              <a:t> </a:t>
            </a:r>
            <a:r>
              <a:rPr lang="en-US" dirty="0" err="1" smtClean="0"/>
              <a:t>Xxxx</a:t>
            </a:r>
            <a:r>
              <a:rPr lang="en-US" dirty="0" smtClean="0"/>
              <a:t> Team</a:t>
            </a:r>
            <a:endParaRPr lang="en-US" dirty="0"/>
          </a:p>
        </p:txBody>
      </p:sp>
      <p:sp>
        <p:nvSpPr>
          <p:cNvPr id="14" name="Text Placeholder 52"/>
          <p:cNvSpPr>
            <a:spLocks noGrp="1"/>
          </p:cNvSpPr>
          <p:nvPr>
            <p:ph type="body" sz="quarter" idx="63" hasCustomPrompt="1"/>
          </p:nvPr>
        </p:nvSpPr>
        <p:spPr>
          <a:xfrm>
            <a:off x="1659444" y="4731104"/>
            <a:ext cx="1995055" cy="610426"/>
          </a:xfrm>
          <a:prstGeom prst="rect">
            <a:avLst/>
          </a:prstGeom>
        </p:spPr>
        <p:txBody>
          <a:bodyPr lIns="41029" tIns="41029" rIns="41029" bIns="41029"/>
          <a:lstStyle>
            <a:lvl1pPr marL="0" marR="0" indent="0" algn="ctr" defTabSz="933295" rtl="0" eaLnBrk="1" fontAlgn="base" latinLnBrk="0" hangingPunct="1">
              <a:lnSpc>
                <a:spcPct val="100000"/>
              </a:lnSpc>
              <a:spcBef>
                <a:spcPts val="0"/>
              </a:spcBef>
              <a:spcAft>
                <a:spcPct val="0"/>
              </a:spcAft>
              <a:buClrTx/>
              <a:buSzTx/>
              <a:buFont typeface="Arial" pitchFamily="34" charset="0"/>
              <a:buNone/>
              <a:tabLst/>
              <a:defRPr sz="800" b="0" baseline="0">
                <a:latin typeface="+mj-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Name (bold)</a:t>
            </a:r>
            <a:br>
              <a:rPr lang="en-US" dirty="0" smtClean="0"/>
            </a:br>
            <a:r>
              <a:rPr lang="en-US" dirty="0" smtClean="0"/>
              <a:t>Title (italic)</a:t>
            </a:r>
            <a:br>
              <a:rPr lang="en-US" dirty="0" smtClean="0"/>
            </a:br>
            <a:r>
              <a:rPr lang="en-US" dirty="0" smtClean="0"/>
              <a:t>Phone number (regular)</a:t>
            </a:r>
            <a:br>
              <a:rPr lang="en-US" dirty="0" smtClean="0"/>
            </a:br>
            <a:r>
              <a:rPr lang="en-US" dirty="0" smtClean="0"/>
              <a:t>E-mail address (regular)</a:t>
            </a:r>
          </a:p>
        </p:txBody>
      </p:sp>
      <p:sp>
        <p:nvSpPr>
          <p:cNvPr id="17" name="Text Placeholder 52"/>
          <p:cNvSpPr>
            <a:spLocks noGrp="1"/>
          </p:cNvSpPr>
          <p:nvPr>
            <p:ph type="body" sz="quarter" idx="66" hasCustomPrompt="1"/>
          </p:nvPr>
        </p:nvSpPr>
        <p:spPr>
          <a:xfrm>
            <a:off x="1659444" y="3053760"/>
            <a:ext cx="1995055" cy="610426"/>
          </a:xfrm>
          <a:prstGeom prst="rect">
            <a:avLst/>
          </a:prstGeom>
        </p:spPr>
        <p:txBody>
          <a:bodyPr lIns="41029" tIns="41029" rIns="41029" bIns="41029"/>
          <a:lstStyle>
            <a:lvl1pPr marL="0" marR="0" indent="0" algn="ctr" defTabSz="933295" rtl="0" eaLnBrk="1" fontAlgn="base" latinLnBrk="0" hangingPunct="1">
              <a:lnSpc>
                <a:spcPct val="100000"/>
              </a:lnSpc>
              <a:spcBef>
                <a:spcPts val="0"/>
              </a:spcBef>
              <a:spcAft>
                <a:spcPct val="0"/>
              </a:spcAft>
              <a:buClrTx/>
              <a:buSzTx/>
              <a:buFont typeface="Arial" pitchFamily="34" charset="0"/>
              <a:buNone/>
              <a:tabLst/>
              <a:defRPr sz="800" b="0" baseline="0">
                <a:latin typeface="+mj-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Name (bold)</a:t>
            </a:r>
            <a:br>
              <a:rPr lang="en-US" dirty="0" smtClean="0"/>
            </a:br>
            <a:r>
              <a:rPr lang="en-US" dirty="0" smtClean="0"/>
              <a:t>Title (italic)</a:t>
            </a:r>
            <a:br>
              <a:rPr lang="en-US" dirty="0" smtClean="0"/>
            </a:br>
            <a:r>
              <a:rPr lang="en-US" dirty="0" smtClean="0"/>
              <a:t>Phone number (regular)</a:t>
            </a:r>
            <a:br>
              <a:rPr lang="en-US" dirty="0" smtClean="0"/>
            </a:br>
            <a:r>
              <a:rPr lang="en-US" dirty="0" smtClean="0"/>
              <a:t>E-mail address (regular)</a:t>
            </a:r>
          </a:p>
        </p:txBody>
      </p:sp>
      <p:sp>
        <p:nvSpPr>
          <p:cNvPr id="18" name="Text Placeholder 15"/>
          <p:cNvSpPr>
            <a:spLocks noGrp="1"/>
          </p:cNvSpPr>
          <p:nvPr>
            <p:ph type="body" sz="quarter" idx="26" hasCustomPrompt="1"/>
          </p:nvPr>
        </p:nvSpPr>
        <p:spPr>
          <a:xfrm>
            <a:off x="4711647" y="1585197"/>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9" name="Text Placeholder 52"/>
          <p:cNvSpPr>
            <a:spLocks noGrp="1"/>
          </p:cNvSpPr>
          <p:nvPr>
            <p:ph type="body" sz="quarter" idx="34" hasCustomPrompt="1"/>
          </p:nvPr>
        </p:nvSpPr>
        <p:spPr>
          <a:xfrm>
            <a:off x="4711647" y="1956767"/>
            <a:ext cx="2743200" cy="806824"/>
          </a:xfrm>
          <a:prstGeom prst="rect">
            <a:avLst/>
          </a:prstGeom>
        </p:spPr>
        <p:txBody>
          <a:bodyPr lIns="41029" tIns="41029" rIns="41029" bIns="41029"/>
          <a:lstStyle>
            <a:lvl1pPr marL="0" marR="0" indent="0" algn="l" defTabSz="933295" rtl="0" eaLnBrk="1" fontAlgn="base" latinLnBrk="0" hangingPunct="1">
              <a:lnSpc>
                <a:spcPct val="100000"/>
              </a:lnSpc>
              <a:spcBef>
                <a:spcPts val="215"/>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Title (bold) </a:t>
            </a:r>
            <a:br>
              <a:rPr lang="en-US" dirty="0" smtClean="0"/>
            </a:br>
            <a:r>
              <a:rPr lang="en-US" dirty="0" smtClean="0"/>
              <a:t>Bulleted text (regular)</a:t>
            </a:r>
          </a:p>
        </p:txBody>
      </p:sp>
      <p:sp>
        <p:nvSpPr>
          <p:cNvPr id="20" name="Text Placeholder 52"/>
          <p:cNvSpPr>
            <a:spLocks noGrp="1"/>
          </p:cNvSpPr>
          <p:nvPr>
            <p:ph type="body" sz="quarter" idx="67" hasCustomPrompt="1"/>
          </p:nvPr>
        </p:nvSpPr>
        <p:spPr>
          <a:xfrm>
            <a:off x="4711647" y="2879780"/>
            <a:ext cx="2743200" cy="806824"/>
          </a:xfrm>
          <a:prstGeom prst="rect">
            <a:avLst/>
          </a:prstGeom>
        </p:spPr>
        <p:txBody>
          <a:bodyPr lIns="41029" tIns="41029" rIns="41029" bIns="41029"/>
          <a:lstStyle>
            <a:lvl1pPr marL="0" marR="0" indent="0" algn="l" defTabSz="933295" rtl="0" eaLnBrk="1" fontAlgn="base" latinLnBrk="0" hangingPunct="1">
              <a:lnSpc>
                <a:spcPct val="100000"/>
              </a:lnSpc>
              <a:spcBef>
                <a:spcPts val="215"/>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Title (bold) </a:t>
            </a:r>
            <a:br>
              <a:rPr lang="en-US" dirty="0" smtClean="0"/>
            </a:br>
            <a:r>
              <a:rPr lang="en-US" dirty="0" smtClean="0"/>
              <a:t>Bulleted text (regular)</a:t>
            </a:r>
          </a:p>
        </p:txBody>
      </p:sp>
      <p:sp>
        <p:nvSpPr>
          <p:cNvPr id="21" name="Text Placeholder 52"/>
          <p:cNvSpPr>
            <a:spLocks noGrp="1"/>
          </p:cNvSpPr>
          <p:nvPr>
            <p:ph type="body" sz="quarter" idx="68" hasCustomPrompt="1"/>
          </p:nvPr>
        </p:nvSpPr>
        <p:spPr>
          <a:xfrm>
            <a:off x="4711647" y="3802794"/>
            <a:ext cx="2743200" cy="806824"/>
          </a:xfrm>
          <a:prstGeom prst="rect">
            <a:avLst/>
          </a:prstGeom>
        </p:spPr>
        <p:txBody>
          <a:bodyPr lIns="41029" tIns="41029" rIns="41029" bIns="41029"/>
          <a:lstStyle>
            <a:lvl1pPr marL="0" marR="0" indent="0" algn="l" defTabSz="933295" rtl="0" eaLnBrk="1" fontAlgn="base" latinLnBrk="0" hangingPunct="1">
              <a:lnSpc>
                <a:spcPct val="100000"/>
              </a:lnSpc>
              <a:spcBef>
                <a:spcPts val="215"/>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Title (bold) </a:t>
            </a:r>
            <a:br>
              <a:rPr lang="en-US" dirty="0" smtClean="0"/>
            </a:br>
            <a:r>
              <a:rPr lang="en-US" dirty="0" smtClean="0"/>
              <a:t>Bulleted text (regular)</a:t>
            </a:r>
          </a:p>
        </p:txBody>
      </p:sp>
      <p:sp>
        <p:nvSpPr>
          <p:cNvPr id="22" name="Text Placeholder 52"/>
          <p:cNvSpPr>
            <a:spLocks noGrp="1"/>
          </p:cNvSpPr>
          <p:nvPr>
            <p:ph type="body" sz="quarter" idx="69" hasCustomPrompt="1"/>
          </p:nvPr>
        </p:nvSpPr>
        <p:spPr>
          <a:xfrm>
            <a:off x="4711647" y="4725808"/>
            <a:ext cx="2743200" cy="806824"/>
          </a:xfrm>
          <a:prstGeom prst="rect">
            <a:avLst/>
          </a:prstGeom>
        </p:spPr>
        <p:txBody>
          <a:bodyPr lIns="41029" tIns="41029" rIns="41029" bIns="41029"/>
          <a:lstStyle>
            <a:lvl1pPr marL="0" marR="0" indent="0" algn="l" defTabSz="933295" rtl="0" eaLnBrk="1" fontAlgn="base" latinLnBrk="0" hangingPunct="1">
              <a:lnSpc>
                <a:spcPct val="100000"/>
              </a:lnSpc>
              <a:spcBef>
                <a:spcPts val="215"/>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Title (bold) </a:t>
            </a:r>
            <a:br>
              <a:rPr lang="en-US" dirty="0" smtClean="0"/>
            </a:br>
            <a:r>
              <a:rPr lang="en-US" dirty="0" smtClean="0"/>
              <a:t>Bulleted text (regular)</a:t>
            </a:r>
          </a:p>
        </p:txBody>
      </p:sp>
      <p:cxnSp>
        <p:nvCxnSpPr>
          <p:cNvPr id="23" name="Straight Connector 22"/>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Picture Placeholder 20"/>
          <p:cNvSpPr>
            <a:spLocks noGrp="1"/>
          </p:cNvSpPr>
          <p:nvPr>
            <p:ph type="pic" sz="quarter" idx="42" hasCustomPrompt="1"/>
          </p:nvPr>
        </p:nvSpPr>
        <p:spPr bwMode="gray">
          <a:xfrm>
            <a:off x="2241335" y="2249733"/>
            <a:ext cx="831273" cy="806824"/>
          </a:xfrm>
          <a:prstGeom prst="rect">
            <a:avLst/>
          </a:prstGeom>
          <a:ln>
            <a:solidFill>
              <a:schemeClr val="tx1"/>
            </a:solidFill>
          </a:ln>
        </p:spPr>
        <p:txBody>
          <a:bodyPr lIns="16412" tIns="16412" rIns="16412" bIns="16412"/>
          <a:lstStyle>
            <a:lvl1pPr marL="0" indent="0" algn="ctr">
              <a:buNone/>
              <a:defRPr sz="600" baseline="0"/>
            </a:lvl1pPr>
          </a:lstStyle>
          <a:p>
            <a:r>
              <a:rPr lang="en-US" dirty="0" smtClean="0"/>
              <a:t>Click to add headshot.</a:t>
            </a:r>
            <a:endParaRPr lang="en-US" dirty="0"/>
          </a:p>
        </p:txBody>
      </p:sp>
      <p:sp>
        <p:nvSpPr>
          <p:cNvPr id="25" name="Picture Placeholder 20"/>
          <p:cNvSpPr>
            <a:spLocks noGrp="1"/>
          </p:cNvSpPr>
          <p:nvPr>
            <p:ph type="pic" sz="quarter" idx="70" hasCustomPrompt="1"/>
          </p:nvPr>
        </p:nvSpPr>
        <p:spPr bwMode="gray">
          <a:xfrm>
            <a:off x="2241335" y="3916461"/>
            <a:ext cx="831273" cy="806824"/>
          </a:xfrm>
          <a:prstGeom prst="rect">
            <a:avLst/>
          </a:prstGeom>
          <a:ln>
            <a:solidFill>
              <a:schemeClr val="tx1"/>
            </a:solidFill>
          </a:ln>
        </p:spPr>
        <p:txBody>
          <a:bodyPr lIns="16412" tIns="16412" rIns="16412" bIns="16412"/>
          <a:lstStyle>
            <a:lvl1pPr marL="0" indent="0" algn="ctr">
              <a:buNone/>
              <a:defRPr sz="600" baseline="0"/>
            </a:lvl1pPr>
          </a:lstStyle>
          <a:p>
            <a:r>
              <a:rPr lang="en-US" dirty="0" smtClean="0"/>
              <a:t>Click to add headshot.</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cxnSp>
        <p:nvCxnSpPr>
          <p:cNvPr id="23" name="Straight Connector 22"/>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9"/>
          <p:cNvSpPr>
            <a:spLocks noGrp="1"/>
          </p:cNvSpPr>
          <p:nvPr>
            <p:ph type="body" sz="quarter" idx="21" hasCustomPrompt="1"/>
          </p:nvPr>
        </p:nvSpPr>
        <p:spPr bwMode="gray">
          <a:xfrm>
            <a:off x="2562840" y="2632926"/>
            <a:ext cx="1662545" cy="322729"/>
          </a:xfrm>
          <a:prstGeom prst="rect">
            <a:avLst/>
          </a:prstGeom>
          <a:noFill/>
          <a:ln w="19050">
            <a:noFill/>
          </a:ln>
        </p:spPr>
        <p:txBody>
          <a:bodyPr lIns="41029" tIns="41029" rIns="41029" bIns="41029">
            <a:noAutofit/>
          </a:bodyPr>
          <a:lstStyle>
            <a:lvl1pPr marL="0" indent="0">
              <a:spcBef>
                <a:spcPts val="0"/>
              </a:spcBef>
              <a:buNone/>
              <a:defRPr sz="800"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Name@advisory.com</a:t>
            </a:r>
            <a:br>
              <a:rPr lang="en-US" dirty="0" smtClean="0"/>
            </a:br>
            <a:r>
              <a:rPr lang="en-US" dirty="0" err="1" smtClean="0"/>
              <a:t>xxx.xxx.xxxx</a:t>
            </a:r>
            <a:endParaRPr lang="en-US" dirty="0" smtClean="0"/>
          </a:p>
        </p:txBody>
      </p:sp>
      <p:sp>
        <p:nvSpPr>
          <p:cNvPr id="25" name="Text Placeholder 9"/>
          <p:cNvSpPr>
            <a:spLocks noGrp="1"/>
          </p:cNvSpPr>
          <p:nvPr>
            <p:ph type="body" sz="quarter" idx="16" hasCustomPrompt="1"/>
          </p:nvPr>
        </p:nvSpPr>
        <p:spPr bwMode="gray">
          <a:xfrm>
            <a:off x="2562840" y="2284397"/>
            <a:ext cx="1662545" cy="322729"/>
          </a:xfrm>
          <a:prstGeom prst="rect">
            <a:avLst/>
          </a:prstGeom>
          <a:noFill/>
          <a:ln w="19050">
            <a:noFill/>
          </a:ln>
        </p:spPr>
        <p:txBody>
          <a:bodyPr lIns="41029" tIns="41029" rIns="41029" bIns="41029">
            <a:noAutofit/>
          </a:bodyPr>
          <a:lstStyle>
            <a:lvl1pPr marL="0" indent="0">
              <a:spcBef>
                <a:spcPts val="0"/>
              </a:spcBef>
              <a:buNone/>
              <a:defRPr sz="800" b="1"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Contact Name </a:t>
            </a:r>
            <a:br>
              <a:rPr lang="en-US" dirty="0" smtClean="0"/>
            </a:br>
            <a:r>
              <a:rPr lang="en-US" dirty="0" smtClean="0"/>
              <a:t>Contact Title</a:t>
            </a:r>
          </a:p>
        </p:txBody>
      </p:sp>
      <p:sp>
        <p:nvSpPr>
          <p:cNvPr id="26" name="Picture Placeholder 20"/>
          <p:cNvSpPr>
            <a:spLocks noGrp="1"/>
          </p:cNvSpPr>
          <p:nvPr>
            <p:ph type="pic" sz="quarter" idx="42" hasCustomPrompt="1"/>
          </p:nvPr>
        </p:nvSpPr>
        <p:spPr bwMode="gray">
          <a:xfrm>
            <a:off x="1721023" y="2217884"/>
            <a:ext cx="831273" cy="806824"/>
          </a:xfrm>
          <a:prstGeom prst="rect">
            <a:avLst/>
          </a:prstGeom>
          <a:ln>
            <a:solidFill>
              <a:schemeClr val="tx1"/>
            </a:solidFill>
          </a:ln>
        </p:spPr>
        <p:txBody>
          <a:bodyPr lIns="16412" tIns="16412" rIns="16412" bIns="16412"/>
          <a:lstStyle>
            <a:lvl1pPr marL="0" indent="0" algn="ctr">
              <a:buNone/>
              <a:defRPr sz="600" baseline="0"/>
            </a:lvl1pPr>
          </a:lstStyle>
          <a:p>
            <a:r>
              <a:rPr lang="en-US" dirty="0" smtClean="0"/>
              <a:t>Click to add headshot.</a:t>
            </a:r>
            <a:endParaRPr lang="en-US" dirty="0"/>
          </a:p>
        </p:txBody>
      </p:sp>
      <p:sp>
        <p:nvSpPr>
          <p:cNvPr id="27" name="Text Placeholder 9"/>
          <p:cNvSpPr>
            <a:spLocks noGrp="1"/>
          </p:cNvSpPr>
          <p:nvPr>
            <p:ph type="body" sz="quarter" idx="43" hasCustomPrompt="1"/>
          </p:nvPr>
        </p:nvSpPr>
        <p:spPr bwMode="gray">
          <a:xfrm>
            <a:off x="5794116" y="2632926"/>
            <a:ext cx="1662545" cy="322729"/>
          </a:xfrm>
          <a:prstGeom prst="rect">
            <a:avLst/>
          </a:prstGeom>
          <a:noFill/>
          <a:ln w="19050">
            <a:noFill/>
          </a:ln>
        </p:spPr>
        <p:txBody>
          <a:bodyPr lIns="41029" tIns="41029" rIns="41029" bIns="41029">
            <a:noAutofit/>
          </a:bodyPr>
          <a:lstStyle>
            <a:lvl1pPr marL="0" indent="0">
              <a:spcBef>
                <a:spcPts val="0"/>
              </a:spcBef>
              <a:buNone/>
              <a:defRPr sz="800"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Name@advisory.com</a:t>
            </a:r>
            <a:br>
              <a:rPr lang="en-US" dirty="0" smtClean="0"/>
            </a:br>
            <a:r>
              <a:rPr lang="en-US" dirty="0" err="1" smtClean="0"/>
              <a:t>xxx.xxx.xxxx</a:t>
            </a:r>
            <a:endParaRPr lang="en-US" dirty="0" smtClean="0"/>
          </a:p>
        </p:txBody>
      </p:sp>
      <p:sp>
        <p:nvSpPr>
          <p:cNvPr id="28" name="Text Placeholder 9"/>
          <p:cNvSpPr>
            <a:spLocks noGrp="1"/>
          </p:cNvSpPr>
          <p:nvPr>
            <p:ph type="body" sz="quarter" idx="44" hasCustomPrompt="1"/>
          </p:nvPr>
        </p:nvSpPr>
        <p:spPr bwMode="gray">
          <a:xfrm>
            <a:off x="5794116" y="2284397"/>
            <a:ext cx="1662545" cy="322729"/>
          </a:xfrm>
          <a:prstGeom prst="rect">
            <a:avLst/>
          </a:prstGeom>
          <a:noFill/>
          <a:ln w="19050">
            <a:noFill/>
          </a:ln>
        </p:spPr>
        <p:txBody>
          <a:bodyPr lIns="41029" tIns="41029" rIns="41029" bIns="41029">
            <a:noAutofit/>
          </a:bodyPr>
          <a:lstStyle>
            <a:lvl1pPr marL="0" indent="0">
              <a:spcBef>
                <a:spcPts val="0"/>
              </a:spcBef>
              <a:buNone/>
              <a:defRPr sz="800" b="1"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Contact Name </a:t>
            </a:r>
            <a:br>
              <a:rPr lang="en-US" dirty="0" smtClean="0"/>
            </a:br>
            <a:r>
              <a:rPr lang="en-US" dirty="0" smtClean="0"/>
              <a:t>Contact Title</a:t>
            </a:r>
          </a:p>
        </p:txBody>
      </p:sp>
      <p:sp>
        <p:nvSpPr>
          <p:cNvPr id="29" name="Text Placeholder 9"/>
          <p:cNvSpPr>
            <a:spLocks noGrp="1"/>
          </p:cNvSpPr>
          <p:nvPr>
            <p:ph type="body" sz="quarter" idx="46" hasCustomPrompt="1"/>
          </p:nvPr>
        </p:nvSpPr>
        <p:spPr bwMode="gray">
          <a:xfrm>
            <a:off x="2562840" y="4032531"/>
            <a:ext cx="1662545" cy="322729"/>
          </a:xfrm>
          <a:prstGeom prst="rect">
            <a:avLst/>
          </a:prstGeom>
          <a:noFill/>
          <a:ln w="19050">
            <a:noFill/>
          </a:ln>
        </p:spPr>
        <p:txBody>
          <a:bodyPr lIns="41029" tIns="41029" rIns="41029" bIns="41029">
            <a:noAutofit/>
          </a:bodyPr>
          <a:lstStyle>
            <a:lvl1pPr marL="0" indent="0">
              <a:spcBef>
                <a:spcPts val="0"/>
              </a:spcBef>
              <a:buNone/>
              <a:defRPr sz="800"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Name@advisory.com</a:t>
            </a:r>
            <a:br>
              <a:rPr lang="en-US" dirty="0" smtClean="0"/>
            </a:br>
            <a:r>
              <a:rPr lang="en-US" dirty="0" err="1" smtClean="0"/>
              <a:t>xxx.xxx.xxxx</a:t>
            </a:r>
            <a:endParaRPr lang="en-US" dirty="0" smtClean="0"/>
          </a:p>
        </p:txBody>
      </p:sp>
      <p:sp>
        <p:nvSpPr>
          <p:cNvPr id="30" name="Text Placeholder 9"/>
          <p:cNvSpPr>
            <a:spLocks noGrp="1"/>
          </p:cNvSpPr>
          <p:nvPr>
            <p:ph type="body" sz="quarter" idx="47" hasCustomPrompt="1"/>
          </p:nvPr>
        </p:nvSpPr>
        <p:spPr bwMode="gray">
          <a:xfrm>
            <a:off x="2562840" y="3684002"/>
            <a:ext cx="1662545" cy="322729"/>
          </a:xfrm>
          <a:prstGeom prst="rect">
            <a:avLst/>
          </a:prstGeom>
          <a:noFill/>
          <a:ln w="19050">
            <a:noFill/>
          </a:ln>
        </p:spPr>
        <p:txBody>
          <a:bodyPr lIns="41029" tIns="41029" rIns="41029" bIns="41029">
            <a:noAutofit/>
          </a:bodyPr>
          <a:lstStyle>
            <a:lvl1pPr marL="0" indent="0">
              <a:spcBef>
                <a:spcPts val="0"/>
              </a:spcBef>
              <a:buNone/>
              <a:defRPr sz="800" b="1"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Contact Name </a:t>
            </a:r>
            <a:br>
              <a:rPr lang="en-US" dirty="0" smtClean="0"/>
            </a:br>
            <a:r>
              <a:rPr lang="en-US" dirty="0" smtClean="0"/>
              <a:t>Contact Title</a:t>
            </a:r>
          </a:p>
        </p:txBody>
      </p:sp>
      <p:sp>
        <p:nvSpPr>
          <p:cNvPr id="31" name="Text Placeholder 9"/>
          <p:cNvSpPr>
            <a:spLocks noGrp="1"/>
          </p:cNvSpPr>
          <p:nvPr>
            <p:ph type="body" sz="quarter" idx="49" hasCustomPrompt="1"/>
          </p:nvPr>
        </p:nvSpPr>
        <p:spPr bwMode="gray">
          <a:xfrm>
            <a:off x="5794116" y="4032531"/>
            <a:ext cx="1662545" cy="322729"/>
          </a:xfrm>
          <a:prstGeom prst="rect">
            <a:avLst/>
          </a:prstGeom>
          <a:noFill/>
          <a:ln w="19050">
            <a:noFill/>
          </a:ln>
        </p:spPr>
        <p:txBody>
          <a:bodyPr lIns="41029" tIns="41029" rIns="41029" bIns="41029">
            <a:noAutofit/>
          </a:bodyPr>
          <a:lstStyle>
            <a:lvl1pPr marL="0" indent="0">
              <a:spcBef>
                <a:spcPts val="0"/>
              </a:spcBef>
              <a:buNone/>
              <a:defRPr sz="800"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Name@advisory.com</a:t>
            </a:r>
            <a:br>
              <a:rPr lang="en-US" dirty="0" smtClean="0"/>
            </a:br>
            <a:r>
              <a:rPr lang="en-US" dirty="0" err="1" smtClean="0"/>
              <a:t>xxx.xxx.xxxx</a:t>
            </a:r>
            <a:endParaRPr lang="en-US" dirty="0" smtClean="0"/>
          </a:p>
        </p:txBody>
      </p:sp>
      <p:sp>
        <p:nvSpPr>
          <p:cNvPr id="32" name="Text Placeholder 9"/>
          <p:cNvSpPr>
            <a:spLocks noGrp="1"/>
          </p:cNvSpPr>
          <p:nvPr>
            <p:ph type="body" sz="quarter" idx="50" hasCustomPrompt="1"/>
          </p:nvPr>
        </p:nvSpPr>
        <p:spPr bwMode="gray">
          <a:xfrm>
            <a:off x="5794116" y="3684002"/>
            <a:ext cx="1662545" cy="322729"/>
          </a:xfrm>
          <a:prstGeom prst="rect">
            <a:avLst/>
          </a:prstGeom>
          <a:noFill/>
          <a:ln w="19050">
            <a:noFill/>
          </a:ln>
        </p:spPr>
        <p:txBody>
          <a:bodyPr lIns="41029" tIns="41029" rIns="41029" bIns="41029">
            <a:noAutofit/>
          </a:bodyPr>
          <a:lstStyle>
            <a:lvl1pPr marL="0" indent="0">
              <a:spcBef>
                <a:spcPts val="0"/>
              </a:spcBef>
              <a:buNone/>
              <a:defRPr sz="800" b="1" baseline="0">
                <a:latin typeface="+mn-lt"/>
              </a:defRPr>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Contact Name </a:t>
            </a:r>
            <a:br>
              <a:rPr lang="en-US" dirty="0" smtClean="0"/>
            </a:br>
            <a:r>
              <a:rPr lang="en-US" dirty="0" smtClean="0"/>
              <a:t>Contact Title</a:t>
            </a:r>
          </a:p>
        </p:txBody>
      </p:sp>
      <p:sp>
        <p:nvSpPr>
          <p:cNvPr id="33" name="Picture Placeholder 20"/>
          <p:cNvSpPr>
            <a:spLocks noGrp="1"/>
          </p:cNvSpPr>
          <p:nvPr>
            <p:ph type="pic" sz="quarter" idx="51" hasCustomPrompt="1"/>
          </p:nvPr>
        </p:nvSpPr>
        <p:spPr bwMode="gray">
          <a:xfrm>
            <a:off x="4957362" y="2217884"/>
            <a:ext cx="831273" cy="806824"/>
          </a:xfrm>
          <a:prstGeom prst="rect">
            <a:avLst/>
          </a:prstGeom>
          <a:ln>
            <a:solidFill>
              <a:schemeClr val="tx1"/>
            </a:solidFill>
          </a:ln>
        </p:spPr>
        <p:txBody>
          <a:bodyPr lIns="16412" tIns="16412" rIns="16412" bIns="16412"/>
          <a:lstStyle>
            <a:lvl1pPr marL="0" indent="0" algn="ctr">
              <a:buNone/>
              <a:defRPr sz="600" baseline="0"/>
            </a:lvl1pPr>
          </a:lstStyle>
          <a:p>
            <a:r>
              <a:rPr lang="en-US" dirty="0" smtClean="0"/>
              <a:t>Click to add headshot.</a:t>
            </a:r>
            <a:endParaRPr lang="en-US" dirty="0"/>
          </a:p>
        </p:txBody>
      </p:sp>
      <p:sp>
        <p:nvSpPr>
          <p:cNvPr id="34" name="Picture Placeholder 20"/>
          <p:cNvSpPr>
            <a:spLocks noGrp="1"/>
          </p:cNvSpPr>
          <p:nvPr>
            <p:ph type="pic" sz="quarter" idx="52" hasCustomPrompt="1"/>
          </p:nvPr>
        </p:nvSpPr>
        <p:spPr bwMode="gray">
          <a:xfrm>
            <a:off x="1721023" y="3615239"/>
            <a:ext cx="831273" cy="806824"/>
          </a:xfrm>
          <a:prstGeom prst="rect">
            <a:avLst/>
          </a:prstGeom>
          <a:ln>
            <a:solidFill>
              <a:schemeClr val="tx1"/>
            </a:solidFill>
          </a:ln>
        </p:spPr>
        <p:txBody>
          <a:bodyPr lIns="16412" tIns="16412" rIns="16412" bIns="16412"/>
          <a:lstStyle>
            <a:lvl1pPr marL="0" indent="0" algn="ctr">
              <a:buNone/>
              <a:defRPr sz="600" baseline="0"/>
            </a:lvl1pPr>
          </a:lstStyle>
          <a:p>
            <a:r>
              <a:rPr lang="en-US" dirty="0" smtClean="0"/>
              <a:t>Click to add headshot.</a:t>
            </a:r>
            <a:endParaRPr lang="en-US" dirty="0"/>
          </a:p>
        </p:txBody>
      </p:sp>
      <p:sp>
        <p:nvSpPr>
          <p:cNvPr id="35" name="Picture Placeholder 20"/>
          <p:cNvSpPr>
            <a:spLocks noGrp="1"/>
          </p:cNvSpPr>
          <p:nvPr>
            <p:ph type="pic" sz="quarter" idx="53" hasCustomPrompt="1"/>
          </p:nvPr>
        </p:nvSpPr>
        <p:spPr bwMode="gray">
          <a:xfrm>
            <a:off x="4957362" y="3615239"/>
            <a:ext cx="831273" cy="806824"/>
          </a:xfrm>
          <a:prstGeom prst="rect">
            <a:avLst/>
          </a:prstGeom>
          <a:ln>
            <a:solidFill>
              <a:schemeClr val="tx1"/>
            </a:solidFill>
          </a:ln>
        </p:spPr>
        <p:txBody>
          <a:bodyPr lIns="16412" tIns="16412" rIns="16412" bIns="16412"/>
          <a:lstStyle>
            <a:lvl1pPr marL="0" indent="0" algn="ctr">
              <a:buNone/>
              <a:defRPr sz="600" baseline="0"/>
            </a:lvl1pPr>
          </a:lstStyle>
          <a:p>
            <a:r>
              <a:rPr lang="en-US" dirty="0" smtClean="0"/>
              <a:t>Click to add headshot.</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lowchart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1" name="Text Placeholder 15"/>
          <p:cNvSpPr>
            <a:spLocks noGrp="1"/>
          </p:cNvSpPr>
          <p:nvPr>
            <p:ph type="body" sz="quarter" idx="35" hasCustomPrompt="1"/>
          </p:nvPr>
        </p:nvSpPr>
        <p:spPr>
          <a:xfrm>
            <a:off x="588818" y="2298274"/>
            <a:ext cx="1662545"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Flowchart Title</a:t>
            </a:r>
            <a:endParaRPr lang="en-US" dirty="0"/>
          </a:p>
        </p:txBody>
      </p:sp>
      <p:sp>
        <p:nvSpPr>
          <p:cNvPr id="14" name="Text Placeholder 17"/>
          <p:cNvSpPr>
            <a:spLocks noGrp="1"/>
          </p:cNvSpPr>
          <p:nvPr>
            <p:ph type="body" sz="quarter" idx="36" hasCustomPrompt="1"/>
          </p:nvPr>
        </p:nvSpPr>
        <p:spPr>
          <a:xfrm>
            <a:off x="588818" y="2472388"/>
            <a:ext cx="1662545" cy="152749"/>
          </a:xfrm>
          <a:prstGeom prst="rect">
            <a:avLst/>
          </a:prstGeom>
        </p:spPr>
        <p:txBody>
          <a:bodyPr lIns="41029" tIns="41029" rIns="41029" bIns="41029"/>
          <a:lstStyle>
            <a:lvl1pPr marL="0" indent="0" algn="ctr">
              <a:buNone/>
              <a:defRPr sz="800" i="1"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Flowchart Subtitle</a:t>
            </a:r>
            <a:endParaRPr lang="en-US" dirty="0"/>
          </a:p>
        </p:txBody>
      </p:sp>
      <p:sp>
        <p:nvSpPr>
          <p:cNvPr id="16" name="Text Placeholder 15"/>
          <p:cNvSpPr>
            <a:spLocks noGrp="1"/>
          </p:cNvSpPr>
          <p:nvPr>
            <p:ph type="body" sz="quarter" idx="38" hasCustomPrompt="1"/>
          </p:nvPr>
        </p:nvSpPr>
        <p:spPr bwMode="gray">
          <a:xfrm>
            <a:off x="588818" y="1916206"/>
            <a:ext cx="1662545" cy="322729"/>
          </a:xfrm>
          <a:prstGeom prst="rect">
            <a:avLst/>
          </a:prstGeom>
        </p:spPr>
        <p:txBody>
          <a:bodyPr lIns="41029" tIns="41029" rIns="41029" bIns="41029" anchor="ctr"/>
          <a:lstStyle>
            <a:lvl1pPr marL="0" indent="0" algn="ctr">
              <a:buNone/>
              <a:defRPr sz="1600" b="1" baseline="0">
                <a:solidFill>
                  <a:schemeClr val="tx2"/>
                </a:solidFill>
                <a:latin typeface="+mn-lt"/>
                <a:cs typeface="Times New Roman" pitchFamily="18" charset="0"/>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1</a:t>
            </a:r>
            <a:endParaRPr lang="en-US" dirty="0"/>
          </a:p>
        </p:txBody>
      </p:sp>
      <p:sp>
        <p:nvSpPr>
          <p:cNvPr id="17" name="Text Placeholder 15"/>
          <p:cNvSpPr>
            <a:spLocks noGrp="1"/>
          </p:cNvSpPr>
          <p:nvPr>
            <p:ph type="body" sz="quarter" idx="39" hasCustomPrompt="1"/>
          </p:nvPr>
        </p:nvSpPr>
        <p:spPr>
          <a:xfrm>
            <a:off x="2690091" y="2298274"/>
            <a:ext cx="1662545"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Flowchart Title</a:t>
            </a:r>
            <a:endParaRPr lang="en-US" dirty="0"/>
          </a:p>
        </p:txBody>
      </p:sp>
      <p:sp>
        <p:nvSpPr>
          <p:cNvPr id="18" name="Text Placeholder 17"/>
          <p:cNvSpPr>
            <a:spLocks noGrp="1"/>
          </p:cNvSpPr>
          <p:nvPr>
            <p:ph type="body" sz="quarter" idx="40" hasCustomPrompt="1"/>
          </p:nvPr>
        </p:nvSpPr>
        <p:spPr>
          <a:xfrm>
            <a:off x="2690091" y="2472388"/>
            <a:ext cx="1662545" cy="152749"/>
          </a:xfrm>
          <a:prstGeom prst="rect">
            <a:avLst/>
          </a:prstGeom>
        </p:spPr>
        <p:txBody>
          <a:bodyPr lIns="41029" tIns="41029" rIns="41029" bIns="41029"/>
          <a:lstStyle>
            <a:lvl1pPr marL="0" indent="0" algn="ctr">
              <a:buNone/>
              <a:defRPr sz="800" i="1"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Flowchart Subtitle</a:t>
            </a:r>
            <a:endParaRPr lang="en-US" dirty="0"/>
          </a:p>
        </p:txBody>
      </p:sp>
      <p:sp>
        <p:nvSpPr>
          <p:cNvPr id="20" name="Text Placeholder 15"/>
          <p:cNvSpPr>
            <a:spLocks noGrp="1"/>
          </p:cNvSpPr>
          <p:nvPr>
            <p:ph type="body" sz="quarter" idx="42" hasCustomPrompt="1"/>
          </p:nvPr>
        </p:nvSpPr>
        <p:spPr bwMode="gray">
          <a:xfrm>
            <a:off x="2690091" y="1916206"/>
            <a:ext cx="1662545" cy="322729"/>
          </a:xfrm>
          <a:prstGeom prst="rect">
            <a:avLst/>
          </a:prstGeom>
        </p:spPr>
        <p:txBody>
          <a:bodyPr lIns="41029" tIns="41029" rIns="41029" bIns="41029" anchor="ctr"/>
          <a:lstStyle>
            <a:lvl1pPr marL="0" indent="0" algn="ctr">
              <a:buNone/>
              <a:defRPr sz="1600" b="1" baseline="0">
                <a:solidFill>
                  <a:schemeClr val="tx2"/>
                </a:solidFill>
                <a:latin typeface="+mn-lt"/>
                <a:cs typeface="Times New Roman" pitchFamily="18" charset="0"/>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2</a:t>
            </a:r>
            <a:endParaRPr lang="en-US" dirty="0"/>
          </a:p>
        </p:txBody>
      </p:sp>
      <p:sp>
        <p:nvSpPr>
          <p:cNvPr id="21" name="Text Placeholder 15"/>
          <p:cNvSpPr>
            <a:spLocks noGrp="1"/>
          </p:cNvSpPr>
          <p:nvPr>
            <p:ph type="body" sz="quarter" idx="43" hasCustomPrompt="1"/>
          </p:nvPr>
        </p:nvSpPr>
        <p:spPr>
          <a:xfrm>
            <a:off x="4791364" y="2298274"/>
            <a:ext cx="1662545"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Flowchart Title</a:t>
            </a:r>
            <a:endParaRPr lang="en-US" dirty="0"/>
          </a:p>
        </p:txBody>
      </p:sp>
      <p:sp>
        <p:nvSpPr>
          <p:cNvPr id="22" name="Text Placeholder 17"/>
          <p:cNvSpPr>
            <a:spLocks noGrp="1"/>
          </p:cNvSpPr>
          <p:nvPr>
            <p:ph type="body" sz="quarter" idx="44" hasCustomPrompt="1"/>
          </p:nvPr>
        </p:nvSpPr>
        <p:spPr>
          <a:xfrm>
            <a:off x="4791364" y="2472388"/>
            <a:ext cx="1662545" cy="152749"/>
          </a:xfrm>
          <a:prstGeom prst="rect">
            <a:avLst/>
          </a:prstGeom>
        </p:spPr>
        <p:txBody>
          <a:bodyPr lIns="41029" tIns="41029" rIns="41029" bIns="41029"/>
          <a:lstStyle>
            <a:lvl1pPr marL="0" indent="0" algn="ctr">
              <a:buNone/>
              <a:defRPr sz="800" i="1"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Flowchart Subtitle</a:t>
            </a:r>
            <a:endParaRPr lang="en-US" dirty="0"/>
          </a:p>
        </p:txBody>
      </p:sp>
      <p:sp>
        <p:nvSpPr>
          <p:cNvPr id="26" name="Text Placeholder 15"/>
          <p:cNvSpPr>
            <a:spLocks noGrp="1"/>
          </p:cNvSpPr>
          <p:nvPr>
            <p:ph type="body" sz="quarter" idx="46" hasCustomPrompt="1"/>
          </p:nvPr>
        </p:nvSpPr>
        <p:spPr bwMode="gray">
          <a:xfrm>
            <a:off x="4791364" y="1916206"/>
            <a:ext cx="1662545" cy="322729"/>
          </a:xfrm>
          <a:prstGeom prst="rect">
            <a:avLst/>
          </a:prstGeom>
        </p:spPr>
        <p:txBody>
          <a:bodyPr lIns="41029" tIns="41029" rIns="41029" bIns="41029" anchor="ctr"/>
          <a:lstStyle>
            <a:lvl1pPr marL="0" indent="0" algn="ctr">
              <a:buNone/>
              <a:defRPr sz="1600" b="1" baseline="0">
                <a:solidFill>
                  <a:schemeClr val="tx2"/>
                </a:solidFill>
                <a:latin typeface="+mn-lt"/>
                <a:cs typeface="Times New Roman" pitchFamily="18" charset="0"/>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27" name="Text Placeholder 15"/>
          <p:cNvSpPr>
            <a:spLocks noGrp="1"/>
          </p:cNvSpPr>
          <p:nvPr>
            <p:ph type="body" sz="quarter" idx="47" hasCustomPrompt="1"/>
          </p:nvPr>
        </p:nvSpPr>
        <p:spPr>
          <a:xfrm>
            <a:off x="6892637" y="2298274"/>
            <a:ext cx="1662545"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Flowchart Title</a:t>
            </a:r>
            <a:endParaRPr lang="en-US" dirty="0"/>
          </a:p>
        </p:txBody>
      </p:sp>
      <p:sp>
        <p:nvSpPr>
          <p:cNvPr id="28" name="Text Placeholder 17"/>
          <p:cNvSpPr>
            <a:spLocks noGrp="1"/>
          </p:cNvSpPr>
          <p:nvPr>
            <p:ph type="body" sz="quarter" idx="48" hasCustomPrompt="1"/>
          </p:nvPr>
        </p:nvSpPr>
        <p:spPr>
          <a:xfrm>
            <a:off x="6892637" y="2472388"/>
            <a:ext cx="1662545" cy="152749"/>
          </a:xfrm>
          <a:prstGeom prst="rect">
            <a:avLst/>
          </a:prstGeom>
        </p:spPr>
        <p:txBody>
          <a:bodyPr lIns="41029" tIns="41029" rIns="41029" bIns="41029"/>
          <a:lstStyle>
            <a:lvl1pPr marL="0" indent="0" algn="ctr">
              <a:buNone/>
              <a:defRPr sz="800" i="1"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Flowchart Subtitle</a:t>
            </a:r>
            <a:endParaRPr lang="en-US" dirty="0"/>
          </a:p>
        </p:txBody>
      </p:sp>
      <p:sp>
        <p:nvSpPr>
          <p:cNvPr id="30" name="Text Placeholder 15"/>
          <p:cNvSpPr>
            <a:spLocks noGrp="1"/>
          </p:cNvSpPr>
          <p:nvPr>
            <p:ph type="body" sz="quarter" idx="50" hasCustomPrompt="1"/>
          </p:nvPr>
        </p:nvSpPr>
        <p:spPr bwMode="gray">
          <a:xfrm>
            <a:off x="6892637" y="1916206"/>
            <a:ext cx="1662545" cy="322729"/>
          </a:xfrm>
          <a:prstGeom prst="rect">
            <a:avLst/>
          </a:prstGeom>
        </p:spPr>
        <p:txBody>
          <a:bodyPr lIns="41029" tIns="41029" rIns="41029" bIns="41029" anchor="ctr"/>
          <a:lstStyle>
            <a:lvl1pPr marL="0" indent="0" algn="ctr">
              <a:buNone/>
              <a:defRPr sz="1600" b="1" baseline="0">
                <a:solidFill>
                  <a:schemeClr val="tx2"/>
                </a:solidFill>
                <a:latin typeface="+mn-lt"/>
                <a:cs typeface="Times New Roman" pitchFamily="18" charset="0"/>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4</a:t>
            </a:r>
            <a:endParaRPr lang="en-US" dirty="0"/>
          </a:p>
        </p:txBody>
      </p:sp>
      <p:sp>
        <p:nvSpPr>
          <p:cNvPr id="31" name="Text Placeholder 24"/>
          <p:cNvSpPr>
            <a:spLocks noGrp="1"/>
          </p:cNvSpPr>
          <p:nvPr>
            <p:ph type="body" sz="quarter" idx="51" hasCustomPrompt="1"/>
          </p:nvPr>
        </p:nvSpPr>
        <p:spPr>
          <a:xfrm>
            <a:off x="3377474" y="5321716"/>
            <a:ext cx="2389053" cy="396977"/>
          </a:xfrm>
          <a:solidFill>
            <a:srgbClr val="92D050"/>
          </a:solidFill>
        </p:spPr>
        <p:txBody>
          <a:bodyPr lIns="41029" tIns="41029" rIns="41029" bIns="41029" anchor="ctr"/>
          <a:lstStyle>
            <a:lvl1pPr marL="0" indent="0" algn="ctr">
              <a:buNone/>
              <a:defRPr b="1" baseline="0"/>
            </a:lvl1pPr>
            <a:lvl2pPr marL="0" indent="0">
              <a:buNone/>
              <a:defRPr/>
            </a:lvl2pPr>
            <a:lvl3pPr marL="0" indent="0">
              <a:buNone/>
              <a:defRPr/>
            </a:lvl3pPr>
            <a:lvl4pPr marL="0" indent="0">
              <a:buNone/>
              <a:defRPr/>
            </a:lvl4pPr>
            <a:lvl5pPr marL="0" indent="0">
              <a:buNone/>
              <a:defRPr/>
            </a:lvl5pPr>
          </a:lstStyle>
          <a:p>
            <a:pPr lvl="0"/>
            <a:r>
              <a:rPr lang="en-US" dirty="0" smtClean="0"/>
              <a:t>Delete box after reading:</a:t>
            </a:r>
            <a:br>
              <a:rPr lang="en-US" dirty="0" smtClean="0"/>
            </a:br>
            <a:r>
              <a:rPr lang="en-US" dirty="0" smtClean="0"/>
              <a:t>You must type in the red numbers above</a:t>
            </a:r>
            <a:endParaRPr lang="en-US" dirty="0"/>
          </a:p>
        </p:txBody>
      </p:sp>
      <p:sp>
        <p:nvSpPr>
          <p:cNvPr id="32" name="Text Placeholder 31"/>
          <p:cNvSpPr>
            <a:spLocks noGrp="1"/>
          </p:cNvSpPr>
          <p:nvPr>
            <p:ph type="body" sz="quarter" idx="52" hasCustomPrompt="1"/>
          </p:nvPr>
        </p:nvSpPr>
        <p:spPr>
          <a:xfrm>
            <a:off x="588818" y="2766777"/>
            <a:ext cx="1662545" cy="2259106"/>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31"/>
          <p:cNvSpPr>
            <a:spLocks noGrp="1"/>
          </p:cNvSpPr>
          <p:nvPr>
            <p:ph type="body" sz="quarter" idx="53" hasCustomPrompt="1"/>
          </p:nvPr>
        </p:nvSpPr>
        <p:spPr>
          <a:xfrm>
            <a:off x="2690091" y="2766777"/>
            <a:ext cx="1662545" cy="2259106"/>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31"/>
          <p:cNvSpPr>
            <a:spLocks noGrp="1"/>
          </p:cNvSpPr>
          <p:nvPr>
            <p:ph type="body" sz="quarter" idx="54" hasCustomPrompt="1"/>
          </p:nvPr>
        </p:nvSpPr>
        <p:spPr>
          <a:xfrm>
            <a:off x="4791364" y="2766777"/>
            <a:ext cx="1662545" cy="2259106"/>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Text Placeholder 31"/>
          <p:cNvSpPr>
            <a:spLocks noGrp="1"/>
          </p:cNvSpPr>
          <p:nvPr>
            <p:ph type="body" sz="quarter" idx="55" hasCustomPrompt="1"/>
          </p:nvPr>
        </p:nvSpPr>
        <p:spPr>
          <a:xfrm>
            <a:off x="6892637" y="2766777"/>
            <a:ext cx="1662545" cy="2259106"/>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9" name="Straight Connector 28"/>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7" name="Text Placeholder 23"/>
          <p:cNvSpPr>
            <a:spLocks noGrp="1"/>
          </p:cNvSpPr>
          <p:nvPr>
            <p:ph type="body" sz="quarter" idx="20" hasCustomPrompt="1"/>
          </p:nvPr>
        </p:nvSpPr>
        <p:spPr>
          <a:xfrm>
            <a:off x="412750" y="6212541"/>
            <a:ext cx="2493818" cy="242047"/>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23" name="Picture Placeholder 16"/>
          <p:cNvSpPr>
            <a:spLocks noGrp="1"/>
          </p:cNvSpPr>
          <p:nvPr>
            <p:ph type="pic" sz="quarter" idx="27" hasCustomPrompt="1"/>
          </p:nvPr>
        </p:nvSpPr>
        <p:spPr>
          <a:xfrm>
            <a:off x="568037" y="1329298"/>
            <a:ext cx="7980218" cy="4840941"/>
          </a:xfrm>
          <a:prstGeom prst="rect">
            <a:avLst/>
          </a:prstGeom>
          <a:noFill/>
          <a:ln>
            <a:solidFill>
              <a:schemeClr val="accent5"/>
            </a:solidFill>
          </a:ln>
        </p:spPr>
        <p:txBody>
          <a:bodyPr anchor="t"/>
          <a:lstStyle>
            <a:lvl1pPr marL="101149" indent="-101149" algn="l">
              <a:lnSpc>
                <a:spcPct val="100000"/>
              </a:lnSpc>
              <a:spcBef>
                <a:spcPts val="0"/>
              </a:spcBef>
              <a:buFont typeface="Arial" pitchFamily="34" charset="0"/>
              <a:buChar char="•"/>
              <a:defRPr sz="700" b="0" i="1">
                <a:solidFill>
                  <a:schemeClr val="accent3"/>
                </a:solidFill>
              </a:defRPr>
            </a:lvl1pPr>
          </a:lstStyle>
          <a:p>
            <a:pPr lvl="0"/>
            <a:r>
              <a:rPr lang="en-US" dirty="0" smtClean="0"/>
              <a:t>DESIGN NOTES:</a:t>
            </a:r>
            <a:br>
              <a:rPr lang="en-US" dirty="0" smtClean="0"/>
            </a:br>
            <a:r>
              <a:rPr lang="en-US" dirty="0" smtClean="0"/>
              <a:t>Click the corresponding icon to add a picture</a:t>
            </a:r>
            <a:br>
              <a:rPr lang="en-US" dirty="0" smtClean="0"/>
            </a:br>
            <a:r>
              <a:rPr lang="en-US" dirty="0" smtClean="0"/>
              <a:t>All pictures must have an image credit next to it</a:t>
            </a:r>
            <a:endParaRPr lang="en-US" dirty="0"/>
          </a:p>
        </p:txBody>
      </p:sp>
      <p:sp>
        <p:nvSpPr>
          <p:cNvPr id="24" name="Text Placeholder 21"/>
          <p:cNvSpPr>
            <a:spLocks noGrp="1"/>
          </p:cNvSpPr>
          <p:nvPr>
            <p:ph type="body" sz="quarter" idx="28" hasCustomPrompt="1"/>
          </p:nvPr>
        </p:nvSpPr>
        <p:spPr>
          <a:xfrm rot="16200000">
            <a:off x="7578308" y="5038721"/>
            <a:ext cx="2097741" cy="166255"/>
          </a:xfrm>
          <a:prstGeom prst="rect">
            <a:avLst/>
          </a:prstGeom>
        </p:spPr>
        <p:txBody>
          <a:bodyPr lIns="0" tIns="41029" rIns="41029" bIns="41029" anchor="t">
            <a:noAutofit/>
          </a:bodyPr>
          <a:lstStyle>
            <a:lvl1pPr marL="0" indent="0" algn="l">
              <a:spcBef>
                <a:spcPts val="0"/>
              </a:spcBef>
              <a:buNone/>
              <a:defRPr sz="400" cap="all" baseline="0">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Image Credit: Use a single space after “Image Credit:” and a period at the end.</a:t>
            </a:r>
            <a:endParaRPr lang="en-US" dirty="0"/>
          </a:p>
        </p:txBody>
      </p:sp>
      <p:cxnSp>
        <p:nvCxnSpPr>
          <p:cNvPr id="11" name="Straight Connector 10"/>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gram Page">
    <p:spTree>
      <p:nvGrpSpPr>
        <p:cNvPr id="1" name=""/>
        <p:cNvGrpSpPr/>
        <p:nvPr/>
      </p:nvGrpSpPr>
      <p:grpSpPr>
        <a:xfrm>
          <a:off x="0" y="0"/>
          <a:ext cx="0" cy="0"/>
          <a:chOff x="0" y="0"/>
          <a:chExt cx="0" cy="0"/>
        </a:xfrm>
      </p:grpSpPr>
      <p:pic>
        <p:nvPicPr>
          <p:cNvPr id="33" name="Picture 32" descr="Paperwork.png"/>
          <p:cNvPicPr>
            <a:picLocks noChangeAspect="1"/>
          </p:cNvPicPr>
          <p:nvPr userDrawn="1"/>
        </p:nvPicPr>
        <p:blipFill>
          <a:blip r:embed="rId2" cstate="print"/>
          <a:stretch>
            <a:fillRect/>
          </a:stretch>
        </p:blipFill>
        <p:spPr>
          <a:xfrm>
            <a:off x="6290179" y="1373638"/>
            <a:ext cx="417022" cy="403412"/>
          </a:xfrm>
          <a:prstGeom prst="rect">
            <a:avLst/>
          </a:prstGeom>
        </p:spPr>
      </p:pic>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412750" y="963228"/>
            <a:ext cx="8314171"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6"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3"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1" name="Rectangle 10"/>
          <p:cNvSpPr/>
          <p:nvPr userDrawn="1"/>
        </p:nvSpPr>
        <p:spPr bwMode="gray">
          <a:xfrm>
            <a:off x="581891" y="5459210"/>
            <a:ext cx="7980218" cy="835787"/>
          </a:xfrm>
          <a:prstGeom prst="rect">
            <a:avLst/>
          </a:prstGeom>
          <a:noFill/>
          <a:ln w="19050" cap="flat" cmpd="sng" algn="ctr">
            <a:solidFill>
              <a:schemeClr val="accent3"/>
            </a:solidFill>
            <a:prstDash val="solid"/>
            <a:round/>
            <a:headEnd type="none" w="med" len="med"/>
            <a:tailEnd type="none" w="med" len="med"/>
          </a:ln>
          <a:effectLst/>
        </p:spPr>
        <p:txBody>
          <a:bodyPr vert="horz" wrap="square" lIns="82058" tIns="82058" rIns="82058" bIns="82058"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defTabSz="1313502"/>
            <a:r>
              <a:rPr lang="en-US" sz="1100" b="1" dirty="0" smtClean="0">
                <a:solidFill>
                  <a:srgbClr val="617685"/>
                </a:solidFill>
                <a:latin typeface="Arial"/>
              </a:rPr>
              <a:t>Staff Experts (type this in)</a:t>
            </a:r>
          </a:p>
        </p:txBody>
      </p:sp>
      <p:sp>
        <p:nvSpPr>
          <p:cNvPr id="14" name="Text Placeholder 18"/>
          <p:cNvSpPr>
            <a:spLocks noGrp="1"/>
          </p:cNvSpPr>
          <p:nvPr>
            <p:ph type="body" sz="quarter" idx="21" hasCustomPrompt="1"/>
          </p:nvPr>
        </p:nvSpPr>
        <p:spPr>
          <a:xfrm>
            <a:off x="1129260" y="5782235"/>
            <a:ext cx="1163782" cy="403412"/>
          </a:xfrm>
          <a:prstGeom prst="rect">
            <a:avLst/>
          </a:prstGeom>
        </p:spPr>
        <p:txBody>
          <a:bodyPr lIns="41029" tIns="41029" rIns="41029" bIns="41029" anchor="ctr"/>
          <a:lstStyle>
            <a:lvl1pPr marL="0" marR="0" indent="0" algn="l" defTabSz="586314"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15" name="Picture Placeholder 20"/>
          <p:cNvSpPr>
            <a:spLocks noGrp="1"/>
          </p:cNvSpPr>
          <p:nvPr>
            <p:ph type="pic" sz="quarter" idx="26" hasCustomPrompt="1"/>
          </p:nvPr>
        </p:nvSpPr>
        <p:spPr>
          <a:xfrm>
            <a:off x="794255" y="5782235"/>
            <a:ext cx="332509" cy="403412"/>
          </a:xfrm>
          <a:prstGeom prst="rect">
            <a:avLst/>
          </a:prstGeom>
          <a:ln>
            <a:solidFill>
              <a:schemeClr val="tx1"/>
            </a:solidFill>
          </a:ln>
        </p:spPr>
        <p:txBody>
          <a:bodyPr lIns="16412" tIns="16412" rIns="16412" bIns="16412"/>
          <a:lstStyle>
            <a:lvl1pPr marL="0" indent="0" algn="ctr">
              <a:buNone/>
              <a:defRPr sz="500" baseline="0"/>
            </a:lvl1pPr>
          </a:lstStyle>
          <a:p>
            <a:r>
              <a:rPr lang="en-US" dirty="0" smtClean="0"/>
              <a:t>Headshot</a:t>
            </a:r>
            <a:endParaRPr lang="en-US" dirty="0"/>
          </a:p>
        </p:txBody>
      </p:sp>
      <p:sp>
        <p:nvSpPr>
          <p:cNvPr id="16" name="Text Placeholder 18"/>
          <p:cNvSpPr>
            <a:spLocks noGrp="1"/>
          </p:cNvSpPr>
          <p:nvPr>
            <p:ph type="body" sz="quarter" idx="27" hasCustomPrompt="1"/>
          </p:nvPr>
        </p:nvSpPr>
        <p:spPr>
          <a:xfrm>
            <a:off x="2669868" y="5782235"/>
            <a:ext cx="1163782" cy="403412"/>
          </a:xfrm>
          <a:prstGeom prst="rect">
            <a:avLst/>
          </a:prstGeom>
        </p:spPr>
        <p:txBody>
          <a:bodyPr lIns="41029" tIns="41029" rIns="41029" bIns="41029" anchor="ctr"/>
          <a:lstStyle>
            <a:lvl1pPr marL="0" marR="0" indent="0" algn="l" defTabSz="586314"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17" name="Picture Placeholder 20"/>
          <p:cNvSpPr>
            <a:spLocks noGrp="1"/>
          </p:cNvSpPr>
          <p:nvPr>
            <p:ph type="pic" sz="quarter" idx="28" hasCustomPrompt="1"/>
          </p:nvPr>
        </p:nvSpPr>
        <p:spPr>
          <a:xfrm>
            <a:off x="2335573" y="5782235"/>
            <a:ext cx="332509" cy="403412"/>
          </a:xfrm>
          <a:prstGeom prst="rect">
            <a:avLst/>
          </a:prstGeom>
          <a:ln>
            <a:solidFill>
              <a:schemeClr val="tx1"/>
            </a:solidFill>
          </a:ln>
        </p:spPr>
        <p:txBody>
          <a:bodyPr lIns="16412" tIns="16412" rIns="16412" bIns="16412"/>
          <a:lstStyle>
            <a:lvl1pPr marL="0" indent="0" algn="ctr">
              <a:buNone/>
              <a:defRPr sz="500" baseline="0"/>
            </a:lvl1pPr>
          </a:lstStyle>
          <a:p>
            <a:r>
              <a:rPr lang="en-US" dirty="0" smtClean="0"/>
              <a:t>Headshot</a:t>
            </a:r>
            <a:endParaRPr lang="en-US" dirty="0"/>
          </a:p>
        </p:txBody>
      </p:sp>
      <p:sp>
        <p:nvSpPr>
          <p:cNvPr id="18" name="Text Placeholder 18"/>
          <p:cNvSpPr>
            <a:spLocks noGrp="1"/>
          </p:cNvSpPr>
          <p:nvPr>
            <p:ph type="body" sz="quarter" idx="29" hasCustomPrompt="1"/>
          </p:nvPr>
        </p:nvSpPr>
        <p:spPr>
          <a:xfrm>
            <a:off x="4210705" y="5782235"/>
            <a:ext cx="1163782" cy="403412"/>
          </a:xfrm>
          <a:prstGeom prst="rect">
            <a:avLst/>
          </a:prstGeom>
        </p:spPr>
        <p:txBody>
          <a:bodyPr lIns="41029" tIns="41029" rIns="41029" bIns="41029" anchor="ctr"/>
          <a:lstStyle>
            <a:lvl1pPr marL="0" marR="0" indent="0" algn="l" defTabSz="586314"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19" name="Picture Placeholder 20"/>
          <p:cNvSpPr>
            <a:spLocks noGrp="1"/>
          </p:cNvSpPr>
          <p:nvPr>
            <p:ph type="pic" sz="quarter" idx="30" hasCustomPrompt="1"/>
          </p:nvPr>
        </p:nvSpPr>
        <p:spPr>
          <a:xfrm>
            <a:off x="3876891" y="5782235"/>
            <a:ext cx="332509" cy="403412"/>
          </a:xfrm>
          <a:prstGeom prst="rect">
            <a:avLst/>
          </a:prstGeom>
          <a:ln>
            <a:solidFill>
              <a:schemeClr val="tx1"/>
            </a:solidFill>
          </a:ln>
        </p:spPr>
        <p:txBody>
          <a:bodyPr lIns="16412" tIns="16412" rIns="16412" bIns="16412"/>
          <a:lstStyle>
            <a:lvl1pPr marL="0" indent="0" algn="ctr">
              <a:buNone/>
              <a:defRPr sz="500" baseline="0"/>
            </a:lvl1pPr>
          </a:lstStyle>
          <a:p>
            <a:r>
              <a:rPr lang="en-US" dirty="0" smtClean="0"/>
              <a:t>Headshot</a:t>
            </a:r>
            <a:endParaRPr lang="en-US" dirty="0"/>
          </a:p>
        </p:txBody>
      </p:sp>
      <p:sp>
        <p:nvSpPr>
          <p:cNvPr id="20" name="Text Placeholder 18"/>
          <p:cNvSpPr>
            <a:spLocks noGrp="1"/>
          </p:cNvSpPr>
          <p:nvPr>
            <p:ph type="body" sz="quarter" idx="31" hasCustomPrompt="1"/>
          </p:nvPr>
        </p:nvSpPr>
        <p:spPr>
          <a:xfrm>
            <a:off x="5751428" y="5782235"/>
            <a:ext cx="1163782" cy="403412"/>
          </a:xfrm>
          <a:prstGeom prst="rect">
            <a:avLst/>
          </a:prstGeom>
        </p:spPr>
        <p:txBody>
          <a:bodyPr lIns="41029" tIns="41029" rIns="41029" bIns="41029" anchor="ctr"/>
          <a:lstStyle>
            <a:lvl1pPr marL="0" marR="0" indent="0" algn="l" defTabSz="586314"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21" name="Picture Placeholder 20"/>
          <p:cNvSpPr>
            <a:spLocks noGrp="1"/>
          </p:cNvSpPr>
          <p:nvPr>
            <p:ph type="pic" sz="quarter" idx="32" hasCustomPrompt="1"/>
          </p:nvPr>
        </p:nvSpPr>
        <p:spPr>
          <a:xfrm>
            <a:off x="5418209" y="5782235"/>
            <a:ext cx="332509" cy="403412"/>
          </a:xfrm>
          <a:prstGeom prst="rect">
            <a:avLst/>
          </a:prstGeom>
          <a:ln>
            <a:solidFill>
              <a:schemeClr val="tx1"/>
            </a:solidFill>
          </a:ln>
        </p:spPr>
        <p:txBody>
          <a:bodyPr lIns="16412" tIns="16412" rIns="16412" bIns="16412"/>
          <a:lstStyle>
            <a:lvl1pPr marL="0" indent="0" algn="ctr">
              <a:buNone/>
              <a:defRPr sz="500" baseline="0"/>
            </a:lvl1pPr>
          </a:lstStyle>
          <a:p>
            <a:r>
              <a:rPr lang="en-US" dirty="0" smtClean="0"/>
              <a:t>Headshot</a:t>
            </a:r>
            <a:endParaRPr lang="en-US" dirty="0"/>
          </a:p>
        </p:txBody>
      </p:sp>
      <p:sp>
        <p:nvSpPr>
          <p:cNvPr id="22" name="TextBox 21"/>
          <p:cNvSpPr txBox="1"/>
          <p:nvPr userDrawn="1"/>
        </p:nvSpPr>
        <p:spPr>
          <a:xfrm>
            <a:off x="3710842" y="1482632"/>
            <a:ext cx="1212941" cy="221359"/>
          </a:xfrm>
          <a:prstGeom prst="rect">
            <a:avLst/>
          </a:prstGeom>
          <a:noFill/>
        </p:spPr>
        <p:txBody>
          <a:bodyPr wrap="square" lIns="41029" tIns="41029" rIns="41029" bIns="41029" rtlCol="0">
            <a:spAutoFit/>
          </a:bodyPr>
          <a:lstStyle/>
          <a:p>
            <a:pPr defTabSz="914342"/>
            <a:r>
              <a:rPr lang="en-US" sz="900" b="1" dirty="0" smtClean="0">
                <a:solidFill>
                  <a:prstClr val="black"/>
                </a:solidFill>
              </a:rPr>
              <a:t>Program Topics</a:t>
            </a:r>
            <a:endParaRPr lang="en-US" sz="900" dirty="0" smtClean="0">
              <a:solidFill>
                <a:prstClr val="black"/>
              </a:solidFill>
            </a:endParaRPr>
          </a:p>
        </p:txBody>
      </p:sp>
      <p:sp>
        <p:nvSpPr>
          <p:cNvPr id="25" name="TextBox 24"/>
          <p:cNvSpPr txBox="1"/>
          <p:nvPr userDrawn="1"/>
        </p:nvSpPr>
        <p:spPr>
          <a:xfrm>
            <a:off x="6705594" y="1477025"/>
            <a:ext cx="1515784" cy="221359"/>
          </a:xfrm>
          <a:prstGeom prst="rect">
            <a:avLst/>
          </a:prstGeom>
          <a:noFill/>
        </p:spPr>
        <p:txBody>
          <a:bodyPr wrap="square" lIns="41029" tIns="41029" rIns="41029" bIns="41029" rtlCol="0">
            <a:spAutoFit/>
          </a:bodyPr>
          <a:lstStyle/>
          <a:p>
            <a:pPr defTabSz="914342"/>
            <a:r>
              <a:rPr lang="en-US" sz="900" b="1" dirty="0" smtClean="0">
                <a:solidFill>
                  <a:prstClr val="black"/>
                </a:solidFill>
              </a:rPr>
              <a:t>Tools and Analytics</a:t>
            </a:r>
            <a:endParaRPr lang="en-US" sz="900" dirty="0" smtClean="0">
              <a:solidFill>
                <a:prstClr val="black"/>
              </a:solidFill>
            </a:endParaRPr>
          </a:p>
        </p:txBody>
      </p:sp>
      <p:sp>
        <p:nvSpPr>
          <p:cNvPr id="26" name="TextBox 25"/>
          <p:cNvSpPr txBox="1"/>
          <p:nvPr userDrawn="1"/>
        </p:nvSpPr>
        <p:spPr>
          <a:xfrm>
            <a:off x="1015167" y="1482632"/>
            <a:ext cx="1719985" cy="221359"/>
          </a:xfrm>
          <a:prstGeom prst="rect">
            <a:avLst/>
          </a:prstGeom>
          <a:noFill/>
        </p:spPr>
        <p:txBody>
          <a:bodyPr wrap="square" lIns="41029" tIns="41029" rIns="41029" bIns="41029" rtlCol="0">
            <a:spAutoFit/>
          </a:bodyPr>
          <a:lstStyle/>
          <a:p>
            <a:pPr defTabSz="914342"/>
            <a:r>
              <a:rPr lang="en-US" sz="900" b="1" dirty="0" smtClean="0">
                <a:solidFill>
                  <a:prstClr val="black"/>
                </a:solidFill>
              </a:rPr>
              <a:t>Current Research Agenda</a:t>
            </a:r>
            <a:endParaRPr lang="en-US" sz="900" dirty="0" smtClean="0">
              <a:solidFill>
                <a:prstClr val="black"/>
              </a:solidFill>
            </a:endParaRPr>
          </a:p>
        </p:txBody>
      </p:sp>
      <p:sp>
        <p:nvSpPr>
          <p:cNvPr id="27" name="Text Placeholder 52"/>
          <p:cNvSpPr>
            <a:spLocks noGrp="1"/>
          </p:cNvSpPr>
          <p:nvPr>
            <p:ph type="body" sz="quarter" idx="33" hasCustomPrompt="1"/>
          </p:nvPr>
        </p:nvSpPr>
        <p:spPr>
          <a:xfrm>
            <a:off x="519545" y="1848971"/>
            <a:ext cx="2327564" cy="3307976"/>
          </a:xfrm>
          <a:prstGeom prst="rect">
            <a:avLst/>
          </a:prstGeom>
        </p:spPr>
        <p:txBody>
          <a:bodyPr lIns="41029" tIns="41029" rIns="41029" bIns="41029"/>
          <a:lstStyle>
            <a:lvl1pPr marL="0" indent="0">
              <a:spcBef>
                <a:spcPts val="215"/>
              </a:spcBef>
              <a:buNone/>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Study Title (9pt Bold)</a:t>
            </a:r>
            <a:br>
              <a:rPr lang="en-US" dirty="0" smtClean="0"/>
            </a:br>
            <a:r>
              <a:rPr lang="en-US" dirty="0" smtClean="0"/>
              <a:t>Study Subtitle (9pt Italic)</a:t>
            </a:r>
          </a:p>
        </p:txBody>
      </p:sp>
      <p:sp>
        <p:nvSpPr>
          <p:cNvPr id="28" name="Text Placeholder 52"/>
          <p:cNvSpPr>
            <a:spLocks noGrp="1"/>
          </p:cNvSpPr>
          <p:nvPr>
            <p:ph type="body" sz="quarter" idx="34" hasCustomPrompt="1"/>
          </p:nvPr>
        </p:nvSpPr>
        <p:spPr>
          <a:xfrm>
            <a:off x="3221182" y="1848971"/>
            <a:ext cx="2660073" cy="3307976"/>
          </a:xfrm>
          <a:prstGeom prst="rect">
            <a:avLst/>
          </a:prstGeom>
        </p:spPr>
        <p:txBody>
          <a:bodyPr lIns="41029" tIns="41029" rIns="41029" bIns="41029"/>
          <a:lstStyle>
            <a:lvl1pPr marL="0" marR="0" indent="0" algn="l" defTabSz="933295" rtl="0" eaLnBrk="1" fontAlgn="base" latinLnBrk="0" hangingPunct="1">
              <a:lnSpc>
                <a:spcPct val="100000"/>
              </a:lnSpc>
              <a:spcBef>
                <a:spcPts val="359"/>
              </a:spcBef>
              <a:spcAft>
                <a:spcPct val="0"/>
              </a:spcAft>
              <a:buClrTx/>
              <a:buSzTx/>
              <a:buFontTx/>
              <a:buNone/>
              <a:tabLst/>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Content Subject Title (9pt Bold)</a:t>
            </a:r>
            <a:br>
              <a:rPr lang="en-US" dirty="0" smtClean="0"/>
            </a:br>
            <a:r>
              <a:rPr lang="en-US" dirty="0" smtClean="0"/>
              <a:t>Bulleted text (9pt regular); each bullet includes publication title, M-dash, publication subtitle</a:t>
            </a:r>
          </a:p>
        </p:txBody>
      </p:sp>
      <p:sp>
        <p:nvSpPr>
          <p:cNvPr id="29" name="Text Placeholder 18"/>
          <p:cNvSpPr>
            <a:spLocks noGrp="1"/>
          </p:cNvSpPr>
          <p:nvPr>
            <p:ph type="body" sz="quarter" idx="37" hasCustomPrompt="1"/>
          </p:nvPr>
        </p:nvSpPr>
        <p:spPr>
          <a:xfrm>
            <a:off x="7294441" y="5782235"/>
            <a:ext cx="1163782" cy="403412"/>
          </a:xfrm>
          <a:prstGeom prst="rect">
            <a:avLst/>
          </a:prstGeom>
        </p:spPr>
        <p:txBody>
          <a:bodyPr lIns="41029" tIns="41029" rIns="41029" bIns="41029" anchor="ctr"/>
          <a:lstStyle>
            <a:lvl1pPr marL="0" marR="0" indent="0" algn="l" defTabSz="586314" rtl="0" eaLnBrk="1" fontAlgn="base" latinLnBrk="0" hangingPunct="1">
              <a:lnSpc>
                <a:spcPct val="100000"/>
              </a:lnSpc>
              <a:spcBef>
                <a:spcPts val="0"/>
              </a:spcBef>
              <a:spcAft>
                <a:spcPct val="0"/>
              </a:spcAft>
              <a:buClrTx/>
              <a:buSzTx/>
              <a:buFont typeface="Arial" pitchFamily="34" charset="0"/>
              <a:buNone/>
              <a:tabLst/>
              <a:defRPr sz="800" b="1" baseline="0">
                <a:latin typeface="+mj-lt"/>
              </a:defRPr>
            </a:lvl1pPr>
            <a:lvl2pPr>
              <a:buNone/>
              <a:defRPr/>
            </a:lvl2pPr>
            <a:lvl3pPr>
              <a:buNone/>
              <a:defRPr/>
            </a:lvl3pPr>
            <a:lvl4pPr>
              <a:buNone/>
              <a:defRPr/>
            </a:lvl4pPr>
            <a:lvl5pPr>
              <a:buNone/>
              <a:defRPr/>
            </a:lvl5pPr>
          </a:lstStyle>
          <a:p>
            <a:pPr lvl="0"/>
            <a:r>
              <a:rPr lang="en-US" dirty="0" smtClean="0"/>
              <a:t>Name (bold)</a:t>
            </a:r>
            <a:br>
              <a:rPr lang="en-US" dirty="0" smtClean="0"/>
            </a:br>
            <a:r>
              <a:rPr lang="en-US" dirty="0" smtClean="0"/>
              <a:t>Title (italic)</a:t>
            </a:r>
          </a:p>
        </p:txBody>
      </p:sp>
      <p:sp>
        <p:nvSpPr>
          <p:cNvPr id="30" name="Picture Placeholder 20"/>
          <p:cNvSpPr>
            <a:spLocks noGrp="1"/>
          </p:cNvSpPr>
          <p:nvPr>
            <p:ph type="pic" sz="quarter" idx="38" hasCustomPrompt="1"/>
          </p:nvPr>
        </p:nvSpPr>
        <p:spPr>
          <a:xfrm>
            <a:off x="6959527" y="5782235"/>
            <a:ext cx="332509" cy="403412"/>
          </a:xfrm>
          <a:prstGeom prst="rect">
            <a:avLst/>
          </a:prstGeom>
          <a:ln>
            <a:solidFill>
              <a:schemeClr val="tx1"/>
            </a:solidFill>
          </a:ln>
        </p:spPr>
        <p:txBody>
          <a:bodyPr lIns="16412" tIns="16412" rIns="16412" bIns="16412"/>
          <a:lstStyle>
            <a:lvl1pPr marL="0" indent="0" algn="ctr">
              <a:buNone/>
              <a:defRPr sz="500" baseline="0"/>
            </a:lvl1pPr>
          </a:lstStyle>
          <a:p>
            <a:r>
              <a:rPr lang="en-US" dirty="0" smtClean="0"/>
              <a:t>Headshot</a:t>
            </a:r>
            <a:endParaRPr lang="en-US" dirty="0"/>
          </a:p>
        </p:txBody>
      </p:sp>
      <p:sp>
        <p:nvSpPr>
          <p:cNvPr id="31" name="Text Placeholder 52"/>
          <p:cNvSpPr>
            <a:spLocks noGrp="1"/>
          </p:cNvSpPr>
          <p:nvPr>
            <p:ph type="body" sz="quarter" idx="48" hasCustomPrompt="1"/>
          </p:nvPr>
        </p:nvSpPr>
        <p:spPr>
          <a:xfrm>
            <a:off x="6227618" y="1848971"/>
            <a:ext cx="2327564" cy="3307976"/>
          </a:xfrm>
          <a:prstGeom prst="rect">
            <a:avLst/>
          </a:prstGeom>
        </p:spPr>
        <p:txBody>
          <a:bodyPr lIns="41029" tIns="41029" rIns="41029" bIns="41029"/>
          <a:lstStyle>
            <a:lvl1pPr marL="0" indent="0">
              <a:buNone/>
              <a:defRPr sz="800" b="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Tool Title (9pt Bold)</a:t>
            </a:r>
            <a:br>
              <a:rPr lang="en-US" dirty="0" smtClean="0"/>
            </a:br>
            <a:r>
              <a:rPr lang="en-US" dirty="0" smtClean="0"/>
              <a:t>Tool Description (9pt Italic)</a:t>
            </a:r>
          </a:p>
        </p:txBody>
      </p:sp>
      <p:pic>
        <p:nvPicPr>
          <p:cNvPr id="35" name="Picture 34" descr="Documents.png"/>
          <p:cNvPicPr>
            <a:picLocks noChangeAspect="1"/>
          </p:cNvPicPr>
          <p:nvPr userDrawn="1"/>
        </p:nvPicPr>
        <p:blipFill>
          <a:blip r:embed="rId3" cstate="print"/>
          <a:stretch>
            <a:fillRect/>
          </a:stretch>
        </p:blipFill>
        <p:spPr>
          <a:xfrm>
            <a:off x="595924" y="1373638"/>
            <a:ext cx="415636" cy="403412"/>
          </a:xfrm>
          <a:prstGeom prst="rect">
            <a:avLst/>
          </a:prstGeom>
        </p:spPr>
      </p:pic>
      <p:pic>
        <p:nvPicPr>
          <p:cNvPr id="37" name="Picture 36" descr="Study.png"/>
          <p:cNvPicPr>
            <a:picLocks noChangeAspect="1"/>
          </p:cNvPicPr>
          <p:nvPr userDrawn="1"/>
        </p:nvPicPr>
        <p:blipFill>
          <a:blip r:embed="rId4" cstate="print"/>
          <a:stretch>
            <a:fillRect/>
          </a:stretch>
        </p:blipFill>
        <p:spPr>
          <a:xfrm>
            <a:off x="3293367" y="1421762"/>
            <a:ext cx="415636" cy="307166"/>
          </a:xfrm>
          <a:prstGeom prst="rect">
            <a:avLst/>
          </a:prstGeom>
        </p:spPr>
      </p:pic>
      <p:cxnSp>
        <p:nvCxnSpPr>
          <p:cNvPr id="32" name="Straight Connector 3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Graphic and Regular Box">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bwMode="gray">
          <a:xfrm>
            <a:off x="4261123" y="6454595"/>
            <a:ext cx="621771" cy="242047"/>
          </a:xfrm>
        </p:spPr>
        <p:txBody>
          <a:bodyPr/>
          <a:lstStyle/>
          <a:p>
            <a:fld id="{D1524D41-16DC-4D92-9EF9-071B213BE0F5}" type="slidenum">
              <a:rPr lang="en-US" smtClean="0">
                <a:solidFill>
                  <a:srgbClr val="000000"/>
                </a:solidFill>
              </a:rPr>
              <a:pPr/>
              <a:t>‹#›</a:t>
            </a:fld>
            <a:endParaRPr lang="en-US" dirty="0">
              <a:solidFill>
                <a:srgbClr val="000000"/>
              </a:solidFill>
            </a:endParaRPr>
          </a:p>
        </p:txBody>
      </p:sp>
      <p:sp>
        <p:nvSpPr>
          <p:cNvPr id="25" name="Text Placeholder 21"/>
          <p:cNvSpPr>
            <a:spLocks noGrp="1"/>
          </p:cNvSpPr>
          <p:nvPr>
            <p:ph type="body" sz="quarter" idx="17" hasCustomPrompt="1"/>
          </p:nvPr>
        </p:nvSpPr>
        <p:spPr bwMode="gray">
          <a:xfrm>
            <a:off x="6864913" y="6252883"/>
            <a:ext cx="1862043" cy="201706"/>
          </a:xfrm>
          <a:prstGeom prst="rect">
            <a:avLst/>
          </a:prstGeom>
        </p:spPr>
        <p:txBody>
          <a:bodyPr lIns="40859" tIns="40859" rIns="40859" bIns="40859" anchor="b">
            <a:noAutofit/>
          </a:bodyPr>
          <a:lstStyle>
            <a:lvl1pPr marL="0" indent="0" algn="l">
              <a:spcBef>
                <a:spcPts val="0"/>
              </a:spcBef>
              <a:buNone/>
              <a:defRPr sz="4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6" name="Text Placeholder 23"/>
          <p:cNvSpPr>
            <a:spLocks noGrp="1"/>
          </p:cNvSpPr>
          <p:nvPr>
            <p:ph type="body" sz="quarter" idx="20" hasCustomPrompt="1"/>
          </p:nvPr>
        </p:nvSpPr>
        <p:spPr bwMode="gray">
          <a:xfrm>
            <a:off x="374081" y="6186569"/>
            <a:ext cx="2078181" cy="268020"/>
          </a:xfrm>
          <a:prstGeom prst="rect">
            <a:avLst/>
          </a:prstGeom>
        </p:spPr>
        <p:txBody>
          <a:bodyPr lIns="40859" tIns="40859" rIns="40859" bIns="40859" anchor="b">
            <a:noAutofit/>
          </a:bodyPr>
          <a:lstStyle>
            <a:lvl1pPr marL="81714" indent="-81714" algn="l" defTabSz="81714">
              <a:spcBef>
                <a:spcPts val="0"/>
              </a:spcBef>
              <a:buFont typeface="+mj-lt"/>
              <a:buAutoNum type="arabicParenR"/>
              <a:defRPr sz="4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7" name="Text Placeholder 4"/>
          <p:cNvSpPr>
            <a:spLocks noGrp="1"/>
          </p:cNvSpPr>
          <p:nvPr>
            <p:ph type="body" sz="quarter" idx="19" hasCustomPrompt="1"/>
          </p:nvPr>
        </p:nvSpPr>
        <p:spPr bwMode="gray">
          <a:xfrm>
            <a:off x="399870" y="403413"/>
            <a:ext cx="2645699" cy="186366"/>
          </a:xfrm>
        </p:spPr>
        <p:txBody>
          <a:bodyPr lIns="0" tIns="40859" rIns="0" bIns="40859">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
        <p:nvSpPr>
          <p:cNvPr id="28"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29" name="Straight Connector 28"/>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1" name="Text Placeholder 19"/>
          <p:cNvSpPr>
            <a:spLocks noGrp="1"/>
          </p:cNvSpPr>
          <p:nvPr>
            <p:ph type="body" sz="quarter" idx="24" hasCustomPrompt="1"/>
          </p:nvPr>
        </p:nvSpPr>
        <p:spPr bwMode="gray">
          <a:xfrm>
            <a:off x="404101" y="1329305"/>
            <a:ext cx="2036619" cy="4760259"/>
          </a:xfrm>
        </p:spPr>
        <p:txBody>
          <a:bodyPr lIns="40859" tIns="40859" rIns="40859" bIns="40859"/>
          <a:lstStyle>
            <a:lvl1pPr marL="0" marR="0" indent="0" algn="l" defTabSz="910382" rtl="0" eaLnBrk="1" fontAlgn="auto" latinLnBrk="0" hangingPunct="1">
              <a:lnSpc>
                <a:spcPts val="1255"/>
              </a:lnSpc>
              <a:spcBef>
                <a:spcPts val="429"/>
              </a:spcBef>
              <a:spcAft>
                <a:spcPts val="0"/>
              </a:spcAft>
              <a:buClrTx/>
              <a:buSzTx/>
              <a:buFont typeface="Arial" pitchFamily="34" charset="0"/>
              <a:buNone/>
              <a:tabLst/>
              <a:defRPr/>
            </a:lvl1pPr>
          </a:lstStyle>
          <a:p>
            <a:pPr marL="0" marR="0" lvl="0" indent="0" algn="l" defTabSz="910382" rtl="0" eaLnBrk="1" fontAlgn="auto" latinLnBrk="0" hangingPunct="1">
              <a:lnSpc>
                <a:spcPts val="1255"/>
              </a:lnSpc>
              <a:spcBef>
                <a:spcPts val="429"/>
              </a:spcBef>
              <a:spcAft>
                <a:spcPts val="0"/>
              </a:spcAft>
              <a:buClrTx/>
              <a:buSzTx/>
              <a:buFont typeface="Arial" pitchFamily="34" charset="0"/>
              <a:buNone/>
              <a:tabLst/>
              <a:defRPr/>
            </a:pPr>
            <a:r>
              <a:rPr lang="en-US" dirty="0" smtClean="0"/>
              <a:t>Body Text – Arial 10pt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32" name="Text Placeholder 4"/>
          <p:cNvSpPr>
            <a:spLocks noGrp="1"/>
          </p:cNvSpPr>
          <p:nvPr>
            <p:ph type="body" sz="quarter" idx="25" hasCustomPrompt="1"/>
          </p:nvPr>
        </p:nvSpPr>
        <p:spPr bwMode="gray">
          <a:xfrm>
            <a:off x="2506950" y="1329299"/>
            <a:ext cx="6219979" cy="271094"/>
          </a:xfrm>
        </p:spPr>
        <p:txBody>
          <a:bodyPr lIns="40859" tIns="40859" rIns="40859" bIns="40859">
            <a:noAutofit/>
          </a:bodyPr>
          <a:lstStyle>
            <a:lvl1pPr marL="0" indent="0" algn="ctr">
              <a:spcBef>
                <a:spcPts val="0"/>
              </a:spcBef>
              <a:buNone/>
              <a:defRPr sz="1300" baseline="0">
                <a:solidFill>
                  <a:schemeClr val="tx1"/>
                </a:solidFill>
              </a:defRPr>
            </a:lvl1pPr>
          </a:lstStyle>
          <a:p>
            <a:pPr lvl="0"/>
            <a:r>
              <a:rPr lang="en-US" dirty="0" smtClean="0"/>
              <a:t>Slide Subtitle – Arial 14pt Regular, Use Title Case</a:t>
            </a:r>
            <a:endParaRPr lang="en-US" dirty="0"/>
          </a:p>
        </p:txBody>
      </p:sp>
      <p:sp>
        <p:nvSpPr>
          <p:cNvPr id="33" name="Text Placeholder 16"/>
          <p:cNvSpPr>
            <a:spLocks noGrp="1"/>
          </p:cNvSpPr>
          <p:nvPr>
            <p:ph type="body" sz="quarter" idx="23" hasCustomPrompt="1"/>
          </p:nvPr>
        </p:nvSpPr>
        <p:spPr bwMode="gray">
          <a:xfrm>
            <a:off x="3436843" y="1666949"/>
            <a:ext cx="4360193" cy="203020"/>
          </a:xfrm>
        </p:spPr>
        <p:txBody>
          <a:bodyPr/>
          <a:lstStyle>
            <a:lvl1pPr marL="0" indent="0" algn="ctr">
              <a:buNone/>
              <a:defRPr sz="1000" b="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 Use Title Case</a:t>
            </a:r>
            <a:endParaRPr lang="en-US" dirty="0"/>
          </a:p>
        </p:txBody>
      </p:sp>
      <p:sp>
        <p:nvSpPr>
          <p:cNvPr id="34" name="Text Placeholder 16"/>
          <p:cNvSpPr>
            <a:spLocks noGrp="1"/>
          </p:cNvSpPr>
          <p:nvPr>
            <p:ph type="body" sz="quarter" idx="26" hasCustomPrompt="1"/>
          </p:nvPr>
        </p:nvSpPr>
        <p:spPr bwMode="gray">
          <a:xfrm>
            <a:off x="3436843" y="1884483"/>
            <a:ext cx="4360193" cy="213999"/>
          </a:xfrm>
        </p:spPr>
        <p:txBody>
          <a:bodyPr lIns="40859" tIns="40859" rIns="40859" bIns="40859"/>
          <a:lstStyle>
            <a:lvl1pPr marL="0" indent="0" algn="ctr">
              <a:buNone/>
              <a:defRPr sz="900" b="0" i="1"/>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35" name="Text Placeholder 16"/>
          <p:cNvSpPr>
            <a:spLocks noGrp="1"/>
          </p:cNvSpPr>
          <p:nvPr>
            <p:ph type="body" sz="quarter" idx="29" hasCustomPrompt="1"/>
          </p:nvPr>
        </p:nvSpPr>
        <p:spPr bwMode="gray">
          <a:xfrm>
            <a:off x="3436845" y="2110978"/>
            <a:ext cx="4364181" cy="213999"/>
          </a:xfrm>
        </p:spPr>
        <p:txBody>
          <a:bodyPr/>
          <a:lstStyle>
            <a:lvl1pPr marL="0" indent="0" algn="ctr">
              <a:buNone/>
              <a:defRPr sz="900" b="0" i="0"/>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36" name="Content Placeholder 15"/>
          <p:cNvSpPr>
            <a:spLocks noGrp="1"/>
          </p:cNvSpPr>
          <p:nvPr>
            <p:ph sz="quarter" idx="21" hasCustomPrompt="1"/>
          </p:nvPr>
        </p:nvSpPr>
        <p:spPr bwMode="gray">
          <a:xfrm>
            <a:off x="3436845" y="2476063"/>
            <a:ext cx="4364181" cy="1925611"/>
          </a:xfrm>
          <a:ln>
            <a:noFill/>
          </a:ln>
        </p:spPr>
        <p:txBody>
          <a:bodyPr lIns="40859" tIns="40859" rIns="40859" bIns="40859" anchor="t"/>
          <a:lstStyle>
            <a:lvl1pPr marL="100714" indent="-100714" algn="l">
              <a:buFont typeface="Arial" pitchFamily="34" charset="0"/>
              <a:buChar char="•"/>
              <a:defRPr sz="700" i="1" baseline="0">
                <a:solidFill>
                  <a:schemeClr val="tx1"/>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41" name="Text Placeholder 29"/>
          <p:cNvSpPr>
            <a:spLocks noGrp="1"/>
          </p:cNvSpPr>
          <p:nvPr>
            <p:ph type="body" sz="quarter" idx="31" hasCustomPrompt="1"/>
          </p:nvPr>
        </p:nvSpPr>
        <p:spPr bwMode="gray">
          <a:xfrm>
            <a:off x="3457810" y="4605721"/>
            <a:ext cx="4364181" cy="1579926"/>
          </a:xfrm>
          <a:ln w="9525"/>
        </p:spPr>
        <p:style>
          <a:lnRef idx="2">
            <a:schemeClr val="accent1"/>
          </a:lnRef>
          <a:fillRef idx="1">
            <a:schemeClr val="lt1"/>
          </a:fillRef>
          <a:effectRef idx="0">
            <a:schemeClr val="accent1"/>
          </a:effectRef>
          <a:fontRef idx="none"/>
        </p:style>
        <p:txBody>
          <a:bodyPr lIns="81714" tIns="81714" rIns="81714"/>
          <a:lstStyle>
            <a:lvl1pPr marL="0" indent="0" algn="ctr">
              <a:spcBef>
                <a:spcPts val="0"/>
              </a:spcBef>
              <a:buNone/>
              <a:defRPr sz="1000" b="1" baseline="0">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11pt Bold, Gray Accent 3, Use Title Case</a:t>
            </a:r>
            <a:endParaRPr lang="en-US" dirty="0"/>
          </a:p>
        </p:txBody>
      </p:sp>
      <p:sp>
        <p:nvSpPr>
          <p:cNvPr id="42" name="Text Placeholder 31"/>
          <p:cNvSpPr>
            <a:spLocks noGrp="1"/>
          </p:cNvSpPr>
          <p:nvPr>
            <p:ph type="body" sz="quarter" idx="32" hasCustomPrompt="1"/>
          </p:nvPr>
        </p:nvSpPr>
        <p:spPr bwMode="gray">
          <a:xfrm>
            <a:off x="3463464" y="4855463"/>
            <a:ext cx="4364181" cy="1267441"/>
          </a:xfrm>
        </p:spPr>
        <p:txBody>
          <a:bodyPr lIns="163408" rIns="163408"/>
          <a:lstStyle>
            <a:lvl1pPr>
              <a:spcBef>
                <a:spcPts val="449"/>
              </a:spcBef>
              <a:defRPr sz="900" baseline="0">
                <a:solidFill>
                  <a:schemeClr val="tx1"/>
                </a:solidFill>
              </a:defRPr>
            </a:lvl1pPr>
            <a:lvl2pPr>
              <a:spcBef>
                <a:spcPts val="449"/>
              </a:spcBef>
              <a:defRPr sz="900">
                <a:solidFill>
                  <a:schemeClr val="tx1"/>
                </a:solidFill>
              </a:defRPr>
            </a:lvl2pPr>
            <a:lvl3pPr>
              <a:spcBef>
                <a:spcPts val="449"/>
              </a:spcBef>
              <a:defRPr sz="900">
                <a:solidFill>
                  <a:schemeClr val="tx1"/>
                </a:solidFill>
              </a:defRPr>
            </a:lvl3pPr>
            <a:lvl4pPr>
              <a:spcBef>
                <a:spcPts val="449"/>
              </a:spcBef>
              <a:defRPr sz="900">
                <a:solidFill>
                  <a:schemeClr val="tx1"/>
                </a:solidFill>
              </a:defRPr>
            </a:lvl4pPr>
            <a:lvl5pPr>
              <a:spcBef>
                <a:spcPts val="449"/>
              </a:spcBef>
              <a:defRPr sz="900">
                <a:solidFill>
                  <a:schemeClr val="tx1"/>
                </a:solidFill>
              </a:defRPr>
            </a:lvl5pPr>
          </a:lstStyle>
          <a:p>
            <a:pPr lvl="0"/>
            <a:r>
              <a:rPr lang="en-US" dirty="0" smtClean="0"/>
              <a:t>Add red and white icon to top left corner by copy and pasting from style guide</a:t>
            </a:r>
            <a:br>
              <a:rPr lang="en-US" dirty="0" smtClean="0"/>
            </a:br>
            <a:r>
              <a:rPr lang="en-US" dirty="0" smtClean="0"/>
              <a:t>Bulleted text – Arial 10pt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3" name="Straight Connector 42"/>
          <p:cNvCxnSpPr/>
          <p:nvPr userDrawn="1"/>
        </p:nvCxnSpPr>
        <p:spPr bwMode="gray">
          <a:xfrm>
            <a:off x="2479841" y="1388440"/>
            <a:ext cx="0" cy="5052629"/>
          </a:xfrm>
          <a:prstGeom prst="line">
            <a:avLst/>
          </a:prstGeom>
          <a:ln w="9525">
            <a:headEnd type="none"/>
            <a:tailEnd type="none"/>
          </a:ln>
        </p:spPr>
        <p:style>
          <a:lnRef idx="2">
            <a:schemeClr val="accent1"/>
          </a:lnRef>
          <a:fillRef idx="1">
            <a:schemeClr val="lt1"/>
          </a:fillRef>
          <a:effectRef idx="0">
            <a:schemeClr val="accent1"/>
          </a:effectRef>
          <a:fontRef idx="none"/>
        </p:style>
      </p:cxnSp>
    </p:spTree>
    <p:extLst>
      <p:ext uri="{BB962C8B-B14F-4D97-AF65-F5344CB8AC3E}">
        <p14:creationId xmlns:p14="http://schemas.microsoft.com/office/powerpoint/2010/main" val="15148819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tandar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34545"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3546033" y="1667613"/>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546033" y="1841599"/>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cxnSp>
        <p:nvCxnSpPr>
          <p:cNvPr id="18" name="Straight Connector 17"/>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Graphic">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34545"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3546033" y="1667613"/>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546033" y="1841599"/>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3546033" y="2242976"/>
            <a:ext cx="4156364"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3546033" y="2010931"/>
            <a:ext cx="4156364"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20" name="Straight Connector 19"/>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Graphic and Icon Box">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34545"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3546033" y="1667613"/>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546033" y="1841599"/>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3546033" y="2242976"/>
            <a:ext cx="4156364" cy="2178424"/>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3546033" y="2010931"/>
            <a:ext cx="4156364"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0" name="Text Placeholder 29"/>
          <p:cNvSpPr>
            <a:spLocks noGrp="1"/>
          </p:cNvSpPr>
          <p:nvPr>
            <p:ph type="body" sz="quarter" idx="24" hasCustomPrompt="1"/>
          </p:nvPr>
        </p:nvSpPr>
        <p:spPr bwMode="gray">
          <a:xfrm>
            <a:off x="3546033" y="4627396"/>
            <a:ext cx="4156364" cy="1290918"/>
          </a:xfrm>
          <a:solidFill>
            <a:schemeClr val="accent1"/>
          </a:solidFill>
          <a:ln w="6350">
            <a:solidFill>
              <a:schemeClr val="bg1"/>
            </a:solidFill>
          </a:ln>
        </p:spPr>
        <p:txBody>
          <a:bodyPr lIns="164117" tIns="246175" rIns="164117"/>
          <a:lstStyle>
            <a:lvl1pPr marL="0" indent="0">
              <a:spcBef>
                <a:spcPts val="0"/>
              </a:spcBef>
              <a:buNone/>
              <a:defRPr sz="900" b="1" baseline="0"/>
            </a:lvl1pPr>
            <a:lvl2pPr marL="0" indent="0">
              <a:buNone/>
              <a:defRPr/>
            </a:lvl2pPr>
            <a:lvl3pPr marL="0" indent="0">
              <a:buNone/>
              <a:defRPr/>
            </a:lvl3pPr>
            <a:lvl4pPr marL="0" indent="0">
              <a:buNone/>
              <a:defRPr/>
            </a:lvl4pPr>
            <a:lvl5pPr marL="0" indent="0">
              <a:buNone/>
              <a:defRPr/>
            </a:lvl5pPr>
          </a:lstStyle>
          <a:p>
            <a:pPr lvl="0"/>
            <a:r>
              <a:rPr lang="en-US" dirty="0" smtClean="0"/>
              <a:t>Icon Box Title – Arial 10pt Bold</a:t>
            </a:r>
            <a:endParaRPr lang="en-US" dirty="0"/>
          </a:p>
        </p:txBody>
      </p:sp>
      <p:sp>
        <p:nvSpPr>
          <p:cNvPr id="21" name="Text Placeholder 31"/>
          <p:cNvSpPr>
            <a:spLocks noGrp="1"/>
          </p:cNvSpPr>
          <p:nvPr>
            <p:ph type="body" sz="quarter" idx="25" hasCustomPrompt="1"/>
          </p:nvPr>
        </p:nvSpPr>
        <p:spPr>
          <a:xfrm>
            <a:off x="3546033" y="5030808"/>
            <a:ext cx="4156364" cy="887506"/>
          </a:xfrm>
        </p:spPr>
        <p:txBody>
          <a:bodyPr lIns="164117" tIns="41029" rIns="164117" bIns="41029"/>
          <a:lstStyle>
            <a:lvl1pPr>
              <a:defRPr baseline="0"/>
            </a:lvl1pPr>
          </a:lstStyle>
          <a:p>
            <a:pPr lvl="0"/>
            <a:r>
              <a:rPr lang="en-US" dirty="0" smtClean="0"/>
              <a:t>Add red and white icon to top left corner by copy and pasting from style guide</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2" name="Straight Connector 2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Graphic and Regular Box">
    <p:spTree>
      <p:nvGrpSpPr>
        <p:cNvPr id="1" name=""/>
        <p:cNvGrpSpPr/>
        <p:nvPr/>
      </p:nvGrpSpPr>
      <p:grpSpPr>
        <a:xfrm>
          <a:off x="0" y="0"/>
          <a:ext cx="0" cy="0"/>
          <a:chOff x="0" y="0"/>
          <a:chExt cx="0" cy="0"/>
        </a:xfrm>
      </p:grpSpPr>
      <p:sp>
        <p:nvSpPr>
          <p:cNvPr id="22" name="Text Placeholder 29"/>
          <p:cNvSpPr>
            <a:spLocks noGrp="1"/>
          </p:cNvSpPr>
          <p:nvPr>
            <p:ph type="body" sz="quarter" idx="26" hasCustomPrompt="1"/>
          </p:nvPr>
        </p:nvSpPr>
        <p:spPr bwMode="gray">
          <a:xfrm>
            <a:off x="3546033" y="4627405"/>
            <a:ext cx="4156364" cy="1290918"/>
          </a:xfrm>
          <a:noFill/>
          <a:ln w="19050">
            <a:solidFill>
              <a:schemeClr val="accent3"/>
            </a:solidFill>
          </a:ln>
        </p:spPr>
        <p:txBody>
          <a:bodyPr lIns="82058" tIns="82058" rIns="82058"/>
          <a:lstStyle>
            <a:lvl1pPr marL="0" indent="0" algn="ctr">
              <a:spcBef>
                <a:spcPts val="0"/>
              </a:spcBef>
              <a:buNone/>
              <a:defRPr sz="900" b="1" baseline="0">
                <a:solidFill>
                  <a:schemeClr val="accent3"/>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10pt Bold, Gray Accent 3, Use Title Case</a:t>
            </a:r>
            <a:endParaRPr lang="en-US" dirty="0"/>
          </a:p>
        </p:txBody>
      </p:sp>
      <p:sp>
        <p:nvSpPr>
          <p:cNvPr id="23" name="Text Placeholder 31"/>
          <p:cNvSpPr>
            <a:spLocks noGrp="1"/>
          </p:cNvSpPr>
          <p:nvPr>
            <p:ph type="body" sz="quarter" idx="27" hasCustomPrompt="1"/>
          </p:nvPr>
        </p:nvSpPr>
        <p:spPr>
          <a:xfrm>
            <a:off x="3546033" y="4869452"/>
            <a:ext cx="4156364" cy="1048871"/>
          </a:xfrm>
        </p:spPr>
        <p:txBody>
          <a:bodyPr lIns="82058" tIns="41029" rIns="82058" bIns="41029"/>
          <a:lstStyle>
            <a:lvl1pPr>
              <a:defRPr baseline="0"/>
            </a:lvl1pPr>
          </a:lstStyle>
          <a:p>
            <a:pPr lvl="0"/>
            <a:r>
              <a:rPr lang="en-US" dirty="0" smtClean="0"/>
              <a:t>1.5pt outline accent 3</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34545"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3546033" y="1667613"/>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546033" y="1841599"/>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3546033" y="2242976"/>
            <a:ext cx="4156364" cy="2178424"/>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3546033" y="2010931"/>
            <a:ext cx="4156364"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21" name="Straight Connector 20"/>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2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19978"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2506943" y="1667613"/>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2506943" y="1841599"/>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2506943" y="2242976"/>
            <a:ext cx="2909455"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2506943" y="2010931"/>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0" name="Text Placeholder 15"/>
          <p:cNvSpPr>
            <a:spLocks noGrp="1"/>
          </p:cNvSpPr>
          <p:nvPr>
            <p:ph type="body" sz="quarter" idx="24" hasCustomPrompt="1"/>
          </p:nvPr>
        </p:nvSpPr>
        <p:spPr>
          <a:xfrm>
            <a:off x="5817466" y="1667613"/>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1" name="Text Placeholder 17"/>
          <p:cNvSpPr>
            <a:spLocks noGrp="1"/>
          </p:cNvSpPr>
          <p:nvPr>
            <p:ph type="body" sz="quarter" idx="25" hasCustomPrompt="1"/>
          </p:nvPr>
        </p:nvSpPr>
        <p:spPr>
          <a:xfrm>
            <a:off x="5817466" y="1841599"/>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2" name="Content Placeholder 15"/>
          <p:cNvSpPr>
            <a:spLocks noGrp="1"/>
          </p:cNvSpPr>
          <p:nvPr>
            <p:ph sz="quarter" idx="26" hasCustomPrompt="1"/>
          </p:nvPr>
        </p:nvSpPr>
        <p:spPr>
          <a:xfrm>
            <a:off x="5817466" y="2242976"/>
            <a:ext cx="2909455"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3" name="Text Placeholder 17"/>
          <p:cNvSpPr>
            <a:spLocks noGrp="1"/>
          </p:cNvSpPr>
          <p:nvPr>
            <p:ph type="body" sz="quarter" idx="27" hasCustomPrompt="1"/>
          </p:nvPr>
        </p:nvSpPr>
        <p:spPr>
          <a:xfrm>
            <a:off x="5817466" y="2010931"/>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24" name="Straight Connector 23"/>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4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19978"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6" name="Text Placeholder 15"/>
          <p:cNvSpPr>
            <a:spLocks noGrp="1"/>
          </p:cNvSpPr>
          <p:nvPr>
            <p:ph type="body" sz="quarter" idx="14" hasCustomPrompt="1"/>
          </p:nvPr>
        </p:nvSpPr>
        <p:spPr>
          <a:xfrm>
            <a:off x="2506943" y="1667613"/>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2506943" y="1841599"/>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8" name="Content Placeholder 15"/>
          <p:cNvSpPr>
            <a:spLocks noGrp="1"/>
          </p:cNvSpPr>
          <p:nvPr>
            <p:ph sz="quarter" idx="21" hasCustomPrompt="1"/>
          </p:nvPr>
        </p:nvSpPr>
        <p:spPr>
          <a:xfrm>
            <a:off x="2506943" y="2242977"/>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19" name="Text Placeholder 17"/>
          <p:cNvSpPr>
            <a:spLocks noGrp="1"/>
          </p:cNvSpPr>
          <p:nvPr>
            <p:ph type="body" sz="quarter" idx="22" hasCustomPrompt="1"/>
          </p:nvPr>
        </p:nvSpPr>
        <p:spPr>
          <a:xfrm>
            <a:off x="2506943" y="2010931"/>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0" name="Text Placeholder 15"/>
          <p:cNvSpPr>
            <a:spLocks noGrp="1"/>
          </p:cNvSpPr>
          <p:nvPr>
            <p:ph type="body" sz="quarter" idx="24" hasCustomPrompt="1"/>
          </p:nvPr>
        </p:nvSpPr>
        <p:spPr>
          <a:xfrm>
            <a:off x="5817466" y="1667613"/>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1" name="Text Placeholder 17"/>
          <p:cNvSpPr>
            <a:spLocks noGrp="1"/>
          </p:cNvSpPr>
          <p:nvPr>
            <p:ph type="body" sz="quarter" idx="25" hasCustomPrompt="1"/>
          </p:nvPr>
        </p:nvSpPr>
        <p:spPr>
          <a:xfrm>
            <a:off x="5817466" y="1841599"/>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2" name="Content Placeholder 15"/>
          <p:cNvSpPr>
            <a:spLocks noGrp="1"/>
          </p:cNvSpPr>
          <p:nvPr>
            <p:ph sz="quarter" idx="26" hasCustomPrompt="1"/>
          </p:nvPr>
        </p:nvSpPr>
        <p:spPr>
          <a:xfrm>
            <a:off x="5817466" y="2242977"/>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3" name="Text Placeholder 17"/>
          <p:cNvSpPr>
            <a:spLocks noGrp="1"/>
          </p:cNvSpPr>
          <p:nvPr>
            <p:ph type="body" sz="quarter" idx="27" hasCustomPrompt="1"/>
          </p:nvPr>
        </p:nvSpPr>
        <p:spPr>
          <a:xfrm>
            <a:off x="5817466" y="2010931"/>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4" name="Text Placeholder 15"/>
          <p:cNvSpPr>
            <a:spLocks noGrp="1"/>
          </p:cNvSpPr>
          <p:nvPr>
            <p:ph type="body" sz="quarter" idx="28" hasCustomPrompt="1"/>
          </p:nvPr>
        </p:nvSpPr>
        <p:spPr>
          <a:xfrm>
            <a:off x="2506943" y="3999423"/>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5" name="Text Placeholder 17"/>
          <p:cNvSpPr>
            <a:spLocks noGrp="1"/>
          </p:cNvSpPr>
          <p:nvPr>
            <p:ph type="body" sz="quarter" idx="29" hasCustomPrompt="1"/>
          </p:nvPr>
        </p:nvSpPr>
        <p:spPr>
          <a:xfrm>
            <a:off x="2506943" y="4173408"/>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6" name="Content Placeholder 15"/>
          <p:cNvSpPr>
            <a:spLocks noGrp="1"/>
          </p:cNvSpPr>
          <p:nvPr>
            <p:ph sz="quarter" idx="30" hasCustomPrompt="1"/>
          </p:nvPr>
        </p:nvSpPr>
        <p:spPr>
          <a:xfrm>
            <a:off x="2506943" y="4574786"/>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7" name="Text Placeholder 17"/>
          <p:cNvSpPr>
            <a:spLocks noGrp="1"/>
          </p:cNvSpPr>
          <p:nvPr>
            <p:ph type="body" sz="quarter" idx="31" hasCustomPrompt="1"/>
          </p:nvPr>
        </p:nvSpPr>
        <p:spPr>
          <a:xfrm>
            <a:off x="2506943" y="4342740"/>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8" name="Text Placeholder 15"/>
          <p:cNvSpPr>
            <a:spLocks noGrp="1"/>
          </p:cNvSpPr>
          <p:nvPr>
            <p:ph type="body" sz="quarter" idx="32" hasCustomPrompt="1"/>
          </p:nvPr>
        </p:nvSpPr>
        <p:spPr>
          <a:xfrm>
            <a:off x="5817466" y="3999423"/>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9" name="Text Placeholder 17"/>
          <p:cNvSpPr>
            <a:spLocks noGrp="1"/>
          </p:cNvSpPr>
          <p:nvPr>
            <p:ph type="body" sz="quarter" idx="33" hasCustomPrompt="1"/>
          </p:nvPr>
        </p:nvSpPr>
        <p:spPr>
          <a:xfrm>
            <a:off x="5817466" y="4173408"/>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30" name="Content Placeholder 15"/>
          <p:cNvSpPr>
            <a:spLocks noGrp="1"/>
          </p:cNvSpPr>
          <p:nvPr>
            <p:ph sz="quarter" idx="34" hasCustomPrompt="1"/>
          </p:nvPr>
        </p:nvSpPr>
        <p:spPr>
          <a:xfrm>
            <a:off x="5817466" y="4574786"/>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31" name="Text Placeholder 17"/>
          <p:cNvSpPr>
            <a:spLocks noGrp="1"/>
          </p:cNvSpPr>
          <p:nvPr>
            <p:ph type="body" sz="quarter" idx="35" hasCustomPrompt="1"/>
          </p:nvPr>
        </p:nvSpPr>
        <p:spPr>
          <a:xfrm>
            <a:off x="5817466" y="4342740"/>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cxnSp>
        <p:nvCxnSpPr>
          <p:cNvPr id="32" name="Straight Connector 3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Flowchart 4">
    <p:spTree>
      <p:nvGrpSpPr>
        <p:cNvPr id="1" name=""/>
        <p:cNvGrpSpPr/>
        <p:nvPr/>
      </p:nvGrpSpPr>
      <p:grpSpPr>
        <a:xfrm>
          <a:off x="0" y="0"/>
          <a:ext cx="0" cy="0"/>
          <a:chOff x="0" y="0"/>
          <a:chExt cx="0" cy="0"/>
        </a:xfrm>
      </p:grpSpPr>
      <p:sp>
        <p:nvSpPr>
          <p:cNvPr id="34" name="Text Placeholder 31"/>
          <p:cNvSpPr>
            <a:spLocks noGrp="1"/>
          </p:cNvSpPr>
          <p:nvPr>
            <p:ph type="body" sz="quarter" idx="28" hasCustomPrompt="1"/>
          </p:nvPr>
        </p:nvSpPr>
        <p:spPr>
          <a:xfrm>
            <a:off x="2907553" y="2574519"/>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4" name="Text Placeholder 4"/>
          <p:cNvSpPr>
            <a:spLocks noGrp="1"/>
          </p:cNvSpPr>
          <p:nvPr>
            <p:ph type="body" sz="quarter" idx="11" hasCustomPrompt="1"/>
          </p:nvPr>
        </p:nvSpPr>
        <p:spPr bwMode="gray">
          <a:xfrm>
            <a:off x="2506943" y="1329298"/>
            <a:ext cx="6234545" cy="271094"/>
          </a:xfrm>
        </p:spPr>
        <p:txBody>
          <a:bodyPr lIns="41029" tIns="41029" rIns="41029" bIns="41029">
            <a:noAutofit/>
          </a:bodyPr>
          <a:lstStyle>
            <a:lvl1pPr marL="0" indent="0" algn="ctr">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37407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cxnSp>
        <p:nvCxnSpPr>
          <p:cNvPr id="13" name="Straight Connector 1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3" hasCustomPrompt="1"/>
          </p:nvPr>
        </p:nvSpPr>
        <p:spPr>
          <a:xfrm>
            <a:off x="412749" y="1329298"/>
            <a:ext cx="2039503" cy="476025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defRPr sz="800" baseline="0">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Body Text – Arial 9pt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10" name="Text Placeholder 4"/>
          <p:cNvSpPr>
            <a:spLocks noGrp="1"/>
          </p:cNvSpPr>
          <p:nvPr>
            <p:ph type="body" sz="quarter" idx="19" hasCustomPrompt="1"/>
          </p:nvPr>
        </p:nvSpPr>
        <p:spPr bwMode="gray">
          <a:xfrm>
            <a:off x="412750" y="403412"/>
            <a:ext cx="2645698"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sp>
        <p:nvSpPr>
          <p:cNvPr id="14" name="Title Placeholder 1"/>
          <p:cNvSpPr>
            <a:spLocks noGrp="1"/>
          </p:cNvSpPr>
          <p:nvPr>
            <p:ph type="title" hasCustomPrompt="1"/>
          </p:nvPr>
        </p:nvSpPr>
        <p:spPr bwMode="gray">
          <a:xfrm>
            <a:off x="412750" y="673829"/>
            <a:ext cx="8314171"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15"/>
          <p:cNvSpPr>
            <a:spLocks noGrp="1"/>
          </p:cNvSpPr>
          <p:nvPr>
            <p:ph type="body" sz="quarter" idx="21" hasCustomPrompt="1"/>
          </p:nvPr>
        </p:nvSpPr>
        <p:spPr>
          <a:xfrm>
            <a:off x="2704641" y="1902166"/>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9" name="Text Placeholder 15"/>
          <p:cNvSpPr>
            <a:spLocks noGrp="1"/>
          </p:cNvSpPr>
          <p:nvPr>
            <p:ph type="body" sz="quarter" idx="26" hasCustomPrompt="1"/>
          </p:nvPr>
        </p:nvSpPr>
        <p:spPr>
          <a:xfrm>
            <a:off x="5777464" y="1902166"/>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0" name="Text Placeholder 15"/>
          <p:cNvSpPr>
            <a:spLocks noGrp="1"/>
          </p:cNvSpPr>
          <p:nvPr>
            <p:ph type="body" sz="quarter" idx="30" hasCustomPrompt="1"/>
          </p:nvPr>
        </p:nvSpPr>
        <p:spPr>
          <a:xfrm>
            <a:off x="2704641" y="4289019"/>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1" name="Text Placeholder 15"/>
          <p:cNvSpPr>
            <a:spLocks noGrp="1"/>
          </p:cNvSpPr>
          <p:nvPr>
            <p:ph type="body" sz="quarter" idx="34" hasCustomPrompt="1"/>
          </p:nvPr>
        </p:nvSpPr>
        <p:spPr>
          <a:xfrm>
            <a:off x="5777464" y="4289019"/>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2" name="Text Placeholder 15"/>
          <p:cNvSpPr>
            <a:spLocks noGrp="1"/>
          </p:cNvSpPr>
          <p:nvPr>
            <p:ph type="body" sz="quarter" idx="35" hasCustomPrompt="1"/>
          </p:nvPr>
        </p:nvSpPr>
        <p:spPr bwMode="gray">
          <a:xfrm>
            <a:off x="2704641" y="1666842"/>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1</a:t>
            </a:r>
            <a:endParaRPr lang="en-US" dirty="0"/>
          </a:p>
        </p:txBody>
      </p:sp>
      <p:sp>
        <p:nvSpPr>
          <p:cNvPr id="23" name="Text Placeholder 15"/>
          <p:cNvSpPr>
            <a:spLocks noGrp="1"/>
          </p:cNvSpPr>
          <p:nvPr>
            <p:ph type="body" sz="quarter" idx="36" hasCustomPrompt="1"/>
          </p:nvPr>
        </p:nvSpPr>
        <p:spPr bwMode="gray">
          <a:xfrm>
            <a:off x="5777464" y="1666842"/>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2</a:t>
            </a:r>
            <a:endParaRPr lang="en-US" dirty="0"/>
          </a:p>
        </p:txBody>
      </p:sp>
      <p:sp>
        <p:nvSpPr>
          <p:cNvPr id="24" name="Text Placeholder 15"/>
          <p:cNvSpPr>
            <a:spLocks noGrp="1"/>
          </p:cNvSpPr>
          <p:nvPr>
            <p:ph type="body" sz="quarter" idx="37" hasCustomPrompt="1"/>
          </p:nvPr>
        </p:nvSpPr>
        <p:spPr bwMode="gray">
          <a:xfrm>
            <a:off x="2704641" y="4026801"/>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25" name="Text Placeholder 15"/>
          <p:cNvSpPr>
            <a:spLocks noGrp="1"/>
          </p:cNvSpPr>
          <p:nvPr>
            <p:ph type="body" sz="quarter" idx="38" hasCustomPrompt="1"/>
          </p:nvPr>
        </p:nvSpPr>
        <p:spPr bwMode="gray">
          <a:xfrm>
            <a:off x="5777464" y="4026801"/>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30" name="Picture Placeholder 20"/>
          <p:cNvSpPr>
            <a:spLocks noGrp="1"/>
          </p:cNvSpPr>
          <p:nvPr>
            <p:ph type="pic" sz="quarter" idx="43" hasCustomPrompt="1"/>
          </p:nvPr>
        </p:nvSpPr>
        <p:spPr>
          <a:xfrm>
            <a:off x="3780389" y="2137489"/>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1" name="Picture Placeholder 20"/>
          <p:cNvSpPr>
            <a:spLocks noGrp="1"/>
          </p:cNvSpPr>
          <p:nvPr>
            <p:ph type="pic" sz="quarter" idx="44" hasCustomPrompt="1"/>
          </p:nvPr>
        </p:nvSpPr>
        <p:spPr>
          <a:xfrm>
            <a:off x="6853212" y="2137489"/>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2" name="Picture Placeholder 20"/>
          <p:cNvSpPr>
            <a:spLocks noGrp="1"/>
          </p:cNvSpPr>
          <p:nvPr>
            <p:ph type="pic" sz="quarter" idx="45" hasCustomPrompt="1"/>
          </p:nvPr>
        </p:nvSpPr>
        <p:spPr>
          <a:xfrm>
            <a:off x="3783275" y="4524342"/>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3" name="Picture Placeholder 20"/>
          <p:cNvSpPr>
            <a:spLocks noGrp="1"/>
          </p:cNvSpPr>
          <p:nvPr>
            <p:ph type="pic" sz="quarter" idx="46" hasCustomPrompt="1"/>
          </p:nvPr>
        </p:nvSpPr>
        <p:spPr>
          <a:xfrm>
            <a:off x="6856098" y="4524342"/>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5" name="Text Placeholder 31"/>
          <p:cNvSpPr>
            <a:spLocks noGrp="1"/>
          </p:cNvSpPr>
          <p:nvPr>
            <p:ph type="body" sz="quarter" idx="47" hasCustomPrompt="1"/>
          </p:nvPr>
        </p:nvSpPr>
        <p:spPr>
          <a:xfrm>
            <a:off x="5985282" y="2574519"/>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31"/>
          <p:cNvSpPr>
            <a:spLocks noGrp="1"/>
          </p:cNvSpPr>
          <p:nvPr>
            <p:ph type="body" sz="quarter" idx="48" hasCustomPrompt="1"/>
          </p:nvPr>
        </p:nvSpPr>
        <p:spPr>
          <a:xfrm>
            <a:off x="2907553" y="4968391"/>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Text Placeholder 31"/>
          <p:cNvSpPr>
            <a:spLocks noGrp="1"/>
          </p:cNvSpPr>
          <p:nvPr>
            <p:ph type="body" sz="quarter" idx="49" hasCustomPrompt="1"/>
          </p:nvPr>
        </p:nvSpPr>
        <p:spPr>
          <a:xfrm>
            <a:off x="5985282" y="4968391"/>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Text Placeholder 24"/>
          <p:cNvSpPr>
            <a:spLocks noGrp="1"/>
          </p:cNvSpPr>
          <p:nvPr>
            <p:ph type="body" sz="quarter" idx="50" hasCustomPrompt="1"/>
          </p:nvPr>
        </p:nvSpPr>
        <p:spPr>
          <a:xfrm>
            <a:off x="4946245" y="3637140"/>
            <a:ext cx="1364329" cy="396977"/>
          </a:xfrm>
          <a:solidFill>
            <a:srgbClr val="92D050"/>
          </a:solidFill>
        </p:spPr>
        <p:txBody>
          <a:bodyPr anchor="ctr"/>
          <a:lstStyle>
            <a:lvl1pPr marL="0" indent="0" algn="ctr">
              <a:buNone/>
              <a:defRPr b="1" baseline="0"/>
            </a:lvl1pPr>
            <a:lvl2pPr marL="0" indent="0">
              <a:buNone/>
              <a:defRPr/>
            </a:lvl2pPr>
            <a:lvl3pPr marL="0" indent="0">
              <a:buNone/>
              <a:defRPr/>
            </a:lvl3pPr>
            <a:lvl4pPr marL="0" indent="0">
              <a:buNone/>
              <a:defRPr/>
            </a:lvl4pPr>
            <a:lvl5pPr marL="0" indent="0">
              <a:buNone/>
              <a:defRPr/>
            </a:lvl5pPr>
          </a:lstStyle>
          <a:p>
            <a:pPr lvl="0"/>
            <a:r>
              <a:rPr lang="en-US" dirty="0" smtClean="0"/>
              <a:t>Delete box after reading:</a:t>
            </a:r>
            <a:br>
              <a:rPr lang="en-US" dirty="0" smtClean="0"/>
            </a:br>
            <a:r>
              <a:rPr lang="en-US" dirty="0" smtClean="0"/>
              <a:t>You must type in the red numbers above</a:t>
            </a:r>
            <a:endParaRPr lang="en-US" dirty="0"/>
          </a:p>
        </p:txBody>
      </p:sp>
      <p:cxnSp>
        <p:nvCxnSpPr>
          <p:cNvPr id="28" name="Straight Connector 27"/>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x Text: Standard">
    <p:spTree>
      <p:nvGrpSpPr>
        <p:cNvPr id="1" name=""/>
        <p:cNvGrpSpPr/>
        <p:nvPr/>
      </p:nvGrpSpPr>
      <p:grpSpPr>
        <a:xfrm>
          <a:off x="0" y="0"/>
          <a:ext cx="0" cy="0"/>
          <a:chOff x="0" y="0"/>
          <a:chExt cx="0" cy="0"/>
        </a:xfrm>
      </p:grpSpPr>
      <p:sp>
        <p:nvSpPr>
          <p:cNvPr id="15"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12" name="Text Placeholder 14"/>
          <p:cNvSpPr>
            <a:spLocks noGrp="1"/>
          </p:cNvSpPr>
          <p:nvPr>
            <p:ph type="body" sz="quarter" idx="25"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8"/>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3614593" y="1330699"/>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614593" y="1504684"/>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x Text: Graphic">
    <p:spTree>
      <p:nvGrpSpPr>
        <p:cNvPr id="1" name=""/>
        <p:cNvGrpSpPr/>
        <p:nvPr/>
      </p:nvGrpSpPr>
      <p:grpSpPr>
        <a:xfrm>
          <a:off x="0" y="0"/>
          <a:ext cx="0" cy="0"/>
          <a:chOff x="0" y="0"/>
          <a:chExt cx="0" cy="0"/>
        </a:xfrm>
      </p:grpSpPr>
      <p:sp>
        <p:nvSpPr>
          <p:cNvPr id="15"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21" name="Text Placeholder 14"/>
          <p:cNvSpPr>
            <a:spLocks noGrp="1"/>
          </p:cNvSpPr>
          <p:nvPr>
            <p:ph type="body" sz="quarter" idx="25"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8"/>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3614593" y="1330699"/>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614593" y="1504684"/>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3614593" y="1906061"/>
            <a:ext cx="4156364"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3614593" y="1674016"/>
            <a:ext cx="4156364"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x Text: Graphic &amp; Icon Box">
    <p:spTree>
      <p:nvGrpSpPr>
        <p:cNvPr id="1" name=""/>
        <p:cNvGrpSpPr/>
        <p:nvPr/>
      </p:nvGrpSpPr>
      <p:grpSpPr>
        <a:xfrm>
          <a:off x="0" y="0"/>
          <a:ext cx="0" cy="0"/>
          <a:chOff x="0" y="0"/>
          <a:chExt cx="0" cy="0"/>
        </a:xfrm>
      </p:grpSpPr>
      <p:sp>
        <p:nvSpPr>
          <p:cNvPr id="24"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25" name="Text Placeholder 14"/>
          <p:cNvSpPr>
            <a:spLocks noGrp="1"/>
          </p:cNvSpPr>
          <p:nvPr>
            <p:ph type="body" sz="quarter" idx="27"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3614593" y="1330699"/>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614593" y="1504684"/>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3614593" y="1906061"/>
            <a:ext cx="4156364" cy="2420471"/>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3614593" y="1674016"/>
            <a:ext cx="4156364"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1" name="Text Placeholder 29"/>
          <p:cNvSpPr>
            <a:spLocks noGrp="1"/>
          </p:cNvSpPr>
          <p:nvPr>
            <p:ph type="body" sz="quarter" idx="25" hasCustomPrompt="1"/>
          </p:nvPr>
        </p:nvSpPr>
        <p:spPr bwMode="gray">
          <a:xfrm>
            <a:off x="3546033" y="4627396"/>
            <a:ext cx="4156364" cy="1290918"/>
          </a:xfrm>
          <a:solidFill>
            <a:schemeClr val="accent1"/>
          </a:solidFill>
          <a:ln w="6350">
            <a:solidFill>
              <a:schemeClr val="bg1"/>
            </a:solidFill>
          </a:ln>
        </p:spPr>
        <p:txBody>
          <a:bodyPr lIns="164117" tIns="246175" rIns="164117"/>
          <a:lstStyle>
            <a:lvl1pPr marL="0" indent="0">
              <a:spcBef>
                <a:spcPts val="0"/>
              </a:spcBef>
              <a:buNone/>
              <a:defRPr sz="900" b="1" baseline="0"/>
            </a:lvl1pPr>
            <a:lvl2pPr marL="0" indent="0">
              <a:buNone/>
              <a:defRPr/>
            </a:lvl2pPr>
            <a:lvl3pPr marL="0" indent="0">
              <a:buNone/>
              <a:defRPr/>
            </a:lvl3pPr>
            <a:lvl4pPr marL="0" indent="0">
              <a:buNone/>
              <a:defRPr/>
            </a:lvl4pPr>
            <a:lvl5pPr marL="0" indent="0">
              <a:buNone/>
              <a:defRPr/>
            </a:lvl5pPr>
          </a:lstStyle>
          <a:p>
            <a:pPr lvl="0"/>
            <a:r>
              <a:rPr lang="en-US" dirty="0" smtClean="0"/>
              <a:t>Icon Box Title – Arial 10pt Bold</a:t>
            </a:r>
            <a:endParaRPr lang="en-US" dirty="0"/>
          </a:p>
        </p:txBody>
      </p:sp>
      <p:sp>
        <p:nvSpPr>
          <p:cNvPr id="22" name="Text Placeholder 31"/>
          <p:cNvSpPr>
            <a:spLocks noGrp="1"/>
          </p:cNvSpPr>
          <p:nvPr>
            <p:ph type="body" sz="quarter" idx="26" hasCustomPrompt="1"/>
          </p:nvPr>
        </p:nvSpPr>
        <p:spPr>
          <a:xfrm>
            <a:off x="3546033" y="5030808"/>
            <a:ext cx="4156364" cy="887506"/>
          </a:xfrm>
        </p:spPr>
        <p:txBody>
          <a:bodyPr lIns="164117" rIns="164117"/>
          <a:lstStyle>
            <a:lvl1pPr>
              <a:defRPr baseline="0"/>
            </a:lvl1pPr>
          </a:lstStyle>
          <a:p>
            <a:pPr lvl="0"/>
            <a:r>
              <a:rPr lang="en-US" dirty="0" smtClean="0"/>
              <a:t>Add red and white icon to top left corner by copy and pasting from style guide</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2 Graphics">
    <p:spTree>
      <p:nvGrpSpPr>
        <p:cNvPr id="1" name=""/>
        <p:cNvGrpSpPr/>
        <p:nvPr/>
      </p:nvGrpSpPr>
      <p:grpSpPr>
        <a:xfrm>
          <a:off x="0" y="0"/>
          <a:ext cx="0" cy="0"/>
          <a:chOff x="0" y="0"/>
          <a:chExt cx="0" cy="0"/>
        </a:xfrm>
      </p:grpSpPr>
      <p:sp>
        <p:nvSpPr>
          <p:cNvPr id="39" name="Slide Number Placeholder 2"/>
          <p:cNvSpPr>
            <a:spLocks noGrp="1"/>
          </p:cNvSpPr>
          <p:nvPr>
            <p:ph type="sldNum" sz="quarter" idx="10"/>
          </p:nvPr>
        </p:nvSpPr>
        <p:spPr bwMode="gray">
          <a:xfrm>
            <a:off x="4261123" y="6454595"/>
            <a:ext cx="621771" cy="242047"/>
          </a:xfrm>
        </p:spPr>
        <p:txBody>
          <a:bodyPr/>
          <a:lstStyle>
            <a:lvl1pPr>
              <a:defRPr>
                <a:solidFill>
                  <a:schemeClr val="tx1"/>
                </a:solidFill>
              </a:defRPr>
            </a:lvl1pPr>
          </a:lstStyle>
          <a:p>
            <a:fld id="{D1524D41-16DC-4D92-9EF9-071B213BE0F5}" type="slidenum">
              <a:rPr lang="en-US" smtClean="0"/>
              <a:pPr/>
              <a:t>‹#›</a:t>
            </a:fld>
            <a:endParaRPr lang="en-US" dirty="0"/>
          </a:p>
        </p:txBody>
      </p:sp>
      <p:sp>
        <p:nvSpPr>
          <p:cNvPr id="40" name="Text Placeholder 21"/>
          <p:cNvSpPr>
            <a:spLocks noGrp="1"/>
          </p:cNvSpPr>
          <p:nvPr>
            <p:ph type="body" sz="quarter" idx="17" hasCustomPrompt="1"/>
          </p:nvPr>
        </p:nvSpPr>
        <p:spPr bwMode="gray">
          <a:xfrm>
            <a:off x="6864910" y="6252883"/>
            <a:ext cx="1862043" cy="201706"/>
          </a:xfrm>
          <a:prstGeom prst="rect">
            <a:avLst/>
          </a:prstGeom>
        </p:spPr>
        <p:txBody>
          <a:bodyPr lIns="40875" tIns="40875" rIns="40875" bIns="40875" anchor="b">
            <a:noAutofit/>
          </a:bodyPr>
          <a:lstStyle>
            <a:lvl1pPr marL="0" indent="0" algn="l">
              <a:spcBef>
                <a:spcPts val="0"/>
              </a:spcBef>
              <a:buNone/>
              <a:defRPr sz="4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41" name="Text Placeholder 23"/>
          <p:cNvSpPr>
            <a:spLocks noGrp="1"/>
          </p:cNvSpPr>
          <p:nvPr>
            <p:ph type="body" sz="quarter" idx="20" hasCustomPrompt="1"/>
          </p:nvPr>
        </p:nvSpPr>
        <p:spPr bwMode="gray">
          <a:xfrm>
            <a:off x="374081" y="6186569"/>
            <a:ext cx="2078181" cy="268020"/>
          </a:xfrm>
          <a:prstGeom prst="rect">
            <a:avLst/>
          </a:prstGeom>
        </p:spPr>
        <p:txBody>
          <a:bodyPr lIns="40875" tIns="40875" rIns="40875" bIns="40875" anchor="b">
            <a:noAutofit/>
          </a:bodyPr>
          <a:lstStyle>
            <a:lvl1pPr marL="81750" indent="-81750" algn="l" defTabSz="81750">
              <a:spcBef>
                <a:spcPts val="0"/>
              </a:spcBef>
              <a:buFont typeface="+mj-lt"/>
              <a:buAutoNum type="arabicParenR"/>
              <a:defRPr sz="4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42" name="Text Placeholder 4"/>
          <p:cNvSpPr>
            <a:spLocks noGrp="1"/>
          </p:cNvSpPr>
          <p:nvPr>
            <p:ph type="body" sz="quarter" idx="19" hasCustomPrompt="1"/>
          </p:nvPr>
        </p:nvSpPr>
        <p:spPr bwMode="gray">
          <a:xfrm>
            <a:off x="399870" y="403413"/>
            <a:ext cx="2645699" cy="186366"/>
          </a:xfrm>
        </p:spPr>
        <p:txBody>
          <a:bodyPr lIns="0" tIns="40875" rIns="0" bIns="40875">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
        <p:nvSpPr>
          <p:cNvPr id="43" name="Title Placeholder 1"/>
          <p:cNvSpPr>
            <a:spLocks noGrp="1"/>
          </p:cNvSpPr>
          <p:nvPr>
            <p:ph type="title" hasCustomPrompt="1"/>
          </p:nvPr>
        </p:nvSpPr>
        <p:spPr bwMode="gray">
          <a:xfrm>
            <a:off x="399866" y="673829"/>
            <a:ext cx="8314171" cy="249114"/>
          </a:xfrm>
          <a:prstGeom prst="rect">
            <a:avLst/>
          </a:prstGeom>
        </p:spPr>
        <p:txBody>
          <a:bodyPr vert="horz" wrap="square" lIns="0" tIns="0" rIns="0" bIns="0" rtlCol="0" anchor="b">
            <a:noAutofit/>
          </a:bodyPr>
          <a:lstStyle>
            <a:lvl1pPr>
              <a:defRPr>
                <a:solidFill>
                  <a:schemeClr val="tx1"/>
                </a:solidFill>
              </a:defRPr>
            </a:lvl1pPr>
          </a:lstStyle>
          <a:p>
            <a:r>
              <a:rPr lang="en-US" dirty="0" smtClean="0"/>
              <a:t>Slide Title – Arial 18pt Bold, Use Title Case</a:t>
            </a:r>
            <a:endParaRPr lang="en-US" dirty="0"/>
          </a:p>
        </p:txBody>
      </p:sp>
      <p:cxnSp>
        <p:nvCxnSpPr>
          <p:cNvPr id="44" name="Straight Connector 43"/>
          <p:cNvCxnSpPr/>
          <p:nvPr userDrawn="1"/>
        </p:nvCxnSpPr>
        <p:spPr bwMode="gray">
          <a:xfrm>
            <a:off x="404092" y="948523"/>
            <a:ext cx="832283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46" name="Text Placeholder 19"/>
          <p:cNvSpPr>
            <a:spLocks noGrp="1"/>
          </p:cNvSpPr>
          <p:nvPr>
            <p:ph type="body" sz="quarter" idx="24" hasCustomPrompt="1"/>
          </p:nvPr>
        </p:nvSpPr>
        <p:spPr bwMode="gray">
          <a:xfrm>
            <a:off x="404101" y="1329305"/>
            <a:ext cx="2036619" cy="4760259"/>
          </a:xfrm>
        </p:spPr>
        <p:txBody>
          <a:bodyPr lIns="40875" tIns="40875" rIns="40875" bIns="40875"/>
          <a:lstStyle>
            <a:lvl1pPr marL="0" marR="0" indent="0" algn="l" defTabSz="910806" rtl="0" eaLnBrk="1" fontAlgn="auto" latinLnBrk="0" hangingPunct="1">
              <a:lnSpc>
                <a:spcPts val="1255"/>
              </a:lnSpc>
              <a:spcBef>
                <a:spcPts val="429"/>
              </a:spcBef>
              <a:spcAft>
                <a:spcPts val="0"/>
              </a:spcAft>
              <a:buClrTx/>
              <a:buSzTx/>
              <a:buFont typeface="Arial" pitchFamily="34" charset="0"/>
              <a:buNone/>
              <a:tabLst/>
              <a:defRPr>
                <a:solidFill>
                  <a:schemeClr val="tx1"/>
                </a:solidFill>
              </a:defRPr>
            </a:lvl1pPr>
          </a:lstStyle>
          <a:p>
            <a:pPr marL="0" marR="0" lvl="0" indent="0" algn="l" defTabSz="910806" rtl="0" eaLnBrk="1" fontAlgn="auto" latinLnBrk="0" hangingPunct="1">
              <a:lnSpc>
                <a:spcPts val="1255"/>
              </a:lnSpc>
              <a:spcBef>
                <a:spcPts val="429"/>
              </a:spcBef>
              <a:spcAft>
                <a:spcPts val="0"/>
              </a:spcAft>
              <a:buClrTx/>
              <a:buSzTx/>
              <a:buFont typeface="Arial" pitchFamily="34" charset="0"/>
              <a:buNone/>
              <a:tabLst/>
              <a:defRPr/>
            </a:pPr>
            <a:r>
              <a:rPr lang="en-US" dirty="0" smtClean="0"/>
              <a:t>Body Text – Arial 10pt Regular.</a:t>
            </a:r>
            <a:br>
              <a:rPr lang="en-US" dirty="0" smtClean="0"/>
            </a:br>
            <a:r>
              <a:rPr lang="en-US" dirty="0" smtClean="0"/>
              <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
            </a:r>
            <a:br>
              <a:rPr lang="en-US" dirty="0" smtClean="0"/>
            </a:br>
            <a:r>
              <a:rPr lang="en-US" dirty="0" smtClean="0"/>
              <a:t>Click to add text. Click to add text. Click to add text. Click to add text. Click to add text. </a:t>
            </a:r>
          </a:p>
        </p:txBody>
      </p:sp>
      <p:sp>
        <p:nvSpPr>
          <p:cNvPr id="47" name="Text Placeholder 4"/>
          <p:cNvSpPr>
            <a:spLocks noGrp="1"/>
          </p:cNvSpPr>
          <p:nvPr>
            <p:ph type="body" sz="quarter" idx="25" hasCustomPrompt="1"/>
          </p:nvPr>
        </p:nvSpPr>
        <p:spPr bwMode="gray">
          <a:xfrm>
            <a:off x="2506950" y="1329299"/>
            <a:ext cx="6219979" cy="271094"/>
          </a:xfrm>
        </p:spPr>
        <p:txBody>
          <a:bodyPr lIns="40875" tIns="40875" rIns="40875" bIns="40875">
            <a:noAutofit/>
          </a:bodyPr>
          <a:lstStyle>
            <a:lvl1pPr marL="0" indent="0" algn="ctr">
              <a:spcBef>
                <a:spcPts val="0"/>
              </a:spcBef>
              <a:buNone/>
              <a:defRPr sz="1300" baseline="0">
                <a:solidFill>
                  <a:schemeClr val="tx1"/>
                </a:solidFill>
              </a:defRPr>
            </a:lvl1pPr>
          </a:lstStyle>
          <a:p>
            <a:pPr lvl="0"/>
            <a:r>
              <a:rPr lang="en-US" dirty="0" smtClean="0"/>
              <a:t>Slide Subtitle – Arial 14pt Regular, Use Title Case</a:t>
            </a:r>
            <a:endParaRPr lang="en-US" dirty="0"/>
          </a:p>
        </p:txBody>
      </p:sp>
      <p:sp>
        <p:nvSpPr>
          <p:cNvPr id="48" name="Text Placeholder 16"/>
          <p:cNvSpPr>
            <a:spLocks noGrp="1"/>
          </p:cNvSpPr>
          <p:nvPr>
            <p:ph type="body" sz="quarter" idx="23" hasCustomPrompt="1"/>
          </p:nvPr>
        </p:nvSpPr>
        <p:spPr bwMode="gray">
          <a:xfrm>
            <a:off x="2660982" y="1666949"/>
            <a:ext cx="2832066" cy="203020"/>
          </a:xfrm>
        </p:spPr>
        <p:txBody>
          <a:bodyPr/>
          <a:lstStyle>
            <a:lvl1pPr marL="0" indent="0" algn="ctr">
              <a:buNone/>
              <a:defRPr sz="1000" b="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a:t>
            </a:r>
            <a:endParaRPr lang="en-US" dirty="0"/>
          </a:p>
        </p:txBody>
      </p:sp>
      <p:sp>
        <p:nvSpPr>
          <p:cNvPr id="49" name="Text Placeholder 16"/>
          <p:cNvSpPr>
            <a:spLocks noGrp="1"/>
          </p:cNvSpPr>
          <p:nvPr>
            <p:ph type="body" sz="quarter" idx="26" hasCustomPrompt="1"/>
          </p:nvPr>
        </p:nvSpPr>
        <p:spPr bwMode="gray">
          <a:xfrm>
            <a:off x="2660982" y="1884483"/>
            <a:ext cx="2832066" cy="213999"/>
          </a:xfrm>
        </p:spPr>
        <p:txBody>
          <a:bodyPr lIns="40875" tIns="40875" rIns="40875" bIns="40875"/>
          <a:lstStyle>
            <a:lvl1pPr marL="0" indent="0" algn="ctr">
              <a:buNone/>
              <a:defRPr sz="900" b="0" i="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50" name="Text Placeholder 16"/>
          <p:cNvSpPr>
            <a:spLocks noGrp="1"/>
          </p:cNvSpPr>
          <p:nvPr>
            <p:ph type="body" sz="quarter" idx="29" hasCustomPrompt="1"/>
          </p:nvPr>
        </p:nvSpPr>
        <p:spPr bwMode="gray">
          <a:xfrm>
            <a:off x="2661013" y="2110978"/>
            <a:ext cx="2834656" cy="213999"/>
          </a:xfrm>
        </p:spPr>
        <p:txBody>
          <a:bodyPr/>
          <a:lstStyle>
            <a:lvl1pPr marL="0" indent="0" algn="ctr">
              <a:buNone/>
              <a:defRPr sz="900" b="0" i="0">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51" name="Content Placeholder 15"/>
          <p:cNvSpPr>
            <a:spLocks noGrp="1"/>
          </p:cNvSpPr>
          <p:nvPr>
            <p:ph sz="quarter" idx="21" hasCustomPrompt="1"/>
          </p:nvPr>
        </p:nvSpPr>
        <p:spPr bwMode="gray">
          <a:xfrm>
            <a:off x="2661013" y="2476070"/>
            <a:ext cx="2834656" cy="3467541"/>
          </a:xfrm>
          <a:ln>
            <a:noFill/>
          </a:ln>
        </p:spPr>
        <p:txBody>
          <a:bodyPr lIns="40875" tIns="40875" rIns="40875" bIns="40875" anchor="t"/>
          <a:lstStyle>
            <a:lvl1pPr marL="100761" indent="-100761" algn="l">
              <a:buFont typeface="Arial" pitchFamily="34" charset="0"/>
              <a:buChar char="•"/>
              <a:defRPr sz="700" i="1" baseline="0">
                <a:solidFill>
                  <a:schemeClr val="tx1"/>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56" name="Text Placeholder 16"/>
          <p:cNvSpPr>
            <a:spLocks noGrp="1"/>
          </p:cNvSpPr>
          <p:nvPr>
            <p:ph type="body" sz="quarter" idx="30" hasCustomPrompt="1"/>
          </p:nvPr>
        </p:nvSpPr>
        <p:spPr bwMode="gray">
          <a:xfrm>
            <a:off x="5707541" y="1666949"/>
            <a:ext cx="2832066" cy="203020"/>
          </a:xfrm>
        </p:spPr>
        <p:txBody>
          <a:bodyPr/>
          <a:lstStyle>
            <a:lvl1pPr marL="0" indent="0" algn="ctr">
              <a:buNone/>
              <a:defRPr sz="1000" b="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Title – Arial 11pt Bold</a:t>
            </a:r>
            <a:endParaRPr lang="en-US" dirty="0"/>
          </a:p>
        </p:txBody>
      </p:sp>
      <p:sp>
        <p:nvSpPr>
          <p:cNvPr id="57" name="Text Placeholder 16"/>
          <p:cNvSpPr>
            <a:spLocks noGrp="1"/>
          </p:cNvSpPr>
          <p:nvPr>
            <p:ph type="body" sz="quarter" idx="31" hasCustomPrompt="1"/>
          </p:nvPr>
        </p:nvSpPr>
        <p:spPr bwMode="gray">
          <a:xfrm>
            <a:off x="5707541" y="1884483"/>
            <a:ext cx="2832066" cy="213999"/>
          </a:xfrm>
        </p:spPr>
        <p:txBody>
          <a:bodyPr lIns="40875" tIns="40875" rIns="40875" bIns="40875"/>
          <a:lstStyle>
            <a:lvl1pPr marL="0" indent="0" algn="ctr">
              <a:buNone/>
              <a:defRPr sz="900" b="0" i="1">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Graphic Subtitle – Arial 10pt Italic, Use Title Case</a:t>
            </a:r>
            <a:endParaRPr lang="en-US" dirty="0"/>
          </a:p>
        </p:txBody>
      </p:sp>
      <p:sp>
        <p:nvSpPr>
          <p:cNvPr id="58" name="Text Placeholder 16"/>
          <p:cNvSpPr>
            <a:spLocks noGrp="1"/>
          </p:cNvSpPr>
          <p:nvPr>
            <p:ph type="body" sz="quarter" idx="32" hasCustomPrompt="1"/>
          </p:nvPr>
        </p:nvSpPr>
        <p:spPr bwMode="gray">
          <a:xfrm>
            <a:off x="5707569" y="2110978"/>
            <a:ext cx="2834656" cy="213999"/>
          </a:xfrm>
        </p:spPr>
        <p:txBody>
          <a:bodyPr/>
          <a:lstStyle>
            <a:lvl1pPr marL="0" indent="0" algn="ctr">
              <a:buNone/>
              <a:defRPr sz="900" b="0" i="0">
                <a:solidFill>
                  <a:schemeClr val="tx1"/>
                </a:solidFill>
              </a:defRPr>
            </a:lvl1pPr>
            <a:lvl2pPr algn="ctr">
              <a:buNone/>
              <a:defRPr sz="900" b="1"/>
            </a:lvl2pPr>
            <a:lvl3pPr algn="ctr">
              <a:buNone/>
              <a:defRPr sz="900" b="1"/>
            </a:lvl3pPr>
            <a:lvl4pPr algn="ctr">
              <a:buNone/>
              <a:defRPr sz="900" b="1"/>
            </a:lvl4pPr>
            <a:lvl5pPr algn="ctr">
              <a:buNone/>
              <a:defRPr sz="900" b="1"/>
            </a:lvl5pPr>
          </a:lstStyle>
          <a:p>
            <a:pPr lvl="0"/>
            <a:r>
              <a:rPr lang="en-US" dirty="0" smtClean="0"/>
              <a:t>N-Value (ex: n=84) – Arial 8.5pt Regular</a:t>
            </a:r>
            <a:endParaRPr lang="en-US" dirty="0"/>
          </a:p>
        </p:txBody>
      </p:sp>
      <p:sp>
        <p:nvSpPr>
          <p:cNvPr id="59" name="Content Placeholder 15"/>
          <p:cNvSpPr>
            <a:spLocks noGrp="1"/>
          </p:cNvSpPr>
          <p:nvPr>
            <p:ph sz="quarter" idx="33" hasCustomPrompt="1"/>
          </p:nvPr>
        </p:nvSpPr>
        <p:spPr bwMode="gray">
          <a:xfrm>
            <a:off x="5707569" y="2476070"/>
            <a:ext cx="2834656" cy="3467541"/>
          </a:xfrm>
          <a:ln>
            <a:noFill/>
          </a:ln>
        </p:spPr>
        <p:txBody>
          <a:bodyPr lIns="40875" tIns="40875" rIns="40875" bIns="40875" anchor="t"/>
          <a:lstStyle>
            <a:lvl1pPr marL="100761" indent="-100761" algn="l">
              <a:buFont typeface="Arial" pitchFamily="34" charset="0"/>
              <a:buChar char="•"/>
              <a:defRPr sz="700" i="1" baseline="0">
                <a:solidFill>
                  <a:schemeClr val="tx1"/>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cxnSp>
        <p:nvCxnSpPr>
          <p:cNvPr id="60" name="Straight Connector 59"/>
          <p:cNvCxnSpPr/>
          <p:nvPr userDrawn="1"/>
        </p:nvCxnSpPr>
        <p:spPr bwMode="gray">
          <a:xfrm>
            <a:off x="2479841" y="1388437"/>
            <a:ext cx="0" cy="5052629"/>
          </a:xfrm>
          <a:prstGeom prst="line">
            <a:avLst/>
          </a:prstGeom>
          <a:ln w="635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047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x Text: Graphic &amp; Regular Box">
    <p:spTree>
      <p:nvGrpSpPr>
        <p:cNvPr id="1" name=""/>
        <p:cNvGrpSpPr/>
        <p:nvPr/>
      </p:nvGrpSpPr>
      <p:grpSpPr>
        <a:xfrm>
          <a:off x="0" y="0"/>
          <a:ext cx="0" cy="0"/>
          <a:chOff x="0" y="0"/>
          <a:chExt cx="0" cy="0"/>
        </a:xfrm>
      </p:grpSpPr>
      <p:sp>
        <p:nvSpPr>
          <p:cNvPr id="24"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25" name="Text Placeholder 14"/>
          <p:cNvSpPr>
            <a:spLocks noGrp="1"/>
          </p:cNvSpPr>
          <p:nvPr>
            <p:ph type="body" sz="quarter" idx="25"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3614593" y="1330699"/>
            <a:ext cx="4156364"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3614593" y="1504684"/>
            <a:ext cx="4156364"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3614593" y="1906061"/>
            <a:ext cx="4156364" cy="2420471"/>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3614593" y="1674016"/>
            <a:ext cx="4156364"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1" name="Text Placeholder 29"/>
          <p:cNvSpPr>
            <a:spLocks noGrp="1"/>
          </p:cNvSpPr>
          <p:nvPr>
            <p:ph type="body" sz="quarter" idx="26" hasCustomPrompt="1"/>
          </p:nvPr>
        </p:nvSpPr>
        <p:spPr bwMode="gray">
          <a:xfrm>
            <a:off x="3546033" y="4627405"/>
            <a:ext cx="4156364" cy="1290918"/>
          </a:xfrm>
          <a:noFill/>
          <a:ln w="19050">
            <a:solidFill>
              <a:schemeClr val="accent3"/>
            </a:solidFill>
          </a:ln>
        </p:spPr>
        <p:txBody>
          <a:bodyPr lIns="82058" tIns="82058" rIns="82058"/>
          <a:lstStyle>
            <a:lvl1pPr marL="0" indent="0" algn="ctr">
              <a:spcBef>
                <a:spcPts val="0"/>
              </a:spcBef>
              <a:buNone/>
              <a:defRPr sz="900" b="1" baseline="0">
                <a:solidFill>
                  <a:schemeClr val="accent3"/>
                </a:solidFill>
              </a:defRPr>
            </a:lvl1pPr>
            <a:lvl2pPr marL="0" indent="0">
              <a:buNone/>
              <a:defRPr/>
            </a:lvl2pPr>
            <a:lvl3pPr marL="0" indent="0">
              <a:buNone/>
              <a:defRPr/>
            </a:lvl3pPr>
            <a:lvl4pPr marL="0" indent="0">
              <a:buNone/>
              <a:defRPr/>
            </a:lvl4pPr>
            <a:lvl5pPr marL="0" indent="0">
              <a:buNone/>
              <a:defRPr/>
            </a:lvl5pPr>
          </a:lstStyle>
          <a:p>
            <a:pPr lvl="0"/>
            <a:r>
              <a:rPr lang="en-US" dirty="0" smtClean="0"/>
              <a:t>Regular Box Title – Arial 10pt Bold, Gray Accent 3, Use Title Case</a:t>
            </a:r>
            <a:endParaRPr lang="en-US" dirty="0"/>
          </a:p>
        </p:txBody>
      </p:sp>
      <p:sp>
        <p:nvSpPr>
          <p:cNvPr id="22" name="Text Placeholder 31"/>
          <p:cNvSpPr>
            <a:spLocks noGrp="1"/>
          </p:cNvSpPr>
          <p:nvPr>
            <p:ph type="body" sz="quarter" idx="27" hasCustomPrompt="1"/>
          </p:nvPr>
        </p:nvSpPr>
        <p:spPr>
          <a:xfrm>
            <a:off x="3546033" y="4869452"/>
            <a:ext cx="4156364" cy="1048871"/>
          </a:xfrm>
        </p:spPr>
        <p:txBody>
          <a:bodyPr lIns="82058" tIns="41029" rIns="82058" bIns="41029"/>
          <a:lstStyle>
            <a:lvl1pPr>
              <a:defRPr baseline="0"/>
            </a:lvl1pPr>
          </a:lstStyle>
          <a:p>
            <a:pPr lvl="0"/>
            <a:r>
              <a:rPr lang="en-US" dirty="0" smtClean="0"/>
              <a:t>1.5pt outline accent 3</a:t>
            </a:r>
            <a:br>
              <a:rPr lang="en-US" dirty="0" smtClean="0"/>
            </a:br>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x Text: 2 Graphics">
    <p:spTree>
      <p:nvGrpSpPr>
        <p:cNvPr id="1" name=""/>
        <p:cNvGrpSpPr/>
        <p:nvPr/>
      </p:nvGrpSpPr>
      <p:grpSpPr>
        <a:xfrm>
          <a:off x="0" y="0"/>
          <a:ext cx="0" cy="0"/>
          <a:chOff x="0" y="0"/>
          <a:chExt cx="0" cy="0"/>
        </a:xfrm>
      </p:grpSpPr>
      <p:sp>
        <p:nvSpPr>
          <p:cNvPr id="26"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27" name="Text Placeholder 14"/>
          <p:cNvSpPr>
            <a:spLocks noGrp="1"/>
          </p:cNvSpPr>
          <p:nvPr>
            <p:ph type="body" sz="quarter" idx="29"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8"/>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2658630" y="1330699"/>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2658630" y="1504684"/>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2658630" y="1906061"/>
            <a:ext cx="2909455"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2658630" y="1674016"/>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1" name="Text Placeholder 15"/>
          <p:cNvSpPr>
            <a:spLocks noGrp="1"/>
          </p:cNvSpPr>
          <p:nvPr>
            <p:ph type="body" sz="quarter" idx="25" hasCustomPrompt="1"/>
          </p:nvPr>
        </p:nvSpPr>
        <p:spPr>
          <a:xfrm>
            <a:off x="5817466" y="1329298"/>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2" name="Text Placeholder 17"/>
          <p:cNvSpPr>
            <a:spLocks noGrp="1"/>
          </p:cNvSpPr>
          <p:nvPr>
            <p:ph type="body" sz="quarter" idx="26" hasCustomPrompt="1"/>
          </p:nvPr>
        </p:nvSpPr>
        <p:spPr>
          <a:xfrm>
            <a:off x="5817466" y="1503284"/>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3" name="Content Placeholder 15"/>
          <p:cNvSpPr>
            <a:spLocks noGrp="1"/>
          </p:cNvSpPr>
          <p:nvPr>
            <p:ph sz="quarter" idx="27" hasCustomPrompt="1"/>
          </p:nvPr>
        </p:nvSpPr>
        <p:spPr>
          <a:xfrm>
            <a:off x="5817466" y="1904661"/>
            <a:ext cx="2909455" cy="3388659"/>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4" name="Text Placeholder 17"/>
          <p:cNvSpPr>
            <a:spLocks noGrp="1"/>
          </p:cNvSpPr>
          <p:nvPr>
            <p:ph type="body" sz="quarter" idx="28" hasCustomPrompt="1"/>
          </p:nvPr>
        </p:nvSpPr>
        <p:spPr>
          <a:xfrm>
            <a:off x="5817466" y="1672616"/>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x Text: 4 Graphics">
    <p:spTree>
      <p:nvGrpSpPr>
        <p:cNvPr id="1" name=""/>
        <p:cNvGrpSpPr/>
        <p:nvPr/>
      </p:nvGrpSpPr>
      <p:grpSpPr>
        <a:xfrm>
          <a:off x="0" y="0"/>
          <a:ext cx="0" cy="0"/>
          <a:chOff x="0" y="0"/>
          <a:chExt cx="0" cy="0"/>
        </a:xfrm>
      </p:grpSpPr>
      <p:sp>
        <p:nvSpPr>
          <p:cNvPr id="33"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34" name="Text Placeholder 14"/>
          <p:cNvSpPr>
            <a:spLocks noGrp="1"/>
          </p:cNvSpPr>
          <p:nvPr>
            <p:ph type="body" sz="quarter" idx="37"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8"/>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16" name="Text Placeholder 15"/>
          <p:cNvSpPr>
            <a:spLocks noGrp="1"/>
          </p:cNvSpPr>
          <p:nvPr>
            <p:ph type="body" sz="quarter" idx="14" hasCustomPrompt="1"/>
          </p:nvPr>
        </p:nvSpPr>
        <p:spPr>
          <a:xfrm>
            <a:off x="2658630" y="1330699"/>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17" name="Text Placeholder 17"/>
          <p:cNvSpPr>
            <a:spLocks noGrp="1"/>
          </p:cNvSpPr>
          <p:nvPr>
            <p:ph type="body" sz="quarter" idx="15" hasCustomPrompt="1"/>
          </p:nvPr>
        </p:nvSpPr>
        <p:spPr>
          <a:xfrm>
            <a:off x="2658630" y="1504684"/>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19" name="Content Placeholder 15"/>
          <p:cNvSpPr>
            <a:spLocks noGrp="1"/>
          </p:cNvSpPr>
          <p:nvPr>
            <p:ph sz="quarter" idx="21" hasCustomPrompt="1"/>
          </p:nvPr>
        </p:nvSpPr>
        <p:spPr>
          <a:xfrm>
            <a:off x="2658630" y="1906062"/>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0" name="Text Placeholder 17"/>
          <p:cNvSpPr>
            <a:spLocks noGrp="1"/>
          </p:cNvSpPr>
          <p:nvPr>
            <p:ph type="body" sz="quarter" idx="22" hasCustomPrompt="1"/>
          </p:nvPr>
        </p:nvSpPr>
        <p:spPr>
          <a:xfrm>
            <a:off x="2658630" y="1674016"/>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1" name="Text Placeholder 15"/>
          <p:cNvSpPr>
            <a:spLocks noGrp="1"/>
          </p:cNvSpPr>
          <p:nvPr>
            <p:ph type="body" sz="quarter" idx="25" hasCustomPrompt="1"/>
          </p:nvPr>
        </p:nvSpPr>
        <p:spPr>
          <a:xfrm>
            <a:off x="5817466" y="1329298"/>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2" name="Text Placeholder 17"/>
          <p:cNvSpPr>
            <a:spLocks noGrp="1"/>
          </p:cNvSpPr>
          <p:nvPr>
            <p:ph type="body" sz="quarter" idx="26" hasCustomPrompt="1"/>
          </p:nvPr>
        </p:nvSpPr>
        <p:spPr>
          <a:xfrm>
            <a:off x="5817466" y="1503284"/>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3" name="Content Placeholder 15"/>
          <p:cNvSpPr>
            <a:spLocks noGrp="1"/>
          </p:cNvSpPr>
          <p:nvPr>
            <p:ph sz="quarter" idx="27" hasCustomPrompt="1"/>
          </p:nvPr>
        </p:nvSpPr>
        <p:spPr>
          <a:xfrm>
            <a:off x="5817466" y="1904661"/>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4" name="Text Placeholder 17"/>
          <p:cNvSpPr>
            <a:spLocks noGrp="1"/>
          </p:cNvSpPr>
          <p:nvPr>
            <p:ph type="body" sz="quarter" idx="28" hasCustomPrompt="1"/>
          </p:nvPr>
        </p:nvSpPr>
        <p:spPr>
          <a:xfrm>
            <a:off x="5817466" y="1672616"/>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5" name="Text Placeholder 15"/>
          <p:cNvSpPr>
            <a:spLocks noGrp="1"/>
          </p:cNvSpPr>
          <p:nvPr>
            <p:ph type="body" sz="quarter" idx="29" hasCustomPrompt="1"/>
          </p:nvPr>
        </p:nvSpPr>
        <p:spPr>
          <a:xfrm>
            <a:off x="2658630" y="3793634"/>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6" name="Text Placeholder 17"/>
          <p:cNvSpPr>
            <a:spLocks noGrp="1"/>
          </p:cNvSpPr>
          <p:nvPr>
            <p:ph type="body" sz="quarter" idx="30" hasCustomPrompt="1"/>
          </p:nvPr>
        </p:nvSpPr>
        <p:spPr>
          <a:xfrm>
            <a:off x="2658630" y="3967619"/>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27" name="Content Placeholder 15"/>
          <p:cNvSpPr>
            <a:spLocks noGrp="1"/>
          </p:cNvSpPr>
          <p:nvPr>
            <p:ph sz="quarter" idx="31" hasCustomPrompt="1"/>
          </p:nvPr>
        </p:nvSpPr>
        <p:spPr>
          <a:xfrm>
            <a:off x="2658630" y="4368997"/>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28" name="Text Placeholder 17"/>
          <p:cNvSpPr>
            <a:spLocks noGrp="1"/>
          </p:cNvSpPr>
          <p:nvPr>
            <p:ph type="body" sz="quarter" idx="32" hasCustomPrompt="1"/>
          </p:nvPr>
        </p:nvSpPr>
        <p:spPr>
          <a:xfrm>
            <a:off x="2658630" y="4136952"/>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
        <p:nvSpPr>
          <p:cNvPr id="29" name="Text Placeholder 15"/>
          <p:cNvSpPr>
            <a:spLocks noGrp="1"/>
          </p:cNvSpPr>
          <p:nvPr>
            <p:ph type="body" sz="quarter" idx="33" hasCustomPrompt="1"/>
          </p:nvPr>
        </p:nvSpPr>
        <p:spPr>
          <a:xfrm>
            <a:off x="5817466" y="3792234"/>
            <a:ext cx="2909455" cy="169433"/>
          </a:xfrm>
          <a:prstGeom prst="rect">
            <a:avLst/>
          </a:prstGeom>
        </p:spPr>
        <p:txBody>
          <a:bodyPr lIns="41029" tIns="41029" rIns="41029" bIns="41029">
            <a:noAutofit/>
          </a:bodyPr>
          <a:lstStyle>
            <a:lvl1pPr marL="0" indent="0" algn="ctr">
              <a:spcBef>
                <a:spcPts val="0"/>
              </a:spcBef>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30" name="Text Placeholder 17"/>
          <p:cNvSpPr>
            <a:spLocks noGrp="1"/>
          </p:cNvSpPr>
          <p:nvPr>
            <p:ph type="body" sz="quarter" idx="34" hasCustomPrompt="1"/>
          </p:nvPr>
        </p:nvSpPr>
        <p:spPr>
          <a:xfrm>
            <a:off x="5817466" y="3966219"/>
            <a:ext cx="2909455" cy="169434"/>
          </a:xfrm>
          <a:prstGeom prst="rect">
            <a:avLst/>
          </a:prstGeom>
        </p:spPr>
        <p:txBody>
          <a:bodyPr lIns="41029" tIns="41029" rIns="41029" bIns="41029">
            <a:noAutofit/>
          </a:bodyPr>
          <a:lstStyle>
            <a:lvl1pPr marL="0" indent="0" algn="ctr">
              <a:spcBef>
                <a:spcPts val="0"/>
              </a:spcBef>
              <a:buNone/>
              <a:defRPr sz="800" i="1">
                <a:latin typeface="+mj-lt"/>
              </a:defRPr>
            </a:lvl1pPr>
            <a:lvl2pPr algn="ctr">
              <a:buNone/>
              <a:defRPr i="0"/>
            </a:lvl2pPr>
            <a:lvl3pPr algn="ctr">
              <a:buNone/>
              <a:defRPr i="0"/>
            </a:lvl3pPr>
            <a:lvl4pPr algn="ctr">
              <a:buNone/>
              <a:defRPr i="0"/>
            </a:lvl4pPr>
            <a:lvl5pPr algn="ctr">
              <a:buNone/>
              <a:defRPr i="0"/>
            </a:lvl5pPr>
          </a:lstStyle>
          <a:p>
            <a:pPr lvl="0"/>
            <a:r>
              <a:rPr lang="en-US" dirty="0" smtClean="0"/>
              <a:t>Graphic Subtitle – Arial 9pt Italic, Use Title Case</a:t>
            </a:r>
            <a:endParaRPr lang="en-US" dirty="0"/>
          </a:p>
        </p:txBody>
      </p:sp>
      <p:sp>
        <p:nvSpPr>
          <p:cNvPr id="31" name="Content Placeholder 15"/>
          <p:cNvSpPr>
            <a:spLocks noGrp="1"/>
          </p:cNvSpPr>
          <p:nvPr>
            <p:ph sz="quarter" idx="35" hasCustomPrompt="1"/>
          </p:nvPr>
        </p:nvSpPr>
        <p:spPr>
          <a:xfrm>
            <a:off x="5817466" y="4367597"/>
            <a:ext cx="2909455" cy="1613647"/>
          </a:xfrm>
          <a:ln>
            <a:noFill/>
          </a:ln>
        </p:spPr>
        <p:txBody>
          <a:bodyPr lIns="41029" tIns="41029" rIns="41029" bIns="41029" anchor="t"/>
          <a:lstStyle>
            <a:lvl1pPr marL="101149" indent="-101149" algn="l">
              <a:buFont typeface="Arial" pitchFamily="34" charset="0"/>
              <a:buChar char="•"/>
              <a:defRPr sz="700" i="1" baseline="0">
                <a:solidFill>
                  <a:schemeClr val="accent3"/>
                </a:solidFill>
              </a:defRPr>
            </a:lvl1pPr>
            <a:lvl2pPr>
              <a:buNone/>
              <a:defRPr/>
            </a:lvl2pPr>
            <a:lvl3pPr>
              <a:buNone/>
              <a:defRPr/>
            </a:lvl3pPr>
            <a:lvl4pPr>
              <a:buNone/>
              <a:defRPr/>
            </a:lvl4pPr>
            <a:lvl5pPr>
              <a:buNone/>
              <a:defRPr/>
            </a:lvl5pPr>
          </a:lstStyle>
          <a:p>
            <a:pPr lvl="0"/>
            <a:r>
              <a:rPr lang="en-US" dirty="0" smtClean="0"/>
              <a:t>DESIGN NOTES:</a:t>
            </a:r>
            <a:br>
              <a:rPr lang="en-US" dirty="0" smtClean="0"/>
            </a:br>
            <a:r>
              <a:rPr lang="en-US" dirty="0" smtClean="0"/>
              <a:t>Click the corresponding icon to add a picture, table, or chart</a:t>
            </a:r>
            <a:br>
              <a:rPr lang="en-US" dirty="0" smtClean="0"/>
            </a:br>
            <a:r>
              <a:rPr lang="en-US" dirty="0" smtClean="0"/>
              <a:t>All pictures must have an image credit next to it</a:t>
            </a:r>
            <a:br>
              <a:rPr lang="en-US" dirty="0" smtClean="0"/>
            </a:br>
            <a:r>
              <a:rPr lang="en-US" dirty="0" smtClean="0"/>
              <a:t>Table font size is 9pt Arial</a:t>
            </a:r>
            <a:br>
              <a:rPr lang="en-US" dirty="0" smtClean="0"/>
            </a:br>
            <a:r>
              <a:rPr lang="en-US" dirty="0" smtClean="0"/>
              <a:t>Do not use Microsoft generic icons</a:t>
            </a:r>
          </a:p>
        </p:txBody>
      </p:sp>
      <p:sp>
        <p:nvSpPr>
          <p:cNvPr id="32" name="Text Placeholder 17"/>
          <p:cNvSpPr>
            <a:spLocks noGrp="1"/>
          </p:cNvSpPr>
          <p:nvPr>
            <p:ph type="body" sz="quarter" idx="36" hasCustomPrompt="1"/>
          </p:nvPr>
        </p:nvSpPr>
        <p:spPr>
          <a:xfrm>
            <a:off x="5817466" y="4135552"/>
            <a:ext cx="2909455" cy="169434"/>
          </a:xfrm>
          <a:prstGeom prst="rect">
            <a:avLst/>
          </a:prstGeom>
        </p:spPr>
        <p:txBody>
          <a:bodyPr lIns="41029" tIns="41029" rIns="41029" bIns="41029">
            <a:noAutofit/>
          </a:bodyPr>
          <a:lstStyle>
            <a:lvl1pPr marL="0" indent="0" algn="ctr">
              <a:spcBef>
                <a:spcPts val="0"/>
              </a:spcBef>
              <a:buNone/>
              <a:defRPr sz="7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smtClean="0"/>
              <a:t>N-Value (ex: n=84) – Arial 8pt Regular</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x Text: Flowchart 4">
    <p:spTree>
      <p:nvGrpSpPr>
        <p:cNvPr id="1" name=""/>
        <p:cNvGrpSpPr/>
        <p:nvPr/>
      </p:nvGrpSpPr>
      <p:grpSpPr>
        <a:xfrm>
          <a:off x="0" y="0"/>
          <a:ext cx="0" cy="0"/>
          <a:chOff x="0" y="0"/>
          <a:chExt cx="0" cy="0"/>
        </a:xfrm>
      </p:grpSpPr>
      <p:sp>
        <p:nvSpPr>
          <p:cNvPr id="38" name="Text Placeholder 14"/>
          <p:cNvSpPr>
            <a:spLocks noGrp="1"/>
          </p:cNvSpPr>
          <p:nvPr>
            <p:ph type="body" sz="quarter" idx="23" hasCustomPrompt="1"/>
          </p:nvPr>
        </p:nvSpPr>
        <p:spPr>
          <a:xfrm>
            <a:off x="404091" y="403411"/>
            <a:ext cx="2078182" cy="6051176"/>
          </a:xfrm>
          <a:prstGeom prst="rect">
            <a:avLst/>
          </a:prstGeom>
          <a:noFill/>
          <a:ln w="19050">
            <a:solidFill>
              <a:schemeClr val="accent3"/>
            </a:solidFill>
          </a:ln>
        </p:spPr>
        <p:txBody>
          <a:bodyPr lIns="164117" tIns="164117" rIns="164117" bIns="164117"/>
          <a:lstStyle>
            <a:lvl1pPr marL="0" marR="0" indent="0" algn="l" defTabSz="933295" rtl="0" eaLnBrk="1" fontAlgn="base" latinLnBrk="0" hangingPunct="1">
              <a:lnSpc>
                <a:spcPct val="100000"/>
              </a:lnSpc>
              <a:spcBef>
                <a:spcPts val="538"/>
              </a:spcBef>
              <a:spcAft>
                <a:spcPct val="0"/>
              </a:spcAft>
              <a:buClrTx/>
              <a:buSzTx/>
              <a:buFontTx/>
              <a:buNone/>
              <a:tabLst/>
              <a:defRPr sz="1100" b="1" baseline="0">
                <a:solidFill>
                  <a:schemeClr val="accent3"/>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12pt Bold</a:t>
            </a:r>
          </a:p>
        </p:txBody>
      </p:sp>
      <p:sp>
        <p:nvSpPr>
          <p:cNvPr id="39" name="Text Placeholder 14"/>
          <p:cNvSpPr>
            <a:spLocks noGrp="1"/>
          </p:cNvSpPr>
          <p:nvPr>
            <p:ph type="body" sz="quarter" idx="25" hasCustomPrompt="1"/>
          </p:nvPr>
        </p:nvSpPr>
        <p:spPr>
          <a:xfrm>
            <a:off x="404091" y="726140"/>
            <a:ext cx="2078182" cy="5728447"/>
          </a:xfrm>
          <a:prstGeom prst="rect">
            <a:avLst/>
          </a:prstGeom>
          <a:noFill/>
          <a:ln w="19050">
            <a:noFill/>
          </a:ln>
        </p:spPr>
        <p:txBody>
          <a:bodyPr lIns="164117" tIns="82058" rIns="164117" bIns="82058"/>
          <a:lstStyle>
            <a:lvl1pPr marL="0" marR="0" indent="0" algn="l" defTabSz="933295" rtl="0" eaLnBrk="1" fontAlgn="base" latinLnBrk="0" hangingPunct="1">
              <a:lnSpc>
                <a:spcPct val="100000"/>
              </a:lnSpc>
              <a:spcBef>
                <a:spcPts val="538"/>
              </a:spcBef>
              <a:spcAft>
                <a:spcPct val="0"/>
              </a:spcAft>
              <a:buClrTx/>
              <a:buSzTx/>
              <a:buFontTx/>
              <a:buNone/>
              <a:tabLst/>
              <a:defRPr sz="800" b="0" baseline="0">
                <a:solidFill>
                  <a:schemeClr val="tx1"/>
                </a:solidFill>
                <a:latin typeface="+mn-lt"/>
              </a:defRPr>
            </a:lvl1pPr>
            <a:lvl2pPr>
              <a:buNone/>
              <a:defRPr sz="900">
                <a:latin typeface="+mn-lt"/>
              </a:defRPr>
            </a:lvl2pPr>
            <a:lvl3pPr>
              <a:buNone/>
              <a:defRPr sz="900">
                <a:latin typeface="+mn-lt"/>
              </a:defRPr>
            </a:lvl3pPr>
            <a:lvl4pPr>
              <a:buNone/>
              <a:defRPr sz="900">
                <a:latin typeface="+mn-lt"/>
              </a:defRPr>
            </a:lvl4pPr>
            <a:lvl5pPr>
              <a:buNone/>
              <a:defRPr sz="900">
                <a:latin typeface="+mn-lt"/>
              </a:defRPr>
            </a:lvl5pPr>
          </a:lstStyle>
          <a:p>
            <a:pPr marL="0" marR="0" lvl="0" indent="0" algn="l" defTabSz="933295" rtl="0" eaLnBrk="1" fontAlgn="base" latinLnBrk="0" hangingPunct="1">
              <a:lnSpc>
                <a:spcPct val="100000"/>
              </a:lnSpc>
              <a:spcBef>
                <a:spcPts val="538"/>
              </a:spcBef>
              <a:spcAft>
                <a:spcPct val="0"/>
              </a:spcAft>
              <a:buClrTx/>
              <a:buSzTx/>
              <a:buFontTx/>
              <a:buNone/>
              <a:tabLst/>
              <a:defRPr/>
            </a:pPr>
            <a:r>
              <a:rPr lang="en-US" dirty="0" smtClean="0"/>
              <a:t>Box Title – Arial 10pt Bold</a:t>
            </a:r>
          </a:p>
        </p:txBody>
      </p:sp>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5" name="Text Placeholder 21"/>
          <p:cNvSpPr>
            <a:spLocks noGrp="1"/>
          </p:cNvSpPr>
          <p:nvPr>
            <p:ph type="body" sz="quarter" idx="17" hasCustomPrompt="1"/>
          </p:nvPr>
        </p:nvSpPr>
        <p:spPr>
          <a:xfrm>
            <a:off x="6864878" y="6252882"/>
            <a:ext cx="1862043" cy="201706"/>
          </a:xfrm>
          <a:prstGeom prst="rect">
            <a:avLst/>
          </a:prstGeom>
        </p:spPr>
        <p:txBody>
          <a:bodyPr lIns="41029" tIns="41029" rIns="41029" bIns="41029" anchor="b">
            <a:noAutofit/>
          </a:bodyPr>
          <a:lstStyle>
            <a:lvl1pPr marL="0" indent="0" algn="l">
              <a:spcBef>
                <a:spcPts val="0"/>
              </a:spcBef>
              <a:buNone/>
              <a:defRPr sz="400" baseline="0">
                <a:solidFill>
                  <a:schemeClr val="accent5"/>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smtClean="0"/>
              <a:t>Source: Click to add source. Use a single space after “Source:” and a period at the end of the source. Stretch the box to the left as needed.</a:t>
            </a:r>
            <a:endParaRPr lang="en-US" dirty="0"/>
          </a:p>
        </p:txBody>
      </p:sp>
      <p:sp>
        <p:nvSpPr>
          <p:cNvPr id="7" name="Text Placeholder 23"/>
          <p:cNvSpPr>
            <a:spLocks noGrp="1"/>
          </p:cNvSpPr>
          <p:nvPr>
            <p:ph type="body" sz="quarter" idx="20" hasCustomPrompt="1"/>
          </p:nvPr>
        </p:nvSpPr>
        <p:spPr>
          <a:xfrm>
            <a:off x="404091" y="6186569"/>
            <a:ext cx="2078182" cy="268020"/>
          </a:xfrm>
          <a:prstGeom prst="rect">
            <a:avLst/>
          </a:prstGeom>
        </p:spPr>
        <p:txBody>
          <a:bodyPr lIns="41029" tIns="41029" rIns="41029" bIns="41029" anchor="b">
            <a:noAutofit/>
          </a:bodyPr>
          <a:lstStyle>
            <a:lvl1pPr marL="82058" indent="-82058" algn="l" defTabSz="82058">
              <a:spcBef>
                <a:spcPts val="0"/>
              </a:spcBef>
              <a:buFont typeface="+mj-lt"/>
              <a:buAutoNum type="arabicParenR"/>
              <a:defRPr sz="400" baseline="0">
                <a:solidFill>
                  <a:schemeClr val="accent5"/>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0" name="Text Placeholder 4"/>
          <p:cNvSpPr>
            <a:spLocks noGrp="1"/>
          </p:cNvSpPr>
          <p:nvPr>
            <p:ph type="body" sz="quarter" idx="19" hasCustomPrompt="1"/>
          </p:nvPr>
        </p:nvSpPr>
        <p:spPr bwMode="gray">
          <a:xfrm>
            <a:off x="2658630" y="403412"/>
            <a:ext cx="2660073" cy="186366"/>
          </a:xfrm>
        </p:spPr>
        <p:txBody>
          <a:bodyPr lIns="41029" tIns="41029" rIns="41029" bIns="41029">
            <a:noAutofit/>
          </a:bodyPr>
          <a:lstStyle>
            <a:lvl1pPr marL="0" indent="0">
              <a:spcBef>
                <a:spcPts val="0"/>
              </a:spcBef>
              <a:buNone/>
              <a:defRPr sz="800" baseline="0">
                <a:solidFill>
                  <a:schemeClr val="accent5"/>
                </a:solidFill>
              </a:defRPr>
            </a:lvl1pPr>
          </a:lstStyle>
          <a:p>
            <a:pPr lvl="0"/>
            <a:r>
              <a:rPr lang="en-US" dirty="0" smtClean="0"/>
              <a:t>Top Kicker – Arial 9pt Regular, Use Title Case</a:t>
            </a:r>
            <a:endParaRPr lang="en-US" dirty="0"/>
          </a:p>
        </p:txBody>
      </p:sp>
      <p:cxnSp>
        <p:nvCxnSpPr>
          <p:cNvPr id="11" name="Straight Connector 10"/>
          <p:cNvCxnSpPr/>
          <p:nvPr userDrawn="1"/>
        </p:nvCxnSpPr>
        <p:spPr bwMode="gray">
          <a:xfrm>
            <a:off x="2658630" y="948523"/>
            <a:ext cx="606829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bwMode="gray">
          <a:xfrm>
            <a:off x="2658631" y="673829"/>
            <a:ext cx="6068290" cy="249114"/>
          </a:xfrm>
          <a:prstGeom prst="rect">
            <a:avLst/>
          </a:prstGeom>
        </p:spPr>
        <p:txBody>
          <a:bodyPr vert="horz" wrap="square" lIns="41029" tIns="0" rIns="41029" bIns="0" rtlCol="0" anchor="b">
            <a:noAutofit/>
          </a:bodyPr>
          <a:lstStyle/>
          <a:p>
            <a:r>
              <a:rPr lang="en-US" dirty="0" smtClean="0"/>
              <a:t>Slide Title – Arial 18pt Bold, Use Title Case</a:t>
            </a:r>
            <a:endParaRPr lang="en-US" dirty="0"/>
          </a:p>
        </p:txBody>
      </p:sp>
      <p:sp>
        <p:nvSpPr>
          <p:cNvPr id="18" name="Text Placeholder 4"/>
          <p:cNvSpPr>
            <a:spLocks noGrp="1"/>
          </p:cNvSpPr>
          <p:nvPr>
            <p:ph type="body" sz="quarter" idx="24" hasCustomPrompt="1"/>
          </p:nvPr>
        </p:nvSpPr>
        <p:spPr bwMode="gray">
          <a:xfrm>
            <a:off x="2658630" y="963228"/>
            <a:ext cx="6068290" cy="271094"/>
          </a:xfrm>
        </p:spPr>
        <p:txBody>
          <a:bodyPr lIns="41029" tIns="41029" rIns="41029" bIns="41029">
            <a:noAutofit/>
          </a:bodyPr>
          <a:lstStyle>
            <a:lvl1pPr marL="0" indent="0">
              <a:spcBef>
                <a:spcPts val="0"/>
              </a:spcBef>
              <a:buNone/>
              <a:defRPr sz="1300" baseline="0">
                <a:solidFill>
                  <a:schemeClr val="accent3"/>
                </a:solidFill>
              </a:defRPr>
            </a:lvl1pPr>
          </a:lstStyle>
          <a:p>
            <a:pPr lvl="0"/>
            <a:r>
              <a:rPr lang="en-US" dirty="0" smtClean="0"/>
              <a:t>Slide Subtitle – Arial 14pt Regular, Use Title Case</a:t>
            </a:r>
            <a:endParaRPr lang="en-US" dirty="0"/>
          </a:p>
        </p:txBody>
      </p:sp>
      <p:sp>
        <p:nvSpPr>
          <p:cNvPr id="21" name="Text Placeholder 31"/>
          <p:cNvSpPr>
            <a:spLocks noGrp="1"/>
          </p:cNvSpPr>
          <p:nvPr>
            <p:ph type="body" sz="quarter" idx="28" hasCustomPrompt="1"/>
          </p:nvPr>
        </p:nvSpPr>
        <p:spPr>
          <a:xfrm>
            <a:off x="2907553" y="2234806"/>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15"/>
          <p:cNvSpPr>
            <a:spLocks noGrp="1"/>
          </p:cNvSpPr>
          <p:nvPr>
            <p:ph type="body" sz="quarter" idx="21" hasCustomPrompt="1"/>
          </p:nvPr>
        </p:nvSpPr>
        <p:spPr>
          <a:xfrm>
            <a:off x="2704641" y="1562453"/>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3" name="Text Placeholder 15"/>
          <p:cNvSpPr>
            <a:spLocks noGrp="1"/>
          </p:cNvSpPr>
          <p:nvPr>
            <p:ph type="body" sz="quarter" idx="26" hasCustomPrompt="1"/>
          </p:nvPr>
        </p:nvSpPr>
        <p:spPr>
          <a:xfrm>
            <a:off x="5777464" y="1562453"/>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4" name="Text Placeholder 15"/>
          <p:cNvSpPr>
            <a:spLocks noGrp="1"/>
          </p:cNvSpPr>
          <p:nvPr>
            <p:ph type="body" sz="quarter" idx="30" hasCustomPrompt="1"/>
          </p:nvPr>
        </p:nvSpPr>
        <p:spPr>
          <a:xfrm>
            <a:off x="2704641" y="3949306"/>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5" name="Text Placeholder 15"/>
          <p:cNvSpPr>
            <a:spLocks noGrp="1"/>
          </p:cNvSpPr>
          <p:nvPr>
            <p:ph type="body" sz="quarter" idx="34" hasCustomPrompt="1"/>
          </p:nvPr>
        </p:nvSpPr>
        <p:spPr>
          <a:xfrm>
            <a:off x="5777464" y="3949306"/>
            <a:ext cx="2743200" cy="165792"/>
          </a:xfrm>
          <a:prstGeom prst="rect">
            <a:avLst/>
          </a:prstGeom>
        </p:spPr>
        <p:txBody>
          <a:bodyPr lIns="41029" tIns="41029" rIns="41029" bIns="41029"/>
          <a:lstStyle>
            <a:lvl1pPr marL="0" indent="0" algn="ctr">
              <a:buNone/>
              <a:defRPr sz="9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Graphic Title – Arial 10pt Bold, Use Title Case</a:t>
            </a:r>
            <a:endParaRPr lang="en-US" dirty="0"/>
          </a:p>
        </p:txBody>
      </p:sp>
      <p:sp>
        <p:nvSpPr>
          <p:cNvPr id="26" name="Text Placeholder 15"/>
          <p:cNvSpPr>
            <a:spLocks noGrp="1"/>
          </p:cNvSpPr>
          <p:nvPr>
            <p:ph type="body" sz="quarter" idx="35" hasCustomPrompt="1"/>
          </p:nvPr>
        </p:nvSpPr>
        <p:spPr bwMode="gray">
          <a:xfrm>
            <a:off x="2704641" y="1327129"/>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1</a:t>
            </a:r>
            <a:endParaRPr lang="en-US" dirty="0"/>
          </a:p>
        </p:txBody>
      </p:sp>
      <p:sp>
        <p:nvSpPr>
          <p:cNvPr id="27" name="Text Placeholder 15"/>
          <p:cNvSpPr>
            <a:spLocks noGrp="1"/>
          </p:cNvSpPr>
          <p:nvPr>
            <p:ph type="body" sz="quarter" idx="36" hasCustomPrompt="1"/>
          </p:nvPr>
        </p:nvSpPr>
        <p:spPr bwMode="gray">
          <a:xfrm>
            <a:off x="5777464" y="1327129"/>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2</a:t>
            </a:r>
            <a:endParaRPr lang="en-US" dirty="0"/>
          </a:p>
        </p:txBody>
      </p:sp>
      <p:sp>
        <p:nvSpPr>
          <p:cNvPr id="28" name="Text Placeholder 15"/>
          <p:cNvSpPr>
            <a:spLocks noGrp="1"/>
          </p:cNvSpPr>
          <p:nvPr>
            <p:ph type="body" sz="quarter" idx="37" hasCustomPrompt="1"/>
          </p:nvPr>
        </p:nvSpPr>
        <p:spPr bwMode="gray">
          <a:xfrm>
            <a:off x="2704641" y="3687088"/>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29" name="Text Placeholder 15"/>
          <p:cNvSpPr>
            <a:spLocks noGrp="1"/>
          </p:cNvSpPr>
          <p:nvPr>
            <p:ph type="body" sz="quarter" idx="38" hasCustomPrompt="1"/>
          </p:nvPr>
        </p:nvSpPr>
        <p:spPr bwMode="gray">
          <a:xfrm>
            <a:off x="5777464" y="3687088"/>
            <a:ext cx="2743200" cy="242047"/>
          </a:xfrm>
          <a:prstGeom prst="rect">
            <a:avLst/>
          </a:prstGeom>
        </p:spPr>
        <p:txBody>
          <a:bodyPr lIns="41029" tIns="41029" rIns="41029" bIns="41029"/>
          <a:lstStyle>
            <a:lvl1pPr marL="0" indent="0" algn="ctr">
              <a:buNone/>
              <a:defRPr sz="1400" b="1" baseline="0">
                <a:solidFill>
                  <a:schemeClr val="tx2"/>
                </a:solidFill>
                <a:latin typeface="+mn-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3</a:t>
            </a:r>
            <a:endParaRPr lang="en-US" dirty="0"/>
          </a:p>
        </p:txBody>
      </p:sp>
      <p:sp>
        <p:nvSpPr>
          <p:cNvPr id="30" name="Picture Placeholder 20"/>
          <p:cNvSpPr>
            <a:spLocks noGrp="1"/>
          </p:cNvSpPr>
          <p:nvPr>
            <p:ph type="pic" sz="quarter" idx="43" hasCustomPrompt="1"/>
          </p:nvPr>
        </p:nvSpPr>
        <p:spPr>
          <a:xfrm>
            <a:off x="3780389" y="1797776"/>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1" name="Picture Placeholder 20"/>
          <p:cNvSpPr>
            <a:spLocks noGrp="1"/>
          </p:cNvSpPr>
          <p:nvPr>
            <p:ph type="pic" sz="quarter" idx="44" hasCustomPrompt="1"/>
          </p:nvPr>
        </p:nvSpPr>
        <p:spPr>
          <a:xfrm>
            <a:off x="6853212" y="1797776"/>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2" name="Picture Placeholder 20"/>
          <p:cNvSpPr>
            <a:spLocks noGrp="1"/>
          </p:cNvSpPr>
          <p:nvPr>
            <p:ph type="pic" sz="quarter" idx="45" hasCustomPrompt="1"/>
          </p:nvPr>
        </p:nvSpPr>
        <p:spPr>
          <a:xfrm>
            <a:off x="3783275" y="4184629"/>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3" name="Picture Placeholder 20"/>
          <p:cNvSpPr>
            <a:spLocks noGrp="1"/>
          </p:cNvSpPr>
          <p:nvPr>
            <p:ph type="pic" sz="quarter" idx="46" hasCustomPrompt="1"/>
          </p:nvPr>
        </p:nvSpPr>
        <p:spPr>
          <a:xfrm>
            <a:off x="6856098" y="4184629"/>
            <a:ext cx="581891" cy="403412"/>
          </a:xfrm>
          <a:prstGeom prst="rect">
            <a:avLst/>
          </a:prstGeom>
        </p:spPr>
        <p:txBody>
          <a:bodyPr lIns="16412" tIns="16412" rIns="16412" bIns="16412" anchor="t"/>
          <a:lstStyle>
            <a:lvl1pPr marL="0" indent="0" algn="ctr">
              <a:buNone/>
              <a:defRPr sz="900" baseline="0"/>
            </a:lvl1pPr>
          </a:lstStyle>
          <a:p>
            <a:r>
              <a:rPr lang="en-US" dirty="0" smtClean="0"/>
              <a:t>Icon</a:t>
            </a:r>
            <a:endParaRPr lang="en-US" dirty="0"/>
          </a:p>
        </p:txBody>
      </p:sp>
      <p:sp>
        <p:nvSpPr>
          <p:cNvPr id="34" name="Text Placeholder 31"/>
          <p:cNvSpPr>
            <a:spLocks noGrp="1"/>
          </p:cNvSpPr>
          <p:nvPr>
            <p:ph type="body" sz="quarter" idx="47" hasCustomPrompt="1"/>
          </p:nvPr>
        </p:nvSpPr>
        <p:spPr>
          <a:xfrm>
            <a:off x="5985282" y="2234806"/>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Text Placeholder 31"/>
          <p:cNvSpPr>
            <a:spLocks noGrp="1"/>
          </p:cNvSpPr>
          <p:nvPr>
            <p:ph type="body" sz="quarter" idx="48" hasCustomPrompt="1"/>
          </p:nvPr>
        </p:nvSpPr>
        <p:spPr>
          <a:xfrm>
            <a:off x="2907553" y="4628678"/>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31"/>
          <p:cNvSpPr>
            <a:spLocks noGrp="1"/>
          </p:cNvSpPr>
          <p:nvPr>
            <p:ph type="body" sz="quarter" idx="49" hasCustomPrompt="1"/>
          </p:nvPr>
        </p:nvSpPr>
        <p:spPr>
          <a:xfrm>
            <a:off x="5985282" y="4628678"/>
            <a:ext cx="2327564" cy="1210235"/>
          </a:xfrm>
        </p:spPr>
        <p:txBody>
          <a:bodyPr lIns="41029" tIns="41029" rIns="41029" bIns="41029"/>
          <a:lstStyle>
            <a:lvl1pPr>
              <a:defRPr baseline="0"/>
            </a:lvl1pPr>
          </a:lstStyle>
          <a:p>
            <a:pPr lvl="0"/>
            <a:r>
              <a:rPr lang="en-US" dirty="0" smtClean="0"/>
              <a:t>Bulleted text – Arial 9pt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Text Placeholder 24"/>
          <p:cNvSpPr>
            <a:spLocks noGrp="1"/>
          </p:cNvSpPr>
          <p:nvPr>
            <p:ph type="body" sz="quarter" idx="50" hasCustomPrompt="1"/>
          </p:nvPr>
        </p:nvSpPr>
        <p:spPr>
          <a:xfrm>
            <a:off x="4946245" y="3297427"/>
            <a:ext cx="1364329" cy="396977"/>
          </a:xfrm>
          <a:solidFill>
            <a:srgbClr val="92D050"/>
          </a:solidFill>
        </p:spPr>
        <p:txBody>
          <a:bodyPr anchor="ctr"/>
          <a:lstStyle>
            <a:lvl1pPr marL="0" indent="0" algn="ctr">
              <a:buNone/>
              <a:defRPr b="1" baseline="0"/>
            </a:lvl1pPr>
            <a:lvl2pPr marL="0" indent="0">
              <a:buNone/>
              <a:defRPr/>
            </a:lvl2pPr>
            <a:lvl3pPr marL="0" indent="0">
              <a:buNone/>
              <a:defRPr/>
            </a:lvl3pPr>
            <a:lvl4pPr marL="0" indent="0">
              <a:buNone/>
              <a:defRPr/>
            </a:lvl4pPr>
            <a:lvl5pPr marL="0" indent="0">
              <a:buNone/>
              <a:defRPr/>
            </a:lvl5pPr>
          </a:lstStyle>
          <a:p>
            <a:pPr lvl="0"/>
            <a:r>
              <a:rPr lang="en-US" dirty="0" smtClean="0"/>
              <a:t>Delete box after reading:</a:t>
            </a:r>
            <a:br>
              <a:rPr lang="en-US" dirty="0" smtClean="0"/>
            </a:br>
            <a:r>
              <a:rPr lang="en-US" dirty="0" smtClean="0"/>
              <a:t>You must type in </a:t>
            </a:r>
            <a:br>
              <a:rPr lang="en-US" dirty="0" smtClean="0"/>
            </a:br>
            <a:r>
              <a:rPr lang="en-US" dirty="0" smtClean="0"/>
              <a:t>the red numbers </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ok: Credits &amp; Legal Cavea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
        <p:nvSpPr>
          <p:cNvPr id="14" name="Rectangle 13"/>
          <p:cNvSpPr/>
          <p:nvPr userDrawn="1"/>
        </p:nvSpPr>
        <p:spPr>
          <a:xfrm>
            <a:off x="581891" y="4430225"/>
            <a:ext cx="7980218" cy="1855694"/>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914342"/>
            <a:endParaRPr lang="en-US" dirty="0">
              <a:solidFill>
                <a:srgbClr val="FFFFFF"/>
              </a:solidFill>
            </a:endParaRPr>
          </a:p>
        </p:txBody>
      </p:sp>
      <p:sp>
        <p:nvSpPr>
          <p:cNvPr id="16" name="TextBox 15"/>
          <p:cNvSpPr txBox="1"/>
          <p:nvPr userDrawn="1"/>
        </p:nvSpPr>
        <p:spPr>
          <a:xfrm rot="10800000" flipH="1" flipV="1">
            <a:off x="825454" y="4545616"/>
            <a:ext cx="3491345" cy="1632001"/>
          </a:xfrm>
          <a:prstGeom prst="rect">
            <a:avLst/>
          </a:prstGeom>
          <a:noFill/>
        </p:spPr>
        <p:txBody>
          <a:bodyPr wrap="square" lIns="82058" tIns="41029" rIns="82058" bIns="41029" rtlCol="0">
            <a:spAutoFit/>
          </a:bodyPr>
          <a:lstStyle/>
          <a:p>
            <a:pPr defTabSz="914342">
              <a:spcBef>
                <a:spcPts val="359"/>
              </a:spcBef>
            </a:pPr>
            <a:r>
              <a:rPr lang="en-US" sz="700" b="1" baseline="30000" dirty="0">
                <a:solidFill>
                  <a:prstClr val="black"/>
                </a:solidFill>
                <a:cs typeface="Arial"/>
              </a:rPr>
              <a:t>LEGAL CAVEAT</a:t>
            </a:r>
          </a:p>
          <a:p>
            <a:pPr defTabSz="914342">
              <a:spcBef>
                <a:spcPts val="359"/>
              </a:spcBef>
            </a:pPr>
            <a:r>
              <a:rPr lang="en-US" sz="700" baseline="30000" dirty="0">
                <a:solidFill>
                  <a:prstClr val="black"/>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defTabSz="914342">
              <a:spcBef>
                <a:spcPts val="359"/>
              </a:spcBef>
            </a:pPr>
            <a:r>
              <a:rPr lang="en-US" sz="700" baseline="30000" dirty="0">
                <a:solidFill>
                  <a:prstClr val="black"/>
                </a:solidFill>
                <a:cs typeface="Arial"/>
              </a:rPr>
              <a:t>The Advisory Board is a registered trademark of The Advisory Board Company in the United States and other countries. Members are not permitted to use this trademark, or any other Advisory Board trademark, product name, service name, trade </a:t>
            </a:r>
            <a:r>
              <a:rPr lang="en-US" sz="700" baseline="30000" dirty="0" smtClean="0">
                <a:solidFill>
                  <a:prstClr val="black"/>
                </a:solidFill>
                <a:cs typeface="Arial"/>
              </a:rPr>
              <a:t>name, </a:t>
            </a:r>
            <a:r>
              <a:rPr lang="en-US" sz="700" baseline="30000" dirty="0">
                <a:solidFill>
                  <a:prstClr val="black"/>
                </a:solidFill>
                <a:cs typeface="Arial"/>
              </a:rPr>
              <a:t>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r>
              <a:rPr lang="en-US" sz="700" baseline="30000" dirty="0" smtClean="0">
                <a:solidFill>
                  <a:prstClr val="black"/>
                </a:solidFill>
                <a:cs typeface="Arial"/>
              </a:rPr>
              <a:t>.</a:t>
            </a:r>
            <a:endParaRPr lang="en-US" sz="700" baseline="30000" dirty="0">
              <a:solidFill>
                <a:prstClr val="black"/>
              </a:solidFill>
              <a:cs typeface="Arial"/>
            </a:endParaRPr>
          </a:p>
        </p:txBody>
      </p:sp>
      <p:sp>
        <p:nvSpPr>
          <p:cNvPr id="17" name="TextBox 16"/>
          <p:cNvSpPr txBox="1"/>
          <p:nvPr userDrawn="1"/>
        </p:nvSpPr>
        <p:spPr>
          <a:xfrm>
            <a:off x="4598615" y="4515232"/>
            <a:ext cx="3740727" cy="1729464"/>
          </a:xfrm>
          <a:prstGeom prst="rect">
            <a:avLst/>
          </a:prstGeom>
          <a:noFill/>
        </p:spPr>
        <p:txBody>
          <a:bodyPr wrap="square" lIns="82058" tIns="41029" rIns="82058" bIns="41029" rtlCol="0">
            <a:spAutoFit/>
          </a:bodyPr>
          <a:lstStyle/>
          <a:p>
            <a:pPr defTabSz="914342">
              <a:spcBef>
                <a:spcPts val="359"/>
              </a:spcBef>
            </a:pPr>
            <a:r>
              <a:rPr lang="en-US" sz="700" b="1" baseline="30000" dirty="0">
                <a:solidFill>
                  <a:prstClr val="black"/>
                </a:solidFill>
                <a:cs typeface="Arial"/>
              </a:rPr>
              <a:t>IMPORTANT: Please read the following.</a:t>
            </a:r>
          </a:p>
          <a:p>
            <a:pPr defTabSz="914342">
              <a:spcBef>
                <a:spcPts val="359"/>
              </a:spcBef>
            </a:pPr>
            <a:r>
              <a:rPr lang="en-US" sz="700" baseline="30000" dirty="0">
                <a:solidFill>
                  <a:prstClr val="black"/>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a:t>
            </a:r>
            <a:r>
              <a:rPr lang="en-US" sz="700" baseline="30000" dirty="0" smtClean="0">
                <a:solidFill>
                  <a:prstClr val="black"/>
                </a:solidFill>
                <a:cs typeface="Arial"/>
              </a:rPr>
              <a:t>following:</a:t>
            </a:r>
          </a:p>
          <a:p>
            <a:pPr marL="101149" indent="-101149" defTabSz="914342">
              <a:spcBef>
                <a:spcPts val="179"/>
              </a:spcBef>
            </a:pPr>
            <a:r>
              <a:rPr lang="en-US" sz="700" baseline="30000" dirty="0" smtClean="0">
                <a:solidFill>
                  <a:prstClr val="black"/>
                </a:solidFill>
                <a:cs typeface="Arial"/>
              </a:rPr>
              <a:t>1.</a:t>
            </a:r>
            <a:r>
              <a:rPr lang="en-US" sz="700" dirty="0" smtClean="0">
                <a:solidFill>
                  <a:prstClr val="black"/>
                </a:solidFill>
                <a:cs typeface="Arial"/>
              </a:rPr>
              <a:t> 	</a:t>
            </a:r>
            <a:r>
              <a:rPr lang="en-US" sz="700" baseline="30000" dirty="0" smtClean="0">
                <a:solidFill>
                  <a:prstClr val="black"/>
                </a:solidFill>
                <a:cs typeface="Arial"/>
              </a:rPr>
              <a:t>The </a:t>
            </a:r>
            <a:r>
              <a:rPr lang="en-US" sz="700" baseline="30000" dirty="0">
                <a:solidFill>
                  <a:prstClr val="black"/>
                </a:solidFill>
                <a:cs typeface="Arial"/>
              </a:rPr>
              <a:t>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01149" indent="-101149" defTabSz="914342">
              <a:spcBef>
                <a:spcPts val="179"/>
              </a:spcBef>
            </a:pPr>
            <a:r>
              <a:rPr lang="en-US" sz="700" baseline="30000" dirty="0" smtClean="0">
                <a:solidFill>
                  <a:prstClr val="black"/>
                </a:solidFill>
                <a:cs typeface="Arial"/>
              </a:rPr>
              <a:t>2. 	Each </a:t>
            </a:r>
            <a:r>
              <a:rPr lang="en-US" sz="700" baseline="30000" dirty="0">
                <a:solidFill>
                  <a:prstClr val="black"/>
                </a:solidFill>
                <a:cs typeface="Arial"/>
              </a:rPr>
              <a:t>member shall not sell, </a:t>
            </a:r>
            <a:r>
              <a:rPr lang="en-US" sz="700" baseline="30000" dirty="0" smtClean="0">
                <a:solidFill>
                  <a:prstClr val="black"/>
                </a:solidFill>
                <a:cs typeface="Arial"/>
              </a:rPr>
              <a:t>license, </a:t>
            </a:r>
            <a:r>
              <a:rPr lang="en-US" sz="700" baseline="30000" dirty="0">
                <a:solidFill>
                  <a:prstClr val="black"/>
                </a:solidFill>
                <a:cs typeface="Arial"/>
              </a:rPr>
              <a:t>or republish this Report. Each member shall not disseminate or permit the use of, and shall take reasonable precautions to prevent such dissemination or use of, this Report by (a) any of its employees and agents (except as stated below), or (b) any third party.</a:t>
            </a:r>
          </a:p>
          <a:p>
            <a:pPr marL="101149" indent="-101149" defTabSz="914342">
              <a:spcBef>
                <a:spcPts val="179"/>
              </a:spcBef>
            </a:pPr>
            <a:r>
              <a:rPr lang="en-US" sz="700" baseline="30000" dirty="0" smtClean="0">
                <a:solidFill>
                  <a:prstClr val="black"/>
                </a:solidFill>
                <a:cs typeface="Arial"/>
              </a:rPr>
              <a:t>3. 	Each </a:t>
            </a:r>
            <a:r>
              <a:rPr lang="en-US" sz="700" baseline="30000" dirty="0">
                <a:solidFill>
                  <a:prstClr val="black"/>
                </a:solidFill>
                <a:cs typeface="Arial"/>
              </a:rPr>
              <a:t>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a:t>
            </a:r>
            <a:r>
              <a:rPr lang="en-US" sz="700" spc="-9" baseline="30000" dirty="0">
                <a:solidFill>
                  <a:prstClr val="black"/>
                </a:solidFill>
                <a:cs typeface="Arial"/>
              </a:rPr>
              <a:t>Report for its internal use only. Each member may make a limited number of copies, solely </a:t>
            </a:r>
            <a:r>
              <a:rPr lang="en-US" sz="700" baseline="30000" dirty="0">
                <a:solidFill>
                  <a:prstClr val="black"/>
                </a:solidFill>
                <a:cs typeface="Arial"/>
              </a:rPr>
              <a:t>as adequate for use by its employees and agents in accordance with the terms herein. </a:t>
            </a:r>
          </a:p>
          <a:p>
            <a:pPr marL="101149" indent="-101149" defTabSz="914342">
              <a:spcBef>
                <a:spcPts val="179"/>
              </a:spcBef>
            </a:pPr>
            <a:r>
              <a:rPr lang="en-US" sz="700" baseline="30000" dirty="0" smtClean="0">
                <a:solidFill>
                  <a:prstClr val="black"/>
                </a:solidFill>
                <a:cs typeface="Arial"/>
              </a:rPr>
              <a:t>4. 	Each </a:t>
            </a:r>
            <a:r>
              <a:rPr lang="en-US" sz="700" baseline="30000" dirty="0">
                <a:solidFill>
                  <a:prstClr val="black"/>
                </a:solidFill>
                <a:cs typeface="Arial"/>
              </a:rPr>
              <a:t>member shall not remove from this Report any confidential markings, copyright </a:t>
            </a:r>
            <a:r>
              <a:rPr lang="en-US" sz="700" baseline="30000" dirty="0" smtClean="0">
                <a:solidFill>
                  <a:prstClr val="black"/>
                </a:solidFill>
                <a:cs typeface="Arial"/>
              </a:rPr>
              <a:t>notices, and </a:t>
            </a:r>
            <a:r>
              <a:rPr lang="en-US" sz="700" baseline="30000" dirty="0">
                <a:solidFill>
                  <a:prstClr val="black"/>
                </a:solidFill>
                <a:cs typeface="Arial"/>
              </a:rPr>
              <a:t>other similar indicia herein.</a:t>
            </a:r>
          </a:p>
          <a:p>
            <a:pPr marL="101149" indent="-101149" defTabSz="914342">
              <a:spcBef>
                <a:spcPts val="179"/>
              </a:spcBef>
            </a:pPr>
            <a:r>
              <a:rPr lang="en-US" sz="700" baseline="30000" dirty="0" smtClean="0">
                <a:solidFill>
                  <a:prstClr val="black"/>
                </a:solidFill>
                <a:cs typeface="Arial"/>
              </a:rPr>
              <a:t>5. 	Each </a:t>
            </a:r>
            <a:r>
              <a:rPr lang="en-US" sz="700" baseline="30000" dirty="0">
                <a:solidFill>
                  <a:prstClr val="black"/>
                </a:solidFill>
                <a:cs typeface="Arial"/>
              </a:rPr>
              <a:t>member is responsible for any breach of its obligations as stated herein by any of its employees or </a:t>
            </a:r>
            <a:r>
              <a:rPr lang="en-US" sz="700" baseline="30000" dirty="0" smtClean="0">
                <a:solidFill>
                  <a:prstClr val="black"/>
                </a:solidFill>
                <a:cs typeface="Arial"/>
              </a:rPr>
              <a:t>agents. </a:t>
            </a:r>
          </a:p>
          <a:p>
            <a:pPr marL="101149" indent="-101149" defTabSz="914342">
              <a:spcBef>
                <a:spcPts val="179"/>
              </a:spcBef>
            </a:pPr>
            <a:r>
              <a:rPr lang="en-US" sz="700" baseline="30000" dirty="0" smtClean="0">
                <a:solidFill>
                  <a:prstClr val="black"/>
                </a:solidFill>
                <a:cs typeface="Arial"/>
              </a:rPr>
              <a:t>6. 	If </a:t>
            </a:r>
            <a:r>
              <a:rPr lang="en-US" sz="700" baseline="30000" dirty="0">
                <a:solidFill>
                  <a:prstClr val="black"/>
                </a:solidFill>
                <a:cs typeface="Arial"/>
              </a:rPr>
              <a:t>a member is unwilling to abide by any of the foregoing obligations, then such </a:t>
            </a:r>
            <a:r>
              <a:rPr lang="en-US" sz="700" baseline="30000" dirty="0" smtClean="0">
                <a:solidFill>
                  <a:prstClr val="black"/>
                </a:solidFill>
                <a:cs typeface="Arial"/>
              </a:rPr>
              <a:t>member shall </a:t>
            </a:r>
            <a:r>
              <a:rPr lang="en-US" sz="700" baseline="30000" dirty="0">
                <a:solidFill>
                  <a:prstClr val="black"/>
                </a:solidFill>
                <a:cs typeface="Arial"/>
              </a:rPr>
              <a:t>promptly return this Report and all copies thereof to The Advisory Board Company</a:t>
            </a:r>
            <a:r>
              <a:rPr lang="en-US" sz="700" baseline="30000" dirty="0" smtClean="0">
                <a:solidFill>
                  <a:prstClr val="black"/>
                </a:solidFill>
                <a:cs typeface="Arial"/>
              </a:rPr>
              <a:t>. </a:t>
            </a:r>
            <a:endParaRPr lang="en-US" sz="700" baseline="30000" dirty="0">
              <a:solidFill>
                <a:prstClr val="black"/>
              </a:solidFill>
              <a:cs typeface="Arial"/>
            </a:endParaRPr>
          </a:p>
        </p:txBody>
      </p:sp>
      <p:sp>
        <p:nvSpPr>
          <p:cNvPr id="18" name="Text Placeholder 8"/>
          <p:cNvSpPr>
            <a:spLocks noGrp="1"/>
          </p:cNvSpPr>
          <p:nvPr>
            <p:ph type="body" sz="quarter" idx="21" hasCustomPrompt="1"/>
          </p:nvPr>
        </p:nvSpPr>
        <p:spPr>
          <a:xfrm>
            <a:off x="2452255" y="1130529"/>
            <a:ext cx="4239491" cy="169199"/>
          </a:xfrm>
          <a:prstGeom prst="rect">
            <a:avLst/>
          </a:prstGeom>
        </p:spPr>
        <p:txBody>
          <a:bodyPr lIns="41029" tIns="41029" rIns="41029" bIns="41029" anchor="t"/>
          <a:lstStyle>
            <a:lvl1pPr marL="0" indent="0" algn="ctr">
              <a:spcBef>
                <a:spcPts val="269"/>
              </a:spcBef>
              <a:buNone/>
              <a:defRPr sz="900" b="1"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Project Director (click to add desired text)</a:t>
            </a:r>
            <a:endParaRPr lang="en-US" dirty="0"/>
          </a:p>
        </p:txBody>
      </p:sp>
      <p:sp>
        <p:nvSpPr>
          <p:cNvPr id="19" name="Text Placeholder 8"/>
          <p:cNvSpPr>
            <a:spLocks noGrp="1"/>
          </p:cNvSpPr>
          <p:nvPr>
            <p:ph type="body" sz="quarter" idx="11" hasCustomPrompt="1"/>
          </p:nvPr>
        </p:nvSpPr>
        <p:spPr>
          <a:xfrm>
            <a:off x="2452255" y="1301939"/>
            <a:ext cx="4239491" cy="157700"/>
          </a:xfrm>
          <a:prstGeom prst="rect">
            <a:avLst/>
          </a:prstGeom>
        </p:spPr>
        <p:txBody>
          <a:bodyPr lIns="41029" tIns="41029" rIns="41029" bIns="41029"/>
          <a:lstStyle>
            <a:lvl1pPr marL="0" indent="0" algn="ctr">
              <a:spcBef>
                <a:spcPts val="269"/>
              </a:spcBef>
              <a:buNone/>
              <a:defRPr sz="900"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Add Name(s) Here</a:t>
            </a:r>
            <a:endParaRPr lang="en-US" dirty="0"/>
          </a:p>
        </p:txBody>
      </p:sp>
      <p:sp>
        <p:nvSpPr>
          <p:cNvPr id="21" name="Text Placeholder 8"/>
          <p:cNvSpPr>
            <a:spLocks noGrp="1"/>
          </p:cNvSpPr>
          <p:nvPr>
            <p:ph type="body" sz="quarter" idx="13" hasCustomPrompt="1"/>
          </p:nvPr>
        </p:nvSpPr>
        <p:spPr>
          <a:xfrm>
            <a:off x="2452255" y="1592090"/>
            <a:ext cx="4239491" cy="169199"/>
          </a:xfrm>
          <a:prstGeom prst="rect">
            <a:avLst/>
          </a:prstGeom>
        </p:spPr>
        <p:txBody>
          <a:bodyPr lIns="41029" tIns="41029" rIns="41029" bIns="41029" anchor="t"/>
          <a:lstStyle>
            <a:lvl1pPr marL="0" indent="0" algn="ctr">
              <a:spcBef>
                <a:spcPts val="269"/>
              </a:spcBef>
              <a:buNone/>
              <a:defRPr sz="900" b="1"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Contributing Consultants (click to add desired text)</a:t>
            </a:r>
            <a:endParaRPr lang="en-US" dirty="0"/>
          </a:p>
        </p:txBody>
      </p:sp>
      <p:sp>
        <p:nvSpPr>
          <p:cNvPr id="22" name="Text Placeholder 8"/>
          <p:cNvSpPr>
            <a:spLocks noGrp="1"/>
          </p:cNvSpPr>
          <p:nvPr>
            <p:ph type="body" sz="quarter" idx="14" hasCustomPrompt="1"/>
          </p:nvPr>
        </p:nvSpPr>
        <p:spPr>
          <a:xfrm>
            <a:off x="2452255" y="1763499"/>
            <a:ext cx="4239491" cy="157700"/>
          </a:xfrm>
          <a:prstGeom prst="rect">
            <a:avLst/>
          </a:prstGeom>
        </p:spPr>
        <p:txBody>
          <a:bodyPr lIns="41029" tIns="41029" rIns="41029" bIns="41029"/>
          <a:lstStyle>
            <a:lvl1pPr marL="0" indent="0" algn="ctr">
              <a:spcBef>
                <a:spcPts val="269"/>
              </a:spcBef>
              <a:buNone/>
              <a:defRPr sz="900"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Add Name(s) Here</a:t>
            </a:r>
            <a:endParaRPr lang="en-US" dirty="0"/>
          </a:p>
        </p:txBody>
      </p:sp>
      <p:sp>
        <p:nvSpPr>
          <p:cNvPr id="23" name="Text Placeholder 8"/>
          <p:cNvSpPr>
            <a:spLocks noGrp="1"/>
          </p:cNvSpPr>
          <p:nvPr>
            <p:ph type="body" sz="quarter" idx="15" hasCustomPrompt="1"/>
          </p:nvPr>
        </p:nvSpPr>
        <p:spPr>
          <a:xfrm>
            <a:off x="2452255" y="2062338"/>
            <a:ext cx="4239491" cy="169199"/>
          </a:xfrm>
          <a:prstGeom prst="rect">
            <a:avLst/>
          </a:prstGeom>
        </p:spPr>
        <p:txBody>
          <a:bodyPr lIns="41029" tIns="41029" rIns="41029" bIns="41029" anchor="t"/>
          <a:lstStyle>
            <a:lvl1pPr marL="0" indent="0" algn="ctr">
              <a:spcBef>
                <a:spcPts val="269"/>
              </a:spcBef>
              <a:buNone/>
              <a:defRPr sz="900" b="1"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Design Consultant (click to add desired text)</a:t>
            </a:r>
            <a:endParaRPr lang="en-US" dirty="0"/>
          </a:p>
        </p:txBody>
      </p:sp>
      <p:sp>
        <p:nvSpPr>
          <p:cNvPr id="24" name="Text Placeholder 8"/>
          <p:cNvSpPr>
            <a:spLocks noGrp="1"/>
          </p:cNvSpPr>
          <p:nvPr>
            <p:ph type="body" sz="quarter" idx="16" hasCustomPrompt="1"/>
          </p:nvPr>
        </p:nvSpPr>
        <p:spPr>
          <a:xfrm>
            <a:off x="2452255" y="2233748"/>
            <a:ext cx="4239491" cy="157700"/>
          </a:xfrm>
          <a:prstGeom prst="rect">
            <a:avLst/>
          </a:prstGeom>
        </p:spPr>
        <p:txBody>
          <a:bodyPr lIns="41029" tIns="41029" rIns="41029" bIns="41029"/>
          <a:lstStyle>
            <a:lvl1pPr marL="0" indent="0" algn="ctr">
              <a:spcBef>
                <a:spcPts val="269"/>
              </a:spcBef>
              <a:buNone/>
              <a:defRPr sz="900"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Add Name(s) Here</a:t>
            </a:r>
            <a:endParaRPr lang="en-US" dirty="0"/>
          </a:p>
        </p:txBody>
      </p:sp>
      <p:sp>
        <p:nvSpPr>
          <p:cNvPr id="25" name="Text Placeholder 8"/>
          <p:cNvSpPr>
            <a:spLocks noGrp="1"/>
          </p:cNvSpPr>
          <p:nvPr>
            <p:ph type="body" sz="quarter" idx="17" hasCustomPrompt="1"/>
          </p:nvPr>
        </p:nvSpPr>
        <p:spPr>
          <a:xfrm>
            <a:off x="2452255" y="2527979"/>
            <a:ext cx="4239491" cy="169199"/>
          </a:xfrm>
          <a:prstGeom prst="rect">
            <a:avLst/>
          </a:prstGeom>
        </p:spPr>
        <p:txBody>
          <a:bodyPr lIns="41029" tIns="41029" rIns="41029" bIns="41029" anchor="t"/>
          <a:lstStyle>
            <a:lvl1pPr marL="0" indent="0" algn="ctr">
              <a:spcBef>
                <a:spcPts val="269"/>
              </a:spcBef>
              <a:buNone/>
              <a:defRPr sz="900" b="1"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Executive Director (click to add desired text)</a:t>
            </a:r>
            <a:endParaRPr lang="en-US" dirty="0"/>
          </a:p>
        </p:txBody>
      </p:sp>
      <p:sp>
        <p:nvSpPr>
          <p:cNvPr id="26" name="Text Placeholder 8"/>
          <p:cNvSpPr>
            <a:spLocks noGrp="1"/>
          </p:cNvSpPr>
          <p:nvPr>
            <p:ph type="body" sz="quarter" idx="18" hasCustomPrompt="1"/>
          </p:nvPr>
        </p:nvSpPr>
        <p:spPr>
          <a:xfrm>
            <a:off x="2452255" y="2699388"/>
            <a:ext cx="4239491" cy="157700"/>
          </a:xfrm>
          <a:prstGeom prst="rect">
            <a:avLst/>
          </a:prstGeom>
        </p:spPr>
        <p:txBody>
          <a:bodyPr lIns="41029" tIns="41029" rIns="41029" bIns="41029"/>
          <a:lstStyle>
            <a:lvl1pPr marL="0" indent="0" algn="ctr">
              <a:spcBef>
                <a:spcPts val="269"/>
              </a:spcBef>
              <a:buNone/>
              <a:defRPr sz="900" cap="none" baseline="0">
                <a:latin typeface="+mj-lt"/>
                <a:cs typeface="Times New Roman" pitchFamily="18" charset="0"/>
              </a:defRPr>
            </a:lvl1pPr>
            <a:lvl2pPr>
              <a:buNone/>
              <a:defRPr sz="1300" cap="all" baseline="0"/>
            </a:lvl2pPr>
            <a:lvl3pPr>
              <a:buNone/>
              <a:defRPr sz="1300" cap="all" baseline="0"/>
            </a:lvl3pPr>
            <a:lvl4pPr>
              <a:buNone/>
              <a:defRPr sz="1300" cap="all" baseline="0"/>
            </a:lvl4pPr>
            <a:lvl5pPr>
              <a:buNone/>
              <a:defRPr sz="1300" cap="all" baseline="0"/>
            </a:lvl5pPr>
          </a:lstStyle>
          <a:p>
            <a:pPr lvl="0"/>
            <a:r>
              <a:rPr lang="en-US" dirty="0" smtClean="0"/>
              <a:t>Add Name(s) Here</a:t>
            </a:r>
            <a:endParaRPr lang="en-US" dirty="0"/>
          </a:p>
        </p:txBody>
      </p:sp>
      <p:sp>
        <p:nvSpPr>
          <p:cNvPr id="27" name="Title Placeholder 1"/>
          <p:cNvSpPr>
            <a:spLocks noGrp="1"/>
          </p:cNvSpPr>
          <p:nvPr>
            <p:ph type="title" hasCustomPrompt="1"/>
          </p:nvPr>
        </p:nvSpPr>
        <p:spPr bwMode="gray">
          <a:xfrm>
            <a:off x="1662546" y="673829"/>
            <a:ext cx="5818909" cy="249114"/>
          </a:xfrm>
          <a:prstGeom prst="rect">
            <a:avLst/>
          </a:prstGeom>
        </p:spPr>
        <p:txBody>
          <a:bodyPr vert="horz" wrap="square" lIns="41029" tIns="0" rIns="41029" bIns="0" rtlCol="0" anchor="b">
            <a:noAutofit/>
          </a:bodyPr>
          <a:lstStyle>
            <a:lvl1pPr algn="ctr">
              <a:defRPr baseline="0"/>
            </a:lvl1pPr>
          </a:lstStyle>
          <a:p>
            <a:r>
              <a:rPr lang="en-US" dirty="0" smtClean="0"/>
              <a:t>Program Name – Arial 18pt Bold</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ok: Table of Conte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2" hasCustomPrompt="1"/>
          </p:nvPr>
        </p:nvSpPr>
        <p:spPr>
          <a:xfrm>
            <a:off x="1662546" y="1378324"/>
            <a:ext cx="5818909" cy="4437529"/>
          </a:xfrm>
          <a:prstGeom prst="rect">
            <a:avLst/>
          </a:prstGeom>
        </p:spPr>
        <p:txBody>
          <a:bodyPr lIns="41029" tIns="41029" rIns="41029" bIns="41029"/>
          <a:lstStyle>
            <a:lvl1pPr marL="0" marR="0" indent="0" algn="l" defTabSz="933295" rtl="0" eaLnBrk="1" fontAlgn="base" latinLnBrk="0" hangingPunct="1">
              <a:lnSpc>
                <a:spcPct val="100000"/>
              </a:lnSpc>
              <a:spcBef>
                <a:spcPts val="538"/>
              </a:spcBef>
              <a:spcAft>
                <a:spcPct val="0"/>
              </a:spcAft>
              <a:buClrTx/>
              <a:buSzTx/>
              <a:buFontTx/>
              <a:buNone/>
              <a:tabLst>
                <a:tab pos="5571699" algn="r"/>
              </a:tabLst>
              <a:defRPr sz="1000" baseline="0">
                <a:latin typeface="+mn-lt"/>
              </a:defRPr>
            </a:lvl1pPr>
            <a:lvl2pPr marL="0" indent="0">
              <a:spcBef>
                <a:spcPts val="215"/>
              </a:spcBef>
              <a:buNone/>
              <a:defRPr sz="1000">
                <a:latin typeface="+mn-lt"/>
              </a:defRPr>
            </a:lvl2pPr>
            <a:lvl3pPr marL="0" indent="0">
              <a:spcBef>
                <a:spcPts val="215"/>
              </a:spcBef>
              <a:buNone/>
              <a:defRPr sz="1000">
                <a:latin typeface="+mn-lt"/>
              </a:defRPr>
            </a:lvl3pPr>
            <a:lvl4pPr marL="0" indent="0">
              <a:spcBef>
                <a:spcPts val="215"/>
              </a:spcBef>
              <a:buNone/>
              <a:defRPr sz="1000">
                <a:latin typeface="+mn-lt"/>
              </a:defRPr>
            </a:lvl4pPr>
            <a:lvl5pPr marL="0" indent="0">
              <a:spcBef>
                <a:spcPts val="215"/>
              </a:spcBef>
              <a:buNone/>
              <a:defRPr sz="1000">
                <a:latin typeface="+mn-lt"/>
              </a:defRPr>
            </a:lvl5pPr>
          </a:lstStyle>
          <a:p>
            <a:pPr lvl="0"/>
            <a:r>
              <a:rPr lang="en-US" dirty="0" smtClean="0"/>
              <a:t>Type Section Title, tab, then page number, then period space, period space, etc. . . . . . . . . . . . . . . . X</a:t>
            </a:r>
          </a:p>
          <a:p>
            <a:pPr lvl="0"/>
            <a:r>
              <a:rPr lang="en-US" dirty="0" smtClean="0"/>
              <a:t>Type Section Title, tab, then page number, then period space, period space, etc. . . . . . . . . . . . . . . XX</a:t>
            </a:r>
          </a:p>
          <a:p>
            <a:pPr lvl="0"/>
            <a:endParaRPr lang="en-US" dirty="0"/>
          </a:p>
        </p:txBody>
      </p:sp>
      <p:sp>
        <p:nvSpPr>
          <p:cNvPr id="14" name="TextBox 13"/>
          <p:cNvSpPr txBox="1"/>
          <p:nvPr userDrawn="1"/>
        </p:nvSpPr>
        <p:spPr>
          <a:xfrm>
            <a:off x="412749" y="673829"/>
            <a:ext cx="8312727" cy="250115"/>
          </a:xfrm>
          <a:prstGeom prst="rect">
            <a:avLst/>
          </a:prstGeom>
          <a:noFill/>
        </p:spPr>
        <p:txBody>
          <a:bodyPr wrap="square" lIns="41029" tIns="0" rIns="41029" bIns="0" rtlCol="0">
            <a:noAutofit/>
          </a:bodyPr>
          <a:lstStyle/>
          <a:p>
            <a:pPr defTabSz="914342"/>
            <a:r>
              <a:rPr lang="en-US" sz="1600" b="1" dirty="0" smtClean="0">
                <a:solidFill>
                  <a:prstClr val="black"/>
                </a:solidFill>
              </a:rPr>
              <a:t>Table of Contents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ok: Available Within Your Membershi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12749" y="673829"/>
            <a:ext cx="8312727" cy="250115"/>
          </a:xfrm>
          <a:prstGeom prst="rect">
            <a:avLst/>
          </a:prstGeom>
          <a:noFill/>
        </p:spPr>
        <p:txBody>
          <a:bodyPr wrap="square" lIns="41029" tIns="0" rIns="41029" bIns="0" rtlCol="0">
            <a:noAutofit/>
          </a:bodyPr>
          <a:lstStyle/>
          <a:p>
            <a:pPr defTabSz="914342"/>
            <a:r>
              <a:rPr lang="en-US" sz="1600" b="1" dirty="0" smtClean="0">
                <a:solidFill>
                  <a:prstClr val="black"/>
                </a:solidFill>
              </a:rPr>
              <a:t>Available Within Your </a:t>
            </a:r>
            <a:r>
              <a:rPr lang="en-US" sz="1600" b="1" dirty="0" smtClean="0">
                <a:solidFill>
                  <a:srgbClr val="FF0000"/>
                </a:solidFill>
              </a:rPr>
              <a:t>Cardiovascular Roundtable </a:t>
            </a:r>
            <a:r>
              <a:rPr lang="en-US" sz="1600" b="1" dirty="0" smtClean="0">
                <a:solidFill>
                  <a:prstClr val="black"/>
                </a:solidFill>
              </a:rPr>
              <a:t>Membership</a:t>
            </a:r>
            <a:endParaRPr lang="en-US" sz="1600" b="1" dirty="0">
              <a:solidFill>
                <a:prstClr val="black"/>
              </a:solidFill>
            </a:endParaRPr>
          </a:p>
        </p:txBody>
      </p:sp>
      <p:sp>
        <p:nvSpPr>
          <p:cNvPr id="6" name="TextBox 5"/>
          <p:cNvSpPr txBox="1"/>
          <p:nvPr userDrawn="1"/>
        </p:nvSpPr>
        <p:spPr>
          <a:xfrm>
            <a:off x="5633207" y="1317339"/>
            <a:ext cx="3075709" cy="461665"/>
          </a:xfrm>
          <a:prstGeom prst="rect">
            <a:avLst/>
          </a:prstGeom>
          <a:noFill/>
        </p:spPr>
        <p:txBody>
          <a:bodyPr wrap="square" lIns="41029" tIns="41029" rIns="41029" bIns="41029" rtlCol="0">
            <a:noAutofit/>
          </a:bodyPr>
          <a:lstStyle/>
          <a:p>
            <a:pPr algn="ctr" defTabSz="820583" fontAlgn="base">
              <a:spcBef>
                <a:spcPct val="0"/>
              </a:spcBef>
              <a:spcAft>
                <a:spcPct val="0"/>
              </a:spcAft>
              <a:defRPr/>
            </a:pPr>
            <a:r>
              <a:rPr lang="en-US" sz="1300" dirty="0" smtClean="0">
                <a:solidFill>
                  <a:srgbClr val="FF0000"/>
                </a:solidFill>
              </a:rPr>
              <a:t>Market-Specific </a:t>
            </a:r>
            <a:br>
              <a:rPr lang="en-US" sz="1300" dirty="0" smtClean="0">
                <a:solidFill>
                  <a:srgbClr val="FF0000"/>
                </a:solidFill>
              </a:rPr>
            </a:br>
            <a:r>
              <a:rPr lang="en-US" sz="1300" dirty="0" smtClean="0">
                <a:solidFill>
                  <a:srgbClr val="FF0000"/>
                </a:solidFill>
              </a:rPr>
              <a:t>Utilization Forecasts</a:t>
            </a:r>
          </a:p>
        </p:txBody>
      </p:sp>
      <p:sp>
        <p:nvSpPr>
          <p:cNvPr id="7" name="TextBox 6"/>
          <p:cNvSpPr txBox="1"/>
          <p:nvPr userDrawn="1"/>
        </p:nvSpPr>
        <p:spPr>
          <a:xfrm>
            <a:off x="2504758" y="1317339"/>
            <a:ext cx="3075709" cy="461665"/>
          </a:xfrm>
          <a:prstGeom prst="rect">
            <a:avLst/>
          </a:prstGeom>
          <a:noFill/>
        </p:spPr>
        <p:txBody>
          <a:bodyPr wrap="square" lIns="41029" tIns="41029" rIns="41029" bIns="41029" rtlCol="0">
            <a:noAutofit/>
          </a:bodyPr>
          <a:lstStyle/>
          <a:p>
            <a:pPr algn="ctr" defTabSz="820583" fontAlgn="base">
              <a:spcBef>
                <a:spcPct val="0"/>
              </a:spcBef>
              <a:spcAft>
                <a:spcPct val="0"/>
              </a:spcAft>
              <a:defRPr/>
            </a:pPr>
            <a:r>
              <a:rPr lang="en-US" sz="1300" dirty="0" smtClean="0">
                <a:solidFill>
                  <a:srgbClr val="FF0000"/>
                </a:solidFill>
              </a:rPr>
              <a:t>Investment and Strategic Guidance for</a:t>
            </a:r>
            <a:br>
              <a:rPr lang="en-US" sz="1300" dirty="0" smtClean="0">
                <a:solidFill>
                  <a:srgbClr val="FF0000"/>
                </a:solidFill>
              </a:rPr>
            </a:br>
            <a:r>
              <a:rPr lang="en-US" sz="1300" dirty="0" smtClean="0">
                <a:solidFill>
                  <a:srgbClr val="FF0000"/>
                </a:solidFill>
              </a:rPr>
              <a:t>Cardiovascular Program Development</a:t>
            </a:r>
          </a:p>
        </p:txBody>
      </p:sp>
      <p:sp>
        <p:nvSpPr>
          <p:cNvPr id="8" name="TextBox 7"/>
          <p:cNvSpPr txBox="1"/>
          <p:nvPr userDrawn="1"/>
        </p:nvSpPr>
        <p:spPr>
          <a:xfrm>
            <a:off x="3258608" y="2061261"/>
            <a:ext cx="2078182" cy="1004800"/>
          </a:xfrm>
          <a:prstGeom prst="rect">
            <a:avLst/>
          </a:prstGeom>
          <a:noFill/>
        </p:spPr>
        <p:txBody>
          <a:bodyPr wrap="square" lIns="41029" tIns="41029" rIns="41029" bIns="41029" rtlCol="0">
            <a:noAutofit/>
          </a:bodyPr>
          <a:lstStyle/>
          <a:p>
            <a:pPr defTabSz="914342"/>
            <a:r>
              <a:rPr lang="en-US" sz="800" b="1" dirty="0" smtClean="0">
                <a:solidFill>
                  <a:srgbClr val="FF0000"/>
                </a:solidFill>
              </a:rPr>
              <a:t>Future of Cardiothoracic Surgery</a:t>
            </a:r>
          </a:p>
          <a:p>
            <a:pPr defTabSz="914342"/>
            <a:r>
              <a:rPr lang="en-US" sz="800" i="1" dirty="0" smtClean="0">
                <a:solidFill>
                  <a:srgbClr val="FF0000"/>
                </a:solidFill>
              </a:rPr>
              <a:t>Investment Blueprint for Emerging Therapies and Services</a:t>
            </a:r>
          </a:p>
          <a:p>
            <a:pPr marL="108271" indent="-108271" defTabSz="914342">
              <a:spcBef>
                <a:spcPts val="538"/>
              </a:spcBef>
              <a:buFont typeface="Arial" pitchFamily="34" charset="0"/>
              <a:buChar char="•"/>
            </a:pPr>
            <a:r>
              <a:rPr lang="en-US" sz="800" dirty="0" smtClean="0">
                <a:solidFill>
                  <a:srgbClr val="FF0000"/>
                </a:solidFill>
              </a:rPr>
              <a:t>Market Right-Sizing</a:t>
            </a:r>
          </a:p>
          <a:p>
            <a:pPr marL="108271" indent="-108271" defTabSz="914342">
              <a:buFont typeface="Arial" pitchFamily="34" charset="0"/>
              <a:buChar char="•"/>
            </a:pPr>
            <a:r>
              <a:rPr lang="en-US" sz="800" dirty="0" smtClean="0">
                <a:solidFill>
                  <a:srgbClr val="FF0000"/>
                </a:solidFill>
              </a:rPr>
              <a:t>Specialty Remodeling</a:t>
            </a:r>
          </a:p>
          <a:p>
            <a:pPr marL="108271" indent="-108271" defTabSz="914342">
              <a:buFont typeface="Arial" pitchFamily="34" charset="0"/>
              <a:buChar char="•"/>
            </a:pPr>
            <a:r>
              <a:rPr lang="en-US" sz="800" dirty="0" smtClean="0">
                <a:solidFill>
                  <a:srgbClr val="FF0000"/>
                </a:solidFill>
              </a:rPr>
              <a:t>Innovation Beyond the Fringe</a:t>
            </a:r>
          </a:p>
          <a:p>
            <a:pPr marL="108271" indent="-108271" defTabSz="914342">
              <a:buFont typeface="Arial" pitchFamily="34" charset="0"/>
              <a:buChar char="•"/>
            </a:pPr>
            <a:r>
              <a:rPr lang="en-US" sz="800" dirty="0" smtClean="0">
                <a:solidFill>
                  <a:srgbClr val="FF0000"/>
                </a:solidFill>
              </a:rPr>
              <a:t>Care Delivery Reform</a:t>
            </a:r>
            <a:endParaRPr lang="en-US" sz="800" i="1" dirty="0" smtClean="0">
              <a:solidFill>
                <a:srgbClr val="FF0000"/>
              </a:solidFill>
            </a:endParaRPr>
          </a:p>
        </p:txBody>
      </p:sp>
      <p:sp>
        <p:nvSpPr>
          <p:cNvPr id="9" name="TextBox 8"/>
          <p:cNvSpPr txBox="1"/>
          <p:nvPr userDrawn="1"/>
        </p:nvSpPr>
        <p:spPr>
          <a:xfrm>
            <a:off x="3258608" y="3570862"/>
            <a:ext cx="2078182" cy="882595"/>
          </a:xfrm>
          <a:prstGeom prst="rect">
            <a:avLst/>
          </a:prstGeom>
          <a:noFill/>
        </p:spPr>
        <p:txBody>
          <a:bodyPr wrap="square" lIns="41029" tIns="41029" rIns="41029" bIns="41029" rtlCol="0">
            <a:noAutofit/>
          </a:bodyPr>
          <a:lstStyle/>
          <a:p>
            <a:pPr defTabSz="914342"/>
            <a:r>
              <a:rPr lang="en-US" sz="800" b="1" dirty="0" smtClean="0">
                <a:solidFill>
                  <a:srgbClr val="FF0000"/>
                </a:solidFill>
              </a:rPr>
              <a:t>Future of Interventional Services</a:t>
            </a:r>
          </a:p>
          <a:p>
            <a:pPr defTabSz="914342"/>
            <a:r>
              <a:rPr lang="en-US" sz="800" i="1" dirty="0" smtClean="0">
                <a:solidFill>
                  <a:srgbClr val="FF0000"/>
                </a:solidFill>
              </a:rPr>
              <a:t>Investment Blueprint for Emerging Therapies and Services</a:t>
            </a:r>
          </a:p>
          <a:p>
            <a:pPr marL="108271" indent="-108271" defTabSz="914342">
              <a:spcBef>
                <a:spcPts val="538"/>
              </a:spcBef>
              <a:buFont typeface="Arial" pitchFamily="34" charset="0"/>
              <a:buChar char="•"/>
            </a:pPr>
            <a:r>
              <a:rPr lang="en-US" sz="800" dirty="0" smtClean="0">
                <a:solidFill>
                  <a:srgbClr val="FF0000"/>
                </a:solidFill>
              </a:rPr>
              <a:t>Coronary and Structural Interventions</a:t>
            </a:r>
          </a:p>
          <a:p>
            <a:pPr marL="108271" indent="-108271" defTabSz="914342">
              <a:buFont typeface="Arial" pitchFamily="34" charset="0"/>
              <a:buChar char="•"/>
            </a:pPr>
            <a:r>
              <a:rPr lang="en-US" sz="800" dirty="0" smtClean="0">
                <a:solidFill>
                  <a:srgbClr val="FF0000"/>
                </a:solidFill>
              </a:rPr>
              <a:t>Vascular Interventions</a:t>
            </a:r>
          </a:p>
          <a:p>
            <a:pPr marL="108271" indent="-108271" defTabSz="914342">
              <a:buFont typeface="Arial" pitchFamily="34" charset="0"/>
              <a:buChar char="•"/>
            </a:pPr>
            <a:r>
              <a:rPr lang="en-US" sz="800" dirty="0" smtClean="0">
                <a:solidFill>
                  <a:srgbClr val="FF0000"/>
                </a:solidFill>
              </a:rPr>
              <a:t>Electrophysiology</a:t>
            </a:r>
            <a:endParaRPr lang="en-US" sz="800" i="1" dirty="0" smtClean="0">
              <a:solidFill>
                <a:srgbClr val="FF0000"/>
              </a:solidFill>
            </a:endParaRPr>
          </a:p>
        </p:txBody>
      </p:sp>
      <p:sp>
        <p:nvSpPr>
          <p:cNvPr id="10" name="TextBox 9"/>
          <p:cNvSpPr txBox="1"/>
          <p:nvPr userDrawn="1"/>
        </p:nvSpPr>
        <p:spPr>
          <a:xfrm>
            <a:off x="2671013" y="5349829"/>
            <a:ext cx="2743200" cy="758189"/>
          </a:xfrm>
          <a:prstGeom prst="rect">
            <a:avLst/>
          </a:prstGeom>
          <a:solidFill>
            <a:schemeClr val="accent1"/>
          </a:solidFill>
        </p:spPr>
        <p:txBody>
          <a:bodyPr wrap="square" lIns="82058" tIns="82058" rIns="82058" bIns="82058" rtlCol="0">
            <a:spAutoFit/>
          </a:bodyPr>
          <a:lstStyle/>
          <a:p>
            <a:pPr defTabSz="914342"/>
            <a:r>
              <a:rPr lang="en-US" sz="900" b="1" dirty="0" smtClean="0">
                <a:solidFill>
                  <a:prstClr val="black"/>
                </a:solidFill>
              </a:rPr>
              <a:t>To Order Via Advisory.com</a:t>
            </a:r>
          </a:p>
          <a:p>
            <a:pPr defTabSz="914342">
              <a:spcBef>
                <a:spcPts val="269"/>
              </a:spcBef>
            </a:pPr>
            <a:r>
              <a:rPr lang="en-US" sz="900" dirty="0" smtClean="0">
                <a:solidFill>
                  <a:prstClr val="black"/>
                </a:solidFill>
              </a:rPr>
              <a:t>To order copies of these and other </a:t>
            </a:r>
            <a:r>
              <a:rPr lang="en-US" sz="900" dirty="0" smtClean="0">
                <a:solidFill>
                  <a:srgbClr val="FF0000"/>
                </a:solidFill>
              </a:rPr>
              <a:t>Cardiovascular Roundtable </a:t>
            </a:r>
            <a:r>
              <a:rPr lang="en-US" sz="900" dirty="0" smtClean="0">
                <a:solidFill>
                  <a:prstClr val="black"/>
                </a:solidFill>
              </a:rPr>
              <a:t>presentations, please visit our website: www.advisory.com/</a:t>
            </a:r>
            <a:r>
              <a:rPr lang="en-US" sz="900" dirty="0" smtClean="0">
                <a:solidFill>
                  <a:srgbClr val="FF0000"/>
                </a:solidFill>
              </a:rPr>
              <a:t>cr</a:t>
            </a:r>
            <a:r>
              <a:rPr lang="en-US" sz="900" dirty="0" smtClean="0">
                <a:solidFill>
                  <a:prstClr val="black"/>
                </a:solidFill>
              </a:rPr>
              <a:t>/publications</a:t>
            </a:r>
          </a:p>
        </p:txBody>
      </p:sp>
      <p:sp>
        <p:nvSpPr>
          <p:cNvPr id="13" name="TextBox 12"/>
          <p:cNvSpPr txBox="1"/>
          <p:nvPr userDrawn="1"/>
        </p:nvSpPr>
        <p:spPr>
          <a:xfrm>
            <a:off x="5799462" y="5349829"/>
            <a:ext cx="2743200" cy="758189"/>
          </a:xfrm>
          <a:prstGeom prst="rect">
            <a:avLst/>
          </a:prstGeom>
          <a:solidFill>
            <a:schemeClr val="accent1"/>
          </a:solidFill>
        </p:spPr>
        <p:txBody>
          <a:bodyPr wrap="square" lIns="82058" tIns="82058" rIns="82058" bIns="82058" rtlCol="0">
            <a:spAutoFit/>
          </a:bodyPr>
          <a:lstStyle/>
          <a:p>
            <a:pPr defTabSz="914342"/>
            <a:r>
              <a:rPr lang="en-US" sz="900" b="1" dirty="0" smtClean="0">
                <a:solidFill>
                  <a:prstClr val="black"/>
                </a:solidFill>
              </a:rPr>
              <a:t>To Access Data and Analytic Tools</a:t>
            </a:r>
          </a:p>
          <a:p>
            <a:pPr defTabSz="914342">
              <a:spcBef>
                <a:spcPts val="269"/>
              </a:spcBef>
            </a:pPr>
            <a:r>
              <a:rPr lang="en-US" sz="900" dirty="0" smtClean="0">
                <a:solidFill>
                  <a:prstClr val="black"/>
                </a:solidFill>
              </a:rPr>
              <a:t>To access these and other </a:t>
            </a:r>
            <a:r>
              <a:rPr lang="en-US" sz="900" dirty="0" smtClean="0">
                <a:solidFill>
                  <a:srgbClr val="FF0000"/>
                </a:solidFill>
              </a:rPr>
              <a:t>Cardiovascular Roundtable </a:t>
            </a:r>
            <a:r>
              <a:rPr lang="en-US" sz="900" dirty="0" smtClean="0">
                <a:solidFill>
                  <a:prstClr val="black"/>
                </a:solidFill>
              </a:rPr>
              <a:t>tools, please visit our website: www.advisory.com/</a:t>
            </a:r>
            <a:r>
              <a:rPr lang="en-US" sz="900" dirty="0" smtClean="0">
                <a:solidFill>
                  <a:srgbClr val="FF0000"/>
                </a:solidFill>
              </a:rPr>
              <a:t>cr</a:t>
            </a:r>
            <a:r>
              <a:rPr lang="en-US" sz="900" dirty="0" smtClean="0">
                <a:solidFill>
                  <a:prstClr val="black"/>
                </a:solidFill>
              </a:rPr>
              <a:t>/tools</a:t>
            </a:r>
          </a:p>
        </p:txBody>
      </p:sp>
      <p:sp>
        <p:nvSpPr>
          <p:cNvPr id="15" name="TextBox 14"/>
          <p:cNvSpPr txBox="1"/>
          <p:nvPr userDrawn="1"/>
        </p:nvSpPr>
        <p:spPr>
          <a:xfrm>
            <a:off x="6157115" y="2061261"/>
            <a:ext cx="2493818" cy="1127006"/>
          </a:xfrm>
          <a:prstGeom prst="rect">
            <a:avLst/>
          </a:prstGeom>
          <a:noFill/>
        </p:spPr>
        <p:txBody>
          <a:bodyPr wrap="square" lIns="41029" tIns="41029" rIns="41029" bIns="41029" rtlCol="0">
            <a:noAutofit/>
          </a:bodyPr>
          <a:lstStyle/>
          <a:p>
            <a:pPr defTabSz="914342"/>
            <a:r>
              <a:rPr lang="en-US" sz="800" b="1" dirty="0" smtClean="0">
                <a:solidFill>
                  <a:srgbClr val="FF0000"/>
                </a:solidFill>
              </a:rPr>
              <a:t>Inpatient Cardiovascular</a:t>
            </a:r>
          </a:p>
          <a:p>
            <a:pPr defTabSz="914342"/>
            <a:r>
              <a:rPr lang="en-US" sz="800" b="1" dirty="0" smtClean="0">
                <a:solidFill>
                  <a:srgbClr val="FF0000"/>
                </a:solidFill>
              </a:rPr>
              <a:t>Market Estimator</a:t>
            </a:r>
          </a:p>
          <a:p>
            <a:pPr defTabSz="914342">
              <a:spcBef>
                <a:spcPts val="538"/>
              </a:spcBef>
            </a:pPr>
            <a:r>
              <a:rPr lang="en-US" sz="800" dirty="0" smtClean="0">
                <a:solidFill>
                  <a:srgbClr val="FF0000"/>
                </a:solidFill>
              </a:rPr>
              <a:t>This Inpatient Cardiovascular Market Estimator generates population-based estimates of current and forecasted inpatient volumes, length of stay, and bed days for any geography within the United States and may be useful for market sizing and strategic planning purposes.</a:t>
            </a:r>
            <a:endParaRPr lang="en-US" sz="800" i="1" dirty="0" smtClean="0">
              <a:solidFill>
                <a:srgbClr val="FF0000"/>
              </a:solidFill>
            </a:endParaRPr>
          </a:p>
        </p:txBody>
      </p:sp>
      <p:sp>
        <p:nvSpPr>
          <p:cNvPr id="16" name="TextBox 15"/>
          <p:cNvSpPr txBox="1"/>
          <p:nvPr userDrawn="1"/>
        </p:nvSpPr>
        <p:spPr>
          <a:xfrm>
            <a:off x="6157115" y="3570862"/>
            <a:ext cx="2493818" cy="1249211"/>
          </a:xfrm>
          <a:prstGeom prst="rect">
            <a:avLst/>
          </a:prstGeom>
          <a:noFill/>
        </p:spPr>
        <p:txBody>
          <a:bodyPr wrap="square" lIns="41029" tIns="41029" rIns="41029" bIns="41029" rtlCol="0">
            <a:noAutofit/>
          </a:bodyPr>
          <a:lstStyle/>
          <a:p>
            <a:pPr defTabSz="914342"/>
            <a:r>
              <a:rPr lang="en-US" sz="800" b="1" dirty="0" smtClean="0">
                <a:solidFill>
                  <a:srgbClr val="FF0000"/>
                </a:solidFill>
              </a:rPr>
              <a:t>Outpatient Cardiovascular</a:t>
            </a:r>
          </a:p>
          <a:p>
            <a:pPr defTabSz="914342"/>
            <a:r>
              <a:rPr lang="en-US" sz="800" b="1" dirty="0" smtClean="0">
                <a:solidFill>
                  <a:srgbClr val="FF0000"/>
                </a:solidFill>
              </a:rPr>
              <a:t>Market Estimator</a:t>
            </a:r>
          </a:p>
          <a:p>
            <a:pPr defTabSz="914342">
              <a:spcBef>
                <a:spcPts val="538"/>
              </a:spcBef>
            </a:pPr>
            <a:r>
              <a:rPr lang="en-US" sz="800" dirty="0" smtClean="0">
                <a:solidFill>
                  <a:srgbClr val="FF0000"/>
                </a:solidFill>
              </a:rPr>
              <a:t>The Outpatient Cardiovascular Market Estimator generates current and forecasted outpatient volume estimates for any geography within the United States. Members may define a market through the selection of counties or zip codes and view market size estimates by service line, sub-service line, or individual services/ procedures.</a:t>
            </a:r>
            <a:endParaRPr lang="en-US" sz="800" i="1" dirty="0" smtClean="0">
              <a:solidFill>
                <a:srgbClr val="FF0000"/>
              </a:solidFill>
            </a:endParaRPr>
          </a:p>
        </p:txBody>
      </p:sp>
      <p:sp>
        <p:nvSpPr>
          <p:cNvPr id="21" name="Line Callout 1 20"/>
          <p:cNvSpPr/>
          <p:nvPr userDrawn="1"/>
        </p:nvSpPr>
        <p:spPr bwMode="auto">
          <a:xfrm>
            <a:off x="6748622" y="307745"/>
            <a:ext cx="1793797" cy="500659"/>
          </a:xfrm>
          <a:prstGeom prst="borderCallout1">
            <a:avLst>
              <a:gd name="adj1" fmla="val 99590"/>
              <a:gd name="adj2" fmla="val 33897"/>
              <a:gd name="adj3" fmla="val 238553"/>
              <a:gd name="adj4" fmla="val -63252"/>
            </a:avLst>
          </a:prstGeom>
          <a:solidFill>
            <a:schemeClr val="accent1"/>
          </a:solidFill>
          <a:ln w="9525" cap="flat" cmpd="sng" algn="ctr">
            <a:solidFill>
              <a:schemeClr val="accent1"/>
            </a:solidFill>
            <a:prstDash val="solid"/>
            <a:round/>
            <a:headEnd type="none" w="med" len="med"/>
            <a:tailEnd type="oval" w="sm" len="sm"/>
          </a:ln>
          <a:effectLst/>
        </p:spPr>
        <p:txBody>
          <a:bodyPr vert="horz" wrap="square" lIns="82058" tIns="41029" rIns="82058" bIns="41029" numCol="1" rtlCol="0" anchor="t" anchorCtr="0" compatLnSpc="1">
            <a:prstTxWarp prst="textNoShape">
              <a:avLst/>
            </a:prstTxWarp>
          </a:bodyPr>
          <a:lstStyle/>
          <a:p>
            <a:pPr defTabSz="914342"/>
            <a:r>
              <a:rPr lang="en-US" sz="900" dirty="0" smtClean="0">
                <a:solidFill>
                  <a:prstClr val="black"/>
                </a:solidFill>
                <a:latin typeface="Calibri" pitchFamily="34" charset="0"/>
              </a:rPr>
              <a:t>Subtitles should be descriptive of what benefits the pubs/tools offer (</a:t>
            </a:r>
            <a:r>
              <a:rPr lang="en-US" sz="900" b="1" dirty="0" smtClean="0">
                <a:solidFill>
                  <a:prstClr val="black"/>
                </a:solidFill>
                <a:latin typeface="Calibri" pitchFamily="34" charset="0"/>
              </a:rPr>
              <a:t>DELETE this box after reading)</a:t>
            </a:r>
          </a:p>
        </p:txBody>
      </p:sp>
      <p:cxnSp>
        <p:nvCxnSpPr>
          <p:cNvPr id="23" name="Straight Connector 2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412749" y="1329298"/>
            <a:ext cx="2036618" cy="1575092"/>
          </a:xfrm>
          <a:prstGeom prst="rect">
            <a:avLst/>
          </a:prstGeom>
          <a:noFill/>
        </p:spPr>
        <p:txBody>
          <a:bodyPr wrap="square" lIns="41029" tIns="41029" rIns="41029" bIns="41029" rtlCol="0">
            <a:noAutofit/>
          </a:bodyPr>
          <a:lstStyle/>
          <a:p>
            <a:pPr defTabSz="914342"/>
            <a:r>
              <a:rPr lang="en-US" sz="800" dirty="0" smtClean="0">
                <a:solidFill>
                  <a:prstClr val="black"/>
                </a:solidFill>
              </a:rPr>
              <a:t>Over the past several years, the </a:t>
            </a:r>
            <a:r>
              <a:rPr lang="en-US" sz="800" dirty="0" smtClean="0">
                <a:solidFill>
                  <a:srgbClr val="FF0000"/>
                </a:solidFill>
              </a:rPr>
              <a:t>Cardiovascular Roundtable has developed numerous resources to assist program leaders in securing long-term growth. </a:t>
            </a:r>
            <a:r>
              <a:rPr lang="en-US" sz="800" dirty="0" smtClean="0">
                <a:solidFill>
                  <a:prstClr val="black"/>
                </a:solidFill>
              </a:rPr>
              <a:t>The most relevant resources are outlined on the right. All of these resources are available in unlimited quantities through the </a:t>
            </a:r>
            <a:r>
              <a:rPr lang="en-US" sz="800" dirty="0" smtClean="0">
                <a:solidFill>
                  <a:srgbClr val="FF0000"/>
                </a:solidFill>
              </a:rPr>
              <a:t>Cardiovascular Roundtable </a:t>
            </a:r>
            <a:r>
              <a:rPr lang="en-US" sz="800" dirty="0" smtClean="0">
                <a:solidFill>
                  <a:prstClr val="black"/>
                </a:solidFill>
              </a:rPr>
              <a:t>membership.</a:t>
            </a:r>
          </a:p>
        </p:txBody>
      </p:sp>
      <p:pic>
        <p:nvPicPr>
          <p:cNvPr id="26" name="Picture 25" descr="Study.png"/>
          <p:cNvPicPr>
            <a:picLocks noChangeAspect="1"/>
          </p:cNvPicPr>
          <p:nvPr userDrawn="1"/>
        </p:nvPicPr>
        <p:blipFill>
          <a:blip r:embed="rId2" cstate="print"/>
          <a:stretch>
            <a:fillRect/>
          </a:stretch>
        </p:blipFill>
        <p:spPr>
          <a:xfrm>
            <a:off x="2848769" y="2131206"/>
            <a:ext cx="415636" cy="307166"/>
          </a:xfrm>
          <a:prstGeom prst="rect">
            <a:avLst/>
          </a:prstGeom>
        </p:spPr>
      </p:pic>
      <p:pic>
        <p:nvPicPr>
          <p:cNvPr id="27" name="Picture 26" descr="Paperwork.png"/>
          <p:cNvPicPr>
            <a:picLocks noChangeAspect="1"/>
          </p:cNvPicPr>
          <p:nvPr userDrawn="1"/>
        </p:nvPicPr>
        <p:blipFill>
          <a:blip r:embed="rId3" cstate="print"/>
          <a:stretch>
            <a:fillRect/>
          </a:stretch>
        </p:blipFill>
        <p:spPr>
          <a:xfrm>
            <a:off x="5764108" y="2131205"/>
            <a:ext cx="417022" cy="403412"/>
          </a:xfrm>
          <a:prstGeom prst="rect">
            <a:avLst/>
          </a:prstGeom>
        </p:spPr>
      </p:pic>
      <p:pic>
        <p:nvPicPr>
          <p:cNvPr id="28" name="Picture 27" descr="Study.png"/>
          <p:cNvPicPr>
            <a:picLocks noChangeAspect="1"/>
          </p:cNvPicPr>
          <p:nvPr userDrawn="1"/>
        </p:nvPicPr>
        <p:blipFill>
          <a:blip r:embed="rId2" cstate="print"/>
          <a:stretch>
            <a:fillRect/>
          </a:stretch>
        </p:blipFill>
        <p:spPr>
          <a:xfrm>
            <a:off x="2848769" y="3638689"/>
            <a:ext cx="415636" cy="307166"/>
          </a:xfrm>
          <a:prstGeom prst="rect">
            <a:avLst/>
          </a:prstGeom>
        </p:spPr>
      </p:pic>
      <p:pic>
        <p:nvPicPr>
          <p:cNvPr id="29" name="Picture 28" descr="Paperwork.png"/>
          <p:cNvPicPr>
            <a:picLocks noChangeAspect="1"/>
          </p:cNvPicPr>
          <p:nvPr userDrawn="1"/>
        </p:nvPicPr>
        <p:blipFill>
          <a:blip r:embed="rId3" cstate="print"/>
          <a:stretch>
            <a:fillRect/>
          </a:stretch>
        </p:blipFill>
        <p:spPr>
          <a:xfrm>
            <a:off x="5764108" y="3638688"/>
            <a:ext cx="417022" cy="403412"/>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ok: Beyond Your Membershi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12749" y="673829"/>
            <a:ext cx="8312727" cy="250115"/>
          </a:xfrm>
          <a:prstGeom prst="rect">
            <a:avLst/>
          </a:prstGeom>
          <a:noFill/>
        </p:spPr>
        <p:txBody>
          <a:bodyPr wrap="square" lIns="41029" tIns="0" rIns="41029" bIns="0" rtlCol="0">
            <a:noAutofit/>
          </a:bodyPr>
          <a:lstStyle/>
          <a:p>
            <a:pPr defTabSz="914342"/>
            <a:r>
              <a:rPr lang="en-US" sz="1600" b="1" dirty="0" smtClean="0">
                <a:solidFill>
                  <a:prstClr val="black"/>
                </a:solidFill>
              </a:rPr>
              <a:t>Beyond the </a:t>
            </a:r>
            <a:r>
              <a:rPr lang="en-US" sz="1600" b="1" dirty="0" smtClean="0">
                <a:solidFill>
                  <a:srgbClr val="FF0000"/>
                </a:solidFill>
              </a:rPr>
              <a:t>Cardiovascular Roundtable</a:t>
            </a:r>
            <a:r>
              <a:rPr lang="en-US" sz="1600" b="1" dirty="0" smtClean="0">
                <a:solidFill>
                  <a:prstClr val="black"/>
                </a:solidFill>
              </a:rPr>
              <a:t>: </a:t>
            </a:r>
            <a:r>
              <a:rPr lang="en-US" sz="1600" b="1" dirty="0" smtClean="0">
                <a:solidFill>
                  <a:srgbClr val="FF0000"/>
                </a:solidFill>
              </a:rPr>
              <a:t>Technology Insights</a:t>
            </a:r>
            <a:endParaRPr lang="en-US" sz="1600" b="1" dirty="0">
              <a:solidFill>
                <a:srgbClr val="FF0000"/>
              </a:solidFill>
            </a:endParaRPr>
          </a:p>
        </p:txBody>
      </p:sp>
      <p:cxnSp>
        <p:nvCxnSpPr>
          <p:cNvPr id="23" name="Straight Connector 2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412749" y="1329298"/>
            <a:ext cx="2036618" cy="1575092"/>
          </a:xfrm>
          <a:prstGeom prst="rect">
            <a:avLst/>
          </a:prstGeom>
          <a:noFill/>
        </p:spPr>
        <p:txBody>
          <a:bodyPr wrap="square" lIns="41029" tIns="41029" rIns="41029" bIns="41029" rtlCol="0">
            <a:noAutofit/>
          </a:bodyPr>
          <a:lstStyle/>
          <a:p>
            <a:pPr defTabSz="914342"/>
            <a:r>
              <a:rPr lang="en-US" sz="800" dirty="0" smtClean="0">
                <a:solidFill>
                  <a:prstClr val="black"/>
                </a:solidFill>
              </a:rPr>
              <a:t>In addition to the resources available through the </a:t>
            </a:r>
            <a:r>
              <a:rPr lang="en-US" sz="800" dirty="0" smtClean="0">
                <a:solidFill>
                  <a:srgbClr val="FF0000"/>
                </a:solidFill>
              </a:rPr>
              <a:t>Cardiovascular Roundtable </a:t>
            </a:r>
            <a:r>
              <a:rPr lang="en-US" sz="800" dirty="0" smtClean="0">
                <a:solidFill>
                  <a:prstClr val="black"/>
                </a:solidFill>
              </a:rPr>
              <a:t>membership, The Advisory Board Company offers the </a:t>
            </a:r>
            <a:r>
              <a:rPr lang="en-US" sz="800" dirty="0" smtClean="0">
                <a:solidFill>
                  <a:srgbClr val="FF0000"/>
                </a:solidFill>
              </a:rPr>
              <a:t>Technology Insights program which provides service line directors institution-specific clinical investment guidance and service line growth assessments.</a:t>
            </a:r>
          </a:p>
        </p:txBody>
      </p:sp>
      <p:sp>
        <p:nvSpPr>
          <p:cNvPr id="20" name="TextBox 19"/>
          <p:cNvSpPr txBox="1"/>
          <p:nvPr userDrawn="1"/>
        </p:nvSpPr>
        <p:spPr>
          <a:xfrm>
            <a:off x="4247174" y="1663177"/>
            <a:ext cx="3906982" cy="1493621"/>
          </a:xfrm>
          <a:prstGeom prst="rect">
            <a:avLst/>
          </a:prstGeom>
          <a:noFill/>
        </p:spPr>
        <p:txBody>
          <a:bodyPr wrap="square" lIns="41029" tIns="41029" rIns="41029" bIns="41029" rtlCol="0">
            <a:noAutofit/>
          </a:bodyPr>
          <a:lstStyle/>
          <a:p>
            <a:pPr defTabSz="914342"/>
            <a:r>
              <a:rPr lang="en-US" sz="800" dirty="0" smtClean="0">
                <a:solidFill>
                  <a:srgbClr val="FF0000"/>
                </a:solidFill>
              </a:rPr>
              <a:t>These reports evaluate potential technology investments relative to the standard of care, with additional focus on competing and disruptive technologies emerging in the near and long term. In addition, the reports summarize indications for the technology of interest and provide local market volume projections, accounting for demographics, disease prevalence and utilization.</a:t>
            </a:r>
          </a:p>
          <a:p>
            <a:pPr defTabSz="914342">
              <a:spcBef>
                <a:spcPts val="538"/>
              </a:spcBef>
            </a:pPr>
            <a:r>
              <a:rPr lang="en-US" sz="800" b="1" dirty="0" smtClean="0">
                <a:solidFill>
                  <a:srgbClr val="FF0000"/>
                </a:solidFill>
              </a:rPr>
              <a:t>Report Capabilities:</a:t>
            </a:r>
          </a:p>
          <a:p>
            <a:pPr marL="108271" indent="-108271" defTabSz="914342">
              <a:buFont typeface="Arial" pitchFamily="34" charset="0"/>
              <a:buChar char="•"/>
            </a:pPr>
            <a:r>
              <a:rPr lang="en-US" sz="800" dirty="0" smtClean="0">
                <a:solidFill>
                  <a:srgbClr val="FF0000"/>
                </a:solidFill>
              </a:rPr>
              <a:t>Evaluates clinical and strategic fit of new technology</a:t>
            </a:r>
          </a:p>
          <a:p>
            <a:pPr marL="108271" indent="-108271" defTabSz="914342">
              <a:buFont typeface="Arial" pitchFamily="34" charset="0"/>
              <a:buChar char="•"/>
            </a:pPr>
            <a:r>
              <a:rPr lang="en-US" sz="800" dirty="0" smtClean="0">
                <a:solidFill>
                  <a:srgbClr val="FF0000"/>
                </a:solidFill>
              </a:rPr>
              <a:t>Assesses resource requirements beyond technology necessary to secure competitive advantage</a:t>
            </a:r>
          </a:p>
          <a:p>
            <a:pPr marL="108271" indent="-108271" defTabSz="914342">
              <a:buFont typeface="Arial" pitchFamily="34" charset="0"/>
              <a:buChar char="•"/>
            </a:pPr>
            <a:r>
              <a:rPr lang="en-US" sz="800" dirty="0" smtClean="0">
                <a:solidFill>
                  <a:srgbClr val="FF0000"/>
                </a:solidFill>
              </a:rPr>
              <a:t>Includes financial analyses that present potential investment scenarios for the organization utilizing pro forma and sensitivity analyses</a:t>
            </a:r>
          </a:p>
        </p:txBody>
      </p:sp>
      <p:sp>
        <p:nvSpPr>
          <p:cNvPr id="22" name="TextBox 21"/>
          <p:cNvSpPr txBox="1"/>
          <p:nvPr userDrawn="1"/>
        </p:nvSpPr>
        <p:spPr>
          <a:xfrm>
            <a:off x="4247174" y="3801845"/>
            <a:ext cx="3906982" cy="1249211"/>
          </a:xfrm>
          <a:prstGeom prst="rect">
            <a:avLst/>
          </a:prstGeom>
          <a:noFill/>
        </p:spPr>
        <p:txBody>
          <a:bodyPr wrap="square" lIns="41029" tIns="41029" rIns="41029" bIns="41029" rtlCol="0">
            <a:noAutofit/>
          </a:bodyPr>
          <a:lstStyle/>
          <a:p>
            <a:pPr defTabSz="914342"/>
            <a:r>
              <a:rPr lang="en-US" sz="800" dirty="0" smtClean="0">
                <a:solidFill>
                  <a:srgbClr val="FF0000"/>
                </a:solidFill>
              </a:rPr>
              <a:t>Going beyond traditional benchmark-oriented assessment, Service Line Growth Assessments provide an in-depth analysis of cardiovascular services, covering key services, procedures, and technologies that define the current landscape of cardiovascular care and identifying potential gaps in offerings.</a:t>
            </a:r>
          </a:p>
          <a:p>
            <a:pPr defTabSz="914342">
              <a:spcBef>
                <a:spcPts val="538"/>
              </a:spcBef>
            </a:pPr>
            <a:r>
              <a:rPr lang="en-US" sz="800" b="1" dirty="0" smtClean="0">
                <a:solidFill>
                  <a:srgbClr val="FF0000"/>
                </a:solidFill>
              </a:rPr>
              <a:t>Report Capabilities:</a:t>
            </a:r>
          </a:p>
          <a:p>
            <a:pPr marL="98299" indent="-98299" defTabSz="914342">
              <a:buFont typeface="Arial" pitchFamily="34" charset="0"/>
              <a:buChar char="•"/>
            </a:pPr>
            <a:r>
              <a:rPr lang="en-US" sz="800" dirty="0" smtClean="0">
                <a:solidFill>
                  <a:srgbClr val="FF0000"/>
                </a:solidFill>
              </a:rPr>
              <a:t>Provides institution-specific benchmarking of financial and operational indicators, such as volumes, costs, and profitability</a:t>
            </a:r>
          </a:p>
          <a:p>
            <a:pPr marL="98299" indent="-98299" defTabSz="914342">
              <a:buFont typeface="Arial" pitchFamily="34" charset="0"/>
              <a:buChar char="•"/>
            </a:pPr>
            <a:r>
              <a:rPr lang="en-US" sz="800" dirty="0" smtClean="0">
                <a:solidFill>
                  <a:srgbClr val="FF0000"/>
                </a:solidFill>
              </a:rPr>
              <a:t>Offsets comprehensive review of service offerings, identifying opportunities to make strategic investments and optimize performance</a:t>
            </a:r>
          </a:p>
        </p:txBody>
      </p:sp>
      <p:sp>
        <p:nvSpPr>
          <p:cNvPr id="24" name="TextBox 23"/>
          <p:cNvSpPr txBox="1"/>
          <p:nvPr userDrawn="1"/>
        </p:nvSpPr>
        <p:spPr>
          <a:xfrm>
            <a:off x="2515684" y="3483844"/>
            <a:ext cx="6234545" cy="271568"/>
          </a:xfrm>
          <a:prstGeom prst="rect">
            <a:avLst/>
          </a:prstGeom>
          <a:noFill/>
        </p:spPr>
        <p:txBody>
          <a:bodyPr wrap="square" lIns="41029" tIns="41029" rIns="41029" bIns="41029" rtlCol="0">
            <a:noAutofit/>
          </a:bodyPr>
          <a:lstStyle/>
          <a:p>
            <a:pPr algn="ctr" defTabSz="820583" fontAlgn="base">
              <a:spcBef>
                <a:spcPct val="0"/>
              </a:spcBef>
              <a:spcAft>
                <a:spcPct val="0"/>
              </a:spcAft>
              <a:defRPr/>
            </a:pPr>
            <a:r>
              <a:rPr lang="en-US" sz="1300" dirty="0" smtClean="0">
                <a:solidFill>
                  <a:srgbClr val="FF0000"/>
                </a:solidFill>
              </a:rPr>
              <a:t>Institution-Specific, Detailed Service Line Growth Opportunity Analyses</a:t>
            </a:r>
          </a:p>
        </p:txBody>
      </p:sp>
      <p:sp>
        <p:nvSpPr>
          <p:cNvPr id="30" name="TextBox 29"/>
          <p:cNvSpPr txBox="1"/>
          <p:nvPr userDrawn="1"/>
        </p:nvSpPr>
        <p:spPr>
          <a:xfrm>
            <a:off x="2515684" y="1317339"/>
            <a:ext cx="6234545" cy="271568"/>
          </a:xfrm>
          <a:prstGeom prst="rect">
            <a:avLst/>
          </a:prstGeom>
          <a:noFill/>
        </p:spPr>
        <p:txBody>
          <a:bodyPr wrap="square" lIns="41029" tIns="41029" rIns="41029" bIns="41029" rtlCol="0">
            <a:noAutofit/>
          </a:bodyPr>
          <a:lstStyle/>
          <a:p>
            <a:pPr algn="ctr" defTabSz="820583" fontAlgn="base">
              <a:spcBef>
                <a:spcPct val="0"/>
              </a:spcBef>
              <a:spcAft>
                <a:spcPct val="0"/>
              </a:spcAft>
              <a:defRPr/>
            </a:pPr>
            <a:r>
              <a:rPr lang="en-US" sz="1300" dirty="0" smtClean="0">
                <a:solidFill>
                  <a:srgbClr val="FF0000"/>
                </a:solidFill>
              </a:rPr>
              <a:t>Comprehensive, Customized Technology Evaluations, and Implementation Guidance</a:t>
            </a:r>
          </a:p>
        </p:txBody>
      </p:sp>
      <p:sp>
        <p:nvSpPr>
          <p:cNvPr id="31" name="Rectangle 30"/>
          <p:cNvSpPr/>
          <p:nvPr userDrawn="1"/>
        </p:nvSpPr>
        <p:spPr>
          <a:xfrm>
            <a:off x="4095102" y="5520345"/>
            <a:ext cx="3075709" cy="650467"/>
          </a:xfrm>
          <a:prstGeom prst="rect">
            <a:avLst/>
          </a:prstGeom>
          <a:solidFill>
            <a:schemeClr val="accent1"/>
          </a:solidFill>
        </p:spPr>
        <p:txBody>
          <a:bodyPr wrap="square" lIns="82058" tIns="82058" rIns="82058" bIns="82058">
            <a:spAutoFit/>
          </a:bodyPr>
          <a:lstStyle/>
          <a:p>
            <a:pPr defTabSz="914342"/>
            <a:r>
              <a:rPr lang="en-US" sz="1000" b="1" dirty="0" smtClean="0">
                <a:solidFill>
                  <a:prstClr val="black"/>
                </a:solidFill>
              </a:rPr>
              <a:t>Contact Us</a:t>
            </a:r>
          </a:p>
          <a:p>
            <a:pPr defTabSz="914342">
              <a:spcBef>
                <a:spcPts val="269"/>
              </a:spcBef>
            </a:pPr>
            <a:r>
              <a:rPr lang="en-US" sz="900" dirty="0" smtClean="0">
                <a:solidFill>
                  <a:prstClr val="black"/>
                </a:solidFill>
              </a:rPr>
              <a:t>For additional information on </a:t>
            </a:r>
            <a:r>
              <a:rPr lang="en-US" sz="900" dirty="0" smtClean="0">
                <a:solidFill>
                  <a:srgbClr val="FF0000"/>
                </a:solidFill>
              </a:rPr>
              <a:t>Technology Insights, </a:t>
            </a:r>
            <a:r>
              <a:rPr lang="en-US" sz="900" dirty="0" smtClean="0">
                <a:solidFill>
                  <a:prstClr val="black"/>
                </a:solidFill>
              </a:rPr>
              <a:t>please </a:t>
            </a:r>
            <a:br>
              <a:rPr lang="en-US" sz="900" dirty="0" smtClean="0">
                <a:solidFill>
                  <a:prstClr val="black"/>
                </a:solidFill>
              </a:rPr>
            </a:br>
            <a:r>
              <a:rPr lang="en-US" sz="900" dirty="0" smtClean="0">
                <a:solidFill>
                  <a:prstClr val="black"/>
                </a:solidFill>
              </a:rPr>
              <a:t>visit our website: www.advisory.com/public/</a:t>
            </a:r>
            <a:r>
              <a:rPr lang="en-US" sz="900" dirty="0" smtClean="0">
                <a:solidFill>
                  <a:srgbClr val="FF0000"/>
                </a:solidFill>
              </a:rPr>
              <a:t>beyondcr</a:t>
            </a:r>
            <a:endParaRPr lang="en-US" sz="900" dirty="0">
              <a:solidFill>
                <a:srgbClr val="FF0000"/>
              </a:solidFill>
            </a:endParaRPr>
          </a:p>
        </p:txBody>
      </p:sp>
      <p:pic>
        <p:nvPicPr>
          <p:cNvPr id="32" name="Picture 31" descr="cross sell 1.tiff"/>
          <p:cNvPicPr>
            <a:picLocks noChangeAspect="1"/>
          </p:cNvPicPr>
          <p:nvPr userDrawn="1"/>
        </p:nvPicPr>
        <p:blipFill>
          <a:blip r:embed="rId2" cstate="print"/>
          <a:srcRect l="862" t="1223" r="1203" b="1021"/>
          <a:stretch>
            <a:fillRect/>
          </a:stretch>
        </p:blipFill>
        <p:spPr>
          <a:xfrm>
            <a:off x="3105886" y="1721468"/>
            <a:ext cx="1080655" cy="959703"/>
          </a:xfrm>
          <a:prstGeom prst="rect">
            <a:avLst/>
          </a:prstGeom>
          <a:ln>
            <a:solidFill>
              <a:schemeClr val="tx1"/>
            </a:solidFill>
          </a:ln>
          <a:effectLst/>
        </p:spPr>
      </p:pic>
      <p:pic>
        <p:nvPicPr>
          <p:cNvPr id="34" name="Picture 33" descr="Cross sell 2.png"/>
          <p:cNvPicPr>
            <a:picLocks noChangeAspect="1"/>
          </p:cNvPicPr>
          <p:nvPr userDrawn="1"/>
        </p:nvPicPr>
        <p:blipFill>
          <a:blip r:embed="rId3" cstate="print"/>
          <a:srcRect l="2956" t="4793" r="3443" b="3186"/>
          <a:stretch>
            <a:fillRect/>
          </a:stretch>
        </p:blipFill>
        <p:spPr>
          <a:xfrm>
            <a:off x="3105886" y="3872023"/>
            <a:ext cx="997527" cy="739776"/>
          </a:xfrm>
          <a:prstGeom prst="rect">
            <a:avLst/>
          </a:prstGeom>
          <a:ln>
            <a:solidFill>
              <a:schemeClr val="tx1"/>
            </a:solidFill>
          </a:ln>
          <a:effectLst/>
        </p:spPr>
      </p:pic>
      <p:pic>
        <p:nvPicPr>
          <p:cNvPr id="35" name="Picture 34" descr="Cross sell 3.png"/>
          <p:cNvPicPr>
            <a:picLocks noChangeAspect="1"/>
          </p:cNvPicPr>
          <p:nvPr userDrawn="1"/>
        </p:nvPicPr>
        <p:blipFill>
          <a:blip r:embed="rId4" cstate="print"/>
          <a:srcRect l="2749" t="2394" r="2730" b="3126"/>
          <a:stretch>
            <a:fillRect/>
          </a:stretch>
        </p:blipFill>
        <p:spPr>
          <a:xfrm>
            <a:off x="3362096" y="4019085"/>
            <a:ext cx="831273" cy="832125"/>
          </a:xfrm>
          <a:prstGeom prst="rect">
            <a:avLst/>
          </a:prstGeom>
          <a:ln>
            <a:solidFill>
              <a:schemeClr val="tx1"/>
            </a:solidFill>
          </a:ln>
          <a:effectLst/>
        </p:spPr>
      </p:pic>
      <p:sp>
        <p:nvSpPr>
          <p:cNvPr id="36" name="Line Callout 1 35"/>
          <p:cNvSpPr/>
          <p:nvPr userDrawn="1"/>
        </p:nvSpPr>
        <p:spPr bwMode="auto">
          <a:xfrm>
            <a:off x="6759560" y="307745"/>
            <a:ext cx="1782859" cy="500659"/>
          </a:xfrm>
          <a:prstGeom prst="borderCallout1">
            <a:avLst>
              <a:gd name="adj1" fmla="val 99590"/>
              <a:gd name="adj2" fmla="val 33897"/>
              <a:gd name="adj3" fmla="val 198265"/>
              <a:gd name="adj4" fmla="val -49837"/>
            </a:avLst>
          </a:prstGeom>
          <a:solidFill>
            <a:schemeClr val="accent1"/>
          </a:solidFill>
          <a:ln w="9525" cap="flat" cmpd="sng" algn="ctr">
            <a:solidFill>
              <a:schemeClr val="accent1"/>
            </a:solidFill>
            <a:prstDash val="solid"/>
            <a:round/>
            <a:headEnd type="none" w="med" len="med"/>
            <a:tailEnd type="oval" w="sm" len="sm"/>
          </a:ln>
          <a:effectLst/>
        </p:spPr>
        <p:txBody>
          <a:bodyPr vert="horz" wrap="square" lIns="82058" tIns="41029" rIns="82058" bIns="41029" numCol="1" rtlCol="0" anchor="t" anchorCtr="0" compatLnSpc="1">
            <a:prstTxWarp prst="textNoShape">
              <a:avLst/>
            </a:prstTxWarp>
          </a:bodyPr>
          <a:lstStyle/>
          <a:p>
            <a:pPr defTabSz="914342"/>
            <a:r>
              <a:rPr lang="en-US" sz="900" dirty="0" smtClean="0">
                <a:solidFill>
                  <a:prstClr val="black"/>
                </a:solidFill>
                <a:latin typeface="Calibri" pitchFamily="34" charset="0"/>
              </a:rPr>
              <a:t>Subtitles should be descriptive of what benefits the program offers (</a:t>
            </a:r>
            <a:r>
              <a:rPr lang="en-US" sz="900" b="1" dirty="0" smtClean="0">
                <a:solidFill>
                  <a:prstClr val="black"/>
                </a:solidFill>
                <a:latin typeface="Calibri" pitchFamily="34" charset="0"/>
              </a:rPr>
              <a:t>DELETE this box after reading)</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ok: Advisors to Our Wor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12749" y="673829"/>
            <a:ext cx="8312727" cy="250115"/>
          </a:xfrm>
          <a:prstGeom prst="rect">
            <a:avLst/>
          </a:prstGeom>
          <a:noFill/>
        </p:spPr>
        <p:txBody>
          <a:bodyPr wrap="square" lIns="41029" tIns="0" rIns="41029" bIns="0" rtlCol="0">
            <a:noAutofit/>
          </a:bodyPr>
          <a:lstStyle/>
          <a:p>
            <a:pPr defTabSz="914342"/>
            <a:r>
              <a:rPr lang="en-US" sz="1600" b="1" dirty="0" smtClean="0">
                <a:solidFill>
                  <a:prstClr val="black"/>
                </a:solidFill>
              </a:rPr>
              <a:t>Advisors to Our Work</a:t>
            </a:r>
            <a:endParaRPr lang="en-US" sz="1600" b="1" dirty="0">
              <a:solidFill>
                <a:prstClr val="black"/>
              </a:solidFill>
            </a:endParaRPr>
          </a:p>
        </p:txBody>
      </p:sp>
      <p:cxnSp>
        <p:nvCxnSpPr>
          <p:cNvPr id="23" name="Straight Connector 22"/>
          <p:cNvCxnSpPr/>
          <p:nvPr userDrawn="1"/>
        </p:nvCxnSpPr>
        <p:spPr>
          <a:xfrm rot="5400000">
            <a:off x="-64238" y="3913417"/>
            <a:ext cx="5082988" cy="1444"/>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412749" y="1329298"/>
            <a:ext cx="2036618" cy="1575092"/>
          </a:xfrm>
          <a:prstGeom prst="rect">
            <a:avLst/>
          </a:prstGeom>
          <a:noFill/>
        </p:spPr>
        <p:txBody>
          <a:bodyPr wrap="square" lIns="41029" tIns="41029" rIns="41029" bIns="41029" rtlCol="0">
            <a:noAutofit/>
          </a:bodyPr>
          <a:lstStyle/>
          <a:p>
            <a:pPr defTabSz="914342"/>
            <a:r>
              <a:rPr lang="en-US" sz="800" dirty="0" smtClean="0">
                <a:solidFill>
                  <a:prstClr val="black"/>
                </a:solidFill>
              </a:rPr>
              <a:t>The Membership would like to express its deep gratitude to the individuals and organizations that shared their insights, analysis, and time with us. The research team would especially like to recognize the following individuals for being particularly generous with their time and expertise.</a:t>
            </a:r>
          </a:p>
        </p:txBody>
      </p:sp>
      <p:sp>
        <p:nvSpPr>
          <p:cNvPr id="16" name="TextBox 15"/>
          <p:cNvSpPr txBox="1"/>
          <p:nvPr userDrawn="1"/>
        </p:nvSpPr>
        <p:spPr>
          <a:xfrm>
            <a:off x="2515684" y="1317339"/>
            <a:ext cx="6151418" cy="282914"/>
          </a:xfrm>
          <a:prstGeom prst="rect">
            <a:avLst/>
          </a:prstGeom>
          <a:noFill/>
        </p:spPr>
        <p:txBody>
          <a:bodyPr wrap="square" lIns="41029" tIns="41029" rIns="41029" bIns="41029" rtlCol="0">
            <a:spAutoFit/>
          </a:bodyPr>
          <a:lstStyle/>
          <a:p>
            <a:pPr algn="ctr" defTabSz="914342"/>
            <a:r>
              <a:rPr lang="en-US" sz="1300" dirty="0" smtClean="0">
                <a:solidFill>
                  <a:srgbClr val="617685"/>
                </a:solidFill>
              </a:rPr>
              <a:t>With Sincere Appreciation</a:t>
            </a:r>
            <a:endParaRPr lang="en-US" sz="1300" dirty="0">
              <a:solidFill>
                <a:srgbClr val="617685"/>
              </a:solidFill>
            </a:endParaRPr>
          </a:p>
        </p:txBody>
      </p:sp>
      <p:sp>
        <p:nvSpPr>
          <p:cNvPr id="17" name="Text Placeholder 18"/>
          <p:cNvSpPr>
            <a:spLocks noGrp="1"/>
          </p:cNvSpPr>
          <p:nvPr>
            <p:ph type="body" sz="quarter" idx="24" hasCustomPrompt="1"/>
          </p:nvPr>
        </p:nvSpPr>
        <p:spPr>
          <a:xfrm>
            <a:off x="2598811" y="1597364"/>
            <a:ext cx="5985164" cy="4518212"/>
          </a:xfrm>
          <a:prstGeom prst="rect">
            <a:avLst/>
          </a:prstGeom>
        </p:spPr>
        <p:txBody>
          <a:bodyPr lIns="41029" tIns="41029" rIns="41029" bIns="41029" numCol="3" spcCol="164117"/>
          <a:lstStyle>
            <a:lvl1pPr marL="0" marR="0" indent="0" algn="l" defTabSz="586314" rtl="0" eaLnBrk="1" fontAlgn="base" latinLnBrk="0" hangingPunct="1">
              <a:lnSpc>
                <a:spcPct val="100000"/>
              </a:lnSpc>
              <a:spcBef>
                <a:spcPts val="1077"/>
              </a:spcBef>
              <a:spcAft>
                <a:spcPct val="0"/>
              </a:spcAft>
              <a:buClrTx/>
              <a:buSzTx/>
              <a:buFont typeface="Arial" pitchFamily="34" charset="0"/>
              <a:buNone/>
              <a:tabLst/>
              <a:defRPr sz="800" baseline="0">
                <a:latin typeface="+mn-lt"/>
              </a:defRPr>
            </a:lvl1pPr>
            <a:lvl2pPr>
              <a:buNone/>
              <a:defRPr/>
            </a:lvl2pPr>
            <a:lvl3pPr>
              <a:buNone/>
              <a:defRPr/>
            </a:lvl3pPr>
            <a:lvl4pPr>
              <a:buNone/>
              <a:defRPr/>
            </a:lvl4pPr>
            <a:lvl5pPr>
              <a:buNone/>
              <a:defRPr/>
            </a:lvl5pPr>
          </a:lstStyle>
          <a:p>
            <a:pPr lvl="0"/>
            <a:r>
              <a:rPr lang="en-US" dirty="0" smtClean="0"/>
              <a:t>This contact list is set to three columns, shift-enter within contacts, </a:t>
            </a:r>
            <a:br>
              <a:rPr lang="en-US" dirty="0" smtClean="0"/>
            </a:br>
            <a:r>
              <a:rPr lang="en-US" dirty="0" smtClean="0"/>
              <a:t>normal enter between contacts</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br>
              <a:rPr lang="en-US" dirty="0" smtClean="0"/>
            </a:br>
            <a:r>
              <a:rPr lang="en-US" dirty="0" smtClean="0"/>
              <a:t/>
            </a:r>
            <a:br>
              <a:rPr lang="en-US" dirty="0" smtClean="0"/>
            </a:br>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a:p>
            <a:pPr lvl="0"/>
            <a:r>
              <a:rPr lang="en-US" dirty="0" smtClean="0"/>
              <a:t>Name</a:t>
            </a:r>
            <a:br>
              <a:rPr lang="en-US" dirty="0" smtClean="0"/>
            </a:br>
            <a:r>
              <a:rPr lang="en-US" dirty="0" smtClean="0"/>
              <a:t>Institution</a:t>
            </a:r>
            <a:br>
              <a:rPr lang="en-US" dirty="0" smtClean="0"/>
            </a:br>
            <a:r>
              <a:rPr lang="en-US" dirty="0" smtClean="0"/>
              <a:t>City, State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ok: Executive Summa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cxnSp>
        <p:nvCxnSpPr>
          <p:cNvPr id="12" name="Straight Connector 11"/>
          <p:cNvCxnSpPr/>
          <p:nvPr userDrawn="1"/>
        </p:nvCxnSpPr>
        <p:spPr bwMode="gray">
          <a:xfrm>
            <a:off x="457200" y="948523"/>
            <a:ext cx="82296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12749" y="673829"/>
            <a:ext cx="8312727" cy="250115"/>
          </a:xfrm>
          <a:prstGeom prst="rect">
            <a:avLst/>
          </a:prstGeom>
          <a:noFill/>
        </p:spPr>
        <p:txBody>
          <a:bodyPr wrap="square" lIns="41029" tIns="0" rIns="41029" bIns="0" rtlCol="0">
            <a:noAutofit/>
          </a:bodyPr>
          <a:lstStyle/>
          <a:p>
            <a:pPr defTabSz="914342"/>
            <a:r>
              <a:rPr lang="en-US" sz="1600" b="1" dirty="0" smtClean="0">
                <a:solidFill>
                  <a:prstClr val="black"/>
                </a:solidFill>
              </a:rPr>
              <a:t>Executive Summary</a:t>
            </a:r>
            <a:endParaRPr lang="en-US" sz="1600" b="1" dirty="0">
              <a:solidFill>
                <a:prstClr val="black"/>
              </a:solidFill>
            </a:endParaRPr>
          </a:p>
        </p:txBody>
      </p:sp>
      <p:sp>
        <p:nvSpPr>
          <p:cNvPr id="10" name="Text Placeholder 8"/>
          <p:cNvSpPr>
            <a:spLocks noGrp="1"/>
          </p:cNvSpPr>
          <p:nvPr>
            <p:ph type="body" sz="quarter" idx="15" hasCustomPrompt="1"/>
          </p:nvPr>
        </p:nvSpPr>
        <p:spPr>
          <a:xfrm>
            <a:off x="1659658" y="1378323"/>
            <a:ext cx="5818909" cy="4034118"/>
          </a:xfrm>
          <a:prstGeom prst="rect">
            <a:avLst/>
          </a:prstGeom>
        </p:spPr>
        <p:txBody>
          <a:bodyPr lIns="41029" tIns="41029" rIns="41029" bIns="41029"/>
          <a:lstStyle>
            <a:lvl1pPr marL="0" indent="0">
              <a:buNone/>
              <a:defRPr sz="800" baseline="0">
                <a:latin typeface="+mn-lt"/>
              </a:defRPr>
            </a:lvl1pPr>
            <a:lvl2pPr marL="0" indent="0">
              <a:buNone/>
              <a:defRPr sz="900">
                <a:latin typeface="+mn-lt"/>
              </a:defRPr>
            </a:lvl2pPr>
            <a:lvl3pPr marL="0" indent="0">
              <a:buNone/>
              <a:defRPr sz="900">
                <a:latin typeface="+mn-lt"/>
              </a:defRPr>
            </a:lvl3pPr>
            <a:lvl4pPr marL="0" indent="0">
              <a:buNone/>
              <a:defRPr sz="900">
                <a:latin typeface="+mn-lt"/>
              </a:defRPr>
            </a:lvl4pPr>
            <a:lvl5pPr marL="0" indent="0">
              <a:buNone/>
              <a:defRPr sz="900">
                <a:latin typeface="+mn-lt"/>
              </a:defRPr>
            </a:lvl5pPr>
          </a:lstStyle>
          <a:p>
            <a:pPr lvl="0"/>
            <a:r>
              <a:rPr lang="en-US" dirty="0" smtClean="0"/>
              <a:t>Click to add message text.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2" name="Text Placeholder 8"/>
          <p:cNvSpPr>
            <a:spLocks noGrp="1"/>
          </p:cNvSpPr>
          <p:nvPr>
            <p:ph type="body" sz="quarter" idx="11" hasCustomPrompt="1"/>
          </p:nvPr>
        </p:nvSpPr>
        <p:spPr bwMode="gray">
          <a:xfrm>
            <a:off x="1141006" y="2346620"/>
            <a:ext cx="6651036" cy="968189"/>
          </a:xfrm>
          <a:prstGeom prst="rect">
            <a:avLst/>
          </a:prstGeom>
        </p:spPr>
        <p:txBody>
          <a:bodyPr lIns="40929" tIns="40929" rIns="40929" bIns="40929" anchor="b"/>
          <a:lstStyle>
            <a:lvl1pPr marL="0" indent="0">
              <a:spcBef>
                <a:spcPts val="0"/>
              </a:spcBef>
              <a:buNone/>
              <a:defRPr sz="3100" b="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Strategic Plan</a:t>
            </a:r>
          </a:p>
        </p:txBody>
      </p:sp>
      <p:sp>
        <p:nvSpPr>
          <p:cNvPr id="23" name="Text Placeholder 8"/>
          <p:cNvSpPr>
            <a:spLocks noGrp="1"/>
          </p:cNvSpPr>
          <p:nvPr>
            <p:ph type="body" sz="quarter" idx="12" hasCustomPrompt="1"/>
          </p:nvPr>
        </p:nvSpPr>
        <p:spPr bwMode="gray">
          <a:xfrm>
            <a:off x="1141006" y="3367206"/>
            <a:ext cx="6651036" cy="403411"/>
          </a:xfrm>
          <a:prstGeom prst="rect">
            <a:avLst/>
          </a:prstGeom>
        </p:spPr>
        <p:txBody>
          <a:bodyPr lIns="40929" tIns="40929" rIns="40929" bIns="40929" anchor="t"/>
          <a:lstStyle>
            <a:lvl1pPr marL="0" indent="0">
              <a:spcBef>
                <a:spcPts val="0"/>
              </a:spcBef>
              <a:buNone/>
              <a:defRPr sz="1100" b="0" i="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Subtitle – Arial 12pt Regular, Use Title Case</a:t>
            </a:r>
          </a:p>
        </p:txBody>
      </p:sp>
      <p:sp>
        <p:nvSpPr>
          <p:cNvPr id="24" name="Text Placeholder 31"/>
          <p:cNvSpPr>
            <a:spLocks noGrp="1"/>
          </p:cNvSpPr>
          <p:nvPr>
            <p:ph type="body" sz="quarter" idx="52" hasCustomPrompt="1"/>
          </p:nvPr>
        </p:nvSpPr>
        <p:spPr bwMode="gray">
          <a:xfrm>
            <a:off x="1141014" y="3975741"/>
            <a:ext cx="3228839" cy="1458079"/>
          </a:xfrm>
          <a:prstGeom prst="rect">
            <a:avLst/>
          </a:prstGeom>
        </p:spPr>
        <p:txBody>
          <a:bodyPr lIns="40929" tIns="40929" rIns="40929" bIns="40929"/>
          <a:lstStyle>
            <a:lvl1pPr>
              <a:spcBef>
                <a:spcPts val="449"/>
              </a:spcBef>
              <a:defRPr sz="900" baseline="0">
                <a:solidFill>
                  <a:schemeClr val="tx1"/>
                </a:solidFill>
              </a:defRPr>
            </a:lvl1pPr>
            <a:lvl2pPr>
              <a:spcBef>
                <a:spcPts val="449"/>
              </a:spcBef>
              <a:defRPr sz="900">
                <a:solidFill>
                  <a:schemeClr val="tx1"/>
                </a:solidFill>
              </a:defRPr>
            </a:lvl2pPr>
            <a:lvl3pPr>
              <a:spcBef>
                <a:spcPts val="449"/>
              </a:spcBef>
              <a:defRPr sz="900">
                <a:solidFill>
                  <a:schemeClr val="tx1"/>
                </a:solidFill>
              </a:defRPr>
            </a:lvl3pPr>
            <a:lvl4pPr>
              <a:spcBef>
                <a:spcPts val="449"/>
              </a:spcBef>
              <a:defRPr sz="900">
                <a:solidFill>
                  <a:schemeClr val="tx1"/>
                </a:solidFill>
              </a:defRPr>
            </a:lvl4pPr>
            <a:lvl5pPr>
              <a:spcBef>
                <a:spcPts val="449"/>
              </a:spcBef>
              <a:defRPr sz="900">
                <a:solidFill>
                  <a:schemeClr val="tx1"/>
                </a:solidFill>
              </a:defRPr>
            </a:lvl5pPr>
          </a:lstStyle>
          <a:p>
            <a:pPr lvl="0"/>
            <a:r>
              <a:rPr lang="en-US" dirty="0" smtClean="0"/>
              <a:t>Bulleted text if needed – Arial 10pt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bwMode="gray">
          <a:xfrm>
            <a:off x="2081489" y="637928"/>
            <a:ext cx="0" cy="5244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0" hasCustomPrompt="1"/>
          </p:nvPr>
        </p:nvSpPr>
        <p:spPr bwMode="gray">
          <a:xfrm>
            <a:off x="2113929" y="639760"/>
            <a:ext cx="1973241" cy="517509"/>
          </a:xfrm>
          <a:prstGeom prst="rect">
            <a:avLst/>
          </a:prstGeom>
        </p:spPr>
        <p:txBody>
          <a:bodyPr anchor="ctr" anchorCtr="0"/>
          <a:lstStyle>
            <a:lvl1pPr marL="0" indent="0">
              <a:buNone/>
              <a:defRPr sz="1100">
                <a:solidFill>
                  <a:schemeClr val="tx1"/>
                </a:solidFill>
              </a:defRPr>
            </a:lvl1pPr>
          </a:lstStyle>
          <a:p>
            <a:pPr lvl="0"/>
            <a:r>
              <a:rPr lang="en-US" dirty="0" smtClean="0"/>
              <a:t>Department Name</a:t>
            </a:r>
          </a:p>
        </p:txBody>
      </p:sp>
      <p:sp>
        <p:nvSpPr>
          <p:cNvPr id="3" name="Picture Placeholder 2"/>
          <p:cNvSpPr>
            <a:spLocks noGrp="1"/>
          </p:cNvSpPr>
          <p:nvPr>
            <p:ph type="pic" sz="quarter" idx="53" hasCustomPrompt="1"/>
          </p:nvPr>
        </p:nvSpPr>
        <p:spPr>
          <a:xfrm>
            <a:off x="381000" y="571408"/>
            <a:ext cx="1600200" cy="657476"/>
          </a:xfrm>
          <a:prstGeom prst="rect">
            <a:avLst/>
          </a:prstGeom>
        </p:spPr>
        <p:txBody>
          <a:bodyPr/>
          <a:lstStyle>
            <a:lvl1pPr>
              <a:defRPr/>
            </a:lvl1pPr>
          </a:lstStyle>
          <a:p>
            <a:r>
              <a:rPr lang="en-US" dirty="0" smtClean="0"/>
              <a:t>LOGO</a:t>
            </a:r>
            <a:endParaRPr lang="en-US" dirty="0"/>
          </a:p>
        </p:txBody>
      </p:sp>
      <p:cxnSp>
        <p:nvCxnSpPr>
          <p:cNvPr id="5" name="Straight Connector 4"/>
          <p:cNvCxnSpPr/>
          <p:nvPr userDrawn="1"/>
        </p:nvCxnSpPr>
        <p:spPr>
          <a:xfrm>
            <a:off x="1143000" y="3352800"/>
            <a:ext cx="6629400" cy="0"/>
          </a:xfrm>
          <a:prstGeom prst="line">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ok: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1524D41-16DC-4D92-9EF9-071B213BE0F5}"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ck Cover: DC ">
    <p:spTree>
      <p:nvGrpSpPr>
        <p:cNvPr id="1" name=""/>
        <p:cNvGrpSpPr/>
        <p:nvPr/>
      </p:nvGrpSpPr>
      <p:grpSpPr>
        <a:xfrm>
          <a:off x="0" y="0"/>
          <a:ext cx="0" cy="0"/>
          <a:chOff x="0" y="0"/>
          <a:chExt cx="0" cy="0"/>
        </a:xfrm>
      </p:grpSpPr>
      <p:grpSp>
        <p:nvGrpSpPr>
          <p:cNvPr id="2" name="Group 8"/>
          <p:cNvGrpSpPr/>
          <p:nvPr userDrawn="1"/>
        </p:nvGrpSpPr>
        <p:grpSpPr>
          <a:xfrm>
            <a:off x="2313158" y="5999694"/>
            <a:ext cx="4517686" cy="454894"/>
            <a:chOff x="709832" y="4091368"/>
            <a:chExt cx="4969455" cy="515547"/>
          </a:xfrm>
        </p:grpSpPr>
        <p:pic>
          <p:nvPicPr>
            <p:cNvPr id="4" name="Picture 3" descr="ABC_logo_rgb.png"/>
            <p:cNvPicPr>
              <a:picLocks noChangeAspect="1"/>
            </p:cNvPicPr>
            <p:nvPr userDrawn="1"/>
          </p:nvPicPr>
          <p:blipFill>
            <a:blip r:embed="rId2" cstate="print"/>
            <a:stretch>
              <a:fillRect/>
            </a:stretch>
          </p:blipFill>
          <p:spPr bwMode="gray">
            <a:xfrm>
              <a:off x="709832" y="4095491"/>
              <a:ext cx="1289304" cy="511424"/>
            </a:xfrm>
            <a:prstGeom prst="rect">
              <a:avLst/>
            </a:prstGeom>
          </p:spPr>
        </p:pic>
        <p:sp>
          <p:nvSpPr>
            <p:cNvPr id="5" name="TextBox 4"/>
            <p:cNvSpPr txBox="1"/>
            <p:nvPr userDrawn="1"/>
          </p:nvSpPr>
          <p:spPr bwMode="gray">
            <a:xfrm>
              <a:off x="2232660" y="4146231"/>
              <a:ext cx="2284554" cy="384050"/>
            </a:xfrm>
            <a:prstGeom prst="rect">
              <a:avLst/>
            </a:prstGeom>
            <a:noFill/>
          </p:spPr>
          <p:txBody>
            <a:bodyPr wrap="square" lIns="45720" rIns="45720" rtlCol="0" anchor="ctr">
              <a:noAutofit/>
            </a:bodyPr>
            <a:lstStyle/>
            <a:p>
              <a:pPr algn="ctr" defTabSz="914342">
                <a:spcBef>
                  <a:spcPts val="90"/>
                </a:spcBef>
              </a:pPr>
              <a:r>
                <a:rPr lang="en-US" sz="800" dirty="0" smtClean="0">
                  <a:solidFill>
                    <a:srgbClr val="455560"/>
                  </a:solidFill>
                </a:rPr>
                <a:t>2445 M Street NW </a:t>
              </a:r>
              <a:r>
                <a:rPr lang="en-US" sz="800" b="1" dirty="0" smtClean="0">
                  <a:solidFill>
                    <a:srgbClr val="BEC9D0"/>
                  </a:solidFill>
                </a:rPr>
                <a:t>I</a:t>
              </a:r>
              <a:r>
                <a:rPr lang="en-US" sz="800" dirty="0" smtClean="0">
                  <a:solidFill>
                    <a:srgbClr val="455560"/>
                  </a:solidFill>
                </a:rPr>
                <a:t> Washington DC 20037</a:t>
              </a:r>
            </a:p>
            <a:p>
              <a:pPr algn="ctr" defTabSz="914342">
                <a:spcBef>
                  <a:spcPts val="90"/>
                </a:spcBef>
              </a:pPr>
              <a:r>
                <a:rPr lang="en-US" sz="800" dirty="0" smtClean="0">
                  <a:solidFill>
                    <a:srgbClr val="455560"/>
                  </a:solidFill>
                </a:rPr>
                <a:t>P 202.266.5600 </a:t>
              </a:r>
              <a:r>
                <a:rPr lang="en-US" sz="800" b="1" dirty="0" smtClean="0">
                  <a:solidFill>
                    <a:srgbClr val="BEC9D0"/>
                  </a:solidFill>
                </a:rPr>
                <a:t>I</a:t>
              </a:r>
              <a:r>
                <a:rPr lang="en-US" sz="800" dirty="0" smtClean="0">
                  <a:solidFill>
                    <a:srgbClr val="455560"/>
                  </a:solidFill>
                </a:rPr>
                <a:t> F 202.266.5700</a:t>
              </a:r>
            </a:p>
          </p:txBody>
        </p:sp>
        <p:sp>
          <p:nvSpPr>
            <p:cNvPr id="6" name="TextBox 5"/>
            <p:cNvSpPr txBox="1"/>
            <p:nvPr userDrawn="1"/>
          </p:nvSpPr>
          <p:spPr bwMode="gray">
            <a:xfrm>
              <a:off x="4659625" y="4223041"/>
              <a:ext cx="1019662" cy="230430"/>
            </a:xfrm>
            <a:prstGeom prst="rect">
              <a:avLst/>
            </a:prstGeom>
            <a:noFill/>
          </p:spPr>
          <p:txBody>
            <a:bodyPr wrap="square" lIns="45720" rIns="45720" rtlCol="0" anchor="ctr">
              <a:noAutofit/>
            </a:bodyPr>
            <a:lstStyle/>
            <a:p>
              <a:pPr algn="ctr" defTabSz="914342">
                <a:spcBef>
                  <a:spcPts val="90"/>
                </a:spcBef>
              </a:pPr>
              <a:r>
                <a:rPr lang="en-US" sz="1000" b="1" dirty="0" smtClean="0">
                  <a:solidFill>
                    <a:srgbClr val="455560"/>
                  </a:solidFill>
                </a:rPr>
                <a:t>advisory.com</a:t>
              </a:r>
              <a:endParaRPr lang="en-US" sz="1000" b="1" dirty="0">
                <a:solidFill>
                  <a:srgbClr val="455560"/>
                </a:solidFill>
              </a:endParaRPr>
            </a:p>
          </p:txBody>
        </p:sp>
        <p:cxnSp>
          <p:nvCxnSpPr>
            <p:cNvPr id="7" name="Straight Connector 6"/>
            <p:cNvCxnSpPr/>
            <p:nvPr userDrawn="1"/>
          </p:nvCxnSpPr>
          <p:spPr bwMode="gray">
            <a:xfrm rot="5400000">
              <a:off x="1900495" y="4337462"/>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rot="5400000">
              <a:off x="4346329" y="4337462"/>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userDrawn="1"/>
        </p:nvSpPr>
        <p:spPr>
          <a:xfrm>
            <a:off x="404091" y="6453188"/>
            <a:ext cx="3325091" cy="1818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914342"/>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ck Cover: DC &amp; London">
    <p:spTree>
      <p:nvGrpSpPr>
        <p:cNvPr id="1" name=""/>
        <p:cNvGrpSpPr/>
        <p:nvPr/>
      </p:nvGrpSpPr>
      <p:grpSpPr>
        <a:xfrm>
          <a:off x="0" y="0"/>
          <a:ext cx="0" cy="0"/>
          <a:chOff x="0" y="0"/>
          <a:chExt cx="0" cy="0"/>
        </a:xfrm>
      </p:grpSpPr>
      <p:sp>
        <p:nvSpPr>
          <p:cNvPr id="17" name="Rectangle 16"/>
          <p:cNvSpPr/>
          <p:nvPr userDrawn="1"/>
        </p:nvSpPr>
        <p:spPr>
          <a:xfrm>
            <a:off x="404091" y="6453188"/>
            <a:ext cx="3325091" cy="1818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914342"/>
            <a:endParaRPr lang="en-US">
              <a:solidFill>
                <a:srgbClr val="FFFFFF"/>
              </a:solidFill>
            </a:endParaRPr>
          </a:p>
        </p:txBody>
      </p:sp>
      <p:grpSp>
        <p:nvGrpSpPr>
          <p:cNvPr id="2" name="Group 26"/>
          <p:cNvGrpSpPr/>
          <p:nvPr userDrawn="1"/>
        </p:nvGrpSpPr>
        <p:grpSpPr>
          <a:xfrm>
            <a:off x="1069294" y="6001932"/>
            <a:ext cx="7005413" cy="451256"/>
            <a:chOff x="1925348" y="5574493"/>
            <a:chExt cx="7705954" cy="511424"/>
          </a:xfrm>
        </p:grpSpPr>
        <p:pic>
          <p:nvPicPr>
            <p:cNvPr id="19" name="Picture 18" descr="ABC_logo_rgb.png"/>
            <p:cNvPicPr>
              <a:picLocks noChangeAspect="1"/>
            </p:cNvPicPr>
            <p:nvPr userDrawn="1"/>
          </p:nvPicPr>
          <p:blipFill>
            <a:blip r:embed="rId2" cstate="print"/>
            <a:stretch>
              <a:fillRect/>
            </a:stretch>
          </p:blipFill>
          <p:spPr bwMode="gray">
            <a:xfrm>
              <a:off x="1925348" y="5574493"/>
              <a:ext cx="1289304" cy="511424"/>
            </a:xfrm>
            <a:prstGeom prst="rect">
              <a:avLst/>
            </a:prstGeom>
          </p:spPr>
        </p:pic>
        <p:sp>
          <p:nvSpPr>
            <p:cNvPr id="20" name="TextBox 19"/>
            <p:cNvSpPr txBox="1"/>
            <p:nvPr userDrawn="1"/>
          </p:nvSpPr>
          <p:spPr bwMode="gray">
            <a:xfrm>
              <a:off x="3448176" y="5638180"/>
              <a:ext cx="2284554" cy="384050"/>
            </a:xfrm>
            <a:prstGeom prst="rect">
              <a:avLst/>
            </a:prstGeom>
            <a:noFill/>
          </p:spPr>
          <p:txBody>
            <a:bodyPr wrap="square" lIns="45720" rIns="45720" rtlCol="0" anchor="ctr">
              <a:noAutofit/>
            </a:bodyPr>
            <a:lstStyle/>
            <a:p>
              <a:pPr algn="ctr" defTabSz="914342">
                <a:spcBef>
                  <a:spcPts val="90"/>
                </a:spcBef>
              </a:pPr>
              <a:r>
                <a:rPr lang="en-US" sz="800" dirty="0" smtClean="0">
                  <a:solidFill>
                    <a:srgbClr val="455560"/>
                  </a:solidFill>
                </a:rPr>
                <a:t>2445 M Street NW </a:t>
              </a:r>
              <a:r>
                <a:rPr lang="en-US" sz="800" b="1" dirty="0" smtClean="0">
                  <a:solidFill>
                    <a:srgbClr val="BEC9D0"/>
                  </a:solidFill>
                </a:rPr>
                <a:t>I</a:t>
              </a:r>
              <a:r>
                <a:rPr lang="en-US" sz="800" dirty="0" smtClean="0">
                  <a:solidFill>
                    <a:srgbClr val="455560"/>
                  </a:solidFill>
                </a:rPr>
                <a:t> Washington DC 20037</a:t>
              </a:r>
            </a:p>
            <a:p>
              <a:pPr algn="ctr" defTabSz="914342">
                <a:spcBef>
                  <a:spcPts val="90"/>
                </a:spcBef>
              </a:pPr>
              <a:r>
                <a:rPr lang="en-US" sz="800" dirty="0" smtClean="0">
                  <a:solidFill>
                    <a:srgbClr val="455560"/>
                  </a:solidFill>
                </a:rPr>
                <a:t>P 202.266.5600 </a:t>
              </a:r>
              <a:r>
                <a:rPr lang="en-US" sz="800" b="1" dirty="0" smtClean="0">
                  <a:solidFill>
                    <a:srgbClr val="BEC9D0"/>
                  </a:solidFill>
                </a:rPr>
                <a:t>I</a:t>
              </a:r>
              <a:r>
                <a:rPr lang="en-US" sz="800" dirty="0" smtClean="0">
                  <a:solidFill>
                    <a:srgbClr val="455560"/>
                  </a:solidFill>
                </a:rPr>
                <a:t> F 202.266.5700</a:t>
              </a:r>
            </a:p>
          </p:txBody>
        </p:sp>
        <p:cxnSp>
          <p:nvCxnSpPr>
            <p:cNvPr id="22" name="Straight Connector 21"/>
            <p:cNvCxnSpPr/>
            <p:nvPr userDrawn="1"/>
          </p:nvCxnSpPr>
          <p:spPr bwMode="gray">
            <a:xfrm rot="5400000">
              <a:off x="3116011" y="5829411"/>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rot="5400000">
              <a:off x="5561845" y="5829411"/>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bwMode="gray">
            <a:xfrm>
              <a:off x="5858987" y="5638180"/>
              <a:ext cx="2651760" cy="384050"/>
            </a:xfrm>
            <a:prstGeom prst="rect">
              <a:avLst/>
            </a:prstGeom>
            <a:noFill/>
          </p:spPr>
          <p:txBody>
            <a:bodyPr wrap="square" lIns="45720" rIns="45720" rtlCol="0" anchor="ctr">
              <a:noAutofit/>
            </a:bodyPr>
            <a:lstStyle/>
            <a:p>
              <a:pPr algn="ctr" defTabSz="914342">
                <a:spcBef>
                  <a:spcPts val="90"/>
                </a:spcBef>
              </a:pPr>
              <a:r>
                <a:rPr lang="en-US" sz="800" dirty="0" smtClean="0">
                  <a:solidFill>
                    <a:srgbClr val="455560"/>
                  </a:solidFill>
                </a:rPr>
                <a:t>One Kingdom Street, Suite 420</a:t>
              </a:r>
            </a:p>
            <a:p>
              <a:pPr algn="ctr" defTabSz="914342">
                <a:spcBef>
                  <a:spcPts val="90"/>
                </a:spcBef>
              </a:pPr>
              <a:r>
                <a:rPr lang="en-US" sz="800" dirty="0" smtClean="0">
                  <a:solidFill>
                    <a:srgbClr val="455560"/>
                  </a:solidFill>
                </a:rPr>
                <a:t>London W2 6BD, United Kingdom</a:t>
              </a:r>
            </a:p>
            <a:p>
              <a:pPr algn="ctr" defTabSz="914342">
                <a:spcBef>
                  <a:spcPts val="90"/>
                </a:spcBef>
              </a:pPr>
              <a:r>
                <a:rPr lang="en-US" sz="800" dirty="0" smtClean="0">
                  <a:solidFill>
                    <a:srgbClr val="455560"/>
                  </a:solidFill>
                </a:rPr>
                <a:t>P +44 (0) 203 402 3639 </a:t>
              </a:r>
              <a:r>
                <a:rPr lang="en-US" sz="800" b="1" dirty="0" smtClean="0">
                  <a:solidFill>
                    <a:srgbClr val="BEC9D0"/>
                  </a:solidFill>
                </a:rPr>
                <a:t>I</a:t>
              </a:r>
              <a:r>
                <a:rPr lang="en-US" sz="800" dirty="0" smtClean="0">
                  <a:solidFill>
                    <a:srgbClr val="455560"/>
                  </a:solidFill>
                </a:rPr>
                <a:t> F +44 (0) 203 402 3501</a:t>
              </a:r>
            </a:p>
          </p:txBody>
        </p:sp>
        <p:sp>
          <p:nvSpPr>
            <p:cNvPr id="25" name="TextBox 24"/>
            <p:cNvSpPr txBox="1"/>
            <p:nvPr userDrawn="1"/>
          </p:nvSpPr>
          <p:spPr bwMode="gray">
            <a:xfrm>
              <a:off x="8611640" y="5714990"/>
              <a:ext cx="1019662" cy="230430"/>
            </a:xfrm>
            <a:prstGeom prst="rect">
              <a:avLst/>
            </a:prstGeom>
            <a:noFill/>
          </p:spPr>
          <p:txBody>
            <a:bodyPr wrap="square" lIns="45720" rIns="45720" rtlCol="0" anchor="ctr">
              <a:noAutofit/>
            </a:bodyPr>
            <a:lstStyle/>
            <a:p>
              <a:pPr algn="ctr" defTabSz="914342">
                <a:spcBef>
                  <a:spcPts val="90"/>
                </a:spcBef>
              </a:pPr>
              <a:r>
                <a:rPr lang="en-US" sz="1000" b="1" dirty="0" smtClean="0">
                  <a:solidFill>
                    <a:srgbClr val="455560"/>
                  </a:solidFill>
                </a:rPr>
                <a:t>advisory.com</a:t>
              </a:r>
              <a:endParaRPr lang="en-US" sz="1000" b="1" dirty="0">
                <a:solidFill>
                  <a:srgbClr val="455560"/>
                </a:solidFill>
              </a:endParaRPr>
            </a:p>
          </p:txBody>
        </p:sp>
        <p:cxnSp>
          <p:nvCxnSpPr>
            <p:cNvPr id="26" name="Straight Connector 25"/>
            <p:cNvCxnSpPr/>
            <p:nvPr userDrawn="1"/>
          </p:nvCxnSpPr>
          <p:spPr bwMode="gray">
            <a:xfrm rot="5400000">
              <a:off x="8298344" y="5829411"/>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defTabSz="909850">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4" name="Text Placeholder 8"/>
          <p:cNvSpPr>
            <a:spLocks noGrp="1"/>
          </p:cNvSpPr>
          <p:nvPr>
            <p:ph type="body" sz="quarter" idx="11"/>
          </p:nvPr>
        </p:nvSpPr>
        <p:spPr bwMode="gray">
          <a:xfrm>
            <a:off x="1141006" y="2346620"/>
            <a:ext cx="6651036" cy="968189"/>
          </a:xfrm>
          <a:prstGeom prst="rect">
            <a:avLst/>
          </a:prstGeom>
        </p:spPr>
        <p:txBody>
          <a:bodyPr lIns="40929" tIns="40929" rIns="40929" bIns="40929" anchor="b"/>
          <a:lstStyle>
            <a:lvl1pPr marL="0" indent="0">
              <a:spcBef>
                <a:spcPts val="0"/>
              </a:spcBef>
              <a:buNone/>
              <a:defRPr sz="3100" b="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endParaRPr lang="en-US" dirty="0" smtClean="0"/>
          </a:p>
        </p:txBody>
      </p:sp>
      <p:cxnSp>
        <p:nvCxnSpPr>
          <p:cNvPr id="5" name="Straight Connector 4"/>
          <p:cNvCxnSpPr/>
          <p:nvPr userDrawn="1"/>
        </p:nvCxnSpPr>
        <p:spPr>
          <a:xfrm>
            <a:off x="1143000" y="3352800"/>
            <a:ext cx="6629400" cy="0"/>
          </a:xfrm>
          <a:prstGeom prst="line">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ext Placeholder 4"/>
          <p:cNvSpPr>
            <a:spLocks noGrp="1"/>
          </p:cNvSpPr>
          <p:nvPr>
            <p:ph type="body" sz="quarter" idx="19" hasCustomPrompt="1"/>
          </p:nvPr>
        </p:nvSpPr>
        <p:spPr bwMode="gray">
          <a:xfrm>
            <a:off x="399870" y="403413"/>
            <a:ext cx="2645699" cy="186366"/>
          </a:xfrm>
        </p:spPr>
        <p:txBody>
          <a:bodyPr lIns="0" tIns="40875" rIns="0" bIns="40875">
            <a:noAutofit/>
          </a:bodyPr>
          <a:lstStyle>
            <a:lvl1pPr marL="0" indent="0">
              <a:spcBef>
                <a:spcPts val="0"/>
              </a:spcBef>
              <a:buNone/>
              <a:defRPr sz="900" baseline="0">
                <a:solidFill>
                  <a:schemeClr val="tx1"/>
                </a:solidFill>
              </a:defRPr>
            </a:lvl1pPr>
          </a:lstStyle>
          <a:p>
            <a:pPr lvl="0"/>
            <a:r>
              <a:rPr lang="en-US" dirty="0" smtClean="0"/>
              <a:t>Top Kicker – Arial 9pt Regular, Use Title Case</a:t>
            </a:r>
            <a:endParaRPr lang="en-US" dirty="0"/>
          </a:p>
        </p:txBody>
      </p:sp>
    </p:spTree>
    <p:extLst>
      <p:ext uri="{BB962C8B-B14F-4D97-AF65-F5344CB8AC3E}">
        <p14:creationId xmlns:p14="http://schemas.microsoft.com/office/powerpoint/2010/main" val="412531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defTabSz="909850">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4" name="Text Placeholder 8"/>
          <p:cNvSpPr>
            <a:spLocks noGrp="1"/>
          </p:cNvSpPr>
          <p:nvPr>
            <p:ph type="body" sz="quarter" idx="11"/>
          </p:nvPr>
        </p:nvSpPr>
        <p:spPr bwMode="gray">
          <a:xfrm>
            <a:off x="1141006" y="2346620"/>
            <a:ext cx="6651036" cy="968189"/>
          </a:xfrm>
          <a:prstGeom prst="rect">
            <a:avLst/>
          </a:prstGeom>
        </p:spPr>
        <p:txBody>
          <a:bodyPr lIns="40929" tIns="40929" rIns="40929" bIns="40929" anchor="b"/>
          <a:lstStyle>
            <a:lvl1pPr marL="0" indent="0">
              <a:spcBef>
                <a:spcPts val="0"/>
              </a:spcBef>
              <a:buNone/>
              <a:defRPr sz="3100" b="0" baseline="0">
                <a:solidFill>
                  <a:schemeClr val="tx1"/>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endParaRPr lang="en-US" dirty="0" smtClean="0"/>
          </a:p>
        </p:txBody>
      </p:sp>
      <p:cxnSp>
        <p:nvCxnSpPr>
          <p:cNvPr id="5" name="Straight Connector 4"/>
          <p:cNvCxnSpPr/>
          <p:nvPr userDrawn="1"/>
        </p:nvCxnSpPr>
        <p:spPr>
          <a:xfrm>
            <a:off x="1143000" y="3352800"/>
            <a:ext cx="6629400" cy="0"/>
          </a:xfrm>
          <a:prstGeom prst="line">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18680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ck Cover: DC ">
    <p:spTree>
      <p:nvGrpSpPr>
        <p:cNvPr id="1" name=""/>
        <p:cNvGrpSpPr/>
        <p:nvPr/>
      </p:nvGrpSpPr>
      <p:grpSpPr>
        <a:xfrm>
          <a:off x="0" y="0"/>
          <a:ext cx="0" cy="0"/>
          <a:chOff x="0" y="0"/>
          <a:chExt cx="0" cy="0"/>
        </a:xfrm>
      </p:grpSpPr>
      <p:sp>
        <p:nvSpPr>
          <p:cNvPr id="11" name="TextBox 10"/>
          <p:cNvSpPr txBox="1"/>
          <p:nvPr userDrawn="1"/>
        </p:nvSpPr>
        <p:spPr bwMode="gray">
          <a:xfrm>
            <a:off x="404092" y="6454619"/>
            <a:ext cx="2170546" cy="267255"/>
          </a:xfrm>
          <a:prstGeom prst="rect">
            <a:avLst/>
          </a:prstGeom>
          <a:solidFill>
            <a:schemeClr val="bg1"/>
          </a:solidFill>
        </p:spPr>
        <p:txBody>
          <a:bodyPr wrap="square" lIns="40895" tIns="40895" rIns="40895" bIns="40895" rtlCol="0">
            <a:spAutoFit/>
          </a:bodyPr>
          <a:lstStyle/>
          <a:p>
            <a:pPr marL="0" marR="0" lvl="0" indent="0" algn="l" defTabSz="911280" rtl="0" eaLnBrk="1" fontAlgn="auto" latinLnBrk="0" hangingPunct="1">
              <a:lnSpc>
                <a:spcPct val="100000"/>
              </a:lnSpc>
              <a:spcBef>
                <a:spcPts val="0"/>
              </a:spcBef>
              <a:spcAft>
                <a:spcPts val="0"/>
              </a:spcAft>
              <a:buClrTx/>
              <a:buSzTx/>
              <a:buFontTx/>
              <a:buNone/>
              <a:tabLst/>
              <a:defRPr/>
            </a:pPr>
            <a:r>
              <a:rPr kumimoji="0" lang="en-US" sz="600" b="0" i="0" u="none" strike="noStrike" kern="1200" cap="all" spc="0" normalizeH="0" baseline="0" noProof="0" dirty="0" smtClean="0">
                <a:ln>
                  <a:noFill/>
                </a:ln>
                <a:solidFill>
                  <a:schemeClr val="bg1"/>
                </a:solidFill>
                <a:effectLst/>
                <a:uLnTx/>
                <a:uFillTx/>
                <a:latin typeface="+mn-lt"/>
                <a:ea typeface="+mn-ea"/>
                <a:cs typeface="+mn-cs"/>
              </a:rPr>
              <a:t>©2011 The Advisory Board Company • </a:t>
            </a:r>
            <a:r>
              <a:rPr kumimoji="0" lang="en-US" sz="600" b="1" i="0" u="none" strike="noStrike" kern="1200" cap="all" spc="0" normalizeH="0" baseline="0" noProof="0" dirty="0" smtClean="0">
                <a:ln>
                  <a:noFill/>
                </a:ln>
                <a:solidFill>
                  <a:schemeClr val="bg1"/>
                </a:solidFill>
                <a:effectLst/>
                <a:uLnTx/>
                <a:uFillTx/>
                <a:latin typeface="+mn-lt"/>
                <a:ea typeface="+mn-ea"/>
                <a:cs typeface="+mn-cs"/>
              </a:rPr>
              <a:t>advisory.com</a:t>
            </a:r>
          </a:p>
        </p:txBody>
      </p:sp>
      <p:grpSp>
        <p:nvGrpSpPr>
          <p:cNvPr id="13" name="Group 12"/>
          <p:cNvGrpSpPr/>
          <p:nvPr userDrawn="1"/>
        </p:nvGrpSpPr>
        <p:grpSpPr bwMode="gray">
          <a:xfrm>
            <a:off x="2205991" y="5898917"/>
            <a:ext cx="4624941" cy="654513"/>
            <a:chOff x="2426493" y="6685338"/>
            <a:chExt cx="5087435" cy="741781"/>
          </a:xfrm>
        </p:grpSpPr>
        <p:sp>
          <p:nvSpPr>
            <p:cNvPr id="5" name="TextBox 4"/>
            <p:cNvSpPr txBox="1"/>
            <p:nvPr userDrawn="1"/>
          </p:nvSpPr>
          <p:spPr bwMode="gray">
            <a:xfrm>
              <a:off x="4067301" y="6854516"/>
              <a:ext cx="2284554" cy="384050"/>
            </a:xfrm>
            <a:prstGeom prst="rect">
              <a:avLst/>
            </a:prstGeom>
            <a:noFill/>
          </p:spPr>
          <p:txBody>
            <a:bodyPr wrap="square" lIns="45720" rIns="45720" rtlCol="0" anchor="ctr">
              <a:noAutofit/>
            </a:bodyPr>
            <a:lstStyle/>
            <a:p>
              <a:pPr algn="ctr">
                <a:spcBef>
                  <a:spcPts val="90"/>
                </a:spcBef>
              </a:pPr>
              <a:r>
                <a:rPr lang="en-US" sz="900" dirty="0" smtClean="0">
                  <a:solidFill>
                    <a:schemeClr val="accent4"/>
                  </a:solidFill>
                </a:rPr>
                <a:t>2445 M Street NW </a:t>
              </a:r>
              <a:r>
                <a:rPr lang="en-US" sz="900" b="1" dirty="0" smtClean="0">
                  <a:solidFill>
                    <a:schemeClr val="accent1"/>
                  </a:solidFill>
                </a:rPr>
                <a:t>I</a:t>
              </a:r>
              <a:r>
                <a:rPr lang="en-US" sz="900" dirty="0" smtClean="0">
                  <a:solidFill>
                    <a:schemeClr val="accent4"/>
                  </a:solidFill>
                </a:rPr>
                <a:t> Washington DC 20037</a:t>
              </a:r>
            </a:p>
            <a:p>
              <a:pPr algn="ctr">
                <a:spcBef>
                  <a:spcPts val="90"/>
                </a:spcBef>
              </a:pPr>
              <a:r>
                <a:rPr lang="en-US" sz="900" dirty="0" smtClean="0">
                  <a:solidFill>
                    <a:schemeClr val="accent4"/>
                  </a:solidFill>
                </a:rPr>
                <a:t>P 202.266.5600 </a:t>
              </a:r>
              <a:r>
                <a:rPr lang="en-US" sz="900" b="1" dirty="0" smtClean="0">
                  <a:solidFill>
                    <a:schemeClr val="accent1"/>
                  </a:solidFill>
                </a:rPr>
                <a:t>I</a:t>
              </a:r>
              <a:r>
                <a:rPr lang="en-US" sz="900" dirty="0" smtClean="0">
                  <a:solidFill>
                    <a:schemeClr val="accent4"/>
                  </a:solidFill>
                </a:rPr>
                <a:t> F 202.266.5700</a:t>
              </a:r>
            </a:p>
          </p:txBody>
        </p:sp>
        <p:sp>
          <p:nvSpPr>
            <p:cNvPr id="6" name="TextBox 5"/>
            <p:cNvSpPr txBox="1"/>
            <p:nvPr userDrawn="1"/>
          </p:nvSpPr>
          <p:spPr bwMode="gray">
            <a:xfrm>
              <a:off x="6494266" y="6931326"/>
              <a:ext cx="1019662" cy="230430"/>
            </a:xfrm>
            <a:prstGeom prst="rect">
              <a:avLst/>
            </a:prstGeom>
            <a:noFill/>
          </p:spPr>
          <p:txBody>
            <a:bodyPr wrap="square" lIns="45720" rIns="45720" rtlCol="0" anchor="ctr">
              <a:noAutofit/>
            </a:bodyPr>
            <a:lstStyle/>
            <a:p>
              <a:pPr algn="ctr">
                <a:spcBef>
                  <a:spcPts val="90"/>
                </a:spcBef>
              </a:pPr>
              <a:r>
                <a:rPr lang="en-US" sz="1000" b="1" dirty="0" smtClean="0">
                  <a:solidFill>
                    <a:schemeClr val="accent4"/>
                  </a:solidFill>
                </a:rPr>
                <a:t>advisory.com</a:t>
              </a:r>
              <a:endParaRPr lang="en-US" sz="1000" b="1" dirty="0">
                <a:solidFill>
                  <a:schemeClr val="accent4"/>
                </a:solidFill>
              </a:endParaRPr>
            </a:p>
          </p:txBody>
        </p:sp>
        <p:cxnSp>
          <p:nvCxnSpPr>
            <p:cNvPr id="7" name="Straight Connector 6"/>
            <p:cNvCxnSpPr/>
            <p:nvPr userDrawn="1"/>
          </p:nvCxnSpPr>
          <p:spPr bwMode="gray">
            <a:xfrm rot="5400000">
              <a:off x="3735136" y="7045747"/>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bwMode="gray">
            <a:xfrm rot="5400000">
              <a:off x="6180970" y="7045747"/>
              <a:ext cx="493776" cy="15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descr="ABC_Logo_RGB.png"/>
            <p:cNvPicPr>
              <a:picLocks noChangeAspect="1"/>
            </p:cNvPicPr>
            <p:nvPr userDrawn="1"/>
          </p:nvPicPr>
          <p:blipFill>
            <a:blip r:embed="rId2" cstate="print"/>
            <a:stretch>
              <a:fillRect/>
            </a:stretch>
          </p:blipFill>
          <p:spPr bwMode="gray">
            <a:xfrm>
              <a:off x="2426493" y="6685338"/>
              <a:ext cx="1524149" cy="74178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2" name="Text Placeholder 8"/>
          <p:cNvSpPr>
            <a:spLocks noGrp="1"/>
          </p:cNvSpPr>
          <p:nvPr>
            <p:ph type="body" sz="quarter" idx="11" hasCustomPrompt="1"/>
          </p:nvPr>
        </p:nvSpPr>
        <p:spPr bwMode="gray">
          <a:xfrm>
            <a:off x="1141006" y="2346620"/>
            <a:ext cx="6651036" cy="968189"/>
          </a:xfrm>
          <a:prstGeom prst="rect">
            <a:avLst/>
          </a:prstGeom>
        </p:spPr>
        <p:txBody>
          <a:bodyPr lIns="40939" tIns="40939" rIns="40939" bIns="40939" anchor="b"/>
          <a:lstStyle>
            <a:lvl1pPr marL="0" indent="0">
              <a:spcBef>
                <a:spcPts val="0"/>
              </a:spcBef>
              <a:buNone/>
              <a:defRPr sz="3100" b="0"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Title – Arial </a:t>
            </a:r>
            <a:br>
              <a:rPr lang="en-US" dirty="0" smtClean="0"/>
            </a:br>
            <a:r>
              <a:rPr lang="en-US" dirty="0" smtClean="0"/>
              <a:t>35pt Regular, Use Title Case</a:t>
            </a:r>
          </a:p>
        </p:txBody>
      </p:sp>
      <p:sp>
        <p:nvSpPr>
          <p:cNvPr id="23" name="Text Placeholder 8"/>
          <p:cNvSpPr>
            <a:spLocks noGrp="1"/>
          </p:cNvSpPr>
          <p:nvPr>
            <p:ph type="body" sz="quarter" idx="12" hasCustomPrompt="1"/>
          </p:nvPr>
        </p:nvSpPr>
        <p:spPr bwMode="gray">
          <a:xfrm>
            <a:off x="1141006" y="3367206"/>
            <a:ext cx="6651036" cy="403411"/>
          </a:xfrm>
          <a:prstGeom prst="rect">
            <a:avLst/>
          </a:prstGeom>
        </p:spPr>
        <p:txBody>
          <a:bodyPr lIns="40939" tIns="40939" rIns="40939" bIns="40939" anchor="t"/>
          <a:lstStyle>
            <a:lvl1pPr marL="0" indent="0">
              <a:spcBef>
                <a:spcPts val="0"/>
              </a:spcBef>
              <a:buNone/>
              <a:defRPr sz="1100" b="0" i="0" baseline="0">
                <a:solidFill>
                  <a:schemeClr val="accent3"/>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smtClean="0"/>
              <a:t>Presentation Subtitle – Arial 12pt Regular, Use Title Case</a:t>
            </a:r>
          </a:p>
        </p:txBody>
      </p:sp>
      <p:sp>
        <p:nvSpPr>
          <p:cNvPr id="24" name="Text Placeholder 31"/>
          <p:cNvSpPr>
            <a:spLocks noGrp="1"/>
          </p:cNvSpPr>
          <p:nvPr>
            <p:ph type="body" sz="quarter" idx="52" hasCustomPrompt="1"/>
          </p:nvPr>
        </p:nvSpPr>
        <p:spPr bwMode="gray">
          <a:xfrm>
            <a:off x="1141014" y="3975741"/>
            <a:ext cx="3228839" cy="1458079"/>
          </a:xfrm>
        </p:spPr>
        <p:txBody>
          <a:bodyPr lIns="40939" tIns="40939" rIns="40939" bIns="40939"/>
          <a:lstStyle>
            <a:lvl1pPr>
              <a:spcBef>
                <a:spcPts val="449"/>
              </a:spcBef>
              <a:defRPr sz="900" baseline="0">
                <a:solidFill>
                  <a:schemeClr val="accent3"/>
                </a:solidFill>
              </a:defRPr>
            </a:lvl1pPr>
            <a:lvl2pPr>
              <a:spcBef>
                <a:spcPts val="449"/>
              </a:spcBef>
              <a:defRPr sz="900">
                <a:solidFill>
                  <a:schemeClr val="accent3"/>
                </a:solidFill>
              </a:defRPr>
            </a:lvl2pPr>
            <a:lvl3pPr>
              <a:spcBef>
                <a:spcPts val="449"/>
              </a:spcBef>
              <a:defRPr sz="900">
                <a:solidFill>
                  <a:schemeClr val="accent3"/>
                </a:solidFill>
              </a:defRPr>
            </a:lvl3pPr>
            <a:lvl4pPr>
              <a:spcBef>
                <a:spcPts val="449"/>
              </a:spcBef>
              <a:defRPr sz="900">
                <a:solidFill>
                  <a:schemeClr val="accent3"/>
                </a:solidFill>
              </a:defRPr>
            </a:lvl4pPr>
            <a:lvl5pPr>
              <a:spcBef>
                <a:spcPts val="449"/>
              </a:spcBef>
              <a:defRPr sz="900">
                <a:solidFill>
                  <a:schemeClr val="accent3"/>
                </a:solidFill>
              </a:defRPr>
            </a:lvl5pPr>
          </a:lstStyle>
          <a:p>
            <a:pPr lvl="0"/>
            <a:r>
              <a:rPr lang="en-US" dirty="0" smtClean="0"/>
              <a:t>Bulleted text if needed – Arial 10pt Regular</a:t>
            </a:r>
            <a:br>
              <a:rPr lang="en-US" dirty="0" smtClean="0"/>
            </a:br>
            <a:r>
              <a:rPr lang="en-US" dirty="0" smtClean="0"/>
              <a:t>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bwMode="gray">
          <a:xfrm>
            <a:off x="2081489" y="637928"/>
            <a:ext cx="0" cy="52443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14"/>
          <p:cNvSpPr>
            <a:spLocks noGrp="1"/>
          </p:cNvSpPr>
          <p:nvPr>
            <p:ph type="body" sz="quarter" idx="10" hasCustomPrompt="1"/>
          </p:nvPr>
        </p:nvSpPr>
        <p:spPr bwMode="gray">
          <a:xfrm>
            <a:off x="2113929" y="639760"/>
            <a:ext cx="1973241" cy="517509"/>
          </a:xfrm>
        </p:spPr>
        <p:txBody>
          <a:bodyPr anchor="ctr" anchorCtr="0"/>
          <a:lstStyle>
            <a:lvl1pPr marL="0" indent="0">
              <a:buNone/>
              <a:defRPr sz="1100">
                <a:solidFill>
                  <a:schemeClr val="accent3"/>
                </a:solidFill>
              </a:defRPr>
            </a:lvl1pPr>
          </a:lstStyle>
          <a:p>
            <a:pPr lvl="0"/>
            <a:r>
              <a:rPr lang="en-US" dirty="0" smtClean="0"/>
              <a:t>Program Name Goes Here on One Line or Two Equal Lines</a:t>
            </a:r>
          </a:p>
        </p:txBody>
      </p:sp>
      <p:pic>
        <p:nvPicPr>
          <p:cNvPr id="11" name="Picture 10" descr="ABC_Logo_RGB.png"/>
          <p:cNvPicPr>
            <a:picLocks noChangeAspect="1"/>
          </p:cNvPicPr>
          <p:nvPr userDrawn="1"/>
        </p:nvPicPr>
        <p:blipFill>
          <a:blip r:embed="rId2" cstate="print"/>
          <a:stretch>
            <a:fillRect/>
          </a:stretch>
        </p:blipFill>
        <p:spPr bwMode="gray">
          <a:xfrm>
            <a:off x="487098" y="525236"/>
            <a:ext cx="1599881" cy="755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theme" Target="../theme/theme9.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31" y="2823886"/>
            <a:ext cx="1662546" cy="1210236"/>
          </a:xfrm>
          <a:prstGeom prst="rect">
            <a:avLst/>
          </a:prstGeom>
        </p:spPr>
        <p:txBody>
          <a:bodyPr vert="horz" wrap="square" lIns="64983" tIns="64983" rIns="64983" bIns="64983"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23" y="6454595"/>
            <a:ext cx="621771" cy="242047"/>
          </a:xfrm>
          <a:prstGeom prst="rect">
            <a:avLst/>
          </a:prstGeom>
        </p:spPr>
        <p:txBody>
          <a:bodyPr vert="horz" wrap="square" lIns="40830" tIns="40830" rIns="40830" bIns="40830" rtlCol="0" anchor="t">
            <a:noAutofit/>
          </a:bodyPr>
          <a:lstStyle>
            <a:lvl1pPr algn="ctr" defTabSz="909850">
              <a:defRPr sz="900">
                <a:solidFill>
                  <a:schemeClr val="accent5"/>
                </a:solidFill>
              </a:defRPr>
            </a:lvl1pPr>
          </a:lstStyle>
          <a:p>
            <a:fld id="{D1524D41-16DC-4D92-9EF9-071B213BE0F5}" type="slidenum">
              <a:rPr lang="en-US" smtClean="0">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701" r:id="rId2"/>
    <p:sldLayoutId id="2147483684" r:id="rId3"/>
    <p:sldLayoutId id="2147483677" r:id="rId4"/>
    <p:sldLayoutId id="2147483673" r:id="rId5"/>
    <p:sldLayoutId id="2147483698" r:id="rId6"/>
    <p:sldLayoutId id="2147483699" r:id="rId7"/>
    <p:sldLayoutId id="2147483686" r:id="rId8"/>
  </p:sldLayoutIdLst>
  <p:timing>
    <p:tnLst>
      <p:par>
        <p:cTn id="1" dur="indefinite" restart="never" nodeType="tmRoot"/>
      </p:par>
    </p:tnLst>
  </p:timing>
  <p:hf hdr="0" ftr="0" dt="0"/>
  <p:txStyles>
    <p:titleStyle>
      <a:lvl1pPr algn="l" defTabSz="909850" rtl="0" eaLnBrk="1" latinLnBrk="0" hangingPunct="1">
        <a:spcBef>
          <a:spcPct val="0"/>
        </a:spcBef>
        <a:buNone/>
        <a:defRPr sz="1600" b="1" kern="1200">
          <a:solidFill>
            <a:schemeClr val="accent5"/>
          </a:solidFill>
          <a:latin typeface="+mj-lt"/>
          <a:ea typeface="+mj-ea"/>
          <a:cs typeface="+mj-cs"/>
        </a:defRPr>
      </a:lvl1pPr>
    </p:titleStyle>
    <p:bodyStyle>
      <a:lvl1pPr marL="100656"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1pPr>
      <a:lvl2pPr marL="205559" indent="-10490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2pPr>
      <a:lvl3pPr marL="306222" indent="-100656"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3pPr>
      <a:lvl4pPr marL="409695" indent="-103487" algn="l" defTabSz="909850" rtl="0" eaLnBrk="1" latinLnBrk="0" hangingPunct="1">
        <a:spcBef>
          <a:spcPts val="429"/>
        </a:spcBef>
        <a:buFont typeface="Arial" pitchFamily="34" charset="0"/>
        <a:buChar char="–"/>
        <a:defRPr sz="900" kern="1200">
          <a:solidFill>
            <a:schemeClr val="tx1"/>
          </a:solidFill>
          <a:latin typeface="+mn-lt"/>
          <a:ea typeface="+mn-ea"/>
          <a:cs typeface="+mn-cs"/>
        </a:defRPr>
      </a:lvl4pPr>
      <a:lvl5pPr marL="510342" indent="-100656" algn="l" defTabSz="909850"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2080"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008"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93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851" indent="-227479" algn="l" defTabSz="9098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850" rtl="0" eaLnBrk="1" latinLnBrk="0" hangingPunct="1">
        <a:defRPr sz="1900" kern="1200">
          <a:solidFill>
            <a:schemeClr val="tx1"/>
          </a:solidFill>
          <a:latin typeface="+mn-lt"/>
          <a:ea typeface="+mn-ea"/>
          <a:cs typeface="+mn-cs"/>
        </a:defRPr>
      </a:lvl1pPr>
      <a:lvl2pPr marL="454932" algn="l" defTabSz="909850" rtl="0" eaLnBrk="1" latinLnBrk="0" hangingPunct="1">
        <a:defRPr sz="1900" kern="1200">
          <a:solidFill>
            <a:schemeClr val="tx1"/>
          </a:solidFill>
          <a:latin typeface="+mn-lt"/>
          <a:ea typeface="+mn-ea"/>
          <a:cs typeface="+mn-cs"/>
        </a:defRPr>
      </a:lvl2pPr>
      <a:lvl3pPr marL="909850" algn="l" defTabSz="909850" rtl="0" eaLnBrk="1" latinLnBrk="0" hangingPunct="1">
        <a:defRPr sz="1900" kern="1200">
          <a:solidFill>
            <a:schemeClr val="tx1"/>
          </a:solidFill>
          <a:latin typeface="+mn-lt"/>
          <a:ea typeface="+mn-ea"/>
          <a:cs typeface="+mn-cs"/>
        </a:defRPr>
      </a:lvl3pPr>
      <a:lvl4pPr marL="1364771" algn="l" defTabSz="909850" rtl="0" eaLnBrk="1" latinLnBrk="0" hangingPunct="1">
        <a:defRPr sz="1900" kern="1200">
          <a:solidFill>
            <a:schemeClr val="tx1"/>
          </a:solidFill>
          <a:latin typeface="+mn-lt"/>
          <a:ea typeface="+mn-ea"/>
          <a:cs typeface="+mn-cs"/>
        </a:defRPr>
      </a:lvl4pPr>
      <a:lvl5pPr marL="1819700" algn="l" defTabSz="909850" rtl="0" eaLnBrk="1" latinLnBrk="0" hangingPunct="1">
        <a:defRPr sz="1900" kern="1200">
          <a:solidFill>
            <a:schemeClr val="tx1"/>
          </a:solidFill>
          <a:latin typeface="+mn-lt"/>
          <a:ea typeface="+mn-ea"/>
          <a:cs typeface="+mn-cs"/>
        </a:defRPr>
      </a:lvl5pPr>
      <a:lvl6pPr marL="2274620" algn="l" defTabSz="909850" rtl="0" eaLnBrk="1" latinLnBrk="0" hangingPunct="1">
        <a:defRPr sz="1900" kern="1200">
          <a:solidFill>
            <a:schemeClr val="tx1"/>
          </a:solidFill>
          <a:latin typeface="+mn-lt"/>
          <a:ea typeface="+mn-ea"/>
          <a:cs typeface="+mn-cs"/>
        </a:defRPr>
      </a:lvl6pPr>
      <a:lvl7pPr marL="2729544" algn="l" defTabSz="909850" rtl="0" eaLnBrk="1" latinLnBrk="0" hangingPunct="1">
        <a:defRPr sz="1900" kern="1200">
          <a:solidFill>
            <a:schemeClr val="tx1"/>
          </a:solidFill>
          <a:latin typeface="+mn-lt"/>
          <a:ea typeface="+mn-ea"/>
          <a:cs typeface="+mn-cs"/>
        </a:defRPr>
      </a:lvl7pPr>
      <a:lvl8pPr marL="3184464" algn="l" defTabSz="909850" rtl="0" eaLnBrk="1" latinLnBrk="0" hangingPunct="1">
        <a:defRPr sz="1900" kern="1200">
          <a:solidFill>
            <a:schemeClr val="tx1"/>
          </a:solidFill>
          <a:latin typeface="+mn-lt"/>
          <a:ea typeface="+mn-ea"/>
          <a:cs typeface="+mn-cs"/>
        </a:defRPr>
      </a:lvl8pPr>
      <a:lvl9pPr marL="3639396" algn="l" defTabSz="90985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31" y="2823886"/>
            <a:ext cx="1662546" cy="1210236"/>
          </a:xfrm>
          <a:prstGeom prst="rect">
            <a:avLst/>
          </a:prstGeom>
        </p:spPr>
        <p:txBody>
          <a:bodyPr vert="horz" wrap="square" lIns="65171" tIns="65171" rIns="65171" bIns="65171"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23" y="6454595"/>
            <a:ext cx="621771" cy="242047"/>
          </a:xfrm>
          <a:prstGeom prst="rect">
            <a:avLst/>
          </a:prstGeom>
        </p:spPr>
        <p:txBody>
          <a:bodyPr vert="horz" wrap="square" lIns="40945" tIns="40945" rIns="40945" bIns="40945" rtlCol="0" anchor="t">
            <a:noAutofit/>
          </a:bodyPr>
          <a:lstStyle>
            <a:lvl1pPr algn="ctr" defTabSz="912404">
              <a:defRPr sz="900">
                <a:solidFill>
                  <a:schemeClr val="accent5"/>
                </a:solidFill>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Box 4"/>
          <p:cNvSpPr txBox="1"/>
          <p:nvPr/>
        </p:nvSpPr>
        <p:spPr bwMode="gray">
          <a:xfrm>
            <a:off x="404092" y="6454599"/>
            <a:ext cx="2170546" cy="267356"/>
          </a:xfrm>
          <a:prstGeom prst="rect">
            <a:avLst/>
          </a:prstGeom>
          <a:noFill/>
        </p:spPr>
        <p:txBody>
          <a:bodyPr wrap="square" lIns="40945" tIns="40945" rIns="40945" bIns="40945" rtlCol="0">
            <a:spAutoFit/>
          </a:bodyPr>
          <a:lstStyle/>
          <a:p>
            <a:pPr defTabSz="912404">
              <a:defRPr/>
            </a:pPr>
            <a:r>
              <a:rPr lang="en-US" sz="600" cap="all" dirty="0">
                <a:solidFill>
                  <a:srgbClr val="617685"/>
                </a:solidFill>
              </a:rPr>
              <a:t>©</a:t>
            </a:r>
            <a:r>
              <a:rPr lang="en-US" sz="600" cap="all" dirty="0" smtClean="0">
                <a:solidFill>
                  <a:srgbClr val="617685"/>
                </a:solidFill>
              </a:rPr>
              <a:t>2014 </a:t>
            </a:r>
            <a:r>
              <a:rPr lang="en-US" sz="600" cap="all" dirty="0">
                <a:solidFill>
                  <a:srgbClr val="617685"/>
                </a:solidFill>
              </a:rPr>
              <a:t>The Advisory Board Company • </a:t>
            </a:r>
            <a:r>
              <a:rPr lang="en-US" sz="600" b="1" cap="all" dirty="0">
                <a:solidFill>
                  <a:srgbClr val="617685"/>
                </a:solidFill>
              </a:rPr>
              <a:t>advisory.com</a:t>
            </a:r>
          </a:p>
        </p:txBody>
      </p:sp>
    </p:spTree>
  </p:cSld>
  <p:clrMap bg1="lt1" tx1="dk1" bg2="lt2" tx2="dk2" accent1="accent1" accent2="accent2" accent3="accent3" accent4="accent4" accent5="accent5" accent6="accent6" hlink="hlink" folHlink="folHlink"/>
  <p:sldLayoutIdLst>
    <p:sldLayoutId id="2147483681" r:id="rId1"/>
    <p:sldLayoutId id="2147483679" r:id="rId2"/>
    <p:sldLayoutId id="2147483685" r:id="rId3"/>
    <p:sldLayoutId id="2147483697" r:id="rId4"/>
  </p:sldLayoutIdLst>
  <p:timing>
    <p:tnLst>
      <p:par>
        <p:cTn id="1" dur="indefinite" restart="never" nodeType="tmRoot"/>
      </p:par>
    </p:tnLst>
  </p:timing>
  <p:hf hdr="0" ftr="0" dt="0"/>
  <p:txStyles>
    <p:titleStyle>
      <a:lvl1pPr algn="l" defTabSz="912404" rtl="0" eaLnBrk="1" latinLnBrk="0" hangingPunct="1">
        <a:spcBef>
          <a:spcPct val="0"/>
        </a:spcBef>
        <a:buNone/>
        <a:defRPr sz="1600" b="1" kern="1200">
          <a:solidFill>
            <a:schemeClr val="accent5"/>
          </a:solidFill>
          <a:latin typeface="+mj-lt"/>
          <a:ea typeface="+mj-ea"/>
          <a:cs typeface="+mj-cs"/>
        </a:defRPr>
      </a:lvl1pPr>
    </p:titleStyle>
    <p:bodyStyle>
      <a:lvl1pPr marL="100936" indent="-100936" algn="l" defTabSz="912404" rtl="0" eaLnBrk="1" latinLnBrk="0" hangingPunct="1">
        <a:spcBef>
          <a:spcPts val="429"/>
        </a:spcBef>
        <a:buFont typeface="Arial" pitchFamily="34" charset="0"/>
        <a:buChar char="•"/>
        <a:defRPr sz="900" kern="1200">
          <a:solidFill>
            <a:schemeClr val="tx1"/>
          </a:solidFill>
          <a:latin typeface="+mn-lt"/>
          <a:ea typeface="+mn-ea"/>
          <a:cs typeface="+mn-cs"/>
        </a:defRPr>
      </a:lvl1pPr>
      <a:lvl2pPr marL="206135" indent="-105198" algn="l" defTabSz="912404" rtl="0" eaLnBrk="1" latinLnBrk="0" hangingPunct="1">
        <a:spcBef>
          <a:spcPts val="429"/>
        </a:spcBef>
        <a:buFont typeface="Arial" pitchFamily="34" charset="0"/>
        <a:buChar char="–"/>
        <a:defRPr sz="900" kern="1200">
          <a:solidFill>
            <a:schemeClr val="tx1"/>
          </a:solidFill>
          <a:latin typeface="+mn-lt"/>
          <a:ea typeface="+mn-ea"/>
          <a:cs typeface="+mn-cs"/>
        </a:defRPr>
      </a:lvl2pPr>
      <a:lvl3pPr marL="307067" indent="-100936" algn="l" defTabSz="912404" rtl="0" eaLnBrk="1" latinLnBrk="0" hangingPunct="1">
        <a:spcBef>
          <a:spcPts val="429"/>
        </a:spcBef>
        <a:buFont typeface="Arial" pitchFamily="34" charset="0"/>
        <a:buChar char="•"/>
        <a:defRPr sz="900" kern="1200">
          <a:solidFill>
            <a:schemeClr val="tx1"/>
          </a:solidFill>
          <a:latin typeface="+mn-lt"/>
          <a:ea typeface="+mn-ea"/>
          <a:cs typeface="+mn-cs"/>
        </a:defRPr>
      </a:lvl3pPr>
      <a:lvl4pPr marL="410844" indent="-103779" algn="l" defTabSz="912404" rtl="0" eaLnBrk="1" latinLnBrk="0" hangingPunct="1">
        <a:spcBef>
          <a:spcPts val="429"/>
        </a:spcBef>
        <a:buFont typeface="Arial" pitchFamily="34" charset="0"/>
        <a:buChar char="–"/>
        <a:defRPr sz="900" kern="1200">
          <a:solidFill>
            <a:schemeClr val="tx1"/>
          </a:solidFill>
          <a:latin typeface="+mn-lt"/>
          <a:ea typeface="+mn-ea"/>
          <a:cs typeface="+mn-cs"/>
        </a:defRPr>
      </a:lvl4pPr>
      <a:lvl5pPr marL="511777" indent="-100936" algn="l" defTabSz="912404" rtl="0" eaLnBrk="1" latinLnBrk="0" hangingPunct="1">
        <a:spcBef>
          <a:spcPts val="429"/>
        </a:spcBef>
        <a:buFont typeface="Arial" pitchFamily="34" charset="0"/>
        <a:buChar char="•"/>
        <a:defRPr sz="900" kern="1200" baseline="0">
          <a:solidFill>
            <a:schemeClr val="tx1"/>
          </a:solidFill>
          <a:latin typeface="+mn-lt"/>
          <a:ea typeface="+mn-ea"/>
          <a:cs typeface="+mn-cs"/>
        </a:defRPr>
      </a:lvl5pPr>
      <a:lvl6pPr marL="2509112" indent="-228109" algn="l" defTabSz="91240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317" indent="-228109" algn="l" defTabSz="91240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525" indent="-228109" algn="l" defTabSz="91240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718" indent="-228109" algn="l" defTabSz="91240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04" rtl="0" eaLnBrk="1" latinLnBrk="0" hangingPunct="1">
        <a:defRPr sz="1900" kern="1200">
          <a:solidFill>
            <a:schemeClr val="tx1"/>
          </a:solidFill>
          <a:latin typeface="+mn-lt"/>
          <a:ea typeface="+mn-ea"/>
          <a:cs typeface="+mn-cs"/>
        </a:defRPr>
      </a:lvl1pPr>
      <a:lvl2pPr marL="456207" algn="l" defTabSz="912404" rtl="0" eaLnBrk="1" latinLnBrk="0" hangingPunct="1">
        <a:defRPr sz="1900" kern="1200">
          <a:solidFill>
            <a:schemeClr val="tx1"/>
          </a:solidFill>
          <a:latin typeface="+mn-lt"/>
          <a:ea typeface="+mn-ea"/>
          <a:cs typeface="+mn-cs"/>
        </a:defRPr>
      </a:lvl2pPr>
      <a:lvl3pPr marL="912404" algn="l" defTabSz="912404" rtl="0" eaLnBrk="1" latinLnBrk="0" hangingPunct="1">
        <a:defRPr sz="1900" kern="1200">
          <a:solidFill>
            <a:schemeClr val="tx1"/>
          </a:solidFill>
          <a:latin typeface="+mn-lt"/>
          <a:ea typeface="+mn-ea"/>
          <a:cs typeface="+mn-cs"/>
        </a:defRPr>
      </a:lvl3pPr>
      <a:lvl4pPr marL="1368606" algn="l" defTabSz="912404" rtl="0" eaLnBrk="1" latinLnBrk="0" hangingPunct="1">
        <a:defRPr sz="1900" kern="1200">
          <a:solidFill>
            <a:schemeClr val="tx1"/>
          </a:solidFill>
          <a:latin typeface="+mn-lt"/>
          <a:ea typeface="+mn-ea"/>
          <a:cs typeface="+mn-cs"/>
        </a:defRPr>
      </a:lvl4pPr>
      <a:lvl5pPr marL="1824810" algn="l" defTabSz="912404" rtl="0" eaLnBrk="1" latinLnBrk="0" hangingPunct="1">
        <a:defRPr sz="1900" kern="1200">
          <a:solidFill>
            <a:schemeClr val="tx1"/>
          </a:solidFill>
          <a:latin typeface="+mn-lt"/>
          <a:ea typeface="+mn-ea"/>
          <a:cs typeface="+mn-cs"/>
        </a:defRPr>
      </a:lvl5pPr>
      <a:lvl6pPr marL="2281013" algn="l" defTabSz="912404" rtl="0" eaLnBrk="1" latinLnBrk="0" hangingPunct="1">
        <a:defRPr sz="1900" kern="1200">
          <a:solidFill>
            <a:schemeClr val="tx1"/>
          </a:solidFill>
          <a:latin typeface="+mn-lt"/>
          <a:ea typeface="+mn-ea"/>
          <a:cs typeface="+mn-cs"/>
        </a:defRPr>
      </a:lvl6pPr>
      <a:lvl7pPr marL="2737214" algn="l" defTabSz="912404" rtl="0" eaLnBrk="1" latinLnBrk="0" hangingPunct="1">
        <a:defRPr sz="1900" kern="1200">
          <a:solidFill>
            <a:schemeClr val="tx1"/>
          </a:solidFill>
          <a:latin typeface="+mn-lt"/>
          <a:ea typeface="+mn-ea"/>
          <a:cs typeface="+mn-cs"/>
        </a:defRPr>
      </a:lvl7pPr>
      <a:lvl8pPr marL="3193416" algn="l" defTabSz="912404" rtl="0" eaLnBrk="1" latinLnBrk="0" hangingPunct="1">
        <a:defRPr sz="1900" kern="1200">
          <a:solidFill>
            <a:schemeClr val="tx1"/>
          </a:solidFill>
          <a:latin typeface="+mn-lt"/>
          <a:ea typeface="+mn-ea"/>
          <a:cs typeface="+mn-cs"/>
        </a:defRPr>
      </a:lvl8pPr>
      <a:lvl9pPr marL="3649619" algn="l" defTabSz="91240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0" y="853859"/>
            <a:ext cx="9144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542" tIns="65272" rIns="130542" bIns="65272" rtlCol="0" anchor="ctr">
            <a:noAutofit/>
          </a:bodyPr>
          <a:lstStyle/>
          <a:p>
            <a:pPr algn="ctr" defTabSz="913805"/>
            <a:endParaRPr lang="en-US" sz="1900" dirty="0">
              <a:solidFill>
                <a:srgbClr val="FFFFFF"/>
              </a:solidFill>
            </a:endParaRPr>
          </a:p>
        </p:txBody>
      </p:sp>
      <p:pic>
        <p:nvPicPr>
          <p:cNvPr id="17" name="Picture 16" descr="PPT_Onscreen_Banner.jpg"/>
          <p:cNvPicPr>
            <a:picLocks noChangeAspect="1"/>
          </p:cNvPicPr>
          <p:nvPr/>
        </p:nvPicPr>
        <p:blipFill>
          <a:blip r:embed="rId2" cstate="print"/>
          <a:stretch>
            <a:fillRect/>
          </a:stretch>
        </p:blipFill>
        <p:spPr>
          <a:xfrm>
            <a:off x="0" y="0"/>
            <a:ext cx="9144000" cy="914400"/>
          </a:xfrm>
          <a:prstGeom prst="rect">
            <a:avLst/>
          </a:prstGeom>
        </p:spPr>
      </p:pic>
      <p:cxnSp>
        <p:nvCxnSpPr>
          <p:cNvPr id="10" name="Straight Connector 9"/>
          <p:cNvCxnSpPr/>
          <p:nvPr/>
        </p:nvCxnSpPr>
        <p:spPr bwMode="gray">
          <a:xfrm>
            <a:off x="0" y="951924"/>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457200" y="443355"/>
            <a:ext cx="8229600" cy="407024"/>
          </a:xfrm>
          <a:prstGeom prst="rect">
            <a:avLst/>
          </a:prstGeom>
        </p:spPr>
        <p:txBody>
          <a:bodyPr vert="horz" wrap="square" lIns="65272" tIns="0" rIns="65272" bIns="0" rtlCol="0" anchor="b">
            <a:noAutofit/>
          </a:bodyPr>
          <a:lstStyle/>
          <a:p>
            <a:r>
              <a:rPr lang="en-US" dirty="0" smtClean="0"/>
              <a:t>Click to Add Slide Title – Use Title Case</a:t>
            </a:r>
            <a:endParaRPr lang="en-US" dirty="0"/>
          </a:p>
        </p:txBody>
      </p:sp>
      <p:sp>
        <p:nvSpPr>
          <p:cNvPr id="3" name="Text Placeholder 2"/>
          <p:cNvSpPr>
            <a:spLocks noGrp="1"/>
          </p:cNvSpPr>
          <p:nvPr>
            <p:ph type="body" idx="1"/>
          </p:nvPr>
        </p:nvSpPr>
        <p:spPr bwMode="gray">
          <a:xfrm>
            <a:off x="3265716" y="2677888"/>
            <a:ext cx="2612571" cy="1306286"/>
          </a:xfrm>
          <a:prstGeom prst="rect">
            <a:avLst/>
          </a:prstGeom>
        </p:spPr>
        <p:txBody>
          <a:bodyPr vert="horz" wrap="square" lIns="65272" tIns="65272" rIns="65272" bIns="65272"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8522233" y="0"/>
            <a:ext cx="621771" cy="365126"/>
          </a:xfrm>
          <a:prstGeom prst="rect">
            <a:avLst/>
          </a:prstGeom>
        </p:spPr>
        <p:txBody>
          <a:bodyPr vert="horz" wrap="square" lIns="65272" tIns="65272" rIns="65272" bIns="65272" rtlCol="0" anchor="t">
            <a:noAutofit/>
          </a:bodyPr>
          <a:lstStyle>
            <a:lvl1pPr algn="r" defTabSz="913805">
              <a:defRPr sz="1100">
                <a:solidFill>
                  <a:schemeClr val="bg1"/>
                </a:solidFill>
              </a:defRPr>
            </a:lvl1pPr>
          </a:lstStyle>
          <a:p>
            <a:fld id="{D1524D41-16DC-4D92-9EF9-071B213BE0F5}" type="slidenum">
              <a:rPr lang="en-US" smtClean="0">
                <a:solidFill>
                  <a:srgbClr val="FFFFFF"/>
                </a:solidFill>
              </a:rPr>
              <a:pPr/>
              <a:t>‹#›</a:t>
            </a:fld>
            <a:endParaRPr lang="en-US" dirty="0">
              <a:solidFill>
                <a:srgbClr val="FFFFFF"/>
              </a:solidFill>
            </a:endParaRPr>
          </a:p>
        </p:txBody>
      </p:sp>
      <p:sp>
        <p:nvSpPr>
          <p:cNvPr id="11" name="Date Placeholder 3"/>
          <p:cNvSpPr txBox="1">
            <a:spLocks/>
          </p:cNvSpPr>
          <p:nvPr/>
        </p:nvSpPr>
        <p:spPr bwMode="gray">
          <a:xfrm>
            <a:off x="1" y="3596167"/>
            <a:ext cx="182857" cy="3261834"/>
          </a:xfrm>
          <a:prstGeom prst="rect">
            <a:avLst/>
          </a:prstGeom>
        </p:spPr>
        <p:txBody>
          <a:bodyPr vert="vert270" wrap="square" lIns="65272" tIns="65272" rIns="65272" bIns="65272" anchor="ctr">
            <a:noAutofit/>
          </a:bodyPr>
          <a:lstStyle>
            <a:lvl1pPr marL="0" marR="0" indent="0" algn="l" defTabSz="640080" rtl="0" eaLnBrk="1" fontAlgn="auto" latinLnBrk="0" hangingPunct="1">
              <a:lnSpc>
                <a:spcPct val="100000"/>
              </a:lnSpc>
              <a:spcBef>
                <a:spcPts val="0"/>
              </a:spcBef>
              <a:spcAft>
                <a:spcPts val="0"/>
              </a:spcAft>
              <a:buClrTx/>
              <a:buSzTx/>
              <a:buFontTx/>
              <a:buNone/>
              <a:tabLst/>
              <a:defRPr/>
            </a:lvl1pPr>
          </a:lstStyle>
          <a:p>
            <a:pPr defTabSz="913805">
              <a:defRPr/>
            </a:pPr>
            <a:r>
              <a:rPr lang="en-US" sz="700" cap="all" dirty="0" smtClean="0">
                <a:solidFill>
                  <a:srgbClr val="617685"/>
                </a:solidFill>
                <a:latin typeface="Calibri"/>
              </a:rPr>
              <a:t>©</a:t>
            </a:r>
            <a:r>
              <a:rPr lang="en-US" sz="700" cap="all" dirty="0" smtClean="0">
                <a:solidFill>
                  <a:srgbClr val="617685"/>
                </a:solidFill>
              </a:rPr>
              <a:t>2014 The Advisory Board Company</a:t>
            </a:r>
          </a:p>
        </p:txBody>
      </p:sp>
    </p:spTree>
  </p:cSld>
  <p:clrMap bg1="lt1" tx1="dk1" bg2="lt2" tx2="dk2" accent1="accent1" accent2="accent2" accent3="accent3" accent4="accent4" accent5="accent5" accent6="accent6" hlink="hlink" folHlink="folHlink"/>
  <p:hf hdr="0" ftr="0" dt="0"/>
  <p:txStyles>
    <p:titleStyle>
      <a:lvl1pPr algn="l" defTabSz="913805" rtl="0" eaLnBrk="1" latinLnBrk="0" hangingPunct="1">
        <a:spcBef>
          <a:spcPct val="0"/>
        </a:spcBef>
        <a:buNone/>
        <a:defRPr sz="2600" b="1" kern="1200">
          <a:solidFill>
            <a:schemeClr val="bg1"/>
          </a:solidFill>
          <a:latin typeface="+mj-lt"/>
          <a:ea typeface="+mj-ea"/>
          <a:cs typeface="+mj-cs"/>
        </a:defRPr>
      </a:lvl1pPr>
    </p:titleStyle>
    <p:bodyStyle>
      <a:lvl1pPr marL="163181" indent="-163181" algn="l" defTabSz="913805" rtl="0" eaLnBrk="1" latinLnBrk="0" hangingPunct="1">
        <a:spcBef>
          <a:spcPts val="429"/>
        </a:spcBef>
        <a:buFont typeface="Arial" pitchFamily="34" charset="0"/>
        <a:buChar char="•"/>
        <a:defRPr sz="1400" kern="1200">
          <a:solidFill>
            <a:schemeClr val="tx1"/>
          </a:solidFill>
          <a:latin typeface="+mn-lt"/>
          <a:ea typeface="+mn-ea"/>
          <a:cs typeface="+mn-cs"/>
        </a:defRPr>
      </a:lvl1pPr>
      <a:lvl2pPr marL="326357" indent="-163181" algn="l" defTabSz="913805" rtl="0" eaLnBrk="1" latinLnBrk="0" hangingPunct="1">
        <a:spcBef>
          <a:spcPts val="429"/>
        </a:spcBef>
        <a:buFont typeface="Arial" pitchFamily="34" charset="0"/>
        <a:buChar char="–"/>
        <a:defRPr sz="1400" kern="1200">
          <a:solidFill>
            <a:schemeClr val="tx1"/>
          </a:solidFill>
          <a:latin typeface="+mn-lt"/>
          <a:ea typeface="+mn-ea"/>
          <a:cs typeface="+mn-cs"/>
        </a:defRPr>
      </a:lvl2pPr>
      <a:lvl3pPr marL="489539" indent="-163181" algn="l" defTabSz="913805" rtl="0" eaLnBrk="1" latinLnBrk="0" hangingPunct="1">
        <a:spcBef>
          <a:spcPts val="429"/>
        </a:spcBef>
        <a:buFont typeface="Arial" pitchFamily="34" charset="0"/>
        <a:buChar char="•"/>
        <a:defRPr sz="1400" kern="1200">
          <a:solidFill>
            <a:schemeClr val="tx1"/>
          </a:solidFill>
          <a:latin typeface="+mn-lt"/>
          <a:ea typeface="+mn-ea"/>
          <a:cs typeface="+mn-cs"/>
        </a:defRPr>
      </a:lvl3pPr>
      <a:lvl4pPr marL="652717" indent="-163181" algn="l" defTabSz="913805" rtl="0" eaLnBrk="1" latinLnBrk="0" hangingPunct="1">
        <a:spcBef>
          <a:spcPts val="429"/>
        </a:spcBef>
        <a:buFont typeface="Arial" pitchFamily="34" charset="0"/>
        <a:buChar char="–"/>
        <a:defRPr sz="1400" kern="1200">
          <a:solidFill>
            <a:schemeClr val="tx1"/>
          </a:solidFill>
          <a:latin typeface="+mn-lt"/>
          <a:ea typeface="+mn-ea"/>
          <a:cs typeface="+mn-cs"/>
        </a:defRPr>
      </a:lvl4pPr>
      <a:lvl5pPr marL="815903" indent="-163181" algn="l" defTabSz="913805" rtl="0" eaLnBrk="1" latinLnBrk="0" hangingPunct="1">
        <a:spcBef>
          <a:spcPts val="429"/>
        </a:spcBef>
        <a:buFont typeface="Arial" pitchFamily="34" charset="0"/>
        <a:buChar char="•"/>
        <a:defRPr sz="1400" kern="1200" baseline="0">
          <a:solidFill>
            <a:schemeClr val="tx1"/>
          </a:solidFill>
          <a:latin typeface="+mn-lt"/>
          <a:ea typeface="+mn-ea"/>
          <a:cs typeface="+mn-cs"/>
        </a:defRPr>
      </a:lvl5pPr>
      <a:lvl6pPr marL="2512964" indent="-228450" algn="l" defTabSz="9138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868" indent="-228450" algn="l" defTabSz="9138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769" indent="-228450" algn="l" defTabSz="9138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672" indent="-228450" algn="l" defTabSz="9138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05" rtl="0" eaLnBrk="1" latinLnBrk="0" hangingPunct="1">
        <a:defRPr sz="1900" kern="1200">
          <a:solidFill>
            <a:schemeClr val="tx1"/>
          </a:solidFill>
          <a:latin typeface="+mn-lt"/>
          <a:ea typeface="+mn-ea"/>
          <a:cs typeface="+mn-cs"/>
        </a:defRPr>
      </a:lvl1pPr>
      <a:lvl2pPr marL="456903" algn="l" defTabSz="913805" rtl="0" eaLnBrk="1" latinLnBrk="0" hangingPunct="1">
        <a:defRPr sz="1900" kern="1200">
          <a:solidFill>
            <a:schemeClr val="tx1"/>
          </a:solidFill>
          <a:latin typeface="+mn-lt"/>
          <a:ea typeface="+mn-ea"/>
          <a:cs typeface="+mn-cs"/>
        </a:defRPr>
      </a:lvl2pPr>
      <a:lvl3pPr marL="913805" algn="l" defTabSz="913805" rtl="0" eaLnBrk="1" latinLnBrk="0" hangingPunct="1">
        <a:defRPr sz="1900" kern="1200">
          <a:solidFill>
            <a:schemeClr val="tx1"/>
          </a:solidFill>
          <a:latin typeface="+mn-lt"/>
          <a:ea typeface="+mn-ea"/>
          <a:cs typeface="+mn-cs"/>
        </a:defRPr>
      </a:lvl3pPr>
      <a:lvl4pPr marL="1370709" algn="l" defTabSz="913805" rtl="0" eaLnBrk="1" latinLnBrk="0" hangingPunct="1">
        <a:defRPr sz="1900" kern="1200">
          <a:solidFill>
            <a:schemeClr val="tx1"/>
          </a:solidFill>
          <a:latin typeface="+mn-lt"/>
          <a:ea typeface="+mn-ea"/>
          <a:cs typeface="+mn-cs"/>
        </a:defRPr>
      </a:lvl4pPr>
      <a:lvl5pPr marL="1827609" algn="l" defTabSz="913805" rtl="0" eaLnBrk="1" latinLnBrk="0" hangingPunct="1">
        <a:defRPr sz="1900" kern="1200">
          <a:solidFill>
            <a:schemeClr val="tx1"/>
          </a:solidFill>
          <a:latin typeface="+mn-lt"/>
          <a:ea typeface="+mn-ea"/>
          <a:cs typeface="+mn-cs"/>
        </a:defRPr>
      </a:lvl5pPr>
      <a:lvl6pPr marL="2284513" algn="l" defTabSz="913805" rtl="0" eaLnBrk="1" latinLnBrk="0" hangingPunct="1">
        <a:defRPr sz="1900" kern="1200">
          <a:solidFill>
            <a:schemeClr val="tx1"/>
          </a:solidFill>
          <a:latin typeface="+mn-lt"/>
          <a:ea typeface="+mn-ea"/>
          <a:cs typeface="+mn-cs"/>
        </a:defRPr>
      </a:lvl6pPr>
      <a:lvl7pPr marL="2741415" algn="l" defTabSz="913805" rtl="0" eaLnBrk="1" latinLnBrk="0" hangingPunct="1">
        <a:defRPr sz="1900" kern="1200">
          <a:solidFill>
            <a:schemeClr val="tx1"/>
          </a:solidFill>
          <a:latin typeface="+mn-lt"/>
          <a:ea typeface="+mn-ea"/>
          <a:cs typeface="+mn-cs"/>
        </a:defRPr>
      </a:lvl7pPr>
      <a:lvl8pPr marL="3198318" algn="l" defTabSz="913805" rtl="0" eaLnBrk="1" latinLnBrk="0" hangingPunct="1">
        <a:defRPr sz="1900" kern="1200">
          <a:solidFill>
            <a:schemeClr val="tx1"/>
          </a:solidFill>
          <a:latin typeface="+mn-lt"/>
          <a:ea typeface="+mn-ea"/>
          <a:cs typeface="+mn-cs"/>
        </a:defRPr>
      </a:lvl8pPr>
      <a:lvl9pPr marL="3655221" algn="l" defTabSz="913805"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0" y="853858"/>
            <a:ext cx="9144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0550" tIns="65274" rIns="130550" bIns="65274" rtlCol="0" anchor="ctr">
            <a:noAutofit/>
          </a:bodyPr>
          <a:lstStyle/>
          <a:p>
            <a:pPr algn="ctr" defTabSz="913850"/>
            <a:endParaRPr lang="en-US" dirty="0">
              <a:solidFill>
                <a:srgbClr val="FFFFFF"/>
              </a:solidFill>
            </a:endParaRPr>
          </a:p>
        </p:txBody>
      </p:sp>
      <p:pic>
        <p:nvPicPr>
          <p:cNvPr id="17" name="Picture 16" descr="PPT_Onscreen_Banner.jpg"/>
          <p:cNvPicPr>
            <a:picLocks noChangeAspect="1"/>
          </p:cNvPicPr>
          <p:nvPr/>
        </p:nvPicPr>
        <p:blipFill>
          <a:blip r:embed="rId2" cstate="print"/>
          <a:stretch>
            <a:fillRect/>
          </a:stretch>
        </p:blipFill>
        <p:spPr>
          <a:xfrm>
            <a:off x="0" y="0"/>
            <a:ext cx="9144000" cy="914400"/>
          </a:xfrm>
          <a:prstGeom prst="rect">
            <a:avLst/>
          </a:prstGeom>
        </p:spPr>
      </p:pic>
      <p:cxnSp>
        <p:nvCxnSpPr>
          <p:cNvPr id="10" name="Straight Connector 9"/>
          <p:cNvCxnSpPr/>
          <p:nvPr/>
        </p:nvCxnSpPr>
        <p:spPr bwMode="gray">
          <a:xfrm>
            <a:off x="0" y="951924"/>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457200" y="443355"/>
            <a:ext cx="8229600" cy="407024"/>
          </a:xfrm>
          <a:prstGeom prst="rect">
            <a:avLst/>
          </a:prstGeom>
        </p:spPr>
        <p:txBody>
          <a:bodyPr vert="horz" wrap="square" lIns="65274" tIns="0" rIns="65274" bIns="0" rtlCol="0" anchor="b">
            <a:noAutofit/>
          </a:bodyPr>
          <a:lstStyle/>
          <a:p>
            <a:r>
              <a:rPr lang="en-US" dirty="0" smtClean="0"/>
              <a:t>Click to Add Slide Title – Use Title Case</a:t>
            </a:r>
            <a:endParaRPr lang="en-US" dirty="0"/>
          </a:p>
        </p:txBody>
      </p:sp>
      <p:sp>
        <p:nvSpPr>
          <p:cNvPr id="3" name="Text Placeholder 2"/>
          <p:cNvSpPr>
            <a:spLocks noGrp="1"/>
          </p:cNvSpPr>
          <p:nvPr>
            <p:ph type="body" idx="1"/>
          </p:nvPr>
        </p:nvSpPr>
        <p:spPr bwMode="gray">
          <a:xfrm>
            <a:off x="3265716" y="2677888"/>
            <a:ext cx="2612571" cy="1306286"/>
          </a:xfrm>
          <a:prstGeom prst="rect">
            <a:avLst/>
          </a:prstGeom>
        </p:spPr>
        <p:txBody>
          <a:bodyPr vert="horz" wrap="square" lIns="65274" tIns="65274" rIns="65274" bIns="65274"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8522233" y="0"/>
            <a:ext cx="621771" cy="365126"/>
          </a:xfrm>
          <a:prstGeom prst="rect">
            <a:avLst/>
          </a:prstGeom>
        </p:spPr>
        <p:txBody>
          <a:bodyPr vert="horz" wrap="square" lIns="65274" tIns="65274" rIns="65274" bIns="65274" rtlCol="0" anchor="t">
            <a:noAutofit/>
          </a:bodyPr>
          <a:lstStyle>
            <a:lvl1pPr algn="r" defTabSz="913850">
              <a:defRPr sz="1100">
                <a:solidFill>
                  <a:schemeClr val="bg1"/>
                </a:solidFill>
              </a:defRPr>
            </a:lvl1pPr>
          </a:lstStyle>
          <a:p>
            <a:fld id="{D1524D41-16DC-4D92-9EF9-071B213BE0F5}" type="slidenum">
              <a:rPr lang="en-US" smtClean="0">
                <a:solidFill>
                  <a:srgbClr val="FFFFFF"/>
                </a:solidFill>
              </a:rPr>
              <a:pPr/>
              <a:t>‹#›</a:t>
            </a:fld>
            <a:endParaRPr lang="en-US" dirty="0">
              <a:solidFill>
                <a:srgbClr val="FFFFFF"/>
              </a:solidFill>
            </a:endParaRPr>
          </a:p>
        </p:txBody>
      </p:sp>
      <p:sp>
        <p:nvSpPr>
          <p:cNvPr id="11" name="Date Placeholder 3"/>
          <p:cNvSpPr txBox="1">
            <a:spLocks/>
          </p:cNvSpPr>
          <p:nvPr/>
        </p:nvSpPr>
        <p:spPr bwMode="gray">
          <a:xfrm>
            <a:off x="1" y="3596167"/>
            <a:ext cx="182857" cy="3261834"/>
          </a:xfrm>
          <a:prstGeom prst="rect">
            <a:avLst/>
          </a:prstGeom>
        </p:spPr>
        <p:txBody>
          <a:bodyPr vert="vert270" wrap="square" lIns="65274" tIns="65274" rIns="65274" bIns="65274" anchor="ctr">
            <a:noAutofit/>
          </a:bodyPr>
          <a:lstStyle>
            <a:lvl1pPr marL="0" marR="0" indent="0" algn="l" defTabSz="640080" rtl="0" eaLnBrk="1" fontAlgn="auto" latinLnBrk="0" hangingPunct="1">
              <a:lnSpc>
                <a:spcPct val="100000"/>
              </a:lnSpc>
              <a:spcBef>
                <a:spcPts val="0"/>
              </a:spcBef>
              <a:spcAft>
                <a:spcPts val="0"/>
              </a:spcAft>
              <a:buClrTx/>
              <a:buSzTx/>
              <a:buFontTx/>
              <a:buNone/>
              <a:tabLst/>
              <a:defRPr/>
            </a:lvl1pPr>
          </a:lstStyle>
          <a:p>
            <a:pPr defTabSz="913850">
              <a:defRPr/>
            </a:pPr>
            <a:r>
              <a:rPr lang="en-US" sz="700" cap="all" dirty="0" smtClean="0">
                <a:solidFill>
                  <a:srgbClr val="617685"/>
                </a:solidFill>
                <a:latin typeface="Calibri"/>
              </a:rPr>
              <a:t>©</a:t>
            </a:r>
            <a:r>
              <a:rPr lang="en-US" sz="700" cap="all" dirty="0" smtClean="0">
                <a:solidFill>
                  <a:srgbClr val="617685"/>
                </a:solidFill>
              </a:rPr>
              <a:t>2014 The Advisory Board Company</a:t>
            </a:r>
          </a:p>
        </p:txBody>
      </p:sp>
    </p:spTree>
  </p:cSld>
  <p:clrMap bg1="lt1" tx1="dk1" bg2="lt2" tx2="dk2" accent1="accent1" accent2="accent2" accent3="accent3" accent4="accent4" accent5="accent5" accent6="accent6" hlink="hlink" folHlink="folHlink"/>
  <p:hf hdr="0" ftr="0" dt="0"/>
  <p:txStyles>
    <p:titleStyle>
      <a:lvl1pPr algn="l" defTabSz="913850" rtl="0" eaLnBrk="1" latinLnBrk="0" hangingPunct="1">
        <a:spcBef>
          <a:spcPct val="0"/>
        </a:spcBef>
        <a:buNone/>
        <a:defRPr sz="2600" b="1" kern="1200">
          <a:solidFill>
            <a:schemeClr val="bg1"/>
          </a:solidFill>
          <a:latin typeface="+mj-lt"/>
          <a:ea typeface="+mj-ea"/>
          <a:cs typeface="+mj-cs"/>
        </a:defRPr>
      </a:lvl1pPr>
    </p:titleStyle>
    <p:bodyStyle>
      <a:lvl1pPr marL="163188" indent="-163188" algn="l" defTabSz="913850" rtl="0" eaLnBrk="1" latinLnBrk="0" hangingPunct="1">
        <a:spcBef>
          <a:spcPts val="429"/>
        </a:spcBef>
        <a:buFont typeface="Arial" pitchFamily="34" charset="0"/>
        <a:buChar char="•"/>
        <a:defRPr sz="1400" kern="1200">
          <a:solidFill>
            <a:schemeClr val="tx1"/>
          </a:solidFill>
          <a:latin typeface="+mn-lt"/>
          <a:ea typeface="+mn-ea"/>
          <a:cs typeface="+mn-cs"/>
        </a:defRPr>
      </a:lvl1pPr>
      <a:lvl2pPr marL="326375" indent="-163188" algn="l" defTabSz="913850" rtl="0" eaLnBrk="1" latinLnBrk="0" hangingPunct="1">
        <a:spcBef>
          <a:spcPts val="429"/>
        </a:spcBef>
        <a:buFont typeface="Arial" pitchFamily="34" charset="0"/>
        <a:buChar char="–"/>
        <a:defRPr sz="1400" kern="1200">
          <a:solidFill>
            <a:schemeClr val="tx1"/>
          </a:solidFill>
          <a:latin typeface="+mn-lt"/>
          <a:ea typeface="+mn-ea"/>
          <a:cs typeface="+mn-cs"/>
        </a:defRPr>
      </a:lvl2pPr>
      <a:lvl3pPr marL="489564" indent="-163188" algn="l" defTabSz="913850" rtl="0" eaLnBrk="1" latinLnBrk="0" hangingPunct="1">
        <a:spcBef>
          <a:spcPts val="429"/>
        </a:spcBef>
        <a:buFont typeface="Arial" pitchFamily="34" charset="0"/>
        <a:buChar char="•"/>
        <a:defRPr sz="1400" kern="1200">
          <a:solidFill>
            <a:schemeClr val="tx1"/>
          </a:solidFill>
          <a:latin typeface="+mn-lt"/>
          <a:ea typeface="+mn-ea"/>
          <a:cs typeface="+mn-cs"/>
        </a:defRPr>
      </a:lvl3pPr>
      <a:lvl4pPr marL="652749" indent="-163188" algn="l" defTabSz="913850" rtl="0" eaLnBrk="1" latinLnBrk="0" hangingPunct="1">
        <a:spcBef>
          <a:spcPts val="429"/>
        </a:spcBef>
        <a:buFont typeface="Arial" pitchFamily="34" charset="0"/>
        <a:buChar char="–"/>
        <a:defRPr sz="1400" kern="1200">
          <a:solidFill>
            <a:schemeClr val="tx1"/>
          </a:solidFill>
          <a:latin typeface="+mn-lt"/>
          <a:ea typeface="+mn-ea"/>
          <a:cs typeface="+mn-cs"/>
        </a:defRPr>
      </a:lvl4pPr>
      <a:lvl5pPr marL="815940" indent="-163188" algn="l" defTabSz="913850" rtl="0" eaLnBrk="1" latinLnBrk="0" hangingPunct="1">
        <a:spcBef>
          <a:spcPts val="429"/>
        </a:spcBef>
        <a:buFont typeface="Arial" pitchFamily="34" charset="0"/>
        <a:buChar char="•"/>
        <a:defRPr sz="1400" kern="1200" baseline="0">
          <a:solidFill>
            <a:schemeClr val="tx1"/>
          </a:solidFill>
          <a:latin typeface="+mn-lt"/>
          <a:ea typeface="+mn-ea"/>
          <a:cs typeface="+mn-cs"/>
        </a:defRPr>
      </a:lvl5pPr>
      <a:lvl6pPr marL="2513089" indent="-228465" algn="l" defTabSz="9138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15" indent="-228465" algn="l" defTabSz="9138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40" indent="-228465" algn="l" defTabSz="9138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866" indent="-228465" algn="l" defTabSz="9138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50" rtl="0" eaLnBrk="1" latinLnBrk="0" hangingPunct="1">
        <a:defRPr sz="1900" kern="1200">
          <a:solidFill>
            <a:schemeClr val="tx1"/>
          </a:solidFill>
          <a:latin typeface="+mn-lt"/>
          <a:ea typeface="+mn-ea"/>
          <a:cs typeface="+mn-cs"/>
        </a:defRPr>
      </a:lvl1pPr>
      <a:lvl2pPr marL="456926" algn="l" defTabSz="913850" rtl="0" eaLnBrk="1" latinLnBrk="0" hangingPunct="1">
        <a:defRPr sz="1900" kern="1200">
          <a:solidFill>
            <a:schemeClr val="tx1"/>
          </a:solidFill>
          <a:latin typeface="+mn-lt"/>
          <a:ea typeface="+mn-ea"/>
          <a:cs typeface="+mn-cs"/>
        </a:defRPr>
      </a:lvl2pPr>
      <a:lvl3pPr marL="913850" algn="l" defTabSz="913850" rtl="0" eaLnBrk="1" latinLnBrk="0" hangingPunct="1">
        <a:defRPr sz="1900" kern="1200">
          <a:solidFill>
            <a:schemeClr val="tx1"/>
          </a:solidFill>
          <a:latin typeface="+mn-lt"/>
          <a:ea typeface="+mn-ea"/>
          <a:cs typeface="+mn-cs"/>
        </a:defRPr>
      </a:lvl3pPr>
      <a:lvl4pPr marL="1370776" algn="l" defTabSz="913850" rtl="0" eaLnBrk="1" latinLnBrk="0" hangingPunct="1">
        <a:defRPr sz="1900" kern="1200">
          <a:solidFill>
            <a:schemeClr val="tx1"/>
          </a:solidFill>
          <a:latin typeface="+mn-lt"/>
          <a:ea typeface="+mn-ea"/>
          <a:cs typeface="+mn-cs"/>
        </a:defRPr>
      </a:lvl4pPr>
      <a:lvl5pPr marL="1827701" algn="l" defTabSz="913850" rtl="0" eaLnBrk="1" latinLnBrk="0" hangingPunct="1">
        <a:defRPr sz="1900" kern="1200">
          <a:solidFill>
            <a:schemeClr val="tx1"/>
          </a:solidFill>
          <a:latin typeface="+mn-lt"/>
          <a:ea typeface="+mn-ea"/>
          <a:cs typeface="+mn-cs"/>
        </a:defRPr>
      </a:lvl5pPr>
      <a:lvl6pPr marL="2284628" algn="l" defTabSz="913850" rtl="0" eaLnBrk="1" latinLnBrk="0" hangingPunct="1">
        <a:defRPr sz="1900" kern="1200">
          <a:solidFill>
            <a:schemeClr val="tx1"/>
          </a:solidFill>
          <a:latin typeface="+mn-lt"/>
          <a:ea typeface="+mn-ea"/>
          <a:cs typeface="+mn-cs"/>
        </a:defRPr>
      </a:lvl6pPr>
      <a:lvl7pPr marL="2741552" algn="l" defTabSz="913850" rtl="0" eaLnBrk="1" latinLnBrk="0" hangingPunct="1">
        <a:defRPr sz="1900" kern="1200">
          <a:solidFill>
            <a:schemeClr val="tx1"/>
          </a:solidFill>
          <a:latin typeface="+mn-lt"/>
          <a:ea typeface="+mn-ea"/>
          <a:cs typeface="+mn-cs"/>
        </a:defRPr>
      </a:lvl7pPr>
      <a:lvl8pPr marL="3198478" algn="l" defTabSz="913850" rtl="0" eaLnBrk="1" latinLnBrk="0" hangingPunct="1">
        <a:defRPr sz="1900" kern="1200">
          <a:solidFill>
            <a:schemeClr val="tx1"/>
          </a:solidFill>
          <a:latin typeface="+mn-lt"/>
          <a:ea typeface="+mn-ea"/>
          <a:cs typeface="+mn-cs"/>
        </a:defRPr>
      </a:lvl8pPr>
      <a:lvl9pPr marL="3655405" algn="l" defTabSz="91385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gray">
          <a:xfrm>
            <a:off x="8229600" y="4"/>
            <a:ext cx="914400" cy="424543"/>
          </a:xfrm>
          <a:prstGeom prst="rect">
            <a:avLst/>
          </a:prstGeom>
          <a:noFill/>
          <a:ln w="9525">
            <a:noFill/>
            <a:miter lim="800000"/>
            <a:headEnd/>
            <a:tailEnd/>
          </a:ln>
          <a:effectLst/>
        </p:spPr>
        <p:txBody>
          <a:bodyPr vert="horz" wrap="square" lIns="93239" tIns="46620" rIns="93239" bIns="46620" numCol="1" anchor="t" anchorCtr="0" compatLnSpc="1">
            <a:prstTxWarp prst="textNoShape">
              <a:avLst/>
            </a:prstTxWarp>
          </a:bodyPr>
          <a:lstStyle>
            <a:lvl1pPr algn="r" defTabSz="932795">
              <a:defRPr sz="1400" i="0">
                <a:solidFill>
                  <a:schemeClr val="bg1"/>
                </a:solidFill>
                <a:latin typeface="+mn-lt"/>
                <a:cs typeface="Arial" pitchFamily="34" charset="0"/>
              </a:defRPr>
            </a:lvl1pPr>
          </a:lstStyle>
          <a:p>
            <a:pPr fontAlgn="base">
              <a:spcBef>
                <a:spcPct val="0"/>
              </a:spcBef>
              <a:spcAft>
                <a:spcPct val="0"/>
              </a:spcAft>
            </a:pPr>
            <a:fld id="{720EF1D8-22C3-47F9-97C9-90650415DCF1}"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3" name="Footer Placeholder 2"/>
          <p:cNvSpPr>
            <a:spLocks noGrp="1"/>
          </p:cNvSpPr>
          <p:nvPr>
            <p:ph type="ftr" sz="quarter" idx="3"/>
          </p:nvPr>
        </p:nvSpPr>
        <p:spPr>
          <a:xfrm>
            <a:off x="0" y="6492879"/>
            <a:ext cx="4572000" cy="365124"/>
          </a:xfrm>
          <a:prstGeom prst="rect">
            <a:avLst/>
          </a:prstGeom>
        </p:spPr>
        <p:txBody>
          <a:bodyPr vert="horz" lIns="130550" tIns="65274" rIns="130550" bIns="65274" rtlCol="0" anchor="ctr"/>
          <a:lstStyle>
            <a:lvl1pPr algn="l" defTabSz="913896" fontAlgn="base">
              <a:spcBef>
                <a:spcPct val="0"/>
              </a:spcBef>
              <a:spcAft>
                <a:spcPct val="0"/>
              </a:spcAft>
              <a:defRPr sz="1100">
                <a:solidFill>
                  <a:schemeClr val="tx1"/>
                </a:solidFill>
              </a:defRPr>
            </a:lvl1pPr>
          </a:lstStyle>
          <a:p>
            <a:r>
              <a:rPr lang="en-US" dirty="0" smtClean="0">
                <a:solidFill>
                  <a:srgbClr val="000000"/>
                </a:solidFill>
              </a:rPr>
              <a:t>Add footer text here.</a:t>
            </a: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ftr="0" dt="0"/>
  <p:txStyles>
    <p:titleStyle>
      <a:lvl1pPr algn="ctr" defTabSz="932795" rtl="0" eaLnBrk="1" fontAlgn="base" hangingPunct="1">
        <a:spcBef>
          <a:spcPct val="0"/>
        </a:spcBef>
        <a:spcAft>
          <a:spcPct val="0"/>
        </a:spcAft>
        <a:defRPr sz="2300" spc="286" baseline="0">
          <a:solidFill>
            <a:schemeClr val="tx1"/>
          </a:solidFill>
          <a:latin typeface="+mj-lt"/>
          <a:ea typeface="+mj-ea"/>
          <a:cs typeface="Arial" pitchFamily="34" charset="0"/>
        </a:defRPr>
      </a:lvl1pPr>
      <a:lvl2pPr algn="ctr" defTabSz="932795" rtl="0" eaLnBrk="1" fontAlgn="base" hangingPunct="1">
        <a:spcBef>
          <a:spcPct val="0"/>
        </a:spcBef>
        <a:spcAft>
          <a:spcPct val="0"/>
        </a:spcAft>
        <a:defRPr sz="4400">
          <a:solidFill>
            <a:schemeClr val="tx2"/>
          </a:solidFill>
          <a:latin typeface="Arial" charset="0"/>
        </a:defRPr>
      </a:lvl2pPr>
      <a:lvl3pPr algn="ctr" defTabSz="932795" rtl="0" eaLnBrk="1" fontAlgn="base" hangingPunct="1">
        <a:spcBef>
          <a:spcPct val="0"/>
        </a:spcBef>
        <a:spcAft>
          <a:spcPct val="0"/>
        </a:spcAft>
        <a:defRPr sz="4400">
          <a:solidFill>
            <a:schemeClr val="tx2"/>
          </a:solidFill>
          <a:latin typeface="Arial" charset="0"/>
        </a:defRPr>
      </a:lvl3pPr>
      <a:lvl4pPr algn="ctr" defTabSz="932795" rtl="0" eaLnBrk="1" fontAlgn="base" hangingPunct="1">
        <a:spcBef>
          <a:spcPct val="0"/>
        </a:spcBef>
        <a:spcAft>
          <a:spcPct val="0"/>
        </a:spcAft>
        <a:defRPr sz="4400">
          <a:solidFill>
            <a:schemeClr val="tx2"/>
          </a:solidFill>
          <a:latin typeface="Arial" charset="0"/>
        </a:defRPr>
      </a:lvl4pPr>
      <a:lvl5pPr algn="ctr" defTabSz="932795" rtl="0" eaLnBrk="1" fontAlgn="base" hangingPunct="1">
        <a:spcBef>
          <a:spcPct val="0"/>
        </a:spcBef>
        <a:spcAft>
          <a:spcPct val="0"/>
        </a:spcAft>
        <a:defRPr sz="4400">
          <a:solidFill>
            <a:schemeClr val="tx2"/>
          </a:solidFill>
          <a:latin typeface="Arial" charset="0"/>
        </a:defRPr>
      </a:lvl5pPr>
      <a:lvl6pPr marL="291373" algn="ctr" defTabSz="932795" rtl="0" eaLnBrk="1" fontAlgn="base" hangingPunct="1">
        <a:spcBef>
          <a:spcPct val="0"/>
        </a:spcBef>
        <a:spcAft>
          <a:spcPct val="0"/>
        </a:spcAft>
        <a:defRPr sz="4400">
          <a:solidFill>
            <a:schemeClr val="tx2"/>
          </a:solidFill>
          <a:latin typeface="Arial" charset="0"/>
        </a:defRPr>
      </a:lvl6pPr>
      <a:lvl7pPr marL="582745" algn="ctr" defTabSz="932795" rtl="0" eaLnBrk="1" fontAlgn="base" hangingPunct="1">
        <a:spcBef>
          <a:spcPct val="0"/>
        </a:spcBef>
        <a:spcAft>
          <a:spcPct val="0"/>
        </a:spcAft>
        <a:defRPr sz="4400">
          <a:solidFill>
            <a:schemeClr val="tx2"/>
          </a:solidFill>
          <a:latin typeface="Arial" charset="0"/>
        </a:defRPr>
      </a:lvl7pPr>
      <a:lvl8pPr marL="874115" algn="ctr" defTabSz="932795" rtl="0" eaLnBrk="1" fontAlgn="base" hangingPunct="1">
        <a:spcBef>
          <a:spcPct val="0"/>
        </a:spcBef>
        <a:spcAft>
          <a:spcPct val="0"/>
        </a:spcAft>
        <a:defRPr sz="4400">
          <a:solidFill>
            <a:schemeClr val="tx2"/>
          </a:solidFill>
          <a:latin typeface="Arial" charset="0"/>
        </a:defRPr>
      </a:lvl8pPr>
      <a:lvl9pPr marL="1165486" algn="ctr" defTabSz="932795" rtl="0" eaLnBrk="1" fontAlgn="base" hangingPunct="1">
        <a:spcBef>
          <a:spcPct val="0"/>
        </a:spcBef>
        <a:spcAft>
          <a:spcPct val="0"/>
        </a:spcAft>
        <a:defRPr sz="4400">
          <a:solidFill>
            <a:schemeClr val="tx2"/>
          </a:solidFill>
          <a:latin typeface="Arial" charset="0"/>
        </a:defRPr>
      </a:lvl9pPr>
    </p:titleStyle>
    <p:bodyStyle>
      <a:lvl1pPr marL="163188" indent="-163188" algn="l" defTabSz="932795" rtl="0" eaLnBrk="1" fontAlgn="base" hangingPunct="1">
        <a:spcBef>
          <a:spcPct val="20000"/>
        </a:spcBef>
        <a:spcAft>
          <a:spcPct val="0"/>
        </a:spcAft>
        <a:buChar char="•"/>
        <a:defRPr sz="1400" baseline="0">
          <a:solidFill>
            <a:schemeClr val="tx1"/>
          </a:solidFill>
          <a:latin typeface="Calibri" pitchFamily="34" charset="0"/>
          <a:ea typeface="+mn-ea"/>
          <a:cs typeface="Arial" pitchFamily="34" charset="0"/>
        </a:defRPr>
      </a:lvl1pPr>
      <a:lvl2pPr marL="326375" indent="-163188" algn="l" defTabSz="932795" rtl="0" eaLnBrk="1" fontAlgn="base" hangingPunct="1">
        <a:spcBef>
          <a:spcPct val="20000"/>
        </a:spcBef>
        <a:spcAft>
          <a:spcPct val="0"/>
        </a:spcAft>
        <a:buChar char="–"/>
        <a:defRPr sz="1400" baseline="0">
          <a:solidFill>
            <a:schemeClr val="tx1"/>
          </a:solidFill>
          <a:latin typeface="Calibri" pitchFamily="34" charset="0"/>
          <a:cs typeface="Arial" pitchFamily="34" charset="0"/>
        </a:defRPr>
      </a:lvl2pPr>
      <a:lvl3pPr marL="489564" indent="-163188" algn="l" defTabSz="932795" rtl="0" eaLnBrk="1" fontAlgn="base" hangingPunct="1">
        <a:spcBef>
          <a:spcPct val="20000"/>
        </a:spcBef>
        <a:spcAft>
          <a:spcPct val="0"/>
        </a:spcAft>
        <a:buChar char="•"/>
        <a:defRPr sz="1400" baseline="0">
          <a:solidFill>
            <a:schemeClr val="tx1"/>
          </a:solidFill>
          <a:latin typeface="Calibri" pitchFamily="34" charset="0"/>
          <a:cs typeface="Arial" pitchFamily="34" charset="0"/>
        </a:defRPr>
      </a:lvl3pPr>
      <a:lvl4pPr marL="652749" indent="-163188" algn="l" defTabSz="932795" rtl="0" eaLnBrk="1" fontAlgn="base" hangingPunct="1">
        <a:spcBef>
          <a:spcPct val="20000"/>
        </a:spcBef>
        <a:spcAft>
          <a:spcPct val="0"/>
        </a:spcAft>
        <a:buChar char="–"/>
        <a:defRPr sz="1400" baseline="0">
          <a:solidFill>
            <a:schemeClr val="tx1"/>
          </a:solidFill>
          <a:latin typeface="Calibri" pitchFamily="34" charset="0"/>
          <a:cs typeface="Arial" pitchFamily="34" charset="0"/>
        </a:defRPr>
      </a:lvl4pPr>
      <a:lvl5pPr marL="815940" indent="-163188" algn="l" defTabSz="932795" rtl="0" eaLnBrk="1" fontAlgn="base" hangingPunct="1">
        <a:spcBef>
          <a:spcPct val="20000"/>
        </a:spcBef>
        <a:spcAft>
          <a:spcPct val="0"/>
        </a:spcAft>
        <a:buFont typeface="Arial" pitchFamily="34" charset="0"/>
        <a:buChar char="•"/>
        <a:defRPr sz="1400" baseline="0">
          <a:solidFill>
            <a:schemeClr val="tx1"/>
          </a:solidFill>
          <a:latin typeface="Calibri" pitchFamily="34" charset="0"/>
          <a:cs typeface="Arial" pitchFamily="34" charset="0"/>
        </a:defRPr>
      </a:lvl5pPr>
      <a:lvl6pPr marL="2389651" indent="-233706" algn="l" defTabSz="932795" rtl="0" eaLnBrk="1" fontAlgn="base" hangingPunct="1">
        <a:spcBef>
          <a:spcPct val="20000"/>
        </a:spcBef>
        <a:spcAft>
          <a:spcPct val="0"/>
        </a:spcAft>
        <a:buChar char="»"/>
        <a:defRPr sz="2000">
          <a:solidFill>
            <a:schemeClr val="tx1"/>
          </a:solidFill>
          <a:latin typeface="+mn-lt"/>
        </a:defRPr>
      </a:lvl6pPr>
      <a:lvl7pPr marL="2681021" indent="-233706" algn="l" defTabSz="932795" rtl="0" eaLnBrk="1" fontAlgn="base" hangingPunct="1">
        <a:spcBef>
          <a:spcPct val="20000"/>
        </a:spcBef>
        <a:spcAft>
          <a:spcPct val="0"/>
        </a:spcAft>
        <a:buChar char="»"/>
        <a:defRPr sz="2000">
          <a:solidFill>
            <a:schemeClr val="tx1"/>
          </a:solidFill>
          <a:latin typeface="+mn-lt"/>
        </a:defRPr>
      </a:lvl7pPr>
      <a:lvl8pPr marL="2972395" indent="-233706" algn="l" defTabSz="932795" rtl="0" eaLnBrk="1" fontAlgn="base" hangingPunct="1">
        <a:spcBef>
          <a:spcPct val="20000"/>
        </a:spcBef>
        <a:spcAft>
          <a:spcPct val="0"/>
        </a:spcAft>
        <a:buChar char="»"/>
        <a:defRPr sz="2000">
          <a:solidFill>
            <a:schemeClr val="tx1"/>
          </a:solidFill>
          <a:latin typeface="+mn-lt"/>
        </a:defRPr>
      </a:lvl8pPr>
      <a:lvl9pPr marL="3263767" indent="-233706" algn="l" defTabSz="93279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582745" rtl="0" eaLnBrk="1" latinLnBrk="0" hangingPunct="1">
        <a:defRPr sz="1100" kern="1200">
          <a:solidFill>
            <a:schemeClr val="tx1"/>
          </a:solidFill>
          <a:latin typeface="+mn-lt"/>
          <a:ea typeface="+mn-ea"/>
          <a:cs typeface="+mn-cs"/>
        </a:defRPr>
      </a:lvl1pPr>
      <a:lvl2pPr marL="291373" algn="l" defTabSz="582745" rtl="0" eaLnBrk="1" latinLnBrk="0" hangingPunct="1">
        <a:defRPr sz="1100" kern="1200">
          <a:solidFill>
            <a:schemeClr val="tx1"/>
          </a:solidFill>
          <a:latin typeface="+mn-lt"/>
          <a:ea typeface="+mn-ea"/>
          <a:cs typeface="+mn-cs"/>
        </a:defRPr>
      </a:lvl2pPr>
      <a:lvl3pPr marL="582745" algn="l" defTabSz="582745" rtl="0" eaLnBrk="1" latinLnBrk="0" hangingPunct="1">
        <a:defRPr sz="1100" kern="1200">
          <a:solidFill>
            <a:schemeClr val="tx1"/>
          </a:solidFill>
          <a:latin typeface="+mn-lt"/>
          <a:ea typeface="+mn-ea"/>
          <a:cs typeface="+mn-cs"/>
        </a:defRPr>
      </a:lvl3pPr>
      <a:lvl4pPr marL="874115" algn="l" defTabSz="582745" rtl="0" eaLnBrk="1" latinLnBrk="0" hangingPunct="1">
        <a:defRPr sz="1100" kern="1200">
          <a:solidFill>
            <a:schemeClr val="tx1"/>
          </a:solidFill>
          <a:latin typeface="+mn-lt"/>
          <a:ea typeface="+mn-ea"/>
          <a:cs typeface="+mn-cs"/>
        </a:defRPr>
      </a:lvl4pPr>
      <a:lvl5pPr marL="1165486" algn="l" defTabSz="582745" rtl="0" eaLnBrk="1" latinLnBrk="0" hangingPunct="1">
        <a:defRPr sz="1100" kern="1200">
          <a:solidFill>
            <a:schemeClr val="tx1"/>
          </a:solidFill>
          <a:latin typeface="+mn-lt"/>
          <a:ea typeface="+mn-ea"/>
          <a:cs typeface="+mn-cs"/>
        </a:defRPr>
      </a:lvl5pPr>
      <a:lvl6pPr marL="1456859" algn="l" defTabSz="582745" rtl="0" eaLnBrk="1" latinLnBrk="0" hangingPunct="1">
        <a:defRPr sz="1100" kern="1200">
          <a:solidFill>
            <a:schemeClr val="tx1"/>
          </a:solidFill>
          <a:latin typeface="+mn-lt"/>
          <a:ea typeface="+mn-ea"/>
          <a:cs typeface="+mn-cs"/>
        </a:defRPr>
      </a:lvl6pPr>
      <a:lvl7pPr marL="1748231" algn="l" defTabSz="582745" rtl="0" eaLnBrk="1" latinLnBrk="0" hangingPunct="1">
        <a:defRPr sz="1100" kern="1200">
          <a:solidFill>
            <a:schemeClr val="tx1"/>
          </a:solidFill>
          <a:latin typeface="+mn-lt"/>
          <a:ea typeface="+mn-ea"/>
          <a:cs typeface="+mn-cs"/>
        </a:defRPr>
      </a:lvl7pPr>
      <a:lvl8pPr marL="2039602" algn="l" defTabSz="582745" rtl="0" eaLnBrk="1" latinLnBrk="0" hangingPunct="1">
        <a:defRPr sz="1100" kern="1200">
          <a:solidFill>
            <a:schemeClr val="tx1"/>
          </a:solidFill>
          <a:latin typeface="+mn-lt"/>
          <a:ea typeface="+mn-ea"/>
          <a:cs typeface="+mn-cs"/>
        </a:defRPr>
      </a:lvl8pPr>
      <a:lvl9pPr marL="2330970" algn="l" defTabSz="582745"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287" tIns="65287" rIns="65287" bIns="65287"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8" y="6454588"/>
            <a:ext cx="621772" cy="242047"/>
          </a:xfrm>
          <a:prstGeom prst="rect">
            <a:avLst/>
          </a:prstGeom>
        </p:spPr>
        <p:txBody>
          <a:bodyPr vert="horz" wrap="square" lIns="41015" tIns="41015" rIns="41015" bIns="41015" rtlCol="0" anchor="t">
            <a:noAutofit/>
          </a:bodyPr>
          <a:lstStyle>
            <a:lvl1pPr algn="ctr" defTabSz="914021">
              <a:defRPr sz="800">
                <a:solidFill>
                  <a:schemeClr val="accent5"/>
                </a:solidFill>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Box 4"/>
          <p:cNvSpPr txBox="1"/>
          <p:nvPr/>
        </p:nvSpPr>
        <p:spPr>
          <a:xfrm>
            <a:off x="404091" y="6454590"/>
            <a:ext cx="2170545" cy="159775"/>
          </a:xfrm>
          <a:prstGeom prst="rect">
            <a:avLst/>
          </a:prstGeom>
          <a:noFill/>
        </p:spPr>
        <p:txBody>
          <a:bodyPr wrap="square" lIns="41015" tIns="41015" rIns="41015" bIns="41015" rtlCol="0">
            <a:spAutoFit/>
          </a:bodyPr>
          <a:lstStyle/>
          <a:p>
            <a:pPr defTabSz="914021">
              <a:defRPr/>
            </a:pPr>
            <a:r>
              <a:rPr lang="en-US" sz="500" cap="all" dirty="0" smtClean="0">
                <a:solidFill>
                  <a:srgbClr val="617685"/>
                </a:solidFill>
              </a:rPr>
              <a:t>©2014 The Advisory Board Company • </a:t>
            </a:r>
            <a:r>
              <a:rPr lang="en-US" sz="500" b="1" cap="all" dirty="0" smtClean="0">
                <a:solidFill>
                  <a:srgbClr val="617685"/>
                </a:solidFill>
              </a:rPr>
              <a:t>advisory.com</a:t>
            </a:r>
          </a:p>
        </p:txBody>
      </p:sp>
    </p:spTree>
  </p:cSld>
  <p:clrMap bg1="lt1" tx1="dk1" bg2="lt2" tx2="dk2" accent1="accent1" accent2="accent2" accent3="accent3" accent4="accent4" accent5="accent5" accent6="accent6" hlink="hlink" folHlink="folHlink"/>
  <p:hf hdr="0" ftr="0" dt="0"/>
  <p:txStyles>
    <p:titleStyle>
      <a:lvl1pPr algn="l" defTabSz="914021" rtl="0" eaLnBrk="1" latinLnBrk="0" hangingPunct="1">
        <a:spcBef>
          <a:spcPct val="0"/>
        </a:spcBef>
        <a:buNone/>
        <a:defRPr sz="1600" b="1" kern="1200">
          <a:solidFill>
            <a:schemeClr val="accent5"/>
          </a:solidFill>
          <a:latin typeface="+mj-lt"/>
          <a:ea typeface="+mj-ea"/>
          <a:cs typeface="+mj-cs"/>
        </a:defRPr>
      </a:lvl1pPr>
    </p:titleStyle>
    <p:bodyStyle>
      <a:lvl1pPr marL="101113" indent="-101113"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498" indent="-105385"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610" indent="-101113"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571" indent="-103962"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684" indent="-101113" algn="l" defTabSz="914021"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3559"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70"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82"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92"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1" rtl="0" eaLnBrk="1" latinLnBrk="0" hangingPunct="1">
        <a:defRPr sz="1900" kern="1200">
          <a:solidFill>
            <a:schemeClr val="tx1"/>
          </a:solidFill>
          <a:latin typeface="+mn-lt"/>
          <a:ea typeface="+mn-ea"/>
          <a:cs typeface="+mn-cs"/>
        </a:defRPr>
      </a:lvl1pPr>
      <a:lvl2pPr marL="457012" algn="l" defTabSz="914021" rtl="0" eaLnBrk="1" latinLnBrk="0" hangingPunct="1">
        <a:defRPr sz="1900" kern="1200">
          <a:solidFill>
            <a:schemeClr val="tx1"/>
          </a:solidFill>
          <a:latin typeface="+mn-lt"/>
          <a:ea typeface="+mn-ea"/>
          <a:cs typeface="+mn-cs"/>
        </a:defRPr>
      </a:lvl2pPr>
      <a:lvl3pPr marL="914021" algn="l" defTabSz="914021" rtl="0" eaLnBrk="1" latinLnBrk="0" hangingPunct="1">
        <a:defRPr sz="1900" kern="1200">
          <a:solidFill>
            <a:schemeClr val="tx1"/>
          </a:solidFill>
          <a:latin typeface="+mn-lt"/>
          <a:ea typeface="+mn-ea"/>
          <a:cs typeface="+mn-cs"/>
        </a:defRPr>
      </a:lvl3pPr>
      <a:lvl4pPr marL="1371032" algn="l" defTabSz="914021" rtl="0" eaLnBrk="1" latinLnBrk="0" hangingPunct="1">
        <a:defRPr sz="1900" kern="1200">
          <a:solidFill>
            <a:schemeClr val="tx1"/>
          </a:solidFill>
          <a:latin typeface="+mn-lt"/>
          <a:ea typeface="+mn-ea"/>
          <a:cs typeface="+mn-cs"/>
        </a:defRPr>
      </a:lvl4pPr>
      <a:lvl5pPr marL="1828043" algn="l" defTabSz="914021" rtl="0" eaLnBrk="1" latinLnBrk="0" hangingPunct="1">
        <a:defRPr sz="1900" kern="1200">
          <a:solidFill>
            <a:schemeClr val="tx1"/>
          </a:solidFill>
          <a:latin typeface="+mn-lt"/>
          <a:ea typeface="+mn-ea"/>
          <a:cs typeface="+mn-cs"/>
        </a:defRPr>
      </a:lvl5pPr>
      <a:lvl6pPr marL="2285054" algn="l" defTabSz="914021" rtl="0" eaLnBrk="1" latinLnBrk="0" hangingPunct="1">
        <a:defRPr sz="1900" kern="1200">
          <a:solidFill>
            <a:schemeClr val="tx1"/>
          </a:solidFill>
          <a:latin typeface="+mn-lt"/>
          <a:ea typeface="+mn-ea"/>
          <a:cs typeface="+mn-cs"/>
        </a:defRPr>
      </a:lvl6pPr>
      <a:lvl7pPr marL="2742065" algn="l" defTabSz="914021" rtl="0" eaLnBrk="1" latinLnBrk="0" hangingPunct="1">
        <a:defRPr sz="1900" kern="1200">
          <a:solidFill>
            <a:schemeClr val="tx1"/>
          </a:solidFill>
          <a:latin typeface="+mn-lt"/>
          <a:ea typeface="+mn-ea"/>
          <a:cs typeface="+mn-cs"/>
        </a:defRPr>
      </a:lvl7pPr>
      <a:lvl8pPr marL="3199076" algn="l" defTabSz="914021" rtl="0" eaLnBrk="1" latinLnBrk="0" hangingPunct="1">
        <a:defRPr sz="1900" kern="1200">
          <a:solidFill>
            <a:schemeClr val="tx1"/>
          </a:solidFill>
          <a:latin typeface="+mn-lt"/>
          <a:ea typeface="+mn-ea"/>
          <a:cs typeface="+mn-cs"/>
        </a:defRPr>
      </a:lvl8pPr>
      <a:lvl9pPr marL="3656087" algn="l" defTabSz="914021"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287" tIns="65287" rIns="65287" bIns="65287"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8" y="6454588"/>
            <a:ext cx="621772" cy="242047"/>
          </a:xfrm>
          <a:prstGeom prst="rect">
            <a:avLst/>
          </a:prstGeom>
        </p:spPr>
        <p:txBody>
          <a:bodyPr vert="horz" wrap="square" lIns="41015" tIns="41015" rIns="41015" bIns="41015" rtlCol="0" anchor="t">
            <a:noAutofit/>
          </a:bodyPr>
          <a:lstStyle>
            <a:lvl1pPr algn="ctr" defTabSz="914021">
              <a:defRPr sz="800">
                <a:solidFill>
                  <a:schemeClr val="accent5"/>
                </a:solidFill>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Box 4"/>
          <p:cNvSpPr txBox="1"/>
          <p:nvPr/>
        </p:nvSpPr>
        <p:spPr>
          <a:xfrm>
            <a:off x="404091" y="6454590"/>
            <a:ext cx="2170545" cy="159775"/>
          </a:xfrm>
          <a:prstGeom prst="rect">
            <a:avLst/>
          </a:prstGeom>
          <a:noFill/>
        </p:spPr>
        <p:txBody>
          <a:bodyPr wrap="square" lIns="41015" tIns="41015" rIns="41015" bIns="41015" rtlCol="0">
            <a:spAutoFit/>
          </a:bodyPr>
          <a:lstStyle/>
          <a:p>
            <a:pPr defTabSz="914021">
              <a:defRPr/>
            </a:pPr>
            <a:r>
              <a:rPr lang="en-US" sz="500" cap="all" dirty="0" smtClean="0">
                <a:solidFill>
                  <a:srgbClr val="617685"/>
                </a:solidFill>
              </a:rPr>
              <a:t>©2014 The Advisory Board Company • </a:t>
            </a:r>
            <a:r>
              <a:rPr lang="en-US" sz="500" b="1" cap="all" dirty="0" smtClean="0">
                <a:solidFill>
                  <a:srgbClr val="617685"/>
                </a:solidFill>
              </a:rPr>
              <a:t>advisory.com</a:t>
            </a:r>
          </a:p>
        </p:txBody>
      </p:sp>
    </p:spTree>
  </p:cSld>
  <p:clrMap bg1="lt1" tx1="dk1" bg2="lt2" tx2="dk2" accent1="accent1" accent2="accent2" accent3="accent3" accent4="accent4" accent5="accent5" accent6="accent6" hlink="hlink" folHlink="folHlink"/>
  <p:hf hdr="0" ftr="0" dt="0"/>
  <p:txStyles>
    <p:titleStyle>
      <a:lvl1pPr algn="l" defTabSz="914021" rtl="0" eaLnBrk="1" latinLnBrk="0" hangingPunct="1">
        <a:spcBef>
          <a:spcPct val="0"/>
        </a:spcBef>
        <a:buNone/>
        <a:defRPr sz="1600" b="1" kern="1200">
          <a:solidFill>
            <a:schemeClr val="accent5"/>
          </a:solidFill>
          <a:latin typeface="+mj-lt"/>
          <a:ea typeface="+mj-ea"/>
          <a:cs typeface="+mj-cs"/>
        </a:defRPr>
      </a:lvl1pPr>
    </p:titleStyle>
    <p:bodyStyle>
      <a:lvl1pPr marL="101113" indent="-101113"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498" indent="-105385"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610" indent="-101113"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571" indent="-103962" algn="l" defTabSz="914021"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684" indent="-101113" algn="l" defTabSz="914021"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3559"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70"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82"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92" indent="-228508" algn="l" defTabSz="9140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1" rtl="0" eaLnBrk="1" latinLnBrk="0" hangingPunct="1">
        <a:defRPr sz="1900" kern="1200">
          <a:solidFill>
            <a:schemeClr val="tx1"/>
          </a:solidFill>
          <a:latin typeface="+mn-lt"/>
          <a:ea typeface="+mn-ea"/>
          <a:cs typeface="+mn-cs"/>
        </a:defRPr>
      </a:lvl1pPr>
      <a:lvl2pPr marL="457012" algn="l" defTabSz="914021" rtl="0" eaLnBrk="1" latinLnBrk="0" hangingPunct="1">
        <a:defRPr sz="1900" kern="1200">
          <a:solidFill>
            <a:schemeClr val="tx1"/>
          </a:solidFill>
          <a:latin typeface="+mn-lt"/>
          <a:ea typeface="+mn-ea"/>
          <a:cs typeface="+mn-cs"/>
        </a:defRPr>
      </a:lvl2pPr>
      <a:lvl3pPr marL="914021" algn="l" defTabSz="914021" rtl="0" eaLnBrk="1" latinLnBrk="0" hangingPunct="1">
        <a:defRPr sz="1900" kern="1200">
          <a:solidFill>
            <a:schemeClr val="tx1"/>
          </a:solidFill>
          <a:latin typeface="+mn-lt"/>
          <a:ea typeface="+mn-ea"/>
          <a:cs typeface="+mn-cs"/>
        </a:defRPr>
      </a:lvl3pPr>
      <a:lvl4pPr marL="1371032" algn="l" defTabSz="914021" rtl="0" eaLnBrk="1" latinLnBrk="0" hangingPunct="1">
        <a:defRPr sz="1900" kern="1200">
          <a:solidFill>
            <a:schemeClr val="tx1"/>
          </a:solidFill>
          <a:latin typeface="+mn-lt"/>
          <a:ea typeface="+mn-ea"/>
          <a:cs typeface="+mn-cs"/>
        </a:defRPr>
      </a:lvl4pPr>
      <a:lvl5pPr marL="1828043" algn="l" defTabSz="914021" rtl="0" eaLnBrk="1" latinLnBrk="0" hangingPunct="1">
        <a:defRPr sz="1900" kern="1200">
          <a:solidFill>
            <a:schemeClr val="tx1"/>
          </a:solidFill>
          <a:latin typeface="+mn-lt"/>
          <a:ea typeface="+mn-ea"/>
          <a:cs typeface="+mn-cs"/>
        </a:defRPr>
      </a:lvl5pPr>
      <a:lvl6pPr marL="2285054" algn="l" defTabSz="914021" rtl="0" eaLnBrk="1" latinLnBrk="0" hangingPunct="1">
        <a:defRPr sz="1900" kern="1200">
          <a:solidFill>
            <a:schemeClr val="tx1"/>
          </a:solidFill>
          <a:latin typeface="+mn-lt"/>
          <a:ea typeface="+mn-ea"/>
          <a:cs typeface="+mn-cs"/>
        </a:defRPr>
      </a:lvl6pPr>
      <a:lvl7pPr marL="2742065" algn="l" defTabSz="914021" rtl="0" eaLnBrk="1" latinLnBrk="0" hangingPunct="1">
        <a:defRPr sz="1900" kern="1200">
          <a:solidFill>
            <a:schemeClr val="tx1"/>
          </a:solidFill>
          <a:latin typeface="+mn-lt"/>
          <a:ea typeface="+mn-ea"/>
          <a:cs typeface="+mn-cs"/>
        </a:defRPr>
      </a:lvl7pPr>
      <a:lvl8pPr marL="3199076" algn="l" defTabSz="914021" rtl="0" eaLnBrk="1" latinLnBrk="0" hangingPunct="1">
        <a:defRPr sz="1900" kern="1200">
          <a:solidFill>
            <a:schemeClr val="tx1"/>
          </a:solidFill>
          <a:latin typeface="+mn-lt"/>
          <a:ea typeface="+mn-ea"/>
          <a:cs typeface="+mn-cs"/>
        </a:defRPr>
      </a:lvl8pPr>
      <a:lvl9pPr marL="3656087" algn="l" defTabSz="914021"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294" tIns="65294" rIns="65294" bIns="65294"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7" y="6454588"/>
            <a:ext cx="621772" cy="242047"/>
          </a:xfrm>
          <a:prstGeom prst="rect">
            <a:avLst/>
          </a:prstGeom>
        </p:spPr>
        <p:txBody>
          <a:bodyPr vert="horz" wrap="square" lIns="41020" tIns="41020" rIns="41020" bIns="41020" rtlCol="0" anchor="t">
            <a:noAutofit/>
          </a:bodyPr>
          <a:lstStyle>
            <a:lvl1pPr algn="ctr" defTabSz="914128">
              <a:defRPr sz="800">
                <a:solidFill>
                  <a:schemeClr val="accent5"/>
                </a:solidFill>
              </a:defRPr>
            </a:lvl1pPr>
          </a:lstStyle>
          <a:p>
            <a:fld id="{D1524D41-16DC-4D92-9EF9-071B213BE0F5}" type="slidenum">
              <a:rPr lang="en-US" smtClean="0">
                <a:solidFill>
                  <a:srgbClr val="000000"/>
                </a:solidFill>
              </a:rPr>
              <a:pPr/>
              <a:t>‹#›</a:t>
            </a:fld>
            <a:endParaRPr lang="en-US" dirty="0">
              <a:solidFill>
                <a:srgbClr val="000000"/>
              </a:solidFill>
            </a:endParaRPr>
          </a:p>
        </p:txBody>
      </p:sp>
      <p:sp>
        <p:nvSpPr>
          <p:cNvPr id="5" name="TextBox 4"/>
          <p:cNvSpPr txBox="1"/>
          <p:nvPr/>
        </p:nvSpPr>
        <p:spPr>
          <a:xfrm>
            <a:off x="404092" y="6454589"/>
            <a:ext cx="2845955" cy="159785"/>
          </a:xfrm>
          <a:prstGeom prst="rect">
            <a:avLst/>
          </a:prstGeom>
          <a:noFill/>
        </p:spPr>
        <p:txBody>
          <a:bodyPr wrap="square" lIns="41020" tIns="41020" rIns="41020" bIns="41020" rtlCol="0">
            <a:spAutoFit/>
          </a:bodyPr>
          <a:lstStyle/>
          <a:p>
            <a:pPr defTabSz="914128">
              <a:defRPr/>
            </a:pPr>
            <a:r>
              <a:rPr lang="en-US" sz="500" cap="all" dirty="0" smtClean="0">
                <a:solidFill>
                  <a:srgbClr val="617685"/>
                </a:solidFill>
              </a:rPr>
              <a:t>©2014 The Advisory Board Company • </a:t>
            </a:r>
            <a:r>
              <a:rPr lang="en-US" sz="500" b="1" cap="all" dirty="0" smtClean="0">
                <a:solidFill>
                  <a:srgbClr val="617685"/>
                </a:solidFill>
              </a:rPr>
              <a:t>advisory.com </a:t>
            </a:r>
            <a:r>
              <a:rPr lang="en-US" sz="500" cap="all" dirty="0" smtClean="0">
                <a:solidFill>
                  <a:srgbClr val="617685"/>
                </a:solidFill>
              </a:rPr>
              <a:t>• 25046 </a:t>
            </a:r>
          </a:p>
        </p:txBody>
      </p:sp>
    </p:spTree>
  </p:cSld>
  <p:clrMap bg1="lt1" tx1="dk1" bg2="lt2" tx2="dk2" accent1="accent1" accent2="accent2" accent3="accent3" accent4="accent4" accent5="accent5" accent6="accent6" hlink="hlink" folHlink="folHlink"/>
  <p:hf hdr="0" ftr="0" dt="0"/>
  <p:txStyles>
    <p:titleStyle>
      <a:lvl1pPr algn="l" defTabSz="914128" rtl="0" eaLnBrk="1" latinLnBrk="0" hangingPunct="1">
        <a:spcBef>
          <a:spcPct val="0"/>
        </a:spcBef>
        <a:buNone/>
        <a:defRPr sz="1600" b="1" kern="1200">
          <a:solidFill>
            <a:schemeClr val="accent5"/>
          </a:solidFill>
          <a:latin typeface="+mj-lt"/>
          <a:ea typeface="+mj-ea"/>
          <a:cs typeface="+mj-cs"/>
        </a:defRPr>
      </a:lvl1pPr>
    </p:titleStyle>
    <p:bodyStyle>
      <a:lvl1pPr marL="101125" indent="-101125" algn="l" defTabSz="914128"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522" indent="-105398" algn="l" defTabSz="914128"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646" indent="-101125" algn="l" defTabSz="914128"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619" indent="-103974" algn="l" defTabSz="914128"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744" indent="-101125" algn="l" defTabSz="914128"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3853" indent="-228534" algn="l" defTabSz="9141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7" indent="-228534" algn="l" defTabSz="9141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82" indent="-228534" algn="l" defTabSz="9141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47" indent="-228534" algn="l" defTabSz="9141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8" rtl="0" eaLnBrk="1" latinLnBrk="0" hangingPunct="1">
        <a:defRPr sz="1900" kern="1200">
          <a:solidFill>
            <a:schemeClr val="tx1"/>
          </a:solidFill>
          <a:latin typeface="+mn-lt"/>
          <a:ea typeface="+mn-ea"/>
          <a:cs typeface="+mn-cs"/>
        </a:defRPr>
      </a:lvl1pPr>
      <a:lvl2pPr marL="457065" algn="l" defTabSz="914128" rtl="0" eaLnBrk="1" latinLnBrk="0" hangingPunct="1">
        <a:defRPr sz="1900" kern="1200">
          <a:solidFill>
            <a:schemeClr val="tx1"/>
          </a:solidFill>
          <a:latin typeface="+mn-lt"/>
          <a:ea typeface="+mn-ea"/>
          <a:cs typeface="+mn-cs"/>
        </a:defRPr>
      </a:lvl2pPr>
      <a:lvl3pPr marL="914128" algn="l" defTabSz="914128" rtl="0" eaLnBrk="1" latinLnBrk="0" hangingPunct="1">
        <a:defRPr sz="1900" kern="1200">
          <a:solidFill>
            <a:schemeClr val="tx1"/>
          </a:solidFill>
          <a:latin typeface="+mn-lt"/>
          <a:ea typeface="+mn-ea"/>
          <a:cs typeface="+mn-cs"/>
        </a:defRPr>
      </a:lvl3pPr>
      <a:lvl4pPr marL="1371193" algn="l" defTabSz="914128" rtl="0" eaLnBrk="1" latinLnBrk="0" hangingPunct="1">
        <a:defRPr sz="1900" kern="1200">
          <a:solidFill>
            <a:schemeClr val="tx1"/>
          </a:solidFill>
          <a:latin typeface="+mn-lt"/>
          <a:ea typeface="+mn-ea"/>
          <a:cs typeface="+mn-cs"/>
        </a:defRPr>
      </a:lvl4pPr>
      <a:lvl5pPr marL="1828257" algn="l" defTabSz="914128" rtl="0" eaLnBrk="1" latinLnBrk="0" hangingPunct="1">
        <a:defRPr sz="1900" kern="1200">
          <a:solidFill>
            <a:schemeClr val="tx1"/>
          </a:solidFill>
          <a:latin typeface="+mn-lt"/>
          <a:ea typeface="+mn-ea"/>
          <a:cs typeface="+mn-cs"/>
        </a:defRPr>
      </a:lvl5pPr>
      <a:lvl6pPr marL="2285321" algn="l" defTabSz="914128" rtl="0" eaLnBrk="1" latinLnBrk="0" hangingPunct="1">
        <a:defRPr sz="1900" kern="1200">
          <a:solidFill>
            <a:schemeClr val="tx1"/>
          </a:solidFill>
          <a:latin typeface="+mn-lt"/>
          <a:ea typeface="+mn-ea"/>
          <a:cs typeface="+mn-cs"/>
        </a:defRPr>
      </a:lvl6pPr>
      <a:lvl7pPr marL="2742386" algn="l" defTabSz="914128" rtl="0" eaLnBrk="1" latinLnBrk="0" hangingPunct="1">
        <a:defRPr sz="1900" kern="1200">
          <a:solidFill>
            <a:schemeClr val="tx1"/>
          </a:solidFill>
          <a:latin typeface="+mn-lt"/>
          <a:ea typeface="+mn-ea"/>
          <a:cs typeface="+mn-cs"/>
        </a:defRPr>
      </a:lvl7pPr>
      <a:lvl8pPr marL="3199450" algn="l" defTabSz="914128" rtl="0" eaLnBrk="1" latinLnBrk="0" hangingPunct="1">
        <a:defRPr sz="1900" kern="1200">
          <a:solidFill>
            <a:schemeClr val="tx1"/>
          </a:solidFill>
          <a:latin typeface="+mn-lt"/>
          <a:ea typeface="+mn-ea"/>
          <a:cs typeface="+mn-cs"/>
        </a:defRPr>
      </a:lvl8pPr>
      <a:lvl9pPr marL="3656515" algn="l" defTabSz="914128"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3740728" y="2823883"/>
            <a:ext cx="1662545" cy="1210235"/>
          </a:xfrm>
          <a:prstGeom prst="rect">
            <a:avLst/>
          </a:prstGeom>
        </p:spPr>
        <p:txBody>
          <a:bodyPr vert="horz" wrap="square" lIns="65310" tIns="65310" rIns="65310" bIns="65310" rtlCol="0">
            <a:noAutofit/>
          </a:bodyPr>
          <a:lstStyle/>
          <a:p>
            <a:pPr lvl="0"/>
            <a:r>
              <a:rPr lang="en-US" dirty="0" smtClean="0"/>
              <a:t>Preformatted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bwMode="gray">
          <a:xfrm>
            <a:off x="4261115" y="6454588"/>
            <a:ext cx="621772" cy="242047"/>
          </a:xfrm>
          <a:prstGeom prst="rect">
            <a:avLst/>
          </a:prstGeom>
        </p:spPr>
        <p:txBody>
          <a:bodyPr vert="horz" wrap="square" lIns="41029" tIns="41029" rIns="41029" bIns="41029" rtlCol="0" anchor="t">
            <a:noAutofit/>
          </a:bodyPr>
          <a:lstStyle>
            <a:lvl1pPr algn="ctr">
              <a:defRPr sz="800">
                <a:solidFill>
                  <a:schemeClr val="accent5"/>
                </a:solidFill>
              </a:defRPr>
            </a:lvl1pPr>
          </a:lstStyle>
          <a:p>
            <a:pPr defTabSz="914342"/>
            <a:fld id="{D1524D41-16DC-4D92-9EF9-071B213BE0F5}" type="slidenum">
              <a:rPr lang="en-US" smtClean="0">
                <a:solidFill>
                  <a:srgbClr val="000000"/>
                </a:solidFill>
              </a:rPr>
              <a:pPr defTabSz="914342"/>
              <a:t>‹#›</a:t>
            </a:fld>
            <a:endParaRPr lang="en-US">
              <a:solidFill>
                <a:srgbClr val="000000"/>
              </a:solidFill>
            </a:endParaRPr>
          </a:p>
        </p:txBody>
      </p:sp>
      <p:sp>
        <p:nvSpPr>
          <p:cNvPr id="5" name="TextBox 4"/>
          <p:cNvSpPr txBox="1"/>
          <p:nvPr/>
        </p:nvSpPr>
        <p:spPr>
          <a:xfrm>
            <a:off x="404091" y="6454588"/>
            <a:ext cx="2170545" cy="159803"/>
          </a:xfrm>
          <a:prstGeom prst="rect">
            <a:avLst/>
          </a:prstGeom>
          <a:noFill/>
        </p:spPr>
        <p:txBody>
          <a:bodyPr wrap="square" lIns="41029" tIns="41029" rIns="41029" bIns="41029" rtlCol="0">
            <a:spAutoFit/>
          </a:bodyPr>
          <a:lstStyle/>
          <a:p>
            <a:pPr defTabSz="914342">
              <a:defRPr/>
            </a:pPr>
            <a:r>
              <a:rPr lang="en-US" sz="500" cap="all" dirty="0" smtClean="0">
                <a:solidFill>
                  <a:srgbClr val="617685"/>
                </a:solidFill>
              </a:rPr>
              <a:t>©2014 The Advisory Board Company • </a:t>
            </a:r>
            <a:r>
              <a:rPr lang="en-US" sz="500" b="1" cap="all" dirty="0" smtClean="0">
                <a:solidFill>
                  <a:srgbClr val="617685"/>
                </a:solidFill>
              </a:rPr>
              <a:t>advisory.com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Lst>
  <p:hf hdr="0" ftr="0" dt="0"/>
  <p:txStyles>
    <p:titleStyle>
      <a:lvl1pPr algn="l" defTabSz="914342" rtl="0" eaLnBrk="1" latinLnBrk="0" hangingPunct="1">
        <a:spcBef>
          <a:spcPct val="0"/>
        </a:spcBef>
        <a:buNone/>
        <a:defRPr sz="1600" b="1" kern="1200">
          <a:solidFill>
            <a:schemeClr val="accent5"/>
          </a:solidFill>
          <a:latin typeface="+mj-lt"/>
          <a:ea typeface="+mj-ea"/>
          <a:cs typeface="+mj-cs"/>
        </a:defRPr>
      </a:lvl1pPr>
    </p:titleStyle>
    <p:bodyStyle>
      <a:lvl1pPr marL="101149" indent="-101149"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1pPr>
      <a:lvl2pPr marL="206571" indent="-105422"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2pPr>
      <a:lvl3pPr marL="307718" indent="-101149"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3pPr>
      <a:lvl4pPr marL="411716" indent="-103998" algn="l" defTabSz="914342" rtl="0" eaLnBrk="1" latinLnBrk="0" hangingPunct="1">
        <a:spcBef>
          <a:spcPts val="429"/>
        </a:spcBef>
        <a:buFont typeface="Arial" pitchFamily="34" charset="0"/>
        <a:buChar char="–"/>
        <a:defRPr sz="800" kern="1200">
          <a:solidFill>
            <a:schemeClr val="tx1"/>
          </a:solidFill>
          <a:latin typeface="+mn-lt"/>
          <a:ea typeface="+mn-ea"/>
          <a:cs typeface="+mn-cs"/>
        </a:defRPr>
      </a:lvl4pPr>
      <a:lvl5pPr marL="512864" indent="-101149" algn="l" defTabSz="914342" rtl="0" eaLnBrk="1" latinLnBrk="0" hangingPunct="1">
        <a:spcBef>
          <a:spcPts val="429"/>
        </a:spcBef>
        <a:buFont typeface="Arial" pitchFamily="34" charset="0"/>
        <a:buChar char="•"/>
        <a:defRPr sz="800" kern="1200" baseline="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5"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2" rtl="0" eaLnBrk="1" latinLnBrk="0" hangingPunct="1">
        <a:defRPr sz="1900" kern="1200">
          <a:solidFill>
            <a:schemeClr val="tx1"/>
          </a:solidFill>
          <a:latin typeface="+mn-lt"/>
          <a:ea typeface="+mn-ea"/>
          <a:cs typeface="+mn-cs"/>
        </a:defRPr>
      </a:lvl1pPr>
      <a:lvl2pPr marL="457171" algn="l" defTabSz="914342" rtl="0" eaLnBrk="1" latinLnBrk="0" hangingPunct="1">
        <a:defRPr sz="1900" kern="1200">
          <a:solidFill>
            <a:schemeClr val="tx1"/>
          </a:solidFill>
          <a:latin typeface="+mn-lt"/>
          <a:ea typeface="+mn-ea"/>
          <a:cs typeface="+mn-cs"/>
        </a:defRPr>
      </a:lvl2pPr>
      <a:lvl3pPr marL="914342" algn="l" defTabSz="914342" rtl="0" eaLnBrk="1" latinLnBrk="0" hangingPunct="1">
        <a:defRPr sz="1900" kern="1200">
          <a:solidFill>
            <a:schemeClr val="tx1"/>
          </a:solidFill>
          <a:latin typeface="+mn-lt"/>
          <a:ea typeface="+mn-ea"/>
          <a:cs typeface="+mn-cs"/>
        </a:defRPr>
      </a:lvl3pPr>
      <a:lvl4pPr marL="1371513" algn="l" defTabSz="914342" rtl="0" eaLnBrk="1" latinLnBrk="0" hangingPunct="1">
        <a:defRPr sz="1900" kern="1200">
          <a:solidFill>
            <a:schemeClr val="tx1"/>
          </a:solidFill>
          <a:latin typeface="+mn-lt"/>
          <a:ea typeface="+mn-ea"/>
          <a:cs typeface="+mn-cs"/>
        </a:defRPr>
      </a:lvl4pPr>
      <a:lvl5pPr marL="1828685" algn="l" defTabSz="914342" rtl="0" eaLnBrk="1" latinLnBrk="0" hangingPunct="1">
        <a:defRPr sz="1900" kern="1200">
          <a:solidFill>
            <a:schemeClr val="tx1"/>
          </a:solidFill>
          <a:latin typeface="+mn-lt"/>
          <a:ea typeface="+mn-ea"/>
          <a:cs typeface="+mn-cs"/>
        </a:defRPr>
      </a:lvl5pPr>
      <a:lvl6pPr marL="2285855" algn="l" defTabSz="914342" rtl="0" eaLnBrk="1" latinLnBrk="0" hangingPunct="1">
        <a:defRPr sz="1900" kern="1200">
          <a:solidFill>
            <a:schemeClr val="tx1"/>
          </a:solidFill>
          <a:latin typeface="+mn-lt"/>
          <a:ea typeface="+mn-ea"/>
          <a:cs typeface="+mn-cs"/>
        </a:defRPr>
      </a:lvl6pPr>
      <a:lvl7pPr marL="2743027" algn="l" defTabSz="914342" rtl="0" eaLnBrk="1" latinLnBrk="0" hangingPunct="1">
        <a:defRPr sz="1900" kern="1200">
          <a:solidFill>
            <a:schemeClr val="tx1"/>
          </a:solidFill>
          <a:latin typeface="+mn-lt"/>
          <a:ea typeface="+mn-ea"/>
          <a:cs typeface="+mn-cs"/>
        </a:defRPr>
      </a:lvl7pPr>
      <a:lvl8pPr marL="3200198" algn="l" defTabSz="914342" rtl="0" eaLnBrk="1" latinLnBrk="0" hangingPunct="1">
        <a:defRPr sz="1900" kern="1200">
          <a:solidFill>
            <a:schemeClr val="tx1"/>
          </a:solidFill>
          <a:latin typeface="+mn-lt"/>
          <a:ea typeface="+mn-ea"/>
          <a:cs typeface="+mn-cs"/>
        </a:defRPr>
      </a:lvl8pPr>
      <a:lvl9pPr marL="3657369" algn="l" defTabSz="91434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chart" Target="../charts/chart3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Neurosciences                       Strategic Plan Template</a:t>
            </a:r>
            <a:endParaRPr lang="en-US" dirty="0"/>
          </a:p>
        </p:txBody>
      </p:sp>
      <p:sp>
        <p:nvSpPr>
          <p:cNvPr id="5" name="Text Placeholder 4"/>
          <p:cNvSpPr>
            <a:spLocks noGrp="1"/>
          </p:cNvSpPr>
          <p:nvPr>
            <p:ph type="body" sz="quarter" idx="10"/>
          </p:nvPr>
        </p:nvSpPr>
        <p:spPr/>
        <p:txBody>
          <a:bodyPr/>
          <a:lstStyle/>
          <a:p>
            <a:r>
              <a:rPr lang="en-US" dirty="0" smtClean="0"/>
              <a:t>Marketing and Planning Leadership Council</a:t>
            </a:r>
            <a:endParaRPr lang="en-US" dirty="0"/>
          </a:p>
        </p:txBody>
      </p:sp>
    </p:spTree>
    <p:extLst>
      <p:ext uri="{BB962C8B-B14F-4D97-AF65-F5344CB8AC3E}">
        <p14:creationId xmlns:p14="http://schemas.microsoft.com/office/powerpoint/2010/main" val="2108928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Chart 99"/>
          <p:cNvGraphicFramePr/>
          <p:nvPr>
            <p:extLst>
              <p:ext uri="{D42A27DB-BD31-4B8C-83A1-F6EECF244321}">
                <p14:modId xmlns:p14="http://schemas.microsoft.com/office/powerpoint/2010/main" val="318387785"/>
              </p:ext>
            </p:extLst>
          </p:nvPr>
        </p:nvGraphicFramePr>
        <p:xfrm>
          <a:off x="3653355" y="2964013"/>
          <a:ext cx="1535185" cy="138138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9"/>
          </p:nvPr>
        </p:nvSpPr>
        <p:spPr/>
        <p:txBody>
          <a:bodyPr/>
          <a:lstStyle/>
          <a:p>
            <a:r>
              <a:rPr lang="en-US" dirty="0" smtClean="0"/>
              <a:t>Service Line Forecast Compendium</a:t>
            </a:r>
          </a:p>
          <a:p>
            <a:endParaRPr lang="en-US" dirty="0"/>
          </a:p>
        </p:txBody>
      </p:sp>
      <p:sp>
        <p:nvSpPr>
          <p:cNvPr id="11" name="Title 10"/>
          <p:cNvSpPr>
            <a:spLocks noGrp="1"/>
          </p:cNvSpPr>
          <p:nvPr>
            <p:ph type="title"/>
          </p:nvPr>
        </p:nvSpPr>
        <p:spPr/>
        <p:txBody>
          <a:bodyPr/>
          <a:lstStyle/>
          <a:p>
            <a:r>
              <a:rPr lang="en-US" dirty="0" smtClean="0"/>
              <a:t>Neurosciences—Inpatient </a:t>
            </a:r>
            <a:endParaRPr lang="en-US" dirty="0"/>
          </a:p>
        </p:txBody>
      </p:sp>
      <p:pic>
        <p:nvPicPr>
          <p:cNvPr id="12" name="Picture 11" descr="ABC_logo_rgb.png"/>
          <p:cNvPicPr>
            <a:picLocks noChangeAspect="1"/>
          </p:cNvPicPr>
          <p:nvPr/>
        </p:nvPicPr>
        <p:blipFill>
          <a:blip r:embed="rId4" cstate="print"/>
          <a:stretch>
            <a:fillRect/>
          </a:stretch>
        </p:blipFill>
        <p:spPr bwMode="gray">
          <a:xfrm>
            <a:off x="5405585" y="349626"/>
            <a:ext cx="1172095" cy="451256"/>
          </a:xfrm>
          <a:prstGeom prst="rect">
            <a:avLst/>
          </a:prstGeom>
        </p:spPr>
      </p:pic>
      <p:cxnSp>
        <p:nvCxnSpPr>
          <p:cNvPr id="13" name="Straight Connector 12"/>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15"/>
          <p:cNvSpPr txBox="1">
            <a:spLocks/>
          </p:cNvSpPr>
          <p:nvPr/>
        </p:nvSpPr>
        <p:spPr bwMode="gray">
          <a:xfrm>
            <a:off x="6769217" y="417006"/>
            <a:ext cx="1945295" cy="322729"/>
          </a:xfrm>
          <a:prstGeom prst="rect">
            <a:avLst/>
          </a:prstGeom>
        </p:spPr>
        <p:txBody>
          <a:bodyPr vert="horz" wrap="square" lIns="41015" tIns="41015" rIns="41015" bIns="41015"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defTabSz="914021">
              <a:defRPr/>
            </a:pPr>
            <a:r>
              <a:rPr lang="en-US" dirty="0" smtClean="0">
                <a:solidFill>
                  <a:srgbClr val="617685"/>
                </a:solidFill>
              </a:rPr>
              <a:t>Marketing and Planning</a:t>
            </a:r>
            <a:br>
              <a:rPr lang="en-US" dirty="0" smtClean="0">
                <a:solidFill>
                  <a:srgbClr val="617685"/>
                </a:solidFill>
              </a:rPr>
            </a:br>
            <a:r>
              <a:rPr lang="en-US" dirty="0" smtClean="0">
                <a:solidFill>
                  <a:srgbClr val="617685"/>
                </a:solidFill>
              </a:rPr>
              <a:t>Leadership Council</a:t>
            </a:r>
            <a:endParaRPr lang="en-US" dirty="0">
              <a:solidFill>
                <a:srgbClr val="617685"/>
              </a:solidFill>
            </a:endParaRPr>
          </a:p>
        </p:txBody>
      </p:sp>
      <p:graphicFrame>
        <p:nvGraphicFramePr>
          <p:cNvPr id="15" name="Chart 14"/>
          <p:cNvGraphicFramePr/>
          <p:nvPr>
            <p:extLst>
              <p:ext uri="{D42A27DB-BD31-4B8C-83A1-F6EECF244321}">
                <p14:modId xmlns:p14="http://schemas.microsoft.com/office/powerpoint/2010/main" val="2974277652"/>
              </p:ext>
            </p:extLst>
          </p:nvPr>
        </p:nvGraphicFramePr>
        <p:xfrm>
          <a:off x="3347942" y="1323443"/>
          <a:ext cx="1981231" cy="918777"/>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 Placeholder 6"/>
          <p:cNvSpPr>
            <a:spLocks noGrp="1"/>
          </p:cNvSpPr>
          <p:nvPr>
            <p:ph type="body" sz="quarter" idx="14"/>
          </p:nvPr>
        </p:nvSpPr>
        <p:spPr>
          <a:xfrm>
            <a:off x="3284511" y="1079971"/>
            <a:ext cx="2272873" cy="165287"/>
          </a:xfrm>
        </p:spPr>
        <p:txBody>
          <a:bodyPr/>
          <a:lstStyle/>
          <a:p>
            <a:r>
              <a:rPr lang="en-US" dirty="0" smtClean="0">
                <a:solidFill>
                  <a:schemeClr val="accent5"/>
                </a:solidFill>
              </a:rPr>
              <a:t>Inpatient Volume</a:t>
            </a:r>
            <a:endParaRPr lang="en-US" dirty="0">
              <a:solidFill>
                <a:schemeClr val="accent5"/>
              </a:solidFill>
            </a:endParaRPr>
          </a:p>
        </p:txBody>
      </p:sp>
      <p:sp>
        <p:nvSpPr>
          <p:cNvPr id="18" name="Text Placeholder 6"/>
          <p:cNvSpPr>
            <a:spLocks noGrp="1"/>
          </p:cNvSpPr>
          <p:nvPr>
            <p:ph type="body" sz="quarter" idx="14"/>
          </p:nvPr>
        </p:nvSpPr>
        <p:spPr>
          <a:xfrm>
            <a:off x="5896845" y="1079968"/>
            <a:ext cx="2627895" cy="156882"/>
          </a:xfrm>
        </p:spPr>
        <p:txBody>
          <a:bodyPr/>
          <a:lstStyle/>
          <a:p>
            <a:r>
              <a:rPr lang="en-US" dirty="0" smtClean="0">
                <a:solidFill>
                  <a:schemeClr val="accent5"/>
                </a:solidFill>
              </a:rPr>
              <a:t>Estimated Growth Rate, 2012-2017</a:t>
            </a:r>
            <a:endParaRPr lang="en-US" dirty="0">
              <a:solidFill>
                <a:schemeClr val="accent5"/>
              </a:solidFill>
            </a:endParaRPr>
          </a:p>
        </p:txBody>
      </p:sp>
      <p:graphicFrame>
        <p:nvGraphicFramePr>
          <p:cNvPr id="19" name="Chart 18"/>
          <p:cNvGraphicFramePr/>
          <p:nvPr>
            <p:extLst>
              <p:ext uri="{D42A27DB-BD31-4B8C-83A1-F6EECF244321}">
                <p14:modId xmlns:p14="http://schemas.microsoft.com/office/powerpoint/2010/main" val="3968727298"/>
              </p:ext>
            </p:extLst>
          </p:nvPr>
        </p:nvGraphicFramePr>
        <p:xfrm>
          <a:off x="6415357" y="1343114"/>
          <a:ext cx="1871393" cy="306621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p:cNvSpPr txBox="1"/>
          <p:nvPr/>
        </p:nvSpPr>
        <p:spPr>
          <a:xfrm>
            <a:off x="5745341" y="1467977"/>
            <a:ext cx="2311977" cy="329081"/>
          </a:xfrm>
          <a:prstGeom prst="rect">
            <a:avLst/>
          </a:prstGeom>
          <a:noFill/>
        </p:spPr>
        <p:txBody>
          <a:bodyPr wrap="square" lIns="82030" tIns="41015" rIns="82030" bIns="41015" rtlCol="0">
            <a:spAutoFit/>
          </a:bodyPr>
          <a:lstStyle/>
          <a:p>
            <a:pPr defTabSz="914021"/>
            <a:r>
              <a:rPr lang="en-US" sz="800" i="1" dirty="0">
                <a:solidFill>
                  <a:prstClr val="black"/>
                </a:solidFill>
              </a:rPr>
              <a:t>Craniotomy and </a:t>
            </a:r>
            <a:br>
              <a:rPr lang="en-US" sz="800" i="1" dirty="0">
                <a:solidFill>
                  <a:prstClr val="black"/>
                </a:solidFill>
              </a:rPr>
            </a:br>
            <a:r>
              <a:rPr lang="en-US" sz="800" i="1" dirty="0">
                <a:solidFill>
                  <a:prstClr val="black"/>
                </a:solidFill>
              </a:rPr>
              <a:t>Intracranial Procedures</a:t>
            </a:r>
          </a:p>
        </p:txBody>
      </p:sp>
      <p:sp>
        <p:nvSpPr>
          <p:cNvPr id="21" name="TextBox 20"/>
          <p:cNvSpPr txBox="1"/>
          <p:nvPr/>
        </p:nvSpPr>
        <p:spPr>
          <a:xfrm>
            <a:off x="5745341" y="1882718"/>
            <a:ext cx="2311977" cy="205970"/>
          </a:xfrm>
          <a:prstGeom prst="rect">
            <a:avLst/>
          </a:prstGeom>
          <a:noFill/>
        </p:spPr>
        <p:txBody>
          <a:bodyPr wrap="square" lIns="82030" tIns="41015" rIns="82030" bIns="41015" rtlCol="0">
            <a:spAutoFit/>
          </a:bodyPr>
          <a:lstStyle/>
          <a:p>
            <a:pPr defTabSz="914021"/>
            <a:r>
              <a:rPr lang="en-US" sz="800" i="1" dirty="0">
                <a:solidFill>
                  <a:prstClr val="black"/>
                </a:solidFill>
              </a:rPr>
              <a:t>Degenerative Disorders</a:t>
            </a:r>
          </a:p>
        </p:txBody>
      </p:sp>
      <p:sp>
        <p:nvSpPr>
          <p:cNvPr id="22" name="TextBox 21"/>
          <p:cNvSpPr txBox="1"/>
          <p:nvPr/>
        </p:nvSpPr>
        <p:spPr>
          <a:xfrm>
            <a:off x="5745341" y="2241139"/>
            <a:ext cx="2311977" cy="205970"/>
          </a:xfrm>
          <a:prstGeom prst="rect">
            <a:avLst/>
          </a:prstGeom>
          <a:noFill/>
        </p:spPr>
        <p:txBody>
          <a:bodyPr wrap="square" lIns="82030" tIns="41015" rIns="82030" bIns="41015" rtlCol="0">
            <a:spAutoFit/>
          </a:bodyPr>
          <a:lstStyle/>
          <a:p>
            <a:pPr defTabSz="914021"/>
            <a:r>
              <a:rPr lang="en-US" sz="800" i="1" dirty="0">
                <a:solidFill>
                  <a:prstClr val="black"/>
                </a:solidFill>
              </a:rPr>
              <a:t>Spinal Fusion</a:t>
            </a:r>
          </a:p>
        </p:txBody>
      </p:sp>
      <p:sp>
        <p:nvSpPr>
          <p:cNvPr id="23" name="TextBox 22"/>
          <p:cNvSpPr txBox="1"/>
          <p:nvPr/>
        </p:nvSpPr>
        <p:spPr>
          <a:xfrm>
            <a:off x="5745341" y="2594102"/>
            <a:ext cx="2311977" cy="205970"/>
          </a:xfrm>
          <a:prstGeom prst="rect">
            <a:avLst/>
          </a:prstGeom>
          <a:noFill/>
        </p:spPr>
        <p:txBody>
          <a:bodyPr wrap="square" lIns="82030" tIns="41015" rIns="82030" bIns="41015" rtlCol="0">
            <a:spAutoFit/>
          </a:bodyPr>
          <a:lstStyle/>
          <a:p>
            <a:pPr defTabSz="914021"/>
            <a:r>
              <a:rPr lang="en-US" sz="800" i="1" dirty="0">
                <a:solidFill>
                  <a:prstClr val="black"/>
                </a:solidFill>
              </a:rPr>
              <a:t>Stroke and Ischemia</a:t>
            </a:r>
          </a:p>
        </p:txBody>
      </p:sp>
      <p:sp>
        <p:nvSpPr>
          <p:cNvPr id="24" name="TextBox 23"/>
          <p:cNvSpPr txBox="1"/>
          <p:nvPr/>
        </p:nvSpPr>
        <p:spPr>
          <a:xfrm>
            <a:off x="5745341" y="2947066"/>
            <a:ext cx="2311977" cy="205970"/>
          </a:xfrm>
          <a:prstGeom prst="rect">
            <a:avLst/>
          </a:prstGeom>
          <a:noFill/>
        </p:spPr>
        <p:txBody>
          <a:bodyPr wrap="square" lIns="82030" tIns="41015" rIns="82030" bIns="41015" rtlCol="0">
            <a:spAutoFit/>
          </a:bodyPr>
          <a:lstStyle/>
          <a:p>
            <a:pPr defTabSz="914021"/>
            <a:r>
              <a:rPr lang="en-US" sz="800" i="1" dirty="0">
                <a:solidFill>
                  <a:prstClr val="black"/>
                </a:solidFill>
              </a:rPr>
              <a:t>Seizures</a:t>
            </a:r>
          </a:p>
        </p:txBody>
      </p:sp>
      <p:sp>
        <p:nvSpPr>
          <p:cNvPr id="25" name="TextBox 24"/>
          <p:cNvSpPr txBox="1"/>
          <p:nvPr/>
        </p:nvSpPr>
        <p:spPr>
          <a:xfrm>
            <a:off x="5745341" y="3300031"/>
            <a:ext cx="2311977" cy="205970"/>
          </a:xfrm>
          <a:prstGeom prst="rect">
            <a:avLst/>
          </a:prstGeom>
          <a:noFill/>
        </p:spPr>
        <p:txBody>
          <a:bodyPr wrap="square" lIns="82030" tIns="41015" rIns="82030" bIns="41015" rtlCol="0">
            <a:spAutoFit/>
          </a:bodyPr>
          <a:lstStyle/>
          <a:p>
            <a:pPr defTabSz="914021"/>
            <a:r>
              <a:rPr lang="en-US" sz="800" i="1" dirty="0">
                <a:solidFill>
                  <a:prstClr val="black"/>
                </a:solidFill>
              </a:rPr>
              <a:t>Multiple Sclerosis</a:t>
            </a:r>
          </a:p>
        </p:txBody>
      </p:sp>
      <p:sp>
        <p:nvSpPr>
          <p:cNvPr id="26" name="TextBox 25"/>
          <p:cNvSpPr txBox="1"/>
          <p:nvPr/>
        </p:nvSpPr>
        <p:spPr>
          <a:xfrm>
            <a:off x="5745341" y="3652991"/>
            <a:ext cx="2311977" cy="205970"/>
          </a:xfrm>
          <a:prstGeom prst="rect">
            <a:avLst/>
          </a:prstGeom>
          <a:noFill/>
        </p:spPr>
        <p:txBody>
          <a:bodyPr wrap="square" lIns="82030" tIns="41015" rIns="82030" bIns="41015" rtlCol="0">
            <a:spAutoFit/>
          </a:bodyPr>
          <a:lstStyle/>
          <a:p>
            <a:pPr defTabSz="914021"/>
            <a:r>
              <a:rPr lang="en-US" sz="800" i="1" dirty="0">
                <a:solidFill>
                  <a:prstClr val="black"/>
                </a:solidFill>
              </a:rPr>
              <a:t>Headaches</a:t>
            </a:r>
          </a:p>
        </p:txBody>
      </p:sp>
      <p:sp>
        <p:nvSpPr>
          <p:cNvPr id="27" name="TextBox 26"/>
          <p:cNvSpPr txBox="1"/>
          <p:nvPr/>
        </p:nvSpPr>
        <p:spPr>
          <a:xfrm>
            <a:off x="5745341" y="4000569"/>
            <a:ext cx="2311977" cy="205970"/>
          </a:xfrm>
          <a:prstGeom prst="rect">
            <a:avLst/>
          </a:prstGeom>
          <a:noFill/>
        </p:spPr>
        <p:txBody>
          <a:bodyPr wrap="square" lIns="82030" tIns="41015" rIns="82030" bIns="41015" rtlCol="0">
            <a:spAutoFit/>
          </a:bodyPr>
          <a:lstStyle/>
          <a:p>
            <a:pPr defTabSz="914021"/>
            <a:r>
              <a:rPr lang="en-US" sz="800" i="1" dirty="0">
                <a:solidFill>
                  <a:prstClr val="black"/>
                </a:solidFill>
              </a:rPr>
              <a:t>Medical Spine</a:t>
            </a:r>
          </a:p>
        </p:txBody>
      </p:sp>
      <p:sp>
        <p:nvSpPr>
          <p:cNvPr id="31" name="Text Placeholder 8"/>
          <p:cNvSpPr>
            <a:spLocks noGrp="1"/>
          </p:cNvSpPr>
          <p:nvPr/>
        </p:nvSpPr>
        <p:spPr bwMode="gray">
          <a:xfrm>
            <a:off x="8389717" y="1468528"/>
            <a:ext cx="476987" cy="2899789"/>
          </a:xfrm>
          <a:prstGeom prst="rect">
            <a:avLst/>
          </a:prstGeom>
          <a:noFill/>
          <a:ln w="19050">
            <a:solidFill>
              <a:schemeClr val="accent3"/>
            </a:solidFill>
          </a:ln>
        </p:spPr>
        <p:txBody>
          <a:bodyPr vert="horz" wrap="square" lIns="82030" tIns="82030" rIns="82030" bIns="41015"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dirty="0">
              <a:solidFill>
                <a:srgbClr val="617685"/>
              </a:solidFill>
            </a:endParaRPr>
          </a:p>
        </p:txBody>
      </p:sp>
      <p:sp>
        <p:nvSpPr>
          <p:cNvPr id="32" name="TextBox 31"/>
          <p:cNvSpPr txBox="1"/>
          <p:nvPr/>
        </p:nvSpPr>
        <p:spPr>
          <a:xfrm>
            <a:off x="8170721" y="1220049"/>
            <a:ext cx="818315" cy="205970"/>
          </a:xfrm>
          <a:prstGeom prst="rect">
            <a:avLst/>
          </a:prstGeom>
          <a:noFill/>
        </p:spPr>
        <p:txBody>
          <a:bodyPr wrap="square" lIns="82030" tIns="41015" rIns="82030" bIns="41015" rtlCol="0">
            <a:spAutoFit/>
          </a:bodyPr>
          <a:lstStyle/>
          <a:p>
            <a:pPr algn="ctr" defTabSz="914021"/>
            <a:r>
              <a:rPr lang="en-US" sz="800" i="1" dirty="0">
                <a:solidFill>
                  <a:prstClr val="black"/>
                </a:solidFill>
              </a:rPr>
              <a:t>2012 Volume</a:t>
            </a:r>
          </a:p>
        </p:txBody>
      </p:sp>
      <p:sp>
        <p:nvSpPr>
          <p:cNvPr id="43" name="Text Placeholder 6"/>
          <p:cNvSpPr>
            <a:spLocks noGrp="1"/>
          </p:cNvSpPr>
          <p:nvPr>
            <p:ph type="body" sz="quarter" idx="14"/>
          </p:nvPr>
        </p:nvSpPr>
        <p:spPr>
          <a:xfrm>
            <a:off x="3284511" y="2857442"/>
            <a:ext cx="2272873" cy="165287"/>
          </a:xfrm>
        </p:spPr>
        <p:txBody>
          <a:bodyPr/>
          <a:lstStyle/>
          <a:p>
            <a:r>
              <a:rPr lang="en-US" dirty="0" smtClean="0">
                <a:solidFill>
                  <a:schemeClr val="accent5"/>
                </a:solidFill>
              </a:rPr>
              <a:t>Volume Mix</a:t>
            </a:r>
            <a:endParaRPr lang="en-US" dirty="0">
              <a:solidFill>
                <a:schemeClr val="accent5"/>
              </a:solidFill>
            </a:endParaRPr>
          </a:p>
        </p:txBody>
      </p:sp>
      <p:sp>
        <p:nvSpPr>
          <p:cNvPr id="45" name="Rectangle 44"/>
          <p:cNvSpPr/>
          <p:nvPr/>
        </p:nvSpPr>
        <p:spPr bwMode="gray">
          <a:xfrm>
            <a:off x="803131" y="4643437"/>
            <a:ext cx="7451148" cy="1794342"/>
          </a:xfrm>
          <a:prstGeom prst="rect">
            <a:avLst/>
          </a:prstGeom>
          <a:noFill/>
          <a:ln w="19050" cap="flat" cmpd="sng" algn="ctr">
            <a:solidFill>
              <a:schemeClr val="accent3"/>
            </a:solidFill>
            <a:prstDash val="solid"/>
            <a:round/>
            <a:headEnd type="none" w="med" len="med"/>
            <a:tailEnd type="none" w="med" len="med"/>
          </a:ln>
          <a:effectLst/>
        </p:spPr>
        <p:txBody>
          <a:bodyPr vert="horz" wrap="square" lIns="82030" tIns="123044" rIns="82030" bIns="82030" numCol="3" rtlCol="0" anchor="t" anchorCtr="0" compatLnSpc="1">
            <a:prstTxWarp prst="textNoShape">
              <a:avLst/>
            </a:prstTxWarp>
          </a:bodyPr>
          <a:lstStyle/>
          <a:p>
            <a:pPr algn="ctr" defTabSz="1313041">
              <a:defRPr/>
            </a:pPr>
            <a:r>
              <a:rPr lang="en-US" sz="1100" b="1" kern="0" spc="90" dirty="0">
                <a:solidFill>
                  <a:srgbClr val="CE1126"/>
                </a:solidFill>
                <a:latin typeface="Calibri"/>
              </a:rPr>
              <a:t>Demographic</a:t>
            </a: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r>
              <a:rPr lang="en-US" sz="1100" b="1" kern="0" spc="90" dirty="0">
                <a:solidFill>
                  <a:srgbClr val="CE1126"/>
                </a:solidFill>
                <a:latin typeface="Calibri"/>
              </a:rPr>
              <a:t>Clinical</a:t>
            </a: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r>
              <a:rPr lang="en-US" sz="1100" b="1" kern="0" spc="90" dirty="0">
                <a:solidFill>
                  <a:srgbClr val="CE1126"/>
                </a:solidFill>
                <a:latin typeface="Calibri"/>
              </a:rPr>
              <a:t>Market</a:t>
            </a:r>
          </a:p>
          <a:p>
            <a:pPr algn="ctr" defTabSz="1313041">
              <a:defRPr/>
            </a:pPr>
            <a:endParaRPr lang="en-US" sz="1100" b="1" kern="0" spc="90" dirty="0">
              <a:solidFill>
                <a:srgbClr val="CE1126"/>
              </a:solidFill>
              <a:latin typeface="Calibri"/>
            </a:endParaRPr>
          </a:p>
          <a:p>
            <a:pPr algn="ctr" defTabSz="1313041">
              <a:defRPr/>
            </a:pPr>
            <a:endParaRPr lang="en-US" sz="1100" b="1" kern="0" spc="90" dirty="0">
              <a:solidFill>
                <a:srgbClr val="CE1126"/>
              </a:solidFill>
              <a:latin typeface="Calibri"/>
            </a:endParaRPr>
          </a:p>
        </p:txBody>
      </p:sp>
      <p:grpSp>
        <p:nvGrpSpPr>
          <p:cNvPr id="2" name="Group 45"/>
          <p:cNvGrpSpPr/>
          <p:nvPr/>
        </p:nvGrpSpPr>
        <p:grpSpPr>
          <a:xfrm>
            <a:off x="5781761" y="5031858"/>
            <a:ext cx="166255" cy="161365"/>
            <a:chOff x="817697" y="5560597"/>
            <a:chExt cx="182880" cy="182880"/>
          </a:xfrm>
        </p:grpSpPr>
        <p:sp>
          <p:nvSpPr>
            <p:cNvPr id="47" name="Oval 46"/>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48" name="Minus 47"/>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grpSp>
      <p:sp>
        <p:nvSpPr>
          <p:cNvPr id="49" name="TextBox 48"/>
          <p:cNvSpPr txBox="1"/>
          <p:nvPr/>
        </p:nvSpPr>
        <p:spPr>
          <a:xfrm rot="16200000">
            <a:off x="-843053" y="5352784"/>
            <a:ext cx="2937342" cy="282914"/>
          </a:xfrm>
          <a:prstGeom prst="rect">
            <a:avLst/>
          </a:prstGeom>
          <a:noFill/>
        </p:spPr>
        <p:txBody>
          <a:bodyPr wrap="square" lIns="82030" tIns="41015" rIns="82030" bIns="41015" rtlCol="0">
            <a:spAutoFit/>
          </a:bodyPr>
          <a:lstStyle/>
          <a:p>
            <a:pPr algn="ctr" defTabSz="914021"/>
            <a:r>
              <a:rPr lang="en-US" sz="1300" b="1" dirty="0">
                <a:solidFill>
                  <a:srgbClr val="CE1126"/>
                </a:solidFill>
              </a:rPr>
              <a:t>Drivers/Barriers</a:t>
            </a:r>
          </a:p>
        </p:txBody>
      </p:sp>
      <p:sp>
        <p:nvSpPr>
          <p:cNvPr id="50" name="TextBox 49"/>
          <p:cNvSpPr txBox="1"/>
          <p:nvPr/>
        </p:nvSpPr>
        <p:spPr>
          <a:xfrm>
            <a:off x="1091667" y="4949601"/>
            <a:ext cx="2233424"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Aging population and heightened awareness of symptoms raise stroke volume</a:t>
            </a:r>
          </a:p>
        </p:txBody>
      </p:sp>
      <p:sp>
        <p:nvSpPr>
          <p:cNvPr id="51" name="TextBox 50"/>
          <p:cNvSpPr txBox="1"/>
          <p:nvPr/>
        </p:nvSpPr>
        <p:spPr>
          <a:xfrm>
            <a:off x="5983843" y="5312856"/>
            <a:ext cx="2066636"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Increased regulatory scrutiny decreases short stay admissions for medical cases</a:t>
            </a:r>
          </a:p>
        </p:txBody>
      </p:sp>
      <p:grpSp>
        <p:nvGrpSpPr>
          <p:cNvPr id="3" name="Group 51"/>
          <p:cNvGrpSpPr/>
          <p:nvPr/>
        </p:nvGrpSpPr>
        <p:grpSpPr>
          <a:xfrm>
            <a:off x="926072" y="5395113"/>
            <a:ext cx="166255" cy="161365"/>
            <a:chOff x="831850" y="5137149"/>
            <a:chExt cx="182880" cy="182880"/>
          </a:xfrm>
        </p:grpSpPr>
        <p:sp>
          <p:nvSpPr>
            <p:cNvPr id="53" name="Oval 52"/>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54" name="Plus 53"/>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sp>
        <p:nvSpPr>
          <p:cNvPr id="55" name="TextBox 54"/>
          <p:cNvSpPr txBox="1"/>
          <p:nvPr/>
        </p:nvSpPr>
        <p:spPr>
          <a:xfrm>
            <a:off x="1091668" y="5312856"/>
            <a:ext cx="2066636"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Improved and earlier diagnosis of Alzheimer’s</a:t>
            </a:r>
          </a:p>
        </p:txBody>
      </p:sp>
      <p:sp>
        <p:nvSpPr>
          <p:cNvPr id="57" name="TextBox 56"/>
          <p:cNvSpPr txBox="1"/>
          <p:nvPr/>
        </p:nvSpPr>
        <p:spPr>
          <a:xfrm>
            <a:off x="5983841" y="5676111"/>
            <a:ext cx="2236524"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Rising cost of spine surgery outpacing volume growth, </a:t>
            </a:r>
            <a:r>
              <a:rPr lang="en-US" sz="800" dirty="0" smtClean="0">
                <a:solidFill>
                  <a:prstClr val="black"/>
                </a:solidFill>
              </a:rPr>
              <a:t>increasing payer pressure</a:t>
            </a:r>
            <a:endParaRPr lang="en-US" sz="800" dirty="0">
              <a:solidFill>
                <a:prstClr val="black"/>
              </a:solidFill>
            </a:endParaRPr>
          </a:p>
        </p:txBody>
      </p:sp>
      <p:sp>
        <p:nvSpPr>
          <p:cNvPr id="58" name="TextBox 57"/>
          <p:cNvSpPr txBox="1"/>
          <p:nvPr/>
        </p:nvSpPr>
        <p:spPr>
          <a:xfrm>
            <a:off x="5983845" y="6039366"/>
            <a:ext cx="2130963" cy="322729"/>
          </a:xfrm>
          <a:prstGeom prst="rect">
            <a:avLst/>
          </a:prstGeom>
          <a:noFill/>
        </p:spPr>
        <p:txBody>
          <a:bodyPr wrap="square" lIns="82030" tIns="41015" rIns="82030" bIns="41015" rtlCol="0" anchor="ctr" anchorCtr="0">
            <a:noAutofit/>
          </a:bodyPr>
          <a:lstStyle/>
          <a:p>
            <a:pPr defTabSz="914021"/>
            <a:r>
              <a:rPr lang="en-US" sz="800" dirty="0" smtClean="0">
                <a:solidFill>
                  <a:prstClr val="black"/>
                </a:solidFill>
              </a:rPr>
              <a:t>Certification </a:t>
            </a:r>
            <a:r>
              <a:rPr lang="en-US" sz="800" dirty="0">
                <a:solidFill>
                  <a:prstClr val="black"/>
                </a:solidFill>
              </a:rPr>
              <a:t>of stroke centers strengthening protocols and reducing readmissions</a:t>
            </a:r>
          </a:p>
        </p:txBody>
      </p:sp>
      <p:sp>
        <p:nvSpPr>
          <p:cNvPr id="59" name="TextBox 58"/>
          <p:cNvSpPr txBox="1"/>
          <p:nvPr/>
        </p:nvSpPr>
        <p:spPr>
          <a:xfrm>
            <a:off x="5983845" y="4949601"/>
            <a:ext cx="2242295"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Payers requiring pre-approval for spine surgery; ACOs target for utilization reduction</a:t>
            </a:r>
          </a:p>
        </p:txBody>
      </p:sp>
      <p:grpSp>
        <p:nvGrpSpPr>
          <p:cNvPr id="4" name="Group 59"/>
          <p:cNvGrpSpPr/>
          <p:nvPr/>
        </p:nvGrpSpPr>
        <p:grpSpPr>
          <a:xfrm>
            <a:off x="926072" y="5031858"/>
            <a:ext cx="166255" cy="161365"/>
            <a:chOff x="831850" y="5137149"/>
            <a:chExt cx="182880" cy="182880"/>
          </a:xfrm>
        </p:grpSpPr>
        <p:sp>
          <p:nvSpPr>
            <p:cNvPr id="61" name="Oval 60"/>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62" name="Plus 61"/>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grpSp>
        <p:nvGrpSpPr>
          <p:cNvPr id="6" name="Group 65"/>
          <p:cNvGrpSpPr/>
          <p:nvPr/>
        </p:nvGrpSpPr>
        <p:grpSpPr>
          <a:xfrm>
            <a:off x="5781761" y="5395113"/>
            <a:ext cx="166255" cy="161365"/>
            <a:chOff x="817697" y="5560597"/>
            <a:chExt cx="182880" cy="182880"/>
          </a:xfrm>
        </p:grpSpPr>
        <p:sp>
          <p:nvSpPr>
            <p:cNvPr id="67" name="Oval 66"/>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68" name="Minus 67"/>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grpSp>
      <p:grpSp>
        <p:nvGrpSpPr>
          <p:cNvPr id="7" name="Group 68"/>
          <p:cNvGrpSpPr/>
          <p:nvPr/>
        </p:nvGrpSpPr>
        <p:grpSpPr>
          <a:xfrm>
            <a:off x="5781761" y="5759238"/>
            <a:ext cx="166255" cy="161365"/>
            <a:chOff x="817697" y="5560597"/>
            <a:chExt cx="182880" cy="182880"/>
          </a:xfrm>
        </p:grpSpPr>
        <p:sp>
          <p:nvSpPr>
            <p:cNvPr id="70" name="Oval 69"/>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71" name="Minus 70"/>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grpSp>
      <p:grpSp>
        <p:nvGrpSpPr>
          <p:cNvPr id="8" name="Group 71"/>
          <p:cNvGrpSpPr/>
          <p:nvPr/>
        </p:nvGrpSpPr>
        <p:grpSpPr>
          <a:xfrm>
            <a:off x="5781761" y="6121623"/>
            <a:ext cx="166255" cy="161365"/>
            <a:chOff x="817697" y="5560597"/>
            <a:chExt cx="182880" cy="182880"/>
          </a:xfrm>
        </p:grpSpPr>
        <p:sp>
          <p:nvSpPr>
            <p:cNvPr id="73" name="Oval 72"/>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74" name="Minus 73"/>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grpSp>
      <p:sp>
        <p:nvSpPr>
          <p:cNvPr id="75" name="TextBox 74"/>
          <p:cNvSpPr txBox="1"/>
          <p:nvPr/>
        </p:nvSpPr>
        <p:spPr>
          <a:xfrm>
            <a:off x="3496623" y="4949601"/>
            <a:ext cx="2066636"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Enhanced imaging, surgical guidance enable spine volume growth and more aggressive brain surgery</a:t>
            </a:r>
          </a:p>
        </p:txBody>
      </p:sp>
      <p:sp>
        <p:nvSpPr>
          <p:cNvPr id="76" name="TextBox 75"/>
          <p:cNvSpPr txBox="1"/>
          <p:nvPr/>
        </p:nvSpPr>
        <p:spPr>
          <a:xfrm>
            <a:off x="3496623" y="5676111"/>
            <a:ext cx="2066636"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Chronic neurology and simple spine cases shifted to outpatient settings</a:t>
            </a:r>
          </a:p>
        </p:txBody>
      </p:sp>
      <p:sp>
        <p:nvSpPr>
          <p:cNvPr id="77" name="TextBox 76"/>
          <p:cNvSpPr txBox="1"/>
          <p:nvPr/>
        </p:nvSpPr>
        <p:spPr>
          <a:xfrm>
            <a:off x="3496625" y="6040236"/>
            <a:ext cx="2137559"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Mixed clinical evidence for spine surgery creates controversy over appropriateness</a:t>
            </a:r>
          </a:p>
        </p:txBody>
      </p:sp>
      <p:sp>
        <p:nvSpPr>
          <p:cNvPr id="78" name="TextBox 77"/>
          <p:cNvSpPr txBox="1"/>
          <p:nvPr/>
        </p:nvSpPr>
        <p:spPr>
          <a:xfrm>
            <a:off x="3496623" y="5334000"/>
            <a:ext cx="2066636" cy="322729"/>
          </a:xfrm>
          <a:prstGeom prst="rect">
            <a:avLst/>
          </a:prstGeom>
          <a:noFill/>
        </p:spPr>
        <p:txBody>
          <a:bodyPr wrap="square" lIns="82030" tIns="41015" rIns="82030" bIns="41015" rtlCol="0" anchor="ctr" anchorCtr="0">
            <a:noAutofit/>
          </a:bodyPr>
          <a:lstStyle/>
          <a:p>
            <a:pPr defTabSz="914021"/>
            <a:r>
              <a:rPr lang="en-US" sz="800" dirty="0" smtClean="0">
                <a:solidFill>
                  <a:prstClr val="black"/>
                </a:solidFill>
              </a:rPr>
              <a:t>Interventional stroke and neuro-oncology technologies lead to increased cranial surgery volumes</a:t>
            </a:r>
            <a:endParaRPr lang="en-US" sz="800" dirty="0">
              <a:solidFill>
                <a:prstClr val="black"/>
              </a:solidFill>
            </a:endParaRPr>
          </a:p>
        </p:txBody>
      </p:sp>
      <p:grpSp>
        <p:nvGrpSpPr>
          <p:cNvPr id="9" name="Group 78"/>
          <p:cNvGrpSpPr/>
          <p:nvPr/>
        </p:nvGrpSpPr>
        <p:grpSpPr>
          <a:xfrm>
            <a:off x="3313713" y="5031858"/>
            <a:ext cx="166255" cy="161365"/>
            <a:chOff x="831850" y="5137149"/>
            <a:chExt cx="182880" cy="182880"/>
          </a:xfrm>
        </p:grpSpPr>
        <p:sp>
          <p:nvSpPr>
            <p:cNvPr id="80" name="Oval 79"/>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81" name="Plus 80"/>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grpSp>
        <p:nvGrpSpPr>
          <p:cNvPr id="10" name="Group 81"/>
          <p:cNvGrpSpPr/>
          <p:nvPr/>
        </p:nvGrpSpPr>
        <p:grpSpPr>
          <a:xfrm>
            <a:off x="3313713" y="5395113"/>
            <a:ext cx="166255" cy="161365"/>
            <a:chOff x="831850" y="5137149"/>
            <a:chExt cx="182880" cy="182880"/>
          </a:xfrm>
        </p:grpSpPr>
        <p:sp>
          <p:nvSpPr>
            <p:cNvPr id="83" name="Oval 82"/>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84" name="Plus 83"/>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grpSp>
        <p:nvGrpSpPr>
          <p:cNvPr id="16" name="Group 84"/>
          <p:cNvGrpSpPr/>
          <p:nvPr/>
        </p:nvGrpSpPr>
        <p:grpSpPr>
          <a:xfrm>
            <a:off x="3313713" y="6120918"/>
            <a:ext cx="166255" cy="161365"/>
            <a:chOff x="817697" y="5560597"/>
            <a:chExt cx="182880" cy="182880"/>
          </a:xfrm>
        </p:grpSpPr>
        <p:sp>
          <p:nvSpPr>
            <p:cNvPr id="86" name="Oval 85"/>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87" name="Minus 86"/>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grpSp>
      <p:grpSp>
        <p:nvGrpSpPr>
          <p:cNvPr id="28" name="Group 87"/>
          <p:cNvGrpSpPr/>
          <p:nvPr/>
        </p:nvGrpSpPr>
        <p:grpSpPr>
          <a:xfrm>
            <a:off x="3313713" y="5759238"/>
            <a:ext cx="166255" cy="161365"/>
            <a:chOff x="817697" y="5560597"/>
            <a:chExt cx="182880" cy="182880"/>
          </a:xfrm>
        </p:grpSpPr>
        <p:sp>
          <p:nvSpPr>
            <p:cNvPr id="89" name="Oval 88"/>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90" name="Minus 89"/>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grpSp>
      <p:cxnSp>
        <p:nvCxnSpPr>
          <p:cNvPr id="91" name="Straight Connector 90"/>
          <p:cNvCxnSpPr/>
          <p:nvPr/>
        </p:nvCxnSpPr>
        <p:spPr bwMode="auto">
          <a:xfrm flipV="1">
            <a:off x="4211782" y="1600045"/>
            <a:ext cx="284018" cy="33618"/>
          </a:xfrm>
          <a:prstGeom prst="line">
            <a:avLst/>
          </a:prstGeom>
          <a:solidFill>
            <a:schemeClr val="accent1"/>
          </a:solidFill>
          <a:ln w="12700" cap="flat" cmpd="sng" algn="ctr">
            <a:solidFill>
              <a:schemeClr val="accent3"/>
            </a:solidFill>
            <a:prstDash val="dash"/>
            <a:round/>
            <a:headEnd type="none" w="med" len="med"/>
            <a:tailEnd type="none"/>
          </a:ln>
          <a:effectLst/>
        </p:spPr>
      </p:cxnSp>
      <p:sp>
        <p:nvSpPr>
          <p:cNvPr id="101" name="TextBox 100"/>
          <p:cNvSpPr txBox="1"/>
          <p:nvPr/>
        </p:nvSpPr>
        <p:spPr>
          <a:xfrm>
            <a:off x="3352800" y="3124200"/>
            <a:ext cx="1091041" cy="329081"/>
          </a:xfrm>
          <a:prstGeom prst="rect">
            <a:avLst/>
          </a:prstGeom>
          <a:noFill/>
        </p:spPr>
        <p:txBody>
          <a:bodyPr wrap="square" lIns="82030" tIns="41015" rIns="82030" bIns="41015" rtlCol="0">
            <a:spAutoFit/>
          </a:bodyPr>
          <a:lstStyle/>
          <a:p>
            <a:pPr defTabSz="914021"/>
            <a:r>
              <a:rPr lang="en-US" sz="800" i="1" dirty="0">
                <a:solidFill>
                  <a:prstClr val="black"/>
                </a:solidFill>
              </a:rPr>
              <a:t>Stroke and Ischemia</a:t>
            </a:r>
          </a:p>
        </p:txBody>
      </p:sp>
      <p:sp>
        <p:nvSpPr>
          <p:cNvPr id="102" name="TextBox 101"/>
          <p:cNvSpPr txBox="1"/>
          <p:nvPr/>
        </p:nvSpPr>
        <p:spPr>
          <a:xfrm>
            <a:off x="4960615" y="3604030"/>
            <a:ext cx="1272886" cy="205970"/>
          </a:xfrm>
          <a:prstGeom prst="rect">
            <a:avLst/>
          </a:prstGeom>
          <a:noFill/>
        </p:spPr>
        <p:txBody>
          <a:bodyPr wrap="square" lIns="82030" tIns="41015" rIns="82030" bIns="41015" rtlCol="0">
            <a:spAutoFit/>
          </a:bodyPr>
          <a:lstStyle/>
          <a:p>
            <a:pPr defTabSz="914021"/>
            <a:r>
              <a:rPr lang="en-US" sz="800" i="1" dirty="0">
                <a:solidFill>
                  <a:prstClr val="black"/>
                </a:solidFill>
              </a:rPr>
              <a:t>Medical Spine</a:t>
            </a:r>
          </a:p>
        </p:txBody>
      </p:sp>
      <p:sp>
        <p:nvSpPr>
          <p:cNvPr id="103" name="TextBox 102"/>
          <p:cNvSpPr txBox="1"/>
          <p:nvPr/>
        </p:nvSpPr>
        <p:spPr>
          <a:xfrm>
            <a:off x="4861611" y="3866607"/>
            <a:ext cx="1272886" cy="205970"/>
          </a:xfrm>
          <a:prstGeom prst="rect">
            <a:avLst/>
          </a:prstGeom>
          <a:noFill/>
        </p:spPr>
        <p:txBody>
          <a:bodyPr wrap="square" lIns="82030" tIns="41015" rIns="82030" bIns="41015" rtlCol="0">
            <a:spAutoFit/>
          </a:bodyPr>
          <a:lstStyle/>
          <a:p>
            <a:pPr defTabSz="914021"/>
            <a:r>
              <a:rPr lang="en-US" sz="800" i="1" dirty="0">
                <a:solidFill>
                  <a:prstClr val="black"/>
                </a:solidFill>
              </a:rPr>
              <a:t>Seizure/Epilepsy</a:t>
            </a:r>
          </a:p>
        </p:txBody>
      </p:sp>
      <p:sp>
        <p:nvSpPr>
          <p:cNvPr id="104" name="TextBox 103"/>
          <p:cNvSpPr txBox="1"/>
          <p:nvPr/>
        </p:nvSpPr>
        <p:spPr>
          <a:xfrm>
            <a:off x="4521309" y="4148997"/>
            <a:ext cx="1403225" cy="205970"/>
          </a:xfrm>
          <a:prstGeom prst="rect">
            <a:avLst/>
          </a:prstGeom>
          <a:noFill/>
        </p:spPr>
        <p:txBody>
          <a:bodyPr wrap="square" lIns="82030" tIns="41015" rIns="82030" bIns="41015" rtlCol="0">
            <a:spAutoFit/>
          </a:bodyPr>
          <a:lstStyle/>
          <a:p>
            <a:pPr defTabSz="914021"/>
            <a:r>
              <a:rPr lang="en-US" sz="800" i="1" dirty="0">
                <a:solidFill>
                  <a:prstClr val="black"/>
                </a:solidFill>
              </a:rPr>
              <a:t>Non-Spine Neurosurgery</a:t>
            </a:r>
          </a:p>
        </p:txBody>
      </p:sp>
      <p:sp>
        <p:nvSpPr>
          <p:cNvPr id="111" name="TextBox 110"/>
          <p:cNvSpPr txBox="1"/>
          <p:nvPr/>
        </p:nvSpPr>
        <p:spPr>
          <a:xfrm>
            <a:off x="8324775" y="4054350"/>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216K</a:t>
            </a:r>
          </a:p>
        </p:txBody>
      </p:sp>
      <p:sp>
        <p:nvSpPr>
          <p:cNvPr id="112" name="TextBox 111"/>
          <p:cNvSpPr txBox="1"/>
          <p:nvPr/>
        </p:nvSpPr>
        <p:spPr>
          <a:xfrm>
            <a:off x="8324775" y="3701373"/>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92K</a:t>
            </a:r>
          </a:p>
        </p:txBody>
      </p:sp>
      <p:sp>
        <p:nvSpPr>
          <p:cNvPr id="113" name="TextBox 112"/>
          <p:cNvSpPr txBox="1"/>
          <p:nvPr/>
        </p:nvSpPr>
        <p:spPr>
          <a:xfrm>
            <a:off x="8324775" y="3348398"/>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28K</a:t>
            </a:r>
          </a:p>
        </p:txBody>
      </p:sp>
      <p:sp>
        <p:nvSpPr>
          <p:cNvPr id="114" name="TextBox 113"/>
          <p:cNvSpPr txBox="1"/>
          <p:nvPr/>
        </p:nvSpPr>
        <p:spPr>
          <a:xfrm>
            <a:off x="8324775" y="2995425"/>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292K</a:t>
            </a:r>
          </a:p>
        </p:txBody>
      </p:sp>
      <p:sp>
        <p:nvSpPr>
          <p:cNvPr id="115" name="TextBox 114"/>
          <p:cNvSpPr txBox="1"/>
          <p:nvPr/>
        </p:nvSpPr>
        <p:spPr>
          <a:xfrm>
            <a:off x="8324775" y="2642446"/>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726K</a:t>
            </a:r>
          </a:p>
        </p:txBody>
      </p:sp>
      <p:sp>
        <p:nvSpPr>
          <p:cNvPr id="116" name="TextBox 115"/>
          <p:cNvSpPr txBox="1"/>
          <p:nvPr/>
        </p:nvSpPr>
        <p:spPr>
          <a:xfrm>
            <a:off x="8324775" y="2289473"/>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468K</a:t>
            </a:r>
          </a:p>
        </p:txBody>
      </p:sp>
      <p:sp>
        <p:nvSpPr>
          <p:cNvPr id="117" name="TextBox 116"/>
          <p:cNvSpPr txBox="1"/>
          <p:nvPr/>
        </p:nvSpPr>
        <p:spPr>
          <a:xfrm>
            <a:off x="8324775" y="1936495"/>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132K</a:t>
            </a:r>
          </a:p>
        </p:txBody>
      </p:sp>
      <p:sp>
        <p:nvSpPr>
          <p:cNvPr id="118" name="TextBox 117"/>
          <p:cNvSpPr txBox="1"/>
          <p:nvPr/>
        </p:nvSpPr>
        <p:spPr>
          <a:xfrm>
            <a:off x="8324775" y="1582860"/>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227K</a:t>
            </a:r>
          </a:p>
        </p:txBody>
      </p:sp>
      <p:sp>
        <p:nvSpPr>
          <p:cNvPr id="119" name="TextBox 118"/>
          <p:cNvSpPr txBox="1"/>
          <p:nvPr/>
        </p:nvSpPr>
        <p:spPr>
          <a:xfrm>
            <a:off x="3122295" y="3863251"/>
            <a:ext cx="1091041" cy="205970"/>
          </a:xfrm>
          <a:prstGeom prst="rect">
            <a:avLst/>
          </a:prstGeom>
          <a:noFill/>
        </p:spPr>
        <p:txBody>
          <a:bodyPr wrap="square" lIns="82030" tIns="41015" rIns="82030" bIns="41015" rtlCol="0">
            <a:spAutoFit/>
          </a:bodyPr>
          <a:lstStyle/>
          <a:p>
            <a:pPr defTabSz="914021"/>
            <a:r>
              <a:rPr lang="en-US" sz="800" i="1" dirty="0">
                <a:solidFill>
                  <a:prstClr val="black"/>
                </a:solidFill>
              </a:rPr>
              <a:t>Spine Surgery</a:t>
            </a:r>
          </a:p>
        </p:txBody>
      </p:sp>
      <p:sp>
        <p:nvSpPr>
          <p:cNvPr id="120" name="TextBox 119"/>
          <p:cNvSpPr txBox="1"/>
          <p:nvPr/>
        </p:nvSpPr>
        <p:spPr>
          <a:xfrm>
            <a:off x="4943300" y="3251687"/>
            <a:ext cx="1272886" cy="329081"/>
          </a:xfrm>
          <a:prstGeom prst="rect">
            <a:avLst/>
          </a:prstGeom>
          <a:noFill/>
        </p:spPr>
        <p:txBody>
          <a:bodyPr wrap="square" lIns="82030" tIns="41015" rIns="82030" bIns="41015" rtlCol="0">
            <a:spAutoFit/>
          </a:bodyPr>
          <a:lstStyle/>
          <a:p>
            <a:pPr defTabSz="914021"/>
            <a:r>
              <a:rPr lang="en-US" sz="800" i="1" dirty="0">
                <a:solidFill>
                  <a:prstClr val="black"/>
                </a:solidFill>
              </a:rPr>
              <a:t>Degenerative </a:t>
            </a:r>
            <a:br>
              <a:rPr lang="en-US" sz="800" i="1" dirty="0">
                <a:solidFill>
                  <a:prstClr val="black"/>
                </a:solidFill>
              </a:rPr>
            </a:br>
            <a:r>
              <a:rPr lang="en-US" sz="800" i="1" dirty="0">
                <a:solidFill>
                  <a:prstClr val="black"/>
                </a:solidFill>
              </a:rPr>
              <a:t>Disorders</a:t>
            </a:r>
          </a:p>
        </p:txBody>
      </p:sp>
      <p:sp>
        <p:nvSpPr>
          <p:cNvPr id="121" name="TextBox 120"/>
          <p:cNvSpPr txBox="1"/>
          <p:nvPr/>
        </p:nvSpPr>
        <p:spPr>
          <a:xfrm>
            <a:off x="4666206" y="3058388"/>
            <a:ext cx="1272886" cy="205970"/>
          </a:xfrm>
          <a:prstGeom prst="rect">
            <a:avLst/>
          </a:prstGeom>
          <a:noFill/>
        </p:spPr>
        <p:txBody>
          <a:bodyPr wrap="square" lIns="82030" tIns="41015" rIns="82030" bIns="41015" rtlCol="0">
            <a:spAutoFit/>
          </a:bodyPr>
          <a:lstStyle/>
          <a:p>
            <a:pPr defTabSz="914021"/>
            <a:r>
              <a:rPr lang="en-US" sz="800" i="1" dirty="0">
                <a:solidFill>
                  <a:prstClr val="black"/>
                </a:solidFill>
              </a:rPr>
              <a:t>Other Neurology</a:t>
            </a:r>
          </a:p>
        </p:txBody>
      </p:sp>
      <p:sp>
        <p:nvSpPr>
          <p:cNvPr id="130" name="TextBox 129"/>
          <p:cNvSpPr txBox="1"/>
          <p:nvPr/>
        </p:nvSpPr>
        <p:spPr>
          <a:xfrm>
            <a:off x="3689252" y="2360489"/>
            <a:ext cx="1463386" cy="205952"/>
          </a:xfrm>
          <a:prstGeom prst="rect">
            <a:avLst/>
          </a:prstGeom>
          <a:solidFill>
            <a:schemeClr val="accent1"/>
          </a:solidFill>
        </p:spPr>
        <p:txBody>
          <a:bodyPr wrap="square" lIns="82030" tIns="41015" rIns="82030" bIns="41015" rtlCol="0">
            <a:spAutoFit/>
          </a:bodyPr>
          <a:lstStyle/>
          <a:p>
            <a:pPr defTabSz="914021">
              <a:tabLst>
                <a:tab pos="974100" algn="l"/>
              </a:tabLst>
            </a:pPr>
            <a:r>
              <a:rPr lang="en-US" sz="800" b="1" dirty="0">
                <a:solidFill>
                  <a:prstClr val="black"/>
                </a:solidFill>
              </a:rPr>
              <a:t>5-Year Growth:	+1.6%</a:t>
            </a:r>
            <a:endParaRPr lang="en-US" sz="800" dirty="0">
              <a:solidFill>
                <a:prstClr val="black"/>
              </a:solidFill>
            </a:endParaRPr>
          </a:p>
        </p:txBody>
      </p:sp>
      <p:grpSp>
        <p:nvGrpSpPr>
          <p:cNvPr id="29" name="Group 104"/>
          <p:cNvGrpSpPr/>
          <p:nvPr/>
        </p:nvGrpSpPr>
        <p:grpSpPr>
          <a:xfrm>
            <a:off x="935967" y="5759238"/>
            <a:ext cx="166255" cy="161365"/>
            <a:chOff x="831850" y="5137149"/>
            <a:chExt cx="182880" cy="182880"/>
          </a:xfrm>
        </p:grpSpPr>
        <p:sp>
          <p:nvSpPr>
            <p:cNvPr id="106" name="Oval 105"/>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107" name="Plus 106"/>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sp>
        <p:nvSpPr>
          <p:cNvPr id="108" name="TextBox 107"/>
          <p:cNvSpPr txBox="1"/>
          <p:nvPr/>
        </p:nvSpPr>
        <p:spPr>
          <a:xfrm>
            <a:off x="1098266" y="5676111"/>
            <a:ext cx="2066636" cy="322729"/>
          </a:xfrm>
          <a:prstGeom prst="rect">
            <a:avLst/>
          </a:prstGeom>
          <a:noFill/>
        </p:spPr>
        <p:txBody>
          <a:bodyPr wrap="square" lIns="82030" tIns="41015" rIns="82030" bIns="41015" rtlCol="0" anchor="ctr" anchorCtr="0">
            <a:noAutofit/>
          </a:bodyPr>
          <a:lstStyle/>
          <a:p>
            <a:pPr defTabSz="914021"/>
            <a:r>
              <a:rPr lang="en-US" sz="800" dirty="0" smtClean="0">
                <a:solidFill>
                  <a:prstClr val="black"/>
                </a:solidFill>
              </a:rPr>
              <a:t>Aging </a:t>
            </a:r>
            <a:r>
              <a:rPr lang="en-US" sz="800" dirty="0">
                <a:solidFill>
                  <a:prstClr val="black"/>
                </a:solidFill>
              </a:rPr>
              <a:t>population leading to increased volume of degenerative disorders</a:t>
            </a:r>
          </a:p>
        </p:txBody>
      </p:sp>
      <p:grpSp>
        <p:nvGrpSpPr>
          <p:cNvPr id="30" name="Group 108"/>
          <p:cNvGrpSpPr/>
          <p:nvPr/>
        </p:nvGrpSpPr>
        <p:grpSpPr>
          <a:xfrm>
            <a:off x="935967" y="6120918"/>
            <a:ext cx="166255" cy="161365"/>
            <a:chOff x="831850" y="5137149"/>
            <a:chExt cx="182880" cy="182880"/>
          </a:xfrm>
        </p:grpSpPr>
        <p:sp>
          <p:nvSpPr>
            <p:cNvPr id="110" name="Oval 109"/>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129" name="Plus 128"/>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sp>
        <p:nvSpPr>
          <p:cNvPr id="132" name="TextBox 131"/>
          <p:cNvSpPr txBox="1"/>
          <p:nvPr/>
        </p:nvSpPr>
        <p:spPr>
          <a:xfrm>
            <a:off x="1098268" y="6040236"/>
            <a:ext cx="2160852"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Increased prevalence of obesity, diabetes, high cholesterol, hypertension,  and osteoporosis drives stroke and spine cases</a:t>
            </a:r>
          </a:p>
        </p:txBody>
      </p:sp>
      <p:graphicFrame>
        <p:nvGraphicFramePr>
          <p:cNvPr id="105" name="Table 104"/>
          <p:cNvGraphicFramePr>
            <a:graphicFrameLocks noGrp="1"/>
          </p:cNvGraphicFramePr>
          <p:nvPr>
            <p:extLst>
              <p:ext uri="{D42A27DB-BD31-4B8C-83A1-F6EECF244321}">
                <p14:modId xmlns:p14="http://schemas.microsoft.com/office/powerpoint/2010/main" val="1683517151"/>
              </p:ext>
            </p:extLst>
          </p:nvPr>
        </p:nvGraphicFramePr>
        <p:xfrm>
          <a:off x="412750" y="1578310"/>
          <a:ext cx="2595613" cy="2041260"/>
        </p:xfrm>
        <a:graphic>
          <a:graphicData uri="http://schemas.openxmlformats.org/drawingml/2006/table">
            <a:tbl>
              <a:tblPr firstRow="1" bandRow="1">
                <a:effectLst/>
                <a:tableStyleId>{F5AB1C69-6EDB-4FF4-983F-18BD219EF322}</a:tableStyleId>
              </a:tblPr>
              <a:tblGrid>
                <a:gridCol w="2595613"/>
              </a:tblGrid>
              <a:tr h="217842">
                <a:tc>
                  <a:txBody>
                    <a:bodyPr/>
                    <a:lstStyle/>
                    <a:p>
                      <a:pPr algn="ctr"/>
                      <a:r>
                        <a:rPr lang="en-US" sz="900" dirty="0" smtClean="0">
                          <a:solidFill>
                            <a:schemeClr val="bg1"/>
                          </a:solidFill>
                          <a:latin typeface="+mn-lt"/>
                        </a:rPr>
                        <a:t>2012 Service Line Snap Shot </a:t>
                      </a:r>
                    </a:p>
                  </a:txBody>
                  <a:tcPr marL="83127" marR="83127" marT="40341" marB="40341" anchor="ctr"/>
                </a:tc>
              </a:tr>
              <a:tr h="188259">
                <a:tc>
                  <a:txBody>
                    <a:bodyPr/>
                    <a:lstStyle/>
                    <a:p>
                      <a:pPr algn="ctr"/>
                      <a:r>
                        <a:rPr lang="en-US" sz="800" b="1" dirty="0" smtClean="0">
                          <a:solidFill>
                            <a:schemeClr val="accent5"/>
                          </a:solidFill>
                          <a:latin typeface="+mn-lt"/>
                        </a:rPr>
                        <a:t>Volume</a:t>
                      </a:r>
                      <a:endParaRPr lang="en-US" sz="800" b="1" dirty="0">
                        <a:solidFill>
                          <a:schemeClr val="accent5"/>
                        </a:solidFill>
                        <a:latin typeface="+mn-lt"/>
                      </a:endParaRPr>
                    </a:p>
                  </a:txBody>
                  <a:tcPr marL="83127" marR="83127" marT="40341" marB="40341"/>
                </a:tc>
              </a:tr>
              <a:tr h="188259">
                <a:tc>
                  <a:txBody>
                    <a:bodyPr/>
                    <a:lstStyle/>
                    <a:p>
                      <a:r>
                        <a:rPr lang="en-US" sz="800" b="0" dirty="0" smtClean="0">
                          <a:solidFill>
                            <a:schemeClr val="accent5"/>
                          </a:solidFill>
                          <a:latin typeface="+mn-lt"/>
                        </a:rPr>
                        <a:t>Inpatient Total</a:t>
                      </a:r>
                      <a:r>
                        <a:rPr lang="en-US" sz="800" b="0" baseline="0" dirty="0" smtClean="0">
                          <a:solidFill>
                            <a:schemeClr val="accent5"/>
                          </a:solidFill>
                          <a:latin typeface="+mn-lt"/>
                        </a:rPr>
                        <a:t>: </a:t>
                      </a:r>
                      <a:r>
                        <a:rPr lang="en-US" sz="800" b="1" dirty="0" smtClean="0">
                          <a:solidFill>
                            <a:schemeClr val="accent5"/>
                          </a:solidFill>
                          <a:latin typeface="+mn-lt"/>
                        </a:rPr>
                        <a:t>+2.9M</a:t>
                      </a:r>
                      <a:endParaRPr lang="en-US" sz="800" b="1" dirty="0">
                        <a:solidFill>
                          <a:schemeClr val="accent5"/>
                        </a:solidFill>
                        <a:latin typeface="+mn-lt"/>
                      </a:endParaRPr>
                    </a:p>
                  </a:txBody>
                  <a:tcPr marL="83127" marR="83127" marT="40341" marB="40341"/>
                </a:tc>
              </a:tr>
              <a:tr h="188259">
                <a:tc>
                  <a:txBody>
                    <a:bodyPr/>
                    <a:lstStyle/>
                    <a:p>
                      <a:pPr algn="ctr"/>
                      <a:r>
                        <a:rPr lang="en-US" sz="800" b="1" dirty="0" smtClean="0">
                          <a:solidFill>
                            <a:schemeClr val="accent5"/>
                          </a:solidFill>
                          <a:latin typeface="+mn-lt"/>
                        </a:rPr>
                        <a:t>Profitability</a:t>
                      </a:r>
                      <a:r>
                        <a:rPr lang="en-US" sz="800" b="1" baseline="0" dirty="0" smtClean="0">
                          <a:solidFill>
                            <a:schemeClr val="accent5"/>
                          </a:solidFill>
                          <a:latin typeface="+mn-lt"/>
                        </a:rPr>
                        <a:t>  (Contribution Profit Per Case)</a:t>
                      </a:r>
                      <a:r>
                        <a:rPr lang="en-US" sz="800" b="1" baseline="30000" dirty="0" smtClean="0">
                          <a:solidFill>
                            <a:schemeClr val="accent5"/>
                          </a:solidFill>
                        </a:rPr>
                        <a:t> 1</a:t>
                      </a:r>
                      <a:endParaRPr lang="en-US" sz="800" b="1" dirty="0">
                        <a:solidFill>
                          <a:schemeClr val="accent5"/>
                        </a:solidFill>
                        <a:latin typeface="+mn-lt"/>
                      </a:endParaRPr>
                    </a:p>
                  </a:txBody>
                  <a:tcPr marL="83127" marR="83127" marT="40341" marB="40341"/>
                </a:tc>
              </a:tr>
              <a:tr h="188259">
                <a:tc>
                  <a:txBody>
                    <a:bodyPr/>
                    <a:lstStyle/>
                    <a:p>
                      <a:r>
                        <a:rPr lang="en-US" sz="800" b="0" dirty="0" smtClean="0">
                          <a:solidFill>
                            <a:schemeClr val="accent5"/>
                          </a:solidFill>
                          <a:latin typeface="+mn-lt"/>
                        </a:rPr>
                        <a:t>Neurosurgery:</a:t>
                      </a:r>
                      <a:r>
                        <a:rPr lang="en-US" sz="800" b="0" baseline="0" dirty="0" smtClean="0">
                          <a:solidFill>
                            <a:schemeClr val="accent5"/>
                          </a:solidFill>
                          <a:latin typeface="+mn-lt"/>
                        </a:rPr>
                        <a:t> </a:t>
                      </a:r>
                      <a:r>
                        <a:rPr lang="en-US" sz="800" b="1" baseline="0" dirty="0" smtClean="0">
                          <a:solidFill>
                            <a:schemeClr val="accent5"/>
                          </a:solidFill>
                          <a:latin typeface="+mn-lt"/>
                        </a:rPr>
                        <a:t>$10,070 (</a:t>
                      </a:r>
                      <a:r>
                        <a:rPr lang="en-US" sz="800" b="1" dirty="0" smtClean="0">
                          <a:solidFill>
                            <a:schemeClr val="accent5"/>
                          </a:solidFill>
                          <a:latin typeface="+mn-lt"/>
                        </a:rPr>
                        <a:t>includes surgical spine)</a:t>
                      </a:r>
                      <a:endParaRPr lang="en-US" sz="800" b="1" dirty="0">
                        <a:solidFill>
                          <a:schemeClr val="accent5"/>
                        </a:solidFill>
                        <a:latin typeface="+mn-lt"/>
                      </a:endParaRPr>
                    </a:p>
                  </a:txBody>
                  <a:tcPr marL="83127" marR="83127" marT="40341" marB="40341"/>
                </a:tc>
              </a:tr>
              <a:tr h="188259">
                <a:tc>
                  <a:txBody>
                    <a:bodyPr/>
                    <a:lstStyle/>
                    <a:p>
                      <a:r>
                        <a:rPr lang="en-US" sz="800" b="0" dirty="0" smtClean="0">
                          <a:solidFill>
                            <a:schemeClr val="accent5"/>
                          </a:solidFill>
                          <a:latin typeface="+mn-lt"/>
                        </a:rPr>
                        <a:t>Neurology:</a:t>
                      </a:r>
                      <a:r>
                        <a:rPr lang="en-US" sz="800" b="0" baseline="0" dirty="0" smtClean="0">
                          <a:solidFill>
                            <a:schemeClr val="accent5"/>
                          </a:solidFill>
                          <a:latin typeface="+mn-lt"/>
                        </a:rPr>
                        <a:t>  </a:t>
                      </a:r>
                      <a:r>
                        <a:rPr lang="en-US" sz="800" b="1" baseline="0" dirty="0" smtClean="0">
                          <a:solidFill>
                            <a:schemeClr val="accent5"/>
                          </a:solidFill>
                          <a:latin typeface="+mn-lt"/>
                        </a:rPr>
                        <a:t>$2,676 (</a:t>
                      </a:r>
                      <a:r>
                        <a:rPr lang="en-US" sz="800" b="1" dirty="0" smtClean="0">
                          <a:solidFill>
                            <a:schemeClr val="accent5"/>
                          </a:solidFill>
                          <a:latin typeface="+mn-lt"/>
                        </a:rPr>
                        <a:t>includes medical spine)</a:t>
                      </a:r>
                      <a:endParaRPr lang="en-US" sz="800" b="1" dirty="0">
                        <a:solidFill>
                          <a:schemeClr val="accent5"/>
                        </a:solidFill>
                        <a:latin typeface="+mn-lt"/>
                      </a:endParaRPr>
                    </a:p>
                  </a:txBody>
                  <a:tcPr marL="83127" marR="83127" marT="40341" marB="40341"/>
                </a:tc>
              </a:tr>
              <a:tr h="188259">
                <a:tc>
                  <a:txBody>
                    <a:bodyPr/>
                    <a:lstStyle/>
                    <a:p>
                      <a:pPr algn="ctr"/>
                      <a:r>
                        <a:rPr lang="en-US" sz="800" b="1" dirty="0" smtClean="0">
                          <a:solidFill>
                            <a:schemeClr val="accent5"/>
                          </a:solidFill>
                          <a:latin typeface="+mn-lt"/>
                        </a:rPr>
                        <a:t>Efficiency</a:t>
                      </a:r>
                      <a:r>
                        <a:rPr lang="en-US" sz="800" b="1" baseline="0" dirty="0" smtClean="0">
                          <a:solidFill>
                            <a:schemeClr val="accent5"/>
                          </a:solidFill>
                          <a:latin typeface="+mn-lt"/>
                        </a:rPr>
                        <a:t>  (ALOS)</a:t>
                      </a:r>
                      <a:r>
                        <a:rPr lang="en-US" sz="800" baseline="30000" dirty="0" smtClean="0">
                          <a:solidFill>
                            <a:prstClr val="black"/>
                          </a:solidFill>
                        </a:rPr>
                        <a:t> 2</a:t>
                      </a:r>
                      <a:endParaRPr lang="en-US" sz="800" b="1" dirty="0">
                        <a:solidFill>
                          <a:schemeClr val="accent5"/>
                        </a:solidFill>
                        <a:latin typeface="+mn-lt"/>
                      </a:endParaRPr>
                    </a:p>
                  </a:txBody>
                  <a:tcPr marL="83127" marR="83127" marT="40341" marB="40341"/>
                </a:tc>
              </a:tr>
              <a:tr h="188259">
                <a:tc>
                  <a:txBody>
                    <a:bodyPr/>
                    <a:lstStyle/>
                    <a:p>
                      <a:r>
                        <a:rPr lang="en-US" sz="800" b="0" baseline="0" dirty="0" smtClean="0">
                          <a:solidFill>
                            <a:schemeClr val="accent5"/>
                          </a:solidFill>
                          <a:latin typeface="+mn-lt"/>
                        </a:rPr>
                        <a:t>Neurosurgery: </a:t>
                      </a:r>
                      <a:r>
                        <a:rPr lang="en-US" sz="800" b="1" baseline="0" dirty="0" smtClean="0">
                          <a:solidFill>
                            <a:schemeClr val="accent5"/>
                          </a:solidFill>
                          <a:latin typeface="+mn-lt"/>
                        </a:rPr>
                        <a:t>7.6 days</a:t>
                      </a:r>
                      <a:endParaRPr lang="en-US" sz="800" b="1" dirty="0">
                        <a:solidFill>
                          <a:schemeClr val="accent5"/>
                        </a:solidFill>
                        <a:latin typeface="+mn-lt"/>
                      </a:endParaRPr>
                    </a:p>
                  </a:txBody>
                  <a:tcPr marL="83127" marR="83127" marT="40341" marB="40341"/>
                </a:tc>
              </a:tr>
              <a:tr h="188259">
                <a:tc>
                  <a:txBody>
                    <a:bodyPr/>
                    <a:lstStyle/>
                    <a:p>
                      <a:r>
                        <a:rPr lang="en-US" sz="800" b="0" baseline="0" dirty="0" smtClean="0">
                          <a:solidFill>
                            <a:schemeClr val="accent5"/>
                          </a:solidFill>
                          <a:latin typeface="+mn-lt"/>
                        </a:rPr>
                        <a:t>Neurology : </a:t>
                      </a:r>
                      <a:r>
                        <a:rPr lang="en-US" sz="800" b="1" baseline="0" dirty="0" smtClean="0">
                          <a:solidFill>
                            <a:schemeClr val="accent5"/>
                          </a:solidFill>
                          <a:latin typeface="+mn-lt"/>
                        </a:rPr>
                        <a:t>4.4 days</a:t>
                      </a:r>
                      <a:endParaRPr lang="en-US" sz="800" b="1" dirty="0">
                        <a:solidFill>
                          <a:schemeClr val="accent5"/>
                        </a:solidFill>
                        <a:latin typeface="+mn-lt"/>
                      </a:endParaRPr>
                    </a:p>
                  </a:txBody>
                  <a:tcPr marL="83127" marR="83127" marT="40341" marB="40341"/>
                </a:tc>
              </a:tr>
              <a:tr h="188259">
                <a:tc>
                  <a:txBody>
                    <a:bodyPr/>
                    <a:lstStyle/>
                    <a:p>
                      <a:r>
                        <a:rPr lang="en-US" sz="800" b="0" dirty="0" smtClean="0">
                          <a:solidFill>
                            <a:schemeClr val="accent5"/>
                          </a:solidFill>
                          <a:latin typeface="+mn-lt"/>
                        </a:rPr>
                        <a:t>Spine: </a:t>
                      </a:r>
                      <a:r>
                        <a:rPr lang="en-US" sz="800" b="1" dirty="0" smtClean="0">
                          <a:solidFill>
                            <a:schemeClr val="accent5"/>
                          </a:solidFill>
                          <a:latin typeface="+mn-lt"/>
                        </a:rPr>
                        <a:t>3.5 days</a:t>
                      </a:r>
                      <a:endParaRPr lang="en-US" sz="800" b="1" dirty="0">
                        <a:solidFill>
                          <a:schemeClr val="accent5"/>
                        </a:solidFill>
                        <a:latin typeface="+mn-lt"/>
                      </a:endParaRPr>
                    </a:p>
                  </a:txBody>
                  <a:tcPr marL="83127" marR="83127" marT="40341" marB="40341"/>
                </a:tc>
              </a:tr>
            </a:tbl>
          </a:graphicData>
        </a:graphic>
      </p:graphicFrame>
      <p:sp>
        <p:nvSpPr>
          <p:cNvPr id="92" name="TextBox 91"/>
          <p:cNvSpPr txBox="1"/>
          <p:nvPr/>
        </p:nvSpPr>
        <p:spPr>
          <a:xfrm>
            <a:off x="803134" y="4195380"/>
            <a:ext cx="2642605" cy="448058"/>
          </a:xfrm>
          <a:prstGeom prst="rect">
            <a:avLst/>
          </a:prstGeom>
          <a:noFill/>
        </p:spPr>
        <p:txBody>
          <a:bodyPr wrap="square" lIns="41015" tIns="41015" rIns="41015" bIns="41015" rtlCol="0">
            <a:spAutoFit/>
          </a:bodyPr>
          <a:lstStyle/>
          <a:p>
            <a:pPr defTabSz="914021"/>
            <a:r>
              <a:rPr lang="en-US" sz="800" baseline="30000" dirty="0">
                <a:solidFill>
                  <a:prstClr val="black"/>
                </a:solidFill>
              </a:rPr>
              <a:t>1</a:t>
            </a:r>
            <a:r>
              <a:rPr lang="en-US" sz="800" dirty="0">
                <a:solidFill>
                  <a:prstClr val="black"/>
                </a:solidFill>
              </a:rPr>
              <a:t> Contribution profit based on Advisory Board Company national models; local and regional markets will vary.</a:t>
            </a:r>
          </a:p>
          <a:p>
            <a:pPr defTabSz="914021"/>
            <a:r>
              <a:rPr lang="en-US" sz="800" baseline="30000" dirty="0">
                <a:solidFill>
                  <a:prstClr val="black"/>
                </a:solidFill>
              </a:rPr>
              <a:t>2</a:t>
            </a:r>
            <a:r>
              <a:rPr lang="en-US" sz="800" dirty="0">
                <a:solidFill>
                  <a:prstClr val="black"/>
                </a:solidFill>
              </a:rPr>
              <a:t> Estimate for all payers. </a:t>
            </a:r>
          </a:p>
        </p:txBody>
      </p:sp>
    </p:spTree>
    <p:extLst>
      <p:ext uri="{BB962C8B-B14F-4D97-AF65-F5344CB8AC3E}">
        <p14:creationId xmlns:p14="http://schemas.microsoft.com/office/powerpoint/2010/main" val="2791485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Chart 99"/>
          <p:cNvGraphicFramePr/>
          <p:nvPr>
            <p:extLst>
              <p:ext uri="{D42A27DB-BD31-4B8C-83A1-F6EECF244321}">
                <p14:modId xmlns:p14="http://schemas.microsoft.com/office/powerpoint/2010/main" val="2459514336"/>
              </p:ext>
            </p:extLst>
          </p:nvPr>
        </p:nvGraphicFramePr>
        <p:xfrm>
          <a:off x="3347943" y="3104637"/>
          <a:ext cx="1603780" cy="14284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9"/>
          </p:nvPr>
        </p:nvSpPr>
        <p:spPr/>
        <p:txBody>
          <a:bodyPr/>
          <a:lstStyle/>
          <a:p>
            <a:r>
              <a:rPr lang="en-US" dirty="0" smtClean="0"/>
              <a:t>Service Line Forecast Compendium</a:t>
            </a:r>
          </a:p>
          <a:p>
            <a:endParaRPr lang="en-US" dirty="0"/>
          </a:p>
        </p:txBody>
      </p:sp>
      <p:sp>
        <p:nvSpPr>
          <p:cNvPr id="11" name="Title 10"/>
          <p:cNvSpPr>
            <a:spLocks noGrp="1"/>
          </p:cNvSpPr>
          <p:nvPr>
            <p:ph type="title"/>
          </p:nvPr>
        </p:nvSpPr>
        <p:spPr/>
        <p:txBody>
          <a:bodyPr/>
          <a:lstStyle/>
          <a:p>
            <a:r>
              <a:rPr lang="en-US" dirty="0" smtClean="0"/>
              <a:t>Neurosciences—Outpatient</a:t>
            </a:r>
            <a:endParaRPr lang="en-US" dirty="0"/>
          </a:p>
        </p:txBody>
      </p:sp>
      <p:pic>
        <p:nvPicPr>
          <p:cNvPr id="12" name="Picture 11" descr="ABC_logo_rgb.png"/>
          <p:cNvPicPr>
            <a:picLocks noChangeAspect="1"/>
          </p:cNvPicPr>
          <p:nvPr/>
        </p:nvPicPr>
        <p:blipFill>
          <a:blip r:embed="rId4" cstate="print"/>
          <a:stretch>
            <a:fillRect/>
          </a:stretch>
        </p:blipFill>
        <p:spPr bwMode="gray">
          <a:xfrm>
            <a:off x="5405585" y="349626"/>
            <a:ext cx="1172095" cy="451256"/>
          </a:xfrm>
          <a:prstGeom prst="rect">
            <a:avLst/>
          </a:prstGeom>
        </p:spPr>
      </p:pic>
      <p:cxnSp>
        <p:nvCxnSpPr>
          <p:cNvPr id="13" name="Straight Connector 12"/>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15"/>
          <p:cNvSpPr txBox="1">
            <a:spLocks/>
          </p:cNvSpPr>
          <p:nvPr/>
        </p:nvSpPr>
        <p:spPr bwMode="gray">
          <a:xfrm>
            <a:off x="6769217" y="417006"/>
            <a:ext cx="1945295" cy="322729"/>
          </a:xfrm>
          <a:prstGeom prst="rect">
            <a:avLst/>
          </a:prstGeom>
        </p:spPr>
        <p:txBody>
          <a:bodyPr vert="horz" wrap="square" lIns="41015" tIns="41015" rIns="41015" bIns="41015"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defTabSz="914021">
              <a:defRPr/>
            </a:pPr>
            <a:r>
              <a:rPr lang="en-US" dirty="0" smtClean="0">
                <a:solidFill>
                  <a:srgbClr val="617685"/>
                </a:solidFill>
              </a:rPr>
              <a:t>Marketing and Planning</a:t>
            </a:r>
            <a:br>
              <a:rPr lang="en-US" dirty="0" smtClean="0">
                <a:solidFill>
                  <a:srgbClr val="617685"/>
                </a:solidFill>
              </a:rPr>
            </a:br>
            <a:r>
              <a:rPr lang="en-US" dirty="0" smtClean="0">
                <a:solidFill>
                  <a:srgbClr val="617685"/>
                </a:solidFill>
              </a:rPr>
              <a:t>Leadership Council</a:t>
            </a:r>
            <a:endParaRPr lang="en-US" dirty="0">
              <a:solidFill>
                <a:srgbClr val="617685"/>
              </a:solidFill>
            </a:endParaRPr>
          </a:p>
        </p:txBody>
      </p:sp>
      <p:graphicFrame>
        <p:nvGraphicFramePr>
          <p:cNvPr id="15" name="Chart 14"/>
          <p:cNvGraphicFramePr/>
          <p:nvPr>
            <p:extLst>
              <p:ext uri="{D42A27DB-BD31-4B8C-83A1-F6EECF244321}">
                <p14:modId xmlns:p14="http://schemas.microsoft.com/office/powerpoint/2010/main" val="393782557"/>
              </p:ext>
            </p:extLst>
          </p:nvPr>
        </p:nvGraphicFramePr>
        <p:xfrm>
          <a:off x="3176807" y="1377689"/>
          <a:ext cx="2083954" cy="1032342"/>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 Placeholder 6"/>
          <p:cNvSpPr>
            <a:spLocks noGrp="1"/>
          </p:cNvSpPr>
          <p:nvPr>
            <p:ph type="body" sz="quarter" idx="14"/>
          </p:nvPr>
        </p:nvSpPr>
        <p:spPr>
          <a:xfrm>
            <a:off x="3047693" y="1079971"/>
            <a:ext cx="2272873" cy="165287"/>
          </a:xfrm>
        </p:spPr>
        <p:txBody>
          <a:bodyPr/>
          <a:lstStyle/>
          <a:p>
            <a:r>
              <a:rPr lang="en-US" dirty="0" smtClean="0">
                <a:solidFill>
                  <a:schemeClr val="accent5"/>
                </a:solidFill>
              </a:rPr>
              <a:t>HOPD</a:t>
            </a:r>
            <a:r>
              <a:rPr lang="en-US" baseline="30000" dirty="0">
                <a:solidFill>
                  <a:schemeClr val="accent5"/>
                </a:solidFill>
              </a:rPr>
              <a:t>2</a:t>
            </a:r>
            <a:r>
              <a:rPr lang="en-US" dirty="0" smtClean="0">
                <a:solidFill>
                  <a:schemeClr val="accent5"/>
                </a:solidFill>
              </a:rPr>
              <a:t> Volume</a:t>
            </a:r>
            <a:endParaRPr lang="en-US" dirty="0">
              <a:solidFill>
                <a:schemeClr val="accent5"/>
              </a:solidFill>
            </a:endParaRPr>
          </a:p>
        </p:txBody>
      </p:sp>
      <p:sp>
        <p:nvSpPr>
          <p:cNvPr id="18" name="Text Placeholder 6"/>
          <p:cNvSpPr>
            <a:spLocks noGrp="1"/>
          </p:cNvSpPr>
          <p:nvPr>
            <p:ph type="body" sz="quarter" idx="14"/>
          </p:nvPr>
        </p:nvSpPr>
        <p:spPr>
          <a:xfrm>
            <a:off x="5896845" y="1079968"/>
            <a:ext cx="2627895" cy="156882"/>
          </a:xfrm>
        </p:spPr>
        <p:txBody>
          <a:bodyPr/>
          <a:lstStyle/>
          <a:p>
            <a:r>
              <a:rPr lang="en-US" dirty="0" smtClean="0">
                <a:solidFill>
                  <a:schemeClr val="accent5"/>
                </a:solidFill>
              </a:rPr>
              <a:t>Estimated Growth Rate, 2012-2017</a:t>
            </a:r>
            <a:r>
              <a:rPr lang="en-US" baseline="30000" dirty="0" smtClean="0">
                <a:solidFill>
                  <a:schemeClr val="accent5"/>
                </a:solidFill>
              </a:rPr>
              <a:t>3</a:t>
            </a:r>
            <a:endParaRPr lang="en-US" baseline="30000" dirty="0">
              <a:solidFill>
                <a:schemeClr val="accent5"/>
              </a:solidFill>
            </a:endParaRPr>
          </a:p>
        </p:txBody>
      </p:sp>
      <p:graphicFrame>
        <p:nvGraphicFramePr>
          <p:cNvPr id="19" name="Chart 18"/>
          <p:cNvGraphicFramePr/>
          <p:nvPr>
            <p:extLst>
              <p:ext uri="{D42A27DB-BD31-4B8C-83A1-F6EECF244321}">
                <p14:modId xmlns:p14="http://schemas.microsoft.com/office/powerpoint/2010/main" val="1433559820"/>
              </p:ext>
            </p:extLst>
          </p:nvPr>
        </p:nvGraphicFramePr>
        <p:xfrm>
          <a:off x="6389379" y="1343114"/>
          <a:ext cx="1940667" cy="306621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p:cNvSpPr txBox="1"/>
          <p:nvPr/>
        </p:nvSpPr>
        <p:spPr>
          <a:xfrm>
            <a:off x="5328045" y="1488991"/>
            <a:ext cx="2311977" cy="205970"/>
          </a:xfrm>
          <a:prstGeom prst="rect">
            <a:avLst/>
          </a:prstGeom>
          <a:noFill/>
        </p:spPr>
        <p:txBody>
          <a:bodyPr wrap="square" lIns="82030" tIns="41015" rIns="82030" bIns="41015" rtlCol="0">
            <a:spAutoFit/>
          </a:bodyPr>
          <a:lstStyle/>
          <a:p>
            <a:pPr defTabSz="914021"/>
            <a:r>
              <a:rPr lang="en-US" sz="800" i="1" dirty="0">
                <a:solidFill>
                  <a:prstClr val="black"/>
                </a:solidFill>
              </a:rPr>
              <a:t>Spinal Fusion</a:t>
            </a:r>
          </a:p>
        </p:txBody>
      </p:sp>
      <p:sp>
        <p:nvSpPr>
          <p:cNvPr id="21" name="TextBox 20"/>
          <p:cNvSpPr txBox="1"/>
          <p:nvPr/>
        </p:nvSpPr>
        <p:spPr>
          <a:xfrm>
            <a:off x="5328045" y="1745303"/>
            <a:ext cx="2311977" cy="205970"/>
          </a:xfrm>
          <a:prstGeom prst="rect">
            <a:avLst/>
          </a:prstGeom>
          <a:noFill/>
        </p:spPr>
        <p:txBody>
          <a:bodyPr wrap="square" lIns="82030" tIns="41015" rIns="82030" bIns="41015" rtlCol="0">
            <a:spAutoFit/>
          </a:bodyPr>
          <a:lstStyle/>
          <a:p>
            <a:pPr defTabSz="914021"/>
            <a:r>
              <a:rPr lang="en-US" sz="800" i="1" dirty="0" err="1">
                <a:solidFill>
                  <a:prstClr val="black"/>
                </a:solidFill>
              </a:rPr>
              <a:t>Chemodenervation</a:t>
            </a:r>
            <a:endParaRPr lang="en-US" sz="800" i="1" dirty="0">
              <a:solidFill>
                <a:prstClr val="black"/>
              </a:solidFill>
            </a:endParaRPr>
          </a:p>
        </p:txBody>
      </p:sp>
      <p:sp>
        <p:nvSpPr>
          <p:cNvPr id="22" name="TextBox 21"/>
          <p:cNvSpPr txBox="1"/>
          <p:nvPr/>
        </p:nvSpPr>
        <p:spPr>
          <a:xfrm>
            <a:off x="5328045" y="2001616"/>
            <a:ext cx="2311977" cy="205970"/>
          </a:xfrm>
          <a:prstGeom prst="rect">
            <a:avLst/>
          </a:prstGeom>
          <a:noFill/>
        </p:spPr>
        <p:txBody>
          <a:bodyPr wrap="square" lIns="82030" tIns="41015" rIns="82030" bIns="41015" rtlCol="0">
            <a:spAutoFit/>
          </a:bodyPr>
          <a:lstStyle/>
          <a:p>
            <a:pPr defTabSz="914021"/>
            <a:r>
              <a:rPr lang="en-US" sz="800" i="1" dirty="0" err="1">
                <a:solidFill>
                  <a:prstClr val="black"/>
                </a:solidFill>
              </a:rPr>
              <a:t>Neurostimulation</a:t>
            </a:r>
            <a:endParaRPr lang="en-US" sz="800" i="1" dirty="0">
              <a:solidFill>
                <a:prstClr val="black"/>
              </a:solidFill>
            </a:endParaRPr>
          </a:p>
        </p:txBody>
      </p:sp>
      <p:sp>
        <p:nvSpPr>
          <p:cNvPr id="23" name="TextBox 22"/>
          <p:cNvSpPr txBox="1"/>
          <p:nvPr/>
        </p:nvSpPr>
        <p:spPr>
          <a:xfrm>
            <a:off x="5328045" y="2257927"/>
            <a:ext cx="2311977" cy="205942"/>
          </a:xfrm>
          <a:prstGeom prst="rect">
            <a:avLst/>
          </a:prstGeom>
          <a:noFill/>
        </p:spPr>
        <p:txBody>
          <a:bodyPr wrap="square" lIns="82030" tIns="41015" rIns="82030" bIns="41015" rtlCol="0">
            <a:spAutoFit/>
          </a:bodyPr>
          <a:lstStyle/>
          <a:p>
            <a:pPr defTabSz="914021"/>
            <a:r>
              <a:rPr lang="en-US" sz="800" i="1" dirty="0">
                <a:solidFill>
                  <a:prstClr val="black"/>
                </a:solidFill>
              </a:rPr>
              <a:t>Neuropsychological Testing</a:t>
            </a:r>
          </a:p>
        </p:txBody>
      </p:sp>
      <p:sp>
        <p:nvSpPr>
          <p:cNvPr id="24" name="TextBox 23"/>
          <p:cNvSpPr txBox="1"/>
          <p:nvPr/>
        </p:nvSpPr>
        <p:spPr>
          <a:xfrm>
            <a:off x="5328045" y="2489026"/>
            <a:ext cx="2311977" cy="205970"/>
          </a:xfrm>
          <a:prstGeom prst="rect">
            <a:avLst/>
          </a:prstGeom>
          <a:noFill/>
        </p:spPr>
        <p:txBody>
          <a:bodyPr wrap="square" lIns="82030" tIns="41015" rIns="82030" bIns="41015" rtlCol="0">
            <a:spAutoFit/>
          </a:bodyPr>
          <a:lstStyle/>
          <a:p>
            <a:pPr defTabSz="914021"/>
            <a:r>
              <a:rPr lang="en-US" sz="800" i="1" dirty="0">
                <a:solidFill>
                  <a:prstClr val="black"/>
                </a:solidFill>
              </a:rPr>
              <a:t>Stereotactic Lesion Creation</a:t>
            </a:r>
          </a:p>
        </p:txBody>
      </p:sp>
      <p:sp>
        <p:nvSpPr>
          <p:cNvPr id="25" name="TextBox 24"/>
          <p:cNvSpPr txBox="1"/>
          <p:nvPr/>
        </p:nvSpPr>
        <p:spPr>
          <a:xfrm>
            <a:off x="5328045" y="2745338"/>
            <a:ext cx="2311977" cy="205970"/>
          </a:xfrm>
          <a:prstGeom prst="rect">
            <a:avLst/>
          </a:prstGeom>
          <a:noFill/>
        </p:spPr>
        <p:txBody>
          <a:bodyPr wrap="square" lIns="82030" tIns="41015" rIns="82030" bIns="41015" rtlCol="0">
            <a:spAutoFit/>
          </a:bodyPr>
          <a:lstStyle/>
          <a:p>
            <a:pPr defTabSz="914021"/>
            <a:r>
              <a:rPr lang="en-US" sz="800" i="1" dirty="0">
                <a:solidFill>
                  <a:prstClr val="black"/>
                </a:solidFill>
              </a:rPr>
              <a:t>Decompression</a:t>
            </a:r>
          </a:p>
        </p:txBody>
      </p:sp>
      <p:sp>
        <p:nvSpPr>
          <p:cNvPr id="26" name="TextBox 25"/>
          <p:cNvSpPr txBox="1"/>
          <p:nvPr/>
        </p:nvSpPr>
        <p:spPr>
          <a:xfrm>
            <a:off x="5328045" y="3001651"/>
            <a:ext cx="2311977" cy="205970"/>
          </a:xfrm>
          <a:prstGeom prst="rect">
            <a:avLst/>
          </a:prstGeom>
          <a:noFill/>
        </p:spPr>
        <p:txBody>
          <a:bodyPr wrap="square" lIns="82030" tIns="41015" rIns="82030" bIns="41015" rtlCol="0">
            <a:spAutoFit/>
          </a:bodyPr>
          <a:lstStyle/>
          <a:p>
            <a:pPr defTabSz="914021"/>
            <a:r>
              <a:rPr lang="en-US" sz="800" i="1" dirty="0">
                <a:solidFill>
                  <a:prstClr val="black"/>
                </a:solidFill>
              </a:rPr>
              <a:t>Pain Pumps</a:t>
            </a:r>
          </a:p>
        </p:txBody>
      </p:sp>
      <p:sp>
        <p:nvSpPr>
          <p:cNvPr id="27" name="TextBox 26"/>
          <p:cNvSpPr txBox="1"/>
          <p:nvPr/>
        </p:nvSpPr>
        <p:spPr>
          <a:xfrm>
            <a:off x="5328045" y="3257963"/>
            <a:ext cx="2311977" cy="205970"/>
          </a:xfrm>
          <a:prstGeom prst="rect">
            <a:avLst/>
          </a:prstGeom>
          <a:noFill/>
        </p:spPr>
        <p:txBody>
          <a:bodyPr wrap="square" lIns="82030" tIns="41015" rIns="82030" bIns="41015" rtlCol="0">
            <a:spAutoFit/>
          </a:bodyPr>
          <a:lstStyle/>
          <a:p>
            <a:pPr defTabSz="914021"/>
            <a:r>
              <a:rPr lang="en-US" sz="800" i="1" dirty="0" err="1">
                <a:solidFill>
                  <a:prstClr val="black"/>
                </a:solidFill>
              </a:rPr>
              <a:t>Polysomnography</a:t>
            </a:r>
            <a:r>
              <a:rPr lang="en-US" sz="800" i="1" dirty="0">
                <a:solidFill>
                  <a:prstClr val="black"/>
                </a:solidFill>
              </a:rPr>
              <a:t> Testing</a:t>
            </a:r>
          </a:p>
        </p:txBody>
      </p:sp>
      <p:sp>
        <p:nvSpPr>
          <p:cNvPr id="28" name="TextBox 27"/>
          <p:cNvSpPr txBox="1"/>
          <p:nvPr/>
        </p:nvSpPr>
        <p:spPr>
          <a:xfrm>
            <a:off x="5328045" y="3514272"/>
            <a:ext cx="2311977" cy="205952"/>
          </a:xfrm>
          <a:prstGeom prst="rect">
            <a:avLst/>
          </a:prstGeom>
          <a:noFill/>
        </p:spPr>
        <p:txBody>
          <a:bodyPr wrap="square" lIns="82030" tIns="41015" rIns="82030" bIns="41015" rtlCol="0">
            <a:spAutoFit/>
          </a:bodyPr>
          <a:lstStyle/>
          <a:p>
            <a:pPr defTabSz="914021"/>
            <a:r>
              <a:rPr lang="en-US" sz="800" i="1" dirty="0">
                <a:solidFill>
                  <a:prstClr val="black"/>
                </a:solidFill>
              </a:rPr>
              <a:t>Electromyography (EMG)</a:t>
            </a:r>
          </a:p>
        </p:txBody>
      </p:sp>
      <p:sp>
        <p:nvSpPr>
          <p:cNvPr id="29" name="TextBox 28"/>
          <p:cNvSpPr txBox="1"/>
          <p:nvPr/>
        </p:nvSpPr>
        <p:spPr>
          <a:xfrm>
            <a:off x="5328045" y="3784930"/>
            <a:ext cx="2311977" cy="205970"/>
          </a:xfrm>
          <a:prstGeom prst="rect">
            <a:avLst/>
          </a:prstGeom>
          <a:noFill/>
        </p:spPr>
        <p:txBody>
          <a:bodyPr wrap="square" lIns="82030" tIns="41015" rIns="82030" bIns="41015" rtlCol="0">
            <a:spAutoFit/>
          </a:bodyPr>
          <a:lstStyle/>
          <a:p>
            <a:pPr defTabSz="914021"/>
            <a:r>
              <a:rPr lang="en-US" sz="800" i="1" dirty="0">
                <a:solidFill>
                  <a:prstClr val="black"/>
                </a:solidFill>
              </a:rPr>
              <a:t>Electroencephalogram (EEG)</a:t>
            </a:r>
          </a:p>
        </p:txBody>
      </p:sp>
      <p:sp>
        <p:nvSpPr>
          <p:cNvPr id="30" name="TextBox 29"/>
          <p:cNvSpPr txBox="1"/>
          <p:nvPr/>
        </p:nvSpPr>
        <p:spPr>
          <a:xfrm>
            <a:off x="5328045" y="4026895"/>
            <a:ext cx="2311977" cy="205952"/>
          </a:xfrm>
          <a:prstGeom prst="rect">
            <a:avLst/>
          </a:prstGeom>
          <a:noFill/>
        </p:spPr>
        <p:txBody>
          <a:bodyPr wrap="square" lIns="82030" tIns="41015" rIns="82030" bIns="41015" rtlCol="0">
            <a:spAutoFit/>
          </a:bodyPr>
          <a:lstStyle/>
          <a:p>
            <a:pPr defTabSz="914021"/>
            <a:r>
              <a:rPr lang="en-US" sz="800" i="1" dirty="0" err="1">
                <a:solidFill>
                  <a:prstClr val="black"/>
                </a:solidFill>
              </a:rPr>
              <a:t>Kyphoplasty</a:t>
            </a:r>
            <a:r>
              <a:rPr lang="en-US" sz="800" i="1" dirty="0">
                <a:solidFill>
                  <a:prstClr val="black"/>
                </a:solidFill>
              </a:rPr>
              <a:t> &amp; </a:t>
            </a:r>
            <a:r>
              <a:rPr lang="en-US" sz="800" i="1" dirty="0" err="1">
                <a:solidFill>
                  <a:prstClr val="black"/>
                </a:solidFill>
              </a:rPr>
              <a:t>Vertebroplasty</a:t>
            </a:r>
            <a:endParaRPr lang="en-US" sz="800" i="1" dirty="0">
              <a:solidFill>
                <a:prstClr val="black"/>
              </a:solidFill>
            </a:endParaRPr>
          </a:p>
        </p:txBody>
      </p:sp>
      <p:sp>
        <p:nvSpPr>
          <p:cNvPr id="31" name="Text Placeholder 8"/>
          <p:cNvSpPr>
            <a:spLocks noGrp="1"/>
          </p:cNvSpPr>
          <p:nvPr/>
        </p:nvSpPr>
        <p:spPr bwMode="gray">
          <a:xfrm>
            <a:off x="8318083" y="1412235"/>
            <a:ext cx="523586" cy="2899789"/>
          </a:xfrm>
          <a:prstGeom prst="rect">
            <a:avLst/>
          </a:prstGeom>
          <a:noFill/>
          <a:ln w="19050">
            <a:solidFill>
              <a:schemeClr val="accent3"/>
            </a:solidFill>
          </a:ln>
        </p:spPr>
        <p:txBody>
          <a:bodyPr vert="horz" wrap="square" lIns="82030" tIns="82030" rIns="82030" bIns="41015"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dirty="0">
              <a:solidFill>
                <a:srgbClr val="617685"/>
              </a:solidFill>
            </a:endParaRPr>
          </a:p>
        </p:txBody>
      </p:sp>
      <p:sp>
        <p:nvSpPr>
          <p:cNvPr id="32" name="TextBox 31"/>
          <p:cNvSpPr txBox="1"/>
          <p:nvPr/>
        </p:nvSpPr>
        <p:spPr>
          <a:xfrm>
            <a:off x="8170721" y="1220049"/>
            <a:ext cx="818315" cy="205970"/>
          </a:xfrm>
          <a:prstGeom prst="rect">
            <a:avLst/>
          </a:prstGeom>
          <a:noFill/>
        </p:spPr>
        <p:txBody>
          <a:bodyPr wrap="square" lIns="82030" tIns="41015" rIns="82030" bIns="41015" rtlCol="0">
            <a:spAutoFit/>
          </a:bodyPr>
          <a:lstStyle/>
          <a:p>
            <a:pPr algn="ctr" defTabSz="914021"/>
            <a:r>
              <a:rPr lang="en-US" sz="800" i="1" dirty="0">
                <a:solidFill>
                  <a:prstClr val="black"/>
                </a:solidFill>
              </a:rPr>
              <a:t>2012 Volume</a:t>
            </a:r>
          </a:p>
        </p:txBody>
      </p:sp>
      <p:sp>
        <p:nvSpPr>
          <p:cNvPr id="43" name="Text Placeholder 6"/>
          <p:cNvSpPr>
            <a:spLocks noGrp="1"/>
          </p:cNvSpPr>
          <p:nvPr>
            <p:ph type="body" sz="quarter" idx="14"/>
          </p:nvPr>
        </p:nvSpPr>
        <p:spPr>
          <a:xfrm>
            <a:off x="3047693" y="2913734"/>
            <a:ext cx="2272873" cy="165287"/>
          </a:xfrm>
        </p:spPr>
        <p:txBody>
          <a:bodyPr/>
          <a:lstStyle/>
          <a:p>
            <a:r>
              <a:rPr lang="en-US" dirty="0" smtClean="0">
                <a:solidFill>
                  <a:schemeClr val="accent5"/>
                </a:solidFill>
              </a:rPr>
              <a:t>HOPD Volume Mix</a:t>
            </a:r>
            <a:endParaRPr lang="en-US" dirty="0">
              <a:solidFill>
                <a:schemeClr val="accent5"/>
              </a:solidFill>
            </a:endParaRPr>
          </a:p>
        </p:txBody>
      </p:sp>
      <p:sp>
        <p:nvSpPr>
          <p:cNvPr id="45" name="Rectangle 44"/>
          <p:cNvSpPr/>
          <p:nvPr/>
        </p:nvSpPr>
        <p:spPr bwMode="gray">
          <a:xfrm>
            <a:off x="803131" y="4643437"/>
            <a:ext cx="7451148" cy="1794342"/>
          </a:xfrm>
          <a:prstGeom prst="rect">
            <a:avLst/>
          </a:prstGeom>
          <a:noFill/>
          <a:ln w="19050" cap="flat" cmpd="sng" algn="ctr">
            <a:solidFill>
              <a:schemeClr val="accent3"/>
            </a:solidFill>
            <a:prstDash val="solid"/>
            <a:round/>
            <a:headEnd type="none" w="med" len="med"/>
            <a:tailEnd type="none" w="med" len="med"/>
          </a:ln>
          <a:effectLst/>
        </p:spPr>
        <p:txBody>
          <a:bodyPr vert="horz" wrap="square" lIns="82030" tIns="123044" rIns="82030" bIns="82030" numCol="3" rtlCol="0" anchor="t" anchorCtr="0" compatLnSpc="1">
            <a:prstTxWarp prst="textNoShape">
              <a:avLst/>
            </a:prstTxWarp>
          </a:bodyPr>
          <a:lstStyle/>
          <a:p>
            <a:pPr algn="ctr" defTabSz="1313041">
              <a:defRPr/>
            </a:pPr>
            <a:r>
              <a:rPr lang="en-US" sz="1100" b="1" kern="0" spc="90" dirty="0">
                <a:solidFill>
                  <a:srgbClr val="CE1126"/>
                </a:solidFill>
                <a:latin typeface="Calibri"/>
              </a:rPr>
              <a:t>Demographic</a:t>
            </a: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r>
              <a:rPr lang="en-US" sz="1100" b="1" kern="0" spc="90" dirty="0">
                <a:solidFill>
                  <a:srgbClr val="CE1126"/>
                </a:solidFill>
                <a:latin typeface="Calibri"/>
              </a:rPr>
              <a:t>Clinical</a:t>
            </a: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endParaRPr lang="en-US" sz="1100" b="1" kern="0" spc="90" dirty="0">
              <a:solidFill>
                <a:srgbClr val="097ABF"/>
              </a:solidFill>
              <a:latin typeface="Calibri"/>
            </a:endParaRPr>
          </a:p>
          <a:p>
            <a:pPr algn="ctr" defTabSz="1313041">
              <a:defRPr/>
            </a:pPr>
            <a:r>
              <a:rPr lang="en-US" sz="1100" b="1" kern="0" spc="90" dirty="0">
                <a:solidFill>
                  <a:srgbClr val="CE1126"/>
                </a:solidFill>
                <a:latin typeface="Calibri"/>
              </a:rPr>
              <a:t>Market</a:t>
            </a:r>
          </a:p>
          <a:p>
            <a:pPr algn="ctr" defTabSz="1313041">
              <a:defRPr/>
            </a:pPr>
            <a:endParaRPr lang="en-US" sz="1100" b="1" kern="0" spc="90" dirty="0">
              <a:solidFill>
                <a:srgbClr val="CE1126"/>
              </a:solidFill>
              <a:latin typeface="Calibri"/>
            </a:endParaRPr>
          </a:p>
          <a:p>
            <a:pPr algn="ctr" defTabSz="1313041">
              <a:defRPr/>
            </a:pPr>
            <a:endParaRPr lang="en-US" sz="1100" b="1" kern="0" spc="90" dirty="0">
              <a:solidFill>
                <a:srgbClr val="CE1126"/>
              </a:solidFill>
              <a:latin typeface="Calibri"/>
            </a:endParaRPr>
          </a:p>
        </p:txBody>
      </p:sp>
      <p:sp>
        <p:nvSpPr>
          <p:cNvPr id="49" name="TextBox 48"/>
          <p:cNvSpPr txBox="1"/>
          <p:nvPr/>
        </p:nvSpPr>
        <p:spPr>
          <a:xfrm rot="16200000">
            <a:off x="-843053" y="5352784"/>
            <a:ext cx="2937342" cy="282914"/>
          </a:xfrm>
          <a:prstGeom prst="rect">
            <a:avLst/>
          </a:prstGeom>
          <a:noFill/>
        </p:spPr>
        <p:txBody>
          <a:bodyPr wrap="square" lIns="82030" tIns="41015" rIns="82030" bIns="41015" rtlCol="0">
            <a:spAutoFit/>
          </a:bodyPr>
          <a:lstStyle/>
          <a:p>
            <a:pPr algn="ctr" defTabSz="914021"/>
            <a:r>
              <a:rPr lang="en-US" sz="1300" b="1" dirty="0">
                <a:solidFill>
                  <a:srgbClr val="CE1126"/>
                </a:solidFill>
              </a:rPr>
              <a:t>Drivers/Barriers</a:t>
            </a:r>
          </a:p>
        </p:txBody>
      </p:sp>
      <p:sp>
        <p:nvSpPr>
          <p:cNvPr id="50" name="TextBox 49"/>
          <p:cNvSpPr txBox="1"/>
          <p:nvPr/>
        </p:nvSpPr>
        <p:spPr>
          <a:xfrm>
            <a:off x="1091668" y="4949601"/>
            <a:ext cx="2066636"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Aging population will drive cases of osteoporosis, vertebral compression</a:t>
            </a:r>
          </a:p>
        </p:txBody>
      </p:sp>
      <p:sp>
        <p:nvSpPr>
          <p:cNvPr id="51" name="TextBox 50"/>
          <p:cNvSpPr txBox="1"/>
          <p:nvPr/>
        </p:nvSpPr>
        <p:spPr>
          <a:xfrm>
            <a:off x="5983843" y="5312856"/>
            <a:ext cx="2066636"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ASCs increasingly compete for HOPD neuroscience volumes, especially sleep and spine</a:t>
            </a:r>
          </a:p>
        </p:txBody>
      </p:sp>
      <p:grpSp>
        <p:nvGrpSpPr>
          <p:cNvPr id="2" name="Group 51"/>
          <p:cNvGrpSpPr/>
          <p:nvPr/>
        </p:nvGrpSpPr>
        <p:grpSpPr>
          <a:xfrm>
            <a:off x="926072" y="5395113"/>
            <a:ext cx="166255" cy="161365"/>
            <a:chOff x="831850" y="5137149"/>
            <a:chExt cx="182880" cy="182880"/>
          </a:xfrm>
        </p:grpSpPr>
        <p:sp>
          <p:nvSpPr>
            <p:cNvPr id="53" name="Oval 52"/>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54" name="Plus 53"/>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sp>
        <p:nvSpPr>
          <p:cNvPr id="55" name="TextBox 54"/>
          <p:cNvSpPr txBox="1"/>
          <p:nvPr/>
        </p:nvSpPr>
        <p:spPr>
          <a:xfrm>
            <a:off x="1091668" y="5312856"/>
            <a:ext cx="2066636"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Aging population drives use of established tests</a:t>
            </a:r>
          </a:p>
        </p:txBody>
      </p:sp>
      <p:sp>
        <p:nvSpPr>
          <p:cNvPr id="56" name="TextBox 55"/>
          <p:cNvSpPr txBox="1"/>
          <p:nvPr/>
        </p:nvSpPr>
        <p:spPr>
          <a:xfrm>
            <a:off x="1091668" y="5687083"/>
            <a:ext cx="2137351" cy="322729"/>
          </a:xfrm>
          <a:prstGeom prst="rect">
            <a:avLst/>
          </a:prstGeom>
          <a:noFill/>
        </p:spPr>
        <p:txBody>
          <a:bodyPr wrap="square" lIns="82030" tIns="41015" rIns="82030" bIns="41015" rtlCol="0" anchor="ctr" anchorCtr="0">
            <a:noAutofit/>
          </a:bodyPr>
          <a:lstStyle/>
          <a:p>
            <a:pPr defTabSz="914021"/>
            <a:r>
              <a:rPr lang="en-US" sz="800" dirty="0" smtClean="0">
                <a:solidFill>
                  <a:prstClr val="black"/>
                </a:solidFill>
              </a:rPr>
              <a:t>Rising obesity volumes lead </a:t>
            </a:r>
            <a:r>
              <a:rPr lang="en-US" sz="800" dirty="0">
                <a:solidFill>
                  <a:prstClr val="black"/>
                </a:solidFill>
              </a:rPr>
              <a:t>to increasing incidence of sleep apnea</a:t>
            </a:r>
          </a:p>
        </p:txBody>
      </p:sp>
      <p:sp>
        <p:nvSpPr>
          <p:cNvPr id="57" name="TextBox 56"/>
          <p:cNvSpPr txBox="1"/>
          <p:nvPr/>
        </p:nvSpPr>
        <p:spPr>
          <a:xfrm>
            <a:off x="5983846" y="5687083"/>
            <a:ext cx="2233635"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Payers requiring pre-approval for spine surgery; ACOs target for utilization reduction</a:t>
            </a:r>
          </a:p>
        </p:txBody>
      </p:sp>
      <p:sp>
        <p:nvSpPr>
          <p:cNvPr id="58" name="TextBox 57"/>
          <p:cNvSpPr txBox="1"/>
          <p:nvPr/>
        </p:nvSpPr>
        <p:spPr>
          <a:xfrm>
            <a:off x="5983845" y="6042636"/>
            <a:ext cx="2130963"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General practice taking on a larger role in caring for neurologic disease</a:t>
            </a:r>
          </a:p>
        </p:txBody>
      </p:sp>
      <p:sp>
        <p:nvSpPr>
          <p:cNvPr id="59" name="TextBox 58"/>
          <p:cNvSpPr txBox="1"/>
          <p:nvPr/>
        </p:nvSpPr>
        <p:spPr>
          <a:xfrm>
            <a:off x="5983845" y="4949601"/>
            <a:ext cx="2138385"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Population management  includes focus on diagnosis and treatment of sleep apnea</a:t>
            </a:r>
          </a:p>
        </p:txBody>
      </p:sp>
      <p:grpSp>
        <p:nvGrpSpPr>
          <p:cNvPr id="3" name="Group 59"/>
          <p:cNvGrpSpPr/>
          <p:nvPr/>
        </p:nvGrpSpPr>
        <p:grpSpPr>
          <a:xfrm>
            <a:off x="926072" y="5030283"/>
            <a:ext cx="166255" cy="161365"/>
            <a:chOff x="831850" y="5137149"/>
            <a:chExt cx="182880" cy="182880"/>
          </a:xfrm>
        </p:grpSpPr>
        <p:sp>
          <p:nvSpPr>
            <p:cNvPr id="61" name="Oval 60"/>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62" name="Plus 61"/>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grpSp>
        <p:nvGrpSpPr>
          <p:cNvPr id="4" name="Group 62"/>
          <p:cNvGrpSpPr/>
          <p:nvPr/>
        </p:nvGrpSpPr>
        <p:grpSpPr>
          <a:xfrm>
            <a:off x="926072" y="5767765"/>
            <a:ext cx="166255" cy="161365"/>
            <a:chOff x="831850" y="5137149"/>
            <a:chExt cx="182880" cy="182880"/>
          </a:xfrm>
        </p:grpSpPr>
        <p:sp>
          <p:nvSpPr>
            <p:cNvPr id="64" name="Oval 63"/>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65" name="Plus 64"/>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grpSp>
        <p:nvGrpSpPr>
          <p:cNvPr id="6" name="Group 65"/>
          <p:cNvGrpSpPr/>
          <p:nvPr/>
        </p:nvGrpSpPr>
        <p:grpSpPr>
          <a:xfrm>
            <a:off x="5781657" y="5395113"/>
            <a:ext cx="166255" cy="161365"/>
            <a:chOff x="817697" y="5560597"/>
            <a:chExt cx="182880" cy="182880"/>
          </a:xfrm>
        </p:grpSpPr>
        <p:sp>
          <p:nvSpPr>
            <p:cNvPr id="67" name="Oval 66"/>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68" name="Minus 67"/>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grpSp>
      <p:grpSp>
        <p:nvGrpSpPr>
          <p:cNvPr id="7" name="Group 68"/>
          <p:cNvGrpSpPr/>
          <p:nvPr/>
        </p:nvGrpSpPr>
        <p:grpSpPr>
          <a:xfrm>
            <a:off x="5781657" y="5767765"/>
            <a:ext cx="166255" cy="161365"/>
            <a:chOff x="817697" y="5560597"/>
            <a:chExt cx="182880" cy="182880"/>
          </a:xfrm>
        </p:grpSpPr>
        <p:sp>
          <p:nvSpPr>
            <p:cNvPr id="70" name="Oval 69"/>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71" name="Minus 70"/>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grpSp>
      <p:grpSp>
        <p:nvGrpSpPr>
          <p:cNvPr id="8" name="Group 71"/>
          <p:cNvGrpSpPr/>
          <p:nvPr/>
        </p:nvGrpSpPr>
        <p:grpSpPr>
          <a:xfrm>
            <a:off x="5781657" y="6123318"/>
            <a:ext cx="166255" cy="161365"/>
            <a:chOff x="817697" y="5560597"/>
            <a:chExt cx="182880" cy="182880"/>
          </a:xfrm>
        </p:grpSpPr>
        <p:sp>
          <p:nvSpPr>
            <p:cNvPr id="73" name="Oval 72"/>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74" name="Minus 73"/>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grpSp>
      <p:sp>
        <p:nvSpPr>
          <p:cNvPr id="75" name="TextBox 74"/>
          <p:cNvSpPr txBox="1"/>
          <p:nvPr/>
        </p:nvSpPr>
        <p:spPr>
          <a:xfrm>
            <a:off x="3496623" y="4949601"/>
            <a:ext cx="2066636"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Office- and clinic-based management of medical cases increasing</a:t>
            </a:r>
          </a:p>
        </p:txBody>
      </p:sp>
      <p:sp>
        <p:nvSpPr>
          <p:cNvPr id="77" name="TextBox 76"/>
          <p:cNvSpPr txBox="1"/>
          <p:nvPr/>
        </p:nvSpPr>
        <p:spPr>
          <a:xfrm>
            <a:off x="3496623" y="6042636"/>
            <a:ext cx="2066636" cy="322729"/>
          </a:xfrm>
          <a:prstGeom prst="rect">
            <a:avLst/>
          </a:prstGeom>
          <a:noFill/>
        </p:spPr>
        <p:txBody>
          <a:bodyPr wrap="square" lIns="82030" tIns="41015" rIns="82030" bIns="41015" rtlCol="0" anchor="ctr" anchorCtr="0">
            <a:noAutofit/>
          </a:bodyPr>
          <a:lstStyle/>
          <a:p>
            <a:pPr defTabSz="914021"/>
            <a:r>
              <a:rPr lang="en-US" sz="800" dirty="0" smtClean="0">
                <a:solidFill>
                  <a:prstClr val="black"/>
                </a:solidFill>
              </a:rPr>
              <a:t>Technological </a:t>
            </a:r>
            <a:r>
              <a:rPr lang="en-US" sz="800" dirty="0">
                <a:solidFill>
                  <a:prstClr val="black"/>
                </a:solidFill>
              </a:rPr>
              <a:t>advances allowing for more spine surgeries to be done in non-hospital settings</a:t>
            </a:r>
          </a:p>
        </p:txBody>
      </p:sp>
      <p:sp>
        <p:nvSpPr>
          <p:cNvPr id="78" name="TextBox 77"/>
          <p:cNvSpPr txBox="1"/>
          <p:nvPr/>
        </p:nvSpPr>
        <p:spPr>
          <a:xfrm>
            <a:off x="3496623" y="5312856"/>
            <a:ext cx="2066636"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Chronic neurology and simple spine cases shifting from inpatient to HOPD</a:t>
            </a:r>
          </a:p>
        </p:txBody>
      </p:sp>
      <p:grpSp>
        <p:nvGrpSpPr>
          <p:cNvPr id="9" name="Group 78"/>
          <p:cNvGrpSpPr/>
          <p:nvPr/>
        </p:nvGrpSpPr>
        <p:grpSpPr>
          <a:xfrm>
            <a:off x="3313713" y="5030283"/>
            <a:ext cx="166255" cy="161365"/>
            <a:chOff x="831850" y="5137149"/>
            <a:chExt cx="182880" cy="182880"/>
          </a:xfrm>
        </p:grpSpPr>
        <p:sp>
          <p:nvSpPr>
            <p:cNvPr id="80" name="Oval 79"/>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81" name="Plus 80"/>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grpSp>
        <p:nvGrpSpPr>
          <p:cNvPr id="10" name="Group 81"/>
          <p:cNvGrpSpPr/>
          <p:nvPr/>
        </p:nvGrpSpPr>
        <p:grpSpPr>
          <a:xfrm>
            <a:off x="3313713" y="5395113"/>
            <a:ext cx="166255" cy="161365"/>
            <a:chOff x="831850" y="5137149"/>
            <a:chExt cx="182880" cy="182880"/>
          </a:xfrm>
        </p:grpSpPr>
        <p:sp>
          <p:nvSpPr>
            <p:cNvPr id="83" name="Oval 82"/>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84" name="Plus 83"/>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grpSp>
        <p:nvGrpSpPr>
          <p:cNvPr id="16" name="Group 84"/>
          <p:cNvGrpSpPr/>
          <p:nvPr/>
        </p:nvGrpSpPr>
        <p:grpSpPr>
          <a:xfrm>
            <a:off x="3313713" y="6123318"/>
            <a:ext cx="166255" cy="161365"/>
            <a:chOff x="817697" y="5560597"/>
            <a:chExt cx="182880" cy="182880"/>
          </a:xfrm>
        </p:grpSpPr>
        <p:sp>
          <p:nvSpPr>
            <p:cNvPr id="86" name="Oval 85"/>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87" name="Minus 86"/>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grpSp>
      <p:cxnSp>
        <p:nvCxnSpPr>
          <p:cNvPr id="91" name="Straight Connector 90"/>
          <p:cNvCxnSpPr/>
          <p:nvPr/>
        </p:nvCxnSpPr>
        <p:spPr bwMode="auto">
          <a:xfrm flipV="1">
            <a:off x="4078218" y="1577230"/>
            <a:ext cx="281132" cy="56591"/>
          </a:xfrm>
          <a:prstGeom prst="line">
            <a:avLst/>
          </a:prstGeom>
          <a:solidFill>
            <a:schemeClr val="accent1"/>
          </a:solidFill>
          <a:ln w="12700" cap="flat" cmpd="sng" algn="ctr">
            <a:solidFill>
              <a:schemeClr val="accent3"/>
            </a:solidFill>
            <a:prstDash val="dash"/>
            <a:round/>
            <a:headEnd type="none" w="med" len="med"/>
            <a:tailEnd type="none"/>
          </a:ln>
          <a:effectLst/>
        </p:spPr>
      </p:cxnSp>
      <p:sp>
        <p:nvSpPr>
          <p:cNvPr id="108" name="TextBox 107"/>
          <p:cNvSpPr txBox="1"/>
          <p:nvPr/>
        </p:nvSpPr>
        <p:spPr>
          <a:xfrm>
            <a:off x="8285022" y="4052334"/>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110K</a:t>
            </a:r>
          </a:p>
        </p:txBody>
      </p:sp>
      <p:sp>
        <p:nvSpPr>
          <p:cNvPr id="109" name="TextBox 108"/>
          <p:cNvSpPr txBox="1"/>
          <p:nvPr/>
        </p:nvSpPr>
        <p:spPr>
          <a:xfrm>
            <a:off x="8285022" y="3795159"/>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1.2M</a:t>
            </a:r>
          </a:p>
        </p:txBody>
      </p:sp>
      <p:sp>
        <p:nvSpPr>
          <p:cNvPr id="110" name="TextBox 109"/>
          <p:cNvSpPr txBox="1"/>
          <p:nvPr/>
        </p:nvSpPr>
        <p:spPr>
          <a:xfrm>
            <a:off x="8285022" y="3537984"/>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2.8M</a:t>
            </a:r>
          </a:p>
        </p:txBody>
      </p:sp>
      <p:sp>
        <p:nvSpPr>
          <p:cNvPr id="111" name="TextBox 110"/>
          <p:cNvSpPr txBox="1"/>
          <p:nvPr/>
        </p:nvSpPr>
        <p:spPr>
          <a:xfrm>
            <a:off x="8285022" y="3280809"/>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2.9M</a:t>
            </a:r>
          </a:p>
        </p:txBody>
      </p:sp>
      <p:sp>
        <p:nvSpPr>
          <p:cNvPr id="112" name="TextBox 111"/>
          <p:cNvSpPr txBox="1"/>
          <p:nvPr/>
        </p:nvSpPr>
        <p:spPr>
          <a:xfrm>
            <a:off x="8285022" y="3023634"/>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340K</a:t>
            </a:r>
          </a:p>
        </p:txBody>
      </p:sp>
      <p:sp>
        <p:nvSpPr>
          <p:cNvPr id="113" name="TextBox 112"/>
          <p:cNvSpPr txBox="1"/>
          <p:nvPr/>
        </p:nvSpPr>
        <p:spPr>
          <a:xfrm>
            <a:off x="8285022" y="2766459"/>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211K</a:t>
            </a:r>
          </a:p>
        </p:txBody>
      </p:sp>
      <p:sp>
        <p:nvSpPr>
          <p:cNvPr id="114" name="TextBox 113"/>
          <p:cNvSpPr txBox="1"/>
          <p:nvPr/>
        </p:nvSpPr>
        <p:spPr>
          <a:xfrm>
            <a:off x="8285022" y="2509284"/>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5K</a:t>
            </a:r>
          </a:p>
        </p:txBody>
      </p:sp>
      <p:sp>
        <p:nvSpPr>
          <p:cNvPr id="115" name="TextBox 114"/>
          <p:cNvSpPr txBox="1"/>
          <p:nvPr/>
        </p:nvSpPr>
        <p:spPr>
          <a:xfrm>
            <a:off x="8285022" y="2252109"/>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310K</a:t>
            </a:r>
          </a:p>
        </p:txBody>
      </p:sp>
      <p:sp>
        <p:nvSpPr>
          <p:cNvPr id="116" name="TextBox 115"/>
          <p:cNvSpPr txBox="1"/>
          <p:nvPr/>
        </p:nvSpPr>
        <p:spPr>
          <a:xfrm>
            <a:off x="8285022" y="1994934"/>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298K</a:t>
            </a:r>
          </a:p>
        </p:txBody>
      </p:sp>
      <p:sp>
        <p:nvSpPr>
          <p:cNvPr id="117" name="TextBox 116"/>
          <p:cNvSpPr txBox="1"/>
          <p:nvPr/>
        </p:nvSpPr>
        <p:spPr>
          <a:xfrm>
            <a:off x="8285022" y="1737759"/>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524K</a:t>
            </a:r>
          </a:p>
        </p:txBody>
      </p:sp>
      <p:sp>
        <p:nvSpPr>
          <p:cNvPr id="118" name="TextBox 117"/>
          <p:cNvSpPr txBox="1"/>
          <p:nvPr/>
        </p:nvSpPr>
        <p:spPr>
          <a:xfrm>
            <a:off x="8285022" y="1480584"/>
            <a:ext cx="503123" cy="208702"/>
          </a:xfrm>
          <a:prstGeom prst="rect">
            <a:avLst/>
          </a:prstGeom>
          <a:noFill/>
        </p:spPr>
        <p:txBody>
          <a:bodyPr wrap="square" lIns="82030" tIns="41015" rIns="82030" bIns="41015" rtlCol="0">
            <a:spAutoFit/>
          </a:bodyPr>
          <a:lstStyle/>
          <a:p>
            <a:pPr algn="r" defTabSz="914021"/>
            <a:r>
              <a:rPr lang="en-US" sz="800" i="1" dirty="0">
                <a:solidFill>
                  <a:prstClr val="black"/>
                </a:solidFill>
              </a:rPr>
              <a:t>30K</a:t>
            </a:r>
          </a:p>
        </p:txBody>
      </p:sp>
      <p:sp>
        <p:nvSpPr>
          <p:cNvPr id="126" name="TextBox 125"/>
          <p:cNvSpPr txBox="1"/>
          <p:nvPr/>
        </p:nvSpPr>
        <p:spPr>
          <a:xfrm>
            <a:off x="3452434" y="2416781"/>
            <a:ext cx="1463386" cy="205970"/>
          </a:xfrm>
          <a:prstGeom prst="rect">
            <a:avLst/>
          </a:prstGeom>
          <a:solidFill>
            <a:schemeClr val="accent1"/>
          </a:solidFill>
        </p:spPr>
        <p:txBody>
          <a:bodyPr wrap="square" lIns="82030" tIns="41015" rIns="82030" bIns="41015" rtlCol="0">
            <a:spAutoFit/>
          </a:bodyPr>
          <a:lstStyle/>
          <a:p>
            <a:pPr defTabSz="914021">
              <a:tabLst>
                <a:tab pos="924256" algn="l"/>
              </a:tabLst>
            </a:pPr>
            <a:r>
              <a:rPr lang="en-US" sz="800" b="1" dirty="0">
                <a:solidFill>
                  <a:schemeClr val="accent5"/>
                </a:solidFill>
              </a:rPr>
              <a:t>5-Year Growth:	+4.6%</a:t>
            </a:r>
            <a:endParaRPr lang="en-US" sz="800" dirty="0">
              <a:solidFill>
                <a:schemeClr val="accent5"/>
              </a:solidFill>
            </a:endParaRPr>
          </a:p>
        </p:txBody>
      </p:sp>
      <p:sp>
        <p:nvSpPr>
          <p:cNvPr id="128" name="TextBox 127"/>
          <p:cNvSpPr txBox="1"/>
          <p:nvPr/>
        </p:nvSpPr>
        <p:spPr>
          <a:xfrm>
            <a:off x="2895600" y="3168640"/>
            <a:ext cx="1072923" cy="205952"/>
          </a:xfrm>
          <a:prstGeom prst="rect">
            <a:avLst/>
          </a:prstGeom>
          <a:noFill/>
        </p:spPr>
        <p:txBody>
          <a:bodyPr wrap="square" lIns="82030" tIns="41015" rIns="82030" bIns="41015" rtlCol="0">
            <a:spAutoFit/>
          </a:bodyPr>
          <a:lstStyle/>
          <a:p>
            <a:pPr defTabSz="914021"/>
            <a:r>
              <a:rPr lang="en-US" sz="800" i="1" dirty="0" err="1">
                <a:solidFill>
                  <a:prstClr val="black"/>
                </a:solidFill>
              </a:rPr>
              <a:t>Neuro</a:t>
            </a:r>
            <a:r>
              <a:rPr lang="en-US" sz="800" i="1" dirty="0">
                <a:solidFill>
                  <a:prstClr val="black"/>
                </a:solidFill>
              </a:rPr>
              <a:t>-Diagnostics</a:t>
            </a:r>
          </a:p>
        </p:txBody>
      </p:sp>
      <p:sp>
        <p:nvSpPr>
          <p:cNvPr id="129" name="TextBox 128"/>
          <p:cNvSpPr txBox="1"/>
          <p:nvPr/>
        </p:nvSpPr>
        <p:spPr>
          <a:xfrm>
            <a:off x="4669772" y="3905532"/>
            <a:ext cx="498764" cy="205970"/>
          </a:xfrm>
          <a:prstGeom prst="rect">
            <a:avLst/>
          </a:prstGeom>
          <a:noFill/>
        </p:spPr>
        <p:txBody>
          <a:bodyPr wrap="square" lIns="82030" tIns="41015" rIns="82030" bIns="41015" rtlCol="0">
            <a:spAutoFit/>
          </a:bodyPr>
          <a:lstStyle/>
          <a:p>
            <a:pPr defTabSz="914021"/>
            <a:r>
              <a:rPr lang="en-US" sz="800" i="1" dirty="0">
                <a:solidFill>
                  <a:prstClr val="black"/>
                </a:solidFill>
              </a:rPr>
              <a:t>Spine</a:t>
            </a:r>
          </a:p>
        </p:txBody>
      </p:sp>
      <p:sp>
        <p:nvSpPr>
          <p:cNvPr id="130" name="TextBox 129"/>
          <p:cNvSpPr txBox="1"/>
          <p:nvPr/>
        </p:nvSpPr>
        <p:spPr>
          <a:xfrm>
            <a:off x="4642082" y="3508839"/>
            <a:ext cx="831273" cy="205970"/>
          </a:xfrm>
          <a:prstGeom prst="rect">
            <a:avLst/>
          </a:prstGeom>
          <a:noFill/>
        </p:spPr>
        <p:txBody>
          <a:bodyPr wrap="square" lIns="82030" tIns="41015" rIns="82030" bIns="41015" rtlCol="0">
            <a:spAutoFit/>
          </a:bodyPr>
          <a:lstStyle/>
          <a:p>
            <a:pPr defTabSz="914021"/>
            <a:r>
              <a:rPr lang="en-US" sz="800" i="1" dirty="0">
                <a:solidFill>
                  <a:prstClr val="black"/>
                </a:solidFill>
              </a:rPr>
              <a:t>Neurosurgery</a:t>
            </a:r>
          </a:p>
        </p:txBody>
      </p:sp>
      <p:sp>
        <p:nvSpPr>
          <p:cNvPr id="131" name="TextBox 130"/>
          <p:cNvSpPr txBox="1"/>
          <p:nvPr/>
        </p:nvSpPr>
        <p:spPr>
          <a:xfrm>
            <a:off x="2849972" y="4063539"/>
            <a:ext cx="831273" cy="205970"/>
          </a:xfrm>
          <a:prstGeom prst="rect">
            <a:avLst/>
          </a:prstGeom>
          <a:noFill/>
        </p:spPr>
        <p:txBody>
          <a:bodyPr wrap="square" lIns="82030" tIns="41015" rIns="82030" bIns="41015" rtlCol="0">
            <a:spAutoFit/>
          </a:bodyPr>
          <a:lstStyle/>
          <a:p>
            <a:pPr defTabSz="914021"/>
            <a:r>
              <a:rPr lang="en-US" sz="800" i="1" dirty="0">
                <a:solidFill>
                  <a:prstClr val="black"/>
                </a:solidFill>
              </a:rPr>
              <a:t>Sleep Studies</a:t>
            </a:r>
          </a:p>
        </p:txBody>
      </p:sp>
      <p:sp>
        <p:nvSpPr>
          <p:cNvPr id="132" name="TextBox 131"/>
          <p:cNvSpPr txBox="1"/>
          <p:nvPr/>
        </p:nvSpPr>
        <p:spPr>
          <a:xfrm>
            <a:off x="4663026" y="3140320"/>
            <a:ext cx="665018" cy="329081"/>
          </a:xfrm>
          <a:prstGeom prst="rect">
            <a:avLst/>
          </a:prstGeom>
          <a:noFill/>
        </p:spPr>
        <p:txBody>
          <a:bodyPr wrap="square" lIns="82030" tIns="41015" rIns="82030" bIns="41015" rtlCol="0">
            <a:spAutoFit/>
          </a:bodyPr>
          <a:lstStyle/>
          <a:p>
            <a:pPr defTabSz="914021"/>
            <a:r>
              <a:rPr lang="en-US" sz="800" i="1" dirty="0">
                <a:solidFill>
                  <a:prstClr val="black"/>
                </a:solidFill>
              </a:rPr>
              <a:t>Functional </a:t>
            </a:r>
            <a:br>
              <a:rPr lang="en-US" sz="800" i="1" dirty="0">
                <a:solidFill>
                  <a:prstClr val="black"/>
                </a:solidFill>
              </a:rPr>
            </a:br>
            <a:r>
              <a:rPr lang="en-US" sz="800" i="1" dirty="0">
                <a:solidFill>
                  <a:prstClr val="black"/>
                </a:solidFill>
              </a:rPr>
              <a:t>Neurology</a:t>
            </a:r>
          </a:p>
        </p:txBody>
      </p:sp>
      <p:cxnSp>
        <p:nvCxnSpPr>
          <p:cNvPr id="133" name="Straight Connector 132"/>
          <p:cNvCxnSpPr/>
          <p:nvPr/>
        </p:nvCxnSpPr>
        <p:spPr bwMode="auto">
          <a:xfrm flipV="1">
            <a:off x="4614796" y="3395382"/>
            <a:ext cx="181841" cy="134471"/>
          </a:xfrm>
          <a:prstGeom prst="line">
            <a:avLst/>
          </a:prstGeom>
          <a:solidFill>
            <a:schemeClr val="accent1"/>
          </a:solidFill>
          <a:ln w="12700" cap="flat" cmpd="sng" algn="ctr">
            <a:solidFill>
              <a:schemeClr val="accent3"/>
            </a:solidFill>
            <a:prstDash val="solid"/>
            <a:round/>
            <a:headEnd type="none" w="med" len="med"/>
            <a:tailEnd type="none"/>
          </a:ln>
          <a:effectLst/>
        </p:spPr>
      </p:cxnSp>
      <p:sp>
        <p:nvSpPr>
          <p:cNvPr id="143" name="TextBox 142"/>
          <p:cNvSpPr txBox="1"/>
          <p:nvPr/>
        </p:nvSpPr>
        <p:spPr>
          <a:xfrm>
            <a:off x="1100328" y="6042636"/>
            <a:ext cx="2138174"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Neuropsychology therapies to </a:t>
            </a:r>
            <a:r>
              <a:rPr lang="en-US" sz="800" dirty="0" smtClean="0">
                <a:solidFill>
                  <a:prstClr val="black"/>
                </a:solidFill>
              </a:rPr>
              <a:t>grow </a:t>
            </a:r>
            <a:r>
              <a:rPr lang="en-US" sz="800" dirty="0">
                <a:solidFill>
                  <a:prstClr val="black"/>
                </a:solidFill>
              </a:rPr>
              <a:t>due to increasing dementia prevalence</a:t>
            </a:r>
          </a:p>
        </p:txBody>
      </p:sp>
      <p:grpSp>
        <p:nvGrpSpPr>
          <p:cNvPr id="33" name="Group 62"/>
          <p:cNvGrpSpPr/>
          <p:nvPr/>
        </p:nvGrpSpPr>
        <p:grpSpPr>
          <a:xfrm>
            <a:off x="934731" y="6123318"/>
            <a:ext cx="166255" cy="161365"/>
            <a:chOff x="831850" y="5137149"/>
            <a:chExt cx="182880" cy="182880"/>
          </a:xfrm>
        </p:grpSpPr>
        <p:sp>
          <p:nvSpPr>
            <p:cNvPr id="145" name="Oval 144"/>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146" name="Plus 145"/>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sp>
        <p:nvSpPr>
          <p:cNvPr id="147" name="TextBox 146"/>
          <p:cNvSpPr txBox="1"/>
          <p:nvPr/>
        </p:nvSpPr>
        <p:spPr>
          <a:xfrm>
            <a:off x="3496623" y="5687083"/>
            <a:ext cx="2066636" cy="322729"/>
          </a:xfrm>
          <a:prstGeom prst="rect">
            <a:avLst/>
          </a:prstGeom>
          <a:noFill/>
        </p:spPr>
        <p:txBody>
          <a:bodyPr wrap="square" lIns="82030" tIns="41015" rIns="82030" bIns="41015" rtlCol="0" anchor="ctr" anchorCtr="0">
            <a:noAutofit/>
          </a:bodyPr>
          <a:lstStyle/>
          <a:p>
            <a:pPr defTabSz="914021"/>
            <a:r>
              <a:rPr lang="en-US" sz="800" dirty="0">
                <a:solidFill>
                  <a:prstClr val="black"/>
                </a:solidFill>
              </a:rPr>
              <a:t>Portable sleep monitoring gaining acceptance</a:t>
            </a:r>
          </a:p>
        </p:txBody>
      </p:sp>
      <p:grpSp>
        <p:nvGrpSpPr>
          <p:cNvPr id="34" name="Group 84"/>
          <p:cNvGrpSpPr/>
          <p:nvPr/>
        </p:nvGrpSpPr>
        <p:grpSpPr>
          <a:xfrm>
            <a:off x="3313713" y="5767765"/>
            <a:ext cx="166255" cy="161365"/>
            <a:chOff x="817697" y="5560597"/>
            <a:chExt cx="182880" cy="182880"/>
          </a:xfrm>
        </p:grpSpPr>
        <p:sp>
          <p:nvSpPr>
            <p:cNvPr id="149" name="Oval 148"/>
            <p:cNvSpPr/>
            <p:nvPr/>
          </p:nvSpPr>
          <p:spPr>
            <a:xfrm>
              <a:off x="817697" y="5560597"/>
              <a:ext cx="182880" cy="18288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150" name="Minus 149"/>
            <p:cNvSpPr/>
            <p:nvPr/>
          </p:nvSpPr>
          <p:spPr>
            <a:xfrm>
              <a:off x="855349" y="5598249"/>
              <a:ext cx="107576" cy="10757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grpSp>
      <p:grpSp>
        <p:nvGrpSpPr>
          <p:cNvPr id="35" name="Group 78"/>
          <p:cNvGrpSpPr/>
          <p:nvPr/>
        </p:nvGrpSpPr>
        <p:grpSpPr>
          <a:xfrm>
            <a:off x="5781657" y="5030283"/>
            <a:ext cx="166255" cy="161365"/>
            <a:chOff x="831850" y="5137149"/>
            <a:chExt cx="182880" cy="182880"/>
          </a:xfrm>
        </p:grpSpPr>
        <p:sp>
          <p:nvSpPr>
            <p:cNvPr id="152" name="Oval 151"/>
            <p:cNvSpPr/>
            <p:nvPr/>
          </p:nvSpPr>
          <p:spPr>
            <a:xfrm>
              <a:off x="831850" y="5137149"/>
              <a:ext cx="182880" cy="182880"/>
            </a:xfrm>
            <a:prstGeom prst="ellipse">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dirty="0">
                <a:solidFill>
                  <a:srgbClr val="FFFFFF"/>
                </a:solidFill>
              </a:endParaRPr>
            </a:p>
          </p:txBody>
        </p:sp>
        <p:sp>
          <p:nvSpPr>
            <p:cNvPr id="153" name="Plus 152"/>
            <p:cNvSpPr/>
            <p:nvPr/>
          </p:nvSpPr>
          <p:spPr>
            <a:xfrm>
              <a:off x="853366" y="5154848"/>
              <a:ext cx="139849" cy="147483"/>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21"/>
              <a:endParaRPr lang="en-US" sz="900" dirty="0">
                <a:solidFill>
                  <a:srgbClr val="FFFFFF"/>
                </a:solidFill>
              </a:endParaRPr>
            </a:p>
          </p:txBody>
        </p:sp>
      </p:grpSp>
      <p:graphicFrame>
        <p:nvGraphicFramePr>
          <p:cNvPr id="122" name="Table 121"/>
          <p:cNvGraphicFramePr>
            <a:graphicFrameLocks noGrp="1"/>
          </p:cNvGraphicFramePr>
          <p:nvPr>
            <p:extLst>
              <p:ext uri="{D42A27DB-BD31-4B8C-83A1-F6EECF244321}">
                <p14:modId xmlns:p14="http://schemas.microsoft.com/office/powerpoint/2010/main" val="1444106711"/>
              </p:ext>
            </p:extLst>
          </p:nvPr>
        </p:nvGraphicFramePr>
        <p:xfrm>
          <a:off x="391173" y="1145546"/>
          <a:ext cx="2458799" cy="2243862"/>
        </p:xfrm>
        <a:graphic>
          <a:graphicData uri="http://schemas.openxmlformats.org/drawingml/2006/table">
            <a:tbl>
              <a:tblPr firstRow="1" bandRow="1">
                <a:effectLst/>
                <a:tableStyleId>{F5AB1C69-6EDB-4FF4-983F-18BD219EF322}</a:tableStyleId>
              </a:tblPr>
              <a:tblGrid>
                <a:gridCol w="2458799"/>
              </a:tblGrid>
              <a:tr h="217842">
                <a:tc>
                  <a:txBody>
                    <a:bodyPr/>
                    <a:lstStyle/>
                    <a:p>
                      <a:pPr algn="ctr"/>
                      <a:r>
                        <a:rPr lang="en-US" sz="900" dirty="0" smtClean="0">
                          <a:solidFill>
                            <a:schemeClr val="bg1"/>
                          </a:solidFill>
                          <a:latin typeface="+mn-lt"/>
                        </a:rPr>
                        <a:t>2012 Service Line Snap Shot </a:t>
                      </a:r>
                    </a:p>
                  </a:txBody>
                  <a:tcPr marL="83127" marR="83127" marT="40341" marB="40341" anchor="ctr"/>
                </a:tc>
              </a:tr>
              <a:tr h="188259">
                <a:tc>
                  <a:txBody>
                    <a:bodyPr/>
                    <a:lstStyle/>
                    <a:p>
                      <a:pPr algn="ctr"/>
                      <a:r>
                        <a:rPr lang="en-US" sz="800" b="1" dirty="0" smtClean="0">
                          <a:solidFill>
                            <a:schemeClr val="accent5"/>
                          </a:solidFill>
                          <a:latin typeface="+mn-lt"/>
                        </a:rPr>
                        <a:t>Volume</a:t>
                      </a:r>
                      <a:endParaRPr lang="en-US" sz="800" b="1" dirty="0">
                        <a:solidFill>
                          <a:schemeClr val="accent5"/>
                        </a:solidFill>
                        <a:latin typeface="+mn-lt"/>
                      </a:endParaRPr>
                    </a:p>
                  </a:txBody>
                  <a:tcPr marL="83127" marR="83127" marT="40341" marB="40341"/>
                </a:tc>
              </a:tr>
              <a:tr h="188259">
                <a:tc>
                  <a:txBody>
                    <a:bodyPr/>
                    <a:lstStyle/>
                    <a:p>
                      <a:r>
                        <a:rPr lang="en-US" sz="800" b="0" dirty="0" smtClean="0">
                          <a:solidFill>
                            <a:schemeClr val="accent5"/>
                          </a:solidFill>
                          <a:latin typeface="+mn-lt"/>
                        </a:rPr>
                        <a:t>Market Volume</a:t>
                      </a:r>
                      <a:r>
                        <a:rPr lang="en-US" sz="800" b="0" baseline="0" dirty="0" smtClean="0">
                          <a:solidFill>
                            <a:schemeClr val="accent5"/>
                          </a:solidFill>
                          <a:latin typeface="+mn-lt"/>
                        </a:rPr>
                        <a:t>:  </a:t>
                      </a:r>
                      <a:r>
                        <a:rPr lang="en-US" sz="800" b="1" baseline="0" dirty="0" smtClean="0">
                          <a:solidFill>
                            <a:schemeClr val="accent5"/>
                          </a:solidFill>
                          <a:latin typeface="+mn-lt"/>
                        </a:rPr>
                        <a:t>13.3M</a:t>
                      </a:r>
                      <a:endParaRPr lang="en-US" sz="800" b="1" dirty="0">
                        <a:solidFill>
                          <a:schemeClr val="accent5"/>
                        </a:solidFill>
                        <a:latin typeface="+mn-lt"/>
                      </a:endParaRPr>
                    </a:p>
                  </a:txBody>
                  <a:tcPr marL="83127" marR="83127" marT="40341" marB="40341"/>
                </a:tc>
              </a:tr>
              <a:tr h="188259">
                <a:tc>
                  <a:txBody>
                    <a:bodyPr/>
                    <a:lstStyle/>
                    <a:p>
                      <a:r>
                        <a:rPr lang="en-US" sz="800" b="0" dirty="0" smtClean="0">
                          <a:solidFill>
                            <a:schemeClr val="accent5"/>
                          </a:solidFill>
                          <a:latin typeface="+mn-lt"/>
                        </a:rPr>
                        <a:t>HOPD Volume:</a:t>
                      </a:r>
                      <a:r>
                        <a:rPr lang="en-US" sz="800" b="0" baseline="0" dirty="0" smtClean="0">
                          <a:solidFill>
                            <a:schemeClr val="accent5"/>
                          </a:solidFill>
                          <a:latin typeface="+mn-lt"/>
                        </a:rPr>
                        <a:t> </a:t>
                      </a:r>
                      <a:r>
                        <a:rPr lang="en-US" sz="800" b="1" baseline="0" dirty="0" smtClean="0">
                          <a:solidFill>
                            <a:schemeClr val="accent5"/>
                          </a:solidFill>
                          <a:latin typeface="+mn-lt"/>
                        </a:rPr>
                        <a:t>3.5M</a:t>
                      </a:r>
                      <a:endParaRPr lang="en-US" sz="800" b="1" dirty="0">
                        <a:solidFill>
                          <a:schemeClr val="accent5"/>
                        </a:solidFill>
                        <a:latin typeface="+mn-lt"/>
                      </a:endParaRPr>
                    </a:p>
                  </a:txBody>
                  <a:tcPr marL="83127" marR="83127" marT="40341" marB="40341"/>
                </a:tc>
              </a:tr>
              <a:tr h="188259">
                <a:tc>
                  <a:txBody>
                    <a:bodyPr/>
                    <a:lstStyle/>
                    <a:p>
                      <a:pPr algn="ctr"/>
                      <a:r>
                        <a:rPr lang="en-US" sz="800" b="1" dirty="0" smtClean="0">
                          <a:solidFill>
                            <a:schemeClr val="accent5"/>
                          </a:solidFill>
                          <a:latin typeface="+mn-lt"/>
                        </a:rPr>
                        <a:t>Outmigration (5-year growth)</a:t>
                      </a:r>
                      <a:endParaRPr lang="en-US" sz="800" b="1" dirty="0">
                        <a:solidFill>
                          <a:schemeClr val="accent5"/>
                        </a:solidFill>
                        <a:latin typeface="+mn-lt"/>
                      </a:endParaRPr>
                    </a:p>
                  </a:txBody>
                  <a:tcPr marL="83127" marR="83127" marT="40341" marB="40341"/>
                </a:tc>
              </a:tr>
              <a:tr h="188259">
                <a:tc>
                  <a:txBody>
                    <a:bodyPr/>
                    <a:lstStyle/>
                    <a:p>
                      <a:r>
                        <a:rPr lang="en-US" sz="800" b="0" baseline="0" dirty="0" smtClean="0">
                          <a:solidFill>
                            <a:schemeClr val="accent5"/>
                          </a:solidFill>
                          <a:latin typeface="+mn-lt"/>
                        </a:rPr>
                        <a:t>Market: </a:t>
                      </a:r>
                      <a:r>
                        <a:rPr lang="en-US" sz="800" b="1" baseline="0" dirty="0" smtClean="0">
                          <a:solidFill>
                            <a:schemeClr val="accent5"/>
                          </a:solidFill>
                          <a:latin typeface="+mn-lt"/>
                        </a:rPr>
                        <a:t>20.8%</a:t>
                      </a:r>
                      <a:endParaRPr lang="en-US" sz="800" b="0" dirty="0">
                        <a:solidFill>
                          <a:schemeClr val="accent5"/>
                        </a:solidFill>
                        <a:latin typeface="+mn-lt"/>
                      </a:endParaRPr>
                    </a:p>
                  </a:txBody>
                  <a:tcPr marL="83127" marR="83127" marT="40341" marB="40341"/>
                </a:tc>
              </a:tr>
              <a:tr h="188259">
                <a:tc>
                  <a:txBody>
                    <a:bodyPr/>
                    <a:lstStyle/>
                    <a:p>
                      <a:r>
                        <a:rPr lang="en-US" sz="800" b="0" baseline="0" dirty="0" smtClean="0">
                          <a:solidFill>
                            <a:schemeClr val="accent5"/>
                          </a:solidFill>
                          <a:latin typeface="+mn-lt"/>
                        </a:rPr>
                        <a:t>HOPD: </a:t>
                      </a:r>
                      <a:r>
                        <a:rPr lang="en-US" sz="800" b="1" baseline="0" dirty="0" smtClean="0">
                          <a:solidFill>
                            <a:schemeClr val="accent5"/>
                          </a:solidFill>
                          <a:latin typeface="+mn-lt"/>
                        </a:rPr>
                        <a:t>4.6% </a:t>
                      </a:r>
                      <a:endParaRPr lang="en-US" sz="800" b="1" dirty="0">
                        <a:solidFill>
                          <a:schemeClr val="accent5"/>
                        </a:solidFill>
                        <a:latin typeface="+mn-lt"/>
                      </a:endParaRPr>
                    </a:p>
                  </a:txBody>
                  <a:tcPr marL="83127" marR="83127" marT="40341" marB="40341"/>
                </a:tc>
              </a:tr>
              <a:tr h="188259">
                <a:tc>
                  <a:txBody>
                    <a:bodyPr/>
                    <a:lstStyle/>
                    <a:p>
                      <a:pPr algn="ctr"/>
                      <a:r>
                        <a:rPr lang="en-US" sz="800" b="1" dirty="0" smtClean="0">
                          <a:solidFill>
                            <a:schemeClr val="accent5"/>
                          </a:solidFill>
                          <a:latin typeface="+mn-lt"/>
                        </a:rPr>
                        <a:t>Profitability</a:t>
                      </a:r>
                      <a:r>
                        <a:rPr lang="en-US" sz="800" b="1" baseline="0" dirty="0" smtClean="0">
                          <a:solidFill>
                            <a:schemeClr val="accent5"/>
                          </a:solidFill>
                          <a:latin typeface="+mn-lt"/>
                        </a:rPr>
                        <a:t>  (Contribution Profit Per Case)</a:t>
                      </a:r>
                      <a:r>
                        <a:rPr lang="en-US" sz="800" baseline="30000" dirty="0" smtClean="0">
                          <a:solidFill>
                            <a:schemeClr val="accent5"/>
                          </a:solidFill>
                        </a:rPr>
                        <a:t> 1</a:t>
                      </a:r>
                      <a:endParaRPr lang="en-US" sz="800" b="1" dirty="0">
                        <a:solidFill>
                          <a:schemeClr val="accent5"/>
                        </a:solidFill>
                        <a:latin typeface="+mn-lt"/>
                      </a:endParaRPr>
                    </a:p>
                  </a:txBody>
                  <a:tcPr marL="83127" marR="83127" marT="40341" marB="40341"/>
                </a:tc>
              </a:tr>
              <a:tr h="188259">
                <a:tc>
                  <a:txBody>
                    <a:bodyPr/>
                    <a:lstStyle/>
                    <a:p>
                      <a:r>
                        <a:rPr lang="en-US" sz="800" b="0" dirty="0" smtClean="0">
                          <a:solidFill>
                            <a:schemeClr val="accent5"/>
                          </a:solidFill>
                          <a:latin typeface="+mn-lt"/>
                        </a:rPr>
                        <a:t>Neurosurgery: </a:t>
                      </a:r>
                      <a:r>
                        <a:rPr lang="en-US" sz="800" b="1" dirty="0" smtClean="0">
                          <a:solidFill>
                            <a:schemeClr val="accent5"/>
                          </a:solidFill>
                          <a:latin typeface="+mn-lt"/>
                        </a:rPr>
                        <a:t>$1,380</a:t>
                      </a:r>
                      <a:r>
                        <a:rPr lang="en-US" sz="800" b="1" baseline="0" dirty="0" smtClean="0">
                          <a:solidFill>
                            <a:schemeClr val="accent5"/>
                          </a:solidFill>
                          <a:latin typeface="+mn-lt"/>
                        </a:rPr>
                        <a:t> </a:t>
                      </a:r>
                      <a:endParaRPr lang="en-US" sz="800" b="1" dirty="0">
                        <a:solidFill>
                          <a:schemeClr val="accent5"/>
                        </a:solidFill>
                        <a:latin typeface="+mn-lt"/>
                      </a:endParaRPr>
                    </a:p>
                  </a:txBody>
                  <a:tcPr marL="83127" marR="83127" marT="40341" marB="40341"/>
                </a:tc>
              </a:tr>
              <a:tr h="188259">
                <a:tc>
                  <a:txBody>
                    <a:bodyPr/>
                    <a:lstStyle/>
                    <a:p>
                      <a:r>
                        <a:rPr lang="en-US" sz="800" b="0" dirty="0" smtClean="0">
                          <a:solidFill>
                            <a:schemeClr val="accent5"/>
                          </a:solidFill>
                          <a:latin typeface="+mn-lt"/>
                        </a:rPr>
                        <a:t>Neurology</a:t>
                      </a:r>
                      <a:r>
                        <a:rPr lang="en-US" sz="800" b="1" dirty="0" smtClean="0">
                          <a:solidFill>
                            <a:schemeClr val="accent5"/>
                          </a:solidFill>
                          <a:latin typeface="+mn-lt"/>
                        </a:rPr>
                        <a:t>:  $272</a:t>
                      </a:r>
                      <a:endParaRPr lang="en-US" sz="800" b="1" dirty="0">
                        <a:solidFill>
                          <a:schemeClr val="accent5"/>
                        </a:solidFill>
                        <a:latin typeface="+mn-lt"/>
                      </a:endParaRPr>
                    </a:p>
                  </a:txBody>
                  <a:tcPr marL="83127" marR="83127" marT="40341" marB="40341"/>
                </a:tc>
              </a:tr>
              <a:tr h="188259">
                <a:tc>
                  <a:txBody>
                    <a:bodyPr/>
                    <a:lstStyle/>
                    <a:p>
                      <a:r>
                        <a:rPr lang="en-US" sz="800" b="0" dirty="0" smtClean="0">
                          <a:solidFill>
                            <a:schemeClr val="accent5"/>
                          </a:solidFill>
                          <a:latin typeface="+mn-lt"/>
                        </a:rPr>
                        <a:t>Spine:  </a:t>
                      </a:r>
                      <a:r>
                        <a:rPr lang="en-US" sz="800" b="1" dirty="0" smtClean="0">
                          <a:solidFill>
                            <a:schemeClr val="accent5"/>
                          </a:solidFill>
                          <a:latin typeface="+mn-lt"/>
                        </a:rPr>
                        <a:t>$1,159</a:t>
                      </a:r>
                      <a:endParaRPr lang="en-US" sz="800" b="1" dirty="0">
                        <a:solidFill>
                          <a:schemeClr val="accent5"/>
                        </a:solidFill>
                        <a:latin typeface="+mn-lt"/>
                      </a:endParaRPr>
                    </a:p>
                  </a:txBody>
                  <a:tcPr marL="83127" marR="83127" marT="40341" marB="40341"/>
                </a:tc>
              </a:tr>
            </a:tbl>
          </a:graphicData>
        </a:graphic>
      </p:graphicFrame>
      <p:sp>
        <p:nvSpPr>
          <p:cNvPr id="96" name="TextBox 95"/>
          <p:cNvSpPr txBox="1"/>
          <p:nvPr/>
        </p:nvSpPr>
        <p:spPr>
          <a:xfrm>
            <a:off x="803134" y="4223469"/>
            <a:ext cx="2642605" cy="570263"/>
          </a:xfrm>
          <a:prstGeom prst="rect">
            <a:avLst/>
          </a:prstGeom>
          <a:noFill/>
        </p:spPr>
        <p:txBody>
          <a:bodyPr wrap="square" lIns="41015" tIns="41015" rIns="41015" bIns="41015" rtlCol="0">
            <a:spAutoFit/>
          </a:bodyPr>
          <a:lstStyle/>
          <a:p>
            <a:pPr defTabSz="914021"/>
            <a:r>
              <a:rPr lang="en-US" sz="800" baseline="30000" dirty="0">
                <a:solidFill>
                  <a:prstClr val="black"/>
                </a:solidFill>
              </a:rPr>
              <a:t>1</a:t>
            </a:r>
            <a:r>
              <a:rPr lang="en-US" sz="800" dirty="0">
                <a:solidFill>
                  <a:prstClr val="black"/>
                </a:solidFill>
              </a:rPr>
              <a:t> Contribution profit based on Advisory Board Company national models; local and regional markets will vary.</a:t>
            </a:r>
          </a:p>
          <a:p>
            <a:pPr defTabSz="914021"/>
            <a:r>
              <a:rPr lang="en-US" sz="800" baseline="30000" dirty="0">
                <a:solidFill>
                  <a:prstClr val="black"/>
                </a:solidFill>
              </a:rPr>
              <a:t>2</a:t>
            </a:r>
            <a:r>
              <a:rPr lang="en-US" sz="800" dirty="0">
                <a:solidFill>
                  <a:prstClr val="black"/>
                </a:solidFill>
              </a:rPr>
              <a:t> Hospital Outpatient Department.</a:t>
            </a:r>
          </a:p>
          <a:p>
            <a:pPr defTabSz="914021"/>
            <a:endParaRPr lang="en-US" sz="800" dirty="0">
              <a:solidFill>
                <a:prstClr val="black"/>
              </a:solidFill>
            </a:endParaRPr>
          </a:p>
        </p:txBody>
      </p:sp>
      <p:sp>
        <p:nvSpPr>
          <p:cNvPr id="97" name="TextBox 96"/>
          <p:cNvSpPr txBox="1"/>
          <p:nvPr/>
        </p:nvSpPr>
        <p:spPr>
          <a:xfrm>
            <a:off x="6363193" y="4429546"/>
            <a:ext cx="1891085" cy="205942"/>
          </a:xfrm>
          <a:prstGeom prst="rect">
            <a:avLst/>
          </a:prstGeom>
          <a:noFill/>
        </p:spPr>
        <p:txBody>
          <a:bodyPr wrap="square" lIns="41015" tIns="41015" rIns="41015" bIns="41015" rtlCol="0">
            <a:spAutoFit/>
          </a:bodyPr>
          <a:lstStyle/>
          <a:p>
            <a:pPr defTabSz="914021"/>
            <a:r>
              <a:rPr lang="en-US" sz="800" baseline="30000" dirty="0">
                <a:solidFill>
                  <a:prstClr val="black"/>
                </a:solidFill>
              </a:rPr>
              <a:t>3</a:t>
            </a:r>
            <a:r>
              <a:rPr lang="en-US" sz="800" dirty="0">
                <a:solidFill>
                  <a:prstClr val="black"/>
                </a:solidFill>
              </a:rPr>
              <a:t> Based on volume at all sites of care. </a:t>
            </a:r>
          </a:p>
        </p:txBody>
      </p:sp>
    </p:spTree>
    <p:extLst>
      <p:ext uri="{BB962C8B-B14F-4D97-AF65-F5344CB8AC3E}">
        <p14:creationId xmlns:p14="http://schemas.microsoft.com/office/powerpoint/2010/main" val="842932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46"/>
          <p:cNvGraphicFramePr/>
          <p:nvPr>
            <p:extLst>
              <p:ext uri="{D42A27DB-BD31-4B8C-83A1-F6EECF244321}">
                <p14:modId xmlns:p14="http://schemas.microsoft.com/office/powerpoint/2010/main" val="2672865832"/>
              </p:ext>
            </p:extLst>
          </p:nvPr>
        </p:nvGraphicFramePr>
        <p:xfrm>
          <a:off x="1047383" y="4267200"/>
          <a:ext cx="2245473" cy="1734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42"/>
          <p:cNvGraphicFramePr/>
          <p:nvPr>
            <p:extLst>
              <p:ext uri="{D42A27DB-BD31-4B8C-83A1-F6EECF244321}">
                <p14:modId xmlns:p14="http://schemas.microsoft.com/office/powerpoint/2010/main" val="2080160758"/>
              </p:ext>
            </p:extLst>
          </p:nvPr>
        </p:nvGraphicFramePr>
        <p:xfrm>
          <a:off x="1047383" y="1676400"/>
          <a:ext cx="2245473" cy="17349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p:cNvGraphicFramePr/>
          <p:nvPr>
            <p:extLst>
              <p:ext uri="{D42A27DB-BD31-4B8C-83A1-F6EECF244321}">
                <p14:modId xmlns:p14="http://schemas.microsoft.com/office/powerpoint/2010/main" val="3372330988"/>
              </p:ext>
            </p:extLst>
          </p:nvPr>
        </p:nvGraphicFramePr>
        <p:xfrm>
          <a:off x="5557189" y="4267200"/>
          <a:ext cx="2245473" cy="17349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p:cNvGraphicFramePr/>
          <p:nvPr>
            <p:extLst>
              <p:ext uri="{D42A27DB-BD31-4B8C-83A1-F6EECF244321}">
                <p14:modId xmlns:p14="http://schemas.microsoft.com/office/powerpoint/2010/main" val="311176565"/>
              </p:ext>
            </p:extLst>
          </p:nvPr>
        </p:nvGraphicFramePr>
        <p:xfrm>
          <a:off x="5557189" y="1676400"/>
          <a:ext cx="2245473" cy="1734996"/>
        </p:xfrm>
        <a:graphic>
          <a:graphicData uri="http://schemas.openxmlformats.org/drawingml/2006/chart">
            <c:chart xmlns:c="http://schemas.openxmlformats.org/drawingml/2006/chart" xmlns:r="http://schemas.openxmlformats.org/officeDocument/2006/relationships" r:id="rId6"/>
          </a:graphicData>
        </a:graphic>
      </p:graphicFrame>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12</a:t>
            </a:fld>
            <a:endParaRPr lang="en-US" dirty="0">
              <a:solidFill>
                <a:srgbClr val="000000"/>
              </a:solidFill>
            </a:endParaRPr>
          </a:p>
        </p:txBody>
      </p:sp>
      <p:sp>
        <p:nvSpPr>
          <p:cNvPr id="5" name="Text Placeholder 4"/>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Neurosciences' Patient Mix and Financial Contribution by Care Setting</a:t>
            </a:r>
            <a:endParaRPr lang="en-US" dirty="0"/>
          </a:p>
        </p:txBody>
      </p:sp>
      <p:sp>
        <p:nvSpPr>
          <p:cNvPr id="9" name="TextBox 8"/>
          <p:cNvSpPr txBox="1"/>
          <p:nvPr/>
        </p:nvSpPr>
        <p:spPr>
          <a:xfrm>
            <a:off x="971840" y="1833922"/>
            <a:ext cx="764455" cy="369332"/>
          </a:xfrm>
          <a:prstGeom prst="rect">
            <a:avLst/>
          </a:prstGeom>
          <a:noFill/>
        </p:spPr>
        <p:txBody>
          <a:bodyPr wrap="square" rtlCol="0">
            <a:spAutoFit/>
          </a:bodyPr>
          <a:lstStyle/>
          <a:p>
            <a:pPr algn="ctr"/>
            <a:r>
              <a:rPr lang="en-US" sz="900" i="1" dirty="0" smtClean="0">
                <a:latin typeface="+mn-lt"/>
              </a:rPr>
              <a:t>Stroke and TIA</a:t>
            </a:r>
          </a:p>
        </p:txBody>
      </p:sp>
      <p:sp>
        <p:nvSpPr>
          <p:cNvPr id="10" name="TextBox 9"/>
          <p:cNvSpPr txBox="1"/>
          <p:nvPr/>
        </p:nvSpPr>
        <p:spPr>
          <a:xfrm>
            <a:off x="2914650" y="2517510"/>
            <a:ext cx="971550" cy="230832"/>
          </a:xfrm>
          <a:prstGeom prst="rect">
            <a:avLst/>
          </a:prstGeom>
          <a:noFill/>
        </p:spPr>
        <p:txBody>
          <a:bodyPr wrap="square" rtlCol="0">
            <a:spAutoFit/>
          </a:bodyPr>
          <a:lstStyle/>
          <a:p>
            <a:pPr algn="l"/>
            <a:r>
              <a:rPr lang="en-US" sz="900" i="1" dirty="0" smtClean="0">
                <a:latin typeface="+mn-lt"/>
              </a:rPr>
              <a:t>Medical Spine</a:t>
            </a:r>
          </a:p>
        </p:txBody>
      </p:sp>
      <p:sp>
        <p:nvSpPr>
          <p:cNvPr id="11" name="TextBox 10"/>
          <p:cNvSpPr txBox="1"/>
          <p:nvPr/>
        </p:nvSpPr>
        <p:spPr>
          <a:xfrm>
            <a:off x="2362201" y="3173236"/>
            <a:ext cx="1101574" cy="230832"/>
          </a:xfrm>
          <a:prstGeom prst="rect">
            <a:avLst/>
          </a:prstGeom>
          <a:noFill/>
        </p:spPr>
        <p:txBody>
          <a:bodyPr wrap="square" rtlCol="0">
            <a:spAutoFit/>
          </a:bodyPr>
          <a:lstStyle/>
          <a:p>
            <a:pPr algn="l"/>
            <a:r>
              <a:rPr lang="en-US" sz="900" i="1" dirty="0" smtClean="0">
                <a:latin typeface="+mn-lt"/>
              </a:rPr>
              <a:t>Seizure/Epilepsy</a:t>
            </a:r>
          </a:p>
        </p:txBody>
      </p:sp>
      <p:sp>
        <p:nvSpPr>
          <p:cNvPr id="12" name="TextBox 11"/>
          <p:cNvSpPr txBox="1"/>
          <p:nvPr/>
        </p:nvSpPr>
        <p:spPr>
          <a:xfrm>
            <a:off x="2790825" y="2842597"/>
            <a:ext cx="1543547" cy="230832"/>
          </a:xfrm>
          <a:prstGeom prst="rect">
            <a:avLst/>
          </a:prstGeom>
          <a:noFill/>
        </p:spPr>
        <p:txBody>
          <a:bodyPr wrap="square" rtlCol="0">
            <a:spAutoFit/>
          </a:bodyPr>
          <a:lstStyle/>
          <a:p>
            <a:pPr algn="l"/>
            <a:r>
              <a:rPr lang="en-US" sz="900" i="1" dirty="0" smtClean="0">
                <a:latin typeface="+mn-lt"/>
              </a:rPr>
              <a:t>Non-Spine Neurosurgery</a:t>
            </a:r>
          </a:p>
        </p:txBody>
      </p:sp>
      <p:sp>
        <p:nvSpPr>
          <p:cNvPr id="13" name="TextBox 12"/>
          <p:cNvSpPr txBox="1"/>
          <p:nvPr/>
        </p:nvSpPr>
        <p:spPr>
          <a:xfrm>
            <a:off x="710675" y="2895600"/>
            <a:ext cx="914400" cy="230832"/>
          </a:xfrm>
          <a:prstGeom prst="rect">
            <a:avLst/>
          </a:prstGeom>
          <a:noFill/>
        </p:spPr>
        <p:txBody>
          <a:bodyPr wrap="square" rtlCol="0">
            <a:spAutoFit/>
          </a:bodyPr>
          <a:lstStyle/>
          <a:p>
            <a:pPr algn="l"/>
            <a:r>
              <a:rPr lang="en-US" sz="900" i="1" dirty="0" smtClean="0">
                <a:latin typeface="+mn-lt"/>
              </a:rPr>
              <a:t>Spine Surgery</a:t>
            </a:r>
          </a:p>
        </p:txBody>
      </p:sp>
      <p:sp>
        <p:nvSpPr>
          <p:cNvPr id="14" name="TextBox 13"/>
          <p:cNvSpPr txBox="1"/>
          <p:nvPr/>
        </p:nvSpPr>
        <p:spPr>
          <a:xfrm>
            <a:off x="2895600" y="2097835"/>
            <a:ext cx="866775" cy="369332"/>
          </a:xfrm>
          <a:prstGeom prst="rect">
            <a:avLst/>
          </a:prstGeom>
          <a:noFill/>
        </p:spPr>
        <p:txBody>
          <a:bodyPr wrap="square" rtlCol="0">
            <a:spAutoFit/>
          </a:bodyPr>
          <a:lstStyle/>
          <a:p>
            <a:pPr algn="l"/>
            <a:r>
              <a:rPr lang="en-US" sz="900" i="1" dirty="0" smtClean="0">
                <a:latin typeface="+mn-lt"/>
              </a:rPr>
              <a:t>Degenerative </a:t>
            </a:r>
            <a:br>
              <a:rPr lang="en-US" sz="900" i="1" dirty="0" smtClean="0">
                <a:latin typeface="+mn-lt"/>
              </a:rPr>
            </a:br>
            <a:r>
              <a:rPr lang="en-US" sz="900" i="1" dirty="0" smtClean="0">
                <a:latin typeface="+mn-lt"/>
              </a:rPr>
              <a:t>Disorders</a:t>
            </a:r>
          </a:p>
        </p:txBody>
      </p:sp>
      <p:sp>
        <p:nvSpPr>
          <p:cNvPr id="15" name="TextBox 14"/>
          <p:cNvSpPr txBox="1"/>
          <p:nvPr/>
        </p:nvSpPr>
        <p:spPr>
          <a:xfrm>
            <a:off x="2539579" y="1780097"/>
            <a:ext cx="1038225" cy="230832"/>
          </a:xfrm>
          <a:prstGeom prst="rect">
            <a:avLst/>
          </a:prstGeom>
          <a:noFill/>
        </p:spPr>
        <p:txBody>
          <a:bodyPr wrap="square" rtlCol="0">
            <a:spAutoFit/>
          </a:bodyPr>
          <a:lstStyle/>
          <a:p>
            <a:pPr algn="l"/>
            <a:r>
              <a:rPr lang="en-US" sz="900" i="1" dirty="0" smtClean="0">
                <a:latin typeface="+mn-lt"/>
              </a:rPr>
              <a:t>Other Neurology</a:t>
            </a:r>
          </a:p>
        </p:txBody>
      </p:sp>
      <p:sp>
        <p:nvSpPr>
          <p:cNvPr id="17" name="TextBox 16"/>
          <p:cNvSpPr txBox="1"/>
          <p:nvPr/>
        </p:nvSpPr>
        <p:spPr>
          <a:xfrm>
            <a:off x="5648328" y="1710847"/>
            <a:ext cx="895001" cy="369332"/>
          </a:xfrm>
          <a:prstGeom prst="rect">
            <a:avLst/>
          </a:prstGeom>
          <a:noFill/>
        </p:spPr>
        <p:txBody>
          <a:bodyPr wrap="square" rtlCol="0">
            <a:spAutoFit/>
          </a:bodyPr>
          <a:lstStyle/>
          <a:p>
            <a:pPr algn="l"/>
            <a:r>
              <a:rPr lang="en-US" sz="900" i="1" dirty="0" smtClean="0">
                <a:latin typeface="+mn-lt"/>
              </a:rPr>
              <a:t>Stroke and TIA</a:t>
            </a:r>
          </a:p>
        </p:txBody>
      </p:sp>
      <p:sp>
        <p:nvSpPr>
          <p:cNvPr id="18" name="TextBox 17"/>
          <p:cNvSpPr txBox="1"/>
          <p:nvPr/>
        </p:nvSpPr>
        <p:spPr>
          <a:xfrm>
            <a:off x="7282333" y="2121415"/>
            <a:ext cx="1040657" cy="230832"/>
          </a:xfrm>
          <a:prstGeom prst="rect">
            <a:avLst/>
          </a:prstGeom>
          <a:noFill/>
        </p:spPr>
        <p:txBody>
          <a:bodyPr wrap="square" rtlCol="0">
            <a:spAutoFit/>
          </a:bodyPr>
          <a:lstStyle/>
          <a:p>
            <a:pPr algn="l"/>
            <a:r>
              <a:rPr lang="en-US" sz="900" i="1" dirty="0" smtClean="0">
                <a:latin typeface="+mn-lt"/>
              </a:rPr>
              <a:t>Medical Spine</a:t>
            </a:r>
          </a:p>
        </p:txBody>
      </p:sp>
      <p:sp>
        <p:nvSpPr>
          <p:cNvPr id="19" name="TextBox 18"/>
          <p:cNvSpPr txBox="1"/>
          <p:nvPr/>
        </p:nvSpPr>
        <p:spPr>
          <a:xfrm>
            <a:off x="7362824" y="2351751"/>
            <a:ext cx="1400175" cy="230832"/>
          </a:xfrm>
          <a:prstGeom prst="rect">
            <a:avLst/>
          </a:prstGeom>
          <a:noFill/>
        </p:spPr>
        <p:txBody>
          <a:bodyPr wrap="square" rtlCol="0">
            <a:spAutoFit/>
          </a:bodyPr>
          <a:lstStyle/>
          <a:p>
            <a:pPr algn="l"/>
            <a:r>
              <a:rPr lang="en-US" sz="900" i="1" dirty="0" smtClean="0">
                <a:latin typeface="+mn-lt"/>
              </a:rPr>
              <a:t>Seizure/Epilepsy</a:t>
            </a:r>
          </a:p>
        </p:txBody>
      </p:sp>
      <p:sp>
        <p:nvSpPr>
          <p:cNvPr id="20" name="TextBox 19"/>
          <p:cNvSpPr txBox="1"/>
          <p:nvPr/>
        </p:nvSpPr>
        <p:spPr>
          <a:xfrm>
            <a:off x="7239000" y="2847331"/>
            <a:ext cx="1076564" cy="369332"/>
          </a:xfrm>
          <a:prstGeom prst="rect">
            <a:avLst/>
          </a:prstGeom>
          <a:noFill/>
        </p:spPr>
        <p:txBody>
          <a:bodyPr wrap="square" rtlCol="0">
            <a:spAutoFit/>
          </a:bodyPr>
          <a:lstStyle/>
          <a:p>
            <a:pPr algn="l"/>
            <a:r>
              <a:rPr lang="en-US" sz="900" i="1" dirty="0" smtClean="0">
                <a:latin typeface="+mn-lt"/>
              </a:rPr>
              <a:t>Non-Spine Neurosurgery</a:t>
            </a:r>
          </a:p>
        </p:txBody>
      </p:sp>
      <p:sp>
        <p:nvSpPr>
          <p:cNvPr id="21" name="TextBox 20"/>
          <p:cNvSpPr txBox="1"/>
          <p:nvPr/>
        </p:nvSpPr>
        <p:spPr>
          <a:xfrm>
            <a:off x="5124455" y="2842597"/>
            <a:ext cx="1047746" cy="230832"/>
          </a:xfrm>
          <a:prstGeom prst="rect">
            <a:avLst/>
          </a:prstGeom>
          <a:noFill/>
        </p:spPr>
        <p:txBody>
          <a:bodyPr wrap="square" rtlCol="0">
            <a:spAutoFit/>
          </a:bodyPr>
          <a:lstStyle/>
          <a:p>
            <a:pPr algn="l"/>
            <a:r>
              <a:rPr lang="en-US" sz="900" i="1" dirty="0" smtClean="0">
                <a:latin typeface="+mn-lt"/>
              </a:rPr>
              <a:t>Spine Surgery</a:t>
            </a:r>
          </a:p>
        </p:txBody>
      </p:sp>
      <p:sp>
        <p:nvSpPr>
          <p:cNvPr id="22" name="TextBox 21"/>
          <p:cNvSpPr txBox="1"/>
          <p:nvPr/>
        </p:nvSpPr>
        <p:spPr>
          <a:xfrm>
            <a:off x="7362825" y="1954460"/>
            <a:ext cx="1745733" cy="230832"/>
          </a:xfrm>
          <a:prstGeom prst="rect">
            <a:avLst/>
          </a:prstGeom>
          <a:noFill/>
        </p:spPr>
        <p:txBody>
          <a:bodyPr wrap="square" rtlCol="0">
            <a:spAutoFit/>
          </a:bodyPr>
          <a:lstStyle/>
          <a:p>
            <a:pPr algn="l"/>
            <a:r>
              <a:rPr lang="en-US" sz="900" i="1" dirty="0" smtClean="0">
                <a:latin typeface="+mn-lt"/>
              </a:rPr>
              <a:t>Degenerative Disorders</a:t>
            </a:r>
          </a:p>
        </p:txBody>
      </p:sp>
      <p:sp>
        <p:nvSpPr>
          <p:cNvPr id="23" name="TextBox 22"/>
          <p:cNvSpPr txBox="1"/>
          <p:nvPr/>
        </p:nvSpPr>
        <p:spPr>
          <a:xfrm>
            <a:off x="6928000" y="1696912"/>
            <a:ext cx="1400175" cy="230832"/>
          </a:xfrm>
          <a:prstGeom prst="rect">
            <a:avLst/>
          </a:prstGeom>
          <a:noFill/>
        </p:spPr>
        <p:txBody>
          <a:bodyPr wrap="square" rtlCol="0">
            <a:spAutoFit/>
          </a:bodyPr>
          <a:lstStyle/>
          <a:p>
            <a:pPr algn="l"/>
            <a:r>
              <a:rPr lang="en-US" sz="900" i="1" dirty="0" smtClean="0">
                <a:latin typeface="+mn-lt"/>
              </a:rPr>
              <a:t>Other Neurology</a:t>
            </a:r>
          </a:p>
        </p:txBody>
      </p:sp>
      <p:sp>
        <p:nvSpPr>
          <p:cNvPr id="24" name="Text Placeholder 8"/>
          <p:cNvSpPr txBox="1">
            <a:spLocks/>
          </p:cNvSpPr>
          <p:nvPr/>
        </p:nvSpPr>
        <p:spPr bwMode="gray">
          <a:xfrm>
            <a:off x="1036996" y="1543842"/>
            <a:ext cx="2266247" cy="209488"/>
          </a:xfrm>
          <a:prstGeom prst="rect">
            <a:avLst/>
          </a:prstGeom>
        </p:spPr>
        <p:txBody>
          <a:bodyPr vert="horz" wrap="square" lIns="45720" tIns="45720" rIns="45720" bIns="45720" rtlCol="0">
            <a:noAutofit/>
          </a:bodyPr>
          <a:lstStyle/>
          <a:p>
            <a:pPr marL="0" marR="0" lvl="0" indent="0" algn="ctr" defTabSz="1018879" rtl="0" eaLnBrk="1" fontAlgn="auto" latinLnBrk="0" hangingPunct="1">
              <a:lnSpc>
                <a:spcPct val="100000"/>
              </a:lnSpc>
              <a:spcBef>
                <a:spcPts val="0"/>
              </a:spcBef>
              <a:spcAft>
                <a:spcPts val="0"/>
              </a:spcAft>
              <a:buClrTx/>
              <a:buSzTx/>
              <a:buFont typeface="Arial" pitchFamily="34" charset="0"/>
              <a:buNone/>
              <a:tabLst/>
              <a:defRPr/>
            </a:pPr>
            <a:r>
              <a:rPr lang="en-US" sz="900" b="1" i="1" dirty="0" smtClean="0">
                <a:latin typeface="+mj-lt"/>
              </a:rPr>
              <a:t>Volume</a:t>
            </a:r>
            <a:endParaRPr kumimoji="0" lang="en-US" sz="900" b="1" i="1" u="none" strike="noStrike" kern="1200" cap="none" spc="0" normalizeH="0" baseline="0" noProof="0" dirty="0">
              <a:ln>
                <a:noFill/>
              </a:ln>
              <a:solidFill>
                <a:schemeClr val="tx1"/>
              </a:solidFill>
              <a:effectLst/>
              <a:uLnTx/>
              <a:uFillTx/>
              <a:latin typeface="+mj-lt"/>
              <a:ea typeface="+mn-ea"/>
              <a:cs typeface="+mn-cs"/>
            </a:endParaRPr>
          </a:p>
        </p:txBody>
      </p:sp>
      <p:sp>
        <p:nvSpPr>
          <p:cNvPr id="25" name="Text Placeholder 7"/>
          <p:cNvSpPr txBox="1">
            <a:spLocks/>
          </p:cNvSpPr>
          <p:nvPr/>
        </p:nvSpPr>
        <p:spPr bwMode="gray">
          <a:xfrm>
            <a:off x="2067815" y="3922776"/>
            <a:ext cx="4572000" cy="192024"/>
          </a:xfrm>
          <a:prstGeom prst="rect">
            <a:avLst/>
          </a:prstGeom>
        </p:spPr>
        <p:txBody>
          <a:bodyPr vert="horz" wrap="square" lIns="45720" tIns="45720" rIns="45720" bIns="45720" rtlCol="0">
            <a:noAutofit/>
          </a:bodyPr>
          <a:lstStyle/>
          <a:p>
            <a:pPr marL="0" marR="0" lvl="0" indent="0" algn="ctr" defTabSz="1018879"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spc="0" normalizeH="0" baseline="0" noProof="0" dirty="0" smtClean="0">
                <a:ln>
                  <a:noFill/>
                </a:ln>
                <a:solidFill>
                  <a:schemeClr val="tx1"/>
                </a:solidFill>
                <a:effectLst/>
                <a:uLnTx/>
                <a:uFillTx/>
                <a:latin typeface="+mj-lt"/>
                <a:ea typeface="+mn-ea"/>
                <a:cs typeface="+mn-cs"/>
              </a:rPr>
              <a:t>2012 Hospital Outpatient Department</a:t>
            </a:r>
            <a:endParaRPr kumimoji="0" lang="en-US" sz="1000" b="1" i="0" u="none" strike="noStrike" kern="1200" cap="none" spc="0" normalizeH="0" baseline="0" noProof="0" dirty="0">
              <a:ln>
                <a:noFill/>
              </a:ln>
              <a:solidFill>
                <a:schemeClr val="tx1"/>
              </a:solidFill>
              <a:effectLst/>
              <a:uLnTx/>
              <a:uFillTx/>
              <a:latin typeface="+mj-lt"/>
              <a:ea typeface="+mn-ea"/>
              <a:cs typeface="+mn-cs"/>
            </a:endParaRPr>
          </a:p>
        </p:txBody>
      </p:sp>
      <p:sp>
        <p:nvSpPr>
          <p:cNvPr id="27" name="TextBox 26"/>
          <p:cNvSpPr txBox="1"/>
          <p:nvPr/>
        </p:nvSpPr>
        <p:spPr>
          <a:xfrm>
            <a:off x="514621" y="4435857"/>
            <a:ext cx="1306507" cy="230832"/>
          </a:xfrm>
          <a:prstGeom prst="rect">
            <a:avLst/>
          </a:prstGeom>
          <a:noFill/>
        </p:spPr>
        <p:txBody>
          <a:bodyPr wrap="square" rtlCol="0">
            <a:spAutoFit/>
          </a:bodyPr>
          <a:lstStyle/>
          <a:p>
            <a:pPr algn="l"/>
            <a:r>
              <a:rPr lang="en-US" sz="900" i="1" dirty="0" err="1" smtClean="0"/>
              <a:t>Neuro</a:t>
            </a:r>
            <a:r>
              <a:rPr lang="en-US" sz="900" i="1" dirty="0" smtClean="0"/>
              <a:t>-diagnostics</a:t>
            </a:r>
            <a:endParaRPr lang="en-US" sz="900" i="1" dirty="0" smtClean="0">
              <a:latin typeface="+mn-lt"/>
            </a:endParaRPr>
          </a:p>
        </p:txBody>
      </p:sp>
      <p:sp>
        <p:nvSpPr>
          <p:cNvPr id="28" name="TextBox 27"/>
          <p:cNvSpPr txBox="1"/>
          <p:nvPr/>
        </p:nvSpPr>
        <p:spPr>
          <a:xfrm>
            <a:off x="2926279" y="5029200"/>
            <a:ext cx="549656" cy="234613"/>
          </a:xfrm>
          <a:prstGeom prst="rect">
            <a:avLst/>
          </a:prstGeom>
          <a:noFill/>
        </p:spPr>
        <p:txBody>
          <a:bodyPr wrap="square" rtlCol="0">
            <a:spAutoFit/>
          </a:bodyPr>
          <a:lstStyle/>
          <a:p>
            <a:pPr algn="l"/>
            <a:r>
              <a:rPr lang="en-US" sz="900" i="1" dirty="0" smtClean="0">
                <a:latin typeface="+mn-lt"/>
              </a:rPr>
              <a:t>Spine</a:t>
            </a:r>
          </a:p>
        </p:txBody>
      </p:sp>
      <p:sp>
        <p:nvSpPr>
          <p:cNvPr id="29" name="TextBox 28"/>
          <p:cNvSpPr txBox="1"/>
          <p:nvPr/>
        </p:nvSpPr>
        <p:spPr>
          <a:xfrm>
            <a:off x="2895600" y="4618810"/>
            <a:ext cx="971550" cy="230832"/>
          </a:xfrm>
          <a:prstGeom prst="rect">
            <a:avLst/>
          </a:prstGeom>
          <a:noFill/>
        </p:spPr>
        <p:txBody>
          <a:bodyPr wrap="square" rtlCol="0">
            <a:spAutoFit/>
          </a:bodyPr>
          <a:lstStyle/>
          <a:p>
            <a:pPr algn="l"/>
            <a:r>
              <a:rPr lang="en-US" sz="900" i="1" dirty="0" smtClean="0">
                <a:latin typeface="+mn-lt"/>
              </a:rPr>
              <a:t>Neurosurgery</a:t>
            </a:r>
          </a:p>
        </p:txBody>
      </p:sp>
      <p:sp>
        <p:nvSpPr>
          <p:cNvPr id="30" name="TextBox 29"/>
          <p:cNvSpPr txBox="1"/>
          <p:nvPr/>
        </p:nvSpPr>
        <p:spPr>
          <a:xfrm>
            <a:off x="711559" y="5562992"/>
            <a:ext cx="1024736" cy="230832"/>
          </a:xfrm>
          <a:prstGeom prst="rect">
            <a:avLst/>
          </a:prstGeom>
          <a:noFill/>
        </p:spPr>
        <p:txBody>
          <a:bodyPr wrap="square" rtlCol="0">
            <a:spAutoFit/>
          </a:bodyPr>
          <a:lstStyle/>
          <a:p>
            <a:pPr algn="l"/>
            <a:r>
              <a:rPr lang="en-US" sz="900" i="1" dirty="0" smtClean="0">
                <a:latin typeface="+mn-lt"/>
              </a:rPr>
              <a:t>Sleep Studies</a:t>
            </a:r>
          </a:p>
        </p:txBody>
      </p:sp>
      <p:sp>
        <p:nvSpPr>
          <p:cNvPr id="31" name="TextBox 30"/>
          <p:cNvSpPr txBox="1"/>
          <p:nvPr/>
        </p:nvSpPr>
        <p:spPr>
          <a:xfrm>
            <a:off x="2784265" y="4419053"/>
            <a:ext cx="1563198" cy="230832"/>
          </a:xfrm>
          <a:prstGeom prst="rect">
            <a:avLst/>
          </a:prstGeom>
          <a:noFill/>
        </p:spPr>
        <p:txBody>
          <a:bodyPr wrap="square" rtlCol="0">
            <a:spAutoFit/>
          </a:bodyPr>
          <a:lstStyle/>
          <a:p>
            <a:pPr algn="l"/>
            <a:r>
              <a:rPr lang="en-US" sz="900" i="1" dirty="0" smtClean="0">
                <a:latin typeface="+mn-lt"/>
              </a:rPr>
              <a:t>Functional Neurology</a:t>
            </a:r>
          </a:p>
        </p:txBody>
      </p:sp>
      <p:sp>
        <p:nvSpPr>
          <p:cNvPr id="33" name="TextBox 32"/>
          <p:cNvSpPr txBox="1"/>
          <p:nvPr/>
        </p:nvSpPr>
        <p:spPr>
          <a:xfrm>
            <a:off x="7234075" y="4534469"/>
            <a:ext cx="1306507" cy="230832"/>
          </a:xfrm>
          <a:prstGeom prst="rect">
            <a:avLst/>
          </a:prstGeom>
          <a:noFill/>
        </p:spPr>
        <p:txBody>
          <a:bodyPr wrap="square" rtlCol="0">
            <a:spAutoFit/>
          </a:bodyPr>
          <a:lstStyle/>
          <a:p>
            <a:pPr algn="l"/>
            <a:r>
              <a:rPr lang="en-US" sz="900" i="1" dirty="0" err="1" smtClean="0"/>
              <a:t>Neuro</a:t>
            </a:r>
            <a:r>
              <a:rPr lang="en-US" sz="900" i="1" dirty="0" smtClean="0"/>
              <a:t>-diagnostics</a:t>
            </a:r>
            <a:endParaRPr lang="en-US" sz="900" i="1" dirty="0" smtClean="0">
              <a:latin typeface="+mn-lt"/>
            </a:endParaRPr>
          </a:p>
        </p:txBody>
      </p:sp>
      <p:sp>
        <p:nvSpPr>
          <p:cNvPr id="34" name="TextBox 33"/>
          <p:cNvSpPr txBox="1"/>
          <p:nvPr/>
        </p:nvSpPr>
        <p:spPr>
          <a:xfrm>
            <a:off x="5695951" y="5593049"/>
            <a:ext cx="476250" cy="230832"/>
          </a:xfrm>
          <a:prstGeom prst="rect">
            <a:avLst/>
          </a:prstGeom>
          <a:noFill/>
        </p:spPr>
        <p:txBody>
          <a:bodyPr wrap="square" rtlCol="0">
            <a:spAutoFit/>
          </a:bodyPr>
          <a:lstStyle/>
          <a:p>
            <a:pPr algn="l"/>
            <a:r>
              <a:rPr lang="en-US" sz="900" i="1" dirty="0" smtClean="0">
                <a:latin typeface="+mn-lt"/>
              </a:rPr>
              <a:t>Spine</a:t>
            </a:r>
          </a:p>
        </p:txBody>
      </p:sp>
      <p:sp>
        <p:nvSpPr>
          <p:cNvPr id="35" name="TextBox 34"/>
          <p:cNvSpPr txBox="1"/>
          <p:nvPr/>
        </p:nvSpPr>
        <p:spPr>
          <a:xfrm>
            <a:off x="7362825" y="5181600"/>
            <a:ext cx="1400175" cy="230832"/>
          </a:xfrm>
          <a:prstGeom prst="rect">
            <a:avLst/>
          </a:prstGeom>
          <a:noFill/>
        </p:spPr>
        <p:txBody>
          <a:bodyPr wrap="square" rtlCol="0">
            <a:spAutoFit/>
          </a:bodyPr>
          <a:lstStyle/>
          <a:p>
            <a:pPr algn="l"/>
            <a:r>
              <a:rPr lang="en-US" sz="900" i="1" dirty="0" smtClean="0">
                <a:latin typeface="+mn-lt"/>
              </a:rPr>
              <a:t>Neurosurgery</a:t>
            </a:r>
          </a:p>
        </p:txBody>
      </p:sp>
      <p:sp>
        <p:nvSpPr>
          <p:cNvPr id="36" name="TextBox 35"/>
          <p:cNvSpPr txBox="1"/>
          <p:nvPr/>
        </p:nvSpPr>
        <p:spPr>
          <a:xfrm>
            <a:off x="5334000" y="4435857"/>
            <a:ext cx="914400" cy="230832"/>
          </a:xfrm>
          <a:prstGeom prst="rect">
            <a:avLst/>
          </a:prstGeom>
          <a:noFill/>
        </p:spPr>
        <p:txBody>
          <a:bodyPr wrap="square" rtlCol="0">
            <a:spAutoFit/>
          </a:bodyPr>
          <a:lstStyle/>
          <a:p>
            <a:pPr algn="l"/>
            <a:r>
              <a:rPr lang="en-US" sz="900" i="1" dirty="0" smtClean="0">
                <a:latin typeface="+mn-lt"/>
              </a:rPr>
              <a:t>Sleep Studies</a:t>
            </a:r>
          </a:p>
        </p:txBody>
      </p:sp>
      <p:sp>
        <p:nvSpPr>
          <p:cNvPr id="37" name="TextBox 36"/>
          <p:cNvSpPr txBox="1"/>
          <p:nvPr/>
        </p:nvSpPr>
        <p:spPr>
          <a:xfrm>
            <a:off x="7620000" y="4827181"/>
            <a:ext cx="732984" cy="369332"/>
          </a:xfrm>
          <a:prstGeom prst="rect">
            <a:avLst/>
          </a:prstGeom>
          <a:noFill/>
        </p:spPr>
        <p:txBody>
          <a:bodyPr wrap="square" rtlCol="0">
            <a:spAutoFit/>
          </a:bodyPr>
          <a:lstStyle/>
          <a:p>
            <a:pPr algn="l"/>
            <a:r>
              <a:rPr lang="en-US" sz="900" i="1" dirty="0" smtClean="0">
                <a:latin typeface="+mn-lt"/>
              </a:rPr>
              <a:t>Functional </a:t>
            </a:r>
            <a:br>
              <a:rPr lang="en-US" sz="900" i="1" dirty="0" smtClean="0">
                <a:latin typeface="+mn-lt"/>
              </a:rPr>
            </a:br>
            <a:r>
              <a:rPr lang="en-US" sz="900" i="1" dirty="0" smtClean="0">
                <a:latin typeface="+mn-lt"/>
              </a:rPr>
              <a:t>Neurology</a:t>
            </a:r>
          </a:p>
        </p:txBody>
      </p:sp>
      <p:sp>
        <p:nvSpPr>
          <p:cNvPr id="38" name="Text Placeholder 8"/>
          <p:cNvSpPr txBox="1">
            <a:spLocks/>
          </p:cNvSpPr>
          <p:nvPr/>
        </p:nvSpPr>
        <p:spPr bwMode="gray">
          <a:xfrm>
            <a:off x="5546802" y="4167867"/>
            <a:ext cx="2266247" cy="209488"/>
          </a:xfrm>
          <a:prstGeom prst="rect">
            <a:avLst/>
          </a:prstGeom>
        </p:spPr>
        <p:txBody>
          <a:bodyPr vert="horz" wrap="square" lIns="45720" tIns="45720" rIns="45720" bIns="45720" rtlCol="0">
            <a:noAutofit/>
          </a:bodyPr>
          <a:lstStyle/>
          <a:p>
            <a:pPr marL="0" marR="0" lvl="0" indent="0" algn="ctr" defTabSz="1018879" rtl="0" eaLnBrk="1" fontAlgn="auto" latinLnBrk="0" hangingPunct="1">
              <a:lnSpc>
                <a:spcPct val="100000"/>
              </a:lnSpc>
              <a:spcBef>
                <a:spcPts val="0"/>
              </a:spcBef>
              <a:spcAft>
                <a:spcPts val="0"/>
              </a:spcAft>
              <a:buClrTx/>
              <a:buSzTx/>
              <a:buFont typeface="Arial" pitchFamily="34" charset="0"/>
              <a:buNone/>
              <a:tabLst/>
              <a:defRPr/>
            </a:pPr>
            <a:r>
              <a:rPr kumimoji="0" lang="en-US" sz="900" b="1" i="1" u="none" strike="noStrike" kern="1200" cap="none" spc="0" normalizeH="0" baseline="0" noProof="0" dirty="0" smtClean="0">
                <a:ln>
                  <a:noFill/>
                </a:ln>
                <a:solidFill>
                  <a:schemeClr val="tx1"/>
                </a:solidFill>
                <a:effectLst/>
                <a:uLnTx/>
                <a:uFillTx/>
                <a:latin typeface="+mj-lt"/>
                <a:ea typeface="+mn-ea"/>
                <a:cs typeface="+mn-cs"/>
              </a:rPr>
              <a:t>Contribution Profit</a:t>
            </a:r>
            <a:endParaRPr kumimoji="0" lang="en-US" sz="900" b="1" i="1" u="none" strike="noStrike" kern="1200" cap="none" spc="0" normalizeH="0" baseline="0" noProof="0" dirty="0">
              <a:ln>
                <a:noFill/>
              </a:ln>
              <a:solidFill>
                <a:schemeClr val="tx1"/>
              </a:solidFill>
              <a:effectLst/>
              <a:uLnTx/>
              <a:uFillTx/>
              <a:latin typeface="+mj-lt"/>
              <a:ea typeface="+mn-ea"/>
              <a:cs typeface="+mn-cs"/>
            </a:endParaRPr>
          </a:p>
        </p:txBody>
      </p:sp>
      <p:sp>
        <p:nvSpPr>
          <p:cNvPr id="39" name="Text Placeholder 8"/>
          <p:cNvSpPr txBox="1">
            <a:spLocks/>
          </p:cNvSpPr>
          <p:nvPr/>
        </p:nvSpPr>
        <p:spPr bwMode="gray">
          <a:xfrm>
            <a:off x="5546802" y="1487424"/>
            <a:ext cx="2266247" cy="209488"/>
          </a:xfrm>
          <a:prstGeom prst="rect">
            <a:avLst/>
          </a:prstGeom>
        </p:spPr>
        <p:txBody>
          <a:bodyPr vert="horz" wrap="square" lIns="45720" tIns="45720" rIns="45720" bIns="45720" rtlCol="0">
            <a:noAutofit/>
          </a:bodyPr>
          <a:lstStyle/>
          <a:p>
            <a:pPr marL="0" marR="0" lvl="0" indent="0" algn="ctr" defTabSz="1018879" rtl="0" eaLnBrk="1" fontAlgn="auto" latinLnBrk="0" hangingPunct="1">
              <a:lnSpc>
                <a:spcPct val="100000"/>
              </a:lnSpc>
              <a:spcBef>
                <a:spcPts val="0"/>
              </a:spcBef>
              <a:spcAft>
                <a:spcPts val="0"/>
              </a:spcAft>
              <a:buClrTx/>
              <a:buSzTx/>
              <a:buFont typeface="Arial" pitchFamily="34" charset="0"/>
              <a:buNone/>
              <a:tabLst/>
              <a:defRPr/>
            </a:pPr>
            <a:r>
              <a:rPr kumimoji="0" lang="en-US" sz="900" b="1" i="1" u="none" strike="noStrike" kern="1200" cap="none" spc="0" normalizeH="0" baseline="0" noProof="0" dirty="0" smtClean="0">
                <a:ln>
                  <a:noFill/>
                </a:ln>
                <a:solidFill>
                  <a:schemeClr val="tx1"/>
                </a:solidFill>
                <a:effectLst/>
                <a:uLnTx/>
                <a:uFillTx/>
                <a:latin typeface="+mj-lt"/>
                <a:ea typeface="+mn-ea"/>
                <a:cs typeface="+mn-cs"/>
              </a:rPr>
              <a:t>Contribution Profit</a:t>
            </a:r>
            <a:endParaRPr kumimoji="0" lang="en-US" sz="900" b="1" i="1" u="none" strike="noStrike" kern="1200" cap="none" spc="0" normalizeH="0" baseline="0" noProof="0" dirty="0">
              <a:ln>
                <a:noFill/>
              </a:ln>
              <a:solidFill>
                <a:schemeClr val="tx1"/>
              </a:solidFill>
              <a:effectLst/>
              <a:uLnTx/>
              <a:uFillTx/>
              <a:latin typeface="+mj-lt"/>
              <a:ea typeface="+mn-ea"/>
              <a:cs typeface="+mn-cs"/>
            </a:endParaRPr>
          </a:p>
        </p:txBody>
      </p:sp>
      <p:sp>
        <p:nvSpPr>
          <p:cNvPr id="40" name="Text Placeholder 8"/>
          <p:cNvSpPr txBox="1">
            <a:spLocks/>
          </p:cNvSpPr>
          <p:nvPr/>
        </p:nvSpPr>
        <p:spPr bwMode="gray">
          <a:xfrm>
            <a:off x="1036996" y="4148817"/>
            <a:ext cx="2266247" cy="209488"/>
          </a:xfrm>
          <a:prstGeom prst="rect">
            <a:avLst/>
          </a:prstGeom>
        </p:spPr>
        <p:txBody>
          <a:bodyPr vert="horz" wrap="square" lIns="45720" tIns="45720" rIns="45720" bIns="45720" rtlCol="0">
            <a:noAutofit/>
          </a:bodyPr>
          <a:lstStyle/>
          <a:p>
            <a:pPr marL="0" marR="0" lvl="0" indent="0" algn="ctr" defTabSz="1018879" rtl="0" eaLnBrk="1" fontAlgn="auto" latinLnBrk="0" hangingPunct="1">
              <a:lnSpc>
                <a:spcPct val="100000"/>
              </a:lnSpc>
              <a:spcBef>
                <a:spcPts val="0"/>
              </a:spcBef>
              <a:spcAft>
                <a:spcPts val="0"/>
              </a:spcAft>
              <a:buClrTx/>
              <a:buSzTx/>
              <a:buFont typeface="Arial" pitchFamily="34" charset="0"/>
              <a:buNone/>
              <a:tabLst/>
              <a:defRPr/>
            </a:pPr>
            <a:r>
              <a:rPr lang="en-US" sz="900" b="1" i="1" dirty="0" smtClean="0">
                <a:latin typeface="+mj-lt"/>
              </a:rPr>
              <a:t>Volume</a:t>
            </a:r>
            <a:endParaRPr kumimoji="0" lang="en-US" sz="900" b="1" i="1" u="none" strike="noStrike" kern="1200" cap="none" spc="0" normalizeH="0" baseline="0" noProof="0" dirty="0">
              <a:ln>
                <a:noFill/>
              </a:ln>
              <a:solidFill>
                <a:schemeClr val="tx1"/>
              </a:solidFill>
              <a:effectLst/>
              <a:uLnTx/>
              <a:uFillTx/>
              <a:latin typeface="+mj-lt"/>
              <a:ea typeface="+mn-ea"/>
              <a:cs typeface="+mn-cs"/>
            </a:endParaRPr>
          </a:p>
        </p:txBody>
      </p:sp>
      <p:sp>
        <p:nvSpPr>
          <p:cNvPr id="41" name="Text Placeholder 7"/>
          <p:cNvSpPr txBox="1">
            <a:spLocks/>
          </p:cNvSpPr>
          <p:nvPr/>
        </p:nvSpPr>
        <p:spPr bwMode="gray">
          <a:xfrm>
            <a:off x="2067815" y="1408176"/>
            <a:ext cx="4572000" cy="192024"/>
          </a:xfrm>
          <a:prstGeom prst="rect">
            <a:avLst/>
          </a:prstGeom>
        </p:spPr>
        <p:txBody>
          <a:bodyPr vert="horz" wrap="square" lIns="45720" tIns="45720" rIns="45720" bIns="45720" rtlCol="0">
            <a:noAutofit/>
          </a:bodyPr>
          <a:lstStyle/>
          <a:p>
            <a:pPr marL="0" marR="0" lvl="0" indent="0" algn="ctr" defTabSz="1018879"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spc="0" normalizeH="0" baseline="0" noProof="0" dirty="0" smtClean="0">
                <a:ln>
                  <a:noFill/>
                </a:ln>
                <a:solidFill>
                  <a:schemeClr val="tx1"/>
                </a:solidFill>
                <a:effectLst/>
                <a:uLnTx/>
                <a:uFillTx/>
                <a:latin typeface="+mj-lt"/>
                <a:ea typeface="+mn-ea"/>
                <a:cs typeface="+mn-cs"/>
              </a:rPr>
              <a:t>2012 Inpatient Care</a:t>
            </a:r>
            <a:endParaRPr kumimoji="0" lang="en-US" sz="1000" b="1" i="0" u="none" strike="noStrike" kern="1200" cap="none" spc="0" normalizeH="0" baseline="0" noProof="0" dirty="0">
              <a:ln>
                <a:noFill/>
              </a:ln>
              <a:solidFill>
                <a:schemeClr val="tx1"/>
              </a:solidFill>
              <a:effectLst/>
              <a:uLnTx/>
              <a:uFillTx/>
              <a:latin typeface="+mj-lt"/>
              <a:ea typeface="+mn-ea"/>
              <a:cs typeface="+mn-cs"/>
            </a:endParaRPr>
          </a:p>
        </p:txBody>
      </p:sp>
      <p:sp>
        <p:nvSpPr>
          <p:cNvPr id="42" name="TextBox 41"/>
          <p:cNvSpPr txBox="1"/>
          <p:nvPr/>
        </p:nvSpPr>
        <p:spPr>
          <a:xfrm>
            <a:off x="6629400" y="6627168"/>
            <a:ext cx="2479158" cy="215411"/>
          </a:xfrm>
          <a:prstGeom prst="rect">
            <a:avLst/>
          </a:prstGeom>
          <a:noFill/>
        </p:spPr>
        <p:txBody>
          <a:bodyPr wrap="square" lIns="45704" tIns="45704" rIns="45704" bIns="45704" rtlCol="0">
            <a:spAutoFit/>
          </a:bodyPr>
          <a:lstStyle/>
          <a:p>
            <a:r>
              <a:rPr lang="en-US" sz="800" dirty="0" smtClean="0">
                <a:solidFill>
                  <a:schemeClr val="accent6"/>
                </a:solidFill>
              </a:rPr>
              <a:t>Source Advisory Board Data and Analytics Group.</a:t>
            </a:r>
            <a:endParaRPr lang="en-US" sz="800" dirty="0">
              <a:solidFill>
                <a:schemeClr val="accent6"/>
              </a:solidFill>
            </a:endParaRPr>
          </a:p>
        </p:txBody>
      </p:sp>
      <p:sp>
        <p:nvSpPr>
          <p:cNvPr id="48" name="Rectangle 47"/>
          <p:cNvSpPr/>
          <p:nvPr/>
        </p:nvSpPr>
        <p:spPr bwMode="gray">
          <a:xfrm>
            <a:off x="399870" y="3886200"/>
            <a:ext cx="8314174" cy="2286000"/>
          </a:xfrm>
          <a:prstGeom prst="rect">
            <a:avLst/>
          </a:prstGeom>
          <a:no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130542" numCol="1" rtlCol="0" anchor="t" anchorCtr="0" compatLnSpc="1">
            <a:prstTxWarp prst="textNoShape">
              <a:avLst/>
            </a:prstTxWarp>
          </a:bodyPr>
          <a:lstStyle/>
          <a:p>
            <a:pPr defTabSz="2089606"/>
            <a:endParaRPr lang="en-US" sz="1700" b="1" spc="143" dirty="0">
              <a:solidFill>
                <a:schemeClr val="accent2"/>
              </a:solidFill>
            </a:endParaRPr>
          </a:p>
        </p:txBody>
      </p:sp>
      <p:sp>
        <p:nvSpPr>
          <p:cNvPr id="49" name="Rectangle 48"/>
          <p:cNvSpPr/>
          <p:nvPr/>
        </p:nvSpPr>
        <p:spPr bwMode="gray">
          <a:xfrm>
            <a:off x="399870" y="1380694"/>
            <a:ext cx="8314174" cy="2124506"/>
          </a:xfrm>
          <a:prstGeom prst="rect">
            <a:avLst/>
          </a:prstGeom>
          <a:noFill/>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130542" numCol="1" rtlCol="0" anchor="t" anchorCtr="0" compatLnSpc="1">
            <a:prstTxWarp prst="textNoShape">
              <a:avLst/>
            </a:prstTxWarp>
          </a:bodyPr>
          <a:lstStyle/>
          <a:p>
            <a:pPr defTabSz="2089606"/>
            <a:endParaRPr lang="en-US" sz="1700" b="1" spc="143" dirty="0">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13</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Market Forces Impacting neurosciences Services, </a:t>
            </a:r>
            <a:r>
              <a:rPr lang="en-US" i="1" dirty="0" smtClean="0"/>
              <a:t>2012-2017</a:t>
            </a:r>
            <a:endParaRPr lang="en-US" dirty="0"/>
          </a:p>
        </p:txBody>
      </p:sp>
      <p:sp>
        <p:nvSpPr>
          <p:cNvPr id="46" name="Rounded Rectangle 45"/>
          <p:cNvSpPr/>
          <p:nvPr/>
        </p:nvSpPr>
        <p:spPr>
          <a:xfrm>
            <a:off x="609600" y="25146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Regulatory Changes</a:t>
            </a:r>
          </a:p>
          <a:p>
            <a:pPr marL="112674" indent="-112674">
              <a:buFont typeface="Arial" pitchFamily="34" charset="0"/>
              <a:buChar char="•"/>
            </a:pPr>
            <a:r>
              <a:rPr lang="en-US" sz="900" i="1" dirty="0" smtClean="0">
                <a:solidFill>
                  <a:schemeClr val="tx1"/>
                </a:solidFill>
              </a:rPr>
              <a:t>E.g., Potential changes to minimum criteria to qualify as a comprehensive stroke center (I.e., potential volume thresholds) </a:t>
            </a:r>
          </a:p>
          <a:p>
            <a:pPr marL="112674" indent="-112674">
              <a:buFont typeface="Arial" pitchFamily="34" charset="0"/>
              <a:buChar char="•"/>
            </a:pPr>
            <a:r>
              <a:rPr lang="en-US" sz="900" dirty="0" smtClean="0">
                <a:solidFill>
                  <a:schemeClr val="tx1"/>
                </a:solidFill>
              </a:rPr>
              <a:t>XXX</a:t>
            </a:r>
          </a:p>
          <a:p>
            <a:pPr marL="112674" indent="-112674">
              <a:buFont typeface="Arial" pitchFamily="34" charset="0"/>
              <a:buChar char="•"/>
            </a:pPr>
            <a:r>
              <a:rPr lang="en-US" sz="900" dirty="0" smtClean="0">
                <a:solidFill>
                  <a:schemeClr val="tx1"/>
                </a:solidFill>
              </a:rPr>
              <a:t>XXX</a:t>
            </a:r>
            <a:endParaRPr lang="en-US" sz="900" dirty="0">
              <a:solidFill>
                <a:schemeClr val="tx1"/>
              </a:solidFill>
            </a:endParaRPr>
          </a:p>
        </p:txBody>
      </p:sp>
      <p:sp>
        <p:nvSpPr>
          <p:cNvPr id="44" name="Rounded Rectangle 43"/>
          <p:cNvSpPr/>
          <p:nvPr/>
        </p:nvSpPr>
        <p:spPr>
          <a:xfrm>
            <a:off x="1752600" y="52578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Competitors</a:t>
            </a:r>
          </a:p>
          <a:p>
            <a:pPr marL="171356" indent="-171356">
              <a:buFont typeface="Arial" pitchFamily="34" charset="0"/>
              <a:buChar char="•"/>
            </a:pPr>
            <a:r>
              <a:rPr lang="en-US" sz="900" i="1" dirty="0" smtClean="0">
                <a:solidFill>
                  <a:prstClr val="black"/>
                </a:solidFill>
              </a:rPr>
              <a:t>E.g., Hospital </a:t>
            </a:r>
            <a:r>
              <a:rPr lang="en-US" sz="900" i="1" dirty="0">
                <a:solidFill>
                  <a:prstClr val="black"/>
                </a:solidFill>
              </a:rPr>
              <a:t>B’s updated facility and new equipment will make it difficult to compete for top talent, need to send clear messages to potential recruits of high-quality facilities at Hook. </a:t>
            </a:r>
          </a:p>
          <a:p>
            <a:pPr marL="112674" indent="-112674">
              <a:buFont typeface="Arial" pitchFamily="34" charset="0"/>
              <a:buChar char="•"/>
            </a:pPr>
            <a:r>
              <a:rPr lang="en-US" sz="900" dirty="0" smtClean="0">
                <a:solidFill>
                  <a:schemeClr val="tx1"/>
                </a:solidFill>
              </a:rPr>
              <a:t>XXX</a:t>
            </a:r>
            <a:endParaRPr lang="en-US" sz="900" dirty="0">
              <a:solidFill>
                <a:schemeClr val="tx1"/>
              </a:solidFill>
            </a:endParaRPr>
          </a:p>
        </p:txBody>
      </p:sp>
      <p:sp>
        <p:nvSpPr>
          <p:cNvPr id="47" name="Rounded Rectangle 46"/>
          <p:cNvSpPr/>
          <p:nvPr/>
        </p:nvSpPr>
        <p:spPr>
          <a:xfrm>
            <a:off x="4648200" y="52578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Physicians</a:t>
            </a:r>
          </a:p>
          <a:p>
            <a:pPr marL="112674" indent="-112674">
              <a:buFont typeface="Arial" pitchFamily="34" charset="0"/>
              <a:buChar char="•"/>
            </a:pPr>
            <a:r>
              <a:rPr lang="en-US" sz="900" i="1" dirty="0" smtClean="0">
                <a:solidFill>
                  <a:schemeClr val="tx1"/>
                </a:solidFill>
              </a:rPr>
              <a:t>E.g., Explore co-management arrangements with specialists to align with system initiatives </a:t>
            </a:r>
            <a:endParaRPr lang="en-US" sz="900" dirty="0">
              <a:solidFill>
                <a:schemeClr val="tx1"/>
              </a:solidFill>
            </a:endParaRPr>
          </a:p>
          <a:p>
            <a:pPr marL="112674" indent="-112674">
              <a:buFont typeface="Arial" pitchFamily="34" charset="0"/>
              <a:buChar char="•"/>
            </a:pPr>
            <a:r>
              <a:rPr lang="en-US" sz="900" dirty="0">
                <a:solidFill>
                  <a:schemeClr val="tx1"/>
                </a:solidFill>
              </a:rPr>
              <a:t>XXX</a:t>
            </a:r>
          </a:p>
        </p:txBody>
      </p:sp>
      <p:sp>
        <p:nvSpPr>
          <p:cNvPr id="48" name="Rounded Rectangle 47"/>
          <p:cNvSpPr/>
          <p:nvPr/>
        </p:nvSpPr>
        <p:spPr>
          <a:xfrm>
            <a:off x="5791200" y="38862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Employers</a:t>
            </a:r>
          </a:p>
          <a:p>
            <a:pPr marL="112674" indent="-112674">
              <a:buFont typeface="Arial" pitchFamily="34" charset="0"/>
              <a:buChar char="•"/>
            </a:pPr>
            <a:r>
              <a:rPr lang="en-US" sz="900" i="1" dirty="0" smtClean="0">
                <a:solidFill>
                  <a:schemeClr val="tx1"/>
                </a:solidFill>
              </a:rPr>
              <a:t>E.g., Explore relationships with employers on providing fixed costs for spine care for their employees</a:t>
            </a:r>
            <a:endParaRPr lang="en-US" sz="900" i="1" dirty="0">
              <a:solidFill>
                <a:schemeClr val="tx1"/>
              </a:solidFill>
            </a:endParaRPr>
          </a:p>
          <a:p>
            <a:pPr marL="112674" indent="-112674">
              <a:buFont typeface="Arial" pitchFamily="34" charset="0"/>
              <a:buChar char="•"/>
            </a:pPr>
            <a:r>
              <a:rPr lang="en-US" sz="900" dirty="0">
                <a:solidFill>
                  <a:schemeClr val="tx1"/>
                </a:solidFill>
              </a:rPr>
              <a:t>XXX</a:t>
            </a:r>
          </a:p>
          <a:p>
            <a:pPr algn="ctr"/>
            <a:endParaRPr lang="en-US" sz="1100" b="1" dirty="0">
              <a:solidFill>
                <a:schemeClr val="tx1"/>
              </a:solidFill>
            </a:endParaRPr>
          </a:p>
        </p:txBody>
      </p:sp>
      <p:sp>
        <p:nvSpPr>
          <p:cNvPr id="49" name="Rounded Rectangle 48"/>
          <p:cNvSpPr/>
          <p:nvPr/>
        </p:nvSpPr>
        <p:spPr>
          <a:xfrm>
            <a:off x="5791200" y="25146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Payment Reform</a:t>
            </a:r>
          </a:p>
          <a:p>
            <a:pPr marL="112674" indent="-112674">
              <a:buFont typeface="Arial" pitchFamily="34" charset="0"/>
              <a:buChar char="•"/>
            </a:pPr>
            <a:r>
              <a:rPr lang="en-US" sz="900" i="1" dirty="0" smtClean="0">
                <a:solidFill>
                  <a:schemeClr val="tx1"/>
                </a:solidFill>
              </a:rPr>
              <a:t>E.g., Will need to offer a full continuum of care, including more conservative treatment options for treating back pain. </a:t>
            </a:r>
            <a:endParaRPr lang="en-US" sz="900" i="1" dirty="0">
              <a:solidFill>
                <a:schemeClr val="tx1"/>
              </a:solidFill>
            </a:endParaRPr>
          </a:p>
          <a:p>
            <a:pPr marL="112674" indent="-112674">
              <a:buFont typeface="Arial" pitchFamily="34" charset="0"/>
              <a:buChar char="•"/>
            </a:pPr>
            <a:r>
              <a:rPr lang="en-US" sz="900" dirty="0">
                <a:solidFill>
                  <a:schemeClr val="tx1"/>
                </a:solidFill>
              </a:rPr>
              <a:t>XXX</a:t>
            </a:r>
          </a:p>
        </p:txBody>
      </p:sp>
      <p:sp>
        <p:nvSpPr>
          <p:cNvPr id="50" name="Rounded Rectangle 49"/>
          <p:cNvSpPr/>
          <p:nvPr/>
        </p:nvSpPr>
        <p:spPr>
          <a:xfrm>
            <a:off x="1752600" y="11430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Patients</a:t>
            </a:r>
          </a:p>
          <a:p>
            <a:pPr marL="171356" indent="-171356">
              <a:buFont typeface="Arial" pitchFamily="34" charset="0"/>
              <a:buChar char="•"/>
            </a:pPr>
            <a:r>
              <a:rPr lang="en-US" sz="900" i="1" dirty="0" smtClean="0">
                <a:solidFill>
                  <a:schemeClr val="tx1"/>
                </a:solidFill>
              </a:rPr>
              <a:t>E.g. </a:t>
            </a:r>
            <a:r>
              <a:rPr lang="en-US" sz="900" i="1" dirty="0">
                <a:solidFill>
                  <a:prstClr val="black"/>
                </a:solidFill>
              </a:rPr>
              <a:t>., The continued growth in </a:t>
            </a:r>
            <a:r>
              <a:rPr lang="en-US" sz="900" i="1" dirty="0" smtClean="0">
                <a:solidFill>
                  <a:prstClr val="black"/>
                </a:solidFill>
              </a:rPr>
              <a:t>chronic neurological disorders may provide opportunity to partner with primary care and patient-centered medical homes </a:t>
            </a:r>
            <a:endParaRPr lang="en-US" sz="900" i="1" dirty="0">
              <a:solidFill>
                <a:prstClr val="black"/>
              </a:solidFill>
            </a:endParaRPr>
          </a:p>
          <a:p>
            <a:pPr marL="112674" indent="-112674">
              <a:buFont typeface="Arial" pitchFamily="34" charset="0"/>
              <a:buChar char="•"/>
            </a:pPr>
            <a:r>
              <a:rPr lang="en-US" sz="900" dirty="0" smtClean="0">
                <a:solidFill>
                  <a:schemeClr val="tx1"/>
                </a:solidFill>
              </a:rPr>
              <a:t>XXX</a:t>
            </a:r>
            <a:endParaRPr lang="en-US" sz="900"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p:txBody>
      </p:sp>
      <p:sp>
        <p:nvSpPr>
          <p:cNvPr id="19" name="Rounded Rectangle 18"/>
          <p:cNvSpPr/>
          <p:nvPr/>
        </p:nvSpPr>
        <p:spPr>
          <a:xfrm>
            <a:off x="609600" y="38862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Technology</a:t>
            </a:r>
          </a:p>
          <a:p>
            <a:pPr marL="112674" indent="-112674">
              <a:buFont typeface="Arial" pitchFamily="34" charset="0"/>
              <a:buChar char="•"/>
            </a:pPr>
            <a:r>
              <a:rPr lang="en-US" sz="900" i="1" dirty="0" smtClean="0">
                <a:solidFill>
                  <a:schemeClr val="tx1"/>
                </a:solidFill>
              </a:rPr>
              <a:t>E.g., Evaluate premium technology investments on incremental volume and value-add potential</a:t>
            </a:r>
          </a:p>
          <a:p>
            <a:pPr marL="112674" indent="-112674">
              <a:buFont typeface="Arial" pitchFamily="34" charset="0"/>
              <a:buChar char="•"/>
            </a:pPr>
            <a:endParaRPr lang="en-US" sz="900" i="1" dirty="0">
              <a:solidFill>
                <a:schemeClr val="tx1"/>
              </a:solidFill>
            </a:endParaRPr>
          </a:p>
          <a:p>
            <a:pPr marL="112674" indent="-112674">
              <a:buFont typeface="Arial" pitchFamily="34" charset="0"/>
              <a:buChar char="•"/>
            </a:pPr>
            <a:r>
              <a:rPr lang="en-US" sz="900" dirty="0">
                <a:solidFill>
                  <a:schemeClr val="tx1"/>
                </a:solidFill>
              </a:rPr>
              <a:t>XXX</a:t>
            </a:r>
          </a:p>
        </p:txBody>
      </p:sp>
      <p:sp>
        <p:nvSpPr>
          <p:cNvPr id="20" name="Rounded Rectangle 19"/>
          <p:cNvSpPr/>
          <p:nvPr/>
        </p:nvSpPr>
        <p:spPr>
          <a:xfrm>
            <a:off x="4648200" y="1143000"/>
            <a:ext cx="2743200" cy="12954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t"/>
          <a:lstStyle/>
          <a:p>
            <a:pPr algn="ctr"/>
            <a:r>
              <a:rPr lang="en-US" sz="1100" b="1" dirty="0">
                <a:solidFill>
                  <a:schemeClr val="tx1"/>
                </a:solidFill>
              </a:rPr>
              <a:t>Payers</a:t>
            </a:r>
          </a:p>
          <a:p>
            <a:pPr marL="112674" indent="-112674">
              <a:buFont typeface="Arial" pitchFamily="34" charset="0"/>
              <a:buChar char="•"/>
            </a:pPr>
            <a:r>
              <a:rPr lang="en-US" sz="900" i="1" dirty="0" smtClean="0">
                <a:solidFill>
                  <a:schemeClr val="tx1"/>
                </a:solidFill>
              </a:rPr>
              <a:t>E.g., Necessary </a:t>
            </a:r>
            <a:r>
              <a:rPr lang="en-US" sz="900" i="1" dirty="0">
                <a:solidFill>
                  <a:schemeClr val="tx1"/>
                </a:solidFill>
              </a:rPr>
              <a:t>to show how our program reduces overall cost of care for </a:t>
            </a:r>
            <a:r>
              <a:rPr lang="en-US" sz="900" i="1" dirty="0" smtClean="0">
                <a:solidFill>
                  <a:schemeClr val="tx1"/>
                </a:solidFill>
              </a:rPr>
              <a:t>patients </a:t>
            </a:r>
            <a:r>
              <a:rPr lang="en-US" sz="900" i="1" dirty="0">
                <a:solidFill>
                  <a:schemeClr val="tx1"/>
                </a:solidFill>
              </a:rPr>
              <a:t>to remain provider of choice for </a:t>
            </a:r>
            <a:r>
              <a:rPr lang="en-US" sz="900" i="1" dirty="0" smtClean="0">
                <a:solidFill>
                  <a:schemeClr val="tx1"/>
                </a:solidFill>
              </a:rPr>
              <a:t>payers</a:t>
            </a:r>
            <a:r>
              <a:rPr lang="en-US" sz="900" i="1" dirty="0">
                <a:solidFill>
                  <a:schemeClr val="tx1"/>
                </a:solidFill>
              </a:rPr>
              <a:t> </a:t>
            </a:r>
            <a:r>
              <a:rPr lang="en-US" sz="900" i="1" dirty="0" smtClean="0">
                <a:solidFill>
                  <a:schemeClr val="tx1"/>
                </a:solidFill>
              </a:rPr>
              <a:t>under shift to value based care.</a:t>
            </a:r>
          </a:p>
          <a:p>
            <a:pPr marL="112674" indent="-112674">
              <a:buFont typeface="Arial" pitchFamily="34" charset="0"/>
              <a:buChar char="•"/>
            </a:pPr>
            <a:r>
              <a:rPr lang="en-US" sz="900" dirty="0" smtClean="0">
                <a:solidFill>
                  <a:schemeClr val="tx1"/>
                </a:solidFill>
              </a:rPr>
              <a:t>XXX</a:t>
            </a:r>
            <a:endParaRPr lang="en-US" sz="900" dirty="0">
              <a:solidFill>
                <a:schemeClr val="tx1"/>
              </a:solidFill>
            </a:endParaRPr>
          </a:p>
          <a:p>
            <a:pPr algn="ctr"/>
            <a:endParaRPr lang="en-US" sz="1100" b="1" dirty="0">
              <a:solidFill>
                <a:schemeClr val="tx1"/>
              </a:solidFill>
            </a:endParaRPr>
          </a:p>
          <a:p>
            <a:pPr algn="ctr"/>
            <a:endParaRPr lang="en-US" sz="1100" b="1" dirty="0">
              <a:solidFill>
                <a:schemeClr val="tx1"/>
              </a:solidFill>
            </a:endParaRPr>
          </a:p>
        </p:txBody>
      </p:sp>
      <p:grpSp>
        <p:nvGrpSpPr>
          <p:cNvPr id="27" name="Group 26"/>
          <p:cNvGrpSpPr/>
          <p:nvPr/>
        </p:nvGrpSpPr>
        <p:grpSpPr>
          <a:xfrm>
            <a:off x="3581400" y="2667000"/>
            <a:ext cx="1981200" cy="2362200"/>
            <a:chOff x="3935937" y="3084112"/>
            <a:chExt cx="1295399" cy="1604754"/>
          </a:xfrm>
        </p:grpSpPr>
        <p:pic>
          <p:nvPicPr>
            <p:cNvPr id="36" name="Picture 2" descr="L:\Public\Share\ABC Templates and Resources\ABC Art Icons Logos\ABC Modern Icons\Hospital_building.png"/>
            <p:cNvPicPr>
              <a:picLocks noChangeAspect="1" noChangeArrowheads="1"/>
            </p:cNvPicPr>
            <p:nvPr/>
          </p:nvPicPr>
          <p:blipFill>
            <a:blip r:embed="rId3" cstate="print"/>
            <a:srcRect/>
            <a:stretch>
              <a:fillRect/>
            </a:stretch>
          </p:blipFill>
          <p:spPr bwMode="auto">
            <a:xfrm>
              <a:off x="4355037" y="3689264"/>
              <a:ext cx="457200" cy="394449"/>
            </a:xfrm>
            <a:prstGeom prst="rect">
              <a:avLst/>
            </a:prstGeom>
            <a:noFill/>
          </p:spPr>
        </p:pic>
        <p:sp>
          <p:nvSpPr>
            <p:cNvPr id="37" name="Right Arrow 36"/>
            <p:cNvSpPr/>
            <p:nvPr/>
          </p:nvSpPr>
          <p:spPr bwMode="auto">
            <a:xfrm rot="1718270">
              <a:off x="3935937" y="35377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sp>
          <p:nvSpPr>
            <p:cNvPr id="38" name="Right Arrow 37"/>
            <p:cNvSpPr/>
            <p:nvPr/>
          </p:nvSpPr>
          <p:spPr bwMode="auto">
            <a:xfrm rot="19881730" flipV="1">
              <a:off x="3935937" y="39878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sp>
          <p:nvSpPr>
            <p:cNvPr id="39" name="Right Arrow 38"/>
            <p:cNvSpPr/>
            <p:nvPr/>
          </p:nvSpPr>
          <p:spPr bwMode="auto">
            <a:xfrm rot="19881730" flipH="1">
              <a:off x="4850336" y="35377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sp>
          <p:nvSpPr>
            <p:cNvPr id="40" name="Right Arrow 39"/>
            <p:cNvSpPr/>
            <p:nvPr/>
          </p:nvSpPr>
          <p:spPr bwMode="auto">
            <a:xfrm rot="1718270" flipH="1" flipV="1">
              <a:off x="4850336" y="39878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grpSp>
          <p:nvGrpSpPr>
            <p:cNvPr id="23" name="Group 22"/>
            <p:cNvGrpSpPr/>
            <p:nvPr/>
          </p:nvGrpSpPr>
          <p:grpSpPr>
            <a:xfrm rot="16200000">
              <a:off x="4381500" y="4120908"/>
              <a:ext cx="381000" cy="754916"/>
              <a:chOff x="4088337" y="3690170"/>
              <a:chExt cx="381000" cy="754916"/>
            </a:xfrm>
          </p:grpSpPr>
          <p:sp>
            <p:nvSpPr>
              <p:cNvPr id="21" name="Right Arrow 20"/>
              <p:cNvSpPr/>
              <p:nvPr/>
            </p:nvSpPr>
            <p:spPr bwMode="auto">
              <a:xfrm rot="1718270">
                <a:off x="4088337" y="36901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sp>
            <p:nvSpPr>
              <p:cNvPr id="22" name="Right Arrow 21"/>
              <p:cNvSpPr/>
              <p:nvPr/>
            </p:nvSpPr>
            <p:spPr bwMode="auto">
              <a:xfrm rot="19881730" flipV="1">
                <a:off x="4088337" y="41402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grpSp>
        <p:grpSp>
          <p:nvGrpSpPr>
            <p:cNvPr id="24" name="Group 23"/>
            <p:cNvGrpSpPr/>
            <p:nvPr/>
          </p:nvGrpSpPr>
          <p:grpSpPr>
            <a:xfrm rot="5400000" flipV="1">
              <a:off x="4381500" y="2897154"/>
              <a:ext cx="381000" cy="754916"/>
              <a:chOff x="4088337" y="3690170"/>
              <a:chExt cx="381000" cy="754916"/>
            </a:xfrm>
          </p:grpSpPr>
          <p:sp>
            <p:nvSpPr>
              <p:cNvPr id="25" name="Right Arrow 24"/>
              <p:cNvSpPr/>
              <p:nvPr/>
            </p:nvSpPr>
            <p:spPr bwMode="auto">
              <a:xfrm rot="1718270">
                <a:off x="4088337" y="3690170"/>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sp>
            <p:nvSpPr>
              <p:cNvPr id="26" name="Right Arrow 25"/>
              <p:cNvSpPr/>
              <p:nvPr/>
            </p:nvSpPr>
            <p:spPr bwMode="auto">
              <a:xfrm rot="19881730" flipV="1">
                <a:off x="4088337" y="4140286"/>
                <a:ext cx="3810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23" tIns="45711" rIns="91423" bIns="45711" numCol="1" rtlCol="0" anchor="t" anchorCtr="0" compatLnSpc="1">
                <a:prstTxWarp prst="textNoShape">
                  <a:avLst/>
                </a:prstTxWarp>
              </a:bodyPr>
              <a:lstStyle/>
              <a:p>
                <a:pPr defTabSz="1462870"/>
                <a:endParaRPr lang="en-US" sz="1000" dirty="0">
                  <a:solidFill>
                    <a:schemeClr val="bg2"/>
                  </a:solidFill>
                  <a:latin typeface="+mj-lt"/>
                </a:endParaRPr>
              </a:p>
            </p:txBody>
          </p:sp>
        </p:grpSp>
      </p:grpSp>
    </p:spTree>
    <p:extLst>
      <p:ext uri="{BB962C8B-B14F-4D97-AF65-F5344CB8AC3E}">
        <p14:creationId xmlns:p14="http://schemas.microsoft.com/office/powerpoint/2010/main" val="2267119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Patients: Projected Growth in Disease Prevalence</a:t>
            </a:r>
            <a:endParaRPr lang="en-US" dirty="0"/>
          </a:p>
        </p:txBody>
      </p:sp>
      <p:sp>
        <p:nvSpPr>
          <p:cNvPr id="10" name="Rectangle 9"/>
          <p:cNvSpPr/>
          <p:nvPr/>
        </p:nvSpPr>
        <p:spPr bwMode="auto">
          <a:xfrm>
            <a:off x="399866" y="4771352"/>
            <a:ext cx="8311896" cy="1683243"/>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11" name="TextBox 10"/>
          <p:cNvSpPr txBox="1"/>
          <p:nvPr/>
        </p:nvSpPr>
        <p:spPr>
          <a:xfrm>
            <a:off x="399874" y="4876803"/>
            <a:ext cx="7737021" cy="347262"/>
          </a:xfrm>
          <a:prstGeom prst="rect">
            <a:avLst/>
          </a:prstGeom>
          <a:noFill/>
        </p:spPr>
        <p:txBody>
          <a:bodyPr wrap="square" lIns="130542" tIns="65272" rIns="130542" bIns="65272" rtlCol="0">
            <a:spAutoFit/>
          </a:bodyPr>
          <a:lstStyle/>
          <a:p>
            <a:r>
              <a:rPr lang="en-US" sz="1400" b="1" dirty="0" smtClean="0"/>
              <a:t>Implications of prevalence of chronic condition on utilization of services:</a:t>
            </a:r>
            <a:endParaRPr lang="en-US" sz="1400" b="1" dirty="0"/>
          </a:p>
        </p:txBody>
      </p:sp>
      <p:sp>
        <p:nvSpPr>
          <p:cNvPr id="12" name="TextBox 11"/>
          <p:cNvSpPr txBox="1"/>
          <p:nvPr/>
        </p:nvSpPr>
        <p:spPr>
          <a:xfrm>
            <a:off x="587830" y="5257668"/>
            <a:ext cx="7956563" cy="938664"/>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here</a:t>
            </a:r>
          </a:p>
          <a:p>
            <a:pPr marL="171356" indent="-171356">
              <a:buFont typeface="Arial" pitchFamily="34" charset="0"/>
              <a:buChar char="•"/>
            </a:pPr>
            <a:r>
              <a:rPr lang="en-US" sz="1100" i="1" dirty="0"/>
              <a:t>E.g., The continued growth in </a:t>
            </a:r>
            <a:r>
              <a:rPr lang="en-US" sz="1100" i="1" dirty="0" smtClean="0"/>
              <a:t>prevalence of Alzheimer's will require organizations to explore partnerships with long-term care and hospice providers </a:t>
            </a:r>
            <a:endParaRPr lang="en-US" sz="1100" i="1" dirty="0"/>
          </a:p>
          <a:p>
            <a:pPr marL="171356" indent="-171356">
              <a:buFont typeface="Arial" pitchFamily="34" charset="0"/>
              <a:buChar char="•"/>
            </a:pPr>
            <a:endParaRPr lang="en-US" sz="1100" i="1" dirty="0"/>
          </a:p>
          <a:p>
            <a:endParaRPr lang="en-US" sz="1100" i="1" dirty="0"/>
          </a:p>
        </p:txBody>
      </p:sp>
      <p:graphicFrame>
        <p:nvGraphicFramePr>
          <p:cNvPr id="20" name="Table 19"/>
          <p:cNvGraphicFramePr>
            <a:graphicFrameLocks noGrp="1"/>
          </p:cNvGraphicFramePr>
          <p:nvPr>
            <p:extLst>
              <p:ext uri="{D42A27DB-BD31-4B8C-83A1-F6EECF244321}">
                <p14:modId xmlns:p14="http://schemas.microsoft.com/office/powerpoint/2010/main" val="2279449949"/>
              </p:ext>
            </p:extLst>
          </p:nvPr>
        </p:nvGraphicFramePr>
        <p:xfrm>
          <a:off x="762001" y="1935479"/>
          <a:ext cx="7619999" cy="1996440"/>
        </p:xfrm>
        <a:graphic>
          <a:graphicData uri="http://schemas.openxmlformats.org/drawingml/2006/table">
            <a:tbl>
              <a:tblPr firstRow="1" bandRow="1">
                <a:tableStyleId>{5C22544A-7EE6-4342-B048-85BDC9FD1C3A}</a:tableStyleId>
              </a:tblPr>
              <a:tblGrid>
                <a:gridCol w="2491485"/>
                <a:gridCol w="1380972"/>
                <a:gridCol w="1623935"/>
                <a:gridCol w="2123607"/>
              </a:tblGrid>
              <a:tr h="304801">
                <a:tc>
                  <a:txBody>
                    <a:bodyPr/>
                    <a:lstStyle/>
                    <a:p>
                      <a:pPr algn="ctr"/>
                      <a:r>
                        <a:rPr lang="en-US" sz="1100" dirty="0" smtClean="0"/>
                        <a:t>Subservice</a:t>
                      </a:r>
                      <a:r>
                        <a:rPr lang="en-US" sz="1100" baseline="0" dirty="0" smtClean="0"/>
                        <a:t> Line</a:t>
                      </a:r>
                      <a:endParaRPr lang="en-US" sz="1100" dirty="0"/>
                    </a:p>
                  </a:txBody>
                  <a:tcPr/>
                </a:tc>
                <a:tc>
                  <a:txBody>
                    <a:bodyPr/>
                    <a:lstStyle/>
                    <a:p>
                      <a:pPr algn="ctr"/>
                      <a:r>
                        <a:rPr lang="en-US" sz="1100" dirty="0" smtClean="0"/>
                        <a:t>Total Volume</a:t>
                      </a:r>
                      <a:endParaRPr lang="en-US" sz="1100" dirty="0"/>
                    </a:p>
                  </a:txBody>
                  <a:tcPr/>
                </a:tc>
                <a:tc>
                  <a:txBody>
                    <a:bodyPr/>
                    <a:lstStyle/>
                    <a:p>
                      <a:pPr algn="ctr"/>
                      <a:r>
                        <a:rPr lang="en-US" sz="1100" dirty="0" smtClean="0"/>
                        <a:t>Condition</a:t>
                      </a:r>
                      <a:r>
                        <a:rPr lang="en-US" sz="1100" baseline="0" dirty="0" smtClean="0"/>
                        <a:t> Volume</a:t>
                      </a:r>
                      <a:endParaRPr lang="en-US" sz="1100" dirty="0"/>
                    </a:p>
                  </a:txBody>
                  <a:tcPr/>
                </a:tc>
                <a:tc>
                  <a:txBody>
                    <a:bodyPr/>
                    <a:lstStyle/>
                    <a:p>
                      <a:pPr algn="ctr"/>
                      <a:r>
                        <a:rPr lang="en-US" sz="1100" dirty="0" smtClean="0"/>
                        <a:t>Percent of Total</a:t>
                      </a:r>
                      <a:r>
                        <a:rPr lang="en-US" sz="1100" baseline="0" dirty="0" smtClean="0"/>
                        <a:t> </a:t>
                      </a:r>
                      <a:endParaRPr lang="en-US" sz="1100" dirty="0"/>
                    </a:p>
                  </a:txBody>
                  <a:tcPr/>
                </a:tc>
              </a:tr>
              <a:tr h="228600">
                <a:tc>
                  <a:txBody>
                    <a:bodyPr/>
                    <a:lstStyle/>
                    <a:p>
                      <a:pPr algn="l" fontAlgn="ctr"/>
                      <a:r>
                        <a:rPr lang="en-US" sz="1050" b="0" i="0" u="none" strike="noStrike" dirty="0">
                          <a:solidFill>
                            <a:srgbClr val="000000"/>
                          </a:solidFill>
                          <a:latin typeface="Arial" pitchFamily="34" charset="0"/>
                          <a:cs typeface="Arial" pitchFamily="34" charset="0"/>
                        </a:rPr>
                        <a:t>Degenerative Disorders</a:t>
                      </a:r>
                    </a:p>
                  </a:txBody>
                  <a:tcPr marL="0" marR="0" marT="0" marB="0" anchor="ctr"/>
                </a:tc>
                <a:tc>
                  <a:txBody>
                    <a:bodyPr/>
                    <a:lstStyle/>
                    <a:p>
                      <a:pPr algn="ctr" fontAlgn="ctr"/>
                      <a:r>
                        <a:rPr lang="en-US" sz="1050" b="0" i="0" u="none" strike="noStrike" dirty="0" smtClean="0">
                          <a:solidFill>
                            <a:srgbClr val="000000"/>
                          </a:solidFill>
                          <a:latin typeface="Arial" pitchFamily="34" charset="0"/>
                          <a:cs typeface="Arial" pitchFamily="34" charset="0"/>
                        </a:rPr>
                        <a:t>131,546</a:t>
                      </a:r>
                      <a:endParaRPr lang="en-US" sz="105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smtClean="0">
                          <a:solidFill>
                            <a:srgbClr val="000000"/>
                          </a:solidFill>
                          <a:latin typeface="Arial" pitchFamily="34" charset="0"/>
                          <a:cs typeface="Arial" pitchFamily="34" charset="0"/>
                        </a:rPr>
                        <a:t>82,895</a:t>
                      </a:r>
                      <a:endParaRPr lang="en-US" sz="1050" b="0" i="0" u="none" strike="noStrike" dirty="0">
                        <a:solidFill>
                          <a:srgbClr val="000000"/>
                        </a:solidFill>
                        <a:latin typeface="Arial" pitchFamily="34" charset="0"/>
                        <a:cs typeface="Arial" pitchFamily="34" charset="0"/>
                      </a:endParaRPr>
                    </a:p>
                  </a:txBody>
                  <a:tcPr marL="0" marR="0" marT="0" marB="0" anchor="ctr"/>
                </a:tc>
                <a:tc>
                  <a:txBody>
                    <a:bodyPr/>
                    <a:lstStyle/>
                    <a:p>
                      <a:pPr algn="ctr" fontAlgn="ctr"/>
                      <a:r>
                        <a:rPr lang="en-US" sz="1050" b="0" i="0" u="none" strike="noStrike">
                          <a:solidFill>
                            <a:srgbClr val="000000"/>
                          </a:solidFill>
                          <a:latin typeface="Arial" pitchFamily="34" charset="0"/>
                          <a:cs typeface="Arial" pitchFamily="34" charset="0"/>
                        </a:rPr>
                        <a:t>63%</a:t>
                      </a:r>
                    </a:p>
                  </a:txBody>
                  <a:tcPr marL="0" marR="0" marT="0" marB="0" anchor="ctr"/>
                </a:tc>
              </a:tr>
              <a:tr h="198120">
                <a:tc>
                  <a:txBody>
                    <a:bodyPr/>
                    <a:lstStyle/>
                    <a:p>
                      <a:pPr algn="l" fontAlgn="ctr"/>
                      <a:r>
                        <a:rPr lang="en-US" sz="1050" b="0" i="0" u="none" strike="noStrike" dirty="0">
                          <a:solidFill>
                            <a:srgbClr val="000000"/>
                          </a:solidFill>
                          <a:latin typeface="Arial" pitchFamily="34" charset="0"/>
                          <a:cs typeface="Arial" pitchFamily="34" charset="0"/>
                        </a:rPr>
                        <a:t>Multiple Sclerosis</a:t>
                      </a: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28,107</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417</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a:solidFill>
                            <a:schemeClr val="tx1"/>
                          </a:solidFill>
                          <a:latin typeface="Arial" pitchFamily="34" charset="0"/>
                          <a:cs typeface="Arial" pitchFamily="34" charset="0"/>
                        </a:rPr>
                        <a:t>1</a:t>
                      </a:r>
                      <a:r>
                        <a:rPr lang="en-US" sz="1050" b="0" i="0" u="none" strike="noStrike" dirty="0" smtClean="0">
                          <a:solidFill>
                            <a:schemeClr val="tx1"/>
                          </a:solidFill>
                          <a:latin typeface="Arial" pitchFamily="34" charset="0"/>
                          <a:cs typeface="Arial" pitchFamily="34" charset="0"/>
                        </a:rPr>
                        <a:t>%</a:t>
                      </a:r>
                      <a:endParaRPr lang="en-US" sz="1050" b="0" i="0" u="none" strike="noStrike" dirty="0">
                        <a:solidFill>
                          <a:schemeClr val="tx1"/>
                        </a:solidFill>
                        <a:latin typeface="Arial" pitchFamily="34" charset="0"/>
                        <a:cs typeface="Arial" pitchFamily="34" charset="0"/>
                      </a:endParaRPr>
                    </a:p>
                  </a:txBody>
                  <a:tcPr marL="0" marR="0" marT="0" marB="0" anchor="ctr"/>
                </a:tc>
              </a:tr>
              <a:tr h="243840">
                <a:tc>
                  <a:txBody>
                    <a:bodyPr/>
                    <a:lstStyle/>
                    <a:p>
                      <a:pPr algn="l" fontAlgn="ctr"/>
                      <a:r>
                        <a:rPr lang="en-US" sz="1050" b="0" i="0" u="none" strike="noStrike">
                          <a:solidFill>
                            <a:srgbClr val="000000"/>
                          </a:solidFill>
                          <a:latin typeface="Arial" pitchFamily="34" charset="0"/>
                          <a:cs typeface="Arial" pitchFamily="34" charset="0"/>
                        </a:rPr>
                        <a:t>Nervous System Infection</a:t>
                      </a: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63,256</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1,070</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a:solidFill>
                            <a:schemeClr val="tx1"/>
                          </a:solidFill>
                          <a:latin typeface="Arial" pitchFamily="34" charset="0"/>
                          <a:cs typeface="Arial" pitchFamily="34" charset="0"/>
                        </a:rPr>
                        <a:t>2%</a:t>
                      </a:r>
                    </a:p>
                  </a:txBody>
                  <a:tcPr marL="0" marR="0" marT="0" marB="0" anchor="ctr"/>
                </a:tc>
              </a:tr>
              <a:tr h="213360">
                <a:tc>
                  <a:txBody>
                    <a:bodyPr/>
                    <a:lstStyle/>
                    <a:p>
                      <a:pPr algn="l" fontAlgn="ctr"/>
                      <a:r>
                        <a:rPr lang="en-US" sz="1050" b="0" i="0" u="none" strike="noStrike">
                          <a:solidFill>
                            <a:srgbClr val="000000"/>
                          </a:solidFill>
                          <a:latin typeface="Arial" pitchFamily="34" charset="0"/>
                          <a:cs typeface="Arial" pitchFamily="34" charset="0"/>
                        </a:rPr>
                        <a:t>Other Neurology</a:t>
                      </a: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408,103</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35,725</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9%</a:t>
                      </a:r>
                      <a:endParaRPr lang="en-US" sz="1050" b="0" i="0" u="none" strike="noStrike" dirty="0">
                        <a:solidFill>
                          <a:schemeClr val="tx1"/>
                        </a:solidFill>
                        <a:latin typeface="Arial" pitchFamily="34" charset="0"/>
                        <a:cs typeface="Arial" pitchFamily="34" charset="0"/>
                      </a:endParaRPr>
                    </a:p>
                  </a:txBody>
                  <a:tcPr marL="0" marR="0" marT="0" marB="0" anchor="ctr"/>
                </a:tc>
              </a:tr>
              <a:tr h="0">
                <a:tc>
                  <a:txBody>
                    <a:bodyPr/>
                    <a:lstStyle/>
                    <a:p>
                      <a:pPr algn="l" fontAlgn="ctr"/>
                      <a:r>
                        <a:rPr lang="en-US" sz="1050" b="0" i="0" u="none" strike="noStrike">
                          <a:solidFill>
                            <a:srgbClr val="000000"/>
                          </a:solidFill>
                          <a:latin typeface="Arial" pitchFamily="34" charset="0"/>
                          <a:cs typeface="Arial" pitchFamily="34" charset="0"/>
                        </a:rPr>
                        <a:t>Seizure/Epilepsy</a:t>
                      </a: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291,693</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23,628</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8%</a:t>
                      </a:r>
                      <a:endParaRPr lang="en-US" sz="1050" b="0" i="0" u="none" strike="noStrike" dirty="0">
                        <a:solidFill>
                          <a:schemeClr val="tx1"/>
                        </a:solidFill>
                        <a:latin typeface="Arial" pitchFamily="34" charset="0"/>
                        <a:cs typeface="Arial" pitchFamily="34" charset="0"/>
                      </a:endParaRPr>
                    </a:p>
                  </a:txBody>
                  <a:tcPr marL="0" marR="0" marT="0" marB="0" anchor="ctr"/>
                </a:tc>
              </a:tr>
              <a:tr h="167639">
                <a:tc>
                  <a:txBody>
                    <a:bodyPr/>
                    <a:lstStyle/>
                    <a:p>
                      <a:pPr algn="l" fontAlgn="ctr"/>
                      <a:r>
                        <a:rPr lang="en-US" sz="1050" b="0" i="0" u="none" strike="noStrike">
                          <a:solidFill>
                            <a:srgbClr val="000000"/>
                          </a:solidFill>
                          <a:latin typeface="Arial" pitchFamily="34" charset="0"/>
                          <a:cs typeface="Arial" pitchFamily="34" charset="0"/>
                        </a:rPr>
                        <a:t>Stroke and Transient Ischemic Attack</a:t>
                      </a: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725,660</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85,165</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a:solidFill>
                            <a:schemeClr val="tx1"/>
                          </a:solidFill>
                          <a:latin typeface="Arial" pitchFamily="34" charset="0"/>
                          <a:cs typeface="Arial" pitchFamily="34" charset="0"/>
                        </a:rPr>
                        <a:t>12%</a:t>
                      </a:r>
                    </a:p>
                  </a:txBody>
                  <a:tcPr marL="0" marR="0" marT="0" marB="0" anchor="ctr"/>
                </a:tc>
              </a:tr>
              <a:tr h="121920">
                <a:tc>
                  <a:txBody>
                    <a:bodyPr/>
                    <a:lstStyle/>
                    <a:p>
                      <a:pPr algn="l" fontAlgn="ctr"/>
                      <a:r>
                        <a:rPr lang="en-US" sz="1050" b="0" i="0" u="none" strike="noStrike" dirty="0">
                          <a:solidFill>
                            <a:srgbClr val="000000"/>
                          </a:solidFill>
                          <a:latin typeface="Arial" pitchFamily="34" charset="0"/>
                          <a:cs typeface="Arial" pitchFamily="34" charset="0"/>
                        </a:rPr>
                        <a:t>Brain</a:t>
                      </a: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226,902</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7,069</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a:solidFill>
                            <a:schemeClr val="tx1"/>
                          </a:solidFill>
                          <a:latin typeface="Arial" pitchFamily="34" charset="0"/>
                          <a:cs typeface="Arial" pitchFamily="34" charset="0"/>
                        </a:rPr>
                        <a:t>3%</a:t>
                      </a:r>
                    </a:p>
                  </a:txBody>
                  <a:tcPr marL="0" marR="0" marT="0" marB="0" anchor="ctr"/>
                </a:tc>
              </a:tr>
              <a:tr h="121920">
                <a:tc>
                  <a:txBody>
                    <a:bodyPr/>
                    <a:lstStyle/>
                    <a:p>
                      <a:pPr algn="l" fontAlgn="ctr"/>
                      <a:r>
                        <a:rPr lang="en-US" sz="1050" b="0" i="0" u="none" strike="noStrike">
                          <a:solidFill>
                            <a:srgbClr val="000000"/>
                          </a:solidFill>
                          <a:latin typeface="Arial" pitchFamily="34" charset="0"/>
                          <a:cs typeface="Arial" pitchFamily="34" charset="0"/>
                        </a:rPr>
                        <a:t>Peripheral and Cranial Diseases</a:t>
                      </a: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45,681</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2,138</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a:solidFill>
                            <a:schemeClr val="tx1"/>
                          </a:solidFill>
                          <a:latin typeface="Arial" pitchFamily="34" charset="0"/>
                          <a:cs typeface="Arial" pitchFamily="34" charset="0"/>
                        </a:rPr>
                        <a:t>5%</a:t>
                      </a:r>
                    </a:p>
                  </a:txBody>
                  <a:tcPr marL="0" marR="0" marT="0" marB="0" anchor="ctr"/>
                </a:tc>
              </a:tr>
              <a:tr h="121920">
                <a:tc>
                  <a:txBody>
                    <a:bodyPr/>
                    <a:lstStyle/>
                    <a:p>
                      <a:pPr algn="l" fontAlgn="ctr"/>
                      <a:r>
                        <a:rPr lang="en-US" sz="1050" b="0" i="0" u="none" strike="noStrike" dirty="0">
                          <a:solidFill>
                            <a:srgbClr val="000000"/>
                          </a:solidFill>
                          <a:latin typeface="Arial" pitchFamily="34" charset="0"/>
                          <a:cs typeface="Arial" pitchFamily="34" charset="0"/>
                        </a:rPr>
                        <a:t>Trauma (Neurosurgery)</a:t>
                      </a: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3,458</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58</a:t>
                      </a:r>
                      <a:endParaRPr lang="en-US" sz="1050" b="0" i="0" u="none" strike="noStrike" dirty="0">
                        <a:solidFill>
                          <a:schemeClr val="tx1"/>
                        </a:solidFill>
                        <a:latin typeface="Arial" pitchFamily="34" charset="0"/>
                        <a:cs typeface="Arial" pitchFamily="34" charset="0"/>
                      </a:endParaRPr>
                    </a:p>
                  </a:txBody>
                  <a:tcPr marL="0" marR="0" marT="0" marB="0" anchor="ctr"/>
                </a:tc>
                <a:tc>
                  <a:txBody>
                    <a:bodyPr/>
                    <a:lstStyle/>
                    <a:p>
                      <a:pPr algn="ctr" fontAlgn="ctr"/>
                      <a:r>
                        <a:rPr lang="en-US" sz="1050" b="0" i="0" u="none" strike="noStrike" dirty="0" smtClean="0">
                          <a:solidFill>
                            <a:schemeClr val="tx1"/>
                          </a:solidFill>
                          <a:latin typeface="Arial" pitchFamily="34" charset="0"/>
                          <a:cs typeface="Arial" pitchFamily="34" charset="0"/>
                        </a:rPr>
                        <a:t>2%</a:t>
                      </a:r>
                      <a:endParaRPr lang="en-US" sz="1050" b="0" i="0" u="none" strike="noStrike" dirty="0">
                        <a:solidFill>
                          <a:schemeClr val="tx1"/>
                        </a:solidFill>
                        <a:latin typeface="Arial" pitchFamily="34" charset="0"/>
                        <a:cs typeface="Arial" pitchFamily="34" charset="0"/>
                      </a:endParaRPr>
                    </a:p>
                  </a:txBody>
                  <a:tcPr marL="0" marR="0" marT="0" marB="0" anchor="ctr"/>
                </a:tc>
              </a:tr>
            </a:tbl>
          </a:graphicData>
        </a:graphic>
      </p:graphicFrame>
      <p:sp>
        <p:nvSpPr>
          <p:cNvPr id="21" name="Rectangle 20"/>
          <p:cNvSpPr/>
          <p:nvPr/>
        </p:nvSpPr>
        <p:spPr>
          <a:xfrm>
            <a:off x="762001" y="2240279"/>
            <a:ext cx="7619999" cy="205970"/>
          </a:xfrm>
          <a:prstGeom prst="rect">
            <a:avLst/>
          </a:prstGeom>
          <a:noFill/>
          <a:ln w="19050" cap="flat" cmpd="sng" algn="ctr">
            <a:solidFill>
              <a:srgbClr val="CE11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2" name="TextBox 21"/>
          <p:cNvSpPr txBox="1"/>
          <p:nvPr/>
        </p:nvSpPr>
        <p:spPr>
          <a:xfrm>
            <a:off x="876300" y="1554479"/>
            <a:ext cx="7391400" cy="285691"/>
          </a:xfrm>
          <a:prstGeom prst="rect">
            <a:avLst/>
          </a:prstGeom>
          <a:noFill/>
        </p:spPr>
        <p:txBody>
          <a:bodyPr wrap="square" lIns="130527" tIns="65264" rIns="130527" bIns="65264" rtlCol="0" anchor="ctr">
            <a:spAutoFit/>
          </a:bodyPr>
          <a:lstStyle/>
          <a:p>
            <a:pPr algn="ctr"/>
            <a:r>
              <a:rPr lang="en-US" sz="1000" b="1" dirty="0" smtClean="0"/>
              <a:t>Utilization of Neurosciences Services by Patients with Alzheimer's Disease and Related Disorders or Senile Dementia </a:t>
            </a:r>
            <a:endParaRPr lang="en-US" sz="1000" b="1" dirty="0"/>
          </a:p>
        </p:txBody>
      </p:sp>
    </p:spTree>
    <p:extLst>
      <p:ext uri="{BB962C8B-B14F-4D97-AF65-F5344CB8AC3E}">
        <p14:creationId xmlns:p14="http://schemas.microsoft.com/office/powerpoint/2010/main" val="1271056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bwMode="auto">
          <a:xfrm>
            <a:off x="5486402" y="1542315"/>
            <a:ext cx="3291590" cy="3161181"/>
          </a:xfrm>
          <a:prstGeom prst="rect">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fontAlgn="base">
              <a:spcBef>
                <a:spcPct val="0"/>
              </a:spcBef>
              <a:spcAft>
                <a:spcPct val="0"/>
              </a:spcAft>
            </a:pPr>
            <a:endParaRPr lang="en-US" sz="1400" dirty="0">
              <a:solidFill>
                <a:srgbClr val="BFBFBF"/>
              </a:solidFill>
            </a:endParaRPr>
          </a:p>
        </p:txBody>
      </p:sp>
      <p:sp>
        <p:nvSpPr>
          <p:cNvPr id="2" name="Slide Number Placeholder 1"/>
          <p:cNvSpPr>
            <a:spLocks noGrp="1"/>
          </p:cNvSpPr>
          <p:nvPr>
            <p:ph type="sldNum" sz="quarter" idx="10"/>
          </p:nvPr>
        </p:nvSpPr>
        <p:spPr/>
        <p:txBody>
          <a:bodyPr/>
          <a:lstStyle/>
          <a:p>
            <a:fld id="{720EF1D8-22C3-47F9-97C9-90650415DCF1}" type="slidenum">
              <a:rPr lang="en-US" smtClean="0">
                <a:solidFill>
                  <a:srgbClr val="000000"/>
                </a:solidFill>
              </a:rPr>
              <a:pPr/>
              <a:t>15</a:t>
            </a:fld>
            <a:endParaRPr lang="en-US" dirty="0">
              <a:solidFill>
                <a:srgbClr val="000000"/>
              </a:solidFill>
            </a:endParaRPr>
          </a:p>
        </p:txBody>
      </p:sp>
      <p:sp>
        <p:nvSpPr>
          <p:cNvPr id="88" name="Text Placeholder 3"/>
          <p:cNvSpPr>
            <a:spLocks noGrp="1"/>
          </p:cNvSpPr>
          <p:nvPr>
            <p:ph type="body" sz="quarter" idx="19"/>
          </p:nvPr>
        </p:nvSpPr>
        <p:spPr/>
        <p:txBody>
          <a:bodyPr/>
          <a:lstStyle/>
          <a:p>
            <a:r>
              <a:rPr lang="en-US" dirty="0" smtClean="0"/>
              <a:t>Future Market Assessment  </a:t>
            </a:r>
            <a:endParaRPr lang="en-US" dirty="0"/>
          </a:p>
        </p:txBody>
      </p:sp>
      <p:sp>
        <p:nvSpPr>
          <p:cNvPr id="3" name="Title 2"/>
          <p:cNvSpPr>
            <a:spLocks noGrp="1"/>
          </p:cNvSpPr>
          <p:nvPr>
            <p:ph type="title"/>
          </p:nvPr>
        </p:nvSpPr>
        <p:spPr/>
        <p:txBody>
          <a:bodyPr/>
          <a:lstStyle/>
          <a:p>
            <a:r>
              <a:rPr lang="en-US" dirty="0" smtClean="0"/>
              <a:t>Patients: Geographic Distribution of Market by Region</a:t>
            </a:r>
            <a:endParaRPr lang="en-US" dirty="0"/>
          </a:p>
        </p:txBody>
      </p:sp>
      <p:sp>
        <p:nvSpPr>
          <p:cNvPr id="89" name="Text Placeholder 7"/>
          <p:cNvSpPr txBox="1">
            <a:spLocks/>
          </p:cNvSpPr>
          <p:nvPr/>
        </p:nvSpPr>
        <p:spPr>
          <a:xfrm>
            <a:off x="5934773" y="1508987"/>
            <a:ext cx="2394857" cy="290023"/>
          </a:xfrm>
          <a:prstGeom prst="rect">
            <a:avLst/>
          </a:prstGeom>
        </p:spPr>
        <p:txBody>
          <a:bodyPr lIns="130542" tIns="65272" rIns="130542" bIns="65272"/>
          <a:lstStyle/>
          <a:p>
            <a:pPr marL="163181" indent="-163181" algn="ctr" defTabSz="932748" fontAlgn="base">
              <a:spcBef>
                <a:spcPct val="20000"/>
              </a:spcBef>
              <a:spcAft>
                <a:spcPct val="0"/>
              </a:spcAft>
              <a:defRPr/>
            </a:pPr>
            <a:r>
              <a:rPr lang="en-US" sz="1100" b="1" kern="0" dirty="0">
                <a:solidFill>
                  <a:srgbClr val="000000"/>
                </a:solidFill>
                <a:cs typeface="Arial" pitchFamily="34" charset="0"/>
              </a:rPr>
              <a:t>Patient Origin by Region</a:t>
            </a:r>
          </a:p>
        </p:txBody>
      </p:sp>
      <p:sp>
        <p:nvSpPr>
          <p:cNvPr id="92" name="Text Placeholder 8"/>
          <p:cNvSpPr txBox="1">
            <a:spLocks/>
          </p:cNvSpPr>
          <p:nvPr/>
        </p:nvSpPr>
        <p:spPr>
          <a:xfrm>
            <a:off x="6125273" y="1748473"/>
            <a:ext cx="2013857" cy="235119"/>
          </a:xfrm>
          <a:prstGeom prst="rect">
            <a:avLst/>
          </a:prstGeom>
        </p:spPr>
        <p:txBody>
          <a:bodyPr lIns="130542" tIns="65272" rIns="130542" bIns="65272"/>
          <a:lstStyle/>
          <a:p>
            <a:pPr marL="163181" indent="-163181" algn="ctr" defTabSz="932748" fontAlgn="base">
              <a:spcBef>
                <a:spcPct val="20000"/>
              </a:spcBef>
              <a:spcAft>
                <a:spcPct val="0"/>
              </a:spcAft>
              <a:defRPr/>
            </a:pPr>
            <a:r>
              <a:rPr lang="en-US" sz="1100" i="1" kern="0" dirty="0">
                <a:solidFill>
                  <a:srgbClr val="000000"/>
                </a:solidFill>
                <a:cs typeface="Arial" pitchFamily="34" charset="0"/>
              </a:rPr>
              <a:t>Zip Code or County</a:t>
            </a:r>
            <a:endParaRPr lang="en-US" sz="1100" kern="0" dirty="0">
              <a:solidFill>
                <a:srgbClr val="000000"/>
              </a:solidFill>
              <a:cs typeface="Arial" pitchFamily="34" charset="0"/>
            </a:endParaRPr>
          </a:p>
        </p:txBody>
      </p:sp>
      <p:graphicFrame>
        <p:nvGraphicFramePr>
          <p:cNvPr id="93" name="Chart 92"/>
          <p:cNvGraphicFramePr/>
          <p:nvPr>
            <p:extLst>
              <p:ext uri="{D42A27DB-BD31-4B8C-83A1-F6EECF244321}">
                <p14:modId xmlns:p14="http://schemas.microsoft.com/office/powerpoint/2010/main" val="655079136"/>
              </p:ext>
            </p:extLst>
          </p:nvPr>
        </p:nvGraphicFramePr>
        <p:xfrm>
          <a:off x="5951096" y="1828296"/>
          <a:ext cx="2362200" cy="2645816"/>
        </p:xfrm>
        <a:graphic>
          <a:graphicData uri="http://schemas.openxmlformats.org/drawingml/2006/chart">
            <c:chart xmlns:c="http://schemas.openxmlformats.org/drawingml/2006/chart" xmlns:r="http://schemas.openxmlformats.org/officeDocument/2006/relationships" r:id="rId3"/>
          </a:graphicData>
        </a:graphic>
      </p:graphicFrame>
      <p:sp>
        <p:nvSpPr>
          <p:cNvPr id="94" name="TextBox 93"/>
          <p:cNvSpPr txBox="1"/>
          <p:nvPr/>
        </p:nvSpPr>
        <p:spPr>
          <a:xfrm>
            <a:off x="7785343" y="2368012"/>
            <a:ext cx="1088571" cy="301128"/>
          </a:xfrm>
          <a:prstGeom prst="rect">
            <a:avLst/>
          </a:prstGeom>
          <a:noFill/>
        </p:spPr>
        <p:txBody>
          <a:bodyPr wrap="square" lIns="130542" tIns="65272" rIns="130542" bIns="65272" rtlCol="0">
            <a:spAutoFit/>
          </a:bodyPr>
          <a:lstStyle/>
          <a:p>
            <a:pPr defTabSz="1305503" fontAlgn="base">
              <a:spcBef>
                <a:spcPct val="0"/>
              </a:spcBef>
              <a:spcAft>
                <a:spcPct val="0"/>
              </a:spcAft>
            </a:pPr>
            <a:r>
              <a:rPr lang="en-US" sz="1100" dirty="0">
                <a:solidFill>
                  <a:srgbClr val="000000"/>
                </a:solidFill>
              </a:rPr>
              <a:t>Region 1</a:t>
            </a:r>
          </a:p>
        </p:txBody>
      </p:sp>
      <p:sp>
        <p:nvSpPr>
          <p:cNvPr id="95" name="TextBox 94"/>
          <p:cNvSpPr txBox="1"/>
          <p:nvPr/>
        </p:nvSpPr>
        <p:spPr>
          <a:xfrm>
            <a:off x="7758605" y="3682509"/>
            <a:ext cx="1088571" cy="301128"/>
          </a:xfrm>
          <a:prstGeom prst="rect">
            <a:avLst/>
          </a:prstGeom>
          <a:noFill/>
        </p:spPr>
        <p:txBody>
          <a:bodyPr wrap="square" lIns="130542" tIns="65272" rIns="130542" bIns="65272" rtlCol="0">
            <a:spAutoFit/>
          </a:bodyPr>
          <a:lstStyle/>
          <a:p>
            <a:pPr defTabSz="1305503" fontAlgn="base">
              <a:spcBef>
                <a:spcPct val="0"/>
              </a:spcBef>
              <a:spcAft>
                <a:spcPct val="0"/>
              </a:spcAft>
            </a:pPr>
            <a:r>
              <a:rPr lang="en-US" sz="1100" dirty="0">
                <a:solidFill>
                  <a:srgbClr val="000000"/>
                </a:solidFill>
              </a:rPr>
              <a:t>Region 2</a:t>
            </a:r>
          </a:p>
        </p:txBody>
      </p:sp>
      <p:sp>
        <p:nvSpPr>
          <p:cNvPr id="96" name="TextBox 95"/>
          <p:cNvSpPr txBox="1"/>
          <p:nvPr/>
        </p:nvSpPr>
        <p:spPr>
          <a:xfrm>
            <a:off x="5675565" y="3751447"/>
            <a:ext cx="1088571" cy="301128"/>
          </a:xfrm>
          <a:prstGeom prst="rect">
            <a:avLst/>
          </a:prstGeom>
          <a:noFill/>
        </p:spPr>
        <p:txBody>
          <a:bodyPr wrap="square" lIns="130542" tIns="65272" rIns="130542" bIns="65272" rtlCol="0">
            <a:spAutoFit/>
          </a:bodyPr>
          <a:lstStyle/>
          <a:p>
            <a:pPr defTabSz="1305503" fontAlgn="base">
              <a:spcBef>
                <a:spcPct val="0"/>
              </a:spcBef>
              <a:spcAft>
                <a:spcPct val="0"/>
              </a:spcAft>
            </a:pPr>
            <a:r>
              <a:rPr lang="en-US" sz="1100" dirty="0">
                <a:solidFill>
                  <a:srgbClr val="000000"/>
                </a:solidFill>
              </a:rPr>
              <a:t>Region 3</a:t>
            </a:r>
          </a:p>
        </p:txBody>
      </p:sp>
      <p:sp>
        <p:nvSpPr>
          <p:cNvPr id="97" name="TextBox 96"/>
          <p:cNvSpPr txBox="1"/>
          <p:nvPr/>
        </p:nvSpPr>
        <p:spPr>
          <a:xfrm>
            <a:off x="5638803" y="2277529"/>
            <a:ext cx="1088571" cy="301128"/>
          </a:xfrm>
          <a:prstGeom prst="rect">
            <a:avLst/>
          </a:prstGeom>
          <a:noFill/>
        </p:spPr>
        <p:txBody>
          <a:bodyPr wrap="square" lIns="130542" tIns="65272" rIns="130542" bIns="65272" rtlCol="0">
            <a:spAutoFit/>
          </a:bodyPr>
          <a:lstStyle/>
          <a:p>
            <a:pPr defTabSz="1305503" fontAlgn="base">
              <a:spcBef>
                <a:spcPct val="0"/>
              </a:spcBef>
              <a:spcAft>
                <a:spcPct val="0"/>
              </a:spcAft>
            </a:pPr>
            <a:r>
              <a:rPr lang="en-US" sz="1100" dirty="0">
                <a:solidFill>
                  <a:srgbClr val="000000"/>
                </a:solidFill>
              </a:rPr>
              <a:t>Region 4</a:t>
            </a:r>
          </a:p>
        </p:txBody>
      </p:sp>
      <p:sp>
        <p:nvSpPr>
          <p:cNvPr id="99"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Potential Target Market Areas</a:t>
            </a:r>
          </a:p>
        </p:txBody>
      </p:sp>
      <p:grpSp>
        <p:nvGrpSpPr>
          <p:cNvPr id="5" name="Group 197"/>
          <p:cNvGrpSpPr/>
          <p:nvPr/>
        </p:nvGrpSpPr>
        <p:grpSpPr bwMode="gray">
          <a:xfrm>
            <a:off x="299374" y="1498365"/>
            <a:ext cx="5105431" cy="3249081"/>
            <a:chOff x="570714" y="1144588"/>
            <a:chExt cx="5049810" cy="3179762"/>
          </a:xfrm>
          <a:solidFill>
            <a:schemeClr val="bg1"/>
          </a:solidFill>
        </p:grpSpPr>
        <p:sp>
          <p:nvSpPr>
            <p:cNvPr id="6"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nvGrpSpPr>
            <p:cNvPr id="7" name="Group 110"/>
            <p:cNvGrpSpPr/>
            <p:nvPr/>
          </p:nvGrpSpPr>
          <p:grpSpPr bwMode="gray">
            <a:xfrm>
              <a:off x="753918" y="3464849"/>
              <a:ext cx="1112868" cy="802007"/>
              <a:chOff x="753918" y="3464849"/>
              <a:chExt cx="1112868" cy="802007"/>
            </a:xfrm>
            <a:grpFill/>
          </p:grpSpPr>
          <p:sp>
            <p:nvSpPr>
              <p:cNvPr id="80" name="Freeform 21"/>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1" name="Freeform 22"/>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2" name="Freeform 23"/>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3" name="Freeform 24"/>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4" name="Freeform 25"/>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5" name="Freeform 26"/>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6" name="Freeform 27"/>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87" name="Freeform 28"/>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8"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9"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10"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11"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12"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13"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14"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nvGrpSpPr>
            <p:cNvPr id="15" name="Group 111"/>
            <p:cNvGrpSpPr/>
            <p:nvPr/>
          </p:nvGrpSpPr>
          <p:grpSpPr bwMode="gray">
            <a:xfrm>
              <a:off x="4014563" y="3578865"/>
              <a:ext cx="877041" cy="745485"/>
              <a:chOff x="4014563" y="3578865"/>
              <a:chExt cx="877041" cy="745485"/>
            </a:xfrm>
            <a:grpFill/>
          </p:grpSpPr>
          <p:sp>
            <p:nvSpPr>
              <p:cNvPr id="76"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7"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8"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9"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16"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bg2"/>
            </a:solid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nvGrpSpPr>
            <p:cNvPr id="17" name="Group 109"/>
            <p:cNvGrpSpPr/>
            <p:nvPr/>
          </p:nvGrpSpPr>
          <p:grpSpPr bwMode="gray">
            <a:xfrm>
              <a:off x="1821959" y="3830284"/>
              <a:ext cx="566179" cy="396617"/>
              <a:chOff x="1821959" y="3830284"/>
              <a:chExt cx="566179" cy="396617"/>
            </a:xfrm>
            <a:grpFill/>
          </p:grpSpPr>
          <p:sp>
            <p:nvSpPr>
              <p:cNvPr id="70" name="Freeform 41"/>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1" name="Freeform 42"/>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2" name="Freeform 43"/>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3" name="Freeform 44"/>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4" name="Freeform 45"/>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75" name="Freeform 46"/>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18"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19"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0"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1"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2"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3"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4"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5"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26"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nvGrpSpPr>
            <p:cNvPr id="27" name="Group 194"/>
            <p:cNvGrpSpPr/>
            <p:nvPr/>
          </p:nvGrpSpPr>
          <p:grpSpPr bwMode="gray">
            <a:xfrm>
              <a:off x="5156666" y="1921257"/>
              <a:ext cx="336199" cy="183204"/>
              <a:chOff x="5156666" y="1921257"/>
              <a:chExt cx="336199" cy="183204"/>
            </a:xfrm>
            <a:grpFill/>
          </p:grpSpPr>
          <p:sp>
            <p:nvSpPr>
              <p:cNvPr id="67"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68"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69"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grpSp>
          <p:nvGrpSpPr>
            <p:cNvPr id="28" name="Group 193"/>
            <p:cNvGrpSpPr/>
            <p:nvPr/>
          </p:nvGrpSpPr>
          <p:grpSpPr bwMode="gray">
            <a:xfrm>
              <a:off x="3620869" y="1617216"/>
              <a:ext cx="727944" cy="685067"/>
              <a:chOff x="3620869" y="1617216"/>
              <a:chExt cx="727944" cy="685067"/>
            </a:xfrm>
            <a:grpFill/>
          </p:grpSpPr>
          <p:sp>
            <p:nvSpPr>
              <p:cNvPr id="65"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66"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29"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0"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1"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2"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3"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4"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5"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6"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7"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38"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nvGrpSpPr>
            <p:cNvPr id="39" name="Group 195"/>
            <p:cNvGrpSpPr/>
            <p:nvPr/>
          </p:nvGrpSpPr>
          <p:grpSpPr bwMode="gray">
            <a:xfrm>
              <a:off x="4599257" y="1719537"/>
              <a:ext cx="729893" cy="542791"/>
              <a:chOff x="4599257" y="1719537"/>
              <a:chExt cx="729893" cy="542791"/>
            </a:xfrm>
            <a:grpFill/>
          </p:grpSpPr>
          <p:sp>
            <p:nvSpPr>
              <p:cNvPr id="63"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64"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40"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1"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2"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3"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4"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5"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6"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7"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8"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49"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50"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51"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52"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nvGrpSpPr>
            <p:cNvPr id="53" name="Group 196"/>
            <p:cNvGrpSpPr/>
            <p:nvPr/>
          </p:nvGrpSpPr>
          <p:grpSpPr bwMode="gray">
            <a:xfrm>
              <a:off x="4341017" y="2476716"/>
              <a:ext cx="756205" cy="424878"/>
              <a:chOff x="4341017" y="2476716"/>
              <a:chExt cx="756205" cy="424878"/>
            </a:xfrm>
            <a:grpFill/>
          </p:grpSpPr>
          <p:sp>
            <p:nvSpPr>
              <p:cNvPr id="61"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62"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grpSp>
          <p:nvGrpSpPr>
            <p:cNvPr id="54" name="Group 112"/>
            <p:cNvGrpSpPr/>
            <p:nvPr/>
          </p:nvGrpSpPr>
          <p:grpSpPr bwMode="gray">
            <a:xfrm>
              <a:off x="813361" y="1144588"/>
              <a:ext cx="646088" cy="471653"/>
              <a:chOff x="813361" y="1144588"/>
              <a:chExt cx="646088" cy="471653"/>
            </a:xfrm>
            <a:grpFill/>
          </p:grpSpPr>
          <p:sp>
            <p:nvSpPr>
              <p:cNvPr id="58"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59"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60"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55"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56"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sp>
          <p:nvSpPr>
            <p:cNvPr id="57"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grpFill/>
            <a:ln w="9525">
              <a:solidFill>
                <a:schemeClr val="accent2"/>
              </a:solidFill>
              <a:round/>
              <a:headEnd/>
              <a:tailEnd/>
            </a:ln>
          </p:spPr>
          <p:txBody>
            <a:bodyPr/>
            <a:lstStyle/>
            <a:p>
              <a:pPr algn="ctr" defTabSz="1305503" fontAlgn="base">
                <a:spcBef>
                  <a:spcPct val="0"/>
                </a:spcBef>
                <a:spcAft>
                  <a:spcPct val="0"/>
                </a:spcAft>
              </a:pPr>
              <a:endParaRPr lang="en-US" dirty="0">
                <a:solidFill>
                  <a:srgbClr val="000000"/>
                </a:solidFill>
                <a:latin typeface="Cambria"/>
              </a:endParaRPr>
            </a:p>
          </p:txBody>
        </p:sp>
      </p:grpSp>
      <p:sp>
        <p:nvSpPr>
          <p:cNvPr id="101" name="Rectangle 100"/>
          <p:cNvSpPr/>
          <p:nvPr/>
        </p:nvSpPr>
        <p:spPr bwMode="auto">
          <a:xfrm>
            <a:off x="399866" y="5105400"/>
            <a:ext cx="8311896" cy="1280160"/>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102" name="TextBox 101"/>
          <p:cNvSpPr txBox="1"/>
          <p:nvPr/>
        </p:nvSpPr>
        <p:spPr>
          <a:xfrm>
            <a:off x="399874" y="5192489"/>
            <a:ext cx="7737021" cy="351744"/>
          </a:xfrm>
          <a:prstGeom prst="rect">
            <a:avLst/>
          </a:prstGeom>
          <a:noFill/>
        </p:spPr>
        <p:txBody>
          <a:bodyPr wrap="square" lIns="130542" tIns="65272" rIns="130542" bIns="65272" rtlCol="0">
            <a:spAutoFit/>
          </a:bodyPr>
          <a:lstStyle/>
          <a:p>
            <a:r>
              <a:rPr lang="en-US" sz="1400" b="1" dirty="0"/>
              <a:t>Implications of geographic distribution of patients across service area:</a:t>
            </a:r>
          </a:p>
        </p:txBody>
      </p:sp>
      <p:sp>
        <p:nvSpPr>
          <p:cNvPr id="100" name="TextBox 99"/>
          <p:cNvSpPr txBox="1"/>
          <p:nvPr/>
        </p:nvSpPr>
        <p:spPr>
          <a:xfrm>
            <a:off x="544694" y="5517028"/>
            <a:ext cx="7956563" cy="600110"/>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here</a:t>
            </a:r>
          </a:p>
          <a:p>
            <a:pPr marL="171356" indent="-171356">
              <a:buFont typeface="Arial" pitchFamily="34" charset="0"/>
              <a:buChar char="•"/>
            </a:pPr>
            <a:endParaRPr lang="en-US" sz="1100" i="1" dirty="0"/>
          </a:p>
          <a:p>
            <a:endParaRPr lang="en-US" sz="11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pPr/>
              <a:t>16</a:t>
            </a:fld>
            <a:endParaRPr lang="en-US" dirty="0"/>
          </a:p>
        </p:txBody>
      </p:sp>
      <p:sp>
        <p:nvSpPr>
          <p:cNvPr id="4" name="Text Placeholder 3"/>
          <p:cNvSpPr>
            <a:spLocks noGrp="1"/>
          </p:cNvSpPr>
          <p:nvPr>
            <p:ph type="body" sz="quarter" idx="19"/>
          </p:nvPr>
        </p:nvSpPr>
        <p:spPr/>
        <p:txBody>
          <a:bodyPr/>
          <a:lstStyle/>
          <a:p>
            <a:r>
              <a:rPr lang="en-US" dirty="0" smtClean="0"/>
              <a:t>Future Market Assessment  </a:t>
            </a:r>
            <a:endParaRPr lang="en-US" dirty="0"/>
          </a:p>
        </p:txBody>
      </p:sp>
      <p:sp>
        <p:nvSpPr>
          <p:cNvPr id="3" name="Title 2"/>
          <p:cNvSpPr>
            <a:spLocks noGrp="1"/>
          </p:cNvSpPr>
          <p:nvPr>
            <p:ph type="title"/>
          </p:nvPr>
        </p:nvSpPr>
        <p:spPr/>
        <p:txBody>
          <a:bodyPr/>
          <a:lstStyle/>
          <a:p>
            <a:r>
              <a:rPr lang="en-US" dirty="0" smtClean="0"/>
              <a:t>Patients: Age Distribution</a:t>
            </a:r>
            <a:endParaRPr lang="en-US" dirty="0"/>
          </a:p>
        </p:txBody>
      </p:sp>
      <p:graphicFrame>
        <p:nvGraphicFramePr>
          <p:cNvPr id="6" name="Chart 5"/>
          <p:cNvGraphicFramePr/>
          <p:nvPr>
            <p:extLst>
              <p:ext uri="{D42A27DB-BD31-4B8C-83A1-F6EECF244321}">
                <p14:modId xmlns:p14="http://schemas.microsoft.com/office/powerpoint/2010/main" val="3055121493"/>
              </p:ext>
            </p:extLst>
          </p:nvPr>
        </p:nvGraphicFramePr>
        <p:xfrm>
          <a:off x="227663" y="2162093"/>
          <a:ext cx="2245473" cy="1734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35538373"/>
              </p:ext>
            </p:extLst>
          </p:nvPr>
        </p:nvGraphicFramePr>
        <p:xfrm>
          <a:off x="2252213" y="2162093"/>
          <a:ext cx="2167391" cy="173499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86194" y="1839686"/>
            <a:ext cx="2328409" cy="285780"/>
          </a:xfrm>
          <a:prstGeom prst="rect">
            <a:avLst/>
          </a:prstGeom>
          <a:noFill/>
        </p:spPr>
        <p:txBody>
          <a:bodyPr wrap="square" lIns="130542" tIns="65272" rIns="130542" bIns="65272" rtlCol="0">
            <a:spAutoFit/>
          </a:bodyPr>
          <a:lstStyle/>
          <a:p>
            <a:pPr algn="ctr"/>
            <a:r>
              <a:rPr lang="en-US" sz="1000" i="1" dirty="0"/>
              <a:t>Hook Hospital Patients, 2012</a:t>
            </a:r>
          </a:p>
        </p:txBody>
      </p:sp>
      <p:sp>
        <p:nvSpPr>
          <p:cNvPr id="21" name="TextBox 20"/>
          <p:cNvSpPr txBox="1"/>
          <p:nvPr/>
        </p:nvSpPr>
        <p:spPr>
          <a:xfrm>
            <a:off x="762000" y="1458686"/>
            <a:ext cx="3124200" cy="285780"/>
          </a:xfrm>
          <a:prstGeom prst="rect">
            <a:avLst/>
          </a:prstGeom>
          <a:noFill/>
        </p:spPr>
        <p:txBody>
          <a:bodyPr wrap="square" lIns="130542" tIns="65272" rIns="130542" bIns="65272" rtlCol="0" anchor="ctr">
            <a:spAutoFit/>
          </a:bodyPr>
          <a:lstStyle/>
          <a:p>
            <a:pPr algn="ctr"/>
            <a:r>
              <a:rPr lang="en-US" sz="1000" b="1" dirty="0"/>
              <a:t>Percentage of Population by Age, 2012</a:t>
            </a:r>
          </a:p>
        </p:txBody>
      </p:sp>
      <p:sp>
        <p:nvSpPr>
          <p:cNvPr id="22" name="Rectangle 21"/>
          <p:cNvSpPr/>
          <p:nvPr/>
        </p:nvSpPr>
        <p:spPr bwMode="auto">
          <a:xfrm>
            <a:off x="399866" y="5105400"/>
            <a:ext cx="8311896" cy="1280160"/>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23" name="TextBox 22"/>
          <p:cNvSpPr txBox="1"/>
          <p:nvPr/>
        </p:nvSpPr>
        <p:spPr>
          <a:xfrm>
            <a:off x="399874" y="5210859"/>
            <a:ext cx="7737021" cy="351744"/>
          </a:xfrm>
          <a:prstGeom prst="rect">
            <a:avLst/>
          </a:prstGeom>
          <a:noFill/>
        </p:spPr>
        <p:txBody>
          <a:bodyPr wrap="square" lIns="130542" tIns="65272" rIns="130542" bIns="65272" rtlCol="0">
            <a:spAutoFit/>
          </a:bodyPr>
          <a:lstStyle/>
          <a:p>
            <a:r>
              <a:rPr lang="en-US" sz="1400" b="1" dirty="0"/>
              <a:t>Implications of shifts in age distribution on services:</a:t>
            </a:r>
          </a:p>
        </p:txBody>
      </p:sp>
      <p:sp>
        <p:nvSpPr>
          <p:cNvPr id="26"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Comparison of  Hook Patient Distribution to Current Region and Future Region Distribution </a:t>
            </a:r>
          </a:p>
        </p:txBody>
      </p:sp>
      <p:grpSp>
        <p:nvGrpSpPr>
          <p:cNvPr id="39" name="Group 38"/>
          <p:cNvGrpSpPr/>
          <p:nvPr/>
        </p:nvGrpSpPr>
        <p:grpSpPr>
          <a:xfrm>
            <a:off x="1034290" y="4114803"/>
            <a:ext cx="7043057" cy="500743"/>
            <a:chOff x="870857" y="4060371"/>
            <a:chExt cx="7043057" cy="500743"/>
          </a:xfrm>
        </p:grpSpPr>
        <p:grpSp>
          <p:nvGrpSpPr>
            <p:cNvPr id="38" name="Group 37"/>
            <p:cNvGrpSpPr/>
            <p:nvPr/>
          </p:nvGrpSpPr>
          <p:grpSpPr>
            <a:xfrm>
              <a:off x="1670957" y="4169229"/>
              <a:ext cx="5442857" cy="301169"/>
              <a:chOff x="1110343" y="4169229"/>
              <a:chExt cx="5442857" cy="301169"/>
            </a:xfrm>
          </p:grpSpPr>
          <p:sp>
            <p:nvSpPr>
              <p:cNvPr id="27" name="TextBox 26"/>
              <p:cNvSpPr txBox="1"/>
              <p:nvPr/>
            </p:nvSpPr>
            <p:spPr>
              <a:xfrm>
                <a:off x="1219200" y="4169229"/>
                <a:ext cx="1741714" cy="301169"/>
              </a:xfrm>
              <a:prstGeom prst="rect">
                <a:avLst/>
              </a:prstGeom>
              <a:noFill/>
            </p:spPr>
            <p:txBody>
              <a:bodyPr wrap="square" lIns="130615" tIns="65308" rIns="130615" bIns="65308" rtlCol="0">
                <a:spAutoFit/>
              </a:bodyPr>
              <a:lstStyle/>
              <a:p>
                <a:pPr algn="l"/>
                <a:r>
                  <a:rPr lang="en-US" sz="1100" dirty="0"/>
                  <a:t>Under 18</a:t>
                </a:r>
              </a:p>
            </p:txBody>
          </p:sp>
          <p:sp>
            <p:nvSpPr>
              <p:cNvPr id="28" name="TextBox 27"/>
              <p:cNvSpPr txBox="1"/>
              <p:nvPr/>
            </p:nvSpPr>
            <p:spPr>
              <a:xfrm>
                <a:off x="2596243" y="4169229"/>
                <a:ext cx="1741714" cy="301169"/>
              </a:xfrm>
              <a:prstGeom prst="rect">
                <a:avLst/>
              </a:prstGeom>
              <a:noFill/>
            </p:spPr>
            <p:txBody>
              <a:bodyPr wrap="square" lIns="130615" tIns="65308" rIns="130615" bIns="65308" rtlCol="0">
                <a:spAutoFit/>
              </a:bodyPr>
              <a:lstStyle/>
              <a:p>
                <a:pPr algn="l"/>
                <a:r>
                  <a:rPr lang="en-US" sz="1100" dirty="0"/>
                  <a:t>18 to 44</a:t>
                </a:r>
              </a:p>
            </p:txBody>
          </p:sp>
          <p:sp>
            <p:nvSpPr>
              <p:cNvPr id="29" name="TextBox 28"/>
              <p:cNvSpPr txBox="1"/>
              <p:nvPr/>
            </p:nvSpPr>
            <p:spPr>
              <a:xfrm>
                <a:off x="3973286" y="4169229"/>
                <a:ext cx="1741714" cy="301169"/>
              </a:xfrm>
              <a:prstGeom prst="rect">
                <a:avLst/>
              </a:prstGeom>
              <a:noFill/>
            </p:spPr>
            <p:txBody>
              <a:bodyPr wrap="square" lIns="130615" tIns="65308" rIns="130615" bIns="65308" rtlCol="0">
                <a:spAutoFit/>
              </a:bodyPr>
              <a:lstStyle/>
              <a:p>
                <a:pPr algn="l"/>
                <a:r>
                  <a:rPr lang="en-US" sz="1100" dirty="0"/>
                  <a:t>45 to 64</a:t>
                </a:r>
              </a:p>
            </p:txBody>
          </p:sp>
          <p:sp>
            <p:nvSpPr>
              <p:cNvPr id="30" name="TextBox 29"/>
              <p:cNvSpPr txBox="1"/>
              <p:nvPr/>
            </p:nvSpPr>
            <p:spPr>
              <a:xfrm>
                <a:off x="5382986" y="4169229"/>
                <a:ext cx="1170214" cy="301169"/>
              </a:xfrm>
              <a:prstGeom prst="rect">
                <a:avLst/>
              </a:prstGeom>
              <a:noFill/>
            </p:spPr>
            <p:txBody>
              <a:bodyPr wrap="square" lIns="130615" tIns="65308" rIns="130615" bIns="65308" rtlCol="0">
                <a:spAutoFit/>
              </a:bodyPr>
              <a:lstStyle/>
              <a:p>
                <a:pPr algn="l"/>
                <a:r>
                  <a:rPr lang="en-US" sz="1100" dirty="0"/>
                  <a:t>65 and Over</a:t>
                </a:r>
              </a:p>
            </p:txBody>
          </p:sp>
          <p:sp>
            <p:nvSpPr>
              <p:cNvPr id="31" name="Rectangle 30"/>
              <p:cNvSpPr/>
              <p:nvPr/>
            </p:nvSpPr>
            <p:spPr bwMode="auto">
              <a:xfrm>
                <a:off x="1110343" y="4245430"/>
                <a:ext cx="174171" cy="17417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606"/>
                <a:endParaRPr lang="en-US" sz="1400" dirty="0">
                  <a:solidFill>
                    <a:schemeClr val="bg2"/>
                  </a:solidFill>
                </a:endParaRPr>
              </a:p>
            </p:txBody>
          </p:sp>
          <p:sp>
            <p:nvSpPr>
              <p:cNvPr id="32" name="Rectangle 31"/>
              <p:cNvSpPr/>
              <p:nvPr/>
            </p:nvSpPr>
            <p:spPr bwMode="auto">
              <a:xfrm>
                <a:off x="2503716" y="4245430"/>
                <a:ext cx="174171" cy="174171"/>
              </a:xfrm>
              <a:prstGeom prst="rect">
                <a:avLst/>
              </a:prstGeom>
              <a:solidFill>
                <a:schemeClr val="accent2">
                  <a:lumMod val="60000"/>
                  <a:lumOff val="4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606"/>
                <a:endParaRPr lang="en-US" sz="1400" dirty="0">
                  <a:solidFill>
                    <a:schemeClr val="bg2"/>
                  </a:solidFill>
                </a:endParaRPr>
              </a:p>
            </p:txBody>
          </p:sp>
          <p:sp>
            <p:nvSpPr>
              <p:cNvPr id="33" name="Rectangle 32"/>
              <p:cNvSpPr/>
              <p:nvPr/>
            </p:nvSpPr>
            <p:spPr bwMode="auto">
              <a:xfrm>
                <a:off x="3897086" y="4245430"/>
                <a:ext cx="174171" cy="174171"/>
              </a:xfrm>
              <a:prstGeom prst="rect">
                <a:avLst/>
              </a:prstGeom>
              <a:solidFill>
                <a:schemeClr val="bg2">
                  <a:lumMod val="5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606"/>
                <a:endParaRPr lang="en-US" sz="1400" dirty="0">
                  <a:solidFill>
                    <a:schemeClr val="bg2"/>
                  </a:solidFill>
                </a:endParaRPr>
              </a:p>
            </p:txBody>
          </p:sp>
          <p:sp>
            <p:nvSpPr>
              <p:cNvPr id="34" name="Rectangle 33"/>
              <p:cNvSpPr/>
              <p:nvPr/>
            </p:nvSpPr>
            <p:spPr bwMode="auto">
              <a:xfrm>
                <a:off x="5301343" y="4245430"/>
                <a:ext cx="174171" cy="174171"/>
              </a:xfrm>
              <a:prstGeom prst="rect">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606"/>
                <a:endParaRPr lang="en-US" sz="1400" dirty="0">
                  <a:solidFill>
                    <a:schemeClr val="bg2"/>
                  </a:solidFill>
                </a:endParaRPr>
              </a:p>
            </p:txBody>
          </p:sp>
        </p:grpSp>
        <p:sp>
          <p:nvSpPr>
            <p:cNvPr id="36" name="Rectangle 35"/>
            <p:cNvSpPr/>
            <p:nvPr/>
          </p:nvSpPr>
          <p:spPr bwMode="auto">
            <a:xfrm>
              <a:off x="870857" y="4060371"/>
              <a:ext cx="7043057" cy="500743"/>
            </a:xfrm>
            <a:prstGeom prst="rect">
              <a:avLst/>
            </a:prstGeom>
            <a:no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606"/>
              <a:endParaRPr lang="en-US" sz="1400" dirty="0">
                <a:solidFill>
                  <a:schemeClr val="bg2"/>
                </a:solidFill>
              </a:endParaRPr>
            </a:p>
          </p:txBody>
        </p:sp>
      </p:grpSp>
      <p:graphicFrame>
        <p:nvGraphicFramePr>
          <p:cNvPr id="11" name="Chart 10"/>
          <p:cNvGraphicFramePr/>
          <p:nvPr>
            <p:extLst>
              <p:ext uri="{D42A27DB-BD31-4B8C-83A1-F6EECF244321}">
                <p14:modId xmlns:p14="http://schemas.microsoft.com/office/powerpoint/2010/main" val="379503894"/>
              </p:ext>
            </p:extLst>
          </p:nvPr>
        </p:nvGraphicFramePr>
        <p:xfrm>
          <a:off x="5583917" y="1685145"/>
          <a:ext cx="3037594" cy="2188799"/>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p:cNvSpPr txBox="1"/>
          <p:nvPr/>
        </p:nvSpPr>
        <p:spPr>
          <a:xfrm>
            <a:off x="587830" y="5517028"/>
            <a:ext cx="7956563" cy="600110"/>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here</a:t>
            </a:r>
          </a:p>
          <a:p>
            <a:pPr marL="171356" indent="-171356">
              <a:buFont typeface="Arial" pitchFamily="34" charset="0"/>
              <a:buChar char="•"/>
            </a:pPr>
            <a:endParaRPr lang="en-US" sz="1100" i="1" dirty="0"/>
          </a:p>
          <a:p>
            <a:endParaRPr lang="en-US" sz="1100" i="1" dirty="0"/>
          </a:p>
        </p:txBody>
      </p:sp>
      <p:sp>
        <p:nvSpPr>
          <p:cNvPr id="41" name="TextBox 40"/>
          <p:cNvSpPr txBox="1"/>
          <p:nvPr/>
        </p:nvSpPr>
        <p:spPr>
          <a:xfrm>
            <a:off x="2343657" y="1839687"/>
            <a:ext cx="1984503" cy="285707"/>
          </a:xfrm>
          <a:prstGeom prst="rect">
            <a:avLst/>
          </a:prstGeom>
          <a:noFill/>
        </p:spPr>
        <p:txBody>
          <a:bodyPr wrap="square" lIns="130542" tIns="65272" rIns="130542" bIns="65272" rtlCol="0">
            <a:spAutoFit/>
          </a:bodyPr>
          <a:lstStyle/>
          <a:p>
            <a:pPr algn="ctr"/>
            <a:r>
              <a:rPr lang="en-US" sz="1000" i="1" dirty="0" err="1"/>
              <a:t>Neverland</a:t>
            </a:r>
            <a:r>
              <a:rPr lang="en-US" sz="1000" i="1" dirty="0"/>
              <a:t> County, 2012</a:t>
            </a:r>
          </a:p>
        </p:txBody>
      </p:sp>
      <p:graphicFrame>
        <p:nvGraphicFramePr>
          <p:cNvPr id="43" name="Chart 42"/>
          <p:cNvGraphicFramePr/>
          <p:nvPr>
            <p:extLst>
              <p:ext uri="{D42A27DB-BD31-4B8C-83A1-F6EECF244321}">
                <p14:modId xmlns:p14="http://schemas.microsoft.com/office/powerpoint/2010/main" val="1689425565"/>
              </p:ext>
            </p:extLst>
          </p:nvPr>
        </p:nvGraphicFramePr>
        <p:xfrm>
          <a:off x="4799665" y="2172003"/>
          <a:ext cx="2245473" cy="1734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43"/>
          <p:cNvGraphicFramePr/>
          <p:nvPr>
            <p:extLst>
              <p:ext uri="{D42A27DB-BD31-4B8C-83A1-F6EECF244321}">
                <p14:modId xmlns:p14="http://schemas.microsoft.com/office/powerpoint/2010/main" val="2561668166"/>
              </p:ext>
            </p:extLst>
          </p:nvPr>
        </p:nvGraphicFramePr>
        <p:xfrm>
          <a:off x="6748013" y="2172003"/>
          <a:ext cx="2167391" cy="1734996"/>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p:cNvSpPr txBox="1"/>
          <p:nvPr/>
        </p:nvSpPr>
        <p:spPr>
          <a:xfrm>
            <a:off x="4758194" y="1839687"/>
            <a:ext cx="2328409" cy="285707"/>
          </a:xfrm>
          <a:prstGeom prst="rect">
            <a:avLst/>
          </a:prstGeom>
          <a:noFill/>
        </p:spPr>
        <p:txBody>
          <a:bodyPr wrap="square" lIns="130542" tIns="65272" rIns="130542" bIns="65272" rtlCol="0">
            <a:spAutoFit/>
          </a:bodyPr>
          <a:lstStyle/>
          <a:p>
            <a:pPr algn="ctr"/>
            <a:r>
              <a:rPr lang="en-US" sz="1000" i="1" dirty="0" smtClean="0"/>
              <a:t>Hook </a:t>
            </a:r>
            <a:r>
              <a:rPr lang="en-US" sz="1000" i="1" dirty="0"/>
              <a:t>Hospital Patients, 20XX</a:t>
            </a:r>
          </a:p>
        </p:txBody>
      </p:sp>
      <p:sp>
        <p:nvSpPr>
          <p:cNvPr id="46" name="TextBox 45"/>
          <p:cNvSpPr txBox="1"/>
          <p:nvPr/>
        </p:nvSpPr>
        <p:spPr>
          <a:xfrm>
            <a:off x="5334000" y="1458686"/>
            <a:ext cx="3124200" cy="285780"/>
          </a:xfrm>
          <a:prstGeom prst="rect">
            <a:avLst/>
          </a:prstGeom>
          <a:noFill/>
        </p:spPr>
        <p:txBody>
          <a:bodyPr wrap="square" lIns="130542" tIns="65272" rIns="130542" bIns="65272" rtlCol="0" anchor="ctr">
            <a:spAutoFit/>
          </a:bodyPr>
          <a:lstStyle/>
          <a:p>
            <a:pPr algn="ctr"/>
            <a:r>
              <a:rPr lang="en-US" sz="1000" b="1" dirty="0"/>
              <a:t>Percentage of Population by Age, 20XX</a:t>
            </a:r>
          </a:p>
        </p:txBody>
      </p:sp>
      <p:sp>
        <p:nvSpPr>
          <p:cNvPr id="47" name="TextBox 46"/>
          <p:cNvSpPr txBox="1"/>
          <p:nvPr/>
        </p:nvSpPr>
        <p:spPr>
          <a:xfrm>
            <a:off x="6839457" y="1839687"/>
            <a:ext cx="1984503" cy="285707"/>
          </a:xfrm>
          <a:prstGeom prst="rect">
            <a:avLst/>
          </a:prstGeom>
          <a:noFill/>
        </p:spPr>
        <p:txBody>
          <a:bodyPr wrap="square" lIns="130542" tIns="65272" rIns="130542" bIns="65272" rtlCol="0">
            <a:spAutoFit/>
          </a:bodyPr>
          <a:lstStyle/>
          <a:p>
            <a:pPr algn="ctr"/>
            <a:r>
              <a:rPr lang="en-US" sz="1000" i="1" dirty="0" err="1"/>
              <a:t>Neverland</a:t>
            </a:r>
            <a:r>
              <a:rPr lang="en-US" sz="1000" i="1" dirty="0"/>
              <a:t> County, 20XX</a:t>
            </a:r>
          </a:p>
        </p:txBody>
      </p:sp>
    </p:spTree>
    <p:extLst>
      <p:ext uri="{BB962C8B-B14F-4D97-AF65-F5344CB8AC3E}">
        <p14:creationId xmlns:p14="http://schemas.microsoft.com/office/powerpoint/2010/main" val="2234375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pPr/>
              <a:t>17</a:t>
            </a:fld>
            <a:endParaRPr lang="en-US" dirty="0"/>
          </a:p>
        </p:txBody>
      </p:sp>
      <p:sp>
        <p:nvSpPr>
          <p:cNvPr id="4" name="Text Placeholder 3"/>
          <p:cNvSpPr>
            <a:spLocks noGrp="1"/>
          </p:cNvSpPr>
          <p:nvPr>
            <p:ph type="body" sz="quarter" idx="19"/>
          </p:nvPr>
        </p:nvSpPr>
        <p:spPr/>
        <p:txBody>
          <a:bodyPr/>
          <a:lstStyle/>
          <a:p>
            <a:r>
              <a:rPr lang="en-US" dirty="0" smtClean="0"/>
              <a:t>Future Market Assessment   </a:t>
            </a:r>
            <a:endParaRPr lang="en-US" dirty="0"/>
          </a:p>
        </p:txBody>
      </p:sp>
      <p:graphicFrame>
        <p:nvGraphicFramePr>
          <p:cNvPr id="6" name="Chart 5"/>
          <p:cNvGraphicFramePr/>
          <p:nvPr>
            <p:extLst>
              <p:ext uri="{D42A27DB-BD31-4B8C-83A1-F6EECF244321}">
                <p14:modId xmlns:p14="http://schemas.microsoft.com/office/powerpoint/2010/main" val="4058630494"/>
              </p:ext>
            </p:extLst>
          </p:nvPr>
        </p:nvGraphicFramePr>
        <p:xfrm>
          <a:off x="227663" y="2162093"/>
          <a:ext cx="2245473" cy="17349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4211929938"/>
              </p:ext>
            </p:extLst>
          </p:nvPr>
        </p:nvGraphicFramePr>
        <p:xfrm>
          <a:off x="2252212" y="2162093"/>
          <a:ext cx="2167391" cy="173499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86193" y="1839687"/>
            <a:ext cx="2328409" cy="285723"/>
          </a:xfrm>
          <a:prstGeom prst="rect">
            <a:avLst/>
          </a:prstGeom>
          <a:noFill/>
        </p:spPr>
        <p:txBody>
          <a:bodyPr wrap="square" lIns="130557" tIns="65280" rIns="130557" bIns="65280" rtlCol="0">
            <a:spAutoFit/>
          </a:bodyPr>
          <a:lstStyle/>
          <a:p>
            <a:pPr algn="ctr"/>
            <a:r>
              <a:rPr lang="en-US" sz="1000" i="1" dirty="0" smtClean="0"/>
              <a:t>Hook </a:t>
            </a:r>
            <a:r>
              <a:rPr lang="en-US" sz="1000" i="1" dirty="0"/>
              <a:t>Hospital Patients, 2012</a:t>
            </a:r>
          </a:p>
        </p:txBody>
      </p:sp>
      <p:sp>
        <p:nvSpPr>
          <p:cNvPr id="22" name="Rectangle 21"/>
          <p:cNvSpPr/>
          <p:nvPr/>
        </p:nvSpPr>
        <p:spPr bwMode="auto">
          <a:xfrm>
            <a:off x="399866" y="5105400"/>
            <a:ext cx="8311896" cy="1280160"/>
          </a:xfrm>
          <a:prstGeom prst="rect">
            <a:avLst/>
          </a:prstGeom>
          <a:noFill/>
          <a:ln w="12700" cap="flat" cmpd="sng" algn="ctr">
            <a:solidFill>
              <a:schemeClr val="tx2"/>
            </a:solidFill>
            <a:prstDash val="solid"/>
            <a:round/>
            <a:headEnd type="none" w="med" len="med"/>
            <a:tailEnd type="none" w="med" len="med"/>
          </a:ln>
          <a:effectLst/>
        </p:spPr>
        <p:txBody>
          <a:bodyPr vert="horz" wrap="square" lIns="130557" tIns="65280" rIns="130557" bIns="65280" numCol="1" rtlCol="0" anchor="t" anchorCtr="0" compatLnSpc="1">
            <a:prstTxWarp prst="textNoShape">
              <a:avLst/>
            </a:prstTxWarp>
          </a:bodyPr>
          <a:lstStyle/>
          <a:p>
            <a:pPr defTabSz="2089850"/>
            <a:endParaRPr lang="en-US" sz="1400" dirty="0">
              <a:solidFill>
                <a:schemeClr val="bg2"/>
              </a:solidFill>
            </a:endParaRPr>
          </a:p>
        </p:txBody>
      </p:sp>
      <p:graphicFrame>
        <p:nvGraphicFramePr>
          <p:cNvPr id="11" name="Chart 10"/>
          <p:cNvGraphicFramePr/>
          <p:nvPr>
            <p:extLst>
              <p:ext uri="{D42A27DB-BD31-4B8C-83A1-F6EECF244321}">
                <p14:modId xmlns:p14="http://schemas.microsoft.com/office/powerpoint/2010/main" val="3923336097"/>
              </p:ext>
            </p:extLst>
          </p:nvPr>
        </p:nvGraphicFramePr>
        <p:xfrm>
          <a:off x="5583916" y="1685144"/>
          <a:ext cx="3037594" cy="2188799"/>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p:cNvSpPr txBox="1"/>
          <p:nvPr/>
        </p:nvSpPr>
        <p:spPr>
          <a:xfrm>
            <a:off x="587829" y="5517026"/>
            <a:ext cx="7956563" cy="784786"/>
          </a:xfrm>
          <a:prstGeom prst="rect">
            <a:avLst/>
          </a:prstGeom>
          <a:noFill/>
        </p:spPr>
        <p:txBody>
          <a:bodyPr wrap="square" lIns="45698" tIns="45698" rIns="45698" bIns="45698" rtlCol="0">
            <a:spAutoFit/>
          </a:bodyPr>
          <a:lstStyle/>
          <a:p>
            <a:pPr marL="171376" indent="-171376">
              <a:buFont typeface="Arial" pitchFamily="34" charset="0"/>
              <a:buChar char="•"/>
            </a:pPr>
            <a:r>
              <a:rPr lang="en-US" sz="1100" i="1" dirty="0"/>
              <a:t>Describe impacts </a:t>
            </a:r>
            <a:r>
              <a:rPr lang="en-US" sz="1100" i="1" dirty="0" smtClean="0"/>
              <a:t>here</a:t>
            </a:r>
          </a:p>
          <a:p>
            <a:pPr marL="171376" indent="-171376">
              <a:buFont typeface="Arial" pitchFamily="34" charset="0"/>
              <a:buChar char="•"/>
            </a:pPr>
            <a:r>
              <a:rPr lang="en-US" sz="1100" i="1" dirty="0" smtClean="0"/>
              <a:t>E.g., Current payer mix at Hook does not reflect distribution at market level, need to attract patients with commercial payer insurance. </a:t>
            </a:r>
            <a:endParaRPr lang="en-US" sz="1100" i="1" dirty="0"/>
          </a:p>
          <a:p>
            <a:endParaRPr lang="en-US" sz="1100" i="1" dirty="0"/>
          </a:p>
        </p:txBody>
      </p:sp>
      <p:sp>
        <p:nvSpPr>
          <p:cNvPr id="41" name="TextBox 40"/>
          <p:cNvSpPr txBox="1"/>
          <p:nvPr/>
        </p:nvSpPr>
        <p:spPr>
          <a:xfrm>
            <a:off x="2343656" y="1839687"/>
            <a:ext cx="1984503" cy="285723"/>
          </a:xfrm>
          <a:prstGeom prst="rect">
            <a:avLst/>
          </a:prstGeom>
          <a:noFill/>
        </p:spPr>
        <p:txBody>
          <a:bodyPr wrap="square" lIns="130557" tIns="65280" rIns="130557" bIns="65280" rtlCol="0">
            <a:spAutoFit/>
          </a:bodyPr>
          <a:lstStyle/>
          <a:p>
            <a:pPr algn="ctr"/>
            <a:r>
              <a:rPr lang="en-US" sz="1000" i="1" dirty="0" err="1"/>
              <a:t>Neverland</a:t>
            </a:r>
            <a:r>
              <a:rPr lang="en-US" sz="1000" i="1" dirty="0"/>
              <a:t> County, 2012</a:t>
            </a:r>
          </a:p>
        </p:txBody>
      </p:sp>
      <p:graphicFrame>
        <p:nvGraphicFramePr>
          <p:cNvPr id="43" name="Chart 42"/>
          <p:cNvGraphicFramePr/>
          <p:nvPr>
            <p:extLst>
              <p:ext uri="{D42A27DB-BD31-4B8C-83A1-F6EECF244321}">
                <p14:modId xmlns:p14="http://schemas.microsoft.com/office/powerpoint/2010/main" val="3117452828"/>
              </p:ext>
            </p:extLst>
          </p:nvPr>
        </p:nvGraphicFramePr>
        <p:xfrm>
          <a:off x="4799665" y="2172003"/>
          <a:ext cx="2245473" cy="17349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43"/>
          <p:cNvGraphicFramePr/>
          <p:nvPr>
            <p:extLst>
              <p:ext uri="{D42A27DB-BD31-4B8C-83A1-F6EECF244321}">
                <p14:modId xmlns:p14="http://schemas.microsoft.com/office/powerpoint/2010/main" val="3432635750"/>
              </p:ext>
            </p:extLst>
          </p:nvPr>
        </p:nvGraphicFramePr>
        <p:xfrm>
          <a:off x="6748012" y="2172003"/>
          <a:ext cx="2167391" cy="1734996"/>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p:cNvSpPr txBox="1"/>
          <p:nvPr/>
        </p:nvSpPr>
        <p:spPr>
          <a:xfrm>
            <a:off x="4758193" y="1839687"/>
            <a:ext cx="2328409" cy="285723"/>
          </a:xfrm>
          <a:prstGeom prst="rect">
            <a:avLst/>
          </a:prstGeom>
          <a:noFill/>
        </p:spPr>
        <p:txBody>
          <a:bodyPr wrap="square" lIns="130557" tIns="65280" rIns="130557" bIns="65280" rtlCol="0">
            <a:spAutoFit/>
          </a:bodyPr>
          <a:lstStyle/>
          <a:p>
            <a:pPr algn="ctr"/>
            <a:r>
              <a:rPr lang="en-US" sz="1000" i="1" dirty="0" smtClean="0"/>
              <a:t>Hook </a:t>
            </a:r>
            <a:r>
              <a:rPr lang="en-US" sz="1000" i="1" dirty="0"/>
              <a:t>Hospital Patients, </a:t>
            </a:r>
            <a:r>
              <a:rPr lang="en-US" sz="1000" i="1" dirty="0" smtClean="0"/>
              <a:t>20XX</a:t>
            </a:r>
            <a:endParaRPr lang="en-US" sz="1000" i="1" dirty="0"/>
          </a:p>
        </p:txBody>
      </p:sp>
      <p:sp>
        <p:nvSpPr>
          <p:cNvPr id="47" name="TextBox 46"/>
          <p:cNvSpPr txBox="1"/>
          <p:nvPr/>
        </p:nvSpPr>
        <p:spPr>
          <a:xfrm>
            <a:off x="6839456" y="1839687"/>
            <a:ext cx="1984503" cy="285723"/>
          </a:xfrm>
          <a:prstGeom prst="rect">
            <a:avLst/>
          </a:prstGeom>
          <a:noFill/>
        </p:spPr>
        <p:txBody>
          <a:bodyPr wrap="square" lIns="130557" tIns="65280" rIns="130557" bIns="65280" rtlCol="0">
            <a:spAutoFit/>
          </a:bodyPr>
          <a:lstStyle/>
          <a:p>
            <a:pPr algn="ctr"/>
            <a:r>
              <a:rPr lang="en-US" sz="1000" i="1" dirty="0" err="1"/>
              <a:t>Neverland</a:t>
            </a:r>
            <a:r>
              <a:rPr lang="en-US" sz="1000" i="1" dirty="0"/>
              <a:t> County, </a:t>
            </a:r>
            <a:r>
              <a:rPr lang="en-US" sz="1000" i="1" dirty="0" smtClean="0"/>
              <a:t>20XX</a:t>
            </a:r>
            <a:endParaRPr lang="en-US" sz="1000" i="1" dirty="0"/>
          </a:p>
        </p:txBody>
      </p:sp>
      <p:grpSp>
        <p:nvGrpSpPr>
          <p:cNvPr id="37" name="Group 36"/>
          <p:cNvGrpSpPr/>
          <p:nvPr/>
        </p:nvGrpSpPr>
        <p:grpSpPr>
          <a:xfrm>
            <a:off x="1050475" y="4060373"/>
            <a:ext cx="7043057" cy="500743"/>
            <a:chOff x="870857" y="4060371"/>
            <a:chExt cx="7043057" cy="500743"/>
          </a:xfrm>
        </p:grpSpPr>
        <p:sp>
          <p:nvSpPr>
            <p:cNvPr id="40" name="TextBox 39"/>
            <p:cNvSpPr txBox="1"/>
            <p:nvPr/>
          </p:nvSpPr>
          <p:spPr>
            <a:xfrm>
              <a:off x="1219200" y="4169230"/>
              <a:ext cx="1741714" cy="301169"/>
            </a:xfrm>
            <a:prstGeom prst="rect">
              <a:avLst/>
            </a:prstGeom>
            <a:noFill/>
          </p:spPr>
          <p:txBody>
            <a:bodyPr wrap="square" lIns="130615" tIns="65308" rIns="130615" bIns="65308" rtlCol="0">
              <a:spAutoFit/>
            </a:bodyPr>
            <a:lstStyle/>
            <a:p>
              <a:pPr algn="l"/>
              <a:r>
                <a:rPr lang="en-US" sz="1100" dirty="0"/>
                <a:t>Medicare</a:t>
              </a:r>
            </a:p>
          </p:txBody>
        </p:sp>
        <p:sp>
          <p:nvSpPr>
            <p:cNvPr id="42" name="TextBox 41"/>
            <p:cNvSpPr txBox="1"/>
            <p:nvPr/>
          </p:nvSpPr>
          <p:spPr>
            <a:xfrm>
              <a:off x="2596243" y="4169230"/>
              <a:ext cx="1741714" cy="301169"/>
            </a:xfrm>
            <a:prstGeom prst="rect">
              <a:avLst/>
            </a:prstGeom>
            <a:noFill/>
          </p:spPr>
          <p:txBody>
            <a:bodyPr wrap="square" lIns="130615" tIns="65308" rIns="130615" bIns="65308" rtlCol="0">
              <a:spAutoFit/>
            </a:bodyPr>
            <a:lstStyle/>
            <a:p>
              <a:pPr algn="l"/>
              <a:r>
                <a:rPr lang="en-US" sz="1100" dirty="0"/>
                <a:t>Medicaid</a:t>
              </a:r>
            </a:p>
          </p:txBody>
        </p:sp>
        <p:sp>
          <p:nvSpPr>
            <p:cNvPr id="48" name="TextBox 47"/>
            <p:cNvSpPr txBox="1"/>
            <p:nvPr/>
          </p:nvSpPr>
          <p:spPr>
            <a:xfrm>
              <a:off x="3973286" y="4169230"/>
              <a:ext cx="1741714" cy="301169"/>
            </a:xfrm>
            <a:prstGeom prst="rect">
              <a:avLst/>
            </a:prstGeom>
            <a:noFill/>
          </p:spPr>
          <p:txBody>
            <a:bodyPr wrap="square" lIns="130615" tIns="65308" rIns="130615" bIns="65308" rtlCol="0">
              <a:spAutoFit/>
            </a:bodyPr>
            <a:lstStyle/>
            <a:p>
              <a:pPr algn="l"/>
              <a:r>
                <a:rPr lang="en-US" sz="1100" dirty="0"/>
                <a:t>Commercial</a:t>
              </a:r>
            </a:p>
          </p:txBody>
        </p:sp>
        <p:sp>
          <p:nvSpPr>
            <p:cNvPr id="49" name="TextBox 48"/>
            <p:cNvSpPr txBox="1"/>
            <p:nvPr/>
          </p:nvSpPr>
          <p:spPr>
            <a:xfrm>
              <a:off x="5382985" y="4169230"/>
              <a:ext cx="1741714" cy="301169"/>
            </a:xfrm>
            <a:prstGeom prst="rect">
              <a:avLst/>
            </a:prstGeom>
            <a:noFill/>
          </p:spPr>
          <p:txBody>
            <a:bodyPr wrap="square" lIns="130615" tIns="65308" rIns="130615" bIns="65308" rtlCol="0">
              <a:spAutoFit/>
            </a:bodyPr>
            <a:lstStyle/>
            <a:p>
              <a:pPr algn="l"/>
              <a:r>
                <a:rPr lang="en-US" sz="1100" dirty="0"/>
                <a:t>Uninsured</a:t>
              </a:r>
            </a:p>
          </p:txBody>
        </p:sp>
        <p:sp>
          <p:nvSpPr>
            <p:cNvPr id="50" name="Rectangle 49"/>
            <p:cNvSpPr/>
            <p:nvPr/>
          </p:nvSpPr>
          <p:spPr bwMode="auto">
            <a:xfrm>
              <a:off x="1110343" y="4245430"/>
              <a:ext cx="174171" cy="174171"/>
            </a:xfrm>
            <a:prstGeom prst="rect">
              <a:avLst/>
            </a:prstGeom>
            <a:solidFill>
              <a:schemeClr val="accent2">
                <a:lumMod val="60000"/>
                <a:lumOff val="4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850"/>
              <a:endParaRPr lang="en-US" sz="1400" dirty="0">
                <a:solidFill>
                  <a:schemeClr val="bg2"/>
                </a:solidFill>
              </a:endParaRPr>
            </a:p>
          </p:txBody>
        </p:sp>
        <p:sp>
          <p:nvSpPr>
            <p:cNvPr id="51" name="Rectangle 50"/>
            <p:cNvSpPr/>
            <p:nvPr/>
          </p:nvSpPr>
          <p:spPr bwMode="auto">
            <a:xfrm>
              <a:off x="2503716" y="4245430"/>
              <a:ext cx="174171" cy="174171"/>
            </a:xfrm>
            <a:prstGeom prst="rect">
              <a:avLst/>
            </a:prstGeom>
            <a:solidFill>
              <a:schemeClr val="accent1">
                <a:lumMod val="40000"/>
                <a:lumOff val="6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850"/>
              <a:endParaRPr lang="en-US" sz="1400" dirty="0">
                <a:solidFill>
                  <a:schemeClr val="bg2"/>
                </a:solidFill>
              </a:endParaRPr>
            </a:p>
          </p:txBody>
        </p:sp>
        <p:sp>
          <p:nvSpPr>
            <p:cNvPr id="52" name="Rectangle 51"/>
            <p:cNvSpPr/>
            <p:nvPr/>
          </p:nvSpPr>
          <p:spPr bwMode="auto">
            <a:xfrm>
              <a:off x="3897086" y="4245430"/>
              <a:ext cx="174171" cy="174171"/>
            </a:xfrm>
            <a:prstGeom prst="rect">
              <a:avLst/>
            </a:prstGeom>
            <a:solidFill>
              <a:schemeClr val="bg2">
                <a:lumMod val="50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850"/>
              <a:endParaRPr lang="en-US" sz="1400" dirty="0">
                <a:solidFill>
                  <a:schemeClr val="bg2"/>
                </a:solidFill>
              </a:endParaRPr>
            </a:p>
          </p:txBody>
        </p:sp>
        <p:sp>
          <p:nvSpPr>
            <p:cNvPr id="53" name="Rectangle 52"/>
            <p:cNvSpPr/>
            <p:nvPr/>
          </p:nvSpPr>
          <p:spPr bwMode="auto">
            <a:xfrm>
              <a:off x="5301343" y="4245430"/>
              <a:ext cx="174171" cy="174171"/>
            </a:xfrm>
            <a:prstGeom prst="rect">
              <a:avLst/>
            </a:prstGeom>
            <a:solidFill>
              <a:schemeClr val="accent4">
                <a:lumMod val="75000"/>
              </a:schemeClr>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850"/>
              <a:endParaRPr lang="en-US" sz="1400" dirty="0">
                <a:solidFill>
                  <a:schemeClr val="bg2"/>
                </a:solidFill>
              </a:endParaRPr>
            </a:p>
          </p:txBody>
        </p:sp>
        <p:sp>
          <p:nvSpPr>
            <p:cNvPr id="54" name="Rectangle 53"/>
            <p:cNvSpPr/>
            <p:nvPr/>
          </p:nvSpPr>
          <p:spPr bwMode="auto">
            <a:xfrm>
              <a:off x="6640286" y="4245430"/>
              <a:ext cx="174171" cy="174171"/>
            </a:xfrm>
            <a:prstGeom prst="rect">
              <a:avLst/>
            </a:prstGeom>
            <a:solidFill>
              <a:schemeClr val="tx1"/>
            </a:solid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850"/>
              <a:endParaRPr lang="en-US" sz="1400" dirty="0">
                <a:solidFill>
                  <a:schemeClr val="bg2"/>
                </a:solidFill>
              </a:endParaRPr>
            </a:p>
          </p:txBody>
        </p:sp>
        <p:sp>
          <p:nvSpPr>
            <p:cNvPr id="55" name="Rectangle 54"/>
            <p:cNvSpPr/>
            <p:nvPr/>
          </p:nvSpPr>
          <p:spPr bwMode="auto">
            <a:xfrm>
              <a:off x="870857" y="4060371"/>
              <a:ext cx="7043057" cy="500743"/>
            </a:xfrm>
            <a:prstGeom prst="rect">
              <a:avLst/>
            </a:prstGeom>
            <a:noFill/>
            <a:ln w="9525" cap="flat" cmpd="sng" algn="ctr">
              <a:solidFill>
                <a:schemeClr val="bg2"/>
              </a:solidFill>
              <a:prstDash val="solid"/>
              <a:round/>
              <a:headEnd type="none" w="med" len="med"/>
              <a:tailEnd type="none" w="med" len="med"/>
            </a:ln>
            <a:effectLst/>
          </p:spPr>
          <p:txBody>
            <a:bodyPr vert="horz" wrap="square" lIns="130615" tIns="65308" rIns="130615" bIns="65308" numCol="1" rtlCol="0" anchor="t" anchorCtr="0" compatLnSpc="1">
              <a:prstTxWarp prst="textNoShape">
                <a:avLst/>
              </a:prstTxWarp>
            </a:bodyPr>
            <a:lstStyle/>
            <a:p>
              <a:pPr defTabSz="2089850"/>
              <a:endParaRPr lang="en-US" sz="1400" dirty="0">
                <a:solidFill>
                  <a:schemeClr val="bg2"/>
                </a:solidFill>
              </a:endParaRPr>
            </a:p>
          </p:txBody>
        </p:sp>
        <p:sp>
          <p:nvSpPr>
            <p:cNvPr id="56" name="TextBox 55"/>
            <p:cNvSpPr txBox="1"/>
            <p:nvPr/>
          </p:nvSpPr>
          <p:spPr>
            <a:xfrm>
              <a:off x="6743700" y="4169230"/>
              <a:ext cx="1137557" cy="301169"/>
            </a:xfrm>
            <a:prstGeom prst="rect">
              <a:avLst/>
            </a:prstGeom>
            <a:noFill/>
          </p:spPr>
          <p:txBody>
            <a:bodyPr wrap="square" lIns="130615" tIns="65308" rIns="130615" bIns="65308" rtlCol="0">
              <a:spAutoFit/>
            </a:bodyPr>
            <a:lstStyle/>
            <a:p>
              <a:pPr algn="l"/>
              <a:r>
                <a:rPr lang="en-US" sz="1100" dirty="0"/>
                <a:t>Other</a:t>
              </a:r>
            </a:p>
          </p:txBody>
        </p:sp>
      </p:grpSp>
      <p:sp>
        <p:nvSpPr>
          <p:cNvPr id="57" name="TextBox 56"/>
          <p:cNvSpPr txBox="1"/>
          <p:nvPr/>
        </p:nvSpPr>
        <p:spPr>
          <a:xfrm>
            <a:off x="762000" y="1458686"/>
            <a:ext cx="3124200" cy="285780"/>
          </a:xfrm>
          <a:prstGeom prst="rect">
            <a:avLst/>
          </a:prstGeom>
          <a:noFill/>
        </p:spPr>
        <p:txBody>
          <a:bodyPr wrap="square" lIns="130557" tIns="65280" rIns="130557" bIns="65280" rtlCol="0" anchor="ctr">
            <a:spAutoFit/>
          </a:bodyPr>
          <a:lstStyle/>
          <a:p>
            <a:pPr algn="ctr"/>
            <a:r>
              <a:rPr lang="en-US" sz="1000" b="1" dirty="0"/>
              <a:t>Percentage of Population by Insurance, 2012</a:t>
            </a:r>
          </a:p>
        </p:txBody>
      </p:sp>
      <p:sp>
        <p:nvSpPr>
          <p:cNvPr id="58" name="TextBox 57"/>
          <p:cNvSpPr txBox="1"/>
          <p:nvPr/>
        </p:nvSpPr>
        <p:spPr>
          <a:xfrm>
            <a:off x="5334000" y="1458714"/>
            <a:ext cx="3124200" cy="285723"/>
          </a:xfrm>
          <a:prstGeom prst="rect">
            <a:avLst/>
          </a:prstGeom>
          <a:noFill/>
        </p:spPr>
        <p:txBody>
          <a:bodyPr wrap="square" lIns="130557" tIns="65280" rIns="130557" bIns="65280" rtlCol="0" anchor="ctr">
            <a:spAutoFit/>
          </a:bodyPr>
          <a:lstStyle/>
          <a:p>
            <a:pPr algn="ctr"/>
            <a:r>
              <a:rPr lang="en-US" sz="1000" b="1" dirty="0"/>
              <a:t>Percentage of Population by </a:t>
            </a:r>
            <a:r>
              <a:rPr lang="en-US" sz="1000" b="1" dirty="0" smtClean="0"/>
              <a:t>Insurance, </a:t>
            </a:r>
            <a:r>
              <a:rPr lang="en-US" sz="1000" b="1" dirty="0"/>
              <a:t>20XX</a:t>
            </a:r>
          </a:p>
        </p:txBody>
      </p:sp>
      <p:sp>
        <p:nvSpPr>
          <p:cNvPr id="59" name="Title 2"/>
          <p:cNvSpPr txBox="1">
            <a:spLocks/>
          </p:cNvSpPr>
          <p:nvPr/>
        </p:nvSpPr>
        <p:spPr bwMode="gray">
          <a:xfrm>
            <a:off x="399866" y="673829"/>
            <a:ext cx="8314171" cy="249114"/>
          </a:xfrm>
          <a:prstGeom prst="rect">
            <a:avLst/>
          </a:prstGeom>
        </p:spPr>
        <p:txBody>
          <a:bodyPr vert="horz" wrap="square" lIns="0" tIns="0" rIns="0" bIns="0" rtlCol="0" anchor="b">
            <a:noAutofit/>
          </a:bodyPr>
          <a:lstStyle>
            <a:lvl1pPr algn="l" defTabSz="910353" rtl="0" eaLnBrk="1" latinLnBrk="0" hangingPunct="1">
              <a:spcBef>
                <a:spcPct val="0"/>
              </a:spcBef>
              <a:buNone/>
              <a:defRPr sz="1600" b="1" kern="1200">
                <a:solidFill>
                  <a:schemeClr val="tx1"/>
                </a:solidFill>
                <a:latin typeface="+mj-lt"/>
                <a:ea typeface="+mj-ea"/>
                <a:cs typeface="+mj-cs"/>
              </a:defRPr>
            </a:lvl1pPr>
          </a:lstStyle>
          <a:p>
            <a:r>
              <a:rPr lang="en-US" smtClean="0"/>
              <a:t>Patients: Payer Mix</a:t>
            </a:r>
            <a:endParaRPr lang="en-US" dirty="0"/>
          </a:p>
        </p:txBody>
      </p:sp>
      <p:sp>
        <p:nvSpPr>
          <p:cNvPr id="60" name="Text Placeholder 12"/>
          <p:cNvSpPr txBox="1">
            <a:spLocks/>
          </p:cNvSpPr>
          <p:nvPr/>
        </p:nvSpPr>
        <p:spPr bwMode="gray">
          <a:xfrm>
            <a:off x="399866" y="963229"/>
            <a:ext cx="8314171" cy="271094"/>
          </a:xfrm>
          <a:prstGeom prst="rect">
            <a:avLst/>
          </a:prstGeom>
        </p:spPr>
        <p:txBody>
          <a:bodyPr vert="horz" wrap="square" lIns="0" tIns="40935" rIns="0" bIns="40935" rtlCol="0">
            <a:noAutofit/>
          </a:bodyPr>
          <a:lstStyle/>
          <a:p>
            <a:pPr defTabSz="912510">
              <a:defRPr/>
            </a:pPr>
            <a:r>
              <a:rPr lang="en-US" sz="1300" dirty="0">
                <a:solidFill>
                  <a:srgbClr val="617685"/>
                </a:solidFill>
                <a:latin typeface="Arial"/>
              </a:rPr>
              <a:t>Comparison of Hook Patient Distribution to Current Region and Future Region Distribution </a:t>
            </a:r>
          </a:p>
        </p:txBody>
      </p:sp>
      <p:sp>
        <p:nvSpPr>
          <p:cNvPr id="61" name="TextBox 60"/>
          <p:cNvSpPr txBox="1"/>
          <p:nvPr/>
        </p:nvSpPr>
        <p:spPr>
          <a:xfrm>
            <a:off x="399873" y="5210859"/>
            <a:ext cx="7737021" cy="351744"/>
          </a:xfrm>
          <a:prstGeom prst="rect">
            <a:avLst/>
          </a:prstGeom>
          <a:noFill/>
        </p:spPr>
        <p:txBody>
          <a:bodyPr wrap="square" lIns="130557" tIns="65280" rIns="130557" bIns="65280" rtlCol="0">
            <a:spAutoFit/>
          </a:bodyPr>
          <a:lstStyle/>
          <a:p>
            <a:r>
              <a:rPr lang="en-US" sz="1400" b="1" dirty="0"/>
              <a:t>Implications of shifting payer mix:</a:t>
            </a:r>
          </a:p>
        </p:txBody>
      </p:sp>
    </p:spTree>
    <p:extLst>
      <p:ext uri="{BB962C8B-B14F-4D97-AF65-F5344CB8AC3E}">
        <p14:creationId xmlns:p14="http://schemas.microsoft.com/office/powerpoint/2010/main" val="2743175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18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Payers: Anticipated Changes in Reimbursement Models, Levels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88090237"/>
              </p:ext>
            </p:extLst>
          </p:nvPr>
        </p:nvGraphicFramePr>
        <p:xfrm>
          <a:off x="399863" y="1371599"/>
          <a:ext cx="8314178" cy="3352797"/>
        </p:xfrm>
        <a:graphic>
          <a:graphicData uri="http://schemas.openxmlformats.org/drawingml/2006/table">
            <a:tbl>
              <a:tblPr firstRow="1" bandRow="1">
                <a:tableStyleId>{5C22544A-7EE6-4342-B048-85BDC9FD1C3A}</a:tableStyleId>
              </a:tblPr>
              <a:tblGrid>
                <a:gridCol w="4157089"/>
                <a:gridCol w="4157089"/>
              </a:tblGrid>
              <a:tr h="478971">
                <a:tc>
                  <a:txBody>
                    <a:bodyPr/>
                    <a:lstStyle/>
                    <a:p>
                      <a:r>
                        <a:rPr lang="en-US" sz="1100" dirty="0" smtClean="0"/>
                        <a:t>Payer Strategy</a:t>
                      </a:r>
                      <a:endParaRPr lang="en-US" sz="1100" dirty="0"/>
                    </a:p>
                  </a:txBody>
                  <a:tcPr/>
                </a:tc>
                <a:tc>
                  <a:txBody>
                    <a:bodyPr/>
                    <a:lstStyle/>
                    <a:p>
                      <a:r>
                        <a:rPr lang="en-US" sz="1100" dirty="0" smtClean="0"/>
                        <a:t>Description</a:t>
                      </a:r>
                      <a:endParaRPr lang="en-US" sz="1100" dirty="0"/>
                    </a:p>
                  </a:txBody>
                  <a:tcPr/>
                </a:tc>
              </a:tr>
              <a:tr h="478971">
                <a:tc>
                  <a:txBody>
                    <a:bodyPr/>
                    <a:lstStyle/>
                    <a:p>
                      <a:r>
                        <a:rPr lang="en-US" sz="1100" i="1" dirty="0" smtClean="0"/>
                        <a:t>Narrow Network—Payers</a:t>
                      </a:r>
                      <a:r>
                        <a:rPr lang="en-US" sz="1100" i="1" baseline="0" dirty="0" smtClean="0"/>
                        <a:t> X and Y</a:t>
                      </a:r>
                      <a:endParaRPr lang="en-US" sz="1100" i="1" dirty="0"/>
                    </a:p>
                  </a:txBody>
                  <a:tcPr anchor="ctr"/>
                </a:tc>
                <a:tc>
                  <a:txBody>
                    <a:bodyPr/>
                    <a:lstStyle/>
                    <a:p>
                      <a:r>
                        <a:rPr lang="en-US" sz="1100" i="1" dirty="0" smtClean="0"/>
                        <a:t>E.g., Increase</a:t>
                      </a:r>
                      <a:r>
                        <a:rPr lang="en-US" sz="1100" i="1" baseline="0" dirty="0" smtClean="0"/>
                        <a:t> in narrow networks in market as two major institutions move towards ACO model.</a:t>
                      </a:r>
                      <a:endParaRPr lang="en-US" sz="1100" i="1" dirty="0"/>
                    </a:p>
                  </a:txBody>
                  <a:tcPr anchor="ctr"/>
                </a:tc>
              </a:tr>
              <a:tr h="478971">
                <a:tc>
                  <a:txBody>
                    <a:bodyPr/>
                    <a:lstStyle/>
                    <a:p>
                      <a:r>
                        <a:rPr lang="en-US" sz="1100" i="1" dirty="0" smtClean="0"/>
                        <a:t>Read</a:t>
                      </a:r>
                      <a:r>
                        <a:rPr lang="en-US" sz="1100" i="1" baseline="0" dirty="0" smtClean="0"/>
                        <a:t>mission Penalties</a:t>
                      </a:r>
                      <a:endParaRPr lang="en-US" sz="1100" i="1" dirty="0"/>
                    </a:p>
                  </a:txBody>
                  <a:tcPr anchor="ctr"/>
                </a:tc>
                <a:tc>
                  <a:txBody>
                    <a:bodyPr/>
                    <a:lstStyle/>
                    <a:p>
                      <a:endParaRPr lang="en-US" sz="1900" dirty="0"/>
                    </a:p>
                  </a:txBody>
                  <a:tcPr anchor="ctr"/>
                </a:tc>
              </a:tr>
              <a:tr h="478971">
                <a:tc>
                  <a:txBody>
                    <a:bodyPr/>
                    <a:lstStyle/>
                    <a:p>
                      <a:endParaRPr lang="en-US" sz="1100" i="1" dirty="0"/>
                    </a:p>
                  </a:txBody>
                  <a:tcPr anchor="ctr"/>
                </a:tc>
                <a:tc>
                  <a:txBody>
                    <a:bodyPr/>
                    <a:lstStyle/>
                    <a:p>
                      <a:endParaRPr lang="en-US" sz="1900" dirty="0"/>
                    </a:p>
                  </a:txBody>
                  <a:tcPr anchor="ctr"/>
                </a:tc>
              </a:tr>
              <a:tr h="478971">
                <a:tc>
                  <a:txBody>
                    <a:bodyPr/>
                    <a:lstStyle/>
                    <a:p>
                      <a:endParaRPr lang="en-US" sz="1100" dirty="0"/>
                    </a:p>
                  </a:txBody>
                  <a:tcPr anchor="ctr"/>
                </a:tc>
                <a:tc>
                  <a:txBody>
                    <a:bodyPr/>
                    <a:lstStyle/>
                    <a:p>
                      <a:endParaRPr lang="en-US" sz="1900" dirty="0"/>
                    </a:p>
                  </a:txBody>
                  <a:tcPr anchor="ctr"/>
                </a:tc>
              </a:tr>
              <a:tr h="478971">
                <a:tc>
                  <a:txBody>
                    <a:bodyPr/>
                    <a:lstStyle/>
                    <a:p>
                      <a:endParaRPr lang="en-US" sz="1100" dirty="0"/>
                    </a:p>
                  </a:txBody>
                  <a:tcPr anchor="ctr"/>
                </a:tc>
                <a:tc>
                  <a:txBody>
                    <a:bodyPr/>
                    <a:lstStyle/>
                    <a:p>
                      <a:endParaRPr lang="en-US" sz="1900" dirty="0"/>
                    </a:p>
                  </a:txBody>
                  <a:tcPr anchor="ctr"/>
                </a:tc>
              </a:tr>
              <a:tr h="478971">
                <a:tc>
                  <a:txBody>
                    <a:bodyPr/>
                    <a:lstStyle/>
                    <a:p>
                      <a:endParaRPr lang="en-US" sz="1100" dirty="0"/>
                    </a:p>
                  </a:txBody>
                  <a:tcPr anchor="ctr"/>
                </a:tc>
                <a:tc>
                  <a:txBody>
                    <a:bodyPr/>
                    <a:lstStyle/>
                    <a:p>
                      <a:endParaRPr lang="en-US" sz="1900" dirty="0"/>
                    </a:p>
                  </a:txBody>
                  <a:tcPr anchor="ctr"/>
                </a:tc>
              </a:tr>
            </a:tbl>
          </a:graphicData>
        </a:graphic>
      </p:graphicFrame>
      <p:sp>
        <p:nvSpPr>
          <p:cNvPr id="8" name="Rectangle 7"/>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9" name="TextBox 8"/>
          <p:cNvSpPr txBox="1"/>
          <p:nvPr/>
        </p:nvSpPr>
        <p:spPr>
          <a:xfrm>
            <a:off x="394959" y="5040095"/>
            <a:ext cx="7737021" cy="351733"/>
          </a:xfrm>
          <a:prstGeom prst="rect">
            <a:avLst/>
          </a:prstGeom>
          <a:noFill/>
        </p:spPr>
        <p:txBody>
          <a:bodyPr wrap="square" lIns="130542" tIns="65272" rIns="130542" bIns="65272" rtlCol="0">
            <a:spAutoFit/>
          </a:bodyPr>
          <a:lstStyle/>
          <a:p>
            <a:r>
              <a:rPr lang="en-US" sz="1400" b="1" dirty="0"/>
              <a:t>Implications of the shifts in payer strategy:</a:t>
            </a:r>
          </a:p>
        </p:txBody>
      </p:sp>
      <p:sp>
        <p:nvSpPr>
          <p:cNvPr id="10" name="TextBox 9"/>
          <p:cNvSpPr txBox="1"/>
          <p:nvPr/>
        </p:nvSpPr>
        <p:spPr>
          <a:xfrm>
            <a:off x="514170" y="5354206"/>
            <a:ext cx="7956563" cy="969442"/>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a:t>
            </a:r>
            <a:r>
              <a:rPr lang="en-US" sz="1100" i="1" dirty="0" smtClean="0"/>
              <a:t>here</a:t>
            </a:r>
          </a:p>
          <a:p>
            <a:pPr marL="171356" indent="-171356">
              <a:buFont typeface="Arial" pitchFamily="34" charset="0"/>
              <a:buChar char="•"/>
            </a:pPr>
            <a:r>
              <a:rPr lang="en-US" sz="1100" i="1" dirty="0" smtClean="0"/>
              <a:t>E.g., Necessary to show how our program reduces overall cost of care for neurosciences patients to remain provider of choice for payers.</a:t>
            </a:r>
            <a:endParaRPr lang="en-US" sz="1100" i="1" dirty="0"/>
          </a:p>
          <a:p>
            <a:pPr marL="171356" indent="-171356">
              <a:buFont typeface="Arial" pitchFamily="34" charset="0"/>
              <a:buChar char="•"/>
            </a:pPr>
            <a:endParaRPr lang="en-US" sz="1100" i="1" dirty="0"/>
          </a:p>
          <a:p>
            <a:endParaRPr lang="en-US" sz="1100" i="1" dirty="0"/>
          </a:p>
        </p:txBody>
      </p:sp>
      <p:sp>
        <p:nvSpPr>
          <p:cNvPr id="11" name="Text Placeholder 12"/>
          <p:cNvSpPr txBox="1">
            <a:spLocks/>
          </p:cNvSpPr>
          <p:nvPr/>
        </p:nvSpPr>
        <p:spPr bwMode="gray">
          <a:xfrm>
            <a:off x="423163" y="980082"/>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Key Hook Hospital Payers: X, Y, Z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pPr/>
              <a:t>19</a:t>
            </a:fld>
            <a:endParaRPr lang="en-US" dirty="0"/>
          </a:p>
        </p:txBody>
      </p:sp>
      <p:sp>
        <p:nvSpPr>
          <p:cNvPr id="20" name="Text Placeholder 2"/>
          <p:cNvSpPr>
            <a:spLocks noGrp="1"/>
          </p:cNvSpPr>
          <p:nvPr>
            <p:ph type="body" sz="quarter" idx="19"/>
          </p:nvPr>
        </p:nvSpPr>
        <p:spPr/>
        <p:txBody>
          <a:bodyPr/>
          <a:lstStyle/>
          <a:p>
            <a:r>
              <a:rPr lang="en-US" dirty="0" smtClean="0"/>
              <a:t>Future Market Assessment </a:t>
            </a:r>
            <a:endParaRPr lang="en-US" dirty="0"/>
          </a:p>
        </p:txBody>
      </p:sp>
      <p:sp>
        <p:nvSpPr>
          <p:cNvPr id="3" name="Title 2"/>
          <p:cNvSpPr>
            <a:spLocks noGrp="1"/>
          </p:cNvSpPr>
          <p:nvPr>
            <p:ph type="title"/>
          </p:nvPr>
        </p:nvSpPr>
        <p:spPr/>
        <p:txBody>
          <a:bodyPr/>
          <a:lstStyle/>
          <a:p>
            <a:r>
              <a:rPr lang="en-US" dirty="0" smtClean="0"/>
              <a:t>Payment Reform</a:t>
            </a:r>
            <a:endParaRPr lang="en-US" dirty="0"/>
          </a:p>
        </p:txBody>
      </p:sp>
      <p:sp>
        <p:nvSpPr>
          <p:cNvPr id="63"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endParaRPr lang="en-US" sz="1300" dirty="0">
              <a:solidFill>
                <a:srgbClr val="617685"/>
              </a:solidFill>
              <a:latin typeface="Arial"/>
            </a:endParaRPr>
          </a:p>
        </p:txBody>
      </p:sp>
      <p:sp>
        <p:nvSpPr>
          <p:cNvPr id="7" name="Rectangle 6"/>
          <p:cNvSpPr/>
          <p:nvPr/>
        </p:nvSpPr>
        <p:spPr>
          <a:xfrm>
            <a:off x="399870" y="1374170"/>
            <a:ext cx="8314170" cy="1064231"/>
          </a:xfrm>
          <a:prstGeom prst="rect">
            <a:avLst/>
          </a:prstGeom>
          <a:ln w="6350"/>
        </p:spPr>
        <p:style>
          <a:lnRef idx="2">
            <a:schemeClr val="accent1"/>
          </a:lnRef>
          <a:fillRef idx="1">
            <a:schemeClr val="lt1"/>
          </a:fillRef>
          <a:effectRef idx="0">
            <a:schemeClr val="accent1"/>
          </a:effectRef>
          <a:fontRef idx="minor">
            <a:schemeClr val="dk1"/>
          </a:fontRef>
        </p:style>
        <p:txBody>
          <a:bodyPr lIns="91391" tIns="45695" rIns="91391" bIns="45695" rtlCol="0" anchor="ctr"/>
          <a:lstStyle/>
          <a:p>
            <a:pPr algn="ctr"/>
            <a:endParaRPr lang="en-US"/>
          </a:p>
        </p:txBody>
      </p:sp>
      <p:sp>
        <p:nvSpPr>
          <p:cNvPr id="8" name="TextBox 7"/>
          <p:cNvSpPr txBox="1"/>
          <p:nvPr/>
        </p:nvSpPr>
        <p:spPr>
          <a:xfrm>
            <a:off x="514166" y="1371600"/>
            <a:ext cx="4446836" cy="261578"/>
          </a:xfrm>
          <a:prstGeom prst="rect">
            <a:avLst/>
          </a:prstGeom>
          <a:noFill/>
        </p:spPr>
        <p:txBody>
          <a:bodyPr wrap="square" lIns="45693" tIns="45693" rIns="45693" bIns="45693" rtlCol="0">
            <a:spAutoFit/>
          </a:bodyPr>
          <a:lstStyle/>
          <a:p>
            <a:r>
              <a:rPr lang="en-US" sz="1100" b="1" dirty="0"/>
              <a:t>Payment model under consideration by institution:</a:t>
            </a:r>
          </a:p>
        </p:txBody>
      </p:sp>
      <p:sp>
        <p:nvSpPr>
          <p:cNvPr id="9" name="TextBox 8"/>
          <p:cNvSpPr txBox="1"/>
          <p:nvPr/>
        </p:nvSpPr>
        <p:spPr>
          <a:xfrm>
            <a:off x="610968" y="1668309"/>
            <a:ext cx="7999641" cy="784776"/>
          </a:xfrm>
          <a:prstGeom prst="rect">
            <a:avLst/>
          </a:prstGeom>
          <a:noFill/>
        </p:spPr>
        <p:txBody>
          <a:bodyPr wrap="square" lIns="45693" tIns="45693" rIns="45693" bIns="45693" rtlCol="0">
            <a:spAutoFit/>
          </a:bodyPr>
          <a:lstStyle/>
          <a:p>
            <a:r>
              <a:rPr lang="en-US" sz="1100" i="1" dirty="0"/>
              <a:t>Discuss the payment </a:t>
            </a:r>
            <a:r>
              <a:rPr lang="en-US" sz="1100" i="1" dirty="0" smtClean="0"/>
              <a:t>model(s) </a:t>
            </a:r>
            <a:r>
              <a:rPr lang="en-US" sz="1100" i="1" dirty="0"/>
              <a:t>your hospital is moving towards </a:t>
            </a:r>
            <a:r>
              <a:rPr lang="en-US" sz="1100" i="1" dirty="0" smtClean="0"/>
              <a:t>here.</a:t>
            </a:r>
          </a:p>
          <a:p>
            <a:r>
              <a:rPr lang="en-US" sz="1100" i="1" dirty="0"/>
              <a:t>E.g., Participating in Medicare Shared Savings Program. </a:t>
            </a:r>
          </a:p>
          <a:p>
            <a:endParaRPr lang="en-US" sz="1100" i="1" dirty="0"/>
          </a:p>
          <a:p>
            <a:endParaRPr lang="en-US" sz="1100" i="1" dirty="0"/>
          </a:p>
        </p:txBody>
      </p:sp>
      <p:sp>
        <p:nvSpPr>
          <p:cNvPr id="10" name="Rectangle 9"/>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11" name="TextBox 10"/>
          <p:cNvSpPr txBox="1"/>
          <p:nvPr/>
        </p:nvSpPr>
        <p:spPr>
          <a:xfrm>
            <a:off x="394959" y="5040095"/>
            <a:ext cx="7737021" cy="351733"/>
          </a:xfrm>
          <a:prstGeom prst="rect">
            <a:avLst/>
          </a:prstGeom>
          <a:noFill/>
        </p:spPr>
        <p:txBody>
          <a:bodyPr wrap="square" lIns="130542" tIns="65272" rIns="130542" bIns="65272" rtlCol="0">
            <a:spAutoFit/>
          </a:bodyPr>
          <a:lstStyle/>
          <a:p>
            <a:r>
              <a:rPr lang="en-US" sz="1400" b="1" dirty="0"/>
              <a:t>Implications of the shift in payment model:</a:t>
            </a:r>
          </a:p>
        </p:txBody>
      </p:sp>
      <p:sp>
        <p:nvSpPr>
          <p:cNvPr id="12" name="TextBox 11"/>
          <p:cNvSpPr txBox="1"/>
          <p:nvPr/>
        </p:nvSpPr>
        <p:spPr>
          <a:xfrm>
            <a:off x="610967" y="2514606"/>
            <a:ext cx="2741841" cy="261578"/>
          </a:xfrm>
          <a:prstGeom prst="rect">
            <a:avLst/>
          </a:prstGeom>
          <a:noFill/>
        </p:spPr>
        <p:txBody>
          <a:bodyPr wrap="square" lIns="45693" tIns="45693" rIns="45693" bIns="45693" rtlCol="0">
            <a:spAutoFit/>
          </a:bodyPr>
          <a:lstStyle/>
          <a:p>
            <a:r>
              <a:rPr lang="en-US" sz="1100" b="1" dirty="0"/>
              <a:t>Implementation Actions :</a:t>
            </a:r>
          </a:p>
        </p:txBody>
      </p:sp>
      <p:sp>
        <p:nvSpPr>
          <p:cNvPr id="13" name="TextBox 12"/>
          <p:cNvSpPr txBox="1"/>
          <p:nvPr/>
        </p:nvSpPr>
        <p:spPr>
          <a:xfrm>
            <a:off x="610959" y="2819402"/>
            <a:ext cx="3999820" cy="769387"/>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List steps the institution has taken towards implementing the new payment model.</a:t>
            </a:r>
          </a:p>
          <a:p>
            <a:pPr marL="171356" indent="-171356">
              <a:buFont typeface="Arial" pitchFamily="34" charset="0"/>
              <a:buChar char="•"/>
            </a:pPr>
            <a:endParaRPr lang="en-US" sz="1100" i="1" dirty="0"/>
          </a:p>
          <a:p>
            <a:endParaRPr lang="en-US" sz="1100" i="1" dirty="0"/>
          </a:p>
        </p:txBody>
      </p:sp>
      <p:sp>
        <p:nvSpPr>
          <p:cNvPr id="14" name="TextBox 13"/>
          <p:cNvSpPr txBox="1"/>
          <p:nvPr/>
        </p:nvSpPr>
        <p:spPr>
          <a:xfrm>
            <a:off x="4806730" y="2514606"/>
            <a:ext cx="2741841" cy="261578"/>
          </a:xfrm>
          <a:prstGeom prst="rect">
            <a:avLst/>
          </a:prstGeom>
          <a:noFill/>
        </p:spPr>
        <p:txBody>
          <a:bodyPr wrap="square" lIns="45693" tIns="45693" rIns="45693" bIns="45693" rtlCol="0">
            <a:spAutoFit/>
          </a:bodyPr>
          <a:lstStyle/>
          <a:p>
            <a:r>
              <a:rPr lang="en-US" sz="1100" b="1" dirty="0"/>
              <a:t>Patients and Services  Affected:</a:t>
            </a:r>
          </a:p>
        </p:txBody>
      </p:sp>
      <p:sp>
        <p:nvSpPr>
          <p:cNvPr id="15" name="TextBox 14"/>
          <p:cNvSpPr txBox="1"/>
          <p:nvPr/>
        </p:nvSpPr>
        <p:spPr>
          <a:xfrm>
            <a:off x="4806721" y="2819402"/>
            <a:ext cx="3999820" cy="769387"/>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List patient groups and specific services that will be affected by this shift.</a:t>
            </a:r>
          </a:p>
          <a:p>
            <a:pPr marL="171356" indent="-171356">
              <a:buFont typeface="Arial" pitchFamily="34" charset="0"/>
              <a:buChar char="•"/>
            </a:pPr>
            <a:endParaRPr lang="en-US" sz="1100" i="1" dirty="0"/>
          </a:p>
          <a:p>
            <a:endParaRPr lang="en-US" sz="1100" i="1" dirty="0"/>
          </a:p>
        </p:txBody>
      </p:sp>
      <p:sp>
        <p:nvSpPr>
          <p:cNvPr id="16" name="TextBox 15"/>
          <p:cNvSpPr txBox="1"/>
          <p:nvPr/>
        </p:nvSpPr>
        <p:spPr>
          <a:xfrm>
            <a:off x="514170" y="5354208"/>
            <a:ext cx="7956563" cy="1107941"/>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a:t>
            </a:r>
            <a:r>
              <a:rPr lang="en-US" sz="1100" i="1" dirty="0" smtClean="0"/>
              <a:t>here</a:t>
            </a:r>
          </a:p>
          <a:p>
            <a:pPr marL="171356" indent="-171356">
              <a:buFont typeface="Arial" pitchFamily="34" charset="0"/>
              <a:buChar char="•"/>
            </a:pPr>
            <a:r>
              <a:rPr lang="en-US" sz="1100" i="1" dirty="0"/>
              <a:t>E.g., Keeping ACO patients out of ED and hospital essential to cutting costs; explore possibility of using nurse navigators to maintain relationships with patients post-care to promote care compliance.</a:t>
            </a:r>
          </a:p>
          <a:p>
            <a:pPr marL="171356" indent="-171356">
              <a:buFont typeface="Arial" pitchFamily="34" charset="0"/>
              <a:buChar char="•"/>
            </a:pPr>
            <a:endParaRPr lang="en-US" sz="1100" i="1" dirty="0"/>
          </a:p>
          <a:p>
            <a:pPr marL="171356" indent="-171356">
              <a:buFont typeface="Arial" pitchFamily="34" charset="0"/>
              <a:buChar char="•"/>
            </a:pPr>
            <a:endParaRPr lang="en-US" sz="1100" i="1" dirty="0"/>
          </a:p>
          <a:p>
            <a:endParaRPr lang="en-US" sz="1100" i="1" dirty="0"/>
          </a:p>
        </p:txBody>
      </p:sp>
      <p:sp>
        <p:nvSpPr>
          <p:cNvPr id="17" name="Text Placeholder 12"/>
          <p:cNvSpPr txBox="1">
            <a:spLocks/>
          </p:cNvSpPr>
          <p:nvPr/>
        </p:nvSpPr>
        <p:spPr bwMode="gray">
          <a:xfrm>
            <a:off x="423163" y="980082"/>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Hook Hospital’s Payment Reform Strategy Impact on </a:t>
            </a:r>
            <a:r>
              <a:rPr lang="en-US" sz="1300" dirty="0" smtClean="0">
                <a:solidFill>
                  <a:srgbClr val="617685"/>
                </a:solidFill>
                <a:latin typeface="Arial"/>
              </a:rPr>
              <a:t>Neurosciences </a:t>
            </a:r>
            <a:r>
              <a:rPr lang="en-US" sz="1300" dirty="0">
                <a:solidFill>
                  <a:srgbClr val="617685"/>
                </a:solidFill>
                <a:latin typeface="Arial"/>
              </a:rPr>
              <a:t>Service Line</a:t>
            </a:r>
          </a:p>
        </p:txBody>
      </p:sp>
    </p:spTree>
    <p:extLst>
      <p:ext uri="{BB962C8B-B14F-4D97-AF65-F5344CB8AC3E}">
        <p14:creationId xmlns:p14="http://schemas.microsoft.com/office/powerpoint/2010/main" val="2841340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a:t>
            </a:fld>
            <a:endParaRPr lang="en-US" dirty="0">
              <a:solidFill>
                <a:srgbClr val="000000"/>
              </a:solidFill>
            </a:endParaRPr>
          </a:p>
        </p:txBody>
      </p:sp>
      <p:sp>
        <p:nvSpPr>
          <p:cNvPr id="14" name="Text Placeholder 13"/>
          <p:cNvSpPr>
            <a:spLocks noGrp="1"/>
          </p:cNvSpPr>
          <p:nvPr>
            <p:ph type="body" sz="quarter" idx="17"/>
          </p:nvPr>
        </p:nvSpPr>
        <p:spPr/>
        <p:txBody>
          <a:bodyPr/>
          <a:lstStyle/>
          <a:p>
            <a:pPr algn="r"/>
            <a:r>
              <a:rPr lang="en-US" dirty="0" smtClean="0"/>
              <a:t>Marketing and Planning Leadership Council</a:t>
            </a:r>
            <a:endParaRPr lang="en-US" dirty="0"/>
          </a:p>
        </p:txBody>
      </p:sp>
      <p:sp>
        <p:nvSpPr>
          <p:cNvPr id="15" name="Text Placeholder 14"/>
          <p:cNvSpPr>
            <a:spLocks noGrp="1"/>
          </p:cNvSpPr>
          <p:nvPr>
            <p:ph type="body" sz="quarter" idx="19"/>
          </p:nvPr>
        </p:nvSpPr>
        <p:spPr/>
        <p:txBody>
          <a:bodyPr/>
          <a:lstStyle/>
          <a:p>
            <a:r>
              <a:rPr lang="en-US" dirty="0" smtClean="0"/>
              <a:t>Instructions</a:t>
            </a:r>
            <a:endParaRPr lang="en-US" dirty="0"/>
          </a:p>
        </p:txBody>
      </p:sp>
      <p:sp>
        <p:nvSpPr>
          <p:cNvPr id="12" name="Title 11"/>
          <p:cNvSpPr>
            <a:spLocks noGrp="1"/>
          </p:cNvSpPr>
          <p:nvPr>
            <p:ph type="title"/>
          </p:nvPr>
        </p:nvSpPr>
        <p:spPr/>
        <p:txBody>
          <a:bodyPr/>
          <a:lstStyle/>
          <a:p>
            <a:r>
              <a:rPr lang="en-US" dirty="0" smtClean="0"/>
              <a:t>How to use this template</a:t>
            </a:r>
            <a:endParaRPr lang="en-US" dirty="0"/>
          </a:p>
        </p:txBody>
      </p:sp>
      <p:sp>
        <p:nvSpPr>
          <p:cNvPr id="13" name="Text Placeholder 12"/>
          <p:cNvSpPr>
            <a:spLocks noGrp="1"/>
          </p:cNvSpPr>
          <p:nvPr>
            <p:ph type="body" sz="quarter" idx="11"/>
          </p:nvPr>
        </p:nvSpPr>
        <p:spPr>
          <a:xfrm>
            <a:off x="399866" y="1295400"/>
            <a:ext cx="8314171" cy="4876800"/>
          </a:xfrm>
        </p:spPr>
        <p:txBody>
          <a:bodyPr/>
          <a:lstStyle/>
          <a:p>
            <a:r>
              <a:rPr lang="en-US" dirty="0" smtClean="0">
                <a:solidFill>
                  <a:schemeClr val="tx1"/>
                </a:solidFill>
              </a:rPr>
              <a:t>The Neurosciences Strategic Plan Template assists you in developing a ready-to-present strategic plan that is goal-oriented, actionable, measurable and aligned with institution priorities.  </a:t>
            </a:r>
          </a:p>
          <a:p>
            <a:endParaRPr lang="en-US" dirty="0">
              <a:solidFill>
                <a:schemeClr val="tx1"/>
              </a:solidFill>
            </a:endParaRPr>
          </a:p>
          <a:p>
            <a:r>
              <a:rPr lang="en-US" dirty="0" smtClean="0">
                <a:solidFill>
                  <a:schemeClr val="tx1"/>
                </a:solidFill>
              </a:rPr>
              <a:t>The template provides direction on key steps of the planning process: performance analysis, market assessment, strategic plan design, and plan evaluation.  Review the available tools and exercises included in this document and add and remove slides to match the level of detail you need.</a:t>
            </a:r>
          </a:p>
          <a:p>
            <a:endParaRPr lang="en-US" dirty="0">
              <a:solidFill>
                <a:schemeClr val="tx1"/>
              </a:solidFill>
            </a:endParaRPr>
          </a:p>
          <a:p>
            <a:r>
              <a:rPr lang="en-US" dirty="0" smtClean="0">
                <a:solidFill>
                  <a:schemeClr val="tx1"/>
                </a:solidFill>
              </a:rPr>
              <a:t>The template is designed to be used as an active document across the life of the strategic plan.  Progress on the plan can be continuously tracked using the scorecard provided and modifications can be made as needed.  Templates for financial planning, implementation planning, and communication planning are also included.</a:t>
            </a:r>
          </a:p>
          <a:p>
            <a:endParaRPr lang="en-US" dirty="0">
              <a:solidFill>
                <a:schemeClr val="tx1"/>
              </a:solidFill>
            </a:endParaRPr>
          </a:p>
          <a:p>
            <a:r>
              <a:rPr lang="en-US" dirty="0" smtClean="0">
                <a:solidFill>
                  <a:schemeClr val="tx1"/>
                </a:solidFill>
              </a:rPr>
              <a:t>This template can be used for an individual hospital, service line or multihospital system service line.  Throughout the template, “institution” is used to refer to either the hospital or the health system.   </a:t>
            </a:r>
          </a:p>
          <a:p>
            <a:endParaRPr lang="en-US" dirty="0">
              <a:solidFill>
                <a:schemeClr val="tx1"/>
              </a:solidFill>
            </a:endParaRPr>
          </a:p>
          <a:p>
            <a:r>
              <a:rPr lang="en-US" dirty="0" smtClean="0">
                <a:solidFill>
                  <a:schemeClr val="tx1"/>
                </a:solidFill>
              </a:rPr>
              <a:t>The “notes” section of each slide describes the purpose of each component and provides instructions for the specific task to complete.  Where appropriate, links to additional resources are provided to assist in the analysis. </a:t>
            </a:r>
            <a:r>
              <a:rPr lang="en-US" dirty="0">
                <a:solidFill>
                  <a:schemeClr val="tx1"/>
                </a:solidFill>
              </a:rPr>
              <a:t> </a:t>
            </a:r>
            <a:r>
              <a:rPr lang="en-US" dirty="0" smtClean="0">
                <a:solidFill>
                  <a:schemeClr val="tx1"/>
                </a:solidFill>
              </a:rPr>
              <a:t>Further instructions appear on the slides as place holders and examples are provided throughout the template slides in italics.  </a:t>
            </a:r>
          </a:p>
          <a:p>
            <a:endParaRPr lang="en-US" dirty="0">
              <a:solidFill>
                <a:schemeClr val="tx1"/>
              </a:solidFill>
            </a:endParaRPr>
          </a:p>
          <a:p>
            <a:r>
              <a:rPr lang="en-US" dirty="0" smtClean="0">
                <a:solidFill>
                  <a:schemeClr val="tx1"/>
                </a:solidFill>
              </a:rPr>
              <a:t>After completing the template, </a:t>
            </a:r>
            <a:r>
              <a:rPr lang="en-US" dirty="0">
                <a:solidFill>
                  <a:schemeClr val="tx1"/>
                </a:solidFill>
              </a:rPr>
              <a:t>r</a:t>
            </a:r>
            <a:r>
              <a:rPr lang="en-US" dirty="0" smtClean="0">
                <a:solidFill>
                  <a:schemeClr val="tx1"/>
                </a:solidFill>
              </a:rPr>
              <a:t>emove the Advisory Board slides (in red), </a:t>
            </a:r>
            <a:r>
              <a:rPr lang="en-US" dirty="0">
                <a:solidFill>
                  <a:schemeClr val="tx1"/>
                </a:solidFill>
              </a:rPr>
              <a:t>and </a:t>
            </a:r>
            <a:r>
              <a:rPr lang="en-US" dirty="0" smtClean="0">
                <a:solidFill>
                  <a:schemeClr val="tx1"/>
                </a:solidFill>
              </a:rPr>
              <a:t>delete/replace </a:t>
            </a:r>
            <a:r>
              <a:rPr lang="en-US" dirty="0">
                <a:solidFill>
                  <a:schemeClr val="tx1"/>
                </a:solidFill>
              </a:rPr>
              <a:t>all placeholder and sample text that appears </a:t>
            </a:r>
            <a:r>
              <a:rPr lang="en-US" dirty="0" smtClean="0">
                <a:solidFill>
                  <a:schemeClr val="tx1"/>
                </a:solidFill>
              </a:rPr>
              <a:t>on the slides </a:t>
            </a:r>
            <a:r>
              <a:rPr lang="en-US" dirty="0">
                <a:solidFill>
                  <a:schemeClr val="tx1"/>
                </a:solidFill>
              </a:rPr>
              <a:t>to </a:t>
            </a:r>
            <a:r>
              <a:rPr lang="en-US" dirty="0" smtClean="0">
                <a:solidFill>
                  <a:schemeClr val="tx1"/>
                </a:solidFill>
              </a:rPr>
              <a:t>share the presentation with stakeholders.</a:t>
            </a:r>
            <a:endParaRPr lang="en-US" dirty="0">
              <a:solidFill>
                <a:schemeClr val="tx1"/>
              </a:solidFill>
            </a:endParaRPr>
          </a:p>
        </p:txBody>
      </p:sp>
      <p:pic>
        <p:nvPicPr>
          <p:cNvPr id="7" name="Picture 6" descr="ABC_logo_rgb.png"/>
          <p:cNvPicPr>
            <a:picLocks noChangeAspect="1"/>
          </p:cNvPicPr>
          <p:nvPr/>
        </p:nvPicPr>
        <p:blipFill>
          <a:blip r:embed="rId3" cstate="print"/>
          <a:stretch>
            <a:fillRect/>
          </a:stretch>
        </p:blipFill>
        <p:spPr bwMode="gray">
          <a:xfrm>
            <a:off x="5405586" y="349626"/>
            <a:ext cx="1172095" cy="451256"/>
          </a:xfrm>
          <a:prstGeom prst="rect">
            <a:avLst/>
          </a:prstGeom>
        </p:spPr>
      </p:pic>
      <p:cxnSp>
        <p:nvCxnSpPr>
          <p:cNvPr id="8" name="Straight Connector 7"/>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15"/>
          <p:cNvSpPr txBox="1">
            <a:spLocks/>
          </p:cNvSpPr>
          <p:nvPr/>
        </p:nvSpPr>
        <p:spPr bwMode="gray">
          <a:xfrm>
            <a:off x="6769218" y="417006"/>
            <a:ext cx="1945295" cy="322729"/>
          </a:xfrm>
          <a:prstGeom prst="rect">
            <a:avLst/>
          </a:prstGeom>
        </p:spPr>
        <p:txBody>
          <a:bodyPr vert="horz" wrap="square" lIns="41010" tIns="41010" rIns="41010" bIns="41010"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defTabSz="913914">
              <a:defRPr/>
            </a:pPr>
            <a:r>
              <a:rPr lang="en-US" dirty="0">
                <a:solidFill>
                  <a:srgbClr val="617685"/>
                </a:solidFill>
              </a:rPr>
              <a:t>Marketing and Planning</a:t>
            </a:r>
            <a:br>
              <a:rPr lang="en-US" dirty="0">
                <a:solidFill>
                  <a:srgbClr val="617685"/>
                </a:solidFill>
              </a:rPr>
            </a:br>
            <a:r>
              <a:rPr lang="en-US" dirty="0">
                <a:solidFill>
                  <a:srgbClr val="617685"/>
                </a:solidFill>
              </a:rPr>
              <a:t>Leadership Council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20</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Employers: Anticipated Growth, Shifts in Payment Strategies</a:t>
            </a:r>
            <a:endParaRPr lang="en-US" dirty="0"/>
          </a:p>
        </p:txBody>
      </p:sp>
      <p:sp>
        <p:nvSpPr>
          <p:cNvPr id="5" name="Rectangle 4"/>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6" name="TextBox 5"/>
          <p:cNvSpPr txBox="1"/>
          <p:nvPr/>
        </p:nvSpPr>
        <p:spPr>
          <a:xfrm>
            <a:off x="394959" y="5040095"/>
            <a:ext cx="7737021" cy="351733"/>
          </a:xfrm>
          <a:prstGeom prst="rect">
            <a:avLst/>
          </a:prstGeom>
          <a:noFill/>
        </p:spPr>
        <p:txBody>
          <a:bodyPr wrap="square" lIns="130542" tIns="65272" rIns="130542" bIns="65272" rtlCol="0">
            <a:spAutoFit/>
          </a:bodyPr>
          <a:lstStyle/>
          <a:p>
            <a:r>
              <a:rPr lang="en-US" sz="1400" b="1" dirty="0"/>
              <a:t>Implications of the shifts in employer size, strategy:</a:t>
            </a:r>
          </a:p>
        </p:txBody>
      </p:sp>
      <p:sp>
        <p:nvSpPr>
          <p:cNvPr id="7" name="TextBox 6"/>
          <p:cNvSpPr txBox="1"/>
          <p:nvPr/>
        </p:nvSpPr>
        <p:spPr>
          <a:xfrm>
            <a:off x="514170" y="5354206"/>
            <a:ext cx="7956563" cy="969442"/>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a:t>
            </a:r>
            <a:r>
              <a:rPr lang="en-US" sz="1100" i="1" dirty="0" smtClean="0"/>
              <a:t>here</a:t>
            </a:r>
          </a:p>
          <a:p>
            <a:pPr marL="171356" indent="-171356">
              <a:buFont typeface="Arial" pitchFamily="34" charset="0"/>
              <a:buChar char="•"/>
            </a:pPr>
            <a:r>
              <a:rPr lang="en-US" sz="1100" i="1" dirty="0" smtClean="0"/>
              <a:t>E.g., </a:t>
            </a:r>
            <a:r>
              <a:rPr lang="en-US" sz="1100" i="1" dirty="0"/>
              <a:t>E.g., Lily Manufacturing Co. represents viable, insured population; </a:t>
            </a:r>
            <a:r>
              <a:rPr lang="en-US" sz="1100" i="1" dirty="0" smtClean="0"/>
              <a:t>potential to build relationship with Lily to contract care for neurosciences patients.</a:t>
            </a:r>
            <a:endParaRPr lang="en-US" sz="1100" i="1" dirty="0"/>
          </a:p>
          <a:p>
            <a:pPr marL="171356" indent="-171356">
              <a:buFont typeface="Arial" pitchFamily="34" charset="0"/>
              <a:buChar char="•"/>
            </a:pPr>
            <a:endParaRPr lang="en-US" sz="1100" i="1" dirty="0"/>
          </a:p>
          <a:p>
            <a:endParaRPr lang="en-US" sz="1100" i="1" dirty="0"/>
          </a:p>
        </p:txBody>
      </p:sp>
      <p:graphicFrame>
        <p:nvGraphicFramePr>
          <p:cNvPr id="8" name="Table 7"/>
          <p:cNvGraphicFramePr>
            <a:graphicFrameLocks noGrp="1"/>
          </p:cNvGraphicFramePr>
          <p:nvPr>
            <p:extLst>
              <p:ext uri="{D42A27DB-BD31-4B8C-83A1-F6EECF244321}">
                <p14:modId xmlns:p14="http://schemas.microsoft.com/office/powerpoint/2010/main" val="3521210400"/>
              </p:ext>
            </p:extLst>
          </p:nvPr>
        </p:nvGraphicFramePr>
        <p:xfrm>
          <a:off x="399866" y="1371599"/>
          <a:ext cx="8314177" cy="3352797"/>
        </p:xfrm>
        <a:graphic>
          <a:graphicData uri="http://schemas.openxmlformats.org/drawingml/2006/table">
            <a:tbl>
              <a:tblPr firstRow="1" bandRow="1">
                <a:tableStyleId>{5C22544A-7EE6-4342-B048-85BDC9FD1C3A}</a:tableStyleId>
              </a:tblPr>
              <a:tblGrid>
                <a:gridCol w="2078544"/>
                <a:gridCol w="1732597"/>
                <a:gridCol w="1732597"/>
                <a:gridCol w="2770439"/>
              </a:tblGrid>
              <a:tr h="478971">
                <a:tc>
                  <a:txBody>
                    <a:bodyPr/>
                    <a:lstStyle/>
                    <a:p>
                      <a:pPr algn="l"/>
                      <a:r>
                        <a:rPr lang="en-US" sz="1100" dirty="0" smtClean="0"/>
                        <a:t>Employer</a:t>
                      </a:r>
                      <a:endParaRPr lang="en-US" sz="1100" dirty="0"/>
                    </a:p>
                  </a:txBody>
                  <a:tcPr anchor="ctr"/>
                </a:tc>
                <a:tc>
                  <a:txBody>
                    <a:bodyPr/>
                    <a:lstStyle/>
                    <a:p>
                      <a:pPr algn="l"/>
                      <a:r>
                        <a:rPr lang="en-US" sz="1100" dirty="0" smtClean="0"/>
                        <a:t>Number of Employees</a:t>
                      </a:r>
                      <a:endParaRPr lang="en-US" sz="1100" dirty="0"/>
                    </a:p>
                  </a:txBody>
                  <a:tcPr anchor="ctr"/>
                </a:tc>
                <a:tc>
                  <a:txBody>
                    <a:bodyPr/>
                    <a:lstStyle/>
                    <a:p>
                      <a:pPr algn="l"/>
                      <a:r>
                        <a:rPr lang="en-US" sz="1100" dirty="0" smtClean="0"/>
                        <a:t>Anticipated Growth </a:t>
                      </a:r>
                      <a:endParaRPr lang="en-US" sz="1100" dirty="0"/>
                    </a:p>
                  </a:txBody>
                  <a:tcPr anchor="ctr"/>
                </a:tc>
                <a:tc>
                  <a:txBody>
                    <a:bodyPr/>
                    <a:lstStyle/>
                    <a:p>
                      <a:pPr algn="l"/>
                      <a:r>
                        <a:rPr lang="en-US" sz="1100" dirty="0" smtClean="0"/>
                        <a:t>Comments</a:t>
                      </a:r>
                      <a:endParaRPr lang="en-US" sz="1100" dirty="0"/>
                    </a:p>
                  </a:txBody>
                  <a:tcPr anchor="ctr"/>
                </a:tc>
              </a:tr>
              <a:tr h="478971">
                <a:tc>
                  <a:txBody>
                    <a:bodyPr/>
                    <a:lstStyle/>
                    <a:p>
                      <a:r>
                        <a:rPr lang="en-US" sz="1100" i="1" dirty="0" smtClean="0"/>
                        <a:t>Lily Manufacturing Co.</a:t>
                      </a:r>
                      <a:endParaRPr lang="en-US" sz="1100" i="1" dirty="0"/>
                    </a:p>
                  </a:txBody>
                  <a:tcPr/>
                </a:tc>
                <a:tc>
                  <a:txBody>
                    <a:bodyPr/>
                    <a:lstStyle/>
                    <a:p>
                      <a:r>
                        <a:rPr lang="en-US" sz="1100" i="1" dirty="0" smtClean="0"/>
                        <a:t>~1000</a:t>
                      </a:r>
                      <a:endParaRPr lang="en-US" sz="1100" i="1" dirty="0"/>
                    </a:p>
                  </a:txBody>
                  <a:tcPr/>
                </a:tc>
                <a:tc>
                  <a:txBody>
                    <a:bodyPr/>
                    <a:lstStyle/>
                    <a:p>
                      <a:r>
                        <a:rPr lang="en-US" sz="1100" i="1" dirty="0" smtClean="0"/>
                        <a:t>~1100</a:t>
                      </a:r>
                      <a:endParaRPr lang="en-US" sz="1100" i="1" dirty="0"/>
                    </a:p>
                  </a:txBody>
                  <a:tcPr/>
                </a:tc>
                <a:tc>
                  <a:txBody>
                    <a:bodyPr/>
                    <a:lstStyle/>
                    <a:p>
                      <a:r>
                        <a:rPr lang="en-US" sz="1100" i="1" dirty="0" smtClean="0"/>
                        <a:t>Self-insured; looking for partner for disease management program</a:t>
                      </a:r>
                      <a:endParaRPr lang="en-US" sz="1100" i="1" dirty="0"/>
                    </a:p>
                  </a:txBody>
                  <a:tcPr/>
                </a:tc>
              </a:tr>
              <a:tr h="478971">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r>
              <a:tr h="478971">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r>
              <a:tr h="478971">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r>
              <a:tr h="478971">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r>
              <a:tr h="478971">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Employed Physicians: Anticipated Changes in Staffing and Leadership</a:t>
            </a:r>
            <a:endParaRPr lang="en-US" dirty="0"/>
          </a:p>
        </p:txBody>
      </p:sp>
      <p:sp>
        <p:nvSpPr>
          <p:cNvPr id="25" name="Rectangle 24"/>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26" name="TextBox 25"/>
          <p:cNvSpPr txBox="1"/>
          <p:nvPr/>
        </p:nvSpPr>
        <p:spPr>
          <a:xfrm>
            <a:off x="394959" y="5040095"/>
            <a:ext cx="7737021" cy="351733"/>
          </a:xfrm>
          <a:prstGeom prst="rect">
            <a:avLst/>
          </a:prstGeom>
          <a:noFill/>
        </p:spPr>
        <p:txBody>
          <a:bodyPr wrap="square" lIns="130542" tIns="65272" rIns="130542" bIns="65272" rtlCol="0">
            <a:spAutoFit/>
          </a:bodyPr>
          <a:lstStyle/>
          <a:p>
            <a:r>
              <a:rPr lang="en-US" sz="1400" b="1" dirty="0"/>
              <a:t>Implications of physician employment trends:</a:t>
            </a:r>
          </a:p>
        </p:txBody>
      </p:sp>
      <p:graphicFrame>
        <p:nvGraphicFramePr>
          <p:cNvPr id="28" name="Chart 27"/>
          <p:cNvGraphicFramePr/>
          <p:nvPr>
            <p:extLst>
              <p:ext uri="{D42A27DB-BD31-4B8C-83A1-F6EECF244321}">
                <p14:modId xmlns:p14="http://schemas.microsoft.com/office/powerpoint/2010/main" val="2383696975"/>
              </p:ext>
            </p:extLst>
          </p:nvPr>
        </p:nvGraphicFramePr>
        <p:xfrm>
          <a:off x="538555" y="1288242"/>
          <a:ext cx="4719246" cy="1866709"/>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538554" y="5355073"/>
            <a:ext cx="7956563" cy="1323385"/>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a:t>
            </a:r>
            <a:r>
              <a:rPr lang="en-US" sz="1100" i="1" dirty="0" smtClean="0"/>
              <a:t>here</a:t>
            </a:r>
          </a:p>
          <a:p>
            <a:pPr marL="171376" indent="-171376">
              <a:buFont typeface="Arial" pitchFamily="34" charset="0"/>
              <a:buChar char="•"/>
            </a:pPr>
            <a:r>
              <a:rPr lang="en-US" sz="1100" i="1" dirty="0"/>
              <a:t>E.g. Number of expected retirees will exacerbate current capacity issues; necessary to bolster recruitment efforts. </a:t>
            </a:r>
          </a:p>
          <a:p>
            <a:pPr marL="171376" indent="-171376">
              <a:buFont typeface="Arial" pitchFamily="34" charset="0"/>
              <a:buChar char="•"/>
            </a:pPr>
            <a:endParaRPr lang="en-US" sz="1100" i="1" dirty="0"/>
          </a:p>
          <a:p>
            <a:endParaRPr lang="en-US" sz="1100" i="1" dirty="0" smtClean="0"/>
          </a:p>
          <a:p>
            <a:pPr marL="171356" indent="-171356">
              <a:buFont typeface="Arial" pitchFamily="34" charset="0"/>
              <a:buChar char="•"/>
            </a:pPr>
            <a:endParaRPr lang="en-US" sz="1100" i="1" dirty="0"/>
          </a:p>
          <a:p>
            <a:pPr marL="171356" indent="-171356">
              <a:buFont typeface="Arial" pitchFamily="34" charset="0"/>
              <a:buChar char="•"/>
            </a:pPr>
            <a:endParaRPr lang="en-US" sz="1100" i="1" dirty="0"/>
          </a:p>
          <a:p>
            <a:endParaRPr lang="en-US" sz="1100" i="1" dirty="0"/>
          </a:p>
        </p:txBody>
      </p:sp>
      <p:graphicFrame>
        <p:nvGraphicFramePr>
          <p:cNvPr id="11" name="Table 10"/>
          <p:cNvGraphicFramePr>
            <a:graphicFrameLocks noGrp="1"/>
          </p:cNvGraphicFramePr>
          <p:nvPr>
            <p:extLst>
              <p:ext uri="{D42A27DB-BD31-4B8C-83A1-F6EECF244321}">
                <p14:modId xmlns:p14="http://schemas.microsoft.com/office/powerpoint/2010/main" val="303928686"/>
              </p:ext>
            </p:extLst>
          </p:nvPr>
        </p:nvGraphicFramePr>
        <p:xfrm>
          <a:off x="5562600" y="2764675"/>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Expected Retirees</a:t>
                      </a:r>
                      <a:endParaRPr lang="en-US" sz="1100" dirty="0"/>
                    </a:p>
                  </a:txBody>
                  <a:tcPr anchor="ctr"/>
                </a:tc>
                <a:tc>
                  <a:txBody>
                    <a:bodyPr/>
                    <a:lstStyle/>
                    <a:p>
                      <a:pPr algn="ctr"/>
                      <a:endParaRPr lang="en-US" sz="1100" dirty="0"/>
                    </a:p>
                  </a:txBody>
                  <a:tcPr anchor="ctr"/>
                </a:tc>
              </a:tr>
            </a:tbl>
          </a:graphicData>
        </a:graphic>
      </p:graphicFrame>
      <p:sp>
        <p:nvSpPr>
          <p:cNvPr id="12" name="TextBox 11"/>
          <p:cNvSpPr txBox="1"/>
          <p:nvPr/>
        </p:nvSpPr>
        <p:spPr>
          <a:xfrm>
            <a:off x="5912312" y="1323231"/>
            <a:ext cx="2286000" cy="253865"/>
          </a:xfrm>
          <a:prstGeom prst="rect">
            <a:avLst/>
          </a:prstGeom>
          <a:noFill/>
        </p:spPr>
        <p:txBody>
          <a:bodyPr wrap="square" lIns="45695" tIns="45695" rIns="45695" bIns="45695" rtlCol="0">
            <a:spAutoFit/>
          </a:bodyPr>
          <a:lstStyle/>
          <a:p>
            <a:pPr algn="ctr"/>
            <a:r>
              <a:rPr lang="en-US" sz="1000" b="1" dirty="0" smtClean="0"/>
              <a:t>Estimating Physician Need</a:t>
            </a:r>
            <a:endParaRPr lang="en-US" sz="1000" b="1" dirty="0"/>
          </a:p>
        </p:txBody>
      </p:sp>
      <p:graphicFrame>
        <p:nvGraphicFramePr>
          <p:cNvPr id="13" name="Table 12"/>
          <p:cNvGraphicFramePr>
            <a:graphicFrameLocks noGrp="1"/>
          </p:cNvGraphicFramePr>
          <p:nvPr>
            <p:extLst>
              <p:ext uri="{D42A27DB-BD31-4B8C-83A1-F6EECF244321}">
                <p14:modId xmlns:p14="http://schemas.microsoft.com/office/powerpoint/2010/main" val="1051830606"/>
              </p:ext>
            </p:extLst>
          </p:nvPr>
        </p:nvGraphicFramePr>
        <p:xfrm>
          <a:off x="5562600" y="3608280"/>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New Recruits</a:t>
                      </a:r>
                      <a:r>
                        <a:rPr lang="en-US" sz="1100" baseline="0" dirty="0" smtClean="0"/>
                        <a:t> Needed</a:t>
                      </a:r>
                      <a:endParaRPr lang="en-US" sz="1100" dirty="0"/>
                    </a:p>
                  </a:txBody>
                  <a:tcPr anchor="ctr"/>
                </a:tc>
                <a:tc>
                  <a:txBody>
                    <a:bodyPr/>
                    <a:lstStyle/>
                    <a:p>
                      <a:pPr algn="ctr"/>
                      <a:endParaRPr lang="en-US" sz="1100" dirty="0"/>
                    </a:p>
                  </a:txBody>
                  <a:tcPr anchor="ctr"/>
                </a:tc>
              </a:tr>
            </a:tbl>
          </a:graphicData>
        </a:graphic>
      </p:graphicFrame>
      <p:sp>
        <p:nvSpPr>
          <p:cNvPr id="5" name="Rectangle 4"/>
          <p:cNvSpPr/>
          <p:nvPr/>
        </p:nvSpPr>
        <p:spPr>
          <a:xfrm>
            <a:off x="1230776" y="3215924"/>
            <a:ext cx="3950824" cy="432053"/>
          </a:xfrm>
          <a:prstGeom prst="rect">
            <a:avLst/>
          </a:prstGeom>
          <a:ln w="3175"/>
        </p:spPr>
        <p:style>
          <a:lnRef idx="2">
            <a:schemeClr val="accent2"/>
          </a:lnRef>
          <a:fillRef idx="1">
            <a:schemeClr val="lt1"/>
          </a:fillRef>
          <a:effectRef idx="0">
            <a:schemeClr val="accent2"/>
          </a:effectRef>
          <a:fontRef idx="minor">
            <a:schemeClr val="dk1"/>
          </a:fontRef>
        </p:style>
        <p:txBody>
          <a:bodyPr lIns="91418" tIns="45709" rIns="91418" bIns="45709" rtlCol="0" anchor="ctr"/>
          <a:lstStyle/>
          <a:p>
            <a:pPr algn="ctr"/>
            <a:endParaRPr lang="en-US"/>
          </a:p>
        </p:txBody>
      </p:sp>
      <p:sp>
        <p:nvSpPr>
          <p:cNvPr id="6" name="TextBox 5"/>
          <p:cNvSpPr txBox="1"/>
          <p:nvPr/>
        </p:nvSpPr>
        <p:spPr>
          <a:xfrm>
            <a:off x="1607888" y="3308840"/>
            <a:ext cx="647700" cy="246221"/>
          </a:xfrm>
          <a:prstGeom prst="rect">
            <a:avLst/>
          </a:prstGeom>
          <a:noFill/>
        </p:spPr>
        <p:txBody>
          <a:bodyPr wrap="square" lIns="45709" tIns="45709" rIns="45709" bIns="45709" rtlCol="0">
            <a:spAutoFit/>
          </a:bodyPr>
          <a:lstStyle/>
          <a:p>
            <a:pPr algn="ctr"/>
            <a:r>
              <a:rPr lang="en-US" sz="1000" dirty="0" smtClean="0"/>
              <a:t>308 M</a:t>
            </a:r>
          </a:p>
        </p:txBody>
      </p:sp>
      <p:sp>
        <p:nvSpPr>
          <p:cNvPr id="15" name="TextBox 14"/>
          <p:cNvSpPr txBox="1"/>
          <p:nvPr/>
        </p:nvSpPr>
        <p:spPr>
          <a:xfrm>
            <a:off x="2869076" y="3308840"/>
            <a:ext cx="647700" cy="246221"/>
          </a:xfrm>
          <a:prstGeom prst="rect">
            <a:avLst/>
          </a:prstGeom>
          <a:noFill/>
        </p:spPr>
        <p:txBody>
          <a:bodyPr wrap="square" lIns="45709" tIns="45709" rIns="45709" bIns="45709" rtlCol="0">
            <a:spAutoFit/>
          </a:bodyPr>
          <a:lstStyle/>
          <a:p>
            <a:pPr algn="ctr"/>
            <a:r>
              <a:rPr lang="en-US" sz="1000" dirty="0" smtClean="0"/>
              <a:t>322 M</a:t>
            </a:r>
          </a:p>
        </p:txBody>
      </p:sp>
      <p:sp>
        <p:nvSpPr>
          <p:cNvPr id="16" name="TextBox 15"/>
          <p:cNvSpPr txBox="1"/>
          <p:nvPr/>
        </p:nvSpPr>
        <p:spPr>
          <a:xfrm>
            <a:off x="4164476" y="3308840"/>
            <a:ext cx="647700" cy="246221"/>
          </a:xfrm>
          <a:prstGeom prst="rect">
            <a:avLst/>
          </a:prstGeom>
          <a:noFill/>
        </p:spPr>
        <p:txBody>
          <a:bodyPr wrap="square" lIns="45709" tIns="45709" rIns="45709" bIns="45709" rtlCol="0">
            <a:spAutoFit/>
          </a:bodyPr>
          <a:lstStyle/>
          <a:p>
            <a:pPr algn="ctr"/>
            <a:r>
              <a:rPr lang="en-US" sz="1000" dirty="0" smtClean="0"/>
              <a:t>335 M</a:t>
            </a:r>
          </a:p>
        </p:txBody>
      </p:sp>
      <p:sp>
        <p:nvSpPr>
          <p:cNvPr id="18" name="TextBox 17"/>
          <p:cNvSpPr txBox="1"/>
          <p:nvPr/>
        </p:nvSpPr>
        <p:spPr>
          <a:xfrm>
            <a:off x="267890" y="3154951"/>
            <a:ext cx="824244" cy="569364"/>
          </a:xfrm>
          <a:prstGeom prst="rect">
            <a:avLst/>
          </a:prstGeom>
          <a:noFill/>
        </p:spPr>
        <p:txBody>
          <a:bodyPr wrap="square" lIns="45709" tIns="45709" rIns="45709" bIns="45709" rtlCol="0">
            <a:spAutoFit/>
          </a:bodyPr>
          <a:lstStyle/>
          <a:p>
            <a:pPr algn="ctr"/>
            <a:r>
              <a:rPr lang="en-US" sz="1000" dirty="0" smtClean="0"/>
              <a:t>US Population </a:t>
            </a:r>
          </a:p>
          <a:p>
            <a:pPr algn="ctr"/>
            <a:r>
              <a:rPr lang="en-US" sz="1000" dirty="0" smtClean="0"/>
              <a:t>in Millions</a:t>
            </a:r>
          </a:p>
        </p:txBody>
      </p:sp>
      <p:sp>
        <p:nvSpPr>
          <p:cNvPr id="19" name="TextBox 18"/>
          <p:cNvSpPr txBox="1"/>
          <p:nvPr/>
        </p:nvSpPr>
        <p:spPr>
          <a:xfrm>
            <a:off x="222812" y="3746582"/>
            <a:ext cx="914400" cy="553976"/>
          </a:xfrm>
          <a:prstGeom prst="rect">
            <a:avLst/>
          </a:prstGeom>
          <a:noFill/>
        </p:spPr>
        <p:txBody>
          <a:bodyPr wrap="square" lIns="45709" tIns="45709" rIns="45709" bIns="45709" rtlCol="0">
            <a:spAutoFit/>
          </a:bodyPr>
          <a:lstStyle/>
          <a:p>
            <a:pPr algn="ctr"/>
            <a:r>
              <a:rPr lang="en-US" sz="1000" dirty="0" smtClean="0"/>
              <a:t>Neurologists/ 100,000 People</a:t>
            </a:r>
          </a:p>
        </p:txBody>
      </p:sp>
      <p:sp>
        <p:nvSpPr>
          <p:cNvPr id="20" name="Rectangle 19"/>
          <p:cNvSpPr/>
          <p:nvPr/>
        </p:nvSpPr>
        <p:spPr>
          <a:xfrm>
            <a:off x="1217514" y="3767669"/>
            <a:ext cx="3950824" cy="432053"/>
          </a:xfrm>
          <a:prstGeom prst="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lIns="91418" tIns="45709" rIns="91418" bIns="45709" rtlCol="0" anchor="ctr"/>
          <a:lstStyle/>
          <a:p>
            <a:pPr algn="ctr"/>
            <a:endParaRPr lang="en-US"/>
          </a:p>
        </p:txBody>
      </p:sp>
      <p:sp>
        <p:nvSpPr>
          <p:cNvPr id="29" name="TextBox 28"/>
          <p:cNvSpPr txBox="1"/>
          <p:nvPr/>
        </p:nvSpPr>
        <p:spPr>
          <a:xfrm>
            <a:off x="4663440" y="6474046"/>
            <a:ext cx="4023360" cy="307754"/>
          </a:xfrm>
          <a:prstGeom prst="rect">
            <a:avLst/>
          </a:prstGeom>
          <a:noFill/>
        </p:spPr>
        <p:txBody>
          <a:bodyPr wrap="square" lIns="45709" tIns="45709" rIns="45709" bIns="45709" rtlCol="0">
            <a:spAutoFit/>
          </a:bodyPr>
          <a:lstStyle/>
          <a:p>
            <a:r>
              <a:rPr lang="en-US" sz="700" baseline="30000" dirty="0" smtClean="0"/>
              <a:t>1</a:t>
            </a:r>
            <a:r>
              <a:rPr lang="en-US" sz="700" dirty="0" smtClean="0"/>
              <a:t>US Department of Health and Human Services, “The Physician Workforce: Projections and Research into Current Issues Affecting Supply and Demand ,” December 2008. </a:t>
            </a:r>
          </a:p>
        </p:txBody>
      </p:sp>
      <p:graphicFrame>
        <p:nvGraphicFramePr>
          <p:cNvPr id="30" name="Table 29"/>
          <p:cNvGraphicFramePr>
            <a:graphicFrameLocks noGrp="1"/>
          </p:cNvGraphicFramePr>
          <p:nvPr>
            <p:extLst>
              <p:ext uri="{D42A27DB-BD31-4B8C-83A1-F6EECF244321}">
                <p14:modId xmlns:p14="http://schemas.microsoft.com/office/powerpoint/2010/main" val="1413052353"/>
              </p:ext>
            </p:extLst>
          </p:nvPr>
        </p:nvGraphicFramePr>
        <p:xfrm>
          <a:off x="5562600" y="1921072"/>
          <a:ext cx="2985425" cy="660654"/>
        </p:xfrm>
        <a:graphic>
          <a:graphicData uri="http://schemas.openxmlformats.org/drawingml/2006/table">
            <a:tbl>
              <a:tblPr firstRow="1" bandRow="1">
                <a:tableStyleId>{5C22544A-7EE6-4342-B048-85BDC9FD1C3A}</a:tableStyleId>
              </a:tblPr>
              <a:tblGrid>
                <a:gridCol w="1852098"/>
                <a:gridCol w="1133327"/>
              </a:tblGrid>
              <a:tr h="660654">
                <a:tc>
                  <a:txBody>
                    <a:bodyPr/>
                    <a:lstStyle/>
                    <a:p>
                      <a:pPr algn="ctr"/>
                      <a:r>
                        <a:rPr lang="en-US" sz="1100" dirty="0" smtClean="0"/>
                        <a:t>Physicians</a:t>
                      </a:r>
                      <a:r>
                        <a:rPr lang="en-US" sz="1100" baseline="0" dirty="0" smtClean="0"/>
                        <a:t> Needed</a:t>
                      </a:r>
                      <a:endParaRPr lang="en-US" sz="11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11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31" name="TextBox 30"/>
          <p:cNvSpPr txBox="1"/>
          <p:nvPr/>
        </p:nvSpPr>
        <p:spPr>
          <a:xfrm>
            <a:off x="64624" y="4322824"/>
            <a:ext cx="1230776" cy="553976"/>
          </a:xfrm>
          <a:prstGeom prst="rect">
            <a:avLst/>
          </a:prstGeom>
          <a:noFill/>
        </p:spPr>
        <p:txBody>
          <a:bodyPr wrap="square" lIns="45709" tIns="45709" rIns="45709" bIns="45709" rtlCol="0">
            <a:spAutoFit/>
          </a:bodyPr>
          <a:lstStyle/>
          <a:p>
            <a:pPr algn="ctr"/>
            <a:r>
              <a:rPr lang="en-US" sz="1000" dirty="0" smtClean="0"/>
              <a:t>Neurosurgeons/ 100,000          People</a:t>
            </a:r>
          </a:p>
        </p:txBody>
      </p:sp>
      <p:sp>
        <p:nvSpPr>
          <p:cNvPr id="32" name="Rectangle 31"/>
          <p:cNvSpPr/>
          <p:nvPr/>
        </p:nvSpPr>
        <p:spPr>
          <a:xfrm>
            <a:off x="1217514" y="4306841"/>
            <a:ext cx="3950824" cy="432053"/>
          </a:xfrm>
          <a:prstGeom prst="rect">
            <a:avLst/>
          </a:prstGeom>
          <a:ln w="3175">
            <a:solidFill>
              <a:srgbClr val="C00000"/>
            </a:solidFill>
          </a:ln>
        </p:spPr>
        <p:style>
          <a:lnRef idx="2">
            <a:schemeClr val="accent2"/>
          </a:lnRef>
          <a:fillRef idx="1">
            <a:schemeClr val="lt1"/>
          </a:fillRef>
          <a:effectRef idx="0">
            <a:schemeClr val="accent2"/>
          </a:effectRef>
          <a:fontRef idx="minor">
            <a:schemeClr val="dk1"/>
          </a:fontRef>
        </p:style>
        <p:txBody>
          <a:bodyPr lIns="91418" tIns="45709" rIns="91418" bIns="45709" rtlCol="0" anchor="ctr"/>
          <a:lstStyle/>
          <a:p>
            <a:pPr algn="ctr"/>
            <a:endParaRPr lang="en-US"/>
          </a:p>
        </p:txBody>
      </p:sp>
      <p:sp>
        <p:nvSpPr>
          <p:cNvPr id="33" name="TextBox 32"/>
          <p:cNvSpPr txBox="1"/>
          <p:nvPr/>
        </p:nvSpPr>
        <p:spPr>
          <a:xfrm>
            <a:off x="1607888" y="3895646"/>
            <a:ext cx="647700" cy="246221"/>
          </a:xfrm>
          <a:prstGeom prst="rect">
            <a:avLst/>
          </a:prstGeom>
          <a:noFill/>
        </p:spPr>
        <p:txBody>
          <a:bodyPr wrap="square" lIns="45709" tIns="45709" rIns="45709" bIns="45709" rtlCol="0">
            <a:spAutoFit/>
          </a:bodyPr>
          <a:lstStyle/>
          <a:p>
            <a:pPr algn="ctr"/>
            <a:r>
              <a:rPr lang="en-US" sz="1000" dirty="0" smtClean="0"/>
              <a:t>4.2</a:t>
            </a:r>
          </a:p>
        </p:txBody>
      </p:sp>
      <p:sp>
        <p:nvSpPr>
          <p:cNvPr id="34" name="TextBox 33"/>
          <p:cNvSpPr txBox="1"/>
          <p:nvPr/>
        </p:nvSpPr>
        <p:spPr>
          <a:xfrm>
            <a:off x="2869076" y="3895646"/>
            <a:ext cx="647700" cy="246221"/>
          </a:xfrm>
          <a:prstGeom prst="rect">
            <a:avLst/>
          </a:prstGeom>
          <a:noFill/>
        </p:spPr>
        <p:txBody>
          <a:bodyPr wrap="square" lIns="45709" tIns="45709" rIns="45709" bIns="45709" rtlCol="0">
            <a:spAutoFit/>
          </a:bodyPr>
          <a:lstStyle/>
          <a:p>
            <a:pPr algn="ctr"/>
            <a:r>
              <a:rPr lang="en-US" sz="1000" dirty="0" smtClean="0"/>
              <a:t>4.2</a:t>
            </a:r>
          </a:p>
        </p:txBody>
      </p:sp>
      <p:sp>
        <p:nvSpPr>
          <p:cNvPr id="35" name="TextBox 34"/>
          <p:cNvSpPr txBox="1"/>
          <p:nvPr/>
        </p:nvSpPr>
        <p:spPr>
          <a:xfrm>
            <a:off x="4164476" y="3895646"/>
            <a:ext cx="647700" cy="246221"/>
          </a:xfrm>
          <a:prstGeom prst="rect">
            <a:avLst/>
          </a:prstGeom>
          <a:noFill/>
        </p:spPr>
        <p:txBody>
          <a:bodyPr wrap="square" lIns="45709" tIns="45709" rIns="45709" bIns="45709" rtlCol="0">
            <a:spAutoFit/>
          </a:bodyPr>
          <a:lstStyle/>
          <a:p>
            <a:pPr algn="ctr"/>
            <a:r>
              <a:rPr lang="en-US" sz="1000" dirty="0" smtClean="0"/>
              <a:t>4.2</a:t>
            </a:r>
          </a:p>
        </p:txBody>
      </p:sp>
      <p:sp>
        <p:nvSpPr>
          <p:cNvPr id="36" name="TextBox 35"/>
          <p:cNvSpPr txBox="1"/>
          <p:nvPr/>
        </p:nvSpPr>
        <p:spPr>
          <a:xfrm>
            <a:off x="1607888" y="4401490"/>
            <a:ext cx="647700" cy="246221"/>
          </a:xfrm>
          <a:prstGeom prst="rect">
            <a:avLst/>
          </a:prstGeom>
          <a:noFill/>
        </p:spPr>
        <p:txBody>
          <a:bodyPr wrap="square" lIns="45709" tIns="45709" rIns="45709" bIns="45709" rtlCol="0">
            <a:spAutoFit/>
          </a:bodyPr>
          <a:lstStyle/>
          <a:p>
            <a:pPr algn="ctr"/>
            <a:r>
              <a:rPr lang="en-US" sz="1000" dirty="0" smtClean="0"/>
              <a:t>1.5</a:t>
            </a:r>
          </a:p>
        </p:txBody>
      </p:sp>
      <p:sp>
        <p:nvSpPr>
          <p:cNvPr id="37" name="TextBox 36"/>
          <p:cNvSpPr txBox="1"/>
          <p:nvPr/>
        </p:nvSpPr>
        <p:spPr>
          <a:xfrm>
            <a:off x="2869076" y="4401490"/>
            <a:ext cx="647700" cy="246221"/>
          </a:xfrm>
          <a:prstGeom prst="rect">
            <a:avLst/>
          </a:prstGeom>
          <a:noFill/>
        </p:spPr>
        <p:txBody>
          <a:bodyPr wrap="square" lIns="45709" tIns="45709" rIns="45709" bIns="45709" rtlCol="0">
            <a:spAutoFit/>
          </a:bodyPr>
          <a:lstStyle/>
          <a:p>
            <a:pPr algn="ctr"/>
            <a:r>
              <a:rPr lang="en-US" sz="1000" dirty="0" smtClean="0"/>
              <a:t>1.4</a:t>
            </a:r>
          </a:p>
        </p:txBody>
      </p:sp>
      <p:sp>
        <p:nvSpPr>
          <p:cNvPr id="38" name="TextBox 37"/>
          <p:cNvSpPr txBox="1"/>
          <p:nvPr/>
        </p:nvSpPr>
        <p:spPr>
          <a:xfrm>
            <a:off x="4164476" y="4401490"/>
            <a:ext cx="647700" cy="246221"/>
          </a:xfrm>
          <a:prstGeom prst="rect">
            <a:avLst/>
          </a:prstGeom>
          <a:noFill/>
        </p:spPr>
        <p:txBody>
          <a:bodyPr wrap="square" lIns="45709" tIns="45709" rIns="45709" bIns="45709" rtlCol="0">
            <a:spAutoFit/>
          </a:bodyPr>
          <a:lstStyle/>
          <a:p>
            <a:pPr algn="ctr"/>
            <a:r>
              <a:rPr lang="en-US" sz="1000" dirty="0" smtClean="0"/>
              <a:t>1.3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4956" y="673829"/>
            <a:ext cx="8314171" cy="249114"/>
          </a:xfrm>
        </p:spPr>
        <p:txBody>
          <a:bodyPr/>
          <a:lstStyle/>
          <a:p>
            <a:r>
              <a:rPr lang="en-US" dirty="0" smtClean="0"/>
              <a:t>Independent Physicians: Referral Planning </a:t>
            </a:r>
            <a:endParaRPr lang="en-US" dirty="0"/>
          </a:p>
        </p:txBody>
      </p:sp>
      <p:sp>
        <p:nvSpPr>
          <p:cNvPr id="7" name="Rectangle 6"/>
          <p:cNvSpPr/>
          <p:nvPr/>
        </p:nvSpPr>
        <p:spPr bwMode="auto">
          <a:xfrm>
            <a:off x="394956" y="4953000"/>
            <a:ext cx="8311896"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8" name="TextBox 7"/>
          <p:cNvSpPr txBox="1"/>
          <p:nvPr/>
        </p:nvSpPr>
        <p:spPr>
          <a:xfrm>
            <a:off x="394959" y="4971152"/>
            <a:ext cx="7737021" cy="351733"/>
          </a:xfrm>
          <a:prstGeom prst="rect">
            <a:avLst/>
          </a:prstGeom>
          <a:noFill/>
        </p:spPr>
        <p:txBody>
          <a:bodyPr wrap="square" lIns="130542" tIns="65272" rIns="130542" bIns="65272" rtlCol="0">
            <a:spAutoFit/>
          </a:bodyPr>
          <a:lstStyle/>
          <a:p>
            <a:r>
              <a:rPr lang="en-US" sz="1400" b="1" dirty="0"/>
              <a:t>Implications of physician referral trends:</a:t>
            </a:r>
          </a:p>
        </p:txBody>
      </p:sp>
      <p:graphicFrame>
        <p:nvGraphicFramePr>
          <p:cNvPr id="9" name="Chart 8"/>
          <p:cNvGraphicFramePr/>
          <p:nvPr/>
        </p:nvGraphicFramePr>
        <p:xfrm>
          <a:off x="394957" y="1447800"/>
          <a:ext cx="4172134"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8713" y="5268853"/>
            <a:ext cx="7956563" cy="769387"/>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a:t>
            </a:r>
            <a:r>
              <a:rPr lang="en-US" sz="1100" i="1" dirty="0" smtClean="0"/>
              <a:t>here</a:t>
            </a:r>
          </a:p>
          <a:p>
            <a:pPr marL="171356" indent="-171356">
              <a:buFont typeface="Arial" pitchFamily="34" charset="0"/>
              <a:buChar char="•"/>
            </a:pPr>
            <a:r>
              <a:rPr lang="en-US" sz="1100" i="1" dirty="0" smtClean="0"/>
              <a:t>E.g., Significant referral leakage to Hospital B will impact volumes, need to assess why physicians are choosing B over us.</a:t>
            </a:r>
            <a:endParaRPr lang="en-US" sz="1100" i="1" dirty="0"/>
          </a:p>
          <a:p>
            <a:pPr marL="171356" indent="-171356">
              <a:buFont typeface="Arial" pitchFamily="34" charset="0"/>
              <a:buChar char="•"/>
            </a:pPr>
            <a:endParaRPr lang="en-US" sz="1100" i="1" dirty="0"/>
          </a:p>
          <a:p>
            <a:endParaRPr lang="en-US" sz="1100" i="1" dirty="0"/>
          </a:p>
        </p:txBody>
      </p:sp>
      <p:sp>
        <p:nvSpPr>
          <p:cNvPr id="11"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Hook Hospital </a:t>
            </a:r>
            <a:r>
              <a:rPr lang="en-US" sz="1300" dirty="0" smtClean="0">
                <a:solidFill>
                  <a:srgbClr val="617685"/>
                </a:solidFill>
                <a:latin typeface="Arial"/>
              </a:rPr>
              <a:t>neurosciences </a:t>
            </a:r>
            <a:r>
              <a:rPr lang="en-US" sz="1300" dirty="0">
                <a:solidFill>
                  <a:srgbClr val="617685"/>
                </a:solidFill>
                <a:latin typeface="Arial"/>
              </a:rPr>
              <a:t>Referring Physicians and Practice Watch List</a:t>
            </a:r>
          </a:p>
        </p:txBody>
      </p:sp>
      <p:graphicFrame>
        <p:nvGraphicFramePr>
          <p:cNvPr id="12" name="Table 11"/>
          <p:cNvGraphicFramePr>
            <a:graphicFrameLocks noGrp="1"/>
          </p:cNvGraphicFramePr>
          <p:nvPr>
            <p:extLst>
              <p:ext uri="{D42A27DB-BD31-4B8C-83A1-F6EECF244321}">
                <p14:modId xmlns:p14="http://schemas.microsoft.com/office/powerpoint/2010/main" val="1300370581"/>
              </p:ext>
            </p:extLst>
          </p:nvPr>
        </p:nvGraphicFramePr>
        <p:xfrm>
          <a:off x="4668888" y="1482311"/>
          <a:ext cx="3831146" cy="3189190"/>
        </p:xfrm>
        <a:graphic>
          <a:graphicData uri="http://schemas.openxmlformats.org/drawingml/2006/table">
            <a:tbl>
              <a:tblPr firstRow="1" bandRow="1">
                <a:tableStyleId>{5C22544A-7EE6-4342-B048-85BDC9FD1C3A}</a:tableStyleId>
              </a:tblPr>
              <a:tblGrid>
                <a:gridCol w="1427112"/>
                <a:gridCol w="2404034"/>
              </a:tblGrid>
              <a:tr h="476091">
                <a:tc gridSpan="2">
                  <a:txBody>
                    <a:bodyPr/>
                    <a:lstStyle/>
                    <a:p>
                      <a:pPr algn="ctr"/>
                      <a:r>
                        <a:rPr lang="en-US" sz="1100" dirty="0" smtClean="0"/>
                        <a:t>Practice</a:t>
                      </a:r>
                      <a:r>
                        <a:rPr lang="en-US" sz="1100" baseline="0" dirty="0" smtClean="0"/>
                        <a:t> Watch List</a:t>
                      </a:r>
                      <a:endParaRPr lang="en-US" sz="1100" dirty="0"/>
                    </a:p>
                  </a:txBody>
                  <a:tcPr anchor="ctr"/>
                </a:tc>
                <a:tc hMerge="1">
                  <a:txBody>
                    <a:bodyPr/>
                    <a:lstStyle/>
                    <a:p>
                      <a:pPr algn="ctr"/>
                      <a:endParaRPr lang="en-US" sz="1200" dirty="0"/>
                    </a:p>
                  </a:txBody>
                  <a:tcPr anchor="ctr"/>
                </a:tc>
              </a:tr>
              <a:tr h="332509">
                <a:tc>
                  <a:txBody>
                    <a:bodyPr/>
                    <a:lstStyle/>
                    <a:p>
                      <a:pPr algn="ctr"/>
                      <a:r>
                        <a:rPr lang="en-US" sz="1100" dirty="0" smtClean="0"/>
                        <a:t>Practice</a:t>
                      </a:r>
                      <a:endParaRPr lang="en-US" sz="1100" dirty="0"/>
                    </a:p>
                  </a:txBody>
                  <a:tcPr anchor="ctr"/>
                </a:tc>
                <a:tc>
                  <a:txBody>
                    <a:bodyPr/>
                    <a:lstStyle/>
                    <a:p>
                      <a:pPr algn="ctr"/>
                      <a:r>
                        <a:rPr lang="en-US" sz="1100" dirty="0" smtClean="0"/>
                        <a:t>Comments</a:t>
                      </a:r>
                      <a:endParaRPr lang="en-US" sz="1100" dirty="0"/>
                    </a:p>
                  </a:txBody>
                  <a:tcPr anchor="ctr"/>
                </a:tc>
              </a:tr>
              <a:tr h="929640">
                <a:tc>
                  <a:txBody>
                    <a:bodyPr/>
                    <a:lstStyle/>
                    <a:p>
                      <a:r>
                        <a:rPr lang="en-US" sz="1100" i="1" dirty="0" smtClean="0"/>
                        <a:t>Tiger Medical</a:t>
                      </a:r>
                      <a:r>
                        <a:rPr lang="en-US" sz="1100" i="1" baseline="0" dirty="0" smtClean="0"/>
                        <a:t> Associates</a:t>
                      </a:r>
                      <a:endParaRPr lang="en-US" sz="1100" i="1" dirty="0"/>
                    </a:p>
                  </a:txBody>
                  <a:tcPr/>
                </a:tc>
                <a:tc>
                  <a:txBody>
                    <a:bodyPr/>
                    <a:lstStyle/>
                    <a:p>
                      <a:r>
                        <a:rPr lang="en-US" sz="1100" i="1" dirty="0" smtClean="0"/>
                        <a:t>Although</a:t>
                      </a:r>
                      <a:r>
                        <a:rPr lang="en-US" sz="1100" i="1" baseline="0" dirty="0" smtClean="0"/>
                        <a:t> physicians at Tiger have had a long standing relationship with Hook, Crimson Market Advantage data shows significant referrals to Hospital B.</a:t>
                      </a:r>
                      <a:endParaRPr lang="en-US" sz="1100" i="1" dirty="0"/>
                    </a:p>
                  </a:txBody>
                  <a:tcPr/>
                </a:tc>
              </a:tr>
              <a:tr h="483650">
                <a:tc>
                  <a:txBody>
                    <a:bodyPr/>
                    <a:lstStyle/>
                    <a:p>
                      <a:endParaRPr lang="en-US" sz="1100"/>
                    </a:p>
                  </a:txBody>
                  <a:tcPr/>
                </a:tc>
                <a:tc>
                  <a:txBody>
                    <a:bodyPr/>
                    <a:lstStyle/>
                    <a:p>
                      <a:endParaRPr lang="en-US" sz="1100"/>
                    </a:p>
                  </a:txBody>
                  <a:tcPr/>
                </a:tc>
              </a:tr>
              <a:tr h="483650">
                <a:tc>
                  <a:txBody>
                    <a:bodyPr/>
                    <a:lstStyle/>
                    <a:p>
                      <a:endParaRPr lang="en-US" sz="1100"/>
                    </a:p>
                  </a:txBody>
                  <a:tcPr/>
                </a:tc>
                <a:tc>
                  <a:txBody>
                    <a:bodyPr/>
                    <a:lstStyle/>
                    <a:p>
                      <a:endParaRPr lang="en-US" sz="1100" dirty="0"/>
                    </a:p>
                  </a:txBody>
                  <a:tcPr/>
                </a:tc>
              </a:tr>
              <a:tr h="483650">
                <a:tc>
                  <a:txBody>
                    <a:bodyPr/>
                    <a:lstStyle/>
                    <a:p>
                      <a:endParaRPr lang="en-US" sz="1100"/>
                    </a:p>
                  </a:txBody>
                  <a:tcPr/>
                </a:tc>
                <a:tc>
                  <a:txBody>
                    <a:bodyPr/>
                    <a:lstStyle/>
                    <a:p>
                      <a:endParaRPr lang="en-US" sz="1100"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23</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Competitors: Market Competition Assessment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76808176"/>
              </p:ext>
            </p:extLst>
          </p:nvPr>
        </p:nvGraphicFramePr>
        <p:xfrm>
          <a:off x="394957" y="1143003"/>
          <a:ext cx="8385044" cy="3611815"/>
        </p:xfrm>
        <a:graphic>
          <a:graphicData uri="http://schemas.openxmlformats.org/drawingml/2006/table">
            <a:tbl>
              <a:tblPr firstRow="1" bandRow="1">
                <a:tableStyleId>{5C22544A-7EE6-4342-B048-85BDC9FD1C3A}</a:tableStyleId>
              </a:tblPr>
              <a:tblGrid>
                <a:gridCol w="2096261"/>
                <a:gridCol w="2096261"/>
                <a:gridCol w="2096261"/>
                <a:gridCol w="2096261"/>
              </a:tblGrid>
              <a:tr h="457200">
                <a:tc>
                  <a:txBody>
                    <a:bodyPr/>
                    <a:lstStyle/>
                    <a:p>
                      <a:pPr algn="ctr"/>
                      <a:r>
                        <a:rPr lang="en-US" sz="1100" dirty="0" smtClean="0">
                          <a:latin typeface="+mn-lt"/>
                        </a:rPr>
                        <a:t>Name and Description</a:t>
                      </a:r>
                      <a:endParaRPr lang="en-US" sz="1100" dirty="0">
                        <a:latin typeface="+mn-lt"/>
                      </a:endParaRPr>
                    </a:p>
                  </a:txBody>
                  <a:tcPr anchor="ctr"/>
                </a:tc>
                <a:tc>
                  <a:txBody>
                    <a:bodyPr/>
                    <a:lstStyle/>
                    <a:p>
                      <a:pPr algn="ctr"/>
                      <a:r>
                        <a:rPr lang="en-US" sz="1100" dirty="0" smtClean="0">
                          <a:latin typeface="+mn-lt"/>
                        </a:rPr>
                        <a:t>Key Areas of Competition</a:t>
                      </a:r>
                      <a:endParaRPr lang="en-US" sz="1100" dirty="0">
                        <a:latin typeface="+mn-lt"/>
                      </a:endParaRPr>
                    </a:p>
                  </a:txBody>
                  <a:tcPr anchor="ctr"/>
                </a:tc>
                <a:tc>
                  <a:txBody>
                    <a:bodyPr/>
                    <a:lstStyle/>
                    <a:p>
                      <a:pPr algn="ctr"/>
                      <a:r>
                        <a:rPr lang="en-US" sz="1100" dirty="0" smtClean="0">
                          <a:latin typeface="+mn-lt"/>
                        </a:rPr>
                        <a:t>New</a:t>
                      </a:r>
                      <a:r>
                        <a:rPr lang="en-US" sz="1100" baseline="0" dirty="0" smtClean="0">
                          <a:latin typeface="+mn-lt"/>
                        </a:rPr>
                        <a:t> Programs and Facilities</a:t>
                      </a:r>
                      <a:endParaRPr lang="en-US" sz="1100" dirty="0">
                        <a:latin typeface="+mn-lt"/>
                      </a:endParaRPr>
                    </a:p>
                  </a:txBody>
                  <a:tcPr anchor="ctr"/>
                </a:tc>
                <a:tc>
                  <a:txBody>
                    <a:bodyPr/>
                    <a:lstStyle/>
                    <a:p>
                      <a:pPr algn="ctr"/>
                      <a:r>
                        <a:rPr lang="en-US" sz="1100" dirty="0" smtClean="0">
                          <a:latin typeface="+mn-lt"/>
                        </a:rPr>
                        <a:t>Risk to Market Share</a:t>
                      </a:r>
                      <a:endParaRPr lang="en-US" sz="1100" dirty="0">
                        <a:latin typeface="+mn-lt"/>
                      </a:endParaRPr>
                    </a:p>
                  </a:txBody>
                  <a:tcPr anchor="ctr"/>
                </a:tc>
              </a:tr>
              <a:tr h="283401">
                <a:tc gridSpan="4">
                  <a:txBody>
                    <a:bodyPr/>
                    <a:lstStyle/>
                    <a:p>
                      <a:r>
                        <a:rPr lang="en-US" sz="1100" dirty="0" smtClean="0">
                          <a:latin typeface="+mn-lt"/>
                        </a:rPr>
                        <a:t>Primary Competitors</a:t>
                      </a:r>
                      <a:endParaRPr lang="en-US" sz="1100" b="1" dirty="0">
                        <a:latin typeface="+mn-lt"/>
                      </a:endParaRPr>
                    </a:p>
                  </a:txBody>
                  <a:tcPr/>
                </a:tc>
                <a:tc hMerge="1">
                  <a:txBody>
                    <a:bodyPr/>
                    <a:lstStyle/>
                    <a:p>
                      <a:endParaRPr lang="en-US" dirty="0"/>
                    </a:p>
                  </a:txBody>
                  <a:tcPr/>
                </a:tc>
                <a:tc hMerge="1">
                  <a:txBody>
                    <a:bodyPr/>
                    <a:lstStyle/>
                    <a:p>
                      <a:endParaRPr lang="en-US" sz="1000" b="1" dirty="0">
                        <a:latin typeface="+mj-lt"/>
                      </a:endParaRPr>
                    </a:p>
                  </a:txBody>
                  <a:tcPr/>
                </a:tc>
                <a:tc hMerge="1">
                  <a:txBody>
                    <a:bodyPr/>
                    <a:lstStyle/>
                    <a:p>
                      <a:endParaRPr lang="en-US" sz="1000" b="1" dirty="0">
                        <a:latin typeface="+mj-lt"/>
                      </a:endParaRPr>
                    </a:p>
                  </a:txBody>
                  <a:tcPr/>
                </a:tc>
              </a:tr>
              <a:tr h="1554480">
                <a:tc>
                  <a:txBody>
                    <a:bodyPr/>
                    <a:lstStyle/>
                    <a:p>
                      <a:pPr marL="225425" indent="-225425">
                        <a:buAutoNum type="arabicPeriod"/>
                      </a:pPr>
                      <a:r>
                        <a:rPr lang="en-US" sz="1100" i="1" dirty="0" smtClean="0">
                          <a:latin typeface="+mn-lt"/>
                        </a:rPr>
                        <a:t>Hospital</a:t>
                      </a:r>
                      <a:r>
                        <a:rPr lang="en-US" sz="1100" i="1" baseline="0" dirty="0" smtClean="0">
                          <a:latin typeface="+mn-lt"/>
                        </a:rPr>
                        <a:t> A</a:t>
                      </a: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endParaRPr lang="en-US" sz="1100" i="1" baseline="0" dirty="0" smtClean="0">
                        <a:latin typeface="+mn-lt"/>
                      </a:endParaRPr>
                    </a:p>
                    <a:p>
                      <a:pPr marL="225425" indent="-225425">
                        <a:buAutoNum type="arabicPeriod"/>
                      </a:pPr>
                      <a:r>
                        <a:rPr lang="en-US" sz="1100" i="1" baseline="0" dirty="0" smtClean="0">
                          <a:latin typeface="+mn-lt"/>
                        </a:rPr>
                        <a:t>Hospital B</a:t>
                      </a:r>
                      <a:endParaRPr lang="en-US" sz="1100" i="1" dirty="0">
                        <a:latin typeface="+mn-lt"/>
                      </a:endParaRPr>
                    </a:p>
                  </a:txBody>
                  <a:tcPr/>
                </a:tc>
                <a:tc>
                  <a:txBody>
                    <a:bodyPr/>
                    <a:lstStyle/>
                    <a:p>
                      <a:pPr marL="225425" indent="-225425">
                        <a:buAutoNum type="arabicPeriod"/>
                      </a:pPr>
                      <a:r>
                        <a:rPr lang="en-US" sz="1100" i="1" dirty="0" smtClean="0">
                          <a:latin typeface="+mn-lt"/>
                        </a:rPr>
                        <a:t>Advanced</a:t>
                      </a:r>
                      <a:r>
                        <a:rPr lang="en-US" sz="1100" i="1" baseline="0" dirty="0" smtClean="0">
                          <a:latin typeface="+mn-lt"/>
                        </a:rPr>
                        <a:t> stroke center designation</a:t>
                      </a:r>
                    </a:p>
                    <a:p>
                      <a:pPr marL="114300" indent="-114300">
                        <a:buAutoNum type="arabicPeriod"/>
                      </a:pPr>
                      <a:endParaRPr lang="en-US" sz="1100" i="1" baseline="0" dirty="0" smtClean="0">
                        <a:latin typeface="+mn-lt"/>
                      </a:endParaRPr>
                    </a:p>
                    <a:p>
                      <a:pPr marL="225425" indent="-225425">
                        <a:buAutoNum type="arabicPeriod"/>
                      </a:pPr>
                      <a:r>
                        <a:rPr lang="en-US" sz="1100" i="1" baseline="0" dirty="0" smtClean="0">
                          <a:latin typeface="+mn-lt"/>
                        </a:rPr>
                        <a:t>New neurosciences institute</a:t>
                      </a:r>
                      <a:endParaRPr lang="en-US" sz="1100" i="1" dirty="0">
                        <a:latin typeface="+mn-lt"/>
                      </a:endParaRPr>
                    </a:p>
                  </a:txBody>
                  <a:tcPr/>
                </a:tc>
                <a:tc>
                  <a:txBody>
                    <a:bodyPr/>
                    <a:lstStyle/>
                    <a:p>
                      <a:pPr marL="228600" indent="-228600">
                        <a:buAutoNum type="arabicPeriod"/>
                      </a:pPr>
                      <a:endParaRPr lang="en-US" sz="1100" dirty="0">
                        <a:latin typeface="+mn-lt"/>
                      </a:endParaRPr>
                    </a:p>
                  </a:txBody>
                  <a:tcPr/>
                </a:tc>
                <a:tc>
                  <a:txBody>
                    <a:bodyPr/>
                    <a:lstStyle/>
                    <a:p>
                      <a:pPr marL="228600" indent="-228600">
                        <a:buAutoNum type="arabicPeriod"/>
                      </a:pPr>
                      <a:endParaRPr lang="en-US" sz="1100" dirty="0">
                        <a:latin typeface="+mn-lt"/>
                      </a:endParaRPr>
                    </a:p>
                  </a:txBody>
                  <a:tcPr/>
                </a:tc>
              </a:tr>
              <a:tr h="283401">
                <a:tc gridSpan="2">
                  <a:txBody>
                    <a:bodyPr/>
                    <a:lstStyle/>
                    <a:p>
                      <a:r>
                        <a:rPr lang="en-US" sz="1100" dirty="0" smtClean="0">
                          <a:latin typeface="+mn-lt"/>
                        </a:rPr>
                        <a:t>Secondary Competitors</a:t>
                      </a:r>
                      <a:endParaRPr lang="en-US" sz="1100" b="1" dirty="0">
                        <a:latin typeface="+mn-lt"/>
                      </a:endParaRPr>
                    </a:p>
                  </a:txBody>
                  <a:tcPr/>
                </a:tc>
                <a:tc hMerge="1">
                  <a:txBody>
                    <a:bodyPr/>
                    <a:lstStyle/>
                    <a:p>
                      <a:endParaRPr lang="en-US" dirty="0"/>
                    </a:p>
                  </a:txBody>
                  <a:tcPr/>
                </a:tc>
                <a:tc>
                  <a:txBody>
                    <a:bodyPr/>
                    <a:lstStyle/>
                    <a:p>
                      <a:endParaRPr lang="en-US" sz="1100" b="1" dirty="0">
                        <a:latin typeface="+mn-lt"/>
                      </a:endParaRPr>
                    </a:p>
                  </a:txBody>
                  <a:tcPr/>
                </a:tc>
                <a:tc>
                  <a:txBody>
                    <a:bodyPr/>
                    <a:lstStyle/>
                    <a:p>
                      <a:endParaRPr lang="en-US" sz="1100" b="1" dirty="0">
                        <a:latin typeface="+mn-lt"/>
                      </a:endParaRPr>
                    </a:p>
                  </a:txBody>
                  <a:tcPr/>
                </a:tc>
              </a:tr>
              <a:tr h="374966">
                <a:tc>
                  <a:txBody>
                    <a:bodyPr/>
                    <a:lstStyle/>
                    <a:p>
                      <a:pPr marL="228600" indent="-228600">
                        <a:buAutoNum type="arabicPeriod"/>
                      </a:pPr>
                      <a:r>
                        <a:rPr lang="en-US" sz="1100" i="1" dirty="0" smtClean="0">
                          <a:latin typeface="+mn-lt"/>
                        </a:rPr>
                        <a:t>Employer A</a:t>
                      </a:r>
                    </a:p>
                  </a:txBody>
                  <a:tcPr/>
                </a:tc>
                <a:tc>
                  <a:txBody>
                    <a:bodyPr/>
                    <a:lstStyle/>
                    <a:p>
                      <a:endParaRPr lang="en-US" sz="1100" dirty="0">
                        <a:latin typeface="+mn-lt"/>
                      </a:endParaRPr>
                    </a:p>
                  </a:txBody>
                  <a:tcPr/>
                </a:tc>
                <a:tc>
                  <a:txBody>
                    <a:bodyPr/>
                    <a:lstStyle/>
                    <a:p>
                      <a:endParaRPr lang="en-US" sz="1100" dirty="0">
                        <a:latin typeface="+mn-lt"/>
                      </a:endParaRPr>
                    </a:p>
                  </a:txBody>
                  <a:tcPr/>
                </a:tc>
                <a:tc>
                  <a:txBody>
                    <a:bodyPr/>
                    <a:lstStyle/>
                    <a:p>
                      <a:endParaRPr lang="en-US" sz="1100" dirty="0">
                        <a:latin typeface="+mn-lt"/>
                      </a:endParaRPr>
                    </a:p>
                  </a:txBody>
                  <a:tcPr/>
                </a:tc>
              </a:tr>
              <a:tr h="283401">
                <a:tc gridSpan="2">
                  <a:txBody>
                    <a:bodyPr/>
                    <a:lstStyle/>
                    <a:p>
                      <a:r>
                        <a:rPr lang="en-US" sz="1100" dirty="0" smtClean="0">
                          <a:latin typeface="+mn-lt"/>
                        </a:rPr>
                        <a:t>Emerging Competitors</a:t>
                      </a:r>
                      <a:endParaRPr lang="en-US" sz="1100" b="1" dirty="0">
                        <a:latin typeface="+mn-lt"/>
                      </a:endParaRPr>
                    </a:p>
                  </a:txBody>
                  <a:tcPr/>
                </a:tc>
                <a:tc hMerge="1">
                  <a:txBody>
                    <a:bodyPr/>
                    <a:lstStyle/>
                    <a:p>
                      <a:endParaRPr lang="en-US" dirty="0"/>
                    </a:p>
                  </a:txBody>
                  <a:tcPr/>
                </a:tc>
                <a:tc>
                  <a:txBody>
                    <a:bodyPr/>
                    <a:lstStyle/>
                    <a:p>
                      <a:endParaRPr lang="en-US" sz="1100" b="1" dirty="0">
                        <a:latin typeface="+mn-lt"/>
                      </a:endParaRPr>
                    </a:p>
                  </a:txBody>
                  <a:tcPr/>
                </a:tc>
                <a:tc>
                  <a:txBody>
                    <a:bodyPr/>
                    <a:lstStyle/>
                    <a:p>
                      <a:endParaRPr lang="en-US" sz="1100" b="1" dirty="0">
                        <a:latin typeface="+mn-lt"/>
                      </a:endParaRPr>
                    </a:p>
                  </a:txBody>
                  <a:tcPr/>
                </a:tc>
              </a:tr>
              <a:tr h="374966">
                <a:tc>
                  <a:txBody>
                    <a:bodyPr/>
                    <a:lstStyle/>
                    <a:p>
                      <a:r>
                        <a:rPr lang="en-US" sz="1100" dirty="0" smtClean="0">
                          <a:latin typeface="+mn-lt"/>
                        </a:rPr>
                        <a:t>1. </a:t>
                      </a:r>
                      <a:endParaRPr lang="en-US" sz="1100" dirty="0">
                        <a:latin typeface="+mn-lt"/>
                      </a:endParaRPr>
                    </a:p>
                  </a:txBody>
                  <a:tcPr/>
                </a:tc>
                <a:tc>
                  <a:txBody>
                    <a:bodyPr/>
                    <a:lstStyle/>
                    <a:p>
                      <a:endParaRPr lang="en-US" sz="1100" dirty="0">
                        <a:latin typeface="+mn-lt"/>
                      </a:endParaRPr>
                    </a:p>
                  </a:txBody>
                  <a:tcPr/>
                </a:tc>
                <a:tc>
                  <a:txBody>
                    <a:bodyPr/>
                    <a:lstStyle/>
                    <a:p>
                      <a:endParaRPr lang="en-US" sz="1100" dirty="0">
                        <a:latin typeface="+mn-lt"/>
                      </a:endParaRPr>
                    </a:p>
                  </a:txBody>
                  <a:tcPr/>
                </a:tc>
                <a:tc>
                  <a:txBody>
                    <a:bodyPr/>
                    <a:lstStyle/>
                    <a:p>
                      <a:endParaRPr lang="en-US" sz="1100" dirty="0">
                        <a:latin typeface="+mn-lt"/>
                      </a:endParaRPr>
                    </a:p>
                  </a:txBody>
                  <a:tcPr/>
                </a:tc>
              </a:tr>
            </a:tbl>
          </a:graphicData>
        </a:graphic>
      </p:graphicFrame>
      <p:sp>
        <p:nvSpPr>
          <p:cNvPr id="7" name="Rectangle 6"/>
          <p:cNvSpPr/>
          <p:nvPr/>
        </p:nvSpPr>
        <p:spPr bwMode="auto">
          <a:xfrm>
            <a:off x="394956" y="4953000"/>
            <a:ext cx="8385049"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8" name="TextBox 7"/>
          <p:cNvSpPr txBox="1"/>
          <p:nvPr/>
        </p:nvSpPr>
        <p:spPr>
          <a:xfrm>
            <a:off x="394959" y="4953002"/>
            <a:ext cx="7737021" cy="351733"/>
          </a:xfrm>
          <a:prstGeom prst="rect">
            <a:avLst/>
          </a:prstGeom>
          <a:noFill/>
        </p:spPr>
        <p:txBody>
          <a:bodyPr wrap="square" lIns="130542" tIns="65272" rIns="130542" bIns="65272" rtlCol="0">
            <a:spAutoFit/>
          </a:bodyPr>
          <a:lstStyle/>
          <a:p>
            <a:r>
              <a:rPr lang="en-US" sz="1400" b="1" dirty="0"/>
              <a:t>Implications of shifts in competitors’ growth efforts:</a:t>
            </a:r>
          </a:p>
        </p:txBody>
      </p:sp>
      <p:sp>
        <p:nvSpPr>
          <p:cNvPr id="9" name="TextBox 8"/>
          <p:cNvSpPr txBox="1"/>
          <p:nvPr/>
        </p:nvSpPr>
        <p:spPr>
          <a:xfrm>
            <a:off x="558713" y="5268853"/>
            <a:ext cx="7956563" cy="969442"/>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impacts </a:t>
            </a:r>
            <a:r>
              <a:rPr lang="en-US" sz="1100" i="1" dirty="0" smtClean="0"/>
              <a:t>here</a:t>
            </a:r>
          </a:p>
          <a:p>
            <a:pPr marL="171356" indent="-171356">
              <a:buFont typeface="Arial" pitchFamily="34" charset="0"/>
              <a:buChar char="•"/>
            </a:pPr>
            <a:r>
              <a:rPr lang="en-US" sz="1100" i="1" dirty="0" smtClean="0"/>
              <a:t>E.g., Hospital B’s updated facility and new equipment will make it difficult to compete for top talent, need to send clear messages to potential recruits of high-quality facilities at Hook. </a:t>
            </a:r>
            <a:endParaRPr lang="en-US" sz="1100" i="1" dirty="0"/>
          </a:p>
          <a:p>
            <a:pPr marL="171356" indent="-171356">
              <a:buFont typeface="Arial" pitchFamily="34" charset="0"/>
              <a:buChar char="•"/>
            </a:pPr>
            <a:endParaRPr lang="en-US" sz="1100" i="1" dirty="0"/>
          </a:p>
          <a:p>
            <a:endParaRPr lang="en-US" sz="11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Technology: Overview of Neurosciences Technology</a:t>
            </a:r>
            <a:endParaRPr lang="en-US" dirty="0"/>
          </a:p>
        </p:txBody>
      </p:sp>
      <p:sp>
        <p:nvSpPr>
          <p:cNvPr id="13" name="TextBox 12"/>
          <p:cNvSpPr txBox="1"/>
          <p:nvPr/>
        </p:nvSpPr>
        <p:spPr>
          <a:xfrm>
            <a:off x="391889" y="5040095"/>
            <a:ext cx="7737021" cy="993593"/>
          </a:xfrm>
          <a:prstGeom prst="rect">
            <a:avLst/>
          </a:prstGeom>
          <a:noFill/>
        </p:spPr>
        <p:txBody>
          <a:bodyPr wrap="square" lIns="130542" tIns="65272" rIns="130542" bIns="65272" rtlCol="0">
            <a:spAutoFit/>
          </a:bodyPr>
          <a:lstStyle/>
          <a:p>
            <a:r>
              <a:rPr lang="en-US" sz="1400" b="1" dirty="0"/>
              <a:t>Implications of technological changes</a:t>
            </a:r>
            <a:r>
              <a:rPr lang="en-US" sz="1400" b="1" dirty="0" smtClean="0"/>
              <a:t>:</a:t>
            </a:r>
            <a:br>
              <a:rPr lang="en-US" sz="1400" b="1" dirty="0" smtClean="0"/>
            </a:br>
            <a:endParaRPr lang="en-US" sz="1400" b="1" dirty="0" smtClean="0"/>
          </a:p>
          <a:p>
            <a:endParaRPr lang="en-US" sz="1400" b="1" dirty="0" smtClean="0"/>
          </a:p>
          <a:p>
            <a:endParaRPr lang="en-US" sz="1400" b="1" dirty="0"/>
          </a:p>
        </p:txBody>
      </p:sp>
      <p:sp>
        <p:nvSpPr>
          <p:cNvPr id="15" name="TextBox 14"/>
          <p:cNvSpPr txBox="1"/>
          <p:nvPr/>
        </p:nvSpPr>
        <p:spPr>
          <a:xfrm>
            <a:off x="558713" y="5404301"/>
            <a:ext cx="7956563" cy="615499"/>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how  </a:t>
            </a:r>
            <a:r>
              <a:rPr lang="en-US" sz="1100" i="1" dirty="0" smtClean="0"/>
              <a:t>current technology </a:t>
            </a:r>
            <a:r>
              <a:rPr lang="en-US" sz="1100" i="1" dirty="0"/>
              <a:t>capacity compares to the market and how this impacts the service line.</a:t>
            </a:r>
          </a:p>
          <a:p>
            <a:pPr marL="171356" indent="-171356">
              <a:buFont typeface="Arial" pitchFamily="34" charset="0"/>
              <a:buChar char="•"/>
            </a:pPr>
            <a:endParaRPr lang="en-US" sz="1100" i="1" dirty="0"/>
          </a:p>
          <a:p>
            <a:endParaRPr lang="en-US" sz="1100" i="1" dirty="0"/>
          </a:p>
        </p:txBody>
      </p:sp>
      <p:sp>
        <p:nvSpPr>
          <p:cNvPr id="11" name="Rectangle 10"/>
          <p:cNvSpPr/>
          <p:nvPr/>
        </p:nvSpPr>
        <p:spPr bwMode="auto">
          <a:xfrm>
            <a:off x="391887" y="4953000"/>
            <a:ext cx="8385049"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350" name="Text Placeholder 5"/>
          <p:cNvSpPr txBox="1">
            <a:spLocks/>
          </p:cNvSpPr>
          <p:nvPr/>
        </p:nvSpPr>
        <p:spPr>
          <a:xfrm>
            <a:off x="454025" y="7040880"/>
            <a:ext cx="2743200" cy="274320"/>
          </a:xfrm>
          <a:prstGeom prst="rect">
            <a:avLst/>
          </a:prstGeom>
        </p:spPr>
        <p:txBody>
          <a:bodyPr/>
          <a:lstStyle/>
          <a:p>
            <a:pPr marL="100656" marR="0" lvl="0" indent="-100656" algn="l" defTabSz="909850" rtl="0" eaLnBrk="1" fontAlgn="auto" latinLnBrk="0" hangingPunct="1">
              <a:lnSpc>
                <a:spcPct val="100000"/>
              </a:lnSpc>
              <a:spcBef>
                <a:spcPts val="429"/>
              </a:spcBef>
              <a:spcAft>
                <a:spcPts val="0"/>
              </a:spcAft>
              <a:buClrTx/>
              <a:buSzTx/>
              <a:buFont typeface="Arial" pitchFamily="34" charset="0"/>
              <a:buChar char="•"/>
              <a:tabLst/>
              <a:defRPr/>
            </a:pPr>
            <a:r>
              <a:rPr kumimoji="0" lang="en-US" sz="600" b="0" i="0" u="none" strike="noStrike" kern="1200" cap="none" spc="0" normalizeH="0" baseline="0" noProof="0" dirty="0" smtClean="0">
                <a:ln>
                  <a:noFill/>
                </a:ln>
                <a:solidFill>
                  <a:srgbClr val="000000"/>
                </a:solidFill>
                <a:effectLst/>
                <a:uLnTx/>
                <a:uFillTx/>
                <a:latin typeface="+mn-lt"/>
                <a:ea typeface="+mn-ea"/>
                <a:cs typeface="+mn-cs"/>
              </a:rPr>
              <a:t>Deep Brain Stimulation (not yet FDA-approved for depression or epilepsy).</a:t>
            </a:r>
          </a:p>
          <a:p>
            <a:pPr marL="100656" marR="0" lvl="0" indent="-100656" algn="l" defTabSz="909850" rtl="0" eaLnBrk="1" fontAlgn="auto" latinLnBrk="0" hangingPunct="1">
              <a:lnSpc>
                <a:spcPct val="100000"/>
              </a:lnSpc>
              <a:spcBef>
                <a:spcPts val="429"/>
              </a:spcBef>
              <a:spcAft>
                <a:spcPts val="0"/>
              </a:spcAft>
              <a:buClrTx/>
              <a:buSzTx/>
              <a:buFont typeface="Arial" pitchFamily="34" charset="0"/>
              <a:buChar char="•"/>
              <a:tabLst/>
              <a:defRPr/>
            </a:pPr>
            <a:r>
              <a:rPr kumimoji="0" lang="en-US" sz="600" b="0" i="0" u="none" strike="noStrike" kern="1200" cap="none" spc="0" normalizeH="0" baseline="0" noProof="0" dirty="0" err="1" smtClean="0">
                <a:ln>
                  <a:noFill/>
                </a:ln>
                <a:solidFill>
                  <a:srgbClr val="000000"/>
                </a:solidFill>
                <a:effectLst/>
                <a:uLnTx/>
                <a:uFillTx/>
                <a:latin typeface="+mn-lt"/>
                <a:ea typeface="+mn-ea"/>
                <a:cs typeface="+mn-cs"/>
              </a:rPr>
              <a:t>Vagus</a:t>
            </a:r>
            <a:r>
              <a:rPr kumimoji="0" lang="en-US" sz="600" b="0" i="0" u="none" strike="noStrike" kern="1200" cap="none" spc="0" normalizeH="0" baseline="0" noProof="0" dirty="0" smtClean="0">
                <a:ln>
                  <a:noFill/>
                </a:ln>
                <a:solidFill>
                  <a:srgbClr val="000000"/>
                </a:solidFill>
                <a:effectLst/>
                <a:uLnTx/>
                <a:uFillTx/>
                <a:latin typeface="+mn-lt"/>
                <a:ea typeface="+mn-ea"/>
                <a:cs typeface="+mn-cs"/>
              </a:rPr>
              <a:t> Nerve Stimulation.</a:t>
            </a:r>
          </a:p>
          <a:p>
            <a:pPr marL="100656" marR="0" lvl="0" indent="-100656" algn="l" defTabSz="909850" rtl="0" eaLnBrk="1" fontAlgn="auto" latinLnBrk="0" hangingPunct="1">
              <a:lnSpc>
                <a:spcPct val="100000"/>
              </a:lnSpc>
              <a:spcBef>
                <a:spcPts val="429"/>
              </a:spcBef>
              <a:spcAft>
                <a:spcPts val="0"/>
              </a:spcAft>
              <a:buClrTx/>
              <a:buSzTx/>
              <a:buFont typeface="Arial" pitchFamily="34" charset="0"/>
              <a:buChar char="•"/>
              <a:tabLst/>
              <a:defRPr/>
            </a:pPr>
            <a:r>
              <a:rPr kumimoji="0" lang="en-US" sz="600" b="0" i="0" u="none" strike="noStrike" kern="1200" cap="none" spc="0" normalizeH="0" baseline="0" noProof="0" dirty="0" smtClean="0">
                <a:ln>
                  <a:noFill/>
                </a:ln>
                <a:solidFill>
                  <a:srgbClr val="000000"/>
                </a:solidFill>
                <a:effectLst/>
                <a:uLnTx/>
                <a:uFillTx/>
                <a:latin typeface="+mn-lt"/>
                <a:ea typeface="+mn-ea"/>
                <a:cs typeface="+mn-cs"/>
              </a:rPr>
              <a:t>Tissue </a:t>
            </a:r>
            <a:r>
              <a:rPr kumimoji="0" lang="en-US" sz="600" b="0" i="0" u="none" strike="noStrike" kern="1200" cap="none" spc="0" normalizeH="0" baseline="0" noProof="0" dirty="0" err="1" smtClean="0">
                <a:ln>
                  <a:noFill/>
                </a:ln>
                <a:solidFill>
                  <a:srgbClr val="000000"/>
                </a:solidFill>
                <a:effectLst/>
                <a:uLnTx/>
                <a:uFillTx/>
                <a:latin typeface="+mn-lt"/>
                <a:ea typeface="+mn-ea"/>
                <a:cs typeface="+mn-cs"/>
              </a:rPr>
              <a:t>Plasminogen</a:t>
            </a:r>
            <a:r>
              <a:rPr kumimoji="0" lang="en-US" sz="600" b="0" i="0" u="none" strike="noStrike" kern="1200" cap="none" spc="0" normalizeH="0" baseline="0" noProof="0" dirty="0" smtClean="0">
                <a:ln>
                  <a:noFill/>
                </a:ln>
                <a:solidFill>
                  <a:srgbClr val="000000"/>
                </a:solidFill>
                <a:effectLst/>
                <a:uLnTx/>
                <a:uFillTx/>
                <a:latin typeface="+mn-lt"/>
                <a:ea typeface="+mn-ea"/>
                <a:cs typeface="+mn-cs"/>
              </a:rPr>
              <a:t> Activator.</a:t>
            </a:r>
            <a:endParaRPr kumimoji="0" lang="en-US" sz="600" b="0" i="0" u="none" strike="noStrike" kern="1200" cap="none" spc="0" normalizeH="0" baseline="30000" noProof="0" dirty="0" smtClean="0">
              <a:ln>
                <a:noFill/>
              </a:ln>
              <a:solidFill>
                <a:srgbClr val="000000"/>
              </a:solidFill>
              <a:effectLst/>
              <a:uLnTx/>
              <a:uFillTx/>
              <a:latin typeface="+mn-lt"/>
              <a:ea typeface="+mn-ea"/>
              <a:cs typeface="+mn-cs"/>
            </a:endParaRPr>
          </a:p>
          <a:p>
            <a:pPr marL="100656" marR="0" lvl="0" indent="-100656" algn="l" defTabSz="909850" rtl="0" eaLnBrk="1" fontAlgn="auto" latinLnBrk="0" hangingPunct="1">
              <a:lnSpc>
                <a:spcPct val="100000"/>
              </a:lnSpc>
              <a:spcBef>
                <a:spcPts val="429"/>
              </a:spcBef>
              <a:spcAft>
                <a:spcPts val="0"/>
              </a:spcAft>
              <a:buClrTx/>
              <a:buSzTx/>
              <a:buFont typeface="Arial" pitchFamily="34" charset="0"/>
              <a:buChar char="•"/>
              <a:tabLst/>
              <a:defRPr/>
            </a:pPr>
            <a:r>
              <a:rPr kumimoji="0" lang="en-US" sz="600" b="0" i="0" u="none" strike="noStrike" kern="1200" cap="none" spc="0" normalizeH="0" baseline="0" noProof="0" dirty="0" smtClean="0">
                <a:ln>
                  <a:noFill/>
                </a:ln>
                <a:solidFill>
                  <a:srgbClr val="000000"/>
                </a:solidFill>
                <a:effectLst/>
                <a:uLnTx/>
                <a:uFillTx/>
                <a:latin typeface="+mn-lt"/>
                <a:ea typeface="+mn-ea"/>
                <a:cs typeface="+mn-cs"/>
              </a:rPr>
              <a:t>Magnetic Resonance Imaging.</a:t>
            </a:r>
          </a:p>
          <a:p>
            <a:pPr marL="100656" marR="0" lvl="0" indent="-100656" algn="l" defTabSz="909850" rtl="0" eaLnBrk="1" fontAlgn="auto" latinLnBrk="0" hangingPunct="1">
              <a:lnSpc>
                <a:spcPct val="100000"/>
              </a:lnSpc>
              <a:spcBef>
                <a:spcPts val="429"/>
              </a:spcBef>
              <a:spcAft>
                <a:spcPts val="0"/>
              </a:spcAft>
              <a:buClrTx/>
              <a:buSzTx/>
              <a:buFont typeface="Arial" pitchFamily="34" charset="0"/>
              <a:buChar char="•"/>
              <a:tabLst/>
              <a:defRPr/>
            </a:pPr>
            <a:r>
              <a:rPr kumimoji="0" lang="en-US" sz="600" b="0" i="0" u="none" strike="noStrike" kern="1200" cap="none" spc="0" normalizeH="0" baseline="0" noProof="0" dirty="0" smtClean="0">
                <a:ln>
                  <a:noFill/>
                </a:ln>
                <a:solidFill>
                  <a:srgbClr val="000000"/>
                </a:solidFill>
                <a:effectLst/>
                <a:uLnTx/>
                <a:uFillTx/>
                <a:latin typeface="+mn-lt"/>
                <a:ea typeface="+mn-ea"/>
                <a:cs typeface="+mn-cs"/>
              </a:rPr>
              <a:t>Positron Emission Tomography-Computed Tomography.</a:t>
            </a:r>
          </a:p>
          <a:p>
            <a:pPr marL="100656" marR="0" lvl="0" indent="-100656" algn="l" defTabSz="909850" rtl="0" eaLnBrk="1" fontAlgn="auto" latinLnBrk="0" hangingPunct="1">
              <a:lnSpc>
                <a:spcPct val="100000"/>
              </a:lnSpc>
              <a:spcBef>
                <a:spcPts val="429"/>
              </a:spcBef>
              <a:spcAft>
                <a:spcPts val="0"/>
              </a:spcAft>
              <a:buClrTx/>
              <a:buSzTx/>
              <a:buFont typeface="Arial" pitchFamily="34" charset="0"/>
              <a:buChar char="•"/>
              <a:tabLst/>
              <a:defRPr/>
            </a:pPr>
            <a:r>
              <a:rPr kumimoji="0" lang="en-US" sz="600" b="0" i="0" u="none" strike="noStrike" kern="1200" cap="none" spc="0" normalizeH="0" baseline="0" noProof="0" dirty="0" err="1" smtClean="0">
                <a:ln>
                  <a:noFill/>
                </a:ln>
                <a:solidFill>
                  <a:srgbClr val="000000"/>
                </a:solidFill>
                <a:effectLst/>
                <a:uLnTx/>
                <a:uFillTx/>
                <a:latin typeface="+mn-lt"/>
                <a:ea typeface="+mn-ea"/>
                <a:cs typeface="+mn-cs"/>
              </a:rPr>
              <a:t>Magnetoencephalography</a:t>
            </a:r>
            <a:r>
              <a:rPr kumimoji="0" lang="en-US" sz="600" b="0" i="0" u="none" strike="noStrike" kern="1200" cap="none" spc="0" normalizeH="0" baseline="0" noProof="0" dirty="0" smtClean="0">
                <a:ln>
                  <a:noFill/>
                </a:ln>
                <a:solidFill>
                  <a:srgbClr val="000000"/>
                </a:solidFill>
                <a:effectLst/>
                <a:uLnTx/>
                <a:uFillTx/>
                <a:latin typeface="+mn-lt"/>
                <a:ea typeface="+mn-ea"/>
                <a:cs typeface="+mn-cs"/>
              </a:rPr>
              <a:t>.</a:t>
            </a:r>
          </a:p>
          <a:p>
            <a:pPr marL="100656" marR="0" lvl="0" indent="-100656" algn="l" defTabSz="909850" rtl="0" eaLnBrk="1" fontAlgn="auto" latinLnBrk="0" hangingPunct="1">
              <a:lnSpc>
                <a:spcPct val="100000"/>
              </a:lnSpc>
              <a:spcBef>
                <a:spcPts val="429"/>
              </a:spcBef>
              <a:spcAft>
                <a:spcPts val="0"/>
              </a:spcAft>
              <a:buClrTx/>
              <a:buSzTx/>
              <a:buFont typeface="Arial" pitchFamily="34" charset="0"/>
              <a:buChar char="•"/>
              <a:tabLst/>
              <a:defRPr/>
            </a:pPr>
            <a:r>
              <a:rPr kumimoji="0" lang="en-US" sz="600" b="0" i="0" u="none" strike="noStrike" kern="1200" cap="none" spc="0" normalizeH="0" baseline="0" noProof="0" dirty="0" err="1" smtClean="0">
                <a:ln>
                  <a:noFill/>
                </a:ln>
                <a:solidFill>
                  <a:srgbClr val="000000"/>
                </a:solidFill>
                <a:effectLst/>
                <a:uLnTx/>
                <a:uFillTx/>
                <a:latin typeface="+mn-lt"/>
                <a:ea typeface="+mn-ea"/>
                <a:cs typeface="+mn-cs"/>
              </a:rPr>
              <a:t>Intraoperative</a:t>
            </a:r>
            <a:r>
              <a:rPr kumimoji="0" lang="en-US" sz="600" b="0" i="0" u="none" strike="noStrike" kern="1200" cap="none" spc="0" normalizeH="0" baseline="0" noProof="0" dirty="0" smtClean="0">
                <a:ln>
                  <a:noFill/>
                </a:ln>
                <a:solidFill>
                  <a:srgbClr val="000000"/>
                </a:solidFill>
                <a:effectLst/>
                <a:uLnTx/>
                <a:uFillTx/>
                <a:latin typeface="+mn-lt"/>
                <a:ea typeface="+mn-ea"/>
                <a:cs typeface="+mn-cs"/>
              </a:rPr>
              <a:t> MRI.</a:t>
            </a:r>
          </a:p>
          <a:p>
            <a:pPr marL="100656" marR="0" lvl="0" indent="-100656" algn="l" defTabSz="909850" rtl="0" eaLnBrk="1" fontAlgn="auto" latinLnBrk="0" hangingPunct="1">
              <a:lnSpc>
                <a:spcPct val="100000"/>
              </a:lnSpc>
              <a:spcBef>
                <a:spcPts val="429"/>
              </a:spcBef>
              <a:spcAft>
                <a:spcPts val="0"/>
              </a:spcAft>
              <a:buClrTx/>
              <a:buSzTx/>
              <a:buFont typeface="Arial" pitchFamily="34" charset="0"/>
              <a:buChar char="•"/>
              <a:tabLst/>
              <a:defRPr/>
            </a:pPr>
            <a:r>
              <a:rPr kumimoji="0" lang="en-US" sz="600" b="0" i="0" u="none" strike="noStrike" kern="1200" cap="none" spc="0" normalizeH="0" baseline="0" noProof="0" dirty="0" err="1" smtClean="0">
                <a:ln>
                  <a:noFill/>
                </a:ln>
                <a:solidFill>
                  <a:srgbClr val="000000"/>
                </a:solidFill>
                <a:effectLst/>
                <a:uLnTx/>
                <a:uFillTx/>
                <a:latin typeface="+mn-lt"/>
                <a:ea typeface="+mn-ea"/>
                <a:cs typeface="+mn-cs"/>
              </a:rPr>
              <a:t>Intraoperative</a:t>
            </a:r>
            <a:r>
              <a:rPr kumimoji="0" lang="en-US" sz="600" b="0" i="0" u="none" strike="noStrike" kern="1200" cap="none" spc="0" normalizeH="0" baseline="0" noProof="0" dirty="0" smtClean="0">
                <a:ln>
                  <a:noFill/>
                </a:ln>
                <a:solidFill>
                  <a:srgbClr val="000000"/>
                </a:solidFill>
                <a:effectLst/>
                <a:uLnTx/>
                <a:uFillTx/>
                <a:latin typeface="+mn-lt"/>
                <a:ea typeface="+mn-ea"/>
                <a:cs typeface="+mn-cs"/>
              </a:rPr>
              <a:t> CT.</a:t>
            </a:r>
          </a:p>
          <a:p>
            <a:pPr marL="100656" marR="0" lvl="0" indent="-100656" algn="l" defTabSz="909850" rtl="0" eaLnBrk="1" fontAlgn="auto" latinLnBrk="0" hangingPunct="1">
              <a:lnSpc>
                <a:spcPct val="100000"/>
              </a:lnSpc>
              <a:spcBef>
                <a:spcPts val="429"/>
              </a:spcBef>
              <a:spcAft>
                <a:spcPts val="0"/>
              </a:spcAft>
              <a:buClrTx/>
              <a:buSzTx/>
              <a:buFont typeface="Arial" pitchFamily="34" charset="0"/>
              <a:buChar char="•"/>
              <a:tabLst/>
              <a:defRPr/>
            </a:pPr>
            <a:endParaRPr kumimoji="0" lang="en-US" sz="9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C:\Users\brownem\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20" y="1219200"/>
            <a:ext cx="8383587"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337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a:xfrm>
            <a:off x="399866" y="673829"/>
            <a:ext cx="8314171" cy="249114"/>
          </a:xfrm>
        </p:spPr>
        <p:txBody>
          <a:bodyPr/>
          <a:lstStyle/>
          <a:p>
            <a:r>
              <a:rPr lang="en-US" dirty="0" smtClean="0"/>
              <a:t>Technology: New Technology Needs</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940065991"/>
              </p:ext>
            </p:extLst>
          </p:nvPr>
        </p:nvGraphicFramePr>
        <p:xfrm>
          <a:off x="399865" y="1066800"/>
          <a:ext cx="8377069" cy="1823420"/>
        </p:xfrm>
        <a:graphic>
          <a:graphicData uri="http://schemas.openxmlformats.org/drawingml/2006/table">
            <a:tbl>
              <a:tblPr firstRow="1" bandRow="1">
                <a:tableStyleId>{5C22544A-7EE6-4342-B048-85BDC9FD1C3A}</a:tableStyleId>
              </a:tblPr>
              <a:tblGrid>
                <a:gridCol w="8377069"/>
              </a:tblGrid>
              <a:tr h="274320">
                <a:tc>
                  <a:txBody>
                    <a:bodyPr/>
                    <a:lstStyle/>
                    <a:p>
                      <a:pPr algn="l"/>
                      <a:r>
                        <a:rPr lang="en-US" sz="1100" dirty="0" smtClean="0"/>
                        <a:t>Novel Technology</a:t>
                      </a:r>
                      <a:r>
                        <a:rPr lang="en-US" sz="1100" baseline="0" dirty="0" smtClean="0"/>
                        <a:t> Upgrades</a:t>
                      </a:r>
                      <a:endParaRPr lang="en-US" sz="1100" dirty="0"/>
                    </a:p>
                  </a:txBody>
                  <a:tcPr anchor="ct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bl>
          </a:graphicData>
        </a:graphic>
      </p:graphicFrame>
      <p:sp>
        <p:nvSpPr>
          <p:cNvPr id="11" name="Rectangle 10"/>
          <p:cNvSpPr/>
          <p:nvPr/>
        </p:nvSpPr>
        <p:spPr bwMode="auto">
          <a:xfrm>
            <a:off x="391887" y="4953000"/>
            <a:ext cx="8385049" cy="1469571"/>
          </a:xfrm>
          <a:prstGeom prst="rect">
            <a:avLst/>
          </a:prstGeom>
          <a:noFill/>
          <a:ln w="12700" cap="flat" cmpd="sng" algn="ctr">
            <a:solidFill>
              <a:schemeClr val="tx2"/>
            </a:solidFill>
            <a:prstDash val="solid"/>
            <a:round/>
            <a:headEnd type="none" w="med" len="med"/>
            <a:tailEnd type="none" w="med" len="med"/>
          </a:ln>
          <a:effectLst/>
        </p:spPr>
        <p:txBody>
          <a:bodyPr vert="horz" wrap="square" lIns="130542" tIns="65272" rIns="130542" bIns="65272" numCol="1" rtlCol="0" anchor="t" anchorCtr="0" compatLnSpc="1">
            <a:prstTxWarp prst="textNoShape">
              <a:avLst/>
            </a:prstTxWarp>
          </a:bodyPr>
          <a:lstStyle/>
          <a:p>
            <a:pPr defTabSz="2089606"/>
            <a:endParaRPr lang="en-US" sz="1400" dirty="0">
              <a:solidFill>
                <a:schemeClr val="bg2"/>
              </a:solidFill>
            </a:endParaRPr>
          </a:p>
        </p:txBody>
      </p:sp>
      <p:sp>
        <p:nvSpPr>
          <p:cNvPr id="13" name="TextBox 12"/>
          <p:cNvSpPr txBox="1"/>
          <p:nvPr/>
        </p:nvSpPr>
        <p:spPr>
          <a:xfrm>
            <a:off x="391889" y="4953002"/>
            <a:ext cx="7737021" cy="351733"/>
          </a:xfrm>
          <a:prstGeom prst="rect">
            <a:avLst/>
          </a:prstGeom>
          <a:noFill/>
        </p:spPr>
        <p:txBody>
          <a:bodyPr wrap="square" lIns="130542" tIns="65272" rIns="130542" bIns="65272" rtlCol="0">
            <a:spAutoFit/>
          </a:bodyPr>
          <a:lstStyle/>
          <a:p>
            <a:r>
              <a:rPr lang="en-US" sz="1400" b="1" dirty="0"/>
              <a:t>Implications of technology needs on service line:</a:t>
            </a:r>
          </a:p>
        </p:txBody>
      </p:sp>
      <p:sp>
        <p:nvSpPr>
          <p:cNvPr id="15" name="TextBox 14"/>
          <p:cNvSpPr txBox="1"/>
          <p:nvPr/>
        </p:nvSpPr>
        <p:spPr>
          <a:xfrm>
            <a:off x="558713" y="5268853"/>
            <a:ext cx="7956563" cy="615499"/>
          </a:xfrm>
          <a:prstGeom prst="rect">
            <a:avLst/>
          </a:prstGeom>
          <a:noFill/>
        </p:spPr>
        <p:txBody>
          <a:bodyPr wrap="square" lIns="45693" tIns="45693" rIns="45693" bIns="45693" rtlCol="0">
            <a:spAutoFit/>
          </a:bodyPr>
          <a:lstStyle/>
          <a:p>
            <a:pPr marL="171356" indent="-171356">
              <a:buFont typeface="Arial" pitchFamily="34" charset="0"/>
              <a:buChar char="•"/>
            </a:pPr>
            <a:r>
              <a:rPr lang="en-US" sz="1100" i="1" dirty="0"/>
              <a:t>Describe the </a:t>
            </a:r>
            <a:r>
              <a:rPr lang="en-US" sz="1100" i="1" dirty="0" smtClean="0"/>
              <a:t>impact here</a:t>
            </a:r>
            <a:endParaRPr lang="en-US" sz="1100" i="1" dirty="0"/>
          </a:p>
          <a:p>
            <a:pPr marL="171356" indent="-171356">
              <a:buFont typeface="Arial" pitchFamily="34" charset="0"/>
              <a:buChar char="•"/>
            </a:pPr>
            <a:endParaRPr lang="en-US" sz="1100" i="1" dirty="0"/>
          </a:p>
          <a:p>
            <a:endParaRPr lang="en-US" sz="1100" i="1" dirty="0"/>
          </a:p>
        </p:txBody>
      </p:sp>
      <p:graphicFrame>
        <p:nvGraphicFramePr>
          <p:cNvPr id="16" name="Table 15"/>
          <p:cNvGraphicFramePr>
            <a:graphicFrameLocks noGrp="1"/>
          </p:cNvGraphicFramePr>
          <p:nvPr>
            <p:extLst>
              <p:ext uri="{D42A27DB-BD31-4B8C-83A1-F6EECF244321}">
                <p14:modId xmlns:p14="http://schemas.microsoft.com/office/powerpoint/2010/main" val="4209619658"/>
              </p:ext>
            </p:extLst>
          </p:nvPr>
        </p:nvGraphicFramePr>
        <p:xfrm>
          <a:off x="399865" y="3078481"/>
          <a:ext cx="8377069" cy="1823420"/>
        </p:xfrm>
        <a:graphic>
          <a:graphicData uri="http://schemas.openxmlformats.org/drawingml/2006/table">
            <a:tbl>
              <a:tblPr firstRow="1" bandRow="1">
                <a:tableStyleId>{5C22544A-7EE6-4342-B048-85BDC9FD1C3A}</a:tableStyleId>
              </a:tblPr>
              <a:tblGrid>
                <a:gridCol w="8377069"/>
              </a:tblGrid>
              <a:tr h="274320">
                <a:tc>
                  <a:txBody>
                    <a:bodyPr/>
                    <a:lstStyle/>
                    <a:p>
                      <a:pPr algn="l"/>
                      <a:r>
                        <a:rPr lang="en-US" sz="1100" dirty="0" smtClean="0"/>
                        <a:t>Additional Capacity for Existing Technology</a:t>
                      </a:r>
                      <a:endParaRPr lang="en-US" sz="1100" dirty="0"/>
                    </a:p>
                  </a:txBody>
                  <a:tcPr anchor="ct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r h="387275">
                <a:tc>
                  <a:txBody>
                    <a:bodyPr/>
                    <a:lstStyle/>
                    <a:p>
                      <a:pPr algn="ctr"/>
                      <a:endParaRPr lang="en-US" sz="190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26</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Regulatory Impact</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748981661"/>
              </p:ext>
            </p:extLst>
          </p:nvPr>
        </p:nvGraphicFramePr>
        <p:xfrm>
          <a:off x="399869" y="1219200"/>
          <a:ext cx="8314172" cy="4975832"/>
        </p:xfrm>
        <a:graphic>
          <a:graphicData uri="http://schemas.openxmlformats.org/drawingml/2006/table">
            <a:tbl>
              <a:tblPr firstRow="1" bandRow="1">
                <a:tableStyleId>{5C22544A-7EE6-4342-B048-85BDC9FD1C3A}</a:tableStyleId>
              </a:tblPr>
              <a:tblGrid>
                <a:gridCol w="2800533"/>
                <a:gridCol w="5513639"/>
              </a:tblGrid>
              <a:tr h="647736">
                <a:tc>
                  <a:txBody>
                    <a:bodyPr/>
                    <a:lstStyle/>
                    <a:p>
                      <a:pPr algn="ctr"/>
                      <a:r>
                        <a:rPr lang="en-US" sz="1100" dirty="0" smtClean="0"/>
                        <a:t>Regulation</a:t>
                      </a:r>
                      <a:endParaRPr lang="en-US" sz="1100" dirty="0"/>
                    </a:p>
                  </a:txBody>
                  <a:tcPr anchor="ctr"/>
                </a:tc>
                <a:tc>
                  <a:txBody>
                    <a:bodyPr/>
                    <a:lstStyle/>
                    <a:p>
                      <a:pPr algn="ctr"/>
                      <a:r>
                        <a:rPr lang="en-US" sz="1100" dirty="0" smtClean="0"/>
                        <a:t>Impact </a:t>
                      </a:r>
                      <a:endParaRPr lang="en-US" sz="1100" dirty="0"/>
                    </a:p>
                  </a:txBody>
                  <a:tcPr anchor="ctr"/>
                </a:tc>
              </a:tr>
              <a:tr h="541012">
                <a:tc>
                  <a:txBody>
                    <a:bodyPr/>
                    <a:lstStyle/>
                    <a:p>
                      <a:pPr algn="l"/>
                      <a:r>
                        <a:rPr lang="en-US" sz="1100" i="1" dirty="0" smtClean="0"/>
                        <a:t>CMS physician</a:t>
                      </a:r>
                      <a:r>
                        <a:rPr lang="en-US" sz="1100" i="1" baseline="0" dirty="0" smtClean="0"/>
                        <a:t> supervision requirements for OP services</a:t>
                      </a:r>
                      <a:endParaRPr lang="en-US" sz="1100" i="1" dirty="0"/>
                    </a:p>
                  </a:txBody>
                  <a:tcPr anchor="ctr"/>
                </a:tc>
                <a:tc>
                  <a:txBody>
                    <a:bodyPr/>
                    <a:lstStyle/>
                    <a:p>
                      <a:pPr algn="l"/>
                      <a:endParaRPr lang="en-US" sz="1100" dirty="0"/>
                    </a:p>
                  </a:txBody>
                  <a:tcPr anchor="ctr"/>
                </a:tc>
              </a:tr>
              <a:tr h="541012">
                <a:tc>
                  <a:txBody>
                    <a:bodyPr/>
                    <a:lstStyle/>
                    <a:p>
                      <a:pPr algn="l"/>
                      <a:r>
                        <a:rPr lang="en-US" sz="1100" i="1" dirty="0" smtClean="0"/>
                        <a:t>Clinical</a:t>
                      </a:r>
                      <a:r>
                        <a:rPr lang="en-US" sz="1100" i="1" baseline="0" dirty="0" smtClean="0"/>
                        <a:t> trials coverage</a:t>
                      </a:r>
                    </a:p>
                  </a:txBody>
                  <a:tcPr anchor="ctr"/>
                </a:tc>
                <a:tc>
                  <a:txBody>
                    <a:bodyPr/>
                    <a:lstStyle/>
                    <a:p>
                      <a:pPr algn="l"/>
                      <a:endParaRPr lang="en-US" sz="1100" dirty="0"/>
                    </a:p>
                  </a:txBody>
                  <a:tcPr anchor="ctr"/>
                </a:tc>
              </a:tr>
              <a:tr h="541012">
                <a:tc>
                  <a:txBody>
                    <a:bodyPr/>
                    <a:lstStyle/>
                    <a:p>
                      <a:pPr algn="l"/>
                      <a:endParaRPr lang="en-US" sz="1100" dirty="0"/>
                    </a:p>
                  </a:txBody>
                  <a:tcPr anchor="ctr"/>
                </a:tc>
                <a:tc>
                  <a:txBody>
                    <a:bodyPr/>
                    <a:lstStyle/>
                    <a:p>
                      <a:pPr algn="l"/>
                      <a:endParaRPr lang="en-US" sz="1100" dirty="0"/>
                    </a:p>
                  </a:txBody>
                  <a:tcPr anchor="ctr"/>
                </a:tc>
              </a:tr>
              <a:tr h="541012">
                <a:tc>
                  <a:txBody>
                    <a:bodyPr/>
                    <a:lstStyle/>
                    <a:p>
                      <a:pPr algn="l"/>
                      <a:endParaRPr lang="en-US" sz="1100" dirty="0"/>
                    </a:p>
                  </a:txBody>
                  <a:tcPr anchor="ctr"/>
                </a:tc>
                <a:tc>
                  <a:txBody>
                    <a:bodyPr/>
                    <a:lstStyle/>
                    <a:p>
                      <a:pPr algn="l"/>
                      <a:endParaRPr lang="en-US" sz="1100" dirty="0"/>
                    </a:p>
                  </a:txBody>
                  <a:tcPr anchor="ctr"/>
                </a:tc>
              </a:tr>
              <a:tr h="541012">
                <a:tc>
                  <a:txBody>
                    <a:bodyPr/>
                    <a:lstStyle/>
                    <a:p>
                      <a:pPr algn="l"/>
                      <a:endParaRPr lang="en-US" sz="1100"/>
                    </a:p>
                  </a:txBody>
                  <a:tcPr anchor="ctr"/>
                </a:tc>
                <a:tc>
                  <a:txBody>
                    <a:bodyPr/>
                    <a:lstStyle/>
                    <a:p>
                      <a:pPr algn="l"/>
                      <a:endParaRPr lang="en-US" sz="1100" dirty="0"/>
                    </a:p>
                  </a:txBody>
                  <a:tcPr anchor="ctr"/>
                </a:tc>
              </a:tr>
              <a:tr h="541012">
                <a:tc>
                  <a:txBody>
                    <a:bodyPr/>
                    <a:lstStyle/>
                    <a:p>
                      <a:pPr algn="l"/>
                      <a:endParaRPr lang="en-US" sz="1100"/>
                    </a:p>
                  </a:txBody>
                  <a:tcPr anchor="ctr"/>
                </a:tc>
                <a:tc>
                  <a:txBody>
                    <a:bodyPr/>
                    <a:lstStyle/>
                    <a:p>
                      <a:pPr algn="l"/>
                      <a:endParaRPr lang="en-US" sz="1100" dirty="0"/>
                    </a:p>
                  </a:txBody>
                  <a:tcPr anchor="ctr"/>
                </a:tc>
              </a:tr>
              <a:tr h="541012">
                <a:tc>
                  <a:txBody>
                    <a:bodyPr/>
                    <a:lstStyle/>
                    <a:p>
                      <a:pPr algn="l"/>
                      <a:endParaRPr lang="en-US" sz="1100"/>
                    </a:p>
                  </a:txBody>
                  <a:tcPr anchor="ctr"/>
                </a:tc>
                <a:tc>
                  <a:txBody>
                    <a:bodyPr/>
                    <a:lstStyle/>
                    <a:p>
                      <a:pPr algn="l"/>
                      <a:endParaRPr lang="en-US" sz="1100" dirty="0"/>
                    </a:p>
                  </a:txBody>
                  <a:tcPr anchor="ctr"/>
                </a:tc>
              </a:tr>
              <a:tr h="541012">
                <a:tc>
                  <a:txBody>
                    <a:bodyPr/>
                    <a:lstStyle/>
                    <a:p>
                      <a:pPr algn="l"/>
                      <a:endParaRPr lang="en-US" sz="1100"/>
                    </a:p>
                  </a:txBody>
                  <a:tcPr anchor="ctr"/>
                </a:tc>
                <a:tc>
                  <a:txBody>
                    <a:bodyPr/>
                    <a:lstStyle/>
                    <a:p>
                      <a:pPr algn="l"/>
                      <a:endParaRPr lang="en-US" sz="1100" dirty="0"/>
                    </a:p>
                  </a:txBody>
                  <a:tcPr anchor="ctr"/>
                </a:tc>
              </a:tr>
            </a:tbl>
          </a:graphicData>
        </a:graphic>
      </p:graphicFrame>
    </p:spTree>
    <p:extLst>
      <p:ext uri="{BB962C8B-B14F-4D97-AF65-F5344CB8AC3E}">
        <p14:creationId xmlns:p14="http://schemas.microsoft.com/office/powerpoint/2010/main" val="958012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Future Market Assessment  </a:t>
            </a:r>
            <a:endParaRPr lang="en-US" dirty="0"/>
          </a:p>
        </p:txBody>
      </p:sp>
      <p:sp>
        <p:nvSpPr>
          <p:cNvPr id="4" name="Title 3"/>
          <p:cNvSpPr>
            <a:spLocks noGrp="1"/>
          </p:cNvSpPr>
          <p:nvPr>
            <p:ph type="title"/>
          </p:nvPr>
        </p:nvSpPr>
        <p:spPr/>
        <p:txBody>
          <a:bodyPr/>
          <a:lstStyle/>
          <a:p>
            <a:r>
              <a:rPr lang="en-US" dirty="0" smtClean="0"/>
              <a:t>Themes Emerging Across Future Market Assessment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06214954"/>
              </p:ext>
            </p:extLst>
          </p:nvPr>
        </p:nvGraphicFramePr>
        <p:xfrm>
          <a:off x="448832" y="1384305"/>
          <a:ext cx="8314170" cy="4089402"/>
        </p:xfrm>
        <a:graphic>
          <a:graphicData uri="http://schemas.openxmlformats.org/drawingml/2006/table">
            <a:tbl>
              <a:tblPr firstRow="1" bandRow="1">
                <a:tableStyleId>{5C22544A-7EE6-4342-B048-85BDC9FD1C3A}</a:tableStyleId>
              </a:tblPr>
              <a:tblGrid>
                <a:gridCol w="727490"/>
                <a:gridCol w="7586680"/>
              </a:tblGrid>
              <a:tr h="681567">
                <a:tc gridSpan="2">
                  <a:txBody>
                    <a:bodyPr/>
                    <a:lstStyle/>
                    <a:p>
                      <a:pPr algn="ctr"/>
                      <a:r>
                        <a:rPr lang="en-US" sz="1200" dirty="0" smtClean="0"/>
                        <a:t>Top 5 Market &amp; Industry Changes Affecting</a:t>
                      </a:r>
                      <a:r>
                        <a:rPr lang="en-US" sz="1200" baseline="0" dirty="0" smtClean="0"/>
                        <a:t> Service Line</a:t>
                      </a:r>
                      <a:endParaRPr lang="en-US" sz="1200" dirty="0"/>
                    </a:p>
                  </a:txBody>
                  <a:tcPr anchor="ctr"/>
                </a:tc>
                <a:tc hMerge="1">
                  <a:txBody>
                    <a:bodyPr/>
                    <a:lstStyle/>
                    <a:p>
                      <a:endParaRPr lang="en-US" dirty="0"/>
                    </a:p>
                  </a:txBody>
                  <a:tcPr/>
                </a:tc>
              </a:tr>
              <a:tr h="681567">
                <a:tc>
                  <a:txBody>
                    <a:bodyPr/>
                    <a:lstStyle/>
                    <a:p>
                      <a:endParaRPr lang="en-US" sz="1100"/>
                    </a:p>
                  </a:txBody>
                  <a:tcPr/>
                </a:tc>
                <a:tc>
                  <a:txBody>
                    <a:bodyPr/>
                    <a:lstStyle/>
                    <a:p>
                      <a:pPr algn="l"/>
                      <a:endParaRPr lang="en-US" sz="1100" dirty="0"/>
                    </a:p>
                  </a:txBody>
                  <a:tcPr anchor="ctr"/>
                </a:tc>
              </a:tr>
              <a:tr h="681567">
                <a:tc>
                  <a:txBody>
                    <a:bodyPr/>
                    <a:lstStyle/>
                    <a:p>
                      <a:endParaRPr lang="en-US" sz="1100"/>
                    </a:p>
                  </a:txBody>
                  <a:tcPr/>
                </a:tc>
                <a:tc>
                  <a:txBody>
                    <a:bodyPr/>
                    <a:lstStyle/>
                    <a:p>
                      <a:pPr algn="l"/>
                      <a:endParaRPr lang="en-US" sz="1100" dirty="0"/>
                    </a:p>
                  </a:txBody>
                  <a:tcPr anchor="ctr"/>
                </a:tc>
              </a:tr>
              <a:tr h="681567">
                <a:tc>
                  <a:txBody>
                    <a:bodyPr/>
                    <a:lstStyle/>
                    <a:p>
                      <a:endParaRPr lang="en-US" sz="1100"/>
                    </a:p>
                  </a:txBody>
                  <a:tcPr/>
                </a:tc>
                <a:tc>
                  <a:txBody>
                    <a:bodyPr/>
                    <a:lstStyle/>
                    <a:p>
                      <a:pPr algn="l"/>
                      <a:endParaRPr lang="en-US" sz="1100" dirty="0"/>
                    </a:p>
                  </a:txBody>
                  <a:tcPr anchor="ctr"/>
                </a:tc>
              </a:tr>
              <a:tr h="681567">
                <a:tc>
                  <a:txBody>
                    <a:bodyPr/>
                    <a:lstStyle/>
                    <a:p>
                      <a:endParaRPr lang="en-US" sz="1100"/>
                    </a:p>
                  </a:txBody>
                  <a:tcPr/>
                </a:tc>
                <a:tc>
                  <a:txBody>
                    <a:bodyPr/>
                    <a:lstStyle/>
                    <a:p>
                      <a:pPr algn="l"/>
                      <a:endParaRPr lang="en-US" sz="1100" dirty="0"/>
                    </a:p>
                  </a:txBody>
                  <a:tcPr anchor="ctr"/>
                </a:tc>
              </a:tr>
              <a:tr h="681567">
                <a:tc>
                  <a:txBody>
                    <a:bodyPr/>
                    <a:lstStyle/>
                    <a:p>
                      <a:endParaRPr lang="en-US" sz="1100"/>
                    </a:p>
                  </a:txBody>
                  <a:tcPr/>
                </a:tc>
                <a:tc>
                  <a:txBody>
                    <a:bodyPr/>
                    <a:lstStyle/>
                    <a:p>
                      <a:pPr algn="l"/>
                      <a:endParaRPr lang="en-US" sz="1100" dirty="0"/>
                    </a:p>
                  </a:txBody>
                  <a:tcPr anchor="ctr"/>
                </a:tc>
              </a:tr>
            </a:tbl>
          </a:graphicData>
        </a:graphic>
      </p:graphicFrame>
      <p:sp>
        <p:nvSpPr>
          <p:cNvPr id="6" name="Oval 5"/>
          <p:cNvSpPr/>
          <p:nvPr/>
        </p:nvSpPr>
        <p:spPr bwMode="gray">
          <a:xfrm>
            <a:off x="685800" y="22860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2870"/>
            <a:r>
              <a:rPr lang="en-US" sz="1000" b="1" dirty="0">
                <a:solidFill>
                  <a:schemeClr val="bg1"/>
                </a:solidFill>
                <a:latin typeface="+mj-lt"/>
              </a:rPr>
              <a:t>1</a:t>
            </a:r>
          </a:p>
        </p:txBody>
      </p:sp>
      <p:sp>
        <p:nvSpPr>
          <p:cNvPr id="7" name="Oval 6"/>
          <p:cNvSpPr/>
          <p:nvPr/>
        </p:nvSpPr>
        <p:spPr bwMode="gray">
          <a:xfrm>
            <a:off x="685800" y="29718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2870"/>
            <a:r>
              <a:rPr lang="en-US" sz="1000" b="1" dirty="0">
                <a:solidFill>
                  <a:schemeClr val="bg1"/>
                </a:solidFill>
                <a:latin typeface="+mj-lt"/>
              </a:rPr>
              <a:t>2</a:t>
            </a:r>
          </a:p>
        </p:txBody>
      </p:sp>
      <p:sp>
        <p:nvSpPr>
          <p:cNvPr id="8" name="Oval 7"/>
          <p:cNvSpPr/>
          <p:nvPr/>
        </p:nvSpPr>
        <p:spPr bwMode="gray">
          <a:xfrm>
            <a:off x="685800" y="36576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2870"/>
            <a:r>
              <a:rPr lang="en-US" sz="1000" b="1" dirty="0">
                <a:solidFill>
                  <a:schemeClr val="bg1"/>
                </a:solidFill>
                <a:latin typeface="+mj-lt"/>
              </a:rPr>
              <a:t>3</a:t>
            </a:r>
          </a:p>
        </p:txBody>
      </p:sp>
      <p:sp>
        <p:nvSpPr>
          <p:cNvPr id="9" name="Oval 8"/>
          <p:cNvSpPr/>
          <p:nvPr/>
        </p:nvSpPr>
        <p:spPr bwMode="gray">
          <a:xfrm>
            <a:off x="685800" y="43434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2870"/>
            <a:r>
              <a:rPr lang="en-US" sz="1000" b="1" dirty="0">
                <a:solidFill>
                  <a:schemeClr val="bg1"/>
                </a:solidFill>
                <a:latin typeface="+mj-lt"/>
              </a:rPr>
              <a:t>4</a:t>
            </a:r>
          </a:p>
        </p:txBody>
      </p:sp>
      <p:sp>
        <p:nvSpPr>
          <p:cNvPr id="10" name="Oval 9"/>
          <p:cNvSpPr/>
          <p:nvPr/>
        </p:nvSpPr>
        <p:spPr bwMode="gray">
          <a:xfrm>
            <a:off x="685800" y="5029200"/>
            <a:ext cx="274320" cy="27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2870"/>
            <a:r>
              <a:rPr lang="en-US" sz="1000" b="1" dirty="0">
                <a:solidFill>
                  <a:schemeClr val="bg1"/>
                </a:solidFill>
                <a:latin typeface="+mj-lt"/>
              </a:rPr>
              <a:t>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28</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Strategic Plan Design</a:t>
            </a:r>
            <a:endParaRPr lang="en-US" dirty="0"/>
          </a:p>
        </p:txBody>
      </p:sp>
      <p:sp>
        <p:nvSpPr>
          <p:cNvPr id="4" name="Chevron 3"/>
          <p:cNvSpPr/>
          <p:nvPr/>
        </p:nvSpPr>
        <p:spPr bwMode="gray">
          <a:xfrm>
            <a:off x="1143000" y="3429002"/>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a:solidFill>
                  <a:prstClr val="black"/>
                </a:solidFill>
              </a:rPr>
              <a:t>CURRENT </a:t>
            </a:r>
            <a:r>
              <a:rPr lang="en-US" sz="800" b="1" dirty="0" smtClean="0">
                <a:solidFill>
                  <a:prstClr val="black"/>
                </a:solidFill>
              </a:rPr>
              <a:t>PERFORMANCE</a:t>
            </a:r>
          </a:p>
          <a:p>
            <a:pPr algn="ctr" defTabSz="2089606"/>
            <a:r>
              <a:rPr lang="en-US" sz="800" b="1" dirty="0" smtClean="0">
                <a:solidFill>
                  <a:prstClr val="black"/>
                </a:solidFill>
              </a:rPr>
              <a:t>ANALYSIS</a:t>
            </a:r>
            <a:endParaRPr lang="en-US" sz="800" b="1" dirty="0">
              <a:solidFill>
                <a:prstClr val="black"/>
              </a:solidFill>
            </a:endParaRPr>
          </a:p>
        </p:txBody>
      </p:sp>
      <p:sp>
        <p:nvSpPr>
          <p:cNvPr id="5" name="Chevron 4"/>
          <p:cNvSpPr/>
          <p:nvPr/>
        </p:nvSpPr>
        <p:spPr bwMode="gray">
          <a:xfrm>
            <a:off x="2808846" y="3429002"/>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2"/>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9001"/>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2235130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smtClean="0"/>
              <a:t>Strategic Plan Design</a:t>
            </a:r>
            <a:endParaRPr lang="en-US" dirty="0"/>
          </a:p>
        </p:txBody>
      </p:sp>
      <p:sp>
        <p:nvSpPr>
          <p:cNvPr id="4" name="Title 3"/>
          <p:cNvSpPr>
            <a:spLocks noGrp="1"/>
          </p:cNvSpPr>
          <p:nvPr>
            <p:ph type="title"/>
          </p:nvPr>
        </p:nvSpPr>
        <p:spPr/>
        <p:txBody>
          <a:bodyPr/>
          <a:lstStyle/>
          <a:p>
            <a:r>
              <a:rPr lang="en-US" dirty="0" smtClean="0"/>
              <a:t>Defining Terms</a:t>
            </a:r>
            <a:endParaRPr lang="en-US" dirty="0"/>
          </a:p>
        </p:txBody>
      </p:sp>
      <p:sp>
        <p:nvSpPr>
          <p:cNvPr id="9" name="Rectangle 8"/>
          <p:cNvSpPr/>
          <p:nvPr/>
        </p:nvSpPr>
        <p:spPr>
          <a:xfrm>
            <a:off x="1028185" y="1729562"/>
            <a:ext cx="2286000" cy="1640450"/>
          </a:xfrm>
          <a:prstGeom prst="rect">
            <a:avLst/>
          </a:prstGeom>
          <a:solidFill>
            <a:schemeClr val="bg1">
              <a:lumMod val="9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lIns="91418" tIns="91418" rIns="91418" bIns="91418" rtlCol="0" anchor="ctr"/>
          <a:lstStyle/>
          <a:p>
            <a:pPr algn="ctr"/>
            <a:r>
              <a:rPr lang="en-US" sz="1100" dirty="0" smtClean="0">
                <a:solidFill>
                  <a:prstClr val="black"/>
                </a:solidFill>
              </a:rPr>
              <a:t>Institution </a:t>
            </a:r>
            <a:r>
              <a:rPr lang="en-US" sz="1100" dirty="0">
                <a:solidFill>
                  <a:prstClr val="black"/>
                </a:solidFill>
              </a:rPr>
              <a:t>level goals </a:t>
            </a:r>
            <a:r>
              <a:rPr lang="en-US" sz="1100" dirty="0" smtClean="0">
                <a:solidFill>
                  <a:prstClr val="black"/>
                </a:solidFill>
              </a:rPr>
              <a:t>that address </a:t>
            </a:r>
            <a:r>
              <a:rPr lang="en-US" sz="1100" dirty="0">
                <a:solidFill>
                  <a:prstClr val="black"/>
                </a:solidFill>
              </a:rPr>
              <a:t>broad strategic issues </a:t>
            </a:r>
            <a:r>
              <a:rPr lang="en-US" sz="1100" dirty="0" smtClean="0">
                <a:solidFill>
                  <a:prstClr val="black"/>
                </a:solidFill>
              </a:rPr>
              <a:t>defined </a:t>
            </a:r>
            <a:r>
              <a:rPr lang="en-US" sz="1100" dirty="0">
                <a:solidFill>
                  <a:prstClr val="black"/>
                </a:solidFill>
              </a:rPr>
              <a:t>by the </a:t>
            </a:r>
            <a:r>
              <a:rPr lang="en-US" sz="1100" dirty="0" smtClean="0">
                <a:solidFill>
                  <a:prstClr val="black"/>
                </a:solidFill>
              </a:rPr>
              <a:t>leadership </a:t>
            </a:r>
            <a:r>
              <a:rPr lang="en-US" sz="1100" dirty="0">
                <a:solidFill>
                  <a:prstClr val="black"/>
                </a:solidFill>
              </a:rPr>
              <a:t>such as growth, quality, patient satisfaction, physician alignment, financial health, etc.</a:t>
            </a:r>
          </a:p>
        </p:txBody>
      </p:sp>
      <p:sp>
        <p:nvSpPr>
          <p:cNvPr id="14" name="Chevron 13"/>
          <p:cNvSpPr/>
          <p:nvPr/>
        </p:nvSpPr>
        <p:spPr bwMode="gray">
          <a:xfrm>
            <a:off x="1028187" y="1337676"/>
            <a:ext cx="2477015" cy="391886"/>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600" b="1" dirty="0">
                <a:solidFill>
                  <a:prstClr val="black"/>
                </a:solidFill>
              </a:rPr>
              <a:t>Goal</a:t>
            </a:r>
          </a:p>
        </p:txBody>
      </p:sp>
      <p:sp>
        <p:nvSpPr>
          <p:cNvPr id="15" name="Rectangle 14"/>
          <p:cNvSpPr/>
          <p:nvPr/>
        </p:nvSpPr>
        <p:spPr>
          <a:xfrm>
            <a:off x="6248400" y="1729562"/>
            <a:ext cx="2286002" cy="1640450"/>
          </a:xfrm>
          <a:prstGeom prst="rect">
            <a:avLst/>
          </a:prstGeom>
          <a:solidFill>
            <a:schemeClr val="bg1">
              <a:lumMod val="9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lIns="91418" tIns="91418" rIns="91418" bIns="91418" rtlCol="0" anchor="ctr"/>
          <a:lstStyle/>
          <a:p>
            <a:pPr algn="ctr"/>
            <a:r>
              <a:rPr lang="en-US" sz="1100" dirty="0" smtClean="0">
                <a:solidFill>
                  <a:prstClr val="black"/>
                </a:solidFill>
              </a:rPr>
              <a:t>Focused </a:t>
            </a:r>
            <a:r>
              <a:rPr lang="en-US" sz="1100" dirty="0">
                <a:solidFill>
                  <a:prstClr val="black"/>
                </a:solidFill>
              </a:rPr>
              <a:t>action items that meet a</a:t>
            </a:r>
            <a:r>
              <a:rPr lang="en-US" sz="1100" dirty="0" smtClean="0">
                <a:solidFill>
                  <a:prstClr val="black"/>
                </a:solidFill>
              </a:rPr>
              <a:t> </a:t>
            </a:r>
            <a:r>
              <a:rPr lang="en-US" sz="1100" dirty="0">
                <a:solidFill>
                  <a:prstClr val="black"/>
                </a:solidFill>
              </a:rPr>
              <a:t>defined objective such as implement 24/7 patient information hotline, launch media campaign to promote service, develop internal processes, etc. </a:t>
            </a:r>
          </a:p>
        </p:txBody>
      </p:sp>
      <p:sp>
        <p:nvSpPr>
          <p:cNvPr id="16" name="Rectangle 15"/>
          <p:cNvSpPr/>
          <p:nvPr/>
        </p:nvSpPr>
        <p:spPr>
          <a:xfrm>
            <a:off x="3657600" y="1729562"/>
            <a:ext cx="2286000" cy="1640450"/>
          </a:xfrm>
          <a:prstGeom prst="rect">
            <a:avLst/>
          </a:prstGeom>
          <a:solidFill>
            <a:schemeClr val="bg1">
              <a:lumMod val="9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lIns="91418" tIns="91418" rIns="91418" bIns="91418" rtlCol="0" anchor="ctr"/>
          <a:lstStyle/>
          <a:p>
            <a:pPr algn="ctr"/>
            <a:r>
              <a:rPr lang="en-US" sz="1100" dirty="0" smtClean="0">
                <a:solidFill>
                  <a:prstClr val="black"/>
                </a:solidFill>
              </a:rPr>
              <a:t>Program-specific</a:t>
            </a:r>
            <a:r>
              <a:rPr lang="en-US" sz="1100" dirty="0">
                <a:solidFill>
                  <a:prstClr val="black"/>
                </a:solidFill>
              </a:rPr>
              <a:t>, high level action items that address system level goals such as increase brand awareness, promote secondary market, increase technology utilization, etc.    </a:t>
            </a:r>
          </a:p>
        </p:txBody>
      </p:sp>
      <p:sp>
        <p:nvSpPr>
          <p:cNvPr id="5" name="TextBox 4"/>
          <p:cNvSpPr txBox="1"/>
          <p:nvPr/>
        </p:nvSpPr>
        <p:spPr>
          <a:xfrm>
            <a:off x="1028185" y="3447871"/>
            <a:ext cx="2286000" cy="1200329"/>
          </a:xfrm>
          <a:prstGeom prst="rect">
            <a:avLst/>
          </a:prstGeom>
          <a:solidFill>
            <a:schemeClr val="bg2"/>
          </a:solidFill>
        </p:spPr>
        <p:txBody>
          <a:bodyPr wrap="square" lIns="91418" tIns="91418" rIns="91418" bIns="91418" rtlCol="0" anchor="ctr">
            <a:noAutofit/>
          </a:bodyPr>
          <a:lstStyle/>
          <a:p>
            <a:pPr marL="115826" indent="-115826">
              <a:buFont typeface="Arial" pitchFamily="34" charset="0"/>
              <a:buChar char="•"/>
            </a:pPr>
            <a:r>
              <a:rPr lang="en-US" sz="1100" i="1" dirty="0" smtClean="0"/>
              <a:t>Grow Volumes</a:t>
            </a:r>
          </a:p>
          <a:p>
            <a:pPr marL="115826" indent="-115826">
              <a:buFont typeface="Arial" pitchFamily="34" charset="0"/>
              <a:buChar char="•"/>
            </a:pPr>
            <a:r>
              <a:rPr lang="en-US" sz="1100" i="1" dirty="0" smtClean="0"/>
              <a:t>Improve Patient Satisfaction</a:t>
            </a:r>
          </a:p>
        </p:txBody>
      </p:sp>
      <p:sp>
        <p:nvSpPr>
          <p:cNvPr id="19" name="TextBox 18"/>
          <p:cNvSpPr txBox="1"/>
          <p:nvPr/>
        </p:nvSpPr>
        <p:spPr>
          <a:xfrm>
            <a:off x="3657600" y="3447871"/>
            <a:ext cx="2286000" cy="1200329"/>
          </a:xfrm>
          <a:prstGeom prst="rect">
            <a:avLst/>
          </a:prstGeom>
          <a:solidFill>
            <a:schemeClr val="bg2"/>
          </a:solidFill>
        </p:spPr>
        <p:txBody>
          <a:bodyPr wrap="square" lIns="91418" tIns="91418" rIns="91418" bIns="91418" rtlCol="0" anchor="ctr">
            <a:noAutofit/>
          </a:bodyPr>
          <a:lstStyle/>
          <a:p>
            <a:pPr marL="115826" indent="-115826">
              <a:buFont typeface="Arial" pitchFamily="34" charset="0"/>
              <a:buChar char="•"/>
            </a:pPr>
            <a:r>
              <a:rPr lang="en-US" sz="1100" i="1" dirty="0" smtClean="0"/>
              <a:t>Increase Market Share</a:t>
            </a:r>
          </a:p>
          <a:p>
            <a:pPr marL="115826" indent="-115826">
              <a:buFont typeface="Arial" pitchFamily="34" charset="0"/>
              <a:buChar char="•"/>
            </a:pPr>
            <a:r>
              <a:rPr lang="en-US" sz="1100" i="1" dirty="0" smtClean="0"/>
              <a:t>Improve Care Process</a:t>
            </a:r>
          </a:p>
        </p:txBody>
      </p:sp>
      <p:sp>
        <p:nvSpPr>
          <p:cNvPr id="20" name="TextBox 19"/>
          <p:cNvSpPr txBox="1"/>
          <p:nvPr/>
        </p:nvSpPr>
        <p:spPr>
          <a:xfrm>
            <a:off x="6248400" y="3447872"/>
            <a:ext cx="2260614" cy="1200329"/>
          </a:xfrm>
          <a:prstGeom prst="rect">
            <a:avLst/>
          </a:prstGeom>
          <a:solidFill>
            <a:schemeClr val="bg2"/>
          </a:solidFill>
        </p:spPr>
        <p:txBody>
          <a:bodyPr wrap="square" lIns="91418" tIns="91418" rIns="91418" bIns="91418" rtlCol="0" anchor="ctr">
            <a:noAutofit/>
          </a:bodyPr>
          <a:lstStyle/>
          <a:p>
            <a:pPr marL="171356" indent="-171356">
              <a:buFont typeface="Arial" pitchFamily="34" charset="0"/>
              <a:buChar char="•"/>
            </a:pPr>
            <a:r>
              <a:rPr lang="en-US" sz="1100" i="1" dirty="0" smtClean="0">
                <a:solidFill>
                  <a:prstClr val="black"/>
                </a:solidFill>
              </a:rPr>
              <a:t>Specialist Consult Hotline</a:t>
            </a:r>
          </a:p>
          <a:p>
            <a:pPr marL="171356" indent="-171356">
              <a:buFont typeface="Arial" pitchFamily="34" charset="0"/>
              <a:buChar char="•"/>
            </a:pPr>
            <a:r>
              <a:rPr lang="en-US" sz="1100" i="1" dirty="0" smtClean="0">
                <a:solidFill>
                  <a:prstClr val="black"/>
                </a:solidFill>
              </a:rPr>
              <a:t>Patient Flow Assessment </a:t>
            </a:r>
          </a:p>
        </p:txBody>
      </p:sp>
      <p:sp>
        <p:nvSpPr>
          <p:cNvPr id="21" name="TextBox 20"/>
          <p:cNvSpPr txBox="1"/>
          <p:nvPr/>
        </p:nvSpPr>
        <p:spPr>
          <a:xfrm>
            <a:off x="1028185" y="4709518"/>
            <a:ext cx="2286000" cy="1538883"/>
          </a:xfrm>
          <a:prstGeom prst="rect">
            <a:avLst/>
          </a:prstGeom>
          <a:solidFill>
            <a:schemeClr val="bg1">
              <a:lumMod val="95000"/>
            </a:schemeClr>
          </a:solidFill>
          <a:ln>
            <a:noFill/>
          </a:ln>
        </p:spPr>
        <p:txBody>
          <a:bodyPr wrap="square" lIns="91418" tIns="91418" rIns="91418" bIns="91418" rtlCol="0" anchor="ctr">
            <a:noAutofit/>
          </a:bodyPr>
          <a:lstStyle/>
          <a:p>
            <a:pPr marL="171356" indent="-171356">
              <a:buFont typeface="Arial" pitchFamily="34" charset="0"/>
              <a:buChar char="•"/>
            </a:pPr>
            <a:r>
              <a:rPr lang="en-US" sz="1100" i="1" dirty="0" smtClean="0">
                <a:solidFill>
                  <a:prstClr val="black"/>
                </a:solidFill>
              </a:rPr>
              <a:t>% Increase in Volumes</a:t>
            </a:r>
            <a:endParaRPr lang="en-US" sz="1100" i="1" dirty="0">
              <a:solidFill>
                <a:prstClr val="black"/>
              </a:solidFill>
            </a:endParaRPr>
          </a:p>
          <a:p>
            <a:pPr marL="171356" indent="-171356">
              <a:buFont typeface="Arial" pitchFamily="34" charset="0"/>
              <a:buChar char="•"/>
            </a:pPr>
            <a:r>
              <a:rPr lang="en-US" sz="1100" i="1" dirty="0">
                <a:solidFill>
                  <a:prstClr val="black"/>
                </a:solidFill>
              </a:rPr>
              <a:t>% Increase in </a:t>
            </a:r>
            <a:r>
              <a:rPr lang="en-US" sz="1100" i="1" dirty="0" smtClean="0">
                <a:solidFill>
                  <a:prstClr val="black"/>
                </a:solidFill>
              </a:rPr>
              <a:t>Patient Satisfaction</a:t>
            </a:r>
          </a:p>
          <a:p>
            <a:pPr marL="171356" indent="-171356">
              <a:buFont typeface="Arial" pitchFamily="34" charset="0"/>
              <a:buChar char="•"/>
            </a:pPr>
            <a:endParaRPr lang="en-US" sz="1100" i="1" dirty="0">
              <a:solidFill>
                <a:prstClr val="black"/>
              </a:solidFill>
            </a:endParaRPr>
          </a:p>
        </p:txBody>
      </p:sp>
      <p:sp>
        <p:nvSpPr>
          <p:cNvPr id="22" name="TextBox 21"/>
          <p:cNvSpPr txBox="1"/>
          <p:nvPr/>
        </p:nvSpPr>
        <p:spPr>
          <a:xfrm>
            <a:off x="3659079" y="4709518"/>
            <a:ext cx="2286000" cy="1538883"/>
          </a:xfrm>
          <a:prstGeom prst="rect">
            <a:avLst/>
          </a:prstGeom>
          <a:solidFill>
            <a:schemeClr val="bg1">
              <a:lumMod val="95000"/>
            </a:schemeClr>
          </a:solidFill>
        </p:spPr>
        <p:txBody>
          <a:bodyPr wrap="square" lIns="91418" tIns="91418" rIns="91418" bIns="91418" rtlCol="0" anchor="ctr">
            <a:noAutofit/>
          </a:bodyPr>
          <a:lstStyle/>
          <a:p>
            <a:pPr marL="171356" indent="-171356">
              <a:buFont typeface="Arial" pitchFamily="34" charset="0"/>
              <a:buChar char="•"/>
            </a:pPr>
            <a:r>
              <a:rPr lang="en-US" sz="1100" i="1" dirty="0">
                <a:solidFill>
                  <a:prstClr val="black"/>
                </a:solidFill>
              </a:rPr>
              <a:t>% </a:t>
            </a:r>
            <a:r>
              <a:rPr lang="en-US" sz="1100" i="1" dirty="0" smtClean="0">
                <a:solidFill>
                  <a:prstClr val="black"/>
                </a:solidFill>
              </a:rPr>
              <a:t>Increase in Primary and Secondary Market Share</a:t>
            </a:r>
          </a:p>
          <a:p>
            <a:pPr marL="171356" indent="-171356">
              <a:buFont typeface="Arial" pitchFamily="34" charset="0"/>
              <a:buChar char="•"/>
            </a:pPr>
            <a:r>
              <a:rPr lang="en-US" sz="1100" i="1" dirty="0" smtClean="0">
                <a:solidFill>
                  <a:prstClr val="black"/>
                </a:solidFill>
              </a:rPr>
              <a:t>Decrease in Wait-time to Consult</a:t>
            </a:r>
            <a:endParaRPr lang="en-US" sz="1100" i="1" dirty="0">
              <a:solidFill>
                <a:prstClr val="black"/>
              </a:solidFill>
            </a:endParaRPr>
          </a:p>
        </p:txBody>
      </p:sp>
      <p:sp>
        <p:nvSpPr>
          <p:cNvPr id="23" name="TextBox 22"/>
          <p:cNvSpPr txBox="1"/>
          <p:nvPr/>
        </p:nvSpPr>
        <p:spPr>
          <a:xfrm>
            <a:off x="6249879" y="4709518"/>
            <a:ext cx="2260614" cy="1538883"/>
          </a:xfrm>
          <a:prstGeom prst="rect">
            <a:avLst/>
          </a:prstGeom>
          <a:solidFill>
            <a:schemeClr val="bg1">
              <a:lumMod val="95000"/>
            </a:schemeClr>
          </a:solidFill>
        </p:spPr>
        <p:txBody>
          <a:bodyPr wrap="square" lIns="91418" tIns="91418" rIns="91418" bIns="91418" rtlCol="0" anchor="ctr">
            <a:noAutofit/>
          </a:bodyPr>
          <a:lstStyle/>
          <a:p>
            <a:pPr marL="171356" indent="-171356">
              <a:buFont typeface="Arial" pitchFamily="34" charset="0"/>
              <a:buChar char="•"/>
            </a:pPr>
            <a:r>
              <a:rPr lang="en-US" sz="1100" i="1" dirty="0" smtClean="0">
                <a:solidFill>
                  <a:prstClr val="black"/>
                </a:solidFill>
              </a:rPr>
              <a:t>Number of Referrals Generated per Month</a:t>
            </a:r>
            <a:endParaRPr lang="en-US" sz="1100" i="1" dirty="0">
              <a:solidFill>
                <a:prstClr val="black"/>
              </a:solidFill>
            </a:endParaRPr>
          </a:p>
          <a:p>
            <a:pPr marL="171356" indent="-171356">
              <a:buFont typeface="Arial" pitchFamily="34" charset="0"/>
              <a:buChar char="•"/>
            </a:pPr>
            <a:r>
              <a:rPr lang="en-US" sz="1100" i="1" dirty="0" smtClean="0">
                <a:solidFill>
                  <a:prstClr val="black"/>
                </a:solidFill>
              </a:rPr>
              <a:t>Decrease in Total Appointment Duration</a:t>
            </a:r>
          </a:p>
        </p:txBody>
      </p:sp>
      <p:sp>
        <p:nvSpPr>
          <p:cNvPr id="25" name="Slide Number Placeholder 1"/>
          <p:cNvSpPr txBox="1">
            <a:spLocks/>
          </p:cNvSpPr>
          <p:nvPr/>
        </p:nvSpPr>
        <p:spPr bwMode="gray">
          <a:xfrm>
            <a:off x="4261123" y="6454595"/>
            <a:ext cx="621771" cy="242047"/>
          </a:xfrm>
          <a:prstGeom prst="rect">
            <a:avLst/>
          </a:prstGeom>
        </p:spPr>
        <p:txBody>
          <a:bodyPr vert="horz" wrap="square" lIns="40830" tIns="40830" rIns="40830" bIns="40830" rtlCol="0" anchor="t">
            <a:noAutofit/>
          </a:bodyPr>
          <a:lstStyle>
            <a:defPPr>
              <a:defRPr lang="en-US"/>
            </a:defPPr>
            <a:lvl1pPr marL="0" algn="ctr" defTabSz="910407" rtl="0" eaLnBrk="1" latinLnBrk="0" hangingPunct="1">
              <a:defRPr sz="900" kern="1200">
                <a:solidFill>
                  <a:schemeClr val="accent5"/>
                </a:solidFill>
                <a:latin typeface="+mn-lt"/>
                <a:ea typeface="+mn-ea"/>
                <a:cs typeface="+mn-cs"/>
              </a:defRPr>
            </a:lvl1pPr>
            <a:lvl2pPr marL="455209" algn="l" defTabSz="910407" rtl="0" eaLnBrk="1" latinLnBrk="0" hangingPunct="1">
              <a:defRPr sz="1900" kern="1200">
                <a:solidFill>
                  <a:schemeClr val="tx1"/>
                </a:solidFill>
                <a:latin typeface="+mn-lt"/>
                <a:ea typeface="+mn-ea"/>
                <a:cs typeface="+mn-cs"/>
              </a:defRPr>
            </a:lvl2pPr>
            <a:lvl3pPr marL="910407" algn="l" defTabSz="910407" rtl="0" eaLnBrk="1" latinLnBrk="0" hangingPunct="1">
              <a:defRPr sz="1900" kern="1200">
                <a:solidFill>
                  <a:schemeClr val="tx1"/>
                </a:solidFill>
                <a:latin typeface="+mn-lt"/>
                <a:ea typeface="+mn-ea"/>
                <a:cs typeface="+mn-cs"/>
              </a:defRPr>
            </a:lvl3pPr>
            <a:lvl4pPr marL="1365610" algn="l" defTabSz="910407" rtl="0" eaLnBrk="1" latinLnBrk="0" hangingPunct="1">
              <a:defRPr sz="1900" kern="1200">
                <a:solidFill>
                  <a:schemeClr val="tx1"/>
                </a:solidFill>
                <a:latin typeface="+mn-lt"/>
                <a:ea typeface="+mn-ea"/>
                <a:cs typeface="+mn-cs"/>
              </a:defRPr>
            </a:lvl4pPr>
            <a:lvl5pPr marL="1820815" algn="l" defTabSz="910407" rtl="0" eaLnBrk="1" latinLnBrk="0" hangingPunct="1">
              <a:defRPr sz="1900" kern="1200">
                <a:solidFill>
                  <a:schemeClr val="tx1"/>
                </a:solidFill>
                <a:latin typeface="+mn-lt"/>
                <a:ea typeface="+mn-ea"/>
                <a:cs typeface="+mn-cs"/>
              </a:defRPr>
            </a:lvl5pPr>
            <a:lvl6pPr marL="2276018" algn="l" defTabSz="910407" rtl="0" eaLnBrk="1" latinLnBrk="0" hangingPunct="1">
              <a:defRPr sz="1900" kern="1200">
                <a:solidFill>
                  <a:schemeClr val="tx1"/>
                </a:solidFill>
                <a:latin typeface="+mn-lt"/>
                <a:ea typeface="+mn-ea"/>
                <a:cs typeface="+mn-cs"/>
              </a:defRPr>
            </a:lvl6pPr>
            <a:lvl7pPr marL="2731219" algn="l" defTabSz="910407" rtl="0" eaLnBrk="1" latinLnBrk="0" hangingPunct="1">
              <a:defRPr sz="1900" kern="1200">
                <a:solidFill>
                  <a:schemeClr val="tx1"/>
                </a:solidFill>
                <a:latin typeface="+mn-lt"/>
                <a:ea typeface="+mn-ea"/>
                <a:cs typeface="+mn-cs"/>
              </a:defRPr>
            </a:lvl7pPr>
            <a:lvl8pPr marL="3186425" algn="l" defTabSz="910407" rtl="0" eaLnBrk="1" latinLnBrk="0" hangingPunct="1">
              <a:defRPr sz="1900" kern="1200">
                <a:solidFill>
                  <a:schemeClr val="tx1"/>
                </a:solidFill>
                <a:latin typeface="+mn-lt"/>
                <a:ea typeface="+mn-ea"/>
                <a:cs typeface="+mn-cs"/>
              </a:defRPr>
            </a:lvl8pPr>
            <a:lvl9pPr marL="3641626" algn="l" defTabSz="910407" rtl="0" eaLnBrk="1" latinLnBrk="0" hangingPunct="1">
              <a:defRPr sz="1900" kern="1200">
                <a:solidFill>
                  <a:schemeClr val="tx1"/>
                </a:solidFill>
                <a:latin typeface="+mn-lt"/>
                <a:ea typeface="+mn-ea"/>
                <a:cs typeface="+mn-cs"/>
              </a:defRPr>
            </a:lvl9pPr>
          </a:lstStyle>
          <a:p>
            <a:fld id="{D1524D41-16DC-4D92-9EF9-071B213BE0F5}" type="slidenum">
              <a:rPr lang="en-US" smtClean="0">
                <a:solidFill>
                  <a:srgbClr val="000000"/>
                </a:solidFill>
              </a:rPr>
              <a:pPr/>
              <a:t>29</a:t>
            </a:fld>
            <a:endParaRPr lang="en-US" dirty="0">
              <a:solidFill>
                <a:srgbClr val="000000"/>
              </a:solidFill>
            </a:endParaRPr>
          </a:p>
        </p:txBody>
      </p:sp>
      <p:sp>
        <p:nvSpPr>
          <p:cNvPr id="8" name="Chevron 7"/>
          <p:cNvSpPr/>
          <p:nvPr/>
        </p:nvSpPr>
        <p:spPr bwMode="gray">
          <a:xfrm>
            <a:off x="3657600" y="1337676"/>
            <a:ext cx="2519340" cy="391886"/>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600" b="1" dirty="0">
                <a:solidFill>
                  <a:prstClr val="black"/>
                </a:solidFill>
              </a:rPr>
              <a:t>Objective</a:t>
            </a:r>
          </a:p>
        </p:txBody>
      </p:sp>
      <p:sp>
        <p:nvSpPr>
          <p:cNvPr id="10" name="Chevron 9"/>
          <p:cNvSpPr/>
          <p:nvPr/>
        </p:nvSpPr>
        <p:spPr bwMode="gray">
          <a:xfrm>
            <a:off x="6248400" y="1337676"/>
            <a:ext cx="2465638" cy="391886"/>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600" b="1" dirty="0">
                <a:solidFill>
                  <a:prstClr val="black"/>
                </a:solidFill>
              </a:rPr>
              <a:t>Initiative</a:t>
            </a:r>
          </a:p>
        </p:txBody>
      </p:sp>
      <p:sp>
        <p:nvSpPr>
          <p:cNvPr id="26" name="TextBox 25"/>
          <p:cNvSpPr txBox="1"/>
          <p:nvPr/>
        </p:nvSpPr>
        <p:spPr>
          <a:xfrm>
            <a:off x="609600" y="1729562"/>
            <a:ext cx="307736" cy="1640450"/>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00" tIns="45700" rIns="45700" bIns="45700" rtlCol="0">
            <a:spAutoFit/>
          </a:bodyPr>
          <a:lstStyle/>
          <a:p>
            <a:pPr algn="ctr"/>
            <a:r>
              <a:rPr lang="en-US" sz="1400" b="1" dirty="0" smtClean="0"/>
              <a:t>Definition </a:t>
            </a:r>
            <a:endParaRPr lang="en-US" sz="1400" b="1" dirty="0"/>
          </a:p>
        </p:txBody>
      </p:sp>
      <p:sp>
        <p:nvSpPr>
          <p:cNvPr id="27" name="TextBox 26"/>
          <p:cNvSpPr txBox="1"/>
          <p:nvPr/>
        </p:nvSpPr>
        <p:spPr>
          <a:xfrm>
            <a:off x="609600" y="3447872"/>
            <a:ext cx="307736" cy="1200329"/>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00" tIns="45700" rIns="45700" bIns="45700" rtlCol="0">
            <a:spAutoFit/>
          </a:bodyPr>
          <a:lstStyle/>
          <a:p>
            <a:pPr algn="ctr"/>
            <a:r>
              <a:rPr lang="en-US" sz="1400" b="1" dirty="0" smtClean="0"/>
              <a:t>Examples</a:t>
            </a:r>
            <a:endParaRPr lang="en-US" sz="1400" b="1" dirty="0"/>
          </a:p>
        </p:txBody>
      </p:sp>
      <p:sp>
        <p:nvSpPr>
          <p:cNvPr id="28" name="TextBox 27"/>
          <p:cNvSpPr txBox="1"/>
          <p:nvPr/>
        </p:nvSpPr>
        <p:spPr>
          <a:xfrm>
            <a:off x="609600" y="4709519"/>
            <a:ext cx="307736" cy="1538883"/>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700" tIns="45700" rIns="45700" bIns="45700" rtlCol="0">
            <a:spAutoFit/>
          </a:bodyPr>
          <a:lstStyle/>
          <a:p>
            <a:pPr algn="ctr"/>
            <a:r>
              <a:rPr lang="en-US" sz="1400" b="1" dirty="0" smtClean="0"/>
              <a:t>Sample Metrics</a:t>
            </a:r>
            <a:endParaRPr lang="en-US" sz="1400" b="1" dirty="0"/>
          </a:p>
        </p:txBody>
      </p:sp>
    </p:spTree>
    <p:extLst>
      <p:ext uri="{BB962C8B-B14F-4D97-AF65-F5344CB8AC3E}">
        <p14:creationId xmlns:p14="http://schemas.microsoft.com/office/powerpoint/2010/main" val="736188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tx1"/>
                </a:solidFill>
              </a:rPr>
              <a:t>Neurosciences Strategic Plan</a:t>
            </a:r>
            <a:endParaRPr lang="en-US" dirty="0">
              <a:solidFill>
                <a:schemeClr val="tx1"/>
              </a:solidFill>
            </a:endParaRPr>
          </a:p>
        </p:txBody>
      </p:sp>
      <p:sp>
        <p:nvSpPr>
          <p:cNvPr id="6" name="Text Placeholder 5"/>
          <p:cNvSpPr>
            <a:spLocks noGrp="1"/>
          </p:cNvSpPr>
          <p:nvPr>
            <p:ph type="body" sz="quarter" idx="12"/>
          </p:nvPr>
        </p:nvSpPr>
        <p:spPr/>
        <p:txBody>
          <a:bodyPr/>
          <a:lstStyle/>
          <a:p>
            <a:r>
              <a:rPr lang="en-US" dirty="0" smtClean="0"/>
              <a:t>DATE</a:t>
            </a:r>
          </a:p>
          <a:p>
            <a:r>
              <a:rPr lang="en-US" dirty="0" smtClean="0"/>
              <a:t>VERSION (E.g., Draft, Final, Draft 3.0)</a:t>
            </a:r>
            <a:endParaRPr lang="en-US" dirty="0"/>
          </a:p>
        </p:txBody>
      </p:sp>
      <p:sp>
        <p:nvSpPr>
          <p:cNvPr id="5" name="Text Placeholder 4"/>
          <p:cNvSpPr>
            <a:spLocks noGrp="1"/>
          </p:cNvSpPr>
          <p:nvPr>
            <p:ph type="body" sz="quarter" idx="10"/>
          </p:nvPr>
        </p:nvSpPr>
        <p:spPr/>
        <p:txBody>
          <a:bodyPr/>
          <a:lstStyle/>
          <a:p>
            <a:r>
              <a:rPr lang="en-US" dirty="0" smtClean="0">
                <a:solidFill>
                  <a:schemeClr val="tx1"/>
                </a:solidFill>
              </a:rPr>
              <a:t>Program/Department Name</a:t>
            </a:r>
            <a:endParaRPr lang="en-US" dirty="0">
              <a:solidFill>
                <a:schemeClr val="tx1"/>
              </a:solidFill>
            </a:endParaRPr>
          </a:p>
        </p:txBody>
      </p:sp>
      <p:sp>
        <p:nvSpPr>
          <p:cNvPr id="8" name="Picture Placeholder 7"/>
          <p:cNvSpPr>
            <a:spLocks noGrp="1"/>
          </p:cNvSpPr>
          <p:nvPr>
            <p:ph type="pic" sz="quarter" idx="53"/>
          </p:nvPr>
        </p:nvSpPr>
        <p:spPr/>
      </p:sp>
      <p:sp>
        <p:nvSpPr>
          <p:cNvPr id="10" name="Line Callout 1 9"/>
          <p:cNvSpPr/>
          <p:nvPr/>
        </p:nvSpPr>
        <p:spPr bwMode="gray">
          <a:xfrm flipH="1">
            <a:off x="1981207" y="1483249"/>
            <a:ext cx="1052767" cy="497951"/>
          </a:xfrm>
          <a:prstGeom prst="borderCallout1">
            <a:avLst>
              <a:gd name="adj1" fmla="val 100573"/>
              <a:gd name="adj2" fmla="val 91622"/>
              <a:gd name="adj3" fmla="val -31791"/>
              <a:gd name="adj4" fmla="val 135704"/>
            </a:avLst>
          </a:prstGeom>
          <a:solidFill>
            <a:srgbClr val="BEC9D0"/>
          </a:solidFill>
          <a:ln w="12700" cap="flat" cmpd="sng" algn="ctr">
            <a:solidFill>
              <a:srgbClr val="BEC9D0"/>
            </a:solidFill>
            <a:prstDash val="solid"/>
            <a:round/>
            <a:headEnd type="none" w="med" len="med"/>
            <a:tailEnd type="oval" w="sm" len="sm"/>
          </a:ln>
          <a:effectLst/>
        </p:spPr>
        <p:txBody>
          <a:bodyPr vert="horz" wrap="square" lIns="91387" tIns="45693" rIns="91387" bIns="45693" numCol="1" rtlCol="0" anchor="t" anchorCtr="0" compatLnSpc="1">
            <a:prstTxWarp prst="textNoShape">
              <a:avLst/>
            </a:prstTxWarp>
          </a:bodyPr>
          <a:lstStyle/>
          <a:p>
            <a:pPr defTabSz="913850">
              <a:defRPr/>
            </a:pPr>
            <a:r>
              <a:rPr lang="en-US" sz="900" kern="0" dirty="0">
                <a:solidFill>
                  <a:sysClr val="windowText" lastClr="000000"/>
                </a:solidFill>
              </a:rPr>
              <a:t>Add your institution’s </a:t>
            </a:r>
            <a:r>
              <a:rPr lang="en-US" sz="900" kern="0" dirty="0" smtClean="0">
                <a:solidFill>
                  <a:sysClr val="windowText" lastClr="000000"/>
                </a:solidFill>
              </a:rPr>
              <a:t>logo here</a:t>
            </a:r>
            <a:endParaRPr lang="en-US" sz="900" kern="0" dirty="0">
              <a:solidFill>
                <a:sysClr val="windowText" lastClr="000000"/>
              </a:solidFill>
            </a:endParaRPr>
          </a:p>
        </p:txBody>
      </p:sp>
    </p:spTree>
    <p:extLst>
      <p:ext uri="{BB962C8B-B14F-4D97-AF65-F5344CB8AC3E}">
        <p14:creationId xmlns:p14="http://schemas.microsoft.com/office/powerpoint/2010/main" val="3607580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30</a:t>
            </a:fld>
            <a:endParaRPr lang="en-US" dirty="0">
              <a:solidFill>
                <a:srgbClr val="000000"/>
              </a:solidFill>
            </a:endParaRPr>
          </a:p>
        </p:txBody>
      </p:sp>
      <p:sp>
        <p:nvSpPr>
          <p:cNvPr id="5" name="Text Placeholder 4"/>
          <p:cNvSpPr>
            <a:spLocks noGrp="1"/>
          </p:cNvSpPr>
          <p:nvPr>
            <p:ph type="body" sz="quarter" idx="19"/>
          </p:nvPr>
        </p:nvSpPr>
        <p:spPr/>
        <p:txBody>
          <a:bodyPr/>
          <a:lstStyle/>
          <a:p>
            <a:r>
              <a:rPr lang="en-US" dirty="0" smtClean="0"/>
              <a:t>Strategic Plan Design</a:t>
            </a:r>
            <a:endParaRPr lang="en-US" dirty="0"/>
          </a:p>
        </p:txBody>
      </p:sp>
      <p:sp>
        <p:nvSpPr>
          <p:cNvPr id="6" name="Title 5"/>
          <p:cNvSpPr>
            <a:spLocks noGrp="1"/>
          </p:cNvSpPr>
          <p:nvPr>
            <p:ph type="title"/>
          </p:nvPr>
        </p:nvSpPr>
        <p:spPr>
          <a:xfrm>
            <a:off x="399866" y="673829"/>
            <a:ext cx="8314171" cy="249114"/>
          </a:xfrm>
        </p:spPr>
        <p:txBody>
          <a:bodyPr/>
          <a:lstStyle/>
          <a:p>
            <a:r>
              <a:rPr lang="en-US" dirty="0" smtClean="0"/>
              <a:t>Institution Level Goals &amp; Neurosciences Objectives</a:t>
            </a:r>
            <a:endParaRPr lang="en-US" dirty="0"/>
          </a:p>
        </p:txBody>
      </p:sp>
      <p:sp>
        <p:nvSpPr>
          <p:cNvPr id="7" name="Chevron 6"/>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9" name="Chevron 8"/>
          <p:cNvSpPr/>
          <p:nvPr/>
        </p:nvSpPr>
        <p:spPr bwMode="gray">
          <a:xfrm>
            <a:off x="7717476"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11" name="Chevron 10"/>
          <p:cNvSpPr/>
          <p:nvPr/>
        </p:nvSpPr>
        <p:spPr bwMode="gray">
          <a:xfrm>
            <a:off x="5715003" y="673833"/>
            <a:ext cx="1001237" cy="195943"/>
          </a:xfrm>
          <a:prstGeom prst="chevron">
            <a:avLst/>
          </a:prstGeom>
          <a:solidFill>
            <a:schemeClr val="accent1"/>
          </a:solidFill>
          <a:ln w="9525" cap="flat" cmpd="sng" algn="ctr">
            <a:no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grpSp>
        <p:nvGrpSpPr>
          <p:cNvPr id="17" name="Group 16"/>
          <p:cNvGrpSpPr/>
          <p:nvPr/>
        </p:nvGrpSpPr>
        <p:grpSpPr>
          <a:xfrm>
            <a:off x="1295402" y="1219201"/>
            <a:ext cx="1372770" cy="1524000"/>
            <a:chOff x="399866" y="1447800"/>
            <a:chExt cx="1554480" cy="457200"/>
          </a:xfrm>
          <a:solidFill>
            <a:schemeClr val="accent1">
              <a:lumMod val="20000"/>
              <a:lumOff val="80000"/>
            </a:schemeClr>
          </a:solidFill>
        </p:grpSpPr>
        <p:sp>
          <p:nvSpPr>
            <p:cNvPr id="10" name="Rectangle 9"/>
            <p:cNvSpPr/>
            <p:nvPr/>
          </p:nvSpPr>
          <p:spPr>
            <a:xfrm>
              <a:off x="399866" y="1447800"/>
              <a:ext cx="1554480" cy="4572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tx1"/>
                  </a:solidFill>
                </a:rPr>
                <a:t>Grow Volumes</a:t>
              </a:r>
            </a:p>
          </p:txBody>
        </p:sp>
        <p:sp>
          <p:nvSpPr>
            <p:cNvPr id="16" name="TextBox 15"/>
            <p:cNvSpPr txBox="1"/>
            <p:nvPr/>
          </p:nvSpPr>
          <p:spPr>
            <a:xfrm>
              <a:off x="399866" y="1447800"/>
              <a:ext cx="1554480" cy="69250"/>
            </a:xfrm>
            <a:prstGeom prst="rect">
              <a:avLst/>
            </a:prstGeom>
            <a:grpFill/>
          </p:spPr>
          <p:txBody>
            <a:bodyPr wrap="square" lIns="45720" rIns="45720" rtlCol="0">
              <a:spAutoFit/>
            </a:bodyPr>
            <a:lstStyle/>
            <a:p>
              <a:pPr algn="ctr"/>
              <a:endParaRPr lang="en-US" sz="900" b="1" dirty="0"/>
            </a:p>
          </p:txBody>
        </p:sp>
      </p:grpSp>
      <p:grpSp>
        <p:nvGrpSpPr>
          <p:cNvPr id="41" name="Group 40"/>
          <p:cNvGrpSpPr/>
          <p:nvPr/>
        </p:nvGrpSpPr>
        <p:grpSpPr>
          <a:xfrm>
            <a:off x="2848232" y="1219201"/>
            <a:ext cx="1372770" cy="1524000"/>
            <a:chOff x="2826729" y="1219201"/>
            <a:chExt cx="1372770" cy="1524000"/>
          </a:xfrm>
          <a:solidFill>
            <a:schemeClr val="accent1">
              <a:lumMod val="20000"/>
              <a:lumOff val="80000"/>
            </a:schemeClr>
          </a:solidFill>
        </p:grpSpPr>
        <p:sp>
          <p:nvSpPr>
            <p:cNvPr id="19" name="Rectangle 18"/>
            <p:cNvSpPr/>
            <p:nvPr/>
          </p:nvSpPr>
          <p:spPr>
            <a:xfrm>
              <a:off x="2826729" y="1219201"/>
              <a:ext cx="1372770" cy="1524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tx1"/>
                  </a:solidFill>
                </a:rPr>
                <a:t>Improve Patient Satisfaction</a:t>
              </a:r>
            </a:p>
          </p:txBody>
        </p:sp>
        <p:sp>
          <p:nvSpPr>
            <p:cNvPr id="20" name="TextBox 19"/>
            <p:cNvSpPr txBox="1"/>
            <p:nvPr/>
          </p:nvSpPr>
          <p:spPr>
            <a:xfrm>
              <a:off x="2826729" y="1219201"/>
              <a:ext cx="1372770" cy="230832"/>
            </a:xfrm>
            <a:prstGeom prst="rect">
              <a:avLst/>
            </a:prstGeom>
            <a:grpFill/>
          </p:spPr>
          <p:txBody>
            <a:bodyPr wrap="square" lIns="45720" rIns="45720" rtlCol="0">
              <a:spAutoFit/>
            </a:bodyPr>
            <a:lstStyle/>
            <a:p>
              <a:pPr algn="ctr"/>
              <a:endParaRPr lang="en-US" sz="900" b="1" dirty="0"/>
            </a:p>
          </p:txBody>
        </p:sp>
      </p:grpSp>
      <p:sp>
        <p:nvSpPr>
          <p:cNvPr id="30" name="Rectangle 29"/>
          <p:cNvSpPr/>
          <p:nvPr/>
        </p:nvSpPr>
        <p:spPr>
          <a:xfrm>
            <a:off x="4401062" y="1219201"/>
            <a:ext cx="1372770" cy="1524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r>
              <a:rPr lang="en-US" sz="1100" b="1" dirty="0">
                <a:solidFill>
                  <a:schemeClr val="tx1"/>
                </a:solidFill>
              </a:rPr>
              <a:t>Goal #3</a:t>
            </a:r>
          </a:p>
        </p:txBody>
      </p:sp>
      <p:sp>
        <p:nvSpPr>
          <p:cNvPr id="31" name="TextBox 30"/>
          <p:cNvSpPr txBox="1"/>
          <p:nvPr/>
        </p:nvSpPr>
        <p:spPr>
          <a:xfrm>
            <a:off x="1309329" y="3005081"/>
            <a:ext cx="1372770" cy="2723772"/>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i="1" dirty="0"/>
              <a:t>Increase market </a:t>
            </a:r>
            <a:r>
              <a:rPr lang="en-US" sz="1100" i="1" dirty="0" smtClean="0"/>
              <a:t>share</a:t>
            </a:r>
          </a:p>
          <a:p>
            <a:pPr>
              <a:lnSpc>
                <a:spcPct val="150000"/>
              </a:lnSpc>
            </a:pPr>
            <a:endParaRPr lang="en-US" sz="1100" i="1" dirty="0"/>
          </a:p>
          <a:p>
            <a:pPr marL="115826" indent="-115826">
              <a:lnSpc>
                <a:spcPct val="150000"/>
              </a:lnSpc>
              <a:buFont typeface="Arial" pitchFamily="34" charset="0"/>
              <a:buChar char="•"/>
            </a:pPr>
            <a:r>
              <a:rPr lang="en-US" sz="1100" i="1" dirty="0"/>
              <a:t>Capture latent demand </a:t>
            </a:r>
          </a:p>
          <a:p>
            <a:pPr>
              <a:lnSpc>
                <a:spcPct val="150000"/>
              </a:lnSpc>
            </a:pPr>
            <a:endParaRPr lang="en-US" sz="1100" i="1" dirty="0"/>
          </a:p>
          <a:p>
            <a:pPr marL="115826" indent="-115826">
              <a:lnSpc>
                <a:spcPct val="150000"/>
              </a:lnSpc>
              <a:buFont typeface="Arial" pitchFamily="34" charset="0"/>
              <a:buChar char="•"/>
            </a:pPr>
            <a:r>
              <a:rPr lang="en-US" sz="1100" i="1" dirty="0"/>
              <a:t>Strengthen relationship with referring physicians</a:t>
            </a:r>
          </a:p>
        </p:txBody>
      </p:sp>
      <p:sp>
        <p:nvSpPr>
          <p:cNvPr id="32" name="TextBox 31"/>
          <p:cNvSpPr txBox="1"/>
          <p:nvPr/>
        </p:nvSpPr>
        <p:spPr>
          <a:xfrm>
            <a:off x="2848232" y="3005085"/>
            <a:ext cx="1372770" cy="2423690"/>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i="1" dirty="0"/>
              <a:t>Improve Care Processes</a:t>
            </a:r>
          </a:p>
          <a:p>
            <a:pPr marL="115826" indent="-115826">
              <a:lnSpc>
                <a:spcPct val="150000"/>
              </a:lnSpc>
              <a:buFont typeface="Arial" pitchFamily="34" charset="0"/>
              <a:buChar char="•"/>
            </a:pPr>
            <a:endParaRPr lang="en-US" sz="1100" i="1" dirty="0"/>
          </a:p>
          <a:p>
            <a:pPr marL="115826" indent="-115826">
              <a:lnSpc>
                <a:spcPct val="150000"/>
              </a:lnSpc>
              <a:buFont typeface="Arial" pitchFamily="34" charset="0"/>
              <a:buChar char="•"/>
            </a:pPr>
            <a:r>
              <a:rPr lang="en-US" sz="1100" i="1" dirty="0"/>
              <a:t>Improve </a:t>
            </a:r>
            <a:r>
              <a:rPr lang="en-US" sz="1100" i="1" dirty="0" smtClean="0"/>
              <a:t>Outpatient Experience</a:t>
            </a:r>
            <a:endParaRPr lang="en-US" sz="1100" i="1" dirty="0"/>
          </a:p>
          <a:p>
            <a:pPr marL="115826" indent="-115826">
              <a:lnSpc>
                <a:spcPct val="150000"/>
              </a:lnSpc>
              <a:buFont typeface="Arial" pitchFamily="34" charset="0"/>
              <a:buChar char="•"/>
            </a:pPr>
            <a:endParaRPr lang="en-US" sz="1100" i="1" dirty="0"/>
          </a:p>
          <a:p>
            <a:pPr marL="115826" indent="-115826">
              <a:lnSpc>
                <a:spcPct val="150000"/>
              </a:lnSpc>
              <a:buFont typeface="Arial" pitchFamily="34" charset="0"/>
              <a:buChar char="•"/>
            </a:pPr>
            <a:r>
              <a:rPr lang="en-US" sz="1100" i="1" dirty="0" smtClean="0"/>
              <a:t>Improve Patient Engagement</a:t>
            </a:r>
            <a:endParaRPr lang="en-US" sz="1100" i="1" dirty="0"/>
          </a:p>
        </p:txBody>
      </p:sp>
      <p:sp>
        <p:nvSpPr>
          <p:cNvPr id="36" name="Rectangle 35"/>
          <p:cNvSpPr/>
          <p:nvPr/>
        </p:nvSpPr>
        <p:spPr>
          <a:xfrm>
            <a:off x="5953895" y="1219201"/>
            <a:ext cx="1290043" cy="1524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r>
              <a:rPr lang="en-US" sz="1100" b="1" dirty="0">
                <a:solidFill>
                  <a:schemeClr val="tx1"/>
                </a:solidFill>
              </a:rPr>
              <a:t>Goal #4</a:t>
            </a:r>
          </a:p>
        </p:txBody>
      </p:sp>
      <p:sp>
        <p:nvSpPr>
          <p:cNvPr id="39" name="Rectangle 38"/>
          <p:cNvSpPr/>
          <p:nvPr/>
        </p:nvSpPr>
        <p:spPr>
          <a:xfrm>
            <a:off x="7423997" y="1219201"/>
            <a:ext cx="1290043" cy="152400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r>
              <a:rPr lang="en-US" sz="1100" b="1" dirty="0">
                <a:solidFill>
                  <a:schemeClr val="tx1"/>
                </a:solidFill>
              </a:rPr>
              <a:t>Goal #5</a:t>
            </a:r>
          </a:p>
        </p:txBody>
      </p:sp>
      <p:sp>
        <p:nvSpPr>
          <p:cNvPr id="40" name="TextBox 39"/>
          <p:cNvSpPr txBox="1"/>
          <p:nvPr/>
        </p:nvSpPr>
        <p:spPr>
          <a:xfrm>
            <a:off x="4401062" y="3005080"/>
            <a:ext cx="1372770" cy="1384944"/>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Objective #1</a:t>
            </a:r>
          </a:p>
          <a:p>
            <a:pPr marL="350647" lvl="1" indent="-115826">
              <a:lnSpc>
                <a:spcPct val="150000"/>
              </a:lnSpc>
            </a:pPr>
            <a:endParaRPr lang="en-US" sz="1100" dirty="0"/>
          </a:p>
          <a:p>
            <a:pPr marL="115826" indent="-115826">
              <a:lnSpc>
                <a:spcPct val="150000"/>
              </a:lnSpc>
              <a:buFont typeface="Arial" pitchFamily="34" charset="0"/>
              <a:buChar char="•"/>
            </a:pPr>
            <a:r>
              <a:rPr lang="en-US" sz="1100" dirty="0"/>
              <a:t>Objective #2</a:t>
            </a:r>
          </a:p>
          <a:p>
            <a:pPr marL="350647" lvl="1" indent="-115826">
              <a:lnSpc>
                <a:spcPct val="150000"/>
              </a:lnSpc>
              <a:buFont typeface="Arial" pitchFamily="34" charset="0"/>
              <a:buChar char="•"/>
            </a:pPr>
            <a:endParaRPr lang="en-US" sz="1100" dirty="0"/>
          </a:p>
          <a:p>
            <a:pPr marL="115826" indent="-115826">
              <a:lnSpc>
                <a:spcPct val="150000"/>
              </a:lnSpc>
              <a:buFont typeface="Arial" pitchFamily="34" charset="0"/>
              <a:buChar char="•"/>
            </a:pPr>
            <a:r>
              <a:rPr lang="en-US" sz="1100" dirty="0"/>
              <a:t>Objective #3</a:t>
            </a:r>
          </a:p>
        </p:txBody>
      </p:sp>
      <p:sp>
        <p:nvSpPr>
          <p:cNvPr id="43" name="TextBox 42"/>
          <p:cNvSpPr txBox="1"/>
          <p:nvPr/>
        </p:nvSpPr>
        <p:spPr>
          <a:xfrm>
            <a:off x="5953892" y="3005080"/>
            <a:ext cx="1372770" cy="1384944"/>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Objective #1</a:t>
            </a:r>
          </a:p>
          <a:p>
            <a:pPr marL="350647" lvl="1" indent="-115826">
              <a:lnSpc>
                <a:spcPct val="150000"/>
              </a:lnSpc>
              <a:buFont typeface="Arial" pitchFamily="34" charset="0"/>
              <a:buChar char="•"/>
            </a:pPr>
            <a:endParaRPr lang="en-US" sz="1100" dirty="0"/>
          </a:p>
          <a:p>
            <a:pPr marL="115826" indent="-115826">
              <a:lnSpc>
                <a:spcPct val="150000"/>
              </a:lnSpc>
              <a:buFont typeface="Arial" pitchFamily="34" charset="0"/>
              <a:buChar char="•"/>
            </a:pPr>
            <a:r>
              <a:rPr lang="en-US" sz="1100" dirty="0"/>
              <a:t>Objective #2</a:t>
            </a:r>
          </a:p>
          <a:p>
            <a:pPr marL="350647" lvl="1" indent="-115826">
              <a:lnSpc>
                <a:spcPct val="150000"/>
              </a:lnSpc>
              <a:buFont typeface="Arial" pitchFamily="34" charset="0"/>
              <a:buChar char="•"/>
            </a:pPr>
            <a:endParaRPr lang="en-US" sz="1100" dirty="0"/>
          </a:p>
          <a:p>
            <a:pPr marL="115826" indent="-115826">
              <a:lnSpc>
                <a:spcPct val="150000"/>
              </a:lnSpc>
              <a:buFont typeface="Arial" pitchFamily="34" charset="0"/>
              <a:buChar char="•"/>
            </a:pPr>
            <a:r>
              <a:rPr lang="en-US" sz="1100" dirty="0"/>
              <a:t>Objective #3</a:t>
            </a:r>
          </a:p>
        </p:txBody>
      </p:sp>
      <p:sp>
        <p:nvSpPr>
          <p:cNvPr id="44" name="TextBox 43"/>
          <p:cNvSpPr txBox="1"/>
          <p:nvPr/>
        </p:nvSpPr>
        <p:spPr>
          <a:xfrm>
            <a:off x="7423994" y="3005080"/>
            <a:ext cx="1372770" cy="1384944"/>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Objective #1</a:t>
            </a:r>
          </a:p>
          <a:p>
            <a:pPr marL="350647" lvl="1" indent="-115826">
              <a:lnSpc>
                <a:spcPct val="150000"/>
              </a:lnSpc>
              <a:buFont typeface="Arial" pitchFamily="34" charset="0"/>
              <a:buChar char="•"/>
            </a:pPr>
            <a:endParaRPr lang="en-US" sz="1100" dirty="0"/>
          </a:p>
          <a:p>
            <a:pPr marL="115826" indent="-115826">
              <a:lnSpc>
                <a:spcPct val="150000"/>
              </a:lnSpc>
              <a:buFont typeface="Arial" pitchFamily="34" charset="0"/>
              <a:buChar char="•"/>
            </a:pPr>
            <a:r>
              <a:rPr lang="en-US" sz="1100" dirty="0"/>
              <a:t>Objective #2</a:t>
            </a:r>
          </a:p>
          <a:p>
            <a:pPr marL="350647" lvl="1" indent="-115826">
              <a:lnSpc>
                <a:spcPct val="150000"/>
              </a:lnSpc>
              <a:buFont typeface="Arial" pitchFamily="34" charset="0"/>
              <a:buChar char="•"/>
            </a:pPr>
            <a:endParaRPr lang="en-US" sz="1100" dirty="0"/>
          </a:p>
          <a:p>
            <a:pPr marL="115826" indent="-115826">
              <a:lnSpc>
                <a:spcPct val="150000"/>
              </a:lnSpc>
              <a:buFont typeface="Arial" pitchFamily="34" charset="0"/>
              <a:buChar char="•"/>
            </a:pPr>
            <a:r>
              <a:rPr lang="en-US" sz="1100" dirty="0"/>
              <a:t>Objective #3</a:t>
            </a:r>
          </a:p>
        </p:txBody>
      </p:sp>
      <p:sp>
        <p:nvSpPr>
          <p:cNvPr id="3" name="TextBox 2"/>
          <p:cNvSpPr txBox="1"/>
          <p:nvPr/>
        </p:nvSpPr>
        <p:spPr>
          <a:xfrm>
            <a:off x="544668" y="1219201"/>
            <a:ext cx="307726" cy="1524000"/>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695" tIns="45695" rIns="45695" bIns="45695" rtlCol="0">
            <a:spAutoFit/>
          </a:bodyPr>
          <a:lstStyle/>
          <a:p>
            <a:pPr algn="ctr"/>
            <a:r>
              <a:rPr lang="en-US" sz="1400" b="1" dirty="0"/>
              <a:t>Institution Goals </a:t>
            </a:r>
          </a:p>
        </p:txBody>
      </p:sp>
      <p:sp>
        <p:nvSpPr>
          <p:cNvPr id="29" name="TextBox 28"/>
          <p:cNvSpPr txBox="1"/>
          <p:nvPr/>
        </p:nvSpPr>
        <p:spPr>
          <a:xfrm>
            <a:off x="544668" y="3005083"/>
            <a:ext cx="307726" cy="3048001"/>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45695" tIns="45695" rIns="45695" bIns="45695" rtlCol="0">
            <a:spAutoFit/>
          </a:bodyPr>
          <a:lstStyle/>
          <a:p>
            <a:pPr algn="ctr"/>
            <a:r>
              <a:rPr lang="en-US" sz="1400" b="1" dirty="0"/>
              <a:t>Service Line Objectives</a:t>
            </a:r>
          </a:p>
        </p:txBody>
      </p:sp>
    </p:spTree>
    <p:extLst>
      <p:ext uri="{BB962C8B-B14F-4D97-AF65-F5344CB8AC3E}">
        <p14:creationId xmlns:p14="http://schemas.microsoft.com/office/powerpoint/2010/main" val="2605056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31</a:t>
            </a:fld>
            <a:endParaRPr lang="en-US" dirty="0">
              <a:solidFill>
                <a:srgbClr val="000000"/>
              </a:solidFill>
            </a:endParaRPr>
          </a:p>
        </p:txBody>
      </p:sp>
      <p:sp>
        <p:nvSpPr>
          <p:cNvPr id="14" name="Text Placeholder 13"/>
          <p:cNvSpPr>
            <a:spLocks noGrp="1"/>
          </p:cNvSpPr>
          <p:nvPr>
            <p:ph type="body" sz="quarter" idx="17"/>
          </p:nvPr>
        </p:nvSpPr>
        <p:spPr/>
        <p:txBody>
          <a:bodyPr/>
          <a:lstStyle/>
          <a:p>
            <a:pPr algn="r"/>
            <a:r>
              <a:rPr lang="en-US" dirty="0" smtClean="0"/>
              <a:t>Marketing and Planning Leadership Council</a:t>
            </a:r>
            <a:endParaRPr lang="en-US" dirty="0"/>
          </a:p>
        </p:txBody>
      </p:sp>
      <p:sp>
        <p:nvSpPr>
          <p:cNvPr id="15" name="Text Placeholder 14"/>
          <p:cNvSpPr>
            <a:spLocks noGrp="1"/>
          </p:cNvSpPr>
          <p:nvPr>
            <p:ph type="body" sz="quarter" idx="19"/>
          </p:nvPr>
        </p:nvSpPr>
        <p:spPr/>
        <p:txBody>
          <a:bodyPr/>
          <a:lstStyle/>
          <a:p>
            <a:r>
              <a:rPr lang="en-US" dirty="0" smtClean="0"/>
              <a:t>Strategic Plan Design</a:t>
            </a:r>
            <a:endParaRPr lang="en-US" dirty="0"/>
          </a:p>
        </p:txBody>
      </p:sp>
      <p:sp>
        <p:nvSpPr>
          <p:cNvPr id="12" name="Title 11"/>
          <p:cNvSpPr>
            <a:spLocks noGrp="1"/>
          </p:cNvSpPr>
          <p:nvPr>
            <p:ph type="title"/>
          </p:nvPr>
        </p:nvSpPr>
        <p:spPr/>
        <p:txBody>
          <a:bodyPr/>
          <a:lstStyle/>
          <a:p>
            <a:r>
              <a:rPr lang="en-US" dirty="0" smtClean="0"/>
              <a:t>Objective and Initiative Design Instructions</a:t>
            </a:r>
            <a:endParaRPr lang="en-US" dirty="0"/>
          </a:p>
        </p:txBody>
      </p:sp>
      <p:sp>
        <p:nvSpPr>
          <p:cNvPr id="13" name="Text Placeholder 12"/>
          <p:cNvSpPr>
            <a:spLocks noGrp="1"/>
          </p:cNvSpPr>
          <p:nvPr>
            <p:ph type="body" sz="quarter" idx="11"/>
          </p:nvPr>
        </p:nvSpPr>
        <p:spPr>
          <a:xfrm>
            <a:off x="399866" y="1295400"/>
            <a:ext cx="8314171" cy="4876800"/>
          </a:xfrm>
        </p:spPr>
        <p:txBody>
          <a:bodyPr/>
          <a:lstStyle/>
          <a:p>
            <a:r>
              <a:rPr lang="en-US" dirty="0" smtClean="0">
                <a:solidFill>
                  <a:schemeClr val="tx1"/>
                </a:solidFill>
              </a:rPr>
              <a:t>The </a:t>
            </a:r>
            <a:r>
              <a:rPr lang="en-US" dirty="0">
                <a:solidFill>
                  <a:schemeClr val="tx1"/>
                </a:solidFill>
              </a:rPr>
              <a:t>following section of the strategic plan template will assist you in </a:t>
            </a:r>
            <a:r>
              <a:rPr lang="en-US" dirty="0" smtClean="0">
                <a:solidFill>
                  <a:schemeClr val="tx1"/>
                </a:solidFill>
              </a:rPr>
              <a:t>designing, prioritizing, and planning </a:t>
            </a:r>
            <a:r>
              <a:rPr lang="en-US" dirty="0">
                <a:solidFill>
                  <a:schemeClr val="tx1"/>
                </a:solidFill>
              </a:rPr>
              <a:t>initiatives that address measurable service line </a:t>
            </a:r>
            <a:r>
              <a:rPr lang="en-US" dirty="0" smtClean="0">
                <a:solidFill>
                  <a:schemeClr val="tx1"/>
                </a:solidFill>
              </a:rPr>
              <a:t>objectives.  </a:t>
            </a:r>
          </a:p>
          <a:p>
            <a:endParaRPr lang="en-US" dirty="0">
              <a:solidFill>
                <a:schemeClr val="tx1"/>
              </a:solidFill>
            </a:endParaRPr>
          </a:p>
          <a:p>
            <a:r>
              <a:rPr lang="en-US" dirty="0" smtClean="0">
                <a:solidFill>
                  <a:schemeClr val="tx1"/>
                </a:solidFill>
              </a:rPr>
              <a:t>This section is organized by institution level goal.  For each goal-based sub-section, add one slide for each objective </a:t>
            </a:r>
            <a:r>
              <a:rPr lang="en-US" dirty="0">
                <a:solidFill>
                  <a:schemeClr val="tx1"/>
                </a:solidFill>
              </a:rPr>
              <a:t>outlined on the </a:t>
            </a:r>
            <a:r>
              <a:rPr lang="en-US" dirty="0" smtClean="0">
                <a:solidFill>
                  <a:schemeClr val="tx1"/>
                </a:solidFill>
              </a:rPr>
              <a:t>Institution </a:t>
            </a:r>
            <a:r>
              <a:rPr lang="en-US" dirty="0">
                <a:solidFill>
                  <a:schemeClr val="tx1"/>
                </a:solidFill>
              </a:rPr>
              <a:t>Level Goals &amp; </a:t>
            </a:r>
            <a:r>
              <a:rPr lang="en-US" dirty="0" smtClean="0">
                <a:solidFill>
                  <a:schemeClr val="tx1"/>
                </a:solidFill>
              </a:rPr>
              <a:t>neurosciences </a:t>
            </a:r>
            <a:r>
              <a:rPr lang="en-US" dirty="0">
                <a:solidFill>
                  <a:schemeClr val="tx1"/>
                </a:solidFill>
              </a:rPr>
              <a:t>Objectives page</a:t>
            </a:r>
            <a:r>
              <a:rPr lang="en-US" dirty="0" smtClean="0">
                <a:solidFill>
                  <a:schemeClr val="tx1"/>
                </a:solidFill>
              </a:rPr>
              <a:t>.  Then add one slide for each initiative that corresponds to the objective.  For each institution level goal, you may have 1-3 objectives and for each objective, you may have several initiatives.  Finally, for each sub-section, prioritize initiatives, summarize financial resources required, and provide a high-level implementation timeline.</a:t>
            </a:r>
          </a:p>
          <a:p>
            <a:pPr marL="107924" indent="-107924"/>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r>
              <a:rPr lang="en-US" dirty="0" smtClean="0">
                <a:solidFill>
                  <a:schemeClr val="tx1"/>
                </a:solidFill>
              </a:rPr>
              <a:t>For example, a subsection </a:t>
            </a:r>
            <a:br>
              <a:rPr lang="en-US" dirty="0" smtClean="0">
                <a:solidFill>
                  <a:schemeClr val="tx1"/>
                </a:solidFill>
              </a:rPr>
            </a:br>
            <a:r>
              <a:rPr lang="en-US" dirty="0" smtClean="0">
                <a:solidFill>
                  <a:schemeClr val="tx1"/>
                </a:solidFill>
              </a:rPr>
              <a:t>might include the following slides</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There are three sets of strategic plan design slides in this template: </a:t>
            </a:r>
          </a:p>
          <a:p>
            <a:pPr marL="342820" indent="-342820">
              <a:buAutoNum type="arabicParenBoth"/>
            </a:pPr>
            <a:r>
              <a:rPr lang="en-US" dirty="0" smtClean="0">
                <a:solidFill>
                  <a:schemeClr val="tx1"/>
                </a:solidFill>
              </a:rPr>
              <a:t>Blank Template Slides—copy and paste these slides as needed to complete your plan [Goal #X – 6 Slides]</a:t>
            </a:r>
          </a:p>
          <a:p>
            <a:pPr marL="342820" indent="-342820">
              <a:buAutoNum type="arabicParenBoth"/>
            </a:pPr>
            <a:r>
              <a:rPr lang="en-US" dirty="0" smtClean="0">
                <a:solidFill>
                  <a:schemeClr val="tx1"/>
                </a:solidFill>
              </a:rPr>
              <a:t>Sample Set 1—examples of how the template might be completed [Grow Volumes – 6 Slides]</a:t>
            </a:r>
          </a:p>
          <a:p>
            <a:pPr marL="342820" indent="-342820">
              <a:buAutoNum type="arabicParenBoth"/>
            </a:pPr>
            <a:r>
              <a:rPr lang="en-US" dirty="0" smtClean="0">
                <a:solidFill>
                  <a:schemeClr val="tx1"/>
                </a:solidFill>
              </a:rPr>
              <a:t>Sample Set 2—examples of </a:t>
            </a:r>
            <a:r>
              <a:rPr lang="en-US" dirty="0">
                <a:solidFill>
                  <a:schemeClr val="tx1"/>
                </a:solidFill>
              </a:rPr>
              <a:t>how </a:t>
            </a:r>
            <a:r>
              <a:rPr lang="en-US" dirty="0" smtClean="0">
                <a:solidFill>
                  <a:schemeClr val="tx1"/>
                </a:solidFill>
              </a:rPr>
              <a:t>the </a:t>
            </a:r>
            <a:r>
              <a:rPr lang="en-US" dirty="0">
                <a:solidFill>
                  <a:schemeClr val="tx1"/>
                </a:solidFill>
              </a:rPr>
              <a:t>template might be </a:t>
            </a:r>
            <a:r>
              <a:rPr lang="en-US" dirty="0" smtClean="0">
                <a:solidFill>
                  <a:schemeClr val="tx1"/>
                </a:solidFill>
              </a:rPr>
              <a:t>completed [Improve Patient Satisfaction – 6 Slides]</a:t>
            </a:r>
          </a:p>
          <a:p>
            <a:pPr marL="342820" indent="-342820">
              <a:buAutoNum type="arabicParenBoth"/>
            </a:pPr>
            <a:endParaRPr lang="en-US" dirty="0">
              <a:solidFill>
                <a:schemeClr val="tx1"/>
              </a:solidFill>
            </a:endParaRPr>
          </a:p>
          <a:p>
            <a:r>
              <a:rPr lang="en-US" dirty="0" smtClean="0">
                <a:solidFill>
                  <a:schemeClr val="tx1"/>
                </a:solidFill>
              </a:rPr>
              <a:t>After completing the strategic plan design slides, delete the </a:t>
            </a:r>
            <a:r>
              <a:rPr lang="en-US" dirty="0">
                <a:solidFill>
                  <a:schemeClr val="tx1"/>
                </a:solidFill>
              </a:rPr>
              <a:t>sample slides and </a:t>
            </a:r>
            <a:r>
              <a:rPr lang="en-US" dirty="0" smtClean="0">
                <a:solidFill>
                  <a:schemeClr val="tx1"/>
                </a:solidFill>
              </a:rPr>
              <a:t>blank slides.</a:t>
            </a:r>
          </a:p>
        </p:txBody>
      </p:sp>
      <p:pic>
        <p:nvPicPr>
          <p:cNvPr id="7" name="Picture 6" descr="ABC_logo_rgb.png"/>
          <p:cNvPicPr>
            <a:picLocks noChangeAspect="1"/>
          </p:cNvPicPr>
          <p:nvPr/>
        </p:nvPicPr>
        <p:blipFill>
          <a:blip r:embed="rId3" cstate="print"/>
          <a:stretch>
            <a:fillRect/>
          </a:stretch>
        </p:blipFill>
        <p:spPr bwMode="gray">
          <a:xfrm>
            <a:off x="5405586" y="349626"/>
            <a:ext cx="1172095" cy="451256"/>
          </a:xfrm>
          <a:prstGeom prst="rect">
            <a:avLst/>
          </a:prstGeom>
        </p:spPr>
      </p:pic>
      <p:cxnSp>
        <p:nvCxnSpPr>
          <p:cNvPr id="8" name="Straight Connector 7"/>
          <p:cNvCxnSpPr/>
          <p:nvPr/>
        </p:nvCxnSpPr>
        <p:spPr bwMode="gray">
          <a:xfrm>
            <a:off x="6697406" y="356494"/>
            <a:ext cx="0" cy="4437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15"/>
          <p:cNvSpPr txBox="1">
            <a:spLocks/>
          </p:cNvSpPr>
          <p:nvPr/>
        </p:nvSpPr>
        <p:spPr bwMode="gray">
          <a:xfrm>
            <a:off x="6769218" y="417006"/>
            <a:ext cx="1945295" cy="322729"/>
          </a:xfrm>
          <a:prstGeom prst="rect">
            <a:avLst/>
          </a:prstGeom>
        </p:spPr>
        <p:txBody>
          <a:bodyPr vert="horz" wrap="square" lIns="41010" tIns="41010" rIns="41010" bIns="41010" rtlCol="0" anchor="ctr">
            <a:noAutofit/>
          </a:bodyPr>
          <a:lstStyle>
            <a:lvl1pPr marL="0" indent="0" algn="l">
              <a:spcBef>
                <a:spcPts val="0"/>
              </a:spcBef>
              <a:buNone/>
              <a:defRPr sz="1200" b="0" baseline="0">
                <a:solidFill>
                  <a:schemeClr val="accent3"/>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defTabSz="913914">
              <a:defRPr/>
            </a:pPr>
            <a:r>
              <a:rPr lang="en-US" dirty="0">
                <a:solidFill>
                  <a:srgbClr val="617685"/>
                </a:solidFill>
              </a:rPr>
              <a:t>Marketing and Planning</a:t>
            </a:r>
            <a:br>
              <a:rPr lang="en-US" dirty="0">
                <a:solidFill>
                  <a:srgbClr val="617685"/>
                </a:solidFill>
              </a:rPr>
            </a:br>
            <a:r>
              <a:rPr lang="en-US" dirty="0">
                <a:solidFill>
                  <a:srgbClr val="617685"/>
                </a:solidFill>
              </a:rPr>
              <a:t>Leadership Council</a:t>
            </a:r>
          </a:p>
        </p:txBody>
      </p:sp>
      <p:sp>
        <p:nvSpPr>
          <p:cNvPr id="3" name="TextBox 2"/>
          <p:cNvSpPr txBox="1"/>
          <p:nvPr/>
        </p:nvSpPr>
        <p:spPr>
          <a:xfrm>
            <a:off x="3676470" y="3048001"/>
            <a:ext cx="4705530" cy="1785082"/>
          </a:xfrm>
          <a:prstGeom prst="rect">
            <a:avLst/>
          </a:prstGeom>
          <a:noFill/>
        </p:spPr>
        <p:txBody>
          <a:bodyPr wrap="square" lIns="45709" tIns="45709" rIns="45709" bIns="45709" rtlCol="0">
            <a:spAutoFit/>
          </a:bodyPr>
          <a:lstStyle/>
          <a:p>
            <a:pPr marL="233309" indent="-125383">
              <a:buFont typeface="Arial" pitchFamily="34" charset="0"/>
              <a:buChar char="•"/>
            </a:pPr>
            <a:r>
              <a:rPr lang="en-US" sz="1000" dirty="0">
                <a:solidFill>
                  <a:schemeClr val="accent5"/>
                </a:solidFill>
              </a:rPr>
              <a:t>Goal #1: Grow Volume</a:t>
            </a:r>
          </a:p>
          <a:p>
            <a:pPr marL="345994" lvl="2" indent="-109512">
              <a:buFont typeface="Arial" pitchFamily="34" charset="0"/>
              <a:buChar char="•"/>
            </a:pPr>
            <a:r>
              <a:rPr lang="en-US" sz="1000" dirty="0">
                <a:solidFill>
                  <a:schemeClr val="accent5"/>
                </a:solidFill>
              </a:rPr>
              <a:t>Objective #1: Increase Share</a:t>
            </a:r>
          </a:p>
          <a:p>
            <a:pPr marL="693576" lvl="3" indent="-125383">
              <a:buFont typeface="Arial" pitchFamily="34" charset="0"/>
              <a:buChar char="•"/>
            </a:pPr>
            <a:r>
              <a:rPr lang="en-US" sz="1000" dirty="0">
                <a:solidFill>
                  <a:schemeClr val="accent5"/>
                </a:solidFill>
              </a:rPr>
              <a:t>Initiative #1: 24/7 Specialist Consult Line</a:t>
            </a:r>
          </a:p>
          <a:p>
            <a:pPr marL="693576" lvl="3" indent="-125383">
              <a:buFont typeface="Arial" pitchFamily="34" charset="0"/>
              <a:buChar char="•"/>
            </a:pPr>
            <a:r>
              <a:rPr lang="en-US" sz="1000" dirty="0">
                <a:solidFill>
                  <a:schemeClr val="accent5"/>
                </a:solidFill>
              </a:rPr>
              <a:t>Initiative #2: </a:t>
            </a:r>
            <a:r>
              <a:rPr lang="en-US" sz="1000" dirty="0" smtClean="0">
                <a:solidFill>
                  <a:schemeClr val="accent5"/>
                </a:solidFill>
              </a:rPr>
              <a:t>Weekly Neurological Evaluation Clinic in Secondary </a:t>
            </a:r>
            <a:r>
              <a:rPr lang="en-US" sz="1000" dirty="0">
                <a:solidFill>
                  <a:schemeClr val="accent5"/>
                </a:solidFill>
              </a:rPr>
              <a:t>Geographic </a:t>
            </a:r>
            <a:r>
              <a:rPr lang="en-US" sz="1000" dirty="0" smtClean="0">
                <a:solidFill>
                  <a:schemeClr val="accent5"/>
                </a:solidFill>
              </a:rPr>
              <a:t>Market</a:t>
            </a:r>
          </a:p>
          <a:p>
            <a:pPr marL="345994" lvl="1" indent="-109512">
              <a:buFont typeface="Arial" pitchFamily="34" charset="0"/>
              <a:buChar char="•"/>
            </a:pPr>
            <a:r>
              <a:rPr lang="en-US" sz="1000" dirty="0">
                <a:solidFill>
                  <a:schemeClr val="accent5"/>
                </a:solidFill>
              </a:rPr>
              <a:t>Objective #2: Strengthen Referrals</a:t>
            </a:r>
          </a:p>
          <a:p>
            <a:pPr marL="693576" lvl="1" indent="-125383">
              <a:buFont typeface="Arial" pitchFamily="34" charset="0"/>
              <a:buChar char="•"/>
            </a:pPr>
            <a:r>
              <a:rPr lang="en-US" sz="1000" dirty="0">
                <a:solidFill>
                  <a:schemeClr val="accent5"/>
                </a:solidFill>
              </a:rPr>
              <a:t>Initiative #1: Physician Survey</a:t>
            </a:r>
          </a:p>
          <a:p>
            <a:pPr marL="693576" lvl="1" indent="-125383">
              <a:buFont typeface="Arial" pitchFamily="34" charset="0"/>
              <a:buChar char="•"/>
            </a:pPr>
            <a:r>
              <a:rPr lang="en-US" sz="1000" dirty="0">
                <a:solidFill>
                  <a:schemeClr val="accent5"/>
                </a:solidFill>
              </a:rPr>
              <a:t>Initiative #2: Revamp Physician Liaison </a:t>
            </a:r>
            <a:r>
              <a:rPr lang="en-US" sz="1000" dirty="0" smtClean="0">
                <a:solidFill>
                  <a:schemeClr val="accent5"/>
                </a:solidFill>
              </a:rPr>
              <a:t>Program</a:t>
            </a:r>
          </a:p>
          <a:p>
            <a:pPr marL="345994" lvl="1" indent="-109512">
              <a:buFont typeface="Arial" pitchFamily="34" charset="0"/>
              <a:buChar char="•"/>
            </a:pPr>
            <a:r>
              <a:rPr lang="en-US" sz="1000" dirty="0">
                <a:solidFill>
                  <a:schemeClr val="accent5"/>
                </a:solidFill>
              </a:rPr>
              <a:t>Prioritization of </a:t>
            </a:r>
            <a:r>
              <a:rPr lang="en-US" sz="1000" dirty="0" smtClean="0">
                <a:solidFill>
                  <a:schemeClr val="accent5"/>
                </a:solidFill>
              </a:rPr>
              <a:t>Initiatives Related to Goal</a:t>
            </a:r>
            <a:endParaRPr lang="en-US" sz="1000" dirty="0">
              <a:solidFill>
                <a:schemeClr val="accent5"/>
              </a:solidFill>
            </a:endParaRPr>
          </a:p>
          <a:p>
            <a:pPr marL="345994" lvl="1" indent="-109512">
              <a:buFont typeface="Arial" pitchFamily="34" charset="0"/>
              <a:buChar char="•"/>
            </a:pPr>
            <a:r>
              <a:rPr lang="en-US" sz="1000" dirty="0">
                <a:solidFill>
                  <a:schemeClr val="accent5"/>
                </a:solidFill>
              </a:rPr>
              <a:t>Financial Summary of </a:t>
            </a:r>
            <a:r>
              <a:rPr lang="en-US" sz="1000" dirty="0" smtClean="0">
                <a:solidFill>
                  <a:schemeClr val="accent5"/>
                </a:solidFill>
              </a:rPr>
              <a:t>Initiatives Related to Goal</a:t>
            </a:r>
            <a:endParaRPr lang="en-US" sz="1000" dirty="0">
              <a:solidFill>
                <a:schemeClr val="accent5"/>
              </a:solidFill>
            </a:endParaRPr>
          </a:p>
          <a:p>
            <a:pPr marL="345994" lvl="1" indent="-109512">
              <a:buFont typeface="Arial" pitchFamily="34" charset="0"/>
              <a:buChar char="•"/>
            </a:pPr>
            <a:r>
              <a:rPr lang="en-US" sz="1000" dirty="0">
                <a:solidFill>
                  <a:schemeClr val="accent5"/>
                </a:solidFill>
              </a:rPr>
              <a:t>Implementation </a:t>
            </a:r>
            <a:r>
              <a:rPr lang="en-US" sz="1000" dirty="0" smtClean="0">
                <a:solidFill>
                  <a:schemeClr val="accent5"/>
                </a:solidFill>
              </a:rPr>
              <a:t>Timeline for Initiatives Related to Goal</a:t>
            </a:r>
            <a:endParaRPr lang="en-US" sz="1000" dirty="0">
              <a:solidFill>
                <a:schemeClr val="accent5"/>
              </a:solidFill>
            </a:endParaRPr>
          </a:p>
        </p:txBody>
      </p:sp>
      <p:sp>
        <p:nvSpPr>
          <p:cNvPr id="6" name="Left Brace 5"/>
          <p:cNvSpPr/>
          <p:nvPr/>
        </p:nvSpPr>
        <p:spPr>
          <a:xfrm>
            <a:off x="3275385" y="3120222"/>
            <a:ext cx="459631" cy="1486777"/>
          </a:xfrm>
          <a:prstGeom prst="leftBrace">
            <a:avLst>
              <a:gd name="adj1" fmla="val 73657"/>
              <a:gd name="adj2" fmla="val 50000"/>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lIns="91418" tIns="45709" rIns="91418" bIns="45709" rtlCol="0" anchor="ctr"/>
          <a:lstStyle/>
          <a:p>
            <a:pPr algn="ctr"/>
            <a:endParaRPr lang="en-US"/>
          </a:p>
        </p:txBody>
      </p:sp>
    </p:spTree>
    <p:extLst>
      <p:ext uri="{BB962C8B-B14F-4D97-AF65-F5344CB8AC3E}">
        <p14:creationId xmlns:p14="http://schemas.microsoft.com/office/powerpoint/2010/main" val="710529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32</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Goal #X: </a:t>
            </a:r>
            <a:r>
              <a:rPr lang="en-US" i="1" dirty="0" smtClean="0"/>
              <a:t>Goal</a:t>
            </a:r>
            <a:endParaRPr lang="en-US" i="1" dirty="0"/>
          </a:p>
        </p:txBody>
      </p:sp>
      <p:sp>
        <p:nvSpPr>
          <p:cNvPr id="4" name="Text Placeholder 3"/>
          <p:cNvSpPr>
            <a:spLocks noGrp="1"/>
          </p:cNvSpPr>
          <p:nvPr>
            <p:ph type="body" sz="quarter" idx="19"/>
          </p:nvPr>
        </p:nvSpPr>
        <p:spPr/>
        <p:txBody>
          <a:bodyPr/>
          <a:lstStyle/>
          <a:p>
            <a:r>
              <a:rPr lang="en-US" dirty="0" smtClean="0"/>
              <a:t>Strategic Plan Design</a:t>
            </a:r>
            <a:endParaRPr lang="en-US" dirty="0"/>
          </a:p>
        </p:txBody>
      </p:sp>
    </p:spTree>
    <p:extLst>
      <p:ext uri="{BB962C8B-B14F-4D97-AF65-F5344CB8AC3E}">
        <p14:creationId xmlns:p14="http://schemas.microsoft.com/office/powerpoint/2010/main" val="3178344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33</a:t>
            </a:fld>
            <a:endParaRPr lang="en-US" dirty="0">
              <a:solidFill>
                <a:srgbClr val="000000"/>
              </a:solidFill>
            </a:endParaRPr>
          </a:p>
        </p:txBody>
      </p:sp>
      <p:graphicFrame>
        <p:nvGraphicFramePr>
          <p:cNvPr id="6" name="Chart 5"/>
          <p:cNvGraphicFramePr/>
          <p:nvPr>
            <p:extLst>
              <p:ext uri="{D42A27DB-BD31-4B8C-83A1-F6EECF244321}">
                <p14:modId xmlns:p14="http://schemas.microsoft.com/office/powerpoint/2010/main" val="1530227611"/>
              </p:ext>
            </p:extLst>
          </p:nvPr>
        </p:nvGraphicFramePr>
        <p:xfrm>
          <a:off x="730532" y="1234326"/>
          <a:ext cx="3423230" cy="1966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518751439"/>
              </p:ext>
            </p:extLst>
          </p:nvPr>
        </p:nvGraphicFramePr>
        <p:xfrm>
          <a:off x="4944900" y="1234326"/>
          <a:ext cx="3423230" cy="1966077"/>
        </p:xfrm>
        <a:graphic>
          <a:graphicData uri="http://schemas.openxmlformats.org/drawingml/2006/chart">
            <c:chart xmlns:c="http://schemas.openxmlformats.org/drawingml/2006/chart" xmlns:r="http://schemas.openxmlformats.org/officeDocument/2006/relationships" r:id="rId4"/>
          </a:graphicData>
        </a:graphic>
      </p:graphicFrame>
      <p:sp>
        <p:nvSpPr>
          <p:cNvPr id="16" name="Chevron 15"/>
          <p:cNvSpPr/>
          <p:nvPr/>
        </p:nvSpPr>
        <p:spPr bwMode="gray">
          <a:xfrm>
            <a:off x="6716240"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19" name="Chevron 18"/>
          <p:cNvSpPr/>
          <p:nvPr/>
        </p:nvSpPr>
        <p:spPr bwMode="gray">
          <a:xfrm>
            <a:off x="7717476"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23" name="Chevron 22"/>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
        <p:nvSpPr>
          <p:cNvPr id="26" name="TextBox 25"/>
          <p:cNvSpPr txBox="1"/>
          <p:nvPr/>
        </p:nvSpPr>
        <p:spPr>
          <a:xfrm>
            <a:off x="399870" y="4980802"/>
            <a:ext cx="1047937" cy="261580"/>
          </a:xfrm>
          <a:prstGeom prst="rect">
            <a:avLst/>
          </a:prstGeom>
          <a:noFill/>
        </p:spPr>
        <p:txBody>
          <a:bodyPr wrap="square" lIns="45695" tIns="45695" rIns="45695" bIns="45695" rtlCol="0">
            <a:spAutoFit/>
          </a:bodyPr>
          <a:lstStyle/>
          <a:p>
            <a:pPr algn="ctr"/>
            <a:r>
              <a:rPr lang="en-US" sz="1100" dirty="0"/>
              <a:t>BARRIERS</a:t>
            </a:r>
          </a:p>
        </p:txBody>
      </p:sp>
      <p:sp>
        <p:nvSpPr>
          <p:cNvPr id="29" name="TextBox 28"/>
          <p:cNvSpPr txBox="1"/>
          <p:nvPr/>
        </p:nvSpPr>
        <p:spPr>
          <a:xfrm>
            <a:off x="384630" y="3380607"/>
            <a:ext cx="1047937" cy="261580"/>
          </a:xfrm>
          <a:prstGeom prst="rect">
            <a:avLst/>
          </a:prstGeom>
          <a:noFill/>
        </p:spPr>
        <p:txBody>
          <a:bodyPr wrap="square" lIns="45695" tIns="45695" rIns="45695" bIns="45695" rtlCol="0">
            <a:spAutoFit/>
          </a:bodyPr>
          <a:lstStyle/>
          <a:p>
            <a:pPr algn="ctr"/>
            <a:r>
              <a:rPr lang="en-US" sz="1100" dirty="0"/>
              <a:t>DRIVERS</a:t>
            </a:r>
          </a:p>
        </p:txBody>
      </p:sp>
      <p:cxnSp>
        <p:nvCxnSpPr>
          <p:cNvPr id="30" name="Straight Connector 29"/>
          <p:cNvCxnSpPr/>
          <p:nvPr/>
        </p:nvCxnSpPr>
        <p:spPr>
          <a:xfrm>
            <a:off x="457201" y="36576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1" y="52578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7208" y="3657606"/>
            <a:ext cx="4090319" cy="261580"/>
          </a:xfrm>
          <a:prstGeom prst="rect">
            <a:avLst/>
          </a:prstGeom>
          <a:noFill/>
        </p:spPr>
        <p:txBody>
          <a:bodyPr wrap="square" lIns="45695" tIns="45695" rIns="45695" bIns="45695" rtlCol="0">
            <a:spAutoFit/>
          </a:bodyPr>
          <a:lstStyle/>
          <a:p>
            <a:pPr algn="ctr"/>
            <a:r>
              <a:rPr lang="en-US" sz="1100" dirty="0"/>
              <a:t>Internal</a:t>
            </a:r>
          </a:p>
        </p:txBody>
      </p:sp>
      <p:sp>
        <p:nvSpPr>
          <p:cNvPr id="34" name="TextBox 33"/>
          <p:cNvSpPr txBox="1"/>
          <p:nvPr/>
        </p:nvSpPr>
        <p:spPr>
          <a:xfrm>
            <a:off x="457208" y="5257806"/>
            <a:ext cx="4090319" cy="261580"/>
          </a:xfrm>
          <a:prstGeom prst="rect">
            <a:avLst/>
          </a:prstGeom>
          <a:noFill/>
        </p:spPr>
        <p:txBody>
          <a:bodyPr wrap="square" lIns="45695" tIns="45695" rIns="45695" bIns="45695" rtlCol="0">
            <a:spAutoFit/>
          </a:bodyPr>
          <a:lstStyle/>
          <a:p>
            <a:pPr algn="ctr"/>
            <a:r>
              <a:rPr lang="en-US" sz="1100" dirty="0"/>
              <a:t>Internal</a:t>
            </a:r>
          </a:p>
        </p:txBody>
      </p:sp>
      <p:sp>
        <p:nvSpPr>
          <p:cNvPr id="35" name="TextBox 34"/>
          <p:cNvSpPr txBox="1"/>
          <p:nvPr/>
        </p:nvSpPr>
        <p:spPr>
          <a:xfrm>
            <a:off x="4547525" y="3657606"/>
            <a:ext cx="4090319" cy="261580"/>
          </a:xfrm>
          <a:prstGeom prst="rect">
            <a:avLst/>
          </a:prstGeom>
          <a:noFill/>
        </p:spPr>
        <p:txBody>
          <a:bodyPr wrap="square" lIns="45695" tIns="45695" rIns="45695" bIns="45695" rtlCol="0">
            <a:spAutoFit/>
          </a:bodyPr>
          <a:lstStyle/>
          <a:p>
            <a:pPr algn="ctr"/>
            <a:r>
              <a:rPr lang="en-US" sz="1100" dirty="0"/>
              <a:t>External</a:t>
            </a:r>
          </a:p>
        </p:txBody>
      </p:sp>
      <p:sp>
        <p:nvSpPr>
          <p:cNvPr id="36" name="TextBox 35"/>
          <p:cNvSpPr txBox="1"/>
          <p:nvPr/>
        </p:nvSpPr>
        <p:spPr>
          <a:xfrm>
            <a:off x="4547526" y="5257802"/>
            <a:ext cx="4090319" cy="261580"/>
          </a:xfrm>
          <a:prstGeom prst="rect">
            <a:avLst/>
          </a:prstGeom>
          <a:noFill/>
        </p:spPr>
        <p:txBody>
          <a:bodyPr wrap="square" lIns="45695" tIns="45695" rIns="45695" bIns="45695" rtlCol="0">
            <a:spAutoFit/>
          </a:bodyPr>
          <a:lstStyle/>
          <a:p>
            <a:pPr algn="ctr"/>
            <a:r>
              <a:rPr lang="en-US" sz="1100" dirty="0"/>
              <a:t>External</a:t>
            </a:r>
          </a:p>
        </p:txBody>
      </p:sp>
      <p:sp>
        <p:nvSpPr>
          <p:cNvPr id="37" name="Rectangle 36"/>
          <p:cNvSpPr/>
          <p:nvPr/>
        </p:nvSpPr>
        <p:spPr>
          <a:xfrm>
            <a:off x="457209" y="3934600"/>
            <a:ext cx="4090319" cy="215393"/>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internal </a:t>
            </a:r>
            <a:r>
              <a:rPr lang="en-US" sz="1000" i="1" kern="0" dirty="0" smtClean="0">
                <a:solidFill>
                  <a:sysClr val="windowText" lastClr="000000"/>
                </a:solidFill>
                <a:latin typeface="Arial" charset="0"/>
              </a:rPr>
              <a:t>drivers </a:t>
            </a:r>
            <a:r>
              <a:rPr lang="en-US" sz="1000" i="1" kern="0" dirty="0">
                <a:solidFill>
                  <a:sysClr val="windowText" lastClr="000000"/>
                </a:solidFill>
                <a:latin typeface="Arial" charset="0"/>
              </a:rPr>
              <a:t>here</a:t>
            </a:r>
          </a:p>
        </p:txBody>
      </p:sp>
      <p:sp>
        <p:nvSpPr>
          <p:cNvPr id="38" name="Rectangle 37"/>
          <p:cNvSpPr/>
          <p:nvPr/>
        </p:nvSpPr>
        <p:spPr>
          <a:xfrm>
            <a:off x="457209" y="5534799"/>
            <a:ext cx="4090319" cy="215444"/>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internal barriers here</a:t>
            </a:r>
          </a:p>
        </p:txBody>
      </p:sp>
      <p:sp>
        <p:nvSpPr>
          <p:cNvPr id="39" name="Rectangle 38"/>
          <p:cNvSpPr/>
          <p:nvPr/>
        </p:nvSpPr>
        <p:spPr>
          <a:xfrm>
            <a:off x="4547525" y="5534800"/>
            <a:ext cx="4090319" cy="215393"/>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a:t>
            </a:r>
            <a:r>
              <a:rPr lang="en-US" sz="1000" i="1" kern="0" dirty="0" smtClean="0">
                <a:solidFill>
                  <a:sysClr val="windowText" lastClr="000000"/>
                </a:solidFill>
                <a:latin typeface="Arial" charset="0"/>
              </a:rPr>
              <a:t>external </a:t>
            </a:r>
            <a:r>
              <a:rPr lang="en-US" sz="1000" i="1" kern="0" dirty="0">
                <a:solidFill>
                  <a:sysClr val="windowText" lastClr="000000"/>
                </a:solidFill>
                <a:latin typeface="Arial" charset="0"/>
              </a:rPr>
              <a:t>barriers here</a:t>
            </a:r>
          </a:p>
        </p:txBody>
      </p:sp>
      <p:sp>
        <p:nvSpPr>
          <p:cNvPr id="40" name="Rectangle 39"/>
          <p:cNvSpPr/>
          <p:nvPr/>
        </p:nvSpPr>
        <p:spPr>
          <a:xfrm>
            <a:off x="4547528" y="3934600"/>
            <a:ext cx="4090319" cy="215393"/>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a:solidFill>
                  <a:sysClr val="windowText" lastClr="000000"/>
                </a:solidFill>
                <a:latin typeface="Arial" charset="0"/>
              </a:rPr>
              <a:t>Describe </a:t>
            </a:r>
            <a:r>
              <a:rPr lang="en-US" sz="1000" i="1" kern="0" dirty="0" smtClean="0">
                <a:solidFill>
                  <a:sysClr val="windowText" lastClr="000000"/>
                </a:solidFill>
                <a:latin typeface="Arial" charset="0"/>
              </a:rPr>
              <a:t>external drivers here</a:t>
            </a:r>
            <a:endParaRPr lang="en-US" sz="1000" i="1" kern="0" dirty="0">
              <a:solidFill>
                <a:sysClr val="windowText" lastClr="000000"/>
              </a:solidFill>
              <a:latin typeface="Arial" charset="0"/>
            </a:endParaRPr>
          </a:p>
        </p:txBody>
      </p:sp>
      <p:sp>
        <p:nvSpPr>
          <p:cNvPr id="5" name="Text Placeholder 4"/>
          <p:cNvSpPr>
            <a:spLocks noGrp="1"/>
          </p:cNvSpPr>
          <p:nvPr>
            <p:ph type="body" sz="quarter" idx="19"/>
          </p:nvPr>
        </p:nvSpPr>
        <p:spPr/>
        <p:txBody>
          <a:bodyPr/>
          <a:lstStyle/>
          <a:p>
            <a:r>
              <a:rPr lang="en-US" dirty="0"/>
              <a:t>Goal #X: </a:t>
            </a:r>
            <a:r>
              <a:rPr lang="en-US" i="1" dirty="0"/>
              <a:t>Goal</a:t>
            </a:r>
          </a:p>
          <a:p>
            <a:endParaRPr lang="en-US" dirty="0"/>
          </a:p>
        </p:txBody>
      </p:sp>
      <p:sp>
        <p:nvSpPr>
          <p:cNvPr id="7" name="Title 6"/>
          <p:cNvSpPr>
            <a:spLocks noGrp="1"/>
          </p:cNvSpPr>
          <p:nvPr>
            <p:ph type="title"/>
          </p:nvPr>
        </p:nvSpPr>
        <p:spPr/>
        <p:txBody>
          <a:bodyPr/>
          <a:lstStyle/>
          <a:p>
            <a:r>
              <a:rPr lang="en-US" dirty="0"/>
              <a:t>Objective #X: Title</a:t>
            </a:r>
          </a:p>
        </p:txBody>
      </p:sp>
    </p:spTree>
    <p:extLst>
      <p:ext uri="{BB962C8B-B14F-4D97-AF65-F5344CB8AC3E}">
        <p14:creationId xmlns:p14="http://schemas.microsoft.com/office/powerpoint/2010/main" val="155696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#X: </a:t>
            </a:r>
            <a:r>
              <a:rPr lang="en-US" i="1" dirty="0"/>
              <a:t>Goal</a:t>
            </a:r>
          </a:p>
        </p:txBody>
      </p:sp>
      <p:sp>
        <p:nvSpPr>
          <p:cNvPr id="4" name="Title 3"/>
          <p:cNvSpPr>
            <a:spLocks noGrp="1"/>
          </p:cNvSpPr>
          <p:nvPr>
            <p:ph type="title"/>
          </p:nvPr>
        </p:nvSpPr>
        <p:spPr/>
        <p:txBody>
          <a:bodyPr/>
          <a:lstStyle/>
          <a:p>
            <a:r>
              <a:rPr lang="en-US" dirty="0" smtClean="0"/>
              <a:t>Objective #X: Title</a:t>
            </a:r>
            <a:endParaRPr lang="en-US" i="1" dirty="0"/>
          </a:p>
        </p:txBody>
      </p:sp>
      <p:sp>
        <p:nvSpPr>
          <p:cNvPr id="14" name="Rectangle 13"/>
          <p:cNvSpPr/>
          <p:nvPr/>
        </p:nvSpPr>
        <p:spPr>
          <a:xfrm>
            <a:off x="399869" y="1158126"/>
            <a:ext cx="4675437" cy="2499477"/>
          </a:xfrm>
          <a:prstGeom prst="rect">
            <a:avLst/>
          </a:prstGeom>
          <a:ln w="6350"/>
        </p:spPr>
        <p:style>
          <a:lnRef idx="2">
            <a:schemeClr val="accent1"/>
          </a:lnRef>
          <a:fillRef idx="1">
            <a:schemeClr val="lt1"/>
          </a:fillRef>
          <a:effectRef idx="0">
            <a:schemeClr val="accent1"/>
          </a:effectRef>
          <a:fontRef idx="minor">
            <a:schemeClr val="dk1"/>
          </a:fontRef>
        </p:style>
        <p:txBody>
          <a:bodyPr lIns="91391" tIns="45695" rIns="91391" bIns="45695" rtlCol="0" anchor="ctr"/>
          <a:lstStyle/>
          <a:p>
            <a:pPr algn="ctr"/>
            <a:endParaRPr lang="en-US"/>
          </a:p>
        </p:txBody>
      </p:sp>
      <p:sp>
        <p:nvSpPr>
          <p:cNvPr id="15" name="TextBox 14"/>
          <p:cNvSpPr txBox="1"/>
          <p:nvPr/>
        </p:nvSpPr>
        <p:spPr>
          <a:xfrm>
            <a:off x="514166" y="1219206"/>
            <a:ext cx="4446836" cy="261556"/>
          </a:xfrm>
          <a:prstGeom prst="rect">
            <a:avLst/>
          </a:prstGeom>
          <a:noFill/>
        </p:spPr>
        <p:txBody>
          <a:bodyPr wrap="square" lIns="45693" tIns="45693" rIns="45693" bIns="45693" rtlCol="0">
            <a:spAutoFit/>
          </a:bodyPr>
          <a:lstStyle/>
          <a:p>
            <a:r>
              <a:rPr lang="en-US" sz="1100" b="1" dirty="0"/>
              <a:t>Initiative </a:t>
            </a:r>
            <a:r>
              <a:rPr lang="en-US" sz="1100" b="1" dirty="0" smtClean="0"/>
              <a:t>#X: </a:t>
            </a:r>
            <a:r>
              <a:rPr lang="en-US" sz="1100" b="1" i="1" dirty="0" smtClean="0"/>
              <a:t>Title</a:t>
            </a:r>
            <a:endParaRPr lang="en-US" sz="1100" b="1" dirty="0"/>
          </a:p>
        </p:txBody>
      </p:sp>
      <p:sp>
        <p:nvSpPr>
          <p:cNvPr id="18" name="TextBox 17"/>
          <p:cNvSpPr txBox="1"/>
          <p:nvPr/>
        </p:nvSpPr>
        <p:spPr>
          <a:xfrm>
            <a:off x="528683" y="1490588"/>
            <a:ext cx="4446836" cy="261578"/>
          </a:xfrm>
          <a:prstGeom prst="rect">
            <a:avLst/>
          </a:prstGeom>
          <a:noFill/>
        </p:spPr>
        <p:txBody>
          <a:bodyPr wrap="square" lIns="45693" tIns="45693" rIns="45693" bIns="45693" rtlCol="0">
            <a:spAutoFit/>
          </a:bodyPr>
          <a:lstStyle/>
          <a:p>
            <a:r>
              <a:rPr lang="en-US" sz="1100" i="1" dirty="0" smtClean="0"/>
              <a:t>Description</a:t>
            </a:r>
            <a:endParaRPr lang="en-US" sz="1100" i="1" dirty="0"/>
          </a:p>
        </p:txBody>
      </p:sp>
      <p:graphicFrame>
        <p:nvGraphicFramePr>
          <p:cNvPr id="6" name="Table 5"/>
          <p:cNvGraphicFramePr>
            <a:graphicFrameLocks noGrp="1"/>
          </p:cNvGraphicFramePr>
          <p:nvPr>
            <p:extLst>
              <p:ext uri="{D42A27DB-BD31-4B8C-83A1-F6EECF244321}">
                <p14:modId xmlns:p14="http://schemas.microsoft.com/office/powerpoint/2010/main" val="1863148959"/>
              </p:ext>
            </p:extLst>
          </p:nvPr>
        </p:nvGraphicFramePr>
        <p:xfrm>
          <a:off x="399868" y="3853994"/>
          <a:ext cx="4675442" cy="2486459"/>
        </p:xfrm>
        <a:graphic>
          <a:graphicData uri="http://schemas.openxmlformats.org/drawingml/2006/table">
            <a:tbl>
              <a:tblPr firstRow="1" bandRow="1">
                <a:tableStyleId>{5C22544A-7EE6-4342-B048-85BDC9FD1C3A}</a:tableStyleId>
              </a:tblPr>
              <a:tblGrid>
                <a:gridCol w="1047937"/>
                <a:gridCol w="2590801"/>
                <a:gridCol w="1036704"/>
              </a:tblGrid>
              <a:tr h="307996">
                <a:tc gridSpan="2">
                  <a:txBody>
                    <a:bodyPr/>
                    <a:lstStyle/>
                    <a:p>
                      <a:pPr algn="ctr"/>
                      <a:r>
                        <a:rPr lang="en-US" sz="1100" dirty="0" smtClean="0"/>
                        <a:t>Initiative Progress</a:t>
                      </a:r>
                      <a:r>
                        <a:rPr lang="en-US" sz="1100" baseline="0" dirty="0" smtClean="0"/>
                        <a:t> Measures</a:t>
                      </a:r>
                      <a:endParaRPr lang="en-US" sz="1100" dirty="0"/>
                    </a:p>
                  </a:txBody>
                  <a:tcPr anchor="ctr"/>
                </a:tc>
                <a:tc hMerge="1">
                  <a:txBody>
                    <a:bodyPr/>
                    <a:lstStyle/>
                    <a:p>
                      <a:pPr algn="ctr"/>
                      <a:endParaRPr lang="en-US" sz="1100" dirty="0"/>
                    </a:p>
                  </a:txBody>
                  <a:tcPr anchor="ctr"/>
                </a:tc>
                <a:tc>
                  <a:txBody>
                    <a:bodyPr/>
                    <a:lstStyle/>
                    <a:p>
                      <a:pPr algn="ctr"/>
                      <a:r>
                        <a:rPr lang="en-US" sz="1100" dirty="0" smtClean="0"/>
                        <a:t>Targets</a:t>
                      </a:r>
                      <a:endParaRPr lang="en-US" sz="1100" dirty="0"/>
                    </a:p>
                  </a:txBody>
                  <a:tcPr anchor="ctr"/>
                </a:tc>
              </a:tr>
              <a:tr h="439783">
                <a:tc rowSpan="3">
                  <a:txBody>
                    <a:bodyPr/>
                    <a:lstStyle/>
                    <a:p>
                      <a:pPr algn="ctr"/>
                      <a:r>
                        <a:rPr lang="en-US" sz="1100" dirty="0" smtClean="0"/>
                        <a:t>Outcomes</a:t>
                      </a:r>
                      <a:r>
                        <a:rPr lang="en-US" sz="1100" baseline="0" dirty="0" smtClean="0"/>
                        <a:t> Metrics</a:t>
                      </a:r>
                      <a:endParaRPr lang="en-US" sz="1100" dirty="0" smtClean="0"/>
                    </a:p>
                  </a:txBody>
                  <a:tcPr anchor="ctr"/>
                </a:tc>
                <a:tc>
                  <a:txBody>
                    <a:bodyPr/>
                    <a:lstStyle/>
                    <a:p>
                      <a:endParaRPr lang="en-US" sz="1100" dirty="0" smtClean="0"/>
                    </a:p>
                  </a:txBody>
                  <a:tcPr anchor="ctr"/>
                </a:tc>
                <a:tc>
                  <a:txBody>
                    <a:bodyPr/>
                    <a:lstStyle/>
                    <a:p>
                      <a:endParaRPr lang="en-US" sz="1100" dirty="0" smtClean="0"/>
                    </a:p>
                  </a:txBody>
                  <a:tcPr anchor="ctr"/>
                </a:tc>
              </a:tr>
              <a:tr h="347736">
                <a:tc vMerge="1">
                  <a:txBody>
                    <a:bodyPr/>
                    <a:lstStyle/>
                    <a:p>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r h="347736">
                <a:tc vMerge="1">
                  <a:txBody>
                    <a:bodyPr/>
                    <a:lstStyle/>
                    <a:p>
                      <a:pPr algn="ctr"/>
                      <a:endParaRPr lang="en-US" sz="1100" dirty="0" smtClean="0"/>
                    </a:p>
                  </a:txBody>
                  <a:tcPr anchor="ctr"/>
                </a:tc>
                <a:tc>
                  <a:txBody>
                    <a:bodyPr/>
                    <a:lstStyle/>
                    <a:p>
                      <a:endParaRPr lang="en-US" sz="1100" dirty="0"/>
                    </a:p>
                  </a:txBody>
                  <a:tcPr anchor="ctr"/>
                </a:tc>
                <a:tc>
                  <a:txBody>
                    <a:bodyPr/>
                    <a:lstStyle/>
                    <a:p>
                      <a:endParaRPr lang="en-US" sz="1100" dirty="0"/>
                    </a:p>
                  </a:txBody>
                  <a:tcPr anchor="ctr"/>
                </a:tc>
              </a:tr>
              <a:tr h="347736">
                <a:tc rowSpan="3">
                  <a:txBody>
                    <a:bodyPr/>
                    <a:lstStyle/>
                    <a:p>
                      <a:pPr algn="ctr"/>
                      <a:r>
                        <a:rPr lang="en-US" sz="1100" dirty="0" smtClean="0"/>
                        <a:t>Process</a:t>
                      </a:r>
                      <a:r>
                        <a:rPr lang="en-US" sz="1100" baseline="0" dirty="0" smtClean="0"/>
                        <a:t> Metrics</a:t>
                      </a:r>
                      <a:endParaRPr lang="en-US" sz="1100" dirty="0"/>
                    </a:p>
                  </a:txBody>
                  <a:tcPr anchor="ctr"/>
                </a:tc>
                <a:tc>
                  <a:txBody>
                    <a:bodyPr/>
                    <a:lstStyle/>
                    <a:p>
                      <a:endParaRPr lang="en-US" sz="1100" dirty="0"/>
                    </a:p>
                  </a:txBody>
                  <a:tcPr anchor="ctr"/>
                </a:tc>
                <a:tc>
                  <a:txBody>
                    <a:bodyPr/>
                    <a:lstStyle/>
                    <a:p>
                      <a:endParaRPr lang="en-US" sz="1100" dirty="0"/>
                    </a:p>
                  </a:txBody>
                  <a:tcPr anchor="ctr"/>
                </a:tc>
              </a:tr>
              <a:tr h="347736">
                <a:tc vMerge="1">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r h="347736">
                <a:tc vMerge="1">
                  <a:txBody>
                    <a:bodyPr/>
                    <a:lstStyle/>
                    <a:p>
                      <a:pPr algn="ctr"/>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594380412"/>
              </p:ext>
            </p:extLst>
          </p:nvPr>
        </p:nvGraphicFramePr>
        <p:xfrm>
          <a:off x="5257809" y="1143003"/>
          <a:ext cx="3657599" cy="5244274"/>
        </p:xfrm>
        <a:graphic>
          <a:graphicData uri="http://schemas.openxmlformats.org/drawingml/2006/table">
            <a:tbl>
              <a:tblPr firstRow="1" bandRow="1">
                <a:tableStyleId>{2D5ABB26-0587-4C30-8999-92F81FD0307C}</a:tableStyleId>
              </a:tblPr>
              <a:tblGrid>
                <a:gridCol w="3657599"/>
              </a:tblGrid>
              <a:tr h="304800">
                <a:tc>
                  <a:txBody>
                    <a:bodyPr/>
                    <a:lstStyle/>
                    <a:p>
                      <a:pPr algn="ctr"/>
                      <a:r>
                        <a:rPr lang="en-US" sz="1100" dirty="0" smtClean="0"/>
                        <a:t>Resources Required</a:t>
                      </a:r>
                      <a:endParaRPr lang="en-US" sz="1100" dirty="0"/>
                    </a:p>
                  </a:txBody>
                  <a:tcPr marL="130629" marR="130629" marT="65314" marB="65314" anchor="ctr">
                    <a:solidFill>
                      <a:schemeClr val="accent1">
                        <a:lumMod val="40000"/>
                        <a:lumOff val="60000"/>
                      </a:schemeClr>
                    </a:solidFill>
                  </a:tcPr>
                </a:tc>
              </a:tr>
              <a:tr h="685360">
                <a:tc>
                  <a:txBody>
                    <a:bodyPr/>
                    <a:lstStyle/>
                    <a:p>
                      <a:r>
                        <a:rPr lang="en-US" sz="1100" b="1" dirty="0" smtClean="0"/>
                        <a:t>Facilities:</a:t>
                      </a:r>
                      <a:endParaRPr lang="en-US" sz="1100" dirty="0"/>
                    </a:p>
                  </a:txBody>
                  <a:tcPr marL="130629" marR="130629" marT="65314" marB="65314"/>
                </a:tc>
              </a:tr>
              <a:tr h="685360">
                <a:tc>
                  <a:txBody>
                    <a:bodyPr/>
                    <a:lstStyle/>
                    <a:p>
                      <a:r>
                        <a:rPr lang="en-US" sz="1100" b="1" dirty="0" smtClean="0"/>
                        <a:t>Equipmen</a:t>
                      </a:r>
                      <a:r>
                        <a:rPr lang="en-US" sz="1100" dirty="0" smtClean="0"/>
                        <a:t>t:</a:t>
                      </a:r>
                      <a:endParaRPr lang="en-US" sz="1100" dirty="0"/>
                    </a:p>
                  </a:txBody>
                  <a:tcPr marL="130629" marR="130629" marT="65314" marB="65314"/>
                </a:tc>
              </a:tr>
              <a:tr h="827314">
                <a:tc>
                  <a:txBody>
                    <a:bodyPr/>
                    <a:lstStyle/>
                    <a:p>
                      <a:r>
                        <a:rPr lang="en-US" sz="1100" b="1" dirty="0" smtClean="0"/>
                        <a:t>Information Technology</a:t>
                      </a:r>
                      <a:r>
                        <a:rPr lang="en-US" sz="1100" dirty="0" smtClean="0"/>
                        <a:t>:</a:t>
                      </a:r>
                      <a:endParaRPr lang="en-US" sz="1100" dirty="0"/>
                    </a:p>
                  </a:txBody>
                  <a:tcPr marL="130629" marR="130629" marT="65314" marB="65314"/>
                </a:tc>
              </a:tr>
              <a:tr h="685360">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b="1" dirty="0" smtClean="0"/>
                        <a:t>Staff/Training</a:t>
                      </a:r>
                      <a:r>
                        <a:rPr lang="en-US" sz="1100" dirty="0" smtClean="0"/>
                        <a:t>:</a:t>
                      </a:r>
                      <a:endParaRPr lang="en-US" sz="1100" dirty="0"/>
                    </a:p>
                  </a:txBody>
                  <a:tcPr marL="130629" marR="130629" marT="65314" marB="65314"/>
                </a:tc>
              </a:tr>
              <a:tr h="685360">
                <a:tc>
                  <a:txBody>
                    <a:bodyPr/>
                    <a:lstStyle/>
                    <a:p>
                      <a:r>
                        <a:rPr lang="en-US" sz="1100" b="1" baseline="0" dirty="0" smtClean="0"/>
                        <a:t>Marketing/Communications</a:t>
                      </a:r>
                      <a:r>
                        <a:rPr lang="en-US" sz="1100" baseline="0" dirty="0" smtClean="0"/>
                        <a:t>:</a:t>
                      </a:r>
                      <a:endParaRPr lang="en-US" sz="1100" dirty="0"/>
                    </a:p>
                  </a:txBody>
                  <a:tcPr marL="130629" marR="130629" marT="65314" marB="65314"/>
                </a:tc>
              </a:tr>
              <a:tr h="685360">
                <a:tc>
                  <a:txBody>
                    <a:bodyPr/>
                    <a:lstStyle/>
                    <a:p>
                      <a:pPr algn="l"/>
                      <a:r>
                        <a:rPr lang="en-US" sz="1100" b="1" dirty="0" smtClean="0"/>
                        <a:t>Interdepartmental</a:t>
                      </a:r>
                      <a:r>
                        <a:rPr lang="en-US" sz="1100" b="1" baseline="0" dirty="0" smtClean="0"/>
                        <a:t> Coordination</a:t>
                      </a:r>
                      <a:r>
                        <a:rPr lang="en-US" sz="1100" baseline="0" dirty="0" smtClean="0"/>
                        <a:t>:</a:t>
                      </a:r>
                      <a:endParaRPr lang="en-US" sz="1100" b="1" dirty="0"/>
                    </a:p>
                  </a:txBody>
                  <a:tcPr marL="130629" marR="130629" marT="65314" marB="65314">
                    <a:noFill/>
                  </a:tcPr>
                </a:tc>
              </a:tr>
              <a:tr h="685360">
                <a:tc>
                  <a:txBody>
                    <a:bodyPr/>
                    <a:lstStyle/>
                    <a:p>
                      <a:pPr algn="l"/>
                      <a:r>
                        <a:rPr lang="en-US" sz="1100" b="1" dirty="0" smtClean="0"/>
                        <a:t>Expected Cost: </a:t>
                      </a:r>
                      <a:endParaRPr lang="en-US" sz="1100" b="1" dirty="0"/>
                    </a:p>
                  </a:txBody>
                  <a:tcPr marL="130629" marR="130629" marT="65314" marB="65314">
                    <a:noFill/>
                  </a:tcPr>
                </a:tc>
              </a:tr>
            </a:tbl>
          </a:graphicData>
        </a:graphic>
      </p:graphicFrame>
      <p:sp>
        <p:nvSpPr>
          <p:cNvPr id="20" name="Chevron 19"/>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22" name="Chevron 21"/>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23" name="Chevron 22"/>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2391962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#X: </a:t>
            </a:r>
            <a:r>
              <a:rPr lang="en-US" i="1" dirty="0"/>
              <a:t>Goal</a:t>
            </a:r>
          </a:p>
        </p:txBody>
      </p:sp>
      <p:sp>
        <p:nvSpPr>
          <p:cNvPr id="4" name="Title 3"/>
          <p:cNvSpPr>
            <a:spLocks noGrp="1"/>
          </p:cNvSpPr>
          <p:nvPr>
            <p:ph type="title"/>
          </p:nvPr>
        </p:nvSpPr>
        <p:spPr/>
        <p:txBody>
          <a:bodyPr/>
          <a:lstStyle/>
          <a:p>
            <a:r>
              <a:rPr lang="en-US" dirty="0" smtClean="0"/>
              <a:t>Initiatives to </a:t>
            </a:r>
            <a:r>
              <a:rPr lang="en-US" i="1" dirty="0" smtClean="0"/>
              <a:t>Goal</a:t>
            </a:r>
            <a:endParaRPr lang="en-US" i="1" dirty="0"/>
          </a:p>
        </p:txBody>
      </p:sp>
      <p:sp>
        <p:nvSpPr>
          <p:cNvPr id="5" name="Rectangle 4"/>
          <p:cNvSpPr/>
          <p:nvPr/>
        </p:nvSpPr>
        <p:spPr bwMode="auto">
          <a:xfrm>
            <a:off x="1632860" y="2136594"/>
            <a:ext cx="5878286" cy="326571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30530" tIns="65264" rIns="130530" bIns="65264" numCol="1" rtlCol="0" anchor="t" anchorCtr="0" compatLnSpc="1">
            <a:prstTxWarp prst="textNoShape">
              <a:avLst/>
            </a:prstTxWarp>
          </a:bodyPr>
          <a:lstStyle/>
          <a:p>
            <a:pPr defTabSz="2089398"/>
            <a:endParaRPr lang="en-US" sz="1400" dirty="0">
              <a:solidFill>
                <a:srgbClr val="DBE1E5"/>
              </a:solidFill>
            </a:endParaRPr>
          </a:p>
        </p:txBody>
      </p:sp>
      <p:sp>
        <p:nvSpPr>
          <p:cNvPr id="6" name="Rectangle 5"/>
          <p:cNvSpPr/>
          <p:nvPr/>
        </p:nvSpPr>
        <p:spPr bwMode="auto">
          <a:xfrm>
            <a:off x="4572000" y="2143126"/>
            <a:ext cx="2932340" cy="161925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30530" tIns="65264" rIns="130530" bIns="65264" numCol="1" rtlCol="0" anchor="t" anchorCtr="0" compatLnSpc="1">
            <a:prstTxWarp prst="textNoShape">
              <a:avLst/>
            </a:prstTxWarp>
          </a:bodyPr>
          <a:lstStyle/>
          <a:p>
            <a:pPr defTabSz="2089398"/>
            <a:endParaRPr lang="en-US" sz="1400" dirty="0">
              <a:solidFill>
                <a:srgbClr val="DBE1E5"/>
              </a:solidFill>
            </a:endParaRPr>
          </a:p>
        </p:txBody>
      </p:sp>
      <p:grpSp>
        <p:nvGrpSpPr>
          <p:cNvPr id="7" name="Group 63"/>
          <p:cNvGrpSpPr/>
          <p:nvPr/>
        </p:nvGrpSpPr>
        <p:grpSpPr>
          <a:xfrm>
            <a:off x="625928" y="5202635"/>
            <a:ext cx="1959429" cy="383721"/>
            <a:chOff x="460057" y="4192191"/>
            <a:chExt cx="1371600" cy="268605"/>
          </a:xfrm>
        </p:grpSpPr>
        <p:sp>
          <p:nvSpPr>
            <p:cNvPr id="8" name="Rectangle 7"/>
            <p:cNvSpPr/>
            <p:nvPr/>
          </p:nvSpPr>
          <p:spPr bwMode="auto">
            <a:xfrm>
              <a:off x="460057"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9" name="TextBox 8"/>
            <p:cNvSpPr txBox="1"/>
            <p:nvPr/>
          </p:nvSpPr>
          <p:spPr>
            <a:xfrm>
              <a:off x="460057" y="4203383"/>
              <a:ext cx="1371600" cy="215444"/>
            </a:xfrm>
            <a:prstGeom prst="rect">
              <a:avLst/>
            </a:prstGeom>
            <a:noFill/>
          </p:spPr>
          <p:txBody>
            <a:bodyPr wrap="square" rtlCol="0">
              <a:spAutoFit/>
            </a:bodyPr>
            <a:lstStyle/>
            <a:p>
              <a:pPr algn="ctr" defTabSz="913805"/>
              <a:r>
                <a:rPr lang="en-US" sz="1400" b="1" dirty="0">
                  <a:solidFill>
                    <a:srgbClr val="FFFFFF"/>
                  </a:solidFill>
                </a:rPr>
                <a:t>Lowest Priority</a:t>
              </a:r>
            </a:p>
          </p:txBody>
        </p:sp>
      </p:grpSp>
      <p:grpSp>
        <p:nvGrpSpPr>
          <p:cNvPr id="10" name="Group 55"/>
          <p:cNvGrpSpPr/>
          <p:nvPr/>
        </p:nvGrpSpPr>
        <p:grpSpPr>
          <a:xfrm>
            <a:off x="6451013" y="1945085"/>
            <a:ext cx="2126796" cy="383721"/>
            <a:chOff x="4514850" y="1911906"/>
            <a:chExt cx="1488757" cy="268605"/>
          </a:xfrm>
        </p:grpSpPr>
        <p:sp>
          <p:nvSpPr>
            <p:cNvPr id="11" name="Rectangle 10"/>
            <p:cNvSpPr/>
            <p:nvPr/>
          </p:nvSpPr>
          <p:spPr bwMode="auto">
            <a:xfrm>
              <a:off x="4573428" y="1911906"/>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12" name="TextBox 11"/>
            <p:cNvSpPr txBox="1"/>
            <p:nvPr/>
          </p:nvSpPr>
          <p:spPr>
            <a:xfrm>
              <a:off x="4514850" y="1923098"/>
              <a:ext cx="1488757" cy="215444"/>
            </a:xfrm>
            <a:prstGeom prst="rect">
              <a:avLst/>
            </a:prstGeom>
            <a:noFill/>
          </p:spPr>
          <p:txBody>
            <a:bodyPr wrap="square" rtlCol="0">
              <a:spAutoFit/>
            </a:bodyPr>
            <a:lstStyle/>
            <a:p>
              <a:pPr algn="ctr" defTabSz="913805"/>
              <a:r>
                <a:rPr lang="en-US" sz="1400" b="1" dirty="0">
                  <a:solidFill>
                    <a:srgbClr val="FFFFFF"/>
                  </a:solidFill>
                </a:rPr>
                <a:t>Highest Priority</a:t>
              </a:r>
            </a:p>
          </p:txBody>
        </p:sp>
      </p:grpSp>
      <p:grpSp>
        <p:nvGrpSpPr>
          <p:cNvPr id="13" name="Group 54"/>
          <p:cNvGrpSpPr/>
          <p:nvPr/>
        </p:nvGrpSpPr>
        <p:grpSpPr>
          <a:xfrm>
            <a:off x="6449786" y="5202635"/>
            <a:ext cx="2129246" cy="383721"/>
            <a:chOff x="4514850" y="4192191"/>
            <a:chExt cx="1490472" cy="268605"/>
          </a:xfrm>
        </p:grpSpPr>
        <p:sp>
          <p:nvSpPr>
            <p:cNvPr id="14" name="Rectangle 13"/>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15" name="TextBox 14"/>
            <p:cNvSpPr txBox="1"/>
            <p:nvPr/>
          </p:nvSpPr>
          <p:spPr>
            <a:xfrm>
              <a:off x="4514850" y="4203383"/>
              <a:ext cx="1490472" cy="215444"/>
            </a:xfrm>
            <a:prstGeom prst="rect">
              <a:avLst/>
            </a:prstGeom>
            <a:noFill/>
          </p:spPr>
          <p:txBody>
            <a:bodyPr wrap="square" rtlCol="0">
              <a:spAutoFit/>
            </a:bodyPr>
            <a:lstStyle/>
            <a:p>
              <a:pPr algn="ctr" defTabSz="913805"/>
              <a:r>
                <a:rPr lang="en-US" sz="1400" b="1" dirty="0">
                  <a:solidFill>
                    <a:srgbClr val="FFFFFF"/>
                  </a:solidFill>
                </a:rPr>
                <a:t>Secondary Priority</a:t>
              </a:r>
            </a:p>
          </p:txBody>
        </p:sp>
      </p:grpSp>
      <p:cxnSp>
        <p:nvCxnSpPr>
          <p:cNvPr id="16" name="Straight Arrow Connector 15"/>
          <p:cNvCxnSpPr/>
          <p:nvPr/>
        </p:nvCxnSpPr>
        <p:spPr bwMode="auto">
          <a:xfrm flipV="1">
            <a:off x="1494064" y="2626450"/>
            <a:ext cx="0" cy="2286000"/>
          </a:xfrm>
          <a:prstGeom prst="straightConnector1">
            <a:avLst/>
          </a:prstGeom>
          <a:ln>
            <a:headEnd type="none" w="med" len="med"/>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30286" y="5641702"/>
            <a:ext cx="3407231" cy="316501"/>
          </a:xfrm>
          <a:prstGeom prst="rect">
            <a:avLst/>
          </a:prstGeom>
          <a:noFill/>
        </p:spPr>
        <p:txBody>
          <a:bodyPr wrap="square" lIns="130530" tIns="65264" rIns="130530" bIns="65264" rtlCol="0">
            <a:spAutoFit/>
          </a:bodyPr>
          <a:lstStyle/>
          <a:p>
            <a:pPr algn="ctr" defTabSz="913805"/>
            <a:r>
              <a:rPr lang="en-US" sz="1200" b="1" dirty="0">
                <a:solidFill>
                  <a:prstClr val="black"/>
                </a:solidFill>
                <a:latin typeface="+mj-lt"/>
              </a:rPr>
              <a:t>Feasibility of Implementation</a:t>
            </a:r>
          </a:p>
        </p:txBody>
      </p:sp>
      <p:sp>
        <p:nvSpPr>
          <p:cNvPr id="20" name="TextBox 19"/>
          <p:cNvSpPr txBox="1"/>
          <p:nvPr/>
        </p:nvSpPr>
        <p:spPr>
          <a:xfrm>
            <a:off x="482602" y="6095369"/>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1</a:t>
            </a:r>
          </a:p>
        </p:txBody>
      </p:sp>
      <p:sp>
        <p:nvSpPr>
          <p:cNvPr id="21" name="TextBox 20"/>
          <p:cNvSpPr txBox="1"/>
          <p:nvPr/>
        </p:nvSpPr>
        <p:spPr>
          <a:xfrm>
            <a:off x="482602" y="636014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2</a:t>
            </a:r>
          </a:p>
        </p:txBody>
      </p:sp>
      <p:sp>
        <p:nvSpPr>
          <p:cNvPr id="22" name="TextBox 21"/>
          <p:cNvSpPr txBox="1"/>
          <p:nvPr/>
        </p:nvSpPr>
        <p:spPr>
          <a:xfrm>
            <a:off x="1632858" y="6095369"/>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3</a:t>
            </a:r>
          </a:p>
        </p:txBody>
      </p:sp>
      <p:sp>
        <p:nvSpPr>
          <p:cNvPr id="23" name="TextBox 22"/>
          <p:cNvSpPr txBox="1"/>
          <p:nvPr/>
        </p:nvSpPr>
        <p:spPr>
          <a:xfrm>
            <a:off x="1632858" y="636014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4</a:t>
            </a:r>
          </a:p>
        </p:txBody>
      </p:sp>
      <p:grpSp>
        <p:nvGrpSpPr>
          <p:cNvPr id="27" name="Group 54"/>
          <p:cNvGrpSpPr/>
          <p:nvPr/>
        </p:nvGrpSpPr>
        <p:grpSpPr>
          <a:xfrm>
            <a:off x="625931" y="1904262"/>
            <a:ext cx="2129246" cy="383721"/>
            <a:chOff x="4514850" y="4192191"/>
            <a:chExt cx="1490472" cy="268605"/>
          </a:xfrm>
        </p:grpSpPr>
        <p:sp>
          <p:nvSpPr>
            <p:cNvPr id="28" name="Rectangle 27"/>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089398"/>
              <a:endParaRPr lang="en-US" sz="1400" dirty="0">
                <a:solidFill>
                  <a:srgbClr val="DBE1E5"/>
                </a:solidFill>
              </a:endParaRPr>
            </a:p>
          </p:txBody>
        </p:sp>
        <p:sp>
          <p:nvSpPr>
            <p:cNvPr id="29" name="TextBox 28"/>
            <p:cNvSpPr txBox="1"/>
            <p:nvPr/>
          </p:nvSpPr>
          <p:spPr>
            <a:xfrm>
              <a:off x="4514850" y="4203383"/>
              <a:ext cx="1490472" cy="215444"/>
            </a:xfrm>
            <a:prstGeom prst="rect">
              <a:avLst/>
            </a:prstGeom>
            <a:noFill/>
          </p:spPr>
          <p:txBody>
            <a:bodyPr wrap="square" rtlCol="0">
              <a:spAutoFit/>
            </a:bodyPr>
            <a:lstStyle/>
            <a:p>
              <a:pPr algn="ctr" defTabSz="913805"/>
              <a:r>
                <a:rPr lang="en-US" sz="1400" b="1" dirty="0">
                  <a:solidFill>
                    <a:srgbClr val="FFFFFF"/>
                  </a:solidFill>
                </a:rPr>
                <a:t>Secondary Priority</a:t>
              </a:r>
            </a:p>
          </p:txBody>
        </p:sp>
      </p:grpSp>
      <p:cxnSp>
        <p:nvCxnSpPr>
          <p:cNvPr id="30" name="Straight Connector 29"/>
          <p:cNvCxnSpPr/>
          <p:nvPr/>
        </p:nvCxnSpPr>
        <p:spPr bwMode="auto">
          <a:xfrm>
            <a:off x="4572000" y="2136594"/>
            <a:ext cx="0" cy="3265714"/>
          </a:xfrm>
          <a:prstGeom prst="line">
            <a:avLst/>
          </a:prstGeom>
          <a:solidFill>
            <a:schemeClr val="accent1"/>
          </a:solidFill>
          <a:ln w="6350" cap="flat" cmpd="sng" algn="ctr">
            <a:solidFill>
              <a:schemeClr val="tx1"/>
            </a:solidFill>
            <a:prstDash val="solid"/>
            <a:round/>
            <a:headEnd type="none" w="med" len="med"/>
            <a:tailEnd type="none"/>
          </a:ln>
          <a:effectLst/>
        </p:spPr>
      </p:cxnSp>
      <p:cxnSp>
        <p:nvCxnSpPr>
          <p:cNvPr id="31" name="Straight Connector 30"/>
          <p:cNvCxnSpPr/>
          <p:nvPr/>
        </p:nvCxnSpPr>
        <p:spPr bwMode="auto">
          <a:xfrm>
            <a:off x="1632860" y="3769450"/>
            <a:ext cx="5878286" cy="0"/>
          </a:xfrm>
          <a:prstGeom prst="line">
            <a:avLst/>
          </a:prstGeom>
          <a:solidFill>
            <a:schemeClr val="accent1"/>
          </a:solidFill>
          <a:ln w="6350" cap="flat" cmpd="sng" algn="ctr">
            <a:solidFill>
              <a:schemeClr val="tx1"/>
            </a:solidFill>
            <a:prstDash val="solid"/>
            <a:round/>
            <a:headEnd type="none" w="med" len="med"/>
            <a:tailEnd type="none"/>
          </a:ln>
          <a:effectLst/>
        </p:spPr>
      </p:cxnSp>
      <p:sp>
        <p:nvSpPr>
          <p:cNvPr id="32" name="TextBox 31"/>
          <p:cNvSpPr txBox="1"/>
          <p:nvPr/>
        </p:nvSpPr>
        <p:spPr>
          <a:xfrm>
            <a:off x="1175657" y="4844143"/>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Low</a:t>
            </a:r>
          </a:p>
        </p:txBody>
      </p:sp>
      <p:sp>
        <p:nvSpPr>
          <p:cNvPr id="33" name="TextBox 32"/>
          <p:cNvSpPr txBox="1"/>
          <p:nvPr/>
        </p:nvSpPr>
        <p:spPr>
          <a:xfrm>
            <a:off x="2476503" y="5344886"/>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Low</a:t>
            </a:r>
          </a:p>
        </p:txBody>
      </p:sp>
      <p:sp>
        <p:nvSpPr>
          <p:cNvPr id="34" name="TextBox 33"/>
          <p:cNvSpPr txBox="1"/>
          <p:nvPr/>
        </p:nvSpPr>
        <p:spPr>
          <a:xfrm>
            <a:off x="1110345" y="2307771"/>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High</a:t>
            </a:r>
          </a:p>
        </p:txBody>
      </p:sp>
      <p:sp>
        <p:nvSpPr>
          <p:cNvPr id="35" name="TextBox 34"/>
          <p:cNvSpPr txBox="1"/>
          <p:nvPr/>
        </p:nvSpPr>
        <p:spPr>
          <a:xfrm>
            <a:off x="6006195" y="5344886"/>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High</a:t>
            </a:r>
          </a:p>
        </p:txBody>
      </p:sp>
      <p:sp>
        <p:nvSpPr>
          <p:cNvPr id="36" name="TextBox 35"/>
          <p:cNvSpPr txBox="1"/>
          <p:nvPr/>
        </p:nvSpPr>
        <p:spPr>
          <a:xfrm>
            <a:off x="1" y="3410636"/>
            <a:ext cx="1524000" cy="516523"/>
          </a:xfrm>
          <a:prstGeom prst="rect">
            <a:avLst/>
          </a:prstGeom>
          <a:noFill/>
        </p:spPr>
        <p:txBody>
          <a:bodyPr wrap="square" lIns="130530" tIns="65264" rIns="130530" bIns="65264" rtlCol="0">
            <a:spAutoFit/>
          </a:bodyPr>
          <a:lstStyle/>
          <a:p>
            <a:pPr algn="ctr" defTabSz="913805"/>
            <a:r>
              <a:rPr lang="en-US" sz="1200" b="1" dirty="0">
                <a:solidFill>
                  <a:prstClr val="black"/>
                </a:solidFill>
                <a:latin typeface="+mj-lt"/>
              </a:rPr>
              <a:t>Potential Impact on </a:t>
            </a:r>
            <a:r>
              <a:rPr lang="en-US" sz="1200" b="1" i="1" dirty="0" smtClean="0">
                <a:solidFill>
                  <a:prstClr val="black"/>
                </a:solidFill>
                <a:latin typeface="+mj-lt"/>
              </a:rPr>
              <a:t>Goal</a:t>
            </a:r>
            <a:endParaRPr lang="en-US" sz="1200" b="1" i="1" dirty="0">
              <a:solidFill>
                <a:prstClr val="black"/>
              </a:solidFill>
              <a:latin typeface="+mj-lt"/>
            </a:endParaRPr>
          </a:p>
        </p:txBody>
      </p:sp>
      <p:cxnSp>
        <p:nvCxnSpPr>
          <p:cNvPr id="38" name="Straight Arrow Connector 37"/>
          <p:cNvCxnSpPr>
            <a:stCxn id="33" idx="3"/>
            <a:endCxn id="35" idx="1"/>
          </p:cNvCxnSpPr>
          <p:nvPr/>
        </p:nvCxnSpPr>
        <p:spPr>
          <a:xfrm>
            <a:off x="3184081" y="5509766"/>
            <a:ext cx="2822121" cy="0"/>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41"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rPr>
              <a:t>Prioritization of Initiatives by Potential Impact and Feasibility</a:t>
            </a:r>
          </a:p>
          <a:p>
            <a:pPr defTabSz="912404">
              <a:defRPr/>
            </a:pPr>
            <a:endParaRPr lang="en-US" sz="1300" dirty="0">
              <a:solidFill>
                <a:srgbClr val="617685"/>
              </a:solidFill>
              <a:latin typeface="Arial"/>
            </a:endParaRPr>
          </a:p>
        </p:txBody>
      </p:sp>
      <p:sp>
        <p:nvSpPr>
          <p:cNvPr id="42" name="Chevron 41"/>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43" name="Chevron 42"/>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44" name="Chevron 43"/>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1289951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36</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#X: </a:t>
            </a:r>
            <a:r>
              <a:rPr lang="en-US" i="1" dirty="0" smtClean="0"/>
              <a:t>Goal</a:t>
            </a:r>
            <a:endParaRPr lang="en-US" i="1" dirty="0"/>
          </a:p>
        </p:txBody>
      </p:sp>
      <p:sp>
        <p:nvSpPr>
          <p:cNvPr id="4" name="Title 3"/>
          <p:cNvSpPr>
            <a:spLocks noGrp="1"/>
          </p:cNvSpPr>
          <p:nvPr>
            <p:ph type="title"/>
          </p:nvPr>
        </p:nvSpPr>
        <p:spPr/>
        <p:txBody>
          <a:bodyPr/>
          <a:lstStyle/>
          <a:p>
            <a:r>
              <a:rPr lang="en-US" dirty="0" smtClean="0"/>
              <a:t>Financial Summary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79092544"/>
              </p:ext>
            </p:extLst>
          </p:nvPr>
        </p:nvGraphicFramePr>
        <p:xfrm>
          <a:off x="314239" y="1391466"/>
          <a:ext cx="8515528" cy="4856936"/>
        </p:xfrm>
        <a:graphic>
          <a:graphicData uri="http://schemas.openxmlformats.org/drawingml/2006/table">
            <a:tbl>
              <a:tblPr firstRow="1" bandRow="1">
                <a:tableStyleId>{5C22544A-7EE6-4342-B048-85BDC9FD1C3A}</a:tableStyleId>
              </a:tblPr>
              <a:tblGrid>
                <a:gridCol w="1286976"/>
                <a:gridCol w="783013"/>
                <a:gridCol w="783013"/>
                <a:gridCol w="783013"/>
                <a:gridCol w="783013"/>
                <a:gridCol w="783013"/>
                <a:gridCol w="783013"/>
                <a:gridCol w="783013"/>
                <a:gridCol w="783013"/>
                <a:gridCol w="964448"/>
              </a:tblGrid>
              <a:tr h="435428">
                <a:tc>
                  <a:txBody>
                    <a:bodyPr/>
                    <a:lstStyle/>
                    <a:p>
                      <a:pPr algn="ctr"/>
                      <a:endParaRPr lang="en-US" sz="1100" dirty="0"/>
                    </a:p>
                  </a:txBody>
                  <a:tcPr marL="130629" marR="130629" marT="65314" marB="65314" anchor="ctr"/>
                </a:tc>
                <a:tc>
                  <a:txBody>
                    <a:bodyPr/>
                    <a:lstStyle/>
                    <a:p>
                      <a:pPr algn="ctr"/>
                      <a:r>
                        <a:rPr lang="en-US" sz="1000" dirty="0" smtClean="0"/>
                        <a:t>Initiative 1</a:t>
                      </a:r>
                      <a:endParaRPr lang="en-US" sz="1000" dirty="0"/>
                    </a:p>
                  </a:txBody>
                  <a:tcPr marL="130629" marR="130629" marT="65314" marB="65314" anchor="ctr"/>
                </a:tc>
                <a:tc>
                  <a:txBody>
                    <a:bodyPr/>
                    <a:lstStyle/>
                    <a:p>
                      <a:pPr algn="ctr"/>
                      <a:r>
                        <a:rPr lang="en-US" sz="1000" dirty="0" smtClean="0"/>
                        <a:t>2</a:t>
                      </a:r>
                      <a:endParaRPr lang="en-US" sz="1000" dirty="0"/>
                    </a:p>
                  </a:txBody>
                  <a:tcPr marL="130629" marR="130629" marT="65314" marB="65314" anchor="ctr"/>
                </a:tc>
                <a:tc>
                  <a:txBody>
                    <a:bodyPr/>
                    <a:lstStyle/>
                    <a:p>
                      <a:pPr algn="ctr"/>
                      <a:r>
                        <a:rPr lang="en-US" sz="1000" dirty="0" smtClean="0"/>
                        <a:t>3</a:t>
                      </a:r>
                      <a:endParaRPr lang="en-US" sz="1000" dirty="0"/>
                    </a:p>
                  </a:txBody>
                  <a:tcPr marL="130629" marR="130629" marT="65314" marB="65314" anchor="ctr"/>
                </a:tc>
                <a:tc>
                  <a:txBody>
                    <a:bodyPr/>
                    <a:lstStyle/>
                    <a:p>
                      <a:pPr algn="ctr"/>
                      <a:r>
                        <a:rPr lang="en-US" sz="1000" dirty="0" smtClean="0"/>
                        <a:t>4</a:t>
                      </a:r>
                      <a:endParaRPr lang="en-US" sz="1000" dirty="0"/>
                    </a:p>
                  </a:txBody>
                  <a:tcPr marL="130629" marR="130629" marT="65314" marB="65314" anchor="ctr"/>
                </a:tc>
                <a:tc>
                  <a:txBody>
                    <a:bodyPr/>
                    <a:lstStyle/>
                    <a:p>
                      <a:pPr algn="ctr"/>
                      <a:r>
                        <a:rPr lang="en-US" sz="1000" dirty="0" smtClean="0"/>
                        <a:t>5</a:t>
                      </a:r>
                      <a:endParaRPr lang="en-US" sz="1000" dirty="0"/>
                    </a:p>
                  </a:txBody>
                  <a:tcPr marL="130629" marR="130629" marT="65314" marB="65314" anchor="ctr"/>
                </a:tc>
                <a:tc>
                  <a:txBody>
                    <a:bodyPr/>
                    <a:lstStyle/>
                    <a:p>
                      <a:pPr algn="ctr"/>
                      <a:r>
                        <a:rPr lang="en-US" sz="1000" dirty="0" smtClean="0"/>
                        <a:t>6</a:t>
                      </a:r>
                      <a:endParaRPr lang="en-US" sz="1000" dirty="0"/>
                    </a:p>
                  </a:txBody>
                  <a:tcPr marL="130629" marR="130629" marT="65314" marB="65314" anchor="ctr"/>
                </a:tc>
                <a:tc>
                  <a:txBody>
                    <a:bodyPr/>
                    <a:lstStyle/>
                    <a:p>
                      <a:pPr algn="ctr"/>
                      <a:r>
                        <a:rPr lang="en-US" sz="1000" dirty="0" smtClean="0"/>
                        <a:t>7</a:t>
                      </a:r>
                      <a:endParaRPr lang="en-US" sz="1000" dirty="0"/>
                    </a:p>
                  </a:txBody>
                  <a:tcPr marL="130629" marR="130629" marT="65314" marB="65314" anchor="ctr"/>
                </a:tc>
                <a:tc>
                  <a:txBody>
                    <a:bodyPr/>
                    <a:lstStyle/>
                    <a:p>
                      <a:pPr algn="ctr"/>
                      <a:r>
                        <a:rPr lang="en-US" sz="1000" dirty="0" smtClean="0"/>
                        <a:t>8</a:t>
                      </a:r>
                      <a:endParaRPr lang="en-US" sz="1000" dirty="0"/>
                    </a:p>
                  </a:txBody>
                  <a:tcPr marL="130629" marR="130629" marT="65314" marB="65314" anchor="ctr"/>
                </a:tc>
                <a:tc>
                  <a:txBody>
                    <a:bodyPr/>
                    <a:lstStyle/>
                    <a:p>
                      <a:pPr algn="ctr"/>
                      <a:r>
                        <a:rPr lang="en-US" sz="1000" dirty="0" smtClean="0"/>
                        <a:t>Goal Investment</a:t>
                      </a:r>
                      <a:endParaRPr lang="en-US" sz="1000" dirty="0"/>
                    </a:p>
                  </a:txBody>
                  <a:tcPr marL="130629" marR="130629" marT="65314" marB="65314" anchor="ctr">
                    <a:solidFill>
                      <a:schemeClr val="accent2">
                        <a:lumMod val="75000"/>
                      </a:schemeClr>
                    </a:solidFill>
                  </a:tcPr>
                </a:tc>
              </a:tr>
              <a:tr h="298268">
                <a:tc gridSpan="6">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98268">
                <a:tc>
                  <a:txBody>
                    <a:bodyPr/>
                    <a:lstStyle/>
                    <a:p>
                      <a:r>
                        <a:rPr lang="en-US" sz="1100" dirty="0" smtClean="0"/>
                        <a:t>Facilities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a:txBody>
                    <a:bodyPr/>
                    <a:lstStyle/>
                    <a:p>
                      <a:r>
                        <a:rPr lang="en-US" sz="1100" dirty="0" smtClean="0"/>
                        <a:t>Equipment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a:txBody>
                    <a:bodyPr/>
                    <a:lstStyle/>
                    <a:p>
                      <a:r>
                        <a:rPr lang="en-US" sz="1100" dirty="0" smtClean="0"/>
                        <a:t>Information Technology</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a:txBody>
                    <a:bodyPr/>
                    <a:lstStyle/>
                    <a:p>
                      <a:pPr algn="l"/>
                      <a:r>
                        <a:rPr lang="en-US" sz="1100" b="1" dirty="0" smtClean="0"/>
                        <a:t>Subtotal</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6">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98268">
                <a:tc>
                  <a:txBody>
                    <a:bodyPr/>
                    <a:lstStyle/>
                    <a:p>
                      <a:r>
                        <a:rPr lang="en-US" sz="1100" dirty="0" smtClean="0"/>
                        <a:t>Clinical Staff</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a:txBody>
                    <a:bodyPr/>
                    <a:lstStyle/>
                    <a:p>
                      <a:r>
                        <a:rPr lang="en-US" sz="1100" dirty="0" smtClean="0"/>
                        <a:t>Training</a:t>
                      </a:r>
                      <a:r>
                        <a:rPr lang="en-US" sz="1100" baseline="0" dirty="0" smtClean="0"/>
                        <a:t> / Development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70000">
                <a:tc>
                  <a:txBody>
                    <a:bodyPr/>
                    <a:lstStyle/>
                    <a:p>
                      <a:r>
                        <a:rPr lang="en-US" sz="1100" dirty="0" smtClean="0"/>
                        <a:t>Marketing and Communication</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a:txBody>
                    <a:bodyPr/>
                    <a:lstStyle/>
                    <a:p>
                      <a:r>
                        <a:rPr lang="en-US" sz="1100" dirty="0" smtClean="0"/>
                        <a:t>Administrative</a:t>
                      </a:r>
                      <a:r>
                        <a:rPr lang="en-US" sz="1100" baseline="0" dirty="0" smtClean="0"/>
                        <a:t> Costs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a:txBody>
                    <a:bodyPr/>
                    <a:lstStyle/>
                    <a:p>
                      <a:pPr algn="l"/>
                      <a:r>
                        <a:rPr lang="en-US" sz="1100" b="1" dirty="0" smtClean="0">
                          <a:solidFill>
                            <a:schemeClr val="bg1"/>
                          </a:solidFill>
                        </a:rPr>
                        <a:t>Initiative </a:t>
                      </a:r>
                      <a:r>
                        <a:rPr lang="en-US" sz="1100" b="1" baseline="0" dirty="0" smtClean="0">
                          <a:solidFill>
                            <a:schemeClr val="bg1"/>
                          </a:solidFill>
                        </a:rPr>
                        <a:t>Investment</a:t>
                      </a:r>
                      <a:endParaRPr lang="en-US" sz="1100" b="1" dirty="0">
                        <a:solidFill>
                          <a:schemeClr val="bg1"/>
                        </a:solidFill>
                      </a:endParaRPr>
                    </a:p>
                  </a:txBody>
                  <a:tcPr marL="130629" marR="130629" marT="65314" marB="65314">
                    <a:solidFill>
                      <a:schemeClr val="accent2">
                        <a:lumMod val="75000"/>
                      </a:schemeClr>
                    </a:solidFill>
                  </a:tcPr>
                </a:tc>
                <a:tc>
                  <a:txBody>
                    <a:bodyPr/>
                    <a:lstStyle/>
                    <a:p>
                      <a:pPr algn="ctr"/>
                      <a:endParaRPr lang="en-US" sz="1100" dirty="0"/>
                    </a:p>
                  </a:txBody>
                  <a:tcPr marL="130629" marR="130629" marT="65314" marB="65314" anchor="ctr">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noFill/>
                      <a:prstDash val="solid"/>
                      <a:round/>
                      <a:headEnd type="none" w="med" len="med"/>
                      <a:tailEnd type="none" w="med" len="med"/>
                    </a:lnB>
                    <a:solidFill>
                      <a:schemeClr val="accent2">
                        <a:lumMod val="75000"/>
                      </a:schemeClr>
                    </a:solidFill>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400" dirty="0" smtClean="0">
                <a:solidFill>
                  <a:schemeClr val="bg1">
                    <a:lumMod val="50000"/>
                  </a:schemeClr>
                </a:solidFill>
              </a:rPr>
              <a:t>Investment Required for Initiatives to </a:t>
            </a:r>
            <a:r>
              <a:rPr lang="en-US" sz="1400" i="1" dirty="0" smtClean="0">
                <a:solidFill>
                  <a:schemeClr val="bg1">
                    <a:lumMod val="50000"/>
                  </a:schemeClr>
                </a:solidFill>
              </a:rPr>
              <a:t>Goal</a:t>
            </a:r>
            <a:endParaRPr lang="en-US" sz="1300" i="1" dirty="0">
              <a:solidFill>
                <a:schemeClr val="bg1">
                  <a:lumMod val="50000"/>
                </a:schemeClr>
              </a:solidFill>
              <a:latin typeface="Arial"/>
            </a:endParaRPr>
          </a:p>
        </p:txBody>
      </p:sp>
      <p:sp>
        <p:nvSpPr>
          <p:cNvPr id="9" name="Chevron 8"/>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10" name="Chevron 9"/>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11" name="Chevron 10"/>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2855660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#X: </a:t>
            </a:r>
            <a:r>
              <a:rPr lang="en-US" i="1" dirty="0"/>
              <a:t>Goal</a:t>
            </a:r>
          </a:p>
        </p:txBody>
      </p:sp>
      <p:sp>
        <p:nvSpPr>
          <p:cNvPr id="4" name="Title 3"/>
          <p:cNvSpPr>
            <a:spLocks noGrp="1"/>
          </p:cNvSpPr>
          <p:nvPr>
            <p:ph type="title"/>
          </p:nvPr>
        </p:nvSpPr>
        <p:spPr/>
        <p:txBody>
          <a:bodyPr/>
          <a:lstStyle/>
          <a:p>
            <a:r>
              <a:rPr lang="en-US" dirty="0" smtClean="0"/>
              <a:t>Implementation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65603368"/>
              </p:ext>
            </p:extLst>
          </p:nvPr>
        </p:nvGraphicFramePr>
        <p:xfrm>
          <a:off x="457202" y="1219201"/>
          <a:ext cx="8256835" cy="5029200"/>
        </p:xfrm>
        <a:graphic>
          <a:graphicData uri="http://schemas.openxmlformats.org/drawingml/2006/table">
            <a:tbl>
              <a:tblPr firstRow="1" bandRow="1">
                <a:tableStyleId>{2D5ABB26-0587-4C30-8999-92F81FD0307C}</a:tableStyleId>
              </a:tblPr>
              <a:tblGrid>
                <a:gridCol w="2438400"/>
                <a:gridCol w="1163687"/>
                <a:gridCol w="1163687"/>
                <a:gridCol w="1163687"/>
                <a:gridCol w="1163687"/>
                <a:gridCol w="1163687"/>
              </a:tblGrid>
              <a:tr h="457200">
                <a:tc>
                  <a:txBody>
                    <a:bodyPr/>
                    <a:lstStyle/>
                    <a:p>
                      <a:pPr algn="ctr" fontAlgn="b"/>
                      <a:r>
                        <a:rPr lang="en-US" sz="1100" u="none" strike="noStrike" dirty="0"/>
                        <a:t>Initiative </a:t>
                      </a:r>
                      <a:endParaRPr lang="en-US" sz="1100" b="0" i="0" u="none" strike="noStrike" dirty="0">
                        <a:solidFill>
                          <a:srgbClr val="000000"/>
                        </a:solidFill>
                        <a:latin typeface="+mj-lt"/>
                      </a:endParaRPr>
                    </a:p>
                  </a:txBody>
                  <a:tcPr marT="91440" marB="91440" anchor="ctr"/>
                </a:tc>
                <a:tc>
                  <a:txBody>
                    <a:bodyPr/>
                    <a:lstStyle/>
                    <a:p>
                      <a:pPr algn="ctr"/>
                      <a:r>
                        <a:rPr lang="en-US" sz="1100" dirty="0" smtClean="0"/>
                        <a:t>YR 1</a:t>
                      </a:r>
                      <a:endParaRPr lang="en-US" sz="1100" dirty="0"/>
                    </a:p>
                  </a:txBody>
                  <a:tcPr marL="130629" marR="130629" marT="65314" marB="65314" anchor="ctr"/>
                </a:tc>
                <a:tc>
                  <a:txBody>
                    <a:bodyPr/>
                    <a:lstStyle/>
                    <a:p>
                      <a:pPr algn="ctr"/>
                      <a:r>
                        <a:rPr lang="en-US" sz="1100" dirty="0" smtClean="0"/>
                        <a:t>YR 2</a:t>
                      </a:r>
                      <a:endParaRPr lang="en-US" sz="1100" dirty="0"/>
                    </a:p>
                  </a:txBody>
                  <a:tcPr marL="130629" marR="130629" marT="65314" marB="65314" anchor="ctr"/>
                </a:tc>
                <a:tc>
                  <a:txBody>
                    <a:bodyPr/>
                    <a:lstStyle/>
                    <a:p>
                      <a:pPr algn="ctr"/>
                      <a:r>
                        <a:rPr lang="en-US" sz="1100" dirty="0" smtClean="0"/>
                        <a:t>YR 3</a:t>
                      </a:r>
                      <a:endParaRPr lang="en-US" sz="1100" dirty="0"/>
                    </a:p>
                  </a:txBody>
                  <a:tcPr marL="130629" marR="130629" marT="65314" marB="65314" anchor="ctr"/>
                </a:tc>
                <a:tc>
                  <a:txBody>
                    <a:bodyPr/>
                    <a:lstStyle/>
                    <a:p>
                      <a:pPr algn="ctr"/>
                      <a:r>
                        <a:rPr lang="en-US" sz="1100" dirty="0" smtClean="0"/>
                        <a:t>YR 4</a:t>
                      </a:r>
                      <a:endParaRPr lang="en-US" sz="1100" dirty="0"/>
                    </a:p>
                  </a:txBody>
                  <a:tcPr marL="130629" marR="130629" marT="65314" marB="65314" anchor="ctr"/>
                </a:tc>
                <a:tc>
                  <a:txBody>
                    <a:bodyPr/>
                    <a:lstStyle/>
                    <a:p>
                      <a:pPr algn="ctr"/>
                      <a:r>
                        <a:rPr lang="en-US" sz="1100" dirty="0" smtClean="0"/>
                        <a:t>YR 5</a:t>
                      </a:r>
                      <a:endParaRPr lang="en-US" sz="1100" dirty="0"/>
                    </a:p>
                  </a:txBody>
                  <a:tcPr marL="130629" marR="130629" marT="65314" marB="65314" anchor="ctr"/>
                </a:tc>
              </a:tr>
              <a:tr h="457200">
                <a:tc>
                  <a:txBody>
                    <a:bodyPr/>
                    <a:lstStyle/>
                    <a:p>
                      <a:pPr algn="l" fontAlgn="b"/>
                      <a:r>
                        <a:rPr lang="en-US" sz="1100" b="0" i="0" u="none" strike="noStrike" dirty="0" smtClean="0">
                          <a:solidFill>
                            <a:srgbClr val="000000"/>
                          </a:solidFill>
                          <a:latin typeface="+mj-lt"/>
                        </a:rPr>
                        <a:t>Initiative</a:t>
                      </a:r>
                      <a:r>
                        <a:rPr lang="en-US" sz="1100" b="0" i="0" u="none" strike="noStrike" baseline="0" dirty="0" smtClean="0">
                          <a:solidFill>
                            <a:srgbClr val="000000"/>
                          </a:solidFill>
                          <a:latin typeface="+mj-lt"/>
                        </a:rPr>
                        <a:t> #1</a:t>
                      </a:r>
                      <a:endParaRPr lang="en-US" sz="1100" b="0" i="0" u="none" strike="noStrike" dirty="0">
                        <a:solidFill>
                          <a:srgbClr val="000000"/>
                        </a:solidFill>
                        <a:latin typeface="+mj-lt"/>
                      </a:endParaRPr>
                    </a:p>
                  </a:txBody>
                  <a:tcPr marT="91440" marB="91440" anchor="ct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r>
              <a:tr h="457200">
                <a:tc>
                  <a:txBody>
                    <a:bodyPr/>
                    <a:lstStyle/>
                    <a:p>
                      <a:pPr algn="l" fontAlgn="b"/>
                      <a:r>
                        <a:rPr lang="en-US" sz="1100" u="none" strike="noStrike" dirty="0" smtClean="0"/>
                        <a:t>Initiative #2</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#3</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#4</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#5</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a:t>
                      </a:r>
                      <a:r>
                        <a:rPr lang="en-US" sz="1100" u="none" strike="noStrike" baseline="0" dirty="0" smtClean="0"/>
                        <a:t> #6</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#7</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#8</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#9</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#10</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bl>
          </a:graphicData>
        </a:graphic>
      </p:graphicFrame>
      <p:sp>
        <p:nvSpPr>
          <p:cNvPr id="7"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Initiatives related to </a:t>
            </a:r>
            <a:r>
              <a:rPr lang="en-US" sz="1300" i="1" dirty="0" smtClean="0">
                <a:solidFill>
                  <a:srgbClr val="617685"/>
                </a:solidFill>
                <a:latin typeface="Arial"/>
              </a:rPr>
              <a:t>Goal</a:t>
            </a:r>
            <a:endParaRPr lang="en-US" sz="1300" dirty="0">
              <a:solidFill>
                <a:srgbClr val="617685"/>
              </a:solidFill>
              <a:latin typeface="Arial"/>
            </a:endParaRPr>
          </a:p>
        </p:txBody>
      </p:sp>
    </p:spTree>
    <p:extLst>
      <p:ext uri="{BB962C8B-B14F-4D97-AF65-F5344CB8AC3E}">
        <p14:creationId xmlns:p14="http://schemas.microsoft.com/office/powerpoint/2010/main" val="1224268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38</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i="1" dirty="0" smtClean="0"/>
              <a:t>Goal #1: Grow Volumes</a:t>
            </a:r>
            <a:endParaRPr lang="en-US" i="1" dirty="0"/>
          </a:p>
        </p:txBody>
      </p:sp>
      <p:sp>
        <p:nvSpPr>
          <p:cNvPr id="4" name="Text Placeholder 3"/>
          <p:cNvSpPr>
            <a:spLocks noGrp="1"/>
          </p:cNvSpPr>
          <p:nvPr>
            <p:ph type="body" sz="quarter" idx="19"/>
          </p:nvPr>
        </p:nvSpPr>
        <p:spPr/>
        <p:txBody>
          <a:bodyPr/>
          <a:lstStyle/>
          <a:p>
            <a:r>
              <a:rPr lang="en-US" dirty="0" smtClean="0"/>
              <a:t>Strategic Plan Design </a:t>
            </a:r>
            <a:endParaRPr lang="en-US" dirty="0"/>
          </a:p>
        </p:txBody>
      </p:sp>
    </p:spTree>
    <p:extLst>
      <p:ext uri="{BB962C8B-B14F-4D97-AF65-F5344CB8AC3E}">
        <p14:creationId xmlns:p14="http://schemas.microsoft.com/office/powerpoint/2010/main" val="998866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39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a:t>
            </a:r>
            <a:endParaRPr lang="en-US" i="1" dirty="0"/>
          </a:p>
        </p:txBody>
      </p:sp>
      <p:sp>
        <p:nvSpPr>
          <p:cNvPr id="4" name="Title 3"/>
          <p:cNvSpPr>
            <a:spLocks noGrp="1"/>
          </p:cNvSpPr>
          <p:nvPr>
            <p:ph type="title"/>
          </p:nvPr>
        </p:nvSpPr>
        <p:spPr/>
        <p:txBody>
          <a:bodyPr/>
          <a:lstStyle/>
          <a:p>
            <a:r>
              <a:rPr lang="en-US" dirty="0" smtClean="0"/>
              <a:t>Objective #1: </a:t>
            </a:r>
            <a:r>
              <a:rPr lang="en-US" i="1" dirty="0" smtClean="0"/>
              <a:t>E.g., Increase Market Share by %</a:t>
            </a:r>
            <a:endParaRPr lang="en-US" i="1" dirty="0"/>
          </a:p>
        </p:txBody>
      </p:sp>
      <p:graphicFrame>
        <p:nvGraphicFramePr>
          <p:cNvPr id="6" name="Chart 5"/>
          <p:cNvGraphicFramePr/>
          <p:nvPr>
            <p:extLst>
              <p:ext uri="{D42A27DB-BD31-4B8C-83A1-F6EECF244321}">
                <p14:modId xmlns:p14="http://schemas.microsoft.com/office/powerpoint/2010/main" val="4070246176"/>
              </p:ext>
            </p:extLst>
          </p:nvPr>
        </p:nvGraphicFramePr>
        <p:xfrm>
          <a:off x="730532" y="1234326"/>
          <a:ext cx="3423230" cy="1966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1808472448"/>
              </p:ext>
            </p:extLst>
          </p:nvPr>
        </p:nvGraphicFramePr>
        <p:xfrm>
          <a:off x="4944900" y="1234326"/>
          <a:ext cx="3423230" cy="1966077"/>
        </p:xfrm>
        <a:graphic>
          <a:graphicData uri="http://schemas.openxmlformats.org/drawingml/2006/chart">
            <c:chart xmlns:c="http://schemas.openxmlformats.org/drawingml/2006/chart" xmlns:r="http://schemas.openxmlformats.org/officeDocument/2006/relationships" r:id="rId4"/>
          </a:graphicData>
        </a:graphic>
      </p:graphicFrame>
      <p:sp>
        <p:nvSpPr>
          <p:cNvPr id="16" name="Chevron 15"/>
          <p:cNvSpPr/>
          <p:nvPr/>
        </p:nvSpPr>
        <p:spPr bwMode="gray">
          <a:xfrm>
            <a:off x="6716240"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19" name="Chevron 18"/>
          <p:cNvSpPr/>
          <p:nvPr/>
        </p:nvSpPr>
        <p:spPr bwMode="gray">
          <a:xfrm>
            <a:off x="7717476"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23" name="Chevron 22"/>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
        <p:nvSpPr>
          <p:cNvPr id="26" name="TextBox 25"/>
          <p:cNvSpPr txBox="1"/>
          <p:nvPr/>
        </p:nvSpPr>
        <p:spPr>
          <a:xfrm>
            <a:off x="399870" y="4980802"/>
            <a:ext cx="1047937" cy="261580"/>
          </a:xfrm>
          <a:prstGeom prst="rect">
            <a:avLst/>
          </a:prstGeom>
          <a:noFill/>
        </p:spPr>
        <p:txBody>
          <a:bodyPr wrap="square" lIns="45695" tIns="45695" rIns="45695" bIns="45695" rtlCol="0">
            <a:spAutoFit/>
          </a:bodyPr>
          <a:lstStyle/>
          <a:p>
            <a:pPr algn="ctr"/>
            <a:r>
              <a:rPr lang="en-US" sz="1100" dirty="0"/>
              <a:t>BARRIERS</a:t>
            </a:r>
          </a:p>
        </p:txBody>
      </p:sp>
      <p:sp>
        <p:nvSpPr>
          <p:cNvPr id="29" name="TextBox 28"/>
          <p:cNvSpPr txBox="1"/>
          <p:nvPr/>
        </p:nvSpPr>
        <p:spPr>
          <a:xfrm>
            <a:off x="384630" y="3380607"/>
            <a:ext cx="1047937" cy="261580"/>
          </a:xfrm>
          <a:prstGeom prst="rect">
            <a:avLst/>
          </a:prstGeom>
          <a:noFill/>
        </p:spPr>
        <p:txBody>
          <a:bodyPr wrap="square" lIns="45695" tIns="45695" rIns="45695" bIns="45695" rtlCol="0">
            <a:spAutoFit/>
          </a:bodyPr>
          <a:lstStyle/>
          <a:p>
            <a:pPr algn="ctr"/>
            <a:r>
              <a:rPr lang="en-US" sz="1100" dirty="0"/>
              <a:t>DRIVERS</a:t>
            </a:r>
          </a:p>
        </p:txBody>
      </p:sp>
      <p:cxnSp>
        <p:nvCxnSpPr>
          <p:cNvPr id="30" name="Straight Connector 29"/>
          <p:cNvCxnSpPr/>
          <p:nvPr/>
        </p:nvCxnSpPr>
        <p:spPr>
          <a:xfrm>
            <a:off x="457201" y="36576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1" y="52578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7208" y="3657606"/>
            <a:ext cx="4090319" cy="261580"/>
          </a:xfrm>
          <a:prstGeom prst="rect">
            <a:avLst/>
          </a:prstGeom>
          <a:noFill/>
        </p:spPr>
        <p:txBody>
          <a:bodyPr wrap="square" lIns="45695" tIns="45695" rIns="45695" bIns="45695" rtlCol="0">
            <a:spAutoFit/>
          </a:bodyPr>
          <a:lstStyle/>
          <a:p>
            <a:pPr algn="ctr"/>
            <a:r>
              <a:rPr lang="en-US" sz="1100" dirty="0"/>
              <a:t>Internal</a:t>
            </a:r>
          </a:p>
        </p:txBody>
      </p:sp>
      <p:sp>
        <p:nvSpPr>
          <p:cNvPr id="34" name="TextBox 33"/>
          <p:cNvSpPr txBox="1"/>
          <p:nvPr/>
        </p:nvSpPr>
        <p:spPr>
          <a:xfrm>
            <a:off x="457208" y="5257806"/>
            <a:ext cx="4090319" cy="261580"/>
          </a:xfrm>
          <a:prstGeom prst="rect">
            <a:avLst/>
          </a:prstGeom>
          <a:noFill/>
        </p:spPr>
        <p:txBody>
          <a:bodyPr wrap="square" lIns="45695" tIns="45695" rIns="45695" bIns="45695" rtlCol="0">
            <a:spAutoFit/>
          </a:bodyPr>
          <a:lstStyle/>
          <a:p>
            <a:pPr algn="ctr"/>
            <a:r>
              <a:rPr lang="en-US" sz="1100" dirty="0"/>
              <a:t>Internal</a:t>
            </a:r>
          </a:p>
        </p:txBody>
      </p:sp>
      <p:sp>
        <p:nvSpPr>
          <p:cNvPr id="35" name="TextBox 34"/>
          <p:cNvSpPr txBox="1"/>
          <p:nvPr/>
        </p:nvSpPr>
        <p:spPr>
          <a:xfrm>
            <a:off x="4547525" y="3657606"/>
            <a:ext cx="4090319" cy="261580"/>
          </a:xfrm>
          <a:prstGeom prst="rect">
            <a:avLst/>
          </a:prstGeom>
          <a:noFill/>
        </p:spPr>
        <p:txBody>
          <a:bodyPr wrap="square" lIns="45695" tIns="45695" rIns="45695" bIns="45695" rtlCol="0">
            <a:spAutoFit/>
          </a:bodyPr>
          <a:lstStyle/>
          <a:p>
            <a:pPr algn="ctr"/>
            <a:r>
              <a:rPr lang="en-US" sz="1100" dirty="0"/>
              <a:t>External</a:t>
            </a:r>
          </a:p>
        </p:txBody>
      </p:sp>
      <p:sp>
        <p:nvSpPr>
          <p:cNvPr id="36" name="TextBox 35"/>
          <p:cNvSpPr txBox="1"/>
          <p:nvPr/>
        </p:nvSpPr>
        <p:spPr>
          <a:xfrm>
            <a:off x="4547526" y="5257802"/>
            <a:ext cx="4090319" cy="261580"/>
          </a:xfrm>
          <a:prstGeom prst="rect">
            <a:avLst/>
          </a:prstGeom>
          <a:noFill/>
        </p:spPr>
        <p:txBody>
          <a:bodyPr wrap="square" lIns="45695" tIns="45695" rIns="45695" bIns="45695" rtlCol="0">
            <a:spAutoFit/>
          </a:bodyPr>
          <a:lstStyle/>
          <a:p>
            <a:pPr algn="ctr"/>
            <a:r>
              <a:rPr lang="en-US" sz="1100" dirty="0"/>
              <a:t>External</a:t>
            </a:r>
          </a:p>
        </p:txBody>
      </p:sp>
      <p:sp>
        <p:nvSpPr>
          <p:cNvPr id="22" name="Rectangle 21"/>
          <p:cNvSpPr/>
          <p:nvPr/>
        </p:nvSpPr>
        <p:spPr>
          <a:xfrm>
            <a:off x="457209" y="3934600"/>
            <a:ext cx="4090319" cy="558564"/>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Strong referral protocols from employed physician practices </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Substantial marketing and advertising budget</a:t>
            </a:r>
            <a:endParaRPr lang="en-US" sz="1000" i="1" kern="0" dirty="0">
              <a:solidFill>
                <a:sysClr val="windowText" lastClr="000000"/>
              </a:solidFill>
            </a:endParaRPr>
          </a:p>
        </p:txBody>
      </p:sp>
      <p:sp>
        <p:nvSpPr>
          <p:cNvPr id="24" name="Rectangle 23"/>
          <p:cNvSpPr/>
          <p:nvPr/>
        </p:nvSpPr>
        <p:spPr>
          <a:xfrm>
            <a:off x="457209" y="5534799"/>
            <a:ext cx="4090319" cy="415448"/>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Lack of capacity in region 3</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EMR integration behind that of competitors </a:t>
            </a:r>
            <a:endParaRPr lang="en-US" sz="1000" i="1" kern="0" dirty="0">
              <a:solidFill>
                <a:sysClr val="windowText" lastClr="000000"/>
              </a:solidFill>
            </a:endParaRPr>
          </a:p>
        </p:txBody>
      </p:sp>
      <p:sp>
        <p:nvSpPr>
          <p:cNvPr id="25" name="Rectangle 24"/>
          <p:cNvSpPr/>
          <p:nvPr/>
        </p:nvSpPr>
        <p:spPr>
          <a:xfrm>
            <a:off x="4547525" y="5534799"/>
            <a:ext cx="4090319" cy="338524"/>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Competitor employing significant numbers of new physicians </a:t>
            </a:r>
          </a:p>
        </p:txBody>
      </p:sp>
      <p:sp>
        <p:nvSpPr>
          <p:cNvPr id="27" name="Rectangle 26"/>
          <p:cNvSpPr/>
          <p:nvPr/>
        </p:nvSpPr>
        <p:spPr>
          <a:xfrm>
            <a:off x="4547528" y="3934601"/>
            <a:ext cx="4090319" cy="738613"/>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Competitor closing down facilities, scaling back on service offerings </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Currently unmet demand within the market </a:t>
            </a:r>
            <a:endParaRPr lang="en-US" sz="1000" i="1" kern="0" dirty="0">
              <a:solidFill>
                <a:sysClr val="windowText" lastClr="000000"/>
              </a:solidFill>
            </a:endParaRPr>
          </a:p>
          <a:p>
            <a:pPr marL="454958" lvl="1" defTabSz="913850">
              <a:lnSpc>
                <a:spcPct val="80000"/>
              </a:lnSpc>
              <a:spcBef>
                <a:spcPct val="50000"/>
              </a:spcBef>
              <a:defRPr/>
            </a:pPr>
            <a:endParaRPr lang="en-US" sz="1000" i="1" kern="0" dirty="0">
              <a:solidFill>
                <a:sysClr val="windowText" lastClr="000000"/>
              </a:solidFill>
            </a:endParaRPr>
          </a:p>
        </p:txBody>
      </p:sp>
    </p:spTree>
    <p:extLst>
      <p:ext uri="{BB962C8B-B14F-4D97-AF65-F5344CB8AC3E}">
        <p14:creationId xmlns:p14="http://schemas.microsoft.com/office/powerpoint/2010/main" val="2929651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Road Map</a:t>
            </a:r>
            <a:endParaRPr lang="en-US" dirty="0"/>
          </a:p>
        </p:txBody>
      </p:sp>
      <p:sp>
        <p:nvSpPr>
          <p:cNvPr id="4" name="Title 3"/>
          <p:cNvSpPr>
            <a:spLocks noGrp="1"/>
          </p:cNvSpPr>
          <p:nvPr>
            <p:ph type="title"/>
          </p:nvPr>
        </p:nvSpPr>
        <p:spPr/>
        <p:txBody>
          <a:bodyPr/>
          <a:lstStyle/>
          <a:p>
            <a:r>
              <a:rPr lang="en-US" dirty="0" smtClean="0"/>
              <a:t>Strategic Plan Overview</a:t>
            </a:r>
            <a:endParaRPr lang="en-US" dirty="0"/>
          </a:p>
        </p:txBody>
      </p:sp>
      <p:sp>
        <p:nvSpPr>
          <p:cNvPr id="18" name="TextBox 17"/>
          <p:cNvSpPr txBox="1"/>
          <p:nvPr/>
        </p:nvSpPr>
        <p:spPr>
          <a:xfrm>
            <a:off x="2561651" y="2194709"/>
            <a:ext cx="1897863" cy="3231593"/>
          </a:xfrm>
          <a:prstGeom prst="rect">
            <a:avLst/>
          </a:prstGeom>
          <a:noFill/>
        </p:spPr>
        <p:txBody>
          <a:bodyPr wrap="square" lIns="45690" tIns="45690" rIns="45690" bIns="45690" rtlCol="0">
            <a:spAutoFit/>
          </a:bodyPr>
          <a:lstStyle/>
          <a:p>
            <a:pPr marL="112674" indent="-112674">
              <a:lnSpc>
                <a:spcPct val="200000"/>
              </a:lnSpc>
              <a:buFont typeface="Arial" pitchFamily="34" charset="0"/>
              <a:buChar char="•"/>
            </a:pPr>
            <a:r>
              <a:rPr lang="en-US" sz="1100" dirty="0"/>
              <a:t>Volumes</a:t>
            </a:r>
          </a:p>
          <a:p>
            <a:pPr marL="112674" indent="-112674">
              <a:lnSpc>
                <a:spcPct val="200000"/>
              </a:lnSpc>
              <a:buFont typeface="Arial" pitchFamily="34" charset="0"/>
              <a:buChar char="•"/>
            </a:pPr>
            <a:r>
              <a:rPr lang="en-US" sz="1100" dirty="0"/>
              <a:t>Patients</a:t>
            </a:r>
          </a:p>
          <a:p>
            <a:pPr marL="112674" indent="-112674">
              <a:lnSpc>
                <a:spcPct val="200000"/>
              </a:lnSpc>
              <a:buFont typeface="Arial" pitchFamily="34" charset="0"/>
              <a:buChar char="•"/>
            </a:pPr>
            <a:r>
              <a:rPr lang="en-US" sz="1100" dirty="0"/>
              <a:t>Payers</a:t>
            </a:r>
          </a:p>
          <a:p>
            <a:pPr marL="112674" indent="-112674">
              <a:lnSpc>
                <a:spcPct val="200000"/>
              </a:lnSpc>
              <a:buFont typeface="Arial" pitchFamily="34" charset="0"/>
              <a:buChar char="•"/>
            </a:pPr>
            <a:r>
              <a:rPr lang="en-US" sz="1100" dirty="0"/>
              <a:t>Payment Reform</a:t>
            </a:r>
          </a:p>
          <a:p>
            <a:pPr marL="112674" indent="-112674">
              <a:lnSpc>
                <a:spcPct val="200000"/>
              </a:lnSpc>
              <a:buFont typeface="Arial" pitchFamily="34" charset="0"/>
              <a:buChar char="•"/>
            </a:pPr>
            <a:r>
              <a:rPr lang="en-US" sz="1100" dirty="0"/>
              <a:t>Employers</a:t>
            </a:r>
          </a:p>
          <a:p>
            <a:pPr marL="112674" indent="-112674">
              <a:lnSpc>
                <a:spcPct val="200000"/>
              </a:lnSpc>
              <a:buFont typeface="Arial" pitchFamily="34" charset="0"/>
              <a:buChar char="•"/>
            </a:pPr>
            <a:r>
              <a:rPr lang="en-US" sz="1100" dirty="0"/>
              <a:t>Physicians</a:t>
            </a:r>
          </a:p>
          <a:p>
            <a:pPr marL="112674" indent="-112674">
              <a:lnSpc>
                <a:spcPct val="200000"/>
              </a:lnSpc>
              <a:buFont typeface="Arial" pitchFamily="34" charset="0"/>
              <a:buChar char="•"/>
            </a:pPr>
            <a:r>
              <a:rPr lang="en-US" sz="1100" dirty="0"/>
              <a:t>Competitors</a:t>
            </a:r>
          </a:p>
          <a:p>
            <a:pPr marL="112674" indent="-112674">
              <a:lnSpc>
                <a:spcPct val="200000"/>
              </a:lnSpc>
              <a:buFont typeface="Arial" pitchFamily="34" charset="0"/>
              <a:buChar char="•"/>
            </a:pPr>
            <a:r>
              <a:rPr lang="en-US" sz="1100" dirty="0"/>
              <a:t>Technology</a:t>
            </a:r>
          </a:p>
          <a:p>
            <a:pPr marL="112674" indent="-112674">
              <a:lnSpc>
                <a:spcPct val="200000"/>
              </a:lnSpc>
              <a:buFont typeface="Arial" pitchFamily="34" charset="0"/>
              <a:buChar char="•"/>
            </a:pPr>
            <a:r>
              <a:rPr lang="en-US" sz="1100" dirty="0"/>
              <a:t>Regulatory Changes</a:t>
            </a:r>
          </a:p>
        </p:txBody>
      </p:sp>
      <p:sp>
        <p:nvSpPr>
          <p:cNvPr id="25" name="TextBox 24"/>
          <p:cNvSpPr txBox="1"/>
          <p:nvPr/>
        </p:nvSpPr>
        <p:spPr>
          <a:xfrm>
            <a:off x="4572001" y="2194706"/>
            <a:ext cx="2013008" cy="1815821"/>
          </a:xfrm>
          <a:prstGeom prst="rect">
            <a:avLst/>
          </a:prstGeom>
          <a:noFill/>
        </p:spPr>
        <p:txBody>
          <a:bodyPr wrap="square" lIns="45690" tIns="45690" rIns="45690" bIns="45690" rtlCol="0">
            <a:spAutoFit/>
          </a:bodyPr>
          <a:lstStyle/>
          <a:p>
            <a:pPr marL="112674" indent="-112674">
              <a:lnSpc>
                <a:spcPct val="200000"/>
              </a:lnSpc>
              <a:buFont typeface="Arial" pitchFamily="34" charset="0"/>
              <a:buChar char="•"/>
            </a:pPr>
            <a:r>
              <a:rPr lang="en-US" sz="1100" dirty="0" smtClean="0"/>
              <a:t>Goals &amp; Objectives</a:t>
            </a:r>
          </a:p>
          <a:p>
            <a:pPr marL="112674" indent="-112674">
              <a:lnSpc>
                <a:spcPct val="200000"/>
              </a:lnSpc>
              <a:buFont typeface="Arial" pitchFamily="34" charset="0"/>
              <a:buChar char="•"/>
            </a:pPr>
            <a:r>
              <a:rPr lang="en-US" sz="1100" dirty="0" smtClean="0"/>
              <a:t>Initiative Design</a:t>
            </a:r>
          </a:p>
          <a:p>
            <a:pPr marL="112674" indent="-112674">
              <a:lnSpc>
                <a:spcPct val="200000"/>
              </a:lnSpc>
              <a:buFont typeface="Arial" pitchFamily="34" charset="0"/>
              <a:buChar char="•"/>
            </a:pPr>
            <a:r>
              <a:rPr lang="en-US" sz="1100" dirty="0" smtClean="0"/>
              <a:t>Initiative </a:t>
            </a:r>
            <a:r>
              <a:rPr lang="en-US" sz="1100" dirty="0"/>
              <a:t>Prioritization</a:t>
            </a:r>
          </a:p>
          <a:p>
            <a:pPr marL="112674" indent="-112674">
              <a:lnSpc>
                <a:spcPct val="200000"/>
              </a:lnSpc>
              <a:buFont typeface="Arial" pitchFamily="34" charset="0"/>
              <a:buChar char="•"/>
            </a:pPr>
            <a:r>
              <a:rPr lang="en-US" sz="1100" dirty="0"/>
              <a:t>Financial Summary</a:t>
            </a:r>
          </a:p>
          <a:p>
            <a:pPr marL="112674" indent="-112674">
              <a:lnSpc>
                <a:spcPct val="200000"/>
              </a:lnSpc>
              <a:buFont typeface="Arial" pitchFamily="34" charset="0"/>
              <a:buChar char="•"/>
            </a:pPr>
            <a:r>
              <a:rPr lang="en-US" sz="1100" dirty="0"/>
              <a:t>Implementation Timeline</a:t>
            </a:r>
          </a:p>
        </p:txBody>
      </p:sp>
      <p:sp>
        <p:nvSpPr>
          <p:cNvPr id="52" name="TextBox 51"/>
          <p:cNvSpPr txBox="1"/>
          <p:nvPr/>
        </p:nvSpPr>
        <p:spPr>
          <a:xfrm>
            <a:off x="399868" y="2194708"/>
            <a:ext cx="1809934" cy="936093"/>
          </a:xfrm>
          <a:prstGeom prst="rect">
            <a:avLst/>
          </a:prstGeom>
          <a:noFill/>
        </p:spPr>
        <p:txBody>
          <a:bodyPr wrap="square" lIns="45690" tIns="45690" rIns="45690" bIns="45690" rtlCol="0">
            <a:spAutoFit/>
          </a:bodyPr>
          <a:lstStyle/>
          <a:p>
            <a:pPr marL="112674" indent="-112674">
              <a:lnSpc>
                <a:spcPct val="200000"/>
              </a:lnSpc>
              <a:spcBef>
                <a:spcPts val="1200"/>
              </a:spcBef>
              <a:buFont typeface="Arial" pitchFamily="34" charset="0"/>
              <a:buChar char="•"/>
            </a:pPr>
            <a:r>
              <a:rPr lang="en-US" sz="1100" dirty="0"/>
              <a:t>Mission and </a:t>
            </a:r>
            <a:r>
              <a:rPr lang="en-US" sz="1100" dirty="0" smtClean="0"/>
              <a:t>Vision</a:t>
            </a:r>
          </a:p>
          <a:p>
            <a:pPr marL="112674" indent="-112674">
              <a:spcBef>
                <a:spcPts val="1200"/>
              </a:spcBef>
              <a:buFont typeface="Arial" pitchFamily="34" charset="0"/>
              <a:buChar char="•"/>
            </a:pPr>
            <a:r>
              <a:rPr lang="en-US" sz="1100" dirty="0" smtClean="0"/>
              <a:t>Previous Strategic</a:t>
            </a:r>
            <a:br>
              <a:rPr lang="en-US" sz="1100" dirty="0" smtClean="0"/>
            </a:br>
            <a:r>
              <a:rPr lang="en-US" sz="1100" dirty="0" smtClean="0"/>
              <a:t>Plan Review</a:t>
            </a:r>
            <a:endParaRPr lang="en-US" sz="1100" dirty="0"/>
          </a:p>
        </p:txBody>
      </p:sp>
      <p:sp>
        <p:nvSpPr>
          <p:cNvPr id="57" name="TextBox 56"/>
          <p:cNvSpPr txBox="1"/>
          <p:nvPr/>
        </p:nvSpPr>
        <p:spPr>
          <a:xfrm>
            <a:off x="6702357" y="2194707"/>
            <a:ext cx="1998776" cy="1815821"/>
          </a:xfrm>
          <a:prstGeom prst="rect">
            <a:avLst/>
          </a:prstGeom>
          <a:noFill/>
        </p:spPr>
        <p:txBody>
          <a:bodyPr wrap="square" lIns="45690" tIns="45690" rIns="45690" bIns="45690" rtlCol="0">
            <a:spAutoFit/>
          </a:bodyPr>
          <a:lstStyle/>
          <a:p>
            <a:pPr marL="112674" indent="-112674">
              <a:lnSpc>
                <a:spcPct val="200000"/>
              </a:lnSpc>
              <a:buFont typeface="Arial" pitchFamily="34" charset="0"/>
              <a:buChar char="•"/>
            </a:pPr>
            <a:r>
              <a:rPr lang="en-US" sz="1100" dirty="0" smtClean="0"/>
              <a:t>Total Investment Summary</a:t>
            </a:r>
            <a:endParaRPr lang="en-US" sz="1100" dirty="0"/>
          </a:p>
          <a:p>
            <a:pPr marL="112674" indent="-112674">
              <a:lnSpc>
                <a:spcPct val="200000"/>
              </a:lnSpc>
              <a:buFont typeface="Arial" pitchFamily="34" charset="0"/>
              <a:buChar char="•"/>
            </a:pPr>
            <a:r>
              <a:rPr lang="en-US" sz="1100" dirty="0"/>
              <a:t>Interdepartmental Support</a:t>
            </a:r>
          </a:p>
          <a:p>
            <a:pPr marL="112674" indent="-112674">
              <a:lnSpc>
                <a:spcPct val="200000"/>
              </a:lnSpc>
              <a:buFont typeface="Arial" pitchFamily="34" charset="0"/>
              <a:buChar char="•"/>
            </a:pPr>
            <a:r>
              <a:rPr lang="en-US" sz="1100" dirty="0" smtClean="0"/>
              <a:t>Performance Scorecard</a:t>
            </a:r>
            <a:endParaRPr lang="en-US" sz="1100" dirty="0"/>
          </a:p>
          <a:p>
            <a:pPr marL="112674" indent="-112674">
              <a:lnSpc>
                <a:spcPct val="200000"/>
              </a:lnSpc>
              <a:buFont typeface="Arial" pitchFamily="34" charset="0"/>
              <a:buChar char="•"/>
            </a:pPr>
            <a:r>
              <a:rPr lang="en-US" sz="1100" dirty="0"/>
              <a:t>Communication Plan </a:t>
            </a:r>
          </a:p>
          <a:p>
            <a:pPr>
              <a:lnSpc>
                <a:spcPct val="200000"/>
              </a:lnSpc>
            </a:pPr>
            <a:endParaRPr lang="en-US" sz="1100" dirty="0"/>
          </a:p>
        </p:txBody>
      </p:sp>
      <p:sp>
        <p:nvSpPr>
          <p:cNvPr id="58" name="Chevron 57"/>
          <p:cNvSpPr/>
          <p:nvPr/>
        </p:nvSpPr>
        <p:spPr bwMode="gray">
          <a:xfrm>
            <a:off x="399866" y="1566560"/>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CURRENT </a:t>
            </a:r>
            <a:r>
              <a:rPr lang="en-US" sz="1100" b="1" dirty="0" smtClean="0">
                <a:solidFill>
                  <a:prstClr val="black"/>
                </a:solidFill>
              </a:rPr>
              <a:t>PERFORMANCE</a:t>
            </a:r>
          </a:p>
          <a:p>
            <a:pPr algn="ctr" defTabSz="2089606"/>
            <a:r>
              <a:rPr lang="en-US" sz="1100" b="1" dirty="0" smtClean="0">
                <a:solidFill>
                  <a:prstClr val="black"/>
                </a:solidFill>
              </a:rPr>
              <a:t>ANALYSIS</a:t>
            </a:r>
            <a:endParaRPr lang="en-US" sz="1100" b="1" dirty="0">
              <a:solidFill>
                <a:prstClr val="black"/>
              </a:solidFill>
            </a:endParaRPr>
          </a:p>
        </p:txBody>
      </p:sp>
      <p:sp>
        <p:nvSpPr>
          <p:cNvPr id="59" name="Chevron 58"/>
          <p:cNvSpPr/>
          <p:nvPr/>
        </p:nvSpPr>
        <p:spPr bwMode="gray">
          <a:xfrm>
            <a:off x="2470216" y="1566560"/>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FUTURE              </a:t>
            </a:r>
            <a:r>
              <a:rPr lang="en-US" sz="1100" b="1" dirty="0" smtClean="0">
                <a:solidFill>
                  <a:prstClr val="black"/>
                </a:solidFill>
              </a:rPr>
              <a:t>MARKET ASSESSMENT</a:t>
            </a:r>
            <a:endParaRPr lang="en-US" sz="1100" b="1" dirty="0">
              <a:solidFill>
                <a:prstClr val="black"/>
              </a:solidFill>
            </a:endParaRPr>
          </a:p>
        </p:txBody>
      </p:sp>
      <p:sp>
        <p:nvSpPr>
          <p:cNvPr id="60" name="Chevron 59"/>
          <p:cNvSpPr/>
          <p:nvPr/>
        </p:nvSpPr>
        <p:spPr bwMode="gray">
          <a:xfrm>
            <a:off x="4540566" y="1566560"/>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a:solidFill>
                  <a:prstClr val="black"/>
                </a:solidFill>
              </a:rPr>
              <a:t>PLAN                      DESIGN</a:t>
            </a:r>
          </a:p>
        </p:txBody>
      </p:sp>
      <p:sp>
        <p:nvSpPr>
          <p:cNvPr id="61" name="Chevron 60"/>
          <p:cNvSpPr/>
          <p:nvPr/>
        </p:nvSpPr>
        <p:spPr bwMode="gray">
          <a:xfrm>
            <a:off x="6610917" y="1577448"/>
            <a:ext cx="2103120" cy="617259"/>
          </a:xfrm>
          <a:prstGeom prst="chevron">
            <a:avLst/>
          </a:prstGeom>
          <a:solidFill>
            <a:schemeClr val="accent1">
              <a:lumMod val="40000"/>
              <a:lumOff val="60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1100" b="1" dirty="0" smtClean="0">
                <a:solidFill>
                  <a:prstClr val="black"/>
                </a:solidFill>
              </a:rPr>
              <a:t>PLAN</a:t>
            </a:r>
            <a:br>
              <a:rPr lang="en-US" sz="1100" b="1" dirty="0" smtClean="0">
                <a:solidFill>
                  <a:prstClr val="black"/>
                </a:solidFill>
              </a:rPr>
            </a:br>
            <a:r>
              <a:rPr lang="en-US" sz="1100" b="1" dirty="0" smtClean="0">
                <a:solidFill>
                  <a:prstClr val="black"/>
                </a:solidFill>
              </a:rPr>
              <a:t>SUMMARY</a:t>
            </a:r>
            <a:endParaRPr lang="en-US" sz="1100" b="1" dirty="0">
              <a:solidFill>
                <a:prstClr val="black"/>
              </a:solidFill>
            </a:endParaRPr>
          </a:p>
        </p:txBody>
      </p:sp>
      <p:sp>
        <p:nvSpPr>
          <p:cNvPr id="63" name="TextBox 62"/>
          <p:cNvSpPr txBox="1"/>
          <p:nvPr/>
        </p:nvSpPr>
        <p:spPr bwMode="gray">
          <a:xfrm>
            <a:off x="1295400" y="1193219"/>
            <a:ext cx="196992" cy="308028"/>
          </a:xfrm>
          <a:prstGeom prst="rect">
            <a:avLst/>
          </a:prstGeom>
          <a:noFill/>
        </p:spPr>
        <p:txBody>
          <a:bodyPr wrap="none" lIns="45704" tIns="45704" rIns="45704" bIns="45704" rtlCol="0">
            <a:spAutoFit/>
          </a:bodyPr>
          <a:lstStyle/>
          <a:p>
            <a:r>
              <a:rPr lang="en-US" sz="1400" b="1" dirty="0">
                <a:solidFill>
                  <a:schemeClr val="accent2"/>
                </a:solidFill>
              </a:rPr>
              <a:t>1</a:t>
            </a:r>
          </a:p>
        </p:txBody>
      </p:sp>
      <p:sp>
        <p:nvSpPr>
          <p:cNvPr id="66" name="TextBox 65"/>
          <p:cNvSpPr txBox="1"/>
          <p:nvPr/>
        </p:nvSpPr>
        <p:spPr bwMode="gray">
          <a:xfrm>
            <a:off x="3429001" y="1193219"/>
            <a:ext cx="196992" cy="308028"/>
          </a:xfrm>
          <a:prstGeom prst="rect">
            <a:avLst/>
          </a:prstGeom>
          <a:noFill/>
        </p:spPr>
        <p:txBody>
          <a:bodyPr wrap="none" lIns="45704" tIns="45704" rIns="45704" bIns="45704" rtlCol="0">
            <a:spAutoFit/>
          </a:bodyPr>
          <a:lstStyle/>
          <a:p>
            <a:r>
              <a:rPr lang="en-US" sz="1400" b="1" dirty="0">
                <a:solidFill>
                  <a:schemeClr val="accent2"/>
                </a:solidFill>
              </a:rPr>
              <a:t>2</a:t>
            </a:r>
          </a:p>
        </p:txBody>
      </p:sp>
      <p:sp>
        <p:nvSpPr>
          <p:cNvPr id="67" name="TextBox 66"/>
          <p:cNvSpPr txBox="1"/>
          <p:nvPr/>
        </p:nvSpPr>
        <p:spPr bwMode="gray">
          <a:xfrm>
            <a:off x="5486401" y="1193219"/>
            <a:ext cx="196992" cy="308028"/>
          </a:xfrm>
          <a:prstGeom prst="rect">
            <a:avLst/>
          </a:prstGeom>
          <a:noFill/>
        </p:spPr>
        <p:txBody>
          <a:bodyPr wrap="none" lIns="45704" tIns="45704" rIns="45704" bIns="45704" rtlCol="0">
            <a:spAutoFit/>
          </a:bodyPr>
          <a:lstStyle/>
          <a:p>
            <a:r>
              <a:rPr lang="en-US" sz="1400" b="1" dirty="0">
                <a:solidFill>
                  <a:schemeClr val="accent2"/>
                </a:solidFill>
              </a:rPr>
              <a:t>3</a:t>
            </a:r>
          </a:p>
        </p:txBody>
      </p:sp>
      <p:sp>
        <p:nvSpPr>
          <p:cNvPr id="68" name="TextBox 67"/>
          <p:cNvSpPr txBox="1"/>
          <p:nvPr/>
        </p:nvSpPr>
        <p:spPr bwMode="gray">
          <a:xfrm>
            <a:off x="7543801" y="1193219"/>
            <a:ext cx="196992" cy="308028"/>
          </a:xfrm>
          <a:prstGeom prst="rect">
            <a:avLst/>
          </a:prstGeom>
          <a:noFill/>
        </p:spPr>
        <p:txBody>
          <a:bodyPr wrap="none" lIns="45704" tIns="45704" rIns="45704" bIns="45704" rtlCol="0">
            <a:spAutoFit/>
          </a:bodyPr>
          <a:lstStyle/>
          <a:p>
            <a:r>
              <a:rPr lang="en-US" sz="1400" b="1" dirty="0">
                <a:solidFill>
                  <a:schemeClr val="accent2"/>
                </a:solidFill>
              </a:rPr>
              <a:t>4</a:t>
            </a:r>
          </a:p>
        </p:txBody>
      </p:sp>
    </p:spTree>
    <p:extLst>
      <p:ext uri="{BB962C8B-B14F-4D97-AF65-F5344CB8AC3E}">
        <p14:creationId xmlns:p14="http://schemas.microsoft.com/office/powerpoint/2010/main" val="4108381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40</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a:t>
            </a:r>
            <a:r>
              <a:rPr lang="en-US" i="1" dirty="0" smtClean="0"/>
              <a:t> Grow Volume</a:t>
            </a:r>
            <a:endParaRPr lang="en-US" i="1" dirty="0"/>
          </a:p>
        </p:txBody>
      </p:sp>
      <p:sp>
        <p:nvSpPr>
          <p:cNvPr id="4" name="Title 3"/>
          <p:cNvSpPr>
            <a:spLocks noGrp="1"/>
          </p:cNvSpPr>
          <p:nvPr>
            <p:ph type="title"/>
          </p:nvPr>
        </p:nvSpPr>
        <p:spPr/>
        <p:txBody>
          <a:bodyPr/>
          <a:lstStyle/>
          <a:p>
            <a:r>
              <a:rPr lang="en-US" dirty="0" smtClean="0"/>
              <a:t>Objective #1: </a:t>
            </a:r>
            <a:r>
              <a:rPr lang="en-US" i="1" dirty="0" smtClean="0"/>
              <a:t>E.g., Increase Market Share by X%</a:t>
            </a:r>
            <a:endParaRPr lang="en-US" i="1" dirty="0"/>
          </a:p>
        </p:txBody>
      </p:sp>
      <p:sp>
        <p:nvSpPr>
          <p:cNvPr id="14" name="Rectangle 13"/>
          <p:cNvSpPr/>
          <p:nvPr/>
        </p:nvSpPr>
        <p:spPr>
          <a:xfrm>
            <a:off x="399869" y="1158126"/>
            <a:ext cx="4675437" cy="2499477"/>
          </a:xfrm>
          <a:prstGeom prst="rect">
            <a:avLst/>
          </a:prstGeom>
          <a:ln w="6350"/>
        </p:spPr>
        <p:style>
          <a:lnRef idx="2">
            <a:schemeClr val="accent1"/>
          </a:lnRef>
          <a:fillRef idx="1">
            <a:schemeClr val="lt1"/>
          </a:fillRef>
          <a:effectRef idx="0">
            <a:schemeClr val="accent1"/>
          </a:effectRef>
          <a:fontRef idx="minor">
            <a:schemeClr val="dk1"/>
          </a:fontRef>
        </p:style>
        <p:txBody>
          <a:bodyPr lIns="91391" tIns="45695" rIns="91391" bIns="45695" rtlCol="0" anchor="ctr"/>
          <a:lstStyle/>
          <a:p>
            <a:pPr algn="ctr"/>
            <a:endParaRPr lang="en-US"/>
          </a:p>
        </p:txBody>
      </p:sp>
      <p:sp>
        <p:nvSpPr>
          <p:cNvPr id="15" name="TextBox 14"/>
          <p:cNvSpPr txBox="1"/>
          <p:nvPr/>
        </p:nvSpPr>
        <p:spPr>
          <a:xfrm>
            <a:off x="514166" y="1219206"/>
            <a:ext cx="4446836" cy="261556"/>
          </a:xfrm>
          <a:prstGeom prst="rect">
            <a:avLst/>
          </a:prstGeom>
          <a:noFill/>
        </p:spPr>
        <p:txBody>
          <a:bodyPr wrap="square" lIns="45693" tIns="45693" rIns="45693" bIns="45693" rtlCol="0">
            <a:spAutoFit/>
          </a:bodyPr>
          <a:lstStyle/>
          <a:p>
            <a:r>
              <a:rPr lang="en-US" sz="1100" b="1" dirty="0"/>
              <a:t>Initiative #1: </a:t>
            </a:r>
            <a:r>
              <a:rPr lang="en-US" sz="1100" b="1" i="1" dirty="0"/>
              <a:t>Specialist Consult Hotline</a:t>
            </a:r>
          </a:p>
        </p:txBody>
      </p:sp>
      <p:sp>
        <p:nvSpPr>
          <p:cNvPr id="18" name="TextBox 17"/>
          <p:cNvSpPr txBox="1"/>
          <p:nvPr/>
        </p:nvSpPr>
        <p:spPr>
          <a:xfrm>
            <a:off x="528683" y="1490590"/>
            <a:ext cx="4446836" cy="2000493"/>
          </a:xfrm>
          <a:prstGeom prst="rect">
            <a:avLst/>
          </a:prstGeom>
          <a:noFill/>
        </p:spPr>
        <p:txBody>
          <a:bodyPr wrap="square" lIns="45693" tIns="45693" rIns="45693" bIns="45693" rtlCol="0">
            <a:spAutoFit/>
          </a:bodyPr>
          <a:lstStyle/>
          <a:p>
            <a:r>
              <a:rPr lang="en-US" sz="1100" i="1" dirty="0"/>
              <a:t>A specialist consult hotline will operate during business hours to provide patients and potential new patients with </a:t>
            </a:r>
            <a:r>
              <a:rPr lang="en-US" sz="1100" i="1" dirty="0" smtClean="0"/>
              <a:t>phone consultations </a:t>
            </a:r>
            <a:r>
              <a:rPr lang="en-US" sz="1100" i="1" dirty="0"/>
              <a:t>with trained specialists.  Hotline operators will:</a:t>
            </a:r>
          </a:p>
          <a:p>
            <a:endParaRPr lang="en-US" sz="1100" i="1" dirty="0"/>
          </a:p>
          <a:p>
            <a:pPr marL="228474" indent="-228474">
              <a:buAutoNum type="arabicParenBoth"/>
            </a:pPr>
            <a:r>
              <a:rPr lang="en-US" sz="1100" i="1" dirty="0"/>
              <a:t>Answer general questions about </a:t>
            </a:r>
            <a:r>
              <a:rPr lang="en-US" sz="1100" i="1" dirty="0" smtClean="0"/>
              <a:t>neurosciences-related </a:t>
            </a:r>
            <a:r>
              <a:rPr lang="en-US" sz="1100" i="1" dirty="0"/>
              <a:t>services and health concerns.  </a:t>
            </a:r>
          </a:p>
          <a:p>
            <a:pPr marL="228474" indent="-228474">
              <a:buAutoNum type="arabicParenBoth"/>
            </a:pPr>
            <a:r>
              <a:rPr lang="en-US" sz="1100" i="1" dirty="0"/>
              <a:t>Direct potential patients to specialists and assist in appointment scheduling.</a:t>
            </a:r>
          </a:p>
          <a:p>
            <a:pPr marL="228474" indent="-228474">
              <a:buAutoNum type="arabicParenBoth"/>
            </a:pPr>
            <a:r>
              <a:rPr lang="en-US" sz="1100" i="1" dirty="0"/>
              <a:t>Answer questions if a patient’s specialist is not reachable.</a:t>
            </a:r>
          </a:p>
          <a:p>
            <a:pPr marL="228474" indent="-228474">
              <a:buAutoNum type="arabicParenBoth"/>
            </a:pPr>
            <a:r>
              <a:rPr lang="en-US" sz="1100" i="1" dirty="0"/>
              <a:t>Direct callers to education resources for patients and family members.</a:t>
            </a:r>
          </a:p>
        </p:txBody>
      </p:sp>
      <p:graphicFrame>
        <p:nvGraphicFramePr>
          <p:cNvPr id="6" name="Table 5"/>
          <p:cNvGraphicFramePr>
            <a:graphicFrameLocks noGrp="1"/>
          </p:cNvGraphicFramePr>
          <p:nvPr>
            <p:extLst>
              <p:ext uri="{D42A27DB-BD31-4B8C-83A1-F6EECF244321}">
                <p14:modId xmlns:p14="http://schemas.microsoft.com/office/powerpoint/2010/main" val="1961663574"/>
              </p:ext>
            </p:extLst>
          </p:nvPr>
        </p:nvGraphicFramePr>
        <p:xfrm>
          <a:off x="399868" y="3853997"/>
          <a:ext cx="4675442" cy="2631971"/>
        </p:xfrm>
        <a:graphic>
          <a:graphicData uri="http://schemas.openxmlformats.org/drawingml/2006/table">
            <a:tbl>
              <a:tblPr firstRow="1" bandRow="1">
                <a:tableStyleId>{5C22544A-7EE6-4342-B048-85BDC9FD1C3A}</a:tableStyleId>
              </a:tblPr>
              <a:tblGrid>
                <a:gridCol w="1047937"/>
                <a:gridCol w="2590801"/>
                <a:gridCol w="1036704"/>
              </a:tblGrid>
              <a:tr h="307996">
                <a:tc gridSpan="2">
                  <a:txBody>
                    <a:bodyPr/>
                    <a:lstStyle/>
                    <a:p>
                      <a:pPr algn="ctr"/>
                      <a:r>
                        <a:rPr lang="en-US" sz="1100" dirty="0" smtClean="0"/>
                        <a:t>Initiative Progress</a:t>
                      </a:r>
                      <a:r>
                        <a:rPr lang="en-US" sz="1100" baseline="0" dirty="0" smtClean="0"/>
                        <a:t> Measures</a:t>
                      </a:r>
                      <a:endParaRPr lang="en-US" sz="1100" dirty="0"/>
                    </a:p>
                  </a:txBody>
                  <a:tcPr anchor="ctr"/>
                </a:tc>
                <a:tc hMerge="1">
                  <a:txBody>
                    <a:bodyPr/>
                    <a:lstStyle/>
                    <a:p>
                      <a:pPr algn="ctr"/>
                      <a:endParaRPr lang="en-US" sz="1100" dirty="0"/>
                    </a:p>
                  </a:txBody>
                  <a:tcPr anchor="ctr"/>
                </a:tc>
                <a:tc>
                  <a:txBody>
                    <a:bodyPr/>
                    <a:lstStyle/>
                    <a:p>
                      <a:pPr algn="ctr"/>
                      <a:r>
                        <a:rPr lang="en-US" sz="1100" dirty="0" smtClean="0"/>
                        <a:t>Targets</a:t>
                      </a:r>
                      <a:endParaRPr lang="en-US" sz="1100" dirty="0"/>
                    </a:p>
                  </a:txBody>
                  <a:tcPr anchor="ctr"/>
                </a:tc>
              </a:tr>
              <a:tr h="439783">
                <a:tc rowSpan="3">
                  <a:txBody>
                    <a:bodyPr/>
                    <a:lstStyle/>
                    <a:p>
                      <a:pPr algn="ctr"/>
                      <a:r>
                        <a:rPr lang="en-US" sz="1100" dirty="0" smtClean="0"/>
                        <a:t>Outcomes</a:t>
                      </a:r>
                      <a:r>
                        <a:rPr lang="en-US" sz="1100" baseline="0" dirty="0" smtClean="0"/>
                        <a:t> Metrics</a:t>
                      </a:r>
                      <a:endParaRPr lang="en-US" sz="1100" dirty="0" smtClean="0"/>
                    </a:p>
                  </a:txBody>
                  <a:tcPr anchor="ctr"/>
                </a:tc>
                <a:tc>
                  <a:txBody>
                    <a:bodyPr/>
                    <a:lstStyle/>
                    <a:p>
                      <a:r>
                        <a:rPr lang="en-US" sz="1100" i="1" dirty="0" smtClean="0"/>
                        <a:t>Public</a:t>
                      </a:r>
                      <a:r>
                        <a:rPr lang="en-US" sz="1100" i="1" baseline="0" dirty="0" smtClean="0"/>
                        <a:t> awareness of specialty services</a:t>
                      </a:r>
                      <a:endParaRPr lang="en-US" sz="1100" i="1" dirty="0" smtClean="0"/>
                    </a:p>
                  </a:txBody>
                  <a:tcPr anchor="ctr"/>
                </a:tc>
                <a:tc>
                  <a:txBody>
                    <a:bodyPr/>
                    <a:lstStyle/>
                    <a:p>
                      <a:pPr algn="ctr"/>
                      <a:r>
                        <a:rPr lang="en-US" sz="1000" i="1" dirty="0" smtClean="0"/>
                        <a:t>30%</a:t>
                      </a:r>
                      <a:r>
                        <a:rPr lang="en-US" sz="1000" i="1" baseline="0" dirty="0" smtClean="0"/>
                        <a:t> awareness</a:t>
                      </a:r>
                      <a:endParaRPr lang="en-US" sz="1000" i="1" dirty="0" smtClean="0"/>
                    </a:p>
                  </a:txBody>
                  <a:tcPr anchor="ctr"/>
                </a:tc>
              </a:tr>
              <a:tr h="396240">
                <a:tc vMerge="1">
                  <a:txBody>
                    <a:bodyPr/>
                    <a:lstStyle/>
                    <a:p>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Caller satisfaction</a:t>
                      </a:r>
                    </a:p>
                  </a:txBody>
                  <a:tcPr anchor="ctr"/>
                </a:tc>
                <a:tc>
                  <a:txBody>
                    <a:bodyPr/>
                    <a:lstStyle/>
                    <a:p>
                      <a:pPr marL="0" marR="0" indent="0" algn="ctr" defTabSz="910353" rtl="0" eaLnBrk="1" fontAlgn="auto" latinLnBrk="0" hangingPunct="1">
                        <a:lnSpc>
                          <a:spcPct val="100000"/>
                        </a:lnSpc>
                        <a:spcBef>
                          <a:spcPts val="0"/>
                        </a:spcBef>
                        <a:spcAft>
                          <a:spcPts val="0"/>
                        </a:spcAft>
                        <a:buClrTx/>
                        <a:buSzTx/>
                        <a:buFontTx/>
                        <a:buNone/>
                        <a:tabLst/>
                        <a:defRPr/>
                      </a:pPr>
                      <a:r>
                        <a:rPr lang="en-US" sz="1000" i="1" dirty="0" smtClean="0"/>
                        <a:t>80%</a:t>
                      </a:r>
                      <a:r>
                        <a:rPr lang="en-US" sz="1000" i="1" baseline="0" dirty="0" smtClean="0"/>
                        <a:t> caller satisfaction</a:t>
                      </a:r>
                      <a:endParaRPr lang="en-US" sz="1000" i="1" dirty="0" smtClean="0"/>
                    </a:p>
                  </a:txBody>
                  <a:tcPr anchor="ctr"/>
                </a:tc>
              </a:tr>
              <a:tr h="396240">
                <a:tc vMerge="1">
                  <a:txBody>
                    <a:bodyPr/>
                    <a:lstStyle/>
                    <a:p>
                      <a:pPr algn="ctr"/>
                      <a:endParaRPr lang="en-US" sz="1100" dirty="0" smtClean="0"/>
                    </a:p>
                  </a:txBody>
                  <a:tcPr anchor="ctr"/>
                </a:tc>
                <a:tc>
                  <a:txBody>
                    <a:bodyPr/>
                    <a:lstStyle/>
                    <a:p>
                      <a:r>
                        <a:rPr lang="en-US" sz="1100" i="1" dirty="0" smtClean="0"/>
                        <a:t>Referrals generated</a:t>
                      </a:r>
                      <a:endParaRPr lang="en-US" sz="1100" i="1" dirty="0"/>
                    </a:p>
                  </a:txBody>
                  <a:tcPr anchor="ctr"/>
                </a:tc>
                <a:tc>
                  <a:txBody>
                    <a:bodyPr/>
                    <a:lstStyle/>
                    <a:p>
                      <a:pPr algn="ctr"/>
                      <a:r>
                        <a:rPr lang="en-US" sz="1000" i="1" dirty="0" smtClean="0"/>
                        <a:t>250</a:t>
                      </a:r>
                      <a:r>
                        <a:rPr lang="en-US" sz="1000" i="1" baseline="0" dirty="0" smtClean="0"/>
                        <a:t> referrals/month</a:t>
                      </a:r>
                      <a:endParaRPr lang="en-US" sz="1000" i="1" dirty="0"/>
                    </a:p>
                  </a:txBody>
                  <a:tcPr anchor="ctr"/>
                </a:tc>
              </a:tr>
              <a:tr h="396240">
                <a:tc rowSpan="3">
                  <a:txBody>
                    <a:bodyPr/>
                    <a:lstStyle/>
                    <a:p>
                      <a:pPr algn="ctr"/>
                      <a:r>
                        <a:rPr lang="en-US" sz="1100" dirty="0" smtClean="0"/>
                        <a:t>Process</a:t>
                      </a:r>
                      <a:r>
                        <a:rPr lang="en-US" sz="1100" baseline="0" dirty="0" smtClean="0"/>
                        <a:t> Metrics</a:t>
                      </a:r>
                      <a:endParaRPr lang="en-US" sz="1100" dirty="0"/>
                    </a:p>
                  </a:txBody>
                  <a:tcPr anchor="ctr"/>
                </a:tc>
                <a:tc>
                  <a:txBody>
                    <a:bodyPr/>
                    <a:lstStyle/>
                    <a:p>
                      <a:r>
                        <a:rPr lang="en-US" sz="1100" i="1" dirty="0" smtClean="0"/>
                        <a:t>Call Volume/Calls</a:t>
                      </a:r>
                      <a:r>
                        <a:rPr lang="en-US" sz="1100" i="1" baseline="0" dirty="0" smtClean="0"/>
                        <a:t> Answered</a:t>
                      </a:r>
                      <a:endParaRPr lang="en-US" sz="1100" i="1" dirty="0"/>
                    </a:p>
                  </a:txBody>
                  <a:tcPr anchor="ctr"/>
                </a:tc>
                <a:tc>
                  <a:txBody>
                    <a:bodyPr/>
                    <a:lstStyle/>
                    <a:p>
                      <a:pPr algn="ctr"/>
                      <a:r>
                        <a:rPr lang="en-US" sz="1000" i="1" dirty="0" smtClean="0"/>
                        <a:t>500</a:t>
                      </a:r>
                      <a:r>
                        <a:rPr lang="en-US" sz="1000" i="1" baseline="0" dirty="0" smtClean="0"/>
                        <a:t> calls/month</a:t>
                      </a:r>
                      <a:endParaRPr lang="en-US" sz="1000" i="1" dirty="0"/>
                    </a:p>
                  </a:txBody>
                  <a:tcPr anchor="ctr"/>
                </a:tc>
              </a:tr>
              <a:tr h="347736">
                <a:tc vMerge="1">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Wait-time</a:t>
                      </a:r>
                      <a:r>
                        <a:rPr lang="en-US" sz="1100" i="1" baseline="0" dirty="0" smtClean="0"/>
                        <a:t> to answer</a:t>
                      </a:r>
                      <a:endParaRPr lang="en-US" sz="1100" i="1" dirty="0" smtClean="0"/>
                    </a:p>
                  </a:txBody>
                  <a:tcPr anchor="ctr"/>
                </a:tc>
                <a:tc>
                  <a:txBody>
                    <a:bodyPr/>
                    <a:lstStyle/>
                    <a:p>
                      <a:pPr marL="0" marR="0" indent="0" algn="ctr" defTabSz="910353" rtl="0" eaLnBrk="1" fontAlgn="auto" latinLnBrk="0" hangingPunct="1">
                        <a:lnSpc>
                          <a:spcPct val="100000"/>
                        </a:lnSpc>
                        <a:spcBef>
                          <a:spcPts val="0"/>
                        </a:spcBef>
                        <a:spcAft>
                          <a:spcPts val="0"/>
                        </a:spcAft>
                        <a:buClrTx/>
                        <a:buSzTx/>
                        <a:buFontTx/>
                        <a:buNone/>
                        <a:tabLst/>
                        <a:defRPr/>
                      </a:pPr>
                      <a:r>
                        <a:rPr lang="en-US" sz="1000" i="1" dirty="0" smtClean="0"/>
                        <a:t>4</a:t>
                      </a:r>
                      <a:r>
                        <a:rPr lang="en-US" sz="1000" i="1" baseline="0" dirty="0" smtClean="0"/>
                        <a:t> minutes</a:t>
                      </a:r>
                      <a:endParaRPr lang="en-US" sz="1000" i="1" dirty="0" smtClean="0"/>
                    </a:p>
                  </a:txBody>
                  <a:tcPr anchor="ctr"/>
                </a:tc>
              </a:tr>
              <a:tr h="347736">
                <a:tc vMerge="1">
                  <a:txBody>
                    <a:bodyPr/>
                    <a:lstStyle/>
                    <a:p>
                      <a:pPr algn="ctr"/>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000" dirty="0" smtClean="0"/>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4222081272"/>
              </p:ext>
            </p:extLst>
          </p:nvPr>
        </p:nvGraphicFramePr>
        <p:xfrm>
          <a:off x="5257809" y="1143003"/>
          <a:ext cx="3657599" cy="5244274"/>
        </p:xfrm>
        <a:graphic>
          <a:graphicData uri="http://schemas.openxmlformats.org/drawingml/2006/table">
            <a:tbl>
              <a:tblPr firstRow="1" bandRow="1">
                <a:tableStyleId>{2D5ABB26-0587-4C30-8999-92F81FD0307C}</a:tableStyleId>
              </a:tblPr>
              <a:tblGrid>
                <a:gridCol w="3657599"/>
              </a:tblGrid>
              <a:tr h="304800">
                <a:tc>
                  <a:txBody>
                    <a:bodyPr/>
                    <a:lstStyle/>
                    <a:p>
                      <a:pPr algn="ctr"/>
                      <a:r>
                        <a:rPr lang="en-US" sz="1100" dirty="0" smtClean="0"/>
                        <a:t>Resources Required</a:t>
                      </a:r>
                      <a:endParaRPr lang="en-US" sz="1100" dirty="0"/>
                    </a:p>
                  </a:txBody>
                  <a:tcPr marL="130629" marR="130629" marT="65314" marB="65314" anchor="ctr">
                    <a:solidFill>
                      <a:schemeClr val="accent1">
                        <a:lumMod val="40000"/>
                        <a:lumOff val="60000"/>
                      </a:schemeClr>
                    </a:solidFill>
                  </a:tcPr>
                </a:tc>
              </a:tr>
              <a:tr h="685360">
                <a:tc>
                  <a:txBody>
                    <a:bodyPr/>
                    <a:lstStyle/>
                    <a:p>
                      <a:r>
                        <a:rPr lang="en-US" sz="1100" b="1" dirty="0" smtClean="0"/>
                        <a:t>Facilities:</a:t>
                      </a:r>
                      <a:r>
                        <a:rPr lang="en-US" sz="1100" dirty="0" smtClean="0"/>
                        <a:t> </a:t>
                      </a:r>
                      <a:r>
                        <a:rPr lang="en-US" sz="1100" i="1" dirty="0" smtClean="0"/>
                        <a:t>Small</a:t>
                      </a:r>
                      <a:r>
                        <a:rPr lang="en-US" sz="1100" i="1" baseline="0" dirty="0" smtClean="0"/>
                        <a:t> office or desk space in or near neurosciences department</a:t>
                      </a:r>
                      <a:endParaRPr lang="en-US" sz="1100" i="1" dirty="0"/>
                    </a:p>
                  </a:txBody>
                  <a:tcPr marL="130629" marR="130629" marT="65314" marB="65314"/>
                </a:tc>
              </a:tr>
              <a:tr h="685360">
                <a:tc>
                  <a:txBody>
                    <a:bodyPr/>
                    <a:lstStyle/>
                    <a:p>
                      <a:r>
                        <a:rPr lang="en-US" sz="1100" b="1" dirty="0" smtClean="0"/>
                        <a:t>Equipment: </a:t>
                      </a:r>
                      <a:r>
                        <a:rPr lang="en-US" sz="1100" i="1" dirty="0" smtClean="0"/>
                        <a:t>Phones,</a:t>
                      </a:r>
                      <a:r>
                        <a:rPr lang="en-US" sz="1100" i="1" baseline="0" dirty="0" smtClean="0"/>
                        <a:t> computers, office supplies</a:t>
                      </a:r>
                      <a:endParaRPr lang="en-US" sz="1100" i="1" dirty="0"/>
                    </a:p>
                  </a:txBody>
                  <a:tcPr marL="130629" marR="130629" marT="65314" marB="65314"/>
                </a:tc>
              </a:tr>
              <a:tr h="827314">
                <a:tc>
                  <a:txBody>
                    <a:bodyPr/>
                    <a:lstStyle/>
                    <a:p>
                      <a:r>
                        <a:rPr lang="en-US" sz="1100" b="1" dirty="0" smtClean="0"/>
                        <a:t>Information Technology: </a:t>
                      </a:r>
                      <a:r>
                        <a:rPr lang="en-US" sz="1100" i="1" dirty="0" smtClean="0"/>
                        <a:t>Software</a:t>
                      </a:r>
                      <a:r>
                        <a:rPr lang="en-US" sz="1100" i="1" baseline="0" dirty="0" smtClean="0"/>
                        <a:t> for logging/tracking call information and collecting data, ability to schedule appointments, and communicate with specialists.</a:t>
                      </a:r>
                      <a:endParaRPr lang="en-US" sz="1100" i="1" dirty="0"/>
                    </a:p>
                  </a:txBody>
                  <a:tcPr marL="130629" marR="130629" marT="65314" marB="65314"/>
                </a:tc>
              </a:tr>
              <a:tr h="685360">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b="1" dirty="0" smtClean="0"/>
                        <a:t>Staff/Training: </a:t>
                      </a:r>
                      <a:r>
                        <a:rPr lang="en-US" sz="1100" i="1" dirty="0" smtClean="0"/>
                        <a:t>1</a:t>
                      </a:r>
                      <a:r>
                        <a:rPr lang="en-US" sz="1100" i="1" baseline="0" dirty="0" smtClean="0"/>
                        <a:t> FTE and 2 part-time. Training on call  process and resources for education.</a:t>
                      </a:r>
                      <a:endParaRPr lang="en-US" sz="1100" i="1" dirty="0" smtClean="0"/>
                    </a:p>
                    <a:p>
                      <a:endParaRPr lang="en-US" sz="1100" dirty="0"/>
                    </a:p>
                  </a:txBody>
                  <a:tcPr marL="130629" marR="130629" marT="65314" marB="65314"/>
                </a:tc>
              </a:tr>
              <a:tr h="685360">
                <a:tc>
                  <a:txBody>
                    <a:bodyPr/>
                    <a:lstStyle/>
                    <a:p>
                      <a:r>
                        <a:rPr lang="en-US" sz="1100" b="1" baseline="0" dirty="0" smtClean="0"/>
                        <a:t>Marketing/Communications: </a:t>
                      </a:r>
                      <a:r>
                        <a:rPr lang="en-US" sz="1100" i="1" baseline="0" dirty="0" smtClean="0"/>
                        <a:t>External media campaign, marketing collateral for referring physicians and potential patients.</a:t>
                      </a:r>
                      <a:endParaRPr lang="en-US" sz="1100" i="1" dirty="0"/>
                    </a:p>
                  </a:txBody>
                  <a:tcPr marL="130629" marR="130629" marT="65314" marB="65314"/>
                </a:tc>
              </a:tr>
              <a:tr h="685360">
                <a:tc>
                  <a:txBody>
                    <a:bodyPr/>
                    <a:lstStyle/>
                    <a:p>
                      <a:pPr algn="l"/>
                      <a:r>
                        <a:rPr lang="en-US" sz="1100" b="1" dirty="0" smtClean="0"/>
                        <a:t>Interdepartmental</a:t>
                      </a:r>
                      <a:r>
                        <a:rPr lang="en-US" sz="1100" b="1" baseline="0" dirty="0" smtClean="0"/>
                        <a:t> Coordination:</a:t>
                      </a:r>
                      <a:r>
                        <a:rPr lang="en-US" sz="1100" baseline="0" dirty="0" smtClean="0"/>
                        <a:t>  </a:t>
                      </a:r>
                      <a:r>
                        <a:rPr lang="en-US" sz="1100" i="1" baseline="0" dirty="0" smtClean="0"/>
                        <a:t>Marketing, outpatient primary care, IT/IS, operations</a:t>
                      </a:r>
                    </a:p>
                    <a:p>
                      <a:pPr algn="l"/>
                      <a:endParaRPr lang="en-US" sz="1100" b="1" dirty="0"/>
                    </a:p>
                  </a:txBody>
                  <a:tcPr marL="130629" marR="130629" marT="65314" marB="65314">
                    <a:noFill/>
                  </a:tcPr>
                </a:tc>
              </a:tr>
              <a:tr h="685360">
                <a:tc>
                  <a:txBody>
                    <a:bodyPr/>
                    <a:lstStyle/>
                    <a:p>
                      <a:pPr algn="l"/>
                      <a:r>
                        <a:rPr lang="en-US" sz="1100" b="1" dirty="0" smtClean="0"/>
                        <a:t>Expected Cost: </a:t>
                      </a:r>
                      <a:r>
                        <a:rPr lang="en-US" sz="1100" b="0" i="1" dirty="0" smtClean="0"/>
                        <a:t>$200,000</a:t>
                      </a:r>
                      <a:endParaRPr lang="en-US" sz="1100" b="1" dirty="0"/>
                    </a:p>
                  </a:txBody>
                  <a:tcPr marL="130629" marR="130629" marT="65314" marB="65314">
                    <a:noFill/>
                  </a:tcPr>
                </a:tc>
              </a:tr>
            </a:tbl>
          </a:graphicData>
        </a:graphic>
      </p:graphicFrame>
      <p:sp>
        <p:nvSpPr>
          <p:cNvPr id="20" name="Chevron 19"/>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22" name="Chevron 21"/>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23" name="Chevron 22"/>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3462655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a:t>
            </a:r>
            <a:endParaRPr lang="en-US" i="1" dirty="0"/>
          </a:p>
        </p:txBody>
      </p:sp>
      <p:sp>
        <p:nvSpPr>
          <p:cNvPr id="4" name="Title 3"/>
          <p:cNvSpPr>
            <a:spLocks noGrp="1"/>
          </p:cNvSpPr>
          <p:nvPr>
            <p:ph type="title"/>
          </p:nvPr>
        </p:nvSpPr>
        <p:spPr/>
        <p:txBody>
          <a:bodyPr/>
          <a:lstStyle/>
          <a:p>
            <a:r>
              <a:rPr lang="en-US" dirty="0" smtClean="0"/>
              <a:t>Initiatives to</a:t>
            </a:r>
            <a:r>
              <a:rPr lang="en-US" i="1" dirty="0" smtClean="0"/>
              <a:t> Grow Volume</a:t>
            </a:r>
            <a:endParaRPr lang="en-US" i="1" dirty="0"/>
          </a:p>
        </p:txBody>
      </p:sp>
      <p:sp>
        <p:nvSpPr>
          <p:cNvPr id="5" name="Rectangle 4"/>
          <p:cNvSpPr/>
          <p:nvPr/>
        </p:nvSpPr>
        <p:spPr bwMode="auto">
          <a:xfrm>
            <a:off x="1632860" y="2136594"/>
            <a:ext cx="5878286" cy="326571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30530" tIns="65264" rIns="130530" bIns="65264" numCol="1" rtlCol="0" anchor="t" anchorCtr="0" compatLnSpc="1">
            <a:prstTxWarp prst="textNoShape">
              <a:avLst/>
            </a:prstTxWarp>
          </a:bodyPr>
          <a:lstStyle/>
          <a:p>
            <a:pPr defTabSz="2089398"/>
            <a:endParaRPr lang="en-US" sz="1400" dirty="0">
              <a:solidFill>
                <a:srgbClr val="DBE1E5"/>
              </a:solidFill>
            </a:endParaRPr>
          </a:p>
        </p:txBody>
      </p:sp>
      <p:sp>
        <p:nvSpPr>
          <p:cNvPr id="6" name="Rectangle 5"/>
          <p:cNvSpPr/>
          <p:nvPr/>
        </p:nvSpPr>
        <p:spPr bwMode="auto">
          <a:xfrm>
            <a:off x="4572000" y="2143126"/>
            <a:ext cx="2932340" cy="161925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30530" tIns="65264" rIns="130530" bIns="65264" numCol="1" rtlCol="0" anchor="t" anchorCtr="0" compatLnSpc="1">
            <a:prstTxWarp prst="textNoShape">
              <a:avLst/>
            </a:prstTxWarp>
          </a:bodyPr>
          <a:lstStyle/>
          <a:p>
            <a:pPr defTabSz="2089398"/>
            <a:endParaRPr lang="en-US" sz="1400" dirty="0">
              <a:solidFill>
                <a:srgbClr val="DBE1E5"/>
              </a:solidFill>
            </a:endParaRPr>
          </a:p>
        </p:txBody>
      </p:sp>
      <p:grpSp>
        <p:nvGrpSpPr>
          <p:cNvPr id="7" name="Group 63"/>
          <p:cNvGrpSpPr/>
          <p:nvPr/>
        </p:nvGrpSpPr>
        <p:grpSpPr>
          <a:xfrm>
            <a:off x="625928" y="5202635"/>
            <a:ext cx="1959429" cy="383721"/>
            <a:chOff x="460057" y="4192191"/>
            <a:chExt cx="1371600" cy="268605"/>
          </a:xfrm>
        </p:grpSpPr>
        <p:sp>
          <p:nvSpPr>
            <p:cNvPr id="8" name="Rectangle 7"/>
            <p:cNvSpPr/>
            <p:nvPr/>
          </p:nvSpPr>
          <p:spPr bwMode="auto">
            <a:xfrm>
              <a:off x="460057"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9" name="TextBox 8"/>
            <p:cNvSpPr txBox="1"/>
            <p:nvPr/>
          </p:nvSpPr>
          <p:spPr>
            <a:xfrm>
              <a:off x="460057" y="4203383"/>
              <a:ext cx="1371600" cy="215444"/>
            </a:xfrm>
            <a:prstGeom prst="rect">
              <a:avLst/>
            </a:prstGeom>
            <a:noFill/>
          </p:spPr>
          <p:txBody>
            <a:bodyPr wrap="square" rtlCol="0">
              <a:spAutoFit/>
            </a:bodyPr>
            <a:lstStyle/>
            <a:p>
              <a:pPr algn="ctr" defTabSz="913805"/>
              <a:r>
                <a:rPr lang="en-US" sz="1400" b="1" dirty="0">
                  <a:solidFill>
                    <a:srgbClr val="FFFFFF"/>
                  </a:solidFill>
                </a:rPr>
                <a:t>Lowest Priority</a:t>
              </a:r>
            </a:p>
          </p:txBody>
        </p:sp>
      </p:grpSp>
      <p:grpSp>
        <p:nvGrpSpPr>
          <p:cNvPr id="10" name="Group 55"/>
          <p:cNvGrpSpPr/>
          <p:nvPr/>
        </p:nvGrpSpPr>
        <p:grpSpPr>
          <a:xfrm>
            <a:off x="6451013" y="1945085"/>
            <a:ext cx="2126796" cy="383721"/>
            <a:chOff x="4514850" y="1911906"/>
            <a:chExt cx="1488757" cy="268605"/>
          </a:xfrm>
        </p:grpSpPr>
        <p:sp>
          <p:nvSpPr>
            <p:cNvPr id="11" name="Rectangle 10"/>
            <p:cNvSpPr/>
            <p:nvPr/>
          </p:nvSpPr>
          <p:spPr bwMode="auto">
            <a:xfrm>
              <a:off x="4573428" y="1911906"/>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12" name="TextBox 11"/>
            <p:cNvSpPr txBox="1"/>
            <p:nvPr/>
          </p:nvSpPr>
          <p:spPr>
            <a:xfrm>
              <a:off x="4514850" y="1923098"/>
              <a:ext cx="1488757" cy="215444"/>
            </a:xfrm>
            <a:prstGeom prst="rect">
              <a:avLst/>
            </a:prstGeom>
            <a:noFill/>
          </p:spPr>
          <p:txBody>
            <a:bodyPr wrap="square" rtlCol="0">
              <a:spAutoFit/>
            </a:bodyPr>
            <a:lstStyle/>
            <a:p>
              <a:pPr algn="ctr" defTabSz="913805"/>
              <a:r>
                <a:rPr lang="en-US" sz="1400" b="1" dirty="0">
                  <a:solidFill>
                    <a:srgbClr val="FFFFFF"/>
                  </a:solidFill>
                </a:rPr>
                <a:t>Highest Priority</a:t>
              </a:r>
            </a:p>
          </p:txBody>
        </p:sp>
      </p:grpSp>
      <p:grpSp>
        <p:nvGrpSpPr>
          <p:cNvPr id="13" name="Group 54"/>
          <p:cNvGrpSpPr/>
          <p:nvPr/>
        </p:nvGrpSpPr>
        <p:grpSpPr>
          <a:xfrm>
            <a:off x="6449786" y="5202635"/>
            <a:ext cx="2129246" cy="383721"/>
            <a:chOff x="4514850" y="4192191"/>
            <a:chExt cx="1490472" cy="268605"/>
          </a:xfrm>
        </p:grpSpPr>
        <p:sp>
          <p:nvSpPr>
            <p:cNvPr id="14" name="Rectangle 13"/>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15" name="TextBox 14"/>
            <p:cNvSpPr txBox="1"/>
            <p:nvPr/>
          </p:nvSpPr>
          <p:spPr>
            <a:xfrm>
              <a:off x="4514850" y="4203383"/>
              <a:ext cx="1490472" cy="215444"/>
            </a:xfrm>
            <a:prstGeom prst="rect">
              <a:avLst/>
            </a:prstGeom>
            <a:noFill/>
          </p:spPr>
          <p:txBody>
            <a:bodyPr wrap="square" rtlCol="0">
              <a:spAutoFit/>
            </a:bodyPr>
            <a:lstStyle/>
            <a:p>
              <a:pPr algn="ctr" defTabSz="913805"/>
              <a:r>
                <a:rPr lang="en-US" sz="1400" b="1" dirty="0">
                  <a:solidFill>
                    <a:srgbClr val="FFFFFF"/>
                  </a:solidFill>
                </a:rPr>
                <a:t>Secondary Priority</a:t>
              </a:r>
            </a:p>
          </p:txBody>
        </p:sp>
      </p:grpSp>
      <p:cxnSp>
        <p:nvCxnSpPr>
          <p:cNvPr id="16" name="Straight Arrow Connector 15"/>
          <p:cNvCxnSpPr/>
          <p:nvPr/>
        </p:nvCxnSpPr>
        <p:spPr bwMode="auto">
          <a:xfrm flipV="1">
            <a:off x="1494064" y="2626450"/>
            <a:ext cx="0" cy="2286000"/>
          </a:xfrm>
          <a:prstGeom prst="straightConnector1">
            <a:avLst/>
          </a:prstGeom>
          <a:ln>
            <a:headEnd type="none" w="med" len="med"/>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30286" y="5641702"/>
            <a:ext cx="3407231" cy="316501"/>
          </a:xfrm>
          <a:prstGeom prst="rect">
            <a:avLst/>
          </a:prstGeom>
          <a:noFill/>
        </p:spPr>
        <p:txBody>
          <a:bodyPr wrap="square" lIns="130530" tIns="65264" rIns="130530" bIns="65264" rtlCol="0">
            <a:spAutoFit/>
          </a:bodyPr>
          <a:lstStyle/>
          <a:p>
            <a:pPr algn="ctr" defTabSz="913805"/>
            <a:r>
              <a:rPr lang="en-US" sz="1200" b="1" dirty="0">
                <a:solidFill>
                  <a:prstClr val="black"/>
                </a:solidFill>
                <a:latin typeface="+mj-lt"/>
              </a:rPr>
              <a:t>Feasibility of Implementation</a:t>
            </a:r>
          </a:p>
        </p:txBody>
      </p:sp>
      <p:sp>
        <p:nvSpPr>
          <p:cNvPr id="20" name="TextBox 19"/>
          <p:cNvSpPr txBox="1"/>
          <p:nvPr/>
        </p:nvSpPr>
        <p:spPr>
          <a:xfrm>
            <a:off x="2231575" y="2645229"/>
            <a:ext cx="1621971" cy="347246"/>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a:t>
            </a:r>
            <a:r>
              <a:rPr lang="en-US" sz="1400" dirty="0" smtClean="0">
                <a:solidFill>
                  <a:prstClr val="black"/>
                </a:solidFill>
              </a:rPr>
              <a:t>4</a:t>
            </a:r>
            <a:endParaRPr lang="en-US" sz="1400" dirty="0">
              <a:solidFill>
                <a:prstClr val="black"/>
              </a:solidFill>
            </a:endParaRPr>
          </a:p>
        </p:txBody>
      </p:sp>
      <p:sp>
        <p:nvSpPr>
          <p:cNvPr id="21" name="TextBox 20"/>
          <p:cNvSpPr txBox="1"/>
          <p:nvPr/>
        </p:nvSpPr>
        <p:spPr>
          <a:xfrm>
            <a:off x="4931233" y="266700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2</a:t>
            </a:r>
          </a:p>
        </p:txBody>
      </p:sp>
      <p:sp>
        <p:nvSpPr>
          <p:cNvPr id="22" name="TextBox 21"/>
          <p:cNvSpPr txBox="1"/>
          <p:nvPr/>
        </p:nvSpPr>
        <p:spPr>
          <a:xfrm>
            <a:off x="5442857" y="3058889"/>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3</a:t>
            </a:r>
          </a:p>
        </p:txBody>
      </p:sp>
      <p:sp>
        <p:nvSpPr>
          <p:cNvPr id="23" name="TextBox 22"/>
          <p:cNvSpPr txBox="1"/>
          <p:nvPr/>
        </p:nvSpPr>
        <p:spPr>
          <a:xfrm>
            <a:off x="4855031" y="3918861"/>
            <a:ext cx="2361825" cy="347279"/>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i="1" dirty="0" smtClean="0">
                <a:solidFill>
                  <a:prstClr val="black"/>
                </a:solidFill>
              </a:rPr>
              <a:t>Specialist Consult Line</a:t>
            </a:r>
            <a:endParaRPr lang="en-US" sz="1400" i="1" dirty="0">
              <a:solidFill>
                <a:prstClr val="black"/>
              </a:solidFill>
            </a:endParaRPr>
          </a:p>
        </p:txBody>
      </p:sp>
      <p:sp>
        <p:nvSpPr>
          <p:cNvPr id="24" name="TextBox 23"/>
          <p:cNvSpPr txBox="1"/>
          <p:nvPr/>
        </p:nvSpPr>
        <p:spPr>
          <a:xfrm>
            <a:off x="3374575" y="3897089"/>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5</a:t>
            </a:r>
          </a:p>
        </p:txBody>
      </p:sp>
      <p:sp>
        <p:nvSpPr>
          <p:cNvPr id="25" name="TextBox 24"/>
          <p:cNvSpPr txBox="1"/>
          <p:nvPr/>
        </p:nvSpPr>
        <p:spPr>
          <a:xfrm>
            <a:off x="5856516" y="238397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6</a:t>
            </a:r>
          </a:p>
        </p:txBody>
      </p:sp>
      <p:sp>
        <p:nvSpPr>
          <p:cNvPr id="26" name="TextBox 25"/>
          <p:cNvSpPr txBox="1"/>
          <p:nvPr/>
        </p:nvSpPr>
        <p:spPr>
          <a:xfrm>
            <a:off x="5135757" y="4488316"/>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7</a:t>
            </a:r>
          </a:p>
        </p:txBody>
      </p:sp>
      <p:grpSp>
        <p:nvGrpSpPr>
          <p:cNvPr id="27" name="Group 54"/>
          <p:cNvGrpSpPr/>
          <p:nvPr/>
        </p:nvGrpSpPr>
        <p:grpSpPr>
          <a:xfrm>
            <a:off x="625931" y="1904262"/>
            <a:ext cx="2129246" cy="383721"/>
            <a:chOff x="4514850" y="4192191"/>
            <a:chExt cx="1490472" cy="268605"/>
          </a:xfrm>
        </p:grpSpPr>
        <p:sp>
          <p:nvSpPr>
            <p:cNvPr id="28" name="Rectangle 27"/>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089398"/>
              <a:endParaRPr lang="en-US" sz="1400" dirty="0">
                <a:solidFill>
                  <a:srgbClr val="DBE1E5"/>
                </a:solidFill>
              </a:endParaRPr>
            </a:p>
          </p:txBody>
        </p:sp>
        <p:sp>
          <p:nvSpPr>
            <p:cNvPr id="29" name="TextBox 28"/>
            <p:cNvSpPr txBox="1"/>
            <p:nvPr/>
          </p:nvSpPr>
          <p:spPr>
            <a:xfrm>
              <a:off x="4514850" y="4203383"/>
              <a:ext cx="1490472" cy="215444"/>
            </a:xfrm>
            <a:prstGeom prst="rect">
              <a:avLst/>
            </a:prstGeom>
            <a:noFill/>
          </p:spPr>
          <p:txBody>
            <a:bodyPr wrap="square" rtlCol="0">
              <a:spAutoFit/>
            </a:bodyPr>
            <a:lstStyle/>
            <a:p>
              <a:pPr algn="ctr" defTabSz="913805"/>
              <a:r>
                <a:rPr lang="en-US" sz="1400" b="1" dirty="0">
                  <a:solidFill>
                    <a:srgbClr val="FFFFFF"/>
                  </a:solidFill>
                </a:rPr>
                <a:t>Secondary Priority</a:t>
              </a:r>
            </a:p>
          </p:txBody>
        </p:sp>
      </p:grpSp>
      <p:cxnSp>
        <p:nvCxnSpPr>
          <p:cNvPr id="30" name="Straight Connector 29"/>
          <p:cNvCxnSpPr/>
          <p:nvPr/>
        </p:nvCxnSpPr>
        <p:spPr bwMode="auto">
          <a:xfrm>
            <a:off x="4572000" y="2136594"/>
            <a:ext cx="0" cy="3265714"/>
          </a:xfrm>
          <a:prstGeom prst="line">
            <a:avLst/>
          </a:prstGeom>
          <a:solidFill>
            <a:schemeClr val="accent1"/>
          </a:solidFill>
          <a:ln w="6350" cap="flat" cmpd="sng" algn="ctr">
            <a:solidFill>
              <a:schemeClr val="tx1"/>
            </a:solidFill>
            <a:prstDash val="solid"/>
            <a:round/>
            <a:headEnd type="none" w="med" len="med"/>
            <a:tailEnd type="none"/>
          </a:ln>
          <a:effectLst/>
        </p:spPr>
      </p:cxnSp>
      <p:cxnSp>
        <p:nvCxnSpPr>
          <p:cNvPr id="31" name="Straight Connector 30"/>
          <p:cNvCxnSpPr/>
          <p:nvPr/>
        </p:nvCxnSpPr>
        <p:spPr bwMode="auto">
          <a:xfrm>
            <a:off x="1632860" y="3769450"/>
            <a:ext cx="5878286" cy="0"/>
          </a:xfrm>
          <a:prstGeom prst="line">
            <a:avLst/>
          </a:prstGeom>
          <a:solidFill>
            <a:schemeClr val="accent1"/>
          </a:solidFill>
          <a:ln w="6350" cap="flat" cmpd="sng" algn="ctr">
            <a:solidFill>
              <a:schemeClr val="tx1"/>
            </a:solidFill>
            <a:prstDash val="solid"/>
            <a:round/>
            <a:headEnd type="none" w="med" len="med"/>
            <a:tailEnd type="none"/>
          </a:ln>
          <a:effectLst/>
        </p:spPr>
      </p:cxnSp>
      <p:sp>
        <p:nvSpPr>
          <p:cNvPr id="32" name="TextBox 31"/>
          <p:cNvSpPr txBox="1"/>
          <p:nvPr/>
        </p:nvSpPr>
        <p:spPr>
          <a:xfrm>
            <a:off x="1175657" y="4844143"/>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Low</a:t>
            </a:r>
          </a:p>
        </p:txBody>
      </p:sp>
      <p:sp>
        <p:nvSpPr>
          <p:cNvPr id="33" name="TextBox 32"/>
          <p:cNvSpPr txBox="1"/>
          <p:nvPr/>
        </p:nvSpPr>
        <p:spPr>
          <a:xfrm>
            <a:off x="2476503" y="5344886"/>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Low</a:t>
            </a:r>
          </a:p>
        </p:txBody>
      </p:sp>
      <p:sp>
        <p:nvSpPr>
          <p:cNvPr id="34" name="TextBox 33"/>
          <p:cNvSpPr txBox="1"/>
          <p:nvPr/>
        </p:nvSpPr>
        <p:spPr>
          <a:xfrm>
            <a:off x="1110345" y="2307771"/>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High</a:t>
            </a:r>
          </a:p>
        </p:txBody>
      </p:sp>
      <p:sp>
        <p:nvSpPr>
          <p:cNvPr id="35" name="TextBox 34"/>
          <p:cNvSpPr txBox="1"/>
          <p:nvPr/>
        </p:nvSpPr>
        <p:spPr>
          <a:xfrm>
            <a:off x="6006195" y="5344886"/>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High</a:t>
            </a:r>
          </a:p>
        </p:txBody>
      </p:sp>
      <p:sp>
        <p:nvSpPr>
          <p:cNvPr id="36" name="TextBox 35"/>
          <p:cNvSpPr txBox="1"/>
          <p:nvPr/>
        </p:nvSpPr>
        <p:spPr>
          <a:xfrm>
            <a:off x="138249" y="3410637"/>
            <a:ext cx="1385751" cy="701189"/>
          </a:xfrm>
          <a:prstGeom prst="rect">
            <a:avLst/>
          </a:prstGeom>
          <a:noFill/>
        </p:spPr>
        <p:txBody>
          <a:bodyPr wrap="square" lIns="130530" tIns="65264" rIns="130530" bIns="65264" rtlCol="0">
            <a:spAutoFit/>
          </a:bodyPr>
          <a:lstStyle/>
          <a:p>
            <a:pPr algn="ctr" defTabSz="913805"/>
            <a:r>
              <a:rPr lang="en-US" sz="1200" b="1" dirty="0">
                <a:solidFill>
                  <a:prstClr val="black"/>
                </a:solidFill>
                <a:latin typeface="+mj-lt"/>
              </a:rPr>
              <a:t>Potential Impact on </a:t>
            </a:r>
          </a:p>
          <a:p>
            <a:pPr algn="ctr" defTabSz="913805"/>
            <a:r>
              <a:rPr lang="en-US" sz="1200" b="1" i="1" dirty="0" smtClean="0">
                <a:solidFill>
                  <a:prstClr val="black"/>
                </a:solidFill>
                <a:latin typeface="+mj-lt"/>
              </a:rPr>
              <a:t>Volume</a:t>
            </a:r>
            <a:endParaRPr lang="en-US" sz="1200" b="1" i="1" dirty="0">
              <a:solidFill>
                <a:prstClr val="black"/>
              </a:solidFill>
              <a:latin typeface="+mj-lt"/>
            </a:endParaRPr>
          </a:p>
        </p:txBody>
      </p:sp>
      <p:cxnSp>
        <p:nvCxnSpPr>
          <p:cNvPr id="38" name="Straight Arrow Connector 37"/>
          <p:cNvCxnSpPr>
            <a:stCxn id="33" idx="3"/>
            <a:endCxn id="35" idx="1"/>
          </p:cNvCxnSpPr>
          <p:nvPr/>
        </p:nvCxnSpPr>
        <p:spPr>
          <a:xfrm>
            <a:off x="3184081" y="5509766"/>
            <a:ext cx="2822121" cy="0"/>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41"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smtClean="0">
                <a:solidFill>
                  <a:srgbClr val="617685"/>
                </a:solidFill>
                <a:latin typeface="Arial"/>
              </a:rPr>
              <a:t>Prioritization of Initiatives </a:t>
            </a:r>
            <a:r>
              <a:rPr lang="en-US" sz="1300" dirty="0">
                <a:solidFill>
                  <a:srgbClr val="617685"/>
                </a:solidFill>
                <a:latin typeface="Arial"/>
              </a:rPr>
              <a:t>by Potential Impact and Feasibility</a:t>
            </a:r>
          </a:p>
        </p:txBody>
      </p:sp>
      <p:sp>
        <p:nvSpPr>
          <p:cNvPr id="42" name="Chevron 41"/>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43" name="Chevron 42"/>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44" name="Chevron 43"/>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3413174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 </a:t>
            </a:r>
            <a:endParaRPr lang="en-US" i="1" dirty="0"/>
          </a:p>
        </p:txBody>
      </p:sp>
      <p:sp>
        <p:nvSpPr>
          <p:cNvPr id="4" name="Title 3"/>
          <p:cNvSpPr>
            <a:spLocks noGrp="1"/>
          </p:cNvSpPr>
          <p:nvPr>
            <p:ph type="title"/>
          </p:nvPr>
        </p:nvSpPr>
        <p:spPr/>
        <p:txBody>
          <a:bodyPr/>
          <a:lstStyle/>
          <a:p>
            <a:r>
              <a:rPr lang="en-US" dirty="0" smtClean="0"/>
              <a:t>Financial Summary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33075745"/>
              </p:ext>
            </p:extLst>
          </p:nvPr>
        </p:nvGraphicFramePr>
        <p:xfrm>
          <a:off x="314237" y="1391466"/>
          <a:ext cx="8594344" cy="4963616"/>
        </p:xfrm>
        <a:graphic>
          <a:graphicData uri="http://schemas.openxmlformats.org/drawingml/2006/table">
            <a:tbl>
              <a:tblPr firstRow="1" bandRow="1">
                <a:tableStyleId>{5C22544A-7EE6-4342-B048-85BDC9FD1C3A}</a:tableStyleId>
              </a:tblPr>
              <a:tblGrid>
                <a:gridCol w="1209763"/>
                <a:gridCol w="156029"/>
                <a:gridCol w="783013"/>
                <a:gridCol w="783013"/>
                <a:gridCol w="783013"/>
                <a:gridCol w="783013"/>
                <a:gridCol w="783013"/>
                <a:gridCol w="783013"/>
                <a:gridCol w="783013"/>
                <a:gridCol w="783013"/>
                <a:gridCol w="964448"/>
              </a:tblGrid>
              <a:tr h="542108">
                <a:tc>
                  <a:txBody>
                    <a:bodyPr/>
                    <a:lstStyle/>
                    <a:p>
                      <a:pPr algn="ctr"/>
                      <a:endParaRPr lang="en-US" sz="1100" dirty="0"/>
                    </a:p>
                  </a:txBody>
                  <a:tcPr marL="130629" marR="130629" marT="65314" marB="65314" anchor="ctr"/>
                </a:tc>
                <a:tc gridSpan="2">
                  <a:txBody>
                    <a:bodyPr/>
                    <a:lstStyle/>
                    <a:p>
                      <a:pPr algn="ctr"/>
                      <a:r>
                        <a:rPr lang="en-US" sz="900" dirty="0" smtClean="0"/>
                        <a:t>Specialist</a:t>
                      </a:r>
                      <a:r>
                        <a:rPr lang="en-US" sz="900" baseline="0" dirty="0" smtClean="0"/>
                        <a:t> Consult Line</a:t>
                      </a:r>
                      <a:endParaRPr lang="en-US" sz="900" dirty="0"/>
                    </a:p>
                  </a:txBody>
                  <a:tcPr marL="130629" marR="130629" marT="65314" marB="65314" anchor="ctr"/>
                </a:tc>
                <a:tc hMerge="1">
                  <a:txBody>
                    <a:bodyPr/>
                    <a:lstStyle/>
                    <a:p>
                      <a:pPr algn="ctr"/>
                      <a:endParaRPr lang="en-US" sz="900" dirty="0"/>
                    </a:p>
                  </a:txBody>
                  <a:tcPr marL="130629" marR="130629" marT="65314" marB="65314" anchor="ctr"/>
                </a:tc>
                <a:tc>
                  <a:txBody>
                    <a:bodyPr/>
                    <a:lstStyle/>
                    <a:p>
                      <a:pPr algn="ctr"/>
                      <a:r>
                        <a:rPr lang="en-US" sz="1000" dirty="0" smtClean="0"/>
                        <a:t>2</a:t>
                      </a:r>
                      <a:endParaRPr lang="en-US" sz="1000" dirty="0"/>
                    </a:p>
                  </a:txBody>
                  <a:tcPr marL="130629" marR="130629" marT="65314" marB="65314" anchor="ctr"/>
                </a:tc>
                <a:tc>
                  <a:txBody>
                    <a:bodyPr/>
                    <a:lstStyle/>
                    <a:p>
                      <a:pPr algn="ctr"/>
                      <a:r>
                        <a:rPr lang="en-US" sz="1000" dirty="0" smtClean="0"/>
                        <a:t>3</a:t>
                      </a:r>
                      <a:endParaRPr lang="en-US" sz="1000" dirty="0"/>
                    </a:p>
                  </a:txBody>
                  <a:tcPr marL="130629" marR="130629" marT="65314" marB="65314" anchor="ctr"/>
                </a:tc>
                <a:tc>
                  <a:txBody>
                    <a:bodyPr/>
                    <a:lstStyle/>
                    <a:p>
                      <a:pPr algn="ctr"/>
                      <a:r>
                        <a:rPr lang="en-US" sz="1000" dirty="0" smtClean="0"/>
                        <a:t>4</a:t>
                      </a:r>
                      <a:endParaRPr lang="en-US" sz="1000" dirty="0"/>
                    </a:p>
                  </a:txBody>
                  <a:tcPr marL="130629" marR="130629" marT="65314" marB="65314" anchor="ctr"/>
                </a:tc>
                <a:tc>
                  <a:txBody>
                    <a:bodyPr/>
                    <a:lstStyle/>
                    <a:p>
                      <a:pPr algn="ctr"/>
                      <a:r>
                        <a:rPr lang="en-US" sz="1000" dirty="0" smtClean="0"/>
                        <a:t>5</a:t>
                      </a:r>
                      <a:endParaRPr lang="en-US" sz="1000" dirty="0"/>
                    </a:p>
                  </a:txBody>
                  <a:tcPr marL="130629" marR="130629" marT="65314" marB="65314" anchor="ctr"/>
                </a:tc>
                <a:tc>
                  <a:txBody>
                    <a:bodyPr/>
                    <a:lstStyle/>
                    <a:p>
                      <a:pPr algn="ctr"/>
                      <a:r>
                        <a:rPr lang="en-US" sz="1000" dirty="0" smtClean="0"/>
                        <a:t>6</a:t>
                      </a:r>
                      <a:endParaRPr lang="en-US" sz="1000" dirty="0"/>
                    </a:p>
                  </a:txBody>
                  <a:tcPr marL="130629" marR="130629" marT="65314" marB="65314" anchor="ctr"/>
                </a:tc>
                <a:tc>
                  <a:txBody>
                    <a:bodyPr/>
                    <a:lstStyle/>
                    <a:p>
                      <a:pPr algn="ctr"/>
                      <a:r>
                        <a:rPr lang="en-US" sz="1000" dirty="0" smtClean="0"/>
                        <a:t>7</a:t>
                      </a:r>
                      <a:endParaRPr lang="en-US" sz="1000" dirty="0"/>
                    </a:p>
                  </a:txBody>
                  <a:tcPr marL="130629" marR="130629" marT="65314" marB="65314" anchor="ctr"/>
                </a:tc>
                <a:tc>
                  <a:txBody>
                    <a:bodyPr/>
                    <a:lstStyle/>
                    <a:p>
                      <a:pPr algn="ctr"/>
                      <a:r>
                        <a:rPr lang="en-US" sz="1000" dirty="0" smtClean="0"/>
                        <a:t>8</a:t>
                      </a:r>
                      <a:endParaRPr lang="en-US" sz="1000" dirty="0"/>
                    </a:p>
                  </a:txBody>
                  <a:tcPr marL="130629" marR="130629" marT="65314" marB="65314" anchor="ctr"/>
                </a:tc>
                <a:tc>
                  <a:txBody>
                    <a:bodyPr/>
                    <a:lstStyle/>
                    <a:p>
                      <a:pPr algn="ctr"/>
                      <a:r>
                        <a:rPr lang="en-US" sz="1000" dirty="0" smtClean="0"/>
                        <a:t>Goal Investment</a:t>
                      </a:r>
                      <a:endParaRPr lang="en-US" sz="1000" dirty="0"/>
                    </a:p>
                  </a:txBody>
                  <a:tcPr marL="130629" marR="130629" marT="65314" marB="65314" anchor="ctr">
                    <a:solidFill>
                      <a:schemeClr val="accent2">
                        <a:lumMod val="75000"/>
                      </a:schemeClr>
                    </a:solidFill>
                  </a:tcPr>
                </a:tc>
              </a:tr>
              <a:tr h="298268">
                <a:tc gridSpan="7">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98268">
                <a:tc gridSpan="2">
                  <a:txBody>
                    <a:bodyPr/>
                    <a:lstStyle/>
                    <a:p>
                      <a:r>
                        <a:rPr lang="en-US" sz="1100" dirty="0" smtClean="0"/>
                        <a:t>Facilities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2">
                  <a:txBody>
                    <a:bodyPr/>
                    <a:lstStyle/>
                    <a:p>
                      <a:r>
                        <a:rPr lang="en-US" sz="1100" dirty="0" smtClean="0"/>
                        <a:t>Equipment</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r>
                        <a:rPr lang="en-US" sz="1100" dirty="0" smtClean="0"/>
                        <a:t>Information Technology</a:t>
                      </a:r>
                      <a:endParaRPr lang="en-US" sz="1100" dirty="0"/>
                    </a:p>
                  </a:txBody>
                  <a:tcPr marL="130629" marR="130629" marT="65314" marB="65314"/>
                </a:tc>
                <a:tc hMerge="1">
                  <a:txBody>
                    <a:bodyPr/>
                    <a:lstStyle/>
                    <a:p>
                      <a:endParaRPr lang="en-US"/>
                    </a:p>
                  </a:txBody>
                  <a:tcPr/>
                </a:tc>
                <a:tc>
                  <a:txBody>
                    <a:bodyPr/>
                    <a:lstStyle/>
                    <a:p>
                      <a:pPr algn="ctr"/>
                      <a:r>
                        <a:rPr lang="en-US" sz="1100" i="1" dirty="0" smtClean="0"/>
                        <a:t>90,000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2">
                  <a:txBody>
                    <a:bodyPr/>
                    <a:lstStyle/>
                    <a:p>
                      <a:pPr algn="l"/>
                      <a:r>
                        <a:rPr lang="en-US" sz="1100" b="1" dirty="0" smtClean="0"/>
                        <a:t>Subtotal</a:t>
                      </a:r>
                      <a:endParaRPr lang="en-US" sz="1100" dirty="0"/>
                    </a:p>
                  </a:txBody>
                  <a:tcPr marL="130629" marR="130629" marT="65314" marB="65314"/>
                </a:tc>
                <a:tc hMerge="1">
                  <a:txBody>
                    <a:bodyPr/>
                    <a:lstStyle/>
                    <a:p>
                      <a:endParaRPr lang="en-US"/>
                    </a:p>
                  </a:txBody>
                  <a:tcPr/>
                </a:tc>
                <a:tc>
                  <a:txBody>
                    <a:bodyPr/>
                    <a:lstStyle/>
                    <a:p>
                      <a:pPr algn="ctr"/>
                      <a:r>
                        <a:rPr lang="en-US" sz="1100" i="1" dirty="0" smtClean="0"/>
                        <a:t>96,000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7">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98268">
                <a:tc gridSpan="2">
                  <a:txBody>
                    <a:bodyPr/>
                    <a:lstStyle/>
                    <a:p>
                      <a:r>
                        <a:rPr lang="en-US" sz="1100" dirty="0" smtClean="0"/>
                        <a:t>Clinical Staff</a:t>
                      </a:r>
                      <a:endParaRPr lang="en-US" sz="1100" dirty="0"/>
                    </a:p>
                  </a:txBody>
                  <a:tcPr marL="130629" marR="130629" marT="65314" marB="65314"/>
                </a:tc>
                <a:tc hMerge="1">
                  <a:txBody>
                    <a:bodyPr/>
                    <a:lstStyle/>
                    <a:p>
                      <a:endParaRPr lang="en-US"/>
                    </a:p>
                  </a:txBody>
                  <a:tcPr/>
                </a:tc>
                <a:tc>
                  <a:txBody>
                    <a:bodyPr/>
                    <a:lstStyle/>
                    <a:p>
                      <a:pPr algn="ctr"/>
                      <a:r>
                        <a:rPr lang="en-US" sz="1100" i="1" dirty="0" smtClean="0"/>
                        <a:t>90,000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r>
                        <a:rPr lang="en-US" sz="1100" dirty="0" smtClean="0"/>
                        <a:t>Training</a:t>
                      </a:r>
                      <a:r>
                        <a:rPr lang="en-US" sz="1100" baseline="0" dirty="0" smtClean="0"/>
                        <a:t> / Development</a:t>
                      </a:r>
                      <a:endParaRPr lang="en-US" sz="1100" dirty="0"/>
                    </a:p>
                  </a:txBody>
                  <a:tcPr marL="130629" marR="130629" marT="65314" marB="65314"/>
                </a:tc>
                <a:tc hMerge="1">
                  <a:txBody>
                    <a:bodyPr/>
                    <a:lstStyle/>
                    <a:p>
                      <a:endParaRPr lang="en-US"/>
                    </a:p>
                  </a:txBody>
                  <a:tcPr/>
                </a:tc>
                <a:tc>
                  <a:txBody>
                    <a:bodyPr/>
                    <a:lstStyle/>
                    <a:p>
                      <a:pPr algn="ctr"/>
                      <a:r>
                        <a:rPr lang="en-US" sz="1100" i="1" dirty="0" smtClean="0"/>
                        <a:t>2,000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70000">
                <a:tc gridSpan="2">
                  <a:txBody>
                    <a:bodyPr/>
                    <a:lstStyle/>
                    <a:p>
                      <a:r>
                        <a:rPr lang="en-US" sz="1100" dirty="0" smtClean="0"/>
                        <a:t>Marketing and Communication</a:t>
                      </a:r>
                      <a:endParaRPr lang="en-US" sz="1100" dirty="0"/>
                    </a:p>
                  </a:txBody>
                  <a:tcPr marL="130629" marR="130629" marT="65314" marB="65314"/>
                </a:tc>
                <a:tc hMerge="1">
                  <a:txBody>
                    <a:bodyPr/>
                    <a:lstStyle/>
                    <a:p>
                      <a:endParaRPr lang="en-US"/>
                    </a:p>
                  </a:txBody>
                  <a:tcPr/>
                </a:tc>
                <a:tc>
                  <a:txBody>
                    <a:bodyPr/>
                    <a:lstStyle/>
                    <a:p>
                      <a:pPr algn="ctr"/>
                      <a:r>
                        <a:rPr lang="en-US" sz="1100" i="1" dirty="0" smtClean="0"/>
                        <a:t>10,000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r>
                        <a:rPr lang="en-US" sz="1100" dirty="0" smtClean="0"/>
                        <a:t>Administrative</a:t>
                      </a:r>
                      <a:r>
                        <a:rPr lang="en-US" sz="1100" baseline="0" dirty="0" smtClean="0"/>
                        <a:t> Costs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2,000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2">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hMerge="1">
                  <a:txBody>
                    <a:bodyPr/>
                    <a:lstStyle/>
                    <a:p>
                      <a:endParaRPr lang="en-US"/>
                    </a:p>
                  </a:txBody>
                  <a:tcPr/>
                </a:tc>
                <a:tc>
                  <a:txBody>
                    <a:bodyPr/>
                    <a:lstStyle/>
                    <a:p>
                      <a:pPr algn="ctr"/>
                      <a:r>
                        <a:rPr lang="en-US" sz="1100" i="1" dirty="0" smtClean="0"/>
                        <a:t>104,000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pPr algn="l"/>
                      <a:r>
                        <a:rPr lang="en-US" sz="1100" b="1" dirty="0" smtClean="0">
                          <a:solidFill>
                            <a:schemeClr val="bg1"/>
                          </a:solidFill>
                        </a:rPr>
                        <a:t>Initiative </a:t>
                      </a:r>
                      <a:r>
                        <a:rPr lang="en-US" sz="1100" b="1" baseline="0" dirty="0" smtClean="0">
                          <a:solidFill>
                            <a:schemeClr val="bg1"/>
                          </a:solidFill>
                        </a:rPr>
                        <a:t>Investment</a:t>
                      </a:r>
                      <a:endParaRPr lang="en-US" sz="1100" b="1" dirty="0">
                        <a:solidFill>
                          <a:schemeClr val="bg1"/>
                        </a:solidFill>
                      </a:endParaRPr>
                    </a:p>
                  </a:txBody>
                  <a:tcPr marL="130629" marR="130629" marT="65314" marB="65314">
                    <a:solidFill>
                      <a:schemeClr val="accent2">
                        <a:lumMod val="75000"/>
                      </a:schemeClr>
                    </a:solidFill>
                  </a:tcPr>
                </a:tc>
                <a:tc hMerge="1">
                  <a:txBody>
                    <a:bodyPr/>
                    <a:lstStyle/>
                    <a:p>
                      <a:endParaRPr lang="en-US"/>
                    </a:p>
                  </a:txBody>
                  <a:tcPr/>
                </a:tc>
                <a:tc>
                  <a:txBody>
                    <a:bodyPr/>
                    <a:lstStyle/>
                    <a:p>
                      <a:pPr algn="ctr"/>
                      <a:r>
                        <a:rPr lang="en-US" sz="1100" i="1" dirty="0" smtClean="0">
                          <a:solidFill>
                            <a:schemeClr val="bg1"/>
                          </a:solidFill>
                        </a:rPr>
                        <a:t>200,000</a:t>
                      </a:r>
                      <a:endParaRPr lang="en-US" sz="1100" i="1" dirty="0">
                        <a:solidFill>
                          <a:schemeClr val="bg1"/>
                        </a:solidFill>
                      </a:endParaRPr>
                    </a:p>
                  </a:txBody>
                  <a:tcPr marL="130629" marR="130629" marT="65314" marB="65314" anchor="ctr">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solidFill>
                          <a:schemeClr val="bg1"/>
                        </a:solidFill>
                      </a:endParaRPr>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400" dirty="0">
                <a:solidFill>
                  <a:schemeClr val="bg1">
                    <a:lumMod val="50000"/>
                  </a:schemeClr>
                </a:solidFill>
              </a:rPr>
              <a:t>Investment Required for Initiatives to </a:t>
            </a:r>
            <a:r>
              <a:rPr lang="en-US" sz="1400" dirty="0" smtClean="0">
                <a:solidFill>
                  <a:schemeClr val="bg1">
                    <a:lumMod val="50000"/>
                  </a:schemeClr>
                </a:solidFill>
              </a:rPr>
              <a:t>Grow Volume</a:t>
            </a:r>
            <a:endParaRPr lang="en-US" sz="1300" dirty="0">
              <a:solidFill>
                <a:schemeClr val="bg1">
                  <a:lumMod val="50000"/>
                </a:schemeClr>
              </a:solidFill>
            </a:endParaRPr>
          </a:p>
        </p:txBody>
      </p:sp>
      <p:sp>
        <p:nvSpPr>
          <p:cNvPr id="9" name="Chevron 8"/>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10" name="Chevron 9"/>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11" name="Chevron 10"/>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1750804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43</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#1: </a:t>
            </a:r>
            <a:r>
              <a:rPr lang="en-US" i="1" dirty="0" smtClean="0"/>
              <a:t>Grow Volume</a:t>
            </a:r>
            <a:endParaRPr lang="en-US" i="1" dirty="0"/>
          </a:p>
        </p:txBody>
      </p:sp>
      <p:sp>
        <p:nvSpPr>
          <p:cNvPr id="4" name="Title 3"/>
          <p:cNvSpPr>
            <a:spLocks noGrp="1"/>
          </p:cNvSpPr>
          <p:nvPr>
            <p:ph type="title"/>
          </p:nvPr>
        </p:nvSpPr>
        <p:spPr/>
        <p:txBody>
          <a:bodyPr/>
          <a:lstStyle/>
          <a:p>
            <a:r>
              <a:rPr lang="en-US" dirty="0" smtClean="0"/>
              <a:t>Implementation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26615878"/>
              </p:ext>
            </p:extLst>
          </p:nvPr>
        </p:nvGraphicFramePr>
        <p:xfrm>
          <a:off x="457202" y="1219201"/>
          <a:ext cx="8256835" cy="5029200"/>
        </p:xfrm>
        <a:graphic>
          <a:graphicData uri="http://schemas.openxmlformats.org/drawingml/2006/table">
            <a:tbl>
              <a:tblPr firstRow="1" bandRow="1">
                <a:tableStyleId>{2D5ABB26-0587-4C30-8999-92F81FD0307C}</a:tableStyleId>
              </a:tblPr>
              <a:tblGrid>
                <a:gridCol w="2438400"/>
                <a:gridCol w="1163687"/>
                <a:gridCol w="1163687"/>
                <a:gridCol w="1163687"/>
                <a:gridCol w="1163687"/>
                <a:gridCol w="1163687"/>
              </a:tblGrid>
              <a:tr h="457200">
                <a:tc>
                  <a:txBody>
                    <a:bodyPr/>
                    <a:lstStyle/>
                    <a:p>
                      <a:pPr algn="ctr" fontAlgn="b"/>
                      <a:r>
                        <a:rPr lang="en-US" sz="1100" u="none" strike="noStrike" dirty="0"/>
                        <a:t>Initiative </a:t>
                      </a:r>
                      <a:endParaRPr lang="en-US" sz="1100" b="0" i="0" u="none" strike="noStrike" dirty="0">
                        <a:solidFill>
                          <a:srgbClr val="000000"/>
                        </a:solidFill>
                        <a:latin typeface="+mj-lt"/>
                      </a:endParaRPr>
                    </a:p>
                  </a:txBody>
                  <a:tcPr marT="91440" marB="91440" anchor="ctr"/>
                </a:tc>
                <a:tc>
                  <a:txBody>
                    <a:bodyPr/>
                    <a:lstStyle/>
                    <a:p>
                      <a:pPr algn="ctr"/>
                      <a:r>
                        <a:rPr lang="en-US" sz="1100" dirty="0" smtClean="0"/>
                        <a:t>YR 1</a:t>
                      </a:r>
                      <a:endParaRPr lang="en-US" sz="1100" dirty="0"/>
                    </a:p>
                  </a:txBody>
                  <a:tcPr marL="130629" marR="130629" marT="65314" marB="65314" anchor="ctr"/>
                </a:tc>
                <a:tc>
                  <a:txBody>
                    <a:bodyPr/>
                    <a:lstStyle/>
                    <a:p>
                      <a:pPr algn="ctr"/>
                      <a:r>
                        <a:rPr lang="en-US" sz="1100" dirty="0" smtClean="0"/>
                        <a:t>YR 2</a:t>
                      </a:r>
                      <a:endParaRPr lang="en-US" sz="1100" dirty="0"/>
                    </a:p>
                  </a:txBody>
                  <a:tcPr marL="130629" marR="130629" marT="65314" marB="65314" anchor="ctr"/>
                </a:tc>
                <a:tc>
                  <a:txBody>
                    <a:bodyPr/>
                    <a:lstStyle/>
                    <a:p>
                      <a:pPr algn="ctr"/>
                      <a:r>
                        <a:rPr lang="en-US" sz="1100" dirty="0" smtClean="0"/>
                        <a:t>YR 3</a:t>
                      </a:r>
                      <a:endParaRPr lang="en-US" sz="1100" dirty="0"/>
                    </a:p>
                  </a:txBody>
                  <a:tcPr marL="130629" marR="130629" marT="65314" marB="65314" anchor="ctr"/>
                </a:tc>
                <a:tc>
                  <a:txBody>
                    <a:bodyPr/>
                    <a:lstStyle/>
                    <a:p>
                      <a:pPr algn="ctr"/>
                      <a:r>
                        <a:rPr lang="en-US" sz="1100" dirty="0" smtClean="0"/>
                        <a:t>YR 4</a:t>
                      </a:r>
                      <a:endParaRPr lang="en-US" sz="1100" dirty="0"/>
                    </a:p>
                  </a:txBody>
                  <a:tcPr marL="130629" marR="130629" marT="65314" marB="65314" anchor="ctr"/>
                </a:tc>
                <a:tc>
                  <a:txBody>
                    <a:bodyPr/>
                    <a:lstStyle/>
                    <a:p>
                      <a:pPr algn="ctr"/>
                      <a:r>
                        <a:rPr lang="en-US" sz="1100" dirty="0" smtClean="0"/>
                        <a:t>YR 5</a:t>
                      </a:r>
                      <a:endParaRPr lang="en-US" sz="1100" dirty="0"/>
                    </a:p>
                  </a:txBody>
                  <a:tcPr marL="130629" marR="130629" marT="65314" marB="65314" anchor="ctr"/>
                </a:tc>
              </a:tr>
              <a:tr h="457200">
                <a:tc>
                  <a:txBody>
                    <a:bodyPr/>
                    <a:lstStyle/>
                    <a:p>
                      <a:pPr algn="l" fontAlgn="b"/>
                      <a:r>
                        <a:rPr lang="en-US" sz="1100" b="0" i="1" u="none" strike="noStrike" dirty="0" smtClean="0">
                          <a:solidFill>
                            <a:srgbClr val="000000"/>
                          </a:solidFill>
                          <a:latin typeface="+mj-lt"/>
                        </a:rPr>
                        <a:t>Specialist</a:t>
                      </a:r>
                      <a:r>
                        <a:rPr lang="en-US" sz="1100" b="0" i="1" u="none" strike="noStrike" baseline="0" dirty="0" smtClean="0">
                          <a:solidFill>
                            <a:srgbClr val="000000"/>
                          </a:solidFill>
                          <a:latin typeface="+mj-lt"/>
                        </a:rPr>
                        <a:t> Consult Hotline</a:t>
                      </a:r>
                      <a:endParaRPr lang="en-US" sz="1100" b="0" i="1" u="none" strike="noStrike" dirty="0">
                        <a:solidFill>
                          <a:srgbClr val="000000"/>
                        </a:solidFill>
                        <a:latin typeface="+mj-lt"/>
                      </a:endParaRPr>
                    </a:p>
                  </a:txBody>
                  <a:tcPr marT="91440" marB="91440" anchor="ctr"/>
                </a:tc>
                <a:tc>
                  <a:txBody>
                    <a:bodyPr/>
                    <a:lstStyle/>
                    <a:p>
                      <a:pPr algn="ctr"/>
                      <a:endParaRPr lang="en-US" sz="1100" dirty="0"/>
                    </a:p>
                  </a:txBody>
                  <a:tcPr marL="130629" marR="130629" marT="65314" marB="65314" anchor="ctr">
                    <a:solidFill>
                      <a:schemeClr val="bg1"/>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r>
              <a:tr h="457200">
                <a:tc>
                  <a:txBody>
                    <a:bodyPr/>
                    <a:lstStyle/>
                    <a:p>
                      <a:pPr algn="l" fontAlgn="b"/>
                      <a:r>
                        <a:rPr lang="en-US" sz="1100" u="none" strike="noStrike" dirty="0" smtClean="0"/>
                        <a:t>Initiative #2</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#3</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#4</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#5</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a:t>
                      </a:r>
                      <a:r>
                        <a:rPr lang="en-US" sz="1100" u="none" strike="noStrike" baseline="0" dirty="0" smtClean="0"/>
                        <a:t> #6</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#7</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#8</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#9</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#10</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bl>
          </a:graphicData>
        </a:graphic>
      </p:graphicFrame>
      <p:sp>
        <p:nvSpPr>
          <p:cNvPr id="7" name="Chevron 6"/>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8" name="Chevron 7"/>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9" name="Chevron 8"/>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
        <p:nvSpPr>
          <p:cNvPr id="10"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400" dirty="0" smtClean="0">
                <a:solidFill>
                  <a:schemeClr val="bg1">
                    <a:lumMod val="50000"/>
                  </a:schemeClr>
                </a:solidFill>
              </a:rPr>
              <a:t>Initiatives </a:t>
            </a:r>
            <a:r>
              <a:rPr lang="en-US" sz="1400" dirty="0">
                <a:solidFill>
                  <a:schemeClr val="bg1">
                    <a:lumMod val="50000"/>
                  </a:schemeClr>
                </a:solidFill>
              </a:rPr>
              <a:t>Related to Growing Volume</a:t>
            </a:r>
            <a:endParaRPr lang="en-US" sz="1300" dirty="0">
              <a:solidFill>
                <a:schemeClr val="bg1">
                  <a:lumMod val="50000"/>
                </a:schemeClr>
              </a:solidFill>
              <a:latin typeface="Arial"/>
            </a:endParaRPr>
          </a:p>
        </p:txBody>
      </p:sp>
    </p:spTree>
    <p:extLst>
      <p:ext uri="{BB962C8B-B14F-4D97-AF65-F5344CB8AC3E}">
        <p14:creationId xmlns:p14="http://schemas.microsoft.com/office/powerpoint/2010/main" val="208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44</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Goal #2: </a:t>
            </a:r>
            <a:r>
              <a:rPr lang="en-US" i="1" dirty="0" smtClean="0"/>
              <a:t>Improve Patient Satisfaction</a:t>
            </a:r>
            <a:endParaRPr lang="en-US" i="1" dirty="0"/>
          </a:p>
        </p:txBody>
      </p:sp>
      <p:sp>
        <p:nvSpPr>
          <p:cNvPr id="4" name="Text Placeholder 3"/>
          <p:cNvSpPr>
            <a:spLocks noGrp="1"/>
          </p:cNvSpPr>
          <p:nvPr>
            <p:ph type="body" sz="quarter" idx="19"/>
          </p:nvPr>
        </p:nvSpPr>
        <p:spPr/>
        <p:txBody>
          <a:bodyPr/>
          <a:lstStyle/>
          <a:p>
            <a:r>
              <a:rPr lang="en-US" dirty="0" smtClean="0"/>
              <a:t>Strategic Plan Design</a:t>
            </a:r>
            <a:endParaRPr lang="en-US" dirty="0"/>
          </a:p>
        </p:txBody>
      </p:sp>
    </p:spTree>
    <p:extLst>
      <p:ext uri="{BB962C8B-B14F-4D97-AF65-F5344CB8AC3E}">
        <p14:creationId xmlns:p14="http://schemas.microsoft.com/office/powerpoint/2010/main" val="2719835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45</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a:t>
            </a:r>
            <a:r>
              <a:rPr lang="en-US" i="1" dirty="0" smtClean="0"/>
              <a:t>2: Improve Patient Satisfaction</a:t>
            </a:r>
            <a:endParaRPr lang="en-US" i="1" dirty="0"/>
          </a:p>
        </p:txBody>
      </p:sp>
      <p:sp>
        <p:nvSpPr>
          <p:cNvPr id="4" name="Title 3"/>
          <p:cNvSpPr>
            <a:spLocks noGrp="1"/>
          </p:cNvSpPr>
          <p:nvPr>
            <p:ph type="title"/>
          </p:nvPr>
        </p:nvSpPr>
        <p:spPr/>
        <p:txBody>
          <a:bodyPr/>
          <a:lstStyle/>
          <a:p>
            <a:r>
              <a:rPr lang="en-US" dirty="0" smtClean="0"/>
              <a:t>Objective #</a:t>
            </a:r>
            <a:r>
              <a:rPr lang="en-US" i="1" dirty="0" smtClean="0"/>
              <a:t>1: Improve Care Process</a:t>
            </a:r>
            <a:endParaRPr lang="en-US" i="1" dirty="0"/>
          </a:p>
        </p:txBody>
      </p:sp>
      <p:graphicFrame>
        <p:nvGraphicFramePr>
          <p:cNvPr id="6" name="Chart 5"/>
          <p:cNvGraphicFramePr/>
          <p:nvPr>
            <p:extLst>
              <p:ext uri="{D42A27DB-BD31-4B8C-83A1-F6EECF244321}">
                <p14:modId xmlns:p14="http://schemas.microsoft.com/office/powerpoint/2010/main" val="3551911365"/>
              </p:ext>
            </p:extLst>
          </p:nvPr>
        </p:nvGraphicFramePr>
        <p:xfrm>
          <a:off x="730532" y="1234326"/>
          <a:ext cx="3423230" cy="18898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960979559"/>
              </p:ext>
            </p:extLst>
          </p:nvPr>
        </p:nvGraphicFramePr>
        <p:xfrm>
          <a:off x="4944900" y="1234326"/>
          <a:ext cx="3423230" cy="1889877"/>
        </p:xfrm>
        <a:graphic>
          <a:graphicData uri="http://schemas.openxmlformats.org/drawingml/2006/chart">
            <c:chart xmlns:c="http://schemas.openxmlformats.org/drawingml/2006/chart" xmlns:r="http://schemas.openxmlformats.org/officeDocument/2006/relationships" r:id="rId4"/>
          </a:graphicData>
        </a:graphic>
      </p:graphicFrame>
      <p:sp>
        <p:nvSpPr>
          <p:cNvPr id="24" name="Chevron 23"/>
          <p:cNvSpPr/>
          <p:nvPr/>
        </p:nvSpPr>
        <p:spPr bwMode="gray">
          <a:xfrm>
            <a:off x="6716240"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25" name="Chevron 24"/>
          <p:cNvSpPr/>
          <p:nvPr/>
        </p:nvSpPr>
        <p:spPr bwMode="gray">
          <a:xfrm>
            <a:off x="7717476"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31" name="Chevron 30"/>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
        <p:nvSpPr>
          <p:cNvPr id="19" name="Slide Number Placeholder 1"/>
          <p:cNvSpPr txBox="1">
            <a:spLocks/>
          </p:cNvSpPr>
          <p:nvPr/>
        </p:nvSpPr>
        <p:spPr bwMode="gray">
          <a:xfrm>
            <a:off x="4261123" y="6454595"/>
            <a:ext cx="621771" cy="242047"/>
          </a:xfrm>
          <a:prstGeom prst="rect">
            <a:avLst/>
          </a:prstGeom>
        </p:spPr>
        <p:txBody>
          <a:bodyPr vert="horz" wrap="square" lIns="40830" tIns="40830" rIns="40830" bIns="40830" rtlCol="0" anchor="t">
            <a:noAutofit/>
          </a:bodyPr>
          <a:lstStyle>
            <a:defPPr>
              <a:defRPr lang="en-US"/>
            </a:defPPr>
            <a:lvl1pPr marL="0" algn="ctr" defTabSz="910407" rtl="0" eaLnBrk="1" latinLnBrk="0" hangingPunct="1">
              <a:defRPr sz="900" kern="1200">
                <a:solidFill>
                  <a:schemeClr val="accent5"/>
                </a:solidFill>
                <a:latin typeface="+mn-lt"/>
                <a:ea typeface="+mn-ea"/>
                <a:cs typeface="+mn-cs"/>
              </a:defRPr>
            </a:lvl1pPr>
            <a:lvl2pPr marL="455209" algn="l" defTabSz="910407" rtl="0" eaLnBrk="1" latinLnBrk="0" hangingPunct="1">
              <a:defRPr sz="1900" kern="1200">
                <a:solidFill>
                  <a:schemeClr val="tx1"/>
                </a:solidFill>
                <a:latin typeface="+mn-lt"/>
                <a:ea typeface="+mn-ea"/>
                <a:cs typeface="+mn-cs"/>
              </a:defRPr>
            </a:lvl2pPr>
            <a:lvl3pPr marL="910407" algn="l" defTabSz="910407" rtl="0" eaLnBrk="1" latinLnBrk="0" hangingPunct="1">
              <a:defRPr sz="1900" kern="1200">
                <a:solidFill>
                  <a:schemeClr val="tx1"/>
                </a:solidFill>
                <a:latin typeface="+mn-lt"/>
                <a:ea typeface="+mn-ea"/>
                <a:cs typeface="+mn-cs"/>
              </a:defRPr>
            </a:lvl3pPr>
            <a:lvl4pPr marL="1365610" algn="l" defTabSz="910407" rtl="0" eaLnBrk="1" latinLnBrk="0" hangingPunct="1">
              <a:defRPr sz="1900" kern="1200">
                <a:solidFill>
                  <a:schemeClr val="tx1"/>
                </a:solidFill>
                <a:latin typeface="+mn-lt"/>
                <a:ea typeface="+mn-ea"/>
                <a:cs typeface="+mn-cs"/>
              </a:defRPr>
            </a:lvl4pPr>
            <a:lvl5pPr marL="1820815" algn="l" defTabSz="910407" rtl="0" eaLnBrk="1" latinLnBrk="0" hangingPunct="1">
              <a:defRPr sz="1900" kern="1200">
                <a:solidFill>
                  <a:schemeClr val="tx1"/>
                </a:solidFill>
                <a:latin typeface="+mn-lt"/>
                <a:ea typeface="+mn-ea"/>
                <a:cs typeface="+mn-cs"/>
              </a:defRPr>
            </a:lvl5pPr>
            <a:lvl6pPr marL="2276018" algn="l" defTabSz="910407" rtl="0" eaLnBrk="1" latinLnBrk="0" hangingPunct="1">
              <a:defRPr sz="1900" kern="1200">
                <a:solidFill>
                  <a:schemeClr val="tx1"/>
                </a:solidFill>
                <a:latin typeface="+mn-lt"/>
                <a:ea typeface="+mn-ea"/>
                <a:cs typeface="+mn-cs"/>
              </a:defRPr>
            </a:lvl6pPr>
            <a:lvl7pPr marL="2731219" algn="l" defTabSz="910407" rtl="0" eaLnBrk="1" latinLnBrk="0" hangingPunct="1">
              <a:defRPr sz="1900" kern="1200">
                <a:solidFill>
                  <a:schemeClr val="tx1"/>
                </a:solidFill>
                <a:latin typeface="+mn-lt"/>
                <a:ea typeface="+mn-ea"/>
                <a:cs typeface="+mn-cs"/>
              </a:defRPr>
            </a:lvl7pPr>
            <a:lvl8pPr marL="3186425" algn="l" defTabSz="910407" rtl="0" eaLnBrk="1" latinLnBrk="0" hangingPunct="1">
              <a:defRPr sz="1900" kern="1200">
                <a:solidFill>
                  <a:schemeClr val="tx1"/>
                </a:solidFill>
                <a:latin typeface="+mn-lt"/>
                <a:ea typeface="+mn-ea"/>
                <a:cs typeface="+mn-cs"/>
              </a:defRPr>
            </a:lvl8pPr>
            <a:lvl9pPr marL="3641626" algn="l" defTabSz="910407" rtl="0" eaLnBrk="1" latinLnBrk="0" hangingPunct="1">
              <a:defRPr sz="1900" kern="1200">
                <a:solidFill>
                  <a:schemeClr val="tx1"/>
                </a:solidFill>
                <a:latin typeface="+mn-lt"/>
                <a:ea typeface="+mn-ea"/>
                <a:cs typeface="+mn-cs"/>
              </a:defRPr>
            </a:lvl9pPr>
          </a:lstStyle>
          <a:p>
            <a:fld id="{D1524D41-16DC-4D92-9EF9-071B213BE0F5}" type="slidenum">
              <a:rPr lang="en-US" smtClean="0">
                <a:solidFill>
                  <a:srgbClr val="000000"/>
                </a:solidFill>
              </a:rPr>
              <a:pPr/>
              <a:t>45</a:t>
            </a:fld>
            <a:endParaRPr lang="en-US" dirty="0">
              <a:solidFill>
                <a:srgbClr val="000000"/>
              </a:solidFill>
            </a:endParaRPr>
          </a:p>
        </p:txBody>
      </p:sp>
      <p:sp>
        <p:nvSpPr>
          <p:cNvPr id="20" name="TextBox 19"/>
          <p:cNvSpPr txBox="1"/>
          <p:nvPr/>
        </p:nvSpPr>
        <p:spPr>
          <a:xfrm>
            <a:off x="399870" y="4980802"/>
            <a:ext cx="1047937" cy="261580"/>
          </a:xfrm>
          <a:prstGeom prst="rect">
            <a:avLst/>
          </a:prstGeom>
          <a:noFill/>
        </p:spPr>
        <p:txBody>
          <a:bodyPr wrap="square" lIns="45695" tIns="45695" rIns="45695" bIns="45695" rtlCol="0">
            <a:spAutoFit/>
          </a:bodyPr>
          <a:lstStyle/>
          <a:p>
            <a:pPr algn="ctr"/>
            <a:r>
              <a:rPr lang="en-US" sz="1100" dirty="0">
                <a:solidFill>
                  <a:prstClr val="black"/>
                </a:solidFill>
              </a:rPr>
              <a:t>BARRIERS</a:t>
            </a:r>
          </a:p>
        </p:txBody>
      </p:sp>
      <p:sp>
        <p:nvSpPr>
          <p:cNvPr id="21" name="TextBox 20"/>
          <p:cNvSpPr txBox="1"/>
          <p:nvPr/>
        </p:nvSpPr>
        <p:spPr>
          <a:xfrm>
            <a:off x="384630" y="3380607"/>
            <a:ext cx="1047937" cy="261580"/>
          </a:xfrm>
          <a:prstGeom prst="rect">
            <a:avLst/>
          </a:prstGeom>
          <a:noFill/>
        </p:spPr>
        <p:txBody>
          <a:bodyPr wrap="square" lIns="45695" tIns="45695" rIns="45695" bIns="45695" rtlCol="0">
            <a:spAutoFit/>
          </a:bodyPr>
          <a:lstStyle/>
          <a:p>
            <a:pPr algn="ctr"/>
            <a:r>
              <a:rPr lang="en-US" sz="1100" dirty="0">
                <a:solidFill>
                  <a:prstClr val="black"/>
                </a:solidFill>
              </a:rPr>
              <a:t>DRIVERS</a:t>
            </a:r>
          </a:p>
        </p:txBody>
      </p:sp>
      <p:cxnSp>
        <p:nvCxnSpPr>
          <p:cNvPr id="22" name="Straight Connector 21"/>
          <p:cNvCxnSpPr/>
          <p:nvPr/>
        </p:nvCxnSpPr>
        <p:spPr>
          <a:xfrm>
            <a:off x="457201" y="36576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1" y="5257800"/>
            <a:ext cx="818063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7208" y="3657606"/>
            <a:ext cx="4090319" cy="261580"/>
          </a:xfrm>
          <a:prstGeom prst="rect">
            <a:avLst/>
          </a:prstGeom>
          <a:noFill/>
        </p:spPr>
        <p:txBody>
          <a:bodyPr wrap="square" lIns="45695" tIns="45695" rIns="45695" bIns="45695" rtlCol="0">
            <a:spAutoFit/>
          </a:bodyPr>
          <a:lstStyle/>
          <a:p>
            <a:pPr algn="ctr"/>
            <a:r>
              <a:rPr lang="en-US" sz="1100" dirty="0">
                <a:solidFill>
                  <a:prstClr val="black"/>
                </a:solidFill>
              </a:rPr>
              <a:t>Internal</a:t>
            </a:r>
          </a:p>
        </p:txBody>
      </p:sp>
      <p:sp>
        <p:nvSpPr>
          <p:cNvPr id="27" name="TextBox 26"/>
          <p:cNvSpPr txBox="1"/>
          <p:nvPr/>
        </p:nvSpPr>
        <p:spPr>
          <a:xfrm>
            <a:off x="457208" y="5257806"/>
            <a:ext cx="4090319" cy="261580"/>
          </a:xfrm>
          <a:prstGeom prst="rect">
            <a:avLst/>
          </a:prstGeom>
          <a:noFill/>
        </p:spPr>
        <p:txBody>
          <a:bodyPr wrap="square" lIns="45695" tIns="45695" rIns="45695" bIns="45695" rtlCol="0">
            <a:spAutoFit/>
          </a:bodyPr>
          <a:lstStyle/>
          <a:p>
            <a:pPr algn="ctr"/>
            <a:r>
              <a:rPr lang="en-US" sz="1100" dirty="0">
                <a:solidFill>
                  <a:prstClr val="black"/>
                </a:solidFill>
              </a:rPr>
              <a:t>Internal</a:t>
            </a:r>
          </a:p>
        </p:txBody>
      </p:sp>
      <p:sp>
        <p:nvSpPr>
          <p:cNvPr id="29" name="TextBox 28"/>
          <p:cNvSpPr txBox="1"/>
          <p:nvPr/>
        </p:nvSpPr>
        <p:spPr>
          <a:xfrm>
            <a:off x="4547525" y="3657606"/>
            <a:ext cx="4090319" cy="261580"/>
          </a:xfrm>
          <a:prstGeom prst="rect">
            <a:avLst/>
          </a:prstGeom>
          <a:noFill/>
        </p:spPr>
        <p:txBody>
          <a:bodyPr wrap="square" lIns="45695" tIns="45695" rIns="45695" bIns="45695" rtlCol="0">
            <a:spAutoFit/>
          </a:bodyPr>
          <a:lstStyle/>
          <a:p>
            <a:pPr algn="ctr"/>
            <a:r>
              <a:rPr lang="en-US" sz="1100" dirty="0">
                <a:solidFill>
                  <a:prstClr val="black"/>
                </a:solidFill>
              </a:rPr>
              <a:t>External</a:t>
            </a:r>
          </a:p>
        </p:txBody>
      </p:sp>
      <p:sp>
        <p:nvSpPr>
          <p:cNvPr id="30" name="TextBox 29"/>
          <p:cNvSpPr txBox="1"/>
          <p:nvPr/>
        </p:nvSpPr>
        <p:spPr>
          <a:xfrm>
            <a:off x="4547526" y="5257802"/>
            <a:ext cx="4090319" cy="261580"/>
          </a:xfrm>
          <a:prstGeom prst="rect">
            <a:avLst/>
          </a:prstGeom>
          <a:noFill/>
        </p:spPr>
        <p:txBody>
          <a:bodyPr wrap="square" lIns="45695" tIns="45695" rIns="45695" bIns="45695" rtlCol="0">
            <a:spAutoFit/>
          </a:bodyPr>
          <a:lstStyle/>
          <a:p>
            <a:pPr algn="ctr"/>
            <a:r>
              <a:rPr lang="en-US" sz="1100" dirty="0">
                <a:solidFill>
                  <a:prstClr val="black"/>
                </a:solidFill>
              </a:rPr>
              <a:t>External</a:t>
            </a:r>
          </a:p>
        </p:txBody>
      </p:sp>
      <p:sp>
        <p:nvSpPr>
          <p:cNvPr id="28" name="Rectangle 27"/>
          <p:cNvSpPr/>
          <p:nvPr/>
        </p:nvSpPr>
        <p:spPr>
          <a:xfrm>
            <a:off x="457209" y="3934600"/>
            <a:ext cx="4090319" cy="835563"/>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New phone triage and scheduling line</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Wait times now posted online  </a:t>
            </a:r>
          </a:p>
          <a:p>
            <a:pPr marL="626304" lvl="1" indent="-171347" defTabSz="913850">
              <a:lnSpc>
                <a:spcPct val="80000"/>
              </a:lnSpc>
              <a:spcBef>
                <a:spcPct val="50000"/>
              </a:spcBef>
              <a:buFont typeface="Arial" pitchFamily="34" charset="0"/>
              <a:buChar char="•"/>
              <a:defRPr/>
            </a:pPr>
            <a:endParaRPr lang="en-US" sz="1000" i="1" kern="0" dirty="0" smtClean="0">
              <a:solidFill>
                <a:sysClr val="windowText" lastClr="000000"/>
              </a:solidFill>
            </a:endParaRPr>
          </a:p>
          <a:p>
            <a:pPr marL="626304" lvl="1" indent="-171347" defTabSz="913850">
              <a:lnSpc>
                <a:spcPct val="80000"/>
              </a:lnSpc>
              <a:spcBef>
                <a:spcPct val="50000"/>
              </a:spcBef>
              <a:buFont typeface="Arial" pitchFamily="34" charset="0"/>
              <a:buChar char="•"/>
              <a:defRPr/>
            </a:pPr>
            <a:endParaRPr lang="en-US" sz="1000" i="1" kern="0" dirty="0">
              <a:solidFill>
                <a:sysClr val="windowText" lastClr="000000"/>
              </a:solidFill>
            </a:endParaRPr>
          </a:p>
        </p:txBody>
      </p:sp>
      <p:sp>
        <p:nvSpPr>
          <p:cNvPr id="36" name="Rectangle 35"/>
          <p:cNvSpPr/>
          <p:nvPr/>
        </p:nvSpPr>
        <p:spPr>
          <a:xfrm>
            <a:off x="457209" y="5534800"/>
            <a:ext cx="4090319" cy="538558"/>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Only 50% of physician practices on EMR </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Lack of effective means for communication between hospital departments</a:t>
            </a:r>
            <a:endParaRPr lang="en-US" sz="1000" i="1" kern="0" dirty="0">
              <a:solidFill>
                <a:sysClr val="windowText" lastClr="000000"/>
              </a:solidFill>
            </a:endParaRPr>
          </a:p>
        </p:txBody>
      </p:sp>
      <p:sp>
        <p:nvSpPr>
          <p:cNvPr id="37" name="Rectangle 36"/>
          <p:cNvSpPr/>
          <p:nvPr/>
        </p:nvSpPr>
        <p:spPr>
          <a:xfrm>
            <a:off x="4547525" y="5534800"/>
            <a:ext cx="4090319" cy="661669"/>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Physician shortage resulting in long wait times; physician recruitment highly competitive </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Local payers not yet reimbursing for alternative visits types such as e-visits, phone visits </a:t>
            </a:r>
            <a:endParaRPr lang="en-US" sz="1000" i="1" kern="0" dirty="0">
              <a:solidFill>
                <a:sysClr val="windowText" lastClr="000000"/>
              </a:solidFill>
            </a:endParaRPr>
          </a:p>
        </p:txBody>
      </p:sp>
      <p:sp>
        <p:nvSpPr>
          <p:cNvPr id="38" name="Rectangle 37"/>
          <p:cNvSpPr/>
          <p:nvPr/>
        </p:nvSpPr>
        <p:spPr>
          <a:xfrm>
            <a:off x="4547528" y="3934600"/>
            <a:ext cx="4090319" cy="661669"/>
          </a:xfrm>
          <a:prstGeom prst="rect">
            <a:avLst/>
          </a:prstGeom>
        </p:spPr>
        <p:txBody>
          <a:bodyPr wrap="square" lIns="91391" tIns="45695" rIns="91391" bIns="45695">
            <a:spAutoFit/>
          </a:bodyPr>
          <a:lstStyle/>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Patient population well-educated and health literate, comfortable with new care models </a:t>
            </a:r>
          </a:p>
          <a:p>
            <a:pPr marL="626304" lvl="1" indent="-171347" defTabSz="913850">
              <a:lnSpc>
                <a:spcPct val="80000"/>
              </a:lnSpc>
              <a:spcBef>
                <a:spcPct val="50000"/>
              </a:spcBef>
              <a:buFont typeface="Arial" pitchFamily="34" charset="0"/>
              <a:buChar char="•"/>
              <a:defRPr/>
            </a:pPr>
            <a:r>
              <a:rPr lang="en-US" sz="1000" i="1" kern="0" dirty="0" smtClean="0">
                <a:solidFill>
                  <a:sysClr val="windowText" lastClr="000000"/>
                </a:solidFill>
              </a:rPr>
              <a:t>Local payers beginning to reimburse for care coordination efforts </a:t>
            </a:r>
            <a:endParaRPr lang="en-US" sz="1000" i="1" kern="0" dirty="0">
              <a:solidFill>
                <a:sysClr val="windowText" lastClr="000000"/>
              </a:solidFill>
            </a:endParaRPr>
          </a:p>
        </p:txBody>
      </p:sp>
    </p:spTree>
    <p:extLst>
      <p:ext uri="{BB962C8B-B14F-4D97-AF65-F5344CB8AC3E}">
        <p14:creationId xmlns:p14="http://schemas.microsoft.com/office/powerpoint/2010/main" val="587929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46</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Goal #2: </a:t>
            </a:r>
            <a:r>
              <a:rPr lang="en-US" i="1" dirty="0" smtClean="0"/>
              <a:t>Improve Patient</a:t>
            </a:r>
            <a:r>
              <a:rPr lang="en-US" dirty="0" smtClean="0"/>
              <a:t> </a:t>
            </a:r>
            <a:r>
              <a:rPr lang="en-US" i="1" dirty="0" smtClean="0"/>
              <a:t>Satisfaction</a:t>
            </a:r>
            <a:r>
              <a:rPr lang="en-US" dirty="0" smtClean="0"/>
              <a:t> </a:t>
            </a:r>
            <a:endParaRPr lang="en-US" dirty="0"/>
          </a:p>
        </p:txBody>
      </p:sp>
      <p:sp>
        <p:nvSpPr>
          <p:cNvPr id="4" name="Title 3"/>
          <p:cNvSpPr>
            <a:spLocks noGrp="1"/>
          </p:cNvSpPr>
          <p:nvPr>
            <p:ph type="title"/>
          </p:nvPr>
        </p:nvSpPr>
        <p:spPr/>
        <p:txBody>
          <a:bodyPr/>
          <a:lstStyle/>
          <a:p>
            <a:r>
              <a:rPr lang="en-US" dirty="0" smtClean="0"/>
              <a:t>Objective #</a:t>
            </a:r>
            <a:r>
              <a:rPr lang="en-US" i="1" dirty="0" smtClean="0"/>
              <a:t>1: Improve Care Processes</a:t>
            </a:r>
            <a:endParaRPr lang="en-US" i="1" dirty="0"/>
          </a:p>
        </p:txBody>
      </p:sp>
      <p:sp>
        <p:nvSpPr>
          <p:cNvPr id="14" name="Rectangle 13"/>
          <p:cNvSpPr/>
          <p:nvPr/>
        </p:nvSpPr>
        <p:spPr>
          <a:xfrm>
            <a:off x="399869" y="1158126"/>
            <a:ext cx="4675437" cy="2499477"/>
          </a:xfrm>
          <a:prstGeom prst="rect">
            <a:avLst/>
          </a:prstGeom>
          <a:ln w="6350"/>
        </p:spPr>
        <p:style>
          <a:lnRef idx="2">
            <a:schemeClr val="accent1"/>
          </a:lnRef>
          <a:fillRef idx="1">
            <a:schemeClr val="lt1"/>
          </a:fillRef>
          <a:effectRef idx="0">
            <a:schemeClr val="accent1"/>
          </a:effectRef>
          <a:fontRef idx="minor">
            <a:schemeClr val="dk1"/>
          </a:fontRef>
        </p:style>
        <p:txBody>
          <a:bodyPr lIns="91391" tIns="45695" rIns="91391" bIns="45695" rtlCol="0" anchor="ctr"/>
          <a:lstStyle/>
          <a:p>
            <a:pPr algn="ctr"/>
            <a:endParaRPr lang="en-US"/>
          </a:p>
        </p:txBody>
      </p:sp>
      <p:sp>
        <p:nvSpPr>
          <p:cNvPr id="15" name="TextBox 14"/>
          <p:cNvSpPr txBox="1"/>
          <p:nvPr/>
        </p:nvSpPr>
        <p:spPr>
          <a:xfrm>
            <a:off x="514166" y="1213596"/>
            <a:ext cx="4446836" cy="261578"/>
          </a:xfrm>
          <a:prstGeom prst="rect">
            <a:avLst/>
          </a:prstGeom>
          <a:noFill/>
        </p:spPr>
        <p:txBody>
          <a:bodyPr wrap="square" lIns="45693" tIns="45693" rIns="45693" bIns="45693" rtlCol="0">
            <a:spAutoFit/>
          </a:bodyPr>
          <a:lstStyle/>
          <a:p>
            <a:r>
              <a:rPr lang="en-US" sz="1100" b="1" i="1" dirty="0"/>
              <a:t>Initiative #1: Patient Flow Assessment</a:t>
            </a:r>
          </a:p>
        </p:txBody>
      </p:sp>
      <p:sp>
        <p:nvSpPr>
          <p:cNvPr id="18" name="TextBox 17"/>
          <p:cNvSpPr txBox="1"/>
          <p:nvPr/>
        </p:nvSpPr>
        <p:spPr>
          <a:xfrm>
            <a:off x="528683" y="1490589"/>
            <a:ext cx="4446836" cy="1307996"/>
          </a:xfrm>
          <a:prstGeom prst="rect">
            <a:avLst/>
          </a:prstGeom>
          <a:noFill/>
        </p:spPr>
        <p:txBody>
          <a:bodyPr wrap="square" lIns="45693" tIns="45693" rIns="45693" bIns="45693" rtlCol="0">
            <a:spAutoFit/>
          </a:bodyPr>
          <a:lstStyle/>
          <a:p>
            <a:r>
              <a:rPr lang="en-US" sz="1100" i="1" dirty="0"/>
              <a:t>A 4-person, multidisciplinary task force will design and conduct patient flow assessment to identify </a:t>
            </a:r>
            <a:r>
              <a:rPr lang="en-US" sz="1100" i="1" dirty="0" smtClean="0"/>
              <a:t>areas to streamline patient visits.  </a:t>
            </a:r>
            <a:r>
              <a:rPr lang="en-US" sz="1100" i="1" dirty="0"/>
              <a:t>The team will be responsible for: </a:t>
            </a:r>
          </a:p>
          <a:p>
            <a:endParaRPr lang="en-US" sz="1100" i="1" dirty="0"/>
          </a:p>
          <a:p>
            <a:pPr marL="228474" indent="-228474">
              <a:buAutoNum type="arabicParenBoth"/>
            </a:pPr>
            <a:r>
              <a:rPr lang="en-US" sz="1100" i="1" dirty="0"/>
              <a:t>Identify issues in care flow affecting patient satisfaction.</a:t>
            </a:r>
          </a:p>
          <a:p>
            <a:pPr marL="228474" indent="-228474">
              <a:buAutoNum type="arabicParenBoth"/>
            </a:pPr>
            <a:r>
              <a:rPr lang="en-US" sz="1100" i="1" dirty="0" smtClean="0"/>
              <a:t>Prioritize top 3-5 opportunities</a:t>
            </a:r>
            <a:endParaRPr lang="en-US" sz="1100" i="1" dirty="0"/>
          </a:p>
          <a:p>
            <a:pPr marL="228474" indent="-228474">
              <a:buAutoNum type="arabicParenBoth"/>
            </a:pPr>
            <a:r>
              <a:rPr lang="en-US" sz="1100" i="1" dirty="0" smtClean="0"/>
              <a:t>Develop plan for implementing </a:t>
            </a:r>
            <a:r>
              <a:rPr lang="en-US" sz="1100" i="1" dirty="0"/>
              <a:t>redesigned care process.</a:t>
            </a:r>
          </a:p>
        </p:txBody>
      </p:sp>
      <p:graphicFrame>
        <p:nvGraphicFramePr>
          <p:cNvPr id="6" name="Table 5"/>
          <p:cNvGraphicFramePr>
            <a:graphicFrameLocks noGrp="1"/>
          </p:cNvGraphicFramePr>
          <p:nvPr>
            <p:extLst>
              <p:ext uri="{D42A27DB-BD31-4B8C-83A1-F6EECF244321}">
                <p14:modId xmlns:p14="http://schemas.microsoft.com/office/powerpoint/2010/main" val="795404612"/>
              </p:ext>
            </p:extLst>
          </p:nvPr>
        </p:nvGraphicFramePr>
        <p:xfrm>
          <a:off x="399871" y="3718563"/>
          <a:ext cx="4675441" cy="2760361"/>
        </p:xfrm>
        <a:graphic>
          <a:graphicData uri="http://schemas.openxmlformats.org/drawingml/2006/table">
            <a:tbl>
              <a:tblPr firstRow="1" bandRow="1">
                <a:tableStyleId>{5C22544A-7EE6-4342-B048-85BDC9FD1C3A}</a:tableStyleId>
              </a:tblPr>
              <a:tblGrid>
                <a:gridCol w="1047937"/>
                <a:gridCol w="2590800"/>
                <a:gridCol w="1036704"/>
              </a:tblGrid>
              <a:tr h="274320">
                <a:tc gridSpan="2">
                  <a:txBody>
                    <a:bodyPr/>
                    <a:lstStyle/>
                    <a:p>
                      <a:pPr algn="ctr"/>
                      <a:r>
                        <a:rPr lang="en-US" sz="1100" dirty="0" smtClean="0"/>
                        <a:t>Initiative Progress</a:t>
                      </a:r>
                      <a:r>
                        <a:rPr lang="en-US" sz="1100" baseline="0" dirty="0" smtClean="0"/>
                        <a:t> Measures</a:t>
                      </a:r>
                      <a:endParaRPr lang="en-US" sz="1100" dirty="0"/>
                    </a:p>
                  </a:txBody>
                  <a:tcPr anchor="ctr"/>
                </a:tc>
                <a:tc hMerge="1">
                  <a:txBody>
                    <a:bodyPr/>
                    <a:lstStyle/>
                    <a:p>
                      <a:pPr algn="ctr"/>
                      <a:endParaRPr lang="en-US" sz="1100" dirty="0"/>
                    </a:p>
                  </a:txBody>
                  <a:tcPr anchor="ctr"/>
                </a:tc>
                <a:tc>
                  <a:txBody>
                    <a:bodyPr/>
                    <a:lstStyle/>
                    <a:p>
                      <a:pPr algn="ctr"/>
                      <a:r>
                        <a:rPr lang="en-US" sz="1100" dirty="0" smtClean="0"/>
                        <a:t>Target</a:t>
                      </a:r>
                      <a:endParaRPr lang="en-US" sz="1100" dirty="0"/>
                    </a:p>
                  </a:txBody>
                  <a:tcPr anchor="ctr"/>
                </a:tc>
              </a:tr>
              <a:tr h="396240">
                <a:tc rowSpan="3">
                  <a:txBody>
                    <a:bodyPr/>
                    <a:lstStyle/>
                    <a:p>
                      <a:pPr algn="ctr"/>
                      <a:r>
                        <a:rPr lang="en-US" sz="1100" dirty="0" smtClean="0"/>
                        <a:t>Outcomes</a:t>
                      </a:r>
                      <a:r>
                        <a:rPr lang="en-US" sz="1100" baseline="0" dirty="0" smtClean="0"/>
                        <a:t> Metrics</a:t>
                      </a:r>
                      <a:endParaRPr lang="en-US" sz="1100" dirty="0" smtClean="0"/>
                    </a:p>
                  </a:txBody>
                  <a:tcPr anchor="ctr"/>
                </a:tc>
                <a:tc>
                  <a:txBody>
                    <a:bodyPr/>
                    <a:lstStyle/>
                    <a:p>
                      <a:r>
                        <a:rPr lang="en-US" sz="1100" i="1" dirty="0" smtClean="0"/>
                        <a:t>Patient wait times </a:t>
                      </a:r>
                    </a:p>
                  </a:txBody>
                  <a:tcPr anchor="ctr"/>
                </a:tc>
                <a:tc>
                  <a:txBody>
                    <a:bodyPr/>
                    <a:lstStyle/>
                    <a:p>
                      <a:pPr algn="ctr"/>
                      <a:r>
                        <a:rPr lang="en-US" sz="1000" i="1" dirty="0" smtClean="0"/>
                        <a:t>Reduce</a:t>
                      </a:r>
                      <a:r>
                        <a:rPr lang="en-US" sz="1000" i="1" baseline="0" dirty="0" smtClean="0"/>
                        <a:t> by 30%</a:t>
                      </a:r>
                      <a:endParaRPr lang="en-US" sz="1000" i="1" dirty="0"/>
                    </a:p>
                  </a:txBody>
                  <a:tcPr anchor="ctr"/>
                </a:tc>
              </a:tr>
              <a:tr h="396240">
                <a:tc vMerge="1">
                  <a:txBody>
                    <a:bodyPr/>
                    <a:lstStyle/>
                    <a:p>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Total appointment duration</a:t>
                      </a:r>
                    </a:p>
                  </a:txBody>
                  <a:tcPr anchor="ctr"/>
                </a:tc>
                <a:tc>
                  <a:txBody>
                    <a:bodyPr/>
                    <a:lstStyle/>
                    <a:p>
                      <a:pPr algn="ctr"/>
                      <a:r>
                        <a:rPr lang="en-US" sz="1000" i="1" dirty="0" smtClean="0"/>
                        <a:t>Reduce by 50%</a:t>
                      </a:r>
                      <a:endParaRPr lang="en-US" sz="1000" i="1" dirty="0"/>
                    </a:p>
                  </a:txBody>
                  <a:tcPr anchor="ctr"/>
                </a:tc>
              </a:tr>
              <a:tr h="439783">
                <a:tc vMerge="1">
                  <a:txBody>
                    <a:bodyPr/>
                    <a:lstStyle/>
                    <a:p>
                      <a:pPr algn="ctr"/>
                      <a:endParaRPr lang="en-US" sz="1100" dirty="0" smtClean="0"/>
                    </a:p>
                  </a:txBody>
                  <a:tcPr anchor="ctr"/>
                </a:tc>
                <a:tc>
                  <a:txBody>
                    <a:bodyPr/>
                    <a:lstStyle/>
                    <a:p>
                      <a:r>
                        <a:rPr lang="en-US" sz="1100" i="1" dirty="0" smtClean="0"/>
                        <a:t>Patient satisfaction on wait times</a:t>
                      </a:r>
                      <a:endParaRPr lang="en-US" sz="1100" i="1" dirty="0"/>
                    </a:p>
                  </a:txBody>
                  <a:tcPr anchor="ctr"/>
                </a:tc>
                <a:tc>
                  <a:txBody>
                    <a:bodyPr/>
                    <a:lstStyle/>
                    <a:p>
                      <a:pPr algn="ctr"/>
                      <a:r>
                        <a:rPr lang="en-US" sz="1000" i="1" dirty="0" smtClean="0"/>
                        <a:t>Increase by 25%</a:t>
                      </a:r>
                      <a:endParaRPr lang="en-US" sz="1000" i="1" dirty="0"/>
                    </a:p>
                  </a:txBody>
                  <a:tcPr anchor="ctr"/>
                </a:tc>
              </a:tr>
              <a:tr h="426720">
                <a:tc rowSpan="3">
                  <a:txBody>
                    <a:bodyPr/>
                    <a:lstStyle/>
                    <a:p>
                      <a:pPr algn="ctr"/>
                      <a:r>
                        <a:rPr lang="en-US" sz="1100" dirty="0" smtClean="0"/>
                        <a:t>Process</a:t>
                      </a:r>
                      <a:r>
                        <a:rPr lang="en-US" sz="1100" baseline="0" dirty="0" smtClean="0"/>
                        <a:t> Metrics</a:t>
                      </a:r>
                      <a:endParaRPr lang="en-US" sz="1100" dirty="0"/>
                    </a:p>
                  </a:txBody>
                  <a:tcPr anchor="ctr"/>
                </a:tc>
                <a:tc>
                  <a:txBody>
                    <a:bodyPr/>
                    <a:lstStyle/>
                    <a:p>
                      <a:r>
                        <a:rPr lang="en-US" sz="1100" i="1" dirty="0" smtClean="0"/>
                        <a:t>Key stakeholders</a:t>
                      </a:r>
                      <a:r>
                        <a:rPr lang="en-US" sz="1100" i="1" baseline="0" dirty="0" smtClean="0"/>
                        <a:t> identified and feedback collected</a:t>
                      </a:r>
                      <a:endParaRPr lang="en-US" sz="1100" i="1" dirty="0"/>
                    </a:p>
                  </a:txBody>
                  <a:tcPr anchor="ctr"/>
                </a:tc>
                <a:tc>
                  <a:txBody>
                    <a:bodyPr/>
                    <a:lstStyle/>
                    <a:p>
                      <a:pPr algn="ctr"/>
                      <a:endParaRPr lang="en-US" sz="1000" i="1" dirty="0"/>
                    </a:p>
                  </a:txBody>
                  <a:tcPr anchor="ctr"/>
                </a:tc>
              </a:tr>
              <a:tr h="387275">
                <a:tc vMerge="1">
                  <a:txBody>
                    <a:bodyPr/>
                    <a:lstStyle/>
                    <a:p>
                      <a:pPr marL="0" marR="0" indent="0" algn="ctr" defTabSz="910353"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Key areas of improvement</a:t>
                      </a:r>
                      <a:r>
                        <a:rPr lang="en-US" sz="1100" i="1" baseline="0" dirty="0" smtClean="0"/>
                        <a:t> identified</a:t>
                      </a:r>
                      <a:endParaRPr lang="en-US" sz="1100" i="1" dirty="0" smtClean="0"/>
                    </a:p>
                  </a:txBody>
                  <a:tcPr anchor="ctr"/>
                </a:tc>
                <a:tc>
                  <a:txBody>
                    <a:bodyPr/>
                    <a:lstStyle/>
                    <a:p>
                      <a:pPr algn="ctr"/>
                      <a:endParaRPr lang="en-US" sz="1000" i="1" dirty="0"/>
                    </a:p>
                  </a:txBody>
                  <a:tcPr anchor="ctr"/>
                </a:tc>
              </a:tr>
              <a:tr h="439783">
                <a:tc vMerge="1">
                  <a:txBody>
                    <a:bodyPr/>
                    <a:lstStyle/>
                    <a:p>
                      <a:pPr algn="ctr"/>
                      <a:endParaRPr lang="en-US" sz="1100" dirty="0"/>
                    </a:p>
                  </a:txBody>
                  <a:tcPr anchor="ctr"/>
                </a:tc>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i="1" dirty="0" smtClean="0"/>
                        <a:t>Care redesign</a:t>
                      </a:r>
                      <a:r>
                        <a:rPr lang="en-US" sz="1100" i="1" baseline="0" dirty="0" smtClean="0"/>
                        <a:t> plan developed and approved by leadership</a:t>
                      </a:r>
                      <a:endParaRPr lang="en-US" sz="1100" i="1" dirty="0" smtClean="0"/>
                    </a:p>
                  </a:txBody>
                  <a:tcPr anchor="ctr"/>
                </a:tc>
                <a:tc>
                  <a:txBody>
                    <a:bodyPr/>
                    <a:lstStyle/>
                    <a:p>
                      <a:pPr algn="ctr"/>
                      <a:endParaRPr lang="en-US" sz="1000" i="1" dirty="0"/>
                    </a:p>
                  </a:txBody>
                  <a:tcPr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511644695"/>
              </p:ext>
            </p:extLst>
          </p:nvPr>
        </p:nvGraphicFramePr>
        <p:xfrm>
          <a:off x="5257809" y="1143008"/>
          <a:ext cx="3657599" cy="5298756"/>
        </p:xfrm>
        <a:graphic>
          <a:graphicData uri="http://schemas.openxmlformats.org/drawingml/2006/table">
            <a:tbl>
              <a:tblPr firstRow="1" bandRow="1">
                <a:tableStyleId>{2D5ABB26-0587-4C30-8999-92F81FD0307C}</a:tableStyleId>
              </a:tblPr>
              <a:tblGrid>
                <a:gridCol w="3657599"/>
              </a:tblGrid>
              <a:tr h="304800">
                <a:tc>
                  <a:txBody>
                    <a:bodyPr/>
                    <a:lstStyle/>
                    <a:p>
                      <a:pPr algn="ctr"/>
                      <a:r>
                        <a:rPr lang="en-US" sz="1100" dirty="0" smtClean="0"/>
                        <a:t>Resources Required</a:t>
                      </a:r>
                      <a:endParaRPr lang="en-US" sz="1100" dirty="0"/>
                    </a:p>
                  </a:txBody>
                  <a:tcPr marL="130629" marR="130629" marT="65314" marB="65314" anchor="ctr">
                    <a:solidFill>
                      <a:schemeClr val="accent1">
                        <a:lumMod val="40000"/>
                        <a:lumOff val="60000"/>
                      </a:schemeClr>
                    </a:solidFill>
                  </a:tcPr>
                </a:tc>
              </a:tr>
              <a:tr h="668131">
                <a:tc>
                  <a:txBody>
                    <a:bodyPr/>
                    <a:lstStyle/>
                    <a:p>
                      <a:r>
                        <a:rPr lang="en-US" sz="1100" b="1" dirty="0" smtClean="0"/>
                        <a:t>Facilities:</a:t>
                      </a:r>
                      <a:r>
                        <a:rPr lang="en-US" sz="1100" dirty="0" smtClean="0"/>
                        <a:t> </a:t>
                      </a:r>
                      <a:r>
                        <a:rPr lang="en-US" sz="1100" i="1" dirty="0" smtClean="0"/>
                        <a:t>N/A</a:t>
                      </a:r>
                      <a:endParaRPr lang="en-US" sz="1100" i="1" dirty="0"/>
                    </a:p>
                  </a:txBody>
                  <a:tcPr marL="130629" marR="130629" marT="65314" marB="65314"/>
                </a:tc>
              </a:tr>
              <a:tr h="668131">
                <a:tc>
                  <a:txBody>
                    <a:bodyPr/>
                    <a:lstStyle/>
                    <a:p>
                      <a:r>
                        <a:rPr lang="en-US" sz="1100" b="1" dirty="0" smtClean="0"/>
                        <a:t>Equipment: </a:t>
                      </a:r>
                      <a:r>
                        <a:rPr lang="en-US" sz="1100" i="1" dirty="0" smtClean="0"/>
                        <a:t>N/A</a:t>
                      </a:r>
                      <a:endParaRPr lang="en-US" sz="1100" i="1" dirty="0"/>
                    </a:p>
                  </a:txBody>
                  <a:tcPr marL="130629" marR="130629" marT="65314" marB="65314"/>
                </a:tc>
              </a:tr>
              <a:tr h="692930">
                <a:tc>
                  <a:txBody>
                    <a:bodyPr/>
                    <a:lstStyle/>
                    <a:p>
                      <a:r>
                        <a:rPr lang="en-US" sz="1100" b="1" dirty="0" smtClean="0"/>
                        <a:t>Information Technology:</a:t>
                      </a:r>
                      <a:r>
                        <a:rPr lang="en-US" sz="1100" dirty="0" smtClean="0"/>
                        <a:t> </a:t>
                      </a:r>
                      <a:r>
                        <a:rPr lang="en-US" sz="1100" i="1" dirty="0" smtClean="0"/>
                        <a:t>N/A</a:t>
                      </a:r>
                      <a:endParaRPr lang="en-US" sz="1100" i="1" dirty="0"/>
                    </a:p>
                  </a:txBody>
                  <a:tcPr marL="130629" marR="130629" marT="65314" marB="65314"/>
                </a:tc>
              </a:tr>
              <a:tr h="668131">
                <a:tc>
                  <a:txBody>
                    <a:bodyPr/>
                    <a:lstStyle/>
                    <a:p>
                      <a:pPr marL="0" marR="0" indent="0" algn="l" defTabSz="910353" rtl="0" eaLnBrk="1" fontAlgn="auto" latinLnBrk="0" hangingPunct="1">
                        <a:lnSpc>
                          <a:spcPct val="100000"/>
                        </a:lnSpc>
                        <a:spcBef>
                          <a:spcPts val="0"/>
                        </a:spcBef>
                        <a:spcAft>
                          <a:spcPts val="0"/>
                        </a:spcAft>
                        <a:buClrTx/>
                        <a:buSzTx/>
                        <a:buFontTx/>
                        <a:buNone/>
                        <a:tabLst/>
                        <a:defRPr/>
                      </a:pPr>
                      <a:r>
                        <a:rPr lang="en-US" sz="1100" b="1" dirty="0" smtClean="0"/>
                        <a:t>Staff/Training:</a:t>
                      </a:r>
                      <a:r>
                        <a:rPr lang="en-US" sz="1100" b="1" baseline="0" dirty="0" smtClean="0"/>
                        <a:t> </a:t>
                      </a:r>
                      <a:r>
                        <a:rPr lang="en-US" sz="1100" i="1" baseline="0" dirty="0" smtClean="0"/>
                        <a:t>Training for staff on new care process. Details TBD pending completion of assessment and process review.</a:t>
                      </a:r>
                      <a:endParaRPr lang="en-US" sz="1100" i="1" dirty="0"/>
                    </a:p>
                  </a:txBody>
                  <a:tcPr marL="130629" marR="130629" marT="65314" marB="65314"/>
                </a:tc>
              </a:tr>
              <a:tr h="827314">
                <a:tc>
                  <a:txBody>
                    <a:bodyPr/>
                    <a:lstStyle/>
                    <a:p>
                      <a:r>
                        <a:rPr lang="en-US" sz="1100" b="1" baseline="0" dirty="0" smtClean="0"/>
                        <a:t>Marketing/Communications:</a:t>
                      </a:r>
                      <a:r>
                        <a:rPr lang="en-US" sz="1100" baseline="0" dirty="0" smtClean="0"/>
                        <a:t> </a:t>
                      </a:r>
                      <a:r>
                        <a:rPr lang="en-US" sz="1100" i="1" baseline="0" dirty="0" smtClean="0"/>
                        <a:t>Internal education campaign to implement new care process.  Details TBD pending completion of assessment and process review.</a:t>
                      </a:r>
                      <a:endParaRPr lang="en-US" sz="1100" i="1" dirty="0"/>
                    </a:p>
                  </a:txBody>
                  <a:tcPr marL="130629" marR="130629" marT="65314" marB="65314"/>
                </a:tc>
              </a:tr>
              <a:tr h="801188">
                <a:tc>
                  <a:txBody>
                    <a:bodyPr/>
                    <a:lstStyle/>
                    <a:p>
                      <a:pPr algn="l"/>
                      <a:r>
                        <a:rPr lang="en-US" sz="1100" b="1" dirty="0" smtClean="0"/>
                        <a:t>Interdepartmental</a:t>
                      </a:r>
                      <a:r>
                        <a:rPr lang="en-US" sz="1100" b="1" baseline="0" dirty="0" smtClean="0"/>
                        <a:t> Coordination:</a:t>
                      </a:r>
                      <a:r>
                        <a:rPr lang="en-US" sz="1100" baseline="0" dirty="0" smtClean="0"/>
                        <a:t>  </a:t>
                      </a:r>
                      <a:r>
                        <a:rPr lang="en-US" sz="1100" i="1" baseline="0" dirty="0" smtClean="0"/>
                        <a:t>Interview stakeholders from related service lines.  Engage marketing to conduct focus groups and assist with collecting patient satisfaction survey data.</a:t>
                      </a:r>
                      <a:endParaRPr lang="en-US" sz="1100" b="1" i="1" dirty="0"/>
                    </a:p>
                  </a:txBody>
                  <a:tcPr marL="130629" marR="130629" marT="65314" marB="65314">
                    <a:noFill/>
                  </a:tcPr>
                </a:tc>
              </a:tr>
              <a:tr h="668131">
                <a:tc>
                  <a:txBody>
                    <a:bodyPr/>
                    <a:lstStyle/>
                    <a:p>
                      <a:pPr algn="l"/>
                      <a:r>
                        <a:rPr lang="en-US" sz="1100" b="1" dirty="0" smtClean="0"/>
                        <a:t>Expected Cost: </a:t>
                      </a:r>
                      <a:r>
                        <a:rPr lang="en-US" sz="1100" b="0" i="1" dirty="0" smtClean="0"/>
                        <a:t>$75,000</a:t>
                      </a:r>
                      <a:endParaRPr lang="en-US" sz="1100" b="1" dirty="0"/>
                    </a:p>
                  </a:txBody>
                  <a:tcPr marL="130629" marR="130629" marT="65314" marB="65314">
                    <a:noFill/>
                  </a:tcPr>
                </a:tc>
              </a:tr>
            </a:tbl>
          </a:graphicData>
        </a:graphic>
      </p:graphicFrame>
      <p:sp>
        <p:nvSpPr>
          <p:cNvPr id="20" name="Chevron 19"/>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22" name="Chevron 21"/>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23" name="Chevron 22"/>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1889045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#2: </a:t>
            </a:r>
            <a:r>
              <a:rPr lang="en-US" i="1" dirty="0"/>
              <a:t>Improve Patient</a:t>
            </a:r>
            <a:r>
              <a:rPr lang="en-US" dirty="0"/>
              <a:t> </a:t>
            </a:r>
            <a:r>
              <a:rPr lang="en-US" i="1" dirty="0"/>
              <a:t>Satisfaction</a:t>
            </a:r>
            <a:r>
              <a:rPr lang="en-US" dirty="0"/>
              <a:t> </a:t>
            </a:r>
          </a:p>
        </p:txBody>
      </p:sp>
      <p:sp>
        <p:nvSpPr>
          <p:cNvPr id="4" name="Title 3"/>
          <p:cNvSpPr>
            <a:spLocks noGrp="1"/>
          </p:cNvSpPr>
          <p:nvPr>
            <p:ph type="title"/>
          </p:nvPr>
        </p:nvSpPr>
        <p:spPr/>
        <p:txBody>
          <a:bodyPr/>
          <a:lstStyle/>
          <a:p>
            <a:r>
              <a:rPr lang="en-US" dirty="0" smtClean="0"/>
              <a:t>Initiatives to Improve Patient Satisfaction</a:t>
            </a:r>
            <a:endParaRPr lang="en-US" dirty="0"/>
          </a:p>
        </p:txBody>
      </p:sp>
      <p:sp>
        <p:nvSpPr>
          <p:cNvPr id="5" name="Rectangle 4"/>
          <p:cNvSpPr/>
          <p:nvPr/>
        </p:nvSpPr>
        <p:spPr bwMode="auto">
          <a:xfrm>
            <a:off x="1632860" y="2136594"/>
            <a:ext cx="5878286" cy="3265714"/>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130530" tIns="65264" rIns="130530" bIns="65264" numCol="1" rtlCol="0" anchor="t" anchorCtr="0" compatLnSpc="1">
            <a:prstTxWarp prst="textNoShape">
              <a:avLst/>
            </a:prstTxWarp>
          </a:bodyPr>
          <a:lstStyle/>
          <a:p>
            <a:pPr defTabSz="2089398"/>
            <a:endParaRPr lang="en-US" sz="1400" dirty="0">
              <a:solidFill>
                <a:srgbClr val="DBE1E5"/>
              </a:solidFill>
            </a:endParaRPr>
          </a:p>
        </p:txBody>
      </p:sp>
      <p:sp>
        <p:nvSpPr>
          <p:cNvPr id="6" name="Rectangle 5"/>
          <p:cNvSpPr/>
          <p:nvPr/>
        </p:nvSpPr>
        <p:spPr bwMode="auto">
          <a:xfrm>
            <a:off x="4572000" y="2143126"/>
            <a:ext cx="2932340" cy="161925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30530" tIns="65264" rIns="130530" bIns="65264" numCol="1" rtlCol="0" anchor="t" anchorCtr="0" compatLnSpc="1">
            <a:prstTxWarp prst="textNoShape">
              <a:avLst/>
            </a:prstTxWarp>
          </a:bodyPr>
          <a:lstStyle/>
          <a:p>
            <a:pPr defTabSz="2089398"/>
            <a:endParaRPr lang="en-US" sz="1400" dirty="0">
              <a:solidFill>
                <a:srgbClr val="DBE1E5"/>
              </a:solidFill>
            </a:endParaRPr>
          </a:p>
        </p:txBody>
      </p:sp>
      <p:grpSp>
        <p:nvGrpSpPr>
          <p:cNvPr id="7" name="Group 63"/>
          <p:cNvGrpSpPr/>
          <p:nvPr/>
        </p:nvGrpSpPr>
        <p:grpSpPr>
          <a:xfrm>
            <a:off x="625928" y="5202635"/>
            <a:ext cx="1959429" cy="383721"/>
            <a:chOff x="460057" y="4192191"/>
            <a:chExt cx="1371600" cy="268605"/>
          </a:xfrm>
        </p:grpSpPr>
        <p:sp>
          <p:nvSpPr>
            <p:cNvPr id="8" name="Rectangle 7"/>
            <p:cNvSpPr/>
            <p:nvPr/>
          </p:nvSpPr>
          <p:spPr bwMode="auto">
            <a:xfrm>
              <a:off x="460057"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9" name="TextBox 8"/>
            <p:cNvSpPr txBox="1"/>
            <p:nvPr/>
          </p:nvSpPr>
          <p:spPr>
            <a:xfrm>
              <a:off x="460057" y="4203383"/>
              <a:ext cx="1371600" cy="215444"/>
            </a:xfrm>
            <a:prstGeom prst="rect">
              <a:avLst/>
            </a:prstGeom>
            <a:noFill/>
          </p:spPr>
          <p:txBody>
            <a:bodyPr wrap="square" rtlCol="0">
              <a:spAutoFit/>
            </a:bodyPr>
            <a:lstStyle/>
            <a:p>
              <a:pPr algn="ctr" defTabSz="913805"/>
              <a:r>
                <a:rPr lang="en-US" sz="1400" b="1" dirty="0">
                  <a:solidFill>
                    <a:srgbClr val="FFFFFF"/>
                  </a:solidFill>
                </a:rPr>
                <a:t>Lowest Priority</a:t>
              </a:r>
            </a:p>
          </p:txBody>
        </p:sp>
      </p:grpSp>
      <p:grpSp>
        <p:nvGrpSpPr>
          <p:cNvPr id="10" name="Group 55"/>
          <p:cNvGrpSpPr/>
          <p:nvPr/>
        </p:nvGrpSpPr>
        <p:grpSpPr>
          <a:xfrm>
            <a:off x="6451013" y="1945085"/>
            <a:ext cx="2126796" cy="383721"/>
            <a:chOff x="4514850" y="1911906"/>
            <a:chExt cx="1488757" cy="268605"/>
          </a:xfrm>
        </p:grpSpPr>
        <p:sp>
          <p:nvSpPr>
            <p:cNvPr id="11" name="Rectangle 10"/>
            <p:cNvSpPr/>
            <p:nvPr/>
          </p:nvSpPr>
          <p:spPr bwMode="auto">
            <a:xfrm>
              <a:off x="4573428" y="1911906"/>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12" name="TextBox 11"/>
            <p:cNvSpPr txBox="1"/>
            <p:nvPr/>
          </p:nvSpPr>
          <p:spPr>
            <a:xfrm>
              <a:off x="4514850" y="1923098"/>
              <a:ext cx="1488757" cy="215444"/>
            </a:xfrm>
            <a:prstGeom prst="rect">
              <a:avLst/>
            </a:prstGeom>
            <a:noFill/>
          </p:spPr>
          <p:txBody>
            <a:bodyPr wrap="square" rtlCol="0">
              <a:spAutoFit/>
            </a:bodyPr>
            <a:lstStyle/>
            <a:p>
              <a:pPr algn="ctr" defTabSz="913805"/>
              <a:r>
                <a:rPr lang="en-US" sz="1400" b="1" dirty="0">
                  <a:solidFill>
                    <a:srgbClr val="FFFFFF"/>
                  </a:solidFill>
                </a:rPr>
                <a:t>Highest Priority</a:t>
              </a:r>
            </a:p>
          </p:txBody>
        </p:sp>
      </p:grpSp>
      <p:grpSp>
        <p:nvGrpSpPr>
          <p:cNvPr id="13" name="Group 54"/>
          <p:cNvGrpSpPr/>
          <p:nvPr/>
        </p:nvGrpSpPr>
        <p:grpSpPr>
          <a:xfrm>
            <a:off x="6449786" y="5202635"/>
            <a:ext cx="2129246" cy="383721"/>
            <a:chOff x="4514850" y="4192191"/>
            <a:chExt cx="1490472" cy="268605"/>
          </a:xfrm>
        </p:grpSpPr>
        <p:sp>
          <p:nvSpPr>
            <p:cNvPr id="14" name="Rectangle 13"/>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089398"/>
              <a:endParaRPr lang="en-US" sz="1400" b="1" dirty="0">
                <a:solidFill>
                  <a:srgbClr val="DBE1E5"/>
                </a:solidFill>
              </a:endParaRPr>
            </a:p>
          </p:txBody>
        </p:sp>
        <p:sp>
          <p:nvSpPr>
            <p:cNvPr id="15" name="TextBox 14"/>
            <p:cNvSpPr txBox="1"/>
            <p:nvPr/>
          </p:nvSpPr>
          <p:spPr>
            <a:xfrm>
              <a:off x="4514850" y="4203383"/>
              <a:ext cx="1490472" cy="215444"/>
            </a:xfrm>
            <a:prstGeom prst="rect">
              <a:avLst/>
            </a:prstGeom>
            <a:noFill/>
          </p:spPr>
          <p:txBody>
            <a:bodyPr wrap="square" rtlCol="0">
              <a:spAutoFit/>
            </a:bodyPr>
            <a:lstStyle/>
            <a:p>
              <a:pPr algn="ctr" defTabSz="913805"/>
              <a:r>
                <a:rPr lang="en-US" sz="1400" b="1" dirty="0">
                  <a:solidFill>
                    <a:srgbClr val="FFFFFF"/>
                  </a:solidFill>
                </a:rPr>
                <a:t>Secondary Priority</a:t>
              </a:r>
            </a:p>
          </p:txBody>
        </p:sp>
      </p:grpSp>
      <p:cxnSp>
        <p:nvCxnSpPr>
          <p:cNvPr id="16" name="Straight Arrow Connector 15"/>
          <p:cNvCxnSpPr/>
          <p:nvPr/>
        </p:nvCxnSpPr>
        <p:spPr bwMode="auto">
          <a:xfrm flipV="1">
            <a:off x="1494064" y="2626450"/>
            <a:ext cx="0" cy="2286000"/>
          </a:xfrm>
          <a:prstGeom prst="straightConnector1">
            <a:avLst/>
          </a:prstGeom>
          <a:ln>
            <a:headEnd type="none" w="med" len="med"/>
            <a:tailEnd type="stealt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830286" y="5641702"/>
            <a:ext cx="3407231" cy="316501"/>
          </a:xfrm>
          <a:prstGeom prst="rect">
            <a:avLst/>
          </a:prstGeom>
          <a:noFill/>
        </p:spPr>
        <p:txBody>
          <a:bodyPr wrap="square" lIns="130530" tIns="65264" rIns="130530" bIns="65264" rtlCol="0">
            <a:spAutoFit/>
          </a:bodyPr>
          <a:lstStyle/>
          <a:p>
            <a:pPr algn="ctr" defTabSz="913805"/>
            <a:r>
              <a:rPr lang="en-US" sz="1200" b="1" dirty="0">
                <a:solidFill>
                  <a:prstClr val="black"/>
                </a:solidFill>
                <a:latin typeface="+mj-lt"/>
              </a:rPr>
              <a:t>Feasibility of Implementation</a:t>
            </a:r>
          </a:p>
        </p:txBody>
      </p:sp>
      <p:sp>
        <p:nvSpPr>
          <p:cNvPr id="20" name="TextBox 19"/>
          <p:cNvSpPr txBox="1"/>
          <p:nvPr/>
        </p:nvSpPr>
        <p:spPr>
          <a:xfrm>
            <a:off x="2231574" y="2645229"/>
            <a:ext cx="1883226" cy="562722"/>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i="1" dirty="0" smtClean="0">
                <a:solidFill>
                  <a:prstClr val="black"/>
                </a:solidFill>
              </a:rPr>
              <a:t>Patient Flow Assessment</a:t>
            </a:r>
            <a:endParaRPr lang="en-US" sz="1400" i="1" dirty="0">
              <a:solidFill>
                <a:prstClr val="black"/>
              </a:solidFill>
            </a:endParaRPr>
          </a:p>
        </p:txBody>
      </p:sp>
      <p:sp>
        <p:nvSpPr>
          <p:cNvPr id="21" name="TextBox 20"/>
          <p:cNvSpPr txBox="1"/>
          <p:nvPr/>
        </p:nvSpPr>
        <p:spPr>
          <a:xfrm>
            <a:off x="4931233" y="266700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2</a:t>
            </a:r>
          </a:p>
        </p:txBody>
      </p:sp>
      <p:sp>
        <p:nvSpPr>
          <p:cNvPr id="22" name="TextBox 21"/>
          <p:cNvSpPr txBox="1"/>
          <p:nvPr/>
        </p:nvSpPr>
        <p:spPr>
          <a:xfrm>
            <a:off x="5442857" y="3058889"/>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3</a:t>
            </a:r>
          </a:p>
        </p:txBody>
      </p:sp>
      <p:sp>
        <p:nvSpPr>
          <p:cNvPr id="23" name="TextBox 22"/>
          <p:cNvSpPr txBox="1"/>
          <p:nvPr/>
        </p:nvSpPr>
        <p:spPr>
          <a:xfrm>
            <a:off x="4855033" y="3918861"/>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4</a:t>
            </a:r>
          </a:p>
        </p:txBody>
      </p:sp>
      <p:sp>
        <p:nvSpPr>
          <p:cNvPr id="24" name="TextBox 23"/>
          <p:cNvSpPr txBox="1"/>
          <p:nvPr/>
        </p:nvSpPr>
        <p:spPr>
          <a:xfrm>
            <a:off x="3374575" y="3897089"/>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5</a:t>
            </a:r>
          </a:p>
        </p:txBody>
      </p:sp>
      <p:sp>
        <p:nvSpPr>
          <p:cNvPr id="25" name="TextBox 24"/>
          <p:cNvSpPr txBox="1"/>
          <p:nvPr/>
        </p:nvSpPr>
        <p:spPr>
          <a:xfrm>
            <a:off x="5856516" y="238397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6</a:t>
            </a:r>
          </a:p>
        </p:txBody>
      </p:sp>
      <p:sp>
        <p:nvSpPr>
          <p:cNvPr id="26" name="TextBox 25"/>
          <p:cNvSpPr txBox="1"/>
          <p:nvPr/>
        </p:nvSpPr>
        <p:spPr>
          <a:xfrm>
            <a:off x="5072745" y="4136572"/>
            <a:ext cx="1621971" cy="351744"/>
          </a:xfrm>
          <a:prstGeom prst="rect">
            <a:avLst/>
          </a:prstGeom>
          <a:noFill/>
        </p:spPr>
        <p:txBody>
          <a:bodyPr wrap="square" lIns="130530" tIns="65264" rIns="130530" bIns="65264" rtlCol="0">
            <a:spAutoFit/>
          </a:bodyPr>
          <a:lstStyle/>
          <a:p>
            <a:pPr marL="86114" indent="-86114" defTabSz="913805">
              <a:buFont typeface="Arial" pitchFamily="34" charset="0"/>
              <a:buChar char="•"/>
            </a:pPr>
            <a:r>
              <a:rPr lang="en-US" sz="1400" dirty="0">
                <a:solidFill>
                  <a:prstClr val="black"/>
                </a:solidFill>
              </a:rPr>
              <a:t>Initiative 7</a:t>
            </a:r>
          </a:p>
        </p:txBody>
      </p:sp>
      <p:grpSp>
        <p:nvGrpSpPr>
          <p:cNvPr id="27" name="Group 54"/>
          <p:cNvGrpSpPr/>
          <p:nvPr/>
        </p:nvGrpSpPr>
        <p:grpSpPr>
          <a:xfrm>
            <a:off x="625931" y="1904262"/>
            <a:ext cx="2129246" cy="383721"/>
            <a:chOff x="4514850" y="4192191"/>
            <a:chExt cx="1490472" cy="268605"/>
          </a:xfrm>
        </p:grpSpPr>
        <p:sp>
          <p:nvSpPr>
            <p:cNvPr id="28" name="Rectangle 27"/>
            <p:cNvSpPr/>
            <p:nvPr/>
          </p:nvSpPr>
          <p:spPr bwMode="auto">
            <a:xfrm>
              <a:off x="4574286" y="4192191"/>
              <a:ext cx="1371600" cy="26860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089398"/>
              <a:endParaRPr lang="en-US" sz="1400" dirty="0">
                <a:solidFill>
                  <a:srgbClr val="DBE1E5"/>
                </a:solidFill>
              </a:endParaRPr>
            </a:p>
          </p:txBody>
        </p:sp>
        <p:sp>
          <p:nvSpPr>
            <p:cNvPr id="29" name="TextBox 28"/>
            <p:cNvSpPr txBox="1"/>
            <p:nvPr/>
          </p:nvSpPr>
          <p:spPr>
            <a:xfrm>
              <a:off x="4514850" y="4203383"/>
              <a:ext cx="1490472" cy="215444"/>
            </a:xfrm>
            <a:prstGeom prst="rect">
              <a:avLst/>
            </a:prstGeom>
            <a:noFill/>
          </p:spPr>
          <p:txBody>
            <a:bodyPr wrap="square" rtlCol="0">
              <a:spAutoFit/>
            </a:bodyPr>
            <a:lstStyle/>
            <a:p>
              <a:pPr algn="ctr" defTabSz="913805"/>
              <a:r>
                <a:rPr lang="en-US" sz="1400" b="1" dirty="0">
                  <a:solidFill>
                    <a:srgbClr val="FFFFFF"/>
                  </a:solidFill>
                </a:rPr>
                <a:t>Secondary Priority</a:t>
              </a:r>
            </a:p>
          </p:txBody>
        </p:sp>
      </p:grpSp>
      <p:cxnSp>
        <p:nvCxnSpPr>
          <p:cNvPr id="30" name="Straight Connector 29"/>
          <p:cNvCxnSpPr/>
          <p:nvPr/>
        </p:nvCxnSpPr>
        <p:spPr bwMode="auto">
          <a:xfrm>
            <a:off x="4572000" y="2136594"/>
            <a:ext cx="0" cy="3265714"/>
          </a:xfrm>
          <a:prstGeom prst="line">
            <a:avLst/>
          </a:prstGeom>
          <a:solidFill>
            <a:schemeClr val="accent1"/>
          </a:solidFill>
          <a:ln w="6350" cap="flat" cmpd="sng" algn="ctr">
            <a:solidFill>
              <a:schemeClr val="tx1"/>
            </a:solidFill>
            <a:prstDash val="solid"/>
            <a:round/>
            <a:headEnd type="none" w="med" len="med"/>
            <a:tailEnd type="none"/>
          </a:ln>
          <a:effectLst/>
        </p:spPr>
      </p:cxnSp>
      <p:cxnSp>
        <p:nvCxnSpPr>
          <p:cNvPr id="31" name="Straight Connector 30"/>
          <p:cNvCxnSpPr/>
          <p:nvPr/>
        </p:nvCxnSpPr>
        <p:spPr bwMode="auto">
          <a:xfrm>
            <a:off x="1632860" y="3769450"/>
            <a:ext cx="5878286" cy="0"/>
          </a:xfrm>
          <a:prstGeom prst="line">
            <a:avLst/>
          </a:prstGeom>
          <a:solidFill>
            <a:schemeClr val="accent1"/>
          </a:solidFill>
          <a:ln w="6350" cap="flat" cmpd="sng" algn="ctr">
            <a:solidFill>
              <a:schemeClr val="tx1"/>
            </a:solidFill>
            <a:prstDash val="solid"/>
            <a:round/>
            <a:headEnd type="none" w="med" len="med"/>
            <a:tailEnd type="none"/>
          </a:ln>
          <a:effectLst/>
        </p:spPr>
      </p:cxnSp>
      <p:sp>
        <p:nvSpPr>
          <p:cNvPr id="32" name="TextBox 31"/>
          <p:cNvSpPr txBox="1"/>
          <p:nvPr/>
        </p:nvSpPr>
        <p:spPr>
          <a:xfrm>
            <a:off x="1175657" y="4844143"/>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Low</a:t>
            </a:r>
          </a:p>
        </p:txBody>
      </p:sp>
      <p:sp>
        <p:nvSpPr>
          <p:cNvPr id="33" name="TextBox 32"/>
          <p:cNvSpPr txBox="1"/>
          <p:nvPr/>
        </p:nvSpPr>
        <p:spPr>
          <a:xfrm>
            <a:off x="2476503" y="5344886"/>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Low</a:t>
            </a:r>
          </a:p>
        </p:txBody>
      </p:sp>
      <p:sp>
        <p:nvSpPr>
          <p:cNvPr id="34" name="TextBox 33"/>
          <p:cNvSpPr txBox="1"/>
          <p:nvPr/>
        </p:nvSpPr>
        <p:spPr>
          <a:xfrm>
            <a:off x="1110345" y="2307771"/>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High</a:t>
            </a:r>
          </a:p>
        </p:txBody>
      </p:sp>
      <p:sp>
        <p:nvSpPr>
          <p:cNvPr id="35" name="TextBox 34"/>
          <p:cNvSpPr txBox="1"/>
          <p:nvPr/>
        </p:nvSpPr>
        <p:spPr>
          <a:xfrm>
            <a:off x="6006195" y="5344886"/>
            <a:ext cx="707571" cy="329760"/>
          </a:xfrm>
          <a:prstGeom prst="rect">
            <a:avLst/>
          </a:prstGeom>
          <a:noFill/>
        </p:spPr>
        <p:txBody>
          <a:bodyPr wrap="square" lIns="130530" tIns="65264" rIns="130530" bIns="65264" rtlCol="0">
            <a:spAutoFit/>
          </a:bodyPr>
          <a:lstStyle/>
          <a:p>
            <a:pPr defTabSz="913805"/>
            <a:r>
              <a:rPr lang="en-US" sz="1300" dirty="0">
                <a:solidFill>
                  <a:prstClr val="black"/>
                </a:solidFill>
              </a:rPr>
              <a:t>High</a:t>
            </a:r>
          </a:p>
        </p:txBody>
      </p:sp>
      <p:sp>
        <p:nvSpPr>
          <p:cNvPr id="36" name="TextBox 35"/>
          <p:cNvSpPr txBox="1"/>
          <p:nvPr/>
        </p:nvSpPr>
        <p:spPr>
          <a:xfrm>
            <a:off x="1" y="3410637"/>
            <a:ext cx="1524000" cy="685801"/>
          </a:xfrm>
          <a:prstGeom prst="rect">
            <a:avLst/>
          </a:prstGeom>
          <a:noFill/>
        </p:spPr>
        <p:txBody>
          <a:bodyPr wrap="square" lIns="130530" tIns="65264" rIns="130530" bIns="65264" rtlCol="0">
            <a:spAutoFit/>
          </a:bodyPr>
          <a:lstStyle/>
          <a:p>
            <a:pPr algn="ctr" defTabSz="913805"/>
            <a:r>
              <a:rPr lang="en-US" sz="1200" b="1" dirty="0">
                <a:solidFill>
                  <a:prstClr val="black"/>
                </a:solidFill>
                <a:latin typeface="+mj-lt"/>
              </a:rPr>
              <a:t>Potential Impact on Patient Satisfaction</a:t>
            </a:r>
          </a:p>
        </p:txBody>
      </p:sp>
      <p:cxnSp>
        <p:nvCxnSpPr>
          <p:cNvPr id="38" name="Straight Arrow Connector 37"/>
          <p:cNvCxnSpPr>
            <a:stCxn id="33" idx="3"/>
            <a:endCxn id="35" idx="1"/>
          </p:cNvCxnSpPr>
          <p:nvPr/>
        </p:nvCxnSpPr>
        <p:spPr>
          <a:xfrm>
            <a:off x="3184081" y="5509766"/>
            <a:ext cx="2822121" cy="0"/>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41"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rPr>
              <a:t>Prioritization of Initiatives by Potential Impact and Feasibility</a:t>
            </a:r>
          </a:p>
        </p:txBody>
      </p:sp>
      <p:sp>
        <p:nvSpPr>
          <p:cNvPr id="42" name="Chevron 41"/>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43" name="Chevron 42"/>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44" name="Chevron 43"/>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36622002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#2: </a:t>
            </a:r>
            <a:r>
              <a:rPr lang="en-US" i="1" dirty="0"/>
              <a:t>Improve Patient</a:t>
            </a:r>
            <a:r>
              <a:rPr lang="en-US" dirty="0"/>
              <a:t> </a:t>
            </a:r>
            <a:r>
              <a:rPr lang="en-US" i="1" dirty="0"/>
              <a:t>Satisfaction</a:t>
            </a:r>
            <a:r>
              <a:rPr lang="en-US" dirty="0"/>
              <a:t> </a:t>
            </a:r>
          </a:p>
        </p:txBody>
      </p:sp>
      <p:sp>
        <p:nvSpPr>
          <p:cNvPr id="4" name="Title 3"/>
          <p:cNvSpPr>
            <a:spLocks noGrp="1"/>
          </p:cNvSpPr>
          <p:nvPr>
            <p:ph type="title"/>
          </p:nvPr>
        </p:nvSpPr>
        <p:spPr/>
        <p:txBody>
          <a:bodyPr/>
          <a:lstStyle/>
          <a:p>
            <a:r>
              <a:rPr lang="en-US" dirty="0" smtClean="0"/>
              <a:t>Financial Summary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30710426"/>
              </p:ext>
            </p:extLst>
          </p:nvPr>
        </p:nvGraphicFramePr>
        <p:xfrm>
          <a:off x="314237" y="1391466"/>
          <a:ext cx="8518144" cy="4856936"/>
        </p:xfrm>
        <a:graphic>
          <a:graphicData uri="http://schemas.openxmlformats.org/drawingml/2006/table">
            <a:tbl>
              <a:tblPr firstRow="1" bandRow="1">
                <a:tableStyleId>{5C22544A-7EE6-4342-B048-85BDC9FD1C3A}</a:tableStyleId>
              </a:tblPr>
              <a:tblGrid>
                <a:gridCol w="981163"/>
                <a:gridCol w="308429"/>
                <a:gridCol w="783013"/>
                <a:gridCol w="783013"/>
                <a:gridCol w="783013"/>
                <a:gridCol w="783013"/>
                <a:gridCol w="783013"/>
                <a:gridCol w="783013"/>
                <a:gridCol w="783013"/>
                <a:gridCol w="783013"/>
                <a:gridCol w="964448"/>
              </a:tblGrid>
              <a:tr h="435428">
                <a:tc>
                  <a:txBody>
                    <a:bodyPr/>
                    <a:lstStyle/>
                    <a:p>
                      <a:pPr algn="ctr"/>
                      <a:endParaRPr lang="en-US" sz="1100" dirty="0"/>
                    </a:p>
                  </a:txBody>
                  <a:tcPr marL="130629" marR="130629" marT="65314" marB="65314" anchor="ctr"/>
                </a:tc>
                <a:tc gridSpan="2">
                  <a:txBody>
                    <a:bodyPr/>
                    <a:lstStyle/>
                    <a:p>
                      <a:pPr algn="ctr"/>
                      <a:r>
                        <a:rPr lang="en-US" sz="1000" i="1" dirty="0" smtClean="0"/>
                        <a:t>Patient Flow Assessment</a:t>
                      </a:r>
                      <a:endParaRPr lang="en-US" sz="1000" i="1" dirty="0"/>
                    </a:p>
                  </a:txBody>
                  <a:tcPr marL="130629" marR="130629" marT="65314" marB="65314" anchor="ctr"/>
                </a:tc>
                <a:tc hMerge="1">
                  <a:txBody>
                    <a:bodyPr/>
                    <a:lstStyle/>
                    <a:p>
                      <a:pPr algn="ctr"/>
                      <a:endParaRPr lang="en-US" sz="1000" dirty="0"/>
                    </a:p>
                  </a:txBody>
                  <a:tcPr marL="130629" marR="130629" marT="65314" marB="65314" anchor="ctr"/>
                </a:tc>
                <a:tc>
                  <a:txBody>
                    <a:bodyPr/>
                    <a:lstStyle/>
                    <a:p>
                      <a:pPr algn="ctr"/>
                      <a:r>
                        <a:rPr lang="en-US" sz="1000" dirty="0" smtClean="0"/>
                        <a:t>2</a:t>
                      </a:r>
                      <a:endParaRPr lang="en-US" sz="1000" dirty="0"/>
                    </a:p>
                  </a:txBody>
                  <a:tcPr marL="130629" marR="130629" marT="65314" marB="65314" anchor="ctr"/>
                </a:tc>
                <a:tc>
                  <a:txBody>
                    <a:bodyPr/>
                    <a:lstStyle/>
                    <a:p>
                      <a:pPr algn="ctr"/>
                      <a:r>
                        <a:rPr lang="en-US" sz="1000" dirty="0" smtClean="0"/>
                        <a:t>3</a:t>
                      </a:r>
                      <a:endParaRPr lang="en-US" sz="1000" dirty="0"/>
                    </a:p>
                  </a:txBody>
                  <a:tcPr marL="130629" marR="130629" marT="65314" marB="65314" anchor="ctr"/>
                </a:tc>
                <a:tc>
                  <a:txBody>
                    <a:bodyPr/>
                    <a:lstStyle/>
                    <a:p>
                      <a:pPr algn="ctr"/>
                      <a:r>
                        <a:rPr lang="en-US" sz="1000" dirty="0" smtClean="0"/>
                        <a:t>4</a:t>
                      </a:r>
                      <a:endParaRPr lang="en-US" sz="1000" dirty="0"/>
                    </a:p>
                  </a:txBody>
                  <a:tcPr marL="130629" marR="130629" marT="65314" marB="65314" anchor="ctr"/>
                </a:tc>
                <a:tc>
                  <a:txBody>
                    <a:bodyPr/>
                    <a:lstStyle/>
                    <a:p>
                      <a:pPr algn="ctr"/>
                      <a:r>
                        <a:rPr lang="en-US" sz="1000" dirty="0" smtClean="0"/>
                        <a:t>5</a:t>
                      </a:r>
                      <a:endParaRPr lang="en-US" sz="1000" dirty="0"/>
                    </a:p>
                  </a:txBody>
                  <a:tcPr marL="130629" marR="130629" marT="65314" marB="65314" anchor="ctr"/>
                </a:tc>
                <a:tc>
                  <a:txBody>
                    <a:bodyPr/>
                    <a:lstStyle/>
                    <a:p>
                      <a:pPr algn="ctr"/>
                      <a:r>
                        <a:rPr lang="en-US" sz="1000" dirty="0" smtClean="0"/>
                        <a:t>6</a:t>
                      </a:r>
                      <a:endParaRPr lang="en-US" sz="1000" dirty="0"/>
                    </a:p>
                  </a:txBody>
                  <a:tcPr marL="130629" marR="130629" marT="65314" marB="65314" anchor="ctr"/>
                </a:tc>
                <a:tc>
                  <a:txBody>
                    <a:bodyPr/>
                    <a:lstStyle/>
                    <a:p>
                      <a:pPr algn="ctr"/>
                      <a:r>
                        <a:rPr lang="en-US" sz="1000" dirty="0" smtClean="0"/>
                        <a:t>7</a:t>
                      </a:r>
                      <a:endParaRPr lang="en-US" sz="1000" dirty="0"/>
                    </a:p>
                  </a:txBody>
                  <a:tcPr marL="130629" marR="130629" marT="65314" marB="65314" anchor="ctr"/>
                </a:tc>
                <a:tc>
                  <a:txBody>
                    <a:bodyPr/>
                    <a:lstStyle/>
                    <a:p>
                      <a:pPr algn="ctr"/>
                      <a:r>
                        <a:rPr lang="en-US" sz="1000" dirty="0" smtClean="0"/>
                        <a:t>8</a:t>
                      </a:r>
                      <a:endParaRPr lang="en-US" sz="1000" dirty="0"/>
                    </a:p>
                  </a:txBody>
                  <a:tcPr marL="130629" marR="130629" marT="65314" marB="65314" anchor="ctr"/>
                </a:tc>
                <a:tc>
                  <a:txBody>
                    <a:bodyPr/>
                    <a:lstStyle/>
                    <a:p>
                      <a:pPr algn="ctr"/>
                      <a:r>
                        <a:rPr lang="en-US" sz="1000" dirty="0" smtClean="0"/>
                        <a:t>Goal Investment</a:t>
                      </a:r>
                      <a:endParaRPr lang="en-US" sz="1000" dirty="0"/>
                    </a:p>
                  </a:txBody>
                  <a:tcPr marL="130629" marR="130629" marT="65314" marB="65314" anchor="ctr">
                    <a:solidFill>
                      <a:schemeClr val="accent2">
                        <a:lumMod val="75000"/>
                      </a:schemeClr>
                    </a:solidFill>
                  </a:tcPr>
                </a:tc>
              </a:tr>
              <a:tr h="298268">
                <a:tc gridSpan="7">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98268">
                <a:tc gridSpan="2">
                  <a:txBody>
                    <a:bodyPr/>
                    <a:lstStyle/>
                    <a:p>
                      <a:r>
                        <a:rPr lang="en-US" sz="1100" dirty="0" smtClean="0"/>
                        <a:t>Facilities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2">
                  <a:txBody>
                    <a:bodyPr/>
                    <a:lstStyle/>
                    <a:p>
                      <a:r>
                        <a:rPr lang="en-US" sz="1100" dirty="0" smtClean="0"/>
                        <a:t>Equipment</a:t>
                      </a:r>
                      <a:endParaRPr lang="en-US" sz="1100" dirty="0"/>
                    </a:p>
                  </a:txBody>
                  <a:tcPr marL="130629" marR="130629" marT="65314" marB="65314"/>
                </a:tc>
                <a:tc hMerge="1">
                  <a:txBody>
                    <a:bodyPr/>
                    <a:lstStyle/>
                    <a:p>
                      <a:endParaRPr lang="en-US" dirty="0"/>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r>
                        <a:rPr lang="en-US" sz="1100" dirty="0" smtClean="0"/>
                        <a:t>Information Technology</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2">
                  <a:txBody>
                    <a:bodyPr/>
                    <a:lstStyle/>
                    <a:p>
                      <a:pPr algn="l"/>
                      <a:r>
                        <a:rPr lang="en-US" sz="1100" b="1" dirty="0" smtClean="0"/>
                        <a:t>Subtotal</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7">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endParaRPr lang="en-US"/>
                    </a:p>
                  </a:txBody>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c>
                  <a:txBody>
                    <a:bodyPr/>
                    <a:lstStyle/>
                    <a:p>
                      <a:endParaRPr lang="en-US" sz="1100" b="1" dirty="0"/>
                    </a:p>
                  </a:txBody>
                  <a:tcPr marL="130629" marR="130629" marT="65314" marB="65314">
                    <a:solidFill>
                      <a:schemeClr val="accent1">
                        <a:lumMod val="60000"/>
                        <a:lumOff val="40000"/>
                      </a:schemeClr>
                    </a:solidFill>
                  </a:tcPr>
                </a:tc>
              </a:tr>
              <a:tr h="298268">
                <a:tc gridSpan="2">
                  <a:txBody>
                    <a:bodyPr/>
                    <a:lstStyle/>
                    <a:p>
                      <a:r>
                        <a:rPr lang="en-US" sz="1100" dirty="0" smtClean="0"/>
                        <a:t>Clinical Staff</a:t>
                      </a:r>
                      <a:endParaRPr lang="en-US" sz="1100" dirty="0"/>
                    </a:p>
                  </a:txBody>
                  <a:tcPr marL="130629" marR="130629" marT="65314" marB="65314"/>
                </a:tc>
                <a:tc hMerge="1">
                  <a:txBody>
                    <a:bodyPr/>
                    <a:lstStyle/>
                    <a:p>
                      <a:endParaRPr lang="en-US"/>
                    </a:p>
                  </a:txBody>
                  <a:tcPr/>
                </a:tc>
                <a:tc>
                  <a:txBody>
                    <a:bodyPr/>
                    <a:lstStyle/>
                    <a:p>
                      <a:pPr algn="ctr"/>
                      <a:r>
                        <a:rPr lang="en-US" sz="1100" i="1" dirty="0" smtClean="0"/>
                        <a:t>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r>
                        <a:rPr lang="en-US" sz="1100" dirty="0" smtClean="0"/>
                        <a:t>Training</a:t>
                      </a:r>
                      <a:r>
                        <a:rPr lang="en-US" sz="1100" baseline="0" dirty="0" smtClean="0"/>
                        <a:t> / Development</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70000">
                <a:tc gridSpan="2">
                  <a:txBody>
                    <a:bodyPr/>
                    <a:lstStyle/>
                    <a:p>
                      <a:r>
                        <a:rPr lang="en-US" sz="1100" dirty="0" smtClean="0"/>
                        <a:t>Marketing and Communication</a:t>
                      </a:r>
                      <a:endParaRPr lang="en-US" sz="1100" dirty="0"/>
                    </a:p>
                  </a:txBody>
                  <a:tcPr marL="130629" marR="130629" marT="65314" marB="65314"/>
                </a:tc>
                <a:tc hMerge="1">
                  <a:txBody>
                    <a:bodyPr/>
                    <a:lstStyle/>
                    <a:p>
                      <a:endParaRPr lang="en-US"/>
                    </a:p>
                  </a:txBody>
                  <a:tcPr/>
                </a:tc>
                <a:tc>
                  <a:txBody>
                    <a:bodyPr/>
                    <a:lstStyle/>
                    <a:p>
                      <a:pPr algn="ctr"/>
                      <a:r>
                        <a:rPr lang="en-US" sz="1100" i="1" dirty="0" smtClean="0"/>
                        <a:t>15,000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r>
                        <a:rPr lang="en-US" sz="1100" dirty="0" smtClean="0"/>
                        <a:t>Administrative</a:t>
                      </a:r>
                      <a:r>
                        <a:rPr lang="en-US" sz="1100" baseline="0" dirty="0" smtClean="0"/>
                        <a:t> Costs</a:t>
                      </a:r>
                      <a:endParaRPr lang="en-US" sz="1100" dirty="0"/>
                    </a:p>
                  </a:txBody>
                  <a:tcPr marL="130629" marR="130629" marT="65314" marB="65314"/>
                </a:tc>
                <a:tc hMerge="1">
                  <a:txBody>
                    <a:bodyPr/>
                    <a:lstStyle/>
                    <a:p>
                      <a:endParaRPr lang="en-US"/>
                    </a:p>
                  </a:txBody>
                  <a:tcPr/>
                </a:tc>
                <a:tc>
                  <a:txBody>
                    <a:bodyPr/>
                    <a:lstStyle/>
                    <a:p>
                      <a:pPr algn="ctr"/>
                      <a:r>
                        <a:rPr lang="en-US" sz="1100" i="1" dirty="0" smtClean="0"/>
                        <a:t>30,000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298268">
                <a:tc gridSpan="2">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hMerge="1">
                  <a:txBody>
                    <a:bodyPr/>
                    <a:lstStyle/>
                    <a:p>
                      <a:endParaRPr lang="en-US"/>
                    </a:p>
                  </a:txBody>
                  <a:tcPr/>
                </a:tc>
                <a:tc>
                  <a:txBody>
                    <a:bodyPr/>
                    <a:lstStyle/>
                    <a:p>
                      <a:pPr algn="ctr"/>
                      <a:r>
                        <a:rPr lang="en-US" sz="1100" i="1" dirty="0" smtClean="0"/>
                        <a:t>75,000</a:t>
                      </a:r>
                      <a:endParaRPr lang="en-US" sz="1100" i="1"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solidFill>
                      <a:schemeClr val="accent2">
                        <a:lumMod val="75000"/>
                      </a:schemeClr>
                    </a:solidFill>
                  </a:tcPr>
                </a:tc>
              </a:tr>
              <a:tr h="465908">
                <a:tc gridSpan="2">
                  <a:txBody>
                    <a:bodyPr/>
                    <a:lstStyle/>
                    <a:p>
                      <a:pPr algn="l"/>
                      <a:r>
                        <a:rPr lang="en-US" sz="1100" b="1" dirty="0" smtClean="0">
                          <a:solidFill>
                            <a:schemeClr val="bg1"/>
                          </a:solidFill>
                        </a:rPr>
                        <a:t>Initiative </a:t>
                      </a:r>
                      <a:r>
                        <a:rPr lang="en-US" sz="1100" b="1" baseline="0" dirty="0" smtClean="0">
                          <a:solidFill>
                            <a:schemeClr val="bg1"/>
                          </a:solidFill>
                        </a:rPr>
                        <a:t>Investment</a:t>
                      </a:r>
                      <a:endParaRPr lang="en-US" sz="1100" b="1" dirty="0">
                        <a:solidFill>
                          <a:schemeClr val="bg1"/>
                        </a:solidFill>
                      </a:endParaRPr>
                    </a:p>
                  </a:txBody>
                  <a:tcPr marL="130629" marR="130629" marT="65314" marB="65314">
                    <a:solidFill>
                      <a:schemeClr val="accent2">
                        <a:lumMod val="75000"/>
                      </a:schemeClr>
                    </a:solidFill>
                  </a:tcPr>
                </a:tc>
                <a:tc hMerge="1">
                  <a:txBody>
                    <a:bodyPr/>
                    <a:lstStyle/>
                    <a:p>
                      <a:endParaRPr lang="en-US"/>
                    </a:p>
                  </a:txBody>
                  <a:tcPr/>
                </a:tc>
                <a:tc>
                  <a:txBody>
                    <a:bodyPr/>
                    <a:lstStyle/>
                    <a:p>
                      <a:pPr algn="ctr"/>
                      <a:r>
                        <a:rPr lang="en-US" sz="1100" b="0" i="1" dirty="0" smtClean="0">
                          <a:solidFill>
                            <a:schemeClr val="bg1"/>
                          </a:solidFill>
                        </a:rPr>
                        <a:t>$75,000</a:t>
                      </a:r>
                      <a:endParaRPr lang="en-US" sz="1100" i="1" dirty="0">
                        <a:solidFill>
                          <a:schemeClr val="bg1"/>
                        </a:solidFill>
                      </a:endParaRPr>
                    </a:p>
                  </a:txBody>
                  <a:tcPr marL="130629" marR="130629" marT="65314" marB="65314" anchor="ctr">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400" dirty="0" smtClean="0">
                <a:solidFill>
                  <a:schemeClr val="bg1">
                    <a:lumMod val="50000"/>
                  </a:schemeClr>
                </a:solidFill>
              </a:rPr>
              <a:t>Investment Required for Initiatives to Improve Patient Satisfaction</a:t>
            </a:r>
            <a:endParaRPr lang="en-US" sz="1300" dirty="0">
              <a:solidFill>
                <a:schemeClr val="bg1">
                  <a:lumMod val="50000"/>
                </a:schemeClr>
              </a:solidFill>
              <a:latin typeface="Arial"/>
            </a:endParaRPr>
          </a:p>
        </p:txBody>
      </p:sp>
      <p:sp>
        <p:nvSpPr>
          <p:cNvPr id="9" name="Chevron 8"/>
          <p:cNvSpPr/>
          <p:nvPr/>
        </p:nvSpPr>
        <p:spPr bwMode="gray">
          <a:xfrm>
            <a:off x="6716240"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Objective</a:t>
            </a:r>
          </a:p>
        </p:txBody>
      </p:sp>
      <p:sp>
        <p:nvSpPr>
          <p:cNvPr id="10" name="Chevron 9"/>
          <p:cNvSpPr/>
          <p:nvPr/>
        </p:nvSpPr>
        <p:spPr bwMode="gray">
          <a:xfrm>
            <a:off x="7717476" y="673833"/>
            <a:ext cx="1001237" cy="195943"/>
          </a:xfrm>
          <a:prstGeom prst="chevron">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Initiative</a:t>
            </a:r>
          </a:p>
        </p:txBody>
      </p:sp>
      <p:sp>
        <p:nvSpPr>
          <p:cNvPr id="11" name="Chevron 10"/>
          <p:cNvSpPr/>
          <p:nvPr/>
        </p:nvSpPr>
        <p:spPr bwMode="gray">
          <a:xfrm>
            <a:off x="5715003" y="673833"/>
            <a:ext cx="1001237" cy="195943"/>
          </a:xfrm>
          <a:prstGeom prst="chevron">
            <a:avLst/>
          </a:prstGeom>
          <a:noFill/>
          <a:ln w="9525" cap="flat" cmpd="sng" algn="ctr">
            <a:solidFill>
              <a:schemeClr val="accent1"/>
            </a:solidFill>
            <a:prstDash val="solid"/>
            <a:round/>
            <a:headEnd type="none" w="med" len="med"/>
            <a:tailEnd type="none" w="med" len="med"/>
          </a:ln>
          <a:effectLst/>
        </p:spPr>
        <p:txBody>
          <a:bodyPr vert="horz" wrap="square" lIns="130542" tIns="65272" rIns="130542" bIns="65272" numCol="1" rtlCol="0" anchor="ctr" anchorCtr="0" compatLnSpc="1">
            <a:prstTxWarp prst="textNoShape">
              <a:avLst/>
            </a:prstTxWarp>
          </a:bodyPr>
          <a:lstStyle/>
          <a:p>
            <a:pPr algn="ctr" defTabSz="2089606"/>
            <a:r>
              <a:rPr lang="en-US" sz="900" b="1" dirty="0">
                <a:solidFill>
                  <a:prstClr val="black"/>
                </a:solidFill>
              </a:rPr>
              <a:t>Goal</a:t>
            </a:r>
          </a:p>
        </p:txBody>
      </p:sp>
    </p:spTree>
    <p:extLst>
      <p:ext uri="{BB962C8B-B14F-4D97-AF65-F5344CB8AC3E}">
        <p14:creationId xmlns:p14="http://schemas.microsoft.com/office/powerpoint/2010/main" val="233446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49</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a:t>Goal #2: </a:t>
            </a:r>
            <a:r>
              <a:rPr lang="en-US" i="1" dirty="0"/>
              <a:t>Improve Patient</a:t>
            </a:r>
            <a:r>
              <a:rPr lang="en-US" dirty="0"/>
              <a:t> </a:t>
            </a:r>
            <a:r>
              <a:rPr lang="en-US" i="1" dirty="0"/>
              <a:t>Satisfaction</a:t>
            </a:r>
            <a:r>
              <a:rPr lang="en-US" dirty="0"/>
              <a:t> </a:t>
            </a:r>
          </a:p>
        </p:txBody>
      </p:sp>
      <p:sp>
        <p:nvSpPr>
          <p:cNvPr id="4" name="Title 3"/>
          <p:cNvSpPr>
            <a:spLocks noGrp="1"/>
          </p:cNvSpPr>
          <p:nvPr>
            <p:ph type="title"/>
          </p:nvPr>
        </p:nvSpPr>
        <p:spPr/>
        <p:txBody>
          <a:bodyPr/>
          <a:lstStyle/>
          <a:p>
            <a:r>
              <a:rPr lang="en-US" dirty="0" smtClean="0"/>
              <a:t>Implementation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38482449"/>
              </p:ext>
            </p:extLst>
          </p:nvPr>
        </p:nvGraphicFramePr>
        <p:xfrm>
          <a:off x="457202" y="1219201"/>
          <a:ext cx="8256835" cy="5029200"/>
        </p:xfrm>
        <a:graphic>
          <a:graphicData uri="http://schemas.openxmlformats.org/drawingml/2006/table">
            <a:tbl>
              <a:tblPr firstRow="1" bandRow="1">
                <a:tableStyleId>{2D5ABB26-0587-4C30-8999-92F81FD0307C}</a:tableStyleId>
              </a:tblPr>
              <a:tblGrid>
                <a:gridCol w="2438400"/>
                <a:gridCol w="1163687"/>
                <a:gridCol w="1163687"/>
                <a:gridCol w="1163687"/>
                <a:gridCol w="1163687"/>
                <a:gridCol w="1163687"/>
              </a:tblGrid>
              <a:tr h="457200">
                <a:tc>
                  <a:txBody>
                    <a:bodyPr/>
                    <a:lstStyle/>
                    <a:p>
                      <a:pPr algn="ctr" fontAlgn="b"/>
                      <a:r>
                        <a:rPr lang="en-US" sz="1100" u="none" strike="noStrike" dirty="0"/>
                        <a:t>Initiative </a:t>
                      </a:r>
                      <a:endParaRPr lang="en-US" sz="1100" b="0" i="0" u="none" strike="noStrike" dirty="0">
                        <a:solidFill>
                          <a:srgbClr val="000000"/>
                        </a:solidFill>
                        <a:latin typeface="+mj-lt"/>
                      </a:endParaRPr>
                    </a:p>
                  </a:txBody>
                  <a:tcPr marT="91440" marB="91440" anchor="ctr"/>
                </a:tc>
                <a:tc>
                  <a:txBody>
                    <a:bodyPr/>
                    <a:lstStyle/>
                    <a:p>
                      <a:pPr algn="ctr"/>
                      <a:r>
                        <a:rPr lang="en-US" sz="1100" dirty="0" smtClean="0"/>
                        <a:t>YR 1</a:t>
                      </a:r>
                      <a:endParaRPr lang="en-US" sz="1100" dirty="0"/>
                    </a:p>
                  </a:txBody>
                  <a:tcPr marL="130629" marR="130629" marT="65314" marB="65314" anchor="ctr"/>
                </a:tc>
                <a:tc>
                  <a:txBody>
                    <a:bodyPr/>
                    <a:lstStyle/>
                    <a:p>
                      <a:pPr algn="ctr"/>
                      <a:r>
                        <a:rPr lang="en-US" sz="1100" dirty="0" smtClean="0"/>
                        <a:t>YR 2</a:t>
                      </a:r>
                      <a:endParaRPr lang="en-US" sz="1100" dirty="0"/>
                    </a:p>
                  </a:txBody>
                  <a:tcPr marL="130629" marR="130629" marT="65314" marB="65314" anchor="ctr"/>
                </a:tc>
                <a:tc>
                  <a:txBody>
                    <a:bodyPr/>
                    <a:lstStyle/>
                    <a:p>
                      <a:pPr algn="ctr"/>
                      <a:r>
                        <a:rPr lang="en-US" sz="1100" dirty="0" smtClean="0"/>
                        <a:t>YR 3</a:t>
                      </a:r>
                      <a:endParaRPr lang="en-US" sz="1100" dirty="0"/>
                    </a:p>
                  </a:txBody>
                  <a:tcPr marL="130629" marR="130629" marT="65314" marB="65314" anchor="ctr"/>
                </a:tc>
                <a:tc>
                  <a:txBody>
                    <a:bodyPr/>
                    <a:lstStyle/>
                    <a:p>
                      <a:pPr algn="ctr"/>
                      <a:r>
                        <a:rPr lang="en-US" sz="1100" dirty="0" smtClean="0"/>
                        <a:t>YR 4</a:t>
                      </a:r>
                      <a:endParaRPr lang="en-US" sz="1100" dirty="0"/>
                    </a:p>
                  </a:txBody>
                  <a:tcPr marL="130629" marR="130629" marT="65314" marB="65314" anchor="ctr"/>
                </a:tc>
                <a:tc>
                  <a:txBody>
                    <a:bodyPr/>
                    <a:lstStyle/>
                    <a:p>
                      <a:pPr algn="ctr"/>
                      <a:r>
                        <a:rPr lang="en-US" sz="1100" dirty="0" smtClean="0"/>
                        <a:t>YR 5</a:t>
                      </a:r>
                      <a:endParaRPr lang="en-US" sz="1100" dirty="0"/>
                    </a:p>
                  </a:txBody>
                  <a:tcPr marL="130629" marR="130629" marT="65314" marB="65314" anchor="ctr"/>
                </a:tc>
              </a:tr>
              <a:tr h="457200">
                <a:tc>
                  <a:txBody>
                    <a:bodyPr/>
                    <a:lstStyle/>
                    <a:p>
                      <a:pPr algn="l" fontAlgn="b"/>
                      <a:r>
                        <a:rPr lang="en-US" sz="1100" b="0" i="1" u="none" strike="noStrike" dirty="0" smtClean="0">
                          <a:solidFill>
                            <a:srgbClr val="000000"/>
                          </a:solidFill>
                          <a:latin typeface="+mj-lt"/>
                        </a:rPr>
                        <a:t>Patient</a:t>
                      </a:r>
                      <a:r>
                        <a:rPr lang="en-US" sz="1100" b="0" i="1" u="none" strike="noStrike" baseline="0" dirty="0" smtClean="0">
                          <a:solidFill>
                            <a:srgbClr val="000000"/>
                          </a:solidFill>
                          <a:latin typeface="+mj-lt"/>
                        </a:rPr>
                        <a:t> Flow Assessment</a:t>
                      </a:r>
                      <a:endParaRPr lang="en-US" sz="1100" b="0" i="1" u="none" strike="noStrike" dirty="0">
                        <a:solidFill>
                          <a:srgbClr val="000000"/>
                        </a:solidFill>
                        <a:latin typeface="+mj-lt"/>
                      </a:endParaRPr>
                    </a:p>
                  </a:txBody>
                  <a:tcPr marT="91440" marB="91440" anchor="ct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r>
              <a:tr h="457200">
                <a:tc>
                  <a:txBody>
                    <a:bodyPr/>
                    <a:lstStyle/>
                    <a:p>
                      <a:pPr algn="l" fontAlgn="b"/>
                      <a:r>
                        <a:rPr lang="en-US" sz="1100" u="none" strike="noStrike" dirty="0" smtClean="0"/>
                        <a:t>Initiative #2</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no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#3</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solidFill>
                      <a:schemeClr val="accent2"/>
                    </a:solidFill>
                  </a:tcPr>
                </a:tc>
                <a:tc>
                  <a:txBody>
                    <a:bodyPr/>
                    <a:lstStyle/>
                    <a:p>
                      <a:pPr algn="ctr"/>
                      <a:endParaRPr lang="en-US" sz="1100" dirty="0"/>
                    </a:p>
                  </a:txBody>
                  <a:tcPr marL="130629" marR="130629" marT="65314" marB="65314" anchor="ctr">
                    <a:noFill/>
                  </a:tcPr>
                </a:tc>
                <a:tc>
                  <a:txBody>
                    <a:bodyPr/>
                    <a:lstStyle/>
                    <a:p>
                      <a:endParaRPr lang="en-US" sz="1900" dirty="0"/>
                    </a:p>
                  </a:txBody>
                  <a:tcPr marL="130629" marR="130629" marT="65314" marB="65314" anchor="ctr"/>
                </a:tc>
              </a:tr>
              <a:tr h="457200">
                <a:tc>
                  <a:txBody>
                    <a:bodyPr/>
                    <a:lstStyle/>
                    <a:p>
                      <a:pPr algn="l" fontAlgn="b"/>
                      <a:r>
                        <a:rPr lang="en-US" sz="1100" u="none" strike="noStrike" dirty="0" smtClean="0"/>
                        <a:t>Initiative #4</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#5</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a:t>
                      </a:r>
                      <a:r>
                        <a:rPr lang="en-US" sz="1100" u="none" strike="noStrike" baseline="0" dirty="0" smtClean="0"/>
                        <a:t> #6</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#7</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#8</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#9</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457200">
                <a:tc>
                  <a:txBody>
                    <a:bodyPr/>
                    <a:lstStyle/>
                    <a:p>
                      <a:pPr algn="l" fontAlgn="b"/>
                      <a:r>
                        <a:rPr lang="en-US" sz="1100" u="none" strike="noStrike" dirty="0" smtClean="0"/>
                        <a:t>Initiative #10</a:t>
                      </a:r>
                      <a:endParaRPr lang="en-US" sz="1100" b="0" i="0" u="none" strike="noStrike" dirty="0">
                        <a:solidFill>
                          <a:srgbClr val="000000"/>
                        </a:solidFill>
                        <a:latin typeface="+mn-lt"/>
                      </a:endParaRPr>
                    </a:p>
                  </a:txBody>
                  <a:tcPr marT="91440" marB="91440"/>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bl>
          </a:graphicData>
        </a:graphic>
      </p:graphicFrame>
      <p:sp>
        <p:nvSpPr>
          <p:cNvPr id="7"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Initiatives related to </a:t>
            </a:r>
            <a:r>
              <a:rPr lang="en-US" sz="1300" dirty="0" smtClean="0">
                <a:solidFill>
                  <a:srgbClr val="617685"/>
                </a:solidFill>
                <a:latin typeface="Arial"/>
              </a:rPr>
              <a:t>Improve Patient </a:t>
            </a:r>
            <a:r>
              <a:rPr lang="en-US" sz="1300" dirty="0">
                <a:solidFill>
                  <a:srgbClr val="617685"/>
                </a:solidFill>
                <a:latin typeface="Arial"/>
              </a:rPr>
              <a:t>Satisfaction</a:t>
            </a:r>
          </a:p>
        </p:txBody>
      </p:sp>
    </p:spTree>
    <p:extLst>
      <p:ext uri="{BB962C8B-B14F-4D97-AF65-F5344CB8AC3E}">
        <p14:creationId xmlns:p14="http://schemas.microsoft.com/office/powerpoint/2010/main" val="3704810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Current Performance</a:t>
            </a:r>
            <a:endParaRPr lang="en-US" dirty="0"/>
          </a:p>
        </p:txBody>
      </p:sp>
      <p:sp>
        <p:nvSpPr>
          <p:cNvPr id="4" name="Chevron 3"/>
          <p:cNvSpPr/>
          <p:nvPr/>
        </p:nvSpPr>
        <p:spPr bwMode="gray">
          <a:xfrm>
            <a:off x="1143000" y="3429002"/>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a:solidFill>
                  <a:prstClr val="black"/>
                </a:solidFill>
              </a:rPr>
              <a:t>CURRENT </a:t>
            </a:r>
            <a:r>
              <a:rPr lang="en-US" sz="800" b="1" dirty="0" smtClean="0">
                <a:solidFill>
                  <a:prstClr val="black"/>
                </a:solidFill>
              </a:rPr>
              <a:t>PERFORMANCE</a:t>
            </a:r>
          </a:p>
        </p:txBody>
      </p:sp>
      <p:sp>
        <p:nvSpPr>
          <p:cNvPr id="5" name="Chevron 4"/>
          <p:cNvSpPr/>
          <p:nvPr/>
        </p:nvSpPr>
        <p:spPr bwMode="gray">
          <a:xfrm>
            <a:off x="2808846" y="3429002"/>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2"/>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p>
          <a:p>
            <a:pPr algn="ctr" defTabSz="2089606"/>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9001"/>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2410688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50</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Strategic Plan Summary</a:t>
            </a:r>
            <a:endParaRPr lang="en-US" dirty="0"/>
          </a:p>
        </p:txBody>
      </p:sp>
      <p:sp>
        <p:nvSpPr>
          <p:cNvPr id="4" name="Chevron 3"/>
          <p:cNvSpPr/>
          <p:nvPr/>
        </p:nvSpPr>
        <p:spPr bwMode="gray">
          <a:xfrm>
            <a:off x="1143000" y="3429002"/>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a:solidFill>
                  <a:prstClr val="black"/>
                </a:solidFill>
              </a:rPr>
              <a:t>CURRENT </a:t>
            </a:r>
            <a:r>
              <a:rPr lang="en-US" sz="800" b="1" dirty="0" smtClean="0">
                <a:solidFill>
                  <a:prstClr val="black"/>
                </a:solidFill>
              </a:rPr>
              <a:t>PERFORMANCE</a:t>
            </a:r>
          </a:p>
          <a:p>
            <a:pPr algn="ctr" defTabSz="2089606"/>
            <a:r>
              <a:rPr lang="en-US" sz="800" b="1" dirty="0" smtClean="0">
                <a:solidFill>
                  <a:prstClr val="black"/>
                </a:solidFill>
              </a:rPr>
              <a:t>ANALYSIS</a:t>
            </a:r>
            <a:endParaRPr lang="en-US" sz="800" b="1" dirty="0">
              <a:solidFill>
                <a:prstClr val="black"/>
              </a:solidFill>
            </a:endParaRPr>
          </a:p>
        </p:txBody>
      </p:sp>
      <p:sp>
        <p:nvSpPr>
          <p:cNvPr id="5" name="Chevron 4"/>
          <p:cNvSpPr/>
          <p:nvPr/>
        </p:nvSpPr>
        <p:spPr bwMode="gray">
          <a:xfrm>
            <a:off x="2808846" y="3429002"/>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2"/>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9001"/>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38753840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51</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Plan Summary</a:t>
            </a:r>
            <a:endParaRPr lang="en-US" dirty="0"/>
          </a:p>
        </p:txBody>
      </p:sp>
      <p:sp>
        <p:nvSpPr>
          <p:cNvPr id="4" name="Title 3"/>
          <p:cNvSpPr>
            <a:spLocks noGrp="1"/>
          </p:cNvSpPr>
          <p:nvPr>
            <p:ph type="title"/>
          </p:nvPr>
        </p:nvSpPr>
        <p:spPr/>
        <p:txBody>
          <a:bodyPr/>
          <a:lstStyle/>
          <a:p>
            <a:r>
              <a:rPr lang="en-US" dirty="0" smtClean="0"/>
              <a:t>Total Investment Required for Strategic Initiatives, 20XX-20XX</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8630395"/>
              </p:ext>
            </p:extLst>
          </p:nvPr>
        </p:nvGraphicFramePr>
        <p:xfrm>
          <a:off x="399866" y="1219194"/>
          <a:ext cx="8278073" cy="4937758"/>
        </p:xfrm>
        <a:graphic>
          <a:graphicData uri="http://schemas.openxmlformats.org/drawingml/2006/table">
            <a:tbl>
              <a:tblPr firstRow="1" bandRow="1">
                <a:tableStyleId>{5C22544A-7EE6-4342-B048-85BDC9FD1C3A}</a:tableStyleId>
              </a:tblPr>
              <a:tblGrid>
                <a:gridCol w="2009053"/>
                <a:gridCol w="1253804"/>
                <a:gridCol w="1253804"/>
                <a:gridCol w="1253804"/>
                <a:gridCol w="1253804"/>
                <a:gridCol w="1253804"/>
              </a:tblGrid>
              <a:tr h="479860">
                <a:tc>
                  <a:txBody>
                    <a:bodyPr/>
                    <a:lstStyle/>
                    <a:p>
                      <a:pPr algn="ctr"/>
                      <a:endParaRPr lang="en-US" sz="1100" dirty="0"/>
                    </a:p>
                  </a:txBody>
                  <a:tcPr marL="130629" marR="130629" marT="65314" marB="65314" anchor="ctr"/>
                </a:tc>
                <a:tc>
                  <a:txBody>
                    <a:bodyPr/>
                    <a:lstStyle/>
                    <a:p>
                      <a:pPr algn="ctr"/>
                      <a:r>
                        <a:rPr lang="en-US" sz="1000" dirty="0" smtClean="0"/>
                        <a:t>Grow</a:t>
                      </a:r>
                      <a:r>
                        <a:rPr lang="en-US" sz="1000" baseline="0" dirty="0" smtClean="0"/>
                        <a:t> Volume</a:t>
                      </a:r>
                      <a:endParaRPr lang="en-US" sz="1000" dirty="0"/>
                    </a:p>
                  </a:txBody>
                  <a:tcPr marL="130629" marR="130629" marT="65314" marB="65314" anchor="ctr"/>
                </a:tc>
                <a:tc>
                  <a:txBody>
                    <a:bodyPr/>
                    <a:lstStyle/>
                    <a:p>
                      <a:pPr algn="ctr"/>
                      <a:r>
                        <a:rPr lang="en-US" sz="1000" dirty="0" smtClean="0"/>
                        <a:t>Patient</a:t>
                      </a:r>
                      <a:r>
                        <a:rPr lang="en-US" sz="1000" baseline="0" dirty="0" smtClean="0"/>
                        <a:t> Satisfaction</a:t>
                      </a:r>
                      <a:endParaRPr lang="en-US" sz="1000" dirty="0"/>
                    </a:p>
                  </a:txBody>
                  <a:tcPr marL="130629" marR="130629" marT="65314" marB="65314" anchor="ctr"/>
                </a:tc>
                <a:tc>
                  <a:txBody>
                    <a:bodyPr/>
                    <a:lstStyle/>
                    <a:p>
                      <a:pPr algn="ctr"/>
                      <a:r>
                        <a:rPr lang="en-US" sz="1000" dirty="0" smtClean="0"/>
                        <a:t>Quality</a:t>
                      </a:r>
                      <a:endParaRPr lang="en-US" sz="1000" dirty="0"/>
                    </a:p>
                  </a:txBody>
                  <a:tcPr marL="130629" marR="130629" marT="65314" marB="65314" anchor="ctr"/>
                </a:tc>
                <a:tc>
                  <a:txBody>
                    <a:bodyPr/>
                    <a:lstStyle/>
                    <a:p>
                      <a:pPr algn="ctr"/>
                      <a:r>
                        <a:rPr lang="en-US" sz="1000" dirty="0" smtClean="0"/>
                        <a:t>Goal</a:t>
                      </a:r>
                      <a:r>
                        <a:rPr lang="en-US" sz="1000" baseline="0" dirty="0" smtClean="0"/>
                        <a:t> X</a:t>
                      </a:r>
                      <a:endParaRPr lang="en-US" sz="1000" dirty="0"/>
                    </a:p>
                  </a:txBody>
                  <a:tcPr marL="130629" marR="130629" marT="65314" marB="65314" anchor="ctr"/>
                </a:tc>
                <a:tc>
                  <a:txBody>
                    <a:bodyPr/>
                    <a:lstStyle/>
                    <a:p>
                      <a:pPr algn="ctr"/>
                      <a:r>
                        <a:rPr lang="en-US" sz="1000" dirty="0" smtClean="0"/>
                        <a:t>Goal Z</a:t>
                      </a:r>
                      <a:endParaRPr lang="en-US" sz="1000" dirty="0"/>
                    </a:p>
                  </a:txBody>
                  <a:tcPr marL="130629" marR="130629" marT="65314" marB="65314" anchor="ctr"/>
                </a:tc>
              </a:tr>
              <a:tr h="328704">
                <a:tc gridSpan="6">
                  <a:txBody>
                    <a:bodyPr/>
                    <a:lstStyle/>
                    <a:p>
                      <a:r>
                        <a:rPr lang="en-US" sz="1100" b="1" dirty="0" smtClean="0"/>
                        <a:t>Capital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r>
              <a:tr h="328704">
                <a:tc>
                  <a:txBody>
                    <a:bodyPr/>
                    <a:lstStyle/>
                    <a:p>
                      <a:r>
                        <a:rPr lang="en-US" sz="1100" dirty="0" smtClean="0"/>
                        <a:t>Facilities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Equipment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Information Technology</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pPr algn="l"/>
                      <a:r>
                        <a:rPr lang="en-US" sz="1100" b="1" dirty="0" smtClean="0"/>
                        <a:t>Subtotal</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gridSpan="6">
                  <a:txBody>
                    <a:bodyPr/>
                    <a:lstStyle/>
                    <a:p>
                      <a:r>
                        <a:rPr lang="en-US" sz="1100" b="1" dirty="0" smtClean="0"/>
                        <a:t>Operating Investment </a:t>
                      </a:r>
                      <a:endParaRPr lang="en-US" sz="1100" b="1" dirty="0"/>
                    </a:p>
                  </a:txBody>
                  <a:tcPr marL="130629" marR="130629" marT="65314" marB="65314">
                    <a:solidFill>
                      <a:schemeClr val="accent1">
                        <a:lumMod val="60000"/>
                        <a:lumOff val="40000"/>
                      </a:schemeClr>
                    </a:solidFill>
                  </a:tcP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c hMerge="1">
                  <a:txBody>
                    <a:bodyPr/>
                    <a:lstStyle/>
                    <a:p>
                      <a:pPr algn="ctr"/>
                      <a:endParaRPr lang="en-US" sz="1100" dirty="0"/>
                    </a:p>
                  </a:txBody>
                  <a:tcPr marL="130629" marR="130629" marT="65314" marB="65314" anchor="ctr"/>
                </a:tc>
              </a:tr>
              <a:tr h="328704">
                <a:tc>
                  <a:txBody>
                    <a:bodyPr/>
                    <a:lstStyle/>
                    <a:p>
                      <a:r>
                        <a:rPr lang="en-US" sz="1100" dirty="0" smtClean="0"/>
                        <a:t>Clinical Staff</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Training</a:t>
                      </a:r>
                      <a:r>
                        <a:rPr lang="en-US" sz="1100" baseline="0" dirty="0" smtClean="0"/>
                        <a:t> / Development</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513450">
                <a:tc>
                  <a:txBody>
                    <a:bodyPr/>
                    <a:lstStyle/>
                    <a:p>
                      <a:r>
                        <a:rPr lang="en-US" sz="1100" dirty="0" smtClean="0"/>
                        <a:t>Marketing and Communications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r>
                        <a:rPr lang="en-US" sz="1100" dirty="0" smtClean="0"/>
                        <a:t>Administrative</a:t>
                      </a:r>
                      <a:r>
                        <a:rPr lang="en-US" sz="1100" baseline="0" dirty="0" smtClean="0"/>
                        <a:t> Costs</a:t>
                      </a:r>
                      <a:endParaRPr lang="en-US" sz="1100" dirty="0"/>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100" b="1" dirty="0" smtClean="0"/>
                        <a:t>Subtotal</a:t>
                      </a:r>
                    </a:p>
                  </a:txBody>
                  <a:tcPr marL="130629" marR="130629" marT="65314" marB="65314"/>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c>
                  <a:txBody>
                    <a:bodyPr/>
                    <a:lstStyle/>
                    <a:p>
                      <a:pPr algn="ctr"/>
                      <a:endParaRPr lang="en-US" sz="1100" dirty="0"/>
                    </a:p>
                  </a:txBody>
                  <a:tcPr marL="130629" marR="130629" marT="65314" marB="65314" anchor="ctr"/>
                </a:tc>
              </a:tr>
              <a:tr h="328704">
                <a:tc>
                  <a:txBody>
                    <a:bodyPr/>
                    <a:lstStyle/>
                    <a:p>
                      <a:pPr algn="l"/>
                      <a:r>
                        <a:rPr lang="en-US" sz="1100" b="1" dirty="0" smtClean="0"/>
                        <a:t>Total</a:t>
                      </a:r>
                      <a:r>
                        <a:rPr lang="en-US" sz="1100" b="1" baseline="0" dirty="0" smtClean="0"/>
                        <a:t> </a:t>
                      </a:r>
                      <a:r>
                        <a:rPr lang="en-US" sz="1100" b="1" dirty="0" smtClean="0"/>
                        <a:t>Goal </a:t>
                      </a:r>
                      <a:r>
                        <a:rPr lang="en-US" sz="1100" b="1" baseline="0" dirty="0" smtClean="0"/>
                        <a:t>Investment</a:t>
                      </a:r>
                      <a:endParaRPr lang="en-US" sz="1100" b="1" dirty="0"/>
                    </a:p>
                  </a:txBody>
                  <a:tcPr marL="130629" marR="130629" marT="65314" marB="65314">
                    <a:solidFill>
                      <a:schemeClr val="accent1">
                        <a:lumMod val="60000"/>
                        <a:lumOff val="40000"/>
                      </a:schemeClr>
                    </a:solidFill>
                  </a:tcPr>
                </a:tc>
                <a:tc>
                  <a:txBody>
                    <a:bodyPr/>
                    <a:lstStyle/>
                    <a:p>
                      <a:pPr algn="ctr"/>
                      <a:endParaRPr lang="en-US" sz="1100" dirty="0"/>
                    </a:p>
                  </a:txBody>
                  <a:tcPr marL="130629" marR="130629" marT="65314" marB="65314" anchor="ctr">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100" dirty="0"/>
                    </a:p>
                  </a:txBody>
                  <a:tcPr marL="130629" marR="130629" marT="65314" marB="65314" anchor="ctr">
                    <a:lnB w="12700" cap="flat" cmpd="sng" algn="ctr">
                      <a:solidFill>
                        <a:schemeClr val="tx1"/>
                      </a:solidFill>
                      <a:prstDash val="solid"/>
                      <a:round/>
                      <a:headEnd type="none" w="med" len="med"/>
                      <a:tailEnd type="none" w="med" len="med"/>
                    </a:lnB>
                    <a:solidFill>
                      <a:schemeClr val="accent1">
                        <a:lumMod val="60000"/>
                        <a:lumOff val="40000"/>
                      </a:schemeClr>
                    </a:solidFill>
                  </a:tcPr>
                </a:tc>
              </a:tr>
              <a:tr h="328704">
                <a:tc gridSpan="2">
                  <a:txBody>
                    <a:bodyPr/>
                    <a:lstStyle/>
                    <a:p>
                      <a:pPr algn="l"/>
                      <a:endParaRPr lang="en-US" sz="1100" b="1" dirty="0"/>
                    </a:p>
                  </a:txBody>
                  <a:tcPr marL="130629" marR="130629" marT="65314" marB="65314">
                    <a:lnR w="12700"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pPr algn="ctr"/>
                      <a:endParaRPr lang="en-US" sz="1100" dirty="0"/>
                    </a:p>
                  </a:txBody>
                  <a:tcPr marL="130629" marR="130629" marT="65314" marB="65314" anchor="ctr">
                    <a:lnR w="12700" cap="flat" cmpd="sng" algn="ctr">
                      <a:solidFill>
                        <a:schemeClr val="tx1"/>
                      </a:solidFill>
                      <a:prstDash val="solid"/>
                      <a:round/>
                      <a:headEnd type="none" w="med" len="med"/>
                      <a:tailEnd type="none" w="med" len="med"/>
                    </a:lnR>
                  </a:tcPr>
                </a:tc>
                <a:tc gridSpan="4">
                  <a:txBody>
                    <a:bodyPr/>
                    <a:lstStyle/>
                    <a:p>
                      <a:pPr algn="ctr"/>
                      <a:r>
                        <a:rPr lang="en-US" sz="1100" b="1" dirty="0" smtClean="0"/>
                        <a:t>Total Plan Investment : </a:t>
                      </a:r>
                      <a:endParaRPr lang="en-US" sz="1100" b="1" dirty="0"/>
                    </a:p>
                  </a:txBody>
                  <a:tcPr marL="130629" marR="130629" marT="65314" marB="653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US" sz="1200" dirty="0"/>
                    </a:p>
                  </a:txBody>
                  <a:tcPr marL="130629" marR="130629" marT="65314" marB="65314" anchor="ctr"/>
                </a:tc>
                <a:tc hMerge="1">
                  <a:txBody>
                    <a:bodyPr/>
                    <a:lstStyle/>
                    <a:p>
                      <a:pPr algn="ctr"/>
                      <a:endParaRPr lang="en-US" sz="1100" b="1" dirty="0"/>
                    </a:p>
                  </a:txBody>
                  <a:tcPr marL="130629" marR="130629" marT="65314" marB="6531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dirty="0"/>
                    </a:p>
                  </a:txBody>
                  <a:tcPr marL="130629" marR="130629" marT="65314" marB="65314"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50804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52</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Plan </a:t>
            </a:r>
            <a:r>
              <a:rPr lang="en-US" dirty="0"/>
              <a:t>Summary</a:t>
            </a:r>
          </a:p>
        </p:txBody>
      </p:sp>
      <p:sp>
        <p:nvSpPr>
          <p:cNvPr id="4" name="Title 3"/>
          <p:cNvSpPr>
            <a:spLocks noGrp="1"/>
          </p:cNvSpPr>
          <p:nvPr>
            <p:ph type="title"/>
          </p:nvPr>
        </p:nvSpPr>
        <p:spPr/>
        <p:txBody>
          <a:bodyPr/>
          <a:lstStyle/>
          <a:p>
            <a:r>
              <a:rPr lang="en-US" dirty="0" smtClean="0"/>
              <a:t>Interdepartmental Support Required for Strategic Initiatives, 20XX-20XX</a:t>
            </a:r>
            <a:endParaRPr lang="en-US" dirty="0"/>
          </a:p>
        </p:txBody>
      </p:sp>
      <p:grpSp>
        <p:nvGrpSpPr>
          <p:cNvPr id="6" name="Group 5"/>
          <p:cNvGrpSpPr/>
          <p:nvPr/>
        </p:nvGrpSpPr>
        <p:grpSpPr>
          <a:xfrm>
            <a:off x="399866" y="1447800"/>
            <a:ext cx="1554480" cy="457200"/>
            <a:chOff x="399866" y="1447800"/>
            <a:chExt cx="1554480" cy="457200"/>
          </a:xfrm>
        </p:grpSpPr>
        <p:sp>
          <p:nvSpPr>
            <p:cNvPr id="8" name="Rectangle 7"/>
            <p:cNvSpPr/>
            <p:nvPr/>
          </p:nvSpPr>
          <p:spPr>
            <a:xfrm>
              <a:off x="399866" y="1447800"/>
              <a:ext cx="1554480"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Marketing</a:t>
              </a:r>
              <a:endParaRPr lang="en-US" sz="1100" b="1" dirty="0">
                <a:solidFill>
                  <a:schemeClr val="tx1"/>
                </a:solidFill>
              </a:endParaRPr>
            </a:p>
          </p:txBody>
        </p:sp>
        <p:sp>
          <p:nvSpPr>
            <p:cNvPr id="9" name="TextBox 8"/>
            <p:cNvSpPr txBox="1"/>
            <p:nvPr/>
          </p:nvSpPr>
          <p:spPr>
            <a:xfrm>
              <a:off x="399866" y="1447800"/>
              <a:ext cx="1554480" cy="230832"/>
            </a:xfrm>
            <a:prstGeom prst="rect">
              <a:avLst/>
            </a:prstGeom>
            <a:noFill/>
          </p:spPr>
          <p:txBody>
            <a:bodyPr wrap="square" lIns="45720" rIns="45720" rtlCol="0">
              <a:spAutoFit/>
            </a:bodyPr>
            <a:lstStyle/>
            <a:p>
              <a:pPr algn="ctr"/>
              <a:endParaRPr lang="en-US" sz="900" b="1" dirty="0"/>
            </a:p>
          </p:txBody>
        </p:sp>
      </p:grpSp>
      <p:sp>
        <p:nvSpPr>
          <p:cNvPr id="11" name="Rectangle 10"/>
          <p:cNvSpPr/>
          <p:nvPr/>
        </p:nvSpPr>
        <p:spPr>
          <a:xfrm>
            <a:off x="2136629" y="1447800"/>
            <a:ext cx="1554480"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Behavioral Health</a:t>
            </a:r>
            <a:endParaRPr lang="en-US" sz="1100" b="1" dirty="0">
              <a:solidFill>
                <a:schemeClr val="tx1"/>
              </a:solidFill>
            </a:endParaRPr>
          </a:p>
        </p:txBody>
      </p:sp>
      <p:sp>
        <p:nvSpPr>
          <p:cNvPr id="12" name="TextBox 11"/>
          <p:cNvSpPr txBox="1"/>
          <p:nvPr/>
        </p:nvSpPr>
        <p:spPr>
          <a:xfrm>
            <a:off x="2136629" y="1447800"/>
            <a:ext cx="1554480" cy="230832"/>
          </a:xfrm>
          <a:prstGeom prst="rect">
            <a:avLst/>
          </a:prstGeom>
          <a:noFill/>
        </p:spPr>
        <p:txBody>
          <a:bodyPr wrap="square" lIns="45720" rIns="45720" rtlCol="0">
            <a:spAutoFit/>
          </a:bodyPr>
          <a:lstStyle/>
          <a:p>
            <a:pPr algn="ctr"/>
            <a:endParaRPr lang="en-US" sz="900" b="1" dirty="0"/>
          </a:p>
        </p:txBody>
      </p:sp>
      <p:grpSp>
        <p:nvGrpSpPr>
          <p:cNvPr id="27" name="Group 26"/>
          <p:cNvGrpSpPr/>
          <p:nvPr/>
        </p:nvGrpSpPr>
        <p:grpSpPr>
          <a:xfrm>
            <a:off x="3873390" y="1450036"/>
            <a:ext cx="1554480" cy="459431"/>
            <a:chOff x="3806512" y="1450032"/>
            <a:chExt cx="1554480" cy="459432"/>
          </a:xfrm>
        </p:grpSpPr>
        <p:sp>
          <p:nvSpPr>
            <p:cNvPr id="14" name="Rectangle 13"/>
            <p:cNvSpPr/>
            <p:nvPr/>
          </p:nvSpPr>
          <p:spPr>
            <a:xfrm>
              <a:off x="3900190" y="1450032"/>
              <a:ext cx="1460802"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Goal #3</a:t>
              </a:r>
            </a:p>
          </p:txBody>
        </p:sp>
        <p:sp>
          <p:nvSpPr>
            <p:cNvPr id="15" name="Rectangle 14"/>
            <p:cNvSpPr/>
            <p:nvPr/>
          </p:nvSpPr>
          <p:spPr>
            <a:xfrm>
              <a:off x="3806512" y="1452264"/>
              <a:ext cx="1554480"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Department</a:t>
              </a:r>
            </a:p>
          </p:txBody>
        </p:sp>
      </p:grpSp>
      <p:sp>
        <p:nvSpPr>
          <p:cNvPr id="16" name="TextBox 15"/>
          <p:cNvSpPr txBox="1"/>
          <p:nvPr/>
        </p:nvSpPr>
        <p:spPr>
          <a:xfrm>
            <a:off x="413790" y="2057403"/>
            <a:ext cx="1554480" cy="623197"/>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XXX</a:t>
            </a:r>
          </a:p>
          <a:p>
            <a:pPr marL="115826" indent="-115826">
              <a:lnSpc>
                <a:spcPct val="150000"/>
              </a:lnSpc>
              <a:buFont typeface="Arial" pitchFamily="34" charset="0"/>
              <a:buChar char="•"/>
            </a:pPr>
            <a:r>
              <a:rPr lang="en-US" sz="1100" dirty="0"/>
              <a:t>XXX</a:t>
            </a:r>
          </a:p>
        </p:txBody>
      </p:sp>
      <p:sp>
        <p:nvSpPr>
          <p:cNvPr id="17" name="TextBox 16"/>
          <p:cNvSpPr txBox="1"/>
          <p:nvPr/>
        </p:nvSpPr>
        <p:spPr>
          <a:xfrm>
            <a:off x="2103189" y="2057404"/>
            <a:ext cx="1554480" cy="1869692"/>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XXX</a:t>
            </a:r>
          </a:p>
          <a:p>
            <a:pPr marL="115826" indent="-115826">
              <a:lnSpc>
                <a:spcPct val="150000"/>
              </a:lnSpc>
              <a:buFont typeface="Arial" pitchFamily="34" charset="0"/>
              <a:buChar char="•"/>
            </a:pPr>
            <a:r>
              <a:rPr lang="en-US" sz="1100" dirty="0"/>
              <a:t>E.g., Collaborate around </a:t>
            </a:r>
            <a:r>
              <a:rPr lang="en-US" sz="1100" dirty="0" smtClean="0"/>
              <a:t>diagnostic screenings </a:t>
            </a:r>
            <a:r>
              <a:rPr lang="en-US" sz="1100" dirty="0"/>
              <a:t>and patient pathway to </a:t>
            </a:r>
            <a:r>
              <a:rPr lang="en-US" sz="1100" dirty="0" smtClean="0"/>
              <a:t>neurosciences </a:t>
            </a:r>
            <a:r>
              <a:rPr lang="en-US" sz="1100" dirty="0"/>
              <a:t>services.</a:t>
            </a:r>
          </a:p>
        </p:txBody>
      </p:sp>
      <p:sp>
        <p:nvSpPr>
          <p:cNvPr id="20" name="Rectangle 19"/>
          <p:cNvSpPr/>
          <p:nvPr/>
        </p:nvSpPr>
        <p:spPr>
          <a:xfrm>
            <a:off x="5610161" y="1450031"/>
            <a:ext cx="1460801"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r>
              <a:rPr lang="en-US" sz="1100" b="1" dirty="0">
                <a:solidFill>
                  <a:schemeClr val="tx1"/>
                </a:solidFill>
              </a:rPr>
              <a:t>Department #4</a:t>
            </a:r>
          </a:p>
        </p:txBody>
      </p:sp>
      <p:sp>
        <p:nvSpPr>
          <p:cNvPr id="23" name="Rectangle 22"/>
          <p:cNvSpPr/>
          <p:nvPr/>
        </p:nvSpPr>
        <p:spPr>
          <a:xfrm>
            <a:off x="7253244" y="1447800"/>
            <a:ext cx="1460801" cy="457200"/>
          </a:xfrm>
          <a:prstGeom prst="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r>
              <a:rPr lang="en-US" sz="1100" b="1" dirty="0">
                <a:solidFill>
                  <a:schemeClr val="tx1"/>
                </a:solidFill>
              </a:rPr>
              <a:t>Department #5</a:t>
            </a:r>
          </a:p>
        </p:txBody>
      </p:sp>
      <p:sp>
        <p:nvSpPr>
          <p:cNvPr id="24" name="TextBox 23"/>
          <p:cNvSpPr txBox="1"/>
          <p:nvPr/>
        </p:nvSpPr>
        <p:spPr>
          <a:xfrm>
            <a:off x="3873390" y="2057403"/>
            <a:ext cx="1554480" cy="623197"/>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XXX</a:t>
            </a:r>
          </a:p>
          <a:p>
            <a:pPr marL="115826" indent="-115826">
              <a:lnSpc>
                <a:spcPct val="150000"/>
              </a:lnSpc>
              <a:buFont typeface="Arial" pitchFamily="34" charset="0"/>
              <a:buChar char="•"/>
            </a:pPr>
            <a:r>
              <a:rPr lang="en-US" sz="1100" dirty="0"/>
              <a:t>XXX</a:t>
            </a:r>
          </a:p>
        </p:txBody>
      </p:sp>
      <p:sp>
        <p:nvSpPr>
          <p:cNvPr id="25" name="TextBox 24"/>
          <p:cNvSpPr txBox="1"/>
          <p:nvPr/>
        </p:nvSpPr>
        <p:spPr>
          <a:xfrm>
            <a:off x="5610151" y="2057403"/>
            <a:ext cx="1554480" cy="623197"/>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XXX</a:t>
            </a:r>
          </a:p>
          <a:p>
            <a:pPr marL="115826" indent="-115826">
              <a:lnSpc>
                <a:spcPct val="150000"/>
              </a:lnSpc>
              <a:buFont typeface="Arial" pitchFamily="34" charset="0"/>
              <a:buChar char="•"/>
            </a:pPr>
            <a:r>
              <a:rPr lang="en-US" sz="1100" dirty="0"/>
              <a:t>XXX</a:t>
            </a:r>
          </a:p>
        </p:txBody>
      </p:sp>
      <p:sp>
        <p:nvSpPr>
          <p:cNvPr id="26" name="TextBox 25"/>
          <p:cNvSpPr txBox="1"/>
          <p:nvPr/>
        </p:nvSpPr>
        <p:spPr>
          <a:xfrm>
            <a:off x="7253236" y="2057403"/>
            <a:ext cx="1554480" cy="623197"/>
          </a:xfrm>
          <a:prstGeom prst="rect">
            <a:avLst/>
          </a:prstGeom>
          <a:noFill/>
        </p:spPr>
        <p:txBody>
          <a:bodyPr wrap="square" lIns="45695" tIns="45695" rIns="45695" bIns="45695" rtlCol="0">
            <a:spAutoFit/>
          </a:bodyPr>
          <a:lstStyle/>
          <a:p>
            <a:pPr marL="115826" indent="-115826">
              <a:lnSpc>
                <a:spcPct val="150000"/>
              </a:lnSpc>
              <a:buFont typeface="Arial" pitchFamily="34" charset="0"/>
              <a:buChar char="•"/>
            </a:pPr>
            <a:r>
              <a:rPr lang="en-US" sz="1100" dirty="0"/>
              <a:t>XXX</a:t>
            </a:r>
          </a:p>
          <a:p>
            <a:pPr marL="115826" indent="-115826">
              <a:lnSpc>
                <a:spcPct val="150000"/>
              </a:lnSpc>
              <a:buFont typeface="Arial" pitchFamily="34" charset="0"/>
              <a:buChar char="•"/>
            </a:pPr>
            <a:r>
              <a:rPr lang="en-US" sz="1100" dirty="0"/>
              <a:t>XXX</a:t>
            </a:r>
          </a:p>
        </p:txBody>
      </p:sp>
    </p:spTree>
    <p:extLst>
      <p:ext uri="{BB962C8B-B14F-4D97-AF65-F5344CB8AC3E}">
        <p14:creationId xmlns:p14="http://schemas.microsoft.com/office/powerpoint/2010/main" val="20229028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53</a:t>
            </a:fld>
            <a:endParaRPr lang="en-US" dirty="0">
              <a:solidFill>
                <a:srgbClr val="000000"/>
              </a:solidFill>
            </a:endParaRPr>
          </a:p>
        </p:txBody>
      </p:sp>
      <p:sp>
        <p:nvSpPr>
          <p:cNvPr id="4" name="Title 3"/>
          <p:cNvSpPr>
            <a:spLocks noGrp="1"/>
          </p:cNvSpPr>
          <p:nvPr>
            <p:ph type="title"/>
          </p:nvPr>
        </p:nvSpPr>
        <p:spPr/>
        <p:txBody>
          <a:bodyPr/>
          <a:lstStyle/>
          <a:p>
            <a:r>
              <a:rPr lang="en-US" dirty="0" smtClean="0"/>
              <a:t>Performance Scorecard</a:t>
            </a:r>
            <a:endParaRPr lang="en-US" dirty="0"/>
          </a:p>
        </p:txBody>
      </p:sp>
      <p:sp>
        <p:nvSpPr>
          <p:cNvPr id="7"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endParaRPr lang="en-US" sz="1300" dirty="0">
              <a:solidFill>
                <a:srgbClr val="617685"/>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00804405"/>
              </p:ext>
            </p:extLst>
          </p:nvPr>
        </p:nvGraphicFramePr>
        <p:xfrm>
          <a:off x="399873" y="1048339"/>
          <a:ext cx="8334561" cy="5200063"/>
        </p:xfrm>
        <a:graphic>
          <a:graphicData uri="http://schemas.openxmlformats.org/drawingml/2006/table">
            <a:tbl>
              <a:tblPr firstRow="1" bandRow="1">
                <a:tableStyleId>{5C22544A-7EE6-4342-B048-85BDC9FD1C3A}</a:tableStyleId>
              </a:tblPr>
              <a:tblGrid>
                <a:gridCol w="490327"/>
                <a:gridCol w="1303194"/>
                <a:gridCol w="930809"/>
                <a:gridCol w="762000"/>
                <a:gridCol w="1752600"/>
                <a:gridCol w="1031877"/>
                <a:gridCol w="1031877"/>
                <a:gridCol w="1031877"/>
              </a:tblGrid>
              <a:tr h="611131">
                <a:tc>
                  <a:txBody>
                    <a:bodyPr/>
                    <a:lstStyle/>
                    <a:p>
                      <a:pPr algn="ctr" fontAlgn="b"/>
                      <a:r>
                        <a:rPr lang="en-US" sz="900" b="1" i="0" u="none" strike="noStrike" dirty="0" smtClean="0">
                          <a:solidFill>
                            <a:schemeClr val="bg1"/>
                          </a:solidFill>
                          <a:latin typeface="+mj-lt"/>
                        </a:rPr>
                        <a:t>Goal</a:t>
                      </a:r>
                      <a:endParaRPr lang="en-US" sz="900" b="1" i="0" u="none" strike="noStrike" dirty="0">
                        <a:solidFill>
                          <a:schemeClr val="bg1"/>
                        </a:solidFill>
                        <a:latin typeface="+mj-lt"/>
                      </a:endParaRPr>
                    </a:p>
                  </a:txBody>
                  <a:tcPr marT="91440" marB="91440" anchor="ctr"/>
                </a:tc>
                <a:tc>
                  <a:txBody>
                    <a:bodyPr/>
                    <a:lstStyle/>
                    <a:p>
                      <a:pPr algn="ctr" fontAlgn="b"/>
                      <a:r>
                        <a:rPr lang="en-US" sz="900" u="none" strike="noStrike" dirty="0" smtClean="0"/>
                        <a:t>Objective</a:t>
                      </a:r>
                      <a:endParaRPr lang="en-US" sz="900" b="0" i="0" u="none" strike="noStrike" dirty="0">
                        <a:solidFill>
                          <a:srgbClr val="000000"/>
                        </a:solidFill>
                        <a:latin typeface="+mj-lt"/>
                      </a:endParaRPr>
                    </a:p>
                  </a:txBody>
                  <a:tcPr marT="91440" marB="91440" anchor="ctr"/>
                </a:tc>
                <a:tc>
                  <a:txBody>
                    <a:bodyPr/>
                    <a:lstStyle/>
                    <a:p>
                      <a:pPr algn="ctr" fontAlgn="b"/>
                      <a:r>
                        <a:rPr lang="en-US" sz="900" u="none" strike="noStrike" dirty="0"/>
                        <a:t>Owner</a:t>
                      </a:r>
                      <a:endParaRPr lang="en-US" sz="900" b="0" i="0" u="none" strike="noStrike" dirty="0">
                        <a:solidFill>
                          <a:srgbClr val="000000"/>
                        </a:solidFill>
                        <a:latin typeface="+mj-lt"/>
                      </a:endParaRPr>
                    </a:p>
                  </a:txBody>
                  <a:tcPr marT="91440" marB="91440" anchor="ctr"/>
                </a:tc>
                <a:tc>
                  <a:txBody>
                    <a:bodyPr/>
                    <a:lstStyle/>
                    <a:p>
                      <a:pPr algn="ctr" fontAlgn="b"/>
                      <a:r>
                        <a:rPr lang="en-US" sz="900" b="1" i="0" u="none" strike="noStrike" dirty="0" smtClean="0">
                          <a:solidFill>
                            <a:schemeClr val="lt1"/>
                          </a:solidFill>
                          <a:latin typeface="+mn-lt"/>
                        </a:rPr>
                        <a:t>Status of Related Initiatives</a:t>
                      </a:r>
                      <a:endParaRPr lang="en-US" sz="900" b="0" i="0" u="none" strike="noStrike" dirty="0">
                        <a:solidFill>
                          <a:srgbClr val="000000"/>
                        </a:solidFill>
                        <a:latin typeface="+mj-lt"/>
                      </a:endParaRPr>
                    </a:p>
                  </a:txBody>
                  <a:tcPr marT="91440" marB="91440" anchor="ctr"/>
                </a:tc>
                <a:tc>
                  <a:txBody>
                    <a:bodyPr/>
                    <a:lstStyle/>
                    <a:p>
                      <a:pPr algn="ctr" fontAlgn="b"/>
                      <a:r>
                        <a:rPr lang="en-US" sz="900" u="none" strike="noStrike" dirty="0" smtClean="0"/>
                        <a:t>Metric</a:t>
                      </a:r>
                      <a:endParaRPr lang="en-US" sz="900" b="0" i="0" u="none" strike="noStrike" dirty="0">
                        <a:solidFill>
                          <a:srgbClr val="000000"/>
                        </a:solidFill>
                        <a:latin typeface="+mj-lt"/>
                      </a:endParaRPr>
                    </a:p>
                  </a:txBody>
                  <a:tcPr marT="91440" marB="91440" anchor="ctr"/>
                </a:tc>
                <a:tc>
                  <a:txBody>
                    <a:bodyPr/>
                    <a:lstStyle/>
                    <a:p>
                      <a:pPr algn="ctr" fontAlgn="b"/>
                      <a:r>
                        <a:rPr lang="en-US" sz="900" b="0" i="0" u="none" strike="noStrike" dirty="0" smtClean="0">
                          <a:solidFill>
                            <a:srgbClr val="000000"/>
                          </a:solidFill>
                          <a:latin typeface="+mj-lt"/>
                        </a:rPr>
                        <a:t>Value</a:t>
                      </a:r>
                      <a:r>
                        <a:rPr lang="en-US" sz="900" b="0" i="0" u="none" strike="noStrike" baseline="0" dirty="0" smtClean="0">
                          <a:solidFill>
                            <a:srgbClr val="000000"/>
                          </a:solidFill>
                          <a:latin typeface="+mj-lt"/>
                        </a:rPr>
                        <a:t> at Plan Launch</a:t>
                      </a:r>
                    </a:p>
                    <a:p>
                      <a:pPr algn="ctr" fontAlgn="b"/>
                      <a:r>
                        <a:rPr lang="en-US" sz="900" b="0" i="0" u="none" strike="noStrike" baseline="0" dirty="0" smtClean="0">
                          <a:solidFill>
                            <a:srgbClr val="000000"/>
                          </a:solidFill>
                          <a:latin typeface="+mj-lt"/>
                        </a:rPr>
                        <a:t>(Insert Date)</a:t>
                      </a:r>
                      <a:endParaRPr lang="en-US" sz="900" b="0" i="0" u="none" strike="noStrike" dirty="0">
                        <a:solidFill>
                          <a:srgbClr val="000000"/>
                        </a:solidFill>
                        <a:latin typeface="+mj-lt"/>
                      </a:endParaRPr>
                    </a:p>
                  </a:txBody>
                  <a:tcPr marT="91440" marB="91440" anchor="ctr"/>
                </a:tc>
                <a:tc>
                  <a:txBody>
                    <a:bodyPr/>
                    <a:lstStyle/>
                    <a:p>
                      <a:pPr algn="ctr" fontAlgn="b"/>
                      <a:r>
                        <a:rPr lang="en-US" sz="900" b="1" i="0" u="none" strike="noStrike" baseline="0" dirty="0" smtClean="0">
                          <a:solidFill>
                            <a:schemeClr val="lt1"/>
                          </a:solidFill>
                          <a:latin typeface="+mn-lt"/>
                        </a:rPr>
                        <a:t>Current Value</a:t>
                      </a:r>
                    </a:p>
                    <a:p>
                      <a:pPr algn="ctr" fontAlgn="b"/>
                      <a:r>
                        <a:rPr lang="en-US" sz="900" b="1" i="0" u="none" strike="noStrike" baseline="0" dirty="0" smtClean="0">
                          <a:solidFill>
                            <a:schemeClr val="lt1"/>
                          </a:solidFill>
                          <a:latin typeface="+mn-lt"/>
                        </a:rPr>
                        <a:t>(insert Date)</a:t>
                      </a:r>
                      <a:endParaRPr lang="en-US" sz="900" b="0" i="0" u="none" strike="noStrike" dirty="0">
                        <a:solidFill>
                          <a:srgbClr val="000000"/>
                        </a:solidFill>
                        <a:latin typeface="+mj-lt"/>
                      </a:endParaRPr>
                    </a:p>
                  </a:txBody>
                  <a:tcPr marT="91440" marB="91440" anchor="ctr"/>
                </a:tc>
                <a:tc>
                  <a:txBody>
                    <a:bodyPr/>
                    <a:lstStyle/>
                    <a:p>
                      <a:pPr algn="ctr" fontAlgn="b"/>
                      <a:r>
                        <a:rPr lang="en-US" sz="900" b="0" i="0" u="none" strike="noStrike" dirty="0" smtClean="0">
                          <a:solidFill>
                            <a:srgbClr val="000000"/>
                          </a:solidFill>
                          <a:latin typeface="+mj-lt"/>
                        </a:rPr>
                        <a:t>Target Value </a:t>
                      </a:r>
                    </a:p>
                    <a:p>
                      <a:pPr algn="ctr" fontAlgn="b"/>
                      <a:r>
                        <a:rPr lang="en-US" sz="900" b="0" i="0" u="none" strike="noStrike" dirty="0" smtClean="0">
                          <a:solidFill>
                            <a:srgbClr val="000000"/>
                          </a:solidFill>
                          <a:latin typeface="+mj-lt"/>
                        </a:rPr>
                        <a:t>(Insert</a:t>
                      </a:r>
                      <a:r>
                        <a:rPr lang="en-US" sz="900" b="0" i="0" u="none" strike="noStrike" baseline="0" dirty="0" smtClean="0">
                          <a:solidFill>
                            <a:srgbClr val="000000"/>
                          </a:solidFill>
                          <a:latin typeface="+mj-lt"/>
                        </a:rPr>
                        <a:t> Date)</a:t>
                      </a:r>
                      <a:endParaRPr lang="en-US" sz="900" b="0" i="0" u="none" strike="noStrike" dirty="0">
                        <a:solidFill>
                          <a:srgbClr val="000000"/>
                        </a:solidFill>
                        <a:latin typeface="+mj-lt"/>
                      </a:endParaRPr>
                    </a:p>
                  </a:txBody>
                  <a:tcPr marT="91440" marB="91440" anchor="ctr"/>
                </a:tc>
              </a:tr>
              <a:tr h="329071">
                <a:tc rowSpan="10">
                  <a:txBody>
                    <a:bodyPr/>
                    <a:lstStyle/>
                    <a:p>
                      <a:pPr algn="ctr" fontAlgn="b"/>
                      <a:r>
                        <a:rPr lang="en-US" sz="1100" b="1" i="0" u="none" strike="noStrike" dirty="0" smtClean="0">
                          <a:solidFill>
                            <a:schemeClr val="bg1"/>
                          </a:solidFill>
                          <a:latin typeface="+mn-lt"/>
                        </a:rPr>
                        <a:t>Grow Volume</a:t>
                      </a:r>
                      <a:endParaRPr lang="en-US" sz="1100" b="1" i="0" u="none" strike="noStrike" dirty="0">
                        <a:solidFill>
                          <a:schemeClr val="bg1"/>
                        </a:solidFill>
                        <a:latin typeface="+mn-lt"/>
                      </a:endParaRPr>
                    </a:p>
                  </a:txBody>
                  <a:tcPr marT="91440" marB="91440" vert="vert270" anchor="ctr">
                    <a:solidFill>
                      <a:schemeClr val="accent1"/>
                    </a:solidFill>
                  </a:tcPr>
                </a:tc>
                <a:tc rowSpan="4">
                  <a:txBody>
                    <a:bodyPr/>
                    <a:lstStyle/>
                    <a:p>
                      <a:pPr algn="l" fontAlgn="b"/>
                      <a:r>
                        <a:rPr lang="en-US" sz="900" u="none" strike="noStrike" dirty="0" smtClean="0"/>
                        <a:t>Increase Market</a:t>
                      </a:r>
                      <a:r>
                        <a:rPr lang="en-US" sz="900" u="none" strike="noStrike" baseline="0" dirty="0" smtClean="0"/>
                        <a:t> Share by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r>
                        <a:rPr lang="en-US" sz="900" u="none" strike="noStrike" dirty="0" smtClean="0"/>
                        <a:t>Dr. Pan, Administrator,</a:t>
                      </a:r>
                      <a:r>
                        <a:rPr lang="en-US" sz="900" u="none" strike="noStrike" baseline="0" dirty="0" smtClean="0"/>
                        <a:t> SL</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r>
                        <a:rPr lang="en-US" sz="900" u="none" strike="noStrike" dirty="0"/>
                        <a:t> </a:t>
                      </a:r>
                      <a:endParaRPr lang="en-US" sz="900" b="0" i="0" u="none" strike="noStrike" dirty="0">
                        <a:solidFill>
                          <a:srgbClr val="000000"/>
                        </a:solidFill>
                        <a:latin typeface="+mn-lt"/>
                      </a:endParaRPr>
                    </a:p>
                    <a:p>
                      <a:pPr algn="l" fontAlgn="b"/>
                      <a:r>
                        <a:rPr lang="en-US" sz="900" u="none" strike="noStrike" dirty="0"/>
                        <a:t>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2">
                  <a:txBody>
                    <a:bodyPr/>
                    <a:lstStyle/>
                    <a:p>
                      <a:pPr marL="0" indent="0" algn="l" fontAlgn="b">
                        <a:tabLst/>
                      </a:pPr>
                      <a:r>
                        <a:rPr lang="en-US" sz="900" b="0" i="0" u="none" strike="noStrike" dirty="0" smtClean="0">
                          <a:solidFill>
                            <a:schemeClr val="dk1"/>
                          </a:solidFill>
                          <a:latin typeface="+mn-lt"/>
                        </a:rPr>
                        <a:t>Primary</a:t>
                      </a:r>
                      <a:r>
                        <a:rPr lang="en-US" sz="900" b="0" i="0" u="none" strike="noStrike" baseline="0" dirty="0" smtClean="0">
                          <a:solidFill>
                            <a:schemeClr val="dk1"/>
                          </a:solidFill>
                          <a:latin typeface="+mn-lt"/>
                        </a:rPr>
                        <a:t> Market Share</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endParaRPr lang="en-US"/>
                    </a:p>
                  </a:txBody>
                  <a:tcPr/>
                </a:tc>
                <a:tc vMerge="1">
                  <a:txBody>
                    <a:bodyPr/>
                    <a:lstStyle/>
                    <a:p>
                      <a:pPr algn="l" fontAlgn="b"/>
                      <a:endParaRPr lang="en-US" sz="800" b="0" i="0" u="none" strike="noStrike" dirty="0">
                        <a:solidFill>
                          <a:srgbClr val="000000"/>
                        </a:solidFill>
                        <a:latin typeface="+mn-lt"/>
                      </a:endParaRPr>
                    </a:p>
                  </a:txBody>
                  <a:tcPr marL="7063" marR="7063" marT="7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algn="l" fontAlgn="b"/>
                      <a:r>
                        <a:rPr lang="en-US" sz="900" u="none" strike="noStrike" dirty="0" smtClean="0"/>
                        <a:t>Secondary Market</a:t>
                      </a:r>
                      <a:r>
                        <a:rPr lang="en-US" sz="900" u="none" strike="noStrike" baseline="0" dirty="0" smtClean="0"/>
                        <a:t> Share</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pPr algn="l" fontAlgn="b"/>
                      <a:endParaRPr lang="en-US" sz="900" b="0" i="0" u="none" strike="noStrike" dirty="0">
                        <a:solidFill>
                          <a:srgbClr val="000000"/>
                        </a:solidFill>
                        <a:latin typeface="+mn-lt"/>
                      </a:endParaRPr>
                    </a:p>
                  </a:txBody>
                  <a:tcPr marT="91440" marB="91440"/>
                </a:tc>
                <a:tc rowSpan="6">
                  <a:txBody>
                    <a:bodyPr/>
                    <a:lstStyle/>
                    <a:p>
                      <a:pPr algn="l" fontAlgn="b"/>
                      <a:r>
                        <a:rPr lang="en-US" sz="900" u="none" strike="noStrike" dirty="0" smtClean="0"/>
                        <a:t>Capture Latent Demand for X Service</a:t>
                      </a:r>
                      <a:endParaRPr lang="en-US" sz="900" u="none" strike="noStrike" dirty="0"/>
                    </a:p>
                    <a:p>
                      <a:pPr algn="l" fontAlgn="b"/>
                      <a:r>
                        <a:rPr lang="en-US" sz="900" u="none" strike="noStrike" dirty="0"/>
                        <a:t>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6">
                  <a:txBody>
                    <a:bodyPr/>
                    <a:lstStyle/>
                    <a:p>
                      <a:pPr algn="l" fontAlgn="b"/>
                      <a:r>
                        <a:rPr lang="en-US" sz="900" b="0" i="0" u="none" strike="noStrike" dirty="0" smtClean="0">
                          <a:solidFill>
                            <a:schemeClr val="dk1"/>
                          </a:solidFill>
                          <a:latin typeface="+mn-lt"/>
                        </a:rPr>
                        <a:t>Mary Markets,</a:t>
                      </a:r>
                      <a:r>
                        <a:rPr lang="en-US" sz="900" b="0" i="0" u="none" strike="noStrike" baseline="0" dirty="0" smtClean="0">
                          <a:solidFill>
                            <a:schemeClr val="dk1"/>
                          </a:solidFill>
                          <a:latin typeface="+mn-lt"/>
                        </a:rPr>
                        <a:t> Asst. Director, Marketing</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6">
                  <a:txBody>
                    <a:bodyPr/>
                    <a:lstStyle/>
                    <a:p>
                      <a:pPr algn="l" fontAlgn="b"/>
                      <a:r>
                        <a:rPr lang="en-US" sz="900" u="none" strike="noStrike" dirty="0"/>
                        <a:t> </a:t>
                      </a:r>
                      <a:endParaRPr lang="en-US" sz="900" b="0" i="0" u="none" strike="noStrike" dirty="0">
                        <a:solidFill>
                          <a:srgbClr val="000000"/>
                        </a:solidFill>
                        <a:latin typeface="+mn-lt"/>
                      </a:endParaRPr>
                    </a:p>
                    <a:p>
                      <a:pPr algn="l" fontAlgn="b"/>
                      <a:r>
                        <a:rPr lang="en-US" sz="900" u="none" strike="noStrike" dirty="0"/>
                        <a:t>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2">
                  <a:txBody>
                    <a:bodyPr/>
                    <a:lstStyle/>
                    <a:p>
                      <a:pPr algn="l" fontAlgn="b"/>
                      <a:r>
                        <a:rPr lang="en-US" sz="900" b="0" i="0" u="none" strike="noStrike" baseline="0" dirty="0" smtClean="0">
                          <a:solidFill>
                            <a:schemeClr val="dk1"/>
                          </a:solidFill>
                          <a:latin typeface="+mn-lt"/>
                        </a:rPr>
                        <a:t>Volume, Service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endParaRPr lang="en-US"/>
                    </a:p>
                  </a:txBody>
                  <a:tcPr/>
                </a:tc>
                <a:tc vMerge="1">
                  <a:txBody>
                    <a:bodyPr/>
                    <a:lstStyle/>
                    <a:p>
                      <a:pPr algn="l" fontAlgn="b"/>
                      <a:endParaRPr lang="en-US" sz="800" b="0" i="0" u="none" strike="noStrike" dirty="0">
                        <a:solidFill>
                          <a:srgbClr val="000000"/>
                        </a:solidFill>
                        <a:latin typeface="+mn-lt"/>
                      </a:endParaRPr>
                    </a:p>
                  </a:txBody>
                  <a:tcPr marL="7063" marR="7063" marT="7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algn="l" fontAlgn="b"/>
                      <a:r>
                        <a:rPr lang="en-US" sz="900" b="0" i="0" u="none" strike="noStrike" dirty="0" smtClean="0">
                          <a:solidFill>
                            <a:srgbClr val="000000"/>
                          </a:solidFill>
                          <a:latin typeface="+mn-lt"/>
                        </a:rPr>
                        <a:t>Referrals</a:t>
                      </a:r>
                      <a:r>
                        <a:rPr lang="en-US" sz="900" b="0" i="0" u="none" strike="noStrike" baseline="0" dirty="0" smtClean="0">
                          <a:solidFill>
                            <a:srgbClr val="000000"/>
                          </a:solidFill>
                          <a:latin typeface="+mn-lt"/>
                        </a:rPr>
                        <a:t>, Service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r>
                        <a:rPr lang="en-US" sz="900" u="none" strike="noStrike" dirty="0"/>
                        <a:t> </a:t>
                      </a:r>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vMerge="1">
                  <a:txBody>
                    <a:bodyPr/>
                    <a:lstStyle/>
                    <a:p>
                      <a:endParaRPr lang="en-US"/>
                    </a:p>
                  </a:txBody>
                  <a:tcPr/>
                </a:tc>
                <a:tc vMerge="1">
                  <a:txBody>
                    <a:bodyPr/>
                    <a:lstStyle/>
                    <a:p>
                      <a:pPr algn="l" fontAlgn="b"/>
                      <a:endParaRPr lang="en-US" sz="800" b="0" i="0" u="none" strike="noStrike" dirty="0">
                        <a:solidFill>
                          <a:srgbClr val="000000"/>
                        </a:solidFill>
                        <a:latin typeface="+mn-lt"/>
                      </a:endParaRPr>
                    </a:p>
                  </a:txBody>
                  <a:tcPr marL="45720" marR="45720" marT="7063" marB="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algn="l" fontAlgn="b"/>
                      <a:r>
                        <a:rPr lang="en-US" sz="900" b="0" i="0" u="none" strike="noStrike" dirty="0" smtClean="0">
                          <a:solidFill>
                            <a:srgbClr val="000000"/>
                          </a:solidFill>
                          <a:latin typeface="+mn-lt"/>
                        </a:rPr>
                        <a:t>Physician Awareness, Service</a:t>
                      </a:r>
                      <a:r>
                        <a:rPr lang="en-US" sz="900" b="0" i="0" u="none" strike="noStrike" baseline="0" dirty="0" smtClean="0">
                          <a:solidFill>
                            <a:srgbClr val="000000"/>
                          </a:solidFill>
                          <a:latin typeface="+mn-lt"/>
                        </a:rPr>
                        <a:t> X</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pPr algn="ctr" fontAlgn="b"/>
                      <a:endParaRPr lang="en-US" sz="900" b="0" i="0" u="none" strike="noStrike" dirty="0">
                        <a:solidFill>
                          <a:srgbClr val="000000"/>
                        </a:solidFill>
                        <a:latin typeface="+mn-lt"/>
                      </a:endParaRPr>
                    </a:p>
                  </a:txBody>
                  <a:tcPr marT="91440" marB="91440" anchor="ctr"/>
                </a:tc>
                <a:tc hMerge="1">
                  <a:txBody>
                    <a:bodyPr/>
                    <a:lstStyle/>
                    <a:p>
                      <a:pPr algn="ctr" fontAlgn="b"/>
                      <a:endParaRPr lang="en-US" sz="900" b="0" i="0" u="none" strike="noStrike" dirty="0">
                        <a:solidFill>
                          <a:srgbClr val="000000"/>
                        </a:solidFill>
                        <a:latin typeface="+mn-lt"/>
                      </a:endParaRPr>
                    </a:p>
                  </a:txBody>
                  <a:tcPr marT="91440" marB="91440" anchor="ctr"/>
                </a:tc>
              </a:tr>
              <a:tr h="329071">
                <a:tc rowSpan="4">
                  <a:txBody>
                    <a:bodyPr/>
                    <a:lstStyle/>
                    <a:p>
                      <a:pPr algn="ctr" fontAlgn="b"/>
                      <a:r>
                        <a:rPr lang="en-US" sz="1100" b="1" i="0" u="none" strike="noStrike" dirty="0" smtClean="0">
                          <a:solidFill>
                            <a:schemeClr val="bg1"/>
                          </a:solidFill>
                          <a:latin typeface="+mn-lt"/>
                        </a:rPr>
                        <a:t>Patient</a:t>
                      </a:r>
                      <a:r>
                        <a:rPr lang="en-US" sz="1100" b="1" i="0" u="none" strike="noStrike" baseline="0" dirty="0" smtClean="0">
                          <a:solidFill>
                            <a:schemeClr val="bg1"/>
                          </a:solidFill>
                          <a:latin typeface="+mn-lt"/>
                        </a:rPr>
                        <a:t> Satisfaction</a:t>
                      </a:r>
                      <a:endParaRPr lang="en-US" sz="1100" b="1" i="0" u="none" strike="noStrike" dirty="0">
                        <a:solidFill>
                          <a:schemeClr val="bg1"/>
                        </a:solidFill>
                        <a:latin typeface="+mn-lt"/>
                      </a:endParaRPr>
                    </a:p>
                  </a:txBody>
                  <a:tcPr marT="91440" marB="91440" vert="vert270" anchor="ctr">
                    <a:solidFill>
                      <a:schemeClr val="accent1"/>
                    </a:solidFill>
                  </a:tcPr>
                </a:tc>
                <a:tc rowSpan="4">
                  <a:txBody>
                    <a:bodyPr/>
                    <a:lstStyle/>
                    <a:p>
                      <a:pPr algn="l" fontAlgn="b"/>
                      <a:r>
                        <a:rPr lang="en-US" sz="900" b="0" i="0" u="none" strike="noStrike" dirty="0" smtClean="0">
                          <a:solidFill>
                            <a:srgbClr val="000000"/>
                          </a:solidFill>
                          <a:latin typeface="+mn-lt"/>
                        </a:rPr>
                        <a:t>Improve</a:t>
                      </a:r>
                      <a:r>
                        <a:rPr lang="en-US" sz="900" b="0" i="0" u="none" strike="noStrike" baseline="0" dirty="0" smtClean="0">
                          <a:solidFill>
                            <a:srgbClr val="000000"/>
                          </a:solidFill>
                          <a:latin typeface="+mn-lt"/>
                        </a:rPr>
                        <a:t> Patient Care Process </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r>
                        <a:rPr lang="en-US" sz="900" b="0" i="0" u="none" strike="noStrike" dirty="0" smtClean="0">
                          <a:solidFill>
                            <a:srgbClr val="000000"/>
                          </a:solidFill>
                          <a:latin typeface="+mn-lt"/>
                        </a:rPr>
                        <a:t>Stephanie</a:t>
                      </a:r>
                      <a:r>
                        <a:rPr lang="en-US" sz="900" b="0" i="0" u="none" strike="noStrike" baseline="0" dirty="0" smtClean="0">
                          <a:solidFill>
                            <a:srgbClr val="000000"/>
                          </a:solidFill>
                          <a:latin typeface="+mn-lt"/>
                        </a:rPr>
                        <a:t> Egan, Care Manager</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4">
                  <a:txBody>
                    <a:bodyPr/>
                    <a:lstStyle/>
                    <a:p>
                      <a:pPr algn="l" fontAlgn="b"/>
                      <a:endParaRPr lang="en-US" sz="900" b="0" i="0" u="none" strike="noStrike" dirty="0">
                        <a:solidFill>
                          <a:srgbClr val="000000"/>
                        </a:solidFill>
                        <a:latin typeface="+mn-lt"/>
                      </a:endParaRPr>
                    </a:p>
                  </a:txBody>
                  <a:tcPr marT="91440" marB="91440">
                    <a:solidFill>
                      <a:schemeClr val="accent1">
                        <a:lumMod val="20000"/>
                        <a:lumOff val="80000"/>
                      </a:schemeClr>
                    </a:solidFill>
                  </a:tcPr>
                </a:tc>
                <a:tc rowSpan="2">
                  <a:txBody>
                    <a:bodyPr/>
                    <a:lstStyle/>
                    <a:p>
                      <a:pPr algn="l" fontAlgn="b"/>
                      <a:r>
                        <a:rPr lang="en-US" sz="900" b="0" i="0" u="none" strike="noStrike" dirty="0" smtClean="0">
                          <a:solidFill>
                            <a:srgbClr val="000000"/>
                          </a:solidFill>
                          <a:latin typeface="+mn-lt"/>
                        </a:rPr>
                        <a:t>Patient</a:t>
                      </a:r>
                      <a:r>
                        <a:rPr lang="en-US" sz="900" b="0" i="0" u="none" strike="noStrike" baseline="0" dirty="0" smtClean="0">
                          <a:solidFill>
                            <a:srgbClr val="000000"/>
                          </a:solidFill>
                          <a:latin typeface="+mn-lt"/>
                        </a:rPr>
                        <a:t> satisfaction scores</a:t>
                      </a:r>
                      <a:endParaRPr lang="en-US" sz="900" b="0" i="0" u="none" strike="noStrike" dirty="0">
                        <a:solidFill>
                          <a:srgbClr val="000000"/>
                        </a:solidFill>
                        <a:latin typeface="+mn-lt"/>
                      </a:endParaRPr>
                    </a:p>
                  </a:txBody>
                  <a:tcPr marT="91440" marB="91440">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r>
              <a:tr h="329071">
                <a:tc vMerge="1">
                  <a:txBody>
                    <a:bodyPr/>
                    <a:lstStyle/>
                    <a:p>
                      <a:pPr algn="ctr" fontAlgn="b"/>
                      <a:endParaRPr lang="en-US" sz="1100" b="0" i="0" u="none" strike="noStrike" dirty="0">
                        <a:solidFill>
                          <a:srgbClr val="000000"/>
                        </a:solidFill>
                        <a:latin typeface="+mn-lt"/>
                      </a:endParaRPr>
                    </a:p>
                  </a:txBody>
                  <a:tcPr marT="91440" marB="91440" vert="vert270" anchor="ct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solidFill>
                      <a:schemeClr val="accent1">
                        <a:lumMod val="20000"/>
                        <a:lumOff val="80000"/>
                      </a:schemeClr>
                    </a:solidFill>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r h="320040">
                <a:tc vMerge="1">
                  <a:txBody>
                    <a:bodyPr/>
                    <a:lstStyle/>
                    <a:p>
                      <a:pPr algn="ctr" fontAlgn="b"/>
                      <a:endParaRPr lang="en-US" sz="1100" b="0" i="0" u="none" strike="noStrike" dirty="0">
                        <a:solidFill>
                          <a:srgbClr val="000000"/>
                        </a:solidFill>
                        <a:latin typeface="+mn-lt"/>
                      </a:endParaRPr>
                    </a:p>
                  </a:txBody>
                  <a:tcPr marT="91440" marB="91440" vert="vert270" anchor="ctr"/>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vMerge="1">
                  <a:txBody>
                    <a:bodyPr/>
                    <a:lstStyle/>
                    <a:p>
                      <a:pPr algn="l" fontAlgn="b"/>
                      <a:endParaRPr lang="en-US" sz="900" b="0" i="0" u="none" strike="noStrike" dirty="0">
                        <a:solidFill>
                          <a:srgbClr val="000000"/>
                        </a:solidFill>
                        <a:latin typeface="+mn-lt"/>
                      </a:endParaRPr>
                    </a:p>
                  </a:txBody>
                  <a:tcPr marT="91440" marB="91440"/>
                </a:tc>
                <a:tc rowSpan="2">
                  <a:txBody>
                    <a:bodyPr/>
                    <a:lstStyle/>
                    <a:p>
                      <a:pPr marL="0" marR="0" indent="0" algn="l" defTabSz="910063"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latin typeface="+mn-lt"/>
                        </a:rPr>
                        <a:t>Patient wait times</a:t>
                      </a:r>
                    </a:p>
                    <a:p>
                      <a:pPr algn="l" fontAlgn="b"/>
                      <a:endParaRPr lang="en-US" sz="900" b="0" i="0" u="none" strike="noStrike" dirty="0">
                        <a:solidFill>
                          <a:srgbClr val="000000"/>
                        </a:solidFill>
                        <a:latin typeface="+mn-lt"/>
                      </a:endParaRPr>
                    </a:p>
                  </a:txBody>
                  <a:tcPr marT="91440" marB="91440">
                    <a:solidFill>
                      <a:schemeClr val="accent1">
                        <a:lumMod val="20000"/>
                        <a:lumOff val="80000"/>
                      </a:schemeClr>
                    </a:solidFill>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r h="3200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ctr" fontAlgn="b"/>
                      <a:endParaRPr lang="en-US" sz="900" b="0" i="0" u="none" strike="noStrike" dirty="0">
                        <a:solidFill>
                          <a:srgbClr val="000000"/>
                        </a:solidFill>
                        <a:latin typeface="+mn-lt"/>
                      </a:endParaRPr>
                    </a:p>
                  </a:txBody>
                  <a:tcPr marT="91440" marB="91440" anchor="ctr">
                    <a:solidFill>
                      <a:schemeClr val="accent1">
                        <a:lumMod val="20000"/>
                        <a:lumOff val="80000"/>
                      </a:schemeClr>
                    </a:solidFill>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5715000" y="2057400"/>
            <a:ext cx="15240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
        <p:nvSpPr>
          <p:cNvPr id="17" name="Rectangle 16"/>
          <p:cNvSpPr/>
          <p:nvPr/>
        </p:nvSpPr>
        <p:spPr>
          <a:xfrm>
            <a:off x="5715000" y="2743200"/>
            <a:ext cx="23622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
        <p:nvSpPr>
          <p:cNvPr id="18" name="Rectangle 17"/>
          <p:cNvSpPr/>
          <p:nvPr/>
        </p:nvSpPr>
        <p:spPr>
          <a:xfrm>
            <a:off x="5715000" y="3429000"/>
            <a:ext cx="762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
        <p:nvSpPr>
          <p:cNvPr id="19" name="Rectangle 18"/>
          <p:cNvSpPr/>
          <p:nvPr/>
        </p:nvSpPr>
        <p:spPr>
          <a:xfrm>
            <a:off x="5715000" y="4065563"/>
            <a:ext cx="228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
        <p:nvSpPr>
          <p:cNvPr id="20" name="Rectangle 19"/>
          <p:cNvSpPr/>
          <p:nvPr/>
        </p:nvSpPr>
        <p:spPr>
          <a:xfrm>
            <a:off x="5726206" y="4724400"/>
            <a:ext cx="228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
        <p:nvSpPr>
          <p:cNvPr id="21" name="TextBox 20"/>
          <p:cNvSpPr txBox="1"/>
          <p:nvPr/>
        </p:nvSpPr>
        <p:spPr>
          <a:xfrm>
            <a:off x="152400" y="6567529"/>
            <a:ext cx="1219200" cy="246221"/>
          </a:xfrm>
          <a:prstGeom prst="rect">
            <a:avLst/>
          </a:prstGeom>
          <a:noFill/>
        </p:spPr>
        <p:txBody>
          <a:bodyPr wrap="square" lIns="91387" tIns="45693" rIns="91387" bIns="45693" rtlCol="0" anchor="ctr">
            <a:spAutoFit/>
          </a:bodyPr>
          <a:lstStyle/>
          <a:p>
            <a:pPr algn="ctr"/>
            <a:r>
              <a:rPr lang="en-US" sz="1000" b="1" dirty="0">
                <a:solidFill>
                  <a:prstClr val="black"/>
                </a:solidFill>
              </a:rPr>
              <a:t>On Track</a:t>
            </a:r>
          </a:p>
        </p:txBody>
      </p:sp>
      <p:sp>
        <p:nvSpPr>
          <p:cNvPr id="22" name="Oval 21"/>
          <p:cNvSpPr/>
          <p:nvPr/>
        </p:nvSpPr>
        <p:spPr>
          <a:xfrm>
            <a:off x="670195" y="6368867"/>
            <a:ext cx="183617" cy="18433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
        <p:nvSpPr>
          <p:cNvPr id="24" name="TextBox 23"/>
          <p:cNvSpPr txBox="1"/>
          <p:nvPr/>
        </p:nvSpPr>
        <p:spPr>
          <a:xfrm>
            <a:off x="1174453" y="6567529"/>
            <a:ext cx="1219200" cy="246221"/>
          </a:xfrm>
          <a:prstGeom prst="rect">
            <a:avLst/>
          </a:prstGeom>
          <a:noFill/>
        </p:spPr>
        <p:txBody>
          <a:bodyPr wrap="square" lIns="91387" tIns="45693" rIns="91387" bIns="45693" rtlCol="0" anchor="ctr">
            <a:spAutoFit/>
          </a:bodyPr>
          <a:lstStyle/>
          <a:p>
            <a:pPr algn="ctr"/>
            <a:r>
              <a:rPr lang="en-US" sz="1000" b="1" dirty="0">
                <a:solidFill>
                  <a:prstClr val="black"/>
                </a:solidFill>
              </a:rPr>
              <a:t>Minor Setbacks</a:t>
            </a:r>
          </a:p>
        </p:txBody>
      </p:sp>
      <p:sp>
        <p:nvSpPr>
          <p:cNvPr id="25" name="Oval 24"/>
          <p:cNvSpPr/>
          <p:nvPr/>
        </p:nvSpPr>
        <p:spPr>
          <a:xfrm>
            <a:off x="1692248" y="6368867"/>
            <a:ext cx="183617" cy="184335"/>
          </a:xfrm>
          <a:prstGeom prst="ellipse">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
        <p:nvSpPr>
          <p:cNvPr id="26" name="TextBox 25"/>
          <p:cNvSpPr txBox="1"/>
          <p:nvPr/>
        </p:nvSpPr>
        <p:spPr>
          <a:xfrm>
            <a:off x="2241331" y="6567529"/>
            <a:ext cx="1219200" cy="246221"/>
          </a:xfrm>
          <a:prstGeom prst="rect">
            <a:avLst/>
          </a:prstGeom>
          <a:noFill/>
        </p:spPr>
        <p:txBody>
          <a:bodyPr wrap="square" lIns="91387" tIns="45693" rIns="91387" bIns="45693" rtlCol="0" anchor="ctr">
            <a:spAutoFit/>
          </a:bodyPr>
          <a:lstStyle/>
          <a:p>
            <a:pPr algn="ctr"/>
            <a:r>
              <a:rPr lang="en-US" sz="1000" b="1" dirty="0">
                <a:solidFill>
                  <a:prstClr val="black"/>
                </a:solidFill>
              </a:rPr>
              <a:t>Major Setbacks</a:t>
            </a:r>
          </a:p>
        </p:txBody>
      </p:sp>
      <p:sp>
        <p:nvSpPr>
          <p:cNvPr id="27" name="Oval 26"/>
          <p:cNvSpPr/>
          <p:nvPr/>
        </p:nvSpPr>
        <p:spPr>
          <a:xfrm>
            <a:off x="2759126" y="6368866"/>
            <a:ext cx="183617" cy="184335"/>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
        <p:nvSpPr>
          <p:cNvPr id="29" name="Rectangle 28"/>
          <p:cNvSpPr/>
          <p:nvPr/>
        </p:nvSpPr>
        <p:spPr bwMode="auto">
          <a:xfrm>
            <a:off x="412534" y="6324601"/>
            <a:ext cx="2953749" cy="484632"/>
          </a:xfrm>
          <a:prstGeom prst="rect">
            <a:avLst/>
          </a:prstGeom>
          <a:noFill/>
          <a:ln w="9525" cap="flat" cmpd="sng" algn="ctr">
            <a:solidFill>
              <a:schemeClr val="accent1"/>
            </a:solidFill>
            <a:prstDash val="solid"/>
            <a:round/>
            <a:headEnd type="none" w="med" len="med"/>
            <a:tailEnd type="none" w="med" len="med"/>
          </a:ln>
          <a:effectLst/>
        </p:spPr>
        <p:txBody>
          <a:bodyPr vert="horz" wrap="square" lIns="91403" tIns="45702" rIns="91403" bIns="45702" numCol="1" rtlCol="0" anchor="t" anchorCtr="0" compatLnSpc="1">
            <a:prstTxWarp prst="textNoShape">
              <a:avLst/>
            </a:prstTxWarp>
          </a:bodyPr>
          <a:lstStyle/>
          <a:p>
            <a:pPr defTabSz="1463089"/>
            <a:endParaRPr lang="en-US" sz="1000" dirty="0">
              <a:solidFill>
                <a:srgbClr val="ACCBF9"/>
              </a:solidFill>
            </a:endParaRPr>
          </a:p>
        </p:txBody>
      </p:sp>
      <p:sp>
        <p:nvSpPr>
          <p:cNvPr id="30" name="Oval 29"/>
          <p:cNvSpPr/>
          <p:nvPr/>
        </p:nvSpPr>
        <p:spPr>
          <a:xfrm>
            <a:off x="3397786" y="2209803"/>
            <a:ext cx="183617" cy="18433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
        <p:nvSpPr>
          <p:cNvPr id="32" name="Oval 31"/>
          <p:cNvSpPr/>
          <p:nvPr/>
        </p:nvSpPr>
        <p:spPr>
          <a:xfrm>
            <a:off x="3397786" y="3760575"/>
            <a:ext cx="183617" cy="184335"/>
          </a:xfrm>
          <a:prstGeom prst="ellipse">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
        <p:nvSpPr>
          <p:cNvPr id="23" name="Text Placeholder 2"/>
          <p:cNvSpPr>
            <a:spLocks noGrp="1"/>
          </p:cNvSpPr>
          <p:nvPr>
            <p:ph type="body" sz="quarter" idx="19"/>
          </p:nvPr>
        </p:nvSpPr>
        <p:spPr>
          <a:xfrm>
            <a:off x="399870" y="403413"/>
            <a:ext cx="2645699" cy="186366"/>
          </a:xfrm>
        </p:spPr>
        <p:txBody>
          <a:bodyPr/>
          <a:lstStyle/>
          <a:p>
            <a:r>
              <a:rPr lang="en-US" dirty="0"/>
              <a:t>Strategic Plan Summary</a:t>
            </a:r>
          </a:p>
        </p:txBody>
      </p:sp>
      <p:sp>
        <p:nvSpPr>
          <p:cNvPr id="31" name="Rectangle 30"/>
          <p:cNvSpPr/>
          <p:nvPr/>
        </p:nvSpPr>
        <p:spPr>
          <a:xfrm>
            <a:off x="5715000" y="6019800"/>
            <a:ext cx="2133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
        <p:nvSpPr>
          <p:cNvPr id="34" name="Oval 33"/>
          <p:cNvSpPr/>
          <p:nvPr/>
        </p:nvSpPr>
        <p:spPr>
          <a:xfrm>
            <a:off x="3429002" y="5486402"/>
            <a:ext cx="183617" cy="184335"/>
          </a:xfrm>
          <a:prstGeom prst="ellipse">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
        <p:nvSpPr>
          <p:cNvPr id="35" name="Rectangle 34"/>
          <p:cNvSpPr/>
          <p:nvPr/>
        </p:nvSpPr>
        <p:spPr>
          <a:xfrm>
            <a:off x="5715000" y="5410200"/>
            <a:ext cx="25146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prstClr val="white"/>
              </a:solidFill>
            </a:endParaRPr>
          </a:p>
        </p:txBody>
      </p:sp>
    </p:spTree>
    <p:extLst>
      <p:ext uri="{BB962C8B-B14F-4D97-AF65-F5344CB8AC3E}">
        <p14:creationId xmlns:p14="http://schemas.microsoft.com/office/powerpoint/2010/main" val="36993231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54</a:t>
            </a:fld>
            <a:endParaRPr lang="en-US" dirty="0">
              <a:solidFill>
                <a:srgbClr val="000000"/>
              </a:solidFill>
            </a:endParaRPr>
          </a:p>
        </p:txBody>
      </p:sp>
      <p:sp>
        <p:nvSpPr>
          <p:cNvPr id="4" name="Title 3"/>
          <p:cNvSpPr>
            <a:spLocks noGrp="1"/>
          </p:cNvSpPr>
          <p:nvPr>
            <p:ph type="title"/>
          </p:nvPr>
        </p:nvSpPr>
        <p:spPr/>
        <p:txBody>
          <a:bodyPr/>
          <a:lstStyle/>
          <a:p>
            <a:r>
              <a:rPr lang="en-US" dirty="0" smtClean="0"/>
              <a:t>Communication Plan: Key Messages and Communication Tactics</a:t>
            </a:r>
            <a:endParaRPr lang="en-US" dirty="0"/>
          </a:p>
        </p:txBody>
      </p:sp>
      <p:sp>
        <p:nvSpPr>
          <p:cNvPr id="6" name="Text Placeholder 5"/>
          <p:cNvSpPr>
            <a:spLocks noGrp="1"/>
          </p:cNvSpPr>
          <p:nvPr>
            <p:ph type="body" sz="quarter" idx="19"/>
          </p:nvPr>
        </p:nvSpPr>
        <p:spPr/>
        <p:txBody>
          <a:bodyPr/>
          <a:lstStyle/>
          <a:p>
            <a:r>
              <a:rPr lang="en-US" dirty="0" smtClean="0"/>
              <a:t>Plan Summary</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3679883042"/>
              </p:ext>
            </p:extLst>
          </p:nvPr>
        </p:nvGraphicFramePr>
        <p:xfrm>
          <a:off x="428788" y="1219201"/>
          <a:ext cx="8403170" cy="5016390"/>
        </p:xfrm>
        <a:graphic>
          <a:graphicData uri="http://schemas.openxmlformats.org/drawingml/2006/table">
            <a:tbl>
              <a:tblPr firstRow="1" bandRow="1">
                <a:tableStyleId>{5C22544A-7EE6-4342-B048-85BDC9FD1C3A}</a:tableStyleId>
              </a:tblPr>
              <a:tblGrid>
                <a:gridCol w="1306885"/>
                <a:gridCol w="1600200"/>
                <a:gridCol w="2743200"/>
                <a:gridCol w="2752885"/>
              </a:tblGrid>
              <a:tr h="617991">
                <a:tc>
                  <a:txBody>
                    <a:bodyPr/>
                    <a:lstStyle/>
                    <a:p>
                      <a:r>
                        <a:rPr lang="en-US" sz="1000" dirty="0" smtClean="0"/>
                        <a:t>Stakeholder</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Level</a:t>
                      </a:r>
                      <a:r>
                        <a:rPr lang="en-US" sz="1000" baseline="0" dirty="0" smtClean="0"/>
                        <a:t> of Detail </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Key</a:t>
                      </a:r>
                      <a:r>
                        <a:rPr lang="en-US" sz="1000" baseline="0" dirty="0" smtClean="0"/>
                        <a:t> Messages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Communication</a:t>
                      </a:r>
                      <a:r>
                        <a:rPr lang="en-US" sz="1000" baseline="0" dirty="0" smtClean="0"/>
                        <a:t> Tactics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559777">
                <a:tc>
                  <a:txBody>
                    <a:bodyPr/>
                    <a:lstStyle/>
                    <a:p>
                      <a:r>
                        <a:rPr lang="en-US" sz="1000" i="1" dirty="0" smtClean="0"/>
                        <a:t>Board</a:t>
                      </a:r>
                      <a:r>
                        <a:rPr lang="en-US" sz="1000" i="1" baseline="0" dirty="0" smtClean="0"/>
                        <a:t> of Directors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High Level Summary</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171450" indent="-171450">
                        <a:buFont typeface="Arial" pitchFamily="34" charset="0"/>
                        <a:buChar char="•"/>
                      </a:pPr>
                      <a:r>
                        <a:rPr lang="en-US" sz="1000" i="1" dirty="0" smtClean="0"/>
                        <a:t>Service objectives</a:t>
                      </a:r>
                      <a:r>
                        <a:rPr lang="en-US" sz="1000" i="1" baseline="0" dirty="0" smtClean="0"/>
                        <a:t> and expected outcomes </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Memo</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1223765">
                <a:tc>
                  <a:txBody>
                    <a:bodyPr/>
                    <a:lstStyle/>
                    <a:p>
                      <a:r>
                        <a:rPr lang="en-US" sz="1000" i="1" dirty="0" smtClean="0"/>
                        <a:t>System</a:t>
                      </a:r>
                      <a:r>
                        <a:rPr lang="en-US" sz="1000" i="1" baseline="0" dirty="0" smtClean="0"/>
                        <a:t> Leadership</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Overview of Objectives, Targets</a:t>
                      </a:r>
                      <a:r>
                        <a:rPr lang="en-US" sz="1000" i="1" baseline="0" dirty="0" smtClean="0"/>
                        <a:t> and Summary of Initiatives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dirty="0" smtClean="0"/>
                        <a:t>Objectives</a:t>
                      </a:r>
                      <a:r>
                        <a:rPr lang="en-US" sz="1000" i="1" baseline="0" dirty="0" smtClean="0"/>
                        <a:t> and expected outcomes</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Necessary Resources</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Persons Accountable</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Initial kickoff presentation.  Interim</a:t>
                      </a:r>
                      <a:r>
                        <a:rPr lang="en-US" sz="1000" i="1" baseline="0" dirty="0" smtClean="0"/>
                        <a:t> progress meetings to review status and discuss changes.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205674">
                <a:tc>
                  <a:txBody>
                    <a:bodyPr/>
                    <a:lstStyle/>
                    <a:p>
                      <a:r>
                        <a:rPr lang="en-US" sz="1000" i="1" dirty="0" smtClean="0"/>
                        <a:t>Service Lin</a:t>
                      </a:r>
                      <a:r>
                        <a:rPr lang="en-US" sz="1000" i="1" baseline="0" dirty="0" smtClean="0"/>
                        <a:t>e Staff</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Detailed action</a:t>
                      </a:r>
                      <a:r>
                        <a:rPr lang="en-US" sz="1000" i="1" baseline="0" dirty="0" smtClean="0"/>
                        <a:t> plan on initiatives and progress metrics.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dirty="0" smtClean="0"/>
                        <a:t>Objectives</a:t>
                      </a:r>
                      <a:r>
                        <a:rPr lang="en-US" sz="1000" i="1" baseline="0" dirty="0" smtClean="0"/>
                        <a:t> and expected outcomes</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Initiatives &amp; Implementation Timeline</a:t>
                      </a:r>
                    </a:p>
                    <a:p>
                      <a:pPr marL="171450" marR="0" indent="-171450" algn="l" defTabSz="910170" rtl="0" eaLnBrk="1" fontAlgn="auto" latinLnBrk="0" hangingPunct="1">
                        <a:lnSpc>
                          <a:spcPct val="100000"/>
                        </a:lnSpc>
                        <a:spcBef>
                          <a:spcPts val="0"/>
                        </a:spcBef>
                        <a:spcAft>
                          <a:spcPts val="0"/>
                        </a:spcAft>
                        <a:buClrTx/>
                        <a:buSzTx/>
                        <a:buFont typeface="Arial" pitchFamily="34" charset="0"/>
                        <a:buChar char="•"/>
                        <a:tabLst/>
                        <a:defRPr/>
                      </a:pPr>
                      <a:r>
                        <a:rPr lang="en-US" sz="1000" i="1" baseline="0" dirty="0" smtClean="0"/>
                        <a:t>Roles/Responsibilities</a:t>
                      </a:r>
                    </a:p>
                    <a:p>
                      <a:pPr marL="0" marR="0" indent="0" algn="l" defTabSz="910170" rtl="0" eaLnBrk="1" fontAlgn="auto" latinLnBrk="0" hangingPunct="1">
                        <a:lnSpc>
                          <a:spcPct val="100000"/>
                        </a:lnSpc>
                        <a:spcBef>
                          <a:spcPts val="0"/>
                        </a:spcBef>
                        <a:spcAft>
                          <a:spcPts val="0"/>
                        </a:spcAft>
                        <a:buClrTx/>
                        <a:buSzTx/>
                        <a:buFont typeface="Arial" pitchFamily="34" charset="0"/>
                        <a:buNone/>
                        <a:tabLst/>
                        <a:defRPr/>
                      </a:pP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000" i="1" dirty="0" smtClean="0"/>
                        <a:t>Weekly</a:t>
                      </a:r>
                      <a:r>
                        <a:rPr lang="en-US" sz="1000" i="1" baseline="0" dirty="0" smtClean="0"/>
                        <a:t> meetings during 3 month launch.  Monthly post launch.</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409183">
                <a:tc>
                  <a:txBody>
                    <a:bodyPr/>
                    <a:lstStyle/>
                    <a:p>
                      <a:r>
                        <a:rPr lang="en-US" sz="1000" i="1" dirty="0" smtClean="0"/>
                        <a:t>Referring</a:t>
                      </a:r>
                      <a:r>
                        <a:rPr lang="en-US" sz="1000" i="1" baseline="0" dirty="0" smtClean="0"/>
                        <a:t> Independent Physicians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High</a:t>
                      </a:r>
                      <a:r>
                        <a:rPr lang="en-US" sz="1000" i="1" baseline="0" dirty="0" smtClean="0"/>
                        <a:t> level summary of initiatives </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indent="-171450">
                        <a:buFont typeface="Arial" pitchFamily="34" charset="0"/>
                        <a:buChar char="•"/>
                      </a:pPr>
                      <a:r>
                        <a:rPr lang="en-US" sz="1000" i="1" dirty="0" smtClean="0"/>
                        <a:t>Expected</a:t>
                      </a:r>
                      <a:r>
                        <a:rPr lang="en-US" sz="1000" i="1" baseline="0" dirty="0" smtClean="0"/>
                        <a:t> improvements in care delivery, quality, and efficiency</a:t>
                      </a:r>
                    </a:p>
                    <a:p>
                      <a:pPr marL="171450" indent="-171450">
                        <a:buFont typeface="Arial" pitchFamily="34" charset="0"/>
                        <a:buChar char="•"/>
                      </a:pPr>
                      <a:r>
                        <a:rPr lang="en-US" sz="1000" i="1" baseline="0" dirty="0" smtClean="0"/>
                        <a:t>Impact on relationship, workflow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0170" rtl="0" eaLnBrk="1" fontAlgn="auto" latinLnBrk="0" hangingPunct="1">
                        <a:lnSpc>
                          <a:spcPct val="100000"/>
                        </a:lnSpc>
                        <a:spcBef>
                          <a:spcPts val="0"/>
                        </a:spcBef>
                        <a:spcAft>
                          <a:spcPts val="0"/>
                        </a:spcAft>
                        <a:buClrTx/>
                        <a:buSzTx/>
                        <a:buFontTx/>
                        <a:buNone/>
                        <a:tabLst/>
                        <a:defRPr/>
                      </a:pPr>
                      <a:r>
                        <a:rPr lang="en-US" sz="1000" i="1" dirty="0" smtClean="0"/>
                        <a:t>Discussion with physicians</a:t>
                      </a:r>
                      <a:r>
                        <a:rPr lang="en-US" sz="1000" i="1" baseline="0" dirty="0" smtClean="0"/>
                        <a:t> during visits with liaisons.  Marketing collateral highlighting improvements in service.</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31054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55</a:t>
            </a:fld>
            <a:endParaRPr lang="en-US" dirty="0">
              <a:solidFill>
                <a:srgbClr val="000000"/>
              </a:solidFill>
            </a:endParaRPr>
          </a:p>
        </p:txBody>
      </p:sp>
      <p:sp>
        <p:nvSpPr>
          <p:cNvPr id="4" name="Title 3"/>
          <p:cNvSpPr>
            <a:spLocks noGrp="1"/>
          </p:cNvSpPr>
          <p:nvPr>
            <p:ph type="title"/>
          </p:nvPr>
        </p:nvSpPr>
        <p:spPr/>
        <p:txBody>
          <a:bodyPr/>
          <a:lstStyle/>
          <a:p>
            <a:r>
              <a:rPr lang="en-US" dirty="0" smtClean="0"/>
              <a:t>Communication Plan: Strategies to Address Potential Concerns</a:t>
            </a:r>
            <a:endParaRPr lang="en-US" dirty="0"/>
          </a:p>
        </p:txBody>
      </p:sp>
      <p:sp>
        <p:nvSpPr>
          <p:cNvPr id="6" name="Text Placeholder 5"/>
          <p:cNvSpPr>
            <a:spLocks noGrp="1"/>
          </p:cNvSpPr>
          <p:nvPr>
            <p:ph type="body" sz="quarter" idx="19"/>
          </p:nvPr>
        </p:nvSpPr>
        <p:spPr/>
        <p:txBody>
          <a:bodyPr/>
          <a:lstStyle/>
          <a:p>
            <a:r>
              <a:rPr lang="en-US" dirty="0" smtClean="0"/>
              <a:t>Plan Summary</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719150141"/>
              </p:ext>
            </p:extLst>
          </p:nvPr>
        </p:nvGraphicFramePr>
        <p:xfrm>
          <a:off x="399870" y="1318672"/>
          <a:ext cx="8314167" cy="4785464"/>
        </p:xfrm>
        <a:graphic>
          <a:graphicData uri="http://schemas.openxmlformats.org/drawingml/2006/table">
            <a:tbl>
              <a:tblPr firstRow="1" bandRow="1">
                <a:tableStyleId>{5C22544A-7EE6-4342-B048-85BDC9FD1C3A}</a:tableStyleId>
              </a:tblPr>
              <a:tblGrid>
                <a:gridCol w="988327"/>
                <a:gridCol w="2269403"/>
                <a:gridCol w="2219637"/>
                <a:gridCol w="2836800"/>
              </a:tblGrid>
              <a:tr h="476278">
                <a:tc>
                  <a:txBody>
                    <a:bodyPr/>
                    <a:lstStyle/>
                    <a:p>
                      <a:r>
                        <a:rPr lang="en-US" sz="1000" dirty="0" smtClean="0"/>
                        <a:t>Stakeholder</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Potential</a:t>
                      </a:r>
                      <a:r>
                        <a:rPr lang="en-US" sz="1000" baseline="0" dirty="0" smtClean="0"/>
                        <a:t> Concerns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Strategies to Address</a:t>
                      </a:r>
                      <a:r>
                        <a:rPr lang="en-US" sz="1000" baseline="0" dirty="0" smtClean="0"/>
                        <a:t> Concerns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000" dirty="0" smtClean="0"/>
                        <a:t>Spokesperson(s)</a:t>
                      </a:r>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293094">
                <a:tc rowSpan="3">
                  <a:txBody>
                    <a:bodyPr/>
                    <a:lstStyle/>
                    <a:p>
                      <a:r>
                        <a:rPr lang="en-US" sz="1000" i="1" dirty="0" smtClean="0"/>
                        <a:t>Board</a:t>
                      </a:r>
                      <a:r>
                        <a:rPr lang="en-US" sz="1000" i="1" baseline="0" dirty="0" smtClean="0"/>
                        <a:t> of Directors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N/A</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CEO</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293094">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293094">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514034">
                <a:tc rowSpan="3">
                  <a:txBody>
                    <a:bodyPr/>
                    <a:lstStyle/>
                    <a:p>
                      <a:r>
                        <a:rPr lang="en-US" sz="1000" i="1" dirty="0" smtClean="0"/>
                        <a:t>System</a:t>
                      </a:r>
                      <a:r>
                        <a:rPr lang="en-US" sz="1000" i="1" baseline="0" dirty="0" smtClean="0"/>
                        <a:t> Leadership</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Cost</a:t>
                      </a:r>
                      <a:r>
                        <a:rPr lang="en-US" sz="1000" i="1" baseline="0" dirty="0" smtClean="0"/>
                        <a:t> of new equipment</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Illustrate patient</a:t>
                      </a:r>
                      <a:r>
                        <a:rPr lang="en-US" sz="1000" i="1" baseline="0" dirty="0" smtClean="0"/>
                        <a:t> need and potential for competitive advantage</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Service</a:t>
                      </a:r>
                      <a:r>
                        <a:rPr lang="en-US" sz="1000" i="1" baseline="0" dirty="0" smtClean="0"/>
                        <a:t> Line Director &amp; </a:t>
                      </a:r>
                      <a:br>
                        <a:rPr lang="en-US" sz="1000" i="1" baseline="0" dirty="0" smtClean="0"/>
                      </a:br>
                      <a:r>
                        <a:rPr lang="en-US" sz="1000" i="1" baseline="0" dirty="0" smtClean="0"/>
                        <a:t>Strategic Planning Officer</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091">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091">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96240">
                <a:tc rowSpan="3">
                  <a:txBody>
                    <a:bodyPr/>
                    <a:lstStyle/>
                    <a:p>
                      <a:r>
                        <a:rPr lang="en-US" sz="1000" i="1" dirty="0" smtClean="0"/>
                        <a:t>Service Lin</a:t>
                      </a:r>
                      <a:r>
                        <a:rPr lang="en-US" sz="1000" i="1" baseline="0" dirty="0" smtClean="0"/>
                        <a:t>e Staff</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Noncompliance</a:t>
                      </a:r>
                      <a:r>
                        <a:rPr lang="en-US" sz="1000" i="1" baseline="0" dirty="0" smtClean="0"/>
                        <a:t> with new care processes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Provide</a:t>
                      </a:r>
                      <a:r>
                        <a:rPr lang="en-US" sz="1000" i="1" baseline="0" dirty="0" smtClean="0"/>
                        <a:t> kick-off and ongoing training </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Initiative</a:t>
                      </a:r>
                      <a:r>
                        <a:rPr lang="en-US" sz="1000" i="1" baseline="0" dirty="0" smtClean="0"/>
                        <a:t> Owners</a:t>
                      </a:r>
                      <a:r>
                        <a:rPr lang="en-US" sz="1000" i="1" baseline="0" dirty="0"/>
                        <a:t> </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96240">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Incentivize</a:t>
                      </a:r>
                      <a:r>
                        <a:rPr lang="en-US" sz="1000" i="1" baseline="0" dirty="0" smtClean="0"/>
                        <a:t> increases in patient satisfaction scores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baseline="0" dirty="0" smtClean="0"/>
                        <a:t>Service Line Director</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4769">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35193">
                <a:tc rowSpan="3">
                  <a:txBody>
                    <a:bodyPr/>
                    <a:lstStyle/>
                    <a:p>
                      <a:r>
                        <a:rPr lang="en-US" sz="1000" i="1" dirty="0" smtClean="0"/>
                        <a:t>Referring</a:t>
                      </a:r>
                      <a:r>
                        <a:rPr lang="en-US" sz="1000" i="1" baseline="0" dirty="0" smtClean="0"/>
                        <a:t> Independent Physicians</a:t>
                      </a:r>
                      <a:endParaRPr lang="en-US" sz="1000" i="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000" i="1" dirty="0" smtClean="0"/>
                        <a:t>Lack</a:t>
                      </a:r>
                      <a:r>
                        <a:rPr lang="en-US" sz="1000" i="1" baseline="0" dirty="0" smtClean="0"/>
                        <a:t> of awareness of increases in quality</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dirty="0" smtClean="0"/>
                        <a:t>Provide</a:t>
                      </a:r>
                      <a:r>
                        <a:rPr lang="en-US" sz="1000" i="1" baseline="0" dirty="0" smtClean="0"/>
                        <a:t> routine updates to physician liaisons on quality improvements</a:t>
                      </a:r>
                      <a:endParaRPr lang="en-US" sz="1000" i="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i="1" baseline="0" dirty="0" smtClean="0"/>
                        <a:t>Physician Liaisons</a:t>
                      </a:r>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623">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8623">
                <a:tc vMerge="1">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000" i="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410368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457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20EF1D8-22C3-47F9-97C9-90650415DCF1}" type="slidenum">
              <a:rPr lang="en-US" smtClean="0"/>
              <a:pPr/>
              <a:t>6</a:t>
            </a:fld>
            <a:endParaRPr lang="en-US" dirty="0"/>
          </a:p>
        </p:txBody>
      </p:sp>
      <p:sp>
        <p:nvSpPr>
          <p:cNvPr id="4" name="Text Placeholder 3"/>
          <p:cNvSpPr>
            <a:spLocks noGrp="1"/>
          </p:cNvSpPr>
          <p:nvPr>
            <p:ph type="body" sz="quarter" idx="19"/>
          </p:nvPr>
        </p:nvSpPr>
        <p:spPr/>
        <p:txBody>
          <a:bodyPr/>
          <a:lstStyle/>
          <a:p>
            <a:r>
              <a:rPr lang="en-US" dirty="0" smtClean="0"/>
              <a:t>Current Performance</a:t>
            </a:r>
            <a:endParaRPr lang="en-US" dirty="0"/>
          </a:p>
        </p:txBody>
      </p:sp>
      <p:sp>
        <p:nvSpPr>
          <p:cNvPr id="3" name="Title 2"/>
          <p:cNvSpPr>
            <a:spLocks noGrp="1"/>
          </p:cNvSpPr>
          <p:nvPr>
            <p:ph type="title"/>
          </p:nvPr>
        </p:nvSpPr>
        <p:spPr/>
        <p:txBody>
          <a:bodyPr/>
          <a:lstStyle/>
          <a:p>
            <a:r>
              <a:rPr lang="en-US" dirty="0" smtClean="0"/>
              <a:t>Mission and Vision</a:t>
            </a:r>
            <a:endParaRPr lang="en-US" dirty="0"/>
          </a:p>
        </p:txBody>
      </p:sp>
      <p:sp>
        <p:nvSpPr>
          <p:cNvPr id="9" name="Rectangle 8"/>
          <p:cNvSpPr/>
          <p:nvPr/>
        </p:nvSpPr>
        <p:spPr bwMode="gray">
          <a:xfrm>
            <a:off x="399867" y="1066800"/>
            <a:ext cx="8314174" cy="2438400"/>
          </a:xfrm>
          <a:prstGeom prst="rect">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130542" numCol="1" rtlCol="0" anchor="t" anchorCtr="0" compatLnSpc="1">
            <a:prstTxWarp prst="textNoShape">
              <a:avLst/>
            </a:prstTxWarp>
          </a:bodyPr>
          <a:lstStyle/>
          <a:p>
            <a:pPr defTabSz="2089606"/>
            <a:r>
              <a:rPr lang="en-US" sz="1700" b="1" spc="143" dirty="0" smtClean="0">
                <a:solidFill>
                  <a:schemeClr val="accent2"/>
                </a:solidFill>
              </a:rPr>
              <a:t>Institution </a:t>
            </a:r>
            <a:r>
              <a:rPr lang="en-US" sz="1700" b="1" spc="143" dirty="0">
                <a:solidFill>
                  <a:schemeClr val="accent2"/>
                </a:solidFill>
              </a:rPr>
              <a:t>Mission and Vision</a:t>
            </a:r>
          </a:p>
        </p:txBody>
      </p:sp>
      <p:sp>
        <p:nvSpPr>
          <p:cNvPr id="10" name="TextBox 9"/>
          <p:cNvSpPr txBox="1"/>
          <p:nvPr/>
        </p:nvSpPr>
        <p:spPr>
          <a:xfrm>
            <a:off x="435438" y="1380273"/>
            <a:ext cx="7044141" cy="347262"/>
          </a:xfrm>
          <a:prstGeom prst="rect">
            <a:avLst/>
          </a:prstGeom>
          <a:noFill/>
        </p:spPr>
        <p:txBody>
          <a:bodyPr wrap="square" lIns="130542" tIns="65272" rIns="130542" bIns="65272" rtlCol="0">
            <a:spAutoFit/>
          </a:bodyPr>
          <a:lstStyle/>
          <a:p>
            <a:pPr marL="160916" indent="-160916">
              <a:spcBef>
                <a:spcPts val="343"/>
              </a:spcBef>
            </a:pPr>
            <a:r>
              <a:rPr lang="en-US" sz="1400" i="1" dirty="0"/>
              <a:t>Describe your </a:t>
            </a:r>
            <a:r>
              <a:rPr lang="en-US" sz="1400" i="1" dirty="0" smtClean="0"/>
              <a:t>institution mission </a:t>
            </a:r>
            <a:r>
              <a:rPr lang="en-US" sz="1400" i="1" dirty="0"/>
              <a:t>here.</a:t>
            </a:r>
          </a:p>
        </p:txBody>
      </p:sp>
      <p:sp>
        <p:nvSpPr>
          <p:cNvPr id="11" name="Rectangle 10"/>
          <p:cNvSpPr/>
          <p:nvPr/>
        </p:nvSpPr>
        <p:spPr bwMode="gray">
          <a:xfrm>
            <a:off x="399867" y="3657600"/>
            <a:ext cx="8314174" cy="2667000"/>
          </a:xfrm>
          <a:prstGeom prst="rect">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130542" numCol="1" rtlCol="0" anchor="t" anchorCtr="0" compatLnSpc="1">
            <a:prstTxWarp prst="textNoShape">
              <a:avLst/>
            </a:prstTxWarp>
          </a:bodyPr>
          <a:lstStyle/>
          <a:p>
            <a:pPr defTabSz="2089606"/>
            <a:r>
              <a:rPr lang="en-US" sz="1700" b="1" spc="143" dirty="0" smtClean="0">
                <a:solidFill>
                  <a:schemeClr val="accent2"/>
                </a:solidFill>
              </a:rPr>
              <a:t>Neurosciences Service Line </a:t>
            </a:r>
            <a:r>
              <a:rPr lang="en-US" sz="1700" b="1" spc="143" dirty="0">
                <a:solidFill>
                  <a:schemeClr val="accent2"/>
                </a:solidFill>
              </a:rPr>
              <a:t>Mission and Vision</a:t>
            </a:r>
          </a:p>
        </p:txBody>
      </p:sp>
      <p:sp>
        <p:nvSpPr>
          <p:cNvPr id="12" name="TextBox 11"/>
          <p:cNvSpPr txBox="1"/>
          <p:nvPr/>
        </p:nvSpPr>
        <p:spPr>
          <a:xfrm>
            <a:off x="435438" y="3985058"/>
            <a:ext cx="7044141" cy="351744"/>
          </a:xfrm>
          <a:prstGeom prst="rect">
            <a:avLst/>
          </a:prstGeom>
          <a:noFill/>
        </p:spPr>
        <p:txBody>
          <a:bodyPr wrap="square" lIns="130542" tIns="65272" rIns="130542" bIns="65272" rtlCol="0">
            <a:spAutoFit/>
          </a:bodyPr>
          <a:lstStyle/>
          <a:p>
            <a:pPr marL="160916" indent="-160916">
              <a:spcBef>
                <a:spcPts val="343"/>
              </a:spcBef>
            </a:pPr>
            <a:r>
              <a:rPr lang="en-US" sz="1400" i="1" dirty="0"/>
              <a:t>Describe your service line mission here.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7</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Current Performance</a:t>
            </a:r>
            <a:endParaRPr lang="en-US" dirty="0"/>
          </a:p>
        </p:txBody>
      </p:sp>
      <p:sp>
        <p:nvSpPr>
          <p:cNvPr id="4" name="Title 3"/>
          <p:cNvSpPr>
            <a:spLocks noGrp="1"/>
          </p:cNvSpPr>
          <p:nvPr>
            <p:ph type="title"/>
          </p:nvPr>
        </p:nvSpPr>
        <p:spPr/>
        <p:txBody>
          <a:bodyPr/>
          <a:lstStyle/>
          <a:p>
            <a:r>
              <a:rPr lang="en-US" dirty="0" smtClean="0"/>
              <a:t>Key Accomplishments 20XX-20XX</a:t>
            </a:r>
            <a:endParaRPr lang="en-US" dirty="0"/>
          </a:p>
        </p:txBody>
      </p:sp>
      <p:sp>
        <p:nvSpPr>
          <p:cNvPr id="7" name="Text Placeholder 12"/>
          <p:cNvSpPr txBox="1">
            <a:spLocks/>
          </p:cNvSpPr>
          <p:nvPr/>
        </p:nvSpPr>
        <p:spPr bwMode="gray">
          <a:xfrm>
            <a:off x="399866" y="963229"/>
            <a:ext cx="8314171" cy="271094"/>
          </a:xfrm>
          <a:prstGeom prst="rect">
            <a:avLst/>
          </a:prstGeom>
        </p:spPr>
        <p:txBody>
          <a:bodyPr vert="horz" wrap="square" lIns="0" tIns="40933" rIns="0" bIns="40933" rtlCol="0">
            <a:noAutofit/>
          </a:bodyPr>
          <a:lstStyle/>
          <a:p>
            <a:pPr defTabSz="912449">
              <a:defRPr/>
            </a:pPr>
            <a:endParaRPr lang="en-US" sz="1300" dirty="0">
              <a:solidFill>
                <a:srgbClr val="617685"/>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2689688744"/>
              </p:ext>
            </p:extLst>
          </p:nvPr>
        </p:nvGraphicFramePr>
        <p:xfrm>
          <a:off x="399865" y="1371608"/>
          <a:ext cx="8314175" cy="4800599"/>
        </p:xfrm>
        <a:graphic>
          <a:graphicData uri="http://schemas.openxmlformats.org/drawingml/2006/table">
            <a:tbl>
              <a:tblPr firstRow="1" bandRow="1">
                <a:tableStyleId>{5C22544A-7EE6-4342-B048-85BDC9FD1C3A}</a:tableStyleId>
              </a:tblPr>
              <a:tblGrid>
                <a:gridCol w="2495739"/>
                <a:gridCol w="5818436"/>
              </a:tblGrid>
              <a:tr h="742607">
                <a:tc>
                  <a:txBody>
                    <a:bodyPr/>
                    <a:lstStyle/>
                    <a:p>
                      <a:pPr algn="ctr"/>
                      <a:r>
                        <a:rPr lang="en-US" sz="1100" dirty="0" smtClean="0"/>
                        <a:t>Goals</a:t>
                      </a:r>
                      <a:endParaRPr lang="en-US" sz="1100" dirty="0"/>
                    </a:p>
                  </a:txBody>
                  <a:tcPr anchor="ctr"/>
                </a:tc>
                <a:tc>
                  <a:txBody>
                    <a:bodyPr/>
                    <a:lstStyle/>
                    <a:p>
                      <a:pPr algn="ctr"/>
                      <a:r>
                        <a:rPr lang="en-US" sz="1100" dirty="0" smtClean="0"/>
                        <a:t>Initiatives Accomplished or In Progress</a:t>
                      </a:r>
                      <a:endParaRPr lang="en-US" sz="1100" dirty="0"/>
                    </a:p>
                  </a:txBody>
                  <a:tcPr anchor="ctr"/>
                </a:tc>
              </a:tr>
              <a:tr h="507249">
                <a:tc>
                  <a:txBody>
                    <a:bodyPr/>
                    <a:lstStyle/>
                    <a:p>
                      <a:pPr algn="l"/>
                      <a:r>
                        <a:rPr lang="en-US" sz="1100" i="1" baseline="0" dirty="0" smtClean="0"/>
                        <a:t>Increase Market Share</a:t>
                      </a:r>
                      <a:endParaRPr lang="en-US" sz="1100" i="1" dirty="0"/>
                    </a:p>
                  </a:txBody>
                  <a:tcPr anchor="ctr"/>
                </a:tc>
                <a:tc>
                  <a:txBody>
                    <a:bodyPr/>
                    <a:lstStyle/>
                    <a:p>
                      <a:pPr marL="350838" lvl="0" indent="-350838">
                        <a:buFont typeface="Arial" pitchFamily="34" charset="0"/>
                        <a:buChar char="•"/>
                      </a:pPr>
                      <a:r>
                        <a:rPr lang="en-US" sz="1100" i="1" dirty="0" smtClean="0"/>
                        <a:t>Identify</a:t>
                      </a:r>
                      <a:r>
                        <a:rPr lang="en-US" sz="1100" i="1" baseline="0" dirty="0" smtClean="0"/>
                        <a:t> and promote services in secondary markets</a:t>
                      </a:r>
                    </a:p>
                    <a:p>
                      <a:pPr marL="350838" lvl="0" indent="-350838">
                        <a:buFont typeface="Arial" pitchFamily="34" charset="0"/>
                        <a:buChar char="•"/>
                      </a:pPr>
                      <a:r>
                        <a:rPr lang="en-US" sz="1100" i="1" baseline="0" dirty="0" smtClean="0"/>
                        <a:t>Expand referral networks in tertiary market</a:t>
                      </a:r>
                      <a:endParaRPr lang="en-US" sz="1100" i="1" dirty="0"/>
                    </a:p>
                  </a:txBody>
                  <a:tcPr/>
                </a:tc>
              </a:tr>
              <a:tr h="507249">
                <a:tc>
                  <a:txBody>
                    <a:bodyPr/>
                    <a:lstStyle/>
                    <a:p>
                      <a:pPr algn="l"/>
                      <a:r>
                        <a:rPr lang="en-US" sz="1100" i="1" dirty="0" smtClean="0"/>
                        <a:t>Increase Clinical Quality Scores</a:t>
                      </a:r>
                      <a:endParaRPr lang="en-US" sz="1100" i="1" dirty="0"/>
                    </a:p>
                  </a:txBody>
                  <a:tcPr anchor="ctr"/>
                </a:tc>
                <a:tc>
                  <a:txBody>
                    <a:bodyPr/>
                    <a:lstStyle/>
                    <a:p>
                      <a:pPr marL="342900" indent="-342900">
                        <a:buFont typeface="Arial" pitchFamily="34" charset="0"/>
                        <a:buChar char="•"/>
                      </a:pPr>
                      <a:r>
                        <a:rPr lang="en-US" sz="1100" i="1" dirty="0" smtClean="0"/>
                        <a:t>Streamline patient flow process to reduce wait</a:t>
                      </a:r>
                      <a:r>
                        <a:rPr lang="en-US" sz="1100" i="1" baseline="0" dirty="0" smtClean="0"/>
                        <a:t> time to consult</a:t>
                      </a:r>
                      <a:endParaRPr lang="en-US" sz="1100" i="1" dirty="0" smtClean="0"/>
                    </a:p>
                    <a:p>
                      <a:pPr marL="342900" indent="-342900">
                        <a:buFont typeface="Arial" pitchFamily="34" charset="0"/>
                        <a:buChar char="•"/>
                      </a:pPr>
                      <a:r>
                        <a:rPr lang="en-US" sz="1100" i="1" dirty="0" smtClean="0"/>
                        <a:t>Complete HCAHPS</a:t>
                      </a:r>
                      <a:endParaRPr lang="en-US" sz="1100" i="1" dirty="0"/>
                    </a:p>
                  </a:txBody>
                  <a:tcPr/>
                </a:tc>
              </a:tr>
              <a:tr h="507249">
                <a:tc>
                  <a:txBody>
                    <a:bodyPr/>
                    <a:lstStyle/>
                    <a:p>
                      <a:pPr algn="l"/>
                      <a:r>
                        <a:rPr lang="en-US" sz="1100" i="1" dirty="0" smtClean="0"/>
                        <a:t>Maintain Margins</a:t>
                      </a:r>
                      <a:endParaRPr lang="en-US" sz="1100" i="1" dirty="0"/>
                    </a:p>
                  </a:txBody>
                  <a:tcPr anchor="ctr"/>
                </a:tc>
                <a:tc>
                  <a:txBody>
                    <a:bodyPr/>
                    <a:lstStyle/>
                    <a:p>
                      <a:pPr marL="342900" indent="-342900">
                        <a:buFont typeface="Arial" pitchFamily="34" charset="0"/>
                        <a:buChar char="•"/>
                      </a:pPr>
                      <a:r>
                        <a:rPr lang="en-US" sz="1100" i="1" dirty="0" smtClean="0"/>
                        <a:t>Increase referrals</a:t>
                      </a:r>
                      <a:r>
                        <a:rPr lang="en-US" sz="1100" i="1" baseline="0" dirty="0" smtClean="0"/>
                        <a:t> for top 3 high-margin services</a:t>
                      </a:r>
                    </a:p>
                    <a:p>
                      <a:pPr marL="342900" indent="-342900">
                        <a:buFont typeface="Arial" pitchFamily="34" charset="0"/>
                        <a:buChar char="•"/>
                      </a:pPr>
                      <a:r>
                        <a:rPr lang="en-US" sz="1100" i="1" baseline="0" dirty="0" smtClean="0"/>
                        <a:t>Reduce cost of supplies</a:t>
                      </a:r>
                      <a:endParaRPr lang="en-US" sz="1100" i="1"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r h="507249">
                <a:tc>
                  <a:txBody>
                    <a:bodyPr/>
                    <a:lstStyle/>
                    <a:p>
                      <a:pPr algn="l"/>
                      <a:endParaRPr lang="en-US" sz="1100" dirty="0"/>
                    </a:p>
                  </a:txBody>
                  <a:tcPr anchor="ctr"/>
                </a:tc>
                <a:tc>
                  <a:txBody>
                    <a:bodyPr/>
                    <a:lstStyle/>
                    <a:p>
                      <a:pPr marL="342900" indent="-342900">
                        <a:buFont typeface="Arial" pitchFamily="34" charset="0"/>
                        <a:buChar char="•"/>
                      </a:pPr>
                      <a:endParaRPr lang="en-US" sz="1100" dirty="0"/>
                    </a:p>
                  </a:txBody>
                  <a:tcPr/>
                </a:tc>
              </a:tr>
            </a:tbl>
          </a:graphicData>
        </a:graphic>
      </p:graphicFrame>
      <p:sp>
        <p:nvSpPr>
          <p:cNvPr id="8"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20XX-20XX Strategic Plan Review </a:t>
            </a:r>
          </a:p>
        </p:txBody>
      </p:sp>
    </p:spTree>
    <p:extLst>
      <p:ext uri="{BB962C8B-B14F-4D97-AF65-F5344CB8AC3E}">
        <p14:creationId xmlns:p14="http://schemas.microsoft.com/office/powerpoint/2010/main" val="263074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8</a:t>
            </a:fld>
            <a:endParaRPr lang="en-US" dirty="0">
              <a:solidFill>
                <a:srgbClr val="000000"/>
              </a:solidFill>
            </a:endParaRPr>
          </a:p>
        </p:txBody>
      </p:sp>
      <p:sp>
        <p:nvSpPr>
          <p:cNvPr id="3" name="Text Placeholder 2"/>
          <p:cNvSpPr>
            <a:spLocks noGrp="1"/>
          </p:cNvSpPr>
          <p:nvPr>
            <p:ph type="body" sz="quarter" idx="19"/>
          </p:nvPr>
        </p:nvSpPr>
        <p:spPr/>
        <p:txBody>
          <a:bodyPr/>
          <a:lstStyle/>
          <a:p>
            <a:r>
              <a:rPr lang="en-US" dirty="0" smtClean="0"/>
              <a:t>Current Performance</a:t>
            </a:r>
            <a:endParaRPr lang="en-US" dirty="0"/>
          </a:p>
        </p:txBody>
      </p:sp>
      <p:sp>
        <p:nvSpPr>
          <p:cNvPr id="4" name="Title 3"/>
          <p:cNvSpPr>
            <a:spLocks noGrp="1"/>
          </p:cNvSpPr>
          <p:nvPr>
            <p:ph type="title"/>
          </p:nvPr>
        </p:nvSpPr>
        <p:spPr/>
        <p:txBody>
          <a:bodyPr/>
          <a:lstStyle/>
          <a:p>
            <a:r>
              <a:rPr lang="en-US" dirty="0" smtClean="0"/>
              <a:t>Key Metrics 20XX-20XX</a:t>
            </a:r>
            <a:endParaRPr lang="en-US" dirty="0"/>
          </a:p>
        </p:txBody>
      </p:sp>
      <p:sp>
        <p:nvSpPr>
          <p:cNvPr id="7" name="Text Placeholder 12"/>
          <p:cNvSpPr txBox="1">
            <a:spLocks/>
          </p:cNvSpPr>
          <p:nvPr/>
        </p:nvSpPr>
        <p:spPr bwMode="gray">
          <a:xfrm>
            <a:off x="399866" y="963229"/>
            <a:ext cx="8314171" cy="271094"/>
          </a:xfrm>
          <a:prstGeom prst="rect">
            <a:avLst/>
          </a:prstGeom>
        </p:spPr>
        <p:txBody>
          <a:bodyPr vert="horz" wrap="square" lIns="0" tIns="40933" rIns="0" bIns="40933" rtlCol="0">
            <a:noAutofit/>
          </a:bodyPr>
          <a:lstStyle/>
          <a:p>
            <a:pPr defTabSz="912449">
              <a:defRPr/>
            </a:pPr>
            <a:endParaRPr lang="en-US" sz="1300" dirty="0">
              <a:solidFill>
                <a:srgbClr val="617685"/>
              </a:solidFill>
              <a:latin typeface="Arial"/>
            </a:endParaRPr>
          </a:p>
        </p:txBody>
      </p:sp>
      <p:sp>
        <p:nvSpPr>
          <p:cNvPr id="8" name="Text Placeholder 12"/>
          <p:cNvSpPr txBox="1">
            <a:spLocks/>
          </p:cNvSpPr>
          <p:nvPr/>
        </p:nvSpPr>
        <p:spPr bwMode="gray">
          <a:xfrm>
            <a:off x="399866" y="963229"/>
            <a:ext cx="8314171" cy="271094"/>
          </a:xfrm>
          <a:prstGeom prst="rect">
            <a:avLst/>
          </a:prstGeom>
        </p:spPr>
        <p:txBody>
          <a:bodyPr vert="horz" wrap="square" lIns="0" tIns="40930" rIns="0" bIns="40930" rtlCol="0">
            <a:noAutofit/>
          </a:bodyPr>
          <a:lstStyle/>
          <a:p>
            <a:pPr defTabSz="912404">
              <a:defRPr/>
            </a:pPr>
            <a:r>
              <a:rPr lang="en-US" sz="1300" dirty="0">
                <a:solidFill>
                  <a:srgbClr val="617685"/>
                </a:solidFill>
                <a:latin typeface="Arial"/>
              </a:rPr>
              <a:t>20XX-20XX Strategic Plan Review </a:t>
            </a:r>
          </a:p>
        </p:txBody>
      </p:sp>
      <p:graphicFrame>
        <p:nvGraphicFramePr>
          <p:cNvPr id="9" name="Chart 8"/>
          <p:cNvGraphicFramePr/>
          <p:nvPr>
            <p:extLst>
              <p:ext uri="{D42A27DB-BD31-4B8C-83A1-F6EECF244321}">
                <p14:modId xmlns:p14="http://schemas.microsoft.com/office/powerpoint/2010/main" val="3725385879"/>
              </p:ext>
            </p:extLst>
          </p:nvPr>
        </p:nvGraphicFramePr>
        <p:xfrm>
          <a:off x="399872" y="1828801"/>
          <a:ext cx="2303579"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99866" y="1471781"/>
            <a:ext cx="2303576" cy="261572"/>
          </a:xfrm>
          <a:prstGeom prst="rect">
            <a:avLst/>
          </a:prstGeom>
          <a:noFill/>
        </p:spPr>
        <p:txBody>
          <a:bodyPr wrap="square" lIns="45690" tIns="45690" rIns="45690" bIns="45690" rtlCol="0">
            <a:spAutoFit/>
          </a:bodyPr>
          <a:lstStyle/>
          <a:p>
            <a:r>
              <a:rPr lang="en-US" sz="1100" b="1" dirty="0">
                <a:solidFill>
                  <a:schemeClr val="accent2"/>
                </a:solidFill>
              </a:rPr>
              <a:t>INCREASE SHARE</a:t>
            </a:r>
          </a:p>
        </p:txBody>
      </p:sp>
      <p:graphicFrame>
        <p:nvGraphicFramePr>
          <p:cNvPr id="11" name="Chart 10"/>
          <p:cNvGraphicFramePr/>
          <p:nvPr>
            <p:extLst>
              <p:ext uri="{D42A27DB-BD31-4B8C-83A1-F6EECF244321}">
                <p14:modId xmlns:p14="http://schemas.microsoft.com/office/powerpoint/2010/main" val="1737997186"/>
              </p:ext>
            </p:extLst>
          </p:nvPr>
        </p:nvGraphicFramePr>
        <p:xfrm>
          <a:off x="3286041" y="1828801"/>
          <a:ext cx="2303579"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3286036" y="1471781"/>
            <a:ext cx="2303576" cy="261572"/>
          </a:xfrm>
          <a:prstGeom prst="rect">
            <a:avLst/>
          </a:prstGeom>
          <a:noFill/>
        </p:spPr>
        <p:txBody>
          <a:bodyPr wrap="square" lIns="45690" tIns="45690" rIns="45690" bIns="45690" rtlCol="0">
            <a:spAutoFit/>
          </a:bodyPr>
          <a:lstStyle/>
          <a:p>
            <a:r>
              <a:rPr lang="en-US" sz="1100" b="1" dirty="0">
                <a:solidFill>
                  <a:schemeClr val="accent2"/>
                </a:solidFill>
              </a:rPr>
              <a:t>IMPROVE QUALITY</a:t>
            </a:r>
          </a:p>
        </p:txBody>
      </p:sp>
      <p:graphicFrame>
        <p:nvGraphicFramePr>
          <p:cNvPr id="15" name="Chart 14"/>
          <p:cNvGraphicFramePr/>
          <p:nvPr>
            <p:extLst>
              <p:ext uri="{D42A27DB-BD31-4B8C-83A1-F6EECF244321}">
                <p14:modId xmlns:p14="http://schemas.microsoft.com/office/powerpoint/2010/main" val="2402575401"/>
              </p:ext>
            </p:extLst>
          </p:nvPr>
        </p:nvGraphicFramePr>
        <p:xfrm>
          <a:off x="6172209" y="1828801"/>
          <a:ext cx="2303579"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6172203" y="1471781"/>
            <a:ext cx="2303576" cy="261572"/>
          </a:xfrm>
          <a:prstGeom prst="rect">
            <a:avLst/>
          </a:prstGeom>
          <a:noFill/>
        </p:spPr>
        <p:txBody>
          <a:bodyPr wrap="square" lIns="45690" tIns="45690" rIns="45690" bIns="45690" rtlCol="0">
            <a:spAutoFit/>
          </a:bodyPr>
          <a:lstStyle/>
          <a:p>
            <a:r>
              <a:rPr lang="en-US" sz="1100" b="1" dirty="0" smtClean="0">
                <a:solidFill>
                  <a:schemeClr val="accent2"/>
                </a:solidFill>
              </a:rPr>
              <a:t>MAINTAIN MARGINS</a:t>
            </a:r>
            <a:endParaRPr lang="en-US" sz="1100" b="1" dirty="0">
              <a:solidFill>
                <a:schemeClr val="accent2"/>
              </a:solidFill>
            </a:endParaRPr>
          </a:p>
        </p:txBody>
      </p:sp>
      <p:cxnSp>
        <p:nvCxnSpPr>
          <p:cNvPr id="17" name="Straight Connector 16"/>
          <p:cNvCxnSpPr/>
          <p:nvPr/>
        </p:nvCxnSpPr>
        <p:spPr>
          <a:xfrm>
            <a:off x="2971800" y="1447801"/>
            <a:ext cx="0" cy="485282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3600" y="1447801"/>
            <a:ext cx="0" cy="485282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8" y="4071123"/>
            <a:ext cx="2398641" cy="553997"/>
          </a:xfrm>
          <a:prstGeom prst="rect">
            <a:avLst/>
          </a:prstGeom>
          <a:noFill/>
        </p:spPr>
        <p:txBody>
          <a:bodyPr wrap="square" lIns="45695" tIns="45695" rIns="45695" bIns="45695" rtlCol="0">
            <a:spAutoFit/>
          </a:bodyPr>
          <a:lstStyle/>
          <a:p>
            <a:pPr marL="171356" indent="-171356">
              <a:buFont typeface="Arial" pitchFamily="34" charset="0"/>
              <a:buChar char="•"/>
            </a:pPr>
            <a:r>
              <a:rPr lang="en-US" sz="1000" dirty="0"/>
              <a:t>Describe factors/challenges that contributed to why you were not able to meet your target.</a:t>
            </a:r>
          </a:p>
        </p:txBody>
      </p:sp>
      <p:sp>
        <p:nvSpPr>
          <p:cNvPr id="20" name="TextBox 19"/>
          <p:cNvSpPr txBox="1"/>
          <p:nvPr/>
        </p:nvSpPr>
        <p:spPr>
          <a:xfrm>
            <a:off x="3238511" y="4071126"/>
            <a:ext cx="2398641" cy="400079"/>
          </a:xfrm>
          <a:prstGeom prst="rect">
            <a:avLst/>
          </a:prstGeom>
          <a:noFill/>
        </p:spPr>
        <p:txBody>
          <a:bodyPr wrap="square" lIns="45695" tIns="45695" rIns="45695" bIns="45695" rtlCol="0">
            <a:spAutoFit/>
          </a:bodyPr>
          <a:lstStyle/>
          <a:p>
            <a:pPr marL="171356" indent="-171356">
              <a:buFont typeface="Arial" pitchFamily="34" charset="0"/>
              <a:buChar char="•"/>
            </a:pPr>
            <a:r>
              <a:rPr lang="en-US" sz="1000" dirty="0"/>
              <a:t>Describe factors key to surpassing your target.</a:t>
            </a:r>
          </a:p>
        </p:txBody>
      </p:sp>
      <p:sp>
        <p:nvSpPr>
          <p:cNvPr id="21" name="TextBox 20"/>
          <p:cNvSpPr txBox="1"/>
          <p:nvPr/>
        </p:nvSpPr>
        <p:spPr>
          <a:xfrm>
            <a:off x="6124678" y="4071123"/>
            <a:ext cx="2398641" cy="553997"/>
          </a:xfrm>
          <a:prstGeom prst="rect">
            <a:avLst/>
          </a:prstGeom>
          <a:noFill/>
        </p:spPr>
        <p:txBody>
          <a:bodyPr wrap="square" lIns="45695" tIns="45695" rIns="45695" bIns="45695" rtlCol="0">
            <a:spAutoFit/>
          </a:bodyPr>
          <a:lstStyle/>
          <a:p>
            <a:pPr marL="171356" indent="-171356">
              <a:buFont typeface="Arial" pitchFamily="34" charset="0"/>
              <a:buChar char="•"/>
            </a:pPr>
            <a:r>
              <a:rPr lang="en-US" sz="1000" dirty="0"/>
              <a:t>Describe factors/challenges that contributed to why you were not able to meet your target.</a:t>
            </a:r>
          </a:p>
        </p:txBody>
      </p:sp>
    </p:spTree>
    <p:extLst>
      <p:ext uri="{BB962C8B-B14F-4D97-AF65-F5344CB8AC3E}">
        <p14:creationId xmlns:p14="http://schemas.microsoft.com/office/powerpoint/2010/main" val="1355988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1524D41-16DC-4D92-9EF9-071B213BE0F5}" type="slidenum">
              <a:rPr lang="en-US" smtClean="0">
                <a:solidFill>
                  <a:srgbClr val="000000"/>
                </a:solidFill>
              </a:rPr>
              <a:pPr/>
              <a:t>9</a:t>
            </a:fld>
            <a:endParaRPr lang="en-US" dirty="0">
              <a:solidFill>
                <a:srgbClr val="000000"/>
              </a:solidFill>
            </a:endParaRPr>
          </a:p>
        </p:txBody>
      </p:sp>
      <p:sp>
        <p:nvSpPr>
          <p:cNvPr id="3" name="Text Placeholder 2"/>
          <p:cNvSpPr>
            <a:spLocks noGrp="1"/>
          </p:cNvSpPr>
          <p:nvPr>
            <p:ph type="body" sz="quarter" idx="11"/>
          </p:nvPr>
        </p:nvSpPr>
        <p:spPr/>
        <p:txBody>
          <a:bodyPr/>
          <a:lstStyle/>
          <a:p>
            <a:r>
              <a:rPr lang="en-US" dirty="0" smtClean="0"/>
              <a:t>Future Market Assessment  </a:t>
            </a:r>
            <a:endParaRPr lang="en-US" dirty="0"/>
          </a:p>
        </p:txBody>
      </p:sp>
      <p:sp>
        <p:nvSpPr>
          <p:cNvPr id="4" name="Chevron 3"/>
          <p:cNvSpPr/>
          <p:nvPr/>
        </p:nvSpPr>
        <p:spPr bwMode="gray">
          <a:xfrm>
            <a:off x="1143000" y="3429002"/>
            <a:ext cx="1738554" cy="471917"/>
          </a:xfrm>
          <a:prstGeom prst="chevron">
            <a:avLst/>
          </a:prstGeom>
          <a:no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a:solidFill>
                  <a:prstClr val="black"/>
                </a:solidFill>
              </a:rPr>
              <a:t>CURRENT </a:t>
            </a:r>
            <a:r>
              <a:rPr lang="en-US" sz="800" b="1" dirty="0" smtClean="0">
                <a:solidFill>
                  <a:prstClr val="black"/>
                </a:solidFill>
              </a:rPr>
              <a:t>PERFORMANCE</a:t>
            </a:r>
          </a:p>
        </p:txBody>
      </p:sp>
      <p:sp>
        <p:nvSpPr>
          <p:cNvPr id="5" name="Chevron 4"/>
          <p:cNvSpPr/>
          <p:nvPr/>
        </p:nvSpPr>
        <p:spPr bwMode="gray">
          <a:xfrm>
            <a:off x="2808846" y="3429002"/>
            <a:ext cx="1738554" cy="471917"/>
          </a:xfrm>
          <a:prstGeom prst="chevron">
            <a:avLst/>
          </a:prstGeom>
          <a:solidFill>
            <a:schemeClr val="accent1">
              <a:lumMod val="20000"/>
              <a:lumOff val="80000"/>
            </a:schemeClr>
          </a:solidFill>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FUTURE MARKET ASSESSMENT</a:t>
            </a:r>
            <a:endParaRPr lang="en-US" sz="800" b="1" dirty="0">
              <a:solidFill>
                <a:prstClr val="black"/>
              </a:solidFill>
            </a:endParaRPr>
          </a:p>
        </p:txBody>
      </p:sp>
      <p:sp>
        <p:nvSpPr>
          <p:cNvPr id="6" name="Chevron 5"/>
          <p:cNvSpPr/>
          <p:nvPr/>
        </p:nvSpPr>
        <p:spPr bwMode="gray">
          <a:xfrm>
            <a:off x="4474688" y="3429002"/>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a:t>
            </a:r>
            <a:br>
              <a:rPr lang="en-US" sz="800" b="1" dirty="0" smtClean="0">
                <a:solidFill>
                  <a:prstClr val="black"/>
                </a:solidFill>
              </a:rPr>
            </a:br>
            <a:r>
              <a:rPr lang="en-US" sz="800" b="1" dirty="0" smtClean="0">
                <a:solidFill>
                  <a:prstClr val="black"/>
                </a:solidFill>
              </a:rPr>
              <a:t>DESIGN</a:t>
            </a:r>
            <a:endParaRPr lang="en-US" sz="800" b="1" dirty="0">
              <a:solidFill>
                <a:prstClr val="black"/>
              </a:solidFill>
            </a:endParaRPr>
          </a:p>
        </p:txBody>
      </p:sp>
      <p:sp>
        <p:nvSpPr>
          <p:cNvPr id="7" name="Chevron 6"/>
          <p:cNvSpPr/>
          <p:nvPr/>
        </p:nvSpPr>
        <p:spPr bwMode="gray">
          <a:xfrm>
            <a:off x="6140531" y="3429001"/>
            <a:ext cx="1738554" cy="471917"/>
          </a:xfrm>
          <a:prstGeom prst="chevron">
            <a:avLst/>
          </a:prstGeom>
          <a:ln w="3175">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0542" tIns="65272" rIns="130542" bIns="65272" numCol="1" rtlCol="0" anchor="ctr" anchorCtr="0" compatLnSpc="1">
            <a:prstTxWarp prst="textNoShape">
              <a:avLst/>
            </a:prstTxWarp>
          </a:bodyPr>
          <a:lstStyle/>
          <a:p>
            <a:pPr algn="ctr" defTabSz="2089606"/>
            <a:r>
              <a:rPr lang="en-US" sz="800" b="1" dirty="0" smtClean="0">
                <a:solidFill>
                  <a:prstClr val="black"/>
                </a:solidFill>
              </a:rPr>
              <a:t>PLAN </a:t>
            </a:r>
            <a:br>
              <a:rPr lang="en-US" sz="800" b="1" dirty="0" smtClean="0">
                <a:solidFill>
                  <a:prstClr val="black"/>
                </a:solidFill>
              </a:rPr>
            </a:br>
            <a:r>
              <a:rPr lang="en-US" sz="800" b="1" dirty="0" smtClean="0">
                <a:solidFill>
                  <a:prstClr val="black"/>
                </a:solidFill>
              </a:rPr>
              <a:t>SUMMARY</a:t>
            </a:r>
            <a:endParaRPr lang="en-US" sz="800" b="1" dirty="0">
              <a:solidFill>
                <a:prstClr val="black"/>
              </a:solidFill>
            </a:endParaRPr>
          </a:p>
        </p:txBody>
      </p:sp>
    </p:spTree>
    <p:extLst>
      <p:ext uri="{BB962C8B-B14F-4D97-AF65-F5344CB8AC3E}">
        <p14:creationId xmlns:p14="http://schemas.microsoft.com/office/powerpoint/2010/main" val="1268050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ABC PPT Template 2">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BC PPT Template 2">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3.xml><?xml version="1.0" encoding="utf-8"?>
<a:theme xmlns:a="http://schemas.openxmlformats.org/drawingml/2006/main" name="ABC PPT Template 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4.xml><?xml version="1.0" encoding="utf-8"?>
<a:theme xmlns:a="http://schemas.openxmlformats.org/drawingml/2006/main" name="1_ABC PPT Template 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5.xml><?xml version="1.0" encoding="utf-8"?>
<a:theme xmlns:a="http://schemas.openxmlformats.org/drawingml/2006/main" name="ABC_PPT_Template_1_020811">
  <a:themeElements>
    <a:clrScheme name="Custom 1">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2D67AD"/>
      </a:hlink>
      <a:folHlink>
        <a:srgbClr val="000000"/>
      </a:folHlink>
    </a:clrScheme>
    <a:fontScheme name="Custom 1">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lgn="l" defTabSz="1463675">
          <a:defRPr sz="1000" dirty="0" smtClean="0">
            <a:solidFill>
              <a:schemeClr val="bg2"/>
            </a:solidFill>
            <a:latin typeface="+mn-lt"/>
          </a:defRPr>
        </a:defPPr>
      </a:lstStyle>
    </a:spDef>
    <a:lnDef>
      <a:spPr bwMode="auto">
        <a:solidFill>
          <a:schemeClr val="accent1"/>
        </a:solidFill>
        <a:ln w="9525" cap="flat" cmpd="sng" algn="ctr">
          <a:solidFill>
            <a:schemeClr val="tx1"/>
          </a:solidFill>
          <a:prstDash val="solid"/>
          <a:round/>
          <a:headEnd type="none" w="med" len="med"/>
          <a:tailEnd type="none"/>
        </a:ln>
        <a:effectLst/>
      </a:spPr>
      <a:bodyPr/>
      <a:lstStyle/>
    </a:lnDef>
    <a:txDef>
      <a:spPr>
        <a:noFill/>
      </a:spPr>
      <a:bodyPr wrap="square" rtlCol="0">
        <a:spAutoFit/>
      </a:bodyPr>
      <a:lstStyle>
        <a:defPPr algn="l">
          <a:defRPr sz="1000" dirty="0" smtClean="0">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BC_PPT_Template_2_0913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7.xml><?xml version="1.0" encoding="utf-8"?>
<a:theme xmlns:a="http://schemas.openxmlformats.org/drawingml/2006/main" name="1_ABC_PPT_Template_2_0913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8.xml><?xml version="1.0" encoding="utf-8"?>
<a:theme xmlns:a="http://schemas.openxmlformats.org/drawingml/2006/main" name="ABC_PPT_Template_2_0905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9.xml><?xml version="1.0" encoding="utf-8"?>
<a:theme xmlns:a="http://schemas.openxmlformats.org/drawingml/2006/main" name="2_ABC_PPT_Template_2_091311">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900" dirty="0" smtClean="0"/>
        </a:defPPr>
      </a:lstStyle>
    </a:txDef>
  </a:objectDefaults>
  <a:extraClrSchemeLst/>
</a:theme>
</file>

<file path=ppt/theme/themeOverride1.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sting new abc colors">
    <a:dk1>
      <a:sysClr val="windowText" lastClr="000000"/>
    </a:dk1>
    <a:lt1>
      <a:srgbClr val="FFFFFF"/>
    </a:lt1>
    <a:dk2>
      <a:srgbClr val="CE1126"/>
    </a:dk2>
    <a:lt2>
      <a:srgbClr val="D9DEDF"/>
    </a:lt2>
    <a:accent1>
      <a:srgbClr val="BDC6C7"/>
    </a:accent1>
    <a:accent2>
      <a:srgbClr val="86979A"/>
    </a:accent2>
    <a:accent3>
      <a:srgbClr val="647376"/>
    </a:accent3>
    <a:accent4>
      <a:srgbClr val="444F51"/>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2010 ABC Theme Colors">
    <a:dk1>
      <a:srgbClr val="000000"/>
    </a:dk1>
    <a:lt1>
      <a:srgbClr val="FFFFFF"/>
    </a:lt1>
    <a:dk2>
      <a:srgbClr val="097ABF"/>
    </a:dk2>
    <a:lt2>
      <a:srgbClr val="BFBFBF"/>
    </a:lt2>
    <a:accent1>
      <a:srgbClr val="C6D9F0"/>
    </a:accent1>
    <a:accent2>
      <a:srgbClr val="74B0E2"/>
    </a:accent2>
    <a:accent3>
      <a:srgbClr val="097ABF"/>
    </a:accent3>
    <a:accent4>
      <a:srgbClr val="1D4F7D"/>
    </a:accent4>
    <a:accent5>
      <a:srgbClr val="000000"/>
    </a:accent5>
    <a:accent6>
      <a:srgbClr val="9E0000"/>
    </a:accent6>
    <a:hlink>
      <a:srgbClr val="000000"/>
    </a:hlink>
    <a:folHlink>
      <a:srgbClr val="000000"/>
    </a:folHlink>
  </a:clrScheme>
  <a:fontScheme name="2010 ABC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sting new abc colors">
    <a:dk1>
      <a:sysClr val="windowText" lastClr="000000"/>
    </a:dk1>
    <a:lt1>
      <a:srgbClr val="FFFFFF"/>
    </a:lt1>
    <a:dk2>
      <a:srgbClr val="CE1126"/>
    </a:dk2>
    <a:lt2>
      <a:srgbClr val="D9DEDF"/>
    </a:lt2>
    <a:accent1>
      <a:srgbClr val="BDC6C7"/>
    </a:accent1>
    <a:accent2>
      <a:srgbClr val="86979A"/>
    </a:accent2>
    <a:accent3>
      <a:srgbClr val="647376"/>
    </a:accent3>
    <a:accent4>
      <a:srgbClr val="444F51"/>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0AF68AFDDC6742A4E204E0523D35EB" ma:contentTypeVersion="16" ma:contentTypeDescription="Create a new document." ma:contentTypeScope="" ma:versionID="84b6fa1d1767d2c1d753a66acd43f21a">
  <xsd:schema xmlns:xsd="http://www.w3.org/2001/XMLSchema" xmlns:xs="http://www.w3.org/2001/XMLSchema" xmlns:p="http://schemas.microsoft.com/office/2006/metadata/properties" xmlns:ns2="f7e4f93e-e6bf-434b-9f44-5cf3f51b7100" xmlns:ns3="79837e85-97c4-49a9-a0d6-139d8727844a" targetNamespace="http://schemas.microsoft.com/office/2006/metadata/properties" ma:root="true" ma:fieldsID="ec51b4b1c174a353a327bad6f24ae0b2" ns2:_="" ns3:_="">
    <xsd:import namespace="f7e4f93e-e6bf-434b-9f44-5cf3f51b7100"/>
    <xsd:import namespace="79837e85-97c4-49a9-a0d6-139d872784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4f93e-e6bf-434b-9f44-5cf3f51b71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837e85-97c4-49a9-a0d6-139d872784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df6e6-d84b-4e09-9e02-7d9362edd517}" ma:internalName="TaxCatchAll" ma:showField="CatchAllData" ma:web="79837e85-97c4-49a9-a0d6-139d87278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17EEA8-F4C7-4891-BCFB-B4766AA300D0}"/>
</file>

<file path=customXml/itemProps2.xml><?xml version="1.0" encoding="utf-8"?>
<ds:datastoreItem xmlns:ds="http://schemas.openxmlformats.org/officeDocument/2006/customXml" ds:itemID="{E9E6C21A-DC12-4497-B93E-838AE15A3827}"/>
</file>

<file path=docProps/app.xml><?xml version="1.0" encoding="utf-8"?>
<Properties xmlns="http://schemas.openxmlformats.org/officeDocument/2006/extended-properties" xmlns:vt="http://schemas.openxmlformats.org/officeDocument/2006/docPropsVTypes">
  <TotalTime>10073</TotalTime>
  <Words>9203</Words>
  <Application>Microsoft Office PowerPoint</Application>
  <PresentationFormat>On-screen Show (4:3)</PresentationFormat>
  <Paragraphs>1559</Paragraphs>
  <Slides>56</Slides>
  <Notes>56</Notes>
  <HiddenSlides>0</HiddenSlides>
  <MMClips>0</MMClips>
  <ScaleCrop>false</ScaleCrop>
  <HeadingPairs>
    <vt:vector size="4" baseType="variant">
      <vt:variant>
        <vt:lpstr>Theme</vt:lpstr>
      </vt:variant>
      <vt:variant>
        <vt:i4>9</vt:i4>
      </vt:variant>
      <vt:variant>
        <vt:lpstr>Slide Titles</vt:lpstr>
      </vt:variant>
      <vt:variant>
        <vt:i4>56</vt:i4>
      </vt:variant>
    </vt:vector>
  </HeadingPairs>
  <TitlesOfParts>
    <vt:vector size="65" baseType="lpstr">
      <vt:lpstr>ABC PPT Template 2</vt:lpstr>
      <vt:lpstr>2_ABC PPT Template 2</vt:lpstr>
      <vt:lpstr>ABC PPT Template 1</vt:lpstr>
      <vt:lpstr>1_ABC PPT Template 1</vt:lpstr>
      <vt:lpstr>ABC_PPT_Template_1_020811</vt:lpstr>
      <vt:lpstr>ABC_PPT_Template_2_091311</vt:lpstr>
      <vt:lpstr>1_ABC_PPT_Template_2_091311</vt:lpstr>
      <vt:lpstr>ABC_PPT_Template_2_090511</vt:lpstr>
      <vt:lpstr>2_ABC_PPT_Template_2_091311</vt:lpstr>
      <vt:lpstr>PowerPoint Presentation</vt:lpstr>
      <vt:lpstr>How to use this template</vt:lpstr>
      <vt:lpstr>PowerPoint Presentation</vt:lpstr>
      <vt:lpstr>Strategic Plan Overview</vt:lpstr>
      <vt:lpstr>PowerPoint Presentation</vt:lpstr>
      <vt:lpstr>Mission and Vision</vt:lpstr>
      <vt:lpstr>Key Accomplishments 20XX-20XX</vt:lpstr>
      <vt:lpstr>Key Metrics 20XX-20XX</vt:lpstr>
      <vt:lpstr>PowerPoint Presentation</vt:lpstr>
      <vt:lpstr>Neurosciences—Inpatient </vt:lpstr>
      <vt:lpstr>Neurosciences—Outpatient</vt:lpstr>
      <vt:lpstr>Neurosciences' Patient Mix and Financial Contribution by Care Setting</vt:lpstr>
      <vt:lpstr>Market Forces Impacting neurosciences Services, 2012-2017</vt:lpstr>
      <vt:lpstr>Patients: Projected Growth in Disease Prevalence</vt:lpstr>
      <vt:lpstr>Patients: Geographic Distribution of Market by Region</vt:lpstr>
      <vt:lpstr>Patients: Age Distribution</vt:lpstr>
      <vt:lpstr>PowerPoint Presentation</vt:lpstr>
      <vt:lpstr>Payers: Anticipated Changes in Reimbursement Models, Levels</vt:lpstr>
      <vt:lpstr>Payment Reform</vt:lpstr>
      <vt:lpstr>Employers: Anticipated Growth, Shifts in Payment Strategies</vt:lpstr>
      <vt:lpstr>Employed Physicians: Anticipated Changes in Staffing and Leadership</vt:lpstr>
      <vt:lpstr>Independent Physicians: Referral Planning </vt:lpstr>
      <vt:lpstr>Competitors: Market Competition Assessment</vt:lpstr>
      <vt:lpstr>Technology: Overview of Neurosciences Technology</vt:lpstr>
      <vt:lpstr>Technology: New Technology Needs</vt:lpstr>
      <vt:lpstr>Regulatory Impact</vt:lpstr>
      <vt:lpstr>Themes Emerging Across Future Market Assessment  </vt:lpstr>
      <vt:lpstr>PowerPoint Presentation</vt:lpstr>
      <vt:lpstr>Defining Terms</vt:lpstr>
      <vt:lpstr>Institution Level Goals &amp; Neurosciences Objectives</vt:lpstr>
      <vt:lpstr>Objective and Initiative Design Instructions</vt:lpstr>
      <vt:lpstr>PowerPoint Presentation</vt:lpstr>
      <vt:lpstr>Objective #X: Title</vt:lpstr>
      <vt:lpstr>Objective #X: Title</vt:lpstr>
      <vt:lpstr>Initiatives to Goal</vt:lpstr>
      <vt:lpstr>Financial Summary</vt:lpstr>
      <vt:lpstr>Implementation Timeline</vt:lpstr>
      <vt:lpstr>PowerPoint Presentation</vt:lpstr>
      <vt:lpstr>Objective #1: E.g., Increase Market Share by %</vt:lpstr>
      <vt:lpstr>Objective #1: E.g., Increase Market Share by X%</vt:lpstr>
      <vt:lpstr>Initiatives to Grow Volume</vt:lpstr>
      <vt:lpstr>Financial Summary</vt:lpstr>
      <vt:lpstr>Implementation Timeline</vt:lpstr>
      <vt:lpstr>PowerPoint Presentation</vt:lpstr>
      <vt:lpstr>Objective #1: Improve Care Process</vt:lpstr>
      <vt:lpstr>Objective #1: Improve Care Processes</vt:lpstr>
      <vt:lpstr>Initiatives to Improve Patient Satisfaction</vt:lpstr>
      <vt:lpstr>Financial Summary</vt:lpstr>
      <vt:lpstr>Implementation Timeline</vt:lpstr>
      <vt:lpstr>PowerPoint Presentation</vt:lpstr>
      <vt:lpstr>Total Investment Required for Strategic Initiatives, 20XX-20XX</vt:lpstr>
      <vt:lpstr>Interdepartmental Support Required for Strategic Initiatives, 20XX-20XX</vt:lpstr>
      <vt:lpstr>Performance Scorecard</vt:lpstr>
      <vt:lpstr>Communication Plan: Key Messages and Communication Tactics</vt:lpstr>
      <vt:lpstr>Communication Plan: Strategies to Address Potential Concerns</vt:lpstr>
      <vt:lpstr>PowerPoint Presentation</vt:lpstr>
    </vt:vector>
  </TitlesOfParts>
  <Company>The Advisory Board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748</cp:revision>
  <dcterms:created xsi:type="dcterms:W3CDTF">2012-07-05T14:30:47Z</dcterms:created>
  <dcterms:modified xsi:type="dcterms:W3CDTF">2014-02-06T15:50:51Z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