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slides/slide59.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presentation.xml" ContentType="application/vnd.openxmlformats-officedocument.presentationml.presentation.main+xml"/>
  <Override PartName="/ppt/slides/slide5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9.xml" ContentType="application/vnd.openxmlformats-officedocument.presentationml.slideMaster+xml"/>
  <Override PartName="/ppt/slideMasters/slideMaster5.xml" ContentType="application/vnd.openxmlformats-officedocument.presentationml.slideMaster+xml"/>
  <Override PartName="/ppt/notesSlides/notesSlide4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Masters/slideMaster1.xml" ContentType="application/vnd.openxmlformats-officedocument.presentationml.slideMaster+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notesSlides/notesSlide44.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notesSlides/notesSlide10.xml" ContentType="application/vnd.openxmlformats-officedocument.presentationml.notesSlide+xml"/>
  <Override PartName="/ppt/slideLayouts/slideLayout26.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notesSlides/notesSlide22.xml" ContentType="application/vnd.openxmlformats-officedocument.presentationml.notesSlide+xml"/>
  <Override PartName="/ppt/slideLayouts/slideLayout47.xml" ContentType="application/vnd.openxmlformats-officedocument.presentationml.slideLayout+xml"/>
  <Override PartName="/ppt/slideLayouts/slideLayout16.xml" ContentType="application/vnd.openxmlformats-officedocument.presentationml.slideLayout+xml"/>
  <Override PartName="/ppt/slideLayouts/slideLayout36.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8.xml" ContentType="application/vnd.openxmlformats-officedocument.presentationml.slideLayout+xml"/>
  <Override PartName="/ppt/slideLayouts/slideLayout21.xml" ContentType="application/vnd.openxmlformats-officedocument.presentationml.slideLayout+xml"/>
  <Override PartName="/ppt/slideLayouts/slideLayout42.xml" ContentType="application/vnd.openxmlformats-officedocument.presentationml.slideLayout+xml"/>
  <Override PartName="/ppt/notesSlides/notesSlide11.xml" ContentType="application/vnd.openxmlformats-officedocument.presentationml.notesSlide+xml"/>
  <Override PartName="/ppt/slideLayouts/slideLayout41.xml" ContentType="application/vnd.openxmlformats-officedocument.presentationml.slideLayout+xml"/>
  <Override PartName="/ppt/slideLayouts/slideLayout34.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Layouts/slideLayout37.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slideLayouts/slideLayout40.xml" ContentType="application/vnd.openxmlformats-officedocument.presentationml.slideLayout+xml"/>
  <Override PartName="/ppt/slideLayouts/slideLayout27.xml" ContentType="application/vnd.openxmlformats-officedocument.presentationml.slideLayout+xml"/>
  <Override PartName="/ppt/slideLayouts/slideLayout39.xml" ContentType="application/vnd.openxmlformats-officedocument.presentationml.slideLayout+xml"/>
  <Override PartName="/ppt/notesSlides/notesSlide20.xml" ContentType="application/vnd.openxmlformats-officedocument.presentationml.notesSlide+xml"/>
  <Override PartName="/ppt/slideLayouts/slideLayout28.xml" ContentType="application/vnd.openxmlformats-officedocument.presentationml.slideLayout+xml"/>
  <Override PartName="/ppt/notesSlides/notesSlide19.xml" ContentType="application/vnd.openxmlformats-officedocument.presentationml.notesSl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2.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slideLayouts/slideLayout4.xml" ContentType="application/vnd.openxmlformats-officedocument.presentationml.slideLayout+xml"/>
  <Override PartName="/ppt/notesSlides/notesSlide36.xml" ContentType="application/vnd.openxmlformats-officedocument.presentationml.notesSlide+xml"/>
  <Override PartName="/ppt/slideLayouts/slideLayout11.xml" ContentType="application/vnd.openxmlformats-officedocument.presentationml.slideLayout+xml"/>
  <Override PartName="/ppt/notesSlides/notesSlide34.xml" ContentType="application/vnd.openxmlformats-officedocument.presentationml.notesSlide+xml"/>
  <Override PartName="/ppt/notesSlides/notesSlide6.xml" ContentType="application/vnd.openxmlformats-officedocument.presentationml.notesSlide+xml"/>
  <Override PartName="/ppt/notesSlides/notesSlide2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slideLayouts/slideLayout12.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notesSlides/notesSlide33.xml" ContentType="application/vnd.openxmlformats-officedocument.presentationml.notesSlide+xml"/>
  <Override PartName="/ppt/slideLayouts/slideLayout13.xml" ContentType="application/vnd.openxmlformats-officedocument.presentationml.slideLayout+xml"/>
  <Override PartName="/ppt/charts/chart32.xml" ContentType="application/vnd.openxmlformats-officedocument.drawingml.chart+xml"/>
  <Override PartName="/ppt/theme/theme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Override14.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heme/themeOverride15.xml" ContentType="application/vnd.openxmlformats-officedocument.themeOverride+xml"/>
  <Override PartName="/ppt/charts/chart27.xml" ContentType="application/vnd.openxmlformats-officedocument.drawingml.chart+xml"/>
  <Override PartName="/ppt/theme/themeOverride13.xml" ContentType="application/vnd.openxmlformats-officedocument.themeOverride+xml"/>
  <Override PartName="/ppt/charts/chart23.xml" ContentType="application/vnd.openxmlformats-officedocument.drawingml.chart+xml"/>
  <Override PartName="/ppt/charts/chart20.xml" ContentType="application/vnd.openxmlformats-officedocument.drawingml.chart+xml"/>
  <Override PartName="/ppt/charts/chart19.xml" ContentType="application/vnd.openxmlformats-officedocument.drawingml.chart+xml"/>
  <Override PartName="/ppt/charts/chart21.xml" ContentType="application/vnd.openxmlformats-officedocument.drawingml.chart+xml"/>
  <Override PartName="/ppt/theme/themeOverride11.xml" ContentType="application/vnd.openxmlformats-officedocument.themeOverride+xml"/>
  <Override PartName="/ppt/charts/chart22.xml" ContentType="application/vnd.openxmlformats-officedocument.drawingml.chart+xml"/>
  <Override PartName="/ppt/theme/themeOverride12.xml" ContentType="application/vnd.openxmlformats-officedocument.themeOverride+xml"/>
  <Override PartName="/ppt/theme/themeOverride16.xml" ContentType="application/vnd.openxmlformats-officedocument.themeOverride+xml"/>
  <Override PartName="/ppt/charts/chart28.xml" ContentType="application/vnd.openxmlformats-officedocument.drawingml.chart+xml"/>
  <Override PartName="/ppt/charts/chart34.xml" ContentType="application/vnd.openxmlformats-officedocument.drawingml.chart+xml"/>
  <Override PartName="/ppt/theme/themeOverride22.xml" ContentType="application/vnd.openxmlformats-officedocument.themeOverride+xml"/>
  <Override PartName="/ppt/charts/chart35.xml" ContentType="application/vnd.openxmlformats-officedocument.drawingml.chart+xml"/>
  <Override PartName="/ppt/theme/themeOverride21.xml" ContentType="application/vnd.openxmlformats-officedocument.themeOverride+xml"/>
  <Override PartName="/ppt/charts/chart33.xml" ContentType="application/vnd.openxmlformats-officedocument.drawingml.chart+xml"/>
  <Override PartName="/ppt/theme/themeOverride20.xml" ContentType="application/vnd.openxmlformats-officedocument.themeOverride+xml"/>
  <Override PartName="/ppt/theme/themeOverride23.xml" ContentType="application/vnd.openxmlformats-officedocument.themeOverride+xml"/>
  <Override PartName="/ppt/theme/themeOverride19.xml" ContentType="application/vnd.openxmlformats-officedocument.themeOverride+xml"/>
  <Override PartName="/ppt/theme/themeOverride17.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theme/themeOverride18.xml" ContentType="application/vnd.openxmlformats-officedocument.themeOverride+xml"/>
  <Override PartName="/ppt/charts/chart31.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9.xml" ContentType="application/vnd.openxmlformats-officedocument.themeOverride+xml"/>
  <Override PartName="/ppt/theme/themeOverride3.xml" ContentType="application/vnd.openxmlformats-officedocument.themeOverride+xml"/>
  <Override PartName="/ppt/charts/chart3.xml" ContentType="application/vnd.openxmlformats-officedocument.drawingml.chart+xml"/>
  <Override PartName="/ppt/theme/theme10.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charts/chart8.xml" ContentType="application/vnd.openxmlformats-officedocument.drawingml.chart+xml"/>
  <Override PartName="/ppt/charts/chart10.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theme/themeOverride7.xml" ContentType="application/vnd.openxmlformats-officedocument.themeOverride+xml"/>
  <Override PartName="/ppt/theme/themeOverride8.xml" ContentType="application/vnd.openxmlformats-officedocument.themeOverride+xml"/>
  <Override PartName="/ppt/charts/chart17.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charts/chart14.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 id="2147483687" r:id="rId3"/>
    <p:sldMasterId id="2147483689" r:id="rId4"/>
    <p:sldMasterId id="2147483690" r:id="rId5"/>
    <p:sldMasterId id="2147483692" r:id="rId6"/>
    <p:sldMasterId id="2147483694" r:id="rId7"/>
    <p:sldMasterId id="2147483696" r:id="rId8"/>
    <p:sldMasterId id="2147483703" r:id="rId9"/>
  </p:sldMasterIdLst>
  <p:notesMasterIdLst>
    <p:notesMasterId r:id="rId71"/>
  </p:notesMasterIdLst>
  <p:sldIdLst>
    <p:sldId id="268" r:id="rId10"/>
    <p:sldId id="264" r:id="rId11"/>
    <p:sldId id="456" r:id="rId12"/>
    <p:sldId id="263" r:id="rId13"/>
    <p:sldId id="318" r:id="rId14"/>
    <p:sldId id="420" r:id="rId15"/>
    <p:sldId id="346" r:id="rId16"/>
    <p:sldId id="382" r:id="rId17"/>
    <p:sldId id="385" r:id="rId18"/>
    <p:sldId id="450" r:id="rId19"/>
    <p:sldId id="453" r:id="rId20"/>
    <p:sldId id="452" r:id="rId21"/>
    <p:sldId id="454" r:id="rId22"/>
    <p:sldId id="455" r:id="rId23"/>
    <p:sldId id="451" r:id="rId24"/>
    <p:sldId id="419" r:id="rId25"/>
    <p:sldId id="449" r:id="rId26"/>
    <p:sldId id="447" r:id="rId27"/>
    <p:sldId id="348" r:id="rId28"/>
    <p:sldId id="356" r:id="rId29"/>
    <p:sldId id="360" r:id="rId30"/>
    <p:sldId id="439" r:id="rId31"/>
    <p:sldId id="383" r:id="rId32"/>
    <p:sldId id="363" r:id="rId33"/>
    <p:sldId id="399" r:id="rId34"/>
    <p:sldId id="349" r:id="rId35"/>
    <p:sldId id="357" r:id="rId36"/>
    <p:sldId id="350" r:id="rId37"/>
    <p:sldId id="377" r:id="rId38"/>
    <p:sldId id="351" r:id="rId39"/>
    <p:sldId id="352" r:id="rId40"/>
    <p:sldId id="384" r:id="rId41"/>
    <p:sldId id="421" r:id="rId42"/>
    <p:sldId id="445" r:id="rId43"/>
    <p:sldId id="333" r:id="rId44"/>
    <p:sldId id="432" r:id="rId45"/>
    <p:sldId id="426" r:id="rId46"/>
    <p:sldId id="423" r:id="rId47"/>
    <p:sldId id="424" r:id="rId48"/>
    <p:sldId id="427" r:id="rId49"/>
    <p:sldId id="431" r:id="rId50"/>
    <p:sldId id="437" r:id="rId51"/>
    <p:sldId id="422" r:id="rId52"/>
    <p:sldId id="332" r:id="rId53"/>
    <p:sldId id="334" r:id="rId54"/>
    <p:sldId id="314" r:id="rId55"/>
    <p:sldId id="405" r:id="rId56"/>
    <p:sldId id="393" r:id="rId57"/>
    <p:sldId id="425" r:id="rId58"/>
    <p:sldId id="443" r:id="rId59"/>
    <p:sldId id="376" r:id="rId60"/>
    <p:sldId id="378" r:id="rId61"/>
    <p:sldId id="430" r:id="rId62"/>
    <p:sldId id="359" r:id="rId63"/>
    <p:sldId id="433" r:id="rId64"/>
    <p:sldId id="401" r:id="rId65"/>
    <p:sldId id="336" r:id="rId66"/>
    <p:sldId id="444" r:id="rId67"/>
    <p:sldId id="441" r:id="rId68"/>
    <p:sldId id="442" r:id="rId69"/>
    <p:sldId id="277" r:id="rId70"/>
  </p:sldIdLst>
  <p:sldSz cx="9144000" cy="6858000" type="screen4x3"/>
  <p:notesSz cx="6858000" cy="9144000"/>
  <p:defaultTextStyle>
    <a:defPPr>
      <a:defRPr lang="en-US"/>
    </a:defPPr>
    <a:lvl1pPr marL="0" algn="l" defTabSz="910118" rtl="0" eaLnBrk="1" latinLnBrk="0" hangingPunct="1">
      <a:defRPr sz="1900" kern="1200">
        <a:solidFill>
          <a:schemeClr val="tx1"/>
        </a:solidFill>
        <a:latin typeface="+mn-lt"/>
        <a:ea typeface="+mn-ea"/>
        <a:cs typeface="+mn-cs"/>
      </a:defRPr>
    </a:lvl1pPr>
    <a:lvl2pPr marL="455063" algn="l" defTabSz="910118" rtl="0" eaLnBrk="1" latinLnBrk="0" hangingPunct="1">
      <a:defRPr sz="1900" kern="1200">
        <a:solidFill>
          <a:schemeClr val="tx1"/>
        </a:solidFill>
        <a:latin typeface="+mn-lt"/>
        <a:ea typeface="+mn-ea"/>
        <a:cs typeface="+mn-cs"/>
      </a:defRPr>
    </a:lvl2pPr>
    <a:lvl3pPr marL="910118" algn="l" defTabSz="910118" rtl="0" eaLnBrk="1" latinLnBrk="0" hangingPunct="1">
      <a:defRPr sz="1900" kern="1200">
        <a:solidFill>
          <a:schemeClr val="tx1"/>
        </a:solidFill>
        <a:latin typeface="+mn-lt"/>
        <a:ea typeface="+mn-ea"/>
        <a:cs typeface="+mn-cs"/>
      </a:defRPr>
    </a:lvl3pPr>
    <a:lvl4pPr marL="1365177" algn="l" defTabSz="910118" rtl="0" eaLnBrk="1" latinLnBrk="0" hangingPunct="1">
      <a:defRPr sz="1900" kern="1200">
        <a:solidFill>
          <a:schemeClr val="tx1"/>
        </a:solidFill>
        <a:latin typeface="+mn-lt"/>
        <a:ea typeface="+mn-ea"/>
        <a:cs typeface="+mn-cs"/>
      </a:defRPr>
    </a:lvl4pPr>
    <a:lvl5pPr marL="1820242" algn="l" defTabSz="910118" rtl="0" eaLnBrk="1" latinLnBrk="0" hangingPunct="1">
      <a:defRPr sz="1900" kern="1200">
        <a:solidFill>
          <a:schemeClr val="tx1"/>
        </a:solidFill>
        <a:latin typeface="+mn-lt"/>
        <a:ea typeface="+mn-ea"/>
        <a:cs typeface="+mn-cs"/>
      </a:defRPr>
    </a:lvl5pPr>
    <a:lvl6pPr marL="2275299" algn="l" defTabSz="910118" rtl="0" eaLnBrk="1" latinLnBrk="0" hangingPunct="1">
      <a:defRPr sz="1900" kern="1200">
        <a:solidFill>
          <a:schemeClr val="tx1"/>
        </a:solidFill>
        <a:latin typeface="+mn-lt"/>
        <a:ea typeface="+mn-ea"/>
        <a:cs typeface="+mn-cs"/>
      </a:defRPr>
    </a:lvl6pPr>
    <a:lvl7pPr marL="2730353" algn="l" defTabSz="910118" rtl="0" eaLnBrk="1" latinLnBrk="0" hangingPunct="1">
      <a:defRPr sz="1900" kern="1200">
        <a:solidFill>
          <a:schemeClr val="tx1"/>
        </a:solidFill>
        <a:latin typeface="+mn-lt"/>
        <a:ea typeface="+mn-ea"/>
        <a:cs typeface="+mn-cs"/>
      </a:defRPr>
    </a:lvl7pPr>
    <a:lvl8pPr marL="3185414" algn="l" defTabSz="910118" rtl="0" eaLnBrk="1" latinLnBrk="0" hangingPunct="1">
      <a:defRPr sz="1900" kern="1200">
        <a:solidFill>
          <a:schemeClr val="tx1"/>
        </a:solidFill>
        <a:latin typeface="+mn-lt"/>
        <a:ea typeface="+mn-ea"/>
        <a:cs typeface="+mn-cs"/>
      </a:defRPr>
    </a:lvl8pPr>
    <a:lvl9pPr marL="3640471" algn="l" defTabSz="910118"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1F6BD7-B484-4164-AEB8-CDF838E5E4AE}">
          <p14:sldIdLst>
            <p14:sldId id="268"/>
            <p14:sldId id="264"/>
            <p14:sldId id="456"/>
            <p14:sldId id="263"/>
            <p14:sldId id="318"/>
          </p14:sldIdLst>
        </p14:section>
        <p14:section name="Current Performance" id="{F494E77E-61D2-43CB-B24A-7791FC6F998F}">
          <p14:sldIdLst>
            <p14:sldId id="420"/>
            <p14:sldId id="346"/>
            <p14:sldId id="382"/>
            <p14:sldId id="385"/>
            <p14:sldId id="450"/>
            <p14:sldId id="453"/>
            <p14:sldId id="452"/>
            <p14:sldId id="454"/>
            <p14:sldId id="455"/>
            <p14:sldId id="451"/>
          </p14:sldIdLst>
        </p14:section>
        <p14:section name="Future Outlook" id="{89E80529-274D-4C78-A422-F84C10A539FC}">
          <p14:sldIdLst>
            <p14:sldId id="419"/>
            <p14:sldId id="449"/>
            <p14:sldId id="447"/>
            <p14:sldId id="348"/>
            <p14:sldId id="356"/>
            <p14:sldId id="360"/>
            <p14:sldId id="439"/>
            <p14:sldId id="383"/>
            <p14:sldId id="363"/>
            <p14:sldId id="399"/>
            <p14:sldId id="349"/>
            <p14:sldId id="357"/>
            <p14:sldId id="350"/>
            <p14:sldId id="377"/>
            <p14:sldId id="351"/>
            <p14:sldId id="352"/>
            <p14:sldId id="384"/>
          </p14:sldIdLst>
        </p14:section>
        <p14:section name="Strategic Plan Design" id="{754F1D56-B8AC-4CAF-853C-1F65F4ACF9E8}">
          <p14:sldIdLst>
            <p14:sldId id="421"/>
            <p14:sldId id="445"/>
            <p14:sldId id="333"/>
            <p14:sldId id="432"/>
            <p14:sldId id="426"/>
            <p14:sldId id="423"/>
            <p14:sldId id="424"/>
            <p14:sldId id="427"/>
            <p14:sldId id="431"/>
            <p14:sldId id="437"/>
            <p14:sldId id="422"/>
            <p14:sldId id="332"/>
            <p14:sldId id="334"/>
            <p14:sldId id="314"/>
            <p14:sldId id="405"/>
            <p14:sldId id="393"/>
            <p14:sldId id="425"/>
            <p14:sldId id="443"/>
            <p14:sldId id="376"/>
            <p14:sldId id="378"/>
            <p14:sldId id="430"/>
            <p14:sldId id="359"/>
            <p14:sldId id="433"/>
            <p14:sldId id="401"/>
            <p14:sldId id="336"/>
            <p14:sldId id="444"/>
            <p14:sldId id="441"/>
            <p14:sldId id="442"/>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7CFE"/>
    <a:srgbClr val="282828"/>
    <a:srgbClr val="285AFC"/>
    <a:srgbClr val="C6D5FE"/>
    <a:srgbClr val="729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80621" autoAdjust="0"/>
  </p:normalViewPr>
  <p:slideViewPr>
    <p:cSldViewPr snapToObjects="1">
      <p:cViewPr>
        <p:scale>
          <a:sx n="100" d="100"/>
          <a:sy n="100" d="100"/>
        </p:scale>
        <p:origin x="-2052" y="162"/>
      </p:cViewPr>
      <p:guideLst>
        <p:guide orient="horz" pos="2160"/>
        <p:guide pos="2880"/>
      </p:guideLst>
    </p:cSldViewPr>
  </p:slideViewPr>
  <p:notesTextViewPr>
    <p:cViewPr>
      <p:scale>
        <a:sx n="1" d="1"/>
        <a:sy n="1" d="1"/>
      </p:scale>
      <p:origin x="0" y="0"/>
    </p:cViewPr>
  </p:notesTextViewPr>
  <p:sorterViewPr>
    <p:cViewPr>
      <p:scale>
        <a:sx n="100" d="100"/>
        <a:sy n="100" d="100"/>
      </p:scale>
      <p:origin x="0" y="10758"/>
    </p:cViewPr>
  </p:sorterViewPr>
  <p:notesViewPr>
    <p:cSldViewPr snapToObjects="1" showGuides="1">
      <p:cViewPr varScale="1">
        <p:scale>
          <a:sx n="78" d="100"/>
          <a:sy n="78" d="100"/>
        </p:scale>
        <p:origin x="-190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customXml" Target="../customXml/item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4.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7.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dirty="0"/>
              <a:t>Market Share: </a:t>
            </a:r>
            <a:r>
              <a:rPr lang="en-US" sz="1000" dirty="0" smtClean="0"/>
              <a:t/>
            </a:r>
            <a:br>
              <a:rPr lang="en-US" sz="1000" dirty="0" smtClean="0"/>
            </a:br>
            <a:r>
              <a:rPr lang="en-US" sz="1000" dirty="0" smtClean="0"/>
              <a:t>Primary Market</a:t>
            </a:r>
            <a:endParaRPr lang="en-US" sz="1000" dirty="0"/>
          </a:p>
        </c:rich>
      </c:tx>
      <c:layout/>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0%</c:formatCode>
                <c:ptCount val="2"/>
                <c:pt idx="0">
                  <c:v>0.4</c:v>
                </c:pt>
                <c:pt idx="1">
                  <c:v>0.28000000000000008</c:v>
                </c:pt>
              </c:numCache>
            </c:numRef>
          </c:val>
        </c:ser>
        <c:dLbls>
          <c:showLegendKey val="0"/>
          <c:showVal val="1"/>
          <c:showCatName val="0"/>
          <c:showSerName val="0"/>
          <c:showPercent val="0"/>
          <c:showBubbleSize val="0"/>
        </c:dLbls>
        <c:gapWidth val="150"/>
        <c:overlap val="-25"/>
        <c:axId val="62843136"/>
        <c:axId val="64103552"/>
      </c:barChart>
      <c:catAx>
        <c:axId val="62843136"/>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64103552"/>
        <c:crosses val="autoZero"/>
        <c:auto val="1"/>
        <c:lblAlgn val="ctr"/>
        <c:lblOffset val="0"/>
        <c:noMultiLvlLbl val="0"/>
      </c:catAx>
      <c:valAx>
        <c:axId val="64103552"/>
        <c:scaling>
          <c:orientation val="minMax"/>
        </c:scaling>
        <c:delete val="1"/>
        <c:axPos val="l"/>
        <c:numFmt formatCode="0%" sourceLinked="1"/>
        <c:majorTickMark val="none"/>
        <c:minorTickMark val="none"/>
        <c:tickLblPos val="none"/>
        <c:crossAx val="62843136"/>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236492388586E-2"/>
          <c:y val="4.4538601449656566E-2"/>
          <c:w val="0.93384152701522283"/>
          <c:h val="0.73305373166209964"/>
        </c:manualLayout>
      </c:layout>
      <c:barChart>
        <c:barDir val="col"/>
        <c:grouping val="clustered"/>
        <c:varyColors val="0"/>
        <c:ser>
          <c:idx val="0"/>
          <c:order val="0"/>
          <c:tx>
            <c:strRef>
              <c:f>Sheet1!$B$1</c:f>
              <c:strCache>
                <c:ptCount val="1"/>
                <c:pt idx="0">
                  <c:v>Your institution's growth rate per year</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0.0%</c:formatCode>
                <c:ptCount val="3"/>
                <c:pt idx="0">
                  <c:v>0</c:v>
                </c:pt>
                <c:pt idx="1">
                  <c:v>0</c:v>
                </c:pt>
                <c:pt idx="2">
                  <c:v>0</c:v>
                </c:pt>
              </c:numCache>
            </c:numRef>
          </c:val>
        </c:ser>
        <c:ser>
          <c:idx val="1"/>
          <c:order val="1"/>
          <c:tx>
            <c:strRef>
              <c:f>Sheet1!$C$1</c:f>
              <c:strCache>
                <c:ptCount val="1"/>
                <c:pt idx="0">
                  <c:v>Imaging Performance Partnership's percent volume change national benchmark</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eparator>, </c:separator>
            <c:showLeaderLines val="0"/>
          </c:dLbls>
          <c:cat>
            <c:numRef>
              <c:f>Sheet1!$A$2:$A$4</c:f>
              <c:numCache>
                <c:formatCode>General</c:formatCode>
                <c:ptCount val="3"/>
              </c:numCache>
            </c:numRef>
          </c:cat>
          <c:val>
            <c:numRef>
              <c:f>Sheet1!$C$2:$C$4</c:f>
              <c:numCache>
                <c:formatCode>0.0%</c:formatCode>
                <c:ptCount val="3"/>
                <c:pt idx="0">
                  <c:v>-0.06</c:v>
                </c:pt>
                <c:pt idx="1">
                  <c:v>-2.3E-2</c:v>
                </c:pt>
                <c:pt idx="2">
                  <c:v>-4.1000000000000002E-2</c:v>
                </c:pt>
              </c:numCache>
            </c:numRef>
          </c:val>
        </c:ser>
        <c:dLbls>
          <c:showLegendKey val="0"/>
          <c:showVal val="1"/>
          <c:showCatName val="0"/>
          <c:showSerName val="0"/>
          <c:showPercent val="0"/>
          <c:showBubbleSize val="0"/>
        </c:dLbls>
        <c:gapWidth val="50"/>
        <c:axId val="71280128"/>
        <c:axId val="71281664"/>
      </c:barChart>
      <c:catAx>
        <c:axId val="71280128"/>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71281664"/>
        <c:crosses val="autoZero"/>
        <c:auto val="1"/>
        <c:lblAlgn val="ctr"/>
        <c:lblOffset val="100"/>
        <c:noMultiLvlLbl val="0"/>
      </c:catAx>
      <c:valAx>
        <c:axId val="71281664"/>
        <c:scaling>
          <c:orientation val="minMax"/>
        </c:scaling>
        <c:delete val="0"/>
        <c:axPos val="l"/>
        <c:numFmt formatCode="0.0%" sourceLinked="1"/>
        <c:majorTickMark val="none"/>
        <c:minorTickMark val="none"/>
        <c:tickLblPos val="none"/>
        <c:spPr>
          <a:ln>
            <a:noFill/>
          </a:ln>
        </c:spPr>
        <c:crossAx val="71280128"/>
        <c:crosses val="autoZero"/>
        <c:crossBetween val="between"/>
      </c:valAx>
    </c:plotArea>
    <c:legend>
      <c:legendPos val="b"/>
      <c:layout>
        <c:manualLayout>
          <c:xMode val="edge"/>
          <c:yMode val="edge"/>
          <c:x val="5.0351030639710817E-2"/>
          <c:y val="0.7995922274852868"/>
          <c:w val="0.89598975429157579"/>
          <c:h val="0.19790863819355331"/>
        </c:manualLayout>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236492388586E-2"/>
          <c:y val="0.25423280476767174"/>
          <c:w val="0.93384152701522283"/>
          <c:h val="0.52335952910952555"/>
        </c:manualLayout>
      </c:layout>
      <c:barChart>
        <c:barDir val="col"/>
        <c:grouping val="clustered"/>
        <c:varyColors val="0"/>
        <c:ser>
          <c:idx val="0"/>
          <c:order val="0"/>
          <c:tx>
            <c:strRef>
              <c:f>Sheet1!$B$1</c:f>
              <c:strCache>
                <c:ptCount val="1"/>
                <c:pt idx="0">
                  <c:v>Your institution's percent volume change</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0.0%</c:formatCode>
                <c:ptCount val="3"/>
                <c:pt idx="0">
                  <c:v>0</c:v>
                </c:pt>
                <c:pt idx="1">
                  <c:v>0</c:v>
                </c:pt>
                <c:pt idx="2">
                  <c:v>0</c:v>
                </c:pt>
              </c:numCache>
            </c:numRef>
          </c:val>
        </c:ser>
        <c:ser>
          <c:idx val="1"/>
          <c:order val="1"/>
          <c:tx>
            <c:strRef>
              <c:f>Sheet1!$C$1</c:f>
              <c:strCache>
                <c:ptCount val="1"/>
                <c:pt idx="0">
                  <c:v>Imaging Performance Partnership's percent volume change national benchmark</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eparator>, </c:separator>
            <c:showLeaderLines val="0"/>
          </c:dLbls>
          <c:cat>
            <c:numRef>
              <c:f>Sheet1!$A$2:$A$4</c:f>
              <c:numCache>
                <c:formatCode>General</c:formatCode>
                <c:ptCount val="3"/>
              </c:numCache>
            </c:numRef>
          </c:cat>
          <c:val>
            <c:numRef>
              <c:f>Sheet1!$C$2:$C$4</c:f>
              <c:numCache>
                <c:formatCode>0.0%</c:formatCode>
                <c:ptCount val="3"/>
                <c:pt idx="0">
                  <c:v>2.7E-2</c:v>
                </c:pt>
                <c:pt idx="1">
                  <c:v>2.5999999999999999E-2</c:v>
                </c:pt>
                <c:pt idx="2">
                  <c:v>1.4999999999999999E-2</c:v>
                </c:pt>
              </c:numCache>
            </c:numRef>
          </c:val>
        </c:ser>
        <c:dLbls>
          <c:showLegendKey val="0"/>
          <c:showVal val="1"/>
          <c:showCatName val="0"/>
          <c:showSerName val="0"/>
          <c:showPercent val="0"/>
          <c:showBubbleSize val="0"/>
        </c:dLbls>
        <c:gapWidth val="50"/>
        <c:axId val="71871488"/>
        <c:axId val="72549120"/>
      </c:barChart>
      <c:catAx>
        <c:axId val="71871488"/>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72549120"/>
        <c:crosses val="autoZero"/>
        <c:auto val="1"/>
        <c:lblAlgn val="ctr"/>
        <c:lblOffset val="100"/>
        <c:noMultiLvlLbl val="0"/>
      </c:catAx>
      <c:valAx>
        <c:axId val="72549120"/>
        <c:scaling>
          <c:orientation val="minMax"/>
        </c:scaling>
        <c:delete val="0"/>
        <c:axPos val="l"/>
        <c:numFmt formatCode="0.0%" sourceLinked="1"/>
        <c:majorTickMark val="none"/>
        <c:minorTickMark val="none"/>
        <c:tickLblPos val="none"/>
        <c:spPr>
          <a:ln>
            <a:noFill/>
          </a:ln>
        </c:spPr>
        <c:crossAx val="71871488"/>
        <c:crosses val="autoZero"/>
        <c:crossBetween val="between"/>
      </c:valAx>
    </c:plotArea>
    <c:legend>
      <c:legendPos val="b"/>
      <c:layout>
        <c:manualLayout>
          <c:xMode val="edge"/>
          <c:yMode val="edge"/>
          <c:x val="5.696687856480899E-2"/>
          <c:y val="0.79445582268013726"/>
          <c:w val="0.89598975429157579"/>
          <c:h val="0.17801131803101036"/>
        </c:manualLayout>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236492388586E-2"/>
          <c:y val="4.4538601449656566E-2"/>
          <c:w val="0.93384152701522283"/>
          <c:h val="0.73305373166209964"/>
        </c:manualLayout>
      </c:layout>
      <c:barChart>
        <c:barDir val="col"/>
        <c:grouping val="clustered"/>
        <c:varyColors val="0"/>
        <c:ser>
          <c:idx val="0"/>
          <c:order val="0"/>
          <c:tx>
            <c:strRef>
              <c:f>Sheet1!$B$1</c:f>
              <c:strCache>
                <c:ptCount val="1"/>
                <c:pt idx="0">
                  <c:v>Your institution's percent volume change</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0.0%</c:formatCode>
                <c:ptCount val="3"/>
                <c:pt idx="0">
                  <c:v>0</c:v>
                </c:pt>
                <c:pt idx="1">
                  <c:v>0</c:v>
                </c:pt>
                <c:pt idx="2">
                  <c:v>0</c:v>
                </c:pt>
              </c:numCache>
            </c:numRef>
          </c:val>
        </c:ser>
        <c:ser>
          <c:idx val="1"/>
          <c:order val="1"/>
          <c:tx>
            <c:strRef>
              <c:f>Sheet1!$C$1</c:f>
              <c:strCache>
                <c:ptCount val="1"/>
                <c:pt idx="0">
                  <c:v>Imaging Performance Partnership's percent volume change national benchmark</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eparator>, </c:separator>
            <c:showLeaderLines val="0"/>
          </c:dLbls>
          <c:cat>
            <c:numRef>
              <c:f>Sheet1!$A$2:$A$4</c:f>
              <c:numCache>
                <c:formatCode>General</c:formatCode>
                <c:ptCount val="3"/>
              </c:numCache>
            </c:numRef>
          </c:cat>
          <c:val>
            <c:numRef>
              <c:f>Sheet1!$C$2:$C$4</c:f>
              <c:numCache>
                <c:formatCode>0.0%</c:formatCode>
                <c:ptCount val="3"/>
                <c:pt idx="0">
                  <c:v>3.5000000000000003E-2</c:v>
                </c:pt>
                <c:pt idx="1">
                  <c:v>7.0000000000000001E-3</c:v>
                </c:pt>
                <c:pt idx="2">
                  <c:v>1.6E-2</c:v>
                </c:pt>
              </c:numCache>
            </c:numRef>
          </c:val>
        </c:ser>
        <c:dLbls>
          <c:showLegendKey val="0"/>
          <c:showVal val="1"/>
          <c:showCatName val="0"/>
          <c:showSerName val="0"/>
          <c:showPercent val="0"/>
          <c:showBubbleSize val="0"/>
        </c:dLbls>
        <c:gapWidth val="50"/>
        <c:axId val="72603520"/>
        <c:axId val="72605056"/>
      </c:barChart>
      <c:catAx>
        <c:axId val="72603520"/>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72605056"/>
        <c:crosses val="autoZero"/>
        <c:auto val="1"/>
        <c:lblAlgn val="ctr"/>
        <c:lblOffset val="100"/>
        <c:noMultiLvlLbl val="0"/>
      </c:catAx>
      <c:valAx>
        <c:axId val="72605056"/>
        <c:scaling>
          <c:orientation val="minMax"/>
        </c:scaling>
        <c:delete val="0"/>
        <c:axPos val="l"/>
        <c:numFmt formatCode="0.0%" sourceLinked="1"/>
        <c:majorTickMark val="none"/>
        <c:minorTickMark val="none"/>
        <c:tickLblPos val="none"/>
        <c:spPr>
          <a:ln>
            <a:noFill/>
          </a:ln>
        </c:spPr>
        <c:crossAx val="72603520"/>
        <c:crosses val="autoZero"/>
        <c:crossBetween val="between"/>
      </c:valAx>
    </c:plotArea>
    <c:legend>
      <c:legendPos val="b"/>
      <c:layout>
        <c:manualLayout>
          <c:xMode val="edge"/>
          <c:yMode val="edge"/>
          <c:x val="5.696687856480899E-2"/>
          <c:y val="0.79445582268013726"/>
          <c:w val="0.89598975429157579"/>
          <c:h val="0.17801131803101036"/>
        </c:manualLayout>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CE1126"/>
            </a:solidFill>
            <a:ln>
              <a:solidFill>
                <a:srgbClr val="FFFFFF"/>
              </a:solidFill>
            </a:ln>
          </c:spPr>
          <c:dPt>
            <c:idx val="0"/>
            <c:bubble3D val="0"/>
            <c:spPr>
              <a:solidFill>
                <a:srgbClr val="BEC9D0"/>
              </a:solidFill>
              <a:ln>
                <a:solidFill>
                  <a:srgbClr val="FFFFFF"/>
                </a:solidFill>
              </a:ln>
            </c:spPr>
          </c:dPt>
          <c:dPt>
            <c:idx val="1"/>
            <c:bubble3D val="0"/>
            <c:spPr>
              <a:solidFill>
                <a:srgbClr val="BEC9D0"/>
              </a:solidFill>
              <a:ln>
                <a:solidFill>
                  <a:srgbClr val="BEC9D0"/>
                </a:solidFill>
              </a:ln>
            </c:spPr>
          </c:dPt>
          <c:dPt>
            <c:idx val="2"/>
            <c:bubble3D val="0"/>
            <c:spPr>
              <a:solidFill>
                <a:srgbClr val="899BA9"/>
              </a:solidFill>
              <a:ln>
                <a:solidFill>
                  <a:srgbClr val="FFFFFF"/>
                </a:solidFill>
              </a:ln>
            </c:spPr>
          </c:dPt>
          <c:dPt>
            <c:idx val="3"/>
            <c:bubble3D val="0"/>
            <c:spPr>
              <a:solidFill>
                <a:srgbClr val="617685"/>
              </a:solidFill>
              <a:ln>
                <a:solidFill>
                  <a:srgbClr val="FFFFFF"/>
                </a:solidFill>
              </a:ln>
            </c:spPr>
          </c:dPt>
          <c:dPt>
            <c:idx val="4"/>
            <c:bubble3D val="0"/>
            <c:spPr>
              <a:solidFill>
                <a:srgbClr val="455560"/>
              </a:solidFill>
              <a:ln>
                <a:solidFill>
                  <a:srgbClr val="FFFFFF"/>
                </a:solidFill>
              </a:ln>
            </c:spPr>
          </c:dPt>
          <c:dPt>
            <c:idx val="5"/>
            <c:bubble3D val="0"/>
            <c:spPr>
              <a:solidFill>
                <a:srgbClr val="C6D5FE"/>
              </a:solidFill>
              <a:ln>
                <a:solidFill>
                  <a:srgbClr val="FFFFFF"/>
                </a:solidFill>
              </a:ln>
            </c:spPr>
          </c:dPt>
          <c:dPt>
            <c:idx val="6"/>
            <c:bubble3D val="0"/>
            <c:spPr>
              <a:solidFill>
                <a:srgbClr val="547CFE"/>
              </a:solidFill>
              <a:ln>
                <a:solidFill>
                  <a:srgbClr val="FFFFFF"/>
                </a:solidFill>
              </a:ln>
            </c:spPr>
          </c:dPt>
          <c:dLbls>
            <c:dLbl>
              <c:idx val="0"/>
              <c:layout>
                <c:manualLayout>
                  <c:x val="-4.2502416053968435E-2"/>
                  <c:y val="1.0437093199281858E-3"/>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1"/>
              <c:layout>
                <c:manualLayout>
                  <c:x val="-0.17240440006063906"/>
                  <c:y val="9.1836200233780668E-2"/>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2"/>
              <c:layout>
                <c:manualLayout>
                  <c:x val="-0.18147703801258244"/>
                  <c:y val="4.4843092292264158E-2"/>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3"/>
              <c:layout>
                <c:manualLayout>
                  <c:x val="-0.20104707515349168"/>
                  <c:y val="-7.1921408815958404E-2"/>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4"/>
              <c:layout>
                <c:manualLayout>
                  <c:x val="-0.12763811775183803"/>
                  <c:y val="-0.1886456689895693"/>
                </c:manualLayout>
              </c:layout>
              <c:spPr/>
              <c:txPr>
                <a:bodyPr/>
                <a:lstStyle/>
                <a:p>
                  <a:pPr>
                    <a:defRPr b="1">
                      <a:solidFill>
                        <a:schemeClr val="bg1"/>
                      </a:solidFill>
                    </a:defRPr>
                  </a:pPr>
                  <a:endParaRPr lang="en-US"/>
                </a:p>
              </c:txPr>
              <c:dLblPos val="bestFit"/>
              <c:showLegendKey val="0"/>
              <c:showVal val="0"/>
              <c:showCatName val="0"/>
              <c:showSerName val="0"/>
              <c:showPercent val="1"/>
              <c:showBubbleSize val="0"/>
            </c:dLbl>
            <c:dLbl>
              <c:idx val="5"/>
              <c:layout>
                <c:manualLayout>
                  <c:x val="0.19118803532176171"/>
                  <c:y val="-0.20867862823125072"/>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6"/>
              <c:spPr/>
              <c:txPr>
                <a:bodyPr/>
                <a:lstStyle/>
                <a:p>
                  <a:pPr>
                    <a:defRPr b="1">
                      <a:solidFill>
                        <a:schemeClr val="bg1"/>
                      </a:solidFill>
                    </a:defRPr>
                  </a:pPr>
                  <a:endParaRPr lang="en-US"/>
                </a:p>
              </c:txPr>
              <c:dLblPos val="ctr"/>
              <c:showLegendKey val="0"/>
              <c:showVal val="0"/>
              <c:showCatName val="0"/>
              <c:showSerName val="0"/>
              <c:showPercent val="1"/>
              <c:showBubbleSize val="0"/>
            </c:dLbl>
            <c:txPr>
              <a:bodyPr/>
              <a:lstStyle/>
              <a:p>
                <a:pPr>
                  <a:defRPr b="1"/>
                </a:pPr>
                <a:endParaRPr lang="en-US"/>
              </a:p>
            </c:txPr>
            <c:dLblPos val="ctr"/>
            <c:showLegendKey val="0"/>
            <c:showVal val="0"/>
            <c:showCatName val="0"/>
            <c:showSerName val="0"/>
            <c:showPercent val="1"/>
            <c:showBubbleSize val="0"/>
            <c:showLeaderLines val="0"/>
          </c:dLbls>
          <c:cat>
            <c:strRef>
              <c:f>Sheet1!$A$2:$A$8</c:f>
              <c:strCache>
                <c:ptCount val="7"/>
                <c:pt idx="0">
                  <c:v>PET</c:v>
                </c:pt>
                <c:pt idx="1">
                  <c:v>Nuclear Medicine</c:v>
                </c:pt>
                <c:pt idx="2">
                  <c:v>MRI</c:v>
                </c:pt>
                <c:pt idx="3">
                  <c:v>Mammography</c:v>
                </c:pt>
                <c:pt idx="4">
                  <c:v>Ultrasound</c:v>
                </c:pt>
                <c:pt idx="5">
                  <c:v>CT</c:v>
                </c:pt>
                <c:pt idx="6">
                  <c:v>X-Ray</c:v>
                </c:pt>
              </c:strCache>
            </c:strRef>
          </c:cat>
          <c:val>
            <c:numRef>
              <c:f>Sheet1!$B$2:$B$8</c:f>
              <c:numCache>
                <c:formatCode>#,##0;[Red]#,##0</c:formatCode>
                <c:ptCount val="7"/>
                <c:pt idx="0">
                  <c:v>990836</c:v>
                </c:pt>
                <c:pt idx="1">
                  <c:v>7532972</c:v>
                </c:pt>
                <c:pt idx="2">
                  <c:v>11506730</c:v>
                </c:pt>
                <c:pt idx="3">
                  <c:v>17364051</c:v>
                </c:pt>
                <c:pt idx="4">
                  <c:v>23320583</c:v>
                </c:pt>
                <c:pt idx="5">
                  <c:v>37654352</c:v>
                </c:pt>
                <c:pt idx="6">
                  <c:v>86712556</c:v>
                </c:pt>
              </c:numCache>
            </c:numRef>
          </c:val>
        </c:ser>
        <c:dLbls>
          <c:showLegendKey val="0"/>
          <c:showVal val="1"/>
          <c:showCatName val="0"/>
          <c:showSerName val="0"/>
          <c:showPercent val="0"/>
          <c:showBubbleSize val="0"/>
          <c:showLeaderLines val="0"/>
        </c:dLbls>
        <c:firstSliceAng val="52"/>
      </c:pieChart>
    </c:plotArea>
    <c:plotVisOnly val="1"/>
    <c:dispBlanksAs val="zero"/>
    <c:showDLblsOverMax val="0"/>
  </c:chart>
  <c:spPr>
    <a:noFill/>
    <a:ln>
      <a:noFill/>
    </a:ln>
  </c:spPr>
  <c:txPr>
    <a:bodyPr/>
    <a:lstStyle/>
    <a:p>
      <a:pPr>
        <a:defRPr sz="90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89158355269508E-2"/>
          <c:y val="2.3218717577209093E-2"/>
          <c:w val="0.85421683289460981"/>
          <c:h val="0.75643565261507661"/>
        </c:manualLayout>
      </c:layout>
      <c:barChart>
        <c:barDir val="col"/>
        <c:grouping val="clustered"/>
        <c:varyColors val="0"/>
        <c:ser>
          <c:idx val="0"/>
          <c:order val="0"/>
          <c:tx>
            <c:strRef>
              <c:f>Sheet1!$B$1</c:f>
              <c:strCache>
                <c:ptCount val="1"/>
                <c:pt idx="0">
                  <c:v>Volume</c:v>
                </c:pt>
              </c:strCache>
            </c:strRef>
          </c:tx>
          <c:spPr>
            <a:solidFill>
              <a:srgbClr val="7293FE"/>
            </a:solidFill>
            <a:ln>
              <a:solidFill>
                <a:srgbClr val="FFFFFF"/>
              </a:solidFill>
            </a:ln>
          </c:spPr>
          <c:invertIfNegative val="0"/>
          <c:dLbls>
            <c:numFmt formatCode="0,,&quot;M&quot;" sourceLinked="0"/>
            <c:txPr>
              <a:bodyPr/>
              <a:lstStyle/>
              <a:p>
                <a:pPr>
                  <a:defRPr b="1"/>
                </a:pPr>
                <a:endParaRPr lang="en-US"/>
              </a:p>
            </c:txPr>
            <c:dLblPos val="outEnd"/>
            <c:showLegendKey val="0"/>
            <c:showVal val="1"/>
            <c:showCatName val="0"/>
            <c:showSerName val="0"/>
            <c:showPercent val="0"/>
            <c:showBubbleSize val="0"/>
            <c:showLeaderLines val="0"/>
          </c:dLbls>
          <c:cat>
            <c:numRef>
              <c:f>Sheet1!$A$2:$A$3</c:f>
              <c:numCache>
                <c:formatCode>General</c:formatCode>
                <c:ptCount val="2"/>
                <c:pt idx="0">
                  <c:v>2012</c:v>
                </c:pt>
                <c:pt idx="1">
                  <c:v>2017</c:v>
                </c:pt>
              </c:numCache>
            </c:numRef>
          </c:cat>
          <c:val>
            <c:numRef>
              <c:f>Sheet1!$B$2:$B$3</c:f>
              <c:numCache>
                <c:formatCode>#,##0;[Red]#,##0</c:formatCode>
                <c:ptCount val="2"/>
                <c:pt idx="0">
                  <c:v>185082080</c:v>
                </c:pt>
                <c:pt idx="1">
                  <c:v>202004663</c:v>
                </c:pt>
              </c:numCache>
            </c:numRef>
          </c:val>
        </c:ser>
        <c:dLbls>
          <c:showLegendKey val="0"/>
          <c:showVal val="1"/>
          <c:showCatName val="0"/>
          <c:showSerName val="0"/>
          <c:showPercent val="0"/>
          <c:showBubbleSize val="0"/>
        </c:dLbls>
        <c:gapWidth val="50"/>
        <c:axId val="76403840"/>
        <c:axId val="76419072"/>
      </c:barChart>
      <c:catAx>
        <c:axId val="76403840"/>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76419072"/>
        <c:crosses val="autoZero"/>
        <c:auto val="1"/>
        <c:lblAlgn val="ctr"/>
        <c:lblOffset val="0"/>
        <c:noMultiLvlLbl val="0"/>
      </c:catAx>
      <c:valAx>
        <c:axId val="76419072"/>
        <c:scaling>
          <c:orientation val="minMax"/>
          <c:max val="210000000"/>
          <c:min val="150000000"/>
        </c:scaling>
        <c:delete val="0"/>
        <c:axPos val="l"/>
        <c:numFmt formatCode="#,##0;[Red]#,##0" sourceLinked="1"/>
        <c:majorTickMark val="none"/>
        <c:minorTickMark val="none"/>
        <c:tickLblPos val="none"/>
        <c:spPr>
          <a:ln>
            <a:noFill/>
          </a:ln>
        </c:spPr>
        <c:crossAx val="76403840"/>
        <c:crosses val="autoZero"/>
        <c:crossBetween val="between"/>
        <c:majorUnit val="100000000"/>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40013884634077"/>
          <c:y val="4.0200999240871733E-2"/>
          <c:w val="0.67240555497780985"/>
          <c:h val="0.91959800151825677"/>
        </c:manualLayout>
      </c:layout>
      <c:barChart>
        <c:barDir val="bar"/>
        <c:grouping val="clustered"/>
        <c:varyColors val="0"/>
        <c:ser>
          <c:idx val="0"/>
          <c:order val="0"/>
          <c:tx>
            <c:strRef>
              <c:f>Sheet1!$B$1</c:f>
              <c:strCache>
                <c:ptCount val="1"/>
                <c:pt idx="0">
                  <c:v>Series 1</c:v>
                </c:pt>
              </c:strCache>
            </c:strRef>
          </c:tx>
          <c:spPr>
            <a:solidFill>
              <a:srgbClr val="7293FE"/>
            </a:solidFill>
            <a:ln>
              <a:solidFill>
                <a:srgbClr val="FFFFFF"/>
              </a:solidFill>
            </a:ln>
          </c:spPr>
          <c:invertIfNegative val="0"/>
          <c:dLbls>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Sheet1!$A$2:$A$8</c:f>
              <c:strCache>
                <c:ptCount val="7"/>
                <c:pt idx="0">
                  <c:v>X-Ray</c:v>
                </c:pt>
                <c:pt idx="1">
                  <c:v>CT</c:v>
                </c:pt>
                <c:pt idx="2">
                  <c:v>Nuclear Medicine</c:v>
                </c:pt>
                <c:pt idx="3">
                  <c:v>Mammography</c:v>
                </c:pt>
                <c:pt idx="4">
                  <c:v>Ultrasound</c:v>
                </c:pt>
                <c:pt idx="5">
                  <c:v>MRI</c:v>
                </c:pt>
                <c:pt idx="6">
                  <c:v>PET</c:v>
                </c:pt>
              </c:strCache>
            </c:strRef>
          </c:cat>
          <c:val>
            <c:numRef>
              <c:f>Sheet1!$B$2:$B$8</c:f>
              <c:numCache>
                <c:formatCode>0%</c:formatCode>
                <c:ptCount val="7"/>
                <c:pt idx="0">
                  <c:v>0.05</c:v>
                </c:pt>
                <c:pt idx="1">
                  <c:v>0.1</c:v>
                </c:pt>
                <c:pt idx="2">
                  <c:v>0.1</c:v>
                </c:pt>
                <c:pt idx="3">
                  <c:v>0.1</c:v>
                </c:pt>
                <c:pt idx="4">
                  <c:v>0.16</c:v>
                </c:pt>
                <c:pt idx="5">
                  <c:v>0.22</c:v>
                </c:pt>
                <c:pt idx="6">
                  <c:v>0.36</c:v>
                </c:pt>
              </c:numCache>
            </c:numRef>
          </c:val>
        </c:ser>
        <c:dLbls>
          <c:showLegendKey val="0"/>
          <c:showVal val="1"/>
          <c:showCatName val="0"/>
          <c:showSerName val="0"/>
          <c:showPercent val="0"/>
          <c:showBubbleSize val="0"/>
        </c:dLbls>
        <c:gapWidth val="50"/>
        <c:axId val="76433664"/>
        <c:axId val="76477568"/>
      </c:barChart>
      <c:catAx>
        <c:axId val="76433664"/>
        <c:scaling>
          <c:orientation val="minMax"/>
        </c:scaling>
        <c:delete val="0"/>
        <c:axPos val="l"/>
        <c:majorTickMark val="none"/>
        <c:minorTickMark val="none"/>
        <c:tickLblPos val="none"/>
        <c:spPr>
          <a:noFill/>
          <a:ln>
            <a:solidFill>
              <a:schemeClr val="tx1"/>
            </a:solidFill>
          </a:ln>
        </c:spPr>
        <c:txPr>
          <a:bodyPr/>
          <a:lstStyle/>
          <a:p>
            <a:pPr>
              <a:defRPr b="0" i="1"/>
            </a:pPr>
            <a:endParaRPr lang="en-US"/>
          </a:p>
        </c:txPr>
        <c:crossAx val="76477568"/>
        <c:crosses val="autoZero"/>
        <c:auto val="1"/>
        <c:lblAlgn val="ctr"/>
        <c:lblOffset val="0"/>
        <c:noMultiLvlLbl val="0"/>
      </c:catAx>
      <c:valAx>
        <c:axId val="76477568"/>
        <c:scaling>
          <c:orientation val="minMax"/>
        </c:scaling>
        <c:delete val="1"/>
        <c:axPos val="b"/>
        <c:numFmt formatCode="0%" sourceLinked="1"/>
        <c:majorTickMark val="out"/>
        <c:minorTickMark val="none"/>
        <c:tickLblPos val="none"/>
        <c:crossAx val="76433664"/>
        <c:crosses val="autoZero"/>
        <c:crossBetween val="between"/>
      </c:valAx>
    </c:plotArea>
    <c:plotVisOnly val="1"/>
    <c:dispBlanksAs val="gap"/>
    <c:showDLblsOverMax val="0"/>
  </c:chart>
  <c:spPr>
    <a:noFill/>
    <a:ln>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 Volume Growth</c:v>
                </c:pt>
              </c:strCache>
            </c:strRef>
          </c:tx>
          <c:spPr>
            <a:solidFill>
              <a:srgbClr val="629DD1">
                <a:lumMod val="40000"/>
                <a:lumOff val="60000"/>
              </a:srgbClr>
            </a:solidFill>
            <a:ln>
              <a:solidFill>
                <a:srgbClr val="FFFFFF"/>
              </a:solidFill>
            </a:ln>
          </c:spPr>
          <c:invertIfNegative val="0"/>
          <c:dLbls>
            <c:txPr>
              <a:bodyPr/>
              <a:lstStyle/>
              <a:p>
                <a:pPr>
                  <a:defRPr sz="1000" b="1"/>
                </a:pPr>
                <a:endParaRPr lang="en-US"/>
              </a:p>
            </c:txPr>
            <c:dLblPos val="outEnd"/>
            <c:showLegendKey val="0"/>
            <c:showVal val="1"/>
            <c:showCatName val="0"/>
            <c:showSerName val="0"/>
            <c:showPercent val="0"/>
            <c:showBubbleSize val="0"/>
            <c:showLeaderLines val="0"/>
          </c:dLbls>
          <c:cat>
            <c:strRef>
              <c:f>Sheet1!$A$2:$A$7</c:f>
              <c:strCache>
                <c:ptCount val="6"/>
                <c:pt idx="0">
                  <c:v>CT</c:v>
                </c:pt>
                <c:pt idx="1">
                  <c:v>Mammography</c:v>
                </c:pt>
                <c:pt idx="2">
                  <c:v>MRI</c:v>
                </c:pt>
                <c:pt idx="3">
                  <c:v>Nuclear Medicine</c:v>
                </c:pt>
                <c:pt idx="4">
                  <c:v>Ultrasound</c:v>
                </c:pt>
                <c:pt idx="5">
                  <c:v>X-Ray</c:v>
                </c:pt>
              </c:strCache>
            </c:strRef>
          </c:cat>
          <c:val>
            <c:numRef>
              <c:f>Sheet1!$B$2:$B$7</c:f>
              <c:numCache>
                <c:formatCode>General</c:formatCode>
                <c:ptCount val="6"/>
                <c:pt idx="0">
                  <c:v>11</c:v>
                </c:pt>
                <c:pt idx="1">
                  <c:v>11</c:v>
                </c:pt>
                <c:pt idx="2">
                  <c:v>23</c:v>
                </c:pt>
                <c:pt idx="3">
                  <c:v>20</c:v>
                </c:pt>
                <c:pt idx="4">
                  <c:v>18</c:v>
                </c:pt>
                <c:pt idx="5">
                  <c:v>5</c:v>
                </c:pt>
              </c:numCache>
            </c:numRef>
          </c:val>
        </c:ser>
        <c:dLbls>
          <c:showLegendKey val="0"/>
          <c:showVal val="1"/>
          <c:showCatName val="0"/>
          <c:showSerName val="0"/>
          <c:showPercent val="0"/>
          <c:showBubbleSize val="0"/>
        </c:dLbls>
        <c:gapWidth val="50"/>
        <c:axId val="76751232"/>
        <c:axId val="76753920"/>
      </c:barChart>
      <c:catAx>
        <c:axId val="76751232"/>
        <c:scaling>
          <c:orientation val="minMax"/>
        </c:scaling>
        <c:delete val="0"/>
        <c:axPos val="b"/>
        <c:majorTickMark val="none"/>
        <c:minorTickMark val="none"/>
        <c:tickLblPos val="nextTo"/>
        <c:spPr>
          <a:ln>
            <a:solidFill>
              <a:srgbClr val="000000"/>
            </a:solidFill>
          </a:ln>
        </c:spPr>
        <c:txPr>
          <a:bodyPr/>
          <a:lstStyle/>
          <a:p>
            <a:pPr>
              <a:defRPr sz="1000" i="1"/>
            </a:pPr>
            <a:endParaRPr lang="en-US"/>
          </a:p>
        </c:txPr>
        <c:crossAx val="76753920"/>
        <c:crosses val="autoZero"/>
        <c:auto val="1"/>
        <c:lblAlgn val="ctr"/>
        <c:lblOffset val="0"/>
        <c:noMultiLvlLbl val="0"/>
      </c:catAx>
      <c:valAx>
        <c:axId val="76753920"/>
        <c:scaling>
          <c:orientation val="minMax"/>
        </c:scaling>
        <c:delete val="0"/>
        <c:axPos val="l"/>
        <c:numFmt formatCode="General" sourceLinked="1"/>
        <c:majorTickMark val="none"/>
        <c:minorTickMark val="none"/>
        <c:tickLblPos val="none"/>
        <c:spPr>
          <a:ln>
            <a:noFill/>
          </a:ln>
        </c:spPr>
        <c:crossAx val="76751232"/>
        <c:crosses val="autoZero"/>
        <c:crossBetween val="between"/>
      </c:valAx>
    </c:plotArea>
    <c:legend>
      <c:legendPos val="b"/>
      <c:layout>
        <c:manualLayout>
          <c:xMode val="edge"/>
          <c:yMode val="edge"/>
          <c:x val="0.3503748966523329"/>
          <c:y val="0"/>
          <c:w val="0.29925008406386988"/>
          <c:h val="5.9608487777345349E-2"/>
        </c:manualLayout>
      </c:layout>
      <c:overlay val="0"/>
      <c:spPr>
        <a:noFill/>
        <a:ln>
          <a:solidFill>
            <a:srgbClr val="000000"/>
          </a:solidFill>
        </a:ln>
      </c:spPr>
      <c:txPr>
        <a:bodyPr/>
        <a:lstStyle/>
        <a:p>
          <a:pPr>
            <a:defRPr sz="1000"/>
          </a:pPr>
          <a:endParaRPr lang="en-US"/>
        </a:p>
      </c:txPr>
    </c:legend>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Sheet1!$B$1</c:f>
              <c:strCache>
                <c:ptCount val="1"/>
                <c:pt idx="0">
                  <c:v>Series 1</c:v>
                </c:pt>
              </c:strCache>
            </c:strRef>
          </c:tx>
          <c:spPr>
            <a:solidFill>
              <a:srgbClr val="C6D9F0"/>
            </a:solidFill>
            <a:ln>
              <a:solidFill>
                <a:srgbClr val="FFFFFF"/>
              </a:solidFill>
            </a:ln>
          </c:spPr>
          <c:dLbls>
            <c:dLbl>
              <c:idx val="2"/>
              <c:layout>
                <c:manualLayout>
                  <c:x val="0.17375328083990008"/>
                  <c:y val="-0.1928328695755136"/>
                </c:manualLayout>
              </c:layout>
              <c:showLegendKey val="0"/>
              <c:showVal val="1"/>
              <c:showCatName val="0"/>
              <c:showSerName val="0"/>
              <c:showPercent val="0"/>
              <c:showBubbleSize val="0"/>
            </c:dLbl>
            <c:dLbl>
              <c:idx val="3"/>
              <c:layout>
                <c:manualLayout>
                  <c:x val="0.16727022025472618"/>
                  <c:y val="0.20334142442721329"/>
                </c:manualLayout>
              </c:layout>
              <c:showLegendKey val="0"/>
              <c:showVal val="1"/>
              <c:showCatName val="0"/>
              <c:showSerName val="0"/>
              <c:showPercent val="0"/>
              <c:showBubbleSize val="0"/>
            </c:dLbl>
            <c:txPr>
              <a:bodyPr/>
              <a:lstStyle/>
              <a:p>
                <a:pPr>
                  <a:defRPr b="0">
                    <a:latin typeface="+mn-lt"/>
                  </a:defRPr>
                </a:pPr>
                <a:endParaRPr lang="en-US"/>
              </a:p>
            </c:txPr>
            <c:showLegendKey val="0"/>
            <c:showVal val="1"/>
            <c:showCatName val="0"/>
            <c:showSerName val="0"/>
            <c:showPercent val="0"/>
            <c:showBubbleSize val="0"/>
            <c:showLeaderLines val="0"/>
          </c:dLbls>
          <c:cat>
            <c:strRef>
              <c:f>Sheet1!$A$2:$A$5</c:f>
              <c:strCache>
                <c:ptCount val="4"/>
                <c:pt idx="0">
                  <c:v>Region 1</c:v>
                </c:pt>
                <c:pt idx="1">
                  <c:v>Region 2</c:v>
                </c:pt>
                <c:pt idx="2">
                  <c:v>Region 3</c:v>
                </c:pt>
                <c:pt idx="3">
                  <c:v>Region 4</c:v>
                </c:pt>
              </c:strCache>
            </c:strRef>
          </c:cat>
          <c:val>
            <c:numRef>
              <c:f>Sheet1!$B$2:$B$5</c:f>
              <c:numCache>
                <c:formatCode>0%</c:formatCode>
                <c:ptCount val="4"/>
                <c:pt idx="0">
                  <c:v>0.15000000000000024</c:v>
                </c:pt>
                <c:pt idx="1">
                  <c:v>0.2</c:v>
                </c:pt>
                <c:pt idx="2">
                  <c:v>0.25</c:v>
                </c:pt>
                <c:pt idx="3">
                  <c:v>0.4</c:v>
                </c:pt>
              </c:numCache>
            </c:numRef>
          </c:val>
        </c:ser>
        <c:ser>
          <c:idx val="0"/>
          <c:order val="0"/>
          <c:tx>
            <c:strRef>
              <c:f>Sheet1!$B$1</c:f>
              <c:strCache>
                <c:ptCount val="1"/>
                <c:pt idx="0">
                  <c:v>Series 1</c:v>
                </c:pt>
              </c:strCache>
            </c:strRef>
          </c:tx>
          <c:spPr>
            <a:solidFill>
              <a:srgbClr val="C6D9F0"/>
            </a:solidFill>
            <a:ln>
              <a:solidFill>
                <a:schemeClr val="tx1"/>
              </a:solidFill>
            </a:ln>
          </c:spPr>
          <c:dPt>
            <c:idx val="0"/>
            <c:bubble3D val="0"/>
            <c:spPr>
              <a:solidFill>
                <a:srgbClr val="097ABF"/>
              </a:solidFill>
              <a:ln>
                <a:solidFill>
                  <a:schemeClr val="tx1"/>
                </a:solidFill>
              </a:ln>
            </c:spPr>
          </c:dPt>
          <c:dLbls>
            <c:dLbl>
              <c:idx val="0"/>
              <c:layout>
                <c:manualLayout>
                  <c:x val="4.7593962845557523E-2"/>
                  <c:y val="-1.2481030180268849E-2"/>
                </c:manualLayout>
              </c:layout>
              <c:spPr/>
              <c:txPr>
                <a:bodyPr/>
                <a:lstStyle/>
                <a:p>
                  <a:pPr>
                    <a:defRPr b="1">
                      <a:solidFill>
                        <a:schemeClr val="bg1"/>
                      </a:solidFill>
                    </a:defRPr>
                  </a:pPr>
                  <a:endParaRPr lang="en-US"/>
                </a:p>
              </c:txPr>
              <c:dLblPos val="ctr"/>
              <c:showLegendKey val="0"/>
              <c:showVal val="1"/>
              <c:showCatName val="0"/>
              <c:showSerName val="0"/>
              <c:showPercent val="0"/>
              <c:showBubbleSize val="0"/>
            </c:dLbl>
            <c:dLbl>
              <c:idx val="1"/>
              <c:layout>
                <c:manualLayout>
                  <c:x val="1.3470824381581419E-2"/>
                  <c:y val="4.5649482179481476E-2"/>
                </c:manualLayout>
              </c:layout>
              <c:dLblPos val="ctr"/>
              <c:showLegendKey val="0"/>
              <c:showVal val="1"/>
              <c:showCatName val="0"/>
              <c:showSerName val="0"/>
              <c:showPercent val="0"/>
              <c:showBubbleSize val="0"/>
            </c:dLbl>
            <c:dLbl>
              <c:idx val="2"/>
              <c:layout>
                <c:manualLayout>
                  <c:x val="-2.676043635946812E-2"/>
                  <c:y val="2.6406412381128515E-3"/>
                </c:manualLayout>
              </c:layout>
              <c:dLblPos val="ctr"/>
              <c:showLegendKey val="0"/>
              <c:showVal val="1"/>
              <c:showCatName val="0"/>
              <c:showSerName val="0"/>
              <c:showPercent val="0"/>
              <c:showBubbleSize val="0"/>
            </c:dLbl>
            <c:dLbl>
              <c:idx val="3"/>
              <c:layout>
                <c:manualLayout>
                  <c:x val="2.5854374340998397E-3"/>
                  <c:y val="-2.5968704295169336E-2"/>
                </c:manualLayout>
              </c:layout>
              <c:dLblPos val="ct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cat>
            <c:strRef>
              <c:f>Sheet1!$A$2:$A$5</c:f>
              <c:strCache>
                <c:ptCount val="4"/>
                <c:pt idx="0">
                  <c:v>Region 1</c:v>
                </c:pt>
                <c:pt idx="1">
                  <c:v>Region 2</c:v>
                </c:pt>
                <c:pt idx="2">
                  <c:v>Region 3</c:v>
                </c:pt>
                <c:pt idx="3">
                  <c:v>Region 4</c:v>
                </c:pt>
              </c:strCache>
            </c:strRef>
          </c:cat>
          <c:val>
            <c:numRef>
              <c:f>Sheet1!$B$2:$B$5</c:f>
              <c:numCache>
                <c:formatCode>0%</c:formatCode>
                <c:ptCount val="4"/>
                <c:pt idx="0">
                  <c:v>0.15000000000000024</c:v>
                </c:pt>
                <c:pt idx="1">
                  <c:v>0.2</c:v>
                </c:pt>
                <c:pt idx="2">
                  <c:v>0.25</c:v>
                </c:pt>
                <c:pt idx="3">
                  <c:v>0.4</c:v>
                </c:pt>
              </c:numCache>
            </c:numRef>
          </c:val>
        </c:ser>
        <c:dLbls>
          <c:showLegendKey val="0"/>
          <c:showVal val="1"/>
          <c:showCatName val="0"/>
          <c:showSerName val="0"/>
          <c:showPercent val="0"/>
          <c:showBubbleSize val="0"/>
          <c:showLeaderLines val="0"/>
        </c:dLbls>
        <c:firstSliceAng val="39"/>
      </c:pieChart>
    </c:plotArea>
    <c:plotVisOnly val="1"/>
    <c:dispBlanksAs val="zero"/>
    <c:showDLblsOverMax val="0"/>
  </c:chart>
  <c:txPr>
    <a:bodyPr/>
    <a:lstStyle/>
    <a:p>
      <a:pPr>
        <a:defRPr sz="1000">
          <a:latin typeface="Calibri"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0.24000000000000021</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dLbl>
              <c:idx val="3"/>
              <c:spPr/>
              <c:txPr>
                <a:bodyPr/>
                <a:lstStyle/>
                <a:p>
                  <a:pPr>
                    <a:defRPr sz="1000">
                      <a:solidFill>
                        <a:schemeClr val="bg1"/>
                      </a:solidFill>
                    </a:defRPr>
                  </a:pPr>
                  <a:endParaRPr lang="en-US"/>
                </a:p>
              </c:txPr>
              <c:showLegendKey val="0"/>
              <c:showVal val="1"/>
              <c:showCatName val="0"/>
              <c:showSerName val="0"/>
              <c:showPercent val="0"/>
              <c:showBubbleSize val="0"/>
            </c:dLbl>
            <c:dLbl>
              <c:idx val="4"/>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0.23800000000000004</c:v>
                </c:pt>
                <c:pt idx="1">
                  <c:v>0.35300000000000031</c:v>
                </c:pt>
                <c:pt idx="2">
                  <c:v>0.26200000000000001</c:v>
                </c:pt>
                <c:pt idx="3">
                  <c:v>0.14700000000000021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dirty="0" smtClean="0"/>
              <a:t>Wait Time to</a:t>
            </a:r>
            <a:r>
              <a:rPr lang="en-US" sz="1000" baseline="0" dirty="0" smtClean="0"/>
              <a:t> Appointment</a:t>
            </a:r>
          </a:p>
          <a:p>
            <a:pPr>
              <a:defRPr/>
            </a:pPr>
            <a:r>
              <a:rPr lang="en-US" sz="800" baseline="0" dirty="0" smtClean="0"/>
              <a:t>(In Days)</a:t>
            </a:r>
            <a:endParaRPr lang="en-US" sz="800" dirty="0"/>
          </a:p>
        </c:rich>
      </c:tx>
      <c:layout/>
      <c:overlay val="0"/>
    </c:title>
    <c:autoTitleDeleted val="0"/>
    <c:plotArea>
      <c:layout/>
      <c:barChart>
        <c:barDir val="col"/>
        <c:grouping val="clustered"/>
        <c:varyColors val="0"/>
        <c:ser>
          <c:idx val="0"/>
          <c:order val="0"/>
          <c:tx>
            <c:strRef>
              <c:f>Sheet1!$B$1</c:f>
              <c:strCache>
                <c:ptCount val="1"/>
                <c:pt idx="0">
                  <c:v>Wait Time to Consults (In Days)</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General</c:formatCode>
                <c:ptCount val="2"/>
                <c:pt idx="0">
                  <c:v>8</c:v>
                </c:pt>
                <c:pt idx="1">
                  <c:v>4</c:v>
                </c:pt>
              </c:numCache>
            </c:numRef>
          </c:val>
        </c:ser>
        <c:dLbls>
          <c:showLegendKey val="0"/>
          <c:showVal val="1"/>
          <c:showCatName val="0"/>
          <c:showSerName val="0"/>
          <c:showPercent val="0"/>
          <c:showBubbleSize val="0"/>
        </c:dLbls>
        <c:gapWidth val="150"/>
        <c:overlap val="-25"/>
        <c:axId val="64122880"/>
        <c:axId val="64125568"/>
      </c:barChart>
      <c:catAx>
        <c:axId val="64122880"/>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64125568"/>
        <c:crosses val="autoZero"/>
        <c:auto val="1"/>
        <c:lblAlgn val="ctr"/>
        <c:lblOffset val="0"/>
        <c:noMultiLvlLbl val="0"/>
      </c:catAx>
      <c:valAx>
        <c:axId val="64125568"/>
        <c:scaling>
          <c:orientation val="minMax"/>
        </c:scaling>
        <c:delete val="1"/>
        <c:axPos val="l"/>
        <c:numFmt formatCode="General" sourceLinked="1"/>
        <c:majorTickMark val="none"/>
        <c:minorTickMark val="none"/>
        <c:tickLblPos val="none"/>
        <c:crossAx val="64122880"/>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1"/>
          <c:showCatName val="0"/>
          <c:showSerName val="0"/>
          <c:showPercent val="0"/>
          <c:showBubbleSize val="0"/>
        </c:dLbls>
        <c:gapWidth val="60"/>
        <c:axId val="80212352"/>
        <c:axId val="80213888"/>
      </c:barChart>
      <c:catAx>
        <c:axId val="80212352"/>
        <c:scaling>
          <c:orientation val="minMax"/>
        </c:scaling>
        <c:delete val="0"/>
        <c:axPos val="b"/>
        <c:majorTickMark val="none"/>
        <c:minorTickMark val="none"/>
        <c:tickLblPos val="none"/>
        <c:crossAx val="80213888"/>
        <c:crosses val="autoZero"/>
        <c:auto val="1"/>
        <c:lblAlgn val="ctr"/>
        <c:lblOffset val="0"/>
        <c:noMultiLvlLbl val="0"/>
      </c:catAx>
      <c:valAx>
        <c:axId val="80213888"/>
        <c:scaling>
          <c:orientation val="minMax"/>
        </c:scaling>
        <c:delete val="0"/>
        <c:axPos val="l"/>
        <c:numFmt formatCode="General" sourceLinked="1"/>
        <c:majorTickMark val="none"/>
        <c:minorTickMark val="none"/>
        <c:tickLblPos val="none"/>
        <c:crossAx val="80212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0.24000000000000021</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dLbl>
              <c:idx val="3"/>
              <c:spPr/>
              <c:txPr>
                <a:bodyPr/>
                <a:lstStyle/>
                <a:p>
                  <a:pPr>
                    <a:defRPr sz="1000">
                      <a:solidFill>
                        <a:schemeClr val="bg1"/>
                      </a:solidFill>
                    </a:defRPr>
                  </a:pPr>
                  <a:endParaRPr lang="en-US"/>
                </a:p>
              </c:txPr>
              <c:showLegendKey val="0"/>
              <c:showVal val="1"/>
              <c:showCatName val="0"/>
              <c:showSerName val="0"/>
              <c:showPercent val="0"/>
              <c:showBubbleSize val="0"/>
            </c:dLbl>
            <c:dLbl>
              <c:idx val="4"/>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0.23800000000000004</c:v>
                </c:pt>
                <c:pt idx="1">
                  <c:v>0.35300000000000031</c:v>
                </c:pt>
                <c:pt idx="2">
                  <c:v>0.26200000000000001</c:v>
                </c:pt>
                <c:pt idx="3">
                  <c:v>0.14700000000000021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0.35000000000000014</c:v>
                </c:pt>
                <c:pt idx="1">
                  <c:v>0.30000000000000016</c:v>
                </c:pt>
                <c:pt idx="2">
                  <c:v>0.24000000000000007</c:v>
                </c:pt>
                <c:pt idx="3">
                  <c:v>9.0000000000000024E-2</c:v>
                </c:pt>
                <c:pt idx="4">
                  <c:v>2.0000000000000011E-2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Market/Region Payer Mix</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0.14000000000000001</c:v>
                </c:pt>
                <c:pt idx="1">
                  <c:v>0.30000000000000016</c:v>
                </c:pt>
                <c:pt idx="2">
                  <c:v>0.42000000000000015</c:v>
                </c:pt>
                <c:pt idx="3">
                  <c:v>4.0000000000000022E-2</c:v>
                </c:pt>
                <c:pt idx="4">
                  <c:v>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1"/>
          <c:showCatName val="0"/>
          <c:showSerName val="0"/>
          <c:showPercent val="0"/>
          <c:showBubbleSize val="0"/>
        </c:dLbls>
        <c:gapWidth val="60"/>
        <c:axId val="83218432"/>
        <c:axId val="83219968"/>
      </c:barChart>
      <c:catAx>
        <c:axId val="83218432"/>
        <c:scaling>
          <c:orientation val="minMax"/>
        </c:scaling>
        <c:delete val="0"/>
        <c:axPos val="b"/>
        <c:majorTickMark val="none"/>
        <c:minorTickMark val="none"/>
        <c:tickLblPos val="none"/>
        <c:crossAx val="83219968"/>
        <c:crosses val="autoZero"/>
        <c:auto val="1"/>
        <c:lblAlgn val="ctr"/>
        <c:lblOffset val="0"/>
        <c:noMultiLvlLbl val="0"/>
      </c:catAx>
      <c:valAx>
        <c:axId val="83219968"/>
        <c:scaling>
          <c:orientation val="minMax"/>
        </c:scaling>
        <c:delete val="0"/>
        <c:axPos val="l"/>
        <c:numFmt formatCode="General" sourceLinked="1"/>
        <c:majorTickMark val="none"/>
        <c:minorTickMark val="none"/>
        <c:tickLblPos val="none"/>
        <c:crossAx val="83218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Hook Hospital Payer Mix, Future</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0.24000000000000007</c:v>
                </c:pt>
                <c:pt idx="1">
                  <c:v>0.36500000000000021</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0.34</c:v>
                </c:pt>
                <c:pt idx="1">
                  <c:v>0.46</c:v>
                </c:pt>
                <c:pt idx="2">
                  <c:v>0.11</c:v>
                </c:pt>
                <c:pt idx="3">
                  <c:v>4.0000000000000022E-2</c:v>
                </c:pt>
                <c:pt idx="4">
                  <c:v>0.05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baseline="0" dirty="0" smtClean="0"/>
              <a:t>Diagnostic Radiologist Supply Forecast</a:t>
            </a:r>
          </a:p>
          <a:p>
            <a:pPr>
              <a:defRPr sz="1200"/>
            </a:pPr>
            <a:r>
              <a:rPr lang="en-US" sz="1200" baseline="0" dirty="0" smtClean="0"/>
              <a:t>2010-2020</a:t>
            </a:r>
            <a:r>
              <a:rPr lang="en-US" sz="1200" strike="noStrike" baseline="30000" dirty="0" smtClean="0"/>
              <a:t>1</a:t>
            </a:r>
            <a:endParaRPr lang="en-US" sz="1200" baseline="30000" dirty="0"/>
          </a:p>
        </c:rich>
      </c:tx>
      <c:overlay val="0"/>
    </c:title>
    <c:autoTitleDeleted val="0"/>
    <c:plotArea>
      <c:layout/>
      <c:barChart>
        <c:barDir val="col"/>
        <c:grouping val="clustered"/>
        <c:varyColors val="0"/>
        <c:ser>
          <c:idx val="0"/>
          <c:order val="0"/>
          <c:tx>
            <c:strRef>
              <c:f>Sheet1!$B$1</c:f>
              <c:strCache>
                <c:ptCount val="1"/>
                <c:pt idx="0">
                  <c:v>Total Physicians</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numRef>
              <c:f>Sheet1!$A$2:$A$4</c:f>
              <c:numCache>
                <c:formatCode>General</c:formatCode>
                <c:ptCount val="3"/>
                <c:pt idx="0">
                  <c:v>2010</c:v>
                </c:pt>
                <c:pt idx="1">
                  <c:v>2015</c:v>
                </c:pt>
                <c:pt idx="2">
                  <c:v>2020</c:v>
                </c:pt>
              </c:numCache>
            </c:numRef>
          </c:cat>
          <c:val>
            <c:numRef>
              <c:f>Sheet1!$B$2:$B$4</c:f>
              <c:numCache>
                <c:formatCode>0</c:formatCode>
                <c:ptCount val="3"/>
                <c:pt idx="0">
                  <c:v>28270</c:v>
                </c:pt>
                <c:pt idx="1">
                  <c:v>29700</c:v>
                </c:pt>
                <c:pt idx="2">
                  <c:v>30560</c:v>
                </c:pt>
              </c:numCache>
            </c:numRef>
          </c:val>
        </c:ser>
        <c:dLbls>
          <c:showLegendKey val="0"/>
          <c:showVal val="1"/>
          <c:showCatName val="0"/>
          <c:showSerName val="0"/>
          <c:showPercent val="0"/>
          <c:showBubbleSize val="0"/>
        </c:dLbls>
        <c:gapWidth val="150"/>
        <c:overlap val="-25"/>
        <c:axId val="85090688"/>
        <c:axId val="85093376"/>
      </c:barChart>
      <c:catAx>
        <c:axId val="85090688"/>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85093376"/>
        <c:crosses val="autoZero"/>
        <c:auto val="1"/>
        <c:lblAlgn val="ctr"/>
        <c:lblOffset val="0"/>
        <c:noMultiLvlLbl val="0"/>
      </c:catAx>
      <c:valAx>
        <c:axId val="85093376"/>
        <c:scaling>
          <c:orientation val="minMax"/>
        </c:scaling>
        <c:delete val="1"/>
        <c:axPos val="l"/>
        <c:numFmt formatCode="0" sourceLinked="1"/>
        <c:majorTickMark val="none"/>
        <c:minorTickMark val="none"/>
        <c:tickLblPos val="none"/>
        <c:crossAx val="8509068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Current Market </a:t>
            </a:r>
            <a:r>
              <a:rPr lang="en-US" sz="1200" dirty="0"/>
              <a:t>Referral Patterns</a:t>
            </a:r>
          </a:p>
        </c:rich>
      </c:tx>
      <c:overlay val="0"/>
    </c:title>
    <c:autoTitleDeleted val="0"/>
    <c:plotArea>
      <c:layout/>
      <c:pieChart>
        <c:varyColors val="1"/>
        <c:ser>
          <c:idx val="0"/>
          <c:order val="0"/>
          <c:tx>
            <c:strRef>
              <c:f>Sheet1!$B$1</c:f>
              <c:strCache>
                <c:ptCount val="1"/>
                <c:pt idx="0">
                  <c:v>Market Referral Patterns</c:v>
                </c:pt>
              </c:strCache>
            </c:strRef>
          </c:tx>
          <c:dLbls>
            <c:dLbl>
              <c:idx val="0"/>
              <c:layout>
                <c:manualLayout>
                  <c:x val="-0.15809978778246428"/>
                  <c:y val="6.4291963504561928E-2"/>
                </c:manualLayout>
              </c:layout>
              <c:showLegendKey val="0"/>
              <c:showVal val="0"/>
              <c:showCatName val="0"/>
              <c:showSerName val="0"/>
              <c:showPercent val="1"/>
              <c:showBubbleSize val="0"/>
            </c:dLbl>
            <c:dLbl>
              <c:idx val="1"/>
              <c:layout>
                <c:manualLayout>
                  <c:x val="7.0606073534550909E-2"/>
                  <c:y val="-0.16231127359080141"/>
                </c:manualLayout>
              </c:layout>
              <c:showLegendKey val="0"/>
              <c:showVal val="0"/>
              <c:showCatName val="0"/>
              <c:showSerName val="0"/>
              <c:showPercent val="1"/>
              <c:showBubbleSize val="0"/>
            </c:dLbl>
            <c:dLbl>
              <c:idx val="2"/>
              <c:layout>
                <c:manualLayout>
                  <c:x val="0.12365949895185539"/>
                  <c:y val="0.11721941007374075"/>
                </c:manualLayout>
              </c:layout>
              <c:showLegendKey val="0"/>
              <c:showVal val="0"/>
              <c:showCatName val="0"/>
              <c:showSerName val="0"/>
              <c:showPercent val="1"/>
              <c:showBubbleSize val="0"/>
            </c:dLbl>
            <c:txPr>
              <a:bodyPr/>
              <a:lstStyle/>
              <a:p>
                <a:pPr>
                  <a:defRPr sz="1000"/>
                </a:pPr>
                <a:endParaRPr lang="en-US"/>
              </a:p>
            </c:txPr>
            <c:showLegendKey val="0"/>
            <c:showVal val="0"/>
            <c:showCatName val="0"/>
            <c:showSerName val="0"/>
            <c:showPercent val="1"/>
            <c:showBubbleSize val="0"/>
            <c:showLeaderLines val="1"/>
          </c:dLbls>
          <c:cat>
            <c:strRef>
              <c:f>Sheet1!$A$2:$A$4</c:f>
              <c:strCache>
                <c:ptCount val="3"/>
                <c:pt idx="0">
                  <c:v>Loyal Referrers</c:v>
                </c:pt>
                <c:pt idx="1">
                  <c:v>Split Referrers</c:v>
                </c:pt>
                <c:pt idx="2">
                  <c:v>Disloyal </c:v>
                </c:pt>
              </c:strCache>
            </c:strRef>
          </c:cat>
          <c:val>
            <c:numRef>
              <c:f>Sheet1!$B$2:$B$4</c:f>
              <c:numCache>
                <c:formatCode>0%</c:formatCode>
                <c:ptCount val="3"/>
                <c:pt idx="0">
                  <c:v>0.4</c:v>
                </c:pt>
                <c:pt idx="1">
                  <c:v>0.30000000000000032</c:v>
                </c:pt>
                <c:pt idx="2">
                  <c:v>0.30000000000000032</c:v>
                </c:pt>
              </c:numCache>
            </c:numRef>
          </c:val>
        </c:ser>
        <c:dLbls>
          <c:showLegendKey val="0"/>
          <c:showVal val="0"/>
          <c:showCatName val="0"/>
          <c:showSerName val="0"/>
          <c:showPercent val="1"/>
          <c:showBubbleSize val="0"/>
          <c:showLeaderLines val="1"/>
        </c:dLbls>
        <c:firstSliceAng val="0"/>
      </c:pieChart>
    </c:plotArea>
    <c:legend>
      <c:legendPos val="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baseline="0" dirty="0" smtClean="0"/>
              <a:t>Service Line Margin</a:t>
            </a:r>
            <a:endParaRPr lang="en-US" sz="1000" dirty="0"/>
          </a:p>
        </c:rich>
      </c:tx>
      <c:layout/>
      <c:overlay val="0"/>
    </c:title>
    <c:autoTitleDeleted val="0"/>
    <c:plotArea>
      <c:layout/>
      <c:barChart>
        <c:barDir val="col"/>
        <c:grouping val="clustered"/>
        <c:varyColors val="0"/>
        <c:ser>
          <c:idx val="0"/>
          <c:order val="0"/>
          <c:tx>
            <c:strRef>
              <c:f>Sheet1!$B$1</c:f>
              <c:strCache>
                <c:ptCount val="1"/>
                <c:pt idx="0">
                  <c:v>Service Line Margin</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0.0%</c:formatCode>
                <c:ptCount val="2"/>
                <c:pt idx="0">
                  <c:v>1.4E-2</c:v>
                </c:pt>
                <c:pt idx="1">
                  <c:v>1.2E-2</c:v>
                </c:pt>
              </c:numCache>
            </c:numRef>
          </c:val>
        </c:ser>
        <c:dLbls>
          <c:showLegendKey val="0"/>
          <c:showVal val="1"/>
          <c:showCatName val="0"/>
          <c:showSerName val="0"/>
          <c:showPercent val="0"/>
          <c:showBubbleSize val="0"/>
        </c:dLbls>
        <c:gapWidth val="150"/>
        <c:overlap val="-25"/>
        <c:axId val="64146432"/>
        <c:axId val="64119168"/>
      </c:barChart>
      <c:catAx>
        <c:axId val="6414643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64119168"/>
        <c:crosses val="autoZero"/>
        <c:auto val="1"/>
        <c:lblAlgn val="ctr"/>
        <c:lblOffset val="0"/>
        <c:noMultiLvlLbl val="0"/>
      </c:catAx>
      <c:valAx>
        <c:axId val="64119168"/>
        <c:scaling>
          <c:orientation val="minMax"/>
        </c:scaling>
        <c:delete val="1"/>
        <c:axPos val="l"/>
        <c:numFmt formatCode="0.0%" sourceLinked="1"/>
        <c:majorTickMark val="none"/>
        <c:minorTickMark val="none"/>
        <c:tickLblPos val="none"/>
        <c:crossAx val="6414643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Metric Title</a:t>
            </a:r>
            <a:endParaRPr lang="en-US" dirty="0"/>
          </a:p>
        </c:rich>
      </c:tx>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88092032"/>
        <c:axId val="88119552"/>
      </c:barChart>
      <c:catAx>
        <c:axId val="8809203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88119552"/>
        <c:crosses val="autoZero"/>
        <c:auto val="1"/>
        <c:lblAlgn val="ctr"/>
        <c:lblOffset val="0"/>
        <c:noMultiLvlLbl val="0"/>
      </c:catAx>
      <c:valAx>
        <c:axId val="88119552"/>
        <c:scaling>
          <c:orientation val="minMax"/>
        </c:scaling>
        <c:delete val="1"/>
        <c:axPos val="l"/>
        <c:numFmt formatCode="0%" sourceLinked="1"/>
        <c:majorTickMark val="none"/>
        <c:minorTickMark val="none"/>
        <c:tickLblPos val="none"/>
        <c:crossAx val="8809203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Metric Title</a:t>
            </a:r>
            <a:endParaRPr lang="en-US" dirty="0"/>
          </a:p>
        </c:rich>
      </c:tx>
      <c:overlay val="0"/>
    </c:title>
    <c:autoTitleDeleted val="0"/>
    <c:plotArea>
      <c:layout/>
      <c:barChart>
        <c:barDir val="col"/>
        <c:grouping val="clustered"/>
        <c:varyColors val="0"/>
        <c:ser>
          <c:idx val="0"/>
          <c:order val="0"/>
          <c:tx>
            <c:strRef>
              <c:f>Sheet1!$B$1</c:f>
              <c:strCache>
                <c:ptCount val="1"/>
                <c:pt idx="0">
                  <c:v>Market Share: Secondary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88974464"/>
        <c:axId val="88977408"/>
      </c:barChart>
      <c:catAx>
        <c:axId val="8897446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88977408"/>
        <c:crosses val="autoZero"/>
        <c:auto val="1"/>
        <c:lblAlgn val="ctr"/>
        <c:lblOffset val="0"/>
        <c:noMultiLvlLbl val="0"/>
      </c:catAx>
      <c:valAx>
        <c:axId val="88977408"/>
        <c:scaling>
          <c:orientation val="minMax"/>
        </c:scaling>
        <c:delete val="1"/>
        <c:axPos val="l"/>
        <c:numFmt formatCode="0%" sourceLinked="1"/>
        <c:majorTickMark val="none"/>
        <c:minorTickMark val="none"/>
        <c:tickLblPos val="none"/>
        <c:crossAx val="8897446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91175168"/>
        <c:axId val="91214976"/>
      </c:barChart>
      <c:catAx>
        <c:axId val="9117516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91214976"/>
        <c:crosses val="autoZero"/>
        <c:auto val="1"/>
        <c:lblAlgn val="ctr"/>
        <c:lblOffset val="0"/>
        <c:noMultiLvlLbl val="0"/>
      </c:catAx>
      <c:valAx>
        <c:axId val="91214976"/>
        <c:scaling>
          <c:orientation val="minMax"/>
        </c:scaling>
        <c:delete val="1"/>
        <c:axPos val="l"/>
        <c:numFmt formatCode="0%" sourceLinked="1"/>
        <c:majorTickMark val="none"/>
        <c:minorTickMark val="none"/>
        <c:tickLblPos val="none"/>
        <c:crossAx val="9117516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Sheet1!$B$1</c:f>
              <c:strCache>
                <c:ptCount val="1"/>
                <c:pt idx="0">
                  <c:v>Market Share: Secondary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91258880"/>
        <c:axId val="91261568"/>
      </c:barChart>
      <c:catAx>
        <c:axId val="91258880"/>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91261568"/>
        <c:crosses val="autoZero"/>
        <c:auto val="1"/>
        <c:lblAlgn val="ctr"/>
        <c:lblOffset val="0"/>
        <c:noMultiLvlLbl val="0"/>
      </c:catAx>
      <c:valAx>
        <c:axId val="91261568"/>
        <c:scaling>
          <c:orientation val="minMax"/>
        </c:scaling>
        <c:delete val="1"/>
        <c:axPos val="l"/>
        <c:numFmt formatCode="0%" sourceLinked="1"/>
        <c:majorTickMark val="none"/>
        <c:minorTickMark val="none"/>
        <c:tickLblPos val="none"/>
        <c:crossAx val="91258880"/>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pPr>
            <a:r>
              <a:rPr lang="en-US" dirty="0"/>
              <a:t>Wait-Time to </a:t>
            </a:r>
            <a:r>
              <a:rPr lang="en-US" dirty="0" smtClean="0"/>
              <a:t>Mammogram</a:t>
            </a:r>
            <a:r>
              <a:rPr lang="en-US" baseline="0" dirty="0" smtClean="0"/>
              <a:t> Results</a:t>
            </a:r>
            <a:endParaRPr lang="en-US" dirty="0" smtClean="0"/>
          </a:p>
          <a:p>
            <a:pPr>
              <a:defRPr i="1"/>
            </a:pPr>
            <a:r>
              <a:rPr lang="en-US" sz="1050" dirty="0" smtClean="0"/>
              <a:t>(in days)</a:t>
            </a:r>
            <a:endParaRPr lang="en-US" sz="1050" dirty="0"/>
          </a:p>
        </c:rich>
      </c:tx>
      <c:overlay val="0"/>
    </c:title>
    <c:autoTitleDeleted val="0"/>
    <c:plotArea>
      <c:layout/>
      <c:barChart>
        <c:barDir val="col"/>
        <c:grouping val="clustered"/>
        <c:varyColors val="0"/>
        <c:ser>
          <c:idx val="0"/>
          <c:order val="0"/>
          <c:tx>
            <c:strRef>
              <c:f>Sheet1!$B$1</c:f>
              <c:strCache>
                <c:ptCount val="1"/>
                <c:pt idx="0">
                  <c:v>Wait-Time to Results</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5</c:v>
                </c:pt>
                <c:pt idx="1">
                  <c:v>3</c:v>
                </c:pt>
              </c:numCache>
            </c:numRef>
          </c:val>
        </c:ser>
        <c:dLbls>
          <c:showLegendKey val="0"/>
          <c:showVal val="1"/>
          <c:showCatName val="0"/>
          <c:showSerName val="0"/>
          <c:showPercent val="0"/>
          <c:showBubbleSize val="0"/>
        </c:dLbls>
        <c:gapWidth val="150"/>
        <c:overlap val="-25"/>
        <c:axId val="101065088"/>
        <c:axId val="101067776"/>
      </c:barChart>
      <c:catAx>
        <c:axId val="10106508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101067776"/>
        <c:crosses val="autoZero"/>
        <c:auto val="1"/>
        <c:lblAlgn val="ctr"/>
        <c:lblOffset val="0"/>
        <c:noMultiLvlLbl val="0"/>
      </c:catAx>
      <c:valAx>
        <c:axId val="101067776"/>
        <c:scaling>
          <c:orientation val="minMax"/>
        </c:scaling>
        <c:delete val="1"/>
        <c:axPos val="l"/>
        <c:numFmt formatCode="0" sourceLinked="1"/>
        <c:majorTickMark val="none"/>
        <c:minorTickMark val="none"/>
        <c:tickLblPos val="none"/>
        <c:crossAx val="10106508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pPr>
            <a:r>
              <a:rPr lang="en-US" dirty="0"/>
              <a:t>Total Appointment </a:t>
            </a:r>
            <a:r>
              <a:rPr lang="en-US" dirty="0" smtClean="0"/>
              <a:t>Duration</a:t>
            </a:r>
          </a:p>
          <a:p>
            <a:pPr>
              <a:defRPr i="1"/>
            </a:pPr>
            <a:r>
              <a:rPr lang="en-US" sz="1050" dirty="0" smtClean="0"/>
              <a:t>(in</a:t>
            </a:r>
            <a:r>
              <a:rPr lang="en-US" sz="1050" baseline="0" dirty="0" smtClean="0"/>
              <a:t> minutes)</a:t>
            </a:r>
            <a:endParaRPr lang="en-US" sz="1050" dirty="0"/>
          </a:p>
        </c:rich>
      </c:tx>
      <c:overlay val="0"/>
    </c:title>
    <c:autoTitleDeleted val="0"/>
    <c:plotArea>
      <c:layout/>
      <c:barChart>
        <c:barDir val="col"/>
        <c:grouping val="clustered"/>
        <c:varyColors val="0"/>
        <c:ser>
          <c:idx val="0"/>
          <c:order val="0"/>
          <c:tx>
            <c:strRef>
              <c:f>Sheet1!$B$1</c:f>
              <c:strCache>
                <c:ptCount val="1"/>
                <c:pt idx="0">
                  <c:v>Total Appointment Duration</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55</c:v>
                </c:pt>
                <c:pt idx="1">
                  <c:v>35</c:v>
                </c:pt>
              </c:numCache>
            </c:numRef>
          </c:val>
        </c:ser>
        <c:dLbls>
          <c:showLegendKey val="0"/>
          <c:showVal val="1"/>
          <c:showCatName val="0"/>
          <c:showSerName val="0"/>
          <c:showPercent val="0"/>
          <c:showBubbleSize val="0"/>
        </c:dLbls>
        <c:gapWidth val="150"/>
        <c:overlap val="-25"/>
        <c:axId val="101205888"/>
        <c:axId val="101208832"/>
      </c:barChart>
      <c:catAx>
        <c:axId val="10120588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101208832"/>
        <c:crosses val="autoZero"/>
        <c:auto val="1"/>
        <c:lblAlgn val="ctr"/>
        <c:lblOffset val="0"/>
        <c:noMultiLvlLbl val="0"/>
      </c:catAx>
      <c:valAx>
        <c:axId val="101208832"/>
        <c:scaling>
          <c:orientation val="minMax"/>
        </c:scaling>
        <c:delete val="1"/>
        <c:axPos val="l"/>
        <c:numFmt formatCode="0" sourceLinked="1"/>
        <c:majorTickMark val="none"/>
        <c:minorTickMark val="none"/>
        <c:tickLblPos val="none"/>
        <c:crossAx val="10120588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236492388586E-2"/>
          <c:y val="4.4538601449656566E-2"/>
          <c:w val="0.93384152701522283"/>
          <c:h val="0.73305373166209964"/>
        </c:manualLayout>
      </c:layout>
      <c:barChart>
        <c:barDir val="col"/>
        <c:grouping val="clustered"/>
        <c:varyColors val="0"/>
        <c:ser>
          <c:idx val="0"/>
          <c:order val="0"/>
          <c:tx>
            <c:strRef>
              <c:f>Sheet1!$B$1</c:f>
              <c:strCache>
                <c:ptCount val="1"/>
                <c:pt idx="0">
                  <c:v>2010</c:v>
                </c:pt>
              </c:strCache>
            </c:strRef>
          </c:tx>
          <c:spPr>
            <a:ln>
              <a:solidFill>
                <a:schemeClr val="bg1"/>
              </a:solidFill>
            </a:ln>
          </c:spPr>
          <c:invertIfNegative val="0"/>
          <c:dLbls>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Sheet1!$A$2:$A$9</c:f>
              <c:strCache>
                <c:ptCount val="8"/>
                <c:pt idx="0">
                  <c:v>MRI</c:v>
                </c:pt>
                <c:pt idx="1">
                  <c:v>CT</c:v>
                </c:pt>
                <c:pt idx="2">
                  <c:v>Ultrasound</c:v>
                </c:pt>
                <c:pt idx="3">
                  <c:v>Mammography</c:v>
                </c:pt>
                <c:pt idx="4">
                  <c:v>X-ray</c:v>
                </c:pt>
                <c:pt idx="5">
                  <c:v>Nuclear</c:v>
                </c:pt>
                <c:pt idx="6">
                  <c:v>PET</c:v>
                </c:pt>
                <c:pt idx="7">
                  <c:v>IR</c:v>
                </c:pt>
              </c:strCache>
            </c:strRef>
          </c:cat>
          <c:val>
            <c:numRef>
              <c:f>Sheet1!$B$2:$B$9</c:f>
              <c:numCache>
                <c:formatCode>0</c:formatCode>
                <c:ptCount val="8"/>
                <c:pt idx="0">
                  <c:v>10000</c:v>
                </c:pt>
                <c:pt idx="1">
                  <c:v>10000</c:v>
                </c:pt>
                <c:pt idx="2">
                  <c:v>10000</c:v>
                </c:pt>
                <c:pt idx="3">
                  <c:v>10000</c:v>
                </c:pt>
                <c:pt idx="4">
                  <c:v>10000</c:v>
                </c:pt>
                <c:pt idx="5">
                  <c:v>10000</c:v>
                </c:pt>
                <c:pt idx="6">
                  <c:v>10000</c:v>
                </c:pt>
                <c:pt idx="7">
                  <c:v>10000</c:v>
                </c:pt>
              </c:numCache>
            </c:numRef>
          </c:val>
        </c:ser>
        <c:ser>
          <c:idx val="1"/>
          <c:order val="1"/>
          <c:tx>
            <c:strRef>
              <c:f>Sheet1!$C$1</c:f>
              <c:strCache>
                <c:ptCount val="1"/>
                <c:pt idx="0">
                  <c:v>2011</c:v>
                </c:pt>
              </c:strCache>
            </c:strRef>
          </c:tx>
          <c:spPr>
            <a:ln>
              <a:solidFill>
                <a:schemeClr val="bg1"/>
              </a:solidFill>
            </a:ln>
          </c:spPr>
          <c:invertIfNegative val="0"/>
          <c:dLbls>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Sheet1!$A$2:$A$9</c:f>
              <c:strCache>
                <c:ptCount val="8"/>
                <c:pt idx="0">
                  <c:v>MRI</c:v>
                </c:pt>
                <c:pt idx="1">
                  <c:v>CT</c:v>
                </c:pt>
                <c:pt idx="2">
                  <c:v>Ultrasound</c:v>
                </c:pt>
                <c:pt idx="3">
                  <c:v>Mammography</c:v>
                </c:pt>
                <c:pt idx="4">
                  <c:v>X-ray</c:v>
                </c:pt>
                <c:pt idx="5">
                  <c:v>Nuclear</c:v>
                </c:pt>
                <c:pt idx="6">
                  <c:v>PET</c:v>
                </c:pt>
                <c:pt idx="7">
                  <c:v>IR</c:v>
                </c:pt>
              </c:strCache>
            </c:strRef>
          </c:cat>
          <c:val>
            <c:numRef>
              <c:f>Sheet1!$C$2:$C$9</c:f>
              <c:numCache>
                <c:formatCode>0</c:formatCode>
                <c:ptCount val="8"/>
                <c:pt idx="0">
                  <c:v>12000</c:v>
                </c:pt>
                <c:pt idx="1">
                  <c:v>12000</c:v>
                </c:pt>
                <c:pt idx="2">
                  <c:v>12000</c:v>
                </c:pt>
                <c:pt idx="3">
                  <c:v>12000</c:v>
                </c:pt>
                <c:pt idx="4">
                  <c:v>12000</c:v>
                </c:pt>
                <c:pt idx="5">
                  <c:v>12000</c:v>
                </c:pt>
                <c:pt idx="6">
                  <c:v>12000</c:v>
                </c:pt>
                <c:pt idx="7">
                  <c:v>12000</c:v>
                </c:pt>
              </c:numCache>
            </c:numRef>
          </c:val>
        </c:ser>
        <c:ser>
          <c:idx val="2"/>
          <c:order val="2"/>
          <c:tx>
            <c:strRef>
              <c:f>Sheet1!$D$1</c:f>
              <c:strCache>
                <c:ptCount val="1"/>
                <c:pt idx="0">
                  <c:v>2012</c:v>
                </c:pt>
              </c:strCache>
            </c:strRef>
          </c:tx>
          <c:spPr>
            <a:ln>
              <a:solidFill>
                <a:schemeClr val="bg1"/>
              </a:solidFill>
            </a:ln>
          </c:spPr>
          <c:invertIfNegative val="0"/>
          <c:dLbls>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Sheet1!$A$2:$A$9</c:f>
              <c:strCache>
                <c:ptCount val="8"/>
                <c:pt idx="0">
                  <c:v>MRI</c:v>
                </c:pt>
                <c:pt idx="1">
                  <c:v>CT</c:v>
                </c:pt>
                <c:pt idx="2">
                  <c:v>Ultrasound</c:v>
                </c:pt>
                <c:pt idx="3">
                  <c:v>Mammography</c:v>
                </c:pt>
                <c:pt idx="4">
                  <c:v>X-ray</c:v>
                </c:pt>
                <c:pt idx="5">
                  <c:v>Nuclear</c:v>
                </c:pt>
                <c:pt idx="6">
                  <c:v>PET</c:v>
                </c:pt>
                <c:pt idx="7">
                  <c:v>IR</c:v>
                </c:pt>
              </c:strCache>
            </c:strRef>
          </c:cat>
          <c:val>
            <c:numRef>
              <c:f>Sheet1!$D$2:$D$9</c:f>
              <c:numCache>
                <c:formatCode>0</c:formatCode>
                <c:ptCount val="8"/>
                <c:pt idx="0">
                  <c:v>14000</c:v>
                </c:pt>
                <c:pt idx="1">
                  <c:v>14000</c:v>
                </c:pt>
                <c:pt idx="2">
                  <c:v>14000</c:v>
                </c:pt>
                <c:pt idx="3">
                  <c:v>14000</c:v>
                </c:pt>
                <c:pt idx="4">
                  <c:v>14000</c:v>
                </c:pt>
                <c:pt idx="5">
                  <c:v>14000</c:v>
                </c:pt>
                <c:pt idx="6">
                  <c:v>14000</c:v>
                </c:pt>
                <c:pt idx="7">
                  <c:v>14000</c:v>
                </c:pt>
              </c:numCache>
            </c:numRef>
          </c:val>
        </c:ser>
        <c:dLbls>
          <c:showLegendKey val="0"/>
          <c:showVal val="1"/>
          <c:showCatName val="0"/>
          <c:showSerName val="0"/>
          <c:showPercent val="0"/>
          <c:showBubbleSize val="0"/>
        </c:dLbls>
        <c:gapWidth val="50"/>
        <c:axId val="64280448"/>
        <c:axId val="64281984"/>
      </c:barChart>
      <c:catAx>
        <c:axId val="64280448"/>
        <c:scaling>
          <c:orientation val="minMax"/>
        </c:scaling>
        <c:delete val="0"/>
        <c:axPos val="b"/>
        <c:majorTickMark val="none"/>
        <c:minorTickMark val="none"/>
        <c:tickLblPos val="nextTo"/>
        <c:spPr>
          <a:ln>
            <a:solidFill>
              <a:schemeClr val="tx1"/>
            </a:solidFill>
          </a:ln>
        </c:spPr>
        <c:txPr>
          <a:bodyPr/>
          <a:lstStyle/>
          <a:p>
            <a:pPr>
              <a:defRPr i="1"/>
            </a:pPr>
            <a:endParaRPr lang="en-US"/>
          </a:p>
        </c:txPr>
        <c:crossAx val="64281984"/>
        <c:crosses val="autoZero"/>
        <c:auto val="1"/>
        <c:lblAlgn val="ctr"/>
        <c:lblOffset val="100"/>
        <c:noMultiLvlLbl val="0"/>
      </c:catAx>
      <c:valAx>
        <c:axId val="64281984"/>
        <c:scaling>
          <c:orientation val="minMax"/>
        </c:scaling>
        <c:delete val="0"/>
        <c:axPos val="l"/>
        <c:numFmt formatCode="0" sourceLinked="1"/>
        <c:majorTickMark val="none"/>
        <c:minorTickMark val="none"/>
        <c:tickLblPos val="none"/>
        <c:spPr>
          <a:ln>
            <a:noFill/>
          </a:ln>
        </c:spPr>
        <c:crossAx val="64280448"/>
        <c:crosses val="autoZero"/>
        <c:crossBetween val="between"/>
      </c:valAx>
    </c:plotArea>
    <c:legend>
      <c:legendPos val="b"/>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120552878427E-2"/>
          <c:y val="0.15336295869758079"/>
          <c:w val="0.93384152701522283"/>
          <c:h val="0.27961893761135931"/>
        </c:manualLayout>
      </c:layout>
      <c:barChart>
        <c:barDir val="col"/>
        <c:grouping val="clustered"/>
        <c:varyColors val="0"/>
        <c:ser>
          <c:idx val="0"/>
          <c:order val="0"/>
          <c:tx>
            <c:strRef>
              <c:f>Sheet1!$B$1</c:f>
              <c:strCache>
                <c:ptCount val="1"/>
                <c:pt idx="0">
                  <c:v>Your institution's percent volume change</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0.0%</c:formatCode>
                <c:ptCount val="3"/>
                <c:pt idx="0">
                  <c:v>0</c:v>
                </c:pt>
                <c:pt idx="1">
                  <c:v>0</c:v>
                </c:pt>
                <c:pt idx="2">
                  <c:v>0</c:v>
                </c:pt>
              </c:numCache>
            </c:numRef>
          </c:val>
        </c:ser>
        <c:ser>
          <c:idx val="1"/>
          <c:order val="1"/>
          <c:tx>
            <c:strRef>
              <c:f>Sheet1!$C$1</c:f>
              <c:strCache>
                <c:ptCount val="1"/>
                <c:pt idx="0">
                  <c:v>Imaging Performance Partnership percent volume change national benchmark</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eparator>, </c:separator>
            <c:showLeaderLines val="0"/>
          </c:dLbls>
          <c:cat>
            <c:numRef>
              <c:f>Sheet1!$A$2:$A$4</c:f>
              <c:numCache>
                <c:formatCode>General</c:formatCode>
                <c:ptCount val="3"/>
              </c:numCache>
            </c:numRef>
          </c:cat>
          <c:val>
            <c:numRef>
              <c:f>Sheet1!$C$2:$C$4</c:f>
              <c:numCache>
                <c:formatCode>0.0%</c:formatCode>
                <c:ptCount val="3"/>
                <c:pt idx="0">
                  <c:v>1.7000000000000001E-2</c:v>
                </c:pt>
                <c:pt idx="1">
                  <c:v>1.7000000000000001E-2</c:v>
                </c:pt>
                <c:pt idx="2">
                  <c:v>2.1999999999999999E-2</c:v>
                </c:pt>
              </c:numCache>
            </c:numRef>
          </c:val>
        </c:ser>
        <c:dLbls>
          <c:showLegendKey val="0"/>
          <c:showVal val="1"/>
          <c:showCatName val="0"/>
          <c:showSerName val="0"/>
          <c:showPercent val="0"/>
          <c:showBubbleSize val="0"/>
        </c:dLbls>
        <c:gapWidth val="50"/>
        <c:axId val="68921216"/>
        <c:axId val="68922752"/>
      </c:barChart>
      <c:catAx>
        <c:axId val="68921216"/>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68922752"/>
        <c:crosses val="autoZero"/>
        <c:auto val="1"/>
        <c:lblAlgn val="ctr"/>
        <c:lblOffset val="100"/>
        <c:noMultiLvlLbl val="0"/>
      </c:catAx>
      <c:valAx>
        <c:axId val="68922752"/>
        <c:scaling>
          <c:orientation val="minMax"/>
        </c:scaling>
        <c:delete val="0"/>
        <c:axPos val="l"/>
        <c:numFmt formatCode="0.0%" sourceLinked="1"/>
        <c:majorTickMark val="none"/>
        <c:minorTickMark val="none"/>
        <c:tickLblPos val="none"/>
        <c:spPr>
          <a:ln>
            <a:noFill/>
          </a:ln>
        </c:spPr>
        <c:crossAx val="68921216"/>
        <c:crosses val="autoZero"/>
        <c:crossBetween val="between"/>
      </c:valAx>
    </c:plotArea>
    <c:legend>
      <c:legendPos val="b"/>
      <c:layout>
        <c:manualLayout>
          <c:xMode val="edge"/>
          <c:yMode val="edge"/>
          <c:x val="0.15462983482577605"/>
          <c:y val="0.80757880341177257"/>
          <c:w val="0.77616318833953546"/>
          <c:h val="0.16584943077081632"/>
        </c:manualLayout>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236492388586E-2"/>
          <c:y val="4.4538601449656566E-2"/>
          <c:w val="0.93384152701522283"/>
          <c:h val="0.73305373166209964"/>
        </c:manualLayout>
      </c:layout>
      <c:barChart>
        <c:barDir val="col"/>
        <c:grouping val="clustered"/>
        <c:varyColors val="0"/>
        <c:ser>
          <c:idx val="0"/>
          <c:order val="0"/>
          <c:tx>
            <c:strRef>
              <c:f>Sheet1!$B$1</c:f>
              <c:strCache>
                <c:ptCount val="1"/>
                <c:pt idx="0">
                  <c:v>Your institution's percent volume change</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0.0%</c:formatCode>
                <c:ptCount val="3"/>
                <c:pt idx="0">
                  <c:v>0</c:v>
                </c:pt>
                <c:pt idx="1">
                  <c:v>0</c:v>
                </c:pt>
                <c:pt idx="2">
                  <c:v>0</c:v>
                </c:pt>
              </c:numCache>
            </c:numRef>
          </c:val>
        </c:ser>
        <c:ser>
          <c:idx val="1"/>
          <c:order val="1"/>
          <c:tx>
            <c:strRef>
              <c:f>Sheet1!$C$1</c:f>
              <c:strCache>
                <c:ptCount val="1"/>
                <c:pt idx="0">
                  <c:v>Imaging Performance Partnership's percent volume change national benchmark</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eparator>, </c:separator>
            <c:showLeaderLines val="0"/>
          </c:dLbls>
          <c:cat>
            <c:numRef>
              <c:f>Sheet1!$A$2:$A$4</c:f>
              <c:numCache>
                <c:formatCode>General</c:formatCode>
                <c:ptCount val="3"/>
              </c:numCache>
            </c:numRef>
          </c:cat>
          <c:val>
            <c:numRef>
              <c:f>Sheet1!$C$2:$C$4</c:f>
              <c:numCache>
                <c:formatCode>0.0%</c:formatCode>
                <c:ptCount val="3"/>
                <c:pt idx="0">
                  <c:v>-2.1999999999999999E-2</c:v>
                </c:pt>
                <c:pt idx="1">
                  <c:v>-8.7999999999999995E-2</c:v>
                </c:pt>
                <c:pt idx="2">
                  <c:v>0.01</c:v>
                </c:pt>
              </c:numCache>
            </c:numRef>
          </c:val>
        </c:ser>
        <c:dLbls>
          <c:showLegendKey val="0"/>
          <c:showVal val="1"/>
          <c:showCatName val="0"/>
          <c:showSerName val="0"/>
          <c:showPercent val="0"/>
          <c:showBubbleSize val="0"/>
        </c:dLbls>
        <c:gapWidth val="50"/>
        <c:axId val="69169920"/>
        <c:axId val="69171456"/>
      </c:barChart>
      <c:catAx>
        <c:axId val="69169920"/>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69171456"/>
        <c:crosses val="autoZero"/>
        <c:auto val="1"/>
        <c:lblAlgn val="ctr"/>
        <c:lblOffset val="100"/>
        <c:noMultiLvlLbl val="0"/>
      </c:catAx>
      <c:valAx>
        <c:axId val="69171456"/>
        <c:scaling>
          <c:orientation val="minMax"/>
        </c:scaling>
        <c:delete val="0"/>
        <c:axPos val="l"/>
        <c:numFmt formatCode="0.0%" sourceLinked="1"/>
        <c:majorTickMark val="none"/>
        <c:minorTickMark val="none"/>
        <c:tickLblPos val="none"/>
        <c:spPr>
          <a:ln>
            <a:noFill/>
          </a:ln>
        </c:spPr>
        <c:crossAx val="69169920"/>
        <c:crosses val="autoZero"/>
        <c:crossBetween val="between"/>
      </c:valAx>
    </c:plotArea>
    <c:legend>
      <c:legendPos val="b"/>
      <c:legendEntry>
        <c:idx val="0"/>
        <c:txPr>
          <a:bodyPr/>
          <a:lstStyle/>
          <a:p>
            <a:pPr>
              <a:defRPr sz="850"/>
            </a:pPr>
            <a:endParaRPr lang="en-US"/>
          </a:p>
        </c:txPr>
      </c:legendEntry>
      <c:legendEntry>
        <c:idx val="1"/>
        <c:txPr>
          <a:bodyPr/>
          <a:lstStyle/>
          <a:p>
            <a:pPr>
              <a:defRPr sz="850"/>
            </a:pPr>
            <a:endParaRPr lang="en-US"/>
          </a:p>
        </c:txPr>
      </c:legendEntry>
      <c:layout>
        <c:manualLayout>
          <c:xMode val="edge"/>
          <c:yMode val="edge"/>
          <c:x val="0.16502065697307125"/>
          <c:y val="0.80069601897028719"/>
          <c:w val="0.75985339596256307"/>
          <c:h val="0.16702889478330088"/>
        </c:manualLayout>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236492388586E-2"/>
          <c:y val="4.4538601449656566E-2"/>
          <c:w val="0.93384152701522283"/>
          <c:h val="0.73305373166209964"/>
        </c:manualLayout>
      </c:layout>
      <c:barChart>
        <c:barDir val="col"/>
        <c:grouping val="clustered"/>
        <c:varyColors val="0"/>
        <c:ser>
          <c:idx val="0"/>
          <c:order val="0"/>
          <c:tx>
            <c:strRef>
              <c:f>Sheet1!$B$1</c:f>
              <c:strCache>
                <c:ptCount val="1"/>
                <c:pt idx="0">
                  <c:v>Your institution's percent volume change</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0.0%</c:formatCode>
                <c:ptCount val="3"/>
                <c:pt idx="0">
                  <c:v>0</c:v>
                </c:pt>
                <c:pt idx="1">
                  <c:v>0</c:v>
                </c:pt>
                <c:pt idx="2">
                  <c:v>0</c:v>
                </c:pt>
              </c:numCache>
            </c:numRef>
          </c:val>
        </c:ser>
        <c:ser>
          <c:idx val="1"/>
          <c:order val="1"/>
          <c:tx>
            <c:strRef>
              <c:f>Sheet1!$C$1</c:f>
              <c:strCache>
                <c:ptCount val="1"/>
                <c:pt idx="0">
                  <c:v>Imaging Performance Partnership's average growth rate per year</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eparator>, </c:separator>
            <c:showLeaderLines val="0"/>
          </c:dLbls>
          <c:cat>
            <c:numRef>
              <c:f>Sheet1!$A$2:$A$4</c:f>
              <c:numCache>
                <c:formatCode>General</c:formatCode>
                <c:ptCount val="3"/>
              </c:numCache>
            </c:numRef>
          </c:cat>
          <c:val>
            <c:numRef>
              <c:f>Sheet1!$C$2:$C$4</c:f>
              <c:numCache>
                <c:formatCode>0.0%</c:formatCode>
                <c:ptCount val="3"/>
                <c:pt idx="0">
                  <c:v>2.5999999999999999E-2</c:v>
                </c:pt>
                <c:pt idx="1">
                  <c:v>4.2999999999999997E-2</c:v>
                </c:pt>
                <c:pt idx="2">
                  <c:v>1.4999999999999999E-2</c:v>
                </c:pt>
              </c:numCache>
            </c:numRef>
          </c:val>
        </c:ser>
        <c:dLbls>
          <c:showLegendKey val="0"/>
          <c:showVal val="1"/>
          <c:showCatName val="0"/>
          <c:showSerName val="0"/>
          <c:showPercent val="0"/>
          <c:showBubbleSize val="0"/>
        </c:dLbls>
        <c:gapWidth val="50"/>
        <c:axId val="69626496"/>
        <c:axId val="69628288"/>
      </c:barChart>
      <c:catAx>
        <c:axId val="69626496"/>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69628288"/>
        <c:crosses val="autoZero"/>
        <c:auto val="1"/>
        <c:lblAlgn val="ctr"/>
        <c:lblOffset val="100"/>
        <c:noMultiLvlLbl val="0"/>
      </c:catAx>
      <c:valAx>
        <c:axId val="69628288"/>
        <c:scaling>
          <c:orientation val="minMax"/>
        </c:scaling>
        <c:delete val="0"/>
        <c:axPos val="l"/>
        <c:numFmt formatCode="0.0%" sourceLinked="1"/>
        <c:majorTickMark val="none"/>
        <c:minorTickMark val="none"/>
        <c:tickLblPos val="none"/>
        <c:spPr>
          <a:ln>
            <a:noFill/>
          </a:ln>
        </c:spPr>
        <c:crossAx val="69626496"/>
        <c:crosses val="autoZero"/>
        <c:crossBetween val="between"/>
      </c:valAx>
    </c:plotArea>
    <c:legend>
      <c:legendPos val="b"/>
      <c:layout>
        <c:manualLayout>
          <c:xMode val="edge"/>
          <c:yMode val="edge"/>
          <c:x val="5.696687856480899E-2"/>
          <c:y val="0.83297110521669915"/>
          <c:w val="0.89598975429157579"/>
          <c:h val="0.13949594467105533"/>
        </c:manualLayout>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236492388586E-2"/>
          <c:y val="4.4538601449656566E-2"/>
          <c:w val="0.93384152701522283"/>
          <c:h val="0.73305373166209964"/>
        </c:manualLayout>
      </c:layout>
      <c:barChart>
        <c:barDir val="col"/>
        <c:grouping val="clustered"/>
        <c:varyColors val="0"/>
        <c:ser>
          <c:idx val="0"/>
          <c:order val="0"/>
          <c:tx>
            <c:strRef>
              <c:f>Sheet1!$B$1</c:f>
              <c:strCache>
                <c:ptCount val="1"/>
                <c:pt idx="0">
                  <c:v>Your institution's percent volume change</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0.0%</c:formatCode>
                <c:ptCount val="3"/>
                <c:pt idx="0">
                  <c:v>0</c:v>
                </c:pt>
                <c:pt idx="1">
                  <c:v>0</c:v>
                </c:pt>
                <c:pt idx="2">
                  <c:v>0</c:v>
                </c:pt>
              </c:numCache>
            </c:numRef>
          </c:val>
        </c:ser>
        <c:ser>
          <c:idx val="1"/>
          <c:order val="1"/>
          <c:tx>
            <c:strRef>
              <c:f>Sheet1!$C$1</c:f>
              <c:strCache>
                <c:ptCount val="1"/>
                <c:pt idx="0">
                  <c:v>Imaging Performance Partnership's average growth rate per year</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eparator>, </c:separator>
            <c:showLeaderLines val="0"/>
          </c:dLbls>
          <c:cat>
            <c:numRef>
              <c:f>Sheet1!$A$2:$A$4</c:f>
              <c:numCache>
                <c:formatCode>General</c:formatCode>
                <c:ptCount val="3"/>
              </c:numCache>
            </c:numRef>
          </c:cat>
          <c:val>
            <c:numRef>
              <c:f>Sheet1!$C$2:$C$4</c:f>
              <c:numCache>
                <c:formatCode>0.0%</c:formatCode>
                <c:ptCount val="3"/>
                <c:pt idx="0">
                  <c:v>-1.4999999999999999E-2</c:v>
                </c:pt>
                <c:pt idx="1">
                  <c:v>3.5999999999999997E-2</c:v>
                </c:pt>
                <c:pt idx="2">
                  <c:v>8.9999999999999993E-3</c:v>
                </c:pt>
              </c:numCache>
            </c:numRef>
          </c:val>
        </c:ser>
        <c:dLbls>
          <c:showLegendKey val="0"/>
          <c:showVal val="1"/>
          <c:showCatName val="0"/>
          <c:showSerName val="0"/>
          <c:showPercent val="0"/>
          <c:showBubbleSize val="0"/>
        </c:dLbls>
        <c:gapWidth val="50"/>
        <c:axId val="70657536"/>
        <c:axId val="70659072"/>
      </c:barChart>
      <c:catAx>
        <c:axId val="70657536"/>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70659072"/>
        <c:crosses val="autoZero"/>
        <c:auto val="1"/>
        <c:lblAlgn val="ctr"/>
        <c:lblOffset val="100"/>
        <c:noMultiLvlLbl val="0"/>
      </c:catAx>
      <c:valAx>
        <c:axId val="70659072"/>
        <c:scaling>
          <c:orientation val="minMax"/>
        </c:scaling>
        <c:delete val="0"/>
        <c:axPos val="l"/>
        <c:numFmt formatCode="0.0%" sourceLinked="1"/>
        <c:majorTickMark val="none"/>
        <c:minorTickMark val="none"/>
        <c:tickLblPos val="none"/>
        <c:spPr>
          <a:ln>
            <a:noFill/>
          </a:ln>
        </c:spPr>
        <c:crossAx val="70657536"/>
        <c:crosses val="autoZero"/>
        <c:crossBetween val="between"/>
      </c:valAx>
    </c:plotArea>
    <c:legend>
      <c:legendPos val="b"/>
      <c:layout>
        <c:manualLayout>
          <c:xMode val="edge"/>
          <c:yMode val="edge"/>
          <c:x val="5.696687856480899E-2"/>
          <c:y val="0.83297110521669915"/>
          <c:w val="0.89598975429157579"/>
          <c:h val="0.13949594467105533"/>
        </c:manualLayout>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79236492388586E-2"/>
          <c:y val="4.4538601449656566E-2"/>
          <c:w val="0.93384152701522283"/>
          <c:h val="0.60498482178817492"/>
        </c:manualLayout>
      </c:layout>
      <c:barChart>
        <c:barDir val="col"/>
        <c:grouping val="clustered"/>
        <c:varyColors val="0"/>
        <c:ser>
          <c:idx val="0"/>
          <c:order val="0"/>
          <c:tx>
            <c:strRef>
              <c:f>Sheet1!$B$1</c:f>
              <c:strCache>
                <c:ptCount val="1"/>
                <c:pt idx="0">
                  <c:v>Your institution's growth rate per year</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0.0%</c:formatCode>
                <c:ptCount val="3"/>
                <c:pt idx="0">
                  <c:v>0</c:v>
                </c:pt>
                <c:pt idx="1">
                  <c:v>0</c:v>
                </c:pt>
                <c:pt idx="2">
                  <c:v>0</c:v>
                </c:pt>
              </c:numCache>
            </c:numRef>
          </c:val>
        </c:ser>
        <c:ser>
          <c:idx val="1"/>
          <c:order val="1"/>
          <c:tx>
            <c:strRef>
              <c:f>Sheet1!$C$1</c:f>
              <c:strCache>
                <c:ptCount val="1"/>
                <c:pt idx="0">
                  <c:v>Imaging Performance Partnership's percent volume change national benchmark</c:v>
                </c:pt>
              </c:strCache>
            </c:strRef>
          </c:tx>
          <c:spPr>
            <a:ln>
              <a:solidFill>
                <a:schemeClr val="bg1"/>
              </a:solidFill>
            </a:ln>
          </c:spPr>
          <c:invertIfNegative val="0"/>
          <c:dLbls>
            <c:numFmt formatCode="0.0%" sourceLinked="0"/>
            <c:txPr>
              <a:bodyPr/>
              <a:lstStyle/>
              <a:p>
                <a:pPr>
                  <a:defRPr b="1"/>
                </a:pPr>
                <a:endParaRPr lang="en-US"/>
              </a:p>
            </c:txPr>
            <c:dLblPos val="outEnd"/>
            <c:showLegendKey val="0"/>
            <c:showVal val="1"/>
            <c:showCatName val="0"/>
            <c:showSerName val="0"/>
            <c:showPercent val="0"/>
            <c:showBubbleSize val="0"/>
            <c:separator>, </c:separator>
            <c:showLeaderLines val="0"/>
          </c:dLbls>
          <c:cat>
            <c:numRef>
              <c:f>Sheet1!$A$2:$A$4</c:f>
              <c:numCache>
                <c:formatCode>General</c:formatCode>
                <c:ptCount val="3"/>
              </c:numCache>
            </c:numRef>
          </c:cat>
          <c:val>
            <c:numRef>
              <c:f>Sheet1!$C$2:$C$4</c:f>
              <c:numCache>
                <c:formatCode>0.0%</c:formatCode>
                <c:ptCount val="3"/>
                <c:pt idx="0">
                  <c:v>-1.4999999999999999E-2</c:v>
                </c:pt>
                <c:pt idx="1">
                  <c:v>-1E-3</c:v>
                </c:pt>
                <c:pt idx="2">
                  <c:v>2.1000000000000001E-2</c:v>
                </c:pt>
              </c:numCache>
            </c:numRef>
          </c:val>
        </c:ser>
        <c:dLbls>
          <c:showLegendKey val="0"/>
          <c:showVal val="1"/>
          <c:showCatName val="0"/>
          <c:showSerName val="0"/>
          <c:showPercent val="0"/>
          <c:showBubbleSize val="0"/>
        </c:dLbls>
        <c:gapWidth val="50"/>
        <c:axId val="70699648"/>
        <c:axId val="70701440"/>
      </c:barChart>
      <c:catAx>
        <c:axId val="70699648"/>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70701440"/>
        <c:crosses val="autoZero"/>
        <c:auto val="1"/>
        <c:lblAlgn val="ctr"/>
        <c:lblOffset val="100"/>
        <c:noMultiLvlLbl val="0"/>
      </c:catAx>
      <c:valAx>
        <c:axId val="70701440"/>
        <c:scaling>
          <c:orientation val="minMax"/>
        </c:scaling>
        <c:delete val="0"/>
        <c:axPos val="l"/>
        <c:numFmt formatCode="0.0%" sourceLinked="1"/>
        <c:majorTickMark val="none"/>
        <c:minorTickMark val="none"/>
        <c:tickLblPos val="none"/>
        <c:spPr>
          <a:ln>
            <a:noFill/>
          </a:ln>
        </c:spPr>
        <c:crossAx val="70699648"/>
        <c:crosses val="autoZero"/>
        <c:crossBetween val="between"/>
      </c:valAx>
    </c:plotArea>
    <c:legend>
      <c:legendPos val="b"/>
      <c:layout>
        <c:manualLayout>
          <c:xMode val="edge"/>
          <c:yMode val="edge"/>
          <c:x val="5.696687856480899E-2"/>
          <c:y val="0.7995922274852868"/>
          <c:w val="0.89598975429157579"/>
          <c:h val="0.17287458596897223"/>
        </c:manualLayout>
      </c:layout>
      <c:overlay val="0"/>
      <c:spPr>
        <a:noFill/>
        <a:ln>
          <a:solidFill>
            <a:schemeClr val="tx1"/>
          </a:solidFill>
        </a:ln>
      </c:spPr>
    </c:legend>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57C91-4814-4AA2-9391-9BE72488694C}" type="datetimeFigureOut">
              <a:rPr lang="en-US" smtClean="0"/>
              <a:pPr/>
              <a:t>2/6/2014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397CE-5E86-4661-B0C5-9F93836F6E1D}" type="slidenum">
              <a:rPr lang="en-US" smtClean="0"/>
              <a:pPr/>
              <a:t>‹#›</a:t>
            </a:fld>
            <a:endParaRPr lang="en-US" dirty="0"/>
          </a:p>
        </p:txBody>
      </p:sp>
    </p:spTree>
    <p:extLst>
      <p:ext uri="{BB962C8B-B14F-4D97-AF65-F5344CB8AC3E}">
        <p14:creationId xmlns:p14="http://schemas.microsoft.com/office/powerpoint/2010/main" val="2362759721"/>
      </p:ext>
    </p:extLst>
  </p:cSld>
  <p:clrMap bg1="lt1" tx1="dk1" bg2="lt2" tx2="dk2" accent1="accent1" accent2="accent2" accent3="accent3" accent4="accent4" accent5="accent5" accent6="accent6" hlink="hlink" folHlink="folHlink"/>
  <p:notesStyle>
    <a:lvl1pPr marL="0" algn="l" defTabSz="910118" rtl="0" eaLnBrk="1" latinLnBrk="0" hangingPunct="1">
      <a:defRPr sz="1100" kern="1200">
        <a:solidFill>
          <a:schemeClr val="tx1"/>
        </a:solidFill>
        <a:latin typeface="+mn-lt"/>
        <a:ea typeface="+mn-ea"/>
        <a:cs typeface="+mn-cs"/>
      </a:defRPr>
    </a:lvl1pPr>
    <a:lvl2pPr marL="455063" algn="l" defTabSz="910118" rtl="0" eaLnBrk="1" latinLnBrk="0" hangingPunct="1">
      <a:defRPr sz="1100" kern="1200">
        <a:solidFill>
          <a:schemeClr val="tx1"/>
        </a:solidFill>
        <a:latin typeface="+mn-lt"/>
        <a:ea typeface="+mn-ea"/>
        <a:cs typeface="+mn-cs"/>
      </a:defRPr>
    </a:lvl2pPr>
    <a:lvl3pPr marL="910118" algn="l" defTabSz="910118" rtl="0" eaLnBrk="1" latinLnBrk="0" hangingPunct="1">
      <a:defRPr sz="1100" kern="1200">
        <a:solidFill>
          <a:schemeClr val="tx1"/>
        </a:solidFill>
        <a:latin typeface="+mn-lt"/>
        <a:ea typeface="+mn-ea"/>
        <a:cs typeface="+mn-cs"/>
      </a:defRPr>
    </a:lvl3pPr>
    <a:lvl4pPr marL="1365177" algn="l" defTabSz="910118" rtl="0" eaLnBrk="1" latinLnBrk="0" hangingPunct="1">
      <a:defRPr sz="1100" kern="1200">
        <a:solidFill>
          <a:schemeClr val="tx1"/>
        </a:solidFill>
        <a:latin typeface="+mn-lt"/>
        <a:ea typeface="+mn-ea"/>
        <a:cs typeface="+mn-cs"/>
      </a:defRPr>
    </a:lvl4pPr>
    <a:lvl5pPr marL="1820242" algn="l" defTabSz="910118" rtl="0" eaLnBrk="1" latinLnBrk="0" hangingPunct="1">
      <a:defRPr sz="1100" kern="1200">
        <a:solidFill>
          <a:schemeClr val="tx1"/>
        </a:solidFill>
        <a:latin typeface="+mn-lt"/>
        <a:ea typeface="+mn-ea"/>
        <a:cs typeface="+mn-cs"/>
      </a:defRPr>
    </a:lvl5pPr>
    <a:lvl6pPr marL="2275299" algn="l" defTabSz="910118" rtl="0" eaLnBrk="1" latinLnBrk="0" hangingPunct="1">
      <a:defRPr sz="1100" kern="1200">
        <a:solidFill>
          <a:schemeClr val="tx1"/>
        </a:solidFill>
        <a:latin typeface="+mn-lt"/>
        <a:ea typeface="+mn-ea"/>
        <a:cs typeface="+mn-cs"/>
      </a:defRPr>
    </a:lvl6pPr>
    <a:lvl7pPr marL="2730353" algn="l" defTabSz="910118" rtl="0" eaLnBrk="1" latinLnBrk="0" hangingPunct="1">
      <a:defRPr sz="1100" kern="1200">
        <a:solidFill>
          <a:schemeClr val="tx1"/>
        </a:solidFill>
        <a:latin typeface="+mn-lt"/>
        <a:ea typeface="+mn-ea"/>
        <a:cs typeface="+mn-cs"/>
      </a:defRPr>
    </a:lvl7pPr>
    <a:lvl8pPr marL="3185414" algn="l" defTabSz="910118" rtl="0" eaLnBrk="1" latinLnBrk="0" hangingPunct="1">
      <a:defRPr sz="1100" kern="1200">
        <a:solidFill>
          <a:schemeClr val="tx1"/>
        </a:solidFill>
        <a:latin typeface="+mn-lt"/>
        <a:ea typeface="+mn-ea"/>
        <a:cs typeface="+mn-cs"/>
      </a:defRPr>
    </a:lvl8pPr>
    <a:lvl9pPr marL="3640471" algn="l" defTabSz="91011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enstats.census.gov/usa/usa.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dvisory.com/Research/Imaging-Performance-Partnership/Studies/2012/Road-Map-for-Refor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dvisory.com/Research/Imaging-Performance-Partnership/Studies/2012/Road-Map-for-Refor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hpr.hrsa.gov/healthworkforce/reports/physwfissues.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dvisory.com/Technology/Crimson-Market-Advantage/Member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advisory.com/Research/Imaging-Performance-Partnership/Studies/2011/Advancing-Imaging-Referral-Strateg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dvisory.com/Research/Technology-Insights/Resources/2012/Clinical-Technology-Compendiu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dvisory.com/Research/Imaging-Performance-Partnership"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a:t>
            </a:fld>
            <a:endParaRPr lang="en-US" dirty="0"/>
          </a:p>
        </p:txBody>
      </p:sp>
    </p:spTree>
    <p:extLst>
      <p:ext uri="{BB962C8B-B14F-4D97-AF65-F5344CB8AC3E}">
        <p14:creationId xmlns:p14="http://schemas.microsoft.com/office/powerpoint/2010/main" val="185797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smtClean="0"/>
              <a:t>Purpose:</a:t>
            </a:r>
            <a:r>
              <a:rPr lang="en-US" b="0" dirty="0" smtClean="0"/>
              <a:t> To show</a:t>
            </a:r>
            <a:r>
              <a:rPr lang="en-US" b="0" baseline="0" dirty="0" smtClean="0"/>
              <a:t> recent historical volume performance in your outpatient imaging department.</a:t>
            </a:r>
            <a:endParaRPr lang="en-US" b="1" dirty="0" smtClean="0"/>
          </a:p>
          <a:p>
            <a:pPr eaLnBrk="1" hangingPunct="1">
              <a:buFontTx/>
              <a:buNone/>
            </a:pPr>
            <a:endParaRPr lang="en-US" b="1" dirty="0" smtClean="0"/>
          </a:p>
          <a:p>
            <a:pPr eaLnBrk="1" hangingPunct="1">
              <a:buFontTx/>
              <a:buNone/>
            </a:pPr>
            <a:r>
              <a:rPr lang="en-US" b="1" dirty="0" smtClean="0"/>
              <a:t>Task: </a:t>
            </a:r>
            <a:r>
              <a:rPr lang="en-US" b="0" dirty="0" smtClean="0"/>
              <a:t>This</a:t>
            </a:r>
            <a:r>
              <a:rPr lang="en-US" b="0" baseline="0" dirty="0" smtClean="0"/>
              <a:t> graph shows recent trends in your institution’s volumes. </a:t>
            </a:r>
            <a:r>
              <a:rPr lang="en-US" dirty="0" smtClean="0"/>
              <a:t>List recent calendar</a:t>
            </a:r>
            <a:r>
              <a:rPr lang="en-US" baseline="0" dirty="0" smtClean="0"/>
              <a:t> </a:t>
            </a:r>
            <a:r>
              <a:rPr lang="en-US" dirty="0" smtClean="0"/>
              <a:t>year volumes for each outpatient modality.</a:t>
            </a:r>
            <a:r>
              <a:rPr lang="en-US" baseline="0" dirty="0" smtClean="0"/>
              <a:t> </a:t>
            </a:r>
            <a:r>
              <a:rPr lang="en-US" dirty="0" smtClean="0"/>
              <a:t>To fill in data specific</a:t>
            </a:r>
            <a:r>
              <a:rPr lang="en-US" baseline="0" dirty="0" smtClean="0"/>
              <a:t> to </a:t>
            </a:r>
            <a:r>
              <a:rPr lang="en-US" dirty="0" smtClean="0"/>
              <a:t>your institution,</a:t>
            </a:r>
            <a:r>
              <a:rPr lang="en-US" baseline="0" dirty="0" smtClean="0"/>
              <a:t> right-click on each graph and click “Edit Data…” </a:t>
            </a:r>
            <a:r>
              <a:rPr lang="en-US" dirty="0" smtClean="0"/>
              <a:t>If you like,</a:t>
            </a:r>
            <a:r>
              <a:rPr lang="en-US" baseline="0" dirty="0" smtClean="0"/>
              <a:t> you can duplicate </a:t>
            </a:r>
            <a:r>
              <a:rPr lang="en-US" dirty="0" smtClean="0"/>
              <a:t>this slide to break out volume trends by multiple sites.</a:t>
            </a:r>
            <a:endParaRPr lang="en-US" b="1" dirty="0" smtClean="0"/>
          </a:p>
        </p:txBody>
      </p:sp>
      <p:sp>
        <p:nvSpPr>
          <p:cNvPr id="4" name="Slide Number Placeholder 3"/>
          <p:cNvSpPr>
            <a:spLocks noGrp="1"/>
          </p:cNvSpPr>
          <p:nvPr>
            <p:ph type="sldNum" sz="quarter" idx="10"/>
          </p:nvPr>
        </p:nvSpPr>
        <p:spPr/>
        <p:txBody>
          <a:bodyPr/>
          <a:lstStyle/>
          <a:p>
            <a:fld id="{FB8132A0-C946-4BCE-B355-3FB5DF19E0D3}" type="slidenum">
              <a:rPr lang="en-US" smtClean="0"/>
              <a:pPr/>
              <a:t>10</a:t>
            </a:fld>
            <a:endParaRPr lang="en-US"/>
          </a:p>
        </p:txBody>
      </p:sp>
    </p:spTree>
    <p:extLst>
      <p:ext uri="{BB962C8B-B14F-4D97-AF65-F5344CB8AC3E}">
        <p14:creationId xmlns:p14="http://schemas.microsoft.com/office/powerpoint/2010/main" val="278572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smtClean="0"/>
              <a:t>Purpose:</a:t>
            </a:r>
            <a:r>
              <a:rPr lang="en-US" b="0" dirty="0" smtClean="0"/>
              <a:t> To compare your</a:t>
            </a:r>
            <a:r>
              <a:rPr lang="en-US" b="0" baseline="0" dirty="0" smtClean="0"/>
              <a:t> recent outpatient growth rates to Partnership averages.</a:t>
            </a:r>
            <a:endParaRPr lang="en-US" b="1" dirty="0" smtClean="0"/>
          </a:p>
          <a:p>
            <a:pPr eaLnBrk="1" hangingPunct="1">
              <a:buFontTx/>
              <a:buNone/>
            </a:pPr>
            <a:endParaRPr lang="en-US" b="1" dirty="0" smtClean="0"/>
          </a:p>
          <a:p>
            <a:pPr eaLnBrk="1" hangingPunct="1">
              <a:buFontTx/>
              <a:buNone/>
            </a:pPr>
            <a:r>
              <a:rPr lang="en-US" b="1" dirty="0" smtClean="0"/>
              <a:t>Task: </a:t>
            </a:r>
            <a:r>
              <a:rPr lang="en-US" b="0" dirty="0" smtClean="0"/>
              <a:t>This</a:t>
            </a:r>
            <a:r>
              <a:rPr lang="en-US" b="0" baseline="0" dirty="0" smtClean="0"/>
              <a:t> graph compares your recent historical outpatient growth rates by modality to average growth rates of your fellow Imaging Performance Partnership members. </a:t>
            </a:r>
            <a:r>
              <a:rPr lang="en-US" dirty="0" smtClean="0"/>
              <a:t>To fill in data specific</a:t>
            </a:r>
            <a:r>
              <a:rPr lang="en-US" baseline="0" dirty="0" smtClean="0"/>
              <a:t> to </a:t>
            </a:r>
            <a:r>
              <a:rPr lang="en-US" dirty="0" smtClean="0"/>
              <a:t>your institution,</a:t>
            </a:r>
            <a:r>
              <a:rPr lang="en-US" baseline="0" dirty="0" smtClean="0"/>
              <a:t> right-click on each graph and click “Edit Data…” Replace “Your institution’s…” with your institution’s name. </a:t>
            </a:r>
          </a:p>
          <a:p>
            <a:pPr eaLnBrk="1" hangingPunct="1">
              <a:buFontTx/>
              <a:buNone/>
            </a:pPr>
            <a:endParaRPr lang="en-US" baseline="0" dirty="0" smtClean="0"/>
          </a:p>
          <a:p>
            <a:pPr eaLnBrk="1" hangingPunct="1">
              <a:buFontTx/>
              <a:buNone/>
            </a:pPr>
            <a:r>
              <a:rPr lang="en-US" b="1" baseline="0" dirty="0" smtClean="0"/>
              <a:t>Additional Resources: </a:t>
            </a:r>
            <a:r>
              <a:rPr lang="en-US" baseline="0" dirty="0" smtClean="0"/>
              <a:t>You can use the Outpatient Imaging Market Estimator to predict national and regional growth rates by modality.</a:t>
            </a:r>
          </a:p>
          <a:p>
            <a:pPr eaLnBrk="1" hangingPunct="1">
              <a:buFontTx/>
              <a:buNone/>
            </a:pPr>
            <a:endParaRPr lang="en-US"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0" baseline="0" dirty="0" smtClean="0"/>
              <a:t>For the full results of the Imaging Performance Partnership’s 2013 Volumes and Benchmarking Survey, visit: http://www.advisory.com/Research/Imaging-Performance-Partnership/Events/Webconferences/2013/2013-Volumes-and-Benchmarking-Survey-Results </a:t>
            </a:r>
            <a:endParaRPr lang="en-US" b="1" baseline="0" dirty="0" smtClean="0"/>
          </a:p>
          <a:p>
            <a:pPr eaLnBrk="1" hangingPunct="1">
              <a:buFontTx/>
              <a:buNone/>
            </a:pPr>
            <a:endParaRPr lang="en-US"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aseline="0" dirty="0" smtClean="0"/>
              <a:t>2012 Volumes and Integration Survey Results: </a:t>
            </a:r>
            <a:r>
              <a:rPr lang="en-US" b="0" baseline="0" dirty="0" smtClean="0"/>
              <a:t>http://www.advisory.com/Research/Imaging-Performance-Partnership/Events/Webconferences/2012/2012-Volumes-and-Integration-Partnership-061912</a:t>
            </a:r>
            <a:endParaRPr lang="en-US" b="1" dirty="0" smtClean="0"/>
          </a:p>
          <a:p>
            <a:pPr eaLnBrk="1" hangingPunct="1">
              <a:buFontTx/>
              <a:buNone/>
            </a:pPr>
            <a:endParaRPr lang="en-US" dirty="0" smtClean="0"/>
          </a:p>
          <a:p>
            <a:pPr eaLnBrk="1" hangingPunct="1">
              <a:buFontTx/>
              <a:buNone/>
            </a:pPr>
            <a:r>
              <a:rPr lang="en-US" dirty="0" smtClean="0"/>
              <a:t>Outpatient Imaging Market Estimator: http://www.advisory.com/Research/Imaging-Performance-Partnership/Tools/2010/Outpatient-Imaging-Market-Estimator</a:t>
            </a:r>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pPr/>
              <a:t>11</a:t>
            </a:fld>
            <a:endParaRPr lang="en-US"/>
          </a:p>
        </p:txBody>
      </p:sp>
    </p:spTree>
    <p:extLst>
      <p:ext uri="{BB962C8B-B14F-4D97-AF65-F5344CB8AC3E}">
        <p14:creationId xmlns:p14="http://schemas.microsoft.com/office/powerpoint/2010/main" val="278572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smtClean="0"/>
              <a:t>Purpose:</a:t>
            </a:r>
            <a:r>
              <a:rPr lang="en-US" b="0" dirty="0" smtClean="0"/>
              <a:t> To compare your</a:t>
            </a:r>
            <a:r>
              <a:rPr lang="en-US" b="0" baseline="0" dirty="0" smtClean="0"/>
              <a:t> recent outpatient growth rates to Partnership averages.</a:t>
            </a:r>
            <a:endParaRPr lang="en-US" b="1" dirty="0" smtClean="0"/>
          </a:p>
          <a:p>
            <a:pPr eaLnBrk="1" hangingPunct="1">
              <a:buFontTx/>
              <a:buNone/>
            </a:pPr>
            <a:endParaRPr lang="en-US" b="1" dirty="0" smtClean="0"/>
          </a:p>
          <a:p>
            <a:pPr eaLnBrk="1" hangingPunct="1">
              <a:buFontTx/>
              <a:buNone/>
            </a:pPr>
            <a:r>
              <a:rPr lang="en-US" b="1" dirty="0" smtClean="0"/>
              <a:t>Task: </a:t>
            </a:r>
            <a:r>
              <a:rPr lang="en-US" b="0" dirty="0" smtClean="0"/>
              <a:t>This</a:t>
            </a:r>
            <a:r>
              <a:rPr lang="en-US" b="0" baseline="0" dirty="0" smtClean="0"/>
              <a:t> graph compares your recent historical outpatient growth rates by modality to average growth rates of your fellow Imaging Performance Partnership members. </a:t>
            </a:r>
            <a:r>
              <a:rPr lang="en-US" dirty="0" smtClean="0"/>
              <a:t>To fill in data specific</a:t>
            </a:r>
            <a:r>
              <a:rPr lang="en-US" baseline="0" dirty="0" smtClean="0"/>
              <a:t> to </a:t>
            </a:r>
            <a:r>
              <a:rPr lang="en-US" dirty="0" smtClean="0"/>
              <a:t>your institution,</a:t>
            </a:r>
            <a:r>
              <a:rPr lang="en-US" baseline="0" dirty="0" smtClean="0"/>
              <a:t> right-click on each graph and click “Edit Data…” Replace “Your institution’s…” with your institution’s name. </a:t>
            </a:r>
          </a:p>
          <a:p>
            <a:pPr eaLnBrk="1" hangingPunct="1">
              <a:buFontTx/>
              <a:buNone/>
            </a:pPr>
            <a:endParaRPr lang="en-US" baseline="0" dirty="0" smtClean="0"/>
          </a:p>
          <a:p>
            <a:pPr eaLnBrk="1" hangingPunct="1">
              <a:buFontTx/>
              <a:buNone/>
            </a:pPr>
            <a:r>
              <a:rPr lang="en-US" b="1" baseline="0" dirty="0" smtClean="0"/>
              <a:t>Additional Resources: </a:t>
            </a:r>
            <a:r>
              <a:rPr lang="en-US" baseline="0" dirty="0" smtClean="0"/>
              <a:t>You can use the Outpatient Imaging Market Estimator to predict national and regional growth rates by modality.</a:t>
            </a:r>
          </a:p>
          <a:p>
            <a:pPr eaLnBrk="1" hangingPunct="1">
              <a:buFontTx/>
              <a:buNone/>
            </a:pPr>
            <a:endParaRPr lang="en-US"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0" baseline="0" dirty="0" smtClean="0"/>
              <a:t>For the full results of the Imaging Performance Partnership’s 2013 Volumes and Benchmarking Survey, visit: http://www.advisory.com/Research/Imaging-Performance-Partnership/Events/Webconferences/2013/2013-Volumes-and-Benchmarking-Survey-Results </a:t>
            </a:r>
            <a:endParaRPr lang="en-US" b="1" baseline="0" dirty="0" smtClean="0"/>
          </a:p>
          <a:p>
            <a:pPr eaLnBrk="1" hangingPunct="1">
              <a:buFontTx/>
              <a:buNone/>
            </a:pPr>
            <a:endParaRPr lang="en-US"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aseline="0" dirty="0" smtClean="0"/>
              <a:t>2012 Volumes and Integration Survey Results: </a:t>
            </a:r>
            <a:r>
              <a:rPr lang="en-US" b="0" baseline="0" dirty="0" smtClean="0"/>
              <a:t>http://www.advisory.com/Research/Imaging-Performance-Partnership/Events/Webconferences/2012/2012-Volumes-and-Integration-Partnership-061912</a:t>
            </a:r>
            <a:endParaRPr lang="en-US" b="1" dirty="0" smtClean="0"/>
          </a:p>
          <a:p>
            <a:pPr eaLnBrk="1" hangingPunct="1">
              <a:buFontTx/>
              <a:buNone/>
            </a:pPr>
            <a:endParaRPr lang="en-US" dirty="0" smtClean="0"/>
          </a:p>
          <a:p>
            <a:pPr eaLnBrk="1" hangingPunct="1">
              <a:buFontTx/>
              <a:buNone/>
            </a:pPr>
            <a:r>
              <a:rPr lang="en-US" dirty="0" smtClean="0"/>
              <a:t>Outpatient Imaging Market Estimator: http://www.advisory.com/Research/Imaging-Performance-Partnership/Tools/2010/Outpatient-Imaging-Market-Estimator</a:t>
            </a:r>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pPr/>
              <a:t>12</a:t>
            </a:fld>
            <a:endParaRPr lang="en-US"/>
          </a:p>
        </p:txBody>
      </p:sp>
    </p:spTree>
    <p:extLst>
      <p:ext uri="{BB962C8B-B14F-4D97-AF65-F5344CB8AC3E}">
        <p14:creationId xmlns:p14="http://schemas.microsoft.com/office/powerpoint/2010/main" val="278572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smtClean="0"/>
              <a:t>Purpose:</a:t>
            </a:r>
            <a:r>
              <a:rPr lang="en-US" b="0" dirty="0" smtClean="0"/>
              <a:t> To compare your</a:t>
            </a:r>
            <a:r>
              <a:rPr lang="en-US" b="0" baseline="0" dirty="0" smtClean="0"/>
              <a:t> recent outpatient growth rates to Partnership averages.</a:t>
            </a:r>
            <a:endParaRPr lang="en-US" b="1" dirty="0" smtClean="0"/>
          </a:p>
          <a:p>
            <a:pPr eaLnBrk="1" hangingPunct="1">
              <a:buFontTx/>
              <a:buNone/>
            </a:pPr>
            <a:endParaRPr lang="en-US" b="1" dirty="0" smtClean="0"/>
          </a:p>
          <a:p>
            <a:pPr eaLnBrk="1" hangingPunct="1">
              <a:buFontTx/>
              <a:buNone/>
            </a:pPr>
            <a:r>
              <a:rPr lang="en-US" b="1" dirty="0" smtClean="0"/>
              <a:t>Task: </a:t>
            </a:r>
            <a:r>
              <a:rPr lang="en-US" b="0" dirty="0" smtClean="0"/>
              <a:t>This</a:t>
            </a:r>
            <a:r>
              <a:rPr lang="en-US" b="0" baseline="0" dirty="0" smtClean="0"/>
              <a:t> graph compares your recent historical outpatient growth rates by modality to average growth rates of your fellow Imaging Performance Partnership members. </a:t>
            </a:r>
            <a:r>
              <a:rPr lang="en-US" dirty="0" smtClean="0"/>
              <a:t>To fill in data specific</a:t>
            </a:r>
            <a:r>
              <a:rPr lang="en-US" baseline="0" dirty="0" smtClean="0"/>
              <a:t> to </a:t>
            </a:r>
            <a:r>
              <a:rPr lang="en-US" dirty="0" smtClean="0"/>
              <a:t>your institution,</a:t>
            </a:r>
            <a:r>
              <a:rPr lang="en-US" baseline="0" dirty="0" smtClean="0"/>
              <a:t> right-click on each graph and click “Edit Data…” Replace “Your institution’s…” with your institution’s name. </a:t>
            </a:r>
          </a:p>
          <a:p>
            <a:pPr eaLnBrk="1" hangingPunct="1">
              <a:buFontTx/>
              <a:buNone/>
            </a:pPr>
            <a:endParaRPr lang="en-US" baseline="0" dirty="0" smtClean="0"/>
          </a:p>
          <a:p>
            <a:pPr eaLnBrk="1" hangingPunct="1">
              <a:buFontTx/>
              <a:buNone/>
            </a:pPr>
            <a:r>
              <a:rPr lang="en-US" b="1" baseline="0" dirty="0" smtClean="0"/>
              <a:t>Additional Resources: </a:t>
            </a:r>
            <a:r>
              <a:rPr lang="en-US" baseline="0" dirty="0" smtClean="0"/>
              <a:t>You can use the Outpatient Imaging Market Estimator to predict national and regional growth rates by modality.</a:t>
            </a:r>
          </a:p>
          <a:p>
            <a:pPr eaLnBrk="1" hangingPunct="1">
              <a:buFontTx/>
              <a:buNone/>
            </a:pPr>
            <a:endParaRPr lang="en-US"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0" baseline="0" dirty="0" smtClean="0"/>
              <a:t>For the full results of the Imaging Performance Partnership’s 2013 Volumes and Benchmarking Survey, visit: http://www.advisory.com/Research/Imaging-Performance-Partnership/Events/Webconferences/2013/2013-Volumes-and-Benchmarking-Survey-Results </a:t>
            </a:r>
            <a:endParaRPr lang="en-US" b="1" baseline="0" dirty="0" smtClean="0"/>
          </a:p>
          <a:p>
            <a:pPr eaLnBrk="1" hangingPunct="1">
              <a:buFontTx/>
              <a:buNone/>
            </a:pPr>
            <a:endParaRPr lang="en-US"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aseline="0" dirty="0" smtClean="0"/>
              <a:t>2012 Volumes and Integration Survey Results: </a:t>
            </a:r>
            <a:r>
              <a:rPr lang="en-US" b="0" baseline="0" dirty="0" smtClean="0"/>
              <a:t>http://www.advisory.com/Research/Imaging-Performance-Partnership/Events/Webconferences/2012/2012-Volumes-and-Integration-Partnership-061912</a:t>
            </a:r>
            <a:endParaRPr lang="en-US" b="1" dirty="0" smtClean="0"/>
          </a:p>
          <a:p>
            <a:pPr eaLnBrk="1" hangingPunct="1">
              <a:buFontTx/>
              <a:buNone/>
            </a:pPr>
            <a:endParaRPr lang="en-US" dirty="0" smtClean="0"/>
          </a:p>
          <a:p>
            <a:pPr eaLnBrk="1" hangingPunct="1">
              <a:buFontTx/>
              <a:buNone/>
            </a:pPr>
            <a:r>
              <a:rPr lang="en-US" dirty="0" smtClean="0"/>
              <a:t>Outpatient Imaging Market Estimator: http://www.advisory.com/Research/Imaging-Performance-Partnership/Tools/2010/Outpatient-Imaging-Market-Estimator</a:t>
            </a:r>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pPr/>
              <a:t>13</a:t>
            </a:fld>
            <a:endParaRPr lang="en-US"/>
          </a:p>
        </p:txBody>
      </p:sp>
    </p:spTree>
    <p:extLst>
      <p:ext uri="{BB962C8B-B14F-4D97-AF65-F5344CB8AC3E}">
        <p14:creationId xmlns:p14="http://schemas.microsoft.com/office/powerpoint/2010/main" val="2785726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smtClean="0"/>
              <a:t>Purpose:</a:t>
            </a:r>
            <a:r>
              <a:rPr lang="en-US" b="0" dirty="0" smtClean="0"/>
              <a:t> To compare your</a:t>
            </a:r>
            <a:r>
              <a:rPr lang="en-US" b="0" baseline="0" dirty="0" smtClean="0"/>
              <a:t> recent outpatient growth rates to Partnership averages.</a:t>
            </a:r>
            <a:endParaRPr lang="en-US" b="1" dirty="0" smtClean="0"/>
          </a:p>
          <a:p>
            <a:pPr eaLnBrk="1" hangingPunct="1">
              <a:buFontTx/>
              <a:buNone/>
            </a:pPr>
            <a:endParaRPr lang="en-US" b="1" dirty="0" smtClean="0"/>
          </a:p>
          <a:p>
            <a:pPr eaLnBrk="1" hangingPunct="1">
              <a:buFontTx/>
              <a:buNone/>
            </a:pPr>
            <a:r>
              <a:rPr lang="en-US" b="1" dirty="0" smtClean="0"/>
              <a:t>Task: </a:t>
            </a:r>
            <a:r>
              <a:rPr lang="en-US" b="0" dirty="0" smtClean="0"/>
              <a:t>This</a:t>
            </a:r>
            <a:r>
              <a:rPr lang="en-US" b="0" baseline="0" dirty="0" smtClean="0"/>
              <a:t> graph compares your recent historical outpatient growth rates by modality to average growth rates of your fellow Imaging Performance Partnership members. </a:t>
            </a:r>
            <a:r>
              <a:rPr lang="en-US" dirty="0" smtClean="0"/>
              <a:t>To fill in data specific</a:t>
            </a:r>
            <a:r>
              <a:rPr lang="en-US" baseline="0" dirty="0" smtClean="0"/>
              <a:t> to </a:t>
            </a:r>
            <a:r>
              <a:rPr lang="en-US" dirty="0" smtClean="0"/>
              <a:t>your institution,</a:t>
            </a:r>
            <a:r>
              <a:rPr lang="en-US" baseline="0" dirty="0" smtClean="0"/>
              <a:t> right-click on each graph and click “Edit Data…” Replace “Your institution’s…” with your institution’s name. </a:t>
            </a:r>
          </a:p>
          <a:p>
            <a:pPr eaLnBrk="1" hangingPunct="1">
              <a:buFontTx/>
              <a:buNone/>
            </a:pPr>
            <a:endParaRPr lang="en-US" baseline="0" dirty="0" smtClean="0"/>
          </a:p>
          <a:p>
            <a:pPr eaLnBrk="1" hangingPunct="1">
              <a:buFontTx/>
              <a:buNone/>
            </a:pPr>
            <a:r>
              <a:rPr lang="en-US" b="1" baseline="0" dirty="0" smtClean="0"/>
              <a:t>Additional Resources: </a:t>
            </a:r>
            <a:r>
              <a:rPr lang="en-US" baseline="0" dirty="0" smtClean="0"/>
              <a:t>You can use the Outpatient Imaging Market Estimator to predict national and regional growth rates by modality.</a:t>
            </a:r>
          </a:p>
          <a:p>
            <a:pPr eaLnBrk="1" hangingPunct="1">
              <a:buFontTx/>
              <a:buNone/>
            </a:pPr>
            <a:endParaRPr lang="en-US"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0" baseline="0" dirty="0" smtClean="0"/>
              <a:t>For the full results of the Imaging Performance Partnership’s 2013 Volumes and Benchmarking Survey, visit: http://www.advisory.com/Research/Imaging-Performance-Partnership/Events/Webconferences/2013/2013-Volumes-and-Benchmarking-Survey-Results </a:t>
            </a:r>
            <a:endParaRPr lang="en-US" b="1" baseline="0" dirty="0" smtClean="0"/>
          </a:p>
          <a:p>
            <a:pPr eaLnBrk="1" hangingPunct="1">
              <a:buFontTx/>
              <a:buNone/>
            </a:pPr>
            <a:endParaRPr lang="en-US"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aseline="0" dirty="0" smtClean="0"/>
              <a:t>2012 Volumes and Integration Survey Results: </a:t>
            </a:r>
            <a:r>
              <a:rPr lang="en-US" b="0" baseline="0" dirty="0" smtClean="0"/>
              <a:t>http://www.advisory.com/Research/Imaging-Performance-Partnership/Events/Webconferences/2012/2012-Volumes-and-Integration-Partnership-061912</a:t>
            </a:r>
            <a:endParaRPr lang="en-US" b="1" dirty="0" smtClean="0"/>
          </a:p>
          <a:p>
            <a:pPr eaLnBrk="1" hangingPunct="1">
              <a:buFontTx/>
              <a:buNone/>
            </a:pPr>
            <a:endParaRPr lang="en-US" dirty="0" smtClean="0"/>
          </a:p>
          <a:p>
            <a:pPr eaLnBrk="1" hangingPunct="1">
              <a:buFontTx/>
              <a:buNone/>
            </a:pPr>
            <a:r>
              <a:rPr lang="en-US" dirty="0" smtClean="0"/>
              <a:t>Outpatient Imaging Market Estimator: http://www.advisory.com/Research/Imaging-Performance-Partnership/Tools/2010/Outpatient-Imaging-Market-Estimator</a:t>
            </a:r>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pPr/>
              <a:t>14</a:t>
            </a:fld>
            <a:endParaRPr lang="en-US"/>
          </a:p>
        </p:txBody>
      </p:sp>
    </p:spTree>
    <p:extLst>
      <p:ext uri="{BB962C8B-B14F-4D97-AF65-F5344CB8AC3E}">
        <p14:creationId xmlns:p14="http://schemas.microsoft.com/office/powerpoint/2010/main" val="278572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smtClean="0"/>
              <a:t>Purpose:</a:t>
            </a:r>
            <a:r>
              <a:rPr lang="en-US" b="0" dirty="0" smtClean="0"/>
              <a:t> To compare your inpatient/ED volume change</a:t>
            </a:r>
            <a:r>
              <a:rPr lang="en-US" b="0" baseline="0" dirty="0" smtClean="0"/>
              <a:t> with national benchmarks.</a:t>
            </a:r>
            <a:endParaRPr lang="en-US" b="1" dirty="0" smtClean="0"/>
          </a:p>
          <a:p>
            <a:pPr eaLnBrk="1" hangingPunct="1">
              <a:buFontTx/>
              <a:buNone/>
            </a:pPr>
            <a:endParaRPr lang="en-US" b="1" dirty="0" smtClean="0"/>
          </a:p>
          <a:p>
            <a:pPr eaLnBrk="1" hangingPunct="1">
              <a:buFontTx/>
              <a:buNone/>
            </a:pPr>
            <a:r>
              <a:rPr lang="en-US" b="1" dirty="0" smtClean="0"/>
              <a:t>Task: </a:t>
            </a:r>
            <a:r>
              <a:rPr lang="en-US" b="0" dirty="0" smtClean="0"/>
              <a:t>This graph includes data from the Imaging Performance Partnership’s Volumes</a:t>
            </a:r>
            <a:r>
              <a:rPr lang="en-US" b="0" baseline="0" dirty="0" smtClean="0"/>
              <a:t> and Integration </a:t>
            </a:r>
            <a:r>
              <a:rPr lang="en-US" b="0" dirty="0" smtClean="0"/>
              <a:t>Survey. </a:t>
            </a:r>
            <a:r>
              <a:rPr lang="en-US" dirty="0" smtClean="0"/>
              <a:t>Fill in yearly growth</a:t>
            </a:r>
            <a:r>
              <a:rPr lang="en-US" baseline="0" dirty="0" smtClean="0"/>
              <a:t> </a:t>
            </a:r>
            <a:r>
              <a:rPr lang="en-US" dirty="0" smtClean="0"/>
              <a:t>trends for each inpatient/ED modality</a:t>
            </a:r>
            <a:r>
              <a:rPr lang="en-US" baseline="0" dirty="0" smtClean="0"/>
              <a:t> at your institution in the right-hand column to compare your inpatient/ED growth to national trends. </a:t>
            </a:r>
          </a:p>
          <a:p>
            <a:pPr eaLnBrk="1" hangingPunct="1">
              <a:buFontTx/>
              <a:buNone/>
            </a:pPr>
            <a:endParaRPr lang="en-US" baseline="0" dirty="0" smtClean="0"/>
          </a:p>
          <a:p>
            <a:pPr eaLnBrk="1" hangingPunct="1">
              <a:buFontTx/>
              <a:buNone/>
            </a:pPr>
            <a:r>
              <a:rPr lang="en-US" b="1" baseline="0" dirty="0" smtClean="0"/>
              <a:t>Additional Resources: </a:t>
            </a:r>
            <a:r>
              <a:rPr lang="en-US" b="0" baseline="0" dirty="0" smtClean="0"/>
              <a:t>For the full results of the Imaging Performance Partnership’s 2013 Volumes and Benchmarking Survey, visit: http://www.advisory.com/Research/Imaging-Performance-Partnership/Events/Webconferences/2013/2013-Volumes-and-Benchmarking-Survey-Results </a:t>
            </a:r>
            <a:endParaRPr lang="en-US" b="1" baseline="0" dirty="0" smtClean="0"/>
          </a:p>
          <a:p>
            <a:pPr eaLnBrk="1" hangingPunct="1">
              <a:buFontTx/>
              <a:buNone/>
            </a:pPr>
            <a:endParaRPr lang="en-US" b="1" baseline="0" dirty="0" smtClean="0"/>
          </a:p>
          <a:p>
            <a:pPr eaLnBrk="1" hangingPunct="1">
              <a:buFontTx/>
              <a:buNone/>
            </a:pPr>
            <a:r>
              <a:rPr lang="en-US" b="0" baseline="0" dirty="0" smtClean="0"/>
              <a:t>You can access the full Imaging Performance Partnership Volumes and Integration Survey for 2012 here: http://www.advisory.com/Research/Imaging-Performance-Partnership/Events/Webconferences/2012/2012-Volumes-and-Integration-Partnership-061912</a:t>
            </a:r>
            <a:endParaRPr lang="en-US" b="1" dirty="0" smtClean="0"/>
          </a:p>
        </p:txBody>
      </p:sp>
      <p:sp>
        <p:nvSpPr>
          <p:cNvPr id="4" name="Slide Number Placeholder 3"/>
          <p:cNvSpPr>
            <a:spLocks noGrp="1"/>
          </p:cNvSpPr>
          <p:nvPr>
            <p:ph type="sldNum" sz="quarter" idx="10"/>
          </p:nvPr>
        </p:nvSpPr>
        <p:spPr/>
        <p:txBody>
          <a:bodyPr/>
          <a:lstStyle/>
          <a:p>
            <a:fld id="{FB8132A0-C946-4BCE-B355-3FB5DF19E0D3}" type="slidenum">
              <a:rPr lang="en-US" smtClean="0"/>
              <a:pPr/>
              <a:t>15</a:t>
            </a:fld>
            <a:endParaRPr lang="en-US"/>
          </a:p>
        </p:txBody>
      </p:sp>
    </p:spTree>
    <p:extLst>
      <p:ext uri="{BB962C8B-B14F-4D97-AF65-F5344CB8AC3E}">
        <p14:creationId xmlns:p14="http://schemas.microsoft.com/office/powerpoint/2010/main" val="2785726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16</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These data come from our Outpatient Market Estimator. We will include volume growth between </a:t>
            </a:r>
            <a:r>
              <a:rPr lang="en-US" baseline="0" dirty="0" smtClean="0"/>
              <a:t>2012-2017 when the new version of the estimator is available in Summer 2013.</a:t>
            </a:r>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 </a:t>
            </a:r>
            <a:r>
              <a:rPr lang="en-US" b="0" dirty="0" smtClean="0"/>
              <a:t>To provide an overview of expected outpatient volume growth for services</a:t>
            </a:r>
            <a:r>
              <a:rPr lang="en-US" b="0" baseline="0" dirty="0" smtClean="0"/>
              <a:t> in 20XX. </a:t>
            </a:r>
            <a:endParaRPr lang="en-US" b="1" dirty="0" smtClean="0"/>
          </a:p>
          <a:p>
            <a:endParaRPr lang="en-US" b="1" dirty="0" smtClean="0"/>
          </a:p>
          <a:p>
            <a:pPr marL="0" marR="0" lvl="0" indent="0" algn="l" defTabSz="910407" rtl="0" eaLnBrk="1" fontAlgn="auto" latinLnBrk="0" hangingPunct="1">
              <a:lnSpc>
                <a:spcPct val="100000"/>
              </a:lnSpc>
              <a:spcBef>
                <a:spcPts val="0"/>
              </a:spcBef>
              <a:spcAft>
                <a:spcPts val="0"/>
              </a:spcAft>
              <a:buClrTx/>
              <a:buSzTx/>
              <a:buFontTx/>
              <a:buNone/>
              <a:tabLst/>
              <a:defRPr/>
            </a:pPr>
            <a:r>
              <a:rPr lang="en-US" b="1" dirty="0" smtClean="0"/>
              <a:t>Task: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Edit the service/subservices listed in the graph to reflect the services most important to your institution. Replace the data in the graph with estimates for your institution or market area. In the box below the graph, replace the red volumes with actual volumes for each service at your institution. In the box at the bottom of the slide, discuss implications of expected outpatient volume growth.  For a market estimate of volume growth, see Additional Resources below.</a:t>
            </a:r>
          </a:p>
          <a:p>
            <a:pPr marL="0" marR="0" indent="0" algn="l" defTabSz="910407"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040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 Edit the Graph: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Right click on the graph and select “Edit Data” to edit the information in the graph.  Right click on the graph title (in black) and click “Edit Text” to modify the chart title. To edit the volumes in red, click directly on the text box.  Delete the comment box. </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910407"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0407"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Additional Resources: </a:t>
            </a:r>
            <a:r>
              <a:rPr lang="en-US" sz="1100" b="1" kern="1200" baseline="0" dirty="0" smtClean="0">
                <a:solidFill>
                  <a:schemeClr val="tx1"/>
                </a:solidFill>
                <a:effectLst/>
                <a:latin typeface="+mn-lt"/>
                <a:ea typeface="+mn-ea"/>
                <a:cs typeface="+mn-cs"/>
              </a:rPr>
              <a:t>  </a:t>
            </a:r>
            <a:r>
              <a:rPr lang="en-US" dirty="0" smtClean="0"/>
              <a:t>To generate estimates of outpatient volumes and 5</a:t>
            </a:r>
            <a:r>
              <a:rPr lang="en-US" baseline="0" dirty="0" smtClean="0"/>
              <a:t> and 10 year growth projections </a:t>
            </a:r>
            <a:r>
              <a:rPr lang="en-US" dirty="0" smtClean="0"/>
              <a:t>for any US zip code or county, </a:t>
            </a:r>
            <a:r>
              <a:rPr lang="en-US" baseline="0" dirty="0" smtClean="0"/>
              <a:t>access the Advisory Board Company’s Outpatient Market Estimator, available at: </a:t>
            </a:r>
            <a:r>
              <a:rPr lang="en-US" u="sng" baseline="0" dirty="0" smtClean="0">
                <a:solidFill>
                  <a:srgbClr val="0070C0"/>
                </a:solidFill>
              </a:rPr>
              <a:t>http://www.advisory.com/Research/Health-Care-Advisory-Board/Tools/2010/Outpatient-Market-Estimator</a:t>
            </a:r>
            <a:r>
              <a:rPr lang="en-US" baseline="0" dirty="0" smtClean="0"/>
              <a:t>. If you are a member of the Imaging Performance Partnership you can use the Outpatient Imaging Market Estimator, available at: </a:t>
            </a:r>
            <a:r>
              <a:rPr lang="en-US" u="sng" baseline="0" dirty="0" smtClean="0"/>
              <a:t>http://www.advisory.com/Research/Imaging-Performance-Partnership/Tools/2010/Outpatient-Imaging-Market-Estimator</a:t>
            </a:r>
            <a:r>
              <a:rPr lang="en-US" baseline="0" dirty="0" smtClean="0"/>
              <a:t>.</a:t>
            </a:r>
            <a:endParaRPr lang="en-US" sz="1100" kern="1200" dirty="0" smtClean="0">
              <a:solidFill>
                <a:schemeClr val="tx1"/>
              </a:solidFill>
              <a:effectLst/>
              <a:latin typeface="+mn-lt"/>
              <a:ea typeface="+mn-ea"/>
              <a:cs typeface="+mn-cs"/>
            </a:endParaRPr>
          </a:p>
          <a:p>
            <a:pPr marL="0" marR="0" indent="0" algn="l" defTabSz="910407"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0407"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For more information on service line specific growth outlooks, see the Advisory Board Marketing and Planning Leadership Council’s Service Line Forecast Compendium: </a:t>
            </a:r>
            <a:r>
              <a:rPr lang="en-US" u="sng" dirty="0" smtClean="0"/>
              <a:t>http://www.advisory.com/Research/Marketing-and-Planning-Leadership-Council/Studies/2011/Service-Line-Forecast-Compendium</a:t>
            </a:r>
            <a:endParaRPr lang="en-US" sz="1100" u="sng" kern="1200" dirty="0" smtClean="0">
              <a:solidFill>
                <a:schemeClr val="tx1"/>
              </a:solidFill>
              <a:effectLst/>
              <a:latin typeface="+mn-lt"/>
              <a:ea typeface="+mn-ea"/>
              <a:cs typeface="+mn-cs"/>
            </a:endParaRPr>
          </a:p>
          <a:p>
            <a:pPr marL="0" marR="0" indent="0" algn="l" defTabSz="910407"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18</a:t>
            </a:fld>
            <a:endParaRPr lang="en-US" dirty="0"/>
          </a:p>
        </p:txBody>
      </p:sp>
    </p:spTree>
    <p:extLst>
      <p:ext uri="{BB962C8B-B14F-4D97-AF65-F5344CB8AC3E}">
        <p14:creationId xmlns:p14="http://schemas.microsoft.com/office/powerpoint/2010/main" val="135881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533400" y="4343400"/>
            <a:ext cx="5791200" cy="4495800"/>
          </a:xfrm>
        </p:spPr>
        <p:txBody>
          <a:bodyPr>
            <a:noAutofit/>
          </a:bodyPr>
          <a:lstStyle/>
          <a:p>
            <a:r>
              <a:rPr lang="en-US" b="1" dirty="0" smtClean="0"/>
              <a:t>Purpose:</a:t>
            </a:r>
            <a:r>
              <a:rPr lang="en-US" b="0" dirty="0" smtClean="0"/>
              <a:t>  To provide an overview</a:t>
            </a:r>
            <a:r>
              <a:rPr lang="en-US" b="0" baseline="0" dirty="0" smtClean="0"/>
              <a:t> of </a:t>
            </a:r>
            <a:r>
              <a:rPr lang="en-US" b="0" dirty="0" smtClean="0"/>
              <a:t>the</a:t>
            </a:r>
            <a:r>
              <a:rPr lang="en-US" b="0" baseline="0" dirty="0" smtClean="0"/>
              <a:t> future environment in which the service line will be operating. </a:t>
            </a:r>
            <a:endParaRPr lang="en-US" b="1" dirty="0" smtClean="0"/>
          </a:p>
          <a:p>
            <a:endParaRPr lang="en-US" b="1" dirty="0" smtClean="0"/>
          </a:p>
          <a:p>
            <a:r>
              <a:rPr lang="en-US" b="1" dirty="0" smtClean="0"/>
              <a:t>Task:  </a:t>
            </a:r>
            <a:r>
              <a:rPr lang="en-US" b="0" dirty="0" smtClean="0"/>
              <a:t>First</a:t>
            </a:r>
            <a:r>
              <a:rPr lang="en-US" b="0" baseline="0" dirty="0" smtClean="0"/>
              <a:t>, complete the remaining slides in this section (Patients: Geographic Distribution of Market by Region through Regulatory Impact).  Then summarize key takeaways from each section of the market assessment on this slide.</a:t>
            </a:r>
            <a:endParaRPr lang="en-US" b="0" dirty="0" smtClean="0"/>
          </a:p>
          <a:p>
            <a:endParaRPr lang="en-US" b="0" dirty="0" smtClean="0"/>
          </a:p>
          <a:p>
            <a:r>
              <a:rPr lang="en-US" b="1" baseline="0" dirty="0" smtClean="0"/>
              <a:t>Additional Resources:  </a:t>
            </a:r>
            <a:r>
              <a:rPr lang="en-US" b="0" baseline="0" dirty="0" smtClean="0"/>
              <a:t>Below is a sample list of current broad market forces affecting the healthcare space:</a:t>
            </a:r>
          </a:p>
          <a:p>
            <a:r>
              <a:rPr lang="en-US" sz="500" dirty="0">
                <a:latin typeface="Arial" pitchFamily="34" charset="0"/>
              </a:rPr>
              <a:t>Patients</a:t>
            </a:r>
          </a:p>
          <a:p>
            <a:pPr marL="171450" indent="-171450">
              <a:buFont typeface="Arial" pitchFamily="34" charset="0"/>
              <a:buChar char="•"/>
            </a:pPr>
            <a:r>
              <a:rPr lang="en-US" sz="500" dirty="0">
                <a:latin typeface="Arial" pitchFamily="34" charset="0"/>
              </a:rPr>
              <a:t>Aging population</a:t>
            </a:r>
          </a:p>
          <a:p>
            <a:pPr marL="171450" indent="-171450">
              <a:buFont typeface="Arial" pitchFamily="34" charset="0"/>
              <a:buChar char="•"/>
            </a:pPr>
            <a:r>
              <a:rPr lang="en-US" sz="500" dirty="0">
                <a:latin typeface="Arial" pitchFamily="34" charset="0"/>
              </a:rPr>
              <a:t>Expansion of coverage</a:t>
            </a:r>
          </a:p>
          <a:p>
            <a:pPr marL="171450" indent="-171450">
              <a:buFont typeface="Arial" pitchFamily="34" charset="0"/>
              <a:buChar char="•"/>
            </a:pPr>
            <a:r>
              <a:rPr lang="en-US" sz="500" dirty="0">
                <a:latin typeface="Arial" pitchFamily="34" charset="0"/>
              </a:rPr>
              <a:t>Economic distress/</a:t>
            </a:r>
            <a:r>
              <a:rPr lang="en-US" sz="500" dirty="0" err="1">
                <a:latin typeface="Arial" pitchFamily="34" charset="0"/>
              </a:rPr>
              <a:t>Unemployement</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Increasing chronic disease</a:t>
            </a:r>
          </a:p>
          <a:p>
            <a:pPr marL="171450" indent="-171450">
              <a:buFont typeface="Arial" pitchFamily="34" charset="0"/>
              <a:buChar char="•"/>
            </a:pPr>
            <a:r>
              <a:rPr lang="en-US" sz="500" dirty="0">
                <a:latin typeface="Arial" pitchFamily="34" charset="0"/>
              </a:rPr>
              <a:t>Informed patient/patients seeking health information</a:t>
            </a:r>
          </a:p>
          <a:p>
            <a:r>
              <a:rPr lang="en-US" sz="500" dirty="0" smtClean="0">
                <a:latin typeface="Arial" pitchFamily="34" charset="0"/>
              </a:rPr>
              <a:t>Payers</a:t>
            </a:r>
            <a:endParaRPr lang="en-US" sz="500" dirty="0">
              <a:latin typeface="Arial" pitchFamily="34" charset="0"/>
            </a:endParaRPr>
          </a:p>
          <a:p>
            <a:pPr marL="171450" indent="-171450">
              <a:buFont typeface="Arial" pitchFamily="34" charset="0"/>
              <a:buChar char="•"/>
            </a:pPr>
            <a:r>
              <a:rPr lang="en-US" sz="500" dirty="0">
                <a:latin typeface="Arial" pitchFamily="34" charset="0"/>
              </a:rPr>
              <a:t>Pressure to reduce coverage </a:t>
            </a:r>
          </a:p>
          <a:p>
            <a:pPr marL="171450" indent="-171450">
              <a:buFont typeface="Arial" pitchFamily="34" charset="0"/>
              <a:buChar char="•"/>
            </a:pPr>
            <a:r>
              <a:rPr lang="en-US" sz="500" dirty="0">
                <a:latin typeface="Arial" pitchFamily="34" charset="0"/>
              </a:rPr>
              <a:t>Reimbursement based on health outcomes </a:t>
            </a:r>
            <a:r>
              <a:rPr lang="en-US" sz="500" dirty="0" smtClean="0">
                <a:latin typeface="Arial" pitchFamily="34" charset="0"/>
              </a:rPr>
              <a:t/>
            </a:r>
            <a:br>
              <a:rPr lang="en-US" sz="500" dirty="0" smtClean="0">
                <a:latin typeface="Arial" pitchFamily="34" charset="0"/>
              </a:rPr>
            </a:br>
            <a:r>
              <a:rPr lang="en-US" sz="500" dirty="0" smtClean="0">
                <a:latin typeface="Arial" pitchFamily="34" charset="0"/>
              </a:rPr>
              <a:t>(</a:t>
            </a:r>
            <a:r>
              <a:rPr lang="en-US" sz="500" dirty="0">
                <a:latin typeface="Arial" pitchFamily="34" charset="0"/>
              </a:rPr>
              <a:t>Value-based, evidence-based, pay-for-performance)</a:t>
            </a:r>
          </a:p>
          <a:p>
            <a:pPr marL="171450" indent="-171450">
              <a:buFont typeface="Arial" pitchFamily="34" charset="0"/>
              <a:buChar char="•"/>
            </a:pPr>
            <a:r>
              <a:rPr lang="en-US" sz="500" dirty="0">
                <a:latin typeface="Arial" pitchFamily="34" charset="0"/>
              </a:rPr>
              <a:t>Population health management</a:t>
            </a:r>
          </a:p>
          <a:p>
            <a:pPr marL="171450" indent="-171450">
              <a:buFont typeface="Arial" pitchFamily="34" charset="0"/>
              <a:buChar char="•"/>
            </a:pPr>
            <a:r>
              <a:rPr lang="en-US" sz="500" dirty="0">
                <a:latin typeface="Arial" pitchFamily="34" charset="0"/>
              </a:rPr>
              <a:t>Mergers, large employers limiting hospital flexibility/choice</a:t>
            </a:r>
          </a:p>
          <a:p>
            <a:pPr marL="171450" indent="-171450">
              <a:buFont typeface="Arial" pitchFamily="34" charset="0"/>
              <a:buChar char="•"/>
            </a:pPr>
            <a:r>
              <a:rPr lang="en-US" sz="500" dirty="0">
                <a:latin typeface="Arial" pitchFamily="34" charset="0"/>
              </a:rPr>
              <a:t>Narrow networks</a:t>
            </a:r>
          </a:p>
          <a:p>
            <a:r>
              <a:rPr lang="en-US" sz="500" dirty="0" smtClean="0">
                <a:latin typeface="Arial" pitchFamily="34" charset="0"/>
              </a:rPr>
              <a:t>Payment </a:t>
            </a:r>
            <a:r>
              <a:rPr lang="en-US" sz="500" dirty="0">
                <a:latin typeface="Arial" pitchFamily="34" charset="0"/>
              </a:rPr>
              <a:t>Reform</a:t>
            </a:r>
          </a:p>
          <a:p>
            <a:pPr marL="171450" indent="-171450">
              <a:buFont typeface="Arial" pitchFamily="34" charset="0"/>
              <a:buChar char="•"/>
            </a:pPr>
            <a:r>
              <a:rPr lang="en-US" sz="500" dirty="0">
                <a:latin typeface="Arial" pitchFamily="34" charset="0"/>
              </a:rPr>
              <a:t>Increasing number of ACOs</a:t>
            </a:r>
          </a:p>
          <a:p>
            <a:pPr marL="171450" indent="-171450">
              <a:buFont typeface="Arial" pitchFamily="34" charset="0"/>
              <a:buChar char="•"/>
            </a:pPr>
            <a:r>
              <a:rPr lang="en-US" sz="500" dirty="0">
                <a:latin typeface="Arial" pitchFamily="34" charset="0"/>
              </a:rPr>
              <a:t>Health System Insurance Plans</a:t>
            </a:r>
          </a:p>
          <a:p>
            <a:r>
              <a:rPr lang="en-US" sz="500" dirty="0" smtClean="0">
                <a:latin typeface="Arial" pitchFamily="34" charset="0"/>
              </a:rPr>
              <a:t>Employers</a:t>
            </a:r>
            <a:endParaRPr lang="en-US" sz="500" dirty="0">
              <a:latin typeface="Arial" pitchFamily="34" charset="0"/>
            </a:endParaRPr>
          </a:p>
          <a:p>
            <a:pPr marL="171450" indent="-171450">
              <a:buFont typeface="Arial" pitchFamily="34" charset="0"/>
              <a:buChar char="•"/>
            </a:pPr>
            <a:r>
              <a:rPr lang="en-US" sz="500" dirty="0">
                <a:latin typeface="Arial" pitchFamily="34" charset="0"/>
              </a:rPr>
              <a:t>Pressure to manage cost of providing subsidized insurance</a:t>
            </a:r>
          </a:p>
          <a:p>
            <a:pPr marL="171450" indent="-171450">
              <a:buFont typeface="Arial" pitchFamily="34" charset="0"/>
              <a:buChar char="•"/>
            </a:pPr>
            <a:r>
              <a:rPr lang="en-US" sz="500" dirty="0">
                <a:latin typeface="Arial" pitchFamily="34" charset="0"/>
              </a:rPr>
              <a:t>Partnering with health system to manage cost of care</a:t>
            </a:r>
          </a:p>
          <a:p>
            <a:pPr marL="171450" indent="-171450">
              <a:buFont typeface="Arial" pitchFamily="34" charset="0"/>
              <a:buChar char="•"/>
            </a:pPr>
            <a:r>
              <a:rPr lang="en-US" sz="500" dirty="0">
                <a:latin typeface="Arial" pitchFamily="34" charset="0"/>
              </a:rPr>
              <a:t>Redesigning benefits to incentivize healthier behavior</a:t>
            </a:r>
          </a:p>
          <a:p>
            <a:pPr marL="171450" indent="-171450">
              <a:buFont typeface="Arial" pitchFamily="34" charset="0"/>
              <a:buChar char="•"/>
            </a:pPr>
            <a:r>
              <a:rPr lang="en-US" sz="500" dirty="0">
                <a:latin typeface="Arial" pitchFamily="34" charset="0"/>
              </a:rPr>
              <a:t>Tax benefit for providing </a:t>
            </a:r>
            <a:r>
              <a:rPr lang="en-US" sz="500" dirty="0" smtClean="0">
                <a:latin typeface="Arial" pitchFamily="34" charset="0"/>
              </a:rPr>
              <a:t>insurance</a:t>
            </a:r>
          </a:p>
          <a:p>
            <a:r>
              <a:rPr lang="en-US" sz="500" dirty="0">
                <a:latin typeface="Arial" pitchFamily="34" charset="0"/>
              </a:rPr>
              <a:t>Physicians</a:t>
            </a:r>
          </a:p>
          <a:p>
            <a:pPr marL="171450" indent="-171450">
              <a:buFont typeface="Arial" pitchFamily="34" charset="0"/>
              <a:buChar char="•"/>
            </a:pPr>
            <a:r>
              <a:rPr lang="en-US" sz="500" dirty="0">
                <a:latin typeface="Arial" pitchFamily="34" charset="0"/>
              </a:rPr>
              <a:t>Increasingly employed by system/hospital</a:t>
            </a:r>
          </a:p>
          <a:p>
            <a:pPr marL="171450" indent="-171450">
              <a:buFont typeface="Arial" pitchFamily="34" charset="0"/>
              <a:buChar char="•"/>
            </a:pPr>
            <a:r>
              <a:rPr lang="en-US" sz="500" dirty="0">
                <a:latin typeface="Arial" pitchFamily="34" charset="0"/>
              </a:rPr>
              <a:t>Competing for outpatient services</a:t>
            </a:r>
          </a:p>
          <a:p>
            <a:pPr marL="171450" indent="-171450">
              <a:buFont typeface="Arial" pitchFamily="34" charset="0"/>
              <a:buChar char="•"/>
            </a:pPr>
            <a:r>
              <a:rPr lang="en-US" sz="500" dirty="0">
                <a:latin typeface="Arial" pitchFamily="34" charset="0"/>
              </a:rPr>
              <a:t>Primary care shortage</a:t>
            </a:r>
          </a:p>
          <a:p>
            <a:pPr marL="171450" indent="-171450">
              <a:buFont typeface="Arial" pitchFamily="34" charset="0"/>
              <a:buChar char="•"/>
            </a:pPr>
            <a:r>
              <a:rPr lang="en-US" sz="500" dirty="0">
                <a:latin typeface="Arial" pitchFamily="34" charset="0"/>
              </a:rPr>
              <a:t>Increased scrutiny over care delivery/decisions</a:t>
            </a:r>
          </a:p>
          <a:p>
            <a:r>
              <a:rPr lang="en-US" sz="500" dirty="0" smtClean="0">
                <a:latin typeface="Arial" pitchFamily="34" charset="0"/>
              </a:rPr>
              <a:t>Competitors</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Increasing hospital consolidation</a:t>
            </a:r>
          </a:p>
          <a:p>
            <a:pPr marL="171450" indent="-171450">
              <a:buFont typeface="Arial" pitchFamily="34" charset="0"/>
              <a:buChar char="•"/>
            </a:pPr>
            <a:r>
              <a:rPr lang="en-US" sz="500" dirty="0">
                <a:latin typeface="Arial" pitchFamily="34" charset="0"/>
              </a:rPr>
              <a:t>Pressure to capture share for all medical services under accountable care</a:t>
            </a:r>
          </a:p>
          <a:p>
            <a:pPr marL="171450" indent="-171450">
              <a:buFont typeface="Arial" pitchFamily="34" charset="0"/>
              <a:buChar char="•"/>
            </a:pPr>
            <a:r>
              <a:rPr lang="en-US" sz="500" dirty="0">
                <a:latin typeface="Arial" pitchFamily="34" charset="0"/>
              </a:rPr>
              <a:t>New competitors: reference labs, retailers, physician practices</a:t>
            </a:r>
          </a:p>
          <a:p>
            <a:r>
              <a:rPr lang="en-US" sz="500" dirty="0" smtClean="0">
                <a:latin typeface="Arial" pitchFamily="34" charset="0"/>
              </a:rPr>
              <a:t>Technology</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Increase implementation of health IT solutions</a:t>
            </a:r>
          </a:p>
          <a:p>
            <a:pPr marL="171450" indent="-171450">
              <a:buFont typeface="Arial" pitchFamily="34" charset="0"/>
              <a:buChar char="•"/>
            </a:pPr>
            <a:r>
              <a:rPr lang="en-US" sz="500" dirty="0">
                <a:latin typeface="Arial" pitchFamily="34" charset="0"/>
              </a:rPr>
              <a:t>Growth in telemedicine</a:t>
            </a:r>
          </a:p>
          <a:p>
            <a:pPr marL="171450" indent="-171450">
              <a:buFont typeface="Arial" pitchFamily="34" charset="0"/>
              <a:buChar char="•"/>
            </a:pPr>
            <a:r>
              <a:rPr lang="en-US" sz="500" dirty="0">
                <a:latin typeface="Arial" pitchFamily="34" charset="0"/>
              </a:rPr>
              <a:t>Shift in technology enabling smaller devices increasing outpatient services</a:t>
            </a:r>
          </a:p>
          <a:p>
            <a:pPr marL="171450" indent="-171450">
              <a:buFont typeface="Arial" pitchFamily="34" charset="0"/>
              <a:buChar char="•"/>
            </a:pPr>
            <a:r>
              <a:rPr lang="en-US" sz="500" dirty="0">
                <a:latin typeface="Arial" pitchFamily="34" charset="0"/>
              </a:rPr>
              <a:t>Increasing use of mobile technology</a:t>
            </a:r>
          </a:p>
          <a:p>
            <a:r>
              <a:rPr lang="en-US" sz="500" dirty="0" smtClean="0">
                <a:latin typeface="Arial" pitchFamily="34" charset="0"/>
              </a:rPr>
              <a:t>Regulatory </a:t>
            </a:r>
            <a:r>
              <a:rPr lang="en-US" sz="500" dirty="0">
                <a:latin typeface="Arial" pitchFamily="34" charset="0"/>
              </a:rPr>
              <a:t>Changes</a:t>
            </a:r>
          </a:p>
          <a:p>
            <a:pPr marL="171450" indent="-171450">
              <a:buFont typeface="Arial" pitchFamily="34" charset="0"/>
              <a:buChar char="•"/>
            </a:pPr>
            <a:r>
              <a:rPr lang="en-US" sz="500" dirty="0">
                <a:latin typeface="Arial" pitchFamily="34" charset="0"/>
              </a:rPr>
              <a:t>CMS physician supervision requirements for OP therapeutic services OP</a:t>
            </a:r>
          </a:p>
          <a:p>
            <a:pPr marL="171450" indent="-171450">
              <a:buFont typeface="Arial" pitchFamily="34" charset="0"/>
              <a:buChar char="•"/>
            </a:pPr>
            <a:r>
              <a:rPr lang="en-US" sz="500" dirty="0">
                <a:latin typeface="Arial" pitchFamily="34" charset="0"/>
              </a:rPr>
              <a:t>Clinical trials coverage</a:t>
            </a:r>
          </a:p>
          <a:p>
            <a:pPr marL="171450" indent="-171450">
              <a:buFont typeface="Arial" pitchFamily="34" charset="0"/>
              <a:buChar char="•"/>
            </a:pPr>
            <a:r>
              <a:rPr lang="en-US" sz="500" dirty="0">
                <a:latin typeface="Arial" pitchFamily="34" charset="0"/>
              </a:rPr>
              <a:t>State acceptance of Medicaid expansion</a:t>
            </a:r>
          </a:p>
          <a:p>
            <a:pPr marL="171450" indent="-171450">
              <a:buFont typeface="Arial" pitchFamily="34" charset="0"/>
              <a:buChar char="•"/>
            </a:pPr>
            <a:r>
              <a:rPr lang="en-US" sz="500" dirty="0">
                <a:latin typeface="Arial" pitchFamily="34" charset="0"/>
              </a:rPr>
              <a:t>Coverage expansion</a:t>
            </a:r>
          </a:p>
          <a:p>
            <a:pPr marL="171450" indent="-171450">
              <a:buFont typeface="Arial" pitchFamily="34" charset="0"/>
              <a:buChar char="•"/>
            </a:pPr>
            <a:r>
              <a:rPr lang="en-US" sz="500" dirty="0">
                <a:latin typeface="Arial" pitchFamily="34" charset="0"/>
              </a:rPr>
              <a:t>ICD-9 to ICD-10</a:t>
            </a:r>
          </a:p>
          <a:p>
            <a:pPr marL="171450" lvl="0" indent="-171450">
              <a:buFont typeface="Arial" pitchFamily="34" charset="0"/>
              <a:buChar char="•"/>
              <a:defRPr/>
            </a:pPr>
            <a:r>
              <a:rPr lang="en-US" sz="500" dirty="0">
                <a:latin typeface="Arial" pitchFamily="34" charset="0"/>
              </a:rPr>
              <a:t>Commission on Care accreditation requirements </a:t>
            </a:r>
          </a:p>
          <a:p>
            <a:pPr marL="171450" indent="-171450">
              <a:buFont typeface="Arial" pitchFamily="34" charset="0"/>
              <a:buChar char="•"/>
            </a:pPr>
            <a:endParaRPr lang="en-US" sz="800" dirty="0">
              <a:latin typeface="Arial" pitchFamily="34" charset="0"/>
            </a:endParaRPr>
          </a:p>
          <a:p>
            <a:endParaRPr lang="en-US" b="0" baseline="0" dirty="0" smtClean="0"/>
          </a:p>
          <a:p>
            <a:endParaRPr lang="en-US" sz="600"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6355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sz="1100" b="1" dirty="0" smtClean="0"/>
              <a:t>Purpose:  </a:t>
            </a:r>
            <a:r>
              <a:rPr lang="en-US" sz="1100" b="0" kern="1200" dirty="0" smtClean="0">
                <a:solidFill>
                  <a:schemeClr val="tx1"/>
                </a:solidFill>
                <a:latin typeface="+mn-lt"/>
                <a:ea typeface="+mn-ea"/>
                <a:cs typeface="+mn-cs"/>
              </a:rPr>
              <a:t>To</a:t>
            </a:r>
            <a:r>
              <a:rPr lang="en-US" sz="1100" b="0" kern="1200" baseline="0" dirty="0" smtClean="0">
                <a:solidFill>
                  <a:schemeClr val="tx1"/>
                </a:solidFill>
                <a:latin typeface="+mn-lt"/>
                <a:ea typeface="+mn-ea"/>
                <a:cs typeface="+mn-cs"/>
              </a:rPr>
              <a:t> d</a:t>
            </a:r>
            <a:r>
              <a:rPr lang="en-US" sz="1100" kern="1200" dirty="0" smtClean="0">
                <a:solidFill>
                  <a:schemeClr val="tx1"/>
                </a:solidFill>
                <a:latin typeface="+mn-lt"/>
                <a:ea typeface="+mn-ea"/>
                <a:cs typeface="+mn-cs"/>
              </a:rPr>
              <a:t>escribe your primary, secondary,</a:t>
            </a:r>
            <a:r>
              <a:rPr lang="en-US" sz="1100" kern="1200" baseline="0" dirty="0" smtClean="0">
                <a:solidFill>
                  <a:schemeClr val="tx1"/>
                </a:solidFill>
                <a:latin typeface="+mn-lt"/>
                <a:ea typeface="+mn-ea"/>
                <a:cs typeface="+mn-cs"/>
              </a:rPr>
              <a:t> and tertiary service areas. </a:t>
            </a:r>
            <a:endParaRPr lang="en-US" sz="1100"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sz="1100" b="1" dirty="0" smtClean="0"/>
              <a:t>Task:  </a:t>
            </a:r>
            <a:r>
              <a:rPr lang="en-US" sz="1100" kern="1200" dirty="0" smtClean="0">
                <a:solidFill>
                  <a:schemeClr val="tx1"/>
                </a:solidFill>
                <a:latin typeface="+mn-lt"/>
                <a:ea typeface="+mn-ea"/>
                <a:cs typeface="+mn-cs"/>
              </a:rPr>
              <a:t>Insert maps, zip codes, or counties to describe your service areas here. In the above graphic, individual states can be selected, shaded, or enlarged.  Alternatively, insert county-specific state maps.  Service areas can be defined by proximity/geography, number</a:t>
            </a:r>
            <a:r>
              <a:rPr lang="en-US" sz="1100" kern="1200" baseline="0" dirty="0" smtClean="0">
                <a:solidFill>
                  <a:schemeClr val="tx1"/>
                </a:solidFill>
                <a:latin typeface="+mn-lt"/>
                <a:ea typeface="+mn-ea"/>
                <a:cs typeface="+mn-cs"/>
              </a:rPr>
              <a:t> of patients originating from the region, total population, or total potential volume capture of specific regions. </a:t>
            </a:r>
            <a:r>
              <a:rPr lang="en-US" sz="1100" b="0" baseline="0" dirty="0" smtClean="0"/>
              <a:t>In the box at the bottom of the slide, discuss implications of any shifts</a:t>
            </a:r>
            <a:r>
              <a:rPr lang="en-US" sz="1100" kern="1200" baseline="0" dirty="0" smtClean="0">
                <a:solidFill>
                  <a:schemeClr val="tx1"/>
                </a:solidFill>
                <a:latin typeface="+mn-lt"/>
                <a:ea typeface="+mn-ea"/>
                <a:cs typeface="+mn-cs"/>
              </a:rPr>
              <a:t> in geographic distribution on the service line. </a:t>
            </a:r>
          </a:p>
          <a:p>
            <a:endParaRPr lang="en-US" sz="1100" b="1" dirty="0" smtClean="0"/>
          </a:p>
          <a:p>
            <a:r>
              <a:rPr lang="en-US" sz="1100" b="1" dirty="0" smtClean="0"/>
              <a:t>To</a:t>
            </a:r>
            <a:r>
              <a:rPr lang="en-US" sz="1100" b="1" baseline="0" dirty="0" smtClean="0"/>
              <a:t> Edit the Graph: </a:t>
            </a:r>
            <a:r>
              <a:rPr lang="en-US" sz="1100" b="0" baseline="0" dirty="0" smtClean="0"/>
              <a:t>Replace the map on the left with a map of your market.  Right click on the pie chart on the right and select “Edit Data” to add market-specific information.</a:t>
            </a:r>
          </a:p>
          <a:p>
            <a:endParaRPr lang="en-US" sz="1100" b="0" baseline="0" dirty="0" smtClean="0"/>
          </a:p>
          <a:p>
            <a:r>
              <a:rPr lang="en-US" sz="1100" b="1" dirty="0" smtClean="0"/>
              <a:t>Additional Resources:</a:t>
            </a:r>
            <a:r>
              <a:rPr lang="en-US" sz="1100" b="1" baseline="0" dirty="0" smtClean="0"/>
              <a:t> </a:t>
            </a:r>
            <a:r>
              <a:rPr lang="en-US" sz="1100" kern="1200" dirty="0" smtClean="0">
                <a:solidFill>
                  <a:schemeClr val="tx1"/>
                </a:solidFill>
                <a:latin typeface="+mn-lt"/>
                <a:ea typeface="+mn-ea"/>
                <a:cs typeface="+mn-cs"/>
              </a:rPr>
              <a:t>County-specific state maps</a:t>
            </a:r>
            <a:r>
              <a:rPr lang="en-US" sz="1100" kern="1200" baseline="0" dirty="0" smtClean="0">
                <a:solidFill>
                  <a:schemeClr val="tx1"/>
                </a:solidFill>
                <a:latin typeface="+mn-lt"/>
                <a:ea typeface="+mn-ea"/>
                <a:cs typeface="+mn-cs"/>
              </a:rPr>
              <a:t> can be found at the </a:t>
            </a:r>
            <a:r>
              <a:rPr lang="en-US" sz="1100" kern="1200" dirty="0" smtClean="0">
                <a:solidFill>
                  <a:schemeClr val="tx1"/>
                </a:solidFill>
                <a:latin typeface="+mn-lt"/>
                <a:ea typeface="+mn-ea"/>
                <a:cs typeface="+mn-cs"/>
              </a:rPr>
              <a:t>U.S. Census Bureau,</a:t>
            </a:r>
            <a:r>
              <a:rPr lang="en-US" sz="1100" kern="1200" baseline="0" dirty="0" smtClean="0">
                <a:solidFill>
                  <a:schemeClr val="tx1"/>
                </a:solidFill>
                <a:latin typeface="+mn-lt"/>
                <a:ea typeface="+mn-ea"/>
                <a:cs typeface="+mn-cs"/>
              </a:rPr>
              <a:t> available at: http://www.census.gov/geo/www/maps/stco_02.htm </a:t>
            </a:r>
            <a:endParaRPr lang="en-US" sz="1100" u="none"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anticipat</a:t>
            </a:r>
            <a:r>
              <a:rPr lang="en-US" b="0" baseline="0" dirty="0" smtClean="0"/>
              <a:t>e any future changes in the market age distribution of the population and discuss potential implications.</a:t>
            </a:r>
            <a:endParaRPr lang="en-US" b="1" dirty="0" smtClean="0"/>
          </a:p>
          <a:p>
            <a:endParaRPr lang="en-US" b="1" dirty="0" smtClean="0"/>
          </a:p>
          <a:p>
            <a:r>
              <a:rPr lang="en-US" b="1" dirty="0" smtClean="0"/>
              <a:t>Task:  </a:t>
            </a:r>
            <a:r>
              <a:rPr lang="en-US" b="0" baseline="0" dirty="0" smtClean="0"/>
              <a:t>Adjust age brackets to reflect your service line’s interests.  Enter the institution’s age distribution in the first pie chart (</a:t>
            </a:r>
            <a:r>
              <a:rPr lang="en-US" b="0" baseline="0" dirty="0" err="1" smtClean="0"/>
              <a:t>Nanna</a:t>
            </a:r>
            <a:r>
              <a:rPr lang="en-US" b="0" baseline="0" dirty="0" smtClean="0"/>
              <a:t> Hospital Patients, 2012) on the far left.  Then enter the regional/market data to the second pie chart on the left (</a:t>
            </a:r>
            <a:r>
              <a:rPr lang="en-US" b="0" baseline="0" dirty="0" err="1" smtClean="0"/>
              <a:t>Neverland</a:t>
            </a:r>
            <a:r>
              <a:rPr lang="en-US" b="0" baseline="0" dirty="0" smtClean="0"/>
              <a:t> County, 2012).  Enter the projected population data for the region/market in 20XX to the fourth pie chart on the far right (</a:t>
            </a:r>
            <a:r>
              <a:rPr lang="en-US" b="0" baseline="0" dirty="0" err="1" smtClean="0"/>
              <a:t>Neverland</a:t>
            </a:r>
            <a:r>
              <a:rPr lang="en-US" b="0" baseline="0" dirty="0" smtClean="0"/>
              <a:t> County, 20XX).  Then calculate the institution's percent capture of the region/market population in 2012 and use this percentage to project the institution’s age distribution of patients in 20XX.  Enter the projected institution’s age distribution in the third graph (</a:t>
            </a:r>
            <a:r>
              <a:rPr lang="en-US" b="0" baseline="0" dirty="0" err="1" smtClean="0"/>
              <a:t>Nanna</a:t>
            </a:r>
            <a:r>
              <a:rPr lang="en-US" b="0" baseline="0" dirty="0" smtClean="0"/>
              <a:t> Hospital Patients, 20XX). In the box at the bottom of the slide, discuss implications of the shift in age distribution and indicate strategies to overcome any foreseen challenges.</a:t>
            </a:r>
          </a:p>
          <a:p>
            <a:endParaRPr lang="en-US" b="0" baseline="0" dirty="0" smtClean="0"/>
          </a:p>
          <a:p>
            <a:pPr marL="0" marR="0" lvl="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Graph: </a:t>
            </a:r>
            <a:r>
              <a:rPr lang="en-US" b="0" baseline="0" dirty="0" smtClean="0"/>
              <a:t>Right click on the pie chart and select “Edit Data” to adjust the data in the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Click directly on the graph title (in black) to modify the chart title. To edit the legend, click directly on each of the years and edit the text box.  </a:t>
            </a:r>
          </a:p>
          <a:p>
            <a:pPr marL="0" marR="0" lvl="0" indent="0" algn="l" defTabSz="91011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en-US" b="1" baseline="0" dirty="0" smtClean="0"/>
              <a:t>Resources: </a:t>
            </a:r>
            <a:r>
              <a:rPr lang="en-US" sz="1100" kern="1200" dirty="0" smtClean="0">
                <a:solidFill>
                  <a:schemeClr val="tx1"/>
                </a:solidFill>
                <a:latin typeface="+mn-lt"/>
                <a:ea typeface="+mn-ea"/>
                <a:cs typeface="+mn-cs"/>
              </a:rPr>
              <a:t>County-specific state data</a:t>
            </a:r>
            <a:r>
              <a:rPr lang="en-US" sz="1100" kern="1200" baseline="0" dirty="0" smtClean="0">
                <a:solidFill>
                  <a:schemeClr val="tx1"/>
                </a:solidFill>
                <a:latin typeface="+mn-lt"/>
                <a:ea typeface="+mn-ea"/>
                <a:cs typeface="+mn-cs"/>
              </a:rPr>
              <a:t> can be found at the </a:t>
            </a:r>
            <a:r>
              <a:rPr lang="en-US" sz="1100" kern="1200" dirty="0" smtClean="0">
                <a:solidFill>
                  <a:schemeClr val="tx1"/>
                </a:solidFill>
                <a:latin typeface="+mn-lt"/>
                <a:ea typeface="+mn-ea"/>
                <a:cs typeface="+mn-cs"/>
              </a:rPr>
              <a:t>U.S. Census Bureau,</a:t>
            </a:r>
            <a:r>
              <a:rPr lang="en-US" sz="1100" kern="1200" baseline="0" dirty="0" smtClean="0">
                <a:solidFill>
                  <a:schemeClr val="tx1"/>
                </a:solidFill>
                <a:latin typeface="+mn-lt"/>
                <a:ea typeface="+mn-ea"/>
                <a:cs typeface="+mn-cs"/>
              </a:rPr>
              <a:t> available at: </a:t>
            </a:r>
            <a:r>
              <a:rPr lang="en-US" dirty="0" smtClean="0">
                <a:hlinkClick r:id="rId3"/>
              </a:rPr>
              <a:t>http://censtats.census.gov/usa/usa.shtml</a:t>
            </a:r>
            <a:endParaRPr lang="en-US"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anticipat</a:t>
            </a:r>
            <a:r>
              <a:rPr lang="en-US" b="0" baseline="0" dirty="0" smtClean="0"/>
              <a:t>e any future changes in the regional payer mix for your patient population and discuss potential implications.</a:t>
            </a:r>
            <a:endParaRPr lang="en-US" b="1" dirty="0" smtClean="0"/>
          </a:p>
          <a:p>
            <a:endParaRPr lang="en-US" b="1" dirty="0" smtClean="0"/>
          </a:p>
          <a:p>
            <a:r>
              <a:rPr lang="en-US" b="1" dirty="0" smtClean="0"/>
              <a:t>Task:  </a:t>
            </a:r>
            <a:r>
              <a:rPr lang="en-US" b="0" baseline="0" dirty="0" smtClean="0"/>
              <a:t>Adjust payers to reflect your service line’s payer mix.  Add any large commercial payers that influence your institution.  Enter the institution’s current payer mix to the first pie chart on the far left (</a:t>
            </a:r>
            <a:r>
              <a:rPr lang="en-US" b="0" baseline="0" dirty="0" err="1" smtClean="0"/>
              <a:t>Nanna</a:t>
            </a:r>
            <a:r>
              <a:rPr lang="en-US" b="0" baseline="0" dirty="0" smtClean="0"/>
              <a:t> Hospital Patients, 2012).  Then enter the regional/market data to the second pie chart to the left (</a:t>
            </a:r>
            <a:r>
              <a:rPr lang="en-US" b="0" baseline="0" dirty="0" err="1" smtClean="0"/>
              <a:t>Neverland</a:t>
            </a:r>
            <a:r>
              <a:rPr lang="en-US" b="0" baseline="0" dirty="0" smtClean="0"/>
              <a:t> County, 2012).  Enter the projected payer mix data  for the region/market in 20XX to the fourth pie chart on the far right (</a:t>
            </a:r>
            <a:r>
              <a:rPr lang="en-US" b="0" baseline="0" dirty="0" err="1" smtClean="0"/>
              <a:t>Neverland</a:t>
            </a:r>
            <a:r>
              <a:rPr lang="en-US" b="0" baseline="0" dirty="0" smtClean="0"/>
              <a:t> County, 20XX).  Then calculate the institution's percent capture of the region/market payer mix in 2012 and use this percentage to project the institution’s payer mix in 20XX.  Enter the projected payer mix to the third graph (</a:t>
            </a:r>
            <a:r>
              <a:rPr lang="en-US" b="0" baseline="0" dirty="0" err="1" smtClean="0"/>
              <a:t>Nanna</a:t>
            </a:r>
            <a:r>
              <a:rPr lang="en-US" b="0" baseline="0" dirty="0" smtClean="0"/>
              <a:t> Hospital Patients, 20XX). In the box at the bottom of the slide, discuss implications of the shift in payer mix and indicate strategies to overcome any foreseen challenges. In the box at the bottom of the slide, discuss implications of the shift in payer mix and indicate strategies to overcome any foreseen challenges.</a:t>
            </a:r>
          </a:p>
          <a:p>
            <a:endParaRPr lang="en-US" dirty="0" smtClean="0"/>
          </a:p>
          <a:p>
            <a:pPr marL="0" marR="0" lvl="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Graph: </a:t>
            </a:r>
            <a:r>
              <a:rPr lang="en-US" b="0" baseline="0" dirty="0" smtClean="0"/>
              <a:t>Right click on the pie chart and select “Edit Data” to adjust the data in the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Click directly on the graph title (in black) to modify the chart title. To edit the legend, click directly on each of the years and edit the text box.  </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dirty="0" smtClean="0"/>
              <a:t>To</a:t>
            </a:r>
            <a:r>
              <a:rPr lang="en-US" baseline="0" dirty="0" smtClean="0"/>
              <a:t> anticipate the impact of any potential shifts in payer strategy. </a:t>
            </a:r>
          </a:p>
          <a:p>
            <a:endParaRPr lang="en-US" baseline="0" dirty="0" smtClean="0"/>
          </a:p>
          <a:p>
            <a:r>
              <a:rPr lang="en-US" b="1" baseline="0" dirty="0" smtClean="0"/>
              <a:t>Task: </a:t>
            </a:r>
            <a:r>
              <a:rPr lang="en-US" b="0" baseline="0" dirty="0" smtClean="0"/>
              <a:t>On the left, list any strategies you anticipate payers in your market pursuing across the next few years. In the description section on the right, provide details around which payers are pursuing the strategy, when they intend to implement any changes, etc. In the box at the bottom of the slide, indicate the overall impact of these shifts in payer strategy on the imaging service line. </a:t>
            </a:r>
          </a:p>
          <a:p>
            <a:endParaRPr lang="en-US" b="0" baseline="0" dirty="0" smtClean="0"/>
          </a:p>
          <a:p>
            <a:r>
              <a:rPr lang="en-US" b="1" baseline="0" dirty="0" smtClean="0"/>
              <a:t>Additional Resources: </a:t>
            </a:r>
            <a:r>
              <a:rPr lang="en-US" b="0" baseline="0" dirty="0" smtClean="0"/>
              <a:t>For strategies related to changing reimbursement models see the Advisory Board Company's “Road Map for Reform”: </a:t>
            </a:r>
            <a:r>
              <a:rPr lang="en-US" dirty="0" smtClean="0">
                <a:hlinkClick r:id="rId3"/>
              </a:rPr>
              <a:t>http://www.advisory.com/Research/Imaging-Performance-Partnership/Studies/2012/Road-Map-for-Reform</a:t>
            </a:r>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23</a:t>
            </a:fld>
            <a:endParaRPr lang="en-US" dirty="0"/>
          </a:p>
        </p:txBody>
      </p:sp>
    </p:spTree>
    <p:extLst>
      <p:ext uri="{BB962C8B-B14F-4D97-AF65-F5344CB8AC3E}">
        <p14:creationId xmlns:p14="http://schemas.microsoft.com/office/powerpoint/2010/main" val="3500173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determine</a:t>
            </a:r>
            <a:r>
              <a:rPr lang="en-US" b="0" baseline="0" dirty="0" smtClean="0"/>
              <a:t> how shifts in payment models will impact your service line.</a:t>
            </a:r>
            <a:endParaRPr lang="en-US" b="0" dirty="0" smtClean="0"/>
          </a:p>
          <a:p>
            <a:endParaRPr lang="en-US" b="1" dirty="0" smtClean="0"/>
          </a:p>
          <a:p>
            <a:r>
              <a:rPr lang="en-US" b="1" dirty="0" smtClean="0"/>
              <a:t>Task:  </a:t>
            </a:r>
            <a:r>
              <a:rPr lang="en-US" b="0" dirty="0" smtClean="0"/>
              <a:t>Consider what</a:t>
            </a:r>
            <a:r>
              <a:rPr lang="en-US" b="0" baseline="0" dirty="0" smtClean="0"/>
              <a:t> payment model(s) your hospital is moving towards.  Describe the efforts made towards implementing the new payment model(s).  Consider which patient groups and services may be impacted by shifts in payment models. In the box at the bottom of the slide, discuss implications for the shift in payment model on services.</a:t>
            </a:r>
          </a:p>
          <a:p>
            <a:endParaRPr lang="en-US" b="0" baseline="0" dirty="0" smtClean="0"/>
          </a:p>
          <a:p>
            <a:r>
              <a:rPr lang="en-US" b="0" baseline="0" dirty="0" smtClean="0"/>
              <a:t>Sample Institution Payment Models:</a:t>
            </a:r>
          </a:p>
          <a:p>
            <a:r>
              <a:rPr lang="en-US" b="0" baseline="0" dirty="0" smtClean="0"/>
              <a:t>Medicare ACO</a:t>
            </a:r>
          </a:p>
          <a:p>
            <a:r>
              <a:rPr lang="en-US" b="0" baseline="0" dirty="0" smtClean="0"/>
              <a:t>Pioneer ACO</a:t>
            </a:r>
          </a:p>
          <a:p>
            <a:r>
              <a:rPr lang="en-US" b="0" baseline="0" dirty="0" smtClean="0"/>
              <a:t>Capitation</a:t>
            </a:r>
          </a:p>
          <a:p>
            <a:r>
              <a:rPr lang="en-US" b="0" baseline="0" dirty="0" smtClean="0"/>
              <a:t>Fee-for-Service</a:t>
            </a:r>
          </a:p>
          <a:p>
            <a:r>
              <a:rPr lang="en-US" b="0" baseline="0" dirty="0" smtClean="0"/>
              <a:t>Bundled Payments</a:t>
            </a:r>
          </a:p>
          <a:p>
            <a:endParaRPr lang="en-US" b="0" baseline="0" dirty="0" smtClean="0"/>
          </a:p>
          <a:p>
            <a:r>
              <a:rPr lang="en-US" b="1" baseline="0" dirty="0" smtClean="0"/>
              <a:t>Additional Resources: </a:t>
            </a:r>
            <a:r>
              <a:rPr lang="en-US" b="0" baseline="0" dirty="0" smtClean="0"/>
              <a:t>For more information on the role of imaging in an ACO, see the Advisory Board Company's “Road Map for Reform”: </a:t>
            </a:r>
            <a:r>
              <a:rPr lang="en-US" dirty="0" smtClean="0">
                <a:hlinkClick r:id="rId3"/>
              </a:rPr>
              <a:t>http://www.advisory.com/Research/Imaging-Performance-Partnership/Studies/2012/Road-Map-for-Reform</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provide an overview of major employers in the area, expected growth, and approach to employee coverage.</a:t>
            </a:r>
            <a:endParaRPr lang="en-US" b="0" baseline="0" dirty="0" smtClean="0"/>
          </a:p>
          <a:p>
            <a:endParaRPr lang="en-US" b="0" baseline="0" dirty="0" smtClean="0"/>
          </a:p>
          <a:p>
            <a:r>
              <a:rPr lang="en-US" b="1" baseline="0" dirty="0" smtClean="0"/>
              <a:t>Task: </a:t>
            </a:r>
            <a:r>
              <a:rPr lang="en-US" b="0" baseline="0" dirty="0" smtClean="0"/>
              <a:t>List major employers in your market, their current number of employees, and any anticipated growth across the next few years. In the comments column, indicate how each employer currently provides coverage for their employees and any anticipated changes the employer may be planning to make to its health and wellness benefits.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25</a:t>
            </a:fld>
            <a:endParaRPr lang="en-US" dirty="0"/>
          </a:p>
        </p:txBody>
      </p:sp>
    </p:spTree>
    <p:extLst>
      <p:ext uri="{BB962C8B-B14F-4D97-AF65-F5344CB8AC3E}">
        <p14:creationId xmlns:p14="http://schemas.microsoft.com/office/powerpoint/2010/main" val="81848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 physician employment trends and anticipate hiring and leadership needs.</a:t>
            </a:r>
            <a:r>
              <a:rPr lang="en-US" b="0" baseline="0" dirty="0" smtClean="0"/>
              <a:t> </a:t>
            </a:r>
            <a:endParaRPr lang="en-US" b="0" dirty="0" smtClean="0"/>
          </a:p>
          <a:p>
            <a:endParaRPr lang="en-US" b="1" dirty="0" smtClean="0"/>
          </a:p>
          <a:p>
            <a:r>
              <a:rPr lang="en-US" b="1" dirty="0" smtClean="0"/>
              <a:t>Task:  </a:t>
            </a:r>
            <a:r>
              <a:rPr lang="en-US" b="0" dirty="0" smtClean="0"/>
              <a:t>The graph above reflects national level data for imaging physician employment. If possible</a:t>
            </a:r>
            <a:r>
              <a:rPr lang="en-US" b="0" baseline="0" dirty="0" smtClean="0"/>
              <a:t>, replace with data specific to your market and institution. On the right, indicate the number of imaging physicians needed to meet demand in 20XX.  Then indicate expected retirees across the next few years and finally the number of new recruits needed. In the box at the bottom of the slide, discuss implications for any shifts in employment. </a:t>
            </a:r>
          </a:p>
          <a:p>
            <a:pPr defTabSz="910424"/>
            <a:endParaRPr lang="en-US" b="0" dirty="0" smtClean="0"/>
          </a:p>
          <a:p>
            <a:pPr defTabSz="910424"/>
            <a:r>
              <a:rPr lang="en-US" b="1" dirty="0" smtClean="0"/>
              <a:t>Source:</a:t>
            </a:r>
            <a:r>
              <a:rPr lang="en-US" b="1" baseline="0" dirty="0" smtClean="0"/>
              <a:t> </a:t>
            </a:r>
            <a:r>
              <a:rPr lang="en-US" sz="1100" dirty="0" smtClean="0"/>
              <a:t>US Department of Health and Human Services, “The Physician Workforce: Projections and Research into Current Issues Affecting Supply and Demand ,” December 2008,</a:t>
            </a:r>
            <a:r>
              <a:rPr lang="en-US" sz="1100" baseline="0" dirty="0" smtClean="0"/>
              <a:t> available at: </a:t>
            </a:r>
            <a:r>
              <a:rPr lang="en-US" sz="1100" dirty="0" smtClean="0">
                <a:hlinkClick r:id="rId3"/>
              </a:rPr>
              <a:t>http://bhpr.hrsa.gov/healthworkforce/reports/physwfissues.pdf</a:t>
            </a:r>
            <a:r>
              <a:rPr lang="en-US" sz="1100" dirty="0" smtClean="0"/>
              <a:t>. </a:t>
            </a:r>
          </a:p>
          <a:p>
            <a:pPr defTabSz="910424"/>
            <a:endParaRPr lang="en-US" b="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identify current market referral patterns</a:t>
            </a:r>
            <a:r>
              <a:rPr lang="en-US" b="0" baseline="0" dirty="0" smtClean="0"/>
              <a:t> and estimate future patterns.</a:t>
            </a:r>
          </a:p>
          <a:p>
            <a:endParaRPr lang="en-US" b="0" baseline="0" dirty="0" smtClean="0"/>
          </a:p>
          <a:p>
            <a:r>
              <a:rPr lang="en-US" b="1" baseline="0" dirty="0" smtClean="0"/>
              <a:t>Task: </a:t>
            </a:r>
            <a:r>
              <a:rPr lang="en-US" b="0" baseline="0" dirty="0" smtClean="0"/>
              <a:t>Enter current referral patterns on the left. On the right, identify practices of interest (e.g. splitters, large disloyal practices, etc.) and include additional detail on that practice’s current practice and referral patterns. In the box at the bottom of the slide, discuss implications of physician referral patterns for the imaging service line. </a:t>
            </a:r>
          </a:p>
          <a:p>
            <a:pPr marL="0" marR="0" indent="0" algn="l" defTabSz="910118"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0" baseline="0" dirty="0" smtClean="0"/>
              <a:t>Members of the Advisory Board Company’s Crimson Market Advantage program may access their data on MD referral patterns here: </a:t>
            </a:r>
            <a:r>
              <a:rPr lang="en-US" dirty="0" smtClean="0">
                <a:hlinkClick r:id="rId3"/>
              </a:rPr>
              <a:t>http://www.advisory.com/Technology/Crimson-Market-Advantage/Members</a:t>
            </a:r>
            <a:endParaRPr lang="en-US" b="1" baseline="0" dirty="0" smtClean="0"/>
          </a:p>
          <a:p>
            <a:endParaRPr lang="en-US" b="0" baseline="0" dirty="0" smtClean="0"/>
          </a:p>
          <a:p>
            <a:r>
              <a:rPr lang="en-US" b="1" baseline="0" dirty="0" smtClean="0"/>
              <a:t>Additional Resources: </a:t>
            </a:r>
            <a:r>
              <a:rPr lang="en-US" b="0" baseline="0" dirty="0" smtClean="0"/>
              <a:t>For information on how tactics to improve referral strategy, please refer to the Advisory Board Company's “Advancing Imaging Referral Strategy” : </a:t>
            </a:r>
            <a:r>
              <a:rPr lang="en-US" dirty="0" smtClean="0">
                <a:hlinkClick r:id="rId4"/>
              </a:rPr>
              <a:t>http://www.advisory.com/Research/Imaging-Performance-Partnership/Studies/2011/Advancing-Imaging-Referral-Strategy</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27</a:t>
            </a:fld>
            <a:endParaRPr lang="en-US" dirty="0"/>
          </a:p>
        </p:txBody>
      </p:sp>
    </p:spTree>
    <p:extLst>
      <p:ext uri="{BB962C8B-B14F-4D97-AF65-F5344CB8AC3E}">
        <p14:creationId xmlns:p14="http://schemas.microsoft.com/office/powerpoint/2010/main" val="942700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a:t>
            </a:r>
            <a:r>
              <a:rPr lang="en-US" b="0" baseline="0" dirty="0" smtClean="0"/>
              <a:t>identify top-line competitive threats.</a:t>
            </a:r>
            <a:endParaRPr lang="en-US" b="0" dirty="0" smtClean="0"/>
          </a:p>
          <a:p>
            <a:endParaRPr lang="en-US" b="1" dirty="0" smtClean="0"/>
          </a:p>
          <a:p>
            <a:r>
              <a:rPr lang="en-US" b="1" dirty="0" smtClean="0"/>
              <a:t>Task:  </a:t>
            </a:r>
            <a:r>
              <a:rPr lang="en-US" b="0" dirty="0" smtClean="0"/>
              <a:t>Complete</a:t>
            </a:r>
            <a:r>
              <a:rPr lang="en-US" b="0" baseline="0" dirty="0" smtClean="0"/>
              <a:t> the chart above with the names of your current and potential future competitors.  List the key area(s) of competition, new programs and facilities, and expected risk to market share within the timeframe of your strategic plan. In the box at the bottom of the slide, discuss implications of any shifts in competitors’ growth efforts. </a:t>
            </a:r>
            <a:endParaRPr lang="en-US"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technological trends and their impact on the imaging service line.</a:t>
            </a:r>
          </a:p>
          <a:p>
            <a:endParaRPr lang="en-US" b="0" baseline="0" dirty="0" smtClean="0"/>
          </a:p>
          <a:p>
            <a:r>
              <a:rPr lang="en-US" b="1" dirty="0" smtClean="0"/>
              <a:t>Task: </a:t>
            </a:r>
            <a:r>
              <a:rPr lang="en-US" b="0" dirty="0" smtClean="0"/>
              <a:t>Assess your service line’s technology</a:t>
            </a:r>
            <a:r>
              <a:rPr lang="en-US" b="0" baseline="0" dirty="0" smtClean="0"/>
              <a:t> compared to the market and consider where your institution falls on the technology curve.  In the box at the bottom of the slide, discuss implications of changes in technology on the service line.  Consider competitiveness in the market, potential for growth, ability to meet patient/market needs, alignment with strategic priorities of your institution, etc.  </a:t>
            </a:r>
          </a:p>
          <a:p>
            <a:endParaRPr lang="en-US" b="0" baseline="0" dirty="0" smtClean="0"/>
          </a:p>
          <a:p>
            <a:r>
              <a:rPr lang="en-US" b="1" baseline="0" dirty="0" smtClean="0"/>
              <a:t>Additional Resources: </a:t>
            </a:r>
            <a:r>
              <a:rPr lang="en-US" b="0" baseline="0" dirty="0" smtClean="0"/>
              <a:t>For more information on imaging-related technology see the Advisory Board Company’s Clinical Technology Compendium: </a:t>
            </a:r>
            <a:r>
              <a:rPr lang="en-US" dirty="0" smtClean="0">
                <a:hlinkClick r:id="rId3"/>
              </a:rPr>
              <a:t>http://www.advisory.com/Research/Technology-Insights/Resources/2012/Clinical-Technology-Compendium</a:t>
            </a:r>
            <a:endParaRPr lang="en-US"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0397CE-5E86-4661-B0C5-9F93836F6E1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technology needs for the service line.</a:t>
            </a:r>
          </a:p>
          <a:p>
            <a:endParaRPr lang="en-US" b="0" baseline="0" dirty="0" smtClean="0"/>
          </a:p>
          <a:p>
            <a:r>
              <a:rPr lang="en-US" b="1" dirty="0" smtClean="0"/>
              <a:t>Task: </a:t>
            </a:r>
            <a:r>
              <a:rPr lang="en-US" b="0" dirty="0" smtClean="0"/>
              <a:t>In the first box, identify</a:t>
            </a:r>
            <a:r>
              <a:rPr lang="en-US" b="0" baseline="0" dirty="0" smtClean="0"/>
              <a:t> new technologies your institution could potentially acquire.  In the second, identify what existing technologies need to expanded to meet any new or growing needs.  In the box at the bottom of the slide, discuss implications of these technology needs on the service line.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future regulatory changes and their relevance to the imaging service line.</a:t>
            </a:r>
          </a:p>
          <a:p>
            <a:endParaRPr lang="en-US" b="0" baseline="0" dirty="0" smtClean="0"/>
          </a:p>
          <a:p>
            <a:r>
              <a:rPr lang="en-US" b="1" dirty="0" smtClean="0"/>
              <a:t>Task: </a:t>
            </a:r>
            <a:r>
              <a:rPr lang="en-US" b="0" dirty="0" smtClean="0"/>
              <a:t>Identify regulations</a:t>
            </a:r>
            <a:r>
              <a:rPr lang="en-US" b="0" baseline="0" dirty="0" smtClean="0"/>
              <a:t> that may affect the imaging service line.  Describe the expected impact on operations and reimbursement for imaging services. </a:t>
            </a:r>
          </a:p>
          <a:p>
            <a:endParaRPr lang="en-US" b="0" baseline="0" dirty="0" smtClean="0"/>
          </a:p>
          <a:p>
            <a:r>
              <a:rPr lang="en-US" b="1" baseline="0" dirty="0" smtClean="0"/>
              <a:t>Additional Resources: </a:t>
            </a:r>
            <a:r>
              <a:rPr lang="en-US" b="0" baseline="0" dirty="0" smtClean="0"/>
              <a:t>For more information on regulatory changes and how they might impact imaging, visit the Advisory Board Company’s Imaging Performance Partnership website at </a:t>
            </a:r>
            <a:r>
              <a:rPr lang="en-US" dirty="0" smtClean="0">
                <a:hlinkClick r:id="rId3"/>
              </a:rPr>
              <a:t>http://www.advisory.com/Research/Imaging-Performance-Partnership</a:t>
            </a:r>
            <a:r>
              <a:rPr lang="en-US" dirty="0" smtClean="0"/>
              <a:t>.</a:t>
            </a:r>
            <a:endParaRPr lang="en-US"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identify top</a:t>
            </a:r>
            <a:r>
              <a:rPr lang="en-US" b="0" baseline="0" dirty="0" smtClean="0"/>
              <a:t> 5 areas of opportunity based on the future market assessment. </a:t>
            </a:r>
          </a:p>
          <a:p>
            <a:endParaRPr lang="en-US" b="0" baseline="0" dirty="0" smtClean="0"/>
          </a:p>
          <a:p>
            <a:r>
              <a:rPr lang="en-US" b="1" dirty="0" smtClean="0"/>
              <a:t>Task: </a:t>
            </a:r>
            <a:r>
              <a:rPr lang="en-US" b="0" dirty="0" smtClean="0"/>
              <a:t>Using the implication</a:t>
            </a:r>
            <a:r>
              <a:rPr lang="en-US" b="0" baseline="0" dirty="0" smtClean="0"/>
              <a:t> boxes and impact discussions on the </a:t>
            </a:r>
            <a:r>
              <a:rPr lang="en-US" b="0" dirty="0" smtClean="0"/>
              <a:t>previous slides</a:t>
            </a:r>
            <a:r>
              <a:rPr lang="en-US" b="0" baseline="0" dirty="0" smtClean="0"/>
              <a:t>, identify the top 5 areas of opportunity for the service line.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32</a:t>
            </a:fld>
            <a:endParaRPr lang="en-US" dirty="0"/>
          </a:p>
        </p:txBody>
      </p:sp>
    </p:spTree>
    <p:extLst>
      <p:ext uri="{BB962C8B-B14F-4D97-AF65-F5344CB8AC3E}">
        <p14:creationId xmlns:p14="http://schemas.microsoft.com/office/powerpoint/2010/main" val="802201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397CE-5E86-4661-B0C5-9F93836F6E1D}" type="slidenum">
              <a:rPr lang="en-US" smtClean="0"/>
              <a:pPr/>
              <a:t>33</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define terms as they are presented in the strategic plan.</a:t>
            </a:r>
          </a:p>
          <a:p>
            <a:endParaRPr lang="en-US" b="0" baseline="0" dirty="0" smtClean="0"/>
          </a:p>
          <a:p>
            <a:r>
              <a:rPr lang="en-US" b="1" baseline="0" dirty="0" smtClean="0"/>
              <a:t>Task: </a:t>
            </a:r>
            <a:r>
              <a:rPr lang="en-US" b="0" baseline="0" dirty="0" smtClean="0"/>
              <a:t>Review the terms and definitions above, then review the format of the plan design slides that follow.  Edit terms as needed to match those used at your institution.  Be sure to change any terms on subsequent slides to align with the definitions presented here. Delete this slide prior to sharing the strategic plan with stakeholders, unless you believe a review of these definitions is necessary.</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31119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present institution goals and illustrate how imaging service line objectives support these strategic priorities. </a:t>
            </a: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Task:  </a:t>
            </a:r>
            <a:r>
              <a:rPr lang="en-US" b="0" dirty="0" smtClean="0"/>
              <a:t>Identify current goals of the institution in the shaded</a:t>
            </a:r>
            <a:r>
              <a:rPr lang="en-US" b="0" baseline="0" dirty="0" smtClean="0"/>
              <a:t> boxes across the top of the slide.  Then list corresponding imaging service line objectives for each goal</a:t>
            </a:r>
            <a:r>
              <a:rPr lang="en-US" b="0" dirty="0" smtClean="0"/>
              <a:t>.</a:t>
            </a:r>
            <a:r>
              <a:rPr lang="en-US" b="0" baseline="0" dirty="0" smtClean="0"/>
              <a:t> Copy and paste an additional slide to add more goals and objectives. The Advisory Board recommends 5-7 institution level goals (no more than 10) for a 3 or 5-year strategic plan. For each goal, aim to limit service line specific objectives to 1-3.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35</a:t>
            </a:fld>
            <a:endParaRPr lang="en-US" dirty="0"/>
          </a:p>
        </p:txBody>
      </p:sp>
    </p:spTree>
    <p:extLst>
      <p:ext uri="{BB962C8B-B14F-4D97-AF65-F5344CB8AC3E}">
        <p14:creationId xmlns:p14="http://schemas.microsoft.com/office/powerpoint/2010/main" val="2818573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63554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BLANK</a:t>
            </a:r>
            <a:r>
              <a:rPr lang="en-US" b="1" baseline="0" dirty="0" smtClean="0"/>
              <a:t> GOAL TITLE SLIDE TEMPLATE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37</a:t>
            </a:fld>
            <a:endParaRPr lang="en-US" dirty="0"/>
          </a:p>
        </p:txBody>
      </p:sp>
    </p:spTree>
    <p:extLst>
      <p:ext uri="{BB962C8B-B14F-4D97-AF65-F5344CB8AC3E}">
        <p14:creationId xmlns:p14="http://schemas.microsoft.com/office/powerpoint/2010/main" val="3812676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BLANK OBJECTIVE SLIDE TEMPLATE</a:t>
            </a:r>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38</a:t>
            </a:fld>
            <a:endParaRPr lang="en-US" dirty="0"/>
          </a:p>
        </p:txBody>
      </p:sp>
    </p:spTree>
    <p:extLst>
      <p:ext uri="{BB962C8B-B14F-4D97-AF65-F5344CB8AC3E}">
        <p14:creationId xmlns:p14="http://schemas.microsoft.com/office/powerpoint/2010/main" val="988785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INITIATIVE</a:t>
            </a:r>
            <a:r>
              <a:rPr lang="en-US" b="1" baseline="0" dirty="0" smtClean="0"/>
              <a:t> </a:t>
            </a:r>
            <a:r>
              <a:rPr lang="en-US" b="1" dirty="0" smtClean="0"/>
              <a:t>SLIDE TEMPLATE</a:t>
            </a:r>
          </a:p>
          <a:p>
            <a:endParaRPr lang="en-US" b="1"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Cover slide.</a:t>
            </a:r>
            <a:endParaRPr lang="en-US" b="1" dirty="0" smtClean="0"/>
          </a:p>
          <a:p>
            <a:endParaRPr lang="en-US" b="1" dirty="0" smtClean="0"/>
          </a:p>
          <a:p>
            <a:r>
              <a:rPr lang="en-US" b="1" dirty="0" smtClean="0"/>
              <a:t>Task:</a:t>
            </a:r>
            <a:r>
              <a:rPr lang="en-US" b="1" baseline="0" dirty="0" smtClean="0"/>
              <a:t> </a:t>
            </a:r>
            <a:r>
              <a:rPr lang="en-US" baseline="0" dirty="0" smtClean="0"/>
              <a:t>Add your institution’s name and logo and other details to the cover slide.  Delete comment box.</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a:t>
            </a:fld>
            <a:endParaRPr lang="en-US" dirty="0"/>
          </a:p>
        </p:txBody>
      </p:sp>
    </p:spTree>
    <p:extLst>
      <p:ext uri="{BB962C8B-B14F-4D97-AF65-F5344CB8AC3E}">
        <p14:creationId xmlns:p14="http://schemas.microsoft.com/office/powerpoint/2010/main" val="2326774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PRIORITIZATION SLIDE TEMPLATE</a:t>
            </a:r>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40</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BLANK FINANCIAL</a:t>
            </a:r>
            <a:r>
              <a:rPr lang="en-US" b="1" baseline="0" dirty="0" smtClean="0"/>
              <a:t> SUMMARY SLIDE TEMPLATE </a:t>
            </a:r>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41</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IMPLEMENTATION</a:t>
            </a:r>
            <a:r>
              <a:rPr lang="en-US" b="1" baseline="0" dirty="0" smtClean="0"/>
              <a:t> TIMELINE SLIDE TEMPLATE </a:t>
            </a:r>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42</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SAMPLE</a:t>
            </a:r>
            <a:r>
              <a:rPr lang="en-US" b="1" baseline="0" dirty="0" smtClean="0"/>
              <a:t> SET 1: GOAL TITLE SLIDE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43</a:t>
            </a:fld>
            <a:endParaRPr lang="en-US" dirty="0"/>
          </a:p>
        </p:txBody>
      </p:sp>
    </p:spTree>
    <p:extLst>
      <p:ext uri="{BB962C8B-B14F-4D97-AF65-F5344CB8AC3E}">
        <p14:creationId xmlns:p14="http://schemas.microsoft.com/office/powerpoint/2010/main" val="3936628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OBJECTIVE TEMPLATE SLIDE</a:t>
            </a:r>
            <a:endParaRPr lang="en-US" b="1" dirty="0" smtClean="0"/>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44</a:t>
            </a:fld>
            <a:endParaRPr lang="en-US" dirty="0"/>
          </a:p>
        </p:txBody>
      </p:sp>
    </p:spTree>
    <p:extLst>
      <p:ext uri="{BB962C8B-B14F-4D97-AF65-F5344CB8AC3E}">
        <p14:creationId xmlns:p14="http://schemas.microsoft.com/office/powerpoint/2010/main" val="988785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INITIATIVE TEMPLATE SLIDE</a:t>
            </a:r>
            <a:endParaRPr lang="en-US" b="1" dirty="0" smtClean="0"/>
          </a:p>
          <a:p>
            <a:endParaRPr lang="en-US" b="1"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INITIATIVE PRIORITIZATION TEMPLATE SLIDE</a:t>
            </a:r>
            <a:endParaRPr lang="en-US" b="1" dirty="0" smtClean="0"/>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46</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a:t>
            </a:r>
            <a:r>
              <a:rPr lang="en-US" b="1" baseline="0" smtClean="0"/>
              <a:t>FINANCIAL SUMMARY </a:t>
            </a:r>
            <a:r>
              <a:rPr lang="en-US" b="1" baseline="0" dirty="0" smtClean="0"/>
              <a:t>TEMPLATE SLIDE</a:t>
            </a:r>
            <a:endParaRPr lang="en-US" b="1" dirty="0" smtClean="0"/>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47</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IMPLEMENATION TIMELINE TEMPLATE SLIDE</a:t>
            </a:r>
            <a:endParaRPr lang="en-US" b="1" dirty="0" smtClean="0"/>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48</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GOAL TITLE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49</a:t>
            </a:fld>
            <a:endParaRPr lang="en-US" dirty="0"/>
          </a:p>
        </p:txBody>
      </p:sp>
    </p:spTree>
    <p:extLst>
      <p:ext uri="{BB962C8B-B14F-4D97-AF65-F5344CB8AC3E}">
        <p14:creationId xmlns:p14="http://schemas.microsoft.com/office/powerpoint/2010/main" val="381267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provide a roadmap for the strategic plan presentation.  </a:t>
            </a:r>
          </a:p>
          <a:p>
            <a:endParaRPr lang="en-US" b="0" baseline="0" dirty="0" smtClean="0"/>
          </a:p>
          <a:p>
            <a:r>
              <a:rPr lang="en-US" b="1" baseline="0" dirty="0" smtClean="0"/>
              <a:t>Task: </a:t>
            </a:r>
            <a:r>
              <a:rPr lang="en-US" b="0" baseline="0" dirty="0" smtClean="0"/>
              <a:t>This roadmap presents an exhaustive list of the template slides provided in this document.  You can modify the template to meet your audience’s interests by adding/removing/reorganizing slides as needed.  Once the plan is complete, edit the roadmap above to reflect the order and list of slides included for each section in the presentation.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a:t>
            </a:fld>
            <a:endParaRPr lang="en-US" dirty="0"/>
          </a:p>
        </p:txBody>
      </p:sp>
    </p:spTree>
    <p:extLst>
      <p:ext uri="{BB962C8B-B14F-4D97-AF65-F5344CB8AC3E}">
        <p14:creationId xmlns:p14="http://schemas.microsoft.com/office/powerpoint/2010/main" val="580781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OBJECTIVE TEMPLATE SLIDE</a:t>
            </a:r>
            <a:endParaRPr lang="en-US" b="1" dirty="0" smtClean="0"/>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988785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SAMPLE</a:t>
            </a:r>
            <a:r>
              <a:rPr lang="en-US" b="1" baseline="0" dirty="0" smtClean="0"/>
              <a:t> SET 2: INITIATIVE TEMPLATE SLIDE</a:t>
            </a:r>
          </a:p>
          <a:p>
            <a:endParaRPr lang="en-US" b="1" baseline="0"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INITIATIVE PRIORITIZATION TEMPLATE SLIDE</a:t>
            </a:r>
            <a:endParaRPr lang="en-US" b="1" dirty="0" smtClean="0"/>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52</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FINANCIAL SUMAMRY TEMPLATE SLIDE</a:t>
            </a:r>
            <a:endParaRPr lang="en-US" b="1" dirty="0" smtClean="0"/>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53</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IMPLEMENATION TIMELINE TEMPLATE SLIDE</a:t>
            </a:r>
            <a:endParaRPr lang="en-US" b="1" dirty="0" smtClean="0"/>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54</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397CE-5E86-4661-B0C5-9F93836F6E1D}" type="slidenum">
              <a:rPr lang="en-US" smtClean="0"/>
              <a:pPr/>
              <a:t>55</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provide an</a:t>
            </a:r>
            <a:r>
              <a:rPr lang="en-US" b="0" baseline="0" dirty="0" smtClean="0"/>
              <a:t> overall summary of resource investment required for the strategic plan. </a:t>
            </a:r>
            <a:endParaRPr lang="en-US" b="1" dirty="0" smtClean="0"/>
          </a:p>
          <a:p>
            <a:endParaRPr lang="en-US" b="1" dirty="0" smtClean="0"/>
          </a:p>
          <a:p>
            <a:r>
              <a:rPr lang="en-US" b="1" dirty="0" smtClean="0"/>
              <a:t>Task: </a:t>
            </a:r>
            <a:r>
              <a:rPr lang="en-US" b="0" dirty="0" smtClean="0"/>
              <a:t>Using the previously completed financial summary slides for each goal, fill in the investment needed for each type of resource by goal. At the bottom</a:t>
            </a:r>
            <a:r>
              <a:rPr lang="en-US" b="0" baseline="0" dirty="0" smtClean="0"/>
              <a:t> of the slide, calculate the total investment required by the strategic plan. </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56</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summarize total resources and coordination needed</a:t>
            </a:r>
            <a:r>
              <a:rPr lang="en-US" b="0" baseline="0" dirty="0" smtClean="0"/>
              <a:t> from other departments or other service lines. </a:t>
            </a:r>
            <a:endParaRPr lang="en-US" b="1" dirty="0" smtClean="0"/>
          </a:p>
          <a:p>
            <a:endParaRPr lang="en-US" b="1" dirty="0" smtClean="0"/>
          </a:p>
          <a:p>
            <a:pPr algn="l"/>
            <a:r>
              <a:rPr lang="en-US" b="1" dirty="0" smtClean="0"/>
              <a:t>Task:</a:t>
            </a:r>
            <a:r>
              <a:rPr lang="en-US" b="0" dirty="0" smtClean="0"/>
              <a:t>  Change</a:t>
            </a:r>
            <a:r>
              <a:rPr lang="en-US" b="0" baseline="0" dirty="0" smtClean="0"/>
              <a:t> headings to reflect departments from which the service line will required support to execute strategic initiatives and identify a liaison for the department or service line. Below indicate what resources or coordinated efforts will be required from each department. </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1" baseline="0" dirty="0" smtClean="0"/>
              <a:t> </a:t>
            </a:r>
            <a:r>
              <a:rPr lang="en-US" b="0" baseline="0" dirty="0" smtClean="0"/>
              <a:t>To track progress on initiatives and metrics at the objective level. </a:t>
            </a:r>
          </a:p>
          <a:p>
            <a:endParaRPr lang="en-US" b="0" baseline="0" dirty="0" smtClean="0"/>
          </a:p>
          <a:p>
            <a:r>
              <a:rPr lang="en-US" b="1" baseline="0" dirty="0" smtClean="0"/>
              <a:t>Task: </a:t>
            </a:r>
            <a:r>
              <a:rPr lang="en-US" b="0" baseline="0" dirty="0" smtClean="0"/>
              <a:t>For each goal, indicate corresponding objectives and owner(s) of each objective. Use the colored icons at the bottom of the slide to indicate overall progress on initiatives related to the objective. For each objective, identify the relevant metrics as defined earlier in the plan. Indicate value at plan launch, current value, and target value, along with dates. </a:t>
            </a:r>
          </a:p>
          <a:p>
            <a:endParaRPr lang="en-US" b="0" baseline="0" dirty="0" smtClean="0"/>
          </a:p>
          <a:p>
            <a:r>
              <a:rPr lang="en-US" b="0" baseline="0" dirty="0" smtClean="0"/>
              <a:t>Use the colored bars underneath the metric indicators to illustrate progress towards target value.  A bar that spans 25% of the space indicates 25% of the targeted range.  For example, if the metric value at plan launch equals 70, current value is 75, and target value is 90.  The 25% of improvement towards to goal has been achieved (based on current performance) and the bar should span 25% of the space allotted. </a:t>
            </a:r>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58</a:t>
            </a:fld>
            <a:endParaRPr lang="en-US" dirty="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Purpose:</a:t>
            </a:r>
            <a:r>
              <a:rPr lang="en-US" b="0" dirty="0" smtClean="0"/>
              <a:t>  </a:t>
            </a:r>
            <a:r>
              <a:rPr lang="en-US" sz="1100" dirty="0" smtClean="0"/>
              <a:t>This strategic plan communication template can assist you in organizing how the strategic plan will be shared with internal and external stakeholders to facilitate successful implementation.  The template identifies stakeholders, level of detail of information, key messages, and best methods and of communication.</a:t>
            </a:r>
          </a:p>
          <a:p>
            <a:r>
              <a:rPr lang="en-US" b="0" baseline="0" dirty="0" smtClean="0"/>
              <a:t>	</a:t>
            </a:r>
            <a:endParaRPr lang="en-US" b="1" dirty="0" smtClean="0"/>
          </a:p>
          <a:p>
            <a:r>
              <a:rPr lang="en-US" b="1" dirty="0" smtClean="0"/>
              <a:t>Task:  </a:t>
            </a:r>
            <a:r>
              <a:rPr lang="en-US" b="0" dirty="0" smtClean="0"/>
              <a:t>Identify key stakeholder groups who should be informed</a:t>
            </a:r>
            <a:r>
              <a:rPr lang="en-US" b="0" baseline="0" dirty="0" smtClean="0"/>
              <a:t> about the strategic plan in order to (a) facilitate their support for strategic initiatives, (b) make decisions for related services, or (c) influence other stakeholders.</a:t>
            </a:r>
          </a:p>
          <a:p>
            <a:endParaRPr lang="en-US" b="0"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Click directly in any cell to edit the text.  Right click in any cell to insert additional columns or to delete unnecessary rows. </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59</a:t>
            </a:fld>
            <a:endParaRPr lang="en-US" dirty="0"/>
          </a:p>
        </p:txBody>
      </p:sp>
    </p:spTree>
    <p:extLst>
      <p:ext uri="{BB962C8B-B14F-4D97-AF65-F5344CB8AC3E}">
        <p14:creationId xmlns:p14="http://schemas.microsoft.com/office/powerpoint/2010/main" val="426692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6</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a:t>
            </a:r>
            <a:r>
              <a:rPr lang="en-US" b="0" dirty="0" smtClean="0"/>
              <a:t>  To develop a comprehensive</a:t>
            </a:r>
            <a:r>
              <a:rPr lang="en-US" b="0" baseline="0" dirty="0" smtClean="0"/>
              <a:t> communication plan for implementing each initiative.	</a:t>
            </a:r>
            <a:endParaRPr lang="en-US" b="1" dirty="0" smtClean="0"/>
          </a:p>
          <a:p>
            <a:endParaRPr lang="en-US" b="1" dirty="0" smtClean="0"/>
          </a:p>
          <a:p>
            <a:r>
              <a:rPr lang="en-US" b="1" dirty="0" smtClean="0"/>
              <a:t>Task:  </a:t>
            </a:r>
            <a:r>
              <a:rPr lang="en-US" b="0" dirty="0" smtClean="0"/>
              <a:t>I</a:t>
            </a:r>
            <a:r>
              <a:rPr lang="en-US" b="0" baseline="0" dirty="0" smtClean="0"/>
              <a:t>dentify the best spokespeople for engaging each stakeholder group.  Anticipate potential concerns each group is likely to have and develop strategies to address each concern.   </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60</a:t>
            </a:fld>
            <a:endParaRPr lang="en-US" dirty="0"/>
          </a:p>
        </p:txBody>
      </p:sp>
    </p:spTree>
    <p:extLst>
      <p:ext uri="{BB962C8B-B14F-4D97-AF65-F5344CB8AC3E}">
        <p14:creationId xmlns:p14="http://schemas.microsoft.com/office/powerpoint/2010/main" val="4266929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28B6C-A9E2-4CA0-A339-D3AB6809D578}" type="slidenum">
              <a:rPr lang="en-US" smtClean="0"/>
              <a:pPr/>
              <a:t>61</a:t>
            </a:fld>
            <a:endParaRPr lang="en-US" dirty="0"/>
          </a:p>
        </p:txBody>
      </p:sp>
    </p:spTree>
    <p:extLst>
      <p:ext uri="{BB962C8B-B14F-4D97-AF65-F5344CB8AC3E}">
        <p14:creationId xmlns:p14="http://schemas.microsoft.com/office/powerpoint/2010/main" val="3730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a:t>
            </a:r>
            <a:r>
              <a:rPr lang="en-US" b="0" baseline="0" dirty="0" smtClean="0"/>
              <a:t> present the institution level and service line level mission and vision statements. Mission and vision statements are foundational to the strategic plan process and provide a broad roadmap for defining plan objectives that move the service line towards its vision.  </a:t>
            </a: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  </a:t>
            </a:r>
            <a:r>
              <a:rPr lang="en-US" b="0" dirty="0" smtClean="0"/>
              <a:t>Define</a:t>
            </a:r>
            <a:r>
              <a:rPr lang="en-US" b="0" baseline="0" dirty="0" smtClean="0"/>
              <a:t> the imaging service line mission and vision. Mission statements reflect the service line’s purpose (e.g. provide high-quality imaging services), while the vision statement should reflect the service line’s future goal (e.g. achieve best-in-class outpatient performance). These statements should align with the institution’s mission and vision.  </a:t>
            </a:r>
            <a:endParaRPr lang="en-US" b="1" i="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review</a:t>
            </a:r>
            <a:r>
              <a:rPr lang="en-US" b="0" baseline="0" dirty="0" smtClean="0"/>
              <a:t> the goals and initiatives from the most recent strategic plan. </a:t>
            </a:r>
            <a:endParaRPr lang="en-US" b="0" dirty="0" smtClean="0"/>
          </a:p>
          <a:p>
            <a:endParaRPr lang="en-US" b="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On the left,</a:t>
            </a:r>
            <a:r>
              <a:rPr lang="en-US" b="1" baseline="0" dirty="0" smtClean="0"/>
              <a:t> </a:t>
            </a:r>
            <a:r>
              <a:rPr lang="en-US" b="0" baseline="0" dirty="0" smtClean="0"/>
              <a:t>list the goals from the most recent strategic plan. Indicate initiatives accomplished (or in progress) for each goal. If this is your service line’s first strategic plan, include recent initiatives that have been the focus of your improvement efforts across the past 3 years.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provide a snapshot</a:t>
            </a:r>
            <a:r>
              <a:rPr lang="en-US" b="0" baseline="0" dirty="0" smtClean="0"/>
              <a:t> of</a:t>
            </a:r>
            <a:r>
              <a:rPr lang="en-US" b="0" dirty="0" smtClean="0"/>
              <a:t> </a:t>
            </a:r>
            <a:r>
              <a:rPr lang="en-US" b="0" baseline="0" dirty="0" smtClean="0"/>
              <a:t>current performance on goals against key metric targets from the most recent strategic plan.</a:t>
            </a:r>
            <a:r>
              <a:rPr lang="en-US" b="0" dirty="0" smtClean="0"/>
              <a:t> </a:t>
            </a:r>
          </a:p>
          <a:p>
            <a:endParaRPr lang="en-US" b="0" dirty="0" smtClean="0"/>
          </a:p>
          <a:p>
            <a:r>
              <a:rPr lang="en-US" b="1" dirty="0" smtClean="0"/>
              <a:t>Task:</a:t>
            </a:r>
            <a:r>
              <a:rPr lang="en-US" b="1" baseline="0" dirty="0" smtClean="0"/>
              <a:t> </a:t>
            </a:r>
            <a:r>
              <a:rPr lang="en-US" b="0" baseline="0" dirty="0" smtClean="0"/>
              <a:t>For each goal, identify key metric(s) from previous strategic plan. Edit the graph to show current performance in comparison to the plan target.  If needed, include comments about any initiatives currently underway, ongoing progress, factors that promoted success or presented challenges, etc. Create multiple slides to include all relevant goals and metrics. </a:t>
            </a:r>
          </a:p>
          <a:p>
            <a:endParaRPr lang="en-US" b="0" baseline="0" dirty="0" smtClean="0"/>
          </a:p>
          <a:p>
            <a:r>
              <a:rPr lang="en-US" b="1" baseline="0" dirty="0" smtClean="0"/>
              <a:t>To Edit the Graph: </a:t>
            </a:r>
            <a:r>
              <a:rPr lang="en-US" b="0" baseline="0" dirty="0" smtClean="0"/>
              <a:t>Right click on the graph and select “Edit Data” to edit the information in the graph.  Right click on the graph title (in black) and click “Edit Text” to modify the chart title.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1"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7" name="Text Placeholder 4"/>
          <p:cNvSpPr>
            <a:spLocks noGrp="1"/>
          </p:cNvSpPr>
          <p:nvPr>
            <p:ph type="body" sz="quarter" idx="19" hasCustomPrompt="1"/>
          </p:nvPr>
        </p:nvSpPr>
        <p:spPr bwMode="gray">
          <a:xfrm>
            <a:off x="399870" y="403413"/>
            <a:ext cx="2645699" cy="186366"/>
          </a:xfrm>
        </p:spPr>
        <p:txBody>
          <a:bodyPr lIns="0" tIns="40868" rIns="0" bIns="40868">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786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2" name="Text Placeholder 8"/>
          <p:cNvSpPr>
            <a:spLocks noGrp="1"/>
          </p:cNvSpPr>
          <p:nvPr>
            <p:ph type="body" sz="quarter" idx="11" hasCustomPrompt="1"/>
          </p:nvPr>
        </p:nvSpPr>
        <p:spPr bwMode="gray">
          <a:xfrm>
            <a:off x="1141006" y="2346618"/>
            <a:ext cx="6651036" cy="968189"/>
          </a:xfrm>
          <a:prstGeom prst="rect">
            <a:avLst/>
          </a:prstGeom>
        </p:spPr>
        <p:txBody>
          <a:bodyPr lIns="40949" tIns="40949" rIns="40949" bIns="40949" anchor="b"/>
          <a:lstStyle>
            <a:lvl1pPr marL="0" indent="0">
              <a:spcBef>
                <a:spcPts val="0"/>
              </a:spcBef>
              <a:buNone/>
              <a:defRPr sz="3100" b="0"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Title – Arial </a:t>
            </a:r>
            <a:br>
              <a:rPr lang="en-US" dirty="0" smtClean="0"/>
            </a:br>
            <a:r>
              <a:rPr lang="en-US" dirty="0" smtClean="0"/>
              <a:t>35pt Regular, Use Title Case</a:t>
            </a:r>
          </a:p>
        </p:txBody>
      </p:sp>
      <p:sp>
        <p:nvSpPr>
          <p:cNvPr id="23" name="Text Placeholder 8"/>
          <p:cNvSpPr>
            <a:spLocks noGrp="1"/>
          </p:cNvSpPr>
          <p:nvPr>
            <p:ph type="body" sz="quarter" idx="12" hasCustomPrompt="1"/>
          </p:nvPr>
        </p:nvSpPr>
        <p:spPr bwMode="gray">
          <a:xfrm>
            <a:off x="1141006" y="3367204"/>
            <a:ext cx="6651036" cy="403411"/>
          </a:xfrm>
          <a:prstGeom prst="rect">
            <a:avLst/>
          </a:prstGeom>
        </p:spPr>
        <p:txBody>
          <a:bodyPr lIns="40949" tIns="40949" rIns="40949" bIns="40949" anchor="t"/>
          <a:lstStyle>
            <a:lvl1pPr marL="0" indent="0">
              <a:spcBef>
                <a:spcPts val="0"/>
              </a:spcBef>
              <a:buNone/>
              <a:defRPr sz="1100" b="0" i="0"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12pt Regular, Use Title Case</a:t>
            </a:r>
          </a:p>
        </p:txBody>
      </p:sp>
      <p:sp>
        <p:nvSpPr>
          <p:cNvPr id="24" name="Text Placeholder 31"/>
          <p:cNvSpPr>
            <a:spLocks noGrp="1"/>
          </p:cNvSpPr>
          <p:nvPr>
            <p:ph type="body" sz="quarter" idx="52" hasCustomPrompt="1"/>
          </p:nvPr>
        </p:nvSpPr>
        <p:spPr bwMode="gray">
          <a:xfrm>
            <a:off x="1141012" y="3975741"/>
            <a:ext cx="3228839" cy="1458079"/>
          </a:xfrm>
        </p:spPr>
        <p:txBody>
          <a:bodyPr lIns="40949" tIns="40949" rIns="40949" bIns="40949"/>
          <a:lstStyle>
            <a:lvl1pPr>
              <a:spcBef>
                <a:spcPts val="449"/>
              </a:spcBef>
              <a:defRPr sz="900" baseline="0">
                <a:solidFill>
                  <a:schemeClr val="accent3"/>
                </a:solidFill>
              </a:defRPr>
            </a:lvl1pPr>
            <a:lvl2pPr>
              <a:spcBef>
                <a:spcPts val="449"/>
              </a:spcBef>
              <a:defRPr sz="900">
                <a:solidFill>
                  <a:schemeClr val="accent3"/>
                </a:solidFill>
              </a:defRPr>
            </a:lvl2pPr>
            <a:lvl3pPr>
              <a:spcBef>
                <a:spcPts val="449"/>
              </a:spcBef>
              <a:defRPr sz="900">
                <a:solidFill>
                  <a:schemeClr val="accent3"/>
                </a:solidFill>
              </a:defRPr>
            </a:lvl3pPr>
            <a:lvl4pPr>
              <a:spcBef>
                <a:spcPts val="449"/>
              </a:spcBef>
              <a:defRPr sz="900">
                <a:solidFill>
                  <a:schemeClr val="accent3"/>
                </a:solidFill>
              </a:defRPr>
            </a:lvl4pPr>
            <a:lvl5pPr>
              <a:spcBef>
                <a:spcPts val="449"/>
              </a:spcBef>
              <a:defRPr sz="900">
                <a:solidFill>
                  <a:schemeClr val="accent3"/>
                </a:solidFill>
              </a:defRPr>
            </a:lvl5pPr>
          </a:lstStyle>
          <a:p>
            <a:pPr lvl="0"/>
            <a:r>
              <a:rPr lang="en-US" dirty="0" smtClean="0"/>
              <a:t>Bulleted text if needed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gray">
          <a:xfrm>
            <a:off x="2081489" y="637927"/>
            <a:ext cx="0" cy="5244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0" hasCustomPrompt="1"/>
          </p:nvPr>
        </p:nvSpPr>
        <p:spPr bwMode="gray">
          <a:xfrm>
            <a:off x="2113929" y="639758"/>
            <a:ext cx="1973241" cy="517509"/>
          </a:xfrm>
        </p:spPr>
        <p:txBody>
          <a:bodyPr anchor="ctr" anchorCtr="0"/>
          <a:lstStyle>
            <a:lvl1pPr marL="0" indent="0">
              <a:buNone/>
              <a:defRPr sz="1100">
                <a:solidFill>
                  <a:schemeClr val="accent3"/>
                </a:solidFill>
              </a:defRPr>
            </a:lvl1pPr>
          </a:lstStyle>
          <a:p>
            <a:pPr lvl="0"/>
            <a:r>
              <a:rPr lang="en-US" dirty="0" smtClean="0"/>
              <a:t>Program Name Goes Here on One Line or Two Equal Lines</a:t>
            </a:r>
          </a:p>
        </p:txBody>
      </p:sp>
      <p:pic>
        <p:nvPicPr>
          <p:cNvPr id="11" name="Picture 10" descr="ABC_Logo_RGB.png"/>
          <p:cNvPicPr>
            <a:picLocks noChangeAspect="1"/>
          </p:cNvPicPr>
          <p:nvPr userDrawn="1"/>
        </p:nvPicPr>
        <p:blipFill>
          <a:blip r:embed="rId2" cstate="print"/>
          <a:stretch>
            <a:fillRect/>
          </a:stretch>
        </p:blipFill>
        <p:spPr bwMode="gray">
          <a:xfrm>
            <a:off x="487096" y="525236"/>
            <a:ext cx="1599881" cy="75573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 Placeholder 21"/>
          <p:cNvSpPr>
            <a:spLocks noGrp="1"/>
          </p:cNvSpPr>
          <p:nvPr>
            <p:ph type="body" sz="quarter" idx="17" hasCustomPrompt="1"/>
          </p:nvPr>
        </p:nvSpPr>
        <p:spPr bwMode="gray">
          <a:xfrm>
            <a:off x="6864895" y="6252883"/>
            <a:ext cx="1862043" cy="201706"/>
          </a:xfrm>
          <a:prstGeom prst="rect">
            <a:avLst/>
          </a:prstGeom>
        </p:spPr>
        <p:txBody>
          <a:bodyPr lIns="40940" tIns="40940" rIns="40940" bIns="40940" anchor="b">
            <a:noAutofit/>
          </a:bodyPr>
          <a:lstStyle>
            <a:lvl1pPr marL="0" indent="0" algn="l">
              <a:spcBef>
                <a:spcPts val="0"/>
              </a:spcBef>
              <a:buNone/>
              <a:defRPr sz="400" baseline="0">
                <a:solidFill>
                  <a:schemeClr val="accent5"/>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bwMode="gray">
          <a:xfrm>
            <a:off x="374079" y="6186569"/>
            <a:ext cx="2078181" cy="268020"/>
          </a:xfrm>
          <a:prstGeom prst="rect">
            <a:avLst/>
          </a:prstGeom>
        </p:spPr>
        <p:txBody>
          <a:bodyPr lIns="40940" tIns="40940" rIns="40940" bIns="40940" anchor="b">
            <a:noAutofit/>
          </a:bodyPr>
          <a:lstStyle>
            <a:lvl1pPr marL="81881" indent="-81881" algn="l" defTabSz="81881">
              <a:spcBef>
                <a:spcPts val="0"/>
              </a:spcBef>
              <a:buFont typeface="+mj-lt"/>
              <a:buAutoNum type="arabicParenR"/>
              <a:defRPr sz="400" baseline="0">
                <a:solidFill>
                  <a:schemeClr val="accent5"/>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399870" y="403413"/>
            <a:ext cx="2645699" cy="186366"/>
          </a:xfrm>
        </p:spPr>
        <p:txBody>
          <a:bodyPr lIns="0" tIns="40940" rIns="0" bIns="40940">
            <a:noAutofit/>
          </a:bodyPr>
          <a:lstStyle>
            <a:lvl1pPr marL="0" indent="0">
              <a:spcBef>
                <a:spcPts val="0"/>
              </a:spcBef>
              <a:buNone/>
              <a:defRPr sz="9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p>
            <a:r>
              <a:rPr lang="en-US" dirty="0" smtClean="0"/>
              <a:t>Slide Title – Arial 18pt Bold, Use Title Case</a:t>
            </a:r>
            <a:endParaRPr lang="en-US" dirty="0"/>
          </a:p>
        </p:txBody>
      </p:sp>
      <p:cxnSp>
        <p:nvCxnSpPr>
          <p:cNvPr id="18" name="Straight Connector 17"/>
          <p:cNvCxnSpPr/>
          <p:nvPr userDrawn="1"/>
        </p:nvCxnSpPr>
        <p:spPr bwMode="gray">
          <a:xfrm>
            <a:off x="404092" y="948523"/>
            <a:ext cx="832283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6" y="963229"/>
            <a:ext cx="8314171" cy="271094"/>
          </a:xfrm>
        </p:spPr>
        <p:txBody>
          <a:bodyPr lIns="0" tIns="40940" rIns="0" bIns="40940">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32" name="Text Placeholder 16"/>
          <p:cNvSpPr>
            <a:spLocks noGrp="1"/>
          </p:cNvSpPr>
          <p:nvPr>
            <p:ph type="body" sz="quarter" idx="23" hasCustomPrompt="1"/>
          </p:nvPr>
        </p:nvSpPr>
        <p:spPr bwMode="gray">
          <a:xfrm>
            <a:off x="1708592" y="1666949"/>
            <a:ext cx="5726833" cy="203020"/>
          </a:xfrm>
        </p:spPr>
        <p:txBody>
          <a:bodyPr/>
          <a:lstStyle>
            <a:lvl1pPr marL="0" indent="0" algn="ctr">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3" name="Text Placeholder 16"/>
          <p:cNvSpPr>
            <a:spLocks noGrp="1"/>
          </p:cNvSpPr>
          <p:nvPr>
            <p:ph type="body" sz="quarter" idx="26" hasCustomPrompt="1"/>
          </p:nvPr>
        </p:nvSpPr>
        <p:spPr bwMode="gray">
          <a:xfrm>
            <a:off x="1708592" y="1884482"/>
            <a:ext cx="5726833" cy="213999"/>
          </a:xfrm>
        </p:spPr>
        <p:txBody>
          <a:bodyPr lIns="40940" tIns="40940" rIns="40940" bIns="40940"/>
          <a:lstStyle>
            <a:lvl1pPr marL="0" indent="0" algn="ctr">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34" name="Text Placeholder 16"/>
          <p:cNvSpPr>
            <a:spLocks noGrp="1"/>
          </p:cNvSpPr>
          <p:nvPr>
            <p:ph type="body" sz="quarter" idx="29" hasCustomPrompt="1"/>
          </p:nvPr>
        </p:nvSpPr>
        <p:spPr bwMode="gray">
          <a:xfrm>
            <a:off x="1705971" y="2110978"/>
            <a:ext cx="5732071" cy="213999"/>
          </a:xfrm>
        </p:spPr>
        <p:txBody>
          <a:bodyPr/>
          <a:lstStyle>
            <a:lvl1pPr marL="0" indent="0" algn="ctr">
              <a:buNone/>
              <a:defRPr sz="900" b="0" i="0"/>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35" name="Content Placeholder 15"/>
          <p:cNvSpPr>
            <a:spLocks noGrp="1"/>
          </p:cNvSpPr>
          <p:nvPr>
            <p:ph sz="quarter" idx="21" hasCustomPrompt="1"/>
          </p:nvPr>
        </p:nvSpPr>
        <p:spPr bwMode="gray">
          <a:xfrm>
            <a:off x="1705971" y="2476059"/>
            <a:ext cx="5732071" cy="2795189"/>
          </a:xfrm>
          <a:ln>
            <a:noFill/>
          </a:ln>
        </p:spPr>
        <p:txBody>
          <a:bodyPr lIns="40940" tIns="40940" rIns="40940" bIns="40940" anchor="t"/>
          <a:lstStyle>
            <a:lvl1pPr marL="100924" indent="-100924"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9" hasCustomPrompt="1"/>
          </p:nvPr>
        </p:nvSpPr>
        <p:spPr bwMode="gray">
          <a:xfrm>
            <a:off x="399870" y="403413"/>
            <a:ext cx="2645699" cy="186366"/>
          </a:xfrm>
        </p:spPr>
        <p:txBody>
          <a:bodyPr lIns="0" tIns="40940" rIns="0" bIns="40940">
            <a:noAutofit/>
          </a:bodyPr>
          <a:lstStyle>
            <a:lvl1pPr marL="0" indent="0">
              <a:spcBef>
                <a:spcPts val="0"/>
              </a:spcBef>
              <a:buNone/>
              <a:defRPr sz="9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p>
            <a:r>
              <a:rPr lang="en-US" dirty="0" smtClean="0"/>
              <a:t>Slide Title – Arial 18pt Bold, Use Title Case</a:t>
            </a:r>
            <a:endParaRPr lang="en-US" dirty="0"/>
          </a:p>
        </p:txBody>
      </p:sp>
      <p:cxnSp>
        <p:nvCxnSpPr>
          <p:cNvPr id="18" name="Straight Connector 17"/>
          <p:cNvCxnSpPr/>
          <p:nvPr userDrawn="1"/>
        </p:nvCxnSpPr>
        <p:spPr bwMode="gray">
          <a:xfrm>
            <a:off x="404092" y="948523"/>
            <a:ext cx="832283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6" y="963229"/>
            <a:ext cx="8314171" cy="271094"/>
          </a:xfrm>
        </p:spPr>
        <p:txBody>
          <a:bodyPr lIns="0" tIns="40940" rIns="0" bIns="40940">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Tree>
    <p:extLst>
      <p:ext uri="{BB962C8B-B14F-4D97-AF65-F5344CB8AC3E}">
        <p14:creationId xmlns:p14="http://schemas.microsoft.com/office/powerpoint/2010/main" val="23402978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912617"/>
            <a:fld id="{D1524D41-16DC-4D92-9EF9-071B213BE0F5}" type="slidenum">
              <a:rPr lang="en-US" smtClean="0">
                <a:solidFill>
                  <a:srgbClr val="000000"/>
                </a:solidFill>
              </a:rPr>
              <a:pPr defTabSz="912617"/>
              <a:t>‹#›</a:t>
            </a:fld>
            <a:endParaRPr lang="en-US" dirty="0">
              <a:solidFill>
                <a:srgbClr val="000000"/>
              </a:solidFill>
            </a:endParaRPr>
          </a:p>
        </p:txBody>
      </p:sp>
    </p:spTree>
    <p:extLst>
      <p:ext uri="{BB962C8B-B14F-4D97-AF65-F5344CB8AC3E}">
        <p14:creationId xmlns:p14="http://schemas.microsoft.com/office/powerpoint/2010/main" val="303692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5" name="Rectangle 4"/>
          <p:cNvSpPr/>
          <p:nvPr/>
        </p:nvSpPr>
        <p:spPr bwMode="auto">
          <a:xfrm>
            <a:off x="0" y="1"/>
            <a:ext cx="9144000" cy="870857"/>
          </a:xfrm>
          <a:prstGeom prst="rect">
            <a:avLst/>
          </a:prstGeom>
          <a:solidFill>
            <a:schemeClr val="accent1"/>
          </a:solidFill>
          <a:ln w="9525" cap="flat" cmpd="sng" algn="ctr">
            <a:no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fontAlgn="base">
              <a:spcBef>
                <a:spcPct val="0"/>
              </a:spcBef>
              <a:spcAft>
                <a:spcPct val="0"/>
              </a:spcAft>
            </a:pPr>
            <a:endParaRPr lang="en-US" sz="1400" dirty="0" smtClean="0">
              <a:solidFill>
                <a:srgbClr val="BFBFBF"/>
              </a:solidFill>
              <a:cs typeface="Arial" pitchFamily="34" charset="0"/>
            </a:endParaRPr>
          </a:p>
        </p:txBody>
      </p:sp>
      <p:sp>
        <p:nvSpPr>
          <p:cNvPr id="3" name="Slide Number Placeholder 2"/>
          <p:cNvSpPr>
            <a:spLocks noGrp="1"/>
          </p:cNvSpPr>
          <p:nvPr>
            <p:ph type="sldNum" sz="quarter" idx="10"/>
          </p:nvPr>
        </p:nvSpPr>
        <p:spPr>
          <a:xfrm>
            <a:off x="8424210" y="2"/>
            <a:ext cx="719790" cy="424543"/>
          </a:xfrm>
        </p:spPr>
        <p:txBody>
          <a:bodyPr/>
          <a:lstStyle>
            <a:lvl1pPr>
              <a:defRPr>
                <a:solidFill>
                  <a:schemeClr val="tx1"/>
                </a:solidFill>
              </a:defRPr>
            </a:lvl1pPr>
          </a:lstStyle>
          <a:p>
            <a:fld id="{720EF1D8-22C3-47F9-97C9-90650415DCF1}"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1" hasCustomPrompt="1"/>
          </p:nvPr>
        </p:nvSpPr>
        <p:spPr>
          <a:xfrm>
            <a:off x="493267" y="867218"/>
            <a:ext cx="8164287" cy="465729"/>
          </a:xfrm>
          <a:prstGeom prst="rect">
            <a:avLst/>
          </a:prstGeom>
        </p:spPr>
        <p:txBody>
          <a:bodyPr lIns="65288" tIns="65288" rIns="65288" bIns="65288"/>
          <a:lstStyle>
            <a:lvl1pPr marL="0" indent="0" algn="ctr">
              <a:buNone/>
              <a:defRPr sz="2300" i="1" spc="0" baseline="0">
                <a:solidFill>
                  <a:schemeClr val="tx1"/>
                </a:solidFill>
                <a:latin typeface="Cambria" pitchFamily="18" charset="0"/>
                <a:cs typeface="Arial" pitchFamily="34" charset="0"/>
              </a:defRPr>
            </a:lvl1pPr>
            <a:lvl2pPr>
              <a:buNone/>
              <a:defRPr sz="1900" spc="286" baseline="0">
                <a:solidFill>
                  <a:schemeClr val="bg1">
                    <a:lumMod val="50000"/>
                  </a:schemeClr>
                </a:solidFill>
              </a:defRPr>
            </a:lvl2pPr>
            <a:lvl3pPr>
              <a:buNone/>
              <a:defRPr sz="1900" spc="286" baseline="0">
                <a:solidFill>
                  <a:schemeClr val="bg1">
                    <a:lumMod val="50000"/>
                  </a:schemeClr>
                </a:solidFill>
              </a:defRPr>
            </a:lvl3pPr>
            <a:lvl4pPr>
              <a:buNone/>
              <a:defRPr sz="1900" spc="286" baseline="0">
                <a:solidFill>
                  <a:schemeClr val="bg1">
                    <a:lumMod val="50000"/>
                  </a:schemeClr>
                </a:solidFill>
              </a:defRPr>
            </a:lvl4pPr>
            <a:lvl5pPr>
              <a:buNone/>
              <a:defRPr sz="1900" spc="286" baseline="0">
                <a:solidFill>
                  <a:schemeClr val="bg1">
                    <a:lumMod val="50000"/>
                  </a:schemeClr>
                </a:solidFill>
              </a:defRPr>
            </a:lvl5pPr>
          </a:lstStyle>
          <a:p>
            <a:pPr lvl="0"/>
            <a:r>
              <a:rPr lang="en-US" dirty="0" smtClean="0"/>
              <a:t>Click to Add Slide Subtitle: Cambria 16pt Italic</a:t>
            </a:r>
            <a:endParaRPr lang="en-US" dirty="0"/>
          </a:p>
        </p:txBody>
      </p:sp>
      <p:sp>
        <p:nvSpPr>
          <p:cNvPr id="12" name="Text Placeholder 11"/>
          <p:cNvSpPr>
            <a:spLocks noGrp="1"/>
          </p:cNvSpPr>
          <p:nvPr>
            <p:ph type="body" sz="quarter" idx="12" hasCustomPrompt="1"/>
          </p:nvPr>
        </p:nvSpPr>
        <p:spPr bwMode="gray">
          <a:xfrm>
            <a:off x="493259" y="275476"/>
            <a:ext cx="8164286" cy="591330"/>
          </a:xfrm>
          <a:prstGeom prst="rect">
            <a:avLst/>
          </a:prstGeom>
        </p:spPr>
        <p:txBody>
          <a:bodyPr lIns="65288" tIns="65288" rIns="65288" bIns="65288" anchor="b"/>
          <a:lstStyle>
            <a:lvl1pPr marL="0" indent="0" algn="ctr">
              <a:buNone/>
              <a:defRPr sz="2900" spc="0" baseline="0">
                <a:solidFill>
                  <a:schemeClr val="accent4"/>
                </a:solidFill>
                <a:latin typeface="Cambria" pitchFamily="18" charset="0"/>
                <a:cs typeface="Arial" pitchFamily="34" charset="0"/>
              </a:defRPr>
            </a:lvl1pPr>
            <a:lvl2pPr>
              <a:buNone/>
              <a:defRPr sz="2300" spc="286" baseline="0">
                <a:solidFill>
                  <a:schemeClr val="bg1"/>
                </a:solidFill>
                <a:latin typeface="+mj-lt"/>
              </a:defRPr>
            </a:lvl2pPr>
            <a:lvl3pPr>
              <a:buNone/>
              <a:defRPr sz="2300" spc="286" baseline="0">
                <a:solidFill>
                  <a:schemeClr val="bg1"/>
                </a:solidFill>
                <a:latin typeface="+mj-lt"/>
              </a:defRPr>
            </a:lvl3pPr>
            <a:lvl4pPr>
              <a:buNone/>
              <a:defRPr sz="2300" spc="286" baseline="0">
                <a:solidFill>
                  <a:schemeClr val="bg1"/>
                </a:solidFill>
                <a:latin typeface="+mj-lt"/>
              </a:defRPr>
            </a:lvl4pPr>
            <a:lvl5pPr>
              <a:buNone/>
              <a:defRPr sz="2300" spc="286" baseline="0">
                <a:solidFill>
                  <a:schemeClr val="bg1"/>
                </a:solidFill>
                <a:latin typeface="+mj-lt"/>
              </a:defRPr>
            </a:lvl5pPr>
          </a:lstStyle>
          <a:p>
            <a:pPr lvl="0"/>
            <a:r>
              <a:rPr lang="en-US" dirty="0" smtClean="0"/>
              <a:t>Click to Add Slide Title: Cambria 20pt</a:t>
            </a:r>
            <a:endParaRPr lang="en-US" dirty="0"/>
          </a:p>
        </p:txBody>
      </p:sp>
      <p:sp>
        <p:nvSpPr>
          <p:cNvPr id="8" name="Footer Placeholder 7"/>
          <p:cNvSpPr>
            <a:spLocks noGrp="1"/>
          </p:cNvSpPr>
          <p:nvPr>
            <p:ph type="ftr" sz="quarter" idx="13"/>
          </p:nvPr>
        </p:nvSpPr>
        <p:spPr/>
        <p:txBody>
          <a:bodyPr/>
          <a:lstStyle/>
          <a:p>
            <a:r>
              <a:rPr lang="en-US" smtClean="0">
                <a:solidFill>
                  <a:srgbClr val="000000"/>
                </a:solidFill>
              </a:rPr>
              <a:t>Add footer text here.</a:t>
            </a:r>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BC_logo_rgb.png"/>
          <p:cNvPicPr>
            <a:picLocks noChangeAspect="1"/>
          </p:cNvPicPr>
          <p:nvPr userDrawn="1"/>
        </p:nvPicPr>
        <p:blipFill>
          <a:blip r:embed="rId2" cstate="print"/>
          <a:stretch>
            <a:fillRect/>
          </a:stretch>
        </p:blipFill>
        <p:spPr bwMode="gray">
          <a:xfrm>
            <a:off x="404094" y="403415"/>
            <a:ext cx="1172095" cy="451256"/>
          </a:xfrm>
          <a:prstGeom prst="rect">
            <a:avLst/>
          </a:prstGeom>
        </p:spPr>
      </p:pic>
      <p:cxnSp>
        <p:nvCxnSpPr>
          <p:cNvPr id="6" name="Straight Connector 5"/>
          <p:cNvCxnSpPr/>
          <p:nvPr userDrawn="1"/>
        </p:nvCxnSpPr>
        <p:spPr bwMode="gray">
          <a:xfrm>
            <a:off x="1695915" y="41028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8"/>
          <p:cNvSpPr>
            <a:spLocks noGrp="1"/>
          </p:cNvSpPr>
          <p:nvPr>
            <p:ph type="body" sz="quarter" idx="11" hasCustomPrompt="1"/>
          </p:nvPr>
        </p:nvSpPr>
        <p:spPr bwMode="gray">
          <a:xfrm>
            <a:off x="914400" y="2785952"/>
            <a:ext cx="7315200" cy="968188"/>
          </a:xfrm>
          <a:prstGeom prst="rect">
            <a:avLst/>
          </a:prstGeom>
        </p:spPr>
        <p:txBody>
          <a:bodyPr lIns="41015" tIns="41015" rIns="41015" bIns="41015" anchor="b"/>
          <a:lstStyle>
            <a:lvl1pPr marL="0" indent="0">
              <a:spcBef>
                <a:spcPts val="0"/>
              </a:spcBef>
              <a:buNone/>
              <a:defRPr sz="2900" b="1"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Title – Arial </a:t>
            </a:r>
            <a:br>
              <a:rPr lang="en-US" dirty="0" smtClean="0"/>
            </a:br>
            <a:r>
              <a:rPr lang="en-US" dirty="0" smtClean="0"/>
              <a:t>32pt Bold, Use Title Case</a:t>
            </a:r>
          </a:p>
        </p:txBody>
      </p:sp>
      <p:sp>
        <p:nvSpPr>
          <p:cNvPr id="8" name="Text Placeholder 8"/>
          <p:cNvSpPr>
            <a:spLocks noGrp="1"/>
          </p:cNvSpPr>
          <p:nvPr>
            <p:ph type="body" sz="quarter" idx="12" hasCustomPrompt="1"/>
          </p:nvPr>
        </p:nvSpPr>
        <p:spPr bwMode="gray">
          <a:xfrm>
            <a:off x="914400" y="3832222"/>
            <a:ext cx="7315200" cy="403412"/>
          </a:xfrm>
          <a:prstGeom prst="rect">
            <a:avLst/>
          </a:prstGeom>
        </p:spPr>
        <p:txBody>
          <a:bodyPr lIns="41015" tIns="41015" rIns="41015" bIns="41015" anchor="t"/>
          <a:lstStyle>
            <a:lvl1pPr marL="0" indent="0">
              <a:spcBef>
                <a:spcPts val="0"/>
              </a:spcBef>
              <a:buNone/>
              <a:defRPr sz="1400" b="0" i="1"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16pt Italic, Use Title Case</a:t>
            </a:r>
          </a:p>
        </p:txBody>
      </p:sp>
      <p:sp>
        <p:nvSpPr>
          <p:cNvPr id="9" name="Text Placeholder 15"/>
          <p:cNvSpPr>
            <a:spLocks noGrp="1"/>
          </p:cNvSpPr>
          <p:nvPr>
            <p:ph type="body" sz="quarter" idx="14" hasCustomPrompt="1"/>
          </p:nvPr>
        </p:nvSpPr>
        <p:spPr bwMode="gray">
          <a:xfrm>
            <a:off x="1767726" y="470796"/>
            <a:ext cx="1945295" cy="322729"/>
          </a:xfrm>
          <a:prstGeom prst="rect">
            <a:avLst/>
          </a:prstGeom>
        </p:spPr>
        <p:txBody>
          <a:bodyPr lIns="41015" tIns="41015" rIns="41015" bIns="41015" anchor="ctr"/>
          <a:lstStyle>
            <a:lvl1pPr marL="0" indent="0" algn="l">
              <a:spcBef>
                <a:spcPts val="0"/>
              </a:spcBef>
              <a:buNone/>
              <a:defRPr sz="11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Program Name Goes Here on One Line or Two Equal Lines</a:t>
            </a:r>
            <a:endParaRPr lang="en-US" dirty="0"/>
          </a:p>
        </p:txBody>
      </p:sp>
      <p:sp>
        <p:nvSpPr>
          <p:cNvPr id="10" name="Text Placeholder 31"/>
          <p:cNvSpPr>
            <a:spLocks noGrp="1"/>
          </p:cNvSpPr>
          <p:nvPr>
            <p:ph type="body" sz="quarter" idx="52" hasCustomPrompt="1"/>
          </p:nvPr>
        </p:nvSpPr>
        <p:spPr>
          <a:xfrm>
            <a:off x="914400" y="4402947"/>
            <a:ext cx="3228838" cy="1458079"/>
          </a:xfrm>
        </p:spPr>
        <p:txBody>
          <a:bodyPr lIns="41015" tIns="41015" rIns="41015" bIns="41015"/>
          <a:lstStyle>
            <a:lvl1pPr>
              <a:defRPr sz="1100" baseline="0">
                <a:solidFill>
                  <a:schemeClr val="accent3"/>
                </a:solidFill>
              </a:defRPr>
            </a:lvl1pPr>
            <a:lvl2pPr>
              <a:defRPr sz="1100">
                <a:solidFill>
                  <a:schemeClr val="accent3"/>
                </a:solidFill>
              </a:defRPr>
            </a:lvl2pPr>
            <a:lvl3pPr>
              <a:defRPr sz="1100">
                <a:solidFill>
                  <a:schemeClr val="accent3"/>
                </a:solidFill>
              </a:defRPr>
            </a:lvl3pPr>
            <a:lvl4pPr>
              <a:defRPr sz="1100">
                <a:solidFill>
                  <a:schemeClr val="accent3"/>
                </a:solidFill>
              </a:defRPr>
            </a:lvl4pPr>
            <a:lvl5pPr>
              <a:defRPr sz="1100">
                <a:solidFill>
                  <a:schemeClr val="accent3"/>
                </a:solidFill>
              </a:defRPr>
            </a:lvl5pPr>
          </a:lstStyle>
          <a:p>
            <a:pPr lvl="0"/>
            <a:r>
              <a:rPr lang="en-US" dirty="0" smtClean="0"/>
              <a:t>Bulleted text if needed – Arial 12pt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708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itle 1"/>
          <p:cNvSpPr>
            <a:spLocks noGrp="1"/>
          </p:cNvSpPr>
          <p:nvPr>
            <p:ph type="title" hasCustomPrompt="1"/>
          </p:nvPr>
        </p:nvSpPr>
        <p:spPr>
          <a:xfrm>
            <a:off x="2909455" y="2702029"/>
            <a:ext cx="3325091" cy="492307"/>
          </a:xfrm>
          <a:prstGeom prst="rect">
            <a:avLst/>
          </a:prstGeom>
        </p:spPr>
        <p:txBody>
          <a:bodyPr lIns="41015" tIns="41015" rIns="41015" bIns="41015" anchor="b"/>
          <a:lstStyle>
            <a:lvl1pPr algn="ctr">
              <a:defRPr baseline="0">
                <a:solidFill>
                  <a:schemeClr val="tx1"/>
                </a:solidFill>
              </a:defRPr>
            </a:lvl1pPr>
          </a:lstStyle>
          <a:p>
            <a:r>
              <a:rPr lang="en-US" dirty="0" smtClean="0"/>
              <a:t>Divider Title – Arial 18pt Bold</a:t>
            </a:r>
            <a:endParaRPr lang="en-US" dirty="0"/>
          </a:p>
        </p:txBody>
      </p:sp>
      <p:sp>
        <p:nvSpPr>
          <p:cNvPr id="5" name="Text Placeholder 4"/>
          <p:cNvSpPr>
            <a:spLocks noGrp="1"/>
          </p:cNvSpPr>
          <p:nvPr>
            <p:ph type="body" sz="quarter" idx="11" hasCustomPrompt="1"/>
          </p:nvPr>
        </p:nvSpPr>
        <p:spPr>
          <a:xfrm>
            <a:off x="2909455" y="3207533"/>
            <a:ext cx="3325091" cy="455306"/>
          </a:xfrm>
        </p:spPr>
        <p:txBody>
          <a:bodyPr lIns="41015" tIns="41015" rIns="41015" bIns="41015">
            <a:noAutofit/>
          </a:bodyPr>
          <a:lstStyle>
            <a:lvl1pPr marL="0" indent="0" algn="ctr">
              <a:spcBef>
                <a:spcPts val="0"/>
              </a:spcBef>
              <a:buNone/>
              <a:defRPr sz="1300" baseline="0">
                <a:solidFill>
                  <a:schemeClr val="tx1"/>
                </a:solidFill>
              </a:defRPr>
            </a:lvl1pPr>
          </a:lstStyle>
          <a:p>
            <a:pPr lvl="0"/>
            <a:r>
              <a:rPr lang="en-US" dirty="0" smtClean="0"/>
              <a:t>Divider Subtitle – Arial 14pt Regular</a:t>
            </a:r>
            <a:endParaRPr lang="en-US" dirty="0"/>
          </a:p>
        </p:txBody>
      </p:sp>
      <p:sp>
        <p:nvSpPr>
          <p:cNvPr id="6" name="Text Placeholder 31"/>
          <p:cNvSpPr>
            <a:spLocks noGrp="1"/>
          </p:cNvSpPr>
          <p:nvPr>
            <p:ph type="body" sz="quarter" idx="35" hasCustomPrompt="1"/>
          </p:nvPr>
        </p:nvSpPr>
        <p:spPr>
          <a:xfrm>
            <a:off x="3366655" y="3718706"/>
            <a:ext cx="2410691" cy="1129553"/>
          </a:xfrm>
        </p:spPr>
        <p:txBody>
          <a:bodyPr lIns="41015" tIns="41015" rIns="41015" bIns="41015"/>
          <a:lstStyle>
            <a:lvl1pPr>
              <a:defRPr baseline="0"/>
            </a:lvl1pPr>
          </a:lstStyle>
          <a:p>
            <a:pPr lvl="0"/>
            <a:r>
              <a:rPr lang="en-US" dirty="0" smtClean="0"/>
              <a:t>Bulleted text, if needed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BC_Logo_FullColor_RGB.png"/>
          <p:cNvPicPr>
            <a:picLocks noChangeAspect="1"/>
          </p:cNvPicPr>
          <p:nvPr userDrawn="1"/>
        </p:nvPicPr>
        <p:blipFill>
          <a:blip r:embed="rId2" cstate="print"/>
          <a:stretch>
            <a:fillRect/>
          </a:stretch>
        </p:blipFill>
        <p:spPr>
          <a:xfrm>
            <a:off x="3275288" y="1530374"/>
            <a:ext cx="2593424" cy="1215423"/>
          </a:xfrm>
          <a:prstGeom prst="rect">
            <a:avLst/>
          </a:prstGeom>
        </p:spPr>
      </p:pic>
    </p:spTree>
    <p:extLst>
      <p:ext uri="{BB962C8B-B14F-4D97-AF65-F5344CB8AC3E}">
        <p14:creationId xmlns:p14="http://schemas.microsoft.com/office/powerpoint/2010/main" val="106457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ad Map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userDrawn="1"/>
        </p:nvSpPr>
        <p:spPr>
          <a:xfrm>
            <a:off x="2927728" y="638366"/>
            <a:ext cx="3288552" cy="329081"/>
          </a:xfrm>
          <a:prstGeom prst="rect">
            <a:avLst/>
          </a:prstGeom>
          <a:noFill/>
        </p:spPr>
        <p:txBody>
          <a:bodyPr wrap="square" lIns="41015" tIns="41015" rIns="41015" bIns="41015" rtlCol="0">
            <a:spAutoFit/>
          </a:bodyPr>
          <a:lstStyle/>
          <a:p>
            <a:pPr algn="ctr" defTabSz="914021"/>
            <a:r>
              <a:rPr lang="en-US" sz="1600" b="1" dirty="0" smtClean="0">
                <a:solidFill>
                  <a:prstClr val="black"/>
                </a:solidFill>
              </a:rPr>
              <a:t>Road Map for Discussion</a:t>
            </a:r>
          </a:p>
        </p:txBody>
      </p:sp>
      <p:sp>
        <p:nvSpPr>
          <p:cNvPr id="6" name="Freeform 5"/>
          <p:cNvSpPr/>
          <p:nvPr userDrawn="1"/>
        </p:nvSpPr>
        <p:spPr bwMode="gray">
          <a:xfrm>
            <a:off x="2253537" y="2838006"/>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7" name="Freeform 6"/>
          <p:cNvSpPr/>
          <p:nvPr userDrawn="1"/>
        </p:nvSpPr>
        <p:spPr bwMode="gray">
          <a:xfrm>
            <a:off x="2253537" y="3569287"/>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8" name="Freeform 7"/>
          <p:cNvSpPr/>
          <p:nvPr userDrawn="1"/>
        </p:nvSpPr>
        <p:spPr bwMode="gray">
          <a:xfrm>
            <a:off x="2253537" y="2106719"/>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9" name="Text Placeholder 4"/>
          <p:cNvSpPr>
            <a:spLocks noGrp="1"/>
          </p:cNvSpPr>
          <p:nvPr>
            <p:ph type="body" sz="quarter" idx="11" hasCustomPrompt="1"/>
          </p:nvPr>
        </p:nvSpPr>
        <p:spPr bwMode="gray">
          <a:xfrm>
            <a:off x="2812468" y="2877330"/>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0" name="Text Placeholder 4"/>
          <p:cNvSpPr>
            <a:spLocks noGrp="1"/>
          </p:cNvSpPr>
          <p:nvPr>
            <p:ph type="body" sz="quarter" idx="12" hasCustomPrompt="1"/>
          </p:nvPr>
        </p:nvSpPr>
        <p:spPr bwMode="gray">
          <a:xfrm>
            <a:off x="2812468" y="3608614"/>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1" name="Text Placeholder 4"/>
          <p:cNvSpPr>
            <a:spLocks noGrp="1"/>
          </p:cNvSpPr>
          <p:nvPr>
            <p:ph type="body" sz="quarter" idx="15" hasCustomPrompt="1"/>
          </p:nvPr>
        </p:nvSpPr>
        <p:spPr bwMode="gray">
          <a:xfrm>
            <a:off x="2812468" y="2146046"/>
            <a:ext cx="3842141" cy="244083"/>
          </a:xfrm>
        </p:spPr>
        <p:txBody>
          <a:bodyPr lIns="41015" tIns="41015" rIns="41015" bIns="41015"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extLst>
      <p:ext uri="{BB962C8B-B14F-4D97-AF65-F5344CB8AC3E}">
        <p14:creationId xmlns:p14="http://schemas.microsoft.com/office/powerpoint/2010/main" val="343380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oad Map 4">
    <p:spTree>
      <p:nvGrpSpPr>
        <p:cNvPr id="1" name=""/>
        <p:cNvGrpSpPr/>
        <p:nvPr/>
      </p:nvGrpSpPr>
      <p:grpSpPr>
        <a:xfrm>
          <a:off x="0" y="0"/>
          <a:ext cx="0" cy="0"/>
          <a:chOff x="0" y="0"/>
          <a:chExt cx="0" cy="0"/>
        </a:xfrm>
      </p:grpSpPr>
      <p:sp>
        <p:nvSpPr>
          <p:cNvPr id="12" name="Freeform 11"/>
          <p:cNvSpPr/>
          <p:nvPr userDrawn="1"/>
        </p:nvSpPr>
        <p:spPr bwMode="gray">
          <a:xfrm>
            <a:off x="2252407" y="276944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13" name="Freeform 12"/>
          <p:cNvSpPr/>
          <p:nvPr userDrawn="1"/>
        </p:nvSpPr>
        <p:spPr bwMode="gray">
          <a:xfrm>
            <a:off x="2252407" y="3429966"/>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14" name="Freeform 13"/>
          <p:cNvSpPr/>
          <p:nvPr userDrawn="1"/>
        </p:nvSpPr>
        <p:spPr bwMode="gray">
          <a:xfrm>
            <a:off x="2252407" y="4090490"/>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4</a:t>
            </a:r>
            <a:endParaRPr lang="en-US" sz="900" b="1" dirty="0">
              <a:solidFill>
                <a:srgbClr val="FFFFFF"/>
              </a:solidFill>
              <a:cs typeface="Arial" pitchFamily="34" charset="0"/>
            </a:endParaRPr>
          </a:p>
        </p:txBody>
      </p:sp>
      <p:sp>
        <p:nvSpPr>
          <p:cNvPr id="15" name="Freeform 14"/>
          <p:cNvSpPr/>
          <p:nvPr userDrawn="1"/>
        </p:nvSpPr>
        <p:spPr bwMode="gray">
          <a:xfrm>
            <a:off x="2252407" y="210892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2927728" y="638366"/>
            <a:ext cx="3288552" cy="329081"/>
          </a:xfrm>
          <a:prstGeom prst="rect">
            <a:avLst/>
          </a:prstGeom>
          <a:noFill/>
        </p:spPr>
        <p:txBody>
          <a:bodyPr wrap="square" lIns="41015" tIns="41015" rIns="41015" bIns="41015" rtlCol="0">
            <a:spAutoFit/>
          </a:bodyPr>
          <a:lstStyle/>
          <a:p>
            <a:pPr algn="ctr" defTabSz="914021"/>
            <a:r>
              <a:rPr lang="en-US" sz="1600" b="1" dirty="0" smtClean="0">
                <a:solidFill>
                  <a:prstClr val="black"/>
                </a:solidFill>
              </a:rPr>
              <a:t>Road Map for Discussion</a:t>
            </a:r>
          </a:p>
        </p:txBody>
      </p:sp>
      <p:sp>
        <p:nvSpPr>
          <p:cNvPr id="16" name="Text Placeholder 4"/>
          <p:cNvSpPr>
            <a:spLocks noGrp="1"/>
          </p:cNvSpPr>
          <p:nvPr>
            <p:ph type="body" sz="quarter" idx="16" hasCustomPrompt="1"/>
          </p:nvPr>
        </p:nvSpPr>
        <p:spPr bwMode="gray">
          <a:xfrm>
            <a:off x="2811338" y="2808770"/>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7" name="Text Placeholder 4"/>
          <p:cNvSpPr>
            <a:spLocks noGrp="1"/>
          </p:cNvSpPr>
          <p:nvPr>
            <p:ph type="body" sz="quarter" idx="17" hasCustomPrompt="1"/>
          </p:nvPr>
        </p:nvSpPr>
        <p:spPr bwMode="gray">
          <a:xfrm>
            <a:off x="2811338" y="3469293"/>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8" name="Text Placeholder 4"/>
          <p:cNvSpPr>
            <a:spLocks noGrp="1"/>
          </p:cNvSpPr>
          <p:nvPr>
            <p:ph type="body" sz="quarter" idx="13" hasCustomPrompt="1"/>
          </p:nvPr>
        </p:nvSpPr>
        <p:spPr bwMode="gray">
          <a:xfrm>
            <a:off x="2811338" y="4129817"/>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9" name="Text Placeholder 4"/>
          <p:cNvSpPr>
            <a:spLocks noGrp="1"/>
          </p:cNvSpPr>
          <p:nvPr>
            <p:ph type="body" sz="quarter" idx="18" hasCustomPrompt="1"/>
          </p:nvPr>
        </p:nvSpPr>
        <p:spPr bwMode="gray">
          <a:xfrm>
            <a:off x="2811338" y="2148247"/>
            <a:ext cx="3842141" cy="244083"/>
          </a:xfrm>
        </p:spPr>
        <p:txBody>
          <a:bodyPr lIns="41015" tIns="41015" rIns="41015" bIns="41015"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extLst>
      <p:ext uri="{BB962C8B-B14F-4D97-AF65-F5344CB8AC3E}">
        <p14:creationId xmlns:p14="http://schemas.microsoft.com/office/powerpoint/2010/main" val="473818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oad Map 5">
    <p:spTree>
      <p:nvGrpSpPr>
        <p:cNvPr id="1" name=""/>
        <p:cNvGrpSpPr/>
        <p:nvPr/>
      </p:nvGrpSpPr>
      <p:grpSpPr>
        <a:xfrm>
          <a:off x="0" y="0"/>
          <a:ext cx="0" cy="0"/>
          <a:chOff x="0" y="0"/>
          <a:chExt cx="0" cy="0"/>
        </a:xfrm>
      </p:grpSpPr>
      <p:sp>
        <p:nvSpPr>
          <p:cNvPr id="24" name="Freeform 23"/>
          <p:cNvSpPr/>
          <p:nvPr userDrawn="1"/>
        </p:nvSpPr>
        <p:spPr bwMode="gray">
          <a:xfrm>
            <a:off x="2252746" y="210739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2927728" y="638366"/>
            <a:ext cx="3288552" cy="329081"/>
          </a:xfrm>
          <a:prstGeom prst="rect">
            <a:avLst/>
          </a:prstGeom>
          <a:noFill/>
        </p:spPr>
        <p:txBody>
          <a:bodyPr wrap="square" lIns="41015" tIns="41015" rIns="41015" bIns="41015" rtlCol="0">
            <a:spAutoFit/>
          </a:bodyPr>
          <a:lstStyle/>
          <a:p>
            <a:pPr algn="ctr" defTabSz="914021"/>
            <a:r>
              <a:rPr lang="en-US" sz="1600" b="1" dirty="0" smtClean="0">
                <a:solidFill>
                  <a:prstClr val="black"/>
                </a:solidFill>
              </a:rPr>
              <a:t>Road Map for Discussion</a:t>
            </a:r>
          </a:p>
        </p:txBody>
      </p:sp>
      <p:sp>
        <p:nvSpPr>
          <p:cNvPr id="20" name="Freeform 19"/>
          <p:cNvSpPr/>
          <p:nvPr userDrawn="1"/>
        </p:nvSpPr>
        <p:spPr bwMode="gray">
          <a:xfrm>
            <a:off x="2252746" y="267499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21" name="Freeform 20"/>
          <p:cNvSpPr/>
          <p:nvPr userDrawn="1"/>
        </p:nvSpPr>
        <p:spPr bwMode="gray">
          <a:xfrm>
            <a:off x="2252746" y="3242600"/>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22" name="Freeform 21"/>
          <p:cNvSpPr/>
          <p:nvPr userDrawn="1"/>
        </p:nvSpPr>
        <p:spPr bwMode="gray">
          <a:xfrm>
            <a:off x="2252746" y="3810201"/>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4</a:t>
            </a:r>
            <a:endParaRPr lang="en-US" sz="900" b="1" dirty="0">
              <a:solidFill>
                <a:srgbClr val="FFFFFF"/>
              </a:solidFill>
              <a:cs typeface="Arial" pitchFamily="34" charset="0"/>
            </a:endParaRPr>
          </a:p>
        </p:txBody>
      </p:sp>
      <p:sp>
        <p:nvSpPr>
          <p:cNvPr id="23" name="Freeform 22"/>
          <p:cNvSpPr/>
          <p:nvPr userDrawn="1"/>
        </p:nvSpPr>
        <p:spPr bwMode="gray">
          <a:xfrm>
            <a:off x="2252746" y="437780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30" tIns="41015" rIns="82030" bIns="41015" rtlCol="0" anchor="ctr"/>
          <a:lstStyle/>
          <a:p>
            <a:pPr algn="ctr" defTabSz="914021"/>
            <a:r>
              <a:rPr lang="en-US" sz="900" b="1" dirty="0" smtClean="0">
                <a:solidFill>
                  <a:srgbClr val="FFFFFF"/>
                </a:solidFill>
                <a:cs typeface="Arial" pitchFamily="34" charset="0"/>
              </a:rPr>
              <a:t>5</a:t>
            </a:r>
            <a:endParaRPr lang="en-US" sz="900" b="1" dirty="0">
              <a:solidFill>
                <a:srgbClr val="FFFFFF"/>
              </a:solidFill>
              <a:cs typeface="Arial" pitchFamily="34" charset="0"/>
            </a:endParaRPr>
          </a:p>
        </p:txBody>
      </p:sp>
      <p:sp>
        <p:nvSpPr>
          <p:cNvPr id="25" name="Text Placeholder 4"/>
          <p:cNvSpPr>
            <a:spLocks noGrp="1"/>
          </p:cNvSpPr>
          <p:nvPr>
            <p:ph type="body" sz="quarter" idx="11" hasCustomPrompt="1"/>
          </p:nvPr>
        </p:nvSpPr>
        <p:spPr bwMode="gray">
          <a:xfrm>
            <a:off x="2811675" y="2714320"/>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6" name="Text Placeholder 4"/>
          <p:cNvSpPr>
            <a:spLocks noGrp="1"/>
          </p:cNvSpPr>
          <p:nvPr>
            <p:ph type="body" sz="quarter" idx="12" hasCustomPrompt="1"/>
          </p:nvPr>
        </p:nvSpPr>
        <p:spPr bwMode="gray">
          <a:xfrm>
            <a:off x="2811675" y="3281924"/>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7" name="Text Placeholder 4"/>
          <p:cNvSpPr>
            <a:spLocks noGrp="1"/>
          </p:cNvSpPr>
          <p:nvPr>
            <p:ph type="body" sz="quarter" idx="19" hasCustomPrompt="1"/>
          </p:nvPr>
        </p:nvSpPr>
        <p:spPr bwMode="gray">
          <a:xfrm>
            <a:off x="2811675" y="3849527"/>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8" name="Text Placeholder 4"/>
          <p:cNvSpPr>
            <a:spLocks noGrp="1"/>
          </p:cNvSpPr>
          <p:nvPr>
            <p:ph type="body" sz="quarter" idx="14" hasCustomPrompt="1"/>
          </p:nvPr>
        </p:nvSpPr>
        <p:spPr bwMode="gray">
          <a:xfrm>
            <a:off x="2811675" y="4417130"/>
            <a:ext cx="3823855" cy="244083"/>
          </a:xfrm>
        </p:spPr>
        <p:txBody>
          <a:bodyPr lIns="41015" tIns="41015" rIns="41015" bIns="41015"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9" name="Text Placeholder 4"/>
          <p:cNvSpPr>
            <a:spLocks noGrp="1"/>
          </p:cNvSpPr>
          <p:nvPr>
            <p:ph type="body" sz="quarter" idx="15" hasCustomPrompt="1"/>
          </p:nvPr>
        </p:nvSpPr>
        <p:spPr bwMode="gray">
          <a:xfrm>
            <a:off x="2811674" y="2146717"/>
            <a:ext cx="3842141" cy="244083"/>
          </a:xfrm>
        </p:spPr>
        <p:txBody>
          <a:bodyPr lIns="41015" tIns="41015" rIns="41015" bIns="41015"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extLst>
      <p:ext uri="{BB962C8B-B14F-4D97-AF65-F5344CB8AC3E}">
        <p14:creationId xmlns:p14="http://schemas.microsoft.com/office/powerpoint/2010/main" val="285521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1"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baseline="0">
                <a:solidFill>
                  <a:schemeClr val="tx1"/>
                </a:solidFill>
              </a:defRPr>
            </a:lvl1pPr>
          </a:lstStyle>
          <a:p>
            <a:r>
              <a:rPr lang="en-US" dirty="0" smtClean="0"/>
              <a:t>Strategic Plan Overview</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Chevron 5"/>
          <p:cNvSpPr/>
          <p:nvPr userDrawn="1"/>
        </p:nvSpPr>
        <p:spPr bwMode="gray">
          <a:xfrm>
            <a:off x="399866" y="1566560"/>
            <a:ext cx="2103120" cy="617259"/>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CURRENT </a:t>
            </a:r>
            <a:r>
              <a:rPr lang="en-US" sz="1100" b="1" dirty="0" smtClean="0">
                <a:solidFill>
                  <a:prstClr val="black"/>
                </a:solidFill>
              </a:rPr>
              <a:t>PERFORMANCE</a:t>
            </a:r>
          </a:p>
          <a:p>
            <a:pPr algn="ctr" defTabSz="2090094"/>
            <a:r>
              <a:rPr lang="en-US" sz="1100" b="1" dirty="0" smtClean="0">
                <a:solidFill>
                  <a:prstClr val="black"/>
                </a:solidFill>
              </a:rPr>
              <a:t>ANALYSIS</a:t>
            </a:r>
            <a:endParaRPr lang="en-US" sz="1100" b="1" dirty="0">
              <a:solidFill>
                <a:prstClr val="black"/>
              </a:solidFill>
            </a:endParaRPr>
          </a:p>
        </p:txBody>
      </p:sp>
      <p:sp>
        <p:nvSpPr>
          <p:cNvPr id="7" name="Chevron 6"/>
          <p:cNvSpPr/>
          <p:nvPr userDrawn="1"/>
        </p:nvSpPr>
        <p:spPr bwMode="gray">
          <a:xfrm>
            <a:off x="2470216" y="1566560"/>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FUTURE              </a:t>
            </a:r>
            <a:r>
              <a:rPr lang="en-US" sz="1100" b="1" dirty="0" smtClean="0">
                <a:solidFill>
                  <a:prstClr val="black"/>
                </a:solidFill>
              </a:rPr>
              <a:t>MARKET ASSESSMENT</a:t>
            </a:r>
            <a:endParaRPr lang="en-US" sz="1100" b="1" dirty="0">
              <a:solidFill>
                <a:prstClr val="black"/>
              </a:solidFill>
            </a:endParaRPr>
          </a:p>
        </p:txBody>
      </p:sp>
      <p:sp>
        <p:nvSpPr>
          <p:cNvPr id="8" name="Chevron 7"/>
          <p:cNvSpPr/>
          <p:nvPr userDrawn="1"/>
        </p:nvSpPr>
        <p:spPr bwMode="gray">
          <a:xfrm>
            <a:off x="4540566" y="1566560"/>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PLAN                      DESIGN</a:t>
            </a:r>
          </a:p>
        </p:txBody>
      </p:sp>
      <p:sp>
        <p:nvSpPr>
          <p:cNvPr id="9" name="Chevron 8"/>
          <p:cNvSpPr/>
          <p:nvPr userDrawn="1"/>
        </p:nvSpPr>
        <p:spPr bwMode="gray">
          <a:xfrm>
            <a:off x="6610917" y="1577447"/>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STRATEGIC                PLAN SUMMARY</a:t>
            </a:r>
          </a:p>
        </p:txBody>
      </p:sp>
      <p:sp>
        <p:nvSpPr>
          <p:cNvPr id="10" name="TextBox 9"/>
          <p:cNvSpPr txBox="1"/>
          <p:nvPr userDrawn="1"/>
        </p:nvSpPr>
        <p:spPr bwMode="gray">
          <a:xfrm>
            <a:off x="1295400" y="1193219"/>
            <a:ext cx="196992" cy="308028"/>
          </a:xfrm>
          <a:prstGeom prst="rect">
            <a:avLst/>
          </a:prstGeom>
          <a:noFill/>
        </p:spPr>
        <p:txBody>
          <a:bodyPr wrap="none" lIns="45714" tIns="45714" rIns="45714" bIns="45714" rtlCol="0">
            <a:spAutoFit/>
          </a:bodyPr>
          <a:lstStyle/>
          <a:p>
            <a:r>
              <a:rPr lang="en-US" sz="1400" b="1" dirty="0">
                <a:solidFill>
                  <a:schemeClr val="accent2"/>
                </a:solidFill>
              </a:rPr>
              <a:t>1</a:t>
            </a:r>
          </a:p>
        </p:txBody>
      </p:sp>
      <p:sp>
        <p:nvSpPr>
          <p:cNvPr id="11" name="TextBox 10"/>
          <p:cNvSpPr txBox="1"/>
          <p:nvPr userDrawn="1"/>
        </p:nvSpPr>
        <p:spPr bwMode="gray">
          <a:xfrm>
            <a:off x="34290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2</a:t>
            </a:r>
          </a:p>
        </p:txBody>
      </p:sp>
      <p:sp>
        <p:nvSpPr>
          <p:cNvPr id="12" name="TextBox 11"/>
          <p:cNvSpPr txBox="1"/>
          <p:nvPr userDrawn="1"/>
        </p:nvSpPr>
        <p:spPr bwMode="gray">
          <a:xfrm>
            <a:off x="54864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3</a:t>
            </a:r>
          </a:p>
        </p:txBody>
      </p:sp>
      <p:sp>
        <p:nvSpPr>
          <p:cNvPr id="13" name="TextBox 12"/>
          <p:cNvSpPr txBox="1"/>
          <p:nvPr userDrawn="1"/>
        </p:nvSpPr>
        <p:spPr bwMode="gray">
          <a:xfrm>
            <a:off x="75438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4</a:t>
            </a:r>
          </a:p>
        </p:txBody>
      </p:sp>
    </p:spTree>
    <p:extLst>
      <p:ext uri="{BB962C8B-B14F-4D97-AF65-F5344CB8AC3E}">
        <p14:creationId xmlns:p14="http://schemas.microsoft.com/office/powerpoint/2010/main" val="17677940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1857236" y="1330699"/>
            <a:ext cx="5403273"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1857236" y="1504687"/>
            <a:ext cx="5403273"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Tree>
    <p:extLst>
      <p:ext uri="{BB962C8B-B14F-4D97-AF65-F5344CB8AC3E}">
        <p14:creationId xmlns:p14="http://schemas.microsoft.com/office/powerpoint/2010/main" val="3055360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1857236" y="1330699"/>
            <a:ext cx="5403273"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1857236" y="1504687"/>
            <a:ext cx="5403273"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2286000" y="1906061"/>
            <a:ext cx="4572000"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1857236" y="1674016"/>
            <a:ext cx="5403273"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cxnSp>
        <p:nvCxnSpPr>
          <p:cNvPr id="14" name="Straight Connector 13"/>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605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5" y="1330699"/>
            <a:ext cx="3325091"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5" y="1504687"/>
            <a:ext cx="3325091"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5" y="1906061"/>
            <a:ext cx="3325091"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5" y="1674016"/>
            <a:ext cx="3325091"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lvl1pPr>
              <a:defRPr/>
            </a:lvl1pPr>
          </a:lstStyle>
          <a:p>
            <a:r>
              <a:rPr lang="en-US" dirty="0" smtClean="0"/>
              <a:t>Slide Title – Arial 18pt Bold, Use Title Case</a:t>
            </a:r>
            <a:endParaRPr lang="en-US" dirty="0"/>
          </a:p>
        </p:txBody>
      </p:sp>
      <p:sp>
        <p:nvSpPr>
          <p:cNvPr id="14" name="Text Placeholder 15"/>
          <p:cNvSpPr>
            <a:spLocks noGrp="1"/>
          </p:cNvSpPr>
          <p:nvPr>
            <p:ph type="body" sz="quarter" idx="23" hasCustomPrompt="1"/>
          </p:nvPr>
        </p:nvSpPr>
        <p:spPr>
          <a:xfrm>
            <a:off x="4981364" y="1330699"/>
            <a:ext cx="3325091"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5" name="Text Placeholder 17"/>
          <p:cNvSpPr>
            <a:spLocks noGrp="1"/>
          </p:cNvSpPr>
          <p:nvPr>
            <p:ph type="body" sz="quarter" idx="24" hasCustomPrompt="1"/>
          </p:nvPr>
        </p:nvSpPr>
        <p:spPr>
          <a:xfrm>
            <a:off x="4981364" y="1504687"/>
            <a:ext cx="3325091"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6" name="Content Placeholder 15"/>
          <p:cNvSpPr>
            <a:spLocks noGrp="1"/>
          </p:cNvSpPr>
          <p:nvPr>
            <p:ph sz="quarter" idx="25" hasCustomPrompt="1"/>
          </p:nvPr>
        </p:nvSpPr>
        <p:spPr>
          <a:xfrm>
            <a:off x="4981364" y="1906061"/>
            <a:ext cx="3325091"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7" name="Text Placeholder 17"/>
          <p:cNvSpPr>
            <a:spLocks noGrp="1"/>
          </p:cNvSpPr>
          <p:nvPr>
            <p:ph type="body" sz="quarter" idx="26" hasCustomPrompt="1"/>
          </p:nvPr>
        </p:nvSpPr>
        <p:spPr>
          <a:xfrm>
            <a:off x="4981364" y="1674016"/>
            <a:ext cx="3325091"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18" name="Straight Connector 1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740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and Icon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5" y="1330699"/>
            <a:ext cx="3325091"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5" y="1504687"/>
            <a:ext cx="3325091"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5" y="1906061"/>
            <a:ext cx="3325091"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5" y="1674016"/>
            <a:ext cx="3325091"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29"/>
          <p:cNvSpPr>
            <a:spLocks noGrp="1"/>
          </p:cNvSpPr>
          <p:nvPr>
            <p:ph type="body" sz="quarter" idx="23" hasCustomPrompt="1"/>
          </p:nvPr>
        </p:nvSpPr>
        <p:spPr bwMode="gray">
          <a:xfrm>
            <a:off x="5188604" y="1955738"/>
            <a:ext cx="2909455" cy="2823882"/>
          </a:xfrm>
          <a:solidFill>
            <a:schemeClr val="accent1"/>
          </a:solidFill>
          <a:ln w="6350">
            <a:solidFill>
              <a:schemeClr val="bg1"/>
            </a:solidFill>
          </a:ln>
        </p:spPr>
        <p:txBody>
          <a:bodyPr lIns="164060" tIns="246089" rIns="164060" bIns="164060"/>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1" name="Text Placeholder 31"/>
          <p:cNvSpPr>
            <a:spLocks noGrp="1"/>
          </p:cNvSpPr>
          <p:nvPr>
            <p:ph type="body" sz="quarter" idx="26" hasCustomPrompt="1"/>
          </p:nvPr>
        </p:nvSpPr>
        <p:spPr>
          <a:xfrm>
            <a:off x="5188604" y="2359150"/>
            <a:ext cx="2909455" cy="2420471"/>
          </a:xfrm>
        </p:spPr>
        <p:txBody>
          <a:bodyPr lIns="164060" tIns="41015" rIns="328117" bIns="41015"/>
          <a:lstStyle>
            <a:lvl1pPr>
              <a:defRPr baseline="0"/>
            </a:lvl1pPr>
          </a:lstStyle>
          <a:p>
            <a:pPr lvl="0"/>
            <a:r>
              <a:rPr lang="en-US" dirty="0" smtClean="0"/>
              <a:t>Add red and white icon to top left corner by copy and pasting from style guide</a:t>
            </a:r>
            <a:br>
              <a:rPr lang="en-US" dirty="0" smtClean="0"/>
            </a:br>
            <a:r>
              <a:rPr lang="en-US" dirty="0" smtClean="0"/>
              <a:t>Do not put text in the right half inch margin</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360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and Regular Box">
    <p:spTree>
      <p:nvGrpSpPr>
        <p:cNvPr id="1" name=""/>
        <p:cNvGrpSpPr/>
        <p:nvPr/>
      </p:nvGrpSpPr>
      <p:grpSpPr>
        <a:xfrm>
          <a:off x="0" y="0"/>
          <a:ext cx="0" cy="0"/>
          <a:chOff x="0" y="0"/>
          <a:chExt cx="0" cy="0"/>
        </a:xfrm>
      </p:grpSpPr>
      <p:sp>
        <p:nvSpPr>
          <p:cNvPr id="16" name="Text Placeholder 29"/>
          <p:cNvSpPr>
            <a:spLocks noGrp="1"/>
          </p:cNvSpPr>
          <p:nvPr>
            <p:ph type="body" sz="quarter" idx="27" hasCustomPrompt="1"/>
          </p:nvPr>
        </p:nvSpPr>
        <p:spPr bwMode="gray">
          <a:xfrm>
            <a:off x="5188604" y="1967547"/>
            <a:ext cx="2909455" cy="2823882"/>
          </a:xfrm>
          <a:noFill/>
          <a:ln w="19050">
            <a:solidFill>
              <a:schemeClr val="accent3"/>
            </a:solidFill>
          </a:ln>
        </p:spPr>
        <p:txBody>
          <a:bodyPr lIns="82030" tIns="82030" rIns="82030" bIns="41015"/>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a:t>
            </a:r>
            <a:br>
              <a:rPr lang="en-US" dirty="0" smtClean="0"/>
            </a:br>
            <a:r>
              <a:rPr lang="en-US" dirty="0" smtClean="0"/>
              <a:t>Gray Accent 3, Use Title Case</a:t>
            </a:r>
            <a:endParaRPr lang="en-US" dirty="0"/>
          </a:p>
        </p:txBody>
      </p:sp>
      <p:sp>
        <p:nvSpPr>
          <p:cNvPr id="17" name="Text Placeholder 31"/>
          <p:cNvSpPr>
            <a:spLocks noGrp="1"/>
          </p:cNvSpPr>
          <p:nvPr>
            <p:ph type="body" sz="quarter" idx="28" hasCustomPrompt="1"/>
          </p:nvPr>
        </p:nvSpPr>
        <p:spPr>
          <a:xfrm>
            <a:off x="5188604" y="2370961"/>
            <a:ext cx="2909455" cy="2420471"/>
          </a:xfrm>
        </p:spPr>
        <p:txBody>
          <a:bodyPr lIns="82030" tIns="41015" rIns="82030" bIns="41015"/>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5" y="1330699"/>
            <a:ext cx="3325091"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5" y="1504687"/>
            <a:ext cx="3325091"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5" y="1906061"/>
            <a:ext cx="3325091"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5" y="1674016"/>
            <a:ext cx="3325091"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cxnSp>
        <p:nvCxnSpPr>
          <p:cNvPr id="15" name="Straight Connector 14"/>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568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5" y="1330699"/>
            <a:ext cx="3325091"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5" y="1504687"/>
            <a:ext cx="3325091"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5" y="1906062"/>
            <a:ext cx="3325091"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5" y="1674016"/>
            <a:ext cx="3325091"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4" name="Text Placeholder 15"/>
          <p:cNvSpPr>
            <a:spLocks noGrp="1"/>
          </p:cNvSpPr>
          <p:nvPr>
            <p:ph type="body" sz="quarter" idx="23" hasCustomPrompt="1"/>
          </p:nvPr>
        </p:nvSpPr>
        <p:spPr>
          <a:xfrm>
            <a:off x="4981364" y="1330699"/>
            <a:ext cx="3325091"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5" name="Text Placeholder 17"/>
          <p:cNvSpPr>
            <a:spLocks noGrp="1"/>
          </p:cNvSpPr>
          <p:nvPr>
            <p:ph type="body" sz="quarter" idx="24" hasCustomPrompt="1"/>
          </p:nvPr>
        </p:nvSpPr>
        <p:spPr>
          <a:xfrm>
            <a:off x="4981364" y="1504687"/>
            <a:ext cx="3325091"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6" name="Content Placeholder 15"/>
          <p:cNvSpPr>
            <a:spLocks noGrp="1"/>
          </p:cNvSpPr>
          <p:nvPr>
            <p:ph sz="quarter" idx="25" hasCustomPrompt="1"/>
          </p:nvPr>
        </p:nvSpPr>
        <p:spPr>
          <a:xfrm>
            <a:off x="4981364" y="1906062"/>
            <a:ext cx="3325091"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7" name="Text Placeholder 17"/>
          <p:cNvSpPr>
            <a:spLocks noGrp="1"/>
          </p:cNvSpPr>
          <p:nvPr>
            <p:ph type="body" sz="quarter" idx="26" hasCustomPrompt="1"/>
          </p:nvPr>
        </p:nvSpPr>
        <p:spPr>
          <a:xfrm>
            <a:off x="4981364" y="1674016"/>
            <a:ext cx="3325091"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8" name="Text Placeholder 15"/>
          <p:cNvSpPr>
            <a:spLocks noGrp="1"/>
          </p:cNvSpPr>
          <p:nvPr>
            <p:ph type="body" sz="quarter" idx="27" hasCustomPrompt="1"/>
          </p:nvPr>
        </p:nvSpPr>
        <p:spPr>
          <a:xfrm>
            <a:off x="761055" y="3787264"/>
            <a:ext cx="3325091"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17"/>
          <p:cNvSpPr>
            <a:spLocks noGrp="1"/>
          </p:cNvSpPr>
          <p:nvPr>
            <p:ph type="body" sz="quarter" idx="28" hasCustomPrompt="1"/>
          </p:nvPr>
        </p:nvSpPr>
        <p:spPr>
          <a:xfrm>
            <a:off x="761055" y="3961252"/>
            <a:ext cx="3325091"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0" name="Content Placeholder 15"/>
          <p:cNvSpPr>
            <a:spLocks noGrp="1"/>
          </p:cNvSpPr>
          <p:nvPr>
            <p:ph sz="quarter" idx="29" hasCustomPrompt="1"/>
          </p:nvPr>
        </p:nvSpPr>
        <p:spPr>
          <a:xfrm>
            <a:off x="761055" y="4362627"/>
            <a:ext cx="3325091"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1" name="Text Placeholder 17"/>
          <p:cNvSpPr>
            <a:spLocks noGrp="1"/>
          </p:cNvSpPr>
          <p:nvPr>
            <p:ph type="body" sz="quarter" idx="30" hasCustomPrompt="1"/>
          </p:nvPr>
        </p:nvSpPr>
        <p:spPr>
          <a:xfrm>
            <a:off x="761055" y="4130582"/>
            <a:ext cx="3325091"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2" name="Text Placeholder 15"/>
          <p:cNvSpPr>
            <a:spLocks noGrp="1"/>
          </p:cNvSpPr>
          <p:nvPr>
            <p:ph type="body" sz="quarter" idx="31" hasCustomPrompt="1"/>
          </p:nvPr>
        </p:nvSpPr>
        <p:spPr>
          <a:xfrm>
            <a:off x="4981364" y="3787264"/>
            <a:ext cx="3325091"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3" name="Text Placeholder 17"/>
          <p:cNvSpPr>
            <a:spLocks noGrp="1"/>
          </p:cNvSpPr>
          <p:nvPr>
            <p:ph type="body" sz="quarter" idx="32" hasCustomPrompt="1"/>
          </p:nvPr>
        </p:nvSpPr>
        <p:spPr>
          <a:xfrm>
            <a:off x="4981364" y="3961252"/>
            <a:ext cx="3325091"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4" name="Content Placeholder 15"/>
          <p:cNvSpPr>
            <a:spLocks noGrp="1"/>
          </p:cNvSpPr>
          <p:nvPr>
            <p:ph sz="quarter" idx="33" hasCustomPrompt="1"/>
          </p:nvPr>
        </p:nvSpPr>
        <p:spPr>
          <a:xfrm>
            <a:off x="4981364" y="4362627"/>
            <a:ext cx="3325091"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5" name="Text Placeholder 17"/>
          <p:cNvSpPr>
            <a:spLocks noGrp="1"/>
          </p:cNvSpPr>
          <p:nvPr>
            <p:ph type="body" sz="quarter" idx="34" hasCustomPrompt="1"/>
          </p:nvPr>
        </p:nvSpPr>
        <p:spPr>
          <a:xfrm>
            <a:off x="4981364" y="4130582"/>
            <a:ext cx="3325091"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6" name="Straight Connector 25"/>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12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1" name="Text Placeholder 51"/>
          <p:cNvSpPr>
            <a:spLocks noGrp="1"/>
          </p:cNvSpPr>
          <p:nvPr>
            <p:ph type="body" sz="quarter" idx="25" hasCustomPrompt="1"/>
          </p:nvPr>
        </p:nvSpPr>
        <p:spPr bwMode="auto">
          <a:xfrm>
            <a:off x="1659447" y="1659881"/>
            <a:ext cx="1995055" cy="3872753"/>
          </a:xfrm>
          <a:prstGeom prst="rect">
            <a:avLst/>
          </a:prstGeom>
          <a:noFill/>
          <a:ln w="19050">
            <a:solidFill>
              <a:schemeClr val="accent3"/>
            </a:solidFill>
          </a:ln>
        </p:spPr>
        <p:txBody>
          <a:bodyPr lIns="82030" tIns="164060" rIns="82030"/>
          <a:lstStyle>
            <a:lvl1pPr marL="108234" indent="-108234" algn="ctr">
              <a:buFont typeface="Arial" pitchFamily="34" charset="0"/>
              <a:buNone/>
              <a:defRPr sz="900" b="1" baseline="0">
                <a:solidFill>
                  <a:schemeClr val="accent3"/>
                </a:solidFill>
                <a:latin typeface="+mj-lt"/>
              </a:defRPr>
            </a:lvl1pPr>
            <a:lvl2pPr marL="108234" indent="-108234">
              <a:buFont typeface="Arial" pitchFamily="34" charset="0"/>
              <a:buChar char="•"/>
              <a:defRPr sz="900">
                <a:latin typeface="+mn-lt"/>
              </a:defRPr>
            </a:lvl2pPr>
            <a:lvl3pPr marL="108234" indent="-108234">
              <a:buFont typeface="Arial" pitchFamily="34" charset="0"/>
              <a:buChar char="•"/>
              <a:defRPr sz="900">
                <a:latin typeface="+mn-lt"/>
              </a:defRPr>
            </a:lvl3pPr>
            <a:lvl4pPr marL="108234" indent="-108234">
              <a:buFont typeface="Arial" pitchFamily="34" charset="0"/>
              <a:buChar char="•"/>
              <a:defRPr sz="900">
                <a:latin typeface="+mn-lt"/>
              </a:defRPr>
            </a:lvl4pPr>
            <a:lvl5pPr marL="108234" indent="-108234">
              <a:buFont typeface="Arial" pitchFamily="34" charset="0"/>
              <a:buChar char="•"/>
              <a:defRPr sz="900">
                <a:latin typeface="+mn-lt"/>
              </a:defRPr>
            </a:lvl5pPr>
          </a:lstStyle>
          <a:p>
            <a:pPr lvl="0"/>
            <a:r>
              <a:rPr lang="en-US" dirty="0" smtClean="0"/>
              <a:t>Your </a:t>
            </a:r>
            <a:r>
              <a:rPr lang="en-US" dirty="0" err="1" smtClean="0"/>
              <a:t>Xxxx</a:t>
            </a:r>
            <a:r>
              <a:rPr lang="en-US" dirty="0" smtClean="0"/>
              <a:t> </a:t>
            </a:r>
            <a:r>
              <a:rPr lang="en-US" dirty="0" err="1" smtClean="0"/>
              <a:t>Xxxx</a:t>
            </a:r>
            <a:r>
              <a:rPr lang="en-US" dirty="0" smtClean="0"/>
              <a:t> Team</a:t>
            </a:r>
            <a:endParaRPr lang="en-US" dirty="0"/>
          </a:p>
        </p:txBody>
      </p:sp>
      <p:sp>
        <p:nvSpPr>
          <p:cNvPr id="14" name="Text Placeholder 52"/>
          <p:cNvSpPr>
            <a:spLocks noGrp="1"/>
          </p:cNvSpPr>
          <p:nvPr>
            <p:ph type="body" sz="quarter" idx="63" hasCustomPrompt="1"/>
          </p:nvPr>
        </p:nvSpPr>
        <p:spPr>
          <a:xfrm>
            <a:off x="1659447" y="4731104"/>
            <a:ext cx="1995055" cy="610426"/>
          </a:xfrm>
          <a:prstGeom prst="rect">
            <a:avLst/>
          </a:prstGeom>
        </p:spPr>
        <p:txBody>
          <a:bodyPr lIns="41015" tIns="41015" rIns="41015" bIns="41015"/>
          <a:lstStyle>
            <a:lvl1pPr marL="0" marR="0" indent="0" algn="ctr" defTabSz="932968" rtl="0" eaLnBrk="1" fontAlgn="base" latinLnBrk="0" hangingPunct="1">
              <a:lnSpc>
                <a:spcPct val="100000"/>
              </a:lnSpc>
              <a:spcBef>
                <a:spcPts val="0"/>
              </a:spcBef>
              <a:spcAft>
                <a:spcPct val="0"/>
              </a:spcAft>
              <a:buClrTx/>
              <a:buSzTx/>
              <a:buFont typeface="Arial" pitchFamily="34" charset="0"/>
              <a:buNone/>
              <a:tabLst/>
              <a:defRPr sz="800" b="0" baseline="0">
                <a:latin typeface="+mj-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Name (bold)</a:t>
            </a:r>
            <a:br>
              <a:rPr lang="en-US" dirty="0" smtClean="0"/>
            </a:br>
            <a:r>
              <a:rPr lang="en-US" dirty="0" smtClean="0"/>
              <a:t>Title (italic)</a:t>
            </a:r>
            <a:br>
              <a:rPr lang="en-US" dirty="0" smtClean="0"/>
            </a:br>
            <a:r>
              <a:rPr lang="en-US" dirty="0" smtClean="0"/>
              <a:t>Phone number (regular)</a:t>
            </a:r>
            <a:br>
              <a:rPr lang="en-US" dirty="0" smtClean="0"/>
            </a:br>
            <a:r>
              <a:rPr lang="en-US" dirty="0" smtClean="0"/>
              <a:t>E-mail address (regular)</a:t>
            </a:r>
          </a:p>
        </p:txBody>
      </p:sp>
      <p:sp>
        <p:nvSpPr>
          <p:cNvPr id="17" name="Text Placeholder 52"/>
          <p:cNvSpPr>
            <a:spLocks noGrp="1"/>
          </p:cNvSpPr>
          <p:nvPr>
            <p:ph type="body" sz="quarter" idx="66" hasCustomPrompt="1"/>
          </p:nvPr>
        </p:nvSpPr>
        <p:spPr>
          <a:xfrm>
            <a:off x="1659447" y="3053760"/>
            <a:ext cx="1995055" cy="610426"/>
          </a:xfrm>
          <a:prstGeom prst="rect">
            <a:avLst/>
          </a:prstGeom>
        </p:spPr>
        <p:txBody>
          <a:bodyPr lIns="41015" tIns="41015" rIns="41015" bIns="41015"/>
          <a:lstStyle>
            <a:lvl1pPr marL="0" marR="0" indent="0" algn="ctr" defTabSz="932968" rtl="0" eaLnBrk="1" fontAlgn="base" latinLnBrk="0" hangingPunct="1">
              <a:lnSpc>
                <a:spcPct val="100000"/>
              </a:lnSpc>
              <a:spcBef>
                <a:spcPts val="0"/>
              </a:spcBef>
              <a:spcAft>
                <a:spcPct val="0"/>
              </a:spcAft>
              <a:buClrTx/>
              <a:buSzTx/>
              <a:buFont typeface="Arial" pitchFamily="34" charset="0"/>
              <a:buNone/>
              <a:tabLst/>
              <a:defRPr sz="800" b="0" baseline="0">
                <a:latin typeface="+mj-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Name (bold)</a:t>
            </a:r>
            <a:br>
              <a:rPr lang="en-US" dirty="0" smtClean="0"/>
            </a:br>
            <a:r>
              <a:rPr lang="en-US" dirty="0" smtClean="0"/>
              <a:t>Title (italic)</a:t>
            </a:r>
            <a:br>
              <a:rPr lang="en-US" dirty="0" smtClean="0"/>
            </a:br>
            <a:r>
              <a:rPr lang="en-US" dirty="0" smtClean="0"/>
              <a:t>Phone number (regular)</a:t>
            </a:r>
            <a:br>
              <a:rPr lang="en-US" dirty="0" smtClean="0"/>
            </a:br>
            <a:r>
              <a:rPr lang="en-US" dirty="0" smtClean="0"/>
              <a:t>E-mail address (regular)</a:t>
            </a:r>
          </a:p>
        </p:txBody>
      </p:sp>
      <p:sp>
        <p:nvSpPr>
          <p:cNvPr id="18" name="Text Placeholder 15"/>
          <p:cNvSpPr>
            <a:spLocks noGrp="1"/>
          </p:cNvSpPr>
          <p:nvPr>
            <p:ph type="body" sz="quarter" idx="26" hasCustomPrompt="1"/>
          </p:nvPr>
        </p:nvSpPr>
        <p:spPr>
          <a:xfrm>
            <a:off x="4711647" y="1585197"/>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52"/>
          <p:cNvSpPr>
            <a:spLocks noGrp="1"/>
          </p:cNvSpPr>
          <p:nvPr>
            <p:ph type="body" sz="quarter" idx="34" hasCustomPrompt="1"/>
          </p:nvPr>
        </p:nvSpPr>
        <p:spPr>
          <a:xfrm>
            <a:off x="4711647" y="1956767"/>
            <a:ext cx="2743200" cy="806824"/>
          </a:xfrm>
          <a:prstGeom prst="rect">
            <a:avLst/>
          </a:prstGeom>
        </p:spPr>
        <p:txBody>
          <a:bodyPr lIns="41015" tIns="41015" rIns="41015" bIns="41015"/>
          <a:lstStyle>
            <a:lvl1pPr marL="0" marR="0" indent="0" algn="l" defTabSz="932968"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0" name="Text Placeholder 52"/>
          <p:cNvSpPr>
            <a:spLocks noGrp="1"/>
          </p:cNvSpPr>
          <p:nvPr>
            <p:ph type="body" sz="quarter" idx="67" hasCustomPrompt="1"/>
          </p:nvPr>
        </p:nvSpPr>
        <p:spPr>
          <a:xfrm>
            <a:off x="4711647" y="2879780"/>
            <a:ext cx="2743200" cy="806824"/>
          </a:xfrm>
          <a:prstGeom prst="rect">
            <a:avLst/>
          </a:prstGeom>
        </p:spPr>
        <p:txBody>
          <a:bodyPr lIns="41015" tIns="41015" rIns="41015" bIns="41015"/>
          <a:lstStyle>
            <a:lvl1pPr marL="0" marR="0" indent="0" algn="l" defTabSz="932968"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1" name="Text Placeholder 52"/>
          <p:cNvSpPr>
            <a:spLocks noGrp="1"/>
          </p:cNvSpPr>
          <p:nvPr>
            <p:ph type="body" sz="quarter" idx="68" hasCustomPrompt="1"/>
          </p:nvPr>
        </p:nvSpPr>
        <p:spPr>
          <a:xfrm>
            <a:off x="4711647" y="3802794"/>
            <a:ext cx="2743200" cy="806824"/>
          </a:xfrm>
          <a:prstGeom prst="rect">
            <a:avLst/>
          </a:prstGeom>
        </p:spPr>
        <p:txBody>
          <a:bodyPr lIns="41015" tIns="41015" rIns="41015" bIns="41015"/>
          <a:lstStyle>
            <a:lvl1pPr marL="0" marR="0" indent="0" algn="l" defTabSz="932968"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2" name="Text Placeholder 52"/>
          <p:cNvSpPr>
            <a:spLocks noGrp="1"/>
          </p:cNvSpPr>
          <p:nvPr>
            <p:ph type="body" sz="quarter" idx="69" hasCustomPrompt="1"/>
          </p:nvPr>
        </p:nvSpPr>
        <p:spPr>
          <a:xfrm>
            <a:off x="4711647" y="4725811"/>
            <a:ext cx="2743200" cy="806824"/>
          </a:xfrm>
          <a:prstGeom prst="rect">
            <a:avLst/>
          </a:prstGeom>
        </p:spPr>
        <p:txBody>
          <a:bodyPr lIns="41015" tIns="41015" rIns="41015" bIns="41015"/>
          <a:lstStyle>
            <a:lvl1pPr marL="0" marR="0" indent="0" algn="l" defTabSz="932968"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cxnSp>
        <p:nvCxnSpPr>
          <p:cNvPr id="23" name="Straight Connector 22"/>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Picture Placeholder 20"/>
          <p:cNvSpPr>
            <a:spLocks noGrp="1"/>
          </p:cNvSpPr>
          <p:nvPr>
            <p:ph type="pic" sz="quarter" idx="42" hasCustomPrompt="1"/>
          </p:nvPr>
        </p:nvSpPr>
        <p:spPr bwMode="gray">
          <a:xfrm>
            <a:off x="2241335" y="2249733"/>
            <a:ext cx="831273" cy="806824"/>
          </a:xfrm>
          <a:prstGeom prst="rect">
            <a:avLst/>
          </a:prstGeom>
          <a:ln>
            <a:solidFill>
              <a:schemeClr val="tx1"/>
            </a:solidFill>
          </a:ln>
        </p:spPr>
        <p:txBody>
          <a:bodyPr lIns="16406" tIns="16406" rIns="16406" bIns="16406"/>
          <a:lstStyle>
            <a:lvl1pPr marL="0" indent="0" algn="ctr">
              <a:buNone/>
              <a:defRPr sz="600" baseline="0"/>
            </a:lvl1pPr>
          </a:lstStyle>
          <a:p>
            <a:r>
              <a:rPr lang="en-US" dirty="0" smtClean="0"/>
              <a:t>Click to add headshot.</a:t>
            </a:r>
            <a:endParaRPr lang="en-US" dirty="0"/>
          </a:p>
        </p:txBody>
      </p:sp>
      <p:sp>
        <p:nvSpPr>
          <p:cNvPr id="25" name="Picture Placeholder 20"/>
          <p:cNvSpPr>
            <a:spLocks noGrp="1"/>
          </p:cNvSpPr>
          <p:nvPr>
            <p:ph type="pic" sz="quarter" idx="70" hasCustomPrompt="1"/>
          </p:nvPr>
        </p:nvSpPr>
        <p:spPr bwMode="gray">
          <a:xfrm>
            <a:off x="2241335" y="3916464"/>
            <a:ext cx="831273" cy="806824"/>
          </a:xfrm>
          <a:prstGeom prst="rect">
            <a:avLst/>
          </a:prstGeom>
          <a:ln>
            <a:solidFill>
              <a:schemeClr val="tx1"/>
            </a:solidFill>
          </a:ln>
        </p:spPr>
        <p:txBody>
          <a:bodyPr lIns="16406" tIns="16406" rIns="16406" bIns="16406"/>
          <a:lstStyle>
            <a:lvl1pPr marL="0" indent="0" algn="ctr">
              <a:buNone/>
              <a:defRPr sz="600" baseline="0"/>
            </a:lvl1pPr>
          </a:lstStyle>
          <a:p>
            <a:r>
              <a:rPr lang="en-US" dirty="0" smtClean="0"/>
              <a:t>Click to add headshot.</a:t>
            </a:r>
            <a:endParaRPr lang="en-US" dirty="0"/>
          </a:p>
        </p:txBody>
      </p:sp>
    </p:spTree>
    <p:extLst>
      <p:ext uri="{BB962C8B-B14F-4D97-AF65-F5344CB8AC3E}">
        <p14:creationId xmlns:p14="http://schemas.microsoft.com/office/powerpoint/2010/main" val="534000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cxnSp>
        <p:nvCxnSpPr>
          <p:cNvPr id="23" name="Straight Connector 22"/>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9"/>
          <p:cNvSpPr>
            <a:spLocks noGrp="1"/>
          </p:cNvSpPr>
          <p:nvPr>
            <p:ph type="body" sz="quarter" idx="21" hasCustomPrompt="1"/>
          </p:nvPr>
        </p:nvSpPr>
        <p:spPr bwMode="gray">
          <a:xfrm>
            <a:off x="2562840" y="2632926"/>
            <a:ext cx="1662545" cy="322729"/>
          </a:xfrm>
          <a:prstGeom prst="rect">
            <a:avLst/>
          </a:prstGeom>
          <a:noFill/>
          <a:ln w="19050">
            <a:noFill/>
          </a:ln>
        </p:spPr>
        <p:txBody>
          <a:bodyPr lIns="41015" tIns="41015" rIns="41015" bIns="41015">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25" name="Text Placeholder 9"/>
          <p:cNvSpPr>
            <a:spLocks noGrp="1"/>
          </p:cNvSpPr>
          <p:nvPr>
            <p:ph type="body" sz="quarter" idx="16" hasCustomPrompt="1"/>
          </p:nvPr>
        </p:nvSpPr>
        <p:spPr bwMode="gray">
          <a:xfrm>
            <a:off x="2562840" y="2284400"/>
            <a:ext cx="1662545" cy="322729"/>
          </a:xfrm>
          <a:prstGeom prst="rect">
            <a:avLst/>
          </a:prstGeom>
          <a:noFill/>
          <a:ln w="19050">
            <a:noFill/>
          </a:ln>
        </p:spPr>
        <p:txBody>
          <a:bodyPr lIns="41015" tIns="41015" rIns="41015" bIns="41015">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26" name="Picture Placeholder 20"/>
          <p:cNvSpPr>
            <a:spLocks noGrp="1"/>
          </p:cNvSpPr>
          <p:nvPr>
            <p:ph type="pic" sz="quarter" idx="42" hasCustomPrompt="1"/>
          </p:nvPr>
        </p:nvSpPr>
        <p:spPr bwMode="gray">
          <a:xfrm>
            <a:off x="1721024" y="2217887"/>
            <a:ext cx="831273" cy="806824"/>
          </a:xfrm>
          <a:prstGeom prst="rect">
            <a:avLst/>
          </a:prstGeom>
          <a:ln>
            <a:solidFill>
              <a:schemeClr val="tx1"/>
            </a:solidFill>
          </a:ln>
        </p:spPr>
        <p:txBody>
          <a:bodyPr lIns="16406" tIns="16406" rIns="16406" bIns="16406"/>
          <a:lstStyle>
            <a:lvl1pPr marL="0" indent="0" algn="ctr">
              <a:buNone/>
              <a:defRPr sz="600" baseline="0"/>
            </a:lvl1pPr>
          </a:lstStyle>
          <a:p>
            <a:r>
              <a:rPr lang="en-US" dirty="0" smtClean="0"/>
              <a:t>Click to add headshot.</a:t>
            </a:r>
            <a:endParaRPr lang="en-US" dirty="0"/>
          </a:p>
        </p:txBody>
      </p:sp>
      <p:sp>
        <p:nvSpPr>
          <p:cNvPr id="27" name="Text Placeholder 9"/>
          <p:cNvSpPr>
            <a:spLocks noGrp="1"/>
          </p:cNvSpPr>
          <p:nvPr>
            <p:ph type="body" sz="quarter" idx="43" hasCustomPrompt="1"/>
          </p:nvPr>
        </p:nvSpPr>
        <p:spPr bwMode="gray">
          <a:xfrm>
            <a:off x="5794118" y="2632926"/>
            <a:ext cx="1662545" cy="322729"/>
          </a:xfrm>
          <a:prstGeom prst="rect">
            <a:avLst/>
          </a:prstGeom>
          <a:noFill/>
          <a:ln w="19050">
            <a:noFill/>
          </a:ln>
        </p:spPr>
        <p:txBody>
          <a:bodyPr lIns="41015" tIns="41015" rIns="41015" bIns="41015">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28" name="Text Placeholder 9"/>
          <p:cNvSpPr>
            <a:spLocks noGrp="1"/>
          </p:cNvSpPr>
          <p:nvPr>
            <p:ph type="body" sz="quarter" idx="44" hasCustomPrompt="1"/>
          </p:nvPr>
        </p:nvSpPr>
        <p:spPr bwMode="gray">
          <a:xfrm>
            <a:off x="5794118" y="2284400"/>
            <a:ext cx="1662545" cy="322729"/>
          </a:xfrm>
          <a:prstGeom prst="rect">
            <a:avLst/>
          </a:prstGeom>
          <a:noFill/>
          <a:ln w="19050">
            <a:noFill/>
          </a:ln>
        </p:spPr>
        <p:txBody>
          <a:bodyPr lIns="41015" tIns="41015" rIns="41015" bIns="41015">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29" name="Text Placeholder 9"/>
          <p:cNvSpPr>
            <a:spLocks noGrp="1"/>
          </p:cNvSpPr>
          <p:nvPr>
            <p:ph type="body" sz="quarter" idx="46" hasCustomPrompt="1"/>
          </p:nvPr>
        </p:nvSpPr>
        <p:spPr bwMode="gray">
          <a:xfrm>
            <a:off x="2562840" y="4032531"/>
            <a:ext cx="1662545" cy="322729"/>
          </a:xfrm>
          <a:prstGeom prst="rect">
            <a:avLst/>
          </a:prstGeom>
          <a:noFill/>
          <a:ln w="19050">
            <a:noFill/>
          </a:ln>
        </p:spPr>
        <p:txBody>
          <a:bodyPr lIns="41015" tIns="41015" rIns="41015" bIns="41015">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30" name="Text Placeholder 9"/>
          <p:cNvSpPr>
            <a:spLocks noGrp="1"/>
          </p:cNvSpPr>
          <p:nvPr>
            <p:ph type="body" sz="quarter" idx="47" hasCustomPrompt="1"/>
          </p:nvPr>
        </p:nvSpPr>
        <p:spPr bwMode="gray">
          <a:xfrm>
            <a:off x="2562840" y="3684005"/>
            <a:ext cx="1662545" cy="322729"/>
          </a:xfrm>
          <a:prstGeom prst="rect">
            <a:avLst/>
          </a:prstGeom>
          <a:noFill/>
          <a:ln w="19050">
            <a:noFill/>
          </a:ln>
        </p:spPr>
        <p:txBody>
          <a:bodyPr lIns="41015" tIns="41015" rIns="41015" bIns="41015">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31" name="Text Placeholder 9"/>
          <p:cNvSpPr>
            <a:spLocks noGrp="1"/>
          </p:cNvSpPr>
          <p:nvPr>
            <p:ph type="body" sz="quarter" idx="49" hasCustomPrompt="1"/>
          </p:nvPr>
        </p:nvSpPr>
        <p:spPr bwMode="gray">
          <a:xfrm>
            <a:off x="5794118" y="4032531"/>
            <a:ext cx="1662545" cy="322729"/>
          </a:xfrm>
          <a:prstGeom prst="rect">
            <a:avLst/>
          </a:prstGeom>
          <a:noFill/>
          <a:ln w="19050">
            <a:noFill/>
          </a:ln>
        </p:spPr>
        <p:txBody>
          <a:bodyPr lIns="41015" tIns="41015" rIns="41015" bIns="41015">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32" name="Text Placeholder 9"/>
          <p:cNvSpPr>
            <a:spLocks noGrp="1"/>
          </p:cNvSpPr>
          <p:nvPr>
            <p:ph type="body" sz="quarter" idx="50" hasCustomPrompt="1"/>
          </p:nvPr>
        </p:nvSpPr>
        <p:spPr bwMode="gray">
          <a:xfrm>
            <a:off x="5794118" y="3684005"/>
            <a:ext cx="1662545" cy="322729"/>
          </a:xfrm>
          <a:prstGeom prst="rect">
            <a:avLst/>
          </a:prstGeom>
          <a:noFill/>
          <a:ln w="19050">
            <a:noFill/>
          </a:ln>
        </p:spPr>
        <p:txBody>
          <a:bodyPr lIns="41015" tIns="41015" rIns="41015" bIns="41015">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33" name="Picture Placeholder 20"/>
          <p:cNvSpPr>
            <a:spLocks noGrp="1"/>
          </p:cNvSpPr>
          <p:nvPr>
            <p:ph type="pic" sz="quarter" idx="51" hasCustomPrompt="1"/>
          </p:nvPr>
        </p:nvSpPr>
        <p:spPr bwMode="gray">
          <a:xfrm>
            <a:off x="4957364" y="2217887"/>
            <a:ext cx="831273" cy="806824"/>
          </a:xfrm>
          <a:prstGeom prst="rect">
            <a:avLst/>
          </a:prstGeom>
          <a:ln>
            <a:solidFill>
              <a:schemeClr val="tx1"/>
            </a:solidFill>
          </a:ln>
        </p:spPr>
        <p:txBody>
          <a:bodyPr lIns="16406" tIns="16406" rIns="16406" bIns="16406"/>
          <a:lstStyle>
            <a:lvl1pPr marL="0" indent="0" algn="ctr">
              <a:buNone/>
              <a:defRPr sz="600" baseline="0"/>
            </a:lvl1pPr>
          </a:lstStyle>
          <a:p>
            <a:r>
              <a:rPr lang="en-US" dirty="0" smtClean="0"/>
              <a:t>Click to add headshot.</a:t>
            </a:r>
            <a:endParaRPr lang="en-US" dirty="0"/>
          </a:p>
        </p:txBody>
      </p:sp>
      <p:sp>
        <p:nvSpPr>
          <p:cNvPr id="34" name="Picture Placeholder 20"/>
          <p:cNvSpPr>
            <a:spLocks noGrp="1"/>
          </p:cNvSpPr>
          <p:nvPr>
            <p:ph type="pic" sz="quarter" idx="52" hasCustomPrompt="1"/>
          </p:nvPr>
        </p:nvSpPr>
        <p:spPr bwMode="gray">
          <a:xfrm>
            <a:off x="1721024" y="3615242"/>
            <a:ext cx="831273" cy="806824"/>
          </a:xfrm>
          <a:prstGeom prst="rect">
            <a:avLst/>
          </a:prstGeom>
          <a:ln>
            <a:solidFill>
              <a:schemeClr val="tx1"/>
            </a:solidFill>
          </a:ln>
        </p:spPr>
        <p:txBody>
          <a:bodyPr lIns="16406" tIns="16406" rIns="16406" bIns="16406"/>
          <a:lstStyle>
            <a:lvl1pPr marL="0" indent="0" algn="ctr">
              <a:buNone/>
              <a:defRPr sz="600" baseline="0"/>
            </a:lvl1pPr>
          </a:lstStyle>
          <a:p>
            <a:r>
              <a:rPr lang="en-US" dirty="0" smtClean="0"/>
              <a:t>Click to add headshot.</a:t>
            </a:r>
            <a:endParaRPr lang="en-US" dirty="0"/>
          </a:p>
        </p:txBody>
      </p:sp>
      <p:sp>
        <p:nvSpPr>
          <p:cNvPr id="35" name="Picture Placeholder 20"/>
          <p:cNvSpPr>
            <a:spLocks noGrp="1"/>
          </p:cNvSpPr>
          <p:nvPr>
            <p:ph type="pic" sz="quarter" idx="53" hasCustomPrompt="1"/>
          </p:nvPr>
        </p:nvSpPr>
        <p:spPr bwMode="gray">
          <a:xfrm>
            <a:off x="4957364" y="3615242"/>
            <a:ext cx="831273" cy="806824"/>
          </a:xfrm>
          <a:prstGeom prst="rect">
            <a:avLst/>
          </a:prstGeom>
          <a:ln>
            <a:solidFill>
              <a:schemeClr val="tx1"/>
            </a:solidFill>
          </a:ln>
        </p:spPr>
        <p:txBody>
          <a:bodyPr lIns="16406" tIns="16406" rIns="16406" bIns="16406"/>
          <a:lstStyle>
            <a:lvl1pPr marL="0" indent="0" algn="ctr">
              <a:buNone/>
              <a:defRPr sz="600" baseline="0"/>
            </a:lvl1pPr>
          </a:lstStyle>
          <a:p>
            <a:r>
              <a:rPr lang="en-US" dirty="0" smtClean="0"/>
              <a:t>Click to add headshot.</a:t>
            </a:r>
            <a:endParaRPr lang="en-US" dirty="0"/>
          </a:p>
        </p:txBody>
      </p:sp>
    </p:spTree>
    <p:extLst>
      <p:ext uri="{BB962C8B-B14F-4D97-AF65-F5344CB8AC3E}">
        <p14:creationId xmlns:p14="http://schemas.microsoft.com/office/powerpoint/2010/main" val="236673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lowchar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1" name="Text Placeholder 15"/>
          <p:cNvSpPr>
            <a:spLocks noGrp="1"/>
          </p:cNvSpPr>
          <p:nvPr>
            <p:ph type="body" sz="quarter" idx="35" hasCustomPrompt="1"/>
          </p:nvPr>
        </p:nvSpPr>
        <p:spPr>
          <a:xfrm>
            <a:off x="588818" y="2298274"/>
            <a:ext cx="1662545"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14" name="Text Placeholder 17"/>
          <p:cNvSpPr>
            <a:spLocks noGrp="1"/>
          </p:cNvSpPr>
          <p:nvPr>
            <p:ph type="body" sz="quarter" idx="36" hasCustomPrompt="1"/>
          </p:nvPr>
        </p:nvSpPr>
        <p:spPr>
          <a:xfrm>
            <a:off x="588818" y="2472388"/>
            <a:ext cx="1662545" cy="152749"/>
          </a:xfrm>
          <a:prstGeom prst="rect">
            <a:avLst/>
          </a:prstGeom>
        </p:spPr>
        <p:txBody>
          <a:bodyPr lIns="41015" tIns="41015" rIns="41015" bIns="41015"/>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16" name="Text Placeholder 15"/>
          <p:cNvSpPr>
            <a:spLocks noGrp="1"/>
          </p:cNvSpPr>
          <p:nvPr>
            <p:ph type="body" sz="quarter" idx="38" hasCustomPrompt="1"/>
          </p:nvPr>
        </p:nvSpPr>
        <p:spPr bwMode="gray">
          <a:xfrm>
            <a:off x="588818" y="1916206"/>
            <a:ext cx="1662545" cy="322729"/>
          </a:xfrm>
          <a:prstGeom prst="rect">
            <a:avLst/>
          </a:prstGeom>
        </p:spPr>
        <p:txBody>
          <a:bodyPr lIns="41015" tIns="41015" rIns="41015" bIns="41015"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17" name="Text Placeholder 15"/>
          <p:cNvSpPr>
            <a:spLocks noGrp="1"/>
          </p:cNvSpPr>
          <p:nvPr>
            <p:ph type="body" sz="quarter" idx="39" hasCustomPrompt="1"/>
          </p:nvPr>
        </p:nvSpPr>
        <p:spPr>
          <a:xfrm>
            <a:off x="2690091" y="2298274"/>
            <a:ext cx="1662545"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18" name="Text Placeholder 17"/>
          <p:cNvSpPr>
            <a:spLocks noGrp="1"/>
          </p:cNvSpPr>
          <p:nvPr>
            <p:ph type="body" sz="quarter" idx="40" hasCustomPrompt="1"/>
          </p:nvPr>
        </p:nvSpPr>
        <p:spPr>
          <a:xfrm>
            <a:off x="2690091" y="2472388"/>
            <a:ext cx="1662545" cy="152749"/>
          </a:xfrm>
          <a:prstGeom prst="rect">
            <a:avLst/>
          </a:prstGeom>
        </p:spPr>
        <p:txBody>
          <a:bodyPr lIns="41015" tIns="41015" rIns="41015" bIns="41015"/>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20" name="Text Placeholder 15"/>
          <p:cNvSpPr>
            <a:spLocks noGrp="1"/>
          </p:cNvSpPr>
          <p:nvPr>
            <p:ph type="body" sz="quarter" idx="42" hasCustomPrompt="1"/>
          </p:nvPr>
        </p:nvSpPr>
        <p:spPr bwMode="gray">
          <a:xfrm>
            <a:off x="2690091" y="1916206"/>
            <a:ext cx="1662545" cy="322729"/>
          </a:xfrm>
          <a:prstGeom prst="rect">
            <a:avLst/>
          </a:prstGeom>
        </p:spPr>
        <p:txBody>
          <a:bodyPr lIns="41015" tIns="41015" rIns="41015" bIns="41015"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1" name="Text Placeholder 15"/>
          <p:cNvSpPr>
            <a:spLocks noGrp="1"/>
          </p:cNvSpPr>
          <p:nvPr>
            <p:ph type="body" sz="quarter" idx="43" hasCustomPrompt="1"/>
          </p:nvPr>
        </p:nvSpPr>
        <p:spPr>
          <a:xfrm>
            <a:off x="4791367" y="2298274"/>
            <a:ext cx="1662545"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22" name="Text Placeholder 17"/>
          <p:cNvSpPr>
            <a:spLocks noGrp="1"/>
          </p:cNvSpPr>
          <p:nvPr>
            <p:ph type="body" sz="quarter" idx="44" hasCustomPrompt="1"/>
          </p:nvPr>
        </p:nvSpPr>
        <p:spPr>
          <a:xfrm>
            <a:off x="4791367" y="2472388"/>
            <a:ext cx="1662545" cy="152749"/>
          </a:xfrm>
          <a:prstGeom prst="rect">
            <a:avLst/>
          </a:prstGeom>
        </p:spPr>
        <p:txBody>
          <a:bodyPr lIns="41015" tIns="41015" rIns="41015" bIns="41015"/>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26" name="Text Placeholder 15"/>
          <p:cNvSpPr>
            <a:spLocks noGrp="1"/>
          </p:cNvSpPr>
          <p:nvPr>
            <p:ph type="body" sz="quarter" idx="46" hasCustomPrompt="1"/>
          </p:nvPr>
        </p:nvSpPr>
        <p:spPr bwMode="gray">
          <a:xfrm>
            <a:off x="4791367" y="1916206"/>
            <a:ext cx="1662545" cy="322729"/>
          </a:xfrm>
          <a:prstGeom prst="rect">
            <a:avLst/>
          </a:prstGeom>
        </p:spPr>
        <p:txBody>
          <a:bodyPr lIns="41015" tIns="41015" rIns="41015" bIns="41015"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7" name="Text Placeholder 15"/>
          <p:cNvSpPr>
            <a:spLocks noGrp="1"/>
          </p:cNvSpPr>
          <p:nvPr>
            <p:ph type="body" sz="quarter" idx="47" hasCustomPrompt="1"/>
          </p:nvPr>
        </p:nvSpPr>
        <p:spPr>
          <a:xfrm>
            <a:off x="6892638" y="2298274"/>
            <a:ext cx="1662545"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28" name="Text Placeholder 17"/>
          <p:cNvSpPr>
            <a:spLocks noGrp="1"/>
          </p:cNvSpPr>
          <p:nvPr>
            <p:ph type="body" sz="quarter" idx="48" hasCustomPrompt="1"/>
          </p:nvPr>
        </p:nvSpPr>
        <p:spPr>
          <a:xfrm>
            <a:off x="6892638" y="2472388"/>
            <a:ext cx="1662545" cy="152749"/>
          </a:xfrm>
          <a:prstGeom prst="rect">
            <a:avLst/>
          </a:prstGeom>
        </p:spPr>
        <p:txBody>
          <a:bodyPr lIns="41015" tIns="41015" rIns="41015" bIns="41015"/>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30" name="Text Placeholder 15"/>
          <p:cNvSpPr>
            <a:spLocks noGrp="1"/>
          </p:cNvSpPr>
          <p:nvPr>
            <p:ph type="body" sz="quarter" idx="50" hasCustomPrompt="1"/>
          </p:nvPr>
        </p:nvSpPr>
        <p:spPr bwMode="gray">
          <a:xfrm>
            <a:off x="6892638" y="1916206"/>
            <a:ext cx="1662545" cy="322729"/>
          </a:xfrm>
          <a:prstGeom prst="rect">
            <a:avLst/>
          </a:prstGeom>
        </p:spPr>
        <p:txBody>
          <a:bodyPr lIns="41015" tIns="41015" rIns="41015" bIns="41015"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4</a:t>
            </a:r>
            <a:endParaRPr lang="en-US" dirty="0"/>
          </a:p>
        </p:txBody>
      </p:sp>
      <p:sp>
        <p:nvSpPr>
          <p:cNvPr id="31" name="Text Placeholder 24"/>
          <p:cNvSpPr>
            <a:spLocks noGrp="1"/>
          </p:cNvSpPr>
          <p:nvPr>
            <p:ph type="body" sz="quarter" idx="51" hasCustomPrompt="1"/>
          </p:nvPr>
        </p:nvSpPr>
        <p:spPr>
          <a:xfrm>
            <a:off x="3377474" y="5321719"/>
            <a:ext cx="2389053" cy="396977"/>
          </a:xfrm>
          <a:solidFill>
            <a:srgbClr val="92D050"/>
          </a:solidFill>
        </p:spPr>
        <p:txBody>
          <a:bodyPr lIns="41015" tIns="41015" rIns="41015" bIns="41015"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the red numbers above</a:t>
            </a:r>
            <a:endParaRPr lang="en-US" dirty="0"/>
          </a:p>
        </p:txBody>
      </p:sp>
      <p:sp>
        <p:nvSpPr>
          <p:cNvPr id="32" name="Text Placeholder 31"/>
          <p:cNvSpPr>
            <a:spLocks noGrp="1"/>
          </p:cNvSpPr>
          <p:nvPr>
            <p:ph type="body" sz="quarter" idx="52" hasCustomPrompt="1"/>
          </p:nvPr>
        </p:nvSpPr>
        <p:spPr>
          <a:xfrm>
            <a:off x="588818" y="2766777"/>
            <a:ext cx="1662545" cy="2259106"/>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31"/>
          <p:cNvSpPr>
            <a:spLocks noGrp="1"/>
          </p:cNvSpPr>
          <p:nvPr>
            <p:ph type="body" sz="quarter" idx="53" hasCustomPrompt="1"/>
          </p:nvPr>
        </p:nvSpPr>
        <p:spPr>
          <a:xfrm>
            <a:off x="2690091" y="2766777"/>
            <a:ext cx="1662545" cy="2259106"/>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31"/>
          <p:cNvSpPr>
            <a:spLocks noGrp="1"/>
          </p:cNvSpPr>
          <p:nvPr>
            <p:ph type="body" sz="quarter" idx="54" hasCustomPrompt="1"/>
          </p:nvPr>
        </p:nvSpPr>
        <p:spPr>
          <a:xfrm>
            <a:off x="4791367" y="2766777"/>
            <a:ext cx="1662545" cy="2259106"/>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 Placeholder 31"/>
          <p:cNvSpPr>
            <a:spLocks noGrp="1"/>
          </p:cNvSpPr>
          <p:nvPr>
            <p:ph type="body" sz="quarter" idx="55" hasCustomPrompt="1"/>
          </p:nvPr>
        </p:nvSpPr>
        <p:spPr>
          <a:xfrm>
            <a:off x="6892638" y="2766777"/>
            <a:ext cx="1662545" cy="2259106"/>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9" name="Straight Connector 28"/>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340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23" name="Picture Placeholder 16"/>
          <p:cNvSpPr>
            <a:spLocks noGrp="1"/>
          </p:cNvSpPr>
          <p:nvPr>
            <p:ph type="pic" sz="quarter" idx="27" hasCustomPrompt="1"/>
          </p:nvPr>
        </p:nvSpPr>
        <p:spPr>
          <a:xfrm>
            <a:off x="568037" y="1329298"/>
            <a:ext cx="7980218" cy="4840941"/>
          </a:xfrm>
          <a:prstGeom prst="rect">
            <a:avLst/>
          </a:prstGeom>
          <a:noFill/>
          <a:ln>
            <a:solidFill>
              <a:schemeClr val="accent5"/>
            </a:solidFill>
          </a:ln>
        </p:spPr>
        <p:txBody>
          <a:bodyPr anchor="t"/>
          <a:lstStyle>
            <a:lvl1pPr marL="101113" indent="-101113" algn="l">
              <a:lnSpc>
                <a:spcPct val="100000"/>
              </a:lnSpc>
              <a:spcBef>
                <a:spcPts val="0"/>
              </a:spcBef>
              <a:buFont typeface="Arial" pitchFamily="34" charset="0"/>
              <a:buChar char="•"/>
              <a:defRPr sz="700" b="0" i="1">
                <a:solidFill>
                  <a:schemeClr val="accent3"/>
                </a:solidFill>
              </a:defRPr>
            </a:lvl1pPr>
          </a:lstStyle>
          <a:p>
            <a:pPr lvl="0"/>
            <a:r>
              <a:rPr lang="en-US" dirty="0" smtClean="0"/>
              <a:t>DESIGN NOTES:</a:t>
            </a:r>
            <a:br>
              <a:rPr lang="en-US" dirty="0" smtClean="0"/>
            </a:br>
            <a:r>
              <a:rPr lang="en-US" dirty="0" smtClean="0"/>
              <a:t>Click the corresponding icon to add a picture</a:t>
            </a:r>
            <a:br>
              <a:rPr lang="en-US" dirty="0" smtClean="0"/>
            </a:br>
            <a:r>
              <a:rPr lang="en-US" dirty="0" smtClean="0"/>
              <a:t>All pictures must have an image credit next to it</a:t>
            </a:r>
            <a:endParaRPr lang="en-US" dirty="0"/>
          </a:p>
        </p:txBody>
      </p:sp>
      <p:sp>
        <p:nvSpPr>
          <p:cNvPr id="24" name="Text Placeholder 21"/>
          <p:cNvSpPr>
            <a:spLocks noGrp="1"/>
          </p:cNvSpPr>
          <p:nvPr>
            <p:ph type="body" sz="quarter" idx="28" hasCustomPrompt="1"/>
          </p:nvPr>
        </p:nvSpPr>
        <p:spPr>
          <a:xfrm rot="16200000">
            <a:off x="7578310" y="5038724"/>
            <a:ext cx="2097741" cy="166255"/>
          </a:xfrm>
          <a:prstGeom prst="rect">
            <a:avLst/>
          </a:prstGeom>
        </p:spPr>
        <p:txBody>
          <a:bodyPr lIns="0" tIns="41015" rIns="41015" bIns="41015" anchor="t">
            <a:noAutofit/>
          </a:bodyPr>
          <a:lstStyle>
            <a:lvl1pPr marL="0" indent="0" algn="l">
              <a:spcBef>
                <a:spcPts val="0"/>
              </a:spcBef>
              <a:buNone/>
              <a:defRPr sz="400" cap="all" baseline="0">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Image Credit: Use a single space after “Image Credit:” and a period at the end.</a:t>
            </a:r>
            <a:endParaRPr lang="en-US" dirty="0"/>
          </a:p>
        </p:txBody>
      </p:sp>
      <p:cxnSp>
        <p:nvCxnSpPr>
          <p:cNvPr id="11" name="Straight Connector 10"/>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72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1"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5" name="Text Placeholder 21"/>
          <p:cNvSpPr>
            <a:spLocks noGrp="1"/>
          </p:cNvSpPr>
          <p:nvPr>
            <p:ph type="body" sz="quarter" idx="17" hasCustomPrompt="1"/>
          </p:nvPr>
        </p:nvSpPr>
        <p:spPr bwMode="gray">
          <a:xfrm>
            <a:off x="6864911" y="6252883"/>
            <a:ext cx="1862043" cy="201706"/>
          </a:xfrm>
          <a:prstGeom prst="rect">
            <a:avLst/>
          </a:prstGeom>
        </p:spPr>
        <p:txBody>
          <a:bodyPr lIns="40868" tIns="40868" rIns="40868" bIns="40868" anchor="b">
            <a:noAutofit/>
          </a:bodyPr>
          <a:lstStyle>
            <a:lvl1pPr marL="0" indent="0" algn="l">
              <a:spcBef>
                <a:spcPts val="0"/>
              </a:spcBef>
              <a:buNone/>
              <a:defRPr sz="4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6" name="Text Placeholder 23"/>
          <p:cNvSpPr>
            <a:spLocks noGrp="1"/>
          </p:cNvSpPr>
          <p:nvPr>
            <p:ph type="body" sz="quarter" idx="20" hasCustomPrompt="1"/>
          </p:nvPr>
        </p:nvSpPr>
        <p:spPr bwMode="gray">
          <a:xfrm>
            <a:off x="374079" y="6186569"/>
            <a:ext cx="2078181" cy="268020"/>
          </a:xfrm>
          <a:prstGeom prst="rect">
            <a:avLst/>
          </a:prstGeom>
        </p:spPr>
        <p:txBody>
          <a:bodyPr lIns="40868" tIns="40868" rIns="40868" bIns="40868" anchor="b">
            <a:noAutofit/>
          </a:bodyPr>
          <a:lstStyle>
            <a:lvl1pPr marL="81732" indent="-81732" algn="l" defTabSz="81732">
              <a:spcBef>
                <a:spcPts val="0"/>
              </a:spcBef>
              <a:buFont typeface="+mj-lt"/>
              <a:buAutoNum type="arabicParenR"/>
              <a:defRPr sz="4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7" name="Text Placeholder 4"/>
          <p:cNvSpPr>
            <a:spLocks noGrp="1"/>
          </p:cNvSpPr>
          <p:nvPr>
            <p:ph type="body" sz="quarter" idx="19" hasCustomPrompt="1"/>
          </p:nvPr>
        </p:nvSpPr>
        <p:spPr bwMode="gray">
          <a:xfrm>
            <a:off x="399870" y="403413"/>
            <a:ext cx="2645699" cy="186366"/>
          </a:xfrm>
        </p:spPr>
        <p:txBody>
          <a:bodyPr lIns="0" tIns="40868" rIns="0" bIns="40868">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1" name="Text Placeholder 19"/>
          <p:cNvSpPr>
            <a:spLocks noGrp="1"/>
          </p:cNvSpPr>
          <p:nvPr>
            <p:ph type="body" sz="quarter" idx="24" hasCustomPrompt="1"/>
          </p:nvPr>
        </p:nvSpPr>
        <p:spPr bwMode="gray">
          <a:xfrm>
            <a:off x="404099" y="1329305"/>
            <a:ext cx="2036619" cy="4760259"/>
          </a:xfrm>
        </p:spPr>
        <p:txBody>
          <a:bodyPr lIns="40868" tIns="40868" rIns="40868" bIns="40868"/>
          <a:lstStyle>
            <a:lvl1pPr marL="0" marR="0" indent="0" algn="l" defTabSz="910594" rtl="0" eaLnBrk="1" fontAlgn="auto" latinLnBrk="0" hangingPunct="1">
              <a:lnSpc>
                <a:spcPts val="1255"/>
              </a:lnSpc>
              <a:spcBef>
                <a:spcPts val="429"/>
              </a:spcBef>
              <a:spcAft>
                <a:spcPts val="0"/>
              </a:spcAft>
              <a:buClrTx/>
              <a:buSzTx/>
              <a:buFont typeface="Arial" pitchFamily="34" charset="0"/>
              <a:buNone/>
              <a:tabLst/>
              <a:defRPr/>
            </a:lvl1pPr>
          </a:lstStyle>
          <a:p>
            <a:pPr marL="0" marR="0" lvl="0" indent="0" algn="l" defTabSz="910594" rtl="0" eaLnBrk="1" fontAlgn="auto" latinLnBrk="0" hangingPunct="1">
              <a:lnSpc>
                <a:spcPts val="1255"/>
              </a:lnSpc>
              <a:spcBef>
                <a:spcPts val="429"/>
              </a:spcBef>
              <a:spcAft>
                <a:spcPts val="0"/>
              </a:spcAft>
              <a:buClrTx/>
              <a:buSzTx/>
              <a:buFont typeface="Arial" pitchFamily="34" charset="0"/>
              <a:buNone/>
              <a:tabLst/>
              <a:defRPr/>
            </a:pPr>
            <a:r>
              <a:rPr lang="en-US" dirty="0" smtClean="0"/>
              <a:t>Body Text – Arial 10pt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32" name="Text Placeholder 4"/>
          <p:cNvSpPr>
            <a:spLocks noGrp="1"/>
          </p:cNvSpPr>
          <p:nvPr>
            <p:ph type="body" sz="quarter" idx="25" hasCustomPrompt="1"/>
          </p:nvPr>
        </p:nvSpPr>
        <p:spPr bwMode="gray">
          <a:xfrm>
            <a:off x="2506950" y="1329299"/>
            <a:ext cx="6219979" cy="271094"/>
          </a:xfrm>
        </p:spPr>
        <p:txBody>
          <a:bodyPr lIns="40868" tIns="40868" rIns="40868" bIns="40868">
            <a:noAutofit/>
          </a:bodyPr>
          <a:lstStyle>
            <a:lvl1pPr marL="0" indent="0" algn="ctr">
              <a:spcBef>
                <a:spcPts val="0"/>
              </a:spcBef>
              <a:buNone/>
              <a:defRPr sz="1300" baseline="0">
                <a:solidFill>
                  <a:schemeClr val="tx1"/>
                </a:solidFill>
              </a:defRPr>
            </a:lvl1pPr>
          </a:lstStyle>
          <a:p>
            <a:pPr lvl="0"/>
            <a:r>
              <a:rPr lang="en-US" dirty="0" smtClean="0"/>
              <a:t>Slide Subtitle – Arial 14pt Regular, Use Title Case</a:t>
            </a:r>
            <a:endParaRPr lang="en-US" dirty="0"/>
          </a:p>
        </p:txBody>
      </p:sp>
      <p:sp>
        <p:nvSpPr>
          <p:cNvPr id="33" name="Text Placeholder 16"/>
          <p:cNvSpPr>
            <a:spLocks noGrp="1"/>
          </p:cNvSpPr>
          <p:nvPr>
            <p:ph type="body" sz="quarter" idx="23" hasCustomPrompt="1"/>
          </p:nvPr>
        </p:nvSpPr>
        <p:spPr bwMode="gray">
          <a:xfrm>
            <a:off x="3436843" y="1666949"/>
            <a:ext cx="4360193" cy="203020"/>
          </a:xfrm>
        </p:spPr>
        <p:txBody>
          <a:bodyPr/>
          <a:lstStyle>
            <a:lvl1pPr marL="0" indent="0" algn="ctr">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4" name="Text Placeholder 16"/>
          <p:cNvSpPr>
            <a:spLocks noGrp="1"/>
          </p:cNvSpPr>
          <p:nvPr>
            <p:ph type="body" sz="quarter" idx="26" hasCustomPrompt="1"/>
          </p:nvPr>
        </p:nvSpPr>
        <p:spPr bwMode="gray">
          <a:xfrm>
            <a:off x="3436843" y="1884482"/>
            <a:ext cx="4360193" cy="213999"/>
          </a:xfrm>
        </p:spPr>
        <p:txBody>
          <a:bodyPr lIns="40868" tIns="40868" rIns="40868" bIns="40868"/>
          <a:lstStyle>
            <a:lvl1pPr marL="0" indent="0" algn="ctr">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35" name="Text Placeholder 16"/>
          <p:cNvSpPr>
            <a:spLocks noGrp="1"/>
          </p:cNvSpPr>
          <p:nvPr>
            <p:ph type="body" sz="quarter" idx="29" hasCustomPrompt="1"/>
          </p:nvPr>
        </p:nvSpPr>
        <p:spPr bwMode="gray">
          <a:xfrm>
            <a:off x="3436843" y="2110978"/>
            <a:ext cx="4364181" cy="213999"/>
          </a:xfrm>
        </p:spPr>
        <p:txBody>
          <a:bodyPr/>
          <a:lstStyle>
            <a:lvl1pPr marL="0" indent="0" algn="ctr">
              <a:buNone/>
              <a:defRPr sz="900" b="0" i="0"/>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36" name="Content Placeholder 15"/>
          <p:cNvSpPr>
            <a:spLocks noGrp="1"/>
          </p:cNvSpPr>
          <p:nvPr>
            <p:ph sz="quarter" idx="21" hasCustomPrompt="1"/>
          </p:nvPr>
        </p:nvSpPr>
        <p:spPr bwMode="gray">
          <a:xfrm>
            <a:off x="3436843" y="2476061"/>
            <a:ext cx="4364181" cy="1925611"/>
          </a:xfrm>
          <a:ln>
            <a:noFill/>
          </a:ln>
        </p:spPr>
        <p:txBody>
          <a:bodyPr lIns="40868" tIns="40868" rIns="40868" bIns="40868" anchor="t"/>
          <a:lstStyle>
            <a:lvl1pPr marL="100738" indent="-100738"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41" name="Text Placeholder 29"/>
          <p:cNvSpPr>
            <a:spLocks noGrp="1"/>
          </p:cNvSpPr>
          <p:nvPr>
            <p:ph type="body" sz="quarter" idx="31" hasCustomPrompt="1"/>
          </p:nvPr>
        </p:nvSpPr>
        <p:spPr bwMode="gray">
          <a:xfrm>
            <a:off x="3457808" y="4605721"/>
            <a:ext cx="4364181" cy="1579926"/>
          </a:xfrm>
          <a:ln w="9525"/>
        </p:spPr>
        <p:style>
          <a:lnRef idx="2">
            <a:schemeClr val="accent1"/>
          </a:lnRef>
          <a:fillRef idx="1">
            <a:schemeClr val="lt1"/>
          </a:fillRef>
          <a:effectRef idx="0">
            <a:schemeClr val="accent1"/>
          </a:effectRef>
          <a:fontRef idx="none"/>
        </p:style>
        <p:txBody>
          <a:bodyPr lIns="81732" tIns="81732" rIns="81732"/>
          <a:lstStyle>
            <a:lvl1pPr marL="0" indent="0" algn="ctr">
              <a:spcBef>
                <a:spcPts val="0"/>
              </a:spcBef>
              <a:buNone/>
              <a:defRPr sz="1000" b="1"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11pt Bold, Gray Accent 3, Use Title Case</a:t>
            </a:r>
            <a:endParaRPr lang="en-US" dirty="0"/>
          </a:p>
        </p:txBody>
      </p:sp>
      <p:sp>
        <p:nvSpPr>
          <p:cNvPr id="42" name="Text Placeholder 31"/>
          <p:cNvSpPr>
            <a:spLocks noGrp="1"/>
          </p:cNvSpPr>
          <p:nvPr>
            <p:ph type="body" sz="quarter" idx="32" hasCustomPrompt="1"/>
          </p:nvPr>
        </p:nvSpPr>
        <p:spPr bwMode="gray">
          <a:xfrm>
            <a:off x="3463462" y="4855461"/>
            <a:ext cx="4364181" cy="1267441"/>
          </a:xfrm>
        </p:spPr>
        <p:txBody>
          <a:bodyPr lIns="163446" rIns="163446"/>
          <a:lstStyle>
            <a:lvl1pPr>
              <a:spcBef>
                <a:spcPts val="449"/>
              </a:spcBef>
              <a:defRPr sz="900" baseline="0">
                <a:solidFill>
                  <a:schemeClr val="tx1"/>
                </a:solidFill>
              </a:defRPr>
            </a:lvl1pPr>
            <a:lvl2pPr>
              <a:spcBef>
                <a:spcPts val="449"/>
              </a:spcBef>
              <a:defRPr sz="900">
                <a:solidFill>
                  <a:schemeClr val="tx1"/>
                </a:solidFill>
              </a:defRPr>
            </a:lvl2pPr>
            <a:lvl3pPr>
              <a:spcBef>
                <a:spcPts val="449"/>
              </a:spcBef>
              <a:defRPr sz="900">
                <a:solidFill>
                  <a:schemeClr val="tx1"/>
                </a:solidFill>
              </a:defRPr>
            </a:lvl3pPr>
            <a:lvl4pPr>
              <a:spcBef>
                <a:spcPts val="449"/>
              </a:spcBef>
              <a:defRPr sz="900">
                <a:solidFill>
                  <a:schemeClr val="tx1"/>
                </a:solidFill>
              </a:defRPr>
            </a:lvl4pPr>
            <a:lvl5pPr>
              <a:spcBef>
                <a:spcPts val="449"/>
              </a:spcBef>
              <a:defRPr sz="900">
                <a:solidFill>
                  <a:schemeClr val="tx1"/>
                </a:solidFill>
              </a:defRPr>
            </a:lvl5pPr>
          </a:lstStyle>
          <a:p>
            <a:pPr lvl="0"/>
            <a:r>
              <a:rPr lang="en-US" dirty="0" smtClean="0"/>
              <a:t>Add red and white icon to top left corner by copy and pasting from style guide</a:t>
            </a:r>
            <a:br>
              <a:rPr lang="en-US" dirty="0" smtClean="0"/>
            </a:br>
            <a:r>
              <a:rPr lang="en-US" dirty="0" smtClean="0"/>
              <a:t>Bulleted text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3" name="Straight Connector 42"/>
          <p:cNvCxnSpPr/>
          <p:nvPr userDrawn="1"/>
        </p:nvCxnSpPr>
        <p:spPr bwMode="gray">
          <a:xfrm>
            <a:off x="2479841" y="1388438"/>
            <a:ext cx="0" cy="5052629"/>
          </a:xfrm>
          <a:prstGeom prst="line">
            <a:avLst/>
          </a:prstGeom>
          <a:ln w="9525">
            <a:headEnd type="none"/>
            <a:tailEnd type="none"/>
          </a:ln>
        </p:spPr>
        <p:style>
          <a:lnRef idx="2">
            <a:schemeClr val="accent1"/>
          </a:lnRef>
          <a:fillRef idx="1">
            <a:schemeClr val="lt1"/>
          </a:fillRef>
          <a:effectRef idx="0">
            <a:schemeClr val="accent1"/>
          </a:effectRef>
          <a:fontRef idx="none"/>
        </p:style>
      </p:cxnSp>
    </p:spTree>
    <p:extLst>
      <p:ext uri="{BB962C8B-B14F-4D97-AF65-F5344CB8AC3E}">
        <p14:creationId xmlns:p14="http://schemas.microsoft.com/office/powerpoint/2010/main" val="15148819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Page">
    <p:spTree>
      <p:nvGrpSpPr>
        <p:cNvPr id="1" name=""/>
        <p:cNvGrpSpPr/>
        <p:nvPr/>
      </p:nvGrpSpPr>
      <p:grpSpPr>
        <a:xfrm>
          <a:off x="0" y="0"/>
          <a:ext cx="0" cy="0"/>
          <a:chOff x="0" y="0"/>
          <a:chExt cx="0" cy="0"/>
        </a:xfrm>
      </p:grpSpPr>
      <p:pic>
        <p:nvPicPr>
          <p:cNvPr id="33" name="Picture 32" descr="Paperwork.png"/>
          <p:cNvPicPr>
            <a:picLocks noChangeAspect="1"/>
          </p:cNvPicPr>
          <p:nvPr userDrawn="1"/>
        </p:nvPicPr>
        <p:blipFill>
          <a:blip r:embed="rId2" cstate="print"/>
          <a:stretch>
            <a:fillRect/>
          </a:stretch>
        </p:blipFill>
        <p:spPr>
          <a:xfrm>
            <a:off x="6290179" y="1373638"/>
            <a:ext cx="417022" cy="403412"/>
          </a:xfrm>
          <a:prstGeom prst="rect">
            <a:avLst/>
          </a:prstGeom>
        </p:spPr>
      </p:pic>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3" y="963228"/>
            <a:ext cx="8314171"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3"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1" name="Rectangle 10"/>
          <p:cNvSpPr/>
          <p:nvPr userDrawn="1"/>
        </p:nvSpPr>
        <p:spPr bwMode="gray">
          <a:xfrm>
            <a:off x="581891" y="5459213"/>
            <a:ext cx="7980218" cy="835787"/>
          </a:xfrm>
          <a:prstGeom prst="rect">
            <a:avLst/>
          </a:prstGeom>
          <a:noFill/>
          <a:ln w="19050" cap="flat" cmpd="sng" algn="ctr">
            <a:solidFill>
              <a:schemeClr val="accent3"/>
            </a:solidFill>
            <a:prstDash val="solid"/>
            <a:round/>
            <a:headEnd type="none" w="med" len="med"/>
            <a:tailEnd type="none" w="med" len="med"/>
          </a:ln>
          <a:effectLst/>
        </p:spPr>
        <p:txBody>
          <a:bodyPr vert="horz" wrap="square" lIns="82030" tIns="82030" rIns="82030" bIns="8203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defTabSz="1313041"/>
            <a:r>
              <a:rPr lang="en-US" sz="1100" b="1" dirty="0" smtClean="0">
                <a:solidFill>
                  <a:srgbClr val="617685"/>
                </a:solidFill>
                <a:latin typeface="Arial"/>
              </a:rPr>
              <a:t>Staff Experts (type this in)</a:t>
            </a:r>
          </a:p>
        </p:txBody>
      </p:sp>
      <p:sp>
        <p:nvSpPr>
          <p:cNvPr id="14" name="Text Placeholder 18"/>
          <p:cNvSpPr>
            <a:spLocks noGrp="1"/>
          </p:cNvSpPr>
          <p:nvPr>
            <p:ph type="body" sz="quarter" idx="21" hasCustomPrompt="1"/>
          </p:nvPr>
        </p:nvSpPr>
        <p:spPr>
          <a:xfrm>
            <a:off x="1129260" y="5782235"/>
            <a:ext cx="1163782" cy="403412"/>
          </a:xfrm>
          <a:prstGeom prst="rect">
            <a:avLst/>
          </a:prstGeom>
        </p:spPr>
        <p:txBody>
          <a:bodyPr lIns="41015" tIns="41015" rIns="41015" bIns="41015" anchor="ctr"/>
          <a:lstStyle>
            <a:lvl1pPr marL="0" marR="0" indent="0" algn="l" defTabSz="586107"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5" name="Picture Placeholder 20"/>
          <p:cNvSpPr>
            <a:spLocks noGrp="1"/>
          </p:cNvSpPr>
          <p:nvPr>
            <p:ph type="pic" sz="quarter" idx="26" hasCustomPrompt="1"/>
          </p:nvPr>
        </p:nvSpPr>
        <p:spPr>
          <a:xfrm>
            <a:off x="794256" y="5782235"/>
            <a:ext cx="332509" cy="403412"/>
          </a:xfrm>
          <a:prstGeom prst="rect">
            <a:avLst/>
          </a:prstGeom>
          <a:ln>
            <a:solidFill>
              <a:schemeClr val="tx1"/>
            </a:solidFill>
          </a:ln>
        </p:spPr>
        <p:txBody>
          <a:bodyPr lIns="16406" tIns="16406" rIns="16406" bIns="16406"/>
          <a:lstStyle>
            <a:lvl1pPr marL="0" indent="0" algn="ctr">
              <a:buNone/>
              <a:defRPr sz="500" baseline="0"/>
            </a:lvl1pPr>
          </a:lstStyle>
          <a:p>
            <a:r>
              <a:rPr lang="en-US" dirty="0" smtClean="0"/>
              <a:t>Headshot</a:t>
            </a:r>
            <a:endParaRPr lang="en-US" dirty="0"/>
          </a:p>
        </p:txBody>
      </p:sp>
      <p:sp>
        <p:nvSpPr>
          <p:cNvPr id="16" name="Text Placeholder 18"/>
          <p:cNvSpPr>
            <a:spLocks noGrp="1"/>
          </p:cNvSpPr>
          <p:nvPr>
            <p:ph type="body" sz="quarter" idx="27" hasCustomPrompt="1"/>
          </p:nvPr>
        </p:nvSpPr>
        <p:spPr>
          <a:xfrm>
            <a:off x="2669868" y="5782235"/>
            <a:ext cx="1163782" cy="403412"/>
          </a:xfrm>
          <a:prstGeom prst="rect">
            <a:avLst/>
          </a:prstGeom>
        </p:spPr>
        <p:txBody>
          <a:bodyPr lIns="41015" tIns="41015" rIns="41015" bIns="41015" anchor="ctr"/>
          <a:lstStyle>
            <a:lvl1pPr marL="0" marR="0" indent="0" algn="l" defTabSz="586107"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7" name="Picture Placeholder 20"/>
          <p:cNvSpPr>
            <a:spLocks noGrp="1"/>
          </p:cNvSpPr>
          <p:nvPr>
            <p:ph type="pic" sz="quarter" idx="28" hasCustomPrompt="1"/>
          </p:nvPr>
        </p:nvSpPr>
        <p:spPr>
          <a:xfrm>
            <a:off x="2335576" y="5782235"/>
            <a:ext cx="332509" cy="403412"/>
          </a:xfrm>
          <a:prstGeom prst="rect">
            <a:avLst/>
          </a:prstGeom>
          <a:ln>
            <a:solidFill>
              <a:schemeClr val="tx1"/>
            </a:solidFill>
          </a:ln>
        </p:spPr>
        <p:txBody>
          <a:bodyPr lIns="16406" tIns="16406" rIns="16406" bIns="16406"/>
          <a:lstStyle>
            <a:lvl1pPr marL="0" indent="0" algn="ctr">
              <a:buNone/>
              <a:defRPr sz="500" baseline="0"/>
            </a:lvl1pPr>
          </a:lstStyle>
          <a:p>
            <a:r>
              <a:rPr lang="en-US" dirty="0" smtClean="0"/>
              <a:t>Headshot</a:t>
            </a:r>
            <a:endParaRPr lang="en-US" dirty="0"/>
          </a:p>
        </p:txBody>
      </p:sp>
      <p:sp>
        <p:nvSpPr>
          <p:cNvPr id="18" name="Text Placeholder 18"/>
          <p:cNvSpPr>
            <a:spLocks noGrp="1"/>
          </p:cNvSpPr>
          <p:nvPr>
            <p:ph type="body" sz="quarter" idx="29" hasCustomPrompt="1"/>
          </p:nvPr>
        </p:nvSpPr>
        <p:spPr>
          <a:xfrm>
            <a:off x="4210705" y="5782235"/>
            <a:ext cx="1163782" cy="403412"/>
          </a:xfrm>
          <a:prstGeom prst="rect">
            <a:avLst/>
          </a:prstGeom>
        </p:spPr>
        <p:txBody>
          <a:bodyPr lIns="41015" tIns="41015" rIns="41015" bIns="41015" anchor="ctr"/>
          <a:lstStyle>
            <a:lvl1pPr marL="0" marR="0" indent="0" algn="l" defTabSz="586107"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9" name="Picture Placeholder 20"/>
          <p:cNvSpPr>
            <a:spLocks noGrp="1"/>
          </p:cNvSpPr>
          <p:nvPr>
            <p:ph type="pic" sz="quarter" idx="30" hasCustomPrompt="1"/>
          </p:nvPr>
        </p:nvSpPr>
        <p:spPr>
          <a:xfrm>
            <a:off x="3876894" y="5782235"/>
            <a:ext cx="332509" cy="403412"/>
          </a:xfrm>
          <a:prstGeom prst="rect">
            <a:avLst/>
          </a:prstGeom>
          <a:ln>
            <a:solidFill>
              <a:schemeClr val="tx1"/>
            </a:solidFill>
          </a:ln>
        </p:spPr>
        <p:txBody>
          <a:bodyPr lIns="16406" tIns="16406" rIns="16406" bIns="16406"/>
          <a:lstStyle>
            <a:lvl1pPr marL="0" indent="0" algn="ctr">
              <a:buNone/>
              <a:defRPr sz="500" baseline="0"/>
            </a:lvl1pPr>
          </a:lstStyle>
          <a:p>
            <a:r>
              <a:rPr lang="en-US" dirty="0" smtClean="0"/>
              <a:t>Headshot</a:t>
            </a:r>
            <a:endParaRPr lang="en-US" dirty="0"/>
          </a:p>
        </p:txBody>
      </p:sp>
      <p:sp>
        <p:nvSpPr>
          <p:cNvPr id="20" name="Text Placeholder 18"/>
          <p:cNvSpPr>
            <a:spLocks noGrp="1"/>
          </p:cNvSpPr>
          <p:nvPr>
            <p:ph type="body" sz="quarter" idx="31" hasCustomPrompt="1"/>
          </p:nvPr>
        </p:nvSpPr>
        <p:spPr>
          <a:xfrm>
            <a:off x="5751428" y="5782235"/>
            <a:ext cx="1163782" cy="403412"/>
          </a:xfrm>
          <a:prstGeom prst="rect">
            <a:avLst/>
          </a:prstGeom>
        </p:spPr>
        <p:txBody>
          <a:bodyPr lIns="41015" tIns="41015" rIns="41015" bIns="41015" anchor="ctr"/>
          <a:lstStyle>
            <a:lvl1pPr marL="0" marR="0" indent="0" algn="l" defTabSz="586107"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21" name="Picture Placeholder 20"/>
          <p:cNvSpPr>
            <a:spLocks noGrp="1"/>
          </p:cNvSpPr>
          <p:nvPr>
            <p:ph type="pic" sz="quarter" idx="32" hasCustomPrompt="1"/>
          </p:nvPr>
        </p:nvSpPr>
        <p:spPr>
          <a:xfrm>
            <a:off x="5418209" y="5782235"/>
            <a:ext cx="332509" cy="403412"/>
          </a:xfrm>
          <a:prstGeom prst="rect">
            <a:avLst/>
          </a:prstGeom>
          <a:ln>
            <a:solidFill>
              <a:schemeClr val="tx1"/>
            </a:solidFill>
          </a:ln>
        </p:spPr>
        <p:txBody>
          <a:bodyPr lIns="16406" tIns="16406" rIns="16406" bIns="16406"/>
          <a:lstStyle>
            <a:lvl1pPr marL="0" indent="0" algn="ctr">
              <a:buNone/>
              <a:defRPr sz="500" baseline="0"/>
            </a:lvl1pPr>
          </a:lstStyle>
          <a:p>
            <a:r>
              <a:rPr lang="en-US" dirty="0" smtClean="0"/>
              <a:t>Headshot</a:t>
            </a:r>
            <a:endParaRPr lang="en-US" dirty="0"/>
          </a:p>
        </p:txBody>
      </p:sp>
      <p:sp>
        <p:nvSpPr>
          <p:cNvPr id="22" name="TextBox 21"/>
          <p:cNvSpPr txBox="1"/>
          <p:nvPr userDrawn="1"/>
        </p:nvSpPr>
        <p:spPr>
          <a:xfrm>
            <a:off x="3710845" y="1482635"/>
            <a:ext cx="1212941" cy="221359"/>
          </a:xfrm>
          <a:prstGeom prst="rect">
            <a:avLst/>
          </a:prstGeom>
          <a:noFill/>
        </p:spPr>
        <p:txBody>
          <a:bodyPr wrap="square" lIns="41015" tIns="41015" rIns="41015" bIns="41015" rtlCol="0">
            <a:spAutoFit/>
          </a:bodyPr>
          <a:lstStyle/>
          <a:p>
            <a:pPr defTabSz="914021"/>
            <a:r>
              <a:rPr lang="en-US" sz="900" b="1" dirty="0" smtClean="0">
                <a:solidFill>
                  <a:prstClr val="black"/>
                </a:solidFill>
              </a:rPr>
              <a:t>Program Topics</a:t>
            </a:r>
            <a:endParaRPr lang="en-US" sz="900" dirty="0" smtClean="0">
              <a:solidFill>
                <a:prstClr val="black"/>
              </a:solidFill>
            </a:endParaRPr>
          </a:p>
        </p:txBody>
      </p:sp>
      <p:sp>
        <p:nvSpPr>
          <p:cNvPr id="25" name="TextBox 24"/>
          <p:cNvSpPr txBox="1"/>
          <p:nvPr userDrawn="1"/>
        </p:nvSpPr>
        <p:spPr>
          <a:xfrm>
            <a:off x="6705594" y="1477026"/>
            <a:ext cx="1515784" cy="221359"/>
          </a:xfrm>
          <a:prstGeom prst="rect">
            <a:avLst/>
          </a:prstGeom>
          <a:noFill/>
        </p:spPr>
        <p:txBody>
          <a:bodyPr wrap="square" lIns="41015" tIns="41015" rIns="41015" bIns="41015" rtlCol="0">
            <a:spAutoFit/>
          </a:bodyPr>
          <a:lstStyle/>
          <a:p>
            <a:pPr defTabSz="914021"/>
            <a:r>
              <a:rPr lang="en-US" sz="900" b="1" dirty="0" smtClean="0">
                <a:solidFill>
                  <a:prstClr val="black"/>
                </a:solidFill>
              </a:rPr>
              <a:t>Tools and Analytics</a:t>
            </a:r>
            <a:endParaRPr lang="en-US" sz="900" dirty="0" smtClean="0">
              <a:solidFill>
                <a:prstClr val="black"/>
              </a:solidFill>
            </a:endParaRPr>
          </a:p>
        </p:txBody>
      </p:sp>
      <p:sp>
        <p:nvSpPr>
          <p:cNvPr id="26" name="TextBox 25"/>
          <p:cNvSpPr txBox="1"/>
          <p:nvPr userDrawn="1"/>
        </p:nvSpPr>
        <p:spPr>
          <a:xfrm>
            <a:off x="1015168" y="1482635"/>
            <a:ext cx="1719985" cy="221359"/>
          </a:xfrm>
          <a:prstGeom prst="rect">
            <a:avLst/>
          </a:prstGeom>
          <a:noFill/>
        </p:spPr>
        <p:txBody>
          <a:bodyPr wrap="square" lIns="41015" tIns="41015" rIns="41015" bIns="41015" rtlCol="0">
            <a:spAutoFit/>
          </a:bodyPr>
          <a:lstStyle/>
          <a:p>
            <a:pPr defTabSz="914021"/>
            <a:r>
              <a:rPr lang="en-US" sz="900" b="1" dirty="0" smtClean="0">
                <a:solidFill>
                  <a:prstClr val="black"/>
                </a:solidFill>
              </a:rPr>
              <a:t>Current Research Agenda</a:t>
            </a:r>
            <a:endParaRPr lang="en-US" sz="900" dirty="0" smtClean="0">
              <a:solidFill>
                <a:prstClr val="black"/>
              </a:solidFill>
            </a:endParaRPr>
          </a:p>
        </p:txBody>
      </p:sp>
      <p:sp>
        <p:nvSpPr>
          <p:cNvPr id="27" name="Text Placeholder 52"/>
          <p:cNvSpPr>
            <a:spLocks noGrp="1"/>
          </p:cNvSpPr>
          <p:nvPr>
            <p:ph type="body" sz="quarter" idx="33" hasCustomPrompt="1"/>
          </p:nvPr>
        </p:nvSpPr>
        <p:spPr>
          <a:xfrm>
            <a:off x="519545" y="1848973"/>
            <a:ext cx="2327564" cy="3307976"/>
          </a:xfrm>
          <a:prstGeom prst="rect">
            <a:avLst/>
          </a:prstGeom>
        </p:spPr>
        <p:txBody>
          <a:bodyPr lIns="41015" tIns="41015" rIns="41015" bIns="41015"/>
          <a:lstStyle>
            <a:lvl1pPr marL="0" indent="0">
              <a:spcBef>
                <a:spcPts val="215"/>
              </a:spcBef>
              <a:buNone/>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Study Title (9pt Bold)</a:t>
            </a:r>
            <a:br>
              <a:rPr lang="en-US" dirty="0" smtClean="0"/>
            </a:br>
            <a:r>
              <a:rPr lang="en-US" dirty="0" smtClean="0"/>
              <a:t>Study Subtitle (9pt Italic)</a:t>
            </a:r>
          </a:p>
        </p:txBody>
      </p:sp>
      <p:sp>
        <p:nvSpPr>
          <p:cNvPr id="28" name="Text Placeholder 52"/>
          <p:cNvSpPr>
            <a:spLocks noGrp="1"/>
          </p:cNvSpPr>
          <p:nvPr>
            <p:ph type="body" sz="quarter" idx="34" hasCustomPrompt="1"/>
          </p:nvPr>
        </p:nvSpPr>
        <p:spPr>
          <a:xfrm>
            <a:off x="3221184" y="1848973"/>
            <a:ext cx="2660073" cy="3307976"/>
          </a:xfrm>
          <a:prstGeom prst="rect">
            <a:avLst/>
          </a:prstGeom>
        </p:spPr>
        <p:txBody>
          <a:bodyPr lIns="41015" tIns="41015" rIns="41015" bIns="41015"/>
          <a:lstStyle>
            <a:lvl1pPr marL="0" marR="0" indent="0" algn="l" defTabSz="932968" rtl="0" eaLnBrk="1" fontAlgn="base" latinLnBrk="0" hangingPunct="1">
              <a:lnSpc>
                <a:spcPct val="100000"/>
              </a:lnSpc>
              <a:spcBef>
                <a:spcPts val="359"/>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Content Subject Title (9pt Bold)</a:t>
            </a:r>
            <a:br>
              <a:rPr lang="en-US" dirty="0" smtClean="0"/>
            </a:br>
            <a:r>
              <a:rPr lang="en-US" dirty="0" smtClean="0"/>
              <a:t>Bulleted text (9pt regular); each bullet includes publication title, M-dash, publication subtitle</a:t>
            </a:r>
          </a:p>
        </p:txBody>
      </p:sp>
      <p:sp>
        <p:nvSpPr>
          <p:cNvPr id="29" name="Text Placeholder 18"/>
          <p:cNvSpPr>
            <a:spLocks noGrp="1"/>
          </p:cNvSpPr>
          <p:nvPr>
            <p:ph type="body" sz="quarter" idx="37" hasCustomPrompt="1"/>
          </p:nvPr>
        </p:nvSpPr>
        <p:spPr>
          <a:xfrm>
            <a:off x="7294441" y="5782235"/>
            <a:ext cx="1163782" cy="403412"/>
          </a:xfrm>
          <a:prstGeom prst="rect">
            <a:avLst/>
          </a:prstGeom>
        </p:spPr>
        <p:txBody>
          <a:bodyPr lIns="41015" tIns="41015" rIns="41015" bIns="41015" anchor="ctr"/>
          <a:lstStyle>
            <a:lvl1pPr marL="0" marR="0" indent="0" algn="l" defTabSz="586107"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30" name="Picture Placeholder 20"/>
          <p:cNvSpPr>
            <a:spLocks noGrp="1"/>
          </p:cNvSpPr>
          <p:nvPr>
            <p:ph type="pic" sz="quarter" idx="38" hasCustomPrompt="1"/>
          </p:nvPr>
        </p:nvSpPr>
        <p:spPr>
          <a:xfrm>
            <a:off x="6959527" y="5782235"/>
            <a:ext cx="332509" cy="403412"/>
          </a:xfrm>
          <a:prstGeom prst="rect">
            <a:avLst/>
          </a:prstGeom>
          <a:ln>
            <a:solidFill>
              <a:schemeClr val="tx1"/>
            </a:solidFill>
          </a:ln>
        </p:spPr>
        <p:txBody>
          <a:bodyPr lIns="16406" tIns="16406" rIns="16406" bIns="16406"/>
          <a:lstStyle>
            <a:lvl1pPr marL="0" indent="0" algn="ctr">
              <a:buNone/>
              <a:defRPr sz="500" baseline="0"/>
            </a:lvl1pPr>
          </a:lstStyle>
          <a:p>
            <a:r>
              <a:rPr lang="en-US" dirty="0" smtClean="0"/>
              <a:t>Headshot</a:t>
            </a:r>
            <a:endParaRPr lang="en-US" dirty="0"/>
          </a:p>
        </p:txBody>
      </p:sp>
      <p:sp>
        <p:nvSpPr>
          <p:cNvPr id="31" name="Text Placeholder 52"/>
          <p:cNvSpPr>
            <a:spLocks noGrp="1"/>
          </p:cNvSpPr>
          <p:nvPr>
            <p:ph type="body" sz="quarter" idx="48" hasCustomPrompt="1"/>
          </p:nvPr>
        </p:nvSpPr>
        <p:spPr>
          <a:xfrm>
            <a:off x="6227618" y="1848973"/>
            <a:ext cx="2327564" cy="3307976"/>
          </a:xfrm>
          <a:prstGeom prst="rect">
            <a:avLst/>
          </a:prstGeom>
        </p:spPr>
        <p:txBody>
          <a:bodyPr lIns="41015" tIns="41015" rIns="41015" bIns="41015"/>
          <a:lstStyle>
            <a:lvl1pPr marL="0" indent="0">
              <a:buNone/>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Tool Title (9pt Bold)</a:t>
            </a:r>
            <a:br>
              <a:rPr lang="en-US" dirty="0" smtClean="0"/>
            </a:br>
            <a:r>
              <a:rPr lang="en-US" dirty="0" smtClean="0"/>
              <a:t>Tool Description (9pt Italic)</a:t>
            </a:r>
          </a:p>
        </p:txBody>
      </p:sp>
      <p:pic>
        <p:nvPicPr>
          <p:cNvPr id="35" name="Picture 34" descr="Documents.png"/>
          <p:cNvPicPr>
            <a:picLocks noChangeAspect="1"/>
          </p:cNvPicPr>
          <p:nvPr userDrawn="1"/>
        </p:nvPicPr>
        <p:blipFill>
          <a:blip r:embed="rId3" cstate="print"/>
          <a:stretch>
            <a:fillRect/>
          </a:stretch>
        </p:blipFill>
        <p:spPr>
          <a:xfrm>
            <a:off x="595924" y="1373638"/>
            <a:ext cx="415636" cy="403412"/>
          </a:xfrm>
          <a:prstGeom prst="rect">
            <a:avLst/>
          </a:prstGeom>
        </p:spPr>
      </p:pic>
      <p:pic>
        <p:nvPicPr>
          <p:cNvPr id="37" name="Picture 36" descr="Study.png"/>
          <p:cNvPicPr>
            <a:picLocks noChangeAspect="1"/>
          </p:cNvPicPr>
          <p:nvPr userDrawn="1"/>
        </p:nvPicPr>
        <p:blipFill>
          <a:blip r:embed="rId4" cstate="print"/>
          <a:stretch>
            <a:fillRect/>
          </a:stretch>
        </p:blipFill>
        <p:spPr>
          <a:xfrm>
            <a:off x="3293367" y="1421765"/>
            <a:ext cx="415636" cy="307166"/>
          </a:xfrm>
          <a:prstGeom prst="rect">
            <a:avLst/>
          </a:prstGeom>
        </p:spPr>
      </p:pic>
      <p:cxnSp>
        <p:nvCxnSpPr>
          <p:cNvPr id="32" name="Straight Connector 3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027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6" y="1329298"/>
            <a:ext cx="6234545" cy="271094"/>
          </a:xfrm>
        </p:spPr>
        <p:txBody>
          <a:bodyPr lIns="41015" tIns="41015" rIns="41015" bIns="41015">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52" y="1329298"/>
            <a:ext cx="2039503" cy="4760259"/>
          </a:xfrm>
          <a:prstGeom prst="rect">
            <a:avLst/>
          </a:prstGeom>
        </p:spPr>
        <p:txBody>
          <a:bodyPr lIns="41015" tIns="41015" rIns="41015" bIns="41015"/>
          <a:lstStyle>
            <a:lvl1pPr marL="0" marR="0" indent="0" algn="l" defTabSz="932968"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602"/>
            <a:ext cx="4156364"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cxnSp>
        <p:nvCxnSpPr>
          <p:cNvPr id="18" name="Straight Connector 1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13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6" y="1329298"/>
            <a:ext cx="6234545" cy="271094"/>
          </a:xfrm>
        </p:spPr>
        <p:txBody>
          <a:bodyPr lIns="41015" tIns="41015" rIns="41015" bIns="41015">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52" y="1329298"/>
            <a:ext cx="2039503" cy="4760259"/>
          </a:xfrm>
          <a:prstGeom prst="rect">
            <a:avLst/>
          </a:prstGeom>
        </p:spPr>
        <p:txBody>
          <a:bodyPr lIns="41015" tIns="41015" rIns="41015" bIns="41015"/>
          <a:lstStyle>
            <a:lvl1pPr marL="0" marR="0" indent="0" algn="l" defTabSz="932968"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602"/>
            <a:ext cx="4156364"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0" name="Straight Connector 19"/>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Graphic and Icon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6" y="1329298"/>
            <a:ext cx="6234545" cy="271094"/>
          </a:xfrm>
        </p:spPr>
        <p:txBody>
          <a:bodyPr lIns="41015" tIns="41015" rIns="41015" bIns="41015">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52" y="1329298"/>
            <a:ext cx="2039503" cy="4760259"/>
          </a:xfrm>
          <a:prstGeom prst="rect">
            <a:avLst/>
          </a:prstGeom>
        </p:spPr>
        <p:txBody>
          <a:bodyPr lIns="41015" tIns="41015" rIns="41015" bIns="41015"/>
          <a:lstStyle>
            <a:lvl1pPr marL="0" marR="0" indent="0" algn="l" defTabSz="932968"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602"/>
            <a:ext cx="4156364"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2178424"/>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29"/>
          <p:cNvSpPr>
            <a:spLocks noGrp="1"/>
          </p:cNvSpPr>
          <p:nvPr>
            <p:ph type="body" sz="quarter" idx="24" hasCustomPrompt="1"/>
          </p:nvPr>
        </p:nvSpPr>
        <p:spPr bwMode="gray">
          <a:xfrm>
            <a:off x="3546033" y="4627396"/>
            <a:ext cx="4156364" cy="1290918"/>
          </a:xfrm>
          <a:solidFill>
            <a:schemeClr val="accent1"/>
          </a:solidFill>
          <a:ln w="6350">
            <a:solidFill>
              <a:schemeClr val="bg1"/>
            </a:solidFill>
          </a:ln>
        </p:spPr>
        <p:txBody>
          <a:bodyPr lIns="164060" tIns="246089" rIns="164060"/>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1" name="Text Placeholder 31"/>
          <p:cNvSpPr>
            <a:spLocks noGrp="1"/>
          </p:cNvSpPr>
          <p:nvPr>
            <p:ph type="body" sz="quarter" idx="25" hasCustomPrompt="1"/>
          </p:nvPr>
        </p:nvSpPr>
        <p:spPr>
          <a:xfrm>
            <a:off x="3546033" y="5030808"/>
            <a:ext cx="4156364" cy="887506"/>
          </a:xfrm>
        </p:spPr>
        <p:txBody>
          <a:bodyPr lIns="164060" tIns="41015" rIns="164060" bIns="41015"/>
          <a:lstStyle>
            <a:lvl1pPr>
              <a:defRPr baseline="0"/>
            </a:lvl1pPr>
          </a:lstStyle>
          <a:p>
            <a:pPr lvl="0"/>
            <a:r>
              <a:rPr lang="en-US" dirty="0" smtClean="0"/>
              <a:t>Add red and white icon to top left corner by copy and pasting from style guide</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2" name="Straight Connector 2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187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Graphic and Regular Box">
    <p:spTree>
      <p:nvGrpSpPr>
        <p:cNvPr id="1" name=""/>
        <p:cNvGrpSpPr/>
        <p:nvPr/>
      </p:nvGrpSpPr>
      <p:grpSpPr>
        <a:xfrm>
          <a:off x="0" y="0"/>
          <a:ext cx="0" cy="0"/>
          <a:chOff x="0" y="0"/>
          <a:chExt cx="0" cy="0"/>
        </a:xfrm>
      </p:grpSpPr>
      <p:sp>
        <p:nvSpPr>
          <p:cNvPr id="22" name="Text Placeholder 29"/>
          <p:cNvSpPr>
            <a:spLocks noGrp="1"/>
          </p:cNvSpPr>
          <p:nvPr>
            <p:ph type="body" sz="quarter" idx="26" hasCustomPrompt="1"/>
          </p:nvPr>
        </p:nvSpPr>
        <p:spPr bwMode="gray">
          <a:xfrm>
            <a:off x="3546033" y="4627405"/>
            <a:ext cx="4156364" cy="1290918"/>
          </a:xfrm>
          <a:noFill/>
          <a:ln w="19050">
            <a:solidFill>
              <a:schemeClr val="accent3"/>
            </a:solidFill>
          </a:ln>
        </p:spPr>
        <p:txBody>
          <a:bodyPr lIns="82030" tIns="82030" rIns="82030"/>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Gray Accent 3, Use Title Case</a:t>
            </a:r>
            <a:endParaRPr lang="en-US" dirty="0"/>
          </a:p>
        </p:txBody>
      </p:sp>
      <p:sp>
        <p:nvSpPr>
          <p:cNvPr id="23" name="Text Placeholder 31"/>
          <p:cNvSpPr>
            <a:spLocks noGrp="1"/>
          </p:cNvSpPr>
          <p:nvPr>
            <p:ph type="body" sz="quarter" idx="27" hasCustomPrompt="1"/>
          </p:nvPr>
        </p:nvSpPr>
        <p:spPr>
          <a:xfrm>
            <a:off x="3546033" y="4869452"/>
            <a:ext cx="4156364" cy="1048871"/>
          </a:xfrm>
        </p:spPr>
        <p:txBody>
          <a:bodyPr lIns="82030" tIns="41015" rIns="82030" bIns="41015"/>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6" y="1329298"/>
            <a:ext cx="6234545" cy="271094"/>
          </a:xfrm>
        </p:spPr>
        <p:txBody>
          <a:bodyPr lIns="41015" tIns="41015" rIns="41015" bIns="41015">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52" y="1329298"/>
            <a:ext cx="2039503" cy="4760259"/>
          </a:xfrm>
          <a:prstGeom prst="rect">
            <a:avLst/>
          </a:prstGeom>
        </p:spPr>
        <p:txBody>
          <a:bodyPr lIns="41015" tIns="41015" rIns="41015" bIns="41015"/>
          <a:lstStyle>
            <a:lvl1pPr marL="0" marR="0" indent="0" algn="l" defTabSz="932968"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602"/>
            <a:ext cx="4156364"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2178424"/>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1" name="Straight Connector 20"/>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727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19978" cy="271094"/>
          </a:xfrm>
        </p:spPr>
        <p:txBody>
          <a:bodyPr lIns="41015" tIns="41015" rIns="41015" bIns="41015">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52" y="1329298"/>
            <a:ext cx="2039503" cy="4760259"/>
          </a:xfrm>
          <a:prstGeom prst="rect">
            <a:avLst/>
          </a:prstGeom>
        </p:spPr>
        <p:txBody>
          <a:bodyPr lIns="41015" tIns="41015" rIns="41015" bIns="41015"/>
          <a:lstStyle>
            <a:lvl1pPr marL="0" marR="0" indent="0" algn="l" defTabSz="932968"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2506946" y="1667613"/>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506946" y="1841602"/>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2506946" y="2242976"/>
            <a:ext cx="2909455"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2506946" y="2010931"/>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15"/>
          <p:cNvSpPr>
            <a:spLocks noGrp="1"/>
          </p:cNvSpPr>
          <p:nvPr>
            <p:ph type="body" sz="quarter" idx="24" hasCustomPrompt="1"/>
          </p:nvPr>
        </p:nvSpPr>
        <p:spPr>
          <a:xfrm>
            <a:off x="5817469" y="1667613"/>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7"/>
          <p:cNvSpPr>
            <a:spLocks noGrp="1"/>
          </p:cNvSpPr>
          <p:nvPr>
            <p:ph type="body" sz="quarter" idx="25" hasCustomPrompt="1"/>
          </p:nvPr>
        </p:nvSpPr>
        <p:spPr>
          <a:xfrm>
            <a:off x="5817469" y="1841602"/>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2" name="Content Placeholder 15"/>
          <p:cNvSpPr>
            <a:spLocks noGrp="1"/>
          </p:cNvSpPr>
          <p:nvPr>
            <p:ph sz="quarter" idx="26" hasCustomPrompt="1"/>
          </p:nvPr>
        </p:nvSpPr>
        <p:spPr>
          <a:xfrm>
            <a:off x="5817469" y="2242976"/>
            <a:ext cx="2909455"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3" name="Text Placeholder 17"/>
          <p:cNvSpPr>
            <a:spLocks noGrp="1"/>
          </p:cNvSpPr>
          <p:nvPr>
            <p:ph type="body" sz="quarter" idx="27" hasCustomPrompt="1"/>
          </p:nvPr>
        </p:nvSpPr>
        <p:spPr>
          <a:xfrm>
            <a:off x="5817469" y="2010931"/>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4" name="Straight Connector 23"/>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180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4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19978" cy="271094"/>
          </a:xfrm>
        </p:spPr>
        <p:txBody>
          <a:bodyPr lIns="41015" tIns="41015" rIns="41015" bIns="41015">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52" y="1329298"/>
            <a:ext cx="2039503" cy="4760259"/>
          </a:xfrm>
          <a:prstGeom prst="rect">
            <a:avLst/>
          </a:prstGeom>
        </p:spPr>
        <p:txBody>
          <a:bodyPr lIns="41015" tIns="41015" rIns="41015" bIns="41015"/>
          <a:lstStyle>
            <a:lvl1pPr marL="0" marR="0" indent="0" algn="l" defTabSz="932968"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2506946" y="1667613"/>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506946" y="1841602"/>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2506946" y="2242977"/>
            <a:ext cx="2909455"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2506946" y="2010931"/>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15"/>
          <p:cNvSpPr>
            <a:spLocks noGrp="1"/>
          </p:cNvSpPr>
          <p:nvPr>
            <p:ph type="body" sz="quarter" idx="24" hasCustomPrompt="1"/>
          </p:nvPr>
        </p:nvSpPr>
        <p:spPr>
          <a:xfrm>
            <a:off x="5817469" y="1667613"/>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7"/>
          <p:cNvSpPr>
            <a:spLocks noGrp="1"/>
          </p:cNvSpPr>
          <p:nvPr>
            <p:ph type="body" sz="quarter" idx="25" hasCustomPrompt="1"/>
          </p:nvPr>
        </p:nvSpPr>
        <p:spPr>
          <a:xfrm>
            <a:off x="5817469" y="1841602"/>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2" name="Content Placeholder 15"/>
          <p:cNvSpPr>
            <a:spLocks noGrp="1"/>
          </p:cNvSpPr>
          <p:nvPr>
            <p:ph sz="quarter" idx="26" hasCustomPrompt="1"/>
          </p:nvPr>
        </p:nvSpPr>
        <p:spPr>
          <a:xfrm>
            <a:off x="5817469" y="2242977"/>
            <a:ext cx="2909455"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3" name="Text Placeholder 17"/>
          <p:cNvSpPr>
            <a:spLocks noGrp="1"/>
          </p:cNvSpPr>
          <p:nvPr>
            <p:ph type="body" sz="quarter" idx="27" hasCustomPrompt="1"/>
          </p:nvPr>
        </p:nvSpPr>
        <p:spPr>
          <a:xfrm>
            <a:off x="5817469" y="2010931"/>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4" name="Text Placeholder 15"/>
          <p:cNvSpPr>
            <a:spLocks noGrp="1"/>
          </p:cNvSpPr>
          <p:nvPr>
            <p:ph type="body" sz="quarter" idx="28" hasCustomPrompt="1"/>
          </p:nvPr>
        </p:nvSpPr>
        <p:spPr>
          <a:xfrm>
            <a:off x="2506946" y="3999424"/>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5" name="Text Placeholder 17"/>
          <p:cNvSpPr>
            <a:spLocks noGrp="1"/>
          </p:cNvSpPr>
          <p:nvPr>
            <p:ph type="body" sz="quarter" idx="29" hasCustomPrompt="1"/>
          </p:nvPr>
        </p:nvSpPr>
        <p:spPr>
          <a:xfrm>
            <a:off x="2506946" y="4173411"/>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6" name="Content Placeholder 15"/>
          <p:cNvSpPr>
            <a:spLocks noGrp="1"/>
          </p:cNvSpPr>
          <p:nvPr>
            <p:ph sz="quarter" idx="30" hasCustomPrompt="1"/>
          </p:nvPr>
        </p:nvSpPr>
        <p:spPr>
          <a:xfrm>
            <a:off x="2506946" y="4574787"/>
            <a:ext cx="2909455"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7" name="Text Placeholder 17"/>
          <p:cNvSpPr>
            <a:spLocks noGrp="1"/>
          </p:cNvSpPr>
          <p:nvPr>
            <p:ph type="body" sz="quarter" idx="31" hasCustomPrompt="1"/>
          </p:nvPr>
        </p:nvSpPr>
        <p:spPr>
          <a:xfrm>
            <a:off x="2506946" y="4342740"/>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8" name="Text Placeholder 15"/>
          <p:cNvSpPr>
            <a:spLocks noGrp="1"/>
          </p:cNvSpPr>
          <p:nvPr>
            <p:ph type="body" sz="quarter" idx="32" hasCustomPrompt="1"/>
          </p:nvPr>
        </p:nvSpPr>
        <p:spPr>
          <a:xfrm>
            <a:off x="5817469" y="3999424"/>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9" name="Text Placeholder 17"/>
          <p:cNvSpPr>
            <a:spLocks noGrp="1"/>
          </p:cNvSpPr>
          <p:nvPr>
            <p:ph type="body" sz="quarter" idx="33" hasCustomPrompt="1"/>
          </p:nvPr>
        </p:nvSpPr>
        <p:spPr>
          <a:xfrm>
            <a:off x="5817469" y="4173411"/>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30" name="Content Placeholder 15"/>
          <p:cNvSpPr>
            <a:spLocks noGrp="1"/>
          </p:cNvSpPr>
          <p:nvPr>
            <p:ph sz="quarter" idx="34" hasCustomPrompt="1"/>
          </p:nvPr>
        </p:nvSpPr>
        <p:spPr>
          <a:xfrm>
            <a:off x="5817469" y="4574787"/>
            <a:ext cx="2909455"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31" name="Text Placeholder 17"/>
          <p:cNvSpPr>
            <a:spLocks noGrp="1"/>
          </p:cNvSpPr>
          <p:nvPr>
            <p:ph type="body" sz="quarter" idx="35" hasCustomPrompt="1"/>
          </p:nvPr>
        </p:nvSpPr>
        <p:spPr>
          <a:xfrm>
            <a:off x="5817469" y="4342740"/>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32" name="Straight Connector 3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070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Flowchart 4">
    <p:spTree>
      <p:nvGrpSpPr>
        <p:cNvPr id="1" name=""/>
        <p:cNvGrpSpPr/>
        <p:nvPr/>
      </p:nvGrpSpPr>
      <p:grpSpPr>
        <a:xfrm>
          <a:off x="0" y="0"/>
          <a:ext cx="0" cy="0"/>
          <a:chOff x="0" y="0"/>
          <a:chExt cx="0" cy="0"/>
        </a:xfrm>
      </p:grpSpPr>
      <p:sp>
        <p:nvSpPr>
          <p:cNvPr id="34" name="Text Placeholder 31"/>
          <p:cNvSpPr>
            <a:spLocks noGrp="1"/>
          </p:cNvSpPr>
          <p:nvPr>
            <p:ph type="body" sz="quarter" idx="28" hasCustomPrompt="1"/>
          </p:nvPr>
        </p:nvSpPr>
        <p:spPr>
          <a:xfrm>
            <a:off x="2907553" y="2574522"/>
            <a:ext cx="2327564" cy="1210235"/>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6" y="1329298"/>
            <a:ext cx="6234545" cy="271094"/>
          </a:xfrm>
        </p:spPr>
        <p:txBody>
          <a:bodyPr lIns="41015" tIns="41015" rIns="41015" bIns="41015">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52" y="1329298"/>
            <a:ext cx="2039503" cy="4760259"/>
          </a:xfrm>
          <a:prstGeom prst="rect">
            <a:avLst/>
          </a:prstGeom>
        </p:spPr>
        <p:txBody>
          <a:bodyPr lIns="41015" tIns="41015" rIns="41015" bIns="41015"/>
          <a:lstStyle>
            <a:lvl1pPr marL="0" marR="0" indent="0" algn="l" defTabSz="932968"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3" y="673829"/>
            <a:ext cx="8314171"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15"/>
          <p:cNvSpPr>
            <a:spLocks noGrp="1"/>
          </p:cNvSpPr>
          <p:nvPr>
            <p:ph type="body" sz="quarter" idx="21" hasCustomPrompt="1"/>
          </p:nvPr>
        </p:nvSpPr>
        <p:spPr>
          <a:xfrm>
            <a:off x="2704641" y="1902166"/>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15"/>
          <p:cNvSpPr>
            <a:spLocks noGrp="1"/>
          </p:cNvSpPr>
          <p:nvPr>
            <p:ph type="body" sz="quarter" idx="26" hasCustomPrompt="1"/>
          </p:nvPr>
        </p:nvSpPr>
        <p:spPr>
          <a:xfrm>
            <a:off x="5777464" y="1902166"/>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0" name="Text Placeholder 15"/>
          <p:cNvSpPr>
            <a:spLocks noGrp="1"/>
          </p:cNvSpPr>
          <p:nvPr>
            <p:ph type="body" sz="quarter" idx="30" hasCustomPrompt="1"/>
          </p:nvPr>
        </p:nvSpPr>
        <p:spPr>
          <a:xfrm>
            <a:off x="2704641" y="4289019"/>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5"/>
          <p:cNvSpPr>
            <a:spLocks noGrp="1"/>
          </p:cNvSpPr>
          <p:nvPr>
            <p:ph type="body" sz="quarter" idx="34" hasCustomPrompt="1"/>
          </p:nvPr>
        </p:nvSpPr>
        <p:spPr>
          <a:xfrm>
            <a:off x="5777464" y="4289019"/>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5"/>
          <p:cNvSpPr>
            <a:spLocks noGrp="1"/>
          </p:cNvSpPr>
          <p:nvPr>
            <p:ph type="body" sz="quarter" idx="35" hasCustomPrompt="1"/>
          </p:nvPr>
        </p:nvSpPr>
        <p:spPr bwMode="gray">
          <a:xfrm>
            <a:off x="2704641" y="1666842"/>
            <a:ext cx="2743200" cy="242047"/>
          </a:xfrm>
          <a:prstGeom prst="rect">
            <a:avLst/>
          </a:prstGeom>
        </p:spPr>
        <p:txBody>
          <a:bodyPr lIns="41015" tIns="41015" rIns="41015" bIns="41015"/>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23" name="Text Placeholder 15"/>
          <p:cNvSpPr>
            <a:spLocks noGrp="1"/>
          </p:cNvSpPr>
          <p:nvPr>
            <p:ph type="body" sz="quarter" idx="36" hasCustomPrompt="1"/>
          </p:nvPr>
        </p:nvSpPr>
        <p:spPr bwMode="gray">
          <a:xfrm>
            <a:off x="5777464" y="1666842"/>
            <a:ext cx="2743200" cy="242047"/>
          </a:xfrm>
          <a:prstGeom prst="rect">
            <a:avLst/>
          </a:prstGeom>
        </p:spPr>
        <p:txBody>
          <a:bodyPr lIns="41015" tIns="41015" rIns="41015" bIns="41015"/>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4" name="Text Placeholder 15"/>
          <p:cNvSpPr>
            <a:spLocks noGrp="1"/>
          </p:cNvSpPr>
          <p:nvPr>
            <p:ph type="body" sz="quarter" idx="37" hasCustomPrompt="1"/>
          </p:nvPr>
        </p:nvSpPr>
        <p:spPr bwMode="gray">
          <a:xfrm>
            <a:off x="2704641" y="4026801"/>
            <a:ext cx="2743200" cy="242047"/>
          </a:xfrm>
          <a:prstGeom prst="rect">
            <a:avLst/>
          </a:prstGeom>
        </p:spPr>
        <p:txBody>
          <a:bodyPr lIns="41015" tIns="41015" rIns="41015" bIns="41015"/>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5" name="Text Placeholder 15"/>
          <p:cNvSpPr>
            <a:spLocks noGrp="1"/>
          </p:cNvSpPr>
          <p:nvPr>
            <p:ph type="body" sz="quarter" idx="38" hasCustomPrompt="1"/>
          </p:nvPr>
        </p:nvSpPr>
        <p:spPr bwMode="gray">
          <a:xfrm>
            <a:off x="5777464" y="4026801"/>
            <a:ext cx="2743200" cy="242047"/>
          </a:xfrm>
          <a:prstGeom prst="rect">
            <a:avLst/>
          </a:prstGeom>
        </p:spPr>
        <p:txBody>
          <a:bodyPr lIns="41015" tIns="41015" rIns="41015" bIns="41015"/>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30" name="Picture Placeholder 20"/>
          <p:cNvSpPr>
            <a:spLocks noGrp="1"/>
          </p:cNvSpPr>
          <p:nvPr>
            <p:ph type="pic" sz="quarter" idx="43" hasCustomPrompt="1"/>
          </p:nvPr>
        </p:nvSpPr>
        <p:spPr>
          <a:xfrm>
            <a:off x="3780392" y="2137489"/>
            <a:ext cx="581891" cy="403412"/>
          </a:xfrm>
          <a:prstGeom prst="rect">
            <a:avLst/>
          </a:prstGeom>
        </p:spPr>
        <p:txBody>
          <a:bodyPr lIns="16406" tIns="16406" rIns="16406" bIns="16406" anchor="t"/>
          <a:lstStyle>
            <a:lvl1pPr marL="0" indent="0" algn="ctr">
              <a:buNone/>
              <a:defRPr sz="900" baseline="0"/>
            </a:lvl1pPr>
          </a:lstStyle>
          <a:p>
            <a:r>
              <a:rPr lang="en-US" dirty="0" smtClean="0"/>
              <a:t>Icon</a:t>
            </a:r>
            <a:endParaRPr lang="en-US" dirty="0"/>
          </a:p>
        </p:txBody>
      </p:sp>
      <p:sp>
        <p:nvSpPr>
          <p:cNvPr id="31" name="Picture Placeholder 20"/>
          <p:cNvSpPr>
            <a:spLocks noGrp="1"/>
          </p:cNvSpPr>
          <p:nvPr>
            <p:ph type="pic" sz="quarter" idx="44" hasCustomPrompt="1"/>
          </p:nvPr>
        </p:nvSpPr>
        <p:spPr>
          <a:xfrm>
            <a:off x="6853215" y="2137489"/>
            <a:ext cx="581891" cy="403412"/>
          </a:xfrm>
          <a:prstGeom prst="rect">
            <a:avLst/>
          </a:prstGeom>
        </p:spPr>
        <p:txBody>
          <a:bodyPr lIns="16406" tIns="16406" rIns="16406" bIns="16406" anchor="t"/>
          <a:lstStyle>
            <a:lvl1pPr marL="0" indent="0" algn="ctr">
              <a:buNone/>
              <a:defRPr sz="900" baseline="0"/>
            </a:lvl1pPr>
          </a:lstStyle>
          <a:p>
            <a:r>
              <a:rPr lang="en-US" dirty="0" smtClean="0"/>
              <a:t>Icon</a:t>
            </a:r>
            <a:endParaRPr lang="en-US" dirty="0"/>
          </a:p>
        </p:txBody>
      </p:sp>
      <p:sp>
        <p:nvSpPr>
          <p:cNvPr id="32" name="Picture Placeholder 20"/>
          <p:cNvSpPr>
            <a:spLocks noGrp="1"/>
          </p:cNvSpPr>
          <p:nvPr>
            <p:ph type="pic" sz="quarter" idx="45" hasCustomPrompt="1"/>
          </p:nvPr>
        </p:nvSpPr>
        <p:spPr>
          <a:xfrm>
            <a:off x="3783275" y="4524342"/>
            <a:ext cx="581891" cy="403412"/>
          </a:xfrm>
          <a:prstGeom prst="rect">
            <a:avLst/>
          </a:prstGeom>
        </p:spPr>
        <p:txBody>
          <a:bodyPr lIns="16406" tIns="16406" rIns="16406" bIns="16406" anchor="t"/>
          <a:lstStyle>
            <a:lvl1pPr marL="0" indent="0" algn="ctr">
              <a:buNone/>
              <a:defRPr sz="900" baseline="0"/>
            </a:lvl1pPr>
          </a:lstStyle>
          <a:p>
            <a:r>
              <a:rPr lang="en-US" dirty="0" smtClean="0"/>
              <a:t>Icon</a:t>
            </a:r>
            <a:endParaRPr lang="en-US" dirty="0"/>
          </a:p>
        </p:txBody>
      </p:sp>
      <p:sp>
        <p:nvSpPr>
          <p:cNvPr id="33" name="Picture Placeholder 20"/>
          <p:cNvSpPr>
            <a:spLocks noGrp="1"/>
          </p:cNvSpPr>
          <p:nvPr>
            <p:ph type="pic" sz="quarter" idx="46" hasCustomPrompt="1"/>
          </p:nvPr>
        </p:nvSpPr>
        <p:spPr>
          <a:xfrm>
            <a:off x="6856098" y="4524342"/>
            <a:ext cx="581891" cy="403412"/>
          </a:xfrm>
          <a:prstGeom prst="rect">
            <a:avLst/>
          </a:prstGeom>
        </p:spPr>
        <p:txBody>
          <a:bodyPr lIns="16406" tIns="16406" rIns="16406" bIns="16406" anchor="t"/>
          <a:lstStyle>
            <a:lvl1pPr marL="0" indent="0" algn="ctr">
              <a:buNone/>
              <a:defRPr sz="900" baseline="0"/>
            </a:lvl1pPr>
          </a:lstStyle>
          <a:p>
            <a:r>
              <a:rPr lang="en-US" dirty="0" smtClean="0"/>
              <a:t>Icon</a:t>
            </a:r>
            <a:endParaRPr lang="en-US" dirty="0"/>
          </a:p>
        </p:txBody>
      </p:sp>
      <p:sp>
        <p:nvSpPr>
          <p:cNvPr id="35" name="Text Placeholder 31"/>
          <p:cNvSpPr>
            <a:spLocks noGrp="1"/>
          </p:cNvSpPr>
          <p:nvPr>
            <p:ph type="body" sz="quarter" idx="47" hasCustomPrompt="1"/>
          </p:nvPr>
        </p:nvSpPr>
        <p:spPr>
          <a:xfrm>
            <a:off x="5985282" y="2574522"/>
            <a:ext cx="2327564" cy="1210235"/>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31"/>
          <p:cNvSpPr>
            <a:spLocks noGrp="1"/>
          </p:cNvSpPr>
          <p:nvPr>
            <p:ph type="body" sz="quarter" idx="48" hasCustomPrompt="1"/>
          </p:nvPr>
        </p:nvSpPr>
        <p:spPr>
          <a:xfrm>
            <a:off x="2907553" y="4968394"/>
            <a:ext cx="2327564" cy="1210235"/>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ext Placeholder 31"/>
          <p:cNvSpPr>
            <a:spLocks noGrp="1"/>
          </p:cNvSpPr>
          <p:nvPr>
            <p:ph type="body" sz="quarter" idx="49" hasCustomPrompt="1"/>
          </p:nvPr>
        </p:nvSpPr>
        <p:spPr>
          <a:xfrm>
            <a:off x="5985282" y="4968394"/>
            <a:ext cx="2327564" cy="1210235"/>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4"/>
          <p:cNvSpPr>
            <a:spLocks noGrp="1"/>
          </p:cNvSpPr>
          <p:nvPr>
            <p:ph type="body" sz="quarter" idx="50" hasCustomPrompt="1"/>
          </p:nvPr>
        </p:nvSpPr>
        <p:spPr>
          <a:xfrm>
            <a:off x="4946246" y="3637143"/>
            <a:ext cx="1364329" cy="396977"/>
          </a:xfrm>
          <a:solidFill>
            <a:srgbClr val="92D050"/>
          </a:solidFill>
        </p:spPr>
        <p:txBody>
          <a:bodyPr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the red numbers above</a:t>
            </a:r>
            <a:endParaRPr lang="en-US" dirty="0"/>
          </a:p>
        </p:txBody>
      </p:sp>
      <p:cxnSp>
        <p:nvCxnSpPr>
          <p:cNvPr id="28" name="Straight Connector 2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11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sp>
        <p:nvSpPr>
          <p:cNvPr id="15"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060" tIns="164060" rIns="164060" bIns="164060"/>
          <a:lstStyle>
            <a:lvl1pPr marL="0" marR="0" indent="0" algn="l" defTabSz="932968"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12"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060" tIns="82030" rIns="164060" bIns="82030"/>
          <a:lstStyle>
            <a:lvl1pPr marL="0" marR="0" indent="0" algn="l" defTabSz="932968"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3" y="403412"/>
            <a:ext cx="2660073"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3"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7"/>
            <a:ext cx="4156364"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Tree>
    <p:extLst>
      <p:ext uri="{BB962C8B-B14F-4D97-AF65-F5344CB8AC3E}">
        <p14:creationId xmlns:p14="http://schemas.microsoft.com/office/powerpoint/2010/main" val="4290840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x Text: Graphic">
    <p:spTree>
      <p:nvGrpSpPr>
        <p:cNvPr id="1" name=""/>
        <p:cNvGrpSpPr/>
        <p:nvPr/>
      </p:nvGrpSpPr>
      <p:grpSpPr>
        <a:xfrm>
          <a:off x="0" y="0"/>
          <a:ext cx="0" cy="0"/>
          <a:chOff x="0" y="0"/>
          <a:chExt cx="0" cy="0"/>
        </a:xfrm>
      </p:grpSpPr>
      <p:sp>
        <p:nvSpPr>
          <p:cNvPr id="15"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060" tIns="164060" rIns="164060" bIns="164060"/>
          <a:lstStyle>
            <a:lvl1pPr marL="0" marR="0" indent="0" algn="l" defTabSz="932968"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1"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060" tIns="82030" rIns="164060" bIns="82030"/>
          <a:lstStyle>
            <a:lvl1pPr marL="0" marR="0" indent="0" algn="l" defTabSz="932968"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3" y="403412"/>
            <a:ext cx="2660073"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3"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7"/>
            <a:ext cx="4156364"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extLst>
      <p:ext uri="{BB962C8B-B14F-4D97-AF65-F5344CB8AC3E}">
        <p14:creationId xmlns:p14="http://schemas.microsoft.com/office/powerpoint/2010/main" val="280235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2 Graphics">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bwMode="gray">
          <a:xfrm>
            <a:off x="4261121" y="6454595"/>
            <a:ext cx="621771" cy="242047"/>
          </a:xfrm>
        </p:spPr>
        <p:txBody>
          <a:bodyPr/>
          <a:lstStyle>
            <a:lvl1pPr>
              <a:defRPr>
                <a:solidFill>
                  <a:schemeClr val="tx1"/>
                </a:solidFill>
              </a:defRPr>
            </a:lvl1pPr>
          </a:lstStyle>
          <a:p>
            <a:fld id="{D1524D41-16DC-4D92-9EF9-071B213BE0F5}" type="slidenum">
              <a:rPr lang="en-US" smtClean="0"/>
              <a:pPr/>
              <a:t>‹#›</a:t>
            </a:fld>
            <a:endParaRPr lang="en-US" dirty="0"/>
          </a:p>
        </p:txBody>
      </p:sp>
      <p:sp>
        <p:nvSpPr>
          <p:cNvPr id="40" name="Text Placeholder 21"/>
          <p:cNvSpPr>
            <a:spLocks noGrp="1"/>
          </p:cNvSpPr>
          <p:nvPr>
            <p:ph type="body" sz="quarter" idx="17" hasCustomPrompt="1"/>
          </p:nvPr>
        </p:nvSpPr>
        <p:spPr bwMode="gray">
          <a:xfrm>
            <a:off x="6864908" y="6252883"/>
            <a:ext cx="1862043" cy="201706"/>
          </a:xfrm>
          <a:prstGeom prst="rect">
            <a:avLst/>
          </a:prstGeom>
        </p:spPr>
        <p:txBody>
          <a:bodyPr lIns="40885" tIns="40885" rIns="40885" bIns="40885" anchor="b">
            <a:noAutofit/>
          </a:bodyPr>
          <a:lstStyle>
            <a:lvl1pPr marL="0" indent="0" algn="l">
              <a:spcBef>
                <a:spcPts val="0"/>
              </a:spcBef>
              <a:buNone/>
              <a:defRPr sz="4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41" name="Text Placeholder 23"/>
          <p:cNvSpPr>
            <a:spLocks noGrp="1"/>
          </p:cNvSpPr>
          <p:nvPr>
            <p:ph type="body" sz="quarter" idx="20" hasCustomPrompt="1"/>
          </p:nvPr>
        </p:nvSpPr>
        <p:spPr bwMode="gray">
          <a:xfrm>
            <a:off x="374079" y="6186569"/>
            <a:ext cx="2078181" cy="268020"/>
          </a:xfrm>
          <a:prstGeom prst="rect">
            <a:avLst/>
          </a:prstGeom>
        </p:spPr>
        <p:txBody>
          <a:bodyPr lIns="40885" tIns="40885" rIns="40885" bIns="40885" anchor="b">
            <a:noAutofit/>
          </a:bodyPr>
          <a:lstStyle>
            <a:lvl1pPr marL="81769" indent="-81769" algn="l" defTabSz="81769">
              <a:spcBef>
                <a:spcPts val="0"/>
              </a:spcBef>
              <a:buFont typeface="+mj-lt"/>
              <a:buAutoNum type="arabicParenR"/>
              <a:defRPr sz="4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42" name="Text Placeholder 4"/>
          <p:cNvSpPr>
            <a:spLocks noGrp="1"/>
          </p:cNvSpPr>
          <p:nvPr>
            <p:ph type="body" sz="quarter" idx="19" hasCustomPrompt="1"/>
          </p:nvPr>
        </p:nvSpPr>
        <p:spPr bwMode="gray">
          <a:xfrm>
            <a:off x="399870" y="403413"/>
            <a:ext cx="2645699" cy="186366"/>
          </a:xfrm>
        </p:spPr>
        <p:txBody>
          <a:bodyPr lIns="0" tIns="40885" rIns="0" bIns="40885">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43"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44" name="Straight Connector 43"/>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46" name="Text Placeholder 19"/>
          <p:cNvSpPr>
            <a:spLocks noGrp="1"/>
          </p:cNvSpPr>
          <p:nvPr>
            <p:ph type="body" sz="quarter" idx="24" hasCustomPrompt="1"/>
          </p:nvPr>
        </p:nvSpPr>
        <p:spPr bwMode="gray">
          <a:xfrm>
            <a:off x="404099" y="1329305"/>
            <a:ext cx="2036619" cy="4760259"/>
          </a:xfrm>
        </p:spPr>
        <p:txBody>
          <a:bodyPr lIns="40885" tIns="40885" rIns="40885" bIns="40885"/>
          <a:lstStyle>
            <a:lvl1pPr marL="0" marR="0" indent="0" algn="l" defTabSz="911020" rtl="0" eaLnBrk="1" fontAlgn="auto" latinLnBrk="0" hangingPunct="1">
              <a:lnSpc>
                <a:spcPts val="1255"/>
              </a:lnSpc>
              <a:spcBef>
                <a:spcPts val="429"/>
              </a:spcBef>
              <a:spcAft>
                <a:spcPts val="0"/>
              </a:spcAft>
              <a:buClrTx/>
              <a:buSzTx/>
              <a:buFont typeface="Arial" pitchFamily="34" charset="0"/>
              <a:buNone/>
              <a:tabLst/>
              <a:defRPr>
                <a:solidFill>
                  <a:schemeClr val="tx1"/>
                </a:solidFill>
              </a:defRPr>
            </a:lvl1pPr>
          </a:lstStyle>
          <a:p>
            <a:pPr marL="0" marR="0" lvl="0" indent="0" algn="l" defTabSz="911020" rtl="0" eaLnBrk="1" fontAlgn="auto" latinLnBrk="0" hangingPunct="1">
              <a:lnSpc>
                <a:spcPts val="1255"/>
              </a:lnSpc>
              <a:spcBef>
                <a:spcPts val="429"/>
              </a:spcBef>
              <a:spcAft>
                <a:spcPts val="0"/>
              </a:spcAft>
              <a:buClrTx/>
              <a:buSzTx/>
              <a:buFont typeface="Arial" pitchFamily="34" charset="0"/>
              <a:buNone/>
              <a:tabLst/>
              <a:defRPr/>
            </a:pPr>
            <a:r>
              <a:rPr lang="en-US" dirty="0" smtClean="0"/>
              <a:t>Body Text – Arial 10pt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47" name="Text Placeholder 4"/>
          <p:cNvSpPr>
            <a:spLocks noGrp="1"/>
          </p:cNvSpPr>
          <p:nvPr>
            <p:ph type="body" sz="quarter" idx="25" hasCustomPrompt="1"/>
          </p:nvPr>
        </p:nvSpPr>
        <p:spPr bwMode="gray">
          <a:xfrm>
            <a:off x="2506950" y="1329299"/>
            <a:ext cx="6219979" cy="271094"/>
          </a:xfrm>
        </p:spPr>
        <p:txBody>
          <a:bodyPr lIns="40885" tIns="40885" rIns="40885" bIns="40885">
            <a:noAutofit/>
          </a:bodyPr>
          <a:lstStyle>
            <a:lvl1pPr marL="0" indent="0" algn="ctr">
              <a:spcBef>
                <a:spcPts val="0"/>
              </a:spcBef>
              <a:buNone/>
              <a:defRPr sz="1300" baseline="0">
                <a:solidFill>
                  <a:schemeClr val="tx1"/>
                </a:solidFill>
              </a:defRPr>
            </a:lvl1pPr>
          </a:lstStyle>
          <a:p>
            <a:pPr lvl="0"/>
            <a:r>
              <a:rPr lang="en-US" dirty="0" smtClean="0"/>
              <a:t>Slide Subtitle – Arial 14pt Regular, Use Title Case</a:t>
            </a:r>
            <a:endParaRPr lang="en-US" dirty="0"/>
          </a:p>
        </p:txBody>
      </p:sp>
      <p:sp>
        <p:nvSpPr>
          <p:cNvPr id="48" name="Text Placeholder 16"/>
          <p:cNvSpPr>
            <a:spLocks noGrp="1"/>
          </p:cNvSpPr>
          <p:nvPr>
            <p:ph type="body" sz="quarter" idx="23" hasCustomPrompt="1"/>
          </p:nvPr>
        </p:nvSpPr>
        <p:spPr bwMode="gray">
          <a:xfrm>
            <a:off x="2660981" y="1666949"/>
            <a:ext cx="2832066" cy="203020"/>
          </a:xfrm>
        </p:spPr>
        <p:txBody>
          <a:bodyPr/>
          <a:lstStyle>
            <a:lvl1pPr marL="0" indent="0" algn="ctr">
              <a:buNone/>
              <a:defRPr sz="1000" b="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a:t>
            </a:r>
            <a:endParaRPr lang="en-US" dirty="0"/>
          </a:p>
        </p:txBody>
      </p:sp>
      <p:sp>
        <p:nvSpPr>
          <p:cNvPr id="49" name="Text Placeholder 16"/>
          <p:cNvSpPr>
            <a:spLocks noGrp="1"/>
          </p:cNvSpPr>
          <p:nvPr>
            <p:ph type="body" sz="quarter" idx="26" hasCustomPrompt="1"/>
          </p:nvPr>
        </p:nvSpPr>
        <p:spPr bwMode="gray">
          <a:xfrm>
            <a:off x="2660981" y="1884482"/>
            <a:ext cx="2832066" cy="213999"/>
          </a:xfrm>
        </p:spPr>
        <p:txBody>
          <a:bodyPr lIns="40885" tIns="40885" rIns="40885" bIns="40885"/>
          <a:lstStyle>
            <a:lvl1pPr marL="0" indent="0" algn="ctr">
              <a:buNone/>
              <a:defRPr sz="900" b="0" i="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50" name="Text Placeholder 16"/>
          <p:cNvSpPr>
            <a:spLocks noGrp="1"/>
          </p:cNvSpPr>
          <p:nvPr>
            <p:ph type="body" sz="quarter" idx="29" hasCustomPrompt="1"/>
          </p:nvPr>
        </p:nvSpPr>
        <p:spPr bwMode="gray">
          <a:xfrm>
            <a:off x="2661013" y="2110978"/>
            <a:ext cx="2834656" cy="213999"/>
          </a:xfrm>
        </p:spPr>
        <p:txBody>
          <a:bodyPr/>
          <a:lstStyle>
            <a:lvl1pPr marL="0" indent="0" algn="ctr">
              <a:buNone/>
              <a:defRPr sz="900" b="0" i="0">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51" name="Content Placeholder 15"/>
          <p:cNvSpPr>
            <a:spLocks noGrp="1"/>
          </p:cNvSpPr>
          <p:nvPr>
            <p:ph sz="quarter" idx="21" hasCustomPrompt="1"/>
          </p:nvPr>
        </p:nvSpPr>
        <p:spPr bwMode="gray">
          <a:xfrm>
            <a:off x="2661013" y="2476070"/>
            <a:ext cx="2834656" cy="3467541"/>
          </a:xfrm>
          <a:ln>
            <a:noFill/>
          </a:ln>
        </p:spPr>
        <p:txBody>
          <a:bodyPr lIns="40885" tIns="40885" rIns="40885" bIns="40885" anchor="t"/>
          <a:lstStyle>
            <a:lvl1pPr marL="100784" indent="-100784"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56" name="Text Placeholder 16"/>
          <p:cNvSpPr>
            <a:spLocks noGrp="1"/>
          </p:cNvSpPr>
          <p:nvPr>
            <p:ph type="body" sz="quarter" idx="30" hasCustomPrompt="1"/>
          </p:nvPr>
        </p:nvSpPr>
        <p:spPr bwMode="gray">
          <a:xfrm>
            <a:off x="5707539" y="1666949"/>
            <a:ext cx="2832066" cy="203020"/>
          </a:xfrm>
        </p:spPr>
        <p:txBody>
          <a:bodyPr/>
          <a:lstStyle>
            <a:lvl1pPr marL="0" indent="0" algn="ctr">
              <a:buNone/>
              <a:defRPr sz="1000" b="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a:t>
            </a:r>
            <a:endParaRPr lang="en-US" dirty="0"/>
          </a:p>
        </p:txBody>
      </p:sp>
      <p:sp>
        <p:nvSpPr>
          <p:cNvPr id="57" name="Text Placeholder 16"/>
          <p:cNvSpPr>
            <a:spLocks noGrp="1"/>
          </p:cNvSpPr>
          <p:nvPr>
            <p:ph type="body" sz="quarter" idx="31" hasCustomPrompt="1"/>
          </p:nvPr>
        </p:nvSpPr>
        <p:spPr bwMode="gray">
          <a:xfrm>
            <a:off x="5707539" y="1884482"/>
            <a:ext cx="2832066" cy="213999"/>
          </a:xfrm>
        </p:spPr>
        <p:txBody>
          <a:bodyPr lIns="40885" tIns="40885" rIns="40885" bIns="40885"/>
          <a:lstStyle>
            <a:lvl1pPr marL="0" indent="0" algn="ctr">
              <a:buNone/>
              <a:defRPr sz="900" b="0" i="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58" name="Text Placeholder 16"/>
          <p:cNvSpPr>
            <a:spLocks noGrp="1"/>
          </p:cNvSpPr>
          <p:nvPr>
            <p:ph type="body" sz="quarter" idx="32" hasCustomPrompt="1"/>
          </p:nvPr>
        </p:nvSpPr>
        <p:spPr bwMode="gray">
          <a:xfrm>
            <a:off x="5707569" y="2110978"/>
            <a:ext cx="2834656" cy="213999"/>
          </a:xfrm>
        </p:spPr>
        <p:txBody>
          <a:bodyPr/>
          <a:lstStyle>
            <a:lvl1pPr marL="0" indent="0" algn="ctr">
              <a:buNone/>
              <a:defRPr sz="900" b="0" i="0">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59" name="Content Placeholder 15"/>
          <p:cNvSpPr>
            <a:spLocks noGrp="1"/>
          </p:cNvSpPr>
          <p:nvPr>
            <p:ph sz="quarter" idx="33" hasCustomPrompt="1"/>
          </p:nvPr>
        </p:nvSpPr>
        <p:spPr bwMode="gray">
          <a:xfrm>
            <a:off x="5707569" y="2476070"/>
            <a:ext cx="2834656" cy="3467541"/>
          </a:xfrm>
          <a:ln>
            <a:noFill/>
          </a:ln>
        </p:spPr>
        <p:txBody>
          <a:bodyPr lIns="40885" tIns="40885" rIns="40885" bIns="40885" anchor="t"/>
          <a:lstStyle>
            <a:lvl1pPr marL="100784" indent="-100784"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cxnSp>
        <p:nvCxnSpPr>
          <p:cNvPr id="60" name="Straight Connector 59"/>
          <p:cNvCxnSpPr/>
          <p:nvPr userDrawn="1"/>
        </p:nvCxnSpPr>
        <p:spPr bwMode="gray">
          <a:xfrm>
            <a:off x="2479841" y="1388435"/>
            <a:ext cx="0" cy="5052629"/>
          </a:xfrm>
          <a:prstGeom prst="line">
            <a:avLst/>
          </a:prstGeom>
          <a:ln w="63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047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 Text: Graphic &amp; Icon Box">
    <p:spTree>
      <p:nvGrpSpPr>
        <p:cNvPr id="1" name=""/>
        <p:cNvGrpSpPr/>
        <p:nvPr/>
      </p:nvGrpSpPr>
      <p:grpSpPr>
        <a:xfrm>
          <a:off x="0" y="0"/>
          <a:ext cx="0" cy="0"/>
          <a:chOff x="0" y="0"/>
          <a:chExt cx="0" cy="0"/>
        </a:xfrm>
      </p:grpSpPr>
      <p:sp>
        <p:nvSpPr>
          <p:cNvPr id="24"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060" tIns="164060" rIns="164060" bIns="164060"/>
          <a:lstStyle>
            <a:lvl1pPr marL="0" marR="0" indent="0" algn="l" defTabSz="932968"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5" name="Text Placeholder 14"/>
          <p:cNvSpPr>
            <a:spLocks noGrp="1"/>
          </p:cNvSpPr>
          <p:nvPr>
            <p:ph type="body" sz="quarter" idx="27" hasCustomPrompt="1"/>
          </p:nvPr>
        </p:nvSpPr>
        <p:spPr>
          <a:xfrm>
            <a:off x="404091" y="726140"/>
            <a:ext cx="2078182" cy="5728447"/>
          </a:xfrm>
          <a:prstGeom prst="rect">
            <a:avLst/>
          </a:prstGeom>
          <a:noFill/>
          <a:ln w="19050">
            <a:noFill/>
          </a:ln>
        </p:spPr>
        <p:txBody>
          <a:bodyPr lIns="164060" tIns="82030" rIns="164060" bIns="82030"/>
          <a:lstStyle>
            <a:lvl1pPr marL="0" marR="0" indent="0" algn="l" defTabSz="932968"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3" y="403412"/>
            <a:ext cx="2660073"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3"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7"/>
            <a:ext cx="4156364"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2420471"/>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29"/>
          <p:cNvSpPr>
            <a:spLocks noGrp="1"/>
          </p:cNvSpPr>
          <p:nvPr>
            <p:ph type="body" sz="quarter" idx="25" hasCustomPrompt="1"/>
          </p:nvPr>
        </p:nvSpPr>
        <p:spPr bwMode="gray">
          <a:xfrm>
            <a:off x="3546033" y="4627396"/>
            <a:ext cx="4156364" cy="1290918"/>
          </a:xfrm>
          <a:solidFill>
            <a:schemeClr val="accent1"/>
          </a:solidFill>
          <a:ln w="6350">
            <a:solidFill>
              <a:schemeClr val="bg1"/>
            </a:solidFill>
          </a:ln>
        </p:spPr>
        <p:txBody>
          <a:bodyPr lIns="164060" tIns="246089" rIns="164060"/>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2" name="Text Placeholder 31"/>
          <p:cNvSpPr>
            <a:spLocks noGrp="1"/>
          </p:cNvSpPr>
          <p:nvPr>
            <p:ph type="body" sz="quarter" idx="26" hasCustomPrompt="1"/>
          </p:nvPr>
        </p:nvSpPr>
        <p:spPr>
          <a:xfrm>
            <a:off x="3546033" y="5030808"/>
            <a:ext cx="4156364" cy="887506"/>
          </a:xfrm>
        </p:spPr>
        <p:txBody>
          <a:bodyPr lIns="164060" rIns="164060"/>
          <a:lstStyle>
            <a:lvl1pPr>
              <a:defRPr baseline="0"/>
            </a:lvl1pPr>
          </a:lstStyle>
          <a:p>
            <a:pPr lvl="0"/>
            <a:r>
              <a:rPr lang="en-US" dirty="0" smtClean="0"/>
              <a:t>Add red and white icon to top left corner by copy and pasting from style guide</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1520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Text: Graphic &amp; Regular Box">
    <p:spTree>
      <p:nvGrpSpPr>
        <p:cNvPr id="1" name=""/>
        <p:cNvGrpSpPr/>
        <p:nvPr/>
      </p:nvGrpSpPr>
      <p:grpSpPr>
        <a:xfrm>
          <a:off x="0" y="0"/>
          <a:ext cx="0" cy="0"/>
          <a:chOff x="0" y="0"/>
          <a:chExt cx="0" cy="0"/>
        </a:xfrm>
      </p:grpSpPr>
      <p:sp>
        <p:nvSpPr>
          <p:cNvPr id="24"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060" tIns="164060" rIns="164060" bIns="164060"/>
          <a:lstStyle>
            <a:lvl1pPr marL="0" marR="0" indent="0" algn="l" defTabSz="932968"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5"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060" tIns="82030" rIns="164060" bIns="82030"/>
          <a:lstStyle>
            <a:lvl1pPr marL="0" marR="0" indent="0" algn="l" defTabSz="932968"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3" y="403412"/>
            <a:ext cx="2660073"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3"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7"/>
            <a:ext cx="4156364"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2420471"/>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29"/>
          <p:cNvSpPr>
            <a:spLocks noGrp="1"/>
          </p:cNvSpPr>
          <p:nvPr>
            <p:ph type="body" sz="quarter" idx="26" hasCustomPrompt="1"/>
          </p:nvPr>
        </p:nvSpPr>
        <p:spPr bwMode="gray">
          <a:xfrm>
            <a:off x="3546033" y="4627405"/>
            <a:ext cx="4156364" cy="1290918"/>
          </a:xfrm>
          <a:noFill/>
          <a:ln w="19050">
            <a:solidFill>
              <a:schemeClr val="accent3"/>
            </a:solidFill>
          </a:ln>
        </p:spPr>
        <p:txBody>
          <a:bodyPr lIns="82030" tIns="82030" rIns="82030"/>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Gray Accent 3, Use Title Case</a:t>
            </a:r>
            <a:endParaRPr lang="en-US" dirty="0"/>
          </a:p>
        </p:txBody>
      </p:sp>
      <p:sp>
        <p:nvSpPr>
          <p:cNvPr id="22" name="Text Placeholder 31"/>
          <p:cNvSpPr>
            <a:spLocks noGrp="1"/>
          </p:cNvSpPr>
          <p:nvPr>
            <p:ph type="body" sz="quarter" idx="27" hasCustomPrompt="1"/>
          </p:nvPr>
        </p:nvSpPr>
        <p:spPr>
          <a:xfrm>
            <a:off x="3546033" y="4869452"/>
            <a:ext cx="4156364" cy="1048871"/>
          </a:xfrm>
        </p:spPr>
        <p:txBody>
          <a:bodyPr lIns="82030" tIns="41015" rIns="82030" bIns="41015"/>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2553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 Text: 2 Graphics">
    <p:spTree>
      <p:nvGrpSpPr>
        <p:cNvPr id="1" name=""/>
        <p:cNvGrpSpPr/>
        <p:nvPr/>
      </p:nvGrpSpPr>
      <p:grpSpPr>
        <a:xfrm>
          <a:off x="0" y="0"/>
          <a:ext cx="0" cy="0"/>
          <a:chOff x="0" y="0"/>
          <a:chExt cx="0" cy="0"/>
        </a:xfrm>
      </p:grpSpPr>
      <p:sp>
        <p:nvSpPr>
          <p:cNvPr id="26"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060" tIns="164060" rIns="164060" bIns="164060"/>
          <a:lstStyle>
            <a:lvl1pPr marL="0" marR="0" indent="0" algn="l" defTabSz="932968"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7" name="Text Placeholder 14"/>
          <p:cNvSpPr>
            <a:spLocks noGrp="1"/>
          </p:cNvSpPr>
          <p:nvPr>
            <p:ph type="body" sz="quarter" idx="29" hasCustomPrompt="1"/>
          </p:nvPr>
        </p:nvSpPr>
        <p:spPr>
          <a:xfrm>
            <a:off x="404091" y="726140"/>
            <a:ext cx="2078182" cy="5728447"/>
          </a:xfrm>
          <a:prstGeom prst="rect">
            <a:avLst/>
          </a:prstGeom>
          <a:noFill/>
          <a:ln w="19050">
            <a:noFill/>
          </a:ln>
        </p:spPr>
        <p:txBody>
          <a:bodyPr lIns="164060" tIns="82030" rIns="164060" bIns="82030"/>
          <a:lstStyle>
            <a:lvl1pPr marL="0" marR="0" indent="0" algn="l" defTabSz="932968"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3" y="403412"/>
            <a:ext cx="2660073"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3"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2658633" y="1330699"/>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658633" y="1504687"/>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2658633" y="1906061"/>
            <a:ext cx="2909455"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2658633" y="1674016"/>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15"/>
          <p:cNvSpPr>
            <a:spLocks noGrp="1"/>
          </p:cNvSpPr>
          <p:nvPr>
            <p:ph type="body" sz="quarter" idx="25" hasCustomPrompt="1"/>
          </p:nvPr>
        </p:nvSpPr>
        <p:spPr>
          <a:xfrm>
            <a:off x="5817469" y="1329298"/>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7"/>
          <p:cNvSpPr>
            <a:spLocks noGrp="1"/>
          </p:cNvSpPr>
          <p:nvPr>
            <p:ph type="body" sz="quarter" idx="26" hasCustomPrompt="1"/>
          </p:nvPr>
        </p:nvSpPr>
        <p:spPr>
          <a:xfrm>
            <a:off x="5817469" y="1503284"/>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3" name="Content Placeholder 15"/>
          <p:cNvSpPr>
            <a:spLocks noGrp="1"/>
          </p:cNvSpPr>
          <p:nvPr>
            <p:ph sz="quarter" idx="27" hasCustomPrompt="1"/>
          </p:nvPr>
        </p:nvSpPr>
        <p:spPr>
          <a:xfrm>
            <a:off x="5817469" y="1904661"/>
            <a:ext cx="2909455" cy="3388659"/>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4" name="Text Placeholder 17"/>
          <p:cNvSpPr>
            <a:spLocks noGrp="1"/>
          </p:cNvSpPr>
          <p:nvPr>
            <p:ph type="body" sz="quarter" idx="28" hasCustomPrompt="1"/>
          </p:nvPr>
        </p:nvSpPr>
        <p:spPr>
          <a:xfrm>
            <a:off x="5817469" y="1672619"/>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extLst>
      <p:ext uri="{BB962C8B-B14F-4D97-AF65-F5344CB8AC3E}">
        <p14:creationId xmlns:p14="http://schemas.microsoft.com/office/powerpoint/2010/main" val="8137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x Text: 4 Graphics">
    <p:spTree>
      <p:nvGrpSpPr>
        <p:cNvPr id="1" name=""/>
        <p:cNvGrpSpPr/>
        <p:nvPr/>
      </p:nvGrpSpPr>
      <p:grpSpPr>
        <a:xfrm>
          <a:off x="0" y="0"/>
          <a:ext cx="0" cy="0"/>
          <a:chOff x="0" y="0"/>
          <a:chExt cx="0" cy="0"/>
        </a:xfrm>
      </p:grpSpPr>
      <p:sp>
        <p:nvSpPr>
          <p:cNvPr id="33"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060" tIns="164060" rIns="164060" bIns="164060"/>
          <a:lstStyle>
            <a:lvl1pPr marL="0" marR="0" indent="0" algn="l" defTabSz="932968"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34" name="Text Placeholder 14"/>
          <p:cNvSpPr>
            <a:spLocks noGrp="1"/>
          </p:cNvSpPr>
          <p:nvPr>
            <p:ph type="body" sz="quarter" idx="37" hasCustomPrompt="1"/>
          </p:nvPr>
        </p:nvSpPr>
        <p:spPr>
          <a:xfrm>
            <a:off x="404091" y="726140"/>
            <a:ext cx="2078182" cy="5728447"/>
          </a:xfrm>
          <a:prstGeom prst="rect">
            <a:avLst/>
          </a:prstGeom>
          <a:noFill/>
          <a:ln w="19050">
            <a:noFill/>
          </a:ln>
        </p:spPr>
        <p:txBody>
          <a:bodyPr lIns="164060" tIns="82030" rIns="164060" bIns="82030"/>
          <a:lstStyle>
            <a:lvl1pPr marL="0" marR="0" indent="0" algn="l" defTabSz="932968"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3" y="403412"/>
            <a:ext cx="2660073"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3"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2658633" y="1330699"/>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658633" y="1504687"/>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2658633" y="1906062"/>
            <a:ext cx="2909455"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2658633" y="1674016"/>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15"/>
          <p:cNvSpPr>
            <a:spLocks noGrp="1"/>
          </p:cNvSpPr>
          <p:nvPr>
            <p:ph type="body" sz="quarter" idx="25" hasCustomPrompt="1"/>
          </p:nvPr>
        </p:nvSpPr>
        <p:spPr>
          <a:xfrm>
            <a:off x="5817469" y="1329298"/>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7"/>
          <p:cNvSpPr>
            <a:spLocks noGrp="1"/>
          </p:cNvSpPr>
          <p:nvPr>
            <p:ph type="body" sz="quarter" idx="26" hasCustomPrompt="1"/>
          </p:nvPr>
        </p:nvSpPr>
        <p:spPr>
          <a:xfrm>
            <a:off x="5817469" y="1503284"/>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3" name="Content Placeholder 15"/>
          <p:cNvSpPr>
            <a:spLocks noGrp="1"/>
          </p:cNvSpPr>
          <p:nvPr>
            <p:ph sz="quarter" idx="27" hasCustomPrompt="1"/>
          </p:nvPr>
        </p:nvSpPr>
        <p:spPr>
          <a:xfrm>
            <a:off x="5817469" y="1904661"/>
            <a:ext cx="2909455"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4" name="Text Placeholder 17"/>
          <p:cNvSpPr>
            <a:spLocks noGrp="1"/>
          </p:cNvSpPr>
          <p:nvPr>
            <p:ph type="body" sz="quarter" idx="28" hasCustomPrompt="1"/>
          </p:nvPr>
        </p:nvSpPr>
        <p:spPr>
          <a:xfrm>
            <a:off x="5817469" y="1672619"/>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5" name="Text Placeholder 15"/>
          <p:cNvSpPr>
            <a:spLocks noGrp="1"/>
          </p:cNvSpPr>
          <p:nvPr>
            <p:ph type="body" sz="quarter" idx="29" hasCustomPrompt="1"/>
          </p:nvPr>
        </p:nvSpPr>
        <p:spPr>
          <a:xfrm>
            <a:off x="2658633" y="3793634"/>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6" name="Text Placeholder 17"/>
          <p:cNvSpPr>
            <a:spLocks noGrp="1"/>
          </p:cNvSpPr>
          <p:nvPr>
            <p:ph type="body" sz="quarter" idx="30" hasCustomPrompt="1"/>
          </p:nvPr>
        </p:nvSpPr>
        <p:spPr>
          <a:xfrm>
            <a:off x="2658633" y="3967619"/>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7" name="Content Placeholder 15"/>
          <p:cNvSpPr>
            <a:spLocks noGrp="1"/>
          </p:cNvSpPr>
          <p:nvPr>
            <p:ph sz="quarter" idx="31" hasCustomPrompt="1"/>
          </p:nvPr>
        </p:nvSpPr>
        <p:spPr>
          <a:xfrm>
            <a:off x="2658633" y="4368997"/>
            <a:ext cx="2909455"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8" name="Text Placeholder 17"/>
          <p:cNvSpPr>
            <a:spLocks noGrp="1"/>
          </p:cNvSpPr>
          <p:nvPr>
            <p:ph type="body" sz="quarter" idx="32" hasCustomPrompt="1"/>
          </p:nvPr>
        </p:nvSpPr>
        <p:spPr>
          <a:xfrm>
            <a:off x="2658633" y="4136954"/>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9" name="Text Placeholder 15"/>
          <p:cNvSpPr>
            <a:spLocks noGrp="1"/>
          </p:cNvSpPr>
          <p:nvPr>
            <p:ph type="body" sz="quarter" idx="33" hasCustomPrompt="1"/>
          </p:nvPr>
        </p:nvSpPr>
        <p:spPr>
          <a:xfrm>
            <a:off x="5817469" y="3792236"/>
            <a:ext cx="2909455" cy="169433"/>
          </a:xfrm>
          <a:prstGeom prst="rect">
            <a:avLst/>
          </a:prstGeom>
        </p:spPr>
        <p:txBody>
          <a:bodyPr lIns="41015" tIns="41015" rIns="41015" bIns="41015">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30" name="Text Placeholder 17"/>
          <p:cNvSpPr>
            <a:spLocks noGrp="1"/>
          </p:cNvSpPr>
          <p:nvPr>
            <p:ph type="body" sz="quarter" idx="34" hasCustomPrompt="1"/>
          </p:nvPr>
        </p:nvSpPr>
        <p:spPr>
          <a:xfrm>
            <a:off x="5817469" y="3966219"/>
            <a:ext cx="2909455" cy="169434"/>
          </a:xfrm>
          <a:prstGeom prst="rect">
            <a:avLst/>
          </a:prstGeom>
        </p:spPr>
        <p:txBody>
          <a:bodyPr lIns="41015" tIns="41015" rIns="41015" bIns="41015">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31" name="Content Placeholder 15"/>
          <p:cNvSpPr>
            <a:spLocks noGrp="1"/>
          </p:cNvSpPr>
          <p:nvPr>
            <p:ph sz="quarter" idx="35" hasCustomPrompt="1"/>
          </p:nvPr>
        </p:nvSpPr>
        <p:spPr>
          <a:xfrm>
            <a:off x="5817469" y="4367599"/>
            <a:ext cx="2909455" cy="1613647"/>
          </a:xfrm>
          <a:ln>
            <a:noFill/>
          </a:ln>
        </p:spPr>
        <p:txBody>
          <a:bodyPr lIns="41015" tIns="41015" rIns="41015" bIns="41015" anchor="t"/>
          <a:lstStyle>
            <a:lvl1pPr marL="101113" indent="-101113"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32" name="Text Placeholder 17"/>
          <p:cNvSpPr>
            <a:spLocks noGrp="1"/>
          </p:cNvSpPr>
          <p:nvPr>
            <p:ph type="body" sz="quarter" idx="36" hasCustomPrompt="1"/>
          </p:nvPr>
        </p:nvSpPr>
        <p:spPr>
          <a:xfrm>
            <a:off x="5817469" y="4135552"/>
            <a:ext cx="2909455" cy="169434"/>
          </a:xfrm>
          <a:prstGeom prst="rect">
            <a:avLst/>
          </a:prstGeom>
        </p:spPr>
        <p:txBody>
          <a:bodyPr lIns="41015" tIns="41015" rIns="41015" bIns="41015">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extLst>
      <p:ext uri="{BB962C8B-B14F-4D97-AF65-F5344CB8AC3E}">
        <p14:creationId xmlns:p14="http://schemas.microsoft.com/office/powerpoint/2010/main" val="1321706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x Text: Flowchart 4">
    <p:spTree>
      <p:nvGrpSpPr>
        <p:cNvPr id="1" name=""/>
        <p:cNvGrpSpPr/>
        <p:nvPr/>
      </p:nvGrpSpPr>
      <p:grpSpPr>
        <a:xfrm>
          <a:off x="0" y="0"/>
          <a:ext cx="0" cy="0"/>
          <a:chOff x="0" y="0"/>
          <a:chExt cx="0" cy="0"/>
        </a:xfrm>
      </p:grpSpPr>
      <p:sp>
        <p:nvSpPr>
          <p:cNvPr id="38"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060" tIns="164060" rIns="164060" bIns="164060"/>
          <a:lstStyle>
            <a:lvl1pPr marL="0" marR="0" indent="0" algn="l" defTabSz="932968"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39"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060" tIns="82030" rIns="164060" bIns="82030"/>
          <a:lstStyle>
            <a:lvl1pPr marL="0" marR="0" indent="0" algn="l" defTabSz="932968"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2968"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15" tIns="41015" rIns="41015" bIns="41015"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15" tIns="41015" rIns="41015" bIns="41015" anchor="b">
            <a:noAutofit/>
          </a:bodyPr>
          <a:lstStyle>
            <a:lvl1pPr marL="82030" indent="-82030" algn="l" defTabSz="82030">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3" y="403412"/>
            <a:ext cx="2660073" cy="186366"/>
          </a:xfrm>
        </p:spPr>
        <p:txBody>
          <a:bodyPr lIns="41015" tIns="41015" rIns="41015" bIns="41015">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3"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15" tIns="0" rIns="41015"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15" tIns="41015" rIns="41015" bIns="4101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21" name="Text Placeholder 31"/>
          <p:cNvSpPr>
            <a:spLocks noGrp="1"/>
          </p:cNvSpPr>
          <p:nvPr>
            <p:ph type="body" sz="quarter" idx="28" hasCustomPrompt="1"/>
          </p:nvPr>
        </p:nvSpPr>
        <p:spPr>
          <a:xfrm>
            <a:off x="2907553" y="2234809"/>
            <a:ext cx="2327564" cy="1210235"/>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5"/>
          <p:cNvSpPr>
            <a:spLocks noGrp="1"/>
          </p:cNvSpPr>
          <p:nvPr>
            <p:ph type="body" sz="quarter" idx="21" hasCustomPrompt="1"/>
          </p:nvPr>
        </p:nvSpPr>
        <p:spPr>
          <a:xfrm>
            <a:off x="2704641" y="1562453"/>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3" name="Text Placeholder 15"/>
          <p:cNvSpPr>
            <a:spLocks noGrp="1"/>
          </p:cNvSpPr>
          <p:nvPr>
            <p:ph type="body" sz="quarter" idx="26" hasCustomPrompt="1"/>
          </p:nvPr>
        </p:nvSpPr>
        <p:spPr>
          <a:xfrm>
            <a:off x="5777464" y="1562453"/>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4" name="Text Placeholder 15"/>
          <p:cNvSpPr>
            <a:spLocks noGrp="1"/>
          </p:cNvSpPr>
          <p:nvPr>
            <p:ph type="body" sz="quarter" idx="30" hasCustomPrompt="1"/>
          </p:nvPr>
        </p:nvSpPr>
        <p:spPr>
          <a:xfrm>
            <a:off x="2704641" y="3949306"/>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5" name="Text Placeholder 15"/>
          <p:cNvSpPr>
            <a:spLocks noGrp="1"/>
          </p:cNvSpPr>
          <p:nvPr>
            <p:ph type="body" sz="quarter" idx="34" hasCustomPrompt="1"/>
          </p:nvPr>
        </p:nvSpPr>
        <p:spPr>
          <a:xfrm>
            <a:off x="5777464" y="3949306"/>
            <a:ext cx="2743200" cy="165792"/>
          </a:xfrm>
          <a:prstGeom prst="rect">
            <a:avLst/>
          </a:prstGeom>
        </p:spPr>
        <p:txBody>
          <a:bodyPr lIns="41015" tIns="41015" rIns="41015" bIns="41015"/>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6" name="Text Placeholder 15"/>
          <p:cNvSpPr>
            <a:spLocks noGrp="1"/>
          </p:cNvSpPr>
          <p:nvPr>
            <p:ph type="body" sz="quarter" idx="35" hasCustomPrompt="1"/>
          </p:nvPr>
        </p:nvSpPr>
        <p:spPr bwMode="gray">
          <a:xfrm>
            <a:off x="2704641" y="1327129"/>
            <a:ext cx="2743200" cy="242047"/>
          </a:xfrm>
          <a:prstGeom prst="rect">
            <a:avLst/>
          </a:prstGeom>
        </p:spPr>
        <p:txBody>
          <a:bodyPr lIns="41015" tIns="41015" rIns="41015" bIns="41015"/>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27" name="Text Placeholder 15"/>
          <p:cNvSpPr>
            <a:spLocks noGrp="1"/>
          </p:cNvSpPr>
          <p:nvPr>
            <p:ph type="body" sz="quarter" idx="36" hasCustomPrompt="1"/>
          </p:nvPr>
        </p:nvSpPr>
        <p:spPr bwMode="gray">
          <a:xfrm>
            <a:off x="5777464" y="1327129"/>
            <a:ext cx="2743200" cy="242047"/>
          </a:xfrm>
          <a:prstGeom prst="rect">
            <a:avLst/>
          </a:prstGeom>
        </p:spPr>
        <p:txBody>
          <a:bodyPr lIns="41015" tIns="41015" rIns="41015" bIns="41015"/>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8" name="Text Placeholder 15"/>
          <p:cNvSpPr>
            <a:spLocks noGrp="1"/>
          </p:cNvSpPr>
          <p:nvPr>
            <p:ph type="body" sz="quarter" idx="37" hasCustomPrompt="1"/>
          </p:nvPr>
        </p:nvSpPr>
        <p:spPr bwMode="gray">
          <a:xfrm>
            <a:off x="2704641" y="3687088"/>
            <a:ext cx="2743200" cy="242047"/>
          </a:xfrm>
          <a:prstGeom prst="rect">
            <a:avLst/>
          </a:prstGeom>
        </p:spPr>
        <p:txBody>
          <a:bodyPr lIns="41015" tIns="41015" rIns="41015" bIns="41015"/>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9" name="Text Placeholder 15"/>
          <p:cNvSpPr>
            <a:spLocks noGrp="1"/>
          </p:cNvSpPr>
          <p:nvPr>
            <p:ph type="body" sz="quarter" idx="38" hasCustomPrompt="1"/>
          </p:nvPr>
        </p:nvSpPr>
        <p:spPr bwMode="gray">
          <a:xfrm>
            <a:off x="5777464" y="3687088"/>
            <a:ext cx="2743200" cy="242047"/>
          </a:xfrm>
          <a:prstGeom prst="rect">
            <a:avLst/>
          </a:prstGeom>
        </p:spPr>
        <p:txBody>
          <a:bodyPr lIns="41015" tIns="41015" rIns="41015" bIns="41015"/>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30" name="Picture Placeholder 20"/>
          <p:cNvSpPr>
            <a:spLocks noGrp="1"/>
          </p:cNvSpPr>
          <p:nvPr>
            <p:ph type="pic" sz="quarter" idx="43" hasCustomPrompt="1"/>
          </p:nvPr>
        </p:nvSpPr>
        <p:spPr>
          <a:xfrm>
            <a:off x="3780392" y="1797776"/>
            <a:ext cx="581891" cy="403412"/>
          </a:xfrm>
          <a:prstGeom prst="rect">
            <a:avLst/>
          </a:prstGeom>
        </p:spPr>
        <p:txBody>
          <a:bodyPr lIns="16406" tIns="16406" rIns="16406" bIns="16406" anchor="t"/>
          <a:lstStyle>
            <a:lvl1pPr marL="0" indent="0" algn="ctr">
              <a:buNone/>
              <a:defRPr sz="900" baseline="0"/>
            </a:lvl1pPr>
          </a:lstStyle>
          <a:p>
            <a:r>
              <a:rPr lang="en-US" dirty="0" smtClean="0"/>
              <a:t>Icon</a:t>
            </a:r>
            <a:endParaRPr lang="en-US" dirty="0"/>
          </a:p>
        </p:txBody>
      </p:sp>
      <p:sp>
        <p:nvSpPr>
          <p:cNvPr id="31" name="Picture Placeholder 20"/>
          <p:cNvSpPr>
            <a:spLocks noGrp="1"/>
          </p:cNvSpPr>
          <p:nvPr>
            <p:ph type="pic" sz="quarter" idx="44" hasCustomPrompt="1"/>
          </p:nvPr>
        </p:nvSpPr>
        <p:spPr>
          <a:xfrm>
            <a:off x="6853215" y="1797776"/>
            <a:ext cx="581891" cy="403412"/>
          </a:xfrm>
          <a:prstGeom prst="rect">
            <a:avLst/>
          </a:prstGeom>
        </p:spPr>
        <p:txBody>
          <a:bodyPr lIns="16406" tIns="16406" rIns="16406" bIns="16406" anchor="t"/>
          <a:lstStyle>
            <a:lvl1pPr marL="0" indent="0" algn="ctr">
              <a:buNone/>
              <a:defRPr sz="900" baseline="0"/>
            </a:lvl1pPr>
          </a:lstStyle>
          <a:p>
            <a:r>
              <a:rPr lang="en-US" dirty="0" smtClean="0"/>
              <a:t>Icon</a:t>
            </a:r>
            <a:endParaRPr lang="en-US" dirty="0"/>
          </a:p>
        </p:txBody>
      </p:sp>
      <p:sp>
        <p:nvSpPr>
          <p:cNvPr id="32" name="Picture Placeholder 20"/>
          <p:cNvSpPr>
            <a:spLocks noGrp="1"/>
          </p:cNvSpPr>
          <p:nvPr>
            <p:ph type="pic" sz="quarter" idx="45" hasCustomPrompt="1"/>
          </p:nvPr>
        </p:nvSpPr>
        <p:spPr>
          <a:xfrm>
            <a:off x="3783275" y="4184629"/>
            <a:ext cx="581891" cy="403412"/>
          </a:xfrm>
          <a:prstGeom prst="rect">
            <a:avLst/>
          </a:prstGeom>
        </p:spPr>
        <p:txBody>
          <a:bodyPr lIns="16406" tIns="16406" rIns="16406" bIns="16406" anchor="t"/>
          <a:lstStyle>
            <a:lvl1pPr marL="0" indent="0" algn="ctr">
              <a:buNone/>
              <a:defRPr sz="900" baseline="0"/>
            </a:lvl1pPr>
          </a:lstStyle>
          <a:p>
            <a:r>
              <a:rPr lang="en-US" dirty="0" smtClean="0"/>
              <a:t>Icon</a:t>
            </a:r>
            <a:endParaRPr lang="en-US" dirty="0"/>
          </a:p>
        </p:txBody>
      </p:sp>
      <p:sp>
        <p:nvSpPr>
          <p:cNvPr id="33" name="Picture Placeholder 20"/>
          <p:cNvSpPr>
            <a:spLocks noGrp="1"/>
          </p:cNvSpPr>
          <p:nvPr>
            <p:ph type="pic" sz="quarter" idx="46" hasCustomPrompt="1"/>
          </p:nvPr>
        </p:nvSpPr>
        <p:spPr>
          <a:xfrm>
            <a:off x="6856098" y="4184629"/>
            <a:ext cx="581891" cy="403412"/>
          </a:xfrm>
          <a:prstGeom prst="rect">
            <a:avLst/>
          </a:prstGeom>
        </p:spPr>
        <p:txBody>
          <a:bodyPr lIns="16406" tIns="16406" rIns="16406" bIns="16406" anchor="t"/>
          <a:lstStyle>
            <a:lvl1pPr marL="0" indent="0" algn="ctr">
              <a:buNone/>
              <a:defRPr sz="900" baseline="0"/>
            </a:lvl1pPr>
          </a:lstStyle>
          <a:p>
            <a:r>
              <a:rPr lang="en-US" dirty="0" smtClean="0"/>
              <a:t>Icon</a:t>
            </a:r>
            <a:endParaRPr lang="en-US" dirty="0"/>
          </a:p>
        </p:txBody>
      </p:sp>
      <p:sp>
        <p:nvSpPr>
          <p:cNvPr id="34" name="Text Placeholder 31"/>
          <p:cNvSpPr>
            <a:spLocks noGrp="1"/>
          </p:cNvSpPr>
          <p:nvPr>
            <p:ph type="body" sz="quarter" idx="47" hasCustomPrompt="1"/>
          </p:nvPr>
        </p:nvSpPr>
        <p:spPr>
          <a:xfrm>
            <a:off x="5985282" y="2234809"/>
            <a:ext cx="2327564" cy="1210235"/>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 Placeholder 31"/>
          <p:cNvSpPr>
            <a:spLocks noGrp="1"/>
          </p:cNvSpPr>
          <p:nvPr>
            <p:ph type="body" sz="quarter" idx="48" hasCustomPrompt="1"/>
          </p:nvPr>
        </p:nvSpPr>
        <p:spPr>
          <a:xfrm>
            <a:off x="2907553" y="4628678"/>
            <a:ext cx="2327564" cy="1210235"/>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31"/>
          <p:cNvSpPr>
            <a:spLocks noGrp="1"/>
          </p:cNvSpPr>
          <p:nvPr>
            <p:ph type="body" sz="quarter" idx="49" hasCustomPrompt="1"/>
          </p:nvPr>
        </p:nvSpPr>
        <p:spPr>
          <a:xfrm>
            <a:off x="5985282" y="4628678"/>
            <a:ext cx="2327564" cy="1210235"/>
          </a:xfrm>
        </p:spPr>
        <p:txBody>
          <a:bodyPr lIns="41015" tIns="41015" rIns="41015" bIns="41015"/>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ext Placeholder 24"/>
          <p:cNvSpPr>
            <a:spLocks noGrp="1"/>
          </p:cNvSpPr>
          <p:nvPr>
            <p:ph type="body" sz="quarter" idx="50" hasCustomPrompt="1"/>
          </p:nvPr>
        </p:nvSpPr>
        <p:spPr>
          <a:xfrm>
            <a:off x="4946246" y="3297430"/>
            <a:ext cx="1364329" cy="396977"/>
          </a:xfrm>
          <a:solidFill>
            <a:srgbClr val="92D050"/>
          </a:solidFill>
        </p:spPr>
        <p:txBody>
          <a:bodyPr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a:t>
            </a:r>
            <a:br>
              <a:rPr lang="en-US" dirty="0" smtClean="0"/>
            </a:br>
            <a:r>
              <a:rPr lang="en-US" dirty="0" smtClean="0"/>
              <a:t>the red numbers </a:t>
            </a:r>
            <a:endParaRPr lang="en-US" dirty="0"/>
          </a:p>
        </p:txBody>
      </p:sp>
    </p:spTree>
    <p:extLst>
      <p:ext uri="{BB962C8B-B14F-4D97-AF65-F5344CB8AC3E}">
        <p14:creationId xmlns:p14="http://schemas.microsoft.com/office/powerpoint/2010/main" val="1673248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ok: Credits &amp; Legal Cavea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14" name="Rectangle 13"/>
          <p:cNvSpPr/>
          <p:nvPr userDrawn="1"/>
        </p:nvSpPr>
        <p:spPr>
          <a:xfrm>
            <a:off x="581891" y="4430225"/>
            <a:ext cx="7980218" cy="1855694"/>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914021"/>
            <a:endParaRPr lang="en-US" dirty="0">
              <a:solidFill>
                <a:srgbClr val="FFFFFF"/>
              </a:solidFill>
            </a:endParaRPr>
          </a:p>
        </p:txBody>
      </p:sp>
      <p:sp>
        <p:nvSpPr>
          <p:cNvPr id="16" name="TextBox 15"/>
          <p:cNvSpPr txBox="1"/>
          <p:nvPr userDrawn="1"/>
        </p:nvSpPr>
        <p:spPr>
          <a:xfrm rot="10800000" flipH="1" flipV="1">
            <a:off x="825457" y="4550762"/>
            <a:ext cx="3491345" cy="1621714"/>
          </a:xfrm>
          <a:prstGeom prst="rect">
            <a:avLst/>
          </a:prstGeom>
          <a:noFill/>
        </p:spPr>
        <p:txBody>
          <a:bodyPr wrap="square" lIns="82030" tIns="41015" rIns="82030" bIns="41015" rtlCol="0">
            <a:spAutoFit/>
          </a:bodyPr>
          <a:lstStyle/>
          <a:p>
            <a:pPr defTabSz="914021">
              <a:spcBef>
                <a:spcPts val="359"/>
              </a:spcBef>
            </a:pPr>
            <a:r>
              <a:rPr lang="en-US" sz="700" b="1" baseline="30000" dirty="0">
                <a:solidFill>
                  <a:prstClr val="black"/>
                </a:solidFill>
                <a:cs typeface="Arial"/>
              </a:rPr>
              <a:t>LEGAL CAVEAT</a:t>
            </a:r>
          </a:p>
          <a:p>
            <a:pPr defTabSz="914021">
              <a:spcBef>
                <a:spcPts val="359"/>
              </a:spcBef>
            </a:pPr>
            <a:r>
              <a:rPr lang="en-US" sz="700" baseline="30000" dirty="0">
                <a:solidFill>
                  <a:prstClr val="black"/>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defTabSz="914021">
              <a:spcBef>
                <a:spcPts val="359"/>
              </a:spcBef>
            </a:pPr>
            <a:r>
              <a:rPr lang="en-US" sz="700" baseline="30000" dirty="0">
                <a:solidFill>
                  <a:prstClr val="black"/>
                </a:solidFill>
                <a:cs typeface="Arial"/>
              </a:rPr>
              <a:t>The Advisory Board is a registered trademark of The Advisory Board Company in the United States and other countries. Members are not permitted to use this trademark, or any other Advisory Board trademark, product name, service name, trade </a:t>
            </a:r>
            <a:r>
              <a:rPr lang="en-US" sz="700" baseline="30000" dirty="0" smtClean="0">
                <a:solidFill>
                  <a:prstClr val="black"/>
                </a:solidFill>
                <a:cs typeface="Arial"/>
              </a:rPr>
              <a:t>name, </a:t>
            </a:r>
            <a:r>
              <a:rPr lang="en-US" sz="700" baseline="30000" dirty="0">
                <a:solidFill>
                  <a:prstClr val="black"/>
                </a:solidFill>
                <a:cs typeface="Arial"/>
              </a:rPr>
              <a:t>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r>
              <a:rPr lang="en-US" sz="700" baseline="30000" dirty="0" smtClean="0">
                <a:solidFill>
                  <a:prstClr val="black"/>
                </a:solidFill>
                <a:cs typeface="Arial"/>
              </a:rPr>
              <a:t>.</a:t>
            </a:r>
            <a:endParaRPr lang="en-US" sz="700" baseline="30000" dirty="0">
              <a:solidFill>
                <a:prstClr val="black"/>
              </a:solidFill>
              <a:cs typeface="Arial"/>
            </a:endParaRPr>
          </a:p>
        </p:txBody>
      </p:sp>
      <p:sp>
        <p:nvSpPr>
          <p:cNvPr id="17" name="TextBox 16"/>
          <p:cNvSpPr txBox="1"/>
          <p:nvPr userDrawn="1"/>
        </p:nvSpPr>
        <p:spPr>
          <a:xfrm>
            <a:off x="4598617" y="4515232"/>
            <a:ext cx="3740727" cy="1738004"/>
          </a:xfrm>
          <a:prstGeom prst="rect">
            <a:avLst/>
          </a:prstGeom>
          <a:noFill/>
        </p:spPr>
        <p:txBody>
          <a:bodyPr wrap="square" lIns="82030" tIns="41015" rIns="82030" bIns="41015" rtlCol="0">
            <a:spAutoFit/>
          </a:bodyPr>
          <a:lstStyle/>
          <a:p>
            <a:pPr defTabSz="914021">
              <a:spcBef>
                <a:spcPts val="359"/>
              </a:spcBef>
            </a:pPr>
            <a:r>
              <a:rPr lang="en-US" sz="700" b="1" baseline="30000" dirty="0">
                <a:solidFill>
                  <a:prstClr val="black"/>
                </a:solidFill>
                <a:cs typeface="Arial"/>
              </a:rPr>
              <a:t>IMPORTANT: Please read the following.</a:t>
            </a:r>
          </a:p>
          <a:p>
            <a:pPr defTabSz="914021">
              <a:spcBef>
                <a:spcPts val="359"/>
              </a:spcBef>
            </a:pPr>
            <a:r>
              <a:rPr lang="en-US" sz="700" baseline="30000" dirty="0">
                <a:solidFill>
                  <a:prstClr val="black"/>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a:t>
            </a:r>
            <a:r>
              <a:rPr lang="en-US" sz="700" baseline="30000" dirty="0" smtClean="0">
                <a:solidFill>
                  <a:prstClr val="black"/>
                </a:solidFill>
                <a:cs typeface="Arial"/>
              </a:rPr>
              <a:t>following:</a:t>
            </a:r>
          </a:p>
          <a:p>
            <a:pPr marL="101113" indent="-101113" defTabSz="914021">
              <a:spcBef>
                <a:spcPts val="179"/>
              </a:spcBef>
            </a:pPr>
            <a:r>
              <a:rPr lang="en-US" sz="700" baseline="30000" dirty="0" smtClean="0">
                <a:solidFill>
                  <a:prstClr val="black"/>
                </a:solidFill>
                <a:cs typeface="Arial"/>
              </a:rPr>
              <a:t>1.</a:t>
            </a:r>
            <a:r>
              <a:rPr lang="en-US" sz="700" dirty="0" smtClean="0">
                <a:solidFill>
                  <a:prstClr val="black"/>
                </a:solidFill>
                <a:cs typeface="Arial"/>
              </a:rPr>
              <a:t> 	</a:t>
            </a:r>
            <a:r>
              <a:rPr lang="en-US" sz="700" baseline="30000" dirty="0" smtClean="0">
                <a:solidFill>
                  <a:prstClr val="black"/>
                </a:solidFill>
                <a:cs typeface="Arial"/>
              </a:rPr>
              <a:t>The </a:t>
            </a:r>
            <a:r>
              <a:rPr lang="en-US" sz="700" baseline="30000" dirty="0">
                <a:solidFill>
                  <a:prstClr val="black"/>
                </a:solidFill>
                <a:cs typeface="Arial"/>
              </a:rPr>
              <a:t>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01113" indent="-101113" defTabSz="914021">
              <a:spcBef>
                <a:spcPts val="179"/>
              </a:spcBef>
            </a:pPr>
            <a:r>
              <a:rPr lang="en-US" sz="700" baseline="30000" dirty="0" smtClean="0">
                <a:solidFill>
                  <a:prstClr val="black"/>
                </a:solidFill>
                <a:cs typeface="Arial"/>
              </a:rPr>
              <a:t>2. 	Each </a:t>
            </a:r>
            <a:r>
              <a:rPr lang="en-US" sz="700" baseline="30000" dirty="0">
                <a:solidFill>
                  <a:prstClr val="black"/>
                </a:solidFill>
                <a:cs typeface="Arial"/>
              </a:rPr>
              <a:t>member shall not sell, </a:t>
            </a:r>
            <a:r>
              <a:rPr lang="en-US" sz="700" baseline="30000" dirty="0" smtClean="0">
                <a:solidFill>
                  <a:prstClr val="black"/>
                </a:solidFill>
                <a:cs typeface="Arial"/>
              </a:rPr>
              <a:t>license, </a:t>
            </a:r>
            <a:r>
              <a:rPr lang="en-US" sz="700" baseline="30000" dirty="0">
                <a:solidFill>
                  <a:prstClr val="black"/>
                </a:solidFill>
                <a:cs typeface="Arial"/>
              </a:rPr>
              <a:t>or republish this Report. Each member shall not disseminate or permit the use of, and shall take reasonable precautions to prevent such dissemination or use of, this Report by (a) any of its employees and agents (except as stated below), or (b) any third party.</a:t>
            </a:r>
          </a:p>
          <a:p>
            <a:pPr marL="101113" indent="-101113" defTabSz="914021">
              <a:spcBef>
                <a:spcPts val="179"/>
              </a:spcBef>
            </a:pPr>
            <a:r>
              <a:rPr lang="en-US" sz="700" baseline="30000" dirty="0" smtClean="0">
                <a:solidFill>
                  <a:prstClr val="black"/>
                </a:solidFill>
                <a:cs typeface="Arial"/>
              </a:rPr>
              <a:t>3. 	Each </a:t>
            </a:r>
            <a:r>
              <a:rPr lang="en-US" sz="700" baseline="30000" dirty="0">
                <a:solidFill>
                  <a:prstClr val="black"/>
                </a:solidFill>
                <a:cs typeface="Arial"/>
              </a:rPr>
              <a:t>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700" spc="-9" baseline="30000" dirty="0">
                <a:solidFill>
                  <a:prstClr val="black"/>
                </a:solidFill>
                <a:cs typeface="Arial"/>
              </a:rPr>
              <a:t>Report for its internal use only. Each member may make a limited number of copies, solely </a:t>
            </a:r>
            <a:r>
              <a:rPr lang="en-US" sz="700" baseline="30000" dirty="0">
                <a:solidFill>
                  <a:prstClr val="black"/>
                </a:solidFill>
                <a:cs typeface="Arial"/>
              </a:rPr>
              <a:t>as adequate for use by its employees and agents in accordance with the terms herein. </a:t>
            </a:r>
          </a:p>
          <a:p>
            <a:pPr marL="101113" indent="-101113" defTabSz="914021">
              <a:spcBef>
                <a:spcPts val="179"/>
              </a:spcBef>
            </a:pPr>
            <a:r>
              <a:rPr lang="en-US" sz="700" baseline="30000" dirty="0" smtClean="0">
                <a:solidFill>
                  <a:prstClr val="black"/>
                </a:solidFill>
                <a:cs typeface="Arial"/>
              </a:rPr>
              <a:t>4. 	Each </a:t>
            </a:r>
            <a:r>
              <a:rPr lang="en-US" sz="700" baseline="30000" dirty="0">
                <a:solidFill>
                  <a:prstClr val="black"/>
                </a:solidFill>
                <a:cs typeface="Arial"/>
              </a:rPr>
              <a:t>member shall not remove from this Report any confidential markings, copyright </a:t>
            </a:r>
            <a:r>
              <a:rPr lang="en-US" sz="700" baseline="30000" dirty="0" smtClean="0">
                <a:solidFill>
                  <a:prstClr val="black"/>
                </a:solidFill>
                <a:cs typeface="Arial"/>
              </a:rPr>
              <a:t>notices, and </a:t>
            </a:r>
            <a:r>
              <a:rPr lang="en-US" sz="700" baseline="30000" dirty="0">
                <a:solidFill>
                  <a:prstClr val="black"/>
                </a:solidFill>
                <a:cs typeface="Arial"/>
              </a:rPr>
              <a:t>other similar indicia herein.</a:t>
            </a:r>
          </a:p>
          <a:p>
            <a:pPr marL="101113" indent="-101113" defTabSz="914021">
              <a:spcBef>
                <a:spcPts val="179"/>
              </a:spcBef>
            </a:pPr>
            <a:r>
              <a:rPr lang="en-US" sz="700" baseline="30000" dirty="0" smtClean="0">
                <a:solidFill>
                  <a:prstClr val="black"/>
                </a:solidFill>
                <a:cs typeface="Arial"/>
              </a:rPr>
              <a:t>5. 	Each </a:t>
            </a:r>
            <a:r>
              <a:rPr lang="en-US" sz="700" baseline="30000" dirty="0">
                <a:solidFill>
                  <a:prstClr val="black"/>
                </a:solidFill>
                <a:cs typeface="Arial"/>
              </a:rPr>
              <a:t>member is responsible for any breach of its obligations as stated herein by any of its employees or </a:t>
            </a:r>
            <a:r>
              <a:rPr lang="en-US" sz="700" baseline="30000" dirty="0" smtClean="0">
                <a:solidFill>
                  <a:prstClr val="black"/>
                </a:solidFill>
                <a:cs typeface="Arial"/>
              </a:rPr>
              <a:t>agents. </a:t>
            </a:r>
          </a:p>
          <a:p>
            <a:pPr marL="101113" indent="-101113" defTabSz="914021">
              <a:spcBef>
                <a:spcPts val="179"/>
              </a:spcBef>
            </a:pPr>
            <a:r>
              <a:rPr lang="en-US" sz="700" baseline="30000" dirty="0" smtClean="0">
                <a:solidFill>
                  <a:prstClr val="black"/>
                </a:solidFill>
                <a:cs typeface="Arial"/>
              </a:rPr>
              <a:t>6. 	If </a:t>
            </a:r>
            <a:r>
              <a:rPr lang="en-US" sz="700" baseline="30000" dirty="0">
                <a:solidFill>
                  <a:prstClr val="black"/>
                </a:solidFill>
                <a:cs typeface="Arial"/>
              </a:rPr>
              <a:t>a member is unwilling to abide by any of the foregoing obligations, then such </a:t>
            </a:r>
            <a:r>
              <a:rPr lang="en-US" sz="700" baseline="30000" dirty="0" smtClean="0">
                <a:solidFill>
                  <a:prstClr val="black"/>
                </a:solidFill>
                <a:cs typeface="Arial"/>
              </a:rPr>
              <a:t>member shall </a:t>
            </a:r>
            <a:r>
              <a:rPr lang="en-US" sz="700" baseline="30000" dirty="0">
                <a:solidFill>
                  <a:prstClr val="black"/>
                </a:solidFill>
                <a:cs typeface="Arial"/>
              </a:rPr>
              <a:t>promptly return this Report and all copies thereof to The Advisory Board Company</a:t>
            </a:r>
            <a:r>
              <a:rPr lang="en-US" sz="700" baseline="30000" dirty="0" smtClean="0">
                <a:solidFill>
                  <a:prstClr val="black"/>
                </a:solidFill>
                <a:cs typeface="Arial"/>
              </a:rPr>
              <a:t>. </a:t>
            </a:r>
            <a:endParaRPr lang="en-US" sz="700" baseline="30000" dirty="0">
              <a:solidFill>
                <a:prstClr val="black"/>
              </a:solidFill>
              <a:cs typeface="Arial"/>
            </a:endParaRPr>
          </a:p>
        </p:txBody>
      </p:sp>
      <p:sp>
        <p:nvSpPr>
          <p:cNvPr id="18" name="Text Placeholder 8"/>
          <p:cNvSpPr>
            <a:spLocks noGrp="1"/>
          </p:cNvSpPr>
          <p:nvPr>
            <p:ph type="body" sz="quarter" idx="21" hasCustomPrompt="1"/>
          </p:nvPr>
        </p:nvSpPr>
        <p:spPr>
          <a:xfrm>
            <a:off x="2452255" y="1130532"/>
            <a:ext cx="4239491" cy="169199"/>
          </a:xfrm>
          <a:prstGeom prst="rect">
            <a:avLst/>
          </a:prstGeom>
        </p:spPr>
        <p:txBody>
          <a:bodyPr lIns="41015" tIns="41015" rIns="41015" bIns="41015"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Project Director (click to add desired text)</a:t>
            </a:r>
            <a:endParaRPr lang="en-US" dirty="0"/>
          </a:p>
        </p:txBody>
      </p:sp>
      <p:sp>
        <p:nvSpPr>
          <p:cNvPr id="19" name="Text Placeholder 8"/>
          <p:cNvSpPr>
            <a:spLocks noGrp="1"/>
          </p:cNvSpPr>
          <p:nvPr>
            <p:ph type="body" sz="quarter" idx="11" hasCustomPrompt="1"/>
          </p:nvPr>
        </p:nvSpPr>
        <p:spPr>
          <a:xfrm>
            <a:off x="2452255" y="1301941"/>
            <a:ext cx="4239491" cy="157700"/>
          </a:xfrm>
          <a:prstGeom prst="rect">
            <a:avLst/>
          </a:prstGeom>
        </p:spPr>
        <p:txBody>
          <a:bodyPr lIns="41015" tIns="41015" rIns="41015" bIns="41015"/>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1" name="Text Placeholder 8"/>
          <p:cNvSpPr>
            <a:spLocks noGrp="1"/>
          </p:cNvSpPr>
          <p:nvPr>
            <p:ph type="body" sz="quarter" idx="13" hasCustomPrompt="1"/>
          </p:nvPr>
        </p:nvSpPr>
        <p:spPr>
          <a:xfrm>
            <a:off x="2452255" y="1592093"/>
            <a:ext cx="4239491" cy="169199"/>
          </a:xfrm>
          <a:prstGeom prst="rect">
            <a:avLst/>
          </a:prstGeom>
        </p:spPr>
        <p:txBody>
          <a:bodyPr lIns="41015" tIns="41015" rIns="41015" bIns="41015"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Contributing Consultants (click to add desired text)</a:t>
            </a:r>
            <a:endParaRPr lang="en-US" dirty="0"/>
          </a:p>
        </p:txBody>
      </p:sp>
      <p:sp>
        <p:nvSpPr>
          <p:cNvPr id="22" name="Text Placeholder 8"/>
          <p:cNvSpPr>
            <a:spLocks noGrp="1"/>
          </p:cNvSpPr>
          <p:nvPr>
            <p:ph type="body" sz="quarter" idx="14" hasCustomPrompt="1"/>
          </p:nvPr>
        </p:nvSpPr>
        <p:spPr>
          <a:xfrm>
            <a:off x="2452255" y="1763499"/>
            <a:ext cx="4239491" cy="157700"/>
          </a:xfrm>
          <a:prstGeom prst="rect">
            <a:avLst/>
          </a:prstGeom>
        </p:spPr>
        <p:txBody>
          <a:bodyPr lIns="41015" tIns="41015" rIns="41015" bIns="41015"/>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3" name="Text Placeholder 8"/>
          <p:cNvSpPr>
            <a:spLocks noGrp="1"/>
          </p:cNvSpPr>
          <p:nvPr>
            <p:ph type="body" sz="quarter" idx="15" hasCustomPrompt="1"/>
          </p:nvPr>
        </p:nvSpPr>
        <p:spPr>
          <a:xfrm>
            <a:off x="2452255" y="2062341"/>
            <a:ext cx="4239491" cy="169199"/>
          </a:xfrm>
          <a:prstGeom prst="rect">
            <a:avLst/>
          </a:prstGeom>
        </p:spPr>
        <p:txBody>
          <a:bodyPr lIns="41015" tIns="41015" rIns="41015" bIns="41015"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Design Consultant (click to add desired text)</a:t>
            </a:r>
            <a:endParaRPr lang="en-US" dirty="0"/>
          </a:p>
        </p:txBody>
      </p:sp>
      <p:sp>
        <p:nvSpPr>
          <p:cNvPr id="24" name="Text Placeholder 8"/>
          <p:cNvSpPr>
            <a:spLocks noGrp="1"/>
          </p:cNvSpPr>
          <p:nvPr>
            <p:ph type="body" sz="quarter" idx="16" hasCustomPrompt="1"/>
          </p:nvPr>
        </p:nvSpPr>
        <p:spPr>
          <a:xfrm>
            <a:off x="2452255" y="2233749"/>
            <a:ext cx="4239491" cy="157700"/>
          </a:xfrm>
          <a:prstGeom prst="rect">
            <a:avLst/>
          </a:prstGeom>
        </p:spPr>
        <p:txBody>
          <a:bodyPr lIns="41015" tIns="41015" rIns="41015" bIns="41015"/>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5" name="Text Placeholder 8"/>
          <p:cNvSpPr>
            <a:spLocks noGrp="1"/>
          </p:cNvSpPr>
          <p:nvPr>
            <p:ph type="body" sz="quarter" idx="17" hasCustomPrompt="1"/>
          </p:nvPr>
        </p:nvSpPr>
        <p:spPr>
          <a:xfrm>
            <a:off x="2452255" y="2527982"/>
            <a:ext cx="4239491" cy="169199"/>
          </a:xfrm>
          <a:prstGeom prst="rect">
            <a:avLst/>
          </a:prstGeom>
        </p:spPr>
        <p:txBody>
          <a:bodyPr lIns="41015" tIns="41015" rIns="41015" bIns="41015"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Executive Director (click to add desired text)</a:t>
            </a:r>
            <a:endParaRPr lang="en-US" dirty="0"/>
          </a:p>
        </p:txBody>
      </p:sp>
      <p:sp>
        <p:nvSpPr>
          <p:cNvPr id="26" name="Text Placeholder 8"/>
          <p:cNvSpPr>
            <a:spLocks noGrp="1"/>
          </p:cNvSpPr>
          <p:nvPr>
            <p:ph type="body" sz="quarter" idx="18" hasCustomPrompt="1"/>
          </p:nvPr>
        </p:nvSpPr>
        <p:spPr>
          <a:xfrm>
            <a:off x="2452255" y="2699388"/>
            <a:ext cx="4239491" cy="157700"/>
          </a:xfrm>
          <a:prstGeom prst="rect">
            <a:avLst/>
          </a:prstGeom>
        </p:spPr>
        <p:txBody>
          <a:bodyPr lIns="41015" tIns="41015" rIns="41015" bIns="41015"/>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7" name="Title Placeholder 1"/>
          <p:cNvSpPr>
            <a:spLocks noGrp="1"/>
          </p:cNvSpPr>
          <p:nvPr>
            <p:ph type="title" hasCustomPrompt="1"/>
          </p:nvPr>
        </p:nvSpPr>
        <p:spPr bwMode="gray">
          <a:xfrm>
            <a:off x="1662546" y="673829"/>
            <a:ext cx="5818909" cy="249114"/>
          </a:xfrm>
          <a:prstGeom prst="rect">
            <a:avLst/>
          </a:prstGeom>
        </p:spPr>
        <p:txBody>
          <a:bodyPr vert="horz" wrap="square" lIns="41015" tIns="0" rIns="41015" bIns="0" rtlCol="0" anchor="b">
            <a:noAutofit/>
          </a:bodyPr>
          <a:lstStyle>
            <a:lvl1pPr algn="ctr">
              <a:defRPr baseline="0"/>
            </a:lvl1pPr>
          </a:lstStyle>
          <a:p>
            <a:r>
              <a:rPr lang="en-US" dirty="0" smtClean="0"/>
              <a:t>Program Name – Arial 18pt Bold</a:t>
            </a:r>
            <a:endParaRPr lang="en-US" dirty="0"/>
          </a:p>
        </p:txBody>
      </p:sp>
    </p:spTree>
    <p:extLst>
      <p:ext uri="{BB962C8B-B14F-4D97-AF65-F5344CB8AC3E}">
        <p14:creationId xmlns:p14="http://schemas.microsoft.com/office/powerpoint/2010/main" val="2948344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ok: Table of Conte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2" hasCustomPrompt="1"/>
          </p:nvPr>
        </p:nvSpPr>
        <p:spPr>
          <a:xfrm>
            <a:off x="1662546" y="1378325"/>
            <a:ext cx="5818909" cy="4437529"/>
          </a:xfrm>
          <a:prstGeom prst="rect">
            <a:avLst/>
          </a:prstGeom>
        </p:spPr>
        <p:txBody>
          <a:bodyPr lIns="41015" tIns="41015" rIns="41015" bIns="41015"/>
          <a:lstStyle>
            <a:lvl1pPr marL="0" marR="0" indent="0" algn="l" defTabSz="932968" rtl="0" eaLnBrk="1" fontAlgn="base" latinLnBrk="0" hangingPunct="1">
              <a:lnSpc>
                <a:spcPct val="100000"/>
              </a:lnSpc>
              <a:spcBef>
                <a:spcPts val="538"/>
              </a:spcBef>
              <a:spcAft>
                <a:spcPct val="0"/>
              </a:spcAft>
              <a:buClrTx/>
              <a:buSzTx/>
              <a:buFontTx/>
              <a:buNone/>
              <a:tabLst>
                <a:tab pos="5569745" algn="r"/>
              </a:tabLst>
              <a:defRPr sz="1000" baseline="0">
                <a:latin typeface="+mn-lt"/>
              </a:defRPr>
            </a:lvl1pPr>
            <a:lvl2pPr marL="0" indent="0">
              <a:spcBef>
                <a:spcPts val="215"/>
              </a:spcBef>
              <a:buNone/>
              <a:defRPr sz="1000">
                <a:latin typeface="+mn-lt"/>
              </a:defRPr>
            </a:lvl2pPr>
            <a:lvl3pPr marL="0" indent="0">
              <a:spcBef>
                <a:spcPts val="215"/>
              </a:spcBef>
              <a:buNone/>
              <a:defRPr sz="1000">
                <a:latin typeface="+mn-lt"/>
              </a:defRPr>
            </a:lvl3pPr>
            <a:lvl4pPr marL="0" indent="0">
              <a:spcBef>
                <a:spcPts val="215"/>
              </a:spcBef>
              <a:buNone/>
              <a:defRPr sz="1000">
                <a:latin typeface="+mn-lt"/>
              </a:defRPr>
            </a:lvl4pPr>
            <a:lvl5pPr marL="0" indent="0">
              <a:spcBef>
                <a:spcPts val="215"/>
              </a:spcBef>
              <a:buNone/>
              <a:defRPr sz="1000">
                <a:latin typeface="+mn-lt"/>
              </a:defRPr>
            </a:lvl5pPr>
          </a:lstStyle>
          <a:p>
            <a:pPr lvl="0"/>
            <a:r>
              <a:rPr lang="en-US" dirty="0" smtClean="0"/>
              <a:t>Type Section Title, tab, then page number, then period space, period space, etc. . . . . . . . . . . . . . . . X</a:t>
            </a:r>
          </a:p>
          <a:p>
            <a:pPr lvl="0"/>
            <a:r>
              <a:rPr lang="en-US" dirty="0" smtClean="0"/>
              <a:t>Type Section Title, tab, then page number, then period space, period space, etc. . . . . . . . . . . . . . . XX</a:t>
            </a:r>
          </a:p>
          <a:p>
            <a:pPr lvl="0"/>
            <a:endParaRPr lang="en-US" dirty="0"/>
          </a:p>
        </p:txBody>
      </p:sp>
      <p:sp>
        <p:nvSpPr>
          <p:cNvPr id="14" name="TextBox 13"/>
          <p:cNvSpPr txBox="1"/>
          <p:nvPr userDrawn="1"/>
        </p:nvSpPr>
        <p:spPr>
          <a:xfrm>
            <a:off x="412749" y="673829"/>
            <a:ext cx="8312727" cy="250115"/>
          </a:xfrm>
          <a:prstGeom prst="rect">
            <a:avLst/>
          </a:prstGeom>
          <a:noFill/>
        </p:spPr>
        <p:txBody>
          <a:bodyPr wrap="square" lIns="41015" tIns="0" rIns="41015" bIns="0" rtlCol="0">
            <a:noAutofit/>
          </a:bodyPr>
          <a:lstStyle/>
          <a:p>
            <a:pPr defTabSz="914021"/>
            <a:r>
              <a:rPr lang="en-US" sz="1600" b="1" dirty="0" smtClean="0">
                <a:solidFill>
                  <a:prstClr val="black"/>
                </a:solidFill>
              </a:rPr>
              <a:t>Table of Contents</a:t>
            </a:r>
          </a:p>
        </p:txBody>
      </p:sp>
    </p:spTree>
    <p:extLst>
      <p:ext uri="{BB962C8B-B14F-4D97-AF65-F5344CB8AC3E}">
        <p14:creationId xmlns:p14="http://schemas.microsoft.com/office/powerpoint/2010/main" val="94252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ok: Available Within Your Membershi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15" tIns="0" rIns="41015" bIns="0" rtlCol="0">
            <a:noAutofit/>
          </a:bodyPr>
          <a:lstStyle/>
          <a:p>
            <a:pPr defTabSz="914021"/>
            <a:r>
              <a:rPr lang="en-US" sz="1600" b="1" dirty="0" smtClean="0">
                <a:solidFill>
                  <a:prstClr val="black"/>
                </a:solidFill>
              </a:rPr>
              <a:t>Available Within Your </a:t>
            </a:r>
            <a:r>
              <a:rPr lang="en-US" sz="1600" b="1" dirty="0" smtClean="0">
                <a:solidFill>
                  <a:srgbClr val="FF0000"/>
                </a:solidFill>
              </a:rPr>
              <a:t>Cardiovascular Roundtable </a:t>
            </a:r>
            <a:r>
              <a:rPr lang="en-US" sz="1600" b="1" dirty="0" smtClean="0">
                <a:solidFill>
                  <a:prstClr val="black"/>
                </a:solidFill>
              </a:rPr>
              <a:t>Membership</a:t>
            </a:r>
            <a:endParaRPr lang="en-US" sz="1600" b="1" dirty="0">
              <a:solidFill>
                <a:prstClr val="black"/>
              </a:solidFill>
            </a:endParaRPr>
          </a:p>
        </p:txBody>
      </p:sp>
      <p:sp>
        <p:nvSpPr>
          <p:cNvPr id="6" name="TextBox 5"/>
          <p:cNvSpPr txBox="1"/>
          <p:nvPr userDrawn="1"/>
        </p:nvSpPr>
        <p:spPr>
          <a:xfrm>
            <a:off x="5633207" y="1317340"/>
            <a:ext cx="3075709" cy="461665"/>
          </a:xfrm>
          <a:prstGeom prst="rect">
            <a:avLst/>
          </a:prstGeom>
          <a:noFill/>
        </p:spPr>
        <p:txBody>
          <a:bodyPr wrap="square" lIns="41015" tIns="41015" rIns="41015" bIns="41015" rtlCol="0">
            <a:noAutofit/>
          </a:bodyPr>
          <a:lstStyle/>
          <a:p>
            <a:pPr algn="ctr" defTabSz="820295" fontAlgn="base">
              <a:spcBef>
                <a:spcPct val="0"/>
              </a:spcBef>
              <a:spcAft>
                <a:spcPct val="0"/>
              </a:spcAft>
              <a:defRPr/>
            </a:pPr>
            <a:r>
              <a:rPr lang="en-US" sz="1300" dirty="0" smtClean="0">
                <a:solidFill>
                  <a:srgbClr val="FF0000"/>
                </a:solidFill>
              </a:rPr>
              <a:t>Market-Specific </a:t>
            </a:r>
            <a:br>
              <a:rPr lang="en-US" sz="1300" dirty="0" smtClean="0">
                <a:solidFill>
                  <a:srgbClr val="FF0000"/>
                </a:solidFill>
              </a:rPr>
            </a:br>
            <a:r>
              <a:rPr lang="en-US" sz="1300" dirty="0" smtClean="0">
                <a:solidFill>
                  <a:srgbClr val="FF0000"/>
                </a:solidFill>
              </a:rPr>
              <a:t>Utilization Forecasts</a:t>
            </a:r>
          </a:p>
        </p:txBody>
      </p:sp>
      <p:sp>
        <p:nvSpPr>
          <p:cNvPr id="7" name="TextBox 6"/>
          <p:cNvSpPr txBox="1"/>
          <p:nvPr userDrawn="1"/>
        </p:nvSpPr>
        <p:spPr>
          <a:xfrm>
            <a:off x="2504758" y="1317340"/>
            <a:ext cx="3075709" cy="461665"/>
          </a:xfrm>
          <a:prstGeom prst="rect">
            <a:avLst/>
          </a:prstGeom>
          <a:noFill/>
        </p:spPr>
        <p:txBody>
          <a:bodyPr wrap="square" lIns="41015" tIns="41015" rIns="41015" bIns="41015" rtlCol="0">
            <a:noAutofit/>
          </a:bodyPr>
          <a:lstStyle/>
          <a:p>
            <a:pPr algn="ctr" defTabSz="820295" fontAlgn="base">
              <a:spcBef>
                <a:spcPct val="0"/>
              </a:spcBef>
              <a:spcAft>
                <a:spcPct val="0"/>
              </a:spcAft>
              <a:defRPr/>
            </a:pPr>
            <a:r>
              <a:rPr lang="en-US" sz="1300" dirty="0" smtClean="0">
                <a:solidFill>
                  <a:srgbClr val="FF0000"/>
                </a:solidFill>
              </a:rPr>
              <a:t>Investment and Strategic Guidance for</a:t>
            </a:r>
            <a:br>
              <a:rPr lang="en-US" sz="1300" dirty="0" smtClean="0">
                <a:solidFill>
                  <a:srgbClr val="FF0000"/>
                </a:solidFill>
              </a:rPr>
            </a:br>
            <a:r>
              <a:rPr lang="en-US" sz="1300" dirty="0" smtClean="0">
                <a:solidFill>
                  <a:srgbClr val="FF0000"/>
                </a:solidFill>
              </a:rPr>
              <a:t>Cardiovascular Program Development</a:t>
            </a:r>
          </a:p>
        </p:txBody>
      </p:sp>
      <p:sp>
        <p:nvSpPr>
          <p:cNvPr id="8" name="TextBox 7"/>
          <p:cNvSpPr txBox="1"/>
          <p:nvPr userDrawn="1"/>
        </p:nvSpPr>
        <p:spPr>
          <a:xfrm>
            <a:off x="3258608" y="2061261"/>
            <a:ext cx="2078182" cy="1004800"/>
          </a:xfrm>
          <a:prstGeom prst="rect">
            <a:avLst/>
          </a:prstGeom>
          <a:noFill/>
        </p:spPr>
        <p:txBody>
          <a:bodyPr wrap="square" lIns="41015" tIns="41015" rIns="41015" bIns="41015" rtlCol="0">
            <a:noAutofit/>
          </a:bodyPr>
          <a:lstStyle/>
          <a:p>
            <a:pPr defTabSz="914021"/>
            <a:r>
              <a:rPr lang="en-US" sz="800" b="1" dirty="0" smtClean="0">
                <a:solidFill>
                  <a:srgbClr val="FF0000"/>
                </a:solidFill>
              </a:rPr>
              <a:t>Future of Cardiothoracic Surgery</a:t>
            </a:r>
          </a:p>
          <a:p>
            <a:pPr defTabSz="914021"/>
            <a:r>
              <a:rPr lang="en-US" sz="800" i="1" dirty="0" smtClean="0">
                <a:solidFill>
                  <a:srgbClr val="FF0000"/>
                </a:solidFill>
              </a:rPr>
              <a:t>Investment Blueprint for Emerging Therapies and Services</a:t>
            </a:r>
          </a:p>
          <a:p>
            <a:pPr marL="108234" indent="-108234" defTabSz="914021">
              <a:spcBef>
                <a:spcPts val="538"/>
              </a:spcBef>
              <a:buFont typeface="Arial" pitchFamily="34" charset="0"/>
              <a:buChar char="•"/>
            </a:pPr>
            <a:r>
              <a:rPr lang="en-US" sz="800" dirty="0" smtClean="0">
                <a:solidFill>
                  <a:srgbClr val="FF0000"/>
                </a:solidFill>
              </a:rPr>
              <a:t>Market Right-Sizing</a:t>
            </a:r>
          </a:p>
          <a:p>
            <a:pPr marL="108234" indent="-108234" defTabSz="914021">
              <a:buFont typeface="Arial" pitchFamily="34" charset="0"/>
              <a:buChar char="•"/>
            </a:pPr>
            <a:r>
              <a:rPr lang="en-US" sz="800" dirty="0" smtClean="0">
                <a:solidFill>
                  <a:srgbClr val="FF0000"/>
                </a:solidFill>
              </a:rPr>
              <a:t>Specialty Remodeling</a:t>
            </a:r>
          </a:p>
          <a:p>
            <a:pPr marL="108234" indent="-108234" defTabSz="914021">
              <a:buFont typeface="Arial" pitchFamily="34" charset="0"/>
              <a:buChar char="•"/>
            </a:pPr>
            <a:r>
              <a:rPr lang="en-US" sz="800" dirty="0" smtClean="0">
                <a:solidFill>
                  <a:srgbClr val="FF0000"/>
                </a:solidFill>
              </a:rPr>
              <a:t>Innovation Beyond the Fringe</a:t>
            </a:r>
          </a:p>
          <a:p>
            <a:pPr marL="108234" indent="-108234" defTabSz="914021">
              <a:buFont typeface="Arial" pitchFamily="34" charset="0"/>
              <a:buChar char="•"/>
            </a:pPr>
            <a:r>
              <a:rPr lang="en-US" sz="800" dirty="0" smtClean="0">
                <a:solidFill>
                  <a:srgbClr val="FF0000"/>
                </a:solidFill>
              </a:rPr>
              <a:t>Care Delivery Reform</a:t>
            </a:r>
            <a:endParaRPr lang="en-US" sz="800" i="1" dirty="0" smtClean="0">
              <a:solidFill>
                <a:srgbClr val="FF0000"/>
              </a:solidFill>
            </a:endParaRPr>
          </a:p>
        </p:txBody>
      </p:sp>
      <p:sp>
        <p:nvSpPr>
          <p:cNvPr id="9" name="TextBox 8"/>
          <p:cNvSpPr txBox="1"/>
          <p:nvPr userDrawn="1"/>
        </p:nvSpPr>
        <p:spPr>
          <a:xfrm>
            <a:off x="3258608" y="3570865"/>
            <a:ext cx="2078182" cy="882595"/>
          </a:xfrm>
          <a:prstGeom prst="rect">
            <a:avLst/>
          </a:prstGeom>
          <a:noFill/>
        </p:spPr>
        <p:txBody>
          <a:bodyPr wrap="square" lIns="41015" tIns="41015" rIns="41015" bIns="41015" rtlCol="0">
            <a:noAutofit/>
          </a:bodyPr>
          <a:lstStyle/>
          <a:p>
            <a:pPr defTabSz="914021"/>
            <a:r>
              <a:rPr lang="en-US" sz="800" b="1" dirty="0" smtClean="0">
                <a:solidFill>
                  <a:srgbClr val="FF0000"/>
                </a:solidFill>
              </a:rPr>
              <a:t>Future of Interventional Services</a:t>
            </a:r>
          </a:p>
          <a:p>
            <a:pPr defTabSz="914021"/>
            <a:r>
              <a:rPr lang="en-US" sz="800" i="1" dirty="0" smtClean="0">
                <a:solidFill>
                  <a:srgbClr val="FF0000"/>
                </a:solidFill>
              </a:rPr>
              <a:t>Investment Blueprint for Emerging Therapies and Services</a:t>
            </a:r>
          </a:p>
          <a:p>
            <a:pPr marL="108234" indent="-108234" defTabSz="914021">
              <a:spcBef>
                <a:spcPts val="538"/>
              </a:spcBef>
              <a:buFont typeface="Arial" pitchFamily="34" charset="0"/>
              <a:buChar char="•"/>
            </a:pPr>
            <a:r>
              <a:rPr lang="en-US" sz="800" dirty="0" smtClean="0">
                <a:solidFill>
                  <a:srgbClr val="FF0000"/>
                </a:solidFill>
              </a:rPr>
              <a:t>Coronary and Structural Interventions</a:t>
            </a:r>
          </a:p>
          <a:p>
            <a:pPr marL="108234" indent="-108234" defTabSz="914021">
              <a:buFont typeface="Arial" pitchFamily="34" charset="0"/>
              <a:buChar char="•"/>
            </a:pPr>
            <a:r>
              <a:rPr lang="en-US" sz="800" dirty="0" smtClean="0">
                <a:solidFill>
                  <a:srgbClr val="FF0000"/>
                </a:solidFill>
              </a:rPr>
              <a:t>Vascular Interventions</a:t>
            </a:r>
          </a:p>
          <a:p>
            <a:pPr marL="108234" indent="-108234" defTabSz="914021">
              <a:buFont typeface="Arial" pitchFamily="34" charset="0"/>
              <a:buChar char="•"/>
            </a:pPr>
            <a:r>
              <a:rPr lang="en-US" sz="800" dirty="0" smtClean="0">
                <a:solidFill>
                  <a:srgbClr val="FF0000"/>
                </a:solidFill>
              </a:rPr>
              <a:t>Electrophysiology</a:t>
            </a:r>
            <a:endParaRPr lang="en-US" sz="800" i="1" dirty="0" smtClean="0">
              <a:solidFill>
                <a:srgbClr val="FF0000"/>
              </a:solidFill>
            </a:endParaRPr>
          </a:p>
        </p:txBody>
      </p:sp>
      <p:sp>
        <p:nvSpPr>
          <p:cNvPr id="10" name="TextBox 9"/>
          <p:cNvSpPr txBox="1"/>
          <p:nvPr userDrawn="1"/>
        </p:nvSpPr>
        <p:spPr>
          <a:xfrm>
            <a:off x="2671013" y="5349832"/>
            <a:ext cx="2743200" cy="758132"/>
          </a:xfrm>
          <a:prstGeom prst="rect">
            <a:avLst/>
          </a:prstGeom>
          <a:solidFill>
            <a:schemeClr val="accent1"/>
          </a:solidFill>
        </p:spPr>
        <p:txBody>
          <a:bodyPr wrap="square" lIns="82030" tIns="82030" rIns="82030" bIns="82030" rtlCol="0">
            <a:spAutoFit/>
          </a:bodyPr>
          <a:lstStyle/>
          <a:p>
            <a:pPr defTabSz="914021"/>
            <a:r>
              <a:rPr lang="en-US" sz="900" b="1" dirty="0" smtClean="0">
                <a:solidFill>
                  <a:prstClr val="black"/>
                </a:solidFill>
              </a:rPr>
              <a:t>To Order Via Advisory.com</a:t>
            </a:r>
          </a:p>
          <a:p>
            <a:pPr defTabSz="914021">
              <a:spcBef>
                <a:spcPts val="269"/>
              </a:spcBef>
            </a:pPr>
            <a:r>
              <a:rPr lang="en-US" sz="900" dirty="0" smtClean="0">
                <a:solidFill>
                  <a:prstClr val="black"/>
                </a:solidFill>
              </a:rPr>
              <a:t>To order copies of these and other </a:t>
            </a:r>
            <a:r>
              <a:rPr lang="en-US" sz="900" dirty="0" smtClean="0">
                <a:solidFill>
                  <a:srgbClr val="FF0000"/>
                </a:solidFill>
              </a:rPr>
              <a:t>Cardiovascular Roundtable </a:t>
            </a:r>
            <a:r>
              <a:rPr lang="en-US" sz="900" dirty="0" smtClean="0">
                <a:solidFill>
                  <a:prstClr val="black"/>
                </a:solidFill>
              </a:rPr>
              <a:t>presentations, please visit our website: www.advisory.com/</a:t>
            </a:r>
            <a:r>
              <a:rPr lang="en-US" sz="900" dirty="0" smtClean="0">
                <a:solidFill>
                  <a:srgbClr val="FF0000"/>
                </a:solidFill>
              </a:rPr>
              <a:t>cr</a:t>
            </a:r>
            <a:r>
              <a:rPr lang="en-US" sz="900" dirty="0" smtClean="0">
                <a:solidFill>
                  <a:prstClr val="black"/>
                </a:solidFill>
              </a:rPr>
              <a:t>/publications</a:t>
            </a:r>
          </a:p>
        </p:txBody>
      </p:sp>
      <p:sp>
        <p:nvSpPr>
          <p:cNvPr id="13" name="TextBox 12"/>
          <p:cNvSpPr txBox="1"/>
          <p:nvPr userDrawn="1"/>
        </p:nvSpPr>
        <p:spPr>
          <a:xfrm>
            <a:off x="5799462" y="5349832"/>
            <a:ext cx="2743200" cy="758132"/>
          </a:xfrm>
          <a:prstGeom prst="rect">
            <a:avLst/>
          </a:prstGeom>
          <a:solidFill>
            <a:schemeClr val="accent1"/>
          </a:solidFill>
        </p:spPr>
        <p:txBody>
          <a:bodyPr wrap="square" lIns="82030" tIns="82030" rIns="82030" bIns="82030" rtlCol="0">
            <a:spAutoFit/>
          </a:bodyPr>
          <a:lstStyle/>
          <a:p>
            <a:pPr defTabSz="914021"/>
            <a:r>
              <a:rPr lang="en-US" sz="900" b="1" dirty="0" smtClean="0">
                <a:solidFill>
                  <a:prstClr val="black"/>
                </a:solidFill>
              </a:rPr>
              <a:t>To Access Data and Analytic Tools</a:t>
            </a:r>
          </a:p>
          <a:p>
            <a:pPr defTabSz="914021">
              <a:spcBef>
                <a:spcPts val="269"/>
              </a:spcBef>
            </a:pPr>
            <a:r>
              <a:rPr lang="en-US" sz="900" dirty="0" smtClean="0">
                <a:solidFill>
                  <a:prstClr val="black"/>
                </a:solidFill>
              </a:rPr>
              <a:t>To access these and other </a:t>
            </a:r>
            <a:r>
              <a:rPr lang="en-US" sz="900" dirty="0" smtClean="0">
                <a:solidFill>
                  <a:srgbClr val="FF0000"/>
                </a:solidFill>
              </a:rPr>
              <a:t>Cardiovascular Roundtable </a:t>
            </a:r>
            <a:r>
              <a:rPr lang="en-US" sz="900" dirty="0" smtClean="0">
                <a:solidFill>
                  <a:prstClr val="black"/>
                </a:solidFill>
              </a:rPr>
              <a:t>tools, please visit our website: www.advisory.com/</a:t>
            </a:r>
            <a:r>
              <a:rPr lang="en-US" sz="900" dirty="0" smtClean="0">
                <a:solidFill>
                  <a:srgbClr val="FF0000"/>
                </a:solidFill>
              </a:rPr>
              <a:t>cr</a:t>
            </a:r>
            <a:r>
              <a:rPr lang="en-US" sz="900" dirty="0" smtClean="0">
                <a:solidFill>
                  <a:prstClr val="black"/>
                </a:solidFill>
              </a:rPr>
              <a:t>/tools</a:t>
            </a:r>
          </a:p>
        </p:txBody>
      </p:sp>
      <p:sp>
        <p:nvSpPr>
          <p:cNvPr id="15" name="TextBox 14"/>
          <p:cNvSpPr txBox="1"/>
          <p:nvPr userDrawn="1"/>
        </p:nvSpPr>
        <p:spPr>
          <a:xfrm>
            <a:off x="6157115" y="2061261"/>
            <a:ext cx="2493818" cy="1127006"/>
          </a:xfrm>
          <a:prstGeom prst="rect">
            <a:avLst/>
          </a:prstGeom>
          <a:noFill/>
        </p:spPr>
        <p:txBody>
          <a:bodyPr wrap="square" lIns="41015" tIns="41015" rIns="41015" bIns="41015" rtlCol="0">
            <a:noAutofit/>
          </a:bodyPr>
          <a:lstStyle/>
          <a:p>
            <a:pPr defTabSz="914021"/>
            <a:r>
              <a:rPr lang="en-US" sz="800" b="1" dirty="0" smtClean="0">
                <a:solidFill>
                  <a:srgbClr val="FF0000"/>
                </a:solidFill>
              </a:rPr>
              <a:t>Inpatient Cardiovascular</a:t>
            </a:r>
          </a:p>
          <a:p>
            <a:pPr defTabSz="914021"/>
            <a:r>
              <a:rPr lang="en-US" sz="800" b="1" dirty="0" smtClean="0">
                <a:solidFill>
                  <a:srgbClr val="FF0000"/>
                </a:solidFill>
              </a:rPr>
              <a:t>Market Estimator</a:t>
            </a:r>
          </a:p>
          <a:p>
            <a:pPr defTabSz="914021">
              <a:spcBef>
                <a:spcPts val="538"/>
              </a:spcBef>
            </a:pPr>
            <a:r>
              <a:rPr lang="en-US" sz="800" dirty="0" smtClean="0">
                <a:solidFill>
                  <a:srgbClr val="FF0000"/>
                </a:solidFill>
              </a:rPr>
              <a:t>This Inpatient Cardiovascular Market Estimator generates population-based estimates of current and forecasted inpatient volumes, length of stay, and bed days for any geography within the United States and may be useful for market sizing and strategic planning purposes.</a:t>
            </a:r>
            <a:endParaRPr lang="en-US" sz="800" i="1" dirty="0" smtClean="0">
              <a:solidFill>
                <a:srgbClr val="FF0000"/>
              </a:solidFill>
            </a:endParaRPr>
          </a:p>
        </p:txBody>
      </p:sp>
      <p:sp>
        <p:nvSpPr>
          <p:cNvPr id="16" name="TextBox 15"/>
          <p:cNvSpPr txBox="1"/>
          <p:nvPr userDrawn="1"/>
        </p:nvSpPr>
        <p:spPr>
          <a:xfrm>
            <a:off x="6157115" y="3570865"/>
            <a:ext cx="2493818" cy="1249211"/>
          </a:xfrm>
          <a:prstGeom prst="rect">
            <a:avLst/>
          </a:prstGeom>
          <a:noFill/>
        </p:spPr>
        <p:txBody>
          <a:bodyPr wrap="square" lIns="41015" tIns="41015" rIns="41015" bIns="41015" rtlCol="0">
            <a:noAutofit/>
          </a:bodyPr>
          <a:lstStyle/>
          <a:p>
            <a:pPr defTabSz="914021"/>
            <a:r>
              <a:rPr lang="en-US" sz="800" b="1" dirty="0" smtClean="0">
                <a:solidFill>
                  <a:srgbClr val="FF0000"/>
                </a:solidFill>
              </a:rPr>
              <a:t>Outpatient Cardiovascular</a:t>
            </a:r>
          </a:p>
          <a:p>
            <a:pPr defTabSz="914021"/>
            <a:r>
              <a:rPr lang="en-US" sz="800" b="1" dirty="0" smtClean="0">
                <a:solidFill>
                  <a:srgbClr val="FF0000"/>
                </a:solidFill>
              </a:rPr>
              <a:t>Market Estimator</a:t>
            </a:r>
          </a:p>
          <a:p>
            <a:pPr defTabSz="914021">
              <a:spcBef>
                <a:spcPts val="538"/>
              </a:spcBef>
            </a:pPr>
            <a:r>
              <a:rPr lang="en-US" sz="800" dirty="0" smtClean="0">
                <a:solidFill>
                  <a:srgbClr val="FF0000"/>
                </a:solidFill>
              </a:rPr>
              <a:t>The Outpatient Cardiovascular Market Estimator generates current and forecasted outpatient volume estimates for any geography within the United States. Members may define a market through the selection of counties or zip codes and view market size estimates by service line, sub-service line, or individual services/ procedures.</a:t>
            </a:r>
            <a:endParaRPr lang="en-US" sz="800" i="1" dirty="0" smtClean="0">
              <a:solidFill>
                <a:srgbClr val="FF0000"/>
              </a:solidFill>
            </a:endParaRPr>
          </a:p>
        </p:txBody>
      </p:sp>
      <p:sp>
        <p:nvSpPr>
          <p:cNvPr id="21" name="Line Callout 1 20"/>
          <p:cNvSpPr/>
          <p:nvPr userDrawn="1"/>
        </p:nvSpPr>
        <p:spPr bwMode="auto">
          <a:xfrm>
            <a:off x="6748625" y="307746"/>
            <a:ext cx="1793797" cy="500659"/>
          </a:xfrm>
          <a:prstGeom prst="borderCallout1">
            <a:avLst>
              <a:gd name="adj1" fmla="val 99590"/>
              <a:gd name="adj2" fmla="val 33897"/>
              <a:gd name="adj3" fmla="val 238553"/>
              <a:gd name="adj4" fmla="val -63252"/>
            </a:avLst>
          </a:prstGeom>
          <a:solidFill>
            <a:schemeClr val="accent1"/>
          </a:solidFill>
          <a:ln w="9525" cap="flat" cmpd="sng" algn="ctr">
            <a:solidFill>
              <a:schemeClr val="accent1"/>
            </a:solidFill>
            <a:prstDash val="solid"/>
            <a:round/>
            <a:headEnd type="none" w="med" len="med"/>
            <a:tailEnd type="oval" w="sm" len="sm"/>
          </a:ln>
          <a:effectLst/>
        </p:spPr>
        <p:txBody>
          <a:bodyPr vert="horz" wrap="square" lIns="82030" tIns="41015" rIns="82030" bIns="41015" numCol="1" rtlCol="0" anchor="t" anchorCtr="0" compatLnSpc="1">
            <a:prstTxWarp prst="textNoShape">
              <a:avLst/>
            </a:prstTxWarp>
          </a:bodyPr>
          <a:lstStyle/>
          <a:p>
            <a:pPr defTabSz="914021"/>
            <a:r>
              <a:rPr lang="en-US" sz="900" dirty="0" smtClean="0">
                <a:solidFill>
                  <a:prstClr val="black"/>
                </a:solidFill>
                <a:latin typeface="Calibri" pitchFamily="34" charset="0"/>
              </a:rPr>
              <a:t>Subtitles should be descriptive of what benefits the pubs/tools offer (</a:t>
            </a:r>
            <a:r>
              <a:rPr lang="en-US" sz="900" b="1" dirty="0" smtClean="0">
                <a:solidFill>
                  <a:prstClr val="black"/>
                </a:solidFill>
                <a:latin typeface="Calibri" pitchFamily="34" charset="0"/>
              </a:rPr>
              <a:t>DELETE this box after reading)</a:t>
            </a: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15" tIns="41015" rIns="41015" bIns="41015" rtlCol="0">
            <a:noAutofit/>
          </a:bodyPr>
          <a:lstStyle/>
          <a:p>
            <a:pPr defTabSz="914021"/>
            <a:r>
              <a:rPr lang="en-US" sz="800" dirty="0" smtClean="0">
                <a:solidFill>
                  <a:prstClr val="black"/>
                </a:solidFill>
              </a:rPr>
              <a:t>Over the past several years, the </a:t>
            </a:r>
            <a:r>
              <a:rPr lang="en-US" sz="800" dirty="0" smtClean="0">
                <a:solidFill>
                  <a:srgbClr val="FF0000"/>
                </a:solidFill>
              </a:rPr>
              <a:t>Cardiovascular Roundtable has developed numerous resources to assist program leaders in securing long-term growth. </a:t>
            </a:r>
            <a:r>
              <a:rPr lang="en-US" sz="800" dirty="0" smtClean="0">
                <a:solidFill>
                  <a:prstClr val="black"/>
                </a:solidFill>
              </a:rPr>
              <a:t>The most relevant resources are outlined on the right. All of these resources are available in unlimited quantities through the </a:t>
            </a:r>
            <a:r>
              <a:rPr lang="en-US" sz="800" dirty="0" smtClean="0">
                <a:solidFill>
                  <a:srgbClr val="FF0000"/>
                </a:solidFill>
              </a:rPr>
              <a:t>Cardiovascular Roundtable </a:t>
            </a:r>
            <a:r>
              <a:rPr lang="en-US" sz="800" dirty="0" smtClean="0">
                <a:solidFill>
                  <a:prstClr val="black"/>
                </a:solidFill>
              </a:rPr>
              <a:t>membership.</a:t>
            </a:r>
          </a:p>
        </p:txBody>
      </p:sp>
      <p:pic>
        <p:nvPicPr>
          <p:cNvPr id="26" name="Picture 25" descr="Study.png"/>
          <p:cNvPicPr>
            <a:picLocks noChangeAspect="1"/>
          </p:cNvPicPr>
          <p:nvPr userDrawn="1"/>
        </p:nvPicPr>
        <p:blipFill>
          <a:blip r:embed="rId2" cstate="print"/>
          <a:stretch>
            <a:fillRect/>
          </a:stretch>
        </p:blipFill>
        <p:spPr>
          <a:xfrm>
            <a:off x="2848769" y="2131206"/>
            <a:ext cx="415636" cy="307166"/>
          </a:xfrm>
          <a:prstGeom prst="rect">
            <a:avLst/>
          </a:prstGeom>
        </p:spPr>
      </p:pic>
      <p:pic>
        <p:nvPicPr>
          <p:cNvPr id="27" name="Picture 26" descr="Paperwork.png"/>
          <p:cNvPicPr>
            <a:picLocks noChangeAspect="1"/>
          </p:cNvPicPr>
          <p:nvPr userDrawn="1"/>
        </p:nvPicPr>
        <p:blipFill>
          <a:blip r:embed="rId3" cstate="print"/>
          <a:stretch>
            <a:fillRect/>
          </a:stretch>
        </p:blipFill>
        <p:spPr>
          <a:xfrm>
            <a:off x="5764108" y="2131205"/>
            <a:ext cx="417022" cy="403412"/>
          </a:xfrm>
          <a:prstGeom prst="rect">
            <a:avLst/>
          </a:prstGeom>
        </p:spPr>
      </p:pic>
      <p:pic>
        <p:nvPicPr>
          <p:cNvPr id="28" name="Picture 27" descr="Study.png"/>
          <p:cNvPicPr>
            <a:picLocks noChangeAspect="1"/>
          </p:cNvPicPr>
          <p:nvPr userDrawn="1"/>
        </p:nvPicPr>
        <p:blipFill>
          <a:blip r:embed="rId2" cstate="print"/>
          <a:stretch>
            <a:fillRect/>
          </a:stretch>
        </p:blipFill>
        <p:spPr>
          <a:xfrm>
            <a:off x="2848769" y="3638691"/>
            <a:ext cx="415636" cy="307166"/>
          </a:xfrm>
          <a:prstGeom prst="rect">
            <a:avLst/>
          </a:prstGeom>
        </p:spPr>
      </p:pic>
      <p:pic>
        <p:nvPicPr>
          <p:cNvPr id="29" name="Picture 28" descr="Paperwork.png"/>
          <p:cNvPicPr>
            <a:picLocks noChangeAspect="1"/>
          </p:cNvPicPr>
          <p:nvPr userDrawn="1"/>
        </p:nvPicPr>
        <p:blipFill>
          <a:blip r:embed="rId3" cstate="print"/>
          <a:stretch>
            <a:fillRect/>
          </a:stretch>
        </p:blipFill>
        <p:spPr>
          <a:xfrm>
            <a:off x="5764108" y="3638688"/>
            <a:ext cx="417022" cy="403412"/>
          </a:xfrm>
          <a:prstGeom prst="rect">
            <a:avLst/>
          </a:prstGeom>
        </p:spPr>
      </p:pic>
    </p:spTree>
    <p:extLst>
      <p:ext uri="{BB962C8B-B14F-4D97-AF65-F5344CB8AC3E}">
        <p14:creationId xmlns:p14="http://schemas.microsoft.com/office/powerpoint/2010/main" val="2683830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ok: Beyond Your Membershi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15" tIns="0" rIns="41015" bIns="0" rtlCol="0">
            <a:noAutofit/>
          </a:bodyPr>
          <a:lstStyle/>
          <a:p>
            <a:pPr defTabSz="914021"/>
            <a:r>
              <a:rPr lang="en-US" sz="1600" b="1" dirty="0" smtClean="0">
                <a:solidFill>
                  <a:prstClr val="black"/>
                </a:solidFill>
              </a:rPr>
              <a:t>Beyond the </a:t>
            </a:r>
            <a:r>
              <a:rPr lang="en-US" sz="1600" b="1" dirty="0" smtClean="0">
                <a:solidFill>
                  <a:srgbClr val="FF0000"/>
                </a:solidFill>
              </a:rPr>
              <a:t>Cardiovascular Roundtable</a:t>
            </a:r>
            <a:r>
              <a:rPr lang="en-US" sz="1600" b="1" dirty="0" smtClean="0">
                <a:solidFill>
                  <a:prstClr val="black"/>
                </a:solidFill>
              </a:rPr>
              <a:t>: </a:t>
            </a:r>
            <a:r>
              <a:rPr lang="en-US" sz="1600" b="1" dirty="0" smtClean="0">
                <a:solidFill>
                  <a:srgbClr val="FF0000"/>
                </a:solidFill>
              </a:rPr>
              <a:t>Technology Insights</a:t>
            </a:r>
            <a:endParaRPr lang="en-US" sz="1600" b="1" dirty="0">
              <a:solidFill>
                <a:srgbClr val="FF0000"/>
              </a:solidFill>
            </a:endParaRP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15" tIns="41015" rIns="41015" bIns="41015" rtlCol="0">
            <a:noAutofit/>
          </a:bodyPr>
          <a:lstStyle/>
          <a:p>
            <a:pPr defTabSz="914021"/>
            <a:r>
              <a:rPr lang="en-US" sz="800" dirty="0" smtClean="0">
                <a:solidFill>
                  <a:prstClr val="black"/>
                </a:solidFill>
              </a:rPr>
              <a:t>In addition to the resources available through the </a:t>
            </a:r>
            <a:r>
              <a:rPr lang="en-US" sz="800" dirty="0" smtClean="0">
                <a:solidFill>
                  <a:srgbClr val="FF0000"/>
                </a:solidFill>
              </a:rPr>
              <a:t>Cardiovascular Roundtable </a:t>
            </a:r>
            <a:r>
              <a:rPr lang="en-US" sz="800" dirty="0" smtClean="0">
                <a:solidFill>
                  <a:prstClr val="black"/>
                </a:solidFill>
              </a:rPr>
              <a:t>membership, The Advisory Board Company offers the </a:t>
            </a:r>
            <a:r>
              <a:rPr lang="en-US" sz="800" dirty="0" smtClean="0">
                <a:solidFill>
                  <a:srgbClr val="FF0000"/>
                </a:solidFill>
              </a:rPr>
              <a:t>Technology Insights program which provides service line directors institution-specific clinical investment guidance and service line growth assessments.</a:t>
            </a:r>
          </a:p>
        </p:txBody>
      </p:sp>
      <p:sp>
        <p:nvSpPr>
          <p:cNvPr id="20" name="TextBox 19"/>
          <p:cNvSpPr txBox="1"/>
          <p:nvPr userDrawn="1"/>
        </p:nvSpPr>
        <p:spPr>
          <a:xfrm>
            <a:off x="4247174" y="1663180"/>
            <a:ext cx="3906982" cy="1493621"/>
          </a:xfrm>
          <a:prstGeom prst="rect">
            <a:avLst/>
          </a:prstGeom>
          <a:noFill/>
        </p:spPr>
        <p:txBody>
          <a:bodyPr wrap="square" lIns="41015" tIns="41015" rIns="41015" bIns="41015" rtlCol="0">
            <a:noAutofit/>
          </a:bodyPr>
          <a:lstStyle/>
          <a:p>
            <a:pPr defTabSz="914021"/>
            <a:r>
              <a:rPr lang="en-US" sz="800" dirty="0" smtClean="0">
                <a:solidFill>
                  <a:srgbClr val="FF0000"/>
                </a:solidFill>
              </a:rPr>
              <a:t>These reports evaluate potential technology investments relative to the standard of care, with additional focus on competing and disruptive technologies emerging in the near and long term. In addition, the reports summarize indications for the technology of interest and provide local market volume projections, accounting for demographics, disease prevalence and utilization.</a:t>
            </a:r>
          </a:p>
          <a:p>
            <a:pPr defTabSz="914021">
              <a:spcBef>
                <a:spcPts val="538"/>
              </a:spcBef>
            </a:pPr>
            <a:r>
              <a:rPr lang="en-US" sz="800" b="1" dirty="0" smtClean="0">
                <a:solidFill>
                  <a:srgbClr val="FF0000"/>
                </a:solidFill>
              </a:rPr>
              <a:t>Report Capabilities:</a:t>
            </a:r>
          </a:p>
          <a:p>
            <a:pPr marL="108234" indent="-108234" defTabSz="914021">
              <a:buFont typeface="Arial" pitchFamily="34" charset="0"/>
              <a:buChar char="•"/>
            </a:pPr>
            <a:r>
              <a:rPr lang="en-US" sz="800" dirty="0" smtClean="0">
                <a:solidFill>
                  <a:srgbClr val="FF0000"/>
                </a:solidFill>
              </a:rPr>
              <a:t>Evaluates clinical and strategic fit of new technology</a:t>
            </a:r>
          </a:p>
          <a:p>
            <a:pPr marL="108234" indent="-108234" defTabSz="914021">
              <a:buFont typeface="Arial" pitchFamily="34" charset="0"/>
              <a:buChar char="•"/>
            </a:pPr>
            <a:r>
              <a:rPr lang="en-US" sz="800" dirty="0" smtClean="0">
                <a:solidFill>
                  <a:srgbClr val="FF0000"/>
                </a:solidFill>
              </a:rPr>
              <a:t>Assesses resource requirements beyond technology necessary to secure competitive advantage</a:t>
            </a:r>
          </a:p>
          <a:p>
            <a:pPr marL="108234" indent="-108234" defTabSz="914021">
              <a:buFont typeface="Arial" pitchFamily="34" charset="0"/>
              <a:buChar char="•"/>
            </a:pPr>
            <a:r>
              <a:rPr lang="en-US" sz="800" dirty="0" smtClean="0">
                <a:solidFill>
                  <a:srgbClr val="FF0000"/>
                </a:solidFill>
              </a:rPr>
              <a:t>Includes financial analyses that present potential investment scenarios for the organization utilizing pro forma and sensitivity analyses</a:t>
            </a:r>
          </a:p>
        </p:txBody>
      </p:sp>
      <p:sp>
        <p:nvSpPr>
          <p:cNvPr id="22" name="TextBox 21"/>
          <p:cNvSpPr txBox="1"/>
          <p:nvPr userDrawn="1"/>
        </p:nvSpPr>
        <p:spPr>
          <a:xfrm>
            <a:off x="4247174" y="3801845"/>
            <a:ext cx="3906982" cy="1249211"/>
          </a:xfrm>
          <a:prstGeom prst="rect">
            <a:avLst/>
          </a:prstGeom>
          <a:noFill/>
        </p:spPr>
        <p:txBody>
          <a:bodyPr wrap="square" lIns="41015" tIns="41015" rIns="41015" bIns="41015" rtlCol="0">
            <a:noAutofit/>
          </a:bodyPr>
          <a:lstStyle/>
          <a:p>
            <a:pPr defTabSz="914021"/>
            <a:r>
              <a:rPr lang="en-US" sz="800" dirty="0" smtClean="0">
                <a:solidFill>
                  <a:srgbClr val="FF0000"/>
                </a:solidFill>
              </a:rPr>
              <a:t>Going beyond traditional benchmark-oriented assessment, Service Line Growth Assessments provide an in-depth analysis of cardiovascular services, covering key services, procedures, and technologies that define the current landscape of cardiovascular care and identifying potential gaps in offerings.</a:t>
            </a:r>
          </a:p>
          <a:p>
            <a:pPr defTabSz="914021">
              <a:spcBef>
                <a:spcPts val="538"/>
              </a:spcBef>
            </a:pPr>
            <a:r>
              <a:rPr lang="en-US" sz="800" b="1" dirty="0" smtClean="0">
                <a:solidFill>
                  <a:srgbClr val="FF0000"/>
                </a:solidFill>
              </a:rPr>
              <a:t>Report Capabilities:</a:t>
            </a:r>
          </a:p>
          <a:p>
            <a:pPr marL="98264" indent="-98264" defTabSz="914021">
              <a:buFont typeface="Arial" pitchFamily="34" charset="0"/>
              <a:buChar char="•"/>
            </a:pPr>
            <a:r>
              <a:rPr lang="en-US" sz="800" dirty="0" smtClean="0">
                <a:solidFill>
                  <a:srgbClr val="FF0000"/>
                </a:solidFill>
              </a:rPr>
              <a:t>Provides institution-specific benchmarking of financial and operational indicators, such as volumes, costs, and profitability</a:t>
            </a:r>
          </a:p>
          <a:p>
            <a:pPr marL="98264" indent="-98264" defTabSz="914021">
              <a:buFont typeface="Arial" pitchFamily="34" charset="0"/>
              <a:buChar char="•"/>
            </a:pPr>
            <a:r>
              <a:rPr lang="en-US" sz="800" dirty="0" smtClean="0">
                <a:solidFill>
                  <a:srgbClr val="FF0000"/>
                </a:solidFill>
              </a:rPr>
              <a:t>Offsets comprehensive review of service offerings, identifying opportunities to make strategic investments and optimize performance</a:t>
            </a:r>
          </a:p>
        </p:txBody>
      </p:sp>
      <p:sp>
        <p:nvSpPr>
          <p:cNvPr id="24" name="TextBox 23"/>
          <p:cNvSpPr txBox="1"/>
          <p:nvPr userDrawn="1"/>
        </p:nvSpPr>
        <p:spPr>
          <a:xfrm>
            <a:off x="2515687" y="3483847"/>
            <a:ext cx="6234545" cy="271568"/>
          </a:xfrm>
          <a:prstGeom prst="rect">
            <a:avLst/>
          </a:prstGeom>
          <a:noFill/>
        </p:spPr>
        <p:txBody>
          <a:bodyPr wrap="square" lIns="41015" tIns="41015" rIns="41015" bIns="41015" rtlCol="0">
            <a:noAutofit/>
          </a:bodyPr>
          <a:lstStyle/>
          <a:p>
            <a:pPr algn="ctr" defTabSz="820295" fontAlgn="base">
              <a:spcBef>
                <a:spcPct val="0"/>
              </a:spcBef>
              <a:spcAft>
                <a:spcPct val="0"/>
              </a:spcAft>
              <a:defRPr/>
            </a:pPr>
            <a:r>
              <a:rPr lang="en-US" sz="1300" dirty="0" smtClean="0">
                <a:solidFill>
                  <a:srgbClr val="FF0000"/>
                </a:solidFill>
              </a:rPr>
              <a:t>Institution-Specific, Detailed Service Line Growth Opportunity Analyses</a:t>
            </a:r>
          </a:p>
        </p:txBody>
      </p:sp>
      <p:sp>
        <p:nvSpPr>
          <p:cNvPr id="30" name="TextBox 29"/>
          <p:cNvSpPr txBox="1"/>
          <p:nvPr userDrawn="1"/>
        </p:nvSpPr>
        <p:spPr>
          <a:xfrm>
            <a:off x="2515687" y="1317339"/>
            <a:ext cx="6234545" cy="271568"/>
          </a:xfrm>
          <a:prstGeom prst="rect">
            <a:avLst/>
          </a:prstGeom>
          <a:noFill/>
        </p:spPr>
        <p:txBody>
          <a:bodyPr wrap="square" lIns="41015" tIns="41015" rIns="41015" bIns="41015" rtlCol="0">
            <a:noAutofit/>
          </a:bodyPr>
          <a:lstStyle/>
          <a:p>
            <a:pPr algn="ctr" defTabSz="820295" fontAlgn="base">
              <a:spcBef>
                <a:spcPct val="0"/>
              </a:spcBef>
              <a:spcAft>
                <a:spcPct val="0"/>
              </a:spcAft>
              <a:defRPr/>
            </a:pPr>
            <a:r>
              <a:rPr lang="en-US" sz="1300" dirty="0" smtClean="0">
                <a:solidFill>
                  <a:srgbClr val="FF0000"/>
                </a:solidFill>
              </a:rPr>
              <a:t>Comprehensive, Customized Technology Evaluations, and Implementation Guidance</a:t>
            </a:r>
          </a:p>
        </p:txBody>
      </p:sp>
      <p:sp>
        <p:nvSpPr>
          <p:cNvPr id="31" name="Rectangle 30"/>
          <p:cNvSpPr/>
          <p:nvPr userDrawn="1"/>
        </p:nvSpPr>
        <p:spPr>
          <a:xfrm>
            <a:off x="4095105" y="5520347"/>
            <a:ext cx="3075709" cy="635021"/>
          </a:xfrm>
          <a:prstGeom prst="rect">
            <a:avLst/>
          </a:prstGeom>
          <a:solidFill>
            <a:schemeClr val="accent1"/>
          </a:solidFill>
        </p:spPr>
        <p:txBody>
          <a:bodyPr wrap="square" lIns="82030" tIns="82030" rIns="82030" bIns="82030">
            <a:spAutoFit/>
          </a:bodyPr>
          <a:lstStyle/>
          <a:p>
            <a:pPr defTabSz="914021"/>
            <a:r>
              <a:rPr lang="en-US" sz="1000" b="1" dirty="0" smtClean="0">
                <a:solidFill>
                  <a:prstClr val="black"/>
                </a:solidFill>
              </a:rPr>
              <a:t>Contact Us</a:t>
            </a:r>
          </a:p>
          <a:p>
            <a:pPr defTabSz="914021">
              <a:spcBef>
                <a:spcPts val="269"/>
              </a:spcBef>
            </a:pPr>
            <a:r>
              <a:rPr lang="en-US" sz="900" dirty="0" smtClean="0">
                <a:solidFill>
                  <a:prstClr val="black"/>
                </a:solidFill>
              </a:rPr>
              <a:t>For additional information on </a:t>
            </a:r>
            <a:r>
              <a:rPr lang="en-US" sz="900" dirty="0" smtClean="0">
                <a:solidFill>
                  <a:srgbClr val="FF0000"/>
                </a:solidFill>
              </a:rPr>
              <a:t>Technology Insights, </a:t>
            </a:r>
            <a:r>
              <a:rPr lang="en-US" sz="900" dirty="0" smtClean="0">
                <a:solidFill>
                  <a:prstClr val="black"/>
                </a:solidFill>
              </a:rPr>
              <a:t>please </a:t>
            </a:r>
            <a:br>
              <a:rPr lang="en-US" sz="900" dirty="0" smtClean="0">
                <a:solidFill>
                  <a:prstClr val="black"/>
                </a:solidFill>
              </a:rPr>
            </a:br>
            <a:r>
              <a:rPr lang="en-US" sz="900" dirty="0" smtClean="0">
                <a:solidFill>
                  <a:prstClr val="black"/>
                </a:solidFill>
              </a:rPr>
              <a:t>visit our website: www.advisory.com/public/</a:t>
            </a:r>
            <a:r>
              <a:rPr lang="en-US" sz="900" dirty="0" smtClean="0">
                <a:solidFill>
                  <a:srgbClr val="FF0000"/>
                </a:solidFill>
              </a:rPr>
              <a:t>beyondcr</a:t>
            </a:r>
            <a:endParaRPr lang="en-US" sz="900" dirty="0">
              <a:solidFill>
                <a:srgbClr val="FF0000"/>
              </a:solidFill>
            </a:endParaRPr>
          </a:p>
        </p:txBody>
      </p:sp>
      <p:pic>
        <p:nvPicPr>
          <p:cNvPr id="32" name="Picture 31" descr="cross sell 1.tiff"/>
          <p:cNvPicPr>
            <a:picLocks noChangeAspect="1"/>
          </p:cNvPicPr>
          <p:nvPr userDrawn="1"/>
        </p:nvPicPr>
        <p:blipFill>
          <a:blip r:embed="rId2" cstate="print"/>
          <a:srcRect l="862" t="1223" r="1203" b="1021"/>
          <a:stretch>
            <a:fillRect/>
          </a:stretch>
        </p:blipFill>
        <p:spPr>
          <a:xfrm>
            <a:off x="3105889" y="1721471"/>
            <a:ext cx="1080655" cy="959703"/>
          </a:xfrm>
          <a:prstGeom prst="rect">
            <a:avLst/>
          </a:prstGeom>
          <a:ln>
            <a:solidFill>
              <a:schemeClr val="tx1"/>
            </a:solidFill>
          </a:ln>
          <a:effectLst/>
        </p:spPr>
      </p:pic>
      <p:pic>
        <p:nvPicPr>
          <p:cNvPr id="34" name="Picture 33" descr="Cross sell 2.png"/>
          <p:cNvPicPr>
            <a:picLocks noChangeAspect="1"/>
          </p:cNvPicPr>
          <p:nvPr userDrawn="1"/>
        </p:nvPicPr>
        <p:blipFill>
          <a:blip r:embed="rId3" cstate="print"/>
          <a:srcRect l="2956" t="4793" r="3443" b="3186"/>
          <a:stretch>
            <a:fillRect/>
          </a:stretch>
        </p:blipFill>
        <p:spPr>
          <a:xfrm>
            <a:off x="3105886" y="3872026"/>
            <a:ext cx="997527" cy="739776"/>
          </a:xfrm>
          <a:prstGeom prst="rect">
            <a:avLst/>
          </a:prstGeom>
          <a:ln>
            <a:solidFill>
              <a:schemeClr val="tx1"/>
            </a:solidFill>
          </a:ln>
          <a:effectLst/>
        </p:spPr>
      </p:pic>
      <p:pic>
        <p:nvPicPr>
          <p:cNvPr id="35" name="Picture 34" descr="Cross sell 3.png"/>
          <p:cNvPicPr>
            <a:picLocks noChangeAspect="1"/>
          </p:cNvPicPr>
          <p:nvPr userDrawn="1"/>
        </p:nvPicPr>
        <p:blipFill>
          <a:blip r:embed="rId4" cstate="print"/>
          <a:srcRect l="2749" t="2394" r="2730" b="3126"/>
          <a:stretch>
            <a:fillRect/>
          </a:stretch>
        </p:blipFill>
        <p:spPr>
          <a:xfrm>
            <a:off x="3362096" y="4019088"/>
            <a:ext cx="831273" cy="832125"/>
          </a:xfrm>
          <a:prstGeom prst="rect">
            <a:avLst/>
          </a:prstGeom>
          <a:ln>
            <a:solidFill>
              <a:schemeClr val="tx1"/>
            </a:solidFill>
          </a:ln>
          <a:effectLst/>
        </p:spPr>
      </p:pic>
      <p:sp>
        <p:nvSpPr>
          <p:cNvPr id="36" name="Line Callout 1 35"/>
          <p:cNvSpPr/>
          <p:nvPr userDrawn="1"/>
        </p:nvSpPr>
        <p:spPr bwMode="auto">
          <a:xfrm>
            <a:off x="6759563" y="307746"/>
            <a:ext cx="1782859" cy="500659"/>
          </a:xfrm>
          <a:prstGeom prst="borderCallout1">
            <a:avLst>
              <a:gd name="adj1" fmla="val 99590"/>
              <a:gd name="adj2" fmla="val 33897"/>
              <a:gd name="adj3" fmla="val 198265"/>
              <a:gd name="adj4" fmla="val -49837"/>
            </a:avLst>
          </a:prstGeom>
          <a:solidFill>
            <a:schemeClr val="accent1"/>
          </a:solidFill>
          <a:ln w="9525" cap="flat" cmpd="sng" algn="ctr">
            <a:solidFill>
              <a:schemeClr val="accent1"/>
            </a:solidFill>
            <a:prstDash val="solid"/>
            <a:round/>
            <a:headEnd type="none" w="med" len="med"/>
            <a:tailEnd type="oval" w="sm" len="sm"/>
          </a:ln>
          <a:effectLst/>
        </p:spPr>
        <p:txBody>
          <a:bodyPr vert="horz" wrap="square" lIns="82030" tIns="41015" rIns="82030" bIns="41015" numCol="1" rtlCol="0" anchor="t" anchorCtr="0" compatLnSpc="1">
            <a:prstTxWarp prst="textNoShape">
              <a:avLst/>
            </a:prstTxWarp>
          </a:bodyPr>
          <a:lstStyle/>
          <a:p>
            <a:pPr defTabSz="914021"/>
            <a:r>
              <a:rPr lang="en-US" sz="900" dirty="0" smtClean="0">
                <a:solidFill>
                  <a:prstClr val="black"/>
                </a:solidFill>
                <a:latin typeface="Calibri" pitchFamily="34" charset="0"/>
              </a:rPr>
              <a:t>Subtitles should be descriptive of what benefits the program offers (</a:t>
            </a:r>
            <a:r>
              <a:rPr lang="en-US" sz="900" b="1" dirty="0" smtClean="0">
                <a:solidFill>
                  <a:prstClr val="black"/>
                </a:solidFill>
                <a:latin typeface="Calibri" pitchFamily="34" charset="0"/>
              </a:rPr>
              <a:t>DELETE this box after reading)</a:t>
            </a:r>
          </a:p>
        </p:txBody>
      </p:sp>
    </p:spTree>
    <p:extLst>
      <p:ext uri="{BB962C8B-B14F-4D97-AF65-F5344CB8AC3E}">
        <p14:creationId xmlns:p14="http://schemas.microsoft.com/office/powerpoint/2010/main" val="2833969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ok: Advisors to Our Wor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15" tIns="0" rIns="41015" bIns="0" rtlCol="0">
            <a:noAutofit/>
          </a:bodyPr>
          <a:lstStyle/>
          <a:p>
            <a:pPr defTabSz="914021"/>
            <a:r>
              <a:rPr lang="en-US" sz="1600" b="1" dirty="0" smtClean="0">
                <a:solidFill>
                  <a:prstClr val="black"/>
                </a:solidFill>
              </a:rPr>
              <a:t>Advisors to Our Work</a:t>
            </a:r>
            <a:endParaRPr lang="en-US" sz="1600" b="1" dirty="0">
              <a:solidFill>
                <a:prstClr val="black"/>
              </a:solidFill>
            </a:endParaRP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15" tIns="41015" rIns="41015" bIns="41015" rtlCol="0">
            <a:noAutofit/>
          </a:bodyPr>
          <a:lstStyle/>
          <a:p>
            <a:pPr defTabSz="914021"/>
            <a:r>
              <a:rPr lang="en-US" sz="800" dirty="0" smtClean="0">
                <a:solidFill>
                  <a:prstClr val="black"/>
                </a:solidFill>
              </a:rPr>
              <a:t>The Membership would like to express its deep gratitude to the individuals and organizations that shared their insights, analysis, and time with us. The research team would especially like to recognize the following individuals for being particularly generous with their time and expertise.</a:t>
            </a:r>
          </a:p>
        </p:txBody>
      </p:sp>
      <p:sp>
        <p:nvSpPr>
          <p:cNvPr id="16" name="TextBox 15"/>
          <p:cNvSpPr txBox="1"/>
          <p:nvPr userDrawn="1"/>
        </p:nvSpPr>
        <p:spPr>
          <a:xfrm>
            <a:off x="2515684" y="1317339"/>
            <a:ext cx="6151418" cy="282886"/>
          </a:xfrm>
          <a:prstGeom prst="rect">
            <a:avLst/>
          </a:prstGeom>
          <a:noFill/>
        </p:spPr>
        <p:txBody>
          <a:bodyPr wrap="square" lIns="41015" tIns="41015" rIns="41015" bIns="41015" rtlCol="0">
            <a:spAutoFit/>
          </a:bodyPr>
          <a:lstStyle/>
          <a:p>
            <a:pPr algn="ctr" defTabSz="914021"/>
            <a:r>
              <a:rPr lang="en-US" sz="1300" dirty="0" smtClean="0">
                <a:solidFill>
                  <a:srgbClr val="617685"/>
                </a:solidFill>
              </a:rPr>
              <a:t>With Sincere Appreciation</a:t>
            </a:r>
            <a:endParaRPr lang="en-US" sz="1300" dirty="0">
              <a:solidFill>
                <a:srgbClr val="617685"/>
              </a:solidFill>
            </a:endParaRPr>
          </a:p>
        </p:txBody>
      </p:sp>
      <p:sp>
        <p:nvSpPr>
          <p:cNvPr id="17" name="Text Placeholder 18"/>
          <p:cNvSpPr>
            <a:spLocks noGrp="1"/>
          </p:cNvSpPr>
          <p:nvPr>
            <p:ph type="body" sz="quarter" idx="24" hasCustomPrompt="1"/>
          </p:nvPr>
        </p:nvSpPr>
        <p:spPr>
          <a:xfrm>
            <a:off x="2598811" y="1597364"/>
            <a:ext cx="5985164" cy="4518212"/>
          </a:xfrm>
          <a:prstGeom prst="rect">
            <a:avLst/>
          </a:prstGeom>
        </p:spPr>
        <p:txBody>
          <a:bodyPr lIns="41015" tIns="41015" rIns="41015" bIns="41015" numCol="3" spcCol="164060"/>
          <a:lstStyle>
            <a:lvl1pPr marL="0" marR="0" indent="0" algn="l" defTabSz="586107" rtl="0" eaLnBrk="1" fontAlgn="base" latinLnBrk="0" hangingPunct="1">
              <a:lnSpc>
                <a:spcPct val="100000"/>
              </a:lnSpc>
              <a:spcBef>
                <a:spcPts val="1077"/>
              </a:spcBef>
              <a:spcAft>
                <a:spcPct val="0"/>
              </a:spcAft>
              <a:buClrTx/>
              <a:buSzTx/>
              <a:buFont typeface="Arial" pitchFamily="34" charset="0"/>
              <a:buNone/>
              <a:tabLst/>
              <a:defRPr sz="800" baseline="0">
                <a:latin typeface="+mn-lt"/>
              </a:defRPr>
            </a:lvl1pPr>
            <a:lvl2pPr>
              <a:buNone/>
              <a:defRPr/>
            </a:lvl2pPr>
            <a:lvl3pPr>
              <a:buNone/>
              <a:defRPr/>
            </a:lvl3pPr>
            <a:lvl4pPr>
              <a:buNone/>
              <a:defRPr/>
            </a:lvl4pPr>
            <a:lvl5pPr>
              <a:buNone/>
              <a:defRPr/>
            </a:lvl5pPr>
          </a:lstStyle>
          <a:p>
            <a:pPr lvl="0"/>
            <a:r>
              <a:rPr lang="en-US" dirty="0" smtClean="0"/>
              <a:t>This contact list is set to three columns, shift-enter within contacts, </a:t>
            </a:r>
            <a:br>
              <a:rPr lang="en-US" dirty="0" smtClean="0"/>
            </a:br>
            <a:r>
              <a:rPr lang="en-US" dirty="0" smtClean="0"/>
              <a:t>normal enter between contacts</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br>
              <a:rPr lang="en-US" dirty="0" smtClean="0"/>
            </a:br>
            <a:r>
              <a:rPr lang="en-US" dirty="0" smtClean="0"/>
              <a:t/>
            </a:r>
            <a:br>
              <a:rPr lang="en-US" dirty="0" smtClean="0"/>
            </a:br>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p:txBody>
      </p:sp>
    </p:spTree>
    <p:extLst>
      <p:ext uri="{BB962C8B-B14F-4D97-AF65-F5344CB8AC3E}">
        <p14:creationId xmlns:p14="http://schemas.microsoft.com/office/powerpoint/2010/main" val="292625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2" name="Text Placeholder 8"/>
          <p:cNvSpPr>
            <a:spLocks noGrp="1"/>
          </p:cNvSpPr>
          <p:nvPr>
            <p:ph type="body" sz="quarter" idx="11" hasCustomPrompt="1"/>
          </p:nvPr>
        </p:nvSpPr>
        <p:spPr bwMode="gray">
          <a:xfrm>
            <a:off x="1141006" y="2346618"/>
            <a:ext cx="6651036" cy="968189"/>
          </a:xfrm>
          <a:prstGeom prst="rect">
            <a:avLst/>
          </a:prstGeom>
        </p:spPr>
        <p:txBody>
          <a:bodyPr lIns="40938" tIns="40938" rIns="40938" bIns="40938"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Strategic Plan</a:t>
            </a:r>
          </a:p>
        </p:txBody>
      </p:sp>
      <p:sp>
        <p:nvSpPr>
          <p:cNvPr id="23" name="Text Placeholder 8"/>
          <p:cNvSpPr>
            <a:spLocks noGrp="1"/>
          </p:cNvSpPr>
          <p:nvPr>
            <p:ph type="body" sz="quarter" idx="12" hasCustomPrompt="1"/>
          </p:nvPr>
        </p:nvSpPr>
        <p:spPr bwMode="gray">
          <a:xfrm>
            <a:off x="1141006" y="3367204"/>
            <a:ext cx="6651036" cy="403411"/>
          </a:xfrm>
          <a:prstGeom prst="rect">
            <a:avLst/>
          </a:prstGeom>
        </p:spPr>
        <p:txBody>
          <a:bodyPr lIns="40938" tIns="40938" rIns="40938" bIns="40938" anchor="t"/>
          <a:lstStyle>
            <a:lvl1pPr marL="0" indent="0">
              <a:spcBef>
                <a:spcPts val="0"/>
              </a:spcBef>
              <a:buNone/>
              <a:defRPr sz="1100" b="0" i="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12pt Regular, Use Title Case</a:t>
            </a:r>
          </a:p>
        </p:txBody>
      </p:sp>
      <p:sp>
        <p:nvSpPr>
          <p:cNvPr id="24" name="Text Placeholder 31"/>
          <p:cNvSpPr>
            <a:spLocks noGrp="1"/>
          </p:cNvSpPr>
          <p:nvPr>
            <p:ph type="body" sz="quarter" idx="52" hasCustomPrompt="1"/>
          </p:nvPr>
        </p:nvSpPr>
        <p:spPr bwMode="gray">
          <a:xfrm>
            <a:off x="1141012" y="3975741"/>
            <a:ext cx="3228839" cy="1458079"/>
          </a:xfrm>
          <a:prstGeom prst="rect">
            <a:avLst/>
          </a:prstGeom>
        </p:spPr>
        <p:txBody>
          <a:bodyPr lIns="40938" tIns="40938" rIns="40938" bIns="40938"/>
          <a:lstStyle>
            <a:lvl1pPr>
              <a:spcBef>
                <a:spcPts val="449"/>
              </a:spcBef>
              <a:defRPr sz="900" baseline="0">
                <a:solidFill>
                  <a:schemeClr val="tx1"/>
                </a:solidFill>
              </a:defRPr>
            </a:lvl1pPr>
            <a:lvl2pPr>
              <a:spcBef>
                <a:spcPts val="449"/>
              </a:spcBef>
              <a:defRPr sz="900">
                <a:solidFill>
                  <a:schemeClr val="tx1"/>
                </a:solidFill>
              </a:defRPr>
            </a:lvl2pPr>
            <a:lvl3pPr>
              <a:spcBef>
                <a:spcPts val="449"/>
              </a:spcBef>
              <a:defRPr sz="900">
                <a:solidFill>
                  <a:schemeClr val="tx1"/>
                </a:solidFill>
              </a:defRPr>
            </a:lvl3pPr>
            <a:lvl4pPr>
              <a:spcBef>
                <a:spcPts val="449"/>
              </a:spcBef>
              <a:defRPr sz="900">
                <a:solidFill>
                  <a:schemeClr val="tx1"/>
                </a:solidFill>
              </a:defRPr>
            </a:lvl4pPr>
            <a:lvl5pPr>
              <a:spcBef>
                <a:spcPts val="449"/>
              </a:spcBef>
              <a:defRPr sz="900">
                <a:solidFill>
                  <a:schemeClr val="tx1"/>
                </a:solidFill>
              </a:defRPr>
            </a:lvl5pPr>
          </a:lstStyle>
          <a:p>
            <a:pPr lvl="0"/>
            <a:r>
              <a:rPr lang="en-US" dirty="0" smtClean="0"/>
              <a:t>Bulleted text if needed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gray">
          <a:xfrm>
            <a:off x="2081489" y="637927"/>
            <a:ext cx="0" cy="5244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0" hasCustomPrompt="1"/>
          </p:nvPr>
        </p:nvSpPr>
        <p:spPr bwMode="gray">
          <a:xfrm>
            <a:off x="2113929" y="639758"/>
            <a:ext cx="1973241" cy="517509"/>
          </a:xfrm>
          <a:prstGeom prst="rect">
            <a:avLst/>
          </a:prstGeom>
        </p:spPr>
        <p:txBody>
          <a:bodyPr anchor="ctr" anchorCtr="0"/>
          <a:lstStyle>
            <a:lvl1pPr marL="0" indent="0">
              <a:buNone/>
              <a:defRPr sz="1100">
                <a:solidFill>
                  <a:schemeClr val="tx1"/>
                </a:solidFill>
              </a:defRPr>
            </a:lvl1pPr>
          </a:lstStyle>
          <a:p>
            <a:pPr lvl="0"/>
            <a:r>
              <a:rPr lang="en-US" dirty="0" smtClean="0"/>
              <a:t>Department Name</a:t>
            </a:r>
          </a:p>
        </p:txBody>
      </p:sp>
      <p:sp>
        <p:nvSpPr>
          <p:cNvPr id="3" name="Picture Placeholder 2"/>
          <p:cNvSpPr>
            <a:spLocks noGrp="1"/>
          </p:cNvSpPr>
          <p:nvPr>
            <p:ph type="pic" sz="quarter" idx="53" hasCustomPrompt="1"/>
          </p:nvPr>
        </p:nvSpPr>
        <p:spPr>
          <a:xfrm>
            <a:off x="381000" y="571407"/>
            <a:ext cx="1600200" cy="657476"/>
          </a:xfrm>
          <a:prstGeom prst="rect">
            <a:avLst/>
          </a:prstGeom>
        </p:spPr>
        <p:txBody>
          <a:bodyPr/>
          <a:lstStyle>
            <a:lvl1pPr>
              <a:defRPr/>
            </a:lvl1pPr>
          </a:lstStyle>
          <a:p>
            <a:r>
              <a:rPr lang="en-US" dirty="0" smtClean="0"/>
              <a:t>LOGO</a:t>
            </a:r>
            <a:endParaRPr lang="en-US" dirty="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ok: Executive Summa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15" tIns="0" rIns="41015" bIns="0" rtlCol="0">
            <a:noAutofit/>
          </a:bodyPr>
          <a:lstStyle/>
          <a:p>
            <a:pPr defTabSz="914021"/>
            <a:r>
              <a:rPr lang="en-US" sz="1600" b="1" dirty="0" smtClean="0">
                <a:solidFill>
                  <a:prstClr val="black"/>
                </a:solidFill>
              </a:rPr>
              <a:t>Executive Summary</a:t>
            </a:r>
            <a:endParaRPr lang="en-US" sz="1600" b="1" dirty="0">
              <a:solidFill>
                <a:prstClr val="black"/>
              </a:solidFill>
            </a:endParaRPr>
          </a:p>
        </p:txBody>
      </p:sp>
      <p:sp>
        <p:nvSpPr>
          <p:cNvPr id="10" name="Text Placeholder 8"/>
          <p:cNvSpPr>
            <a:spLocks noGrp="1"/>
          </p:cNvSpPr>
          <p:nvPr>
            <p:ph type="body" sz="quarter" idx="15" hasCustomPrompt="1"/>
          </p:nvPr>
        </p:nvSpPr>
        <p:spPr>
          <a:xfrm>
            <a:off x="1659658" y="1378323"/>
            <a:ext cx="5818909" cy="4034118"/>
          </a:xfrm>
          <a:prstGeom prst="rect">
            <a:avLst/>
          </a:prstGeom>
        </p:spPr>
        <p:txBody>
          <a:bodyPr lIns="41015" tIns="41015" rIns="41015" bIns="41015"/>
          <a:lstStyle>
            <a:lvl1pPr marL="0" indent="0">
              <a:buNone/>
              <a:defRPr sz="80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message text.</a:t>
            </a:r>
            <a:endParaRPr lang="en-US" dirty="0"/>
          </a:p>
        </p:txBody>
      </p:sp>
    </p:spTree>
    <p:extLst>
      <p:ext uri="{BB962C8B-B14F-4D97-AF65-F5344CB8AC3E}">
        <p14:creationId xmlns:p14="http://schemas.microsoft.com/office/powerpoint/2010/main" val="1717064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ok: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5519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 Cover: DC ">
    <p:spTree>
      <p:nvGrpSpPr>
        <p:cNvPr id="1" name=""/>
        <p:cNvGrpSpPr/>
        <p:nvPr/>
      </p:nvGrpSpPr>
      <p:grpSpPr>
        <a:xfrm>
          <a:off x="0" y="0"/>
          <a:ext cx="0" cy="0"/>
          <a:chOff x="0" y="0"/>
          <a:chExt cx="0" cy="0"/>
        </a:xfrm>
      </p:grpSpPr>
      <p:grpSp>
        <p:nvGrpSpPr>
          <p:cNvPr id="2" name="Group 8"/>
          <p:cNvGrpSpPr/>
          <p:nvPr userDrawn="1"/>
        </p:nvGrpSpPr>
        <p:grpSpPr>
          <a:xfrm>
            <a:off x="2313161" y="5999694"/>
            <a:ext cx="4517686" cy="454894"/>
            <a:chOff x="709832" y="4091368"/>
            <a:chExt cx="4969455" cy="515547"/>
          </a:xfrm>
        </p:grpSpPr>
        <p:pic>
          <p:nvPicPr>
            <p:cNvPr id="4" name="Picture 3" descr="ABC_logo_rgb.png"/>
            <p:cNvPicPr>
              <a:picLocks noChangeAspect="1"/>
            </p:cNvPicPr>
            <p:nvPr userDrawn="1"/>
          </p:nvPicPr>
          <p:blipFill>
            <a:blip r:embed="rId2" cstate="print"/>
            <a:stretch>
              <a:fillRect/>
            </a:stretch>
          </p:blipFill>
          <p:spPr bwMode="gray">
            <a:xfrm>
              <a:off x="709832" y="4095491"/>
              <a:ext cx="1289304" cy="511424"/>
            </a:xfrm>
            <a:prstGeom prst="rect">
              <a:avLst/>
            </a:prstGeom>
          </p:spPr>
        </p:pic>
        <p:sp>
          <p:nvSpPr>
            <p:cNvPr id="5" name="TextBox 4"/>
            <p:cNvSpPr txBox="1"/>
            <p:nvPr userDrawn="1"/>
          </p:nvSpPr>
          <p:spPr bwMode="gray">
            <a:xfrm>
              <a:off x="2232660" y="4146231"/>
              <a:ext cx="2284554" cy="384050"/>
            </a:xfrm>
            <a:prstGeom prst="rect">
              <a:avLst/>
            </a:prstGeom>
            <a:noFill/>
          </p:spPr>
          <p:txBody>
            <a:bodyPr wrap="square" lIns="45720" rIns="45720" rtlCol="0" anchor="ctr">
              <a:noAutofit/>
            </a:bodyPr>
            <a:lstStyle/>
            <a:p>
              <a:pPr algn="ctr" defTabSz="914021">
                <a:spcBef>
                  <a:spcPts val="90"/>
                </a:spcBef>
              </a:pPr>
              <a:r>
                <a:rPr lang="en-US" sz="800" dirty="0" smtClean="0">
                  <a:solidFill>
                    <a:srgbClr val="455560"/>
                  </a:solidFill>
                </a:rPr>
                <a:t>2445 M Street NW </a:t>
              </a:r>
              <a:r>
                <a:rPr lang="en-US" sz="800" b="1" dirty="0" smtClean="0">
                  <a:solidFill>
                    <a:srgbClr val="BEC9D0"/>
                  </a:solidFill>
                </a:rPr>
                <a:t>I</a:t>
              </a:r>
              <a:r>
                <a:rPr lang="en-US" sz="800" dirty="0" smtClean="0">
                  <a:solidFill>
                    <a:srgbClr val="455560"/>
                  </a:solidFill>
                </a:rPr>
                <a:t> Washington DC 20037</a:t>
              </a:r>
            </a:p>
            <a:p>
              <a:pPr algn="ctr" defTabSz="914021">
                <a:spcBef>
                  <a:spcPts val="90"/>
                </a:spcBef>
              </a:pPr>
              <a:r>
                <a:rPr lang="en-US" sz="800" dirty="0" smtClean="0">
                  <a:solidFill>
                    <a:srgbClr val="455560"/>
                  </a:solidFill>
                </a:rPr>
                <a:t>P 202.266.5600 </a:t>
              </a:r>
              <a:r>
                <a:rPr lang="en-US" sz="800" b="1" dirty="0" smtClean="0">
                  <a:solidFill>
                    <a:srgbClr val="BEC9D0"/>
                  </a:solidFill>
                </a:rPr>
                <a:t>I</a:t>
              </a:r>
              <a:r>
                <a:rPr lang="en-US" sz="800" dirty="0" smtClean="0">
                  <a:solidFill>
                    <a:srgbClr val="455560"/>
                  </a:solidFill>
                </a:rPr>
                <a:t> F 202.266.5700</a:t>
              </a:r>
            </a:p>
          </p:txBody>
        </p:sp>
        <p:sp>
          <p:nvSpPr>
            <p:cNvPr id="6" name="TextBox 5"/>
            <p:cNvSpPr txBox="1"/>
            <p:nvPr userDrawn="1"/>
          </p:nvSpPr>
          <p:spPr bwMode="gray">
            <a:xfrm>
              <a:off x="4659625" y="4223041"/>
              <a:ext cx="1019662" cy="230430"/>
            </a:xfrm>
            <a:prstGeom prst="rect">
              <a:avLst/>
            </a:prstGeom>
            <a:noFill/>
          </p:spPr>
          <p:txBody>
            <a:bodyPr wrap="square" lIns="45720" rIns="45720" rtlCol="0" anchor="ctr">
              <a:noAutofit/>
            </a:bodyPr>
            <a:lstStyle/>
            <a:p>
              <a:pPr algn="ctr" defTabSz="914021">
                <a:spcBef>
                  <a:spcPts val="90"/>
                </a:spcBef>
              </a:pPr>
              <a:r>
                <a:rPr lang="en-US" sz="1000" b="1" dirty="0" smtClean="0">
                  <a:solidFill>
                    <a:srgbClr val="455560"/>
                  </a:solidFill>
                </a:rPr>
                <a:t>advisory.com</a:t>
              </a:r>
              <a:endParaRPr lang="en-US" sz="1000" b="1" dirty="0">
                <a:solidFill>
                  <a:srgbClr val="455560"/>
                </a:solidFill>
              </a:endParaRPr>
            </a:p>
          </p:txBody>
        </p:sp>
        <p:cxnSp>
          <p:nvCxnSpPr>
            <p:cNvPr id="7" name="Straight Connector 6"/>
            <p:cNvCxnSpPr/>
            <p:nvPr userDrawn="1"/>
          </p:nvCxnSpPr>
          <p:spPr bwMode="gray">
            <a:xfrm rot="5400000">
              <a:off x="1900495" y="4337462"/>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rot="5400000">
              <a:off x="4346329" y="4337462"/>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userDrawn="1"/>
        </p:nvSpPr>
        <p:spPr>
          <a:xfrm>
            <a:off x="404094" y="6453188"/>
            <a:ext cx="3325091" cy="1818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021"/>
            <a:endParaRPr lang="en-US" dirty="0">
              <a:solidFill>
                <a:srgbClr val="FFFFFF"/>
              </a:solidFill>
            </a:endParaRPr>
          </a:p>
        </p:txBody>
      </p:sp>
    </p:spTree>
    <p:extLst>
      <p:ext uri="{BB962C8B-B14F-4D97-AF65-F5344CB8AC3E}">
        <p14:creationId xmlns:p14="http://schemas.microsoft.com/office/powerpoint/2010/main" val="527818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 Cover: DC &amp; London">
    <p:spTree>
      <p:nvGrpSpPr>
        <p:cNvPr id="1" name=""/>
        <p:cNvGrpSpPr/>
        <p:nvPr/>
      </p:nvGrpSpPr>
      <p:grpSpPr>
        <a:xfrm>
          <a:off x="0" y="0"/>
          <a:ext cx="0" cy="0"/>
          <a:chOff x="0" y="0"/>
          <a:chExt cx="0" cy="0"/>
        </a:xfrm>
      </p:grpSpPr>
      <p:sp>
        <p:nvSpPr>
          <p:cNvPr id="17" name="Rectangle 16"/>
          <p:cNvSpPr/>
          <p:nvPr userDrawn="1"/>
        </p:nvSpPr>
        <p:spPr>
          <a:xfrm>
            <a:off x="404094" y="6453188"/>
            <a:ext cx="3325091" cy="1818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defTabSz="914021"/>
            <a:endParaRPr lang="en-US" dirty="0">
              <a:solidFill>
                <a:srgbClr val="FFFFFF"/>
              </a:solidFill>
            </a:endParaRPr>
          </a:p>
        </p:txBody>
      </p:sp>
      <p:grpSp>
        <p:nvGrpSpPr>
          <p:cNvPr id="2" name="Group 26"/>
          <p:cNvGrpSpPr/>
          <p:nvPr userDrawn="1"/>
        </p:nvGrpSpPr>
        <p:grpSpPr>
          <a:xfrm>
            <a:off x="1069294" y="6001933"/>
            <a:ext cx="7005413" cy="451256"/>
            <a:chOff x="1925348" y="5574493"/>
            <a:chExt cx="7705954" cy="511424"/>
          </a:xfrm>
        </p:grpSpPr>
        <p:pic>
          <p:nvPicPr>
            <p:cNvPr id="19" name="Picture 18" descr="ABC_logo_rgb.png"/>
            <p:cNvPicPr>
              <a:picLocks noChangeAspect="1"/>
            </p:cNvPicPr>
            <p:nvPr userDrawn="1"/>
          </p:nvPicPr>
          <p:blipFill>
            <a:blip r:embed="rId2" cstate="print"/>
            <a:stretch>
              <a:fillRect/>
            </a:stretch>
          </p:blipFill>
          <p:spPr bwMode="gray">
            <a:xfrm>
              <a:off x="1925348" y="5574493"/>
              <a:ext cx="1289304" cy="511424"/>
            </a:xfrm>
            <a:prstGeom prst="rect">
              <a:avLst/>
            </a:prstGeom>
          </p:spPr>
        </p:pic>
        <p:sp>
          <p:nvSpPr>
            <p:cNvPr id="20" name="TextBox 19"/>
            <p:cNvSpPr txBox="1"/>
            <p:nvPr userDrawn="1"/>
          </p:nvSpPr>
          <p:spPr bwMode="gray">
            <a:xfrm>
              <a:off x="3448176" y="5638180"/>
              <a:ext cx="2284554" cy="384050"/>
            </a:xfrm>
            <a:prstGeom prst="rect">
              <a:avLst/>
            </a:prstGeom>
            <a:noFill/>
          </p:spPr>
          <p:txBody>
            <a:bodyPr wrap="square" lIns="45720" rIns="45720" rtlCol="0" anchor="ctr">
              <a:noAutofit/>
            </a:bodyPr>
            <a:lstStyle/>
            <a:p>
              <a:pPr algn="ctr" defTabSz="914021">
                <a:spcBef>
                  <a:spcPts val="90"/>
                </a:spcBef>
              </a:pPr>
              <a:r>
                <a:rPr lang="en-US" sz="800" dirty="0" smtClean="0">
                  <a:solidFill>
                    <a:srgbClr val="455560"/>
                  </a:solidFill>
                </a:rPr>
                <a:t>2445 M Street NW </a:t>
              </a:r>
              <a:r>
                <a:rPr lang="en-US" sz="800" b="1" dirty="0" smtClean="0">
                  <a:solidFill>
                    <a:srgbClr val="BEC9D0"/>
                  </a:solidFill>
                </a:rPr>
                <a:t>I</a:t>
              </a:r>
              <a:r>
                <a:rPr lang="en-US" sz="800" dirty="0" smtClean="0">
                  <a:solidFill>
                    <a:srgbClr val="455560"/>
                  </a:solidFill>
                </a:rPr>
                <a:t> Washington DC 20037</a:t>
              </a:r>
            </a:p>
            <a:p>
              <a:pPr algn="ctr" defTabSz="914021">
                <a:spcBef>
                  <a:spcPts val="90"/>
                </a:spcBef>
              </a:pPr>
              <a:r>
                <a:rPr lang="en-US" sz="800" dirty="0" smtClean="0">
                  <a:solidFill>
                    <a:srgbClr val="455560"/>
                  </a:solidFill>
                </a:rPr>
                <a:t>P 202.266.5600 </a:t>
              </a:r>
              <a:r>
                <a:rPr lang="en-US" sz="800" b="1" dirty="0" smtClean="0">
                  <a:solidFill>
                    <a:srgbClr val="BEC9D0"/>
                  </a:solidFill>
                </a:rPr>
                <a:t>I</a:t>
              </a:r>
              <a:r>
                <a:rPr lang="en-US" sz="800" dirty="0" smtClean="0">
                  <a:solidFill>
                    <a:srgbClr val="455560"/>
                  </a:solidFill>
                </a:rPr>
                <a:t> F 202.266.5700</a:t>
              </a:r>
            </a:p>
          </p:txBody>
        </p:sp>
        <p:cxnSp>
          <p:nvCxnSpPr>
            <p:cNvPr id="22" name="Straight Connector 21"/>
            <p:cNvCxnSpPr/>
            <p:nvPr userDrawn="1"/>
          </p:nvCxnSpPr>
          <p:spPr bwMode="gray">
            <a:xfrm rot="5400000">
              <a:off x="3116011"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rot="5400000">
              <a:off x="5561845"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bwMode="gray">
            <a:xfrm>
              <a:off x="5858987" y="5638180"/>
              <a:ext cx="2651760" cy="384050"/>
            </a:xfrm>
            <a:prstGeom prst="rect">
              <a:avLst/>
            </a:prstGeom>
            <a:noFill/>
          </p:spPr>
          <p:txBody>
            <a:bodyPr wrap="square" lIns="45720" rIns="45720" rtlCol="0" anchor="ctr">
              <a:noAutofit/>
            </a:bodyPr>
            <a:lstStyle/>
            <a:p>
              <a:pPr algn="ctr" defTabSz="914021">
                <a:spcBef>
                  <a:spcPts val="90"/>
                </a:spcBef>
              </a:pPr>
              <a:r>
                <a:rPr lang="en-US" sz="800" dirty="0" smtClean="0">
                  <a:solidFill>
                    <a:srgbClr val="455560"/>
                  </a:solidFill>
                </a:rPr>
                <a:t>One Kingdom Street, Suite 420</a:t>
              </a:r>
            </a:p>
            <a:p>
              <a:pPr algn="ctr" defTabSz="914021">
                <a:spcBef>
                  <a:spcPts val="90"/>
                </a:spcBef>
              </a:pPr>
              <a:r>
                <a:rPr lang="en-US" sz="800" dirty="0" smtClean="0">
                  <a:solidFill>
                    <a:srgbClr val="455560"/>
                  </a:solidFill>
                </a:rPr>
                <a:t>London W2 6BD, United Kingdom</a:t>
              </a:r>
            </a:p>
            <a:p>
              <a:pPr algn="ctr" defTabSz="914021">
                <a:spcBef>
                  <a:spcPts val="90"/>
                </a:spcBef>
              </a:pPr>
              <a:r>
                <a:rPr lang="en-US" sz="800" dirty="0" smtClean="0">
                  <a:solidFill>
                    <a:srgbClr val="455560"/>
                  </a:solidFill>
                </a:rPr>
                <a:t>P +44 (0) 203 402 3639 </a:t>
              </a:r>
              <a:r>
                <a:rPr lang="en-US" sz="800" b="1" dirty="0" smtClean="0">
                  <a:solidFill>
                    <a:srgbClr val="BEC9D0"/>
                  </a:solidFill>
                </a:rPr>
                <a:t>I</a:t>
              </a:r>
              <a:r>
                <a:rPr lang="en-US" sz="800" dirty="0" smtClean="0">
                  <a:solidFill>
                    <a:srgbClr val="455560"/>
                  </a:solidFill>
                </a:rPr>
                <a:t> F +44 (0) 203 402 3501</a:t>
              </a:r>
            </a:p>
          </p:txBody>
        </p:sp>
        <p:sp>
          <p:nvSpPr>
            <p:cNvPr id="25" name="TextBox 24"/>
            <p:cNvSpPr txBox="1"/>
            <p:nvPr userDrawn="1"/>
          </p:nvSpPr>
          <p:spPr bwMode="gray">
            <a:xfrm>
              <a:off x="8611640" y="5714990"/>
              <a:ext cx="1019662" cy="230430"/>
            </a:xfrm>
            <a:prstGeom prst="rect">
              <a:avLst/>
            </a:prstGeom>
            <a:noFill/>
          </p:spPr>
          <p:txBody>
            <a:bodyPr wrap="square" lIns="45720" rIns="45720" rtlCol="0" anchor="ctr">
              <a:noAutofit/>
            </a:bodyPr>
            <a:lstStyle/>
            <a:p>
              <a:pPr algn="ctr" defTabSz="914021">
                <a:spcBef>
                  <a:spcPts val="90"/>
                </a:spcBef>
              </a:pPr>
              <a:r>
                <a:rPr lang="en-US" sz="1000" b="1" dirty="0" smtClean="0">
                  <a:solidFill>
                    <a:srgbClr val="455560"/>
                  </a:solidFill>
                </a:rPr>
                <a:t>advisory.com</a:t>
              </a:r>
              <a:endParaRPr lang="en-US" sz="1000" b="1" dirty="0">
                <a:solidFill>
                  <a:srgbClr val="455560"/>
                </a:solidFill>
              </a:endParaRPr>
            </a:p>
          </p:txBody>
        </p:sp>
        <p:cxnSp>
          <p:nvCxnSpPr>
            <p:cNvPr id="26" name="Straight Connector 25"/>
            <p:cNvCxnSpPr/>
            <p:nvPr userDrawn="1"/>
          </p:nvCxnSpPr>
          <p:spPr bwMode="gray">
            <a:xfrm rot="5400000">
              <a:off x="8298344"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488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a:t>
            </a:fld>
            <a:endParaRPr lang="en-US" dirty="0">
              <a:solidFill>
                <a:srgbClr val="000000"/>
              </a:solidFill>
            </a:endParaRPr>
          </a:p>
        </p:txBody>
      </p:sp>
      <p:sp>
        <p:nvSpPr>
          <p:cNvPr id="4" name="Text Placeholder 8"/>
          <p:cNvSpPr>
            <a:spLocks noGrp="1"/>
          </p:cNvSpPr>
          <p:nvPr>
            <p:ph type="body" sz="quarter" idx="11"/>
          </p:nvPr>
        </p:nvSpPr>
        <p:spPr bwMode="gray">
          <a:xfrm>
            <a:off x="1141006" y="2346618"/>
            <a:ext cx="6651036" cy="968189"/>
          </a:xfrm>
          <a:prstGeom prst="rect">
            <a:avLst/>
          </a:prstGeom>
        </p:spPr>
        <p:txBody>
          <a:bodyPr lIns="40938" tIns="40938" rIns="40938" bIns="40938"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endParaRPr lang="en-US" dirty="0" smtClean="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 Placeholder 4"/>
          <p:cNvSpPr>
            <a:spLocks noGrp="1"/>
          </p:cNvSpPr>
          <p:nvPr>
            <p:ph type="body" sz="quarter" idx="19" hasCustomPrompt="1"/>
          </p:nvPr>
        </p:nvSpPr>
        <p:spPr bwMode="gray">
          <a:xfrm>
            <a:off x="399870" y="403413"/>
            <a:ext cx="2645699" cy="186366"/>
          </a:xfrm>
        </p:spPr>
        <p:txBody>
          <a:bodyPr lIns="0" tIns="40885" rIns="0" bIns="40885">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Tree>
    <p:extLst>
      <p:ext uri="{BB962C8B-B14F-4D97-AF65-F5344CB8AC3E}">
        <p14:creationId xmlns:p14="http://schemas.microsoft.com/office/powerpoint/2010/main" val="412531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a:t>
            </a:fld>
            <a:endParaRPr lang="en-US" dirty="0">
              <a:solidFill>
                <a:srgbClr val="000000"/>
              </a:solidFill>
            </a:endParaRPr>
          </a:p>
        </p:txBody>
      </p:sp>
      <p:sp>
        <p:nvSpPr>
          <p:cNvPr id="4" name="Text Placeholder 8"/>
          <p:cNvSpPr>
            <a:spLocks noGrp="1"/>
          </p:cNvSpPr>
          <p:nvPr>
            <p:ph type="body" sz="quarter" idx="11"/>
          </p:nvPr>
        </p:nvSpPr>
        <p:spPr bwMode="gray">
          <a:xfrm>
            <a:off x="1141006" y="2346618"/>
            <a:ext cx="6651036" cy="968189"/>
          </a:xfrm>
          <a:prstGeom prst="rect">
            <a:avLst/>
          </a:prstGeom>
        </p:spPr>
        <p:txBody>
          <a:bodyPr lIns="40938" tIns="40938" rIns="40938" bIns="40938"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endParaRPr lang="en-US" dirty="0" smtClean="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1868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ck Cover: DC ">
    <p:spTree>
      <p:nvGrpSpPr>
        <p:cNvPr id="1" name=""/>
        <p:cNvGrpSpPr/>
        <p:nvPr/>
      </p:nvGrpSpPr>
      <p:grpSpPr>
        <a:xfrm>
          <a:off x="0" y="0"/>
          <a:ext cx="0" cy="0"/>
          <a:chOff x="0" y="0"/>
          <a:chExt cx="0" cy="0"/>
        </a:xfrm>
      </p:grpSpPr>
      <p:sp>
        <p:nvSpPr>
          <p:cNvPr id="11" name="TextBox 10"/>
          <p:cNvSpPr txBox="1"/>
          <p:nvPr userDrawn="1"/>
        </p:nvSpPr>
        <p:spPr bwMode="gray">
          <a:xfrm>
            <a:off x="404092" y="6454619"/>
            <a:ext cx="2170546" cy="271320"/>
          </a:xfrm>
          <a:prstGeom prst="rect">
            <a:avLst/>
          </a:prstGeom>
          <a:solidFill>
            <a:schemeClr val="bg1"/>
          </a:solidFill>
        </p:spPr>
        <p:txBody>
          <a:bodyPr wrap="square" lIns="40904" tIns="40904" rIns="40904" bIns="40904" rtlCol="0">
            <a:spAutoFit/>
          </a:bodyPr>
          <a:lstStyle/>
          <a:p>
            <a:pPr marL="0" marR="0" lvl="0" indent="0" algn="l" defTabSz="911493" rtl="0" eaLnBrk="1" fontAlgn="auto" latinLnBrk="0" hangingPunct="1">
              <a:lnSpc>
                <a:spcPct val="100000"/>
              </a:lnSpc>
              <a:spcBef>
                <a:spcPts val="0"/>
              </a:spcBef>
              <a:spcAft>
                <a:spcPts val="0"/>
              </a:spcAft>
              <a:buClrTx/>
              <a:buSzTx/>
              <a:buFontTx/>
              <a:buNone/>
              <a:tabLst/>
              <a:defRPr/>
            </a:pPr>
            <a:r>
              <a:rPr kumimoji="0" lang="en-US" sz="600" b="0" i="0" u="none" strike="noStrike" kern="1200" cap="all" spc="0" normalizeH="0" baseline="0" noProof="0" dirty="0" smtClean="0">
                <a:ln>
                  <a:noFill/>
                </a:ln>
                <a:solidFill>
                  <a:schemeClr val="bg1"/>
                </a:solidFill>
                <a:effectLst/>
                <a:uLnTx/>
                <a:uFillTx/>
                <a:latin typeface="+mn-lt"/>
                <a:ea typeface="+mn-ea"/>
                <a:cs typeface="+mn-cs"/>
              </a:rPr>
              <a:t>©2011 The Advisory Board Company • </a:t>
            </a:r>
            <a:r>
              <a:rPr kumimoji="0" lang="en-US" sz="600" b="1" i="0" u="none" strike="noStrike" kern="1200" cap="all" spc="0" normalizeH="0" baseline="0" noProof="0" dirty="0" smtClean="0">
                <a:ln>
                  <a:noFill/>
                </a:ln>
                <a:solidFill>
                  <a:schemeClr val="bg1"/>
                </a:solidFill>
                <a:effectLst/>
                <a:uLnTx/>
                <a:uFillTx/>
                <a:latin typeface="+mn-lt"/>
                <a:ea typeface="+mn-ea"/>
                <a:cs typeface="+mn-cs"/>
              </a:rPr>
              <a:t>advisory.com</a:t>
            </a:r>
          </a:p>
        </p:txBody>
      </p:sp>
      <p:grpSp>
        <p:nvGrpSpPr>
          <p:cNvPr id="13" name="Group 12"/>
          <p:cNvGrpSpPr/>
          <p:nvPr userDrawn="1"/>
        </p:nvGrpSpPr>
        <p:grpSpPr bwMode="gray">
          <a:xfrm>
            <a:off x="2205989" y="5898915"/>
            <a:ext cx="4624941" cy="654513"/>
            <a:chOff x="2426493" y="6685338"/>
            <a:chExt cx="5087435" cy="741781"/>
          </a:xfrm>
        </p:grpSpPr>
        <p:sp>
          <p:nvSpPr>
            <p:cNvPr id="5" name="TextBox 4"/>
            <p:cNvSpPr txBox="1"/>
            <p:nvPr userDrawn="1"/>
          </p:nvSpPr>
          <p:spPr bwMode="gray">
            <a:xfrm>
              <a:off x="4067301" y="6854516"/>
              <a:ext cx="2284554" cy="384050"/>
            </a:xfrm>
            <a:prstGeom prst="rect">
              <a:avLst/>
            </a:prstGeom>
            <a:noFill/>
          </p:spPr>
          <p:txBody>
            <a:bodyPr wrap="square" lIns="45720" rIns="45720" rtlCol="0" anchor="ctr">
              <a:noAutofit/>
            </a:bodyPr>
            <a:lstStyle/>
            <a:p>
              <a:pPr algn="ctr">
                <a:spcBef>
                  <a:spcPts val="90"/>
                </a:spcBef>
              </a:pPr>
              <a:r>
                <a:rPr lang="en-US" sz="900" dirty="0" smtClean="0">
                  <a:solidFill>
                    <a:schemeClr val="accent4"/>
                  </a:solidFill>
                </a:rPr>
                <a:t>2445 M Street NW </a:t>
              </a:r>
              <a:r>
                <a:rPr lang="en-US" sz="900" b="1" dirty="0" smtClean="0">
                  <a:solidFill>
                    <a:schemeClr val="accent1"/>
                  </a:solidFill>
                </a:rPr>
                <a:t>I</a:t>
              </a:r>
              <a:r>
                <a:rPr lang="en-US" sz="900" dirty="0" smtClean="0">
                  <a:solidFill>
                    <a:schemeClr val="accent4"/>
                  </a:solidFill>
                </a:rPr>
                <a:t> Washington DC 20037</a:t>
              </a:r>
            </a:p>
            <a:p>
              <a:pPr algn="ctr">
                <a:spcBef>
                  <a:spcPts val="90"/>
                </a:spcBef>
              </a:pPr>
              <a:r>
                <a:rPr lang="en-US" sz="900" dirty="0" smtClean="0">
                  <a:solidFill>
                    <a:schemeClr val="accent4"/>
                  </a:solidFill>
                </a:rPr>
                <a:t>P 202.266.5600 </a:t>
              </a:r>
              <a:r>
                <a:rPr lang="en-US" sz="900" b="1" dirty="0" smtClean="0">
                  <a:solidFill>
                    <a:schemeClr val="accent1"/>
                  </a:solidFill>
                </a:rPr>
                <a:t>I</a:t>
              </a:r>
              <a:r>
                <a:rPr lang="en-US" sz="900" dirty="0" smtClean="0">
                  <a:solidFill>
                    <a:schemeClr val="accent4"/>
                  </a:solidFill>
                </a:rPr>
                <a:t> F 202.266.5700</a:t>
              </a:r>
            </a:p>
          </p:txBody>
        </p:sp>
        <p:sp>
          <p:nvSpPr>
            <p:cNvPr id="6" name="TextBox 5"/>
            <p:cNvSpPr txBox="1"/>
            <p:nvPr userDrawn="1"/>
          </p:nvSpPr>
          <p:spPr bwMode="gray">
            <a:xfrm>
              <a:off x="6494266" y="6931326"/>
              <a:ext cx="1019662" cy="230430"/>
            </a:xfrm>
            <a:prstGeom prst="rect">
              <a:avLst/>
            </a:prstGeom>
            <a:noFill/>
          </p:spPr>
          <p:txBody>
            <a:bodyPr wrap="square" lIns="45720" rIns="45720" rtlCol="0" anchor="ctr">
              <a:noAutofit/>
            </a:bodyPr>
            <a:lstStyle/>
            <a:p>
              <a:pPr algn="ctr">
                <a:spcBef>
                  <a:spcPts val="90"/>
                </a:spcBef>
              </a:pPr>
              <a:r>
                <a:rPr lang="en-US" sz="1000" b="1" dirty="0" smtClean="0">
                  <a:solidFill>
                    <a:schemeClr val="accent4"/>
                  </a:solidFill>
                </a:rPr>
                <a:t>advisory.com</a:t>
              </a:r>
              <a:endParaRPr lang="en-US" sz="1000" b="1" dirty="0">
                <a:solidFill>
                  <a:schemeClr val="accent4"/>
                </a:solidFill>
              </a:endParaRPr>
            </a:p>
          </p:txBody>
        </p:sp>
        <p:cxnSp>
          <p:nvCxnSpPr>
            <p:cNvPr id="7" name="Straight Connector 6"/>
            <p:cNvCxnSpPr/>
            <p:nvPr userDrawn="1"/>
          </p:nvCxnSpPr>
          <p:spPr bwMode="gray">
            <a:xfrm rot="5400000">
              <a:off x="3735136" y="7045747"/>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rot="5400000">
              <a:off x="6180970" y="7045747"/>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descr="ABC_Logo_RGB.png"/>
            <p:cNvPicPr>
              <a:picLocks noChangeAspect="1"/>
            </p:cNvPicPr>
            <p:nvPr userDrawn="1"/>
          </p:nvPicPr>
          <p:blipFill>
            <a:blip r:embed="rId2" cstate="print"/>
            <a:stretch>
              <a:fillRect/>
            </a:stretch>
          </p:blipFill>
          <p:spPr bwMode="gray">
            <a:xfrm>
              <a:off x="2426493" y="6685338"/>
              <a:ext cx="1524149" cy="74178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pPr/>
              <a:t>‹#›</a:t>
            </a:fld>
            <a:endParaRPr lang="en-US"/>
          </a:p>
        </p:txBody>
      </p:sp>
      <p:sp>
        <p:nvSpPr>
          <p:cNvPr id="10" name="Text Placeholder 4"/>
          <p:cNvSpPr>
            <a:spLocks noGrp="1"/>
          </p:cNvSpPr>
          <p:nvPr>
            <p:ph type="body" sz="quarter" idx="19" hasCustomPrompt="1"/>
          </p:nvPr>
        </p:nvSpPr>
        <p:spPr bwMode="gray">
          <a:xfrm>
            <a:off x="399863" y="403412"/>
            <a:ext cx="2645698" cy="186366"/>
          </a:xfrm>
          <a:prstGeom prst="rect">
            <a:avLst/>
          </a:prstGeom>
        </p:spPr>
        <p:txBody>
          <a:bodyPr lIns="0" tIns="41029" rIns="0" bIns="41029">
            <a:noAutofit/>
          </a:bodyPr>
          <a:lstStyle>
            <a:lvl1pPr marL="0" indent="0">
              <a:spcBef>
                <a:spcPts val="0"/>
              </a:spcBef>
              <a:buNone/>
              <a:defRPr sz="800" baseline="0">
                <a:solidFill>
                  <a:schemeClr val="tx1"/>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3"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18" name="Straight Connector 17"/>
          <p:cNvCxnSpPr/>
          <p:nvPr userDrawn="1"/>
        </p:nvCxnSpPr>
        <p:spPr bwMode="gray">
          <a:xfrm>
            <a:off x="404091" y="948523"/>
            <a:ext cx="832283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3" y="963228"/>
            <a:ext cx="8314171" cy="271094"/>
          </a:xfrm>
          <a:prstGeom prst="rect">
            <a:avLst/>
          </a:prstGeom>
        </p:spPr>
        <p:txBody>
          <a:bodyPr lIns="0" tIns="41029" rIns="0"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3" name="Text Placeholder 21"/>
          <p:cNvSpPr>
            <a:spLocks noGrp="1"/>
          </p:cNvSpPr>
          <p:nvPr>
            <p:ph type="body" sz="quarter" idx="17" hasCustomPrompt="1"/>
          </p:nvPr>
        </p:nvSpPr>
        <p:spPr bwMode="gray">
          <a:xfrm>
            <a:off x="6864878" y="6170239"/>
            <a:ext cx="1862043" cy="201706"/>
          </a:xfrm>
          <a:prstGeom prst="rect">
            <a:avLst/>
          </a:prstGeom>
        </p:spPr>
        <p:txBody>
          <a:bodyPr lIns="41029" tIns="41029" rIns="41029" bIns="0" anchor="b">
            <a:noAutofit/>
          </a:bodyPr>
          <a:lstStyle>
            <a:lvl1pPr marL="0" indent="0" algn="l">
              <a:spcBef>
                <a:spcPts val="0"/>
              </a:spcBef>
              <a:buNone/>
              <a:defRPr sz="400" baseline="0">
                <a:solidFill>
                  <a:schemeClr val="tx1"/>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15" name="Text Placeholder 23"/>
          <p:cNvSpPr>
            <a:spLocks noGrp="1"/>
          </p:cNvSpPr>
          <p:nvPr>
            <p:ph type="body" sz="quarter" idx="20" hasCustomPrompt="1"/>
          </p:nvPr>
        </p:nvSpPr>
        <p:spPr bwMode="gray">
          <a:xfrm>
            <a:off x="404091" y="6172179"/>
            <a:ext cx="2431476" cy="195943"/>
          </a:xfrm>
          <a:prstGeom prst="rect">
            <a:avLst/>
          </a:prstGeom>
        </p:spPr>
        <p:txBody>
          <a:bodyPr lIns="41029" tIns="41029" rIns="41029" bIns="0" anchor="b">
            <a:noAutofit/>
          </a:bodyPr>
          <a:lstStyle>
            <a:lvl1pPr marL="82058" indent="-82058" algn="l" defTabSz="82058">
              <a:spcBef>
                <a:spcPts val="0"/>
              </a:spcBef>
              <a:buFont typeface="+mj-lt"/>
              <a:buAutoNum type="arabicParenR"/>
              <a:defRPr sz="400" baseline="0">
                <a:solidFill>
                  <a:schemeClr val="tx1"/>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12621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theme" Target="../theme/theme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9" y="2823884"/>
            <a:ext cx="1662546" cy="1210236"/>
          </a:xfrm>
          <a:prstGeom prst="rect">
            <a:avLst/>
          </a:prstGeom>
        </p:spPr>
        <p:txBody>
          <a:bodyPr vert="horz" wrap="square" lIns="64998" tIns="64998" rIns="64998" bIns="64998"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21" y="6454595"/>
            <a:ext cx="621771" cy="242047"/>
          </a:xfrm>
          <a:prstGeom prst="rect">
            <a:avLst/>
          </a:prstGeom>
        </p:spPr>
        <p:txBody>
          <a:bodyPr vert="horz" wrap="square" lIns="40840" tIns="40840" rIns="40840" bIns="40840" rtlCol="0" anchor="t">
            <a:noAutofit/>
          </a:bodyPr>
          <a:lstStyle>
            <a:lvl1pPr algn="ctr">
              <a:defRPr sz="900">
                <a:solidFill>
                  <a:schemeClr val="accent5"/>
                </a:solidFill>
              </a:defRPr>
            </a:lvl1pPr>
          </a:lstStyle>
          <a:p>
            <a:pPr defTabSz="910063"/>
            <a:fld id="{D1524D41-16DC-4D92-9EF9-071B213BE0F5}" type="slidenum">
              <a:rPr lang="en-US" smtClean="0">
                <a:solidFill>
                  <a:srgbClr val="000000"/>
                </a:solidFill>
              </a:rPr>
              <a:pPr defTabSz="910063"/>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701" r:id="rId2"/>
    <p:sldLayoutId id="2147483684" r:id="rId3"/>
    <p:sldLayoutId id="2147483677" r:id="rId4"/>
    <p:sldLayoutId id="2147483673" r:id="rId5"/>
    <p:sldLayoutId id="2147483698" r:id="rId6"/>
    <p:sldLayoutId id="2147483699" r:id="rId7"/>
    <p:sldLayoutId id="2147483686" r:id="rId8"/>
    <p:sldLayoutId id="2147483743" r:id="rId9"/>
  </p:sldLayoutIdLst>
  <p:timing>
    <p:tnLst>
      <p:par>
        <p:cTn id="1" dur="indefinite" restart="never" nodeType="tmRoot"/>
      </p:par>
    </p:tnLst>
  </p:timing>
  <p:hf hdr="0" ftr="0" dt="0"/>
  <p:txStyles>
    <p:titleStyle>
      <a:lvl1pPr algn="l" defTabSz="910063" rtl="0" eaLnBrk="1" latinLnBrk="0" hangingPunct="1">
        <a:spcBef>
          <a:spcPct val="0"/>
        </a:spcBef>
        <a:buNone/>
        <a:defRPr sz="1600" b="1" kern="1200">
          <a:solidFill>
            <a:schemeClr val="accent5"/>
          </a:solidFill>
          <a:latin typeface="+mj-lt"/>
          <a:ea typeface="+mj-ea"/>
          <a:cs typeface="+mj-cs"/>
        </a:defRPr>
      </a:lvl1pPr>
    </p:titleStyle>
    <p:bodyStyle>
      <a:lvl1pPr marL="100679"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607" indent="-104930"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94" indent="-100679"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790" indent="-103511" algn="l" defTabSz="910063"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460" indent="-100679" algn="l" defTabSz="910063"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666"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700"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29"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55" indent="-227533" algn="l" defTabSz="9100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063" rtl="0" eaLnBrk="1" latinLnBrk="0" hangingPunct="1">
        <a:defRPr sz="1900" kern="1200">
          <a:solidFill>
            <a:schemeClr val="tx1"/>
          </a:solidFill>
          <a:latin typeface="+mn-lt"/>
          <a:ea typeface="+mn-ea"/>
          <a:cs typeface="+mn-cs"/>
        </a:defRPr>
      </a:lvl1pPr>
      <a:lvl2pPr marL="455039" algn="l" defTabSz="910063" rtl="0" eaLnBrk="1" latinLnBrk="0" hangingPunct="1">
        <a:defRPr sz="1900" kern="1200">
          <a:solidFill>
            <a:schemeClr val="tx1"/>
          </a:solidFill>
          <a:latin typeface="+mn-lt"/>
          <a:ea typeface="+mn-ea"/>
          <a:cs typeface="+mn-cs"/>
        </a:defRPr>
      </a:lvl2pPr>
      <a:lvl3pPr marL="910063" algn="l" defTabSz="910063" rtl="0" eaLnBrk="1" latinLnBrk="0" hangingPunct="1">
        <a:defRPr sz="1900" kern="1200">
          <a:solidFill>
            <a:schemeClr val="tx1"/>
          </a:solidFill>
          <a:latin typeface="+mn-lt"/>
          <a:ea typeface="+mn-ea"/>
          <a:cs typeface="+mn-cs"/>
        </a:defRPr>
      </a:lvl3pPr>
      <a:lvl4pPr marL="1365091" algn="l" defTabSz="910063" rtl="0" eaLnBrk="1" latinLnBrk="0" hangingPunct="1">
        <a:defRPr sz="1900" kern="1200">
          <a:solidFill>
            <a:schemeClr val="tx1"/>
          </a:solidFill>
          <a:latin typeface="+mn-lt"/>
          <a:ea typeface="+mn-ea"/>
          <a:cs typeface="+mn-cs"/>
        </a:defRPr>
      </a:lvl4pPr>
      <a:lvl5pPr marL="1820126" algn="l" defTabSz="910063" rtl="0" eaLnBrk="1" latinLnBrk="0" hangingPunct="1">
        <a:defRPr sz="1900" kern="1200">
          <a:solidFill>
            <a:schemeClr val="tx1"/>
          </a:solidFill>
          <a:latin typeface="+mn-lt"/>
          <a:ea typeface="+mn-ea"/>
          <a:cs typeface="+mn-cs"/>
        </a:defRPr>
      </a:lvl5pPr>
      <a:lvl6pPr marL="2275152" algn="l" defTabSz="910063" rtl="0" eaLnBrk="1" latinLnBrk="0" hangingPunct="1">
        <a:defRPr sz="1900" kern="1200">
          <a:solidFill>
            <a:schemeClr val="tx1"/>
          </a:solidFill>
          <a:latin typeface="+mn-lt"/>
          <a:ea typeface="+mn-ea"/>
          <a:cs typeface="+mn-cs"/>
        </a:defRPr>
      </a:lvl6pPr>
      <a:lvl7pPr marL="2730182" algn="l" defTabSz="910063" rtl="0" eaLnBrk="1" latinLnBrk="0" hangingPunct="1">
        <a:defRPr sz="1900" kern="1200">
          <a:solidFill>
            <a:schemeClr val="tx1"/>
          </a:solidFill>
          <a:latin typeface="+mn-lt"/>
          <a:ea typeface="+mn-ea"/>
          <a:cs typeface="+mn-cs"/>
        </a:defRPr>
      </a:lvl7pPr>
      <a:lvl8pPr marL="3185209" algn="l" defTabSz="910063" rtl="0" eaLnBrk="1" latinLnBrk="0" hangingPunct="1">
        <a:defRPr sz="1900" kern="1200">
          <a:solidFill>
            <a:schemeClr val="tx1"/>
          </a:solidFill>
          <a:latin typeface="+mn-lt"/>
          <a:ea typeface="+mn-ea"/>
          <a:cs typeface="+mn-cs"/>
        </a:defRPr>
      </a:lvl8pPr>
      <a:lvl9pPr marL="3640247" algn="l" defTabSz="91006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9" y="2823884"/>
            <a:ext cx="1662546" cy="1210236"/>
          </a:xfrm>
          <a:prstGeom prst="rect">
            <a:avLst/>
          </a:prstGeom>
        </p:spPr>
        <p:txBody>
          <a:bodyPr vert="horz" wrap="square" lIns="65187" tIns="65187" rIns="65187" bIns="65187"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21" y="6454595"/>
            <a:ext cx="621771" cy="242047"/>
          </a:xfrm>
          <a:prstGeom prst="rect">
            <a:avLst/>
          </a:prstGeom>
        </p:spPr>
        <p:txBody>
          <a:bodyPr vert="horz" wrap="square" lIns="40955" tIns="40955" rIns="40955" bIns="40955" rtlCol="0" anchor="t">
            <a:noAutofit/>
          </a:bodyPr>
          <a:lstStyle>
            <a:lvl1pPr algn="ctr">
              <a:defRPr sz="900">
                <a:solidFill>
                  <a:schemeClr val="accent5"/>
                </a:solidFill>
              </a:defRPr>
            </a:lvl1pPr>
          </a:lstStyle>
          <a:p>
            <a:pPr defTabSz="912617"/>
            <a:fld id="{D1524D41-16DC-4D92-9EF9-071B213BE0F5}" type="slidenum">
              <a:rPr lang="en-US" smtClean="0">
                <a:solidFill>
                  <a:srgbClr val="000000"/>
                </a:solidFill>
              </a:rPr>
              <a:pPr defTabSz="912617"/>
              <a:t>‹#›</a:t>
            </a:fld>
            <a:endParaRPr lang="en-US" dirty="0">
              <a:solidFill>
                <a:srgbClr val="000000"/>
              </a:solidFill>
            </a:endParaRPr>
          </a:p>
        </p:txBody>
      </p:sp>
      <p:sp>
        <p:nvSpPr>
          <p:cNvPr id="5" name="TextBox 4"/>
          <p:cNvSpPr txBox="1"/>
          <p:nvPr/>
        </p:nvSpPr>
        <p:spPr bwMode="gray">
          <a:xfrm>
            <a:off x="404092" y="6454599"/>
            <a:ext cx="2170546" cy="271420"/>
          </a:xfrm>
          <a:prstGeom prst="rect">
            <a:avLst/>
          </a:prstGeom>
          <a:noFill/>
        </p:spPr>
        <p:txBody>
          <a:bodyPr wrap="square" lIns="40955" tIns="40955" rIns="40955" bIns="40955" rtlCol="0">
            <a:spAutoFit/>
          </a:bodyPr>
          <a:lstStyle/>
          <a:p>
            <a:pPr defTabSz="912617">
              <a:defRPr/>
            </a:pPr>
            <a:r>
              <a:rPr lang="en-US" sz="600" cap="all" dirty="0">
                <a:solidFill>
                  <a:srgbClr val="617685"/>
                </a:solidFill>
              </a:rPr>
              <a:t>©</a:t>
            </a:r>
            <a:r>
              <a:rPr lang="en-US" sz="600" cap="all" dirty="0" smtClean="0">
                <a:solidFill>
                  <a:srgbClr val="617685"/>
                </a:solidFill>
              </a:rPr>
              <a:t>2013 </a:t>
            </a:r>
            <a:r>
              <a:rPr lang="en-US" sz="600" cap="all" dirty="0">
                <a:solidFill>
                  <a:srgbClr val="617685"/>
                </a:solidFill>
              </a:rPr>
              <a:t>The Advisory Board Company • </a:t>
            </a:r>
            <a:r>
              <a:rPr lang="en-US" sz="600" b="1" cap="all" dirty="0">
                <a:solidFill>
                  <a:srgbClr val="617685"/>
                </a:solidFill>
              </a:rPr>
              <a:t>advisory.com</a:t>
            </a:r>
          </a:p>
        </p:txBody>
      </p:sp>
    </p:spTree>
  </p:cSld>
  <p:clrMap bg1="lt1" tx1="dk1" bg2="lt2" tx2="dk2" accent1="accent1" accent2="accent2" accent3="accent3" accent4="accent4" accent5="accent5" accent6="accent6" hlink="hlink" folHlink="folHlink"/>
  <p:sldLayoutIdLst>
    <p:sldLayoutId id="2147483681" r:id="rId1"/>
    <p:sldLayoutId id="2147483679" r:id="rId2"/>
    <p:sldLayoutId id="2147483685" r:id="rId3"/>
    <p:sldLayoutId id="2147483697" r:id="rId4"/>
  </p:sldLayoutIdLst>
  <p:timing>
    <p:tnLst>
      <p:par>
        <p:cTn id="1" dur="indefinite" restart="never" nodeType="tmRoot"/>
      </p:par>
    </p:tnLst>
  </p:timing>
  <p:hf hdr="0" ftr="0" dt="0"/>
  <p:txStyles>
    <p:titleStyle>
      <a:lvl1pPr algn="l" defTabSz="912617" rtl="0" eaLnBrk="1" latinLnBrk="0" hangingPunct="1">
        <a:spcBef>
          <a:spcPct val="0"/>
        </a:spcBef>
        <a:buNone/>
        <a:defRPr sz="1600" b="1" kern="1200">
          <a:solidFill>
            <a:schemeClr val="accent5"/>
          </a:solidFill>
          <a:latin typeface="+mj-lt"/>
          <a:ea typeface="+mj-ea"/>
          <a:cs typeface="+mj-cs"/>
        </a:defRPr>
      </a:lvl1pPr>
    </p:titleStyle>
    <p:bodyStyle>
      <a:lvl1pPr marL="100959" indent="-100959" algn="l" defTabSz="912617" rtl="0" eaLnBrk="1" latinLnBrk="0" hangingPunct="1">
        <a:spcBef>
          <a:spcPts val="429"/>
        </a:spcBef>
        <a:buFont typeface="Arial" pitchFamily="34" charset="0"/>
        <a:buChar char="•"/>
        <a:defRPr sz="900" kern="1200">
          <a:solidFill>
            <a:schemeClr val="tx1"/>
          </a:solidFill>
          <a:latin typeface="+mn-lt"/>
          <a:ea typeface="+mn-ea"/>
          <a:cs typeface="+mn-cs"/>
        </a:defRPr>
      </a:lvl1pPr>
      <a:lvl2pPr marL="206184" indent="-105223" algn="l" defTabSz="912617" rtl="0" eaLnBrk="1" latinLnBrk="0" hangingPunct="1">
        <a:spcBef>
          <a:spcPts val="429"/>
        </a:spcBef>
        <a:buFont typeface="Arial" pitchFamily="34" charset="0"/>
        <a:buChar char="–"/>
        <a:defRPr sz="900" kern="1200">
          <a:solidFill>
            <a:schemeClr val="tx1"/>
          </a:solidFill>
          <a:latin typeface="+mn-lt"/>
          <a:ea typeface="+mn-ea"/>
          <a:cs typeface="+mn-cs"/>
        </a:defRPr>
      </a:lvl2pPr>
      <a:lvl3pPr marL="307139" indent="-100959" algn="l" defTabSz="912617" rtl="0" eaLnBrk="1" latinLnBrk="0" hangingPunct="1">
        <a:spcBef>
          <a:spcPts val="429"/>
        </a:spcBef>
        <a:buFont typeface="Arial" pitchFamily="34" charset="0"/>
        <a:buChar char="•"/>
        <a:defRPr sz="900" kern="1200">
          <a:solidFill>
            <a:schemeClr val="tx1"/>
          </a:solidFill>
          <a:latin typeface="+mn-lt"/>
          <a:ea typeface="+mn-ea"/>
          <a:cs typeface="+mn-cs"/>
        </a:defRPr>
      </a:lvl3pPr>
      <a:lvl4pPr marL="410940" indent="-103804" algn="l" defTabSz="912617" rtl="0" eaLnBrk="1" latinLnBrk="0" hangingPunct="1">
        <a:spcBef>
          <a:spcPts val="429"/>
        </a:spcBef>
        <a:buFont typeface="Arial" pitchFamily="34" charset="0"/>
        <a:buChar char="–"/>
        <a:defRPr sz="900" kern="1200">
          <a:solidFill>
            <a:schemeClr val="tx1"/>
          </a:solidFill>
          <a:latin typeface="+mn-lt"/>
          <a:ea typeface="+mn-ea"/>
          <a:cs typeface="+mn-cs"/>
        </a:defRPr>
      </a:lvl4pPr>
      <a:lvl5pPr marL="511897" indent="-100959" algn="l" defTabSz="912617"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9699" indent="-228163" algn="l" defTabSz="9126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010" indent="-228163" algn="l" defTabSz="9126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325" indent="-228163" algn="l" defTabSz="9126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626" indent="-228163" algn="l" defTabSz="9126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17" rtl="0" eaLnBrk="1" latinLnBrk="0" hangingPunct="1">
        <a:defRPr sz="1900" kern="1200">
          <a:solidFill>
            <a:schemeClr val="tx1"/>
          </a:solidFill>
          <a:latin typeface="+mn-lt"/>
          <a:ea typeface="+mn-ea"/>
          <a:cs typeface="+mn-cs"/>
        </a:defRPr>
      </a:lvl1pPr>
      <a:lvl2pPr marL="456313" algn="l" defTabSz="912617" rtl="0" eaLnBrk="1" latinLnBrk="0" hangingPunct="1">
        <a:defRPr sz="1900" kern="1200">
          <a:solidFill>
            <a:schemeClr val="tx1"/>
          </a:solidFill>
          <a:latin typeface="+mn-lt"/>
          <a:ea typeface="+mn-ea"/>
          <a:cs typeface="+mn-cs"/>
        </a:defRPr>
      </a:lvl2pPr>
      <a:lvl3pPr marL="912617" algn="l" defTabSz="912617" rtl="0" eaLnBrk="1" latinLnBrk="0" hangingPunct="1">
        <a:defRPr sz="1900" kern="1200">
          <a:solidFill>
            <a:schemeClr val="tx1"/>
          </a:solidFill>
          <a:latin typeface="+mn-lt"/>
          <a:ea typeface="+mn-ea"/>
          <a:cs typeface="+mn-cs"/>
        </a:defRPr>
      </a:lvl3pPr>
      <a:lvl4pPr marL="1368926" algn="l" defTabSz="912617" rtl="0" eaLnBrk="1" latinLnBrk="0" hangingPunct="1">
        <a:defRPr sz="1900" kern="1200">
          <a:solidFill>
            <a:schemeClr val="tx1"/>
          </a:solidFill>
          <a:latin typeface="+mn-lt"/>
          <a:ea typeface="+mn-ea"/>
          <a:cs typeface="+mn-cs"/>
        </a:defRPr>
      </a:lvl4pPr>
      <a:lvl5pPr marL="1825236" algn="l" defTabSz="912617" rtl="0" eaLnBrk="1" latinLnBrk="0" hangingPunct="1">
        <a:defRPr sz="1900" kern="1200">
          <a:solidFill>
            <a:schemeClr val="tx1"/>
          </a:solidFill>
          <a:latin typeface="+mn-lt"/>
          <a:ea typeface="+mn-ea"/>
          <a:cs typeface="+mn-cs"/>
        </a:defRPr>
      </a:lvl5pPr>
      <a:lvl6pPr marL="2281546" algn="l" defTabSz="912617" rtl="0" eaLnBrk="1" latinLnBrk="0" hangingPunct="1">
        <a:defRPr sz="1900" kern="1200">
          <a:solidFill>
            <a:schemeClr val="tx1"/>
          </a:solidFill>
          <a:latin typeface="+mn-lt"/>
          <a:ea typeface="+mn-ea"/>
          <a:cs typeface="+mn-cs"/>
        </a:defRPr>
      </a:lvl6pPr>
      <a:lvl7pPr marL="2737855" algn="l" defTabSz="912617" rtl="0" eaLnBrk="1" latinLnBrk="0" hangingPunct="1">
        <a:defRPr sz="1900" kern="1200">
          <a:solidFill>
            <a:schemeClr val="tx1"/>
          </a:solidFill>
          <a:latin typeface="+mn-lt"/>
          <a:ea typeface="+mn-ea"/>
          <a:cs typeface="+mn-cs"/>
        </a:defRPr>
      </a:lvl7pPr>
      <a:lvl8pPr marL="3194163" algn="l" defTabSz="912617" rtl="0" eaLnBrk="1" latinLnBrk="0" hangingPunct="1">
        <a:defRPr sz="1900" kern="1200">
          <a:solidFill>
            <a:schemeClr val="tx1"/>
          </a:solidFill>
          <a:latin typeface="+mn-lt"/>
          <a:ea typeface="+mn-ea"/>
          <a:cs typeface="+mn-cs"/>
        </a:defRPr>
      </a:lvl8pPr>
      <a:lvl9pPr marL="3650473" algn="l" defTabSz="91261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57"/>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573" tIns="65288" rIns="130573" bIns="65288" rtlCol="0" anchor="ctr">
            <a:noAutofit/>
          </a:bodyPr>
          <a:lstStyle/>
          <a:p>
            <a:pPr algn="ctr" defTabSz="914019"/>
            <a:endParaRPr lang="en-US" sz="1900">
              <a:solidFill>
                <a:srgbClr val="FFFFFF"/>
              </a:solidFill>
            </a:endParaRPr>
          </a:p>
        </p:txBody>
      </p:sp>
      <p:pic>
        <p:nvPicPr>
          <p:cNvPr id="17" name="Picture 16" descr="PPT_Onscreen_Banner.jpg"/>
          <p:cNvPicPr>
            <a:picLocks noChangeAspect="1"/>
          </p:cNvPicPr>
          <p:nvPr/>
        </p:nvPicPr>
        <p:blipFill>
          <a:blip r:embed="rId2" cstate="print"/>
          <a:stretch>
            <a:fillRect/>
          </a:stretch>
        </p:blipFill>
        <p:spPr>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457200" y="443355"/>
            <a:ext cx="8229600" cy="407024"/>
          </a:xfrm>
          <a:prstGeom prst="rect">
            <a:avLst/>
          </a:prstGeom>
        </p:spPr>
        <p:txBody>
          <a:bodyPr vert="horz" wrap="square" lIns="65288" tIns="0" rIns="65288" bIns="0" rtlCol="0" anchor="b">
            <a:noAutofit/>
          </a:bodyPr>
          <a:lstStyle/>
          <a:p>
            <a:r>
              <a:rPr lang="en-US" dirty="0" smtClean="0"/>
              <a:t>Click to Add Slide Title – Use Title Case</a:t>
            </a:r>
            <a:endParaRPr lang="en-US" dirty="0"/>
          </a:p>
        </p:txBody>
      </p:sp>
      <p:sp>
        <p:nvSpPr>
          <p:cNvPr id="3" name="Text Placeholder 2"/>
          <p:cNvSpPr>
            <a:spLocks noGrp="1"/>
          </p:cNvSpPr>
          <p:nvPr>
            <p:ph type="body" idx="1"/>
          </p:nvPr>
        </p:nvSpPr>
        <p:spPr bwMode="gray">
          <a:xfrm>
            <a:off x="3265716" y="2677887"/>
            <a:ext cx="2612571" cy="1306286"/>
          </a:xfrm>
          <a:prstGeom prst="rect">
            <a:avLst/>
          </a:prstGeom>
        </p:spPr>
        <p:txBody>
          <a:bodyPr vert="horz" wrap="square" lIns="65288" tIns="65288" rIns="65288" bIns="65288"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8522231" y="0"/>
            <a:ext cx="621771" cy="365126"/>
          </a:xfrm>
          <a:prstGeom prst="rect">
            <a:avLst/>
          </a:prstGeom>
        </p:spPr>
        <p:txBody>
          <a:bodyPr vert="horz" wrap="square" lIns="65288" tIns="65288" rIns="65288" bIns="65288" rtlCol="0" anchor="t">
            <a:noAutofit/>
          </a:bodyPr>
          <a:lstStyle>
            <a:lvl1pPr algn="r">
              <a:defRPr sz="1100">
                <a:solidFill>
                  <a:schemeClr val="bg1"/>
                </a:solidFill>
              </a:defRPr>
            </a:lvl1pPr>
          </a:lstStyle>
          <a:p>
            <a:pPr defTabSz="914019"/>
            <a:fld id="{D1524D41-16DC-4D92-9EF9-071B213BE0F5}" type="slidenum">
              <a:rPr lang="en-US" smtClean="0">
                <a:solidFill>
                  <a:srgbClr val="FFFFFF"/>
                </a:solidFill>
              </a:rPr>
              <a:pPr defTabSz="914019"/>
              <a:t>‹#›</a:t>
            </a:fld>
            <a:endParaRPr lang="en-US">
              <a:solidFill>
                <a:srgbClr val="FFFFFF"/>
              </a:solidFill>
            </a:endParaRPr>
          </a:p>
        </p:txBody>
      </p:sp>
      <p:sp>
        <p:nvSpPr>
          <p:cNvPr id="11" name="Date Placeholder 3"/>
          <p:cNvSpPr txBox="1">
            <a:spLocks/>
          </p:cNvSpPr>
          <p:nvPr/>
        </p:nvSpPr>
        <p:spPr bwMode="gray">
          <a:xfrm>
            <a:off x="1" y="3596167"/>
            <a:ext cx="182857" cy="3261834"/>
          </a:xfrm>
          <a:prstGeom prst="rect">
            <a:avLst/>
          </a:prstGeom>
        </p:spPr>
        <p:txBody>
          <a:bodyPr vert="vert270" wrap="square" lIns="65288" tIns="65288" rIns="65288" bIns="65288"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914019">
              <a:defRPr/>
            </a:pPr>
            <a:r>
              <a:rPr lang="en-US" sz="700" cap="all" dirty="0" smtClean="0">
                <a:solidFill>
                  <a:srgbClr val="617685"/>
                </a:solidFill>
                <a:latin typeface="Calibri"/>
              </a:rPr>
              <a:t>©</a:t>
            </a:r>
            <a:r>
              <a:rPr lang="en-US" sz="700" cap="all" dirty="0" smtClean="0">
                <a:solidFill>
                  <a:srgbClr val="617685"/>
                </a:solidFill>
              </a:rPr>
              <a:t>2012 The Advisory Board Company</a:t>
            </a:r>
          </a:p>
        </p:txBody>
      </p:sp>
    </p:spTree>
  </p:cSld>
  <p:clrMap bg1="lt1" tx1="dk1" bg2="lt2" tx2="dk2" accent1="accent1" accent2="accent2" accent3="accent3" accent4="accent4" accent5="accent5" accent6="accent6" hlink="hlink" folHlink="folHlink"/>
  <p:hf hdr="0" ftr="0" dt="0"/>
  <p:txStyles>
    <p:titleStyle>
      <a:lvl1pPr algn="l" defTabSz="914019" rtl="0" eaLnBrk="1" latinLnBrk="0" hangingPunct="1">
        <a:spcBef>
          <a:spcPct val="0"/>
        </a:spcBef>
        <a:buNone/>
        <a:defRPr sz="2600" b="1" kern="1200">
          <a:solidFill>
            <a:schemeClr val="bg1"/>
          </a:solidFill>
          <a:latin typeface="+mj-lt"/>
          <a:ea typeface="+mj-ea"/>
          <a:cs typeface="+mj-cs"/>
        </a:defRPr>
      </a:lvl1pPr>
    </p:titleStyle>
    <p:bodyStyle>
      <a:lvl1pPr marL="163219" indent="-163219" algn="l" defTabSz="914019" rtl="0" eaLnBrk="1" latinLnBrk="0" hangingPunct="1">
        <a:spcBef>
          <a:spcPts val="429"/>
        </a:spcBef>
        <a:buFont typeface="Arial" pitchFamily="34" charset="0"/>
        <a:buChar char="•"/>
        <a:defRPr sz="1400" kern="1200">
          <a:solidFill>
            <a:schemeClr val="tx1"/>
          </a:solidFill>
          <a:latin typeface="+mn-lt"/>
          <a:ea typeface="+mn-ea"/>
          <a:cs typeface="+mn-cs"/>
        </a:defRPr>
      </a:lvl1pPr>
      <a:lvl2pPr marL="326434" indent="-163219" algn="l" defTabSz="914019" rtl="0" eaLnBrk="1" latinLnBrk="0" hangingPunct="1">
        <a:spcBef>
          <a:spcPts val="429"/>
        </a:spcBef>
        <a:buFont typeface="Arial" pitchFamily="34" charset="0"/>
        <a:buChar char="–"/>
        <a:defRPr sz="1400" kern="1200">
          <a:solidFill>
            <a:schemeClr val="tx1"/>
          </a:solidFill>
          <a:latin typeface="+mn-lt"/>
          <a:ea typeface="+mn-ea"/>
          <a:cs typeface="+mn-cs"/>
        </a:defRPr>
      </a:lvl2pPr>
      <a:lvl3pPr marL="489654" indent="-163219" algn="l" defTabSz="914019" rtl="0" eaLnBrk="1" latinLnBrk="0" hangingPunct="1">
        <a:spcBef>
          <a:spcPts val="429"/>
        </a:spcBef>
        <a:buFont typeface="Arial" pitchFamily="34" charset="0"/>
        <a:buChar char="•"/>
        <a:defRPr sz="1400" kern="1200">
          <a:solidFill>
            <a:schemeClr val="tx1"/>
          </a:solidFill>
          <a:latin typeface="+mn-lt"/>
          <a:ea typeface="+mn-ea"/>
          <a:cs typeface="+mn-cs"/>
        </a:defRPr>
      </a:lvl3pPr>
      <a:lvl4pPr marL="652869" indent="-163219" algn="l" defTabSz="914019" rtl="0" eaLnBrk="1" latinLnBrk="0" hangingPunct="1">
        <a:spcBef>
          <a:spcPts val="429"/>
        </a:spcBef>
        <a:buFont typeface="Arial" pitchFamily="34" charset="0"/>
        <a:buChar char="–"/>
        <a:defRPr sz="1400" kern="1200">
          <a:solidFill>
            <a:schemeClr val="tx1"/>
          </a:solidFill>
          <a:latin typeface="+mn-lt"/>
          <a:ea typeface="+mn-ea"/>
          <a:cs typeface="+mn-cs"/>
        </a:defRPr>
      </a:lvl4pPr>
      <a:lvl5pPr marL="816093" indent="-163219" algn="l" defTabSz="914019" rtl="0" eaLnBrk="1" latinLnBrk="0" hangingPunct="1">
        <a:spcBef>
          <a:spcPts val="429"/>
        </a:spcBef>
        <a:buFont typeface="Arial" pitchFamily="34" charset="0"/>
        <a:buChar char="•"/>
        <a:defRPr sz="1400" kern="1200" baseline="0">
          <a:solidFill>
            <a:schemeClr val="tx1"/>
          </a:solidFill>
          <a:latin typeface="+mn-lt"/>
          <a:ea typeface="+mn-ea"/>
          <a:cs typeface="+mn-cs"/>
        </a:defRPr>
      </a:lvl5pPr>
      <a:lvl6pPr marL="2513552" indent="-228504" algn="l" defTabSz="9140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62" indent="-228504" algn="l" defTabSz="9140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0" indent="-228504" algn="l" defTabSz="9140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80" indent="-228504" algn="l" defTabSz="9140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19" rtl="0" eaLnBrk="1" latinLnBrk="0" hangingPunct="1">
        <a:defRPr sz="1900" kern="1200">
          <a:solidFill>
            <a:schemeClr val="tx1"/>
          </a:solidFill>
          <a:latin typeface="+mn-lt"/>
          <a:ea typeface="+mn-ea"/>
          <a:cs typeface="+mn-cs"/>
        </a:defRPr>
      </a:lvl1pPr>
      <a:lvl2pPr marL="457010" algn="l" defTabSz="914019" rtl="0" eaLnBrk="1" latinLnBrk="0" hangingPunct="1">
        <a:defRPr sz="1900" kern="1200">
          <a:solidFill>
            <a:schemeClr val="tx1"/>
          </a:solidFill>
          <a:latin typeface="+mn-lt"/>
          <a:ea typeface="+mn-ea"/>
          <a:cs typeface="+mn-cs"/>
        </a:defRPr>
      </a:lvl2pPr>
      <a:lvl3pPr marL="914019" algn="l" defTabSz="914019" rtl="0" eaLnBrk="1" latinLnBrk="0" hangingPunct="1">
        <a:defRPr sz="1900" kern="1200">
          <a:solidFill>
            <a:schemeClr val="tx1"/>
          </a:solidFill>
          <a:latin typeface="+mn-lt"/>
          <a:ea typeface="+mn-ea"/>
          <a:cs typeface="+mn-cs"/>
        </a:defRPr>
      </a:lvl3pPr>
      <a:lvl4pPr marL="1371029" algn="l" defTabSz="914019" rtl="0" eaLnBrk="1" latinLnBrk="0" hangingPunct="1">
        <a:defRPr sz="1900" kern="1200">
          <a:solidFill>
            <a:schemeClr val="tx1"/>
          </a:solidFill>
          <a:latin typeface="+mn-lt"/>
          <a:ea typeface="+mn-ea"/>
          <a:cs typeface="+mn-cs"/>
        </a:defRPr>
      </a:lvl4pPr>
      <a:lvl5pPr marL="1828037" algn="l" defTabSz="914019" rtl="0" eaLnBrk="1" latinLnBrk="0" hangingPunct="1">
        <a:defRPr sz="1900" kern="1200">
          <a:solidFill>
            <a:schemeClr val="tx1"/>
          </a:solidFill>
          <a:latin typeface="+mn-lt"/>
          <a:ea typeface="+mn-ea"/>
          <a:cs typeface="+mn-cs"/>
        </a:defRPr>
      </a:lvl5pPr>
      <a:lvl6pPr marL="2285047" algn="l" defTabSz="914019" rtl="0" eaLnBrk="1" latinLnBrk="0" hangingPunct="1">
        <a:defRPr sz="1900" kern="1200">
          <a:solidFill>
            <a:schemeClr val="tx1"/>
          </a:solidFill>
          <a:latin typeface="+mn-lt"/>
          <a:ea typeface="+mn-ea"/>
          <a:cs typeface="+mn-cs"/>
        </a:defRPr>
      </a:lvl6pPr>
      <a:lvl7pPr marL="2742056" algn="l" defTabSz="914019" rtl="0" eaLnBrk="1" latinLnBrk="0" hangingPunct="1">
        <a:defRPr sz="1900" kern="1200">
          <a:solidFill>
            <a:schemeClr val="tx1"/>
          </a:solidFill>
          <a:latin typeface="+mn-lt"/>
          <a:ea typeface="+mn-ea"/>
          <a:cs typeface="+mn-cs"/>
        </a:defRPr>
      </a:lvl7pPr>
      <a:lvl8pPr marL="3199066" algn="l" defTabSz="914019" rtl="0" eaLnBrk="1" latinLnBrk="0" hangingPunct="1">
        <a:defRPr sz="1900" kern="1200">
          <a:solidFill>
            <a:schemeClr val="tx1"/>
          </a:solidFill>
          <a:latin typeface="+mn-lt"/>
          <a:ea typeface="+mn-ea"/>
          <a:cs typeface="+mn-cs"/>
        </a:defRPr>
      </a:lvl8pPr>
      <a:lvl9pPr marL="3656076" algn="l" defTabSz="914019"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56"/>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580" tIns="65290" rIns="130580" bIns="65290" rtlCol="0" anchor="ctr">
            <a:noAutofit/>
          </a:bodyPr>
          <a:lstStyle/>
          <a:p>
            <a:pPr algn="ctr" defTabSz="914064"/>
            <a:endParaRPr lang="en-US">
              <a:solidFill>
                <a:srgbClr val="FFFFFF"/>
              </a:solidFill>
            </a:endParaRPr>
          </a:p>
        </p:txBody>
      </p:sp>
      <p:pic>
        <p:nvPicPr>
          <p:cNvPr id="17" name="Picture 16" descr="PPT_Onscreen_Banner.jpg"/>
          <p:cNvPicPr>
            <a:picLocks noChangeAspect="1"/>
          </p:cNvPicPr>
          <p:nvPr/>
        </p:nvPicPr>
        <p:blipFill>
          <a:blip r:embed="rId2" cstate="print"/>
          <a:stretch>
            <a:fillRect/>
          </a:stretch>
        </p:blipFill>
        <p:spPr>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457200" y="443355"/>
            <a:ext cx="8229600" cy="407024"/>
          </a:xfrm>
          <a:prstGeom prst="rect">
            <a:avLst/>
          </a:prstGeom>
        </p:spPr>
        <p:txBody>
          <a:bodyPr vert="horz" wrap="square" lIns="65290" tIns="0" rIns="65290" bIns="0" rtlCol="0" anchor="b">
            <a:noAutofit/>
          </a:bodyPr>
          <a:lstStyle/>
          <a:p>
            <a:r>
              <a:rPr lang="en-US" dirty="0" smtClean="0"/>
              <a:t>Click to Add Slide Title – Use Title Case</a:t>
            </a:r>
            <a:endParaRPr lang="en-US" dirty="0"/>
          </a:p>
        </p:txBody>
      </p:sp>
      <p:sp>
        <p:nvSpPr>
          <p:cNvPr id="3" name="Text Placeholder 2"/>
          <p:cNvSpPr>
            <a:spLocks noGrp="1"/>
          </p:cNvSpPr>
          <p:nvPr>
            <p:ph type="body" idx="1"/>
          </p:nvPr>
        </p:nvSpPr>
        <p:spPr bwMode="gray">
          <a:xfrm>
            <a:off x="3265716" y="2677887"/>
            <a:ext cx="2612571" cy="1306286"/>
          </a:xfrm>
          <a:prstGeom prst="rect">
            <a:avLst/>
          </a:prstGeom>
        </p:spPr>
        <p:txBody>
          <a:bodyPr vert="horz" wrap="square" lIns="65290" tIns="65290" rIns="65290" bIns="65290"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8522231" y="0"/>
            <a:ext cx="621771" cy="365126"/>
          </a:xfrm>
          <a:prstGeom prst="rect">
            <a:avLst/>
          </a:prstGeom>
        </p:spPr>
        <p:txBody>
          <a:bodyPr vert="horz" wrap="square" lIns="65290" tIns="65290" rIns="65290" bIns="65290" rtlCol="0" anchor="t">
            <a:noAutofit/>
          </a:bodyPr>
          <a:lstStyle>
            <a:lvl1pPr algn="r">
              <a:defRPr sz="1100">
                <a:solidFill>
                  <a:schemeClr val="bg1"/>
                </a:solidFill>
              </a:defRPr>
            </a:lvl1pPr>
          </a:lstStyle>
          <a:p>
            <a:pPr defTabSz="914064"/>
            <a:fld id="{D1524D41-16DC-4D92-9EF9-071B213BE0F5}" type="slidenum">
              <a:rPr lang="en-US" smtClean="0">
                <a:solidFill>
                  <a:srgbClr val="FFFFFF"/>
                </a:solidFill>
              </a:rPr>
              <a:pPr defTabSz="914064"/>
              <a:t>‹#›</a:t>
            </a:fld>
            <a:endParaRPr lang="en-US">
              <a:solidFill>
                <a:srgbClr val="FFFFFF"/>
              </a:solidFill>
            </a:endParaRPr>
          </a:p>
        </p:txBody>
      </p:sp>
      <p:sp>
        <p:nvSpPr>
          <p:cNvPr id="11" name="Date Placeholder 3"/>
          <p:cNvSpPr txBox="1">
            <a:spLocks/>
          </p:cNvSpPr>
          <p:nvPr/>
        </p:nvSpPr>
        <p:spPr bwMode="gray">
          <a:xfrm>
            <a:off x="1" y="3596167"/>
            <a:ext cx="182857" cy="3261834"/>
          </a:xfrm>
          <a:prstGeom prst="rect">
            <a:avLst/>
          </a:prstGeom>
        </p:spPr>
        <p:txBody>
          <a:bodyPr vert="vert270" wrap="square" lIns="65290" tIns="65290" rIns="65290" bIns="65290"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914064">
              <a:defRPr/>
            </a:pPr>
            <a:r>
              <a:rPr lang="en-US" sz="700" cap="all" dirty="0" smtClean="0">
                <a:solidFill>
                  <a:srgbClr val="617685"/>
                </a:solidFill>
                <a:latin typeface="Calibri"/>
              </a:rPr>
              <a:t>©</a:t>
            </a:r>
            <a:r>
              <a:rPr lang="en-US" sz="700" cap="all" dirty="0" smtClean="0">
                <a:solidFill>
                  <a:srgbClr val="617685"/>
                </a:solidFill>
              </a:rPr>
              <a:t>2012 The Advisory Board Company</a:t>
            </a:r>
          </a:p>
        </p:txBody>
      </p:sp>
    </p:spTree>
  </p:cSld>
  <p:clrMap bg1="lt1" tx1="dk1" bg2="lt2" tx2="dk2" accent1="accent1" accent2="accent2" accent3="accent3" accent4="accent4" accent5="accent5" accent6="accent6" hlink="hlink" folHlink="folHlink"/>
  <p:hf hdr="0" ftr="0" dt="0"/>
  <p:txStyles>
    <p:titleStyle>
      <a:lvl1pPr algn="l" defTabSz="914064" rtl="0" eaLnBrk="1" latinLnBrk="0" hangingPunct="1">
        <a:spcBef>
          <a:spcPct val="0"/>
        </a:spcBef>
        <a:buNone/>
        <a:defRPr sz="2600" b="1" kern="1200">
          <a:solidFill>
            <a:schemeClr val="bg1"/>
          </a:solidFill>
          <a:latin typeface="+mj-lt"/>
          <a:ea typeface="+mj-ea"/>
          <a:cs typeface="+mj-cs"/>
        </a:defRPr>
      </a:lvl1pPr>
    </p:titleStyle>
    <p:bodyStyle>
      <a:lvl1pPr marL="163226" indent="-163226" algn="l" defTabSz="914064" rtl="0" eaLnBrk="1" latinLnBrk="0" hangingPunct="1">
        <a:spcBef>
          <a:spcPts val="429"/>
        </a:spcBef>
        <a:buFont typeface="Arial" pitchFamily="34" charset="0"/>
        <a:buChar char="•"/>
        <a:defRPr sz="1400" kern="1200">
          <a:solidFill>
            <a:schemeClr val="tx1"/>
          </a:solidFill>
          <a:latin typeface="+mn-lt"/>
          <a:ea typeface="+mn-ea"/>
          <a:cs typeface="+mn-cs"/>
        </a:defRPr>
      </a:lvl1pPr>
      <a:lvl2pPr marL="326451" indent="-163226" algn="l" defTabSz="914064" rtl="0" eaLnBrk="1" latinLnBrk="0" hangingPunct="1">
        <a:spcBef>
          <a:spcPts val="429"/>
        </a:spcBef>
        <a:buFont typeface="Arial" pitchFamily="34" charset="0"/>
        <a:buChar char="–"/>
        <a:defRPr sz="1400" kern="1200">
          <a:solidFill>
            <a:schemeClr val="tx1"/>
          </a:solidFill>
          <a:latin typeface="+mn-lt"/>
          <a:ea typeface="+mn-ea"/>
          <a:cs typeface="+mn-cs"/>
        </a:defRPr>
      </a:lvl2pPr>
      <a:lvl3pPr marL="489679" indent="-163226" algn="l" defTabSz="914064" rtl="0" eaLnBrk="1" latinLnBrk="0" hangingPunct="1">
        <a:spcBef>
          <a:spcPts val="429"/>
        </a:spcBef>
        <a:buFont typeface="Arial" pitchFamily="34" charset="0"/>
        <a:buChar char="•"/>
        <a:defRPr sz="1400" kern="1200">
          <a:solidFill>
            <a:schemeClr val="tx1"/>
          </a:solidFill>
          <a:latin typeface="+mn-lt"/>
          <a:ea typeface="+mn-ea"/>
          <a:cs typeface="+mn-cs"/>
        </a:defRPr>
      </a:lvl3pPr>
      <a:lvl4pPr marL="652902" indent="-163226" algn="l" defTabSz="914064" rtl="0" eaLnBrk="1" latinLnBrk="0" hangingPunct="1">
        <a:spcBef>
          <a:spcPts val="429"/>
        </a:spcBef>
        <a:buFont typeface="Arial" pitchFamily="34" charset="0"/>
        <a:buChar char="–"/>
        <a:defRPr sz="1400" kern="1200">
          <a:solidFill>
            <a:schemeClr val="tx1"/>
          </a:solidFill>
          <a:latin typeface="+mn-lt"/>
          <a:ea typeface="+mn-ea"/>
          <a:cs typeface="+mn-cs"/>
        </a:defRPr>
      </a:lvl4pPr>
      <a:lvl5pPr marL="816132" indent="-163226" algn="l" defTabSz="914064" rtl="0" eaLnBrk="1" latinLnBrk="0" hangingPunct="1">
        <a:spcBef>
          <a:spcPts val="429"/>
        </a:spcBef>
        <a:buFont typeface="Arial" pitchFamily="34" charset="0"/>
        <a:buChar char="•"/>
        <a:defRPr sz="1400" kern="1200" baseline="0">
          <a:solidFill>
            <a:schemeClr val="tx1"/>
          </a:solidFill>
          <a:latin typeface="+mn-lt"/>
          <a:ea typeface="+mn-ea"/>
          <a:cs typeface="+mn-cs"/>
        </a:defRPr>
      </a:lvl5pPr>
      <a:lvl6pPr marL="2513677" indent="-228517"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10" indent="-228517"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42" indent="-228517"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5" indent="-228517"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4" rtl="0" eaLnBrk="1" latinLnBrk="0" hangingPunct="1">
        <a:defRPr sz="1900" kern="1200">
          <a:solidFill>
            <a:schemeClr val="tx1"/>
          </a:solidFill>
          <a:latin typeface="+mn-lt"/>
          <a:ea typeface="+mn-ea"/>
          <a:cs typeface="+mn-cs"/>
        </a:defRPr>
      </a:lvl1pPr>
      <a:lvl2pPr marL="457032" algn="l" defTabSz="914064" rtl="0" eaLnBrk="1" latinLnBrk="0" hangingPunct="1">
        <a:defRPr sz="1900" kern="1200">
          <a:solidFill>
            <a:schemeClr val="tx1"/>
          </a:solidFill>
          <a:latin typeface="+mn-lt"/>
          <a:ea typeface="+mn-ea"/>
          <a:cs typeface="+mn-cs"/>
        </a:defRPr>
      </a:lvl2pPr>
      <a:lvl3pPr marL="914064" algn="l" defTabSz="914064" rtl="0" eaLnBrk="1" latinLnBrk="0" hangingPunct="1">
        <a:defRPr sz="1900" kern="1200">
          <a:solidFill>
            <a:schemeClr val="tx1"/>
          </a:solidFill>
          <a:latin typeface="+mn-lt"/>
          <a:ea typeface="+mn-ea"/>
          <a:cs typeface="+mn-cs"/>
        </a:defRPr>
      </a:lvl3pPr>
      <a:lvl4pPr marL="1371097" algn="l" defTabSz="914064" rtl="0" eaLnBrk="1" latinLnBrk="0" hangingPunct="1">
        <a:defRPr sz="1900" kern="1200">
          <a:solidFill>
            <a:schemeClr val="tx1"/>
          </a:solidFill>
          <a:latin typeface="+mn-lt"/>
          <a:ea typeface="+mn-ea"/>
          <a:cs typeface="+mn-cs"/>
        </a:defRPr>
      </a:lvl4pPr>
      <a:lvl5pPr marL="1828129" algn="l" defTabSz="914064" rtl="0" eaLnBrk="1" latinLnBrk="0" hangingPunct="1">
        <a:defRPr sz="1900" kern="1200">
          <a:solidFill>
            <a:schemeClr val="tx1"/>
          </a:solidFill>
          <a:latin typeface="+mn-lt"/>
          <a:ea typeface="+mn-ea"/>
          <a:cs typeface="+mn-cs"/>
        </a:defRPr>
      </a:lvl5pPr>
      <a:lvl6pPr marL="2285162" algn="l" defTabSz="914064" rtl="0" eaLnBrk="1" latinLnBrk="0" hangingPunct="1">
        <a:defRPr sz="1900" kern="1200">
          <a:solidFill>
            <a:schemeClr val="tx1"/>
          </a:solidFill>
          <a:latin typeface="+mn-lt"/>
          <a:ea typeface="+mn-ea"/>
          <a:cs typeface="+mn-cs"/>
        </a:defRPr>
      </a:lvl6pPr>
      <a:lvl7pPr marL="2742193" algn="l" defTabSz="914064" rtl="0" eaLnBrk="1" latinLnBrk="0" hangingPunct="1">
        <a:defRPr sz="1900" kern="1200">
          <a:solidFill>
            <a:schemeClr val="tx1"/>
          </a:solidFill>
          <a:latin typeface="+mn-lt"/>
          <a:ea typeface="+mn-ea"/>
          <a:cs typeface="+mn-cs"/>
        </a:defRPr>
      </a:lvl7pPr>
      <a:lvl8pPr marL="3199226" algn="l" defTabSz="914064" rtl="0" eaLnBrk="1" latinLnBrk="0" hangingPunct="1">
        <a:defRPr sz="1900" kern="1200">
          <a:solidFill>
            <a:schemeClr val="tx1"/>
          </a:solidFill>
          <a:latin typeface="+mn-lt"/>
          <a:ea typeface="+mn-ea"/>
          <a:cs typeface="+mn-cs"/>
        </a:defRPr>
      </a:lvl8pPr>
      <a:lvl9pPr marL="3656259" algn="l" defTabSz="91406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gray">
          <a:xfrm>
            <a:off x="8229600" y="2"/>
            <a:ext cx="914400" cy="424543"/>
          </a:xfrm>
          <a:prstGeom prst="rect">
            <a:avLst/>
          </a:prstGeom>
          <a:noFill/>
          <a:ln w="9525">
            <a:noFill/>
            <a:miter lim="800000"/>
            <a:headEnd/>
            <a:tailEnd/>
          </a:ln>
          <a:effectLst/>
        </p:spPr>
        <p:txBody>
          <a:bodyPr vert="horz" wrap="square" lIns="93261" tIns="46631" rIns="93261" bIns="46631" numCol="1" anchor="t" anchorCtr="0" compatLnSpc="1">
            <a:prstTxWarp prst="textNoShape">
              <a:avLst/>
            </a:prstTxWarp>
          </a:bodyPr>
          <a:lstStyle>
            <a:lvl1pPr algn="r" defTabSz="933013">
              <a:defRPr sz="1400" i="0">
                <a:solidFill>
                  <a:schemeClr val="bg1"/>
                </a:solidFill>
                <a:latin typeface="+mn-lt"/>
                <a:cs typeface="Arial" pitchFamily="34" charset="0"/>
              </a:defRPr>
            </a:lvl1pPr>
          </a:lstStyle>
          <a:p>
            <a:pPr fontAlgn="base">
              <a:spcBef>
                <a:spcPct val="0"/>
              </a:spcBef>
              <a:spcAft>
                <a:spcPct val="0"/>
              </a:spcAft>
            </a:pPr>
            <a:fld id="{720EF1D8-22C3-47F9-97C9-90650415DCF1}"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3" name="Footer Placeholder 2"/>
          <p:cNvSpPr>
            <a:spLocks noGrp="1"/>
          </p:cNvSpPr>
          <p:nvPr>
            <p:ph type="ftr" sz="quarter" idx="3"/>
          </p:nvPr>
        </p:nvSpPr>
        <p:spPr>
          <a:xfrm>
            <a:off x="0" y="6492879"/>
            <a:ext cx="4572000" cy="365124"/>
          </a:xfrm>
          <a:prstGeom prst="rect">
            <a:avLst/>
          </a:prstGeom>
        </p:spPr>
        <p:txBody>
          <a:bodyPr vert="horz" lIns="130580" tIns="65290" rIns="130580" bIns="65290" rtlCol="0" anchor="ctr"/>
          <a:lstStyle>
            <a:lvl1pPr algn="l">
              <a:defRPr sz="1100">
                <a:solidFill>
                  <a:schemeClr val="tx1"/>
                </a:solidFill>
              </a:defRPr>
            </a:lvl1pPr>
          </a:lstStyle>
          <a:p>
            <a:pPr defTabSz="914110" fontAlgn="base">
              <a:spcBef>
                <a:spcPct val="0"/>
              </a:spcBef>
              <a:spcAft>
                <a:spcPct val="0"/>
              </a:spcAft>
            </a:pPr>
            <a:r>
              <a:rPr lang="en-US" smtClean="0">
                <a:solidFill>
                  <a:srgbClr val="000000"/>
                </a:solidFill>
              </a:rPr>
              <a:t>Add footer text here.</a:t>
            </a: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ftr="0" dt="0"/>
  <p:txStyles>
    <p:titleStyle>
      <a:lvl1pPr algn="ctr" defTabSz="933013" rtl="0" eaLnBrk="1" fontAlgn="base" hangingPunct="1">
        <a:spcBef>
          <a:spcPct val="0"/>
        </a:spcBef>
        <a:spcAft>
          <a:spcPct val="0"/>
        </a:spcAft>
        <a:defRPr sz="2300" spc="286" baseline="0">
          <a:solidFill>
            <a:schemeClr val="tx1"/>
          </a:solidFill>
          <a:latin typeface="+mj-lt"/>
          <a:ea typeface="+mj-ea"/>
          <a:cs typeface="Arial" pitchFamily="34" charset="0"/>
        </a:defRPr>
      </a:lvl1pPr>
      <a:lvl2pPr algn="ctr" defTabSz="933013" rtl="0" eaLnBrk="1" fontAlgn="base" hangingPunct="1">
        <a:spcBef>
          <a:spcPct val="0"/>
        </a:spcBef>
        <a:spcAft>
          <a:spcPct val="0"/>
        </a:spcAft>
        <a:defRPr sz="4400">
          <a:solidFill>
            <a:schemeClr val="tx2"/>
          </a:solidFill>
          <a:latin typeface="Arial" charset="0"/>
        </a:defRPr>
      </a:lvl2pPr>
      <a:lvl3pPr algn="ctr" defTabSz="933013" rtl="0" eaLnBrk="1" fontAlgn="base" hangingPunct="1">
        <a:spcBef>
          <a:spcPct val="0"/>
        </a:spcBef>
        <a:spcAft>
          <a:spcPct val="0"/>
        </a:spcAft>
        <a:defRPr sz="4400">
          <a:solidFill>
            <a:schemeClr val="tx2"/>
          </a:solidFill>
          <a:latin typeface="Arial" charset="0"/>
        </a:defRPr>
      </a:lvl3pPr>
      <a:lvl4pPr algn="ctr" defTabSz="933013" rtl="0" eaLnBrk="1" fontAlgn="base" hangingPunct="1">
        <a:spcBef>
          <a:spcPct val="0"/>
        </a:spcBef>
        <a:spcAft>
          <a:spcPct val="0"/>
        </a:spcAft>
        <a:defRPr sz="4400">
          <a:solidFill>
            <a:schemeClr val="tx2"/>
          </a:solidFill>
          <a:latin typeface="Arial" charset="0"/>
        </a:defRPr>
      </a:lvl4pPr>
      <a:lvl5pPr algn="ctr" defTabSz="933013" rtl="0" eaLnBrk="1" fontAlgn="base" hangingPunct="1">
        <a:spcBef>
          <a:spcPct val="0"/>
        </a:spcBef>
        <a:spcAft>
          <a:spcPct val="0"/>
        </a:spcAft>
        <a:defRPr sz="4400">
          <a:solidFill>
            <a:schemeClr val="tx2"/>
          </a:solidFill>
          <a:latin typeface="Arial" charset="0"/>
        </a:defRPr>
      </a:lvl5pPr>
      <a:lvl6pPr marL="291441" algn="ctr" defTabSz="933013" rtl="0" eaLnBrk="1" fontAlgn="base" hangingPunct="1">
        <a:spcBef>
          <a:spcPct val="0"/>
        </a:spcBef>
        <a:spcAft>
          <a:spcPct val="0"/>
        </a:spcAft>
        <a:defRPr sz="4400">
          <a:solidFill>
            <a:schemeClr val="tx2"/>
          </a:solidFill>
          <a:latin typeface="Arial" charset="0"/>
        </a:defRPr>
      </a:lvl6pPr>
      <a:lvl7pPr marL="582881" algn="ctr" defTabSz="933013" rtl="0" eaLnBrk="1" fontAlgn="base" hangingPunct="1">
        <a:spcBef>
          <a:spcPct val="0"/>
        </a:spcBef>
        <a:spcAft>
          <a:spcPct val="0"/>
        </a:spcAft>
        <a:defRPr sz="4400">
          <a:solidFill>
            <a:schemeClr val="tx2"/>
          </a:solidFill>
          <a:latin typeface="Arial" charset="0"/>
        </a:defRPr>
      </a:lvl7pPr>
      <a:lvl8pPr marL="874320" algn="ctr" defTabSz="933013" rtl="0" eaLnBrk="1" fontAlgn="base" hangingPunct="1">
        <a:spcBef>
          <a:spcPct val="0"/>
        </a:spcBef>
        <a:spcAft>
          <a:spcPct val="0"/>
        </a:spcAft>
        <a:defRPr sz="4400">
          <a:solidFill>
            <a:schemeClr val="tx2"/>
          </a:solidFill>
          <a:latin typeface="Arial" charset="0"/>
        </a:defRPr>
      </a:lvl8pPr>
      <a:lvl9pPr marL="1165758" algn="ctr" defTabSz="933013" rtl="0" eaLnBrk="1" fontAlgn="base" hangingPunct="1">
        <a:spcBef>
          <a:spcPct val="0"/>
        </a:spcBef>
        <a:spcAft>
          <a:spcPct val="0"/>
        </a:spcAft>
        <a:defRPr sz="4400">
          <a:solidFill>
            <a:schemeClr val="tx2"/>
          </a:solidFill>
          <a:latin typeface="Arial" charset="0"/>
        </a:defRPr>
      </a:lvl9pPr>
    </p:titleStyle>
    <p:bodyStyle>
      <a:lvl1pPr marL="163226" indent="-163226" algn="l" defTabSz="933013" rtl="0" eaLnBrk="1" fontAlgn="base" hangingPunct="1">
        <a:spcBef>
          <a:spcPct val="20000"/>
        </a:spcBef>
        <a:spcAft>
          <a:spcPct val="0"/>
        </a:spcAft>
        <a:buChar char="•"/>
        <a:defRPr sz="1400" baseline="0">
          <a:solidFill>
            <a:schemeClr val="tx1"/>
          </a:solidFill>
          <a:latin typeface="Calibri" pitchFamily="34" charset="0"/>
          <a:ea typeface="+mn-ea"/>
          <a:cs typeface="Arial" pitchFamily="34" charset="0"/>
        </a:defRPr>
      </a:lvl1pPr>
      <a:lvl2pPr marL="326451" indent="-163226" algn="l" defTabSz="933013"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2pPr>
      <a:lvl3pPr marL="489679" indent="-163226" algn="l" defTabSz="933013"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3pPr>
      <a:lvl4pPr marL="652902" indent="-163226" algn="l" defTabSz="933013"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4pPr>
      <a:lvl5pPr marL="816132" indent="-163226" algn="l" defTabSz="933013" rtl="0" eaLnBrk="1" fontAlgn="base" hangingPunct="1">
        <a:spcBef>
          <a:spcPct val="20000"/>
        </a:spcBef>
        <a:spcAft>
          <a:spcPct val="0"/>
        </a:spcAft>
        <a:buFont typeface="Arial" pitchFamily="34" charset="0"/>
        <a:buChar char="•"/>
        <a:defRPr sz="1400" baseline="0">
          <a:solidFill>
            <a:schemeClr val="tx1"/>
          </a:solidFill>
          <a:latin typeface="Calibri" pitchFamily="34" charset="0"/>
          <a:cs typeface="Arial" pitchFamily="34" charset="0"/>
        </a:defRPr>
      </a:lvl5pPr>
      <a:lvl6pPr marL="2390210" indent="-233761" algn="l" defTabSz="933013" rtl="0" eaLnBrk="1" fontAlgn="base" hangingPunct="1">
        <a:spcBef>
          <a:spcPct val="20000"/>
        </a:spcBef>
        <a:spcAft>
          <a:spcPct val="0"/>
        </a:spcAft>
        <a:buChar char="»"/>
        <a:defRPr sz="2000">
          <a:solidFill>
            <a:schemeClr val="tx1"/>
          </a:solidFill>
          <a:latin typeface="+mn-lt"/>
        </a:defRPr>
      </a:lvl6pPr>
      <a:lvl7pPr marL="2681649" indent="-233761" algn="l" defTabSz="933013" rtl="0" eaLnBrk="1" fontAlgn="base" hangingPunct="1">
        <a:spcBef>
          <a:spcPct val="20000"/>
        </a:spcBef>
        <a:spcAft>
          <a:spcPct val="0"/>
        </a:spcAft>
        <a:buChar char="»"/>
        <a:defRPr sz="2000">
          <a:solidFill>
            <a:schemeClr val="tx1"/>
          </a:solidFill>
          <a:latin typeface="+mn-lt"/>
        </a:defRPr>
      </a:lvl7pPr>
      <a:lvl8pPr marL="2973091" indent="-233761" algn="l" defTabSz="933013" rtl="0" eaLnBrk="1" fontAlgn="base" hangingPunct="1">
        <a:spcBef>
          <a:spcPct val="20000"/>
        </a:spcBef>
        <a:spcAft>
          <a:spcPct val="0"/>
        </a:spcAft>
        <a:buChar char="»"/>
        <a:defRPr sz="2000">
          <a:solidFill>
            <a:schemeClr val="tx1"/>
          </a:solidFill>
          <a:latin typeface="+mn-lt"/>
        </a:defRPr>
      </a:lvl8pPr>
      <a:lvl9pPr marL="3264530" indent="-233761" algn="l" defTabSz="933013"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2881" rtl="0" eaLnBrk="1" latinLnBrk="0" hangingPunct="1">
        <a:defRPr sz="1100" kern="1200">
          <a:solidFill>
            <a:schemeClr val="tx1"/>
          </a:solidFill>
          <a:latin typeface="+mn-lt"/>
          <a:ea typeface="+mn-ea"/>
          <a:cs typeface="+mn-cs"/>
        </a:defRPr>
      </a:lvl1pPr>
      <a:lvl2pPr marL="291441" algn="l" defTabSz="582881" rtl="0" eaLnBrk="1" latinLnBrk="0" hangingPunct="1">
        <a:defRPr sz="1100" kern="1200">
          <a:solidFill>
            <a:schemeClr val="tx1"/>
          </a:solidFill>
          <a:latin typeface="+mn-lt"/>
          <a:ea typeface="+mn-ea"/>
          <a:cs typeface="+mn-cs"/>
        </a:defRPr>
      </a:lvl2pPr>
      <a:lvl3pPr marL="582881" algn="l" defTabSz="582881" rtl="0" eaLnBrk="1" latinLnBrk="0" hangingPunct="1">
        <a:defRPr sz="1100" kern="1200">
          <a:solidFill>
            <a:schemeClr val="tx1"/>
          </a:solidFill>
          <a:latin typeface="+mn-lt"/>
          <a:ea typeface="+mn-ea"/>
          <a:cs typeface="+mn-cs"/>
        </a:defRPr>
      </a:lvl3pPr>
      <a:lvl4pPr marL="874320" algn="l" defTabSz="582881" rtl="0" eaLnBrk="1" latinLnBrk="0" hangingPunct="1">
        <a:defRPr sz="1100" kern="1200">
          <a:solidFill>
            <a:schemeClr val="tx1"/>
          </a:solidFill>
          <a:latin typeface="+mn-lt"/>
          <a:ea typeface="+mn-ea"/>
          <a:cs typeface="+mn-cs"/>
        </a:defRPr>
      </a:lvl4pPr>
      <a:lvl5pPr marL="1165758" algn="l" defTabSz="582881" rtl="0" eaLnBrk="1" latinLnBrk="0" hangingPunct="1">
        <a:defRPr sz="1100" kern="1200">
          <a:solidFill>
            <a:schemeClr val="tx1"/>
          </a:solidFill>
          <a:latin typeface="+mn-lt"/>
          <a:ea typeface="+mn-ea"/>
          <a:cs typeface="+mn-cs"/>
        </a:defRPr>
      </a:lvl5pPr>
      <a:lvl6pPr marL="1457199" algn="l" defTabSz="582881" rtl="0" eaLnBrk="1" latinLnBrk="0" hangingPunct="1">
        <a:defRPr sz="1100" kern="1200">
          <a:solidFill>
            <a:schemeClr val="tx1"/>
          </a:solidFill>
          <a:latin typeface="+mn-lt"/>
          <a:ea typeface="+mn-ea"/>
          <a:cs typeface="+mn-cs"/>
        </a:defRPr>
      </a:lvl6pPr>
      <a:lvl7pPr marL="1748640" algn="l" defTabSz="582881" rtl="0" eaLnBrk="1" latinLnBrk="0" hangingPunct="1">
        <a:defRPr sz="1100" kern="1200">
          <a:solidFill>
            <a:schemeClr val="tx1"/>
          </a:solidFill>
          <a:latin typeface="+mn-lt"/>
          <a:ea typeface="+mn-ea"/>
          <a:cs typeface="+mn-cs"/>
        </a:defRPr>
      </a:lvl7pPr>
      <a:lvl8pPr marL="2040078" algn="l" defTabSz="582881" rtl="0" eaLnBrk="1" latinLnBrk="0" hangingPunct="1">
        <a:defRPr sz="1100" kern="1200">
          <a:solidFill>
            <a:schemeClr val="tx1"/>
          </a:solidFill>
          <a:latin typeface="+mn-lt"/>
          <a:ea typeface="+mn-ea"/>
          <a:cs typeface="+mn-cs"/>
        </a:defRPr>
      </a:lvl8pPr>
      <a:lvl9pPr marL="2331516" algn="l" defTabSz="582881"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302" tIns="65302" rIns="65302" bIns="65302"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6" y="6454588"/>
            <a:ext cx="621772" cy="242047"/>
          </a:xfrm>
          <a:prstGeom prst="rect">
            <a:avLst/>
          </a:prstGeom>
        </p:spPr>
        <p:txBody>
          <a:bodyPr vert="horz" wrap="square" lIns="41025" tIns="41025" rIns="41025" bIns="41025" rtlCol="0" anchor="t">
            <a:noAutofit/>
          </a:bodyPr>
          <a:lstStyle>
            <a:lvl1pPr algn="ctr">
              <a:defRPr sz="800">
                <a:solidFill>
                  <a:schemeClr val="accent5"/>
                </a:solidFill>
              </a:defRPr>
            </a:lvl1pPr>
          </a:lstStyle>
          <a:p>
            <a:pPr defTabSz="914235"/>
            <a:fld id="{D1524D41-16DC-4D92-9EF9-071B213BE0F5}" type="slidenum">
              <a:rPr lang="en-US" smtClean="0">
                <a:solidFill>
                  <a:srgbClr val="000000"/>
                </a:solidFill>
              </a:rPr>
              <a:pPr defTabSz="914235"/>
              <a:t>‹#›</a:t>
            </a:fld>
            <a:endParaRPr lang="en-US">
              <a:solidFill>
                <a:srgbClr val="000000"/>
              </a:solidFill>
            </a:endParaRPr>
          </a:p>
        </p:txBody>
      </p:sp>
      <p:sp>
        <p:nvSpPr>
          <p:cNvPr id="5" name="TextBox 4"/>
          <p:cNvSpPr txBox="1"/>
          <p:nvPr/>
        </p:nvSpPr>
        <p:spPr>
          <a:xfrm>
            <a:off x="404091" y="6454589"/>
            <a:ext cx="2170545" cy="162941"/>
          </a:xfrm>
          <a:prstGeom prst="rect">
            <a:avLst/>
          </a:prstGeom>
          <a:noFill/>
        </p:spPr>
        <p:txBody>
          <a:bodyPr wrap="square" lIns="41025" tIns="41025" rIns="41025" bIns="41025" rtlCol="0">
            <a:spAutoFit/>
          </a:bodyPr>
          <a:lstStyle/>
          <a:p>
            <a:pPr defTabSz="914235">
              <a:defRPr/>
            </a:pPr>
            <a:r>
              <a:rPr lang="en-US" sz="500" cap="all" dirty="0" smtClean="0">
                <a:solidFill>
                  <a:srgbClr val="617685"/>
                </a:solidFill>
              </a:rPr>
              <a:t>©2013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hf hdr="0" ftr="0" dt="0"/>
  <p:txStyles>
    <p:titleStyle>
      <a:lvl1pPr algn="l" defTabSz="914235" rtl="0" eaLnBrk="1" latinLnBrk="0" hangingPunct="1">
        <a:spcBef>
          <a:spcPct val="0"/>
        </a:spcBef>
        <a:buNone/>
        <a:defRPr sz="1600" b="1" kern="1200">
          <a:solidFill>
            <a:schemeClr val="accent5"/>
          </a:solidFill>
          <a:latin typeface="+mj-lt"/>
          <a:ea typeface="+mj-ea"/>
          <a:cs typeface="+mj-cs"/>
        </a:defRPr>
      </a:lvl1pPr>
    </p:titleStyle>
    <p:bodyStyle>
      <a:lvl1pPr marL="101137" indent="-101137"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46" indent="-105410"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82" indent="-101137"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668" indent="-103986"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804" indent="-101137" algn="l" defTabSz="914235"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4147"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5"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3"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1"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5" rtl="0" eaLnBrk="1" latinLnBrk="0" hangingPunct="1">
        <a:defRPr sz="1900" kern="1200">
          <a:solidFill>
            <a:schemeClr val="tx1"/>
          </a:solidFill>
          <a:latin typeface="+mn-lt"/>
          <a:ea typeface="+mn-ea"/>
          <a:cs typeface="+mn-cs"/>
        </a:defRPr>
      </a:lvl1pPr>
      <a:lvl2pPr marL="457118" algn="l" defTabSz="914235" rtl="0" eaLnBrk="1" latinLnBrk="0" hangingPunct="1">
        <a:defRPr sz="1900" kern="1200">
          <a:solidFill>
            <a:schemeClr val="tx1"/>
          </a:solidFill>
          <a:latin typeface="+mn-lt"/>
          <a:ea typeface="+mn-ea"/>
          <a:cs typeface="+mn-cs"/>
        </a:defRPr>
      </a:lvl2pPr>
      <a:lvl3pPr marL="914235" algn="l" defTabSz="914235" rtl="0" eaLnBrk="1" latinLnBrk="0" hangingPunct="1">
        <a:defRPr sz="1900" kern="1200">
          <a:solidFill>
            <a:schemeClr val="tx1"/>
          </a:solidFill>
          <a:latin typeface="+mn-lt"/>
          <a:ea typeface="+mn-ea"/>
          <a:cs typeface="+mn-cs"/>
        </a:defRPr>
      </a:lvl3pPr>
      <a:lvl4pPr marL="1371353" algn="l" defTabSz="914235" rtl="0" eaLnBrk="1" latinLnBrk="0" hangingPunct="1">
        <a:defRPr sz="1900" kern="1200">
          <a:solidFill>
            <a:schemeClr val="tx1"/>
          </a:solidFill>
          <a:latin typeface="+mn-lt"/>
          <a:ea typeface="+mn-ea"/>
          <a:cs typeface="+mn-cs"/>
        </a:defRPr>
      </a:lvl4pPr>
      <a:lvl5pPr marL="1828471" algn="l" defTabSz="914235" rtl="0" eaLnBrk="1" latinLnBrk="0" hangingPunct="1">
        <a:defRPr sz="1900" kern="1200">
          <a:solidFill>
            <a:schemeClr val="tx1"/>
          </a:solidFill>
          <a:latin typeface="+mn-lt"/>
          <a:ea typeface="+mn-ea"/>
          <a:cs typeface="+mn-cs"/>
        </a:defRPr>
      </a:lvl5pPr>
      <a:lvl6pPr marL="2285588" algn="l" defTabSz="914235" rtl="0" eaLnBrk="1" latinLnBrk="0" hangingPunct="1">
        <a:defRPr sz="1900" kern="1200">
          <a:solidFill>
            <a:schemeClr val="tx1"/>
          </a:solidFill>
          <a:latin typeface="+mn-lt"/>
          <a:ea typeface="+mn-ea"/>
          <a:cs typeface="+mn-cs"/>
        </a:defRPr>
      </a:lvl6pPr>
      <a:lvl7pPr marL="2742707" algn="l" defTabSz="914235" rtl="0" eaLnBrk="1" latinLnBrk="0" hangingPunct="1">
        <a:defRPr sz="1900" kern="1200">
          <a:solidFill>
            <a:schemeClr val="tx1"/>
          </a:solidFill>
          <a:latin typeface="+mn-lt"/>
          <a:ea typeface="+mn-ea"/>
          <a:cs typeface="+mn-cs"/>
        </a:defRPr>
      </a:lvl7pPr>
      <a:lvl8pPr marL="3199824" algn="l" defTabSz="914235" rtl="0" eaLnBrk="1" latinLnBrk="0" hangingPunct="1">
        <a:defRPr sz="1900" kern="1200">
          <a:solidFill>
            <a:schemeClr val="tx1"/>
          </a:solidFill>
          <a:latin typeface="+mn-lt"/>
          <a:ea typeface="+mn-ea"/>
          <a:cs typeface="+mn-cs"/>
        </a:defRPr>
      </a:lvl8pPr>
      <a:lvl9pPr marL="3656942" algn="l" defTabSz="914235"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302" tIns="65302" rIns="65302" bIns="65302"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6" y="6454588"/>
            <a:ext cx="621772" cy="242047"/>
          </a:xfrm>
          <a:prstGeom prst="rect">
            <a:avLst/>
          </a:prstGeom>
        </p:spPr>
        <p:txBody>
          <a:bodyPr vert="horz" wrap="square" lIns="41025" tIns="41025" rIns="41025" bIns="41025" rtlCol="0" anchor="t">
            <a:noAutofit/>
          </a:bodyPr>
          <a:lstStyle>
            <a:lvl1pPr algn="ctr">
              <a:defRPr sz="800">
                <a:solidFill>
                  <a:schemeClr val="accent5"/>
                </a:solidFill>
              </a:defRPr>
            </a:lvl1pPr>
          </a:lstStyle>
          <a:p>
            <a:pPr defTabSz="914235"/>
            <a:fld id="{D1524D41-16DC-4D92-9EF9-071B213BE0F5}" type="slidenum">
              <a:rPr lang="en-US" smtClean="0">
                <a:solidFill>
                  <a:srgbClr val="000000"/>
                </a:solidFill>
              </a:rPr>
              <a:pPr defTabSz="914235"/>
              <a:t>‹#›</a:t>
            </a:fld>
            <a:endParaRPr lang="en-US">
              <a:solidFill>
                <a:srgbClr val="000000"/>
              </a:solidFill>
            </a:endParaRPr>
          </a:p>
        </p:txBody>
      </p:sp>
      <p:sp>
        <p:nvSpPr>
          <p:cNvPr id="5" name="TextBox 4"/>
          <p:cNvSpPr txBox="1"/>
          <p:nvPr/>
        </p:nvSpPr>
        <p:spPr>
          <a:xfrm>
            <a:off x="404091" y="6454589"/>
            <a:ext cx="2170545" cy="162941"/>
          </a:xfrm>
          <a:prstGeom prst="rect">
            <a:avLst/>
          </a:prstGeom>
          <a:noFill/>
        </p:spPr>
        <p:txBody>
          <a:bodyPr wrap="square" lIns="41025" tIns="41025" rIns="41025" bIns="41025" rtlCol="0">
            <a:spAutoFit/>
          </a:bodyPr>
          <a:lstStyle/>
          <a:p>
            <a:pPr defTabSz="914235">
              <a:defRPr/>
            </a:pPr>
            <a:r>
              <a:rPr lang="en-US" sz="500" cap="all" dirty="0" smtClean="0">
                <a:solidFill>
                  <a:srgbClr val="617685"/>
                </a:solidFill>
              </a:rPr>
              <a:t>©2013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hf hdr="0" ftr="0" dt="0"/>
  <p:txStyles>
    <p:titleStyle>
      <a:lvl1pPr algn="l" defTabSz="914235" rtl="0" eaLnBrk="1" latinLnBrk="0" hangingPunct="1">
        <a:spcBef>
          <a:spcPct val="0"/>
        </a:spcBef>
        <a:buNone/>
        <a:defRPr sz="1600" b="1" kern="1200">
          <a:solidFill>
            <a:schemeClr val="accent5"/>
          </a:solidFill>
          <a:latin typeface="+mj-lt"/>
          <a:ea typeface="+mj-ea"/>
          <a:cs typeface="+mj-cs"/>
        </a:defRPr>
      </a:lvl1pPr>
    </p:titleStyle>
    <p:bodyStyle>
      <a:lvl1pPr marL="101137" indent="-101137"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46" indent="-105410"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82" indent="-101137"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668" indent="-103986" algn="l" defTabSz="914235"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804" indent="-101137" algn="l" defTabSz="914235"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4147"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5"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3"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1" indent="-228560"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5" rtl="0" eaLnBrk="1" latinLnBrk="0" hangingPunct="1">
        <a:defRPr sz="1900" kern="1200">
          <a:solidFill>
            <a:schemeClr val="tx1"/>
          </a:solidFill>
          <a:latin typeface="+mn-lt"/>
          <a:ea typeface="+mn-ea"/>
          <a:cs typeface="+mn-cs"/>
        </a:defRPr>
      </a:lvl1pPr>
      <a:lvl2pPr marL="457118" algn="l" defTabSz="914235" rtl="0" eaLnBrk="1" latinLnBrk="0" hangingPunct="1">
        <a:defRPr sz="1900" kern="1200">
          <a:solidFill>
            <a:schemeClr val="tx1"/>
          </a:solidFill>
          <a:latin typeface="+mn-lt"/>
          <a:ea typeface="+mn-ea"/>
          <a:cs typeface="+mn-cs"/>
        </a:defRPr>
      </a:lvl2pPr>
      <a:lvl3pPr marL="914235" algn="l" defTabSz="914235" rtl="0" eaLnBrk="1" latinLnBrk="0" hangingPunct="1">
        <a:defRPr sz="1900" kern="1200">
          <a:solidFill>
            <a:schemeClr val="tx1"/>
          </a:solidFill>
          <a:latin typeface="+mn-lt"/>
          <a:ea typeface="+mn-ea"/>
          <a:cs typeface="+mn-cs"/>
        </a:defRPr>
      </a:lvl3pPr>
      <a:lvl4pPr marL="1371353" algn="l" defTabSz="914235" rtl="0" eaLnBrk="1" latinLnBrk="0" hangingPunct="1">
        <a:defRPr sz="1900" kern="1200">
          <a:solidFill>
            <a:schemeClr val="tx1"/>
          </a:solidFill>
          <a:latin typeface="+mn-lt"/>
          <a:ea typeface="+mn-ea"/>
          <a:cs typeface="+mn-cs"/>
        </a:defRPr>
      </a:lvl4pPr>
      <a:lvl5pPr marL="1828471" algn="l" defTabSz="914235" rtl="0" eaLnBrk="1" latinLnBrk="0" hangingPunct="1">
        <a:defRPr sz="1900" kern="1200">
          <a:solidFill>
            <a:schemeClr val="tx1"/>
          </a:solidFill>
          <a:latin typeface="+mn-lt"/>
          <a:ea typeface="+mn-ea"/>
          <a:cs typeface="+mn-cs"/>
        </a:defRPr>
      </a:lvl5pPr>
      <a:lvl6pPr marL="2285588" algn="l" defTabSz="914235" rtl="0" eaLnBrk="1" latinLnBrk="0" hangingPunct="1">
        <a:defRPr sz="1900" kern="1200">
          <a:solidFill>
            <a:schemeClr val="tx1"/>
          </a:solidFill>
          <a:latin typeface="+mn-lt"/>
          <a:ea typeface="+mn-ea"/>
          <a:cs typeface="+mn-cs"/>
        </a:defRPr>
      </a:lvl6pPr>
      <a:lvl7pPr marL="2742707" algn="l" defTabSz="914235" rtl="0" eaLnBrk="1" latinLnBrk="0" hangingPunct="1">
        <a:defRPr sz="1900" kern="1200">
          <a:solidFill>
            <a:schemeClr val="tx1"/>
          </a:solidFill>
          <a:latin typeface="+mn-lt"/>
          <a:ea typeface="+mn-ea"/>
          <a:cs typeface="+mn-cs"/>
        </a:defRPr>
      </a:lvl7pPr>
      <a:lvl8pPr marL="3199824" algn="l" defTabSz="914235" rtl="0" eaLnBrk="1" latinLnBrk="0" hangingPunct="1">
        <a:defRPr sz="1900" kern="1200">
          <a:solidFill>
            <a:schemeClr val="tx1"/>
          </a:solidFill>
          <a:latin typeface="+mn-lt"/>
          <a:ea typeface="+mn-ea"/>
          <a:cs typeface="+mn-cs"/>
        </a:defRPr>
      </a:lvl8pPr>
      <a:lvl9pPr marL="3656942" algn="l" defTabSz="914235"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310" tIns="65310" rIns="65310" bIns="65310"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5" y="6454588"/>
            <a:ext cx="621772" cy="242047"/>
          </a:xfrm>
          <a:prstGeom prst="rect">
            <a:avLst/>
          </a:prstGeom>
        </p:spPr>
        <p:txBody>
          <a:bodyPr vert="horz" wrap="square" lIns="41029" tIns="41029" rIns="41029" bIns="41029" rtlCol="0" anchor="t">
            <a:noAutofit/>
          </a:bodyPr>
          <a:lstStyle>
            <a:lvl1pPr algn="ctr">
              <a:defRPr sz="800">
                <a:solidFill>
                  <a:schemeClr val="accent5"/>
                </a:solidFill>
              </a:defRPr>
            </a:lvl1pPr>
          </a:lstStyle>
          <a:p>
            <a:pPr defTabSz="914342"/>
            <a:fld id="{D1524D41-16DC-4D92-9EF9-071B213BE0F5}" type="slidenum">
              <a:rPr lang="en-US" smtClean="0">
                <a:solidFill>
                  <a:srgbClr val="000000"/>
                </a:solidFill>
              </a:rPr>
              <a:pPr defTabSz="914342"/>
              <a:t>‹#›</a:t>
            </a:fld>
            <a:endParaRPr lang="en-US" dirty="0">
              <a:solidFill>
                <a:srgbClr val="000000"/>
              </a:solidFill>
            </a:endParaRPr>
          </a:p>
        </p:txBody>
      </p:sp>
      <p:sp>
        <p:nvSpPr>
          <p:cNvPr id="5" name="TextBox 4"/>
          <p:cNvSpPr txBox="1"/>
          <p:nvPr/>
        </p:nvSpPr>
        <p:spPr>
          <a:xfrm>
            <a:off x="404091" y="6454588"/>
            <a:ext cx="2845955" cy="162941"/>
          </a:xfrm>
          <a:prstGeom prst="rect">
            <a:avLst/>
          </a:prstGeom>
          <a:noFill/>
        </p:spPr>
        <p:txBody>
          <a:bodyPr wrap="square" lIns="41029" tIns="41029" rIns="41029" bIns="41029" rtlCol="0">
            <a:spAutoFit/>
          </a:bodyPr>
          <a:lstStyle/>
          <a:p>
            <a:pPr defTabSz="914342">
              <a:defRPr/>
            </a:pPr>
            <a:r>
              <a:rPr lang="en-US" sz="500" cap="all" dirty="0" smtClean="0">
                <a:solidFill>
                  <a:srgbClr val="617685"/>
                </a:solidFill>
              </a:rPr>
              <a:t>©2013 The Advisory Board Company • </a:t>
            </a:r>
            <a:r>
              <a:rPr lang="en-US" sz="500" b="1" cap="all" dirty="0" smtClean="0">
                <a:solidFill>
                  <a:srgbClr val="617685"/>
                </a:solidFill>
              </a:rPr>
              <a:t>advisory.com </a:t>
            </a:r>
            <a:r>
              <a:rPr lang="en-US" sz="500" cap="all" dirty="0" smtClean="0">
                <a:solidFill>
                  <a:srgbClr val="617685"/>
                </a:solidFill>
              </a:rPr>
              <a:t>• 25046 </a:t>
            </a:r>
          </a:p>
        </p:txBody>
      </p:sp>
    </p:spTree>
  </p:cSld>
  <p:clrMap bg1="lt1" tx1="dk1" bg2="lt2" tx2="dk2" accent1="accent1" accent2="accent2" accent3="accent3" accent4="accent4" accent5="accent5" accent6="accent6" hlink="hlink" folHlink="folHlink"/>
  <p:hf hdr="0" ftr="0" dt="0"/>
  <p:txStyles>
    <p:titleStyle>
      <a:lvl1pPr algn="l" defTabSz="914342" rtl="0" eaLnBrk="1" latinLnBrk="0" hangingPunct="1">
        <a:spcBef>
          <a:spcPct val="0"/>
        </a:spcBef>
        <a:buNone/>
        <a:defRPr sz="1600" b="1" kern="1200">
          <a:solidFill>
            <a:schemeClr val="accent5"/>
          </a:solidFill>
          <a:latin typeface="+mj-lt"/>
          <a:ea typeface="+mj-ea"/>
          <a:cs typeface="+mj-cs"/>
        </a:defRPr>
      </a:lvl1pPr>
    </p:titleStyle>
    <p:bodyStyle>
      <a:lvl1pPr marL="101149" indent="-101149"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71" indent="-105422"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718" indent="-101149"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716" indent="-103998"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864" indent="-101149" algn="l" defTabSz="914342"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5"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900" kern="1200">
          <a:solidFill>
            <a:schemeClr val="tx1"/>
          </a:solidFill>
          <a:latin typeface="+mn-lt"/>
          <a:ea typeface="+mn-ea"/>
          <a:cs typeface="+mn-cs"/>
        </a:defRPr>
      </a:lvl1pPr>
      <a:lvl2pPr marL="457171" algn="l" defTabSz="914342" rtl="0" eaLnBrk="1" latinLnBrk="0" hangingPunct="1">
        <a:defRPr sz="1900" kern="1200">
          <a:solidFill>
            <a:schemeClr val="tx1"/>
          </a:solidFill>
          <a:latin typeface="+mn-lt"/>
          <a:ea typeface="+mn-ea"/>
          <a:cs typeface="+mn-cs"/>
        </a:defRPr>
      </a:lvl2pPr>
      <a:lvl3pPr marL="914342" algn="l" defTabSz="914342" rtl="0" eaLnBrk="1" latinLnBrk="0" hangingPunct="1">
        <a:defRPr sz="1900" kern="1200">
          <a:solidFill>
            <a:schemeClr val="tx1"/>
          </a:solidFill>
          <a:latin typeface="+mn-lt"/>
          <a:ea typeface="+mn-ea"/>
          <a:cs typeface="+mn-cs"/>
        </a:defRPr>
      </a:lvl3pPr>
      <a:lvl4pPr marL="1371513" algn="l" defTabSz="914342" rtl="0" eaLnBrk="1" latinLnBrk="0" hangingPunct="1">
        <a:defRPr sz="1900" kern="1200">
          <a:solidFill>
            <a:schemeClr val="tx1"/>
          </a:solidFill>
          <a:latin typeface="+mn-lt"/>
          <a:ea typeface="+mn-ea"/>
          <a:cs typeface="+mn-cs"/>
        </a:defRPr>
      </a:lvl4pPr>
      <a:lvl5pPr marL="1828685" algn="l" defTabSz="914342" rtl="0" eaLnBrk="1" latinLnBrk="0" hangingPunct="1">
        <a:defRPr sz="1900" kern="1200">
          <a:solidFill>
            <a:schemeClr val="tx1"/>
          </a:solidFill>
          <a:latin typeface="+mn-lt"/>
          <a:ea typeface="+mn-ea"/>
          <a:cs typeface="+mn-cs"/>
        </a:defRPr>
      </a:lvl5pPr>
      <a:lvl6pPr marL="2285855" algn="l" defTabSz="914342" rtl="0" eaLnBrk="1" latinLnBrk="0" hangingPunct="1">
        <a:defRPr sz="1900" kern="1200">
          <a:solidFill>
            <a:schemeClr val="tx1"/>
          </a:solidFill>
          <a:latin typeface="+mn-lt"/>
          <a:ea typeface="+mn-ea"/>
          <a:cs typeface="+mn-cs"/>
        </a:defRPr>
      </a:lvl6pPr>
      <a:lvl7pPr marL="2743027" algn="l" defTabSz="914342" rtl="0" eaLnBrk="1" latinLnBrk="0" hangingPunct="1">
        <a:defRPr sz="1900" kern="1200">
          <a:solidFill>
            <a:schemeClr val="tx1"/>
          </a:solidFill>
          <a:latin typeface="+mn-lt"/>
          <a:ea typeface="+mn-ea"/>
          <a:cs typeface="+mn-cs"/>
        </a:defRPr>
      </a:lvl7pPr>
      <a:lvl8pPr marL="3200198" algn="l" defTabSz="914342" rtl="0" eaLnBrk="1" latinLnBrk="0" hangingPunct="1">
        <a:defRPr sz="1900" kern="1200">
          <a:solidFill>
            <a:schemeClr val="tx1"/>
          </a:solidFill>
          <a:latin typeface="+mn-lt"/>
          <a:ea typeface="+mn-ea"/>
          <a:cs typeface="+mn-cs"/>
        </a:defRPr>
      </a:lvl8pPr>
      <a:lvl9pPr marL="3657369" algn="l" defTabSz="914342"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287" tIns="65287" rIns="65287" bIns="65287"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8" y="6454588"/>
            <a:ext cx="621772" cy="242047"/>
          </a:xfrm>
          <a:prstGeom prst="rect">
            <a:avLst/>
          </a:prstGeom>
        </p:spPr>
        <p:txBody>
          <a:bodyPr vert="horz" wrap="square" lIns="41015" tIns="41015" rIns="41015" bIns="41015" rtlCol="0" anchor="t">
            <a:noAutofit/>
          </a:bodyPr>
          <a:lstStyle>
            <a:lvl1pPr algn="ctr" defTabSz="914021">
              <a:defRPr sz="8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a:xfrm>
            <a:off x="404091" y="6454588"/>
            <a:ext cx="2170545" cy="162912"/>
          </a:xfrm>
          <a:prstGeom prst="rect">
            <a:avLst/>
          </a:prstGeom>
          <a:noFill/>
        </p:spPr>
        <p:txBody>
          <a:bodyPr wrap="square" lIns="41015" tIns="41015" rIns="41015" bIns="41015" rtlCol="0">
            <a:spAutoFit/>
          </a:bodyPr>
          <a:lstStyle/>
          <a:p>
            <a:pPr defTabSz="914021">
              <a:defRPr/>
            </a:pPr>
            <a:r>
              <a:rPr lang="en-US" sz="500" cap="all" dirty="0" smtClean="0">
                <a:solidFill>
                  <a:srgbClr val="617685"/>
                </a:solidFill>
              </a:rPr>
              <a:t>©2013 The Advisory Board Company • </a:t>
            </a:r>
            <a:r>
              <a:rPr lang="en-US" sz="500" b="1" cap="all" dirty="0" smtClean="0">
                <a:solidFill>
                  <a:srgbClr val="617685"/>
                </a:solidFill>
              </a:rPr>
              <a:t>advisory.com</a:t>
            </a:r>
          </a:p>
        </p:txBody>
      </p:sp>
    </p:spTree>
    <p:extLst>
      <p:ext uri="{BB962C8B-B14F-4D97-AF65-F5344CB8AC3E}">
        <p14:creationId xmlns:p14="http://schemas.microsoft.com/office/powerpoint/2010/main" val="14333230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Lst>
  <p:hf hdr="0" ftr="0" dt="0"/>
  <p:txStyles>
    <p:titleStyle>
      <a:lvl1pPr algn="l" defTabSz="914021" rtl="0" eaLnBrk="1" latinLnBrk="0" hangingPunct="1">
        <a:spcBef>
          <a:spcPct val="0"/>
        </a:spcBef>
        <a:buNone/>
        <a:defRPr sz="1600" b="1" kern="1200">
          <a:solidFill>
            <a:schemeClr val="accent5"/>
          </a:solidFill>
          <a:latin typeface="+mj-lt"/>
          <a:ea typeface="+mj-ea"/>
          <a:cs typeface="+mj-cs"/>
        </a:defRPr>
      </a:lvl1pPr>
    </p:titleStyle>
    <p:bodyStyle>
      <a:lvl1pPr marL="101113"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498" indent="-105385"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10"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571" indent="-103962"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684" indent="-101113" algn="l" defTabSz="914021"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3559"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70"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8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9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900" kern="1200">
          <a:solidFill>
            <a:schemeClr val="tx1"/>
          </a:solidFill>
          <a:latin typeface="+mn-lt"/>
          <a:ea typeface="+mn-ea"/>
          <a:cs typeface="+mn-cs"/>
        </a:defRPr>
      </a:lvl1pPr>
      <a:lvl2pPr marL="457012" algn="l" defTabSz="914021" rtl="0" eaLnBrk="1" latinLnBrk="0" hangingPunct="1">
        <a:defRPr sz="1900" kern="1200">
          <a:solidFill>
            <a:schemeClr val="tx1"/>
          </a:solidFill>
          <a:latin typeface="+mn-lt"/>
          <a:ea typeface="+mn-ea"/>
          <a:cs typeface="+mn-cs"/>
        </a:defRPr>
      </a:lvl2pPr>
      <a:lvl3pPr marL="914021" algn="l" defTabSz="914021" rtl="0" eaLnBrk="1" latinLnBrk="0" hangingPunct="1">
        <a:defRPr sz="1900" kern="1200">
          <a:solidFill>
            <a:schemeClr val="tx1"/>
          </a:solidFill>
          <a:latin typeface="+mn-lt"/>
          <a:ea typeface="+mn-ea"/>
          <a:cs typeface="+mn-cs"/>
        </a:defRPr>
      </a:lvl3pPr>
      <a:lvl4pPr marL="1371032" algn="l" defTabSz="914021" rtl="0" eaLnBrk="1" latinLnBrk="0" hangingPunct="1">
        <a:defRPr sz="1900" kern="1200">
          <a:solidFill>
            <a:schemeClr val="tx1"/>
          </a:solidFill>
          <a:latin typeface="+mn-lt"/>
          <a:ea typeface="+mn-ea"/>
          <a:cs typeface="+mn-cs"/>
        </a:defRPr>
      </a:lvl4pPr>
      <a:lvl5pPr marL="1828043" algn="l" defTabSz="914021" rtl="0" eaLnBrk="1" latinLnBrk="0" hangingPunct="1">
        <a:defRPr sz="1900" kern="1200">
          <a:solidFill>
            <a:schemeClr val="tx1"/>
          </a:solidFill>
          <a:latin typeface="+mn-lt"/>
          <a:ea typeface="+mn-ea"/>
          <a:cs typeface="+mn-cs"/>
        </a:defRPr>
      </a:lvl5pPr>
      <a:lvl6pPr marL="2285054" algn="l" defTabSz="914021" rtl="0" eaLnBrk="1" latinLnBrk="0" hangingPunct="1">
        <a:defRPr sz="1900" kern="1200">
          <a:solidFill>
            <a:schemeClr val="tx1"/>
          </a:solidFill>
          <a:latin typeface="+mn-lt"/>
          <a:ea typeface="+mn-ea"/>
          <a:cs typeface="+mn-cs"/>
        </a:defRPr>
      </a:lvl6pPr>
      <a:lvl7pPr marL="2742065" algn="l" defTabSz="914021" rtl="0" eaLnBrk="1" latinLnBrk="0" hangingPunct="1">
        <a:defRPr sz="1900" kern="1200">
          <a:solidFill>
            <a:schemeClr val="tx1"/>
          </a:solidFill>
          <a:latin typeface="+mn-lt"/>
          <a:ea typeface="+mn-ea"/>
          <a:cs typeface="+mn-cs"/>
        </a:defRPr>
      </a:lvl7pPr>
      <a:lvl8pPr marL="3199076" algn="l" defTabSz="914021" rtl="0" eaLnBrk="1" latinLnBrk="0" hangingPunct="1">
        <a:defRPr sz="1900" kern="1200">
          <a:solidFill>
            <a:schemeClr val="tx1"/>
          </a:solidFill>
          <a:latin typeface="+mn-lt"/>
          <a:ea typeface="+mn-ea"/>
          <a:cs typeface="+mn-cs"/>
        </a:defRPr>
      </a:lvl8pPr>
      <a:lvl9pPr marL="3656087" algn="l" defTabSz="91402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www.advisory.com/Research/Imaging-Performance-Partnership/Studies/2012/Breast-Imaging-Outlook/The-Market-for-Breast-Imaging" TargetMode="External"/><Relationship Id="rId13" Type="http://schemas.openxmlformats.org/officeDocument/2006/relationships/hyperlink" Target="http://www.advisory.com/Research/Imaging-Performance-Partnership/Events/Webconferences/2012/IPP-2012-Changing-Radiologist-Role-100912" TargetMode="External"/><Relationship Id="rId3" Type="http://schemas.openxmlformats.org/officeDocument/2006/relationships/hyperlink" Target="http://www.advisory.com/Research/Imaging-Performance-Partnership/Studies/2012/Perfecting-the-Outpatient-Experience" TargetMode="External"/><Relationship Id="rId7" Type="http://schemas.openxmlformats.org/officeDocument/2006/relationships/hyperlink" Target="http://www.advisory.com/Research/Imaging-Performance-Partnership/Events/Webconferences/2012/Advancing-Imaging-Referral-Strategy-071712" TargetMode="External"/><Relationship Id="rId12" Type="http://schemas.openxmlformats.org/officeDocument/2006/relationships/hyperlink" Target="http://www.advisory.com/Research/Imaging-Performance-Partnership/Studies/2012/The-Changing-Radiologist-Rol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www.advisory.com/Research/Imaging-Performance-Partnership/Studies/2011/Advancing-Imaging-Referral-Strategy" TargetMode="External"/><Relationship Id="rId11" Type="http://schemas.openxmlformats.org/officeDocument/2006/relationships/hyperlink" Target="http://www.advisory.com/Research/Imaging-Performance-Partnership/Events/Webconferences/2012/IPP-2012-Role-of-Radiology-in-the-Care-Continuum-110612" TargetMode="External"/><Relationship Id="rId5" Type="http://schemas.openxmlformats.org/officeDocument/2006/relationships/hyperlink" Target="http://www.advisory.com/Research/Imaging-Performance-Partnership/Events/Webconferences/2012/IPP-2012-Perfecting-the-Outpatient-Experience-Pt-II-100212" TargetMode="External"/><Relationship Id="rId15" Type="http://schemas.openxmlformats.org/officeDocument/2006/relationships/hyperlink" Target="http://www.advisory.com/Research/Imaging-Performance-Partnership/Events/Webconferences/2013/Outlook-for-Imaging-Pricing" TargetMode="External"/><Relationship Id="rId10" Type="http://schemas.openxmlformats.org/officeDocument/2006/relationships/hyperlink" Target="http://www.advisory.com/Research/Imaging-Performance-Partnership/Studies/2012/Road-Map-for-Reform" TargetMode="External"/><Relationship Id="rId4" Type="http://schemas.openxmlformats.org/officeDocument/2006/relationships/hyperlink" Target="http://www.advisory.com/Research/Imaging-Performance-Partnership/Events/Webconferences/2012/IPP-2012-Perfecting-the-Outpatient-Experience-Pt-One-092012" TargetMode="External"/><Relationship Id="rId9" Type="http://schemas.openxmlformats.org/officeDocument/2006/relationships/hyperlink" Target="http://www.advisory.com/Research/Imaging-Performance-Partnership/Events/Webconferences/2012/Breast-Imaging-Outlook-103012" TargetMode="External"/><Relationship Id="rId14" Type="http://schemas.openxmlformats.org/officeDocument/2006/relationships/hyperlink" Target="http://www.advisory.com/Research/Imaging-Performance-Partnership/Events/Webconferences/2011/Overcoming-Emerging-Barriers-to-Growth"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hart" Target="../charts/char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92764" y="2346618"/>
            <a:ext cx="6651036" cy="968189"/>
          </a:xfrm>
        </p:spPr>
        <p:txBody>
          <a:bodyPr/>
          <a:lstStyle/>
          <a:p>
            <a:r>
              <a:rPr lang="en-US" dirty="0" smtClean="0">
                <a:solidFill>
                  <a:schemeClr val="accent4"/>
                </a:solidFill>
              </a:rPr>
              <a:t>Imaging Strategic Planning Template</a:t>
            </a:r>
            <a:endParaRPr lang="en-US" dirty="0">
              <a:solidFill>
                <a:schemeClr val="accent4"/>
              </a:solidFill>
            </a:endParaRPr>
          </a:p>
        </p:txBody>
      </p:sp>
      <p:sp>
        <p:nvSpPr>
          <p:cNvPr id="5" name="Text Placeholder 4"/>
          <p:cNvSpPr>
            <a:spLocks noGrp="1"/>
          </p:cNvSpPr>
          <p:nvPr>
            <p:ph type="body" sz="quarter" idx="10"/>
          </p:nvPr>
        </p:nvSpPr>
        <p:spPr/>
        <p:txBody>
          <a:bodyPr/>
          <a:lstStyle/>
          <a:p>
            <a:r>
              <a:rPr lang="en-US" dirty="0" smtClean="0"/>
              <a:t>Imaging Performance Partnership</a:t>
            </a:r>
            <a:endParaRPr lang="en-US" dirty="0"/>
          </a:p>
        </p:txBody>
      </p:sp>
    </p:spTree>
    <p:extLst>
      <p:ext uri="{BB962C8B-B14F-4D97-AF65-F5344CB8AC3E}">
        <p14:creationId xmlns:p14="http://schemas.microsoft.com/office/powerpoint/2010/main" val="2108928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bwMode="gray"/>
        <p:txBody>
          <a:bodyPr/>
          <a:lstStyle/>
          <a:p>
            <a:fld id="{D1524D41-16DC-4D92-9EF9-071B213BE0F5}" type="slidenum">
              <a:rPr lang="en-US" smtClean="0"/>
              <a:pPr/>
              <a:t>10</a:t>
            </a:fld>
            <a:endParaRPr lang="en-US"/>
          </a:p>
        </p:txBody>
      </p:sp>
      <p:sp>
        <p:nvSpPr>
          <p:cNvPr id="11" name="Text Placeholder 10"/>
          <p:cNvSpPr>
            <a:spLocks noGrp="1"/>
          </p:cNvSpPr>
          <p:nvPr>
            <p:ph type="body" sz="quarter" idx="19"/>
          </p:nvPr>
        </p:nvSpPr>
        <p:spPr/>
        <p:txBody>
          <a:bodyPr/>
          <a:lstStyle/>
          <a:p>
            <a:endParaRPr lang="en-US"/>
          </a:p>
        </p:txBody>
      </p:sp>
      <p:sp>
        <p:nvSpPr>
          <p:cNvPr id="8" name="Title 7"/>
          <p:cNvSpPr>
            <a:spLocks noGrp="1"/>
          </p:cNvSpPr>
          <p:nvPr>
            <p:ph type="title"/>
          </p:nvPr>
        </p:nvSpPr>
        <p:spPr/>
        <p:txBody>
          <a:bodyPr/>
          <a:lstStyle/>
          <a:p>
            <a:r>
              <a:rPr lang="en-US" dirty="0" smtClean="0"/>
              <a:t>Historical Outpatient Volume Performance</a:t>
            </a:r>
            <a:endParaRPr lang="en-US" dirty="0"/>
          </a:p>
        </p:txBody>
      </p:sp>
      <p:sp>
        <p:nvSpPr>
          <p:cNvPr id="9" name="Text Placeholder 8"/>
          <p:cNvSpPr>
            <a:spLocks noGrp="1"/>
          </p:cNvSpPr>
          <p:nvPr>
            <p:ph type="body" sz="quarter" idx="11"/>
          </p:nvPr>
        </p:nvSpPr>
        <p:spPr/>
        <p:txBody>
          <a:bodyPr/>
          <a:lstStyle/>
          <a:p>
            <a:r>
              <a:rPr lang="en-US" dirty="0" smtClean="0"/>
              <a:t>Outpatient Imaging Volumes by Modality</a:t>
            </a:r>
            <a:endParaRPr lang="en-US" dirty="0"/>
          </a:p>
        </p:txBody>
      </p:sp>
      <p:graphicFrame>
        <p:nvGraphicFramePr>
          <p:cNvPr id="18" name="Chart 17"/>
          <p:cNvGraphicFramePr/>
          <p:nvPr>
            <p:extLst>
              <p:ext uri="{D42A27DB-BD31-4B8C-83A1-F6EECF244321}">
                <p14:modId xmlns:p14="http://schemas.microsoft.com/office/powerpoint/2010/main" val="1618659107"/>
              </p:ext>
            </p:extLst>
          </p:nvPr>
        </p:nvGraphicFramePr>
        <p:xfrm>
          <a:off x="265545" y="2504905"/>
          <a:ext cx="8624455" cy="276759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bwMode="gray">
          <a:xfrm>
            <a:off x="2679646" y="170225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Historic </a:t>
            </a:r>
            <a:r>
              <a:rPr lang="en-US" sz="1000" b="1" dirty="0"/>
              <a:t>Performance, All Sites</a:t>
            </a:r>
          </a:p>
        </p:txBody>
      </p:sp>
      <p:sp>
        <p:nvSpPr>
          <p:cNvPr id="20" name="TextBox 19"/>
          <p:cNvSpPr txBox="1"/>
          <p:nvPr/>
        </p:nvSpPr>
        <p:spPr bwMode="gray">
          <a:xfrm>
            <a:off x="2679646" y="1915758"/>
            <a:ext cx="3740727" cy="217842"/>
          </a:xfrm>
          <a:prstGeom prst="rect">
            <a:avLst/>
          </a:prstGeom>
          <a:noFill/>
        </p:spPr>
        <p:txBody>
          <a:bodyPr wrap="square" lIns="41029" tIns="41029" rIns="41029" bIns="41029" rtlCol="0">
            <a:noAutofit/>
          </a:bodyPr>
          <a:lstStyle/>
          <a:p>
            <a:pPr algn="ctr">
              <a:spcBef>
                <a:spcPts val="449"/>
              </a:spcBef>
            </a:pPr>
            <a:r>
              <a:rPr lang="en-US" sz="900" i="1" dirty="0"/>
              <a:t>2010-2012</a:t>
            </a:r>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237728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bwMode="gray"/>
        <p:txBody>
          <a:bodyPr/>
          <a:lstStyle/>
          <a:p>
            <a:fld id="{D1524D41-16DC-4D92-9EF9-071B213BE0F5}" type="slidenum">
              <a:rPr lang="en-US" smtClean="0"/>
              <a:pPr/>
              <a:t>11</a:t>
            </a:fld>
            <a:endParaRPr lang="en-US"/>
          </a:p>
        </p:txBody>
      </p:sp>
      <p:sp>
        <p:nvSpPr>
          <p:cNvPr id="11" name="Text Placeholder 10"/>
          <p:cNvSpPr>
            <a:spLocks noGrp="1"/>
          </p:cNvSpPr>
          <p:nvPr>
            <p:ph type="body" sz="quarter" idx="19"/>
          </p:nvPr>
        </p:nvSpPr>
        <p:spPr/>
        <p:txBody>
          <a:bodyPr/>
          <a:lstStyle/>
          <a:p>
            <a:endParaRPr lang="en-US"/>
          </a:p>
        </p:txBody>
      </p:sp>
      <p:sp>
        <p:nvSpPr>
          <p:cNvPr id="8" name="Title 7"/>
          <p:cNvSpPr>
            <a:spLocks noGrp="1"/>
          </p:cNvSpPr>
          <p:nvPr>
            <p:ph type="title"/>
          </p:nvPr>
        </p:nvSpPr>
        <p:spPr/>
        <p:txBody>
          <a:bodyPr/>
          <a:lstStyle/>
          <a:p>
            <a:r>
              <a:rPr lang="en-US" dirty="0" smtClean="0"/>
              <a:t>National Outpatient Growth from the Advisory Board</a:t>
            </a:r>
            <a:endParaRPr lang="en-US" dirty="0"/>
          </a:p>
        </p:txBody>
      </p:sp>
      <p:sp>
        <p:nvSpPr>
          <p:cNvPr id="9" name="Text Placeholder 8"/>
          <p:cNvSpPr>
            <a:spLocks noGrp="1"/>
          </p:cNvSpPr>
          <p:nvPr>
            <p:ph type="body" sz="quarter" idx="11"/>
          </p:nvPr>
        </p:nvSpPr>
        <p:spPr/>
        <p:txBody>
          <a:bodyPr/>
          <a:lstStyle/>
          <a:p>
            <a:r>
              <a:rPr lang="en-US" dirty="0" smtClean="0"/>
              <a:t>Comparing Our Volume Changes to National Benchmarks</a:t>
            </a:r>
            <a:endParaRPr lang="en-US" dirty="0"/>
          </a:p>
        </p:txBody>
      </p:sp>
      <p:sp>
        <p:nvSpPr>
          <p:cNvPr id="12" name="Text Placeholder 11"/>
          <p:cNvSpPr>
            <a:spLocks noGrp="1"/>
          </p:cNvSpPr>
          <p:nvPr>
            <p:ph type="body" sz="quarter" idx="20"/>
          </p:nvPr>
        </p:nvSpPr>
        <p:spPr/>
        <p:txBody>
          <a:bodyPr/>
          <a:lstStyle/>
          <a:p>
            <a:endParaRPr lang="en-US" dirty="0"/>
          </a:p>
        </p:txBody>
      </p:sp>
      <p:sp>
        <p:nvSpPr>
          <p:cNvPr id="14" name="TextBox 13"/>
          <p:cNvSpPr txBox="1"/>
          <p:nvPr/>
        </p:nvSpPr>
        <p:spPr bwMode="gray">
          <a:xfrm>
            <a:off x="624555" y="176113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CT Growth</a:t>
            </a:r>
            <a:endParaRPr lang="en-US" sz="1000" b="1" dirty="0"/>
          </a:p>
        </p:txBody>
      </p:sp>
      <p:sp>
        <p:nvSpPr>
          <p:cNvPr id="22" name="TextBox 21"/>
          <p:cNvSpPr txBox="1"/>
          <p:nvPr/>
        </p:nvSpPr>
        <p:spPr bwMode="gray">
          <a:xfrm>
            <a:off x="1005554" y="2274058"/>
            <a:ext cx="3601082" cy="217842"/>
          </a:xfrm>
          <a:prstGeom prst="rect">
            <a:avLst/>
          </a:prstGeom>
          <a:noFill/>
        </p:spPr>
        <p:txBody>
          <a:bodyPr wrap="square" lIns="41029" tIns="41029" rIns="41029" bIns="41029" rtlCol="0">
            <a:noAutofit/>
          </a:bodyPr>
          <a:lstStyle/>
          <a:p>
            <a:pPr>
              <a:spcBef>
                <a:spcPts val="449"/>
              </a:spcBef>
            </a:pPr>
            <a:r>
              <a:rPr lang="en-US" sz="800" i="1" dirty="0"/>
              <a:t>2009-2010	           2010-2011	                    2011-2012</a:t>
            </a:r>
          </a:p>
        </p:txBody>
      </p:sp>
      <p:sp>
        <p:nvSpPr>
          <p:cNvPr id="24" name="TextBox 23"/>
          <p:cNvSpPr txBox="1"/>
          <p:nvPr/>
        </p:nvSpPr>
        <p:spPr bwMode="gray">
          <a:xfrm>
            <a:off x="4723191" y="176113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MRI Growth</a:t>
            </a:r>
            <a:endParaRPr lang="en-US" sz="1000" b="1" dirty="0"/>
          </a:p>
        </p:txBody>
      </p:sp>
      <p:sp>
        <p:nvSpPr>
          <p:cNvPr id="25" name="TextBox 24"/>
          <p:cNvSpPr txBox="1"/>
          <p:nvPr/>
        </p:nvSpPr>
        <p:spPr bwMode="gray">
          <a:xfrm>
            <a:off x="5104191" y="2274058"/>
            <a:ext cx="3601082" cy="217842"/>
          </a:xfrm>
          <a:prstGeom prst="rect">
            <a:avLst/>
          </a:prstGeom>
          <a:noFill/>
        </p:spPr>
        <p:txBody>
          <a:bodyPr wrap="square" lIns="41029" tIns="41029" rIns="41029" bIns="41029" rtlCol="0">
            <a:noAutofit/>
          </a:bodyPr>
          <a:lstStyle/>
          <a:p>
            <a:pPr>
              <a:spcBef>
                <a:spcPts val="449"/>
              </a:spcBef>
            </a:pPr>
            <a:r>
              <a:rPr lang="en-US" sz="800" i="1" dirty="0"/>
              <a:t>2009-2010	           2010-2011	                    2011-2012</a:t>
            </a:r>
          </a:p>
        </p:txBody>
      </p:sp>
      <p:graphicFrame>
        <p:nvGraphicFramePr>
          <p:cNvPr id="17" name="Chart 16"/>
          <p:cNvGraphicFramePr>
            <a:graphicFrameLocks noChangeAspect="1"/>
          </p:cNvGraphicFramePr>
          <p:nvPr>
            <p:extLst>
              <p:ext uri="{D42A27DB-BD31-4B8C-83A1-F6EECF244321}">
                <p14:modId xmlns:p14="http://schemas.microsoft.com/office/powerpoint/2010/main" val="19363494"/>
              </p:ext>
            </p:extLst>
          </p:nvPr>
        </p:nvGraphicFramePr>
        <p:xfrm>
          <a:off x="4723191" y="2518746"/>
          <a:ext cx="4291287" cy="3501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noChangeAspect="1"/>
          </p:cNvGraphicFramePr>
          <p:nvPr>
            <p:extLst>
              <p:ext uri="{D42A27DB-BD31-4B8C-83A1-F6EECF244321}">
                <p14:modId xmlns:p14="http://schemas.microsoft.com/office/powerpoint/2010/main" val="1933920866"/>
              </p:ext>
            </p:extLst>
          </p:nvPr>
        </p:nvGraphicFramePr>
        <p:xfrm>
          <a:off x="624554" y="2518746"/>
          <a:ext cx="4291287" cy="350105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4"/>
          <p:cNvSpPr>
            <a:spLocks noGrp="1"/>
          </p:cNvSpPr>
          <p:nvPr>
            <p:ph type="body" sz="quarter" idx="17"/>
          </p:nvPr>
        </p:nvSpPr>
        <p:spPr>
          <a:xfrm>
            <a:off x="7620000" y="6170239"/>
            <a:ext cx="1106921" cy="201706"/>
          </a:xfrm>
        </p:spPr>
        <p:txBody>
          <a:bodyPr/>
          <a:lstStyle/>
          <a:p>
            <a:r>
              <a:rPr lang="en-US" dirty="0"/>
              <a:t>Source: Imaging Performance Partnership 2013 Volumes Benchmarking Survey.</a:t>
            </a:r>
          </a:p>
        </p:txBody>
      </p:sp>
    </p:spTree>
    <p:extLst>
      <p:ext uri="{BB962C8B-B14F-4D97-AF65-F5344CB8AC3E}">
        <p14:creationId xmlns:p14="http://schemas.microsoft.com/office/powerpoint/2010/main" val="3597205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bwMode="gray"/>
        <p:txBody>
          <a:bodyPr/>
          <a:lstStyle/>
          <a:p>
            <a:fld id="{D1524D41-16DC-4D92-9EF9-071B213BE0F5}" type="slidenum">
              <a:rPr lang="en-US" smtClean="0"/>
              <a:pPr/>
              <a:t>12</a:t>
            </a:fld>
            <a:endParaRPr lang="en-US"/>
          </a:p>
        </p:txBody>
      </p:sp>
      <p:sp>
        <p:nvSpPr>
          <p:cNvPr id="11" name="Text Placeholder 10"/>
          <p:cNvSpPr>
            <a:spLocks noGrp="1"/>
          </p:cNvSpPr>
          <p:nvPr>
            <p:ph type="body" sz="quarter" idx="19"/>
          </p:nvPr>
        </p:nvSpPr>
        <p:spPr/>
        <p:txBody>
          <a:bodyPr/>
          <a:lstStyle/>
          <a:p>
            <a:endParaRPr lang="en-US"/>
          </a:p>
        </p:txBody>
      </p:sp>
      <p:sp>
        <p:nvSpPr>
          <p:cNvPr id="8" name="Title 7"/>
          <p:cNvSpPr>
            <a:spLocks noGrp="1"/>
          </p:cNvSpPr>
          <p:nvPr>
            <p:ph type="title"/>
          </p:nvPr>
        </p:nvSpPr>
        <p:spPr/>
        <p:txBody>
          <a:bodyPr/>
          <a:lstStyle/>
          <a:p>
            <a:r>
              <a:rPr lang="en-US" dirty="0" smtClean="0"/>
              <a:t>National Outpatient Growth from the Advisory Board</a:t>
            </a:r>
            <a:endParaRPr lang="en-US" dirty="0"/>
          </a:p>
        </p:txBody>
      </p:sp>
      <p:sp>
        <p:nvSpPr>
          <p:cNvPr id="9" name="Text Placeholder 8"/>
          <p:cNvSpPr>
            <a:spLocks noGrp="1"/>
          </p:cNvSpPr>
          <p:nvPr>
            <p:ph type="body" sz="quarter" idx="11"/>
          </p:nvPr>
        </p:nvSpPr>
        <p:spPr/>
        <p:txBody>
          <a:bodyPr/>
          <a:lstStyle/>
          <a:p>
            <a:r>
              <a:rPr lang="en-US" dirty="0" smtClean="0"/>
              <a:t>Comparing Our Volume Changes to National Benchmarks</a:t>
            </a:r>
            <a:endParaRPr lang="en-US" dirty="0"/>
          </a:p>
        </p:txBody>
      </p:sp>
      <p:sp>
        <p:nvSpPr>
          <p:cNvPr id="12" name="Text Placeholder 11"/>
          <p:cNvSpPr>
            <a:spLocks noGrp="1"/>
          </p:cNvSpPr>
          <p:nvPr>
            <p:ph type="body" sz="quarter" idx="20"/>
          </p:nvPr>
        </p:nvSpPr>
        <p:spPr/>
        <p:txBody>
          <a:bodyPr/>
          <a:lstStyle/>
          <a:p>
            <a:endParaRPr lang="en-US" dirty="0"/>
          </a:p>
        </p:txBody>
      </p:sp>
      <p:sp>
        <p:nvSpPr>
          <p:cNvPr id="14" name="TextBox 13"/>
          <p:cNvSpPr txBox="1"/>
          <p:nvPr/>
        </p:nvSpPr>
        <p:spPr bwMode="gray">
          <a:xfrm>
            <a:off x="624555" y="176113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Mammography Growth</a:t>
            </a:r>
            <a:endParaRPr lang="en-US" sz="1000" b="1" dirty="0"/>
          </a:p>
        </p:txBody>
      </p:sp>
      <p:sp>
        <p:nvSpPr>
          <p:cNvPr id="22" name="TextBox 21"/>
          <p:cNvSpPr txBox="1"/>
          <p:nvPr/>
        </p:nvSpPr>
        <p:spPr bwMode="gray">
          <a:xfrm>
            <a:off x="1005554" y="2274058"/>
            <a:ext cx="3601082" cy="217842"/>
          </a:xfrm>
          <a:prstGeom prst="rect">
            <a:avLst/>
          </a:prstGeom>
          <a:noFill/>
        </p:spPr>
        <p:txBody>
          <a:bodyPr wrap="square" lIns="41029" tIns="41029" rIns="41029" bIns="41029" rtlCol="0">
            <a:noAutofit/>
          </a:bodyPr>
          <a:lstStyle/>
          <a:p>
            <a:pPr>
              <a:spcBef>
                <a:spcPts val="449"/>
              </a:spcBef>
            </a:pPr>
            <a:r>
              <a:rPr lang="en-US" sz="800" i="1" dirty="0"/>
              <a:t>2009-2010	           2010-2011	                    2011-2012</a:t>
            </a:r>
          </a:p>
        </p:txBody>
      </p:sp>
      <p:sp>
        <p:nvSpPr>
          <p:cNvPr id="24" name="TextBox 23"/>
          <p:cNvSpPr txBox="1"/>
          <p:nvPr/>
        </p:nvSpPr>
        <p:spPr bwMode="gray">
          <a:xfrm>
            <a:off x="4723191" y="176113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Ultrasound Growth</a:t>
            </a:r>
            <a:endParaRPr lang="en-US" sz="1000" b="1" dirty="0"/>
          </a:p>
        </p:txBody>
      </p:sp>
      <p:sp>
        <p:nvSpPr>
          <p:cNvPr id="25" name="TextBox 24"/>
          <p:cNvSpPr txBox="1"/>
          <p:nvPr/>
        </p:nvSpPr>
        <p:spPr bwMode="gray">
          <a:xfrm>
            <a:off x="5104191" y="2274058"/>
            <a:ext cx="3601082" cy="217842"/>
          </a:xfrm>
          <a:prstGeom prst="rect">
            <a:avLst/>
          </a:prstGeom>
          <a:noFill/>
        </p:spPr>
        <p:txBody>
          <a:bodyPr wrap="square" lIns="41029" tIns="41029" rIns="41029" bIns="41029" rtlCol="0">
            <a:noAutofit/>
          </a:bodyPr>
          <a:lstStyle/>
          <a:p>
            <a:pPr>
              <a:spcBef>
                <a:spcPts val="449"/>
              </a:spcBef>
            </a:pPr>
            <a:r>
              <a:rPr lang="en-US" sz="800" i="1" dirty="0"/>
              <a:t>2009-2010	           2010-2011	                    2011-2012</a:t>
            </a:r>
          </a:p>
        </p:txBody>
      </p:sp>
      <p:graphicFrame>
        <p:nvGraphicFramePr>
          <p:cNvPr id="17" name="Chart 16"/>
          <p:cNvGraphicFramePr>
            <a:graphicFrameLocks noChangeAspect="1"/>
          </p:cNvGraphicFramePr>
          <p:nvPr>
            <p:extLst>
              <p:ext uri="{D42A27DB-BD31-4B8C-83A1-F6EECF244321}">
                <p14:modId xmlns:p14="http://schemas.microsoft.com/office/powerpoint/2010/main" val="3229484445"/>
              </p:ext>
            </p:extLst>
          </p:nvPr>
        </p:nvGraphicFramePr>
        <p:xfrm>
          <a:off x="4723192" y="2518746"/>
          <a:ext cx="3839266" cy="2767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noChangeAspect="1"/>
          </p:cNvGraphicFramePr>
          <p:nvPr>
            <p:extLst>
              <p:ext uri="{D42A27DB-BD31-4B8C-83A1-F6EECF244321}">
                <p14:modId xmlns:p14="http://schemas.microsoft.com/office/powerpoint/2010/main" val="414882879"/>
              </p:ext>
            </p:extLst>
          </p:nvPr>
        </p:nvGraphicFramePr>
        <p:xfrm>
          <a:off x="624555" y="2518746"/>
          <a:ext cx="3839266" cy="276759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4"/>
          <p:cNvSpPr>
            <a:spLocks noGrp="1"/>
          </p:cNvSpPr>
          <p:nvPr>
            <p:ph type="body" sz="quarter" idx="17"/>
          </p:nvPr>
        </p:nvSpPr>
        <p:spPr>
          <a:xfrm>
            <a:off x="7620000" y="6170239"/>
            <a:ext cx="1106921" cy="201706"/>
          </a:xfrm>
        </p:spPr>
        <p:txBody>
          <a:bodyPr/>
          <a:lstStyle/>
          <a:p>
            <a:r>
              <a:rPr lang="en-US" dirty="0"/>
              <a:t>Source: Imaging Performance Partnership 2013 Volumes Benchmarking Survey.</a:t>
            </a:r>
          </a:p>
        </p:txBody>
      </p:sp>
    </p:spTree>
    <p:extLst>
      <p:ext uri="{BB962C8B-B14F-4D97-AF65-F5344CB8AC3E}">
        <p14:creationId xmlns:p14="http://schemas.microsoft.com/office/powerpoint/2010/main" val="1619750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bwMode="gray"/>
        <p:txBody>
          <a:bodyPr/>
          <a:lstStyle/>
          <a:p>
            <a:fld id="{D1524D41-16DC-4D92-9EF9-071B213BE0F5}" type="slidenum">
              <a:rPr lang="en-US" smtClean="0"/>
              <a:pPr/>
              <a:t>13</a:t>
            </a:fld>
            <a:endParaRPr lang="en-US"/>
          </a:p>
        </p:txBody>
      </p:sp>
      <p:sp>
        <p:nvSpPr>
          <p:cNvPr id="11" name="Text Placeholder 10"/>
          <p:cNvSpPr>
            <a:spLocks noGrp="1"/>
          </p:cNvSpPr>
          <p:nvPr>
            <p:ph type="body" sz="quarter" idx="19"/>
          </p:nvPr>
        </p:nvSpPr>
        <p:spPr/>
        <p:txBody>
          <a:bodyPr/>
          <a:lstStyle/>
          <a:p>
            <a:endParaRPr lang="en-US"/>
          </a:p>
        </p:txBody>
      </p:sp>
      <p:sp>
        <p:nvSpPr>
          <p:cNvPr id="8" name="Title 7"/>
          <p:cNvSpPr>
            <a:spLocks noGrp="1"/>
          </p:cNvSpPr>
          <p:nvPr>
            <p:ph type="title"/>
          </p:nvPr>
        </p:nvSpPr>
        <p:spPr/>
        <p:txBody>
          <a:bodyPr/>
          <a:lstStyle/>
          <a:p>
            <a:r>
              <a:rPr lang="en-US" dirty="0" smtClean="0"/>
              <a:t>National Outpatient Growth from the Advisory Board</a:t>
            </a:r>
            <a:endParaRPr lang="en-US" dirty="0"/>
          </a:p>
        </p:txBody>
      </p:sp>
      <p:sp>
        <p:nvSpPr>
          <p:cNvPr id="9" name="Text Placeholder 8"/>
          <p:cNvSpPr>
            <a:spLocks noGrp="1"/>
          </p:cNvSpPr>
          <p:nvPr>
            <p:ph type="body" sz="quarter" idx="11"/>
          </p:nvPr>
        </p:nvSpPr>
        <p:spPr/>
        <p:txBody>
          <a:bodyPr/>
          <a:lstStyle/>
          <a:p>
            <a:r>
              <a:rPr lang="en-US" dirty="0" smtClean="0"/>
              <a:t>Comparing Our Volume Changes to National Benchmarks</a:t>
            </a:r>
            <a:endParaRPr lang="en-US" dirty="0"/>
          </a:p>
        </p:txBody>
      </p:sp>
      <p:sp>
        <p:nvSpPr>
          <p:cNvPr id="12" name="Text Placeholder 11"/>
          <p:cNvSpPr>
            <a:spLocks noGrp="1"/>
          </p:cNvSpPr>
          <p:nvPr>
            <p:ph type="body" sz="quarter" idx="20"/>
          </p:nvPr>
        </p:nvSpPr>
        <p:spPr/>
        <p:txBody>
          <a:bodyPr/>
          <a:lstStyle/>
          <a:p>
            <a:endParaRPr lang="en-US" dirty="0"/>
          </a:p>
        </p:txBody>
      </p:sp>
      <p:sp>
        <p:nvSpPr>
          <p:cNvPr id="14" name="TextBox 13"/>
          <p:cNvSpPr txBox="1"/>
          <p:nvPr/>
        </p:nvSpPr>
        <p:spPr bwMode="gray">
          <a:xfrm>
            <a:off x="624555" y="176113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Nuclear Medicine Growth</a:t>
            </a:r>
            <a:endParaRPr lang="en-US" sz="1000" b="1" dirty="0"/>
          </a:p>
        </p:txBody>
      </p:sp>
      <p:sp>
        <p:nvSpPr>
          <p:cNvPr id="22" name="TextBox 21"/>
          <p:cNvSpPr txBox="1"/>
          <p:nvPr/>
        </p:nvSpPr>
        <p:spPr bwMode="gray">
          <a:xfrm>
            <a:off x="1005554" y="2274058"/>
            <a:ext cx="3601082" cy="217842"/>
          </a:xfrm>
          <a:prstGeom prst="rect">
            <a:avLst/>
          </a:prstGeom>
          <a:noFill/>
        </p:spPr>
        <p:txBody>
          <a:bodyPr wrap="square" lIns="41029" tIns="41029" rIns="41029" bIns="41029" rtlCol="0">
            <a:noAutofit/>
          </a:bodyPr>
          <a:lstStyle/>
          <a:p>
            <a:pPr>
              <a:spcBef>
                <a:spcPts val="449"/>
              </a:spcBef>
            </a:pPr>
            <a:r>
              <a:rPr lang="en-US" sz="800" i="1" dirty="0"/>
              <a:t>2009-2010	           2010-2011	                    2011-2012</a:t>
            </a:r>
          </a:p>
        </p:txBody>
      </p:sp>
      <p:sp>
        <p:nvSpPr>
          <p:cNvPr id="24" name="TextBox 23"/>
          <p:cNvSpPr txBox="1"/>
          <p:nvPr/>
        </p:nvSpPr>
        <p:spPr bwMode="gray">
          <a:xfrm>
            <a:off x="4723191" y="176113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X-ray Growth</a:t>
            </a:r>
            <a:endParaRPr lang="en-US" sz="1000" b="1" dirty="0"/>
          </a:p>
        </p:txBody>
      </p:sp>
      <p:sp>
        <p:nvSpPr>
          <p:cNvPr id="25" name="TextBox 24"/>
          <p:cNvSpPr txBox="1"/>
          <p:nvPr/>
        </p:nvSpPr>
        <p:spPr bwMode="gray">
          <a:xfrm>
            <a:off x="5104191" y="2274058"/>
            <a:ext cx="3601082" cy="217842"/>
          </a:xfrm>
          <a:prstGeom prst="rect">
            <a:avLst/>
          </a:prstGeom>
          <a:noFill/>
        </p:spPr>
        <p:txBody>
          <a:bodyPr wrap="square" lIns="41029" tIns="41029" rIns="41029" bIns="41029" rtlCol="0">
            <a:noAutofit/>
          </a:bodyPr>
          <a:lstStyle/>
          <a:p>
            <a:pPr>
              <a:spcBef>
                <a:spcPts val="449"/>
              </a:spcBef>
            </a:pPr>
            <a:r>
              <a:rPr lang="en-US" sz="800" i="1" dirty="0"/>
              <a:t>2009-2010	           2010-2011	                    2011-2012</a:t>
            </a:r>
          </a:p>
        </p:txBody>
      </p:sp>
      <p:graphicFrame>
        <p:nvGraphicFramePr>
          <p:cNvPr id="17" name="Chart 16"/>
          <p:cNvGraphicFramePr>
            <a:graphicFrameLocks noChangeAspect="1"/>
          </p:cNvGraphicFramePr>
          <p:nvPr>
            <p:extLst>
              <p:ext uri="{D42A27DB-BD31-4B8C-83A1-F6EECF244321}">
                <p14:modId xmlns:p14="http://schemas.microsoft.com/office/powerpoint/2010/main" val="4154309493"/>
              </p:ext>
            </p:extLst>
          </p:nvPr>
        </p:nvGraphicFramePr>
        <p:xfrm>
          <a:off x="4723192" y="2518746"/>
          <a:ext cx="3839266" cy="3272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noChangeAspect="1"/>
          </p:cNvGraphicFramePr>
          <p:nvPr>
            <p:extLst>
              <p:ext uri="{D42A27DB-BD31-4B8C-83A1-F6EECF244321}">
                <p14:modId xmlns:p14="http://schemas.microsoft.com/office/powerpoint/2010/main" val="1853073003"/>
              </p:ext>
            </p:extLst>
          </p:nvPr>
        </p:nvGraphicFramePr>
        <p:xfrm>
          <a:off x="624555" y="2518746"/>
          <a:ext cx="3839266" cy="327245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4"/>
          <p:cNvSpPr>
            <a:spLocks noGrp="1"/>
          </p:cNvSpPr>
          <p:nvPr>
            <p:ph type="body" sz="quarter" idx="17"/>
          </p:nvPr>
        </p:nvSpPr>
        <p:spPr>
          <a:xfrm>
            <a:off x="7620000" y="6170239"/>
            <a:ext cx="1106921" cy="201706"/>
          </a:xfrm>
        </p:spPr>
        <p:txBody>
          <a:bodyPr/>
          <a:lstStyle/>
          <a:p>
            <a:r>
              <a:rPr lang="en-US" dirty="0"/>
              <a:t>Source: Imaging Performance Partnership 2013 Volumes Benchmarking Survey.</a:t>
            </a:r>
          </a:p>
        </p:txBody>
      </p:sp>
    </p:spTree>
    <p:extLst>
      <p:ext uri="{BB962C8B-B14F-4D97-AF65-F5344CB8AC3E}">
        <p14:creationId xmlns:p14="http://schemas.microsoft.com/office/powerpoint/2010/main" val="661365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bwMode="gray"/>
        <p:txBody>
          <a:bodyPr/>
          <a:lstStyle/>
          <a:p>
            <a:fld id="{D1524D41-16DC-4D92-9EF9-071B213BE0F5}" type="slidenum">
              <a:rPr lang="en-US" smtClean="0"/>
              <a:pPr/>
              <a:t>14</a:t>
            </a:fld>
            <a:endParaRPr lang="en-US"/>
          </a:p>
        </p:txBody>
      </p:sp>
      <p:sp>
        <p:nvSpPr>
          <p:cNvPr id="11" name="Text Placeholder 10"/>
          <p:cNvSpPr>
            <a:spLocks noGrp="1"/>
          </p:cNvSpPr>
          <p:nvPr>
            <p:ph type="body" sz="quarter" idx="19"/>
          </p:nvPr>
        </p:nvSpPr>
        <p:spPr/>
        <p:txBody>
          <a:bodyPr/>
          <a:lstStyle/>
          <a:p>
            <a:endParaRPr lang="en-US"/>
          </a:p>
        </p:txBody>
      </p:sp>
      <p:sp>
        <p:nvSpPr>
          <p:cNvPr id="8" name="Title 7"/>
          <p:cNvSpPr>
            <a:spLocks noGrp="1"/>
          </p:cNvSpPr>
          <p:nvPr>
            <p:ph type="title"/>
          </p:nvPr>
        </p:nvSpPr>
        <p:spPr/>
        <p:txBody>
          <a:bodyPr/>
          <a:lstStyle/>
          <a:p>
            <a:r>
              <a:rPr lang="en-US" dirty="0" smtClean="0"/>
              <a:t>National Outpatient Growth from the Advisory Board</a:t>
            </a:r>
            <a:endParaRPr lang="en-US" dirty="0"/>
          </a:p>
        </p:txBody>
      </p:sp>
      <p:sp>
        <p:nvSpPr>
          <p:cNvPr id="9" name="Text Placeholder 8"/>
          <p:cNvSpPr>
            <a:spLocks noGrp="1"/>
          </p:cNvSpPr>
          <p:nvPr>
            <p:ph type="body" sz="quarter" idx="11"/>
          </p:nvPr>
        </p:nvSpPr>
        <p:spPr/>
        <p:txBody>
          <a:bodyPr/>
          <a:lstStyle/>
          <a:p>
            <a:r>
              <a:rPr lang="en-US" dirty="0" smtClean="0"/>
              <a:t>Comparing Our Volume Changes to National Benchmarks</a:t>
            </a:r>
            <a:endParaRPr lang="en-US" dirty="0"/>
          </a:p>
        </p:txBody>
      </p:sp>
      <p:sp>
        <p:nvSpPr>
          <p:cNvPr id="12" name="Text Placeholder 11"/>
          <p:cNvSpPr>
            <a:spLocks noGrp="1"/>
          </p:cNvSpPr>
          <p:nvPr>
            <p:ph type="body" sz="quarter" idx="20"/>
          </p:nvPr>
        </p:nvSpPr>
        <p:spPr/>
        <p:txBody>
          <a:bodyPr/>
          <a:lstStyle/>
          <a:p>
            <a:endParaRPr lang="en-US" dirty="0"/>
          </a:p>
        </p:txBody>
      </p:sp>
      <p:sp>
        <p:nvSpPr>
          <p:cNvPr id="14" name="TextBox 13"/>
          <p:cNvSpPr txBox="1"/>
          <p:nvPr/>
        </p:nvSpPr>
        <p:spPr bwMode="gray">
          <a:xfrm>
            <a:off x="624555" y="176113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PET/PET-CT Growth</a:t>
            </a:r>
            <a:endParaRPr lang="en-US" sz="1000" b="1" dirty="0"/>
          </a:p>
        </p:txBody>
      </p:sp>
      <p:sp>
        <p:nvSpPr>
          <p:cNvPr id="22" name="TextBox 21"/>
          <p:cNvSpPr txBox="1"/>
          <p:nvPr/>
        </p:nvSpPr>
        <p:spPr bwMode="gray">
          <a:xfrm>
            <a:off x="1005554" y="2274058"/>
            <a:ext cx="3601082" cy="217842"/>
          </a:xfrm>
          <a:prstGeom prst="rect">
            <a:avLst/>
          </a:prstGeom>
          <a:noFill/>
        </p:spPr>
        <p:txBody>
          <a:bodyPr wrap="square" lIns="41029" tIns="41029" rIns="41029" bIns="41029" rtlCol="0">
            <a:noAutofit/>
          </a:bodyPr>
          <a:lstStyle/>
          <a:p>
            <a:pPr>
              <a:spcBef>
                <a:spcPts val="449"/>
              </a:spcBef>
            </a:pPr>
            <a:r>
              <a:rPr lang="en-US" sz="800" i="1" dirty="0"/>
              <a:t>2009-2010	           2010-2011	                    2011-2012</a:t>
            </a:r>
          </a:p>
        </p:txBody>
      </p:sp>
      <p:sp>
        <p:nvSpPr>
          <p:cNvPr id="24" name="TextBox 23"/>
          <p:cNvSpPr txBox="1"/>
          <p:nvPr/>
        </p:nvSpPr>
        <p:spPr bwMode="gray">
          <a:xfrm>
            <a:off x="4723191" y="1761131"/>
            <a:ext cx="3740727" cy="217842"/>
          </a:xfrm>
          <a:prstGeom prst="rect">
            <a:avLst/>
          </a:prstGeom>
          <a:noFill/>
        </p:spPr>
        <p:txBody>
          <a:bodyPr wrap="square" lIns="41029" tIns="41029" rIns="41029" bIns="41029" rtlCol="0">
            <a:noAutofit/>
          </a:bodyPr>
          <a:lstStyle/>
          <a:p>
            <a:pPr algn="ctr">
              <a:spcBef>
                <a:spcPts val="449"/>
              </a:spcBef>
            </a:pPr>
            <a:r>
              <a:rPr lang="en-US" sz="1000" b="1" dirty="0" smtClean="0"/>
              <a:t>Outpatient Interventional Radiology Growth</a:t>
            </a:r>
            <a:endParaRPr lang="en-US" sz="1000" b="1" dirty="0"/>
          </a:p>
        </p:txBody>
      </p:sp>
      <p:sp>
        <p:nvSpPr>
          <p:cNvPr id="25" name="TextBox 24"/>
          <p:cNvSpPr txBox="1"/>
          <p:nvPr/>
        </p:nvSpPr>
        <p:spPr bwMode="gray">
          <a:xfrm>
            <a:off x="5104191" y="2274058"/>
            <a:ext cx="3601082" cy="217842"/>
          </a:xfrm>
          <a:prstGeom prst="rect">
            <a:avLst/>
          </a:prstGeom>
          <a:noFill/>
        </p:spPr>
        <p:txBody>
          <a:bodyPr wrap="square" lIns="41029" tIns="41029" rIns="41029" bIns="41029" rtlCol="0">
            <a:noAutofit/>
          </a:bodyPr>
          <a:lstStyle/>
          <a:p>
            <a:pPr>
              <a:spcBef>
                <a:spcPts val="449"/>
              </a:spcBef>
            </a:pPr>
            <a:r>
              <a:rPr lang="en-US" sz="800" i="1" dirty="0"/>
              <a:t>2009-2010	           2010-2011	                    2011-2012</a:t>
            </a:r>
          </a:p>
        </p:txBody>
      </p:sp>
      <p:graphicFrame>
        <p:nvGraphicFramePr>
          <p:cNvPr id="17" name="Chart 16"/>
          <p:cNvGraphicFramePr>
            <a:graphicFrameLocks noChangeAspect="1"/>
          </p:cNvGraphicFramePr>
          <p:nvPr>
            <p:extLst>
              <p:ext uri="{D42A27DB-BD31-4B8C-83A1-F6EECF244321}">
                <p14:modId xmlns:p14="http://schemas.microsoft.com/office/powerpoint/2010/main" val="1039928475"/>
              </p:ext>
            </p:extLst>
          </p:nvPr>
        </p:nvGraphicFramePr>
        <p:xfrm>
          <a:off x="4723191" y="2518746"/>
          <a:ext cx="4116795" cy="2967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noChangeAspect="1"/>
          </p:cNvGraphicFramePr>
          <p:nvPr>
            <p:extLst>
              <p:ext uri="{D42A27DB-BD31-4B8C-83A1-F6EECF244321}">
                <p14:modId xmlns:p14="http://schemas.microsoft.com/office/powerpoint/2010/main" val="761110913"/>
              </p:ext>
            </p:extLst>
          </p:nvPr>
        </p:nvGraphicFramePr>
        <p:xfrm>
          <a:off x="624555" y="2518746"/>
          <a:ext cx="3839266" cy="296765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4"/>
          <p:cNvSpPr>
            <a:spLocks noGrp="1"/>
          </p:cNvSpPr>
          <p:nvPr>
            <p:ph type="body" sz="quarter" idx="17"/>
          </p:nvPr>
        </p:nvSpPr>
        <p:spPr>
          <a:xfrm>
            <a:off x="7620000" y="6170239"/>
            <a:ext cx="1106921" cy="201706"/>
          </a:xfrm>
        </p:spPr>
        <p:txBody>
          <a:bodyPr/>
          <a:lstStyle/>
          <a:p>
            <a:r>
              <a:rPr lang="en-US" dirty="0"/>
              <a:t>Source: Imaging Performance Partnership 2013 Volumes Benchmarking Survey.</a:t>
            </a:r>
          </a:p>
        </p:txBody>
      </p:sp>
    </p:spTree>
    <p:extLst>
      <p:ext uri="{BB962C8B-B14F-4D97-AF65-F5344CB8AC3E}">
        <p14:creationId xmlns:p14="http://schemas.microsoft.com/office/powerpoint/2010/main" val="2337437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bwMode="gray"/>
        <p:txBody>
          <a:bodyPr/>
          <a:lstStyle/>
          <a:p>
            <a:fld id="{D1524D41-16DC-4D92-9EF9-071B213BE0F5}" type="slidenum">
              <a:rPr lang="en-US" smtClean="0"/>
              <a:pPr/>
              <a:t>15</a:t>
            </a:fld>
            <a:endParaRPr lang="en-US"/>
          </a:p>
        </p:txBody>
      </p:sp>
      <p:sp>
        <p:nvSpPr>
          <p:cNvPr id="11" name="Text Placeholder 10"/>
          <p:cNvSpPr>
            <a:spLocks noGrp="1"/>
          </p:cNvSpPr>
          <p:nvPr>
            <p:ph type="body" sz="quarter" idx="19"/>
          </p:nvPr>
        </p:nvSpPr>
        <p:spPr/>
        <p:txBody>
          <a:bodyPr/>
          <a:lstStyle/>
          <a:p>
            <a:endParaRPr lang="en-US"/>
          </a:p>
        </p:txBody>
      </p:sp>
      <p:sp>
        <p:nvSpPr>
          <p:cNvPr id="8" name="Title 7"/>
          <p:cNvSpPr>
            <a:spLocks noGrp="1"/>
          </p:cNvSpPr>
          <p:nvPr>
            <p:ph type="title"/>
          </p:nvPr>
        </p:nvSpPr>
        <p:spPr/>
        <p:txBody>
          <a:bodyPr/>
          <a:lstStyle/>
          <a:p>
            <a:r>
              <a:rPr lang="en-US" dirty="0" smtClean="0"/>
              <a:t>National Inpatient and ED Growth from the Advisory Board</a:t>
            </a:r>
            <a:endParaRPr lang="en-US" dirty="0"/>
          </a:p>
        </p:txBody>
      </p:sp>
      <p:sp>
        <p:nvSpPr>
          <p:cNvPr id="9" name="Text Placeholder 8"/>
          <p:cNvSpPr>
            <a:spLocks noGrp="1"/>
          </p:cNvSpPr>
          <p:nvPr>
            <p:ph type="body" sz="quarter" idx="11"/>
          </p:nvPr>
        </p:nvSpPr>
        <p:spPr/>
        <p:txBody>
          <a:bodyPr/>
          <a:lstStyle/>
          <a:p>
            <a:r>
              <a:rPr lang="en-US" dirty="0" smtClean="0"/>
              <a:t>Comparing our Inpatient &amp; ED Imaging Volume Change by Modality</a:t>
            </a:r>
            <a:endParaRPr lang="en-US" dirty="0"/>
          </a:p>
        </p:txBody>
      </p:sp>
      <p:sp>
        <p:nvSpPr>
          <p:cNvPr id="19" name="TextBox 18"/>
          <p:cNvSpPr txBox="1"/>
          <p:nvPr/>
        </p:nvSpPr>
        <p:spPr bwMode="gray">
          <a:xfrm>
            <a:off x="2679646" y="1676400"/>
            <a:ext cx="3740727" cy="217842"/>
          </a:xfrm>
          <a:prstGeom prst="rect">
            <a:avLst/>
          </a:prstGeom>
          <a:noFill/>
        </p:spPr>
        <p:txBody>
          <a:bodyPr wrap="square" lIns="41029" tIns="41029" rIns="41029" bIns="41029" rtlCol="0">
            <a:noAutofit/>
          </a:bodyPr>
          <a:lstStyle/>
          <a:p>
            <a:pPr algn="ctr"/>
            <a:r>
              <a:rPr lang="en-US" sz="1000" b="1" dirty="0" smtClean="0"/>
              <a:t>Inpatient and ED Volume Change by Modality</a:t>
            </a:r>
            <a:endParaRPr lang="en-US" sz="1000" dirty="0"/>
          </a:p>
        </p:txBody>
      </p:sp>
      <p:sp>
        <p:nvSpPr>
          <p:cNvPr id="20" name="TextBox 19"/>
          <p:cNvSpPr txBox="1"/>
          <p:nvPr/>
        </p:nvSpPr>
        <p:spPr bwMode="gray">
          <a:xfrm>
            <a:off x="2679646" y="1889907"/>
            <a:ext cx="3740727" cy="217842"/>
          </a:xfrm>
          <a:prstGeom prst="rect">
            <a:avLst/>
          </a:prstGeom>
          <a:noFill/>
        </p:spPr>
        <p:txBody>
          <a:bodyPr wrap="square" lIns="41029" tIns="41029" rIns="41029" bIns="41029" rtlCol="0">
            <a:noAutofit/>
          </a:bodyPr>
          <a:lstStyle/>
          <a:p>
            <a:pPr algn="ctr">
              <a:spcBef>
                <a:spcPts val="449"/>
              </a:spcBef>
            </a:pPr>
            <a:r>
              <a:rPr lang="en-US" sz="900" i="1" dirty="0" smtClean="0"/>
              <a:t>2012 versus 2011</a:t>
            </a:r>
            <a:endParaRPr lang="en-US" sz="900" i="1" dirty="0"/>
          </a:p>
        </p:txBody>
      </p:sp>
      <p:sp>
        <p:nvSpPr>
          <p:cNvPr id="5" name="Text Placeholder 4"/>
          <p:cNvSpPr>
            <a:spLocks noGrp="1"/>
          </p:cNvSpPr>
          <p:nvPr>
            <p:ph type="body" sz="quarter" idx="17"/>
          </p:nvPr>
        </p:nvSpPr>
        <p:spPr>
          <a:xfrm>
            <a:off x="7620000" y="6170239"/>
            <a:ext cx="1106921" cy="201706"/>
          </a:xfrm>
        </p:spPr>
        <p:txBody>
          <a:bodyPr/>
          <a:lstStyle/>
          <a:p>
            <a:r>
              <a:rPr lang="en-US" dirty="0"/>
              <a:t>Source: Imaging Performance Partnership 2013 Volumes Benchmarking Survey.</a:t>
            </a:r>
          </a:p>
        </p:txBody>
      </p:sp>
      <p:sp>
        <p:nvSpPr>
          <p:cNvPr id="6" name="Text Placeholder 5"/>
          <p:cNvSpPr>
            <a:spLocks noGrp="1"/>
          </p:cNvSpPr>
          <p:nvPr>
            <p:ph type="body" sz="quarter" idx="20"/>
          </p:nvPr>
        </p:nvSpPr>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596470049"/>
              </p:ext>
            </p:extLst>
          </p:nvPr>
        </p:nvGraphicFramePr>
        <p:xfrm>
          <a:off x="990600" y="2438400"/>
          <a:ext cx="7238574" cy="3353172"/>
        </p:xfrm>
        <a:graphic>
          <a:graphicData uri="http://schemas.openxmlformats.org/drawingml/2006/table">
            <a:tbl>
              <a:tblPr firstRow="1" bandRow="1">
                <a:tableStyleId>{21E4AEA4-8DFA-4A89-87EB-49C32662AFE0}</a:tableStyleId>
              </a:tblPr>
              <a:tblGrid>
                <a:gridCol w="927201"/>
                <a:gridCol w="1151008"/>
                <a:gridCol w="420724"/>
                <a:gridCol w="1097280"/>
                <a:gridCol w="1097280"/>
                <a:gridCol w="1097280"/>
                <a:gridCol w="1447801"/>
              </a:tblGrid>
              <a:tr h="290111">
                <a:tc>
                  <a:txBody>
                    <a:bodyPr/>
                    <a:lstStyle/>
                    <a:p>
                      <a:pPr algn="ctr"/>
                      <a:r>
                        <a:rPr lang="en-US" sz="1100" dirty="0" smtClean="0"/>
                        <a:t>Mix</a:t>
                      </a:r>
                      <a:endParaRPr lang="en-US" sz="1100" dirty="0">
                        <a:solidFill>
                          <a:schemeClr val="bg1"/>
                        </a:solidFill>
                        <a:latin typeface="+mn-lt"/>
                      </a:endParaRPr>
                    </a:p>
                  </a:txBody>
                  <a:tcPr marL="104468" marR="104468" marT="52234" marB="52234" anchor="ctr"/>
                </a:tc>
                <a:tc>
                  <a:txBody>
                    <a:bodyPr/>
                    <a:lstStyle/>
                    <a:p>
                      <a:pPr algn="ctr"/>
                      <a:r>
                        <a:rPr lang="en-US" sz="1100" dirty="0" smtClean="0"/>
                        <a:t>Modality</a:t>
                      </a:r>
                      <a:endParaRPr lang="en-US" sz="1100" dirty="0">
                        <a:solidFill>
                          <a:schemeClr val="bg1"/>
                        </a:solidFill>
                        <a:latin typeface="+mn-lt"/>
                      </a:endParaRPr>
                    </a:p>
                  </a:txBody>
                  <a:tcPr marL="104468" marR="104468" marT="52234" marB="52234" anchor="ctr"/>
                </a:tc>
                <a:tc>
                  <a:txBody>
                    <a:bodyPr/>
                    <a:lstStyle/>
                    <a:p>
                      <a:pPr algn="ctr"/>
                      <a:r>
                        <a:rPr lang="en-US" sz="1100" dirty="0" smtClean="0"/>
                        <a:t>n</a:t>
                      </a:r>
                      <a:endParaRPr lang="en-US" sz="1100" dirty="0">
                        <a:solidFill>
                          <a:schemeClr val="bg1"/>
                        </a:solidFill>
                        <a:latin typeface="+mn-lt"/>
                      </a:endParaRPr>
                    </a:p>
                  </a:txBody>
                  <a:tcPr marL="104468" marR="104468" marT="52234" marB="52234" anchor="ctr"/>
                </a:tc>
                <a:tc>
                  <a:txBody>
                    <a:bodyPr/>
                    <a:lstStyle/>
                    <a:p>
                      <a:pPr algn="ctr"/>
                      <a:r>
                        <a:rPr lang="en-US" sz="1100" dirty="0" smtClean="0"/>
                        <a:t>25</a:t>
                      </a:r>
                      <a:r>
                        <a:rPr lang="en-US" sz="1100" baseline="30000" dirty="0" smtClean="0"/>
                        <a:t>th</a:t>
                      </a:r>
                      <a:r>
                        <a:rPr lang="en-US" sz="1100" dirty="0" smtClean="0"/>
                        <a:t> Percentile</a:t>
                      </a:r>
                      <a:endParaRPr lang="en-US" sz="1100" dirty="0">
                        <a:solidFill>
                          <a:schemeClr val="bg1"/>
                        </a:solidFill>
                        <a:latin typeface="+mn-lt"/>
                      </a:endParaRPr>
                    </a:p>
                  </a:txBody>
                  <a:tcPr marL="104468" marR="104468" marT="52234" marB="52234" anchor="ctr"/>
                </a:tc>
                <a:tc>
                  <a:txBody>
                    <a:bodyPr/>
                    <a:lstStyle/>
                    <a:p>
                      <a:pPr algn="ctr"/>
                      <a:r>
                        <a:rPr lang="en-US" sz="1100" dirty="0" smtClean="0"/>
                        <a:t>Median</a:t>
                      </a:r>
                      <a:endParaRPr lang="en-US" sz="1100" dirty="0">
                        <a:solidFill>
                          <a:schemeClr val="bg1"/>
                        </a:solidFill>
                        <a:latin typeface="+mn-lt"/>
                      </a:endParaRPr>
                    </a:p>
                  </a:txBody>
                  <a:tcPr marL="104468" marR="104468" marT="52234" marB="52234" anchor="ctr"/>
                </a:tc>
                <a:tc>
                  <a:txBody>
                    <a:bodyPr/>
                    <a:lstStyle/>
                    <a:p>
                      <a:pPr algn="ctr"/>
                      <a:r>
                        <a:rPr lang="en-US" sz="1100" dirty="0" smtClean="0"/>
                        <a:t>75</a:t>
                      </a:r>
                      <a:r>
                        <a:rPr lang="en-US" sz="1100" baseline="30000" dirty="0" smtClean="0"/>
                        <a:t>th</a:t>
                      </a:r>
                      <a:r>
                        <a:rPr lang="en-US" sz="1100" dirty="0" smtClean="0"/>
                        <a:t> Percentile</a:t>
                      </a:r>
                      <a:endParaRPr lang="en-US" sz="1100" dirty="0">
                        <a:solidFill>
                          <a:schemeClr val="bg1"/>
                        </a:solidFill>
                        <a:latin typeface="+mn-lt"/>
                      </a:endParaRPr>
                    </a:p>
                  </a:txBody>
                  <a:tcPr marL="104468" marR="104468" marT="52234" marB="52234" anchor="ctr"/>
                </a:tc>
                <a:tc>
                  <a:txBody>
                    <a:bodyPr/>
                    <a:lstStyle/>
                    <a:p>
                      <a:pPr algn="ctr"/>
                      <a:r>
                        <a:rPr lang="en-US" sz="1100" dirty="0" smtClean="0"/>
                        <a:t>Your Institution Volume Change</a:t>
                      </a:r>
                      <a:endParaRPr lang="en-US" sz="1100" dirty="0">
                        <a:solidFill>
                          <a:schemeClr val="bg1"/>
                        </a:solidFill>
                        <a:latin typeface="+mn-lt"/>
                      </a:endParaRPr>
                    </a:p>
                  </a:txBody>
                  <a:tcPr marL="104468" marR="104468" marT="52234" marB="52234" anchor="ctr"/>
                </a:tc>
              </a:tr>
              <a:tr h="290111">
                <a:tc rowSpan="6">
                  <a:txBody>
                    <a:bodyPr/>
                    <a:lstStyle/>
                    <a:p>
                      <a:pPr marL="0" marR="0" algn="ctr">
                        <a:spcBef>
                          <a:spcPts val="0"/>
                        </a:spcBef>
                        <a:spcAft>
                          <a:spcPts val="0"/>
                        </a:spcAft>
                      </a:pPr>
                      <a:r>
                        <a:rPr lang="en-US" sz="1000" dirty="0" smtClean="0"/>
                        <a:t>Inpatient</a:t>
                      </a:r>
                      <a:endParaRPr lang="en-US" sz="1000" b="1" dirty="0">
                        <a:solidFill>
                          <a:srgbClr val="38454E"/>
                        </a:solidFill>
                        <a:latin typeface="+mn-lt"/>
                        <a:ea typeface="Calibri"/>
                        <a:cs typeface="Times New Roman"/>
                      </a:endParaRPr>
                    </a:p>
                  </a:txBody>
                  <a:tcPr marL="61081" marR="61081" marT="0" marB="0" anchor="ctr"/>
                </a:tc>
                <a:tc>
                  <a:txBody>
                    <a:bodyPr/>
                    <a:lstStyle/>
                    <a:p>
                      <a:pPr marL="0" marR="0" algn="ctr">
                        <a:spcBef>
                          <a:spcPts val="0"/>
                        </a:spcBef>
                        <a:spcAft>
                          <a:spcPts val="0"/>
                        </a:spcAft>
                      </a:pPr>
                      <a:r>
                        <a:rPr lang="en-US" sz="1000" dirty="0"/>
                        <a:t>CT</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42</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-9.7%</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-2. 8%</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3.8%</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290111">
                <a:tc vMerge="1">
                  <a:txBody>
                    <a:bodyPr/>
                    <a:lstStyle/>
                    <a:p>
                      <a:pPr marL="0" marR="0" algn="ctr">
                        <a:spcBef>
                          <a:spcPts val="0"/>
                        </a:spcBef>
                        <a:spcAft>
                          <a:spcPts val="0"/>
                        </a:spcAft>
                      </a:pPr>
                      <a:endParaRPr lang="en-US" sz="900" dirty="0">
                        <a:latin typeface="Calibri"/>
                        <a:ea typeface="Calibri"/>
                        <a:cs typeface="Times New Roman"/>
                      </a:endParaRPr>
                    </a:p>
                  </a:txBody>
                  <a:tcPr marL="53464" marR="53464" marT="0" marB="0" anchor="ctr"/>
                </a:tc>
                <a:tc>
                  <a:txBody>
                    <a:bodyPr/>
                    <a:lstStyle/>
                    <a:p>
                      <a:pPr marL="0" marR="0" algn="ctr">
                        <a:spcBef>
                          <a:spcPts val="0"/>
                        </a:spcBef>
                        <a:spcAft>
                          <a:spcPts val="0"/>
                        </a:spcAft>
                      </a:pPr>
                      <a:r>
                        <a:rPr lang="en-US" sz="1000" dirty="0"/>
                        <a:t>MRI</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42</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-9.1%</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5.1%</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12.1%</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290111">
                <a:tc vMerge="1">
                  <a:txBody>
                    <a:bodyPr/>
                    <a:lstStyle/>
                    <a:p>
                      <a:endParaRPr lang="en-US"/>
                    </a:p>
                  </a:txBody>
                  <a:tcPr/>
                </a:tc>
                <a:tc>
                  <a:txBody>
                    <a:bodyPr/>
                    <a:lstStyle/>
                    <a:p>
                      <a:pPr marL="0" marR="0" algn="ctr">
                        <a:spcBef>
                          <a:spcPts val="0"/>
                        </a:spcBef>
                        <a:spcAft>
                          <a:spcPts val="0"/>
                        </a:spcAft>
                      </a:pPr>
                      <a:r>
                        <a:rPr lang="en-US" sz="1000" dirty="0" smtClean="0"/>
                        <a:t>X-ray</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41</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-7.0%</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-3.6%</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0.4%</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290111">
                <a:tc vMerge="1">
                  <a:txBody>
                    <a:bodyPr/>
                    <a:lstStyle/>
                    <a:p>
                      <a:endParaRPr lang="en-US"/>
                    </a:p>
                  </a:txBody>
                  <a:tcPr/>
                </a:tc>
                <a:tc>
                  <a:txBody>
                    <a:bodyPr/>
                    <a:lstStyle/>
                    <a:p>
                      <a:pPr marL="0" marR="0" algn="ctr">
                        <a:spcBef>
                          <a:spcPts val="0"/>
                        </a:spcBef>
                        <a:spcAft>
                          <a:spcPts val="0"/>
                        </a:spcAft>
                      </a:pPr>
                      <a:r>
                        <a:rPr lang="en-US" sz="1000" dirty="0"/>
                        <a:t>Ultrasound</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41</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-7.3%</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1.9%</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8.3%</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290111">
                <a:tc vMerge="1">
                  <a:txBody>
                    <a:bodyPr/>
                    <a:lstStyle/>
                    <a:p>
                      <a:pPr marL="0" marR="0" algn="ctr">
                        <a:spcBef>
                          <a:spcPts val="0"/>
                        </a:spcBef>
                        <a:spcAft>
                          <a:spcPts val="0"/>
                        </a:spcAft>
                      </a:pPr>
                      <a:endParaRPr lang="en-US" sz="900" dirty="0">
                        <a:latin typeface="Calibri"/>
                        <a:ea typeface="Calibri"/>
                        <a:cs typeface="Times New Roman"/>
                      </a:endParaRPr>
                    </a:p>
                  </a:txBody>
                  <a:tcPr marL="53464" marR="53464" marT="0" marB="0" anchor="ctr"/>
                </a:tc>
                <a:tc>
                  <a:txBody>
                    <a:bodyPr/>
                    <a:lstStyle/>
                    <a:p>
                      <a:pPr marL="0" marR="0" algn="ctr">
                        <a:spcBef>
                          <a:spcPts val="0"/>
                        </a:spcBef>
                        <a:spcAft>
                          <a:spcPts val="0"/>
                        </a:spcAft>
                      </a:pPr>
                      <a:r>
                        <a:rPr lang="en-US" sz="1000" dirty="0"/>
                        <a:t>Nuclear Medicine</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38</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-17.0%</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-4.3%</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9.0%</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302425">
                <a:tc vMerge="1">
                  <a:txBody>
                    <a:bodyPr/>
                    <a:lstStyle/>
                    <a:p>
                      <a:pPr marL="0" marR="0" algn="ctr">
                        <a:spcBef>
                          <a:spcPts val="0"/>
                        </a:spcBef>
                        <a:spcAft>
                          <a:spcPts val="0"/>
                        </a:spcAft>
                      </a:pPr>
                      <a:endParaRPr lang="en-US" sz="900" dirty="0">
                        <a:latin typeface="Calibri"/>
                        <a:ea typeface="Calibri"/>
                        <a:cs typeface="Times New Roman"/>
                      </a:endParaRPr>
                    </a:p>
                  </a:txBody>
                  <a:tcPr marL="53464" marR="53464" marT="0" marB="0" anchor="ctr"/>
                </a:tc>
                <a:tc>
                  <a:txBody>
                    <a:bodyPr/>
                    <a:lstStyle/>
                    <a:p>
                      <a:pPr marL="0" marR="0" algn="ctr">
                        <a:spcBef>
                          <a:spcPts val="0"/>
                        </a:spcBef>
                        <a:spcAft>
                          <a:spcPts val="0"/>
                        </a:spcAft>
                      </a:pPr>
                      <a:r>
                        <a:rPr lang="en-US" sz="1000" dirty="0" smtClean="0"/>
                        <a:t>IR</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31</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-10.3%</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-1.6%</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6.9%</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290111">
                <a:tc rowSpan="4">
                  <a:txBody>
                    <a:bodyPr/>
                    <a:lstStyle/>
                    <a:p>
                      <a:pPr marL="0" marR="0" algn="ctr">
                        <a:spcBef>
                          <a:spcPts val="0"/>
                        </a:spcBef>
                        <a:spcAft>
                          <a:spcPts val="0"/>
                        </a:spcAft>
                      </a:pPr>
                      <a:r>
                        <a:rPr lang="en-US" sz="1000" dirty="0" smtClean="0"/>
                        <a:t>Emergency</a:t>
                      </a:r>
                      <a:endParaRPr lang="en-US" sz="1000" b="1" dirty="0">
                        <a:solidFill>
                          <a:srgbClr val="38454E"/>
                        </a:solidFill>
                        <a:latin typeface="+mn-lt"/>
                        <a:ea typeface="Calibri"/>
                        <a:cs typeface="Times New Roman"/>
                      </a:endParaRPr>
                    </a:p>
                  </a:txBody>
                  <a:tcPr marL="61081" marR="61081" marT="0" marB="0" anchor="ctr"/>
                </a:tc>
                <a:tc>
                  <a:txBody>
                    <a:bodyPr/>
                    <a:lstStyle/>
                    <a:p>
                      <a:pPr marL="0" marR="0" algn="ctr">
                        <a:spcBef>
                          <a:spcPts val="0"/>
                        </a:spcBef>
                        <a:spcAft>
                          <a:spcPts val="0"/>
                        </a:spcAft>
                      </a:pPr>
                      <a:r>
                        <a:rPr lang="en-US" sz="1000" dirty="0"/>
                        <a:t>CT</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35</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-2.2%</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4.6%</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10.3%</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290111">
                <a:tc vMerge="1">
                  <a:txBody>
                    <a:bodyPr/>
                    <a:lstStyle/>
                    <a:p>
                      <a:pPr marL="0" marR="0" algn="ctr">
                        <a:spcBef>
                          <a:spcPts val="0"/>
                        </a:spcBef>
                        <a:spcAft>
                          <a:spcPts val="0"/>
                        </a:spcAft>
                      </a:pPr>
                      <a:endParaRPr lang="en-US" sz="900" dirty="0">
                        <a:latin typeface="Calibri"/>
                        <a:ea typeface="Calibri"/>
                        <a:cs typeface="Times New Roman"/>
                      </a:endParaRPr>
                    </a:p>
                  </a:txBody>
                  <a:tcPr marL="53464" marR="53464" marT="0" marB="0" anchor="ctr"/>
                </a:tc>
                <a:tc>
                  <a:txBody>
                    <a:bodyPr/>
                    <a:lstStyle/>
                    <a:p>
                      <a:pPr marL="0" marR="0" algn="ctr">
                        <a:spcBef>
                          <a:spcPts val="0"/>
                        </a:spcBef>
                        <a:spcAft>
                          <a:spcPts val="0"/>
                        </a:spcAft>
                      </a:pPr>
                      <a:r>
                        <a:rPr lang="en-US" sz="1000" dirty="0"/>
                        <a:t>MRI</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33</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-3.7%</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5.6%</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14.9%</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290111">
                <a:tc vMerge="1">
                  <a:txBody>
                    <a:bodyPr/>
                    <a:lstStyle/>
                    <a:p>
                      <a:endParaRPr lang="en-US"/>
                    </a:p>
                  </a:txBody>
                  <a:tcPr/>
                </a:tc>
                <a:tc>
                  <a:txBody>
                    <a:bodyPr/>
                    <a:lstStyle/>
                    <a:p>
                      <a:pPr marL="0" marR="0" algn="ctr">
                        <a:spcBef>
                          <a:spcPts val="0"/>
                        </a:spcBef>
                        <a:spcAft>
                          <a:spcPts val="0"/>
                        </a:spcAft>
                      </a:pPr>
                      <a:r>
                        <a:rPr lang="en-US" sz="1000" dirty="0" smtClean="0"/>
                        <a:t>X-ray</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34</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-0.6%</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1.8%</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5.3%</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r h="290111">
                <a:tc vMerge="1">
                  <a:txBody>
                    <a:bodyPr/>
                    <a:lstStyle/>
                    <a:p>
                      <a:pPr marL="0" marR="0" algn="ctr">
                        <a:spcBef>
                          <a:spcPts val="0"/>
                        </a:spcBef>
                        <a:spcAft>
                          <a:spcPts val="0"/>
                        </a:spcAft>
                      </a:pPr>
                      <a:endParaRPr lang="en-US" sz="900" dirty="0">
                        <a:latin typeface="Calibri"/>
                        <a:ea typeface="Calibri"/>
                        <a:cs typeface="Times New Roman"/>
                      </a:endParaRPr>
                    </a:p>
                  </a:txBody>
                  <a:tcPr marL="53464" marR="53464" marT="0" marB="0" anchor="ctr"/>
                </a:tc>
                <a:tc>
                  <a:txBody>
                    <a:bodyPr/>
                    <a:lstStyle/>
                    <a:p>
                      <a:pPr marL="0" marR="0" algn="ctr">
                        <a:spcBef>
                          <a:spcPts val="0"/>
                        </a:spcBef>
                        <a:spcAft>
                          <a:spcPts val="0"/>
                        </a:spcAft>
                      </a:pPr>
                      <a:r>
                        <a:rPr lang="en-US" sz="1000" dirty="0"/>
                        <a:t>Ultrasound</a:t>
                      </a:r>
                      <a:endParaRPr lang="en-US" sz="1000" dirty="0">
                        <a:solidFill>
                          <a:srgbClr val="38454E"/>
                        </a:solidFill>
                        <a:latin typeface="+mn-lt"/>
                        <a:ea typeface="Calibri"/>
                        <a:cs typeface="Times New Roman"/>
                      </a:endParaRPr>
                    </a:p>
                  </a:txBody>
                  <a:tcPr marL="61081" marR="61081" marT="0" marB="0" anchor="ctr"/>
                </a:tc>
                <a:tc>
                  <a:txBody>
                    <a:bodyPr/>
                    <a:lstStyle/>
                    <a:p>
                      <a:pPr algn="ctr" fontAlgn="t"/>
                      <a:r>
                        <a:rPr lang="en-US" sz="1000" u="none" strike="noStrike" dirty="0" smtClean="0"/>
                        <a:t>34</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3.5%</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4.9%</a:t>
                      </a:r>
                      <a:endParaRPr lang="en-US" sz="1000" b="0" i="0" u="none" strike="noStrike" dirty="0">
                        <a:solidFill>
                          <a:srgbClr val="38454E"/>
                        </a:solidFill>
                        <a:latin typeface="+mn-lt"/>
                      </a:endParaRPr>
                    </a:p>
                  </a:txBody>
                  <a:tcPr marL="10882" marR="10882" marT="10882" marB="0" anchor="ctr"/>
                </a:tc>
                <a:tc>
                  <a:txBody>
                    <a:bodyPr/>
                    <a:lstStyle/>
                    <a:p>
                      <a:pPr algn="ctr" fontAlgn="t"/>
                      <a:r>
                        <a:rPr lang="en-US" sz="1000" u="none" strike="noStrike" dirty="0" smtClean="0"/>
                        <a:t>15.6%</a:t>
                      </a:r>
                      <a:endParaRPr lang="en-US" sz="1000" b="0" i="0" u="none" strike="noStrike" dirty="0">
                        <a:solidFill>
                          <a:srgbClr val="38454E"/>
                        </a:solidFill>
                        <a:latin typeface="+mn-lt"/>
                      </a:endParaRPr>
                    </a:p>
                  </a:txBody>
                  <a:tcPr marL="10882" marR="10882" marT="10882" marB="0" anchor="ctr"/>
                </a:tc>
                <a:tc>
                  <a:txBody>
                    <a:bodyPr/>
                    <a:lstStyle/>
                    <a:p>
                      <a:pPr algn="ctr" fontAlgn="t"/>
                      <a:endParaRPr lang="en-US" sz="1000" b="0" i="0" u="none" strike="noStrike" dirty="0">
                        <a:solidFill>
                          <a:srgbClr val="38454E"/>
                        </a:solidFill>
                        <a:latin typeface="+mn-lt"/>
                      </a:endParaRPr>
                    </a:p>
                  </a:txBody>
                  <a:tcPr marL="10882" marR="10882" marT="10882" marB="0" anchor="ctr"/>
                </a:tc>
              </a:tr>
            </a:tbl>
          </a:graphicData>
        </a:graphic>
      </p:graphicFrame>
    </p:spTree>
    <p:extLst>
      <p:ext uri="{BB962C8B-B14F-4D97-AF65-F5344CB8AC3E}">
        <p14:creationId xmlns:p14="http://schemas.microsoft.com/office/powerpoint/2010/main" val="1202622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16</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Future Market Assessment  </a:t>
            </a:r>
            <a:endParaRPr lang="en-US" dirty="0"/>
          </a:p>
        </p:txBody>
      </p:sp>
      <p:sp>
        <p:nvSpPr>
          <p:cNvPr id="4" name="Chevron 3"/>
          <p:cNvSpPr/>
          <p:nvPr/>
        </p:nvSpPr>
        <p:spPr bwMode="gray">
          <a:xfrm>
            <a:off x="1143000"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a:solidFill>
                  <a:prstClr val="black"/>
                </a:solidFill>
              </a:rPr>
              <a:t>CURRENT </a:t>
            </a:r>
            <a:r>
              <a:rPr lang="en-US" sz="800" b="1" dirty="0" smtClean="0">
                <a:solidFill>
                  <a:prstClr val="black"/>
                </a:solidFill>
              </a:rPr>
              <a:t>PERFORMANCE</a:t>
            </a:r>
          </a:p>
        </p:txBody>
      </p:sp>
      <p:sp>
        <p:nvSpPr>
          <p:cNvPr id="5" name="Chevron 4"/>
          <p:cNvSpPr/>
          <p:nvPr/>
        </p:nvSpPr>
        <p:spPr bwMode="gray">
          <a:xfrm>
            <a:off x="2808844" y="3429000"/>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0"/>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8999"/>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 </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1268050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Chart 99"/>
          <p:cNvGraphicFramePr/>
          <p:nvPr>
            <p:extLst>
              <p:ext uri="{D42A27DB-BD31-4B8C-83A1-F6EECF244321}">
                <p14:modId xmlns:p14="http://schemas.microsoft.com/office/powerpoint/2010/main" val="810303724"/>
              </p:ext>
            </p:extLst>
          </p:nvPr>
        </p:nvGraphicFramePr>
        <p:xfrm>
          <a:off x="3502568" y="3134848"/>
          <a:ext cx="1535185" cy="13813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9"/>
          </p:nvPr>
        </p:nvSpPr>
        <p:spPr/>
        <p:txBody>
          <a:bodyPr/>
          <a:lstStyle/>
          <a:p>
            <a:r>
              <a:rPr lang="en-US" dirty="0" smtClean="0"/>
              <a:t>Service Line Forecast Compendium</a:t>
            </a:r>
          </a:p>
          <a:p>
            <a:endParaRPr lang="en-US" dirty="0"/>
          </a:p>
        </p:txBody>
      </p:sp>
      <p:sp>
        <p:nvSpPr>
          <p:cNvPr id="11" name="Title 10"/>
          <p:cNvSpPr>
            <a:spLocks noGrp="1"/>
          </p:cNvSpPr>
          <p:nvPr>
            <p:ph type="title"/>
          </p:nvPr>
        </p:nvSpPr>
        <p:spPr/>
        <p:txBody>
          <a:bodyPr/>
          <a:lstStyle/>
          <a:p>
            <a:r>
              <a:rPr lang="en-US" dirty="0" smtClean="0"/>
              <a:t>HOPD Outlook</a:t>
            </a:r>
            <a:endParaRPr lang="en-US" dirty="0"/>
          </a:p>
        </p:txBody>
      </p:sp>
      <p:pic>
        <p:nvPicPr>
          <p:cNvPr id="12" name="Picture 11" descr="ABC_logo_rgb.png"/>
          <p:cNvPicPr>
            <a:picLocks noChangeAspect="1"/>
          </p:cNvPicPr>
          <p:nvPr/>
        </p:nvPicPr>
        <p:blipFill>
          <a:blip r:embed="rId4" cstate="print"/>
          <a:stretch>
            <a:fillRect/>
          </a:stretch>
        </p:blipFill>
        <p:spPr bwMode="gray">
          <a:xfrm>
            <a:off x="5405586" y="349626"/>
            <a:ext cx="1172095" cy="451256"/>
          </a:xfrm>
          <a:prstGeom prst="rect">
            <a:avLst/>
          </a:prstGeom>
        </p:spPr>
      </p:pic>
      <p:cxnSp>
        <p:nvCxnSpPr>
          <p:cNvPr id="13" name="Straight Connector 12"/>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15"/>
          <p:cNvSpPr txBox="1">
            <a:spLocks/>
          </p:cNvSpPr>
          <p:nvPr/>
        </p:nvSpPr>
        <p:spPr bwMode="gray">
          <a:xfrm>
            <a:off x="6769218" y="417006"/>
            <a:ext cx="1945295" cy="322729"/>
          </a:xfrm>
          <a:prstGeom prst="rect">
            <a:avLst/>
          </a:prstGeom>
        </p:spPr>
        <p:txBody>
          <a:bodyPr vert="horz" wrap="square" lIns="41010" tIns="41010" rIns="41010" bIns="4101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r>
              <a:rPr lang="en-US" dirty="0" smtClean="0"/>
              <a:t>Imaging Performance Partnership</a:t>
            </a:r>
            <a:endParaRPr lang="en-US" dirty="0"/>
          </a:p>
        </p:txBody>
      </p:sp>
      <p:graphicFrame>
        <p:nvGraphicFramePr>
          <p:cNvPr id="15" name="Chart 14"/>
          <p:cNvGraphicFramePr/>
          <p:nvPr>
            <p:extLst>
              <p:ext uri="{D42A27DB-BD31-4B8C-83A1-F6EECF244321}">
                <p14:modId xmlns:p14="http://schemas.microsoft.com/office/powerpoint/2010/main" val="2342608584"/>
              </p:ext>
            </p:extLst>
          </p:nvPr>
        </p:nvGraphicFramePr>
        <p:xfrm>
          <a:off x="3311888" y="1324535"/>
          <a:ext cx="1916545" cy="1093945"/>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 Placeholder 6"/>
          <p:cNvSpPr>
            <a:spLocks noGrp="1"/>
          </p:cNvSpPr>
          <p:nvPr>
            <p:ph type="body" sz="quarter" idx="14"/>
          </p:nvPr>
        </p:nvSpPr>
        <p:spPr>
          <a:xfrm>
            <a:off x="3133724" y="1079972"/>
            <a:ext cx="2272873" cy="165287"/>
          </a:xfrm>
        </p:spPr>
        <p:txBody>
          <a:bodyPr/>
          <a:lstStyle/>
          <a:p>
            <a:r>
              <a:rPr lang="en-US" dirty="0" smtClean="0"/>
              <a:t>HOPD Volume</a:t>
            </a:r>
            <a:endParaRPr lang="en-US" dirty="0"/>
          </a:p>
        </p:txBody>
      </p:sp>
      <p:sp>
        <p:nvSpPr>
          <p:cNvPr id="18" name="Text Placeholder 6"/>
          <p:cNvSpPr>
            <a:spLocks noGrp="1"/>
          </p:cNvSpPr>
          <p:nvPr>
            <p:ph type="body" sz="quarter" idx="14"/>
          </p:nvPr>
        </p:nvSpPr>
        <p:spPr>
          <a:xfrm>
            <a:off x="5853550" y="1079968"/>
            <a:ext cx="2900795" cy="163886"/>
          </a:xfrm>
        </p:spPr>
        <p:txBody>
          <a:bodyPr/>
          <a:lstStyle/>
          <a:p>
            <a:r>
              <a:rPr lang="en-US" dirty="0" smtClean="0"/>
              <a:t>Estimated Growth Rate, 2012-2017</a:t>
            </a:r>
            <a:endParaRPr lang="en-US" dirty="0"/>
          </a:p>
        </p:txBody>
      </p:sp>
      <p:graphicFrame>
        <p:nvGraphicFramePr>
          <p:cNvPr id="19" name="Chart 18"/>
          <p:cNvGraphicFramePr/>
          <p:nvPr>
            <p:extLst>
              <p:ext uri="{D42A27DB-BD31-4B8C-83A1-F6EECF244321}">
                <p14:modId xmlns:p14="http://schemas.microsoft.com/office/powerpoint/2010/main" val="955596795"/>
              </p:ext>
            </p:extLst>
          </p:nvPr>
        </p:nvGraphicFramePr>
        <p:xfrm>
          <a:off x="6389379" y="1343115"/>
          <a:ext cx="1940667" cy="2707812"/>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5797292" y="1526097"/>
            <a:ext cx="1517908" cy="205932"/>
          </a:xfrm>
          <a:prstGeom prst="rect">
            <a:avLst/>
          </a:prstGeom>
          <a:noFill/>
        </p:spPr>
        <p:txBody>
          <a:bodyPr wrap="square" lIns="82021" tIns="41010" rIns="82021" bIns="41010" rtlCol="0">
            <a:spAutoFit/>
          </a:bodyPr>
          <a:lstStyle/>
          <a:p>
            <a:pPr defTabSz="913914"/>
            <a:r>
              <a:rPr lang="en-US" sz="800" i="1" dirty="0">
                <a:solidFill>
                  <a:prstClr val="black"/>
                </a:solidFill>
              </a:rPr>
              <a:t>PET</a:t>
            </a:r>
          </a:p>
        </p:txBody>
      </p:sp>
      <p:sp>
        <p:nvSpPr>
          <p:cNvPr id="22" name="TextBox 21"/>
          <p:cNvSpPr txBox="1"/>
          <p:nvPr/>
        </p:nvSpPr>
        <p:spPr>
          <a:xfrm>
            <a:off x="5797292" y="1880964"/>
            <a:ext cx="2078182" cy="205970"/>
          </a:xfrm>
          <a:prstGeom prst="rect">
            <a:avLst/>
          </a:prstGeom>
          <a:noFill/>
        </p:spPr>
        <p:txBody>
          <a:bodyPr wrap="square" lIns="82021" tIns="41010" rIns="82021" bIns="41010" rtlCol="0">
            <a:spAutoFit/>
          </a:bodyPr>
          <a:lstStyle/>
          <a:p>
            <a:pPr defTabSz="913914"/>
            <a:r>
              <a:rPr lang="en-US" sz="800" i="1" dirty="0">
                <a:solidFill>
                  <a:prstClr val="black"/>
                </a:solidFill>
              </a:rPr>
              <a:t>MRI</a:t>
            </a:r>
          </a:p>
        </p:txBody>
      </p:sp>
      <p:sp>
        <p:nvSpPr>
          <p:cNvPr id="23" name="TextBox 22"/>
          <p:cNvSpPr txBox="1"/>
          <p:nvPr/>
        </p:nvSpPr>
        <p:spPr>
          <a:xfrm>
            <a:off x="5797292" y="2235834"/>
            <a:ext cx="2078182" cy="205970"/>
          </a:xfrm>
          <a:prstGeom prst="rect">
            <a:avLst/>
          </a:prstGeom>
          <a:noFill/>
        </p:spPr>
        <p:txBody>
          <a:bodyPr wrap="square" lIns="82021" tIns="41010" rIns="82021" bIns="41010" rtlCol="0">
            <a:spAutoFit/>
          </a:bodyPr>
          <a:lstStyle/>
          <a:p>
            <a:pPr defTabSz="913914"/>
            <a:r>
              <a:rPr lang="en-US" sz="800" i="1" dirty="0" smtClean="0">
                <a:solidFill>
                  <a:prstClr val="black"/>
                </a:solidFill>
              </a:rPr>
              <a:t>Ultrasound</a:t>
            </a:r>
            <a:endParaRPr lang="en-US" sz="800" i="1" dirty="0">
              <a:solidFill>
                <a:prstClr val="black"/>
              </a:solidFill>
            </a:endParaRPr>
          </a:p>
        </p:txBody>
      </p:sp>
      <p:sp>
        <p:nvSpPr>
          <p:cNvPr id="24" name="TextBox 23"/>
          <p:cNvSpPr txBox="1"/>
          <p:nvPr/>
        </p:nvSpPr>
        <p:spPr>
          <a:xfrm>
            <a:off x="5797292" y="2590696"/>
            <a:ext cx="2078182" cy="205970"/>
          </a:xfrm>
          <a:prstGeom prst="rect">
            <a:avLst/>
          </a:prstGeom>
          <a:noFill/>
        </p:spPr>
        <p:txBody>
          <a:bodyPr wrap="square" lIns="82021" tIns="41010" rIns="82021" bIns="41010" rtlCol="0">
            <a:spAutoFit/>
          </a:bodyPr>
          <a:lstStyle/>
          <a:p>
            <a:pPr defTabSz="913914"/>
            <a:r>
              <a:rPr lang="en-US" sz="800" i="1" dirty="0" smtClean="0">
                <a:solidFill>
                  <a:prstClr val="black"/>
                </a:solidFill>
              </a:rPr>
              <a:t>Mammography</a:t>
            </a:r>
            <a:endParaRPr lang="en-US" sz="800" i="1" dirty="0">
              <a:solidFill>
                <a:prstClr val="black"/>
              </a:solidFill>
            </a:endParaRPr>
          </a:p>
        </p:txBody>
      </p:sp>
      <p:sp>
        <p:nvSpPr>
          <p:cNvPr id="25" name="TextBox 24"/>
          <p:cNvSpPr txBox="1"/>
          <p:nvPr/>
        </p:nvSpPr>
        <p:spPr>
          <a:xfrm>
            <a:off x="5797292" y="2945566"/>
            <a:ext cx="2078182" cy="205970"/>
          </a:xfrm>
          <a:prstGeom prst="rect">
            <a:avLst/>
          </a:prstGeom>
          <a:noFill/>
        </p:spPr>
        <p:txBody>
          <a:bodyPr wrap="square" lIns="82021" tIns="41010" rIns="82021" bIns="41010" rtlCol="0">
            <a:spAutoFit/>
          </a:bodyPr>
          <a:lstStyle/>
          <a:p>
            <a:pPr defTabSz="913914"/>
            <a:r>
              <a:rPr lang="en-US" sz="800" i="1" dirty="0" smtClean="0">
                <a:solidFill>
                  <a:prstClr val="black"/>
                </a:solidFill>
              </a:rPr>
              <a:t>Nuclear Medicine</a:t>
            </a:r>
            <a:endParaRPr lang="en-US" sz="800" i="1" dirty="0">
              <a:solidFill>
                <a:prstClr val="black"/>
              </a:solidFill>
            </a:endParaRPr>
          </a:p>
        </p:txBody>
      </p:sp>
      <p:sp>
        <p:nvSpPr>
          <p:cNvPr id="26" name="TextBox 25"/>
          <p:cNvSpPr txBox="1"/>
          <p:nvPr/>
        </p:nvSpPr>
        <p:spPr>
          <a:xfrm>
            <a:off x="5797292" y="3300429"/>
            <a:ext cx="2078182" cy="205970"/>
          </a:xfrm>
          <a:prstGeom prst="rect">
            <a:avLst/>
          </a:prstGeom>
          <a:noFill/>
        </p:spPr>
        <p:txBody>
          <a:bodyPr wrap="square" lIns="82021" tIns="41010" rIns="82021" bIns="41010" rtlCol="0">
            <a:spAutoFit/>
          </a:bodyPr>
          <a:lstStyle/>
          <a:p>
            <a:pPr defTabSz="913914"/>
            <a:r>
              <a:rPr lang="en-US" sz="800" i="1" dirty="0">
                <a:solidFill>
                  <a:prstClr val="black"/>
                </a:solidFill>
              </a:rPr>
              <a:t>CT</a:t>
            </a:r>
          </a:p>
        </p:txBody>
      </p:sp>
      <p:sp>
        <p:nvSpPr>
          <p:cNvPr id="27" name="TextBox 26"/>
          <p:cNvSpPr txBox="1"/>
          <p:nvPr/>
        </p:nvSpPr>
        <p:spPr>
          <a:xfrm>
            <a:off x="5797292" y="3655293"/>
            <a:ext cx="2078182" cy="205970"/>
          </a:xfrm>
          <a:prstGeom prst="rect">
            <a:avLst/>
          </a:prstGeom>
          <a:noFill/>
        </p:spPr>
        <p:txBody>
          <a:bodyPr wrap="square" lIns="82021" tIns="41010" rIns="82021" bIns="41010" rtlCol="0">
            <a:spAutoFit/>
          </a:bodyPr>
          <a:lstStyle/>
          <a:p>
            <a:pPr defTabSz="913914"/>
            <a:r>
              <a:rPr lang="en-US" sz="800" i="1" dirty="0">
                <a:solidFill>
                  <a:prstClr val="black"/>
                </a:solidFill>
              </a:rPr>
              <a:t>X-Ray</a:t>
            </a:r>
          </a:p>
        </p:txBody>
      </p:sp>
      <p:sp>
        <p:nvSpPr>
          <p:cNvPr id="31" name="Text Placeholder 8"/>
          <p:cNvSpPr>
            <a:spLocks noGrp="1"/>
          </p:cNvSpPr>
          <p:nvPr/>
        </p:nvSpPr>
        <p:spPr bwMode="gray">
          <a:xfrm>
            <a:off x="8318083" y="1457060"/>
            <a:ext cx="523586" cy="2537839"/>
          </a:xfrm>
          <a:prstGeom prst="rect">
            <a:avLst/>
          </a:prstGeom>
          <a:noFill/>
          <a:ln w="19050">
            <a:solidFill>
              <a:schemeClr val="accent3"/>
            </a:solidFill>
          </a:ln>
        </p:spPr>
        <p:txBody>
          <a:bodyPr vert="horz" wrap="square" lIns="82021" tIns="82021" rIns="82021" bIns="4101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rgbClr val="617685"/>
              </a:solidFill>
            </a:endParaRPr>
          </a:p>
        </p:txBody>
      </p:sp>
      <p:sp>
        <p:nvSpPr>
          <p:cNvPr id="32" name="TextBox 31"/>
          <p:cNvSpPr txBox="1"/>
          <p:nvPr/>
        </p:nvSpPr>
        <p:spPr>
          <a:xfrm>
            <a:off x="8170722" y="1245661"/>
            <a:ext cx="818315" cy="205970"/>
          </a:xfrm>
          <a:prstGeom prst="rect">
            <a:avLst/>
          </a:prstGeom>
          <a:noFill/>
        </p:spPr>
        <p:txBody>
          <a:bodyPr wrap="square" lIns="82021" tIns="41010" rIns="82021" bIns="41010" rtlCol="0">
            <a:spAutoFit/>
          </a:bodyPr>
          <a:lstStyle/>
          <a:p>
            <a:pPr algn="ctr" defTabSz="913914"/>
            <a:r>
              <a:rPr lang="en-US" sz="800" i="1" dirty="0" smtClean="0">
                <a:solidFill>
                  <a:prstClr val="black"/>
                </a:solidFill>
              </a:rPr>
              <a:t>2012 </a:t>
            </a:r>
            <a:r>
              <a:rPr lang="en-US" sz="800" i="1" dirty="0">
                <a:solidFill>
                  <a:prstClr val="black"/>
                </a:solidFill>
              </a:rPr>
              <a:t>Volume</a:t>
            </a:r>
          </a:p>
        </p:txBody>
      </p:sp>
      <p:sp>
        <p:nvSpPr>
          <p:cNvPr id="43" name="Text Placeholder 6"/>
          <p:cNvSpPr>
            <a:spLocks noGrp="1"/>
          </p:cNvSpPr>
          <p:nvPr>
            <p:ph type="body" sz="quarter" idx="14"/>
          </p:nvPr>
        </p:nvSpPr>
        <p:spPr>
          <a:xfrm>
            <a:off x="3133724" y="2971800"/>
            <a:ext cx="2272873" cy="165287"/>
          </a:xfrm>
        </p:spPr>
        <p:txBody>
          <a:bodyPr/>
          <a:lstStyle/>
          <a:p>
            <a:r>
              <a:rPr lang="en-US" dirty="0" smtClean="0"/>
              <a:t>2012 HOPD Volume Mix</a:t>
            </a:r>
            <a:endParaRPr lang="en-US" dirty="0"/>
          </a:p>
        </p:txBody>
      </p:sp>
      <p:sp>
        <p:nvSpPr>
          <p:cNvPr id="45" name="Rectangle 44"/>
          <p:cNvSpPr/>
          <p:nvPr/>
        </p:nvSpPr>
        <p:spPr bwMode="gray">
          <a:xfrm>
            <a:off x="803131" y="4643437"/>
            <a:ext cx="7451148" cy="1794342"/>
          </a:xfrm>
          <a:prstGeom prst="rect">
            <a:avLst/>
          </a:prstGeom>
          <a:noFill/>
          <a:ln w="19050" cap="flat" cmpd="sng" algn="ctr">
            <a:solidFill>
              <a:schemeClr val="accent3"/>
            </a:solidFill>
            <a:prstDash val="solid"/>
            <a:round/>
            <a:headEnd type="none" w="med" len="med"/>
            <a:tailEnd type="none" w="med" len="med"/>
          </a:ln>
          <a:effectLst/>
        </p:spPr>
        <p:txBody>
          <a:bodyPr vert="horz" wrap="square" lIns="82021" tIns="123030" rIns="82021" bIns="82021" numCol="3" rtlCol="0" anchor="t" anchorCtr="0" compatLnSpc="1">
            <a:prstTxWarp prst="textNoShape">
              <a:avLst/>
            </a:prstTxWarp>
          </a:bodyPr>
          <a:lstStyle/>
          <a:p>
            <a:pPr algn="ctr" defTabSz="1312887">
              <a:defRPr/>
            </a:pPr>
            <a:r>
              <a:rPr lang="en-US" sz="1100" b="1" kern="0" spc="90" dirty="0">
                <a:solidFill>
                  <a:srgbClr val="547CFE"/>
                </a:solidFill>
                <a:latin typeface="Calibri"/>
              </a:rPr>
              <a:t>Demographic</a:t>
            </a: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r>
              <a:rPr lang="en-US" sz="1100" b="1" kern="0" spc="90" dirty="0">
                <a:solidFill>
                  <a:srgbClr val="547CFE"/>
                </a:solidFill>
                <a:latin typeface="Calibri"/>
              </a:rPr>
              <a:t>Clinical</a:t>
            </a: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endParaRPr lang="en-US" sz="1100" b="1" kern="0" spc="90" dirty="0">
              <a:solidFill>
                <a:srgbClr val="097ABF"/>
              </a:solidFill>
              <a:latin typeface="Calibri"/>
            </a:endParaRPr>
          </a:p>
          <a:p>
            <a:pPr algn="ctr" defTabSz="1312887">
              <a:defRPr/>
            </a:pPr>
            <a:r>
              <a:rPr lang="en-US" sz="1100" b="1" kern="0" spc="90" dirty="0">
                <a:solidFill>
                  <a:srgbClr val="547CFE"/>
                </a:solidFill>
                <a:latin typeface="Calibri"/>
              </a:rPr>
              <a:t>Market</a:t>
            </a:r>
          </a:p>
          <a:p>
            <a:pPr algn="ctr" defTabSz="1312887">
              <a:defRPr/>
            </a:pPr>
            <a:endParaRPr lang="en-US" sz="1100" b="1" kern="0" spc="90" dirty="0">
              <a:solidFill>
                <a:srgbClr val="CE1126"/>
              </a:solidFill>
              <a:latin typeface="Calibri"/>
            </a:endParaRPr>
          </a:p>
          <a:p>
            <a:pPr algn="ctr" defTabSz="1312887">
              <a:defRPr/>
            </a:pPr>
            <a:endParaRPr lang="en-US" sz="1100" b="1" kern="0" spc="90" dirty="0">
              <a:solidFill>
                <a:srgbClr val="CE1126"/>
              </a:solidFill>
              <a:latin typeface="Calibri"/>
            </a:endParaRPr>
          </a:p>
        </p:txBody>
      </p:sp>
      <p:sp>
        <p:nvSpPr>
          <p:cNvPr id="49" name="TextBox 48"/>
          <p:cNvSpPr txBox="1"/>
          <p:nvPr/>
        </p:nvSpPr>
        <p:spPr>
          <a:xfrm rot="16200000">
            <a:off x="-273654" y="5397057"/>
            <a:ext cx="1798547" cy="282914"/>
          </a:xfrm>
          <a:prstGeom prst="rect">
            <a:avLst/>
          </a:prstGeom>
          <a:noFill/>
        </p:spPr>
        <p:txBody>
          <a:bodyPr wrap="square" lIns="82021" tIns="41010" rIns="82021" bIns="41010" rtlCol="0">
            <a:spAutoFit/>
          </a:bodyPr>
          <a:lstStyle/>
          <a:p>
            <a:pPr algn="ctr" defTabSz="913914"/>
            <a:r>
              <a:rPr lang="en-US" sz="1300" b="1" dirty="0">
                <a:solidFill>
                  <a:srgbClr val="285AFC"/>
                </a:solidFill>
              </a:rPr>
              <a:t>Drivers/Barriers</a:t>
            </a:r>
          </a:p>
        </p:txBody>
      </p:sp>
      <p:sp>
        <p:nvSpPr>
          <p:cNvPr id="50" name="TextBox 49"/>
          <p:cNvSpPr txBox="1"/>
          <p:nvPr/>
        </p:nvSpPr>
        <p:spPr>
          <a:xfrm>
            <a:off x="1091668" y="4949601"/>
            <a:ext cx="2066636"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Increasing population of Medicare-aged individuals drives increased imaging</a:t>
            </a:r>
          </a:p>
        </p:txBody>
      </p:sp>
      <p:sp>
        <p:nvSpPr>
          <p:cNvPr id="51" name="TextBox 50"/>
          <p:cNvSpPr txBox="1"/>
          <p:nvPr/>
        </p:nvSpPr>
        <p:spPr>
          <a:xfrm>
            <a:off x="5983843" y="5312856"/>
            <a:ext cx="2066636"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Patients increasingly sensitive to cost of outpatient imaging services</a:t>
            </a:r>
          </a:p>
        </p:txBody>
      </p:sp>
      <p:sp>
        <p:nvSpPr>
          <p:cNvPr id="55" name="TextBox 54"/>
          <p:cNvSpPr txBox="1"/>
          <p:nvPr/>
        </p:nvSpPr>
        <p:spPr>
          <a:xfrm>
            <a:off x="1091672" y="5296048"/>
            <a:ext cx="2103537"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Improved consumer perceptions of the value of imaging services drive demand</a:t>
            </a:r>
          </a:p>
        </p:txBody>
      </p:sp>
      <p:sp>
        <p:nvSpPr>
          <p:cNvPr id="57" name="TextBox 56"/>
          <p:cNvSpPr txBox="1"/>
          <p:nvPr/>
        </p:nvSpPr>
        <p:spPr>
          <a:xfrm>
            <a:off x="5983847" y="5687083"/>
            <a:ext cx="2233635"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Payers seek to shift volume away from HOPD and/or high-priced providers</a:t>
            </a:r>
          </a:p>
        </p:txBody>
      </p:sp>
      <p:sp>
        <p:nvSpPr>
          <p:cNvPr id="58" name="TextBox 57"/>
          <p:cNvSpPr txBox="1"/>
          <p:nvPr/>
        </p:nvSpPr>
        <p:spPr>
          <a:xfrm>
            <a:off x="5983846" y="6042636"/>
            <a:ext cx="2130963"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Payers scrutinizing appropriateness, seeking to reduce unnecessary/duplicate scans and radiation exposure</a:t>
            </a:r>
          </a:p>
        </p:txBody>
      </p:sp>
      <p:sp>
        <p:nvSpPr>
          <p:cNvPr id="59" name="TextBox 58"/>
          <p:cNvSpPr txBox="1"/>
          <p:nvPr/>
        </p:nvSpPr>
        <p:spPr>
          <a:xfrm>
            <a:off x="5983846" y="4949601"/>
            <a:ext cx="2138385"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Payers expanding the types of imaging services that require pre-authorization</a:t>
            </a:r>
          </a:p>
        </p:txBody>
      </p:sp>
      <p:grpSp>
        <p:nvGrpSpPr>
          <p:cNvPr id="2" name="Group 59"/>
          <p:cNvGrpSpPr/>
          <p:nvPr/>
        </p:nvGrpSpPr>
        <p:grpSpPr>
          <a:xfrm>
            <a:off x="924938" y="5030283"/>
            <a:ext cx="166255" cy="161365"/>
            <a:chOff x="831850" y="5137149"/>
            <a:chExt cx="182880" cy="182880"/>
          </a:xfrm>
        </p:grpSpPr>
        <p:sp>
          <p:nvSpPr>
            <p:cNvPr id="61" name="Oval 60"/>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62" name="Plus 61"/>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sz="900" dirty="0">
                <a:solidFill>
                  <a:srgbClr val="FFFFFF"/>
                </a:solidFill>
              </a:endParaRPr>
            </a:p>
          </p:txBody>
        </p:sp>
      </p:grpSp>
      <p:grpSp>
        <p:nvGrpSpPr>
          <p:cNvPr id="3" name="Group 65"/>
          <p:cNvGrpSpPr/>
          <p:nvPr/>
        </p:nvGrpSpPr>
        <p:grpSpPr>
          <a:xfrm>
            <a:off x="5781658" y="5395113"/>
            <a:ext cx="166255" cy="161365"/>
            <a:chOff x="817697" y="5560597"/>
            <a:chExt cx="182880" cy="182880"/>
          </a:xfrm>
        </p:grpSpPr>
        <p:sp>
          <p:nvSpPr>
            <p:cNvPr id="67" name="Oval 66"/>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68" name="Minus 67"/>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grpSp>
      <p:grpSp>
        <p:nvGrpSpPr>
          <p:cNvPr id="4" name="Group 68"/>
          <p:cNvGrpSpPr/>
          <p:nvPr/>
        </p:nvGrpSpPr>
        <p:grpSpPr>
          <a:xfrm>
            <a:off x="5781658" y="5767765"/>
            <a:ext cx="166255" cy="161365"/>
            <a:chOff x="817697" y="5560597"/>
            <a:chExt cx="182880" cy="182880"/>
          </a:xfrm>
        </p:grpSpPr>
        <p:sp>
          <p:nvSpPr>
            <p:cNvPr id="70" name="Oval 69"/>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71" name="Minus 70"/>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grpSp>
      <p:grpSp>
        <p:nvGrpSpPr>
          <p:cNvPr id="6" name="Group 71"/>
          <p:cNvGrpSpPr/>
          <p:nvPr/>
        </p:nvGrpSpPr>
        <p:grpSpPr>
          <a:xfrm>
            <a:off x="5781658" y="6123318"/>
            <a:ext cx="166255" cy="161365"/>
            <a:chOff x="817697" y="5560597"/>
            <a:chExt cx="182880" cy="182880"/>
          </a:xfrm>
        </p:grpSpPr>
        <p:sp>
          <p:nvSpPr>
            <p:cNvPr id="73" name="Oval 72"/>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74" name="Minus 73"/>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grpSp>
      <p:sp>
        <p:nvSpPr>
          <p:cNvPr id="75" name="TextBox 74"/>
          <p:cNvSpPr txBox="1"/>
          <p:nvPr/>
        </p:nvSpPr>
        <p:spPr>
          <a:xfrm>
            <a:off x="3496623" y="4949601"/>
            <a:ext cx="2066636"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Continued adoption of advanced technologies continues to buoy volumes</a:t>
            </a:r>
          </a:p>
        </p:txBody>
      </p:sp>
      <p:sp>
        <p:nvSpPr>
          <p:cNvPr id="77" name="TextBox 76"/>
          <p:cNvSpPr txBox="1"/>
          <p:nvPr/>
        </p:nvSpPr>
        <p:spPr>
          <a:xfrm>
            <a:off x="3496625" y="6042636"/>
            <a:ext cx="2296311"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Controversy around mammography guidelines leads to some consumer avoidance</a:t>
            </a:r>
          </a:p>
        </p:txBody>
      </p:sp>
      <p:sp>
        <p:nvSpPr>
          <p:cNvPr id="78" name="TextBox 77"/>
          <p:cNvSpPr txBox="1"/>
          <p:nvPr/>
        </p:nvSpPr>
        <p:spPr>
          <a:xfrm>
            <a:off x="3496627" y="5312856"/>
            <a:ext cx="2062515"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New screening options drive volumes: MRI (breast and cardiac), spiral CT (lung), and </a:t>
            </a:r>
            <a:r>
              <a:rPr lang="en-US" sz="800" dirty="0" err="1">
                <a:solidFill>
                  <a:prstClr val="black"/>
                </a:solidFill>
              </a:rPr>
              <a:t>tomo</a:t>
            </a:r>
            <a:r>
              <a:rPr lang="en-US" sz="800" dirty="0">
                <a:solidFill>
                  <a:prstClr val="black"/>
                </a:solidFill>
              </a:rPr>
              <a:t> (breast)</a:t>
            </a:r>
          </a:p>
        </p:txBody>
      </p:sp>
      <p:grpSp>
        <p:nvGrpSpPr>
          <p:cNvPr id="7" name="Group 78"/>
          <p:cNvGrpSpPr/>
          <p:nvPr/>
        </p:nvGrpSpPr>
        <p:grpSpPr>
          <a:xfrm>
            <a:off x="3318043" y="5030283"/>
            <a:ext cx="166255" cy="161365"/>
            <a:chOff x="831850" y="5137149"/>
            <a:chExt cx="182880" cy="182880"/>
          </a:xfrm>
        </p:grpSpPr>
        <p:sp>
          <p:nvSpPr>
            <p:cNvPr id="80" name="Oval 79"/>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81" name="Plus 80"/>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sz="900" dirty="0">
                <a:solidFill>
                  <a:srgbClr val="FFFFFF"/>
                </a:solidFill>
              </a:endParaRPr>
            </a:p>
          </p:txBody>
        </p:sp>
      </p:grpSp>
      <p:grpSp>
        <p:nvGrpSpPr>
          <p:cNvPr id="8" name="Group 81"/>
          <p:cNvGrpSpPr/>
          <p:nvPr/>
        </p:nvGrpSpPr>
        <p:grpSpPr>
          <a:xfrm>
            <a:off x="3318043" y="5395113"/>
            <a:ext cx="166255" cy="161365"/>
            <a:chOff x="831850" y="5137149"/>
            <a:chExt cx="182880" cy="182880"/>
          </a:xfrm>
        </p:grpSpPr>
        <p:sp>
          <p:nvSpPr>
            <p:cNvPr id="83" name="Oval 82"/>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84" name="Plus 83"/>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sz="900" dirty="0">
                <a:solidFill>
                  <a:srgbClr val="FFFFFF"/>
                </a:solidFill>
              </a:endParaRPr>
            </a:p>
          </p:txBody>
        </p:sp>
      </p:grpSp>
      <p:grpSp>
        <p:nvGrpSpPr>
          <p:cNvPr id="9" name="Group 84"/>
          <p:cNvGrpSpPr/>
          <p:nvPr/>
        </p:nvGrpSpPr>
        <p:grpSpPr>
          <a:xfrm>
            <a:off x="3318043" y="6123318"/>
            <a:ext cx="166255" cy="161365"/>
            <a:chOff x="817697" y="5560597"/>
            <a:chExt cx="182880" cy="182880"/>
          </a:xfrm>
        </p:grpSpPr>
        <p:sp>
          <p:nvSpPr>
            <p:cNvPr id="86" name="Oval 85"/>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87" name="Minus 86"/>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grpSp>
      <p:cxnSp>
        <p:nvCxnSpPr>
          <p:cNvPr id="91" name="Straight Connector 90"/>
          <p:cNvCxnSpPr/>
          <p:nvPr/>
        </p:nvCxnSpPr>
        <p:spPr bwMode="auto">
          <a:xfrm flipV="1">
            <a:off x="4128733" y="1470516"/>
            <a:ext cx="282864" cy="229334"/>
          </a:xfrm>
          <a:prstGeom prst="line">
            <a:avLst/>
          </a:prstGeom>
          <a:solidFill>
            <a:schemeClr val="accent1"/>
          </a:solidFill>
          <a:ln w="12700" cap="flat" cmpd="sng" algn="ctr">
            <a:solidFill>
              <a:schemeClr val="accent3"/>
            </a:solidFill>
            <a:prstDash val="dash"/>
            <a:round/>
            <a:headEnd type="none" w="med" len="med"/>
            <a:tailEnd type="none"/>
          </a:ln>
          <a:effectLst/>
        </p:spPr>
      </p:cxnSp>
      <p:sp>
        <p:nvSpPr>
          <p:cNvPr id="112" name="TextBox 111"/>
          <p:cNvSpPr txBox="1"/>
          <p:nvPr/>
        </p:nvSpPr>
        <p:spPr>
          <a:xfrm>
            <a:off x="8285023" y="3652780"/>
            <a:ext cx="503123" cy="208702"/>
          </a:xfrm>
          <a:prstGeom prst="rect">
            <a:avLst/>
          </a:prstGeom>
          <a:noFill/>
        </p:spPr>
        <p:txBody>
          <a:bodyPr wrap="square" lIns="82021" tIns="41010" rIns="82021" bIns="41010" rtlCol="0">
            <a:spAutoFit/>
          </a:bodyPr>
          <a:lstStyle/>
          <a:p>
            <a:pPr algn="r" defTabSz="913914"/>
            <a:r>
              <a:rPr lang="en-US" sz="800" i="1" dirty="0" smtClean="0">
                <a:solidFill>
                  <a:prstClr val="black"/>
                </a:solidFill>
              </a:rPr>
              <a:t>87M</a:t>
            </a:r>
            <a:endParaRPr lang="en-US" sz="800" i="1" dirty="0">
              <a:solidFill>
                <a:prstClr val="black"/>
              </a:solidFill>
            </a:endParaRPr>
          </a:p>
        </p:txBody>
      </p:sp>
      <p:sp>
        <p:nvSpPr>
          <p:cNvPr id="113" name="TextBox 112"/>
          <p:cNvSpPr txBox="1"/>
          <p:nvPr/>
        </p:nvSpPr>
        <p:spPr>
          <a:xfrm>
            <a:off x="8285023" y="3297916"/>
            <a:ext cx="503123" cy="208702"/>
          </a:xfrm>
          <a:prstGeom prst="rect">
            <a:avLst/>
          </a:prstGeom>
          <a:noFill/>
        </p:spPr>
        <p:txBody>
          <a:bodyPr wrap="square" lIns="82021" tIns="41010" rIns="82021" bIns="41010" rtlCol="0">
            <a:spAutoFit/>
          </a:bodyPr>
          <a:lstStyle/>
          <a:p>
            <a:pPr algn="r" defTabSz="913914"/>
            <a:r>
              <a:rPr lang="en-US" sz="800" i="1" dirty="0" smtClean="0">
                <a:solidFill>
                  <a:prstClr val="black"/>
                </a:solidFill>
              </a:rPr>
              <a:t>38M</a:t>
            </a:r>
            <a:endParaRPr lang="en-US" sz="800" i="1" dirty="0">
              <a:solidFill>
                <a:prstClr val="black"/>
              </a:solidFill>
            </a:endParaRPr>
          </a:p>
        </p:txBody>
      </p:sp>
      <p:sp>
        <p:nvSpPr>
          <p:cNvPr id="114" name="TextBox 113"/>
          <p:cNvSpPr txBox="1"/>
          <p:nvPr/>
        </p:nvSpPr>
        <p:spPr>
          <a:xfrm>
            <a:off x="8285023" y="2943053"/>
            <a:ext cx="503123" cy="208702"/>
          </a:xfrm>
          <a:prstGeom prst="rect">
            <a:avLst/>
          </a:prstGeom>
          <a:noFill/>
        </p:spPr>
        <p:txBody>
          <a:bodyPr wrap="square" lIns="82021" tIns="41010" rIns="82021" bIns="41010" rtlCol="0">
            <a:spAutoFit/>
          </a:bodyPr>
          <a:lstStyle/>
          <a:p>
            <a:pPr algn="r" defTabSz="913914"/>
            <a:r>
              <a:rPr lang="en-US" sz="800" i="1" dirty="0" smtClean="0">
                <a:solidFill>
                  <a:prstClr val="black"/>
                </a:solidFill>
              </a:rPr>
              <a:t>8M</a:t>
            </a:r>
            <a:endParaRPr lang="en-US" sz="800" i="1" dirty="0">
              <a:solidFill>
                <a:prstClr val="black"/>
              </a:solidFill>
            </a:endParaRPr>
          </a:p>
        </p:txBody>
      </p:sp>
      <p:sp>
        <p:nvSpPr>
          <p:cNvPr id="115" name="TextBox 114"/>
          <p:cNvSpPr txBox="1"/>
          <p:nvPr/>
        </p:nvSpPr>
        <p:spPr>
          <a:xfrm>
            <a:off x="8285023" y="2588183"/>
            <a:ext cx="503123" cy="208702"/>
          </a:xfrm>
          <a:prstGeom prst="rect">
            <a:avLst/>
          </a:prstGeom>
          <a:noFill/>
        </p:spPr>
        <p:txBody>
          <a:bodyPr wrap="square" lIns="82021" tIns="41010" rIns="82021" bIns="41010" rtlCol="0">
            <a:spAutoFit/>
          </a:bodyPr>
          <a:lstStyle/>
          <a:p>
            <a:pPr algn="r" defTabSz="913914"/>
            <a:r>
              <a:rPr lang="en-US" sz="800" i="1" dirty="0" smtClean="0">
                <a:solidFill>
                  <a:prstClr val="black"/>
                </a:solidFill>
              </a:rPr>
              <a:t>17M</a:t>
            </a:r>
            <a:endParaRPr lang="en-US" sz="800" i="1" dirty="0">
              <a:solidFill>
                <a:prstClr val="black"/>
              </a:solidFill>
            </a:endParaRPr>
          </a:p>
        </p:txBody>
      </p:sp>
      <p:sp>
        <p:nvSpPr>
          <p:cNvPr id="116" name="TextBox 115"/>
          <p:cNvSpPr txBox="1"/>
          <p:nvPr/>
        </p:nvSpPr>
        <p:spPr>
          <a:xfrm>
            <a:off x="8285023" y="2233320"/>
            <a:ext cx="503123" cy="208702"/>
          </a:xfrm>
          <a:prstGeom prst="rect">
            <a:avLst/>
          </a:prstGeom>
          <a:noFill/>
        </p:spPr>
        <p:txBody>
          <a:bodyPr wrap="square" lIns="82021" tIns="41010" rIns="82021" bIns="41010" rtlCol="0">
            <a:spAutoFit/>
          </a:bodyPr>
          <a:lstStyle/>
          <a:p>
            <a:pPr algn="r" defTabSz="913914"/>
            <a:r>
              <a:rPr lang="en-US" sz="800" i="1" dirty="0" smtClean="0">
                <a:solidFill>
                  <a:prstClr val="black"/>
                </a:solidFill>
              </a:rPr>
              <a:t>23M</a:t>
            </a:r>
            <a:endParaRPr lang="en-US" sz="800" i="1" dirty="0">
              <a:solidFill>
                <a:prstClr val="black"/>
              </a:solidFill>
            </a:endParaRPr>
          </a:p>
        </p:txBody>
      </p:sp>
      <p:sp>
        <p:nvSpPr>
          <p:cNvPr id="117" name="TextBox 116"/>
          <p:cNvSpPr txBox="1"/>
          <p:nvPr/>
        </p:nvSpPr>
        <p:spPr>
          <a:xfrm>
            <a:off x="8285023" y="1878450"/>
            <a:ext cx="503123" cy="208702"/>
          </a:xfrm>
          <a:prstGeom prst="rect">
            <a:avLst/>
          </a:prstGeom>
          <a:noFill/>
        </p:spPr>
        <p:txBody>
          <a:bodyPr wrap="square" lIns="82021" tIns="41010" rIns="82021" bIns="41010" rtlCol="0">
            <a:spAutoFit/>
          </a:bodyPr>
          <a:lstStyle/>
          <a:p>
            <a:pPr algn="r" defTabSz="913914"/>
            <a:r>
              <a:rPr lang="en-US" sz="800" i="1" dirty="0" smtClean="0">
                <a:solidFill>
                  <a:prstClr val="black"/>
                </a:solidFill>
              </a:rPr>
              <a:t>12M</a:t>
            </a:r>
            <a:endParaRPr lang="en-US" sz="800" i="1" dirty="0">
              <a:solidFill>
                <a:prstClr val="black"/>
              </a:solidFill>
            </a:endParaRPr>
          </a:p>
        </p:txBody>
      </p:sp>
      <p:sp>
        <p:nvSpPr>
          <p:cNvPr id="118" name="TextBox 117"/>
          <p:cNvSpPr txBox="1"/>
          <p:nvPr/>
        </p:nvSpPr>
        <p:spPr>
          <a:xfrm>
            <a:off x="8285023" y="1523588"/>
            <a:ext cx="503123" cy="208702"/>
          </a:xfrm>
          <a:prstGeom prst="rect">
            <a:avLst/>
          </a:prstGeom>
          <a:noFill/>
        </p:spPr>
        <p:txBody>
          <a:bodyPr wrap="square" lIns="82021" tIns="41010" rIns="82021" bIns="41010" rtlCol="0">
            <a:spAutoFit/>
          </a:bodyPr>
          <a:lstStyle/>
          <a:p>
            <a:pPr algn="r" defTabSz="913914"/>
            <a:r>
              <a:rPr lang="en-US" sz="800" i="1" dirty="0" smtClean="0">
                <a:solidFill>
                  <a:prstClr val="black"/>
                </a:solidFill>
              </a:rPr>
              <a:t>991K</a:t>
            </a:r>
            <a:endParaRPr lang="en-US" sz="800" i="1" dirty="0">
              <a:solidFill>
                <a:prstClr val="black"/>
              </a:solidFill>
            </a:endParaRPr>
          </a:p>
        </p:txBody>
      </p:sp>
      <p:sp>
        <p:nvSpPr>
          <p:cNvPr id="126" name="TextBox 125"/>
          <p:cNvSpPr txBox="1"/>
          <p:nvPr/>
        </p:nvSpPr>
        <p:spPr>
          <a:xfrm>
            <a:off x="3581400" y="2416781"/>
            <a:ext cx="1412302" cy="236709"/>
          </a:xfrm>
          <a:prstGeom prst="rect">
            <a:avLst/>
          </a:prstGeom>
          <a:solidFill>
            <a:srgbClr val="C6D5FE"/>
          </a:solidFill>
        </p:spPr>
        <p:txBody>
          <a:bodyPr wrap="square" lIns="82021" tIns="41010" rIns="82021" bIns="41010" rtlCol="0">
            <a:spAutoFit/>
          </a:bodyPr>
          <a:lstStyle/>
          <a:p>
            <a:pPr defTabSz="913914">
              <a:tabLst>
                <a:tab pos="924148" algn="l"/>
              </a:tabLst>
            </a:pPr>
            <a:r>
              <a:rPr lang="en-US" sz="1000" b="1" dirty="0">
                <a:solidFill>
                  <a:prstClr val="black"/>
                </a:solidFill>
              </a:rPr>
              <a:t>5-Year Growth:	</a:t>
            </a:r>
            <a:r>
              <a:rPr lang="en-US" sz="1000" b="1" dirty="0" smtClean="0">
                <a:solidFill>
                  <a:prstClr val="black"/>
                </a:solidFill>
              </a:rPr>
              <a:t>  9%</a:t>
            </a:r>
            <a:endParaRPr lang="en-US" sz="1000" dirty="0">
              <a:solidFill>
                <a:prstClr val="black"/>
              </a:solidFill>
            </a:endParaRPr>
          </a:p>
        </p:txBody>
      </p:sp>
      <p:sp>
        <p:nvSpPr>
          <p:cNvPr id="128" name="TextBox 127"/>
          <p:cNvSpPr txBox="1"/>
          <p:nvPr/>
        </p:nvSpPr>
        <p:spPr>
          <a:xfrm>
            <a:off x="3335482" y="3381100"/>
            <a:ext cx="1187734" cy="205970"/>
          </a:xfrm>
          <a:prstGeom prst="rect">
            <a:avLst/>
          </a:prstGeom>
          <a:noFill/>
        </p:spPr>
        <p:txBody>
          <a:bodyPr wrap="square" lIns="82021" tIns="41010" rIns="82021" bIns="41010" rtlCol="0">
            <a:spAutoFit/>
          </a:bodyPr>
          <a:lstStyle/>
          <a:p>
            <a:pPr defTabSz="913914"/>
            <a:r>
              <a:rPr lang="en-US" sz="800" i="1" dirty="0">
                <a:solidFill>
                  <a:prstClr val="black"/>
                </a:solidFill>
              </a:rPr>
              <a:t>X-Ray</a:t>
            </a:r>
          </a:p>
        </p:txBody>
      </p:sp>
      <p:sp>
        <p:nvSpPr>
          <p:cNvPr id="129" name="TextBox 128"/>
          <p:cNvSpPr txBox="1"/>
          <p:nvPr/>
        </p:nvSpPr>
        <p:spPr>
          <a:xfrm>
            <a:off x="4495800" y="4241709"/>
            <a:ext cx="1310135" cy="205970"/>
          </a:xfrm>
          <a:prstGeom prst="rect">
            <a:avLst/>
          </a:prstGeom>
          <a:noFill/>
        </p:spPr>
        <p:txBody>
          <a:bodyPr wrap="square" lIns="82021" tIns="41010" rIns="82021" bIns="41010" rtlCol="0">
            <a:spAutoFit/>
          </a:bodyPr>
          <a:lstStyle/>
          <a:p>
            <a:pPr defTabSz="913914"/>
            <a:r>
              <a:rPr lang="en-US" sz="800" i="1" dirty="0">
                <a:solidFill>
                  <a:prstClr val="black"/>
                </a:solidFill>
              </a:rPr>
              <a:t>Ultrasound</a:t>
            </a:r>
          </a:p>
        </p:txBody>
      </p:sp>
      <p:sp>
        <p:nvSpPr>
          <p:cNvPr id="130" name="TextBox 129"/>
          <p:cNvSpPr txBox="1"/>
          <p:nvPr/>
        </p:nvSpPr>
        <p:spPr>
          <a:xfrm>
            <a:off x="4810122" y="3657600"/>
            <a:ext cx="1272886" cy="205970"/>
          </a:xfrm>
          <a:prstGeom prst="rect">
            <a:avLst/>
          </a:prstGeom>
          <a:noFill/>
        </p:spPr>
        <p:txBody>
          <a:bodyPr wrap="square" lIns="82021" tIns="41010" rIns="82021" bIns="41010" rtlCol="0">
            <a:spAutoFit/>
          </a:bodyPr>
          <a:lstStyle/>
          <a:p>
            <a:pPr defTabSz="913914"/>
            <a:r>
              <a:rPr lang="en-US" sz="800" i="1" dirty="0">
                <a:solidFill>
                  <a:prstClr val="black"/>
                </a:solidFill>
              </a:rPr>
              <a:t>MRI</a:t>
            </a:r>
          </a:p>
        </p:txBody>
      </p:sp>
      <p:sp>
        <p:nvSpPr>
          <p:cNvPr id="131" name="TextBox 130"/>
          <p:cNvSpPr txBox="1"/>
          <p:nvPr/>
        </p:nvSpPr>
        <p:spPr>
          <a:xfrm>
            <a:off x="3680114" y="4289830"/>
            <a:ext cx="1272886" cy="205970"/>
          </a:xfrm>
          <a:prstGeom prst="rect">
            <a:avLst/>
          </a:prstGeom>
          <a:noFill/>
        </p:spPr>
        <p:txBody>
          <a:bodyPr wrap="square" lIns="82021" tIns="41010" rIns="82021" bIns="41010" rtlCol="0">
            <a:spAutoFit/>
          </a:bodyPr>
          <a:lstStyle/>
          <a:p>
            <a:pPr defTabSz="913914"/>
            <a:r>
              <a:rPr lang="en-US" sz="800" i="1" dirty="0">
                <a:solidFill>
                  <a:prstClr val="black"/>
                </a:solidFill>
              </a:rPr>
              <a:t>CT</a:t>
            </a:r>
          </a:p>
        </p:txBody>
      </p:sp>
      <p:sp>
        <p:nvSpPr>
          <p:cNvPr id="132" name="TextBox 131"/>
          <p:cNvSpPr txBox="1"/>
          <p:nvPr/>
        </p:nvSpPr>
        <p:spPr>
          <a:xfrm>
            <a:off x="5069902" y="3136246"/>
            <a:ext cx="1272886" cy="205970"/>
          </a:xfrm>
          <a:prstGeom prst="rect">
            <a:avLst/>
          </a:prstGeom>
          <a:noFill/>
        </p:spPr>
        <p:txBody>
          <a:bodyPr wrap="square" lIns="82021" tIns="41010" rIns="82021" bIns="41010" rtlCol="0">
            <a:spAutoFit/>
          </a:bodyPr>
          <a:lstStyle/>
          <a:p>
            <a:pPr defTabSz="913914"/>
            <a:r>
              <a:rPr lang="en-US" sz="800" i="1" dirty="0">
                <a:solidFill>
                  <a:prstClr val="black"/>
                </a:solidFill>
              </a:rPr>
              <a:t>PET</a:t>
            </a:r>
          </a:p>
        </p:txBody>
      </p:sp>
      <p:cxnSp>
        <p:nvCxnSpPr>
          <p:cNvPr id="133" name="Straight Connector 132"/>
          <p:cNvCxnSpPr/>
          <p:nvPr/>
        </p:nvCxnSpPr>
        <p:spPr bwMode="auto">
          <a:xfrm flipV="1">
            <a:off x="4905380" y="3251109"/>
            <a:ext cx="222250" cy="114860"/>
          </a:xfrm>
          <a:prstGeom prst="line">
            <a:avLst/>
          </a:prstGeom>
          <a:solidFill>
            <a:schemeClr val="accent1"/>
          </a:solidFill>
          <a:ln w="12700" cap="flat" cmpd="sng" algn="ctr">
            <a:solidFill>
              <a:schemeClr val="accent3"/>
            </a:solidFill>
            <a:prstDash val="solid"/>
            <a:round/>
            <a:headEnd type="none" w="med" len="med"/>
            <a:tailEnd type="none"/>
          </a:ln>
          <a:effectLst/>
        </p:spPr>
      </p:cxnSp>
      <p:sp>
        <p:nvSpPr>
          <p:cNvPr id="147" name="TextBox 146"/>
          <p:cNvSpPr txBox="1"/>
          <p:nvPr/>
        </p:nvSpPr>
        <p:spPr>
          <a:xfrm>
            <a:off x="3496623" y="5687083"/>
            <a:ext cx="2066636" cy="322729"/>
          </a:xfrm>
          <a:prstGeom prst="rect">
            <a:avLst/>
          </a:prstGeom>
          <a:noFill/>
        </p:spPr>
        <p:txBody>
          <a:bodyPr wrap="square" lIns="82021" tIns="41010" rIns="82021" bIns="41010" rtlCol="0" anchor="ctr" anchorCtr="0">
            <a:noAutofit/>
          </a:bodyPr>
          <a:lstStyle/>
          <a:p>
            <a:pPr defTabSz="913914"/>
            <a:r>
              <a:rPr lang="en-US" sz="800" dirty="0">
                <a:solidFill>
                  <a:prstClr val="black"/>
                </a:solidFill>
              </a:rPr>
              <a:t>Increasing clinical evidence supports increased adoption of CCTA</a:t>
            </a:r>
          </a:p>
        </p:txBody>
      </p:sp>
      <p:sp>
        <p:nvSpPr>
          <p:cNvPr id="135" name="TextBox 134"/>
          <p:cNvSpPr txBox="1"/>
          <p:nvPr/>
        </p:nvSpPr>
        <p:spPr>
          <a:xfrm>
            <a:off x="4777204" y="3897129"/>
            <a:ext cx="1310135" cy="205970"/>
          </a:xfrm>
          <a:prstGeom prst="rect">
            <a:avLst/>
          </a:prstGeom>
          <a:noFill/>
        </p:spPr>
        <p:txBody>
          <a:bodyPr wrap="square" lIns="82021" tIns="41010" rIns="82021" bIns="41010" rtlCol="0">
            <a:spAutoFit/>
          </a:bodyPr>
          <a:lstStyle/>
          <a:p>
            <a:pPr defTabSz="913914"/>
            <a:r>
              <a:rPr lang="en-US" sz="800" i="1" dirty="0">
                <a:solidFill>
                  <a:prstClr val="black"/>
                </a:solidFill>
              </a:rPr>
              <a:t>Mammography</a:t>
            </a:r>
          </a:p>
        </p:txBody>
      </p:sp>
      <p:sp>
        <p:nvSpPr>
          <p:cNvPr id="142" name="TextBox 141"/>
          <p:cNvSpPr txBox="1"/>
          <p:nvPr/>
        </p:nvSpPr>
        <p:spPr>
          <a:xfrm>
            <a:off x="4752394" y="3421996"/>
            <a:ext cx="1272886" cy="205970"/>
          </a:xfrm>
          <a:prstGeom prst="rect">
            <a:avLst/>
          </a:prstGeom>
          <a:noFill/>
        </p:spPr>
        <p:txBody>
          <a:bodyPr wrap="square" lIns="82021" tIns="41010" rIns="82021" bIns="41010" rtlCol="0">
            <a:spAutoFit/>
          </a:bodyPr>
          <a:lstStyle/>
          <a:p>
            <a:pPr defTabSz="913914"/>
            <a:r>
              <a:rPr lang="en-US" sz="800" i="1" dirty="0">
                <a:solidFill>
                  <a:prstClr val="black"/>
                </a:solidFill>
              </a:rPr>
              <a:t>Nuclear Medicine</a:t>
            </a:r>
          </a:p>
        </p:txBody>
      </p:sp>
      <p:grpSp>
        <p:nvGrpSpPr>
          <p:cNvPr id="10" name="Group 65"/>
          <p:cNvGrpSpPr/>
          <p:nvPr/>
        </p:nvGrpSpPr>
        <p:grpSpPr>
          <a:xfrm>
            <a:off x="5781658" y="5025318"/>
            <a:ext cx="166255" cy="161365"/>
            <a:chOff x="817697" y="5560597"/>
            <a:chExt cx="182880" cy="182880"/>
          </a:xfrm>
        </p:grpSpPr>
        <p:sp>
          <p:nvSpPr>
            <p:cNvPr id="111" name="Oval 110"/>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127" name="Minus 126"/>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grpSp>
      <p:grpSp>
        <p:nvGrpSpPr>
          <p:cNvPr id="16" name="Group 81"/>
          <p:cNvGrpSpPr/>
          <p:nvPr/>
        </p:nvGrpSpPr>
        <p:grpSpPr>
          <a:xfrm>
            <a:off x="3318043" y="5764908"/>
            <a:ext cx="166255" cy="161365"/>
            <a:chOff x="831850" y="5137149"/>
            <a:chExt cx="182880" cy="182880"/>
          </a:xfrm>
        </p:grpSpPr>
        <p:sp>
          <p:nvSpPr>
            <p:cNvPr id="151" name="Oval 150"/>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152" name="Plus 151"/>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sz="900" dirty="0">
                <a:solidFill>
                  <a:srgbClr val="FFFFFF"/>
                </a:solidFill>
              </a:endParaRPr>
            </a:p>
          </p:txBody>
        </p:sp>
      </p:grpSp>
      <p:grpSp>
        <p:nvGrpSpPr>
          <p:cNvPr id="20" name="Group 59"/>
          <p:cNvGrpSpPr/>
          <p:nvPr/>
        </p:nvGrpSpPr>
        <p:grpSpPr>
          <a:xfrm>
            <a:off x="924938" y="5374863"/>
            <a:ext cx="166255" cy="161365"/>
            <a:chOff x="831850" y="5137149"/>
            <a:chExt cx="182880" cy="182880"/>
          </a:xfrm>
        </p:grpSpPr>
        <p:sp>
          <p:nvSpPr>
            <p:cNvPr id="143" name="Oval 142"/>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dirty="0">
                <a:solidFill>
                  <a:srgbClr val="FFFFFF"/>
                </a:solidFill>
              </a:endParaRPr>
            </a:p>
          </p:txBody>
        </p:sp>
        <p:sp>
          <p:nvSpPr>
            <p:cNvPr id="144" name="Plus 143"/>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14"/>
              <a:endParaRPr lang="en-US" sz="900" dirty="0">
                <a:solidFill>
                  <a:srgbClr val="FFFFFF"/>
                </a:solidFill>
              </a:endParaRPr>
            </a:p>
          </p:txBody>
        </p:sp>
      </p:grpSp>
      <p:sp>
        <p:nvSpPr>
          <p:cNvPr id="82" name="Text Placeholder 9"/>
          <p:cNvSpPr>
            <a:spLocks noGrp="1"/>
          </p:cNvSpPr>
          <p:nvPr>
            <p:ph type="body" sz="quarter" idx="17"/>
          </p:nvPr>
        </p:nvSpPr>
        <p:spPr>
          <a:xfrm>
            <a:off x="6864878" y="6400800"/>
            <a:ext cx="1862043" cy="201706"/>
          </a:xfrm>
        </p:spPr>
        <p:txBody>
          <a:bodyPr/>
          <a:lstStyle/>
          <a:p>
            <a:r>
              <a:rPr lang="en-US" dirty="0" smtClean="0">
                <a:solidFill>
                  <a:schemeClr val="accent4"/>
                </a:solidFill>
              </a:rPr>
              <a:t>Source: Imaging Performance Partnership Outpatient Market Estimator.</a:t>
            </a:r>
            <a:endParaRPr lang="en-US" dirty="0">
              <a:solidFill>
                <a:schemeClr val="accent4"/>
              </a:solidFill>
            </a:endParaRPr>
          </a:p>
        </p:txBody>
      </p:sp>
      <p:graphicFrame>
        <p:nvGraphicFramePr>
          <p:cNvPr id="33" name="Table 32"/>
          <p:cNvGraphicFramePr>
            <a:graphicFrameLocks noGrp="1"/>
          </p:cNvGraphicFramePr>
          <p:nvPr>
            <p:extLst>
              <p:ext uri="{D42A27DB-BD31-4B8C-83A1-F6EECF244321}">
                <p14:modId xmlns:p14="http://schemas.microsoft.com/office/powerpoint/2010/main" val="518410729"/>
              </p:ext>
            </p:extLst>
          </p:nvPr>
        </p:nvGraphicFramePr>
        <p:xfrm>
          <a:off x="738502" y="1775339"/>
          <a:ext cx="2066959" cy="2043091"/>
        </p:xfrm>
        <a:graphic>
          <a:graphicData uri="http://schemas.openxmlformats.org/drawingml/2006/table">
            <a:tbl>
              <a:tblPr firstRow="1" bandRow="1"/>
              <a:tblGrid>
                <a:gridCol w="2066959"/>
              </a:tblGrid>
              <a:tr h="290111">
                <a:tc>
                  <a:txBody>
                    <a:bodyPr/>
                    <a:lstStyle/>
                    <a:p>
                      <a:pPr algn="ctr"/>
                      <a:r>
                        <a:rPr lang="en-US" sz="1100" b="1" dirty="0" smtClean="0">
                          <a:solidFill>
                            <a:schemeClr val="bg1"/>
                          </a:solidFill>
                          <a:latin typeface="+mn-lt"/>
                        </a:rPr>
                        <a:t>Volume Growth Snapshot </a:t>
                      </a:r>
                    </a:p>
                  </a:txBody>
                  <a:tcPr marL="83127" marR="83127" marT="40341" marB="40341"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97FD5"/>
                    </a:solidFill>
                  </a:tcPr>
                </a:tc>
              </a:tr>
              <a:tr h="290111">
                <a:tc>
                  <a:txBody>
                    <a:bodyPr/>
                    <a:lstStyle/>
                    <a:p>
                      <a:pPr algn="ctr"/>
                      <a:r>
                        <a:rPr lang="en-US" sz="1000" b="1" dirty="0" smtClean="0">
                          <a:solidFill>
                            <a:schemeClr val="tx1"/>
                          </a:solidFill>
                          <a:latin typeface="+mn-lt"/>
                        </a:rPr>
                        <a:t>2012 Volume</a:t>
                      </a:r>
                      <a:endParaRPr lang="en-US" sz="1000" b="1" dirty="0">
                        <a:solidFill>
                          <a:schemeClr val="tx1"/>
                        </a:solidFill>
                        <a:latin typeface="+mn-lt"/>
                      </a:endParaRPr>
                    </a:p>
                  </a:txBody>
                  <a:tcPr marL="83127" marR="83127" marT="40341" marB="40341"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97FD5">
                        <a:tint val="40000"/>
                      </a:srgbClr>
                    </a:solidFill>
                  </a:tcPr>
                </a:tc>
              </a:tr>
              <a:tr h="290111">
                <a:tc>
                  <a:txBody>
                    <a:bodyPr/>
                    <a:lstStyle/>
                    <a:p>
                      <a:r>
                        <a:rPr lang="en-US" sz="900" b="0" dirty="0" smtClean="0">
                          <a:solidFill>
                            <a:schemeClr val="tx1"/>
                          </a:solidFill>
                          <a:latin typeface="+mn-lt"/>
                        </a:rPr>
                        <a:t>Market Volume</a:t>
                      </a:r>
                      <a:r>
                        <a:rPr lang="en-US" sz="900" b="0" baseline="0" dirty="0" smtClean="0">
                          <a:solidFill>
                            <a:schemeClr val="tx1"/>
                          </a:solidFill>
                          <a:latin typeface="+mn-lt"/>
                        </a:rPr>
                        <a:t>: </a:t>
                      </a:r>
                      <a:r>
                        <a:rPr lang="en-US" sz="900" b="1" baseline="0" dirty="0" smtClean="0">
                          <a:solidFill>
                            <a:schemeClr val="tx1"/>
                          </a:solidFill>
                          <a:latin typeface="+mn-lt"/>
                        </a:rPr>
                        <a:t>372M </a:t>
                      </a:r>
                      <a:endParaRPr lang="en-US" sz="900" b="1" dirty="0">
                        <a:solidFill>
                          <a:schemeClr val="tx1"/>
                        </a:solidFill>
                        <a:latin typeface="+mn-lt"/>
                      </a:endParaRPr>
                    </a:p>
                  </a:txBody>
                  <a:tcPr marL="83127" marR="83127" marT="40341" marB="40341"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97FD5">
                        <a:tint val="20000"/>
                      </a:srgbClr>
                    </a:solidFill>
                  </a:tcPr>
                </a:tc>
              </a:tr>
              <a:tr h="290111">
                <a:tc>
                  <a:txBody>
                    <a:bodyPr/>
                    <a:lstStyle/>
                    <a:p>
                      <a:r>
                        <a:rPr lang="en-US" sz="900" b="0" dirty="0" smtClean="0">
                          <a:solidFill>
                            <a:schemeClr val="tx1"/>
                          </a:solidFill>
                          <a:latin typeface="+mn-lt"/>
                        </a:rPr>
                        <a:t>HOPD Volume:</a:t>
                      </a:r>
                      <a:r>
                        <a:rPr lang="en-US" sz="900" b="0" baseline="0" dirty="0" smtClean="0">
                          <a:solidFill>
                            <a:schemeClr val="tx1"/>
                          </a:solidFill>
                          <a:latin typeface="+mn-lt"/>
                        </a:rPr>
                        <a:t> </a:t>
                      </a:r>
                      <a:r>
                        <a:rPr lang="en-US" sz="900" b="1" baseline="0" dirty="0" smtClean="0">
                          <a:solidFill>
                            <a:schemeClr val="tx1"/>
                          </a:solidFill>
                          <a:latin typeface="+mn-lt"/>
                        </a:rPr>
                        <a:t>185M</a:t>
                      </a:r>
                      <a:endParaRPr lang="en-US" sz="900" b="1" dirty="0">
                        <a:solidFill>
                          <a:schemeClr val="tx1"/>
                        </a:solidFill>
                        <a:latin typeface="+mn-lt"/>
                      </a:endParaRPr>
                    </a:p>
                  </a:txBody>
                  <a:tcPr marL="83127" marR="83127" marT="40341" marB="40341"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97FD5">
                        <a:tint val="40000"/>
                      </a:srgbClr>
                    </a:solidFill>
                  </a:tcPr>
                </a:tc>
              </a:tr>
              <a:tr h="290111">
                <a:tc>
                  <a:txBody>
                    <a:bodyPr/>
                    <a:lstStyle/>
                    <a:p>
                      <a:pPr algn="ctr"/>
                      <a:r>
                        <a:rPr lang="en-US" sz="1000" b="1" dirty="0" smtClean="0">
                          <a:solidFill>
                            <a:schemeClr val="tx1"/>
                          </a:solidFill>
                          <a:latin typeface="+mn-lt"/>
                        </a:rPr>
                        <a:t>Outmigration (5-year growth)</a:t>
                      </a:r>
                      <a:endParaRPr lang="en-US" sz="1000" b="1" dirty="0">
                        <a:solidFill>
                          <a:schemeClr val="tx1"/>
                        </a:solidFill>
                        <a:latin typeface="+mn-lt"/>
                      </a:endParaRPr>
                    </a:p>
                  </a:txBody>
                  <a:tcPr marL="83127" marR="83127" marT="40341" marB="40341"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97FD5">
                        <a:tint val="20000"/>
                      </a:srgbClr>
                    </a:solidFill>
                  </a:tcPr>
                </a:tc>
              </a:tr>
              <a:tr h="290111">
                <a:tc>
                  <a:txBody>
                    <a:bodyPr/>
                    <a:lstStyle/>
                    <a:p>
                      <a:r>
                        <a:rPr lang="en-US" sz="900" b="0" baseline="0" dirty="0" smtClean="0">
                          <a:solidFill>
                            <a:schemeClr val="tx1"/>
                          </a:solidFill>
                          <a:latin typeface="+mn-lt"/>
                        </a:rPr>
                        <a:t>Market: </a:t>
                      </a:r>
                      <a:r>
                        <a:rPr lang="en-US" sz="900" b="1" baseline="0" dirty="0" smtClean="0">
                          <a:solidFill>
                            <a:schemeClr val="tx1"/>
                          </a:solidFill>
                          <a:latin typeface="+mn-lt"/>
                        </a:rPr>
                        <a:t>7%</a:t>
                      </a:r>
                      <a:endParaRPr lang="en-US" sz="900" b="1" dirty="0">
                        <a:solidFill>
                          <a:schemeClr val="tx1"/>
                        </a:solidFill>
                        <a:latin typeface="+mn-lt"/>
                      </a:endParaRPr>
                    </a:p>
                  </a:txBody>
                  <a:tcPr marL="83127" marR="83127" marT="40341" marB="40341"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97FD5">
                        <a:tint val="40000"/>
                      </a:srgbClr>
                    </a:solidFill>
                  </a:tcPr>
                </a:tc>
              </a:tr>
              <a:tr h="302425">
                <a:tc>
                  <a:txBody>
                    <a:bodyPr/>
                    <a:lstStyle/>
                    <a:p>
                      <a:r>
                        <a:rPr lang="en-US" sz="900" b="0" baseline="0" dirty="0" smtClean="0">
                          <a:solidFill>
                            <a:schemeClr val="tx1"/>
                          </a:solidFill>
                          <a:latin typeface="+mn-lt"/>
                        </a:rPr>
                        <a:t>HOPD: </a:t>
                      </a:r>
                      <a:r>
                        <a:rPr lang="en-US" sz="900" b="1" baseline="0" dirty="0" smtClean="0">
                          <a:solidFill>
                            <a:schemeClr val="tx1"/>
                          </a:solidFill>
                          <a:latin typeface="+mn-lt"/>
                        </a:rPr>
                        <a:t>9% </a:t>
                      </a:r>
                      <a:endParaRPr lang="en-US" sz="900" b="1" dirty="0">
                        <a:solidFill>
                          <a:schemeClr val="tx1"/>
                        </a:solidFill>
                        <a:latin typeface="+mn-lt"/>
                      </a:endParaRPr>
                    </a:p>
                  </a:txBody>
                  <a:tcPr marL="83127" marR="83127" marT="40341" marB="40341"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97FD5">
                        <a:tint val="20000"/>
                      </a:srgbClr>
                    </a:solidFill>
                  </a:tcPr>
                </a:tc>
              </a:tr>
            </a:tbl>
          </a:graphicData>
        </a:graphic>
      </p:graphicFrame>
    </p:spTree>
    <p:extLst>
      <p:ext uri="{BB962C8B-B14F-4D97-AF65-F5344CB8AC3E}">
        <p14:creationId xmlns:p14="http://schemas.microsoft.com/office/powerpoint/2010/main" val="4279864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244928" y="6580579"/>
            <a:ext cx="621771" cy="242047"/>
          </a:xfrm>
        </p:spPr>
        <p:txBody>
          <a:bodyPr/>
          <a:lstStyle/>
          <a:p>
            <a:fld id="{D1524D41-16DC-4D92-9EF9-071B213BE0F5}" type="slidenum">
              <a:rPr lang="en-US" smtClean="0">
                <a:solidFill>
                  <a:srgbClr val="000000"/>
                </a:solidFill>
              </a:rPr>
              <a:pPr/>
              <a:t>18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Service Volumes</a:t>
            </a:r>
            <a:endParaRPr lang="en-US" dirty="0"/>
          </a:p>
        </p:txBody>
      </p:sp>
      <p:sp>
        <p:nvSpPr>
          <p:cNvPr id="5" name="Text Placeholder 12"/>
          <p:cNvSpPr txBox="1">
            <a:spLocks/>
          </p:cNvSpPr>
          <p:nvPr/>
        </p:nvSpPr>
        <p:spPr bwMode="gray">
          <a:xfrm>
            <a:off x="399866" y="963229"/>
            <a:ext cx="8314171" cy="271094"/>
          </a:xfrm>
          <a:prstGeom prst="rect">
            <a:avLst/>
          </a:prstGeom>
        </p:spPr>
        <p:txBody>
          <a:bodyPr vert="horz" wrap="square" lIns="0" tIns="40945" rIns="0" bIns="40945" rtlCol="0">
            <a:noAutofit/>
          </a:bodyPr>
          <a:lstStyle/>
          <a:p>
            <a:pPr defTabSz="912724">
              <a:defRPr/>
            </a:pPr>
            <a:r>
              <a:rPr lang="en-US" sz="1300" dirty="0">
                <a:solidFill>
                  <a:srgbClr val="617685"/>
                </a:solidFill>
                <a:latin typeface="Arial"/>
              </a:rPr>
              <a:t>Expected </a:t>
            </a:r>
            <a:r>
              <a:rPr lang="en-US" sz="1300" dirty="0" smtClean="0">
                <a:solidFill>
                  <a:srgbClr val="617685"/>
                </a:solidFill>
                <a:latin typeface="Arial"/>
              </a:rPr>
              <a:t>Volume </a:t>
            </a:r>
            <a:r>
              <a:rPr lang="en-US" sz="1300" dirty="0">
                <a:solidFill>
                  <a:srgbClr val="617685"/>
                </a:solidFill>
                <a:latin typeface="Arial"/>
              </a:rPr>
              <a:t>Growth by 20XX</a:t>
            </a:r>
          </a:p>
        </p:txBody>
      </p:sp>
      <p:graphicFrame>
        <p:nvGraphicFramePr>
          <p:cNvPr id="6" name="Chart 5"/>
          <p:cNvGraphicFramePr/>
          <p:nvPr>
            <p:extLst>
              <p:ext uri="{D42A27DB-BD31-4B8C-83A1-F6EECF244321}">
                <p14:modId xmlns:p14="http://schemas.microsoft.com/office/powerpoint/2010/main" val="3081130343"/>
              </p:ext>
            </p:extLst>
          </p:nvPr>
        </p:nvGraphicFramePr>
        <p:xfrm>
          <a:off x="479693" y="1234328"/>
          <a:ext cx="8154514" cy="249947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bwMode="auto">
          <a:xfrm>
            <a:off x="399866" y="4771349"/>
            <a:ext cx="8311896" cy="1803627"/>
          </a:xfrm>
          <a:prstGeom prst="rect">
            <a:avLst/>
          </a:prstGeom>
          <a:noFill/>
          <a:ln w="12700" cap="flat" cmpd="sng" algn="ctr">
            <a:solidFill>
              <a:schemeClr val="tx2"/>
            </a:solidFill>
            <a:prstDash val="solid"/>
            <a:round/>
            <a:headEnd type="none" w="med" len="med"/>
            <a:tailEnd type="none" w="med" len="med"/>
          </a:ln>
          <a:effectLst/>
        </p:spPr>
        <p:txBody>
          <a:bodyPr vert="horz" wrap="square" lIns="130589" tIns="65295" rIns="130589" bIns="65295" numCol="1" rtlCol="0" anchor="t" anchorCtr="0" compatLnSpc="1">
            <a:prstTxWarp prst="textNoShape">
              <a:avLst/>
            </a:prstTxWarp>
          </a:bodyPr>
          <a:lstStyle/>
          <a:p>
            <a:pPr defTabSz="2090338"/>
            <a:endParaRPr lang="en-US" sz="1400" dirty="0">
              <a:solidFill>
                <a:schemeClr val="bg2"/>
              </a:solidFill>
            </a:endParaRPr>
          </a:p>
        </p:txBody>
      </p:sp>
      <p:sp>
        <p:nvSpPr>
          <p:cNvPr id="17" name="TextBox 16"/>
          <p:cNvSpPr txBox="1"/>
          <p:nvPr/>
        </p:nvSpPr>
        <p:spPr>
          <a:xfrm>
            <a:off x="399871" y="4876802"/>
            <a:ext cx="7737021" cy="351744"/>
          </a:xfrm>
          <a:prstGeom prst="rect">
            <a:avLst/>
          </a:prstGeom>
          <a:noFill/>
        </p:spPr>
        <p:txBody>
          <a:bodyPr wrap="square" lIns="130589" tIns="65295" rIns="130589" bIns="65295" rtlCol="0">
            <a:spAutoFit/>
          </a:bodyPr>
          <a:lstStyle/>
          <a:p>
            <a:r>
              <a:rPr lang="en-US" sz="1400" b="1" dirty="0"/>
              <a:t>Implications of changes in </a:t>
            </a:r>
            <a:r>
              <a:rPr lang="en-US" sz="1400" b="1" dirty="0" smtClean="0"/>
              <a:t>volume:</a:t>
            </a:r>
            <a:endParaRPr lang="en-US" sz="1400" b="1" dirty="0"/>
          </a:p>
        </p:txBody>
      </p:sp>
      <p:grpSp>
        <p:nvGrpSpPr>
          <p:cNvPr id="9" name="Group 8"/>
          <p:cNvGrpSpPr/>
          <p:nvPr/>
        </p:nvGrpSpPr>
        <p:grpSpPr>
          <a:xfrm>
            <a:off x="587829" y="3581404"/>
            <a:ext cx="8327571" cy="954749"/>
            <a:chOff x="587828" y="3581400"/>
            <a:chExt cx="8327572" cy="954749"/>
          </a:xfrm>
        </p:grpSpPr>
        <p:sp>
          <p:nvSpPr>
            <p:cNvPr id="7" name="Rectangle 6"/>
            <p:cNvSpPr/>
            <p:nvPr/>
          </p:nvSpPr>
          <p:spPr>
            <a:xfrm>
              <a:off x="587828" y="3581400"/>
              <a:ext cx="7956564" cy="38100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685799" y="3641096"/>
              <a:ext cx="1295402" cy="261610"/>
            </a:xfrm>
            <a:prstGeom prst="rect">
              <a:avLst/>
            </a:prstGeom>
            <a:noFill/>
          </p:spPr>
          <p:txBody>
            <a:bodyPr wrap="square" lIns="45720" rIns="45720" rtlCol="0" anchor="ctr">
              <a:spAutoFit/>
            </a:bodyPr>
            <a:lstStyle/>
            <a:p>
              <a:pPr algn="ctr"/>
              <a:r>
                <a:rPr lang="en-US" sz="1100" dirty="0" smtClean="0">
                  <a:solidFill>
                    <a:srgbClr val="FF0000"/>
                  </a:solidFill>
                </a:rPr>
                <a:t>10,000,000</a:t>
              </a:r>
              <a:endParaRPr lang="en-US" sz="1100" dirty="0">
                <a:solidFill>
                  <a:srgbClr val="FF0000"/>
                </a:solidFill>
              </a:endParaRPr>
            </a:p>
          </p:txBody>
        </p:sp>
        <p:sp>
          <p:nvSpPr>
            <p:cNvPr id="18" name="TextBox 17"/>
            <p:cNvSpPr txBox="1"/>
            <p:nvPr/>
          </p:nvSpPr>
          <p:spPr>
            <a:xfrm>
              <a:off x="1981200" y="3641096"/>
              <a:ext cx="1295402" cy="261610"/>
            </a:xfrm>
            <a:prstGeom prst="rect">
              <a:avLst/>
            </a:prstGeom>
            <a:noFill/>
          </p:spPr>
          <p:txBody>
            <a:bodyPr wrap="square" lIns="45720" rIns="45720" rtlCol="0" anchor="ctr">
              <a:spAutoFit/>
            </a:bodyPr>
            <a:lstStyle/>
            <a:p>
              <a:pPr algn="ctr"/>
              <a:r>
                <a:rPr lang="en-US" sz="1100" dirty="0" smtClean="0">
                  <a:solidFill>
                    <a:srgbClr val="FF0000"/>
                  </a:solidFill>
                </a:rPr>
                <a:t>15,000,000</a:t>
              </a:r>
              <a:endParaRPr lang="en-US" sz="1100" dirty="0">
                <a:solidFill>
                  <a:srgbClr val="FF0000"/>
                </a:solidFill>
              </a:endParaRPr>
            </a:p>
          </p:txBody>
        </p:sp>
        <p:sp>
          <p:nvSpPr>
            <p:cNvPr id="19" name="TextBox 18"/>
            <p:cNvSpPr txBox="1"/>
            <p:nvPr/>
          </p:nvSpPr>
          <p:spPr>
            <a:xfrm>
              <a:off x="3276601" y="3641096"/>
              <a:ext cx="1295402" cy="261610"/>
            </a:xfrm>
            <a:prstGeom prst="rect">
              <a:avLst/>
            </a:prstGeom>
            <a:noFill/>
          </p:spPr>
          <p:txBody>
            <a:bodyPr wrap="square" lIns="45720" rIns="45720" rtlCol="0" anchor="ctr">
              <a:spAutoFit/>
            </a:bodyPr>
            <a:lstStyle/>
            <a:p>
              <a:pPr algn="ctr"/>
              <a:r>
                <a:rPr lang="en-US" sz="1100" dirty="0" smtClean="0">
                  <a:solidFill>
                    <a:srgbClr val="FF0000"/>
                  </a:solidFill>
                </a:rPr>
                <a:t>10,000,000</a:t>
              </a:r>
              <a:endParaRPr lang="en-US" sz="1100" dirty="0">
                <a:solidFill>
                  <a:srgbClr val="FF0000"/>
                </a:solidFill>
              </a:endParaRPr>
            </a:p>
          </p:txBody>
        </p:sp>
        <p:sp>
          <p:nvSpPr>
            <p:cNvPr id="20" name="TextBox 19"/>
            <p:cNvSpPr txBox="1"/>
            <p:nvPr/>
          </p:nvSpPr>
          <p:spPr>
            <a:xfrm>
              <a:off x="4658190" y="3641096"/>
              <a:ext cx="1295402" cy="261610"/>
            </a:xfrm>
            <a:prstGeom prst="rect">
              <a:avLst/>
            </a:prstGeom>
            <a:noFill/>
          </p:spPr>
          <p:txBody>
            <a:bodyPr wrap="square" lIns="45720" rIns="45720" rtlCol="0" anchor="ctr">
              <a:spAutoFit/>
            </a:bodyPr>
            <a:lstStyle/>
            <a:p>
              <a:pPr algn="ctr"/>
              <a:r>
                <a:rPr lang="en-US" sz="1100" dirty="0" smtClean="0">
                  <a:solidFill>
                    <a:srgbClr val="FF0000"/>
                  </a:solidFill>
                </a:rPr>
                <a:t>4,000,000</a:t>
              </a:r>
              <a:endParaRPr lang="en-US" sz="1100" dirty="0">
                <a:solidFill>
                  <a:srgbClr val="FF0000"/>
                </a:solidFill>
              </a:endParaRPr>
            </a:p>
          </p:txBody>
        </p:sp>
        <p:sp>
          <p:nvSpPr>
            <p:cNvPr id="21" name="TextBox 20"/>
            <p:cNvSpPr txBox="1"/>
            <p:nvPr/>
          </p:nvSpPr>
          <p:spPr>
            <a:xfrm>
              <a:off x="5953588" y="3641096"/>
              <a:ext cx="1295402" cy="261610"/>
            </a:xfrm>
            <a:prstGeom prst="rect">
              <a:avLst/>
            </a:prstGeom>
            <a:noFill/>
          </p:spPr>
          <p:txBody>
            <a:bodyPr wrap="square" lIns="45720" rIns="45720" rtlCol="0" anchor="ctr">
              <a:spAutoFit/>
            </a:bodyPr>
            <a:lstStyle/>
            <a:p>
              <a:pPr algn="ctr"/>
              <a:r>
                <a:rPr lang="en-US" sz="1100" dirty="0" smtClean="0">
                  <a:solidFill>
                    <a:srgbClr val="FF0000"/>
                  </a:solidFill>
                </a:rPr>
                <a:t>17,000,000</a:t>
              </a:r>
              <a:endParaRPr lang="en-US" sz="1100" dirty="0">
                <a:solidFill>
                  <a:srgbClr val="FF0000"/>
                </a:solidFill>
              </a:endParaRPr>
            </a:p>
          </p:txBody>
        </p:sp>
        <p:sp>
          <p:nvSpPr>
            <p:cNvPr id="22" name="TextBox 21"/>
            <p:cNvSpPr txBox="1"/>
            <p:nvPr/>
          </p:nvSpPr>
          <p:spPr>
            <a:xfrm>
              <a:off x="7248990" y="3641096"/>
              <a:ext cx="1295402" cy="261610"/>
            </a:xfrm>
            <a:prstGeom prst="rect">
              <a:avLst/>
            </a:prstGeom>
            <a:noFill/>
          </p:spPr>
          <p:txBody>
            <a:bodyPr wrap="square" lIns="45720" rIns="45720" rtlCol="0" anchor="ctr">
              <a:spAutoFit/>
            </a:bodyPr>
            <a:lstStyle/>
            <a:p>
              <a:pPr algn="ctr"/>
              <a:r>
                <a:rPr lang="en-US" sz="1100" dirty="0" smtClean="0">
                  <a:solidFill>
                    <a:srgbClr val="FF0000"/>
                  </a:solidFill>
                </a:rPr>
                <a:t>53,000,000</a:t>
              </a:r>
              <a:endParaRPr lang="en-US" sz="1100" dirty="0">
                <a:solidFill>
                  <a:srgbClr val="FF0000"/>
                </a:solidFill>
              </a:endParaRPr>
            </a:p>
          </p:txBody>
        </p:sp>
        <p:grpSp>
          <p:nvGrpSpPr>
            <p:cNvPr id="23" name="Group 22"/>
            <p:cNvGrpSpPr/>
            <p:nvPr/>
          </p:nvGrpSpPr>
          <p:grpSpPr>
            <a:xfrm>
              <a:off x="6936933" y="4065703"/>
              <a:ext cx="1978467" cy="470446"/>
              <a:chOff x="7004050" y="2540000"/>
              <a:chExt cx="1919514" cy="986971"/>
            </a:xfrm>
          </p:grpSpPr>
          <p:sp>
            <p:nvSpPr>
              <p:cNvPr id="24" name="Line Callout 1 23"/>
              <p:cNvSpPr/>
              <p:nvPr/>
            </p:nvSpPr>
            <p:spPr bwMode="auto">
              <a:xfrm>
                <a:off x="7052130" y="2554514"/>
                <a:ext cx="1754414" cy="972457"/>
              </a:xfrm>
              <a:prstGeom prst="borderCallout1">
                <a:avLst>
                  <a:gd name="adj1" fmla="val 48853"/>
                  <a:gd name="adj2" fmla="val 701"/>
                  <a:gd name="adj3" fmla="val -6400"/>
                  <a:gd name="adj4" fmla="val -25842"/>
                </a:avLst>
              </a:prstGeom>
              <a:noFill/>
              <a:ln w="9525" cap="flat" cmpd="sng" algn="ctr">
                <a:solidFill>
                  <a:schemeClr val="tx1"/>
                </a:solidFill>
                <a:prstDash val="solid"/>
                <a:round/>
                <a:headEnd type="none" w="med" len="med"/>
                <a:tailEnd type="oval" w="sm" len="sm"/>
              </a:ln>
              <a:effectLst/>
            </p:spPr>
            <p:txBody>
              <a:bodyPr vert="horz" wrap="square" lIns="130615" tIns="65308" rIns="130615" bIns="65308" numCol="1" rtlCol="0" anchor="t" anchorCtr="0" compatLnSpc="1">
                <a:prstTxWarp prst="textNoShape">
                  <a:avLst/>
                </a:prstTxWarp>
              </a:bodyPr>
              <a:lstStyle/>
              <a:p>
                <a:pPr algn="l"/>
                <a:endParaRPr lang="en-US" sz="1400" dirty="0">
                  <a:latin typeface="Calibri" pitchFamily="34" charset="0"/>
                </a:endParaRPr>
              </a:p>
            </p:txBody>
          </p:sp>
          <p:sp>
            <p:nvSpPr>
              <p:cNvPr id="25" name="TextBox 24"/>
              <p:cNvSpPr txBox="1"/>
              <p:nvPr/>
            </p:nvSpPr>
            <p:spPr>
              <a:xfrm>
                <a:off x="7004050" y="2540000"/>
                <a:ext cx="1919514" cy="986971"/>
              </a:xfrm>
              <a:prstGeom prst="rect">
                <a:avLst/>
              </a:prstGeom>
              <a:noFill/>
            </p:spPr>
            <p:txBody>
              <a:bodyPr wrap="square" lIns="130615" tIns="65308" rIns="130615" bIns="65308" rtlCol="0">
                <a:spAutoFit/>
              </a:bodyPr>
              <a:lstStyle/>
              <a:p>
                <a:pPr lvl="0" algn="l"/>
                <a:r>
                  <a:rPr lang="en-US" sz="1100" dirty="0"/>
                  <a:t>Enter Service Volumes Here</a:t>
                </a:r>
              </a:p>
            </p:txBody>
          </p:sp>
        </p:grpSp>
      </p:grpSp>
      <p:sp>
        <p:nvSpPr>
          <p:cNvPr id="26" name="TextBox 25"/>
          <p:cNvSpPr txBox="1"/>
          <p:nvPr/>
        </p:nvSpPr>
        <p:spPr>
          <a:xfrm>
            <a:off x="587827" y="5257665"/>
            <a:ext cx="7956563" cy="938696"/>
          </a:xfrm>
          <a:prstGeom prst="rect">
            <a:avLst/>
          </a:prstGeom>
          <a:noFill/>
        </p:spPr>
        <p:txBody>
          <a:bodyPr wrap="square" lIns="45709" tIns="45709" rIns="45709" bIns="45709" rtlCol="0">
            <a:spAutoFit/>
          </a:bodyPr>
          <a:lstStyle/>
          <a:p>
            <a:pPr marL="171416" indent="-171416">
              <a:buFont typeface="Arial" pitchFamily="34" charset="0"/>
              <a:buChar char="•"/>
            </a:pPr>
            <a:r>
              <a:rPr lang="en-US" sz="1100" i="1" dirty="0"/>
              <a:t>Describe impacts </a:t>
            </a:r>
            <a:r>
              <a:rPr lang="en-US" sz="1100" i="1" dirty="0" smtClean="0"/>
              <a:t>here</a:t>
            </a:r>
          </a:p>
          <a:p>
            <a:pPr marL="171416" indent="-171416">
              <a:buFont typeface="Arial" pitchFamily="34" charset="0"/>
              <a:buChar char="•"/>
            </a:pPr>
            <a:r>
              <a:rPr lang="en-US" sz="1100" i="1" dirty="0"/>
              <a:t>E.g., </a:t>
            </a:r>
            <a:r>
              <a:rPr lang="en-US" sz="1100" i="1" dirty="0" smtClean="0"/>
              <a:t>Current capacity is insufficient to meet expected volume growth in MRI.  </a:t>
            </a:r>
            <a:endParaRPr lang="en-US" sz="1100" i="1" dirty="0"/>
          </a:p>
          <a:p>
            <a:pPr marL="171416" indent="-171416">
              <a:buFont typeface="Arial" pitchFamily="34" charset="0"/>
              <a:buChar char="•"/>
            </a:pPr>
            <a:endParaRPr lang="en-US" sz="1100" i="1" dirty="0"/>
          </a:p>
          <a:p>
            <a:pPr marL="171416" indent="-171416">
              <a:buFont typeface="Arial" pitchFamily="34" charset="0"/>
              <a:buChar char="•"/>
            </a:pPr>
            <a:endParaRPr lang="en-US" sz="1100" i="1" dirty="0"/>
          </a:p>
          <a:p>
            <a:endParaRPr lang="en-US" sz="1100" i="1" dirty="0"/>
          </a:p>
        </p:txBody>
      </p:sp>
    </p:spTree>
    <p:extLst>
      <p:ext uri="{BB962C8B-B14F-4D97-AF65-F5344CB8AC3E}">
        <p14:creationId xmlns:p14="http://schemas.microsoft.com/office/powerpoint/2010/main" val="2093387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Market Forces Impacting Imaging Services, </a:t>
            </a:r>
            <a:r>
              <a:rPr lang="en-US" i="1" dirty="0" smtClean="0"/>
              <a:t>2012-2017</a:t>
            </a:r>
            <a:endParaRPr lang="en-US" dirty="0"/>
          </a:p>
        </p:txBody>
      </p:sp>
      <p:sp>
        <p:nvSpPr>
          <p:cNvPr id="46" name="Rounded Rectangle 45"/>
          <p:cNvSpPr/>
          <p:nvPr/>
        </p:nvSpPr>
        <p:spPr>
          <a:xfrm>
            <a:off x="609600" y="25146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Regulatory Changes</a:t>
            </a:r>
          </a:p>
          <a:p>
            <a:pPr marL="112700" indent="-112700">
              <a:buFont typeface="Arial" pitchFamily="34" charset="0"/>
              <a:buChar char="•"/>
            </a:pPr>
            <a:r>
              <a:rPr lang="en-US" sz="900" i="1" dirty="0" smtClean="0">
                <a:solidFill>
                  <a:schemeClr val="tx1"/>
                </a:solidFill>
              </a:rPr>
              <a:t>E.g., Controversy over mammography guidelines will lead to some consumer avoidance.</a:t>
            </a:r>
          </a:p>
          <a:p>
            <a:pPr marL="112700" indent="-112700">
              <a:buFont typeface="Arial" pitchFamily="34" charset="0"/>
              <a:buChar char="•"/>
            </a:pPr>
            <a:r>
              <a:rPr lang="en-US" sz="900" dirty="0" smtClean="0">
                <a:solidFill>
                  <a:schemeClr val="tx1"/>
                </a:solidFill>
              </a:rPr>
              <a:t>XXX</a:t>
            </a:r>
          </a:p>
          <a:p>
            <a:pPr marL="112700" indent="-112700">
              <a:buFont typeface="Arial" pitchFamily="34" charset="0"/>
              <a:buChar char="•"/>
            </a:pPr>
            <a:r>
              <a:rPr lang="en-US" sz="900" dirty="0" smtClean="0">
                <a:solidFill>
                  <a:schemeClr val="tx1"/>
                </a:solidFill>
              </a:rPr>
              <a:t>XXX</a:t>
            </a:r>
            <a:endParaRPr lang="en-US" sz="900" dirty="0">
              <a:solidFill>
                <a:schemeClr val="tx1"/>
              </a:solidFill>
            </a:endParaRPr>
          </a:p>
        </p:txBody>
      </p:sp>
      <p:sp>
        <p:nvSpPr>
          <p:cNvPr id="44" name="Rounded Rectangle 43"/>
          <p:cNvSpPr/>
          <p:nvPr/>
        </p:nvSpPr>
        <p:spPr>
          <a:xfrm>
            <a:off x="1752600" y="52578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Competitors</a:t>
            </a:r>
          </a:p>
          <a:p>
            <a:pPr marL="171396" lvl="0" indent="-171396">
              <a:buFont typeface="Arial" pitchFamily="34" charset="0"/>
              <a:buChar char="•"/>
            </a:pPr>
            <a:r>
              <a:rPr lang="en-US" sz="900" i="1" dirty="0" smtClean="0">
                <a:solidFill>
                  <a:prstClr val="black"/>
                </a:solidFill>
              </a:rPr>
              <a:t>E.g., Independent </a:t>
            </a:r>
            <a:r>
              <a:rPr lang="en-US" sz="900" i="1" dirty="0" err="1" smtClean="0">
                <a:solidFill>
                  <a:prstClr val="black"/>
                </a:solidFill>
              </a:rPr>
              <a:t>lmaging</a:t>
            </a:r>
            <a:r>
              <a:rPr lang="en-US" sz="900" i="1" dirty="0" smtClean="0">
                <a:solidFill>
                  <a:prstClr val="black"/>
                </a:solidFill>
              </a:rPr>
              <a:t> Center </a:t>
            </a:r>
            <a:r>
              <a:rPr lang="en-US" sz="900" i="1" dirty="0">
                <a:solidFill>
                  <a:prstClr val="black"/>
                </a:solidFill>
              </a:rPr>
              <a:t>B’s </a:t>
            </a:r>
            <a:r>
              <a:rPr lang="en-US" sz="900" i="1" dirty="0" smtClean="0">
                <a:solidFill>
                  <a:prstClr val="black"/>
                </a:solidFill>
              </a:rPr>
              <a:t>lower costs will </a:t>
            </a:r>
            <a:r>
              <a:rPr lang="en-US" sz="900" i="1" dirty="0">
                <a:solidFill>
                  <a:prstClr val="black"/>
                </a:solidFill>
              </a:rPr>
              <a:t>make it difficult to compete for </a:t>
            </a:r>
            <a:r>
              <a:rPr lang="en-US" sz="900" i="1" dirty="0" smtClean="0">
                <a:solidFill>
                  <a:prstClr val="black"/>
                </a:solidFill>
              </a:rPr>
              <a:t>patients, </a:t>
            </a:r>
            <a:r>
              <a:rPr lang="en-US" sz="900" i="1" dirty="0">
                <a:solidFill>
                  <a:prstClr val="black"/>
                </a:solidFill>
              </a:rPr>
              <a:t>need to send clear messages to </a:t>
            </a:r>
            <a:r>
              <a:rPr lang="en-US" sz="900" i="1" dirty="0" smtClean="0">
                <a:solidFill>
                  <a:prstClr val="black"/>
                </a:solidFill>
              </a:rPr>
              <a:t>patients of </a:t>
            </a:r>
            <a:r>
              <a:rPr lang="en-US" sz="900" i="1" dirty="0">
                <a:solidFill>
                  <a:prstClr val="black"/>
                </a:solidFill>
              </a:rPr>
              <a:t>high-quality facilities at </a:t>
            </a:r>
            <a:r>
              <a:rPr lang="en-US" sz="900" i="1" dirty="0" err="1" smtClean="0">
                <a:solidFill>
                  <a:prstClr val="black"/>
                </a:solidFill>
              </a:rPr>
              <a:t>Nanna</a:t>
            </a:r>
            <a:r>
              <a:rPr lang="en-US" sz="900" i="1" dirty="0" smtClean="0">
                <a:solidFill>
                  <a:prstClr val="black"/>
                </a:solidFill>
              </a:rPr>
              <a:t>. </a:t>
            </a:r>
            <a:endParaRPr lang="en-US" sz="900" i="1" dirty="0">
              <a:solidFill>
                <a:prstClr val="black"/>
              </a:solidFill>
            </a:endParaRPr>
          </a:p>
          <a:p>
            <a:pPr marL="112700" indent="-112700">
              <a:buFont typeface="Arial" pitchFamily="34" charset="0"/>
              <a:buChar char="•"/>
            </a:pPr>
            <a:r>
              <a:rPr lang="en-US" sz="900" dirty="0" smtClean="0">
                <a:solidFill>
                  <a:schemeClr val="tx1"/>
                </a:solidFill>
              </a:rPr>
              <a:t>XXX</a:t>
            </a:r>
            <a:endParaRPr lang="en-US" sz="900" dirty="0">
              <a:solidFill>
                <a:schemeClr val="tx1"/>
              </a:solidFill>
            </a:endParaRPr>
          </a:p>
        </p:txBody>
      </p:sp>
      <p:sp>
        <p:nvSpPr>
          <p:cNvPr id="47" name="Rounded Rectangle 46"/>
          <p:cNvSpPr/>
          <p:nvPr/>
        </p:nvSpPr>
        <p:spPr>
          <a:xfrm>
            <a:off x="4648200" y="52578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Physicians</a:t>
            </a:r>
          </a:p>
          <a:p>
            <a:pPr marL="112700" indent="-112700">
              <a:buFont typeface="Arial" pitchFamily="34" charset="0"/>
              <a:buChar char="•"/>
            </a:pPr>
            <a:r>
              <a:rPr lang="en-US" sz="900" i="1" dirty="0" smtClean="0">
                <a:solidFill>
                  <a:schemeClr val="tx1"/>
                </a:solidFill>
              </a:rPr>
              <a:t>E.g., Competition with national radiology groups will require long-term staff planning.</a:t>
            </a:r>
            <a:endParaRPr lang="en-US" sz="900" dirty="0">
              <a:solidFill>
                <a:schemeClr val="tx1"/>
              </a:solidFill>
            </a:endParaRPr>
          </a:p>
          <a:p>
            <a:pPr marL="112700" indent="-112700">
              <a:buFont typeface="Arial" pitchFamily="34" charset="0"/>
              <a:buChar char="•"/>
            </a:pPr>
            <a:r>
              <a:rPr lang="en-US" sz="900" dirty="0">
                <a:solidFill>
                  <a:schemeClr val="tx1"/>
                </a:solidFill>
              </a:rPr>
              <a:t>XXX</a:t>
            </a:r>
          </a:p>
        </p:txBody>
      </p:sp>
      <p:sp>
        <p:nvSpPr>
          <p:cNvPr id="48" name="Rounded Rectangle 47"/>
          <p:cNvSpPr/>
          <p:nvPr/>
        </p:nvSpPr>
        <p:spPr>
          <a:xfrm>
            <a:off x="5791200" y="38862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Employers</a:t>
            </a:r>
          </a:p>
          <a:p>
            <a:pPr marL="112700" indent="-112700">
              <a:buFont typeface="Arial" pitchFamily="34" charset="0"/>
              <a:buChar char="•"/>
            </a:pPr>
            <a:r>
              <a:rPr lang="en-US" sz="900" i="1" dirty="0" smtClean="0">
                <a:solidFill>
                  <a:schemeClr val="tx1"/>
                </a:solidFill>
              </a:rPr>
              <a:t>E.g., Will need to consider partnerships with Lily Co. to capture volumes.</a:t>
            </a:r>
            <a:endParaRPr lang="en-US" sz="900" i="1" dirty="0">
              <a:solidFill>
                <a:schemeClr val="tx1"/>
              </a:solidFill>
            </a:endParaRPr>
          </a:p>
          <a:p>
            <a:pPr marL="112700" indent="-112700">
              <a:buFont typeface="Arial" pitchFamily="34" charset="0"/>
              <a:buChar char="•"/>
            </a:pPr>
            <a:r>
              <a:rPr lang="en-US" sz="900" dirty="0">
                <a:solidFill>
                  <a:schemeClr val="tx1"/>
                </a:solidFill>
              </a:rPr>
              <a:t>XXX</a:t>
            </a:r>
          </a:p>
          <a:p>
            <a:pPr algn="ctr"/>
            <a:endParaRPr lang="en-US" sz="1100" b="1" dirty="0">
              <a:solidFill>
                <a:schemeClr val="tx1"/>
              </a:solidFill>
            </a:endParaRPr>
          </a:p>
        </p:txBody>
      </p:sp>
      <p:sp>
        <p:nvSpPr>
          <p:cNvPr id="49" name="Rounded Rectangle 48"/>
          <p:cNvSpPr/>
          <p:nvPr/>
        </p:nvSpPr>
        <p:spPr>
          <a:xfrm>
            <a:off x="5791200" y="25146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Payment Reform</a:t>
            </a:r>
          </a:p>
          <a:p>
            <a:pPr marL="112700" indent="-112700">
              <a:buFont typeface="Arial" pitchFamily="34" charset="0"/>
              <a:buChar char="•"/>
            </a:pPr>
            <a:r>
              <a:rPr lang="en-US" sz="900" i="1" dirty="0" smtClean="0">
                <a:solidFill>
                  <a:schemeClr val="tx1"/>
                </a:solidFill>
              </a:rPr>
              <a:t>E.g., Increased appropriateness scrutiny may limit utilization.</a:t>
            </a:r>
          </a:p>
          <a:p>
            <a:pPr marL="112700" indent="-112700">
              <a:buFont typeface="Arial" pitchFamily="34" charset="0"/>
              <a:buChar char="•"/>
            </a:pPr>
            <a:r>
              <a:rPr lang="en-US" sz="900" i="1" dirty="0" smtClean="0">
                <a:solidFill>
                  <a:schemeClr val="tx1"/>
                </a:solidFill>
              </a:rPr>
              <a:t>Imaging’s role in total care costs may draw scrutiny under reform.</a:t>
            </a:r>
            <a:endParaRPr lang="en-US" sz="900" i="1" dirty="0">
              <a:solidFill>
                <a:schemeClr val="tx1"/>
              </a:solidFill>
            </a:endParaRPr>
          </a:p>
          <a:p>
            <a:pPr marL="112700" indent="-112700">
              <a:buFont typeface="Arial" pitchFamily="34" charset="0"/>
              <a:buChar char="•"/>
            </a:pPr>
            <a:r>
              <a:rPr lang="en-US" sz="900" dirty="0">
                <a:solidFill>
                  <a:schemeClr val="tx1"/>
                </a:solidFill>
              </a:rPr>
              <a:t>XXX</a:t>
            </a:r>
          </a:p>
        </p:txBody>
      </p:sp>
      <p:sp>
        <p:nvSpPr>
          <p:cNvPr id="50" name="Rounded Rectangle 49"/>
          <p:cNvSpPr/>
          <p:nvPr/>
        </p:nvSpPr>
        <p:spPr>
          <a:xfrm>
            <a:off x="1752600" y="11430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Patients</a:t>
            </a:r>
          </a:p>
          <a:p>
            <a:pPr marL="171396" lvl="0" indent="-171396">
              <a:buFont typeface="Arial" pitchFamily="34" charset="0"/>
              <a:buChar char="•"/>
            </a:pPr>
            <a:r>
              <a:rPr lang="en-US" sz="900" i="1" dirty="0" smtClean="0">
                <a:solidFill>
                  <a:schemeClr val="tx1"/>
                </a:solidFill>
              </a:rPr>
              <a:t>E.g., </a:t>
            </a:r>
            <a:r>
              <a:rPr lang="en-US" sz="900" i="1" dirty="0" smtClean="0">
                <a:solidFill>
                  <a:prstClr val="black"/>
                </a:solidFill>
              </a:rPr>
              <a:t>The aging population will </a:t>
            </a:r>
            <a:r>
              <a:rPr lang="en-US" sz="900" i="1" dirty="0">
                <a:solidFill>
                  <a:prstClr val="black"/>
                </a:solidFill>
              </a:rPr>
              <a:t>require expansion of facilities and specialists to meet </a:t>
            </a:r>
            <a:r>
              <a:rPr lang="en-US" sz="900" i="1" dirty="0" smtClean="0">
                <a:solidFill>
                  <a:prstClr val="black"/>
                </a:solidFill>
              </a:rPr>
              <a:t>patient imaging needs.</a:t>
            </a:r>
          </a:p>
          <a:p>
            <a:pPr marL="171396" lvl="0" indent="-171396">
              <a:buFont typeface="Arial" pitchFamily="34" charset="0"/>
              <a:buChar char="•"/>
            </a:pPr>
            <a:r>
              <a:rPr lang="en-US" sz="900" i="1" dirty="0" smtClean="0">
                <a:solidFill>
                  <a:prstClr val="black"/>
                </a:solidFill>
              </a:rPr>
              <a:t>Price sensitivity and consumerism will impact patient volumes.</a:t>
            </a:r>
            <a:endParaRPr lang="en-US" sz="900" i="1" dirty="0">
              <a:solidFill>
                <a:prstClr val="black"/>
              </a:solidFill>
            </a:endParaRPr>
          </a:p>
          <a:p>
            <a:pPr marL="112700" indent="-112700">
              <a:buFont typeface="Arial" pitchFamily="34" charset="0"/>
              <a:buChar char="•"/>
            </a:pPr>
            <a:r>
              <a:rPr lang="en-US" sz="900" dirty="0" smtClean="0">
                <a:solidFill>
                  <a:schemeClr val="tx1"/>
                </a:solidFill>
              </a:rPr>
              <a:t>XXX</a:t>
            </a:r>
            <a:endParaRPr lang="en-US" sz="900"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sp>
        <p:nvSpPr>
          <p:cNvPr id="19" name="Rounded Rectangle 18"/>
          <p:cNvSpPr/>
          <p:nvPr/>
        </p:nvSpPr>
        <p:spPr>
          <a:xfrm>
            <a:off x="609600" y="38862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Technology</a:t>
            </a:r>
          </a:p>
          <a:p>
            <a:pPr marL="112700" indent="-112700">
              <a:buFont typeface="Arial" pitchFamily="34" charset="0"/>
              <a:buChar char="•"/>
            </a:pPr>
            <a:r>
              <a:rPr lang="en-US" sz="900" i="1" dirty="0" smtClean="0">
                <a:solidFill>
                  <a:schemeClr val="tx1"/>
                </a:solidFill>
              </a:rPr>
              <a:t>E.g., Will need to explore costs of low-dose CT scanners to capture </a:t>
            </a:r>
            <a:r>
              <a:rPr lang="en-US" sz="900" i="1" smtClean="0">
                <a:solidFill>
                  <a:schemeClr val="tx1"/>
                </a:solidFill>
              </a:rPr>
              <a:t>patient volumes.</a:t>
            </a:r>
            <a:endParaRPr lang="en-US" sz="900" i="1" dirty="0">
              <a:solidFill>
                <a:schemeClr val="tx1"/>
              </a:solidFill>
            </a:endParaRPr>
          </a:p>
          <a:p>
            <a:pPr marL="112700" indent="-112700">
              <a:buFont typeface="Arial" pitchFamily="34" charset="0"/>
              <a:buChar char="•"/>
            </a:pPr>
            <a:r>
              <a:rPr lang="en-US" sz="900" dirty="0">
                <a:solidFill>
                  <a:schemeClr val="tx1"/>
                </a:solidFill>
              </a:rPr>
              <a:t>XXX</a:t>
            </a:r>
          </a:p>
        </p:txBody>
      </p:sp>
      <p:sp>
        <p:nvSpPr>
          <p:cNvPr id="20" name="Rounded Rectangle 19"/>
          <p:cNvSpPr/>
          <p:nvPr/>
        </p:nvSpPr>
        <p:spPr>
          <a:xfrm>
            <a:off x="4648200" y="11430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t"/>
          <a:lstStyle/>
          <a:p>
            <a:pPr algn="ctr"/>
            <a:r>
              <a:rPr lang="en-US" sz="1100" b="1" dirty="0">
                <a:solidFill>
                  <a:schemeClr val="tx1"/>
                </a:solidFill>
              </a:rPr>
              <a:t>Payers</a:t>
            </a:r>
          </a:p>
          <a:p>
            <a:pPr marL="112700" indent="-112700">
              <a:buFont typeface="Arial" pitchFamily="34" charset="0"/>
              <a:buChar char="•"/>
            </a:pPr>
            <a:r>
              <a:rPr lang="en-US" sz="900" i="1" dirty="0" smtClean="0">
                <a:solidFill>
                  <a:schemeClr val="tx1"/>
                </a:solidFill>
              </a:rPr>
              <a:t>E.g., Payer steerage towards lower cost imaging centers will disfavor </a:t>
            </a:r>
            <a:r>
              <a:rPr lang="en-US" sz="900" i="1" dirty="0" err="1" smtClean="0">
                <a:solidFill>
                  <a:schemeClr val="tx1"/>
                </a:solidFill>
              </a:rPr>
              <a:t>Nanna</a:t>
            </a:r>
            <a:r>
              <a:rPr lang="en-US" sz="900" i="1" dirty="0" smtClean="0">
                <a:solidFill>
                  <a:schemeClr val="tx1"/>
                </a:solidFill>
              </a:rPr>
              <a:t> Hospital. </a:t>
            </a:r>
          </a:p>
          <a:p>
            <a:pPr marL="112700" indent="-112700">
              <a:buFont typeface="Arial" pitchFamily="34" charset="0"/>
              <a:buChar char="•"/>
            </a:pPr>
            <a:r>
              <a:rPr lang="en-US" sz="900" dirty="0" smtClean="0">
                <a:solidFill>
                  <a:schemeClr val="tx1"/>
                </a:solidFill>
              </a:rPr>
              <a:t>XXX</a:t>
            </a:r>
            <a:endParaRPr lang="en-US" sz="900"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grpSp>
        <p:nvGrpSpPr>
          <p:cNvPr id="27" name="Group 26"/>
          <p:cNvGrpSpPr/>
          <p:nvPr/>
        </p:nvGrpSpPr>
        <p:grpSpPr>
          <a:xfrm>
            <a:off x="3581400" y="2667000"/>
            <a:ext cx="1981200" cy="2362200"/>
            <a:chOff x="3935937" y="3084112"/>
            <a:chExt cx="1295399" cy="1604754"/>
          </a:xfrm>
        </p:grpSpPr>
        <p:pic>
          <p:nvPicPr>
            <p:cNvPr id="36" name="Picture 2" descr="L:\Public\Share\ABC Templates and Resources\ABC Art Icons Logos\ABC Modern Icons\Hospital_building.png"/>
            <p:cNvPicPr>
              <a:picLocks noChangeAspect="1" noChangeArrowheads="1"/>
            </p:cNvPicPr>
            <p:nvPr/>
          </p:nvPicPr>
          <p:blipFill>
            <a:blip r:embed="rId3" cstate="print"/>
            <a:srcRect/>
            <a:stretch>
              <a:fillRect/>
            </a:stretch>
          </p:blipFill>
          <p:spPr bwMode="auto">
            <a:xfrm>
              <a:off x="4355037" y="3689264"/>
              <a:ext cx="457200" cy="394449"/>
            </a:xfrm>
            <a:prstGeom prst="rect">
              <a:avLst/>
            </a:prstGeom>
            <a:noFill/>
          </p:spPr>
        </p:pic>
        <p:sp>
          <p:nvSpPr>
            <p:cNvPr id="37" name="Right Arrow 36"/>
            <p:cNvSpPr/>
            <p:nvPr/>
          </p:nvSpPr>
          <p:spPr bwMode="auto">
            <a:xfrm rot="1718270">
              <a:off x="3935937" y="35377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38" name="Right Arrow 37"/>
            <p:cNvSpPr/>
            <p:nvPr/>
          </p:nvSpPr>
          <p:spPr bwMode="auto">
            <a:xfrm rot="19881730" flipV="1">
              <a:off x="3935937" y="39878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39" name="Right Arrow 38"/>
            <p:cNvSpPr/>
            <p:nvPr/>
          </p:nvSpPr>
          <p:spPr bwMode="auto">
            <a:xfrm rot="19881730" flipH="1">
              <a:off x="4850336" y="35377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40" name="Right Arrow 39"/>
            <p:cNvSpPr/>
            <p:nvPr/>
          </p:nvSpPr>
          <p:spPr bwMode="auto">
            <a:xfrm rot="1718270" flipH="1" flipV="1">
              <a:off x="4850336" y="39878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grpSp>
          <p:nvGrpSpPr>
            <p:cNvPr id="23" name="Group 22"/>
            <p:cNvGrpSpPr/>
            <p:nvPr/>
          </p:nvGrpSpPr>
          <p:grpSpPr>
            <a:xfrm rot="16200000">
              <a:off x="4381500" y="4120908"/>
              <a:ext cx="381000" cy="754916"/>
              <a:chOff x="4088337" y="3690170"/>
              <a:chExt cx="381000" cy="754916"/>
            </a:xfrm>
          </p:grpSpPr>
          <p:sp>
            <p:nvSpPr>
              <p:cNvPr id="21" name="Right Arrow 20"/>
              <p:cNvSpPr/>
              <p:nvPr/>
            </p:nvSpPr>
            <p:spPr bwMode="auto">
              <a:xfrm rot="1718270">
                <a:off x="4088337" y="36901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22" name="Right Arrow 21"/>
              <p:cNvSpPr/>
              <p:nvPr/>
            </p:nvSpPr>
            <p:spPr bwMode="auto">
              <a:xfrm rot="19881730" flipV="1">
                <a:off x="4088337" y="41402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grpSp>
        <p:grpSp>
          <p:nvGrpSpPr>
            <p:cNvPr id="24" name="Group 23"/>
            <p:cNvGrpSpPr/>
            <p:nvPr/>
          </p:nvGrpSpPr>
          <p:grpSpPr>
            <a:xfrm rot="5400000" flipV="1">
              <a:off x="4381500" y="2897154"/>
              <a:ext cx="381000" cy="754916"/>
              <a:chOff x="4088337" y="3690170"/>
              <a:chExt cx="381000" cy="754916"/>
            </a:xfrm>
          </p:grpSpPr>
          <p:sp>
            <p:nvSpPr>
              <p:cNvPr id="25" name="Right Arrow 24"/>
              <p:cNvSpPr/>
              <p:nvPr/>
            </p:nvSpPr>
            <p:spPr bwMode="auto">
              <a:xfrm rot="1718270">
                <a:off x="4088337" y="36901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sp>
            <p:nvSpPr>
              <p:cNvPr id="26" name="Right Arrow 25"/>
              <p:cNvSpPr/>
              <p:nvPr/>
            </p:nvSpPr>
            <p:spPr bwMode="auto">
              <a:xfrm rot="19881730" flipV="1">
                <a:off x="4088337" y="41402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3212"/>
                <a:endParaRPr lang="en-US" sz="1000" dirty="0">
                  <a:solidFill>
                    <a:schemeClr val="bg2"/>
                  </a:solidFill>
                  <a:latin typeface="+mj-lt"/>
                </a:endParaRPr>
              </a:p>
            </p:txBody>
          </p:sp>
        </p:grpSp>
      </p:grpSp>
    </p:spTree>
    <p:extLst>
      <p:ext uri="{BB962C8B-B14F-4D97-AF65-F5344CB8AC3E}">
        <p14:creationId xmlns:p14="http://schemas.microsoft.com/office/powerpoint/2010/main" val="2267119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a:t>
            </a:fld>
            <a:endParaRPr lang="en-US" dirty="0">
              <a:solidFill>
                <a:srgbClr val="000000"/>
              </a:solidFill>
            </a:endParaRPr>
          </a:p>
        </p:txBody>
      </p:sp>
      <p:sp>
        <p:nvSpPr>
          <p:cNvPr id="15" name="Text Placeholder 14"/>
          <p:cNvSpPr>
            <a:spLocks noGrp="1"/>
          </p:cNvSpPr>
          <p:nvPr>
            <p:ph type="body" sz="quarter" idx="19"/>
          </p:nvPr>
        </p:nvSpPr>
        <p:spPr/>
        <p:txBody>
          <a:bodyPr/>
          <a:lstStyle/>
          <a:p>
            <a:r>
              <a:rPr lang="en-US" dirty="0" smtClean="0">
                <a:solidFill>
                  <a:schemeClr val="accent4"/>
                </a:solidFill>
              </a:rPr>
              <a:t>Instructions</a:t>
            </a:r>
            <a:endParaRPr lang="en-US" dirty="0">
              <a:solidFill>
                <a:schemeClr val="accent4"/>
              </a:solidFill>
            </a:endParaRPr>
          </a:p>
        </p:txBody>
      </p:sp>
      <p:sp>
        <p:nvSpPr>
          <p:cNvPr id="12" name="Title 11"/>
          <p:cNvSpPr>
            <a:spLocks noGrp="1"/>
          </p:cNvSpPr>
          <p:nvPr>
            <p:ph type="title"/>
          </p:nvPr>
        </p:nvSpPr>
        <p:spPr/>
        <p:txBody>
          <a:bodyPr/>
          <a:lstStyle/>
          <a:p>
            <a:r>
              <a:rPr lang="en-US" dirty="0" smtClean="0">
                <a:solidFill>
                  <a:schemeClr val="accent4"/>
                </a:solidFill>
              </a:rPr>
              <a:t>How to use this template</a:t>
            </a:r>
            <a:endParaRPr lang="en-US" dirty="0">
              <a:solidFill>
                <a:schemeClr val="accent4"/>
              </a:solidFill>
            </a:endParaRPr>
          </a:p>
        </p:txBody>
      </p:sp>
      <p:sp>
        <p:nvSpPr>
          <p:cNvPr id="13" name="Text Placeholder 12"/>
          <p:cNvSpPr>
            <a:spLocks noGrp="1"/>
          </p:cNvSpPr>
          <p:nvPr>
            <p:ph type="body" sz="quarter" idx="11"/>
          </p:nvPr>
        </p:nvSpPr>
        <p:spPr>
          <a:xfrm>
            <a:off x="399866" y="1295400"/>
            <a:ext cx="8314171" cy="3405426"/>
          </a:xfrm>
        </p:spPr>
        <p:txBody>
          <a:bodyPr/>
          <a:lstStyle/>
          <a:p>
            <a:r>
              <a:rPr lang="en-US" sz="1000" dirty="0" smtClean="0">
                <a:solidFill>
                  <a:schemeClr val="accent4"/>
                </a:solidFill>
              </a:rPr>
              <a:t>The Imaging Strategic Plan Template assists you in developing a ready-to-present strategic plan that is goal-oriented, actionable, measurable and aligned with institution priorities.  </a:t>
            </a:r>
          </a:p>
          <a:p>
            <a:endParaRPr lang="en-US" sz="1000" dirty="0">
              <a:solidFill>
                <a:schemeClr val="accent4"/>
              </a:solidFill>
            </a:endParaRPr>
          </a:p>
          <a:p>
            <a:r>
              <a:rPr lang="en-US" sz="1000" dirty="0" smtClean="0">
                <a:solidFill>
                  <a:schemeClr val="accent4"/>
                </a:solidFill>
              </a:rPr>
              <a:t>The template provides direction on key steps of the planning process: performance analysis, market assessment, strategic plan design, and plan evaluation.  Review the available tools and exercises included in this document and add and remove slides to match the level of detail you need.</a:t>
            </a:r>
          </a:p>
          <a:p>
            <a:endParaRPr lang="en-US" sz="1000" dirty="0">
              <a:solidFill>
                <a:schemeClr val="accent4"/>
              </a:solidFill>
            </a:endParaRPr>
          </a:p>
          <a:p>
            <a:r>
              <a:rPr lang="en-US" sz="1000" dirty="0" smtClean="0">
                <a:solidFill>
                  <a:schemeClr val="accent4"/>
                </a:solidFill>
              </a:rPr>
              <a:t>The template is designed to be used as an active document across the life of the strategic plan.  Progress on the plan can be continuously tracked using the scorecard provided and modifications can be made as needed.  Templates for financial planning, implementation planning, and communication planning are also included.</a:t>
            </a:r>
          </a:p>
          <a:p>
            <a:endParaRPr lang="en-US" sz="1000" dirty="0">
              <a:solidFill>
                <a:schemeClr val="accent4"/>
              </a:solidFill>
            </a:endParaRPr>
          </a:p>
          <a:p>
            <a:r>
              <a:rPr lang="en-US" sz="1000" dirty="0" smtClean="0">
                <a:solidFill>
                  <a:schemeClr val="accent4"/>
                </a:solidFill>
              </a:rPr>
              <a:t>This template can be used for an individual hospital, service line or multihospital system service line.  Throughout the template, “institution” is used to refer to either the hospital or the health system.   </a:t>
            </a:r>
          </a:p>
          <a:p>
            <a:endParaRPr lang="en-US" sz="1000" dirty="0">
              <a:solidFill>
                <a:schemeClr val="accent4"/>
              </a:solidFill>
            </a:endParaRPr>
          </a:p>
          <a:p>
            <a:r>
              <a:rPr lang="en-US" sz="1000" dirty="0" smtClean="0">
                <a:solidFill>
                  <a:schemeClr val="accent4"/>
                </a:solidFill>
              </a:rPr>
              <a:t>The “notes” section of each slide describes the purpose of each component and provides instructions for the specific task to complete.  Where appropriate, links to additional resources are provided to assist in the analysis. </a:t>
            </a:r>
            <a:r>
              <a:rPr lang="en-US" sz="1000" dirty="0">
                <a:solidFill>
                  <a:schemeClr val="accent4"/>
                </a:solidFill>
              </a:rPr>
              <a:t> </a:t>
            </a:r>
            <a:r>
              <a:rPr lang="en-US" sz="1000" dirty="0" smtClean="0">
                <a:solidFill>
                  <a:schemeClr val="accent4"/>
                </a:solidFill>
              </a:rPr>
              <a:t>Further instructions appear on the slides as place holders and examples are provided throughout the template slides in italics.  </a:t>
            </a:r>
          </a:p>
          <a:p>
            <a:endParaRPr lang="en-US" sz="1000" dirty="0">
              <a:solidFill>
                <a:schemeClr val="accent4"/>
              </a:solidFill>
            </a:endParaRPr>
          </a:p>
          <a:p>
            <a:r>
              <a:rPr lang="en-US" sz="1000" dirty="0" smtClean="0">
                <a:solidFill>
                  <a:schemeClr val="accent4"/>
                </a:solidFill>
              </a:rPr>
              <a:t>After completing the template, </a:t>
            </a:r>
            <a:r>
              <a:rPr lang="en-US" sz="1000" dirty="0">
                <a:solidFill>
                  <a:schemeClr val="accent4"/>
                </a:solidFill>
              </a:rPr>
              <a:t>r</a:t>
            </a:r>
            <a:r>
              <a:rPr lang="en-US" sz="1000" dirty="0" smtClean="0">
                <a:solidFill>
                  <a:schemeClr val="accent4"/>
                </a:solidFill>
              </a:rPr>
              <a:t>emove the Advisory Board slides  and delete/replace </a:t>
            </a:r>
            <a:r>
              <a:rPr lang="en-US" sz="1000" dirty="0">
                <a:solidFill>
                  <a:schemeClr val="accent4"/>
                </a:solidFill>
              </a:rPr>
              <a:t>all placeholder and sample text that appears </a:t>
            </a:r>
            <a:r>
              <a:rPr lang="en-US" sz="1000" dirty="0" smtClean="0">
                <a:solidFill>
                  <a:schemeClr val="accent4"/>
                </a:solidFill>
              </a:rPr>
              <a:t>on the slides </a:t>
            </a:r>
            <a:r>
              <a:rPr lang="en-US" sz="1000" dirty="0">
                <a:solidFill>
                  <a:schemeClr val="accent4"/>
                </a:solidFill>
              </a:rPr>
              <a:t>to </a:t>
            </a:r>
            <a:r>
              <a:rPr lang="en-US" sz="1000" dirty="0" smtClean="0">
                <a:solidFill>
                  <a:schemeClr val="accent4"/>
                </a:solidFill>
              </a:rPr>
              <a:t>share the presentation with stakeholders.</a:t>
            </a:r>
          </a:p>
          <a:p>
            <a:endParaRPr lang="en-US" sz="1000" dirty="0" smtClean="0">
              <a:solidFill>
                <a:schemeClr val="accent4"/>
              </a:solidFill>
            </a:endParaRPr>
          </a:p>
          <a:p>
            <a:r>
              <a:rPr lang="en-US" sz="1000" dirty="0" smtClean="0">
                <a:solidFill>
                  <a:schemeClr val="accent4"/>
                </a:solidFill>
              </a:rPr>
              <a:t>If you would like further assistance please contact:</a:t>
            </a:r>
          </a:p>
          <a:p>
            <a:endParaRPr lang="en-US" sz="1000" dirty="0">
              <a:solidFill>
                <a:schemeClr val="accent4"/>
              </a:solidFill>
            </a:endParaRPr>
          </a:p>
        </p:txBody>
      </p:sp>
      <p:pic>
        <p:nvPicPr>
          <p:cNvPr id="7" name="Picture 6" descr="ABC_logo_rgb.png"/>
          <p:cNvPicPr>
            <a:picLocks noChangeAspect="1"/>
          </p:cNvPicPr>
          <p:nvPr/>
        </p:nvPicPr>
        <p:blipFill>
          <a:blip r:embed="rId3" cstate="print"/>
          <a:stretch>
            <a:fillRect/>
          </a:stretch>
        </p:blipFill>
        <p:spPr bwMode="gray">
          <a:xfrm>
            <a:off x="5405584" y="349626"/>
            <a:ext cx="1172095" cy="451256"/>
          </a:xfrm>
          <a:prstGeom prst="rect">
            <a:avLst/>
          </a:prstGeom>
        </p:spPr>
      </p:pic>
      <p:cxnSp>
        <p:nvCxnSpPr>
          <p:cNvPr id="8" name="Straight Connector 7"/>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15"/>
          <p:cNvSpPr txBox="1">
            <a:spLocks/>
          </p:cNvSpPr>
          <p:nvPr/>
        </p:nvSpPr>
        <p:spPr bwMode="gray">
          <a:xfrm>
            <a:off x="6769216" y="417006"/>
            <a:ext cx="1945295" cy="322729"/>
          </a:xfrm>
          <a:prstGeom prst="rect">
            <a:avLst/>
          </a:prstGeom>
        </p:spPr>
        <p:txBody>
          <a:bodyPr vert="horz" wrap="square" lIns="41020" tIns="41020" rIns="41020" bIns="4102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r>
              <a:rPr lang="en-US" dirty="0" smtClean="0"/>
              <a:t>Imaging Performance Partnership</a:t>
            </a:r>
            <a:endParaRPr lang="en-US" dirty="0"/>
          </a:p>
        </p:txBody>
      </p:sp>
      <p:sp>
        <p:nvSpPr>
          <p:cNvPr id="10" name="TextBox 9"/>
          <p:cNvSpPr txBox="1"/>
          <p:nvPr/>
        </p:nvSpPr>
        <p:spPr>
          <a:xfrm>
            <a:off x="1733927" y="4700826"/>
            <a:ext cx="2228474" cy="861774"/>
          </a:xfrm>
          <a:prstGeom prst="rect">
            <a:avLst/>
          </a:prstGeom>
          <a:noFill/>
        </p:spPr>
        <p:txBody>
          <a:bodyPr wrap="square" lIns="45720" rIns="45720" rtlCol="0">
            <a:spAutoFit/>
          </a:bodyPr>
          <a:lstStyle/>
          <a:p>
            <a:r>
              <a:rPr lang="en-US" sz="1000" b="1" dirty="0" smtClean="0">
                <a:solidFill>
                  <a:schemeClr val="accent4"/>
                </a:solidFill>
              </a:rPr>
              <a:t>Ingrid Lund, PhD</a:t>
            </a:r>
          </a:p>
          <a:p>
            <a:r>
              <a:rPr lang="en-US" sz="1000" b="1" dirty="0" smtClean="0">
                <a:solidFill>
                  <a:schemeClr val="accent4"/>
                </a:solidFill>
              </a:rPr>
              <a:t>Practice Manager</a:t>
            </a:r>
          </a:p>
          <a:p>
            <a:r>
              <a:rPr lang="en-US" sz="1000" dirty="0" smtClean="0">
                <a:solidFill>
                  <a:schemeClr val="accent4"/>
                </a:solidFill>
              </a:rPr>
              <a:t>Imaging Performance Partnership</a:t>
            </a:r>
          </a:p>
          <a:p>
            <a:r>
              <a:rPr lang="en-US" sz="1000" dirty="0" smtClean="0">
                <a:solidFill>
                  <a:schemeClr val="accent4"/>
                </a:solidFill>
              </a:rPr>
              <a:t>202-266-5699</a:t>
            </a:r>
          </a:p>
          <a:p>
            <a:r>
              <a:rPr lang="en-US" sz="1000" dirty="0" smtClean="0">
                <a:solidFill>
                  <a:schemeClr val="accent4"/>
                </a:solidFill>
              </a:rPr>
              <a:t>lundi@advisory.com</a:t>
            </a:r>
          </a:p>
        </p:txBody>
      </p:sp>
      <p:sp>
        <p:nvSpPr>
          <p:cNvPr id="11" name="TextBox 10"/>
          <p:cNvSpPr txBox="1"/>
          <p:nvPr/>
        </p:nvSpPr>
        <p:spPr>
          <a:xfrm>
            <a:off x="5078189" y="4700826"/>
            <a:ext cx="2389411" cy="861774"/>
          </a:xfrm>
          <a:prstGeom prst="rect">
            <a:avLst/>
          </a:prstGeom>
          <a:noFill/>
        </p:spPr>
        <p:txBody>
          <a:bodyPr wrap="square" lIns="45720" rIns="45720" rtlCol="0">
            <a:spAutoFit/>
          </a:bodyPr>
          <a:lstStyle/>
          <a:p>
            <a:r>
              <a:rPr lang="en-US" sz="1000" b="1" dirty="0" smtClean="0">
                <a:solidFill>
                  <a:schemeClr val="accent4"/>
                </a:solidFill>
              </a:rPr>
              <a:t>Ben Lauing</a:t>
            </a:r>
          </a:p>
          <a:p>
            <a:r>
              <a:rPr lang="en-US" sz="1000" b="1" dirty="0" smtClean="0">
                <a:solidFill>
                  <a:schemeClr val="accent4"/>
                </a:solidFill>
              </a:rPr>
              <a:t>Senior Analyst</a:t>
            </a:r>
          </a:p>
          <a:p>
            <a:r>
              <a:rPr lang="en-US" sz="1000" dirty="0" smtClean="0">
                <a:solidFill>
                  <a:schemeClr val="accent4"/>
                </a:solidFill>
              </a:rPr>
              <a:t>Imaging Performance Partnership</a:t>
            </a:r>
          </a:p>
          <a:p>
            <a:r>
              <a:rPr lang="en-US" sz="1000" dirty="0" smtClean="0">
                <a:solidFill>
                  <a:schemeClr val="accent4"/>
                </a:solidFill>
              </a:rPr>
              <a:t>202-568-7996</a:t>
            </a:r>
          </a:p>
          <a:p>
            <a:r>
              <a:rPr lang="en-US" sz="1000" dirty="0" smtClean="0">
                <a:solidFill>
                  <a:schemeClr val="accent4"/>
                </a:solidFill>
              </a:rPr>
              <a:t>lauingb@advisory.com</a:t>
            </a:r>
          </a:p>
        </p:txBody>
      </p:sp>
      <p:sp>
        <p:nvSpPr>
          <p:cNvPr id="3" name="Text Placeholder 2"/>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bwMode="auto">
          <a:xfrm>
            <a:off x="5486402" y="1542315"/>
            <a:ext cx="3291590" cy="3161181"/>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fontAlgn="base">
              <a:spcBef>
                <a:spcPct val="0"/>
              </a:spcBef>
              <a:spcAft>
                <a:spcPct val="0"/>
              </a:spcAft>
            </a:pPr>
            <a:endParaRPr lang="en-US" sz="1400" dirty="0">
              <a:solidFill>
                <a:srgbClr val="BFBFBF"/>
              </a:solidFill>
            </a:endParaRPr>
          </a:p>
        </p:txBody>
      </p:sp>
      <p:sp>
        <p:nvSpPr>
          <p:cNvPr id="2" name="Slide Number Placeholder 1"/>
          <p:cNvSpPr>
            <a:spLocks noGrp="1"/>
          </p:cNvSpPr>
          <p:nvPr>
            <p:ph type="sldNum" sz="quarter" idx="10"/>
          </p:nvPr>
        </p:nvSpPr>
        <p:spPr>
          <a:xfrm>
            <a:off x="4271359" y="6571616"/>
            <a:ext cx="621771" cy="242047"/>
          </a:xfrm>
        </p:spPr>
        <p:txBody>
          <a:bodyPr/>
          <a:lstStyle/>
          <a:p>
            <a:fld id="{720EF1D8-22C3-47F9-97C9-90650415DCF1}" type="slidenum">
              <a:rPr lang="en-US" smtClean="0">
                <a:solidFill>
                  <a:srgbClr val="000000"/>
                </a:solidFill>
              </a:rPr>
              <a:pPr/>
              <a:t>20</a:t>
            </a:fld>
            <a:endParaRPr lang="en-US" dirty="0">
              <a:solidFill>
                <a:srgbClr val="000000"/>
              </a:solidFill>
            </a:endParaRPr>
          </a:p>
        </p:txBody>
      </p:sp>
      <p:sp>
        <p:nvSpPr>
          <p:cNvPr id="88" name="Text Placeholder 3"/>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Patients: Geographic Distribution of Market by Region</a:t>
            </a:r>
            <a:endParaRPr lang="en-US" dirty="0"/>
          </a:p>
        </p:txBody>
      </p:sp>
      <p:sp>
        <p:nvSpPr>
          <p:cNvPr id="89" name="Text Placeholder 7"/>
          <p:cNvSpPr txBox="1">
            <a:spLocks/>
          </p:cNvSpPr>
          <p:nvPr/>
        </p:nvSpPr>
        <p:spPr>
          <a:xfrm>
            <a:off x="5934771" y="1508985"/>
            <a:ext cx="2394857" cy="290023"/>
          </a:xfrm>
          <a:prstGeom prst="rect">
            <a:avLst/>
          </a:prstGeom>
        </p:spPr>
        <p:txBody>
          <a:bodyPr lIns="130573" tIns="65288" rIns="130573" bIns="65288"/>
          <a:lstStyle/>
          <a:p>
            <a:pPr marL="163219" indent="-163219" algn="ctr" defTabSz="932966" fontAlgn="base">
              <a:spcBef>
                <a:spcPct val="20000"/>
              </a:spcBef>
              <a:spcAft>
                <a:spcPct val="0"/>
              </a:spcAft>
              <a:defRPr/>
            </a:pPr>
            <a:r>
              <a:rPr lang="en-US" sz="1100" b="1" kern="0" dirty="0">
                <a:solidFill>
                  <a:srgbClr val="000000"/>
                </a:solidFill>
                <a:cs typeface="Arial" pitchFamily="34" charset="0"/>
              </a:rPr>
              <a:t>Patient Origin by Region</a:t>
            </a:r>
          </a:p>
        </p:txBody>
      </p:sp>
      <p:sp>
        <p:nvSpPr>
          <p:cNvPr id="92" name="Text Placeholder 8"/>
          <p:cNvSpPr txBox="1">
            <a:spLocks/>
          </p:cNvSpPr>
          <p:nvPr/>
        </p:nvSpPr>
        <p:spPr>
          <a:xfrm>
            <a:off x="6125271" y="1748473"/>
            <a:ext cx="2013857" cy="235119"/>
          </a:xfrm>
          <a:prstGeom prst="rect">
            <a:avLst/>
          </a:prstGeom>
        </p:spPr>
        <p:txBody>
          <a:bodyPr lIns="130573" tIns="65288" rIns="130573" bIns="65288"/>
          <a:lstStyle/>
          <a:p>
            <a:pPr marL="163219" indent="-163219" algn="ctr" defTabSz="932966" fontAlgn="base">
              <a:spcBef>
                <a:spcPct val="20000"/>
              </a:spcBef>
              <a:spcAft>
                <a:spcPct val="0"/>
              </a:spcAft>
              <a:defRPr/>
            </a:pPr>
            <a:r>
              <a:rPr lang="en-US" sz="1100" i="1" kern="0" dirty="0">
                <a:solidFill>
                  <a:srgbClr val="000000"/>
                </a:solidFill>
                <a:cs typeface="Arial" pitchFamily="34" charset="0"/>
              </a:rPr>
              <a:t>Zip Code or County</a:t>
            </a:r>
            <a:endParaRPr lang="en-US" sz="1100" kern="0" dirty="0">
              <a:solidFill>
                <a:srgbClr val="000000"/>
              </a:solidFill>
              <a:cs typeface="Arial" pitchFamily="34" charset="0"/>
            </a:endParaRPr>
          </a:p>
        </p:txBody>
      </p:sp>
      <p:graphicFrame>
        <p:nvGraphicFramePr>
          <p:cNvPr id="93" name="Chart 92"/>
          <p:cNvGraphicFramePr/>
          <p:nvPr>
            <p:extLst>
              <p:ext uri="{D42A27DB-BD31-4B8C-83A1-F6EECF244321}">
                <p14:modId xmlns:p14="http://schemas.microsoft.com/office/powerpoint/2010/main" val="655079136"/>
              </p:ext>
            </p:extLst>
          </p:nvPr>
        </p:nvGraphicFramePr>
        <p:xfrm>
          <a:off x="5951096" y="1828296"/>
          <a:ext cx="2362200" cy="2645816"/>
        </p:xfrm>
        <a:graphic>
          <a:graphicData uri="http://schemas.openxmlformats.org/drawingml/2006/chart">
            <c:chart xmlns:c="http://schemas.openxmlformats.org/drawingml/2006/chart" xmlns:r="http://schemas.openxmlformats.org/officeDocument/2006/relationships" r:id="rId3"/>
          </a:graphicData>
        </a:graphic>
      </p:graphicFrame>
      <p:sp>
        <p:nvSpPr>
          <p:cNvPr id="94" name="TextBox 93"/>
          <p:cNvSpPr txBox="1"/>
          <p:nvPr/>
        </p:nvSpPr>
        <p:spPr>
          <a:xfrm>
            <a:off x="7785341" y="2368012"/>
            <a:ext cx="1088571" cy="301128"/>
          </a:xfrm>
          <a:prstGeom prst="rect">
            <a:avLst/>
          </a:prstGeom>
          <a:noFill/>
        </p:spPr>
        <p:txBody>
          <a:bodyPr wrap="square" lIns="130573" tIns="65288" rIns="130573" bIns="65288" rtlCol="0">
            <a:spAutoFit/>
          </a:bodyPr>
          <a:lstStyle/>
          <a:p>
            <a:pPr defTabSz="1305808" fontAlgn="base">
              <a:spcBef>
                <a:spcPct val="0"/>
              </a:spcBef>
              <a:spcAft>
                <a:spcPct val="0"/>
              </a:spcAft>
            </a:pPr>
            <a:r>
              <a:rPr lang="en-US" sz="1100" dirty="0">
                <a:solidFill>
                  <a:srgbClr val="000000"/>
                </a:solidFill>
              </a:rPr>
              <a:t>Region 1</a:t>
            </a:r>
          </a:p>
        </p:txBody>
      </p:sp>
      <p:sp>
        <p:nvSpPr>
          <p:cNvPr id="95" name="TextBox 94"/>
          <p:cNvSpPr txBox="1"/>
          <p:nvPr/>
        </p:nvSpPr>
        <p:spPr>
          <a:xfrm>
            <a:off x="7758604" y="3682509"/>
            <a:ext cx="1088571" cy="301128"/>
          </a:xfrm>
          <a:prstGeom prst="rect">
            <a:avLst/>
          </a:prstGeom>
          <a:noFill/>
        </p:spPr>
        <p:txBody>
          <a:bodyPr wrap="square" lIns="130573" tIns="65288" rIns="130573" bIns="65288" rtlCol="0">
            <a:spAutoFit/>
          </a:bodyPr>
          <a:lstStyle/>
          <a:p>
            <a:pPr defTabSz="1305808" fontAlgn="base">
              <a:spcBef>
                <a:spcPct val="0"/>
              </a:spcBef>
              <a:spcAft>
                <a:spcPct val="0"/>
              </a:spcAft>
            </a:pPr>
            <a:r>
              <a:rPr lang="en-US" sz="1100" dirty="0">
                <a:solidFill>
                  <a:srgbClr val="000000"/>
                </a:solidFill>
              </a:rPr>
              <a:t>Region 2</a:t>
            </a:r>
          </a:p>
        </p:txBody>
      </p:sp>
      <p:sp>
        <p:nvSpPr>
          <p:cNvPr id="96" name="TextBox 95"/>
          <p:cNvSpPr txBox="1"/>
          <p:nvPr/>
        </p:nvSpPr>
        <p:spPr>
          <a:xfrm>
            <a:off x="5675564" y="3751447"/>
            <a:ext cx="1088571" cy="301128"/>
          </a:xfrm>
          <a:prstGeom prst="rect">
            <a:avLst/>
          </a:prstGeom>
          <a:noFill/>
        </p:spPr>
        <p:txBody>
          <a:bodyPr wrap="square" lIns="130573" tIns="65288" rIns="130573" bIns="65288" rtlCol="0">
            <a:spAutoFit/>
          </a:bodyPr>
          <a:lstStyle/>
          <a:p>
            <a:pPr defTabSz="1305808" fontAlgn="base">
              <a:spcBef>
                <a:spcPct val="0"/>
              </a:spcBef>
              <a:spcAft>
                <a:spcPct val="0"/>
              </a:spcAft>
            </a:pPr>
            <a:r>
              <a:rPr lang="en-US" sz="1100" dirty="0">
                <a:solidFill>
                  <a:srgbClr val="000000"/>
                </a:solidFill>
              </a:rPr>
              <a:t>Region 3</a:t>
            </a:r>
          </a:p>
        </p:txBody>
      </p:sp>
      <p:sp>
        <p:nvSpPr>
          <p:cNvPr id="97" name="TextBox 96"/>
          <p:cNvSpPr txBox="1"/>
          <p:nvPr/>
        </p:nvSpPr>
        <p:spPr>
          <a:xfrm>
            <a:off x="5638801" y="2277529"/>
            <a:ext cx="1088571" cy="301128"/>
          </a:xfrm>
          <a:prstGeom prst="rect">
            <a:avLst/>
          </a:prstGeom>
          <a:noFill/>
        </p:spPr>
        <p:txBody>
          <a:bodyPr wrap="square" lIns="130573" tIns="65288" rIns="130573" bIns="65288" rtlCol="0">
            <a:spAutoFit/>
          </a:bodyPr>
          <a:lstStyle/>
          <a:p>
            <a:pPr defTabSz="1305808" fontAlgn="base">
              <a:spcBef>
                <a:spcPct val="0"/>
              </a:spcBef>
              <a:spcAft>
                <a:spcPct val="0"/>
              </a:spcAft>
            </a:pPr>
            <a:r>
              <a:rPr lang="en-US" sz="1100" dirty="0">
                <a:solidFill>
                  <a:srgbClr val="000000"/>
                </a:solidFill>
              </a:rPr>
              <a:t>Region 4</a:t>
            </a:r>
          </a:p>
        </p:txBody>
      </p:sp>
      <p:sp>
        <p:nvSpPr>
          <p:cNvPr id="99"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Potential Target Market Areas</a:t>
            </a:r>
          </a:p>
        </p:txBody>
      </p:sp>
      <p:grpSp>
        <p:nvGrpSpPr>
          <p:cNvPr id="5" name="Group 197"/>
          <p:cNvGrpSpPr/>
          <p:nvPr/>
        </p:nvGrpSpPr>
        <p:grpSpPr bwMode="gray">
          <a:xfrm>
            <a:off x="299374" y="1498365"/>
            <a:ext cx="5105431" cy="3249081"/>
            <a:chOff x="570714" y="1144588"/>
            <a:chExt cx="5049810" cy="3179762"/>
          </a:xfrm>
          <a:solidFill>
            <a:schemeClr val="bg1"/>
          </a:solidFill>
        </p:grpSpPr>
        <p:sp>
          <p:nvSpPr>
            <p:cNvPr id="6"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7" name="Group 110"/>
            <p:cNvGrpSpPr/>
            <p:nvPr/>
          </p:nvGrpSpPr>
          <p:grpSpPr bwMode="gray">
            <a:xfrm>
              <a:off x="753918" y="3464849"/>
              <a:ext cx="1112868" cy="802007"/>
              <a:chOff x="753918" y="3464849"/>
              <a:chExt cx="1112868" cy="802007"/>
            </a:xfrm>
            <a:grpFill/>
          </p:grpSpPr>
          <p:sp>
            <p:nvSpPr>
              <p:cNvPr id="80"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1"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2"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3"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4"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5"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6"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87"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8"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9"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0"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1"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2"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3"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4"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15" name="Group 111"/>
            <p:cNvGrpSpPr/>
            <p:nvPr/>
          </p:nvGrpSpPr>
          <p:grpSpPr bwMode="gray">
            <a:xfrm>
              <a:off x="4014563" y="3578865"/>
              <a:ext cx="877041" cy="745485"/>
              <a:chOff x="4014563" y="3578865"/>
              <a:chExt cx="877041" cy="745485"/>
            </a:xfrm>
            <a:grpFill/>
          </p:grpSpPr>
          <p:sp>
            <p:nvSpPr>
              <p:cNvPr id="76"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7"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8"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9"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16"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bg2"/>
            </a:solid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17" name="Group 109"/>
            <p:cNvGrpSpPr/>
            <p:nvPr/>
          </p:nvGrpSpPr>
          <p:grpSpPr bwMode="gray">
            <a:xfrm>
              <a:off x="1821959" y="3830284"/>
              <a:ext cx="566179" cy="396617"/>
              <a:chOff x="1821959" y="3830284"/>
              <a:chExt cx="566179" cy="396617"/>
            </a:xfrm>
            <a:grpFill/>
          </p:grpSpPr>
          <p:sp>
            <p:nvSpPr>
              <p:cNvPr id="70"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1"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2"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3"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4"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75"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18"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19"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0"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1"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2"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3"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4"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5"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26"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27" name="Group 194"/>
            <p:cNvGrpSpPr/>
            <p:nvPr/>
          </p:nvGrpSpPr>
          <p:grpSpPr bwMode="gray">
            <a:xfrm>
              <a:off x="5156666" y="1921257"/>
              <a:ext cx="336199" cy="183204"/>
              <a:chOff x="5156666" y="1921257"/>
              <a:chExt cx="336199" cy="183204"/>
            </a:xfrm>
            <a:grpFill/>
          </p:grpSpPr>
          <p:sp>
            <p:nvSpPr>
              <p:cNvPr id="67"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8"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9"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grpSp>
          <p:nvGrpSpPr>
            <p:cNvPr id="28" name="Group 193"/>
            <p:cNvGrpSpPr/>
            <p:nvPr/>
          </p:nvGrpSpPr>
          <p:grpSpPr bwMode="gray">
            <a:xfrm>
              <a:off x="3620869" y="1617216"/>
              <a:ext cx="727944" cy="685067"/>
              <a:chOff x="3620869" y="1617216"/>
              <a:chExt cx="727944" cy="685067"/>
            </a:xfrm>
            <a:grpFill/>
          </p:grpSpPr>
          <p:sp>
            <p:nvSpPr>
              <p:cNvPr id="65"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6"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29"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0"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1"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2"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3"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4"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5"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6"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7"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38"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39" name="Group 195"/>
            <p:cNvGrpSpPr/>
            <p:nvPr/>
          </p:nvGrpSpPr>
          <p:grpSpPr bwMode="gray">
            <a:xfrm>
              <a:off x="4599257" y="1719537"/>
              <a:ext cx="729893" cy="542791"/>
              <a:chOff x="4599257" y="1719537"/>
              <a:chExt cx="729893" cy="542791"/>
            </a:xfrm>
            <a:grpFill/>
          </p:grpSpPr>
          <p:sp>
            <p:nvSpPr>
              <p:cNvPr id="63"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4"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40"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1"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2"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3"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4"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5"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6"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7"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8"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49"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0"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1"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2"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nvGrpSpPr>
            <p:cNvPr id="53" name="Group 196"/>
            <p:cNvGrpSpPr/>
            <p:nvPr/>
          </p:nvGrpSpPr>
          <p:grpSpPr bwMode="gray">
            <a:xfrm>
              <a:off x="4341017" y="2476716"/>
              <a:ext cx="756205" cy="424878"/>
              <a:chOff x="4341017" y="2476716"/>
              <a:chExt cx="756205" cy="424878"/>
            </a:xfrm>
            <a:grpFill/>
          </p:grpSpPr>
          <p:sp>
            <p:nvSpPr>
              <p:cNvPr id="61"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2"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grpSp>
          <p:nvGrpSpPr>
            <p:cNvPr id="54" name="Group 112"/>
            <p:cNvGrpSpPr/>
            <p:nvPr/>
          </p:nvGrpSpPr>
          <p:grpSpPr bwMode="gray">
            <a:xfrm>
              <a:off x="813361" y="1144588"/>
              <a:ext cx="646088" cy="471653"/>
              <a:chOff x="813361" y="1144588"/>
              <a:chExt cx="646088" cy="471653"/>
            </a:xfrm>
            <a:grpFill/>
          </p:grpSpPr>
          <p:sp>
            <p:nvSpPr>
              <p:cNvPr id="58"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9"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60"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55"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6"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sp>
          <p:nvSpPr>
            <p:cNvPr id="57"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9525">
              <a:solidFill>
                <a:schemeClr val="accent2"/>
              </a:solidFill>
              <a:round/>
              <a:headEnd/>
              <a:tailEnd/>
            </a:ln>
          </p:spPr>
          <p:txBody>
            <a:bodyPr/>
            <a:lstStyle/>
            <a:p>
              <a:pPr algn="ctr" defTabSz="1305808" fontAlgn="base">
                <a:spcBef>
                  <a:spcPct val="0"/>
                </a:spcBef>
                <a:spcAft>
                  <a:spcPct val="0"/>
                </a:spcAft>
              </a:pPr>
              <a:endParaRPr lang="en-US">
                <a:solidFill>
                  <a:srgbClr val="000000"/>
                </a:solidFill>
                <a:latin typeface="Cambria"/>
              </a:endParaRPr>
            </a:p>
          </p:txBody>
        </p:sp>
      </p:grpSp>
      <p:sp>
        <p:nvSpPr>
          <p:cNvPr id="101" name="Rectangle 100"/>
          <p:cNvSpPr/>
          <p:nvPr/>
        </p:nvSpPr>
        <p:spPr bwMode="auto">
          <a:xfrm>
            <a:off x="399866" y="51054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102" name="TextBox 101"/>
          <p:cNvSpPr txBox="1"/>
          <p:nvPr/>
        </p:nvSpPr>
        <p:spPr>
          <a:xfrm>
            <a:off x="399872" y="5192489"/>
            <a:ext cx="7737021" cy="351744"/>
          </a:xfrm>
          <a:prstGeom prst="rect">
            <a:avLst/>
          </a:prstGeom>
          <a:noFill/>
        </p:spPr>
        <p:txBody>
          <a:bodyPr wrap="square" lIns="130573" tIns="65288" rIns="130573" bIns="65288" rtlCol="0">
            <a:spAutoFit/>
          </a:bodyPr>
          <a:lstStyle/>
          <a:p>
            <a:r>
              <a:rPr lang="en-US" sz="1400" b="1" dirty="0"/>
              <a:t>Implications of geographic distribution of patients across service area:</a:t>
            </a:r>
          </a:p>
        </p:txBody>
      </p:sp>
      <p:sp>
        <p:nvSpPr>
          <p:cNvPr id="100" name="TextBox 99"/>
          <p:cNvSpPr txBox="1"/>
          <p:nvPr/>
        </p:nvSpPr>
        <p:spPr>
          <a:xfrm>
            <a:off x="544692" y="5517028"/>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here</a:t>
            </a:r>
          </a:p>
          <a:p>
            <a:pPr marL="171396" indent="-171396">
              <a:buFont typeface="Arial" pitchFamily="34" charset="0"/>
              <a:buChar char="•"/>
            </a:pPr>
            <a:endParaRPr lang="en-US" sz="1100" i="1" dirty="0"/>
          </a:p>
          <a:p>
            <a:endParaRPr lang="en-US" sz="11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268382" y="6575618"/>
            <a:ext cx="621771" cy="242047"/>
          </a:xfrm>
        </p:spPr>
        <p:txBody>
          <a:bodyPr/>
          <a:lstStyle/>
          <a:p>
            <a:fld id="{720EF1D8-22C3-47F9-97C9-90650415DCF1}" type="slidenum">
              <a:rPr lang="en-US" smtClean="0"/>
              <a:pPr/>
              <a:t>21</a:t>
            </a:fld>
            <a:endParaRPr lang="en-US" dirty="0"/>
          </a:p>
        </p:txBody>
      </p:sp>
      <p:sp>
        <p:nvSpPr>
          <p:cNvPr id="4" name="Text Placeholder 3"/>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Patients: Age Distribution</a:t>
            </a:r>
            <a:endParaRPr lang="en-US" dirty="0"/>
          </a:p>
        </p:txBody>
      </p:sp>
      <p:graphicFrame>
        <p:nvGraphicFramePr>
          <p:cNvPr id="6" name="Chart 5"/>
          <p:cNvGraphicFramePr/>
          <p:nvPr>
            <p:extLst>
              <p:ext uri="{D42A27DB-BD31-4B8C-83A1-F6EECF244321}">
                <p14:modId xmlns:p14="http://schemas.microsoft.com/office/powerpoint/2010/main" val="3055121493"/>
              </p:ext>
            </p:extLst>
          </p:nvPr>
        </p:nvGraphicFramePr>
        <p:xfrm>
          <a:off x="227663" y="2162093"/>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5538373"/>
              </p:ext>
            </p:extLst>
          </p:nvPr>
        </p:nvGraphicFramePr>
        <p:xfrm>
          <a:off x="2252211" y="2162093"/>
          <a:ext cx="2167391" cy="17349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86192" y="1839686"/>
            <a:ext cx="2328409" cy="285780"/>
          </a:xfrm>
          <a:prstGeom prst="rect">
            <a:avLst/>
          </a:prstGeom>
          <a:noFill/>
        </p:spPr>
        <p:txBody>
          <a:bodyPr wrap="square" lIns="130573" tIns="65288" rIns="130573" bIns="65288" rtlCol="0">
            <a:spAutoFit/>
          </a:bodyPr>
          <a:lstStyle/>
          <a:p>
            <a:pPr algn="ctr"/>
            <a:r>
              <a:rPr lang="en-US" sz="1000" i="1" dirty="0" err="1" smtClean="0"/>
              <a:t>Nanna</a:t>
            </a:r>
            <a:r>
              <a:rPr lang="en-US" sz="1000" i="1" dirty="0" smtClean="0"/>
              <a:t> </a:t>
            </a:r>
            <a:r>
              <a:rPr lang="en-US" sz="1000" i="1" dirty="0"/>
              <a:t>Hospital Patients, 2012</a:t>
            </a:r>
          </a:p>
        </p:txBody>
      </p:sp>
      <p:sp>
        <p:nvSpPr>
          <p:cNvPr id="21" name="TextBox 20"/>
          <p:cNvSpPr txBox="1"/>
          <p:nvPr/>
        </p:nvSpPr>
        <p:spPr>
          <a:xfrm>
            <a:off x="762000" y="1458686"/>
            <a:ext cx="3124200" cy="285780"/>
          </a:xfrm>
          <a:prstGeom prst="rect">
            <a:avLst/>
          </a:prstGeom>
          <a:noFill/>
        </p:spPr>
        <p:txBody>
          <a:bodyPr wrap="square" lIns="130573" tIns="65288" rIns="130573" bIns="65288" rtlCol="0" anchor="ctr">
            <a:spAutoFit/>
          </a:bodyPr>
          <a:lstStyle/>
          <a:p>
            <a:pPr algn="ctr"/>
            <a:r>
              <a:rPr lang="en-US" sz="1000" b="1" dirty="0"/>
              <a:t>Percentage of Population by Age, 2012</a:t>
            </a:r>
          </a:p>
        </p:txBody>
      </p:sp>
      <p:sp>
        <p:nvSpPr>
          <p:cNvPr id="22" name="Rectangle 21"/>
          <p:cNvSpPr/>
          <p:nvPr/>
        </p:nvSpPr>
        <p:spPr bwMode="auto">
          <a:xfrm>
            <a:off x="399866" y="51054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23" name="TextBox 22"/>
          <p:cNvSpPr txBox="1"/>
          <p:nvPr/>
        </p:nvSpPr>
        <p:spPr>
          <a:xfrm>
            <a:off x="399872" y="5210859"/>
            <a:ext cx="7737021" cy="351744"/>
          </a:xfrm>
          <a:prstGeom prst="rect">
            <a:avLst/>
          </a:prstGeom>
          <a:noFill/>
        </p:spPr>
        <p:txBody>
          <a:bodyPr wrap="square" lIns="130573" tIns="65288" rIns="130573" bIns="65288" rtlCol="0">
            <a:spAutoFit/>
          </a:bodyPr>
          <a:lstStyle/>
          <a:p>
            <a:r>
              <a:rPr lang="en-US" sz="1400" b="1" dirty="0"/>
              <a:t>Implications of shifts in age distribution on services:</a:t>
            </a:r>
          </a:p>
        </p:txBody>
      </p:sp>
      <p:sp>
        <p:nvSpPr>
          <p:cNvPr id="26"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Comparison of  </a:t>
            </a:r>
            <a:r>
              <a:rPr lang="en-US" sz="1300" dirty="0" err="1" smtClean="0">
                <a:solidFill>
                  <a:srgbClr val="617685"/>
                </a:solidFill>
                <a:latin typeface="Arial"/>
              </a:rPr>
              <a:t>Nanna</a:t>
            </a:r>
            <a:r>
              <a:rPr lang="en-US" sz="1300" dirty="0" smtClean="0">
                <a:solidFill>
                  <a:srgbClr val="617685"/>
                </a:solidFill>
                <a:latin typeface="Arial"/>
              </a:rPr>
              <a:t> </a:t>
            </a:r>
            <a:r>
              <a:rPr lang="en-US" sz="1300" dirty="0">
                <a:solidFill>
                  <a:srgbClr val="617685"/>
                </a:solidFill>
                <a:latin typeface="Arial"/>
              </a:rPr>
              <a:t>Patient Distribution to Current Region and Future Region Distribution </a:t>
            </a:r>
          </a:p>
        </p:txBody>
      </p:sp>
      <p:grpSp>
        <p:nvGrpSpPr>
          <p:cNvPr id="39" name="Group 38"/>
          <p:cNvGrpSpPr/>
          <p:nvPr/>
        </p:nvGrpSpPr>
        <p:grpSpPr>
          <a:xfrm>
            <a:off x="1034288" y="4114801"/>
            <a:ext cx="7043057" cy="500743"/>
            <a:chOff x="870857" y="4060371"/>
            <a:chExt cx="7043057" cy="500743"/>
          </a:xfrm>
        </p:grpSpPr>
        <p:grpSp>
          <p:nvGrpSpPr>
            <p:cNvPr id="38" name="Group 37"/>
            <p:cNvGrpSpPr/>
            <p:nvPr/>
          </p:nvGrpSpPr>
          <p:grpSpPr>
            <a:xfrm>
              <a:off x="1670957" y="4169229"/>
              <a:ext cx="5442857" cy="301169"/>
              <a:chOff x="1110343" y="4169229"/>
              <a:chExt cx="5442857" cy="301169"/>
            </a:xfrm>
          </p:grpSpPr>
          <p:sp>
            <p:nvSpPr>
              <p:cNvPr id="27" name="TextBox 26"/>
              <p:cNvSpPr txBox="1"/>
              <p:nvPr/>
            </p:nvSpPr>
            <p:spPr>
              <a:xfrm>
                <a:off x="1219200" y="4169229"/>
                <a:ext cx="1741714" cy="301169"/>
              </a:xfrm>
              <a:prstGeom prst="rect">
                <a:avLst/>
              </a:prstGeom>
              <a:noFill/>
            </p:spPr>
            <p:txBody>
              <a:bodyPr wrap="square" lIns="130615" tIns="65308" rIns="130615" bIns="65308" rtlCol="0">
                <a:spAutoFit/>
              </a:bodyPr>
              <a:lstStyle/>
              <a:p>
                <a:pPr algn="l"/>
                <a:r>
                  <a:rPr lang="en-US" sz="1100" dirty="0"/>
                  <a:t>Under 18</a:t>
                </a:r>
              </a:p>
            </p:txBody>
          </p:sp>
          <p:sp>
            <p:nvSpPr>
              <p:cNvPr id="28" name="TextBox 27"/>
              <p:cNvSpPr txBox="1"/>
              <p:nvPr/>
            </p:nvSpPr>
            <p:spPr>
              <a:xfrm>
                <a:off x="2596243" y="4169229"/>
                <a:ext cx="1741714" cy="301169"/>
              </a:xfrm>
              <a:prstGeom prst="rect">
                <a:avLst/>
              </a:prstGeom>
              <a:noFill/>
            </p:spPr>
            <p:txBody>
              <a:bodyPr wrap="square" lIns="130615" tIns="65308" rIns="130615" bIns="65308" rtlCol="0">
                <a:spAutoFit/>
              </a:bodyPr>
              <a:lstStyle/>
              <a:p>
                <a:pPr algn="l"/>
                <a:r>
                  <a:rPr lang="en-US" sz="1100" dirty="0"/>
                  <a:t>18 to 44</a:t>
                </a:r>
              </a:p>
            </p:txBody>
          </p:sp>
          <p:sp>
            <p:nvSpPr>
              <p:cNvPr id="29" name="TextBox 28"/>
              <p:cNvSpPr txBox="1"/>
              <p:nvPr/>
            </p:nvSpPr>
            <p:spPr>
              <a:xfrm>
                <a:off x="3973286" y="4169229"/>
                <a:ext cx="1741714" cy="301169"/>
              </a:xfrm>
              <a:prstGeom prst="rect">
                <a:avLst/>
              </a:prstGeom>
              <a:noFill/>
            </p:spPr>
            <p:txBody>
              <a:bodyPr wrap="square" lIns="130615" tIns="65308" rIns="130615" bIns="65308" rtlCol="0">
                <a:spAutoFit/>
              </a:bodyPr>
              <a:lstStyle/>
              <a:p>
                <a:pPr algn="l"/>
                <a:r>
                  <a:rPr lang="en-US" sz="1100" dirty="0"/>
                  <a:t>45 to 64</a:t>
                </a:r>
              </a:p>
            </p:txBody>
          </p:sp>
          <p:sp>
            <p:nvSpPr>
              <p:cNvPr id="30" name="TextBox 29"/>
              <p:cNvSpPr txBox="1"/>
              <p:nvPr/>
            </p:nvSpPr>
            <p:spPr>
              <a:xfrm>
                <a:off x="5382986" y="4169229"/>
                <a:ext cx="1170214" cy="301169"/>
              </a:xfrm>
              <a:prstGeom prst="rect">
                <a:avLst/>
              </a:prstGeom>
              <a:noFill/>
            </p:spPr>
            <p:txBody>
              <a:bodyPr wrap="square" lIns="130615" tIns="65308" rIns="130615" bIns="65308" rtlCol="0">
                <a:spAutoFit/>
              </a:bodyPr>
              <a:lstStyle/>
              <a:p>
                <a:pPr algn="l"/>
                <a:r>
                  <a:rPr lang="en-US" sz="1100" dirty="0"/>
                  <a:t>65 and Over</a:t>
                </a:r>
              </a:p>
            </p:txBody>
          </p:sp>
          <p:sp>
            <p:nvSpPr>
              <p:cNvPr id="31" name="Rectangle 30"/>
              <p:cNvSpPr/>
              <p:nvPr/>
            </p:nvSpPr>
            <p:spPr bwMode="auto">
              <a:xfrm>
                <a:off x="1110343" y="4245430"/>
                <a:ext cx="174171" cy="17417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32" name="Rectangle 31"/>
              <p:cNvSpPr/>
              <p:nvPr/>
            </p:nvSpPr>
            <p:spPr bwMode="auto">
              <a:xfrm>
                <a:off x="2503716" y="4245430"/>
                <a:ext cx="174171" cy="174171"/>
              </a:xfrm>
              <a:prstGeom prst="rect">
                <a:avLst/>
              </a:prstGeom>
              <a:solidFill>
                <a:schemeClr val="accent2">
                  <a:lumMod val="60000"/>
                  <a:lumOff val="4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33" name="Rectangle 32"/>
              <p:cNvSpPr/>
              <p:nvPr/>
            </p:nvSpPr>
            <p:spPr bwMode="auto">
              <a:xfrm>
                <a:off x="3897086" y="4245430"/>
                <a:ext cx="174171" cy="174171"/>
              </a:xfrm>
              <a:prstGeom prst="rect">
                <a:avLst/>
              </a:prstGeom>
              <a:solidFill>
                <a:schemeClr val="bg2">
                  <a:lumMod val="5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sp>
            <p:nvSpPr>
              <p:cNvPr id="34" name="Rectangle 33"/>
              <p:cNvSpPr/>
              <p:nvPr/>
            </p:nvSpPr>
            <p:spPr bwMode="auto">
              <a:xfrm>
                <a:off x="5301343" y="4245430"/>
                <a:ext cx="174171" cy="174171"/>
              </a:xfrm>
              <a:prstGeom prst="rect">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grpSp>
        <p:sp>
          <p:nvSpPr>
            <p:cNvPr id="36" name="Rectangle 35"/>
            <p:cNvSpPr/>
            <p:nvPr/>
          </p:nvSpPr>
          <p:spPr bwMode="auto">
            <a:xfrm>
              <a:off x="870857" y="4060371"/>
              <a:ext cx="7043057" cy="500743"/>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094"/>
              <a:endParaRPr lang="en-US" sz="1400" dirty="0">
                <a:solidFill>
                  <a:schemeClr val="bg2"/>
                </a:solidFill>
              </a:endParaRPr>
            </a:p>
          </p:txBody>
        </p:sp>
      </p:grpSp>
      <p:graphicFrame>
        <p:nvGraphicFramePr>
          <p:cNvPr id="11" name="Chart 10"/>
          <p:cNvGraphicFramePr/>
          <p:nvPr>
            <p:extLst>
              <p:ext uri="{D42A27DB-BD31-4B8C-83A1-F6EECF244321}">
                <p14:modId xmlns:p14="http://schemas.microsoft.com/office/powerpoint/2010/main" val="379503894"/>
              </p:ext>
            </p:extLst>
          </p:nvPr>
        </p:nvGraphicFramePr>
        <p:xfrm>
          <a:off x="5583915" y="1685143"/>
          <a:ext cx="3037594" cy="218879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587828" y="5517028"/>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here</a:t>
            </a:r>
          </a:p>
          <a:p>
            <a:pPr marL="171396" indent="-171396">
              <a:buFont typeface="Arial" pitchFamily="34" charset="0"/>
              <a:buChar char="•"/>
            </a:pPr>
            <a:endParaRPr lang="en-US" sz="1100" i="1" dirty="0"/>
          </a:p>
          <a:p>
            <a:endParaRPr lang="en-US" sz="1100" i="1" dirty="0"/>
          </a:p>
        </p:txBody>
      </p:sp>
      <p:sp>
        <p:nvSpPr>
          <p:cNvPr id="41" name="TextBox 40"/>
          <p:cNvSpPr txBox="1"/>
          <p:nvPr/>
        </p:nvSpPr>
        <p:spPr>
          <a:xfrm>
            <a:off x="2343655" y="1839686"/>
            <a:ext cx="1984503" cy="285780"/>
          </a:xfrm>
          <a:prstGeom prst="rect">
            <a:avLst/>
          </a:prstGeom>
          <a:noFill/>
        </p:spPr>
        <p:txBody>
          <a:bodyPr wrap="square" lIns="130573" tIns="65288" rIns="130573" bIns="65288" rtlCol="0">
            <a:spAutoFit/>
          </a:bodyPr>
          <a:lstStyle/>
          <a:p>
            <a:pPr algn="ctr"/>
            <a:r>
              <a:rPr lang="en-US" sz="1000" i="1" dirty="0" err="1"/>
              <a:t>Neverland</a:t>
            </a:r>
            <a:r>
              <a:rPr lang="en-US" sz="1000" i="1" dirty="0"/>
              <a:t> County, 2012</a:t>
            </a:r>
          </a:p>
        </p:txBody>
      </p:sp>
      <p:graphicFrame>
        <p:nvGraphicFramePr>
          <p:cNvPr id="43" name="Chart 42"/>
          <p:cNvGraphicFramePr/>
          <p:nvPr>
            <p:extLst>
              <p:ext uri="{D42A27DB-BD31-4B8C-83A1-F6EECF244321}">
                <p14:modId xmlns:p14="http://schemas.microsoft.com/office/powerpoint/2010/main" val="1689425565"/>
              </p:ext>
            </p:extLst>
          </p:nvPr>
        </p:nvGraphicFramePr>
        <p:xfrm>
          <a:off x="4799665" y="2172003"/>
          <a:ext cx="2245473" cy="173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extLst>
              <p:ext uri="{D42A27DB-BD31-4B8C-83A1-F6EECF244321}">
                <p14:modId xmlns:p14="http://schemas.microsoft.com/office/powerpoint/2010/main" val="2561668166"/>
              </p:ext>
            </p:extLst>
          </p:nvPr>
        </p:nvGraphicFramePr>
        <p:xfrm>
          <a:off x="6748011" y="2172003"/>
          <a:ext cx="2167391" cy="173499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p:cNvSpPr txBox="1"/>
          <p:nvPr/>
        </p:nvSpPr>
        <p:spPr>
          <a:xfrm>
            <a:off x="4758192" y="1839686"/>
            <a:ext cx="2328409" cy="285780"/>
          </a:xfrm>
          <a:prstGeom prst="rect">
            <a:avLst/>
          </a:prstGeom>
          <a:noFill/>
        </p:spPr>
        <p:txBody>
          <a:bodyPr wrap="square" lIns="130573" tIns="65288" rIns="130573" bIns="65288" rtlCol="0">
            <a:spAutoFit/>
          </a:bodyPr>
          <a:lstStyle/>
          <a:p>
            <a:pPr algn="ctr"/>
            <a:r>
              <a:rPr lang="en-US" sz="1000" i="1" dirty="0" err="1" smtClean="0"/>
              <a:t>Nanna</a:t>
            </a:r>
            <a:r>
              <a:rPr lang="en-US" sz="1000" i="1" dirty="0" smtClean="0"/>
              <a:t> </a:t>
            </a:r>
            <a:r>
              <a:rPr lang="en-US" sz="1000" i="1" dirty="0"/>
              <a:t>Hospital Patients, 20XX</a:t>
            </a:r>
          </a:p>
        </p:txBody>
      </p:sp>
      <p:sp>
        <p:nvSpPr>
          <p:cNvPr id="46" name="TextBox 45"/>
          <p:cNvSpPr txBox="1"/>
          <p:nvPr/>
        </p:nvSpPr>
        <p:spPr>
          <a:xfrm>
            <a:off x="5334000" y="1458686"/>
            <a:ext cx="3124200" cy="285780"/>
          </a:xfrm>
          <a:prstGeom prst="rect">
            <a:avLst/>
          </a:prstGeom>
          <a:noFill/>
        </p:spPr>
        <p:txBody>
          <a:bodyPr wrap="square" lIns="130573" tIns="65288" rIns="130573" bIns="65288" rtlCol="0" anchor="ctr">
            <a:spAutoFit/>
          </a:bodyPr>
          <a:lstStyle/>
          <a:p>
            <a:pPr algn="ctr"/>
            <a:r>
              <a:rPr lang="en-US" sz="1000" b="1" dirty="0"/>
              <a:t>Percentage of Population by Age, 20XX</a:t>
            </a:r>
          </a:p>
        </p:txBody>
      </p:sp>
      <p:sp>
        <p:nvSpPr>
          <p:cNvPr id="47" name="TextBox 46"/>
          <p:cNvSpPr txBox="1"/>
          <p:nvPr/>
        </p:nvSpPr>
        <p:spPr>
          <a:xfrm>
            <a:off x="6839455" y="1839686"/>
            <a:ext cx="1984503" cy="285780"/>
          </a:xfrm>
          <a:prstGeom prst="rect">
            <a:avLst/>
          </a:prstGeom>
          <a:noFill/>
        </p:spPr>
        <p:txBody>
          <a:bodyPr wrap="square" lIns="130573" tIns="65288" rIns="130573" bIns="65288" rtlCol="0">
            <a:spAutoFit/>
          </a:bodyPr>
          <a:lstStyle/>
          <a:p>
            <a:pPr algn="ctr"/>
            <a:r>
              <a:rPr lang="en-US" sz="1000" i="1" dirty="0" err="1"/>
              <a:t>Neverland</a:t>
            </a:r>
            <a:r>
              <a:rPr lang="en-US" sz="1000" i="1" dirty="0"/>
              <a:t> County, 20XX</a:t>
            </a:r>
          </a:p>
        </p:txBody>
      </p:sp>
    </p:spTree>
    <p:extLst>
      <p:ext uri="{BB962C8B-B14F-4D97-AF65-F5344CB8AC3E}">
        <p14:creationId xmlns:p14="http://schemas.microsoft.com/office/powerpoint/2010/main" val="2234375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261121" y="6574971"/>
            <a:ext cx="621771" cy="242047"/>
          </a:xfrm>
        </p:spPr>
        <p:txBody>
          <a:bodyPr/>
          <a:lstStyle/>
          <a:p>
            <a:fld id="{720EF1D8-22C3-47F9-97C9-90650415DCF1}" type="slidenum">
              <a:rPr lang="en-US" smtClean="0"/>
              <a:pPr/>
              <a:t>22</a:t>
            </a:fld>
            <a:endParaRPr lang="en-US" dirty="0"/>
          </a:p>
        </p:txBody>
      </p:sp>
      <p:sp>
        <p:nvSpPr>
          <p:cNvPr id="4" name="Text Placeholder 3"/>
          <p:cNvSpPr>
            <a:spLocks noGrp="1"/>
          </p:cNvSpPr>
          <p:nvPr>
            <p:ph type="body" sz="quarter" idx="19"/>
          </p:nvPr>
        </p:nvSpPr>
        <p:spPr/>
        <p:txBody>
          <a:bodyPr/>
          <a:lstStyle/>
          <a:p>
            <a:r>
              <a:rPr lang="en-US" dirty="0" smtClean="0"/>
              <a:t>Future Market Assessment   </a:t>
            </a:r>
            <a:endParaRPr lang="en-US" dirty="0"/>
          </a:p>
        </p:txBody>
      </p:sp>
      <p:graphicFrame>
        <p:nvGraphicFramePr>
          <p:cNvPr id="6" name="Chart 5"/>
          <p:cNvGraphicFramePr/>
          <p:nvPr>
            <p:extLst>
              <p:ext uri="{D42A27DB-BD31-4B8C-83A1-F6EECF244321}">
                <p14:modId xmlns:p14="http://schemas.microsoft.com/office/powerpoint/2010/main" val="4058630494"/>
              </p:ext>
            </p:extLst>
          </p:nvPr>
        </p:nvGraphicFramePr>
        <p:xfrm>
          <a:off x="227663" y="2162093"/>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211929938"/>
              </p:ext>
            </p:extLst>
          </p:nvPr>
        </p:nvGraphicFramePr>
        <p:xfrm>
          <a:off x="2252210" y="2162093"/>
          <a:ext cx="2167391" cy="17349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86191" y="1839686"/>
            <a:ext cx="2328409" cy="285780"/>
          </a:xfrm>
          <a:prstGeom prst="rect">
            <a:avLst/>
          </a:prstGeom>
          <a:noFill/>
        </p:spPr>
        <p:txBody>
          <a:bodyPr wrap="square" lIns="130589" tIns="65295" rIns="130589" bIns="65295" rtlCol="0">
            <a:spAutoFit/>
          </a:bodyPr>
          <a:lstStyle/>
          <a:p>
            <a:pPr algn="ctr"/>
            <a:r>
              <a:rPr lang="en-US" sz="1000" i="1" dirty="0" err="1" smtClean="0"/>
              <a:t>Nanna</a:t>
            </a:r>
            <a:r>
              <a:rPr lang="en-US" sz="1000" i="1" dirty="0" smtClean="0"/>
              <a:t> </a:t>
            </a:r>
            <a:r>
              <a:rPr lang="en-US" sz="1000" i="1" dirty="0"/>
              <a:t>Hospital Patients, 2012</a:t>
            </a:r>
          </a:p>
        </p:txBody>
      </p:sp>
      <p:sp>
        <p:nvSpPr>
          <p:cNvPr id="22" name="Rectangle 21"/>
          <p:cNvSpPr/>
          <p:nvPr/>
        </p:nvSpPr>
        <p:spPr bwMode="auto">
          <a:xfrm>
            <a:off x="399866" y="51054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89" tIns="65295" rIns="130589" bIns="65295" numCol="1" rtlCol="0" anchor="t" anchorCtr="0" compatLnSpc="1">
            <a:prstTxWarp prst="textNoShape">
              <a:avLst/>
            </a:prstTxWarp>
          </a:bodyPr>
          <a:lstStyle/>
          <a:p>
            <a:pPr defTabSz="2090338"/>
            <a:endParaRPr lang="en-US" sz="1400" dirty="0">
              <a:solidFill>
                <a:schemeClr val="bg2"/>
              </a:solidFill>
            </a:endParaRPr>
          </a:p>
        </p:txBody>
      </p:sp>
      <p:graphicFrame>
        <p:nvGraphicFramePr>
          <p:cNvPr id="11" name="Chart 10"/>
          <p:cNvGraphicFramePr/>
          <p:nvPr>
            <p:extLst>
              <p:ext uri="{D42A27DB-BD31-4B8C-83A1-F6EECF244321}">
                <p14:modId xmlns:p14="http://schemas.microsoft.com/office/powerpoint/2010/main" val="3923336097"/>
              </p:ext>
            </p:extLst>
          </p:nvPr>
        </p:nvGraphicFramePr>
        <p:xfrm>
          <a:off x="5583914" y="1685142"/>
          <a:ext cx="3037594" cy="218879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587827" y="5517027"/>
            <a:ext cx="7956563" cy="769419"/>
          </a:xfrm>
          <a:prstGeom prst="rect">
            <a:avLst/>
          </a:prstGeom>
          <a:noFill/>
        </p:spPr>
        <p:txBody>
          <a:bodyPr wrap="square" lIns="45709" tIns="45709" rIns="45709" bIns="45709" rtlCol="0">
            <a:spAutoFit/>
          </a:bodyPr>
          <a:lstStyle/>
          <a:p>
            <a:pPr marL="171416" indent="-171416">
              <a:buFont typeface="Arial" pitchFamily="34" charset="0"/>
              <a:buChar char="•"/>
            </a:pPr>
            <a:r>
              <a:rPr lang="en-US" sz="1100" i="1" dirty="0"/>
              <a:t>Describe impacts </a:t>
            </a:r>
            <a:r>
              <a:rPr lang="en-US" sz="1100" i="1" dirty="0" smtClean="0"/>
              <a:t>here</a:t>
            </a:r>
          </a:p>
          <a:p>
            <a:pPr marL="171416" indent="-171416">
              <a:buFont typeface="Arial" pitchFamily="34" charset="0"/>
              <a:buChar char="•"/>
            </a:pPr>
            <a:r>
              <a:rPr lang="en-US" sz="1100" i="1" dirty="0" smtClean="0"/>
              <a:t>E.g., Current payer mix at </a:t>
            </a:r>
            <a:r>
              <a:rPr lang="en-US" sz="1100" i="1" dirty="0" err="1" smtClean="0"/>
              <a:t>Nanna</a:t>
            </a:r>
            <a:r>
              <a:rPr lang="en-US" sz="1100" i="1" dirty="0" smtClean="0"/>
              <a:t> does not reflect distribution at market level, need to attract patients with commercial payer insurance. </a:t>
            </a:r>
            <a:endParaRPr lang="en-US" sz="1100" i="1" dirty="0"/>
          </a:p>
          <a:p>
            <a:endParaRPr lang="en-US" sz="1100" i="1" dirty="0"/>
          </a:p>
        </p:txBody>
      </p:sp>
      <p:sp>
        <p:nvSpPr>
          <p:cNvPr id="41" name="TextBox 40"/>
          <p:cNvSpPr txBox="1"/>
          <p:nvPr/>
        </p:nvSpPr>
        <p:spPr>
          <a:xfrm>
            <a:off x="2343654" y="1839686"/>
            <a:ext cx="1984503" cy="285780"/>
          </a:xfrm>
          <a:prstGeom prst="rect">
            <a:avLst/>
          </a:prstGeom>
          <a:noFill/>
        </p:spPr>
        <p:txBody>
          <a:bodyPr wrap="square" lIns="130589" tIns="65295" rIns="130589" bIns="65295" rtlCol="0">
            <a:spAutoFit/>
          </a:bodyPr>
          <a:lstStyle/>
          <a:p>
            <a:pPr algn="ctr"/>
            <a:r>
              <a:rPr lang="en-US" sz="1000" i="1" dirty="0" err="1"/>
              <a:t>Neverland</a:t>
            </a:r>
            <a:r>
              <a:rPr lang="en-US" sz="1000" i="1" dirty="0"/>
              <a:t> County, 2012</a:t>
            </a:r>
          </a:p>
        </p:txBody>
      </p:sp>
      <p:graphicFrame>
        <p:nvGraphicFramePr>
          <p:cNvPr id="43" name="Chart 42"/>
          <p:cNvGraphicFramePr/>
          <p:nvPr>
            <p:extLst>
              <p:ext uri="{D42A27DB-BD31-4B8C-83A1-F6EECF244321}">
                <p14:modId xmlns:p14="http://schemas.microsoft.com/office/powerpoint/2010/main" val="3117452828"/>
              </p:ext>
            </p:extLst>
          </p:nvPr>
        </p:nvGraphicFramePr>
        <p:xfrm>
          <a:off x="4799665" y="2172003"/>
          <a:ext cx="2245473" cy="173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extLst>
              <p:ext uri="{D42A27DB-BD31-4B8C-83A1-F6EECF244321}">
                <p14:modId xmlns:p14="http://schemas.microsoft.com/office/powerpoint/2010/main" val="3432635750"/>
              </p:ext>
            </p:extLst>
          </p:nvPr>
        </p:nvGraphicFramePr>
        <p:xfrm>
          <a:off x="6748010" y="2172003"/>
          <a:ext cx="2167391" cy="173499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p:cNvSpPr txBox="1"/>
          <p:nvPr/>
        </p:nvSpPr>
        <p:spPr>
          <a:xfrm>
            <a:off x="4758191" y="1839686"/>
            <a:ext cx="2328409" cy="285780"/>
          </a:xfrm>
          <a:prstGeom prst="rect">
            <a:avLst/>
          </a:prstGeom>
          <a:noFill/>
        </p:spPr>
        <p:txBody>
          <a:bodyPr wrap="square" lIns="130589" tIns="65295" rIns="130589" bIns="65295" rtlCol="0">
            <a:spAutoFit/>
          </a:bodyPr>
          <a:lstStyle/>
          <a:p>
            <a:pPr algn="ctr"/>
            <a:r>
              <a:rPr lang="en-US" sz="1000" i="1" dirty="0" err="1" smtClean="0"/>
              <a:t>Nanna</a:t>
            </a:r>
            <a:r>
              <a:rPr lang="en-US" sz="1000" i="1" dirty="0" smtClean="0"/>
              <a:t> </a:t>
            </a:r>
            <a:r>
              <a:rPr lang="en-US" sz="1000" i="1" dirty="0"/>
              <a:t>Hospital Patients, </a:t>
            </a:r>
            <a:r>
              <a:rPr lang="en-US" sz="1000" i="1" dirty="0" smtClean="0"/>
              <a:t>20XX</a:t>
            </a:r>
            <a:endParaRPr lang="en-US" sz="1000" i="1" dirty="0"/>
          </a:p>
        </p:txBody>
      </p:sp>
      <p:sp>
        <p:nvSpPr>
          <p:cNvPr id="47" name="TextBox 46"/>
          <p:cNvSpPr txBox="1"/>
          <p:nvPr/>
        </p:nvSpPr>
        <p:spPr>
          <a:xfrm>
            <a:off x="6839454" y="1839686"/>
            <a:ext cx="1984503" cy="285780"/>
          </a:xfrm>
          <a:prstGeom prst="rect">
            <a:avLst/>
          </a:prstGeom>
          <a:noFill/>
        </p:spPr>
        <p:txBody>
          <a:bodyPr wrap="square" lIns="130589" tIns="65295" rIns="130589" bIns="65295" rtlCol="0">
            <a:spAutoFit/>
          </a:bodyPr>
          <a:lstStyle/>
          <a:p>
            <a:pPr algn="ctr"/>
            <a:r>
              <a:rPr lang="en-US" sz="1000" i="1" dirty="0" err="1"/>
              <a:t>Neverland</a:t>
            </a:r>
            <a:r>
              <a:rPr lang="en-US" sz="1000" i="1" dirty="0"/>
              <a:t> County, </a:t>
            </a:r>
            <a:r>
              <a:rPr lang="en-US" sz="1000" i="1" dirty="0" smtClean="0"/>
              <a:t>20XX</a:t>
            </a:r>
            <a:endParaRPr lang="en-US" sz="1000" i="1" dirty="0"/>
          </a:p>
        </p:txBody>
      </p:sp>
      <p:grpSp>
        <p:nvGrpSpPr>
          <p:cNvPr id="37" name="Group 36"/>
          <p:cNvGrpSpPr/>
          <p:nvPr/>
        </p:nvGrpSpPr>
        <p:grpSpPr>
          <a:xfrm>
            <a:off x="1050473" y="4060371"/>
            <a:ext cx="7043057" cy="500743"/>
            <a:chOff x="870857" y="4060371"/>
            <a:chExt cx="7043057" cy="500743"/>
          </a:xfrm>
        </p:grpSpPr>
        <p:sp>
          <p:nvSpPr>
            <p:cNvPr id="40" name="TextBox 39"/>
            <p:cNvSpPr txBox="1"/>
            <p:nvPr/>
          </p:nvSpPr>
          <p:spPr>
            <a:xfrm>
              <a:off x="1219200" y="4169230"/>
              <a:ext cx="1741714" cy="301169"/>
            </a:xfrm>
            <a:prstGeom prst="rect">
              <a:avLst/>
            </a:prstGeom>
            <a:noFill/>
          </p:spPr>
          <p:txBody>
            <a:bodyPr wrap="square" lIns="130615" tIns="65308" rIns="130615" bIns="65308" rtlCol="0">
              <a:spAutoFit/>
            </a:bodyPr>
            <a:lstStyle/>
            <a:p>
              <a:pPr algn="l"/>
              <a:r>
                <a:rPr lang="en-US" sz="1100" dirty="0"/>
                <a:t>Medicare</a:t>
              </a:r>
            </a:p>
          </p:txBody>
        </p:sp>
        <p:sp>
          <p:nvSpPr>
            <p:cNvPr id="42" name="TextBox 41"/>
            <p:cNvSpPr txBox="1"/>
            <p:nvPr/>
          </p:nvSpPr>
          <p:spPr>
            <a:xfrm>
              <a:off x="2596243" y="4169230"/>
              <a:ext cx="1741714" cy="301169"/>
            </a:xfrm>
            <a:prstGeom prst="rect">
              <a:avLst/>
            </a:prstGeom>
            <a:noFill/>
          </p:spPr>
          <p:txBody>
            <a:bodyPr wrap="square" lIns="130615" tIns="65308" rIns="130615" bIns="65308" rtlCol="0">
              <a:spAutoFit/>
            </a:bodyPr>
            <a:lstStyle/>
            <a:p>
              <a:pPr algn="l"/>
              <a:r>
                <a:rPr lang="en-US" sz="1100" dirty="0"/>
                <a:t>Medicaid</a:t>
              </a:r>
            </a:p>
          </p:txBody>
        </p:sp>
        <p:sp>
          <p:nvSpPr>
            <p:cNvPr id="48" name="TextBox 47"/>
            <p:cNvSpPr txBox="1"/>
            <p:nvPr/>
          </p:nvSpPr>
          <p:spPr>
            <a:xfrm>
              <a:off x="3973286" y="4169230"/>
              <a:ext cx="1741714" cy="301169"/>
            </a:xfrm>
            <a:prstGeom prst="rect">
              <a:avLst/>
            </a:prstGeom>
            <a:noFill/>
          </p:spPr>
          <p:txBody>
            <a:bodyPr wrap="square" lIns="130615" tIns="65308" rIns="130615" bIns="65308" rtlCol="0">
              <a:spAutoFit/>
            </a:bodyPr>
            <a:lstStyle/>
            <a:p>
              <a:pPr algn="l"/>
              <a:r>
                <a:rPr lang="en-US" sz="1100" dirty="0"/>
                <a:t>Commercial</a:t>
              </a:r>
            </a:p>
          </p:txBody>
        </p:sp>
        <p:sp>
          <p:nvSpPr>
            <p:cNvPr id="49" name="TextBox 48"/>
            <p:cNvSpPr txBox="1"/>
            <p:nvPr/>
          </p:nvSpPr>
          <p:spPr>
            <a:xfrm>
              <a:off x="5382985" y="4169230"/>
              <a:ext cx="1741714" cy="301169"/>
            </a:xfrm>
            <a:prstGeom prst="rect">
              <a:avLst/>
            </a:prstGeom>
            <a:noFill/>
          </p:spPr>
          <p:txBody>
            <a:bodyPr wrap="square" lIns="130615" tIns="65308" rIns="130615" bIns="65308" rtlCol="0">
              <a:spAutoFit/>
            </a:bodyPr>
            <a:lstStyle/>
            <a:p>
              <a:pPr algn="l"/>
              <a:r>
                <a:rPr lang="en-US" sz="1100" dirty="0"/>
                <a:t>Uninsured</a:t>
              </a:r>
            </a:p>
          </p:txBody>
        </p:sp>
        <p:sp>
          <p:nvSpPr>
            <p:cNvPr id="50" name="Rectangle 49"/>
            <p:cNvSpPr/>
            <p:nvPr/>
          </p:nvSpPr>
          <p:spPr bwMode="auto">
            <a:xfrm>
              <a:off x="1110343" y="4245430"/>
              <a:ext cx="174171" cy="174171"/>
            </a:xfrm>
            <a:prstGeom prst="rect">
              <a:avLst/>
            </a:prstGeom>
            <a:solidFill>
              <a:schemeClr val="accent2">
                <a:lumMod val="60000"/>
                <a:lumOff val="4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1" name="Rectangle 50"/>
            <p:cNvSpPr/>
            <p:nvPr/>
          </p:nvSpPr>
          <p:spPr bwMode="auto">
            <a:xfrm>
              <a:off x="2503716" y="4245430"/>
              <a:ext cx="174171" cy="174171"/>
            </a:xfrm>
            <a:prstGeom prst="rect">
              <a:avLst/>
            </a:prstGeom>
            <a:solidFill>
              <a:schemeClr val="accent1">
                <a:lumMod val="40000"/>
                <a:lumOff val="6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2" name="Rectangle 51"/>
            <p:cNvSpPr/>
            <p:nvPr/>
          </p:nvSpPr>
          <p:spPr bwMode="auto">
            <a:xfrm>
              <a:off x="3897086" y="4245430"/>
              <a:ext cx="174171" cy="174171"/>
            </a:xfrm>
            <a:prstGeom prst="rect">
              <a:avLst/>
            </a:prstGeom>
            <a:solidFill>
              <a:schemeClr val="bg2">
                <a:lumMod val="5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3" name="Rectangle 52"/>
            <p:cNvSpPr/>
            <p:nvPr/>
          </p:nvSpPr>
          <p:spPr bwMode="auto">
            <a:xfrm>
              <a:off x="5301343" y="4245430"/>
              <a:ext cx="174171" cy="174171"/>
            </a:xfrm>
            <a:prstGeom prst="rect">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4" name="Rectangle 53"/>
            <p:cNvSpPr/>
            <p:nvPr/>
          </p:nvSpPr>
          <p:spPr bwMode="auto">
            <a:xfrm>
              <a:off x="6640286" y="4245430"/>
              <a:ext cx="174171" cy="174171"/>
            </a:xfrm>
            <a:prstGeom prst="rect">
              <a:avLst/>
            </a:prstGeom>
            <a:solidFill>
              <a:schemeClr val="tx1"/>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5" name="Rectangle 54"/>
            <p:cNvSpPr/>
            <p:nvPr/>
          </p:nvSpPr>
          <p:spPr bwMode="auto">
            <a:xfrm>
              <a:off x="870857" y="4060371"/>
              <a:ext cx="7043057" cy="500743"/>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90338"/>
              <a:endParaRPr lang="en-US" sz="1400" dirty="0">
                <a:solidFill>
                  <a:schemeClr val="bg2"/>
                </a:solidFill>
              </a:endParaRPr>
            </a:p>
          </p:txBody>
        </p:sp>
        <p:sp>
          <p:nvSpPr>
            <p:cNvPr id="56" name="TextBox 55"/>
            <p:cNvSpPr txBox="1"/>
            <p:nvPr/>
          </p:nvSpPr>
          <p:spPr>
            <a:xfrm>
              <a:off x="6743700" y="4169230"/>
              <a:ext cx="1137557" cy="301169"/>
            </a:xfrm>
            <a:prstGeom prst="rect">
              <a:avLst/>
            </a:prstGeom>
            <a:noFill/>
          </p:spPr>
          <p:txBody>
            <a:bodyPr wrap="square" lIns="130615" tIns="65308" rIns="130615" bIns="65308" rtlCol="0">
              <a:spAutoFit/>
            </a:bodyPr>
            <a:lstStyle/>
            <a:p>
              <a:pPr algn="l"/>
              <a:r>
                <a:rPr lang="en-US" sz="1100" dirty="0"/>
                <a:t>Other</a:t>
              </a:r>
            </a:p>
          </p:txBody>
        </p:sp>
      </p:grpSp>
      <p:sp>
        <p:nvSpPr>
          <p:cNvPr id="57" name="TextBox 56"/>
          <p:cNvSpPr txBox="1"/>
          <p:nvPr/>
        </p:nvSpPr>
        <p:spPr>
          <a:xfrm>
            <a:off x="762000" y="1458686"/>
            <a:ext cx="3124200" cy="285780"/>
          </a:xfrm>
          <a:prstGeom prst="rect">
            <a:avLst/>
          </a:prstGeom>
          <a:noFill/>
        </p:spPr>
        <p:txBody>
          <a:bodyPr wrap="square" lIns="130589" tIns="65295" rIns="130589" bIns="65295" rtlCol="0" anchor="ctr">
            <a:spAutoFit/>
          </a:bodyPr>
          <a:lstStyle/>
          <a:p>
            <a:pPr algn="ctr"/>
            <a:r>
              <a:rPr lang="en-US" sz="1000" b="1" dirty="0"/>
              <a:t>Percentage of Population by Insurance, 2012</a:t>
            </a:r>
          </a:p>
        </p:txBody>
      </p:sp>
      <p:sp>
        <p:nvSpPr>
          <p:cNvPr id="58" name="TextBox 57"/>
          <p:cNvSpPr txBox="1"/>
          <p:nvPr/>
        </p:nvSpPr>
        <p:spPr>
          <a:xfrm>
            <a:off x="5334000" y="1458686"/>
            <a:ext cx="3124200" cy="285780"/>
          </a:xfrm>
          <a:prstGeom prst="rect">
            <a:avLst/>
          </a:prstGeom>
          <a:noFill/>
        </p:spPr>
        <p:txBody>
          <a:bodyPr wrap="square" lIns="130589" tIns="65295" rIns="130589" bIns="65295" rtlCol="0" anchor="ctr">
            <a:spAutoFit/>
          </a:bodyPr>
          <a:lstStyle/>
          <a:p>
            <a:pPr algn="ctr"/>
            <a:r>
              <a:rPr lang="en-US" sz="1000" b="1" dirty="0"/>
              <a:t>Percentage of Population by </a:t>
            </a:r>
            <a:r>
              <a:rPr lang="en-US" sz="1000" b="1" dirty="0" smtClean="0"/>
              <a:t>Insurance, </a:t>
            </a:r>
            <a:r>
              <a:rPr lang="en-US" sz="1000" b="1" dirty="0"/>
              <a:t>20XX</a:t>
            </a:r>
          </a:p>
        </p:txBody>
      </p:sp>
      <p:sp>
        <p:nvSpPr>
          <p:cNvPr id="59" name="Title 2"/>
          <p:cNvSpPr txBox="1">
            <a:spLocks/>
          </p:cNvSpPr>
          <p:nvPr/>
        </p:nvSpPr>
        <p:spPr bwMode="gray">
          <a:xfrm>
            <a:off x="399866" y="673829"/>
            <a:ext cx="8314171" cy="249114"/>
          </a:xfrm>
          <a:prstGeom prst="rect">
            <a:avLst/>
          </a:prstGeom>
        </p:spPr>
        <p:txBody>
          <a:bodyPr vert="horz" wrap="square" lIns="0" tIns="0" rIns="0" bIns="0" rtlCol="0" anchor="b">
            <a:noAutofit/>
          </a:bodyPr>
          <a:lstStyle>
            <a:lvl1pPr algn="l" defTabSz="910353" rtl="0" eaLnBrk="1" latinLnBrk="0" hangingPunct="1">
              <a:spcBef>
                <a:spcPct val="0"/>
              </a:spcBef>
              <a:buNone/>
              <a:defRPr sz="1600" b="1" kern="1200">
                <a:solidFill>
                  <a:schemeClr val="tx1"/>
                </a:solidFill>
                <a:latin typeface="+mj-lt"/>
                <a:ea typeface="+mj-ea"/>
                <a:cs typeface="+mj-cs"/>
              </a:defRPr>
            </a:lvl1pPr>
          </a:lstStyle>
          <a:p>
            <a:r>
              <a:rPr lang="en-US" smtClean="0"/>
              <a:t>Patients: Payer Mix</a:t>
            </a:r>
            <a:endParaRPr lang="en-US" dirty="0"/>
          </a:p>
        </p:txBody>
      </p:sp>
      <p:sp>
        <p:nvSpPr>
          <p:cNvPr id="60" name="Text Placeholder 12"/>
          <p:cNvSpPr txBox="1">
            <a:spLocks/>
          </p:cNvSpPr>
          <p:nvPr/>
        </p:nvSpPr>
        <p:spPr bwMode="gray">
          <a:xfrm>
            <a:off x="399866" y="963229"/>
            <a:ext cx="8314171" cy="271094"/>
          </a:xfrm>
          <a:prstGeom prst="rect">
            <a:avLst/>
          </a:prstGeom>
        </p:spPr>
        <p:txBody>
          <a:bodyPr vert="horz" wrap="square" lIns="0" tIns="40945" rIns="0" bIns="40945" rtlCol="0">
            <a:noAutofit/>
          </a:bodyPr>
          <a:lstStyle/>
          <a:p>
            <a:pPr defTabSz="912724">
              <a:defRPr/>
            </a:pPr>
            <a:r>
              <a:rPr lang="en-US" sz="1300" dirty="0">
                <a:solidFill>
                  <a:srgbClr val="617685"/>
                </a:solidFill>
                <a:latin typeface="Arial"/>
              </a:rPr>
              <a:t>Comparison of </a:t>
            </a:r>
            <a:r>
              <a:rPr lang="en-US" sz="1300" dirty="0" err="1" smtClean="0">
                <a:solidFill>
                  <a:srgbClr val="617685"/>
                </a:solidFill>
                <a:latin typeface="Arial"/>
              </a:rPr>
              <a:t>Nanna</a:t>
            </a:r>
            <a:r>
              <a:rPr lang="en-US" sz="1300" dirty="0" smtClean="0">
                <a:solidFill>
                  <a:srgbClr val="617685"/>
                </a:solidFill>
                <a:latin typeface="Arial"/>
              </a:rPr>
              <a:t> </a:t>
            </a:r>
            <a:r>
              <a:rPr lang="en-US" sz="1300" dirty="0">
                <a:solidFill>
                  <a:srgbClr val="617685"/>
                </a:solidFill>
                <a:latin typeface="Arial"/>
              </a:rPr>
              <a:t>Patient Distribution to Current Region and Future Region Distribution </a:t>
            </a:r>
          </a:p>
        </p:txBody>
      </p:sp>
      <p:sp>
        <p:nvSpPr>
          <p:cNvPr id="61" name="TextBox 60"/>
          <p:cNvSpPr txBox="1"/>
          <p:nvPr/>
        </p:nvSpPr>
        <p:spPr>
          <a:xfrm>
            <a:off x="399871" y="5210859"/>
            <a:ext cx="7737021" cy="351744"/>
          </a:xfrm>
          <a:prstGeom prst="rect">
            <a:avLst/>
          </a:prstGeom>
          <a:noFill/>
        </p:spPr>
        <p:txBody>
          <a:bodyPr wrap="square" lIns="130589" tIns="65295" rIns="130589" bIns="65295" rtlCol="0">
            <a:spAutoFit/>
          </a:bodyPr>
          <a:lstStyle/>
          <a:p>
            <a:r>
              <a:rPr lang="en-US" sz="1400" b="1" dirty="0"/>
              <a:t>Implications of shifting payer mix:</a:t>
            </a:r>
          </a:p>
        </p:txBody>
      </p:sp>
    </p:spTree>
    <p:extLst>
      <p:ext uri="{BB962C8B-B14F-4D97-AF65-F5344CB8AC3E}">
        <p14:creationId xmlns:p14="http://schemas.microsoft.com/office/powerpoint/2010/main" val="2743175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Payers: Anticipated Changes in Reimbursement Models, Levels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4784209"/>
              </p:ext>
            </p:extLst>
          </p:nvPr>
        </p:nvGraphicFramePr>
        <p:xfrm>
          <a:off x="399863" y="1371599"/>
          <a:ext cx="8314178" cy="3352797"/>
        </p:xfrm>
        <a:graphic>
          <a:graphicData uri="http://schemas.openxmlformats.org/drawingml/2006/table">
            <a:tbl>
              <a:tblPr firstRow="1" bandRow="1">
                <a:tableStyleId>{5C22544A-7EE6-4342-B048-85BDC9FD1C3A}</a:tableStyleId>
              </a:tblPr>
              <a:tblGrid>
                <a:gridCol w="4157089"/>
                <a:gridCol w="4157089"/>
              </a:tblGrid>
              <a:tr h="478971">
                <a:tc>
                  <a:txBody>
                    <a:bodyPr/>
                    <a:lstStyle/>
                    <a:p>
                      <a:r>
                        <a:rPr lang="en-US" sz="1100" dirty="0" smtClean="0"/>
                        <a:t>Payer Strategy</a:t>
                      </a:r>
                      <a:endParaRPr lang="en-US" sz="1100" dirty="0"/>
                    </a:p>
                  </a:txBody>
                  <a:tcPr/>
                </a:tc>
                <a:tc>
                  <a:txBody>
                    <a:bodyPr/>
                    <a:lstStyle/>
                    <a:p>
                      <a:r>
                        <a:rPr lang="en-US" sz="1100" dirty="0" smtClean="0"/>
                        <a:t>Description</a:t>
                      </a:r>
                      <a:endParaRPr lang="en-US" sz="1100" dirty="0"/>
                    </a:p>
                  </a:txBody>
                  <a:tcPr/>
                </a:tc>
              </a:tr>
              <a:tr h="478971">
                <a:tc>
                  <a:txBody>
                    <a:bodyPr/>
                    <a:lstStyle/>
                    <a:p>
                      <a:r>
                        <a:rPr lang="en-US" sz="1100" i="1" dirty="0" smtClean="0"/>
                        <a:t>Narrow Network—Payers</a:t>
                      </a:r>
                      <a:r>
                        <a:rPr lang="en-US" sz="1100" i="1" baseline="0" dirty="0" smtClean="0"/>
                        <a:t> X and Y</a:t>
                      </a:r>
                      <a:endParaRPr lang="en-US" sz="1100" i="1" dirty="0"/>
                    </a:p>
                  </a:txBody>
                  <a:tcPr anchor="ctr"/>
                </a:tc>
                <a:tc>
                  <a:txBody>
                    <a:bodyPr/>
                    <a:lstStyle/>
                    <a:p>
                      <a:r>
                        <a:rPr lang="en-US" sz="1100" i="1" dirty="0" smtClean="0"/>
                        <a:t>E.g., Increase</a:t>
                      </a:r>
                      <a:r>
                        <a:rPr lang="en-US" sz="1100" i="1" baseline="0" dirty="0" smtClean="0"/>
                        <a:t> in narrow networks in market as two major institutions move towards ACO model.</a:t>
                      </a:r>
                      <a:endParaRPr lang="en-US" sz="1100" i="1" dirty="0"/>
                    </a:p>
                  </a:txBody>
                  <a:tcPr anchor="ctr"/>
                </a:tc>
              </a:tr>
              <a:tr h="478971">
                <a:tc>
                  <a:txBody>
                    <a:bodyPr/>
                    <a:lstStyle/>
                    <a:p>
                      <a:r>
                        <a:rPr lang="en-US" sz="1100" i="1" dirty="0" smtClean="0"/>
                        <a:t>Episodic</a:t>
                      </a:r>
                      <a:r>
                        <a:rPr lang="en-US" sz="1100" i="1" baseline="0" dirty="0" smtClean="0"/>
                        <a:t> bundled payments </a:t>
                      </a:r>
                      <a:endParaRPr lang="en-US" sz="1100" i="1" dirty="0"/>
                    </a:p>
                  </a:txBody>
                  <a:tcPr anchor="ctr"/>
                </a:tc>
                <a:tc>
                  <a:txBody>
                    <a:bodyPr/>
                    <a:lstStyle/>
                    <a:p>
                      <a:endParaRPr lang="en-US" dirty="0"/>
                    </a:p>
                  </a:txBody>
                  <a:tcPr anchor="ctr"/>
                </a:tc>
              </a:tr>
              <a:tr h="478971">
                <a:tc>
                  <a:txBody>
                    <a:bodyPr/>
                    <a:lstStyle/>
                    <a:p>
                      <a:r>
                        <a:rPr lang="en-US" sz="1100" i="1" dirty="0" smtClean="0"/>
                        <a:t>Age restrictions for screenings</a:t>
                      </a:r>
                      <a:endParaRPr lang="en-US" sz="1100" i="1" dirty="0"/>
                    </a:p>
                  </a:txBody>
                  <a:tcPr anchor="ctr"/>
                </a:tc>
                <a:tc>
                  <a:txBody>
                    <a:bodyPr/>
                    <a:lstStyle/>
                    <a:p>
                      <a:endParaRPr lang="en-US" dirty="0"/>
                    </a:p>
                  </a:txBody>
                  <a:tcPr anchor="ctr"/>
                </a:tc>
              </a:tr>
              <a:tr h="478971">
                <a:tc>
                  <a:txBody>
                    <a:bodyPr/>
                    <a:lstStyle/>
                    <a:p>
                      <a:r>
                        <a:rPr lang="en-US" sz="1100" i="1" dirty="0" smtClean="0"/>
                        <a:t>Cost reduction</a:t>
                      </a:r>
                      <a:endParaRPr lang="en-US" sz="1100" i="1" dirty="0"/>
                    </a:p>
                  </a:txBody>
                  <a:tcPr anchor="ctr"/>
                </a:tc>
                <a:tc>
                  <a:txBody>
                    <a:bodyPr/>
                    <a:lstStyle/>
                    <a:p>
                      <a:r>
                        <a:rPr lang="en-US" sz="1100" i="1" dirty="0" smtClean="0"/>
                        <a:t>E.g.,</a:t>
                      </a:r>
                      <a:r>
                        <a:rPr lang="en-US" sz="1100" i="1" baseline="0" dirty="0" smtClean="0"/>
                        <a:t> payer preference shift to reference labs</a:t>
                      </a:r>
                      <a:endParaRPr lang="en-US" sz="1100" i="1" dirty="0"/>
                    </a:p>
                  </a:txBody>
                  <a:tcPr anchor="ctr"/>
                </a:tc>
              </a:tr>
              <a:tr h="478971">
                <a:tc>
                  <a:txBody>
                    <a:bodyPr/>
                    <a:lstStyle/>
                    <a:p>
                      <a:endParaRPr lang="en-US" sz="1100" dirty="0"/>
                    </a:p>
                  </a:txBody>
                  <a:tcPr anchor="ctr"/>
                </a:tc>
                <a:tc>
                  <a:txBody>
                    <a:bodyPr/>
                    <a:lstStyle/>
                    <a:p>
                      <a:endParaRPr lang="en-US" dirty="0"/>
                    </a:p>
                  </a:txBody>
                  <a:tcPr anchor="ctr"/>
                </a:tc>
              </a:tr>
              <a:tr h="478971">
                <a:tc>
                  <a:txBody>
                    <a:bodyPr/>
                    <a:lstStyle/>
                    <a:p>
                      <a:endParaRPr lang="en-US" sz="1100" dirty="0"/>
                    </a:p>
                  </a:txBody>
                  <a:tcPr anchor="ctr"/>
                </a:tc>
                <a:tc>
                  <a:txBody>
                    <a:bodyPr/>
                    <a:lstStyle/>
                    <a:p>
                      <a:endParaRPr lang="en-US" dirty="0"/>
                    </a:p>
                  </a:txBody>
                  <a:tcPr anchor="ctr"/>
                </a:tc>
              </a:tr>
            </a:tbl>
          </a:graphicData>
        </a:graphic>
      </p:graphicFrame>
      <p:sp>
        <p:nvSpPr>
          <p:cNvPr id="8" name="Rectangle 7"/>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9" name="TextBox 8"/>
          <p:cNvSpPr txBox="1"/>
          <p:nvPr/>
        </p:nvSpPr>
        <p:spPr>
          <a:xfrm>
            <a:off x="394959" y="5040093"/>
            <a:ext cx="7737021" cy="351733"/>
          </a:xfrm>
          <a:prstGeom prst="rect">
            <a:avLst/>
          </a:prstGeom>
          <a:noFill/>
        </p:spPr>
        <p:txBody>
          <a:bodyPr wrap="square" lIns="130573" tIns="65288" rIns="130573" bIns="65288" rtlCol="0">
            <a:spAutoFit/>
          </a:bodyPr>
          <a:lstStyle/>
          <a:p>
            <a:r>
              <a:rPr lang="en-US" sz="1400" b="1" dirty="0"/>
              <a:t>Implications of the shifts in payer strategy:</a:t>
            </a:r>
          </a:p>
        </p:txBody>
      </p:sp>
      <p:sp>
        <p:nvSpPr>
          <p:cNvPr id="10" name="TextBox 9"/>
          <p:cNvSpPr txBox="1"/>
          <p:nvPr/>
        </p:nvSpPr>
        <p:spPr>
          <a:xfrm>
            <a:off x="514168" y="5354206"/>
            <a:ext cx="7956563" cy="769409"/>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smtClean="0"/>
              <a:t>E.g., Necessary to show how our program reduces overall cost of care for patients to remain provider of choice for payers.</a:t>
            </a:r>
            <a:endParaRPr lang="en-US" sz="1100" i="1" dirty="0"/>
          </a:p>
          <a:p>
            <a:pPr marL="171396" indent="-171396">
              <a:buFont typeface="Arial" pitchFamily="34" charset="0"/>
              <a:buChar char="•"/>
            </a:pPr>
            <a:endParaRPr lang="en-US" sz="1100" i="1" dirty="0"/>
          </a:p>
          <a:p>
            <a:endParaRPr lang="en-US" sz="1100" i="1" dirty="0"/>
          </a:p>
        </p:txBody>
      </p:sp>
      <p:sp>
        <p:nvSpPr>
          <p:cNvPr id="11" name="Text Placeholder 12"/>
          <p:cNvSpPr txBox="1">
            <a:spLocks/>
          </p:cNvSpPr>
          <p:nvPr/>
        </p:nvSpPr>
        <p:spPr bwMode="gray">
          <a:xfrm>
            <a:off x="423161" y="980082"/>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Key </a:t>
            </a:r>
            <a:r>
              <a:rPr lang="en-US" sz="1300" dirty="0" err="1" smtClean="0">
                <a:solidFill>
                  <a:srgbClr val="617685"/>
                </a:solidFill>
                <a:latin typeface="Arial"/>
              </a:rPr>
              <a:t>Nanna</a:t>
            </a:r>
            <a:r>
              <a:rPr lang="en-US" sz="1300" dirty="0">
                <a:solidFill>
                  <a:srgbClr val="617685"/>
                </a:solidFill>
                <a:latin typeface="Arial"/>
              </a:rPr>
              <a:t> </a:t>
            </a:r>
            <a:r>
              <a:rPr lang="en-US" sz="1300" dirty="0" smtClean="0">
                <a:solidFill>
                  <a:srgbClr val="617685"/>
                </a:solidFill>
                <a:latin typeface="Arial"/>
              </a:rPr>
              <a:t>Hospital </a:t>
            </a:r>
            <a:r>
              <a:rPr lang="en-US" sz="1300" dirty="0">
                <a:solidFill>
                  <a:srgbClr val="617685"/>
                </a:solidFill>
                <a:latin typeface="Arial"/>
              </a:rPr>
              <a:t>Payers: X, Y, Z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24</a:t>
            </a:fld>
            <a:endParaRPr lang="en-US" dirty="0"/>
          </a:p>
        </p:txBody>
      </p:sp>
      <p:sp>
        <p:nvSpPr>
          <p:cNvPr id="20" name="Text Placeholder 2"/>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Payment Reform</a:t>
            </a:r>
            <a:endParaRPr lang="en-US" dirty="0"/>
          </a:p>
        </p:txBody>
      </p:sp>
      <p:sp>
        <p:nvSpPr>
          <p:cNvPr id="63"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endParaRPr lang="en-US" sz="1300" dirty="0">
              <a:solidFill>
                <a:srgbClr val="617685"/>
              </a:solidFill>
              <a:latin typeface="Arial"/>
            </a:endParaRPr>
          </a:p>
        </p:txBody>
      </p:sp>
      <p:sp>
        <p:nvSpPr>
          <p:cNvPr id="7" name="Rectangle 6"/>
          <p:cNvSpPr/>
          <p:nvPr/>
        </p:nvSpPr>
        <p:spPr>
          <a:xfrm>
            <a:off x="399870" y="1374170"/>
            <a:ext cx="8314170" cy="1064231"/>
          </a:xfrm>
          <a:prstGeom prst="rect">
            <a:avLst/>
          </a:prstGeom>
          <a:ln w="6350"/>
        </p:spPr>
        <p:style>
          <a:lnRef idx="2">
            <a:schemeClr val="accent1"/>
          </a:lnRef>
          <a:fillRef idx="1">
            <a:schemeClr val="lt1"/>
          </a:fillRef>
          <a:effectRef idx="0">
            <a:schemeClr val="accent1"/>
          </a:effectRef>
          <a:fontRef idx="minor">
            <a:schemeClr val="dk1"/>
          </a:fontRef>
        </p:style>
        <p:txBody>
          <a:bodyPr lIns="91413" tIns="45705" rIns="91413" bIns="45705" rtlCol="0" anchor="ctr"/>
          <a:lstStyle/>
          <a:p>
            <a:pPr algn="ctr"/>
            <a:endParaRPr lang="en-US"/>
          </a:p>
        </p:txBody>
      </p:sp>
      <p:sp>
        <p:nvSpPr>
          <p:cNvPr id="8" name="TextBox 7"/>
          <p:cNvSpPr txBox="1"/>
          <p:nvPr/>
        </p:nvSpPr>
        <p:spPr>
          <a:xfrm>
            <a:off x="514166" y="1371600"/>
            <a:ext cx="4446836" cy="261578"/>
          </a:xfrm>
          <a:prstGeom prst="rect">
            <a:avLst/>
          </a:prstGeom>
          <a:noFill/>
        </p:spPr>
        <p:txBody>
          <a:bodyPr wrap="square" lIns="45704" tIns="45704" rIns="45704" bIns="45704" rtlCol="0">
            <a:spAutoFit/>
          </a:bodyPr>
          <a:lstStyle/>
          <a:p>
            <a:r>
              <a:rPr lang="en-US" sz="1100" b="1" dirty="0"/>
              <a:t>Payment model under consideration by institution:</a:t>
            </a:r>
          </a:p>
        </p:txBody>
      </p:sp>
      <p:sp>
        <p:nvSpPr>
          <p:cNvPr id="9" name="TextBox 8"/>
          <p:cNvSpPr txBox="1"/>
          <p:nvPr/>
        </p:nvSpPr>
        <p:spPr>
          <a:xfrm>
            <a:off x="610966" y="1668308"/>
            <a:ext cx="7999641" cy="769409"/>
          </a:xfrm>
          <a:prstGeom prst="rect">
            <a:avLst/>
          </a:prstGeom>
          <a:noFill/>
        </p:spPr>
        <p:txBody>
          <a:bodyPr wrap="square" lIns="45704" tIns="45704" rIns="45704" bIns="45704" rtlCol="0">
            <a:spAutoFit/>
          </a:bodyPr>
          <a:lstStyle/>
          <a:p>
            <a:r>
              <a:rPr lang="en-US" sz="1100" i="1" dirty="0"/>
              <a:t>Discuss the payment </a:t>
            </a:r>
            <a:r>
              <a:rPr lang="en-US" sz="1100" i="1" dirty="0" smtClean="0"/>
              <a:t>model(s) </a:t>
            </a:r>
            <a:r>
              <a:rPr lang="en-US" sz="1100" i="1" dirty="0"/>
              <a:t>your hospital is moving towards </a:t>
            </a:r>
            <a:r>
              <a:rPr lang="en-US" sz="1100" i="1" dirty="0" smtClean="0"/>
              <a:t>here.</a:t>
            </a:r>
          </a:p>
          <a:p>
            <a:r>
              <a:rPr lang="en-US" sz="1100" i="1" dirty="0"/>
              <a:t>E.g., Participating in Medicare Shared Savings Program. </a:t>
            </a:r>
          </a:p>
          <a:p>
            <a:endParaRPr lang="en-US" sz="1100" i="1" dirty="0"/>
          </a:p>
          <a:p>
            <a:endParaRPr lang="en-US" sz="1100" i="1" dirty="0"/>
          </a:p>
        </p:txBody>
      </p:sp>
      <p:sp>
        <p:nvSpPr>
          <p:cNvPr id="10" name="Rectangle 9"/>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11" name="TextBox 10"/>
          <p:cNvSpPr txBox="1"/>
          <p:nvPr/>
        </p:nvSpPr>
        <p:spPr>
          <a:xfrm>
            <a:off x="394959" y="5040093"/>
            <a:ext cx="7737021" cy="351733"/>
          </a:xfrm>
          <a:prstGeom prst="rect">
            <a:avLst/>
          </a:prstGeom>
          <a:noFill/>
        </p:spPr>
        <p:txBody>
          <a:bodyPr wrap="square" lIns="130573" tIns="65288" rIns="130573" bIns="65288" rtlCol="0">
            <a:spAutoFit/>
          </a:bodyPr>
          <a:lstStyle/>
          <a:p>
            <a:r>
              <a:rPr lang="en-US" sz="1400" b="1" dirty="0"/>
              <a:t>Implications of the shift in payment model:</a:t>
            </a:r>
          </a:p>
        </p:txBody>
      </p:sp>
      <p:sp>
        <p:nvSpPr>
          <p:cNvPr id="12" name="TextBox 11"/>
          <p:cNvSpPr txBox="1"/>
          <p:nvPr/>
        </p:nvSpPr>
        <p:spPr>
          <a:xfrm>
            <a:off x="610965" y="2514604"/>
            <a:ext cx="2741841" cy="261578"/>
          </a:xfrm>
          <a:prstGeom prst="rect">
            <a:avLst/>
          </a:prstGeom>
          <a:noFill/>
        </p:spPr>
        <p:txBody>
          <a:bodyPr wrap="square" lIns="45704" tIns="45704" rIns="45704" bIns="45704" rtlCol="0">
            <a:spAutoFit/>
          </a:bodyPr>
          <a:lstStyle/>
          <a:p>
            <a:r>
              <a:rPr lang="en-US" sz="1100" b="1" dirty="0"/>
              <a:t>Implementation Actions :</a:t>
            </a:r>
          </a:p>
        </p:txBody>
      </p:sp>
      <p:sp>
        <p:nvSpPr>
          <p:cNvPr id="13" name="TextBox 12"/>
          <p:cNvSpPr txBox="1"/>
          <p:nvPr/>
        </p:nvSpPr>
        <p:spPr>
          <a:xfrm>
            <a:off x="610959" y="2819400"/>
            <a:ext cx="3999820" cy="769409"/>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List steps the institution has taken towards implementing the new payment model.</a:t>
            </a:r>
          </a:p>
          <a:p>
            <a:pPr marL="171396" indent="-171396">
              <a:buFont typeface="Arial" pitchFamily="34" charset="0"/>
              <a:buChar char="•"/>
            </a:pPr>
            <a:endParaRPr lang="en-US" sz="1100" i="1" dirty="0"/>
          </a:p>
          <a:p>
            <a:endParaRPr lang="en-US" sz="1100" i="1" dirty="0"/>
          </a:p>
        </p:txBody>
      </p:sp>
      <p:sp>
        <p:nvSpPr>
          <p:cNvPr id="14" name="TextBox 13"/>
          <p:cNvSpPr txBox="1"/>
          <p:nvPr/>
        </p:nvSpPr>
        <p:spPr>
          <a:xfrm>
            <a:off x="4806728" y="2514604"/>
            <a:ext cx="2741841" cy="261578"/>
          </a:xfrm>
          <a:prstGeom prst="rect">
            <a:avLst/>
          </a:prstGeom>
          <a:noFill/>
        </p:spPr>
        <p:txBody>
          <a:bodyPr wrap="square" lIns="45704" tIns="45704" rIns="45704" bIns="45704" rtlCol="0">
            <a:spAutoFit/>
          </a:bodyPr>
          <a:lstStyle/>
          <a:p>
            <a:r>
              <a:rPr lang="en-US" sz="1100" b="1" dirty="0"/>
              <a:t>Patients and Services  Affected:</a:t>
            </a:r>
          </a:p>
        </p:txBody>
      </p:sp>
      <p:sp>
        <p:nvSpPr>
          <p:cNvPr id="15" name="TextBox 14"/>
          <p:cNvSpPr txBox="1"/>
          <p:nvPr/>
        </p:nvSpPr>
        <p:spPr>
          <a:xfrm>
            <a:off x="4806721" y="2819400"/>
            <a:ext cx="3999820" cy="769409"/>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List patient groups and specific services that will be affected by this shift.</a:t>
            </a:r>
          </a:p>
          <a:p>
            <a:pPr marL="171396" indent="-171396">
              <a:buFont typeface="Arial" pitchFamily="34" charset="0"/>
              <a:buChar char="•"/>
            </a:pPr>
            <a:endParaRPr lang="en-US" sz="1100" i="1" dirty="0"/>
          </a:p>
          <a:p>
            <a:endParaRPr lang="en-US" sz="1100" i="1" dirty="0"/>
          </a:p>
        </p:txBody>
      </p:sp>
      <p:sp>
        <p:nvSpPr>
          <p:cNvPr id="16" name="TextBox 15"/>
          <p:cNvSpPr txBox="1"/>
          <p:nvPr/>
        </p:nvSpPr>
        <p:spPr>
          <a:xfrm>
            <a:off x="514168" y="5354206"/>
            <a:ext cx="7956563" cy="938686"/>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a:t>E.g., </a:t>
            </a:r>
            <a:r>
              <a:rPr lang="en-US" sz="1100" i="1" dirty="0" smtClean="0"/>
              <a:t>shift to hospital-physician bundling may require closer attention to day-of-discharge imaging to reduce extending LOS.</a:t>
            </a:r>
          </a:p>
          <a:p>
            <a:pPr marL="171396" indent="-171396">
              <a:buFont typeface="Arial" pitchFamily="34" charset="0"/>
              <a:buChar char="•"/>
            </a:pPr>
            <a:endParaRPr lang="en-US" sz="1100" i="1" dirty="0"/>
          </a:p>
          <a:p>
            <a:pPr marL="171396" indent="-171396">
              <a:buFont typeface="Arial" pitchFamily="34" charset="0"/>
              <a:buChar char="•"/>
            </a:pPr>
            <a:endParaRPr lang="en-US" sz="1100" i="1" dirty="0"/>
          </a:p>
          <a:p>
            <a:endParaRPr lang="en-US" sz="1100" i="1" dirty="0"/>
          </a:p>
        </p:txBody>
      </p:sp>
      <p:sp>
        <p:nvSpPr>
          <p:cNvPr id="17" name="Text Placeholder 12"/>
          <p:cNvSpPr txBox="1">
            <a:spLocks/>
          </p:cNvSpPr>
          <p:nvPr/>
        </p:nvSpPr>
        <p:spPr bwMode="gray">
          <a:xfrm>
            <a:off x="423161" y="980082"/>
            <a:ext cx="8314171" cy="271094"/>
          </a:xfrm>
          <a:prstGeom prst="rect">
            <a:avLst/>
          </a:prstGeom>
        </p:spPr>
        <p:txBody>
          <a:bodyPr vert="horz" wrap="square" lIns="0" tIns="40940" rIns="0" bIns="40940" rtlCol="0">
            <a:noAutofit/>
          </a:bodyPr>
          <a:lstStyle/>
          <a:p>
            <a:pPr defTabSz="912617">
              <a:defRPr/>
            </a:pPr>
            <a:r>
              <a:rPr lang="en-US" sz="1300" dirty="0" err="1" smtClean="0">
                <a:solidFill>
                  <a:srgbClr val="617685"/>
                </a:solidFill>
                <a:latin typeface="Arial"/>
              </a:rPr>
              <a:t>Nanna</a:t>
            </a:r>
            <a:r>
              <a:rPr lang="en-US" sz="1300" dirty="0" smtClean="0">
                <a:solidFill>
                  <a:srgbClr val="617685"/>
                </a:solidFill>
                <a:latin typeface="Arial"/>
              </a:rPr>
              <a:t> </a:t>
            </a:r>
            <a:r>
              <a:rPr lang="en-US" sz="1300" dirty="0">
                <a:solidFill>
                  <a:srgbClr val="617685"/>
                </a:solidFill>
                <a:latin typeface="Arial"/>
              </a:rPr>
              <a:t>Hospital’s Payment Reform Strategy Impact on </a:t>
            </a:r>
            <a:r>
              <a:rPr lang="en-US" sz="1300" dirty="0" smtClean="0">
                <a:solidFill>
                  <a:srgbClr val="617685"/>
                </a:solidFill>
                <a:latin typeface="Arial"/>
              </a:rPr>
              <a:t>Imaging </a:t>
            </a:r>
            <a:r>
              <a:rPr lang="en-US" sz="1300" dirty="0">
                <a:solidFill>
                  <a:srgbClr val="617685"/>
                </a:solidFill>
                <a:latin typeface="Arial"/>
              </a:rPr>
              <a:t>Service Line</a:t>
            </a:r>
          </a:p>
        </p:txBody>
      </p:sp>
    </p:spTree>
    <p:extLst>
      <p:ext uri="{BB962C8B-B14F-4D97-AF65-F5344CB8AC3E}">
        <p14:creationId xmlns:p14="http://schemas.microsoft.com/office/powerpoint/2010/main" val="2841340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Employers: Anticipated Growth, Shifts in Payment Strategies</a:t>
            </a:r>
            <a:endParaRPr lang="en-US" dirty="0"/>
          </a:p>
        </p:txBody>
      </p:sp>
      <p:sp>
        <p:nvSpPr>
          <p:cNvPr id="5" name="Rectangle 4"/>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6" name="TextBox 5"/>
          <p:cNvSpPr txBox="1"/>
          <p:nvPr/>
        </p:nvSpPr>
        <p:spPr>
          <a:xfrm>
            <a:off x="394959" y="5040093"/>
            <a:ext cx="7737021" cy="351733"/>
          </a:xfrm>
          <a:prstGeom prst="rect">
            <a:avLst/>
          </a:prstGeom>
          <a:noFill/>
        </p:spPr>
        <p:txBody>
          <a:bodyPr wrap="square" lIns="130573" tIns="65288" rIns="130573" bIns="65288" rtlCol="0">
            <a:spAutoFit/>
          </a:bodyPr>
          <a:lstStyle/>
          <a:p>
            <a:r>
              <a:rPr lang="en-US" sz="1400" b="1" dirty="0"/>
              <a:t>Implications of the shifts in employer size, strategy:</a:t>
            </a:r>
          </a:p>
        </p:txBody>
      </p:sp>
      <p:sp>
        <p:nvSpPr>
          <p:cNvPr id="7" name="TextBox 6"/>
          <p:cNvSpPr txBox="1"/>
          <p:nvPr/>
        </p:nvSpPr>
        <p:spPr>
          <a:xfrm>
            <a:off x="514168" y="5354206"/>
            <a:ext cx="7956563" cy="938686"/>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smtClean="0"/>
              <a:t>E.g., Lily </a:t>
            </a:r>
            <a:r>
              <a:rPr lang="en-US" sz="1100" i="1" dirty="0"/>
              <a:t>Manufacturing Co. represents viable, insured population; </a:t>
            </a:r>
            <a:r>
              <a:rPr lang="en-US" sz="1100" i="1" dirty="0" smtClean="0"/>
              <a:t>potential to build relationship with Lily to contract for imaging needs</a:t>
            </a:r>
            <a:endParaRPr lang="en-US" sz="1100" i="1" dirty="0"/>
          </a:p>
          <a:p>
            <a:pPr marL="171396" indent="-171396">
              <a:buFont typeface="Arial" pitchFamily="34" charset="0"/>
              <a:buChar char="•"/>
            </a:pPr>
            <a:endParaRPr lang="en-US" sz="1100" i="1" dirty="0"/>
          </a:p>
          <a:p>
            <a:endParaRPr lang="en-US" sz="1100" i="1" dirty="0"/>
          </a:p>
        </p:txBody>
      </p:sp>
      <p:graphicFrame>
        <p:nvGraphicFramePr>
          <p:cNvPr id="8" name="Table 7"/>
          <p:cNvGraphicFramePr>
            <a:graphicFrameLocks noGrp="1"/>
          </p:cNvGraphicFramePr>
          <p:nvPr>
            <p:extLst>
              <p:ext uri="{D42A27DB-BD31-4B8C-83A1-F6EECF244321}">
                <p14:modId xmlns:p14="http://schemas.microsoft.com/office/powerpoint/2010/main" val="3898144309"/>
              </p:ext>
            </p:extLst>
          </p:nvPr>
        </p:nvGraphicFramePr>
        <p:xfrm>
          <a:off x="399864" y="1371599"/>
          <a:ext cx="8314177" cy="3352797"/>
        </p:xfrm>
        <a:graphic>
          <a:graphicData uri="http://schemas.openxmlformats.org/drawingml/2006/table">
            <a:tbl>
              <a:tblPr firstRow="1" bandRow="1">
                <a:tableStyleId>{5C22544A-7EE6-4342-B048-85BDC9FD1C3A}</a:tableStyleId>
              </a:tblPr>
              <a:tblGrid>
                <a:gridCol w="2078544"/>
                <a:gridCol w="1732597"/>
                <a:gridCol w="1732597"/>
                <a:gridCol w="2770439"/>
              </a:tblGrid>
              <a:tr h="478971">
                <a:tc>
                  <a:txBody>
                    <a:bodyPr/>
                    <a:lstStyle/>
                    <a:p>
                      <a:pPr algn="l"/>
                      <a:r>
                        <a:rPr lang="en-US" sz="1100" dirty="0" smtClean="0"/>
                        <a:t>Employer</a:t>
                      </a:r>
                      <a:endParaRPr lang="en-US" sz="1100" dirty="0"/>
                    </a:p>
                  </a:txBody>
                  <a:tcPr anchor="ctr"/>
                </a:tc>
                <a:tc>
                  <a:txBody>
                    <a:bodyPr/>
                    <a:lstStyle/>
                    <a:p>
                      <a:pPr algn="l"/>
                      <a:r>
                        <a:rPr lang="en-US" sz="1100" dirty="0" smtClean="0"/>
                        <a:t>Number of Employees</a:t>
                      </a:r>
                      <a:endParaRPr lang="en-US" sz="1100" dirty="0"/>
                    </a:p>
                  </a:txBody>
                  <a:tcPr anchor="ctr"/>
                </a:tc>
                <a:tc>
                  <a:txBody>
                    <a:bodyPr/>
                    <a:lstStyle/>
                    <a:p>
                      <a:pPr algn="l"/>
                      <a:r>
                        <a:rPr lang="en-US" sz="1100" dirty="0" smtClean="0"/>
                        <a:t>Anticipated Growth </a:t>
                      </a:r>
                      <a:endParaRPr lang="en-US" sz="1100" dirty="0"/>
                    </a:p>
                  </a:txBody>
                  <a:tcPr anchor="ctr"/>
                </a:tc>
                <a:tc>
                  <a:txBody>
                    <a:bodyPr/>
                    <a:lstStyle/>
                    <a:p>
                      <a:pPr algn="l"/>
                      <a:r>
                        <a:rPr lang="en-US" sz="1100" dirty="0" smtClean="0"/>
                        <a:t>Comments</a:t>
                      </a:r>
                      <a:endParaRPr lang="en-US" sz="1100" dirty="0"/>
                    </a:p>
                  </a:txBody>
                  <a:tcPr anchor="ctr"/>
                </a:tc>
              </a:tr>
              <a:tr h="478971">
                <a:tc>
                  <a:txBody>
                    <a:bodyPr/>
                    <a:lstStyle/>
                    <a:p>
                      <a:r>
                        <a:rPr lang="en-US" sz="1100" i="1" dirty="0" smtClean="0"/>
                        <a:t>Lily Manufacturing Co.</a:t>
                      </a:r>
                      <a:endParaRPr lang="en-US" sz="1100" i="1" dirty="0"/>
                    </a:p>
                  </a:txBody>
                  <a:tcPr/>
                </a:tc>
                <a:tc>
                  <a:txBody>
                    <a:bodyPr/>
                    <a:lstStyle/>
                    <a:p>
                      <a:r>
                        <a:rPr lang="en-US" sz="1100" i="1" dirty="0" smtClean="0"/>
                        <a:t>~1000</a:t>
                      </a:r>
                      <a:endParaRPr lang="en-US" sz="1100" i="1" dirty="0"/>
                    </a:p>
                  </a:txBody>
                  <a:tcPr/>
                </a:tc>
                <a:tc>
                  <a:txBody>
                    <a:bodyPr/>
                    <a:lstStyle/>
                    <a:p>
                      <a:r>
                        <a:rPr lang="en-US" sz="1100" i="1" dirty="0" smtClean="0"/>
                        <a:t>~1100</a:t>
                      </a:r>
                      <a:endParaRPr lang="en-US" sz="1100" i="1" dirty="0"/>
                    </a:p>
                  </a:txBody>
                  <a:tcPr/>
                </a:tc>
                <a:tc>
                  <a:txBody>
                    <a:bodyPr/>
                    <a:lstStyle/>
                    <a:p>
                      <a:r>
                        <a:rPr lang="en-US" sz="1100" i="1" dirty="0" smtClean="0"/>
                        <a:t>Self-insured; looking for partner for preventative screenings</a:t>
                      </a:r>
                      <a:endParaRPr lang="en-US" sz="1100" i="1" dirty="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Employed Physicians: Anticipated Changes in Staffing and Leadership</a:t>
            </a:r>
            <a:endParaRPr lang="en-US" dirty="0"/>
          </a:p>
        </p:txBody>
      </p:sp>
      <p:sp>
        <p:nvSpPr>
          <p:cNvPr id="25" name="Rectangle 24"/>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26" name="TextBox 25"/>
          <p:cNvSpPr txBox="1"/>
          <p:nvPr/>
        </p:nvSpPr>
        <p:spPr>
          <a:xfrm>
            <a:off x="394959" y="5040093"/>
            <a:ext cx="7737021" cy="351733"/>
          </a:xfrm>
          <a:prstGeom prst="rect">
            <a:avLst/>
          </a:prstGeom>
          <a:noFill/>
        </p:spPr>
        <p:txBody>
          <a:bodyPr wrap="square" lIns="130573" tIns="65288" rIns="130573" bIns="65288" rtlCol="0">
            <a:spAutoFit/>
          </a:bodyPr>
          <a:lstStyle/>
          <a:p>
            <a:r>
              <a:rPr lang="en-US" sz="1400" b="1" dirty="0"/>
              <a:t>Implications of physician employment trends:</a:t>
            </a:r>
          </a:p>
        </p:txBody>
      </p:sp>
      <p:graphicFrame>
        <p:nvGraphicFramePr>
          <p:cNvPr id="28" name="Chart 27"/>
          <p:cNvGraphicFramePr/>
          <p:nvPr>
            <p:extLst>
              <p:ext uri="{D42A27DB-BD31-4B8C-83A1-F6EECF244321}">
                <p14:modId xmlns:p14="http://schemas.microsoft.com/office/powerpoint/2010/main" val="724689412"/>
              </p:ext>
            </p:extLst>
          </p:nvPr>
        </p:nvGraphicFramePr>
        <p:xfrm>
          <a:off x="997313" y="1234323"/>
          <a:ext cx="4096511" cy="186670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538552" y="5355073"/>
            <a:ext cx="7956563" cy="1277240"/>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416" indent="-171416">
              <a:buFont typeface="Arial" pitchFamily="34" charset="0"/>
              <a:buChar char="•"/>
            </a:pPr>
            <a:r>
              <a:rPr lang="en-US" sz="1100" i="1" dirty="0"/>
              <a:t>E.g. Number of expected retirees will exacerbate current capacity issues; necessary to bolster recruitment efforts. </a:t>
            </a:r>
          </a:p>
          <a:p>
            <a:pPr marL="171416" indent="-171416">
              <a:buFont typeface="Arial" pitchFamily="34" charset="0"/>
              <a:buChar char="•"/>
            </a:pPr>
            <a:endParaRPr lang="en-US" sz="1100" i="1" dirty="0"/>
          </a:p>
          <a:p>
            <a:endParaRPr lang="en-US" sz="1100" i="1" dirty="0" smtClean="0"/>
          </a:p>
          <a:p>
            <a:pPr marL="171396" indent="-171396">
              <a:buFont typeface="Arial" pitchFamily="34" charset="0"/>
              <a:buChar char="•"/>
            </a:pPr>
            <a:endParaRPr lang="en-US" sz="1100" i="1" dirty="0"/>
          </a:p>
          <a:p>
            <a:pPr marL="171396" indent="-171396">
              <a:buFont typeface="Arial" pitchFamily="34" charset="0"/>
              <a:buChar char="•"/>
            </a:pPr>
            <a:endParaRPr lang="en-US" sz="1100" i="1" dirty="0"/>
          </a:p>
          <a:p>
            <a:endParaRPr lang="en-US" sz="1100" i="1" dirty="0"/>
          </a:p>
        </p:txBody>
      </p:sp>
      <p:graphicFrame>
        <p:nvGraphicFramePr>
          <p:cNvPr id="11" name="Table 10"/>
          <p:cNvGraphicFramePr>
            <a:graphicFrameLocks noGrp="1"/>
          </p:cNvGraphicFramePr>
          <p:nvPr>
            <p:extLst>
              <p:ext uri="{D42A27DB-BD31-4B8C-83A1-F6EECF244321}">
                <p14:modId xmlns:p14="http://schemas.microsoft.com/office/powerpoint/2010/main" val="303928686"/>
              </p:ext>
            </p:extLst>
          </p:nvPr>
        </p:nvGraphicFramePr>
        <p:xfrm>
          <a:off x="5562600" y="2764675"/>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Expected Retirees</a:t>
                      </a:r>
                      <a:endParaRPr lang="en-US" sz="1100" dirty="0"/>
                    </a:p>
                  </a:txBody>
                  <a:tcPr anchor="ctr"/>
                </a:tc>
                <a:tc>
                  <a:txBody>
                    <a:bodyPr/>
                    <a:lstStyle/>
                    <a:p>
                      <a:pPr algn="ctr"/>
                      <a:endParaRPr lang="en-US" sz="1100" dirty="0"/>
                    </a:p>
                  </a:txBody>
                  <a:tcPr anchor="ctr"/>
                </a:tc>
              </a:tr>
            </a:tbl>
          </a:graphicData>
        </a:graphic>
      </p:graphicFrame>
      <p:sp>
        <p:nvSpPr>
          <p:cNvPr id="12" name="TextBox 11"/>
          <p:cNvSpPr txBox="1"/>
          <p:nvPr/>
        </p:nvSpPr>
        <p:spPr>
          <a:xfrm>
            <a:off x="5912312" y="1323231"/>
            <a:ext cx="2286000" cy="276969"/>
          </a:xfrm>
          <a:prstGeom prst="rect">
            <a:avLst/>
          </a:prstGeom>
          <a:noFill/>
        </p:spPr>
        <p:txBody>
          <a:bodyPr wrap="square" lIns="45705" tIns="45705" rIns="45705" bIns="45705" rtlCol="0">
            <a:spAutoFit/>
          </a:bodyPr>
          <a:lstStyle/>
          <a:p>
            <a:pPr algn="ctr"/>
            <a:r>
              <a:rPr lang="en-US" sz="1200" b="1" dirty="0" smtClean="0"/>
              <a:t>Estimating Physician Need</a:t>
            </a:r>
            <a:endParaRPr lang="en-US" sz="1200" b="1" dirty="0"/>
          </a:p>
        </p:txBody>
      </p:sp>
      <p:graphicFrame>
        <p:nvGraphicFramePr>
          <p:cNvPr id="13" name="Table 12"/>
          <p:cNvGraphicFramePr>
            <a:graphicFrameLocks noGrp="1"/>
          </p:cNvGraphicFramePr>
          <p:nvPr>
            <p:extLst>
              <p:ext uri="{D42A27DB-BD31-4B8C-83A1-F6EECF244321}">
                <p14:modId xmlns:p14="http://schemas.microsoft.com/office/powerpoint/2010/main" val="1051830606"/>
              </p:ext>
            </p:extLst>
          </p:nvPr>
        </p:nvGraphicFramePr>
        <p:xfrm>
          <a:off x="5562600" y="3608280"/>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New Recruits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
        <p:nvSpPr>
          <p:cNvPr id="5" name="Rectangle 4"/>
          <p:cNvSpPr/>
          <p:nvPr/>
        </p:nvSpPr>
        <p:spPr>
          <a:xfrm>
            <a:off x="1066800" y="3127782"/>
            <a:ext cx="3950824" cy="432053"/>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443912" y="3220698"/>
            <a:ext cx="647700" cy="246221"/>
          </a:xfrm>
          <a:prstGeom prst="rect">
            <a:avLst/>
          </a:prstGeom>
          <a:noFill/>
        </p:spPr>
        <p:txBody>
          <a:bodyPr wrap="square" lIns="45720" rIns="45720" rtlCol="0">
            <a:spAutoFit/>
          </a:bodyPr>
          <a:lstStyle/>
          <a:p>
            <a:pPr algn="ctr"/>
            <a:r>
              <a:rPr lang="en-US" sz="1000" dirty="0" smtClean="0"/>
              <a:t>308 M</a:t>
            </a:r>
          </a:p>
        </p:txBody>
      </p:sp>
      <p:sp>
        <p:nvSpPr>
          <p:cNvPr id="15" name="TextBox 14"/>
          <p:cNvSpPr txBox="1"/>
          <p:nvPr/>
        </p:nvSpPr>
        <p:spPr>
          <a:xfrm>
            <a:off x="2705100" y="3220698"/>
            <a:ext cx="647700" cy="246221"/>
          </a:xfrm>
          <a:prstGeom prst="rect">
            <a:avLst/>
          </a:prstGeom>
          <a:noFill/>
        </p:spPr>
        <p:txBody>
          <a:bodyPr wrap="square" lIns="45720" rIns="45720" rtlCol="0">
            <a:spAutoFit/>
          </a:bodyPr>
          <a:lstStyle/>
          <a:p>
            <a:pPr algn="ctr"/>
            <a:r>
              <a:rPr lang="en-US" sz="1000" dirty="0" smtClean="0"/>
              <a:t>322 M</a:t>
            </a:r>
          </a:p>
        </p:txBody>
      </p:sp>
      <p:sp>
        <p:nvSpPr>
          <p:cNvPr id="16" name="TextBox 15"/>
          <p:cNvSpPr txBox="1"/>
          <p:nvPr/>
        </p:nvSpPr>
        <p:spPr>
          <a:xfrm>
            <a:off x="4000500" y="3220698"/>
            <a:ext cx="647700" cy="246221"/>
          </a:xfrm>
          <a:prstGeom prst="rect">
            <a:avLst/>
          </a:prstGeom>
          <a:noFill/>
        </p:spPr>
        <p:txBody>
          <a:bodyPr wrap="square" lIns="45720" rIns="45720" rtlCol="0">
            <a:spAutoFit/>
          </a:bodyPr>
          <a:lstStyle/>
          <a:p>
            <a:pPr algn="ctr"/>
            <a:r>
              <a:rPr lang="en-US" sz="1000" dirty="0" smtClean="0"/>
              <a:t>335 M</a:t>
            </a:r>
          </a:p>
        </p:txBody>
      </p:sp>
      <p:sp>
        <p:nvSpPr>
          <p:cNvPr id="7" name="TextBox 6"/>
          <p:cNvSpPr txBox="1"/>
          <p:nvPr/>
        </p:nvSpPr>
        <p:spPr>
          <a:xfrm>
            <a:off x="197478" y="2027727"/>
            <a:ext cx="824244" cy="553998"/>
          </a:xfrm>
          <a:prstGeom prst="rect">
            <a:avLst/>
          </a:prstGeom>
          <a:noFill/>
        </p:spPr>
        <p:txBody>
          <a:bodyPr wrap="square" lIns="45720" rIns="45720" rtlCol="0">
            <a:spAutoFit/>
          </a:bodyPr>
          <a:lstStyle/>
          <a:p>
            <a:pPr algn="ctr"/>
            <a:r>
              <a:rPr lang="en-US" sz="1000" dirty="0" smtClean="0"/>
              <a:t>Total Diagnostic Radiologists</a:t>
            </a:r>
          </a:p>
        </p:txBody>
      </p:sp>
      <p:sp>
        <p:nvSpPr>
          <p:cNvPr id="18" name="TextBox 17"/>
          <p:cNvSpPr txBox="1"/>
          <p:nvPr/>
        </p:nvSpPr>
        <p:spPr>
          <a:xfrm>
            <a:off x="197478" y="3066809"/>
            <a:ext cx="824244" cy="553998"/>
          </a:xfrm>
          <a:prstGeom prst="rect">
            <a:avLst/>
          </a:prstGeom>
          <a:noFill/>
        </p:spPr>
        <p:txBody>
          <a:bodyPr wrap="square" lIns="45720" rIns="45720" rtlCol="0">
            <a:spAutoFit/>
          </a:bodyPr>
          <a:lstStyle/>
          <a:p>
            <a:pPr algn="ctr"/>
            <a:r>
              <a:rPr lang="en-US" sz="1000" dirty="0" smtClean="0"/>
              <a:t>US Population </a:t>
            </a:r>
          </a:p>
          <a:p>
            <a:pPr algn="ctr"/>
            <a:r>
              <a:rPr lang="en-US" sz="1000" dirty="0" smtClean="0"/>
              <a:t>in Millions</a:t>
            </a:r>
          </a:p>
        </p:txBody>
      </p:sp>
      <p:sp>
        <p:nvSpPr>
          <p:cNvPr id="19" name="TextBox 18"/>
          <p:cNvSpPr txBox="1"/>
          <p:nvPr/>
        </p:nvSpPr>
        <p:spPr>
          <a:xfrm>
            <a:off x="152400" y="3733800"/>
            <a:ext cx="914400" cy="553998"/>
          </a:xfrm>
          <a:prstGeom prst="rect">
            <a:avLst/>
          </a:prstGeom>
          <a:noFill/>
        </p:spPr>
        <p:txBody>
          <a:bodyPr wrap="square" lIns="45720" rIns="45720" rtlCol="0">
            <a:spAutoFit/>
          </a:bodyPr>
          <a:lstStyle/>
          <a:p>
            <a:pPr algn="ctr"/>
            <a:r>
              <a:rPr lang="en-US" sz="1000" dirty="0" smtClean="0"/>
              <a:t>Physicians/ 100,000 People</a:t>
            </a:r>
          </a:p>
        </p:txBody>
      </p:sp>
      <p:sp>
        <p:nvSpPr>
          <p:cNvPr id="20" name="Rectangle 19"/>
          <p:cNvSpPr/>
          <p:nvPr/>
        </p:nvSpPr>
        <p:spPr>
          <a:xfrm>
            <a:off x="1053538" y="3794773"/>
            <a:ext cx="3950824" cy="432053"/>
          </a:xfrm>
          <a:prstGeom prst="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TextBox 20"/>
          <p:cNvSpPr txBox="1"/>
          <p:nvPr/>
        </p:nvSpPr>
        <p:spPr>
          <a:xfrm>
            <a:off x="1443912" y="3887689"/>
            <a:ext cx="647700" cy="246221"/>
          </a:xfrm>
          <a:prstGeom prst="rect">
            <a:avLst/>
          </a:prstGeom>
          <a:noFill/>
        </p:spPr>
        <p:txBody>
          <a:bodyPr wrap="square" lIns="45720" rIns="45720" rtlCol="0">
            <a:spAutoFit/>
          </a:bodyPr>
          <a:lstStyle/>
          <a:p>
            <a:pPr algn="ctr"/>
            <a:r>
              <a:rPr lang="en-US" sz="1000" dirty="0" smtClean="0"/>
              <a:t>9.2</a:t>
            </a:r>
          </a:p>
        </p:txBody>
      </p:sp>
      <p:sp>
        <p:nvSpPr>
          <p:cNvPr id="22" name="TextBox 21"/>
          <p:cNvSpPr txBox="1"/>
          <p:nvPr/>
        </p:nvSpPr>
        <p:spPr>
          <a:xfrm>
            <a:off x="2705100" y="3887689"/>
            <a:ext cx="647700" cy="246221"/>
          </a:xfrm>
          <a:prstGeom prst="rect">
            <a:avLst/>
          </a:prstGeom>
          <a:noFill/>
        </p:spPr>
        <p:txBody>
          <a:bodyPr wrap="square" lIns="45720" rIns="45720" rtlCol="0">
            <a:spAutoFit/>
          </a:bodyPr>
          <a:lstStyle/>
          <a:p>
            <a:pPr algn="ctr"/>
            <a:r>
              <a:rPr lang="en-US" sz="1000" dirty="0" smtClean="0"/>
              <a:t>9.2</a:t>
            </a:r>
          </a:p>
        </p:txBody>
      </p:sp>
      <p:sp>
        <p:nvSpPr>
          <p:cNvPr id="23" name="TextBox 22"/>
          <p:cNvSpPr txBox="1"/>
          <p:nvPr/>
        </p:nvSpPr>
        <p:spPr>
          <a:xfrm>
            <a:off x="4000500" y="3887689"/>
            <a:ext cx="647700" cy="246221"/>
          </a:xfrm>
          <a:prstGeom prst="rect">
            <a:avLst/>
          </a:prstGeom>
          <a:noFill/>
        </p:spPr>
        <p:txBody>
          <a:bodyPr wrap="square" lIns="45720" rIns="45720" rtlCol="0">
            <a:spAutoFit/>
          </a:bodyPr>
          <a:lstStyle/>
          <a:p>
            <a:pPr algn="ctr"/>
            <a:r>
              <a:rPr lang="en-US" sz="1000" dirty="0" smtClean="0"/>
              <a:t>9.1</a:t>
            </a:r>
          </a:p>
        </p:txBody>
      </p:sp>
      <p:sp>
        <p:nvSpPr>
          <p:cNvPr id="29" name="TextBox 28"/>
          <p:cNvSpPr txBox="1"/>
          <p:nvPr/>
        </p:nvSpPr>
        <p:spPr>
          <a:xfrm>
            <a:off x="381000" y="4648200"/>
            <a:ext cx="4248330" cy="307777"/>
          </a:xfrm>
          <a:prstGeom prst="rect">
            <a:avLst/>
          </a:prstGeom>
          <a:noFill/>
        </p:spPr>
        <p:txBody>
          <a:bodyPr wrap="square" lIns="45720" rIns="45720" rtlCol="0">
            <a:spAutoFit/>
          </a:bodyPr>
          <a:lstStyle/>
          <a:p>
            <a:r>
              <a:rPr lang="en-US" sz="700" baseline="30000" dirty="0" smtClean="0"/>
              <a:t>1</a:t>
            </a:r>
            <a:r>
              <a:rPr lang="en-US" sz="700" dirty="0"/>
              <a:t>US Department of Health and Human Services, “The Physician Workforce: Projections and Research into Current Issues Affecting Supply and Demand ,” December 2008. </a:t>
            </a:r>
          </a:p>
        </p:txBody>
      </p:sp>
      <p:graphicFrame>
        <p:nvGraphicFramePr>
          <p:cNvPr id="30" name="Table 29"/>
          <p:cNvGraphicFramePr>
            <a:graphicFrameLocks noGrp="1"/>
          </p:cNvGraphicFramePr>
          <p:nvPr>
            <p:extLst>
              <p:ext uri="{D42A27DB-BD31-4B8C-83A1-F6EECF244321}">
                <p14:modId xmlns:p14="http://schemas.microsoft.com/office/powerpoint/2010/main" val="1413052353"/>
              </p:ext>
            </p:extLst>
          </p:nvPr>
        </p:nvGraphicFramePr>
        <p:xfrm>
          <a:off x="5562600" y="1921071"/>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Physicians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4956" y="673829"/>
            <a:ext cx="8314171" cy="249114"/>
          </a:xfrm>
        </p:spPr>
        <p:txBody>
          <a:bodyPr/>
          <a:lstStyle/>
          <a:p>
            <a:r>
              <a:rPr lang="en-US" dirty="0" smtClean="0"/>
              <a:t>Independent Physicians: Referral Planning </a:t>
            </a:r>
            <a:endParaRPr lang="en-US" dirty="0"/>
          </a:p>
        </p:txBody>
      </p:sp>
      <p:sp>
        <p:nvSpPr>
          <p:cNvPr id="7" name="Rectangle 6"/>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8" name="TextBox 7"/>
          <p:cNvSpPr txBox="1"/>
          <p:nvPr/>
        </p:nvSpPr>
        <p:spPr>
          <a:xfrm>
            <a:off x="394959" y="4971150"/>
            <a:ext cx="7737021" cy="351733"/>
          </a:xfrm>
          <a:prstGeom prst="rect">
            <a:avLst/>
          </a:prstGeom>
          <a:noFill/>
        </p:spPr>
        <p:txBody>
          <a:bodyPr wrap="square" lIns="130573" tIns="65288" rIns="130573" bIns="65288" rtlCol="0">
            <a:spAutoFit/>
          </a:bodyPr>
          <a:lstStyle/>
          <a:p>
            <a:r>
              <a:rPr lang="en-US" sz="1400" b="1" dirty="0"/>
              <a:t>Implications of physician referral trends:</a:t>
            </a:r>
          </a:p>
        </p:txBody>
      </p:sp>
      <p:graphicFrame>
        <p:nvGraphicFramePr>
          <p:cNvPr id="9" name="Chart 8"/>
          <p:cNvGraphicFramePr/>
          <p:nvPr/>
        </p:nvGraphicFramePr>
        <p:xfrm>
          <a:off x="394955" y="1447800"/>
          <a:ext cx="4172134"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8711" y="5268853"/>
            <a:ext cx="7956563" cy="769409"/>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smtClean="0"/>
              <a:t>E.g., Significant referral leakage to Hospital B will impact volumes, need to assess why physicians are choosing B over us.</a:t>
            </a:r>
            <a:endParaRPr lang="en-US" sz="1100" i="1" dirty="0"/>
          </a:p>
          <a:p>
            <a:pPr marL="171396" indent="-171396">
              <a:buFont typeface="Arial" pitchFamily="34" charset="0"/>
              <a:buChar char="•"/>
            </a:pPr>
            <a:endParaRPr lang="en-US" sz="1100" i="1" dirty="0"/>
          </a:p>
          <a:p>
            <a:endParaRPr lang="en-US" sz="1100" i="1" dirty="0"/>
          </a:p>
        </p:txBody>
      </p:sp>
      <p:sp>
        <p:nvSpPr>
          <p:cNvPr id="11"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err="1" smtClean="0">
                <a:solidFill>
                  <a:srgbClr val="617685"/>
                </a:solidFill>
                <a:latin typeface="Arial"/>
              </a:rPr>
              <a:t>Nanna</a:t>
            </a:r>
            <a:r>
              <a:rPr lang="en-US" sz="1300" dirty="0" smtClean="0">
                <a:solidFill>
                  <a:srgbClr val="617685"/>
                </a:solidFill>
                <a:latin typeface="Arial"/>
              </a:rPr>
              <a:t> </a:t>
            </a:r>
            <a:r>
              <a:rPr lang="en-US" sz="1300" dirty="0">
                <a:solidFill>
                  <a:srgbClr val="617685"/>
                </a:solidFill>
                <a:latin typeface="Arial"/>
              </a:rPr>
              <a:t>Hospital </a:t>
            </a:r>
            <a:r>
              <a:rPr lang="en-US" sz="1300" dirty="0" smtClean="0">
                <a:solidFill>
                  <a:srgbClr val="617685"/>
                </a:solidFill>
                <a:latin typeface="Arial"/>
              </a:rPr>
              <a:t>Imaging </a:t>
            </a:r>
            <a:r>
              <a:rPr lang="en-US" sz="1300" dirty="0">
                <a:solidFill>
                  <a:srgbClr val="617685"/>
                </a:solidFill>
                <a:latin typeface="Arial"/>
              </a:rPr>
              <a:t>Referring Physicians and Practice Watch List</a:t>
            </a:r>
          </a:p>
        </p:txBody>
      </p:sp>
      <p:graphicFrame>
        <p:nvGraphicFramePr>
          <p:cNvPr id="12" name="Table 11"/>
          <p:cNvGraphicFramePr>
            <a:graphicFrameLocks noGrp="1"/>
          </p:cNvGraphicFramePr>
          <p:nvPr>
            <p:extLst>
              <p:ext uri="{D42A27DB-BD31-4B8C-83A1-F6EECF244321}">
                <p14:modId xmlns:p14="http://schemas.microsoft.com/office/powerpoint/2010/main" val="1300370581"/>
              </p:ext>
            </p:extLst>
          </p:nvPr>
        </p:nvGraphicFramePr>
        <p:xfrm>
          <a:off x="4668888" y="1482309"/>
          <a:ext cx="3831146" cy="3189190"/>
        </p:xfrm>
        <a:graphic>
          <a:graphicData uri="http://schemas.openxmlformats.org/drawingml/2006/table">
            <a:tbl>
              <a:tblPr firstRow="1" bandRow="1">
                <a:tableStyleId>{5C22544A-7EE6-4342-B048-85BDC9FD1C3A}</a:tableStyleId>
              </a:tblPr>
              <a:tblGrid>
                <a:gridCol w="1427112"/>
                <a:gridCol w="2404034"/>
              </a:tblGrid>
              <a:tr h="476091">
                <a:tc gridSpan="2">
                  <a:txBody>
                    <a:bodyPr/>
                    <a:lstStyle/>
                    <a:p>
                      <a:pPr algn="ctr"/>
                      <a:r>
                        <a:rPr lang="en-US" sz="1100" dirty="0" smtClean="0"/>
                        <a:t>Practice</a:t>
                      </a:r>
                      <a:r>
                        <a:rPr lang="en-US" sz="1100" baseline="0" dirty="0" smtClean="0"/>
                        <a:t> Watch List</a:t>
                      </a:r>
                      <a:endParaRPr lang="en-US" sz="1100" dirty="0"/>
                    </a:p>
                  </a:txBody>
                  <a:tcPr anchor="ctr"/>
                </a:tc>
                <a:tc hMerge="1">
                  <a:txBody>
                    <a:bodyPr/>
                    <a:lstStyle/>
                    <a:p>
                      <a:pPr algn="ctr"/>
                      <a:endParaRPr lang="en-US" sz="1200" dirty="0"/>
                    </a:p>
                  </a:txBody>
                  <a:tcPr anchor="ctr"/>
                </a:tc>
              </a:tr>
              <a:tr h="332509">
                <a:tc>
                  <a:txBody>
                    <a:bodyPr/>
                    <a:lstStyle/>
                    <a:p>
                      <a:pPr algn="ctr"/>
                      <a:r>
                        <a:rPr lang="en-US" sz="1100" dirty="0" smtClean="0"/>
                        <a:t>Practice</a:t>
                      </a:r>
                      <a:endParaRPr lang="en-US" sz="1100" dirty="0"/>
                    </a:p>
                  </a:txBody>
                  <a:tcPr anchor="ctr"/>
                </a:tc>
                <a:tc>
                  <a:txBody>
                    <a:bodyPr/>
                    <a:lstStyle/>
                    <a:p>
                      <a:pPr algn="ctr"/>
                      <a:r>
                        <a:rPr lang="en-US" sz="1100" dirty="0" smtClean="0"/>
                        <a:t>Comments</a:t>
                      </a:r>
                      <a:endParaRPr lang="en-US" sz="1100" dirty="0"/>
                    </a:p>
                  </a:txBody>
                  <a:tcPr anchor="ctr"/>
                </a:tc>
              </a:tr>
              <a:tr h="483650">
                <a:tc>
                  <a:txBody>
                    <a:bodyPr/>
                    <a:lstStyle/>
                    <a:p>
                      <a:r>
                        <a:rPr lang="en-US" sz="1100" i="1" dirty="0" smtClean="0"/>
                        <a:t>Tiger Medical</a:t>
                      </a:r>
                      <a:r>
                        <a:rPr lang="en-US" sz="1100" i="1" baseline="0" dirty="0" smtClean="0"/>
                        <a:t> Associates</a:t>
                      </a:r>
                      <a:endParaRPr lang="en-US" sz="1100" i="1" dirty="0"/>
                    </a:p>
                  </a:txBody>
                  <a:tcPr/>
                </a:tc>
                <a:tc>
                  <a:txBody>
                    <a:bodyPr/>
                    <a:lstStyle/>
                    <a:p>
                      <a:r>
                        <a:rPr lang="en-US" sz="1100" i="1" dirty="0" smtClean="0"/>
                        <a:t>Although</a:t>
                      </a:r>
                      <a:r>
                        <a:rPr lang="en-US" sz="1100" i="1" baseline="0" dirty="0" smtClean="0"/>
                        <a:t> physicians at Tiger have had a long standing relationship with </a:t>
                      </a:r>
                      <a:r>
                        <a:rPr lang="en-US" sz="1100" i="1" baseline="0" dirty="0" err="1" smtClean="0"/>
                        <a:t>Nanna</a:t>
                      </a:r>
                      <a:r>
                        <a:rPr lang="en-US" sz="1100" i="1" baseline="0" dirty="0" smtClean="0"/>
                        <a:t>, Crimson Market Advantage data shows significant referrals to Hospital B.</a:t>
                      </a:r>
                      <a:endParaRPr lang="en-US" sz="1100" i="1" dirty="0"/>
                    </a:p>
                  </a:txBody>
                  <a:tcPr/>
                </a:tc>
              </a:tr>
              <a:tr h="483650">
                <a:tc>
                  <a:txBody>
                    <a:bodyPr/>
                    <a:lstStyle/>
                    <a:p>
                      <a:endParaRPr lang="en-US" sz="1100"/>
                    </a:p>
                  </a:txBody>
                  <a:tcPr/>
                </a:tc>
                <a:tc>
                  <a:txBody>
                    <a:bodyPr/>
                    <a:lstStyle/>
                    <a:p>
                      <a:endParaRPr lang="en-US" sz="1100"/>
                    </a:p>
                  </a:txBody>
                  <a:tcPr/>
                </a:tc>
              </a:tr>
              <a:tr h="483650">
                <a:tc>
                  <a:txBody>
                    <a:bodyPr/>
                    <a:lstStyle/>
                    <a:p>
                      <a:endParaRPr lang="en-US" sz="1100"/>
                    </a:p>
                  </a:txBody>
                  <a:tcPr/>
                </a:tc>
                <a:tc>
                  <a:txBody>
                    <a:bodyPr/>
                    <a:lstStyle/>
                    <a:p>
                      <a:endParaRPr lang="en-US" sz="1100" dirty="0"/>
                    </a:p>
                  </a:txBody>
                  <a:tcPr/>
                </a:tc>
              </a:tr>
              <a:tr h="483650">
                <a:tc>
                  <a:txBody>
                    <a:bodyPr/>
                    <a:lstStyle/>
                    <a:p>
                      <a:endParaRPr lang="en-US" sz="1100"/>
                    </a:p>
                  </a:txBody>
                  <a:tcPr/>
                </a:tc>
                <a:tc>
                  <a:txBody>
                    <a:bodyPr/>
                    <a:lstStyle/>
                    <a:p>
                      <a:endParaRPr lang="en-US" sz="1100"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Competitors: Market Competition Assessment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40749849"/>
              </p:ext>
            </p:extLst>
          </p:nvPr>
        </p:nvGraphicFramePr>
        <p:xfrm>
          <a:off x="394957" y="1143003"/>
          <a:ext cx="8385044" cy="3611815"/>
        </p:xfrm>
        <a:graphic>
          <a:graphicData uri="http://schemas.openxmlformats.org/drawingml/2006/table">
            <a:tbl>
              <a:tblPr firstRow="1" bandRow="1">
                <a:tableStyleId>{5C22544A-7EE6-4342-B048-85BDC9FD1C3A}</a:tableStyleId>
              </a:tblPr>
              <a:tblGrid>
                <a:gridCol w="2096261"/>
                <a:gridCol w="2096261"/>
                <a:gridCol w="2096261"/>
                <a:gridCol w="2096261"/>
              </a:tblGrid>
              <a:tr h="457200">
                <a:tc>
                  <a:txBody>
                    <a:bodyPr/>
                    <a:lstStyle/>
                    <a:p>
                      <a:pPr algn="ctr"/>
                      <a:r>
                        <a:rPr lang="en-US" sz="1100" dirty="0" smtClean="0">
                          <a:latin typeface="+mn-lt"/>
                        </a:rPr>
                        <a:t>Name and Description</a:t>
                      </a:r>
                      <a:endParaRPr lang="en-US" sz="1100" dirty="0">
                        <a:latin typeface="+mn-lt"/>
                      </a:endParaRPr>
                    </a:p>
                  </a:txBody>
                  <a:tcPr anchor="ctr"/>
                </a:tc>
                <a:tc>
                  <a:txBody>
                    <a:bodyPr/>
                    <a:lstStyle/>
                    <a:p>
                      <a:pPr algn="ctr"/>
                      <a:r>
                        <a:rPr lang="en-US" sz="1100" dirty="0" smtClean="0">
                          <a:latin typeface="+mn-lt"/>
                        </a:rPr>
                        <a:t>Key Areas of Competition</a:t>
                      </a:r>
                      <a:endParaRPr lang="en-US" sz="1100" dirty="0">
                        <a:latin typeface="+mn-lt"/>
                      </a:endParaRPr>
                    </a:p>
                  </a:txBody>
                  <a:tcPr anchor="ctr"/>
                </a:tc>
                <a:tc>
                  <a:txBody>
                    <a:bodyPr/>
                    <a:lstStyle/>
                    <a:p>
                      <a:pPr algn="ctr"/>
                      <a:r>
                        <a:rPr lang="en-US" sz="1100" dirty="0" smtClean="0">
                          <a:latin typeface="+mn-lt"/>
                        </a:rPr>
                        <a:t>New</a:t>
                      </a:r>
                      <a:r>
                        <a:rPr lang="en-US" sz="1100" baseline="0" dirty="0" smtClean="0">
                          <a:latin typeface="+mn-lt"/>
                        </a:rPr>
                        <a:t> Programs and Facilities</a:t>
                      </a:r>
                      <a:endParaRPr lang="en-US" sz="1100" dirty="0">
                        <a:latin typeface="+mn-lt"/>
                      </a:endParaRPr>
                    </a:p>
                  </a:txBody>
                  <a:tcPr anchor="ctr"/>
                </a:tc>
                <a:tc>
                  <a:txBody>
                    <a:bodyPr/>
                    <a:lstStyle/>
                    <a:p>
                      <a:pPr algn="ctr"/>
                      <a:r>
                        <a:rPr lang="en-US" sz="1100" dirty="0" smtClean="0">
                          <a:latin typeface="+mn-lt"/>
                        </a:rPr>
                        <a:t>Risk to Market Share</a:t>
                      </a:r>
                      <a:endParaRPr lang="en-US" sz="1100" dirty="0">
                        <a:latin typeface="+mn-lt"/>
                      </a:endParaRPr>
                    </a:p>
                  </a:txBody>
                  <a:tcPr anchor="ctr"/>
                </a:tc>
              </a:tr>
              <a:tr h="283401">
                <a:tc gridSpan="4">
                  <a:txBody>
                    <a:bodyPr/>
                    <a:lstStyle/>
                    <a:p>
                      <a:r>
                        <a:rPr lang="en-US" sz="1100" dirty="0" smtClean="0">
                          <a:latin typeface="+mn-lt"/>
                        </a:rPr>
                        <a:t>Primary Competitors</a:t>
                      </a:r>
                      <a:endParaRPr lang="en-US" sz="1100" b="1" dirty="0">
                        <a:latin typeface="+mn-lt"/>
                      </a:endParaRPr>
                    </a:p>
                  </a:txBody>
                  <a:tcPr/>
                </a:tc>
                <a:tc hMerge="1">
                  <a:txBody>
                    <a:bodyPr/>
                    <a:lstStyle/>
                    <a:p>
                      <a:endParaRPr lang="en-US" dirty="0"/>
                    </a:p>
                  </a:txBody>
                  <a:tcPr/>
                </a:tc>
                <a:tc hMerge="1">
                  <a:txBody>
                    <a:bodyPr/>
                    <a:lstStyle/>
                    <a:p>
                      <a:endParaRPr lang="en-US" sz="1000" b="1" dirty="0">
                        <a:latin typeface="+mj-lt"/>
                      </a:endParaRPr>
                    </a:p>
                  </a:txBody>
                  <a:tcPr/>
                </a:tc>
                <a:tc hMerge="1">
                  <a:txBody>
                    <a:bodyPr/>
                    <a:lstStyle/>
                    <a:p>
                      <a:endParaRPr lang="en-US" sz="1000" b="1" dirty="0">
                        <a:latin typeface="+mj-lt"/>
                      </a:endParaRPr>
                    </a:p>
                  </a:txBody>
                  <a:tcPr/>
                </a:tc>
              </a:tr>
              <a:tr h="1554480">
                <a:tc>
                  <a:txBody>
                    <a:bodyPr/>
                    <a:lstStyle/>
                    <a:p>
                      <a:pPr marL="225425" indent="-225425">
                        <a:buAutoNum type="arabicPeriod"/>
                      </a:pPr>
                      <a:r>
                        <a:rPr lang="en-US" sz="1100" i="1" dirty="0" smtClean="0">
                          <a:latin typeface="+mn-lt"/>
                        </a:rPr>
                        <a:t>Hospital</a:t>
                      </a:r>
                      <a:r>
                        <a:rPr lang="en-US" sz="1100" i="1" baseline="0" dirty="0" smtClean="0">
                          <a:latin typeface="+mn-lt"/>
                        </a:rPr>
                        <a:t> A</a:t>
                      </a: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r>
                        <a:rPr lang="en-US" sz="1100" i="1" baseline="0" dirty="0" smtClean="0">
                          <a:latin typeface="+mn-lt"/>
                        </a:rPr>
                        <a:t>Hospital B</a:t>
                      </a:r>
                      <a:endParaRPr lang="en-US" sz="1100" i="1" dirty="0">
                        <a:latin typeface="+mn-lt"/>
                      </a:endParaRPr>
                    </a:p>
                  </a:txBody>
                  <a:tcPr/>
                </a:tc>
                <a:tc>
                  <a:txBody>
                    <a:bodyPr/>
                    <a:lstStyle/>
                    <a:p>
                      <a:pPr marL="225425" indent="-225425">
                        <a:buAutoNum type="arabicPeriod"/>
                      </a:pPr>
                      <a:r>
                        <a:rPr lang="en-US" sz="1100" i="1" dirty="0" smtClean="0">
                          <a:latin typeface="+mn-lt"/>
                        </a:rPr>
                        <a:t>Advanced</a:t>
                      </a:r>
                      <a:r>
                        <a:rPr lang="en-US" sz="1100" i="1" baseline="0" dirty="0" smtClean="0">
                          <a:latin typeface="+mn-lt"/>
                        </a:rPr>
                        <a:t> imaging and diagnosis; recently launched marketing campaign for CCTA</a:t>
                      </a:r>
                    </a:p>
                    <a:p>
                      <a:pPr marL="114300" indent="-114300">
                        <a:buAutoNum type="arabicPeriod"/>
                      </a:pPr>
                      <a:endParaRPr lang="en-US" sz="1100" i="1" baseline="0" dirty="0" smtClean="0">
                        <a:latin typeface="+mn-lt"/>
                      </a:endParaRPr>
                    </a:p>
                    <a:p>
                      <a:pPr marL="225425" indent="-225425">
                        <a:buAutoNum type="arabicPeriod"/>
                      </a:pPr>
                      <a:r>
                        <a:rPr lang="en-US" sz="1100" i="1" baseline="0" dirty="0" smtClean="0">
                          <a:latin typeface="+mn-lt"/>
                        </a:rPr>
                        <a:t>Recently employed five additional radiologists</a:t>
                      </a:r>
                      <a:endParaRPr lang="en-US" sz="1100" i="1" dirty="0">
                        <a:latin typeface="+mn-lt"/>
                      </a:endParaRPr>
                    </a:p>
                  </a:txBody>
                  <a:tcPr/>
                </a:tc>
                <a:tc>
                  <a:txBody>
                    <a:bodyPr/>
                    <a:lstStyle/>
                    <a:p>
                      <a:pPr marL="228600" indent="-228600">
                        <a:buAutoNum type="arabicPeriod"/>
                      </a:pPr>
                      <a:endParaRPr lang="en-US" sz="1100" dirty="0">
                        <a:latin typeface="+mn-lt"/>
                      </a:endParaRPr>
                    </a:p>
                  </a:txBody>
                  <a:tcPr/>
                </a:tc>
                <a:tc>
                  <a:txBody>
                    <a:bodyPr/>
                    <a:lstStyle/>
                    <a:p>
                      <a:pPr marL="228600" indent="-228600">
                        <a:buAutoNum type="arabicPeriod"/>
                      </a:pPr>
                      <a:endParaRPr lang="en-US" sz="1100" dirty="0">
                        <a:latin typeface="+mn-lt"/>
                      </a:endParaRPr>
                    </a:p>
                  </a:txBody>
                  <a:tcPr/>
                </a:tc>
              </a:tr>
              <a:tr h="283401">
                <a:tc gridSpan="2">
                  <a:txBody>
                    <a:bodyPr/>
                    <a:lstStyle/>
                    <a:p>
                      <a:r>
                        <a:rPr lang="en-US" sz="1100" dirty="0" smtClean="0">
                          <a:latin typeface="+mn-lt"/>
                        </a:rPr>
                        <a:t>Secondary Competitors</a:t>
                      </a:r>
                      <a:endParaRPr lang="en-US" sz="1100" b="1" dirty="0">
                        <a:latin typeface="+mn-lt"/>
                      </a:endParaRPr>
                    </a:p>
                  </a:txBody>
                  <a:tcPr/>
                </a:tc>
                <a:tc hMerge="1">
                  <a:txBody>
                    <a:bodyPr/>
                    <a:lstStyle/>
                    <a:p>
                      <a:endParaRPr lang="en-US" dirty="0"/>
                    </a:p>
                  </a:txBody>
                  <a:tcPr/>
                </a:tc>
                <a:tc>
                  <a:txBody>
                    <a:bodyPr/>
                    <a:lstStyle/>
                    <a:p>
                      <a:endParaRPr lang="en-US" sz="1100" b="1" dirty="0">
                        <a:latin typeface="+mn-lt"/>
                      </a:endParaRPr>
                    </a:p>
                  </a:txBody>
                  <a:tcPr/>
                </a:tc>
                <a:tc>
                  <a:txBody>
                    <a:bodyPr/>
                    <a:lstStyle/>
                    <a:p>
                      <a:endParaRPr lang="en-US" sz="1100" b="1" dirty="0">
                        <a:latin typeface="+mn-lt"/>
                      </a:endParaRPr>
                    </a:p>
                  </a:txBody>
                  <a:tcPr/>
                </a:tc>
              </a:tr>
              <a:tr h="374966">
                <a:tc>
                  <a:txBody>
                    <a:bodyPr/>
                    <a:lstStyle/>
                    <a:p>
                      <a:pPr marL="228600" indent="-228600">
                        <a:buAutoNum type="arabicPeriod"/>
                      </a:pPr>
                      <a:r>
                        <a:rPr lang="en-US" sz="1100" i="1" dirty="0" smtClean="0">
                          <a:latin typeface="+mn-lt"/>
                        </a:rPr>
                        <a:t>Employer A</a:t>
                      </a:r>
                    </a:p>
                  </a:txBody>
                  <a:tcPr/>
                </a:tc>
                <a:tc>
                  <a:txBody>
                    <a:bodyPr/>
                    <a:lstStyle/>
                    <a:p>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r>
              <a:tr h="283401">
                <a:tc gridSpan="2">
                  <a:txBody>
                    <a:bodyPr/>
                    <a:lstStyle/>
                    <a:p>
                      <a:r>
                        <a:rPr lang="en-US" sz="1100" dirty="0" smtClean="0">
                          <a:latin typeface="+mn-lt"/>
                        </a:rPr>
                        <a:t>Emerging Competitors</a:t>
                      </a:r>
                      <a:endParaRPr lang="en-US" sz="1100" b="1" dirty="0">
                        <a:latin typeface="+mn-lt"/>
                      </a:endParaRPr>
                    </a:p>
                  </a:txBody>
                  <a:tcPr/>
                </a:tc>
                <a:tc hMerge="1">
                  <a:txBody>
                    <a:bodyPr/>
                    <a:lstStyle/>
                    <a:p>
                      <a:endParaRPr lang="en-US" dirty="0"/>
                    </a:p>
                  </a:txBody>
                  <a:tcPr/>
                </a:tc>
                <a:tc>
                  <a:txBody>
                    <a:bodyPr/>
                    <a:lstStyle/>
                    <a:p>
                      <a:endParaRPr lang="en-US" sz="1100" b="1" dirty="0">
                        <a:latin typeface="+mn-lt"/>
                      </a:endParaRPr>
                    </a:p>
                  </a:txBody>
                  <a:tcPr/>
                </a:tc>
                <a:tc>
                  <a:txBody>
                    <a:bodyPr/>
                    <a:lstStyle/>
                    <a:p>
                      <a:endParaRPr lang="en-US" sz="1100" b="1" dirty="0">
                        <a:latin typeface="+mn-lt"/>
                      </a:endParaRPr>
                    </a:p>
                  </a:txBody>
                  <a:tcPr/>
                </a:tc>
              </a:tr>
              <a:tr h="374966">
                <a:tc>
                  <a:txBody>
                    <a:bodyPr/>
                    <a:lstStyle/>
                    <a:p>
                      <a:r>
                        <a:rPr lang="en-US" sz="1100" dirty="0" smtClean="0">
                          <a:latin typeface="+mn-lt"/>
                        </a:rPr>
                        <a:t>1. </a:t>
                      </a:r>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r>
            </a:tbl>
          </a:graphicData>
        </a:graphic>
      </p:graphicFrame>
      <p:sp>
        <p:nvSpPr>
          <p:cNvPr id="7" name="Rectangle 6"/>
          <p:cNvSpPr/>
          <p:nvPr/>
        </p:nvSpPr>
        <p:spPr bwMode="auto">
          <a:xfrm>
            <a:off x="394955"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8" name="TextBox 7"/>
          <p:cNvSpPr txBox="1"/>
          <p:nvPr/>
        </p:nvSpPr>
        <p:spPr>
          <a:xfrm>
            <a:off x="394959" y="4953000"/>
            <a:ext cx="7737021" cy="351733"/>
          </a:xfrm>
          <a:prstGeom prst="rect">
            <a:avLst/>
          </a:prstGeom>
          <a:noFill/>
        </p:spPr>
        <p:txBody>
          <a:bodyPr wrap="square" lIns="130573" tIns="65288" rIns="130573" bIns="65288" rtlCol="0">
            <a:spAutoFit/>
          </a:bodyPr>
          <a:lstStyle/>
          <a:p>
            <a:r>
              <a:rPr lang="en-US" sz="1400" b="1" dirty="0"/>
              <a:t>Implications of shifts in competitors’ growth efforts:</a:t>
            </a:r>
          </a:p>
        </p:txBody>
      </p:sp>
      <p:sp>
        <p:nvSpPr>
          <p:cNvPr id="9" name="TextBox 8"/>
          <p:cNvSpPr txBox="1"/>
          <p:nvPr/>
        </p:nvSpPr>
        <p:spPr>
          <a:xfrm>
            <a:off x="558711" y="5268853"/>
            <a:ext cx="7956563" cy="938686"/>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impacts </a:t>
            </a:r>
            <a:r>
              <a:rPr lang="en-US" sz="1100" i="1" dirty="0" smtClean="0"/>
              <a:t>here</a:t>
            </a:r>
          </a:p>
          <a:p>
            <a:pPr marL="171396" indent="-171396">
              <a:buFont typeface="Arial" pitchFamily="34" charset="0"/>
              <a:buChar char="•"/>
            </a:pPr>
            <a:r>
              <a:rPr lang="en-US" sz="1100" i="1" dirty="0" smtClean="0"/>
              <a:t>E.g., Hospital B’s increasing imaging staff will make it difficult to compete for fastest service, need to send clear messages to potential patients  of high-quality facilities at </a:t>
            </a:r>
            <a:r>
              <a:rPr lang="en-US" sz="1100" i="1" dirty="0" err="1" smtClean="0"/>
              <a:t>Nanna</a:t>
            </a:r>
            <a:r>
              <a:rPr lang="en-US" sz="1100" i="1" dirty="0" smtClean="0"/>
              <a:t>. </a:t>
            </a:r>
            <a:endParaRPr lang="en-US" sz="1100" i="1" dirty="0"/>
          </a:p>
          <a:p>
            <a:pPr marL="171396" indent="-171396">
              <a:buFont typeface="Arial" pitchFamily="34" charset="0"/>
              <a:buChar char="•"/>
            </a:pPr>
            <a:endParaRPr lang="en-US" sz="1100" i="1" dirty="0"/>
          </a:p>
          <a:p>
            <a:endParaRPr lang="en-US" sz="11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Technology: Overview of Imaging Technology</a:t>
            </a:r>
            <a:endParaRPr lang="en-US" dirty="0"/>
          </a:p>
        </p:txBody>
      </p:sp>
      <p:sp>
        <p:nvSpPr>
          <p:cNvPr id="13" name="TextBox 12"/>
          <p:cNvSpPr txBox="1"/>
          <p:nvPr/>
        </p:nvSpPr>
        <p:spPr>
          <a:xfrm>
            <a:off x="391889" y="5040093"/>
            <a:ext cx="7737021" cy="351733"/>
          </a:xfrm>
          <a:prstGeom prst="rect">
            <a:avLst/>
          </a:prstGeom>
          <a:noFill/>
        </p:spPr>
        <p:txBody>
          <a:bodyPr wrap="square" lIns="130573" tIns="65288" rIns="130573" bIns="65288" rtlCol="0">
            <a:spAutoFit/>
          </a:bodyPr>
          <a:lstStyle/>
          <a:p>
            <a:r>
              <a:rPr lang="en-US" sz="1400" b="1" dirty="0"/>
              <a:t>Implications of technological changes:</a:t>
            </a:r>
          </a:p>
        </p:txBody>
      </p:sp>
      <p:sp>
        <p:nvSpPr>
          <p:cNvPr id="15" name="TextBox 14"/>
          <p:cNvSpPr txBox="1"/>
          <p:nvPr/>
        </p:nvSpPr>
        <p:spPr>
          <a:xfrm>
            <a:off x="558711" y="5268853"/>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how  </a:t>
            </a:r>
            <a:r>
              <a:rPr lang="en-US" sz="1100" i="1" dirty="0" smtClean="0"/>
              <a:t>current technology </a:t>
            </a:r>
            <a:r>
              <a:rPr lang="en-US" sz="1100" i="1" dirty="0"/>
              <a:t>capacity compares to the market and how this impacts the service line.</a:t>
            </a:r>
          </a:p>
          <a:p>
            <a:pPr marL="171396" indent="-171396">
              <a:buFont typeface="Arial" pitchFamily="34" charset="0"/>
              <a:buChar char="•"/>
            </a:pPr>
            <a:endParaRPr lang="en-US" sz="1100" i="1" dirty="0"/>
          </a:p>
          <a:p>
            <a:endParaRPr lang="en-US" sz="1100" i="1" dirty="0"/>
          </a:p>
        </p:txBody>
      </p:sp>
      <p:sp>
        <p:nvSpPr>
          <p:cNvPr id="11" name="Rectangle 10"/>
          <p:cNvSpPr/>
          <p:nvPr/>
        </p:nvSpPr>
        <p:spPr bwMode="auto">
          <a:xfrm>
            <a:off x="391887"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970568"/>
            <a:ext cx="7274008" cy="3949254"/>
          </a:xfrm>
          <a:prstGeom prst="rect">
            <a:avLst/>
          </a:prstGeom>
        </p:spPr>
      </p:pic>
      <p:pic>
        <p:nvPicPr>
          <p:cNvPr id="9" name="Picture 8" descr="ABC_logo_rgb.png"/>
          <p:cNvPicPr>
            <a:picLocks noChangeAspect="1"/>
          </p:cNvPicPr>
          <p:nvPr/>
        </p:nvPicPr>
        <p:blipFill>
          <a:blip r:embed="rId4" cstate="print"/>
          <a:stretch>
            <a:fillRect/>
          </a:stretch>
        </p:blipFill>
        <p:spPr bwMode="gray">
          <a:xfrm>
            <a:off x="5405586" y="349626"/>
            <a:ext cx="1172095" cy="451256"/>
          </a:xfrm>
          <a:prstGeom prst="rect">
            <a:avLst/>
          </a:prstGeom>
        </p:spPr>
      </p:pic>
      <p:cxnSp>
        <p:nvCxnSpPr>
          <p:cNvPr id="10" name="Straight Connector 9"/>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txBox="1">
            <a:spLocks/>
          </p:cNvSpPr>
          <p:nvPr/>
        </p:nvSpPr>
        <p:spPr bwMode="gray">
          <a:xfrm>
            <a:off x="6769218" y="417006"/>
            <a:ext cx="1945295" cy="322729"/>
          </a:xfrm>
          <a:prstGeom prst="rect">
            <a:avLst/>
          </a:prstGeom>
        </p:spPr>
        <p:txBody>
          <a:bodyPr vert="horz" wrap="square" lIns="41010" tIns="41010" rIns="41010" bIns="4101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r>
              <a:rPr lang="en-US" dirty="0" smtClean="0"/>
              <a:t>Technology Insights</a:t>
            </a:r>
            <a:endParaRPr lang="en-US" dirty="0"/>
          </a:p>
        </p:txBody>
      </p:sp>
    </p:spTree>
    <p:extLst>
      <p:ext uri="{BB962C8B-B14F-4D97-AF65-F5344CB8AC3E}">
        <p14:creationId xmlns:p14="http://schemas.microsoft.com/office/powerpoint/2010/main" val="305733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pPr/>
              <a:t>3</a:t>
            </a:fld>
            <a:endParaRPr lang="en-US"/>
          </a:p>
        </p:txBody>
      </p:sp>
      <p:sp>
        <p:nvSpPr>
          <p:cNvPr id="3" name="Text Placeholder 2"/>
          <p:cNvSpPr>
            <a:spLocks noGrp="1"/>
          </p:cNvSpPr>
          <p:nvPr>
            <p:ph type="body" sz="quarter" idx="19"/>
          </p:nvPr>
        </p:nvSpPr>
        <p:spPr/>
        <p:txBody>
          <a:bodyPr/>
          <a:lstStyle/>
          <a:p>
            <a:endParaRPr lang="en-US"/>
          </a:p>
        </p:txBody>
      </p:sp>
      <p:sp>
        <p:nvSpPr>
          <p:cNvPr id="4" name="Title 3"/>
          <p:cNvSpPr>
            <a:spLocks noGrp="1"/>
          </p:cNvSpPr>
          <p:nvPr>
            <p:ph type="title"/>
          </p:nvPr>
        </p:nvSpPr>
        <p:spPr/>
        <p:txBody>
          <a:bodyPr/>
          <a:lstStyle/>
          <a:p>
            <a:r>
              <a:rPr lang="en-US" dirty="0" smtClean="0"/>
              <a:t>Notable Imaging Performance Partnership Resources</a:t>
            </a:r>
            <a:endParaRPr lang="en-US" dirty="0"/>
          </a:p>
        </p:txBody>
      </p:sp>
      <p:sp>
        <p:nvSpPr>
          <p:cNvPr id="5" name="Text Placeholder 4"/>
          <p:cNvSpPr>
            <a:spLocks noGrp="1"/>
          </p:cNvSpPr>
          <p:nvPr>
            <p:ph type="body" sz="quarter" idx="11"/>
          </p:nvPr>
        </p:nvSpPr>
        <p:spPr/>
        <p:txBody>
          <a:bodyPr/>
          <a:lstStyle/>
          <a:p>
            <a:r>
              <a:rPr lang="en-US" dirty="0" smtClean="0"/>
              <a:t>Mapping our studies to meet your strategic goals</a:t>
            </a:r>
            <a:endParaRPr lang="en-US" dirty="0"/>
          </a:p>
        </p:txBody>
      </p:sp>
      <p:sp>
        <p:nvSpPr>
          <p:cNvPr id="6" name="Text Placeholder 5"/>
          <p:cNvSpPr>
            <a:spLocks noGrp="1"/>
          </p:cNvSpPr>
          <p:nvPr>
            <p:ph type="body" sz="quarter" idx="17"/>
          </p:nvPr>
        </p:nvSpPr>
        <p:spPr/>
        <p:txBody>
          <a:bodyPr/>
          <a:lstStyle/>
          <a:p>
            <a:r>
              <a:rPr lang="en-US" dirty="0" smtClean="0"/>
              <a:t>Source: Imaging Performance Partnership.</a:t>
            </a:r>
            <a:endParaRPr lang="en-US" dirty="0"/>
          </a:p>
        </p:txBody>
      </p:sp>
      <p:sp>
        <p:nvSpPr>
          <p:cNvPr id="7" name="Text Placeholder 6"/>
          <p:cNvSpPr>
            <a:spLocks noGrp="1"/>
          </p:cNvSpPr>
          <p:nvPr>
            <p:ph type="body" sz="quarter" idx="20"/>
          </p:nvPr>
        </p:nvSpPr>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42315932"/>
              </p:ext>
            </p:extLst>
          </p:nvPr>
        </p:nvGraphicFramePr>
        <p:xfrm>
          <a:off x="654224" y="1447800"/>
          <a:ext cx="8059810" cy="3435777"/>
        </p:xfrm>
        <a:graphic>
          <a:graphicData uri="http://schemas.openxmlformats.org/drawingml/2006/table">
            <a:tbl>
              <a:tblPr firstRow="1" bandRow="1">
                <a:tableStyleId>{F5AB1C69-6EDB-4FF4-983F-18BD219EF322}</a:tableStyleId>
              </a:tblPr>
              <a:tblGrid>
                <a:gridCol w="3434970"/>
                <a:gridCol w="2319314"/>
                <a:gridCol w="2305526"/>
              </a:tblGrid>
              <a:tr h="325162">
                <a:tc>
                  <a:txBody>
                    <a:bodyPr/>
                    <a:lstStyle/>
                    <a:p>
                      <a:pPr algn="ctr"/>
                      <a:r>
                        <a:rPr lang="en-US" sz="1400" dirty="0" smtClean="0"/>
                        <a:t>Strategic Goal</a:t>
                      </a:r>
                      <a:endParaRPr lang="en-US" sz="1400" dirty="0"/>
                    </a:p>
                  </a:txBody>
                  <a:tcPr/>
                </a:tc>
                <a:tc>
                  <a:txBody>
                    <a:bodyPr/>
                    <a:lstStyle/>
                    <a:p>
                      <a:pPr algn="ctr"/>
                      <a:r>
                        <a:rPr lang="en-US" sz="1400" dirty="0" smtClean="0"/>
                        <a:t>Resource</a:t>
                      </a:r>
                      <a:endParaRPr lang="en-US" sz="1400" dirty="0"/>
                    </a:p>
                  </a:txBody>
                  <a:tcPr/>
                </a:tc>
                <a:tc>
                  <a:txBody>
                    <a:bodyPr/>
                    <a:lstStyle/>
                    <a:p>
                      <a:pPr algn="ctr"/>
                      <a:r>
                        <a:rPr lang="en-US" sz="1400" dirty="0" smtClean="0"/>
                        <a:t>Type</a:t>
                      </a:r>
                      <a:endParaRPr lang="en-US" sz="1400" dirty="0"/>
                    </a:p>
                  </a:txBody>
                  <a:tcPr/>
                </a:tc>
              </a:tr>
              <a:tr h="360797">
                <a:tc>
                  <a:txBody>
                    <a:bodyPr/>
                    <a:lstStyle/>
                    <a:p>
                      <a:pPr marL="119063" indent="-119063">
                        <a:buFont typeface="Arial" pitchFamily="34" charset="0"/>
                        <a:buChar char="•"/>
                      </a:pPr>
                      <a:r>
                        <a:rPr lang="en-US" sz="1050" dirty="0" smtClean="0">
                          <a:solidFill>
                            <a:srgbClr val="282828"/>
                          </a:solidFill>
                        </a:rPr>
                        <a:t>Improve patient</a:t>
                      </a:r>
                      <a:r>
                        <a:rPr lang="en-US" sz="1050" baseline="0" dirty="0" smtClean="0">
                          <a:solidFill>
                            <a:srgbClr val="282828"/>
                          </a:solidFill>
                        </a:rPr>
                        <a:t> satisfaction</a:t>
                      </a:r>
                    </a:p>
                    <a:p>
                      <a:pPr marL="119063" indent="-119063">
                        <a:buFont typeface="Arial" pitchFamily="34" charset="0"/>
                        <a:buChar char="•"/>
                      </a:pPr>
                      <a:r>
                        <a:rPr lang="en-US" sz="1050" baseline="0" dirty="0" smtClean="0">
                          <a:solidFill>
                            <a:srgbClr val="282828"/>
                          </a:solidFill>
                        </a:rPr>
                        <a:t>Increase staff engagement</a:t>
                      </a:r>
                      <a:endParaRPr lang="en-US" sz="1050" dirty="0">
                        <a:solidFill>
                          <a:srgbClr val="282828"/>
                        </a:solidFill>
                      </a:endParaRPr>
                    </a:p>
                  </a:txBody>
                  <a:tcPr/>
                </a:tc>
                <a:tc>
                  <a:txBody>
                    <a:bodyPr/>
                    <a:lstStyle/>
                    <a:p>
                      <a:r>
                        <a:rPr lang="en-US" sz="1050" dirty="0" smtClean="0">
                          <a:solidFill>
                            <a:srgbClr val="282828"/>
                          </a:solidFill>
                        </a:rPr>
                        <a:t>Perfecting the Outpatient Experience</a:t>
                      </a:r>
                      <a:endParaRPr lang="en-US" sz="1050" i="1" dirty="0">
                        <a:solidFill>
                          <a:srgbClr val="282828"/>
                        </a:solidFill>
                      </a:endParaRPr>
                    </a:p>
                  </a:txBody>
                  <a:tcPr/>
                </a:tc>
                <a:tc>
                  <a:txBody>
                    <a:bodyPr/>
                    <a:lstStyle/>
                    <a:p>
                      <a:r>
                        <a:rPr lang="en-US" sz="1050" dirty="0" smtClean="0">
                          <a:hlinkClick r:id="rId3"/>
                        </a:rPr>
                        <a:t>Print and online study</a:t>
                      </a:r>
                      <a:r>
                        <a:rPr lang="en-US" sz="1050" dirty="0" smtClean="0"/>
                        <a:t>, </a:t>
                      </a:r>
                      <a:r>
                        <a:rPr lang="en-US" sz="1050" dirty="0" smtClean="0">
                          <a:solidFill>
                            <a:srgbClr val="282828"/>
                          </a:solidFill>
                        </a:rPr>
                        <a:t>webconference (parts </a:t>
                      </a:r>
                      <a:r>
                        <a:rPr lang="en-US" sz="1050" dirty="0" smtClean="0">
                          <a:hlinkClick r:id="rId4"/>
                        </a:rPr>
                        <a:t>one</a:t>
                      </a:r>
                      <a:r>
                        <a:rPr lang="en-US" sz="1050" baseline="0" dirty="0" smtClean="0"/>
                        <a:t> </a:t>
                      </a:r>
                      <a:r>
                        <a:rPr lang="en-US" sz="1050" dirty="0" smtClean="0">
                          <a:solidFill>
                            <a:srgbClr val="282828"/>
                          </a:solidFill>
                        </a:rPr>
                        <a:t>and</a:t>
                      </a:r>
                      <a:r>
                        <a:rPr lang="en-US" sz="1050" dirty="0" smtClean="0"/>
                        <a:t> </a:t>
                      </a:r>
                      <a:r>
                        <a:rPr lang="en-US" sz="1050" dirty="0" smtClean="0">
                          <a:hlinkClick r:id="rId5"/>
                        </a:rPr>
                        <a:t>two</a:t>
                      </a:r>
                      <a:r>
                        <a:rPr lang="en-US" sz="1050" dirty="0" smtClean="0"/>
                        <a:t>)</a:t>
                      </a:r>
                      <a:endParaRPr lang="en-US" sz="1050" dirty="0"/>
                    </a:p>
                  </a:txBody>
                  <a:tcPr/>
                </a:tc>
              </a:tr>
              <a:tr h="406358">
                <a:tc>
                  <a:txBody>
                    <a:bodyPr/>
                    <a:lstStyle/>
                    <a:p>
                      <a:pPr marL="119063" indent="-119063">
                        <a:buFont typeface="Arial" pitchFamily="34" charset="0"/>
                        <a:buChar char="•"/>
                      </a:pPr>
                      <a:r>
                        <a:rPr lang="en-US" sz="1050" dirty="0" smtClean="0">
                          <a:solidFill>
                            <a:srgbClr val="282828"/>
                          </a:solidFill>
                        </a:rPr>
                        <a:t>Grow referral</a:t>
                      </a:r>
                      <a:r>
                        <a:rPr lang="en-US" sz="1050" baseline="0" dirty="0" smtClean="0">
                          <a:solidFill>
                            <a:srgbClr val="282828"/>
                          </a:solidFill>
                        </a:rPr>
                        <a:t> volume</a:t>
                      </a:r>
                      <a:endParaRPr lang="en-US" sz="1050" dirty="0" smtClean="0">
                        <a:solidFill>
                          <a:srgbClr val="282828"/>
                        </a:solidFill>
                      </a:endParaRPr>
                    </a:p>
                    <a:p>
                      <a:pPr marL="119063" indent="-119063">
                        <a:buFont typeface="Arial" pitchFamily="34" charset="0"/>
                        <a:buChar char="•"/>
                      </a:pPr>
                      <a:r>
                        <a:rPr lang="en-US" sz="1050" dirty="0" smtClean="0">
                          <a:solidFill>
                            <a:srgbClr val="282828"/>
                          </a:solidFill>
                        </a:rPr>
                        <a:t>Improve</a:t>
                      </a:r>
                      <a:r>
                        <a:rPr lang="en-US" sz="1050" baseline="0" dirty="0" smtClean="0">
                          <a:solidFill>
                            <a:srgbClr val="282828"/>
                          </a:solidFill>
                        </a:rPr>
                        <a:t> relationships with</a:t>
                      </a:r>
                      <a:r>
                        <a:rPr lang="en-US" sz="1050" dirty="0" smtClean="0">
                          <a:solidFill>
                            <a:srgbClr val="282828"/>
                          </a:solidFill>
                        </a:rPr>
                        <a:t> referring physicians</a:t>
                      </a:r>
                      <a:endParaRPr lang="en-US" sz="1050" dirty="0">
                        <a:solidFill>
                          <a:srgbClr val="282828"/>
                        </a:solidFill>
                      </a:endParaRPr>
                    </a:p>
                  </a:txBody>
                  <a:tcPr/>
                </a:tc>
                <a:tc>
                  <a:txBody>
                    <a:bodyPr/>
                    <a:lstStyle/>
                    <a:p>
                      <a:r>
                        <a:rPr lang="en-US" sz="1050" dirty="0" smtClean="0">
                          <a:solidFill>
                            <a:srgbClr val="282828"/>
                          </a:solidFill>
                        </a:rPr>
                        <a:t>Advancing</a:t>
                      </a:r>
                      <a:r>
                        <a:rPr lang="en-US" sz="1050" baseline="0" dirty="0" smtClean="0">
                          <a:solidFill>
                            <a:srgbClr val="282828"/>
                          </a:solidFill>
                        </a:rPr>
                        <a:t> Imaging Referral Strategy</a:t>
                      </a:r>
                      <a:endParaRPr lang="en-US" sz="1050" i="1" dirty="0">
                        <a:solidFill>
                          <a:srgbClr val="282828"/>
                        </a:solidFill>
                      </a:endParaRPr>
                    </a:p>
                  </a:txBody>
                  <a:tcPr/>
                </a:tc>
                <a:tc>
                  <a:txBody>
                    <a:bodyPr/>
                    <a:lstStyle/>
                    <a:p>
                      <a:pPr marL="0" marR="0" indent="0" algn="l" defTabSz="910063" rtl="0" eaLnBrk="1" fontAlgn="auto" latinLnBrk="0" hangingPunct="1">
                        <a:lnSpc>
                          <a:spcPct val="100000"/>
                        </a:lnSpc>
                        <a:spcBef>
                          <a:spcPts val="0"/>
                        </a:spcBef>
                        <a:spcAft>
                          <a:spcPts val="0"/>
                        </a:spcAft>
                        <a:buClrTx/>
                        <a:buSzTx/>
                        <a:buFontTx/>
                        <a:buNone/>
                        <a:tabLst/>
                        <a:defRPr/>
                      </a:pPr>
                      <a:r>
                        <a:rPr lang="en-US" sz="1050" dirty="0" smtClean="0">
                          <a:hlinkClick r:id="rId6"/>
                        </a:rPr>
                        <a:t>Print and online study</a:t>
                      </a:r>
                      <a:r>
                        <a:rPr lang="en-US" sz="1050" dirty="0" smtClean="0"/>
                        <a:t>, </a:t>
                      </a:r>
                      <a:r>
                        <a:rPr lang="en-US" sz="1050" dirty="0" smtClean="0">
                          <a:hlinkClick r:id="rId7"/>
                        </a:rPr>
                        <a:t>webconference</a:t>
                      </a:r>
                      <a:endParaRPr lang="en-US" sz="1050" dirty="0"/>
                    </a:p>
                  </a:txBody>
                  <a:tcPr/>
                </a:tc>
              </a:tr>
              <a:tr h="360797">
                <a:tc>
                  <a:txBody>
                    <a:bodyPr/>
                    <a:lstStyle/>
                    <a:p>
                      <a:pPr marL="119063" indent="-119063">
                        <a:buFont typeface="Arial" pitchFamily="34" charset="0"/>
                        <a:buChar char="•"/>
                      </a:pPr>
                      <a:r>
                        <a:rPr lang="en-US" sz="1050" dirty="0" smtClean="0">
                          <a:solidFill>
                            <a:srgbClr val="282828"/>
                          </a:solidFill>
                        </a:rPr>
                        <a:t>Grow breast </a:t>
                      </a:r>
                      <a:r>
                        <a:rPr lang="en-US" sz="1050" baseline="0" dirty="0" smtClean="0">
                          <a:solidFill>
                            <a:srgbClr val="282828"/>
                          </a:solidFill>
                        </a:rPr>
                        <a:t>imaging services</a:t>
                      </a:r>
                      <a:endParaRPr lang="en-US" sz="1050" dirty="0">
                        <a:solidFill>
                          <a:srgbClr val="282828"/>
                        </a:solidFill>
                      </a:endParaRPr>
                    </a:p>
                  </a:txBody>
                  <a:tcPr/>
                </a:tc>
                <a:tc>
                  <a:txBody>
                    <a:bodyPr/>
                    <a:lstStyle/>
                    <a:p>
                      <a:r>
                        <a:rPr lang="en-US" sz="1050" dirty="0" smtClean="0">
                          <a:solidFill>
                            <a:srgbClr val="282828"/>
                          </a:solidFill>
                        </a:rPr>
                        <a:t>Breast Imaging Outlook</a:t>
                      </a:r>
                      <a:endParaRPr lang="en-US" sz="1050" i="1" dirty="0">
                        <a:solidFill>
                          <a:srgbClr val="282828"/>
                        </a:solidFill>
                      </a:endParaRPr>
                    </a:p>
                  </a:txBody>
                  <a:tcPr/>
                </a:tc>
                <a:tc>
                  <a:txBody>
                    <a:bodyPr/>
                    <a:lstStyle/>
                    <a:p>
                      <a:r>
                        <a:rPr lang="en-US" sz="1050" dirty="0" smtClean="0">
                          <a:hlinkClick r:id="rId8"/>
                        </a:rPr>
                        <a:t>Online only study </a:t>
                      </a:r>
                      <a:r>
                        <a:rPr lang="en-US" sz="1050" dirty="0" smtClean="0">
                          <a:solidFill>
                            <a:srgbClr val="282828"/>
                          </a:solidFill>
                        </a:rPr>
                        <a:t>and</a:t>
                      </a:r>
                      <a:r>
                        <a:rPr lang="en-US" sz="1050" dirty="0" smtClean="0"/>
                        <a:t> </a:t>
                      </a:r>
                      <a:r>
                        <a:rPr lang="en-US" sz="1050" dirty="0" smtClean="0">
                          <a:hlinkClick r:id="rId9"/>
                        </a:rPr>
                        <a:t>webconference</a:t>
                      </a:r>
                      <a:endParaRPr lang="en-US" sz="1050" dirty="0"/>
                    </a:p>
                  </a:txBody>
                  <a:tcPr/>
                </a:tc>
              </a:tr>
              <a:tr h="360797">
                <a:tc>
                  <a:txBody>
                    <a:bodyPr/>
                    <a:lstStyle/>
                    <a:p>
                      <a:pPr marL="119063" indent="-119063">
                        <a:buFont typeface="Arial" pitchFamily="34" charset="0"/>
                        <a:buChar char="•"/>
                      </a:pPr>
                      <a:r>
                        <a:rPr lang="en-US" sz="1050" dirty="0" smtClean="0">
                          <a:solidFill>
                            <a:srgbClr val="282828"/>
                          </a:solidFill>
                        </a:rPr>
                        <a:t>Understand implications of health</a:t>
                      </a:r>
                      <a:r>
                        <a:rPr lang="en-US" sz="1050" baseline="0" dirty="0" smtClean="0">
                          <a:solidFill>
                            <a:srgbClr val="282828"/>
                          </a:solidFill>
                        </a:rPr>
                        <a:t> care reform for imaging</a:t>
                      </a:r>
                      <a:endParaRPr lang="en-US" sz="1050" dirty="0" smtClean="0">
                        <a:solidFill>
                          <a:srgbClr val="282828"/>
                        </a:solidFill>
                      </a:endParaRPr>
                    </a:p>
                    <a:p>
                      <a:pPr marL="119063" indent="-119063">
                        <a:buFont typeface="Arial" pitchFamily="34" charset="0"/>
                        <a:buChar char="•"/>
                      </a:pPr>
                      <a:r>
                        <a:rPr lang="en-US" sz="1050" dirty="0" smtClean="0">
                          <a:solidFill>
                            <a:srgbClr val="282828"/>
                          </a:solidFill>
                        </a:rPr>
                        <a:t>Develop imaging program</a:t>
                      </a:r>
                      <a:r>
                        <a:rPr lang="en-US" sz="1050" baseline="0" dirty="0" smtClean="0">
                          <a:solidFill>
                            <a:srgbClr val="282828"/>
                          </a:solidFill>
                        </a:rPr>
                        <a:t> reform strategy</a:t>
                      </a:r>
                      <a:endParaRPr lang="en-US" sz="1050" dirty="0">
                        <a:solidFill>
                          <a:srgbClr val="282828"/>
                        </a:solidFill>
                      </a:endParaRPr>
                    </a:p>
                  </a:txBody>
                  <a:tcPr/>
                </a:tc>
                <a:tc>
                  <a:txBody>
                    <a:bodyPr/>
                    <a:lstStyle/>
                    <a:p>
                      <a:r>
                        <a:rPr lang="en-US" sz="1050" dirty="0" smtClean="0">
                          <a:solidFill>
                            <a:srgbClr val="282828"/>
                          </a:solidFill>
                        </a:rPr>
                        <a:t>Road Map For Reform</a:t>
                      </a:r>
                    </a:p>
                    <a:p>
                      <a:r>
                        <a:rPr lang="en-US" sz="1050" dirty="0" smtClean="0">
                          <a:solidFill>
                            <a:srgbClr val="282828"/>
                          </a:solidFill>
                        </a:rPr>
                        <a:t>Role of Radiology in Care Continuum</a:t>
                      </a:r>
                      <a:endParaRPr lang="en-US" sz="1050" i="1" dirty="0">
                        <a:solidFill>
                          <a:srgbClr val="282828"/>
                        </a:solidFill>
                      </a:endParaRPr>
                    </a:p>
                  </a:txBody>
                  <a:tcPr/>
                </a:tc>
                <a:tc>
                  <a:txBody>
                    <a:bodyPr/>
                    <a:lstStyle/>
                    <a:p>
                      <a:r>
                        <a:rPr lang="en-US" sz="1050" dirty="0" smtClean="0">
                          <a:hlinkClick r:id="rId10"/>
                        </a:rPr>
                        <a:t>Whitepaper</a:t>
                      </a:r>
                      <a:endParaRPr lang="en-US" sz="1050" dirty="0" smtClean="0"/>
                    </a:p>
                    <a:p>
                      <a:r>
                        <a:rPr lang="en-US" sz="1050" dirty="0" smtClean="0">
                          <a:hlinkClick r:id="rId11"/>
                        </a:rPr>
                        <a:t>webconference</a:t>
                      </a:r>
                      <a:endParaRPr lang="en-US" sz="1050" dirty="0"/>
                    </a:p>
                  </a:txBody>
                  <a:tcPr/>
                </a:tc>
              </a:tr>
              <a:tr h="573155">
                <a:tc>
                  <a:txBody>
                    <a:bodyPr/>
                    <a:lstStyle/>
                    <a:p>
                      <a:pPr marL="119063" indent="-119063">
                        <a:buFont typeface="Arial" pitchFamily="34" charset="0"/>
                        <a:buChar char="•"/>
                      </a:pPr>
                      <a:r>
                        <a:rPr lang="en-US" sz="1050" dirty="0" smtClean="0">
                          <a:solidFill>
                            <a:srgbClr val="282828"/>
                          </a:solidFill>
                        </a:rPr>
                        <a:t>Improve alignment with radiology group</a:t>
                      </a:r>
                    </a:p>
                    <a:p>
                      <a:pPr marL="119063" indent="-119063">
                        <a:buFont typeface="Arial" pitchFamily="34" charset="0"/>
                        <a:buChar char="•"/>
                      </a:pPr>
                      <a:r>
                        <a:rPr lang="en-US" sz="1050" dirty="0" smtClean="0">
                          <a:solidFill>
                            <a:srgbClr val="282828"/>
                          </a:solidFill>
                        </a:rPr>
                        <a:t>Leverage</a:t>
                      </a:r>
                      <a:r>
                        <a:rPr lang="en-US" sz="1050" baseline="0" dirty="0" smtClean="0">
                          <a:solidFill>
                            <a:srgbClr val="282828"/>
                          </a:solidFill>
                        </a:rPr>
                        <a:t> radiologists’ expertise in strategic initiatives</a:t>
                      </a:r>
                      <a:endParaRPr lang="en-US" sz="1050" dirty="0">
                        <a:solidFill>
                          <a:srgbClr val="282828"/>
                        </a:solidFill>
                      </a:endParaRPr>
                    </a:p>
                  </a:txBody>
                  <a:tcPr/>
                </a:tc>
                <a:tc>
                  <a:txBody>
                    <a:bodyPr/>
                    <a:lstStyle/>
                    <a:p>
                      <a:r>
                        <a:rPr lang="en-US" sz="1050" dirty="0" smtClean="0">
                          <a:solidFill>
                            <a:srgbClr val="282828"/>
                          </a:solidFill>
                        </a:rPr>
                        <a:t>The Changing Radiologist Role</a:t>
                      </a:r>
                      <a:endParaRPr lang="en-US" sz="1050" i="1" dirty="0">
                        <a:solidFill>
                          <a:srgbClr val="282828"/>
                        </a:solidFill>
                      </a:endParaRPr>
                    </a:p>
                  </a:txBody>
                  <a:tcPr/>
                </a:tc>
                <a:tc>
                  <a:txBody>
                    <a:bodyPr/>
                    <a:lstStyle/>
                    <a:p>
                      <a:pPr marL="0" marR="0" indent="0" algn="l" defTabSz="910063" rtl="0" eaLnBrk="1" fontAlgn="auto" latinLnBrk="0" hangingPunct="1">
                        <a:lnSpc>
                          <a:spcPct val="100000"/>
                        </a:lnSpc>
                        <a:spcBef>
                          <a:spcPts val="0"/>
                        </a:spcBef>
                        <a:spcAft>
                          <a:spcPts val="0"/>
                        </a:spcAft>
                        <a:buClrTx/>
                        <a:buSzTx/>
                        <a:buFontTx/>
                        <a:buNone/>
                        <a:tabLst/>
                        <a:defRPr/>
                      </a:pPr>
                      <a:r>
                        <a:rPr lang="en-US" sz="1050" dirty="0" smtClean="0">
                          <a:hlinkClick r:id="rId12"/>
                        </a:rPr>
                        <a:t>Print and online study </a:t>
                      </a:r>
                      <a:r>
                        <a:rPr lang="en-US" sz="1050" dirty="0" smtClean="0">
                          <a:solidFill>
                            <a:srgbClr val="282828"/>
                          </a:solidFill>
                        </a:rPr>
                        <a:t>and</a:t>
                      </a:r>
                      <a:r>
                        <a:rPr lang="en-US" sz="1050" dirty="0" smtClean="0"/>
                        <a:t> </a:t>
                      </a:r>
                      <a:r>
                        <a:rPr lang="en-US" sz="1050" dirty="0" smtClean="0">
                          <a:hlinkClick r:id="rId13"/>
                        </a:rPr>
                        <a:t>webconference</a:t>
                      </a:r>
                      <a:endParaRPr lang="en-US" sz="1050" dirty="0" smtClean="0"/>
                    </a:p>
                  </a:txBody>
                  <a:tcPr/>
                </a:tc>
              </a:tr>
              <a:tr h="325162">
                <a:tc>
                  <a:txBody>
                    <a:bodyPr/>
                    <a:lstStyle/>
                    <a:p>
                      <a:pPr marL="119063" indent="-119063">
                        <a:buFont typeface="Arial" pitchFamily="34" charset="0"/>
                        <a:buChar char="•"/>
                      </a:pPr>
                      <a:r>
                        <a:rPr lang="en-US" sz="1050" dirty="0" smtClean="0">
                          <a:solidFill>
                            <a:srgbClr val="282828"/>
                          </a:solidFill>
                        </a:rPr>
                        <a:t>Mitigate payer</a:t>
                      </a:r>
                      <a:r>
                        <a:rPr lang="en-US" sz="1050" baseline="0" dirty="0" smtClean="0">
                          <a:solidFill>
                            <a:srgbClr val="282828"/>
                          </a:solidFill>
                        </a:rPr>
                        <a:t> steerage</a:t>
                      </a:r>
                    </a:p>
                    <a:p>
                      <a:pPr marL="119063" indent="-119063">
                        <a:buFont typeface="Arial" pitchFamily="34" charset="0"/>
                        <a:buChar char="•"/>
                      </a:pPr>
                      <a:r>
                        <a:rPr lang="en-US" sz="1050" baseline="0" dirty="0" smtClean="0">
                          <a:solidFill>
                            <a:srgbClr val="282828"/>
                          </a:solidFill>
                        </a:rPr>
                        <a:t>Address patient price sensitivity</a:t>
                      </a:r>
                      <a:endParaRPr lang="en-US" sz="1050" dirty="0">
                        <a:solidFill>
                          <a:srgbClr val="282828"/>
                        </a:solidFill>
                      </a:endParaRPr>
                    </a:p>
                  </a:txBody>
                  <a:tcPr/>
                </a:tc>
                <a:tc>
                  <a:txBody>
                    <a:bodyPr/>
                    <a:lstStyle/>
                    <a:p>
                      <a:r>
                        <a:rPr lang="en-US" sz="1050" dirty="0" smtClean="0">
                          <a:solidFill>
                            <a:srgbClr val="282828"/>
                          </a:solidFill>
                        </a:rPr>
                        <a:t>Overcoming Emerging Barriers to Growth</a:t>
                      </a:r>
                    </a:p>
                    <a:p>
                      <a:r>
                        <a:rPr lang="en-US" sz="1050" dirty="0" smtClean="0">
                          <a:solidFill>
                            <a:srgbClr val="282828"/>
                          </a:solidFill>
                        </a:rPr>
                        <a:t>Imaging Pricing Outlook</a:t>
                      </a:r>
                      <a:endParaRPr lang="en-US" sz="1050" i="1" dirty="0">
                        <a:solidFill>
                          <a:srgbClr val="282828"/>
                        </a:solidFill>
                      </a:endParaRPr>
                    </a:p>
                  </a:txBody>
                  <a:tcPr/>
                </a:tc>
                <a:tc>
                  <a:txBody>
                    <a:bodyPr/>
                    <a:lstStyle/>
                    <a:p>
                      <a:r>
                        <a:rPr lang="en-US" sz="1050" dirty="0" smtClean="0">
                          <a:hlinkClick r:id="rId14"/>
                        </a:rPr>
                        <a:t>Webconference</a:t>
                      </a:r>
                      <a:endParaRPr lang="en-US" sz="1050" dirty="0" smtClean="0"/>
                    </a:p>
                    <a:p>
                      <a:endParaRPr lang="en-US" sz="1050" dirty="0" smtClean="0">
                        <a:hlinkClick r:id="rId15"/>
                      </a:endParaRPr>
                    </a:p>
                    <a:p>
                      <a:r>
                        <a:rPr lang="en-US" sz="1050" dirty="0" smtClean="0">
                          <a:hlinkClick r:id="rId15"/>
                        </a:rPr>
                        <a:t>Webconference</a:t>
                      </a:r>
                      <a:endParaRPr lang="en-US" sz="1050" dirty="0" smtClean="0"/>
                    </a:p>
                    <a:p>
                      <a:endParaRPr lang="en-US" sz="105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30</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Technology: New Technology Needs</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940065991"/>
              </p:ext>
            </p:extLst>
          </p:nvPr>
        </p:nvGraphicFramePr>
        <p:xfrm>
          <a:off x="399865" y="1066800"/>
          <a:ext cx="8377069" cy="1823420"/>
        </p:xfrm>
        <a:graphic>
          <a:graphicData uri="http://schemas.openxmlformats.org/drawingml/2006/table">
            <a:tbl>
              <a:tblPr firstRow="1" bandRow="1">
                <a:tableStyleId>{5C22544A-7EE6-4342-B048-85BDC9FD1C3A}</a:tableStyleId>
              </a:tblPr>
              <a:tblGrid>
                <a:gridCol w="8377069"/>
              </a:tblGrid>
              <a:tr h="274320">
                <a:tc>
                  <a:txBody>
                    <a:bodyPr/>
                    <a:lstStyle/>
                    <a:p>
                      <a:pPr algn="l"/>
                      <a:r>
                        <a:rPr lang="en-US" sz="1100" dirty="0" smtClean="0"/>
                        <a:t>Novel Technology</a:t>
                      </a:r>
                      <a:r>
                        <a:rPr lang="en-US" sz="1100" baseline="0" dirty="0" smtClean="0"/>
                        <a:t> Upgrades</a:t>
                      </a:r>
                      <a:endParaRPr lang="en-US" sz="1100" dirty="0"/>
                    </a:p>
                  </a:txBody>
                  <a:tcPr anchor="ct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bl>
          </a:graphicData>
        </a:graphic>
      </p:graphicFrame>
      <p:sp>
        <p:nvSpPr>
          <p:cNvPr id="11" name="Rectangle 10"/>
          <p:cNvSpPr/>
          <p:nvPr/>
        </p:nvSpPr>
        <p:spPr bwMode="auto">
          <a:xfrm>
            <a:off x="391887"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73" tIns="65288" rIns="130573" bIns="65288" numCol="1" rtlCol="0" anchor="t" anchorCtr="0" compatLnSpc="1">
            <a:prstTxWarp prst="textNoShape">
              <a:avLst/>
            </a:prstTxWarp>
          </a:bodyPr>
          <a:lstStyle/>
          <a:p>
            <a:pPr defTabSz="2090094"/>
            <a:endParaRPr lang="en-US" sz="1400" dirty="0">
              <a:solidFill>
                <a:schemeClr val="bg2"/>
              </a:solidFill>
            </a:endParaRPr>
          </a:p>
        </p:txBody>
      </p:sp>
      <p:sp>
        <p:nvSpPr>
          <p:cNvPr id="13" name="TextBox 12"/>
          <p:cNvSpPr txBox="1"/>
          <p:nvPr/>
        </p:nvSpPr>
        <p:spPr>
          <a:xfrm>
            <a:off x="391889" y="4953000"/>
            <a:ext cx="7737021" cy="351733"/>
          </a:xfrm>
          <a:prstGeom prst="rect">
            <a:avLst/>
          </a:prstGeom>
          <a:noFill/>
        </p:spPr>
        <p:txBody>
          <a:bodyPr wrap="square" lIns="130573" tIns="65288" rIns="130573" bIns="65288" rtlCol="0">
            <a:spAutoFit/>
          </a:bodyPr>
          <a:lstStyle/>
          <a:p>
            <a:r>
              <a:rPr lang="en-US" sz="1400" b="1" dirty="0"/>
              <a:t>Implications of technology needs on service line:</a:t>
            </a:r>
          </a:p>
        </p:txBody>
      </p:sp>
      <p:sp>
        <p:nvSpPr>
          <p:cNvPr id="15" name="TextBox 14"/>
          <p:cNvSpPr txBox="1"/>
          <p:nvPr/>
        </p:nvSpPr>
        <p:spPr>
          <a:xfrm>
            <a:off x="558711" y="5268853"/>
            <a:ext cx="7956563" cy="600132"/>
          </a:xfrm>
          <a:prstGeom prst="rect">
            <a:avLst/>
          </a:prstGeom>
          <a:noFill/>
        </p:spPr>
        <p:txBody>
          <a:bodyPr wrap="square" lIns="45704" tIns="45704" rIns="45704" bIns="45704" rtlCol="0">
            <a:spAutoFit/>
          </a:bodyPr>
          <a:lstStyle/>
          <a:p>
            <a:pPr marL="171396" indent="-171396">
              <a:buFont typeface="Arial" pitchFamily="34" charset="0"/>
              <a:buChar char="•"/>
            </a:pPr>
            <a:r>
              <a:rPr lang="en-US" sz="1100" i="1" dirty="0"/>
              <a:t>Describe the </a:t>
            </a:r>
            <a:r>
              <a:rPr lang="en-US" sz="1100" i="1" dirty="0" smtClean="0"/>
              <a:t>impact here</a:t>
            </a:r>
            <a:endParaRPr lang="en-US" sz="1100" i="1" dirty="0"/>
          </a:p>
          <a:p>
            <a:pPr marL="171396" indent="-171396">
              <a:buFont typeface="Arial" pitchFamily="34" charset="0"/>
              <a:buChar char="•"/>
            </a:pPr>
            <a:endParaRPr lang="en-US" sz="1100" i="1" dirty="0"/>
          </a:p>
          <a:p>
            <a:endParaRPr lang="en-US" sz="1100" i="1" dirty="0"/>
          </a:p>
        </p:txBody>
      </p:sp>
      <p:graphicFrame>
        <p:nvGraphicFramePr>
          <p:cNvPr id="16" name="Table 15"/>
          <p:cNvGraphicFramePr>
            <a:graphicFrameLocks noGrp="1"/>
          </p:cNvGraphicFramePr>
          <p:nvPr>
            <p:extLst>
              <p:ext uri="{D42A27DB-BD31-4B8C-83A1-F6EECF244321}">
                <p14:modId xmlns:p14="http://schemas.microsoft.com/office/powerpoint/2010/main" val="4209619658"/>
              </p:ext>
            </p:extLst>
          </p:nvPr>
        </p:nvGraphicFramePr>
        <p:xfrm>
          <a:off x="399865" y="3078481"/>
          <a:ext cx="8377069" cy="1823420"/>
        </p:xfrm>
        <a:graphic>
          <a:graphicData uri="http://schemas.openxmlformats.org/drawingml/2006/table">
            <a:tbl>
              <a:tblPr firstRow="1" bandRow="1">
                <a:tableStyleId>{5C22544A-7EE6-4342-B048-85BDC9FD1C3A}</a:tableStyleId>
              </a:tblPr>
              <a:tblGrid>
                <a:gridCol w="8377069"/>
              </a:tblGrid>
              <a:tr h="274320">
                <a:tc>
                  <a:txBody>
                    <a:bodyPr/>
                    <a:lstStyle/>
                    <a:p>
                      <a:pPr algn="l"/>
                      <a:r>
                        <a:rPr lang="en-US" sz="1100" dirty="0" smtClean="0"/>
                        <a:t>Additional Capacity for Existing Technology</a:t>
                      </a:r>
                      <a:endParaRPr lang="en-US" sz="1100" dirty="0"/>
                    </a:p>
                  </a:txBody>
                  <a:tcPr anchor="ct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Regulatory Impact</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647033488"/>
              </p:ext>
            </p:extLst>
          </p:nvPr>
        </p:nvGraphicFramePr>
        <p:xfrm>
          <a:off x="399867" y="1219200"/>
          <a:ext cx="8314172" cy="4975832"/>
        </p:xfrm>
        <a:graphic>
          <a:graphicData uri="http://schemas.openxmlformats.org/drawingml/2006/table">
            <a:tbl>
              <a:tblPr firstRow="1" bandRow="1">
                <a:tableStyleId>{5C22544A-7EE6-4342-B048-85BDC9FD1C3A}</a:tableStyleId>
              </a:tblPr>
              <a:tblGrid>
                <a:gridCol w="2800533"/>
                <a:gridCol w="5513639"/>
              </a:tblGrid>
              <a:tr h="647736">
                <a:tc>
                  <a:txBody>
                    <a:bodyPr/>
                    <a:lstStyle/>
                    <a:p>
                      <a:pPr algn="ctr"/>
                      <a:r>
                        <a:rPr lang="en-US" sz="1100" dirty="0" smtClean="0"/>
                        <a:t>Regulation</a:t>
                      </a:r>
                      <a:endParaRPr lang="en-US" sz="1100" dirty="0"/>
                    </a:p>
                  </a:txBody>
                  <a:tcPr anchor="ctr"/>
                </a:tc>
                <a:tc>
                  <a:txBody>
                    <a:bodyPr/>
                    <a:lstStyle/>
                    <a:p>
                      <a:pPr algn="ctr"/>
                      <a:r>
                        <a:rPr lang="en-US" sz="1100" dirty="0" smtClean="0"/>
                        <a:t>Impact </a:t>
                      </a:r>
                      <a:endParaRPr lang="en-US" sz="1100" dirty="0"/>
                    </a:p>
                  </a:txBody>
                  <a:tcPr anchor="ctr"/>
                </a:tc>
              </a:tr>
              <a:tr h="541012">
                <a:tc>
                  <a:txBody>
                    <a:bodyPr/>
                    <a:lstStyle/>
                    <a:p>
                      <a:pPr algn="l"/>
                      <a:r>
                        <a:rPr lang="en-US" sz="1100" i="1" dirty="0" smtClean="0"/>
                        <a:t>Medicare radiology payment cuts</a:t>
                      </a:r>
                      <a:endParaRPr lang="en-US" sz="1100" i="1" dirty="0"/>
                    </a:p>
                  </a:txBody>
                  <a:tcPr anchor="ctr"/>
                </a:tc>
                <a:tc>
                  <a:txBody>
                    <a:bodyPr/>
                    <a:lstStyle/>
                    <a:p>
                      <a:pPr algn="l"/>
                      <a:endParaRPr lang="en-US" sz="1100" dirty="0"/>
                    </a:p>
                  </a:txBody>
                  <a:tcPr anchor="ctr"/>
                </a:tc>
              </a:tr>
              <a:tr h="541012">
                <a:tc>
                  <a:txBody>
                    <a:bodyPr/>
                    <a:lstStyle/>
                    <a:p>
                      <a:pPr algn="l"/>
                      <a:r>
                        <a:rPr lang="en-US" sz="1100" i="1" dirty="0" smtClean="0"/>
                        <a:t>ACA mandated mammography coverage</a:t>
                      </a:r>
                      <a:endParaRPr lang="en-US" sz="1100" i="1" baseline="0" dirty="0" smtClean="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bl>
          </a:graphicData>
        </a:graphic>
      </p:graphicFrame>
    </p:spTree>
    <p:extLst>
      <p:ext uri="{BB962C8B-B14F-4D97-AF65-F5344CB8AC3E}">
        <p14:creationId xmlns:p14="http://schemas.microsoft.com/office/powerpoint/2010/main" val="958012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Themes Emerging Across Future Market Assessment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6214954"/>
              </p:ext>
            </p:extLst>
          </p:nvPr>
        </p:nvGraphicFramePr>
        <p:xfrm>
          <a:off x="448832" y="1384305"/>
          <a:ext cx="8314170" cy="4089402"/>
        </p:xfrm>
        <a:graphic>
          <a:graphicData uri="http://schemas.openxmlformats.org/drawingml/2006/table">
            <a:tbl>
              <a:tblPr firstRow="1" bandRow="1">
                <a:tableStyleId>{5C22544A-7EE6-4342-B048-85BDC9FD1C3A}</a:tableStyleId>
              </a:tblPr>
              <a:tblGrid>
                <a:gridCol w="727490"/>
                <a:gridCol w="7586680"/>
              </a:tblGrid>
              <a:tr h="681567">
                <a:tc gridSpan="2">
                  <a:txBody>
                    <a:bodyPr/>
                    <a:lstStyle/>
                    <a:p>
                      <a:pPr algn="ctr"/>
                      <a:r>
                        <a:rPr lang="en-US" sz="1200" dirty="0" smtClean="0"/>
                        <a:t>Top 5 Market &amp; Industry Changes Affecting</a:t>
                      </a:r>
                      <a:r>
                        <a:rPr lang="en-US" sz="1200" baseline="0" dirty="0" smtClean="0"/>
                        <a:t> Service Line</a:t>
                      </a:r>
                      <a:endParaRPr lang="en-US" sz="1200" dirty="0"/>
                    </a:p>
                  </a:txBody>
                  <a:tcPr anchor="ctr"/>
                </a:tc>
                <a:tc hMerge="1">
                  <a:txBody>
                    <a:bodyPr/>
                    <a:lstStyle/>
                    <a:p>
                      <a:endParaRPr lang="en-US" dirty="0"/>
                    </a:p>
                  </a:txBody>
                  <a:tcP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bl>
          </a:graphicData>
        </a:graphic>
      </p:graphicFrame>
      <p:sp>
        <p:nvSpPr>
          <p:cNvPr id="6" name="Oval 5"/>
          <p:cNvSpPr/>
          <p:nvPr/>
        </p:nvSpPr>
        <p:spPr bwMode="gray">
          <a:xfrm>
            <a:off x="685800" y="22860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1</a:t>
            </a:r>
          </a:p>
        </p:txBody>
      </p:sp>
      <p:sp>
        <p:nvSpPr>
          <p:cNvPr id="7" name="Oval 6"/>
          <p:cNvSpPr/>
          <p:nvPr/>
        </p:nvSpPr>
        <p:spPr bwMode="gray">
          <a:xfrm>
            <a:off x="685800" y="29718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2</a:t>
            </a:r>
          </a:p>
        </p:txBody>
      </p:sp>
      <p:sp>
        <p:nvSpPr>
          <p:cNvPr id="8" name="Oval 7"/>
          <p:cNvSpPr/>
          <p:nvPr/>
        </p:nvSpPr>
        <p:spPr bwMode="gray">
          <a:xfrm>
            <a:off x="685800" y="36576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3</a:t>
            </a:r>
          </a:p>
        </p:txBody>
      </p:sp>
      <p:sp>
        <p:nvSpPr>
          <p:cNvPr id="9" name="Oval 8"/>
          <p:cNvSpPr/>
          <p:nvPr/>
        </p:nvSpPr>
        <p:spPr bwMode="gray">
          <a:xfrm>
            <a:off x="685800" y="43434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4</a:t>
            </a:r>
          </a:p>
        </p:txBody>
      </p:sp>
      <p:sp>
        <p:nvSpPr>
          <p:cNvPr id="10" name="Oval 9"/>
          <p:cNvSpPr/>
          <p:nvPr/>
        </p:nvSpPr>
        <p:spPr bwMode="gray">
          <a:xfrm>
            <a:off x="685800" y="50292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212"/>
            <a:r>
              <a:rPr lang="en-US" sz="1000" b="1" dirty="0">
                <a:solidFill>
                  <a:schemeClr val="bg1"/>
                </a:solidFill>
                <a:latin typeface="+mj-lt"/>
              </a:rPr>
              <a:t>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33</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Strategic Plan Design</a:t>
            </a:r>
            <a:endParaRPr lang="en-US" dirty="0"/>
          </a:p>
        </p:txBody>
      </p:sp>
      <p:sp>
        <p:nvSpPr>
          <p:cNvPr id="4" name="Chevron 3"/>
          <p:cNvSpPr/>
          <p:nvPr/>
        </p:nvSpPr>
        <p:spPr bwMode="gray">
          <a:xfrm>
            <a:off x="1143000"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a:solidFill>
                  <a:prstClr val="black"/>
                </a:solidFill>
              </a:rPr>
              <a:t>CURRENT </a:t>
            </a:r>
            <a:r>
              <a:rPr lang="en-US" sz="800" b="1" dirty="0" smtClean="0">
                <a:solidFill>
                  <a:prstClr val="black"/>
                </a:solidFill>
              </a:rPr>
              <a:t>PERFORMANCE</a:t>
            </a:r>
          </a:p>
          <a:p>
            <a:pPr algn="ctr" defTabSz="2090094"/>
            <a:r>
              <a:rPr lang="en-US" sz="800" b="1" dirty="0" smtClean="0">
                <a:solidFill>
                  <a:prstClr val="black"/>
                </a:solidFill>
              </a:rPr>
              <a:t>ANALYSIS</a:t>
            </a:r>
            <a:endParaRPr lang="en-US" sz="800" b="1" dirty="0">
              <a:solidFill>
                <a:prstClr val="black"/>
              </a:solidFill>
            </a:endParaRPr>
          </a:p>
        </p:txBody>
      </p:sp>
      <p:sp>
        <p:nvSpPr>
          <p:cNvPr id="5" name="Chevron 4"/>
          <p:cNvSpPr/>
          <p:nvPr/>
        </p:nvSpPr>
        <p:spPr bwMode="gray">
          <a:xfrm>
            <a:off x="2808844"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0"/>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8999"/>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2235130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smtClean="0"/>
              <a:t>Strategic Plan Design</a:t>
            </a:r>
            <a:endParaRPr lang="en-US" dirty="0"/>
          </a:p>
        </p:txBody>
      </p:sp>
      <p:sp>
        <p:nvSpPr>
          <p:cNvPr id="4" name="Title 3"/>
          <p:cNvSpPr>
            <a:spLocks noGrp="1"/>
          </p:cNvSpPr>
          <p:nvPr>
            <p:ph type="title"/>
          </p:nvPr>
        </p:nvSpPr>
        <p:spPr/>
        <p:txBody>
          <a:bodyPr/>
          <a:lstStyle/>
          <a:p>
            <a:r>
              <a:rPr lang="en-US" dirty="0" smtClean="0"/>
              <a:t>Defining Terms</a:t>
            </a:r>
            <a:endParaRPr lang="en-US" dirty="0"/>
          </a:p>
        </p:txBody>
      </p:sp>
      <p:sp>
        <p:nvSpPr>
          <p:cNvPr id="9" name="Rectangle 8"/>
          <p:cNvSpPr/>
          <p:nvPr/>
        </p:nvSpPr>
        <p:spPr>
          <a:xfrm>
            <a:off x="1028185" y="1729562"/>
            <a:ext cx="2286000"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40" tIns="91440" rIns="91440" bIns="91440" rtlCol="0" anchor="ctr"/>
          <a:lstStyle/>
          <a:p>
            <a:pPr algn="ctr"/>
            <a:r>
              <a:rPr lang="en-US" sz="1100" dirty="0" smtClean="0">
                <a:solidFill>
                  <a:prstClr val="black"/>
                </a:solidFill>
              </a:rPr>
              <a:t>Institution </a:t>
            </a:r>
            <a:r>
              <a:rPr lang="en-US" sz="1100" dirty="0">
                <a:solidFill>
                  <a:prstClr val="black"/>
                </a:solidFill>
              </a:rPr>
              <a:t>level goals </a:t>
            </a:r>
            <a:r>
              <a:rPr lang="en-US" sz="1100" dirty="0" smtClean="0">
                <a:solidFill>
                  <a:prstClr val="black"/>
                </a:solidFill>
              </a:rPr>
              <a:t>that address </a:t>
            </a:r>
            <a:r>
              <a:rPr lang="en-US" sz="1100" dirty="0">
                <a:solidFill>
                  <a:prstClr val="black"/>
                </a:solidFill>
              </a:rPr>
              <a:t>broad strategic issues </a:t>
            </a:r>
            <a:r>
              <a:rPr lang="en-US" sz="1100" dirty="0" smtClean="0">
                <a:solidFill>
                  <a:prstClr val="black"/>
                </a:solidFill>
              </a:rPr>
              <a:t>defined </a:t>
            </a:r>
            <a:r>
              <a:rPr lang="en-US" sz="1100" dirty="0">
                <a:solidFill>
                  <a:prstClr val="black"/>
                </a:solidFill>
              </a:rPr>
              <a:t>by the </a:t>
            </a:r>
            <a:r>
              <a:rPr lang="en-US" sz="1100" dirty="0" smtClean="0">
                <a:solidFill>
                  <a:prstClr val="black"/>
                </a:solidFill>
              </a:rPr>
              <a:t>leadership </a:t>
            </a:r>
            <a:r>
              <a:rPr lang="en-US" sz="1100" dirty="0">
                <a:solidFill>
                  <a:prstClr val="black"/>
                </a:solidFill>
              </a:rPr>
              <a:t>such as growth, quality, patient satisfaction, physician alignment, financial health, etc.</a:t>
            </a:r>
          </a:p>
        </p:txBody>
      </p:sp>
      <p:sp>
        <p:nvSpPr>
          <p:cNvPr id="14" name="Chevron 13"/>
          <p:cNvSpPr/>
          <p:nvPr/>
        </p:nvSpPr>
        <p:spPr bwMode="gray">
          <a:xfrm>
            <a:off x="1028185" y="1337675"/>
            <a:ext cx="2477015"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600" b="1" dirty="0">
                <a:solidFill>
                  <a:prstClr val="black"/>
                </a:solidFill>
              </a:rPr>
              <a:t>Goal</a:t>
            </a:r>
          </a:p>
        </p:txBody>
      </p:sp>
      <p:sp>
        <p:nvSpPr>
          <p:cNvPr id="15" name="Rectangle 14"/>
          <p:cNvSpPr/>
          <p:nvPr/>
        </p:nvSpPr>
        <p:spPr>
          <a:xfrm>
            <a:off x="6248400" y="1729562"/>
            <a:ext cx="2286002"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40" tIns="91440" rIns="91440" bIns="91440" rtlCol="0" anchor="ctr"/>
          <a:lstStyle/>
          <a:p>
            <a:pPr algn="ctr"/>
            <a:r>
              <a:rPr lang="en-US" sz="1100" dirty="0" smtClean="0">
                <a:solidFill>
                  <a:prstClr val="black"/>
                </a:solidFill>
              </a:rPr>
              <a:t>Focused </a:t>
            </a:r>
            <a:r>
              <a:rPr lang="en-US" sz="1100" dirty="0">
                <a:solidFill>
                  <a:prstClr val="black"/>
                </a:solidFill>
              </a:rPr>
              <a:t>action items that meet a</a:t>
            </a:r>
            <a:r>
              <a:rPr lang="en-US" sz="1100" dirty="0" smtClean="0">
                <a:solidFill>
                  <a:prstClr val="black"/>
                </a:solidFill>
              </a:rPr>
              <a:t> </a:t>
            </a:r>
            <a:r>
              <a:rPr lang="en-US" sz="1100" dirty="0">
                <a:solidFill>
                  <a:prstClr val="black"/>
                </a:solidFill>
              </a:rPr>
              <a:t>defined objective such as implement 24/7 patient information hotline, launch media campaign to promote service, develop internal processes, etc. </a:t>
            </a:r>
          </a:p>
        </p:txBody>
      </p:sp>
      <p:sp>
        <p:nvSpPr>
          <p:cNvPr id="16" name="Rectangle 15"/>
          <p:cNvSpPr/>
          <p:nvPr/>
        </p:nvSpPr>
        <p:spPr>
          <a:xfrm>
            <a:off x="3657600" y="1729562"/>
            <a:ext cx="2286000"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40" tIns="91440" rIns="91440" bIns="91440" rtlCol="0" anchor="ctr"/>
          <a:lstStyle/>
          <a:p>
            <a:pPr algn="ctr"/>
            <a:r>
              <a:rPr lang="en-US" sz="1100" dirty="0" smtClean="0">
                <a:solidFill>
                  <a:prstClr val="black"/>
                </a:solidFill>
              </a:rPr>
              <a:t>Program-specific</a:t>
            </a:r>
            <a:r>
              <a:rPr lang="en-US" sz="1100" dirty="0">
                <a:solidFill>
                  <a:prstClr val="black"/>
                </a:solidFill>
              </a:rPr>
              <a:t>, high level action items that address system level goals such as increase brand awareness, promote secondary market, increase technology utilization, etc.    </a:t>
            </a:r>
          </a:p>
        </p:txBody>
      </p:sp>
      <p:sp>
        <p:nvSpPr>
          <p:cNvPr id="5" name="TextBox 4"/>
          <p:cNvSpPr txBox="1"/>
          <p:nvPr/>
        </p:nvSpPr>
        <p:spPr>
          <a:xfrm>
            <a:off x="1028185" y="3447869"/>
            <a:ext cx="2286000" cy="1200329"/>
          </a:xfrm>
          <a:prstGeom prst="rect">
            <a:avLst/>
          </a:prstGeom>
          <a:solidFill>
            <a:schemeClr val="bg2"/>
          </a:solidFill>
        </p:spPr>
        <p:txBody>
          <a:bodyPr wrap="square" lIns="91440" tIns="91440" rIns="91440" bIns="91440" rtlCol="0" anchor="ctr">
            <a:noAutofit/>
          </a:bodyPr>
          <a:lstStyle/>
          <a:p>
            <a:pPr marL="115853" indent="-115853">
              <a:buFont typeface="Arial" pitchFamily="34" charset="0"/>
              <a:buChar char="•"/>
            </a:pPr>
            <a:r>
              <a:rPr lang="en-US" sz="1100" i="1" dirty="0" smtClean="0"/>
              <a:t>Grow Volumes</a:t>
            </a:r>
          </a:p>
          <a:p>
            <a:pPr marL="115853" indent="-115853">
              <a:buFont typeface="Arial" pitchFamily="34" charset="0"/>
              <a:buChar char="•"/>
            </a:pPr>
            <a:r>
              <a:rPr lang="en-US" sz="1100" i="1" dirty="0" smtClean="0"/>
              <a:t>Improve Patient Satisfaction</a:t>
            </a:r>
          </a:p>
        </p:txBody>
      </p:sp>
      <p:sp>
        <p:nvSpPr>
          <p:cNvPr id="19" name="TextBox 18"/>
          <p:cNvSpPr txBox="1"/>
          <p:nvPr/>
        </p:nvSpPr>
        <p:spPr>
          <a:xfrm>
            <a:off x="3657600" y="3447869"/>
            <a:ext cx="2286000" cy="1200329"/>
          </a:xfrm>
          <a:prstGeom prst="rect">
            <a:avLst/>
          </a:prstGeom>
          <a:solidFill>
            <a:schemeClr val="bg2"/>
          </a:solidFill>
        </p:spPr>
        <p:txBody>
          <a:bodyPr wrap="square" lIns="91440" tIns="91440" rIns="91440" bIns="91440" rtlCol="0" anchor="ctr">
            <a:noAutofit/>
          </a:bodyPr>
          <a:lstStyle/>
          <a:p>
            <a:pPr marL="115853" indent="-115853">
              <a:buFont typeface="Arial" pitchFamily="34" charset="0"/>
              <a:buChar char="•"/>
            </a:pPr>
            <a:r>
              <a:rPr lang="en-US" sz="1100" i="1" dirty="0" smtClean="0"/>
              <a:t>Increase Market Share</a:t>
            </a:r>
          </a:p>
          <a:p>
            <a:pPr marL="115853" indent="-115853">
              <a:buFont typeface="Arial" pitchFamily="34" charset="0"/>
              <a:buChar char="•"/>
            </a:pPr>
            <a:r>
              <a:rPr lang="en-US" sz="1100" i="1" dirty="0" smtClean="0"/>
              <a:t>Improve Care Process</a:t>
            </a:r>
          </a:p>
        </p:txBody>
      </p:sp>
      <p:sp>
        <p:nvSpPr>
          <p:cNvPr id="20" name="TextBox 19"/>
          <p:cNvSpPr txBox="1"/>
          <p:nvPr/>
        </p:nvSpPr>
        <p:spPr>
          <a:xfrm>
            <a:off x="6248400" y="3447870"/>
            <a:ext cx="2260614" cy="1200329"/>
          </a:xfrm>
          <a:prstGeom prst="rect">
            <a:avLst/>
          </a:prstGeom>
          <a:solidFill>
            <a:schemeClr val="bg2"/>
          </a:solidFill>
        </p:spPr>
        <p:txBody>
          <a:bodyPr wrap="square" lIns="91440" tIns="91440" rIns="91440" bIns="91440" rtlCol="0" anchor="ctr">
            <a:noAutofit/>
          </a:bodyPr>
          <a:lstStyle/>
          <a:p>
            <a:pPr marL="171396" indent="-171396">
              <a:buFont typeface="Arial" pitchFamily="34" charset="0"/>
              <a:buChar char="•"/>
            </a:pPr>
            <a:r>
              <a:rPr lang="en-US" sz="1100" i="1" dirty="0" smtClean="0">
                <a:solidFill>
                  <a:prstClr val="black"/>
                </a:solidFill>
              </a:rPr>
              <a:t>Online Patient Scheduling Portal</a:t>
            </a:r>
          </a:p>
          <a:p>
            <a:pPr marL="171396" indent="-171396">
              <a:buFont typeface="Arial" pitchFamily="34" charset="0"/>
              <a:buChar char="•"/>
            </a:pPr>
            <a:r>
              <a:rPr lang="en-US" sz="1100" i="1" dirty="0" smtClean="0">
                <a:solidFill>
                  <a:prstClr val="black"/>
                </a:solidFill>
              </a:rPr>
              <a:t>Patient Flow Assessment </a:t>
            </a:r>
          </a:p>
        </p:txBody>
      </p:sp>
      <p:sp>
        <p:nvSpPr>
          <p:cNvPr id="21" name="TextBox 20"/>
          <p:cNvSpPr txBox="1"/>
          <p:nvPr/>
        </p:nvSpPr>
        <p:spPr>
          <a:xfrm>
            <a:off x="1028185" y="4709516"/>
            <a:ext cx="2286000" cy="1538883"/>
          </a:xfrm>
          <a:prstGeom prst="rect">
            <a:avLst/>
          </a:prstGeom>
          <a:solidFill>
            <a:schemeClr val="bg1">
              <a:lumMod val="95000"/>
            </a:schemeClr>
          </a:solidFill>
          <a:ln>
            <a:noFill/>
          </a:ln>
        </p:spPr>
        <p:txBody>
          <a:bodyPr wrap="square" lIns="91440" tIns="91440" rIns="91440" bIns="91440" rtlCol="0" anchor="ctr">
            <a:noAutofit/>
          </a:bodyPr>
          <a:lstStyle/>
          <a:p>
            <a:pPr marL="171396" indent="-171396">
              <a:buFont typeface="Arial" pitchFamily="34" charset="0"/>
              <a:buChar char="•"/>
            </a:pPr>
            <a:r>
              <a:rPr lang="en-US" sz="1100" i="1" dirty="0" smtClean="0">
                <a:solidFill>
                  <a:prstClr val="black"/>
                </a:solidFill>
              </a:rPr>
              <a:t>% Increase in Volumes</a:t>
            </a:r>
            <a:endParaRPr lang="en-US" sz="1100" i="1" dirty="0">
              <a:solidFill>
                <a:prstClr val="black"/>
              </a:solidFill>
            </a:endParaRPr>
          </a:p>
          <a:p>
            <a:pPr marL="171396" indent="-171396">
              <a:buFont typeface="Arial" pitchFamily="34" charset="0"/>
              <a:buChar char="•"/>
            </a:pPr>
            <a:r>
              <a:rPr lang="en-US" sz="1100" i="1" dirty="0">
                <a:solidFill>
                  <a:prstClr val="black"/>
                </a:solidFill>
              </a:rPr>
              <a:t>% Increase in </a:t>
            </a:r>
            <a:r>
              <a:rPr lang="en-US" sz="1100" i="1" dirty="0" smtClean="0">
                <a:solidFill>
                  <a:prstClr val="black"/>
                </a:solidFill>
              </a:rPr>
              <a:t>Patient Satisfaction</a:t>
            </a:r>
          </a:p>
          <a:p>
            <a:pPr marL="171396" indent="-171396">
              <a:buFont typeface="Arial" pitchFamily="34" charset="0"/>
              <a:buChar char="•"/>
            </a:pPr>
            <a:endParaRPr lang="en-US" sz="1100" i="1" dirty="0">
              <a:solidFill>
                <a:prstClr val="black"/>
              </a:solidFill>
            </a:endParaRPr>
          </a:p>
        </p:txBody>
      </p:sp>
      <p:sp>
        <p:nvSpPr>
          <p:cNvPr id="22" name="TextBox 21"/>
          <p:cNvSpPr txBox="1"/>
          <p:nvPr/>
        </p:nvSpPr>
        <p:spPr>
          <a:xfrm>
            <a:off x="3659079" y="4709516"/>
            <a:ext cx="2286000" cy="1538883"/>
          </a:xfrm>
          <a:prstGeom prst="rect">
            <a:avLst/>
          </a:prstGeom>
          <a:solidFill>
            <a:schemeClr val="bg1">
              <a:lumMod val="95000"/>
            </a:schemeClr>
          </a:solidFill>
        </p:spPr>
        <p:txBody>
          <a:bodyPr wrap="square" lIns="91440" tIns="91440" rIns="91440" bIns="91440" rtlCol="0" anchor="ctr">
            <a:noAutofit/>
          </a:bodyPr>
          <a:lstStyle/>
          <a:p>
            <a:pPr marL="171396" indent="-171396">
              <a:buFont typeface="Arial" pitchFamily="34" charset="0"/>
              <a:buChar char="•"/>
            </a:pPr>
            <a:r>
              <a:rPr lang="en-US" sz="1100" i="1" dirty="0">
                <a:solidFill>
                  <a:prstClr val="black"/>
                </a:solidFill>
              </a:rPr>
              <a:t>% </a:t>
            </a:r>
            <a:r>
              <a:rPr lang="en-US" sz="1100" i="1" dirty="0" smtClean="0">
                <a:solidFill>
                  <a:prstClr val="black"/>
                </a:solidFill>
              </a:rPr>
              <a:t>Increase in Primary and Secondary Market Share</a:t>
            </a:r>
          </a:p>
          <a:p>
            <a:pPr marL="171396" indent="-171396">
              <a:buFont typeface="Arial" pitchFamily="34" charset="0"/>
              <a:buChar char="•"/>
            </a:pPr>
            <a:r>
              <a:rPr lang="en-US" sz="1100" i="1" dirty="0" smtClean="0">
                <a:solidFill>
                  <a:prstClr val="black"/>
                </a:solidFill>
              </a:rPr>
              <a:t>Decrease in Wait-time to Results for Mammography</a:t>
            </a:r>
            <a:endParaRPr lang="en-US" sz="1100" i="1" dirty="0">
              <a:solidFill>
                <a:prstClr val="black"/>
              </a:solidFill>
            </a:endParaRPr>
          </a:p>
        </p:txBody>
      </p:sp>
      <p:sp>
        <p:nvSpPr>
          <p:cNvPr id="23" name="TextBox 22"/>
          <p:cNvSpPr txBox="1"/>
          <p:nvPr/>
        </p:nvSpPr>
        <p:spPr>
          <a:xfrm>
            <a:off x="6249879" y="4709516"/>
            <a:ext cx="2260614" cy="1538883"/>
          </a:xfrm>
          <a:prstGeom prst="rect">
            <a:avLst/>
          </a:prstGeom>
          <a:solidFill>
            <a:schemeClr val="bg1">
              <a:lumMod val="95000"/>
            </a:schemeClr>
          </a:solidFill>
        </p:spPr>
        <p:txBody>
          <a:bodyPr wrap="square" lIns="91440" tIns="91440" rIns="91440" bIns="91440" rtlCol="0" anchor="ctr">
            <a:noAutofit/>
          </a:bodyPr>
          <a:lstStyle/>
          <a:p>
            <a:pPr marL="171396" indent="-171396">
              <a:buFont typeface="Arial" pitchFamily="34" charset="0"/>
              <a:buChar char="•"/>
            </a:pPr>
            <a:r>
              <a:rPr lang="en-US" sz="1100" i="1" dirty="0" smtClean="0">
                <a:solidFill>
                  <a:prstClr val="black"/>
                </a:solidFill>
              </a:rPr>
              <a:t>Number of New Patients per Month</a:t>
            </a:r>
            <a:endParaRPr lang="en-US" sz="1100" i="1" dirty="0">
              <a:solidFill>
                <a:prstClr val="black"/>
              </a:solidFill>
            </a:endParaRPr>
          </a:p>
          <a:p>
            <a:pPr marL="171396" indent="-171396">
              <a:buFont typeface="Arial" pitchFamily="34" charset="0"/>
              <a:buChar char="•"/>
            </a:pPr>
            <a:r>
              <a:rPr lang="en-US" sz="1100" i="1" dirty="0" smtClean="0">
                <a:solidFill>
                  <a:prstClr val="black"/>
                </a:solidFill>
              </a:rPr>
              <a:t>Decrease in Total Appointment Duration</a:t>
            </a:r>
          </a:p>
        </p:txBody>
      </p:sp>
      <p:sp>
        <p:nvSpPr>
          <p:cNvPr id="25" name="Slide Number Placeholder 1"/>
          <p:cNvSpPr txBox="1">
            <a:spLocks/>
          </p:cNvSpPr>
          <p:nvPr/>
        </p:nvSpPr>
        <p:spPr bwMode="gray">
          <a:xfrm>
            <a:off x="4261121" y="6454595"/>
            <a:ext cx="621771" cy="242047"/>
          </a:xfrm>
          <a:prstGeom prst="rect">
            <a:avLst/>
          </a:prstGeom>
        </p:spPr>
        <p:txBody>
          <a:bodyPr vert="horz" wrap="square" lIns="40840" tIns="40840" rIns="40840" bIns="40840" rtlCol="0" anchor="t">
            <a:noAutofit/>
          </a:bodyPr>
          <a:lstStyle>
            <a:defPPr>
              <a:defRPr lang="en-US"/>
            </a:defPPr>
            <a:lvl1pPr marL="0" algn="ctr" defTabSz="910407" rtl="0" eaLnBrk="1" latinLnBrk="0" hangingPunct="1">
              <a:defRPr sz="900" kern="1200">
                <a:solidFill>
                  <a:schemeClr val="accent5"/>
                </a:solidFill>
                <a:latin typeface="+mn-lt"/>
                <a:ea typeface="+mn-ea"/>
                <a:cs typeface="+mn-cs"/>
              </a:defRPr>
            </a:lvl1pPr>
            <a:lvl2pPr marL="455209" algn="l" defTabSz="910407" rtl="0" eaLnBrk="1" latinLnBrk="0" hangingPunct="1">
              <a:defRPr sz="1900" kern="1200">
                <a:solidFill>
                  <a:schemeClr val="tx1"/>
                </a:solidFill>
                <a:latin typeface="+mn-lt"/>
                <a:ea typeface="+mn-ea"/>
                <a:cs typeface="+mn-cs"/>
              </a:defRPr>
            </a:lvl2pPr>
            <a:lvl3pPr marL="910407" algn="l" defTabSz="910407" rtl="0" eaLnBrk="1" latinLnBrk="0" hangingPunct="1">
              <a:defRPr sz="1900" kern="1200">
                <a:solidFill>
                  <a:schemeClr val="tx1"/>
                </a:solidFill>
                <a:latin typeface="+mn-lt"/>
                <a:ea typeface="+mn-ea"/>
                <a:cs typeface="+mn-cs"/>
              </a:defRPr>
            </a:lvl3pPr>
            <a:lvl4pPr marL="1365610" algn="l" defTabSz="910407" rtl="0" eaLnBrk="1" latinLnBrk="0" hangingPunct="1">
              <a:defRPr sz="1900" kern="1200">
                <a:solidFill>
                  <a:schemeClr val="tx1"/>
                </a:solidFill>
                <a:latin typeface="+mn-lt"/>
                <a:ea typeface="+mn-ea"/>
                <a:cs typeface="+mn-cs"/>
              </a:defRPr>
            </a:lvl4pPr>
            <a:lvl5pPr marL="1820815" algn="l" defTabSz="910407" rtl="0" eaLnBrk="1" latinLnBrk="0" hangingPunct="1">
              <a:defRPr sz="1900" kern="1200">
                <a:solidFill>
                  <a:schemeClr val="tx1"/>
                </a:solidFill>
                <a:latin typeface="+mn-lt"/>
                <a:ea typeface="+mn-ea"/>
                <a:cs typeface="+mn-cs"/>
              </a:defRPr>
            </a:lvl5pPr>
            <a:lvl6pPr marL="2276018" algn="l" defTabSz="910407" rtl="0" eaLnBrk="1" latinLnBrk="0" hangingPunct="1">
              <a:defRPr sz="1900" kern="1200">
                <a:solidFill>
                  <a:schemeClr val="tx1"/>
                </a:solidFill>
                <a:latin typeface="+mn-lt"/>
                <a:ea typeface="+mn-ea"/>
                <a:cs typeface="+mn-cs"/>
              </a:defRPr>
            </a:lvl6pPr>
            <a:lvl7pPr marL="2731219" algn="l" defTabSz="910407" rtl="0" eaLnBrk="1" latinLnBrk="0" hangingPunct="1">
              <a:defRPr sz="1900" kern="1200">
                <a:solidFill>
                  <a:schemeClr val="tx1"/>
                </a:solidFill>
                <a:latin typeface="+mn-lt"/>
                <a:ea typeface="+mn-ea"/>
                <a:cs typeface="+mn-cs"/>
              </a:defRPr>
            </a:lvl7pPr>
            <a:lvl8pPr marL="3186425" algn="l" defTabSz="910407" rtl="0" eaLnBrk="1" latinLnBrk="0" hangingPunct="1">
              <a:defRPr sz="1900" kern="1200">
                <a:solidFill>
                  <a:schemeClr val="tx1"/>
                </a:solidFill>
                <a:latin typeface="+mn-lt"/>
                <a:ea typeface="+mn-ea"/>
                <a:cs typeface="+mn-cs"/>
              </a:defRPr>
            </a:lvl8pPr>
            <a:lvl9pPr marL="3641626" algn="l" defTabSz="910407"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34</a:t>
            </a:fld>
            <a:endParaRPr lang="en-US" dirty="0">
              <a:solidFill>
                <a:srgbClr val="000000"/>
              </a:solidFill>
            </a:endParaRPr>
          </a:p>
        </p:txBody>
      </p:sp>
      <p:sp>
        <p:nvSpPr>
          <p:cNvPr id="8" name="Chevron 7"/>
          <p:cNvSpPr/>
          <p:nvPr/>
        </p:nvSpPr>
        <p:spPr bwMode="gray">
          <a:xfrm>
            <a:off x="3657600" y="1337675"/>
            <a:ext cx="2519340"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600" b="1" dirty="0">
                <a:solidFill>
                  <a:prstClr val="black"/>
                </a:solidFill>
              </a:rPr>
              <a:t>Objective</a:t>
            </a:r>
          </a:p>
        </p:txBody>
      </p:sp>
      <p:sp>
        <p:nvSpPr>
          <p:cNvPr id="10" name="Chevron 9"/>
          <p:cNvSpPr/>
          <p:nvPr/>
        </p:nvSpPr>
        <p:spPr bwMode="gray">
          <a:xfrm>
            <a:off x="6248400" y="1337675"/>
            <a:ext cx="2465638"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600" b="1" dirty="0">
                <a:solidFill>
                  <a:prstClr val="black"/>
                </a:solidFill>
              </a:rPr>
              <a:t>Initiative</a:t>
            </a:r>
          </a:p>
        </p:txBody>
      </p:sp>
      <p:sp>
        <p:nvSpPr>
          <p:cNvPr id="26" name="TextBox 25"/>
          <p:cNvSpPr txBox="1"/>
          <p:nvPr/>
        </p:nvSpPr>
        <p:spPr>
          <a:xfrm>
            <a:off x="609600" y="1729562"/>
            <a:ext cx="307758" cy="164045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11" tIns="45711" rIns="45711" bIns="45711" rtlCol="0">
            <a:spAutoFit/>
          </a:bodyPr>
          <a:lstStyle/>
          <a:p>
            <a:pPr algn="ctr"/>
            <a:r>
              <a:rPr lang="en-US" sz="1400" b="1" dirty="0" smtClean="0"/>
              <a:t>Definition </a:t>
            </a:r>
            <a:endParaRPr lang="en-US" sz="1400" b="1" dirty="0"/>
          </a:p>
        </p:txBody>
      </p:sp>
      <p:sp>
        <p:nvSpPr>
          <p:cNvPr id="27" name="TextBox 26"/>
          <p:cNvSpPr txBox="1"/>
          <p:nvPr/>
        </p:nvSpPr>
        <p:spPr>
          <a:xfrm>
            <a:off x="609600" y="3447870"/>
            <a:ext cx="307758" cy="1200329"/>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11" tIns="45711" rIns="45711" bIns="45711" rtlCol="0">
            <a:spAutoFit/>
          </a:bodyPr>
          <a:lstStyle/>
          <a:p>
            <a:pPr algn="ctr"/>
            <a:r>
              <a:rPr lang="en-US" sz="1400" b="1" dirty="0" smtClean="0"/>
              <a:t>Examples</a:t>
            </a:r>
            <a:endParaRPr lang="en-US" sz="1400" b="1" dirty="0"/>
          </a:p>
        </p:txBody>
      </p:sp>
      <p:sp>
        <p:nvSpPr>
          <p:cNvPr id="28" name="TextBox 27"/>
          <p:cNvSpPr txBox="1"/>
          <p:nvPr/>
        </p:nvSpPr>
        <p:spPr>
          <a:xfrm>
            <a:off x="609600" y="4709517"/>
            <a:ext cx="307758" cy="1538883"/>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11" tIns="45711" rIns="45711" bIns="45711" rtlCol="0">
            <a:spAutoFit/>
          </a:bodyPr>
          <a:lstStyle/>
          <a:p>
            <a:pPr algn="ctr"/>
            <a:r>
              <a:rPr lang="en-US" sz="1400" b="1" dirty="0" smtClean="0"/>
              <a:t>Sample Metrics</a:t>
            </a:r>
            <a:endParaRPr lang="en-US" sz="1400" b="1" dirty="0"/>
          </a:p>
        </p:txBody>
      </p:sp>
    </p:spTree>
    <p:extLst>
      <p:ext uri="{BB962C8B-B14F-4D97-AF65-F5344CB8AC3E}">
        <p14:creationId xmlns:p14="http://schemas.microsoft.com/office/powerpoint/2010/main" val="736188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35</a:t>
            </a:fld>
            <a:endParaRPr lang="en-US" dirty="0">
              <a:solidFill>
                <a:srgbClr val="000000"/>
              </a:solidFill>
            </a:endParaRPr>
          </a:p>
        </p:txBody>
      </p:sp>
      <p:sp>
        <p:nvSpPr>
          <p:cNvPr id="5" name="Text Placeholder 4"/>
          <p:cNvSpPr>
            <a:spLocks noGrp="1"/>
          </p:cNvSpPr>
          <p:nvPr>
            <p:ph type="body" sz="quarter" idx="19"/>
          </p:nvPr>
        </p:nvSpPr>
        <p:spPr/>
        <p:txBody>
          <a:bodyPr/>
          <a:lstStyle/>
          <a:p>
            <a:r>
              <a:rPr lang="en-US" dirty="0" smtClean="0"/>
              <a:t>Strategic Plan Design</a:t>
            </a:r>
            <a:endParaRPr lang="en-US" dirty="0"/>
          </a:p>
        </p:txBody>
      </p:sp>
      <p:sp>
        <p:nvSpPr>
          <p:cNvPr id="6" name="Title 5"/>
          <p:cNvSpPr>
            <a:spLocks noGrp="1"/>
          </p:cNvSpPr>
          <p:nvPr>
            <p:ph type="title"/>
          </p:nvPr>
        </p:nvSpPr>
        <p:spPr>
          <a:xfrm>
            <a:off x="399866" y="673829"/>
            <a:ext cx="8314171" cy="249114"/>
          </a:xfrm>
        </p:spPr>
        <p:txBody>
          <a:bodyPr/>
          <a:lstStyle/>
          <a:p>
            <a:r>
              <a:rPr lang="en-US" dirty="0" smtClean="0"/>
              <a:t>Institution Level Goals &amp; Imaging Objectives</a:t>
            </a:r>
            <a:endParaRPr lang="en-US" dirty="0"/>
          </a:p>
        </p:txBody>
      </p:sp>
      <p:sp>
        <p:nvSpPr>
          <p:cNvPr id="7" name="Chevron 6"/>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9" name="Chevron 8"/>
          <p:cNvSpPr/>
          <p:nvPr/>
        </p:nvSpPr>
        <p:spPr bwMode="gray">
          <a:xfrm>
            <a:off x="7717474"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11" name="Chevron 10"/>
          <p:cNvSpPr/>
          <p:nvPr/>
        </p:nvSpPr>
        <p:spPr bwMode="gray">
          <a:xfrm>
            <a:off x="5715001" y="673831"/>
            <a:ext cx="1001237" cy="195943"/>
          </a:xfrm>
          <a:prstGeom prst="chevron">
            <a:avLst/>
          </a:prstGeom>
          <a:solidFill>
            <a:schemeClr val="accent1"/>
          </a:solidFill>
          <a:ln w="9525" cap="flat" cmpd="sng" algn="ctr">
            <a:no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grpSp>
        <p:nvGrpSpPr>
          <p:cNvPr id="17" name="Group 16"/>
          <p:cNvGrpSpPr/>
          <p:nvPr/>
        </p:nvGrpSpPr>
        <p:grpSpPr>
          <a:xfrm>
            <a:off x="1295402" y="1219201"/>
            <a:ext cx="1372770" cy="1524000"/>
            <a:chOff x="399866" y="1447800"/>
            <a:chExt cx="1554480" cy="457200"/>
          </a:xfrm>
          <a:solidFill>
            <a:schemeClr val="accent1">
              <a:lumMod val="20000"/>
              <a:lumOff val="80000"/>
            </a:schemeClr>
          </a:solidFill>
        </p:grpSpPr>
        <p:sp>
          <p:nvSpPr>
            <p:cNvPr id="10" name="Rectangle 9"/>
            <p:cNvSpPr/>
            <p:nvPr/>
          </p:nvSpPr>
          <p:spPr>
            <a:xfrm>
              <a:off x="399866" y="1447800"/>
              <a:ext cx="1554480" cy="4572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Grow Volumes</a:t>
              </a:r>
            </a:p>
          </p:txBody>
        </p:sp>
        <p:sp>
          <p:nvSpPr>
            <p:cNvPr id="16" name="TextBox 15"/>
            <p:cNvSpPr txBox="1"/>
            <p:nvPr/>
          </p:nvSpPr>
          <p:spPr>
            <a:xfrm>
              <a:off x="399866" y="1447800"/>
              <a:ext cx="1554480" cy="69250"/>
            </a:xfrm>
            <a:prstGeom prst="rect">
              <a:avLst/>
            </a:prstGeom>
            <a:grpFill/>
          </p:spPr>
          <p:txBody>
            <a:bodyPr wrap="square" lIns="45720" rIns="45720" rtlCol="0">
              <a:spAutoFit/>
            </a:bodyPr>
            <a:lstStyle/>
            <a:p>
              <a:pPr algn="ctr"/>
              <a:endParaRPr lang="en-US" sz="900" b="1" dirty="0"/>
            </a:p>
          </p:txBody>
        </p:sp>
      </p:grpSp>
      <p:grpSp>
        <p:nvGrpSpPr>
          <p:cNvPr id="41" name="Group 40"/>
          <p:cNvGrpSpPr/>
          <p:nvPr/>
        </p:nvGrpSpPr>
        <p:grpSpPr>
          <a:xfrm>
            <a:off x="2848232" y="1219201"/>
            <a:ext cx="1372770" cy="1524000"/>
            <a:chOff x="2826729" y="1219201"/>
            <a:chExt cx="1372770" cy="1524000"/>
          </a:xfrm>
          <a:solidFill>
            <a:schemeClr val="accent1">
              <a:lumMod val="20000"/>
              <a:lumOff val="80000"/>
            </a:schemeClr>
          </a:solidFill>
        </p:grpSpPr>
        <p:sp>
          <p:nvSpPr>
            <p:cNvPr id="19" name="Rectangle 18"/>
            <p:cNvSpPr/>
            <p:nvPr/>
          </p:nvSpPr>
          <p:spPr>
            <a:xfrm>
              <a:off x="2826729" y="1219201"/>
              <a:ext cx="1372770" cy="1524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Improve Patient Satisfaction</a:t>
              </a:r>
            </a:p>
          </p:txBody>
        </p:sp>
        <p:sp>
          <p:nvSpPr>
            <p:cNvPr id="20" name="TextBox 19"/>
            <p:cNvSpPr txBox="1"/>
            <p:nvPr/>
          </p:nvSpPr>
          <p:spPr>
            <a:xfrm>
              <a:off x="2826729" y="1219201"/>
              <a:ext cx="1372770" cy="230832"/>
            </a:xfrm>
            <a:prstGeom prst="rect">
              <a:avLst/>
            </a:prstGeom>
            <a:grpFill/>
          </p:spPr>
          <p:txBody>
            <a:bodyPr wrap="square" lIns="45720" rIns="45720" rtlCol="0">
              <a:spAutoFit/>
            </a:bodyPr>
            <a:lstStyle/>
            <a:p>
              <a:pPr algn="ctr"/>
              <a:endParaRPr lang="en-US" sz="900" b="1" dirty="0"/>
            </a:p>
          </p:txBody>
        </p:sp>
      </p:grpSp>
      <p:sp>
        <p:nvSpPr>
          <p:cNvPr id="30" name="Rectangle 29"/>
          <p:cNvSpPr/>
          <p:nvPr/>
        </p:nvSpPr>
        <p:spPr>
          <a:xfrm>
            <a:off x="4401062" y="1219201"/>
            <a:ext cx="1372770"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100" b="1" dirty="0">
                <a:solidFill>
                  <a:schemeClr val="tx1"/>
                </a:solidFill>
              </a:rPr>
              <a:t>Goal #3</a:t>
            </a:r>
          </a:p>
        </p:txBody>
      </p:sp>
      <p:sp>
        <p:nvSpPr>
          <p:cNvPr id="31" name="TextBox 30"/>
          <p:cNvSpPr txBox="1"/>
          <p:nvPr/>
        </p:nvSpPr>
        <p:spPr>
          <a:xfrm>
            <a:off x="1309327" y="3005081"/>
            <a:ext cx="1372770" cy="2631459"/>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i="1" dirty="0"/>
              <a:t>Increase market </a:t>
            </a:r>
            <a:r>
              <a:rPr lang="en-US" sz="1100" i="1" dirty="0" smtClean="0"/>
              <a:t>share</a:t>
            </a:r>
          </a:p>
          <a:p>
            <a:pPr>
              <a:lnSpc>
                <a:spcPct val="150000"/>
              </a:lnSpc>
            </a:pPr>
            <a:endParaRPr lang="en-US" sz="1100" i="1" dirty="0"/>
          </a:p>
          <a:p>
            <a:pPr marL="115853" indent="-115853">
              <a:lnSpc>
                <a:spcPct val="150000"/>
              </a:lnSpc>
              <a:buFont typeface="Arial" pitchFamily="34" charset="0"/>
              <a:buChar char="•"/>
            </a:pPr>
            <a:r>
              <a:rPr lang="en-US" sz="1100" i="1" dirty="0"/>
              <a:t>Capture latent demand </a:t>
            </a:r>
          </a:p>
          <a:p>
            <a:pPr>
              <a:lnSpc>
                <a:spcPct val="150000"/>
              </a:lnSpc>
            </a:pPr>
            <a:endParaRPr lang="en-US" sz="1100" i="1" dirty="0"/>
          </a:p>
          <a:p>
            <a:pPr marL="115853" indent="-115853">
              <a:lnSpc>
                <a:spcPct val="150000"/>
              </a:lnSpc>
              <a:buFont typeface="Arial" pitchFamily="34" charset="0"/>
              <a:buChar char="•"/>
            </a:pPr>
            <a:r>
              <a:rPr lang="en-US" sz="1100" i="1" dirty="0"/>
              <a:t>Strengthen relationship with referring physicians</a:t>
            </a:r>
          </a:p>
        </p:txBody>
      </p:sp>
      <p:sp>
        <p:nvSpPr>
          <p:cNvPr id="32" name="TextBox 31"/>
          <p:cNvSpPr txBox="1"/>
          <p:nvPr/>
        </p:nvSpPr>
        <p:spPr>
          <a:xfrm>
            <a:off x="2848232" y="3005084"/>
            <a:ext cx="1372770" cy="2123628"/>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i="1" dirty="0"/>
              <a:t>Improve Care Processes</a:t>
            </a:r>
          </a:p>
          <a:p>
            <a:pPr marL="115853" indent="-115853">
              <a:lnSpc>
                <a:spcPct val="150000"/>
              </a:lnSpc>
              <a:buFont typeface="Arial" pitchFamily="34" charset="0"/>
              <a:buChar char="•"/>
            </a:pPr>
            <a:endParaRPr lang="en-US" sz="1100" i="1" dirty="0"/>
          </a:p>
          <a:p>
            <a:pPr marL="115853" indent="-115853">
              <a:lnSpc>
                <a:spcPct val="150000"/>
              </a:lnSpc>
              <a:buFont typeface="Arial" pitchFamily="34" charset="0"/>
              <a:buChar char="•"/>
            </a:pPr>
            <a:r>
              <a:rPr lang="en-US" sz="1100" i="1" dirty="0"/>
              <a:t>Improve </a:t>
            </a:r>
            <a:r>
              <a:rPr lang="en-US" sz="1100" i="1" dirty="0" smtClean="0"/>
              <a:t>Patient Experience</a:t>
            </a:r>
            <a:endParaRPr lang="en-US" sz="1100" i="1" dirty="0"/>
          </a:p>
          <a:p>
            <a:pPr marL="115853" indent="-115853">
              <a:lnSpc>
                <a:spcPct val="150000"/>
              </a:lnSpc>
              <a:buFont typeface="Arial" pitchFamily="34" charset="0"/>
              <a:buChar char="•"/>
            </a:pPr>
            <a:endParaRPr lang="en-US" sz="1100" i="1" dirty="0"/>
          </a:p>
          <a:p>
            <a:pPr marL="115853" indent="-115853">
              <a:lnSpc>
                <a:spcPct val="150000"/>
              </a:lnSpc>
              <a:buFont typeface="Arial" pitchFamily="34" charset="0"/>
              <a:buChar char="•"/>
            </a:pPr>
            <a:r>
              <a:rPr lang="en-US" sz="1100" i="1" dirty="0" smtClean="0"/>
              <a:t>Improve Patient Access</a:t>
            </a:r>
            <a:endParaRPr lang="en-US" sz="1100" i="1" dirty="0"/>
          </a:p>
        </p:txBody>
      </p:sp>
      <p:sp>
        <p:nvSpPr>
          <p:cNvPr id="36" name="Rectangle 35"/>
          <p:cNvSpPr/>
          <p:nvPr/>
        </p:nvSpPr>
        <p:spPr>
          <a:xfrm>
            <a:off x="5953893" y="1219201"/>
            <a:ext cx="1290043"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100" b="1" dirty="0">
                <a:solidFill>
                  <a:schemeClr val="tx1"/>
                </a:solidFill>
              </a:rPr>
              <a:t>Goal #4</a:t>
            </a:r>
          </a:p>
        </p:txBody>
      </p:sp>
      <p:sp>
        <p:nvSpPr>
          <p:cNvPr id="39" name="Rectangle 38"/>
          <p:cNvSpPr/>
          <p:nvPr/>
        </p:nvSpPr>
        <p:spPr>
          <a:xfrm>
            <a:off x="7423995" y="1219201"/>
            <a:ext cx="1290043"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1100" b="1" dirty="0">
                <a:solidFill>
                  <a:schemeClr val="tx1"/>
                </a:solidFill>
              </a:rPr>
              <a:t>Goal #5</a:t>
            </a:r>
          </a:p>
        </p:txBody>
      </p:sp>
      <p:sp>
        <p:nvSpPr>
          <p:cNvPr id="40" name="TextBox 39"/>
          <p:cNvSpPr txBox="1"/>
          <p:nvPr/>
        </p:nvSpPr>
        <p:spPr>
          <a:xfrm>
            <a:off x="4401062" y="3005079"/>
            <a:ext cx="1372770" cy="1361881"/>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Objective #1</a:t>
            </a:r>
          </a:p>
          <a:p>
            <a:pPr marL="350729" lvl="1" indent="-115853">
              <a:lnSpc>
                <a:spcPct val="150000"/>
              </a:lnSpc>
            </a:pPr>
            <a:endParaRPr lang="en-US" sz="1100" dirty="0"/>
          </a:p>
          <a:p>
            <a:pPr marL="115853" indent="-115853">
              <a:lnSpc>
                <a:spcPct val="150000"/>
              </a:lnSpc>
              <a:buFont typeface="Arial" pitchFamily="34" charset="0"/>
              <a:buChar char="•"/>
            </a:pPr>
            <a:r>
              <a:rPr lang="en-US" sz="1100" dirty="0"/>
              <a:t>Objective #2</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#3</a:t>
            </a:r>
          </a:p>
        </p:txBody>
      </p:sp>
      <p:sp>
        <p:nvSpPr>
          <p:cNvPr id="43" name="TextBox 42"/>
          <p:cNvSpPr txBox="1"/>
          <p:nvPr/>
        </p:nvSpPr>
        <p:spPr>
          <a:xfrm>
            <a:off x="5953892" y="3005079"/>
            <a:ext cx="1372770" cy="1361881"/>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Objective #1</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#2</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#3</a:t>
            </a:r>
          </a:p>
        </p:txBody>
      </p:sp>
      <p:sp>
        <p:nvSpPr>
          <p:cNvPr id="44" name="TextBox 43"/>
          <p:cNvSpPr txBox="1"/>
          <p:nvPr/>
        </p:nvSpPr>
        <p:spPr>
          <a:xfrm>
            <a:off x="7423994" y="3005079"/>
            <a:ext cx="1372770" cy="1361881"/>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Objective #1</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#2</a:t>
            </a:r>
          </a:p>
          <a:p>
            <a:pPr marL="350729" lvl="1" indent="-115853">
              <a:lnSpc>
                <a:spcPct val="150000"/>
              </a:lnSpc>
              <a:buFont typeface="Arial" pitchFamily="34" charset="0"/>
              <a:buChar char="•"/>
            </a:pPr>
            <a:endParaRPr lang="en-US" sz="1100" dirty="0"/>
          </a:p>
          <a:p>
            <a:pPr marL="115853" indent="-115853">
              <a:lnSpc>
                <a:spcPct val="150000"/>
              </a:lnSpc>
              <a:buFont typeface="Arial" pitchFamily="34" charset="0"/>
              <a:buChar char="•"/>
            </a:pPr>
            <a:r>
              <a:rPr lang="en-US" sz="1100" dirty="0"/>
              <a:t>Objective #3</a:t>
            </a:r>
          </a:p>
        </p:txBody>
      </p:sp>
      <p:sp>
        <p:nvSpPr>
          <p:cNvPr id="3" name="TextBox 2"/>
          <p:cNvSpPr txBox="1"/>
          <p:nvPr/>
        </p:nvSpPr>
        <p:spPr>
          <a:xfrm>
            <a:off x="544668" y="1219201"/>
            <a:ext cx="307746" cy="152400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5" tIns="45705" rIns="45705" bIns="45705" rtlCol="0">
            <a:spAutoFit/>
          </a:bodyPr>
          <a:lstStyle/>
          <a:p>
            <a:pPr algn="ctr"/>
            <a:r>
              <a:rPr lang="en-US" sz="1400" b="1" dirty="0"/>
              <a:t>Institution Goals </a:t>
            </a:r>
          </a:p>
        </p:txBody>
      </p:sp>
      <p:sp>
        <p:nvSpPr>
          <p:cNvPr id="29" name="TextBox 28"/>
          <p:cNvSpPr txBox="1"/>
          <p:nvPr/>
        </p:nvSpPr>
        <p:spPr>
          <a:xfrm>
            <a:off x="544668" y="3005081"/>
            <a:ext cx="307746" cy="3048001"/>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5" tIns="45705" rIns="45705" bIns="45705" rtlCol="0">
            <a:spAutoFit/>
          </a:bodyPr>
          <a:lstStyle/>
          <a:p>
            <a:pPr algn="ctr"/>
            <a:r>
              <a:rPr lang="en-US" sz="1400" b="1" dirty="0"/>
              <a:t>Service Line Objectives</a:t>
            </a:r>
          </a:p>
        </p:txBody>
      </p:sp>
    </p:spTree>
    <p:extLst>
      <p:ext uri="{BB962C8B-B14F-4D97-AF65-F5344CB8AC3E}">
        <p14:creationId xmlns:p14="http://schemas.microsoft.com/office/powerpoint/2010/main" val="2605056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36</a:t>
            </a:fld>
            <a:endParaRPr lang="en-US" dirty="0">
              <a:solidFill>
                <a:srgbClr val="000000"/>
              </a:solidFill>
            </a:endParaRPr>
          </a:p>
        </p:txBody>
      </p:sp>
      <p:sp>
        <p:nvSpPr>
          <p:cNvPr id="14" name="Text Placeholder 13"/>
          <p:cNvSpPr>
            <a:spLocks noGrp="1"/>
          </p:cNvSpPr>
          <p:nvPr>
            <p:ph type="body" sz="quarter" idx="17"/>
          </p:nvPr>
        </p:nvSpPr>
        <p:spPr/>
        <p:txBody>
          <a:bodyPr/>
          <a:lstStyle/>
          <a:p>
            <a:pPr algn="r"/>
            <a:r>
              <a:rPr lang="en-US" dirty="0" smtClean="0"/>
              <a:t>Marketing and Planning Leadership Council</a:t>
            </a:r>
            <a:endParaRPr lang="en-US" dirty="0"/>
          </a:p>
        </p:txBody>
      </p:sp>
      <p:sp>
        <p:nvSpPr>
          <p:cNvPr id="15" name="Text Placeholder 14"/>
          <p:cNvSpPr>
            <a:spLocks noGrp="1"/>
          </p:cNvSpPr>
          <p:nvPr>
            <p:ph type="body" sz="quarter" idx="19"/>
          </p:nvPr>
        </p:nvSpPr>
        <p:spPr/>
        <p:txBody>
          <a:bodyPr/>
          <a:lstStyle/>
          <a:p>
            <a:r>
              <a:rPr lang="en-US" dirty="0" smtClean="0"/>
              <a:t>Strategic Plan Design</a:t>
            </a:r>
            <a:endParaRPr lang="en-US" dirty="0"/>
          </a:p>
        </p:txBody>
      </p:sp>
      <p:sp>
        <p:nvSpPr>
          <p:cNvPr id="12" name="Title 11"/>
          <p:cNvSpPr>
            <a:spLocks noGrp="1"/>
          </p:cNvSpPr>
          <p:nvPr>
            <p:ph type="title"/>
          </p:nvPr>
        </p:nvSpPr>
        <p:spPr/>
        <p:txBody>
          <a:bodyPr/>
          <a:lstStyle/>
          <a:p>
            <a:r>
              <a:rPr lang="en-US" dirty="0" smtClean="0"/>
              <a:t>Objective and Initiative Design Instructions</a:t>
            </a:r>
            <a:endParaRPr lang="en-US" dirty="0"/>
          </a:p>
        </p:txBody>
      </p:sp>
      <p:sp>
        <p:nvSpPr>
          <p:cNvPr id="13" name="Text Placeholder 12"/>
          <p:cNvSpPr>
            <a:spLocks noGrp="1"/>
          </p:cNvSpPr>
          <p:nvPr>
            <p:ph type="body" sz="quarter" idx="11"/>
          </p:nvPr>
        </p:nvSpPr>
        <p:spPr>
          <a:xfrm>
            <a:off x="399866" y="1295400"/>
            <a:ext cx="8314171" cy="4876800"/>
          </a:xfrm>
        </p:spPr>
        <p:txBody>
          <a:bodyPr/>
          <a:lstStyle/>
          <a:p>
            <a:r>
              <a:rPr lang="en-US" dirty="0" smtClean="0">
                <a:solidFill>
                  <a:schemeClr val="tx1"/>
                </a:solidFill>
              </a:rPr>
              <a:t>The </a:t>
            </a:r>
            <a:r>
              <a:rPr lang="en-US" dirty="0">
                <a:solidFill>
                  <a:schemeClr val="tx1"/>
                </a:solidFill>
              </a:rPr>
              <a:t>following section of the strategic plan template will assist you in </a:t>
            </a:r>
            <a:r>
              <a:rPr lang="en-US" dirty="0" smtClean="0">
                <a:solidFill>
                  <a:schemeClr val="tx1"/>
                </a:solidFill>
              </a:rPr>
              <a:t>designing, prioritizing, and planning </a:t>
            </a:r>
            <a:r>
              <a:rPr lang="en-US" dirty="0">
                <a:solidFill>
                  <a:schemeClr val="tx1"/>
                </a:solidFill>
              </a:rPr>
              <a:t>initiatives that address measurable service line </a:t>
            </a:r>
            <a:r>
              <a:rPr lang="en-US" dirty="0" smtClean="0">
                <a:solidFill>
                  <a:schemeClr val="tx1"/>
                </a:solidFill>
              </a:rPr>
              <a:t>objectives.  </a:t>
            </a:r>
          </a:p>
          <a:p>
            <a:endParaRPr lang="en-US" dirty="0">
              <a:solidFill>
                <a:schemeClr val="tx1"/>
              </a:solidFill>
            </a:endParaRPr>
          </a:p>
          <a:p>
            <a:r>
              <a:rPr lang="en-US" dirty="0" smtClean="0">
                <a:solidFill>
                  <a:schemeClr val="tx1"/>
                </a:solidFill>
              </a:rPr>
              <a:t>This section is organized by institution level goal.  For each goal-based sub-section, add one slide for each objective </a:t>
            </a:r>
            <a:r>
              <a:rPr lang="en-US" dirty="0">
                <a:solidFill>
                  <a:schemeClr val="tx1"/>
                </a:solidFill>
              </a:rPr>
              <a:t>outlined on the </a:t>
            </a:r>
            <a:r>
              <a:rPr lang="en-US" dirty="0" smtClean="0">
                <a:solidFill>
                  <a:schemeClr val="tx1"/>
                </a:solidFill>
              </a:rPr>
              <a:t>Institution </a:t>
            </a:r>
            <a:r>
              <a:rPr lang="en-US" dirty="0">
                <a:solidFill>
                  <a:schemeClr val="tx1"/>
                </a:solidFill>
              </a:rPr>
              <a:t>Level Goals &amp; </a:t>
            </a:r>
            <a:r>
              <a:rPr lang="en-US" dirty="0" smtClean="0">
                <a:solidFill>
                  <a:schemeClr val="tx1"/>
                </a:solidFill>
              </a:rPr>
              <a:t>Imaging </a:t>
            </a:r>
            <a:r>
              <a:rPr lang="en-US" dirty="0">
                <a:solidFill>
                  <a:schemeClr val="tx1"/>
                </a:solidFill>
              </a:rPr>
              <a:t>Objectives page</a:t>
            </a:r>
            <a:r>
              <a:rPr lang="en-US" dirty="0" smtClean="0">
                <a:solidFill>
                  <a:schemeClr val="tx1"/>
                </a:solidFill>
              </a:rPr>
              <a:t>.  Then add one slide for each initiative that corresponds to the objective.  For each institution level goal, you may have 1-3 objectives and for each objective, you may have several initiatives.  Finally, for each sub-section, prioritize initiatives, summarize financial resources required, and provide a high-level implementation timeline.</a:t>
            </a:r>
          </a:p>
          <a:p>
            <a:pPr marL="107950" indent="-107950"/>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For example, a subsection </a:t>
            </a:r>
            <a:br>
              <a:rPr lang="en-US" dirty="0" smtClean="0">
                <a:solidFill>
                  <a:schemeClr val="tx1"/>
                </a:solidFill>
              </a:rPr>
            </a:br>
            <a:r>
              <a:rPr lang="en-US" dirty="0" smtClean="0">
                <a:solidFill>
                  <a:schemeClr val="tx1"/>
                </a:solidFill>
              </a:rPr>
              <a:t>might include the following slides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There are three sets of strategic plan design slides in this template: </a:t>
            </a:r>
          </a:p>
          <a:p>
            <a:pPr marL="342900" indent="-342900">
              <a:buAutoNum type="arabicParenBoth"/>
            </a:pPr>
            <a:r>
              <a:rPr lang="en-US" dirty="0" smtClean="0">
                <a:solidFill>
                  <a:schemeClr val="tx1"/>
                </a:solidFill>
              </a:rPr>
              <a:t>Blank Template Slides—copy and paste these slides as needed to complete your plan [Goal #X – 6 Slides]</a:t>
            </a:r>
          </a:p>
          <a:p>
            <a:pPr marL="342900" indent="-342900">
              <a:buAutoNum type="arabicParenBoth"/>
            </a:pPr>
            <a:r>
              <a:rPr lang="en-US" dirty="0" smtClean="0">
                <a:solidFill>
                  <a:schemeClr val="tx1"/>
                </a:solidFill>
              </a:rPr>
              <a:t>Sample Set 1—examples of how the template might be completed [Grow Volumes – 6 Slides]</a:t>
            </a:r>
          </a:p>
          <a:p>
            <a:pPr marL="342900" indent="-342900">
              <a:buAutoNum type="arabicParenBoth"/>
            </a:pPr>
            <a:r>
              <a:rPr lang="en-US" dirty="0" smtClean="0">
                <a:solidFill>
                  <a:schemeClr val="tx1"/>
                </a:solidFill>
              </a:rPr>
              <a:t>Sample Set 2—examples of </a:t>
            </a:r>
            <a:r>
              <a:rPr lang="en-US" dirty="0">
                <a:solidFill>
                  <a:schemeClr val="tx1"/>
                </a:solidFill>
              </a:rPr>
              <a:t>how </a:t>
            </a:r>
            <a:r>
              <a:rPr lang="en-US" dirty="0" smtClean="0">
                <a:solidFill>
                  <a:schemeClr val="tx1"/>
                </a:solidFill>
              </a:rPr>
              <a:t>the </a:t>
            </a:r>
            <a:r>
              <a:rPr lang="en-US" dirty="0">
                <a:solidFill>
                  <a:schemeClr val="tx1"/>
                </a:solidFill>
              </a:rPr>
              <a:t>template might be </a:t>
            </a:r>
            <a:r>
              <a:rPr lang="en-US" dirty="0" smtClean="0">
                <a:solidFill>
                  <a:schemeClr val="tx1"/>
                </a:solidFill>
              </a:rPr>
              <a:t>completed [Improve Patient Satisfaction – 6 Slides]</a:t>
            </a:r>
          </a:p>
          <a:p>
            <a:pPr marL="342900" indent="-342900">
              <a:buAutoNum type="arabicParenBoth"/>
            </a:pPr>
            <a:endParaRPr lang="en-US" dirty="0">
              <a:solidFill>
                <a:schemeClr val="tx1"/>
              </a:solidFill>
            </a:endParaRPr>
          </a:p>
          <a:p>
            <a:r>
              <a:rPr lang="en-US" dirty="0" smtClean="0">
                <a:solidFill>
                  <a:schemeClr val="tx1"/>
                </a:solidFill>
              </a:rPr>
              <a:t>After completing the strategic plan design slides, delete the </a:t>
            </a:r>
            <a:r>
              <a:rPr lang="en-US" dirty="0">
                <a:solidFill>
                  <a:schemeClr val="tx1"/>
                </a:solidFill>
              </a:rPr>
              <a:t>sample slides and </a:t>
            </a:r>
            <a:r>
              <a:rPr lang="en-US" dirty="0" smtClean="0">
                <a:solidFill>
                  <a:schemeClr val="tx1"/>
                </a:solidFill>
              </a:rPr>
              <a:t>blank slides.</a:t>
            </a:r>
          </a:p>
        </p:txBody>
      </p:sp>
      <p:pic>
        <p:nvPicPr>
          <p:cNvPr id="7" name="Picture 6" descr="ABC_logo_rgb.png"/>
          <p:cNvPicPr>
            <a:picLocks noChangeAspect="1"/>
          </p:cNvPicPr>
          <p:nvPr/>
        </p:nvPicPr>
        <p:blipFill>
          <a:blip r:embed="rId3" cstate="print"/>
          <a:stretch>
            <a:fillRect/>
          </a:stretch>
        </p:blipFill>
        <p:spPr bwMode="gray">
          <a:xfrm>
            <a:off x="5405584" y="349626"/>
            <a:ext cx="1172095" cy="451256"/>
          </a:xfrm>
          <a:prstGeom prst="rect">
            <a:avLst/>
          </a:prstGeom>
        </p:spPr>
      </p:pic>
      <p:cxnSp>
        <p:nvCxnSpPr>
          <p:cNvPr id="8" name="Straight Connector 7"/>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15"/>
          <p:cNvSpPr txBox="1">
            <a:spLocks/>
          </p:cNvSpPr>
          <p:nvPr/>
        </p:nvSpPr>
        <p:spPr bwMode="gray">
          <a:xfrm>
            <a:off x="6769216" y="417006"/>
            <a:ext cx="1945295" cy="322729"/>
          </a:xfrm>
          <a:prstGeom prst="rect">
            <a:avLst/>
          </a:prstGeom>
        </p:spPr>
        <p:txBody>
          <a:bodyPr vert="horz" wrap="square" lIns="41020" tIns="41020" rIns="41020" bIns="4102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r>
              <a:rPr lang="en-US" dirty="0" smtClean="0"/>
              <a:t>Imaging Performance Partnership</a:t>
            </a:r>
            <a:endParaRPr lang="en-US" dirty="0"/>
          </a:p>
        </p:txBody>
      </p:sp>
      <p:sp>
        <p:nvSpPr>
          <p:cNvPr id="3" name="TextBox 2"/>
          <p:cNvSpPr txBox="1"/>
          <p:nvPr/>
        </p:nvSpPr>
        <p:spPr>
          <a:xfrm>
            <a:off x="3676470" y="3048000"/>
            <a:ext cx="4705530" cy="1631216"/>
          </a:xfrm>
          <a:prstGeom prst="rect">
            <a:avLst/>
          </a:prstGeom>
          <a:noFill/>
        </p:spPr>
        <p:txBody>
          <a:bodyPr wrap="square" lIns="45720" rIns="45720" rtlCol="0">
            <a:spAutoFit/>
          </a:bodyPr>
          <a:lstStyle/>
          <a:p>
            <a:pPr marL="233363" indent="-125413">
              <a:buFont typeface="Arial" pitchFamily="34" charset="0"/>
              <a:buChar char="•"/>
            </a:pPr>
            <a:r>
              <a:rPr lang="en-US" sz="1000" dirty="0">
                <a:solidFill>
                  <a:schemeClr val="accent5"/>
                </a:solidFill>
              </a:rPr>
              <a:t>Goal #1: Grow Volume</a:t>
            </a:r>
          </a:p>
          <a:p>
            <a:pPr marL="346075" lvl="2" indent="-109538">
              <a:buFont typeface="Arial" pitchFamily="34" charset="0"/>
              <a:buChar char="•"/>
            </a:pPr>
            <a:r>
              <a:rPr lang="en-US" sz="1000" dirty="0">
                <a:solidFill>
                  <a:schemeClr val="accent5"/>
                </a:solidFill>
              </a:rPr>
              <a:t>Objective #1: Increase Share</a:t>
            </a:r>
          </a:p>
          <a:p>
            <a:pPr marL="693738" lvl="3" indent="-125413">
              <a:buFont typeface="Arial" pitchFamily="34" charset="0"/>
              <a:buChar char="•"/>
            </a:pPr>
            <a:r>
              <a:rPr lang="en-US" sz="1000" dirty="0">
                <a:solidFill>
                  <a:schemeClr val="accent5"/>
                </a:solidFill>
              </a:rPr>
              <a:t>Initiative #1: </a:t>
            </a:r>
            <a:r>
              <a:rPr lang="en-US" sz="1000" dirty="0" smtClean="0">
                <a:solidFill>
                  <a:schemeClr val="accent5"/>
                </a:solidFill>
              </a:rPr>
              <a:t>Online Patient Scheduling Portal</a:t>
            </a:r>
          </a:p>
          <a:p>
            <a:pPr marL="693738" lvl="3" indent="-125413">
              <a:buFont typeface="Arial" pitchFamily="34" charset="0"/>
              <a:buChar char="•"/>
            </a:pPr>
            <a:r>
              <a:rPr lang="en-US" sz="1000" dirty="0" smtClean="0">
                <a:solidFill>
                  <a:schemeClr val="accent5"/>
                </a:solidFill>
              </a:rPr>
              <a:t>Initiative #2: Mobile Screening Bus in Secondary Geographic Market</a:t>
            </a:r>
          </a:p>
          <a:p>
            <a:pPr marL="346075" lvl="1" indent="-109538">
              <a:buFont typeface="Arial" pitchFamily="34" charset="0"/>
              <a:buChar char="•"/>
            </a:pPr>
            <a:r>
              <a:rPr lang="en-US" sz="1000" dirty="0" smtClean="0">
                <a:solidFill>
                  <a:schemeClr val="accent5"/>
                </a:solidFill>
              </a:rPr>
              <a:t>Objective </a:t>
            </a:r>
            <a:r>
              <a:rPr lang="en-US" sz="1000" dirty="0">
                <a:solidFill>
                  <a:schemeClr val="accent5"/>
                </a:solidFill>
              </a:rPr>
              <a:t>#2: Strengthen Referrals</a:t>
            </a:r>
          </a:p>
          <a:p>
            <a:pPr marL="693738" lvl="1" indent="-125413">
              <a:buFont typeface="Arial" pitchFamily="34" charset="0"/>
              <a:buChar char="•"/>
            </a:pPr>
            <a:r>
              <a:rPr lang="en-US" sz="1000" dirty="0">
                <a:solidFill>
                  <a:schemeClr val="accent5"/>
                </a:solidFill>
              </a:rPr>
              <a:t>Initiative #1: Physician Survey</a:t>
            </a:r>
          </a:p>
          <a:p>
            <a:pPr marL="693738" lvl="1" indent="-125413">
              <a:buFont typeface="Arial" pitchFamily="34" charset="0"/>
              <a:buChar char="•"/>
            </a:pPr>
            <a:r>
              <a:rPr lang="en-US" sz="1000" dirty="0">
                <a:solidFill>
                  <a:schemeClr val="accent5"/>
                </a:solidFill>
              </a:rPr>
              <a:t>Initiative #2: Revamp Physician Liaison </a:t>
            </a:r>
            <a:r>
              <a:rPr lang="en-US" sz="1000" dirty="0" smtClean="0">
                <a:solidFill>
                  <a:schemeClr val="accent5"/>
                </a:solidFill>
              </a:rPr>
              <a:t>Program</a:t>
            </a:r>
          </a:p>
          <a:p>
            <a:pPr marL="346075" lvl="1" indent="-109538">
              <a:buFont typeface="Arial" pitchFamily="34" charset="0"/>
              <a:buChar char="•"/>
            </a:pPr>
            <a:r>
              <a:rPr lang="en-US" sz="1000" dirty="0">
                <a:solidFill>
                  <a:schemeClr val="accent5"/>
                </a:solidFill>
              </a:rPr>
              <a:t>Prioritization of </a:t>
            </a:r>
            <a:r>
              <a:rPr lang="en-US" sz="1000" dirty="0" smtClean="0">
                <a:solidFill>
                  <a:schemeClr val="accent5"/>
                </a:solidFill>
              </a:rPr>
              <a:t>Initiatives Related to Goal</a:t>
            </a:r>
            <a:endParaRPr lang="en-US" sz="1000" dirty="0">
              <a:solidFill>
                <a:schemeClr val="accent5"/>
              </a:solidFill>
            </a:endParaRPr>
          </a:p>
          <a:p>
            <a:pPr marL="346075" lvl="1" indent="-109538">
              <a:buFont typeface="Arial" pitchFamily="34" charset="0"/>
              <a:buChar char="•"/>
            </a:pPr>
            <a:r>
              <a:rPr lang="en-US" sz="1000" dirty="0">
                <a:solidFill>
                  <a:schemeClr val="accent5"/>
                </a:solidFill>
              </a:rPr>
              <a:t>Financial Summary of </a:t>
            </a:r>
            <a:r>
              <a:rPr lang="en-US" sz="1000" dirty="0" smtClean="0">
                <a:solidFill>
                  <a:schemeClr val="accent5"/>
                </a:solidFill>
              </a:rPr>
              <a:t>Initiatives Related to Goal</a:t>
            </a:r>
            <a:endParaRPr lang="en-US" sz="1000" dirty="0">
              <a:solidFill>
                <a:schemeClr val="accent5"/>
              </a:solidFill>
            </a:endParaRPr>
          </a:p>
          <a:p>
            <a:pPr marL="346075" lvl="1" indent="-109538">
              <a:buFont typeface="Arial" pitchFamily="34" charset="0"/>
              <a:buChar char="•"/>
            </a:pPr>
            <a:r>
              <a:rPr lang="en-US" sz="1000" dirty="0">
                <a:solidFill>
                  <a:schemeClr val="accent5"/>
                </a:solidFill>
              </a:rPr>
              <a:t>Implementation </a:t>
            </a:r>
            <a:r>
              <a:rPr lang="en-US" sz="1000" dirty="0" smtClean="0">
                <a:solidFill>
                  <a:schemeClr val="accent5"/>
                </a:solidFill>
              </a:rPr>
              <a:t>Timeline for Initiatives Related to Goal</a:t>
            </a:r>
            <a:endParaRPr lang="en-US" sz="1000" dirty="0">
              <a:solidFill>
                <a:schemeClr val="accent5"/>
              </a:solidFill>
            </a:endParaRPr>
          </a:p>
        </p:txBody>
      </p:sp>
      <p:sp>
        <p:nvSpPr>
          <p:cNvPr id="6" name="Left Brace 5"/>
          <p:cNvSpPr/>
          <p:nvPr/>
        </p:nvSpPr>
        <p:spPr>
          <a:xfrm>
            <a:off x="3275384" y="3120220"/>
            <a:ext cx="459631" cy="1486777"/>
          </a:xfrm>
          <a:prstGeom prst="leftBrace">
            <a:avLst>
              <a:gd name="adj1" fmla="val 73657"/>
              <a:gd name="adj2" fmla="val 50000"/>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0529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37</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Goal #X: </a:t>
            </a:r>
            <a:r>
              <a:rPr lang="en-US" i="1" dirty="0" smtClean="0"/>
              <a:t>Goal</a:t>
            </a:r>
            <a:endParaRPr lang="en-US" i="1" dirty="0"/>
          </a:p>
        </p:txBody>
      </p:sp>
      <p:sp>
        <p:nvSpPr>
          <p:cNvPr id="4" name="Text Placeholder 3"/>
          <p:cNvSpPr>
            <a:spLocks noGrp="1"/>
          </p:cNvSpPr>
          <p:nvPr>
            <p:ph type="body" sz="quarter" idx="19"/>
          </p:nvPr>
        </p:nvSpPr>
        <p:spPr/>
        <p:txBody>
          <a:bodyPr/>
          <a:lstStyle/>
          <a:p>
            <a:r>
              <a:rPr lang="en-US" dirty="0" smtClean="0"/>
              <a:t>Strategic Plan Design</a:t>
            </a:r>
            <a:endParaRPr lang="en-US" dirty="0"/>
          </a:p>
        </p:txBody>
      </p:sp>
    </p:spTree>
    <p:extLst>
      <p:ext uri="{BB962C8B-B14F-4D97-AF65-F5344CB8AC3E}">
        <p14:creationId xmlns:p14="http://schemas.microsoft.com/office/powerpoint/2010/main" val="3178344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38</a:t>
            </a:fld>
            <a:endParaRPr lang="en-US" dirty="0">
              <a:solidFill>
                <a:srgbClr val="000000"/>
              </a:solidFill>
            </a:endParaRPr>
          </a:p>
        </p:txBody>
      </p:sp>
      <p:graphicFrame>
        <p:nvGraphicFramePr>
          <p:cNvPr id="6" name="Chart 5"/>
          <p:cNvGraphicFramePr/>
          <p:nvPr>
            <p:extLst>
              <p:ext uri="{D42A27DB-BD31-4B8C-83A1-F6EECF244321}">
                <p14:modId xmlns:p14="http://schemas.microsoft.com/office/powerpoint/2010/main" val="1530227611"/>
              </p:ext>
            </p:extLst>
          </p:nvPr>
        </p:nvGraphicFramePr>
        <p:xfrm>
          <a:off x="730532" y="1234324"/>
          <a:ext cx="3423230" cy="196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518751439"/>
              </p:ext>
            </p:extLst>
          </p:nvPr>
        </p:nvGraphicFramePr>
        <p:xfrm>
          <a:off x="4944900" y="1234324"/>
          <a:ext cx="3423230" cy="1966077"/>
        </p:xfrm>
        <a:graphic>
          <a:graphicData uri="http://schemas.openxmlformats.org/drawingml/2006/chart">
            <c:chart xmlns:c="http://schemas.openxmlformats.org/drawingml/2006/chart" xmlns:r="http://schemas.openxmlformats.org/officeDocument/2006/relationships" r:id="rId4"/>
          </a:graphicData>
        </a:graphic>
      </p:graphicFrame>
      <p:sp>
        <p:nvSpPr>
          <p:cNvPr id="16" name="Chevron 15"/>
          <p:cNvSpPr/>
          <p:nvPr/>
        </p:nvSpPr>
        <p:spPr bwMode="gray">
          <a:xfrm>
            <a:off x="6716238"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9" name="Chevron 18"/>
          <p:cNvSpPr/>
          <p:nvPr/>
        </p:nvSpPr>
        <p:spPr bwMode="gray">
          <a:xfrm>
            <a:off x="7717474"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26" name="TextBox 25"/>
          <p:cNvSpPr txBox="1"/>
          <p:nvPr/>
        </p:nvSpPr>
        <p:spPr>
          <a:xfrm>
            <a:off x="399868" y="4980802"/>
            <a:ext cx="1047937" cy="261580"/>
          </a:xfrm>
          <a:prstGeom prst="rect">
            <a:avLst/>
          </a:prstGeom>
          <a:noFill/>
        </p:spPr>
        <p:txBody>
          <a:bodyPr wrap="square" lIns="45705" tIns="45705" rIns="45705" bIns="45705" rtlCol="0">
            <a:spAutoFit/>
          </a:bodyPr>
          <a:lstStyle/>
          <a:p>
            <a:pPr algn="ctr"/>
            <a:r>
              <a:rPr lang="en-US" sz="1100" dirty="0"/>
              <a:t>BARRIERS</a:t>
            </a:r>
          </a:p>
        </p:txBody>
      </p:sp>
      <p:sp>
        <p:nvSpPr>
          <p:cNvPr id="29" name="TextBox 28"/>
          <p:cNvSpPr txBox="1"/>
          <p:nvPr/>
        </p:nvSpPr>
        <p:spPr>
          <a:xfrm>
            <a:off x="384628" y="3380605"/>
            <a:ext cx="1047937" cy="261580"/>
          </a:xfrm>
          <a:prstGeom prst="rect">
            <a:avLst/>
          </a:prstGeom>
          <a:noFill/>
        </p:spPr>
        <p:txBody>
          <a:bodyPr wrap="square" lIns="45705" tIns="45705" rIns="45705" bIns="45705" rtlCol="0">
            <a:spAutoFit/>
          </a:bodyPr>
          <a:lstStyle/>
          <a:p>
            <a:pPr algn="ctr"/>
            <a:r>
              <a:rPr lang="en-US" sz="1100" dirty="0"/>
              <a:t>DRIVERS</a:t>
            </a:r>
          </a:p>
        </p:txBody>
      </p:sp>
      <p:cxnSp>
        <p:nvCxnSpPr>
          <p:cNvPr id="30" name="Straight Connector 29"/>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6" y="3657605"/>
            <a:ext cx="4090319" cy="261580"/>
          </a:xfrm>
          <a:prstGeom prst="rect">
            <a:avLst/>
          </a:prstGeom>
          <a:noFill/>
        </p:spPr>
        <p:txBody>
          <a:bodyPr wrap="square" lIns="45705" tIns="45705" rIns="45705" bIns="45705" rtlCol="0">
            <a:spAutoFit/>
          </a:bodyPr>
          <a:lstStyle/>
          <a:p>
            <a:pPr algn="ctr"/>
            <a:r>
              <a:rPr lang="en-US" sz="1100" dirty="0"/>
              <a:t>Internal</a:t>
            </a:r>
          </a:p>
        </p:txBody>
      </p:sp>
      <p:sp>
        <p:nvSpPr>
          <p:cNvPr id="34" name="TextBox 33"/>
          <p:cNvSpPr txBox="1"/>
          <p:nvPr/>
        </p:nvSpPr>
        <p:spPr>
          <a:xfrm>
            <a:off x="457206" y="5257805"/>
            <a:ext cx="4090319" cy="261580"/>
          </a:xfrm>
          <a:prstGeom prst="rect">
            <a:avLst/>
          </a:prstGeom>
          <a:noFill/>
        </p:spPr>
        <p:txBody>
          <a:bodyPr wrap="square" lIns="45705" tIns="45705" rIns="45705" bIns="45705" rtlCol="0">
            <a:spAutoFit/>
          </a:bodyPr>
          <a:lstStyle/>
          <a:p>
            <a:pPr algn="ctr"/>
            <a:r>
              <a:rPr lang="en-US" sz="1100" dirty="0"/>
              <a:t>Internal</a:t>
            </a:r>
          </a:p>
        </p:txBody>
      </p:sp>
      <p:sp>
        <p:nvSpPr>
          <p:cNvPr id="35" name="TextBox 34"/>
          <p:cNvSpPr txBox="1"/>
          <p:nvPr/>
        </p:nvSpPr>
        <p:spPr>
          <a:xfrm>
            <a:off x="4547523" y="3657605"/>
            <a:ext cx="4090319" cy="261580"/>
          </a:xfrm>
          <a:prstGeom prst="rect">
            <a:avLst/>
          </a:prstGeom>
          <a:noFill/>
        </p:spPr>
        <p:txBody>
          <a:bodyPr wrap="square" lIns="45705" tIns="45705" rIns="45705" bIns="45705" rtlCol="0">
            <a:spAutoFit/>
          </a:bodyPr>
          <a:lstStyle/>
          <a:p>
            <a:pPr algn="ctr"/>
            <a:r>
              <a:rPr lang="en-US" sz="1100" dirty="0"/>
              <a:t>External</a:t>
            </a:r>
          </a:p>
        </p:txBody>
      </p:sp>
      <p:sp>
        <p:nvSpPr>
          <p:cNvPr id="36" name="TextBox 35"/>
          <p:cNvSpPr txBox="1"/>
          <p:nvPr/>
        </p:nvSpPr>
        <p:spPr>
          <a:xfrm>
            <a:off x="4547524" y="5257802"/>
            <a:ext cx="4090319" cy="261580"/>
          </a:xfrm>
          <a:prstGeom prst="rect">
            <a:avLst/>
          </a:prstGeom>
          <a:noFill/>
        </p:spPr>
        <p:txBody>
          <a:bodyPr wrap="square" lIns="45705" tIns="45705" rIns="45705" bIns="45705" rtlCol="0">
            <a:spAutoFit/>
          </a:bodyPr>
          <a:lstStyle/>
          <a:p>
            <a:pPr algn="ctr"/>
            <a:r>
              <a:rPr lang="en-US" sz="1100" dirty="0"/>
              <a:t>External</a:t>
            </a:r>
          </a:p>
        </p:txBody>
      </p:sp>
      <p:sp>
        <p:nvSpPr>
          <p:cNvPr id="37" name="Rectangle 36"/>
          <p:cNvSpPr/>
          <p:nvPr/>
        </p:nvSpPr>
        <p:spPr>
          <a:xfrm>
            <a:off x="457207" y="3934599"/>
            <a:ext cx="4090319" cy="21544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internal </a:t>
            </a:r>
            <a:r>
              <a:rPr lang="en-US" sz="1000" i="1" kern="0" dirty="0" smtClean="0">
                <a:solidFill>
                  <a:sysClr val="windowText" lastClr="000000"/>
                </a:solidFill>
                <a:latin typeface="Arial" charset="0"/>
              </a:rPr>
              <a:t>drivers </a:t>
            </a:r>
            <a:r>
              <a:rPr lang="en-US" sz="1000" i="1" kern="0" dirty="0">
                <a:solidFill>
                  <a:sysClr val="windowText" lastClr="000000"/>
                </a:solidFill>
                <a:latin typeface="Arial" charset="0"/>
              </a:rPr>
              <a:t>here</a:t>
            </a:r>
          </a:p>
        </p:txBody>
      </p:sp>
      <p:sp>
        <p:nvSpPr>
          <p:cNvPr id="38" name="Rectangle 37"/>
          <p:cNvSpPr/>
          <p:nvPr/>
        </p:nvSpPr>
        <p:spPr>
          <a:xfrm>
            <a:off x="457207" y="5534799"/>
            <a:ext cx="4090319" cy="21544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internal barriers here</a:t>
            </a:r>
          </a:p>
        </p:txBody>
      </p:sp>
      <p:sp>
        <p:nvSpPr>
          <p:cNvPr id="39" name="Rectangle 38"/>
          <p:cNvSpPr/>
          <p:nvPr/>
        </p:nvSpPr>
        <p:spPr>
          <a:xfrm>
            <a:off x="4547523" y="5534799"/>
            <a:ext cx="4090319" cy="21544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a:t>
            </a:r>
            <a:r>
              <a:rPr lang="en-US" sz="1000" i="1" kern="0" dirty="0" smtClean="0">
                <a:solidFill>
                  <a:sysClr val="windowText" lastClr="000000"/>
                </a:solidFill>
                <a:latin typeface="Arial" charset="0"/>
              </a:rPr>
              <a:t>external </a:t>
            </a:r>
            <a:r>
              <a:rPr lang="en-US" sz="1000" i="1" kern="0" dirty="0">
                <a:solidFill>
                  <a:sysClr val="windowText" lastClr="000000"/>
                </a:solidFill>
                <a:latin typeface="Arial" charset="0"/>
              </a:rPr>
              <a:t>barriers here</a:t>
            </a:r>
          </a:p>
        </p:txBody>
      </p:sp>
      <p:sp>
        <p:nvSpPr>
          <p:cNvPr id="40" name="Rectangle 39"/>
          <p:cNvSpPr/>
          <p:nvPr/>
        </p:nvSpPr>
        <p:spPr>
          <a:xfrm>
            <a:off x="4547526" y="3934599"/>
            <a:ext cx="4090319" cy="21544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a:t>
            </a:r>
            <a:r>
              <a:rPr lang="en-US" sz="1000" i="1" kern="0" dirty="0" smtClean="0">
                <a:solidFill>
                  <a:sysClr val="windowText" lastClr="000000"/>
                </a:solidFill>
                <a:latin typeface="Arial" charset="0"/>
              </a:rPr>
              <a:t>external drivers here</a:t>
            </a:r>
            <a:endParaRPr lang="en-US" sz="1000" i="1" kern="0" dirty="0">
              <a:solidFill>
                <a:sysClr val="windowText" lastClr="000000"/>
              </a:solidFill>
              <a:latin typeface="Arial" charset="0"/>
            </a:endParaRPr>
          </a:p>
        </p:txBody>
      </p:sp>
      <p:sp>
        <p:nvSpPr>
          <p:cNvPr id="5" name="Text Placeholder 4"/>
          <p:cNvSpPr>
            <a:spLocks noGrp="1"/>
          </p:cNvSpPr>
          <p:nvPr>
            <p:ph type="body" sz="quarter" idx="19"/>
          </p:nvPr>
        </p:nvSpPr>
        <p:spPr/>
        <p:txBody>
          <a:bodyPr/>
          <a:lstStyle/>
          <a:p>
            <a:r>
              <a:rPr lang="en-US" dirty="0"/>
              <a:t>Goal #X: </a:t>
            </a:r>
            <a:r>
              <a:rPr lang="en-US" i="1" dirty="0"/>
              <a:t>Goal</a:t>
            </a:r>
          </a:p>
          <a:p>
            <a:endParaRPr lang="en-US" dirty="0"/>
          </a:p>
        </p:txBody>
      </p:sp>
      <p:sp>
        <p:nvSpPr>
          <p:cNvPr id="7" name="Title 6"/>
          <p:cNvSpPr>
            <a:spLocks noGrp="1"/>
          </p:cNvSpPr>
          <p:nvPr>
            <p:ph type="title"/>
          </p:nvPr>
        </p:nvSpPr>
        <p:spPr/>
        <p:txBody>
          <a:bodyPr/>
          <a:lstStyle/>
          <a:p>
            <a:r>
              <a:rPr lang="en-US" dirty="0"/>
              <a:t>Objective #X: Title</a:t>
            </a:r>
          </a:p>
        </p:txBody>
      </p:sp>
    </p:spTree>
    <p:extLst>
      <p:ext uri="{BB962C8B-B14F-4D97-AF65-F5344CB8AC3E}">
        <p14:creationId xmlns:p14="http://schemas.microsoft.com/office/powerpoint/2010/main" val="155696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Objective #X: Title</a:t>
            </a:r>
            <a:endParaRPr lang="en-US" i="1" dirty="0"/>
          </a:p>
        </p:txBody>
      </p:sp>
      <p:sp>
        <p:nvSpPr>
          <p:cNvPr id="14" name="Rectangle 13"/>
          <p:cNvSpPr/>
          <p:nvPr/>
        </p:nvSpPr>
        <p:spPr>
          <a:xfrm>
            <a:off x="399867" y="1158124"/>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413" tIns="45705" rIns="91413" bIns="45705" rtlCol="0" anchor="ctr"/>
          <a:lstStyle/>
          <a:p>
            <a:pPr algn="ctr"/>
            <a:endParaRPr lang="en-US"/>
          </a:p>
        </p:txBody>
      </p:sp>
      <p:sp>
        <p:nvSpPr>
          <p:cNvPr id="15" name="TextBox 14"/>
          <p:cNvSpPr txBox="1"/>
          <p:nvPr/>
        </p:nvSpPr>
        <p:spPr>
          <a:xfrm>
            <a:off x="514166" y="1219204"/>
            <a:ext cx="4446836" cy="261578"/>
          </a:xfrm>
          <a:prstGeom prst="rect">
            <a:avLst/>
          </a:prstGeom>
          <a:noFill/>
        </p:spPr>
        <p:txBody>
          <a:bodyPr wrap="square" lIns="45704" tIns="45704" rIns="45704" bIns="45704" rtlCol="0">
            <a:spAutoFit/>
          </a:bodyPr>
          <a:lstStyle/>
          <a:p>
            <a:r>
              <a:rPr lang="en-US" sz="1100" b="1" dirty="0"/>
              <a:t>Initiative </a:t>
            </a:r>
            <a:r>
              <a:rPr lang="en-US" sz="1100" b="1" dirty="0" smtClean="0"/>
              <a:t>#X: </a:t>
            </a:r>
            <a:r>
              <a:rPr lang="en-US" sz="1100" b="1" i="1" dirty="0" smtClean="0"/>
              <a:t>Title</a:t>
            </a:r>
            <a:endParaRPr lang="en-US" sz="1100" b="1" dirty="0"/>
          </a:p>
        </p:txBody>
      </p:sp>
      <p:sp>
        <p:nvSpPr>
          <p:cNvPr id="18" name="TextBox 17"/>
          <p:cNvSpPr txBox="1"/>
          <p:nvPr/>
        </p:nvSpPr>
        <p:spPr>
          <a:xfrm>
            <a:off x="528683" y="1490588"/>
            <a:ext cx="4446836" cy="261578"/>
          </a:xfrm>
          <a:prstGeom prst="rect">
            <a:avLst/>
          </a:prstGeom>
          <a:noFill/>
        </p:spPr>
        <p:txBody>
          <a:bodyPr wrap="square" lIns="45704" tIns="45704" rIns="45704" bIns="45704" rtlCol="0">
            <a:spAutoFit/>
          </a:bodyPr>
          <a:lstStyle/>
          <a:p>
            <a:r>
              <a:rPr lang="en-US" sz="1100" i="1" dirty="0" smtClean="0"/>
              <a:t>Description</a:t>
            </a:r>
            <a:endParaRPr lang="en-US" sz="1100" i="1" dirty="0"/>
          </a:p>
        </p:txBody>
      </p:sp>
      <p:graphicFrame>
        <p:nvGraphicFramePr>
          <p:cNvPr id="6" name="Table 5"/>
          <p:cNvGraphicFramePr>
            <a:graphicFrameLocks noGrp="1"/>
          </p:cNvGraphicFramePr>
          <p:nvPr>
            <p:extLst>
              <p:ext uri="{D42A27DB-BD31-4B8C-83A1-F6EECF244321}">
                <p14:modId xmlns:p14="http://schemas.microsoft.com/office/powerpoint/2010/main" val="1863148959"/>
              </p:ext>
            </p:extLst>
          </p:nvPr>
        </p:nvGraphicFramePr>
        <p:xfrm>
          <a:off x="399868" y="3853994"/>
          <a:ext cx="4675442" cy="2486459"/>
        </p:xfrm>
        <a:graphic>
          <a:graphicData uri="http://schemas.openxmlformats.org/drawingml/2006/table">
            <a:tbl>
              <a:tblPr firstRow="1" bandRow="1">
                <a:tableStyleId>{5C22544A-7EE6-4342-B048-85BDC9FD1C3A}</a:tableStyleId>
              </a:tblPr>
              <a:tblGrid>
                <a:gridCol w="1047937"/>
                <a:gridCol w="2590801"/>
                <a:gridCol w="1036704"/>
              </a:tblGrid>
              <a:tr h="307996">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Targets</a:t>
                      </a:r>
                      <a:endParaRPr lang="en-US" sz="1100" dirty="0"/>
                    </a:p>
                  </a:txBody>
                  <a:tcPr anchor="ctr"/>
                </a:tc>
              </a:tr>
              <a:tr h="439783">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endParaRPr lang="en-US" sz="1100" dirty="0" smtClean="0"/>
                    </a:p>
                  </a:txBody>
                  <a:tcPr anchor="ctr"/>
                </a:tc>
                <a:tc>
                  <a:txBody>
                    <a:bodyPr/>
                    <a:lstStyle/>
                    <a:p>
                      <a:endParaRPr lang="en-US" sz="1100" dirty="0" smtClean="0"/>
                    </a:p>
                  </a:txBody>
                  <a:tcPr anchor="ctr"/>
                </a:tc>
              </a:tr>
              <a:tr h="347736">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347736">
                <a:tc vMerge="1">
                  <a:txBody>
                    <a:bodyPr/>
                    <a:lstStyle/>
                    <a:p>
                      <a:pPr algn="ctr"/>
                      <a:endParaRPr lang="en-US" sz="1100" dirty="0" smtClean="0"/>
                    </a:p>
                  </a:txBody>
                  <a:tcPr anchor="ctr"/>
                </a:tc>
                <a:tc>
                  <a:txBody>
                    <a:bodyPr/>
                    <a:lstStyle/>
                    <a:p>
                      <a:endParaRPr lang="en-US" sz="1100" dirty="0"/>
                    </a:p>
                  </a:txBody>
                  <a:tcPr anchor="ctr"/>
                </a:tc>
                <a:tc>
                  <a:txBody>
                    <a:bodyPr/>
                    <a:lstStyle/>
                    <a:p>
                      <a:endParaRPr lang="en-US" sz="1100" dirty="0"/>
                    </a:p>
                  </a:txBody>
                  <a:tcPr anchor="ctr"/>
                </a:tc>
              </a:tr>
              <a:tr h="347736">
                <a:tc rowSpan="3">
                  <a:txBody>
                    <a:bodyPr/>
                    <a:lstStyle/>
                    <a:p>
                      <a:pPr algn="ctr"/>
                      <a:r>
                        <a:rPr lang="en-US" sz="1100" dirty="0" smtClean="0"/>
                        <a:t>Process</a:t>
                      </a:r>
                      <a:r>
                        <a:rPr lang="en-US" sz="1100" baseline="0" dirty="0" smtClean="0"/>
                        <a:t> Metrics</a:t>
                      </a:r>
                      <a:endParaRPr lang="en-US" sz="1100" dirty="0"/>
                    </a:p>
                  </a:txBody>
                  <a:tcPr anchor="ctr"/>
                </a:tc>
                <a:tc>
                  <a:txBody>
                    <a:bodyPr/>
                    <a:lstStyle/>
                    <a:p>
                      <a:endParaRPr lang="en-US" sz="1100" dirty="0"/>
                    </a:p>
                  </a:txBody>
                  <a:tcPr anchor="ctr"/>
                </a:tc>
                <a:tc>
                  <a:txBody>
                    <a:bodyPr/>
                    <a:lstStyle/>
                    <a:p>
                      <a:endParaRPr lang="en-US" sz="1100" dirty="0"/>
                    </a:p>
                  </a:txBody>
                  <a:tcPr anchor="ctr"/>
                </a:tc>
              </a:tr>
              <a:tr h="347736">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347736">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94380412"/>
              </p:ext>
            </p:extLst>
          </p:nvPr>
        </p:nvGraphicFramePr>
        <p:xfrm>
          <a:off x="5257807" y="1143003"/>
          <a:ext cx="3657599" cy="5244274"/>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85360">
                <a:tc>
                  <a:txBody>
                    <a:bodyPr/>
                    <a:lstStyle/>
                    <a:p>
                      <a:r>
                        <a:rPr lang="en-US" sz="1100" b="1" dirty="0" smtClean="0"/>
                        <a:t>Facilities:</a:t>
                      </a:r>
                      <a:endParaRPr lang="en-US" sz="1100" dirty="0"/>
                    </a:p>
                  </a:txBody>
                  <a:tcPr marL="130629" marR="130629" marT="65314" marB="65314"/>
                </a:tc>
              </a:tr>
              <a:tr h="685360">
                <a:tc>
                  <a:txBody>
                    <a:bodyPr/>
                    <a:lstStyle/>
                    <a:p>
                      <a:r>
                        <a:rPr lang="en-US" sz="1100" b="1" dirty="0" smtClean="0"/>
                        <a:t>Equipmen</a:t>
                      </a:r>
                      <a:r>
                        <a:rPr lang="en-US" sz="1100" dirty="0" smtClean="0"/>
                        <a:t>t:</a:t>
                      </a:r>
                      <a:endParaRPr lang="en-US" sz="1100" dirty="0"/>
                    </a:p>
                  </a:txBody>
                  <a:tcPr marL="130629" marR="130629" marT="65314" marB="65314"/>
                </a:tc>
              </a:tr>
              <a:tr h="827314">
                <a:tc>
                  <a:txBody>
                    <a:bodyPr/>
                    <a:lstStyle/>
                    <a:p>
                      <a:r>
                        <a:rPr lang="en-US" sz="1100" b="1" dirty="0" smtClean="0"/>
                        <a:t>Information Technology</a:t>
                      </a:r>
                      <a:r>
                        <a:rPr lang="en-US" sz="1100" dirty="0" smtClean="0"/>
                        <a:t>:</a:t>
                      </a:r>
                      <a:endParaRPr lang="en-US" sz="1100" dirty="0"/>
                    </a:p>
                  </a:txBody>
                  <a:tcPr marL="130629" marR="130629" marT="65314" marB="65314"/>
                </a:tc>
              </a:tr>
              <a:tr h="685360">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a:t>
                      </a:r>
                      <a:r>
                        <a:rPr lang="en-US" sz="1100" dirty="0" smtClean="0"/>
                        <a:t>:</a:t>
                      </a:r>
                      <a:endParaRPr lang="en-US" sz="1100" dirty="0"/>
                    </a:p>
                  </a:txBody>
                  <a:tcPr marL="130629" marR="130629" marT="65314" marB="65314"/>
                </a:tc>
              </a:tr>
              <a:tr h="685360">
                <a:tc>
                  <a:txBody>
                    <a:bodyPr/>
                    <a:lstStyle/>
                    <a:p>
                      <a:r>
                        <a:rPr lang="en-US" sz="1100" b="1" baseline="0" dirty="0" smtClean="0"/>
                        <a:t>Marketing/Communications</a:t>
                      </a:r>
                      <a:r>
                        <a:rPr lang="en-US" sz="1100" baseline="0" dirty="0" smtClean="0"/>
                        <a:t>:</a:t>
                      </a:r>
                      <a:endParaRPr lang="en-US" sz="1100" dirty="0"/>
                    </a:p>
                  </a:txBody>
                  <a:tcPr marL="130629" marR="130629" marT="65314" marB="65314"/>
                </a:tc>
              </a:tr>
              <a:tr h="685360">
                <a:tc>
                  <a:txBody>
                    <a:bodyPr/>
                    <a:lstStyle/>
                    <a:p>
                      <a:pPr algn="l"/>
                      <a:r>
                        <a:rPr lang="en-US" sz="1100" b="1" dirty="0" smtClean="0"/>
                        <a:t>Interdepartmental</a:t>
                      </a:r>
                      <a:r>
                        <a:rPr lang="en-US" sz="1100" b="1" baseline="0" dirty="0" smtClean="0"/>
                        <a:t> Coordination</a:t>
                      </a:r>
                      <a:r>
                        <a:rPr lang="en-US" sz="1100" baseline="0" dirty="0" smtClean="0"/>
                        <a:t>:</a:t>
                      </a:r>
                      <a:endParaRPr lang="en-US" sz="1100" b="1" dirty="0"/>
                    </a:p>
                  </a:txBody>
                  <a:tcPr marL="130629" marR="130629" marT="65314" marB="65314">
                    <a:noFill/>
                  </a:tcPr>
                </a:tc>
              </a:tr>
              <a:tr h="685360">
                <a:tc>
                  <a:txBody>
                    <a:bodyPr/>
                    <a:lstStyle/>
                    <a:p>
                      <a:pPr algn="l"/>
                      <a:r>
                        <a:rPr lang="en-US" sz="1100" b="1" dirty="0" smtClean="0"/>
                        <a:t>Expected Cost: </a:t>
                      </a:r>
                      <a:endParaRPr lang="en-US" sz="1100" b="1" dirty="0"/>
                    </a:p>
                  </a:txBody>
                  <a:tcPr marL="130629" marR="130629" marT="65314" marB="65314">
                    <a:noFill/>
                  </a:tcPr>
                </a:tc>
              </a:tr>
            </a:tbl>
          </a:graphicData>
        </a:graphic>
      </p:graphicFrame>
      <p:sp>
        <p:nvSpPr>
          <p:cNvPr id="20" name="Chevron 19"/>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22" name="Chevron 21"/>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2391962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Imaging Strategic Plan</a:t>
            </a:r>
            <a:endParaRPr lang="en-US" dirty="0">
              <a:solidFill>
                <a:schemeClr val="tx1"/>
              </a:solidFill>
            </a:endParaRPr>
          </a:p>
        </p:txBody>
      </p:sp>
      <p:sp>
        <p:nvSpPr>
          <p:cNvPr id="6" name="Text Placeholder 5"/>
          <p:cNvSpPr>
            <a:spLocks noGrp="1"/>
          </p:cNvSpPr>
          <p:nvPr>
            <p:ph type="body" sz="quarter" idx="12"/>
          </p:nvPr>
        </p:nvSpPr>
        <p:spPr/>
        <p:txBody>
          <a:bodyPr/>
          <a:lstStyle/>
          <a:p>
            <a:r>
              <a:rPr lang="en-US" dirty="0" smtClean="0"/>
              <a:t>DATE</a:t>
            </a:r>
          </a:p>
          <a:p>
            <a:r>
              <a:rPr lang="en-US" dirty="0" smtClean="0"/>
              <a:t>VERSION (E.g., Draft, Final, Draft 3.0)</a:t>
            </a:r>
            <a:endParaRPr lang="en-US" dirty="0"/>
          </a:p>
        </p:txBody>
      </p:sp>
      <p:sp>
        <p:nvSpPr>
          <p:cNvPr id="5" name="Text Placeholder 4"/>
          <p:cNvSpPr>
            <a:spLocks noGrp="1"/>
          </p:cNvSpPr>
          <p:nvPr>
            <p:ph type="body" sz="quarter" idx="10"/>
          </p:nvPr>
        </p:nvSpPr>
        <p:spPr/>
        <p:txBody>
          <a:bodyPr/>
          <a:lstStyle/>
          <a:p>
            <a:r>
              <a:rPr lang="en-US" dirty="0" smtClean="0">
                <a:solidFill>
                  <a:schemeClr val="tx1"/>
                </a:solidFill>
              </a:rPr>
              <a:t>Program/Department Name</a:t>
            </a:r>
            <a:endParaRPr lang="en-US" dirty="0">
              <a:solidFill>
                <a:schemeClr val="tx1"/>
              </a:solidFill>
            </a:endParaRPr>
          </a:p>
        </p:txBody>
      </p:sp>
      <p:sp>
        <p:nvSpPr>
          <p:cNvPr id="8" name="Picture Placeholder 7"/>
          <p:cNvSpPr>
            <a:spLocks noGrp="1"/>
          </p:cNvSpPr>
          <p:nvPr>
            <p:ph type="pic" sz="quarter" idx="53"/>
          </p:nvPr>
        </p:nvSpPr>
        <p:spPr/>
      </p:sp>
      <p:sp>
        <p:nvSpPr>
          <p:cNvPr id="10" name="Line Callout 1 9"/>
          <p:cNvSpPr/>
          <p:nvPr/>
        </p:nvSpPr>
        <p:spPr bwMode="gray">
          <a:xfrm flipH="1">
            <a:off x="1981206" y="1483249"/>
            <a:ext cx="1052767" cy="497951"/>
          </a:xfrm>
          <a:prstGeom prst="borderCallout1">
            <a:avLst>
              <a:gd name="adj1" fmla="val 100573"/>
              <a:gd name="adj2" fmla="val 91622"/>
              <a:gd name="adj3" fmla="val -31791"/>
              <a:gd name="adj4" fmla="val 135704"/>
            </a:avLst>
          </a:prstGeom>
          <a:solidFill>
            <a:srgbClr val="BEC9D0"/>
          </a:solidFill>
          <a:ln w="12700" cap="flat" cmpd="sng" algn="ctr">
            <a:solidFill>
              <a:srgbClr val="BEC9D0"/>
            </a:solidFill>
            <a:prstDash val="solid"/>
            <a:round/>
            <a:headEnd type="none" w="med" len="med"/>
            <a:tailEnd type="oval" w="sm" len="sm"/>
          </a:ln>
          <a:effectLst/>
        </p:spPr>
        <p:txBody>
          <a:bodyPr vert="horz" wrap="square" lIns="91407" tIns="45704" rIns="91407" bIns="45704" numCol="1" rtlCol="0" anchor="t" anchorCtr="0" compatLnSpc="1">
            <a:prstTxWarp prst="textNoShape">
              <a:avLst/>
            </a:prstTxWarp>
          </a:bodyPr>
          <a:lstStyle/>
          <a:p>
            <a:pPr defTabSz="914064">
              <a:defRPr/>
            </a:pPr>
            <a:r>
              <a:rPr lang="en-US" sz="900" kern="0" dirty="0">
                <a:solidFill>
                  <a:sysClr val="windowText" lastClr="000000"/>
                </a:solidFill>
              </a:rPr>
              <a:t>Add your institution’s </a:t>
            </a:r>
            <a:r>
              <a:rPr lang="en-US" sz="900" kern="0" dirty="0" smtClean="0">
                <a:solidFill>
                  <a:sysClr val="windowText" lastClr="000000"/>
                </a:solidFill>
              </a:rPr>
              <a:t>logo here</a:t>
            </a:r>
            <a:endParaRPr lang="en-US" sz="900" kern="0" dirty="0">
              <a:solidFill>
                <a:sysClr val="windowText" lastClr="000000"/>
              </a:solidFill>
            </a:endParaRPr>
          </a:p>
        </p:txBody>
      </p:sp>
    </p:spTree>
    <p:extLst>
      <p:ext uri="{BB962C8B-B14F-4D97-AF65-F5344CB8AC3E}">
        <p14:creationId xmlns:p14="http://schemas.microsoft.com/office/powerpoint/2010/main" val="3607580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40</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Initiatives to </a:t>
            </a:r>
            <a:r>
              <a:rPr lang="en-US" i="1" dirty="0" smtClean="0"/>
              <a:t>Goal</a:t>
            </a:r>
            <a:endParaRPr lang="en-US" i="1" dirty="0"/>
          </a:p>
        </p:txBody>
      </p:sp>
      <p:sp>
        <p:nvSpPr>
          <p:cNvPr id="5" name="Rectangle 4"/>
          <p:cNvSpPr/>
          <p:nvPr/>
        </p:nvSpPr>
        <p:spPr bwMode="auto">
          <a:xfrm>
            <a:off x="1632858"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4019"/>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4019"/>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0"/>
            <a:ext cx="3407231" cy="316501"/>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Feasibility of Implementation</a:t>
            </a:r>
          </a:p>
        </p:txBody>
      </p:sp>
      <p:sp>
        <p:nvSpPr>
          <p:cNvPr id="20" name="TextBox 19"/>
          <p:cNvSpPr txBox="1"/>
          <p:nvPr/>
        </p:nvSpPr>
        <p:spPr>
          <a:xfrm>
            <a:off x="482600" y="6095367"/>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1</a:t>
            </a:r>
          </a:p>
        </p:txBody>
      </p:sp>
      <p:sp>
        <p:nvSpPr>
          <p:cNvPr id="21" name="TextBox 20"/>
          <p:cNvSpPr txBox="1"/>
          <p:nvPr/>
        </p:nvSpPr>
        <p:spPr>
          <a:xfrm>
            <a:off x="482600" y="6360141"/>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2</a:t>
            </a:r>
          </a:p>
        </p:txBody>
      </p:sp>
      <p:sp>
        <p:nvSpPr>
          <p:cNvPr id="22" name="TextBox 21"/>
          <p:cNvSpPr txBox="1"/>
          <p:nvPr/>
        </p:nvSpPr>
        <p:spPr>
          <a:xfrm>
            <a:off x="1632858" y="6095367"/>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3</a:t>
            </a:r>
          </a:p>
        </p:txBody>
      </p:sp>
      <p:sp>
        <p:nvSpPr>
          <p:cNvPr id="23" name="TextBox 22"/>
          <p:cNvSpPr txBox="1"/>
          <p:nvPr/>
        </p:nvSpPr>
        <p:spPr>
          <a:xfrm>
            <a:off x="1632858" y="6360141"/>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4</a:t>
            </a:r>
          </a:p>
        </p:txBody>
      </p:sp>
      <p:grpSp>
        <p:nvGrpSpPr>
          <p:cNvPr id="27" name="Group 54"/>
          <p:cNvGrpSpPr/>
          <p:nvPr/>
        </p:nvGrpSpPr>
        <p:grpSpPr>
          <a:xfrm>
            <a:off x="625929"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886"/>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58"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3" name="TextBox 32"/>
          <p:cNvSpPr txBox="1"/>
          <p:nvPr/>
        </p:nvSpPr>
        <p:spPr>
          <a:xfrm>
            <a:off x="2476501"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4" name="TextBox 33"/>
          <p:cNvSpPr txBox="1"/>
          <p:nvPr/>
        </p:nvSpPr>
        <p:spPr>
          <a:xfrm>
            <a:off x="1110344" y="2307771"/>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5" name="TextBox 34"/>
          <p:cNvSpPr txBox="1"/>
          <p:nvPr/>
        </p:nvSpPr>
        <p:spPr>
          <a:xfrm>
            <a:off x="6006194"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6" name="TextBox 35"/>
          <p:cNvSpPr txBox="1"/>
          <p:nvPr/>
        </p:nvSpPr>
        <p:spPr>
          <a:xfrm>
            <a:off x="1" y="3410635"/>
            <a:ext cx="1524000" cy="501167"/>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Potential Impact on </a:t>
            </a:r>
            <a:r>
              <a:rPr lang="en-US" sz="1200" b="1" i="1" dirty="0" smtClean="0">
                <a:solidFill>
                  <a:prstClr val="black"/>
                </a:solidFill>
                <a:latin typeface="+mj-lt"/>
              </a:rPr>
              <a:t>Goal</a:t>
            </a:r>
            <a:endParaRPr lang="en-US" sz="1200" b="1" i="1" dirty="0">
              <a:solidFill>
                <a:prstClr val="black"/>
              </a:solidFill>
              <a:latin typeface="+mj-lt"/>
            </a:endParaRPr>
          </a:p>
        </p:txBody>
      </p:sp>
      <p:cxnSp>
        <p:nvCxnSpPr>
          <p:cNvPr id="38" name="Straight Arrow Connector 37"/>
          <p:cNvCxnSpPr>
            <a:stCxn id="33" idx="3"/>
            <a:endCxn id="35" idx="1"/>
          </p:cNvCxnSpPr>
          <p:nvPr/>
        </p:nvCxnSpPr>
        <p:spPr>
          <a:xfrm>
            <a:off x="3184079"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rPr>
              <a:t>Prioritization of Initiatives by Potential Impact and Feasibility</a:t>
            </a:r>
          </a:p>
          <a:p>
            <a:pPr defTabSz="912617">
              <a:defRPr/>
            </a:pPr>
            <a:endParaRPr lang="en-US" sz="1300" dirty="0">
              <a:solidFill>
                <a:srgbClr val="617685"/>
              </a:solidFill>
              <a:latin typeface="Arial"/>
            </a:endParaRPr>
          </a:p>
        </p:txBody>
      </p:sp>
      <p:sp>
        <p:nvSpPr>
          <p:cNvPr id="42" name="Chevron 41"/>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43" name="Chevron 42"/>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44" name="Chevron 43"/>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1289951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#X: </a:t>
            </a:r>
            <a:r>
              <a:rPr lang="en-US" i="1" dirty="0" smtClean="0"/>
              <a:t>Goal</a:t>
            </a:r>
            <a:endParaRPr lang="en-US" i="1" dirty="0"/>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79092544"/>
              </p:ext>
            </p:extLst>
          </p:nvPr>
        </p:nvGraphicFramePr>
        <p:xfrm>
          <a:off x="314237" y="1391464"/>
          <a:ext cx="8515528" cy="4856936"/>
        </p:xfrm>
        <a:graphic>
          <a:graphicData uri="http://schemas.openxmlformats.org/drawingml/2006/table">
            <a:tbl>
              <a:tblPr firstRow="1" bandRow="1">
                <a:tableStyleId>{5C22544A-7EE6-4342-B048-85BDC9FD1C3A}</a:tableStyleId>
              </a:tblPr>
              <a:tblGrid>
                <a:gridCol w="1286976"/>
                <a:gridCol w="783013"/>
                <a:gridCol w="783013"/>
                <a:gridCol w="783013"/>
                <a:gridCol w="783013"/>
                <a:gridCol w="783013"/>
                <a:gridCol w="783013"/>
                <a:gridCol w="783013"/>
                <a:gridCol w="783013"/>
                <a:gridCol w="964448"/>
              </a:tblGrid>
              <a:tr h="352247">
                <a:tc>
                  <a:txBody>
                    <a:bodyPr/>
                    <a:lstStyle/>
                    <a:p>
                      <a:pPr algn="ctr"/>
                      <a:endParaRPr lang="en-US" sz="1100" dirty="0"/>
                    </a:p>
                  </a:txBody>
                  <a:tcPr marL="130629" marR="130629" marT="65314" marB="65314" anchor="ctr"/>
                </a:tc>
                <a:tc>
                  <a:txBody>
                    <a:bodyPr/>
                    <a:lstStyle/>
                    <a:p>
                      <a:pPr algn="ctr"/>
                      <a:r>
                        <a:rPr lang="en-US" sz="1000" dirty="0" smtClean="0"/>
                        <a:t>Initiative 1</a:t>
                      </a:r>
                      <a:endParaRPr lang="en-US" sz="10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89861">
                <a:tc gridSpan="6">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a:txBody>
                    <a:bodyPr/>
                    <a:lstStyle/>
                    <a:p>
                      <a:r>
                        <a:rPr lang="en-US" sz="1100" dirty="0" smtClean="0"/>
                        <a:t>Facilities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a:txBody>
                    <a:bodyPr/>
                    <a:lstStyle/>
                    <a:p>
                      <a:r>
                        <a:rPr lang="en-US" sz="1100" dirty="0" smtClean="0"/>
                        <a:t>Equipment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a:txBody>
                    <a:bodyPr/>
                    <a:lstStyle/>
                    <a:p>
                      <a:r>
                        <a:rPr lang="en-US" sz="1100" dirty="0" smtClean="0"/>
                        <a:t>Information Technology</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a:txBody>
                    <a:bodyPr/>
                    <a:lstStyle/>
                    <a:p>
                      <a:pPr algn="l"/>
                      <a:r>
                        <a:rPr lang="en-US" sz="1100" b="1" dirty="0" smtClean="0"/>
                        <a:t>Subtotal</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6">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a:txBody>
                    <a:bodyPr/>
                    <a:lstStyle/>
                    <a:p>
                      <a:r>
                        <a:rPr lang="en-US" sz="1100" dirty="0" smtClean="0"/>
                        <a:t>Clinical Staff</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a:txBody>
                    <a:bodyPr/>
                    <a:lstStyle/>
                    <a:p>
                      <a:r>
                        <a:rPr lang="en-US" sz="1100" dirty="0" smtClean="0"/>
                        <a:t>Training</a:t>
                      </a:r>
                      <a:r>
                        <a:rPr lang="en-US" sz="1100" baseline="0" dirty="0" smtClean="0"/>
                        <a:t> / Development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a:txBody>
                    <a:bodyPr/>
                    <a:lstStyle/>
                    <a:p>
                      <a:r>
                        <a:rPr lang="en-US" sz="1100" dirty="0" smtClean="0"/>
                        <a:t>Marketing and Communication</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a:txBody>
                    <a:bodyPr/>
                    <a:lstStyle/>
                    <a:p>
                      <a:r>
                        <a:rPr lang="en-US" sz="1100" dirty="0" smtClean="0"/>
                        <a:t>Administrative</a:t>
                      </a:r>
                      <a:r>
                        <a:rPr lang="en-US" sz="1100" baseline="0" dirty="0" smtClean="0"/>
                        <a:t> Costs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a:txBody>
                    <a:bodyPr/>
                    <a:lstStyle/>
                    <a:p>
                      <a:pPr algn="ctr"/>
                      <a:endParaRPr lang="en-US" sz="1100" dirty="0"/>
                    </a:p>
                  </a:txBody>
                  <a:tcPr marL="130629" marR="130629" marT="65314" marB="65314" anchor="ctr">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400" dirty="0" smtClean="0">
                <a:solidFill>
                  <a:schemeClr val="bg1">
                    <a:lumMod val="50000"/>
                  </a:schemeClr>
                </a:solidFill>
              </a:rPr>
              <a:t>Investment Required for Initiatives to </a:t>
            </a:r>
            <a:r>
              <a:rPr lang="en-US" sz="1400" i="1" dirty="0" smtClean="0">
                <a:solidFill>
                  <a:schemeClr val="bg1">
                    <a:lumMod val="50000"/>
                  </a:schemeClr>
                </a:solidFill>
              </a:rPr>
              <a:t>Goal</a:t>
            </a:r>
            <a:endParaRPr lang="en-US" sz="1300" i="1" dirty="0">
              <a:solidFill>
                <a:schemeClr val="bg1">
                  <a:lumMod val="50000"/>
                </a:schemeClr>
              </a:solidFill>
              <a:latin typeface="Arial"/>
            </a:endParaRPr>
          </a:p>
        </p:txBody>
      </p:sp>
      <p:sp>
        <p:nvSpPr>
          <p:cNvPr id="9" name="Chevron 8"/>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0" name="Chevron 9"/>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11" name="Chevron 10"/>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2855660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65603368"/>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0" u="none" strike="noStrike" dirty="0" smtClean="0">
                          <a:solidFill>
                            <a:srgbClr val="000000"/>
                          </a:solidFill>
                          <a:latin typeface="+mj-lt"/>
                        </a:rPr>
                        <a:t>Initiative</a:t>
                      </a:r>
                      <a:r>
                        <a:rPr lang="en-US" sz="1100" b="0" i="0" u="none" strike="noStrike" baseline="0" dirty="0" smtClean="0">
                          <a:solidFill>
                            <a:srgbClr val="000000"/>
                          </a:solidFill>
                          <a:latin typeface="+mj-lt"/>
                        </a:rPr>
                        <a:t> #1</a:t>
                      </a:r>
                      <a:endParaRPr lang="en-US" sz="1100" b="0" i="0"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Initiatives related to </a:t>
            </a:r>
            <a:r>
              <a:rPr lang="en-US" sz="1300" i="1" dirty="0" smtClean="0">
                <a:solidFill>
                  <a:srgbClr val="617685"/>
                </a:solidFill>
                <a:latin typeface="Arial"/>
              </a:rPr>
              <a:t>Goal</a:t>
            </a:r>
            <a:endParaRPr lang="en-US" sz="1300" dirty="0">
              <a:solidFill>
                <a:srgbClr val="617685"/>
              </a:solidFill>
              <a:latin typeface="Arial"/>
            </a:endParaRPr>
          </a:p>
        </p:txBody>
      </p:sp>
    </p:spTree>
    <p:extLst>
      <p:ext uri="{BB962C8B-B14F-4D97-AF65-F5344CB8AC3E}">
        <p14:creationId xmlns:p14="http://schemas.microsoft.com/office/powerpoint/2010/main" val="1224268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43</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i="1" dirty="0" smtClean="0"/>
              <a:t>Goal #1: Grow Volumes</a:t>
            </a:r>
            <a:endParaRPr lang="en-US" i="1" dirty="0"/>
          </a:p>
        </p:txBody>
      </p:sp>
      <p:sp>
        <p:nvSpPr>
          <p:cNvPr id="4" name="Text Placeholder 3"/>
          <p:cNvSpPr>
            <a:spLocks noGrp="1"/>
          </p:cNvSpPr>
          <p:nvPr>
            <p:ph type="body" sz="quarter" idx="19"/>
          </p:nvPr>
        </p:nvSpPr>
        <p:spPr/>
        <p:txBody>
          <a:bodyPr/>
          <a:lstStyle/>
          <a:p>
            <a:r>
              <a:rPr lang="en-US" dirty="0" smtClean="0"/>
              <a:t>Strategic Plan Design </a:t>
            </a:r>
            <a:endParaRPr lang="en-US" dirty="0"/>
          </a:p>
        </p:txBody>
      </p:sp>
    </p:spTree>
    <p:extLst>
      <p:ext uri="{BB962C8B-B14F-4D97-AF65-F5344CB8AC3E}">
        <p14:creationId xmlns:p14="http://schemas.microsoft.com/office/powerpoint/2010/main" val="998866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Objective #1: </a:t>
            </a:r>
            <a:r>
              <a:rPr lang="en-US" i="1" dirty="0" smtClean="0"/>
              <a:t>E.g., Increase Market Share by %</a:t>
            </a:r>
            <a:endParaRPr lang="en-US" i="1" dirty="0"/>
          </a:p>
        </p:txBody>
      </p:sp>
      <p:graphicFrame>
        <p:nvGraphicFramePr>
          <p:cNvPr id="6" name="Chart 5"/>
          <p:cNvGraphicFramePr/>
          <p:nvPr>
            <p:extLst>
              <p:ext uri="{D42A27DB-BD31-4B8C-83A1-F6EECF244321}">
                <p14:modId xmlns:p14="http://schemas.microsoft.com/office/powerpoint/2010/main" val="4070246176"/>
              </p:ext>
            </p:extLst>
          </p:nvPr>
        </p:nvGraphicFramePr>
        <p:xfrm>
          <a:off x="730532" y="1234324"/>
          <a:ext cx="3423230" cy="196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808472448"/>
              </p:ext>
            </p:extLst>
          </p:nvPr>
        </p:nvGraphicFramePr>
        <p:xfrm>
          <a:off x="4944900" y="1234324"/>
          <a:ext cx="3423230" cy="1966077"/>
        </p:xfrm>
        <a:graphic>
          <a:graphicData uri="http://schemas.openxmlformats.org/drawingml/2006/chart">
            <c:chart xmlns:c="http://schemas.openxmlformats.org/drawingml/2006/chart" xmlns:r="http://schemas.openxmlformats.org/officeDocument/2006/relationships" r:id="rId4"/>
          </a:graphicData>
        </a:graphic>
      </p:graphicFrame>
      <p:sp>
        <p:nvSpPr>
          <p:cNvPr id="16" name="Chevron 15"/>
          <p:cNvSpPr/>
          <p:nvPr/>
        </p:nvSpPr>
        <p:spPr bwMode="gray">
          <a:xfrm>
            <a:off x="6716238"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9" name="Chevron 18"/>
          <p:cNvSpPr/>
          <p:nvPr/>
        </p:nvSpPr>
        <p:spPr bwMode="gray">
          <a:xfrm>
            <a:off x="7717474"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26" name="TextBox 25"/>
          <p:cNvSpPr txBox="1"/>
          <p:nvPr/>
        </p:nvSpPr>
        <p:spPr>
          <a:xfrm>
            <a:off x="399868" y="4980802"/>
            <a:ext cx="1047937" cy="261580"/>
          </a:xfrm>
          <a:prstGeom prst="rect">
            <a:avLst/>
          </a:prstGeom>
          <a:noFill/>
        </p:spPr>
        <p:txBody>
          <a:bodyPr wrap="square" lIns="45705" tIns="45705" rIns="45705" bIns="45705" rtlCol="0">
            <a:spAutoFit/>
          </a:bodyPr>
          <a:lstStyle/>
          <a:p>
            <a:pPr algn="ctr"/>
            <a:r>
              <a:rPr lang="en-US" sz="1100" dirty="0"/>
              <a:t>BARRIERS</a:t>
            </a:r>
          </a:p>
        </p:txBody>
      </p:sp>
      <p:sp>
        <p:nvSpPr>
          <p:cNvPr id="29" name="TextBox 28"/>
          <p:cNvSpPr txBox="1"/>
          <p:nvPr/>
        </p:nvSpPr>
        <p:spPr>
          <a:xfrm>
            <a:off x="384628" y="3380605"/>
            <a:ext cx="1047937" cy="261580"/>
          </a:xfrm>
          <a:prstGeom prst="rect">
            <a:avLst/>
          </a:prstGeom>
          <a:noFill/>
        </p:spPr>
        <p:txBody>
          <a:bodyPr wrap="square" lIns="45705" tIns="45705" rIns="45705" bIns="45705" rtlCol="0">
            <a:spAutoFit/>
          </a:bodyPr>
          <a:lstStyle/>
          <a:p>
            <a:pPr algn="ctr"/>
            <a:r>
              <a:rPr lang="en-US" sz="1100" dirty="0"/>
              <a:t>DRIVERS</a:t>
            </a:r>
          </a:p>
        </p:txBody>
      </p:sp>
      <p:cxnSp>
        <p:nvCxnSpPr>
          <p:cNvPr id="30" name="Straight Connector 29"/>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6" y="3657605"/>
            <a:ext cx="4090319" cy="261580"/>
          </a:xfrm>
          <a:prstGeom prst="rect">
            <a:avLst/>
          </a:prstGeom>
          <a:noFill/>
        </p:spPr>
        <p:txBody>
          <a:bodyPr wrap="square" lIns="45705" tIns="45705" rIns="45705" bIns="45705" rtlCol="0">
            <a:spAutoFit/>
          </a:bodyPr>
          <a:lstStyle/>
          <a:p>
            <a:pPr algn="ctr"/>
            <a:r>
              <a:rPr lang="en-US" sz="1100" dirty="0"/>
              <a:t>Internal</a:t>
            </a:r>
          </a:p>
        </p:txBody>
      </p:sp>
      <p:sp>
        <p:nvSpPr>
          <p:cNvPr id="34" name="TextBox 33"/>
          <p:cNvSpPr txBox="1"/>
          <p:nvPr/>
        </p:nvSpPr>
        <p:spPr>
          <a:xfrm>
            <a:off x="457206" y="5257805"/>
            <a:ext cx="4090319" cy="261580"/>
          </a:xfrm>
          <a:prstGeom prst="rect">
            <a:avLst/>
          </a:prstGeom>
          <a:noFill/>
        </p:spPr>
        <p:txBody>
          <a:bodyPr wrap="square" lIns="45705" tIns="45705" rIns="45705" bIns="45705" rtlCol="0">
            <a:spAutoFit/>
          </a:bodyPr>
          <a:lstStyle/>
          <a:p>
            <a:pPr algn="ctr"/>
            <a:r>
              <a:rPr lang="en-US" sz="1100" dirty="0"/>
              <a:t>Internal</a:t>
            </a:r>
          </a:p>
        </p:txBody>
      </p:sp>
      <p:sp>
        <p:nvSpPr>
          <p:cNvPr id="35" name="TextBox 34"/>
          <p:cNvSpPr txBox="1"/>
          <p:nvPr/>
        </p:nvSpPr>
        <p:spPr>
          <a:xfrm>
            <a:off x="4547523" y="3657605"/>
            <a:ext cx="4090319" cy="261580"/>
          </a:xfrm>
          <a:prstGeom prst="rect">
            <a:avLst/>
          </a:prstGeom>
          <a:noFill/>
        </p:spPr>
        <p:txBody>
          <a:bodyPr wrap="square" lIns="45705" tIns="45705" rIns="45705" bIns="45705" rtlCol="0">
            <a:spAutoFit/>
          </a:bodyPr>
          <a:lstStyle/>
          <a:p>
            <a:pPr algn="ctr"/>
            <a:r>
              <a:rPr lang="en-US" sz="1100" dirty="0"/>
              <a:t>External</a:t>
            </a:r>
          </a:p>
        </p:txBody>
      </p:sp>
      <p:sp>
        <p:nvSpPr>
          <p:cNvPr id="36" name="TextBox 35"/>
          <p:cNvSpPr txBox="1"/>
          <p:nvPr/>
        </p:nvSpPr>
        <p:spPr>
          <a:xfrm>
            <a:off x="4547524" y="5257802"/>
            <a:ext cx="4090319" cy="261580"/>
          </a:xfrm>
          <a:prstGeom prst="rect">
            <a:avLst/>
          </a:prstGeom>
          <a:noFill/>
        </p:spPr>
        <p:txBody>
          <a:bodyPr wrap="square" lIns="45705" tIns="45705" rIns="45705" bIns="45705" rtlCol="0">
            <a:spAutoFit/>
          </a:bodyPr>
          <a:lstStyle/>
          <a:p>
            <a:pPr algn="ctr"/>
            <a:r>
              <a:rPr lang="en-US" sz="1100" dirty="0"/>
              <a:t>External</a:t>
            </a:r>
          </a:p>
        </p:txBody>
      </p:sp>
      <p:sp>
        <p:nvSpPr>
          <p:cNvPr id="22" name="Rectangle 21"/>
          <p:cNvSpPr/>
          <p:nvPr/>
        </p:nvSpPr>
        <p:spPr>
          <a:xfrm>
            <a:off x="457207" y="3934599"/>
            <a:ext cx="4090319" cy="538579"/>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Strong referral protocols from employed physician practices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Substantial marketing and advertising budget</a:t>
            </a:r>
            <a:endParaRPr lang="en-US" sz="1000" i="1" kern="0" dirty="0">
              <a:solidFill>
                <a:sysClr val="windowText" lastClr="000000"/>
              </a:solidFill>
            </a:endParaRPr>
          </a:p>
        </p:txBody>
      </p:sp>
      <p:sp>
        <p:nvSpPr>
          <p:cNvPr id="24" name="Rectangle 23"/>
          <p:cNvSpPr/>
          <p:nvPr/>
        </p:nvSpPr>
        <p:spPr>
          <a:xfrm>
            <a:off x="457207" y="5534799"/>
            <a:ext cx="4090319" cy="415468"/>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Lack of capacity in region 3</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EMR integration behind that of competitors </a:t>
            </a:r>
            <a:endParaRPr lang="en-US" sz="1000" i="1" kern="0" dirty="0">
              <a:solidFill>
                <a:sysClr val="windowText" lastClr="000000"/>
              </a:solidFill>
            </a:endParaRPr>
          </a:p>
        </p:txBody>
      </p:sp>
      <p:sp>
        <p:nvSpPr>
          <p:cNvPr id="25" name="Rectangle 24"/>
          <p:cNvSpPr/>
          <p:nvPr/>
        </p:nvSpPr>
        <p:spPr>
          <a:xfrm>
            <a:off x="4547523" y="5534799"/>
            <a:ext cx="4090319" cy="338524"/>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Competitor employing significant numbers of new physicians </a:t>
            </a:r>
          </a:p>
        </p:txBody>
      </p:sp>
      <p:sp>
        <p:nvSpPr>
          <p:cNvPr id="27" name="Rectangle 26"/>
          <p:cNvSpPr/>
          <p:nvPr/>
        </p:nvSpPr>
        <p:spPr>
          <a:xfrm>
            <a:off x="4547526" y="3934599"/>
            <a:ext cx="4090319" cy="738633"/>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Competitor closing down facilities, scaling back on service offerings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Currently unmet demand within the market </a:t>
            </a:r>
            <a:endParaRPr lang="en-US" sz="1000" i="1" kern="0" dirty="0">
              <a:solidFill>
                <a:sysClr val="windowText" lastClr="000000"/>
              </a:solidFill>
            </a:endParaRPr>
          </a:p>
          <a:p>
            <a:pPr marL="455064" lvl="1" defTabSz="914064">
              <a:lnSpc>
                <a:spcPct val="80000"/>
              </a:lnSpc>
              <a:spcBef>
                <a:spcPct val="50000"/>
              </a:spcBef>
              <a:defRPr/>
            </a:pPr>
            <a:endParaRPr lang="en-US" sz="1000" i="1" kern="0" dirty="0">
              <a:solidFill>
                <a:sysClr val="windowText" lastClr="000000"/>
              </a:solidFill>
            </a:endParaRPr>
          </a:p>
        </p:txBody>
      </p:sp>
    </p:spTree>
    <p:extLst>
      <p:ext uri="{BB962C8B-B14F-4D97-AF65-F5344CB8AC3E}">
        <p14:creationId xmlns:p14="http://schemas.microsoft.com/office/powerpoint/2010/main" val="2929651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a:t>
            </a:r>
            <a:r>
              <a:rPr lang="en-US" i="1" dirty="0" smtClean="0"/>
              <a:t> Grow Volume</a:t>
            </a:r>
            <a:endParaRPr lang="en-US" i="1" dirty="0"/>
          </a:p>
        </p:txBody>
      </p:sp>
      <p:sp>
        <p:nvSpPr>
          <p:cNvPr id="4" name="Title 3"/>
          <p:cNvSpPr>
            <a:spLocks noGrp="1"/>
          </p:cNvSpPr>
          <p:nvPr>
            <p:ph type="title"/>
          </p:nvPr>
        </p:nvSpPr>
        <p:spPr/>
        <p:txBody>
          <a:bodyPr/>
          <a:lstStyle/>
          <a:p>
            <a:r>
              <a:rPr lang="en-US" dirty="0" smtClean="0"/>
              <a:t>Objective #1: </a:t>
            </a:r>
            <a:r>
              <a:rPr lang="en-US" i="1" dirty="0" smtClean="0"/>
              <a:t>E.g., Increase Market Share by X%</a:t>
            </a:r>
            <a:endParaRPr lang="en-US" i="1" dirty="0"/>
          </a:p>
        </p:txBody>
      </p:sp>
      <p:sp>
        <p:nvSpPr>
          <p:cNvPr id="14" name="Rectangle 13"/>
          <p:cNvSpPr/>
          <p:nvPr/>
        </p:nvSpPr>
        <p:spPr>
          <a:xfrm>
            <a:off x="399867" y="1158124"/>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413" tIns="45705" rIns="91413" bIns="45705" rtlCol="0" anchor="ctr"/>
          <a:lstStyle/>
          <a:p>
            <a:pPr algn="ctr"/>
            <a:endParaRPr lang="en-US"/>
          </a:p>
        </p:txBody>
      </p:sp>
      <p:sp>
        <p:nvSpPr>
          <p:cNvPr id="15" name="TextBox 14"/>
          <p:cNvSpPr txBox="1"/>
          <p:nvPr/>
        </p:nvSpPr>
        <p:spPr>
          <a:xfrm>
            <a:off x="514166" y="1219204"/>
            <a:ext cx="4446836" cy="261578"/>
          </a:xfrm>
          <a:prstGeom prst="rect">
            <a:avLst/>
          </a:prstGeom>
          <a:noFill/>
        </p:spPr>
        <p:txBody>
          <a:bodyPr wrap="square" lIns="45704" tIns="45704" rIns="45704" bIns="45704" rtlCol="0">
            <a:spAutoFit/>
          </a:bodyPr>
          <a:lstStyle/>
          <a:p>
            <a:r>
              <a:rPr lang="en-US" sz="1100" b="1" dirty="0"/>
              <a:t>Initiative #1: </a:t>
            </a:r>
            <a:r>
              <a:rPr lang="en-US" sz="1100" b="1" i="1" dirty="0" smtClean="0"/>
              <a:t>Online Patient Scheduling Portal</a:t>
            </a:r>
            <a:endParaRPr lang="en-US" sz="1100" b="1" i="1" dirty="0"/>
          </a:p>
        </p:txBody>
      </p:sp>
      <p:sp>
        <p:nvSpPr>
          <p:cNvPr id="18" name="TextBox 17"/>
          <p:cNvSpPr txBox="1"/>
          <p:nvPr/>
        </p:nvSpPr>
        <p:spPr>
          <a:xfrm>
            <a:off x="528683" y="1490588"/>
            <a:ext cx="4446836" cy="1615795"/>
          </a:xfrm>
          <a:prstGeom prst="rect">
            <a:avLst/>
          </a:prstGeom>
          <a:noFill/>
        </p:spPr>
        <p:txBody>
          <a:bodyPr wrap="square" lIns="45704" tIns="45704" rIns="45704" bIns="45704" rtlCol="0">
            <a:spAutoFit/>
          </a:bodyPr>
          <a:lstStyle/>
          <a:p>
            <a:r>
              <a:rPr lang="en-US" sz="1100" i="1" dirty="0" smtClean="0"/>
              <a:t>An online patient scheduling portal will provide </a:t>
            </a:r>
            <a:r>
              <a:rPr lang="en-US" sz="1100" i="1" dirty="0"/>
              <a:t>patients and potential new patients with </a:t>
            </a:r>
            <a:r>
              <a:rPr lang="en-US" sz="1100" i="1" dirty="0" smtClean="0"/>
              <a:t>the ability to schedule their appointments 24/7.  The portal will</a:t>
            </a:r>
            <a:r>
              <a:rPr lang="en-US" sz="1100" i="1" dirty="0"/>
              <a:t>:</a:t>
            </a:r>
          </a:p>
          <a:p>
            <a:endParaRPr lang="en-US" sz="1100" i="1" dirty="0"/>
          </a:p>
          <a:p>
            <a:pPr marL="228527" indent="-228527">
              <a:buAutoNum type="arabicParenBoth"/>
            </a:pPr>
            <a:r>
              <a:rPr lang="en-US" sz="1100" i="1" dirty="0" smtClean="0"/>
              <a:t>Show patients a calendar of available appointments. </a:t>
            </a:r>
            <a:endParaRPr lang="en-US" sz="1100" i="1" dirty="0"/>
          </a:p>
          <a:p>
            <a:pPr marL="228527" indent="-228527">
              <a:buAutoNum type="arabicParenBoth"/>
            </a:pPr>
            <a:r>
              <a:rPr lang="en-US" sz="1100" i="1" dirty="0" smtClean="0"/>
              <a:t>Allow patients to reschedule or cancel appointments made either online or on the phone.</a:t>
            </a:r>
            <a:endParaRPr lang="en-US" sz="1100" i="1" dirty="0"/>
          </a:p>
          <a:p>
            <a:pPr marL="228527" indent="-228527">
              <a:buAutoNum type="arabicParenBoth"/>
            </a:pPr>
            <a:r>
              <a:rPr lang="en-US" sz="1100" i="1" dirty="0"/>
              <a:t>Direct </a:t>
            </a:r>
            <a:r>
              <a:rPr lang="en-US" sz="1100" i="1" dirty="0" smtClean="0"/>
              <a:t>patients to the office scheduling department phone number if they require further assistance.</a:t>
            </a:r>
            <a:endParaRPr lang="en-US" sz="1100" i="1" dirty="0"/>
          </a:p>
        </p:txBody>
      </p:sp>
      <p:graphicFrame>
        <p:nvGraphicFramePr>
          <p:cNvPr id="6" name="Table 5"/>
          <p:cNvGraphicFramePr>
            <a:graphicFrameLocks noGrp="1"/>
          </p:cNvGraphicFramePr>
          <p:nvPr>
            <p:extLst>
              <p:ext uri="{D42A27DB-BD31-4B8C-83A1-F6EECF244321}">
                <p14:modId xmlns:p14="http://schemas.microsoft.com/office/powerpoint/2010/main" val="3875651537"/>
              </p:ext>
            </p:extLst>
          </p:nvPr>
        </p:nvGraphicFramePr>
        <p:xfrm>
          <a:off x="399868" y="3853994"/>
          <a:ext cx="4675442" cy="2784371"/>
        </p:xfrm>
        <a:graphic>
          <a:graphicData uri="http://schemas.openxmlformats.org/drawingml/2006/table">
            <a:tbl>
              <a:tblPr firstRow="1" bandRow="1">
                <a:tableStyleId>{5C22544A-7EE6-4342-B048-85BDC9FD1C3A}</a:tableStyleId>
              </a:tblPr>
              <a:tblGrid>
                <a:gridCol w="1047937"/>
                <a:gridCol w="2590801"/>
                <a:gridCol w="1036704"/>
              </a:tblGrid>
              <a:tr h="307996">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Targets</a:t>
                      </a:r>
                      <a:endParaRPr lang="en-US" sz="1100" dirty="0"/>
                    </a:p>
                  </a:txBody>
                  <a:tcPr anchor="ctr"/>
                </a:tc>
              </a:tr>
              <a:tr h="439783">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r>
                        <a:rPr lang="en-US" sz="1100" i="1" dirty="0" smtClean="0"/>
                        <a:t>Public</a:t>
                      </a:r>
                      <a:r>
                        <a:rPr lang="en-US" sz="1100" i="1" baseline="0" dirty="0" smtClean="0"/>
                        <a:t> awareness of online scheduling service</a:t>
                      </a:r>
                      <a:endParaRPr lang="en-US" sz="1100" i="1" dirty="0" smtClean="0"/>
                    </a:p>
                  </a:txBody>
                  <a:tcPr anchor="ctr"/>
                </a:tc>
                <a:tc>
                  <a:txBody>
                    <a:bodyPr/>
                    <a:lstStyle/>
                    <a:p>
                      <a:pPr algn="ctr"/>
                      <a:r>
                        <a:rPr lang="en-US" sz="1000" i="1" dirty="0" smtClean="0"/>
                        <a:t>30%</a:t>
                      </a:r>
                      <a:r>
                        <a:rPr lang="en-US" sz="1000" i="1" baseline="0" dirty="0" smtClean="0"/>
                        <a:t> awareness</a:t>
                      </a:r>
                      <a:endParaRPr lang="en-US" sz="1000" i="1" dirty="0" smtClean="0"/>
                    </a:p>
                  </a:txBody>
                  <a:tcPr anchor="ctr"/>
                </a:tc>
              </a:tr>
              <a:tr h="347736">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User satisfaction</a:t>
                      </a:r>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r>
                        <a:rPr lang="en-US" sz="1000" i="1" dirty="0" smtClean="0"/>
                        <a:t>80%</a:t>
                      </a:r>
                      <a:r>
                        <a:rPr lang="en-US" sz="1000" i="1" baseline="0" dirty="0" smtClean="0"/>
                        <a:t> user satisfaction</a:t>
                      </a:r>
                      <a:endParaRPr lang="en-US" sz="1000" i="1" dirty="0" smtClean="0"/>
                    </a:p>
                  </a:txBody>
                  <a:tcPr anchor="ctr"/>
                </a:tc>
              </a:tr>
              <a:tr h="347736">
                <a:tc vMerge="1">
                  <a:txBody>
                    <a:bodyPr/>
                    <a:lstStyle/>
                    <a:p>
                      <a:pPr algn="ctr"/>
                      <a:endParaRPr lang="en-US" sz="1100" dirty="0" smtClean="0"/>
                    </a:p>
                  </a:txBody>
                  <a:tcPr anchor="ctr"/>
                </a:tc>
                <a:tc>
                  <a:txBody>
                    <a:bodyPr/>
                    <a:lstStyle/>
                    <a:p>
                      <a:r>
                        <a:rPr lang="en-US" sz="1100" i="1" dirty="0" smtClean="0"/>
                        <a:t>Number</a:t>
                      </a:r>
                      <a:r>
                        <a:rPr lang="en-US" sz="1100" i="1" baseline="0" dirty="0" smtClean="0"/>
                        <a:t> of New Patients Generated</a:t>
                      </a:r>
                      <a:endParaRPr lang="en-US" sz="1100" i="1" dirty="0"/>
                    </a:p>
                  </a:txBody>
                  <a:tcPr anchor="ctr"/>
                </a:tc>
                <a:tc>
                  <a:txBody>
                    <a:bodyPr/>
                    <a:lstStyle/>
                    <a:p>
                      <a:pPr algn="ctr"/>
                      <a:r>
                        <a:rPr lang="en-US" sz="1000" i="1" dirty="0" smtClean="0"/>
                        <a:t>250</a:t>
                      </a:r>
                      <a:r>
                        <a:rPr lang="en-US" sz="1000" i="1" baseline="0" dirty="0" smtClean="0"/>
                        <a:t> referrals/month</a:t>
                      </a:r>
                      <a:endParaRPr lang="en-US" sz="1000" i="1" dirty="0"/>
                    </a:p>
                  </a:txBody>
                  <a:tcPr anchor="ctr"/>
                </a:tc>
              </a:tr>
              <a:tr h="347736">
                <a:tc rowSpan="3">
                  <a:txBody>
                    <a:bodyPr/>
                    <a:lstStyle/>
                    <a:p>
                      <a:pPr algn="ctr"/>
                      <a:r>
                        <a:rPr lang="en-US" sz="1100" dirty="0" smtClean="0"/>
                        <a:t>Process</a:t>
                      </a:r>
                      <a:r>
                        <a:rPr lang="en-US" sz="1100" baseline="0" dirty="0" smtClean="0"/>
                        <a:t> Metrics</a:t>
                      </a:r>
                      <a:endParaRPr lang="en-US" sz="1100" dirty="0"/>
                    </a:p>
                  </a:txBody>
                  <a:tcPr anchor="ctr"/>
                </a:tc>
                <a:tc>
                  <a:txBody>
                    <a:bodyPr/>
                    <a:lstStyle/>
                    <a:p>
                      <a:r>
                        <a:rPr lang="en-US" sz="1100" i="1" dirty="0" smtClean="0"/>
                        <a:t>Appointments scheduled</a:t>
                      </a:r>
                      <a:endParaRPr lang="en-US" sz="1100" i="1" dirty="0"/>
                    </a:p>
                  </a:txBody>
                  <a:tcPr anchor="ctr"/>
                </a:tc>
                <a:tc>
                  <a:txBody>
                    <a:bodyPr/>
                    <a:lstStyle/>
                    <a:p>
                      <a:pPr algn="ctr"/>
                      <a:r>
                        <a:rPr lang="en-US" sz="1000" i="1" dirty="0" smtClean="0"/>
                        <a:t>500</a:t>
                      </a:r>
                      <a:r>
                        <a:rPr lang="en-US" sz="1000" i="1" baseline="0" dirty="0" smtClean="0"/>
                        <a:t> appointments/month</a:t>
                      </a:r>
                      <a:endParaRPr lang="en-US" sz="1000" i="1" dirty="0"/>
                    </a:p>
                  </a:txBody>
                  <a:tcPr anchor="ctr"/>
                </a:tc>
              </a:tr>
              <a:tr h="347736">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Average time</a:t>
                      </a:r>
                      <a:r>
                        <a:rPr lang="en-US" sz="1100" i="1" baseline="0" dirty="0" smtClean="0"/>
                        <a:t> from log-in to scheduling</a:t>
                      </a:r>
                      <a:endParaRPr lang="en-US" sz="1100" i="1" dirty="0" smtClean="0"/>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r>
                        <a:rPr lang="en-US" sz="1000" i="1" baseline="0" dirty="0" smtClean="0"/>
                        <a:t>7 minutes</a:t>
                      </a:r>
                      <a:endParaRPr lang="en-US" sz="1000" i="1" dirty="0" smtClean="0"/>
                    </a:p>
                  </a:txBody>
                  <a:tcPr anchor="ctr"/>
                </a:tc>
              </a:tr>
              <a:tr h="347736">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000" dirty="0" smtClean="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078218300"/>
              </p:ext>
            </p:extLst>
          </p:nvPr>
        </p:nvGraphicFramePr>
        <p:xfrm>
          <a:off x="5257807" y="1143003"/>
          <a:ext cx="3657599" cy="5244274"/>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85360">
                <a:tc>
                  <a:txBody>
                    <a:bodyPr/>
                    <a:lstStyle/>
                    <a:p>
                      <a:r>
                        <a:rPr lang="en-US" sz="1100" b="1" dirty="0" smtClean="0"/>
                        <a:t>Facilities:</a:t>
                      </a:r>
                      <a:r>
                        <a:rPr lang="en-US" sz="1100" dirty="0" smtClean="0"/>
                        <a:t> </a:t>
                      </a:r>
                      <a:r>
                        <a:rPr lang="en-US" sz="1100" i="1" dirty="0" smtClean="0"/>
                        <a:t>Small</a:t>
                      </a:r>
                      <a:r>
                        <a:rPr lang="en-US" sz="1100" i="1" baseline="0" dirty="0" smtClean="0"/>
                        <a:t> office or desk space in or near imaging department (for staff member managing portal)</a:t>
                      </a:r>
                      <a:endParaRPr lang="en-US" sz="1100" i="1" dirty="0"/>
                    </a:p>
                  </a:txBody>
                  <a:tcPr marL="130629" marR="130629" marT="65314" marB="65314"/>
                </a:tc>
              </a:tr>
              <a:tr h="685360">
                <a:tc>
                  <a:txBody>
                    <a:bodyPr/>
                    <a:lstStyle/>
                    <a:p>
                      <a:r>
                        <a:rPr lang="en-US" sz="1100" b="1" dirty="0" smtClean="0"/>
                        <a:t>Equipment: </a:t>
                      </a:r>
                      <a:r>
                        <a:rPr lang="en-US" sz="1100" i="1" dirty="0" smtClean="0"/>
                        <a:t>Phones,</a:t>
                      </a:r>
                      <a:r>
                        <a:rPr lang="en-US" sz="1100" i="1" baseline="0" dirty="0" smtClean="0"/>
                        <a:t> computers, office supplies, internet connection.</a:t>
                      </a:r>
                      <a:endParaRPr lang="en-US" sz="1100" i="1" dirty="0"/>
                    </a:p>
                  </a:txBody>
                  <a:tcPr marL="130629" marR="130629" marT="65314" marB="65314"/>
                </a:tc>
              </a:tr>
              <a:tr h="827314">
                <a:tc>
                  <a:txBody>
                    <a:bodyPr/>
                    <a:lstStyle/>
                    <a:p>
                      <a:r>
                        <a:rPr lang="en-US" sz="1100" b="1" dirty="0" smtClean="0"/>
                        <a:t>Information Technology: </a:t>
                      </a:r>
                      <a:r>
                        <a:rPr lang="en-US" sz="1100" i="1" dirty="0" smtClean="0"/>
                        <a:t>Software</a:t>
                      </a:r>
                      <a:r>
                        <a:rPr lang="en-US" sz="1100" i="1" baseline="0" dirty="0" smtClean="0"/>
                        <a:t> for logging/tracking site visitor information,  collecting data, and scheduling appointments.</a:t>
                      </a:r>
                      <a:endParaRPr lang="en-US" sz="1100" i="1" dirty="0"/>
                    </a:p>
                  </a:txBody>
                  <a:tcPr marL="130629" marR="130629" marT="65314" marB="65314"/>
                </a:tc>
              </a:tr>
              <a:tr h="685360">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 </a:t>
                      </a:r>
                      <a:r>
                        <a:rPr lang="en-US" sz="1100" i="1" dirty="0" smtClean="0"/>
                        <a:t>1</a:t>
                      </a:r>
                      <a:r>
                        <a:rPr lang="en-US" sz="1100" i="1" baseline="0" dirty="0" smtClean="0"/>
                        <a:t> part-time employee for online system </a:t>
                      </a:r>
                      <a:r>
                        <a:rPr lang="en-US" sz="1100" i="1" baseline="0" dirty="0" err="1" smtClean="0"/>
                        <a:t>maintainence</a:t>
                      </a:r>
                      <a:r>
                        <a:rPr lang="en-US" sz="1100" i="1" baseline="0" smtClean="0"/>
                        <a:t>.</a:t>
                      </a:r>
                      <a:endParaRPr lang="en-US" sz="1100" dirty="0"/>
                    </a:p>
                  </a:txBody>
                  <a:tcPr marL="130629" marR="130629" marT="65314" marB="65314"/>
                </a:tc>
              </a:tr>
              <a:tr h="685360">
                <a:tc>
                  <a:txBody>
                    <a:bodyPr/>
                    <a:lstStyle/>
                    <a:p>
                      <a:r>
                        <a:rPr lang="en-US" sz="1100" b="1" baseline="0" dirty="0" smtClean="0"/>
                        <a:t>Marketing/Communications: </a:t>
                      </a:r>
                      <a:r>
                        <a:rPr lang="en-US" sz="1100" i="1" baseline="0" dirty="0" smtClean="0"/>
                        <a:t>External media campaign, marketing collateral for referring physicians and potential patients.</a:t>
                      </a:r>
                      <a:endParaRPr lang="en-US" sz="1100" i="1" dirty="0"/>
                    </a:p>
                  </a:txBody>
                  <a:tcPr marL="130629" marR="130629" marT="65314" marB="65314"/>
                </a:tc>
              </a:tr>
              <a:tr h="685360">
                <a:tc>
                  <a:txBody>
                    <a:bodyPr/>
                    <a:lstStyle/>
                    <a:p>
                      <a:pPr algn="l"/>
                      <a:r>
                        <a:rPr lang="en-US" sz="1100" b="1" dirty="0" smtClean="0"/>
                        <a:t>Interdepartmental</a:t>
                      </a:r>
                      <a:r>
                        <a:rPr lang="en-US" sz="1100" b="1" baseline="0" dirty="0" smtClean="0"/>
                        <a:t> Coordination:</a:t>
                      </a:r>
                      <a:r>
                        <a:rPr lang="en-US" sz="1100" baseline="0" dirty="0" smtClean="0"/>
                        <a:t>  </a:t>
                      </a:r>
                      <a:r>
                        <a:rPr lang="en-US" sz="1100" i="1" baseline="0" dirty="0" smtClean="0"/>
                        <a:t>Marketing, IT/IS, operations</a:t>
                      </a:r>
                    </a:p>
                    <a:p>
                      <a:pPr algn="l"/>
                      <a:endParaRPr lang="en-US" sz="1100" b="1" dirty="0"/>
                    </a:p>
                  </a:txBody>
                  <a:tcPr marL="130629" marR="130629" marT="65314" marB="65314">
                    <a:noFill/>
                  </a:tcPr>
                </a:tc>
              </a:tr>
              <a:tr h="685360">
                <a:tc>
                  <a:txBody>
                    <a:bodyPr/>
                    <a:lstStyle/>
                    <a:p>
                      <a:pPr algn="l"/>
                      <a:r>
                        <a:rPr lang="en-US" sz="1100" b="1" dirty="0" smtClean="0"/>
                        <a:t>Expected Cost: </a:t>
                      </a:r>
                      <a:r>
                        <a:rPr lang="en-US" sz="1100" b="0" i="1" dirty="0" smtClean="0"/>
                        <a:t>$200,000</a:t>
                      </a:r>
                      <a:endParaRPr lang="en-US" sz="1100" b="1" dirty="0"/>
                    </a:p>
                  </a:txBody>
                  <a:tcPr marL="130629" marR="130629" marT="65314" marB="65314">
                    <a:noFill/>
                  </a:tcPr>
                </a:tc>
              </a:tr>
            </a:tbl>
          </a:graphicData>
        </a:graphic>
      </p:graphicFrame>
      <p:sp>
        <p:nvSpPr>
          <p:cNvPr id="20" name="Chevron 19"/>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22" name="Chevron 21"/>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13" name="Slide Number Placeholder 1"/>
          <p:cNvSpPr txBox="1">
            <a:spLocks/>
          </p:cNvSpPr>
          <p:nvPr/>
        </p:nvSpPr>
        <p:spPr bwMode="gray">
          <a:xfrm>
            <a:off x="4261114" y="6454595"/>
            <a:ext cx="621771" cy="242047"/>
          </a:xfrm>
          <a:prstGeom prst="rect">
            <a:avLst/>
          </a:prstGeom>
        </p:spPr>
        <p:txBody>
          <a:bodyPr vert="horz" wrap="square" lIns="40840" tIns="40840" rIns="40840" bIns="40840" rtlCol="0" anchor="t">
            <a:noAutofit/>
          </a:bodyPr>
          <a:lstStyle>
            <a:defPPr>
              <a:defRPr lang="en-US"/>
            </a:defPPr>
            <a:lvl1pPr marL="0" algn="ctr" defTabSz="910118" rtl="0" eaLnBrk="1" latinLnBrk="0" hangingPunct="1">
              <a:defRPr sz="900" kern="1200">
                <a:solidFill>
                  <a:schemeClr val="accent5"/>
                </a:solidFill>
                <a:latin typeface="+mn-lt"/>
                <a:ea typeface="+mn-ea"/>
                <a:cs typeface="+mn-cs"/>
              </a:defRPr>
            </a:lvl1pPr>
            <a:lvl2pPr marL="455063" algn="l" defTabSz="910118" rtl="0" eaLnBrk="1" latinLnBrk="0" hangingPunct="1">
              <a:defRPr sz="1900" kern="1200">
                <a:solidFill>
                  <a:schemeClr val="tx1"/>
                </a:solidFill>
                <a:latin typeface="+mn-lt"/>
                <a:ea typeface="+mn-ea"/>
                <a:cs typeface="+mn-cs"/>
              </a:defRPr>
            </a:lvl2pPr>
            <a:lvl3pPr marL="910118" algn="l" defTabSz="910118" rtl="0" eaLnBrk="1" latinLnBrk="0" hangingPunct="1">
              <a:defRPr sz="1900" kern="1200">
                <a:solidFill>
                  <a:schemeClr val="tx1"/>
                </a:solidFill>
                <a:latin typeface="+mn-lt"/>
                <a:ea typeface="+mn-ea"/>
                <a:cs typeface="+mn-cs"/>
              </a:defRPr>
            </a:lvl3pPr>
            <a:lvl4pPr marL="1365177" algn="l" defTabSz="910118" rtl="0" eaLnBrk="1" latinLnBrk="0" hangingPunct="1">
              <a:defRPr sz="1900" kern="1200">
                <a:solidFill>
                  <a:schemeClr val="tx1"/>
                </a:solidFill>
                <a:latin typeface="+mn-lt"/>
                <a:ea typeface="+mn-ea"/>
                <a:cs typeface="+mn-cs"/>
              </a:defRPr>
            </a:lvl4pPr>
            <a:lvl5pPr marL="1820242" algn="l" defTabSz="910118" rtl="0" eaLnBrk="1" latinLnBrk="0" hangingPunct="1">
              <a:defRPr sz="1900" kern="1200">
                <a:solidFill>
                  <a:schemeClr val="tx1"/>
                </a:solidFill>
                <a:latin typeface="+mn-lt"/>
                <a:ea typeface="+mn-ea"/>
                <a:cs typeface="+mn-cs"/>
              </a:defRPr>
            </a:lvl5pPr>
            <a:lvl6pPr marL="2275299" algn="l" defTabSz="910118" rtl="0" eaLnBrk="1" latinLnBrk="0" hangingPunct="1">
              <a:defRPr sz="1900" kern="1200">
                <a:solidFill>
                  <a:schemeClr val="tx1"/>
                </a:solidFill>
                <a:latin typeface="+mn-lt"/>
                <a:ea typeface="+mn-ea"/>
                <a:cs typeface="+mn-cs"/>
              </a:defRPr>
            </a:lvl6pPr>
            <a:lvl7pPr marL="2730353" algn="l" defTabSz="910118" rtl="0" eaLnBrk="1" latinLnBrk="0" hangingPunct="1">
              <a:defRPr sz="1900" kern="1200">
                <a:solidFill>
                  <a:schemeClr val="tx1"/>
                </a:solidFill>
                <a:latin typeface="+mn-lt"/>
                <a:ea typeface="+mn-ea"/>
                <a:cs typeface="+mn-cs"/>
              </a:defRPr>
            </a:lvl7pPr>
            <a:lvl8pPr marL="3185414" algn="l" defTabSz="910118" rtl="0" eaLnBrk="1" latinLnBrk="0" hangingPunct="1">
              <a:defRPr sz="1900" kern="1200">
                <a:solidFill>
                  <a:schemeClr val="tx1"/>
                </a:solidFill>
                <a:latin typeface="+mn-lt"/>
                <a:ea typeface="+mn-ea"/>
                <a:cs typeface="+mn-cs"/>
              </a:defRPr>
            </a:lvl8pPr>
            <a:lvl9pPr marL="3640471" algn="l" defTabSz="910118"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45</a:t>
            </a:fld>
            <a:endParaRPr lang="en-US" dirty="0">
              <a:solidFill>
                <a:srgbClr val="000000"/>
              </a:solidFill>
            </a:endParaRPr>
          </a:p>
        </p:txBody>
      </p:sp>
    </p:spTree>
    <p:extLst>
      <p:ext uri="{BB962C8B-B14F-4D97-AF65-F5344CB8AC3E}">
        <p14:creationId xmlns:p14="http://schemas.microsoft.com/office/powerpoint/2010/main" val="3462655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Initiatives to</a:t>
            </a:r>
            <a:r>
              <a:rPr lang="en-US" i="1" dirty="0" smtClean="0"/>
              <a:t> Grow Volume</a:t>
            </a:r>
            <a:endParaRPr lang="en-US" i="1" dirty="0"/>
          </a:p>
        </p:txBody>
      </p:sp>
      <p:sp>
        <p:nvSpPr>
          <p:cNvPr id="5" name="Rectangle 4"/>
          <p:cNvSpPr/>
          <p:nvPr/>
        </p:nvSpPr>
        <p:spPr bwMode="auto">
          <a:xfrm>
            <a:off x="1632858"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4019"/>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4019"/>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0"/>
            <a:ext cx="3407231" cy="316501"/>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Feasibility of Implementation</a:t>
            </a:r>
          </a:p>
        </p:txBody>
      </p:sp>
      <p:sp>
        <p:nvSpPr>
          <p:cNvPr id="20" name="TextBox 19"/>
          <p:cNvSpPr txBox="1"/>
          <p:nvPr/>
        </p:nvSpPr>
        <p:spPr>
          <a:xfrm>
            <a:off x="2231574" y="264522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a:t>
            </a:r>
            <a:r>
              <a:rPr lang="en-US" sz="1400" dirty="0" smtClean="0">
                <a:solidFill>
                  <a:prstClr val="black"/>
                </a:solidFill>
              </a:rPr>
              <a:t>4</a:t>
            </a:r>
            <a:endParaRPr lang="en-US" sz="1400" dirty="0">
              <a:solidFill>
                <a:prstClr val="black"/>
              </a:solidFill>
            </a:endParaRPr>
          </a:p>
        </p:txBody>
      </p:sp>
      <p:sp>
        <p:nvSpPr>
          <p:cNvPr id="21" name="TextBox 20"/>
          <p:cNvSpPr txBox="1"/>
          <p:nvPr/>
        </p:nvSpPr>
        <p:spPr>
          <a:xfrm>
            <a:off x="4931231" y="266700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2</a:t>
            </a:r>
          </a:p>
        </p:txBody>
      </p:sp>
      <p:sp>
        <p:nvSpPr>
          <p:cNvPr id="22" name="TextBox 21"/>
          <p:cNvSpPr txBox="1"/>
          <p:nvPr/>
        </p:nvSpPr>
        <p:spPr>
          <a:xfrm>
            <a:off x="5442857" y="305888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3</a:t>
            </a:r>
          </a:p>
        </p:txBody>
      </p:sp>
      <p:sp>
        <p:nvSpPr>
          <p:cNvPr id="23" name="TextBox 22"/>
          <p:cNvSpPr txBox="1"/>
          <p:nvPr/>
        </p:nvSpPr>
        <p:spPr>
          <a:xfrm>
            <a:off x="4855031" y="3918859"/>
            <a:ext cx="2361825" cy="562722"/>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i="1" dirty="0" smtClean="0">
                <a:solidFill>
                  <a:prstClr val="black"/>
                </a:solidFill>
              </a:rPr>
              <a:t>Online Patient Scheduling Portal</a:t>
            </a:r>
            <a:endParaRPr lang="en-US" sz="1400" i="1" dirty="0">
              <a:solidFill>
                <a:prstClr val="black"/>
              </a:solidFill>
            </a:endParaRPr>
          </a:p>
        </p:txBody>
      </p:sp>
      <p:sp>
        <p:nvSpPr>
          <p:cNvPr id="24" name="TextBox 23"/>
          <p:cNvSpPr txBox="1"/>
          <p:nvPr/>
        </p:nvSpPr>
        <p:spPr>
          <a:xfrm>
            <a:off x="3374574" y="389708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5</a:t>
            </a:r>
          </a:p>
        </p:txBody>
      </p:sp>
      <p:sp>
        <p:nvSpPr>
          <p:cNvPr id="25" name="TextBox 24"/>
          <p:cNvSpPr txBox="1"/>
          <p:nvPr/>
        </p:nvSpPr>
        <p:spPr>
          <a:xfrm>
            <a:off x="5856516" y="238397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6</a:t>
            </a:r>
          </a:p>
        </p:txBody>
      </p:sp>
      <p:sp>
        <p:nvSpPr>
          <p:cNvPr id="26" name="TextBox 25"/>
          <p:cNvSpPr txBox="1"/>
          <p:nvPr/>
        </p:nvSpPr>
        <p:spPr>
          <a:xfrm>
            <a:off x="5135757" y="4488316"/>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7</a:t>
            </a:r>
          </a:p>
        </p:txBody>
      </p:sp>
      <p:grpSp>
        <p:nvGrpSpPr>
          <p:cNvPr id="27" name="Group 54"/>
          <p:cNvGrpSpPr/>
          <p:nvPr/>
        </p:nvGrpSpPr>
        <p:grpSpPr>
          <a:xfrm>
            <a:off x="625929"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886"/>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58"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3" name="TextBox 32"/>
          <p:cNvSpPr txBox="1"/>
          <p:nvPr/>
        </p:nvSpPr>
        <p:spPr>
          <a:xfrm>
            <a:off x="2476501"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4" name="TextBox 33"/>
          <p:cNvSpPr txBox="1"/>
          <p:nvPr/>
        </p:nvSpPr>
        <p:spPr>
          <a:xfrm>
            <a:off x="1110344" y="2307771"/>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5" name="TextBox 34"/>
          <p:cNvSpPr txBox="1"/>
          <p:nvPr/>
        </p:nvSpPr>
        <p:spPr>
          <a:xfrm>
            <a:off x="6006194"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6" name="TextBox 35"/>
          <p:cNvSpPr txBox="1"/>
          <p:nvPr/>
        </p:nvSpPr>
        <p:spPr>
          <a:xfrm>
            <a:off x="138249" y="3410635"/>
            <a:ext cx="1385751" cy="685833"/>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Potential Impact on </a:t>
            </a:r>
          </a:p>
          <a:p>
            <a:pPr algn="ctr" defTabSz="914019"/>
            <a:r>
              <a:rPr lang="en-US" sz="1200" b="1" i="1" dirty="0" smtClean="0">
                <a:solidFill>
                  <a:prstClr val="black"/>
                </a:solidFill>
                <a:latin typeface="+mj-lt"/>
              </a:rPr>
              <a:t>Volume</a:t>
            </a:r>
            <a:endParaRPr lang="en-US" sz="1200" b="1" i="1" dirty="0">
              <a:solidFill>
                <a:prstClr val="black"/>
              </a:solidFill>
              <a:latin typeface="+mj-lt"/>
            </a:endParaRPr>
          </a:p>
        </p:txBody>
      </p:sp>
      <p:cxnSp>
        <p:nvCxnSpPr>
          <p:cNvPr id="38" name="Straight Arrow Connector 37"/>
          <p:cNvCxnSpPr>
            <a:stCxn id="33" idx="3"/>
            <a:endCxn id="35" idx="1"/>
          </p:cNvCxnSpPr>
          <p:nvPr/>
        </p:nvCxnSpPr>
        <p:spPr>
          <a:xfrm>
            <a:off x="3184079"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smtClean="0">
                <a:solidFill>
                  <a:srgbClr val="617685"/>
                </a:solidFill>
                <a:latin typeface="Arial"/>
              </a:rPr>
              <a:t>Prioritization of Initiatives </a:t>
            </a:r>
            <a:r>
              <a:rPr lang="en-US" sz="1300" dirty="0">
                <a:solidFill>
                  <a:srgbClr val="617685"/>
                </a:solidFill>
                <a:latin typeface="Arial"/>
              </a:rPr>
              <a:t>by Potential Impact and Feasibility</a:t>
            </a:r>
          </a:p>
        </p:txBody>
      </p:sp>
      <p:sp>
        <p:nvSpPr>
          <p:cNvPr id="42" name="Chevron 41"/>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43" name="Chevron 42"/>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44" name="Chevron 43"/>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3413174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 </a:t>
            </a:r>
            <a:endParaRPr lang="en-US" i="1" dirty="0"/>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25587083"/>
              </p:ext>
            </p:extLst>
          </p:nvPr>
        </p:nvGraphicFramePr>
        <p:xfrm>
          <a:off x="314237" y="1391464"/>
          <a:ext cx="8594344" cy="4963616"/>
        </p:xfrm>
        <a:graphic>
          <a:graphicData uri="http://schemas.openxmlformats.org/drawingml/2006/table">
            <a:tbl>
              <a:tblPr firstRow="1" bandRow="1">
                <a:tableStyleId>{5C22544A-7EE6-4342-B048-85BDC9FD1C3A}</a:tableStyleId>
              </a:tblPr>
              <a:tblGrid>
                <a:gridCol w="1209763"/>
                <a:gridCol w="156029"/>
                <a:gridCol w="783013"/>
                <a:gridCol w="783013"/>
                <a:gridCol w="783013"/>
                <a:gridCol w="783013"/>
                <a:gridCol w="783013"/>
                <a:gridCol w="783013"/>
                <a:gridCol w="783013"/>
                <a:gridCol w="783013"/>
                <a:gridCol w="964448"/>
              </a:tblGrid>
              <a:tr h="352247">
                <a:tc>
                  <a:txBody>
                    <a:bodyPr/>
                    <a:lstStyle/>
                    <a:p>
                      <a:pPr algn="ctr"/>
                      <a:endParaRPr lang="en-US" sz="1100" dirty="0"/>
                    </a:p>
                  </a:txBody>
                  <a:tcPr marL="130629" marR="130629" marT="65314" marB="65314" anchor="ctr"/>
                </a:tc>
                <a:tc gridSpan="2">
                  <a:txBody>
                    <a:bodyPr/>
                    <a:lstStyle/>
                    <a:p>
                      <a:pPr algn="ctr"/>
                      <a:r>
                        <a:rPr lang="en-US" sz="900" dirty="0" smtClean="0"/>
                        <a:t>Online Scheduling Portal</a:t>
                      </a:r>
                      <a:endParaRPr lang="en-US" sz="900" dirty="0"/>
                    </a:p>
                  </a:txBody>
                  <a:tcPr marL="130629" marR="130629" marT="65314" marB="65314" anchor="ctr"/>
                </a:tc>
                <a:tc hMerge="1">
                  <a:txBody>
                    <a:bodyPr/>
                    <a:lstStyle/>
                    <a:p>
                      <a:pPr algn="ctr"/>
                      <a:endParaRPr lang="en-US" sz="9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89861">
                <a:tc gridSpan="7">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gridSpan="2">
                  <a:txBody>
                    <a:bodyPr/>
                    <a:lstStyle/>
                    <a:p>
                      <a:r>
                        <a:rPr lang="en-US" sz="1100" dirty="0" smtClean="0"/>
                        <a:t>Facilities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r>
                        <a:rPr lang="en-US" sz="1100" dirty="0" smtClean="0"/>
                        <a:t>Equipment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Information Technology</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pPr algn="l"/>
                      <a:r>
                        <a:rPr lang="en-US" sz="1100" b="1" dirty="0" smtClean="0"/>
                        <a:t>Subtotal</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96,000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7">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gridSpan="2">
                  <a:txBody>
                    <a:bodyPr/>
                    <a:lstStyle/>
                    <a:p>
                      <a:r>
                        <a:rPr lang="en-US" sz="1100" dirty="0" smtClean="0"/>
                        <a:t>Clinical Staff</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Training</a:t>
                      </a:r>
                      <a:r>
                        <a:rPr lang="en-US" sz="1100" baseline="0" dirty="0" smtClean="0"/>
                        <a:t> / Development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2,000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gridSpan="2">
                  <a:txBody>
                    <a:bodyPr/>
                    <a:lstStyle/>
                    <a:p>
                      <a:r>
                        <a:rPr lang="en-US" sz="1100" dirty="0" smtClean="0"/>
                        <a:t>Marketing and Communication</a:t>
                      </a:r>
                      <a:endParaRPr lang="en-US" sz="1100" dirty="0"/>
                    </a:p>
                  </a:txBody>
                  <a:tcPr marL="130629" marR="130629" marT="65314" marB="65314"/>
                </a:tc>
                <a:tc hMerge="1">
                  <a:txBody>
                    <a:bodyPr/>
                    <a:lstStyle/>
                    <a:p>
                      <a:endParaRPr lang="en-US"/>
                    </a:p>
                  </a:txBody>
                  <a:tcPr/>
                </a:tc>
                <a:tc>
                  <a:txBody>
                    <a:bodyPr/>
                    <a:lstStyle/>
                    <a:p>
                      <a:pPr algn="ctr"/>
                      <a:r>
                        <a:rPr lang="en-US" sz="1100" i="1" dirty="0" smtClean="0"/>
                        <a:t>10,000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Administrative</a:t>
                      </a:r>
                      <a:r>
                        <a:rPr lang="en-US" sz="1100" baseline="0" dirty="0" smtClean="0"/>
                        <a:t> Costs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2,000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hMerge="1">
                  <a:txBody>
                    <a:bodyPr/>
                    <a:lstStyle/>
                    <a:p>
                      <a:endParaRPr lang="en-US"/>
                    </a:p>
                  </a:txBody>
                  <a:tcPr/>
                </a:tc>
                <a:tc>
                  <a:txBody>
                    <a:bodyPr/>
                    <a:lstStyle/>
                    <a:p>
                      <a:pPr algn="ctr"/>
                      <a:r>
                        <a:rPr lang="en-US" sz="1100" i="1" dirty="0" smtClean="0"/>
                        <a:t>104,000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hMerge="1">
                  <a:txBody>
                    <a:bodyPr/>
                    <a:lstStyle/>
                    <a:p>
                      <a:endParaRPr lang="en-US"/>
                    </a:p>
                  </a:txBody>
                  <a:tcPr/>
                </a:tc>
                <a:tc>
                  <a:txBody>
                    <a:bodyPr/>
                    <a:lstStyle/>
                    <a:p>
                      <a:pPr algn="ctr"/>
                      <a:r>
                        <a:rPr lang="en-US" sz="1100" i="1" dirty="0" smtClean="0">
                          <a:solidFill>
                            <a:schemeClr val="bg1"/>
                          </a:solidFill>
                        </a:rPr>
                        <a:t>200,000</a:t>
                      </a:r>
                      <a:endParaRPr lang="en-US" sz="1100" i="1" dirty="0">
                        <a:solidFill>
                          <a:schemeClr val="bg1"/>
                        </a:solidFill>
                      </a:endParaRPr>
                    </a:p>
                  </a:txBody>
                  <a:tcPr marL="130629" marR="130629" marT="65314" marB="65314" anchor="ctr">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400" dirty="0">
                <a:solidFill>
                  <a:schemeClr val="bg1">
                    <a:lumMod val="50000"/>
                  </a:schemeClr>
                </a:solidFill>
              </a:rPr>
              <a:t>Investment Required for Initiatives to </a:t>
            </a:r>
            <a:r>
              <a:rPr lang="en-US" sz="1400" dirty="0" smtClean="0">
                <a:solidFill>
                  <a:schemeClr val="bg1">
                    <a:lumMod val="50000"/>
                  </a:schemeClr>
                </a:solidFill>
              </a:rPr>
              <a:t>Grow Volume</a:t>
            </a:r>
            <a:endParaRPr lang="en-US" sz="1300" dirty="0">
              <a:solidFill>
                <a:schemeClr val="bg1">
                  <a:lumMod val="50000"/>
                </a:schemeClr>
              </a:solidFill>
            </a:endParaRPr>
          </a:p>
        </p:txBody>
      </p:sp>
      <p:sp>
        <p:nvSpPr>
          <p:cNvPr id="9" name="Chevron 8"/>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0" name="Chevron 9"/>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11" name="Chevron 10"/>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1750804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18111908"/>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1" u="none" strike="noStrike" dirty="0" smtClean="0">
                          <a:solidFill>
                            <a:srgbClr val="000000"/>
                          </a:solidFill>
                          <a:latin typeface="+mj-lt"/>
                        </a:rPr>
                        <a:t>Online Patient Scheduling Portal</a:t>
                      </a:r>
                      <a:endParaRPr lang="en-US" sz="1100" b="0" i="1"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solidFill>
                      <a:schemeClr val="bg1"/>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Chevron 6"/>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8" name="Chevron 7"/>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9" name="Chevron 8"/>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10"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400" dirty="0" smtClean="0">
                <a:solidFill>
                  <a:schemeClr val="bg1">
                    <a:lumMod val="50000"/>
                  </a:schemeClr>
                </a:solidFill>
              </a:rPr>
              <a:t>Initiatives </a:t>
            </a:r>
            <a:r>
              <a:rPr lang="en-US" sz="1400" dirty="0">
                <a:solidFill>
                  <a:schemeClr val="bg1">
                    <a:lumMod val="50000"/>
                  </a:schemeClr>
                </a:solidFill>
              </a:rPr>
              <a:t>Related to Growing Volume</a:t>
            </a:r>
            <a:endParaRPr lang="en-US" sz="1300" dirty="0">
              <a:solidFill>
                <a:schemeClr val="bg1">
                  <a:lumMod val="50000"/>
                </a:schemeClr>
              </a:solidFill>
              <a:latin typeface="Arial"/>
            </a:endParaRPr>
          </a:p>
        </p:txBody>
      </p:sp>
    </p:spTree>
    <p:extLst>
      <p:ext uri="{BB962C8B-B14F-4D97-AF65-F5344CB8AC3E}">
        <p14:creationId xmlns:p14="http://schemas.microsoft.com/office/powerpoint/2010/main" val="208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49</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Goal #2: </a:t>
            </a:r>
            <a:r>
              <a:rPr lang="en-US" i="1" dirty="0" smtClean="0"/>
              <a:t>Improve Patient Satisfaction</a:t>
            </a:r>
            <a:endParaRPr lang="en-US" i="1" dirty="0"/>
          </a:p>
        </p:txBody>
      </p:sp>
      <p:sp>
        <p:nvSpPr>
          <p:cNvPr id="4" name="Text Placeholder 3"/>
          <p:cNvSpPr>
            <a:spLocks noGrp="1"/>
          </p:cNvSpPr>
          <p:nvPr>
            <p:ph type="body" sz="quarter" idx="19"/>
          </p:nvPr>
        </p:nvSpPr>
        <p:spPr/>
        <p:txBody>
          <a:bodyPr/>
          <a:lstStyle/>
          <a:p>
            <a:r>
              <a:rPr lang="en-US" dirty="0" smtClean="0"/>
              <a:t>Strategic Plan Design</a:t>
            </a:r>
            <a:endParaRPr lang="en-US" dirty="0"/>
          </a:p>
        </p:txBody>
      </p:sp>
    </p:spTree>
    <p:extLst>
      <p:ext uri="{BB962C8B-B14F-4D97-AF65-F5344CB8AC3E}">
        <p14:creationId xmlns:p14="http://schemas.microsoft.com/office/powerpoint/2010/main" val="271983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Road Map</a:t>
            </a:r>
            <a:endParaRPr lang="en-US" dirty="0"/>
          </a:p>
        </p:txBody>
      </p:sp>
      <p:sp>
        <p:nvSpPr>
          <p:cNvPr id="4" name="Title 3"/>
          <p:cNvSpPr>
            <a:spLocks noGrp="1"/>
          </p:cNvSpPr>
          <p:nvPr>
            <p:ph type="title"/>
          </p:nvPr>
        </p:nvSpPr>
        <p:spPr/>
        <p:txBody>
          <a:bodyPr/>
          <a:lstStyle/>
          <a:p>
            <a:r>
              <a:rPr lang="en-US" dirty="0" smtClean="0"/>
              <a:t>Strategic Plan Overview</a:t>
            </a:r>
            <a:endParaRPr lang="en-US" dirty="0"/>
          </a:p>
        </p:txBody>
      </p:sp>
      <p:sp>
        <p:nvSpPr>
          <p:cNvPr id="18" name="TextBox 17"/>
          <p:cNvSpPr txBox="1"/>
          <p:nvPr/>
        </p:nvSpPr>
        <p:spPr>
          <a:xfrm>
            <a:off x="2561649" y="2194707"/>
            <a:ext cx="1897863" cy="3139293"/>
          </a:xfrm>
          <a:prstGeom prst="rect">
            <a:avLst/>
          </a:prstGeom>
          <a:noFill/>
        </p:spPr>
        <p:txBody>
          <a:bodyPr wrap="square" lIns="45701" tIns="45701" rIns="45701" bIns="45701" rtlCol="0">
            <a:spAutoFit/>
          </a:bodyPr>
          <a:lstStyle/>
          <a:p>
            <a:pPr marL="112700" indent="-112700">
              <a:lnSpc>
                <a:spcPct val="200000"/>
              </a:lnSpc>
              <a:buFont typeface="Arial" pitchFamily="34" charset="0"/>
              <a:buChar char="•"/>
            </a:pPr>
            <a:r>
              <a:rPr lang="en-US" sz="1100" dirty="0"/>
              <a:t>Volumes</a:t>
            </a:r>
          </a:p>
          <a:p>
            <a:pPr marL="112700" indent="-112700">
              <a:lnSpc>
                <a:spcPct val="200000"/>
              </a:lnSpc>
              <a:buFont typeface="Arial" pitchFamily="34" charset="0"/>
              <a:buChar char="•"/>
            </a:pPr>
            <a:r>
              <a:rPr lang="en-US" sz="1100" dirty="0"/>
              <a:t>Patients</a:t>
            </a:r>
          </a:p>
          <a:p>
            <a:pPr marL="112700" indent="-112700">
              <a:lnSpc>
                <a:spcPct val="200000"/>
              </a:lnSpc>
              <a:buFont typeface="Arial" pitchFamily="34" charset="0"/>
              <a:buChar char="•"/>
            </a:pPr>
            <a:r>
              <a:rPr lang="en-US" sz="1100" dirty="0"/>
              <a:t>Payers</a:t>
            </a:r>
          </a:p>
          <a:p>
            <a:pPr marL="112700" indent="-112700">
              <a:lnSpc>
                <a:spcPct val="200000"/>
              </a:lnSpc>
              <a:buFont typeface="Arial" pitchFamily="34" charset="0"/>
              <a:buChar char="•"/>
            </a:pPr>
            <a:r>
              <a:rPr lang="en-US" sz="1100" dirty="0"/>
              <a:t>Payment Reform</a:t>
            </a:r>
          </a:p>
          <a:p>
            <a:pPr marL="112700" indent="-112700">
              <a:lnSpc>
                <a:spcPct val="200000"/>
              </a:lnSpc>
              <a:buFont typeface="Arial" pitchFamily="34" charset="0"/>
              <a:buChar char="•"/>
            </a:pPr>
            <a:r>
              <a:rPr lang="en-US" sz="1100" dirty="0"/>
              <a:t>Employers</a:t>
            </a:r>
          </a:p>
          <a:p>
            <a:pPr marL="112700" indent="-112700">
              <a:lnSpc>
                <a:spcPct val="200000"/>
              </a:lnSpc>
              <a:buFont typeface="Arial" pitchFamily="34" charset="0"/>
              <a:buChar char="•"/>
            </a:pPr>
            <a:r>
              <a:rPr lang="en-US" sz="1100" dirty="0"/>
              <a:t>Physicians</a:t>
            </a:r>
          </a:p>
          <a:p>
            <a:pPr marL="112700" indent="-112700">
              <a:lnSpc>
                <a:spcPct val="200000"/>
              </a:lnSpc>
              <a:buFont typeface="Arial" pitchFamily="34" charset="0"/>
              <a:buChar char="•"/>
            </a:pPr>
            <a:r>
              <a:rPr lang="en-US" sz="1100" dirty="0"/>
              <a:t>Competitors</a:t>
            </a:r>
          </a:p>
          <a:p>
            <a:pPr marL="112700" indent="-112700">
              <a:lnSpc>
                <a:spcPct val="200000"/>
              </a:lnSpc>
              <a:buFont typeface="Arial" pitchFamily="34" charset="0"/>
              <a:buChar char="•"/>
            </a:pPr>
            <a:r>
              <a:rPr lang="en-US" sz="1100" dirty="0"/>
              <a:t>Technology</a:t>
            </a:r>
          </a:p>
          <a:p>
            <a:pPr marL="112700" indent="-112700">
              <a:lnSpc>
                <a:spcPct val="200000"/>
              </a:lnSpc>
              <a:buFont typeface="Arial" pitchFamily="34" charset="0"/>
              <a:buChar char="•"/>
            </a:pPr>
            <a:r>
              <a:rPr lang="en-US" sz="1100" dirty="0"/>
              <a:t>Regulatory Changes</a:t>
            </a:r>
          </a:p>
        </p:txBody>
      </p:sp>
      <p:sp>
        <p:nvSpPr>
          <p:cNvPr id="25" name="TextBox 24"/>
          <p:cNvSpPr txBox="1"/>
          <p:nvPr/>
        </p:nvSpPr>
        <p:spPr>
          <a:xfrm>
            <a:off x="4572001" y="2194706"/>
            <a:ext cx="2013008" cy="1785066"/>
          </a:xfrm>
          <a:prstGeom prst="rect">
            <a:avLst/>
          </a:prstGeom>
          <a:noFill/>
        </p:spPr>
        <p:txBody>
          <a:bodyPr wrap="square" lIns="45701" tIns="45701" rIns="45701" bIns="45701" rtlCol="0">
            <a:spAutoFit/>
          </a:bodyPr>
          <a:lstStyle/>
          <a:p>
            <a:pPr marL="112700" indent="-112700">
              <a:lnSpc>
                <a:spcPct val="200000"/>
              </a:lnSpc>
              <a:buFont typeface="Arial" pitchFamily="34" charset="0"/>
              <a:buChar char="•"/>
            </a:pPr>
            <a:r>
              <a:rPr lang="en-US" sz="1100" dirty="0" smtClean="0"/>
              <a:t>Goals &amp; Objectives</a:t>
            </a:r>
          </a:p>
          <a:p>
            <a:pPr marL="112700" indent="-112700">
              <a:lnSpc>
                <a:spcPct val="200000"/>
              </a:lnSpc>
              <a:buFont typeface="Arial" pitchFamily="34" charset="0"/>
              <a:buChar char="•"/>
            </a:pPr>
            <a:r>
              <a:rPr lang="en-US" sz="1100" dirty="0" smtClean="0"/>
              <a:t>Initiative Design</a:t>
            </a:r>
          </a:p>
          <a:p>
            <a:pPr marL="112700" indent="-112700">
              <a:lnSpc>
                <a:spcPct val="200000"/>
              </a:lnSpc>
              <a:buFont typeface="Arial" pitchFamily="34" charset="0"/>
              <a:buChar char="•"/>
            </a:pPr>
            <a:r>
              <a:rPr lang="en-US" sz="1100" dirty="0" smtClean="0"/>
              <a:t>Initiative </a:t>
            </a:r>
            <a:r>
              <a:rPr lang="en-US" sz="1100" dirty="0"/>
              <a:t>Prioritization</a:t>
            </a:r>
          </a:p>
          <a:p>
            <a:pPr marL="112700" indent="-112700">
              <a:lnSpc>
                <a:spcPct val="200000"/>
              </a:lnSpc>
              <a:buFont typeface="Arial" pitchFamily="34" charset="0"/>
              <a:buChar char="•"/>
            </a:pPr>
            <a:r>
              <a:rPr lang="en-US" sz="1100" dirty="0"/>
              <a:t>Financial Summary</a:t>
            </a:r>
          </a:p>
          <a:p>
            <a:pPr marL="112700" indent="-112700">
              <a:lnSpc>
                <a:spcPct val="200000"/>
              </a:lnSpc>
              <a:buFont typeface="Arial" pitchFamily="34" charset="0"/>
              <a:buChar char="•"/>
            </a:pPr>
            <a:r>
              <a:rPr lang="en-US" sz="1100" dirty="0"/>
              <a:t>Implementation Timeline</a:t>
            </a:r>
          </a:p>
        </p:txBody>
      </p:sp>
      <p:sp>
        <p:nvSpPr>
          <p:cNvPr id="52" name="TextBox 51"/>
          <p:cNvSpPr txBox="1"/>
          <p:nvPr/>
        </p:nvSpPr>
        <p:spPr>
          <a:xfrm>
            <a:off x="399866" y="2194706"/>
            <a:ext cx="1809934" cy="1415734"/>
          </a:xfrm>
          <a:prstGeom prst="rect">
            <a:avLst/>
          </a:prstGeom>
          <a:noFill/>
        </p:spPr>
        <p:txBody>
          <a:bodyPr wrap="square" lIns="45701" tIns="45701" rIns="45701" bIns="45701" rtlCol="0">
            <a:spAutoFit/>
          </a:bodyPr>
          <a:lstStyle/>
          <a:p>
            <a:pPr marL="112700" indent="-112700">
              <a:lnSpc>
                <a:spcPct val="200000"/>
              </a:lnSpc>
              <a:spcBef>
                <a:spcPts val="1200"/>
              </a:spcBef>
              <a:buFont typeface="Arial" pitchFamily="34" charset="0"/>
              <a:buChar char="•"/>
            </a:pPr>
            <a:r>
              <a:rPr lang="en-US" sz="1100" dirty="0"/>
              <a:t>Mission and </a:t>
            </a:r>
            <a:r>
              <a:rPr lang="en-US" sz="1100" dirty="0" smtClean="0"/>
              <a:t>Vision</a:t>
            </a:r>
          </a:p>
          <a:p>
            <a:pPr marL="112700" indent="-112700">
              <a:spcBef>
                <a:spcPts val="1200"/>
              </a:spcBef>
              <a:buFont typeface="Arial" pitchFamily="34" charset="0"/>
              <a:buChar char="•"/>
            </a:pPr>
            <a:r>
              <a:rPr lang="en-US" sz="1100" dirty="0" smtClean="0"/>
              <a:t>Previous Strategic</a:t>
            </a:r>
            <a:br>
              <a:rPr lang="en-US" sz="1100" dirty="0" smtClean="0"/>
            </a:br>
            <a:r>
              <a:rPr lang="en-US" sz="1100" dirty="0" smtClean="0"/>
              <a:t>Plan Review</a:t>
            </a:r>
          </a:p>
          <a:p>
            <a:pPr marL="112700" indent="-112700">
              <a:spcBef>
                <a:spcPts val="1200"/>
              </a:spcBef>
              <a:buFont typeface="Arial" pitchFamily="34" charset="0"/>
              <a:buChar char="•"/>
            </a:pPr>
            <a:r>
              <a:rPr lang="en-US" sz="1100" dirty="0" smtClean="0"/>
              <a:t>Current volume performance</a:t>
            </a:r>
            <a:endParaRPr lang="en-US" sz="1100" dirty="0"/>
          </a:p>
        </p:txBody>
      </p:sp>
      <p:sp>
        <p:nvSpPr>
          <p:cNvPr id="57" name="TextBox 56"/>
          <p:cNvSpPr txBox="1"/>
          <p:nvPr/>
        </p:nvSpPr>
        <p:spPr>
          <a:xfrm>
            <a:off x="6702357" y="2194706"/>
            <a:ext cx="1998776" cy="1785076"/>
          </a:xfrm>
          <a:prstGeom prst="rect">
            <a:avLst/>
          </a:prstGeom>
          <a:noFill/>
        </p:spPr>
        <p:txBody>
          <a:bodyPr wrap="square" lIns="45701" tIns="45701" rIns="45701" bIns="45701" rtlCol="0">
            <a:spAutoFit/>
          </a:bodyPr>
          <a:lstStyle/>
          <a:p>
            <a:pPr marL="112700" indent="-112700">
              <a:lnSpc>
                <a:spcPct val="200000"/>
              </a:lnSpc>
              <a:buFont typeface="Arial" pitchFamily="34" charset="0"/>
              <a:buChar char="•"/>
            </a:pPr>
            <a:r>
              <a:rPr lang="en-US" sz="1100" dirty="0" smtClean="0"/>
              <a:t>Total Investment Summary</a:t>
            </a:r>
            <a:endParaRPr lang="en-US" sz="1100" dirty="0"/>
          </a:p>
          <a:p>
            <a:pPr marL="112700" indent="-112700">
              <a:lnSpc>
                <a:spcPct val="200000"/>
              </a:lnSpc>
              <a:buFont typeface="Arial" pitchFamily="34" charset="0"/>
              <a:buChar char="•"/>
            </a:pPr>
            <a:r>
              <a:rPr lang="en-US" sz="1100" dirty="0"/>
              <a:t>Interdepartmental Support</a:t>
            </a:r>
          </a:p>
          <a:p>
            <a:pPr marL="112700" indent="-112700">
              <a:lnSpc>
                <a:spcPct val="200000"/>
              </a:lnSpc>
              <a:buFont typeface="Arial" pitchFamily="34" charset="0"/>
              <a:buChar char="•"/>
            </a:pPr>
            <a:r>
              <a:rPr lang="en-US" sz="1100" dirty="0" smtClean="0"/>
              <a:t>Performance Scorecard</a:t>
            </a:r>
            <a:endParaRPr lang="en-US" sz="1100" dirty="0"/>
          </a:p>
          <a:p>
            <a:pPr marL="112700" indent="-112700">
              <a:lnSpc>
                <a:spcPct val="200000"/>
              </a:lnSpc>
              <a:buFont typeface="Arial" pitchFamily="34" charset="0"/>
              <a:buChar char="•"/>
            </a:pPr>
            <a:r>
              <a:rPr lang="en-US" sz="1100" dirty="0"/>
              <a:t>Communication Plan </a:t>
            </a:r>
          </a:p>
          <a:p>
            <a:pPr>
              <a:lnSpc>
                <a:spcPct val="200000"/>
              </a:lnSpc>
            </a:pPr>
            <a:endParaRPr lang="en-US" sz="1100" dirty="0"/>
          </a:p>
        </p:txBody>
      </p:sp>
      <p:sp>
        <p:nvSpPr>
          <p:cNvPr id="58" name="Chevron 57"/>
          <p:cNvSpPr/>
          <p:nvPr/>
        </p:nvSpPr>
        <p:spPr bwMode="gray">
          <a:xfrm>
            <a:off x="39986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CURRENT </a:t>
            </a:r>
            <a:r>
              <a:rPr lang="en-US" sz="1100" b="1" dirty="0" smtClean="0">
                <a:solidFill>
                  <a:prstClr val="black"/>
                </a:solidFill>
              </a:rPr>
              <a:t>PERFORMANCE</a:t>
            </a:r>
          </a:p>
          <a:p>
            <a:pPr algn="ctr" defTabSz="2090094"/>
            <a:r>
              <a:rPr lang="en-US" sz="1100" b="1" dirty="0" smtClean="0">
                <a:solidFill>
                  <a:prstClr val="black"/>
                </a:solidFill>
              </a:rPr>
              <a:t>ANALYSIS</a:t>
            </a:r>
            <a:endParaRPr lang="en-US" sz="1100" b="1" dirty="0">
              <a:solidFill>
                <a:prstClr val="black"/>
              </a:solidFill>
            </a:endParaRPr>
          </a:p>
        </p:txBody>
      </p:sp>
      <p:sp>
        <p:nvSpPr>
          <p:cNvPr id="59" name="Chevron 58"/>
          <p:cNvSpPr/>
          <p:nvPr/>
        </p:nvSpPr>
        <p:spPr bwMode="gray">
          <a:xfrm>
            <a:off x="247021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FUTURE              </a:t>
            </a:r>
            <a:r>
              <a:rPr lang="en-US" sz="1100" b="1" dirty="0" smtClean="0">
                <a:solidFill>
                  <a:prstClr val="black"/>
                </a:solidFill>
              </a:rPr>
              <a:t>MARKET ASSESSMENT</a:t>
            </a:r>
            <a:endParaRPr lang="en-US" sz="1100" b="1" dirty="0">
              <a:solidFill>
                <a:prstClr val="black"/>
              </a:solidFill>
            </a:endParaRPr>
          </a:p>
        </p:txBody>
      </p:sp>
      <p:sp>
        <p:nvSpPr>
          <p:cNvPr id="60" name="Chevron 59"/>
          <p:cNvSpPr/>
          <p:nvPr/>
        </p:nvSpPr>
        <p:spPr bwMode="gray">
          <a:xfrm>
            <a:off x="454056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a:solidFill>
                  <a:prstClr val="black"/>
                </a:solidFill>
              </a:rPr>
              <a:t>PLAN                      DESIGN</a:t>
            </a:r>
          </a:p>
        </p:txBody>
      </p:sp>
      <p:sp>
        <p:nvSpPr>
          <p:cNvPr id="61" name="Chevron 60"/>
          <p:cNvSpPr/>
          <p:nvPr/>
        </p:nvSpPr>
        <p:spPr bwMode="gray">
          <a:xfrm>
            <a:off x="6610917" y="1577447"/>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1100" b="1" dirty="0" smtClean="0">
                <a:solidFill>
                  <a:prstClr val="black"/>
                </a:solidFill>
              </a:rPr>
              <a:t>PLAN</a:t>
            </a:r>
            <a:br>
              <a:rPr lang="en-US" sz="1100" b="1" dirty="0" smtClean="0">
                <a:solidFill>
                  <a:prstClr val="black"/>
                </a:solidFill>
              </a:rPr>
            </a:br>
            <a:r>
              <a:rPr lang="en-US" sz="1100" b="1" dirty="0" smtClean="0">
                <a:solidFill>
                  <a:prstClr val="black"/>
                </a:solidFill>
              </a:rPr>
              <a:t>SUMMARY</a:t>
            </a:r>
            <a:endParaRPr lang="en-US" sz="1100" b="1" dirty="0">
              <a:solidFill>
                <a:prstClr val="black"/>
              </a:solidFill>
            </a:endParaRPr>
          </a:p>
        </p:txBody>
      </p:sp>
      <p:sp>
        <p:nvSpPr>
          <p:cNvPr id="63" name="TextBox 62"/>
          <p:cNvSpPr txBox="1"/>
          <p:nvPr/>
        </p:nvSpPr>
        <p:spPr bwMode="gray">
          <a:xfrm>
            <a:off x="1295400" y="1193219"/>
            <a:ext cx="196992" cy="308028"/>
          </a:xfrm>
          <a:prstGeom prst="rect">
            <a:avLst/>
          </a:prstGeom>
          <a:noFill/>
        </p:spPr>
        <p:txBody>
          <a:bodyPr wrap="none" lIns="45714" tIns="45714" rIns="45714" bIns="45714" rtlCol="0">
            <a:spAutoFit/>
          </a:bodyPr>
          <a:lstStyle/>
          <a:p>
            <a:r>
              <a:rPr lang="en-US" sz="1400" b="1" dirty="0">
                <a:solidFill>
                  <a:schemeClr val="accent2"/>
                </a:solidFill>
              </a:rPr>
              <a:t>1</a:t>
            </a:r>
          </a:p>
        </p:txBody>
      </p:sp>
      <p:sp>
        <p:nvSpPr>
          <p:cNvPr id="66" name="TextBox 65"/>
          <p:cNvSpPr txBox="1"/>
          <p:nvPr/>
        </p:nvSpPr>
        <p:spPr bwMode="gray">
          <a:xfrm>
            <a:off x="34290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2</a:t>
            </a:r>
          </a:p>
        </p:txBody>
      </p:sp>
      <p:sp>
        <p:nvSpPr>
          <p:cNvPr id="67" name="TextBox 66"/>
          <p:cNvSpPr txBox="1"/>
          <p:nvPr/>
        </p:nvSpPr>
        <p:spPr bwMode="gray">
          <a:xfrm>
            <a:off x="54864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3</a:t>
            </a:r>
          </a:p>
        </p:txBody>
      </p:sp>
      <p:sp>
        <p:nvSpPr>
          <p:cNvPr id="68" name="TextBox 67"/>
          <p:cNvSpPr txBox="1"/>
          <p:nvPr/>
        </p:nvSpPr>
        <p:spPr bwMode="gray">
          <a:xfrm>
            <a:off x="7543801" y="1193219"/>
            <a:ext cx="196992" cy="308028"/>
          </a:xfrm>
          <a:prstGeom prst="rect">
            <a:avLst/>
          </a:prstGeom>
          <a:noFill/>
        </p:spPr>
        <p:txBody>
          <a:bodyPr wrap="none" lIns="45714" tIns="45714" rIns="45714" bIns="45714" rtlCol="0">
            <a:spAutoFit/>
          </a:bodyPr>
          <a:lstStyle/>
          <a:p>
            <a:r>
              <a:rPr lang="en-US" sz="1400" b="1" dirty="0">
                <a:solidFill>
                  <a:schemeClr val="accent2"/>
                </a:solidFill>
              </a:rPr>
              <a:t>4</a:t>
            </a:r>
          </a:p>
        </p:txBody>
      </p:sp>
    </p:spTree>
    <p:extLst>
      <p:ext uri="{BB962C8B-B14F-4D97-AF65-F5344CB8AC3E}">
        <p14:creationId xmlns:p14="http://schemas.microsoft.com/office/powerpoint/2010/main" val="4108381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50</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a:t>
            </a:r>
            <a:r>
              <a:rPr lang="en-US" i="1" dirty="0" smtClean="0"/>
              <a:t>2: Improve Patient Satisfaction</a:t>
            </a:r>
            <a:endParaRPr lang="en-US" i="1" dirty="0"/>
          </a:p>
        </p:txBody>
      </p:sp>
      <p:sp>
        <p:nvSpPr>
          <p:cNvPr id="4" name="Title 3"/>
          <p:cNvSpPr>
            <a:spLocks noGrp="1"/>
          </p:cNvSpPr>
          <p:nvPr>
            <p:ph type="title"/>
          </p:nvPr>
        </p:nvSpPr>
        <p:spPr/>
        <p:txBody>
          <a:bodyPr/>
          <a:lstStyle/>
          <a:p>
            <a:r>
              <a:rPr lang="en-US" dirty="0" smtClean="0"/>
              <a:t>Objective #</a:t>
            </a:r>
            <a:r>
              <a:rPr lang="en-US" i="1" dirty="0" smtClean="0"/>
              <a:t>1: Improve Care Process</a:t>
            </a:r>
            <a:endParaRPr lang="en-US" i="1" dirty="0"/>
          </a:p>
        </p:txBody>
      </p:sp>
      <p:graphicFrame>
        <p:nvGraphicFramePr>
          <p:cNvPr id="6" name="Chart 5"/>
          <p:cNvGraphicFramePr/>
          <p:nvPr>
            <p:extLst>
              <p:ext uri="{D42A27DB-BD31-4B8C-83A1-F6EECF244321}">
                <p14:modId xmlns:p14="http://schemas.microsoft.com/office/powerpoint/2010/main" val="2921651371"/>
              </p:ext>
            </p:extLst>
          </p:nvPr>
        </p:nvGraphicFramePr>
        <p:xfrm>
          <a:off x="730532" y="1234324"/>
          <a:ext cx="3423230" cy="1889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55493122"/>
              </p:ext>
            </p:extLst>
          </p:nvPr>
        </p:nvGraphicFramePr>
        <p:xfrm>
          <a:off x="4944900" y="1234324"/>
          <a:ext cx="3423230" cy="1889877"/>
        </p:xfrm>
        <a:graphic>
          <a:graphicData uri="http://schemas.openxmlformats.org/drawingml/2006/chart">
            <c:chart xmlns:c="http://schemas.openxmlformats.org/drawingml/2006/chart" xmlns:r="http://schemas.openxmlformats.org/officeDocument/2006/relationships" r:id="rId4"/>
          </a:graphicData>
        </a:graphic>
      </p:graphicFrame>
      <p:sp>
        <p:nvSpPr>
          <p:cNvPr id="24" name="Chevron 23"/>
          <p:cNvSpPr/>
          <p:nvPr/>
        </p:nvSpPr>
        <p:spPr bwMode="gray">
          <a:xfrm>
            <a:off x="6716238"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25" name="Chevron 24"/>
          <p:cNvSpPr/>
          <p:nvPr/>
        </p:nvSpPr>
        <p:spPr bwMode="gray">
          <a:xfrm>
            <a:off x="7717474"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31" name="Chevron 30"/>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
        <p:nvSpPr>
          <p:cNvPr id="19" name="Slide Number Placeholder 1"/>
          <p:cNvSpPr txBox="1">
            <a:spLocks/>
          </p:cNvSpPr>
          <p:nvPr/>
        </p:nvSpPr>
        <p:spPr bwMode="gray">
          <a:xfrm>
            <a:off x="4261121" y="6454595"/>
            <a:ext cx="621771" cy="242047"/>
          </a:xfrm>
          <a:prstGeom prst="rect">
            <a:avLst/>
          </a:prstGeom>
        </p:spPr>
        <p:txBody>
          <a:bodyPr vert="horz" wrap="square" lIns="40840" tIns="40840" rIns="40840" bIns="40840" rtlCol="0" anchor="t">
            <a:noAutofit/>
          </a:bodyPr>
          <a:lstStyle>
            <a:defPPr>
              <a:defRPr lang="en-US"/>
            </a:defPPr>
            <a:lvl1pPr marL="0" algn="ctr" defTabSz="910407" rtl="0" eaLnBrk="1" latinLnBrk="0" hangingPunct="1">
              <a:defRPr sz="900" kern="1200">
                <a:solidFill>
                  <a:schemeClr val="accent5"/>
                </a:solidFill>
                <a:latin typeface="+mn-lt"/>
                <a:ea typeface="+mn-ea"/>
                <a:cs typeface="+mn-cs"/>
              </a:defRPr>
            </a:lvl1pPr>
            <a:lvl2pPr marL="455209" algn="l" defTabSz="910407" rtl="0" eaLnBrk="1" latinLnBrk="0" hangingPunct="1">
              <a:defRPr sz="1900" kern="1200">
                <a:solidFill>
                  <a:schemeClr val="tx1"/>
                </a:solidFill>
                <a:latin typeface="+mn-lt"/>
                <a:ea typeface="+mn-ea"/>
                <a:cs typeface="+mn-cs"/>
              </a:defRPr>
            </a:lvl2pPr>
            <a:lvl3pPr marL="910407" algn="l" defTabSz="910407" rtl="0" eaLnBrk="1" latinLnBrk="0" hangingPunct="1">
              <a:defRPr sz="1900" kern="1200">
                <a:solidFill>
                  <a:schemeClr val="tx1"/>
                </a:solidFill>
                <a:latin typeface="+mn-lt"/>
                <a:ea typeface="+mn-ea"/>
                <a:cs typeface="+mn-cs"/>
              </a:defRPr>
            </a:lvl3pPr>
            <a:lvl4pPr marL="1365610" algn="l" defTabSz="910407" rtl="0" eaLnBrk="1" latinLnBrk="0" hangingPunct="1">
              <a:defRPr sz="1900" kern="1200">
                <a:solidFill>
                  <a:schemeClr val="tx1"/>
                </a:solidFill>
                <a:latin typeface="+mn-lt"/>
                <a:ea typeface="+mn-ea"/>
                <a:cs typeface="+mn-cs"/>
              </a:defRPr>
            </a:lvl4pPr>
            <a:lvl5pPr marL="1820815" algn="l" defTabSz="910407" rtl="0" eaLnBrk="1" latinLnBrk="0" hangingPunct="1">
              <a:defRPr sz="1900" kern="1200">
                <a:solidFill>
                  <a:schemeClr val="tx1"/>
                </a:solidFill>
                <a:latin typeface="+mn-lt"/>
                <a:ea typeface="+mn-ea"/>
                <a:cs typeface="+mn-cs"/>
              </a:defRPr>
            </a:lvl5pPr>
            <a:lvl6pPr marL="2276018" algn="l" defTabSz="910407" rtl="0" eaLnBrk="1" latinLnBrk="0" hangingPunct="1">
              <a:defRPr sz="1900" kern="1200">
                <a:solidFill>
                  <a:schemeClr val="tx1"/>
                </a:solidFill>
                <a:latin typeface="+mn-lt"/>
                <a:ea typeface="+mn-ea"/>
                <a:cs typeface="+mn-cs"/>
              </a:defRPr>
            </a:lvl6pPr>
            <a:lvl7pPr marL="2731219" algn="l" defTabSz="910407" rtl="0" eaLnBrk="1" latinLnBrk="0" hangingPunct="1">
              <a:defRPr sz="1900" kern="1200">
                <a:solidFill>
                  <a:schemeClr val="tx1"/>
                </a:solidFill>
                <a:latin typeface="+mn-lt"/>
                <a:ea typeface="+mn-ea"/>
                <a:cs typeface="+mn-cs"/>
              </a:defRPr>
            </a:lvl7pPr>
            <a:lvl8pPr marL="3186425" algn="l" defTabSz="910407" rtl="0" eaLnBrk="1" latinLnBrk="0" hangingPunct="1">
              <a:defRPr sz="1900" kern="1200">
                <a:solidFill>
                  <a:schemeClr val="tx1"/>
                </a:solidFill>
                <a:latin typeface="+mn-lt"/>
                <a:ea typeface="+mn-ea"/>
                <a:cs typeface="+mn-cs"/>
              </a:defRPr>
            </a:lvl8pPr>
            <a:lvl9pPr marL="3641626" algn="l" defTabSz="910407"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50</a:t>
            </a:fld>
            <a:endParaRPr lang="en-US" dirty="0">
              <a:solidFill>
                <a:srgbClr val="000000"/>
              </a:solidFill>
            </a:endParaRPr>
          </a:p>
        </p:txBody>
      </p:sp>
      <p:sp>
        <p:nvSpPr>
          <p:cNvPr id="20" name="TextBox 19"/>
          <p:cNvSpPr txBox="1"/>
          <p:nvPr/>
        </p:nvSpPr>
        <p:spPr>
          <a:xfrm>
            <a:off x="399868" y="4980802"/>
            <a:ext cx="1047937" cy="261580"/>
          </a:xfrm>
          <a:prstGeom prst="rect">
            <a:avLst/>
          </a:prstGeom>
          <a:noFill/>
        </p:spPr>
        <p:txBody>
          <a:bodyPr wrap="square" lIns="45705" tIns="45705" rIns="45705" bIns="45705" rtlCol="0">
            <a:spAutoFit/>
          </a:bodyPr>
          <a:lstStyle/>
          <a:p>
            <a:pPr algn="ctr" defTabSz="910118"/>
            <a:r>
              <a:rPr lang="en-US" sz="1100" dirty="0">
                <a:solidFill>
                  <a:prstClr val="black"/>
                </a:solidFill>
              </a:rPr>
              <a:t>BARRIERS</a:t>
            </a:r>
          </a:p>
        </p:txBody>
      </p:sp>
      <p:sp>
        <p:nvSpPr>
          <p:cNvPr id="21" name="TextBox 20"/>
          <p:cNvSpPr txBox="1"/>
          <p:nvPr/>
        </p:nvSpPr>
        <p:spPr>
          <a:xfrm>
            <a:off x="384628" y="3380605"/>
            <a:ext cx="1047937" cy="261580"/>
          </a:xfrm>
          <a:prstGeom prst="rect">
            <a:avLst/>
          </a:prstGeom>
          <a:noFill/>
        </p:spPr>
        <p:txBody>
          <a:bodyPr wrap="square" lIns="45705" tIns="45705" rIns="45705" bIns="45705" rtlCol="0">
            <a:spAutoFit/>
          </a:bodyPr>
          <a:lstStyle/>
          <a:p>
            <a:pPr algn="ctr" defTabSz="910118"/>
            <a:r>
              <a:rPr lang="en-US" sz="1100" dirty="0">
                <a:solidFill>
                  <a:prstClr val="black"/>
                </a:solidFill>
              </a:rPr>
              <a:t>DRIVERS</a:t>
            </a:r>
          </a:p>
        </p:txBody>
      </p:sp>
      <p:cxnSp>
        <p:nvCxnSpPr>
          <p:cNvPr id="22" name="Straight Connector 21"/>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6" y="3657605"/>
            <a:ext cx="4090319" cy="261580"/>
          </a:xfrm>
          <a:prstGeom prst="rect">
            <a:avLst/>
          </a:prstGeom>
          <a:noFill/>
        </p:spPr>
        <p:txBody>
          <a:bodyPr wrap="square" lIns="45705" tIns="45705" rIns="45705" bIns="45705" rtlCol="0">
            <a:spAutoFit/>
          </a:bodyPr>
          <a:lstStyle/>
          <a:p>
            <a:pPr algn="ctr" defTabSz="910118"/>
            <a:r>
              <a:rPr lang="en-US" sz="1100" dirty="0">
                <a:solidFill>
                  <a:prstClr val="black"/>
                </a:solidFill>
              </a:rPr>
              <a:t>Internal</a:t>
            </a:r>
          </a:p>
        </p:txBody>
      </p:sp>
      <p:sp>
        <p:nvSpPr>
          <p:cNvPr id="27" name="TextBox 26"/>
          <p:cNvSpPr txBox="1"/>
          <p:nvPr/>
        </p:nvSpPr>
        <p:spPr>
          <a:xfrm>
            <a:off x="457206" y="5257805"/>
            <a:ext cx="4090319" cy="261580"/>
          </a:xfrm>
          <a:prstGeom prst="rect">
            <a:avLst/>
          </a:prstGeom>
          <a:noFill/>
        </p:spPr>
        <p:txBody>
          <a:bodyPr wrap="square" lIns="45705" tIns="45705" rIns="45705" bIns="45705" rtlCol="0">
            <a:spAutoFit/>
          </a:bodyPr>
          <a:lstStyle/>
          <a:p>
            <a:pPr algn="ctr" defTabSz="910118"/>
            <a:r>
              <a:rPr lang="en-US" sz="1100" dirty="0">
                <a:solidFill>
                  <a:prstClr val="black"/>
                </a:solidFill>
              </a:rPr>
              <a:t>Internal</a:t>
            </a:r>
          </a:p>
        </p:txBody>
      </p:sp>
      <p:sp>
        <p:nvSpPr>
          <p:cNvPr id="29" name="TextBox 28"/>
          <p:cNvSpPr txBox="1"/>
          <p:nvPr/>
        </p:nvSpPr>
        <p:spPr>
          <a:xfrm>
            <a:off x="4547523" y="3657605"/>
            <a:ext cx="4090319" cy="261580"/>
          </a:xfrm>
          <a:prstGeom prst="rect">
            <a:avLst/>
          </a:prstGeom>
          <a:noFill/>
        </p:spPr>
        <p:txBody>
          <a:bodyPr wrap="square" lIns="45705" tIns="45705" rIns="45705" bIns="45705" rtlCol="0">
            <a:spAutoFit/>
          </a:bodyPr>
          <a:lstStyle/>
          <a:p>
            <a:pPr algn="ctr" defTabSz="910118"/>
            <a:r>
              <a:rPr lang="en-US" sz="1100" dirty="0">
                <a:solidFill>
                  <a:prstClr val="black"/>
                </a:solidFill>
              </a:rPr>
              <a:t>External</a:t>
            </a:r>
          </a:p>
        </p:txBody>
      </p:sp>
      <p:sp>
        <p:nvSpPr>
          <p:cNvPr id="30" name="TextBox 29"/>
          <p:cNvSpPr txBox="1"/>
          <p:nvPr/>
        </p:nvSpPr>
        <p:spPr>
          <a:xfrm>
            <a:off x="4547524" y="5257802"/>
            <a:ext cx="4090319" cy="261580"/>
          </a:xfrm>
          <a:prstGeom prst="rect">
            <a:avLst/>
          </a:prstGeom>
          <a:noFill/>
        </p:spPr>
        <p:txBody>
          <a:bodyPr wrap="square" lIns="45705" tIns="45705" rIns="45705" bIns="45705" rtlCol="0">
            <a:spAutoFit/>
          </a:bodyPr>
          <a:lstStyle/>
          <a:p>
            <a:pPr algn="ctr" defTabSz="910118"/>
            <a:r>
              <a:rPr lang="en-US" sz="1100" dirty="0">
                <a:solidFill>
                  <a:prstClr val="black"/>
                </a:solidFill>
              </a:rPr>
              <a:t>External</a:t>
            </a:r>
          </a:p>
        </p:txBody>
      </p:sp>
      <p:sp>
        <p:nvSpPr>
          <p:cNvPr id="28" name="Rectangle 27"/>
          <p:cNvSpPr/>
          <p:nvPr/>
        </p:nvSpPr>
        <p:spPr>
          <a:xfrm>
            <a:off x="457207" y="3934599"/>
            <a:ext cx="4090319" cy="815578"/>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Updated broadband technology to transfer images</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New staffing model ensures 24/7 coverage </a:t>
            </a:r>
          </a:p>
          <a:p>
            <a:pPr marL="626451" lvl="1" indent="-171387" defTabSz="914064">
              <a:lnSpc>
                <a:spcPct val="80000"/>
              </a:lnSpc>
              <a:spcBef>
                <a:spcPct val="50000"/>
              </a:spcBef>
              <a:buFont typeface="Arial" pitchFamily="34" charset="0"/>
              <a:buChar char="•"/>
              <a:defRPr/>
            </a:pPr>
            <a:endParaRPr lang="en-US" sz="1000" i="1" kern="0" dirty="0" smtClean="0">
              <a:solidFill>
                <a:sysClr val="windowText" lastClr="000000"/>
              </a:solidFill>
            </a:endParaRPr>
          </a:p>
          <a:p>
            <a:pPr marL="626451" lvl="1" indent="-171387" defTabSz="914064">
              <a:lnSpc>
                <a:spcPct val="80000"/>
              </a:lnSpc>
              <a:spcBef>
                <a:spcPct val="50000"/>
              </a:spcBef>
              <a:buFont typeface="Arial" pitchFamily="34" charset="0"/>
              <a:buChar char="•"/>
              <a:defRPr/>
            </a:pPr>
            <a:endParaRPr lang="en-US" sz="1000" i="1" kern="0" dirty="0">
              <a:solidFill>
                <a:sysClr val="windowText" lastClr="000000"/>
              </a:solidFill>
            </a:endParaRPr>
          </a:p>
        </p:txBody>
      </p:sp>
      <p:sp>
        <p:nvSpPr>
          <p:cNvPr id="36" name="Rectangle 35"/>
          <p:cNvSpPr/>
          <p:nvPr/>
        </p:nvSpPr>
        <p:spPr>
          <a:xfrm>
            <a:off x="457207" y="5534799"/>
            <a:ext cx="4090319" cy="538579"/>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Only 50% of physician practices on EMR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Lack of effective means for communication within department</a:t>
            </a:r>
            <a:endParaRPr lang="en-US" sz="1000" i="1" kern="0" dirty="0">
              <a:solidFill>
                <a:sysClr val="windowText" lastClr="000000"/>
              </a:solidFill>
            </a:endParaRPr>
          </a:p>
        </p:txBody>
      </p:sp>
      <p:sp>
        <p:nvSpPr>
          <p:cNvPr id="37" name="Rectangle 36"/>
          <p:cNvSpPr/>
          <p:nvPr/>
        </p:nvSpPr>
        <p:spPr>
          <a:xfrm>
            <a:off x="4547523" y="5534799"/>
            <a:ext cx="4090319" cy="661689"/>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Physician shortage resulting in long wait times; physician recruitment highly competitive </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Local payers not yet reimbursing for alternative visits types such as e-visits using store-and-forward technology</a:t>
            </a:r>
            <a:endParaRPr lang="en-US" sz="1000" i="1" kern="0" dirty="0">
              <a:solidFill>
                <a:sysClr val="windowText" lastClr="000000"/>
              </a:solidFill>
            </a:endParaRPr>
          </a:p>
        </p:txBody>
      </p:sp>
      <p:sp>
        <p:nvSpPr>
          <p:cNvPr id="38" name="Rectangle 37"/>
          <p:cNvSpPr/>
          <p:nvPr/>
        </p:nvSpPr>
        <p:spPr>
          <a:xfrm>
            <a:off x="4547526" y="3934599"/>
            <a:ext cx="4090319" cy="661689"/>
          </a:xfrm>
          <a:prstGeom prst="rect">
            <a:avLst/>
          </a:prstGeom>
        </p:spPr>
        <p:txBody>
          <a:bodyPr wrap="square" lIns="91413" tIns="45705" rIns="91413" bIns="45705">
            <a:spAutoFit/>
          </a:bodyPr>
          <a:lstStyle/>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Patient population well-educated and health literate, comfortable with imaging technology</a:t>
            </a:r>
          </a:p>
          <a:p>
            <a:pPr marL="626451" lvl="1" indent="-171387" defTabSz="914064">
              <a:lnSpc>
                <a:spcPct val="80000"/>
              </a:lnSpc>
              <a:spcBef>
                <a:spcPct val="50000"/>
              </a:spcBef>
              <a:buFont typeface="Arial" pitchFamily="34" charset="0"/>
              <a:buChar char="•"/>
              <a:defRPr/>
            </a:pPr>
            <a:r>
              <a:rPr lang="en-US" sz="1000" i="1" kern="0" dirty="0" smtClean="0">
                <a:solidFill>
                  <a:sysClr val="windowText" lastClr="000000"/>
                </a:solidFill>
              </a:rPr>
              <a:t>Local payers beginning to reimburse for care coordination efforts </a:t>
            </a:r>
            <a:endParaRPr lang="en-US" sz="1000" i="1" kern="0" dirty="0">
              <a:solidFill>
                <a:sysClr val="windowText" lastClr="000000"/>
              </a:solidFill>
            </a:endParaRPr>
          </a:p>
        </p:txBody>
      </p:sp>
    </p:spTree>
    <p:extLst>
      <p:ext uri="{BB962C8B-B14F-4D97-AF65-F5344CB8AC3E}">
        <p14:creationId xmlns:p14="http://schemas.microsoft.com/office/powerpoint/2010/main" val="587929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#2: </a:t>
            </a:r>
            <a:r>
              <a:rPr lang="en-US" i="1" dirty="0" smtClean="0"/>
              <a:t>Improve Patient</a:t>
            </a:r>
            <a:r>
              <a:rPr lang="en-US" dirty="0" smtClean="0"/>
              <a:t> </a:t>
            </a:r>
            <a:r>
              <a:rPr lang="en-US" i="1" dirty="0" smtClean="0"/>
              <a:t>Satisfaction</a:t>
            </a:r>
            <a:r>
              <a:rPr lang="en-US" dirty="0" smtClean="0"/>
              <a:t> </a:t>
            </a:r>
            <a:endParaRPr lang="en-US" dirty="0"/>
          </a:p>
        </p:txBody>
      </p:sp>
      <p:sp>
        <p:nvSpPr>
          <p:cNvPr id="4" name="Title 3"/>
          <p:cNvSpPr>
            <a:spLocks noGrp="1"/>
          </p:cNvSpPr>
          <p:nvPr>
            <p:ph type="title"/>
          </p:nvPr>
        </p:nvSpPr>
        <p:spPr/>
        <p:txBody>
          <a:bodyPr/>
          <a:lstStyle/>
          <a:p>
            <a:r>
              <a:rPr lang="en-US" dirty="0" smtClean="0"/>
              <a:t>Objective #</a:t>
            </a:r>
            <a:r>
              <a:rPr lang="en-US" i="1" dirty="0" smtClean="0"/>
              <a:t>1: Improve Care Processes</a:t>
            </a:r>
            <a:endParaRPr lang="en-US" i="1" dirty="0"/>
          </a:p>
        </p:txBody>
      </p:sp>
      <p:sp>
        <p:nvSpPr>
          <p:cNvPr id="14" name="Rectangle 13"/>
          <p:cNvSpPr/>
          <p:nvPr/>
        </p:nvSpPr>
        <p:spPr>
          <a:xfrm>
            <a:off x="399867" y="1158124"/>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413" tIns="45705" rIns="91413" bIns="45705" rtlCol="0" anchor="ctr"/>
          <a:lstStyle/>
          <a:p>
            <a:pPr algn="ctr"/>
            <a:endParaRPr lang="en-US"/>
          </a:p>
        </p:txBody>
      </p:sp>
      <p:sp>
        <p:nvSpPr>
          <p:cNvPr id="15" name="TextBox 14"/>
          <p:cNvSpPr txBox="1"/>
          <p:nvPr/>
        </p:nvSpPr>
        <p:spPr>
          <a:xfrm>
            <a:off x="514166" y="1213594"/>
            <a:ext cx="4446836" cy="261578"/>
          </a:xfrm>
          <a:prstGeom prst="rect">
            <a:avLst/>
          </a:prstGeom>
          <a:noFill/>
        </p:spPr>
        <p:txBody>
          <a:bodyPr wrap="square" lIns="45704" tIns="45704" rIns="45704" bIns="45704" rtlCol="0">
            <a:spAutoFit/>
          </a:bodyPr>
          <a:lstStyle/>
          <a:p>
            <a:r>
              <a:rPr lang="en-US" sz="1100" b="1" i="1" dirty="0"/>
              <a:t>Initiative #1: Patient Flow Assessment</a:t>
            </a:r>
          </a:p>
        </p:txBody>
      </p:sp>
      <p:sp>
        <p:nvSpPr>
          <p:cNvPr id="18" name="TextBox 17"/>
          <p:cNvSpPr txBox="1"/>
          <p:nvPr/>
        </p:nvSpPr>
        <p:spPr>
          <a:xfrm>
            <a:off x="528683" y="1490589"/>
            <a:ext cx="4446836" cy="1277240"/>
          </a:xfrm>
          <a:prstGeom prst="rect">
            <a:avLst/>
          </a:prstGeom>
          <a:noFill/>
        </p:spPr>
        <p:txBody>
          <a:bodyPr wrap="square" lIns="45704" tIns="45704" rIns="45704" bIns="45704" rtlCol="0">
            <a:spAutoFit/>
          </a:bodyPr>
          <a:lstStyle/>
          <a:p>
            <a:r>
              <a:rPr lang="en-US" sz="1100" i="1" dirty="0"/>
              <a:t>A 4-person, multidisciplinary task force will design and conduct patient flow assessment to identify </a:t>
            </a:r>
            <a:r>
              <a:rPr lang="en-US" sz="1100" i="1" dirty="0" smtClean="0"/>
              <a:t>areas to streamline patient visits.  </a:t>
            </a:r>
            <a:r>
              <a:rPr lang="en-US" sz="1100" i="1" dirty="0"/>
              <a:t>The team will be responsible for: </a:t>
            </a:r>
          </a:p>
          <a:p>
            <a:endParaRPr lang="en-US" sz="1100" i="1" dirty="0"/>
          </a:p>
          <a:p>
            <a:pPr marL="228527" indent="-228527">
              <a:buAutoNum type="arabicParenBoth"/>
            </a:pPr>
            <a:r>
              <a:rPr lang="en-US" sz="1100" i="1" dirty="0"/>
              <a:t>Identify issues in care flow affecting patient satisfaction.</a:t>
            </a:r>
          </a:p>
          <a:p>
            <a:pPr marL="228527" indent="-228527">
              <a:buAutoNum type="arabicParenBoth"/>
            </a:pPr>
            <a:r>
              <a:rPr lang="en-US" sz="1100" i="1" dirty="0" smtClean="0"/>
              <a:t>Prioritize top 3-5 opportunities</a:t>
            </a:r>
            <a:endParaRPr lang="en-US" sz="1100" i="1" dirty="0"/>
          </a:p>
          <a:p>
            <a:pPr marL="228527" indent="-228527">
              <a:buAutoNum type="arabicParenBoth"/>
            </a:pPr>
            <a:r>
              <a:rPr lang="en-US" sz="1100" i="1" dirty="0" smtClean="0"/>
              <a:t>Develop plan for implementing </a:t>
            </a:r>
            <a:r>
              <a:rPr lang="en-US" sz="1100" i="1" dirty="0"/>
              <a:t>redesigned care process.</a:t>
            </a:r>
          </a:p>
        </p:txBody>
      </p:sp>
      <p:graphicFrame>
        <p:nvGraphicFramePr>
          <p:cNvPr id="6" name="Table 5"/>
          <p:cNvGraphicFramePr>
            <a:graphicFrameLocks noGrp="1"/>
          </p:cNvGraphicFramePr>
          <p:nvPr>
            <p:extLst>
              <p:ext uri="{D42A27DB-BD31-4B8C-83A1-F6EECF244321}">
                <p14:modId xmlns:p14="http://schemas.microsoft.com/office/powerpoint/2010/main" val="795404612"/>
              </p:ext>
            </p:extLst>
          </p:nvPr>
        </p:nvGraphicFramePr>
        <p:xfrm>
          <a:off x="399869" y="3718561"/>
          <a:ext cx="4675441" cy="2760361"/>
        </p:xfrm>
        <a:graphic>
          <a:graphicData uri="http://schemas.openxmlformats.org/drawingml/2006/table">
            <a:tbl>
              <a:tblPr firstRow="1" bandRow="1">
                <a:tableStyleId>{5C22544A-7EE6-4342-B048-85BDC9FD1C3A}</a:tableStyleId>
              </a:tblPr>
              <a:tblGrid>
                <a:gridCol w="1047937"/>
                <a:gridCol w="2590800"/>
                <a:gridCol w="1036704"/>
              </a:tblGrid>
              <a:tr h="274320">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a:t>
                      </a:r>
                      <a:endParaRPr lang="en-US" sz="1100" dirty="0"/>
                    </a:p>
                  </a:txBody>
                  <a:tcPr anchor="ctr"/>
                </a:tc>
              </a:tr>
              <a:tr h="387275">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r>
                        <a:rPr lang="en-US" sz="1100" i="1" dirty="0" smtClean="0"/>
                        <a:t>Patient wait times </a:t>
                      </a:r>
                    </a:p>
                  </a:txBody>
                  <a:tcPr anchor="ctr"/>
                </a:tc>
                <a:tc>
                  <a:txBody>
                    <a:bodyPr/>
                    <a:lstStyle/>
                    <a:p>
                      <a:pPr algn="ctr"/>
                      <a:r>
                        <a:rPr lang="en-US" sz="1000" i="1" dirty="0" smtClean="0"/>
                        <a:t>Reduce</a:t>
                      </a:r>
                      <a:r>
                        <a:rPr lang="en-US" sz="1000" i="1" baseline="0" dirty="0" smtClean="0"/>
                        <a:t> by 30%</a:t>
                      </a:r>
                      <a:endParaRPr lang="en-US" sz="1000" i="1" dirty="0"/>
                    </a:p>
                  </a:txBody>
                  <a:tcPr anchor="ctr"/>
                </a:tc>
              </a:tr>
              <a:tr h="387275">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Total appointment duration</a:t>
                      </a:r>
                    </a:p>
                  </a:txBody>
                  <a:tcPr anchor="ctr"/>
                </a:tc>
                <a:tc>
                  <a:txBody>
                    <a:bodyPr/>
                    <a:lstStyle/>
                    <a:p>
                      <a:pPr algn="ctr"/>
                      <a:r>
                        <a:rPr lang="en-US" sz="1000" i="1" dirty="0" smtClean="0"/>
                        <a:t>Reduce by 50%</a:t>
                      </a:r>
                      <a:endParaRPr lang="en-US" sz="1000" i="1" dirty="0"/>
                    </a:p>
                  </a:txBody>
                  <a:tcPr anchor="ctr"/>
                </a:tc>
              </a:tr>
              <a:tr h="439783">
                <a:tc vMerge="1">
                  <a:txBody>
                    <a:bodyPr/>
                    <a:lstStyle/>
                    <a:p>
                      <a:pPr algn="ctr"/>
                      <a:endParaRPr lang="en-US" sz="1100" dirty="0" smtClean="0"/>
                    </a:p>
                  </a:txBody>
                  <a:tcPr anchor="ctr"/>
                </a:tc>
                <a:tc>
                  <a:txBody>
                    <a:bodyPr/>
                    <a:lstStyle/>
                    <a:p>
                      <a:r>
                        <a:rPr lang="en-US" sz="1100" i="1" dirty="0" smtClean="0"/>
                        <a:t>Patient satisfaction on wait times</a:t>
                      </a:r>
                      <a:endParaRPr lang="en-US" sz="1100" i="1" dirty="0"/>
                    </a:p>
                  </a:txBody>
                  <a:tcPr anchor="ctr"/>
                </a:tc>
                <a:tc>
                  <a:txBody>
                    <a:bodyPr/>
                    <a:lstStyle/>
                    <a:p>
                      <a:pPr algn="ctr"/>
                      <a:r>
                        <a:rPr lang="en-US" sz="1000" i="1" dirty="0" smtClean="0"/>
                        <a:t>Increase by 25%</a:t>
                      </a:r>
                      <a:endParaRPr lang="en-US" sz="1000" i="1" dirty="0"/>
                    </a:p>
                  </a:txBody>
                  <a:tcPr anchor="ctr"/>
                </a:tc>
              </a:tr>
              <a:tr h="387275">
                <a:tc rowSpan="3">
                  <a:txBody>
                    <a:bodyPr/>
                    <a:lstStyle/>
                    <a:p>
                      <a:pPr algn="ctr"/>
                      <a:r>
                        <a:rPr lang="en-US" sz="1100" dirty="0" smtClean="0"/>
                        <a:t>Process</a:t>
                      </a:r>
                      <a:r>
                        <a:rPr lang="en-US" sz="1100" baseline="0" dirty="0" smtClean="0"/>
                        <a:t> Metrics</a:t>
                      </a:r>
                      <a:endParaRPr lang="en-US" sz="1100" dirty="0"/>
                    </a:p>
                  </a:txBody>
                  <a:tcPr anchor="ctr"/>
                </a:tc>
                <a:tc>
                  <a:txBody>
                    <a:bodyPr/>
                    <a:lstStyle/>
                    <a:p>
                      <a:r>
                        <a:rPr lang="en-US" sz="1100" i="1" dirty="0" smtClean="0"/>
                        <a:t>Key stakeholders</a:t>
                      </a:r>
                      <a:r>
                        <a:rPr lang="en-US" sz="1100" i="1" baseline="0" dirty="0" smtClean="0"/>
                        <a:t> identified and feedback collected</a:t>
                      </a:r>
                      <a:endParaRPr lang="en-US" sz="1100" i="1" dirty="0"/>
                    </a:p>
                  </a:txBody>
                  <a:tcPr anchor="ctr"/>
                </a:tc>
                <a:tc>
                  <a:txBody>
                    <a:bodyPr/>
                    <a:lstStyle/>
                    <a:p>
                      <a:pPr algn="ctr"/>
                      <a:endParaRPr lang="en-US" sz="1000" i="1" dirty="0"/>
                    </a:p>
                  </a:txBody>
                  <a:tcPr anchor="ctr"/>
                </a:tc>
              </a:tr>
              <a:tr h="387275">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Key areas of improvement</a:t>
                      </a:r>
                      <a:r>
                        <a:rPr lang="en-US" sz="1100" i="1" baseline="0" dirty="0" smtClean="0"/>
                        <a:t> identified</a:t>
                      </a:r>
                      <a:endParaRPr lang="en-US" sz="1100" i="1" dirty="0" smtClean="0"/>
                    </a:p>
                  </a:txBody>
                  <a:tcPr anchor="ctr"/>
                </a:tc>
                <a:tc>
                  <a:txBody>
                    <a:bodyPr/>
                    <a:lstStyle/>
                    <a:p>
                      <a:pPr algn="ctr"/>
                      <a:endParaRPr lang="en-US" sz="1000" i="1" dirty="0"/>
                    </a:p>
                  </a:txBody>
                  <a:tcPr anchor="ctr"/>
                </a:tc>
              </a:tr>
              <a:tr h="439783">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Care redesign</a:t>
                      </a:r>
                      <a:r>
                        <a:rPr lang="en-US" sz="1100" i="1" baseline="0" dirty="0" smtClean="0"/>
                        <a:t> plan developed and approved by leadership</a:t>
                      </a:r>
                      <a:endParaRPr lang="en-US" sz="1100" i="1" dirty="0" smtClean="0"/>
                    </a:p>
                  </a:txBody>
                  <a:tcPr anchor="ctr"/>
                </a:tc>
                <a:tc>
                  <a:txBody>
                    <a:bodyPr/>
                    <a:lstStyle/>
                    <a:p>
                      <a:pPr algn="ctr"/>
                      <a:endParaRPr lang="en-US" sz="1000" i="1" dirty="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11644695"/>
              </p:ext>
            </p:extLst>
          </p:nvPr>
        </p:nvGraphicFramePr>
        <p:xfrm>
          <a:off x="5257807" y="1143006"/>
          <a:ext cx="3657599" cy="5298756"/>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68131">
                <a:tc>
                  <a:txBody>
                    <a:bodyPr/>
                    <a:lstStyle/>
                    <a:p>
                      <a:r>
                        <a:rPr lang="en-US" sz="1100" b="1" dirty="0" smtClean="0"/>
                        <a:t>Facilities:</a:t>
                      </a:r>
                      <a:r>
                        <a:rPr lang="en-US" sz="1100" dirty="0" smtClean="0"/>
                        <a:t> </a:t>
                      </a:r>
                      <a:r>
                        <a:rPr lang="en-US" sz="1100" i="1" dirty="0" smtClean="0"/>
                        <a:t>N/A</a:t>
                      </a:r>
                      <a:endParaRPr lang="en-US" sz="1100" i="1" dirty="0"/>
                    </a:p>
                  </a:txBody>
                  <a:tcPr marL="130629" marR="130629" marT="65314" marB="65314"/>
                </a:tc>
              </a:tr>
              <a:tr h="668131">
                <a:tc>
                  <a:txBody>
                    <a:bodyPr/>
                    <a:lstStyle/>
                    <a:p>
                      <a:r>
                        <a:rPr lang="en-US" sz="1100" b="1" dirty="0" smtClean="0"/>
                        <a:t>Equipment: </a:t>
                      </a:r>
                      <a:r>
                        <a:rPr lang="en-US" sz="1100" i="1" dirty="0" smtClean="0"/>
                        <a:t>N/A</a:t>
                      </a:r>
                      <a:endParaRPr lang="en-US" sz="1100" i="1" dirty="0"/>
                    </a:p>
                  </a:txBody>
                  <a:tcPr marL="130629" marR="130629" marT="65314" marB="65314"/>
                </a:tc>
              </a:tr>
              <a:tr h="692930">
                <a:tc>
                  <a:txBody>
                    <a:bodyPr/>
                    <a:lstStyle/>
                    <a:p>
                      <a:r>
                        <a:rPr lang="en-US" sz="1100" b="1" dirty="0" smtClean="0"/>
                        <a:t>Information Technology:</a:t>
                      </a:r>
                      <a:r>
                        <a:rPr lang="en-US" sz="1100" dirty="0" smtClean="0"/>
                        <a:t> </a:t>
                      </a:r>
                      <a:r>
                        <a:rPr lang="en-US" sz="1100" i="1" dirty="0" smtClean="0"/>
                        <a:t>N/A</a:t>
                      </a:r>
                      <a:endParaRPr lang="en-US" sz="1100" i="1" dirty="0"/>
                    </a:p>
                  </a:txBody>
                  <a:tcPr marL="130629" marR="130629" marT="65314" marB="65314"/>
                </a:tc>
              </a:tr>
              <a:tr h="668131">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a:t>
                      </a:r>
                      <a:r>
                        <a:rPr lang="en-US" sz="1100" b="1" baseline="0" dirty="0" smtClean="0"/>
                        <a:t> </a:t>
                      </a:r>
                      <a:r>
                        <a:rPr lang="en-US" sz="1100" i="1" baseline="0" dirty="0" smtClean="0"/>
                        <a:t>Training for staff on new care process. Details TBD pending completion of assessment and process review.</a:t>
                      </a:r>
                      <a:endParaRPr lang="en-US" sz="1100" i="1" dirty="0"/>
                    </a:p>
                  </a:txBody>
                  <a:tcPr marL="130629" marR="130629" marT="65314" marB="65314"/>
                </a:tc>
              </a:tr>
              <a:tr h="827314">
                <a:tc>
                  <a:txBody>
                    <a:bodyPr/>
                    <a:lstStyle/>
                    <a:p>
                      <a:r>
                        <a:rPr lang="en-US" sz="1100" b="1" baseline="0" dirty="0" smtClean="0"/>
                        <a:t>Marketing/Communications:</a:t>
                      </a:r>
                      <a:r>
                        <a:rPr lang="en-US" sz="1100" baseline="0" dirty="0" smtClean="0"/>
                        <a:t> </a:t>
                      </a:r>
                      <a:r>
                        <a:rPr lang="en-US" sz="1100" i="1" baseline="0" dirty="0" smtClean="0"/>
                        <a:t>Internal education campaign to implement new care process.  Details TBD pending completion of assessment and process review.</a:t>
                      </a:r>
                      <a:endParaRPr lang="en-US" sz="1100" i="1" dirty="0"/>
                    </a:p>
                  </a:txBody>
                  <a:tcPr marL="130629" marR="130629" marT="65314" marB="65314"/>
                </a:tc>
              </a:tr>
              <a:tr h="668131">
                <a:tc>
                  <a:txBody>
                    <a:bodyPr/>
                    <a:lstStyle/>
                    <a:p>
                      <a:pPr algn="l"/>
                      <a:r>
                        <a:rPr lang="en-US" sz="1100" b="1" dirty="0" smtClean="0"/>
                        <a:t>Interdepartmental</a:t>
                      </a:r>
                      <a:r>
                        <a:rPr lang="en-US" sz="1100" b="1" baseline="0" dirty="0" smtClean="0"/>
                        <a:t> Coordination:</a:t>
                      </a:r>
                      <a:r>
                        <a:rPr lang="en-US" sz="1100" baseline="0" dirty="0" smtClean="0"/>
                        <a:t>  </a:t>
                      </a:r>
                      <a:r>
                        <a:rPr lang="en-US" sz="1100" i="1" baseline="0" dirty="0" smtClean="0"/>
                        <a:t>Interview stakeholders from related service lines.  Engage marketing to conduct focus groups and assist with collecting patient satisfaction survey data.</a:t>
                      </a:r>
                      <a:endParaRPr lang="en-US" sz="1100" b="1" i="1" dirty="0"/>
                    </a:p>
                  </a:txBody>
                  <a:tcPr marL="130629" marR="130629" marT="65314" marB="65314">
                    <a:noFill/>
                  </a:tcPr>
                </a:tc>
              </a:tr>
              <a:tr h="668131">
                <a:tc>
                  <a:txBody>
                    <a:bodyPr/>
                    <a:lstStyle/>
                    <a:p>
                      <a:pPr algn="l"/>
                      <a:r>
                        <a:rPr lang="en-US" sz="1100" b="1" dirty="0" smtClean="0"/>
                        <a:t>Expected Cost: </a:t>
                      </a:r>
                      <a:r>
                        <a:rPr lang="en-US" sz="1100" b="0" i="1" dirty="0" smtClean="0"/>
                        <a:t>$75,000</a:t>
                      </a:r>
                      <a:endParaRPr lang="en-US" sz="1100" b="1" dirty="0"/>
                    </a:p>
                  </a:txBody>
                  <a:tcPr marL="130629" marR="130629" marT="65314" marB="65314">
                    <a:noFill/>
                  </a:tcPr>
                </a:tc>
              </a:tr>
            </a:tbl>
          </a:graphicData>
        </a:graphic>
      </p:graphicFrame>
      <p:sp>
        <p:nvSpPr>
          <p:cNvPr id="20" name="Chevron 19"/>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22" name="Chevron 21"/>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23" name="Chevron 22"/>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1889045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Initiatives to Improve Patient Satisfaction</a:t>
            </a:r>
            <a:endParaRPr lang="en-US" dirty="0"/>
          </a:p>
        </p:txBody>
      </p:sp>
      <p:sp>
        <p:nvSpPr>
          <p:cNvPr id="5" name="Rectangle 4"/>
          <p:cNvSpPr/>
          <p:nvPr/>
        </p:nvSpPr>
        <p:spPr bwMode="auto">
          <a:xfrm>
            <a:off x="1632858"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60" tIns="65280" rIns="130560" bIns="65280" numCol="1" rtlCol="0" anchor="t" anchorCtr="0" compatLnSpc="1">
            <a:prstTxWarp prst="textNoShape">
              <a:avLst/>
            </a:prstTxWarp>
          </a:bodyPr>
          <a:lstStyle/>
          <a:p>
            <a:pPr defTabSz="2089886"/>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4019"/>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4019"/>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886"/>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0"/>
            <a:ext cx="3407231" cy="316501"/>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Feasibility of Implementation</a:t>
            </a:r>
          </a:p>
        </p:txBody>
      </p:sp>
      <p:sp>
        <p:nvSpPr>
          <p:cNvPr id="20" name="TextBox 19"/>
          <p:cNvSpPr txBox="1"/>
          <p:nvPr/>
        </p:nvSpPr>
        <p:spPr>
          <a:xfrm>
            <a:off x="2231574" y="2645229"/>
            <a:ext cx="1883226" cy="562722"/>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i="1" dirty="0" smtClean="0">
                <a:solidFill>
                  <a:prstClr val="black"/>
                </a:solidFill>
              </a:rPr>
              <a:t>Patient Flow Assessment</a:t>
            </a:r>
            <a:endParaRPr lang="en-US" sz="1400" i="1" dirty="0">
              <a:solidFill>
                <a:prstClr val="black"/>
              </a:solidFill>
            </a:endParaRPr>
          </a:p>
        </p:txBody>
      </p:sp>
      <p:sp>
        <p:nvSpPr>
          <p:cNvPr id="21" name="TextBox 20"/>
          <p:cNvSpPr txBox="1"/>
          <p:nvPr/>
        </p:nvSpPr>
        <p:spPr>
          <a:xfrm>
            <a:off x="4931231" y="266700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2</a:t>
            </a:r>
          </a:p>
        </p:txBody>
      </p:sp>
      <p:sp>
        <p:nvSpPr>
          <p:cNvPr id="22" name="TextBox 21"/>
          <p:cNvSpPr txBox="1"/>
          <p:nvPr/>
        </p:nvSpPr>
        <p:spPr>
          <a:xfrm>
            <a:off x="5442857" y="305888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3</a:t>
            </a:r>
          </a:p>
        </p:txBody>
      </p:sp>
      <p:sp>
        <p:nvSpPr>
          <p:cNvPr id="23" name="TextBox 22"/>
          <p:cNvSpPr txBox="1"/>
          <p:nvPr/>
        </p:nvSpPr>
        <p:spPr>
          <a:xfrm>
            <a:off x="4855031" y="391885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4</a:t>
            </a:r>
          </a:p>
        </p:txBody>
      </p:sp>
      <p:sp>
        <p:nvSpPr>
          <p:cNvPr id="24" name="TextBox 23"/>
          <p:cNvSpPr txBox="1"/>
          <p:nvPr/>
        </p:nvSpPr>
        <p:spPr>
          <a:xfrm>
            <a:off x="3374574" y="3897089"/>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5</a:t>
            </a:r>
          </a:p>
        </p:txBody>
      </p:sp>
      <p:sp>
        <p:nvSpPr>
          <p:cNvPr id="25" name="TextBox 24"/>
          <p:cNvSpPr txBox="1"/>
          <p:nvPr/>
        </p:nvSpPr>
        <p:spPr>
          <a:xfrm>
            <a:off x="5856516" y="238397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6</a:t>
            </a:r>
          </a:p>
        </p:txBody>
      </p:sp>
      <p:sp>
        <p:nvSpPr>
          <p:cNvPr id="26" name="TextBox 25"/>
          <p:cNvSpPr txBox="1"/>
          <p:nvPr/>
        </p:nvSpPr>
        <p:spPr>
          <a:xfrm>
            <a:off x="5072744" y="4136572"/>
            <a:ext cx="1621971" cy="351744"/>
          </a:xfrm>
          <a:prstGeom prst="rect">
            <a:avLst/>
          </a:prstGeom>
          <a:noFill/>
        </p:spPr>
        <p:txBody>
          <a:bodyPr wrap="square" lIns="130560" tIns="65280" rIns="130560" bIns="65280" rtlCol="0">
            <a:spAutoFit/>
          </a:bodyPr>
          <a:lstStyle/>
          <a:p>
            <a:pPr marL="86134" indent="-86134" defTabSz="914019">
              <a:buFont typeface="Arial" pitchFamily="34" charset="0"/>
              <a:buChar char="•"/>
            </a:pPr>
            <a:r>
              <a:rPr lang="en-US" sz="1400" dirty="0">
                <a:solidFill>
                  <a:prstClr val="black"/>
                </a:solidFill>
              </a:rPr>
              <a:t>Initiative 7</a:t>
            </a:r>
          </a:p>
        </p:txBody>
      </p:sp>
      <p:grpSp>
        <p:nvGrpSpPr>
          <p:cNvPr id="27" name="Group 54"/>
          <p:cNvGrpSpPr/>
          <p:nvPr/>
        </p:nvGrpSpPr>
        <p:grpSpPr>
          <a:xfrm>
            <a:off x="625929"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886"/>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4019"/>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58"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3" name="TextBox 32"/>
          <p:cNvSpPr txBox="1"/>
          <p:nvPr/>
        </p:nvSpPr>
        <p:spPr>
          <a:xfrm>
            <a:off x="2476501"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Low</a:t>
            </a:r>
          </a:p>
        </p:txBody>
      </p:sp>
      <p:sp>
        <p:nvSpPr>
          <p:cNvPr id="34" name="TextBox 33"/>
          <p:cNvSpPr txBox="1"/>
          <p:nvPr/>
        </p:nvSpPr>
        <p:spPr>
          <a:xfrm>
            <a:off x="1110344" y="2307771"/>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5" name="TextBox 34"/>
          <p:cNvSpPr txBox="1"/>
          <p:nvPr/>
        </p:nvSpPr>
        <p:spPr>
          <a:xfrm>
            <a:off x="6006194" y="5344886"/>
            <a:ext cx="707571" cy="329760"/>
          </a:xfrm>
          <a:prstGeom prst="rect">
            <a:avLst/>
          </a:prstGeom>
          <a:noFill/>
        </p:spPr>
        <p:txBody>
          <a:bodyPr wrap="square" lIns="130560" tIns="65280" rIns="130560" bIns="65280" rtlCol="0">
            <a:spAutoFit/>
          </a:bodyPr>
          <a:lstStyle/>
          <a:p>
            <a:pPr defTabSz="914019"/>
            <a:r>
              <a:rPr lang="en-US" sz="1300" dirty="0">
                <a:solidFill>
                  <a:prstClr val="black"/>
                </a:solidFill>
              </a:rPr>
              <a:t>High</a:t>
            </a:r>
          </a:p>
        </p:txBody>
      </p:sp>
      <p:sp>
        <p:nvSpPr>
          <p:cNvPr id="36" name="TextBox 35"/>
          <p:cNvSpPr txBox="1"/>
          <p:nvPr/>
        </p:nvSpPr>
        <p:spPr>
          <a:xfrm>
            <a:off x="1" y="3410635"/>
            <a:ext cx="1524000" cy="685833"/>
          </a:xfrm>
          <a:prstGeom prst="rect">
            <a:avLst/>
          </a:prstGeom>
          <a:noFill/>
        </p:spPr>
        <p:txBody>
          <a:bodyPr wrap="square" lIns="130560" tIns="65280" rIns="130560" bIns="65280" rtlCol="0">
            <a:spAutoFit/>
          </a:bodyPr>
          <a:lstStyle/>
          <a:p>
            <a:pPr algn="ctr" defTabSz="914019"/>
            <a:r>
              <a:rPr lang="en-US" sz="1200" b="1" dirty="0">
                <a:solidFill>
                  <a:prstClr val="black"/>
                </a:solidFill>
                <a:latin typeface="+mj-lt"/>
              </a:rPr>
              <a:t>Potential Impact on Patient Satisfaction</a:t>
            </a:r>
          </a:p>
        </p:txBody>
      </p:sp>
      <p:cxnSp>
        <p:nvCxnSpPr>
          <p:cNvPr id="38" name="Straight Arrow Connector 37"/>
          <p:cNvCxnSpPr>
            <a:stCxn id="33" idx="3"/>
            <a:endCxn id="35" idx="1"/>
          </p:cNvCxnSpPr>
          <p:nvPr/>
        </p:nvCxnSpPr>
        <p:spPr>
          <a:xfrm>
            <a:off x="3184079"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rPr>
              <a:t>Prioritization of Initiatives by Potential Impact and Feasibility</a:t>
            </a:r>
          </a:p>
        </p:txBody>
      </p:sp>
      <p:sp>
        <p:nvSpPr>
          <p:cNvPr id="42" name="Chevron 41"/>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43" name="Chevron 42"/>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44" name="Chevron 43"/>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3662200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30710426"/>
              </p:ext>
            </p:extLst>
          </p:nvPr>
        </p:nvGraphicFramePr>
        <p:xfrm>
          <a:off x="314237" y="1391464"/>
          <a:ext cx="8518144" cy="4856936"/>
        </p:xfrm>
        <a:graphic>
          <a:graphicData uri="http://schemas.openxmlformats.org/drawingml/2006/table">
            <a:tbl>
              <a:tblPr firstRow="1" bandRow="1">
                <a:tableStyleId>{5C22544A-7EE6-4342-B048-85BDC9FD1C3A}</a:tableStyleId>
              </a:tblPr>
              <a:tblGrid>
                <a:gridCol w="981163"/>
                <a:gridCol w="308429"/>
                <a:gridCol w="783013"/>
                <a:gridCol w="783013"/>
                <a:gridCol w="783013"/>
                <a:gridCol w="783013"/>
                <a:gridCol w="783013"/>
                <a:gridCol w="783013"/>
                <a:gridCol w="783013"/>
                <a:gridCol w="783013"/>
                <a:gridCol w="964448"/>
              </a:tblGrid>
              <a:tr h="352247">
                <a:tc>
                  <a:txBody>
                    <a:bodyPr/>
                    <a:lstStyle/>
                    <a:p>
                      <a:pPr algn="ctr"/>
                      <a:endParaRPr lang="en-US" sz="1100" dirty="0"/>
                    </a:p>
                  </a:txBody>
                  <a:tcPr marL="130629" marR="130629" marT="65314" marB="65314" anchor="ctr"/>
                </a:tc>
                <a:tc gridSpan="2">
                  <a:txBody>
                    <a:bodyPr/>
                    <a:lstStyle/>
                    <a:p>
                      <a:pPr algn="ctr"/>
                      <a:r>
                        <a:rPr lang="en-US" sz="1000" i="1" dirty="0" smtClean="0"/>
                        <a:t>Patient Flow Assessment</a:t>
                      </a:r>
                      <a:endParaRPr lang="en-US" sz="1000" i="1" dirty="0"/>
                    </a:p>
                  </a:txBody>
                  <a:tcPr marL="130629" marR="130629" marT="65314" marB="65314" anchor="ctr"/>
                </a:tc>
                <a:tc hMerge="1">
                  <a:txBody>
                    <a:bodyPr/>
                    <a:lstStyle/>
                    <a:p>
                      <a:pPr algn="ctr"/>
                      <a:endParaRPr lang="en-US" sz="10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89861">
                <a:tc gridSpan="7">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gridSpan="2">
                  <a:txBody>
                    <a:bodyPr/>
                    <a:lstStyle/>
                    <a:p>
                      <a:r>
                        <a:rPr lang="en-US" sz="1100" dirty="0" smtClean="0"/>
                        <a:t>Facilities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r>
                        <a:rPr lang="en-US" sz="1100" dirty="0" smtClean="0"/>
                        <a:t>Equipment</a:t>
                      </a:r>
                      <a:endParaRPr lang="en-US" sz="1100" dirty="0"/>
                    </a:p>
                  </a:txBody>
                  <a:tcPr marL="130629" marR="130629" marT="65314" marB="65314"/>
                </a:tc>
                <a:tc hMerge="1">
                  <a:txBody>
                    <a:bodyPr/>
                    <a:lstStyle/>
                    <a:p>
                      <a:endParaRPr lang="en-US" dirty="0"/>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Information Technology</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pPr algn="l"/>
                      <a:r>
                        <a:rPr lang="en-US" sz="1100" b="1" dirty="0" smtClean="0"/>
                        <a:t>Subtotal</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7">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89861">
                <a:tc gridSpan="2">
                  <a:txBody>
                    <a:bodyPr/>
                    <a:lstStyle/>
                    <a:p>
                      <a:r>
                        <a:rPr lang="en-US" sz="1100" dirty="0" smtClean="0"/>
                        <a:t>Clinical Staff</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Training</a:t>
                      </a:r>
                      <a:r>
                        <a:rPr lang="en-US" sz="1100" baseline="0" dirty="0" smtClean="0"/>
                        <a:t> / Development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gridSpan="2">
                  <a:txBody>
                    <a:bodyPr/>
                    <a:lstStyle/>
                    <a:p>
                      <a:r>
                        <a:rPr lang="en-US" sz="1100" dirty="0" smtClean="0"/>
                        <a:t>Marketing and Communication</a:t>
                      </a:r>
                      <a:endParaRPr lang="en-US" sz="1100" dirty="0"/>
                    </a:p>
                  </a:txBody>
                  <a:tcPr marL="130629" marR="130629" marT="65314" marB="65314"/>
                </a:tc>
                <a:tc hMerge="1">
                  <a:txBody>
                    <a:bodyPr/>
                    <a:lstStyle/>
                    <a:p>
                      <a:endParaRPr lang="en-US"/>
                    </a:p>
                  </a:txBody>
                  <a:tcPr/>
                </a:tc>
                <a:tc>
                  <a:txBody>
                    <a:bodyPr/>
                    <a:lstStyle/>
                    <a:p>
                      <a:pPr algn="ctr"/>
                      <a:r>
                        <a:rPr lang="en-US" sz="1100" i="1" dirty="0" smtClean="0"/>
                        <a:t>15,000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r>
                        <a:rPr lang="en-US" sz="1100" dirty="0" smtClean="0"/>
                        <a:t>Administrative</a:t>
                      </a:r>
                      <a:r>
                        <a:rPr lang="en-US" sz="1100" baseline="0" dirty="0" smtClean="0"/>
                        <a:t> Costs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89861">
                <a:tc gridSpan="2">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hMerge="1">
                  <a:txBody>
                    <a:bodyPr/>
                    <a:lstStyle/>
                    <a:p>
                      <a:endParaRPr lang="en-US"/>
                    </a:p>
                  </a:txBody>
                  <a:tcPr/>
                </a:tc>
                <a:tc>
                  <a:txBody>
                    <a:bodyPr/>
                    <a:lstStyle/>
                    <a:p>
                      <a:pPr algn="ctr"/>
                      <a:r>
                        <a:rPr lang="en-US" sz="1100" i="1" dirty="0" smtClean="0"/>
                        <a:t>75,000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52776">
                <a:tc gridSpan="2">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hMerge="1">
                  <a:txBody>
                    <a:bodyPr/>
                    <a:lstStyle/>
                    <a:p>
                      <a:endParaRPr lang="en-US"/>
                    </a:p>
                  </a:txBody>
                  <a:tcPr/>
                </a:tc>
                <a:tc>
                  <a:txBody>
                    <a:bodyPr/>
                    <a:lstStyle/>
                    <a:p>
                      <a:pPr algn="ctr"/>
                      <a:r>
                        <a:rPr lang="en-US" sz="1100" b="0" i="1" dirty="0" smtClean="0">
                          <a:solidFill>
                            <a:schemeClr val="bg1"/>
                          </a:solidFill>
                        </a:rPr>
                        <a:t>$75,000</a:t>
                      </a:r>
                      <a:endParaRPr lang="en-US" sz="1100" i="1" dirty="0">
                        <a:solidFill>
                          <a:schemeClr val="bg1"/>
                        </a:solidFill>
                      </a:endParaRPr>
                    </a:p>
                  </a:txBody>
                  <a:tcPr marL="130629" marR="130629" marT="65314" marB="65314" anchor="ctr">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400" dirty="0" smtClean="0">
                <a:solidFill>
                  <a:schemeClr val="bg1">
                    <a:lumMod val="50000"/>
                  </a:schemeClr>
                </a:solidFill>
              </a:rPr>
              <a:t>Investment Required for Initiatives to Improve Patient Satisfaction</a:t>
            </a:r>
            <a:endParaRPr lang="en-US" sz="1300" dirty="0">
              <a:solidFill>
                <a:schemeClr val="bg1">
                  <a:lumMod val="50000"/>
                </a:schemeClr>
              </a:solidFill>
              <a:latin typeface="Arial"/>
            </a:endParaRPr>
          </a:p>
        </p:txBody>
      </p:sp>
      <p:sp>
        <p:nvSpPr>
          <p:cNvPr id="9" name="Chevron 8"/>
          <p:cNvSpPr/>
          <p:nvPr/>
        </p:nvSpPr>
        <p:spPr bwMode="gray">
          <a:xfrm>
            <a:off x="6716238"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Objective</a:t>
            </a:r>
          </a:p>
        </p:txBody>
      </p:sp>
      <p:sp>
        <p:nvSpPr>
          <p:cNvPr id="10" name="Chevron 9"/>
          <p:cNvSpPr/>
          <p:nvPr/>
        </p:nvSpPr>
        <p:spPr bwMode="gray">
          <a:xfrm>
            <a:off x="7717474" y="673831"/>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Initiative</a:t>
            </a:r>
          </a:p>
        </p:txBody>
      </p:sp>
      <p:sp>
        <p:nvSpPr>
          <p:cNvPr id="11" name="Chevron 10"/>
          <p:cNvSpPr/>
          <p:nvPr/>
        </p:nvSpPr>
        <p:spPr bwMode="gray">
          <a:xfrm>
            <a:off x="5715001" y="673831"/>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73" tIns="65288" rIns="130573" bIns="65288" numCol="1" rtlCol="0" anchor="ctr" anchorCtr="0" compatLnSpc="1">
            <a:prstTxWarp prst="textNoShape">
              <a:avLst/>
            </a:prstTxWarp>
          </a:bodyPr>
          <a:lstStyle/>
          <a:p>
            <a:pPr algn="ctr" defTabSz="2090094"/>
            <a:r>
              <a:rPr lang="en-US" sz="900" b="1" dirty="0">
                <a:solidFill>
                  <a:prstClr val="black"/>
                </a:solidFill>
              </a:rPr>
              <a:t>Goal</a:t>
            </a:r>
          </a:p>
        </p:txBody>
      </p:sp>
    </p:spTree>
    <p:extLst>
      <p:ext uri="{BB962C8B-B14F-4D97-AF65-F5344CB8AC3E}">
        <p14:creationId xmlns:p14="http://schemas.microsoft.com/office/powerpoint/2010/main" val="233446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38482449"/>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1" u="none" strike="noStrike" dirty="0" smtClean="0">
                          <a:solidFill>
                            <a:srgbClr val="000000"/>
                          </a:solidFill>
                          <a:latin typeface="+mj-lt"/>
                        </a:rPr>
                        <a:t>Patient</a:t>
                      </a:r>
                      <a:r>
                        <a:rPr lang="en-US" sz="1100" b="0" i="1" u="none" strike="noStrike" baseline="0" dirty="0" smtClean="0">
                          <a:solidFill>
                            <a:srgbClr val="000000"/>
                          </a:solidFill>
                          <a:latin typeface="+mj-lt"/>
                        </a:rPr>
                        <a:t> Flow Assessment</a:t>
                      </a:r>
                      <a:endParaRPr lang="en-US" sz="1100" b="0" i="1"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noFill/>
                  </a:tcPr>
                </a:tc>
                <a:tc>
                  <a:txBody>
                    <a:bodyPr/>
                    <a:lstStyle/>
                    <a:p>
                      <a:endParaRPr lang="en-US"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Initiatives related to </a:t>
            </a:r>
            <a:r>
              <a:rPr lang="en-US" sz="1300" dirty="0" smtClean="0">
                <a:solidFill>
                  <a:srgbClr val="617685"/>
                </a:solidFill>
                <a:latin typeface="Arial"/>
              </a:rPr>
              <a:t>Improve Patient </a:t>
            </a:r>
            <a:r>
              <a:rPr lang="en-US" sz="1300" dirty="0">
                <a:solidFill>
                  <a:srgbClr val="617685"/>
                </a:solidFill>
                <a:latin typeface="Arial"/>
              </a:rPr>
              <a:t>Satisfaction</a:t>
            </a:r>
          </a:p>
        </p:txBody>
      </p:sp>
    </p:spTree>
    <p:extLst>
      <p:ext uri="{BB962C8B-B14F-4D97-AF65-F5344CB8AC3E}">
        <p14:creationId xmlns:p14="http://schemas.microsoft.com/office/powerpoint/2010/main" val="3704810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55</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Strategic Plan Summary</a:t>
            </a:r>
            <a:endParaRPr lang="en-US" dirty="0"/>
          </a:p>
        </p:txBody>
      </p:sp>
      <p:sp>
        <p:nvSpPr>
          <p:cNvPr id="4" name="Chevron 3"/>
          <p:cNvSpPr/>
          <p:nvPr/>
        </p:nvSpPr>
        <p:spPr bwMode="gray">
          <a:xfrm>
            <a:off x="1143000"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a:solidFill>
                  <a:prstClr val="black"/>
                </a:solidFill>
              </a:rPr>
              <a:t>CURRENT </a:t>
            </a:r>
            <a:r>
              <a:rPr lang="en-US" sz="800" b="1" dirty="0" smtClean="0">
                <a:solidFill>
                  <a:prstClr val="black"/>
                </a:solidFill>
              </a:rPr>
              <a:t>PERFORMANCE</a:t>
            </a:r>
          </a:p>
          <a:p>
            <a:pPr algn="ctr" defTabSz="2090094"/>
            <a:r>
              <a:rPr lang="en-US" sz="800" b="1" dirty="0" smtClean="0">
                <a:solidFill>
                  <a:prstClr val="black"/>
                </a:solidFill>
              </a:rPr>
              <a:t>ANALYSIS</a:t>
            </a:r>
            <a:endParaRPr lang="en-US" sz="800" b="1" dirty="0">
              <a:solidFill>
                <a:prstClr val="black"/>
              </a:solidFill>
            </a:endParaRPr>
          </a:p>
        </p:txBody>
      </p:sp>
      <p:sp>
        <p:nvSpPr>
          <p:cNvPr id="5" name="Chevron 4"/>
          <p:cNvSpPr/>
          <p:nvPr/>
        </p:nvSpPr>
        <p:spPr bwMode="gray">
          <a:xfrm>
            <a:off x="2808844"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0"/>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8999"/>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38753840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Plan Summary</a:t>
            </a:r>
            <a:endParaRPr lang="en-US" dirty="0"/>
          </a:p>
        </p:txBody>
      </p:sp>
      <p:sp>
        <p:nvSpPr>
          <p:cNvPr id="4" name="Title 3"/>
          <p:cNvSpPr>
            <a:spLocks noGrp="1"/>
          </p:cNvSpPr>
          <p:nvPr>
            <p:ph type="title"/>
          </p:nvPr>
        </p:nvSpPr>
        <p:spPr/>
        <p:txBody>
          <a:bodyPr/>
          <a:lstStyle/>
          <a:p>
            <a:r>
              <a:rPr lang="en-US" dirty="0" smtClean="0"/>
              <a:t>Total Investment Required for Strategic Initiatives, 20XX-20XX</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630395"/>
              </p:ext>
            </p:extLst>
          </p:nvPr>
        </p:nvGraphicFramePr>
        <p:xfrm>
          <a:off x="399866" y="1219194"/>
          <a:ext cx="8278073" cy="4937758"/>
        </p:xfrm>
        <a:graphic>
          <a:graphicData uri="http://schemas.openxmlformats.org/drawingml/2006/table">
            <a:tbl>
              <a:tblPr firstRow="1" bandRow="1">
                <a:tableStyleId>{5C22544A-7EE6-4342-B048-85BDC9FD1C3A}</a:tableStyleId>
              </a:tblPr>
              <a:tblGrid>
                <a:gridCol w="2009053"/>
                <a:gridCol w="1253804"/>
                <a:gridCol w="1253804"/>
                <a:gridCol w="1253804"/>
                <a:gridCol w="1253804"/>
                <a:gridCol w="1253804"/>
              </a:tblGrid>
              <a:tr h="479860">
                <a:tc>
                  <a:txBody>
                    <a:bodyPr/>
                    <a:lstStyle/>
                    <a:p>
                      <a:pPr algn="ctr"/>
                      <a:endParaRPr lang="en-US" sz="1100" dirty="0"/>
                    </a:p>
                  </a:txBody>
                  <a:tcPr marL="130629" marR="130629" marT="65314" marB="65314" anchor="ctr"/>
                </a:tc>
                <a:tc>
                  <a:txBody>
                    <a:bodyPr/>
                    <a:lstStyle/>
                    <a:p>
                      <a:pPr algn="ctr"/>
                      <a:r>
                        <a:rPr lang="en-US" sz="1000" dirty="0" smtClean="0"/>
                        <a:t>Grow</a:t>
                      </a:r>
                      <a:r>
                        <a:rPr lang="en-US" sz="1000" baseline="0" dirty="0" smtClean="0"/>
                        <a:t> Volume</a:t>
                      </a:r>
                      <a:endParaRPr lang="en-US" sz="1000" dirty="0"/>
                    </a:p>
                  </a:txBody>
                  <a:tcPr marL="130629" marR="130629" marT="65314" marB="65314" anchor="ctr"/>
                </a:tc>
                <a:tc>
                  <a:txBody>
                    <a:bodyPr/>
                    <a:lstStyle/>
                    <a:p>
                      <a:pPr algn="ctr"/>
                      <a:r>
                        <a:rPr lang="en-US" sz="1000" dirty="0" smtClean="0"/>
                        <a:t>Patient</a:t>
                      </a:r>
                      <a:r>
                        <a:rPr lang="en-US" sz="1000" baseline="0" dirty="0" smtClean="0"/>
                        <a:t> Satisfaction</a:t>
                      </a:r>
                      <a:endParaRPr lang="en-US" sz="1000" dirty="0"/>
                    </a:p>
                  </a:txBody>
                  <a:tcPr marL="130629" marR="130629" marT="65314" marB="65314" anchor="ctr"/>
                </a:tc>
                <a:tc>
                  <a:txBody>
                    <a:bodyPr/>
                    <a:lstStyle/>
                    <a:p>
                      <a:pPr algn="ctr"/>
                      <a:r>
                        <a:rPr lang="en-US" sz="1000" dirty="0" smtClean="0"/>
                        <a:t>Quality</a:t>
                      </a:r>
                      <a:endParaRPr lang="en-US" sz="1000" dirty="0"/>
                    </a:p>
                  </a:txBody>
                  <a:tcPr marL="130629" marR="130629" marT="65314" marB="65314" anchor="ctr"/>
                </a:tc>
                <a:tc>
                  <a:txBody>
                    <a:bodyPr/>
                    <a:lstStyle/>
                    <a:p>
                      <a:pPr algn="ctr"/>
                      <a:r>
                        <a:rPr lang="en-US" sz="1000" dirty="0" smtClean="0"/>
                        <a:t>Goal</a:t>
                      </a:r>
                      <a:r>
                        <a:rPr lang="en-US" sz="1000" baseline="0" dirty="0" smtClean="0"/>
                        <a:t> X</a:t>
                      </a:r>
                      <a:endParaRPr lang="en-US" sz="1000" dirty="0"/>
                    </a:p>
                  </a:txBody>
                  <a:tcPr marL="130629" marR="130629" marT="65314" marB="65314" anchor="ctr"/>
                </a:tc>
                <a:tc>
                  <a:txBody>
                    <a:bodyPr/>
                    <a:lstStyle/>
                    <a:p>
                      <a:pPr algn="ctr"/>
                      <a:r>
                        <a:rPr lang="en-US" sz="1000" dirty="0" smtClean="0"/>
                        <a:t>Goal Z</a:t>
                      </a:r>
                      <a:endParaRPr lang="en-US" sz="1000" dirty="0"/>
                    </a:p>
                  </a:txBody>
                  <a:tcPr marL="130629" marR="130629" marT="65314" marB="65314" anchor="ctr"/>
                </a:tc>
              </a:tr>
              <a:tr h="328704">
                <a:tc gridSpan="6">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r>
              <a:tr h="328704">
                <a:tc>
                  <a:txBody>
                    <a:bodyPr/>
                    <a:lstStyle/>
                    <a:p>
                      <a:r>
                        <a:rPr lang="en-US" sz="1100" dirty="0" smtClean="0"/>
                        <a:t>Facilities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Equipment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Information Technology</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algn="l"/>
                      <a:r>
                        <a:rPr lang="en-US" sz="1100" b="1" dirty="0" smtClean="0"/>
                        <a:t>Subtotal</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gridSpan="6">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r>
              <a:tr h="328704">
                <a:tc>
                  <a:txBody>
                    <a:bodyPr/>
                    <a:lstStyle/>
                    <a:p>
                      <a:r>
                        <a:rPr lang="en-US" sz="1100" dirty="0" smtClean="0"/>
                        <a:t>Clinical Staff</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Training</a:t>
                      </a:r>
                      <a:r>
                        <a:rPr lang="en-US" sz="1100" baseline="0" dirty="0" smtClean="0"/>
                        <a:t> / Development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513450">
                <a:tc>
                  <a:txBody>
                    <a:bodyPr/>
                    <a:lstStyle/>
                    <a:p>
                      <a:r>
                        <a:rPr lang="en-US" sz="1100" dirty="0" smtClean="0"/>
                        <a:t>Marketing and Communications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Administrative</a:t>
                      </a:r>
                      <a:r>
                        <a:rPr lang="en-US" sz="1100" baseline="0" dirty="0" smtClean="0"/>
                        <a:t> Costs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algn="l"/>
                      <a:r>
                        <a:rPr lang="en-US" sz="1100" b="1" dirty="0" smtClean="0"/>
                        <a:t>Total</a:t>
                      </a:r>
                      <a:r>
                        <a:rPr lang="en-US" sz="1100" b="1" baseline="0" dirty="0" smtClean="0"/>
                        <a:t> </a:t>
                      </a:r>
                      <a:r>
                        <a:rPr lang="en-US" sz="1100" b="1" dirty="0" smtClean="0"/>
                        <a:t>Goal </a:t>
                      </a:r>
                      <a:r>
                        <a:rPr lang="en-US" sz="1100" b="1" baseline="0" dirty="0" smtClean="0"/>
                        <a:t>Investment</a:t>
                      </a:r>
                      <a:endParaRPr lang="en-US" sz="1100" b="1" dirty="0"/>
                    </a:p>
                  </a:txBody>
                  <a:tcPr marL="130629" marR="130629" marT="65314" marB="65314">
                    <a:solidFill>
                      <a:schemeClr val="accent1">
                        <a:lumMod val="60000"/>
                        <a:lumOff val="40000"/>
                      </a:schemeClr>
                    </a:solidFill>
                  </a:tcPr>
                </a:tc>
                <a:tc>
                  <a:txBody>
                    <a:bodyPr/>
                    <a:lstStyle/>
                    <a:p>
                      <a:pPr algn="ctr"/>
                      <a:endParaRPr lang="en-US" sz="1100" dirty="0"/>
                    </a:p>
                  </a:txBody>
                  <a:tcPr marL="130629" marR="130629" marT="65314" marB="65314" anchor="ctr">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r>
              <a:tr h="328704">
                <a:tc gridSpan="2">
                  <a:txBody>
                    <a:bodyPr/>
                    <a:lstStyle/>
                    <a:p>
                      <a:pPr algn="l"/>
                      <a:endParaRPr lang="en-US" sz="1100" b="1" dirty="0"/>
                    </a:p>
                  </a:txBody>
                  <a:tcPr marL="130629" marR="130629" marT="65314" marB="65314">
                    <a:lnR w="12700"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pPr algn="ctr"/>
                      <a:endParaRPr lang="en-US" sz="1100" dirty="0"/>
                    </a:p>
                  </a:txBody>
                  <a:tcPr marL="130629" marR="130629" marT="65314" marB="65314" anchor="ctr">
                    <a:lnR w="12700" cap="flat" cmpd="sng" algn="ctr">
                      <a:solidFill>
                        <a:schemeClr val="tx1"/>
                      </a:solidFill>
                      <a:prstDash val="solid"/>
                      <a:round/>
                      <a:headEnd type="none" w="med" len="med"/>
                      <a:tailEnd type="none" w="med" len="med"/>
                    </a:lnR>
                  </a:tcPr>
                </a:tc>
                <a:tc gridSpan="4">
                  <a:txBody>
                    <a:bodyPr/>
                    <a:lstStyle/>
                    <a:p>
                      <a:pPr algn="ctr"/>
                      <a:r>
                        <a:rPr lang="en-US" sz="1100" b="1" dirty="0" smtClean="0"/>
                        <a:t>Total Plan Investment : </a:t>
                      </a:r>
                      <a:endParaRPr lang="en-US" sz="1100" b="1" dirty="0"/>
                    </a:p>
                  </a:txBody>
                  <a:tcPr marL="130629" marR="130629" marT="65314" marB="65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US" sz="1200" dirty="0"/>
                    </a:p>
                  </a:txBody>
                  <a:tcPr marL="130629" marR="130629" marT="65314" marB="65314" anchor="ctr"/>
                </a:tc>
                <a:tc hMerge="1">
                  <a:txBody>
                    <a:bodyPr/>
                    <a:lstStyle/>
                    <a:p>
                      <a:pPr algn="ctr"/>
                      <a:endParaRPr lang="en-US" sz="1100" b="1" dirty="0"/>
                    </a:p>
                  </a:txBody>
                  <a:tcPr marL="130629" marR="130629" marT="65314" marB="653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marL="130629" marR="130629" marT="65314" marB="65314"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08049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Plan </a:t>
            </a:r>
            <a:r>
              <a:rPr lang="en-US" dirty="0"/>
              <a:t>Summary</a:t>
            </a:r>
          </a:p>
        </p:txBody>
      </p:sp>
      <p:sp>
        <p:nvSpPr>
          <p:cNvPr id="4" name="Title 3"/>
          <p:cNvSpPr>
            <a:spLocks noGrp="1"/>
          </p:cNvSpPr>
          <p:nvPr>
            <p:ph type="title"/>
          </p:nvPr>
        </p:nvSpPr>
        <p:spPr/>
        <p:txBody>
          <a:bodyPr/>
          <a:lstStyle/>
          <a:p>
            <a:r>
              <a:rPr lang="en-US" dirty="0" smtClean="0"/>
              <a:t>Interdepartmental Support Required for Strategic Initiatives, 20XX-20XX</a:t>
            </a:r>
            <a:endParaRPr lang="en-US" dirty="0"/>
          </a:p>
        </p:txBody>
      </p:sp>
      <p:grpSp>
        <p:nvGrpSpPr>
          <p:cNvPr id="6" name="Group 5"/>
          <p:cNvGrpSpPr/>
          <p:nvPr/>
        </p:nvGrpSpPr>
        <p:grpSpPr>
          <a:xfrm>
            <a:off x="399866" y="1447800"/>
            <a:ext cx="1554480" cy="457200"/>
            <a:chOff x="399866" y="1447800"/>
            <a:chExt cx="1554480" cy="457200"/>
          </a:xfrm>
        </p:grpSpPr>
        <p:sp>
          <p:nvSpPr>
            <p:cNvPr id="8" name="Rectangle 7"/>
            <p:cNvSpPr/>
            <p:nvPr/>
          </p:nvSpPr>
          <p:spPr>
            <a:xfrm>
              <a:off x="399866" y="1447800"/>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Marketing</a:t>
              </a:r>
              <a:endParaRPr lang="en-US" sz="1100" b="1" dirty="0">
                <a:solidFill>
                  <a:schemeClr val="tx1"/>
                </a:solidFill>
              </a:endParaRPr>
            </a:p>
          </p:txBody>
        </p:sp>
        <p:sp>
          <p:nvSpPr>
            <p:cNvPr id="9" name="TextBox 8"/>
            <p:cNvSpPr txBox="1"/>
            <p:nvPr/>
          </p:nvSpPr>
          <p:spPr>
            <a:xfrm>
              <a:off x="399866" y="1447800"/>
              <a:ext cx="1554480" cy="230832"/>
            </a:xfrm>
            <a:prstGeom prst="rect">
              <a:avLst/>
            </a:prstGeom>
            <a:noFill/>
          </p:spPr>
          <p:txBody>
            <a:bodyPr wrap="square" lIns="45720" rIns="45720" rtlCol="0">
              <a:spAutoFit/>
            </a:bodyPr>
            <a:lstStyle/>
            <a:p>
              <a:pPr algn="ctr"/>
              <a:endParaRPr lang="en-US" sz="900" b="1" dirty="0"/>
            </a:p>
          </p:txBody>
        </p:sp>
      </p:grpSp>
      <p:grpSp>
        <p:nvGrpSpPr>
          <p:cNvPr id="28" name="Group 27"/>
          <p:cNvGrpSpPr/>
          <p:nvPr/>
        </p:nvGrpSpPr>
        <p:grpSpPr>
          <a:xfrm>
            <a:off x="2136629" y="1447800"/>
            <a:ext cx="1554480" cy="457200"/>
            <a:chOff x="2103189" y="1447800"/>
            <a:chExt cx="1554480" cy="457200"/>
          </a:xfrm>
        </p:grpSpPr>
        <p:sp>
          <p:nvSpPr>
            <p:cNvPr id="11" name="Rectangle 10"/>
            <p:cNvSpPr/>
            <p:nvPr/>
          </p:nvSpPr>
          <p:spPr>
            <a:xfrm>
              <a:off x="2103189" y="1447800"/>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Women’s</a:t>
              </a:r>
            </a:p>
          </p:txBody>
        </p:sp>
        <p:sp>
          <p:nvSpPr>
            <p:cNvPr id="12" name="TextBox 11"/>
            <p:cNvSpPr txBox="1"/>
            <p:nvPr/>
          </p:nvSpPr>
          <p:spPr>
            <a:xfrm>
              <a:off x="2103189" y="1447800"/>
              <a:ext cx="1554480" cy="230832"/>
            </a:xfrm>
            <a:prstGeom prst="rect">
              <a:avLst/>
            </a:prstGeom>
            <a:noFill/>
          </p:spPr>
          <p:txBody>
            <a:bodyPr wrap="square" lIns="45720" rIns="45720" rtlCol="0">
              <a:spAutoFit/>
            </a:bodyPr>
            <a:lstStyle/>
            <a:p>
              <a:pPr algn="ctr"/>
              <a:endParaRPr lang="en-US" sz="900" b="1" dirty="0"/>
            </a:p>
          </p:txBody>
        </p:sp>
      </p:grpSp>
      <p:grpSp>
        <p:nvGrpSpPr>
          <p:cNvPr id="27" name="Group 26"/>
          <p:cNvGrpSpPr/>
          <p:nvPr/>
        </p:nvGrpSpPr>
        <p:grpSpPr>
          <a:xfrm>
            <a:off x="3873390" y="1450034"/>
            <a:ext cx="1554480" cy="459431"/>
            <a:chOff x="3806512" y="1450032"/>
            <a:chExt cx="1554480" cy="459432"/>
          </a:xfrm>
        </p:grpSpPr>
        <p:sp>
          <p:nvSpPr>
            <p:cNvPr id="14" name="Rectangle 13"/>
            <p:cNvSpPr/>
            <p:nvPr/>
          </p:nvSpPr>
          <p:spPr>
            <a:xfrm>
              <a:off x="3900190" y="1450032"/>
              <a:ext cx="1460802"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Goal #3</a:t>
              </a:r>
            </a:p>
          </p:txBody>
        </p:sp>
        <p:sp>
          <p:nvSpPr>
            <p:cNvPr id="15" name="Rectangle 14"/>
            <p:cNvSpPr/>
            <p:nvPr/>
          </p:nvSpPr>
          <p:spPr>
            <a:xfrm>
              <a:off x="3806512" y="1452264"/>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Department</a:t>
              </a:r>
            </a:p>
          </p:txBody>
        </p:sp>
      </p:grpSp>
      <p:sp>
        <p:nvSpPr>
          <p:cNvPr id="16" name="TextBox 15"/>
          <p:cNvSpPr txBox="1"/>
          <p:nvPr/>
        </p:nvSpPr>
        <p:spPr>
          <a:xfrm>
            <a:off x="413790" y="2057402"/>
            <a:ext cx="1554480" cy="60013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XXX</a:t>
            </a:r>
          </a:p>
        </p:txBody>
      </p:sp>
      <p:sp>
        <p:nvSpPr>
          <p:cNvPr id="17" name="TextBox 16"/>
          <p:cNvSpPr txBox="1"/>
          <p:nvPr/>
        </p:nvSpPr>
        <p:spPr>
          <a:xfrm>
            <a:off x="2103189" y="2057403"/>
            <a:ext cx="1554480" cy="1615809"/>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E.g., Collaborate around breast screening and patient pathway to </a:t>
            </a:r>
            <a:r>
              <a:rPr lang="en-US" sz="1100" dirty="0" smtClean="0"/>
              <a:t>imaging </a:t>
            </a:r>
            <a:r>
              <a:rPr lang="en-US" sz="1100" dirty="0"/>
              <a:t>services.</a:t>
            </a:r>
          </a:p>
        </p:txBody>
      </p:sp>
      <p:sp>
        <p:nvSpPr>
          <p:cNvPr id="20" name="Rectangle 19"/>
          <p:cNvSpPr/>
          <p:nvPr/>
        </p:nvSpPr>
        <p:spPr>
          <a:xfrm>
            <a:off x="5610159" y="1450031"/>
            <a:ext cx="1460801"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ctr"/>
          <a:lstStyle/>
          <a:p>
            <a:pPr algn="ctr"/>
            <a:r>
              <a:rPr lang="en-US" sz="1100" b="1" dirty="0">
                <a:solidFill>
                  <a:schemeClr val="tx1"/>
                </a:solidFill>
              </a:rPr>
              <a:t>Department #4</a:t>
            </a:r>
          </a:p>
        </p:txBody>
      </p:sp>
      <p:sp>
        <p:nvSpPr>
          <p:cNvPr id="23" name="Rectangle 22"/>
          <p:cNvSpPr/>
          <p:nvPr/>
        </p:nvSpPr>
        <p:spPr>
          <a:xfrm>
            <a:off x="7253242" y="1447800"/>
            <a:ext cx="1460801"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3" tIns="45705" rIns="91413" bIns="45705" rtlCol="0" anchor="ctr"/>
          <a:lstStyle/>
          <a:p>
            <a:pPr algn="ctr"/>
            <a:r>
              <a:rPr lang="en-US" sz="1100" b="1" dirty="0">
                <a:solidFill>
                  <a:schemeClr val="tx1"/>
                </a:solidFill>
              </a:rPr>
              <a:t>Department #5</a:t>
            </a:r>
          </a:p>
        </p:txBody>
      </p:sp>
      <p:sp>
        <p:nvSpPr>
          <p:cNvPr id="24" name="TextBox 23"/>
          <p:cNvSpPr txBox="1"/>
          <p:nvPr/>
        </p:nvSpPr>
        <p:spPr>
          <a:xfrm>
            <a:off x="3873390" y="2057402"/>
            <a:ext cx="1554480" cy="60013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XXX</a:t>
            </a:r>
          </a:p>
        </p:txBody>
      </p:sp>
      <p:sp>
        <p:nvSpPr>
          <p:cNvPr id="25" name="TextBox 24"/>
          <p:cNvSpPr txBox="1"/>
          <p:nvPr/>
        </p:nvSpPr>
        <p:spPr>
          <a:xfrm>
            <a:off x="5610151" y="2057402"/>
            <a:ext cx="1554480" cy="60013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XXX</a:t>
            </a:r>
          </a:p>
        </p:txBody>
      </p:sp>
      <p:sp>
        <p:nvSpPr>
          <p:cNvPr id="26" name="TextBox 25"/>
          <p:cNvSpPr txBox="1"/>
          <p:nvPr/>
        </p:nvSpPr>
        <p:spPr>
          <a:xfrm>
            <a:off x="7253236" y="2057402"/>
            <a:ext cx="1554480" cy="600134"/>
          </a:xfrm>
          <a:prstGeom prst="rect">
            <a:avLst/>
          </a:prstGeom>
          <a:noFill/>
        </p:spPr>
        <p:txBody>
          <a:bodyPr wrap="square" lIns="45705" tIns="45705" rIns="45705" bIns="45705" rtlCol="0">
            <a:spAutoFit/>
          </a:bodyPr>
          <a:lstStyle/>
          <a:p>
            <a:pPr marL="115853" indent="-115853">
              <a:lnSpc>
                <a:spcPct val="150000"/>
              </a:lnSpc>
              <a:buFont typeface="Arial" pitchFamily="34" charset="0"/>
              <a:buChar char="•"/>
            </a:pPr>
            <a:r>
              <a:rPr lang="en-US" sz="1100" dirty="0"/>
              <a:t>XXX</a:t>
            </a:r>
          </a:p>
          <a:p>
            <a:pPr marL="115853" indent="-115853">
              <a:lnSpc>
                <a:spcPct val="150000"/>
              </a:lnSpc>
              <a:buFont typeface="Arial" pitchFamily="34" charset="0"/>
              <a:buChar char="•"/>
            </a:pPr>
            <a:r>
              <a:rPr lang="en-US" sz="1100" dirty="0"/>
              <a:t>XXX</a:t>
            </a:r>
          </a:p>
        </p:txBody>
      </p:sp>
    </p:spTree>
    <p:extLst>
      <p:ext uri="{BB962C8B-B14F-4D97-AF65-F5344CB8AC3E}">
        <p14:creationId xmlns:p14="http://schemas.microsoft.com/office/powerpoint/2010/main" val="2022902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58</a:t>
            </a:fld>
            <a:endParaRPr lang="en-US" dirty="0">
              <a:solidFill>
                <a:srgbClr val="000000"/>
              </a:solidFill>
            </a:endParaRPr>
          </a:p>
        </p:txBody>
      </p:sp>
      <p:sp>
        <p:nvSpPr>
          <p:cNvPr id="4" name="Title 3"/>
          <p:cNvSpPr>
            <a:spLocks noGrp="1"/>
          </p:cNvSpPr>
          <p:nvPr>
            <p:ph type="title"/>
          </p:nvPr>
        </p:nvSpPr>
        <p:spPr/>
        <p:txBody>
          <a:bodyPr/>
          <a:lstStyle/>
          <a:p>
            <a:r>
              <a:rPr lang="en-US" dirty="0" smtClean="0"/>
              <a:t>Performance Scorecard</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endParaRPr lang="en-US" sz="1300" dirty="0">
              <a:solidFill>
                <a:srgbClr val="617685"/>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00804405"/>
              </p:ext>
            </p:extLst>
          </p:nvPr>
        </p:nvGraphicFramePr>
        <p:xfrm>
          <a:off x="399871" y="1048337"/>
          <a:ext cx="8334561" cy="5200063"/>
        </p:xfrm>
        <a:graphic>
          <a:graphicData uri="http://schemas.openxmlformats.org/drawingml/2006/table">
            <a:tbl>
              <a:tblPr firstRow="1" bandRow="1">
                <a:tableStyleId>{5C22544A-7EE6-4342-B048-85BDC9FD1C3A}</a:tableStyleId>
              </a:tblPr>
              <a:tblGrid>
                <a:gridCol w="490327"/>
                <a:gridCol w="1303194"/>
                <a:gridCol w="930809"/>
                <a:gridCol w="762000"/>
                <a:gridCol w="1752600"/>
                <a:gridCol w="1031877"/>
                <a:gridCol w="1031877"/>
                <a:gridCol w="1031877"/>
              </a:tblGrid>
              <a:tr h="611131">
                <a:tc>
                  <a:txBody>
                    <a:bodyPr/>
                    <a:lstStyle/>
                    <a:p>
                      <a:pPr algn="ctr" fontAlgn="b"/>
                      <a:r>
                        <a:rPr lang="en-US" sz="900" b="1" i="0" u="none" strike="noStrike" dirty="0" smtClean="0">
                          <a:solidFill>
                            <a:schemeClr val="bg1"/>
                          </a:solidFill>
                          <a:latin typeface="+mj-lt"/>
                        </a:rPr>
                        <a:t>Goal</a:t>
                      </a:r>
                      <a:endParaRPr lang="en-US" sz="900" b="1" i="0" u="none" strike="noStrike" dirty="0">
                        <a:solidFill>
                          <a:schemeClr val="bg1"/>
                        </a:solidFill>
                        <a:latin typeface="+mj-lt"/>
                      </a:endParaRPr>
                    </a:p>
                  </a:txBody>
                  <a:tcPr marT="91440" marB="91440" anchor="ctr"/>
                </a:tc>
                <a:tc>
                  <a:txBody>
                    <a:bodyPr/>
                    <a:lstStyle/>
                    <a:p>
                      <a:pPr algn="ctr" fontAlgn="b"/>
                      <a:r>
                        <a:rPr lang="en-US" sz="900" u="none" strike="noStrike" dirty="0" smtClean="0"/>
                        <a:t>Objective</a:t>
                      </a:r>
                      <a:endParaRPr lang="en-US" sz="900" b="0" i="0" u="none" strike="noStrike" dirty="0">
                        <a:solidFill>
                          <a:srgbClr val="000000"/>
                        </a:solidFill>
                        <a:latin typeface="+mj-lt"/>
                      </a:endParaRPr>
                    </a:p>
                  </a:txBody>
                  <a:tcPr marT="91440" marB="91440" anchor="ctr"/>
                </a:tc>
                <a:tc>
                  <a:txBody>
                    <a:bodyPr/>
                    <a:lstStyle/>
                    <a:p>
                      <a:pPr algn="ctr" fontAlgn="b"/>
                      <a:r>
                        <a:rPr lang="en-US" sz="900" u="none" strike="noStrike" dirty="0"/>
                        <a:t>Owner</a:t>
                      </a:r>
                      <a:endParaRPr lang="en-US" sz="900" b="0" i="0" u="none" strike="noStrike" dirty="0">
                        <a:solidFill>
                          <a:srgbClr val="000000"/>
                        </a:solidFill>
                        <a:latin typeface="+mj-lt"/>
                      </a:endParaRPr>
                    </a:p>
                  </a:txBody>
                  <a:tcPr marT="91440" marB="91440" anchor="ctr"/>
                </a:tc>
                <a:tc>
                  <a:txBody>
                    <a:bodyPr/>
                    <a:lstStyle/>
                    <a:p>
                      <a:pPr algn="ctr" fontAlgn="b"/>
                      <a:r>
                        <a:rPr lang="en-US" sz="900" b="1" i="0" u="none" strike="noStrike" dirty="0" smtClean="0">
                          <a:solidFill>
                            <a:schemeClr val="lt1"/>
                          </a:solidFill>
                          <a:latin typeface="+mn-lt"/>
                        </a:rPr>
                        <a:t>Status of Related Initiatives</a:t>
                      </a:r>
                      <a:endParaRPr lang="en-US" sz="900" b="0" i="0" u="none" strike="noStrike" dirty="0">
                        <a:solidFill>
                          <a:srgbClr val="000000"/>
                        </a:solidFill>
                        <a:latin typeface="+mj-lt"/>
                      </a:endParaRPr>
                    </a:p>
                  </a:txBody>
                  <a:tcPr marT="91440" marB="91440" anchor="ctr"/>
                </a:tc>
                <a:tc>
                  <a:txBody>
                    <a:bodyPr/>
                    <a:lstStyle/>
                    <a:p>
                      <a:pPr algn="ctr" fontAlgn="b"/>
                      <a:r>
                        <a:rPr lang="en-US" sz="900" u="none" strike="noStrike" dirty="0" smtClean="0"/>
                        <a:t>Metric</a:t>
                      </a:r>
                      <a:endParaRPr lang="en-US" sz="900" b="0" i="0" u="none" strike="noStrike" dirty="0">
                        <a:solidFill>
                          <a:srgbClr val="000000"/>
                        </a:solidFill>
                        <a:latin typeface="+mj-lt"/>
                      </a:endParaRPr>
                    </a:p>
                  </a:txBody>
                  <a:tcPr marT="91440" marB="91440" anchor="ctr"/>
                </a:tc>
                <a:tc>
                  <a:txBody>
                    <a:bodyPr/>
                    <a:lstStyle/>
                    <a:p>
                      <a:pPr algn="ctr" fontAlgn="b"/>
                      <a:r>
                        <a:rPr lang="en-US" sz="900" b="0" i="0" u="none" strike="noStrike" dirty="0" smtClean="0">
                          <a:solidFill>
                            <a:srgbClr val="000000"/>
                          </a:solidFill>
                          <a:latin typeface="+mj-lt"/>
                        </a:rPr>
                        <a:t>Value</a:t>
                      </a:r>
                      <a:r>
                        <a:rPr lang="en-US" sz="900" b="0" i="0" u="none" strike="noStrike" baseline="0" dirty="0" smtClean="0">
                          <a:solidFill>
                            <a:srgbClr val="000000"/>
                          </a:solidFill>
                          <a:latin typeface="+mj-lt"/>
                        </a:rPr>
                        <a:t> at Plan Launch</a:t>
                      </a:r>
                    </a:p>
                    <a:p>
                      <a:pPr algn="ctr" fontAlgn="b"/>
                      <a:r>
                        <a:rPr lang="en-US" sz="900" b="0" i="0" u="none" strike="noStrike" baseline="0" dirty="0" smtClean="0">
                          <a:solidFill>
                            <a:srgbClr val="000000"/>
                          </a:solidFill>
                          <a:latin typeface="+mj-lt"/>
                        </a:rPr>
                        <a:t>(Insert Date)</a:t>
                      </a:r>
                      <a:endParaRPr lang="en-US" sz="900" b="0" i="0" u="none" strike="noStrike" dirty="0">
                        <a:solidFill>
                          <a:srgbClr val="000000"/>
                        </a:solidFill>
                        <a:latin typeface="+mj-lt"/>
                      </a:endParaRPr>
                    </a:p>
                  </a:txBody>
                  <a:tcPr marT="91440" marB="91440" anchor="ctr"/>
                </a:tc>
                <a:tc>
                  <a:txBody>
                    <a:bodyPr/>
                    <a:lstStyle/>
                    <a:p>
                      <a:pPr algn="ctr" fontAlgn="b"/>
                      <a:r>
                        <a:rPr lang="en-US" sz="900" b="1" i="0" u="none" strike="noStrike" baseline="0" dirty="0" smtClean="0">
                          <a:solidFill>
                            <a:schemeClr val="lt1"/>
                          </a:solidFill>
                          <a:latin typeface="+mn-lt"/>
                        </a:rPr>
                        <a:t>Current Value</a:t>
                      </a:r>
                    </a:p>
                    <a:p>
                      <a:pPr algn="ctr" fontAlgn="b"/>
                      <a:r>
                        <a:rPr lang="en-US" sz="900" b="1" i="0" u="none" strike="noStrike" baseline="0" dirty="0" smtClean="0">
                          <a:solidFill>
                            <a:schemeClr val="lt1"/>
                          </a:solidFill>
                          <a:latin typeface="+mn-lt"/>
                        </a:rPr>
                        <a:t>(insert Date)</a:t>
                      </a:r>
                      <a:endParaRPr lang="en-US" sz="900" b="0" i="0" u="none" strike="noStrike" dirty="0">
                        <a:solidFill>
                          <a:srgbClr val="000000"/>
                        </a:solidFill>
                        <a:latin typeface="+mj-lt"/>
                      </a:endParaRPr>
                    </a:p>
                  </a:txBody>
                  <a:tcPr marT="91440" marB="91440" anchor="ctr"/>
                </a:tc>
                <a:tc>
                  <a:txBody>
                    <a:bodyPr/>
                    <a:lstStyle/>
                    <a:p>
                      <a:pPr algn="ctr" fontAlgn="b"/>
                      <a:r>
                        <a:rPr lang="en-US" sz="900" b="0" i="0" u="none" strike="noStrike" dirty="0" smtClean="0">
                          <a:solidFill>
                            <a:srgbClr val="000000"/>
                          </a:solidFill>
                          <a:latin typeface="+mj-lt"/>
                        </a:rPr>
                        <a:t>Target Value </a:t>
                      </a:r>
                    </a:p>
                    <a:p>
                      <a:pPr algn="ctr" fontAlgn="b"/>
                      <a:r>
                        <a:rPr lang="en-US" sz="900" b="0" i="0" u="none" strike="noStrike" dirty="0" smtClean="0">
                          <a:solidFill>
                            <a:srgbClr val="000000"/>
                          </a:solidFill>
                          <a:latin typeface="+mj-lt"/>
                        </a:rPr>
                        <a:t>(Insert</a:t>
                      </a:r>
                      <a:r>
                        <a:rPr lang="en-US" sz="900" b="0" i="0" u="none" strike="noStrike" baseline="0" dirty="0" smtClean="0">
                          <a:solidFill>
                            <a:srgbClr val="000000"/>
                          </a:solidFill>
                          <a:latin typeface="+mj-lt"/>
                        </a:rPr>
                        <a:t> Date)</a:t>
                      </a:r>
                      <a:endParaRPr lang="en-US" sz="900" b="0" i="0" u="none" strike="noStrike" dirty="0">
                        <a:solidFill>
                          <a:srgbClr val="000000"/>
                        </a:solidFill>
                        <a:latin typeface="+mj-lt"/>
                      </a:endParaRPr>
                    </a:p>
                  </a:txBody>
                  <a:tcPr marT="91440" marB="91440" anchor="ctr"/>
                </a:tc>
              </a:tr>
              <a:tr h="329071">
                <a:tc rowSpan="10">
                  <a:txBody>
                    <a:bodyPr/>
                    <a:lstStyle/>
                    <a:p>
                      <a:pPr algn="ctr" fontAlgn="b"/>
                      <a:r>
                        <a:rPr lang="en-US" sz="1100" b="1" i="0" u="none" strike="noStrike" dirty="0" smtClean="0">
                          <a:solidFill>
                            <a:schemeClr val="bg1"/>
                          </a:solidFill>
                          <a:latin typeface="+mn-lt"/>
                        </a:rPr>
                        <a:t>Grow Volume</a:t>
                      </a:r>
                      <a:endParaRPr lang="en-US" sz="1100" b="1" i="0" u="none" strike="noStrike" dirty="0">
                        <a:solidFill>
                          <a:schemeClr val="bg1"/>
                        </a:solidFill>
                        <a:latin typeface="+mn-lt"/>
                      </a:endParaRPr>
                    </a:p>
                  </a:txBody>
                  <a:tcPr marT="91440" marB="91440" vert="vert270" anchor="ctr">
                    <a:solidFill>
                      <a:schemeClr val="accent1"/>
                    </a:solidFill>
                  </a:tcPr>
                </a:tc>
                <a:tc rowSpan="4">
                  <a:txBody>
                    <a:bodyPr/>
                    <a:lstStyle/>
                    <a:p>
                      <a:pPr algn="l" fontAlgn="b"/>
                      <a:r>
                        <a:rPr lang="en-US" sz="900" u="none" strike="noStrike" dirty="0" smtClean="0"/>
                        <a:t>Increase Market</a:t>
                      </a:r>
                      <a:r>
                        <a:rPr lang="en-US" sz="900" u="none" strike="noStrike" baseline="0" dirty="0" smtClean="0"/>
                        <a:t> Share by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u="none" strike="noStrike" dirty="0" smtClean="0"/>
                        <a:t>Dr. Pan, Administrator,</a:t>
                      </a:r>
                      <a:r>
                        <a:rPr lang="en-US" sz="900" u="none" strike="noStrike" baseline="0" dirty="0" smtClean="0"/>
                        <a:t> SL</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u="none" strike="noStrike" dirty="0"/>
                        <a:t> </a:t>
                      </a:r>
                      <a:endParaRPr lang="en-US" sz="900" b="0" i="0" u="none" strike="noStrike" dirty="0">
                        <a:solidFill>
                          <a:srgbClr val="000000"/>
                        </a:solidFill>
                        <a:latin typeface="+mn-lt"/>
                      </a:endParaRPr>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marL="0" indent="0" algn="l" fontAlgn="b">
                        <a:tabLst/>
                      </a:pPr>
                      <a:r>
                        <a:rPr lang="en-US" sz="900" b="0" i="0" u="none" strike="noStrike" dirty="0" smtClean="0">
                          <a:solidFill>
                            <a:schemeClr val="dk1"/>
                          </a:solidFill>
                          <a:latin typeface="+mn-lt"/>
                        </a:rPr>
                        <a:t>Primary</a:t>
                      </a:r>
                      <a:r>
                        <a:rPr lang="en-US" sz="900" b="0" i="0" u="none" strike="noStrike" baseline="0" dirty="0" smtClean="0">
                          <a:solidFill>
                            <a:schemeClr val="dk1"/>
                          </a:solidFill>
                          <a:latin typeface="+mn-lt"/>
                        </a:rPr>
                        <a:t> Market Share</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7063" marR="7063" marT="7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u="none" strike="noStrike" dirty="0" smtClean="0"/>
                        <a:t>Secondary Market</a:t>
                      </a:r>
                      <a:r>
                        <a:rPr lang="en-US" sz="900" u="none" strike="noStrike" baseline="0" dirty="0" smtClean="0"/>
                        <a:t> Share</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pPr algn="l" fontAlgn="b"/>
                      <a:endParaRPr lang="en-US" sz="900" b="0" i="0" u="none" strike="noStrike" dirty="0">
                        <a:solidFill>
                          <a:srgbClr val="000000"/>
                        </a:solidFill>
                        <a:latin typeface="+mn-lt"/>
                      </a:endParaRPr>
                    </a:p>
                  </a:txBody>
                  <a:tcPr marT="91440" marB="91440"/>
                </a:tc>
                <a:tc rowSpan="6">
                  <a:txBody>
                    <a:bodyPr/>
                    <a:lstStyle/>
                    <a:p>
                      <a:pPr algn="l" fontAlgn="b"/>
                      <a:r>
                        <a:rPr lang="en-US" sz="900" u="none" strike="noStrike" dirty="0" smtClean="0"/>
                        <a:t>Capture Latent Demand for X Service</a:t>
                      </a:r>
                      <a:endParaRPr lang="en-US" sz="900" u="none" strike="noStrike" dirty="0"/>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6">
                  <a:txBody>
                    <a:bodyPr/>
                    <a:lstStyle/>
                    <a:p>
                      <a:pPr algn="l" fontAlgn="b"/>
                      <a:r>
                        <a:rPr lang="en-US" sz="900" b="0" i="0" u="none" strike="noStrike" dirty="0" smtClean="0">
                          <a:solidFill>
                            <a:schemeClr val="dk1"/>
                          </a:solidFill>
                          <a:latin typeface="+mn-lt"/>
                        </a:rPr>
                        <a:t>Mary Markets,</a:t>
                      </a:r>
                      <a:r>
                        <a:rPr lang="en-US" sz="900" b="0" i="0" u="none" strike="noStrike" baseline="0" dirty="0" smtClean="0">
                          <a:solidFill>
                            <a:schemeClr val="dk1"/>
                          </a:solidFill>
                          <a:latin typeface="+mn-lt"/>
                        </a:rPr>
                        <a:t> Asst. Director, Marketing</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6">
                  <a:txBody>
                    <a:bodyPr/>
                    <a:lstStyle/>
                    <a:p>
                      <a:pPr algn="l" fontAlgn="b"/>
                      <a:r>
                        <a:rPr lang="en-US" sz="900" u="none" strike="noStrike" dirty="0"/>
                        <a:t> </a:t>
                      </a:r>
                      <a:endParaRPr lang="en-US" sz="900" b="0" i="0" u="none" strike="noStrike" dirty="0">
                        <a:solidFill>
                          <a:srgbClr val="000000"/>
                        </a:solidFill>
                        <a:latin typeface="+mn-lt"/>
                      </a:endParaRPr>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algn="l" fontAlgn="b"/>
                      <a:r>
                        <a:rPr lang="en-US" sz="900" b="0" i="0" u="none" strike="noStrike" baseline="0" dirty="0" smtClean="0">
                          <a:solidFill>
                            <a:schemeClr val="dk1"/>
                          </a:solidFill>
                          <a:latin typeface="+mn-lt"/>
                        </a:rPr>
                        <a:t>Volume, Service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7063" marR="7063" marT="7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b="0" i="0" u="none" strike="noStrike" dirty="0" smtClean="0">
                          <a:solidFill>
                            <a:srgbClr val="000000"/>
                          </a:solidFill>
                          <a:latin typeface="+mn-lt"/>
                        </a:rPr>
                        <a:t>Referrals</a:t>
                      </a:r>
                      <a:r>
                        <a:rPr lang="en-US" sz="900" b="0" i="0" u="none" strike="noStrike" baseline="0" dirty="0" smtClean="0">
                          <a:solidFill>
                            <a:srgbClr val="000000"/>
                          </a:solidFill>
                          <a:latin typeface="+mn-lt"/>
                        </a:rPr>
                        <a:t>, Service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45720" marR="45720" marT="7063" marB="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b="0" i="0" u="none" strike="noStrike" dirty="0" smtClean="0">
                          <a:solidFill>
                            <a:srgbClr val="000000"/>
                          </a:solidFill>
                          <a:latin typeface="+mn-lt"/>
                        </a:rPr>
                        <a:t>Physician Awareness, Service</a:t>
                      </a:r>
                      <a:r>
                        <a:rPr lang="en-US" sz="900" b="0" i="0" u="none" strike="noStrike" baseline="0" dirty="0" smtClean="0">
                          <a:solidFill>
                            <a:srgbClr val="000000"/>
                          </a:solidFill>
                          <a:latin typeface="+mn-lt"/>
                        </a:rPr>
                        <a:t>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rowSpan="4">
                  <a:txBody>
                    <a:bodyPr/>
                    <a:lstStyle/>
                    <a:p>
                      <a:pPr algn="ctr" fontAlgn="b"/>
                      <a:r>
                        <a:rPr lang="en-US" sz="1100" b="1" i="0" u="none" strike="noStrike" dirty="0" smtClean="0">
                          <a:solidFill>
                            <a:schemeClr val="bg1"/>
                          </a:solidFill>
                          <a:latin typeface="+mn-lt"/>
                        </a:rPr>
                        <a:t>Patient</a:t>
                      </a:r>
                      <a:r>
                        <a:rPr lang="en-US" sz="1100" b="1" i="0" u="none" strike="noStrike" baseline="0" dirty="0" smtClean="0">
                          <a:solidFill>
                            <a:schemeClr val="bg1"/>
                          </a:solidFill>
                          <a:latin typeface="+mn-lt"/>
                        </a:rPr>
                        <a:t> Satisfaction</a:t>
                      </a:r>
                      <a:endParaRPr lang="en-US" sz="1100" b="1" i="0" u="none" strike="noStrike" dirty="0">
                        <a:solidFill>
                          <a:schemeClr val="bg1"/>
                        </a:solidFill>
                        <a:latin typeface="+mn-lt"/>
                      </a:endParaRPr>
                    </a:p>
                  </a:txBody>
                  <a:tcPr marT="91440" marB="91440" vert="vert270" anchor="ctr">
                    <a:solidFill>
                      <a:schemeClr val="accent1"/>
                    </a:solidFill>
                  </a:tcPr>
                </a:tc>
                <a:tc rowSpan="4">
                  <a:txBody>
                    <a:bodyPr/>
                    <a:lstStyle/>
                    <a:p>
                      <a:pPr algn="l" fontAlgn="b"/>
                      <a:r>
                        <a:rPr lang="en-US" sz="900" b="0" i="0" u="none" strike="noStrike" dirty="0" smtClean="0">
                          <a:solidFill>
                            <a:srgbClr val="000000"/>
                          </a:solidFill>
                          <a:latin typeface="+mn-lt"/>
                        </a:rPr>
                        <a:t>Improve</a:t>
                      </a:r>
                      <a:r>
                        <a:rPr lang="en-US" sz="900" b="0" i="0" u="none" strike="noStrike" baseline="0" dirty="0" smtClean="0">
                          <a:solidFill>
                            <a:srgbClr val="000000"/>
                          </a:solidFill>
                          <a:latin typeface="+mn-lt"/>
                        </a:rPr>
                        <a:t> Patient Care Process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b="0" i="0" u="none" strike="noStrike" dirty="0" smtClean="0">
                          <a:solidFill>
                            <a:srgbClr val="000000"/>
                          </a:solidFill>
                          <a:latin typeface="+mn-lt"/>
                        </a:rPr>
                        <a:t>Stephanie</a:t>
                      </a:r>
                      <a:r>
                        <a:rPr lang="en-US" sz="900" b="0" i="0" u="none" strike="noStrike" baseline="0" dirty="0" smtClean="0">
                          <a:solidFill>
                            <a:srgbClr val="000000"/>
                          </a:solidFill>
                          <a:latin typeface="+mn-lt"/>
                        </a:rPr>
                        <a:t> Egan, Care Manager</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algn="l" fontAlgn="b"/>
                      <a:r>
                        <a:rPr lang="en-US" sz="900" b="0" i="0" u="none" strike="noStrike" dirty="0" smtClean="0">
                          <a:solidFill>
                            <a:srgbClr val="000000"/>
                          </a:solidFill>
                          <a:latin typeface="+mn-lt"/>
                        </a:rPr>
                        <a:t>Patient</a:t>
                      </a:r>
                      <a:r>
                        <a:rPr lang="en-US" sz="900" b="0" i="0" u="none" strike="noStrike" baseline="0" dirty="0" smtClean="0">
                          <a:solidFill>
                            <a:srgbClr val="000000"/>
                          </a:solidFill>
                          <a:latin typeface="+mn-lt"/>
                        </a:rPr>
                        <a:t> satisfaction scores</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pPr algn="ctr" fontAlgn="b"/>
                      <a:endParaRPr lang="en-US" sz="1100" b="0" i="0" u="none" strike="noStrike" dirty="0">
                        <a:solidFill>
                          <a:srgbClr val="000000"/>
                        </a:solidFill>
                        <a:latin typeface="+mn-lt"/>
                      </a:endParaRPr>
                    </a:p>
                  </a:txBody>
                  <a:tcPr marT="91440" marB="91440" vert="vert270" anchor="ct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228600">
                <a:tc vMerge="1">
                  <a:txBody>
                    <a:bodyPr/>
                    <a:lstStyle/>
                    <a:p>
                      <a:pPr algn="ctr" fontAlgn="b"/>
                      <a:endParaRPr lang="en-US" sz="1100" b="0" i="0" u="none" strike="noStrike" dirty="0">
                        <a:solidFill>
                          <a:srgbClr val="000000"/>
                        </a:solidFill>
                        <a:latin typeface="+mn-lt"/>
                      </a:endParaRPr>
                    </a:p>
                  </a:txBody>
                  <a:tcPr marT="91440" marB="91440" vert="vert270" anchor="ct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marL="0" marR="0" indent="0" algn="l" defTabSz="910063"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mn-lt"/>
                        </a:rPr>
                        <a:t>Patient wait times</a:t>
                      </a:r>
                    </a:p>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5715000" y="2057400"/>
            <a:ext cx="15240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7" name="Rectangle 16"/>
          <p:cNvSpPr/>
          <p:nvPr/>
        </p:nvSpPr>
        <p:spPr>
          <a:xfrm>
            <a:off x="5715000" y="2743200"/>
            <a:ext cx="23622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8" name="Rectangle 17"/>
          <p:cNvSpPr/>
          <p:nvPr/>
        </p:nvSpPr>
        <p:spPr>
          <a:xfrm>
            <a:off x="5715000" y="3429000"/>
            <a:ext cx="762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9" name="Rectangle 18"/>
          <p:cNvSpPr/>
          <p:nvPr/>
        </p:nvSpPr>
        <p:spPr>
          <a:xfrm>
            <a:off x="5715000" y="4065563"/>
            <a:ext cx="228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0" name="Rectangle 19"/>
          <p:cNvSpPr/>
          <p:nvPr/>
        </p:nvSpPr>
        <p:spPr>
          <a:xfrm>
            <a:off x="5726206" y="4724400"/>
            <a:ext cx="228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1" name="TextBox 20"/>
          <p:cNvSpPr txBox="1"/>
          <p:nvPr/>
        </p:nvSpPr>
        <p:spPr>
          <a:xfrm>
            <a:off x="152400" y="6567529"/>
            <a:ext cx="1219200" cy="246221"/>
          </a:xfrm>
          <a:prstGeom prst="rect">
            <a:avLst/>
          </a:prstGeom>
          <a:noFill/>
        </p:spPr>
        <p:txBody>
          <a:bodyPr wrap="square" lIns="91407" tIns="45704" rIns="91407" bIns="45704" rtlCol="0" anchor="ctr">
            <a:spAutoFit/>
          </a:bodyPr>
          <a:lstStyle/>
          <a:p>
            <a:pPr algn="ctr"/>
            <a:r>
              <a:rPr lang="en-US" sz="1000" b="1" dirty="0">
                <a:solidFill>
                  <a:prstClr val="black"/>
                </a:solidFill>
              </a:rPr>
              <a:t>On Track</a:t>
            </a:r>
          </a:p>
        </p:txBody>
      </p:sp>
      <p:sp>
        <p:nvSpPr>
          <p:cNvPr id="22" name="Oval 21"/>
          <p:cNvSpPr/>
          <p:nvPr/>
        </p:nvSpPr>
        <p:spPr>
          <a:xfrm>
            <a:off x="670193" y="6368865"/>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4" name="TextBox 23"/>
          <p:cNvSpPr txBox="1"/>
          <p:nvPr/>
        </p:nvSpPr>
        <p:spPr>
          <a:xfrm>
            <a:off x="1174453" y="6567529"/>
            <a:ext cx="1219200" cy="246221"/>
          </a:xfrm>
          <a:prstGeom prst="rect">
            <a:avLst/>
          </a:prstGeom>
          <a:noFill/>
        </p:spPr>
        <p:txBody>
          <a:bodyPr wrap="square" lIns="91407" tIns="45704" rIns="91407" bIns="45704" rtlCol="0" anchor="ctr">
            <a:spAutoFit/>
          </a:bodyPr>
          <a:lstStyle/>
          <a:p>
            <a:pPr algn="ctr"/>
            <a:r>
              <a:rPr lang="en-US" sz="1000" b="1" dirty="0">
                <a:solidFill>
                  <a:prstClr val="black"/>
                </a:solidFill>
              </a:rPr>
              <a:t>Minor Setbacks</a:t>
            </a:r>
          </a:p>
        </p:txBody>
      </p:sp>
      <p:sp>
        <p:nvSpPr>
          <p:cNvPr id="25" name="Oval 24"/>
          <p:cNvSpPr/>
          <p:nvPr/>
        </p:nvSpPr>
        <p:spPr>
          <a:xfrm>
            <a:off x="1692246" y="6368865"/>
            <a:ext cx="183617" cy="18433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6" name="TextBox 25"/>
          <p:cNvSpPr txBox="1"/>
          <p:nvPr/>
        </p:nvSpPr>
        <p:spPr>
          <a:xfrm>
            <a:off x="2241331" y="6567529"/>
            <a:ext cx="1219200" cy="246221"/>
          </a:xfrm>
          <a:prstGeom prst="rect">
            <a:avLst/>
          </a:prstGeom>
          <a:noFill/>
        </p:spPr>
        <p:txBody>
          <a:bodyPr wrap="square" lIns="91407" tIns="45704" rIns="91407" bIns="45704" rtlCol="0" anchor="ctr">
            <a:spAutoFit/>
          </a:bodyPr>
          <a:lstStyle/>
          <a:p>
            <a:pPr algn="ctr"/>
            <a:r>
              <a:rPr lang="en-US" sz="1000" b="1" dirty="0">
                <a:solidFill>
                  <a:prstClr val="black"/>
                </a:solidFill>
              </a:rPr>
              <a:t>Major Setbacks</a:t>
            </a:r>
          </a:p>
        </p:txBody>
      </p:sp>
      <p:sp>
        <p:nvSpPr>
          <p:cNvPr id="27" name="Oval 26"/>
          <p:cNvSpPr/>
          <p:nvPr/>
        </p:nvSpPr>
        <p:spPr>
          <a:xfrm>
            <a:off x="2759124" y="6368864"/>
            <a:ext cx="183617" cy="1843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9" name="Rectangle 28"/>
          <p:cNvSpPr/>
          <p:nvPr/>
        </p:nvSpPr>
        <p:spPr bwMode="auto">
          <a:xfrm>
            <a:off x="412532" y="6324601"/>
            <a:ext cx="2953749" cy="484632"/>
          </a:xfrm>
          <a:prstGeom prst="rect">
            <a:avLst/>
          </a:prstGeom>
          <a:noFill/>
          <a:ln w="9525" cap="flat" cmpd="sng" algn="ctr">
            <a:solidFill>
              <a:schemeClr val="accent1"/>
            </a:solidFill>
            <a:prstDash val="solid"/>
            <a:round/>
            <a:headEnd type="none" w="med" len="med"/>
            <a:tailEnd type="none" w="med" len="med"/>
          </a:ln>
          <a:effectLst/>
        </p:spPr>
        <p:txBody>
          <a:bodyPr vert="horz" wrap="square" lIns="91424" tIns="45713" rIns="91424" bIns="45713" numCol="1" rtlCol="0" anchor="t" anchorCtr="0" compatLnSpc="1">
            <a:prstTxWarp prst="textNoShape">
              <a:avLst/>
            </a:prstTxWarp>
          </a:bodyPr>
          <a:lstStyle/>
          <a:p>
            <a:pPr defTabSz="1463431"/>
            <a:endParaRPr lang="en-US" sz="1000" dirty="0">
              <a:solidFill>
                <a:srgbClr val="ACCBF9"/>
              </a:solidFill>
            </a:endParaRPr>
          </a:p>
        </p:txBody>
      </p:sp>
      <p:sp>
        <p:nvSpPr>
          <p:cNvPr id="30" name="Oval 29"/>
          <p:cNvSpPr/>
          <p:nvPr/>
        </p:nvSpPr>
        <p:spPr>
          <a:xfrm>
            <a:off x="3397784" y="2209801"/>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32" name="Oval 31"/>
          <p:cNvSpPr/>
          <p:nvPr/>
        </p:nvSpPr>
        <p:spPr>
          <a:xfrm>
            <a:off x="3397784" y="3760573"/>
            <a:ext cx="183617" cy="18433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3" name="Text Placeholder 2"/>
          <p:cNvSpPr>
            <a:spLocks noGrp="1"/>
          </p:cNvSpPr>
          <p:nvPr>
            <p:ph type="body" sz="quarter" idx="19"/>
          </p:nvPr>
        </p:nvSpPr>
        <p:spPr>
          <a:xfrm>
            <a:off x="399870" y="403413"/>
            <a:ext cx="2645699" cy="186366"/>
          </a:xfrm>
        </p:spPr>
        <p:txBody>
          <a:bodyPr/>
          <a:lstStyle/>
          <a:p>
            <a:r>
              <a:rPr lang="en-US" dirty="0"/>
              <a:t>Strategic Plan Summary</a:t>
            </a:r>
          </a:p>
        </p:txBody>
      </p:sp>
      <p:sp>
        <p:nvSpPr>
          <p:cNvPr id="31" name="Rectangle 30"/>
          <p:cNvSpPr/>
          <p:nvPr/>
        </p:nvSpPr>
        <p:spPr>
          <a:xfrm>
            <a:off x="5715000" y="6019800"/>
            <a:ext cx="2133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34" name="Oval 33"/>
          <p:cNvSpPr/>
          <p:nvPr/>
        </p:nvSpPr>
        <p:spPr>
          <a:xfrm>
            <a:off x="3429000" y="5486400"/>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35" name="Rectangle 34"/>
          <p:cNvSpPr/>
          <p:nvPr/>
        </p:nvSpPr>
        <p:spPr>
          <a:xfrm>
            <a:off x="5715000" y="5410200"/>
            <a:ext cx="2514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3699323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59</a:t>
            </a:fld>
            <a:endParaRPr lang="en-US" dirty="0">
              <a:solidFill>
                <a:srgbClr val="000000"/>
              </a:solidFill>
            </a:endParaRPr>
          </a:p>
        </p:txBody>
      </p:sp>
      <p:sp>
        <p:nvSpPr>
          <p:cNvPr id="4" name="Title 3"/>
          <p:cNvSpPr>
            <a:spLocks noGrp="1"/>
          </p:cNvSpPr>
          <p:nvPr>
            <p:ph type="title"/>
          </p:nvPr>
        </p:nvSpPr>
        <p:spPr/>
        <p:txBody>
          <a:bodyPr/>
          <a:lstStyle/>
          <a:p>
            <a:r>
              <a:rPr lang="en-US" dirty="0" smtClean="0"/>
              <a:t>Communication Plan: Key Messages and Communication Tactics</a:t>
            </a:r>
            <a:endParaRPr lang="en-US" dirty="0"/>
          </a:p>
        </p:txBody>
      </p:sp>
      <p:sp>
        <p:nvSpPr>
          <p:cNvPr id="6" name="Text Placeholder 5"/>
          <p:cNvSpPr>
            <a:spLocks noGrp="1"/>
          </p:cNvSpPr>
          <p:nvPr>
            <p:ph type="body" sz="quarter" idx="19"/>
          </p:nvPr>
        </p:nvSpPr>
        <p:spPr/>
        <p:txBody>
          <a:bodyPr/>
          <a:lstStyle/>
          <a:p>
            <a:r>
              <a:rPr lang="en-US" dirty="0" smtClean="0"/>
              <a:t>Plan Summary</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679883042"/>
              </p:ext>
            </p:extLst>
          </p:nvPr>
        </p:nvGraphicFramePr>
        <p:xfrm>
          <a:off x="428786" y="1219201"/>
          <a:ext cx="8403170" cy="5016390"/>
        </p:xfrm>
        <a:graphic>
          <a:graphicData uri="http://schemas.openxmlformats.org/drawingml/2006/table">
            <a:tbl>
              <a:tblPr firstRow="1" bandRow="1">
                <a:tableStyleId>{5C22544A-7EE6-4342-B048-85BDC9FD1C3A}</a:tableStyleId>
              </a:tblPr>
              <a:tblGrid>
                <a:gridCol w="1306885"/>
                <a:gridCol w="1600200"/>
                <a:gridCol w="2743200"/>
                <a:gridCol w="2752885"/>
              </a:tblGrid>
              <a:tr h="617991">
                <a:tc>
                  <a:txBody>
                    <a:bodyPr/>
                    <a:lstStyle/>
                    <a:p>
                      <a:r>
                        <a:rPr lang="en-US" sz="1000" dirty="0" smtClean="0"/>
                        <a:t>Stakeholder</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Level</a:t>
                      </a:r>
                      <a:r>
                        <a:rPr lang="en-US" sz="1000" baseline="0" dirty="0" smtClean="0"/>
                        <a:t> of Detail </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Key</a:t>
                      </a:r>
                      <a:r>
                        <a:rPr lang="en-US" sz="1000" baseline="0" dirty="0" smtClean="0"/>
                        <a:t> Messages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Communication</a:t>
                      </a:r>
                      <a:r>
                        <a:rPr lang="en-US" sz="1000" baseline="0" dirty="0" smtClean="0"/>
                        <a:t> Tactics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59777">
                <a:tc>
                  <a:txBody>
                    <a:bodyPr/>
                    <a:lstStyle/>
                    <a:p>
                      <a:r>
                        <a:rPr lang="en-US" sz="1000" i="1" dirty="0" smtClean="0"/>
                        <a:t>Board</a:t>
                      </a:r>
                      <a:r>
                        <a:rPr lang="en-US" sz="1000" i="1" baseline="0" dirty="0" smtClean="0"/>
                        <a:t> of Directors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High Level Summary</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171450" indent="-171450">
                        <a:buFont typeface="Arial" pitchFamily="34" charset="0"/>
                        <a:buChar char="•"/>
                      </a:pPr>
                      <a:r>
                        <a:rPr lang="en-US" sz="1000" i="1" dirty="0" smtClean="0"/>
                        <a:t>Service objectives</a:t>
                      </a:r>
                      <a:r>
                        <a:rPr lang="en-US" sz="1000" i="1" baseline="0" dirty="0" smtClean="0"/>
                        <a:t> and expected outcomes </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Memo</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1223765">
                <a:tc>
                  <a:txBody>
                    <a:bodyPr/>
                    <a:lstStyle/>
                    <a:p>
                      <a:r>
                        <a:rPr lang="en-US" sz="1000" i="1" dirty="0" smtClean="0"/>
                        <a:t>System</a:t>
                      </a:r>
                      <a:r>
                        <a:rPr lang="en-US" sz="1000" i="1" baseline="0" dirty="0" smtClean="0"/>
                        <a:t> Leadership</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Overview of Objectives, Targets</a:t>
                      </a:r>
                      <a:r>
                        <a:rPr lang="en-US" sz="1000" i="1" baseline="0" dirty="0" smtClean="0"/>
                        <a:t> and Summary of Initiatives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dirty="0" smtClean="0"/>
                        <a:t>Objectives</a:t>
                      </a:r>
                      <a:r>
                        <a:rPr lang="en-US" sz="1000" i="1" baseline="0" dirty="0" smtClean="0"/>
                        <a:t> and expected outcomes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Necessary Resources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Persons Accountable</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Initial kickoff presentation.  Interim</a:t>
                      </a:r>
                      <a:r>
                        <a:rPr lang="en-US" sz="1000" i="1" baseline="0" dirty="0" smtClean="0"/>
                        <a:t> progress meetings to review status and discuss changes.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5674">
                <a:tc>
                  <a:txBody>
                    <a:bodyPr/>
                    <a:lstStyle/>
                    <a:p>
                      <a:r>
                        <a:rPr lang="en-US" sz="1000" i="1" dirty="0" smtClean="0"/>
                        <a:t>Service Lin</a:t>
                      </a:r>
                      <a:r>
                        <a:rPr lang="en-US" sz="1000" i="1" baseline="0" dirty="0" smtClean="0"/>
                        <a:t>e Staff</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Detailed action</a:t>
                      </a:r>
                      <a:r>
                        <a:rPr lang="en-US" sz="1000" i="1" baseline="0" dirty="0" smtClean="0"/>
                        <a:t> plan on initiatives and progress metrics.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dirty="0" smtClean="0"/>
                        <a:t>Objectives</a:t>
                      </a:r>
                      <a:r>
                        <a:rPr lang="en-US" sz="1000" i="1" baseline="0" dirty="0" smtClean="0"/>
                        <a:t> and expected outcomes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Initiatives &amp; Implementation Timeline</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Roles/Responsibilities</a:t>
                      </a:r>
                    </a:p>
                    <a:p>
                      <a:pPr marL="0" marR="0" indent="0" algn="l" defTabSz="910170" rtl="0" eaLnBrk="1" fontAlgn="auto" latinLnBrk="0" hangingPunct="1">
                        <a:lnSpc>
                          <a:spcPct val="100000"/>
                        </a:lnSpc>
                        <a:spcBef>
                          <a:spcPts val="0"/>
                        </a:spcBef>
                        <a:spcAft>
                          <a:spcPts val="0"/>
                        </a:spcAft>
                        <a:buClrTx/>
                        <a:buSzTx/>
                        <a:buFont typeface="Arial" pitchFamily="34" charset="0"/>
                        <a:buNone/>
                        <a:tabLst/>
                        <a:defRPr/>
                      </a:pP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000" i="1" dirty="0" smtClean="0"/>
                        <a:t>Weekly</a:t>
                      </a:r>
                      <a:r>
                        <a:rPr lang="en-US" sz="1000" i="1" baseline="0" dirty="0" smtClean="0"/>
                        <a:t> meetings during 3 month launch.  Monthly post launch.</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409183">
                <a:tc>
                  <a:txBody>
                    <a:bodyPr/>
                    <a:lstStyle/>
                    <a:p>
                      <a:r>
                        <a:rPr lang="en-US" sz="1000" i="1" dirty="0" smtClean="0"/>
                        <a:t>Referring</a:t>
                      </a:r>
                      <a:r>
                        <a:rPr lang="en-US" sz="1000" i="1" baseline="0" dirty="0" smtClean="0"/>
                        <a:t> Independent Physicians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High</a:t>
                      </a:r>
                      <a:r>
                        <a:rPr lang="en-US" sz="1000" i="1" baseline="0" dirty="0" smtClean="0"/>
                        <a:t> level summary of initiatives </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indent="-171450">
                        <a:buFont typeface="Arial" pitchFamily="34" charset="0"/>
                        <a:buChar char="•"/>
                      </a:pPr>
                      <a:r>
                        <a:rPr lang="en-US" sz="1000" i="1" dirty="0" smtClean="0"/>
                        <a:t>Expected</a:t>
                      </a:r>
                      <a:r>
                        <a:rPr lang="en-US" sz="1000" i="1" baseline="0" dirty="0" smtClean="0"/>
                        <a:t> improvements in care delivery, quality, and efficiency</a:t>
                      </a:r>
                    </a:p>
                    <a:p>
                      <a:pPr marL="171450" indent="-171450">
                        <a:buFont typeface="Arial" pitchFamily="34" charset="0"/>
                        <a:buChar char="•"/>
                      </a:pPr>
                      <a:r>
                        <a:rPr lang="en-US" sz="1000" i="1" baseline="0" dirty="0" smtClean="0"/>
                        <a:t>Impact on relationship, workflow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000" i="1" dirty="0" smtClean="0"/>
                        <a:t>Discussion with physicians</a:t>
                      </a:r>
                      <a:r>
                        <a:rPr lang="en-US" sz="1000" i="1" baseline="0" dirty="0" smtClean="0"/>
                        <a:t> during visits with liaisons.  Marketing collateral highlighting improvements in service.</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31054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0063"/>
            <a:fld id="{D1524D41-16DC-4D92-9EF9-071B213BE0F5}" type="slidenum">
              <a:rPr lang="en-US" smtClean="0">
                <a:solidFill>
                  <a:srgbClr val="000000"/>
                </a:solidFill>
              </a:rPr>
              <a:pPr defTabSz="910063"/>
              <a:t>6</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Current Performance</a:t>
            </a:r>
            <a:endParaRPr lang="en-US" dirty="0"/>
          </a:p>
        </p:txBody>
      </p:sp>
      <p:sp>
        <p:nvSpPr>
          <p:cNvPr id="4" name="Chevron 3"/>
          <p:cNvSpPr/>
          <p:nvPr/>
        </p:nvSpPr>
        <p:spPr bwMode="gray">
          <a:xfrm>
            <a:off x="1143000" y="3429000"/>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a:solidFill>
                  <a:prstClr val="black"/>
                </a:solidFill>
              </a:rPr>
              <a:t>CURRENT </a:t>
            </a:r>
            <a:r>
              <a:rPr lang="en-US" sz="800" b="1" dirty="0" smtClean="0">
                <a:solidFill>
                  <a:prstClr val="black"/>
                </a:solidFill>
              </a:rPr>
              <a:t>PERFORMANCE</a:t>
            </a:r>
          </a:p>
        </p:txBody>
      </p:sp>
      <p:sp>
        <p:nvSpPr>
          <p:cNvPr id="5" name="Chevron 4"/>
          <p:cNvSpPr/>
          <p:nvPr/>
        </p:nvSpPr>
        <p:spPr bwMode="gray">
          <a:xfrm>
            <a:off x="2808844" y="3429000"/>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0"/>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p>
          <a:p>
            <a:pPr algn="ctr" defTabSz="2090094"/>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8999"/>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65288" numCol="1" rtlCol="0" anchor="ctr" anchorCtr="0" compatLnSpc="1">
            <a:prstTxWarp prst="textNoShape">
              <a:avLst/>
            </a:prstTxWarp>
          </a:bodyPr>
          <a:lstStyle/>
          <a:p>
            <a:pPr algn="ctr" defTabSz="2090094"/>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2410688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60</a:t>
            </a:fld>
            <a:endParaRPr lang="en-US" dirty="0">
              <a:solidFill>
                <a:srgbClr val="000000"/>
              </a:solidFill>
            </a:endParaRPr>
          </a:p>
        </p:txBody>
      </p:sp>
      <p:sp>
        <p:nvSpPr>
          <p:cNvPr id="4" name="Title 3"/>
          <p:cNvSpPr>
            <a:spLocks noGrp="1"/>
          </p:cNvSpPr>
          <p:nvPr>
            <p:ph type="title"/>
          </p:nvPr>
        </p:nvSpPr>
        <p:spPr/>
        <p:txBody>
          <a:bodyPr/>
          <a:lstStyle/>
          <a:p>
            <a:r>
              <a:rPr lang="en-US" dirty="0" smtClean="0"/>
              <a:t>Communication Plan: Strategies to Address Potential Concerns</a:t>
            </a:r>
            <a:endParaRPr lang="en-US" dirty="0"/>
          </a:p>
        </p:txBody>
      </p:sp>
      <p:sp>
        <p:nvSpPr>
          <p:cNvPr id="6" name="Text Placeholder 5"/>
          <p:cNvSpPr>
            <a:spLocks noGrp="1"/>
          </p:cNvSpPr>
          <p:nvPr>
            <p:ph type="body" sz="quarter" idx="19"/>
          </p:nvPr>
        </p:nvSpPr>
        <p:spPr/>
        <p:txBody>
          <a:bodyPr/>
          <a:lstStyle/>
          <a:p>
            <a:r>
              <a:rPr lang="en-US" dirty="0" smtClean="0"/>
              <a:t>Plan Summary</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719150141"/>
              </p:ext>
            </p:extLst>
          </p:nvPr>
        </p:nvGraphicFramePr>
        <p:xfrm>
          <a:off x="399870" y="1318672"/>
          <a:ext cx="8314167" cy="4764305"/>
        </p:xfrm>
        <a:graphic>
          <a:graphicData uri="http://schemas.openxmlformats.org/drawingml/2006/table">
            <a:tbl>
              <a:tblPr firstRow="1" bandRow="1">
                <a:tableStyleId>{5C22544A-7EE6-4342-B048-85BDC9FD1C3A}</a:tableStyleId>
              </a:tblPr>
              <a:tblGrid>
                <a:gridCol w="988327"/>
                <a:gridCol w="2269403"/>
                <a:gridCol w="2219637"/>
                <a:gridCol w="2836800"/>
              </a:tblGrid>
              <a:tr h="476278">
                <a:tc>
                  <a:txBody>
                    <a:bodyPr/>
                    <a:lstStyle/>
                    <a:p>
                      <a:r>
                        <a:rPr lang="en-US" sz="1000" dirty="0" smtClean="0"/>
                        <a:t>Stakeholder</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Potential</a:t>
                      </a:r>
                      <a:r>
                        <a:rPr lang="en-US" sz="1000" baseline="0" dirty="0" smtClean="0"/>
                        <a:t> Concerns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Strategies to Address</a:t>
                      </a:r>
                      <a:r>
                        <a:rPr lang="en-US" sz="1000" baseline="0" dirty="0" smtClean="0"/>
                        <a:t> Concerns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Spokesperson(s)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293094">
                <a:tc rowSpan="3">
                  <a:txBody>
                    <a:bodyPr/>
                    <a:lstStyle/>
                    <a:p>
                      <a:r>
                        <a:rPr lang="en-US" sz="1000" i="1" dirty="0" smtClean="0"/>
                        <a:t>Board</a:t>
                      </a:r>
                      <a:r>
                        <a:rPr lang="en-US" sz="1000" i="1" baseline="0" dirty="0" smtClean="0"/>
                        <a:t> of Directors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N/A</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CEO</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3094">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3094">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514034">
                <a:tc rowSpan="3">
                  <a:txBody>
                    <a:bodyPr/>
                    <a:lstStyle/>
                    <a:p>
                      <a:r>
                        <a:rPr lang="en-US" sz="1000" i="1" dirty="0" smtClean="0"/>
                        <a:t>System</a:t>
                      </a:r>
                      <a:r>
                        <a:rPr lang="en-US" sz="1000" i="1" baseline="0" dirty="0" smtClean="0"/>
                        <a:t> Leadership</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Cost</a:t>
                      </a:r>
                      <a:r>
                        <a:rPr lang="en-US" sz="1000" i="1" baseline="0" dirty="0" smtClean="0"/>
                        <a:t> of new equipment</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Illustrate patient</a:t>
                      </a:r>
                      <a:r>
                        <a:rPr lang="en-US" sz="1000" i="1" baseline="0" dirty="0" smtClean="0"/>
                        <a:t> need and potential for competitive advantage</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Service</a:t>
                      </a:r>
                      <a:r>
                        <a:rPr lang="en-US" sz="1000" i="1" baseline="0" dirty="0" smtClean="0"/>
                        <a:t> Line Director &amp; </a:t>
                      </a:r>
                      <a:br>
                        <a:rPr lang="en-US" sz="1000" i="1" baseline="0" dirty="0" smtClean="0"/>
                      </a:br>
                      <a:r>
                        <a:rPr lang="en-US" sz="1000" i="1" baseline="0" dirty="0" smtClean="0"/>
                        <a:t>Strategic Planning Officer</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091">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091">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1245">
                <a:tc rowSpan="3">
                  <a:txBody>
                    <a:bodyPr/>
                    <a:lstStyle/>
                    <a:p>
                      <a:r>
                        <a:rPr lang="en-US" sz="1000" i="1" dirty="0" smtClean="0"/>
                        <a:t>Service Lin</a:t>
                      </a:r>
                      <a:r>
                        <a:rPr lang="en-US" sz="1000" i="1" baseline="0" dirty="0" smtClean="0"/>
                        <a:t>e Staff</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Noncompliance</a:t>
                      </a:r>
                      <a:r>
                        <a:rPr lang="en-US" sz="1000" i="1" baseline="0" dirty="0" smtClean="0"/>
                        <a:t> with new care processes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Provide</a:t>
                      </a:r>
                      <a:r>
                        <a:rPr lang="en-US" sz="1000" i="1" baseline="0" dirty="0" smtClean="0"/>
                        <a:t> kick-off and ongoing training </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Initiative</a:t>
                      </a:r>
                      <a:r>
                        <a:rPr lang="en-US" sz="1000" i="1" baseline="0" dirty="0" smtClean="0"/>
                        <a:t> Owners</a:t>
                      </a:r>
                      <a:r>
                        <a:rPr lang="en-US" sz="1000" i="1" baseline="0" dirty="0"/>
                        <a:t> </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4769">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Incentivize</a:t>
                      </a:r>
                      <a:r>
                        <a:rPr lang="en-US" sz="1000" i="1" baseline="0" dirty="0" smtClean="0"/>
                        <a:t> increases in patient satisfaction scores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baseline="0" dirty="0" smtClean="0"/>
                        <a:t>Service Line Director</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4769">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14034">
                <a:tc rowSpan="3">
                  <a:txBody>
                    <a:bodyPr/>
                    <a:lstStyle/>
                    <a:p>
                      <a:r>
                        <a:rPr lang="en-US" sz="1000" i="1" dirty="0" smtClean="0"/>
                        <a:t>Referring</a:t>
                      </a:r>
                      <a:r>
                        <a:rPr lang="en-US" sz="1000" i="1" baseline="0" dirty="0" smtClean="0"/>
                        <a:t> Independent Physicians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Lack</a:t>
                      </a:r>
                      <a:r>
                        <a:rPr lang="en-US" sz="1000" i="1" baseline="0" dirty="0" smtClean="0"/>
                        <a:t> of awareness of increases in quality</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Provide</a:t>
                      </a:r>
                      <a:r>
                        <a:rPr lang="en-US" sz="1000" i="1" baseline="0" dirty="0" smtClean="0"/>
                        <a:t> routine updates to physician liaisons on quality improvements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baseline="0" dirty="0" smtClean="0"/>
                        <a:t>Physician Liaisons</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623">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623">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41036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45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7</a:t>
            </a:fld>
            <a:endParaRPr lang="en-US" dirty="0"/>
          </a:p>
        </p:txBody>
      </p:sp>
      <p:sp>
        <p:nvSpPr>
          <p:cNvPr id="4" name="Text Placeholder 3"/>
          <p:cNvSpPr>
            <a:spLocks noGrp="1"/>
          </p:cNvSpPr>
          <p:nvPr>
            <p:ph type="body" sz="quarter" idx="19"/>
          </p:nvPr>
        </p:nvSpPr>
        <p:spPr/>
        <p:txBody>
          <a:bodyPr/>
          <a:lstStyle/>
          <a:p>
            <a:r>
              <a:rPr lang="en-US" dirty="0" smtClean="0"/>
              <a:t>Current Performance</a:t>
            </a:r>
            <a:endParaRPr lang="en-US" dirty="0"/>
          </a:p>
        </p:txBody>
      </p:sp>
      <p:sp>
        <p:nvSpPr>
          <p:cNvPr id="3" name="Title 2"/>
          <p:cNvSpPr>
            <a:spLocks noGrp="1"/>
          </p:cNvSpPr>
          <p:nvPr>
            <p:ph type="title"/>
          </p:nvPr>
        </p:nvSpPr>
        <p:spPr/>
        <p:txBody>
          <a:bodyPr/>
          <a:lstStyle/>
          <a:p>
            <a:r>
              <a:rPr lang="en-US" dirty="0" smtClean="0"/>
              <a:t>Mission and Vision</a:t>
            </a:r>
            <a:endParaRPr lang="en-US" dirty="0"/>
          </a:p>
        </p:txBody>
      </p:sp>
      <p:sp>
        <p:nvSpPr>
          <p:cNvPr id="9" name="Rectangle 8"/>
          <p:cNvSpPr/>
          <p:nvPr/>
        </p:nvSpPr>
        <p:spPr bwMode="gray">
          <a:xfrm>
            <a:off x="399865" y="1066800"/>
            <a:ext cx="8314174" cy="2438400"/>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130573" numCol="1" rtlCol="0" anchor="t" anchorCtr="0" compatLnSpc="1">
            <a:prstTxWarp prst="textNoShape">
              <a:avLst/>
            </a:prstTxWarp>
          </a:bodyPr>
          <a:lstStyle/>
          <a:p>
            <a:pPr defTabSz="2090094"/>
            <a:r>
              <a:rPr lang="en-US" sz="1700" b="1" spc="143" dirty="0" smtClean="0">
                <a:solidFill>
                  <a:schemeClr val="accent2"/>
                </a:solidFill>
              </a:rPr>
              <a:t>Institution </a:t>
            </a:r>
            <a:r>
              <a:rPr lang="en-US" sz="1700" b="1" spc="143" dirty="0">
                <a:solidFill>
                  <a:schemeClr val="accent2"/>
                </a:solidFill>
              </a:rPr>
              <a:t>Mission and Vision</a:t>
            </a:r>
          </a:p>
        </p:txBody>
      </p:sp>
      <p:sp>
        <p:nvSpPr>
          <p:cNvPr id="10" name="TextBox 9"/>
          <p:cNvSpPr txBox="1"/>
          <p:nvPr/>
        </p:nvSpPr>
        <p:spPr>
          <a:xfrm>
            <a:off x="435436" y="1380272"/>
            <a:ext cx="7044141" cy="351744"/>
          </a:xfrm>
          <a:prstGeom prst="rect">
            <a:avLst/>
          </a:prstGeom>
          <a:noFill/>
        </p:spPr>
        <p:txBody>
          <a:bodyPr wrap="square" lIns="130573" tIns="65288" rIns="130573" bIns="65288" rtlCol="0">
            <a:spAutoFit/>
          </a:bodyPr>
          <a:lstStyle/>
          <a:p>
            <a:pPr marL="160954" indent="-160954">
              <a:spcBef>
                <a:spcPts val="343"/>
              </a:spcBef>
            </a:pPr>
            <a:r>
              <a:rPr lang="en-US" sz="1400" i="1" dirty="0"/>
              <a:t>Describe your </a:t>
            </a:r>
            <a:r>
              <a:rPr lang="en-US" sz="1400" i="1" dirty="0" smtClean="0"/>
              <a:t>institution mission </a:t>
            </a:r>
            <a:r>
              <a:rPr lang="en-US" sz="1400" i="1" dirty="0"/>
              <a:t>here.</a:t>
            </a:r>
          </a:p>
        </p:txBody>
      </p:sp>
      <p:sp>
        <p:nvSpPr>
          <p:cNvPr id="11" name="Rectangle 10"/>
          <p:cNvSpPr/>
          <p:nvPr/>
        </p:nvSpPr>
        <p:spPr bwMode="gray">
          <a:xfrm>
            <a:off x="399865" y="3657600"/>
            <a:ext cx="8314174" cy="2667000"/>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73" tIns="65288" rIns="130573" bIns="130573" numCol="1" rtlCol="0" anchor="t" anchorCtr="0" compatLnSpc="1">
            <a:prstTxWarp prst="textNoShape">
              <a:avLst/>
            </a:prstTxWarp>
          </a:bodyPr>
          <a:lstStyle/>
          <a:p>
            <a:pPr defTabSz="2090094"/>
            <a:r>
              <a:rPr lang="en-US" sz="1700" b="1" spc="143" dirty="0" smtClean="0">
                <a:solidFill>
                  <a:schemeClr val="accent2"/>
                </a:solidFill>
              </a:rPr>
              <a:t>Imaging Service Line </a:t>
            </a:r>
            <a:r>
              <a:rPr lang="en-US" sz="1700" b="1" spc="143" dirty="0">
                <a:solidFill>
                  <a:schemeClr val="accent2"/>
                </a:solidFill>
              </a:rPr>
              <a:t>Mission and Vision</a:t>
            </a:r>
          </a:p>
        </p:txBody>
      </p:sp>
      <p:sp>
        <p:nvSpPr>
          <p:cNvPr id="12" name="TextBox 11"/>
          <p:cNvSpPr txBox="1"/>
          <p:nvPr/>
        </p:nvSpPr>
        <p:spPr>
          <a:xfrm>
            <a:off x="435436" y="3985058"/>
            <a:ext cx="7044141" cy="351744"/>
          </a:xfrm>
          <a:prstGeom prst="rect">
            <a:avLst/>
          </a:prstGeom>
          <a:noFill/>
        </p:spPr>
        <p:txBody>
          <a:bodyPr wrap="square" lIns="130573" tIns="65288" rIns="130573" bIns="65288" rtlCol="0">
            <a:spAutoFit/>
          </a:bodyPr>
          <a:lstStyle/>
          <a:p>
            <a:pPr marL="160954" indent="-160954">
              <a:spcBef>
                <a:spcPts val="343"/>
              </a:spcBef>
            </a:pPr>
            <a:r>
              <a:rPr lang="en-US" sz="1400" i="1" dirty="0"/>
              <a:t>Describe your service line mission 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p:txBody>
          <a:bodyPr/>
          <a:lstStyle/>
          <a:p>
            <a:r>
              <a:rPr lang="en-US" dirty="0" smtClean="0"/>
              <a:t>Key Accomplishments 20XX-20XX</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42" rIns="0" bIns="40942" rtlCol="0">
            <a:noAutofit/>
          </a:bodyPr>
          <a:lstStyle/>
          <a:p>
            <a:pPr defTabSz="912663">
              <a:defRPr/>
            </a:pPr>
            <a:endParaRPr lang="en-US" sz="1300" dirty="0">
              <a:solidFill>
                <a:srgbClr val="617685"/>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016255919"/>
              </p:ext>
            </p:extLst>
          </p:nvPr>
        </p:nvGraphicFramePr>
        <p:xfrm>
          <a:off x="399863" y="1371606"/>
          <a:ext cx="8314175" cy="4974821"/>
        </p:xfrm>
        <a:graphic>
          <a:graphicData uri="http://schemas.openxmlformats.org/drawingml/2006/table">
            <a:tbl>
              <a:tblPr firstRow="1" bandRow="1">
                <a:tableStyleId>{5C22544A-7EE6-4342-B048-85BDC9FD1C3A}</a:tableStyleId>
              </a:tblPr>
              <a:tblGrid>
                <a:gridCol w="2495739"/>
                <a:gridCol w="5818436"/>
              </a:tblGrid>
              <a:tr h="742607">
                <a:tc>
                  <a:txBody>
                    <a:bodyPr/>
                    <a:lstStyle/>
                    <a:p>
                      <a:pPr algn="ctr"/>
                      <a:r>
                        <a:rPr lang="en-US" sz="1100" dirty="0" smtClean="0"/>
                        <a:t>Goals</a:t>
                      </a:r>
                      <a:endParaRPr lang="en-US" sz="1100" dirty="0"/>
                    </a:p>
                  </a:txBody>
                  <a:tcPr anchor="ctr"/>
                </a:tc>
                <a:tc>
                  <a:txBody>
                    <a:bodyPr/>
                    <a:lstStyle/>
                    <a:p>
                      <a:pPr algn="ctr"/>
                      <a:r>
                        <a:rPr lang="en-US" sz="1100" dirty="0" smtClean="0"/>
                        <a:t>Initiatives Accomplished or In Progress</a:t>
                      </a:r>
                      <a:endParaRPr lang="en-US" sz="1100" dirty="0"/>
                    </a:p>
                  </a:txBody>
                  <a:tcPr anchor="ctr"/>
                </a:tc>
              </a:tr>
              <a:tr h="507249">
                <a:tc>
                  <a:txBody>
                    <a:bodyPr/>
                    <a:lstStyle/>
                    <a:p>
                      <a:pPr algn="l"/>
                      <a:r>
                        <a:rPr lang="en-US" sz="1100" i="1" baseline="0" dirty="0" smtClean="0"/>
                        <a:t>Increase Imaging Market Share</a:t>
                      </a:r>
                      <a:endParaRPr lang="en-US" sz="1100" i="1" dirty="0"/>
                    </a:p>
                  </a:txBody>
                  <a:tcPr anchor="ctr"/>
                </a:tc>
                <a:tc>
                  <a:txBody>
                    <a:bodyPr/>
                    <a:lstStyle/>
                    <a:p>
                      <a:pPr marL="350838" lvl="0" indent="-350838">
                        <a:buFont typeface="Arial" pitchFamily="34" charset="0"/>
                        <a:buChar char="•"/>
                      </a:pPr>
                      <a:r>
                        <a:rPr lang="en-US" sz="1100" i="1" dirty="0" smtClean="0"/>
                        <a:t>Identify</a:t>
                      </a:r>
                      <a:r>
                        <a:rPr lang="en-US" sz="1100" i="1" baseline="0" dirty="0" smtClean="0"/>
                        <a:t> and promote services in secondary markets</a:t>
                      </a:r>
                    </a:p>
                    <a:p>
                      <a:pPr marL="350838" lvl="0" indent="-350838">
                        <a:buFont typeface="Arial" pitchFamily="34" charset="0"/>
                        <a:buChar char="•"/>
                      </a:pPr>
                      <a:r>
                        <a:rPr lang="en-US" sz="1100" i="1" baseline="0" dirty="0" smtClean="0"/>
                        <a:t>Target high risk cohorts by offering screening services to lower costs and to generate potential downstream revenue for other system procedures</a:t>
                      </a:r>
                    </a:p>
                  </a:txBody>
                  <a:tcPr/>
                </a:tc>
              </a:tr>
              <a:tr h="507249">
                <a:tc>
                  <a:txBody>
                    <a:bodyPr/>
                    <a:lstStyle/>
                    <a:p>
                      <a:pPr algn="l"/>
                      <a:r>
                        <a:rPr lang="en-US" sz="1100" i="1" dirty="0" smtClean="0"/>
                        <a:t>Increase Imaging Center Quality Scores</a:t>
                      </a:r>
                      <a:endParaRPr lang="en-US" sz="1100" i="1" dirty="0"/>
                    </a:p>
                  </a:txBody>
                  <a:tcPr anchor="ctr"/>
                </a:tc>
                <a:tc>
                  <a:txBody>
                    <a:bodyPr/>
                    <a:lstStyle/>
                    <a:p>
                      <a:pPr marL="342900" indent="-342900">
                        <a:buFont typeface="Arial" pitchFamily="34" charset="0"/>
                        <a:buChar char="•"/>
                      </a:pPr>
                      <a:r>
                        <a:rPr lang="en-US" sz="1100" i="1" dirty="0" smtClean="0"/>
                        <a:t>Enhance service excellence with dedicated customer service staff </a:t>
                      </a:r>
                    </a:p>
                    <a:p>
                      <a:pPr marL="342900" indent="-342900">
                        <a:buFont typeface="Arial" pitchFamily="34" charset="0"/>
                        <a:buChar char="•"/>
                      </a:pPr>
                      <a:r>
                        <a:rPr lang="en-US" sz="1100" i="1" dirty="0" smtClean="0"/>
                        <a:t>Prioritize patient comfort in the design of  imaging centers </a:t>
                      </a:r>
                    </a:p>
                  </a:txBody>
                  <a:tcPr/>
                </a:tc>
              </a:tr>
              <a:tr h="507249">
                <a:tc>
                  <a:txBody>
                    <a:bodyPr/>
                    <a:lstStyle/>
                    <a:p>
                      <a:pPr algn="l"/>
                      <a:r>
                        <a:rPr lang="en-US" sz="1100" i="1" dirty="0" smtClean="0"/>
                        <a:t>Maintain Imaging Margins</a:t>
                      </a:r>
                      <a:endParaRPr lang="en-US" sz="1100" i="1" dirty="0"/>
                    </a:p>
                  </a:txBody>
                  <a:tcPr anchor="ctr"/>
                </a:tc>
                <a:tc>
                  <a:txBody>
                    <a:bodyPr/>
                    <a:lstStyle/>
                    <a:p>
                      <a:pPr marL="342900" indent="-342900">
                        <a:buFont typeface="Arial" pitchFamily="34" charset="0"/>
                        <a:buChar char="•"/>
                      </a:pPr>
                      <a:r>
                        <a:rPr lang="en-US" sz="1100" i="1" dirty="0" smtClean="0"/>
                        <a:t>Embed imaging within existing ambulatory care sites to shift costs and to centralize outpatient services offerings</a:t>
                      </a:r>
                    </a:p>
                    <a:p>
                      <a:pPr marL="342900" indent="-342900">
                        <a:buFont typeface="Arial" pitchFamily="34" charset="0"/>
                        <a:buChar char="•"/>
                      </a:pPr>
                      <a:r>
                        <a:rPr lang="en-US" sz="1100" i="1" baseline="0" dirty="0" smtClean="0"/>
                        <a:t>Reduce cost of supplies</a:t>
                      </a:r>
                      <a:endParaRPr lang="en-US" sz="1100" i="1"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20XX-20XX Strategic Plan Review </a:t>
            </a:r>
          </a:p>
        </p:txBody>
      </p:sp>
    </p:spTree>
    <p:extLst>
      <p:ext uri="{BB962C8B-B14F-4D97-AF65-F5344CB8AC3E}">
        <p14:creationId xmlns:p14="http://schemas.microsoft.com/office/powerpoint/2010/main" val="263074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p:txBody>
          <a:bodyPr/>
          <a:lstStyle/>
          <a:p>
            <a:r>
              <a:rPr lang="en-US" dirty="0" smtClean="0"/>
              <a:t>Key Metrics 20XX-20XX</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42" rIns="0" bIns="40942" rtlCol="0">
            <a:noAutofit/>
          </a:bodyPr>
          <a:lstStyle/>
          <a:p>
            <a:pPr defTabSz="912663">
              <a:defRPr/>
            </a:pPr>
            <a:endParaRPr lang="en-US" sz="1300" dirty="0">
              <a:solidFill>
                <a:srgbClr val="617685"/>
              </a:solidFill>
              <a:latin typeface="Arial"/>
            </a:endParaRPr>
          </a:p>
        </p:txBody>
      </p:sp>
      <p:sp>
        <p:nvSpPr>
          <p:cNvPr id="8" name="Text Placeholder 12"/>
          <p:cNvSpPr txBox="1">
            <a:spLocks/>
          </p:cNvSpPr>
          <p:nvPr/>
        </p:nvSpPr>
        <p:spPr bwMode="gray">
          <a:xfrm>
            <a:off x="399866" y="963229"/>
            <a:ext cx="8314171" cy="271094"/>
          </a:xfrm>
          <a:prstGeom prst="rect">
            <a:avLst/>
          </a:prstGeom>
        </p:spPr>
        <p:txBody>
          <a:bodyPr vert="horz" wrap="square" lIns="0" tIns="40940" rIns="0" bIns="40940" rtlCol="0">
            <a:noAutofit/>
          </a:bodyPr>
          <a:lstStyle/>
          <a:p>
            <a:pPr defTabSz="912617">
              <a:defRPr/>
            </a:pPr>
            <a:r>
              <a:rPr lang="en-US" sz="1300" dirty="0">
                <a:solidFill>
                  <a:srgbClr val="617685"/>
                </a:solidFill>
                <a:latin typeface="Arial"/>
              </a:rPr>
              <a:t>20XX-20XX Strategic Plan Review </a:t>
            </a:r>
          </a:p>
        </p:txBody>
      </p:sp>
      <p:graphicFrame>
        <p:nvGraphicFramePr>
          <p:cNvPr id="9" name="Chart 8"/>
          <p:cNvGraphicFramePr/>
          <p:nvPr>
            <p:extLst>
              <p:ext uri="{D42A27DB-BD31-4B8C-83A1-F6EECF244321}">
                <p14:modId xmlns:p14="http://schemas.microsoft.com/office/powerpoint/2010/main" val="3725385879"/>
              </p:ext>
            </p:extLst>
          </p:nvPr>
        </p:nvGraphicFramePr>
        <p:xfrm>
          <a:off x="399870" y="1828801"/>
          <a:ext cx="2303579"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99866" y="1471781"/>
            <a:ext cx="2303576" cy="261572"/>
          </a:xfrm>
          <a:prstGeom prst="rect">
            <a:avLst/>
          </a:prstGeom>
          <a:noFill/>
        </p:spPr>
        <p:txBody>
          <a:bodyPr wrap="square" lIns="45701" tIns="45701" rIns="45701" bIns="45701" rtlCol="0">
            <a:spAutoFit/>
          </a:bodyPr>
          <a:lstStyle/>
          <a:p>
            <a:r>
              <a:rPr lang="en-US" sz="1100" b="1" dirty="0">
                <a:solidFill>
                  <a:schemeClr val="accent2"/>
                </a:solidFill>
              </a:rPr>
              <a:t>INCREASE SHARE</a:t>
            </a:r>
          </a:p>
        </p:txBody>
      </p:sp>
      <p:graphicFrame>
        <p:nvGraphicFramePr>
          <p:cNvPr id="11" name="Chart 10"/>
          <p:cNvGraphicFramePr/>
          <p:nvPr>
            <p:extLst>
              <p:ext uri="{D42A27DB-BD31-4B8C-83A1-F6EECF244321}">
                <p14:modId xmlns:p14="http://schemas.microsoft.com/office/powerpoint/2010/main" val="3371593378"/>
              </p:ext>
            </p:extLst>
          </p:nvPr>
        </p:nvGraphicFramePr>
        <p:xfrm>
          <a:off x="3286039" y="1828801"/>
          <a:ext cx="2303579"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286036" y="1471781"/>
            <a:ext cx="2303576" cy="261572"/>
          </a:xfrm>
          <a:prstGeom prst="rect">
            <a:avLst/>
          </a:prstGeom>
          <a:noFill/>
        </p:spPr>
        <p:txBody>
          <a:bodyPr wrap="square" lIns="45701" tIns="45701" rIns="45701" bIns="45701" rtlCol="0">
            <a:spAutoFit/>
          </a:bodyPr>
          <a:lstStyle/>
          <a:p>
            <a:r>
              <a:rPr lang="en-US" sz="1100" b="1" dirty="0">
                <a:solidFill>
                  <a:schemeClr val="accent2"/>
                </a:solidFill>
              </a:rPr>
              <a:t>IMPROVE QUALITY</a:t>
            </a:r>
          </a:p>
        </p:txBody>
      </p:sp>
      <p:graphicFrame>
        <p:nvGraphicFramePr>
          <p:cNvPr id="15" name="Chart 14"/>
          <p:cNvGraphicFramePr/>
          <p:nvPr>
            <p:extLst>
              <p:ext uri="{D42A27DB-BD31-4B8C-83A1-F6EECF244321}">
                <p14:modId xmlns:p14="http://schemas.microsoft.com/office/powerpoint/2010/main" val="2402575401"/>
              </p:ext>
            </p:extLst>
          </p:nvPr>
        </p:nvGraphicFramePr>
        <p:xfrm>
          <a:off x="6172207" y="1828801"/>
          <a:ext cx="2303579"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6172203" y="1471781"/>
            <a:ext cx="2303576" cy="261572"/>
          </a:xfrm>
          <a:prstGeom prst="rect">
            <a:avLst/>
          </a:prstGeom>
          <a:noFill/>
        </p:spPr>
        <p:txBody>
          <a:bodyPr wrap="square" lIns="45701" tIns="45701" rIns="45701" bIns="45701" rtlCol="0">
            <a:spAutoFit/>
          </a:bodyPr>
          <a:lstStyle/>
          <a:p>
            <a:r>
              <a:rPr lang="en-US" sz="1100" b="1" dirty="0" smtClean="0">
                <a:solidFill>
                  <a:schemeClr val="accent2"/>
                </a:solidFill>
              </a:rPr>
              <a:t>MAINTAIN MARGINS</a:t>
            </a:r>
            <a:endParaRPr lang="en-US" sz="1100" b="1" dirty="0">
              <a:solidFill>
                <a:schemeClr val="accent2"/>
              </a:solidFill>
            </a:endParaRPr>
          </a:p>
        </p:txBody>
      </p:sp>
      <p:cxnSp>
        <p:nvCxnSpPr>
          <p:cNvPr id="17" name="Straight Connector 16"/>
          <p:cNvCxnSpPr/>
          <p:nvPr/>
        </p:nvCxnSpPr>
        <p:spPr>
          <a:xfrm>
            <a:off x="2971800" y="1447801"/>
            <a:ext cx="0" cy="485282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1447801"/>
            <a:ext cx="0" cy="485282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6" y="4071121"/>
            <a:ext cx="2398641" cy="553997"/>
          </a:xfrm>
          <a:prstGeom prst="rect">
            <a:avLst/>
          </a:prstGeom>
          <a:noFill/>
        </p:spPr>
        <p:txBody>
          <a:bodyPr wrap="square" lIns="45705" tIns="45705" rIns="45705" bIns="45705" rtlCol="0">
            <a:spAutoFit/>
          </a:bodyPr>
          <a:lstStyle/>
          <a:p>
            <a:pPr marL="171396" indent="-171396">
              <a:buFont typeface="Arial" pitchFamily="34" charset="0"/>
              <a:buChar char="•"/>
            </a:pPr>
            <a:r>
              <a:rPr lang="en-US" sz="1000" dirty="0"/>
              <a:t>Describe factors/challenges that contributed to why you were not able to meet your target.</a:t>
            </a:r>
          </a:p>
        </p:txBody>
      </p:sp>
      <p:sp>
        <p:nvSpPr>
          <p:cNvPr id="20" name="TextBox 19"/>
          <p:cNvSpPr txBox="1"/>
          <p:nvPr/>
        </p:nvSpPr>
        <p:spPr>
          <a:xfrm>
            <a:off x="3238509" y="4071124"/>
            <a:ext cx="2398641" cy="400079"/>
          </a:xfrm>
          <a:prstGeom prst="rect">
            <a:avLst/>
          </a:prstGeom>
          <a:noFill/>
        </p:spPr>
        <p:txBody>
          <a:bodyPr wrap="square" lIns="45705" tIns="45705" rIns="45705" bIns="45705" rtlCol="0">
            <a:spAutoFit/>
          </a:bodyPr>
          <a:lstStyle/>
          <a:p>
            <a:pPr marL="171396" indent="-171396">
              <a:buFont typeface="Arial" pitchFamily="34" charset="0"/>
              <a:buChar char="•"/>
            </a:pPr>
            <a:r>
              <a:rPr lang="en-US" sz="1000" dirty="0"/>
              <a:t>Describe factors key to surpassing your target.</a:t>
            </a:r>
          </a:p>
        </p:txBody>
      </p:sp>
      <p:sp>
        <p:nvSpPr>
          <p:cNvPr id="21" name="TextBox 20"/>
          <p:cNvSpPr txBox="1"/>
          <p:nvPr/>
        </p:nvSpPr>
        <p:spPr>
          <a:xfrm>
            <a:off x="6124676" y="4071121"/>
            <a:ext cx="2398641" cy="553997"/>
          </a:xfrm>
          <a:prstGeom prst="rect">
            <a:avLst/>
          </a:prstGeom>
          <a:noFill/>
        </p:spPr>
        <p:txBody>
          <a:bodyPr wrap="square" lIns="45705" tIns="45705" rIns="45705" bIns="45705" rtlCol="0">
            <a:spAutoFit/>
          </a:bodyPr>
          <a:lstStyle/>
          <a:p>
            <a:pPr marL="171396" indent="-171396">
              <a:buFont typeface="Arial" pitchFamily="34" charset="0"/>
              <a:buChar char="•"/>
            </a:pPr>
            <a:r>
              <a:rPr lang="en-US" sz="1000" dirty="0"/>
              <a:t>Describe factors/challenges that contributed to why you were not able to meet your target.</a:t>
            </a:r>
          </a:p>
        </p:txBody>
      </p:sp>
    </p:spTree>
    <p:extLst>
      <p:ext uri="{BB962C8B-B14F-4D97-AF65-F5344CB8AC3E}">
        <p14:creationId xmlns:p14="http://schemas.microsoft.com/office/powerpoint/2010/main" val="135598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BC PPT Template 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BC PPT Template 2">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3.xml><?xml version="1.0" encoding="utf-8"?>
<a:theme xmlns:a="http://schemas.openxmlformats.org/drawingml/2006/main" name="ABC PPT Template 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4.xml><?xml version="1.0" encoding="utf-8"?>
<a:theme xmlns:a="http://schemas.openxmlformats.org/drawingml/2006/main" name="1_ABC PPT Template 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5.xml><?xml version="1.0" encoding="utf-8"?>
<a:theme xmlns:a="http://schemas.openxmlformats.org/drawingml/2006/main" name="ABC_PPT_Template_1_020811">
  <a:themeElements>
    <a:clrScheme name="Custom 1">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2D67AD"/>
      </a:hlink>
      <a:folHlink>
        <a:srgbClr val="000000"/>
      </a:folHlink>
    </a:clrScheme>
    <a:fontScheme name="Custom 1">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l" defTabSz="1463675">
          <a:defRPr sz="1000" dirty="0" smtClean="0">
            <a:solidFill>
              <a:schemeClr val="bg2"/>
            </a:solidFill>
            <a:latin typeface="+mn-lt"/>
          </a:defRPr>
        </a:defPPr>
      </a:lstStyle>
    </a:spDef>
    <a:lnDef>
      <a:spPr bwMode="auto">
        <a:solidFill>
          <a:schemeClr val="accent1"/>
        </a:solidFill>
        <a:ln w="9525" cap="flat" cmpd="sng" algn="ctr">
          <a:solidFill>
            <a:schemeClr val="tx1"/>
          </a:solidFill>
          <a:prstDash val="solid"/>
          <a:round/>
          <a:headEnd type="none" w="med" len="med"/>
          <a:tailEnd type="none"/>
        </a:ln>
        <a:effectLst/>
      </a:spPr>
      <a:bodyPr/>
      <a:lstStyle/>
    </a:lnDef>
    <a:txDef>
      <a:spPr>
        <a:noFill/>
      </a:spPr>
      <a:bodyPr wrap="square" rtlCol="0">
        <a:spAutoFit/>
      </a:bodyPr>
      <a:lstStyle>
        <a:defPPr algn="l">
          <a:defRPr sz="1000" dirty="0" smtClean="0">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7.xml><?xml version="1.0" encoding="utf-8"?>
<a:theme xmlns:a="http://schemas.openxmlformats.org/drawingml/2006/main" name="1_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8.xml><?xml version="1.0" encoding="utf-8"?>
<a:theme xmlns:a="http://schemas.openxmlformats.org/drawingml/2006/main" name="ABC_PPT_Template_2_0905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9.xml><?xml version="1.0" encoding="utf-8"?>
<a:theme xmlns:a="http://schemas.openxmlformats.org/drawingml/2006/main" name="6_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Override1.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sting new abc colors">
    <a:dk1>
      <a:sysClr val="windowText" lastClr="000000"/>
    </a:dk1>
    <a:lt1>
      <a:srgbClr val="FFFFFF"/>
    </a:lt1>
    <a:dk2>
      <a:srgbClr val="CE1126"/>
    </a:dk2>
    <a:lt2>
      <a:srgbClr val="D9DEDF"/>
    </a:lt2>
    <a:accent1>
      <a:srgbClr val="BDC6C7"/>
    </a:accent1>
    <a:accent2>
      <a:srgbClr val="86979A"/>
    </a:accent2>
    <a:accent3>
      <a:srgbClr val="647376"/>
    </a:accent3>
    <a:accent4>
      <a:srgbClr val="444F51"/>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0164A1-630F-44D0-BB97-CC088ECB523A}"/>
</file>

<file path=customXml/itemProps2.xml><?xml version="1.0" encoding="utf-8"?>
<ds:datastoreItem xmlns:ds="http://schemas.openxmlformats.org/officeDocument/2006/customXml" ds:itemID="{C5675A81-710C-43C7-AB3A-46B63A78AA6A}"/>
</file>

<file path=docProps/app.xml><?xml version="1.0" encoding="utf-8"?>
<Properties xmlns="http://schemas.openxmlformats.org/officeDocument/2006/extended-properties" xmlns:vt="http://schemas.openxmlformats.org/officeDocument/2006/docPropsVTypes">
  <TotalTime>8474</TotalTime>
  <Words>9617</Words>
  <Application>Microsoft Office PowerPoint</Application>
  <PresentationFormat>On-screen Show (4:3)</PresentationFormat>
  <Paragraphs>1563</Paragraphs>
  <Slides>61</Slides>
  <Notes>61</Notes>
  <HiddenSlides>0</HiddenSlides>
  <MMClips>0</MMClips>
  <ScaleCrop>false</ScaleCrop>
  <HeadingPairs>
    <vt:vector size="4" baseType="variant">
      <vt:variant>
        <vt:lpstr>Theme</vt:lpstr>
      </vt:variant>
      <vt:variant>
        <vt:i4>9</vt:i4>
      </vt:variant>
      <vt:variant>
        <vt:lpstr>Slide Titles</vt:lpstr>
      </vt:variant>
      <vt:variant>
        <vt:i4>61</vt:i4>
      </vt:variant>
    </vt:vector>
  </HeadingPairs>
  <TitlesOfParts>
    <vt:vector size="70" baseType="lpstr">
      <vt:lpstr>ABC PPT Template 2</vt:lpstr>
      <vt:lpstr>2_ABC PPT Template 2</vt:lpstr>
      <vt:lpstr>ABC PPT Template 1</vt:lpstr>
      <vt:lpstr>1_ABC PPT Template 1</vt:lpstr>
      <vt:lpstr>ABC_PPT_Template_1_020811</vt:lpstr>
      <vt:lpstr>ABC_PPT_Template_2_091311</vt:lpstr>
      <vt:lpstr>1_ABC_PPT_Template_2_091311</vt:lpstr>
      <vt:lpstr>ABC_PPT_Template_2_090511</vt:lpstr>
      <vt:lpstr>6_ABC_PPT_Template_2_091311</vt:lpstr>
      <vt:lpstr>PowerPoint Presentation</vt:lpstr>
      <vt:lpstr>How to use this template</vt:lpstr>
      <vt:lpstr>Notable Imaging Performance Partnership Resources</vt:lpstr>
      <vt:lpstr>PowerPoint Presentation</vt:lpstr>
      <vt:lpstr>Strategic Plan Overview</vt:lpstr>
      <vt:lpstr>PowerPoint Presentation</vt:lpstr>
      <vt:lpstr>Mission and Vision</vt:lpstr>
      <vt:lpstr>Key Accomplishments 20XX-20XX</vt:lpstr>
      <vt:lpstr>Key Metrics 20XX-20XX</vt:lpstr>
      <vt:lpstr>Historical Outpatient Volume Performance</vt:lpstr>
      <vt:lpstr>National Outpatient Growth from the Advisory Board</vt:lpstr>
      <vt:lpstr>National Outpatient Growth from the Advisory Board</vt:lpstr>
      <vt:lpstr>National Outpatient Growth from the Advisory Board</vt:lpstr>
      <vt:lpstr>National Outpatient Growth from the Advisory Board</vt:lpstr>
      <vt:lpstr>National Inpatient and ED Growth from the Advisory Board</vt:lpstr>
      <vt:lpstr>PowerPoint Presentation</vt:lpstr>
      <vt:lpstr>HOPD Outlook</vt:lpstr>
      <vt:lpstr>Service Volumes</vt:lpstr>
      <vt:lpstr>Market Forces Impacting Imaging Services, 2012-2017</vt:lpstr>
      <vt:lpstr>Patients: Geographic Distribution of Market by Region</vt:lpstr>
      <vt:lpstr>Patients: Age Distribution</vt:lpstr>
      <vt:lpstr>PowerPoint Presentation</vt:lpstr>
      <vt:lpstr>Payers: Anticipated Changes in Reimbursement Models, Levels</vt:lpstr>
      <vt:lpstr>Payment Reform</vt:lpstr>
      <vt:lpstr>Employers: Anticipated Growth, Shifts in Payment Strategies</vt:lpstr>
      <vt:lpstr>Employed Physicians: Anticipated Changes in Staffing and Leadership</vt:lpstr>
      <vt:lpstr>Independent Physicians: Referral Planning </vt:lpstr>
      <vt:lpstr>Competitors: Market Competition Assessment</vt:lpstr>
      <vt:lpstr>Technology: Overview of Imaging Technology</vt:lpstr>
      <vt:lpstr>Technology: New Technology Needs</vt:lpstr>
      <vt:lpstr>Regulatory Impact</vt:lpstr>
      <vt:lpstr>Themes Emerging Across Future Market Assessment  </vt:lpstr>
      <vt:lpstr>PowerPoint Presentation</vt:lpstr>
      <vt:lpstr>Defining Terms</vt:lpstr>
      <vt:lpstr>Institution Level Goals &amp; Imaging Objectives</vt:lpstr>
      <vt:lpstr>Objective and Initiative Design Instructions</vt:lpstr>
      <vt:lpstr>PowerPoint Presentation</vt:lpstr>
      <vt:lpstr>Objective #X: Title</vt:lpstr>
      <vt:lpstr>Objective #X: Title</vt:lpstr>
      <vt:lpstr>Initiatives to Goal</vt:lpstr>
      <vt:lpstr>Financial Summary</vt:lpstr>
      <vt:lpstr>Implementation Timeline</vt:lpstr>
      <vt:lpstr>PowerPoint Presentation</vt:lpstr>
      <vt:lpstr>Objective #1: E.g., Increase Market Share by %</vt:lpstr>
      <vt:lpstr>Objective #1: E.g., Increase Market Share by X%</vt:lpstr>
      <vt:lpstr>Initiatives to Grow Volume</vt:lpstr>
      <vt:lpstr>Financial Summary</vt:lpstr>
      <vt:lpstr>Implementation Timeline</vt:lpstr>
      <vt:lpstr>PowerPoint Presentation</vt:lpstr>
      <vt:lpstr>Objective #1: Improve Care Process</vt:lpstr>
      <vt:lpstr>Objective #1: Improve Care Processes</vt:lpstr>
      <vt:lpstr>Initiatives to Improve Patient Satisfaction</vt:lpstr>
      <vt:lpstr>Financial Summary</vt:lpstr>
      <vt:lpstr>Implementation Timeline</vt:lpstr>
      <vt:lpstr>PowerPoint Presentation</vt:lpstr>
      <vt:lpstr>Total Investment Required for Strategic Initiatives, 20XX-20XX</vt:lpstr>
      <vt:lpstr>Interdepartmental Support Required for Strategic Initiatives, 20XX-20XX</vt:lpstr>
      <vt:lpstr>Performance Scorecard</vt:lpstr>
      <vt:lpstr>Communication Plan: Key Messages and Communication Tactics</vt:lpstr>
      <vt:lpstr>Communication Plan: Strategies to Address Potential Concerns</vt:lpstr>
      <vt:lpstr>PowerPoint Presentation</vt:lpstr>
    </vt:vector>
  </TitlesOfParts>
  <Company>The Advisory Board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731</cp:revision>
  <dcterms:created xsi:type="dcterms:W3CDTF">2012-07-05T14:30:47Z</dcterms:created>
  <dcterms:modified xsi:type="dcterms:W3CDTF">2014-02-06T15:46:11Z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