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9" r:id="rId1"/>
  </p:sldMasterIdLst>
  <p:notesMasterIdLst>
    <p:notesMasterId r:id="rId32"/>
  </p:notesMasterIdLst>
  <p:handoutMasterIdLst>
    <p:handoutMasterId r:id="rId33"/>
  </p:handoutMasterIdLst>
  <p:sldIdLst>
    <p:sldId id="272" r:id="rId2"/>
    <p:sldId id="436" r:id="rId3"/>
    <p:sldId id="435" r:id="rId4"/>
    <p:sldId id="437" r:id="rId5"/>
    <p:sldId id="379" r:id="rId6"/>
    <p:sldId id="367" r:id="rId7"/>
    <p:sldId id="402" r:id="rId8"/>
    <p:sldId id="427" r:id="rId9"/>
    <p:sldId id="368" r:id="rId10"/>
    <p:sldId id="369" r:id="rId11"/>
    <p:sldId id="370" r:id="rId12"/>
    <p:sldId id="423" r:id="rId13"/>
    <p:sldId id="408" r:id="rId14"/>
    <p:sldId id="391" r:id="rId15"/>
    <p:sldId id="430" r:id="rId16"/>
    <p:sldId id="371" r:id="rId17"/>
    <p:sldId id="400" r:id="rId18"/>
    <p:sldId id="372" r:id="rId19"/>
    <p:sldId id="373" r:id="rId20"/>
    <p:sldId id="374" r:id="rId21"/>
    <p:sldId id="422" r:id="rId22"/>
    <p:sldId id="395" r:id="rId23"/>
    <p:sldId id="375" r:id="rId24"/>
    <p:sldId id="401" r:id="rId25"/>
    <p:sldId id="376" r:id="rId26"/>
    <p:sldId id="429" r:id="rId27"/>
    <p:sldId id="377" r:id="rId28"/>
    <p:sldId id="399" r:id="rId29"/>
    <p:sldId id="378" r:id="rId30"/>
    <p:sldId id="267" r:id="rId31"/>
  </p:sldIdLst>
  <p:sldSz cx="6400800" cy="4800600"/>
  <p:notesSz cx="7010400" cy="9296400"/>
  <p:defaultTex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3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4" autoAdjust="0"/>
    <p:restoredTop sz="69468" autoAdjust="0"/>
  </p:normalViewPr>
  <p:slideViewPr>
    <p:cSldViewPr snapToGrid="0">
      <p:cViewPr varScale="1">
        <p:scale>
          <a:sx n="67" d="100"/>
          <a:sy n="67" d="100"/>
        </p:scale>
        <p:origin x="-2144" y="-72"/>
      </p:cViewPr>
      <p:guideLst>
        <p:guide orient="horz" pos="1512"/>
        <p:guide pos="2016"/>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2404"/>
    </p:cViewPr>
  </p:sorterViewPr>
  <p:notesViewPr>
    <p:cSldViewPr snapToGrid="0" showGuides="1">
      <p:cViewPr varScale="1">
        <p:scale>
          <a:sx n="80" d="100"/>
          <a:sy n="80" d="100"/>
        </p:scale>
        <p:origin x="-202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5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01040" y="5432619"/>
            <a:ext cx="5608320" cy="3160776"/>
          </a:xfrm>
          <a:prstGeom prst="rect">
            <a:avLst/>
          </a:prstGeom>
        </p:spPr>
        <p:txBody>
          <a:bodyPr vert="horz" lIns="93177" tIns="46589" rIns="93177" bIns="46589" rtlCol="0">
            <a:normAutofit/>
          </a:bodyPr>
          <a:lstStyle/>
          <a:p>
            <a:pPr lvl="0"/>
            <a:r>
              <a:rPr lang="en-US" dirty="0" smtClean="0"/>
              <a:t>Click to add speech text.</a:t>
            </a:r>
            <a:endParaRPr lang="en-US" dirty="0"/>
          </a:p>
        </p:txBody>
      </p:sp>
      <p:sp>
        <p:nvSpPr>
          <p:cNvPr id="8" name="Slide Image Placeholder 7"/>
          <p:cNvSpPr>
            <a:spLocks noGrp="1" noRot="1" noChangeAspect="1"/>
          </p:cNvSpPr>
          <p:nvPr>
            <p:ph type="sldImg" idx="2"/>
          </p:nvPr>
        </p:nvSpPr>
        <p:spPr>
          <a:xfrm>
            <a:off x="244475" y="242888"/>
            <a:ext cx="6510338" cy="4881562"/>
          </a:xfrm>
          <a:prstGeom prst="rect">
            <a:avLst/>
          </a:prstGeom>
          <a:noFill/>
          <a:ln w="12700">
            <a:solidFill>
              <a:prstClr val="black"/>
            </a:solidFill>
          </a:ln>
        </p:spPr>
        <p:txBody>
          <a:bodyPr vert="horz" lIns="93177" tIns="46589" rIns="93177" bIns="46589" rtlCol="0" anchor="ctr"/>
          <a:lstStyle/>
          <a:p>
            <a:endParaRPr lang="en-US"/>
          </a:p>
        </p:txBody>
      </p:sp>
    </p:spTree>
    <p:extLst>
      <p:ext uri="{BB962C8B-B14F-4D97-AF65-F5344CB8AC3E}">
        <p14:creationId xmlns:p14="http://schemas.microsoft.com/office/powerpoint/2010/main" val="314489422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a:t>
            </a:r>
            <a:r>
              <a:rPr lang="en-US" b="1" baseline="0" dirty="0" smtClean="0"/>
              <a:t> Please be sure to review and understand the Legal Caveat and particularly the language under the header “IMPORTANT: Please read the following” on slide 2 before using the contents of this presentation. </a:t>
            </a:r>
            <a:endParaRPr lang="en-US" b="1" dirty="0" smtClean="0"/>
          </a:p>
          <a:p>
            <a:endParaRPr lang="en-US" dirty="0"/>
          </a:p>
        </p:txBody>
      </p:sp>
    </p:spTree>
    <p:extLst>
      <p:ext uri="{BB962C8B-B14F-4D97-AF65-F5344CB8AC3E}">
        <p14:creationId xmlns:p14="http://schemas.microsoft.com/office/powerpoint/2010/main" val="403032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b="1" dirty="0" smtClean="0"/>
              <a:t>Key point: </a:t>
            </a:r>
            <a:r>
              <a:rPr lang="en-US" b="0" dirty="0" smtClean="0"/>
              <a:t>The</a:t>
            </a:r>
            <a:r>
              <a:rPr lang="en-US" b="0" baseline="0" dirty="0" smtClean="0"/>
              <a:t> research shows that payers are aware of the need for a more nuanced value assessment framework and progressive plans are on a path to making smarter, more agile decisions about what is or is not valuable beyond pure safety and cost; but they are early in this journey and opening up opportunity for us help shape both the concept of value </a:t>
            </a:r>
            <a:r>
              <a:rPr lang="en-US" b="0" i="1" baseline="0" dirty="0" smtClean="0"/>
              <a:t>and </a:t>
            </a:r>
            <a:r>
              <a:rPr lang="en-US" b="0" i="0" baseline="0" dirty="0" smtClean="0"/>
              <a:t>how it can and should be measured. </a:t>
            </a:r>
            <a:endParaRPr lang="en-US" b="0" dirty="0" smtClean="0"/>
          </a:p>
          <a:p>
            <a:pPr marL="0" indent="0">
              <a:buFont typeface="Arial" panose="020B0604020202020204" pitchFamily="34" charset="0"/>
              <a:buNone/>
            </a:pPr>
            <a:endParaRPr lang="en-US" b="0" dirty="0" smtClean="0"/>
          </a:p>
          <a:p>
            <a:pPr marL="0" indent="0">
              <a:buFont typeface="Arial" panose="020B0604020202020204" pitchFamily="34" charset="0"/>
              <a:buNone/>
            </a:pPr>
            <a:r>
              <a:rPr lang="en-US" b="0" dirty="0" smtClean="0"/>
              <a:t>The Advisory</a:t>
            </a:r>
            <a:r>
              <a:rPr lang="en-US" b="0" baseline="0" dirty="0" smtClean="0"/>
              <a:t> Board Research study was focused on answering three questions: what do payers think today, how does that translate to their current decision framework, and where are payers headed? At a high-level, three topline takeaways:</a:t>
            </a:r>
          </a:p>
          <a:p>
            <a:pPr marL="171450" indent="-171450">
              <a:buFont typeface="Arial" panose="020B0604020202020204" pitchFamily="34" charset="0"/>
              <a:buChar char="•"/>
            </a:pPr>
            <a:r>
              <a:rPr lang="en-US" b="0" dirty="0" smtClean="0"/>
              <a:t>Local</a:t>
            </a:r>
            <a:r>
              <a:rPr lang="en-US" b="0" baseline="0" dirty="0" smtClean="0"/>
              <a:t> market dynamics do matter. While we can’t have a specific evidence strategy for every market, we will need to closely align with our market access counterparts to understand themes and trends in local markets and identify which might have the most influence on what evidence will matter most to different types of payers. </a:t>
            </a:r>
          </a:p>
          <a:p>
            <a:pPr marL="171450" indent="-171450">
              <a:buFont typeface="Arial" panose="020B0604020202020204" pitchFamily="34" charset="0"/>
              <a:buChar char="•"/>
            </a:pPr>
            <a:r>
              <a:rPr lang="en-US" b="0" baseline="0" dirty="0" smtClean="0"/>
              <a:t>In the absence of the perfect evidence, some payers are actively finding new resources and developing their own tracking systems to inform the outcomes-impact of various technologies</a:t>
            </a:r>
          </a:p>
          <a:p>
            <a:pPr marL="171450" indent="-171450">
              <a:buFont typeface="Arial" panose="020B0604020202020204" pitchFamily="34" charset="0"/>
              <a:buChar char="•"/>
            </a:pPr>
            <a:r>
              <a:rPr lang="en-US" b="0" dirty="0" smtClean="0"/>
              <a:t>There isn’t a clear,</a:t>
            </a:r>
            <a:r>
              <a:rPr lang="en-US" b="0" baseline="0" dirty="0" smtClean="0"/>
              <a:t> single value framework that payers are aligning behind yet—but there are some clear value drivers that they are building towards. In the interim asking two questions about payers’ attitudes will help us understand how to communicate value to them: what time horizons matter and how do they view their impact on outcomes vs. other stakeholders in the value chain?</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0" baseline="0" dirty="0" smtClean="0"/>
              <a:t>This first section will dive deeper on how local ecosystems influence payer definitions of value. </a:t>
            </a:r>
          </a:p>
        </p:txBody>
      </p:sp>
    </p:spTree>
    <p:extLst>
      <p:ext uri="{BB962C8B-B14F-4D97-AF65-F5344CB8AC3E}">
        <p14:creationId xmlns:p14="http://schemas.microsoft.com/office/powerpoint/2010/main" val="412744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249238"/>
            <a:ext cx="6613525" cy="49609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dirty="0" smtClean="0">
                <a:solidFill>
                  <a:schemeClr val="tx1"/>
                </a:solidFill>
                <a:effectLst/>
                <a:latin typeface="+mn-lt"/>
                <a:ea typeface="+mn-ea"/>
                <a:cs typeface="+mn-cs"/>
              </a:rPr>
              <a:t>Key</a:t>
            </a:r>
            <a:r>
              <a:rPr lang="en-US" sz="1000" b="1" kern="1200" baseline="0" dirty="0" smtClean="0">
                <a:solidFill>
                  <a:schemeClr val="tx1"/>
                </a:solidFill>
                <a:effectLst/>
                <a:latin typeface="+mn-lt"/>
                <a:ea typeface="+mn-ea"/>
                <a:cs typeface="+mn-cs"/>
              </a:rPr>
              <a:t> point:</a:t>
            </a:r>
            <a:r>
              <a:rPr lang="en-US" sz="1000" dirty="0" smtClean="0">
                <a:ea typeface="Calibri" panose="020F0502020204030204" pitchFamily="34" charset="0"/>
                <a:cs typeface="Times New Roman" panose="02020603050405020304" pitchFamily="18" charset="0"/>
              </a:rPr>
              <a:t> The local “ecosystem”—i.e., the interplay among purchasers, HCPs, and micro populations within a defined geography—significantly impacts how payers define value, make trade-offs, and address customer needs.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smtClean="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ea typeface="Calibri" panose="020F0502020204030204" pitchFamily="34" charset="0"/>
                <a:cs typeface="Times New Roman" panose="02020603050405020304" pitchFamily="18" charset="0"/>
              </a:rPr>
              <a:t>Traditionally, we might segment healt</a:t>
            </a:r>
            <a:r>
              <a:rPr lang="en-US" sz="1000" baseline="0" dirty="0" smtClean="0">
                <a:ea typeface="Calibri" panose="020F0502020204030204" pitchFamily="34" charset="0"/>
                <a:cs typeface="Times New Roman" panose="02020603050405020304" pitchFamily="18" charset="0"/>
              </a:rPr>
              <a:t>h plans</a:t>
            </a:r>
            <a:r>
              <a:rPr lang="en-US" sz="1000" dirty="0" smtClean="0">
                <a:ea typeface="Calibri" panose="020F0502020204030204" pitchFamily="34" charset="0"/>
                <a:cs typeface="Times New Roman" panose="02020603050405020304" pitchFamily="18" charset="0"/>
              </a:rPr>
              <a:t> based on their number</a:t>
            </a:r>
            <a:r>
              <a:rPr lang="en-US" sz="1000" baseline="0" dirty="0" smtClean="0">
                <a:ea typeface="Calibri" panose="020F0502020204030204" pitchFamily="34" charset="0"/>
                <a:cs typeface="Times New Roman" panose="02020603050405020304" pitchFamily="18" charset="0"/>
              </a:rPr>
              <a:t> of covered lives, lines of business (i.e. Medicare, Medicaid, Individual or Employer-Sponsored plan offerings) or population demographics (e.g. age, gender, income, occupation). </a:t>
            </a:r>
            <a:endParaRPr lang="en-US" sz="1000" dirty="0" smtClean="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ea typeface="Calibri" panose="020F0502020204030204" pitchFamily="34" charset="0"/>
                <a:cs typeface="Times New Roman" panose="02020603050405020304" pitchFamily="18" charset="0"/>
              </a:rPr>
              <a:t>However,</a:t>
            </a:r>
            <a:r>
              <a:rPr lang="en-US" sz="1000" baseline="0" dirty="0" smtClean="0">
                <a:ea typeface="Calibri" panose="020F0502020204030204" pitchFamily="34" charset="0"/>
                <a:cs typeface="Times New Roman" panose="02020603050405020304" pitchFamily="18" charset="0"/>
              </a:rPr>
              <a:t> t</a:t>
            </a:r>
            <a:r>
              <a:rPr lang="en-US" sz="1000" dirty="0" smtClean="0">
                <a:ea typeface="Calibri" panose="020F0502020204030204" pitchFamily="34" charset="0"/>
                <a:cs typeface="Times New Roman" panose="02020603050405020304" pitchFamily="18" charset="0"/>
              </a:rPr>
              <a:t>o actively manage risk and utilization for individual members, even large national payers must operate within the context of local markets.</a:t>
            </a:r>
            <a:r>
              <a:rPr lang="en-US" sz="1000" baseline="0" dirty="0" smtClean="0">
                <a:ea typeface="Calibri" panose="020F0502020204030204" pitchFamily="34" charset="0"/>
                <a:cs typeface="Times New Roman" panose="02020603050405020304" pitchFamily="18" charset="0"/>
              </a:rPr>
              <a:t> </a:t>
            </a:r>
            <a:endParaRPr lang="en-US" sz="10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73770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buFont typeface="Arial" panose="020B0604020202020204" pitchFamily="34" charset="0"/>
              <a:buNone/>
            </a:pPr>
            <a:r>
              <a:rPr lang="en-US" sz="1000" b="1" kern="1200" dirty="0" smtClean="0">
                <a:solidFill>
                  <a:schemeClr val="tx1"/>
                </a:solidFill>
                <a:effectLst/>
                <a:latin typeface="+mn-lt"/>
                <a:ea typeface="+mn-ea"/>
                <a:cs typeface="+mn-cs"/>
              </a:rPr>
              <a:t>Key point:</a:t>
            </a:r>
            <a:r>
              <a:rPr lang="en-US" sz="1000" b="1" kern="1200" baseline="0" dirty="0" smtClean="0">
                <a:solidFill>
                  <a:schemeClr val="tx1"/>
                </a:solidFill>
                <a:effectLst/>
                <a:latin typeface="+mn-lt"/>
                <a:ea typeface="+mn-ea"/>
                <a:cs typeface="+mn-cs"/>
              </a:rPr>
              <a:t> </a:t>
            </a:r>
            <a:r>
              <a:rPr lang="en-US" sz="1000" b="0" kern="1200" baseline="0" dirty="0" smtClean="0">
                <a:solidFill>
                  <a:schemeClr val="tx1"/>
                </a:solidFill>
                <a:effectLst/>
                <a:latin typeface="+mn-lt"/>
                <a:ea typeface="+mn-ea"/>
                <a:cs typeface="+mn-cs"/>
              </a:rPr>
              <a:t>Two local purchasers should consistently be on medical and market access teams’ radars: </a:t>
            </a:r>
          </a:p>
          <a:p>
            <a:pPr marL="685800" lvl="1" indent="-228600">
              <a:buFont typeface="+mj-lt"/>
              <a:buAutoNum type="arabicPeriod"/>
            </a:pPr>
            <a:r>
              <a:rPr lang="en-US" sz="900" b="0" kern="1200" baseline="0" dirty="0" smtClean="0">
                <a:solidFill>
                  <a:schemeClr val="tx1"/>
                </a:solidFill>
                <a:effectLst/>
                <a:latin typeface="+mn-lt"/>
                <a:ea typeface="+mn-ea"/>
                <a:cs typeface="+mn-cs"/>
              </a:rPr>
              <a:t>Self-directed employers with concentrated regional presence or broad national footprint</a:t>
            </a:r>
          </a:p>
          <a:p>
            <a:pPr marL="685800" lvl="1" indent="-228600">
              <a:buFont typeface="+mj-lt"/>
              <a:buAutoNum type="arabicPeriod"/>
            </a:pPr>
            <a:r>
              <a:rPr lang="en-US" sz="900" b="0" kern="1200" baseline="0" dirty="0" smtClean="0">
                <a:solidFill>
                  <a:schemeClr val="tx1"/>
                </a:solidFill>
                <a:effectLst/>
                <a:latin typeface="+mn-lt"/>
                <a:ea typeface="+mn-ea"/>
                <a:cs typeface="+mn-cs"/>
              </a:rPr>
              <a:t>Heath administrative bodies in “activist” states</a:t>
            </a:r>
            <a:endParaRPr lang="en-US" sz="900" b="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000" b="1" kern="1200" dirty="0" smtClean="0">
              <a:solidFill>
                <a:schemeClr val="tx1"/>
              </a:solidFill>
              <a:effectLst/>
              <a:latin typeface="+mn-lt"/>
              <a:ea typeface="+mn-ea"/>
              <a:cs typeface="+mn-cs"/>
            </a:endParaRPr>
          </a:p>
          <a:p>
            <a:pPr>
              <a:spcBef>
                <a:spcPts val="500"/>
              </a:spcBef>
              <a:spcAft>
                <a:spcPts val="800"/>
              </a:spcAft>
            </a:pPr>
            <a:r>
              <a:rPr lang="en-US" sz="1000" dirty="0" smtClean="0"/>
              <a:t>Most employers want to reduce benefits spend, increase workforce productivity, and attract talent, but those same goals translate into very different coverage strategies depending on four key employer characteristics, including: war for talent, tolerance for administrative burden, industry margins, and regional and cultural perspectives. </a:t>
            </a:r>
          </a:p>
          <a:p>
            <a:pPr>
              <a:spcBef>
                <a:spcPts val="500"/>
              </a:spcBef>
              <a:spcAft>
                <a:spcPts val="800"/>
              </a:spcAft>
            </a:pPr>
            <a:endParaRPr lang="en-US" sz="1000" dirty="0" smtClean="0"/>
          </a:p>
          <a:p>
            <a:pPr marL="228600" lvl="0" indent="-228600">
              <a:buFont typeface="+mj-lt"/>
              <a:buAutoNum type="arabicPeriod"/>
            </a:pPr>
            <a:r>
              <a:rPr lang="en-US" sz="1000" b="0" u="sng" kern="1200" dirty="0" smtClean="0">
                <a:solidFill>
                  <a:schemeClr val="tx1"/>
                </a:solidFill>
                <a:effectLst/>
                <a:latin typeface="+mn-lt"/>
                <a:ea typeface="+mn-ea"/>
                <a:cs typeface="+mn-cs"/>
              </a:rPr>
              <a:t>War-on-talent</a:t>
            </a:r>
            <a:r>
              <a:rPr lang="en-US" sz="1000" b="0" kern="1200" baseline="0" dirty="0" smtClean="0">
                <a:solidFill>
                  <a:schemeClr val="tx1"/>
                </a:solidFill>
                <a:effectLst/>
                <a:latin typeface="+mn-lt"/>
                <a:ea typeface="+mn-ea"/>
                <a:cs typeface="+mn-cs"/>
              </a:rPr>
              <a:t>: The research uncovered that t</a:t>
            </a:r>
            <a:r>
              <a:rPr lang="en-US" sz="1000" kern="1200" dirty="0" smtClean="0">
                <a:solidFill>
                  <a:schemeClr val="tx1"/>
                </a:solidFill>
                <a:effectLst/>
                <a:latin typeface="+mn-lt"/>
                <a:ea typeface="+mn-ea"/>
                <a:cs typeface="+mn-cs"/>
              </a:rPr>
              <a:t>ech and oil companies offer lucrative benefits and open formulary designs to attract top-notch talent to their rapidly expanding companies, whereas c</a:t>
            </a:r>
            <a:r>
              <a:rPr lang="en-US" sz="1000" kern="1200" baseline="0" dirty="0" smtClean="0">
                <a:solidFill>
                  <a:schemeClr val="tx1"/>
                </a:solidFill>
                <a:effectLst/>
                <a:latin typeface="+mn-lt"/>
                <a:ea typeface="+mn-ea"/>
                <a:cs typeface="+mn-cs"/>
              </a:rPr>
              <a:t>ompanies with high turnover (e.g. Dick’s Sporting Goods) have little incentive to invest in health care programs with long-term ROI and therefore offer less lucrative benefits. </a:t>
            </a:r>
          </a:p>
          <a:p>
            <a:pPr marL="228600" lvl="0" indent="-228600">
              <a:buFont typeface="+mj-lt"/>
              <a:buAutoNum type="arabicPeriod"/>
            </a:pPr>
            <a:r>
              <a:rPr lang="en-US" sz="1000" b="0" u="sng" kern="1200" dirty="0" smtClean="0">
                <a:solidFill>
                  <a:schemeClr val="tx1"/>
                </a:solidFill>
                <a:effectLst/>
                <a:latin typeface="+mn-lt"/>
                <a:ea typeface="+mn-ea"/>
                <a:cs typeface="+mn-cs"/>
              </a:rPr>
              <a:t>Tolerance for administrative burden: </a:t>
            </a:r>
            <a:r>
              <a:rPr lang="en-US" sz="1000" b="0" u="none" kern="1200" dirty="0" smtClean="0">
                <a:solidFill>
                  <a:schemeClr val="tx1"/>
                </a:solidFill>
                <a:effectLst/>
                <a:latin typeface="+mn-lt"/>
                <a:ea typeface="+mn-ea"/>
                <a:cs typeface="+mn-cs"/>
              </a:rPr>
              <a:t>For</a:t>
            </a:r>
            <a:r>
              <a:rPr lang="en-US" sz="1000" b="0" u="none" kern="1200" baseline="0" dirty="0" smtClean="0">
                <a:solidFill>
                  <a:schemeClr val="tx1"/>
                </a:solidFill>
                <a:effectLst/>
                <a:latin typeface="+mn-lt"/>
                <a:ea typeface="+mn-ea"/>
                <a:cs typeface="+mn-cs"/>
              </a:rPr>
              <a:t> example, g</a:t>
            </a:r>
            <a:r>
              <a:rPr lang="en-US" sz="1000" kern="1200" dirty="0" smtClean="0">
                <a:solidFill>
                  <a:schemeClr val="tx1"/>
                </a:solidFill>
                <a:effectLst/>
                <a:latin typeface="+mn-lt"/>
                <a:ea typeface="+mn-ea"/>
                <a:cs typeface="+mn-cs"/>
              </a:rPr>
              <a:t>overnment and labor employers prefer plans with high-cost</a:t>
            </a:r>
            <a:r>
              <a:rPr lang="en-US" sz="1000" kern="1200" baseline="0" dirty="0" smtClean="0">
                <a:solidFill>
                  <a:schemeClr val="tx1"/>
                </a:solidFill>
                <a:effectLst/>
                <a:latin typeface="+mn-lt"/>
                <a:ea typeface="+mn-ea"/>
                <a:cs typeface="+mn-cs"/>
              </a:rPr>
              <a:t> premiums and few restrictions on drugs, so they </a:t>
            </a:r>
            <a:r>
              <a:rPr lang="en-US" sz="1000" kern="1200" dirty="0" smtClean="0">
                <a:solidFill>
                  <a:schemeClr val="tx1"/>
                </a:solidFill>
                <a:effectLst/>
                <a:latin typeface="+mn-lt"/>
                <a:ea typeface="+mn-ea"/>
                <a:cs typeface="+mn-cs"/>
              </a:rPr>
              <a:t>don’t have to manage the complexity of prior authorizations</a:t>
            </a:r>
          </a:p>
          <a:p>
            <a:pPr marL="228600" lvl="0" indent="-228600">
              <a:buFont typeface="+mj-lt"/>
              <a:buAutoNum type="arabicPeriod"/>
            </a:pPr>
            <a:r>
              <a:rPr lang="en-US" sz="1000" b="0" u="sng" kern="1200" dirty="0" smtClean="0">
                <a:solidFill>
                  <a:schemeClr val="tx1"/>
                </a:solidFill>
                <a:effectLst/>
                <a:latin typeface="+mn-lt"/>
                <a:ea typeface="+mn-ea"/>
                <a:cs typeface="+mn-cs"/>
              </a:rPr>
              <a:t>Company budgets and industry cost-pressures:</a:t>
            </a:r>
            <a:r>
              <a:rPr lang="en-US" sz="1000" b="0" u="sng" kern="1200" baseline="0" dirty="0" smtClean="0">
                <a:solidFill>
                  <a:schemeClr val="tx1"/>
                </a:solidFill>
                <a:effectLst/>
                <a:latin typeface="+mn-lt"/>
                <a:ea typeface="+mn-ea"/>
                <a:cs typeface="+mn-cs"/>
              </a:rPr>
              <a:t> </a:t>
            </a:r>
            <a:r>
              <a:rPr lang="en-US" sz="1000" b="0" u="none" kern="1200" baseline="0" dirty="0" smtClean="0">
                <a:solidFill>
                  <a:schemeClr val="tx1"/>
                </a:solidFill>
                <a:effectLst/>
                <a:latin typeface="+mn-lt"/>
                <a:ea typeface="+mn-ea"/>
                <a:cs typeface="+mn-cs"/>
              </a:rPr>
              <a:t>For example, r</a:t>
            </a:r>
            <a:r>
              <a:rPr lang="en-US" sz="1000" u="none" kern="1200" dirty="0" smtClean="0">
                <a:solidFill>
                  <a:schemeClr val="tx1"/>
                </a:solidFill>
                <a:effectLst/>
                <a:latin typeface="+mn-lt"/>
                <a:ea typeface="+mn-ea"/>
                <a:cs typeface="+mn-cs"/>
              </a:rPr>
              <a:t>etail</a:t>
            </a:r>
            <a:r>
              <a:rPr lang="en-US" sz="1000" kern="1200" dirty="0" smtClean="0">
                <a:solidFill>
                  <a:schemeClr val="tx1"/>
                </a:solidFill>
                <a:effectLst/>
                <a:latin typeface="+mn-lt"/>
                <a:ea typeface="+mn-ea"/>
                <a:cs typeface="+mn-cs"/>
              </a:rPr>
              <a:t> industries often provide average benefits for employees,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or will ask plans to restrict high-cost medications in order</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to cut costs and/or stay in business. Some employers</a:t>
            </a:r>
            <a:r>
              <a:rPr lang="en-US" sz="1000" kern="1200" baseline="0" dirty="0" smtClean="0">
                <a:solidFill>
                  <a:schemeClr val="tx1"/>
                </a:solidFill>
                <a:effectLst/>
                <a:latin typeface="+mn-lt"/>
                <a:ea typeface="+mn-ea"/>
                <a:cs typeface="+mn-cs"/>
              </a:rPr>
              <a:t> are even </a:t>
            </a:r>
            <a:r>
              <a:rPr lang="en-US" sz="1000" kern="1200" dirty="0" smtClean="0">
                <a:solidFill>
                  <a:schemeClr val="tx1"/>
                </a:solidFill>
                <a:effectLst/>
                <a:latin typeface="+mn-lt"/>
                <a:ea typeface="+mn-ea"/>
                <a:cs typeface="+mn-cs"/>
              </a:rPr>
              <a:t>asking commercial</a:t>
            </a:r>
            <a:r>
              <a:rPr lang="en-US" sz="1000" kern="1200" baseline="0" dirty="0" smtClean="0">
                <a:solidFill>
                  <a:schemeClr val="tx1"/>
                </a:solidFill>
                <a:effectLst/>
                <a:latin typeface="+mn-lt"/>
                <a:ea typeface="+mn-ea"/>
                <a:cs typeface="+mn-cs"/>
              </a:rPr>
              <a:t> plans </a:t>
            </a:r>
            <a:r>
              <a:rPr lang="en-US" sz="1000" kern="1200" dirty="0" smtClean="0">
                <a:solidFill>
                  <a:schemeClr val="tx1"/>
                </a:solidFill>
                <a:effectLst/>
                <a:latin typeface="+mn-lt"/>
                <a:ea typeface="+mn-ea"/>
                <a:cs typeface="+mn-cs"/>
              </a:rPr>
              <a:t>to exclude all specialty drugs from the formulary, because they cannot afford them</a:t>
            </a:r>
          </a:p>
          <a:p>
            <a:pPr marL="228600" lvl="0" indent="-228600">
              <a:buFont typeface="+mj-lt"/>
              <a:buAutoNum type="arabicPeriod"/>
            </a:pPr>
            <a:r>
              <a:rPr lang="en-US" sz="1000" b="0" u="sng" kern="1200" dirty="0" smtClean="0">
                <a:solidFill>
                  <a:schemeClr val="tx1"/>
                </a:solidFill>
                <a:effectLst/>
                <a:latin typeface="+mn-lt"/>
                <a:ea typeface="+mn-ea"/>
                <a:cs typeface="+mn-cs"/>
              </a:rPr>
              <a:t>Regional and cultural</a:t>
            </a:r>
            <a:r>
              <a:rPr lang="en-US" sz="1000" b="0" u="sng" kern="1200" baseline="0" dirty="0" smtClean="0">
                <a:solidFill>
                  <a:schemeClr val="tx1"/>
                </a:solidFill>
                <a:effectLst/>
                <a:latin typeface="+mn-lt"/>
                <a:ea typeface="+mn-ea"/>
                <a:cs typeface="+mn-cs"/>
              </a:rPr>
              <a:t> perspectives</a:t>
            </a:r>
            <a:r>
              <a:rPr lang="en-US" sz="1000" b="0" kern="1200" dirty="0" smtClean="0">
                <a:solidFill>
                  <a:schemeClr val="tx1"/>
                </a:solidFill>
                <a:effectLst/>
                <a:latin typeface="+mn-lt"/>
                <a:ea typeface="+mn-ea"/>
                <a:cs typeface="+mn-cs"/>
              </a:rPr>
              <a:t>:</a:t>
            </a:r>
            <a:r>
              <a:rPr lang="en-US" sz="1000" b="0" kern="1200" baseline="0" dirty="0" smtClean="0">
                <a:solidFill>
                  <a:schemeClr val="tx1"/>
                </a:solidFill>
                <a:effectLst/>
                <a:latin typeface="+mn-lt"/>
                <a:ea typeface="+mn-ea"/>
                <a:cs typeface="+mn-cs"/>
              </a:rPr>
              <a:t> One striking example uncovered through the research -- specific regional </a:t>
            </a:r>
            <a:r>
              <a:rPr lang="en-US" sz="1000" kern="1200" dirty="0" smtClean="0">
                <a:solidFill>
                  <a:schemeClr val="tx1"/>
                </a:solidFill>
                <a:effectLst/>
                <a:latin typeface="+mn-lt"/>
                <a:ea typeface="+mn-ea"/>
                <a:cs typeface="+mn-cs"/>
              </a:rPr>
              <a:t>employers</a:t>
            </a:r>
            <a:r>
              <a:rPr lang="en-US" sz="1000" kern="1200" baseline="0" dirty="0" smtClean="0">
                <a:solidFill>
                  <a:schemeClr val="tx1"/>
                </a:solidFill>
                <a:effectLst/>
                <a:latin typeface="+mn-lt"/>
                <a:ea typeface="+mn-ea"/>
                <a:cs typeface="+mn-cs"/>
              </a:rPr>
              <a:t> request for plans to </a:t>
            </a:r>
            <a:r>
              <a:rPr lang="en-US" sz="1000" i="1" kern="1200" baseline="0" dirty="0" smtClean="0">
                <a:solidFill>
                  <a:schemeClr val="tx1"/>
                </a:solidFill>
                <a:effectLst/>
                <a:latin typeface="+mn-lt"/>
                <a:ea typeface="+mn-ea"/>
                <a:cs typeface="+mn-cs"/>
              </a:rPr>
              <a:t>not </a:t>
            </a:r>
            <a:r>
              <a:rPr lang="en-US" sz="1000" kern="1200" dirty="0" smtClean="0">
                <a:solidFill>
                  <a:schemeClr val="tx1"/>
                </a:solidFill>
                <a:effectLst/>
                <a:latin typeface="+mn-lt"/>
                <a:ea typeface="+mn-ea"/>
                <a:cs typeface="+mn-cs"/>
              </a:rPr>
              <a:t>cover HIV</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pre-exposure drugs,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but </a:t>
            </a:r>
            <a:r>
              <a:rPr lang="en-US" sz="1000" i="1" kern="1200" dirty="0" smtClean="0">
                <a:solidFill>
                  <a:schemeClr val="tx1"/>
                </a:solidFill>
                <a:effectLst/>
                <a:latin typeface="+mn-lt"/>
                <a:ea typeface="+mn-ea"/>
                <a:cs typeface="+mn-cs"/>
              </a:rPr>
              <a:t>to</a:t>
            </a:r>
            <a:r>
              <a:rPr lang="en-US" sz="1000" i="1" kern="1200" baseline="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c</a:t>
            </a:r>
            <a:r>
              <a:rPr lang="en-US" sz="1000" kern="1200" dirty="0" smtClean="0">
                <a:solidFill>
                  <a:schemeClr val="tx1"/>
                </a:solidFill>
                <a:effectLst/>
                <a:latin typeface="+mn-lt"/>
                <a:ea typeface="+mn-ea"/>
                <a:cs typeface="+mn-cs"/>
              </a:rPr>
              <a:t>over HIV care</a:t>
            </a:r>
          </a:p>
          <a:p>
            <a:pPr marL="0" lvl="0" indent="0">
              <a:buFont typeface="+mj-lt"/>
              <a:buNone/>
            </a:pPr>
            <a:endParaRPr lang="en-US" sz="1000" kern="1200" dirty="0" smtClean="0">
              <a:solidFill>
                <a:schemeClr val="tx1"/>
              </a:solidFill>
              <a:effectLst/>
              <a:latin typeface="+mn-lt"/>
              <a:ea typeface="+mn-ea"/>
              <a:cs typeface="+mn-cs"/>
            </a:endParaRPr>
          </a:p>
          <a:p>
            <a:pPr marL="0" lvl="0" indent="0">
              <a:buFont typeface="+mj-lt"/>
              <a:buNone/>
            </a:pPr>
            <a:r>
              <a:rPr lang="en-US" sz="1000" kern="1200" dirty="0" smtClean="0">
                <a:solidFill>
                  <a:schemeClr val="tx1"/>
                </a:solidFill>
                <a:effectLst/>
                <a:latin typeface="+mn-lt"/>
                <a:ea typeface="+mn-ea"/>
                <a:cs typeface="+mn-cs"/>
              </a:rPr>
              <a:t>Note:</a:t>
            </a:r>
            <a:r>
              <a:rPr lang="en-US" sz="1000" kern="1200" baseline="0" dirty="0" smtClean="0">
                <a:solidFill>
                  <a:schemeClr val="tx1"/>
                </a:solidFill>
                <a:effectLst/>
                <a:latin typeface="+mn-lt"/>
                <a:ea typeface="+mn-ea"/>
                <a:cs typeface="+mn-cs"/>
              </a:rPr>
              <a:t> It’s important to note the context for this insight—local ecosystems. It’s true that buzz around employer activism ebbs and flows, while the national trend continues in waves, identifying employers with strong perspectives and clout in local economies will be a helpful guide in anticipating payer perspectives in a particular region. Not all employers will matter. </a:t>
            </a:r>
            <a:endParaRPr lang="en-US" sz="10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000" kern="1200" dirty="0" smtClean="0">
              <a:solidFill>
                <a:schemeClr val="tx1"/>
              </a:solidFill>
              <a:effectLst/>
              <a:latin typeface="+mn-lt"/>
              <a:ea typeface="+mn-ea"/>
              <a:cs typeface="+mn-cs"/>
            </a:endParaRPr>
          </a:p>
          <a:p>
            <a:pPr>
              <a:spcBef>
                <a:spcPts val="500"/>
              </a:spcBef>
              <a:spcAft>
                <a:spcPts val="800"/>
              </a:spcAft>
            </a:pPr>
            <a:r>
              <a:rPr lang="en-US" dirty="0" smtClean="0"/>
              <a:t>However, while </a:t>
            </a:r>
            <a:r>
              <a:rPr lang="en-US" sz="1000" dirty="0" smtClean="0"/>
              <a:t>state governments typically mandate coverage for classes of drugs, </a:t>
            </a:r>
            <a:r>
              <a:rPr lang="en-US" baseline="0" dirty="0" smtClean="0"/>
              <a:t>some government purchasers are increasingly </a:t>
            </a:r>
            <a:r>
              <a:rPr lang="en-US" sz="1000" dirty="0" smtClean="0"/>
              <a:t>aiming to standardize coverage and exert more control over public formularies.</a:t>
            </a:r>
            <a:r>
              <a:rPr lang="en-US" sz="1000" baseline="0" dirty="0" smtClean="0"/>
              <a:t> For example, </a:t>
            </a:r>
            <a:r>
              <a:rPr lang="en-US" sz="1000" dirty="0" smtClean="0"/>
              <a:t>Washington State Health Care Authority (WS-HCA) recently implemented a single preferred drug list in 2018 for five Managed Medicaid plans,</a:t>
            </a:r>
            <a:r>
              <a:rPr lang="en-US" sz="1000" baseline="0" dirty="0" smtClean="0"/>
              <a:t> and recently received CMS approval (</a:t>
            </a:r>
            <a:r>
              <a:rPr lang="en-US" sz="1000" dirty="0" smtClean="0"/>
              <a:t>June 2019) to develop a “Netflix model” for Hepatitis C drugs, wherein the state pays a fixed amount plus a nominal fee to contracted manufacturers in exchange for population-wide access to its antiviral therapies.</a:t>
            </a:r>
          </a:p>
          <a:p>
            <a:pPr>
              <a:spcBef>
                <a:spcPts val="500"/>
              </a:spcBef>
              <a:spcAft>
                <a:spcPts val="800"/>
              </a:spcAft>
            </a:pPr>
            <a:endParaRPr lang="en-US" sz="1000" dirty="0" smtClean="0"/>
          </a:p>
          <a:p>
            <a:pPr>
              <a:spcBef>
                <a:spcPts val="500"/>
              </a:spcBef>
              <a:spcAft>
                <a:spcPts val="800"/>
              </a:spcAft>
            </a:pPr>
            <a:r>
              <a:rPr lang="en-US" sz="1000" dirty="0" smtClean="0"/>
              <a:t>While WS-HCA is somewhat unique in its position as the “all in one” purchaser, plan administrator, and health care provider network, this trend takes different flavors in a number of “activist” states. As these states (Massachusetts, Maryland, Oregon, California, etc.) play a greater role in managing coverage design, medical leaders must actively monitor decision patterns and align with both regulatory and market access teams in order to adapt evidence strategies appropriately.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8807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0" indent="0">
              <a:buFont typeface="Arial" panose="020B0604020202020204" pitchFamily="34" charset="0"/>
              <a:buNone/>
            </a:pPr>
            <a:r>
              <a:rPr lang="en-US" sz="1000" b="1" kern="1200" dirty="0" smtClean="0">
                <a:solidFill>
                  <a:schemeClr val="tx1"/>
                </a:solidFill>
                <a:effectLst/>
                <a:latin typeface="+mn-lt"/>
                <a:ea typeface="+mn-ea"/>
                <a:cs typeface="+mn-cs"/>
              </a:rPr>
              <a:t>Key</a:t>
            </a:r>
            <a:r>
              <a:rPr lang="en-US" sz="1000" b="1" kern="1200" baseline="0" dirty="0" smtClean="0">
                <a:solidFill>
                  <a:schemeClr val="tx1"/>
                </a:solidFill>
                <a:effectLst/>
                <a:latin typeface="+mn-lt"/>
                <a:ea typeface="+mn-ea"/>
                <a:cs typeface="+mn-cs"/>
              </a:rPr>
              <a:t> point: </a:t>
            </a:r>
            <a:r>
              <a:rPr lang="en-US" sz="1000" b="0" kern="1200" baseline="0" dirty="0" smtClean="0">
                <a:solidFill>
                  <a:schemeClr val="tx1"/>
                </a:solidFill>
                <a:effectLst/>
                <a:latin typeface="+mn-lt"/>
                <a:ea typeface="+mn-ea"/>
                <a:cs typeface="+mn-cs"/>
              </a:rPr>
              <a:t>Despite the common perception that HCPs have—that they lack </a:t>
            </a:r>
            <a:r>
              <a:rPr lang="en-US" sz="1000" b="0" kern="1200" dirty="0" smtClean="0">
                <a:solidFill>
                  <a:schemeClr val="tx1"/>
                </a:solidFill>
                <a:effectLst/>
                <a:latin typeface="+mn-lt"/>
                <a:ea typeface="+mn-ea"/>
                <a:cs typeface="+mn-cs"/>
              </a:rPr>
              <a:t>power and autonomy over</a:t>
            </a:r>
            <a:r>
              <a:rPr lang="en-US" sz="1000" b="0" kern="1200" baseline="0" dirty="0" smtClean="0">
                <a:solidFill>
                  <a:schemeClr val="tx1"/>
                </a:solidFill>
                <a:effectLst/>
                <a:latin typeface="+mn-lt"/>
                <a:ea typeface="+mn-ea"/>
                <a:cs typeface="+mn-cs"/>
              </a:rPr>
              <a:t> plan decision-makers—plans consider HCPs as critical partners in utilization management and driving clinical outcomes. Many plans carefully consider how to keep HCPs engaged in step therapy guidelines and incented to comply with appropriate use. </a:t>
            </a:r>
          </a:p>
          <a:p>
            <a:pPr marL="0" lvl="0" indent="0">
              <a:buFont typeface="Arial" panose="020B0604020202020204" pitchFamily="34" charset="0"/>
              <a:buNone/>
            </a:pPr>
            <a:endParaRPr lang="en-US" sz="10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000" b="0" kern="1200" baseline="0" dirty="0" smtClean="0">
                <a:solidFill>
                  <a:schemeClr val="tx1"/>
                </a:solidFill>
                <a:effectLst/>
                <a:latin typeface="+mn-lt"/>
                <a:ea typeface="+mn-ea"/>
                <a:cs typeface="+mn-cs"/>
              </a:rPr>
              <a:t>However, three factors influence how much bargaining power HCPs actually have over plans: </a:t>
            </a:r>
          </a:p>
          <a:p>
            <a:pPr marL="0" lvl="0" indent="0">
              <a:buFont typeface="Arial" panose="020B0604020202020204" pitchFamily="34" charset="0"/>
              <a:buNone/>
            </a:pPr>
            <a:endParaRPr lang="en-US" sz="1000" b="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smtClean="0">
                <a:solidFill>
                  <a:schemeClr val="tx1"/>
                </a:solidFill>
                <a:effectLst/>
                <a:latin typeface="+mn-lt"/>
                <a:ea typeface="+mn-ea"/>
                <a:cs typeface="+mn-cs"/>
              </a:rPr>
              <a:t>The culture of medicine centers on physicians and their expertise to provide care for their patients. </a:t>
            </a:r>
            <a:r>
              <a:rPr lang="en-US" sz="1000" kern="1200" dirty="0" smtClean="0">
                <a:solidFill>
                  <a:schemeClr val="tx1"/>
                </a:solidFill>
                <a:effectLst/>
                <a:latin typeface="+mn-lt"/>
                <a:ea typeface="+mn-ea"/>
                <a:cs typeface="+mn-cs"/>
              </a:rPr>
              <a:t> But physicians have a variety of attitudes towards treatments -- for example, plans describe how doctors will overprescribe oncology medications to offer hope to patients who are suffering from cancer, even if the treatments offer marginal benefits or the patients are in the end stages of their lives. </a:t>
            </a:r>
          </a:p>
          <a:p>
            <a:pPr marL="171450" lvl="0" indent="-171450">
              <a:buFont typeface="Arial" panose="020B0604020202020204" pitchFamily="34" charset="0"/>
              <a:buChar char="•"/>
            </a:pPr>
            <a:r>
              <a:rPr lang="en-US" sz="1000" b="1" kern="1200" dirty="0" smtClean="0">
                <a:solidFill>
                  <a:schemeClr val="tx1"/>
                </a:solidFill>
                <a:effectLst/>
                <a:latin typeface="+mn-lt"/>
                <a:ea typeface="+mn-ea"/>
                <a:cs typeface="+mn-cs"/>
              </a:rPr>
              <a:t>Provider influence,</a:t>
            </a:r>
            <a:r>
              <a:rPr lang="en-US" sz="1000" b="1" kern="1200" baseline="0" dirty="0" smtClean="0">
                <a:solidFill>
                  <a:schemeClr val="tx1"/>
                </a:solidFill>
                <a:effectLst/>
                <a:latin typeface="+mn-lt"/>
                <a:ea typeface="+mn-ea"/>
                <a:cs typeface="+mn-cs"/>
              </a:rPr>
              <a:t> prevalence and specialization influence their level of</a:t>
            </a:r>
            <a:r>
              <a:rPr lang="en-US" sz="1000" b="1" kern="1200" dirty="0" smtClean="0">
                <a:solidFill>
                  <a:schemeClr val="tx1"/>
                </a:solidFill>
                <a:effectLst/>
                <a:latin typeface="+mn-lt"/>
                <a:ea typeface="+mn-ea"/>
                <a:cs typeface="+mn-cs"/>
              </a:rPr>
              <a:t> bargaining power with plans.</a:t>
            </a:r>
            <a:r>
              <a:rPr lang="en-US" sz="1000" b="1" kern="1200" baseline="0" dirty="0" smtClean="0">
                <a:solidFill>
                  <a:schemeClr val="tx1"/>
                </a:solidFill>
                <a:effectLst/>
                <a:latin typeface="+mn-lt"/>
                <a:ea typeface="+mn-ea"/>
                <a:cs typeface="+mn-cs"/>
              </a:rPr>
              <a:t> </a:t>
            </a:r>
            <a:r>
              <a:rPr lang="en-US" sz="1000" b="0" kern="1200" baseline="0" dirty="0" smtClean="0">
                <a:solidFill>
                  <a:schemeClr val="tx1"/>
                </a:solidFill>
                <a:effectLst/>
                <a:latin typeface="+mn-lt"/>
                <a:ea typeface="+mn-ea"/>
                <a:cs typeface="+mn-cs"/>
              </a:rPr>
              <a:t>T</a:t>
            </a:r>
            <a:r>
              <a:rPr lang="en-US" sz="1000" kern="1200" dirty="0" smtClean="0">
                <a:solidFill>
                  <a:schemeClr val="tx1"/>
                </a:solidFill>
                <a:effectLst/>
                <a:latin typeface="+mn-lt"/>
                <a:ea typeface="+mn-ea"/>
                <a:cs typeface="+mn-cs"/>
              </a:rPr>
              <a:t>op physicians might argue to</a:t>
            </a:r>
            <a:r>
              <a:rPr lang="en-US" sz="1000" kern="1200" baseline="0" dirty="0" smtClean="0">
                <a:solidFill>
                  <a:schemeClr val="tx1"/>
                </a:solidFill>
                <a:effectLst/>
                <a:latin typeface="+mn-lt"/>
                <a:ea typeface="+mn-ea"/>
                <a:cs typeface="+mn-cs"/>
              </a:rPr>
              <a:t> use </a:t>
            </a:r>
            <a:r>
              <a:rPr lang="en-US" sz="1000" kern="1200" dirty="0" smtClean="0">
                <a:solidFill>
                  <a:schemeClr val="tx1"/>
                </a:solidFill>
                <a:effectLst/>
                <a:latin typeface="+mn-lt"/>
                <a:ea typeface="+mn-ea"/>
                <a:cs typeface="+mn-cs"/>
              </a:rPr>
              <a:t>specific devices during procedures, and will threaten to leave their organization if they do not get access. Similarly, some specialists (e.g. cardiovascular surgeons) might have more “internal bargaining power” than others (e.g. podiatrists.) </a:t>
            </a:r>
          </a:p>
          <a:p>
            <a:pPr marL="171450" lvl="0" indent="-171450">
              <a:buFont typeface="Arial" panose="020B0604020202020204" pitchFamily="34" charset="0"/>
              <a:buChar char="•"/>
            </a:pPr>
            <a:r>
              <a:rPr lang="en-US" sz="1000" b="1" kern="1200" dirty="0" smtClean="0">
                <a:solidFill>
                  <a:schemeClr val="tx1"/>
                </a:solidFill>
                <a:effectLst/>
                <a:latin typeface="+mn-lt"/>
                <a:ea typeface="+mn-ea"/>
                <a:cs typeface="+mn-cs"/>
              </a:rPr>
              <a:t>Integration with providers</a:t>
            </a:r>
            <a:r>
              <a:rPr lang="en-US" sz="1000" b="1" kern="1200" baseline="0" dirty="0" smtClean="0">
                <a:solidFill>
                  <a:schemeClr val="tx1"/>
                </a:solidFill>
                <a:effectLst/>
                <a:latin typeface="+mn-lt"/>
                <a:ea typeface="+mn-ea"/>
                <a:cs typeface="+mn-cs"/>
              </a:rPr>
              <a:t> </a:t>
            </a:r>
            <a:r>
              <a:rPr lang="en-US" sz="1000" b="1" kern="1200" dirty="0" smtClean="0">
                <a:solidFill>
                  <a:schemeClr val="tx1"/>
                </a:solidFill>
                <a:effectLst/>
                <a:latin typeface="+mn-lt"/>
                <a:ea typeface="+mn-ea"/>
                <a:cs typeface="+mn-cs"/>
              </a:rPr>
              <a:t>and financial risk agreements</a:t>
            </a:r>
            <a:r>
              <a:rPr lang="en-US" sz="1000" b="1" kern="1200" baseline="0" dirty="0" smtClean="0">
                <a:solidFill>
                  <a:schemeClr val="tx1"/>
                </a:solidFill>
                <a:effectLst/>
                <a:latin typeface="+mn-lt"/>
                <a:ea typeface="+mn-ea"/>
                <a:cs typeface="+mn-cs"/>
              </a:rPr>
              <a:t> incentivize plans to incorporate HCP input into decision-making. </a:t>
            </a:r>
            <a:r>
              <a:rPr lang="en-US" sz="1000" b="0" kern="1200" baseline="0" dirty="0" smtClean="0">
                <a:solidFill>
                  <a:schemeClr val="tx1"/>
                </a:solidFill>
                <a:effectLst/>
                <a:latin typeface="+mn-lt"/>
                <a:ea typeface="+mn-ea"/>
                <a:cs typeface="+mn-cs"/>
              </a:rPr>
              <a:t>Provider-sponsored health plans ha</a:t>
            </a:r>
            <a:r>
              <a:rPr lang="en-US" sz="1000" b="0" kern="1200" dirty="0" smtClean="0">
                <a:solidFill>
                  <a:schemeClr val="tx1"/>
                </a:solidFill>
                <a:effectLst/>
                <a:latin typeface="+mn-lt"/>
                <a:ea typeface="+mn-ea"/>
                <a:cs typeface="+mn-cs"/>
              </a:rPr>
              <a:t>ve the advantage of relying on providers within their network to inform characteristics of the local patient populations, but even non-integrated systems capitalize on the relationships with physicians in their network to</a:t>
            </a:r>
            <a:r>
              <a:rPr lang="en-US" sz="1000" b="0" kern="1200" baseline="0" dirty="0" smtClean="0">
                <a:solidFill>
                  <a:schemeClr val="tx1"/>
                </a:solidFill>
                <a:effectLst/>
                <a:latin typeface="+mn-lt"/>
                <a:ea typeface="+mn-ea"/>
                <a:cs typeface="+mn-cs"/>
              </a:rPr>
              <a:t> inform decision-making. </a:t>
            </a:r>
            <a:endParaRPr lang="en-US" sz="10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0257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0" y="269875"/>
            <a:ext cx="7213600" cy="54102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t>Key point: </a:t>
            </a:r>
            <a:r>
              <a:rPr lang="en-US" b="0" baseline="0" dirty="0" smtClean="0"/>
              <a:t>Health plans continue to leverage their relationships with in-network HCPs and pharmacists to control costs and manage utilization. </a:t>
            </a: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Although health plans consider HCP input as crucial to implementing </a:t>
            </a:r>
            <a:r>
              <a:rPr lang="en-US" sz="1000" b="0" kern="1200" baseline="0" dirty="0" smtClean="0">
                <a:solidFill>
                  <a:schemeClr val="tx1"/>
                </a:solidFill>
                <a:effectLst/>
                <a:latin typeface="+mn-lt"/>
                <a:ea typeface="+mn-ea"/>
                <a:cs typeface="+mn-cs"/>
              </a:rPr>
              <a:t>utilization management and improving clinical outcomes, health plan leaders continue to focus on controlling providers prescribing patterns and cutting costs whenever possible.</a:t>
            </a:r>
          </a:p>
          <a:p>
            <a:pPr marL="171450" indent="-171450">
              <a:buFont typeface="Arial" panose="020B0604020202020204" pitchFamily="34" charset="0"/>
              <a:buChar char="•"/>
            </a:pPr>
            <a:r>
              <a:rPr lang="en-US" b="0" baseline="0" dirty="0" smtClean="0"/>
              <a:t>For example, BCBS Vermont runs a medication therapy management (MTM) program that gives their pharmacists access to pharmacy clinical and financial data, and peer performance benchmarks. The goal of this program is to shift HCP prescribing behavior towards </a:t>
            </a:r>
            <a:r>
              <a:rPr lang="en-US" baseline="0" dirty="0" smtClean="0"/>
              <a:t>lower-cost medication. </a:t>
            </a:r>
          </a:p>
          <a:p>
            <a:pPr marL="171450" indent="-171450">
              <a:buFont typeface="Arial" panose="020B0604020202020204" pitchFamily="34" charset="0"/>
              <a:buChar char="•"/>
            </a:pPr>
            <a:r>
              <a:rPr lang="en-US" baseline="0" dirty="0" smtClean="0"/>
              <a:t>The program has been extremely successful and has resulted in significant diabetes medication switch rates, saving BCBS Vermont over $100K.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078832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sz="1000" b="1" kern="1200" dirty="0" smtClean="0">
                <a:solidFill>
                  <a:schemeClr val="tx1"/>
                </a:solidFill>
                <a:effectLst/>
                <a:latin typeface="+mn-lt"/>
                <a:ea typeface="+mn-ea"/>
                <a:cs typeface="+mn-cs"/>
              </a:rPr>
              <a:t>Key point: </a:t>
            </a:r>
            <a:r>
              <a:rPr lang="en-US" sz="1000" b="0" kern="1200" dirty="0" smtClean="0">
                <a:solidFill>
                  <a:schemeClr val="tx1"/>
                </a:solidFill>
                <a:effectLst/>
                <a:latin typeface="+mn-lt"/>
                <a:ea typeface="+mn-ea"/>
                <a:cs typeface="+mn-cs"/>
              </a:rPr>
              <a:t>Population</a:t>
            </a:r>
            <a:r>
              <a:rPr lang="en-US" sz="1000" b="0" kern="1200" baseline="0" dirty="0" smtClean="0">
                <a:solidFill>
                  <a:schemeClr val="tx1"/>
                </a:solidFill>
                <a:effectLst/>
                <a:latin typeface="+mn-lt"/>
                <a:ea typeface="+mn-ea"/>
                <a:cs typeface="+mn-cs"/>
              </a:rPr>
              <a:t> demographics matter, as does disease etiology and comorbidities, in determining population needs. But plans are looking at a bigger picture to understand unmet needs and the trade-offs needed to improve outcomes and reduce mid-term costs, including population mobility and social determinants.</a:t>
            </a:r>
          </a:p>
          <a:p>
            <a:pPr marL="0" lvl="0" indent="0">
              <a:buFont typeface="Arial" panose="020B0604020202020204" pitchFamily="34" charset="0"/>
              <a:buNone/>
            </a:pPr>
            <a:endParaRPr lang="en-US" sz="10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b="0" kern="1200" dirty="0" smtClean="0">
                <a:solidFill>
                  <a:schemeClr val="tx1"/>
                </a:solidFill>
                <a:effectLst/>
                <a:latin typeface="+mn-lt"/>
                <a:ea typeface="+mn-ea"/>
                <a:cs typeface="+mn-cs"/>
              </a:rPr>
              <a:t>For</a:t>
            </a:r>
            <a:r>
              <a:rPr lang="en-US" sz="1000" b="0" kern="1200" baseline="0" dirty="0" smtClean="0">
                <a:solidFill>
                  <a:schemeClr val="tx1"/>
                </a:solidFill>
                <a:effectLst/>
                <a:latin typeface="+mn-lt"/>
                <a:ea typeface="+mn-ea"/>
                <a:cs typeface="+mn-cs"/>
              </a:rPr>
              <a:t> example, located in rural Pennsylvania, </a:t>
            </a:r>
            <a:r>
              <a:rPr lang="en-US" sz="1000" kern="1200" dirty="0" err="1" smtClean="0">
                <a:solidFill>
                  <a:schemeClr val="tx1"/>
                </a:solidFill>
                <a:effectLst/>
                <a:latin typeface="+mn-lt"/>
                <a:ea typeface="+mn-ea"/>
                <a:cs typeface="+mn-cs"/>
              </a:rPr>
              <a:t>Geisinger</a:t>
            </a:r>
            <a:r>
              <a:rPr lang="en-US" sz="1000" kern="1200" dirty="0" smtClean="0">
                <a:solidFill>
                  <a:schemeClr val="tx1"/>
                </a:solidFill>
                <a:effectLst/>
                <a:latin typeface="+mn-lt"/>
                <a:ea typeface="+mn-ea"/>
                <a:cs typeface="+mn-cs"/>
              </a:rPr>
              <a:t> Health</a:t>
            </a:r>
            <a:r>
              <a:rPr lang="en-US" sz="1000" kern="1200" baseline="0" dirty="0" smtClean="0">
                <a:solidFill>
                  <a:schemeClr val="tx1"/>
                </a:solidFill>
                <a:effectLst/>
                <a:latin typeface="+mn-lt"/>
                <a:ea typeface="+mn-ea"/>
                <a:cs typeface="+mn-cs"/>
              </a:rPr>
              <a:t> Plan </a:t>
            </a:r>
            <a:r>
              <a:rPr lang="en-US" sz="1000" kern="1200" dirty="0" smtClean="0">
                <a:solidFill>
                  <a:schemeClr val="tx1"/>
                </a:solidFill>
                <a:effectLst/>
                <a:latin typeface="+mn-lt"/>
                <a:ea typeface="+mn-ea"/>
                <a:cs typeface="+mn-cs"/>
              </a:rPr>
              <a:t>has a relatively homogenous and stable population.</a:t>
            </a:r>
            <a:r>
              <a:rPr lang="en-US" sz="1000" kern="1200" baseline="0" dirty="0" smtClean="0">
                <a:solidFill>
                  <a:schemeClr val="tx1"/>
                </a:solidFill>
                <a:effectLst/>
                <a:latin typeface="+mn-lt"/>
                <a:ea typeface="+mn-ea"/>
                <a:cs typeface="+mn-cs"/>
              </a:rPr>
              <a:t> They are running </a:t>
            </a:r>
            <a:r>
              <a:rPr lang="en-US" sz="1000" kern="1200" dirty="0" smtClean="0">
                <a:solidFill>
                  <a:schemeClr val="tx1"/>
                </a:solidFill>
                <a:effectLst/>
                <a:latin typeface="+mn-lt"/>
                <a:ea typeface="+mn-ea"/>
                <a:cs typeface="+mn-cs"/>
              </a:rPr>
              <a:t>full genomic tests on their population, because they will retain</a:t>
            </a:r>
            <a:r>
              <a:rPr lang="en-US" sz="1000" kern="1200" baseline="0" dirty="0" smtClean="0">
                <a:solidFill>
                  <a:schemeClr val="tx1"/>
                </a:solidFill>
                <a:effectLst/>
                <a:latin typeface="+mn-lt"/>
                <a:ea typeface="+mn-ea"/>
                <a:cs typeface="+mn-cs"/>
              </a:rPr>
              <a:t> patients long enough to </a:t>
            </a:r>
            <a:r>
              <a:rPr lang="en-US" sz="1000" kern="1200" dirty="0" smtClean="0">
                <a:solidFill>
                  <a:schemeClr val="tx1"/>
                </a:solidFill>
                <a:effectLst/>
                <a:latin typeface="+mn-lt"/>
                <a:ea typeface="+mn-ea"/>
                <a:cs typeface="+mn-cs"/>
              </a:rPr>
              <a:t>see a</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ROI.</a:t>
            </a:r>
          </a:p>
          <a:p>
            <a:pPr marL="628650" lvl="1" indent="-171450">
              <a:buFont typeface="Arial" panose="020B0604020202020204" pitchFamily="34" charset="0"/>
              <a:buChar char="•"/>
            </a:pPr>
            <a:r>
              <a:rPr lang="en-US" sz="800" kern="1200" dirty="0" smtClean="0">
                <a:solidFill>
                  <a:schemeClr val="tx1"/>
                </a:solidFill>
                <a:effectLst/>
                <a:latin typeface="+mn-lt"/>
                <a:ea typeface="+mn-ea"/>
                <a:cs typeface="+mn-cs"/>
              </a:rPr>
              <a:t>The initiative began with an</a:t>
            </a:r>
            <a:r>
              <a:rPr lang="en-US" sz="800" kern="1200" baseline="0" dirty="0" smtClean="0">
                <a:solidFill>
                  <a:schemeClr val="tx1"/>
                </a:solidFill>
                <a:effectLst/>
                <a:latin typeface="+mn-lt"/>
                <a:ea typeface="+mn-ea"/>
                <a:cs typeface="+mn-cs"/>
              </a:rPr>
              <a:t> 1,000-patient pilot program</a:t>
            </a:r>
            <a:r>
              <a:rPr lang="en-US" sz="800" kern="1200" dirty="0" smtClean="0">
                <a:solidFill>
                  <a:schemeClr val="tx1"/>
                </a:solidFill>
                <a:effectLst/>
                <a:latin typeface="+mn-lt"/>
                <a:ea typeface="+mn-ea"/>
                <a:cs typeface="+mn-cs"/>
              </a:rPr>
              <a:t> to include DNA screening as a part of a patient's routine health exam.</a:t>
            </a:r>
            <a:r>
              <a:rPr lang="en-US" sz="800" kern="1200" baseline="0" dirty="0" smtClean="0">
                <a:solidFill>
                  <a:schemeClr val="tx1"/>
                </a:solidFill>
                <a:effectLst/>
                <a:latin typeface="+mn-lt"/>
                <a:ea typeface="+mn-ea"/>
                <a:cs typeface="+mn-cs"/>
              </a:rPr>
              <a:t> The goal is </a:t>
            </a:r>
            <a:r>
              <a:rPr lang="en-US" sz="800" kern="1200" dirty="0" smtClean="0">
                <a:solidFill>
                  <a:schemeClr val="tx1"/>
                </a:solidFill>
                <a:effectLst/>
                <a:latin typeface="+mn-lt"/>
                <a:ea typeface="+mn-ea"/>
                <a:cs typeface="+mn-cs"/>
              </a:rPr>
              <a:t>to see whether patients have variations of genes linked to certain cancers or cardiovascular disease</a:t>
            </a:r>
          </a:p>
          <a:p>
            <a:pPr marL="628650" lvl="1" indent="-171450">
              <a:buFont typeface="Arial" panose="020B0604020202020204" pitchFamily="34" charset="0"/>
              <a:buChar char="•"/>
            </a:pPr>
            <a:r>
              <a:rPr lang="en-US" sz="900" kern="1200" dirty="0" err="1" smtClean="0">
                <a:solidFill>
                  <a:schemeClr val="tx1"/>
                </a:solidFill>
                <a:effectLst/>
                <a:latin typeface="+mn-lt"/>
                <a:ea typeface="+mn-ea"/>
                <a:cs typeface="+mn-cs"/>
              </a:rPr>
              <a:t>Geisinger</a:t>
            </a:r>
            <a:r>
              <a:rPr lang="en-US" sz="900" kern="1200" dirty="0" smtClean="0">
                <a:solidFill>
                  <a:schemeClr val="tx1"/>
                </a:solidFill>
                <a:effectLst/>
                <a:latin typeface="+mn-lt"/>
                <a:ea typeface="+mn-ea"/>
                <a:cs typeface="+mn-cs"/>
              </a:rPr>
              <a:t> also covers expensive, but more reliable, medical devices and procedures, to limit possibility of patients having to travel if device</a:t>
            </a:r>
            <a:r>
              <a:rPr lang="en-US" sz="900" kern="1200" baseline="0" dirty="0" smtClean="0">
                <a:solidFill>
                  <a:schemeClr val="tx1"/>
                </a:solidFill>
                <a:effectLst/>
                <a:latin typeface="+mn-lt"/>
                <a:ea typeface="+mn-ea"/>
                <a:cs typeface="+mn-cs"/>
              </a:rPr>
              <a:t> m</a:t>
            </a:r>
            <a:r>
              <a:rPr lang="en-US" sz="900" kern="1200" dirty="0" smtClean="0">
                <a:solidFill>
                  <a:schemeClr val="tx1"/>
                </a:solidFill>
                <a:effectLst/>
                <a:latin typeface="+mn-lt"/>
                <a:ea typeface="+mn-ea"/>
                <a:cs typeface="+mn-cs"/>
              </a:rPr>
              <a:t>alfunctions</a:t>
            </a:r>
          </a:p>
          <a:p>
            <a:pPr marL="628650" lvl="1" indent="-171450">
              <a:buFont typeface="Arial" panose="020B0604020202020204" pitchFamily="34" charset="0"/>
              <a:buChar char="•"/>
            </a:pP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Another</a:t>
            </a:r>
            <a:r>
              <a:rPr lang="en-US" sz="1000" kern="1200" baseline="0" dirty="0" smtClean="0">
                <a:solidFill>
                  <a:schemeClr val="tx1"/>
                </a:solidFill>
                <a:effectLst/>
                <a:latin typeface="+mn-lt"/>
                <a:ea typeface="+mn-ea"/>
                <a:cs typeface="+mn-cs"/>
              </a:rPr>
              <a:t> consistent example is investment in housing to address the needs of the costs of frequent flyers in the emergency room. </a:t>
            </a:r>
            <a:r>
              <a:rPr lang="en-US" sz="1000" kern="1200" dirty="0" smtClean="0">
                <a:solidFill>
                  <a:schemeClr val="tx1"/>
                </a:solidFill>
                <a:effectLst/>
                <a:latin typeface="+mn-lt"/>
                <a:ea typeface="+mn-ea"/>
                <a:cs typeface="+mn-cs"/>
              </a:rPr>
              <a:t>Payers only have a finite amount of dollars to spend – so they must weigh the tradeoffs between providing in the moment, tangible impacts with long-term investments population health investments, such as affordable housing.</a:t>
            </a:r>
            <a:endParaRPr lang="en-US" sz="10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8108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a:t>
            </a:r>
            <a:r>
              <a:rPr lang="en-US" b="1" baseline="0" dirty="0" smtClean="0"/>
              <a:t> Guide:</a:t>
            </a:r>
            <a:r>
              <a:rPr lang="en-US" b="0" baseline="0" dirty="0" smtClean="0"/>
              <a:t> Use these questions to guide your team through an exercise to identify actionable steps to take to understand local ecosystems and apply that knowledge to evidence generation and medical communication strategy at product level. </a:t>
            </a:r>
            <a:endParaRPr lang="en-US" b="1" dirty="0"/>
          </a:p>
        </p:txBody>
      </p:sp>
    </p:spTree>
    <p:extLst>
      <p:ext uri="{BB962C8B-B14F-4D97-AF65-F5344CB8AC3E}">
        <p14:creationId xmlns:p14="http://schemas.microsoft.com/office/powerpoint/2010/main" val="393282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This second section will cover how the decision process is changing and what evidence does and does not actually influence payer decisions on coverage and appropriate use guidelines. </a:t>
            </a:r>
          </a:p>
          <a:p>
            <a:pPr marL="0" indent="0">
              <a:buFont typeface="Arial" panose="020B0604020202020204" pitchFamily="34" charset="0"/>
              <a:buNone/>
            </a:pPr>
            <a:endParaRPr lang="en-US" b="1" dirty="0" smtClean="0"/>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dirty="0" smtClean="0"/>
              <a:t>Key point: </a:t>
            </a:r>
            <a:r>
              <a:rPr lang="en-US" b="0" dirty="0" smtClean="0"/>
              <a:t>The</a:t>
            </a:r>
            <a:r>
              <a:rPr lang="en-US" b="0" baseline="0" dirty="0" smtClean="0"/>
              <a:t> research shows that payers are aware of the need for a more nuanced value assessment framework and progressive plans are on a path to making smarter, more agile decisions about what is or is not valuable beyond pure safety and cost; but they are early in this journey and opening up opportunity for us help shape both the concept of value </a:t>
            </a:r>
            <a:r>
              <a:rPr lang="en-US" b="0" i="1" baseline="0" dirty="0" smtClean="0"/>
              <a:t>and </a:t>
            </a:r>
            <a:r>
              <a:rPr lang="en-US" b="0" i="0" baseline="0" dirty="0" smtClean="0"/>
              <a:t>how it can and should be measured. </a:t>
            </a:r>
            <a:endParaRPr lang="en-US" b="0" dirty="0" smtClean="0"/>
          </a:p>
          <a:p>
            <a:pPr marL="0" indent="0">
              <a:buFont typeface="Arial" panose="020B0604020202020204" pitchFamily="34" charset="0"/>
              <a:buNone/>
            </a:pPr>
            <a:endParaRPr lang="en-US" b="0" dirty="0" smtClean="0"/>
          </a:p>
          <a:p>
            <a:pPr marL="0" indent="0">
              <a:buFont typeface="Arial" panose="020B0604020202020204" pitchFamily="34" charset="0"/>
              <a:buNone/>
            </a:pPr>
            <a:r>
              <a:rPr lang="en-US" b="0" dirty="0" smtClean="0"/>
              <a:t>The Advisory</a:t>
            </a:r>
            <a:r>
              <a:rPr lang="en-US" b="0" baseline="0" dirty="0" smtClean="0"/>
              <a:t> Board Research study was focused on answering three questions: what do payers think today, how does that translate to their current decision framework, and where are payers headed? At a high-level, three topline takeaways:</a:t>
            </a:r>
          </a:p>
          <a:p>
            <a:pPr marL="171450" indent="-171450">
              <a:buFont typeface="Arial" panose="020B0604020202020204" pitchFamily="34" charset="0"/>
              <a:buChar char="•"/>
            </a:pPr>
            <a:r>
              <a:rPr lang="en-US" b="0" dirty="0" smtClean="0"/>
              <a:t>Local</a:t>
            </a:r>
            <a:r>
              <a:rPr lang="en-US" b="0" baseline="0" dirty="0" smtClean="0"/>
              <a:t> market dynamics do matter. While we can’t have a specific evidence strategy for every market, we will need to closely align with our market access counterparts to understand themes and trends in local markets and identify which might have the most influence on what evidence will matter most to different types of payers. </a:t>
            </a:r>
          </a:p>
          <a:p>
            <a:pPr marL="171450" indent="-171450">
              <a:buFont typeface="Arial" panose="020B0604020202020204" pitchFamily="34" charset="0"/>
              <a:buChar char="•"/>
            </a:pPr>
            <a:r>
              <a:rPr lang="en-US" b="0" baseline="0" dirty="0" smtClean="0"/>
              <a:t>In the absence of the perfect evidence, some payers are actively finding new resources and developing their own tracking systems to inform the outcomes-impact of various technologies</a:t>
            </a:r>
          </a:p>
          <a:p>
            <a:pPr marL="171450" indent="-171450">
              <a:buFont typeface="Arial" panose="020B0604020202020204" pitchFamily="34" charset="0"/>
              <a:buChar char="•"/>
            </a:pPr>
            <a:r>
              <a:rPr lang="en-US" b="0" dirty="0" smtClean="0"/>
              <a:t>There isn’t a clear,</a:t>
            </a:r>
            <a:r>
              <a:rPr lang="en-US" b="0" baseline="0" dirty="0" smtClean="0"/>
              <a:t> single value framework that payers are aligning behind yet—but there are some clear value drivers that they are building towards. In the interim asking two questions about payers’ attitudes will help us understand how to communicate value to them: what time horizons matter and how do they view their impact on outcomes vs. other stakeholders in the value chain?</a:t>
            </a:r>
          </a:p>
          <a:p>
            <a:pPr marL="171450" indent="-171450">
              <a:buFont typeface="Arial" panose="020B0604020202020204" pitchFamily="34" charset="0"/>
              <a:buChar char="•"/>
            </a:pPr>
            <a:endParaRPr lang="en-US" b="0" baseline="0" dirty="0" smtClean="0"/>
          </a:p>
          <a:p>
            <a:endParaRPr lang="en-US" b="1" dirty="0"/>
          </a:p>
        </p:txBody>
      </p:sp>
    </p:spTree>
    <p:extLst>
      <p:ext uri="{BB962C8B-B14F-4D97-AF65-F5344CB8AC3E}">
        <p14:creationId xmlns:p14="http://schemas.microsoft.com/office/powerpoint/2010/main" val="362315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fontScale="92500"/>
          </a:bodyPr>
          <a:lstStyle/>
          <a:p>
            <a:pPr marL="0" indent="0">
              <a:buFont typeface="Arial" panose="020B0604020202020204" pitchFamily="34" charset="0"/>
              <a:buNone/>
            </a:pPr>
            <a:r>
              <a:rPr lang="en-US" sz="1000" b="1" kern="1200" dirty="0" smtClean="0">
                <a:solidFill>
                  <a:schemeClr val="tx1"/>
                </a:solidFill>
                <a:effectLst/>
                <a:latin typeface="+mn-lt"/>
                <a:ea typeface="+mn-ea"/>
                <a:cs typeface="+mn-cs"/>
              </a:rPr>
              <a:t>Key point: </a:t>
            </a:r>
            <a:r>
              <a:rPr lang="en-US" sz="1000" b="0" kern="1200" dirty="0" smtClean="0">
                <a:solidFill>
                  <a:schemeClr val="tx1"/>
                </a:solidFill>
                <a:effectLst/>
                <a:latin typeface="+mn-lt"/>
                <a:ea typeface="+mn-ea"/>
                <a:cs typeface="+mn-cs"/>
              </a:rPr>
              <a:t>To</a:t>
            </a:r>
            <a:r>
              <a:rPr lang="en-US" sz="1000" b="0" kern="1200" baseline="0" dirty="0" smtClean="0">
                <a:solidFill>
                  <a:schemeClr val="tx1"/>
                </a:solidFill>
                <a:effectLst/>
                <a:latin typeface="+mn-lt"/>
                <a:ea typeface="+mn-ea"/>
                <a:cs typeface="+mn-cs"/>
              </a:rPr>
              <a:t> assess the value of new-in-kind products, payers are evaluating treatment options using a wider range of evidence, sources of input, and processes for monitoring and responding to changing clinical outcomes. </a:t>
            </a:r>
          </a:p>
          <a:p>
            <a:pPr marL="0" indent="0">
              <a:buFont typeface="Arial" panose="020B0604020202020204" pitchFamily="34" charset="0"/>
              <a:buNone/>
            </a:pPr>
            <a:endParaRPr lang="en-US" sz="10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b="0" kern="1200" baseline="0" dirty="0" smtClean="0">
                <a:solidFill>
                  <a:schemeClr val="tx1"/>
                </a:solidFill>
                <a:effectLst/>
                <a:latin typeface="+mn-lt"/>
                <a:ea typeface="+mn-ea"/>
                <a:cs typeface="+mn-cs"/>
              </a:rPr>
              <a:t>First, while traditionally, plans evaluated products following a strict rubric of safety, efficacy, and cost, the research uncovered that although payers want to expand their definitions of value to include additional value drivers (e.g. patient access, member experience) they l</a:t>
            </a:r>
            <a:r>
              <a:rPr lang="en-US" sz="1000" dirty="0" smtClean="0"/>
              <a:t>ack a framework to assess value in a nuanced, holistic way.</a:t>
            </a:r>
            <a:r>
              <a:rPr lang="en-US" sz="1000" baseline="0" dirty="0" smtClean="0"/>
              <a:t> They typically defer to their traditional rubric, despite recognizing the need to widen their definition of value.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Second, several regional plans have </a:t>
            </a:r>
            <a:r>
              <a:rPr lang="en-US" sz="1000" b="0" kern="1200" dirty="0" smtClean="0">
                <a:solidFill>
                  <a:schemeClr val="tx1"/>
                </a:solidFill>
                <a:effectLst/>
                <a:latin typeface="+mn-lt"/>
                <a:ea typeface="+mn-ea"/>
                <a:cs typeface="+mn-cs"/>
              </a:rPr>
              <a:t>established Medical Technology Assessment Committees to evaluate </a:t>
            </a:r>
            <a:r>
              <a:rPr lang="en-US" sz="1000" kern="1200" dirty="0" smtClean="0">
                <a:solidFill>
                  <a:schemeClr val="tx1"/>
                </a:solidFill>
                <a:effectLst/>
                <a:latin typeface="+mn-lt"/>
                <a:ea typeface="+mn-ea"/>
                <a:cs typeface="+mn-cs"/>
              </a:rPr>
              <a:t>high-cost, low-volume, potentially curative therapies that incur medical </a:t>
            </a:r>
            <a:r>
              <a:rPr lang="en-US" sz="1000" i="1" kern="1200" dirty="0" smtClean="0">
                <a:solidFill>
                  <a:schemeClr val="tx1"/>
                </a:solidFill>
                <a:effectLst/>
                <a:latin typeface="+mn-lt"/>
                <a:ea typeface="+mn-ea"/>
                <a:cs typeface="+mn-cs"/>
              </a:rPr>
              <a:t>and</a:t>
            </a:r>
            <a:r>
              <a:rPr lang="en-US" sz="1000" kern="1200" dirty="0" smtClean="0">
                <a:solidFill>
                  <a:schemeClr val="tx1"/>
                </a:solidFill>
                <a:effectLst/>
                <a:latin typeface="+mn-lt"/>
                <a:ea typeface="+mn-ea"/>
                <a:cs typeface="+mn-cs"/>
              </a:rPr>
              <a:t> pharmaceutical costs (e.g., CAR-T, gene therapies). </a:t>
            </a:r>
          </a:p>
          <a:p>
            <a:pPr marL="628650" lvl="1" indent="-171450">
              <a:buFont typeface="Arial" panose="020B0604020202020204" pitchFamily="34" charset="0"/>
              <a:buChar char="•"/>
            </a:pPr>
            <a:r>
              <a:rPr lang="en-US" sz="900" kern="1200" dirty="0" smtClean="0">
                <a:solidFill>
                  <a:schemeClr val="tx1"/>
                </a:solidFill>
                <a:effectLst/>
                <a:latin typeface="+mn-lt"/>
                <a:ea typeface="+mn-ea"/>
                <a:cs typeface="+mn-cs"/>
              </a:rPr>
              <a:t>These are multidisciplinary teams which include representatives from pharmacy, medical, utilization management, and behavioral health that look across treatment categories and guide appropriate utilization. </a:t>
            </a:r>
          </a:p>
          <a:p>
            <a:pPr marL="628650" lvl="1" indent="-171450">
              <a:buFont typeface="Arial" panose="020B0604020202020204" pitchFamily="34" charset="0"/>
              <a:buChar char="•"/>
            </a:pPr>
            <a:r>
              <a:rPr lang="en-US" sz="900" kern="1200" dirty="0" smtClean="0">
                <a:solidFill>
                  <a:schemeClr val="tx1"/>
                </a:solidFill>
                <a:effectLst/>
                <a:latin typeface="+mn-lt"/>
                <a:ea typeface="+mn-ea"/>
                <a:cs typeface="+mn-cs"/>
              </a:rPr>
              <a:t>They focus on guiding appropriate use and supporting patients to maximize treatment impact</a:t>
            </a:r>
            <a:r>
              <a:rPr lang="en-US" sz="900" kern="1200" baseline="0" dirty="0" smtClean="0">
                <a:solidFill>
                  <a:schemeClr val="tx1"/>
                </a:solidFill>
                <a:effectLst/>
                <a:latin typeface="+mn-lt"/>
                <a:ea typeface="+mn-ea"/>
                <a:cs typeface="+mn-cs"/>
              </a:rPr>
              <a:t>, and c</a:t>
            </a:r>
            <a:r>
              <a:rPr lang="en-US" sz="900" kern="1200" dirty="0" smtClean="0">
                <a:solidFill>
                  <a:schemeClr val="tx1"/>
                </a:solidFill>
                <a:effectLst/>
                <a:latin typeface="+mn-lt"/>
                <a:ea typeface="+mn-ea"/>
                <a:cs typeface="+mn-cs"/>
              </a:rPr>
              <a:t>onsider social determinants, medical need, drug costs, and care coordination requirements in their evaluation</a:t>
            </a:r>
          </a:p>
          <a:p>
            <a:pPr marL="171450" lvl="0" indent="-171450">
              <a:buFont typeface="Arial" panose="020B0604020202020204" pitchFamily="34" charset="0"/>
              <a:buChar char="•"/>
            </a:pPr>
            <a:r>
              <a:rPr lang="en-US" sz="1100" kern="1200" baseline="0" dirty="0" smtClean="0">
                <a:solidFill>
                  <a:schemeClr val="tx1"/>
                </a:solidFill>
                <a:effectLst/>
                <a:latin typeface="+mn-lt"/>
                <a:ea typeface="+mn-ea"/>
                <a:cs typeface="+mn-cs"/>
              </a:rPr>
              <a:t>And finally</a:t>
            </a:r>
            <a:r>
              <a:rPr lang="en-US" sz="1100" baseline="0" dirty="0" smtClean="0"/>
              <a:t>, </a:t>
            </a:r>
            <a:r>
              <a:rPr lang="en-US" sz="1100" dirty="0" smtClean="0"/>
              <a:t>payers are looking to expand their assessments</a:t>
            </a:r>
            <a:r>
              <a:rPr lang="en-US" sz="1100" baseline="0" dirty="0" smtClean="0"/>
              <a:t> of definitions of value through utilizing the reports of third-party health tech assessments (beyond just ICER), creating systems and processes for tracking utilization and outcomes, and systematically broadening their definitions of value through new-in-kind organizational structures. </a:t>
            </a:r>
            <a:endParaRPr lang="en-US" sz="11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000" b="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US" sz="10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b="1" dirty="0" smtClean="0"/>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2083027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fontScale="92500" lnSpcReduction="10000"/>
          </a:bodyPr>
          <a:lstStyle/>
          <a:p>
            <a:pPr marL="0" lvl="0" indent="0">
              <a:buFont typeface="Arial" panose="020B0604020202020204" pitchFamily="34" charset="0"/>
              <a:buNone/>
            </a:pPr>
            <a:r>
              <a:rPr lang="en-US" sz="1000" b="1" kern="1200" dirty="0" smtClean="0">
                <a:solidFill>
                  <a:schemeClr val="tx1"/>
                </a:solidFill>
                <a:effectLst/>
                <a:latin typeface="+mn-lt"/>
                <a:ea typeface="+mn-ea"/>
                <a:cs typeface="+mn-cs"/>
              </a:rPr>
              <a:t>Key</a:t>
            </a:r>
            <a:r>
              <a:rPr lang="en-US" sz="1000" b="1" kern="1200" baseline="0" dirty="0" smtClean="0">
                <a:solidFill>
                  <a:schemeClr val="tx1"/>
                </a:solidFill>
                <a:effectLst/>
                <a:latin typeface="+mn-lt"/>
                <a:ea typeface="+mn-ea"/>
                <a:cs typeface="+mn-cs"/>
              </a:rPr>
              <a:t> point: </a:t>
            </a:r>
            <a:r>
              <a:rPr lang="en-US" sz="1000" b="0" kern="1200" baseline="0" dirty="0" smtClean="0">
                <a:solidFill>
                  <a:schemeClr val="tx1"/>
                </a:solidFill>
                <a:effectLst/>
                <a:latin typeface="+mn-lt"/>
                <a:ea typeface="+mn-ea"/>
                <a:cs typeface="+mn-cs"/>
              </a:rPr>
              <a:t>Although few health plans have a clear value framework that accounts for a broader definition of value</a:t>
            </a:r>
            <a:r>
              <a:rPr lang="en-US" sz="1000" b="0" i="1" kern="1200" baseline="0" dirty="0" smtClean="0">
                <a:solidFill>
                  <a:schemeClr val="tx1"/>
                </a:solidFill>
                <a:effectLst/>
                <a:latin typeface="+mn-lt"/>
                <a:ea typeface="+mn-ea"/>
                <a:cs typeface="+mn-cs"/>
              </a:rPr>
              <a:t> and</a:t>
            </a:r>
            <a:r>
              <a:rPr lang="en-US" sz="1000" b="0" i="0" kern="1200" baseline="0" dirty="0" smtClean="0">
                <a:solidFill>
                  <a:schemeClr val="tx1"/>
                </a:solidFill>
                <a:effectLst/>
                <a:latin typeface="+mn-lt"/>
                <a:ea typeface="+mn-ea"/>
                <a:cs typeface="+mn-cs"/>
              </a:rPr>
              <a:t> accounts for the relative weight of these factors to inform a decision; they agree on the need for one and the key concepts that </a:t>
            </a:r>
            <a:r>
              <a:rPr lang="en-US" sz="1000" b="0" i="1" kern="1200" baseline="0" dirty="0" smtClean="0">
                <a:solidFill>
                  <a:schemeClr val="tx1"/>
                </a:solidFill>
                <a:effectLst/>
                <a:latin typeface="+mn-lt"/>
                <a:ea typeface="+mn-ea"/>
                <a:cs typeface="+mn-cs"/>
              </a:rPr>
              <a:t>should</a:t>
            </a:r>
            <a:r>
              <a:rPr lang="en-US" sz="1000" b="0" i="0" kern="1200" baseline="0" dirty="0" smtClean="0">
                <a:solidFill>
                  <a:schemeClr val="tx1"/>
                </a:solidFill>
                <a:effectLst/>
                <a:latin typeface="+mn-lt"/>
                <a:ea typeface="+mn-ea"/>
                <a:cs typeface="+mn-cs"/>
              </a:rPr>
              <a:t> be reflected. </a:t>
            </a:r>
            <a:endParaRPr lang="en-US" sz="1000" b="1" kern="1200" baseline="0" dirty="0" smtClean="0">
              <a:solidFill>
                <a:schemeClr val="tx1"/>
              </a:solidFill>
              <a:effectLst/>
              <a:latin typeface="+mn-lt"/>
              <a:ea typeface="+mn-ea"/>
              <a:cs typeface="+mn-cs"/>
            </a:endParaRPr>
          </a:p>
          <a:p>
            <a:pPr marL="0" lvl="0" indent="0">
              <a:buFont typeface="Arial" panose="020B0604020202020204" pitchFamily="34" charset="0"/>
              <a:buNone/>
            </a:pPr>
            <a:endParaRPr lang="en-US" sz="1000" b="1"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Current</a:t>
            </a:r>
            <a:r>
              <a:rPr lang="en-US" sz="1000" kern="1200" baseline="0" dirty="0" smtClean="0">
                <a:solidFill>
                  <a:schemeClr val="tx1"/>
                </a:solidFill>
                <a:effectLst/>
                <a:latin typeface="+mn-lt"/>
                <a:ea typeface="+mn-ea"/>
                <a:cs typeface="+mn-cs"/>
              </a:rPr>
              <a:t>ly, majority of p</a:t>
            </a:r>
            <a:r>
              <a:rPr lang="en-US" sz="1000" kern="1200" dirty="0" smtClean="0">
                <a:solidFill>
                  <a:schemeClr val="tx1"/>
                </a:solidFill>
                <a:effectLst/>
                <a:latin typeface="+mn-lt"/>
                <a:ea typeface="+mn-ea"/>
                <a:cs typeface="+mn-cs"/>
              </a:rPr>
              <a:t>lans make </a:t>
            </a:r>
            <a:r>
              <a:rPr lang="en-US" sz="1000" kern="1200" dirty="0" err="1" smtClean="0">
                <a:solidFill>
                  <a:schemeClr val="tx1"/>
                </a:solidFill>
                <a:effectLst/>
                <a:latin typeface="+mn-lt"/>
                <a:ea typeface="+mn-ea"/>
                <a:cs typeface="+mn-cs"/>
              </a:rPr>
              <a:t>siloed</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decisions</a:t>
            </a:r>
            <a:r>
              <a:rPr lang="en-US" sz="1000" kern="1200" baseline="0" dirty="0" smtClean="0">
                <a:solidFill>
                  <a:schemeClr val="tx1"/>
                </a:solidFill>
                <a:effectLst/>
                <a:latin typeface="+mn-lt"/>
                <a:ea typeface="+mn-ea"/>
                <a:cs typeface="+mn-cs"/>
              </a:rPr>
              <a:t> between the </a:t>
            </a:r>
            <a:r>
              <a:rPr lang="en-US" sz="1000" kern="1200" dirty="0" smtClean="0">
                <a:solidFill>
                  <a:schemeClr val="tx1"/>
                </a:solidFill>
                <a:effectLst/>
                <a:latin typeface="+mn-lt"/>
                <a:ea typeface="+mn-ea"/>
                <a:cs typeface="+mn-cs"/>
              </a:rPr>
              <a:t>P&amp;T or PBM, Regulatory Affairs and</a:t>
            </a:r>
            <a:r>
              <a:rPr lang="en-US" sz="1000" kern="1200" baseline="0" dirty="0" smtClean="0">
                <a:solidFill>
                  <a:schemeClr val="tx1"/>
                </a:solidFill>
                <a:effectLst/>
                <a:latin typeface="+mn-lt"/>
                <a:ea typeface="+mn-ea"/>
                <a:cs typeface="+mn-cs"/>
              </a:rPr>
              <a:t> Business Impact</a:t>
            </a:r>
            <a:r>
              <a:rPr lang="en-US" sz="1000" kern="1200" dirty="0" smtClean="0">
                <a:solidFill>
                  <a:schemeClr val="tx1"/>
                </a:solidFill>
                <a:effectLst/>
                <a:latin typeface="+mn-lt"/>
                <a:ea typeface="+mn-ea"/>
                <a:cs typeface="+mn-cs"/>
              </a:rPr>
              <a:t> teams. The key driver in</a:t>
            </a:r>
            <a:r>
              <a:rPr lang="en-US" sz="1000" kern="1200" baseline="0" dirty="0" smtClean="0">
                <a:solidFill>
                  <a:schemeClr val="tx1"/>
                </a:solidFill>
                <a:effectLst/>
                <a:latin typeface="+mn-lt"/>
                <a:ea typeface="+mn-ea"/>
                <a:cs typeface="+mn-cs"/>
              </a:rPr>
              <a:t> this is the need to have a truly objective clinical assessment of a technology before considering costs. The unintended consequence however, is that most drugs or devices that pass muster on safety, invariably are categorized as “can add” or “maybe add.” This leaves the decision on whether, and at what tier to cover a therapy, to be a pure cost negotiation.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Plan leaders are frustrated around the lack of data to support a more nuanced assessment of</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quality of life or member experience, or avoided costs. In the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absence of guiding principles, they struggle to</a:t>
            </a:r>
            <a:r>
              <a:rPr lang="en-US" sz="1000" kern="1200" baseline="0" dirty="0" smtClean="0">
                <a:solidFill>
                  <a:schemeClr val="tx1"/>
                </a:solidFill>
                <a:effectLst/>
                <a:latin typeface="+mn-lt"/>
                <a:ea typeface="+mn-ea"/>
                <a:cs typeface="+mn-cs"/>
              </a:rPr>
              <a:t> consider </a:t>
            </a:r>
            <a:r>
              <a:rPr lang="en-US" sz="1000" kern="1200" dirty="0" smtClean="0">
                <a:solidFill>
                  <a:schemeClr val="tx1"/>
                </a:solidFill>
                <a:effectLst/>
                <a:latin typeface="+mn-lt"/>
                <a:ea typeface="+mn-ea"/>
                <a:cs typeface="+mn-cs"/>
              </a:rPr>
              <a:t>anything beyond safety and standard definitions of efficacy in their assessments; everything else is typically one-off and subjective depending on the review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smtClean="0">
                <a:solidFill>
                  <a:schemeClr val="tx1"/>
                </a:solidFill>
                <a:effectLst/>
                <a:latin typeface="+mn-lt"/>
                <a:ea typeface="+mn-ea"/>
                <a:cs typeface="+mn-cs"/>
              </a:rPr>
              <a:t>For example,</a:t>
            </a:r>
            <a:r>
              <a:rPr lang="en-US" sz="900" kern="1200" baseline="0" dirty="0" smtClean="0">
                <a:solidFill>
                  <a:schemeClr val="tx1"/>
                </a:solidFill>
                <a:effectLst/>
                <a:latin typeface="+mn-lt"/>
                <a:ea typeface="+mn-ea"/>
                <a:cs typeface="+mn-cs"/>
              </a:rPr>
              <a:t> p</a:t>
            </a:r>
            <a:r>
              <a:rPr lang="en-US" sz="900" kern="1200" dirty="0" smtClean="0">
                <a:solidFill>
                  <a:schemeClr val="tx1"/>
                </a:solidFill>
                <a:effectLst/>
                <a:latin typeface="+mn-lt"/>
                <a:ea typeface="+mn-ea"/>
                <a:cs typeface="+mn-cs"/>
              </a:rPr>
              <a:t>lans</a:t>
            </a:r>
            <a:r>
              <a:rPr lang="en-US" sz="900" kern="1200" baseline="0" dirty="0" smtClean="0">
                <a:solidFill>
                  <a:schemeClr val="tx1"/>
                </a:solidFill>
                <a:effectLst/>
                <a:latin typeface="+mn-lt"/>
                <a:ea typeface="+mn-ea"/>
                <a:cs typeface="+mn-cs"/>
              </a:rPr>
              <a:t> value whether a treatment is easier to use for patients (e.g. </a:t>
            </a:r>
            <a:r>
              <a:rPr lang="en-US" sz="900" kern="1200" dirty="0" smtClean="0">
                <a:solidFill>
                  <a:schemeClr val="tx1"/>
                </a:solidFill>
                <a:effectLst/>
                <a:latin typeface="+mn-lt"/>
                <a:ea typeface="+mn-ea"/>
                <a:cs typeface="+mn-cs"/>
              </a:rPr>
              <a:t>reduce the number of doses to improve adherence)— but if the clinical impact</a:t>
            </a:r>
            <a:r>
              <a:rPr lang="en-US" sz="900" kern="1200" baseline="0" dirty="0" smtClean="0">
                <a:solidFill>
                  <a:schemeClr val="tx1"/>
                </a:solidFill>
                <a:effectLst/>
                <a:latin typeface="+mn-lt"/>
                <a:ea typeface="+mn-ea"/>
                <a:cs typeface="+mn-cs"/>
              </a:rPr>
              <a:t> is only marginal, they believe it’s not </a:t>
            </a:r>
            <a:r>
              <a:rPr lang="en-US" sz="900" kern="1200" dirty="0" smtClean="0">
                <a:solidFill>
                  <a:schemeClr val="tx1"/>
                </a:solidFill>
                <a:effectLst/>
                <a:latin typeface="+mn-lt"/>
                <a:ea typeface="+mn-ea"/>
                <a:cs typeface="+mn-cs"/>
              </a:rPr>
              <a:t>worth added cost today</a:t>
            </a:r>
            <a:r>
              <a:rPr lang="en-US" sz="900" kern="1200" baseline="0" dirty="0" smtClean="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Plans</a:t>
            </a:r>
            <a:r>
              <a:rPr lang="en-US" sz="1000" kern="1200" baseline="0" dirty="0" smtClean="0">
                <a:solidFill>
                  <a:schemeClr val="tx1"/>
                </a:solidFill>
                <a:effectLst/>
                <a:latin typeface="+mn-lt"/>
                <a:ea typeface="+mn-ea"/>
                <a:cs typeface="+mn-cs"/>
              </a:rPr>
              <a:t> are</a:t>
            </a:r>
            <a:r>
              <a:rPr lang="en-US" sz="1000" kern="1200" dirty="0" smtClean="0">
                <a:solidFill>
                  <a:schemeClr val="tx1"/>
                </a:solidFill>
                <a:effectLst/>
                <a:latin typeface="+mn-lt"/>
                <a:ea typeface="+mn-ea"/>
                <a:cs typeface="+mn-cs"/>
              </a:rPr>
              <a:t> increasingly focusing on assessing impact on patient access</a:t>
            </a:r>
            <a:r>
              <a:rPr lang="en-US" sz="1000" kern="1200" baseline="0" dirty="0" smtClean="0">
                <a:solidFill>
                  <a:schemeClr val="tx1"/>
                </a:solidFill>
                <a:effectLst/>
                <a:latin typeface="+mn-lt"/>
                <a:ea typeface="+mn-ea"/>
                <a:cs typeface="+mn-cs"/>
              </a:rPr>
              <a:t> and</a:t>
            </a:r>
            <a:r>
              <a:rPr lang="en-US" sz="1000" kern="1200" dirty="0" smtClean="0">
                <a:solidFill>
                  <a:schemeClr val="tx1"/>
                </a:solidFill>
                <a:effectLst/>
                <a:latin typeface="+mn-lt"/>
                <a:ea typeface="+mn-ea"/>
                <a:cs typeface="+mn-cs"/>
              </a:rPr>
              <a:t> total cost of care.</a:t>
            </a:r>
            <a:r>
              <a:rPr lang="en-US" sz="1000" kern="1200" baseline="0" dirty="0" smtClean="0">
                <a:solidFill>
                  <a:schemeClr val="tx1"/>
                </a:solidFill>
                <a:effectLst/>
                <a:latin typeface="+mn-lt"/>
                <a:ea typeface="+mn-ea"/>
                <a:cs typeface="+mn-cs"/>
              </a:rPr>
              <a:t> However, these</a:t>
            </a:r>
            <a:r>
              <a:rPr lang="en-US" sz="1000" kern="1200" dirty="0" smtClean="0">
                <a:solidFill>
                  <a:schemeClr val="tx1"/>
                </a:solidFill>
                <a:effectLst/>
                <a:latin typeface="+mn-lt"/>
                <a:ea typeface="+mn-ea"/>
                <a:cs typeface="+mn-cs"/>
              </a:rPr>
              <a:t> concepts are complex to measure</a:t>
            </a:r>
            <a:r>
              <a:rPr lang="en-US" sz="1000" kern="1200" baseline="0" dirty="0" smtClean="0">
                <a:solidFill>
                  <a:schemeClr val="tx1"/>
                </a:solidFill>
                <a:effectLst/>
                <a:latin typeface="+mn-lt"/>
                <a:ea typeface="+mn-ea"/>
                <a:cs typeface="+mn-cs"/>
              </a:rPr>
              <a:t>, and plans grapple with </a:t>
            </a:r>
            <a:r>
              <a:rPr lang="en-US" sz="1000" kern="1200" dirty="0" smtClean="0">
                <a:solidFill>
                  <a:schemeClr val="tx1"/>
                </a:solidFill>
                <a:effectLst/>
                <a:latin typeface="+mn-lt"/>
                <a:ea typeface="+mn-ea"/>
                <a:cs typeface="+mn-cs"/>
              </a:rPr>
              <a:t>how to bear the responsibility of longer term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mn-lt"/>
                <a:ea typeface="+mn-ea"/>
                <a:cs typeface="+mn-cs"/>
              </a:rPr>
              <a:t>That</a:t>
            </a:r>
            <a:r>
              <a:rPr lang="en-US" sz="1100" kern="1200" baseline="0" dirty="0" smtClean="0">
                <a:solidFill>
                  <a:schemeClr val="tx1"/>
                </a:solidFill>
                <a:effectLst/>
                <a:latin typeface="+mn-lt"/>
                <a:ea typeface="+mn-ea"/>
                <a:cs typeface="+mn-cs"/>
              </a:rPr>
              <a:t> said, when evidence is available, many P&amp;T or medical technology committees consider additional value impact on an ad hoc basis. Further, progressive health plans are casting a broader net of stakeholders to participate in clinical review committees to drive a more holistic consideration of value </a:t>
            </a:r>
          </a:p>
        </p:txBody>
      </p:sp>
    </p:spTree>
    <p:extLst>
      <p:ext uri="{BB962C8B-B14F-4D97-AF65-F5344CB8AC3E}">
        <p14:creationId xmlns:p14="http://schemas.microsoft.com/office/powerpoint/2010/main" val="138998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Please be sure to review and understand the Legal Caveat and particularly the language under the header “IMPORTANT: Please read the following.” before using the contents of this presentation. </a:t>
            </a:r>
            <a:endParaRPr lang="en-US" b="1" dirty="0"/>
          </a:p>
        </p:txBody>
      </p:sp>
    </p:spTree>
    <p:extLst>
      <p:ext uri="{BB962C8B-B14F-4D97-AF65-F5344CB8AC3E}">
        <p14:creationId xmlns:p14="http://schemas.microsoft.com/office/powerpoint/2010/main" val="2894673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249238"/>
            <a:ext cx="6613525" cy="4960937"/>
          </a:xfrm>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dirty="0" smtClean="0">
                <a:solidFill>
                  <a:schemeClr val="tx1"/>
                </a:solidFill>
                <a:effectLst/>
                <a:latin typeface="+mn-lt"/>
                <a:ea typeface="+mn-ea"/>
                <a:cs typeface="+mn-cs"/>
              </a:rPr>
              <a:t>Key Point:</a:t>
            </a:r>
            <a:r>
              <a:rPr lang="en-US" sz="1000" b="1" kern="1200" baseline="0" dirty="0" smtClean="0">
                <a:solidFill>
                  <a:schemeClr val="tx1"/>
                </a:solidFill>
                <a:effectLst/>
                <a:latin typeface="+mn-lt"/>
                <a:ea typeface="+mn-ea"/>
                <a:cs typeface="+mn-cs"/>
              </a:rPr>
              <a:t> </a:t>
            </a:r>
            <a:r>
              <a:rPr lang="en-US" sz="1000" b="0" kern="1200" baseline="0" dirty="0" smtClean="0">
                <a:solidFill>
                  <a:schemeClr val="tx1"/>
                </a:solidFill>
                <a:effectLst/>
                <a:latin typeface="+mn-lt"/>
                <a:ea typeface="+mn-ea"/>
                <a:cs typeface="+mn-cs"/>
              </a:rPr>
              <a:t>There are a growing number of third-party assessors influencing payer and provider perspectives on value. These largely fall into one of four types of influence but collectively push the conversation on value to the forefront. </a:t>
            </a:r>
            <a:endParaRPr lang="en-US" sz="10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smtClean="0">
                <a:solidFill>
                  <a:schemeClr val="tx1"/>
                </a:solidFill>
                <a:effectLst/>
                <a:latin typeface="+mn-lt"/>
                <a:ea typeface="+mn-ea"/>
                <a:cs typeface="+mn-cs"/>
              </a:rPr>
              <a:t>Third-party assessors have long been a passive voice of objectivity on the value of specific drugs and devices. Their primary function was to collate published literature into a meta-analysis rooted in various proprietary assessment frameworks.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smtClean="0">
                <a:solidFill>
                  <a:schemeClr val="tx1"/>
                </a:solidFill>
                <a:effectLst/>
                <a:latin typeface="+mn-lt"/>
                <a:ea typeface="+mn-ea"/>
                <a:cs typeface="+mn-cs"/>
              </a:rPr>
              <a:t>Many are evolving and new firms are emerging to either drive market-wide adoption of a stance on value, while others are focused on embedding systems to drive adoption of guidelines at an institution level. </a:t>
            </a:r>
            <a:endParaRPr lang="en-US" sz="1000" b="1"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Regulatory HTAs</a:t>
            </a:r>
            <a:r>
              <a:rPr lang="en-US" b="1" baseline="0" dirty="0" smtClean="0"/>
              <a:t> </a:t>
            </a:r>
            <a:r>
              <a:rPr lang="en-US" b="0" baseline="0" dirty="0" smtClean="0"/>
              <a:t>develop </a:t>
            </a:r>
            <a:r>
              <a:rPr lang="en-US" baseline="0" dirty="0" smtClean="0"/>
              <a:t>innovative pricing models to support market-wide adoption.</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Policy HTAs</a:t>
            </a:r>
            <a:r>
              <a:rPr lang="en-US" b="1" baseline="0" dirty="0" smtClean="0"/>
              <a:t> </a:t>
            </a:r>
            <a:r>
              <a:rPr lang="en-US" b="0" baseline="0" dirty="0" smtClean="0"/>
              <a:t>are</a:t>
            </a:r>
            <a:r>
              <a:rPr lang="en-US" b="1" baseline="0" dirty="0" smtClean="0"/>
              <a:t> </a:t>
            </a:r>
            <a:r>
              <a:rPr lang="en-US" dirty="0" smtClean="0"/>
              <a:t>shifting focus to influence the national conversation on pricing</a:t>
            </a:r>
            <a:r>
              <a:rPr lang="en-US" baseline="0" dirty="0" smtClean="0"/>
              <a:t> and</a:t>
            </a:r>
            <a:r>
              <a:rPr lang="en-US" dirty="0" smtClean="0"/>
              <a:t> coverage.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Advocac</a:t>
            </a:r>
            <a:r>
              <a:rPr lang="en-US" b="1" baseline="0" dirty="0" smtClean="0"/>
              <a:t>y HTAs </a:t>
            </a:r>
            <a:r>
              <a:rPr lang="en-US" b="0" baseline="0" dirty="0" smtClean="0"/>
              <a:t>utilize their specialist power to create TA-specific frameworks at the national level. </a:t>
            </a:r>
            <a:endParaRPr lang="en-US" b="1" dirty="0" smtClean="0"/>
          </a:p>
          <a:p>
            <a:pPr marL="628650" lvl="1" indent="-171450">
              <a:buFont typeface="Arial" panose="020B0604020202020204" pitchFamily="34" charset="0"/>
              <a:buChar char="•"/>
            </a:pPr>
            <a:r>
              <a:rPr lang="en-US" b="1" dirty="0" smtClean="0"/>
              <a:t>Advisory HTAs</a:t>
            </a:r>
            <a:r>
              <a:rPr lang="en-US" b="1" baseline="0" dirty="0" smtClean="0"/>
              <a:t> </a:t>
            </a:r>
            <a:r>
              <a:rPr lang="en-US" dirty="0" smtClean="0"/>
              <a:t>offer consultative services to payers and providers</a:t>
            </a:r>
            <a:r>
              <a:rPr lang="en-US" baseline="0" dirty="0" smtClean="0"/>
              <a:t> and ar</a:t>
            </a:r>
            <a:r>
              <a:rPr lang="en-US" dirty="0" smtClean="0"/>
              <a:t>e embedded in workflows to improve physician</a:t>
            </a:r>
            <a:r>
              <a:rPr lang="en-US" baseline="0" dirty="0" smtClean="0"/>
              <a:t> strategy.</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889534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sz="1000" b="1" kern="1200" dirty="0" smtClean="0">
                <a:solidFill>
                  <a:schemeClr val="tx1"/>
                </a:solidFill>
                <a:effectLst/>
                <a:latin typeface="+mn-lt"/>
                <a:ea typeface="+mn-ea"/>
                <a:cs typeface="+mn-cs"/>
              </a:rPr>
              <a:t>Key</a:t>
            </a:r>
            <a:r>
              <a:rPr lang="en-US" sz="1000" b="1" kern="1200" baseline="0" dirty="0" smtClean="0">
                <a:solidFill>
                  <a:schemeClr val="tx1"/>
                </a:solidFill>
                <a:effectLst/>
                <a:latin typeface="+mn-lt"/>
                <a:ea typeface="+mn-ea"/>
                <a:cs typeface="+mn-cs"/>
              </a:rPr>
              <a:t> point: </a:t>
            </a:r>
            <a:r>
              <a:rPr lang="en-US" sz="1000" b="0" kern="1200" baseline="0" dirty="0" smtClean="0">
                <a:solidFill>
                  <a:schemeClr val="tx1"/>
                </a:solidFill>
                <a:effectLst/>
                <a:latin typeface="+mn-lt"/>
                <a:ea typeface="+mn-ea"/>
                <a:cs typeface="+mn-cs"/>
              </a:rPr>
              <a:t>Emerging firms and existing bodies are repositioning themselves as embedded thought partners in assessing value, marrying their objectivity with usability for decision-makers. </a:t>
            </a:r>
          </a:p>
          <a:p>
            <a:pPr marL="0" lvl="0" indent="0">
              <a:buFont typeface="Arial" panose="020B0604020202020204" pitchFamily="34" charset="0"/>
              <a:buNone/>
            </a:pPr>
            <a:endParaRPr lang="en-US" sz="10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000" b="0" kern="1200" baseline="0" dirty="0" smtClean="0">
                <a:solidFill>
                  <a:schemeClr val="tx1"/>
                </a:solidFill>
                <a:effectLst/>
                <a:latin typeface="+mn-lt"/>
                <a:ea typeface="+mn-ea"/>
                <a:cs typeface="+mn-cs"/>
              </a:rPr>
              <a:t>Two examples of next-generation firms to watch:  </a:t>
            </a:r>
            <a:endParaRPr lang="en-US" sz="10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IPD Analytics focuses on providing information to predict</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market adoption</a:t>
            </a:r>
            <a:r>
              <a:rPr lang="en-US" sz="1000" kern="1200" baseline="0" dirty="0" smtClean="0">
                <a:solidFill>
                  <a:schemeClr val="tx1"/>
                </a:solidFill>
                <a:effectLst/>
                <a:latin typeface="+mn-lt"/>
                <a:ea typeface="+mn-ea"/>
                <a:cs typeface="+mn-cs"/>
              </a:rPr>
              <a:t> and the potential</a:t>
            </a:r>
            <a:r>
              <a:rPr lang="en-US" sz="1000" kern="1200" dirty="0" smtClean="0">
                <a:solidFill>
                  <a:schemeClr val="tx1"/>
                </a:solidFill>
                <a:effectLst/>
                <a:latin typeface="+mn-lt"/>
                <a:ea typeface="+mn-ea"/>
                <a:cs typeface="+mn-cs"/>
              </a:rPr>
              <a:t> impact of a new product/generic,</a:t>
            </a:r>
            <a:r>
              <a:rPr lang="en-US" sz="1000" kern="1200" baseline="0" dirty="0" smtClean="0">
                <a:solidFill>
                  <a:schemeClr val="tx1"/>
                </a:solidFill>
                <a:effectLst/>
                <a:latin typeface="+mn-lt"/>
                <a:ea typeface="+mn-ea"/>
                <a:cs typeface="+mn-cs"/>
              </a:rPr>
              <a:t> and information t</a:t>
            </a:r>
            <a:r>
              <a:rPr lang="en-US" sz="1000" kern="1200" dirty="0" smtClean="0">
                <a:solidFill>
                  <a:schemeClr val="tx1"/>
                </a:solidFill>
                <a:effectLst/>
                <a:latin typeface="+mn-lt"/>
                <a:ea typeface="+mn-ea"/>
                <a:cs typeface="+mn-cs"/>
              </a:rPr>
              <a:t>o guide appropriate comparisons. IPD Analytics and ICER recently</a:t>
            </a:r>
            <a:r>
              <a:rPr lang="en-US" sz="1000" kern="1200" baseline="0" dirty="0" smtClean="0">
                <a:solidFill>
                  <a:schemeClr val="tx1"/>
                </a:solidFill>
                <a:effectLst/>
                <a:latin typeface="+mn-lt"/>
                <a:ea typeface="+mn-ea"/>
                <a:cs typeface="+mn-cs"/>
              </a:rPr>
              <a:t> launched a partnership to use </a:t>
            </a:r>
            <a:r>
              <a:rPr lang="en-US" sz="1000" kern="1200" dirty="0" smtClean="0">
                <a:solidFill>
                  <a:schemeClr val="tx1"/>
                </a:solidFill>
                <a:effectLst/>
                <a:latin typeface="+mn-lt"/>
                <a:ea typeface="+mn-ea"/>
                <a:cs typeface="+mn-cs"/>
              </a:rPr>
              <a:t>IPD’s data in ICER reports.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err="1" smtClean="0">
                <a:solidFill>
                  <a:schemeClr val="tx1"/>
                </a:solidFill>
                <a:effectLst/>
                <a:latin typeface="+mn-lt"/>
                <a:ea typeface="+mn-ea"/>
                <a:cs typeface="+mn-cs"/>
              </a:rPr>
              <a:t>Lumere</a:t>
            </a:r>
            <a:r>
              <a:rPr lang="en-US" sz="1000" kern="1200" baseline="0" dirty="0" smtClean="0">
                <a:solidFill>
                  <a:schemeClr val="tx1"/>
                </a:solidFill>
                <a:effectLst/>
                <a:latin typeface="+mn-lt"/>
                <a:ea typeface="+mn-ea"/>
                <a:cs typeface="+mn-cs"/>
              </a:rPr>
              <a:t> focuses on </a:t>
            </a:r>
            <a:r>
              <a:rPr lang="en-US" sz="1000" kern="1200" dirty="0" smtClean="0">
                <a:solidFill>
                  <a:schemeClr val="tx1"/>
                </a:solidFill>
                <a:effectLst/>
                <a:latin typeface="+mn-lt"/>
                <a:ea typeface="+mn-ea"/>
                <a:cs typeface="+mn-cs"/>
              </a:rPr>
              <a:t>comprehensiveness and the integration of clinical/product/financial data into evaluation workflows. Although </a:t>
            </a:r>
            <a:r>
              <a:rPr lang="en-US" sz="1000" kern="1200" dirty="0" err="1" smtClean="0">
                <a:solidFill>
                  <a:schemeClr val="tx1"/>
                </a:solidFill>
                <a:effectLst/>
                <a:latin typeface="+mn-lt"/>
                <a:ea typeface="+mn-ea"/>
                <a:cs typeface="+mn-cs"/>
              </a:rPr>
              <a:t>Lumere</a:t>
            </a:r>
            <a:r>
              <a:rPr lang="en-US" sz="1000" kern="1200" dirty="0" smtClean="0">
                <a:solidFill>
                  <a:schemeClr val="tx1"/>
                </a:solidFill>
                <a:effectLst/>
                <a:latin typeface="+mn-lt"/>
                <a:ea typeface="+mn-ea"/>
                <a:cs typeface="+mn-cs"/>
              </a:rPr>
              <a:t> isn’t working with plans yet, it</a:t>
            </a:r>
            <a:r>
              <a:rPr lang="en-US" sz="1000" kern="1200" baseline="0" dirty="0" smtClean="0">
                <a:solidFill>
                  <a:schemeClr val="tx1"/>
                </a:solidFill>
                <a:effectLst/>
                <a:latin typeface="+mn-lt"/>
                <a:ea typeface="+mn-ea"/>
                <a:cs typeface="+mn-cs"/>
              </a:rPr>
              <a:t> focuses on </a:t>
            </a:r>
            <a:r>
              <a:rPr lang="en-US" sz="1000" kern="1200" dirty="0" smtClean="0">
                <a:solidFill>
                  <a:schemeClr val="tx1"/>
                </a:solidFill>
                <a:effectLst/>
                <a:latin typeface="+mn-lt"/>
                <a:ea typeface="+mn-ea"/>
                <a:cs typeface="+mn-cs"/>
              </a:rPr>
              <a:t>reducing variation and guiding appropriate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use as more providers take on risk and take responsibility for lowering total cost of care. </a:t>
            </a:r>
            <a:endParaRPr lang="en-US" sz="10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02431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b="1" dirty="0" smtClean="0"/>
              <a:t>Key</a:t>
            </a:r>
            <a:r>
              <a:rPr lang="en-US" b="1" baseline="0" dirty="0" smtClean="0"/>
              <a:t> point: </a:t>
            </a:r>
            <a:r>
              <a:rPr lang="en-US" b="0" dirty="0" smtClean="0"/>
              <a:t>Payers are also implementing tools to assess value in real time</a:t>
            </a:r>
            <a:r>
              <a:rPr lang="en-US" b="0" baseline="0" dirty="0" smtClean="0"/>
              <a:t>. Several plans are </a:t>
            </a:r>
            <a:r>
              <a:rPr lang="en-US" b="0" dirty="0" smtClean="0"/>
              <a:t>piloting or scaling algorithms</a:t>
            </a:r>
            <a:r>
              <a:rPr lang="en-US" b="0" baseline="0" dirty="0" smtClean="0"/>
              <a:t> to </a:t>
            </a:r>
            <a:r>
              <a:rPr lang="en-US" b="0" dirty="0" smtClean="0"/>
              <a:t>monitor and track spikes in drug and device utilization and cost; as well as health</a:t>
            </a:r>
            <a:r>
              <a:rPr lang="en-US" b="0" baseline="0" dirty="0" smtClean="0"/>
              <a:t> </a:t>
            </a:r>
            <a:r>
              <a:rPr lang="en-US" b="0" dirty="0" smtClean="0"/>
              <a:t>outcomes</a:t>
            </a:r>
            <a:r>
              <a:rPr lang="en-US" b="0" baseline="0" dirty="0" smtClean="0"/>
              <a:t> measures</a:t>
            </a:r>
            <a:r>
              <a:rPr lang="en-US" b="0" dirty="0" smtClean="0"/>
              <a:t>.</a:t>
            </a:r>
          </a:p>
          <a:p>
            <a:pPr marL="0" lvl="0" indent="0">
              <a:buFont typeface="Arial" panose="020B0604020202020204" pitchFamily="34" charset="0"/>
              <a:buNone/>
            </a:pPr>
            <a:endParaRPr lang="en-US" b="0" dirty="0" smtClean="0"/>
          </a:p>
          <a:p>
            <a:pPr marL="171450" lvl="0" indent="-171450">
              <a:buFont typeface="Arial" panose="020B0604020202020204" pitchFamily="34" charset="0"/>
              <a:buChar char="•"/>
            </a:pPr>
            <a:r>
              <a:rPr lang="en-US" b="0" dirty="0" smtClean="0"/>
              <a:t>The case study here shows how one health</a:t>
            </a:r>
            <a:r>
              <a:rPr lang="en-US" b="0" baseline="0" dirty="0" smtClean="0"/>
              <a:t> plan improved patient access by reducing preauthorization requirements while still maintaining visibility and control on appropriate use. </a:t>
            </a:r>
            <a:endParaRPr lang="en-US" b="0" dirty="0" smtClean="0"/>
          </a:p>
          <a:p>
            <a:pPr marL="0" lvl="0" indent="0">
              <a:buFont typeface="Arial" panose="020B0604020202020204" pitchFamily="34" charset="0"/>
              <a:buNone/>
            </a:pPr>
            <a:endParaRPr lang="en-US" sz="1000" kern="1200" dirty="0" smtClean="0">
              <a:solidFill>
                <a:schemeClr val="tx1"/>
              </a:solidFill>
              <a:effectLst/>
              <a:latin typeface="+mn-lt"/>
              <a:ea typeface="+mn-ea"/>
              <a:cs typeface="+mn-cs"/>
            </a:endParaRPr>
          </a:p>
          <a:p>
            <a:pPr lvl="0"/>
            <a:r>
              <a:rPr lang="en-US" sz="1000" b="1" kern="1200" dirty="0" smtClean="0">
                <a:solidFill>
                  <a:schemeClr val="tx1"/>
                </a:solidFill>
                <a:effectLst/>
                <a:latin typeface="+mn-lt"/>
                <a:ea typeface="+mn-ea"/>
                <a:cs typeface="+mn-cs"/>
              </a:rPr>
              <a:t>Additional examples not pictured here: </a:t>
            </a:r>
            <a:endParaRPr lang="en-US" sz="1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 large regional plan is creating an </a:t>
            </a:r>
            <a:r>
              <a:rPr lang="en-US" sz="1000" b="1" kern="1200" dirty="0" smtClean="0">
                <a:solidFill>
                  <a:schemeClr val="tx1"/>
                </a:solidFill>
                <a:effectLst/>
                <a:latin typeface="+mn-lt"/>
                <a:ea typeface="+mn-ea"/>
                <a:cs typeface="+mn-cs"/>
              </a:rPr>
              <a:t>active surveillance tool</a:t>
            </a:r>
            <a:r>
              <a:rPr lang="en-US" sz="1000" kern="1200" dirty="0" smtClean="0">
                <a:solidFill>
                  <a:schemeClr val="tx1"/>
                </a:solidFill>
                <a:effectLst/>
                <a:latin typeface="+mn-lt"/>
                <a:ea typeface="+mn-ea"/>
                <a:cs typeface="+mn-cs"/>
              </a:rPr>
              <a:t> that alerts teams when a drug/therapeutic class usage starts to deviate from what’s expected.</a:t>
            </a:r>
            <a:r>
              <a:rPr lang="en-US" sz="1000" b="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 </a:t>
            </a:r>
            <a:r>
              <a:rPr lang="en-US" sz="1000" b="0" u="none" kern="1200" dirty="0" smtClean="0">
                <a:solidFill>
                  <a:schemeClr val="tx1"/>
                </a:solidFill>
                <a:effectLst/>
                <a:latin typeface="+mn-lt"/>
                <a:ea typeface="+mn-ea"/>
                <a:cs typeface="+mn-cs"/>
              </a:rPr>
              <a:t>regional</a:t>
            </a:r>
            <a:r>
              <a:rPr lang="en-US" sz="1000" b="0" u="none" kern="1200" baseline="0" dirty="0" smtClean="0">
                <a:solidFill>
                  <a:schemeClr val="tx1"/>
                </a:solidFill>
                <a:effectLst/>
                <a:latin typeface="+mn-lt"/>
                <a:ea typeface="+mn-ea"/>
                <a:cs typeface="+mn-cs"/>
              </a:rPr>
              <a:t> health system sponsored plan </a:t>
            </a:r>
            <a:r>
              <a:rPr lang="en-US" sz="1000" kern="1200" dirty="0" smtClean="0">
                <a:solidFill>
                  <a:schemeClr val="tx1"/>
                </a:solidFill>
                <a:effectLst/>
                <a:latin typeface="+mn-lt"/>
                <a:ea typeface="+mn-ea"/>
                <a:cs typeface="+mn-cs"/>
              </a:rPr>
              <a:t>created a </a:t>
            </a:r>
            <a:r>
              <a:rPr lang="en-US" sz="1000" b="1" kern="1200" dirty="0" smtClean="0">
                <a:solidFill>
                  <a:schemeClr val="tx1"/>
                </a:solidFill>
                <a:effectLst/>
                <a:latin typeface="+mn-lt"/>
                <a:ea typeface="+mn-ea"/>
                <a:cs typeface="+mn-cs"/>
              </a:rPr>
              <a:t>multidisciplinary specialty care coordination group</a:t>
            </a:r>
            <a:r>
              <a:rPr lang="en-US" sz="1000" kern="1200" dirty="0" smtClean="0">
                <a:solidFill>
                  <a:schemeClr val="tx1"/>
                </a:solidFill>
                <a:effectLst/>
                <a:latin typeface="+mn-lt"/>
                <a:ea typeface="+mn-ea"/>
                <a:cs typeface="+mn-cs"/>
              </a:rPr>
              <a:t> that monitors patient candidates for new complex therapies and devices such as </a:t>
            </a:r>
            <a:r>
              <a:rPr lang="en-US" sz="1000" kern="1200" dirty="0" err="1" smtClean="0">
                <a:solidFill>
                  <a:schemeClr val="tx1"/>
                </a:solidFill>
                <a:effectLst/>
                <a:latin typeface="+mn-lt"/>
                <a:ea typeface="+mn-ea"/>
                <a:cs typeface="+mn-cs"/>
              </a:rPr>
              <a:t>CarT</a:t>
            </a:r>
            <a:r>
              <a:rPr lang="en-US" sz="1000" kern="1200" dirty="0" smtClean="0">
                <a:solidFill>
                  <a:schemeClr val="tx1"/>
                </a:solidFill>
                <a:effectLst/>
                <a:latin typeface="+mn-lt"/>
                <a:ea typeface="+mn-ea"/>
                <a:cs typeface="+mn-cs"/>
              </a:rPr>
              <a:t> and artificial hearts. This multidisciplinary group (comprised of utilization</a:t>
            </a:r>
            <a:r>
              <a:rPr lang="en-US" sz="1000" kern="1200" baseline="0" dirty="0" smtClean="0">
                <a:solidFill>
                  <a:schemeClr val="tx1"/>
                </a:solidFill>
                <a:effectLst/>
                <a:latin typeface="+mn-lt"/>
                <a:ea typeface="+mn-ea"/>
                <a:cs typeface="+mn-cs"/>
              </a:rPr>
              <a:t> management</a:t>
            </a:r>
            <a:r>
              <a:rPr lang="en-US" sz="1000" kern="1200" dirty="0" smtClean="0">
                <a:solidFill>
                  <a:schemeClr val="tx1"/>
                </a:solidFill>
                <a:effectLst/>
                <a:latin typeface="+mn-lt"/>
                <a:ea typeface="+mn-ea"/>
                <a:cs typeface="+mn-cs"/>
              </a:rPr>
              <a:t>, care management, behavioral health, and pharmacy core groups) meets with patient candidates for treatments and surgeries and reviews their cases monthly, even prior to candidates receiving the treatment. This group typically evaluates 6-12 cases at any given time. </a:t>
            </a:r>
          </a:p>
        </p:txBody>
      </p:sp>
    </p:spTree>
    <p:extLst>
      <p:ext uri="{BB962C8B-B14F-4D97-AF65-F5344CB8AC3E}">
        <p14:creationId xmlns:p14="http://schemas.microsoft.com/office/powerpoint/2010/main" val="3258411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Discussion</a:t>
            </a:r>
            <a:r>
              <a:rPr lang="en-US" b="1" baseline="0" dirty="0" smtClean="0"/>
              <a:t> Guide:</a:t>
            </a:r>
            <a:r>
              <a:rPr lang="en-US" b="0" baseline="0" dirty="0" smtClean="0"/>
              <a:t> Use these questions to guide your team through an exercise to prioritize which key influencers inside and outside payer firms might impact a decision for particular therapy area, disease or specific product. Then discuss how you might adapt evidence generation and medical communication strategies to make the best case for value to the appropriate influencers. </a:t>
            </a:r>
            <a:endParaRPr lang="en-US" b="1" dirty="0" smtClean="0"/>
          </a:p>
          <a:p>
            <a:endParaRPr lang="en-US" dirty="0"/>
          </a:p>
        </p:txBody>
      </p:sp>
    </p:spTree>
    <p:extLst>
      <p:ext uri="{BB962C8B-B14F-4D97-AF65-F5344CB8AC3E}">
        <p14:creationId xmlns:p14="http://schemas.microsoft.com/office/powerpoint/2010/main" val="3061379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This final section will unpack the forces that will continue to shape future value frameworks. </a:t>
            </a:r>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dirty="0" smtClean="0"/>
              <a:t>Key point: </a:t>
            </a:r>
            <a:r>
              <a:rPr lang="en-US" b="0" dirty="0" smtClean="0"/>
              <a:t>The</a:t>
            </a:r>
            <a:r>
              <a:rPr lang="en-US" b="0" baseline="0" dirty="0" smtClean="0"/>
              <a:t> research shows that payers are aware of the need for a more nuanced value assessment framework and progressive plans are on a path to making smarter, more agile decisions about what is or is not valuable beyond pure safety and cost; but they are early in this journey and opening up opportunity for us help shape both the concept of value </a:t>
            </a:r>
            <a:r>
              <a:rPr lang="en-US" b="0" i="1" baseline="0" dirty="0" smtClean="0"/>
              <a:t>and </a:t>
            </a:r>
            <a:r>
              <a:rPr lang="en-US" b="0" i="0" baseline="0" dirty="0" smtClean="0"/>
              <a:t>how it can and should be measured. </a:t>
            </a:r>
            <a:endParaRPr lang="en-US" b="0" dirty="0" smtClean="0"/>
          </a:p>
          <a:p>
            <a:pPr marL="0" indent="0">
              <a:buFont typeface="Arial" panose="020B0604020202020204" pitchFamily="34" charset="0"/>
              <a:buNone/>
            </a:pPr>
            <a:endParaRPr lang="en-US" b="0" dirty="0" smtClean="0"/>
          </a:p>
          <a:p>
            <a:pPr marL="0" indent="0">
              <a:buFont typeface="Arial" panose="020B0604020202020204" pitchFamily="34" charset="0"/>
              <a:buNone/>
            </a:pPr>
            <a:r>
              <a:rPr lang="en-US" b="0" dirty="0" smtClean="0"/>
              <a:t>The Advisory</a:t>
            </a:r>
            <a:r>
              <a:rPr lang="en-US" b="0" baseline="0" dirty="0" smtClean="0"/>
              <a:t> Board Research study was focused on answering three questions: what do payers think today, how does that translate to their current decision framework, and where are payers headed? At a high-level, three topline takeaways:</a:t>
            </a:r>
          </a:p>
          <a:p>
            <a:pPr marL="171450" indent="-171450">
              <a:buFont typeface="Arial" panose="020B0604020202020204" pitchFamily="34" charset="0"/>
              <a:buChar char="•"/>
            </a:pPr>
            <a:r>
              <a:rPr lang="en-US" b="0" dirty="0" smtClean="0"/>
              <a:t>Local</a:t>
            </a:r>
            <a:r>
              <a:rPr lang="en-US" b="0" baseline="0" dirty="0" smtClean="0"/>
              <a:t> market dynamics do matter. While we can’t have a specific evidence strategy for every market, we will need to closely align with our market access counterparts to understand themes and trends in local markets and identify which might have the most influence on what evidence will matter most to different types of payers. </a:t>
            </a:r>
          </a:p>
          <a:p>
            <a:pPr marL="171450" indent="-171450">
              <a:buFont typeface="Arial" panose="020B0604020202020204" pitchFamily="34" charset="0"/>
              <a:buChar char="•"/>
            </a:pPr>
            <a:r>
              <a:rPr lang="en-US" b="0" baseline="0" dirty="0" smtClean="0"/>
              <a:t>In the absence of the perfect evidence, some payers are actively finding new resources and developing their own tracking systems to inform the outcomes-impact of various technologies</a:t>
            </a:r>
          </a:p>
          <a:p>
            <a:pPr marL="171450" indent="-171450">
              <a:buFont typeface="Arial" panose="020B0604020202020204" pitchFamily="34" charset="0"/>
              <a:buChar char="•"/>
            </a:pPr>
            <a:r>
              <a:rPr lang="en-US" b="0" dirty="0" smtClean="0"/>
              <a:t>There isn’t a clear,</a:t>
            </a:r>
            <a:r>
              <a:rPr lang="en-US" b="0" baseline="0" dirty="0" smtClean="0"/>
              <a:t> single value framework that payers are aligning behind yet—but there are some clear value drivers that they are building towards. In the interim asking two questions about payers’ attitudes will help us understand how to communicate value to them: what time horizons matter and how do they view their impact on outcomes vs. other stakeholders in the value chain?</a:t>
            </a:r>
          </a:p>
          <a:p>
            <a:pPr marL="171450" indent="-171450">
              <a:buFont typeface="Arial" panose="020B0604020202020204" pitchFamily="34" charset="0"/>
              <a:buChar char="•"/>
            </a:pPr>
            <a:endParaRPr lang="en-US" b="0" baseline="0" dirty="0" smtClean="0"/>
          </a:p>
          <a:p>
            <a:endParaRPr lang="en-US" b="1" dirty="0" smtClean="0"/>
          </a:p>
          <a:p>
            <a:endParaRPr lang="en-US" dirty="0"/>
          </a:p>
        </p:txBody>
      </p:sp>
    </p:spTree>
    <p:extLst>
      <p:ext uri="{BB962C8B-B14F-4D97-AF65-F5344CB8AC3E}">
        <p14:creationId xmlns:p14="http://schemas.microsoft.com/office/powerpoint/2010/main" val="2060386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smtClean="0">
                <a:solidFill>
                  <a:schemeClr val="tx1"/>
                </a:solidFill>
                <a:effectLst/>
                <a:latin typeface="+mn-lt"/>
                <a:ea typeface="+mn-ea"/>
                <a:cs typeface="+mn-cs"/>
              </a:rPr>
              <a:t>Key point: </a:t>
            </a:r>
            <a:r>
              <a:rPr lang="en-US" sz="1000" b="0" kern="1200" baseline="0" dirty="0" smtClean="0">
                <a:solidFill>
                  <a:schemeClr val="tx1"/>
                </a:solidFill>
                <a:effectLst/>
                <a:latin typeface="+mn-lt"/>
                <a:ea typeface="+mn-ea"/>
                <a:cs typeface="+mn-cs"/>
              </a:rPr>
              <a:t>Ultimately, payers want to identify the best treatment for the right subset of patients. When it comes to evidence, that underlying goal translates to search for evidence that clearly articulates—particularly for therapies that have clinically sufficient alternatives available—which set of patients will most likely see added clinical value. </a:t>
            </a:r>
            <a:endParaRPr lang="en-US" sz="10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smtClean="0">
                <a:solidFill>
                  <a:schemeClr val="tx1"/>
                </a:solidFill>
                <a:effectLst/>
                <a:latin typeface="+mn-lt"/>
                <a:ea typeface="+mn-ea"/>
                <a:cs typeface="+mn-cs"/>
              </a:rPr>
              <a:t>D</a:t>
            </a:r>
            <a:r>
              <a:rPr lang="en-US" sz="1000" kern="1200" dirty="0" smtClean="0">
                <a:solidFill>
                  <a:schemeClr val="tx1"/>
                </a:solidFill>
                <a:effectLst/>
                <a:latin typeface="+mn-lt"/>
                <a:ea typeface="+mn-ea"/>
                <a:cs typeface="+mn-cs"/>
              </a:rPr>
              <a:t>espite manufacturers’ best efforts to provide ample information and evidence of value,</a:t>
            </a:r>
            <a:r>
              <a:rPr lang="en-US" sz="1000" kern="1200" baseline="0" dirty="0" smtClean="0">
                <a:solidFill>
                  <a:schemeClr val="tx1"/>
                </a:solidFill>
                <a:effectLst/>
                <a:latin typeface="+mn-lt"/>
                <a:ea typeface="+mn-ea"/>
                <a:cs typeface="+mn-cs"/>
              </a:rPr>
              <a:t> p</a:t>
            </a:r>
            <a:r>
              <a:rPr lang="en-US" sz="1000" kern="1200" dirty="0" smtClean="0">
                <a:solidFill>
                  <a:schemeClr val="tx1"/>
                </a:solidFill>
                <a:effectLst/>
                <a:latin typeface="+mn-lt"/>
                <a:ea typeface="+mn-ea"/>
                <a:cs typeface="+mn-cs"/>
              </a:rPr>
              <a:t>ayers view manufacturer</a:t>
            </a:r>
            <a:r>
              <a:rPr lang="en-US" sz="1000" kern="1200" baseline="0" dirty="0" smtClean="0">
                <a:solidFill>
                  <a:schemeClr val="tx1"/>
                </a:solidFill>
                <a:effectLst/>
                <a:latin typeface="+mn-lt"/>
                <a:ea typeface="+mn-ea"/>
                <a:cs typeface="+mn-cs"/>
              </a:rPr>
              <a:t> generated data with a degree of skepticism. To take a balanced and thorough review, medical directors or pharmacy leaders and their teams mine any and all sources of evidence from direct published studies to meta-analyses that aggregate those studies to HTA reports in order to develop a set of recommendations for review committees.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smtClean="0">
                <a:solidFill>
                  <a:schemeClr val="tx1"/>
                </a:solidFill>
                <a:effectLst/>
                <a:latin typeface="+mn-lt"/>
                <a:ea typeface="+mn-ea"/>
                <a:cs typeface="+mn-cs"/>
              </a:rPr>
              <a:t>The focus of their review is as much about assessing the validity of the study itself as it is about the outcomes presented. Often, several studies are discarded.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Three questions emerged from the research that will most likely influence how</a:t>
            </a:r>
            <a:r>
              <a:rPr lang="en-US" sz="1000" kern="1200" baseline="0" dirty="0" smtClean="0">
                <a:solidFill>
                  <a:schemeClr val="tx1"/>
                </a:solidFill>
                <a:effectLst/>
                <a:latin typeface="+mn-lt"/>
                <a:ea typeface="+mn-ea"/>
                <a:cs typeface="+mn-cs"/>
              </a:rPr>
              <a:t> value is defined and measured 3-5 years from now—as you move down this list, these questions raise complex considerations about the role of a health plan in the context of an individual’s life and within the value chain.</a:t>
            </a:r>
            <a:endParaRPr lang="en-US" sz="10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4854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b="1" kern="1200" dirty="0" smtClean="0">
                <a:solidFill>
                  <a:schemeClr val="tx1"/>
                </a:solidFill>
                <a:effectLst/>
                <a:latin typeface="+mn-lt"/>
                <a:ea typeface="+mn-ea"/>
                <a:cs typeface="+mn-cs"/>
              </a:rPr>
              <a:t>Key</a:t>
            </a:r>
            <a:r>
              <a:rPr lang="en-US" sz="1000" b="1" kern="1200" baseline="0" dirty="0" smtClean="0">
                <a:solidFill>
                  <a:schemeClr val="tx1"/>
                </a:solidFill>
                <a:effectLst/>
                <a:latin typeface="+mn-lt"/>
                <a:ea typeface="+mn-ea"/>
                <a:cs typeface="+mn-cs"/>
              </a:rPr>
              <a:t> point: </a:t>
            </a:r>
            <a:r>
              <a:rPr lang="en-US" sz="1000" b="0" kern="1200" baseline="0" dirty="0" smtClean="0">
                <a:solidFill>
                  <a:schemeClr val="tx1"/>
                </a:solidFill>
                <a:effectLst/>
                <a:latin typeface="+mn-lt"/>
                <a:ea typeface="+mn-ea"/>
                <a:cs typeface="+mn-cs"/>
              </a:rPr>
              <a:t>Progressive payers are not waiting—some are monitoring outcomes and spikes in utilization to figure out where r</a:t>
            </a:r>
            <a:r>
              <a:rPr lang="en-US" sz="1000" kern="1200" dirty="0" smtClean="0">
                <a:solidFill>
                  <a:schemeClr val="tx1"/>
                </a:solidFill>
                <a:effectLst/>
                <a:latin typeface="+mn-lt"/>
                <a:ea typeface="+mn-ea"/>
                <a:cs typeface="+mn-cs"/>
              </a:rPr>
              <a:t>isk stratification can helps manage high cost therapies and direct appropriate use </a:t>
            </a:r>
          </a:p>
          <a:p>
            <a:pPr marL="0" lvl="0" indent="0">
              <a:buFont typeface="Arial" panose="020B0604020202020204" pitchFamily="34" charset="0"/>
              <a:buNone/>
            </a:pPr>
            <a:endParaRPr lang="en-US" sz="1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One </a:t>
            </a:r>
            <a:r>
              <a:rPr lang="en-US" sz="1000" u="none" kern="1200" dirty="0" smtClean="0">
                <a:solidFill>
                  <a:schemeClr val="tx1"/>
                </a:solidFill>
                <a:effectLst/>
                <a:latin typeface="+mn-lt"/>
                <a:ea typeface="+mn-ea"/>
                <a:cs typeface="+mn-cs"/>
              </a:rPr>
              <a:t>large provider-sponsored health plan initially implemented a step therapy and prior authorization requirements to manage the high-costs associated with MS drugs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An analysis of ED and hospitalization rates led them to realize they were actually increasing total cost of care by using a blanket approach to delaying access to the higher-cost treatments. As a result, they’re now identifying ways to expedite access for the subset of patients who will benefit most.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So in addition to breaking down </a:t>
            </a:r>
            <a:r>
              <a:rPr lang="en-US" sz="1000" kern="1200" dirty="0" err="1" smtClean="0">
                <a:solidFill>
                  <a:schemeClr val="tx1"/>
                </a:solidFill>
                <a:effectLst/>
                <a:latin typeface="+mn-lt"/>
                <a:ea typeface="+mn-ea"/>
                <a:cs typeface="+mn-cs"/>
              </a:rPr>
              <a:t>siloed</a:t>
            </a:r>
            <a:r>
              <a:rPr lang="en-US" sz="1000" kern="1200" dirty="0" smtClean="0">
                <a:solidFill>
                  <a:schemeClr val="tx1"/>
                </a:solidFill>
                <a:effectLst/>
                <a:latin typeface="+mn-lt"/>
                <a:ea typeface="+mn-ea"/>
                <a:cs typeface="+mn-cs"/>
              </a:rPr>
              <a:t> assessments across payer-provider, across benefit type, and decision frameworks,</a:t>
            </a:r>
            <a:r>
              <a:rPr lang="en-US" sz="1000" kern="1200" baseline="0" dirty="0" smtClean="0">
                <a:solidFill>
                  <a:schemeClr val="tx1"/>
                </a:solidFill>
                <a:effectLst/>
                <a:latin typeface="+mn-lt"/>
                <a:ea typeface="+mn-ea"/>
                <a:cs typeface="+mn-cs"/>
              </a:rPr>
              <a:t> payers are focusing on </a:t>
            </a:r>
            <a:r>
              <a:rPr lang="en-US" sz="1000" kern="1200" dirty="0" smtClean="0">
                <a:solidFill>
                  <a:schemeClr val="tx1"/>
                </a:solidFill>
                <a:effectLst/>
                <a:latin typeface="+mn-lt"/>
                <a:ea typeface="+mn-ea"/>
                <a:cs typeface="+mn-cs"/>
              </a:rPr>
              <a:t>right-sizing the treatment pathways.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These approaches are data-driven, rely on the hands-on review of RWD and understanding the role social determinants play in access and adherence. </a:t>
            </a:r>
          </a:p>
          <a:p>
            <a:pPr marL="171450" indent="-171450">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3526204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b="1" kern="1200" dirty="0" smtClean="0">
                <a:solidFill>
                  <a:schemeClr val="tx1"/>
                </a:solidFill>
                <a:effectLst/>
                <a:latin typeface="+mn-lt"/>
                <a:ea typeface="+mn-ea"/>
                <a:cs typeface="+mn-cs"/>
              </a:rPr>
              <a:t>Key point: </a:t>
            </a:r>
            <a:r>
              <a:rPr lang="en-US" sz="1000" b="0" kern="1200" dirty="0" smtClean="0">
                <a:solidFill>
                  <a:schemeClr val="tx1"/>
                </a:solidFill>
                <a:effectLst/>
                <a:latin typeface="+mn-lt"/>
                <a:ea typeface="+mn-ea"/>
                <a:cs typeface="+mn-cs"/>
              </a:rPr>
              <a:t>One of the biggest misconceptions is</a:t>
            </a:r>
            <a:r>
              <a:rPr lang="en-US" sz="1000" b="0" kern="1200" baseline="0" dirty="0" smtClean="0">
                <a:solidFill>
                  <a:schemeClr val="tx1"/>
                </a:solidFill>
                <a:effectLst/>
                <a:latin typeface="+mn-lt"/>
                <a:ea typeface="+mn-ea"/>
                <a:cs typeface="+mn-cs"/>
              </a:rPr>
              <a:t> that all payers are focused on their 12 month budge cycle. While this is true from an annual planning perspective, there was clear diversity in way plans perceive viable time-to-outcome horizons from the research. </a:t>
            </a:r>
          </a:p>
          <a:p>
            <a:pPr marL="0" lvl="0" indent="0">
              <a:buFont typeface="Arial" panose="020B0604020202020204" pitchFamily="34" charset="0"/>
              <a:buNone/>
            </a:pPr>
            <a:endParaRPr lang="en-US" sz="1000" b="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b="0" kern="1200" baseline="0" dirty="0" smtClean="0">
                <a:solidFill>
                  <a:schemeClr val="tx1"/>
                </a:solidFill>
                <a:effectLst/>
                <a:latin typeface="+mn-lt"/>
                <a:ea typeface="+mn-ea"/>
                <a:cs typeface="+mn-cs"/>
              </a:rPr>
              <a:t>The table above highlights the most common timelines found in the research and the payer profile and business lines are illustrative (not exhaustive) of the types of plans that prioritize each window</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a:t>
            </a:r>
            <a:r>
              <a:rPr lang="en-US" sz="1000" kern="1200" baseline="0" dirty="0" smtClean="0">
                <a:solidFill>
                  <a:schemeClr val="tx1"/>
                </a:solidFill>
                <a:effectLst/>
                <a:latin typeface="+mn-lt"/>
                <a:ea typeface="+mn-ea"/>
                <a:cs typeface="+mn-cs"/>
              </a:rPr>
              <a:t> plan’s perspective on time depends on </a:t>
            </a:r>
            <a:r>
              <a:rPr lang="en-US" sz="1000" kern="1200" dirty="0" smtClean="0">
                <a:solidFill>
                  <a:schemeClr val="tx1"/>
                </a:solidFill>
                <a:effectLst/>
                <a:latin typeface="+mn-lt"/>
                <a:ea typeface="+mn-ea"/>
                <a:cs typeface="+mn-cs"/>
              </a:rPr>
              <a:t>a variety of factors including: # plans in the state and degree of competition, population mobility, employer turnover</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However, payers might inflate the detriment of the turnover effect as a negotiating factor with pharma companies for rebates and VBC – for example, switching plans is rare on Medicare</a:t>
            </a:r>
            <a:r>
              <a:rPr lang="en-US" sz="1000" kern="1200" baseline="0" dirty="0" smtClean="0">
                <a:solidFill>
                  <a:schemeClr val="tx1"/>
                </a:solidFill>
                <a:effectLst/>
                <a:latin typeface="+mn-lt"/>
                <a:ea typeface="+mn-ea"/>
                <a:cs typeface="+mn-cs"/>
              </a:rPr>
              <a:t> Advantage and employer contracts typically renew </a:t>
            </a:r>
            <a:endParaRPr lang="en-US" sz="10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58413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000" b="1" kern="1200" dirty="0" smtClean="0">
                <a:solidFill>
                  <a:schemeClr val="tx1"/>
                </a:solidFill>
                <a:effectLst/>
                <a:latin typeface="+mn-lt"/>
                <a:ea typeface="+mn-ea"/>
                <a:cs typeface="+mn-cs"/>
              </a:rPr>
              <a:t>Key point: </a:t>
            </a:r>
            <a:r>
              <a:rPr lang="en-US" sz="1000" b="0" i="0" kern="1200" dirty="0" smtClean="0">
                <a:solidFill>
                  <a:schemeClr val="tx1"/>
                </a:solidFill>
                <a:effectLst/>
                <a:latin typeface="+mn-lt"/>
                <a:ea typeface="+mn-ea"/>
                <a:cs typeface="+mn-cs"/>
              </a:rPr>
              <a:t>Plans</a:t>
            </a:r>
            <a:r>
              <a:rPr lang="en-US" sz="1000" b="0" i="0" kern="1200" baseline="0" dirty="0" smtClean="0">
                <a:solidFill>
                  <a:schemeClr val="tx1"/>
                </a:solidFill>
                <a:effectLst/>
                <a:latin typeface="+mn-lt"/>
                <a:ea typeface="+mn-ea"/>
                <a:cs typeface="+mn-cs"/>
              </a:rPr>
              <a:t> recognize the value of medical technologies but they also recognize that they and the provider network does a lot of work to ensure improved outcomes. The most progressive plans, in particular, are asking who should get credit when it takes a host of resources to create value?</a:t>
            </a:r>
          </a:p>
          <a:p>
            <a:pPr marL="0" indent="0">
              <a:buFont typeface="Arial" panose="020B0604020202020204" pitchFamily="34" charset="0"/>
              <a:buNone/>
            </a:pPr>
            <a:endParaRPr lang="en-US" sz="10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b="0" i="0" kern="1200" baseline="0" dirty="0" smtClean="0">
                <a:solidFill>
                  <a:schemeClr val="tx1"/>
                </a:solidFill>
                <a:effectLst/>
                <a:latin typeface="+mn-lt"/>
                <a:ea typeface="+mn-ea"/>
                <a:cs typeface="+mn-cs"/>
              </a:rPr>
              <a:t>Manufacturers must recognize that a specific product is often one of many treatment options and more over, that treatment selection is just </a:t>
            </a:r>
            <a:r>
              <a:rPr lang="en-US" sz="1000" b="0" i="1" kern="1200" baseline="0" dirty="0" smtClean="0">
                <a:solidFill>
                  <a:schemeClr val="tx1"/>
                </a:solidFill>
                <a:effectLst/>
                <a:latin typeface="+mn-lt"/>
                <a:ea typeface="+mn-ea"/>
                <a:cs typeface="+mn-cs"/>
              </a:rPr>
              <a:t>one</a:t>
            </a:r>
            <a:r>
              <a:rPr lang="en-US" sz="1000" b="0" i="0" kern="1200" baseline="0" dirty="0" smtClean="0">
                <a:solidFill>
                  <a:schemeClr val="tx1"/>
                </a:solidFill>
                <a:effectLst/>
                <a:latin typeface="+mn-lt"/>
                <a:ea typeface="+mn-ea"/>
                <a:cs typeface="+mn-cs"/>
              </a:rPr>
              <a:t> piece of a highly-complex menu of services aimed at supporting the most complex conditions and patients.</a:t>
            </a:r>
          </a:p>
          <a:p>
            <a:pPr marL="171450" indent="-171450">
              <a:buFont typeface="Arial" panose="020B0604020202020204" pitchFamily="34" charset="0"/>
              <a:buChar char="•"/>
            </a:pPr>
            <a:r>
              <a:rPr lang="en-US" sz="1000" b="0" i="0" kern="1200" baseline="0" dirty="0" smtClean="0">
                <a:solidFill>
                  <a:schemeClr val="tx1"/>
                </a:solidFill>
                <a:effectLst/>
                <a:latin typeface="+mn-lt"/>
                <a:ea typeface="+mn-ea"/>
                <a:cs typeface="+mn-cs"/>
              </a:rPr>
              <a:t>Recognizing what the big picture of treatment looks like from the payer (or IDN) perspective and where your product fits into that picture can help right size the tone and presentation of evidence to these decision-makers</a:t>
            </a:r>
          </a:p>
          <a:p>
            <a:pPr marL="0" indent="0">
              <a:buFont typeface="Arial" panose="020B0604020202020204" pitchFamily="34" charset="0"/>
              <a:buNone/>
            </a:pPr>
            <a:endParaRPr lang="en-US" sz="1000" b="0" i="0" kern="1200" baseline="0" dirty="0" smtClean="0">
              <a:solidFill>
                <a:schemeClr val="tx1"/>
              </a:solidFill>
              <a:effectLst/>
              <a:latin typeface="+mn-lt"/>
              <a:ea typeface="+mn-ea"/>
              <a:cs typeface="+mn-cs"/>
            </a:endParaRPr>
          </a:p>
          <a:p>
            <a:pPr marL="0" lvl="0" indent="0">
              <a:buFont typeface="Arial" panose="020B0604020202020204" pitchFamily="34" charset="0"/>
              <a:buNone/>
            </a:pPr>
            <a:endParaRPr lang="en-US" sz="10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995106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Discussion</a:t>
            </a:r>
            <a:r>
              <a:rPr lang="en-US" b="1" baseline="0" dirty="0" smtClean="0"/>
              <a:t> Guide:</a:t>
            </a:r>
            <a:r>
              <a:rPr lang="en-US" b="0" baseline="0" dirty="0" smtClean="0"/>
              <a:t> Use these questions to guide your team through an exercise to anticipate payer concerns around complex questions and adapt to evidence generation to proactively respond to these questions. </a:t>
            </a:r>
            <a:endParaRPr lang="en-US" b="1" dirty="0" smtClean="0"/>
          </a:p>
          <a:p>
            <a:endParaRPr lang="en-US" dirty="0"/>
          </a:p>
        </p:txBody>
      </p:sp>
    </p:spTree>
    <p:extLst>
      <p:ext uri="{BB962C8B-B14F-4D97-AF65-F5344CB8AC3E}">
        <p14:creationId xmlns:p14="http://schemas.microsoft.com/office/powerpoint/2010/main" val="209145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The research that follows</a:t>
            </a:r>
            <a:r>
              <a:rPr lang="en-US" sz="1000" kern="1200" baseline="0" dirty="0" smtClean="0">
                <a:solidFill>
                  <a:schemeClr val="tx1"/>
                </a:solidFill>
                <a:effectLst/>
                <a:latin typeface="+mn-lt"/>
                <a:ea typeface="+mn-ea"/>
                <a:cs typeface="+mn-cs"/>
              </a:rPr>
              <a:t> is informed by over 40 interviews that </a:t>
            </a:r>
            <a:r>
              <a:rPr lang="en-US" sz="1000" kern="1200" dirty="0" smtClean="0">
                <a:solidFill>
                  <a:schemeClr val="tx1"/>
                </a:solidFill>
                <a:effectLst/>
                <a:latin typeface="+mn-lt"/>
                <a:ea typeface="+mn-ea"/>
                <a:cs typeface="+mn-cs"/>
              </a:rPr>
              <a:t>Advisory</a:t>
            </a:r>
            <a:r>
              <a:rPr lang="en-US" sz="1000" kern="1200" baseline="0" dirty="0" smtClean="0">
                <a:solidFill>
                  <a:schemeClr val="tx1"/>
                </a:solidFill>
                <a:effectLst/>
                <a:latin typeface="+mn-lt"/>
                <a:ea typeface="+mn-ea"/>
                <a:cs typeface="+mn-cs"/>
              </a:rPr>
              <a:t> Board researchers conducted with current leaders at health plans and external stakeholders that either participate or inform health plan decisions around coverage and appropriate use decisions.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59465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On behalf of the Medical Affairs Leadership Council, researchers from Advisory Board launched a study to understand how payers define and measure medical value.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The purpose of this study was to understand what attitudes and processes guide health plan formulary and medical benefit coverage</a:t>
            </a:r>
            <a:r>
              <a:rPr lang="en-US" sz="1000" kern="1200" baseline="0" dirty="0" smtClean="0">
                <a:solidFill>
                  <a:schemeClr val="tx1"/>
                </a:solidFill>
                <a:effectLst/>
                <a:latin typeface="+mn-lt"/>
                <a:ea typeface="+mn-ea"/>
                <a:cs typeface="+mn-cs"/>
              </a:rPr>
              <a:t> decisions</a:t>
            </a:r>
            <a:r>
              <a:rPr lang="en-US" sz="1000" kern="1200" dirty="0" smtClean="0">
                <a:solidFill>
                  <a:schemeClr val="tx1"/>
                </a:solidFill>
                <a:effectLst/>
                <a:latin typeface="+mn-lt"/>
                <a:ea typeface="+mn-ea"/>
                <a:cs typeface="+mn-cs"/>
              </a:rPr>
              <a:t>, what evidence they use to inform their assessments, and how they might be willing to partner with life science firms for evidence generation in the future.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Advisory Board researchers interviewed over 18 C-suite medical leaders and functional and clinical directors from health plans, and over 20 experts who influence health plan decision-making processes, such as health technology assessment (HTA) organizations, actuaries, and PBMs.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This research uncovers insights about what factors shape health plan decision-making and how their processes for measuring and defining value will continue to evolve in the future. </a:t>
            </a:r>
          </a:p>
          <a:p>
            <a:endParaRPr lang="en-US" dirty="0"/>
          </a:p>
        </p:txBody>
      </p:sp>
    </p:spTree>
    <p:extLst>
      <p:ext uri="{BB962C8B-B14F-4D97-AF65-F5344CB8AC3E}">
        <p14:creationId xmlns:p14="http://schemas.microsoft.com/office/powerpoint/2010/main" val="348861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Key point: </a:t>
            </a:r>
            <a:r>
              <a:rPr lang="en-US" b="0" baseline="0" dirty="0" smtClean="0"/>
              <a:t>The undercurrent and attitude towards the “root causes of high cost” from the plan’s perspective influences not just what their strategic objectives are in the market but also how they execute on those 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p>
            <a:pPr marL="171450" indent="-171450">
              <a:buFont typeface="Arial" panose="020B0604020202020204" pitchFamily="34" charset="0"/>
              <a:buChar char="•"/>
            </a:pPr>
            <a:r>
              <a:rPr lang="en-US" dirty="0" smtClean="0"/>
              <a:t>Before</a:t>
            </a:r>
            <a:r>
              <a:rPr lang="en-US" baseline="0" dirty="0" smtClean="0"/>
              <a:t> we can fully digest how payers thing about value, it’s important to step into their shoes and understand what shapes the “world view” for payers</a:t>
            </a:r>
          </a:p>
          <a:p>
            <a:pPr marL="171450" indent="-171450">
              <a:buFont typeface="Arial" panose="020B0604020202020204" pitchFamily="34" charset="0"/>
              <a:buChar char="•"/>
            </a:pPr>
            <a:r>
              <a:rPr lang="en-US" baseline="0" dirty="0" smtClean="0"/>
              <a:t>A few headlines capture the current mood well.  The cost of medications and hospital stays are the two unavoidable and increasingly rising sources of cost that payers are trying to manage. </a:t>
            </a:r>
          </a:p>
          <a:p>
            <a:pPr marL="0"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119771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800" b="1" dirty="0" smtClean="0"/>
              <a:t>Key point: </a:t>
            </a:r>
            <a:r>
              <a:rPr lang="en-US" sz="800" b="0" dirty="0" smtClean="0"/>
              <a:t>While</a:t>
            </a:r>
            <a:r>
              <a:rPr lang="en-US" sz="800" b="0" baseline="0" dirty="0" smtClean="0"/>
              <a:t> the tenets of how plans grow and manage their business should sound familiar—what’s important to note is that as the health care market becomes more complex—with M&amp;A, new competitors, and continued policy focus on health care costs—their playbook is simultaneously becoming more nuanced</a:t>
            </a:r>
            <a:r>
              <a:rPr lang="en-US" sz="800" b="0" dirty="0" smtClean="0"/>
              <a:t>:</a:t>
            </a:r>
          </a:p>
          <a:p>
            <a:pPr marL="0" lvl="0" indent="0">
              <a:buFont typeface="Arial" panose="020B0604020202020204" pitchFamily="34" charset="0"/>
              <a:buNone/>
            </a:pPr>
            <a:endParaRPr lang="en-US" sz="800" b="1" dirty="0" smtClean="0"/>
          </a:p>
          <a:p>
            <a:pPr marL="228600" lvl="0" indent="-228600">
              <a:buFont typeface="+mj-lt"/>
              <a:buAutoNum type="arabicPeriod"/>
            </a:pPr>
            <a:r>
              <a:rPr lang="en-US" sz="800" dirty="0" smtClean="0"/>
              <a:t>Growth requires</a:t>
            </a:r>
            <a:r>
              <a:rPr lang="en-US" sz="800" baseline="0" dirty="0" smtClean="0"/>
              <a:t> bringing in new purchasers and retaining existing ones; and they are prioritizing convenience for patients</a:t>
            </a:r>
            <a:endParaRPr lang="en-US" sz="8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smtClean="0"/>
              <a:t>Access</a:t>
            </a:r>
            <a:r>
              <a:rPr lang="en-US" sz="800" baseline="0" dirty="0" smtClean="0"/>
              <a:t> and quality requires a robust network of providers; so plans need to be more thoughtful about who’s in and out </a:t>
            </a:r>
            <a:endParaRPr lang="en-US" sz="800" dirty="0" smtClean="0"/>
          </a:p>
          <a:p>
            <a:pPr marL="228600" lvl="0" indent="-228600">
              <a:buFont typeface="+mj-lt"/>
              <a:buAutoNum type="arabicPeriod"/>
            </a:pPr>
            <a:r>
              <a:rPr lang="en-US" sz="800" dirty="0" smtClean="0"/>
              <a:t>Ensuring health care services are used efficiently to keep premiums competitive</a:t>
            </a:r>
            <a:r>
              <a:rPr lang="en-US" sz="800" baseline="0" dirty="0" smtClean="0"/>
              <a:t> means clear and accessible guidance and incentives for both HCPs and patients </a:t>
            </a:r>
            <a:endParaRPr lang="en-US" sz="800" dirty="0"/>
          </a:p>
        </p:txBody>
      </p:sp>
    </p:spTree>
    <p:extLst>
      <p:ext uri="{BB962C8B-B14F-4D97-AF65-F5344CB8AC3E}">
        <p14:creationId xmlns:p14="http://schemas.microsoft.com/office/powerpoint/2010/main" val="360612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Key</a:t>
            </a:r>
            <a:r>
              <a:rPr lang="en-US" b="1" baseline="0" dirty="0" smtClean="0"/>
              <a:t> point: </a:t>
            </a:r>
            <a:r>
              <a:rPr lang="en-US" b="0" baseline="0" dirty="0" smtClean="0"/>
              <a:t>Based on coverage growth trends, two lines of business are increasingly the focus of most health plans: self-directed employers and Medicare Advantage. </a:t>
            </a:r>
          </a:p>
          <a:p>
            <a:endParaRPr lang="en-US" b="1" dirty="0" smtClean="0"/>
          </a:p>
          <a:p>
            <a:r>
              <a:rPr lang="en-US" b="0" dirty="0" smtClean="0"/>
              <a:t>At</a:t>
            </a:r>
            <a:r>
              <a:rPr lang="en-US" b="0" baseline="0" dirty="0" smtClean="0"/>
              <a:t> a high-level purchasers want the same things—low cost, high quality, convenient care. That translates into specific </a:t>
            </a:r>
            <a:r>
              <a:rPr lang="en-US" b="0" dirty="0" smtClean="0"/>
              <a:t>and varied</a:t>
            </a:r>
            <a:r>
              <a:rPr lang="en-US" b="0" baseline="0" dirty="0" smtClean="0"/>
              <a:t> priorities and demands of plans, though. For example:</a:t>
            </a:r>
          </a:p>
          <a:p>
            <a:pPr marL="171450" indent="-171450">
              <a:buFont typeface="Arial" panose="020B0604020202020204" pitchFamily="34" charset="0"/>
              <a:buChar char="•"/>
            </a:pPr>
            <a:r>
              <a:rPr lang="en-US" baseline="0" dirty="0" smtClean="0"/>
              <a:t>Individuals are looking for more piecemeal coverage. They purchase on price, and new association and short term plans will certainly be more affordable to individual purchasers, who view these as a basic ‘utility’ resource such as gas or water</a:t>
            </a:r>
          </a:p>
          <a:p>
            <a:pPr marL="171450" indent="-171450">
              <a:buFont typeface="Arial" panose="020B0604020202020204" pitchFamily="34" charset="0"/>
              <a:buChar char="•"/>
            </a:pPr>
            <a:r>
              <a:rPr lang="en-US" baseline="0" dirty="0" smtClean="0"/>
              <a:t>Employers are looking to create more generous benefits, as a tighter labor market forces employers to design benefits to attract and retain talent. Some are finding that high-deductibles are back-firing: people are avoiding care and incurring greater costs down the line. Some are focusing on removing the high deductible entirely, while many are offering a service to help members maximize their health spend</a:t>
            </a:r>
          </a:p>
          <a:p>
            <a:pPr marL="171450" indent="-171450">
              <a:buFont typeface="Arial" panose="020B0604020202020204" pitchFamily="34" charset="0"/>
              <a:buChar char="•"/>
            </a:pPr>
            <a:r>
              <a:rPr lang="en-US" baseline="0" dirty="0" smtClean="0"/>
              <a:t>Many seniors are in transition from employer sponsored benefits and opt for the familiar experience offered by Medicare Advantage plans. Plans must offer ancillary services (e.g. wellness programs, behavioral health access) and navigation (e.g. doc finders, price compare tools, proactive alerts) to attract new members and compete with Fee-For-Service Medicare. </a:t>
            </a:r>
          </a:p>
          <a:p>
            <a:pPr marL="171450" indent="-171450">
              <a:buFont typeface="Arial" panose="020B0604020202020204" pitchFamily="34" charset="0"/>
              <a:buChar char="•"/>
            </a:pPr>
            <a:r>
              <a:rPr lang="en-US" baseline="0" dirty="0" smtClean="0"/>
              <a:t>While Medicare becomes more generous, in many ways Medicaid is becoming more restrictive.  Waivers for work requirements will restrict whether members can access Medicaid, and copays aim to restrict unneeded utilization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0" baseline="0" dirty="0" smtClean="0"/>
              <a:t>NOTE: The market share data you see here is approximate and reflects the distribution US lives in commercial plans. This data is shown to demonstrate the relative distribution, on average, of lives across the key business lines of a health plan. Each individual health plan’s distribution of lives across business lines will vary. </a:t>
            </a:r>
            <a:endParaRPr lang="en-US" b="1" dirty="0" smtClean="0"/>
          </a:p>
          <a:p>
            <a:endParaRPr lang="en-US" dirty="0"/>
          </a:p>
        </p:txBody>
      </p:sp>
    </p:spTree>
    <p:extLst>
      <p:ext uri="{BB962C8B-B14F-4D97-AF65-F5344CB8AC3E}">
        <p14:creationId xmlns:p14="http://schemas.microsoft.com/office/powerpoint/2010/main" val="293571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sz="1000" b="1" kern="1200" dirty="0" smtClean="0">
                <a:solidFill>
                  <a:schemeClr val="tx1"/>
                </a:solidFill>
                <a:effectLst/>
                <a:latin typeface="+mn-lt"/>
                <a:ea typeface="+mn-ea"/>
                <a:cs typeface="+mn-cs"/>
              </a:rPr>
              <a:t>Key point: </a:t>
            </a:r>
            <a:r>
              <a:rPr lang="en-US" sz="1000" b="0" kern="1200" dirty="0" smtClean="0">
                <a:solidFill>
                  <a:schemeClr val="tx1"/>
                </a:solidFill>
                <a:effectLst/>
                <a:latin typeface="+mn-lt"/>
                <a:ea typeface="+mn-ea"/>
                <a:cs typeface="+mn-cs"/>
              </a:rPr>
              <a:t>Plans are getting smarter</a:t>
            </a:r>
            <a:r>
              <a:rPr lang="en-US" sz="1000" b="0" kern="1200" baseline="0" dirty="0" smtClean="0">
                <a:solidFill>
                  <a:schemeClr val="tx1"/>
                </a:solidFill>
                <a:effectLst/>
                <a:latin typeface="+mn-lt"/>
                <a:ea typeface="+mn-ea"/>
                <a:cs typeface="+mn-cs"/>
              </a:rPr>
              <a:t> about how to </a:t>
            </a:r>
            <a:r>
              <a:rPr lang="en-US" sz="1000" b="0" kern="1200" dirty="0" smtClean="0">
                <a:solidFill>
                  <a:schemeClr val="tx1"/>
                </a:solidFill>
                <a:effectLst/>
                <a:latin typeface="+mn-lt"/>
                <a:ea typeface="+mn-ea"/>
                <a:cs typeface="+mn-cs"/>
              </a:rPr>
              <a:t>incentivize physicians to lower costs with data-driven</a:t>
            </a:r>
            <a:r>
              <a:rPr lang="en-US" sz="1000" b="0" kern="1200" baseline="0" dirty="0" smtClean="0">
                <a:solidFill>
                  <a:schemeClr val="tx1"/>
                </a:solidFill>
                <a:effectLst/>
                <a:latin typeface="+mn-lt"/>
                <a:ea typeface="+mn-ea"/>
                <a:cs typeface="+mn-cs"/>
              </a:rPr>
              <a:t> decision support. </a:t>
            </a:r>
          </a:p>
          <a:p>
            <a:pPr marL="0" lvl="0" indent="0">
              <a:buFont typeface="Arial" panose="020B0604020202020204" pitchFamily="34" charset="0"/>
              <a:buNone/>
            </a:pPr>
            <a:endParaRPr lang="en-US" sz="1000" b="1"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000" b="0" kern="1200" baseline="0" dirty="0" smtClean="0">
                <a:solidFill>
                  <a:schemeClr val="tx1"/>
                </a:solidFill>
                <a:effectLst/>
                <a:latin typeface="+mn-lt"/>
                <a:ea typeface="+mn-ea"/>
                <a:cs typeface="+mn-cs"/>
              </a:rPr>
              <a:t>This case example illustrates this concept applied to referral management to ensure high-quality provider selection:</a:t>
            </a:r>
            <a:endParaRPr lang="en-US" sz="10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CareFirst BlueCross BlueShield is the largest health insurer in the mid-Atlantic.  In the past</a:t>
            </a:r>
            <a:r>
              <a:rPr lang="en-US" sz="1000" kern="1200" baseline="0" dirty="0" smtClean="0">
                <a:solidFill>
                  <a:schemeClr val="tx1"/>
                </a:solidFill>
                <a:effectLst/>
                <a:latin typeface="+mn-lt"/>
                <a:ea typeface="+mn-ea"/>
                <a:cs typeface="+mn-cs"/>
              </a:rPr>
              <a:t> eight years of operation, </a:t>
            </a:r>
            <a:r>
              <a:rPr lang="en-US" sz="1000" kern="1200" dirty="0" smtClean="0">
                <a:solidFill>
                  <a:schemeClr val="tx1"/>
                </a:solidFill>
                <a:effectLst/>
                <a:latin typeface="+mn-lt"/>
                <a:ea typeface="+mn-ea"/>
                <a:cs typeface="+mn-cs"/>
              </a:rPr>
              <a:t>CareFirst’s Patient-Centered</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Medical Home program has created $1.2 B savings by designing a payment model</a:t>
            </a:r>
            <a:r>
              <a:rPr lang="en-US" sz="1000" kern="1200" baseline="0" dirty="0" smtClean="0">
                <a:solidFill>
                  <a:schemeClr val="tx1"/>
                </a:solidFill>
                <a:effectLst/>
                <a:latin typeface="+mn-lt"/>
                <a:ea typeface="+mn-ea"/>
                <a:cs typeface="+mn-cs"/>
              </a:rPr>
              <a:t> that rewards</a:t>
            </a:r>
            <a:r>
              <a:rPr lang="en-US" sz="1000" kern="1200" dirty="0" smtClean="0">
                <a:solidFill>
                  <a:schemeClr val="tx1"/>
                </a:solidFill>
                <a:effectLst/>
                <a:latin typeface="+mn-lt"/>
                <a:ea typeface="+mn-ea"/>
                <a:cs typeface="+mn-cs"/>
              </a:rPr>
              <a:t> physicians for referring to low-cost specialists.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Within their mid-Atlantic service area, nearly</a:t>
            </a:r>
            <a:r>
              <a:rPr lang="en-US" sz="1000" b="0" i="0" kern="1200" dirty="0" smtClean="0">
                <a:solidFill>
                  <a:schemeClr val="tx1"/>
                </a:solidFill>
                <a:effectLst/>
                <a:latin typeface="+mn-lt"/>
                <a:ea typeface="+mn-ea"/>
                <a:cs typeface="+mn-cs"/>
              </a:rPr>
              <a:t> 90 percent of all PCPs</a:t>
            </a:r>
            <a:r>
              <a:rPr lang="en-US" sz="1000" b="0" i="0" kern="1200" baseline="0" dirty="0" smtClean="0">
                <a:solidFill>
                  <a:schemeClr val="tx1"/>
                </a:solidFill>
                <a:effectLst/>
                <a:latin typeface="+mn-lt"/>
                <a:ea typeface="+mn-ea"/>
                <a:cs typeface="+mn-cs"/>
              </a:rPr>
              <a:t> </a:t>
            </a:r>
            <a:r>
              <a:rPr lang="en-US" sz="1000" b="0" i="0" kern="1200" dirty="0" smtClean="0">
                <a:solidFill>
                  <a:schemeClr val="tx1"/>
                </a:solidFill>
                <a:effectLst/>
                <a:latin typeface="+mn-lt"/>
                <a:ea typeface="+mn-ea"/>
                <a:cs typeface="+mn-cs"/>
              </a:rPr>
              <a:t>(nearly 4,400 physicians and nurse practitioners) participate in the program.</a:t>
            </a:r>
            <a:r>
              <a:rPr lang="en-US" sz="1000" kern="1200" dirty="0" smtClean="0">
                <a:solidFill>
                  <a:schemeClr val="tx1"/>
                </a:solidFill>
                <a:effectLst/>
                <a:latin typeface="+mn-lt"/>
                <a:ea typeface="+mn-ea"/>
                <a:cs typeface="+mn-cs"/>
              </a:rPr>
              <a:t>  Non-compliant providers risk being shut out of network by not</a:t>
            </a:r>
            <a:r>
              <a:rPr lang="en-US" sz="1000" kern="1200" baseline="0" dirty="0" smtClean="0">
                <a:solidFill>
                  <a:schemeClr val="tx1"/>
                </a:solidFill>
                <a:effectLst/>
                <a:latin typeface="+mn-lt"/>
                <a:ea typeface="+mn-ea"/>
                <a:cs typeface="+mn-cs"/>
              </a:rPr>
              <a:t> participating.</a:t>
            </a:r>
            <a:endParaRPr lang="en-US" sz="1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Many PCPs have realized the efficacy of referring to lower cost specialists and hospitals for routine illnesses. However, within large health systems, PCPs only refer to specialists within</a:t>
            </a:r>
            <a:r>
              <a:rPr lang="en-US" sz="1000" kern="1200" baseline="0" dirty="0" smtClean="0">
                <a:solidFill>
                  <a:schemeClr val="tx1"/>
                </a:solidFill>
                <a:effectLst/>
                <a:latin typeface="+mn-lt"/>
                <a:ea typeface="+mn-ea"/>
                <a:cs typeface="+mn-cs"/>
              </a:rPr>
              <a:t> their high-cost system and </a:t>
            </a:r>
            <a:r>
              <a:rPr lang="en-US" sz="1000" kern="1200" dirty="0" smtClean="0">
                <a:solidFill>
                  <a:schemeClr val="tx1"/>
                </a:solidFill>
                <a:effectLst/>
                <a:latin typeface="+mn-lt"/>
                <a:ea typeface="+mn-ea"/>
                <a:cs typeface="+mn-cs"/>
              </a:rPr>
              <a:t>have lost freedom to refer where they want</a:t>
            </a:r>
            <a:endParaRPr lang="en-US" sz="10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64904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a:bodyPr>
          <a:lstStyle/>
          <a:p>
            <a:r>
              <a:rPr lang="en-US" b="1" baseline="0" dirty="0" smtClean="0"/>
              <a:t>Key point: </a:t>
            </a:r>
            <a:r>
              <a:rPr lang="en-US" b="0" baseline="0" dirty="0" smtClean="0"/>
              <a:t>Payers are no doubt focused on emerging, high-cost drugs and gene therapies in particular. That said, no technology innovation—medical or pharmaceutical—is safe from the impact of increased cost scrutiny. </a:t>
            </a:r>
          </a:p>
          <a:p>
            <a:endParaRPr lang="en-US"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Today, </a:t>
            </a:r>
            <a:r>
              <a:rPr lang="en-US" sz="1000" kern="1200" baseline="0" dirty="0" smtClean="0">
                <a:solidFill>
                  <a:schemeClr val="tx1"/>
                </a:solidFill>
                <a:effectLst/>
                <a:latin typeface="+mn-lt"/>
                <a:ea typeface="+mn-ea"/>
                <a:cs typeface="+mn-cs"/>
              </a:rPr>
              <a:t>payers are implementing </a:t>
            </a:r>
            <a:r>
              <a:rPr lang="en-US" sz="1000" kern="1200" dirty="0" smtClean="0">
                <a:solidFill>
                  <a:schemeClr val="tx1"/>
                </a:solidFill>
                <a:effectLst/>
                <a:latin typeface="+mn-lt"/>
                <a:ea typeface="+mn-ea"/>
                <a:cs typeface="+mn-cs"/>
              </a:rPr>
              <a:t>special guardrails</a:t>
            </a:r>
            <a:r>
              <a:rPr lang="en-US" sz="1000" kern="1200" baseline="0" dirty="0" smtClean="0">
                <a:solidFill>
                  <a:schemeClr val="tx1"/>
                </a:solidFill>
                <a:effectLst/>
                <a:latin typeface="+mn-lt"/>
                <a:ea typeface="+mn-ea"/>
                <a:cs typeface="+mn-cs"/>
              </a:rPr>
              <a:t> to control utilization of high-cost drugs and mitigate excess spending, such as </a:t>
            </a:r>
            <a:r>
              <a:rPr lang="en-US" sz="1000" kern="1200" dirty="0" smtClean="0">
                <a:solidFill>
                  <a:schemeClr val="tx1"/>
                </a:solidFill>
                <a:effectLst/>
                <a:latin typeface="+mn-lt"/>
                <a:ea typeface="+mn-ea"/>
                <a:cs typeface="+mn-cs"/>
              </a:rPr>
              <a:t>case-by-case reviews under leadership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Under bundled case rates, like an inpatient DRG, the cost of the device is absorbed into the DRG payment—without an increase in payment as device costs rise. However, as more manufacturers receive add-on codes for their devices, which are critical to provider adoption, payers are shifting focus to monitor and mitigate increasing DRGs</a:t>
            </a:r>
          </a:p>
        </p:txBody>
      </p:sp>
    </p:spTree>
    <p:extLst>
      <p:ext uri="{BB962C8B-B14F-4D97-AF65-F5344CB8AC3E}">
        <p14:creationId xmlns:p14="http://schemas.microsoft.com/office/powerpoint/2010/main" val="3989153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3.tm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401986"/>
            <a:ext cx="2502244" cy="439861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3" name="TextBox 22"/>
          <p:cNvSpPr txBox="1"/>
          <p:nvPr userDrawn="1"/>
        </p:nvSpPr>
        <p:spPr bwMode="gray">
          <a:xfrm>
            <a:off x="214681" y="1537982"/>
            <a:ext cx="2068331" cy="692497"/>
          </a:xfrm>
          <a:prstGeom prst="rect">
            <a:avLst/>
          </a:prstGeom>
          <a:noFill/>
        </p:spPr>
        <p:txBody>
          <a:bodyPr wrap="square" lIns="0" tIns="0" rIns="0" bIns="0" rtlCol="0">
            <a:spAutoFit/>
          </a:bodyPr>
          <a:lstStyle/>
          <a:p>
            <a:pPr algn="l">
              <a:spcBef>
                <a:spcPts val="500"/>
              </a:spcBef>
            </a:pPr>
            <a:r>
              <a:rPr lang="en-US" sz="2500" b="1" dirty="0" smtClean="0">
                <a:solidFill>
                  <a:schemeClr val="bg1"/>
                </a:solidFill>
              </a:rPr>
              <a:t>4:3</a:t>
            </a:r>
            <a:br>
              <a:rPr lang="en-US" sz="2500" b="1" dirty="0" smtClean="0">
                <a:solidFill>
                  <a:schemeClr val="bg1"/>
                </a:solidFill>
              </a:rPr>
            </a:br>
            <a:r>
              <a:rPr lang="en-US" sz="2000" b="0" dirty="0" smtClean="0">
                <a:solidFill>
                  <a:schemeClr val="bg1"/>
                </a:solidFill>
              </a:rPr>
              <a:t>projection</a:t>
            </a:r>
          </a:p>
        </p:txBody>
      </p:sp>
      <p:cxnSp>
        <p:nvCxnSpPr>
          <p:cNvPr id="25" name="Straight Connector 24"/>
          <p:cNvCxnSpPr/>
          <p:nvPr userDrawn="1"/>
        </p:nvCxnSpPr>
        <p:spPr bwMode="white">
          <a:xfrm>
            <a:off x="222039" y="2406497"/>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22039" y="2484809"/>
            <a:ext cx="2173362" cy="169277"/>
          </a:xfrm>
          <a:prstGeom prst="rect">
            <a:avLst/>
          </a:prstGeom>
          <a:noFill/>
        </p:spPr>
        <p:txBody>
          <a:bodyPr wrap="square" lIns="0" tIns="0" rIns="0" bIns="0" rtlCol="0">
            <a:spAutoFit/>
          </a:bodyPr>
          <a:lstStyle/>
          <a:p>
            <a:pPr>
              <a:spcBef>
                <a:spcPts val="500"/>
              </a:spcBef>
            </a:pPr>
            <a:r>
              <a:rPr lang="pt-BR" sz="1100" dirty="0" smtClean="0">
                <a:solidFill>
                  <a:schemeClr val="bg1"/>
                </a:solidFill>
              </a:rPr>
              <a:t>All projected presentations:</a:t>
            </a:r>
            <a:endParaRPr lang="pt-BR" sz="1100" dirty="0">
              <a:solidFill>
                <a:schemeClr val="bg1"/>
              </a:solidFill>
            </a:endParaRPr>
          </a:p>
        </p:txBody>
      </p:sp>
      <p:sp>
        <p:nvSpPr>
          <p:cNvPr id="32" name="TextBox 31"/>
          <p:cNvSpPr txBox="1"/>
          <p:nvPr userDrawn="1"/>
        </p:nvSpPr>
        <p:spPr bwMode="gray">
          <a:xfrm>
            <a:off x="406211" y="2789022"/>
            <a:ext cx="1344839" cy="1025922"/>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000" dirty="0" smtClean="0">
                <a:solidFill>
                  <a:schemeClr val="bg1"/>
                </a:solidFill>
              </a:rPr>
              <a:t>National meetings</a:t>
            </a:r>
          </a:p>
          <a:p>
            <a:pPr marL="112713" indent="-112713">
              <a:spcBef>
                <a:spcPts val="500"/>
              </a:spcBef>
              <a:buFont typeface="Arial" panose="020B0604020202020204" pitchFamily="34" charset="0"/>
              <a:buChar char="•"/>
            </a:pPr>
            <a:r>
              <a:rPr lang="en-US" sz="1000" dirty="0" err="1" smtClean="0">
                <a:solidFill>
                  <a:schemeClr val="bg1"/>
                </a:solidFill>
              </a:rPr>
              <a:t>Webconferences</a:t>
            </a:r>
            <a:endParaRPr lang="en-US" sz="1000" dirty="0" smtClean="0">
              <a:solidFill>
                <a:schemeClr val="bg1"/>
              </a:solidFill>
            </a:endParaRPr>
          </a:p>
          <a:p>
            <a:pPr marL="112713" indent="-112713">
              <a:spcBef>
                <a:spcPts val="500"/>
              </a:spcBef>
              <a:buFont typeface="Arial" panose="020B0604020202020204" pitchFamily="34" charset="0"/>
              <a:buChar char="•"/>
            </a:pPr>
            <a:r>
              <a:rPr lang="en-US" sz="1000" dirty="0" smtClean="0">
                <a:solidFill>
                  <a:schemeClr val="bg1"/>
                </a:solidFill>
              </a:rPr>
              <a:t>Roundtables</a:t>
            </a:r>
          </a:p>
          <a:p>
            <a:pPr marL="112713" indent="-112713">
              <a:spcBef>
                <a:spcPts val="500"/>
              </a:spcBef>
              <a:buFont typeface="Arial" panose="020B0604020202020204" pitchFamily="34" charset="0"/>
              <a:buChar char="•"/>
            </a:pPr>
            <a:r>
              <a:rPr lang="en-US" sz="1000" dirty="0" err="1" smtClean="0">
                <a:solidFill>
                  <a:schemeClr val="bg1"/>
                </a:solidFill>
              </a:rPr>
              <a:t>Onsites</a:t>
            </a:r>
            <a:endParaRPr lang="en-US" sz="1000" dirty="0" smtClean="0">
              <a:solidFill>
                <a:schemeClr val="bg1"/>
              </a:solidFill>
            </a:endParaRPr>
          </a:p>
          <a:p>
            <a:pPr marL="112713" indent="-112713">
              <a:spcBef>
                <a:spcPts val="500"/>
              </a:spcBef>
              <a:buFont typeface="Arial" panose="020B0604020202020204" pitchFamily="34" charset="0"/>
              <a:buChar char="•"/>
            </a:pPr>
            <a:r>
              <a:rPr lang="en-US" sz="1000" dirty="0" smtClean="0">
                <a:solidFill>
                  <a:schemeClr val="bg1"/>
                </a:solidFill>
              </a:rPr>
              <a:t>Conferences</a:t>
            </a:r>
          </a:p>
        </p:txBody>
      </p:sp>
      <p:sp>
        <p:nvSpPr>
          <p:cNvPr id="34" name="Rectangle 33"/>
          <p:cNvSpPr/>
          <p:nvPr userDrawn="1"/>
        </p:nvSpPr>
        <p:spPr bwMode="gray">
          <a:xfrm>
            <a:off x="0" y="0"/>
            <a:ext cx="6400800" cy="40198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smtClean="0">
                <a:solidFill>
                  <a:schemeClr val="bg1"/>
                </a:solidFill>
              </a:rPr>
              <a:t>DELETE SLIDE AFTER READING   |   2019</a:t>
            </a:r>
            <a:r>
              <a:rPr lang="en-US" sz="1200" b="1" baseline="0" dirty="0" smtClean="0">
                <a:solidFill>
                  <a:schemeClr val="bg1"/>
                </a:solidFill>
              </a:rPr>
              <a:t> template edition</a:t>
            </a:r>
            <a:endParaRPr lang="en-US" sz="1200" b="1" dirty="0" smtClean="0">
              <a:solidFill>
                <a:schemeClr val="bg1"/>
              </a:solidFill>
            </a:endParaRPr>
          </a:p>
        </p:txBody>
      </p:sp>
      <p:sp>
        <p:nvSpPr>
          <p:cNvPr id="35" name="Text Placeholder 7"/>
          <p:cNvSpPr txBox="1">
            <a:spLocks/>
          </p:cNvSpPr>
          <p:nvPr userDrawn="1"/>
        </p:nvSpPr>
        <p:spPr bwMode="gray">
          <a:xfrm>
            <a:off x="228388" y="3997303"/>
            <a:ext cx="2224431" cy="56425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000" b="1" dirty="0">
                <a:solidFill>
                  <a:schemeClr val="bg1"/>
                </a:solidFill>
              </a:rPr>
              <a:t>Need help? </a:t>
            </a:r>
            <a:endParaRPr lang="en-US" sz="1000" b="1" dirty="0" smtClean="0">
              <a:solidFill>
                <a:schemeClr val="bg1"/>
              </a:solidFill>
            </a:endParaRPr>
          </a:p>
          <a:p>
            <a:pPr marL="0" indent="0" algn="l">
              <a:spcBef>
                <a:spcPts val="800"/>
              </a:spcBef>
              <a:buNone/>
            </a:pPr>
            <a:r>
              <a:rPr lang="en-US" sz="1000" dirty="0" smtClean="0">
                <a:solidFill>
                  <a:schemeClr val="bg1"/>
                </a:solidFill>
              </a:rPr>
              <a:t>Visit </a:t>
            </a:r>
            <a:r>
              <a:rPr lang="en-US" sz="1000" b="1" dirty="0" smtClean="0">
                <a:solidFill>
                  <a:schemeClr val="bg1"/>
                </a:solidFill>
              </a:rPr>
              <a:t>portals.advisory.com/</a:t>
            </a:r>
            <a:r>
              <a:rPr lang="en-US" sz="1000" b="1" dirty="0" err="1" smtClean="0">
                <a:solidFill>
                  <a:schemeClr val="bg1"/>
                </a:solidFill>
              </a:rPr>
              <a:t>dss</a:t>
            </a:r>
            <a:r>
              <a:rPr lang="en-US" sz="1000" dirty="0" smtClean="0">
                <a:solidFill>
                  <a:schemeClr val="bg1"/>
                </a:solidFill>
              </a:rPr>
              <a:t> </a:t>
            </a:r>
            <a:r>
              <a:rPr lang="en-US" sz="1000" dirty="0">
                <a:solidFill>
                  <a:schemeClr val="bg1"/>
                </a:solidFill>
              </a:rPr>
              <a:t>or email </a:t>
            </a:r>
            <a:r>
              <a:rPr lang="en-US" sz="1000" b="1" dirty="0" smtClean="0">
                <a:solidFill>
                  <a:schemeClr val="bg1"/>
                </a:solidFill>
              </a:rPr>
              <a:t>CSSinquiries@advisory.com</a:t>
            </a:r>
            <a:endParaRPr lang="en-US" sz="1000" b="1" dirty="0">
              <a:solidFill>
                <a:schemeClr val="bg1"/>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55974" y="3310896"/>
            <a:ext cx="2785263" cy="1281448"/>
          </a:xfrm>
          <a:prstGeom prst="rect">
            <a:avLst/>
          </a:prstGeom>
        </p:spPr>
      </p:pic>
      <p:sp>
        <p:nvSpPr>
          <p:cNvPr id="13" name="Rectangle 12"/>
          <p:cNvSpPr/>
          <p:nvPr userDrawn="1"/>
        </p:nvSpPr>
        <p:spPr bwMode="gray">
          <a:xfrm>
            <a:off x="0" y="613310"/>
            <a:ext cx="2283012" cy="74971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97342" y="675662"/>
            <a:ext cx="1653708" cy="630859"/>
          </a:xfrm>
          <a:prstGeom prst="rect">
            <a:avLst/>
          </a:prstGeom>
        </p:spPr>
      </p:pic>
      <p:pic>
        <p:nvPicPr>
          <p:cNvPr id="17" name="Picture 16" descr="Screen Clippi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55973" y="612657"/>
            <a:ext cx="3436361" cy="2573941"/>
          </a:xfrm>
          <a:prstGeom prst="rect">
            <a:avLst/>
          </a:prstGeom>
          <a:ln w="6350">
            <a:solidFill>
              <a:schemeClr val="accent4"/>
            </a:solidFill>
          </a:ln>
        </p:spPr>
      </p:pic>
    </p:spTree>
    <p:custDataLst>
      <p:tags r:id="rId1"/>
    </p:custDataLst>
    <p:extLst>
      <p:ext uri="{BB962C8B-B14F-4D97-AF65-F5344CB8AC3E}">
        <p14:creationId xmlns:p14="http://schemas.microsoft.com/office/powerpoint/2010/main" val="239965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14325" y="1219200"/>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smtClean="0">
                <a:solidFill>
                  <a:schemeClr val="bg1"/>
                </a:solidFill>
                <a:latin typeface="Arial" pitchFamily="34" charset="0"/>
                <a:cs typeface="Arial" pitchFamily="34" charset="0"/>
              </a:rPr>
              <a:t>Notes:</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cxnSp>
        <p:nvCxnSpPr>
          <p:cNvPr id="21" name="Straight Connector 20"/>
          <p:cNvCxnSpPr/>
          <p:nvPr userDrawn="1"/>
        </p:nvCxnSpPr>
        <p:spPr bwMode="gray">
          <a:xfrm>
            <a:off x="314325" y="1583777"/>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314325" y="4500396"/>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314325" y="1948354"/>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314325" y="2312931"/>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314325" y="2677508"/>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314325" y="3042085"/>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gray">
          <a:xfrm>
            <a:off x="314325" y="3406662"/>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gray">
          <a:xfrm>
            <a:off x="314325" y="3771239"/>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gray">
          <a:xfrm>
            <a:off x="314325" y="4135816"/>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24438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3783170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65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accent6"/>
        </a:solidFill>
        <a:effectLst/>
      </p:bgPr>
    </p:bg>
    <p:spTree>
      <p:nvGrpSpPr>
        <p:cNvPr id="1" name=""/>
        <p:cNvGrpSpPr/>
        <p:nvPr/>
      </p:nvGrpSpPr>
      <p:grpSpPr>
        <a:xfrm>
          <a:off x="0" y="0"/>
          <a:ext cx="0" cy="0"/>
          <a:chOff x="0" y="0"/>
          <a:chExt cx="0" cy="0"/>
        </a:xfrm>
      </p:grpSpPr>
      <p:sp>
        <p:nvSpPr>
          <p:cNvPr id="3" name="Rectangle 2">
            <a:hlinkClick r:id="rId2"/>
          </p:cNvPr>
          <p:cNvSpPr/>
          <p:nvPr userDrawn="1"/>
        </p:nvSpPr>
        <p:spPr bwMode="gray">
          <a:xfrm>
            <a:off x="162397" y="3482330"/>
            <a:ext cx="2832100" cy="115305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 name="TextBox 4"/>
          <p:cNvSpPr txBox="1"/>
          <p:nvPr userDrawn="1"/>
        </p:nvSpPr>
        <p:spPr bwMode="gray">
          <a:xfrm>
            <a:off x="324325" y="4219115"/>
            <a:ext cx="3112558" cy="323165"/>
          </a:xfrm>
          <a:prstGeom prst="rect">
            <a:avLst/>
          </a:prstGeom>
          <a:noFill/>
        </p:spPr>
        <p:txBody>
          <a:bodyPr wrap="square" lIns="0" tIns="0" rIns="0" bIns="0" rtlCol="0" anchor="t" anchorCtr="0">
            <a:spAutoFit/>
          </a:bodyPr>
          <a:lstStyle/>
          <a:p>
            <a:pPr algn="l">
              <a:lnSpc>
                <a:spcPct val="100000"/>
              </a:lnSpc>
              <a:spcBef>
                <a:spcPts val="0"/>
              </a:spcBef>
            </a:pPr>
            <a:r>
              <a:rPr lang="en-US" sz="1050" b="0" dirty="0" smtClean="0">
                <a:solidFill>
                  <a:schemeClr val="bg1"/>
                </a:solidFill>
              </a:rPr>
              <a:t>655 New York Avenue NW, Washington DC 20001</a:t>
            </a:r>
          </a:p>
          <a:p>
            <a:pPr algn="l">
              <a:lnSpc>
                <a:spcPct val="100000"/>
              </a:lnSpc>
              <a:spcBef>
                <a:spcPts val="0"/>
              </a:spcBef>
            </a:pPr>
            <a:r>
              <a:rPr lang="en-US" sz="1050" b="0" dirty="0" smtClean="0">
                <a:solidFill>
                  <a:schemeClr val="bg1"/>
                </a:solidFill>
              </a:rPr>
              <a:t>202-266-5600 </a:t>
            </a:r>
            <a:r>
              <a:rPr lang="en-US" sz="900" dirty="0" smtClean="0">
                <a:solidFill>
                  <a:schemeClr val="bg1"/>
                </a:solidFill>
              </a:rPr>
              <a:t>│</a:t>
            </a:r>
            <a:r>
              <a:rPr lang="en-US" sz="1050" b="0" dirty="0" smtClean="0">
                <a:solidFill>
                  <a:schemeClr val="bg1"/>
                </a:solidFill>
              </a:rPr>
              <a:t> </a:t>
            </a:r>
            <a:r>
              <a:rPr lang="en-US" sz="1050" b="1" dirty="0" smtClean="0">
                <a:solidFill>
                  <a:schemeClr val="bg1"/>
                </a:solidFill>
              </a:rPr>
              <a:t>advisory.com</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7227" y="3518112"/>
            <a:ext cx="1693763" cy="646139"/>
          </a:xfrm>
          <a:prstGeom prst="rect">
            <a:avLst/>
          </a:prstGeom>
        </p:spPr>
      </p:pic>
    </p:spTree>
    <p:extLst>
      <p:ext uri="{BB962C8B-B14F-4D97-AF65-F5344CB8AC3E}">
        <p14:creationId xmlns:p14="http://schemas.microsoft.com/office/powerpoint/2010/main" val="752155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l. Presentation End">
    <p:bg bwMode="gray">
      <p:bgPr>
        <a:solidFill>
          <a:schemeClr val="accent6"/>
        </a:solidFill>
        <a:effectLst/>
      </p:bgPr>
    </p:bg>
    <p:spTree>
      <p:nvGrpSpPr>
        <p:cNvPr id="1" name=""/>
        <p:cNvGrpSpPr/>
        <p:nvPr/>
      </p:nvGrpSpPr>
      <p:grpSpPr>
        <a:xfrm>
          <a:off x="0" y="0"/>
          <a:ext cx="0" cy="0"/>
          <a:chOff x="0" y="0"/>
          <a:chExt cx="0" cy="0"/>
        </a:xfrm>
      </p:grpSpPr>
      <p:sp>
        <p:nvSpPr>
          <p:cNvPr id="3" name="Rectangle 2">
            <a:hlinkClick r:id="rId2"/>
          </p:cNvPr>
          <p:cNvSpPr/>
          <p:nvPr userDrawn="1"/>
        </p:nvSpPr>
        <p:spPr bwMode="gray">
          <a:xfrm>
            <a:off x="162397" y="3482330"/>
            <a:ext cx="2832100" cy="115305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7227" y="3518112"/>
            <a:ext cx="1693763" cy="646139"/>
          </a:xfrm>
          <a:prstGeom prst="rect">
            <a:avLst/>
          </a:prstGeom>
        </p:spPr>
      </p:pic>
      <p:sp>
        <p:nvSpPr>
          <p:cNvPr id="8" name="TextBox 7"/>
          <p:cNvSpPr txBox="1"/>
          <p:nvPr userDrawn="1"/>
        </p:nvSpPr>
        <p:spPr bwMode="gray">
          <a:xfrm>
            <a:off x="324325" y="4219115"/>
            <a:ext cx="4062324" cy="323165"/>
          </a:xfrm>
          <a:prstGeom prst="rect">
            <a:avLst/>
          </a:prstGeom>
          <a:noFill/>
        </p:spPr>
        <p:txBody>
          <a:bodyPr wrap="square" lIns="0" tIns="0" rIns="0" bIns="0" rtlCol="0" anchor="t" anchorCtr="0">
            <a:spAutoFit/>
          </a:bodyPr>
          <a:lstStyle/>
          <a:p>
            <a:pPr algn="l">
              <a:lnSpc>
                <a:spcPct val="100000"/>
              </a:lnSpc>
              <a:spcBef>
                <a:spcPts val="0"/>
              </a:spcBef>
            </a:pPr>
            <a:r>
              <a:rPr lang="en-US" sz="1050" b="0" dirty="0" smtClean="0">
                <a:solidFill>
                  <a:schemeClr val="bg1"/>
                </a:solidFill>
              </a:rPr>
              <a:t>Third Floor, Melbourne House, 46 Aldwych, London WC2B 4LL, UK</a:t>
            </a:r>
          </a:p>
          <a:p>
            <a:pPr algn="l">
              <a:lnSpc>
                <a:spcPct val="100000"/>
              </a:lnSpc>
              <a:spcBef>
                <a:spcPts val="0"/>
              </a:spcBef>
            </a:pPr>
            <a:r>
              <a:rPr lang="en-US" sz="1050" b="0" dirty="0" smtClean="0">
                <a:solidFill>
                  <a:schemeClr val="bg1"/>
                </a:solidFill>
              </a:rPr>
              <a:t>+44-(0)-203-100-6800 </a:t>
            </a:r>
            <a:r>
              <a:rPr lang="en-US" sz="900" dirty="0" smtClean="0">
                <a:solidFill>
                  <a:schemeClr val="bg1"/>
                </a:solidFill>
              </a:rPr>
              <a:t>│</a:t>
            </a:r>
            <a:r>
              <a:rPr lang="en-US" sz="1050" b="0" dirty="0" smtClean="0">
                <a:solidFill>
                  <a:schemeClr val="bg1"/>
                </a:solidFill>
              </a:rPr>
              <a:t> </a:t>
            </a:r>
            <a:r>
              <a:rPr lang="en-US" sz="1050" b="1" dirty="0" smtClean="0">
                <a:solidFill>
                  <a:schemeClr val="bg1"/>
                </a:solidFill>
              </a:rPr>
              <a:t>advisory.com</a:t>
            </a:r>
          </a:p>
        </p:txBody>
      </p:sp>
    </p:spTree>
    <p:extLst>
      <p:ext uri="{BB962C8B-B14F-4D97-AF65-F5344CB8AC3E}">
        <p14:creationId xmlns:p14="http://schemas.microsoft.com/office/powerpoint/2010/main" val="11668904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age: Top">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38610" y="1270833"/>
            <a:ext cx="2123105" cy="809925"/>
          </a:xfrm>
          <a:prstGeom prst="rect">
            <a:avLst/>
          </a:prstGeom>
          <a:noFill/>
          <a:ln>
            <a:noFill/>
          </a:ln>
        </p:spPr>
      </p:pic>
      <p:sp>
        <p:nvSpPr>
          <p:cNvPr id="2" name="Title 1"/>
          <p:cNvSpPr>
            <a:spLocks noGrp="1"/>
          </p:cNvSpPr>
          <p:nvPr userDrawn="1">
            <p:ph type="title" hasCustomPrompt="1"/>
          </p:nvPr>
        </p:nvSpPr>
        <p:spPr bwMode="gray">
          <a:xfrm>
            <a:off x="403894" y="3810900"/>
            <a:ext cx="5759450" cy="923330"/>
          </a:xfrm>
        </p:spPr>
        <p:txBody>
          <a:bodyPr/>
          <a:lstStyle>
            <a:lvl1pPr>
              <a:defRPr sz="3000">
                <a:solidFill>
                  <a:schemeClr val="tx1"/>
                </a:solidFill>
              </a:defRPr>
            </a:lvl1pPr>
          </a:lstStyle>
          <a:p>
            <a:r>
              <a:rPr lang="en-US" dirty="0" smtClean="0"/>
              <a:t>Presentation Title – Arial 30pt Bold, Use Title Case</a:t>
            </a:r>
            <a:endParaRPr lang="en-US" dirty="0"/>
          </a:p>
        </p:txBody>
      </p:sp>
    </p:spTree>
    <p:extLst>
      <p:ext uri="{BB962C8B-B14F-4D97-AF65-F5344CB8AC3E}">
        <p14:creationId xmlns:p14="http://schemas.microsoft.com/office/powerpoint/2010/main" val="250370532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4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age: Bottom">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403894" y="91373"/>
            <a:ext cx="5682581" cy="246221"/>
          </a:xfrm>
        </p:spPr>
        <p:txBody>
          <a:bodyPr anchor="t" anchorCtr="0"/>
          <a:lstStyle>
            <a:lvl1pPr>
              <a:defRPr sz="1600" b="0">
                <a:solidFill>
                  <a:schemeClr val="tx1"/>
                </a:solidFill>
              </a:defRPr>
            </a:lvl1pPr>
          </a:lstStyle>
          <a:p>
            <a:r>
              <a:rPr lang="en-US" dirty="0" smtClean="0"/>
              <a:t>Presentation subtitle – Arial 16pt regular, sentence case</a:t>
            </a:r>
            <a:endParaRPr lang="en-US" dirty="0"/>
          </a:p>
        </p:txBody>
      </p:sp>
      <p:cxnSp>
        <p:nvCxnSpPr>
          <p:cNvPr id="8" name="Straight Connector 7"/>
          <p:cNvCxnSpPr/>
          <p:nvPr userDrawn="1"/>
        </p:nvCxnSpPr>
        <p:spPr bwMode="gray">
          <a:xfrm>
            <a:off x="403894" y="2610807"/>
            <a:ext cx="2013051"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403894" y="2801414"/>
            <a:ext cx="1367601" cy="123111"/>
          </a:xfrm>
          <a:prstGeom prst="rect">
            <a:avLst/>
          </a:prstGeom>
          <a:noFill/>
        </p:spPr>
        <p:txBody>
          <a:bodyPr wrap="square" lIns="0" tIns="0" rIns="0" bIns="0" rtlCol="0">
            <a:spAutoFit/>
          </a:bodyPr>
          <a:lstStyle/>
          <a:p>
            <a:pPr>
              <a:spcBef>
                <a:spcPts val="500"/>
              </a:spcBef>
            </a:pPr>
            <a:r>
              <a:rPr lang="en-US" sz="800" b="1" dirty="0" smtClean="0"/>
              <a:t>PRESENTED</a:t>
            </a:r>
            <a:r>
              <a:rPr lang="en-US" sz="800" b="1" baseline="0" dirty="0" smtClean="0"/>
              <a:t> BY</a:t>
            </a:r>
            <a:endParaRPr lang="en-US" sz="800" b="1" dirty="0" smtClean="0"/>
          </a:p>
        </p:txBody>
      </p:sp>
      <p:sp>
        <p:nvSpPr>
          <p:cNvPr id="13" name="Text Placeholder 4"/>
          <p:cNvSpPr>
            <a:spLocks noGrp="1"/>
          </p:cNvSpPr>
          <p:nvPr>
            <p:ph type="body" sz="quarter" idx="57" hasCustomPrompt="1"/>
          </p:nvPr>
        </p:nvSpPr>
        <p:spPr bwMode="gray">
          <a:xfrm>
            <a:off x="403894" y="3008123"/>
            <a:ext cx="2013051" cy="153888"/>
          </a:xfrm>
        </p:spPr>
        <p:txBody>
          <a:bodyPr anchor="t" anchorCtr="0">
            <a:normAutofit/>
          </a:bodyPr>
          <a:lstStyle>
            <a:lvl1pPr marL="0" indent="0">
              <a:spcBef>
                <a:spcPts val="0"/>
              </a:spcBef>
              <a:buNone/>
              <a:defRPr sz="1000"/>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Insert Program Name Here</a:t>
            </a:r>
          </a:p>
        </p:txBody>
      </p:sp>
      <p:sp>
        <p:nvSpPr>
          <p:cNvPr id="14" name="Text Placeholder 4"/>
          <p:cNvSpPr>
            <a:spLocks noGrp="1"/>
          </p:cNvSpPr>
          <p:nvPr>
            <p:ph type="body" sz="quarter" idx="62" hasCustomPrompt="1"/>
          </p:nvPr>
        </p:nvSpPr>
        <p:spPr bwMode="gray">
          <a:xfrm>
            <a:off x="403894" y="3244698"/>
            <a:ext cx="2013051" cy="123111"/>
          </a:xfrm>
        </p:spPr>
        <p:txBody>
          <a:bodyPr anchor="t" anchorCtr="0">
            <a:normAutofit/>
          </a:bodyPr>
          <a:lstStyle>
            <a:lvl1pPr marL="0" indent="0">
              <a:spcBef>
                <a:spcPts val="0"/>
              </a:spcBef>
              <a:buNone/>
              <a:defRPr sz="8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advisory.com/XXXX</a:t>
            </a:r>
          </a:p>
        </p:txBody>
      </p:sp>
      <p:sp>
        <p:nvSpPr>
          <p:cNvPr id="15" name="Text Placeholder 4"/>
          <p:cNvSpPr>
            <a:spLocks noGrp="1"/>
          </p:cNvSpPr>
          <p:nvPr>
            <p:ph type="body" sz="quarter" idx="63" hasCustomPrompt="1"/>
          </p:nvPr>
        </p:nvSpPr>
        <p:spPr bwMode="gray">
          <a:xfrm>
            <a:off x="403894" y="3417354"/>
            <a:ext cx="2013051" cy="123111"/>
          </a:xfrm>
        </p:spPr>
        <p:txBody>
          <a:bodyPr anchor="t" anchorCtr="0">
            <a:normAutofit/>
          </a:bodyPr>
          <a:lstStyle>
            <a:lvl1pPr marL="0" indent="0">
              <a:spcBef>
                <a:spcPts val="0"/>
              </a:spcBef>
              <a:buNone/>
              <a:defRPr sz="8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emailaddress@advisory.com</a:t>
            </a:r>
          </a:p>
        </p:txBody>
      </p:sp>
    </p:spTree>
    <p:extLst>
      <p:ext uri="{BB962C8B-B14F-4D97-AF65-F5344CB8AC3E}">
        <p14:creationId xmlns:p14="http://schemas.microsoft.com/office/powerpoint/2010/main" val="26250642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6853" y="318539"/>
            <a:ext cx="3938201" cy="307777"/>
          </a:xfrm>
        </p:spPr>
        <p:txBody>
          <a:bodyPr anchor="t" anchorCtr="0"/>
          <a:lstStyle>
            <a:lvl1pPr>
              <a:defRPr sz="2000" b="0">
                <a:solidFill>
                  <a:schemeClr val="tx1"/>
                </a:solidFill>
              </a:defRPr>
            </a:lvl1pPr>
          </a:lstStyle>
          <a:p>
            <a:r>
              <a:rPr lang="en-US" dirty="0" smtClean="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 here</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email (i.e., smithj@advisory.com)</a:t>
            </a:r>
            <a:endParaRPr lang="en-US" dirty="0"/>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phone (i.e., XXX-XXX-XXXX)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cxnSp>
        <p:nvCxnSpPr>
          <p:cNvPr id="21" name="Straight Connector 20"/>
          <p:cNvCxnSpPr/>
          <p:nvPr userDrawn="1"/>
        </p:nvCxnSpPr>
        <p:spPr bwMode="gray">
          <a:xfrm>
            <a:off x="4879843" y="381000"/>
            <a:ext cx="0" cy="4419599"/>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bwMode="gray">
          <a:xfrm>
            <a:off x="4953945" y="367428"/>
            <a:ext cx="1378894" cy="4425314"/>
          </a:xfrm>
          <a:prstGeom prst="rect">
            <a:avLst/>
          </a:prstGeom>
          <a:noFill/>
        </p:spPr>
        <p:txBody>
          <a:bodyPr wrap="square" lIns="0" tIns="0" rIns="0" bIns="0" rtlCol="0">
            <a:spAutoFit/>
          </a:bodyPr>
          <a:lstStyle/>
          <a:p>
            <a:pPr>
              <a:spcBef>
                <a:spcPts val="400"/>
              </a:spcBef>
            </a:pPr>
            <a:r>
              <a:rPr lang="en-US" sz="530" b="1" baseline="0" dirty="0" smtClean="0">
                <a:solidFill>
                  <a:schemeClr val="tx1"/>
                </a:solidFill>
                <a:latin typeface="+mn-lt"/>
                <a:cs typeface="Arial"/>
              </a:rPr>
              <a:t>LEGAL CAVEAT</a:t>
            </a:r>
          </a:p>
          <a:p>
            <a:pPr>
              <a:spcBef>
                <a:spcPts val="400"/>
              </a:spcBef>
            </a:pPr>
            <a:r>
              <a:rPr lang="en-US" sz="530" baseline="0" dirty="0" smtClean="0">
                <a:solidFill>
                  <a:schemeClr val="tx1"/>
                </a:solidFill>
                <a:latin typeface="+mn-lt"/>
                <a:cs typeface="Aria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spcBef>
                <a:spcPts val="400"/>
              </a:spcBef>
            </a:pPr>
            <a:r>
              <a:rPr lang="en-US" sz="530" baseline="0" dirty="0" smtClean="0">
                <a:solidFill>
                  <a:schemeClr val="tx1"/>
                </a:solidFill>
                <a:latin typeface="+mn-lt"/>
                <a:cs typeface="Aria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Tree>
    <p:extLst>
      <p:ext uri="{BB962C8B-B14F-4D97-AF65-F5344CB8AC3E}">
        <p14:creationId xmlns:p14="http://schemas.microsoft.com/office/powerpoint/2010/main" val="95686619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2" pos="2880">
          <p15:clr>
            <a:srgbClr val="FBAE40"/>
          </p15:clr>
        </p15:guide>
        <p15:guide id="3" orient="horz" pos="2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4" name="TextBox 3"/>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baseline="0" dirty="0" smtClean="0">
                <a:solidFill>
                  <a:schemeClr val="tx1"/>
                </a:solidFill>
                <a:latin typeface="+mn-lt"/>
                <a:cs typeface="Arial"/>
              </a:rPr>
              <a:t>IMPORTANT: Please read the following.</a:t>
            </a:r>
          </a:p>
          <a:p>
            <a:pPr>
              <a:spcBef>
                <a:spcPts val="400"/>
              </a:spcBef>
            </a:pPr>
            <a:r>
              <a:rPr lang="en-US" sz="530" baseline="0" dirty="0" smtClean="0">
                <a:solidFill>
                  <a:schemeClr val="tx1"/>
                </a:solidFill>
                <a:latin typeface="+mn-lt"/>
                <a:cs typeface="Arial"/>
              </a:rPr>
              <a:t>Advisory Board has prepared this report for the exclusive use of its members. Each member acknowledges and agrees that this report and the information contained herein (collectively, the “Report”) are confidential and proprietary</a:t>
            </a:r>
            <a:br>
              <a:rPr lang="en-US" sz="530" baseline="0" dirty="0" smtClean="0">
                <a:solidFill>
                  <a:schemeClr val="tx1"/>
                </a:solidFill>
                <a:latin typeface="+mn-lt"/>
                <a:cs typeface="Arial"/>
              </a:rPr>
            </a:br>
            <a:r>
              <a:rPr lang="en-US" sz="530" baseline="0" dirty="0" smtClean="0">
                <a:solidFill>
                  <a:schemeClr val="tx1"/>
                </a:solidFill>
                <a:latin typeface="+mn-lt"/>
                <a:cs typeface="Arial"/>
              </a:rPr>
              <a:t>to Advisory Board. By accepting delivery of this Report, each member agrees to abide by the terms as stated herein, including the following:</a:t>
            </a:r>
          </a:p>
          <a:p>
            <a:pPr marL="115888" indent="-115888">
              <a:spcBef>
                <a:spcPts val="400"/>
              </a:spcBef>
            </a:pPr>
            <a:r>
              <a:rPr lang="en-US" sz="530" baseline="0" dirty="0" smtClean="0">
                <a:solidFill>
                  <a:schemeClr val="tx1"/>
                </a:solidFill>
                <a:latin typeface="+mn-lt"/>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baseline="0" dirty="0" smtClean="0">
                <a:solidFill>
                  <a:schemeClr val="tx1"/>
                </a:solidFill>
                <a:latin typeface="+mn-lt"/>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baseline="0" dirty="0" smtClean="0">
                <a:solidFill>
                  <a:schemeClr val="tx1"/>
                </a:solidFill>
                <a:latin typeface="+mn-lt"/>
                <a:cs typeface="Arial"/>
              </a:rPr>
            </a:br>
            <a:r>
              <a:rPr lang="en-US" sz="530" baseline="0" dirty="0" smtClean="0">
                <a:solidFill>
                  <a:schemeClr val="tx1"/>
                </a:solidFill>
                <a:latin typeface="+mn-lt"/>
                <a:cs typeface="Arial"/>
              </a:rPr>
              <a:t>(b) any third party.</a:t>
            </a:r>
          </a:p>
          <a:p>
            <a:pPr marL="115888" indent="-115888">
              <a:spcBef>
                <a:spcPts val="400"/>
              </a:spcBef>
            </a:pPr>
            <a:r>
              <a:rPr lang="en-US" sz="530" baseline="0" dirty="0" smtClean="0">
                <a:solidFill>
                  <a:schemeClr val="tx1"/>
                </a:solidFill>
                <a:latin typeface="+mn-lt"/>
                <a:cs typeface="Arial"/>
              </a:rPr>
              <a:t>3.	Each member may make this Report available solely to those of its employees and agents who (a) are registered for the workshop or membership program of</a:t>
            </a:r>
            <a:br>
              <a:rPr lang="en-US" sz="530" baseline="0" dirty="0" smtClean="0">
                <a:solidFill>
                  <a:schemeClr val="tx1"/>
                </a:solidFill>
                <a:latin typeface="+mn-lt"/>
                <a:cs typeface="Arial"/>
              </a:rPr>
            </a:br>
            <a:r>
              <a:rPr lang="en-US" sz="530" baseline="0" dirty="0" smtClean="0">
                <a:solidFill>
                  <a:schemeClr val="tx1"/>
                </a:solidFill>
                <a:latin typeface="+mn-lt"/>
                <a:cs typeface="Arial"/>
              </a:rPr>
              <a:t>which this Report is a part, (b) require access to this Report in order to learn from the information described herein, and</a:t>
            </a:r>
            <a:br>
              <a:rPr lang="en-US" sz="530" baseline="0" dirty="0" smtClean="0">
                <a:solidFill>
                  <a:schemeClr val="tx1"/>
                </a:solidFill>
                <a:latin typeface="+mn-lt"/>
                <a:cs typeface="Arial"/>
              </a:rPr>
            </a:br>
            <a:r>
              <a:rPr lang="en-US" sz="530" baseline="0" dirty="0" smtClean="0">
                <a:solidFill>
                  <a:schemeClr val="tx1"/>
                </a:solidFill>
                <a:latin typeface="+mn-lt"/>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baseline="0" dirty="0" smtClean="0">
                <a:solidFill>
                  <a:schemeClr val="tx1"/>
                </a:solidFill>
                <a:latin typeface="+mn-lt"/>
                <a:cs typeface="Arial"/>
              </a:rPr>
              <a:t>4.	Each member shall not remove from this Report any confidential markings, copyright notices, and/or other similar indicia herein.</a:t>
            </a:r>
          </a:p>
          <a:p>
            <a:pPr marL="115888" indent="-115888">
              <a:spcBef>
                <a:spcPts val="400"/>
              </a:spcBef>
            </a:pPr>
            <a:r>
              <a:rPr lang="en-US" sz="530" baseline="0" dirty="0" smtClean="0">
                <a:solidFill>
                  <a:schemeClr val="tx1"/>
                </a:solidFill>
                <a:latin typeface="+mn-lt"/>
                <a:cs typeface="Arial"/>
              </a:rPr>
              <a:t>5.	Each member is responsible for any breach of its obligations as stated herein by any of its employees or agents.</a:t>
            </a:r>
          </a:p>
          <a:p>
            <a:pPr marL="115888" indent="-115888">
              <a:spcBef>
                <a:spcPts val="400"/>
              </a:spcBef>
            </a:pPr>
            <a:r>
              <a:rPr lang="en-US" sz="530" baseline="0" dirty="0" smtClean="0">
                <a:solidFill>
                  <a:schemeClr val="tx1"/>
                </a:solidFill>
                <a:latin typeface="+mn-lt"/>
                <a:cs typeface="Arial"/>
              </a:rPr>
              <a:t>6.	If a member is unwilling to abide by any</a:t>
            </a:r>
            <a:br>
              <a:rPr lang="en-US" sz="530" baseline="0" dirty="0" smtClean="0">
                <a:solidFill>
                  <a:schemeClr val="tx1"/>
                </a:solidFill>
                <a:latin typeface="+mn-lt"/>
                <a:cs typeface="Arial"/>
              </a:rPr>
            </a:br>
            <a:r>
              <a:rPr lang="en-US" sz="530" baseline="0" dirty="0" smtClean="0">
                <a:solidFill>
                  <a:schemeClr val="tx1"/>
                </a:solidFill>
                <a:latin typeface="+mn-lt"/>
                <a:cs typeface="Arial"/>
              </a:rPr>
              <a:t>of the foregoing obligations, then such member shall promptly return this Report and all copies thereof to Advisory Board.</a:t>
            </a:r>
          </a:p>
        </p:txBody>
      </p:sp>
      <p:cxnSp>
        <p:nvCxnSpPr>
          <p:cNvPr id="5" name="Straight Connector 4"/>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44765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45" name="Title 2"/>
          <p:cNvSpPr>
            <a:spLocks noGrp="1"/>
          </p:cNvSpPr>
          <p:nvPr userDrawn="1">
            <p:ph type="title" hasCustomPrompt="1"/>
          </p:nvPr>
        </p:nvSpPr>
        <p:spPr bwMode="gray">
          <a:xfrm>
            <a:off x="320675" y="165638"/>
            <a:ext cx="3424238" cy="307777"/>
          </a:xfrm>
        </p:spPr>
        <p:txBody>
          <a:bodyPr anchor="t" anchorCtr="0"/>
          <a:lstStyle>
            <a:lvl1pPr>
              <a:defRPr sz="2000" b="0">
                <a:solidFill>
                  <a:schemeClr val="tx1"/>
                </a:solidFill>
              </a:defRPr>
            </a:lvl1pPr>
          </a:lstStyle>
          <a:p>
            <a:r>
              <a:rPr lang="en-US" dirty="0" smtClean="0"/>
              <a:t>Insert Program Name Here</a:t>
            </a:r>
          </a:p>
        </p:txBody>
      </p:sp>
      <p:sp>
        <p:nvSpPr>
          <p:cNvPr id="23" name="Text Placeholder 5"/>
          <p:cNvSpPr>
            <a:spLocks noGrp="1"/>
          </p:cNvSpPr>
          <p:nvPr>
            <p:ph type="body" sz="quarter" idx="37" hasCustomPrompt="1"/>
          </p:nvPr>
        </p:nvSpPr>
        <p:spPr bwMode="gray">
          <a:xfrm>
            <a:off x="597660" y="1041464"/>
            <a:ext cx="3147253"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Project Director (click to add desired text)</a:t>
            </a:r>
          </a:p>
        </p:txBody>
      </p:sp>
      <p:sp>
        <p:nvSpPr>
          <p:cNvPr id="24" name="Text Placeholder 4"/>
          <p:cNvSpPr>
            <a:spLocks noGrp="1"/>
          </p:cNvSpPr>
          <p:nvPr>
            <p:ph type="body" sz="quarter" idx="38" hasCustomPrompt="1"/>
          </p:nvPr>
        </p:nvSpPr>
        <p:spPr bwMode="gray">
          <a:xfrm>
            <a:off x="597660" y="1246507"/>
            <a:ext cx="3147253"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 here</a:t>
            </a:r>
          </a:p>
        </p:txBody>
      </p:sp>
      <p:sp>
        <p:nvSpPr>
          <p:cNvPr id="25" name="Text Placeholder 5"/>
          <p:cNvSpPr>
            <a:spLocks noGrp="1"/>
          </p:cNvSpPr>
          <p:nvPr>
            <p:ph type="body" sz="quarter" idx="39" hasCustomPrompt="1"/>
          </p:nvPr>
        </p:nvSpPr>
        <p:spPr bwMode="gray">
          <a:xfrm>
            <a:off x="597660" y="1444793"/>
            <a:ext cx="3147253"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email (i.e., smithj@advisory.com)</a:t>
            </a:r>
            <a:endParaRPr lang="en-US" dirty="0"/>
          </a:p>
        </p:txBody>
      </p:sp>
      <p:sp>
        <p:nvSpPr>
          <p:cNvPr id="26" name="Text Placeholder 5"/>
          <p:cNvSpPr>
            <a:spLocks noGrp="1"/>
          </p:cNvSpPr>
          <p:nvPr>
            <p:ph type="body" sz="quarter" idx="40" hasCustomPrompt="1"/>
          </p:nvPr>
        </p:nvSpPr>
        <p:spPr bwMode="gray">
          <a:xfrm>
            <a:off x="597660" y="1574781"/>
            <a:ext cx="3147253"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phone (i.e., XXX-XXX-XXXX)</a:t>
            </a:r>
          </a:p>
        </p:txBody>
      </p:sp>
      <p:sp>
        <p:nvSpPr>
          <p:cNvPr id="27" name="Text Placeholder 5"/>
          <p:cNvSpPr>
            <a:spLocks noGrp="1"/>
          </p:cNvSpPr>
          <p:nvPr>
            <p:ph type="body" sz="quarter" idx="41" hasCustomPrompt="1"/>
          </p:nvPr>
        </p:nvSpPr>
        <p:spPr bwMode="gray">
          <a:xfrm>
            <a:off x="597660" y="2009573"/>
            <a:ext cx="3147253"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Research Team (click to add desired text)</a:t>
            </a:r>
          </a:p>
        </p:txBody>
      </p:sp>
      <p:sp>
        <p:nvSpPr>
          <p:cNvPr id="28" name="Text Placeholder 4"/>
          <p:cNvSpPr>
            <a:spLocks noGrp="1"/>
          </p:cNvSpPr>
          <p:nvPr>
            <p:ph type="body" sz="quarter" idx="42" hasCustomPrompt="1"/>
          </p:nvPr>
        </p:nvSpPr>
        <p:spPr bwMode="gray">
          <a:xfrm>
            <a:off x="597660" y="2219100"/>
            <a:ext cx="3147253"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597660" y="2672960"/>
            <a:ext cx="3147253"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Leadership (click to add desired text)</a:t>
            </a:r>
          </a:p>
        </p:txBody>
      </p:sp>
      <p:sp>
        <p:nvSpPr>
          <p:cNvPr id="30" name="Text Placeholder 4"/>
          <p:cNvSpPr>
            <a:spLocks noGrp="1"/>
          </p:cNvSpPr>
          <p:nvPr>
            <p:ph type="body" sz="quarter" idx="44" hasCustomPrompt="1"/>
          </p:nvPr>
        </p:nvSpPr>
        <p:spPr bwMode="gray">
          <a:xfrm>
            <a:off x="597660" y="2882487"/>
            <a:ext cx="3147253"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31" name="Text Placeholder 5"/>
          <p:cNvSpPr>
            <a:spLocks noGrp="1"/>
          </p:cNvSpPr>
          <p:nvPr>
            <p:ph type="body" sz="quarter" idx="45" hasCustomPrompt="1"/>
          </p:nvPr>
        </p:nvSpPr>
        <p:spPr bwMode="gray">
          <a:xfrm>
            <a:off x="597660" y="3336364"/>
            <a:ext cx="3147253"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Design Consultant (click to add desired text)</a:t>
            </a:r>
          </a:p>
        </p:txBody>
      </p:sp>
      <p:sp>
        <p:nvSpPr>
          <p:cNvPr id="32" name="Text Placeholder 4"/>
          <p:cNvSpPr>
            <a:spLocks noGrp="1"/>
          </p:cNvSpPr>
          <p:nvPr>
            <p:ph type="body" sz="quarter" idx="46" hasCustomPrompt="1"/>
          </p:nvPr>
        </p:nvSpPr>
        <p:spPr bwMode="gray">
          <a:xfrm>
            <a:off x="597660" y="3545891"/>
            <a:ext cx="3147253"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cxnSp>
        <p:nvCxnSpPr>
          <p:cNvPr id="15" name="Straight Connector 14"/>
          <p:cNvCxnSpPr/>
          <p:nvPr userDrawn="1"/>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bwMode="gray">
          <a:xfrm>
            <a:off x="4222376" y="109807"/>
            <a:ext cx="2104283" cy="4603824"/>
          </a:xfrm>
          <a:prstGeom prst="rect">
            <a:avLst/>
          </a:prstGeom>
          <a:noFill/>
        </p:spPr>
        <p:txBody>
          <a:bodyPr wrap="square" lIns="0" tIns="0" rIns="0" bIns="0" rtlCol="0">
            <a:spAutoFit/>
          </a:bodyPr>
          <a:lstStyle/>
          <a:p>
            <a:pPr>
              <a:spcBef>
                <a:spcPts val="300"/>
              </a:spcBef>
            </a:pPr>
            <a:r>
              <a:rPr lang="en-US" sz="450" b="1" dirty="0" smtClean="0"/>
              <a:t>LEGAL CAVEAT</a:t>
            </a:r>
          </a:p>
          <a:p>
            <a:pPr>
              <a:spcBef>
                <a:spcPts val="300"/>
              </a:spcBef>
            </a:pPr>
            <a:r>
              <a:rPr lang="en-US" sz="450" dirty="0" smtClean="0"/>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spcBef>
                <a:spcPts val="300"/>
              </a:spcBef>
            </a:pPr>
            <a:r>
              <a:rPr lang="en-US" sz="450" dirty="0" smtClean="0"/>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smtClean="0"/>
              <a:t>IMPORTANT: Please read the following.</a:t>
            </a:r>
          </a:p>
          <a:p>
            <a:pPr>
              <a:spcBef>
                <a:spcPts val="300"/>
              </a:spcBef>
            </a:pPr>
            <a:r>
              <a:rPr lang="en-US" sz="450" dirty="0" smtClean="0"/>
              <a:t>Advisory Board has prepared this report for the exclusive use of its members.</a:t>
            </a:r>
            <a:br>
              <a:rPr lang="en-US" sz="450" dirty="0" smtClean="0"/>
            </a:br>
            <a:r>
              <a:rPr lang="en-US" sz="450" dirty="0" smtClean="0"/>
              <a:t>Each member acknowledges and agrees that this report and the information contained herein (collectively, the “Report”) are confidential and proprietary to Advisory Board. By accepting delivery of this Report, each member agrees to</a:t>
            </a:r>
            <a:br>
              <a:rPr lang="en-US" sz="450" dirty="0" smtClean="0"/>
            </a:br>
            <a:r>
              <a:rPr lang="en-US" sz="450" dirty="0" smtClean="0"/>
              <a:t>abide by the terms as stated herein, including the following:</a:t>
            </a:r>
          </a:p>
          <a:p>
            <a:pPr marL="115888" indent="-115888">
              <a:spcBef>
                <a:spcPts val="300"/>
              </a:spcBef>
            </a:pPr>
            <a:r>
              <a:rPr lang="en-US" sz="450" dirty="0" smtClean="0"/>
              <a:t>1.	Advisory Board owns all right, title, and interest in and to this Report. Except as stated herein, no right, license, permission, or interest of any kind in this Report is intended to be given, transferred to, or acquired by a member.</a:t>
            </a:r>
            <a:br>
              <a:rPr lang="en-US" sz="450" dirty="0" smtClean="0"/>
            </a:br>
            <a:r>
              <a:rPr lang="en-US" sz="450" dirty="0" smtClean="0"/>
              <a:t>Each member is authorized to use</a:t>
            </a:r>
            <a:r>
              <a:rPr lang="en-US" sz="450" baseline="0" dirty="0" smtClean="0"/>
              <a:t> </a:t>
            </a:r>
            <a:r>
              <a:rPr lang="en-US" sz="450" dirty="0" smtClean="0"/>
              <a:t>this Report only to the extent expressly authorized herein.</a:t>
            </a:r>
          </a:p>
          <a:p>
            <a:pPr marL="115888" indent="-115888">
              <a:spcBef>
                <a:spcPts val="300"/>
              </a:spcBef>
            </a:pPr>
            <a:r>
              <a:rPr lang="en-US" sz="450" dirty="0" smtClean="0"/>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smtClean="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smtClean="0"/>
              <a:t>4.	Each member shall not remove from this Report any confidential markings, copyright notices, and/or other similar indicia herein.</a:t>
            </a:r>
          </a:p>
          <a:p>
            <a:pPr marL="115888" indent="-115888">
              <a:spcBef>
                <a:spcPts val="300"/>
              </a:spcBef>
            </a:pPr>
            <a:r>
              <a:rPr lang="en-US" sz="450" dirty="0" smtClean="0"/>
              <a:t>5.	Each member is responsible for any breach of its obligations as stated herein by any of its employees or agents.</a:t>
            </a:r>
          </a:p>
          <a:p>
            <a:pPr marL="115888" indent="-115888">
              <a:spcBef>
                <a:spcPts val="300"/>
              </a:spcBef>
            </a:pPr>
            <a:r>
              <a:rPr lang="en-US" sz="450" dirty="0" smtClean="0"/>
              <a:t>6.	If a member is unwilling to abide by any of the foregoing obligations, then</a:t>
            </a:r>
            <a:br>
              <a:rPr lang="en-US" sz="450" dirty="0" smtClean="0"/>
            </a:br>
            <a:r>
              <a:rPr lang="en-US" sz="450" dirty="0" smtClean="0"/>
              <a:t>such member shall promptly return this Report and all copies thereof to Advisory Board.</a:t>
            </a:r>
          </a:p>
        </p:txBody>
      </p:sp>
    </p:spTree>
    <p:extLst>
      <p:ext uri="{BB962C8B-B14F-4D97-AF65-F5344CB8AC3E}">
        <p14:creationId xmlns:p14="http://schemas.microsoft.com/office/powerpoint/2010/main" val="39483562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2" orient="horz" pos="144">
          <p15:clr>
            <a:srgbClr val="FBAE40"/>
          </p15:clr>
        </p15:guide>
        <p15:guide id="3" pos="235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0" y="1012086"/>
            <a:ext cx="6401037"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Text Placeholder 5"/>
          <p:cNvSpPr>
            <a:spLocks noGrp="1"/>
          </p:cNvSpPr>
          <p:nvPr>
            <p:ph type="body" sz="quarter" idx="21" hasCustomPrompt="1"/>
          </p:nvPr>
        </p:nvSpPr>
        <p:spPr bwMode="gray">
          <a:xfrm>
            <a:off x="2017639"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Name Appears Here Identically to Official Lock-up</a:t>
            </a:r>
          </a:p>
        </p:txBody>
      </p:sp>
      <p:cxnSp>
        <p:nvCxnSpPr>
          <p:cNvPr id="16" name="Straight Connector 15"/>
          <p:cNvCxnSpPr/>
          <p:nvPr userDrawn="1"/>
        </p:nvCxnSpPr>
        <p:spPr bwMode="gray">
          <a:xfrm>
            <a:off x="1900314"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smtClean="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 Arial 12pt regular, sentence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Tree>
    <p:extLst>
      <p:ext uri="{BB962C8B-B14F-4D97-AF65-F5344CB8AC3E}">
        <p14:creationId xmlns:p14="http://schemas.microsoft.com/office/powerpoint/2010/main" val="33483809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60">
          <p15:clr>
            <a:srgbClr val="FBAE40"/>
          </p15:clr>
        </p15:guide>
        <p15:guide id="2" orient="horz" pos="1681" userDrawn="1">
          <p15:clr>
            <a:srgbClr val="FBAE40"/>
          </p15:clr>
        </p15:guide>
        <p15:guide id="3" orient="horz" pos="175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bwMode="gray">
          <a:xfrm>
            <a:off x="2255665" y="3254739"/>
            <a:ext cx="1889471" cy="1529778"/>
            <a:chOff x="2933881" y="3995625"/>
            <a:chExt cx="1889471" cy="1529778"/>
          </a:xfrm>
        </p:grpSpPr>
        <p:cxnSp>
          <p:nvCxnSpPr>
            <p:cNvPr id="2" name="Straight Connector 1"/>
            <p:cNvCxnSpPr/>
            <p:nvPr userDrawn="1"/>
          </p:nvCxnSpPr>
          <p:spPr bwMode="gray">
            <a:xfrm>
              <a:off x="2933881" y="3995625"/>
              <a:ext cx="1889471"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bwMode="gray">
            <a:xfrm>
              <a:off x="2933881" y="5525403"/>
              <a:ext cx="1889471"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933881" y="4089205"/>
              <a:ext cx="1889470" cy="1360419"/>
            </a:xfrm>
            <a:prstGeom prst="rect">
              <a:avLst/>
            </a:prstGeom>
          </p:spPr>
        </p:pic>
      </p:grpSp>
    </p:spTree>
    <p:extLst>
      <p:ext uri="{BB962C8B-B14F-4D97-AF65-F5344CB8AC3E}">
        <p14:creationId xmlns:p14="http://schemas.microsoft.com/office/powerpoint/2010/main" val="4894834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4" name="Rectangle 13">
            <a:hlinkClick r:id="rId2"/>
          </p:cNvPr>
          <p:cNvSpPr/>
          <p:nvPr userDrawn="1"/>
        </p:nvSpPr>
        <p:spPr bwMode="gray">
          <a:xfrm>
            <a:off x="162397" y="3482330"/>
            <a:ext cx="2832100" cy="115305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7227" y="3518112"/>
            <a:ext cx="1693762" cy="646139"/>
          </a:xfrm>
          <a:prstGeom prst="rect">
            <a:avLst/>
          </a:prstGeom>
        </p:spPr>
      </p:pic>
      <p:sp>
        <p:nvSpPr>
          <p:cNvPr id="16" name="TextBox 15"/>
          <p:cNvSpPr txBox="1"/>
          <p:nvPr userDrawn="1"/>
        </p:nvSpPr>
        <p:spPr bwMode="gray">
          <a:xfrm>
            <a:off x="324324" y="4219115"/>
            <a:ext cx="3043189" cy="323165"/>
          </a:xfrm>
          <a:prstGeom prst="rect">
            <a:avLst/>
          </a:prstGeom>
          <a:noFill/>
        </p:spPr>
        <p:txBody>
          <a:bodyPr wrap="square" lIns="0" tIns="0" rIns="0" bIns="0" rtlCol="0" anchor="t" anchorCtr="0">
            <a:spAutoFit/>
          </a:bodyPr>
          <a:lstStyle/>
          <a:p>
            <a:pPr algn="l">
              <a:lnSpc>
                <a:spcPct val="100000"/>
              </a:lnSpc>
              <a:spcBef>
                <a:spcPts val="0"/>
              </a:spcBef>
            </a:pPr>
            <a:r>
              <a:rPr lang="en-US" sz="1050" b="0" dirty="0" smtClean="0">
                <a:solidFill>
                  <a:schemeClr val="tx1"/>
                </a:solidFill>
              </a:rPr>
              <a:t>655 New York Avenue NW, Washington DC 20001</a:t>
            </a:r>
          </a:p>
          <a:p>
            <a:pPr algn="l">
              <a:lnSpc>
                <a:spcPct val="100000"/>
              </a:lnSpc>
              <a:spcBef>
                <a:spcPts val="0"/>
              </a:spcBef>
            </a:pPr>
            <a:r>
              <a:rPr lang="en-US" sz="1050" b="0" dirty="0" smtClean="0">
                <a:solidFill>
                  <a:schemeClr val="tx1"/>
                </a:solidFill>
              </a:rPr>
              <a:t>202-266-5600 </a:t>
            </a:r>
            <a:r>
              <a:rPr lang="en-US" sz="900" dirty="0" smtClean="0">
                <a:solidFill>
                  <a:schemeClr val="tx1"/>
                </a:solidFill>
              </a:rPr>
              <a:t>│</a:t>
            </a:r>
            <a:r>
              <a:rPr lang="en-US" sz="1050" b="0" dirty="0" smtClean="0">
                <a:solidFill>
                  <a:schemeClr val="tx1"/>
                </a:solidFill>
              </a:rPr>
              <a:t> </a:t>
            </a:r>
            <a:r>
              <a:rPr lang="en-US" sz="1050" b="1" dirty="0" smtClean="0">
                <a:solidFill>
                  <a:schemeClr val="tx1"/>
                </a:solidFill>
              </a:rPr>
              <a:t>advisory.com</a:t>
            </a:r>
          </a:p>
        </p:txBody>
      </p:sp>
    </p:spTree>
    <p:extLst>
      <p:ext uri="{BB962C8B-B14F-4D97-AF65-F5344CB8AC3E}">
        <p14:creationId xmlns:p14="http://schemas.microsoft.com/office/powerpoint/2010/main" val="4539515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sp>
        <p:nvSpPr>
          <p:cNvPr id="8" name="Rectangle 7">
            <a:hlinkClick r:id="rId2"/>
          </p:cNvPr>
          <p:cNvSpPr/>
          <p:nvPr userDrawn="1"/>
        </p:nvSpPr>
        <p:spPr bwMode="gray">
          <a:xfrm>
            <a:off x="162396" y="3482330"/>
            <a:ext cx="4279857" cy="115305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7227" y="3518112"/>
            <a:ext cx="1693762" cy="646139"/>
          </a:xfrm>
          <a:prstGeom prst="rect">
            <a:avLst/>
          </a:prstGeom>
        </p:spPr>
      </p:pic>
      <p:sp>
        <p:nvSpPr>
          <p:cNvPr id="10" name="TextBox 9"/>
          <p:cNvSpPr txBox="1"/>
          <p:nvPr userDrawn="1"/>
        </p:nvSpPr>
        <p:spPr bwMode="gray">
          <a:xfrm>
            <a:off x="324325" y="4219115"/>
            <a:ext cx="4062324" cy="323165"/>
          </a:xfrm>
          <a:prstGeom prst="rect">
            <a:avLst/>
          </a:prstGeom>
          <a:noFill/>
        </p:spPr>
        <p:txBody>
          <a:bodyPr wrap="square" lIns="0" tIns="0" rIns="0" bIns="0" rtlCol="0" anchor="t" anchorCtr="0">
            <a:spAutoFit/>
          </a:bodyPr>
          <a:lstStyle/>
          <a:p>
            <a:pPr algn="l">
              <a:lnSpc>
                <a:spcPct val="100000"/>
              </a:lnSpc>
              <a:spcBef>
                <a:spcPts val="0"/>
              </a:spcBef>
            </a:pPr>
            <a:r>
              <a:rPr lang="en-US" sz="1050" b="0" dirty="0" smtClean="0">
                <a:solidFill>
                  <a:schemeClr val="tx1"/>
                </a:solidFill>
              </a:rPr>
              <a:t>Third Floor, Melbourne House, 46 Aldwych, London WC2B 4LL, UK</a:t>
            </a:r>
          </a:p>
          <a:p>
            <a:pPr algn="l">
              <a:lnSpc>
                <a:spcPct val="100000"/>
              </a:lnSpc>
              <a:spcBef>
                <a:spcPts val="0"/>
              </a:spcBef>
            </a:pPr>
            <a:r>
              <a:rPr lang="en-US" sz="1050" b="0" dirty="0" smtClean="0">
                <a:solidFill>
                  <a:schemeClr val="tx1"/>
                </a:solidFill>
              </a:rPr>
              <a:t>+44-(0)-203-100-6800 </a:t>
            </a:r>
            <a:r>
              <a:rPr lang="en-US" sz="900" dirty="0" smtClean="0">
                <a:solidFill>
                  <a:schemeClr val="tx1"/>
                </a:solidFill>
              </a:rPr>
              <a:t>│</a:t>
            </a:r>
            <a:r>
              <a:rPr lang="en-US" sz="1050" b="0" dirty="0" smtClean="0">
                <a:solidFill>
                  <a:schemeClr val="tx1"/>
                </a:solidFill>
              </a:rPr>
              <a:t> </a:t>
            </a:r>
            <a:r>
              <a:rPr lang="en-US" sz="1050" b="1" dirty="0" smtClean="0">
                <a:solidFill>
                  <a:schemeClr val="tx1"/>
                </a:solidFill>
              </a:rPr>
              <a:t>advisory.com</a:t>
            </a:r>
          </a:p>
        </p:txBody>
      </p:sp>
    </p:spTree>
    <p:extLst>
      <p:ext uri="{BB962C8B-B14F-4D97-AF65-F5344CB8AC3E}">
        <p14:creationId xmlns:p14="http://schemas.microsoft.com/office/powerpoint/2010/main" val="38851407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o Not USe">
    <p:bg bwMode="black">
      <p:bgPr>
        <a:solidFill>
          <a:schemeClr val="accent5"/>
        </a:solidFill>
        <a:effectLst/>
      </p:bgPr>
    </p:bg>
    <p:spTree>
      <p:nvGrpSpPr>
        <p:cNvPr id="1" name=""/>
        <p:cNvGrpSpPr/>
        <p:nvPr/>
      </p:nvGrpSpPr>
      <p:grpSpPr>
        <a:xfrm>
          <a:off x="0" y="0"/>
          <a:ext cx="0" cy="0"/>
          <a:chOff x="0" y="0"/>
          <a:chExt cx="0" cy="0"/>
        </a:xfrm>
      </p:grpSpPr>
      <p:sp>
        <p:nvSpPr>
          <p:cNvPr id="3" name="TextBox 2"/>
          <p:cNvSpPr txBox="1"/>
          <p:nvPr userDrawn="1"/>
        </p:nvSpPr>
        <p:spPr bwMode="white">
          <a:xfrm>
            <a:off x="314325" y="245864"/>
            <a:ext cx="4914167" cy="4308872"/>
          </a:xfrm>
          <a:prstGeom prst="rect">
            <a:avLst/>
          </a:prstGeom>
          <a:noFill/>
        </p:spPr>
        <p:txBody>
          <a:bodyPr wrap="square" lIns="0" tIns="0" rIns="0" bIns="0" rtlCol="0">
            <a:spAutoFit/>
          </a:bodyPr>
          <a:lstStyle/>
          <a:p>
            <a:pPr>
              <a:spcBef>
                <a:spcPts val="500"/>
              </a:spcBef>
            </a:pPr>
            <a:r>
              <a:rPr lang="en-US" sz="7000" b="1" dirty="0" smtClean="0">
                <a:solidFill>
                  <a:schemeClr val="bg1"/>
                </a:solidFill>
              </a:rPr>
              <a:t>DON’T USE LAYOUTS PAST THIS SLIDE</a:t>
            </a:r>
          </a:p>
        </p:txBody>
      </p:sp>
    </p:spTree>
    <p:extLst>
      <p:ext uri="{BB962C8B-B14F-4D97-AF65-F5344CB8AC3E}">
        <p14:creationId xmlns:p14="http://schemas.microsoft.com/office/powerpoint/2010/main" val="2333930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 In-Brief (030117)">
    <p:bg bwMode="gray">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
        <p:nvSpPr>
          <p:cNvPr id="30" name="TextBox 29"/>
          <p:cNvSpPr txBox="1"/>
          <p:nvPr userDrawn="1"/>
        </p:nvSpPr>
        <p:spPr bwMode="gray">
          <a:xfrm>
            <a:off x="1465263" y="2102279"/>
            <a:ext cx="3470275" cy="863313"/>
          </a:xfrm>
          <a:prstGeom prst="rect">
            <a:avLst/>
          </a:prstGeom>
          <a:noFill/>
        </p:spPr>
        <p:txBody>
          <a:bodyPr wrap="square" lIns="0" tIns="0" rIns="0" bIns="0" rtlCol="0">
            <a:spAutoFit/>
          </a:bodyPr>
          <a:lstStyle/>
          <a:p>
            <a:pPr>
              <a:lnSpc>
                <a:spcPct val="110000"/>
              </a:lnSpc>
              <a:spcBef>
                <a:spcPts val="500"/>
              </a:spcBef>
            </a:pPr>
            <a:r>
              <a:rPr lang="en-US" sz="1700" dirty="0" smtClean="0"/>
              <a:t>The divisional</a:t>
            </a:r>
            <a:r>
              <a:rPr lang="en-US" sz="1700" baseline="0" dirty="0" smtClean="0"/>
              <a:t> overview specific to Advisory Board Research will return at a point in the future.</a:t>
            </a:r>
            <a:endParaRPr lang="en-US" sz="1700" dirty="0" smtClean="0"/>
          </a:p>
        </p:txBody>
      </p:sp>
      <p:sp>
        <p:nvSpPr>
          <p:cNvPr id="31" name="TextBox 30"/>
          <p:cNvSpPr txBox="1"/>
          <p:nvPr userDrawn="1"/>
        </p:nvSpPr>
        <p:spPr bwMode="gray">
          <a:xfrm>
            <a:off x="1465263" y="1765729"/>
            <a:ext cx="1601787" cy="186205"/>
          </a:xfrm>
          <a:prstGeom prst="rect">
            <a:avLst/>
          </a:prstGeom>
          <a:noFill/>
        </p:spPr>
        <p:txBody>
          <a:bodyPr wrap="square" lIns="0" tIns="0" rIns="0" bIns="0" rtlCol="0">
            <a:spAutoFit/>
          </a:bodyPr>
          <a:lstStyle/>
          <a:p>
            <a:pPr>
              <a:lnSpc>
                <a:spcPct val="110000"/>
              </a:lnSpc>
              <a:spcBef>
                <a:spcPts val="500"/>
              </a:spcBef>
            </a:pPr>
            <a:r>
              <a:rPr lang="en-US" sz="1100" dirty="0" smtClean="0">
                <a:solidFill>
                  <a:schemeClr val="accent2"/>
                </a:solidFill>
              </a:rPr>
              <a:t>Guidance</a:t>
            </a:r>
            <a:r>
              <a:rPr lang="en-US" sz="1100" baseline="0" dirty="0" smtClean="0">
                <a:solidFill>
                  <a:schemeClr val="accent2"/>
                </a:solidFill>
              </a:rPr>
              <a:t> as of 07/23/18</a:t>
            </a:r>
            <a:endParaRPr lang="en-US" sz="1100" dirty="0" smtClean="0">
              <a:solidFill>
                <a:schemeClr val="accent2"/>
              </a:solidFill>
            </a:endParaRPr>
          </a:p>
        </p:txBody>
      </p:sp>
      <p:cxnSp>
        <p:nvCxnSpPr>
          <p:cNvPr id="32" name="Straight Connector 31"/>
          <p:cNvCxnSpPr/>
          <p:nvPr userDrawn="1"/>
        </p:nvCxnSpPr>
        <p:spPr bwMode="gray">
          <a:xfrm>
            <a:off x="1095375" y="1370909"/>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1095375" y="3361634"/>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0439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smtClean="0"/>
              <a:t>Presentation Title – Arial 35pt Regular, Use Title Case</a:t>
            </a:r>
          </a:p>
        </p:txBody>
      </p:sp>
      <p:sp>
        <p:nvSpPr>
          <p:cNvPr id="6" name="Text Placeholder 5"/>
          <p:cNvSpPr>
            <a:spLocks noGrp="1"/>
          </p:cNvSpPr>
          <p:nvPr>
            <p:ph type="body" sz="quarter" idx="21" hasCustomPrompt="1"/>
          </p:nvPr>
        </p:nvSpPr>
        <p:spPr bwMode="gray">
          <a:xfrm>
            <a:off x="495300"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Name Appears Here Identically to Official Lock-up</a:t>
            </a:r>
          </a:p>
        </p:txBody>
      </p:sp>
      <p:sp>
        <p:nvSpPr>
          <p:cNvPr id="7" name="Rectangle 6"/>
          <p:cNvSpPr/>
          <p:nvPr userDrawn="1"/>
        </p:nvSpPr>
        <p:spPr bwMode="gray">
          <a:xfrm>
            <a:off x="0" y="1805635"/>
            <a:ext cx="6400800" cy="699919"/>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8" name="Group 7"/>
          <p:cNvGrpSpPr/>
          <p:nvPr userDrawn="1"/>
        </p:nvGrpSpPr>
        <p:grpSpPr bwMode="gray">
          <a:xfrm>
            <a:off x="464410" y="1589623"/>
            <a:ext cx="1131946" cy="1131944"/>
            <a:chOff x="2758573" y="886345"/>
            <a:chExt cx="1427762" cy="1427760"/>
          </a:xfrm>
        </p:grpSpPr>
        <p:sp>
          <p:nvSpPr>
            <p:cNvPr id="9" name="Octagon 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0" name="Octagon 9"/>
            <p:cNvSpPr/>
            <p:nvPr/>
          </p:nvSpPr>
          <p:spPr bwMode="gray">
            <a:xfrm>
              <a:off x="2816200" y="943972"/>
              <a:ext cx="1312508" cy="1312506"/>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1" name="TextBox 10"/>
          <p:cNvSpPr txBox="1"/>
          <p:nvPr userDrawn="1"/>
        </p:nvSpPr>
        <p:spPr bwMode="gray">
          <a:xfrm>
            <a:off x="464410" y="2001707"/>
            <a:ext cx="1138490" cy="307777"/>
          </a:xfrm>
          <a:prstGeom prst="rect">
            <a:avLst/>
          </a:prstGeom>
          <a:noFill/>
        </p:spPr>
        <p:txBody>
          <a:bodyPr wrap="square" lIns="0" tIns="0" rIns="0" bIns="0" rtlCol="0">
            <a:spAutoFit/>
          </a:bodyPr>
          <a:lstStyle/>
          <a:p>
            <a:pPr algn="ctr">
              <a:spcBef>
                <a:spcPts val="500"/>
              </a:spcBef>
            </a:pPr>
            <a:r>
              <a:rPr lang="en-US" sz="2000" b="1" dirty="0" smtClean="0">
                <a:solidFill>
                  <a:schemeClr val="bg1"/>
                </a:solidFill>
                <a:cs typeface="Arial" panose="020B0604020202020204" pitchFamily="34" charset="0"/>
              </a:rPr>
              <a:t>STOP</a:t>
            </a:r>
          </a:p>
        </p:txBody>
      </p:sp>
      <p:sp>
        <p:nvSpPr>
          <p:cNvPr id="14" name="TextBox 13"/>
          <p:cNvSpPr txBox="1"/>
          <p:nvPr userDrawn="1"/>
        </p:nvSpPr>
        <p:spPr bwMode="gray">
          <a:xfrm>
            <a:off x="1906591" y="1919101"/>
            <a:ext cx="3065319" cy="461665"/>
          </a:xfrm>
          <a:prstGeom prst="rect">
            <a:avLst/>
          </a:prstGeom>
          <a:noFill/>
        </p:spPr>
        <p:txBody>
          <a:bodyPr wrap="square" lIns="0" tIns="0" rIns="0" bIns="0" rtlCol="0">
            <a:spAutoFit/>
          </a:bodyPr>
          <a:lstStyle/>
          <a:p>
            <a:pPr>
              <a:spcBef>
                <a:spcPts val="500"/>
              </a:spcBef>
            </a:pPr>
            <a:r>
              <a:rPr lang="en-US" sz="1000" dirty="0" smtClean="0">
                <a:solidFill>
                  <a:schemeClr val="bg1"/>
                </a:solidFill>
              </a:rPr>
              <a:t>This</a:t>
            </a:r>
            <a:r>
              <a:rPr lang="en-US" sz="1000" baseline="0" dirty="0" smtClean="0">
                <a:solidFill>
                  <a:schemeClr val="bg1"/>
                </a:solidFill>
              </a:rPr>
              <a:t> cover strategy has been retired from use within the Advisory Board brand. You MUST update with the new </a:t>
            </a:r>
            <a:r>
              <a:rPr lang="en-US" sz="1000" b="1" baseline="0" dirty="0" smtClean="0">
                <a:solidFill>
                  <a:schemeClr val="bg1"/>
                </a:solidFill>
              </a:rPr>
              <a:t>Cover Page: Top </a:t>
            </a:r>
            <a:r>
              <a:rPr lang="en-US" sz="1000" baseline="0" dirty="0" smtClean="0">
                <a:solidFill>
                  <a:schemeClr val="bg1"/>
                </a:solidFill>
              </a:rPr>
              <a:t>layout. </a:t>
            </a:r>
            <a:endParaRPr lang="en-US" sz="1000" dirty="0" smtClean="0">
              <a:solidFill>
                <a:schemeClr val="bg1"/>
              </a:solidFill>
            </a:endParaRPr>
          </a:p>
        </p:txBody>
      </p:sp>
    </p:spTree>
    <p:extLst>
      <p:ext uri="{BB962C8B-B14F-4D97-AF65-F5344CB8AC3E}">
        <p14:creationId xmlns:p14="http://schemas.microsoft.com/office/powerpoint/2010/main" val="384611366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12">
          <p15:clr>
            <a:srgbClr val="FBAE40"/>
          </p15:clr>
        </p15:guide>
        <p15:guide id="2" orient="horz" pos="29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smtClean="0"/>
              <a:t>Presentation Title – Arial 35pt Regular, Use Title Case</a:t>
            </a:r>
          </a:p>
        </p:txBody>
      </p:sp>
      <p:sp>
        <p:nvSpPr>
          <p:cNvPr id="4" name="Rectangle 3"/>
          <p:cNvSpPr/>
          <p:nvPr userDrawn="1"/>
        </p:nvSpPr>
        <p:spPr bwMode="gray">
          <a:xfrm>
            <a:off x="0" y="1805635"/>
            <a:ext cx="6400800" cy="699919"/>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6" name="Group 5"/>
          <p:cNvGrpSpPr/>
          <p:nvPr userDrawn="1"/>
        </p:nvGrpSpPr>
        <p:grpSpPr bwMode="gray">
          <a:xfrm>
            <a:off x="464410" y="1589623"/>
            <a:ext cx="1131946" cy="1131944"/>
            <a:chOff x="2758573" y="886345"/>
            <a:chExt cx="1427762" cy="1427760"/>
          </a:xfrm>
        </p:grpSpPr>
        <p:sp>
          <p:nvSpPr>
            <p:cNvPr id="7" name="Octagon 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8" name="Octagon 7"/>
            <p:cNvSpPr/>
            <p:nvPr/>
          </p:nvSpPr>
          <p:spPr bwMode="gray">
            <a:xfrm>
              <a:off x="2816200" y="943972"/>
              <a:ext cx="1312508" cy="1312506"/>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9" name="TextBox 8"/>
          <p:cNvSpPr txBox="1"/>
          <p:nvPr userDrawn="1"/>
        </p:nvSpPr>
        <p:spPr bwMode="gray">
          <a:xfrm>
            <a:off x="464410" y="2001707"/>
            <a:ext cx="1138490" cy="307777"/>
          </a:xfrm>
          <a:prstGeom prst="rect">
            <a:avLst/>
          </a:prstGeom>
          <a:noFill/>
        </p:spPr>
        <p:txBody>
          <a:bodyPr wrap="square" lIns="0" tIns="0" rIns="0" bIns="0" rtlCol="0">
            <a:spAutoFit/>
          </a:bodyPr>
          <a:lstStyle/>
          <a:p>
            <a:pPr algn="ctr">
              <a:spcBef>
                <a:spcPts val="500"/>
              </a:spcBef>
            </a:pPr>
            <a:r>
              <a:rPr lang="en-US" sz="2000" b="1" dirty="0" smtClean="0">
                <a:solidFill>
                  <a:schemeClr val="bg1"/>
                </a:solidFill>
                <a:cs typeface="Arial" panose="020B0604020202020204" pitchFamily="34" charset="0"/>
              </a:rPr>
              <a:t>STOP</a:t>
            </a:r>
          </a:p>
        </p:txBody>
      </p:sp>
      <p:sp>
        <p:nvSpPr>
          <p:cNvPr id="10" name="TextBox 9"/>
          <p:cNvSpPr txBox="1"/>
          <p:nvPr userDrawn="1"/>
        </p:nvSpPr>
        <p:spPr bwMode="gray">
          <a:xfrm>
            <a:off x="1906591" y="1919101"/>
            <a:ext cx="3065319" cy="461665"/>
          </a:xfrm>
          <a:prstGeom prst="rect">
            <a:avLst/>
          </a:prstGeom>
          <a:noFill/>
        </p:spPr>
        <p:txBody>
          <a:bodyPr wrap="square" lIns="0" tIns="0" rIns="0" bIns="0" rtlCol="0">
            <a:spAutoFit/>
          </a:bodyPr>
          <a:lstStyle/>
          <a:p>
            <a:pPr>
              <a:spcBef>
                <a:spcPts val="500"/>
              </a:spcBef>
            </a:pPr>
            <a:r>
              <a:rPr lang="en-US" sz="1000" dirty="0" smtClean="0">
                <a:solidFill>
                  <a:schemeClr val="bg1"/>
                </a:solidFill>
              </a:rPr>
              <a:t>This</a:t>
            </a:r>
            <a:r>
              <a:rPr lang="en-US" sz="1000" baseline="0" dirty="0" smtClean="0">
                <a:solidFill>
                  <a:schemeClr val="bg1"/>
                </a:solidFill>
              </a:rPr>
              <a:t> cover strategy has been retired from use within the Advisory Board brand. You MUST update with the new </a:t>
            </a:r>
            <a:r>
              <a:rPr lang="en-US" sz="1000" b="1" baseline="0" dirty="0" smtClean="0">
                <a:solidFill>
                  <a:schemeClr val="bg1"/>
                </a:solidFill>
              </a:rPr>
              <a:t>Cover Page: Top </a:t>
            </a:r>
            <a:r>
              <a:rPr lang="en-US" sz="1000" baseline="0" dirty="0" smtClean="0">
                <a:solidFill>
                  <a:schemeClr val="bg1"/>
                </a:solidFill>
              </a:rPr>
              <a:t>layout. </a:t>
            </a:r>
            <a:endParaRPr lang="en-US" sz="1000" dirty="0" smtClean="0">
              <a:solidFill>
                <a:schemeClr val="bg1"/>
              </a:solidFill>
            </a:endParaRPr>
          </a:p>
        </p:txBody>
      </p:sp>
    </p:spTree>
    <p:extLst>
      <p:ext uri="{BB962C8B-B14F-4D97-AF65-F5344CB8AC3E}">
        <p14:creationId xmlns:p14="http://schemas.microsoft.com/office/powerpoint/2010/main" val="192707870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12">
          <p15:clr>
            <a:srgbClr val="FBAE40"/>
          </p15:clr>
        </p15:guide>
        <p15:guide id="2" orient="horz" pos="29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1178" y="16928"/>
            <a:ext cx="5586830" cy="230832"/>
          </a:xfrm>
        </p:spPr>
        <p:txBody>
          <a:bodyPr anchor="t" anchorCtr="0"/>
          <a:lstStyle>
            <a:lvl1pPr>
              <a:defRPr sz="1500" b="0">
                <a:solidFill>
                  <a:schemeClr val="tx1"/>
                </a:solidFill>
              </a:defRPr>
            </a:lvl1pPr>
          </a:lstStyle>
          <a:p>
            <a:r>
              <a:rPr lang="en-US" sz="1500" dirty="0" smtClean="0"/>
              <a:t>Presentation Subtitle – Arial 15pt Regular, Use Title Case</a:t>
            </a:r>
          </a:p>
        </p:txBody>
      </p:sp>
      <p:sp>
        <p:nvSpPr>
          <p:cNvPr id="25" name="Text Placeholder 5"/>
          <p:cNvSpPr>
            <a:spLocks noGrp="1"/>
          </p:cNvSpPr>
          <p:nvPr>
            <p:ph type="body" sz="quarter" idx="21" hasCustomPrompt="1"/>
          </p:nvPr>
        </p:nvSpPr>
        <p:spPr bwMode="gray">
          <a:xfrm>
            <a:off x="501178"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smtClean="0"/>
              <a:t>Add Institution Name (If You Need to Customize)</a:t>
            </a:r>
          </a:p>
        </p:txBody>
      </p:sp>
      <p:sp>
        <p:nvSpPr>
          <p:cNvPr id="26" name="Text Placeholder 5"/>
          <p:cNvSpPr>
            <a:spLocks noGrp="1"/>
          </p:cNvSpPr>
          <p:nvPr>
            <p:ph type="body" sz="quarter" idx="22" hasCustomPrompt="1"/>
          </p:nvPr>
        </p:nvSpPr>
        <p:spPr bwMode="gray">
          <a:xfrm>
            <a:off x="501178"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Add Date of Presentation (If You Need to Customize)</a:t>
            </a:r>
          </a:p>
        </p:txBody>
      </p:sp>
      <p:sp>
        <p:nvSpPr>
          <p:cNvPr id="8" name="Rectangle 7"/>
          <p:cNvSpPr/>
          <p:nvPr userDrawn="1"/>
        </p:nvSpPr>
        <p:spPr bwMode="gray">
          <a:xfrm>
            <a:off x="0" y="2757913"/>
            <a:ext cx="6400800" cy="699919"/>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9" name="Group 8"/>
          <p:cNvGrpSpPr/>
          <p:nvPr userDrawn="1"/>
        </p:nvGrpSpPr>
        <p:grpSpPr bwMode="gray">
          <a:xfrm>
            <a:off x="464410" y="2541901"/>
            <a:ext cx="1131946" cy="1131944"/>
            <a:chOff x="2758573" y="886345"/>
            <a:chExt cx="1427762" cy="1427760"/>
          </a:xfrm>
        </p:grpSpPr>
        <p:sp>
          <p:nvSpPr>
            <p:cNvPr id="11" name="Octagon 10"/>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2" name="Octagon 11"/>
            <p:cNvSpPr/>
            <p:nvPr/>
          </p:nvSpPr>
          <p:spPr bwMode="gray">
            <a:xfrm>
              <a:off x="2816200" y="943972"/>
              <a:ext cx="1312508" cy="1312506"/>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3" name="TextBox 12"/>
          <p:cNvSpPr txBox="1"/>
          <p:nvPr userDrawn="1"/>
        </p:nvSpPr>
        <p:spPr bwMode="gray">
          <a:xfrm>
            <a:off x="464410" y="2953985"/>
            <a:ext cx="1138490" cy="307777"/>
          </a:xfrm>
          <a:prstGeom prst="rect">
            <a:avLst/>
          </a:prstGeom>
          <a:noFill/>
        </p:spPr>
        <p:txBody>
          <a:bodyPr wrap="square" lIns="0" tIns="0" rIns="0" bIns="0" rtlCol="0">
            <a:spAutoFit/>
          </a:bodyPr>
          <a:lstStyle/>
          <a:p>
            <a:pPr algn="ctr">
              <a:spcBef>
                <a:spcPts val="500"/>
              </a:spcBef>
            </a:pPr>
            <a:r>
              <a:rPr lang="en-US" sz="2000" b="1" dirty="0" smtClean="0">
                <a:solidFill>
                  <a:schemeClr val="bg1"/>
                </a:solidFill>
                <a:cs typeface="Arial" panose="020B0604020202020204" pitchFamily="34" charset="0"/>
              </a:rPr>
              <a:t>STOP</a:t>
            </a:r>
          </a:p>
        </p:txBody>
      </p:sp>
      <p:sp>
        <p:nvSpPr>
          <p:cNvPr id="14" name="TextBox 13"/>
          <p:cNvSpPr txBox="1"/>
          <p:nvPr userDrawn="1"/>
        </p:nvSpPr>
        <p:spPr bwMode="gray">
          <a:xfrm>
            <a:off x="1906591" y="2871379"/>
            <a:ext cx="3065319" cy="461665"/>
          </a:xfrm>
          <a:prstGeom prst="rect">
            <a:avLst/>
          </a:prstGeom>
          <a:noFill/>
        </p:spPr>
        <p:txBody>
          <a:bodyPr wrap="square" lIns="0" tIns="0" rIns="0" bIns="0" rtlCol="0">
            <a:spAutoFit/>
          </a:bodyPr>
          <a:lstStyle/>
          <a:p>
            <a:pPr>
              <a:spcBef>
                <a:spcPts val="500"/>
              </a:spcBef>
            </a:pPr>
            <a:r>
              <a:rPr lang="en-US" sz="1000" dirty="0" smtClean="0">
                <a:solidFill>
                  <a:schemeClr val="bg1"/>
                </a:solidFill>
              </a:rPr>
              <a:t>This</a:t>
            </a:r>
            <a:r>
              <a:rPr lang="en-US" sz="1000" baseline="0" dirty="0" smtClean="0">
                <a:solidFill>
                  <a:schemeClr val="bg1"/>
                </a:solidFill>
              </a:rPr>
              <a:t> cover strategy has been retired from use within the Advisory Board brand. You MUST update with the new </a:t>
            </a:r>
            <a:r>
              <a:rPr lang="en-US" sz="1000" b="1" baseline="0" dirty="0" smtClean="0">
                <a:solidFill>
                  <a:schemeClr val="bg1"/>
                </a:solidFill>
              </a:rPr>
              <a:t>Cover Page: Bottom </a:t>
            </a:r>
            <a:r>
              <a:rPr lang="en-US" sz="1000" baseline="0" dirty="0" smtClean="0">
                <a:solidFill>
                  <a:schemeClr val="bg1"/>
                </a:solidFill>
              </a:rPr>
              <a:t>layout. </a:t>
            </a:r>
            <a:endParaRPr lang="en-US" sz="1000" dirty="0" smtClean="0">
              <a:solidFill>
                <a:schemeClr val="bg1"/>
              </a:solidFill>
            </a:endParaRPr>
          </a:p>
        </p:txBody>
      </p:sp>
    </p:spTree>
    <p:extLst>
      <p:ext uri="{BB962C8B-B14F-4D97-AF65-F5344CB8AC3E}">
        <p14:creationId xmlns:p14="http://schemas.microsoft.com/office/powerpoint/2010/main" val="13135995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smtClean="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 Arial 12pt regular, sentence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500648" y="4562266"/>
            <a:ext cx="2652974" cy="114709"/>
          </a:xfrm>
          <a:prstGeom prst="rect">
            <a:avLst/>
          </a:prstGeom>
        </p:spPr>
      </p:pic>
    </p:spTree>
    <p:extLst>
      <p:ext uri="{BB962C8B-B14F-4D97-AF65-F5344CB8AC3E}">
        <p14:creationId xmlns:p14="http://schemas.microsoft.com/office/powerpoint/2010/main" val="273379483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bwMode="gray">
          <a:xfrm rot="10800000">
            <a:off x="5015827" y="1"/>
            <a:ext cx="843487" cy="346342"/>
          </a:xfrm>
          <a:prstGeom prst="rect">
            <a:avLst/>
          </a:prstGeom>
          <a:solidFill>
            <a:schemeClr val="accent6"/>
          </a:solidFill>
          <a:ln w="19050" cap="sq"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141999"/>
            <a:ext cx="843487" cy="138499"/>
          </a:xfrm>
          <a:prstGeom prst="rect">
            <a:avLst/>
          </a:prstGeom>
          <a:noFill/>
        </p:spPr>
        <p:txBody>
          <a:bodyPr wrap="square" lIns="0" tIns="0" rIns="0" bIns="0" rtlCol="0">
            <a:spAutoFit/>
          </a:bodyPr>
          <a:lstStyle/>
          <a:p>
            <a:pPr algn="ctr">
              <a:spcBef>
                <a:spcPts val="500"/>
              </a:spcBef>
            </a:pPr>
            <a:r>
              <a:rPr lang="en-US" sz="900" spc="0" baseline="0" dirty="0" smtClean="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14pt, white, sentence case</a:t>
            </a:r>
          </a:p>
        </p:txBody>
      </p:sp>
      <p:sp>
        <p:nvSpPr>
          <p:cNvPr id="18" name="Title 17"/>
          <p:cNvSpPr>
            <a:spLocks noGrp="1"/>
          </p:cNvSpPr>
          <p:nvPr>
            <p:ph type="title" hasCustomPrompt="1"/>
          </p:nvPr>
        </p:nvSpPr>
        <p:spPr bwMode="gray">
          <a:xfrm>
            <a:off x="853936" y="1009402"/>
            <a:ext cx="274320" cy="274320"/>
          </a:xfrm>
          <a:prstGeom prst="ellipse">
            <a:avLst/>
          </a:prstGeom>
          <a:solidFill>
            <a:schemeClr val="bg1"/>
          </a:solidFill>
          <a:ln>
            <a:noFill/>
          </a:ln>
        </p:spPr>
        <p:txBody>
          <a:bodyPr wrap="none" anchor="ctr" anchorCtr="1">
            <a:noAutofit/>
          </a:bodyPr>
          <a:lstStyle>
            <a:lvl1pPr>
              <a:defRPr sz="1400" b="0">
                <a:solidFill>
                  <a:schemeClr val="accent6"/>
                </a:solidFill>
              </a:defRPr>
            </a:lvl1pPr>
          </a:lstStyle>
          <a:p>
            <a:r>
              <a:rPr lang="en-US" dirty="0" smtClean="0"/>
              <a:t>#</a:t>
            </a:r>
            <a:endParaRPr lang="en-US" dirty="0"/>
          </a:p>
        </p:txBody>
      </p:sp>
      <p:sp>
        <p:nvSpPr>
          <p:cNvPr id="20" name="Text Placeholder 19"/>
          <p:cNvSpPr>
            <a:spLocks noGrp="1"/>
          </p:cNvSpPr>
          <p:nvPr>
            <p:ph type="body" sz="quarter" idx="17" hasCustomPrompt="1"/>
          </p:nvPr>
        </p:nvSpPr>
        <p:spPr bwMode="gray">
          <a:xfrm>
            <a:off x="853936" y="15887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39" name="Text Placeholder 3"/>
          <p:cNvSpPr>
            <a:spLocks noGrp="1"/>
          </p:cNvSpPr>
          <p:nvPr>
            <p:ph type="body" sz="quarter" idx="18" hasCustomPrompt="1"/>
          </p:nvPr>
        </p:nvSpPr>
        <p:spPr bwMode="gray">
          <a:xfrm>
            <a:off x="1363152" y="16503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sentence case</a:t>
            </a:r>
          </a:p>
        </p:txBody>
      </p:sp>
      <p:sp>
        <p:nvSpPr>
          <p:cNvPr id="40" name="Text Placeholder 19"/>
          <p:cNvSpPr>
            <a:spLocks noGrp="1"/>
          </p:cNvSpPr>
          <p:nvPr>
            <p:ph type="body" sz="quarter" idx="19" hasCustomPrompt="1"/>
          </p:nvPr>
        </p:nvSpPr>
        <p:spPr bwMode="gray">
          <a:xfrm>
            <a:off x="853936" y="217082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41" name="Text Placeholder 3"/>
          <p:cNvSpPr>
            <a:spLocks noGrp="1"/>
          </p:cNvSpPr>
          <p:nvPr>
            <p:ph type="body" sz="quarter" idx="20" hasCustomPrompt="1"/>
          </p:nvPr>
        </p:nvSpPr>
        <p:spPr bwMode="gray">
          <a:xfrm>
            <a:off x="1363152" y="223237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sentence case</a:t>
            </a:r>
          </a:p>
        </p:txBody>
      </p:sp>
      <p:sp>
        <p:nvSpPr>
          <p:cNvPr id="42" name="Text Placeholder 19"/>
          <p:cNvSpPr>
            <a:spLocks noGrp="1"/>
          </p:cNvSpPr>
          <p:nvPr>
            <p:ph type="body" sz="quarter" idx="21" hasCustomPrompt="1"/>
          </p:nvPr>
        </p:nvSpPr>
        <p:spPr bwMode="gray">
          <a:xfrm>
            <a:off x="853936" y="27528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43" name="Text Placeholder 3"/>
          <p:cNvSpPr>
            <a:spLocks noGrp="1"/>
          </p:cNvSpPr>
          <p:nvPr>
            <p:ph type="body" sz="quarter" idx="22" hasCustomPrompt="1"/>
          </p:nvPr>
        </p:nvSpPr>
        <p:spPr bwMode="gray">
          <a:xfrm>
            <a:off x="1363152" y="28144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sentence case</a:t>
            </a:r>
          </a:p>
        </p:txBody>
      </p:sp>
      <p:sp>
        <p:nvSpPr>
          <p:cNvPr id="44" name="Text Placeholder 19"/>
          <p:cNvSpPr>
            <a:spLocks noGrp="1"/>
          </p:cNvSpPr>
          <p:nvPr>
            <p:ph type="body" sz="quarter" idx="23" hasCustomPrompt="1"/>
          </p:nvPr>
        </p:nvSpPr>
        <p:spPr bwMode="gray">
          <a:xfrm>
            <a:off x="853936" y="3334922"/>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45" name="Text Placeholder 3"/>
          <p:cNvSpPr>
            <a:spLocks noGrp="1"/>
          </p:cNvSpPr>
          <p:nvPr>
            <p:ph type="body" sz="quarter" idx="24" hasCustomPrompt="1"/>
          </p:nvPr>
        </p:nvSpPr>
        <p:spPr bwMode="gray">
          <a:xfrm>
            <a:off x="1363152" y="3396477"/>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sentence case</a:t>
            </a:r>
          </a:p>
        </p:txBody>
      </p:sp>
      <p:sp>
        <p:nvSpPr>
          <p:cNvPr id="17" name="Slide Number Placeholder 2"/>
          <p:cNvSpPr txBox="1">
            <a:spLocks/>
          </p:cNvSpPr>
          <p:nvPr userDrawn="1"/>
        </p:nvSpPr>
        <p:spPr bwMode="gray">
          <a:xfrm>
            <a:off x="6086961" y="0"/>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9" name="Text Placeholder 1"/>
          <p:cNvSpPr txBox="1">
            <a:spLocks/>
          </p:cNvSpPr>
          <p:nvPr userDrawn="1"/>
        </p:nvSpPr>
        <p:spPr bwMode="gray">
          <a:xfrm>
            <a:off x="6469576" y="0"/>
            <a:ext cx="1685883" cy="3629199"/>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How to use this</a:t>
            </a:r>
            <a:br>
              <a:rPr lang="en-US" sz="1000" b="1" dirty="0" smtClean="0">
                <a:solidFill>
                  <a:schemeClr val="bg1"/>
                </a:solidFill>
              </a:rPr>
            </a:br>
            <a:r>
              <a:rPr lang="en-US" sz="1000" b="1" dirty="0" smtClean="0">
                <a:solidFill>
                  <a:schemeClr val="bg1"/>
                </a:solidFill>
              </a:rPr>
              <a:t>editable road map</a:t>
            </a:r>
          </a:p>
          <a:p>
            <a:pPr marL="169863" indent="-169863">
              <a:buFont typeface="+mj-lt"/>
              <a:buAutoNum type="arabicPeriod"/>
            </a:pPr>
            <a:r>
              <a:rPr lang="en-US" sz="800" dirty="0" smtClean="0">
                <a:solidFill>
                  <a:schemeClr val="bg1"/>
                </a:solidFill>
              </a:rPr>
              <a:t>Insert a road map layout</a:t>
            </a:r>
          </a:p>
          <a:p>
            <a:pPr marL="169863" indent="-169863">
              <a:buFont typeface="+mj-lt"/>
              <a:buAutoNum type="arabicPeriod"/>
            </a:pPr>
            <a:r>
              <a:rPr lang="en-US" sz="800" dirty="0" smtClean="0">
                <a:solidFill>
                  <a:schemeClr val="bg1"/>
                </a:solidFill>
              </a:rPr>
              <a:t>Determine how many sections are needed</a:t>
            </a:r>
          </a:p>
          <a:p>
            <a:pPr marL="169863" indent="-169863">
              <a:buFont typeface="+mj-lt"/>
              <a:buAutoNum type="arabicPeriod"/>
            </a:pPr>
            <a:r>
              <a:rPr lang="en-US" sz="800" dirty="0" smtClean="0">
                <a:solidFill>
                  <a:schemeClr val="bg1"/>
                </a:solidFill>
              </a:rPr>
              <a:t>If only 3, delete rows 2 and 4. If 4, delete row 5.</a:t>
            </a:r>
          </a:p>
          <a:p>
            <a:pPr marL="169863" indent="-169863">
              <a:buFont typeface="+mj-lt"/>
              <a:buAutoNum type="arabicPeriod"/>
            </a:pPr>
            <a:r>
              <a:rPr lang="en-US" sz="800" dirty="0" smtClean="0">
                <a:solidFill>
                  <a:schemeClr val="bg1"/>
                </a:solidFill>
              </a:rPr>
              <a:t>Change the highlighted section title to Arial regular 10pt, accent 1 so all the titles are the exact same font style</a:t>
            </a:r>
          </a:p>
          <a:p>
            <a:pPr marL="169863" indent="-169863">
              <a:buFont typeface="+mj-lt"/>
              <a:buAutoNum type="arabicPeriod"/>
            </a:pPr>
            <a:r>
              <a:rPr lang="en-US" sz="800" dirty="0" smtClean="0">
                <a:solidFill>
                  <a:schemeClr val="bg1"/>
                </a:solidFill>
              </a:rPr>
              <a:t>Type in #’s and section titles for all levels</a:t>
            </a:r>
          </a:p>
          <a:p>
            <a:pPr marL="169863" indent="-169863">
              <a:buFont typeface="+mj-lt"/>
              <a:buAutoNum type="arabicPeriod"/>
            </a:pPr>
            <a:r>
              <a:rPr lang="en-US" sz="800" dirty="0" smtClean="0">
                <a:solidFill>
                  <a:schemeClr val="bg1"/>
                </a:solidFill>
              </a:rPr>
              <a:t>Duplicate the slide so you have a slide for each section</a:t>
            </a:r>
          </a:p>
          <a:p>
            <a:pPr marL="169863" indent="-169863">
              <a:buFont typeface="+mj-lt"/>
              <a:buAutoNum type="arabicPeriod"/>
            </a:pPr>
            <a:r>
              <a:rPr lang="en-US" sz="800" dirty="0" smtClean="0">
                <a:solidFill>
                  <a:schemeClr val="bg1"/>
                </a:solidFill>
              </a:rPr>
              <a:t>On each slide, change the highlighted section title back to Arial regular 14pt white</a:t>
            </a:r>
          </a:p>
          <a:p>
            <a:pPr marL="0" indent="0">
              <a:spcBef>
                <a:spcPts val="1200"/>
              </a:spcBef>
              <a:buFont typeface="+mj-lt"/>
              <a:buNone/>
            </a:pPr>
            <a:r>
              <a:rPr lang="en-US" sz="900" b="1" dirty="0" smtClean="0">
                <a:solidFill>
                  <a:schemeClr val="bg1"/>
                </a:solidFill>
              </a:rPr>
              <a:t>NEED MORE SECTIONS?</a:t>
            </a:r>
          </a:p>
          <a:p>
            <a:pPr marL="0" indent="0">
              <a:spcBef>
                <a:spcPts val="200"/>
              </a:spcBef>
              <a:buFont typeface="+mj-lt"/>
              <a:buNone/>
            </a:pPr>
            <a:r>
              <a:rPr lang="en-US" sz="750" dirty="0" smtClean="0">
                <a:solidFill>
                  <a:schemeClr val="bg1"/>
                </a:solidFill>
              </a:rPr>
              <a:t>See</a:t>
            </a:r>
            <a:r>
              <a:rPr lang="en-US" sz="750" baseline="0" dirty="0" smtClean="0">
                <a:solidFill>
                  <a:schemeClr val="bg1"/>
                </a:solidFill>
              </a:rPr>
              <a:t> the projection GLG for a customizable road map layout that includes 8 levels. It can be inserted into this deck. </a:t>
            </a:r>
            <a:endParaRPr lang="en-US" sz="750" dirty="0">
              <a:solidFill>
                <a:schemeClr val="bg1"/>
              </a:solidFill>
            </a:endParaRPr>
          </a:p>
        </p:txBody>
      </p:sp>
    </p:spTree>
    <p:extLst>
      <p:ext uri="{BB962C8B-B14F-4D97-AF65-F5344CB8AC3E}">
        <p14:creationId xmlns:p14="http://schemas.microsoft.com/office/powerpoint/2010/main" val="75462716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8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4194" y="568403"/>
            <a:ext cx="1677880" cy="640080"/>
          </a:xfrm>
          <a:prstGeom prst="rect">
            <a:avLst/>
          </a:prstGeom>
        </p:spPr>
      </p:pic>
      <p:sp>
        <p:nvSpPr>
          <p:cNvPr id="2" name="Title 1"/>
          <p:cNvSpPr>
            <a:spLocks noGrp="1"/>
          </p:cNvSpPr>
          <p:nvPr>
            <p:ph type="title" hasCustomPrompt="1"/>
          </p:nvPr>
        </p:nvSpPr>
        <p:spPr bwMode="gray">
          <a:xfrm>
            <a:off x="595175" y="2061430"/>
            <a:ext cx="4114800" cy="664797"/>
          </a:xfrm>
          <a:prstGeom prst="rect">
            <a:avLst/>
          </a:prstGeom>
        </p:spPr>
        <p:txBody>
          <a:bodyPr lIns="0" tIns="0" rIns="0" bIns="0" anchor="b" anchorCtr="0">
            <a:spAutoFit/>
          </a:bodyPr>
          <a:lstStyle>
            <a:lvl1pPr>
              <a:lnSpc>
                <a:spcPct val="90000"/>
              </a:lnSpc>
              <a:defRPr sz="2400" b="0" baseline="0">
                <a:solidFill>
                  <a:schemeClr val="bg1"/>
                </a:solidFill>
              </a:defRPr>
            </a:lvl1pPr>
          </a:lstStyle>
          <a:p>
            <a:r>
              <a:rPr lang="en-US" dirty="0" smtClean="0"/>
              <a:t>Divider title – Arial 25pt regular, sentence case</a:t>
            </a:r>
          </a:p>
        </p:txBody>
      </p:sp>
      <p:sp>
        <p:nvSpPr>
          <p:cNvPr id="4" name="Text Placeholder 3"/>
          <p:cNvSpPr>
            <a:spLocks noGrp="1"/>
          </p:cNvSpPr>
          <p:nvPr>
            <p:ph type="body" sz="quarter" idx="19" hasCustomPrompt="1"/>
          </p:nvPr>
        </p:nvSpPr>
        <p:spPr bwMode="gray">
          <a:xfrm>
            <a:off x="595175" y="2827417"/>
            <a:ext cx="4114800" cy="184666"/>
          </a:xfrm>
        </p:spPr>
        <p:txBody>
          <a:bodyPr/>
          <a:lstStyle>
            <a:lvl1pPr marL="0" indent="0">
              <a:spcBef>
                <a:spcPts val="0"/>
              </a:spcBef>
              <a:buNone/>
              <a:defRPr sz="1200">
                <a:solidFill>
                  <a:schemeClr val="accent2"/>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Divider subtitle – Arial 12pt regular, sentence case</a:t>
            </a:r>
          </a:p>
        </p:txBody>
      </p:sp>
      <p:sp>
        <p:nvSpPr>
          <p:cNvPr id="7" name="Text Placeholder 6"/>
          <p:cNvSpPr>
            <a:spLocks noGrp="1"/>
          </p:cNvSpPr>
          <p:nvPr>
            <p:ph type="body" sz="quarter" idx="20" hasCustomPrompt="1"/>
          </p:nvPr>
        </p:nvSpPr>
        <p:spPr bwMode="gray">
          <a:xfrm>
            <a:off x="595175" y="3711659"/>
            <a:ext cx="2286000" cy="538609"/>
          </a:xfrm>
        </p:spPr>
        <p:txBody>
          <a:bodyPr/>
          <a:lstStyle>
            <a:lvl1pPr>
              <a:spcBef>
                <a:spcPts val="300"/>
              </a:spcBef>
              <a:defRPr sz="10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6" name="Text Placeholder 15"/>
          <p:cNvSpPr>
            <a:spLocks noGrp="1"/>
          </p:cNvSpPr>
          <p:nvPr>
            <p:ph type="body" sz="quarter" idx="21" hasCustomPrompt="1"/>
          </p:nvPr>
        </p:nvSpPr>
        <p:spPr bwMode="gray">
          <a:xfrm>
            <a:off x="4077912" y="3491875"/>
            <a:ext cx="1272143" cy="193899"/>
          </a:xfrm>
          <a:prstGeom prst="rect">
            <a:avLst/>
          </a:prstGeom>
          <a:solidFill>
            <a:schemeClr val="accent6"/>
          </a:solidFill>
          <a:ln cap="sq">
            <a:noFill/>
            <a:miter lim="800000"/>
          </a:ln>
        </p:spPr>
        <p:txBody>
          <a:bodyPr wrap="none" lIns="45720" tIns="27432" rIns="45720" bIns="27432">
            <a:spAutoFit/>
          </a:bodyPr>
          <a:lstStyle>
            <a:lvl1pPr marL="0" indent="0" algn="r">
              <a:spcBef>
                <a:spcPts val="0"/>
              </a:spcBef>
              <a:buNone/>
              <a:defRPr sz="900" cap="all" spc="0" baseline="0">
                <a:solidFill>
                  <a:schemeClr val="bg1"/>
                </a:solidFill>
                <a:latin typeface="+mj-lt"/>
              </a:defRPr>
            </a:lvl1pPr>
          </a:lstStyle>
          <a:p>
            <a:pPr lvl="0"/>
            <a:r>
              <a:rPr lang="en-US" dirty="0" smtClean="0"/>
              <a:t>Insert break type</a:t>
            </a:r>
          </a:p>
        </p:txBody>
      </p:sp>
      <p:sp>
        <p:nvSpPr>
          <p:cNvPr id="18" name="Text Placeholder 17"/>
          <p:cNvSpPr>
            <a:spLocks noGrp="1"/>
          </p:cNvSpPr>
          <p:nvPr>
            <p:ph type="body" sz="quarter" idx="22" hasCustomPrompt="1"/>
          </p:nvPr>
        </p:nvSpPr>
        <p:spPr bwMode="gray">
          <a:xfrm>
            <a:off x="5397502" y="3171239"/>
            <a:ext cx="685800" cy="1384995"/>
          </a:xfrm>
        </p:spPr>
        <p:txBody>
          <a:bodyPr/>
          <a:lstStyle>
            <a:lvl1pPr marL="0" indent="0" algn="r">
              <a:spcBef>
                <a:spcPts val="0"/>
              </a:spcBef>
              <a:buNone/>
              <a:defRPr sz="9000">
                <a:solidFill>
                  <a:schemeClr val="accent3"/>
                </a:solidFill>
                <a:latin typeface="+mj-lt"/>
              </a:defRPr>
            </a:lvl1pPr>
          </a:lstStyle>
          <a:p>
            <a:pPr lvl="0"/>
            <a:r>
              <a:rPr lang="en-US" dirty="0" smtClean="0"/>
              <a:t>#</a:t>
            </a:r>
            <a:endParaRPr lang="en-US" dirty="0"/>
          </a:p>
        </p:txBody>
      </p:sp>
      <p:sp>
        <p:nvSpPr>
          <p:cNvPr id="12"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cxnSp>
        <p:nvCxnSpPr>
          <p:cNvPr id="11" name="Straight Connector 10"/>
          <p:cNvCxnSpPr/>
          <p:nvPr userDrawn="1"/>
        </p:nvCxnSpPr>
        <p:spPr bwMode="gray">
          <a:xfrm>
            <a:off x="595175" y="3486806"/>
            <a:ext cx="4754880"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What’s a break type?</a:t>
            </a:r>
          </a:p>
          <a:p>
            <a:pPr marL="0" indent="0">
              <a:spcBef>
                <a:spcPts val="300"/>
              </a:spcBef>
              <a:buFont typeface="+mj-lt"/>
              <a:buNone/>
            </a:pPr>
            <a:r>
              <a:rPr lang="en-US" sz="800" b="0" dirty="0" smtClean="0">
                <a:solidFill>
                  <a:schemeClr val="bg1"/>
                </a:solidFill>
              </a:rPr>
              <a:t>Break types</a:t>
            </a:r>
            <a:r>
              <a:rPr lang="en-US" sz="800" b="0" baseline="0" dirty="0" smtClean="0">
                <a:solidFill>
                  <a:schemeClr val="bg1"/>
                </a:solidFill>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smtClean="0">
                <a:solidFill>
                  <a:schemeClr val="bg1"/>
                </a:solidFill>
              </a:rPr>
              <a:t>Section</a:t>
            </a:r>
          </a:p>
          <a:p>
            <a:pPr marL="117475" indent="-117475">
              <a:spcBef>
                <a:spcPts val="200"/>
              </a:spcBef>
              <a:buFont typeface="Arial" panose="020B0604020202020204" pitchFamily="34" charset="0"/>
              <a:buChar char="•"/>
            </a:pPr>
            <a:r>
              <a:rPr lang="en-US" sz="800" b="0" baseline="0" dirty="0" smtClean="0">
                <a:solidFill>
                  <a:schemeClr val="bg1"/>
                </a:solidFill>
              </a:rPr>
              <a:t>Chapter</a:t>
            </a:r>
          </a:p>
          <a:p>
            <a:pPr marL="117475" indent="-117475">
              <a:spcBef>
                <a:spcPts val="200"/>
              </a:spcBef>
              <a:buFont typeface="Arial" panose="020B0604020202020204" pitchFamily="34" charset="0"/>
              <a:buChar char="•"/>
            </a:pPr>
            <a:r>
              <a:rPr lang="en-US" sz="800" b="0" baseline="0" dirty="0" smtClean="0">
                <a:solidFill>
                  <a:schemeClr val="bg1"/>
                </a:solidFill>
              </a:rPr>
              <a:t>Essay</a:t>
            </a:r>
          </a:p>
          <a:p>
            <a:pPr marL="117475" indent="-117475">
              <a:spcBef>
                <a:spcPts val="200"/>
              </a:spcBef>
              <a:buFont typeface="Arial" panose="020B0604020202020204" pitchFamily="34" charset="0"/>
              <a:buChar char="•"/>
            </a:pPr>
            <a:r>
              <a:rPr lang="en-US" sz="800" b="0" baseline="0" dirty="0" smtClean="0">
                <a:solidFill>
                  <a:schemeClr val="bg1"/>
                </a:solidFill>
              </a:rPr>
              <a:t>Appendix</a:t>
            </a:r>
          </a:p>
          <a:p>
            <a:pPr marL="117475" indent="-117475">
              <a:spcBef>
                <a:spcPts val="200"/>
              </a:spcBef>
              <a:buFont typeface="Arial" panose="020B0604020202020204" pitchFamily="34" charset="0"/>
              <a:buChar char="•"/>
            </a:pPr>
            <a:r>
              <a:rPr lang="en-US" sz="800" b="0" baseline="0" dirty="0" smtClean="0">
                <a:solidFill>
                  <a:schemeClr val="bg1"/>
                </a:solidFill>
              </a:rPr>
              <a:t>Etc.</a:t>
            </a:r>
          </a:p>
          <a:p>
            <a:pPr marL="0" indent="0">
              <a:spcBef>
                <a:spcPts val="600"/>
              </a:spcBef>
              <a:buFont typeface="Arial" panose="020B0604020202020204" pitchFamily="34" charset="0"/>
              <a:buNone/>
            </a:pPr>
            <a:r>
              <a:rPr lang="en-US" sz="800" b="0" i="1" baseline="0" dirty="0" smtClean="0">
                <a:solidFill>
                  <a:schemeClr val="bg1"/>
                </a:solidFill>
              </a:rPr>
              <a:t>If not needed, you may delete the break type box.</a:t>
            </a:r>
            <a:endParaRPr lang="en-US" sz="800" b="0" i="1" dirty="0">
              <a:solidFill>
                <a:schemeClr val="bg1"/>
              </a:solidFill>
            </a:endParaRPr>
          </a:p>
        </p:txBody>
      </p:sp>
    </p:spTree>
    <p:extLst>
      <p:ext uri="{BB962C8B-B14F-4D97-AF65-F5344CB8AC3E}">
        <p14:creationId xmlns:p14="http://schemas.microsoft.com/office/powerpoint/2010/main" val="99756261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73" userDrawn="1">
          <p15:clr>
            <a:srgbClr val="FBAE40"/>
          </p15:clr>
        </p15:guide>
        <p15:guide id="2" orient="horz" pos="1717" userDrawn="1">
          <p15:clr>
            <a:srgbClr val="FBAE40"/>
          </p15:clr>
        </p15:guide>
        <p15:guide id="3" orient="horz" pos="17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lvl1pPr>
              <a:defRPr/>
            </a:lvl1pPr>
          </a:lstStyle>
          <a:p>
            <a:r>
              <a:rPr lang="en-US" dirty="0" smtClean="0"/>
              <a:t>Slide title – Arial 18pt bold, sentence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 Arial 14pt regular, sentence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Top kicker – Arial 9pt regular, use title case</a:t>
            </a:r>
          </a:p>
        </p:txBody>
      </p:sp>
      <p:sp>
        <p:nvSpPr>
          <p:cNvPr id="7" name="Text Placeholder 6"/>
          <p:cNvSpPr>
            <a:spLocks noGrp="1"/>
          </p:cNvSpPr>
          <p:nvPr>
            <p:ph type="body" sz="quarter" idx="27" hasCustomPrompt="1"/>
          </p:nvPr>
        </p:nvSpPr>
        <p:spPr bwMode="gray">
          <a:xfrm>
            <a:off x="5003006" y="4542068"/>
            <a:ext cx="1397794" cy="258532"/>
          </a:xfrm>
        </p:spPr>
        <p:txBody>
          <a:bodyPr rIns="45720" bIns="27432" anchor="b" anchorCtr="0"/>
          <a:lstStyle>
            <a:lvl1pPr marL="0" indent="0">
              <a:spcBef>
                <a:spcPts val="0"/>
              </a:spcBef>
              <a:buNone/>
              <a:defRPr sz="500" baseline="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10"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2553152389"/>
      </p:ext>
    </p:extLst>
  </p:cSld>
  <p:clrMapOvr>
    <a:masterClrMapping/>
  </p:clrMapOvr>
  <p:extLst mod="1">
    <p:ext uri="{DCECCB84-F9BA-43D5-87BE-67443E8EF086}">
      <p15:sldGuideLst xmlns:p15="http://schemas.microsoft.com/office/powerpoint/2012/main" xmlns="">
        <p15:guide id="1" orient="horz" pos="2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48718" y="1040105"/>
            <a:ext cx="3521888" cy="249299"/>
          </a:xfrm>
        </p:spPr>
        <p:txBody>
          <a:bodyPr anchor="b" anchorCtr="0"/>
          <a:lstStyle>
            <a:lvl1pPr>
              <a:lnSpc>
                <a:spcPct val="90000"/>
              </a:lnSpc>
              <a:defRPr baseline="0">
                <a:solidFill>
                  <a:schemeClr val="tx1"/>
                </a:solidFill>
              </a:defRPr>
            </a:lvl1pPr>
          </a:lstStyle>
          <a:p>
            <a:r>
              <a:rPr lang="en-US" dirty="0" smtClean="0"/>
              <a:t>Insert Institution Name</a:t>
            </a:r>
            <a:endParaRPr lang="en-US" dirty="0"/>
          </a:p>
        </p:txBody>
      </p:sp>
      <p:sp>
        <p:nvSpPr>
          <p:cNvPr id="4" name="Rectangle 3"/>
          <p:cNvSpPr/>
          <p:nvPr userDrawn="1"/>
        </p:nvSpPr>
        <p:spPr bwMode="gray">
          <a:xfrm>
            <a:off x="0" y="0"/>
            <a:ext cx="1889760" cy="467774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3" name="TextBox 32"/>
          <p:cNvSpPr txBox="1"/>
          <p:nvPr/>
        </p:nvSpPr>
        <p:spPr bwMode="gray">
          <a:xfrm>
            <a:off x="1032188" y="1040105"/>
            <a:ext cx="703041" cy="387798"/>
          </a:xfrm>
          <a:prstGeom prst="rect">
            <a:avLst/>
          </a:prstGeom>
          <a:noFill/>
        </p:spPr>
        <p:txBody>
          <a:bodyPr wrap="square" lIns="0" tIns="0" rIns="0" bIns="0" rtlCol="0">
            <a:spAutoFit/>
          </a:bodyPr>
          <a:lstStyle/>
          <a:p>
            <a:pPr algn="ctr">
              <a:lnSpc>
                <a:spcPct val="90000"/>
              </a:lnSpc>
            </a:pPr>
            <a:r>
              <a:rPr lang="en-US" sz="1800" b="1" spc="50" dirty="0" smtClean="0">
                <a:solidFill>
                  <a:schemeClr val="bg1"/>
                </a:solidFill>
              </a:rPr>
              <a:t>CASE</a:t>
            </a:r>
            <a:r>
              <a:rPr lang="en-US" sz="700" b="1" spc="50" dirty="0" smtClean="0">
                <a:solidFill>
                  <a:schemeClr val="bg1"/>
                </a:solidFill>
              </a:rPr>
              <a:t> </a:t>
            </a:r>
            <a:r>
              <a:rPr lang="en-US" sz="1000" spc="50" dirty="0" smtClean="0">
                <a:solidFill>
                  <a:schemeClr val="bg1"/>
                </a:solidFill>
              </a:rPr>
              <a:t>EXAMPLE</a:t>
            </a:r>
          </a:p>
        </p:txBody>
      </p:sp>
      <p:sp>
        <p:nvSpPr>
          <p:cNvPr id="44" name="Text Placeholder 21"/>
          <p:cNvSpPr>
            <a:spLocks noGrp="1"/>
          </p:cNvSpPr>
          <p:nvPr>
            <p:ph type="body" sz="quarter" idx="10" hasCustomPrompt="1"/>
          </p:nvPr>
        </p:nvSpPr>
        <p:spPr bwMode="gray">
          <a:xfrm>
            <a:off x="2248717" y="1407782"/>
            <a:ext cx="2969669" cy="276999"/>
          </a:xfrm>
        </p:spPr>
        <p:txBody>
          <a:bodyPr/>
          <a:lstStyle>
            <a:lvl1pPr>
              <a:spcBef>
                <a:spcPts val="300"/>
              </a:spcBef>
              <a:defRPr sz="90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Basic details are treated as individual bullets here (i.e., organization size, location, etc.)</a:t>
            </a:r>
            <a:endParaRPr lang="en-US" dirty="0"/>
          </a:p>
        </p:txBody>
      </p:sp>
      <p:sp>
        <p:nvSpPr>
          <p:cNvPr id="45" name="Text Placeholder 21"/>
          <p:cNvSpPr>
            <a:spLocks noGrp="1"/>
          </p:cNvSpPr>
          <p:nvPr>
            <p:ph type="body" sz="quarter" idx="29" hasCustomPrompt="1"/>
          </p:nvPr>
        </p:nvSpPr>
        <p:spPr bwMode="gray">
          <a:xfrm>
            <a:off x="2248716" y="2179395"/>
            <a:ext cx="3521889" cy="769441"/>
          </a:xfrm>
        </p:spPr>
        <p:txBody>
          <a:bodyPr/>
          <a:lstStyle>
            <a:lvl1pPr marL="173038" indent="-173038">
              <a:buClr>
                <a:schemeClr val="accent6"/>
              </a:buClr>
              <a:buFont typeface="Arial" panose="020B0604020202020204" pitchFamily="34" charset="0"/>
              <a:buChar char="►"/>
              <a:defRPr baseline="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CIB slides follow a three bullet structure: What happened (overview), how it was done, and results. The CIB slide should serve a specific role as a summary, reminder of each case study; specifically, when referenced in follow-up to the meeting or slides are shared with colleagues.</a:t>
            </a:r>
            <a:endParaRPr lang="en-US" dirty="0"/>
          </a:p>
        </p:txBody>
      </p:sp>
      <p:sp>
        <p:nvSpPr>
          <p:cNvPr id="46" name="Text Placeholder 6"/>
          <p:cNvSpPr>
            <a:spLocks noGrp="1"/>
          </p:cNvSpPr>
          <p:nvPr>
            <p:ph type="body" sz="quarter" idx="27" hasCustomPrompt="1"/>
          </p:nvPr>
        </p:nvSpPr>
        <p:spPr bwMode="gray">
          <a:xfrm>
            <a:off x="5003006" y="4542068"/>
            <a:ext cx="1397794" cy="258532"/>
          </a:xfrm>
        </p:spPr>
        <p:txBody>
          <a:bodyPr rIns="45720" bIns="27432" anchor="b" anchorCtr="0"/>
          <a:lstStyle>
            <a:lvl1pPr marL="0" indent="0">
              <a:spcBef>
                <a:spcPts val="0"/>
              </a:spcBef>
              <a:buNone/>
              <a:defRPr sz="500" baseline="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47"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11" name="Text Placeholder 1"/>
          <p:cNvSpPr txBox="1">
            <a:spLocks/>
          </p:cNvSpPr>
          <p:nvPr userDrawn="1"/>
        </p:nvSpPr>
        <p:spPr bwMode="gray">
          <a:xfrm>
            <a:off x="-1723260" y="938678"/>
            <a:ext cx="1543781" cy="134652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Picking iconography?</a:t>
            </a:r>
          </a:p>
          <a:p>
            <a:pPr marL="0" indent="0">
              <a:spcBef>
                <a:spcPts val="300"/>
              </a:spcBef>
              <a:buFont typeface="+mj-lt"/>
              <a:buNone/>
            </a:pPr>
            <a:r>
              <a:rPr lang="en-US" sz="800" b="0" dirty="0" smtClean="0">
                <a:solidFill>
                  <a:schemeClr val="bg1"/>
                </a:solidFill>
              </a:rPr>
              <a:t>Specific iconography has been developed for the sole</a:t>
            </a:r>
            <a:r>
              <a:rPr lang="en-US" sz="800" b="0" baseline="0" dirty="0" smtClean="0">
                <a:solidFill>
                  <a:schemeClr val="bg1"/>
                </a:solidFill>
              </a:rPr>
              <a:t> use of CIBs. They can be copy and pasted from slide 8 in the projection GLG.</a:t>
            </a:r>
          </a:p>
          <a:p>
            <a:pPr marL="0" indent="0">
              <a:spcBef>
                <a:spcPts val="600"/>
              </a:spcBef>
              <a:buFont typeface="+mj-lt"/>
              <a:buNone/>
            </a:pPr>
            <a:r>
              <a:rPr lang="en-US" sz="800" b="0" baseline="0" dirty="0" smtClean="0">
                <a:solidFill>
                  <a:schemeClr val="bg1"/>
                </a:solidFill>
              </a:rPr>
              <a:t>Once pasted, align it within the guides and to the placement of the default icon.</a:t>
            </a:r>
          </a:p>
        </p:txBody>
      </p:sp>
    </p:spTree>
    <p:extLst>
      <p:ext uri="{BB962C8B-B14F-4D97-AF65-F5344CB8AC3E}">
        <p14:creationId xmlns:p14="http://schemas.microsoft.com/office/powerpoint/2010/main" val="1579649498"/>
      </p:ext>
    </p:extLst>
  </p:cSld>
  <p:clrMapOvr>
    <a:masterClrMapping/>
  </p:clrMapOvr>
  <p:extLst mod="1">
    <p:ext uri="{DCECCB84-F9BA-43D5-87BE-67443E8EF086}">
      <p15:sldGuideLst xmlns:p15="http://schemas.microsoft.com/office/powerpoint/2012/main" xmlns="">
        <p15:guide id="1" pos="1409" userDrawn="1">
          <p15:clr>
            <a:srgbClr val="FBAE40"/>
          </p15:clr>
        </p15:guide>
        <p15:guide id="2" pos="572" userDrawn="1">
          <p15:clr>
            <a:srgbClr val="FBAE40"/>
          </p15:clr>
        </p15:guide>
        <p15:guide id="3" orient="horz" pos="592" userDrawn="1">
          <p15:clr>
            <a:srgbClr val="FBAE40"/>
          </p15:clr>
        </p15:guide>
        <p15:guide id="4" orient="horz" pos="96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10" name="Title 2"/>
          <p:cNvSpPr>
            <a:spLocks noGrp="1"/>
          </p:cNvSpPr>
          <p:nvPr>
            <p:ph type="title" hasCustomPrompt="1"/>
          </p:nvPr>
        </p:nvSpPr>
        <p:spPr bwMode="gray">
          <a:xfrm>
            <a:off x="320675" y="317903"/>
            <a:ext cx="5759450" cy="276999"/>
          </a:xfrm>
        </p:spPr>
        <p:txBody>
          <a:bodyPr/>
          <a:lstStyle>
            <a:lvl1pPr>
              <a:defRPr/>
            </a:lvl1pPr>
          </a:lstStyle>
          <a:p>
            <a:r>
              <a:rPr lang="en-US" dirty="0" smtClean="0"/>
              <a:t>Slide title – Arial 18pt bold, sentence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 Arial 14pt regular, sentence case</a:t>
            </a:r>
          </a:p>
        </p:txBody>
      </p:sp>
      <p:sp>
        <p:nvSpPr>
          <p:cNvPr id="13" name="Text Placeholder 4"/>
          <p:cNvSpPr>
            <a:spLocks noGrp="1"/>
          </p:cNvSpPr>
          <p:nvPr>
            <p:ph type="body" sz="quarter" idx="27" hasCustomPrompt="1"/>
          </p:nvPr>
        </p:nvSpPr>
        <p:spPr bwMode="gray">
          <a:xfrm>
            <a:off x="955976" y="1760829"/>
            <a:ext cx="4488849" cy="1523494"/>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Use dark background slides sparingly as impact slides (ex: a single quote, statistic, or large image). See sample impact slides in the ab1 presentation GLG.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5001768" y="4542068"/>
            <a:ext cx="1399032" cy="258532"/>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1592438710"/>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lvl1pPr>
              <a:defRPr baseline="0"/>
            </a:lvl1pPr>
          </a:lstStyle>
          <a:p>
            <a:r>
              <a:rPr lang="en-US" dirty="0" smtClean="0"/>
              <a:t>Slide title – Arial 18pt bold, sentence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 Arial 14pt regular, sentence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Top kicker – Arial 9pt regular, use title case</a:t>
            </a:r>
          </a:p>
        </p:txBody>
      </p:sp>
      <p:sp>
        <p:nvSpPr>
          <p:cNvPr id="10" name="Text Placeholder 6"/>
          <p:cNvSpPr>
            <a:spLocks noGrp="1"/>
          </p:cNvSpPr>
          <p:nvPr>
            <p:ph type="body" sz="quarter" idx="27" hasCustomPrompt="1"/>
          </p:nvPr>
        </p:nvSpPr>
        <p:spPr bwMode="gray">
          <a:xfrm>
            <a:off x="5001768" y="4542068"/>
            <a:ext cx="1399032" cy="258532"/>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34101580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2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www.advisory.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Copyright">
            <a:hlinkClick r:id="rId29"/>
          </p:cNvPr>
          <p:cNvSpPr txBox="1"/>
          <p:nvPr/>
        </p:nvSpPr>
        <p:spPr bwMode="gray">
          <a:xfrm>
            <a:off x="-2" y="4695956"/>
            <a:ext cx="2297422" cy="104644"/>
          </a:xfrm>
          <a:prstGeom prst="rect">
            <a:avLst/>
          </a:prstGeom>
          <a:noFill/>
        </p:spPr>
        <p:txBody>
          <a:bodyPr wrap="square" lIns="45720" tIns="0" rIns="4572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mn-cs"/>
              </a:rPr>
              <a:t>© 2019 Advisory Board • All rights reserved </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 </a:t>
            </a:r>
            <a:r>
              <a:rPr kumimoji="0" lang="en-US" sz="500" b="1" i="0" u="none" strike="noStrike" kern="1200" cap="none" spc="0" normalizeH="0" baseline="0" noProof="0" dirty="0" smtClean="0">
                <a:ln>
                  <a:noFill/>
                </a:ln>
                <a:solidFill>
                  <a:schemeClr val="accent3"/>
                </a:solidFill>
                <a:effectLst/>
                <a:uLnTx/>
                <a:uFillTx/>
                <a:latin typeface="+mn-lt"/>
                <a:ea typeface="+mn-ea"/>
                <a:cs typeface="+mn-cs"/>
              </a:rPr>
              <a:t>advisory.com</a:t>
            </a:r>
            <a:endParaRPr kumimoji="0" lang="en-US" sz="500" b="0"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16" name="Text Placeholder 1"/>
          <p:cNvSpPr>
            <a:spLocks noGrp="1"/>
          </p:cNvSpPr>
          <p:nvPr>
            <p:ph type="body" idx="1"/>
          </p:nvPr>
        </p:nvSpPr>
        <p:spPr bwMode="gray">
          <a:xfrm>
            <a:off x="2297420" y="1451323"/>
            <a:ext cx="1805960" cy="1897955"/>
          </a:xfrm>
          <a:prstGeom prst="rect">
            <a:avLst/>
          </a:prstGeom>
        </p:spPr>
        <p:txBody>
          <a:bodyPr vert="horz" wrap="square" lIns="0" tIns="0" rIns="0" bIns="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smtClean="0"/>
              <a:t>Slide title – Arial 18pt bold, sentence case</a:t>
            </a:r>
          </a:p>
        </p:txBody>
      </p:sp>
    </p:spTree>
    <p:extLst>
      <p:ext uri="{BB962C8B-B14F-4D97-AF65-F5344CB8AC3E}">
        <p14:creationId xmlns:p14="http://schemas.microsoft.com/office/powerpoint/2010/main" val="196734273"/>
      </p:ext>
    </p:extLst>
  </p:cSld>
  <p:clrMap bg1="lt1" tx1="dk1" bg2="lt2" tx2="dk2" accent1="accent1" accent2="accent2" accent3="accent3" accent4="accent4" accent5="accent5" accent6="accent6" hlink="hlink" folHlink="folHlink"/>
  <p:sldLayoutIdLst>
    <p:sldLayoutId id="2147483796" r:id="rId1"/>
    <p:sldLayoutId id="2147483791" r:id="rId2"/>
    <p:sldLayoutId id="2147483795" r:id="rId3"/>
    <p:sldLayoutId id="2147483793" r:id="rId4"/>
    <p:sldLayoutId id="2147483794" r:id="rId5"/>
    <p:sldLayoutId id="2147483776" r:id="rId6"/>
    <p:sldLayoutId id="2147483799" r:id="rId7"/>
    <p:sldLayoutId id="2147483778" r:id="rId8"/>
    <p:sldLayoutId id="2147483777" r:id="rId9"/>
    <p:sldLayoutId id="2147483780" r:id="rId10"/>
    <p:sldLayoutId id="2147483781" r:id="rId11"/>
    <p:sldLayoutId id="2147483803" r:id="rId12"/>
    <p:sldLayoutId id="2147483797" r:id="rId13"/>
    <p:sldLayoutId id="2147483804" r:id="rId14"/>
    <p:sldLayoutId id="2147483800" r:id="rId15"/>
    <p:sldLayoutId id="2147483801" r:id="rId16"/>
    <p:sldLayoutId id="2147483785" r:id="rId17"/>
    <p:sldLayoutId id="2147483786" r:id="rId18"/>
    <p:sldLayoutId id="2147483787" r:id="rId19"/>
    <p:sldLayoutId id="2147483788" r:id="rId20"/>
    <p:sldLayoutId id="2147483789" r:id="rId21"/>
    <p:sldLayoutId id="2147483790" r:id="rId22"/>
    <p:sldLayoutId id="2147483802" r:id="rId23"/>
    <p:sldLayoutId id="2147483773" r:id="rId24"/>
    <p:sldLayoutId id="2147483782" r:id="rId25"/>
    <p:sldLayoutId id="2147483783" r:id="rId26"/>
    <p:sldLayoutId id="2147483784" r:id="rId27"/>
  </p:sldLayoutIdLst>
  <p:timing>
    <p:tnLst>
      <p:par>
        <p:cTn id="1" dur="indefinite" restart="never" nodeType="tmRoot"/>
      </p:par>
    </p:tnLst>
  </p:timing>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98" userDrawn="1">
          <p15:clr>
            <a:srgbClr val="C35EA4"/>
          </p15:clr>
        </p15:guide>
        <p15:guide id="2" pos="3834" userDrawn="1">
          <p15:clr>
            <a:srgbClr val="C35EA4"/>
          </p15:clr>
        </p15:guide>
        <p15:guide id="3" orient="horz" pos="2837"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12.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50.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13" Type="http://schemas.microsoft.com/office/2007/relationships/hdphoto" Target="../media/hdphoto1.wdp"/><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7" Type="http://schemas.microsoft.com/office/2007/relationships/hdphoto" Target="../media/hdphoto2.wdp"/><Relationship Id="rId2" Type="http://schemas.openxmlformats.org/officeDocument/2006/relationships/notesSlide" Target="../notesSlides/notesSlide28.xml"/><Relationship Id="rId16"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6.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21"/>
          </p:nvPr>
        </p:nvSpPr>
        <p:spPr/>
        <p:txBody>
          <a:bodyPr/>
          <a:lstStyle/>
          <a:p>
            <a:r>
              <a:rPr lang="en-US" dirty="0" smtClean="0"/>
              <a:t>Life Sciences Research </a:t>
            </a:r>
            <a:endParaRPr lang="en-US" dirty="0"/>
          </a:p>
        </p:txBody>
      </p:sp>
      <p:sp>
        <p:nvSpPr>
          <p:cNvPr id="33" name="Title 32"/>
          <p:cNvSpPr>
            <a:spLocks noGrp="1"/>
          </p:cNvSpPr>
          <p:nvPr>
            <p:ph type="title"/>
          </p:nvPr>
        </p:nvSpPr>
        <p:spPr>
          <a:xfrm>
            <a:off x="571499" y="1559404"/>
            <a:ext cx="3657600" cy="1107996"/>
          </a:xfrm>
        </p:spPr>
        <p:txBody>
          <a:bodyPr/>
          <a:lstStyle/>
          <a:p>
            <a:r>
              <a:rPr lang="en-US" dirty="0" smtClean="0"/>
              <a:t>What You </a:t>
            </a:r>
            <a:r>
              <a:rPr lang="en-US" dirty="0"/>
              <a:t>N</a:t>
            </a:r>
            <a:r>
              <a:rPr lang="en-US" dirty="0" smtClean="0"/>
              <a:t>eed To Know </a:t>
            </a:r>
            <a:r>
              <a:rPr lang="en-US" dirty="0"/>
              <a:t>A</a:t>
            </a:r>
            <a:r>
              <a:rPr lang="en-US" dirty="0" smtClean="0"/>
              <a:t>bout </a:t>
            </a:r>
            <a:r>
              <a:rPr lang="en-US" dirty="0"/>
              <a:t>H</a:t>
            </a:r>
            <a:r>
              <a:rPr lang="en-US" dirty="0" smtClean="0"/>
              <a:t>ow Payers </a:t>
            </a:r>
            <a:r>
              <a:rPr lang="en-US" dirty="0"/>
              <a:t>D</a:t>
            </a:r>
            <a:r>
              <a:rPr lang="en-US" dirty="0" smtClean="0"/>
              <a:t>efine Value</a:t>
            </a:r>
            <a:endParaRPr lang="en-US" dirty="0"/>
          </a:p>
        </p:txBody>
      </p:sp>
      <p:sp>
        <p:nvSpPr>
          <p:cNvPr id="34" name="Text Placeholder 33"/>
          <p:cNvSpPr>
            <a:spLocks noGrp="1"/>
          </p:cNvSpPr>
          <p:nvPr>
            <p:ph type="body" sz="quarter" idx="20"/>
          </p:nvPr>
        </p:nvSpPr>
        <p:spPr>
          <a:xfrm>
            <a:off x="571500" y="2797788"/>
            <a:ext cx="2920448" cy="553998"/>
          </a:xfrm>
        </p:spPr>
        <p:txBody>
          <a:bodyPr/>
          <a:lstStyle/>
          <a:p>
            <a:r>
              <a:rPr lang="en-US" dirty="0" smtClean="0"/>
              <a:t>Key </a:t>
            </a:r>
            <a:r>
              <a:rPr lang="en-US" dirty="0"/>
              <a:t>I</a:t>
            </a:r>
            <a:r>
              <a:rPr lang="en-US" dirty="0" smtClean="0"/>
              <a:t>nsights and Discussion </a:t>
            </a:r>
            <a:r>
              <a:rPr lang="en-US" dirty="0"/>
              <a:t>G</a:t>
            </a:r>
            <a:r>
              <a:rPr lang="en-US" dirty="0" smtClean="0"/>
              <a:t>uide</a:t>
            </a:r>
          </a:p>
          <a:p>
            <a:endParaRPr lang="en-US" dirty="0" smtClean="0"/>
          </a:p>
          <a:p>
            <a:r>
              <a:rPr lang="en-US" dirty="0" smtClean="0"/>
              <a:t>Founding Partners </a:t>
            </a:r>
            <a:r>
              <a:rPr lang="en-US" dirty="0"/>
              <a:t>Forum | May 16, 2019</a:t>
            </a:r>
          </a:p>
        </p:txBody>
      </p:sp>
    </p:spTree>
    <p:extLst>
      <p:ext uri="{BB962C8B-B14F-4D97-AF65-F5344CB8AC3E}">
        <p14:creationId xmlns:p14="http://schemas.microsoft.com/office/powerpoint/2010/main" val="2664689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gray">
          <a:xfrm>
            <a:off x="284747" y="1353312"/>
            <a:ext cx="1873237" cy="254569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2" name="Title 51"/>
          <p:cNvSpPr>
            <a:spLocks noGrp="1"/>
          </p:cNvSpPr>
          <p:nvPr>
            <p:ph type="title"/>
          </p:nvPr>
        </p:nvSpPr>
        <p:spPr>
          <a:xfrm>
            <a:off x="320674" y="317903"/>
            <a:ext cx="5950423" cy="276999"/>
          </a:xfrm>
        </p:spPr>
        <p:txBody>
          <a:bodyPr/>
          <a:lstStyle/>
          <a:p>
            <a:r>
              <a:rPr lang="en-US" dirty="0" smtClean="0"/>
              <a:t>How payers think about value</a:t>
            </a:r>
            <a:endParaRPr lang="en-US" dirty="0"/>
          </a:p>
        </p:txBody>
      </p:sp>
      <p:sp>
        <p:nvSpPr>
          <p:cNvPr id="53" name="Text Placeholder 52"/>
          <p:cNvSpPr>
            <a:spLocks noGrp="1"/>
          </p:cNvSpPr>
          <p:nvPr>
            <p:ph type="body" sz="quarter" idx="25"/>
          </p:nvPr>
        </p:nvSpPr>
        <p:spPr>
          <a:xfrm>
            <a:off x="320674" y="718356"/>
            <a:ext cx="6080125" cy="215444"/>
          </a:xfrm>
        </p:spPr>
        <p:txBody>
          <a:bodyPr/>
          <a:lstStyle/>
          <a:p>
            <a:r>
              <a:rPr lang="en-US" dirty="0" smtClean="0"/>
              <a:t>Insights on the current and future state of medical value </a:t>
            </a:r>
            <a:endParaRPr lang="en-US" dirty="0"/>
          </a:p>
        </p:txBody>
      </p:sp>
      <p:sp>
        <p:nvSpPr>
          <p:cNvPr id="54" name="Text Placeholder 53"/>
          <p:cNvSpPr>
            <a:spLocks noGrp="1"/>
          </p:cNvSpPr>
          <p:nvPr>
            <p:ph type="body" sz="quarter" idx="26"/>
          </p:nvPr>
        </p:nvSpPr>
        <p:spPr>
          <a:xfrm>
            <a:off x="320675" y="45947"/>
            <a:ext cx="2926080" cy="138499"/>
          </a:xfrm>
        </p:spPr>
        <p:txBody>
          <a:bodyPr/>
          <a:lstStyle/>
          <a:p>
            <a:endParaRPr lang="en-US" dirty="0"/>
          </a:p>
        </p:txBody>
      </p:sp>
      <p:sp>
        <p:nvSpPr>
          <p:cNvPr id="43" name="Text Placeholder 16"/>
          <p:cNvSpPr txBox="1">
            <a:spLocks/>
          </p:cNvSpPr>
          <p:nvPr/>
        </p:nvSpPr>
        <p:spPr bwMode="gray">
          <a:xfrm>
            <a:off x="401253" y="1406046"/>
            <a:ext cx="457200" cy="338554"/>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2200" b="0" dirty="0" smtClean="0"/>
              <a:t>1</a:t>
            </a:r>
            <a:endParaRPr lang="en-US" sz="2200" b="0" dirty="0"/>
          </a:p>
        </p:txBody>
      </p:sp>
      <p:sp>
        <p:nvSpPr>
          <p:cNvPr id="44" name="TextBox 43"/>
          <p:cNvSpPr txBox="1"/>
          <p:nvPr/>
        </p:nvSpPr>
        <p:spPr bwMode="gray">
          <a:xfrm>
            <a:off x="401253" y="1859442"/>
            <a:ext cx="1617101" cy="338554"/>
          </a:xfrm>
          <a:prstGeom prst="rect">
            <a:avLst/>
          </a:prstGeom>
          <a:noFill/>
        </p:spPr>
        <p:txBody>
          <a:bodyPr wrap="square" lIns="0" tIns="0" rIns="0" bIns="0" rtlCol="0">
            <a:spAutoFit/>
          </a:bodyPr>
          <a:lstStyle/>
          <a:p>
            <a:r>
              <a:rPr lang="en-US" sz="1100" b="1" dirty="0" smtClean="0"/>
              <a:t>How do payers define value?</a:t>
            </a:r>
          </a:p>
        </p:txBody>
      </p:sp>
      <p:sp>
        <p:nvSpPr>
          <p:cNvPr id="58" name="Text Placeholder 16"/>
          <p:cNvSpPr txBox="1">
            <a:spLocks/>
          </p:cNvSpPr>
          <p:nvPr/>
        </p:nvSpPr>
        <p:spPr bwMode="gray">
          <a:xfrm>
            <a:off x="2392539" y="1406046"/>
            <a:ext cx="457200" cy="338554"/>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2200" b="0" dirty="0" smtClean="0"/>
              <a:t>2</a:t>
            </a:r>
            <a:endParaRPr lang="en-US" sz="2200" b="0" dirty="0"/>
          </a:p>
        </p:txBody>
      </p:sp>
      <p:sp>
        <p:nvSpPr>
          <p:cNvPr id="59" name="TextBox 58"/>
          <p:cNvSpPr txBox="1"/>
          <p:nvPr/>
        </p:nvSpPr>
        <p:spPr bwMode="gray">
          <a:xfrm>
            <a:off x="2392539" y="1859442"/>
            <a:ext cx="1617101" cy="338554"/>
          </a:xfrm>
          <a:prstGeom prst="rect">
            <a:avLst/>
          </a:prstGeom>
          <a:noFill/>
        </p:spPr>
        <p:txBody>
          <a:bodyPr wrap="square" lIns="0" tIns="0" rIns="0" bIns="0" rtlCol="0">
            <a:spAutoFit/>
          </a:bodyPr>
          <a:lstStyle/>
          <a:p>
            <a:r>
              <a:rPr lang="en-US" sz="1100" b="1" dirty="0" smtClean="0"/>
              <a:t>How do they assess value?</a:t>
            </a:r>
          </a:p>
        </p:txBody>
      </p:sp>
      <p:sp>
        <p:nvSpPr>
          <p:cNvPr id="62" name="Text Placeholder 16"/>
          <p:cNvSpPr txBox="1">
            <a:spLocks/>
          </p:cNvSpPr>
          <p:nvPr/>
        </p:nvSpPr>
        <p:spPr bwMode="gray">
          <a:xfrm>
            <a:off x="4463024" y="1406046"/>
            <a:ext cx="457200" cy="338554"/>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2200" b="0" dirty="0" smtClean="0"/>
              <a:t>3</a:t>
            </a:r>
            <a:endParaRPr lang="en-US" sz="2200" b="0" dirty="0"/>
          </a:p>
        </p:txBody>
      </p:sp>
      <p:sp>
        <p:nvSpPr>
          <p:cNvPr id="63" name="TextBox 62"/>
          <p:cNvSpPr txBox="1"/>
          <p:nvPr/>
        </p:nvSpPr>
        <p:spPr bwMode="gray">
          <a:xfrm>
            <a:off x="4463024" y="1859442"/>
            <a:ext cx="1617101" cy="338554"/>
          </a:xfrm>
          <a:prstGeom prst="rect">
            <a:avLst/>
          </a:prstGeom>
          <a:noFill/>
        </p:spPr>
        <p:txBody>
          <a:bodyPr wrap="square" lIns="0" tIns="0" rIns="0" bIns="0" rtlCol="0">
            <a:spAutoFit/>
          </a:bodyPr>
          <a:lstStyle/>
          <a:p>
            <a:r>
              <a:rPr lang="en-US" sz="1100" b="1" dirty="0" smtClean="0"/>
              <a:t>How will the value framework evolve?</a:t>
            </a:r>
          </a:p>
        </p:txBody>
      </p:sp>
      <p:sp>
        <p:nvSpPr>
          <p:cNvPr id="2" name="Rectangle 1"/>
          <p:cNvSpPr/>
          <p:nvPr/>
        </p:nvSpPr>
        <p:spPr>
          <a:xfrm>
            <a:off x="284747" y="2499873"/>
            <a:ext cx="1667013" cy="1015663"/>
          </a:xfrm>
          <a:prstGeom prst="rect">
            <a:avLst/>
          </a:prstGeom>
        </p:spPr>
        <p:txBody>
          <a:bodyPr wrap="square">
            <a:spAutoFit/>
          </a:bodyPr>
          <a:lstStyle/>
          <a:p>
            <a:r>
              <a:rPr lang="en-US" sz="1000" dirty="0"/>
              <a:t>Three dynamic elements of </a:t>
            </a:r>
            <a:r>
              <a:rPr lang="en-US" sz="1000" dirty="0" smtClean="0"/>
              <a:t>the </a:t>
            </a:r>
            <a:r>
              <a:rPr lang="en-US" sz="1000" b="1" dirty="0"/>
              <a:t>local ecosystem shape how payers perceive value </a:t>
            </a:r>
            <a:r>
              <a:rPr lang="en-US" sz="1000" dirty="0"/>
              <a:t>‘priorities’ and their ability to influence appropriate use</a:t>
            </a:r>
          </a:p>
        </p:txBody>
      </p:sp>
      <p:sp>
        <p:nvSpPr>
          <p:cNvPr id="16" name="Text Placeholder 106"/>
          <p:cNvSpPr>
            <a:spLocks noGrp="1"/>
          </p:cNvSpPr>
          <p:nvPr>
            <p:ph type="body" sz="quarter" idx="4294967295"/>
          </p:nvPr>
        </p:nvSpPr>
        <p:spPr>
          <a:xfrm>
            <a:off x="2392539" y="2499873"/>
            <a:ext cx="1708406" cy="1088995"/>
          </a:xfrm>
          <a:prstGeom prst="rect">
            <a:avLst/>
          </a:prstGeom>
        </p:spPr>
        <p:txBody>
          <a:bodyPr/>
          <a:lstStyle/>
          <a:p>
            <a:pPr marL="0" indent="0">
              <a:buNone/>
            </a:pPr>
            <a:r>
              <a:rPr lang="en-US" dirty="0" smtClean="0"/>
              <a:t>In light of medical innovation—and its complexity—payers are building </a:t>
            </a:r>
            <a:r>
              <a:rPr lang="en-US" b="1" dirty="0" smtClean="0"/>
              <a:t>new capabilities and bringing in new perspectives </a:t>
            </a:r>
            <a:r>
              <a:rPr lang="en-US" dirty="0" smtClean="0"/>
              <a:t>to drive ‘smarter’ decisions</a:t>
            </a:r>
            <a:endParaRPr lang="en-US" dirty="0"/>
          </a:p>
        </p:txBody>
      </p:sp>
      <p:sp>
        <p:nvSpPr>
          <p:cNvPr id="17" name="Text Placeholder 108"/>
          <p:cNvSpPr>
            <a:spLocks noGrp="1"/>
          </p:cNvSpPr>
          <p:nvPr>
            <p:ph type="body" sz="quarter" idx="4294967295"/>
          </p:nvPr>
        </p:nvSpPr>
        <p:spPr>
          <a:xfrm>
            <a:off x="4463024" y="2499873"/>
            <a:ext cx="1721011" cy="1231106"/>
          </a:xfrm>
          <a:prstGeom prst="rect">
            <a:avLst/>
          </a:prstGeom>
        </p:spPr>
        <p:txBody>
          <a:bodyPr/>
          <a:lstStyle/>
          <a:p>
            <a:pPr marL="0" indent="0">
              <a:buNone/>
            </a:pPr>
            <a:r>
              <a:rPr lang="en-US" b="1" dirty="0" smtClean="0"/>
              <a:t>Complex questions </a:t>
            </a:r>
            <a:r>
              <a:rPr lang="en-US" dirty="0" smtClean="0"/>
              <a:t>about the role of payers in value delivery amid changing payment models, market dynamics and political uncertainty </a:t>
            </a:r>
            <a:r>
              <a:rPr lang="en-US" b="1" dirty="0" smtClean="0"/>
              <a:t>will shape value discussions 3-5 years </a:t>
            </a:r>
            <a:r>
              <a:rPr lang="en-US" dirty="0" smtClean="0"/>
              <a:t>from now</a:t>
            </a:r>
            <a:endParaRPr lang="en-US" dirty="0"/>
          </a:p>
        </p:txBody>
      </p:sp>
      <p:sp>
        <p:nvSpPr>
          <p:cNvPr id="18" name="Text Placeholder 4"/>
          <p:cNvSpPr>
            <a:spLocks noGrp="1"/>
          </p:cNvSpPr>
          <p:nvPr>
            <p:ph type="body" sz="quarter" idx="27"/>
          </p:nvPr>
        </p:nvSpPr>
        <p:spPr>
          <a:xfrm>
            <a:off x="4677255" y="4607368"/>
            <a:ext cx="1723545" cy="193232"/>
          </a:xfrm>
        </p:spPr>
        <p:txBody>
          <a:bodyPr/>
          <a:lstStyle/>
          <a:p>
            <a:pPr algn="r"/>
            <a:r>
              <a:rPr lang="en-US" dirty="0"/>
              <a:t>Source: </a:t>
            </a:r>
            <a:r>
              <a:rPr lang="en-US" dirty="0" smtClean="0"/>
              <a:t>Advisory Board Research interviews </a:t>
            </a:r>
            <a:r>
              <a:rPr lang="en-US" dirty="0"/>
              <a:t>and analysis</a:t>
            </a:r>
            <a:r>
              <a:rPr lang="en-US" dirty="0" smtClean="0"/>
              <a:t>.</a:t>
            </a:r>
            <a:endParaRPr lang="en-US" dirty="0"/>
          </a:p>
        </p:txBody>
      </p:sp>
    </p:spTree>
    <p:extLst>
      <p:ext uri="{BB962C8B-B14F-4D97-AF65-F5344CB8AC3E}">
        <p14:creationId xmlns:p14="http://schemas.microsoft.com/office/powerpoint/2010/main" val="36073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5759450" cy="276999"/>
          </a:xfrm>
        </p:spPr>
        <p:txBody>
          <a:bodyPr/>
          <a:lstStyle/>
          <a:p>
            <a:r>
              <a:rPr lang="en-US" dirty="0"/>
              <a:t>Local ecosystems shape value ‘priorities’</a:t>
            </a:r>
          </a:p>
        </p:txBody>
      </p:sp>
      <p:sp>
        <p:nvSpPr>
          <p:cNvPr id="3" name="Text Placeholder 2"/>
          <p:cNvSpPr>
            <a:spLocks noGrp="1"/>
          </p:cNvSpPr>
          <p:nvPr>
            <p:ph type="body" sz="quarter" idx="25"/>
          </p:nvPr>
        </p:nvSpPr>
        <p:spPr>
          <a:xfrm>
            <a:off x="320675" y="718356"/>
            <a:ext cx="5760720" cy="215444"/>
          </a:xfrm>
        </p:spPr>
        <p:txBody>
          <a:bodyPr/>
          <a:lstStyle/>
          <a:p>
            <a:r>
              <a:rPr lang="en-US" dirty="0" smtClean="0"/>
              <a:t>Three factors beyond traditional plan identity influence decision-making</a:t>
            </a:r>
            <a:endParaRPr lang="en-US" dirty="0"/>
          </a:p>
        </p:txBody>
      </p:sp>
      <p:sp>
        <p:nvSpPr>
          <p:cNvPr id="4" name="Text Placeholder 3"/>
          <p:cNvSpPr>
            <a:spLocks noGrp="1"/>
          </p:cNvSpPr>
          <p:nvPr>
            <p:ph type="body" sz="quarter" idx="26"/>
          </p:nvPr>
        </p:nvSpPr>
        <p:spPr/>
        <p:txBody>
          <a:bodyPr/>
          <a:lstStyle/>
          <a:p>
            <a:endParaRPr lang="en-US" dirty="0"/>
          </a:p>
        </p:txBody>
      </p:sp>
      <p:sp>
        <p:nvSpPr>
          <p:cNvPr id="17" name="Oval 38"/>
          <p:cNvSpPr/>
          <p:nvPr/>
        </p:nvSpPr>
        <p:spPr bwMode="gray">
          <a:xfrm>
            <a:off x="735564" y="2053884"/>
            <a:ext cx="4929672" cy="2468833"/>
          </a:xfrm>
          <a:custGeom>
            <a:avLst/>
            <a:gdLst>
              <a:gd name="connsiteX0" fmla="*/ 0 w 5198955"/>
              <a:gd name="connsiteY0" fmla="*/ 2599478 h 5198955"/>
              <a:gd name="connsiteX1" fmla="*/ 2599478 w 5198955"/>
              <a:gd name="connsiteY1" fmla="*/ 0 h 5198955"/>
              <a:gd name="connsiteX2" fmla="*/ 5198956 w 5198955"/>
              <a:gd name="connsiteY2" fmla="*/ 2599478 h 5198955"/>
              <a:gd name="connsiteX3" fmla="*/ 2599478 w 5198955"/>
              <a:gd name="connsiteY3" fmla="*/ 5198956 h 5198955"/>
              <a:gd name="connsiteX4" fmla="*/ 0 w 5198955"/>
              <a:gd name="connsiteY4" fmla="*/ 2599478 h 5198955"/>
              <a:gd name="connsiteX0" fmla="*/ 2599478 w 5198956"/>
              <a:gd name="connsiteY0" fmla="*/ 5198956 h 5290396"/>
              <a:gd name="connsiteX1" fmla="*/ 0 w 5198956"/>
              <a:gd name="connsiteY1" fmla="*/ 2599478 h 5290396"/>
              <a:gd name="connsiteX2" fmla="*/ 2599478 w 5198956"/>
              <a:gd name="connsiteY2" fmla="*/ 0 h 5290396"/>
              <a:gd name="connsiteX3" fmla="*/ 5198956 w 5198956"/>
              <a:gd name="connsiteY3" fmla="*/ 2599478 h 5290396"/>
              <a:gd name="connsiteX4" fmla="*/ 2690918 w 5198956"/>
              <a:gd name="connsiteY4" fmla="*/ 5290396 h 5290396"/>
              <a:gd name="connsiteX0" fmla="*/ 0 w 5198956"/>
              <a:gd name="connsiteY0" fmla="*/ 2599478 h 5290396"/>
              <a:gd name="connsiteX1" fmla="*/ 2599478 w 5198956"/>
              <a:gd name="connsiteY1" fmla="*/ 0 h 5290396"/>
              <a:gd name="connsiteX2" fmla="*/ 5198956 w 5198956"/>
              <a:gd name="connsiteY2" fmla="*/ 2599478 h 5290396"/>
              <a:gd name="connsiteX3" fmla="*/ 2690918 w 5198956"/>
              <a:gd name="connsiteY3" fmla="*/ 5290396 h 5290396"/>
              <a:gd name="connsiteX0" fmla="*/ 0 w 5198956"/>
              <a:gd name="connsiteY0" fmla="*/ 2599478 h 2599478"/>
              <a:gd name="connsiteX1" fmla="*/ 2599478 w 5198956"/>
              <a:gd name="connsiteY1" fmla="*/ 0 h 2599478"/>
              <a:gd name="connsiteX2" fmla="*/ 5198956 w 5198956"/>
              <a:gd name="connsiteY2" fmla="*/ 2599478 h 2599478"/>
            </a:gdLst>
            <a:ahLst/>
            <a:cxnLst>
              <a:cxn ang="0">
                <a:pos x="connsiteX0" y="connsiteY0"/>
              </a:cxn>
              <a:cxn ang="0">
                <a:pos x="connsiteX1" y="connsiteY1"/>
              </a:cxn>
              <a:cxn ang="0">
                <a:pos x="connsiteX2" y="connsiteY2"/>
              </a:cxn>
            </a:cxnLst>
            <a:rect l="l" t="t" r="r" b="b"/>
            <a:pathLst>
              <a:path w="5198956" h="2599478">
                <a:moveTo>
                  <a:pt x="0" y="2599478"/>
                </a:moveTo>
                <a:cubicBezTo>
                  <a:pt x="0" y="1163826"/>
                  <a:pt x="1163826" y="0"/>
                  <a:pt x="2599478" y="0"/>
                </a:cubicBezTo>
                <a:cubicBezTo>
                  <a:pt x="4035130" y="0"/>
                  <a:pt x="5198956" y="1163826"/>
                  <a:pt x="5198956" y="2599478"/>
                </a:cubicBezTo>
              </a:path>
            </a:pathLst>
          </a:custGeom>
          <a:solidFill>
            <a:schemeClr val="bg1">
              <a:lumMod val="95000"/>
            </a:schemeClr>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7" name="Oval 26"/>
          <p:cNvSpPr/>
          <p:nvPr/>
        </p:nvSpPr>
        <p:spPr bwMode="gray">
          <a:xfrm>
            <a:off x="2942550" y="1815162"/>
            <a:ext cx="499364" cy="500174"/>
          </a:xfrm>
          <a:prstGeom prst="ellipse">
            <a:avLst/>
          </a:prstGeom>
          <a:solidFill>
            <a:schemeClr val="bg1"/>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9" name="Oval 38"/>
          <p:cNvSpPr/>
          <p:nvPr/>
        </p:nvSpPr>
        <p:spPr bwMode="gray">
          <a:xfrm>
            <a:off x="5141438" y="3146279"/>
            <a:ext cx="499364" cy="500174"/>
          </a:xfrm>
          <a:prstGeom prst="ellipse">
            <a:avLst/>
          </a:prstGeom>
          <a:solidFill>
            <a:schemeClr val="bg1"/>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43" name="TextBox 42"/>
          <p:cNvSpPr txBox="1"/>
          <p:nvPr/>
        </p:nvSpPr>
        <p:spPr bwMode="gray">
          <a:xfrm>
            <a:off x="1623193" y="2631263"/>
            <a:ext cx="3154414" cy="907941"/>
          </a:xfrm>
          <a:prstGeom prst="rect">
            <a:avLst/>
          </a:prstGeom>
          <a:noFill/>
        </p:spPr>
        <p:txBody>
          <a:bodyPr wrap="square" lIns="0" tIns="0" rIns="0" bIns="0" rtlCol="0">
            <a:spAutoFit/>
          </a:bodyPr>
          <a:lstStyle/>
          <a:p>
            <a:pPr algn="ctr"/>
            <a:r>
              <a:rPr lang="en-US" sz="1000" b="1" dirty="0" smtClean="0">
                <a:solidFill>
                  <a:schemeClr val="accent6"/>
                </a:solidFill>
              </a:rPr>
              <a:t>Local Health Care Ecosystem</a:t>
            </a:r>
          </a:p>
          <a:p>
            <a:pPr algn="ctr"/>
            <a:endParaRPr lang="en-US" sz="900" dirty="0" smtClean="0"/>
          </a:p>
          <a:p>
            <a:pPr algn="ctr"/>
            <a:r>
              <a:rPr lang="en-US" sz="1000" dirty="0" smtClean="0"/>
              <a:t>Stakeholders within a geographic population focus on the health </a:t>
            </a:r>
            <a:r>
              <a:rPr lang="en-US" sz="1000" dirty="0"/>
              <a:t>of all individuals within that population </a:t>
            </a:r>
            <a:r>
              <a:rPr lang="en-US" sz="1000" dirty="0" smtClean="0"/>
              <a:t>to manage specific conditions, episodes, and diseases </a:t>
            </a:r>
            <a:endParaRPr lang="en-US" sz="1000" dirty="0"/>
          </a:p>
          <a:p>
            <a:pPr algn="ctr"/>
            <a:endParaRPr lang="en-US" sz="1050" dirty="0" smtClean="0"/>
          </a:p>
        </p:txBody>
      </p:sp>
      <p:grpSp>
        <p:nvGrpSpPr>
          <p:cNvPr id="7" name="Group 6"/>
          <p:cNvGrpSpPr/>
          <p:nvPr/>
        </p:nvGrpSpPr>
        <p:grpSpPr>
          <a:xfrm>
            <a:off x="776131" y="3146279"/>
            <a:ext cx="499364" cy="500174"/>
            <a:chOff x="1363905" y="3403132"/>
            <a:chExt cx="499364" cy="500174"/>
          </a:xfrm>
        </p:grpSpPr>
        <p:sp>
          <p:nvSpPr>
            <p:cNvPr id="36" name="Oval 35"/>
            <p:cNvSpPr/>
            <p:nvPr/>
          </p:nvSpPr>
          <p:spPr bwMode="gray">
            <a:xfrm>
              <a:off x="1363905" y="3403132"/>
              <a:ext cx="499364" cy="500174"/>
            </a:xfrm>
            <a:prstGeom prst="ellipse">
              <a:avLst/>
            </a:prstGeom>
            <a:solidFill>
              <a:schemeClr val="bg1"/>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424869" y="3530934"/>
              <a:ext cx="381435" cy="222503"/>
            </a:xfrm>
            <a:prstGeom prst="rect">
              <a:avLst/>
            </a:prstGeom>
          </p:spPr>
        </p:pic>
      </p:grpSp>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080362" y="1924646"/>
            <a:ext cx="228715" cy="281206"/>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5208616" y="3269390"/>
            <a:ext cx="360447" cy="231887"/>
          </a:xfrm>
          <a:prstGeom prst="rect">
            <a:avLst/>
          </a:prstGeom>
        </p:spPr>
      </p:pic>
      <p:sp>
        <p:nvSpPr>
          <p:cNvPr id="18" name="Oval 38"/>
          <p:cNvSpPr/>
          <p:nvPr/>
        </p:nvSpPr>
        <p:spPr bwMode="gray">
          <a:xfrm>
            <a:off x="2269067" y="3540078"/>
            <a:ext cx="1848489" cy="950681"/>
          </a:xfrm>
          <a:custGeom>
            <a:avLst/>
            <a:gdLst>
              <a:gd name="connsiteX0" fmla="*/ 0 w 5198955"/>
              <a:gd name="connsiteY0" fmla="*/ 2599478 h 5198955"/>
              <a:gd name="connsiteX1" fmla="*/ 2599478 w 5198955"/>
              <a:gd name="connsiteY1" fmla="*/ 0 h 5198955"/>
              <a:gd name="connsiteX2" fmla="*/ 5198956 w 5198955"/>
              <a:gd name="connsiteY2" fmla="*/ 2599478 h 5198955"/>
              <a:gd name="connsiteX3" fmla="*/ 2599478 w 5198955"/>
              <a:gd name="connsiteY3" fmla="*/ 5198956 h 5198955"/>
              <a:gd name="connsiteX4" fmla="*/ 0 w 5198955"/>
              <a:gd name="connsiteY4" fmla="*/ 2599478 h 5198955"/>
              <a:gd name="connsiteX0" fmla="*/ 2599478 w 5198956"/>
              <a:gd name="connsiteY0" fmla="*/ 5198956 h 5290396"/>
              <a:gd name="connsiteX1" fmla="*/ 0 w 5198956"/>
              <a:gd name="connsiteY1" fmla="*/ 2599478 h 5290396"/>
              <a:gd name="connsiteX2" fmla="*/ 2599478 w 5198956"/>
              <a:gd name="connsiteY2" fmla="*/ 0 h 5290396"/>
              <a:gd name="connsiteX3" fmla="*/ 5198956 w 5198956"/>
              <a:gd name="connsiteY3" fmla="*/ 2599478 h 5290396"/>
              <a:gd name="connsiteX4" fmla="*/ 2690918 w 5198956"/>
              <a:gd name="connsiteY4" fmla="*/ 5290396 h 5290396"/>
              <a:gd name="connsiteX0" fmla="*/ 0 w 5198956"/>
              <a:gd name="connsiteY0" fmla="*/ 2599478 h 5290396"/>
              <a:gd name="connsiteX1" fmla="*/ 2599478 w 5198956"/>
              <a:gd name="connsiteY1" fmla="*/ 0 h 5290396"/>
              <a:gd name="connsiteX2" fmla="*/ 5198956 w 5198956"/>
              <a:gd name="connsiteY2" fmla="*/ 2599478 h 5290396"/>
              <a:gd name="connsiteX3" fmla="*/ 2690918 w 5198956"/>
              <a:gd name="connsiteY3" fmla="*/ 5290396 h 5290396"/>
              <a:gd name="connsiteX0" fmla="*/ 0 w 5198956"/>
              <a:gd name="connsiteY0" fmla="*/ 2599478 h 2599478"/>
              <a:gd name="connsiteX1" fmla="*/ 2599478 w 5198956"/>
              <a:gd name="connsiteY1" fmla="*/ 0 h 2599478"/>
              <a:gd name="connsiteX2" fmla="*/ 5198956 w 5198956"/>
              <a:gd name="connsiteY2" fmla="*/ 2599478 h 2599478"/>
            </a:gdLst>
            <a:ahLst/>
            <a:cxnLst>
              <a:cxn ang="0">
                <a:pos x="connsiteX0" y="connsiteY0"/>
              </a:cxn>
              <a:cxn ang="0">
                <a:pos x="connsiteX1" y="connsiteY1"/>
              </a:cxn>
              <a:cxn ang="0">
                <a:pos x="connsiteX2" y="connsiteY2"/>
              </a:cxn>
            </a:cxnLst>
            <a:rect l="l" t="t" r="r" b="b"/>
            <a:pathLst>
              <a:path w="5198956" h="2599478">
                <a:moveTo>
                  <a:pt x="0" y="2599478"/>
                </a:moveTo>
                <a:cubicBezTo>
                  <a:pt x="0" y="1163826"/>
                  <a:pt x="1163826" y="0"/>
                  <a:pt x="2599478" y="0"/>
                </a:cubicBezTo>
                <a:cubicBezTo>
                  <a:pt x="4035130" y="0"/>
                  <a:pt x="5198956" y="1163826"/>
                  <a:pt x="5198956" y="2599478"/>
                </a:cubicBezTo>
              </a:path>
            </a:pathLst>
          </a:custGeom>
          <a:solidFill>
            <a:schemeClr val="bg1"/>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 name="TextBox 19"/>
          <p:cNvSpPr txBox="1"/>
          <p:nvPr/>
        </p:nvSpPr>
        <p:spPr bwMode="gray">
          <a:xfrm>
            <a:off x="2344538" y="3840174"/>
            <a:ext cx="1688340" cy="615553"/>
          </a:xfrm>
          <a:prstGeom prst="rect">
            <a:avLst/>
          </a:prstGeom>
          <a:noFill/>
        </p:spPr>
        <p:txBody>
          <a:bodyPr wrap="square" lIns="0" tIns="0" rIns="0" bIns="0" rtlCol="0">
            <a:spAutoFit/>
          </a:bodyPr>
          <a:lstStyle/>
          <a:p>
            <a:pPr algn="ctr"/>
            <a:r>
              <a:rPr lang="en-US" sz="1000" b="1" dirty="0" smtClean="0"/>
              <a:t>Plan identity </a:t>
            </a:r>
          </a:p>
          <a:p>
            <a:pPr algn="ctr"/>
            <a:endParaRPr lang="en-US" sz="1000" dirty="0" smtClean="0"/>
          </a:p>
          <a:p>
            <a:pPr algn="ctr"/>
            <a:r>
              <a:rPr lang="en-US" sz="1000" dirty="0" smtClean="0"/>
              <a:t>Total lives covered, non-profit status, target segments</a:t>
            </a:r>
            <a:endParaRPr lang="en-US" sz="1050" dirty="0" smtClean="0"/>
          </a:p>
        </p:txBody>
      </p:sp>
      <p:sp>
        <p:nvSpPr>
          <p:cNvPr id="30" name="TextBox 29"/>
          <p:cNvSpPr txBox="1"/>
          <p:nvPr/>
        </p:nvSpPr>
        <p:spPr bwMode="gray">
          <a:xfrm>
            <a:off x="295357" y="2614033"/>
            <a:ext cx="847741" cy="461665"/>
          </a:xfrm>
          <a:prstGeom prst="rect">
            <a:avLst/>
          </a:prstGeom>
          <a:noFill/>
        </p:spPr>
        <p:txBody>
          <a:bodyPr wrap="square" lIns="0" tIns="0" rIns="0" bIns="0" rtlCol="0">
            <a:spAutoFit/>
          </a:bodyPr>
          <a:lstStyle/>
          <a:p>
            <a:pPr algn="r">
              <a:spcBef>
                <a:spcPts val="500"/>
              </a:spcBef>
            </a:pPr>
            <a:r>
              <a:rPr lang="en-US" sz="1000" b="1" dirty="0" smtClean="0"/>
              <a:t>Purchaser values and priorities</a:t>
            </a:r>
            <a:endParaRPr lang="en-US" sz="900" b="1" dirty="0"/>
          </a:p>
        </p:txBody>
      </p:sp>
      <p:sp>
        <p:nvSpPr>
          <p:cNvPr id="31" name="Text Placeholder 16"/>
          <p:cNvSpPr txBox="1">
            <a:spLocks/>
          </p:cNvSpPr>
          <p:nvPr/>
        </p:nvSpPr>
        <p:spPr bwMode="gray">
          <a:xfrm>
            <a:off x="685898" y="2260524"/>
            <a:ext cx="457200" cy="338554"/>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a:r>
              <a:rPr lang="en-US" sz="2200" b="0" dirty="0" smtClean="0"/>
              <a:t>1</a:t>
            </a:r>
            <a:endParaRPr lang="en-US" sz="2200" b="0" dirty="0"/>
          </a:p>
        </p:txBody>
      </p:sp>
      <p:sp>
        <p:nvSpPr>
          <p:cNvPr id="32" name="TextBox 31"/>
          <p:cNvSpPr txBox="1"/>
          <p:nvPr/>
        </p:nvSpPr>
        <p:spPr bwMode="gray">
          <a:xfrm>
            <a:off x="2942550" y="1447155"/>
            <a:ext cx="988579" cy="307777"/>
          </a:xfrm>
          <a:prstGeom prst="rect">
            <a:avLst/>
          </a:prstGeom>
          <a:noFill/>
        </p:spPr>
        <p:txBody>
          <a:bodyPr wrap="square" lIns="0" tIns="0" rIns="0" bIns="0" rtlCol="0">
            <a:spAutoFit/>
          </a:bodyPr>
          <a:lstStyle/>
          <a:p>
            <a:r>
              <a:rPr lang="en-US" sz="1000" b="1" dirty="0" smtClean="0"/>
              <a:t>HCP bargaining power</a:t>
            </a:r>
            <a:endParaRPr lang="en-US" sz="1000" b="1" dirty="0"/>
          </a:p>
        </p:txBody>
      </p:sp>
      <p:sp>
        <p:nvSpPr>
          <p:cNvPr id="33" name="Text Placeholder 16"/>
          <p:cNvSpPr txBox="1">
            <a:spLocks/>
          </p:cNvSpPr>
          <p:nvPr/>
        </p:nvSpPr>
        <p:spPr bwMode="gray">
          <a:xfrm>
            <a:off x="2725551" y="1447155"/>
            <a:ext cx="162374" cy="338554"/>
          </a:xfrm>
          <a:prstGeom prst="rect">
            <a:avLst/>
          </a:prstGeom>
        </p:spPr>
        <p:txBody>
          <a:bodyPr vert="horz" wrap="square"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2200" b="0" dirty="0" smtClean="0"/>
              <a:t>2</a:t>
            </a:r>
            <a:endParaRPr lang="en-US" sz="2200" b="0" dirty="0"/>
          </a:p>
        </p:txBody>
      </p:sp>
      <p:sp>
        <p:nvSpPr>
          <p:cNvPr id="34" name="TextBox 33"/>
          <p:cNvSpPr txBox="1"/>
          <p:nvPr/>
        </p:nvSpPr>
        <p:spPr bwMode="gray">
          <a:xfrm>
            <a:off x="5351694" y="2614033"/>
            <a:ext cx="753749" cy="461665"/>
          </a:xfrm>
          <a:prstGeom prst="rect">
            <a:avLst/>
          </a:prstGeom>
          <a:noFill/>
        </p:spPr>
        <p:txBody>
          <a:bodyPr wrap="square" lIns="0" tIns="0" rIns="0" bIns="0" rtlCol="0">
            <a:spAutoFit/>
          </a:bodyPr>
          <a:lstStyle/>
          <a:p>
            <a:r>
              <a:rPr lang="en-US" sz="1000" b="1" dirty="0" smtClean="0"/>
              <a:t>Patient population needs </a:t>
            </a:r>
            <a:endParaRPr lang="en-US" sz="1000" b="1" dirty="0"/>
          </a:p>
        </p:txBody>
      </p:sp>
      <p:sp>
        <p:nvSpPr>
          <p:cNvPr id="35" name="Text Placeholder 16"/>
          <p:cNvSpPr txBox="1">
            <a:spLocks/>
          </p:cNvSpPr>
          <p:nvPr/>
        </p:nvSpPr>
        <p:spPr bwMode="gray">
          <a:xfrm>
            <a:off x="5141438" y="2576893"/>
            <a:ext cx="457200" cy="338554"/>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2200" b="0" dirty="0" smtClean="0"/>
              <a:t>3</a:t>
            </a:r>
            <a:endParaRPr lang="en-US" sz="2200" b="0" dirty="0"/>
          </a:p>
        </p:txBody>
      </p:sp>
      <p:sp>
        <p:nvSpPr>
          <p:cNvPr id="26" name="Text Placeholder 4"/>
          <p:cNvSpPr txBox="1">
            <a:spLocks/>
          </p:cNvSpPr>
          <p:nvPr/>
        </p:nvSpPr>
        <p:spPr bwMode="gray">
          <a:xfrm>
            <a:off x="4677255" y="4607368"/>
            <a:ext cx="1723545" cy="193232"/>
          </a:xfrm>
          <a:prstGeom prst="rect">
            <a:avLst/>
          </a:prstGeom>
        </p:spPr>
        <p:txBody>
          <a:bodyPr vert="horz" wrap="square" lIns="0" tIns="0" rIns="45720" bIns="27432" rtlCol="0" anchor="b" anchorCtr="0">
            <a:spAutoFit/>
          </a:bodyPr>
          <a:lstStyle>
            <a:lvl1pPr marL="0" indent="0" algn="l" defTabSz="640080" rtl="0" eaLnBrk="1" latinLnBrk="0" hangingPunct="1">
              <a:spcBef>
                <a:spcPts val="0"/>
              </a:spcBef>
              <a:buFont typeface="Arial" pitchFamily="34" charset="0"/>
              <a:buNone/>
              <a:defRPr sz="500" kern="1200" baseline="0">
                <a:solidFill>
                  <a:schemeClr val="tx1"/>
                </a:solidFill>
                <a:latin typeface="+mn-lt"/>
                <a:ea typeface="+mn-ea"/>
                <a:cs typeface="+mn-cs"/>
              </a:defRPr>
            </a:lvl1pPr>
            <a:lvl2pPr marL="114300" indent="0" algn="l" defTabSz="640080" rtl="0" eaLnBrk="1" latinLnBrk="0" hangingPunct="1">
              <a:spcBef>
                <a:spcPts val="0"/>
              </a:spcBef>
              <a:buFont typeface="Arial" pitchFamily="34" charset="0"/>
              <a:buNone/>
              <a:defRPr sz="500" kern="1200">
                <a:solidFill>
                  <a:schemeClr val="tx1"/>
                </a:solidFill>
                <a:latin typeface="+mn-lt"/>
                <a:ea typeface="+mn-ea"/>
                <a:cs typeface="+mn-cs"/>
              </a:defRPr>
            </a:lvl2pPr>
            <a:lvl3pPr marL="228600" indent="0" algn="l" defTabSz="640080" rtl="0" eaLnBrk="1" latinLnBrk="0" hangingPunct="1">
              <a:spcBef>
                <a:spcPts val="0"/>
              </a:spcBef>
              <a:buFont typeface="Arial" pitchFamily="34" charset="0"/>
              <a:buNone/>
              <a:defRPr sz="500" kern="1200">
                <a:solidFill>
                  <a:schemeClr val="tx1"/>
                </a:solidFill>
                <a:latin typeface="+mn-lt"/>
                <a:ea typeface="+mn-ea"/>
                <a:cs typeface="+mn-cs"/>
              </a:defRPr>
            </a:lvl3pPr>
            <a:lvl4pPr marL="342900" indent="0" algn="l" defTabSz="640080" rtl="0" eaLnBrk="1" latinLnBrk="0" hangingPunct="1">
              <a:spcBef>
                <a:spcPts val="0"/>
              </a:spcBef>
              <a:buFont typeface="Arial" pitchFamily="34" charset="0"/>
              <a:buNone/>
              <a:defRPr sz="500" kern="1200">
                <a:solidFill>
                  <a:schemeClr val="tx1"/>
                </a:solidFill>
                <a:latin typeface="+mn-lt"/>
                <a:ea typeface="+mn-ea"/>
                <a:cs typeface="+mn-cs"/>
              </a:defRPr>
            </a:lvl4pPr>
            <a:lvl5pPr marL="457200" indent="0" algn="l" defTabSz="640080" rtl="0" eaLnBrk="1" latinLnBrk="0" hangingPunct="1">
              <a:spcBef>
                <a:spcPts val="0"/>
              </a:spcBef>
              <a:buFont typeface="Arial" pitchFamily="34" charset="0"/>
              <a:buNone/>
              <a:defRPr sz="5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mtClean="0"/>
              <a:t>Source: Advisory Board Research interviews and analysis.</a:t>
            </a:r>
            <a:endParaRPr lang="en-US" dirty="0"/>
          </a:p>
        </p:txBody>
      </p:sp>
    </p:spTree>
    <p:extLst>
      <p:ext uri="{BB962C8B-B14F-4D97-AF65-F5344CB8AC3E}">
        <p14:creationId xmlns:p14="http://schemas.microsoft.com/office/powerpoint/2010/main" val="1207311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flipH="1">
            <a:off x="242760" y="1253145"/>
            <a:ext cx="2888858" cy="3286157"/>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itle 1"/>
          <p:cNvSpPr>
            <a:spLocks noGrp="1"/>
          </p:cNvSpPr>
          <p:nvPr>
            <p:ph type="title"/>
          </p:nvPr>
        </p:nvSpPr>
        <p:spPr>
          <a:xfrm>
            <a:off x="320674" y="40904"/>
            <a:ext cx="6080125" cy="553998"/>
          </a:xfrm>
        </p:spPr>
        <p:txBody>
          <a:bodyPr/>
          <a:lstStyle/>
          <a:p>
            <a:r>
              <a:rPr lang="en-US" dirty="0" smtClean="0"/>
              <a:t>Key purchaser attributes greatly inform benefit design</a:t>
            </a:r>
            <a:endParaRPr lang="en-US" dirty="0"/>
          </a:p>
        </p:txBody>
      </p:sp>
      <p:sp>
        <p:nvSpPr>
          <p:cNvPr id="3" name="Text Placeholder 2"/>
          <p:cNvSpPr>
            <a:spLocks noGrp="1"/>
          </p:cNvSpPr>
          <p:nvPr>
            <p:ph type="body" sz="quarter" idx="25"/>
          </p:nvPr>
        </p:nvSpPr>
        <p:spPr>
          <a:xfrm>
            <a:off x="320674" y="718356"/>
            <a:ext cx="6009241" cy="215444"/>
          </a:xfrm>
        </p:spPr>
        <p:txBody>
          <a:bodyPr/>
          <a:lstStyle/>
          <a:p>
            <a:r>
              <a:rPr lang="en-US" dirty="0" smtClean="0"/>
              <a:t>Trend toward activist purchasers looking to inflect cost </a:t>
            </a:r>
            <a:r>
              <a:rPr lang="en-US" i="1" dirty="0" smtClean="0"/>
              <a:t>and </a:t>
            </a:r>
            <a:r>
              <a:rPr lang="en-US" dirty="0" smtClean="0"/>
              <a:t>user experience </a:t>
            </a:r>
            <a:endParaRPr lang="en-US" dirty="0"/>
          </a:p>
        </p:txBody>
      </p:sp>
      <p:sp>
        <p:nvSpPr>
          <p:cNvPr id="4" name="Text Placeholder 3"/>
          <p:cNvSpPr>
            <a:spLocks noGrp="1"/>
          </p:cNvSpPr>
          <p:nvPr>
            <p:ph type="body" sz="quarter" idx="26"/>
          </p:nvPr>
        </p:nvSpPr>
        <p:spPr/>
        <p:txBody>
          <a:bodyPr/>
          <a:lstStyle/>
          <a:p>
            <a:r>
              <a:rPr lang="en-US" dirty="0" smtClean="0"/>
              <a:t>Purchasers</a:t>
            </a:r>
            <a:endParaRPr lang="en-US" dirty="0"/>
          </a:p>
        </p:txBody>
      </p:sp>
      <p:sp>
        <p:nvSpPr>
          <p:cNvPr id="12" name="Text Placeholder 11"/>
          <p:cNvSpPr>
            <a:spLocks noGrp="1"/>
          </p:cNvSpPr>
          <p:nvPr>
            <p:ph type="body" sz="quarter" idx="28"/>
          </p:nvPr>
        </p:nvSpPr>
        <p:spPr>
          <a:xfrm>
            <a:off x="0" y="4539303"/>
            <a:ext cx="1746504" cy="166712"/>
          </a:xfrm>
        </p:spPr>
        <p:txBody>
          <a:bodyPr/>
          <a:lstStyle/>
          <a:p>
            <a:r>
              <a:rPr lang="en-US" dirty="0" smtClean="0"/>
              <a:t>Utilization management .</a:t>
            </a:r>
          </a:p>
          <a:p>
            <a:r>
              <a:rPr lang="en-US" dirty="0" smtClean="0"/>
              <a:t>Prior authorizations.</a:t>
            </a:r>
            <a:endParaRPr lang="en-US"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568719" y="2796560"/>
            <a:ext cx="195470" cy="276609"/>
          </a:xfrm>
          <a:prstGeom prst="rect">
            <a:avLst/>
          </a:prstGeom>
        </p:spPr>
      </p:pic>
      <p:sp>
        <p:nvSpPr>
          <p:cNvPr id="6" name="Rectangle 5"/>
          <p:cNvSpPr/>
          <p:nvPr/>
        </p:nvSpPr>
        <p:spPr>
          <a:xfrm>
            <a:off x="3764190" y="2672357"/>
            <a:ext cx="2428163" cy="507831"/>
          </a:xfrm>
          <a:prstGeom prst="rect">
            <a:avLst/>
          </a:prstGeom>
        </p:spPr>
        <p:txBody>
          <a:bodyPr wrap="square">
            <a:spAutoFit/>
          </a:bodyPr>
          <a:lstStyle/>
          <a:p>
            <a:r>
              <a:rPr lang="en-US" sz="900" dirty="0" smtClean="0"/>
              <a:t>Goal to </a:t>
            </a:r>
            <a:r>
              <a:rPr lang="en-US" sz="900" b="1" dirty="0"/>
              <a:t>standardize entire list by 2020 </a:t>
            </a:r>
            <a:r>
              <a:rPr lang="en-US" sz="900" dirty="0"/>
              <a:t>without disrupting care for </a:t>
            </a:r>
            <a:r>
              <a:rPr lang="en-US" sz="900" dirty="0" smtClean="0"/>
              <a:t>patients </a:t>
            </a:r>
            <a:r>
              <a:rPr lang="en-US" sz="900" dirty="0"/>
              <a:t>on existing </a:t>
            </a:r>
            <a:r>
              <a:rPr lang="en-US" sz="900" dirty="0" smtClean="0"/>
              <a:t>medications </a:t>
            </a:r>
            <a:endParaRPr lang="en-US" sz="900" dirty="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502784" y="3395492"/>
            <a:ext cx="261405" cy="260534"/>
          </a:xfrm>
          <a:prstGeom prst="rect">
            <a:avLst/>
          </a:prstGeom>
        </p:spPr>
      </p:pic>
      <p:sp>
        <p:nvSpPr>
          <p:cNvPr id="28" name="Rectangle 27"/>
          <p:cNvSpPr/>
          <p:nvPr/>
        </p:nvSpPr>
        <p:spPr>
          <a:xfrm>
            <a:off x="3764190" y="3199564"/>
            <a:ext cx="2445568" cy="646331"/>
          </a:xfrm>
          <a:prstGeom prst="rect">
            <a:avLst/>
          </a:prstGeom>
        </p:spPr>
        <p:txBody>
          <a:bodyPr wrap="square">
            <a:spAutoFit/>
          </a:bodyPr>
          <a:lstStyle/>
          <a:p>
            <a:r>
              <a:rPr lang="en-US" sz="900" dirty="0" smtClean="0"/>
              <a:t>Phased quarterly roll-out of PDL by drug class; </a:t>
            </a:r>
            <a:r>
              <a:rPr lang="en-US" sz="900" b="1" dirty="0" smtClean="0"/>
              <a:t>team implemented list for 27 drug classes in 2018,</a:t>
            </a:r>
            <a:r>
              <a:rPr lang="en-US" sz="900" dirty="0" smtClean="0"/>
              <a:t> prioritizing categories by utilization and rebate potential </a:t>
            </a:r>
            <a:endParaRPr lang="en-US" sz="900" dirty="0"/>
          </a:p>
        </p:txBody>
      </p:sp>
      <p:sp>
        <p:nvSpPr>
          <p:cNvPr id="7" name="Rectangle 6"/>
          <p:cNvSpPr/>
          <p:nvPr/>
        </p:nvSpPr>
        <p:spPr>
          <a:xfrm>
            <a:off x="3764190" y="3865272"/>
            <a:ext cx="2428163" cy="646331"/>
          </a:xfrm>
          <a:prstGeom prst="rect">
            <a:avLst/>
          </a:prstGeom>
        </p:spPr>
        <p:txBody>
          <a:bodyPr wrap="square">
            <a:spAutoFit/>
          </a:bodyPr>
          <a:lstStyle/>
          <a:p>
            <a:r>
              <a:rPr lang="en-US" sz="900" dirty="0"/>
              <a:t>Initial feedback </a:t>
            </a:r>
            <a:r>
              <a:rPr lang="en-US" sz="900" dirty="0" smtClean="0"/>
              <a:t>has been </a:t>
            </a:r>
            <a:r>
              <a:rPr lang="en-US" sz="900" b="1" dirty="0" smtClean="0"/>
              <a:t>overwhelmingly positive</a:t>
            </a:r>
            <a:r>
              <a:rPr lang="en-US" sz="900" b="1" dirty="0"/>
              <a:t>; </a:t>
            </a:r>
            <a:r>
              <a:rPr lang="en-US" sz="900" dirty="0" smtClean="0"/>
              <a:t>standard PDL reduces administrative </a:t>
            </a:r>
            <a:r>
              <a:rPr lang="en-US" sz="900" dirty="0"/>
              <a:t>burden for providers and patients switching plans</a:t>
            </a: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508676" y="4041823"/>
            <a:ext cx="255513" cy="259844"/>
          </a:xfrm>
          <a:prstGeom prst="rect">
            <a:avLst/>
          </a:prstGeom>
        </p:spPr>
      </p:pic>
      <p:grpSp>
        <p:nvGrpSpPr>
          <p:cNvPr id="14" name="Group 13"/>
          <p:cNvGrpSpPr/>
          <p:nvPr/>
        </p:nvGrpSpPr>
        <p:grpSpPr>
          <a:xfrm>
            <a:off x="3394460" y="1251895"/>
            <a:ext cx="2634106" cy="1411490"/>
            <a:chOff x="3258801" y="1345288"/>
            <a:chExt cx="2634104" cy="1499638"/>
          </a:xfrm>
        </p:grpSpPr>
        <p:sp>
          <p:nvSpPr>
            <p:cNvPr id="53" name="Text Placeholder 1"/>
            <p:cNvSpPr txBox="1">
              <a:spLocks/>
            </p:cNvSpPr>
            <p:nvPr/>
          </p:nvSpPr>
          <p:spPr bwMode="gray">
            <a:xfrm>
              <a:off x="3400558" y="1359813"/>
              <a:ext cx="2492347" cy="1485113"/>
            </a:xfrm>
            <a:custGeom>
              <a:avLst/>
              <a:gdLst>
                <a:gd name="connsiteX0" fmla="*/ 0 w 3741260"/>
                <a:gd name="connsiteY0" fmla="*/ 0 h 1772280"/>
                <a:gd name="connsiteX1" fmla="*/ 3741260 w 3741260"/>
                <a:gd name="connsiteY1" fmla="*/ 0 h 1772280"/>
                <a:gd name="connsiteX2" fmla="*/ 3741260 w 3741260"/>
                <a:gd name="connsiteY2" fmla="*/ 1772280 h 1772280"/>
                <a:gd name="connsiteX3" fmla="*/ 0 w 3741260"/>
                <a:gd name="connsiteY3" fmla="*/ 1772280 h 1772280"/>
                <a:gd name="connsiteX4" fmla="*/ 0 w 3741260"/>
                <a:gd name="connsiteY4" fmla="*/ 0 h 1772280"/>
                <a:gd name="connsiteX0" fmla="*/ 5724 w 3741260"/>
                <a:gd name="connsiteY0" fmla="*/ 1767406 h 1772280"/>
                <a:gd name="connsiteX1" fmla="*/ 3760153 w 3741260"/>
                <a:gd name="connsiteY1" fmla="*/ 1701708 h 1772280"/>
                <a:gd name="connsiteX0" fmla="*/ 0 w 3760153"/>
                <a:gd name="connsiteY0" fmla="*/ 0 h 1772280"/>
                <a:gd name="connsiteX1" fmla="*/ 3741260 w 3760153"/>
                <a:gd name="connsiteY1" fmla="*/ 0 h 1772280"/>
                <a:gd name="connsiteX2" fmla="*/ 3741260 w 3760153"/>
                <a:gd name="connsiteY2" fmla="*/ 1772280 h 1772280"/>
                <a:gd name="connsiteX3" fmla="*/ 0 w 3760153"/>
                <a:gd name="connsiteY3" fmla="*/ 1772280 h 1772280"/>
                <a:gd name="connsiteX4" fmla="*/ 0 w 3760153"/>
                <a:gd name="connsiteY4" fmla="*/ 0 h 1772280"/>
                <a:gd name="connsiteX0" fmla="*/ 5724 w 3760153"/>
                <a:gd name="connsiteY0" fmla="*/ 1767406 h 1772280"/>
                <a:gd name="connsiteX1" fmla="*/ 3760153 w 3760153"/>
                <a:gd name="connsiteY1" fmla="*/ 1701708 h 1772280"/>
                <a:gd name="connsiteX0" fmla="*/ 0 w 3760153"/>
                <a:gd name="connsiteY0" fmla="*/ 0 h 1772280"/>
                <a:gd name="connsiteX1" fmla="*/ 3741260 w 3760153"/>
                <a:gd name="connsiteY1" fmla="*/ 0 h 1772280"/>
                <a:gd name="connsiteX2" fmla="*/ 3741260 w 3760153"/>
                <a:gd name="connsiteY2" fmla="*/ 1772280 h 1772280"/>
                <a:gd name="connsiteX3" fmla="*/ 0 w 3760153"/>
                <a:gd name="connsiteY3" fmla="*/ 1772280 h 1772280"/>
                <a:gd name="connsiteX4" fmla="*/ 0 w 3760153"/>
                <a:gd name="connsiteY4" fmla="*/ 0 h 1772280"/>
                <a:gd name="connsiteX0" fmla="*/ 5724 w 3760153"/>
                <a:gd name="connsiteY0" fmla="*/ 1767406 h 1772280"/>
                <a:gd name="connsiteX1" fmla="*/ 3760153 w 3760153"/>
                <a:gd name="connsiteY1" fmla="*/ 1701708 h 1772280"/>
                <a:gd name="connsiteX0" fmla="*/ 0 w 3745866"/>
                <a:gd name="connsiteY0" fmla="*/ 0 h 1773146"/>
                <a:gd name="connsiteX1" fmla="*/ 3741260 w 3745866"/>
                <a:gd name="connsiteY1" fmla="*/ 0 h 1773146"/>
                <a:gd name="connsiteX2" fmla="*/ 3741260 w 3745866"/>
                <a:gd name="connsiteY2" fmla="*/ 1772280 h 1773146"/>
                <a:gd name="connsiteX3" fmla="*/ 0 w 3745866"/>
                <a:gd name="connsiteY3" fmla="*/ 1772280 h 1773146"/>
                <a:gd name="connsiteX4" fmla="*/ 0 w 3745866"/>
                <a:gd name="connsiteY4" fmla="*/ 0 h 1773146"/>
                <a:gd name="connsiteX0" fmla="*/ 5724 w 3745866"/>
                <a:gd name="connsiteY0" fmla="*/ 1767406 h 1773146"/>
                <a:gd name="connsiteX1" fmla="*/ 3745866 w 3745866"/>
                <a:gd name="connsiteY1" fmla="*/ 1773146 h 1773146"/>
                <a:gd name="connsiteX0" fmla="*/ 0 w 3745866"/>
                <a:gd name="connsiteY0" fmla="*/ 0 h 1773146"/>
                <a:gd name="connsiteX1" fmla="*/ 3741260 w 3745866"/>
                <a:gd name="connsiteY1" fmla="*/ 0 h 1773146"/>
                <a:gd name="connsiteX2" fmla="*/ 3741260 w 3745866"/>
                <a:gd name="connsiteY2" fmla="*/ 1772280 h 1773146"/>
                <a:gd name="connsiteX3" fmla="*/ 0 w 3745866"/>
                <a:gd name="connsiteY3" fmla="*/ 1772280 h 1773146"/>
                <a:gd name="connsiteX4" fmla="*/ 0 w 3745866"/>
                <a:gd name="connsiteY4" fmla="*/ 0 h 1773146"/>
                <a:gd name="connsiteX0" fmla="*/ 34299 w 3745866"/>
                <a:gd name="connsiteY0" fmla="*/ 1724544 h 1773146"/>
                <a:gd name="connsiteX1" fmla="*/ 3745866 w 3745866"/>
                <a:gd name="connsiteY1" fmla="*/ 1773146 h 1773146"/>
                <a:gd name="connsiteX0" fmla="*/ 0 w 3745866"/>
                <a:gd name="connsiteY0" fmla="*/ 0 h 1773146"/>
                <a:gd name="connsiteX1" fmla="*/ 3741260 w 3745866"/>
                <a:gd name="connsiteY1" fmla="*/ 0 h 1773146"/>
                <a:gd name="connsiteX2" fmla="*/ 3741260 w 3745866"/>
                <a:gd name="connsiteY2" fmla="*/ 1772280 h 1773146"/>
                <a:gd name="connsiteX3" fmla="*/ 0 w 3745866"/>
                <a:gd name="connsiteY3" fmla="*/ 1772280 h 1773146"/>
                <a:gd name="connsiteX4" fmla="*/ 0 w 3745866"/>
                <a:gd name="connsiteY4" fmla="*/ 0 h 1773146"/>
                <a:gd name="connsiteX0" fmla="*/ 3343 w 3745866"/>
                <a:gd name="connsiteY0" fmla="*/ 1772169 h 1773146"/>
                <a:gd name="connsiteX1" fmla="*/ 3745866 w 3745866"/>
                <a:gd name="connsiteY1" fmla="*/ 1773146 h 1773146"/>
              </a:gdLst>
              <a:ahLst/>
              <a:cxnLst>
                <a:cxn ang="0">
                  <a:pos x="connsiteX0" y="connsiteY0"/>
                </a:cxn>
                <a:cxn ang="0">
                  <a:pos x="connsiteX1" y="connsiteY1"/>
                </a:cxn>
              </a:cxnLst>
              <a:rect l="l" t="t" r="r" b="b"/>
              <a:pathLst>
                <a:path w="3745866" h="1773146" stroke="0" extrusionOk="0">
                  <a:moveTo>
                    <a:pt x="0" y="0"/>
                  </a:moveTo>
                  <a:lnTo>
                    <a:pt x="3741260" y="0"/>
                  </a:lnTo>
                  <a:lnTo>
                    <a:pt x="3741260" y="1772280"/>
                  </a:lnTo>
                  <a:lnTo>
                    <a:pt x="0" y="1772280"/>
                  </a:lnTo>
                  <a:lnTo>
                    <a:pt x="0" y="0"/>
                  </a:lnTo>
                  <a:close/>
                </a:path>
                <a:path w="3745866" h="1773146" fill="none" extrusionOk="0">
                  <a:moveTo>
                    <a:pt x="3343" y="1772169"/>
                  </a:moveTo>
                  <a:lnTo>
                    <a:pt x="3745866" y="1773146"/>
                  </a:lnTo>
                </a:path>
              </a:pathLst>
            </a:custGeom>
            <a:noFill/>
            <a:ln w="28575">
              <a:solidFill>
                <a:schemeClr val="accent4"/>
              </a:solidFill>
              <a:miter lim="800000"/>
            </a:ln>
          </p:spPr>
          <p:txBody>
            <a:bodyPr vert="horz" wrap="square" lIns="0" tIns="228600" rIns="0" bIns="18288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b="1" dirty="0" smtClean="0"/>
                <a:t>Washington State Health Care Authority </a:t>
              </a:r>
            </a:p>
            <a:p>
              <a:pPr marL="0" indent="0">
                <a:spcBef>
                  <a:spcPts val="300"/>
                </a:spcBef>
                <a:spcAft>
                  <a:spcPts val="500"/>
                </a:spcAft>
                <a:buNone/>
              </a:pPr>
              <a:r>
                <a:rPr lang="en-US" sz="800" dirty="0" smtClean="0">
                  <a:solidFill>
                    <a:schemeClr val="accent3"/>
                  </a:solidFill>
                </a:rPr>
                <a:t>2M+ members; largest health care purchaser in Washington </a:t>
              </a:r>
            </a:p>
            <a:p>
              <a:r>
                <a:rPr lang="en-US" sz="900" dirty="0" smtClean="0"/>
                <a:t>On January 1, 2018, implemented the Apple Health (Medicaid) PDL – a single preferred drug list for five Managed Medicaid plans</a:t>
              </a:r>
              <a:endParaRPr lang="en-US" sz="900" dirty="0"/>
            </a:p>
          </p:txBody>
        </p:sp>
        <p:grpSp>
          <p:nvGrpSpPr>
            <p:cNvPr id="54" name="Group 53"/>
            <p:cNvGrpSpPr>
              <a:grpSpLocks noChangeAspect="1"/>
            </p:cNvGrpSpPr>
            <p:nvPr/>
          </p:nvGrpSpPr>
          <p:grpSpPr bwMode="gray">
            <a:xfrm>
              <a:off x="3258801" y="1345288"/>
              <a:ext cx="1130003" cy="146050"/>
              <a:chOff x="6408539" y="2469061"/>
              <a:chExt cx="1025505" cy="146050"/>
            </a:xfrm>
          </p:grpSpPr>
          <p:sp>
            <p:nvSpPr>
              <p:cNvPr id="55" name="Freeform 10"/>
              <p:cNvSpPr>
                <a:spLocks/>
              </p:cNvSpPr>
              <p:nvPr/>
            </p:nvSpPr>
            <p:spPr bwMode="gray">
              <a:xfrm>
                <a:off x="6408539" y="2469061"/>
                <a:ext cx="893765" cy="146050"/>
              </a:xfrm>
              <a:custGeom>
                <a:avLst/>
                <a:gdLst>
                  <a:gd name="T0" fmla="*/ 901 w 937"/>
                  <a:gd name="T1" fmla="*/ 76 h 152"/>
                  <a:gd name="T2" fmla="*/ 901 w 937"/>
                  <a:gd name="T3" fmla="*/ 76 h 152"/>
                  <a:gd name="T4" fmla="*/ 937 w 937"/>
                  <a:gd name="T5" fmla="*/ 0 h 152"/>
                  <a:gd name="T6" fmla="*/ 0 w 937"/>
                  <a:gd name="T7" fmla="*/ 0 h 152"/>
                  <a:gd name="T8" fmla="*/ 0 w 937"/>
                  <a:gd name="T9" fmla="*/ 152 h 152"/>
                  <a:gd name="T10" fmla="*/ 937 w 937"/>
                  <a:gd name="T11" fmla="*/ 152 h 152"/>
                  <a:gd name="T12" fmla="*/ 901 w 937"/>
                  <a:gd name="T13" fmla="*/ 76 h 152"/>
                </a:gdLst>
                <a:ahLst/>
                <a:cxnLst>
                  <a:cxn ang="0">
                    <a:pos x="T0" y="T1"/>
                  </a:cxn>
                  <a:cxn ang="0">
                    <a:pos x="T2" y="T3"/>
                  </a:cxn>
                  <a:cxn ang="0">
                    <a:pos x="T4" y="T5"/>
                  </a:cxn>
                  <a:cxn ang="0">
                    <a:pos x="T6" y="T7"/>
                  </a:cxn>
                  <a:cxn ang="0">
                    <a:pos x="T8" y="T9"/>
                  </a:cxn>
                  <a:cxn ang="0">
                    <a:pos x="T10" y="T11"/>
                  </a:cxn>
                  <a:cxn ang="0">
                    <a:pos x="T12" y="T13"/>
                  </a:cxn>
                </a:cxnLst>
                <a:rect l="0" t="0" r="r" b="b"/>
                <a:pathLst>
                  <a:path w="937" h="152">
                    <a:moveTo>
                      <a:pt x="901" y="76"/>
                    </a:moveTo>
                    <a:lnTo>
                      <a:pt x="901" y="76"/>
                    </a:lnTo>
                    <a:cubicBezTo>
                      <a:pt x="901" y="46"/>
                      <a:pt x="915" y="19"/>
                      <a:pt x="937" y="0"/>
                    </a:cubicBezTo>
                    <a:lnTo>
                      <a:pt x="0" y="0"/>
                    </a:lnTo>
                    <a:lnTo>
                      <a:pt x="0" y="152"/>
                    </a:lnTo>
                    <a:lnTo>
                      <a:pt x="937" y="152"/>
                    </a:lnTo>
                    <a:cubicBezTo>
                      <a:pt x="915" y="134"/>
                      <a:pt x="901" y="107"/>
                      <a:pt x="901" y="76"/>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1"/>
              <p:cNvSpPr>
                <a:spLocks/>
              </p:cNvSpPr>
              <p:nvPr/>
            </p:nvSpPr>
            <p:spPr bwMode="gray">
              <a:xfrm>
                <a:off x="7297520" y="2507161"/>
                <a:ext cx="79375" cy="71438"/>
              </a:xfrm>
              <a:custGeom>
                <a:avLst/>
                <a:gdLst>
                  <a:gd name="T0" fmla="*/ 54 w 83"/>
                  <a:gd name="T1" fmla="*/ 74 h 74"/>
                  <a:gd name="T2" fmla="*/ 54 w 83"/>
                  <a:gd name="T3" fmla="*/ 74 h 74"/>
                  <a:gd name="T4" fmla="*/ 83 w 83"/>
                  <a:gd name="T5" fmla="*/ 27 h 74"/>
                  <a:gd name="T6" fmla="*/ 56 w 83"/>
                  <a:gd name="T7" fmla="*/ 10 h 74"/>
                  <a:gd name="T8" fmla="*/ 56 w 83"/>
                  <a:gd name="T9" fmla="*/ 14 h 74"/>
                  <a:gd name="T10" fmla="*/ 53 w 83"/>
                  <a:gd name="T11" fmla="*/ 34 h 74"/>
                  <a:gd name="T12" fmla="*/ 41 w 83"/>
                  <a:gd name="T13" fmla="*/ 45 h 74"/>
                  <a:gd name="T14" fmla="*/ 39 w 83"/>
                  <a:gd name="T15" fmla="*/ 44 h 74"/>
                  <a:gd name="T16" fmla="*/ 29 w 83"/>
                  <a:gd name="T17" fmla="*/ 31 h 74"/>
                  <a:gd name="T18" fmla="*/ 29 w 83"/>
                  <a:gd name="T19" fmla="*/ 30 h 74"/>
                  <a:gd name="T20" fmla="*/ 33 w 83"/>
                  <a:gd name="T21" fmla="*/ 0 h 74"/>
                  <a:gd name="T22" fmla="*/ 8 w 83"/>
                  <a:gd name="T23" fmla="*/ 13 h 74"/>
                  <a:gd name="T24" fmla="*/ 16 w 83"/>
                  <a:gd name="T25" fmla="*/ 51 h 74"/>
                  <a:gd name="T26" fmla="*/ 16 w 83"/>
                  <a:gd name="T27" fmla="*/ 51 h 74"/>
                  <a:gd name="T28" fmla="*/ 54 w 83"/>
                  <a:gd name="T2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74">
                    <a:moveTo>
                      <a:pt x="54" y="74"/>
                    </a:moveTo>
                    <a:lnTo>
                      <a:pt x="54" y="74"/>
                    </a:lnTo>
                    <a:lnTo>
                      <a:pt x="83" y="27"/>
                    </a:lnTo>
                    <a:lnTo>
                      <a:pt x="56" y="10"/>
                    </a:lnTo>
                    <a:lnTo>
                      <a:pt x="56" y="14"/>
                    </a:lnTo>
                    <a:lnTo>
                      <a:pt x="53" y="34"/>
                    </a:lnTo>
                    <a:cubicBezTo>
                      <a:pt x="52" y="40"/>
                      <a:pt x="47" y="45"/>
                      <a:pt x="41" y="45"/>
                    </a:cubicBezTo>
                    <a:cubicBezTo>
                      <a:pt x="40" y="45"/>
                      <a:pt x="39" y="45"/>
                      <a:pt x="39" y="44"/>
                    </a:cubicBezTo>
                    <a:cubicBezTo>
                      <a:pt x="32" y="43"/>
                      <a:pt x="28" y="37"/>
                      <a:pt x="29" y="31"/>
                    </a:cubicBezTo>
                    <a:lnTo>
                      <a:pt x="29" y="30"/>
                    </a:lnTo>
                    <a:lnTo>
                      <a:pt x="33" y="0"/>
                    </a:lnTo>
                    <a:cubicBezTo>
                      <a:pt x="23" y="0"/>
                      <a:pt x="13" y="4"/>
                      <a:pt x="8" y="13"/>
                    </a:cubicBezTo>
                    <a:cubicBezTo>
                      <a:pt x="0" y="26"/>
                      <a:pt x="4" y="42"/>
                      <a:pt x="16" y="51"/>
                    </a:cubicBezTo>
                    <a:lnTo>
                      <a:pt x="16" y="51"/>
                    </a:lnTo>
                    <a:lnTo>
                      <a:pt x="54" y="74"/>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2"/>
              <p:cNvSpPr>
                <a:spLocks/>
              </p:cNvSpPr>
              <p:nvPr/>
            </p:nvSpPr>
            <p:spPr bwMode="gray">
              <a:xfrm>
                <a:off x="7357845" y="2570661"/>
                <a:ext cx="31750" cy="41275"/>
              </a:xfrm>
              <a:custGeom>
                <a:avLst/>
                <a:gdLst>
                  <a:gd name="T0" fmla="*/ 33 w 33"/>
                  <a:gd name="T1" fmla="*/ 41 h 44"/>
                  <a:gd name="T2" fmla="*/ 33 w 33"/>
                  <a:gd name="T3" fmla="*/ 41 h 44"/>
                  <a:gd name="T4" fmla="*/ 10 w 33"/>
                  <a:gd name="T5" fmla="*/ 3 h 44"/>
                  <a:gd name="T6" fmla="*/ 3 w 33"/>
                  <a:gd name="T7" fmla="*/ 1 h 44"/>
                  <a:gd name="T8" fmla="*/ 1 w 33"/>
                  <a:gd name="T9" fmla="*/ 8 h 44"/>
                  <a:gd name="T10" fmla="*/ 23 w 33"/>
                  <a:gd name="T11" fmla="*/ 44 h 44"/>
                  <a:gd name="T12" fmla="*/ 33 w 33"/>
                  <a:gd name="T13" fmla="*/ 41 h 44"/>
                </a:gdLst>
                <a:ahLst/>
                <a:cxnLst>
                  <a:cxn ang="0">
                    <a:pos x="T0" y="T1"/>
                  </a:cxn>
                  <a:cxn ang="0">
                    <a:pos x="T2" y="T3"/>
                  </a:cxn>
                  <a:cxn ang="0">
                    <a:pos x="T4" y="T5"/>
                  </a:cxn>
                  <a:cxn ang="0">
                    <a:pos x="T6" y="T7"/>
                  </a:cxn>
                  <a:cxn ang="0">
                    <a:pos x="T8" y="T9"/>
                  </a:cxn>
                  <a:cxn ang="0">
                    <a:pos x="T10" y="T11"/>
                  </a:cxn>
                  <a:cxn ang="0">
                    <a:pos x="T12" y="T13"/>
                  </a:cxn>
                </a:cxnLst>
                <a:rect l="0" t="0" r="r" b="b"/>
                <a:pathLst>
                  <a:path w="33" h="44">
                    <a:moveTo>
                      <a:pt x="33" y="41"/>
                    </a:moveTo>
                    <a:lnTo>
                      <a:pt x="33" y="41"/>
                    </a:lnTo>
                    <a:lnTo>
                      <a:pt x="10" y="3"/>
                    </a:lnTo>
                    <a:cubicBezTo>
                      <a:pt x="8" y="0"/>
                      <a:pt x="5" y="0"/>
                      <a:pt x="3" y="1"/>
                    </a:cubicBezTo>
                    <a:cubicBezTo>
                      <a:pt x="0" y="3"/>
                      <a:pt x="0" y="6"/>
                      <a:pt x="1" y="8"/>
                    </a:cubicBezTo>
                    <a:lnTo>
                      <a:pt x="23" y="44"/>
                    </a:lnTo>
                    <a:cubicBezTo>
                      <a:pt x="27" y="43"/>
                      <a:pt x="30" y="42"/>
                      <a:pt x="33" y="41"/>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3"/>
              <p:cNvSpPr>
                <a:spLocks/>
              </p:cNvSpPr>
              <p:nvPr/>
            </p:nvSpPr>
            <p:spPr bwMode="gray">
              <a:xfrm>
                <a:off x="7330858" y="2470648"/>
                <a:ext cx="22225" cy="73025"/>
              </a:xfrm>
              <a:custGeom>
                <a:avLst/>
                <a:gdLst>
                  <a:gd name="T0" fmla="*/ 1 w 23"/>
                  <a:gd name="T1" fmla="*/ 69 h 76"/>
                  <a:gd name="T2" fmla="*/ 1 w 23"/>
                  <a:gd name="T3" fmla="*/ 69 h 76"/>
                  <a:gd name="T4" fmla="*/ 6 w 23"/>
                  <a:gd name="T5" fmla="*/ 76 h 76"/>
                  <a:gd name="T6" fmla="*/ 7 w 23"/>
                  <a:gd name="T7" fmla="*/ 76 h 76"/>
                  <a:gd name="T8" fmla="*/ 13 w 23"/>
                  <a:gd name="T9" fmla="*/ 71 h 76"/>
                  <a:gd name="T10" fmla="*/ 16 w 23"/>
                  <a:gd name="T11" fmla="*/ 45 h 76"/>
                  <a:gd name="T12" fmla="*/ 17 w 23"/>
                  <a:gd name="T13" fmla="*/ 45 h 76"/>
                  <a:gd name="T14" fmla="*/ 23 w 23"/>
                  <a:gd name="T15" fmla="*/ 0 h 76"/>
                  <a:gd name="T16" fmla="*/ 10 w 23"/>
                  <a:gd name="T17" fmla="*/ 2 h 76"/>
                  <a:gd name="T18" fmla="*/ 5 w 23"/>
                  <a:gd name="T19" fmla="*/ 39 h 76"/>
                  <a:gd name="T20" fmla="*/ 3 w 23"/>
                  <a:gd name="T21" fmla="*/ 54 h 76"/>
                  <a:gd name="T22" fmla="*/ 1 w 23"/>
                  <a:gd name="T23" fmla="*/ 6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76">
                    <a:moveTo>
                      <a:pt x="1" y="69"/>
                    </a:moveTo>
                    <a:lnTo>
                      <a:pt x="1" y="69"/>
                    </a:lnTo>
                    <a:cubicBezTo>
                      <a:pt x="0" y="73"/>
                      <a:pt x="2" y="76"/>
                      <a:pt x="6" y="76"/>
                    </a:cubicBezTo>
                    <a:cubicBezTo>
                      <a:pt x="6" y="76"/>
                      <a:pt x="6" y="76"/>
                      <a:pt x="7" y="76"/>
                    </a:cubicBezTo>
                    <a:cubicBezTo>
                      <a:pt x="10" y="76"/>
                      <a:pt x="12" y="74"/>
                      <a:pt x="13" y="71"/>
                    </a:cubicBezTo>
                    <a:lnTo>
                      <a:pt x="16" y="45"/>
                    </a:lnTo>
                    <a:lnTo>
                      <a:pt x="17" y="45"/>
                    </a:lnTo>
                    <a:lnTo>
                      <a:pt x="23" y="0"/>
                    </a:lnTo>
                    <a:cubicBezTo>
                      <a:pt x="19" y="0"/>
                      <a:pt x="15" y="1"/>
                      <a:pt x="10" y="2"/>
                    </a:cubicBezTo>
                    <a:lnTo>
                      <a:pt x="5" y="39"/>
                    </a:lnTo>
                    <a:lnTo>
                      <a:pt x="3" y="54"/>
                    </a:lnTo>
                    <a:lnTo>
                      <a:pt x="1" y="69"/>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4"/>
              <p:cNvSpPr>
                <a:spLocks/>
              </p:cNvSpPr>
              <p:nvPr/>
            </p:nvSpPr>
            <p:spPr bwMode="gray">
              <a:xfrm>
                <a:off x="7367370" y="2556373"/>
                <a:ext cx="52388" cy="36513"/>
              </a:xfrm>
              <a:custGeom>
                <a:avLst/>
                <a:gdLst>
                  <a:gd name="T0" fmla="*/ 9 w 54"/>
                  <a:gd name="T1" fmla="*/ 1 h 38"/>
                  <a:gd name="T2" fmla="*/ 9 w 54"/>
                  <a:gd name="T3" fmla="*/ 1 h 38"/>
                  <a:gd name="T4" fmla="*/ 2 w 54"/>
                  <a:gd name="T5" fmla="*/ 3 h 38"/>
                  <a:gd name="T6" fmla="*/ 3 w 54"/>
                  <a:gd name="T7" fmla="*/ 10 h 38"/>
                  <a:gd name="T8" fmla="*/ 47 w 54"/>
                  <a:gd name="T9" fmla="*/ 38 h 38"/>
                  <a:gd name="T10" fmla="*/ 54 w 54"/>
                  <a:gd name="T11" fmla="*/ 31 h 38"/>
                  <a:gd name="T12" fmla="*/ 9 w 54"/>
                  <a:gd name="T13" fmla="*/ 1 h 38"/>
                </a:gdLst>
                <a:ahLst/>
                <a:cxnLst>
                  <a:cxn ang="0">
                    <a:pos x="T0" y="T1"/>
                  </a:cxn>
                  <a:cxn ang="0">
                    <a:pos x="T2" y="T3"/>
                  </a:cxn>
                  <a:cxn ang="0">
                    <a:pos x="T4" y="T5"/>
                  </a:cxn>
                  <a:cxn ang="0">
                    <a:pos x="T6" y="T7"/>
                  </a:cxn>
                  <a:cxn ang="0">
                    <a:pos x="T8" y="T9"/>
                  </a:cxn>
                  <a:cxn ang="0">
                    <a:pos x="T10" y="T11"/>
                  </a:cxn>
                  <a:cxn ang="0">
                    <a:pos x="T12" y="T13"/>
                  </a:cxn>
                </a:cxnLst>
                <a:rect l="0" t="0" r="r" b="b"/>
                <a:pathLst>
                  <a:path w="54" h="38">
                    <a:moveTo>
                      <a:pt x="9" y="1"/>
                    </a:moveTo>
                    <a:lnTo>
                      <a:pt x="9" y="1"/>
                    </a:lnTo>
                    <a:cubicBezTo>
                      <a:pt x="6" y="0"/>
                      <a:pt x="3" y="0"/>
                      <a:pt x="2" y="3"/>
                    </a:cubicBezTo>
                    <a:cubicBezTo>
                      <a:pt x="0" y="5"/>
                      <a:pt x="1" y="8"/>
                      <a:pt x="3" y="10"/>
                    </a:cubicBezTo>
                    <a:lnTo>
                      <a:pt x="47" y="38"/>
                    </a:lnTo>
                    <a:cubicBezTo>
                      <a:pt x="50" y="36"/>
                      <a:pt x="52" y="33"/>
                      <a:pt x="54" y="31"/>
                    </a:cubicBezTo>
                    <a:lnTo>
                      <a:pt x="9" y="1"/>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5"/>
              <p:cNvSpPr>
                <a:spLocks/>
              </p:cNvSpPr>
              <p:nvPr/>
            </p:nvSpPr>
            <p:spPr bwMode="gray">
              <a:xfrm>
                <a:off x="7375306" y="2542086"/>
                <a:ext cx="58738" cy="12700"/>
              </a:xfrm>
              <a:custGeom>
                <a:avLst/>
                <a:gdLst>
                  <a:gd name="T0" fmla="*/ 6 w 61"/>
                  <a:gd name="T1" fmla="*/ 0 h 13"/>
                  <a:gd name="T2" fmla="*/ 6 w 61"/>
                  <a:gd name="T3" fmla="*/ 0 h 13"/>
                  <a:gd name="T4" fmla="*/ 1 w 61"/>
                  <a:gd name="T5" fmla="*/ 4 h 13"/>
                  <a:gd name="T6" fmla="*/ 5 w 61"/>
                  <a:gd name="T7" fmla="*/ 10 h 13"/>
                  <a:gd name="T8" fmla="*/ 60 w 61"/>
                  <a:gd name="T9" fmla="*/ 13 h 13"/>
                  <a:gd name="T10" fmla="*/ 61 w 61"/>
                  <a:gd name="T11" fmla="*/ 3 h 13"/>
                  <a:gd name="T12" fmla="*/ 6 w 6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6" y="0"/>
                    </a:moveTo>
                    <a:lnTo>
                      <a:pt x="6" y="0"/>
                    </a:lnTo>
                    <a:cubicBezTo>
                      <a:pt x="3" y="0"/>
                      <a:pt x="1" y="2"/>
                      <a:pt x="1" y="4"/>
                    </a:cubicBezTo>
                    <a:cubicBezTo>
                      <a:pt x="0" y="7"/>
                      <a:pt x="3" y="9"/>
                      <a:pt x="5" y="10"/>
                    </a:cubicBezTo>
                    <a:lnTo>
                      <a:pt x="60" y="13"/>
                    </a:lnTo>
                    <a:cubicBezTo>
                      <a:pt x="60" y="9"/>
                      <a:pt x="61" y="6"/>
                      <a:pt x="61" y="3"/>
                    </a:cubicBezTo>
                    <a:lnTo>
                      <a:pt x="6"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TextBox 60"/>
              <p:cNvSpPr txBox="1"/>
              <p:nvPr/>
            </p:nvSpPr>
            <p:spPr bwMode="gray">
              <a:xfrm>
                <a:off x="6455068" y="2488225"/>
                <a:ext cx="731346" cy="107722"/>
              </a:xfrm>
              <a:prstGeom prst="rect">
                <a:avLst/>
              </a:prstGeom>
              <a:noFill/>
            </p:spPr>
            <p:txBody>
              <a:bodyPr wrap="square" lIns="0" tIns="0" rIns="0" bIns="0" rtlCol="0">
                <a:spAutoFit/>
              </a:bodyPr>
              <a:lstStyle/>
              <a:p>
                <a:r>
                  <a:rPr lang="en-US" sz="700" dirty="0" smtClean="0">
                    <a:solidFill>
                      <a:schemeClr val="bg1"/>
                    </a:solidFill>
                  </a:rPr>
                  <a:t>CASE EXAMPLE</a:t>
                </a:r>
                <a:endParaRPr lang="en-US" sz="700" dirty="0">
                  <a:solidFill>
                    <a:schemeClr val="bg1"/>
                  </a:solidFill>
                </a:endParaRPr>
              </a:p>
            </p:txBody>
          </p:sp>
        </p:grpSp>
      </p:grpSp>
      <p:sp>
        <p:nvSpPr>
          <p:cNvPr id="10" name="TextBox 9"/>
          <p:cNvSpPr txBox="1"/>
          <p:nvPr/>
        </p:nvSpPr>
        <p:spPr bwMode="gray">
          <a:xfrm>
            <a:off x="269885" y="1051500"/>
            <a:ext cx="2748189" cy="153888"/>
          </a:xfrm>
          <a:prstGeom prst="rect">
            <a:avLst/>
          </a:prstGeom>
          <a:noFill/>
        </p:spPr>
        <p:txBody>
          <a:bodyPr wrap="square" lIns="0" tIns="0" rIns="0" bIns="0" rtlCol="0">
            <a:spAutoFit/>
          </a:bodyPr>
          <a:lstStyle/>
          <a:p>
            <a:pPr>
              <a:spcBef>
                <a:spcPts val="500"/>
              </a:spcBef>
            </a:pPr>
            <a:r>
              <a:rPr lang="en-US" sz="1000" dirty="0" smtClean="0"/>
              <a:t>FACTORS SHAPING EMPLOYERS’ DEMANDS</a:t>
            </a:r>
          </a:p>
        </p:txBody>
      </p:sp>
      <p:sp>
        <p:nvSpPr>
          <p:cNvPr id="45" name="Text Placeholder 4"/>
          <p:cNvSpPr txBox="1">
            <a:spLocks/>
          </p:cNvSpPr>
          <p:nvPr/>
        </p:nvSpPr>
        <p:spPr bwMode="gray">
          <a:xfrm>
            <a:off x="4677255" y="4607368"/>
            <a:ext cx="1723545" cy="193232"/>
          </a:xfrm>
          <a:prstGeom prst="rect">
            <a:avLst/>
          </a:prstGeom>
        </p:spPr>
        <p:txBody>
          <a:bodyPr vert="horz" wrap="square" lIns="0" tIns="0" rIns="45720" bIns="27432" rtlCol="0" anchor="b" anchorCtr="0">
            <a:spAutoFit/>
          </a:bodyPr>
          <a:lstStyle>
            <a:lvl1pPr marL="0" indent="0" algn="l" defTabSz="640080" rtl="0" eaLnBrk="1" latinLnBrk="0" hangingPunct="1">
              <a:spcBef>
                <a:spcPts val="0"/>
              </a:spcBef>
              <a:buFont typeface="Arial" pitchFamily="34" charset="0"/>
              <a:buNone/>
              <a:defRPr sz="500" kern="1200" baseline="0">
                <a:solidFill>
                  <a:schemeClr val="tx1"/>
                </a:solidFill>
                <a:latin typeface="+mn-lt"/>
                <a:ea typeface="+mn-ea"/>
                <a:cs typeface="+mn-cs"/>
              </a:defRPr>
            </a:lvl1pPr>
            <a:lvl2pPr marL="114300" indent="0" algn="l" defTabSz="640080" rtl="0" eaLnBrk="1" latinLnBrk="0" hangingPunct="1">
              <a:spcBef>
                <a:spcPts val="0"/>
              </a:spcBef>
              <a:buFont typeface="Arial" pitchFamily="34" charset="0"/>
              <a:buNone/>
              <a:defRPr sz="500" kern="1200">
                <a:solidFill>
                  <a:schemeClr val="tx1"/>
                </a:solidFill>
                <a:latin typeface="+mn-lt"/>
                <a:ea typeface="+mn-ea"/>
                <a:cs typeface="+mn-cs"/>
              </a:defRPr>
            </a:lvl2pPr>
            <a:lvl3pPr marL="228600" indent="0" algn="l" defTabSz="640080" rtl="0" eaLnBrk="1" latinLnBrk="0" hangingPunct="1">
              <a:spcBef>
                <a:spcPts val="0"/>
              </a:spcBef>
              <a:buFont typeface="Arial" pitchFamily="34" charset="0"/>
              <a:buNone/>
              <a:defRPr sz="500" kern="1200">
                <a:solidFill>
                  <a:schemeClr val="tx1"/>
                </a:solidFill>
                <a:latin typeface="+mn-lt"/>
                <a:ea typeface="+mn-ea"/>
                <a:cs typeface="+mn-cs"/>
              </a:defRPr>
            </a:lvl3pPr>
            <a:lvl4pPr marL="342900" indent="0" algn="l" defTabSz="640080" rtl="0" eaLnBrk="1" latinLnBrk="0" hangingPunct="1">
              <a:spcBef>
                <a:spcPts val="0"/>
              </a:spcBef>
              <a:buFont typeface="Arial" pitchFamily="34" charset="0"/>
              <a:buNone/>
              <a:defRPr sz="500" kern="1200">
                <a:solidFill>
                  <a:schemeClr val="tx1"/>
                </a:solidFill>
                <a:latin typeface="+mn-lt"/>
                <a:ea typeface="+mn-ea"/>
                <a:cs typeface="+mn-cs"/>
              </a:defRPr>
            </a:lvl4pPr>
            <a:lvl5pPr marL="457200" indent="0" algn="l" defTabSz="640080" rtl="0" eaLnBrk="1" latinLnBrk="0" hangingPunct="1">
              <a:spcBef>
                <a:spcPts val="0"/>
              </a:spcBef>
              <a:buFont typeface="Arial" pitchFamily="34" charset="0"/>
              <a:buNone/>
              <a:defRPr sz="5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dirty="0" smtClean="0"/>
              <a:t>Source: Advisory Board Research interviews and analysis.</a:t>
            </a:r>
            <a:endParaRPr lang="en-US" dirty="0"/>
          </a:p>
        </p:txBody>
      </p:sp>
      <p:sp>
        <p:nvSpPr>
          <p:cNvPr id="39" name="TextBox 38"/>
          <p:cNvSpPr txBox="1"/>
          <p:nvPr/>
        </p:nvSpPr>
        <p:spPr bwMode="gray">
          <a:xfrm>
            <a:off x="3355691" y="1049698"/>
            <a:ext cx="2748189" cy="153888"/>
          </a:xfrm>
          <a:prstGeom prst="rect">
            <a:avLst/>
          </a:prstGeom>
          <a:noFill/>
        </p:spPr>
        <p:txBody>
          <a:bodyPr wrap="square" lIns="0" tIns="0" rIns="0" bIns="0" rtlCol="0">
            <a:spAutoFit/>
          </a:bodyPr>
          <a:lstStyle/>
          <a:p>
            <a:pPr>
              <a:spcBef>
                <a:spcPts val="500"/>
              </a:spcBef>
            </a:pPr>
            <a:r>
              <a:rPr lang="en-US" sz="1000" dirty="0" smtClean="0"/>
              <a:t>STATE PREFERRED MEDICATION LISTS</a:t>
            </a:r>
          </a:p>
        </p:txBody>
      </p:sp>
      <p:sp>
        <p:nvSpPr>
          <p:cNvPr id="9" name="Down Arrow 8"/>
          <p:cNvSpPr/>
          <p:nvPr/>
        </p:nvSpPr>
        <p:spPr bwMode="gray">
          <a:xfrm flipV="1">
            <a:off x="2507078" y="1452730"/>
            <a:ext cx="426638" cy="403091"/>
          </a:xfrm>
          <a:prstGeom prst="downArrow">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1" name="Down Arrow 40"/>
          <p:cNvSpPr/>
          <p:nvPr/>
        </p:nvSpPr>
        <p:spPr bwMode="gray">
          <a:xfrm flipH="1">
            <a:off x="2507078" y="3080290"/>
            <a:ext cx="426638" cy="403091"/>
          </a:xfrm>
          <a:prstGeom prst="downArrow">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3" name="Down Arrow 42"/>
          <p:cNvSpPr/>
          <p:nvPr/>
        </p:nvSpPr>
        <p:spPr bwMode="gray">
          <a:xfrm flipV="1">
            <a:off x="2507078" y="2265799"/>
            <a:ext cx="426638" cy="403091"/>
          </a:xfrm>
          <a:prstGeom prst="downArrow">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3" name="Group 12"/>
          <p:cNvGrpSpPr/>
          <p:nvPr/>
        </p:nvGrpSpPr>
        <p:grpSpPr>
          <a:xfrm rot="5400000">
            <a:off x="2507078" y="3836891"/>
            <a:ext cx="426638" cy="557808"/>
            <a:chOff x="267909" y="3919406"/>
            <a:chExt cx="312675" cy="408808"/>
          </a:xfrm>
          <a:solidFill>
            <a:schemeClr val="bg1"/>
          </a:solidFill>
        </p:grpSpPr>
        <p:sp>
          <p:nvSpPr>
            <p:cNvPr id="42" name="Down Arrow 41"/>
            <p:cNvSpPr/>
            <p:nvPr/>
          </p:nvSpPr>
          <p:spPr bwMode="gray">
            <a:xfrm flipH="1">
              <a:off x="267909" y="4032796"/>
              <a:ext cx="312675" cy="295418"/>
            </a:xfrm>
            <a:prstGeom prst="downArrow">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8" name="Down Arrow 37"/>
            <p:cNvSpPr/>
            <p:nvPr/>
          </p:nvSpPr>
          <p:spPr bwMode="gray">
            <a:xfrm flipV="1">
              <a:off x="267909" y="3919406"/>
              <a:ext cx="312675" cy="295418"/>
            </a:xfrm>
            <a:prstGeom prst="downArrow">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sp>
        <p:nvSpPr>
          <p:cNvPr id="29" name="TextBox 28"/>
          <p:cNvSpPr txBox="1"/>
          <p:nvPr/>
        </p:nvSpPr>
        <p:spPr bwMode="gray">
          <a:xfrm>
            <a:off x="463672" y="2958910"/>
            <a:ext cx="2317587" cy="718145"/>
          </a:xfrm>
          <a:prstGeom prst="rect">
            <a:avLst/>
          </a:prstGeom>
          <a:noFill/>
        </p:spPr>
        <p:txBody>
          <a:bodyPr wrap="square" lIns="0" tIns="0" rIns="0" bIns="0" rtlCol="0">
            <a:spAutoFit/>
          </a:bodyPr>
          <a:lstStyle/>
          <a:p>
            <a:pPr>
              <a:spcBef>
                <a:spcPts val="500"/>
              </a:spcBef>
            </a:pPr>
            <a:r>
              <a:rPr lang="en-US" sz="1000" b="1" dirty="0" smtClean="0"/>
              <a:t>Industry margins </a:t>
            </a:r>
          </a:p>
          <a:p>
            <a:pPr>
              <a:spcBef>
                <a:spcPts val="500"/>
              </a:spcBef>
            </a:pPr>
            <a:r>
              <a:rPr lang="en-US" sz="800" dirty="0" smtClean="0"/>
              <a:t>Employers in industries facing long-term cost pressures (e.g., manufacturers, retailers, health systems) prefer closed benefit designs, narrow networks and more PAs</a:t>
            </a:r>
            <a:r>
              <a:rPr lang="en-US" sz="800" baseline="30000" dirty="0" smtClean="0"/>
              <a:t>2</a:t>
            </a:r>
            <a:r>
              <a:rPr lang="en-US" sz="800" dirty="0" smtClean="0"/>
              <a:t> to reduce spend  </a:t>
            </a:r>
            <a:endParaRPr lang="en-US" sz="800" dirty="0"/>
          </a:p>
        </p:txBody>
      </p:sp>
      <p:sp>
        <p:nvSpPr>
          <p:cNvPr id="31" name="TextBox 30"/>
          <p:cNvSpPr txBox="1"/>
          <p:nvPr/>
        </p:nvSpPr>
        <p:spPr bwMode="gray">
          <a:xfrm>
            <a:off x="463671" y="3781095"/>
            <a:ext cx="2163328" cy="710451"/>
          </a:xfrm>
          <a:prstGeom prst="rect">
            <a:avLst/>
          </a:prstGeom>
          <a:noFill/>
        </p:spPr>
        <p:txBody>
          <a:bodyPr wrap="square" lIns="0" tIns="0" rIns="0" bIns="0" rtlCol="0">
            <a:spAutoFit/>
          </a:bodyPr>
          <a:lstStyle/>
          <a:p>
            <a:pPr>
              <a:spcBef>
                <a:spcPts val="500"/>
              </a:spcBef>
            </a:pPr>
            <a:r>
              <a:rPr lang="en-US" sz="1000" b="1" dirty="0" smtClean="0"/>
              <a:t>Regional and cultural perspectives</a:t>
            </a:r>
          </a:p>
          <a:p>
            <a:pPr>
              <a:spcBef>
                <a:spcPts val="500"/>
              </a:spcBef>
            </a:pPr>
            <a:r>
              <a:rPr lang="en-US" sz="800" dirty="0" smtClean="0"/>
              <a:t>Local, cultural influences inform employers’ desire to cover specific “optional” services such as family planning, HIV prevention, alternative medicine, or nutrition</a:t>
            </a:r>
            <a:endParaRPr lang="en-US" sz="800" dirty="0"/>
          </a:p>
        </p:txBody>
      </p:sp>
      <p:sp>
        <p:nvSpPr>
          <p:cNvPr id="33" name="TextBox 32"/>
          <p:cNvSpPr txBox="1"/>
          <p:nvPr/>
        </p:nvSpPr>
        <p:spPr bwMode="gray">
          <a:xfrm>
            <a:off x="463671" y="2144419"/>
            <a:ext cx="2317587" cy="710451"/>
          </a:xfrm>
          <a:prstGeom prst="rect">
            <a:avLst/>
          </a:prstGeom>
          <a:noFill/>
        </p:spPr>
        <p:txBody>
          <a:bodyPr wrap="square" lIns="0" tIns="0" rIns="0" bIns="0" rtlCol="0">
            <a:spAutoFit/>
          </a:bodyPr>
          <a:lstStyle/>
          <a:p>
            <a:pPr>
              <a:spcBef>
                <a:spcPts val="500"/>
              </a:spcBef>
            </a:pPr>
            <a:r>
              <a:rPr lang="en-US" sz="1000" b="1" dirty="0" smtClean="0"/>
              <a:t>Tolerance for administrative burden</a:t>
            </a:r>
          </a:p>
          <a:p>
            <a:pPr>
              <a:spcBef>
                <a:spcPts val="500"/>
              </a:spcBef>
            </a:pPr>
            <a:r>
              <a:rPr lang="en-US" sz="800" dirty="0" smtClean="0"/>
              <a:t>Some employers want to minimize any UM</a:t>
            </a:r>
            <a:r>
              <a:rPr lang="en-US" sz="800" baseline="30000" dirty="0" smtClean="0"/>
              <a:t>1</a:t>
            </a:r>
            <a:r>
              <a:rPr lang="en-US" sz="800" dirty="0" smtClean="0"/>
              <a:t>, coverage restrictions, or financial assistance programs (including co-pay coupons) that increase process steps for providers and patients </a:t>
            </a:r>
            <a:endParaRPr lang="en-US" sz="800" dirty="0"/>
          </a:p>
        </p:txBody>
      </p:sp>
      <p:sp>
        <p:nvSpPr>
          <p:cNvPr id="44" name="TextBox 43"/>
          <p:cNvSpPr txBox="1"/>
          <p:nvPr/>
        </p:nvSpPr>
        <p:spPr bwMode="gray">
          <a:xfrm>
            <a:off x="463670" y="1329928"/>
            <a:ext cx="2317587" cy="710451"/>
          </a:xfrm>
          <a:prstGeom prst="rect">
            <a:avLst/>
          </a:prstGeom>
          <a:noFill/>
        </p:spPr>
        <p:txBody>
          <a:bodyPr wrap="square" lIns="0" tIns="0" rIns="0" bIns="0" rtlCol="0">
            <a:spAutoFit/>
          </a:bodyPr>
          <a:lstStyle/>
          <a:p>
            <a:pPr>
              <a:spcBef>
                <a:spcPts val="500"/>
              </a:spcBef>
            </a:pPr>
            <a:r>
              <a:rPr lang="en-US" sz="1000" b="1" dirty="0" smtClean="0"/>
              <a:t>War for talent</a:t>
            </a:r>
            <a:endParaRPr lang="en-US" sz="1000" dirty="0" smtClean="0"/>
          </a:p>
          <a:p>
            <a:pPr>
              <a:spcBef>
                <a:spcPts val="500"/>
              </a:spcBef>
            </a:pPr>
            <a:r>
              <a:rPr lang="en-US" sz="800" dirty="0" smtClean="0"/>
              <a:t>Competition for specialized, in-demand talent often pressures employers to offer more generous benefit packages – typically with wide networks, open formularies, and broad coverage</a:t>
            </a:r>
            <a:endParaRPr lang="en-US" sz="800" dirty="0"/>
          </a:p>
        </p:txBody>
      </p:sp>
      <p:cxnSp>
        <p:nvCxnSpPr>
          <p:cNvPr id="11" name="Straight Connector 10"/>
          <p:cNvCxnSpPr/>
          <p:nvPr/>
        </p:nvCxnSpPr>
        <p:spPr bwMode="gray">
          <a:xfrm>
            <a:off x="3394460" y="1251895"/>
            <a:ext cx="0" cy="3287407"/>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675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gray">
          <a:xfrm>
            <a:off x="262618" y="3755908"/>
            <a:ext cx="6138181" cy="896517"/>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2" name="Rectangle 41"/>
          <p:cNvSpPr/>
          <p:nvPr/>
        </p:nvSpPr>
        <p:spPr bwMode="gray">
          <a:xfrm>
            <a:off x="167796" y="1032111"/>
            <a:ext cx="6238919" cy="1378629"/>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4" name="Rectangle 53"/>
          <p:cNvSpPr/>
          <p:nvPr/>
        </p:nvSpPr>
        <p:spPr bwMode="gray">
          <a:xfrm>
            <a:off x="167770" y="2408874"/>
            <a:ext cx="6234012" cy="1347034"/>
          </a:xfrm>
          <a:prstGeom prst="rect">
            <a:avLst/>
          </a:prstGeom>
          <a:solidFill>
            <a:schemeClr val="bg1">
              <a:lumMod val="95000"/>
            </a:schemeClr>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itle 1"/>
          <p:cNvSpPr>
            <a:spLocks noGrp="1"/>
          </p:cNvSpPr>
          <p:nvPr>
            <p:ph type="title"/>
          </p:nvPr>
        </p:nvSpPr>
        <p:spPr>
          <a:xfrm>
            <a:off x="320675" y="317903"/>
            <a:ext cx="6080124" cy="276999"/>
          </a:xfrm>
        </p:spPr>
        <p:txBody>
          <a:bodyPr/>
          <a:lstStyle/>
          <a:p>
            <a:r>
              <a:rPr lang="en-US" dirty="0" smtClean="0"/>
              <a:t>Plans must consider collective HCP preferences </a:t>
            </a:r>
            <a:endParaRPr lang="en-US" dirty="0"/>
          </a:p>
        </p:txBody>
      </p:sp>
      <p:sp>
        <p:nvSpPr>
          <p:cNvPr id="3" name="Text Placeholder 2"/>
          <p:cNvSpPr>
            <a:spLocks noGrp="1"/>
          </p:cNvSpPr>
          <p:nvPr>
            <p:ph type="body" sz="quarter" idx="25"/>
          </p:nvPr>
        </p:nvSpPr>
        <p:spPr/>
        <p:txBody>
          <a:bodyPr/>
          <a:lstStyle/>
          <a:p>
            <a:r>
              <a:rPr lang="en-US" dirty="0" smtClean="0"/>
              <a:t>Three factors inform level of payer influence over HCP behavior</a:t>
            </a:r>
            <a:endParaRPr lang="en-US" dirty="0"/>
          </a:p>
        </p:txBody>
      </p:sp>
      <p:sp>
        <p:nvSpPr>
          <p:cNvPr id="4" name="Text Placeholder 3"/>
          <p:cNvSpPr>
            <a:spLocks noGrp="1"/>
          </p:cNvSpPr>
          <p:nvPr>
            <p:ph type="body" sz="quarter" idx="26"/>
          </p:nvPr>
        </p:nvSpPr>
        <p:spPr/>
        <p:txBody>
          <a:bodyPr/>
          <a:lstStyle/>
          <a:p>
            <a:r>
              <a:rPr lang="en-US" dirty="0" smtClean="0"/>
              <a:t>Health care professionals</a:t>
            </a:r>
            <a:endParaRPr lang="en-US" dirty="0"/>
          </a:p>
        </p:txBody>
      </p:sp>
      <p:sp>
        <p:nvSpPr>
          <p:cNvPr id="8" name="Rectangle 7"/>
          <p:cNvSpPr/>
          <p:nvPr/>
        </p:nvSpPr>
        <p:spPr bwMode="gray">
          <a:xfrm>
            <a:off x="860868" y="1113022"/>
            <a:ext cx="2194173" cy="1508105"/>
          </a:xfrm>
          <a:prstGeom prst="rect">
            <a:avLst/>
          </a:prstGeom>
        </p:spPr>
        <p:txBody>
          <a:bodyPr vert="horz" wrap="square" lIns="0" tIns="0" rIns="0" bIns="0">
            <a:spAutoFit/>
          </a:bodyPr>
          <a:lstStyle/>
          <a:p>
            <a:r>
              <a:rPr lang="en-US" sz="1100" b="1" dirty="0" err="1" smtClean="0"/>
              <a:t>HCPs’</a:t>
            </a:r>
            <a:r>
              <a:rPr lang="en-US" sz="1100" b="1" dirty="0" smtClean="0"/>
              <a:t> culture of medicine 	</a:t>
            </a:r>
          </a:p>
          <a:p>
            <a:pPr marL="112713" indent="-112713">
              <a:spcBef>
                <a:spcPts val="300"/>
              </a:spcBef>
              <a:buFont typeface="Arial" panose="020B0604020202020204" pitchFamily="34" charset="0"/>
              <a:buChar char="•"/>
            </a:pPr>
            <a:r>
              <a:rPr lang="en-US" sz="900" dirty="0" smtClean="0"/>
              <a:t>Reliance on evidence and willingness to adhere to clinical guidelines</a:t>
            </a:r>
          </a:p>
          <a:p>
            <a:pPr marL="112713" indent="-112713">
              <a:spcBef>
                <a:spcPts val="300"/>
              </a:spcBef>
              <a:buFont typeface="Arial" panose="020B0604020202020204" pitchFamily="34" charset="0"/>
              <a:buChar char="•"/>
            </a:pPr>
            <a:r>
              <a:rPr lang="en-US" sz="900" dirty="0" smtClean="0"/>
              <a:t>Relationship with patients and caregivers</a:t>
            </a:r>
          </a:p>
          <a:p>
            <a:pPr marL="112713" indent="-112713">
              <a:spcBef>
                <a:spcPts val="300"/>
              </a:spcBef>
              <a:buFont typeface="Arial" panose="020B0604020202020204" pitchFamily="34" charset="0"/>
              <a:buChar char="•"/>
            </a:pPr>
            <a:r>
              <a:rPr lang="en-US" sz="900" dirty="0" smtClean="0"/>
              <a:t>Attitude towards new/alternative therapies</a:t>
            </a:r>
          </a:p>
          <a:p>
            <a:pPr marL="112713" indent="-112713">
              <a:spcBef>
                <a:spcPts val="300"/>
              </a:spcBef>
              <a:buFont typeface="Arial" panose="020B0604020202020204" pitchFamily="34" charset="0"/>
              <a:buChar char="•"/>
            </a:pPr>
            <a:r>
              <a:rPr lang="en-US" sz="900" dirty="0" smtClean="0"/>
              <a:t>Preferences for devices/procedures</a:t>
            </a:r>
          </a:p>
          <a:p>
            <a:pPr marL="112713" indent="-112713">
              <a:spcBef>
                <a:spcPts val="300"/>
              </a:spcBef>
              <a:buFont typeface="Arial" panose="020B0604020202020204" pitchFamily="34" charset="0"/>
              <a:buChar char="•"/>
            </a:pPr>
            <a:endParaRPr lang="en-US" sz="900" dirty="0" smtClean="0"/>
          </a:p>
          <a:p>
            <a:pPr>
              <a:spcBef>
                <a:spcPts val="300"/>
              </a:spcBef>
            </a:pPr>
            <a:endParaRPr lang="en-US" sz="900" dirty="0" smtClean="0"/>
          </a:p>
        </p:txBody>
      </p:sp>
      <p:sp>
        <p:nvSpPr>
          <p:cNvPr id="11" name="Rectangle 10"/>
          <p:cNvSpPr/>
          <p:nvPr/>
        </p:nvSpPr>
        <p:spPr bwMode="gray">
          <a:xfrm>
            <a:off x="860868" y="2520802"/>
            <a:ext cx="2214410" cy="1154162"/>
          </a:xfrm>
          <a:prstGeom prst="rect">
            <a:avLst/>
          </a:prstGeom>
        </p:spPr>
        <p:txBody>
          <a:bodyPr vert="horz" wrap="square" lIns="0" tIns="0" rIns="0" bIns="0">
            <a:spAutoFit/>
          </a:bodyPr>
          <a:lstStyle/>
          <a:p>
            <a:r>
              <a:rPr lang="en-US" sz="1100" b="1" dirty="0" smtClean="0"/>
              <a:t>Provider dynamics</a:t>
            </a:r>
          </a:p>
          <a:p>
            <a:pPr marL="112713" indent="-112713">
              <a:spcBef>
                <a:spcPts val="300"/>
              </a:spcBef>
              <a:buFont typeface="Arial" panose="020B0604020202020204" pitchFamily="34" charset="0"/>
              <a:buChar char="•"/>
            </a:pPr>
            <a:r>
              <a:rPr lang="en-US" sz="900" dirty="0" smtClean="0"/>
              <a:t>Number of physicians and practice groups</a:t>
            </a:r>
          </a:p>
          <a:p>
            <a:pPr marL="112713" indent="-112713">
              <a:spcBef>
                <a:spcPts val="300"/>
              </a:spcBef>
              <a:buFont typeface="Arial" panose="020B0604020202020204" pitchFamily="34" charset="0"/>
              <a:buChar char="•"/>
            </a:pPr>
            <a:r>
              <a:rPr lang="en-US" sz="900" dirty="0" smtClean="0"/>
              <a:t>Prevalence </a:t>
            </a:r>
            <a:r>
              <a:rPr lang="en-US" sz="900" dirty="0"/>
              <a:t>of </a:t>
            </a:r>
            <a:r>
              <a:rPr lang="en-US" sz="900" dirty="0" smtClean="0"/>
              <a:t>specialists and KOLs</a:t>
            </a:r>
          </a:p>
          <a:p>
            <a:pPr marL="112713" indent="-112713">
              <a:spcBef>
                <a:spcPts val="300"/>
              </a:spcBef>
              <a:buFont typeface="Arial" panose="020B0604020202020204" pitchFamily="34" charset="0"/>
              <a:buChar char="•"/>
            </a:pPr>
            <a:r>
              <a:rPr lang="en-US" sz="900" dirty="0" smtClean="0"/>
              <a:t>Involvement of community HCPs </a:t>
            </a:r>
          </a:p>
          <a:p>
            <a:pPr marL="112713" indent="-112713">
              <a:spcBef>
                <a:spcPts val="300"/>
              </a:spcBef>
              <a:buFont typeface="Arial" panose="020B0604020202020204" pitchFamily="34" charset="0"/>
              <a:buChar char="•"/>
            </a:pPr>
            <a:r>
              <a:rPr lang="en-US" sz="900" dirty="0" smtClean="0"/>
              <a:t>Presence of AMCs and Centers of Excellence; participation in clinical trials</a:t>
            </a:r>
            <a:endParaRPr lang="en-US" sz="900" dirty="0"/>
          </a:p>
        </p:txBody>
      </p:sp>
      <p:sp>
        <p:nvSpPr>
          <p:cNvPr id="14" name="Rectangle 13"/>
          <p:cNvSpPr/>
          <p:nvPr/>
        </p:nvSpPr>
        <p:spPr bwMode="gray">
          <a:xfrm>
            <a:off x="860867" y="3854220"/>
            <a:ext cx="2103677" cy="661720"/>
          </a:xfrm>
          <a:prstGeom prst="rect">
            <a:avLst/>
          </a:prstGeom>
        </p:spPr>
        <p:txBody>
          <a:bodyPr vert="horz" wrap="square" lIns="0" tIns="0" rIns="0" bIns="0">
            <a:spAutoFit/>
          </a:bodyPr>
          <a:lstStyle/>
          <a:p>
            <a:r>
              <a:rPr lang="en-US" sz="1100" b="1" dirty="0" smtClean="0"/>
              <a:t>Level of shared </a:t>
            </a:r>
            <a:r>
              <a:rPr lang="en-US" sz="1100" b="1" dirty="0"/>
              <a:t>r</a:t>
            </a:r>
            <a:r>
              <a:rPr lang="en-US" sz="1100" b="1" dirty="0" smtClean="0"/>
              <a:t>isk </a:t>
            </a:r>
          </a:p>
          <a:p>
            <a:pPr marL="112713" indent="-112713">
              <a:spcBef>
                <a:spcPts val="300"/>
              </a:spcBef>
              <a:buFont typeface="Arial" panose="020B0604020202020204" pitchFamily="34" charset="0"/>
              <a:buChar char="•"/>
            </a:pPr>
            <a:r>
              <a:rPr lang="en-US" sz="900" dirty="0" smtClean="0"/>
              <a:t>Integration with provider network </a:t>
            </a:r>
          </a:p>
          <a:p>
            <a:pPr marL="112713" indent="-112713">
              <a:spcBef>
                <a:spcPts val="300"/>
              </a:spcBef>
              <a:buFont typeface="Arial" panose="020B0604020202020204" pitchFamily="34" charset="0"/>
              <a:buChar char="•"/>
            </a:pPr>
            <a:r>
              <a:rPr lang="en-US" sz="900" dirty="0" smtClean="0"/>
              <a:t>Financial risk agreements (upside, downside)</a:t>
            </a:r>
          </a:p>
        </p:txBody>
      </p:sp>
      <p:grpSp>
        <p:nvGrpSpPr>
          <p:cNvPr id="43" name="Group 42"/>
          <p:cNvGrpSpPr/>
          <p:nvPr/>
        </p:nvGrpSpPr>
        <p:grpSpPr>
          <a:xfrm>
            <a:off x="3349898" y="3830409"/>
            <a:ext cx="2915441" cy="852521"/>
            <a:chOff x="3246755" y="1510263"/>
            <a:chExt cx="2915441" cy="852521"/>
          </a:xfrm>
        </p:grpSpPr>
        <p:grpSp>
          <p:nvGrpSpPr>
            <p:cNvPr id="27" name="Group 26"/>
            <p:cNvGrpSpPr/>
            <p:nvPr/>
          </p:nvGrpSpPr>
          <p:grpSpPr bwMode="gray">
            <a:xfrm>
              <a:off x="3246755" y="1510263"/>
              <a:ext cx="190529" cy="158773"/>
              <a:chOff x="875323" y="2298542"/>
              <a:chExt cx="307979" cy="263525"/>
            </a:xfrm>
            <a:solidFill>
              <a:schemeClr val="bg2"/>
            </a:solidFill>
          </p:grpSpPr>
          <p:sp>
            <p:nvSpPr>
              <p:cNvPr id="29" name="Freeform 28"/>
              <p:cNvSpPr>
                <a:spLocks/>
              </p:cNvSpPr>
              <p:nvPr/>
            </p:nvSpPr>
            <p:spPr bwMode="gray">
              <a:xfrm>
                <a:off x="1042014"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8" name="Rectangle 27"/>
            <p:cNvSpPr/>
            <p:nvPr/>
          </p:nvSpPr>
          <p:spPr>
            <a:xfrm>
              <a:off x="3290458" y="1516398"/>
              <a:ext cx="2871738" cy="846386"/>
            </a:xfrm>
            <a:prstGeom prst="rect">
              <a:avLst/>
            </a:prstGeom>
          </p:spPr>
          <p:txBody>
            <a:bodyPr wrap="square">
              <a:spAutoFit/>
            </a:bodyPr>
            <a:lstStyle/>
            <a:p>
              <a:pPr marR="0" lvl="0">
                <a:spcBef>
                  <a:spcPts val="0"/>
                </a:spcBef>
                <a:spcAft>
                  <a:spcPts val="0"/>
                </a:spcAft>
              </a:pPr>
              <a:r>
                <a:rPr lang="en-US" sz="1000" dirty="0" smtClean="0"/>
                <a:t>Because of our relationship with our provider parent… when we put guidelines in place, we want to follow the local standard of care.” </a:t>
              </a:r>
            </a:p>
            <a:p>
              <a:pPr marR="0" lvl="0">
                <a:spcBef>
                  <a:spcPts val="0"/>
                </a:spcBef>
                <a:spcAft>
                  <a:spcPts val="0"/>
                </a:spcAft>
              </a:pPr>
              <a:endParaRPr lang="en-US" sz="1000" i="1" dirty="0" smtClean="0"/>
            </a:p>
            <a:p>
              <a:pPr marR="0" lvl="0" algn="r">
                <a:spcBef>
                  <a:spcPts val="0"/>
                </a:spcBef>
                <a:spcAft>
                  <a:spcPts val="0"/>
                </a:spcAft>
              </a:pPr>
              <a:r>
                <a:rPr lang="en-US" sz="900" dirty="0" smtClean="0">
                  <a:ea typeface="Calibri" panose="020F0502020204030204" pitchFamily="34" charset="0"/>
                </a:rPr>
                <a:t>CMO</a:t>
              </a:r>
              <a:r>
                <a:rPr lang="en-US" sz="900" i="1" dirty="0" smtClean="0">
                  <a:ea typeface="Calibri" panose="020F0502020204030204" pitchFamily="34" charset="0"/>
                </a:rPr>
                <a:t>, Large Provider-Sponsored Health Plan</a:t>
              </a:r>
              <a:endParaRPr lang="en-US" sz="800" i="1" dirty="0">
                <a:effectLst/>
                <a:ea typeface="Calibri" panose="020F0502020204030204" pitchFamily="34" charset="0"/>
              </a:endParaRPr>
            </a:p>
          </p:txBody>
        </p:sp>
      </p:grpSp>
      <p:grpSp>
        <p:nvGrpSpPr>
          <p:cNvPr id="44" name="Group 43"/>
          <p:cNvGrpSpPr/>
          <p:nvPr/>
        </p:nvGrpSpPr>
        <p:grpSpPr>
          <a:xfrm>
            <a:off x="3349898" y="2529152"/>
            <a:ext cx="2915441" cy="1160297"/>
            <a:chOff x="3246755" y="1510263"/>
            <a:chExt cx="2915441" cy="1160297"/>
          </a:xfrm>
        </p:grpSpPr>
        <p:grpSp>
          <p:nvGrpSpPr>
            <p:cNvPr id="45" name="Group 44"/>
            <p:cNvGrpSpPr/>
            <p:nvPr/>
          </p:nvGrpSpPr>
          <p:grpSpPr bwMode="gray">
            <a:xfrm>
              <a:off x="3246755" y="1510263"/>
              <a:ext cx="190529" cy="158773"/>
              <a:chOff x="875323" y="2298542"/>
              <a:chExt cx="307979" cy="263525"/>
            </a:xfrm>
            <a:solidFill>
              <a:schemeClr val="bg2"/>
            </a:solidFill>
          </p:grpSpPr>
          <p:sp>
            <p:nvSpPr>
              <p:cNvPr id="47" name="Freeform 46"/>
              <p:cNvSpPr>
                <a:spLocks/>
              </p:cNvSpPr>
              <p:nvPr/>
            </p:nvSpPr>
            <p:spPr bwMode="gray">
              <a:xfrm>
                <a:off x="1042014"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7"/>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6" name="Rectangle 45"/>
            <p:cNvSpPr/>
            <p:nvPr/>
          </p:nvSpPr>
          <p:spPr>
            <a:xfrm>
              <a:off x="3290458" y="1516398"/>
              <a:ext cx="2871738" cy="1154162"/>
            </a:xfrm>
            <a:prstGeom prst="rect">
              <a:avLst/>
            </a:prstGeom>
          </p:spPr>
          <p:txBody>
            <a:bodyPr wrap="square">
              <a:spAutoFit/>
            </a:bodyPr>
            <a:lstStyle/>
            <a:p>
              <a:pPr marR="0" lvl="0">
                <a:spcBef>
                  <a:spcPts val="0"/>
                </a:spcBef>
                <a:spcAft>
                  <a:spcPts val="0"/>
                </a:spcAft>
              </a:pPr>
              <a:r>
                <a:rPr lang="en-US" sz="1000" dirty="0"/>
                <a:t>Who is doing the care</a:t>
              </a:r>
              <a:r>
                <a:rPr lang="en-US" sz="1000" dirty="0" smtClean="0"/>
                <a:t>? [This] informs </a:t>
              </a:r>
              <a:r>
                <a:rPr lang="en-US" sz="1000" dirty="0"/>
                <a:t>how much control the payer </a:t>
              </a:r>
              <a:r>
                <a:rPr lang="en-US" sz="1000" dirty="0" smtClean="0"/>
                <a:t>has</a:t>
              </a:r>
              <a:r>
                <a:rPr lang="en-US" sz="1000" dirty="0"/>
                <a:t>… Provider groups, particularly in imaging, demand </a:t>
              </a:r>
              <a:r>
                <a:rPr lang="en-US" sz="1000" dirty="0" smtClean="0"/>
                <a:t>that </a:t>
              </a:r>
              <a:r>
                <a:rPr lang="en-US" sz="1000" dirty="0"/>
                <a:t>certain </a:t>
              </a:r>
              <a:r>
                <a:rPr lang="en-US" sz="1000" dirty="0" smtClean="0"/>
                <a:t>things </a:t>
              </a:r>
              <a:r>
                <a:rPr lang="en-US" sz="1000" dirty="0"/>
                <a:t>be covered or they will threaten to leave the </a:t>
              </a:r>
              <a:r>
                <a:rPr lang="en-US" sz="1000" dirty="0" smtClean="0"/>
                <a:t>network.” </a:t>
              </a:r>
            </a:p>
            <a:p>
              <a:pPr marR="0" lvl="0">
                <a:spcBef>
                  <a:spcPts val="0"/>
                </a:spcBef>
                <a:spcAft>
                  <a:spcPts val="0"/>
                </a:spcAft>
              </a:pPr>
              <a:endParaRPr lang="en-US" sz="1000" dirty="0" smtClean="0"/>
            </a:p>
            <a:p>
              <a:pPr marR="0" lvl="0" algn="r">
                <a:spcBef>
                  <a:spcPts val="0"/>
                </a:spcBef>
                <a:spcAft>
                  <a:spcPts val="0"/>
                </a:spcAft>
              </a:pPr>
              <a:r>
                <a:rPr lang="en-US" sz="900" dirty="0" smtClean="0">
                  <a:ea typeface="Calibri" panose="020F0502020204030204" pitchFamily="34" charset="0"/>
                </a:rPr>
                <a:t>VP of HHS Consulting, </a:t>
              </a:r>
              <a:r>
                <a:rPr lang="en-US" sz="900" i="1" dirty="0" smtClean="0">
                  <a:ea typeface="Calibri" panose="020F0502020204030204" pitchFamily="34" charset="0"/>
                </a:rPr>
                <a:t>The Lewin Group</a:t>
              </a:r>
              <a:endParaRPr lang="en-US" sz="900" i="1" dirty="0">
                <a:effectLst/>
                <a:ea typeface="Calibri" panose="020F0502020204030204" pitchFamily="34" charset="0"/>
              </a:endParaRPr>
            </a:p>
          </p:txBody>
        </p:sp>
      </p:grpSp>
      <p:grpSp>
        <p:nvGrpSpPr>
          <p:cNvPr id="49" name="Group 48"/>
          <p:cNvGrpSpPr/>
          <p:nvPr/>
        </p:nvGrpSpPr>
        <p:grpSpPr>
          <a:xfrm>
            <a:off x="3349898" y="1095946"/>
            <a:ext cx="2915441" cy="1314185"/>
            <a:chOff x="3246755" y="1510263"/>
            <a:chExt cx="2915441" cy="1314185"/>
          </a:xfrm>
        </p:grpSpPr>
        <p:grpSp>
          <p:nvGrpSpPr>
            <p:cNvPr id="50" name="Group 49"/>
            <p:cNvGrpSpPr/>
            <p:nvPr/>
          </p:nvGrpSpPr>
          <p:grpSpPr bwMode="gray">
            <a:xfrm>
              <a:off x="3246755" y="1510263"/>
              <a:ext cx="190529" cy="158773"/>
              <a:chOff x="875323" y="2298542"/>
              <a:chExt cx="307979" cy="263525"/>
            </a:xfrm>
            <a:solidFill>
              <a:schemeClr val="bg2"/>
            </a:solidFill>
          </p:grpSpPr>
          <p:sp>
            <p:nvSpPr>
              <p:cNvPr id="52" name="Freeform 51"/>
              <p:cNvSpPr>
                <a:spLocks/>
              </p:cNvSpPr>
              <p:nvPr/>
            </p:nvSpPr>
            <p:spPr bwMode="gray">
              <a:xfrm>
                <a:off x="1042014"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2"/>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1" name="Rectangle 50"/>
            <p:cNvSpPr/>
            <p:nvPr/>
          </p:nvSpPr>
          <p:spPr>
            <a:xfrm>
              <a:off x="3290458" y="1516398"/>
              <a:ext cx="2871738" cy="1308050"/>
            </a:xfrm>
            <a:prstGeom prst="rect">
              <a:avLst/>
            </a:prstGeom>
          </p:spPr>
          <p:txBody>
            <a:bodyPr wrap="square">
              <a:spAutoFit/>
            </a:bodyPr>
            <a:lstStyle/>
            <a:p>
              <a:pPr marR="0" lvl="0">
                <a:spcBef>
                  <a:spcPts val="0"/>
                </a:spcBef>
                <a:spcAft>
                  <a:spcPts val="0"/>
                </a:spcAft>
              </a:pPr>
              <a:r>
                <a:rPr lang="en-US" sz="1000" dirty="0" smtClean="0"/>
                <a:t>The west is more progressive in its physicians’ willingness to manage disease and its emphasis on evidence [relative to the east coast]. Western care sites will allow midlevel practitioners to do more…New England has been slower to adopt these values.”</a:t>
              </a:r>
            </a:p>
            <a:p>
              <a:pPr marR="0" lvl="0">
                <a:spcBef>
                  <a:spcPts val="0"/>
                </a:spcBef>
                <a:spcAft>
                  <a:spcPts val="0"/>
                </a:spcAft>
              </a:pPr>
              <a:endParaRPr lang="en-US" sz="1000" i="1" dirty="0" smtClean="0"/>
            </a:p>
            <a:p>
              <a:pPr marR="0" lvl="0" algn="r">
                <a:spcBef>
                  <a:spcPts val="0"/>
                </a:spcBef>
                <a:spcAft>
                  <a:spcPts val="0"/>
                </a:spcAft>
              </a:pPr>
              <a:r>
                <a:rPr lang="en-US" sz="900" dirty="0" smtClean="0">
                  <a:ea typeface="Calibri" panose="020F0502020204030204" pitchFamily="34" charset="0"/>
                </a:rPr>
                <a:t>Pharmacy Director, </a:t>
              </a:r>
              <a:r>
                <a:rPr lang="en-US" sz="900" i="1" dirty="0" smtClean="0">
                  <a:ea typeface="Calibri" panose="020F0502020204030204" pitchFamily="34" charset="0"/>
                </a:rPr>
                <a:t>Large Regional Health Plan </a:t>
              </a:r>
              <a:endParaRPr lang="en-US" sz="800" i="1" dirty="0">
                <a:effectLst/>
                <a:ea typeface="Calibri" panose="020F0502020204030204" pitchFamily="34" charset="0"/>
              </a:endParaRPr>
            </a:p>
          </p:txBody>
        </p:sp>
      </p:grpSp>
      <p:sp>
        <p:nvSpPr>
          <p:cNvPr id="38" name="Oval 37"/>
          <p:cNvSpPr/>
          <p:nvPr/>
        </p:nvSpPr>
        <p:spPr bwMode="gray">
          <a:xfrm>
            <a:off x="484722" y="1113022"/>
            <a:ext cx="259610" cy="259610"/>
          </a:xfrm>
          <a:prstGeom prst="ellipse">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b="1" dirty="0" smtClean="0"/>
              <a:t>1</a:t>
            </a:r>
          </a:p>
        </p:txBody>
      </p:sp>
      <p:sp>
        <p:nvSpPr>
          <p:cNvPr id="39" name="Oval 38"/>
          <p:cNvSpPr/>
          <p:nvPr/>
        </p:nvSpPr>
        <p:spPr bwMode="gray">
          <a:xfrm>
            <a:off x="484722" y="2520802"/>
            <a:ext cx="259610" cy="259610"/>
          </a:xfrm>
          <a:prstGeom prst="ellipse">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b="1" dirty="0" smtClean="0"/>
              <a:t>2</a:t>
            </a:r>
          </a:p>
        </p:txBody>
      </p:sp>
      <p:sp>
        <p:nvSpPr>
          <p:cNvPr id="40" name="Oval 39"/>
          <p:cNvSpPr/>
          <p:nvPr/>
        </p:nvSpPr>
        <p:spPr bwMode="gray">
          <a:xfrm>
            <a:off x="484722" y="3854220"/>
            <a:ext cx="259610" cy="259610"/>
          </a:xfrm>
          <a:prstGeom prst="ellipse">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b="1" dirty="0" smtClean="0"/>
              <a:t>3</a:t>
            </a:r>
          </a:p>
        </p:txBody>
      </p:sp>
      <p:sp>
        <p:nvSpPr>
          <p:cNvPr id="16" name="Down Arrow 15"/>
          <p:cNvSpPr/>
          <p:nvPr/>
        </p:nvSpPr>
        <p:spPr bwMode="gray">
          <a:xfrm>
            <a:off x="40296" y="1032110"/>
            <a:ext cx="437334" cy="3618197"/>
          </a:xfrm>
          <a:prstGeom prst="downArrow">
            <a:avLst/>
          </a:prstGeom>
          <a:solidFill>
            <a:schemeClr val="tx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7" name="TextBox 16"/>
          <p:cNvSpPr txBox="1"/>
          <p:nvPr/>
        </p:nvSpPr>
        <p:spPr bwMode="gray">
          <a:xfrm rot="16200000">
            <a:off x="-443770" y="2743472"/>
            <a:ext cx="1405466" cy="153888"/>
          </a:xfrm>
          <a:prstGeom prst="rect">
            <a:avLst/>
          </a:prstGeom>
          <a:noFill/>
        </p:spPr>
        <p:txBody>
          <a:bodyPr wrap="square" lIns="0" tIns="0" rIns="0" bIns="0" rtlCol="0">
            <a:spAutoFit/>
          </a:bodyPr>
          <a:lstStyle/>
          <a:p>
            <a:pPr algn="ctr">
              <a:spcBef>
                <a:spcPts val="500"/>
              </a:spcBef>
            </a:pPr>
            <a:r>
              <a:rPr lang="en-US" sz="1000" b="1" dirty="0" smtClean="0">
                <a:solidFill>
                  <a:schemeClr val="bg1"/>
                </a:solidFill>
              </a:rPr>
              <a:t>Level of plan influence</a:t>
            </a:r>
          </a:p>
        </p:txBody>
      </p:sp>
      <p:sp>
        <p:nvSpPr>
          <p:cNvPr id="31" name="Text Placeholder 10"/>
          <p:cNvSpPr>
            <a:spLocks noGrp="1"/>
          </p:cNvSpPr>
          <p:nvPr>
            <p:ph type="body" sz="quarter" idx="27"/>
          </p:nvPr>
        </p:nvSpPr>
        <p:spPr>
          <a:xfrm>
            <a:off x="4711700" y="4695956"/>
            <a:ext cx="1689100" cy="104644"/>
          </a:xfrm>
        </p:spPr>
        <p:txBody>
          <a:bodyPr/>
          <a:lstStyle/>
          <a:p>
            <a:r>
              <a:rPr lang="en-US" dirty="0" smtClean="0"/>
              <a:t>Source: Advisory </a:t>
            </a:r>
            <a:r>
              <a:rPr lang="en-US" dirty="0"/>
              <a:t>Board Research interviews and </a:t>
            </a:r>
            <a:r>
              <a:rPr lang="en-US" dirty="0" smtClean="0"/>
              <a:t>analysis.</a:t>
            </a:r>
            <a:endParaRPr lang="en-US" dirty="0"/>
          </a:p>
        </p:txBody>
      </p:sp>
    </p:spTree>
    <p:extLst>
      <p:ext uri="{BB962C8B-B14F-4D97-AF65-F5344CB8AC3E}">
        <p14:creationId xmlns:p14="http://schemas.microsoft.com/office/powerpoint/2010/main" val="2686545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bwMode="gray">
          <a:xfrm rot="5400000">
            <a:off x="1911027" y="2272510"/>
            <a:ext cx="274320" cy="0"/>
          </a:xfrm>
          <a:prstGeom prst="line">
            <a:avLst/>
          </a:prstGeom>
          <a:solidFill>
            <a:schemeClr val="accent1"/>
          </a:solidFill>
          <a:ln w="12700" cap="flat" cmpd="sng" algn="ctr">
            <a:solidFill>
              <a:schemeClr val="accent6"/>
            </a:solidFill>
            <a:prstDash val="solid"/>
            <a:miter lim="800000"/>
            <a:headEnd type="none" w="med" len="med"/>
            <a:tailEnd type="triangle"/>
          </a:ln>
          <a:effectLst/>
        </p:spPr>
      </p:cxnSp>
      <p:sp>
        <p:nvSpPr>
          <p:cNvPr id="49" name="TextBox 48"/>
          <p:cNvSpPr txBox="1"/>
          <p:nvPr/>
        </p:nvSpPr>
        <p:spPr bwMode="gray">
          <a:xfrm>
            <a:off x="4464594" y="1442343"/>
            <a:ext cx="1636915" cy="3022663"/>
          </a:xfrm>
          <a:prstGeom prst="rect">
            <a:avLst/>
          </a:prstGeom>
          <a:solidFill>
            <a:schemeClr val="accent1"/>
          </a:solidFill>
          <a:ln w="6350">
            <a:solidFill>
              <a:schemeClr val="bg1"/>
            </a:solidFill>
          </a:ln>
        </p:spPr>
        <p:txBody>
          <a:bodyPr wrap="square" lIns="182880" tIns="274320" rIns="182880" bIns="0" rtlCol="0">
            <a:noAutofit/>
          </a:bodyPr>
          <a:lstStyle/>
          <a:p>
            <a:endParaRPr lang="en-US" sz="1100" b="1" dirty="0"/>
          </a:p>
        </p:txBody>
      </p:sp>
      <p:sp>
        <p:nvSpPr>
          <p:cNvPr id="5" name="Title 4"/>
          <p:cNvSpPr>
            <a:spLocks noGrp="1"/>
          </p:cNvSpPr>
          <p:nvPr>
            <p:ph type="title"/>
          </p:nvPr>
        </p:nvSpPr>
        <p:spPr/>
        <p:txBody>
          <a:bodyPr/>
          <a:lstStyle/>
          <a:p>
            <a:r>
              <a:rPr lang="en-US" dirty="0" smtClean="0"/>
              <a:t>Stealing a page from the MSL playbook </a:t>
            </a:r>
            <a:endParaRPr lang="en-US" dirty="0"/>
          </a:p>
        </p:txBody>
      </p:sp>
      <p:sp>
        <p:nvSpPr>
          <p:cNvPr id="6" name="Text Placeholder 5"/>
          <p:cNvSpPr>
            <a:spLocks noGrp="1"/>
          </p:cNvSpPr>
          <p:nvPr>
            <p:ph type="body" sz="quarter" idx="25"/>
          </p:nvPr>
        </p:nvSpPr>
        <p:spPr>
          <a:xfrm>
            <a:off x="320675" y="718356"/>
            <a:ext cx="5898822" cy="215444"/>
          </a:xfrm>
        </p:spPr>
        <p:txBody>
          <a:bodyPr/>
          <a:lstStyle/>
          <a:p>
            <a:r>
              <a:rPr lang="en-US" dirty="0" smtClean="0"/>
              <a:t>Some health plans deploy pharmacists to engage HCPs directly</a:t>
            </a:r>
            <a:endParaRPr lang="en-US" dirty="0"/>
          </a:p>
        </p:txBody>
      </p:sp>
      <p:sp>
        <p:nvSpPr>
          <p:cNvPr id="8" name="Text Placeholder 7"/>
          <p:cNvSpPr>
            <a:spLocks noGrp="1"/>
          </p:cNvSpPr>
          <p:nvPr>
            <p:ph type="body" sz="quarter" idx="27"/>
          </p:nvPr>
        </p:nvSpPr>
        <p:spPr>
          <a:xfrm>
            <a:off x="4660849" y="4651819"/>
            <a:ext cx="1739951" cy="148780"/>
          </a:xfrm>
        </p:spPr>
        <p:txBody>
          <a:bodyPr/>
          <a:lstStyle/>
          <a:p>
            <a:r>
              <a:rPr lang="en-US" dirty="0"/>
              <a:t>Source: Blue Cross and Blue Shield of Vermont, Montpelier, VT; </a:t>
            </a:r>
            <a:r>
              <a:rPr lang="en-US" dirty="0" smtClean="0"/>
              <a:t>Advisory Board Research interviews and analysis</a:t>
            </a:r>
            <a:r>
              <a:rPr lang="en-US" dirty="0"/>
              <a:t>.</a:t>
            </a:r>
          </a:p>
        </p:txBody>
      </p:sp>
      <p:sp>
        <p:nvSpPr>
          <p:cNvPr id="14" name="TextBox 13"/>
          <p:cNvSpPr txBox="1"/>
          <p:nvPr/>
        </p:nvSpPr>
        <p:spPr bwMode="gray">
          <a:xfrm>
            <a:off x="320675" y="1081586"/>
            <a:ext cx="5898822" cy="169277"/>
          </a:xfrm>
          <a:prstGeom prst="rect">
            <a:avLst/>
          </a:prstGeom>
          <a:noFill/>
        </p:spPr>
        <p:txBody>
          <a:bodyPr wrap="square" lIns="0" tIns="0" rIns="0" bIns="0" rtlCol="0">
            <a:spAutoFit/>
          </a:bodyPr>
          <a:lstStyle/>
          <a:p>
            <a:pPr algn="ctr">
              <a:spcBef>
                <a:spcPts val="500"/>
              </a:spcBef>
            </a:pPr>
            <a:r>
              <a:rPr lang="en-US" sz="1100" b="1" dirty="0" smtClean="0"/>
              <a:t>BCBS Vermont’s </a:t>
            </a:r>
            <a:r>
              <a:rPr lang="en-US" sz="1100" b="1" dirty="0"/>
              <a:t>p</a:t>
            </a:r>
            <a:r>
              <a:rPr lang="en-US" sz="1100" b="1" dirty="0" smtClean="0"/>
              <a:t>harmacist delivers pharmacy data to providers</a:t>
            </a:r>
          </a:p>
        </p:txBody>
      </p:sp>
      <p:sp>
        <p:nvSpPr>
          <p:cNvPr id="23" name="Right Arrow 22"/>
          <p:cNvSpPr/>
          <p:nvPr/>
        </p:nvSpPr>
        <p:spPr bwMode="gray">
          <a:xfrm>
            <a:off x="-1" y="1821776"/>
            <a:ext cx="4334935" cy="296177"/>
          </a:xfrm>
          <a:prstGeom prst="rightArrow">
            <a:avLst>
              <a:gd name="adj1" fmla="val 50000"/>
              <a:gd name="adj2" fmla="val 57388"/>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36" name="Straight Connector 35"/>
          <p:cNvCxnSpPr/>
          <p:nvPr/>
        </p:nvCxnSpPr>
        <p:spPr bwMode="gray">
          <a:xfrm flipV="1">
            <a:off x="1049851" y="2017059"/>
            <a:ext cx="2215297" cy="160"/>
          </a:xfrm>
          <a:prstGeom prst="line">
            <a:avLst/>
          </a:prstGeom>
          <a:ln w="47625" cap="rnd">
            <a:solidFill>
              <a:schemeClr val="tx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63096" y="1483301"/>
            <a:ext cx="1037903" cy="854977"/>
            <a:chOff x="-108835" y="1820207"/>
            <a:chExt cx="1037903" cy="854977"/>
          </a:xfrm>
        </p:grpSpPr>
        <p:sp>
          <p:nvSpPr>
            <p:cNvPr id="7" name="TextBox 6"/>
            <p:cNvSpPr txBox="1"/>
            <p:nvPr/>
          </p:nvSpPr>
          <p:spPr bwMode="gray">
            <a:xfrm>
              <a:off x="-108835" y="2398185"/>
              <a:ext cx="1037903" cy="276999"/>
            </a:xfrm>
            <a:prstGeom prst="rect">
              <a:avLst/>
            </a:prstGeom>
            <a:noFill/>
          </p:spPr>
          <p:txBody>
            <a:bodyPr wrap="square" lIns="0" tIns="0" rIns="0" bIns="0" rtlCol="0">
              <a:spAutoFit/>
            </a:bodyPr>
            <a:lstStyle/>
            <a:p>
              <a:pPr algn="ctr">
                <a:spcBef>
                  <a:spcPts val="500"/>
                </a:spcBef>
              </a:pPr>
              <a:r>
                <a:rPr lang="en-US" sz="900" i="1" dirty="0" smtClean="0"/>
                <a:t>Provider Relations </a:t>
              </a:r>
              <a:r>
                <a:rPr lang="en-US" sz="900" b="1" i="1" dirty="0" smtClean="0"/>
                <a:t>Pharmacist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14" y="1820207"/>
              <a:ext cx="411480" cy="516502"/>
            </a:xfrm>
            <a:prstGeom prst="rect">
              <a:avLst/>
            </a:prstGeom>
          </p:spPr>
        </p:pic>
      </p:grpSp>
      <p:grpSp>
        <p:nvGrpSpPr>
          <p:cNvPr id="18" name="Group 17"/>
          <p:cNvGrpSpPr/>
          <p:nvPr/>
        </p:nvGrpSpPr>
        <p:grpSpPr>
          <a:xfrm>
            <a:off x="1682427" y="1391549"/>
            <a:ext cx="731520" cy="731520"/>
            <a:chOff x="2373034" y="1661776"/>
            <a:chExt cx="802961" cy="840024"/>
          </a:xfrm>
        </p:grpSpPr>
        <p:sp>
          <p:nvSpPr>
            <p:cNvPr id="25" name="Oval 24"/>
            <p:cNvSpPr/>
            <p:nvPr/>
          </p:nvSpPr>
          <p:spPr bwMode="gray">
            <a:xfrm>
              <a:off x="2373034" y="1661776"/>
              <a:ext cx="802961" cy="840024"/>
            </a:xfrm>
            <a:prstGeom prst="ellipse">
              <a:avLst/>
            </a:prstGeom>
            <a:solidFill>
              <a:schemeClr val="bg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56473" y="1844754"/>
              <a:ext cx="436084" cy="256999"/>
            </a:xfrm>
            <a:prstGeom prst="rect">
              <a:avLst/>
            </a:prstGeom>
          </p:spPr>
        </p:pic>
        <p:sp>
          <p:nvSpPr>
            <p:cNvPr id="11" name="TextBox 10"/>
            <p:cNvSpPr txBox="1"/>
            <p:nvPr/>
          </p:nvSpPr>
          <p:spPr bwMode="gray">
            <a:xfrm>
              <a:off x="2473789" y="2200465"/>
              <a:ext cx="645033" cy="159042"/>
            </a:xfrm>
            <a:prstGeom prst="rect">
              <a:avLst/>
            </a:prstGeom>
            <a:noFill/>
          </p:spPr>
          <p:txBody>
            <a:bodyPr wrap="square" lIns="0" tIns="0" rIns="0" bIns="0" rtlCol="0">
              <a:spAutoFit/>
            </a:bodyPr>
            <a:lstStyle/>
            <a:p>
              <a:pPr>
                <a:spcBef>
                  <a:spcPts val="500"/>
                </a:spcBef>
              </a:pPr>
              <a:r>
                <a:rPr lang="en-US" sz="900" i="1" dirty="0" smtClean="0"/>
                <a:t>Provider A</a:t>
              </a:r>
            </a:p>
          </p:txBody>
        </p:sp>
      </p:grpSp>
      <p:grpSp>
        <p:nvGrpSpPr>
          <p:cNvPr id="19" name="Group 18"/>
          <p:cNvGrpSpPr/>
          <p:nvPr/>
        </p:nvGrpSpPr>
        <p:grpSpPr>
          <a:xfrm>
            <a:off x="3240436" y="1391549"/>
            <a:ext cx="731520" cy="731520"/>
            <a:chOff x="4810312" y="1661776"/>
            <a:chExt cx="802961" cy="840024"/>
          </a:xfrm>
        </p:grpSpPr>
        <p:sp>
          <p:nvSpPr>
            <p:cNvPr id="47" name="Oval 46"/>
            <p:cNvSpPr/>
            <p:nvPr/>
          </p:nvSpPr>
          <p:spPr bwMode="gray">
            <a:xfrm>
              <a:off x="4810312" y="1661776"/>
              <a:ext cx="802961" cy="840024"/>
            </a:xfrm>
            <a:prstGeom prst="ellipse">
              <a:avLst/>
            </a:prstGeom>
            <a:solidFill>
              <a:schemeClr val="bg1"/>
            </a:solid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1" name="TextBox 50"/>
            <p:cNvSpPr txBox="1"/>
            <p:nvPr/>
          </p:nvSpPr>
          <p:spPr bwMode="gray">
            <a:xfrm>
              <a:off x="4911067" y="2200465"/>
              <a:ext cx="614354" cy="159042"/>
            </a:xfrm>
            <a:prstGeom prst="rect">
              <a:avLst/>
            </a:prstGeom>
            <a:noFill/>
          </p:spPr>
          <p:txBody>
            <a:bodyPr wrap="square" lIns="0" tIns="0" rIns="0" bIns="0" rtlCol="0">
              <a:spAutoFit/>
            </a:bodyPr>
            <a:lstStyle/>
            <a:p>
              <a:pPr>
                <a:spcBef>
                  <a:spcPts val="500"/>
                </a:spcBef>
              </a:pPr>
              <a:r>
                <a:rPr lang="en-US" sz="900" i="1" dirty="0" smtClean="0"/>
                <a:t>Provider B</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8912" y="1794640"/>
              <a:ext cx="365760" cy="357226"/>
            </a:xfrm>
            <a:prstGeom prst="rect">
              <a:avLst/>
            </a:prstGeom>
          </p:spPr>
        </p:pic>
      </p:grpSp>
      <p:sp>
        <p:nvSpPr>
          <p:cNvPr id="32" name="Rectangle 31"/>
          <p:cNvSpPr/>
          <p:nvPr/>
        </p:nvSpPr>
        <p:spPr bwMode="gray">
          <a:xfrm>
            <a:off x="320675" y="2445784"/>
            <a:ext cx="4014258" cy="2002314"/>
          </a:xfrm>
          <a:prstGeom prst="rect">
            <a:avLst/>
          </a:prstGeom>
          <a:noFill/>
          <a:ln w="12700" cap="flat" cmpd="sng" algn="ctr">
            <a:solidFill>
              <a:schemeClr val="tx2"/>
            </a:solidFill>
            <a:prstDash val="solid"/>
            <a:miter lim="800000"/>
            <a:headEnd type="none" w="med" len="med"/>
            <a:tailEnd type="none" w="med" len="med"/>
          </a:ln>
          <a:effectLst/>
        </p:spPr>
        <p:txBody>
          <a:bodyPr vert="horz" wrap="square" lIns="91435" tIns="45718" rIns="91435" bIns="45718" numCol="1" rtlCol="0" anchor="t" anchorCtr="0" compatLnSpc="1">
            <a:prstTxWarp prst="textNoShape">
              <a:avLst/>
            </a:prstTxWarp>
          </a:bodyPr>
          <a:lstStyle/>
          <a:p>
            <a:pPr algn="l" defTabSz="1463602"/>
            <a:endParaRPr lang="en-US" sz="1000" dirty="0" smtClean="0">
              <a:solidFill>
                <a:schemeClr val="bg2"/>
              </a:solidFill>
              <a:latin typeface="+mn-lt"/>
            </a:endParaRPr>
          </a:p>
        </p:txBody>
      </p:sp>
      <p:sp>
        <p:nvSpPr>
          <p:cNvPr id="24" name="TextBox 23"/>
          <p:cNvSpPr txBox="1"/>
          <p:nvPr/>
        </p:nvSpPr>
        <p:spPr bwMode="gray">
          <a:xfrm>
            <a:off x="2374740" y="3755290"/>
            <a:ext cx="1780588" cy="138499"/>
          </a:xfrm>
          <a:prstGeom prst="rect">
            <a:avLst/>
          </a:prstGeom>
          <a:noFill/>
        </p:spPr>
        <p:txBody>
          <a:bodyPr wrap="square" lIns="0" tIns="0" rIns="0" bIns="0" rtlCol="0">
            <a:spAutoFit/>
          </a:bodyPr>
          <a:lstStyle/>
          <a:p>
            <a:pPr>
              <a:spcBef>
                <a:spcPts val="500"/>
              </a:spcBef>
            </a:pPr>
            <a:r>
              <a:rPr lang="en-US" sz="900" dirty="0" smtClean="0"/>
              <a:t>Sample provider-requested topics:</a:t>
            </a:r>
            <a:endParaRPr lang="en-US" sz="900" dirty="0"/>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4740" y="2860318"/>
            <a:ext cx="433049" cy="274320"/>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932" y="2840815"/>
            <a:ext cx="365760" cy="313327"/>
          </a:xfrm>
          <a:prstGeom prst="rect">
            <a:avLst/>
          </a:prstGeom>
        </p:spPr>
      </p:pic>
      <p:sp>
        <p:nvSpPr>
          <p:cNvPr id="9" name="TextBox 8"/>
          <p:cNvSpPr txBox="1"/>
          <p:nvPr/>
        </p:nvSpPr>
        <p:spPr bwMode="gray">
          <a:xfrm>
            <a:off x="2374740" y="3189241"/>
            <a:ext cx="1525364" cy="461665"/>
          </a:xfrm>
          <a:prstGeom prst="rect">
            <a:avLst/>
          </a:prstGeom>
          <a:noFill/>
        </p:spPr>
        <p:txBody>
          <a:bodyPr wrap="square" lIns="0" tIns="0" rIns="0" bIns="0" rtlCol="0">
            <a:spAutoFit/>
          </a:bodyPr>
          <a:lstStyle/>
          <a:p>
            <a:pPr>
              <a:spcBef>
                <a:spcPts val="500"/>
              </a:spcBef>
            </a:pPr>
            <a:r>
              <a:rPr lang="en-US" sz="1000" dirty="0" smtClean="0"/>
              <a:t>Present on </a:t>
            </a:r>
            <a:r>
              <a:rPr lang="en-US" sz="1000" b="1" dirty="0" smtClean="0"/>
              <a:t>provider-requested topics </a:t>
            </a:r>
            <a:r>
              <a:rPr lang="en-US" sz="1000" dirty="0" smtClean="0"/>
              <a:t>at practice lunch-and-learns</a:t>
            </a:r>
          </a:p>
        </p:txBody>
      </p:sp>
      <p:sp>
        <p:nvSpPr>
          <p:cNvPr id="34" name="TextBox 33"/>
          <p:cNvSpPr txBox="1"/>
          <p:nvPr/>
        </p:nvSpPr>
        <p:spPr bwMode="gray">
          <a:xfrm>
            <a:off x="513932" y="3189241"/>
            <a:ext cx="1604362" cy="461665"/>
          </a:xfrm>
          <a:prstGeom prst="rect">
            <a:avLst/>
          </a:prstGeom>
          <a:noFill/>
        </p:spPr>
        <p:txBody>
          <a:bodyPr wrap="square" lIns="0" tIns="0" rIns="0" bIns="0" rtlCol="0">
            <a:spAutoFit/>
          </a:bodyPr>
          <a:lstStyle/>
          <a:p>
            <a:pPr>
              <a:spcBef>
                <a:spcPts val="500"/>
              </a:spcBef>
            </a:pPr>
            <a:r>
              <a:rPr lang="en-US" sz="1000" dirty="0" smtClean="0"/>
              <a:t>Share pharmacy scorecard that compares the clinicians’ costs to </a:t>
            </a:r>
            <a:r>
              <a:rPr lang="en-US" sz="1000" b="1" dirty="0" smtClean="0"/>
              <a:t>peer benchmarks</a:t>
            </a:r>
          </a:p>
        </p:txBody>
      </p:sp>
      <p:sp>
        <p:nvSpPr>
          <p:cNvPr id="35" name="TextBox 34"/>
          <p:cNvSpPr txBox="1"/>
          <p:nvPr/>
        </p:nvSpPr>
        <p:spPr bwMode="gray">
          <a:xfrm>
            <a:off x="513932" y="3755290"/>
            <a:ext cx="1765003" cy="138499"/>
          </a:xfrm>
          <a:prstGeom prst="rect">
            <a:avLst/>
          </a:prstGeom>
          <a:noFill/>
        </p:spPr>
        <p:txBody>
          <a:bodyPr wrap="square" lIns="0" tIns="0" rIns="0" bIns="0" rtlCol="0">
            <a:spAutoFit/>
          </a:bodyPr>
          <a:lstStyle/>
          <a:p>
            <a:pPr>
              <a:spcBef>
                <a:spcPts val="500"/>
              </a:spcBef>
            </a:pPr>
            <a:r>
              <a:rPr lang="en-US" sz="900" dirty="0" smtClean="0"/>
              <a:t>Sample scorecard metrics:</a:t>
            </a:r>
          </a:p>
        </p:txBody>
      </p:sp>
      <p:sp>
        <p:nvSpPr>
          <p:cNvPr id="37" name="TextBox 36"/>
          <p:cNvSpPr txBox="1"/>
          <p:nvPr/>
        </p:nvSpPr>
        <p:spPr bwMode="gray">
          <a:xfrm>
            <a:off x="513932" y="3971970"/>
            <a:ext cx="1765003" cy="341119"/>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smtClean="0"/>
              <a:t>Formulary adherence rates</a:t>
            </a:r>
          </a:p>
          <a:p>
            <a:pPr marL="171450" indent="-171450">
              <a:spcBef>
                <a:spcPts val="500"/>
              </a:spcBef>
              <a:buFont typeface="Arial" panose="020B0604020202020204" pitchFamily="34" charset="0"/>
              <a:buChar char="•"/>
            </a:pPr>
            <a:r>
              <a:rPr lang="en-US" sz="900" dirty="0" smtClean="0"/>
              <a:t>Total pharmacy costs</a:t>
            </a:r>
          </a:p>
        </p:txBody>
      </p:sp>
      <p:sp>
        <p:nvSpPr>
          <p:cNvPr id="40" name="TextBox 39"/>
          <p:cNvSpPr txBox="1"/>
          <p:nvPr/>
        </p:nvSpPr>
        <p:spPr bwMode="gray">
          <a:xfrm>
            <a:off x="2374740" y="3973624"/>
            <a:ext cx="1853568" cy="341119"/>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smtClean="0"/>
              <a:t>Formulary diabetes drug options</a:t>
            </a:r>
          </a:p>
          <a:p>
            <a:pPr marL="171450" indent="-171450">
              <a:spcBef>
                <a:spcPts val="500"/>
              </a:spcBef>
              <a:buFont typeface="Arial" panose="020B0604020202020204" pitchFamily="34" charset="0"/>
              <a:buChar char="•"/>
            </a:pPr>
            <a:r>
              <a:rPr lang="en-US" sz="900" dirty="0" smtClean="0"/>
              <a:t>Targeting members for MTM</a:t>
            </a:r>
            <a:r>
              <a:rPr lang="en-US" sz="900" baseline="30000" dirty="0"/>
              <a:t>1</a:t>
            </a:r>
            <a:endParaRPr lang="en-US" sz="900" dirty="0" smtClean="0"/>
          </a:p>
        </p:txBody>
      </p:sp>
      <p:grpSp>
        <p:nvGrpSpPr>
          <p:cNvPr id="2" name="Group 1"/>
          <p:cNvGrpSpPr/>
          <p:nvPr/>
        </p:nvGrpSpPr>
        <p:grpSpPr>
          <a:xfrm>
            <a:off x="4662401" y="2119425"/>
            <a:ext cx="1214348" cy="585241"/>
            <a:chOff x="4662401" y="2043222"/>
            <a:chExt cx="1214348" cy="585241"/>
          </a:xfrm>
        </p:grpSpPr>
        <p:sp>
          <p:nvSpPr>
            <p:cNvPr id="48" name="TextBox 47"/>
            <p:cNvSpPr txBox="1"/>
            <p:nvPr/>
          </p:nvSpPr>
          <p:spPr bwMode="gray">
            <a:xfrm>
              <a:off x="4662401" y="2043222"/>
              <a:ext cx="576521" cy="261610"/>
            </a:xfrm>
            <a:prstGeom prst="rect">
              <a:avLst/>
            </a:prstGeom>
            <a:noFill/>
          </p:spPr>
          <p:txBody>
            <a:bodyPr wrap="square" lIns="0" tIns="0" rIns="0" bIns="0" rtlCol="0">
              <a:spAutoFit/>
            </a:bodyPr>
            <a:lstStyle/>
            <a:p>
              <a:pPr>
                <a:spcBef>
                  <a:spcPts val="500"/>
                </a:spcBef>
              </a:pPr>
              <a:r>
                <a:rPr lang="en-US" sz="1700" dirty="0" smtClean="0">
                  <a:solidFill>
                    <a:schemeClr val="accent6"/>
                  </a:solidFill>
                </a:rPr>
                <a:t>1,159</a:t>
              </a:r>
            </a:p>
          </p:txBody>
        </p:sp>
        <p:sp>
          <p:nvSpPr>
            <p:cNvPr id="54" name="TextBox 53"/>
            <p:cNvSpPr txBox="1"/>
            <p:nvPr/>
          </p:nvSpPr>
          <p:spPr bwMode="gray">
            <a:xfrm>
              <a:off x="4662401" y="2336075"/>
              <a:ext cx="1214348" cy="292388"/>
            </a:xfrm>
            <a:prstGeom prst="rect">
              <a:avLst/>
            </a:prstGeom>
            <a:noFill/>
          </p:spPr>
          <p:txBody>
            <a:bodyPr wrap="square" lIns="0" tIns="0" rIns="0" bIns="0" rtlCol="0">
              <a:spAutoFit/>
            </a:bodyPr>
            <a:lstStyle/>
            <a:p>
              <a:pPr>
                <a:spcBef>
                  <a:spcPts val="500"/>
                </a:spcBef>
              </a:pPr>
              <a:r>
                <a:rPr lang="en-US" sz="950" dirty="0" smtClean="0"/>
                <a:t>Providers reached by pharmacist, 2018</a:t>
              </a:r>
            </a:p>
          </p:txBody>
        </p:sp>
      </p:grpSp>
      <p:sp>
        <p:nvSpPr>
          <p:cNvPr id="28" name="TextBox 27"/>
          <p:cNvSpPr txBox="1"/>
          <p:nvPr/>
        </p:nvSpPr>
        <p:spPr bwMode="gray">
          <a:xfrm>
            <a:off x="320676" y="2566767"/>
            <a:ext cx="4014258" cy="153888"/>
          </a:xfrm>
          <a:prstGeom prst="rect">
            <a:avLst/>
          </a:prstGeom>
          <a:noFill/>
        </p:spPr>
        <p:txBody>
          <a:bodyPr wrap="square" lIns="0" tIns="0" rIns="0" bIns="0" rtlCol="0">
            <a:spAutoFit/>
          </a:bodyPr>
          <a:lstStyle/>
          <a:p>
            <a:pPr algn="ctr">
              <a:spcBef>
                <a:spcPts val="500"/>
              </a:spcBef>
            </a:pPr>
            <a:r>
              <a:rPr lang="en-US" sz="1000" b="1" dirty="0" smtClean="0"/>
              <a:t>Pharmacist responsibilities</a:t>
            </a:r>
          </a:p>
        </p:txBody>
      </p:sp>
      <p:grpSp>
        <p:nvGrpSpPr>
          <p:cNvPr id="13" name="Group 12"/>
          <p:cNvGrpSpPr/>
          <p:nvPr/>
        </p:nvGrpSpPr>
        <p:grpSpPr>
          <a:xfrm>
            <a:off x="4662400" y="3661833"/>
            <a:ext cx="1270585" cy="694056"/>
            <a:chOff x="4662400" y="3627965"/>
            <a:chExt cx="1270585" cy="694056"/>
          </a:xfrm>
        </p:grpSpPr>
        <p:sp>
          <p:nvSpPr>
            <p:cNvPr id="59" name="TextBox 58"/>
            <p:cNvSpPr txBox="1"/>
            <p:nvPr/>
          </p:nvSpPr>
          <p:spPr bwMode="gray">
            <a:xfrm>
              <a:off x="4662401" y="3627965"/>
              <a:ext cx="946471" cy="261610"/>
            </a:xfrm>
            <a:prstGeom prst="rect">
              <a:avLst/>
            </a:prstGeom>
            <a:noFill/>
          </p:spPr>
          <p:txBody>
            <a:bodyPr wrap="square" lIns="0" tIns="0" rIns="0" bIns="0" rtlCol="0">
              <a:spAutoFit/>
            </a:bodyPr>
            <a:lstStyle/>
            <a:p>
              <a:pPr>
                <a:spcBef>
                  <a:spcPts val="500"/>
                </a:spcBef>
              </a:pPr>
              <a:r>
                <a:rPr lang="en-US" sz="1700" dirty="0" smtClean="0">
                  <a:solidFill>
                    <a:schemeClr val="accent6"/>
                  </a:solidFill>
                </a:rPr>
                <a:t>$100K+</a:t>
              </a:r>
            </a:p>
          </p:txBody>
        </p:sp>
        <p:sp>
          <p:nvSpPr>
            <p:cNvPr id="60" name="TextBox 59"/>
            <p:cNvSpPr txBox="1"/>
            <p:nvPr/>
          </p:nvSpPr>
          <p:spPr bwMode="gray">
            <a:xfrm>
              <a:off x="4662400" y="3906523"/>
              <a:ext cx="1270585" cy="415498"/>
            </a:xfrm>
            <a:prstGeom prst="rect">
              <a:avLst/>
            </a:prstGeom>
            <a:noFill/>
          </p:spPr>
          <p:txBody>
            <a:bodyPr wrap="square" lIns="0" tIns="0" rIns="0" bIns="0" rtlCol="0">
              <a:spAutoFit/>
            </a:bodyPr>
            <a:lstStyle/>
            <a:p>
              <a:pPr>
                <a:spcBef>
                  <a:spcPts val="500"/>
                </a:spcBef>
              </a:pPr>
              <a:r>
                <a:rPr lang="en-US" sz="900" dirty="0" smtClean="0"/>
                <a:t>Saved by BCBSVT from members participating </a:t>
              </a:r>
              <a:br>
                <a:rPr lang="en-US" sz="900" dirty="0" smtClean="0"/>
              </a:br>
              <a:r>
                <a:rPr lang="en-US" sz="900" dirty="0" smtClean="0"/>
                <a:t>in MTM, 2018</a:t>
              </a:r>
            </a:p>
          </p:txBody>
        </p:sp>
      </p:grpSp>
      <p:grpSp>
        <p:nvGrpSpPr>
          <p:cNvPr id="10" name="Group 9"/>
          <p:cNvGrpSpPr/>
          <p:nvPr/>
        </p:nvGrpSpPr>
        <p:grpSpPr>
          <a:xfrm>
            <a:off x="4662401" y="2821252"/>
            <a:ext cx="1247900" cy="723995"/>
            <a:chOff x="4662401" y="2764592"/>
            <a:chExt cx="1247900" cy="723995"/>
          </a:xfrm>
        </p:grpSpPr>
        <p:sp>
          <p:nvSpPr>
            <p:cNvPr id="61" name="TextBox 60"/>
            <p:cNvSpPr txBox="1"/>
            <p:nvPr/>
          </p:nvSpPr>
          <p:spPr bwMode="gray">
            <a:xfrm>
              <a:off x="4662401" y="2764592"/>
              <a:ext cx="539119" cy="261610"/>
            </a:xfrm>
            <a:prstGeom prst="rect">
              <a:avLst/>
            </a:prstGeom>
            <a:noFill/>
          </p:spPr>
          <p:txBody>
            <a:bodyPr wrap="square" lIns="0" tIns="0" rIns="0" bIns="0" rtlCol="0">
              <a:spAutoFit/>
            </a:bodyPr>
            <a:lstStyle/>
            <a:p>
              <a:pPr>
                <a:spcBef>
                  <a:spcPts val="500"/>
                </a:spcBef>
              </a:pPr>
              <a:r>
                <a:rPr lang="en-US" sz="1700" dirty="0" smtClean="0">
                  <a:solidFill>
                    <a:schemeClr val="accent6"/>
                  </a:solidFill>
                </a:rPr>
                <a:t>69%</a:t>
              </a:r>
            </a:p>
          </p:txBody>
        </p:sp>
        <p:sp>
          <p:nvSpPr>
            <p:cNvPr id="62" name="TextBox 61"/>
            <p:cNvSpPr txBox="1"/>
            <p:nvPr/>
          </p:nvSpPr>
          <p:spPr bwMode="gray">
            <a:xfrm>
              <a:off x="4662401" y="3050005"/>
              <a:ext cx="1247900" cy="438582"/>
            </a:xfrm>
            <a:prstGeom prst="rect">
              <a:avLst/>
            </a:prstGeom>
            <a:noFill/>
          </p:spPr>
          <p:txBody>
            <a:bodyPr wrap="square" lIns="0" tIns="0" rIns="0" bIns="0" rtlCol="0">
              <a:spAutoFit/>
            </a:bodyPr>
            <a:lstStyle/>
            <a:p>
              <a:pPr>
                <a:spcBef>
                  <a:spcPts val="500"/>
                </a:spcBef>
              </a:pPr>
              <a:r>
                <a:rPr lang="en-US" sz="950" dirty="0" smtClean="0"/>
                <a:t>Success rate in switching diabetes medication, 2018</a:t>
              </a:r>
            </a:p>
          </p:txBody>
        </p:sp>
      </p:grpSp>
      <p:sp>
        <p:nvSpPr>
          <p:cNvPr id="3" name="Text Placeholder 2"/>
          <p:cNvSpPr>
            <a:spLocks noGrp="1"/>
          </p:cNvSpPr>
          <p:nvPr>
            <p:ph type="body" sz="quarter" idx="26"/>
          </p:nvPr>
        </p:nvSpPr>
        <p:spPr>
          <a:xfrm>
            <a:off x="320675" y="45947"/>
            <a:ext cx="2926080" cy="138499"/>
          </a:xfrm>
        </p:spPr>
        <p:txBody>
          <a:bodyPr/>
          <a:lstStyle/>
          <a:p>
            <a:endParaRPr lang="en-US" dirty="0"/>
          </a:p>
        </p:txBody>
      </p:sp>
      <p:sp>
        <p:nvSpPr>
          <p:cNvPr id="44" name="Text Placeholder 5"/>
          <p:cNvSpPr>
            <a:spLocks noGrp="1"/>
          </p:cNvSpPr>
          <p:nvPr>
            <p:ph type="body" sz="quarter" idx="28"/>
          </p:nvPr>
        </p:nvSpPr>
        <p:spPr>
          <a:xfrm>
            <a:off x="0" y="4587257"/>
            <a:ext cx="1746504" cy="76944"/>
          </a:xfrm>
        </p:spPr>
        <p:txBody>
          <a:bodyPr/>
          <a:lstStyle/>
          <a:p>
            <a:r>
              <a:rPr lang="en-US" dirty="0" smtClean="0"/>
              <a:t>Medication Therapy Management.</a:t>
            </a:r>
          </a:p>
        </p:txBody>
      </p:sp>
      <p:grpSp>
        <p:nvGrpSpPr>
          <p:cNvPr id="50" name="Group 49"/>
          <p:cNvGrpSpPr/>
          <p:nvPr/>
        </p:nvGrpSpPr>
        <p:grpSpPr bwMode="gray">
          <a:xfrm>
            <a:off x="4464594" y="1434845"/>
            <a:ext cx="319390" cy="218673"/>
            <a:chOff x="4454248" y="2003891"/>
            <a:chExt cx="319390" cy="218673"/>
          </a:xfrm>
        </p:grpSpPr>
        <p:sp>
          <p:nvSpPr>
            <p:cNvPr id="53" name="Freeform 52"/>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Freeform 54"/>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56" name="Rectangle 55"/>
          <p:cNvSpPr/>
          <p:nvPr/>
        </p:nvSpPr>
        <p:spPr>
          <a:xfrm>
            <a:off x="4590323" y="1629156"/>
            <a:ext cx="1342663" cy="430887"/>
          </a:xfrm>
          <a:prstGeom prst="rect">
            <a:avLst/>
          </a:prstGeom>
        </p:spPr>
        <p:txBody>
          <a:bodyPr wrap="square">
            <a:spAutoFit/>
          </a:bodyPr>
          <a:lstStyle/>
          <a:p>
            <a:r>
              <a:rPr lang="en-US" sz="1100" b="1" dirty="0" smtClean="0"/>
              <a:t>Pharmacist program </a:t>
            </a:r>
            <a:r>
              <a:rPr lang="en-US" sz="1100" b="1" dirty="0"/>
              <a:t>r</a:t>
            </a:r>
            <a:r>
              <a:rPr lang="en-US" sz="1100" b="1" dirty="0" smtClean="0"/>
              <a:t>esults</a:t>
            </a:r>
            <a:endParaRPr lang="en-US" sz="1100" b="1" dirty="0"/>
          </a:p>
        </p:txBody>
      </p:sp>
    </p:spTree>
    <p:extLst>
      <p:ext uri="{BB962C8B-B14F-4D97-AF65-F5344CB8AC3E}">
        <p14:creationId xmlns:p14="http://schemas.microsoft.com/office/powerpoint/2010/main" val="1821816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 Placeholder 75"/>
          <p:cNvSpPr>
            <a:spLocks noGrp="1"/>
          </p:cNvSpPr>
          <p:nvPr>
            <p:ph type="body" sz="quarter" idx="26"/>
          </p:nvPr>
        </p:nvSpPr>
        <p:spPr/>
        <p:txBody>
          <a:bodyPr/>
          <a:lstStyle/>
          <a:p>
            <a:r>
              <a:rPr lang="en-US" dirty="0" smtClean="0"/>
              <a:t>Patient populations</a:t>
            </a:r>
            <a:endParaRPr lang="en-US" dirty="0"/>
          </a:p>
        </p:txBody>
      </p:sp>
      <p:sp>
        <p:nvSpPr>
          <p:cNvPr id="26" name="Oval 25"/>
          <p:cNvSpPr/>
          <p:nvPr/>
        </p:nvSpPr>
        <p:spPr bwMode="gray">
          <a:xfrm rot="16200000" flipH="1">
            <a:off x="-1040510" y="618500"/>
            <a:ext cx="4248206" cy="4454995"/>
          </a:xfrm>
          <a:prstGeom prst="ellipse">
            <a:avLst/>
          </a:prstGeom>
          <a:solidFill>
            <a:schemeClr val="bg1"/>
          </a:solidFill>
          <a:ln w="19050" cap="flat" cmpd="sng" algn="ctr">
            <a:solidFill>
              <a:schemeClr val="accent1"/>
            </a:solidFill>
            <a:prstDash val="sysDot"/>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smtClean="0">
              <a:solidFill>
                <a:schemeClr val="bg2"/>
              </a:solidFill>
              <a:latin typeface="+mj-lt"/>
            </a:endParaRPr>
          </a:p>
        </p:txBody>
      </p:sp>
      <p:sp>
        <p:nvSpPr>
          <p:cNvPr id="78" name="Text Placeholder 77"/>
          <p:cNvSpPr>
            <a:spLocks noGrp="1"/>
          </p:cNvSpPr>
          <p:nvPr>
            <p:ph type="body" sz="quarter" idx="28"/>
          </p:nvPr>
        </p:nvSpPr>
        <p:spPr/>
        <p:txBody>
          <a:bodyPr/>
          <a:lstStyle/>
          <a:p>
            <a:endParaRPr lang="en-US" dirty="0"/>
          </a:p>
        </p:txBody>
      </p:sp>
      <p:sp>
        <p:nvSpPr>
          <p:cNvPr id="94" name="Title 1"/>
          <p:cNvSpPr>
            <a:spLocks noGrp="1"/>
          </p:cNvSpPr>
          <p:nvPr>
            <p:ph type="title"/>
          </p:nvPr>
        </p:nvSpPr>
        <p:spPr>
          <a:xfrm>
            <a:off x="320674" y="40904"/>
            <a:ext cx="5962307" cy="553998"/>
          </a:xfrm>
        </p:spPr>
        <p:txBody>
          <a:bodyPr/>
          <a:lstStyle/>
          <a:p>
            <a:r>
              <a:rPr lang="en-US" dirty="0" smtClean="0"/>
              <a:t>Broadening definition of unmet need forces trade-offs</a:t>
            </a:r>
            <a:endParaRPr lang="en-US" dirty="0"/>
          </a:p>
        </p:txBody>
      </p:sp>
      <p:sp>
        <p:nvSpPr>
          <p:cNvPr id="39" name="Oval 38"/>
          <p:cNvSpPr/>
          <p:nvPr/>
        </p:nvSpPr>
        <p:spPr bwMode="gray">
          <a:xfrm rot="19800000" flipH="1">
            <a:off x="-1393040" y="1113025"/>
            <a:ext cx="3563270" cy="3525398"/>
          </a:xfrm>
          <a:prstGeom prst="ellipse">
            <a:avLst/>
          </a:prstGeom>
          <a:solidFill>
            <a:schemeClr val="bg2"/>
          </a:solidFill>
          <a:ln w="12700" cap="flat" cmpd="sng" algn="ctr">
            <a:noFill/>
            <a:prstDash val="sysDot"/>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smtClean="0">
              <a:solidFill>
                <a:schemeClr val="bg2"/>
              </a:solidFill>
              <a:latin typeface="+mj-lt"/>
            </a:endParaRPr>
          </a:p>
        </p:txBody>
      </p:sp>
      <p:sp>
        <p:nvSpPr>
          <p:cNvPr id="19" name="Oval 18"/>
          <p:cNvSpPr/>
          <p:nvPr/>
        </p:nvSpPr>
        <p:spPr bwMode="gray">
          <a:xfrm rot="19800000" flipH="1">
            <a:off x="-1348646" y="1456894"/>
            <a:ext cx="2945399" cy="2837661"/>
          </a:xfrm>
          <a:prstGeom prst="ellipse">
            <a:avLst/>
          </a:prstGeom>
          <a:solidFill>
            <a:schemeClr val="accent3"/>
          </a:solidFill>
          <a:ln w="190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smtClean="0">
              <a:solidFill>
                <a:schemeClr val="bg2"/>
              </a:solidFill>
              <a:latin typeface="+mj-lt"/>
            </a:endParaRPr>
          </a:p>
        </p:txBody>
      </p:sp>
      <p:grpSp>
        <p:nvGrpSpPr>
          <p:cNvPr id="4" name="Group 3"/>
          <p:cNvGrpSpPr/>
          <p:nvPr/>
        </p:nvGrpSpPr>
        <p:grpSpPr>
          <a:xfrm>
            <a:off x="-1510749" y="978406"/>
            <a:ext cx="4564923" cy="3672718"/>
            <a:chOff x="-1510749" y="978406"/>
            <a:chExt cx="4564923" cy="3672718"/>
          </a:xfrm>
        </p:grpSpPr>
        <p:sp>
          <p:nvSpPr>
            <p:cNvPr id="44" name="TextBox 43"/>
            <p:cNvSpPr txBox="1"/>
            <p:nvPr/>
          </p:nvSpPr>
          <p:spPr bwMode="gray">
            <a:xfrm>
              <a:off x="2302666" y="3154524"/>
              <a:ext cx="751508" cy="276999"/>
            </a:xfrm>
            <a:prstGeom prst="rect">
              <a:avLst/>
            </a:prstGeom>
            <a:noFill/>
          </p:spPr>
          <p:txBody>
            <a:bodyPr wrap="square" lIns="0" tIns="0" rIns="0" bIns="0" rtlCol="0">
              <a:spAutoFit/>
            </a:bodyPr>
            <a:lstStyle/>
            <a:p>
              <a:pPr>
                <a:spcBef>
                  <a:spcPts val="500"/>
                </a:spcBef>
              </a:pPr>
              <a:r>
                <a:rPr lang="en-US" sz="900" b="1" dirty="0"/>
                <a:t>Ability to pay for care</a:t>
              </a:r>
              <a:endParaRPr lang="en-US" sz="900" b="1" baseline="30000" dirty="0"/>
            </a:p>
          </p:txBody>
        </p:sp>
        <p:sp>
          <p:nvSpPr>
            <p:cNvPr id="45" name="TextBox 44"/>
            <p:cNvSpPr txBox="1"/>
            <p:nvPr/>
          </p:nvSpPr>
          <p:spPr bwMode="gray">
            <a:xfrm>
              <a:off x="1782374" y="4040192"/>
              <a:ext cx="1002857" cy="276999"/>
            </a:xfrm>
            <a:prstGeom prst="rect">
              <a:avLst/>
            </a:prstGeom>
            <a:noFill/>
          </p:spPr>
          <p:txBody>
            <a:bodyPr wrap="square" lIns="0" tIns="0" rIns="0" bIns="0" rtlCol="0">
              <a:spAutoFit/>
            </a:bodyPr>
            <a:lstStyle/>
            <a:p>
              <a:pPr>
                <a:spcBef>
                  <a:spcPts val="500"/>
                </a:spcBef>
              </a:pPr>
              <a:r>
                <a:rPr lang="en-US" sz="900" b="1" dirty="0"/>
                <a:t>Likelihood to stay loyal to plan</a:t>
              </a:r>
            </a:p>
          </p:txBody>
        </p:sp>
        <p:sp>
          <p:nvSpPr>
            <p:cNvPr id="43" name="TextBox 42"/>
            <p:cNvSpPr txBox="1"/>
            <p:nvPr/>
          </p:nvSpPr>
          <p:spPr bwMode="gray">
            <a:xfrm>
              <a:off x="1697136" y="1383188"/>
              <a:ext cx="1083882" cy="276999"/>
            </a:xfrm>
            <a:prstGeom prst="rect">
              <a:avLst/>
            </a:prstGeom>
            <a:noFill/>
          </p:spPr>
          <p:txBody>
            <a:bodyPr wrap="square" lIns="0" tIns="0" rIns="0" bIns="0" rtlCol="0">
              <a:spAutoFit/>
            </a:bodyPr>
            <a:lstStyle/>
            <a:p>
              <a:pPr>
                <a:spcBef>
                  <a:spcPts val="500"/>
                </a:spcBef>
              </a:pPr>
              <a:r>
                <a:rPr lang="en-US" sz="900" b="1" dirty="0" smtClean="0"/>
                <a:t>Likelihood to adhere to treatment</a:t>
              </a:r>
              <a:endParaRPr lang="en-US" sz="900" b="1" baseline="30000" dirty="0" smtClean="0"/>
            </a:p>
          </p:txBody>
        </p:sp>
        <p:sp>
          <p:nvSpPr>
            <p:cNvPr id="84" name="TextBox 83"/>
            <p:cNvSpPr txBox="1"/>
            <p:nvPr/>
          </p:nvSpPr>
          <p:spPr bwMode="gray">
            <a:xfrm>
              <a:off x="2302666" y="2268856"/>
              <a:ext cx="731462" cy="276999"/>
            </a:xfrm>
            <a:prstGeom prst="rect">
              <a:avLst/>
            </a:prstGeom>
            <a:noFill/>
          </p:spPr>
          <p:txBody>
            <a:bodyPr wrap="square" lIns="0" tIns="0" rIns="0" bIns="0" rtlCol="0">
              <a:spAutoFit/>
            </a:bodyPr>
            <a:lstStyle/>
            <a:p>
              <a:pPr>
                <a:spcBef>
                  <a:spcPts val="500"/>
                </a:spcBef>
              </a:pPr>
              <a:r>
                <a:rPr lang="en-US" sz="900" b="1" dirty="0" smtClean="0"/>
                <a:t>Access to timely care</a:t>
              </a:r>
              <a:endParaRPr lang="en-US" sz="900" b="1" baseline="30000" dirty="0" smtClean="0"/>
            </a:p>
          </p:txBody>
        </p:sp>
        <p:grpSp>
          <p:nvGrpSpPr>
            <p:cNvPr id="2" name="Group 1"/>
            <p:cNvGrpSpPr/>
            <p:nvPr/>
          </p:nvGrpSpPr>
          <p:grpSpPr>
            <a:xfrm>
              <a:off x="-1510749" y="978406"/>
              <a:ext cx="3472549" cy="3672718"/>
              <a:chOff x="-1510749" y="978406"/>
              <a:chExt cx="3472549" cy="3672718"/>
            </a:xfrm>
          </p:grpSpPr>
          <p:sp>
            <p:nvSpPr>
              <p:cNvPr id="20" name="Oval 19"/>
              <p:cNvSpPr/>
              <p:nvPr/>
            </p:nvSpPr>
            <p:spPr bwMode="gray">
              <a:xfrm rot="16200000" flipH="1">
                <a:off x="-1451373" y="1669659"/>
                <a:ext cx="2469847" cy="2412130"/>
              </a:xfrm>
              <a:prstGeom prst="ellipse">
                <a:avLst/>
              </a:prstGeom>
              <a:solidFill>
                <a:schemeClr val="tx1"/>
              </a:solidFill>
              <a:ln w="190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smtClean="0">
                  <a:latin typeface="+mj-lt"/>
                </a:endParaRPr>
              </a:p>
            </p:txBody>
          </p:sp>
          <p:sp>
            <p:nvSpPr>
              <p:cNvPr id="22" name="TextBox 21"/>
              <p:cNvSpPr txBox="1"/>
              <p:nvPr/>
            </p:nvSpPr>
            <p:spPr bwMode="gray">
              <a:xfrm rot="5400000">
                <a:off x="16942" y="2788700"/>
                <a:ext cx="1276244" cy="174048"/>
              </a:xfrm>
              <a:prstGeom prst="rect">
                <a:avLst/>
              </a:prstGeom>
              <a:noFill/>
            </p:spPr>
            <p:txBody>
              <a:bodyPr wrap="square" lIns="0" tIns="0" rIns="0" bIns="0" rtlCol="0">
                <a:spAutoFit/>
              </a:bodyPr>
              <a:lstStyle/>
              <a:p>
                <a:pPr algn="ctr">
                  <a:spcBef>
                    <a:spcPts val="500"/>
                  </a:spcBef>
                </a:pPr>
                <a:r>
                  <a:rPr lang="en-US" sz="900" b="1" dirty="0" smtClean="0">
                    <a:solidFill>
                      <a:schemeClr val="bg1"/>
                    </a:solidFill>
                  </a:rPr>
                  <a:t>Demographics</a:t>
                </a:r>
              </a:p>
            </p:txBody>
          </p:sp>
          <p:sp>
            <p:nvSpPr>
              <p:cNvPr id="23" name="TextBox 22"/>
              <p:cNvSpPr txBox="1"/>
              <p:nvPr/>
            </p:nvSpPr>
            <p:spPr bwMode="gray">
              <a:xfrm rot="5400000">
                <a:off x="514918" y="2730102"/>
                <a:ext cx="1290940" cy="291244"/>
              </a:xfrm>
              <a:prstGeom prst="rect">
                <a:avLst/>
              </a:prstGeom>
              <a:noFill/>
            </p:spPr>
            <p:txBody>
              <a:bodyPr wrap="square" lIns="0" tIns="0" rIns="0" bIns="0" rtlCol="0">
                <a:spAutoFit/>
              </a:bodyPr>
              <a:lstStyle/>
              <a:p>
                <a:pPr algn="ctr">
                  <a:spcBef>
                    <a:spcPts val="500"/>
                  </a:spcBef>
                </a:pPr>
                <a:r>
                  <a:rPr lang="en-US" sz="900" b="1" dirty="0" smtClean="0">
                    <a:solidFill>
                      <a:schemeClr val="bg1"/>
                    </a:solidFill>
                  </a:rPr>
                  <a:t>Population Density </a:t>
                </a:r>
                <a:br>
                  <a:rPr lang="en-US" sz="900" b="1" dirty="0" smtClean="0">
                    <a:solidFill>
                      <a:schemeClr val="bg1"/>
                    </a:solidFill>
                  </a:rPr>
                </a:br>
                <a:r>
                  <a:rPr lang="en-US" sz="900" b="1" dirty="0" smtClean="0">
                    <a:solidFill>
                      <a:schemeClr val="bg1"/>
                    </a:solidFill>
                  </a:rPr>
                  <a:t>and Mobility</a:t>
                </a:r>
              </a:p>
            </p:txBody>
          </p:sp>
          <p:sp>
            <p:nvSpPr>
              <p:cNvPr id="24" name="TextBox 23"/>
              <p:cNvSpPr txBox="1"/>
              <p:nvPr/>
            </p:nvSpPr>
            <p:spPr bwMode="gray">
              <a:xfrm rot="5400000">
                <a:off x="1162061" y="2737225"/>
                <a:ext cx="1322480" cy="276999"/>
              </a:xfrm>
              <a:prstGeom prst="rect">
                <a:avLst/>
              </a:prstGeom>
              <a:noFill/>
            </p:spPr>
            <p:txBody>
              <a:bodyPr wrap="square" lIns="0" tIns="0" rIns="0" bIns="0" rtlCol="0">
                <a:spAutoFit/>
              </a:bodyPr>
              <a:lstStyle/>
              <a:p>
                <a:pPr algn="ctr">
                  <a:spcBef>
                    <a:spcPts val="500"/>
                  </a:spcBef>
                </a:pPr>
                <a:r>
                  <a:rPr lang="en-US" sz="900" b="1" dirty="0" smtClean="0">
                    <a:solidFill>
                      <a:sysClr val="windowText" lastClr="000000"/>
                    </a:solidFill>
                  </a:rPr>
                  <a:t>Social Determinants</a:t>
                </a:r>
                <a:br>
                  <a:rPr lang="en-US" sz="900" b="1" dirty="0" smtClean="0">
                    <a:solidFill>
                      <a:sysClr val="windowText" lastClr="000000"/>
                    </a:solidFill>
                  </a:rPr>
                </a:br>
                <a:r>
                  <a:rPr lang="en-US" sz="900" b="1" dirty="0" smtClean="0">
                    <a:solidFill>
                      <a:sysClr val="windowText" lastClr="000000"/>
                    </a:solidFill>
                  </a:rPr>
                  <a:t> of </a:t>
                </a:r>
                <a:r>
                  <a:rPr lang="en-US" sz="900" b="1" dirty="0">
                    <a:solidFill>
                      <a:sysClr val="windowText" lastClr="000000"/>
                    </a:solidFill>
                  </a:rPr>
                  <a:t>H</a:t>
                </a:r>
                <a:r>
                  <a:rPr lang="en-US" sz="900" b="1" dirty="0" smtClean="0">
                    <a:solidFill>
                      <a:sysClr val="windowText" lastClr="000000"/>
                    </a:solidFill>
                  </a:rPr>
                  <a:t>ealth </a:t>
                </a:r>
              </a:p>
            </p:txBody>
          </p:sp>
          <p:sp>
            <p:nvSpPr>
              <p:cNvPr id="17" name="Rectangle 16"/>
              <p:cNvSpPr/>
              <p:nvPr/>
            </p:nvSpPr>
            <p:spPr bwMode="gray">
              <a:xfrm rot="16200000">
                <a:off x="-2436563" y="1904220"/>
                <a:ext cx="3672718" cy="182108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ln>
                    <a:solidFill>
                      <a:schemeClr val="bg1"/>
                    </a:solidFill>
                  </a:ln>
                  <a:solidFill>
                    <a:schemeClr val="bg1"/>
                  </a:solidFill>
                </a:endParaRPr>
              </a:p>
            </p:txBody>
          </p:sp>
        </p:grpSp>
      </p:grpSp>
      <p:sp>
        <p:nvSpPr>
          <p:cNvPr id="41" name="Rectangle 40"/>
          <p:cNvSpPr/>
          <p:nvPr/>
        </p:nvSpPr>
        <p:spPr bwMode="gray">
          <a:xfrm rot="16200000">
            <a:off x="925839" y="3481852"/>
            <a:ext cx="498016" cy="247848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ln>
                <a:solidFill>
                  <a:schemeClr val="bg1"/>
                </a:solidFill>
              </a:ln>
              <a:solidFill>
                <a:schemeClr val="bg1"/>
              </a:solidFill>
            </a:endParaRPr>
          </a:p>
        </p:txBody>
      </p:sp>
      <p:sp>
        <p:nvSpPr>
          <p:cNvPr id="42" name="Rectangle 41"/>
          <p:cNvSpPr/>
          <p:nvPr/>
        </p:nvSpPr>
        <p:spPr bwMode="gray">
          <a:xfrm rot="16200000">
            <a:off x="1197140" y="-490898"/>
            <a:ext cx="272165" cy="266644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ln>
                <a:solidFill>
                  <a:schemeClr val="bg1"/>
                </a:solidFill>
              </a:ln>
              <a:solidFill>
                <a:schemeClr val="bg1"/>
              </a:solidFill>
            </a:endParaRPr>
          </a:p>
        </p:txBody>
      </p:sp>
      <p:sp>
        <p:nvSpPr>
          <p:cNvPr id="95" name="Text Placeholder 2"/>
          <p:cNvSpPr>
            <a:spLocks noGrp="1"/>
          </p:cNvSpPr>
          <p:nvPr>
            <p:ph type="body" sz="quarter" idx="25"/>
          </p:nvPr>
        </p:nvSpPr>
        <p:spPr>
          <a:xfrm>
            <a:off x="320675" y="718356"/>
            <a:ext cx="5760720" cy="215444"/>
          </a:xfrm>
        </p:spPr>
        <p:txBody>
          <a:bodyPr/>
          <a:lstStyle/>
          <a:p>
            <a:r>
              <a:rPr lang="en-US" dirty="0" smtClean="0"/>
              <a:t>Local market characteristics influence priorities for value-added benefits</a:t>
            </a:r>
            <a:endParaRPr lang="en-US" dirty="0"/>
          </a:p>
        </p:txBody>
      </p:sp>
      <p:sp>
        <p:nvSpPr>
          <p:cNvPr id="77" name="Text Placeholder 76"/>
          <p:cNvSpPr>
            <a:spLocks noGrp="1"/>
          </p:cNvSpPr>
          <p:nvPr>
            <p:ph type="body" sz="quarter" idx="27"/>
          </p:nvPr>
        </p:nvSpPr>
        <p:spPr>
          <a:xfrm>
            <a:off x="2638081" y="4492819"/>
            <a:ext cx="3644900" cy="335476"/>
          </a:xfrm>
        </p:spPr>
        <p:txBody>
          <a:bodyPr/>
          <a:lstStyle/>
          <a:p>
            <a:r>
              <a:rPr lang="en-US" dirty="0" smtClean="0"/>
              <a:t>Source: "DNA </a:t>
            </a:r>
            <a:r>
              <a:rPr lang="en-US" dirty="0"/>
              <a:t>sequencing to become part of </a:t>
            </a:r>
            <a:r>
              <a:rPr lang="en-US" dirty="0" err="1"/>
              <a:t>Geisinger's</a:t>
            </a:r>
            <a:r>
              <a:rPr lang="en-US" dirty="0"/>
              <a:t> routine clinical </a:t>
            </a:r>
            <a:r>
              <a:rPr lang="en-US" dirty="0" smtClean="0"/>
              <a:t>care,” </a:t>
            </a:r>
            <a:r>
              <a:rPr lang="en-US" dirty="0" err="1" smtClean="0"/>
              <a:t>Geisinger</a:t>
            </a:r>
            <a:r>
              <a:rPr lang="en-US" dirty="0" smtClean="0"/>
              <a:t>, May 7, 2018; </a:t>
            </a:r>
            <a:r>
              <a:rPr lang="en-US" dirty="0" err="1" smtClean="0"/>
              <a:t>BusinessWire</a:t>
            </a:r>
            <a:r>
              <a:rPr lang="en-US" dirty="0" smtClean="0"/>
              <a:t> “</a:t>
            </a:r>
            <a:r>
              <a:rPr lang="en-US" dirty="0" err="1" smtClean="0"/>
              <a:t>UnitedHealthcare’s</a:t>
            </a:r>
            <a:r>
              <a:rPr lang="en-US" dirty="0" smtClean="0"/>
              <a:t> </a:t>
            </a:r>
            <a:r>
              <a:rPr lang="en-US" dirty="0"/>
              <a:t>Affordable-Housing Initiative Helps Connect Michigan Residents to Quality Housing and Support Services to Help Them Live Healthier </a:t>
            </a:r>
            <a:r>
              <a:rPr lang="en-US" dirty="0" smtClean="0"/>
              <a:t>Lives,” </a:t>
            </a:r>
            <a:r>
              <a:rPr lang="en-US" dirty="0" err="1" smtClean="0"/>
              <a:t>Businesswire</a:t>
            </a:r>
            <a:r>
              <a:rPr lang="en-US" dirty="0" smtClean="0"/>
              <a:t>, January 24, 2018; Advisory Board Research interviews and analysis.</a:t>
            </a:r>
            <a:endParaRPr lang="en-US" dirty="0"/>
          </a:p>
          <a:p>
            <a:endParaRPr lang="en-US" dirty="0"/>
          </a:p>
        </p:txBody>
      </p:sp>
      <p:sp>
        <p:nvSpPr>
          <p:cNvPr id="40" name="TextBox 39"/>
          <p:cNvSpPr txBox="1"/>
          <p:nvPr/>
        </p:nvSpPr>
        <p:spPr bwMode="gray">
          <a:xfrm>
            <a:off x="3520406" y="1269507"/>
            <a:ext cx="2559719" cy="3202578"/>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t>Plans address multi-layered impact of population DNA on health costs</a:t>
            </a:r>
          </a:p>
          <a:p>
            <a:endParaRPr lang="en-US" sz="1100" b="1" dirty="0"/>
          </a:p>
        </p:txBody>
      </p:sp>
      <p:grpSp>
        <p:nvGrpSpPr>
          <p:cNvPr id="46" name="Group 45"/>
          <p:cNvGrpSpPr>
            <a:grpSpLocks noChangeAspect="1"/>
          </p:cNvGrpSpPr>
          <p:nvPr/>
        </p:nvGrpSpPr>
        <p:grpSpPr bwMode="gray">
          <a:xfrm>
            <a:off x="3529738" y="1273851"/>
            <a:ext cx="319390" cy="218673"/>
            <a:chOff x="3568409" y="1970216"/>
            <a:chExt cx="319390" cy="218673"/>
          </a:xfrm>
        </p:grpSpPr>
        <p:sp>
          <p:nvSpPr>
            <p:cNvPr id="47" name="Freeform 46"/>
            <p:cNvSpPr/>
            <p:nvPr/>
          </p:nvSpPr>
          <p:spPr bwMode="gray">
            <a:xfrm flipH="1">
              <a:off x="3568409" y="1970216"/>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48" name="Group 47"/>
            <p:cNvGrpSpPr/>
            <p:nvPr/>
          </p:nvGrpSpPr>
          <p:grpSpPr bwMode="gray">
            <a:xfrm>
              <a:off x="3635069" y="1995774"/>
              <a:ext cx="94849" cy="166641"/>
              <a:chOff x="0" y="0"/>
              <a:chExt cx="246063" cy="429208"/>
            </a:xfrm>
            <a:solidFill>
              <a:schemeClr val="bg1"/>
            </a:solidFill>
          </p:grpSpPr>
          <p:sp>
            <p:nvSpPr>
              <p:cNvPr id="49" name="Freeform 48"/>
              <p:cNvSpPr>
                <a:spLocks/>
              </p:cNvSpPr>
              <p:nvPr/>
            </p:nvSpPr>
            <p:spPr bwMode="gray">
              <a:xfrm>
                <a:off x="0" y="0"/>
                <a:ext cx="246063" cy="303213"/>
              </a:xfrm>
              <a:custGeom>
                <a:avLst/>
                <a:gdLst>
                  <a:gd name="T0" fmla="*/ 168 w 241"/>
                  <a:gd name="T1" fmla="*/ 314 h 314"/>
                  <a:gd name="T2" fmla="*/ 168 w 241"/>
                  <a:gd name="T3" fmla="*/ 314 h 314"/>
                  <a:gd name="T4" fmla="*/ 203 w 241"/>
                  <a:gd name="T5" fmla="*/ 209 h 314"/>
                  <a:gd name="T6" fmla="*/ 241 w 241"/>
                  <a:gd name="T7" fmla="*/ 121 h 314"/>
                  <a:gd name="T8" fmla="*/ 120 w 241"/>
                  <a:gd name="T9" fmla="*/ 0 h 314"/>
                  <a:gd name="T10" fmla="*/ 0 w 241"/>
                  <a:gd name="T11" fmla="*/ 121 h 314"/>
                  <a:gd name="T12" fmla="*/ 38 w 241"/>
                  <a:gd name="T13" fmla="*/ 209 h 314"/>
                  <a:gd name="T14" fmla="*/ 73 w 241"/>
                  <a:gd name="T15" fmla="*/ 314 h 314"/>
                  <a:gd name="T16" fmla="*/ 168 w 241"/>
                  <a:gd name="T17" fmla="*/ 314 h 314"/>
                  <a:gd name="T18" fmla="*/ 168 w 241"/>
                  <a:gd name="T1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314">
                    <a:moveTo>
                      <a:pt x="168" y="314"/>
                    </a:moveTo>
                    <a:lnTo>
                      <a:pt x="168" y="314"/>
                    </a:lnTo>
                    <a:cubicBezTo>
                      <a:pt x="168" y="275"/>
                      <a:pt x="181" y="229"/>
                      <a:pt x="203" y="209"/>
                    </a:cubicBezTo>
                    <a:cubicBezTo>
                      <a:pt x="226" y="187"/>
                      <a:pt x="241" y="156"/>
                      <a:pt x="241" y="121"/>
                    </a:cubicBezTo>
                    <a:cubicBezTo>
                      <a:pt x="241" y="54"/>
                      <a:pt x="187" y="0"/>
                      <a:pt x="120" y="0"/>
                    </a:cubicBezTo>
                    <a:cubicBezTo>
                      <a:pt x="54" y="0"/>
                      <a:pt x="0" y="54"/>
                      <a:pt x="0" y="121"/>
                    </a:cubicBezTo>
                    <a:cubicBezTo>
                      <a:pt x="0" y="156"/>
                      <a:pt x="14" y="187"/>
                      <a:pt x="38" y="209"/>
                    </a:cubicBezTo>
                    <a:cubicBezTo>
                      <a:pt x="60" y="229"/>
                      <a:pt x="73" y="275"/>
                      <a:pt x="73" y="314"/>
                    </a:cubicBezTo>
                    <a:lnTo>
                      <a:pt x="168" y="314"/>
                    </a:lnTo>
                    <a:lnTo>
                      <a:pt x="168" y="314"/>
                    </a:lnTo>
                    <a:close/>
                  </a:path>
                </a:pathLst>
              </a:custGeom>
              <a:grpFill/>
              <a:ln w="20638"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gray">
              <a:xfrm>
                <a:off x="50800" y="322263"/>
                <a:ext cx="144463" cy="26988"/>
              </a:xfrm>
              <a:custGeom>
                <a:avLst/>
                <a:gdLst>
                  <a:gd name="T0" fmla="*/ 142 w 142"/>
                  <a:gd name="T1" fmla="*/ 14 h 28"/>
                  <a:gd name="T2" fmla="*/ 142 w 142"/>
                  <a:gd name="T3" fmla="*/ 14 h 28"/>
                  <a:gd name="T4" fmla="*/ 129 w 142"/>
                  <a:gd name="T5" fmla="*/ 28 h 28"/>
                  <a:gd name="T6" fmla="*/ 13 w 142"/>
                  <a:gd name="T7" fmla="*/ 28 h 28"/>
                  <a:gd name="T8" fmla="*/ 0 w 142"/>
                  <a:gd name="T9" fmla="*/ 14 h 28"/>
                  <a:gd name="T10" fmla="*/ 13 w 142"/>
                  <a:gd name="T11" fmla="*/ 0 h 28"/>
                  <a:gd name="T12" fmla="*/ 129 w 142"/>
                  <a:gd name="T13" fmla="*/ 0 h 28"/>
                  <a:gd name="T14" fmla="*/ 142 w 142"/>
                  <a:gd name="T15" fmla="*/ 1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28">
                    <a:moveTo>
                      <a:pt x="142" y="14"/>
                    </a:moveTo>
                    <a:lnTo>
                      <a:pt x="142" y="14"/>
                    </a:lnTo>
                    <a:cubicBezTo>
                      <a:pt x="142" y="21"/>
                      <a:pt x="137" y="28"/>
                      <a:pt x="129" y="28"/>
                    </a:cubicBezTo>
                    <a:lnTo>
                      <a:pt x="13" y="28"/>
                    </a:lnTo>
                    <a:cubicBezTo>
                      <a:pt x="6" y="28"/>
                      <a:pt x="0" y="21"/>
                      <a:pt x="0" y="14"/>
                    </a:cubicBezTo>
                    <a:cubicBezTo>
                      <a:pt x="0" y="6"/>
                      <a:pt x="6" y="0"/>
                      <a:pt x="13" y="0"/>
                    </a:cubicBezTo>
                    <a:lnTo>
                      <a:pt x="129" y="0"/>
                    </a:lnTo>
                    <a:cubicBezTo>
                      <a:pt x="137" y="0"/>
                      <a:pt x="142" y="6"/>
                      <a:pt x="142" y="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gray">
              <a:xfrm>
                <a:off x="50800" y="365448"/>
                <a:ext cx="144463" cy="26988"/>
              </a:xfrm>
              <a:custGeom>
                <a:avLst/>
                <a:gdLst>
                  <a:gd name="T0" fmla="*/ 142 w 142"/>
                  <a:gd name="T1" fmla="*/ 13 h 27"/>
                  <a:gd name="T2" fmla="*/ 142 w 142"/>
                  <a:gd name="T3" fmla="*/ 13 h 27"/>
                  <a:gd name="T4" fmla="*/ 129 w 142"/>
                  <a:gd name="T5" fmla="*/ 27 h 27"/>
                  <a:gd name="T6" fmla="*/ 13 w 142"/>
                  <a:gd name="T7" fmla="*/ 27 h 27"/>
                  <a:gd name="T8" fmla="*/ 0 w 142"/>
                  <a:gd name="T9" fmla="*/ 13 h 27"/>
                  <a:gd name="T10" fmla="*/ 13 w 142"/>
                  <a:gd name="T11" fmla="*/ 0 h 27"/>
                  <a:gd name="T12" fmla="*/ 129 w 142"/>
                  <a:gd name="T13" fmla="*/ 0 h 27"/>
                  <a:gd name="T14" fmla="*/ 142 w 142"/>
                  <a:gd name="T15" fmla="*/ 1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27">
                    <a:moveTo>
                      <a:pt x="142" y="13"/>
                    </a:moveTo>
                    <a:lnTo>
                      <a:pt x="142" y="13"/>
                    </a:lnTo>
                    <a:cubicBezTo>
                      <a:pt x="142" y="21"/>
                      <a:pt x="137" y="27"/>
                      <a:pt x="129" y="27"/>
                    </a:cubicBezTo>
                    <a:lnTo>
                      <a:pt x="13" y="27"/>
                    </a:lnTo>
                    <a:cubicBezTo>
                      <a:pt x="6" y="27"/>
                      <a:pt x="0" y="21"/>
                      <a:pt x="0" y="13"/>
                    </a:cubicBezTo>
                    <a:cubicBezTo>
                      <a:pt x="0" y="6"/>
                      <a:pt x="6" y="0"/>
                      <a:pt x="13" y="0"/>
                    </a:cubicBezTo>
                    <a:lnTo>
                      <a:pt x="129" y="0"/>
                    </a:lnTo>
                    <a:cubicBezTo>
                      <a:pt x="137" y="0"/>
                      <a:pt x="142" y="6"/>
                      <a:pt x="142" y="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gray">
              <a:xfrm>
                <a:off x="90488" y="408570"/>
                <a:ext cx="66675" cy="20638"/>
              </a:xfrm>
              <a:custGeom>
                <a:avLst/>
                <a:gdLst>
                  <a:gd name="T0" fmla="*/ 65 w 65"/>
                  <a:gd name="T1" fmla="*/ 0 h 21"/>
                  <a:gd name="T2" fmla="*/ 65 w 65"/>
                  <a:gd name="T3" fmla="*/ 0 h 21"/>
                  <a:gd name="T4" fmla="*/ 65 w 65"/>
                  <a:gd name="T5" fmla="*/ 0 h 21"/>
                  <a:gd name="T6" fmla="*/ 44 w 65"/>
                  <a:gd name="T7" fmla="*/ 21 h 21"/>
                  <a:gd name="T8" fmla="*/ 20 w 65"/>
                  <a:gd name="T9" fmla="*/ 21 h 21"/>
                  <a:gd name="T10" fmla="*/ 0 w 65"/>
                  <a:gd name="T11" fmla="*/ 0 h 21"/>
                  <a:gd name="T12" fmla="*/ 65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65" y="0"/>
                    </a:moveTo>
                    <a:lnTo>
                      <a:pt x="65" y="0"/>
                    </a:lnTo>
                    <a:lnTo>
                      <a:pt x="65" y="0"/>
                    </a:lnTo>
                    <a:cubicBezTo>
                      <a:pt x="65" y="11"/>
                      <a:pt x="56" y="21"/>
                      <a:pt x="44" y="21"/>
                    </a:cubicBezTo>
                    <a:lnTo>
                      <a:pt x="20" y="21"/>
                    </a:lnTo>
                    <a:cubicBezTo>
                      <a:pt x="9" y="21"/>
                      <a:pt x="0" y="11"/>
                      <a:pt x="0" y="0"/>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3" name="Text Placeholder 1"/>
          <p:cNvSpPr txBox="1">
            <a:spLocks/>
          </p:cNvSpPr>
          <p:nvPr/>
        </p:nvSpPr>
        <p:spPr bwMode="gray">
          <a:xfrm>
            <a:off x="3656978" y="2080156"/>
            <a:ext cx="2423147" cy="2349361"/>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b="1" dirty="0" err="1" smtClean="0"/>
              <a:t>Geisinger</a:t>
            </a:r>
            <a:r>
              <a:rPr lang="en-US" b="1" dirty="0" smtClean="0"/>
              <a:t> </a:t>
            </a:r>
            <a:r>
              <a:rPr lang="en-US" b="1" dirty="0"/>
              <a:t>Health Plan pilots </a:t>
            </a:r>
            <a:r>
              <a:rPr lang="en-US" b="1" dirty="0" smtClean="0"/>
              <a:t>population-wide </a:t>
            </a:r>
            <a:r>
              <a:rPr lang="en-US" b="1" dirty="0"/>
              <a:t>genomic testing</a:t>
            </a:r>
          </a:p>
          <a:p>
            <a:r>
              <a:rPr lang="en-US" dirty="0"/>
              <a:t>Expects 10-15% of patients to benefit from early detection of cancer and heart </a:t>
            </a:r>
            <a:r>
              <a:rPr lang="en-US" dirty="0" smtClean="0"/>
              <a:t>disease</a:t>
            </a:r>
          </a:p>
          <a:p>
            <a:pPr marL="0" indent="0">
              <a:buNone/>
            </a:pPr>
            <a:r>
              <a:rPr lang="en-US" b="1" dirty="0" err="1" smtClean="0"/>
              <a:t>UnitedHealthcare</a:t>
            </a:r>
            <a:r>
              <a:rPr lang="en-US" b="1" dirty="0" smtClean="0"/>
              <a:t>, Anthem, Kaiser and regional payers invest millions </a:t>
            </a:r>
            <a:r>
              <a:rPr lang="en-US" b="1" dirty="0"/>
              <a:t>in affordable housing</a:t>
            </a:r>
          </a:p>
          <a:p>
            <a:r>
              <a:rPr lang="en-US" dirty="0" smtClean="0"/>
              <a:t>Expect </a:t>
            </a:r>
            <a:r>
              <a:rPr lang="en-US" dirty="0"/>
              <a:t>to reduce </a:t>
            </a:r>
            <a:r>
              <a:rPr lang="en-US" dirty="0" smtClean="0"/>
              <a:t>acute care costs (average $2400 per patient) and ED utilization associated with homelessness</a:t>
            </a:r>
            <a:endParaRPr lang="en-US" dirty="0"/>
          </a:p>
          <a:p>
            <a:pPr marL="0" indent="0">
              <a:buNone/>
            </a:pPr>
            <a:endParaRPr lang="en-US" dirty="0"/>
          </a:p>
        </p:txBody>
      </p:sp>
    </p:spTree>
    <p:extLst>
      <p:ext uri="{BB962C8B-B14F-4D97-AF65-F5344CB8AC3E}">
        <p14:creationId xmlns:p14="http://schemas.microsoft.com/office/powerpoint/2010/main" val="4086016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bwMode="gray">
          <a:xfrm>
            <a:off x="1164211" y="915410"/>
            <a:ext cx="4594905" cy="1015663"/>
          </a:xfrm>
        </p:spPr>
        <p:txBody>
          <a:bodyPr/>
          <a:lstStyle/>
          <a:p>
            <a:r>
              <a:rPr lang="en-US" b="1" dirty="0" smtClean="0"/>
              <a:t>Beyond demographics and geography—the interplay of government, employers, HCPs and micro populations in a local market impacts how payers perceive value</a:t>
            </a:r>
            <a:endParaRPr lang="en-US" b="1" dirty="0"/>
          </a:p>
        </p:txBody>
      </p:sp>
      <p:grpSp>
        <p:nvGrpSpPr>
          <p:cNvPr id="2" name="Group 1"/>
          <p:cNvGrpSpPr/>
          <p:nvPr/>
        </p:nvGrpSpPr>
        <p:grpSpPr>
          <a:xfrm>
            <a:off x="518030" y="1454974"/>
            <a:ext cx="511474" cy="675876"/>
            <a:chOff x="518030" y="1454974"/>
            <a:chExt cx="511474" cy="675876"/>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bwMode="gray">
            <a:xfrm>
              <a:off x="639461" y="1590584"/>
              <a:ext cx="188404" cy="340489"/>
            </a:xfrm>
            <a:prstGeom prst="rect">
              <a:avLst/>
            </a:prstGeom>
          </p:spPr>
        </p:pic>
        <p:sp>
          <p:nvSpPr>
            <p:cNvPr id="8" name="Isosceles Triangle 68"/>
            <p:cNvSpPr/>
            <p:nvPr/>
          </p:nvSpPr>
          <p:spPr bwMode="gray">
            <a:xfrm rot="9000000">
              <a:off x="518030" y="1454974"/>
              <a:ext cx="511474" cy="675876"/>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4"/>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spcBef>
                  <a:spcPts val="500"/>
                </a:spcBef>
              </a:pPr>
              <a:endParaRPr lang="en-US" sz="1000" dirty="0" smtClean="0">
                <a:solidFill>
                  <a:schemeClr val="bg1"/>
                </a:solidFill>
              </a:endParaRPr>
            </a:p>
          </p:txBody>
        </p:sp>
      </p:grpSp>
      <p:cxnSp>
        <p:nvCxnSpPr>
          <p:cNvPr id="3" name="Straight Connector 2"/>
          <p:cNvCxnSpPr/>
          <p:nvPr/>
        </p:nvCxnSpPr>
        <p:spPr bwMode="gray">
          <a:xfrm>
            <a:off x="1164211" y="2013284"/>
            <a:ext cx="4338231" cy="0"/>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27"/>
          </p:nvPr>
        </p:nvSpPr>
        <p:spPr bwMode="gray">
          <a:xfrm>
            <a:off x="1193018" y="2166042"/>
            <a:ext cx="4477866" cy="1966692"/>
          </a:xfrm>
        </p:spPr>
        <p:txBody>
          <a:bodyPr/>
          <a:lstStyle/>
          <a:p>
            <a:pPr marL="342900" indent="-342900">
              <a:buFont typeface="+mj-lt"/>
              <a:buAutoNum type="arabicPeriod"/>
            </a:pPr>
            <a:r>
              <a:rPr lang="en-US" sz="1400" dirty="0" smtClean="0"/>
              <a:t>What ‘local ecosystem’ insights do your field teams bring back to the corporate office?</a:t>
            </a:r>
          </a:p>
          <a:p>
            <a:pPr marL="342900" indent="-342900">
              <a:buFont typeface="+mj-lt"/>
              <a:buAutoNum type="arabicPeriod"/>
            </a:pPr>
            <a:r>
              <a:rPr lang="en-US" sz="1400" dirty="0" smtClean="0"/>
              <a:t>How do those insights change the way medical and commercial communicate with clinical customers?</a:t>
            </a:r>
          </a:p>
          <a:p>
            <a:pPr marL="342900" indent="-342900">
              <a:buFont typeface="+mj-lt"/>
              <a:buAutoNum type="arabicPeriod"/>
            </a:pPr>
            <a:r>
              <a:rPr lang="en-US" sz="1400" dirty="0" smtClean="0"/>
              <a:t>How can you facilitate greater internal knowledge-sharing about the interplay among major actors within local markets? </a:t>
            </a:r>
            <a:endParaRPr lang="en-US" sz="1400" dirty="0"/>
          </a:p>
        </p:txBody>
      </p:sp>
    </p:spTree>
    <p:extLst>
      <p:ext uri="{BB962C8B-B14F-4D97-AF65-F5344CB8AC3E}">
        <p14:creationId xmlns:p14="http://schemas.microsoft.com/office/powerpoint/2010/main" val="204189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gray">
          <a:xfrm>
            <a:off x="2264470" y="1353312"/>
            <a:ext cx="1873237" cy="254569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2" name="Title 51"/>
          <p:cNvSpPr>
            <a:spLocks noGrp="1"/>
          </p:cNvSpPr>
          <p:nvPr>
            <p:ph type="title"/>
          </p:nvPr>
        </p:nvSpPr>
        <p:spPr>
          <a:xfrm>
            <a:off x="320674" y="317903"/>
            <a:ext cx="5950423" cy="276999"/>
          </a:xfrm>
        </p:spPr>
        <p:txBody>
          <a:bodyPr/>
          <a:lstStyle/>
          <a:p>
            <a:r>
              <a:rPr lang="en-US" dirty="0" smtClean="0"/>
              <a:t>How payers think about value</a:t>
            </a:r>
            <a:endParaRPr lang="en-US" dirty="0"/>
          </a:p>
        </p:txBody>
      </p:sp>
      <p:sp>
        <p:nvSpPr>
          <p:cNvPr id="53" name="Text Placeholder 52"/>
          <p:cNvSpPr>
            <a:spLocks noGrp="1"/>
          </p:cNvSpPr>
          <p:nvPr>
            <p:ph type="body" sz="quarter" idx="25"/>
          </p:nvPr>
        </p:nvSpPr>
        <p:spPr>
          <a:xfrm>
            <a:off x="320674" y="718356"/>
            <a:ext cx="6080125" cy="215444"/>
          </a:xfrm>
        </p:spPr>
        <p:txBody>
          <a:bodyPr/>
          <a:lstStyle/>
          <a:p>
            <a:r>
              <a:rPr lang="en-US" dirty="0" smtClean="0"/>
              <a:t>Insights on the current and future state of medical value </a:t>
            </a:r>
            <a:endParaRPr lang="en-US" dirty="0"/>
          </a:p>
        </p:txBody>
      </p:sp>
      <p:sp>
        <p:nvSpPr>
          <p:cNvPr id="54" name="Text Placeholder 53"/>
          <p:cNvSpPr>
            <a:spLocks noGrp="1"/>
          </p:cNvSpPr>
          <p:nvPr>
            <p:ph type="body" sz="quarter" idx="26"/>
          </p:nvPr>
        </p:nvSpPr>
        <p:spPr>
          <a:xfrm>
            <a:off x="320675" y="45947"/>
            <a:ext cx="2926080" cy="138499"/>
          </a:xfrm>
        </p:spPr>
        <p:txBody>
          <a:bodyPr/>
          <a:lstStyle/>
          <a:p>
            <a:endParaRPr lang="en-US" dirty="0"/>
          </a:p>
        </p:txBody>
      </p:sp>
      <p:sp>
        <p:nvSpPr>
          <p:cNvPr id="43" name="Text Placeholder 16"/>
          <p:cNvSpPr txBox="1">
            <a:spLocks/>
          </p:cNvSpPr>
          <p:nvPr/>
        </p:nvSpPr>
        <p:spPr bwMode="gray">
          <a:xfrm>
            <a:off x="401253" y="1406046"/>
            <a:ext cx="457200" cy="338554"/>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2200" b="0" dirty="0" smtClean="0"/>
              <a:t>1</a:t>
            </a:r>
            <a:endParaRPr lang="en-US" sz="2200" b="0" dirty="0"/>
          </a:p>
        </p:txBody>
      </p:sp>
      <p:sp>
        <p:nvSpPr>
          <p:cNvPr id="44" name="TextBox 43"/>
          <p:cNvSpPr txBox="1"/>
          <p:nvPr/>
        </p:nvSpPr>
        <p:spPr bwMode="gray">
          <a:xfrm>
            <a:off x="401253" y="1859442"/>
            <a:ext cx="1617101" cy="338554"/>
          </a:xfrm>
          <a:prstGeom prst="rect">
            <a:avLst/>
          </a:prstGeom>
          <a:noFill/>
        </p:spPr>
        <p:txBody>
          <a:bodyPr wrap="square" lIns="0" tIns="0" rIns="0" bIns="0" rtlCol="0">
            <a:spAutoFit/>
          </a:bodyPr>
          <a:lstStyle/>
          <a:p>
            <a:r>
              <a:rPr lang="en-US" sz="1100" b="1" dirty="0" smtClean="0"/>
              <a:t>How do payers define value?</a:t>
            </a:r>
          </a:p>
        </p:txBody>
      </p:sp>
      <p:sp>
        <p:nvSpPr>
          <p:cNvPr id="58" name="Text Placeholder 16"/>
          <p:cNvSpPr txBox="1">
            <a:spLocks/>
          </p:cNvSpPr>
          <p:nvPr/>
        </p:nvSpPr>
        <p:spPr bwMode="gray">
          <a:xfrm>
            <a:off x="2392539" y="1406046"/>
            <a:ext cx="457200" cy="338554"/>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2200" b="0" dirty="0" smtClean="0"/>
              <a:t>2</a:t>
            </a:r>
            <a:endParaRPr lang="en-US" sz="2200" b="0" dirty="0"/>
          </a:p>
        </p:txBody>
      </p:sp>
      <p:sp>
        <p:nvSpPr>
          <p:cNvPr id="59" name="TextBox 58"/>
          <p:cNvSpPr txBox="1"/>
          <p:nvPr/>
        </p:nvSpPr>
        <p:spPr bwMode="gray">
          <a:xfrm>
            <a:off x="2392539" y="1859442"/>
            <a:ext cx="1617101" cy="338554"/>
          </a:xfrm>
          <a:prstGeom prst="rect">
            <a:avLst/>
          </a:prstGeom>
          <a:noFill/>
        </p:spPr>
        <p:txBody>
          <a:bodyPr wrap="square" lIns="0" tIns="0" rIns="0" bIns="0" rtlCol="0">
            <a:spAutoFit/>
          </a:bodyPr>
          <a:lstStyle/>
          <a:p>
            <a:r>
              <a:rPr lang="en-US" sz="1100" b="1" dirty="0" smtClean="0"/>
              <a:t>How do they assess value?</a:t>
            </a:r>
          </a:p>
        </p:txBody>
      </p:sp>
      <p:sp>
        <p:nvSpPr>
          <p:cNvPr id="62" name="Text Placeholder 16"/>
          <p:cNvSpPr txBox="1">
            <a:spLocks/>
          </p:cNvSpPr>
          <p:nvPr/>
        </p:nvSpPr>
        <p:spPr bwMode="gray">
          <a:xfrm>
            <a:off x="4463024" y="1406046"/>
            <a:ext cx="457200" cy="338554"/>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2200" b="0" dirty="0" smtClean="0"/>
              <a:t>3</a:t>
            </a:r>
            <a:endParaRPr lang="en-US" sz="2200" b="0" dirty="0"/>
          </a:p>
        </p:txBody>
      </p:sp>
      <p:sp>
        <p:nvSpPr>
          <p:cNvPr id="63" name="TextBox 62"/>
          <p:cNvSpPr txBox="1"/>
          <p:nvPr/>
        </p:nvSpPr>
        <p:spPr bwMode="gray">
          <a:xfrm>
            <a:off x="4463024" y="1859442"/>
            <a:ext cx="1617101" cy="338554"/>
          </a:xfrm>
          <a:prstGeom prst="rect">
            <a:avLst/>
          </a:prstGeom>
          <a:noFill/>
        </p:spPr>
        <p:txBody>
          <a:bodyPr wrap="square" lIns="0" tIns="0" rIns="0" bIns="0" rtlCol="0">
            <a:spAutoFit/>
          </a:bodyPr>
          <a:lstStyle/>
          <a:p>
            <a:r>
              <a:rPr lang="en-US" sz="1100" b="1" dirty="0" smtClean="0"/>
              <a:t>How will the value framework evolve?</a:t>
            </a:r>
          </a:p>
        </p:txBody>
      </p:sp>
      <p:sp>
        <p:nvSpPr>
          <p:cNvPr id="2" name="Rectangle 1"/>
          <p:cNvSpPr/>
          <p:nvPr/>
        </p:nvSpPr>
        <p:spPr>
          <a:xfrm>
            <a:off x="284747" y="2499873"/>
            <a:ext cx="1667013" cy="1015663"/>
          </a:xfrm>
          <a:prstGeom prst="rect">
            <a:avLst/>
          </a:prstGeom>
        </p:spPr>
        <p:txBody>
          <a:bodyPr wrap="square">
            <a:spAutoFit/>
          </a:bodyPr>
          <a:lstStyle/>
          <a:p>
            <a:r>
              <a:rPr lang="en-US" sz="1000" dirty="0"/>
              <a:t>Three dynamic elements of </a:t>
            </a:r>
            <a:r>
              <a:rPr lang="en-US" sz="1000" dirty="0" smtClean="0"/>
              <a:t>the </a:t>
            </a:r>
            <a:r>
              <a:rPr lang="en-US" sz="1000" b="1" dirty="0"/>
              <a:t>local ecosystem shape how payers perceive value </a:t>
            </a:r>
            <a:r>
              <a:rPr lang="en-US" sz="1000" dirty="0"/>
              <a:t>‘priorities’ and their ability to influence appropriate use</a:t>
            </a:r>
          </a:p>
        </p:txBody>
      </p:sp>
      <p:sp>
        <p:nvSpPr>
          <p:cNvPr id="16" name="Text Placeholder 106"/>
          <p:cNvSpPr>
            <a:spLocks noGrp="1"/>
          </p:cNvSpPr>
          <p:nvPr>
            <p:ph type="body" sz="quarter" idx="4294967295"/>
          </p:nvPr>
        </p:nvSpPr>
        <p:spPr>
          <a:xfrm>
            <a:off x="2392539" y="2499873"/>
            <a:ext cx="1708406" cy="1088995"/>
          </a:xfrm>
          <a:prstGeom prst="rect">
            <a:avLst/>
          </a:prstGeom>
        </p:spPr>
        <p:txBody>
          <a:bodyPr/>
          <a:lstStyle/>
          <a:p>
            <a:pPr marL="0" indent="0">
              <a:buNone/>
            </a:pPr>
            <a:r>
              <a:rPr lang="en-US" dirty="0" smtClean="0"/>
              <a:t>In light of medical innovation—and its complexity—payers are building </a:t>
            </a:r>
            <a:r>
              <a:rPr lang="en-US" b="1" dirty="0" smtClean="0"/>
              <a:t>new capabilities and bringing in new perspectives </a:t>
            </a:r>
            <a:r>
              <a:rPr lang="en-US" dirty="0" smtClean="0"/>
              <a:t>to drive ‘smarter’ decisions</a:t>
            </a:r>
            <a:endParaRPr lang="en-US" dirty="0"/>
          </a:p>
        </p:txBody>
      </p:sp>
      <p:sp>
        <p:nvSpPr>
          <p:cNvPr id="17" name="Text Placeholder 108"/>
          <p:cNvSpPr>
            <a:spLocks noGrp="1"/>
          </p:cNvSpPr>
          <p:nvPr>
            <p:ph type="body" sz="quarter" idx="4294967295"/>
          </p:nvPr>
        </p:nvSpPr>
        <p:spPr>
          <a:xfrm>
            <a:off x="4463024" y="2499873"/>
            <a:ext cx="1721011" cy="1231106"/>
          </a:xfrm>
          <a:prstGeom prst="rect">
            <a:avLst/>
          </a:prstGeom>
        </p:spPr>
        <p:txBody>
          <a:bodyPr/>
          <a:lstStyle/>
          <a:p>
            <a:pPr marL="0" indent="0">
              <a:buNone/>
            </a:pPr>
            <a:r>
              <a:rPr lang="en-US" b="1" dirty="0" smtClean="0"/>
              <a:t>Complex questions </a:t>
            </a:r>
            <a:r>
              <a:rPr lang="en-US" dirty="0" smtClean="0"/>
              <a:t>about the role of payers in value delivery amid changing payment models, market dynamics and political uncertainty </a:t>
            </a:r>
            <a:r>
              <a:rPr lang="en-US" b="1" dirty="0" smtClean="0"/>
              <a:t>will shape value discussions 3-5 years </a:t>
            </a:r>
            <a:r>
              <a:rPr lang="en-US" dirty="0" smtClean="0"/>
              <a:t>from now</a:t>
            </a:r>
            <a:endParaRPr lang="en-US" dirty="0"/>
          </a:p>
        </p:txBody>
      </p:sp>
      <p:sp>
        <p:nvSpPr>
          <p:cNvPr id="19" name="Text Placeholder 4"/>
          <p:cNvSpPr>
            <a:spLocks noGrp="1"/>
          </p:cNvSpPr>
          <p:nvPr>
            <p:ph type="body" sz="quarter" idx="27"/>
          </p:nvPr>
        </p:nvSpPr>
        <p:spPr>
          <a:xfrm>
            <a:off x="4677255" y="4607368"/>
            <a:ext cx="1723545" cy="193232"/>
          </a:xfrm>
        </p:spPr>
        <p:txBody>
          <a:bodyPr/>
          <a:lstStyle/>
          <a:p>
            <a:pPr algn="r"/>
            <a:r>
              <a:rPr lang="en-US" dirty="0"/>
              <a:t>Source: </a:t>
            </a:r>
            <a:r>
              <a:rPr lang="en-US" dirty="0" smtClean="0"/>
              <a:t>Advisory Board Research interviews </a:t>
            </a:r>
            <a:r>
              <a:rPr lang="en-US" dirty="0"/>
              <a:t>and analysis</a:t>
            </a:r>
            <a:r>
              <a:rPr lang="en-US" dirty="0" smtClean="0"/>
              <a:t>.</a:t>
            </a:r>
            <a:endParaRPr lang="en-US" dirty="0"/>
          </a:p>
        </p:txBody>
      </p:sp>
    </p:spTree>
    <p:extLst>
      <p:ext uri="{BB962C8B-B14F-4D97-AF65-F5344CB8AC3E}">
        <p14:creationId xmlns:p14="http://schemas.microsoft.com/office/powerpoint/2010/main" val="1825849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gray">
          <a:xfrm>
            <a:off x="258940" y="1041959"/>
            <a:ext cx="1618019" cy="339621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 name="Rectangle 7"/>
          <p:cNvSpPr/>
          <p:nvPr/>
        </p:nvSpPr>
        <p:spPr bwMode="gray">
          <a:xfrm>
            <a:off x="4011671" y="1041959"/>
            <a:ext cx="2122902" cy="339621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 name="Rectangle 19"/>
          <p:cNvSpPr/>
          <p:nvPr/>
        </p:nvSpPr>
        <p:spPr bwMode="gray">
          <a:xfrm>
            <a:off x="258940" y="1041958"/>
            <a:ext cx="5875633" cy="310839"/>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9" name="TextBox 38"/>
          <p:cNvSpPr txBox="1"/>
          <p:nvPr/>
        </p:nvSpPr>
        <p:spPr bwMode="gray">
          <a:xfrm>
            <a:off x="372756" y="3958353"/>
            <a:ext cx="1280160" cy="276999"/>
          </a:xfrm>
          <a:prstGeom prst="rect">
            <a:avLst/>
          </a:prstGeom>
          <a:noFill/>
        </p:spPr>
        <p:txBody>
          <a:bodyPr vert="horz" wrap="square" lIns="0" tIns="0" rIns="0" bIns="0" rtlCol="0">
            <a:spAutoFit/>
          </a:bodyPr>
          <a:lstStyle/>
          <a:p>
            <a:pPr>
              <a:spcBef>
                <a:spcPts val="300"/>
              </a:spcBef>
            </a:pPr>
            <a:r>
              <a:rPr lang="en-US" sz="900" dirty="0"/>
              <a:t>Incorporate external data and assessments</a:t>
            </a:r>
          </a:p>
        </p:txBody>
      </p:sp>
      <p:sp>
        <p:nvSpPr>
          <p:cNvPr id="40" name="TextBox 39"/>
          <p:cNvSpPr txBox="1"/>
          <p:nvPr/>
        </p:nvSpPr>
        <p:spPr bwMode="gray">
          <a:xfrm>
            <a:off x="4292213" y="3905885"/>
            <a:ext cx="1631508" cy="276999"/>
          </a:xfrm>
          <a:prstGeom prst="rect">
            <a:avLst/>
          </a:prstGeom>
          <a:noFill/>
        </p:spPr>
        <p:txBody>
          <a:bodyPr vert="horz" wrap="square" lIns="0" tIns="0" rIns="0" bIns="0" rtlCol="0">
            <a:spAutoFit/>
          </a:bodyPr>
          <a:lstStyle/>
          <a:p>
            <a:pPr indent="-118872"/>
            <a:r>
              <a:rPr lang="en-US" sz="900" b="1" dirty="0"/>
              <a:t>Monitor and track </a:t>
            </a:r>
            <a:r>
              <a:rPr lang="en-US" sz="900" b="1" dirty="0" smtClean="0"/>
              <a:t>outcomes </a:t>
            </a:r>
            <a:br>
              <a:rPr lang="en-US" sz="900" b="1" dirty="0" smtClean="0"/>
            </a:br>
            <a:r>
              <a:rPr lang="en-US" sz="900" b="1" dirty="0" smtClean="0"/>
              <a:t>to </a:t>
            </a:r>
            <a:r>
              <a:rPr lang="en-US" sz="900" b="1" dirty="0"/>
              <a:t>inform action</a:t>
            </a:r>
          </a:p>
        </p:txBody>
      </p:sp>
      <p:sp>
        <p:nvSpPr>
          <p:cNvPr id="32" name="TextBox 31"/>
          <p:cNvSpPr txBox="1"/>
          <p:nvPr/>
        </p:nvSpPr>
        <p:spPr bwMode="gray">
          <a:xfrm>
            <a:off x="4292212" y="1525074"/>
            <a:ext cx="1727587" cy="415498"/>
          </a:xfrm>
          <a:prstGeom prst="rect">
            <a:avLst/>
          </a:prstGeom>
          <a:noFill/>
        </p:spPr>
        <p:txBody>
          <a:bodyPr vert="horz" wrap="square" lIns="0" tIns="0" rIns="0" bIns="0" rtlCol="0">
            <a:spAutoFit/>
          </a:bodyPr>
          <a:lstStyle/>
          <a:p>
            <a:pPr indent="-118872"/>
            <a:r>
              <a:rPr lang="en-US" sz="900" b="1" dirty="0" smtClean="0"/>
              <a:t>Expand value frameworks to account for broader member and population considerations</a:t>
            </a:r>
            <a:endParaRPr lang="en-US" sz="900" b="1" dirty="0"/>
          </a:p>
        </p:txBody>
      </p:sp>
      <p:sp>
        <p:nvSpPr>
          <p:cNvPr id="23" name="TextBox 22"/>
          <p:cNvSpPr txBox="1"/>
          <p:nvPr/>
        </p:nvSpPr>
        <p:spPr bwMode="gray">
          <a:xfrm>
            <a:off x="372756" y="3147315"/>
            <a:ext cx="1399216" cy="415498"/>
          </a:xfrm>
          <a:prstGeom prst="rect">
            <a:avLst/>
          </a:prstGeom>
          <a:noFill/>
        </p:spPr>
        <p:txBody>
          <a:bodyPr vert="horz" wrap="square" lIns="0" tIns="0" rIns="0" bIns="0" rtlCol="0">
            <a:spAutoFit/>
          </a:bodyPr>
          <a:lstStyle/>
          <a:p>
            <a:pPr>
              <a:spcBef>
                <a:spcPts val="300"/>
              </a:spcBef>
            </a:pPr>
            <a:r>
              <a:rPr lang="en-US" sz="900" dirty="0"/>
              <a:t>Curate internal payer and network expertise for available clinical evidence</a:t>
            </a:r>
          </a:p>
        </p:txBody>
      </p:sp>
      <p:sp>
        <p:nvSpPr>
          <p:cNvPr id="24" name="TextBox 23"/>
          <p:cNvSpPr txBox="1"/>
          <p:nvPr/>
        </p:nvSpPr>
        <p:spPr bwMode="gray">
          <a:xfrm>
            <a:off x="4292213" y="3205038"/>
            <a:ext cx="1631508" cy="276363"/>
          </a:xfrm>
          <a:prstGeom prst="rect">
            <a:avLst/>
          </a:prstGeom>
          <a:noFill/>
        </p:spPr>
        <p:txBody>
          <a:bodyPr vert="horz" wrap="square" lIns="0" tIns="0" rIns="0" bIns="0" rtlCol="0">
            <a:spAutoFit/>
          </a:bodyPr>
          <a:lstStyle/>
          <a:p>
            <a:pPr indent="-118872"/>
            <a:r>
              <a:rPr lang="en-US" sz="900" b="1" dirty="0" smtClean="0"/>
              <a:t>Consult a </a:t>
            </a:r>
            <a:r>
              <a:rPr lang="en-US" sz="900" b="1" dirty="0"/>
              <a:t>broader </a:t>
            </a:r>
            <a:r>
              <a:rPr lang="en-US" sz="900" b="1" dirty="0" smtClean="0"/>
              <a:t/>
            </a:r>
            <a:br>
              <a:rPr lang="en-US" sz="900" b="1" dirty="0" smtClean="0"/>
            </a:br>
            <a:r>
              <a:rPr lang="en-US" sz="900" b="1" dirty="0" smtClean="0"/>
              <a:t>range </a:t>
            </a:r>
            <a:r>
              <a:rPr lang="en-US" sz="900" b="1" dirty="0"/>
              <a:t>of KOLs</a:t>
            </a:r>
          </a:p>
        </p:txBody>
      </p:sp>
      <p:sp>
        <p:nvSpPr>
          <p:cNvPr id="16" name="TextBox 15"/>
          <p:cNvSpPr txBox="1"/>
          <p:nvPr/>
        </p:nvSpPr>
        <p:spPr bwMode="gray">
          <a:xfrm>
            <a:off x="372756" y="2294575"/>
            <a:ext cx="1280160" cy="457200"/>
          </a:xfrm>
          <a:prstGeom prst="rect">
            <a:avLst/>
          </a:prstGeom>
          <a:noFill/>
        </p:spPr>
        <p:txBody>
          <a:bodyPr vert="horz" wrap="square" lIns="0" tIns="0" rIns="0" bIns="0" rtlCol="0">
            <a:spAutoFit/>
          </a:bodyPr>
          <a:lstStyle/>
          <a:p>
            <a:pPr>
              <a:spcBef>
                <a:spcPts val="300"/>
              </a:spcBef>
            </a:pPr>
            <a:r>
              <a:rPr lang="en-US" sz="900" dirty="0" smtClean="0"/>
              <a:t>Make clinical, budget impact, and actuarial decisions independently</a:t>
            </a:r>
            <a:endParaRPr lang="en-US" sz="900" dirty="0"/>
          </a:p>
        </p:txBody>
      </p:sp>
      <p:sp>
        <p:nvSpPr>
          <p:cNvPr id="17" name="TextBox 16"/>
          <p:cNvSpPr txBox="1"/>
          <p:nvPr/>
        </p:nvSpPr>
        <p:spPr bwMode="gray">
          <a:xfrm>
            <a:off x="4292213" y="2365056"/>
            <a:ext cx="1631508" cy="415498"/>
          </a:xfrm>
          <a:prstGeom prst="rect">
            <a:avLst/>
          </a:prstGeom>
          <a:noFill/>
        </p:spPr>
        <p:txBody>
          <a:bodyPr vert="horz" wrap="square" lIns="0" tIns="0" rIns="0" bIns="0" rtlCol="0">
            <a:spAutoFit/>
          </a:bodyPr>
          <a:lstStyle/>
          <a:p>
            <a:pPr indent="-118872"/>
            <a:r>
              <a:rPr lang="en-US" sz="900" b="1" dirty="0" smtClean="0"/>
              <a:t>Deploy integrated value assessment teams and better guideline implementation </a:t>
            </a:r>
            <a:endParaRPr lang="en-US" sz="900" b="1" dirty="0"/>
          </a:p>
        </p:txBody>
      </p:sp>
      <p:sp>
        <p:nvSpPr>
          <p:cNvPr id="2" name="Title 1"/>
          <p:cNvSpPr>
            <a:spLocks noGrp="1"/>
          </p:cNvSpPr>
          <p:nvPr>
            <p:ph type="title"/>
          </p:nvPr>
        </p:nvSpPr>
        <p:spPr/>
        <p:txBody>
          <a:bodyPr/>
          <a:lstStyle/>
          <a:p>
            <a:r>
              <a:rPr lang="en-US" dirty="0"/>
              <a:t>Payers are adapting </a:t>
            </a:r>
            <a:r>
              <a:rPr lang="en-US" dirty="0" smtClean="0"/>
              <a:t>their assessment processes</a:t>
            </a:r>
            <a:endParaRPr lang="en-US" dirty="0"/>
          </a:p>
        </p:txBody>
      </p:sp>
      <p:sp>
        <p:nvSpPr>
          <p:cNvPr id="31" name="TextBox 30"/>
          <p:cNvSpPr txBox="1"/>
          <p:nvPr/>
        </p:nvSpPr>
        <p:spPr bwMode="gray">
          <a:xfrm>
            <a:off x="372756" y="1483537"/>
            <a:ext cx="1280160" cy="415498"/>
          </a:xfrm>
          <a:prstGeom prst="rect">
            <a:avLst/>
          </a:prstGeom>
          <a:noFill/>
        </p:spPr>
        <p:txBody>
          <a:bodyPr vert="horz" wrap="square" lIns="0" tIns="0" rIns="0" bIns="0" rtlCol="0">
            <a:spAutoFit/>
          </a:bodyPr>
          <a:lstStyle/>
          <a:p>
            <a:pPr>
              <a:spcBef>
                <a:spcPts val="300"/>
              </a:spcBef>
            </a:pPr>
            <a:r>
              <a:rPr lang="en-US" sz="900" dirty="0"/>
              <a:t>Consider safety, efficacy, regulatory, and net cost </a:t>
            </a:r>
            <a:r>
              <a:rPr lang="en-US" sz="900" dirty="0" smtClean="0"/>
              <a:t>for coverage </a:t>
            </a:r>
            <a:r>
              <a:rPr lang="en-US" sz="900" dirty="0"/>
              <a:t>decisions</a:t>
            </a:r>
          </a:p>
        </p:txBody>
      </p:sp>
      <p:sp>
        <p:nvSpPr>
          <p:cNvPr id="3" name="Text Placeholder 2"/>
          <p:cNvSpPr>
            <a:spLocks noGrp="1"/>
          </p:cNvSpPr>
          <p:nvPr>
            <p:ph type="body" sz="quarter" idx="25"/>
          </p:nvPr>
        </p:nvSpPr>
        <p:spPr>
          <a:xfrm>
            <a:off x="320675" y="718356"/>
            <a:ext cx="5760720" cy="215444"/>
          </a:xfrm>
        </p:spPr>
        <p:txBody>
          <a:bodyPr/>
          <a:lstStyle/>
          <a:p>
            <a:r>
              <a:rPr lang="en-US" dirty="0"/>
              <a:t>More complex therapies, coupled with limited evidence, </a:t>
            </a:r>
            <a:r>
              <a:rPr lang="en-US" dirty="0" smtClean="0"/>
              <a:t>demand change</a:t>
            </a:r>
            <a:endParaRPr lang="en-US" dirty="0"/>
          </a:p>
        </p:txBody>
      </p:sp>
      <p:sp>
        <p:nvSpPr>
          <p:cNvPr id="4" name="Text Placeholder 3"/>
          <p:cNvSpPr>
            <a:spLocks noGrp="1"/>
          </p:cNvSpPr>
          <p:nvPr>
            <p:ph type="body" sz="quarter" idx="26"/>
          </p:nvPr>
        </p:nvSpPr>
        <p:spPr/>
        <p:txBody>
          <a:bodyPr/>
          <a:lstStyle/>
          <a:p>
            <a:endParaRPr lang="en-US" dirty="0"/>
          </a:p>
        </p:txBody>
      </p:sp>
      <p:grpSp>
        <p:nvGrpSpPr>
          <p:cNvPr id="14" name="Group 13"/>
          <p:cNvGrpSpPr/>
          <p:nvPr/>
        </p:nvGrpSpPr>
        <p:grpSpPr>
          <a:xfrm>
            <a:off x="2030531" y="1906315"/>
            <a:ext cx="1832844" cy="2051515"/>
            <a:chOff x="1990775" y="2121003"/>
            <a:chExt cx="1832844" cy="2051515"/>
          </a:xfrm>
        </p:grpSpPr>
        <p:grpSp>
          <p:nvGrpSpPr>
            <p:cNvPr id="64" name="Group 63"/>
            <p:cNvGrpSpPr/>
            <p:nvPr/>
          </p:nvGrpSpPr>
          <p:grpSpPr>
            <a:xfrm>
              <a:off x="2817338" y="2121003"/>
              <a:ext cx="969365" cy="538464"/>
              <a:chOff x="3067383" y="1780584"/>
              <a:chExt cx="969365" cy="538464"/>
            </a:xfrm>
          </p:grpSpPr>
          <p:pic>
            <p:nvPicPr>
              <p:cNvPr id="56" name="Picture 55"/>
              <p:cNvPicPr>
                <a:picLocks noChangeAspect="1"/>
              </p:cNvPicPr>
              <p:nvPr/>
            </p:nvPicPr>
            <p:blipFill>
              <a:blip r:embed="rId3">
                <a:lum bright="70000" contrast="-70000"/>
              </a:blip>
              <a:stretch>
                <a:fillRect/>
              </a:stretch>
            </p:blipFill>
            <p:spPr>
              <a:xfrm>
                <a:off x="3443782" y="1780584"/>
                <a:ext cx="262151" cy="469433"/>
              </a:xfrm>
              <a:prstGeom prst="rect">
                <a:avLst/>
              </a:prstGeom>
            </p:spPr>
          </p:pic>
          <p:sp>
            <p:nvSpPr>
              <p:cNvPr id="60" name="Rectangle 59"/>
              <p:cNvSpPr/>
              <p:nvPr/>
            </p:nvSpPr>
            <p:spPr>
              <a:xfrm>
                <a:off x="3067383" y="1811217"/>
                <a:ext cx="969365" cy="507831"/>
              </a:xfrm>
              <a:prstGeom prst="rect">
                <a:avLst/>
              </a:prstGeom>
            </p:spPr>
            <p:txBody>
              <a:bodyPr wrap="square">
                <a:spAutoFit/>
              </a:bodyPr>
              <a:lstStyle/>
              <a:p>
                <a:pPr algn="ctr"/>
                <a:r>
                  <a:rPr lang="en-US" sz="900" i="1" dirty="0" smtClean="0"/>
                  <a:t>High upfront cost of treatments</a:t>
                </a:r>
                <a:endParaRPr lang="en-US" sz="900" i="1" dirty="0"/>
              </a:p>
            </p:txBody>
          </p:sp>
        </p:grpSp>
        <p:grpSp>
          <p:nvGrpSpPr>
            <p:cNvPr id="65" name="Group 64"/>
            <p:cNvGrpSpPr/>
            <p:nvPr/>
          </p:nvGrpSpPr>
          <p:grpSpPr>
            <a:xfrm>
              <a:off x="1992454" y="2398625"/>
              <a:ext cx="982675" cy="646331"/>
              <a:chOff x="2162899" y="1841576"/>
              <a:chExt cx="982675" cy="646331"/>
            </a:xfrm>
          </p:grpSpPr>
          <p:pic>
            <p:nvPicPr>
              <p:cNvPr id="57" name="Picture 56"/>
              <p:cNvPicPr>
                <a:picLocks noChangeAspect="1"/>
              </p:cNvPicPr>
              <p:nvPr/>
            </p:nvPicPr>
            <p:blipFill>
              <a:blip r:embed="rId4">
                <a:lum bright="70000" contrast="-70000"/>
              </a:blip>
              <a:stretch>
                <a:fillRect/>
              </a:stretch>
            </p:blipFill>
            <p:spPr>
              <a:xfrm>
                <a:off x="2384253" y="1948198"/>
                <a:ext cx="469433" cy="469433"/>
              </a:xfrm>
              <a:prstGeom prst="rect">
                <a:avLst/>
              </a:prstGeom>
            </p:spPr>
          </p:pic>
          <p:sp>
            <p:nvSpPr>
              <p:cNvPr id="61" name="Rectangle 60"/>
              <p:cNvSpPr/>
              <p:nvPr/>
            </p:nvSpPr>
            <p:spPr>
              <a:xfrm>
                <a:off x="2162899" y="1841576"/>
                <a:ext cx="982675" cy="646331"/>
              </a:xfrm>
              <a:prstGeom prst="rect">
                <a:avLst/>
              </a:prstGeom>
            </p:spPr>
            <p:txBody>
              <a:bodyPr wrap="square">
                <a:spAutoFit/>
              </a:bodyPr>
              <a:lstStyle/>
              <a:p>
                <a:pPr algn="ctr"/>
                <a:r>
                  <a:rPr lang="en-US" sz="900" i="1" dirty="0" smtClean="0"/>
                  <a:t>Lack </a:t>
                </a:r>
                <a:r>
                  <a:rPr lang="en-US" sz="900" i="1" dirty="0"/>
                  <a:t>of comparators for first-in-class and </a:t>
                </a:r>
                <a:r>
                  <a:rPr lang="en-US" sz="900" i="1" dirty="0" smtClean="0"/>
                  <a:t>orphans </a:t>
                </a:r>
                <a:endParaRPr lang="en-US" sz="900" i="1" dirty="0"/>
              </a:p>
            </p:txBody>
          </p:sp>
        </p:grpSp>
        <p:grpSp>
          <p:nvGrpSpPr>
            <p:cNvPr id="66" name="Group 65"/>
            <p:cNvGrpSpPr/>
            <p:nvPr/>
          </p:nvGrpSpPr>
          <p:grpSpPr>
            <a:xfrm>
              <a:off x="2807686" y="3072475"/>
              <a:ext cx="1015933" cy="646331"/>
              <a:chOff x="3095923" y="3227058"/>
              <a:chExt cx="1015933" cy="646331"/>
            </a:xfrm>
          </p:grpSpPr>
          <p:pic>
            <p:nvPicPr>
              <p:cNvPr id="58" name="Picture 57"/>
              <p:cNvPicPr>
                <a:picLocks noChangeAspect="1"/>
              </p:cNvPicPr>
              <p:nvPr/>
            </p:nvPicPr>
            <p:blipFill>
              <a:blip r:embed="rId5">
                <a:lum bright="70000" contrast="-70000"/>
              </a:blip>
              <a:stretch>
                <a:fillRect/>
              </a:stretch>
            </p:blipFill>
            <p:spPr>
              <a:xfrm>
                <a:off x="3418423" y="3326341"/>
                <a:ext cx="384081" cy="469433"/>
              </a:xfrm>
              <a:prstGeom prst="rect">
                <a:avLst/>
              </a:prstGeom>
            </p:spPr>
          </p:pic>
          <p:sp>
            <p:nvSpPr>
              <p:cNvPr id="62" name="Rectangle 61"/>
              <p:cNvSpPr/>
              <p:nvPr/>
            </p:nvSpPr>
            <p:spPr>
              <a:xfrm>
                <a:off x="3095923" y="3227058"/>
                <a:ext cx="1015933" cy="646331"/>
              </a:xfrm>
              <a:prstGeom prst="rect">
                <a:avLst/>
              </a:prstGeom>
            </p:spPr>
            <p:txBody>
              <a:bodyPr wrap="square">
                <a:spAutoFit/>
              </a:bodyPr>
              <a:lstStyle/>
              <a:p>
                <a:pPr algn="ctr"/>
                <a:r>
                  <a:rPr lang="en-US" sz="900" i="1" dirty="0"/>
                  <a:t>Reduced </a:t>
                </a:r>
                <a:r>
                  <a:rPr lang="en-US" sz="900" i="1" dirty="0" smtClean="0"/>
                  <a:t>decision-making time </a:t>
                </a:r>
                <a:r>
                  <a:rPr lang="en-US" sz="900" i="1" dirty="0"/>
                  <a:t>due to </a:t>
                </a:r>
                <a:r>
                  <a:rPr lang="en-US" sz="900" i="1" dirty="0" smtClean="0"/>
                  <a:t>FDA fast-tracking</a:t>
                </a:r>
                <a:endParaRPr lang="en-US" sz="900" i="1" dirty="0"/>
              </a:p>
            </p:txBody>
          </p:sp>
        </p:grpSp>
        <p:grpSp>
          <p:nvGrpSpPr>
            <p:cNvPr id="67" name="Group 66"/>
            <p:cNvGrpSpPr/>
            <p:nvPr/>
          </p:nvGrpSpPr>
          <p:grpSpPr>
            <a:xfrm>
              <a:off x="1990775" y="3526187"/>
              <a:ext cx="1015933" cy="646331"/>
              <a:chOff x="2184514" y="3266026"/>
              <a:chExt cx="1015933" cy="646331"/>
            </a:xfrm>
          </p:grpSpPr>
          <p:pic>
            <p:nvPicPr>
              <p:cNvPr id="59" name="Picture 58"/>
              <p:cNvPicPr>
                <a:picLocks noChangeAspect="1"/>
              </p:cNvPicPr>
              <p:nvPr/>
            </p:nvPicPr>
            <p:blipFill>
              <a:blip r:embed="rId6">
                <a:lum bright="70000" contrast="-70000"/>
              </a:blip>
              <a:stretch>
                <a:fillRect/>
              </a:stretch>
            </p:blipFill>
            <p:spPr>
              <a:xfrm>
                <a:off x="2538342" y="3292999"/>
                <a:ext cx="353599" cy="469433"/>
              </a:xfrm>
              <a:prstGeom prst="rect">
                <a:avLst/>
              </a:prstGeom>
            </p:spPr>
          </p:pic>
          <p:sp>
            <p:nvSpPr>
              <p:cNvPr id="63" name="Rectangle 62"/>
              <p:cNvSpPr/>
              <p:nvPr/>
            </p:nvSpPr>
            <p:spPr>
              <a:xfrm>
                <a:off x="2184514" y="3266026"/>
                <a:ext cx="1015933" cy="646331"/>
              </a:xfrm>
              <a:prstGeom prst="rect">
                <a:avLst/>
              </a:prstGeom>
            </p:spPr>
            <p:txBody>
              <a:bodyPr wrap="square">
                <a:spAutoFit/>
              </a:bodyPr>
              <a:lstStyle/>
              <a:p>
                <a:pPr algn="ctr"/>
                <a:r>
                  <a:rPr lang="en-US" sz="900" i="1" dirty="0"/>
                  <a:t>Increased complexity of </a:t>
                </a:r>
                <a:r>
                  <a:rPr lang="en-US" sz="900" i="1" dirty="0" smtClean="0"/>
                  <a:t>technologies and therapies </a:t>
                </a:r>
                <a:endParaRPr lang="en-US" sz="900" i="1" dirty="0"/>
              </a:p>
            </p:txBody>
          </p:sp>
        </p:grpSp>
      </p:grpSp>
      <p:sp>
        <p:nvSpPr>
          <p:cNvPr id="84" name="TextBox 83"/>
          <p:cNvSpPr txBox="1"/>
          <p:nvPr/>
        </p:nvSpPr>
        <p:spPr bwMode="gray">
          <a:xfrm>
            <a:off x="660404" y="1112815"/>
            <a:ext cx="815091" cy="169124"/>
          </a:xfrm>
          <a:prstGeom prst="rect">
            <a:avLst/>
          </a:prstGeom>
          <a:noFill/>
        </p:spPr>
        <p:txBody>
          <a:bodyPr wrap="square" lIns="0" tIns="0" rIns="0" bIns="0" rtlCol="0">
            <a:spAutoFit/>
          </a:bodyPr>
          <a:lstStyle/>
          <a:p>
            <a:pPr algn="ctr"/>
            <a:r>
              <a:rPr lang="en-US" sz="1100" dirty="0" smtClean="0">
                <a:solidFill>
                  <a:schemeClr val="bg1"/>
                </a:solidFill>
              </a:rPr>
              <a:t>Status quo</a:t>
            </a:r>
          </a:p>
        </p:txBody>
      </p:sp>
      <p:sp>
        <p:nvSpPr>
          <p:cNvPr id="85" name="TextBox 84"/>
          <p:cNvSpPr txBox="1"/>
          <p:nvPr/>
        </p:nvSpPr>
        <p:spPr bwMode="gray">
          <a:xfrm>
            <a:off x="4011671" y="1112739"/>
            <a:ext cx="2122902" cy="169277"/>
          </a:xfrm>
          <a:prstGeom prst="rect">
            <a:avLst/>
          </a:prstGeom>
          <a:noFill/>
        </p:spPr>
        <p:txBody>
          <a:bodyPr wrap="square" lIns="0" tIns="0" rIns="0" bIns="0" rtlCol="0">
            <a:spAutoFit/>
          </a:bodyPr>
          <a:lstStyle/>
          <a:p>
            <a:pPr algn="ctr"/>
            <a:r>
              <a:rPr lang="en-US" sz="1100" dirty="0" smtClean="0">
                <a:solidFill>
                  <a:schemeClr val="bg1"/>
                </a:solidFill>
              </a:rPr>
              <a:t>Emerging best practices</a:t>
            </a:r>
          </a:p>
        </p:txBody>
      </p:sp>
      <p:sp>
        <p:nvSpPr>
          <p:cNvPr id="18" name="TextBox 17"/>
          <p:cNvSpPr txBox="1"/>
          <p:nvPr/>
        </p:nvSpPr>
        <p:spPr bwMode="gray">
          <a:xfrm>
            <a:off x="2327464" y="1112739"/>
            <a:ext cx="1210591" cy="169277"/>
          </a:xfrm>
          <a:prstGeom prst="rect">
            <a:avLst/>
          </a:prstGeom>
          <a:noFill/>
          <a:ln>
            <a:noFill/>
          </a:ln>
        </p:spPr>
        <p:txBody>
          <a:bodyPr wrap="square" lIns="0" tIns="0" rIns="0" bIns="0" rtlCol="0">
            <a:spAutoFit/>
          </a:bodyPr>
          <a:lstStyle/>
          <a:p>
            <a:pPr algn="ctr"/>
            <a:r>
              <a:rPr lang="en-US" sz="1100" i="1" dirty="0" smtClean="0">
                <a:solidFill>
                  <a:schemeClr val="bg1"/>
                </a:solidFill>
              </a:rPr>
              <a:t>Disruptive</a:t>
            </a:r>
            <a:r>
              <a:rPr lang="en-US" sz="1100" dirty="0" smtClean="0">
                <a:solidFill>
                  <a:schemeClr val="bg1"/>
                </a:solidFill>
              </a:rPr>
              <a:t> </a:t>
            </a:r>
            <a:r>
              <a:rPr lang="en-US" sz="1100" i="1" dirty="0">
                <a:solidFill>
                  <a:schemeClr val="bg1"/>
                </a:solidFill>
              </a:rPr>
              <a:t>f</a:t>
            </a:r>
            <a:r>
              <a:rPr lang="en-US" sz="1100" i="1" dirty="0" smtClean="0">
                <a:solidFill>
                  <a:schemeClr val="bg1"/>
                </a:solidFill>
              </a:rPr>
              <a:t>orces</a:t>
            </a:r>
          </a:p>
        </p:txBody>
      </p:sp>
      <p:grpSp>
        <p:nvGrpSpPr>
          <p:cNvPr id="12" name="Group 11"/>
          <p:cNvGrpSpPr/>
          <p:nvPr/>
        </p:nvGrpSpPr>
        <p:grpSpPr>
          <a:xfrm>
            <a:off x="1718635" y="1041959"/>
            <a:ext cx="329683" cy="3396210"/>
            <a:chOff x="-1096007" y="963259"/>
            <a:chExt cx="329683" cy="3370202"/>
          </a:xfrm>
        </p:grpSpPr>
        <p:cxnSp>
          <p:nvCxnSpPr>
            <p:cNvPr id="7" name="Straight Connector 6"/>
            <p:cNvCxnSpPr/>
            <p:nvPr/>
          </p:nvCxnSpPr>
          <p:spPr bwMode="gray">
            <a:xfrm>
              <a:off x="-931166" y="963259"/>
              <a:ext cx="0" cy="3370202"/>
            </a:xfrm>
            <a:prstGeom prst="line">
              <a:avLst/>
            </a:prstGeom>
            <a:ln w="12700">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096007" y="2487422"/>
              <a:ext cx="329683" cy="321877"/>
              <a:chOff x="-864147" y="2229261"/>
              <a:chExt cx="329683" cy="321877"/>
            </a:xfrm>
          </p:grpSpPr>
          <p:sp>
            <p:nvSpPr>
              <p:cNvPr id="9" name="Oval 8"/>
              <p:cNvSpPr/>
              <p:nvPr/>
            </p:nvSpPr>
            <p:spPr bwMode="gray">
              <a:xfrm>
                <a:off x="-864147" y="2229261"/>
                <a:ext cx="329683" cy="321877"/>
              </a:xfrm>
              <a:prstGeom prst="ellipse">
                <a:avLst/>
              </a:prstGeom>
              <a:solidFill>
                <a:schemeClr val="bg1"/>
              </a:solidFill>
              <a:ln w="19050">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41" name="Right Arrow 40"/>
              <p:cNvSpPr/>
              <p:nvPr/>
            </p:nvSpPr>
            <p:spPr bwMode="gray">
              <a:xfrm>
                <a:off x="-817641" y="2273376"/>
                <a:ext cx="236671" cy="233645"/>
              </a:xfrm>
              <a:prstGeom prst="rightArrow">
                <a:avLst>
                  <a:gd name="adj1" fmla="val 54444"/>
                  <a:gd name="adj2" fmla="val 50000"/>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grpSp>
      </p:grpSp>
      <p:grpSp>
        <p:nvGrpSpPr>
          <p:cNvPr id="46" name="Group 45"/>
          <p:cNvGrpSpPr/>
          <p:nvPr/>
        </p:nvGrpSpPr>
        <p:grpSpPr>
          <a:xfrm>
            <a:off x="3845588" y="1041959"/>
            <a:ext cx="329683" cy="3396210"/>
            <a:chOff x="-1096007" y="963259"/>
            <a:chExt cx="329683" cy="3370202"/>
          </a:xfrm>
        </p:grpSpPr>
        <p:cxnSp>
          <p:nvCxnSpPr>
            <p:cNvPr id="47" name="Straight Connector 46"/>
            <p:cNvCxnSpPr/>
            <p:nvPr/>
          </p:nvCxnSpPr>
          <p:spPr bwMode="gray">
            <a:xfrm>
              <a:off x="-931166" y="963259"/>
              <a:ext cx="0" cy="3370202"/>
            </a:xfrm>
            <a:prstGeom prst="line">
              <a:avLst/>
            </a:prstGeom>
            <a:ln w="12700">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096007" y="2487422"/>
              <a:ext cx="329683" cy="321877"/>
              <a:chOff x="-864147" y="2229261"/>
              <a:chExt cx="329683" cy="321877"/>
            </a:xfrm>
          </p:grpSpPr>
          <p:sp>
            <p:nvSpPr>
              <p:cNvPr id="52" name="Oval 51"/>
              <p:cNvSpPr/>
              <p:nvPr/>
            </p:nvSpPr>
            <p:spPr bwMode="gray">
              <a:xfrm>
                <a:off x="-864147" y="2229261"/>
                <a:ext cx="329683" cy="321877"/>
              </a:xfrm>
              <a:prstGeom prst="ellipse">
                <a:avLst/>
              </a:prstGeom>
              <a:solidFill>
                <a:schemeClr val="bg1"/>
              </a:solidFill>
              <a:ln w="19050">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53" name="Right Arrow 52"/>
              <p:cNvSpPr/>
              <p:nvPr/>
            </p:nvSpPr>
            <p:spPr bwMode="gray">
              <a:xfrm>
                <a:off x="-817641" y="2273376"/>
                <a:ext cx="236671" cy="233645"/>
              </a:xfrm>
              <a:prstGeom prst="rightArrow">
                <a:avLst>
                  <a:gd name="adj1" fmla="val 54444"/>
                  <a:gd name="adj2" fmla="val 50000"/>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grpSp>
      </p:grpSp>
      <p:sp>
        <p:nvSpPr>
          <p:cNvPr id="43" name="Text Placeholder 4"/>
          <p:cNvSpPr>
            <a:spLocks noGrp="1"/>
          </p:cNvSpPr>
          <p:nvPr>
            <p:ph type="body" sz="quarter" idx="27"/>
          </p:nvPr>
        </p:nvSpPr>
        <p:spPr>
          <a:xfrm>
            <a:off x="4677255" y="4607368"/>
            <a:ext cx="1723545" cy="193232"/>
          </a:xfrm>
        </p:spPr>
        <p:txBody>
          <a:bodyPr/>
          <a:lstStyle/>
          <a:p>
            <a:pPr algn="r"/>
            <a:r>
              <a:rPr lang="en-US" dirty="0"/>
              <a:t>Source: </a:t>
            </a:r>
            <a:r>
              <a:rPr lang="en-US" dirty="0" smtClean="0"/>
              <a:t>Advisory Board Research interviews </a:t>
            </a:r>
            <a:r>
              <a:rPr lang="en-US" dirty="0"/>
              <a:t>and analysis</a:t>
            </a:r>
            <a:r>
              <a:rPr lang="en-US" dirty="0" smtClean="0"/>
              <a:t>.</a:t>
            </a:r>
            <a:endParaRPr lang="en-US" dirty="0"/>
          </a:p>
        </p:txBody>
      </p:sp>
    </p:spTree>
    <p:extLst>
      <p:ext uri="{BB962C8B-B14F-4D97-AF65-F5344CB8AC3E}">
        <p14:creationId xmlns:p14="http://schemas.microsoft.com/office/powerpoint/2010/main" val="1424682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plans agree on value drivers – in theory…</a:t>
            </a:r>
            <a:endParaRPr lang="en-US" dirty="0"/>
          </a:p>
        </p:txBody>
      </p:sp>
      <p:sp>
        <p:nvSpPr>
          <p:cNvPr id="3" name="Text Placeholder 2"/>
          <p:cNvSpPr>
            <a:spLocks noGrp="1"/>
          </p:cNvSpPr>
          <p:nvPr>
            <p:ph type="body" sz="quarter" idx="25"/>
          </p:nvPr>
        </p:nvSpPr>
        <p:spPr/>
        <p:txBody>
          <a:bodyPr/>
          <a:lstStyle/>
          <a:p>
            <a:r>
              <a:rPr lang="en-US" dirty="0" smtClean="0"/>
              <a:t>Few have a ‘rubric’ for weighing factors within and across drivers</a:t>
            </a:r>
            <a:endParaRPr lang="en-US" dirty="0"/>
          </a:p>
        </p:txBody>
      </p:sp>
      <p:sp>
        <p:nvSpPr>
          <p:cNvPr id="6" name="Text Placeholder 5"/>
          <p:cNvSpPr>
            <a:spLocks noGrp="1"/>
          </p:cNvSpPr>
          <p:nvPr>
            <p:ph type="body" sz="quarter" idx="26"/>
          </p:nvPr>
        </p:nvSpPr>
        <p:spPr/>
        <p:txBody>
          <a:bodyPr/>
          <a:lstStyle/>
          <a:p>
            <a:r>
              <a:rPr lang="en-US" dirty="0" smtClean="0"/>
              <a:t>Value framework</a:t>
            </a:r>
            <a:endParaRPr lang="en-US" dirty="0"/>
          </a:p>
        </p:txBody>
      </p:sp>
      <p:sp>
        <p:nvSpPr>
          <p:cNvPr id="38" name="Text Placeholder 4"/>
          <p:cNvSpPr>
            <a:spLocks noGrp="1"/>
          </p:cNvSpPr>
          <p:nvPr>
            <p:ph type="body" sz="quarter" idx="27"/>
          </p:nvPr>
        </p:nvSpPr>
        <p:spPr>
          <a:xfrm>
            <a:off x="4683833" y="4620955"/>
            <a:ext cx="1716967" cy="179644"/>
          </a:xfrm>
        </p:spPr>
        <p:txBody>
          <a:bodyPr/>
          <a:lstStyle/>
          <a:p>
            <a:pPr algn="r"/>
            <a:r>
              <a:rPr lang="en-US" dirty="0"/>
              <a:t>Source: </a:t>
            </a:r>
            <a:r>
              <a:rPr lang="en-US" dirty="0" smtClean="0"/>
              <a:t>Advisory Board Research interviews </a:t>
            </a:r>
            <a:r>
              <a:rPr lang="en-US" dirty="0"/>
              <a:t>and analysis</a:t>
            </a:r>
            <a:r>
              <a:rPr lang="en-US" dirty="0" smtClean="0"/>
              <a:t>.</a:t>
            </a:r>
            <a:endParaRPr lang="en-US" dirty="0"/>
          </a:p>
        </p:txBody>
      </p:sp>
      <p:sp>
        <p:nvSpPr>
          <p:cNvPr id="8" name="Text Placeholder 7"/>
          <p:cNvSpPr>
            <a:spLocks noGrp="1"/>
          </p:cNvSpPr>
          <p:nvPr>
            <p:ph type="body" sz="quarter" idx="28"/>
          </p:nvPr>
        </p:nvSpPr>
        <p:spPr>
          <a:xfrm>
            <a:off x="0" y="4454243"/>
            <a:ext cx="1746504" cy="166712"/>
          </a:xfrm>
        </p:spPr>
        <p:txBody>
          <a:bodyPr/>
          <a:lstStyle/>
          <a:p>
            <a:r>
              <a:rPr lang="en-US" dirty="0" smtClean="0"/>
              <a:t>Route of administration. </a:t>
            </a:r>
          </a:p>
          <a:p>
            <a:r>
              <a:rPr lang="en-US" dirty="0" smtClean="0"/>
              <a:t>Quality-adjusted life years, </a:t>
            </a:r>
            <a:endParaRPr lang="en-US" dirty="0"/>
          </a:p>
        </p:txBody>
      </p:sp>
      <p:sp>
        <p:nvSpPr>
          <p:cNvPr id="7" name="Rechteck 21"/>
          <p:cNvSpPr/>
          <p:nvPr/>
        </p:nvSpPr>
        <p:spPr bwMode="auto">
          <a:xfrm>
            <a:off x="2529273" y="1514861"/>
            <a:ext cx="3008858" cy="152923"/>
          </a:xfrm>
          <a:prstGeom prst="rect">
            <a:avLst/>
          </a:prstGeom>
          <a:noFill/>
          <a:ln w="12700">
            <a:noFill/>
            <a:miter lim="800000"/>
            <a:headEnd/>
            <a:tailEnd/>
          </a:ln>
          <a:effectLst/>
        </p:spPr>
        <p:txBody>
          <a:bodyPr wrap="square" lIns="0" tIns="0" rIns="0" bIns="0">
            <a:spAutoFit/>
          </a:bodyPr>
          <a:lstStyle/>
          <a:p>
            <a:pPr marL="0" marR="0" lvl="0" indent="0" algn="ctr" defTabSz="914400" eaLnBrk="1" fontAlgn="auto" latinLnBrk="0" hangingPunct="1">
              <a:lnSpc>
                <a:spcPct val="100000"/>
              </a:lnSpc>
              <a:spcBef>
                <a:spcPts val="429"/>
              </a:spcBef>
              <a:spcAft>
                <a:spcPts val="0"/>
              </a:spcAft>
              <a:buClrTx/>
              <a:buSzTx/>
              <a:buFontTx/>
              <a:buNone/>
              <a:tabLst/>
              <a:defRPr/>
            </a:pPr>
            <a:r>
              <a:rPr kumimoji="0" lang="en-US" sz="1000" b="0" i="0" u="none" strike="noStrike" kern="0" cap="none" spc="0" normalizeH="0" baseline="0" noProof="0" dirty="0" smtClean="0">
                <a:ln>
                  <a:noFill/>
                </a:ln>
                <a:effectLst/>
                <a:uLnTx/>
                <a:uFillTx/>
              </a:rPr>
              <a:t>Evolving framework of medical value assessments</a:t>
            </a:r>
          </a:p>
        </p:txBody>
      </p:sp>
      <p:grpSp>
        <p:nvGrpSpPr>
          <p:cNvPr id="53" name="Group 52"/>
          <p:cNvGrpSpPr/>
          <p:nvPr/>
        </p:nvGrpSpPr>
        <p:grpSpPr>
          <a:xfrm>
            <a:off x="1501512" y="2261792"/>
            <a:ext cx="4792026" cy="369332"/>
            <a:chOff x="1509403" y="2349797"/>
            <a:chExt cx="4792026" cy="369332"/>
          </a:xfrm>
        </p:grpSpPr>
        <p:sp>
          <p:nvSpPr>
            <p:cNvPr id="18" name="TextBox 17"/>
            <p:cNvSpPr txBox="1"/>
            <p:nvPr/>
          </p:nvSpPr>
          <p:spPr bwMode="gray">
            <a:xfrm>
              <a:off x="3060453" y="2349797"/>
              <a:ext cx="640080"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429"/>
                </a:spcBef>
                <a:spcAft>
                  <a:spcPts val="0"/>
                </a:spcAft>
                <a:buClrTx/>
                <a:buSzTx/>
                <a:buFontTx/>
                <a:buNone/>
                <a:tabLst/>
                <a:defRPr/>
              </a:pPr>
              <a:r>
                <a:rPr kumimoji="0" lang="en-US" sz="800" b="1" i="0" u="none" strike="noStrike" kern="0" cap="none" spc="0" normalizeH="0" baseline="0" noProof="0" dirty="0" smtClean="0">
                  <a:ln>
                    <a:noFill/>
                  </a:ln>
                  <a:effectLst/>
                  <a:uLnTx/>
                  <a:uFillTx/>
                </a:rPr>
                <a:t>Total cost </a:t>
              </a:r>
              <a:br>
                <a:rPr kumimoji="0" lang="en-US" sz="800" b="1" i="0" u="none" strike="noStrike" kern="0" cap="none" spc="0" normalizeH="0" baseline="0" noProof="0" dirty="0" smtClean="0">
                  <a:ln>
                    <a:noFill/>
                  </a:ln>
                  <a:effectLst/>
                  <a:uLnTx/>
                  <a:uFillTx/>
                </a:rPr>
              </a:br>
              <a:r>
                <a:rPr kumimoji="0" lang="en-US" sz="800" b="1" i="0" u="none" strike="noStrike" kern="0" cap="none" spc="0" normalizeH="0" baseline="0" noProof="0" dirty="0" smtClean="0">
                  <a:ln>
                    <a:noFill/>
                  </a:ln>
                  <a:effectLst/>
                  <a:uLnTx/>
                  <a:uFillTx/>
                </a:rPr>
                <a:t>of care</a:t>
              </a:r>
            </a:p>
          </p:txBody>
        </p:sp>
        <p:sp>
          <p:nvSpPr>
            <p:cNvPr id="19" name="TextBox 18"/>
            <p:cNvSpPr txBox="1"/>
            <p:nvPr/>
          </p:nvSpPr>
          <p:spPr bwMode="gray">
            <a:xfrm>
              <a:off x="3927418" y="2349797"/>
              <a:ext cx="640080"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429"/>
                </a:spcBef>
                <a:spcAft>
                  <a:spcPts val="0"/>
                </a:spcAft>
                <a:buClrTx/>
                <a:buSzTx/>
                <a:buFontTx/>
                <a:buNone/>
                <a:tabLst/>
                <a:defRPr/>
              </a:pPr>
              <a:r>
                <a:rPr kumimoji="0" lang="en-US" sz="800" b="1" i="0" u="none" strike="noStrike" kern="0" cap="none" spc="0" normalizeH="0" baseline="0" noProof="0" dirty="0" smtClean="0">
                  <a:ln>
                    <a:noFill/>
                  </a:ln>
                  <a:effectLst/>
                  <a:uLnTx/>
                  <a:uFillTx/>
                </a:rPr>
                <a:t>Avoidable cost</a:t>
              </a:r>
            </a:p>
          </p:txBody>
        </p:sp>
        <p:sp>
          <p:nvSpPr>
            <p:cNvPr id="20" name="TextBox 19"/>
            <p:cNvSpPr txBox="1"/>
            <p:nvPr/>
          </p:nvSpPr>
          <p:spPr bwMode="gray">
            <a:xfrm>
              <a:off x="4794383" y="2349797"/>
              <a:ext cx="731520" cy="3693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429"/>
                </a:spcBef>
                <a:spcAft>
                  <a:spcPts val="0"/>
                </a:spcAft>
                <a:buClrTx/>
                <a:buSzTx/>
                <a:buFontTx/>
                <a:buNone/>
                <a:tabLst/>
                <a:defRPr/>
              </a:pPr>
              <a:r>
                <a:rPr kumimoji="0" lang="en-US" sz="800" b="1" i="0" u="none" strike="noStrike" kern="0" cap="none" spc="0" normalizeH="0" baseline="0" noProof="0" dirty="0" smtClean="0">
                  <a:ln>
                    <a:noFill/>
                  </a:ln>
                  <a:effectLst/>
                  <a:uLnTx/>
                  <a:uFillTx/>
                </a:rPr>
                <a:t>Patient (member) experience</a:t>
              </a:r>
            </a:p>
          </p:txBody>
        </p:sp>
        <p:sp>
          <p:nvSpPr>
            <p:cNvPr id="21" name="TextBox 20"/>
            <p:cNvSpPr txBox="1"/>
            <p:nvPr/>
          </p:nvSpPr>
          <p:spPr bwMode="gray">
            <a:xfrm>
              <a:off x="5752789" y="2349797"/>
              <a:ext cx="548640"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429"/>
                </a:spcBef>
                <a:spcAft>
                  <a:spcPts val="0"/>
                </a:spcAft>
                <a:buClrTx/>
                <a:buSzTx/>
                <a:buFontTx/>
                <a:buNone/>
                <a:tabLst/>
                <a:defRPr/>
              </a:pPr>
              <a:r>
                <a:rPr kumimoji="0" lang="en-US" sz="800" b="1" i="0" u="none" strike="noStrike" kern="0" cap="none" spc="0" normalizeH="0" baseline="0" noProof="0" dirty="0" smtClean="0">
                  <a:ln>
                    <a:noFill/>
                  </a:ln>
                  <a:effectLst/>
                  <a:uLnTx/>
                  <a:uFillTx/>
                </a:rPr>
                <a:t>Social </a:t>
              </a:r>
              <a:br>
                <a:rPr kumimoji="0" lang="en-US" sz="800" b="1" i="0" u="none" strike="noStrike" kern="0" cap="none" spc="0" normalizeH="0" baseline="0" noProof="0" dirty="0" smtClean="0">
                  <a:ln>
                    <a:noFill/>
                  </a:ln>
                  <a:effectLst/>
                  <a:uLnTx/>
                  <a:uFillTx/>
                </a:rPr>
              </a:br>
              <a:r>
                <a:rPr kumimoji="0" lang="en-US" sz="800" b="1" i="0" u="none" strike="noStrike" kern="0" cap="none" spc="0" normalizeH="0" baseline="0" noProof="0" dirty="0" smtClean="0">
                  <a:ln>
                    <a:noFill/>
                  </a:ln>
                  <a:effectLst/>
                  <a:uLnTx/>
                  <a:uFillTx/>
                </a:rPr>
                <a:t>benefit</a:t>
              </a:r>
            </a:p>
          </p:txBody>
        </p:sp>
        <p:sp>
          <p:nvSpPr>
            <p:cNvPr id="17" name="TextBox 16"/>
            <p:cNvSpPr txBox="1"/>
            <p:nvPr/>
          </p:nvSpPr>
          <p:spPr bwMode="gray">
            <a:xfrm>
              <a:off x="1509403" y="2349797"/>
              <a:ext cx="548640"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429"/>
                </a:spcBef>
                <a:spcAft>
                  <a:spcPts val="0"/>
                </a:spcAft>
                <a:buClrTx/>
                <a:buSzTx/>
                <a:buFontTx/>
                <a:buNone/>
                <a:tabLst/>
                <a:defRPr/>
              </a:pPr>
              <a:r>
                <a:rPr kumimoji="0" lang="en-US" sz="800" b="1" i="0" u="none" strike="noStrike" kern="0" cap="none" spc="0" normalizeH="0" baseline="0" noProof="0" dirty="0" smtClean="0">
                  <a:ln>
                    <a:noFill/>
                  </a:ln>
                  <a:effectLst/>
                  <a:uLnTx/>
                  <a:uFillTx/>
                </a:rPr>
                <a:t>Clinical benefit</a:t>
              </a:r>
            </a:p>
          </p:txBody>
        </p:sp>
        <p:sp>
          <p:nvSpPr>
            <p:cNvPr id="28" name="TextBox 27"/>
            <p:cNvSpPr txBox="1"/>
            <p:nvPr/>
          </p:nvSpPr>
          <p:spPr bwMode="gray">
            <a:xfrm>
              <a:off x="2284928" y="2349797"/>
              <a:ext cx="548640"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429"/>
                </a:spcBef>
                <a:spcAft>
                  <a:spcPts val="0"/>
                </a:spcAft>
                <a:buClrTx/>
                <a:buSzTx/>
                <a:buFontTx/>
                <a:buNone/>
                <a:tabLst/>
                <a:defRPr/>
              </a:pPr>
              <a:r>
                <a:rPr kumimoji="0" lang="en-US" sz="800" b="1" i="0" u="none" strike="noStrike" kern="0" cap="none" spc="0" normalizeH="0" baseline="0" noProof="0" dirty="0" smtClean="0">
                  <a:ln>
                    <a:noFill/>
                  </a:ln>
                  <a:effectLst/>
                  <a:uLnTx/>
                  <a:uFillTx/>
                </a:rPr>
                <a:t>Patient access</a:t>
              </a:r>
            </a:p>
          </p:txBody>
        </p:sp>
      </p:grpSp>
      <p:grpSp>
        <p:nvGrpSpPr>
          <p:cNvPr id="52" name="Group 51"/>
          <p:cNvGrpSpPr/>
          <p:nvPr/>
        </p:nvGrpSpPr>
        <p:grpSpPr>
          <a:xfrm>
            <a:off x="1490466" y="2765475"/>
            <a:ext cx="4910334" cy="1184940"/>
            <a:chOff x="1501532" y="2756131"/>
            <a:chExt cx="4910334" cy="1184940"/>
          </a:xfrm>
        </p:grpSpPr>
        <p:sp>
          <p:nvSpPr>
            <p:cNvPr id="22" name="TextBox 21"/>
            <p:cNvSpPr txBox="1"/>
            <p:nvPr/>
          </p:nvSpPr>
          <p:spPr bwMode="gray">
            <a:xfrm>
              <a:off x="1501532" y="2756131"/>
              <a:ext cx="622983" cy="284693"/>
            </a:xfrm>
            <a:prstGeom prst="rect">
              <a:avLst/>
            </a:prstGeom>
            <a:noFill/>
          </p:spPr>
          <p:txBody>
            <a:bodyPr wrap="square" lIns="0" tIns="0" rIns="0" bIns="0" rtlCol="0">
              <a:spAutoFit/>
            </a:bodyPr>
            <a:lstStyle/>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Curative</a:t>
              </a:r>
            </a:p>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Durability</a:t>
              </a:r>
            </a:p>
          </p:txBody>
        </p:sp>
        <p:sp>
          <p:nvSpPr>
            <p:cNvPr id="23" name="TextBox 22"/>
            <p:cNvSpPr txBox="1"/>
            <p:nvPr/>
          </p:nvSpPr>
          <p:spPr bwMode="gray">
            <a:xfrm>
              <a:off x="2985183" y="2756131"/>
              <a:ext cx="878600" cy="938719"/>
            </a:xfrm>
            <a:prstGeom prst="rect">
              <a:avLst/>
            </a:prstGeom>
            <a:noFill/>
          </p:spPr>
          <p:txBody>
            <a:bodyPr wrap="square" lIns="0" tIns="0" rIns="0" bIns="0" rtlCol="0">
              <a:spAutoFit/>
            </a:bodyPr>
            <a:lstStyle/>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Utilization management</a:t>
              </a:r>
            </a:p>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Care management burden</a:t>
              </a:r>
            </a:p>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Medical administration</a:t>
              </a:r>
            </a:p>
          </p:txBody>
        </p:sp>
        <p:sp>
          <p:nvSpPr>
            <p:cNvPr id="24" name="TextBox 23"/>
            <p:cNvSpPr txBox="1"/>
            <p:nvPr/>
          </p:nvSpPr>
          <p:spPr bwMode="gray">
            <a:xfrm>
              <a:off x="3905603" y="2756131"/>
              <a:ext cx="923837" cy="461665"/>
            </a:xfrm>
            <a:prstGeom prst="rect">
              <a:avLst/>
            </a:prstGeom>
            <a:noFill/>
          </p:spPr>
          <p:txBody>
            <a:bodyPr wrap="square" lIns="0" tIns="0" rIns="0" bIns="0" rtlCol="0">
              <a:spAutoFit/>
            </a:bodyPr>
            <a:lstStyle/>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Hospitalizations</a:t>
              </a:r>
            </a:p>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ED/urgent </a:t>
              </a:r>
            </a:p>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sz="900" b="0" i="0" u="none" strike="noStrike" kern="0" cap="none" spc="0" normalizeH="0" baseline="0" noProof="0" dirty="0" smtClean="0">
                <a:ln>
                  <a:noFill/>
                </a:ln>
                <a:solidFill>
                  <a:srgbClr val="666E76"/>
                </a:solidFill>
                <a:effectLst/>
                <a:uLnTx/>
                <a:uFillTx/>
              </a:endParaRPr>
            </a:p>
          </p:txBody>
        </p:sp>
        <p:sp>
          <p:nvSpPr>
            <p:cNvPr id="25" name="TextBox 24"/>
            <p:cNvSpPr txBox="1"/>
            <p:nvPr/>
          </p:nvSpPr>
          <p:spPr bwMode="gray">
            <a:xfrm>
              <a:off x="4871260" y="2756131"/>
              <a:ext cx="823334" cy="1184940"/>
            </a:xfrm>
            <a:prstGeom prst="rect">
              <a:avLst/>
            </a:prstGeom>
            <a:noFill/>
          </p:spPr>
          <p:txBody>
            <a:bodyPr wrap="square" lIns="0" tIns="0" rIns="0" bIns="0" rtlCol="0">
              <a:spAutoFit/>
            </a:bodyPr>
            <a:lstStyle/>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Adverse reactions</a:t>
              </a:r>
            </a:p>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Pre-authorization requirements, step therapy</a:t>
              </a:r>
            </a:p>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Ease of use (e.g., ROA</a:t>
              </a:r>
              <a:r>
                <a:rPr kumimoji="0" lang="en-US" sz="800" b="0" i="0" u="none" strike="noStrike" kern="0" cap="none" spc="0" normalizeH="0" baseline="30000" noProof="0" dirty="0" smtClean="0">
                  <a:ln>
                    <a:noFill/>
                  </a:ln>
                  <a:effectLst/>
                  <a:uLnTx/>
                  <a:uFillTx/>
                </a:rPr>
                <a:t>1</a:t>
              </a:r>
              <a:r>
                <a:rPr kumimoji="0" lang="en-US" sz="800" b="0" i="0" u="none" strike="noStrike" kern="0" cap="none" spc="0" normalizeH="0" baseline="0" noProof="0" dirty="0" smtClean="0">
                  <a:ln>
                    <a:noFill/>
                  </a:ln>
                  <a:effectLst/>
                  <a:uLnTx/>
                  <a:uFillTx/>
                </a:rPr>
                <a:t>, dosage)</a:t>
              </a:r>
            </a:p>
          </p:txBody>
        </p:sp>
        <p:sp>
          <p:nvSpPr>
            <p:cNvPr id="26" name="TextBox 25"/>
            <p:cNvSpPr txBox="1"/>
            <p:nvPr/>
          </p:nvSpPr>
          <p:spPr bwMode="gray">
            <a:xfrm>
              <a:off x="5736412" y="2756131"/>
              <a:ext cx="675454" cy="407804"/>
            </a:xfrm>
            <a:prstGeom prst="rect">
              <a:avLst/>
            </a:prstGeom>
            <a:noFill/>
          </p:spPr>
          <p:txBody>
            <a:bodyPr wrap="square" lIns="0" tIns="0" rIns="0" bIns="0" rtlCol="0">
              <a:spAutoFit/>
            </a:bodyPr>
            <a:lstStyle/>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QALYs</a:t>
              </a:r>
              <a:r>
                <a:rPr kumimoji="0" lang="en-US" sz="800" b="0" i="0" u="none" kern="0" cap="none" spc="0" normalizeH="0" baseline="30000" noProof="0" dirty="0" smtClean="0">
                  <a:ln>
                    <a:noFill/>
                  </a:ln>
                  <a:effectLst/>
                  <a:uLnTx/>
                  <a:uFillTx/>
                </a:rPr>
                <a:t>2</a:t>
              </a:r>
              <a:endParaRPr kumimoji="0" lang="en-US" sz="800" b="0" i="0" u="none" strike="noStrike" kern="0" cap="none" spc="0" normalizeH="0" baseline="0" noProof="0" dirty="0" smtClean="0">
                <a:ln>
                  <a:noFill/>
                </a:ln>
                <a:effectLst/>
                <a:uLnTx/>
                <a:uFillTx/>
              </a:endParaRPr>
            </a:p>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Herd immunity</a:t>
              </a:r>
            </a:p>
          </p:txBody>
        </p:sp>
        <p:sp>
          <p:nvSpPr>
            <p:cNvPr id="29" name="TextBox 28"/>
            <p:cNvSpPr txBox="1"/>
            <p:nvPr/>
          </p:nvSpPr>
          <p:spPr bwMode="gray">
            <a:xfrm>
              <a:off x="2166335" y="2756131"/>
              <a:ext cx="777028" cy="407804"/>
            </a:xfrm>
            <a:prstGeom prst="rect">
              <a:avLst/>
            </a:prstGeom>
            <a:noFill/>
          </p:spPr>
          <p:txBody>
            <a:bodyPr wrap="square" lIns="0" tIns="0" rIns="0" bIns="0" rtlCol="0">
              <a:spAutoFit/>
            </a:bodyPr>
            <a:lstStyle/>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Site of care</a:t>
              </a:r>
            </a:p>
            <a:p>
              <a:pPr marL="109728" marR="0" lvl="0" indent="-10972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effectLst/>
                  <a:uLnTx/>
                  <a:uFillTx/>
                </a:rPr>
                <a:t>Out-of-pocket cost</a:t>
              </a:r>
            </a:p>
          </p:txBody>
        </p:sp>
      </p:grpSp>
      <p:grpSp>
        <p:nvGrpSpPr>
          <p:cNvPr id="40" name="Group 39"/>
          <p:cNvGrpSpPr/>
          <p:nvPr/>
        </p:nvGrpSpPr>
        <p:grpSpPr>
          <a:xfrm>
            <a:off x="1600333" y="1897140"/>
            <a:ext cx="4510744" cy="182880"/>
            <a:chOff x="909256" y="2033299"/>
            <a:chExt cx="4510744" cy="182880"/>
          </a:xfrm>
        </p:grpSpPr>
        <p:cxnSp>
          <p:nvCxnSpPr>
            <p:cNvPr id="31" name="Straight Connector 30"/>
            <p:cNvCxnSpPr/>
            <p:nvPr/>
          </p:nvCxnSpPr>
          <p:spPr bwMode="gray">
            <a:xfrm>
              <a:off x="909256" y="2122376"/>
              <a:ext cx="4466720" cy="0"/>
            </a:xfrm>
            <a:prstGeom prst="line">
              <a:avLst/>
            </a:prstGeom>
            <a:ln w="381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6" name="Oval 35"/>
            <p:cNvSpPr>
              <a:spLocks noChangeAspect="1"/>
            </p:cNvSpPr>
            <p:nvPr/>
          </p:nvSpPr>
          <p:spPr bwMode="gray">
            <a:xfrm>
              <a:off x="5237120" y="2033299"/>
              <a:ext cx="182880" cy="182880"/>
            </a:xfrm>
            <a:prstGeom prst="ellips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7" name="Oval 36"/>
            <p:cNvSpPr>
              <a:spLocks noChangeAspect="1"/>
            </p:cNvSpPr>
            <p:nvPr/>
          </p:nvSpPr>
          <p:spPr bwMode="gray">
            <a:xfrm>
              <a:off x="909256" y="2033299"/>
              <a:ext cx="182880" cy="182880"/>
            </a:xfrm>
            <a:prstGeom prst="ellipse">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2" name="Oval 31"/>
            <p:cNvSpPr>
              <a:spLocks noChangeAspect="1"/>
            </p:cNvSpPr>
            <p:nvPr/>
          </p:nvSpPr>
          <p:spPr bwMode="gray">
            <a:xfrm>
              <a:off x="1774829" y="2033299"/>
              <a:ext cx="182880" cy="182880"/>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3" name="Oval 32"/>
            <p:cNvSpPr>
              <a:spLocks noChangeAspect="1"/>
            </p:cNvSpPr>
            <p:nvPr/>
          </p:nvSpPr>
          <p:spPr bwMode="gray">
            <a:xfrm>
              <a:off x="2640402" y="2033299"/>
              <a:ext cx="182880" cy="182880"/>
            </a:xfrm>
            <a:prstGeom prst="ellips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4" name="Oval 33"/>
            <p:cNvSpPr>
              <a:spLocks noChangeAspect="1"/>
            </p:cNvSpPr>
            <p:nvPr/>
          </p:nvSpPr>
          <p:spPr bwMode="gray">
            <a:xfrm>
              <a:off x="3505975" y="2033299"/>
              <a:ext cx="182880" cy="182880"/>
            </a:xfrm>
            <a:prstGeom prst="ellipse">
              <a:avLst/>
            </a:prstGeom>
            <a:solidFill>
              <a:schemeClr val="accent3"/>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5" name="Oval 34"/>
            <p:cNvSpPr>
              <a:spLocks noChangeAspect="1"/>
            </p:cNvSpPr>
            <p:nvPr/>
          </p:nvSpPr>
          <p:spPr bwMode="gray">
            <a:xfrm>
              <a:off x="4371548" y="2033299"/>
              <a:ext cx="182880" cy="182880"/>
            </a:xfrm>
            <a:prstGeom prst="ellipse">
              <a:avLst/>
            </a:prstGeom>
            <a:solidFill>
              <a:schemeClr val="accent4"/>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grpSp>
      <p:sp>
        <p:nvSpPr>
          <p:cNvPr id="44" name="Rechteck 21"/>
          <p:cNvSpPr/>
          <p:nvPr/>
        </p:nvSpPr>
        <p:spPr bwMode="auto">
          <a:xfrm>
            <a:off x="0" y="1312955"/>
            <a:ext cx="1403636" cy="2848228"/>
          </a:xfrm>
          <a:prstGeom prst="rect">
            <a:avLst/>
          </a:prstGeom>
          <a:solidFill>
            <a:schemeClr val="tx1"/>
          </a:solidFill>
          <a:ln w="12700">
            <a:noFill/>
            <a:miter lim="800000"/>
            <a:headEnd/>
            <a:tailEnd/>
          </a:ln>
          <a:effectLst/>
        </p:spPr>
        <p:txBody>
          <a:bodyPr lIns="0" tIns="182880" rIns="0" bIns="72000"/>
          <a:lstStyle/>
          <a:p>
            <a:pPr marL="274320">
              <a:lnSpc>
                <a:spcPct val="120000"/>
              </a:lnSpc>
            </a:pPr>
            <a:endParaRPr lang="en-US" sz="1100" dirty="0">
              <a:solidFill>
                <a:schemeClr val="bg1"/>
              </a:solidFill>
            </a:endParaRPr>
          </a:p>
        </p:txBody>
      </p:sp>
      <p:sp>
        <p:nvSpPr>
          <p:cNvPr id="45" name="TextBox 44"/>
          <p:cNvSpPr txBox="1"/>
          <p:nvPr/>
        </p:nvSpPr>
        <p:spPr bwMode="gray">
          <a:xfrm>
            <a:off x="56121" y="2215617"/>
            <a:ext cx="1189717" cy="1281975"/>
          </a:xfrm>
          <a:prstGeom prst="rect">
            <a:avLst/>
          </a:prstGeom>
          <a:noFill/>
        </p:spPr>
        <p:txBody>
          <a:bodyPr wrap="square" lIns="0" tIns="0" rIns="0" bIns="0" rtlCol="0">
            <a:noAutofit/>
          </a:bodyPr>
          <a:lstStyle/>
          <a:p>
            <a:pPr marL="182880" indent="-182880">
              <a:spcBef>
                <a:spcPts val="600"/>
              </a:spcBef>
              <a:buFont typeface="+mj-lt"/>
              <a:buAutoNum type="arabicPeriod"/>
            </a:pPr>
            <a:r>
              <a:rPr lang="en-US" sz="800" dirty="0" smtClean="0">
                <a:solidFill>
                  <a:schemeClr val="bg1"/>
                </a:solidFill>
              </a:rPr>
              <a:t>Is it safe and effective according to peer-reviewed studies, and has it been approved?</a:t>
            </a:r>
            <a:br>
              <a:rPr lang="en-US" sz="800" dirty="0" smtClean="0">
                <a:solidFill>
                  <a:schemeClr val="bg1"/>
                </a:solidFill>
              </a:rPr>
            </a:br>
            <a:endParaRPr lang="en-US" sz="800" dirty="0" smtClean="0">
              <a:solidFill>
                <a:schemeClr val="bg1"/>
              </a:solidFill>
            </a:endParaRPr>
          </a:p>
          <a:p>
            <a:pPr marL="182880" indent="-182880">
              <a:spcBef>
                <a:spcPts val="600"/>
              </a:spcBef>
              <a:buFont typeface="+mj-lt"/>
              <a:buAutoNum type="arabicPeriod"/>
            </a:pPr>
            <a:r>
              <a:rPr lang="en-US" sz="800" dirty="0" smtClean="0">
                <a:solidFill>
                  <a:schemeClr val="bg1"/>
                </a:solidFill>
              </a:rPr>
              <a:t>Do we have to cover it?</a:t>
            </a:r>
            <a:br>
              <a:rPr lang="en-US" sz="800" dirty="0" smtClean="0">
                <a:solidFill>
                  <a:schemeClr val="bg1"/>
                </a:solidFill>
              </a:rPr>
            </a:br>
            <a:endParaRPr lang="en-US" sz="800" dirty="0" smtClean="0">
              <a:solidFill>
                <a:schemeClr val="bg1"/>
              </a:solidFill>
            </a:endParaRPr>
          </a:p>
          <a:p>
            <a:pPr marL="182880" indent="-182880">
              <a:spcBef>
                <a:spcPts val="600"/>
              </a:spcBef>
              <a:buFont typeface="+mj-lt"/>
              <a:buAutoNum type="arabicPeriod"/>
            </a:pPr>
            <a:r>
              <a:rPr lang="en-US" sz="800" dirty="0" smtClean="0">
                <a:solidFill>
                  <a:schemeClr val="bg1"/>
                </a:solidFill>
              </a:rPr>
              <a:t>What’s the best way to cover the treatment that optimizes for budget impact?</a:t>
            </a:r>
          </a:p>
        </p:txBody>
      </p:sp>
      <p:sp>
        <p:nvSpPr>
          <p:cNvPr id="47" name="TextBox 46"/>
          <p:cNvSpPr txBox="1"/>
          <p:nvPr/>
        </p:nvSpPr>
        <p:spPr bwMode="gray">
          <a:xfrm>
            <a:off x="74757" y="1510836"/>
            <a:ext cx="1248706" cy="154929"/>
          </a:xfrm>
          <a:prstGeom prst="rect">
            <a:avLst/>
          </a:prstGeom>
          <a:noFill/>
        </p:spPr>
        <p:txBody>
          <a:bodyPr wrap="square" lIns="0" tIns="0" rIns="0" bIns="0" rtlCol="0">
            <a:spAutoFit/>
          </a:bodyPr>
          <a:lstStyle/>
          <a:p>
            <a:pPr>
              <a:spcBef>
                <a:spcPts val="500"/>
              </a:spcBef>
            </a:pPr>
            <a:r>
              <a:rPr lang="en-US" sz="1000" dirty="0" smtClean="0">
                <a:solidFill>
                  <a:schemeClr val="bg1"/>
                </a:solidFill>
              </a:rPr>
              <a:t>Standard Framework</a:t>
            </a:r>
          </a:p>
        </p:txBody>
      </p:sp>
      <p:cxnSp>
        <p:nvCxnSpPr>
          <p:cNvPr id="46" name="Straight Connector 45"/>
          <p:cNvCxnSpPr/>
          <p:nvPr/>
        </p:nvCxnSpPr>
        <p:spPr>
          <a:xfrm>
            <a:off x="50825" y="1981623"/>
            <a:ext cx="123437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734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165638"/>
            <a:ext cx="3424238" cy="615553"/>
          </a:xfrm>
        </p:spPr>
        <p:txBody>
          <a:bodyPr/>
          <a:lstStyle/>
          <a:p>
            <a:r>
              <a:rPr lang="en-US" dirty="0" smtClean="0"/>
              <a:t>Medical Affairs </a:t>
            </a:r>
            <a:br>
              <a:rPr lang="en-US" dirty="0" smtClean="0"/>
            </a:br>
            <a:r>
              <a:rPr lang="en-US" dirty="0" smtClean="0"/>
              <a:t>Leadership Council</a:t>
            </a:r>
            <a:endParaRPr lang="en-US" dirty="0"/>
          </a:p>
        </p:txBody>
      </p:sp>
      <p:sp>
        <p:nvSpPr>
          <p:cNvPr id="3" name="Text Placeholder 2"/>
          <p:cNvSpPr>
            <a:spLocks noGrp="1"/>
          </p:cNvSpPr>
          <p:nvPr>
            <p:ph type="body" sz="quarter" idx="37"/>
          </p:nvPr>
        </p:nvSpPr>
        <p:spPr/>
        <p:txBody>
          <a:bodyPr/>
          <a:lstStyle/>
          <a:p>
            <a:r>
              <a:rPr lang="en-US" dirty="0" smtClean="0"/>
              <a:t>Project Director</a:t>
            </a:r>
            <a:endParaRPr lang="en-US" dirty="0"/>
          </a:p>
        </p:txBody>
      </p:sp>
      <p:sp>
        <p:nvSpPr>
          <p:cNvPr id="4" name="Text Placeholder 3"/>
          <p:cNvSpPr>
            <a:spLocks noGrp="1"/>
          </p:cNvSpPr>
          <p:nvPr>
            <p:ph type="body" sz="quarter" idx="38"/>
          </p:nvPr>
        </p:nvSpPr>
        <p:spPr/>
        <p:txBody>
          <a:bodyPr/>
          <a:lstStyle/>
          <a:p>
            <a:r>
              <a:rPr lang="en-US" dirty="0" smtClean="0"/>
              <a:t>Madhavi Kasinadhuni</a:t>
            </a:r>
            <a:endParaRPr lang="en-US" dirty="0"/>
          </a:p>
        </p:txBody>
      </p:sp>
      <p:sp>
        <p:nvSpPr>
          <p:cNvPr id="5" name="Text Placeholder 4"/>
          <p:cNvSpPr>
            <a:spLocks noGrp="1"/>
          </p:cNvSpPr>
          <p:nvPr>
            <p:ph type="body" sz="quarter" idx="39"/>
          </p:nvPr>
        </p:nvSpPr>
        <p:spPr/>
        <p:txBody>
          <a:bodyPr/>
          <a:lstStyle/>
          <a:p>
            <a:r>
              <a:rPr lang="en-US" dirty="0" smtClean="0"/>
              <a:t>kasinadm@advisory.com	</a:t>
            </a:r>
            <a:endParaRPr lang="en-US" dirty="0"/>
          </a:p>
        </p:txBody>
      </p:sp>
      <p:sp>
        <p:nvSpPr>
          <p:cNvPr id="7" name="Text Placeholder 6"/>
          <p:cNvSpPr>
            <a:spLocks noGrp="1"/>
          </p:cNvSpPr>
          <p:nvPr>
            <p:ph type="body" sz="quarter" idx="41"/>
          </p:nvPr>
        </p:nvSpPr>
        <p:spPr>
          <a:xfrm>
            <a:off x="597660" y="1845109"/>
            <a:ext cx="3147253" cy="184666"/>
          </a:xfrm>
        </p:spPr>
        <p:txBody>
          <a:bodyPr/>
          <a:lstStyle/>
          <a:p>
            <a:r>
              <a:rPr lang="en-US" dirty="0" smtClean="0"/>
              <a:t>Research Team</a:t>
            </a:r>
            <a:endParaRPr lang="en-US" dirty="0"/>
          </a:p>
        </p:txBody>
      </p:sp>
      <p:sp>
        <p:nvSpPr>
          <p:cNvPr id="8" name="Text Placeholder 7"/>
          <p:cNvSpPr>
            <a:spLocks noGrp="1"/>
          </p:cNvSpPr>
          <p:nvPr>
            <p:ph type="body" sz="quarter" idx="42"/>
          </p:nvPr>
        </p:nvSpPr>
        <p:spPr>
          <a:xfrm>
            <a:off x="597660" y="2054636"/>
            <a:ext cx="3147253" cy="543739"/>
          </a:xfrm>
        </p:spPr>
        <p:txBody>
          <a:bodyPr/>
          <a:lstStyle/>
          <a:p>
            <a:r>
              <a:rPr lang="en-US" dirty="0" smtClean="0"/>
              <a:t>Pamela Divack</a:t>
            </a:r>
          </a:p>
          <a:p>
            <a:r>
              <a:rPr lang="en-US" dirty="0" smtClean="0"/>
              <a:t>Brian Gallagher</a:t>
            </a:r>
          </a:p>
          <a:p>
            <a:r>
              <a:rPr lang="en-US" dirty="0" smtClean="0"/>
              <a:t>Katie Schmalkuche </a:t>
            </a:r>
          </a:p>
        </p:txBody>
      </p:sp>
      <p:sp>
        <p:nvSpPr>
          <p:cNvPr id="9" name="Text Placeholder 8"/>
          <p:cNvSpPr>
            <a:spLocks noGrp="1"/>
          </p:cNvSpPr>
          <p:nvPr>
            <p:ph type="body" sz="quarter" idx="43"/>
          </p:nvPr>
        </p:nvSpPr>
        <p:spPr>
          <a:xfrm>
            <a:off x="597660" y="2879994"/>
            <a:ext cx="3147253" cy="184666"/>
          </a:xfrm>
        </p:spPr>
        <p:txBody>
          <a:bodyPr/>
          <a:lstStyle/>
          <a:p>
            <a:r>
              <a:rPr lang="en-US" dirty="0" smtClean="0"/>
              <a:t>Program Leadership</a:t>
            </a:r>
            <a:endParaRPr lang="en-US" dirty="0"/>
          </a:p>
        </p:txBody>
      </p:sp>
      <p:sp>
        <p:nvSpPr>
          <p:cNvPr id="10" name="Text Placeholder 9"/>
          <p:cNvSpPr>
            <a:spLocks noGrp="1"/>
          </p:cNvSpPr>
          <p:nvPr>
            <p:ph type="body" sz="quarter" idx="44"/>
          </p:nvPr>
        </p:nvSpPr>
        <p:spPr>
          <a:xfrm>
            <a:off x="597660" y="3089521"/>
            <a:ext cx="3147253" cy="618118"/>
          </a:xfrm>
        </p:spPr>
        <p:txBody>
          <a:bodyPr/>
          <a:lstStyle/>
          <a:p>
            <a:r>
              <a:rPr lang="en-US" dirty="0" smtClean="0"/>
              <a:t>Madhavi Kasinadhuni, Senior Director</a:t>
            </a:r>
            <a:br>
              <a:rPr lang="en-US" dirty="0" smtClean="0"/>
            </a:br>
            <a:r>
              <a:rPr lang="en-US" dirty="0" smtClean="0"/>
              <a:t>Medical Affairs Research</a:t>
            </a:r>
          </a:p>
          <a:p>
            <a:r>
              <a:rPr lang="en-US" dirty="0" smtClean="0"/>
              <a:t>Brandi Greenberg, Managing Director</a:t>
            </a:r>
            <a:br>
              <a:rPr lang="en-US" dirty="0" smtClean="0"/>
            </a:br>
            <a:r>
              <a:rPr lang="en-US" dirty="0" smtClean="0"/>
              <a:t>Life Sciences Research</a:t>
            </a:r>
            <a:endParaRPr lang="en-US" dirty="0"/>
          </a:p>
        </p:txBody>
      </p:sp>
    </p:spTree>
    <p:extLst>
      <p:ext uri="{BB962C8B-B14F-4D97-AF65-F5344CB8AC3E}">
        <p14:creationId xmlns:p14="http://schemas.microsoft.com/office/powerpoint/2010/main" val="419153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party HTAs</a:t>
            </a:r>
            <a:r>
              <a:rPr lang="en-US" baseline="30000" dirty="0" smtClean="0"/>
              <a:t>1</a:t>
            </a:r>
            <a:r>
              <a:rPr lang="en-US" dirty="0" smtClean="0"/>
              <a:t> weigh in on value</a:t>
            </a:r>
            <a:endParaRPr lang="en-US" dirty="0"/>
          </a:p>
        </p:txBody>
      </p:sp>
      <p:sp>
        <p:nvSpPr>
          <p:cNvPr id="3" name="Text Placeholder 2"/>
          <p:cNvSpPr>
            <a:spLocks noGrp="1"/>
          </p:cNvSpPr>
          <p:nvPr>
            <p:ph type="body" sz="quarter" idx="25"/>
          </p:nvPr>
        </p:nvSpPr>
        <p:spPr>
          <a:xfrm>
            <a:off x="320675" y="718356"/>
            <a:ext cx="5760720" cy="215444"/>
          </a:xfrm>
        </p:spPr>
        <p:txBody>
          <a:bodyPr/>
          <a:lstStyle/>
          <a:p>
            <a:r>
              <a:rPr lang="en-US" dirty="0" smtClean="0"/>
              <a:t>Scale and scope of support has evolved well beyond passive reports </a:t>
            </a:r>
            <a:endParaRPr lang="en-US" dirty="0"/>
          </a:p>
        </p:txBody>
      </p:sp>
      <p:sp>
        <p:nvSpPr>
          <p:cNvPr id="4" name="Text Placeholder 3"/>
          <p:cNvSpPr>
            <a:spLocks noGrp="1"/>
          </p:cNvSpPr>
          <p:nvPr>
            <p:ph type="body" sz="quarter" idx="26"/>
          </p:nvPr>
        </p:nvSpPr>
        <p:spPr/>
        <p:txBody>
          <a:bodyPr/>
          <a:lstStyle/>
          <a:p>
            <a:r>
              <a:rPr lang="en-US" dirty="0" smtClean="0"/>
              <a:t>KOL 2.0</a:t>
            </a:r>
            <a:endParaRPr lang="en-US" dirty="0"/>
          </a:p>
        </p:txBody>
      </p:sp>
      <p:sp>
        <p:nvSpPr>
          <p:cNvPr id="6" name="Text Placeholder 5"/>
          <p:cNvSpPr>
            <a:spLocks noGrp="1"/>
          </p:cNvSpPr>
          <p:nvPr>
            <p:ph type="body" sz="quarter" idx="28"/>
          </p:nvPr>
        </p:nvSpPr>
        <p:spPr>
          <a:xfrm>
            <a:off x="0" y="4544011"/>
            <a:ext cx="1746504" cy="76944"/>
          </a:xfrm>
        </p:spPr>
        <p:txBody>
          <a:bodyPr/>
          <a:lstStyle/>
          <a:p>
            <a:r>
              <a:rPr lang="en-US" dirty="0" smtClean="0"/>
              <a:t>Health Technology Assessment organizations. </a:t>
            </a:r>
            <a:endParaRPr lang="en-US" dirty="0"/>
          </a:p>
        </p:txBody>
      </p:sp>
      <p:sp>
        <p:nvSpPr>
          <p:cNvPr id="38" name="TextBox 37"/>
          <p:cNvSpPr txBox="1"/>
          <p:nvPr/>
        </p:nvSpPr>
        <p:spPr bwMode="gray">
          <a:xfrm>
            <a:off x="290907" y="3456675"/>
            <a:ext cx="1188047" cy="492443"/>
          </a:xfrm>
          <a:prstGeom prst="rect">
            <a:avLst/>
          </a:prstGeom>
          <a:noFill/>
        </p:spPr>
        <p:txBody>
          <a:bodyPr wrap="square" lIns="0" tIns="0" rIns="0" bIns="0" rtlCol="0">
            <a:spAutoFit/>
          </a:bodyPr>
          <a:lstStyle/>
          <a:p>
            <a:pPr>
              <a:spcBef>
                <a:spcPts val="500"/>
              </a:spcBef>
            </a:pPr>
            <a:r>
              <a:rPr lang="en-US" sz="800" b="1" dirty="0">
                <a:solidFill>
                  <a:srgbClr val="333E48"/>
                </a:solidFill>
              </a:rPr>
              <a:t>Rising in influence: </a:t>
            </a:r>
            <a:r>
              <a:rPr lang="en-US" sz="800" dirty="0">
                <a:solidFill>
                  <a:srgbClr val="333E48"/>
                </a:solidFill>
              </a:rPr>
              <a:t>Washington State </a:t>
            </a:r>
            <a:r>
              <a:rPr lang="en-US" sz="800" dirty="0" smtClean="0">
                <a:solidFill>
                  <a:srgbClr val="333E48"/>
                </a:solidFill>
              </a:rPr>
              <a:t>HTA Program, Louisiana Department of Health</a:t>
            </a:r>
            <a:endParaRPr lang="en-US" sz="800" dirty="0">
              <a:solidFill>
                <a:srgbClr val="333E48"/>
              </a:solidFill>
            </a:endParaRPr>
          </a:p>
        </p:txBody>
      </p:sp>
      <p:sp>
        <p:nvSpPr>
          <p:cNvPr id="35" name="TextBox 34"/>
          <p:cNvSpPr txBox="1"/>
          <p:nvPr/>
        </p:nvSpPr>
        <p:spPr bwMode="gray">
          <a:xfrm>
            <a:off x="290907" y="3167088"/>
            <a:ext cx="1176652" cy="246221"/>
          </a:xfrm>
          <a:prstGeom prst="rect">
            <a:avLst/>
          </a:prstGeom>
          <a:noFill/>
        </p:spPr>
        <p:txBody>
          <a:bodyPr wrap="square" lIns="0" tIns="0" rIns="0" bIns="0" rtlCol="0">
            <a:spAutoFit/>
          </a:bodyPr>
          <a:lstStyle/>
          <a:p>
            <a:r>
              <a:rPr lang="en-US" sz="800" b="1" dirty="0">
                <a:solidFill>
                  <a:srgbClr val="333E48"/>
                </a:solidFill>
              </a:rPr>
              <a:t>Name you know: </a:t>
            </a:r>
            <a:r>
              <a:rPr lang="en-US" sz="800" dirty="0" smtClean="0">
                <a:solidFill>
                  <a:srgbClr val="333E48"/>
                </a:solidFill>
              </a:rPr>
              <a:t>VA CHOIR, Oregon HERC</a:t>
            </a:r>
            <a:endParaRPr lang="en-US" sz="800" dirty="0">
              <a:solidFill>
                <a:srgbClr val="333E48"/>
              </a:solidFill>
            </a:endParaRPr>
          </a:p>
        </p:txBody>
      </p:sp>
      <p:sp>
        <p:nvSpPr>
          <p:cNvPr id="45" name="TextBox 44"/>
          <p:cNvSpPr txBox="1"/>
          <p:nvPr/>
        </p:nvSpPr>
        <p:spPr bwMode="gray">
          <a:xfrm>
            <a:off x="3393146" y="3456675"/>
            <a:ext cx="1119276" cy="246221"/>
          </a:xfrm>
          <a:prstGeom prst="rect">
            <a:avLst/>
          </a:prstGeom>
          <a:noFill/>
        </p:spPr>
        <p:txBody>
          <a:bodyPr wrap="square" lIns="0" tIns="0" rIns="0" bIns="0" rtlCol="0">
            <a:spAutoFit/>
          </a:bodyPr>
          <a:lstStyle/>
          <a:p>
            <a:pPr>
              <a:spcBef>
                <a:spcPts val="500"/>
              </a:spcBef>
            </a:pPr>
            <a:r>
              <a:rPr lang="en-US" sz="800" b="1" dirty="0">
                <a:solidFill>
                  <a:srgbClr val="333E48"/>
                </a:solidFill>
              </a:rPr>
              <a:t>Rising in influence: </a:t>
            </a:r>
            <a:r>
              <a:rPr lang="en-US" sz="800" dirty="0" smtClean="0">
                <a:solidFill>
                  <a:srgbClr val="333E48"/>
                </a:solidFill>
              </a:rPr>
              <a:t>AMCP</a:t>
            </a:r>
            <a:endParaRPr lang="en-US" sz="800" dirty="0">
              <a:solidFill>
                <a:srgbClr val="333E48"/>
              </a:solidFill>
            </a:endParaRPr>
          </a:p>
        </p:txBody>
      </p:sp>
      <p:sp>
        <p:nvSpPr>
          <p:cNvPr id="44" name="TextBox 43"/>
          <p:cNvSpPr txBox="1"/>
          <p:nvPr/>
        </p:nvSpPr>
        <p:spPr bwMode="gray">
          <a:xfrm>
            <a:off x="3393146" y="3167088"/>
            <a:ext cx="1119276" cy="246221"/>
          </a:xfrm>
          <a:prstGeom prst="rect">
            <a:avLst/>
          </a:prstGeom>
          <a:noFill/>
        </p:spPr>
        <p:txBody>
          <a:bodyPr wrap="square" lIns="0" tIns="0" rIns="0" bIns="0" rtlCol="0">
            <a:spAutoFit/>
          </a:bodyPr>
          <a:lstStyle/>
          <a:p>
            <a:r>
              <a:rPr lang="en-US" sz="800" b="1" dirty="0">
                <a:solidFill>
                  <a:srgbClr val="333E48"/>
                </a:solidFill>
              </a:rPr>
              <a:t>Name you know: </a:t>
            </a:r>
            <a:r>
              <a:rPr lang="en-US" sz="800" dirty="0" smtClean="0">
                <a:solidFill>
                  <a:srgbClr val="333E48"/>
                </a:solidFill>
              </a:rPr>
              <a:t>NCCN</a:t>
            </a:r>
            <a:endParaRPr lang="en-US" sz="800" dirty="0">
              <a:solidFill>
                <a:srgbClr val="333E48"/>
              </a:solidFill>
            </a:endParaRPr>
          </a:p>
        </p:txBody>
      </p:sp>
      <p:sp>
        <p:nvSpPr>
          <p:cNvPr id="50" name="TextBox 49"/>
          <p:cNvSpPr txBox="1"/>
          <p:nvPr/>
        </p:nvSpPr>
        <p:spPr bwMode="gray">
          <a:xfrm>
            <a:off x="4930140" y="3456675"/>
            <a:ext cx="1119276" cy="246221"/>
          </a:xfrm>
          <a:prstGeom prst="rect">
            <a:avLst/>
          </a:prstGeom>
          <a:noFill/>
        </p:spPr>
        <p:txBody>
          <a:bodyPr wrap="square" lIns="0" tIns="0" rIns="0" bIns="0" rtlCol="0">
            <a:spAutoFit/>
          </a:bodyPr>
          <a:lstStyle/>
          <a:p>
            <a:pPr>
              <a:spcBef>
                <a:spcPts val="500"/>
              </a:spcBef>
            </a:pPr>
            <a:r>
              <a:rPr lang="en-US" sz="800" b="1" dirty="0">
                <a:solidFill>
                  <a:srgbClr val="333E48"/>
                </a:solidFill>
              </a:rPr>
              <a:t>Rising in influence: </a:t>
            </a:r>
            <a:r>
              <a:rPr lang="en-US" sz="800" dirty="0" smtClean="0">
                <a:solidFill>
                  <a:srgbClr val="333E48"/>
                </a:solidFill>
              </a:rPr>
              <a:t>Lumere, IPD Analytics</a:t>
            </a:r>
            <a:endParaRPr lang="en-US" sz="800" dirty="0">
              <a:solidFill>
                <a:srgbClr val="333E48"/>
              </a:solidFill>
            </a:endParaRPr>
          </a:p>
        </p:txBody>
      </p:sp>
      <p:sp>
        <p:nvSpPr>
          <p:cNvPr id="46" name="TextBox 45"/>
          <p:cNvSpPr txBox="1"/>
          <p:nvPr/>
        </p:nvSpPr>
        <p:spPr bwMode="gray">
          <a:xfrm>
            <a:off x="4930140" y="3167088"/>
            <a:ext cx="1119276" cy="246221"/>
          </a:xfrm>
          <a:prstGeom prst="rect">
            <a:avLst/>
          </a:prstGeom>
          <a:noFill/>
        </p:spPr>
        <p:txBody>
          <a:bodyPr wrap="square" lIns="0" tIns="0" rIns="0" bIns="0" rtlCol="0">
            <a:spAutoFit/>
          </a:bodyPr>
          <a:lstStyle/>
          <a:p>
            <a:r>
              <a:rPr lang="en-US" sz="800" b="1" dirty="0">
                <a:solidFill>
                  <a:srgbClr val="333E48"/>
                </a:solidFill>
              </a:rPr>
              <a:t>Name you know: </a:t>
            </a:r>
            <a:r>
              <a:rPr lang="en-US" sz="800" dirty="0" smtClean="0">
                <a:solidFill>
                  <a:srgbClr val="333E48"/>
                </a:solidFill>
              </a:rPr>
              <a:t>ECRI Institute, Hayes Inc.</a:t>
            </a:r>
            <a:endParaRPr lang="en-US" sz="800" dirty="0">
              <a:solidFill>
                <a:srgbClr val="333E48"/>
              </a:solidFill>
            </a:endParaRPr>
          </a:p>
        </p:txBody>
      </p:sp>
      <p:sp>
        <p:nvSpPr>
          <p:cNvPr id="36" name="TextBox 35"/>
          <p:cNvSpPr txBox="1"/>
          <p:nvPr/>
        </p:nvSpPr>
        <p:spPr bwMode="gray">
          <a:xfrm>
            <a:off x="1856151" y="3319010"/>
            <a:ext cx="1119276" cy="246221"/>
          </a:xfrm>
          <a:prstGeom prst="rect">
            <a:avLst/>
          </a:prstGeom>
          <a:noFill/>
        </p:spPr>
        <p:txBody>
          <a:bodyPr wrap="square" lIns="0" tIns="0" rIns="0" bIns="0" rtlCol="0">
            <a:spAutoFit/>
          </a:bodyPr>
          <a:lstStyle/>
          <a:p>
            <a:pPr>
              <a:spcBef>
                <a:spcPts val="500"/>
              </a:spcBef>
            </a:pPr>
            <a:r>
              <a:rPr lang="en-US" sz="800" b="1" dirty="0">
                <a:solidFill>
                  <a:srgbClr val="333E48"/>
                </a:solidFill>
              </a:rPr>
              <a:t>Rising in influence: </a:t>
            </a:r>
            <a:r>
              <a:rPr lang="en-US" sz="800" dirty="0">
                <a:solidFill>
                  <a:srgbClr val="333E48"/>
                </a:solidFill>
              </a:rPr>
              <a:t>AHRQ</a:t>
            </a:r>
          </a:p>
        </p:txBody>
      </p:sp>
      <p:sp>
        <p:nvSpPr>
          <p:cNvPr id="51" name="TextBox 50"/>
          <p:cNvSpPr txBox="1"/>
          <p:nvPr/>
        </p:nvSpPr>
        <p:spPr bwMode="gray">
          <a:xfrm>
            <a:off x="1856151" y="3167088"/>
            <a:ext cx="1119276" cy="123111"/>
          </a:xfrm>
          <a:prstGeom prst="rect">
            <a:avLst/>
          </a:prstGeom>
          <a:noFill/>
        </p:spPr>
        <p:txBody>
          <a:bodyPr wrap="square" lIns="0" tIns="0" rIns="0" bIns="0" rtlCol="0">
            <a:spAutoFit/>
          </a:bodyPr>
          <a:lstStyle/>
          <a:p>
            <a:r>
              <a:rPr lang="en-US" sz="800" b="1" dirty="0">
                <a:solidFill>
                  <a:srgbClr val="333E48"/>
                </a:solidFill>
              </a:rPr>
              <a:t>Name you know: </a:t>
            </a:r>
            <a:r>
              <a:rPr lang="en-US" sz="800" dirty="0" smtClean="0">
                <a:solidFill>
                  <a:srgbClr val="333E48"/>
                </a:solidFill>
              </a:rPr>
              <a:t>ICER</a:t>
            </a:r>
            <a:endParaRPr lang="en-US" sz="800" dirty="0">
              <a:solidFill>
                <a:srgbClr val="333E48"/>
              </a:solidFill>
            </a:endParaRPr>
          </a:p>
        </p:txBody>
      </p:sp>
      <p:grpSp>
        <p:nvGrpSpPr>
          <p:cNvPr id="52" name="Group 51"/>
          <p:cNvGrpSpPr/>
          <p:nvPr/>
        </p:nvGrpSpPr>
        <p:grpSpPr>
          <a:xfrm>
            <a:off x="290907" y="1160262"/>
            <a:ext cx="1188047" cy="540792"/>
            <a:chOff x="315008" y="1051432"/>
            <a:chExt cx="1188047" cy="540792"/>
          </a:xfrm>
        </p:grpSpPr>
        <p:sp>
          <p:nvSpPr>
            <p:cNvPr id="53" name="Text Placeholder 3"/>
            <p:cNvSpPr txBox="1">
              <a:spLocks/>
            </p:cNvSpPr>
            <p:nvPr/>
          </p:nvSpPr>
          <p:spPr bwMode="gray">
            <a:xfrm>
              <a:off x="315008" y="1421066"/>
              <a:ext cx="782272" cy="17115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solidFill>
                    <a:schemeClr val="tx1"/>
                  </a:solidFill>
                </a:rPr>
                <a:t>Regulatory </a:t>
              </a:r>
              <a:endParaRPr lang="en-US" b="1" dirty="0">
                <a:solidFill>
                  <a:schemeClr val="tx1"/>
                </a:solidFill>
              </a:endParaRPr>
            </a:p>
          </p:txBody>
        </p:sp>
        <p:cxnSp>
          <p:nvCxnSpPr>
            <p:cNvPr id="54" name="Straight Connector 53"/>
            <p:cNvCxnSpPr/>
            <p:nvPr/>
          </p:nvCxnSpPr>
          <p:spPr bwMode="gray">
            <a:xfrm>
              <a:off x="315008" y="1417192"/>
              <a:ext cx="11880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1131500" y="1051432"/>
              <a:ext cx="314178" cy="365760"/>
            </a:xfrm>
            <a:prstGeom prst="rect">
              <a:avLst/>
            </a:prstGeom>
          </p:spPr>
        </p:pic>
      </p:grpSp>
      <p:sp>
        <p:nvSpPr>
          <p:cNvPr id="56" name="TextBox 55"/>
          <p:cNvSpPr txBox="1"/>
          <p:nvPr/>
        </p:nvSpPr>
        <p:spPr bwMode="gray">
          <a:xfrm>
            <a:off x="290907" y="1843427"/>
            <a:ext cx="1216296" cy="692497"/>
          </a:xfrm>
          <a:prstGeom prst="rect">
            <a:avLst/>
          </a:prstGeom>
          <a:noFill/>
        </p:spPr>
        <p:txBody>
          <a:bodyPr wrap="square" lIns="0" tIns="0" rIns="0" bIns="0" rtlCol="0">
            <a:spAutoFit/>
          </a:bodyPr>
          <a:lstStyle/>
          <a:p>
            <a:pPr>
              <a:spcBef>
                <a:spcPts val="500"/>
              </a:spcBef>
            </a:pPr>
            <a:r>
              <a:rPr lang="en-US" sz="900" dirty="0" smtClean="0">
                <a:solidFill>
                  <a:srgbClr val="333E48"/>
                </a:solidFill>
              </a:rPr>
              <a:t>Traditional HTAs at the state and/or federal level, making coverage decisions for public entities</a:t>
            </a:r>
            <a:endParaRPr lang="en-US" sz="900" dirty="0">
              <a:solidFill>
                <a:srgbClr val="333E48"/>
              </a:solidFill>
            </a:endParaRPr>
          </a:p>
        </p:txBody>
      </p:sp>
      <p:sp>
        <p:nvSpPr>
          <p:cNvPr id="57" name="TextBox 56"/>
          <p:cNvSpPr txBox="1"/>
          <p:nvPr/>
        </p:nvSpPr>
        <p:spPr bwMode="gray">
          <a:xfrm>
            <a:off x="3393146" y="1843427"/>
            <a:ext cx="1112592" cy="830997"/>
          </a:xfrm>
          <a:prstGeom prst="rect">
            <a:avLst/>
          </a:prstGeom>
          <a:noFill/>
        </p:spPr>
        <p:txBody>
          <a:bodyPr wrap="square" lIns="0" tIns="0" rIns="0" bIns="0" rtlCol="0">
            <a:spAutoFit/>
          </a:bodyPr>
          <a:lstStyle/>
          <a:p>
            <a:pPr marL="118872" indent="-118872">
              <a:spcBef>
                <a:spcPts val="500"/>
              </a:spcBef>
            </a:pPr>
            <a:r>
              <a:rPr lang="en-US" sz="900" dirty="0"/>
              <a:t>Patient and </a:t>
            </a:r>
            <a:r>
              <a:rPr lang="en-US" sz="900" dirty="0" smtClean="0"/>
              <a:t>provider</a:t>
            </a:r>
          </a:p>
          <a:p>
            <a:pPr marL="118872" indent="-118872"/>
            <a:r>
              <a:rPr lang="en-US" sz="900" dirty="0" smtClean="0"/>
              <a:t>advocates create</a:t>
            </a:r>
          </a:p>
          <a:p>
            <a:pPr marL="118872" indent="-118872"/>
            <a:r>
              <a:rPr lang="en-US" sz="900" dirty="0" smtClean="0"/>
              <a:t>clinical </a:t>
            </a:r>
            <a:r>
              <a:rPr lang="en-US" sz="900" dirty="0"/>
              <a:t>guidelines </a:t>
            </a:r>
            <a:r>
              <a:rPr lang="en-US" sz="900" dirty="0" smtClean="0"/>
              <a:t>to</a:t>
            </a:r>
          </a:p>
          <a:p>
            <a:pPr marL="118872" indent="-118872"/>
            <a:r>
              <a:rPr lang="en-US" sz="900" dirty="0" smtClean="0"/>
              <a:t>promote </a:t>
            </a:r>
            <a:r>
              <a:rPr lang="en-US" sz="900" dirty="0"/>
              <a:t>high </a:t>
            </a:r>
            <a:r>
              <a:rPr lang="en-US" sz="900" dirty="0" smtClean="0"/>
              <a:t>quality,</a:t>
            </a:r>
          </a:p>
          <a:p>
            <a:pPr marL="118872" indent="-118872"/>
            <a:r>
              <a:rPr lang="en-US" sz="900" dirty="0" smtClean="0"/>
              <a:t>standardized </a:t>
            </a:r>
            <a:r>
              <a:rPr lang="en-US" sz="900" dirty="0"/>
              <a:t>care </a:t>
            </a:r>
            <a:r>
              <a:rPr lang="en-US" sz="900" dirty="0" smtClean="0"/>
              <a:t>at</a:t>
            </a:r>
          </a:p>
          <a:p>
            <a:pPr marL="118872" indent="-118872"/>
            <a:r>
              <a:rPr lang="en-US" sz="900" dirty="0" smtClean="0"/>
              <a:t>the </a:t>
            </a:r>
            <a:r>
              <a:rPr lang="en-US" sz="900" dirty="0"/>
              <a:t>national </a:t>
            </a:r>
            <a:r>
              <a:rPr lang="en-US" sz="900" dirty="0" smtClean="0"/>
              <a:t>level</a:t>
            </a:r>
            <a:endParaRPr lang="en-US" sz="900" dirty="0"/>
          </a:p>
        </p:txBody>
      </p:sp>
      <p:grpSp>
        <p:nvGrpSpPr>
          <p:cNvPr id="58" name="Group 57"/>
          <p:cNvGrpSpPr/>
          <p:nvPr/>
        </p:nvGrpSpPr>
        <p:grpSpPr>
          <a:xfrm>
            <a:off x="3393146" y="1160262"/>
            <a:ext cx="1188047" cy="543629"/>
            <a:chOff x="3433205" y="1046714"/>
            <a:chExt cx="1188047" cy="543629"/>
          </a:xfrm>
        </p:grpSpPr>
        <p:sp>
          <p:nvSpPr>
            <p:cNvPr id="59" name="Text Placeholder 3"/>
            <p:cNvSpPr txBox="1">
              <a:spLocks/>
            </p:cNvSpPr>
            <p:nvPr/>
          </p:nvSpPr>
          <p:spPr bwMode="gray">
            <a:xfrm>
              <a:off x="3433205" y="1421066"/>
              <a:ext cx="718259" cy="1692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solidFill>
                    <a:schemeClr val="tx1"/>
                  </a:solidFill>
                </a:rPr>
                <a:t>Advocacy</a:t>
              </a:r>
              <a:endParaRPr lang="en-US" b="1" dirty="0">
                <a:solidFill>
                  <a:schemeClr val="tx1"/>
                </a:solidFill>
              </a:endParaRPr>
            </a:p>
          </p:txBody>
        </p:sp>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4251852" y="1046714"/>
              <a:ext cx="288950" cy="365760"/>
            </a:xfrm>
            <a:prstGeom prst="rect">
              <a:avLst/>
            </a:prstGeom>
          </p:spPr>
        </p:pic>
        <p:cxnSp>
          <p:nvCxnSpPr>
            <p:cNvPr id="61" name="Straight Connector 60"/>
            <p:cNvCxnSpPr/>
            <p:nvPr/>
          </p:nvCxnSpPr>
          <p:spPr bwMode="gray">
            <a:xfrm>
              <a:off x="3433205" y="1417192"/>
              <a:ext cx="11880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bwMode="gray">
          <a:xfrm>
            <a:off x="4930140" y="1843427"/>
            <a:ext cx="1251204" cy="1246495"/>
          </a:xfrm>
          <a:prstGeom prst="rect">
            <a:avLst/>
          </a:prstGeom>
          <a:noFill/>
        </p:spPr>
        <p:txBody>
          <a:bodyPr wrap="square" lIns="0" tIns="0" rIns="0" bIns="0" rtlCol="0">
            <a:spAutoFit/>
          </a:bodyPr>
          <a:lstStyle/>
          <a:p>
            <a:r>
              <a:rPr lang="en-US" sz="900" dirty="0"/>
              <a:t>Emerging </a:t>
            </a:r>
            <a:r>
              <a:rPr lang="en-US" sz="900" dirty="0" smtClean="0"/>
              <a:t>advisors</a:t>
            </a:r>
          </a:p>
          <a:p>
            <a:r>
              <a:rPr lang="en-US" sz="900" dirty="0" smtClean="0"/>
              <a:t>form continuous</a:t>
            </a:r>
          </a:p>
          <a:p>
            <a:r>
              <a:rPr lang="en-US" sz="900" dirty="0" smtClean="0"/>
              <a:t>relationships with individual orgs via consultative</a:t>
            </a:r>
            <a:r>
              <a:rPr lang="en-US" sz="900" dirty="0"/>
              <a:t> </a:t>
            </a:r>
            <a:r>
              <a:rPr lang="en-US" sz="900" dirty="0" smtClean="0"/>
              <a:t>and analytic decision</a:t>
            </a:r>
            <a:r>
              <a:rPr lang="en-US" sz="900" dirty="0"/>
              <a:t> </a:t>
            </a:r>
            <a:r>
              <a:rPr lang="en-US" sz="900" dirty="0" smtClean="0"/>
              <a:t>support</a:t>
            </a:r>
            <a:r>
              <a:rPr lang="en-US" sz="900" dirty="0"/>
              <a:t>, coupled </a:t>
            </a:r>
            <a:r>
              <a:rPr lang="en-US" sz="900" dirty="0" smtClean="0"/>
              <a:t>with traditional product/category assessments</a:t>
            </a:r>
          </a:p>
        </p:txBody>
      </p:sp>
      <p:grpSp>
        <p:nvGrpSpPr>
          <p:cNvPr id="63" name="Group 62"/>
          <p:cNvGrpSpPr/>
          <p:nvPr/>
        </p:nvGrpSpPr>
        <p:grpSpPr>
          <a:xfrm>
            <a:off x="4930140" y="1160262"/>
            <a:ext cx="1188047" cy="543629"/>
            <a:chOff x="4930140" y="1046714"/>
            <a:chExt cx="1188047" cy="543629"/>
          </a:xfrm>
        </p:grpSpPr>
        <p:sp>
          <p:nvSpPr>
            <p:cNvPr id="64" name="Text Placeholder 3"/>
            <p:cNvSpPr txBox="1">
              <a:spLocks/>
            </p:cNvSpPr>
            <p:nvPr/>
          </p:nvSpPr>
          <p:spPr bwMode="gray">
            <a:xfrm>
              <a:off x="4930140" y="1421066"/>
              <a:ext cx="644416" cy="1692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solidFill>
                    <a:schemeClr val="tx1"/>
                  </a:solidFill>
                </a:rPr>
                <a:t>Advisory</a:t>
              </a:r>
              <a:endParaRPr lang="en-US" b="1" dirty="0">
                <a:solidFill>
                  <a:schemeClr val="tx1"/>
                </a:solidFill>
              </a:endParaRPr>
            </a:p>
          </p:txBody>
        </p:sp>
        <p:pic>
          <p:nvPicPr>
            <p:cNvPr id="65" name="Picture 64"/>
            <p:cNvPicPr>
              <a:picLocks noChangeAspect="1"/>
            </p:cNvPicPr>
            <p:nvPr/>
          </p:nvPicPr>
          <p:blipFill>
            <a:blip r:embed="rId5"/>
            <a:stretch>
              <a:fillRect/>
            </a:stretch>
          </p:blipFill>
          <p:spPr>
            <a:xfrm>
              <a:off x="5701903" y="1046714"/>
              <a:ext cx="361071" cy="365760"/>
            </a:xfrm>
            <a:prstGeom prst="rect">
              <a:avLst/>
            </a:prstGeom>
          </p:spPr>
        </p:pic>
        <p:cxnSp>
          <p:nvCxnSpPr>
            <p:cNvPr id="66" name="Straight Connector 65"/>
            <p:cNvCxnSpPr/>
            <p:nvPr/>
          </p:nvCxnSpPr>
          <p:spPr bwMode="gray">
            <a:xfrm>
              <a:off x="4930140" y="1417192"/>
              <a:ext cx="11880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bwMode="gray">
          <a:xfrm>
            <a:off x="1856151" y="1843427"/>
            <a:ext cx="1119276" cy="969496"/>
          </a:xfrm>
          <a:prstGeom prst="rect">
            <a:avLst/>
          </a:prstGeom>
          <a:noFill/>
        </p:spPr>
        <p:txBody>
          <a:bodyPr wrap="square" lIns="0" tIns="0" rIns="0" bIns="0" rtlCol="0">
            <a:spAutoFit/>
          </a:bodyPr>
          <a:lstStyle/>
          <a:p>
            <a:pPr>
              <a:spcBef>
                <a:spcPts val="500"/>
              </a:spcBef>
            </a:pPr>
            <a:r>
              <a:rPr lang="en-US" sz="900" dirty="0" smtClean="0">
                <a:solidFill>
                  <a:srgbClr val="333E48"/>
                </a:solidFill>
              </a:rPr>
              <a:t>These policy and PR engines aim to influence regulations and, more broadly, the national conversation around pricing and coverage</a:t>
            </a:r>
            <a:endParaRPr lang="en-US" sz="900" dirty="0">
              <a:solidFill>
                <a:srgbClr val="333E48"/>
              </a:solidFill>
            </a:endParaRPr>
          </a:p>
        </p:txBody>
      </p:sp>
      <p:grpSp>
        <p:nvGrpSpPr>
          <p:cNvPr id="68" name="Group 67"/>
          <p:cNvGrpSpPr/>
          <p:nvPr/>
        </p:nvGrpSpPr>
        <p:grpSpPr>
          <a:xfrm>
            <a:off x="1856151" y="1160262"/>
            <a:ext cx="1188047" cy="533213"/>
            <a:chOff x="1865707" y="1057130"/>
            <a:chExt cx="1188047" cy="533213"/>
          </a:xfrm>
        </p:grpSpPr>
        <p:sp>
          <p:nvSpPr>
            <p:cNvPr id="69" name="Text Placeholder 3"/>
            <p:cNvSpPr txBox="1">
              <a:spLocks/>
            </p:cNvSpPr>
            <p:nvPr/>
          </p:nvSpPr>
          <p:spPr bwMode="gray">
            <a:xfrm>
              <a:off x="1865707" y="1421066"/>
              <a:ext cx="491251" cy="1692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solidFill>
                    <a:schemeClr val="tx1"/>
                  </a:solidFill>
                </a:rPr>
                <a:t>Policy</a:t>
              </a:r>
              <a:endParaRPr lang="en-US" b="1" dirty="0">
                <a:solidFill>
                  <a:schemeClr val="tx1"/>
                </a:solidFill>
              </a:endParaRPr>
            </a:p>
          </p:txBody>
        </p:sp>
        <p:pic>
          <p:nvPicPr>
            <p:cNvPr id="70" name="Picture 69"/>
            <p:cNvPicPr>
              <a:picLocks noChangeAspect="1"/>
            </p:cNvPicPr>
            <p:nvPr/>
          </p:nvPicPr>
          <p:blipFill>
            <a:blip r:embed="rId6"/>
            <a:stretch>
              <a:fillRect/>
            </a:stretch>
          </p:blipFill>
          <p:spPr>
            <a:xfrm>
              <a:off x="2742948" y="1057130"/>
              <a:ext cx="242257" cy="365760"/>
            </a:xfrm>
            <a:prstGeom prst="rect">
              <a:avLst/>
            </a:prstGeom>
          </p:spPr>
        </p:pic>
        <p:cxnSp>
          <p:nvCxnSpPr>
            <p:cNvPr id="71" name="Straight Connector 70"/>
            <p:cNvCxnSpPr/>
            <p:nvPr/>
          </p:nvCxnSpPr>
          <p:spPr bwMode="gray">
            <a:xfrm>
              <a:off x="1865707" y="1417192"/>
              <a:ext cx="11880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bwMode="gray">
          <a:xfrm>
            <a:off x="375998" y="4153640"/>
            <a:ext cx="1147868" cy="123111"/>
          </a:xfrm>
          <a:prstGeom prst="rect">
            <a:avLst/>
          </a:prstGeom>
          <a:noFill/>
        </p:spPr>
        <p:txBody>
          <a:bodyPr wrap="square" lIns="0" tIns="0" rIns="0" bIns="0" rtlCol="0">
            <a:spAutoFit/>
          </a:bodyPr>
          <a:lstStyle/>
          <a:p>
            <a:pPr>
              <a:spcBef>
                <a:spcPts val="500"/>
              </a:spcBef>
            </a:pPr>
            <a:r>
              <a:rPr lang="en-US" sz="800" i="1" dirty="0" smtClean="0"/>
              <a:t>Market-wide adoption</a:t>
            </a:r>
          </a:p>
        </p:txBody>
      </p:sp>
      <p:sp>
        <p:nvSpPr>
          <p:cNvPr id="40" name="TextBox 39"/>
          <p:cNvSpPr txBox="1"/>
          <p:nvPr/>
        </p:nvSpPr>
        <p:spPr bwMode="gray">
          <a:xfrm>
            <a:off x="4669330" y="4138432"/>
            <a:ext cx="1393644" cy="123111"/>
          </a:xfrm>
          <a:prstGeom prst="rect">
            <a:avLst/>
          </a:prstGeom>
          <a:noFill/>
        </p:spPr>
        <p:txBody>
          <a:bodyPr wrap="square" lIns="0" tIns="0" rIns="0" bIns="0" rtlCol="0">
            <a:spAutoFit/>
          </a:bodyPr>
          <a:lstStyle/>
          <a:p>
            <a:pPr>
              <a:spcBef>
                <a:spcPts val="500"/>
              </a:spcBef>
            </a:pPr>
            <a:r>
              <a:rPr lang="en-US" sz="800" i="1" dirty="0" smtClean="0"/>
              <a:t>Org-specific implementation</a:t>
            </a:r>
          </a:p>
        </p:txBody>
      </p:sp>
      <p:cxnSp>
        <p:nvCxnSpPr>
          <p:cNvPr id="41" name="Straight Arrow Connector 40"/>
          <p:cNvCxnSpPr/>
          <p:nvPr/>
        </p:nvCxnSpPr>
        <p:spPr bwMode="gray">
          <a:xfrm>
            <a:off x="235694" y="4124578"/>
            <a:ext cx="5827280" cy="0"/>
          </a:xfrm>
          <a:prstGeom prst="straightConnector1">
            <a:avLst/>
          </a:prstGeom>
          <a:ln w="12700">
            <a:solidFill>
              <a:schemeClr val="accent6"/>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 Placeholder 4"/>
          <p:cNvSpPr>
            <a:spLocks noGrp="1"/>
          </p:cNvSpPr>
          <p:nvPr>
            <p:ph type="body" sz="quarter" idx="27"/>
          </p:nvPr>
        </p:nvSpPr>
        <p:spPr>
          <a:xfrm>
            <a:off x="4683833" y="4620955"/>
            <a:ext cx="1716967" cy="179644"/>
          </a:xfrm>
        </p:spPr>
        <p:txBody>
          <a:bodyPr/>
          <a:lstStyle/>
          <a:p>
            <a:pPr algn="r"/>
            <a:r>
              <a:rPr lang="en-US" dirty="0"/>
              <a:t>Source: </a:t>
            </a:r>
            <a:r>
              <a:rPr lang="en-US" dirty="0" smtClean="0"/>
              <a:t>Advisory Board Research interviews </a:t>
            </a:r>
            <a:r>
              <a:rPr lang="en-US" dirty="0"/>
              <a:t>and analysis</a:t>
            </a:r>
            <a:r>
              <a:rPr lang="en-US" dirty="0" smtClean="0"/>
              <a:t>.</a:t>
            </a:r>
            <a:endParaRPr lang="en-US" dirty="0"/>
          </a:p>
        </p:txBody>
      </p:sp>
    </p:spTree>
    <p:extLst>
      <p:ext uri="{BB962C8B-B14F-4D97-AF65-F5344CB8AC3E}">
        <p14:creationId xmlns:p14="http://schemas.microsoft.com/office/powerpoint/2010/main" val="2714160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gray">
          <a:xfrm>
            <a:off x="608425" y="2691604"/>
            <a:ext cx="5473992" cy="1819113"/>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cxnSp>
        <p:nvCxnSpPr>
          <p:cNvPr id="25" name="Straight Connector 24"/>
          <p:cNvCxnSpPr/>
          <p:nvPr/>
        </p:nvCxnSpPr>
        <p:spPr bwMode="gray">
          <a:xfrm>
            <a:off x="612637" y="1773315"/>
            <a:ext cx="0" cy="274320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3354908" y="1773315"/>
            <a:ext cx="0" cy="274320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gray">
          <a:xfrm>
            <a:off x="6097178" y="1773315"/>
            <a:ext cx="0" cy="274320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gray">
          <a:xfrm>
            <a:off x="622545" y="1746455"/>
            <a:ext cx="2743200" cy="75785"/>
            <a:chOff x="883408" y="1040165"/>
            <a:chExt cx="1704425" cy="75785"/>
          </a:xfrm>
          <a:solidFill>
            <a:schemeClr val="accent6"/>
          </a:solidFill>
        </p:grpSpPr>
        <p:cxnSp>
          <p:nvCxnSpPr>
            <p:cNvPr id="9" name="Straight Connector 8"/>
            <p:cNvCxnSpPr/>
            <p:nvPr/>
          </p:nvCxnSpPr>
          <p:spPr bwMode="gray">
            <a:xfrm flipV="1">
              <a:off x="883408" y="1040165"/>
              <a:ext cx="1704425" cy="1"/>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bwMode="gray">
            <a:xfrm rot="10800000">
              <a:off x="1641449" y="1040165"/>
              <a:ext cx="188347" cy="75785"/>
            </a:xfrm>
            <a:prstGeom prst="triangle">
              <a:avLst/>
            </a:prstGeom>
            <a:grp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7" tIns="45719" rIns="91437" bIns="45719" rtlCol="0" anchor="ctr"/>
            <a:lstStyle/>
            <a:p>
              <a:pPr algn="ctr"/>
              <a:endParaRPr lang="en-US" sz="600" dirty="0">
                <a:solidFill>
                  <a:schemeClr val="tx1"/>
                </a:solidFill>
              </a:endParaRPr>
            </a:p>
          </p:txBody>
        </p:sp>
      </p:grpSp>
      <p:sp>
        <p:nvSpPr>
          <p:cNvPr id="26" name="TextBox 25"/>
          <p:cNvSpPr txBox="1"/>
          <p:nvPr/>
        </p:nvSpPr>
        <p:spPr bwMode="gray">
          <a:xfrm rot="16200000">
            <a:off x="-7637" y="2173049"/>
            <a:ext cx="997406" cy="138499"/>
          </a:xfrm>
          <a:prstGeom prst="rect">
            <a:avLst/>
          </a:prstGeom>
          <a:noFill/>
        </p:spPr>
        <p:txBody>
          <a:bodyPr vert="horz" wrap="square" lIns="0" tIns="0" rIns="0" bIns="0" rtlCol="0">
            <a:spAutoFit/>
          </a:bodyPr>
          <a:lstStyle/>
          <a:p>
            <a:pPr algn="ctr"/>
            <a:r>
              <a:rPr lang="en-US" sz="900" i="1" dirty="0" smtClean="0"/>
              <a:t>Payer pain point</a:t>
            </a:r>
          </a:p>
        </p:txBody>
      </p:sp>
      <p:cxnSp>
        <p:nvCxnSpPr>
          <p:cNvPr id="35" name="Straight Connector 34"/>
          <p:cNvCxnSpPr/>
          <p:nvPr/>
        </p:nvCxnSpPr>
        <p:spPr bwMode="gray">
          <a:xfrm flipH="1">
            <a:off x="603865" y="2684624"/>
            <a:ext cx="5449124" cy="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bwMode="gray">
          <a:xfrm>
            <a:off x="747727" y="1927080"/>
            <a:ext cx="2560320" cy="669414"/>
          </a:xfrm>
          <a:prstGeom prst="rect">
            <a:avLst/>
          </a:prstGeom>
        </p:spPr>
        <p:txBody>
          <a:bodyPr vert="horz" wrap="square" lIns="0" tIns="0" rIns="0" bIns="0">
            <a:spAutoFit/>
          </a:bodyPr>
          <a:lstStyle/>
          <a:p>
            <a:pPr marL="114300" indent="-114300">
              <a:spcBef>
                <a:spcPts val="300"/>
              </a:spcBef>
              <a:buFont typeface="Arial" pitchFamily="34" charset="0"/>
              <a:buChar char="•"/>
            </a:pPr>
            <a:r>
              <a:rPr lang="en-US" sz="900" dirty="0"/>
              <a:t>Lack of future market visibility </a:t>
            </a:r>
          </a:p>
          <a:p>
            <a:pPr marL="285750" lvl="1" indent="-171450">
              <a:spcBef>
                <a:spcPts val="300"/>
              </a:spcBef>
              <a:buFont typeface="Wingdings" panose="05000000000000000000" pitchFamily="2" charset="2"/>
              <a:buChar char="Ø"/>
            </a:pPr>
            <a:r>
              <a:rPr lang="en-US" sz="900" dirty="0"/>
              <a:t>New entrants </a:t>
            </a:r>
          </a:p>
          <a:p>
            <a:pPr marL="285750" lvl="1" indent="-171450">
              <a:spcBef>
                <a:spcPts val="300"/>
              </a:spcBef>
              <a:buFont typeface="Wingdings" panose="05000000000000000000" pitchFamily="2" charset="2"/>
              <a:buChar char="Ø"/>
            </a:pPr>
            <a:r>
              <a:rPr lang="en-US" sz="900" dirty="0"/>
              <a:t>Loss of exclusivity</a:t>
            </a:r>
          </a:p>
          <a:p>
            <a:pPr marL="114300" indent="-114300">
              <a:spcBef>
                <a:spcPts val="300"/>
              </a:spcBef>
              <a:buFont typeface="Arial" pitchFamily="34" charset="0"/>
              <a:buChar char="•"/>
            </a:pPr>
            <a:r>
              <a:rPr lang="en-US" sz="900" dirty="0"/>
              <a:t>Difficulty with optimal comparison sets</a:t>
            </a:r>
          </a:p>
        </p:txBody>
      </p:sp>
      <p:sp>
        <p:nvSpPr>
          <p:cNvPr id="47" name="Rectangle 46"/>
          <p:cNvSpPr/>
          <p:nvPr/>
        </p:nvSpPr>
        <p:spPr bwMode="gray">
          <a:xfrm>
            <a:off x="3474348" y="1927080"/>
            <a:ext cx="2560320" cy="492443"/>
          </a:xfrm>
          <a:prstGeom prst="rect">
            <a:avLst/>
          </a:prstGeom>
        </p:spPr>
        <p:txBody>
          <a:bodyPr vert="horz" wrap="square" lIns="0" tIns="0" rIns="0" bIns="0">
            <a:spAutoFit/>
          </a:bodyPr>
          <a:lstStyle/>
          <a:p>
            <a:pPr marL="114300" indent="-114300">
              <a:spcBef>
                <a:spcPts val="300"/>
              </a:spcBef>
              <a:buFont typeface="Arial" pitchFamily="34" charset="0"/>
              <a:buChar char="•"/>
            </a:pPr>
            <a:r>
              <a:rPr lang="en-US" sz="900" dirty="0"/>
              <a:t>Incomplete product, category knowledge </a:t>
            </a:r>
          </a:p>
          <a:p>
            <a:pPr marL="114300" indent="-114300">
              <a:spcBef>
                <a:spcPts val="300"/>
              </a:spcBef>
              <a:buFont typeface="Arial" pitchFamily="34" charset="0"/>
              <a:buChar char="•"/>
            </a:pPr>
            <a:r>
              <a:rPr lang="en-US" sz="900" dirty="0"/>
              <a:t>Limited insight into recalls, reported AEs</a:t>
            </a:r>
            <a:r>
              <a:rPr lang="en-US" sz="900" baseline="30000" dirty="0"/>
              <a:t>1</a:t>
            </a:r>
          </a:p>
          <a:p>
            <a:pPr marL="114300" indent="-114300">
              <a:spcBef>
                <a:spcPts val="300"/>
              </a:spcBef>
              <a:buFont typeface="Arial" pitchFamily="34" charset="0"/>
              <a:buChar char="•"/>
            </a:pPr>
            <a:r>
              <a:rPr lang="en-US" sz="900" dirty="0"/>
              <a:t>Physician buy-in and compliance </a:t>
            </a:r>
          </a:p>
        </p:txBody>
      </p:sp>
      <p:cxnSp>
        <p:nvCxnSpPr>
          <p:cNvPr id="54" name="Straight Connector 53"/>
          <p:cNvCxnSpPr/>
          <p:nvPr/>
        </p:nvCxnSpPr>
        <p:spPr bwMode="gray">
          <a:xfrm flipH="1">
            <a:off x="631001" y="4511706"/>
            <a:ext cx="5449124" cy="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bwMode="gray">
          <a:xfrm rot="16200000">
            <a:off x="-424153" y="3524932"/>
            <a:ext cx="1819115" cy="138499"/>
          </a:xfrm>
          <a:prstGeom prst="rect">
            <a:avLst/>
          </a:prstGeom>
          <a:noFill/>
        </p:spPr>
        <p:txBody>
          <a:bodyPr vert="horz" wrap="square" lIns="0" tIns="0" rIns="0" bIns="0" rtlCol="0">
            <a:spAutoFit/>
          </a:bodyPr>
          <a:lstStyle/>
          <a:p>
            <a:pPr algn="ctr"/>
            <a:r>
              <a:rPr lang="en-US" sz="900" b="1" i="1" dirty="0" smtClean="0"/>
              <a:t>Solutions</a:t>
            </a:r>
          </a:p>
        </p:txBody>
      </p:sp>
      <p:grpSp>
        <p:nvGrpSpPr>
          <p:cNvPr id="65" name="Group 64"/>
          <p:cNvGrpSpPr/>
          <p:nvPr/>
        </p:nvGrpSpPr>
        <p:grpSpPr bwMode="gray">
          <a:xfrm>
            <a:off x="3343275" y="1744832"/>
            <a:ext cx="2743200" cy="75785"/>
            <a:chOff x="883408" y="1040165"/>
            <a:chExt cx="1704425" cy="75785"/>
          </a:xfrm>
          <a:solidFill>
            <a:schemeClr val="accent6"/>
          </a:solidFill>
        </p:grpSpPr>
        <p:cxnSp>
          <p:nvCxnSpPr>
            <p:cNvPr id="66" name="Straight Connector 65"/>
            <p:cNvCxnSpPr/>
            <p:nvPr/>
          </p:nvCxnSpPr>
          <p:spPr bwMode="gray">
            <a:xfrm flipV="1">
              <a:off x="883408" y="1040165"/>
              <a:ext cx="1704425" cy="1"/>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Isosceles Triangle 66"/>
            <p:cNvSpPr/>
            <p:nvPr/>
          </p:nvSpPr>
          <p:spPr bwMode="gray">
            <a:xfrm rot="10800000">
              <a:off x="1641449" y="1040165"/>
              <a:ext cx="188347" cy="75785"/>
            </a:xfrm>
            <a:prstGeom prst="triangle">
              <a:avLst/>
            </a:prstGeom>
            <a:grp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7" tIns="45719" rIns="91437" bIns="45719" rtlCol="0" anchor="ctr"/>
            <a:lstStyle/>
            <a:p>
              <a:pPr algn="ctr"/>
              <a:endParaRPr lang="en-US" sz="600" dirty="0">
                <a:solidFill>
                  <a:schemeClr val="tx1"/>
                </a:solidFill>
              </a:endParaRPr>
            </a:p>
          </p:txBody>
        </p:sp>
      </p:grpSp>
      <p:sp>
        <p:nvSpPr>
          <p:cNvPr id="3" name="Rectangle 2"/>
          <p:cNvSpPr/>
          <p:nvPr/>
        </p:nvSpPr>
        <p:spPr>
          <a:xfrm>
            <a:off x="655209" y="2736439"/>
            <a:ext cx="2560320" cy="1605568"/>
          </a:xfrm>
          <a:prstGeom prst="rect">
            <a:avLst/>
          </a:prstGeom>
        </p:spPr>
        <p:txBody>
          <a:bodyPr wrap="square">
            <a:spAutoFit/>
          </a:bodyPr>
          <a:lstStyle/>
          <a:p>
            <a:pPr marL="171450" indent="-171450" defTabSz="914400">
              <a:spcBef>
                <a:spcPts val="500"/>
              </a:spcBef>
              <a:buFont typeface="Arial" panose="020B0604020202020204" pitchFamily="34" charset="0"/>
              <a:buChar char="•"/>
              <a:defRPr/>
            </a:pPr>
            <a:r>
              <a:rPr lang="en-US" sz="900" dirty="0">
                <a:solidFill>
                  <a:srgbClr val="333E48"/>
                </a:solidFill>
              </a:rPr>
              <a:t>Aggregates disparate data sources on clinical trials, pipelines, regulatory filings, past launches, and relevant IP cases to help payers’ assess impact of market changes and anticipate future scenarios</a:t>
            </a:r>
          </a:p>
          <a:p>
            <a:pPr marL="171450" indent="-171450" defTabSz="914400">
              <a:spcBef>
                <a:spcPts val="500"/>
              </a:spcBef>
              <a:buFont typeface="Arial" panose="020B0604020202020204" pitchFamily="34" charset="0"/>
              <a:buChar char="•"/>
              <a:defRPr/>
            </a:pPr>
            <a:r>
              <a:rPr lang="en-US" sz="900" dirty="0">
                <a:solidFill>
                  <a:srgbClr val="333E48"/>
                </a:solidFill>
              </a:rPr>
              <a:t>Provides real-time legal, regulatory, clinical alerts</a:t>
            </a:r>
          </a:p>
          <a:p>
            <a:pPr marL="171450" indent="-171450" defTabSz="914400">
              <a:spcBef>
                <a:spcPts val="500"/>
              </a:spcBef>
              <a:buFont typeface="Arial" panose="020B0604020202020204" pitchFamily="34" charset="0"/>
              <a:buChar char="•"/>
              <a:defRPr/>
            </a:pPr>
            <a:r>
              <a:rPr lang="en-US" sz="900" dirty="0" smtClean="0">
                <a:solidFill>
                  <a:srgbClr val="333E48"/>
                </a:solidFill>
              </a:rPr>
              <a:t>Legal</a:t>
            </a:r>
            <a:r>
              <a:rPr lang="en-US" sz="900" dirty="0">
                <a:solidFill>
                  <a:srgbClr val="333E48"/>
                </a:solidFill>
              </a:rPr>
              <a:t>, pharmacy experts advise on relevant comparisons and category definitions</a:t>
            </a:r>
          </a:p>
        </p:txBody>
      </p:sp>
      <p:sp>
        <p:nvSpPr>
          <p:cNvPr id="17" name="Rectangle 16"/>
          <p:cNvSpPr/>
          <p:nvPr/>
        </p:nvSpPr>
        <p:spPr>
          <a:xfrm>
            <a:off x="3382274" y="2736439"/>
            <a:ext cx="2612127" cy="1769715"/>
          </a:xfrm>
          <a:prstGeom prst="rect">
            <a:avLst/>
          </a:prstGeom>
        </p:spPr>
        <p:txBody>
          <a:bodyPr wrap="square">
            <a:spAutoFit/>
          </a:bodyPr>
          <a:lstStyle/>
          <a:p>
            <a:pPr marL="171450" indent="-171450">
              <a:spcBef>
                <a:spcPts val="300"/>
              </a:spcBef>
              <a:buFont typeface="Arial" panose="020B0604020202020204" pitchFamily="34" charset="0"/>
              <a:buChar char="•"/>
            </a:pPr>
            <a:r>
              <a:rPr lang="en-US" sz="900" dirty="0"/>
              <a:t>Web-based analytics platform combines broad base of clinical evidence with product details as well as pricing and cost data </a:t>
            </a:r>
          </a:p>
          <a:p>
            <a:pPr marL="285750" lvl="1" indent="-171450">
              <a:spcBef>
                <a:spcPts val="300"/>
              </a:spcBef>
              <a:buFont typeface="Wingdings" panose="05000000000000000000" pitchFamily="2" charset="2"/>
              <a:buChar char="Ø"/>
            </a:pPr>
            <a:r>
              <a:rPr lang="en-US" sz="900" dirty="0"/>
              <a:t>Covers 30,000+ drugs/devices</a:t>
            </a:r>
          </a:p>
          <a:p>
            <a:pPr marL="285750" lvl="1" indent="-171450">
              <a:spcBef>
                <a:spcPts val="300"/>
              </a:spcBef>
              <a:buFont typeface="Wingdings" panose="05000000000000000000" pitchFamily="2" charset="2"/>
              <a:buChar char="Ø"/>
            </a:pPr>
            <a:r>
              <a:rPr lang="en-US" sz="900" dirty="0"/>
              <a:t>Draws on 120,000 journal articles, plus relevant data on recalls and adverse events </a:t>
            </a:r>
          </a:p>
          <a:p>
            <a:pPr marL="171450" indent="-171450">
              <a:spcBef>
                <a:spcPts val="300"/>
              </a:spcBef>
              <a:buFont typeface="Arial" panose="020B0604020202020204" pitchFamily="34" charset="0"/>
              <a:buChar char="•"/>
            </a:pPr>
            <a:r>
              <a:rPr lang="en-US" sz="900" dirty="0"/>
              <a:t>Monitors physician utilization, spotlights variation </a:t>
            </a:r>
          </a:p>
          <a:p>
            <a:pPr marL="171450" indent="-171450">
              <a:spcBef>
                <a:spcPts val="300"/>
              </a:spcBef>
              <a:buFont typeface="Arial" panose="020B0604020202020204" pitchFamily="34" charset="0"/>
              <a:buChar char="•"/>
            </a:pPr>
            <a:r>
              <a:rPr lang="en-US" sz="900" dirty="0"/>
              <a:t>Integrates into product, category evaluation workflows</a:t>
            </a:r>
          </a:p>
        </p:txBody>
      </p:sp>
      <p:sp>
        <p:nvSpPr>
          <p:cNvPr id="23" name="Rectangle 22"/>
          <p:cNvSpPr/>
          <p:nvPr/>
        </p:nvSpPr>
        <p:spPr>
          <a:xfrm>
            <a:off x="603865" y="1348821"/>
            <a:ext cx="2761880" cy="369332"/>
          </a:xfrm>
          <a:prstGeom prst="rect">
            <a:avLst/>
          </a:prstGeom>
        </p:spPr>
        <p:txBody>
          <a:bodyPr wrap="square">
            <a:spAutoFit/>
          </a:bodyPr>
          <a:lstStyle/>
          <a:p>
            <a:pPr algn="ctr" defTabSz="914400">
              <a:spcBef>
                <a:spcPts val="500"/>
              </a:spcBef>
              <a:defRPr/>
            </a:pPr>
            <a:r>
              <a:rPr lang="en-US" sz="900" i="1" dirty="0">
                <a:solidFill>
                  <a:srgbClr val="333E48"/>
                </a:solidFill>
              </a:rPr>
              <a:t>“The </a:t>
            </a:r>
            <a:r>
              <a:rPr lang="en-US" sz="900" i="1" u="sng" dirty="0" smtClean="0">
                <a:solidFill>
                  <a:srgbClr val="333E48"/>
                </a:solidFill>
              </a:rPr>
              <a:t>right</a:t>
            </a:r>
            <a:r>
              <a:rPr lang="en-US" sz="900" i="1" dirty="0" smtClean="0">
                <a:solidFill>
                  <a:srgbClr val="333E48"/>
                </a:solidFill>
              </a:rPr>
              <a:t> lessons </a:t>
            </a:r>
            <a:r>
              <a:rPr lang="en-US" sz="900" i="1" dirty="0">
                <a:solidFill>
                  <a:srgbClr val="333E48"/>
                </a:solidFill>
              </a:rPr>
              <a:t>from the past can help you plan for and predict the future.”</a:t>
            </a:r>
          </a:p>
        </p:txBody>
      </p:sp>
      <p:sp>
        <p:nvSpPr>
          <p:cNvPr id="24" name="Rectangle 23"/>
          <p:cNvSpPr/>
          <p:nvPr/>
        </p:nvSpPr>
        <p:spPr>
          <a:xfrm>
            <a:off x="3365745" y="1374264"/>
            <a:ext cx="2742137" cy="369332"/>
          </a:xfrm>
          <a:prstGeom prst="rect">
            <a:avLst/>
          </a:prstGeom>
        </p:spPr>
        <p:txBody>
          <a:bodyPr wrap="square">
            <a:spAutoFit/>
          </a:bodyPr>
          <a:lstStyle/>
          <a:p>
            <a:pPr algn="ctr"/>
            <a:r>
              <a:rPr lang="en-US" sz="900" i="1" dirty="0" smtClean="0"/>
              <a:t>“We </a:t>
            </a:r>
            <a:r>
              <a:rPr lang="en-US" sz="900" i="1" dirty="0"/>
              <a:t>aim to democratize access </a:t>
            </a:r>
            <a:r>
              <a:rPr lang="en-US" sz="900" i="1" dirty="0" smtClean="0"/>
              <a:t>to comprehensive </a:t>
            </a:r>
            <a:r>
              <a:rPr lang="en-US" sz="900" i="1" dirty="0"/>
              <a:t>clinical </a:t>
            </a:r>
            <a:r>
              <a:rPr lang="en-US" sz="900" i="1" dirty="0" smtClean="0"/>
              <a:t>evidence.”</a:t>
            </a:r>
            <a:endParaRPr lang="en-US" sz="900" i="1" dirty="0"/>
          </a:p>
        </p:txBody>
      </p:sp>
      <p:pic>
        <p:nvPicPr>
          <p:cNvPr id="68" name="Picture 6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bwMode="gray">
          <a:xfrm>
            <a:off x="1367224" y="1044866"/>
            <a:ext cx="307650" cy="299446"/>
          </a:xfrm>
          <a:prstGeom prst="rect">
            <a:avLst/>
          </a:prstGeom>
        </p:spPr>
      </p:pic>
      <p:pic>
        <p:nvPicPr>
          <p:cNvPr id="69" name="Picture 6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bwMode="gray">
          <a:xfrm>
            <a:off x="4279065" y="1119135"/>
            <a:ext cx="284245" cy="284245"/>
          </a:xfrm>
          <a:prstGeom prst="rect">
            <a:avLst/>
          </a:prstGeom>
        </p:spPr>
      </p:pic>
      <p:sp>
        <p:nvSpPr>
          <p:cNvPr id="20" name="TextBox 19"/>
          <p:cNvSpPr txBox="1"/>
          <p:nvPr/>
        </p:nvSpPr>
        <p:spPr bwMode="gray">
          <a:xfrm>
            <a:off x="631002" y="1202486"/>
            <a:ext cx="2722976" cy="174965"/>
          </a:xfrm>
          <a:prstGeom prst="rect">
            <a:avLst/>
          </a:prstGeom>
          <a:noFill/>
        </p:spPr>
        <p:txBody>
          <a:bodyPr vert="horz" wrap="square" lIns="0" tIns="0" rIns="0" bIns="0" rtlCol="0">
            <a:spAutoFit/>
          </a:bodyPr>
          <a:lstStyle/>
          <a:p>
            <a:pPr algn="ctr"/>
            <a:r>
              <a:rPr lang="en-US" sz="1100" b="1" dirty="0" smtClean="0"/>
              <a:t>IPD Analytics</a:t>
            </a:r>
          </a:p>
        </p:txBody>
      </p:sp>
      <p:sp>
        <p:nvSpPr>
          <p:cNvPr id="22" name="TextBox 21"/>
          <p:cNvSpPr txBox="1"/>
          <p:nvPr/>
        </p:nvSpPr>
        <p:spPr bwMode="gray">
          <a:xfrm>
            <a:off x="3343276" y="1202486"/>
            <a:ext cx="2764606" cy="169277"/>
          </a:xfrm>
          <a:prstGeom prst="rect">
            <a:avLst/>
          </a:prstGeom>
          <a:noFill/>
        </p:spPr>
        <p:txBody>
          <a:bodyPr vert="horz" wrap="square" lIns="0" tIns="0" rIns="0" bIns="0" rtlCol="0">
            <a:spAutoFit/>
          </a:bodyPr>
          <a:lstStyle/>
          <a:p>
            <a:pPr algn="ctr"/>
            <a:r>
              <a:rPr lang="en-US" sz="1100" b="1" dirty="0" err="1" smtClean="0"/>
              <a:t>Lumere</a:t>
            </a:r>
            <a:endParaRPr lang="en-US" sz="1100" b="1" dirty="0" smtClean="0"/>
          </a:p>
        </p:txBody>
      </p:sp>
      <p:sp>
        <p:nvSpPr>
          <p:cNvPr id="74" name="Title 1"/>
          <p:cNvSpPr>
            <a:spLocks noGrp="1"/>
          </p:cNvSpPr>
          <p:nvPr>
            <p:ph type="title"/>
          </p:nvPr>
        </p:nvSpPr>
        <p:spPr/>
        <p:txBody>
          <a:bodyPr/>
          <a:lstStyle/>
          <a:p>
            <a:r>
              <a:rPr lang="en-US" smtClean="0"/>
              <a:t>Next </a:t>
            </a:r>
            <a:r>
              <a:rPr lang="en-US" dirty="0" smtClean="0"/>
              <a:t>generation HTAs expand payers’ visibility</a:t>
            </a:r>
            <a:endParaRPr lang="en-US" dirty="0"/>
          </a:p>
        </p:txBody>
      </p:sp>
      <p:sp>
        <p:nvSpPr>
          <p:cNvPr id="75" name="Text Placeholder 2"/>
          <p:cNvSpPr>
            <a:spLocks noGrp="1"/>
          </p:cNvSpPr>
          <p:nvPr>
            <p:ph type="body" sz="quarter" idx="25"/>
          </p:nvPr>
        </p:nvSpPr>
        <p:spPr/>
        <p:txBody>
          <a:bodyPr/>
          <a:lstStyle/>
          <a:p>
            <a:r>
              <a:rPr lang="en-US" dirty="0" smtClean="0"/>
              <a:t>Migrating from static reports to dynamic, embedded platforms</a:t>
            </a:r>
            <a:endParaRPr lang="en-US" dirty="0"/>
          </a:p>
        </p:txBody>
      </p:sp>
      <p:sp>
        <p:nvSpPr>
          <p:cNvPr id="2" name="Text Placeholder 1"/>
          <p:cNvSpPr>
            <a:spLocks noGrp="1"/>
          </p:cNvSpPr>
          <p:nvPr>
            <p:ph type="body" sz="quarter" idx="26"/>
          </p:nvPr>
        </p:nvSpPr>
        <p:spPr/>
        <p:txBody>
          <a:bodyPr/>
          <a:lstStyle/>
          <a:p>
            <a:endParaRPr lang="en-US" dirty="0"/>
          </a:p>
        </p:txBody>
      </p:sp>
      <p:sp>
        <p:nvSpPr>
          <p:cNvPr id="4" name="Text Placeholder 3"/>
          <p:cNvSpPr>
            <a:spLocks noGrp="1"/>
          </p:cNvSpPr>
          <p:nvPr>
            <p:ph type="body" sz="quarter" idx="28"/>
          </p:nvPr>
        </p:nvSpPr>
        <p:spPr>
          <a:xfrm>
            <a:off x="0" y="4544011"/>
            <a:ext cx="1746504" cy="76944"/>
          </a:xfrm>
        </p:spPr>
        <p:txBody>
          <a:bodyPr/>
          <a:lstStyle/>
          <a:p>
            <a:r>
              <a:rPr lang="en-US" dirty="0" smtClean="0"/>
              <a:t>Adverse events.</a:t>
            </a:r>
            <a:endParaRPr lang="en-US" dirty="0"/>
          </a:p>
        </p:txBody>
      </p:sp>
      <p:sp>
        <p:nvSpPr>
          <p:cNvPr id="33" name="Text Placeholder 4"/>
          <p:cNvSpPr txBox="1">
            <a:spLocks/>
          </p:cNvSpPr>
          <p:nvPr/>
        </p:nvSpPr>
        <p:spPr bwMode="gray">
          <a:xfrm>
            <a:off x="4677255" y="4695956"/>
            <a:ext cx="1723545" cy="104644"/>
          </a:xfrm>
          <a:prstGeom prst="rect">
            <a:avLst/>
          </a:prstGeom>
        </p:spPr>
        <p:txBody>
          <a:bodyPr vert="horz" wrap="square" lIns="0" tIns="0" rIns="45720" bIns="27432" rtlCol="0" anchor="b" anchorCtr="0">
            <a:spAutoFit/>
          </a:bodyPr>
          <a:lstStyle>
            <a:lvl1pPr marL="0" indent="0" algn="l" defTabSz="640080" rtl="0" eaLnBrk="1" latinLnBrk="0" hangingPunct="1">
              <a:spcBef>
                <a:spcPts val="0"/>
              </a:spcBef>
              <a:buFont typeface="Arial" pitchFamily="34" charset="0"/>
              <a:buNone/>
              <a:defRPr sz="500" kern="1200" baseline="0">
                <a:solidFill>
                  <a:schemeClr val="tx1"/>
                </a:solidFill>
                <a:latin typeface="+mn-lt"/>
                <a:ea typeface="+mn-ea"/>
                <a:cs typeface="+mn-cs"/>
              </a:defRPr>
            </a:lvl1pPr>
            <a:lvl2pPr marL="114300" indent="0" algn="l" defTabSz="640080" rtl="0" eaLnBrk="1" latinLnBrk="0" hangingPunct="1">
              <a:spcBef>
                <a:spcPts val="0"/>
              </a:spcBef>
              <a:buFont typeface="Arial" pitchFamily="34" charset="0"/>
              <a:buNone/>
              <a:defRPr sz="500" kern="1200">
                <a:solidFill>
                  <a:schemeClr val="tx1"/>
                </a:solidFill>
                <a:latin typeface="+mn-lt"/>
                <a:ea typeface="+mn-ea"/>
                <a:cs typeface="+mn-cs"/>
              </a:defRPr>
            </a:lvl2pPr>
            <a:lvl3pPr marL="228600" indent="0" algn="l" defTabSz="640080" rtl="0" eaLnBrk="1" latinLnBrk="0" hangingPunct="1">
              <a:spcBef>
                <a:spcPts val="0"/>
              </a:spcBef>
              <a:buFont typeface="Arial" pitchFamily="34" charset="0"/>
              <a:buNone/>
              <a:defRPr sz="500" kern="1200">
                <a:solidFill>
                  <a:schemeClr val="tx1"/>
                </a:solidFill>
                <a:latin typeface="+mn-lt"/>
                <a:ea typeface="+mn-ea"/>
                <a:cs typeface="+mn-cs"/>
              </a:defRPr>
            </a:lvl3pPr>
            <a:lvl4pPr marL="342900" indent="0" algn="l" defTabSz="640080" rtl="0" eaLnBrk="1" latinLnBrk="0" hangingPunct="1">
              <a:spcBef>
                <a:spcPts val="0"/>
              </a:spcBef>
              <a:buFont typeface="Arial" pitchFamily="34" charset="0"/>
              <a:buNone/>
              <a:defRPr sz="500" kern="1200">
                <a:solidFill>
                  <a:schemeClr val="tx1"/>
                </a:solidFill>
                <a:latin typeface="+mn-lt"/>
                <a:ea typeface="+mn-ea"/>
                <a:cs typeface="+mn-cs"/>
              </a:defRPr>
            </a:lvl4pPr>
            <a:lvl5pPr marL="457200" indent="0" algn="l" defTabSz="640080" rtl="0" eaLnBrk="1" latinLnBrk="0" hangingPunct="1">
              <a:spcBef>
                <a:spcPts val="0"/>
              </a:spcBef>
              <a:buFont typeface="Arial" pitchFamily="34" charset="0"/>
              <a:buNone/>
              <a:defRPr sz="5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dirty="0" smtClean="0"/>
              <a:t>Source: Advisory Board Research interviews and analysis.</a:t>
            </a:r>
            <a:endParaRPr lang="en-US" dirty="0"/>
          </a:p>
        </p:txBody>
      </p:sp>
    </p:spTree>
    <p:extLst>
      <p:ext uri="{BB962C8B-B14F-4D97-AF65-F5344CB8AC3E}">
        <p14:creationId xmlns:p14="http://schemas.microsoft.com/office/powerpoint/2010/main" val="4009191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bwMode="gray">
          <a:xfrm flipV="1">
            <a:off x="2638650" y="1522423"/>
            <a:ext cx="1077489" cy="771056"/>
          </a:xfrm>
          <a:prstGeom prst="line">
            <a:avLst/>
          </a:prstGeom>
          <a:ln w="12700">
            <a:solidFill>
              <a:schemeClr val="tx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gray">
          <a:xfrm>
            <a:off x="2638650" y="2813232"/>
            <a:ext cx="1077489" cy="908495"/>
          </a:xfrm>
          <a:prstGeom prst="line">
            <a:avLst/>
          </a:prstGeom>
          <a:ln w="12700">
            <a:solidFill>
              <a:schemeClr val="tx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0675" y="317903"/>
            <a:ext cx="5868458" cy="279315"/>
          </a:xfrm>
        </p:spPr>
        <p:txBody>
          <a:bodyPr/>
          <a:lstStyle/>
          <a:p>
            <a:r>
              <a:rPr lang="en-US" dirty="0" smtClean="0"/>
              <a:t>Real-time reviews flag spikes in utilization</a:t>
            </a:r>
            <a:endParaRPr lang="en-US" dirty="0"/>
          </a:p>
        </p:txBody>
      </p:sp>
      <p:sp>
        <p:nvSpPr>
          <p:cNvPr id="3" name="Text Placeholder 2"/>
          <p:cNvSpPr>
            <a:spLocks noGrp="1"/>
          </p:cNvSpPr>
          <p:nvPr>
            <p:ph type="body" sz="quarter" idx="25"/>
          </p:nvPr>
        </p:nvSpPr>
        <p:spPr>
          <a:xfrm>
            <a:off x="320675" y="718358"/>
            <a:ext cx="5995458" cy="215444"/>
          </a:xfrm>
        </p:spPr>
        <p:txBody>
          <a:bodyPr/>
          <a:lstStyle/>
          <a:p>
            <a:r>
              <a:rPr lang="en-US" dirty="0" smtClean="0"/>
              <a:t>Allows payers to increase patient access by cutting prior authorizations </a:t>
            </a:r>
            <a:endParaRPr lang="en-US" dirty="0"/>
          </a:p>
        </p:txBody>
      </p:sp>
      <p:sp>
        <p:nvSpPr>
          <p:cNvPr id="8" name="Down Arrow 7"/>
          <p:cNvSpPr/>
          <p:nvPr/>
        </p:nvSpPr>
        <p:spPr bwMode="gray">
          <a:xfrm>
            <a:off x="353833" y="1580848"/>
            <a:ext cx="375832" cy="2140879"/>
          </a:xfrm>
          <a:prstGeom prst="downArrow">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7" name="Rectangle 16"/>
          <p:cNvSpPr/>
          <p:nvPr/>
        </p:nvSpPr>
        <p:spPr bwMode="gray">
          <a:xfrm>
            <a:off x="3716139" y="1522424"/>
            <a:ext cx="2472994" cy="2199304"/>
          </a:xfrm>
          <a:prstGeom prst="rect">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TextBox 17"/>
          <p:cNvSpPr txBox="1"/>
          <p:nvPr/>
        </p:nvSpPr>
        <p:spPr bwMode="gray">
          <a:xfrm>
            <a:off x="3832651" y="2293479"/>
            <a:ext cx="2239971" cy="1269578"/>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1000" dirty="0" smtClean="0"/>
              <a:t>Quickly identifies increases in utilization or costs</a:t>
            </a:r>
            <a:endParaRPr lang="en-US" sz="1000" dirty="0" smtClean="0">
              <a:solidFill>
                <a:srgbClr val="C00000"/>
              </a:solidFill>
            </a:endParaRPr>
          </a:p>
          <a:p>
            <a:pPr marL="171450" indent="-171450">
              <a:spcBef>
                <a:spcPts val="500"/>
              </a:spcBef>
              <a:buFont typeface="Wingdings" panose="05000000000000000000" pitchFamily="2" charset="2"/>
              <a:buChar char="ü"/>
            </a:pPr>
            <a:r>
              <a:rPr lang="en-US" sz="1000" dirty="0" smtClean="0"/>
              <a:t>Allows plan to establish triggers to prevent spikes in utilization</a:t>
            </a:r>
          </a:p>
          <a:p>
            <a:pPr marL="171450" indent="-171450">
              <a:spcBef>
                <a:spcPts val="500"/>
              </a:spcBef>
              <a:buFont typeface="Wingdings" panose="05000000000000000000" pitchFamily="2" charset="2"/>
              <a:buChar char="ü"/>
            </a:pPr>
            <a:r>
              <a:rPr lang="en-US" sz="1000" dirty="0" smtClean="0"/>
              <a:t>Gives </a:t>
            </a:r>
            <a:r>
              <a:rPr lang="en-US" sz="1000" dirty="0"/>
              <a:t>physicians more real-time feedback, </a:t>
            </a:r>
            <a:r>
              <a:rPr lang="en-US" sz="1000" dirty="0" smtClean="0"/>
              <a:t>rather than 3-6 month lag</a:t>
            </a:r>
            <a:endParaRPr lang="en-US" sz="1000" dirty="0"/>
          </a:p>
          <a:p>
            <a:pPr marL="171450" indent="-171450">
              <a:spcBef>
                <a:spcPts val="500"/>
              </a:spcBef>
              <a:buFont typeface="Wingdings" panose="05000000000000000000" pitchFamily="2" charset="2"/>
              <a:buChar char="ü"/>
            </a:pPr>
            <a:r>
              <a:rPr lang="en-US" sz="1000" dirty="0" smtClean="0"/>
              <a:t>Recognizes high-performers sooner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036" y="1688572"/>
            <a:ext cx="457200" cy="455678"/>
          </a:xfrm>
          <a:prstGeom prst="rect">
            <a:avLst/>
          </a:prstGeom>
        </p:spPr>
      </p:pic>
      <p:sp>
        <p:nvSpPr>
          <p:cNvPr id="21" name="TextBox 20"/>
          <p:cNvSpPr txBox="1"/>
          <p:nvPr/>
        </p:nvSpPr>
        <p:spPr bwMode="gray">
          <a:xfrm>
            <a:off x="320675" y="1166187"/>
            <a:ext cx="2926080" cy="169277"/>
          </a:xfrm>
          <a:prstGeom prst="rect">
            <a:avLst/>
          </a:prstGeom>
          <a:noFill/>
        </p:spPr>
        <p:txBody>
          <a:bodyPr wrap="square" lIns="0" tIns="0" rIns="0" bIns="0" rtlCol="0">
            <a:spAutoFit/>
          </a:bodyPr>
          <a:lstStyle/>
          <a:p>
            <a:pPr>
              <a:spcBef>
                <a:spcPts val="500"/>
              </a:spcBef>
            </a:pPr>
            <a:r>
              <a:rPr lang="en-US" sz="1100" b="1" dirty="0" smtClean="0"/>
              <a:t>Indigo Health Plan’s</a:t>
            </a:r>
            <a:r>
              <a:rPr lang="en-US" sz="1100" b="1" baseline="30000" dirty="0" smtClean="0"/>
              <a:t>1</a:t>
            </a:r>
            <a:r>
              <a:rPr lang="en-US" sz="1100" b="1" dirty="0" smtClean="0"/>
              <a:t> PA removal </a:t>
            </a:r>
            <a:r>
              <a:rPr lang="en-US" sz="1100" b="1" dirty="0"/>
              <a:t>p</a:t>
            </a:r>
            <a:r>
              <a:rPr lang="en-US" sz="1100" b="1" dirty="0" smtClean="0"/>
              <a:t>rocess</a:t>
            </a:r>
          </a:p>
        </p:txBody>
      </p:sp>
      <p:sp>
        <p:nvSpPr>
          <p:cNvPr id="22" name="TextBox 21"/>
          <p:cNvSpPr txBox="1"/>
          <p:nvPr/>
        </p:nvSpPr>
        <p:spPr bwMode="gray">
          <a:xfrm>
            <a:off x="3716139" y="1166187"/>
            <a:ext cx="2472994" cy="169277"/>
          </a:xfrm>
          <a:prstGeom prst="rect">
            <a:avLst/>
          </a:prstGeom>
          <a:noFill/>
        </p:spPr>
        <p:txBody>
          <a:bodyPr wrap="square" lIns="0" tIns="0" rIns="0" bIns="0" rtlCol="0">
            <a:spAutoFit/>
          </a:bodyPr>
          <a:lstStyle/>
          <a:p>
            <a:pPr>
              <a:spcBef>
                <a:spcPts val="500"/>
              </a:spcBef>
            </a:pPr>
            <a:r>
              <a:rPr lang="en-US" sz="1100" b="1" dirty="0" smtClean="0"/>
              <a:t>Benefits of monthly </a:t>
            </a:r>
            <a:r>
              <a:rPr lang="en-US" sz="1100" b="1" dirty="0"/>
              <a:t>d</a:t>
            </a:r>
            <a:r>
              <a:rPr lang="en-US" sz="1100" b="1" dirty="0" smtClean="0"/>
              <a:t>ata monitoring</a:t>
            </a:r>
          </a:p>
        </p:txBody>
      </p:sp>
      <p:grpSp>
        <p:nvGrpSpPr>
          <p:cNvPr id="45" name="Group 44"/>
          <p:cNvGrpSpPr/>
          <p:nvPr/>
        </p:nvGrpSpPr>
        <p:grpSpPr>
          <a:xfrm>
            <a:off x="404589" y="1628547"/>
            <a:ext cx="2117548" cy="461665"/>
            <a:chOff x="404589" y="1907761"/>
            <a:chExt cx="2117548" cy="461665"/>
          </a:xfrm>
        </p:grpSpPr>
        <p:sp>
          <p:nvSpPr>
            <p:cNvPr id="23" name="TextBox 22"/>
            <p:cNvSpPr txBox="1"/>
            <p:nvPr/>
          </p:nvSpPr>
          <p:spPr bwMode="gray">
            <a:xfrm>
              <a:off x="948270" y="1907761"/>
              <a:ext cx="1573867" cy="461665"/>
            </a:xfrm>
            <a:prstGeom prst="rect">
              <a:avLst/>
            </a:prstGeom>
            <a:noFill/>
          </p:spPr>
          <p:txBody>
            <a:bodyPr wrap="square" lIns="0" tIns="0" rIns="0" bIns="0" rtlCol="0">
              <a:spAutoFit/>
            </a:bodyPr>
            <a:lstStyle/>
            <a:p>
              <a:pPr>
                <a:spcBef>
                  <a:spcPts val="500"/>
                </a:spcBef>
              </a:pPr>
              <a:r>
                <a:rPr lang="en-US" sz="1000" dirty="0" smtClean="0"/>
                <a:t>Removed PA for codes with the </a:t>
              </a:r>
              <a:r>
                <a:rPr lang="en-US" sz="1000" b="1" dirty="0" smtClean="0"/>
                <a:t>highest approval rates </a:t>
              </a:r>
              <a:r>
                <a:rPr lang="en-US" sz="1000" dirty="0" smtClean="0"/>
                <a:t>and</a:t>
              </a:r>
              <a:r>
                <a:rPr lang="en-US" sz="1000" b="1" dirty="0" smtClean="0"/>
                <a:t> lowest costs</a:t>
              </a:r>
            </a:p>
          </p:txBody>
        </p:sp>
        <p:pic>
          <p:nvPicPr>
            <p:cNvPr id="36" name="Picture 4" descr="C:\Users\leagueJ\Downloads\Magnify_glass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04589" y="2001433"/>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p:cNvSpPr/>
          <p:nvPr/>
        </p:nvSpPr>
        <p:spPr bwMode="gray">
          <a:xfrm>
            <a:off x="320675" y="3868914"/>
            <a:ext cx="5868458" cy="585802"/>
          </a:xfrm>
          <a:prstGeom prst="rect">
            <a:avLst/>
          </a:prstGeom>
          <a:solidFill>
            <a:schemeClr val="accent4"/>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73" name="Group 72"/>
          <p:cNvGrpSpPr/>
          <p:nvPr/>
        </p:nvGrpSpPr>
        <p:grpSpPr>
          <a:xfrm>
            <a:off x="1972744" y="4007927"/>
            <a:ext cx="1880363" cy="307777"/>
            <a:chOff x="1693469" y="4119042"/>
            <a:chExt cx="1880363" cy="307777"/>
          </a:xfrm>
        </p:grpSpPr>
        <p:sp>
          <p:nvSpPr>
            <p:cNvPr id="39" name="TextBox 38"/>
            <p:cNvSpPr txBox="1"/>
            <p:nvPr/>
          </p:nvSpPr>
          <p:spPr bwMode="gray">
            <a:xfrm>
              <a:off x="1693469" y="4134431"/>
              <a:ext cx="428846" cy="276999"/>
            </a:xfrm>
            <a:prstGeom prst="rect">
              <a:avLst/>
            </a:prstGeom>
            <a:noFill/>
          </p:spPr>
          <p:txBody>
            <a:bodyPr wrap="square" lIns="0" tIns="0" rIns="0" bIns="0" rtlCol="0">
              <a:spAutoFit/>
            </a:bodyPr>
            <a:lstStyle/>
            <a:p>
              <a:pPr>
                <a:spcBef>
                  <a:spcPts val="500"/>
                </a:spcBef>
              </a:pPr>
              <a:r>
                <a:rPr lang="en-US" sz="1800" dirty="0" smtClean="0">
                  <a:solidFill>
                    <a:schemeClr val="bg1"/>
                  </a:solidFill>
                </a:rPr>
                <a:t>416</a:t>
              </a:r>
            </a:p>
          </p:txBody>
        </p:sp>
        <p:sp>
          <p:nvSpPr>
            <p:cNvPr id="40" name="TextBox 39"/>
            <p:cNvSpPr txBox="1"/>
            <p:nvPr/>
          </p:nvSpPr>
          <p:spPr bwMode="gray">
            <a:xfrm>
              <a:off x="2208881" y="4119042"/>
              <a:ext cx="1364951" cy="307777"/>
            </a:xfrm>
            <a:prstGeom prst="rect">
              <a:avLst/>
            </a:prstGeom>
            <a:noFill/>
          </p:spPr>
          <p:txBody>
            <a:bodyPr wrap="square" lIns="0" tIns="0" rIns="0" bIns="0" rtlCol="0">
              <a:spAutoFit/>
            </a:bodyPr>
            <a:lstStyle/>
            <a:p>
              <a:pPr>
                <a:spcBef>
                  <a:spcPts val="500"/>
                </a:spcBef>
              </a:pPr>
              <a:r>
                <a:rPr lang="en-US" sz="1000" dirty="0" smtClean="0">
                  <a:solidFill>
                    <a:schemeClr val="bg1"/>
                  </a:solidFill>
                </a:rPr>
                <a:t>Total PA </a:t>
              </a:r>
              <a:r>
                <a:rPr lang="en-US" sz="1000" b="1" dirty="0" smtClean="0">
                  <a:solidFill>
                    <a:schemeClr val="bg1"/>
                  </a:solidFill>
                </a:rPr>
                <a:t>codes removed </a:t>
              </a:r>
              <a:r>
                <a:rPr lang="en-US" sz="1000" dirty="0" smtClean="0">
                  <a:solidFill>
                    <a:schemeClr val="bg1"/>
                  </a:solidFill>
                </a:rPr>
                <a:t>over 2 years</a:t>
              </a:r>
            </a:p>
          </p:txBody>
        </p:sp>
      </p:grpSp>
      <p:grpSp>
        <p:nvGrpSpPr>
          <p:cNvPr id="72" name="Group 71"/>
          <p:cNvGrpSpPr/>
          <p:nvPr/>
        </p:nvGrpSpPr>
        <p:grpSpPr>
          <a:xfrm>
            <a:off x="4079346" y="4007927"/>
            <a:ext cx="2000153" cy="307777"/>
            <a:chOff x="3994676" y="4119042"/>
            <a:chExt cx="2000153" cy="307777"/>
          </a:xfrm>
        </p:grpSpPr>
        <p:sp>
          <p:nvSpPr>
            <p:cNvPr id="41" name="TextBox 40"/>
            <p:cNvSpPr txBox="1"/>
            <p:nvPr/>
          </p:nvSpPr>
          <p:spPr bwMode="gray">
            <a:xfrm>
              <a:off x="3994676" y="4134431"/>
              <a:ext cx="458791" cy="276999"/>
            </a:xfrm>
            <a:prstGeom prst="rect">
              <a:avLst/>
            </a:prstGeom>
            <a:noFill/>
          </p:spPr>
          <p:txBody>
            <a:bodyPr wrap="square" lIns="0" tIns="0" rIns="0" bIns="0" rtlCol="0">
              <a:spAutoFit/>
            </a:bodyPr>
            <a:lstStyle/>
            <a:p>
              <a:pPr>
                <a:spcBef>
                  <a:spcPts val="500"/>
                </a:spcBef>
              </a:pPr>
              <a:r>
                <a:rPr lang="en-US" sz="1800" dirty="0" smtClean="0">
                  <a:solidFill>
                    <a:schemeClr val="bg1"/>
                  </a:solidFill>
                </a:rPr>
                <a:t>40%</a:t>
              </a:r>
            </a:p>
          </p:txBody>
        </p:sp>
        <p:sp>
          <p:nvSpPr>
            <p:cNvPr id="42" name="TextBox 41"/>
            <p:cNvSpPr txBox="1"/>
            <p:nvPr/>
          </p:nvSpPr>
          <p:spPr bwMode="gray">
            <a:xfrm>
              <a:off x="4572429" y="4119042"/>
              <a:ext cx="1422400" cy="307777"/>
            </a:xfrm>
            <a:prstGeom prst="rect">
              <a:avLst/>
            </a:prstGeom>
            <a:noFill/>
          </p:spPr>
          <p:txBody>
            <a:bodyPr wrap="square" lIns="0" tIns="0" rIns="0" bIns="0" rtlCol="0">
              <a:spAutoFit/>
            </a:bodyPr>
            <a:lstStyle/>
            <a:p>
              <a:pPr>
                <a:spcBef>
                  <a:spcPts val="500"/>
                </a:spcBef>
              </a:pPr>
              <a:r>
                <a:rPr lang="en-US" sz="1000" dirty="0" smtClean="0">
                  <a:solidFill>
                    <a:schemeClr val="bg1"/>
                  </a:solidFill>
                </a:rPr>
                <a:t>Total </a:t>
              </a:r>
              <a:r>
                <a:rPr lang="en-US" sz="1000" b="1" dirty="0" smtClean="0">
                  <a:solidFill>
                    <a:schemeClr val="bg1"/>
                  </a:solidFill>
                </a:rPr>
                <a:t>reduction</a:t>
              </a:r>
              <a:r>
                <a:rPr lang="en-US" sz="1000" dirty="0" smtClean="0">
                  <a:solidFill>
                    <a:schemeClr val="bg1"/>
                  </a:solidFill>
                </a:rPr>
                <a:t> in PA codes over 2 years</a:t>
              </a:r>
            </a:p>
          </p:txBody>
        </p:sp>
      </p:grpSp>
      <p:grpSp>
        <p:nvGrpSpPr>
          <p:cNvPr id="74" name="Group 73"/>
          <p:cNvGrpSpPr/>
          <p:nvPr/>
        </p:nvGrpSpPr>
        <p:grpSpPr>
          <a:xfrm>
            <a:off x="642256" y="4007927"/>
            <a:ext cx="1104248" cy="307777"/>
            <a:chOff x="494206" y="4119042"/>
            <a:chExt cx="1104248" cy="307777"/>
          </a:xfrm>
        </p:grpSpPr>
        <p:sp>
          <p:nvSpPr>
            <p:cNvPr id="43" name="TextBox 42"/>
            <p:cNvSpPr txBox="1"/>
            <p:nvPr/>
          </p:nvSpPr>
          <p:spPr bwMode="gray">
            <a:xfrm>
              <a:off x="494206" y="4134431"/>
              <a:ext cx="219070" cy="276999"/>
            </a:xfrm>
            <a:prstGeom prst="rect">
              <a:avLst/>
            </a:prstGeom>
            <a:noFill/>
          </p:spPr>
          <p:txBody>
            <a:bodyPr wrap="square" lIns="0" tIns="0" rIns="0" bIns="0" rtlCol="0">
              <a:spAutoFit/>
            </a:bodyPr>
            <a:lstStyle/>
            <a:p>
              <a:pPr>
                <a:spcBef>
                  <a:spcPts val="500"/>
                </a:spcBef>
              </a:pPr>
              <a:r>
                <a:rPr lang="en-US" sz="1800" dirty="0" smtClean="0">
                  <a:solidFill>
                    <a:schemeClr val="bg1"/>
                  </a:solidFill>
                </a:rPr>
                <a:t>0</a:t>
              </a:r>
            </a:p>
          </p:txBody>
        </p:sp>
        <p:sp>
          <p:nvSpPr>
            <p:cNvPr id="44" name="TextBox 43"/>
            <p:cNvSpPr txBox="1"/>
            <p:nvPr/>
          </p:nvSpPr>
          <p:spPr bwMode="gray">
            <a:xfrm>
              <a:off x="715795" y="4119042"/>
              <a:ext cx="882659" cy="307777"/>
            </a:xfrm>
            <a:prstGeom prst="rect">
              <a:avLst/>
            </a:prstGeom>
            <a:noFill/>
          </p:spPr>
          <p:txBody>
            <a:bodyPr wrap="square" lIns="0" tIns="0" rIns="0" bIns="0" rtlCol="0">
              <a:spAutoFit/>
            </a:bodyPr>
            <a:lstStyle/>
            <a:p>
              <a:pPr>
                <a:spcBef>
                  <a:spcPts val="500"/>
                </a:spcBef>
              </a:pPr>
              <a:r>
                <a:rPr lang="en-US" sz="1000" b="1" dirty="0" smtClean="0">
                  <a:solidFill>
                    <a:schemeClr val="bg1"/>
                  </a:solidFill>
                </a:rPr>
                <a:t>Spikes</a:t>
              </a:r>
              <a:r>
                <a:rPr lang="en-US" sz="1000" dirty="0" smtClean="0">
                  <a:solidFill>
                    <a:schemeClr val="bg1"/>
                  </a:solidFill>
                </a:rPr>
                <a:t> in cost or utilization</a:t>
              </a:r>
            </a:p>
          </p:txBody>
        </p:sp>
      </p:grpSp>
      <p:grpSp>
        <p:nvGrpSpPr>
          <p:cNvPr id="51" name="Group 50"/>
          <p:cNvGrpSpPr/>
          <p:nvPr/>
        </p:nvGrpSpPr>
        <p:grpSpPr>
          <a:xfrm>
            <a:off x="417594" y="2992676"/>
            <a:ext cx="2122409" cy="461665"/>
            <a:chOff x="417594" y="3487177"/>
            <a:chExt cx="2122409" cy="461665"/>
          </a:xfrm>
        </p:grpSpPr>
        <p:sp>
          <p:nvSpPr>
            <p:cNvPr id="34" name="TextBox 33"/>
            <p:cNvSpPr txBox="1"/>
            <p:nvPr/>
          </p:nvSpPr>
          <p:spPr bwMode="gray">
            <a:xfrm>
              <a:off x="948270" y="3487177"/>
              <a:ext cx="1591733" cy="461665"/>
            </a:xfrm>
            <a:prstGeom prst="rect">
              <a:avLst/>
            </a:prstGeom>
            <a:noFill/>
          </p:spPr>
          <p:txBody>
            <a:bodyPr wrap="square" lIns="0" tIns="0" rIns="0" bIns="0" rtlCol="0">
              <a:spAutoFit/>
            </a:bodyPr>
            <a:lstStyle/>
            <a:p>
              <a:pPr>
                <a:spcBef>
                  <a:spcPts val="500"/>
                </a:spcBef>
              </a:pPr>
              <a:r>
                <a:rPr lang="en-US" sz="1000" b="1" dirty="0" smtClean="0"/>
                <a:t>Removed 200-250 codes </a:t>
              </a:r>
              <a:r>
                <a:rPr lang="en-US" sz="1000" dirty="0" smtClean="0"/>
                <a:t>in year 1; set 5% target rate of reduction for year 2</a:t>
              </a:r>
            </a:p>
          </p:txBody>
        </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594" y="3580849"/>
              <a:ext cx="274320" cy="274320"/>
            </a:xfrm>
            <a:prstGeom prst="rect">
              <a:avLst/>
            </a:prstGeom>
          </p:spPr>
        </p:pic>
      </p:grpSp>
      <p:grpSp>
        <p:nvGrpSpPr>
          <p:cNvPr id="61" name="Group 60"/>
          <p:cNvGrpSpPr/>
          <p:nvPr/>
        </p:nvGrpSpPr>
        <p:grpSpPr>
          <a:xfrm>
            <a:off x="320675" y="2289379"/>
            <a:ext cx="2320926" cy="504130"/>
            <a:chOff x="320675" y="2931636"/>
            <a:chExt cx="2320926" cy="504130"/>
          </a:xfrm>
        </p:grpSpPr>
        <p:sp>
          <p:nvSpPr>
            <p:cNvPr id="56" name="Rectangle 55"/>
            <p:cNvSpPr/>
            <p:nvPr/>
          </p:nvSpPr>
          <p:spPr bwMode="gray">
            <a:xfrm>
              <a:off x="320675" y="2931636"/>
              <a:ext cx="2320926" cy="504130"/>
            </a:xfrm>
            <a:prstGeom prst="rect">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47" name="Group 46"/>
            <p:cNvGrpSpPr/>
            <p:nvPr/>
          </p:nvGrpSpPr>
          <p:grpSpPr>
            <a:xfrm>
              <a:off x="396362" y="3031203"/>
              <a:ext cx="2245239" cy="304996"/>
              <a:chOff x="396362" y="3006424"/>
              <a:chExt cx="2245239" cy="304996"/>
            </a:xfrm>
          </p:grpSpPr>
          <p:sp>
            <p:nvSpPr>
              <p:cNvPr id="26" name="TextBox 25"/>
              <p:cNvSpPr txBox="1"/>
              <p:nvPr/>
            </p:nvSpPr>
            <p:spPr bwMode="gray">
              <a:xfrm>
                <a:off x="948271" y="3006424"/>
                <a:ext cx="1693330" cy="304996"/>
              </a:xfrm>
              <a:prstGeom prst="rect">
                <a:avLst/>
              </a:prstGeom>
              <a:noFill/>
            </p:spPr>
            <p:txBody>
              <a:bodyPr wrap="square" lIns="0" tIns="0" rIns="0" bIns="0" rtlCol="0">
                <a:spAutoFit/>
              </a:bodyPr>
              <a:lstStyle/>
              <a:p>
                <a:pPr>
                  <a:spcBef>
                    <a:spcPts val="500"/>
                  </a:spcBef>
                </a:pPr>
                <a:r>
                  <a:rPr lang="en-US" sz="1000" dirty="0" smtClean="0"/>
                  <a:t>Performed </a:t>
                </a:r>
                <a:r>
                  <a:rPr lang="en-US" sz="1000" b="1" dirty="0" smtClean="0"/>
                  <a:t>monthly</a:t>
                </a:r>
                <a:r>
                  <a:rPr lang="en-US" sz="1000" dirty="0" smtClean="0"/>
                  <a:t> reviews of cost/utilization data</a:t>
                </a: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62" y="3022219"/>
                <a:ext cx="274320" cy="273407"/>
              </a:xfrm>
              <a:prstGeom prst="rect">
                <a:avLst/>
              </a:prstGeom>
            </p:spPr>
          </p:pic>
        </p:grpSp>
      </p:grpSp>
      <p:sp>
        <p:nvSpPr>
          <p:cNvPr id="10" name="Text Placeholder 9"/>
          <p:cNvSpPr>
            <a:spLocks noGrp="1"/>
          </p:cNvSpPr>
          <p:nvPr>
            <p:ph type="body" sz="quarter" idx="26"/>
          </p:nvPr>
        </p:nvSpPr>
        <p:spPr>
          <a:xfrm>
            <a:off x="320675" y="45947"/>
            <a:ext cx="2926080" cy="138499"/>
          </a:xfrm>
        </p:spPr>
        <p:txBody>
          <a:bodyPr/>
          <a:lstStyle/>
          <a:p>
            <a:r>
              <a:rPr lang="en-US" dirty="0" smtClean="0"/>
              <a:t>Outcomes tracking</a:t>
            </a:r>
            <a:endParaRPr lang="en-US" dirty="0"/>
          </a:p>
        </p:txBody>
      </p:sp>
      <p:sp>
        <p:nvSpPr>
          <p:cNvPr id="46" name="Text Placeholder 5"/>
          <p:cNvSpPr>
            <a:spLocks noGrp="1"/>
          </p:cNvSpPr>
          <p:nvPr>
            <p:ph type="body" sz="quarter" idx="28"/>
          </p:nvPr>
        </p:nvSpPr>
        <p:spPr>
          <a:xfrm>
            <a:off x="0" y="4544011"/>
            <a:ext cx="1746504" cy="76944"/>
          </a:xfrm>
        </p:spPr>
        <p:txBody>
          <a:bodyPr/>
          <a:lstStyle/>
          <a:p>
            <a:r>
              <a:rPr lang="en-US" dirty="0" smtClean="0"/>
              <a:t>Pseudonym.</a:t>
            </a:r>
            <a:endParaRPr lang="en-US" dirty="0"/>
          </a:p>
        </p:txBody>
      </p:sp>
      <p:sp>
        <p:nvSpPr>
          <p:cNvPr id="50" name="Text Placeholder 4"/>
          <p:cNvSpPr>
            <a:spLocks noGrp="1"/>
          </p:cNvSpPr>
          <p:nvPr>
            <p:ph type="body" sz="quarter" idx="27"/>
          </p:nvPr>
        </p:nvSpPr>
        <p:spPr>
          <a:xfrm>
            <a:off x="4683833" y="4620955"/>
            <a:ext cx="1716967" cy="179644"/>
          </a:xfrm>
        </p:spPr>
        <p:txBody>
          <a:bodyPr/>
          <a:lstStyle/>
          <a:p>
            <a:pPr algn="r"/>
            <a:r>
              <a:rPr lang="en-US" dirty="0"/>
              <a:t>Source: </a:t>
            </a:r>
            <a:r>
              <a:rPr lang="en-US" dirty="0" smtClean="0"/>
              <a:t>Advisory Board Research interviews </a:t>
            </a:r>
            <a:r>
              <a:rPr lang="en-US" dirty="0"/>
              <a:t>and analysis</a:t>
            </a:r>
            <a:r>
              <a:rPr lang="en-US" dirty="0" smtClean="0"/>
              <a:t>.</a:t>
            </a:r>
            <a:endParaRPr lang="en-US" dirty="0"/>
          </a:p>
        </p:txBody>
      </p:sp>
    </p:spTree>
    <p:extLst>
      <p:ext uri="{BB962C8B-B14F-4D97-AF65-F5344CB8AC3E}">
        <p14:creationId xmlns:p14="http://schemas.microsoft.com/office/powerpoint/2010/main" val="178387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bwMode="gray">
          <a:xfrm>
            <a:off x="1164211" y="1051378"/>
            <a:ext cx="4594905" cy="761747"/>
          </a:xfrm>
        </p:spPr>
        <p:txBody>
          <a:bodyPr/>
          <a:lstStyle/>
          <a:p>
            <a:r>
              <a:rPr lang="en-US" b="1" dirty="0" smtClean="0"/>
              <a:t>Payers are breaking down traditional internal and external silos to build </a:t>
            </a:r>
            <a:r>
              <a:rPr lang="en-US" b="1" dirty="0"/>
              <a:t>new capabilities and perspectives </a:t>
            </a:r>
            <a:r>
              <a:rPr lang="en-US" b="1" dirty="0" smtClean="0"/>
              <a:t>that drive </a:t>
            </a:r>
            <a:r>
              <a:rPr lang="en-US" b="1" dirty="0"/>
              <a:t>‘smarter’ </a:t>
            </a:r>
            <a:r>
              <a:rPr lang="en-US" b="1" dirty="0" smtClean="0"/>
              <a:t>decisions</a:t>
            </a:r>
            <a:endParaRPr lang="en-US" b="1" dirty="0"/>
          </a:p>
        </p:txBody>
      </p:sp>
      <p:grpSp>
        <p:nvGrpSpPr>
          <p:cNvPr id="2" name="Group 1"/>
          <p:cNvGrpSpPr/>
          <p:nvPr/>
        </p:nvGrpSpPr>
        <p:grpSpPr>
          <a:xfrm>
            <a:off x="518030" y="1454974"/>
            <a:ext cx="511474" cy="675876"/>
            <a:chOff x="518030" y="1454974"/>
            <a:chExt cx="511474" cy="675876"/>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bwMode="gray">
            <a:xfrm>
              <a:off x="639461" y="1590584"/>
              <a:ext cx="188404" cy="340489"/>
            </a:xfrm>
            <a:prstGeom prst="rect">
              <a:avLst/>
            </a:prstGeom>
          </p:spPr>
        </p:pic>
        <p:sp>
          <p:nvSpPr>
            <p:cNvPr id="8" name="Isosceles Triangle 68"/>
            <p:cNvSpPr/>
            <p:nvPr/>
          </p:nvSpPr>
          <p:spPr bwMode="gray">
            <a:xfrm rot="9000000">
              <a:off x="518030" y="1454974"/>
              <a:ext cx="511474" cy="675876"/>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4"/>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spcBef>
                  <a:spcPts val="500"/>
                </a:spcBef>
              </a:pPr>
              <a:endParaRPr lang="en-US" sz="1000" dirty="0" smtClean="0">
                <a:solidFill>
                  <a:schemeClr val="bg1"/>
                </a:solidFill>
              </a:endParaRPr>
            </a:p>
          </p:txBody>
        </p:sp>
      </p:grpSp>
      <p:cxnSp>
        <p:nvCxnSpPr>
          <p:cNvPr id="3" name="Straight Connector 2"/>
          <p:cNvCxnSpPr/>
          <p:nvPr/>
        </p:nvCxnSpPr>
        <p:spPr bwMode="gray">
          <a:xfrm>
            <a:off x="1164211" y="2013284"/>
            <a:ext cx="4338231" cy="0"/>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27"/>
          </p:nvPr>
        </p:nvSpPr>
        <p:spPr bwMode="gray">
          <a:xfrm>
            <a:off x="1193018" y="2166042"/>
            <a:ext cx="4477866" cy="1966692"/>
          </a:xfrm>
        </p:spPr>
        <p:txBody>
          <a:bodyPr/>
          <a:lstStyle/>
          <a:p>
            <a:pPr marL="342900" indent="-342900">
              <a:buFont typeface="+mj-lt"/>
              <a:buAutoNum type="arabicPeriod"/>
            </a:pPr>
            <a:r>
              <a:rPr lang="en-US" sz="1400" dirty="0" smtClean="0"/>
              <a:t>When do you need to engage multiple stakeholders within payer/provider organizations in discussions about value? </a:t>
            </a:r>
          </a:p>
          <a:p>
            <a:pPr marL="342900" indent="-342900">
              <a:buFont typeface="+mj-lt"/>
              <a:buAutoNum type="arabicPeriod"/>
            </a:pPr>
            <a:r>
              <a:rPr lang="en-US" sz="1400" dirty="0" smtClean="0"/>
              <a:t>Where do you focus your HTA strategy today?</a:t>
            </a:r>
          </a:p>
          <a:p>
            <a:pPr marL="342900" indent="-342900">
              <a:buFont typeface="+mj-lt"/>
              <a:buAutoNum type="arabicPeriod"/>
            </a:pPr>
            <a:r>
              <a:rPr lang="en-US" sz="1400" dirty="0" smtClean="0"/>
              <a:t>How might the growing influence and expanded purview of HTAs impact your approach to engaging third-party ‘influencers’? </a:t>
            </a:r>
          </a:p>
        </p:txBody>
      </p:sp>
    </p:spTree>
    <p:extLst>
      <p:ext uri="{BB962C8B-B14F-4D97-AF65-F5344CB8AC3E}">
        <p14:creationId xmlns:p14="http://schemas.microsoft.com/office/powerpoint/2010/main" val="274711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gray">
          <a:xfrm>
            <a:off x="4310798" y="1353312"/>
            <a:ext cx="1873237" cy="254569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2" name="Title 51"/>
          <p:cNvSpPr>
            <a:spLocks noGrp="1"/>
          </p:cNvSpPr>
          <p:nvPr>
            <p:ph type="title"/>
          </p:nvPr>
        </p:nvSpPr>
        <p:spPr>
          <a:xfrm>
            <a:off x="320674" y="317903"/>
            <a:ext cx="5950423" cy="276999"/>
          </a:xfrm>
        </p:spPr>
        <p:txBody>
          <a:bodyPr/>
          <a:lstStyle/>
          <a:p>
            <a:r>
              <a:rPr lang="en-US" dirty="0" smtClean="0"/>
              <a:t>How payers think about value</a:t>
            </a:r>
            <a:endParaRPr lang="en-US" dirty="0"/>
          </a:p>
        </p:txBody>
      </p:sp>
      <p:sp>
        <p:nvSpPr>
          <p:cNvPr id="53" name="Text Placeholder 52"/>
          <p:cNvSpPr>
            <a:spLocks noGrp="1"/>
          </p:cNvSpPr>
          <p:nvPr>
            <p:ph type="body" sz="quarter" idx="25"/>
          </p:nvPr>
        </p:nvSpPr>
        <p:spPr>
          <a:xfrm>
            <a:off x="320674" y="718356"/>
            <a:ext cx="6080125" cy="215444"/>
          </a:xfrm>
        </p:spPr>
        <p:txBody>
          <a:bodyPr/>
          <a:lstStyle/>
          <a:p>
            <a:r>
              <a:rPr lang="en-US" dirty="0" smtClean="0"/>
              <a:t>Insights on the current and future state of medical value </a:t>
            </a:r>
            <a:endParaRPr lang="en-US" dirty="0"/>
          </a:p>
        </p:txBody>
      </p:sp>
      <p:sp>
        <p:nvSpPr>
          <p:cNvPr id="54" name="Text Placeholder 53"/>
          <p:cNvSpPr>
            <a:spLocks noGrp="1"/>
          </p:cNvSpPr>
          <p:nvPr>
            <p:ph type="body" sz="quarter" idx="26"/>
          </p:nvPr>
        </p:nvSpPr>
        <p:spPr>
          <a:xfrm>
            <a:off x="320675" y="45947"/>
            <a:ext cx="2926080" cy="138499"/>
          </a:xfrm>
        </p:spPr>
        <p:txBody>
          <a:bodyPr/>
          <a:lstStyle/>
          <a:p>
            <a:endParaRPr lang="en-US" dirty="0"/>
          </a:p>
        </p:txBody>
      </p:sp>
      <p:sp>
        <p:nvSpPr>
          <p:cNvPr id="43" name="Text Placeholder 16"/>
          <p:cNvSpPr txBox="1">
            <a:spLocks/>
          </p:cNvSpPr>
          <p:nvPr/>
        </p:nvSpPr>
        <p:spPr bwMode="gray">
          <a:xfrm>
            <a:off x="401253" y="1406046"/>
            <a:ext cx="457200" cy="338554"/>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2200" b="0" dirty="0" smtClean="0"/>
              <a:t>1</a:t>
            </a:r>
            <a:endParaRPr lang="en-US" sz="2200" b="0" dirty="0"/>
          </a:p>
        </p:txBody>
      </p:sp>
      <p:sp>
        <p:nvSpPr>
          <p:cNvPr id="44" name="TextBox 43"/>
          <p:cNvSpPr txBox="1"/>
          <p:nvPr/>
        </p:nvSpPr>
        <p:spPr bwMode="gray">
          <a:xfrm>
            <a:off x="401253" y="1859442"/>
            <a:ext cx="1617101" cy="338554"/>
          </a:xfrm>
          <a:prstGeom prst="rect">
            <a:avLst/>
          </a:prstGeom>
          <a:noFill/>
        </p:spPr>
        <p:txBody>
          <a:bodyPr wrap="square" lIns="0" tIns="0" rIns="0" bIns="0" rtlCol="0">
            <a:spAutoFit/>
          </a:bodyPr>
          <a:lstStyle/>
          <a:p>
            <a:r>
              <a:rPr lang="en-US" sz="1100" b="1" dirty="0" smtClean="0"/>
              <a:t>How do payers define value?</a:t>
            </a:r>
          </a:p>
        </p:txBody>
      </p:sp>
      <p:sp>
        <p:nvSpPr>
          <p:cNvPr id="58" name="Text Placeholder 16"/>
          <p:cNvSpPr txBox="1">
            <a:spLocks/>
          </p:cNvSpPr>
          <p:nvPr/>
        </p:nvSpPr>
        <p:spPr bwMode="gray">
          <a:xfrm>
            <a:off x="2392539" y="1406046"/>
            <a:ext cx="457200" cy="338554"/>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2200" b="0" dirty="0" smtClean="0"/>
              <a:t>2</a:t>
            </a:r>
            <a:endParaRPr lang="en-US" sz="2200" b="0" dirty="0"/>
          </a:p>
        </p:txBody>
      </p:sp>
      <p:sp>
        <p:nvSpPr>
          <p:cNvPr id="59" name="TextBox 58"/>
          <p:cNvSpPr txBox="1"/>
          <p:nvPr/>
        </p:nvSpPr>
        <p:spPr bwMode="gray">
          <a:xfrm>
            <a:off x="2392539" y="1859442"/>
            <a:ext cx="1617101" cy="338554"/>
          </a:xfrm>
          <a:prstGeom prst="rect">
            <a:avLst/>
          </a:prstGeom>
          <a:noFill/>
        </p:spPr>
        <p:txBody>
          <a:bodyPr wrap="square" lIns="0" tIns="0" rIns="0" bIns="0" rtlCol="0">
            <a:spAutoFit/>
          </a:bodyPr>
          <a:lstStyle/>
          <a:p>
            <a:r>
              <a:rPr lang="en-US" sz="1100" b="1" dirty="0" smtClean="0"/>
              <a:t>How do they assess value?</a:t>
            </a:r>
          </a:p>
        </p:txBody>
      </p:sp>
      <p:sp>
        <p:nvSpPr>
          <p:cNvPr id="62" name="Text Placeholder 16"/>
          <p:cNvSpPr txBox="1">
            <a:spLocks/>
          </p:cNvSpPr>
          <p:nvPr/>
        </p:nvSpPr>
        <p:spPr bwMode="gray">
          <a:xfrm>
            <a:off x="4463024" y="1406046"/>
            <a:ext cx="457200" cy="338554"/>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2200" b="0" dirty="0" smtClean="0"/>
              <a:t>3</a:t>
            </a:r>
            <a:endParaRPr lang="en-US" sz="2200" b="0" dirty="0"/>
          </a:p>
        </p:txBody>
      </p:sp>
      <p:sp>
        <p:nvSpPr>
          <p:cNvPr id="63" name="TextBox 62"/>
          <p:cNvSpPr txBox="1"/>
          <p:nvPr/>
        </p:nvSpPr>
        <p:spPr bwMode="gray">
          <a:xfrm>
            <a:off x="4463024" y="1859442"/>
            <a:ext cx="1617101" cy="338554"/>
          </a:xfrm>
          <a:prstGeom prst="rect">
            <a:avLst/>
          </a:prstGeom>
          <a:noFill/>
        </p:spPr>
        <p:txBody>
          <a:bodyPr wrap="square" lIns="0" tIns="0" rIns="0" bIns="0" rtlCol="0">
            <a:spAutoFit/>
          </a:bodyPr>
          <a:lstStyle/>
          <a:p>
            <a:r>
              <a:rPr lang="en-US" sz="1100" b="1" dirty="0" smtClean="0"/>
              <a:t>How will the value framework evolve?</a:t>
            </a:r>
          </a:p>
        </p:txBody>
      </p:sp>
      <p:sp>
        <p:nvSpPr>
          <p:cNvPr id="2" name="Rectangle 1"/>
          <p:cNvSpPr/>
          <p:nvPr/>
        </p:nvSpPr>
        <p:spPr>
          <a:xfrm>
            <a:off x="284747" y="2499873"/>
            <a:ext cx="1667013" cy="1015663"/>
          </a:xfrm>
          <a:prstGeom prst="rect">
            <a:avLst/>
          </a:prstGeom>
        </p:spPr>
        <p:txBody>
          <a:bodyPr wrap="square">
            <a:spAutoFit/>
          </a:bodyPr>
          <a:lstStyle/>
          <a:p>
            <a:r>
              <a:rPr lang="en-US" sz="1000" dirty="0"/>
              <a:t>Three dynamic elements of </a:t>
            </a:r>
            <a:r>
              <a:rPr lang="en-US" sz="1000" dirty="0" smtClean="0"/>
              <a:t>the </a:t>
            </a:r>
            <a:r>
              <a:rPr lang="en-US" sz="1000" b="1" dirty="0"/>
              <a:t>local ecosystem shape how payers perceive value </a:t>
            </a:r>
            <a:r>
              <a:rPr lang="en-US" sz="1000" dirty="0"/>
              <a:t>‘priorities’ and their ability to influence appropriate use</a:t>
            </a:r>
          </a:p>
        </p:txBody>
      </p:sp>
      <p:sp>
        <p:nvSpPr>
          <p:cNvPr id="16" name="Text Placeholder 106"/>
          <p:cNvSpPr>
            <a:spLocks noGrp="1"/>
          </p:cNvSpPr>
          <p:nvPr>
            <p:ph type="body" sz="quarter" idx="4294967295"/>
          </p:nvPr>
        </p:nvSpPr>
        <p:spPr>
          <a:xfrm>
            <a:off x="2392539" y="2499873"/>
            <a:ext cx="1708406" cy="1088995"/>
          </a:xfrm>
          <a:prstGeom prst="rect">
            <a:avLst/>
          </a:prstGeom>
        </p:spPr>
        <p:txBody>
          <a:bodyPr/>
          <a:lstStyle/>
          <a:p>
            <a:pPr marL="0" indent="0">
              <a:buNone/>
            </a:pPr>
            <a:r>
              <a:rPr lang="en-US" dirty="0" smtClean="0"/>
              <a:t>In light of medical innovation—and its complexity—payers are building </a:t>
            </a:r>
            <a:r>
              <a:rPr lang="en-US" b="1" dirty="0" smtClean="0"/>
              <a:t>new capabilities and bringing in new perspectives </a:t>
            </a:r>
            <a:r>
              <a:rPr lang="en-US" dirty="0" smtClean="0"/>
              <a:t>to drive ‘smarter’ decisions</a:t>
            </a:r>
            <a:endParaRPr lang="en-US" dirty="0"/>
          </a:p>
        </p:txBody>
      </p:sp>
      <p:sp>
        <p:nvSpPr>
          <p:cNvPr id="17" name="Text Placeholder 108"/>
          <p:cNvSpPr>
            <a:spLocks noGrp="1"/>
          </p:cNvSpPr>
          <p:nvPr>
            <p:ph type="body" sz="quarter" idx="4294967295"/>
          </p:nvPr>
        </p:nvSpPr>
        <p:spPr>
          <a:xfrm>
            <a:off x="4463024" y="2499873"/>
            <a:ext cx="1721011" cy="1231106"/>
          </a:xfrm>
          <a:prstGeom prst="rect">
            <a:avLst/>
          </a:prstGeom>
        </p:spPr>
        <p:txBody>
          <a:bodyPr/>
          <a:lstStyle/>
          <a:p>
            <a:pPr marL="0" indent="0">
              <a:buNone/>
            </a:pPr>
            <a:r>
              <a:rPr lang="en-US" b="1" dirty="0" smtClean="0"/>
              <a:t>Complex questions </a:t>
            </a:r>
            <a:r>
              <a:rPr lang="en-US" dirty="0" smtClean="0"/>
              <a:t>about the role of payers in value delivery amid changing payment models, market dynamics and political uncertainty </a:t>
            </a:r>
            <a:r>
              <a:rPr lang="en-US" b="1" dirty="0" smtClean="0"/>
              <a:t>will shape value discussions 3-5 years </a:t>
            </a:r>
            <a:r>
              <a:rPr lang="en-US" dirty="0" smtClean="0"/>
              <a:t>from now</a:t>
            </a:r>
            <a:endParaRPr lang="en-US" dirty="0"/>
          </a:p>
        </p:txBody>
      </p:sp>
      <p:sp>
        <p:nvSpPr>
          <p:cNvPr id="19" name="Text Placeholder 4"/>
          <p:cNvSpPr>
            <a:spLocks noGrp="1"/>
          </p:cNvSpPr>
          <p:nvPr>
            <p:ph type="body" sz="quarter" idx="27"/>
          </p:nvPr>
        </p:nvSpPr>
        <p:spPr>
          <a:xfrm>
            <a:off x="4683833" y="4620955"/>
            <a:ext cx="1716967" cy="179644"/>
          </a:xfrm>
        </p:spPr>
        <p:txBody>
          <a:bodyPr/>
          <a:lstStyle/>
          <a:p>
            <a:pPr algn="r"/>
            <a:r>
              <a:rPr lang="en-US" dirty="0"/>
              <a:t>Source: </a:t>
            </a:r>
            <a:r>
              <a:rPr lang="en-US" dirty="0" smtClean="0"/>
              <a:t>Advisory Board Research interviews </a:t>
            </a:r>
            <a:r>
              <a:rPr lang="en-US" dirty="0"/>
              <a:t>and analysis</a:t>
            </a:r>
            <a:r>
              <a:rPr lang="en-US" dirty="0" smtClean="0"/>
              <a:t>.</a:t>
            </a:r>
            <a:endParaRPr lang="en-US" dirty="0"/>
          </a:p>
        </p:txBody>
      </p:sp>
    </p:spTree>
    <p:extLst>
      <p:ext uri="{BB962C8B-B14F-4D97-AF65-F5344CB8AC3E}">
        <p14:creationId xmlns:p14="http://schemas.microsoft.com/office/powerpoint/2010/main" val="3869729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320675" y="317903"/>
            <a:ext cx="5759450" cy="276999"/>
          </a:xfrm>
        </p:spPr>
        <p:txBody>
          <a:bodyPr/>
          <a:lstStyle/>
          <a:p>
            <a:r>
              <a:rPr lang="en-US" dirty="0" smtClean="0"/>
              <a:t>Payers want evidence to direct appropriate use</a:t>
            </a:r>
            <a:endParaRPr lang="en-US" dirty="0"/>
          </a:p>
        </p:txBody>
      </p:sp>
      <p:sp>
        <p:nvSpPr>
          <p:cNvPr id="22" name="Text Placeholder 2"/>
          <p:cNvSpPr>
            <a:spLocks noGrp="1"/>
          </p:cNvSpPr>
          <p:nvPr>
            <p:ph type="body" sz="quarter" idx="25"/>
          </p:nvPr>
        </p:nvSpPr>
        <p:spPr>
          <a:xfrm>
            <a:off x="320675" y="718356"/>
            <a:ext cx="5760720" cy="215444"/>
          </a:xfrm>
        </p:spPr>
        <p:txBody>
          <a:bodyPr/>
          <a:lstStyle/>
          <a:p>
            <a:r>
              <a:rPr lang="en-US" dirty="0" smtClean="0"/>
              <a:t>In the absence of clarity on who and when, payers default to net cost</a:t>
            </a:r>
          </a:p>
        </p:txBody>
      </p:sp>
      <p:sp>
        <p:nvSpPr>
          <p:cNvPr id="13" name="Pentagon 12"/>
          <p:cNvSpPr/>
          <p:nvPr/>
        </p:nvSpPr>
        <p:spPr bwMode="gray">
          <a:xfrm>
            <a:off x="0" y="1296180"/>
            <a:ext cx="3241964" cy="386339"/>
          </a:xfrm>
          <a:prstGeom prst="homePlat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smtClean="0">
              <a:solidFill>
                <a:sysClr val="windowText" lastClr="000000"/>
              </a:solidFill>
            </a:endParaRPr>
          </a:p>
        </p:txBody>
      </p:sp>
      <p:sp>
        <p:nvSpPr>
          <p:cNvPr id="6" name="Rectangle 5"/>
          <p:cNvSpPr/>
          <p:nvPr/>
        </p:nvSpPr>
        <p:spPr bwMode="gray">
          <a:xfrm>
            <a:off x="3375090" y="1585965"/>
            <a:ext cx="2450234" cy="2940992"/>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grpSp>
        <p:nvGrpSpPr>
          <p:cNvPr id="3" name="Group 2"/>
          <p:cNvGrpSpPr/>
          <p:nvPr/>
        </p:nvGrpSpPr>
        <p:grpSpPr>
          <a:xfrm>
            <a:off x="3682569" y="2245296"/>
            <a:ext cx="1835276" cy="1952370"/>
            <a:chOff x="3638653" y="2194083"/>
            <a:chExt cx="1835276" cy="1952370"/>
          </a:xfrm>
        </p:grpSpPr>
        <p:sp>
          <p:nvSpPr>
            <p:cNvPr id="34" name="TextBox 33"/>
            <p:cNvSpPr txBox="1"/>
            <p:nvPr/>
          </p:nvSpPr>
          <p:spPr bwMode="gray">
            <a:xfrm>
              <a:off x="3892281" y="2194083"/>
              <a:ext cx="1526566" cy="615553"/>
            </a:xfrm>
            <a:prstGeom prst="rect">
              <a:avLst/>
            </a:prstGeom>
            <a:noFill/>
          </p:spPr>
          <p:txBody>
            <a:bodyPr vert="horz" wrap="square" lIns="0" tIns="0" rIns="0" bIns="0" rtlCol="0">
              <a:spAutoFit/>
            </a:bodyPr>
            <a:lstStyle/>
            <a:p>
              <a:pPr>
                <a:spcBef>
                  <a:spcPts val="300"/>
                </a:spcBef>
              </a:pPr>
              <a:r>
                <a:rPr lang="en-US" sz="1000" dirty="0" smtClean="0"/>
                <a:t>How do you </a:t>
              </a:r>
              <a:r>
                <a:rPr lang="en-US" sz="1000" b="1" dirty="0" smtClean="0"/>
                <a:t>stratify populations to match </a:t>
              </a:r>
              <a:r>
                <a:rPr lang="en-US" sz="1000" dirty="0" smtClean="0"/>
                <a:t>each</a:t>
              </a:r>
              <a:r>
                <a:rPr lang="en-US" sz="1000" b="1" dirty="0" smtClean="0"/>
                <a:t> </a:t>
              </a:r>
              <a:r>
                <a:rPr lang="en-US" sz="1000" dirty="0" smtClean="0"/>
                <a:t>patient to the best therapy?</a:t>
              </a:r>
            </a:p>
          </p:txBody>
        </p:sp>
        <p:sp>
          <p:nvSpPr>
            <p:cNvPr id="35" name="TextBox 34"/>
            <p:cNvSpPr txBox="1"/>
            <p:nvPr/>
          </p:nvSpPr>
          <p:spPr bwMode="gray">
            <a:xfrm>
              <a:off x="3655607" y="2332582"/>
              <a:ext cx="205826" cy="338554"/>
            </a:xfrm>
            <a:prstGeom prst="rect">
              <a:avLst/>
            </a:prstGeom>
            <a:noFill/>
          </p:spPr>
          <p:txBody>
            <a:bodyPr vert="horz" wrap="square" lIns="0" tIns="0" rIns="0" bIns="0" rtlCol="0">
              <a:spAutoFit/>
            </a:bodyPr>
            <a:lstStyle/>
            <a:p>
              <a:r>
                <a:rPr lang="en-US" sz="2200" dirty="0" smtClean="0">
                  <a:solidFill>
                    <a:schemeClr val="accent6"/>
                  </a:solidFill>
                </a:rPr>
                <a:t>1</a:t>
              </a:r>
            </a:p>
          </p:txBody>
        </p:sp>
        <p:sp>
          <p:nvSpPr>
            <p:cNvPr id="36" name="TextBox 35"/>
            <p:cNvSpPr txBox="1"/>
            <p:nvPr/>
          </p:nvSpPr>
          <p:spPr bwMode="gray">
            <a:xfrm>
              <a:off x="3906306" y="3085630"/>
              <a:ext cx="1567623" cy="461665"/>
            </a:xfrm>
            <a:prstGeom prst="rect">
              <a:avLst/>
            </a:prstGeom>
            <a:noFill/>
          </p:spPr>
          <p:txBody>
            <a:bodyPr vert="horz" wrap="square" lIns="0" tIns="0" rIns="0" bIns="0" rtlCol="0">
              <a:spAutoFit/>
            </a:bodyPr>
            <a:lstStyle/>
            <a:p>
              <a:pPr>
                <a:spcBef>
                  <a:spcPts val="300"/>
                </a:spcBef>
              </a:pPr>
              <a:r>
                <a:rPr lang="en-US" sz="1000" dirty="0" smtClean="0"/>
                <a:t>What </a:t>
              </a:r>
              <a:r>
                <a:rPr lang="en-US" sz="1000" b="1" dirty="0" smtClean="0"/>
                <a:t>time horizon matters</a:t>
              </a:r>
              <a:r>
                <a:rPr lang="en-US" sz="1000" dirty="0" smtClean="0"/>
                <a:t> when measuring value endpoints?</a:t>
              </a:r>
            </a:p>
          </p:txBody>
        </p:sp>
        <p:sp>
          <p:nvSpPr>
            <p:cNvPr id="37" name="TextBox 36"/>
            <p:cNvSpPr txBox="1"/>
            <p:nvPr/>
          </p:nvSpPr>
          <p:spPr bwMode="gray">
            <a:xfrm>
              <a:off x="3644304" y="3147185"/>
              <a:ext cx="205826" cy="338554"/>
            </a:xfrm>
            <a:prstGeom prst="rect">
              <a:avLst/>
            </a:prstGeom>
            <a:noFill/>
          </p:spPr>
          <p:txBody>
            <a:bodyPr vert="horz" wrap="square" lIns="0" tIns="0" rIns="0" bIns="0" rtlCol="0">
              <a:spAutoFit/>
            </a:bodyPr>
            <a:lstStyle/>
            <a:p>
              <a:r>
                <a:rPr lang="en-US" sz="2200" dirty="0">
                  <a:solidFill>
                    <a:schemeClr val="accent6"/>
                  </a:solidFill>
                </a:rPr>
                <a:t>2</a:t>
              </a:r>
              <a:endParaRPr lang="en-US" sz="2200" dirty="0" smtClean="0">
                <a:solidFill>
                  <a:schemeClr val="accent6"/>
                </a:solidFill>
              </a:endParaRPr>
            </a:p>
          </p:txBody>
        </p:sp>
        <p:sp>
          <p:nvSpPr>
            <p:cNvPr id="38" name="TextBox 37"/>
            <p:cNvSpPr txBox="1"/>
            <p:nvPr/>
          </p:nvSpPr>
          <p:spPr bwMode="gray">
            <a:xfrm>
              <a:off x="3875326" y="3823288"/>
              <a:ext cx="1567623" cy="307777"/>
            </a:xfrm>
            <a:prstGeom prst="rect">
              <a:avLst/>
            </a:prstGeom>
            <a:noFill/>
          </p:spPr>
          <p:txBody>
            <a:bodyPr vert="horz" wrap="square" lIns="0" tIns="0" rIns="0" bIns="0" rtlCol="0">
              <a:spAutoFit/>
            </a:bodyPr>
            <a:lstStyle/>
            <a:p>
              <a:pPr>
                <a:spcBef>
                  <a:spcPts val="300"/>
                </a:spcBef>
              </a:pPr>
              <a:r>
                <a:rPr lang="en-US" sz="1000" dirty="0" smtClean="0"/>
                <a:t>Who </a:t>
              </a:r>
              <a:r>
                <a:rPr lang="en-US" sz="1000" b="1" dirty="0" smtClean="0"/>
                <a:t>gets credit</a:t>
              </a:r>
              <a:r>
                <a:rPr lang="en-US" sz="1000" dirty="0" smtClean="0"/>
                <a:t> for delivering value to patients?</a:t>
              </a:r>
            </a:p>
          </p:txBody>
        </p:sp>
        <p:sp>
          <p:nvSpPr>
            <p:cNvPr id="39" name="TextBox 38"/>
            <p:cNvSpPr txBox="1"/>
            <p:nvPr/>
          </p:nvSpPr>
          <p:spPr bwMode="gray">
            <a:xfrm>
              <a:off x="3638653" y="3807899"/>
              <a:ext cx="205826" cy="338554"/>
            </a:xfrm>
            <a:prstGeom prst="rect">
              <a:avLst/>
            </a:prstGeom>
            <a:noFill/>
          </p:spPr>
          <p:txBody>
            <a:bodyPr vert="horz" wrap="square" lIns="0" tIns="0" rIns="0" bIns="0" rtlCol="0">
              <a:spAutoFit/>
            </a:bodyPr>
            <a:lstStyle/>
            <a:p>
              <a:r>
                <a:rPr lang="en-US" sz="2200" dirty="0" smtClean="0">
                  <a:solidFill>
                    <a:schemeClr val="accent6"/>
                  </a:solidFill>
                </a:rPr>
                <a:t>3</a:t>
              </a:r>
            </a:p>
          </p:txBody>
        </p:sp>
      </p:grpSp>
      <p:sp>
        <p:nvSpPr>
          <p:cNvPr id="40" name="TextBox 39"/>
          <p:cNvSpPr txBox="1"/>
          <p:nvPr/>
        </p:nvSpPr>
        <p:spPr bwMode="gray">
          <a:xfrm>
            <a:off x="3486253" y="1676659"/>
            <a:ext cx="1932593" cy="307777"/>
          </a:xfrm>
          <a:prstGeom prst="rect">
            <a:avLst/>
          </a:prstGeom>
          <a:noFill/>
        </p:spPr>
        <p:txBody>
          <a:bodyPr wrap="square" lIns="0" tIns="0" rIns="0" bIns="0" rtlCol="0">
            <a:spAutoFit/>
          </a:bodyPr>
          <a:lstStyle/>
          <a:p>
            <a:pPr>
              <a:spcBef>
                <a:spcPts val="500"/>
              </a:spcBef>
            </a:pPr>
            <a:r>
              <a:rPr lang="en-US" sz="1000" b="1" dirty="0" smtClean="0"/>
              <a:t>Complex questions will shape the future value equation</a:t>
            </a:r>
          </a:p>
        </p:txBody>
      </p:sp>
      <p:cxnSp>
        <p:nvCxnSpPr>
          <p:cNvPr id="41" name="Straight Connector 40"/>
          <p:cNvCxnSpPr/>
          <p:nvPr/>
        </p:nvCxnSpPr>
        <p:spPr bwMode="gray">
          <a:xfrm flipV="1">
            <a:off x="320675" y="1585964"/>
            <a:ext cx="2450234" cy="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t="1" b="13147"/>
          <a:stretch/>
        </p:blipFill>
        <p:spPr>
          <a:xfrm>
            <a:off x="2201937" y="1356680"/>
            <a:ext cx="435154" cy="229284"/>
          </a:xfrm>
          <a:prstGeom prst="rect">
            <a:avLst/>
          </a:prstGeom>
        </p:spPr>
      </p:pic>
      <p:sp>
        <p:nvSpPr>
          <p:cNvPr id="46" name="Text Placeholder 1"/>
          <p:cNvSpPr txBox="1">
            <a:spLocks/>
          </p:cNvSpPr>
          <p:nvPr/>
        </p:nvSpPr>
        <p:spPr bwMode="gray">
          <a:xfrm>
            <a:off x="466326" y="2116265"/>
            <a:ext cx="2257823" cy="2103140"/>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lvl="0" indent="-171450"/>
            <a:r>
              <a:rPr lang="en-US" dirty="0" smtClean="0"/>
              <a:t>The evidence isn’t strong enough: the study is too short, too small, or not replicated yet</a:t>
            </a:r>
            <a:endParaRPr lang="en-US" dirty="0"/>
          </a:p>
          <a:p>
            <a:pPr marL="171450" indent="-171450"/>
            <a:r>
              <a:rPr lang="en-US" dirty="0"/>
              <a:t>The study population is so different than their own </a:t>
            </a:r>
          </a:p>
          <a:p>
            <a:pPr marL="171450" indent="-171450"/>
            <a:r>
              <a:rPr lang="en-US" dirty="0" smtClean="0"/>
              <a:t>Information </a:t>
            </a:r>
            <a:r>
              <a:rPr lang="en-US" dirty="0"/>
              <a:t>about the site of care (e.g., hospital, PCP office, trial center) is not included in the study</a:t>
            </a:r>
          </a:p>
          <a:p>
            <a:pPr marL="171450" indent="-171450"/>
            <a:r>
              <a:rPr lang="en-US" dirty="0" smtClean="0"/>
              <a:t>The </a:t>
            </a:r>
            <a:r>
              <a:rPr lang="en-US" dirty="0"/>
              <a:t>study design (e.g</a:t>
            </a:r>
            <a:r>
              <a:rPr lang="en-US" dirty="0" smtClean="0"/>
              <a:t>., </a:t>
            </a:r>
            <a:r>
              <a:rPr lang="en-US" dirty="0"/>
              <a:t>algorithm, economic model) is not transparent</a:t>
            </a:r>
          </a:p>
          <a:p>
            <a:pPr marL="171450" indent="-171450"/>
            <a:r>
              <a:rPr lang="en-US" dirty="0" smtClean="0"/>
              <a:t>The outcome </a:t>
            </a:r>
            <a:r>
              <a:rPr lang="en-US" dirty="0"/>
              <a:t>is dependent on many </a:t>
            </a:r>
            <a:r>
              <a:rPr lang="en-US" dirty="0" smtClean="0"/>
              <a:t>factors, including adherence</a:t>
            </a:r>
            <a:endParaRPr lang="en-US" dirty="0"/>
          </a:p>
        </p:txBody>
      </p:sp>
      <p:sp>
        <p:nvSpPr>
          <p:cNvPr id="53" name="TextBox 52"/>
          <p:cNvSpPr txBox="1"/>
          <p:nvPr/>
        </p:nvSpPr>
        <p:spPr bwMode="gray">
          <a:xfrm>
            <a:off x="375581" y="1662786"/>
            <a:ext cx="1597662" cy="307777"/>
          </a:xfrm>
          <a:prstGeom prst="rect">
            <a:avLst/>
          </a:prstGeom>
          <a:noFill/>
        </p:spPr>
        <p:txBody>
          <a:bodyPr wrap="square" lIns="0" tIns="0" rIns="0" bIns="0" rtlCol="0">
            <a:spAutoFit/>
          </a:bodyPr>
          <a:lstStyle/>
          <a:p>
            <a:pPr>
              <a:spcBef>
                <a:spcPts val="500"/>
              </a:spcBef>
            </a:pPr>
            <a:r>
              <a:rPr lang="en-US" sz="1000" b="1" dirty="0" smtClean="0"/>
              <a:t>Payers cite many reasons for rejecting evidence</a:t>
            </a:r>
          </a:p>
        </p:txBody>
      </p:sp>
      <p:cxnSp>
        <p:nvCxnSpPr>
          <p:cNvPr id="54" name="Straight Connector 53"/>
          <p:cNvCxnSpPr/>
          <p:nvPr/>
        </p:nvCxnSpPr>
        <p:spPr bwMode="gray">
          <a:xfrm flipV="1">
            <a:off x="3375090" y="1592892"/>
            <a:ext cx="2450234" cy="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rotWithShape="1">
          <a:blip r:embed="rId4">
            <a:extLst>
              <a:ext uri="{28A0092B-C50C-407E-A947-70E740481C1C}">
                <a14:useLocalDpi xmlns:a14="http://schemas.microsoft.com/office/drawing/2010/main" val="0"/>
              </a:ext>
            </a:extLst>
          </a:blip>
          <a:srcRect b="27800"/>
          <a:stretch/>
        </p:blipFill>
        <p:spPr bwMode="gray">
          <a:xfrm>
            <a:off x="5331983" y="1253604"/>
            <a:ext cx="396051" cy="340415"/>
          </a:xfrm>
          <a:prstGeom prst="rect">
            <a:avLst/>
          </a:prstGeom>
        </p:spPr>
      </p:pic>
      <p:sp>
        <p:nvSpPr>
          <p:cNvPr id="24" name="Text Placeholder 4"/>
          <p:cNvSpPr>
            <a:spLocks noGrp="1"/>
          </p:cNvSpPr>
          <p:nvPr>
            <p:ph type="body" sz="quarter" idx="27"/>
          </p:nvPr>
        </p:nvSpPr>
        <p:spPr>
          <a:xfrm>
            <a:off x="4683833" y="4620955"/>
            <a:ext cx="1716967" cy="179644"/>
          </a:xfrm>
        </p:spPr>
        <p:txBody>
          <a:bodyPr/>
          <a:lstStyle/>
          <a:p>
            <a:pPr algn="r"/>
            <a:r>
              <a:rPr lang="en-US" dirty="0"/>
              <a:t>Source: </a:t>
            </a:r>
            <a:r>
              <a:rPr lang="en-US" dirty="0" smtClean="0"/>
              <a:t>Advisory Board Research interviews </a:t>
            </a:r>
            <a:r>
              <a:rPr lang="en-US" dirty="0"/>
              <a:t>and analysis</a:t>
            </a:r>
            <a:r>
              <a:rPr lang="en-US" dirty="0" smtClean="0"/>
              <a:t>.</a:t>
            </a:r>
            <a:endParaRPr lang="en-US" dirty="0"/>
          </a:p>
        </p:txBody>
      </p:sp>
    </p:spTree>
    <p:extLst>
      <p:ext uri="{BB962C8B-B14F-4D97-AF65-F5344CB8AC3E}">
        <p14:creationId xmlns:p14="http://schemas.microsoft.com/office/powerpoint/2010/main" val="3936971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120" descr="L:\public\share\ABC Templates and Resources\Template Resources (AB and TABC)\Art Icons Logos (AB and TABC)\Icons (AB and TABC)\Tools.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841729" y="3366808"/>
            <a:ext cx="371009" cy="36843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4" descr="L:\public\share\ABC Templates and Resources\Template Resources (AB and TABC)\Art Icons Logos (AB and TABC)\Icons (AB and TABC)\money-stack.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859272" y="2688722"/>
            <a:ext cx="363132" cy="21182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7" descr="L:\public\share\ABC Templates and Resources\Template Resources (AB and TABC)\Art Icons Logos (AB and TABC)\Icons (AB and TABC)\Patient-bed.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829651" y="2031903"/>
            <a:ext cx="395167" cy="25747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6" descr="L:\public\share\ABC Templates and Resources\Template Resources (AB and TABC)\Art Icons Logos (AB and TABC)\Icons (AB and TABC)\Thumbs-up-agree.png"/>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833518" y="3931192"/>
            <a:ext cx="355028" cy="3523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3" descr="L:\public\share\ABC Templates and Resources\Template Resources (AB and TABC)\Art Icons Logos (AB and TABC)\Icons (AB and TABC)\Person-Doctor.png"/>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2902465" y="1293847"/>
            <a:ext cx="276747" cy="347292"/>
          </a:xfrm>
          <a:prstGeom prst="rect">
            <a:avLst/>
          </a:prstGeom>
          <a:noFill/>
          <a:extLst>
            <a:ext uri="{909E8E84-426E-40DD-AFC4-6F175D3DCCD1}">
              <a14:hiddenFill xmlns:a14="http://schemas.microsoft.com/office/drawing/2010/main">
                <a:solidFill>
                  <a:srgbClr val="FFFFFF"/>
                </a:solidFill>
              </a14:hiddenFill>
            </a:ext>
          </a:extLst>
        </p:spPr>
      </p:pic>
      <p:sp>
        <p:nvSpPr>
          <p:cNvPr id="48" name="Title 51"/>
          <p:cNvSpPr>
            <a:spLocks noGrp="1"/>
          </p:cNvSpPr>
          <p:nvPr>
            <p:ph type="title"/>
          </p:nvPr>
        </p:nvSpPr>
        <p:spPr/>
        <p:txBody>
          <a:bodyPr/>
          <a:lstStyle/>
          <a:p>
            <a:r>
              <a:rPr lang="en-US" smtClean="0"/>
              <a:t>Some plans will pay more now to save costs later</a:t>
            </a:r>
            <a:endParaRPr lang="en-US" dirty="0"/>
          </a:p>
        </p:txBody>
      </p:sp>
      <p:sp>
        <p:nvSpPr>
          <p:cNvPr id="49" name="Text Placeholder 52"/>
          <p:cNvSpPr>
            <a:spLocks noGrp="1"/>
          </p:cNvSpPr>
          <p:nvPr>
            <p:ph type="body" sz="quarter" idx="25"/>
          </p:nvPr>
        </p:nvSpPr>
        <p:spPr/>
        <p:txBody>
          <a:bodyPr/>
          <a:lstStyle/>
          <a:p>
            <a:r>
              <a:rPr lang="en-US" dirty="0" smtClean="0"/>
              <a:t>Use claims, EHR data to revise access protocols, scope appropriate use</a:t>
            </a:r>
            <a:endParaRPr lang="en-US" dirty="0"/>
          </a:p>
        </p:txBody>
      </p:sp>
      <p:sp>
        <p:nvSpPr>
          <p:cNvPr id="8" name="Text Placeholder 7"/>
          <p:cNvSpPr>
            <a:spLocks noGrp="1"/>
          </p:cNvSpPr>
          <p:nvPr>
            <p:ph type="body" sz="quarter" idx="26"/>
          </p:nvPr>
        </p:nvSpPr>
        <p:spPr/>
        <p:txBody>
          <a:bodyPr/>
          <a:lstStyle/>
          <a:p>
            <a:endParaRPr lang="en-US"/>
          </a:p>
        </p:txBody>
      </p:sp>
      <p:sp>
        <p:nvSpPr>
          <p:cNvPr id="33" name="Text Placeholder 4"/>
          <p:cNvSpPr>
            <a:spLocks noGrp="1"/>
          </p:cNvSpPr>
          <p:nvPr>
            <p:ph type="body" sz="quarter" idx="27"/>
          </p:nvPr>
        </p:nvSpPr>
        <p:spPr>
          <a:xfrm>
            <a:off x="4675128" y="4542068"/>
            <a:ext cx="1725672" cy="258532"/>
          </a:xfrm>
        </p:spPr>
        <p:txBody>
          <a:bodyPr/>
          <a:lstStyle/>
          <a:p>
            <a:r>
              <a:rPr lang="en-US" dirty="0" smtClean="0"/>
              <a:t>Source: Advisory Board Research interviews and analysis.</a:t>
            </a:r>
            <a:endParaRPr lang="en-US" dirty="0"/>
          </a:p>
        </p:txBody>
      </p:sp>
      <p:sp>
        <p:nvSpPr>
          <p:cNvPr id="35" name="Text Placeholder 55"/>
          <p:cNvSpPr>
            <a:spLocks noGrp="1"/>
          </p:cNvSpPr>
          <p:nvPr>
            <p:ph type="body" sz="quarter" idx="28"/>
          </p:nvPr>
        </p:nvSpPr>
        <p:spPr>
          <a:xfrm>
            <a:off x="0" y="4454243"/>
            <a:ext cx="1746504" cy="166712"/>
          </a:xfrm>
        </p:spPr>
        <p:txBody>
          <a:bodyPr/>
          <a:lstStyle/>
          <a:p>
            <a:r>
              <a:rPr lang="en-US" dirty="0" smtClean="0"/>
              <a:t>Pseudonym.</a:t>
            </a:r>
          </a:p>
          <a:p>
            <a:r>
              <a:rPr lang="en-US" dirty="0" smtClean="0"/>
              <a:t>Provider-sponsored health plan.</a:t>
            </a:r>
          </a:p>
        </p:txBody>
      </p:sp>
      <p:sp>
        <p:nvSpPr>
          <p:cNvPr id="2" name="TextBox 1"/>
          <p:cNvSpPr txBox="1"/>
          <p:nvPr/>
        </p:nvSpPr>
        <p:spPr bwMode="gray">
          <a:xfrm>
            <a:off x="3120506" y="1434840"/>
            <a:ext cx="2922197" cy="461665"/>
          </a:xfrm>
          <a:prstGeom prst="rect">
            <a:avLst/>
          </a:prstGeom>
          <a:noFill/>
        </p:spPr>
        <p:txBody>
          <a:bodyPr wrap="square" lIns="0" tIns="0" rIns="0" bIns="0" rtlCol="0">
            <a:spAutoFit/>
          </a:bodyPr>
          <a:lstStyle/>
          <a:p>
            <a:pPr>
              <a:spcBef>
                <a:spcPts val="200"/>
              </a:spcBef>
            </a:pPr>
            <a:r>
              <a:rPr lang="en-US" sz="1000" dirty="0" smtClean="0"/>
              <a:t>Implemented </a:t>
            </a:r>
            <a:r>
              <a:rPr lang="en-US" sz="1000" dirty="0"/>
              <a:t>step therapy and </a:t>
            </a:r>
            <a:r>
              <a:rPr lang="en-US" sz="1000" dirty="0" smtClean="0"/>
              <a:t>prior authorization (PA) requirements </a:t>
            </a:r>
            <a:r>
              <a:rPr lang="en-US" sz="1000" dirty="0"/>
              <a:t>to </a:t>
            </a:r>
            <a:r>
              <a:rPr lang="en-US" sz="1000" dirty="0" smtClean="0"/>
              <a:t>control spend on costly multiple sclerosis (MS) drugs</a:t>
            </a:r>
            <a:endParaRPr lang="en-US" sz="1000" dirty="0"/>
          </a:p>
        </p:txBody>
      </p:sp>
      <p:sp>
        <p:nvSpPr>
          <p:cNvPr id="18" name="TextBox 17"/>
          <p:cNvSpPr txBox="1"/>
          <p:nvPr/>
        </p:nvSpPr>
        <p:spPr bwMode="gray">
          <a:xfrm>
            <a:off x="3120506" y="2165012"/>
            <a:ext cx="2928547" cy="307777"/>
          </a:xfrm>
          <a:prstGeom prst="rect">
            <a:avLst/>
          </a:prstGeom>
          <a:noFill/>
        </p:spPr>
        <p:txBody>
          <a:bodyPr wrap="square" lIns="0" tIns="0" rIns="0" bIns="0" rtlCol="0">
            <a:spAutoFit/>
          </a:bodyPr>
          <a:lstStyle/>
          <a:p>
            <a:pPr lvl="0"/>
            <a:r>
              <a:rPr lang="en-US" sz="1000" dirty="0"/>
              <a:t>Analyzed ED and hospitalization rates for MS patients at different phases of step therapy protocol</a:t>
            </a:r>
          </a:p>
        </p:txBody>
      </p:sp>
      <p:sp>
        <p:nvSpPr>
          <p:cNvPr id="19" name="TextBox 18"/>
          <p:cNvSpPr txBox="1"/>
          <p:nvPr/>
        </p:nvSpPr>
        <p:spPr bwMode="gray">
          <a:xfrm>
            <a:off x="3120506" y="2741296"/>
            <a:ext cx="2928547" cy="461665"/>
          </a:xfrm>
          <a:prstGeom prst="rect">
            <a:avLst/>
          </a:prstGeom>
          <a:noFill/>
        </p:spPr>
        <p:txBody>
          <a:bodyPr wrap="square" lIns="0" tIns="0" rIns="0" bIns="0" rtlCol="0">
            <a:spAutoFit/>
          </a:bodyPr>
          <a:lstStyle/>
          <a:p>
            <a:pPr lvl="0"/>
            <a:r>
              <a:rPr lang="en-US" sz="1000" dirty="0"/>
              <a:t>Determined step therapy and </a:t>
            </a:r>
            <a:r>
              <a:rPr lang="en-US" sz="1000" dirty="0" smtClean="0"/>
              <a:t>PA delays increased TCOC; patients on cheaper drugs had more ED and hospital visits </a:t>
            </a:r>
            <a:endParaRPr lang="en-US" sz="1000" dirty="0"/>
          </a:p>
        </p:txBody>
      </p:sp>
      <p:sp>
        <p:nvSpPr>
          <p:cNvPr id="20" name="TextBox 19"/>
          <p:cNvSpPr txBox="1"/>
          <p:nvPr/>
        </p:nvSpPr>
        <p:spPr bwMode="gray">
          <a:xfrm>
            <a:off x="3120505" y="3471468"/>
            <a:ext cx="2928547" cy="307777"/>
          </a:xfrm>
          <a:prstGeom prst="rect">
            <a:avLst/>
          </a:prstGeom>
          <a:noFill/>
        </p:spPr>
        <p:txBody>
          <a:bodyPr wrap="square" lIns="0" tIns="0" rIns="0" bIns="0" rtlCol="0">
            <a:spAutoFit/>
          </a:bodyPr>
          <a:lstStyle/>
          <a:p>
            <a:r>
              <a:rPr lang="en-US" sz="1000" dirty="0" smtClean="0"/>
              <a:t>Identified patients most likely to benefit from rapid start on newer, more expensive therapies</a:t>
            </a:r>
            <a:endParaRPr lang="en-US" sz="1000" dirty="0"/>
          </a:p>
        </p:txBody>
      </p:sp>
      <p:sp>
        <p:nvSpPr>
          <p:cNvPr id="21" name="TextBox 20"/>
          <p:cNvSpPr txBox="1"/>
          <p:nvPr/>
        </p:nvSpPr>
        <p:spPr bwMode="gray">
          <a:xfrm>
            <a:off x="3120506" y="4047752"/>
            <a:ext cx="2928547" cy="461665"/>
          </a:xfrm>
          <a:prstGeom prst="rect">
            <a:avLst/>
          </a:prstGeom>
          <a:noFill/>
        </p:spPr>
        <p:txBody>
          <a:bodyPr wrap="square" lIns="0" tIns="0" rIns="0" bIns="0" rtlCol="0">
            <a:spAutoFit/>
          </a:bodyPr>
          <a:lstStyle/>
          <a:p>
            <a:pPr lvl="0"/>
            <a:r>
              <a:rPr lang="en-US" sz="1000" b="1" dirty="0" smtClean="0"/>
              <a:t>Revised UM protocols to expedite access to new, high-cost therapies for right subset of MS patients</a:t>
            </a:r>
            <a:endParaRPr lang="en-US" sz="1000" b="1" dirty="0"/>
          </a:p>
        </p:txBody>
      </p:sp>
      <p:sp>
        <p:nvSpPr>
          <p:cNvPr id="22" name="TextBox 21"/>
          <p:cNvSpPr txBox="1"/>
          <p:nvPr/>
        </p:nvSpPr>
        <p:spPr bwMode="gray">
          <a:xfrm>
            <a:off x="320674" y="1051868"/>
            <a:ext cx="3843876" cy="169277"/>
          </a:xfrm>
          <a:prstGeom prst="rect">
            <a:avLst/>
          </a:prstGeom>
          <a:noFill/>
        </p:spPr>
        <p:txBody>
          <a:bodyPr wrap="square" lIns="0" tIns="0" rIns="0" bIns="0" rtlCol="0">
            <a:spAutoFit/>
          </a:bodyPr>
          <a:lstStyle/>
          <a:p>
            <a:r>
              <a:rPr lang="en-US" sz="1100" b="1" dirty="0" smtClean="0"/>
              <a:t>Expanding access can lower total cost of care (TCOC)</a:t>
            </a:r>
            <a:endParaRPr lang="en-US" sz="1100" b="1" dirty="0"/>
          </a:p>
        </p:txBody>
      </p:sp>
      <p:grpSp>
        <p:nvGrpSpPr>
          <p:cNvPr id="4" name="Group 3"/>
          <p:cNvGrpSpPr/>
          <p:nvPr/>
        </p:nvGrpSpPr>
        <p:grpSpPr>
          <a:xfrm>
            <a:off x="2591321" y="1396740"/>
            <a:ext cx="182880" cy="3105011"/>
            <a:chOff x="3035850" y="1391718"/>
            <a:chExt cx="182880" cy="3105011"/>
          </a:xfrm>
        </p:grpSpPr>
        <p:sp>
          <p:nvSpPr>
            <p:cNvPr id="34" name="Down Arrow 33"/>
            <p:cNvSpPr/>
            <p:nvPr/>
          </p:nvSpPr>
          <p:spPr bwMode="gray">
            <a:xfrm>
              <a:off x="3035850" y="1479209"/>
              <a:ext cx="182880" cy="3017520"/>
            </a:xfrm>
            <a:prstGeom prst="downArrow">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7" name="Oval 36"/>
            <p:cNvSpPr>
              <a:spLocks noChangeAspect="1"/>
            </p:cNvSpPr>
            <p:nvPr/>
          </p:nvSpPr>
          <p:spPr bwMode="gray">
            <a:xfrm>
              <a:off x="3035850" y="1391718"/>
              <a:ext cx="182880" cy="182880"/>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8" name="Oval 37"/>
            <p:cNvSpPr>
              <a:spLocks noChangeAspect="1"/>
            </p:cNvSpPr>
            <p:nvPr/>
          </p:nvSpPr>
          <p:spPr bwMode="gray">
            <a:xfrm>
              <a:off x="3035850" y="2044946"/>
              <a:ext cx="182880" cy="182880"/>
            </a:xfrm>
            <a:prstGeom prst="ellips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9" name="Oval 38"/>
            <p:cNvSpPr>
              <a:spLocks noChangeAspect="1"/>
            </p:cNvSpPr>
            <p:nvPr/>
          </p:nvSpPr>
          <p:spPr bwMode="gray">
            <a:xfrm>
              <a:off x="3035850" y="2698174"/>
              <a:ext cx="182880" cy="182880"/>
            </a:xfrm>
            <a:prstGeom prst="ellipse">
              <a:avLst/>
            </a:prstGeom>
            <a:solidFill>
              <a:schemeClr val="accent3"/>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0" name="Oval 39"/>
            <p:cNvSpPr>
              <a:spLocks noChangeAspect="1"/>
            </p:cNvSpPr>
            <p:nvPr/>
          </p:nvSpPr>
          <p:spPr bwMode="gray">
            <a:xfrm>
              <a:off x="3035850" y="3351402"/>
              <a:ext cx="182880" cy="182880"/>
            </a:xfrm>
            <a:prstGeom prst="ellipse">
              <a:avLst/>
            </a:prstGeom>
            <a:solidFill>
              <a:schemeClr val="accent4"/>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1" name="Oval 40"/>
            <p:cNvSpPr>
              <a:spLocks noChangeAspect="1"/>
            </p:cNvSpPr>
            <p:nvPr/>
          </p:nvSpPr>
          <p:spPr bwMode="gray">
            <a:xfrm>
              <a:off x="3035850" y="4004630"/>
              <a:ext cx="182880" cy="182880"/>
            </a:xfrm>
            <a:prstGeom prst="ellips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31" name="Group 30"/>
          <p:cNvGrpSpPr/>
          <p:nvPr/>
        </p:nvGrpSpPr>
        <p:grpSpPr>
          <a:xfrm>
            <a:off x="320674" y="1871329"/>
            <a:ext cx="1974980" cy="1985159"/>
            <a:chOff x="457200" y="1514415"/>
            <a:chExt cx="1974980" cy="1979071"/>
          </a:xfrm>
        </p:grpSpPr>
        <p:sp>
          <p:nvSpPr>
            <p:cNvPr id="32" name="Text Placeholder 1"/>
            <p:cNvSpPr txBox="1">
              <a:spLocks/>
            </p:cNvSpPr>
            <p:nvPr/>
          </p:nvSpPr>
          <p:spPr bwMode="gray">
            <a:xfrm>
              <a:off x="457201" y="1514415"/>
              <a:ext cx="1974979" cy="1979071"/>
            </a:xfrm>
            <a:custGeom>
              <a:avLst/>
              <a:gdLst>
                <a:gd name="connsiteX0" fmla="*/ 0 w 3741260"/>
                <a:gd name="connsiteY0" fmla="*/ 0 h 1772280"/>
                <a:gd name="connsiteX1" fmla="*/ 3741260 w 3741260"/>
                <a:gd name="connsiteY1" fmla="*/ 0 h 1772280"/>
                <a:gd name="connsiteX2" fmla="*/ 3741260 w 3741260"/>
                <a:gd name="connsiteY2" fmla="*/ 1772280 h 1772280"/>
                <a:gd name="connsiteX3" fmla="*/ 0 w 3741260"/>
                <a:gd name="connsiteY3" fmla="*/ 1772280 h 1772280"/>
                <a:gd name="connsiteX4" fmla="*/ 0 w 3741260"/>
                <a:gd name="connsiteY4" fmla="*/ 0 h 1772280"/>
                <a:gd name="connsiteX0" fmla="*/ 5724 w 3741260"/>
                <a:gd name="connsiteY0" fmla="*/ 1767406 h 1772280"/>
                <a:gd name="connsiteX1" fmla="*/ 3760153 w 3741260"/>
                <a:gd name="connsiteY1" fmla="*/ 1701708 h 1772280"/>
                <a:gd name="connsiteX0" fmla="*/ 0 w 3760153"/>
                <a:gd name="connsiteY0" fmla="*/ 0 h 1772280"/>
                <a:gd name="connsiteX1" fmla="*/ 3741260 w 3760153"/>
                <a:gd name="connsiteY1" fmla="*/ 0 h 1772280"/>
                <a:gd name="connsiteX2" fmla="*/ 3741260 w 3760153"/>
                <a:gd name="connsiteY2" fmla="*/ 1772280 h 1772280"/>
                <a:gd name="connsiteX3" fmla="*/ 0 w 3760153"/>
                <a:gd name="connsiteY3" fmla="*/ 1772280 h 1772280"/>
                <a:gd name="connsiteX4" fmla="*/ 0 w 3760153"/>
                <a:gd name="connsiteY4" fmla="*/ 0 h 1772280"/>
                <a:gd name="connsiteX0" fmla="*/ 5724 w 3760153"/>
                <a:gd name="connsiteY0" fmla="*/ 1767406 h 1772280"/>
                <a:gd name="connsiteX1" fmla="*/ 3760153 w 3760153"/>
                <a:gd name="connsiteY1" fmla="*/ 1701708 h 1772280"/>
                <a:gd name="connsiteX0" fmla="*/ 0 w 3760153"/>
                <a:gd name="connsiteY0" fmla="*/ 0 h 1772280"/>
                <a:gd name="connsiteX1" fmla="*/ 3741260 w 3760153"/>
                <a:gd name="connsiteY1" fmla="*/ 0 h 1772280"/>
                <a:gd name="connsiteX2" fmla="*/ 3741260 w 3760153"/>
                <a:gd name="connsiteY2" fmla="*/ 1772280 h 1772280"/>
                <a:gd name="connsiteX3" fmla="*/ 0 w 3760153"/>
                <a:gd name="connsiteY3" fmla="*/ 1772280 h 1772280"/>
                <a:gd name="connsiteX4" fmla="*/ 0 w 3760153"/>
                <a:gd name="connsiteY4" fmla="*/ 0 h 1772280"/>
                <a:gd name="connsiteX0" fmla="*/ 5724 w 3760153"/>
                <a:gd name="connsiteY0" fmla="*/ 1767406 h 1772280"/>
                <a:gd name="connsiteX1" fmla="*/ 3760153 w 3760153"/>
                <a:gd name="connsiteY1" fmla="*/ 1701708 h 1772280"/>
                <a:gd name="connsiteX0" fmla="*/ 0 w 3745866"/>
                <a:gd name="connsiteY0" fmla="*/ 0 h 1773146"/>
                <a:gd name="connsiteX1" fmla="*/ 3741260 w 3745866"/>
                <a:gd name="connsiteY1" fmla="*/ 0 h 1773146"/>
                <a:gd name="connsiteX2" fmla="*/ 3741260 w 3745866"/>
                <a:gd name="connsiteY2" fmla="*/ 1772280 h 1773146"/>
                <a:gd name="connsiteX3" fmla="*/ 0 w 3745866"/>
                <a:gd name="connsiteY3" fmla="*/ 1772280 h 1773146"/>
                <a:gd name="connsiteX4" fmla="*/ 0 w 3745866"/>
                <a:gd name="connsiteY4" fmla="*/ 0 h 1773146"/>
                <a:gd name="connsiteX0" fmla="*/ 5724 w 3745866"/>
                <a:gd name="connsiteY0" fmla="*/ 1767406 h 1773146"/>
                <a:gd name="connsiteX1" fmla="*/ 3745866 w 3745866"/>
                <a:gd name="connsiteY1" fmla="*/ 1773146 h 1773146"/>
                <a:gd name="connsiteX0" fmla="*/ 0 w 3745866"/>
                <a:gd name="connsiteY0" fmla="*/ 0 h 1773146"/>
                <a:gd name="connsiteX1" fmla="*/ 3741260 w 3745866"/>
                <a:gd name="connsiteY1" fmla="*/ 0 h 1773146"/>
                <a:gd name="connsiteX2" fmla="*/ 3741260 w 3745866"/>
                <a:gd name="connsiteY2" fmla="*/ 1772280 h 1773146"/>
                <a:gd name="connsiteX3" fmla="*/ 0 w 3745866"/>
                <a:gd name="connsiteY3" fmla="*/ 1772280 h 1773146"/>
                <a:gd name="connsiteX4" fmla="*/ 0 w 3745866"/>
                <a:gd name="connsiteY4" fmla="*/ 0 h 1773146"/>
                <a:gd name="connsiteX0" fmla="*/ 34299 w 3745866"/>
                <a:gd name="connsiteY0" fmla="*/ 1724544 h 1773146"/>
                <a:gd name="connsiteX1" fmla="*/ 3745866 w 3745866"/>
                <a:gd name="connsiteY1" fmla="*/ 1773146 h 1773146"/>
                <a:gd name="connsiteX0" fmla="*/ 0 w 3745866"/>
                <a:gd name="connsiteY0" fmla="*/ 0 h 1773146"/>
                <a:gd name="connsiteX1" fmla="*/ 3741260 w 3745866"/>
                <a:gd name="connsiteY1" fmla="*/ 0 h 1773146"/>
                <a:gd name="connsiteX2" fmla="*/ 3741260 w 3745866"/>
                <a:gd name="connsiteY2" fmla="*/ 1772280 h 1773146"/>
                <a:gd name="connsiteX3" fmla="*/ 0 w 3745866"/>
                <a:gd name="connsiteY3" fmla="*/ 1772280 h 1773146"/>
                <a:gd name="connsiteX4" fmla="*/ 0 w 3745866"/>
                <a:gd name="connsiteY4" fmla="*/ 0 h 1773146"/>
                <a:gd name="connsiteX0" fmla="*/ 3343 w 3745866"/>
                <a:gd name="connsiteY0" fmla="*/ 1772169 h 1773146"/>
                <a:gd name="connsiteX1" fmla="*/ 3745866 w 3745866"/>
                <a:gd name="connsiteY1" fmla="*/ 1773146 h 1773146"/>
              </a:gdLst>
              <a:ahLst/>
              <a:cxnLst>
                <a:cxn ang="0">
                  <a:pos x="connsiteX0" y="connsiteY0"/>
                </a:cxn>
                <a:cxn ang="0">
                  <a:pos x="connsiteX1" y="connsiteY1"/>
                </a:cxn>
              </a:cxnLst>
              <a:rect l="l" t="t" r="r" b="b"/>
              <a:pathLst>
                <a:path w="3745866" h="1773146" stroke="0" extrusionOk="0">
                  <a:moveTo>
                    <a:pt x="0" y="0"/>
                  </a:moveTo>
                  <a:lnTo>
                    <a:pt x="3741260" y="0"/>
                  </a:lnTo>
                  <a:lnTo>
                    <a:pt x="3741260" y="1772280"/>
                  </a:lnTo>
                  <a:lnTo>
                    <a:pt x="0" y="1772280"/>
                  </a:lnTo>
                  <a:lnTo>
                    <a:pt x="0" y="0"/>
                  </a:lnTo>
                  <a:close/>
                </a:path>
                <a:path w="3745866" h="1773146" fill="none" extrusionOk="0">
                  <a:moveTo>
                    <a:pt x="3343" y="1772169"/>
                  </a:moveTo>
                  <a:lnTo>
                    <a:pt x="3745866" y="1773146"/>
                  </a:lnTo>
                </a:path>
              </a:pathLst>
            </a:custGeom>
            <a:solidFill>
              <a:schemeClr val="bg1"/>
            </a:solidFill>
            <a:ln w="28575">
              <a:solidFill>
                <a:schemeClr val="accent4"/>
              </a:solidFill>
              <a:miter lim="800000"/>
            </a:ln>
          </p:spPr>
          <p:txBody>
            <a:bodyPr vert="horz" wrap="square" lIns="0" tIns="228600" rIns="0" bIns="18288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100" b="1" dirty="0" smtClean="0"/>
                <a:t>Gallagher</a:t>
              </a:r>
              <a:r>
                <a:rPr lang="en-US" sz="1100" b="1" baseline="30000" dirty="0" smtClean="0">
                  <a:solidFill>
                    <a:srgbClr val="333E48"/>
                  </a:solidFill>
                </a:rPr>
                <a:t>1 </a:t>
              </a:r>
              <a:r>
                <a:rPr lang="en-US" sz="1100" b="1" dirty="0">
                  <a:solidFill>
                    <a:srgbClr val="333E48"/>
                  </a:solidFill>
                </a:rPr>
                <a:t>Health </a:t>
              </a:r>
              <a:r>
                <a:rPr lang="en-US" sz="1100" b="1" dirty="0" smtClean="0">
                  <a:solidFill>
                    <a:srgbClr val="333E48"/>
                  </a:solidFill>
                </a:rPr>
                <a:t>Plan</a:t>
              </a:r>
            </a:p>
            <a:p>
              <a:pPr marL="0" lvl="0" indent="0">
                <a:spcBef>
                  <a:spcPts val="300"/>
                </a:spcBef>
                <a:spcAft>
                  <a:spcPts val="500"/>
                </a:spcAft>
                <a:buNone/>
              </a:pPr>
              <a:r>
                <a:rPr lang="en-US" sz="800" dirty="0">
                  <a:solidFill>
                    <a:srgbClr val="617685"/>
                  </a:solidFill>
                </a:rPr>
                <a:t>Nationally-recognized PSHP</a:t>
              </a:r>
              <a:r>
                <a:rPr lang="en-US" sz="800" baseline="30000" dirty="0">
                  <a:solidFill>
                    <a:srgbClr val="617685"/>
                  </a:solidFill>
                </a:rPr>
                <a:t>2</a:t>
              </a:r>
              <a:r>
                <a:rPr lang="en-US" sz="800" dirty="0">
                  <a:solidFill>
                    <a:srgbClr val="617685"/>
                  </a:solidFill>
                </a:rPr>
                <a:t> with </a:t>
              </a:r>
              <a:r>
                <a:rPr lang="en-US" sz="800" dirty="0" smtClean="0">
                  <a:solidFill>
                    <a:srgbClr val="617685"/>
                  </a:solidFill>
                </a:rPr>
                <a:t/>
              </a:r>
              <a:br>
                <a:rPr lang="en-US" sz="800" dirty="0" smtClean="0">
                  <a:solidFill>
                    <a:srgbClr val="617685"/>
                  </a:solidFill>
                </a:rPr>
              </a:br>
              <a:r>
                <a:rPr lang="en-US" sz="800" dirty="0" smtClean="0">
                  <a:solidFill>
                    <a:srgbClr val="617685"/>
                  </a:solidFill>
                </a:rPr>
                <a:t>600,000 members </a:t>
              </a:r>
              <a:endParaRPr lang="en-US" sz="1100" b="1" dirty="0" smtClean="0"/>
            </a:p>
            <a:p>
              <a:r>
                <a:rPr lang="en-US" dirty="0" smtClean="0">
                  <a:solidFill>
                    <a:srgbClr val="333E48"/>
                  </a:solidFill>
                </a:rPr>
                <a:t>Churn </a:t>
              </a:r>
              <a:r>
                <a:rPr lang="en-US" dirty="0">
                  <a:solidFill>
                    <a:srgbClr val="333E48"/>
                  </a:solidFill>
                </a:rPr>
                <a:t>far lower than comparable plans, </a:t>
              </a:r>
              <a:r>
                <a:rPr lang="en-US" dirty="0" smtClean="0">
                  <a:solidFill>
                    <a:srgbClr val="333E48"/>
                  </a:solidFill>
                </a:rPr>
                <a:t>allowing for longer time horizon for realizing value</a:t>
              </a:r>
              <a:endParaRPr lang="en-US" dirty="0" smtClean="0"/>
            </a:p>
            <a:p>
              <a:r>
                <a:rPr lang="en-US" dirty="0">
                  <a:solidFill>
                    <a:srgbClr val="333E48"/>
                  </a:solidFill>
                </a:rPr>
                <a:t>Recently reviewed cost, quality impact of access restrictions on multiple sclerosis drugs </a:t>
              </a:r>
            </a:p>
          </p:txBody>
        </p:sp>
        <p:grpSp>
          <p:nvGrpSpPr>
            <p:cNvPr id="36" name="Group 35"/>
            <p:cNvGrpSpPr>
              <a:grpSpLocks noChangeAspect="1"/>
            </p:cNvGrpSpPr>
            <p:nvPr/>
          </p:nvGrpSpPr>
          <p:grpSpPr bwMode="gray">
            <a:xfrm>
              <a:off x="457200" y="1514415"/>
              <a:ext cx="1020763" cy="146050"/>
              <a:chOff x="5249640" y="2469061"/>
              <a:chExt cx="1020763" cy="146050"/>
            </a:xfrm>
          </p:grpSpPr>
          <p:sp>
            <p:nvSpPr>
              <p:cNvPr id="42" name="Freeform 9"/>
              <p:cNvSpPr>
                <a:spLocks/>
              </p:cNvSpPr>
              <p:nvPr/>
            </p:nvSpPr>
            <p:spPr bwMode="gray">
              <a:xfrm>
                <a:off x="5249640" y="2469061"/>
                <a:ext cx="893763" cy="146050"/>
              </a:xfrm>
              <a:custGeom>
                <a:avLst/>
                <a:gdLst>
                  <a:gd name="T0" fmla="*/ 901 w 937"/>
                  <a:gd name="T1" fmla="*/ 76 h 152"/>
                  <a:gd name="T2" fmla="*/ 901 w 937"/>
                  <a:gd name="T3" fmla="*/ 76 h 152"/>
                  <a:gd name="T4" fmla="*/ 937 w 937"/>
                  <a:gd name="T5" fmla="*/ 0 h 152"/>
                  <a:gd name="T6" fmla="*/ 0 w 937"/>
                  <a:gd name="T7" fmla="*/ 0 h 152"/>
                  <a:gd name="T8" fmla="*/ 0 w 937"/>
                  <a:gd name="T9" fmla="*/ 152 h 152"/>
                  <a:gd name="T10" fmla="*/ 937 w 937"/>
                  <a:gd name="T11" fmla="*/ 152 h 152"/>
                  <a:gd name="T12" fmla="*/ 901 w 937"/>
                  <a:gd name="T13" fmla="*/ 76 h 152"/>
                </a:gdLst>
                <a:ahLst/>
                <a:cxnLst>
                  <a:cxn ang="0">
                    <a:pos x="T0" y="T1"/>
                  </a:cxn>
                  <a:cxn ang="0">
                    <a:pos x="T2" y="T3"/>
                  </a:cxn>
                  <a:cxn ang="0">
                    <a:pos x="T4" y="T5"/>
                  </a:cxn>
                  <a:cxn ang="0">
                    <a:pos x="T6" y="T7"/>
                  </a:cxn>
                  <a:cxn ang="0">
                    <a:pos x="T8" y="T9"/>
                  </a:cxn>
                  <a:cxn ang="0">
                    <a:pos x="T10" y="T11"/>
                  </a:cxn>
                  <a:cxn ang="0">
                    <a:pos x="T12" y="T13"/>
                  </a:cxn>
                </a:cxnLst>
                <a:rect l="0" t="0" r="r" b="b"/>
                <a:pathLst>
                  <a:path w="937" h="152">
                    <a:moveTo>
                      <a:pt x="901" y="76"/>
                    </a:moveTo>
                    <a:lnTo>
                      <a:pt x="901" y="76"/>
                    </a:lnTo>
                    <a:cubicBezTo>
                      <a:pt x="901" y="46"/>
                      <a:pt x="915" y="19"/>
                      <a:pt x="937" y="0"/>
                    </a:cubicBezTo>
                    <a:lnTo>
                      <a:pt x="0" y="0"/>
                    </a:lnTo>
                    <a:lnTo>
                      <a:pt x="0" y="152"/>
                    </a:lnTo>
                    <a:lnTo>
                      <a:pt x="937" y="152"/>
                    </a:lnTo>
                    <a:cubicBezTo>
                      <a:pt x="915" y="134"/>
                      <a:pt x="901" y="107"/>
                      <a:pt x="901" y="76"/>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0"/>
              <p:cNvSpPr>
                <a:spLocks/>
              </p:cNvSpPr>
              <p:nvPr/>
            </p:nvSpPr>
            <p:spPr bwMode="gray">
              <a:xfrm>
                <a:off x="6130703" y="2475411"/>
                <a:ext cx="139700" cy="139700"/>
              </a:xfrm>
              <a:custGeom>
                <a:avLst/>
                <a:gdLst>
                  <a:gd name="T0" fmla="*/ 51 w 146"/>
                  <a:gd name="T1" fmla="*/ 95 h 145"/>
                  <a:gd name="T2" fmla="*/ 51 w 146"/>
                  <a:gd name="T3" fmla="*/ 95 h 145"/>
                  <a:gd name="T4" fmla="*/ 51 w 146"/>
                  <a:gd name="T5" fmla="*/ 141 h 145"/>
                  <a:gd name="T6" fmla="*/ 76 w 146"/>
                  <a:gd name="T7" fmla="*/ 145 h 145"/>
                  <a:gd name="T8" fmla="*/ 96 w 146"/>
                  <a:gd name="T9" fmla="*/ 142 h 145"/>
                  <a:gd name="T10" fmla="*/ 96 w 146"/>
                  <a:gd name="T11" fmla="*/ 95 h 145"/>
                  <a:gd name="T12" fmla="*/ 146 w 146"/>
                  <a:gd name="T13" fmla="*/ 95 h 145"/>
                  <a:gd name="T14" fmla="*/ 146 w 146"/>
                  <a:gd name="T15" fmla="*/ 50 h 145"/>
                  <a:gd name="T16" fmla="*/ 96 w 146"/>
                  <a:gd name="T17" fmla="*/ 50 h 145"/>
                  <a:gd name="T18" fmla="*/ 96 w 146"/>
                  <a:gd name="T19" fmla="*/ 0 h 145"/>
                  <a:gd name="T20" fmla="*/ 51 w 146"/>
                  <a:gd name="T21" fmla="*/ 0 h 145"/>
                  <a:gd name="T22" fmla="*/ 51 w 146"/>
                  <a:gd name="T23" fmla="*/ 50 h 145"/>
                  <a:gd name="T24" fmla="*/ 3 w 146"/>
                  <a:gd name="T25" fmla="*/ 50 h 145"/>
                  <a:gd name="T26" fmla="*/ 0 w 146"/>
                  <a:gd name="T27" fmla="*/ 70 h 145"/>
                  <a:gd name="T28" fmla="*/ 5 w 146"/>
                  <a:gd name="T29" fmla="*/ 95 h 145"/>
                  <a:gd name="T30" fmla="*/ 51 w 146"/>
                  <a:gd name="T31" fmla="*/ 9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45">
                    <a:moveTo>
                      <a:pt x="51" y="95"/>
                    </a:moveTo>
                    <a:lnTo>
                      <a:pt x="51" y="95"/>
                    </a:lnTo>
                    <a:lnTo>
                      <a:pt x="51" y="141"/>
                    </a:lnTo>
                    <a:cubicBezTo>
                      <a:pt x="59" y="144"/>
                      <a:pt x="67" y="145"/>
                      <a:pt x="76" y="145"/>
                    </a:cubicBezTo>
                    <a:cubicBezTo>
                      <a:pt x="83" y="145"/>
                      <a:pt x="89" y="144"/>
                      <a:pt x="96" y="142"/>
                    </a:cubicBezTo>
                    <a:lnTo>
                      <a:pt x="96" y="95"/>
                    </a:lnTo>
                    <a:lnTo>
                      <a:pt x="146" y="95"/>
                    </a:lnTo>
                    <a:lnTo>
                      <a:pt x="146" y="50"/>
                    </a:lnTo>
                    <a:lnTo>
                      <a:pt x="96" y="50"/>
                    </a:lnTo>
                    <a:lnTo>
                      <a:pt x="96" y="0"/>
                    </a:lnTo>
                    <a:lnTo>
                      <a:pt x="51" y="0"/>
                    </a:lnTo>
                    <a:lnTo>
                      <a:pt x="51" y="50"/>
                    </a:lnTo>
                    <a:lnTo>
                      <a:pt x="3" y="50"/>
                    </a:lnTo>
                    <a:cubicBezTo>
                      <a:pt x="1" y="57"/>
                      <a:pt x="0" y="63"/>
                      <a:pt x="0" y="70"/>
                    </a:cubicBezTo>
                    <a:cubicBezTo>
                      <a:pt x="0" y="79"/>
                      <a:pt x="2" y="87"/>
                      <a:pt x="5" y="95"/>
                    </a:cubicBezTo>
                    <a:lnTo>
                      <a:pt x="51" y="95"/>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bwMode="gray">
              <a:xfrm>
                <a:off x="5298003" y="2488225"/>
                <a:ext cx="731346" cy="107722"/>
              </a:xfrm>
              <a:prstGeom prst="rect">
                <a:avLst/>
              </a:prstGeom>
              <a:noFill/>
            </p:spPr>
            <p:txBody>
              <a:bodyPr wrap="square" lIns="0" tIns="0" rIns="0" bIns="0" rtlCol="0">
                <a:spAutoFit/>
              </a:bodyPr>
              <a:lstStyle/>
              <a:p>
                <a:r>
                  <a:rPr lang="en-US" sz="700" dirty="0" smtClean="0">
                    <a:solidFill>
                      <a:schemeClr val="bg1"/>
                    </a:solidFill>
                  </a:rPr>
                  <a:t>CASE EXAMPLE</a:t>
                </a:r>
                <a:endParaRPr lang="en-US" sz="700" dirty="0">
                  <a:solidFill>
                    <a:schemeClr val="bg1"/>
                  </a:solidFill>
                </a:endParaRPr>
              </a:p>
            </p:txBody>
          </p:sp>
        </p:grpSp>
      </p:grpSp>
    </p:spTree>
    <p:extLst>
      <p:ext uri="{BB962C8B-B14F-4D97-AF65-F5344CB8AC3E}">
        <p14:creationId xmlns:p14="http://schemas.microsoft.com/office/powerpoint/2010/main" val="1594959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gray">
          <a:xfrm>
            <a:off x="706875" y="1945496"/>
            <a:ext cx="5373249" cy="623822"/>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 name="Title 1"/>
          <p:cNvSpPr>
            <a:spLocks noGrp="1"/>
          </p:cNvSpPr>
          <p:nvPr>
            <p:ph type="title"/>
          </p:nvPr>
        </p:nvSpPr>
        <p:spPr/>
        <p:txBody>
          <a:bodyPr/>
          <a:lstStyle/>
          <a:p>
            <a:r>
              <a:rPr lang="en-US" dirty="0"/>
              <a:t>12-18 months is not </a:t>
            </a:r>
            <a:r>
              <a:rPr lang="en-US" dirty="0" smtClean="0"/>
              <a:t>the </a:t>
            </a:r>
            <a:r>
              <a:rPr lang="en-US" dirty="0"/>
              <a:t>default for medical value </a:t>
            </a:r>
          </a:p>
        </p:txBody>
      </p:sp>
      <p:sp>
        <p:nvSpPr>
          <p:cNvPr id="3" name="Text Placeholder 2"/>
          <p:cNvSpPr>
            <a:spLocks noGrp="1"/>
          </p:cNvSpPr>
          <p:nvPr>
            <p:ph type="body" sz="quarter" idx="25"/>
          </p:nvPr>
        </p:nvSpPr>
        <p:spPr>
          <a:xfrm>
            <a:off x="320675" y="718356"/>
            <a:ext cx="5760720" cy="215444"/>
          </a:xfrm>
        </p:spPr>
        <p:txBody>
          <a:bodyPr/>
          <a:lstStyle/>
          <a:p>
            <a:r>
              <a:rPr lang="en-US" dirty="0" smtClean="0"/>
              <a:t>Align value end points to meaningful time-to-impact horizon</a:t>
            </a:r>
            <a:endParaRPr lang="en-US" dirty="0"/>
          </a:p>
        </p:txBody>
      </p:sp>
      <p:sp>
        <p:nvSpPr>
          <p:cNvPr id="4" name="Text Placeholder 3"/>
          <p:cNvSpPr>
            <a:spLocks noGrp="1"/>
          </p:cNvSpPr>
          <p:nvPr>
            <p:ph type="body" sz="quarter" idx="26"/>
          </p:nvPr>
        </p:nvSpPr>
        <p:spPr/>
        <p:txBody>
          <a:bodyPr/>
          <a:lstStyle/>
          <a:p>
            <a:endParaRPr lang="en-US" dirty="0"/>
          </a:p>
        </p:txBody>
      </p:sp>
      <p:sp>
        <p:nvSpPr>
          <p:cNvPr id="28" name="TextBox 27"/>
          <p:cNvSpPr txBox="1"/>
          <p:nvPr/>
        </p:nvSpPr>
        <p:spPr bwMode="gray">
          <a:xfrm rot="5400000">
            <a:off x="1804585" y="3229068"/>
            <a:ext cx="246221" cy="1684742"/>
          </a:xfrm>
          <a:prstGeom prst="rect">
            <a:avLst/>
          </a:prstGeom>
          <a:noFill/>
        </p:spPr>
        <p:txBody>
          <a:bodyPr vert="vert270" wrap="square" lIns="0" tIns="0" rIns="0" bIns="0" rtlCol="0">
            <a:spAutoFit/>
          </a:bodyPr>
          <a:lstStyle/>
          <a:p>
            <a:pPr algn="ctr">
              <a:spcBef>
                <a:spcPts val="500"/>
              </a:spcBef>
            </a:pPr>
            <a:r>
              <a:rPr lang="en-US" sz="800" b="1" dirty="0" smtClean="0"/>
              <a:t>Which value endpoints align with  annual budgets and contracts?</a:t>
            </a:r>
          </a:p>
        </p:txBody>
      </p:sp>
      <p:grpSp>
        <p:nvGrpSpPr>
          <p:cNvPr id="33" name="Group 32"/>
          <p:cNvGrpSpPr/>
          <p:nvPr/>
        </p:nvGrpSpPr>
        <p:grpSpPr>
          <a:xfrm>
            <a:off x="272305" y="1533795"/>
            <a:ext cx="5750780" cy="150639"/>
            <a:chOff x="320675" y="1516119"/>
            <a:chExt cx="5750780" cy="150639"/>
          </a:xfrm>
        </p:grpSpPr>
        <p:cxnSp>
          <p:nvCxnSpPr>
            <p:cNvPr id="21" name="Straight Arrow Connector 20"/>
            <p:cNvCxnSpPr/>
            <p:nvPr/>
          </p:nvCxnSpPr>
          <p:spPr bwMode="gray">
            <a:xfrm>
              <a:off x="320675" y="1588922"/>
              <a:ext cx="5750780" cy="1"/>
            </a:xfrm>
            <a:prstGeom prst="straightConnector1">
              <a:avLst/>
            </a:prstGeom>
            <a:solidFill>
              <a:schemeClr val="accent1"/>
            </a:solidFill>
            <a:ln w="57150" cap="flat" cmpd="sng" algn="ctr">
              <a:solidFill>
                <a:schemeClr val="accent6"/>
              </a:solidFill>
              <a:prstDash val="solid"/>
              <a:miter lim="800000"/>
              <a:headEnd type="triangle" w="med" len="med"/>
              <a:tailEnd type="triangle"/>
            </a:ln>
            <a:effectLst/>
          </p:spPr>
        </p:cxnSp>
        <p:sp>
          <p:nvSpPr>
            <p:cNvPr id="22" name="Oval 21"/>
            <p:cNvSpPr/>
            <p:nvPr/>
          </p:nvSpPr>
          <p:spPr bwMode="gray">
            <a:xfrm>
              <a:off x="1343601" y="1521152"/>
              <a:ext cx="145606" cy="145606"/>
            </a:xfrm>
            <a:prstGeom prst="ellipse">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3" name="Oval 22"/>
            <p:cNvSpPr/>
            <p:nvPr/>
          </p:nvSpPr>
          <p:spPr bwMode="gray">
            <a:xfrm>
              <a:off x="2652939" y="1516119"/>
              <a:ext cx="145606" cy="145606"/>
            </a:xfrm>
            <a:prstGeom prst="ellipse">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4" name="Oval 23"/>
            <p:cNvSpPr/>
            <p:nvPr/>
          </p:nvSpPr>
          <p:spPr bwMode="gray">
            <a:xfrm>
              <a:off x="3971485" y="1516119"/>
              <a:ext cx="145606" cy="145606"/>
            </a:xfrm>
            <a:prstGeom prst="ellipse">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5" name="Oval 24"/>
            <p:cNvSpPr/>
            <p:nvPr/>
          </p:nvSpPr>
          <p:spPr bwMode="gray">
            <a:xfrm>
              <a:off x="5353626" y="1516119"/>
              <a:ext cx="145606" cy="145606"/>
            </a:xfrm>
            <a:prstGeom prst="ellipse">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grpSp>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bwMode="gray">
          <a:xfrm>
            <a:off x="2260554" y="1290651"/>
            <a:ext cx="338767" cy="205519"/>
          </a:xfrm>
          <a:prstGeom prst="rect">
            <a:avLst/>
          </a:prstGeom>
        </p:spPr>
      </p:pic>
      <p:pic>
        <p:nvPicPr>
          <p:cNvPr id="8" name="Picture 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bwMode="gray">
          <a:xfrm>
            <a:off x="917241" y="1243636"/>
            <a:ext cx="328502" cy="278132"/>
          </a:xfrm>
          <a:prstGeom prst="rect">
            <a:avLst/>
          </a:prstGeom>
        </p:spPr>
      </p:pic>
      <p:pic>
        <p:nvPicPr>
          <p:cNvPr id="9" name="Picture 8"/>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bwMode="gray">
          <a:xfrm>
            <a:off x="3592355" y="1260461"/>
            <a:ext cx="338768" cy="291341"/>
          </a:xfrm>
          <a:prstGeom prst="rect">
            <a:avLst/>
          </a:prstGeom>
        </p:spPr>
      </p:pic>
      <p:pic>
        <p:nvPicPr>
          <p:cNvPr id="10" name="Picture 9"/>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bwMode="gray">
          <a:xfrm>
            <a:off x="4994336" y="1265330"/>
            <a:ext cx="272804" cy="272804"/>
          </a:xfrm>
          <a:prstGeom prst="rect">
            <a:avLst/>
          </a:prstGeom>
        </p:spPr>
      </p:pic>
      <p:sp>
        <p:nvSpPr>
          <p:cNvPr id="26" name="TextBox 25"/>
          <p:cNvSpPr txBox="1"/>
          <p:nvPr/>
        </p:nvSpPr>
        <p:spPr bwMode="gray">
          <a:xfrm>
            <a:off x="329345" y="2810401"/>
            <a:ext cx="246221" cy="675343"/>
          </a:xfrm>
          <a:prstGeom prst="rect">
            <a:avLst/>
          </a:prstGeom>
          <a:noFill/>
        </p:spPr>
        <p:txBody>
          <a:bodyPr vert="vert270" wrap="square" lIns="0" tIns="0" rIns="0" bIns="0" rtlCol="0">
            <a:spAutoFit/>
          </a:bodyPr>
          <a:lstStyle/>
          <a:p>
            <a:pPr algn="ctr">
              <a:spcBef>
                <a:spcPts val="500"/>
              </a:spcBef>
            </a:pPr>
            <a:r>
              <a:rPr lang="en-US" sz="800" dirty="0" smtClean="0"/>
              <a:t>BUSINESS LINES</a:t>
            </a:r>
          </a:p>
        </p:txBody>
      </p:sp>
      <p:sp>
        <p:nvSpPr>
          <p:cNvPr id="27" name="TextBox 26"/>
          <p:cNvSpPr txBox="1"/>
          <p:nvPr/>
        </p:nvSpPr>
        <p:spPr bwMode="gray">
          <a:xfrm>
            <a:off x="329345" y="1972964"/>
            <a:ext cx="246221" cy="575185"/>
          </a:xfrm>
          <a:prstGeom prst="rect">
            <a:avLst/>
          </a:prstGeom>
          <a:noFill/>
        </p:spPr>
        <p:txBody>
          <a:bodyPr vert="vert270" wrap="square" lIns="0" tIns="0" rIns="0" bIns="0" rtlCol="0">
            <a:spAutoFit/>
          </a:bodyPr>
          <a:lstStyle/>
          <a:p>
            <a:pPr algn="ctr">
              <a:spcBef>
                <a:spcPts val="500"/>
              </a:spcBef>
            </a:pPr>
            <a:r>
              <a:rPr lang="en-US" sz="800" dirty="0" smtClean="0"/>
              <a:t>PAYER PROFILE</a:t>
            </a:r>
          </a:p>
        </p:txBody>
      </p:sp>
      <p:cxnSp>
        <p:nvCxnSpPr>
          <p:cNvPr id="29" name="Straight Connector 28"/>
          <p:cNvCxnSpPr/>
          <p:nvPr/>
        </p:nvCxnSpPr>
        <p:spPr bwMode="gray">
          <a:xfrm>
            <a:off x="272305" y="1941445"/>
            <a:ext cx="5807820" cy="0"/>
          </a:xfrm>
          <a:prstGeom prst="line">
            <a:avLst/>
          </a:prstGeom>
          <a:ln w="12700">
            <a:solidFill>
              <a:schemeClr val="accent4"/>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1196317294"/>
              </p:ext>
            </p:extLst>
          </p:nvPr>
        </p:nvGraphicFramePr>
        <p:xfrm>
          <a:off x="630748" y="1164260"/>
          <a:ext cx="5449376" cy="2535432"/>
        </p:xfrm>
        <a:graphic>
          <a:graphicData uri="http://schemas.openxmlformats.org/drawingml/2006/table">
            <a:tbl>
              <a:tblPr firstRow="1" bandRow="1">
                <a:tableStyleId>{F5AB1C69-6EDB-4FF4-983F-18BD219EF322}</a:tableStyleId>
              </a:tblPr>
              <a:tblGrid>
                <a:gridCol w="1362344">
                  <a:extLst>
                    <a:ext uri="{9D8B030D-6E8A-4147-A177-3AD203B41FA5}">
                      <a16:colId xmlns:a16="http://schemas.microsoft.com/office/drawing/2014/main" xmlns="" val="2190757587"/>
                    </a:ext>
                  </a:extLst>
                </a:gridCol>
                <a:gridCol w="1362344">
                  <a:extLst>
                    <a:ext uri="{9D8B030D-6E8A-4147-A177-3AD203B41FA5}">
                      <a16:colId xmlns:a16="http://schemas.microsoft.com/office/drawing/2014/main" xmlns="" val="1043553282"/>
                    </a:ext>
                  </a:extLst>
                </a:gridCol>
                <a:gridCol w="1362344">
                  <a:extLst>
                    <a:ext uri="{9D8B030D-6E8A-4147-A177-3AD203B41FA5}">
                      <a16:colId xmlns:a16="http://schemas.microsoft.com/office/drawing/2014/main" xmlns="" val="941796889"/>
                    </a:ext>
                  </a:extLst>
                </a:gridCol>
                <a:gridCol w="1362344">
                  <a:extLst>
                    <a:ext uri="{9D8B030D-6E8A-4147-A177-3AD203B41FA5}">
                      <a16:colId xmlns:a16="http://schemas.microsoft.com/office/drawing/2014/main" xmlns="" val="2477462606"/>
                    </a:ext>
                  </a:extLst>
                </a:gridCol>
              </a:tblGrid>
              <a:tr h="488715">
                <a:tc>
                  <a:txBody>
                    <a:bodyPr/>
                    <a:lstStyle/>
                    <a:p>
                      <a:pPr algn="ctr"/>
                      <a:r>
                        <a:rPr lang="en-US" dirty="0" smtClean="0">
                          <a:solidFill>
                            <a:schemeClr val="tx1"/>
                          </a:solidFill>
                        </a:rPr>
                        <a:t>Temporary</a:t>
                      </a:r>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Average</a:t>
                      </a:r>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Long-term</a:t>
                      </a:r>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Lifetime</a:t>
                      </a:r>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83406186"/>
                  </a:ext>
                </a:extLst>
              </a:tr>
              <a:tr h="292557">
                <a:tc>
                  <a:txBody>
                    <a:bodyPr/>
                    <a:lstStyle/>
                    <a:p>
                      <a:pPr algn="ctr"/>
                      <a:r>
                        <a:rPr lang="en-US" i="1" dirty="0" smtClean="0"/>
                        <a:t>&lt;12</a:t>
                      </a:r>
                      <a:r>
                        <a:rPr lang="en-US" i="1" baseline="0" dirty="0" smtClean="0"/>
                        <a:t> months</a:t>
                      </a:r>
                      <a:endParaRPr lang="en-US" i="1"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i="1" dirty="0" smtClean="0"/>
                        <a:t>12-18 months</a:t>
                      </a:r>
                      <a:endParaRPr lang="en-US" i="1"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i="1" dirty="0" smtClean="0"/>
                        <a:t>2-5 years</a:t>
                      </a:r>
                      <a:endParaRPr lang="en-US" i="1"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i="1" dirty="0" smtClean="0"/>
                        <a:t>5+ years</a:t>
                      </a:r>
                      <a:endParaRPr lang="en-US" i="1"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21107148"/>
                  </a:ext>
                </a:extLst>
              </a:tr>
              <a:tr h="602686">
                <a:tc>
                  <a:txBody>
                    <a:bodyPr/>
                    <a:lstStyle/>
                    <a:p>
                      <a:pPr marL="0" indent="0" algn="ctr">
                        <a:buFont typeface="Arial" panose="020B0604020202020204" pitchFamily="34" charset="0"/>
                        <a:buNone/>
                      </a:pPr>
                      <a:r>
                        <a:rPr lang="en-US" i="0" dirty="0" smtClean="0"/>
                        <a:t>State sponsored</a:t>
                      </a:r>
                      <a:r>
                        <a:rPr lang="en-US" i="0" baseline="0" dirty="0" smtClean="0"/>
                        <a:t> and operated</a:t>
                      </a:r>
                      <a:endParaRPr lang="en-US" i="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i="0" baseline="0" dirty="0" smtClean="0"/>
                        <a:t>Large national, Blues</a:t>
                      </a:r>
                      <a:br>
                        <a:rPr lang="en-US" i="0" baseline="0" dirty="0" smtClean="0"/>
                      </a:br>
                      <a:endParaRPr lang="en-US" i="0" baseline="0" dirty="0" smtClean="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4008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i="0" baseline="0" dirty="0" smtClean="0"/>
                        <a:t>Regional not-for-profit, Blues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i="0" dirty="0" smtClean="0"/>
                        <a:t>Health system-sponsored health plan</a:t>
                      </a:r>
                      <a:endParaRPr lang="en-US" i="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16937936"/>
                  </a:ext>
                </a:extLst>
              </a:tr>
              <a:tr h="1151474">
                <a:tc>
                  <a:txBody>
                    <a:bodyPr/>
                    <a:lstStyle/>
                    <a:p>
                      <a:pPr marL="171450" indent="-171450" algn="l">
                        <a:buFont typeface="Arial" panose="020B0604020202020204" pitchFamily="34" charset="0"/>
                        <a:buChar char="•"/>
                      </a:pPr>
                      <a:r>
                        <a:rPr lang="en-US" sz="900" dirty="0" smtClean="0"/>
                        <a:t>Public</a:t>
                      </a:r>
                      <a:r>
                        <a:rPr lang="en-US" sz="900" baseline="0" dirty="0" smtClean="0"/>
                        <a:t> exchanges</a:t>
                      </a:r>
                      <a:endParaRPr lang="en-US" sz="900" dirty="0" smtClean="0"/>
                    </a:p>
                    <a:p>
                      <a:pPr marL="171450" indent="-171450" algn="l">
                        <a:buFont typeface="Arial" panose="020B0604020202020204" pitchFamily="34" charset="0"/>
                        <a:buChar char="•"/>
                      </a:pPr>
                      <a:r>
                        <a:rPr lang="en-US" sz="900" dirty="0" smtClean="0"/>
                        <a:t>COBRA</a:t>
                      </a:r>
                    </a:p>
                    <a:p>
                      <a:pPr marL="171450" indent="-171450" algn="l">
                        <a:buFont typeface="Arial" panose="020B0604020202020204" pitchFamily="34" charset="0"/>
                        <a:buChar char="•"/>
                      </a:pPr>
                      <a:r>
                        <a:rPr lang="en-US" sz="900" baseline="0" dirty="0" smtClean="0"/>
                        <a:t>Medicaid (states with limited coverage)</a:t>
                      </a:r>
                      <a:endParaRPr lang="en-US" sz="9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lgn="l">
                        <a:buFont typeface="Arial" panose="020B0604020202020204" pitchFamily="34" charset="0"/>
                        <a:buChar char="•"/>
                      </a:pPr>
                      <a:r>
                        <a:rPr lang="en-US" sz="900" dirty="0" smtClean="0"/>
                        <a:t>Employer-sponsored</a:t>
                      </a:r>
                      <a:r>
                        <a:rPr lang="en-US" sz="900" baseline="0" dirty="0" smtClean="0"/>
                        <a:t> plans </a:t>
                      </a:r>
                    </a:p>
                    <a:p>
                      <a:pPr marL="171450" indent="-171450" algn="l">
                        <a:buFont typeface="Arial" panose="020B0604020202020204" pitchFamily="34" charset="0"/>
                        <a:buChar char="•"/>
                      </a:pPr>
                      <a:r>
                        <a:rPr lang="en-US" sz="900" baseline="0" dirty="0" smtClean="0"/>
                        <a:t>Employer-sponsored/  individual plans in growing metro regions</a:t>
                      </a:r>
                      <a:endParaRPr lang="en-US" sz="9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lgn="l">
                        <a:buFont typeface="Arial" panose="020B0604020202020204" pitchFamily="34" charset="0"/>
                        <a:buChar char="•"/>
                      </a:pPr>
                      <a:r>
                        <a:rPr lang="en-US" sz="900" dirty="0" smtClean="0"/>
                        <a:t>Medicaid (states with limited mobility; disability)</a:t>
                      </a:r>
                    </a:p>
                    <a:p>
                      <a:pPr marL="171450" indent="-171450" algn="l">
                        <a:buFont typeface="Arial" panose="020B0604020202020204" pitchFamily="34" charset="0"/>
                        <a:buChar char="•"/>
                      </a:pPr>
                      <a:r>
                        <a:rPr lang="en-US" sz="900" baseline="0" dirty="0" smtClean="0"/>
                        <a:t>Accountable care organizations</a:t>
                      </a:r>
                    </a:p>
                    <a:p>
                      <a:pPr marL="171450" indent="-171450" algn="l">
                        <a:buFont typeface="Arial" panose="020B0604020202020204" pitchFamily="34" charset="0"/>
                        <a:buChar char="•"/>
                      </a:pPr>
                      <a:r>
                        <a:rPr lang="en-US" sz="900" baseline="0" dirty="0" smtClean="0"/>
                        <a:t>Clinically integrated networks</a:t>
                      </a:r>
                      <a:endParaRPr lang="en-US" sz="9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lgn="l">
                        <a:buFont typeface="Arial" panose="020B0604020202020204" pitchFamily="34" charset="0"/>
                        <a:buChar char="•"/>
                      </a:pPr>
                      <a:r>
                        <a:rPr lang="en-US" sz="900" dirty="0" smtClean="0"/>
                        <a:t>Medicare</a:t>
                      </a:r>
                      <a:r>
                        <a:rPr lang="en-US" sz="900" baseline="0" dirty="0" smtClean="0"/>
                        <a:t> Advantage</a:t>
                      </a:r>
                    </a:p>
                    <a:p>
                      <a:pPr marL="171450" indent="-171450" algn="l">
                        <a:buFont typeface="Arial" panose="020B0604020202020204" pitchFamily="34" charset="0"/>
                        <a:buChar char="•"/>
                      </a:pPr>
                      <a:r>
                        <a:rPr lang="en-US" sz="900" baseline="0" dirty="0" smtClean="0"/>
                        <a:t>Rural/suburban provider-sponsored plans </a:t>
                      </a:r>
                      <a:endParaRPr lang="en-US" sz="9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26687021"/>
                  </a:ext>
                </a:extLst>
              </a:tr>
            </a:tbl>
          </a:graphicData>
        </a:graphic>
      </p:graphicFrame>
      <p:cxnSp>
        <p:nvCxnSpPr>
          <p:cNvPr id="30" name="Straight Connector 29"/>
          <p:cNvCxnSpPr/>
          <p:nvPr/>
        </p:nvCxnSpPr>
        <p:spPr bwMode="gray">
          <a:xfrm>
            <a:off x="272305" y="2554576"/>
            <a:ext cx="5807820" cy="0"/>
          </a:xfrm>
          <a:prstGeom prst="line">
            <a:avLst/>
          </a:prstGeom>
          <a:ln w="12700">
            <a:solidFill>
              <a:schemeClr val="accent4"/>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gray">
          <a:xfrm rot="5400000">
            <a:off x="4623254" y="3277462"/>
            <a:ext cx="369332" cy="1587953"/>
          </a:xfrm>
          <a:prstGeom prst="rect">
            <a:avLst/>
          </a:prstGeom>
          <a:noFill/>
        </p:spPr>
        <p:txBody>
          <a:bodyPr vert="vert270" wrap="square" lIns="0" tIns="0" rIns="0" bIns="0" rtlCol="0">
            <a:spAutoFit/>
          </a:bodyPr>
          <a:lstStyle/>
          <a:p>
            <a:pPr algn="ctr">
              <a:spcBef>
                <a:spcPts val="500"/>
              </a:spcBef>
            </a:pPr>
            <a:r>
              <a:rPr lang="en-US" sz="800" b="1" dirty="0" smtClean="0"/>
              <a:t>Which value endpoints impact individual and population-level total cost of care?</a:t>
            </a:r>
          </a:p>
        </p:txBody>
      </p:sp>
      <p:sp>
        <p:nvSpPr>
          <p:cNvPr id="37" name="TextBox 36"/>
          <p:cNvSpPr txBox="1"/>
          <p:nvPr/>
        </p:nvSpPr>
        <p:spPr bwMode="gray">
          <a:xfrm>
            <a:off x="334222" y="3752277"/>
            <a:ext cx="246221" cy="675343"/>
          </a:xfrm>
          <a:prstGeom prst="rect">
            <a:avLst/>
          </a:prstGeom>
          <a:noFill/>
        </p:spPr>
        <p:txBody>
          <a:bodyPr vert="vert270" wrap="square" lIns="0" tIns="0" rIns="0" bIns="0" rtlCol="0">
            <a:spAutoFit/>
          </a:bodyPr>
          <a:lstStyle/>
          <a:p>
            <a:pPr algn="ctr">
              <a:spcBef>
                <a:spcPts val="500"/>
              </a:spcBef>
            </a:pPr>
            <a:r>
              <a:rPr lang="en-US" sz="800" dirty="0" smtClean="0"/>
              <a:t>VALUE ENDPOINTS</a:t>
            </a:r>
          </a:p>
        </p:txBody>
      </p:sp>
      <p:sp>
        <p:nvSpPr>
          <p:cNvPr id="41" name="Right Bracket 40"/>
          <p:cNvSpPr/>
          <p:nvPr/>
        </p:nvSpPr>
        <p:spPr bwMode="gray">
          <a:xfrm rot="5400000">
            <a:off x="1900005" y="2639429"/>
            <a:ext cx="55382" cy="228600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dirty="0"/>
          </a:p>
        </p:txBody>
      </p:sp>
      <p:sp>
        <p:nvSpPr>
          <p:cNvPr id="42" name="Right Bracket 41"/>
          <p:cNvSpPr/>
          <p:nvPr/>
        </p:nvSpPr>
        <p:spPr bwMode="gray">
          <a:xfrm rot="5400000">
            <a:off x="4780228" y="2631569"/>
            <a:ext cx="55382" cy="228600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dirty="0"/>
          </a:p>
        </p:txBody>
      </p:sp>
      <p:sp>
        <p:nvSpPr>
          <p:cNvPr id="32" name="Text Placeholder 4"/>
          <p:cNvSpPr>
            <a:spLocks noGrp="1"/>
          </p:cNvSpPr>
          <p:nvPr>
            <p:ph type="body" sz="quarter" idx="27"/>
          </p:nvPr>
        </p:nvSpPr>
        <p:spPr>
          <a:xfrm>
            <a:off x="4683833" y="4620955"/>
            <a:ext cx="1716967" cy="179644"/>
          </a:xfrm>
        </p:spPr>
        <p:txBody>
          <a:bodyPr/>
          <a:lstStyle/>
          <a:p>
            <a:pPr algn="r"/>
            <a:r>
              <a:rPr lang="en-US" dirty="0"/>
              <a:t>Source: </a:t>
            </a:r>
            <a:r>
              <a:rPr lang="en-US" dirty="0" smtClean="0"/>
              <a:t>Advisory Board Research interviews </a:t>
            </a:r>
            <a:r>
              <a:rPr lang="en-US" dirty="0"/>
              <a:t>and analysis</a:t>
            </a:r>
            <a:r>
              <a:rPr lang="en-US" dirty="0" smtClean="0"/>
              <a:t>.</a:t>
            </a:r>
            <a:endParaRPr lang="en-US" dirty="0"/>
          </a:p>
        </p:txBody>
      </p:sp>
    </p:spTree>
    <p:extLst>
      <p:ext uri="{BB962C8B-B14F-4D97-AF65-F5344CB8AC3E}">
        <p14:creationId xmlns:p14="http://schemas.microsoft.com/office/powerpoint/2010/main" val="4275989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6"/>
          </p:nvPr>
        </p:nvSpPr>
        <p:spPr/>
        <p:txBody>
          <a:bodyPr/>
          <a:lstStyle/>
          <a:p>
            <a:endParaRPr lang="en-US"/>
          </a:p>
        </p:txBody>
      </p:sp>
      <p:grpSp>
        <p:nvGrpSpPr>
          <p:cNvPr id="128" name="Group 127"/>
          <p:cNvGrpSpPr/>
          <p:nvPr/>
        </p:nvGrpSpPr>
        <p:grpSpPr>
          <a:xfrm>
            <a:off x="116390" y="1513001"/>
            <a:ext cx="6284410" cy="2988365"/>
            <a:chOff x="116390" y="1256229"/>
            <a:chExt cx="6284410" cy="2988365"/>
          </a:xfrm>
        </p:grpSpPr>
        <p:cxnSp>
          <p:nvCxnSpPr>
            <p:cNvPr id="11" name="Straight Connector 10"/>
            <p:cNvCxnSpPr/>
            <p:nvPr/>
          </p:nvCxnSpPr>
          <p:spPr bwMode="gray">
            <a:xfrm>
              <a:off x="4933658" y="3582600"/>
              <a:ext cx="166425" cy="0"/>
            </a:xfrm>
            <a:prstGeom prst="line">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bwMode="gray">
            <a:xfrm rot="5400000">
              <a:off x="5063926" y="3542128"/>
              <a:ext cx="141652" cy="80944"/>
            </a:xfrm>
            <a:prstGeom prst="triangle">
              <a:avLst/>
            </a:prstGeom>
            <a:solidFill>
              <a:schemeClr val="accent3"/>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600" dirty="0" err="1" smtClean="0">
                <a:solidFill>
                  <a:schemeClr val="bg1"/>
                </a:solidFill>
              </a:endParaRPr>
            </a:p>
          </p:txBody>
        </p:sp>
        <p:sp>
          <p:nvSpPr>
            <p:cNvPr id="14" name="TextBox 13"/>
            <p:cNvSpPr txBox="1"/>
            <p:nvPr/>
          </p:nvSpPr>
          <p:spPr bwMode="gray">
            <a:xfrm>
              <a:off x="5208117" y="2547781"/>
              <a:ext cx="1192683" cy="438582"/>
            </a:xfrm>
            <a:prstGeom prst="rect">
              <a:avLst/>
            </a:prstGeom>
            <a:noFill/>
          </p:spPr>
          <p:txBody>
            <a:bodyPr vert="horz" wrap="square" lIns="0" tIns="0" rIns="0" bIns="0" rtlCol="0">
              <a:spAutoFit/>
            </a:bodyPr>
            <a:lstStyle/>
            <a:p>
              <a:r>
                <a:rPr lang="en-US" sz="950" b="1" dirty="0" smtClean="0"/>
                <a:t>Pharmaceuticals </a:t>
              </a:r>
              <a:r>
                <a:rPr lang="en-US" sz="950" dirty="0" smtClean="0"/>
                <a:t>(e.g., bronchodilators, </a:t>
              </a:r>
              <a:r>
                <a:rPr lang="en-US" sz="950" dirty="0" err="1" smtClean="0"/>
                <a:t>glucocorticosteroids</a:t>
              </a:r>
              <a:r>
                <a:rPr lang="en-US" sz="950" dirty="0"/>
                <a:t>)</a:t>
              </a:r>
              <a:endParaRPr lang="en-US" sz="950" dirty="0" smtClean="0"/>
            </a:p>
          </p:txBody>
        </p:sp>
        <p:sp>
          <p:nvSpPr>
            <p:cNvPr id="15" name="TextBox 14"/>
            <p:cNvSpPr txBox="1"/>
            <p:nvPr/>
          </p:nvSpPr>
          <p:spPr bwMode="gray">
            <a:xfrm>
              <a:off x="5208118" y="1707404"/>
              <a:ext cx="1106056" cy="438582"/>
            </a:xfrm>
            <a:prstGeom prst="rect">
              <a:avLst/>
            </a:prstGeom>
            <a:noFill/>
          </p:spPr>
          <p:txBody>
            <a:bodyPr vert="horz" wrap="square" lIns="0" tIns="0" rIns="0" bIns="0" rtlCol="0">
              <a:spAutoFit/>
            </a:bodyPr>
            <a:lstStyle/>
            <a:p>
              <a:r>
                <a:rPr lang="en-US" sz="950" b="1" dirty="0" smtClean="0"/>
                <a:t>Surgery </a:t>
              </a:r>
              <a:r>
                <a:rPr lang="en-US" sz="950" dirty="0" smtClean="0"/>
                <a:t>(e.g., </a:t>
              </a:r>
              <a:r>
                <a:rPr lang="en-US" sz="950" dirty="0" err="1" smtClean="0"/>
                <a:t>bullectomy</a:t>
              </a:r>
              <a:r>
                <a:rPr lang="en-US" sz="950" dirty="0" smtClean="0"/>
                <a:t>, lung transplant) </a:t>
              </a:r>
            </a:p>
          </p:txBody>
        </p:sp>
        <p:sp>
          <p:nvSpPr>
            <p:cNvPr id="16" name="TextBox 15"/>
            <p:cNvSpPr txBox="1"/>
            <p:nvPr/>
          </p:nvSpPr>
          <p:spPr bwMode="gray">
            <a:xfrm>
              <a:off x="5181010" y="3501170"/>
              <a:ext cx="1133164" cy="438582"/>
            </a:xfrm>
            <a:prstGeom prst="rect">
              <a:avLst/>
            </a:prstGeom>
            <a:noFill/>
          </p:spPr>
          <p:txBody>
            <a:bodyPr vert="horz" wrap="square" lIns="0" tIns="0" rIns="0" bIns="0" rtlCol="0">
              <a:spAutoFit/>
            </a:bodyPr>
            <a:lstStyle/>
            <a:p>
              <a:r>
                <a:rPr lang="en-US" sz="950" b="1" dirty="0" smtClean="0"/>
                <a:t>Lifestyle changes </a:t>
              </a:r>
              <a:r>
                <a:rPr lang="en-US" sz="950" dirty="0" smtClean="0"/>
                <a:t>(e.g., smoking cessation, exercise)</a:t>
              </a:r>
            </a:p>
          </p:txBody>
        </p:sp>
        <p:sp>
          <p:nvSpPr>
            <p:cNvPr id="17" name="TextBox 16"/>
            <p:cNvSpPr txBox="1"/>
            <p:nvPr/>
          </p:nvSpPr>
          <p:spPr bwMode="gray">
            <a:xfrm>
              <a:off x="2136867" y="2643791"/>
              <a:ext cx="487078" cy="276999"/>
            </a:xfrm>
            <a:prstGeom prst="rect">
              <a:avLst/>
            </a:prstGeom>
            <a:solidFill>
              <a:schemeClr val="bg1"/>
            </a:solidFill>
          </p:spPr>
          <p:txBody>
            <a:bodyPr wrap="square" lIns="0" tIns="0" rIns="0" bIns="0" rtlCol="0">
              <a:spAutoFit/>
            </a:bodyPr>
            <a:lstStyle/>
            <a:p>
              <a:pPr algn="ctr">
                <a:spcBef>
                  <a:spcPts val="429"/>
                </a:spcBef>
              </a:pPr>
              <a:r>
                <a:rPr lang="en-US" sz="900" dirty="0" smtClean="0"/>
                <a:t>COPD</a:t>
              </a:r>
              <a:r>
                <a:rPr lang="en-US" sz="900" baseline="30000" dirty="0" smtClean="0"/>
                <a:t>1</a:t>
              </a:r>
              <a:r>
                <a:rPr lang="en-US" sz="900" dirty="0" smtClean="0"/>
                <a:t> </a:t>
              </a:r>
              <a:r>
                <a:rPr lang="en-US" sz="900" dirty="0"/>
                <a:t>Patients</a:t>
              </a:r>
            </a:p>
          </p:txBody>
        </p:sp>
        <p:sp>
          <p:nvSpPr>
            <p:cNvPr id="18" name="Rectangle 17"/>
            <p:cNvSpPr/>
            <p:nvPr/>
          </p:nvSpPr>
          <p:spPr bwMode="gray">
            <a:xfrm>
              <a:off x="3238665" y="2411068"/>
              <a:ext cx="1713475" cy="465541"/>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050" dirty="0" err="1">
                <a:solidFill>
                  <a:schemeClr val="bg1"/>
                </a:solidFill>
              </a:endParaRPr>
            </a:p>
          </p:txBody>
        </p:sp>
        <p:sp>
          <p:nvSpPr>
            <p:cNvPr id="19" name="Rectangle 18"/>
            <p:cNvSpPr/>
            <p:nvPr/>
          </p:nvSpPr>
          <p:spPr bwMode="gray">
            <a:xfrm>
              <a:off x="1188901" y="3087095"/>
              <a:ext cx="269473" cy="26127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050" dirty="0">
                <a:solidFill>
                  <a:schemeClr val="bg1"/>
                </a:solidFill>
              </a:endParaRPr>
            </a:p>
          </p:txBody>
        </p:sp>
        <p:sp>
          <p:nvSpPr>
            <p:cNvPr id="20" name="Rectangle 19"/>
            <p:cNvSpPr/>
            <p:nvPr/>
          </p:nvSpPr>
          <p:spPr bwMode="gray">
            <a:xfrm>
              <a:off x="3332503" y="2009137"/>
              <a:ext cx="325585" cy="2626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050" dirty="0">
                <a:solidFill>
                  <a:schemeClr val="bg1"/>
                </a:solidFill>
              </a:endParaRPr>
            </a:p>
          </p:txBody>
        </p:sp>
        <p:sp>
          <p:nvSpPr>
            <p:cNvPr id="21" name="Rectangle 20"/>
            <p:cNvSpPr/>
            <p:nvPr/>
          </p:nvSpPr>
          <p:spPr bwMode="gray">
            <a:xfrm>
              <a:off x="3301337" y="3122380"/>
              <a:ext cx="274371" cy="22918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050" dirty="0">
                <a:solidFill>
                  <a:schemeClr val="bg1"/>
                </a:solidFill>
              </a:endParaRPr>
            </a:p>
          </p:txBody>
        </p:sp>
        <p:pic>
          <p:nvPicPr>
            <p:cNvPr id="22" name="Picture 4" descr="L:\Public\Share\ABC Templates and Resources\ABC Art Icons Logos\ABC Modern Icons\Ho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282159" y="1256229"/>
              <a:ext cx="245603" cy="20466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bwMode="gray">
            <a:xfrm>
              <a:off x="3253025" y="1552993"/>
              <a:ext cx="899558" cy="307777"/>
            </a:xfrm>
            <a:prstGeom prst="rect">
              <a:avLst/>
            </a:prstGeom>
            <a:noFill/>
          </p:spPr>
          <p:txBody>
            <a:bodyPr wrap="square" lIns="0" tIns="0" rIns="0" bIns="0" rtlCol="0">
              <a:spAutoFit/>
            </a:bodyPr>
            <a:lstStyle/>
            <a:p>
              <a:pPr>
                <a:spcBef>
                  <a:spcPts val="429"/>
                </a:spcBef>
              </a:pPr>
              <a:r>
                <a:rPr lang="en-US" sz="1000" dirty="0"/>
                <a:t>Telehealth follow-up visits</a:t>
              </a:r>
            </a:p>
          </p:txBody>
        </p:sp>
        <p:sp>
          <p:nvSpPr>
            <p:cNvPr id="24" name="TextBox 23"/>
            <p:cNvSpPr txBox="1"/>
            <p:nvPr/>
          </p:nvSpPr>
          <p:spPr bwMode="gray">
            <a:xfrm>
              <a:off x="223875" y="3112245"/>
              <a:ext cx="844523" cy="461665"/>
            </a:xfrm>
            <a:prstGeom prst="rect">
              <a:avLst/>
            </a:prstGeom>
            <a:noFill/>
          </p:spPr>
          <p:txBody>
            <a:bodyPr wrap="square" lIns="0" tIns="0" rIns="0" bIns="0" rtlCol="0">
              <a:spAutoFit/>
            </a:bodyPr>
            <a:lstStyle/>
            <a:p>
              <a:pPr algn="r">
                <a:spcBef>
                  <a:spcPts val="429"/>
                </a:spcBef>
              </a:pPr>
              <a:r>
                <a:rPr lang="en-US" sz="1000" dirty="0"/>
                <a:t>Remote patient monitoring</a:t>
              </a:r>
            </a:p>
          </p:txBody>
        </p:sp>
        <p:sp>
          <p:nvSpPr>
            <p:cNvPr id="25" name="TextBox 24"/>
            <p:cNvSpPr txBox="1"/>
            <p:nvPr/>
          </p:nvSpPr>
          <p:spPr bwMode="gray">
            <a:xfrm>
              <a:off x="2082189" y="1485229"/>
              <a:ext cx="645545" cy="376859"/>
            </a:xfrm>
            <a:prstGeom prst="rect">
              <a:avLst/>
            </a:prstGeom>
            <a:noFill/>
          </p:spPr>
          <p:txBody>
            <a:bodyPr wrap="square" lIns="0" tIns="0" rIns="0" bIns="0" rtlCol="0">
              <a:spAutoFit/>
            </a:bodyPr>
            <a:lstStyle/>
            <a:p>
              <a:pPr algn="ctr">
                <a:spcBef>
                  <a:spcPts val="429"/>
                </a:spcBef>
              </a:pPr>
              <a:r>
                <a:rPr lang="en-US" sz="1000" dirty="0"/>
                <a:t>At-home visits</a:t>
              </a:r>
            </a:p>
          </p:txBody>
        </p:sp>
        <p:sp>
          <p:nvSpPr>
            <p:cNvPr id="26" name="Oval 25"/>
            <p:cNvSpPr/>
            <p:nvPr/>
          </p:nvSpPr>
          <p:spPr bwMode="gray">
            <a:xfrm>
              <a:off x="2054386" y="2314401"/>
              <a:ext cx="652041" cy="652042"/>
            </a:xfrm>
            <a:prstGeom prst="ellipse">
              <a:avLst/>
            </a:prstGeom>
            <a:noFill/>
            <a:ln w="254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050" dirty="0">
                <a:solidFill>
                  <a:schemeClr val="bg1"/>
                </a:solidFill>
              </a:endParaRPr>
            </a:p>
          </p:txBody>
        </p:sp>
        <p:cxnSp>
          <p:nvCxnSpPr>
            <p:cNvPr id="27" name="Straight Arrow Connector 26"/>
            <p:cNvCxnSpPr/>
            <p:nvPr/>
          </p:nvCxnSpPr>
          <p:spPr bwMode="gray">
            <a:xfrm flipH="1">
              <a:off x="2712515" y="2199668"/>
              <a:ext cx="600432" cy="272891"/>
            </a:xfrm>
            <a:prstGeom prst="straightConnector1">
              <a:avLst/>
            </a:prstGeom>
            <a:ln w="9525">
              <a:solidFill>
                <a:schemeClr val="accent3"/>
              </a:solidFill>
              <a:prstDash val="solid"/>
              <a:miter lim="800000"/>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gray">
            <a:xfrm>
              <a:off x="1459428" y="2201962"/>
              <a:ext cx="600432" cy="272891"/>
            </a:xfrm>
            <a:prstGeom prst="straightConnector1">
              <a:avLst/>
            </a:prstGeom>
            <a:ln w="9525">
              <a:solidFill>
                <a:schemeClr val="accent3"/>
              </a:solidFill>
              <a:prstDash val="solid"/>
              <a:miter lim="800000"/>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gray">
            <a:xfrm flipH="1" flipV="1">
              <a:off x="2712515" y="2804031"/>
              <a:ext cx="600432" cy="272891"/>
            </a:xfrm>
            <a:prstGeom prst="straightConnector1">
              <a:avLst/>
            </a:prstGeom>
            <a:ln w="9525">
              <a:solidFill>
                <a:schemeClr val="accent3"/>
              </a:solidFill>
              <a:prstDash val="solid"/>
              <a:miter lim="800000"/>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gray">
            <a:xfrm flipV="1">
              <a:off x="1459428" y="2801965"/>
              <a:ext cx="600432" cy="272891"/>
            </a:xfrm>
            <a:prstGeom prst="straightConnector1">
              <a:avLst/>
            </a:prstGeom>
            <a:ln w="9525">
              <a:solidFill>
                <a:schemeClr val="accent3"/>
              </a:solidFill>
              <a:prstDash val="solid"/>
              <a:miter lim="800000"/>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gray">
            <a:xfrm>
              <a:off x="2380407" y="2986873"/>
              <a:ext cx="0" cy="409337"/>
            </a:xfrm>
            <a:prstGeom prst="straightConnector1">
              <a:avLst/>
            </a:prstGeom>
            <a:ln w="9525">
              <a:solidFill>
                <a:schemeClr val="accent3"/>
              </a:solidFill>
              <a:prstDash val="solid"/>
              <a:miter lim="800000"/>
              <a:headEnd type="none" w="sm" len="sm"/>
              <a:tailEnd type="oval" w="sm" len="sm"/>
            </a:ln>
          </p:spPr>
          <p:style>
            <a:lnRef idx="1">
              <a:schemeClr val="accent1"/>
            </a:lnRef>
            <a:fillRef idx="0">
              <a:schemeClr val="accent1"/>
            </a:fillRef>
            <a:effectRef idx="0">
              <a:schemeClr val="accent1"/>
            </a:effectRef>
            <a:fontRef idx="minor">
              <a:schemeClr val="tx1"/>
            </a:fontRef>
          </p:style>
        </p:cxnSp>
        <p:pic>
          <p:nvPicPr>
            <p:cNvPr id="32" name="Picture 2" descr="L:\Public\Share\ABC Templates and Resources\ABC Art Icons Logos\ABC Modern Icons\Person_Pati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2151" y="2388081"/>
              <a:ext cx="216512" cy="27289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bwMode="gray">
            <a:xfrm>
              <a:off x="2802938" y="3632736"/>
              <a:ext cx="718225" cy="153888"/>
            </a:xfrm>
            <a:prstGeom prst="rect">
              <a:avLst/>
            </a:prstGeom>
            <a:noFill/>
          </p:spPr>
          <p:txBody>
            <a:bodyPr wrap="square" lIns="0" tIns="0" rIns="0" bIns="0" rtlCol="0">
              <a:spAutoFit/>
            </a:bodyPr>
            <a:lstStyle/>
            <a:p>
              <a:pPr>
                <a:spcBef>
                  <a:spcPts val="429"/>
                </a:spcBef>
              </a:pPr>
              <a:r>
                <a:rPr lang="en-US" sz="1000" dirty="0"/>
                <a:t>Group visits</a:t>
              </a:r>
            </a:p>
          </p:txBody>
        </p:sp>
        <p:pic>
          <p:nvPicPr>
            <p:cNvPr id="34" name="Picture 3" descr="L:\Public\Share\ABC Templates and Resources\ABC Art Icons Logos\ABC Modern Icons\Group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8841" y="3398836"/>
              <a:ext cx="317760" cy="20466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L:\Public\Share\ABC Templates and Resources\ABC Art Icons Logos\ABC Modern Icons\Bu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2159" y="3490134"/>
              <a:ext cx="196497" cy="23878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L:\Public\Share\ABC Templates and Resources\ABC Art Icons Logos\ABC Modern Icons\Person_Casual_with_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9140" y="1626691"/>
              <a:ext cx="246630" cy="204669"/>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36"/>
            <p:cNvCxnSpPr/>
            <p:nvPr/>
          </p:nvCxnSpPr>
          <p:spPr bwMode="gray">
            <a:xfrm rot="16200000">
              <a:off x="3072473" y="2333050"/>
              <a:ext cx="0" cy="614746"/>
            </a:xfrm>
            <a:prstGeom prst="straightConnector1">
              <a:avLst/>
            </a:prstGeom>
            <a:ln w="9525">
              <a:solidFill>
                <a:schemeClr val="accent3"/>
              </a:solidFill>
              <a:prstDash val="solid"/>
              <a:miter lim="800000"/>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bwMode="gray">
            <a:xfrm>
              <a:off x="3700832" y="2552572"/>
              <a:ext cx="1251657" cy="153888"/>
            </a:xfrm>
            <a:prstGeom prst="rect">
              <a:avLst/>
            </a:prstGeom>
            <a:noFill/>
          </p:spPr>
          <p:txBody>
            <a:bodyPr wrap="square" lIns="0" tIns="0" rIns="0" bIns="0" rtlCol="0">
              <a:spAutoFit/>
            </a:bodyPr>
            <a:lstStyle/>
            <a:p>
              <a:pPr>
                <a:spcBef>
                  <a:spcPts val="429"/>
                </a:spcBef>
              </a:pPr>
              <a:r>
                <a:rPr lang="en-US" sz="1000" b="1" dirty="0" smtClean="0"/>
                <a:t>Treatment selection </a:t>
              </a:r>
              <a:endParaRPr lang="en-US" sz="1000" b="1" dirty="0"/>
            </a:p>
          </p:txBody>
        </p:sp>
        <p:pic>
          <p:nvPicPr>
            <p:cNvPr id="39" name="Picture 7" descr="L:\Public\Share\ABC Templates and Resources\ABC Art Icons Logos\ABC Modern Icons\Medicine_bott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1164" y="2538088"/>
              <a:ext cx="109086" cy="204669"/>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p:cNvCxnSpPr/>
            <p:nvPr/>
          </p:nvCxnSpPr>
          <p:spPr bwMode="gray">
            <a:xfrm rot="5400000" flipH="1">
              <a:off x="1687651" y="2333049"/>
              <a:ext cx="0" cy="614746"/>
            </a:xfrm>
            <a:prstGeom prst="straightConnector1">
              <a:avLst/>
            </a:prstGeom>
            <a:ln w="9525">
              <a:solidFill>
                <a:schemeClr val="accent3"/>
              </a:solidFill>
              <a:prstDash val="solid"/>
              <a:miter lim="800000"/>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gray">
            <a:xfrm>
              <a:off x="116390" y="2407045"/>
              <a:ext cx="772346" cy="461665"/>
            </a:xfrm>
            <a:prstGeom prst="rect">
              <a:avLst/>
            </a:prstGeom>
            <a:noFill/>
          </p:spPr>
          <p:txBody>
            <a:bodyPr wrap="square" lIns="0" tIns="0" rIns="0" bIns="0" rtlCol="0">
              <a:spAutoFit/>
            </a:bodyPr>
            <a:lstStyle/>
            <a:p>
              <a:pPr algn="r">
                <a:spcBef>
                  <a:spcPts val="429"/>
                </a:spcBef>
              </a:pPr>
              <a:r>
                <a:rPr lang="en-US" sz="1000" dirty="0"/>
                <a:t>Nurse-led discharge clinics</a:t>
              </a:r>
            </a:p>
          </p:txBody>
        </p:sp>
        <p:pic>
          <p:nvPicPr>
            <p:cNvPr id="42" name="Picture 10" descr="L:\Public\Share\ABC Templates and Resources\ABC Art Icons Logos\ABC Modern Icons\Multi_mod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4076" y="3096188"/>
              <a:ext cx="259505" cy="23878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Arrow Connector 42"/>
            <p:cNvCxnSpPr/>
            <p:nvPr/>
          </p:nvCxnSpPr>
          <p:spPr bwMode="gray">
            <a:xfrm flipV="1">
              <a:off x="2380407" y="1870793"/>
              <a:ext cx="0" cy="409337"/>
            </a:xfrm>
            <a:prstGeom prst="straightConnector1">
              <a:avLst/>
            </a:prstGeom>
            <a:ln w="9525">
              <a:solidFill>
                <a:schemeClr val="accent3"/>
              </a:solidFill>
              <a:prstDash val="solid"/>
              <a:miter lim="800000"/>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bwMode="gray">
            <a:xfrm>
              <a:off x="261015" y="1936208"/>
              <a:ext cx="738808" cy="307777"/>
            </a:xfrm>
            <a:prstGeom prst="rect">
              <a:avLst/>
            </a:prstGeom>
            <a:noFill/>
          </p:spPr>
          <p:txBody>
            <a:bodyPr wrap="square" lIns="0" tIns="0" rIns="0" bIns="0" rtlCol="0">
              <a:spAutoFit/>
            </a:bodyPr>
            <a:lstStyle/>
            <a:p>
              <a:pPr algn="r">
                <a:spcBef>
                  <a:spcPts val="429"/>
                </a:spcBef>
              </a:pPr>
              <a:r>
                <a:rPr lang="en-US" sz="1000" dirty="0"/>
                <a:t>Pharmacists in clinics</a:t>
              </a:r>
            </a:p>
          </p:txBody>
        </p:sp>
        <p:pic>
          <p:nvPicPr>
            <p:cNvPr id="45" name="Picture 12" descr="L:\Public\Share\ABC Templates and Resources\ABC Art Icons Logos\ABC Modern Icons\Person_Pharmacis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5345" y="1938979"/>
              <a:ext cx="217461" cy="27289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p:cNvCxnSpPr/>
            <p:nvPr/>
          </p:nvCxnSpPr>
          <p:spPr bwMode="gray">
            <a:xfrm flipH="1">
              <a:off x="1856619" y="2940478"/>
              <a:ext cx="324277" cy="394490"/>
            </a:xfrm>
            <a:prstGeom prst="straightConnector1">
              <a:avLst/>
            </a:prstGeom>
            <a:ln w="9525">
              <a:solidFill>
                <a:schemeClr val="accent3"/>
              </a:solidFill>
              <a:prstDash val="solid"/>
              <a:miter lim="800000"/>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gray">
            <a:xfrm>
              <a:off x="2580925" y="2940478"/>
              <a:ext cx="324277" cy="394490"/>
            </a:xfrm>
            <a:prstGeom prst="straightConnector1">
              <a:avLst/>
            </a:prstGeom>
            <a:ln w="9525">
              <a:solidFill>
                <a:schemeClr val="accent3"/>
              </a:solidFill>
              <a:prstDash val="solid"/>
              <a:miter lim="800000"/>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gray">
            <a:xfrm>
              <a:off x="997125" y="3679306"/>
              <a:ext cx="892004" cy="565288"/>
            </a:xfrm>
            <a:prstGeom prst="rect">
              <a:avLst/>
            </a:prstGeom>
            <a:noFill/>
          </p:spPr>
          <p:txBody>
            <a:bodyPr wrap="square" lIns="0" tIns="0" rIns="0" bIns="0" rtlCol="0">
              <a:spAutoFit/>
            </a:bodyPr>
            <a:lstStyle/>
            <a:p>
              <a:pPr algn="r">
                <a:spcBef>
                  <a:spcPts val="429"/>
                </a:spcBef>
              </a:pPr>
              <a:r>
                <a:rPr lang="en-US" sz="1000" dirty="0"/>
                <a:t>Patient and caregiver interviews</a:t>
              </a:r>
            </a:p>
          </p:txBody>
        </p:sp>
        <p:pic>
          <p:nvPicPr>
            <p:cNvPr id="49" name="Picture 13" descr="L:\Public\Share\ABC Templates and Resources\ABC Art Icons Logos\ABC Modern Icons\Meeting_2_peop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07942" y="3420897"/>
              <a:ext cx="359418" cy="20466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bwMode="gray">
            <a:xfrm>
              <a:off x="3637028" y="3113536"/>
              <a:ext cx="1353941" cy="376859"/>
            </a:xfrm>
            <a:prstGeom prst="rect">
              <a:avLst/>
            </a:prstGeom>
            <a:noFill/>
          </p:spPr>
          <p:txBody>
            <a:bodyPr wrap="square" lIns="0" tIns="0" rIns="0" bIns="0" rtlCol="0">
              <a:spAutoFit/>
            </a:bodyPr>
            <a:lstStyle/>
            <a:p>
              <a:pPr>
                <a:spcBef>
                  <a:spcPts val="429"/>
                </a:spcBef>
              </a:pPr>
              <a:r>
                <a:rPr lang="en-US" sz="1000" dirty="0"/>
                <a:t>Patient education materials</a:t>
              </a:r>
            </a:p>
          </p:txBody>
        </p:sp>
        <p:pic>
          <p:nvPicPr>
            <p:cNvPr id="51" name="Picture 14" descr="L:\Public\Share\ABC Templates and Resources\ABC Art Icons Logos\ABC Modern Icons\Document_writing.png"/>
            <p:cNvPicPr>
              <a:picLocks noChangeAspect="1" noChangeArrowheads="1"/>
            </p:cNvPicPr>
            <p:nvPr/>
          </p:nvPicPr>
          <p:blipFill>
            <a:blip r:embed="rId12" cstate="print">
              <a:duotone>
                <a:schemeClr val="accent1">
                  <a:shade val="45000"/>
                  <a:satMod val="135000"/>
                </a:schemeClr>
                <a:prstClr val="white"/>
              </a:duotone>
              <a:extLst>
                <a:ext uri="{BEBA8EAE-BF5A-486C-A8C5-ECC9F3942E4B}">
                  <a14:imgProps xmlns:a14="http://schemas.microsoft.com/office/drawing/2010/main">
                    <a14:imgLayer r:embed="rId13">
                      <a14:imgEffect>
                        <a14:colorTemperature colorTemp="47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390596" y="3042869"/>
              <a:ext cx="170161" cy="257031"/>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Arrow Connector 51"/>
            <p:cNvCxnSpPr/>
            <p:nvPr/>
          </p:nvCxnSpPr>
          <p:spPr bwMode="gray">
            <a:xfrm flipH="1" flipV="1">
              <a:off x="1856619" y="1928736"/>
              <a:ext cx="324277" cy="394490"/>
            </a:xfrm>
            <a:prstGeom prst="straightConnector1">
              <a:avLst/>
            </a:prstGeom>
            <a:ln w="9525">
              <a:solidFill>
                <a:schemeClr val="accent3"/>
              </a:solidFill>
              <a:prstDash val="solid"/>
              <a:miter lim="800000"/>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gray">
            <a:xfrm flipV="1">
              <a:off x="2580925" y="1928736"/>
              <a:ext cx="324277" cy="394490"/>
            </a:xfrm>
            <a:prstGeom prst="straightConnector1">
              <a:avLst/>
            </a:prstGeom>
            <a:ln w="9525">
              <a:solidFill>
                <a:schemeClr val="accent3"/>
              </a:solidFill>
              <a:prstDash val="solid"/>
              <a:miter lim="800000"/>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bwMode="gray">
            <a:xfrm>
              <a:off x="1164569" y="1516961"/>
              <a:ext cx="911511" cy="307777"/>
            </a:xfrm>
            <a:prstGeom prst="rect">
              <a:avLst/>
            </a:prstGeom>
            <a:noFill/>
          </p:spPr>
          <p:txBody>
            <a:bodyPr wrap="square" lIns="0" tIns="0" rIns="0" bIns="0" rtlCol="0">
              <a:spAutoFit/>
            </a:bodyPr>
            <a:lstStyle/>
            <a:p>
              <a:pPr algn="ctr">
                <a:spcBef>
                  <a:spcPts val="429"/>
                </a:spcBef>
              </a:pPr>
              <a:r>
                <a:rPr lang="en-US" sz="1000" dirty="0"/>
                <a:t>Post-acute care partnerships </a:t>
              </a:r>
            </a:p>
          </p:txBody>
        </p:sp>
        <p:pic>
          <p:nvPicPr>
            <p:cNvPr id="55" name="Picture 15" descr="L:\Public\Share\ABC Templates and Resources\ABC Art Icons Logos\ABC Modern Icons\Building_7.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99039" y="1342617"/>
              <a:ext cx="242570" cy="14069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6" descr="L:\Public\Share\ABC Templates and Resources\ABC Art Icons Logos\ABC Modern Icons\Hospital_small_clinic.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2149" y="2538088"/>
              <a:ext cx="363855" cy="2046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9" descr="L:\Public\Share\ABC Templates and Resources\ABC Art Icons Logos\ABC Modern Icons\Person_Receptionist.png"/>
            <p:cNvPicPr>
              <a:picLocks noChangeAspect="1" noChangeArrowheads="1"/>
            </p:cNvPicPr>
            <p:nvPr/>
          </p:nvPicPr>
          <p:blipFill>
            <a:blip r:embed="rId16" cstate="print">
              <a:duotone>
                <a:schemeClr val="accent1">
                  <a:shade val="45000"/>
                  <a:satMod val="135000"/>
                </a:schemeClr>
                <a:prstClr val="white"/>
              </a:duotone>
              <a:extLst>
                <a:ext uri="{BEBA8EAE-BF5A-486C-A8C5-ECC9F3942E4B}">
                  <a14:imgProps xmlns:a14="http://schemas.microsoft.com/office/drawing/2010/main">
                    <a14:imgLayer r:embed="rId17">
                      <a14:imgEffect>
                        <a14:colorTemperature colorTemp="4700"/>
                      </a14:imgEffect>
                      <a14:imgEffect>
                        <a14:brightnessContrast bright="49000"/>
                      </a14:imgEffect>
                    </a14:imgLayer>
                  </a14:imgProps>
                </a:ext>
                <a:ext uri="{28A0092B-C50C-407E-A947-70E740481C1C}">
                  <a14:useLocalDpi xmlns:a14="http://schemas.microsoft.com/office/drawing/2010/main" val="0"/>
                </a:ext>
              </a:extLst>
            </a:blip>
            <a:srcRect/>
            <a:stretch>
              <a:fillRect/>
            </a:stretch>
          </p:blipFill>
          <p:spPr bwMode="auto">
            <a:xfrm>
              <a:off x="3457196" y="2041510"/>
              <a:ext cx="218408" cy="272891"/>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bwMode="gray">
            <a:xfrm>
              <a:off x="3529926" y="2126284"/>
              <a:ext cx="886849" cy="153888"/>
            </a:xfrm>
            <a:prstGeom prst="rect">
              <a:avLst/>
            </a:prstGeom>
            <a:noFill/>
          </p:spPr>
          <p:txBody>
            <a:bodyPr wrap="square" lIns="0" tIns="0" rIns="0" bIns="0" rtlCol="0">
              <a:spAutoFit/>
            </a:bodyPr>
            <a:lstStyle/>
            <a:p>
              <a:pPr algn="r">
                <a:spcBef>
                  <a:spcPts val="429"/>
                </a:spcBef>
              </a:pPr>
              <a:r>
                <a:rPr lang="en-US" sz="1000" dirty="0"/>
                <a:t>Call centers</a:t>
              </a:r>
            </a:p>
          </p:txBody>
        </p:sp>
        <p:grpSp>
          <p:nvGrpSpPr>
            <p:cNvPr id="111" name="Group 110"/>
            <p:cNvGrpSpPr/>
            <p:nvPr/>
          </p:nvGrpSpPr>
          <p:grpSpPr>
            <a:xfrm>
              <a:off x="4942532" y="1729266"/>
              <a:ext cx="241566" cy="141652"/>
              <a:chOff x="5134184" y="3621048"/>
              <a:chExt cx="241566" cy="141652"/>
            </a:xfrm>
          </p:grpSpPr>
          <p:cxnSp>
            <p:nvCxnSpPr>
              <p:cNvPr id="109" name="Straight Connector 108"/>
              <p:cNvCxnSpPr/>
              <p:nvPr/>
            </p:nvCxnSpPr>
            <p:spPr bwMode="gray">
              <a:xfrm>
                <a:off x="5134184" y="3691874"/>
                <a:ext cx="166425" cy="0"/>
              </a:xfrm>
              <a:prstGeom prst="line">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0" name="Isosceles Triangle 109"/>
              <p:cNvSpPr/>
              <p:nvPr/>
            </p:nvSpPr>
            <p:spPr bwMode="gray">
              <a:xfrm rot="5400000">
                <a:off x="5264452" y="3651402"/>
                <a:ext cx="141652" cy="80944"/>
              </a:xfrm>
              <a:prstGeom prst="triangle">
                <a:avLst/>
              </a:prstGeom>
              <a:solidFill>
                <a:schemeClr val="accent3"/>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600" dirty="0" err="1" smtClean="0">
                  <a:solidFill>
                    <a:schemeClr val="bg1"/>
                  </a:solidFill>
                </a:endParaRPr>
              </a:p>
            </p:txBody>
          </p:sp>
        </p:grpSp>
        <p:grpSp>
          <p:nvGrpSpPr>
            <p:cNvPr id="112" name="Group 111"/>
            <p:cNvGrpSpPr/>
            <p:nvPr/>
          </p:nvGrpSpPr>
          <p:grpSpPr>
            <a:xfrm>
              <a:off x="4959520" y="2573012"/>
              <a:ext cx="241566" cy="141652"/>
              <a:chOff x="5134184" y="3621048"/>
              <a:chExt cx="241566" cy="141652"/>
            </a:xfrm>
          </p:grpSpPr>
          <p:cxnSp>
            <p:nvCxnSpPr>
              <p:cNvPr id="113" name="Straight Connector 112"/>
              <p:cNvCxnSpPr/>
              <p:nvPr/>
            </p:nvCxnSpPr>
            <p:spPr bwMode="gray">
              <a:xfrm>
                <a:off x="5134184" y="3691874"/>
                <a:ext cx="166425" cy="0"/>
              </a:xfrm>
              <a:prstGeom prst="line">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4" name="Isosceles Triangle 113"/>
              <p:cNvSpPr/>
              <p:nvPr/>
            </p:nvSpPr>
            <p:spPr bwMode="gray">
              <a:xfrm rot="5400000">
                <a:off x="5264452" y="3651402"/>
                <a:ext cx="141652" cy="80944"/>
              </a:xfrm>
              <a:prstGeom prst="triangle">
                <a:avLst/>
              </a:prstGeom>
              <a:solidFill>
                <a:schemeClr val="accent3"/>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600" dirty="0" err="1" smtClean="0">
                  <a:solidFill>
                    <a:schemeClr val="bg1"/>
                  </a:solidFill>
                </a:endParaRPr>
              </a:p>
            </p:txBody>
          </p:sp>
        </p:grpSp>
        <p:sp>
          <p:nvSpPr>
            <p:cNvPr id="116" name="TextBox 115"/>
            <p:cNvSpPr txBox="1"/>
            <p:nvPr/>
          </p:nvSpPr>
          <p:spPr bwMode="gray">
            <a:xfrm>
              <a:off x="1995024" y="3753147"/>
              <a:ext cx="834087" cy="307777"/>
            </a:xfrm>
            <a:prstGeom prst="rect">
              <a:avLst/>
            </a:prstGeom>
            <a:noFill/>
          </p:spPr>
          <p:txBody>
            <a:bodyPr wrap="square" lIns="0" tIns="0" rIns="0" bIns="0" rtlCol="0">
              <a:spAutoFit/>
            </a:bodyPr>
            <a:lstStyle/>
            <a:p>
              <a:pPr algn="ctr">
                <a:spcBef>
                  <a:spcPts val="429"/>
                </a:spcBef>
              </a:pPr>
              <a:r>
                <a:rPr lang="en-US" sz="1000" dirty="0" smtClean="0"/>
                <a:t>Transportation assistance </a:t>
              </a:r>
              <a:endParaRPr lang="en-US" sz="1000" dirty="0"/>
            </a:p>
          </p:txBody>
        </p:sp>
        <p:cxnSp>
          <p:nvCxnSpPr>
            <p:cNvPr id="8" name="Straight Connector 7"/>
            <p:cNvCxnSpPr/>
            <p:nvPr/>
          </p:nvCxnSpPr>
          <p:spPr bwMode="gray">
            <a:xfrm>
              <a:off x="4941348" y="1793707"/>
              <a:ext cx="0" cy="1790126"/>
            </a:xfrm>
            <a:prstGeom prst="line">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68" name="Title 1"/>
          <p:cNvSpPr>
            <a:spLocks noGrp="1"/>
          </p:cNvSpPr>
          <p:nvPr>
            <p:ph type="title"/>
          </p:nvPr>
        </p:nvSpPr>
        <p:spPr>
          <a:xfrm>
            <a:off x="320675" y="317903"/>
            <a:ext cx="5759450" cy="276999"/>
          </a:xfrm>
        </p:spPr>
        <p:txBody>
          <a:bodyPr/>
          <a:lstStyle/>
          <a:p>
            <a:r>
              <a:rPr lang="en-US" dirty="0" smtClean="0"/>
              <a:t>Cost accounting for avoided readmissions is hard </a:t>
            </a:r>
            <a:endParaRPr lang="en-US" dirty="0"/>
          </a:p>
        </p:txBody>
      </p:sp>
      <p:sp>
        <p:nvSpPr>
          <p:cNvPr id="69" name="Text Placeholder 2"/>
          <p:cNvSpPr>
            <a:spLocks noGrp="1"/>
          </p:cNvSpPr>
          <p:nvPr>
            <p:ph type="body" sz="quarter" idx="25"/>
          </p:nvPr>
        </p:nvSpPr>
        <p:spPr>
          <a:xfrm>
            <a:off x="320675" y="718356"/>
            <a:ext cx="5760720" cy="215444"/>
          </a:xfrm>
        </p:spPr>
        <p:txBody>
          <a:bodyPr/>
          <a:lstStyle/>
          <a:p>
            <a:r>
              <a:rPr lang="en-US" dirty="0" smtClean="0"/>
              <a:t>Prepare to acknowledge plan and provider role in realizing value</a:t>
            </a:r>
            <a:endParaRPr lang="en-US" dirty="0"/>
          </a:p>
        </p:txBody>
      </p:sp>
      <p:sp>
        <p:nvSpPr>
          <p:cNvPr id="61" name="TextBox 60"/>
          <p:cNvSpPr txBox="1"/>
          <p:nvPr/>
        </p:nvSpPr>
        <p:spPr bwMode="gray">
          <a:xfrm>
            <a:off x="320675" y="1183813"/>
            <a:ext cx="3457732" cy="153888"/>
          </a:xfrm>
          <a:prstGeom prst="rect">
            <a:avLst/>
          </a:prstGeom>
          <a:noFill/>
        </p:spPr>
        <p:txBody>
          <a:bodyPr wrap="square" lIns="0" tIns="0" rIns="0" bIns="0" rtlCol="0">
            <a:spAutoFit/>
          </a:bodyPr>
          <a:lstStyle/>
          <a:p>
            <a:r>
              <a:rPr lang="en-US" sz="1000" b="1" dirty="0" smtClean="0"/>
              <a:t>Key elements in a </a:t>
            </a:r>
            <a:r>
              <a:rPr lang="en-US" sz="1000" b="1" dirty="0"/>
              <a:t>COPD </a:t>
            </a:r>
            <a:r>
              <a:rPr lang="en-US" sz="1000" b="1" dirty="0" smtClean="0"/>
              <a:t>readmission reduction plan</a:t>
            </a:r>
            <a:endParaRPr lang="en-US" sz="1000" b="1" dirty="0"/>
          </a:p>
        </p:txBody>
      </p:sp>
      <p:sp>
        <p:nvSpPr>
          <p:cNvPr id="62" name="Text Placeholder 4"/>
          <p:cNvSpPr>
            <a:spLocks noGrp="1"/>
          </p:cNvSpPr>
          <p:nvPr>
            <p:ph type="body" sz="quarter" idx="27"/>
          </p:nvPr>
        </p:nvSpPr>
        <p:spPr>
          <a:xfrm>
            <a:off x="4683833" y="4620955"/>
            <a:ext cx="1716967" cy="179644"/>
          </a:xfrm>
        </p:spPr>
        <p:txBody>
          <a:bodyPr/>
          <a:lstStyle/>
          <a:p>
            <a:pPr algn="r"/>
            <a:r>
              <a:rPr lang="en-US" dirty="0"/>
              <a:t>Source: </a:t>
            </a:r>
            <a:r>
              <a:rPr lang="en-US" dirty="0" smtClean="0"/>
              <a:t>Advisory Board Research interviews </a:t>
            </a:r>
            <a:r>
              <a:rPr lang="en-US" dirty="0"/>
              <a:t>and analysis</a:t>
            </a:r>
            <a:r>
              <a:rPr lang="en-US" dirty="0" smtClean="0"/>
              <a:t>.</a:t>
            </a:r>
            <a:endParaRPr lang="en-US" dirty="0"/>
          </a:p>
        </p:txBody>
      </p:sp>
    </p:spTree>
    <p:extLst>
      <p:ext uri="{BB962C8B-B14F-4D97-AF65-F5344CB8AC3E}">
        <p14:creationId xmlns:p14="http://schemas.microsoft.com/office/powerpoint/2010/main" val="1413750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bwMode="gray">
          <a:xfrm>
            <a:off x="1164211" y="915410"/>
            <a:ext cx="4594905" cy="1015663"/>
          </a:xfrm>
        </p:spPr>
        <p:txBody>
          <a:bodyPr/>
          <a:lstStyle/>
          <a:p>
            <a:r>
              <a:rPr lang="en-US" b="1" dirty="0"/>
              <a:t>Complex questions about the role of payers in value delivery amid changing </a:t>
            </a:r>
            <a:r>
              <a:rPr lang="en-US" b="1" dirty="0" smtClean="0"/>
              <a:t>reimbursement </a:t>
            </a:r>
            <a:r>
              <a:rPr lang="en-US" b="1" dirty="0"/>
              <a:t>models, market dynamics and political uncertainty will shape value </a:t>
            </a:r>
            <a:r>
              <a:rPr lang="en-US" b="1" dirty="0" smtClean="0"/>
              <a:t>discussions 3-5 </a:t>
            </a:r>
            <a:r>
              <a:rPr lang="en-US" b="1" dirty="0"/>
              <a:t>years from now</a:t>
            </a:r>
          </a:p>
        </p:txBody>
      </p:sp>
      <p:grpSp>
        <p:nvGrpSpPr>
          <p:cNvPr id="2" name="Group 1"/>
          <p:cNvGrpSpPr/>
          <p:nvPr/>
        </p:nvGrpSpPr>
        <p:grpSpPr>
          <a:xfrm>
            <a:off x="518030" y="1454974"/>
            <a:ext cx="511474" cy="675876"/>
            <a:chOff x="518030" y="1454974"/>
            <a:chExt cx="511474" cy="675876"/>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bwMode="gray">
            <a:xfrm>
              <a:off x="639461" y="1590584"/>
              <a:ext cx="188404" cy="340489"/>
            </a:xfrm>
            <a:prstGeom prst="rect">
              <a:avLst/>
            </a:prstGeom>
          </p:spPr>
        </p:pic>
        <p:sp>
          <p:nvSpPr>
            <p:cNvPr id="8" name="Isosceles Triangle 68"/>
            <p:cNvSpPr/>
            <p:nvPr/>
          </p:nvSpPr>
          <p:spPr bwMode="gray">
            <a:xfrm rot="9000000">
              <a:off x="518030" y="1454974"/>
              <a:ext cx="511474" cy="675876"/>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4"/>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spcBef>
                  <a:spcPts val="500"/>
                </a:spcBef>
              </a:pPr>
              <a:endParaRPr lang="en-US" sz="1000" dirty="0" smtClean="0">
                <a:solidFill>
                  <a:schemeClr val="bg1"/>
                </a:solidFill>
              </a:endParaRPr>
            </a:p>
          </p:txBody>
        </p:sp>
      </p:grpSp>
      <p:cxnSp>
        <p:nvCxnSpPr>
          <p:cNvPr id="3" name="Straight Connector 2"/>
          <p:cNvCxnSpPr/>
          <p:nvPr/>
        </p:nvCxnSpPr>
        <p:spPr bwMode="gray">
          <a:xfrm>
            <a:off x="1164211" y="2013284"/>
            <a:ext cx="4338231" cy="0"/>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27"/>
          </p:nvPr>
        </p:nvSpPr>
        <p:spPr bwMode="gray">
          <a:xfrm>
            <a:off x="1193018" y="2166042"/>
            <a:ext cx="4477866" cy="1338828"/>
          </a:xfrm>
        </p:spPr>
        <p:txBody>
          <a:bodyPr/>
          <a:lstStyle/>
          <a:p>
            <a:pPr marL="342900" indent="-342900">
              <a:buFont typeface="+mj-lt"/>
              <a:buAutoNum type="arabicPeriod"/>
            </a:pPr>
            <a:r>
              <a:rPr lang="en-US" sz="1400" dirty="0" smtClean="0"/>
              <a:t>How do you adapt study designs to address payer concerns about comparators, timelines or appropriate populations? </a:t>
            </a:r>
          </a:p>
          <a:p>
            <a:pPr marL="342900" indent="-342900">
              <a:buFont typeface="+mj-lt"/>
              <a:buAutoNum type="arabicPeriod"/>
            </a:pPr>
            <a:r>
              <a:rPr lang="en-US" sz="1400" dirty="0" smtClean="0"/>
              <a:t>What is medical’s role in generating evidence that aligns with innovative payment models? </a:t>
            </a:r>
            <a:endParaRPr lang="en-US" sz="1400" dirty="0"/>
          </a:p>
        </p:txBody>
      </p:sp>
    </p:spTree>
    <p:extLst>
      <p:ext uri="{BB962C8B-B14F-4D97-AF65-F5344CB8AC3E}">
        <p14:creationId xmlns:p14="http://schemas.microsoft.com/office/powerpoint/2010/main" val="434410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p:txBody>
          <a:bodyPr/>
          <a:lstStyle/>
          <a:p>
            <a:r>
              <a:rPr lang="en-US" dirty="0" smtClean="0"/>
              <a:t>Advisors to our work</a:t>
            </a:r>
            <a:endParaRPr lang="en-US" dirty="0"/>
          </a:p>
        </p:txBody>
      </p:sp>
      <p:sp>
        <p:nvSpPr>
          <p:cNvPr id="54" name="Text Placeholder 53"/>
          <p:cNvSpPr>
            <a:spLocks noGrp="1"/>
          </p:cNvSpPr>
          <p:nvPr>
            <p:ph type="body" sz="quarter" idx="26"/>
          </p:nvPr>
        </p:nvSpPr>
        <p:spPr/>
        <p:txBody>
          <a:bodyPr/>
          <a:lstStyle/>
          <a:p>
            <a:endParaRPr lang="en-US"/>
          </a:p>
        </p:txBody>
      </p:sp>
      <p:sp>
        <p:nvSpPr>
          <p:cNvPr id="55" name="Text Placeholder 54"/>
          <p:cNvSpPr>
            <a:spLocks noGrp="1"/>
          </p:cNvSpPr>
          <p:nvPr>
            <p:ph type="body" sz="quarter" idx="27"/>
          </p:nvPr>
        </p:nvSpPr>
        <p:spPr/>
        <p:txBody>
          <a:bodyPr/>
          <a:lstStyle/>
          <a:p>
            <a:endParaRPr lang="en-US" dirty="0"/>
          </a:p>
        </p:txBody>
      </p:sp>
      <p:sp>
        <p:nvSpPr>
          <p:cNvPr id="2" name="Rectangle 1"/>
          <p:cNvSpPr/>
          <p:nvPr/>
        </p:nvSpPr>
        <p:spPr>
          <a:xfrm>
            <a:off x="314325" y="728359"/>
            <a:ext cx="5765799" cy="507831"/>
          </a:xfrm>
          <a:prstGeom prst="rect">
            <a:avLst/>
          </a:prstGeom>
        </p:spPr>
        <p:txBody>
          <a:bodyPr wrap="square">
            <a:spAutoFit/>
          </a:bodyPr>
          <a:lstStyle/>
          <a:p>
            <a:r>
              <a:rPr lang="en-US" sz="900" dirty="0"/>
              <a:t>The </a:t>
            </a:r>
            <a:r>
              <a:rPr lang="en-US" sz="900" dirty="0" smtClean="0"/>
              <a:t>Medical Affairs Leadership Council is </a:t>
            </a:r>
            <a:r>
              <a:rPr lang="en-US" sz="900" dirty="0"/>
              <a:t>grateful to the individuals and organizations that shared their </a:t>
            </a:r>
            <a:r>
              <a:rPr lang="en-US" sz="900" dirty="0" smtClean="0"/>
              <a:t>insights, analysis</a:t>
            </a:r>
            <a:r>
              <a:rPr lang="en-US" sz="900" dirty="0"/>
              <a:t>, and time with us. We would especially like to recognize the following </a:t>
            </a:r>
            <a:r>
              <a:rPr lang="en-US" sz="900" dirty="0" smtClean="0"/>
              <a:t>organizations </a:t>
            </a:r>
            <a:r>
              <a:rPr lang="en-US" sz="900" dirty="0"/>
              <a:t>for being </a:t>
            </a:r>
            <a:r>
              <a:rPr lang="en-US" sz="900" dirty="0" smtClean="0"/>
              <a:t>particularly generous </a:t>
            </a:r>
            <a:r>
              <a:rPr lang="en-US" sz="900" dirty="0"/>
              <a:t>with their time and </a:t>
            </a:r>
            <a:r>
              <a:rPr lang="en-US" sz="900" dirty="0" smtClean="0"/>
              <a:t>expertise.</a:t>
            </a:r>
            <a:endParaRPr lang="en-US" sz="900" dirty="0"/>
          </a:p>
        </p:txBody>
      </p:sp>
      <p:sp>
        <p:nvSpPr>
          <p:cNvPr id="8" name="Text Placeholder 18"/>
          <p:cNvSpPr txBox="1">
            <a:spLocks/>
          </p:cNvSpPr>
          <p:nvPr/>
        </p:nvSpPr>
        <p:spPr bwMode="gray">
          <a:xfrm>
            <a:off x="590731" y="1802485"/>
            <a:ext cx="2797494" cy="2669962"/>
          </a:xfrm>
          <a:prstGeom prst="rect">
            <a:avLst/>
          </a:prstGeom>
        </p:spPr>
        <p:txBody>
          <a:bodyPr wrap="square" lIns="0" tIns="0" rIns="0" bIns="0" numCol="1" spcCol="91440">
            <a:spAutoFit/>
          </a:bodyPr>
          <a:lstStyle>
            <a:lvl1pPr marL="0" marR="0" indent="0" algn="l" defTabSz="653348" rtl="0" eaLnBrk="1" fontAlgn="base" latinLnBrk="0" hangingPunct="1">
              <a:lnSpc>
                <a:spcPct val="100000"/>
              </a:lnSpc>
              <a:spcBef>
                <a:spcPts val="1200"/>
              </a:spcBef>
              <a:spcAft>
                <a:spcPct val="0"/>
              </a:spcAft>
              <a:buClrTx/>
              <a:buSzTx/>
              <a:buFont typeface="Arial" pitchFamily="34" charset="0"/>
              <a:buNone/>
              <a:tabLst/>
              <a:defRPr sz="1000" kern="1200" baseline="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None/>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None/>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None/>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None/>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spcBef>
                <a:spcPts val="300"/>
              </a:spcBef>
            </a:pPr>
            <a:r>
              <a:rPr lang="en-US" sz="800" dirty="0"/>
              <a:t>Aetna</a:t>
            </a:r>
          </a:p>
          <a:p>
            <a:pPr>
              <a:spcBef>
                <a:spcPts val="300"/>
              </a:spcBef>
            </a:pPr>
            <a:r>
              <a:rPr lang="en-US" sz="800" dirty="0"/>
              <a:t>Blue Cross Blue Shield of South Carolina </a:t>
            </a:r>
          </a:p>
          <a:p>
            <a:pPr>
              <a:spcBef>
                <a:spcPts val="300"/>
              </a:spcBef>
            </a:pPr>
            <a:r>
              <a:rPr lang="en-US" sz="800" dirty="0"/>
              <a:t>Community Health Choice, Inc. </a:t>
            </a:r>
          </a:p>
          <a:p>
            <a:pPr>
              <a:spcBef>
                <a:spcPts val="300"/>
              </a:spcBef>
            </a:pPr>
            <a:r>
              <a:rPr lang="en-US" sz="800" dirty="0" err="1"/>
              <a:t>Geisinger</a:t>
            </a:r>
            <a:r>
              <a:rPr lang="en-US" sz="800" dirty="0"/>
              <a:t> Health Plan</a:t>
            </a:r>
          </a:p>
          <a:p>
            <a:pPr>
              <a:spcBef>
                <a:spcPts val="300"/>
              </a:spcBef>
            </a:pPr>
            <a:r>
              <a:rPr lang="en-US" sz="800" dirty="0"/>
              <a:t>Group Health Cooperative of South Central </a:t>
            </a:r>
            <a:r>
              <a:rPr lang="en-US" sz="800" dirty="0" smtClean="0"/>
              <a:t>Wisconsin</a:t>
            </a:r>
            <a:endParaRPr lang="en-US" sz="800" dirty="0"/>
          </a:p>
          <a:p>
            <a:pPr>
              <a:spcBef>
                <a:spcPts val="300"/>
              </a:spcBef>
            </a:pPr>
            <a:r>
              <a:rPr lang="en-US" sz="800" dirty="0"/>
              <a:t>Health Alliance Plan</a:t>
            </a:r>
          </a:p>
          <a:p>
            <a:pPr>
              <a:spcBef>
                <a:spcPts val="300"/>
              </a:spcBef>
            </a:pPr>
            <a:r>
              <a:rPr lang="en-US" sz="800" dirty="0" smtClean="0"/>
              <a:t>Health Care Service Corporation (Blue </a:t>
            </a:r>
            <a:r>
              <a:rPr lang="en-US" sz="800" dirty="0"/>
              <a:t>Cross and Blue Shield of Illinois, Montana, New Mexico, Oklahoma &amp; </a:t>
            </a:r>
            <a:r>
              <a:rPr lang="en-US" sz="800" dirty="0" smtClean="0"/>
              <a:t>Texas)</a:t>
            </a:r>
            <a:endParaRPr lang="en-US" sz="800" dirty="0"/>
          </a:p>
          <a:p>
            <a:pPr>
              <a:spcBef>
                <a:spcPts val="300"/>
              </a:spcBef>
            </a:pPr>
            <a:r>
              <a:rPr lang="en-US" sz="800" dirty="0"/>
              <a:t>Health New England, Inc.</a:t>
            </a:r>
          </a:p>
          <a:p>
            <a:pPr>
              <a:spcBef>
                <a:spcPts val="300"/>
              </a:spcBef>
            </a:pPr>
            <a:r>
              <a:rPr lang="en-US" sz="800" dirty="0" err="1" smtClean="0"/>
              <a:t>HealthNow</a:t>
            </a:r>
            <a:r>
              <a:rPr lang="en-US" sz="800" dirty="0" smtClean="0"/>
              <a:t> (BlueCross </a:t>
            </a:r>
            <a:r>
              <a:rPr lang="en-US" sz="800" dirty="0"/>
              <a:t>BlueShield of Western New </a:t>
            </a:r>
            <a:r>
              <a:rPr lang="en-US" sz="800" dirty="0" smtClean="0"/>
              <a:t>York)</a:t>
            </a:r>
            <a:endParaRPr lang="en-US" sz="800" dirty="0"/>
          </a:p>
          <a:p>
            <a:pPr>
              <a:spcBef>
                <a:spcPts val="300"/>
              </a:spcBef>
            </a:pPr>
            <a:r>
              <a:rPr lang="en-US" sz="800" dirty="0"/>
              <a:t>Humana</a:t>
            </a:r>
          </a:p>
          <a:p>
            <a:pPr>
              <a:spcBef>
                <a:spcPts val="300"/>
              </a:spcBef>
            </a:pPr>
            <a:r>
              <a:rPr lang="en-US" sz="800" dirty="0"/>
              <a:t>Independent Health Association, </a:t>
            </a:r>
            <a:r>
              <a:rPr lang="en-US" sz="800" dirty="0" smtClean="0"/>
              <a:t>Inc.</a:t>
            </a:r>
            <a:endParaRPr lang="en-US" sz="800" dirty="0"/>
          </a:p>
          <a:p>
            <a:pPr>
              <a:spcBef>
                <a:spcPts val="300"/>
              </a:spcBef>
            </a:pPr>
            <a:r>
              <a:rPr lang="en-US" sz="800" dirty="0"/>
              <a:t>L.A. Care Health Plan </a:t>
            </a:r>
          </a:p>
          <a:p>
            <a:pPr>
              <a:spcBef>
                <a:spcPts val="300"/>
              </a:spcBef>
            </a:pPr>
            <a:r>
              <a:rPr lang="en-US" sz="800" dirty="0" err="1"/>
              <a:t>Moda</a:t>
            </a:r>
            <a:r>
              <a:rPr lang="en-US" sz="800" dirty="0"/>
              <a:t> Health</a:t>
            </a:r>
          </a:p>
          <a:p>
            <a:pPr>
              <a:spcBef>
                <a:spcPts val="300"/>
              </a:spcBef>
            </a:pPr>
            <a:r>
              <a:rPr lang="en-US" sz="800" dirty="0"/>
              <a:t>Tufts Health Plan </a:t>
            </a:r>
          </a:p>
          <a:p>
            <a:pPr>
              <a:spcBef>
                <a:spcPts val="300"/>
              </a:spcBef>
            </a:pPr>
            <a:r>
              <a:rPr lang="en-US" sz="800" dirty="0"/>
              <a:t>United </a:t>
            </a:r>
            <a:r>
              <a:rPr lang="en-US" sz="800" dirty="0" smtClean="0"/>
              <a:t>Healthcare </a:t>
            </a:r>
          </a:p>
          <a:p>
            <a:pPr>
              <a:spcBef>
                <a:spcPts val="300"/>
              </a:spcBef>
            </a:pPr>
            <a:r>
              <a:rPr lang="en-US" sz="800" dirty="0" smtClean="0"/>
              <a:t>Washington State Health Care Authority</a:t>
            </a:r>
            <a:endParaRPr lang="en-US" sz="800" dirty="0"/>
          </a:p>
        </p:txBody>
      </p:sp>
      <p:sp>
        <p:nvSpPr>
          <p:cNvPr id="9" name="Text Placeholder 4"/>
          <p:cNvSpPr txBox="1">
            <a:spLocks/>
          </p:cNvSpPr>
          <p:nvPr/>
        </p:nvSpPr>
        <p:spPr bwMode="gray">
          <a:xfrm>
            <a:off x="413003" y="1286456"/>
            <a:ext cx="6445251" cy="184666"/>
          </a:xfrm>
          <a:prstGeom prst="rect">
            <a:avLst/>
          </a:prstGeom>
        </p:spPr>
        <p:txBody>
          <a:bodyPr wrap="square" lIns="0" tIns="0" rIns="0" bIns="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200" dirty="0" smtClean="0"/>
              <a:t>With sincere appreciation</a:t>
            </a:r>
            <a:endParaRPr lang="en-US" sz="1200" dirty="0"/>
          </a:p>
        </p:txBody>
      </p:sp>
      <p:sp>
        <p:nvSpPr>
          <p:cNvPr id="10" name="Rectangle 9"/>
          <p:cNvSpPr/>
          <p:nvPr/>
        </p:nvSpPr>
        <p:spPr>
          <a:xfrm>
            <a:off x="498405" y="1521388"/>
            <a:ext cx="5765799" cy="230832"/>
          </a:xfrm>
          <a:prstGeom prst="rect">
            <a:avLst/>
          </a:prstGeom>
        </p:spPr>
        <p:txBody>
          <a:bodyPr wrap="square">
            <a:spAutoFit/>
          </a:bodyPr>
          <a:lstStyle/>
          <a:p>
            <a:r>
              <a:rPr lang="en-US" sz="900" b="1" dirty="0" smtClean="0"/>
              <a:t>Health Plans: </a:t>
            </a:r>
            <a:endParaRPr lang="en-US" sz="900" b="1" dirty="0"/>
          </a:p>
        </p:txBody>
      </p:sp>
      <p:sp>
        <p:nvSpPr>
          <p:cNvPr id="12" name="Text Placeholder 18"/>
          <p:cNvSpPr txBox="1">
            <a:spLocks/>
          </p:cNvSpPr>
          <p:nvPr/>
        </p:nvSpPr>
        <p:spPr bwMode="gray">
          <a:xfrm>
            <a:off x="3610226" y="1802485"/>
            <a:ext cx="2705167" cy="1254189"/>
          </a:xfrm>
          <a:prstGeom prst="rect">
            <a:avLst/>
          </a:prstGeom>
        </p:spPr>
        <p:txBody>
          <a:bodyPr wrap="square" lIns="0" tIns="0" rIns="0" bIns="0" numCol="1" spcCol="0">
            <a:spAutoFit/>
          </a:bodyPr>
          <a:lstStyle>
            <a:lvl1pPr marL="0" marR="0" indent="0" algn="l" defTabSz="653348" rtl="0" eaLnBrk="1" fontAlgn="base" latinLnBrk="0" hangingPunct="1">
              <a:lnSpc>
                <a:spcPct val="100000"/>
              </a:lnSpc>
              <a:spcBef>
                <a:spcPts val="1200"/>
              </a:spcBef>
              <a:spcAft>
                <a:spcPct val="0"/>
              </a:spcAft>
              <a:buClrTx/>
              <a:buSzTx/>
              <a:buFont typeface="Arial" pitchFamily="34" charset="0"/>
              <a:buNone/>
              <a:tabLst/>
              <a:defRPr sz="1000" kern="1200" baseline="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None/>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None/>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None/>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None/>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spcBef>
                <a:spcPts val="300"/>
              </a:spcBef>
            </a:pPr>
            <a:r>
              <a:rPr lang="en-US" sz="800" dirty="0"/>
              <a:t>AHRQ</a:t>
            </a:r>
          </a:p>
          <a:p>
            <a:pPr>
              <a:spcBef>
                <a:spcPts val="300"/>
              </a:spcBef>
            </a:pPr>
            <a:r>
              <a:rPr lang="en-US" sz="800" dirty="0"/>
              <a:t>ECRI </a:t>
            </a:r>
            <a:r>
              <a:rPr lang="en-US" sz="800" dirty="0" smtClean="0"/>
              <a:t>Institute </a:t>
            </a:r>
            <a:endParaRPr lang="en-US" sz="800" dirty="0"/>
          </a:p>
          <a:p>
            <a:pPr>
              <a:spcBef>
                <a:spcPts val="300"/>
              </a:spcBef>
            </a:pPr>
            <a:r>
              <a:rPr lang="en-US" sz="800" dirty="0"/>
              <a:t>ICER</a:t>
            </a:r>
          </a:p>
          <a:p>
            <a:pPr>
              <a:spcBef>
                <a:spcPts val="300"/>
              </a:spcBef>
            </a:pPr>
            <a:r>
              <a:rPr lang="en-US" sz="800" dirty="0"/>
              <a:t>IPD Analytics</a:t>
            </a:r>
          </a:p>
          <a:p>
            <a:pPr>
              <a:spcBef>
                <a:spcPts val="300"/>
              </a:spcBef>
            </a:pPr>
            <a:r>
              <a:rPr lang="en-US" sz="800" dirty="0" err="1"/>
              <a:t>LindaCare</a:t>
            </a:r>
            <a:endParaRPr lang="en-US" sz="800" dirty="0"/>
          </a:p>
          <a:p>
            <a:pPr>
              <a:spcBef>
                <a:spcPts val="300"/>
              </a:spcBef>
            </a:pPr>
            <a:r>
              <a:rPr lang="en-US" sz="800" dirty="0" err="1"/>
              <a:t>Lumere</a:t>
            </a:r>
            <a:r>
              <a:rPr lang="en-US" sz="800" dirty="0"/>
              <a:t> </a:t>
            </a:r>
          </a:p>
          <a:p>
            <a:pPr>
              <a:spcBef>
                <a:spcPts val="300"/>
              </a:spcBef>
            </a:pPr>
            <a:r>
              <a:rPr lang="en-US" sz="800" dirty="0"/>
              <a:t>MCG Health</a:t>
            </a:r>
          </a:p>
          <a:p>
            <a:pPr>
              <a:spcBef>
                <a:spcPts val="300"/>
              </a:spcBef>
            </a:pPr>
            <a:r>
              <a:rPr lang="en-US" sz="800" dirty="0" err="1" smtClean="0"/>
              <a:t>SharedClarity</a:t>
            </a:r>
            <a:r>
              <a:rPr lang="en-US" sz="800" dirty="0" smtClean="0"/>
              <a:t> </a:t>
            </a:r>
            <a:endParaRPr lang="en-US" sz="800" dirty="0"/>
          </a:p>
        </p:txBody>
      </p:sp>
      <p:sp>
        <p:nvSpPr>
          <p:cNvPr id="13" name="Rectangle 12"/>
          <p:cNvSpPr/>
          <p:nvPr/>
        </p:nvSpPr>
        <p:spPr>
          <a:xfrm>
            <a:off x="3517899" y="1524326"/>
            <a:ext cx="5765799" cy="230832"/>
          </a:xfrm>
          <a:prstGeom prst="rect">
            <a:avLst/>
          </a:prstGeom>
        </p:spPr>
        <p:txBody>
          <a:bodyPr wrap="square">
            <a:spAutoFit/>
          </a:bodyPr>
          <a:lstStyle/>
          <a:p>
            <a:r>
              <a:rPr lang="en-US" sz="900" b="1" dirty="0" smtClean="0"/>
              <a:t>Technology Assessment Firms:</a:t>
            </a:r>
            <a:endParaRPr lang="en-US" sz="900" b="1" dirty="0"/>
          </a:p>
        </p:txBody>
      </p:sp>
      <p:sp>
        <p:nvSpPr>
          <p:cNvPr id="14" name="Text Placeholder 18"/>
          <p:cNvSpPr txBox="1">
            <a:spLocks/>
          </p:cNvSpPr>
          <p:nvPr/>
        </p:nvSpPr>
        <p:spPr bwMode="gray">
          <a:xfrm>
            <a:off x="3610226" y="3477167"/>
            <a:ext cx="5681982" cy="931024"/>
          </a:xfrm>
          <a:prstGeom prst="rect">
            <a:avLst/>
          </a:prstGeom>
        </p:spPr>
        <p:txBody>
          <a:bodyPr wrap="square" lIns="0" tIns="0" rIns="0" bIns="0" numCol="1" spcCol="182880">
            <a:spAutoFit/>
          </a:bodyPr>
          <a:lstStyle>
            <a:lvl1pPr marL="0" marR="0" indent="0" algn="l" defTabSz="653348" rtl="0" eaLnBrk="1" fontAlgn="base" latinLnBrk="0" hangingPunct="1">
              <a:lnSpc>
                <a:spcPct val="100000"/>
              </a:lnSpc>
              <a:spcBef>
                <a:spcPts val="1200"/>
              </a:spcBef>
              <a:spcAft>
                <a:spcPct val="0"/>
              </a:spcAft>
              <a:buClrTx/>
              <a:buSzTx/>
              <a:buFont typeface="Arial" pitchFamily="34" charset="0"/>
              <a:buNone/>
              <a:tabLst/>
              <a:defRPr sz="1000" kern="1200" baseline="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None/>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None/>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None/>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None/>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spcBef>
                <a:spcPts val="300"/>
              </a:spcBef>
            </a:pPr>
            <a:r>
              <a:rPr lang="en-US" sz="800" dirty="0" err="1" smtClean="0"/>
              <a:t>Centura</a:t>
            </a:r>
            <a:r>
              <a:rPr lang="en-US" sz="800" dirty="0" smtClean="0"/>
              <a:t> Health</a:t>
            </a:r>
            <a:endParaRPr lang="en-US" sz="800" dirty="0"/>
          </a:p>
          <a:p>
            <a:pPr>
              <a:spcBef>
                <a:spcPts val="300"/>
              </a:spcBef>
            </a:pPr>
            <a:r>
              <a:rPr lang="en-US" sz="800" dirty="0" err="1" smtClean="0"/>
              <a:t>Froedert</a:t>
            </a:r>
            <a:r>
              <a:rPr lang="en-US" sz="800" dirty="0" smtClean="0"/>
              <a:t> Health</a:t>
            </a:r>
            <a:endParaRPr lang="en-US" sz="800" dirty="0"/>
          </a:p>
          <a:p>
            <a:pPr>
              <a:spcBef>
                <a:spcPts val="300"/>
              </a:spcBef>
            </a:pPr>
            <a:r>
              <a:rPr lang="en-US" sz="800" dirty="0"/>
              <a:t>Lewin Group </a:t>
            </a:r>
          </a:p>
          <a:p>
            <a:pPr>
              <a:spcBef>
                <a:spcPts val="300"/>
              </a:spcBef>
            </a:pPr>
            <a:r>
              <a:rPr lang="en-US" sz="800" dirty="0" err="1" smtClean="0"/>
              <a:t>OptumInsight</a:t>
            </a:r>
            <a:endParaRPr lang="en-US" sz="800" dirty="0" smtClean="0"/>
          </a:p>
          <a:p>
            <a:pPr>
              <a:spcBef>
                <a:spcPts val="300"/>
              </a:spcBef>
            </a:pPr>
            <a:r>
              <a:rPr lang="en-US" sz="800" dirty="0" err="1" smtClean="0"/>
              <a:t>OptumRx</a:t>
            </a:r>
            <a:endParaRPr lang="en-US" sz="800" dirty="0"/>
          </a:p>
          <a:p>
            <a:pPr>
              <a:spcBef>
                <a:spcPts val="300"/>
              </a:spcBef>
            </a:pPr>
            <a:endParaRPr lang="en-US" sz="800" dirty="0"/>
          </a:p>
        </p:txBody>
      </p:sp>
      <p:sp>
        <p:nvSpPr>
          <p:cNvPr id="15" name="Rectangle 14"/>
          <p:cNvSpPr/>
          <p:nvPr/>
        </p:nvSpPr>
        <p:spPr>
          <a:xfrm>
            <a:off x="3517899" y="3237875"/>
            <a:ext cx="5765799" cy="230832"/>
          </a:xfrm>
          <a:prstGeom prst="rect">
            <a:avLst/>
          </a:prstGeom>
        </p:spPr>
        <p:txBody>
          <a:bodyPr wrap="square">
            <a:spAutoFit/>
          </a:bodyPr>
          <a:lstStyle/>
          <a:p>
            <a:r>
              <a:rPr lang="en-US" sz="900" b="1" dirty="0" smtClean="0"/>
              <a:t>Industry Advisors: </a:t>
            </a:r>
            <a:endParaRPr lang="en-US" sz="900" b="1" dirty="0"/>
          </a:p>
        </p:txBody>
      </p:sp>
    </p:spTree>
    <p:extLst>
      <p:ext uri="{BB962C8B-B14F-4D97-AF65-F5344CB8AC3E}">
        <p14:creationId xmlns:p14="http://schemas.microsoft.com/office/powerpoint/2010/main" val="2443258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000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Into the Mind of the Payer Research Overview</a:t>
            </a:r>
            <a:endParaRPr lang="en-US" dirty="0"/>
          </a:p>
        </p:txBody>
      </p:sp>
      <p:sp>
        <p:nvSpPr>
          <p:cNvPr id="10" name="Text Placeholder 9"/>
          <p:cNvSpPr>
            <a:spLocks noGrp="1"/>
          </p:cNvSpPr>
          <p:nvPr>
            <p:ph type="body" sz="quarter" idx="26"/>
          </p:nvPr>
        </p:nvSpPr>
        <p:spPr/>
        <p:txBody>
          <a:bodyPr/>
          <a:lstStyle/>
          <a:p>
            <a:r>
              <a:rPr lang="en-US" smtClean="0"/>
              <a:t>Medical Affairs Leadership Council</a:t>
            </a:r>
            <a:endParaRPr lang="en-US" dirty="0"/>
          </a:p>
        </p:txBody>
      </p:sp>
      <p:sp>
        <p:nvSpPr>
          <p:cNvPr id="6" name="Text Placeholder 5"/>
          <p:cNvSpPr>
            <a:spLocks noGrp="1"/>
          </p:cNvSpPr>
          <p:nvPr>
            <p:ph type="body" sz="quarter" idx="27"/>
          </p:nvPr>
        </p:nvSpPr>
        <p:spPr/>
        <p:txBody>
          <a:bodyPr/>
          <a:lstStyle/>
          <a:p>
            <a:endParaRPr lang="en-US"/>
          </a:p>
        </p:txBody>
      </p:sp>
      <p:sp>
        <p:nvSpPr>
          <p:cNvPr id="8" name="Text Placeholder 7"/>
          <p:cNvSpPr>
            <a:spLocks noGrp="1"/>
          </p:cNvSpPr>
          <p:nvPr>
            <p:ph type="body" sz="quarter" idx="28"/>
          </p:nvPr>
        </p:nvSpPr>
        <p:spPr/>
        <p:txBody>
          <a:bodyPr/>
          <a:lstStyle/>
          <a:p>
            <a:endParaRPr lang="en-US"/>
          </a:p>
        </p:txBody>
      </p:sp>
      <p:sp>
        <p:nvSpPr>
          <p:cNvPr id="16" name="Text Placeholder 1"/>
          <p:cNvSpPr txBox="1">
            <a:spLocks/>
          </p:cNvSpPr>
          <p:nvPr/>
        </p:nvSpPr>
        <p:spPr bwMode="gray">
          <a:xfrm>
            <a:off x="421053" y="983153"/>
            <a:ext cx="5496379" cy="77572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99808" indent="0">
              <a:spcBef>
                <a:spcPts val="371"/>
              </a:spcBef>
              <a:buNone/>
            </a:pPr>
            <a:r>
              <a:rPr lang="en-US" sz="618" dirty="0"/>
              <a:t>The purpose of this research initiative is to understand how different health plans evaluate drugs and devices relative to acceptable treatment alternatives under rapidly evolving payment models and definitions of value. </a:t>
            </a:r>
          </a:p>
          <a:p>
            <a:pPr marL="99808" indent="0">
              <a:spcBef>
                <a:spcPts val="371"/>
              </a:spcBef>
              <a:buNone/>
            </a:pPr>
            <a:r>
              <a:rPr lang="en-US" sz="618" b="1" dirty="0"/>
              <a:t>Key Questions:</a:t>
            </a:r>
          </a:p>
          <a:p>
            <a:pPr marL="169420">
              <a:spcBef>
                <a:spcPts val="371"/>
              </a:spcBef>
            </a:pPr>
            <a:r>
              <a:rPr lang="en-US" sz="618" dirty="0"/>
              <a:t>What value drivers matter most when deciding formulary inclusion and medical benefit coverage? </a:t>
            </a:r>
          </a:p>
          <a:p>
            <a:pPr marL="169420">
              <a:spcBef>
                <a:spcPts val="371"/>
              </a:spcBef>
            </a:pPr>
            <a:r>
              <a:rPr lang="en-US" sz="618" dirty="0"/>
              <a:t>What sources and types of medical evidence are most useful when assessing the value of drugs and devices?</a:t>
            </a:r>
          </a:p>
          <a:p>
            <a:pPr marL="169420">
              <a:spcBef>
                <a:spcPts val="371"/>
              </a:spcBef>
            </a:pPr>
            <a:r>
              <a:rPr lang="en-US" sz="618" dirty="0"/>
              <a:t>Are health plans willing to collaborate with life science firms to expand how value is measured and defined moving forward? </a:t>
            </a:r>
          </a:p>
        </p:txBody>
      </p:sp>
      <p:sp>
        <p:nvSpPr>
          <p:cNvPr id="19" name="TextBox 18"/>
          <p:cNvSpPr txBox="1"/>
          <p:nvPr/>
        </p:nvSpPr>
        <p:spPr bwMode="gray">
          <a:xfrm>
            <a:off x="375537" y="1827670"/>
            <a:ext cx="3725505" cy="133113"/>
          </a:xfrm>
          <a:prstGeom prst="rect">
            <a:avLst/>
          </a:prstGeom>
          <a:solidFill>
            <a:schemeClr val="bg1"/>
          </a:solidFill>
        </p:spPr>
        <p:txBody>
          <a:bodyPr wrap="square" lIns="0" tIns="0" rIns="0" bIns="0" rtlCol="0">
            <a:spAutoFit/>
          </a:bodyPr>
          <a:lstStyle/>
          <a:p>
            <a:pPr>
              <a:spcBef>
                <a:spcPts val="309"/>
              </a:spcBef>
            </a:pPr>
            <a:r>
              <a:rPr lang="en-US" sz="865" dirty="0"/>
              <a:t>Research Methodology: </a:t>
            </a:r>
          </a:p>
        </p:txBody>
      </p:sp>
      <p:sp>
        <p:nvSpPr>
          <p:cNvPr id="44" name="TextBox 43"/>
          <p:cNvSpPr txBox="1"/>
          <p:nvPr/>
        </p:nvSpPr>
        <p:spPr bwMode="gray">
          <a:xfrm>
            <a:off x="375537" y="764590"/>
            <a:ext cx="2728561" cy="133113"/>
          </a:xfrm>
          <a:prstGeom prst="rect">
            <a:avLst/>
          </a:prstGeom>
          <a:solidFill>
            <a:schemeClr val="bg1"/>
          </a:solidFill>
        </p:spPr>
        <p:txBody>
          <a:bodyPr wrap="square" lIns="0" tIns="0" rIns="0" bIns="0" rtlCol="0">
            <a:spAutoFit/>
          </a:bodyPr>
          <a:lstStyle/>
          <a:p>
            <a:pPr>
              <a:spcBef>
                <a:spcPts val="309"/>
              </a:spcBef>
            </a:pPr>
            <a:r>
              <a:rPr lang="en-US" sz="865" dirty="0"/>
              <a:t>Research Scope:</a:t>
            </a:r>
          </a:p>
        </p:txBody>
      </p:sp>
      <p:grpSp>
        <p:nvGrpSpPr>
          <p:cNvPr id="3" name="Group 2"/>
          <p:cNvGrpSpPr/>
          <p:nvPr/>
        </p:nvGrpSpPr>
        <p:grpSpPr>
          <a:xfrm>
            <a:off x="384729" y="3131107"/>
            <a:ext cx="5649726" cy="1210612"/>
            <a:chOff x="470495" y="5012261"/>
            <a:chExt cx="9147175" cy="1960039"/>
          </a:xfrm>
        </p:grpSpPr>
        <p:sp>
          <p:nvSpPr>
            <p:cNvPr id="28" name="Rectangle 27"/>
            <p:cNvSpPr/>
            <p:nvPr/>
          </p:nvSpPr>
          <p:spPr bwMode="gray">
            <a:xfrm>
              <a:off x="470495" y="5054385"/>
              <a:ext cx="9147175" cy="1917915"/>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t" anchorCtr="0" forceAA="0" compatLnSpc="1">
              <a:prstTxWarp prst="textNoShape">
                <a:avLst/>
              </a:prstTxWarp>
              <a:noAutofit/>
            </a:bodyPr>
            <a:lstStyle/>
            <a:p>
              <a:pPr algn="ctr">
                <a:spcBef>
                  <a:spcPts val="309"/>
                </a:spcBef>
              </a:pPr>
              <a:endParaRPr lang="en-US" sz="618" dirty="0" err="1">
                <a:solidFill>
                  <a:schemeClr val="bg1"/>
                </a:solidFill>
              </a:endParaRPr>
            </a:p>
          </p:txBody>
        </p:sp>
        <p:sp>
          <p:nvSpPr>
            <p:cNvPr id="33" name="Isosceles Triangle 32"/>
            <p:cNvSpPr/>
            <p:nvPr/>
          </p:nvSpPr>
          <p:spPr bwMode="gray">
            <a:xfrm rot="10800000">
              <a:off x="640330" y="5012261"/>
              <a:ext cx="259005" cy="160448"/>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t" anchorCtr="0" forceAA="0" compatLnSpc="1">
              <a:prstTxWarp prst="textNoShape">
                <a:avLst/>
              </a:prstTxWarp>
              <a:noAutofit/>
            </a:bodyPr>
            <a:lstStyle/>
            <a:p>
              <a:pPr algn="ctr">
                <a:spcBef>
                  <a:spcPts val="309"/>
                </a:spcBef>
              </a:pPr>
              <a:endParaRPr lang="en-US" sz="618" dirty="0" err="1">
                <a:solidFill>
                  <a:schemeClr val="bg1"/>
                </a:solidFill>
              </a:endParaRPr>
            </a:p>
          </p:txBody>
        </p:sp>
        <p:sp>
          <p:nvSpPr>
            <p:cNvPr id="23" name="TextBox 22"/>
            <p:cNvSpPr txBox="1"/>
            <p:nvPr/>
          </p:nvSpPr>
          <p:spPr bwMode="gray">
            <a:xfrm>
              <a:off x="640328" y="5285304"/>
              <a:ext cx="7074922" cy="161430"/>
            </a:xfrm>
            <a:prstGeom prst="rect">
              <a:avLst/>
            </a:prstGeom>
            <a:noFill/>
          </p:spPr>
          <p:txBody>
            <a:bodyPr wrap="square" lIns="0" tIns="0" rIns="0" bIns="0" rtlCol="0">
              <a:spAutoFit/>
            </a:bodyPr>
            <a:lstStyle/>
            <a:p>
              <a:r>
                <a:rPr lang="en-US" sz="648" dirty="0"/>
                <a:t>Interviews with health plan </a:t>
              </a:r>
              <a:r>
                <a:rPr lang="en-US" sz="648" b="1" dirty="0">
                  <a:solidFill>
                    <a:schemeClr val="accent6"/>
                  </a:solidFill>
                </a:rPr>
                <a:t>C-suite Medical Leaders </a:t>
              </a:r>
              <a:r>
                <a:rPr lang="en-US" sz="648" dirty="0"/>
                <a:t>and </a:t>
              </a:r>
              <a:r>
                <a:rPr lang="en-US" sz="648" b="1" dirty="0">
                  <a:solidFill>
                    <a:schemeClr val="accent6"/>
                  </a:solidFill>
                </a:rPr>
                <a:t>Functional and Clinical Directors </a:t>
              </a:r>
              <a:r>
                <a:rPr lang="en-US" sz="648" dirty="0"/>
                <a:t>to learn:</a:t>
              </a:r>
            </a:p>
          </p:txBody>
        </p:sp>
        <p:sp>
          <p:nvSpPr>
            <p:cNvPr id="30" name="Text Placeholder 1"/>
            <p:cNvSpPr txBox="1">
              <a:spLocks/>
            </p:cNvSpPr>
            <p:nvPr/>
          </p:nvSpPr>
          <p:spPr bwMode="gray">
            <a:xfrm>
              <a:off x="640328" y="5617970"/>
              <a:ext cx="4023361" cy="1202266"/>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a:spcBef>
                  <a:spcPts val="247"/>
                </a:spcBef>
              </a:pPr>
              <a:r>
                <a:rPr lang="en-US" sz="618" dirty="0"/>
                <a:t>Who will participate in and influence the decision-making process in light of new, complex therapies and procedures?</a:t>
              </a:r>
            </a:p>
            <a:p>
              <a:pPr>
                <a:spcBef>
                  <a:spcPts val="247"/>
                </a:spcBef>
              </a:pPr>
              <a:r>
                <a:rPr lang="en-US" sz="618" dirty="0"/>
                <a:t>How will a shift towards precision medicine impact what is accepted as high-quality medical evidence?</a:t>
              </a:r>
            </a:p>
            <a:p>
              <a:pPr>
                <a:spcBef>
                  <a:spcPts val="247"/>
                </a:spcBef>
              </a:pPr>
              <a:r>
                <a:rPr lang="en-US" sz="618" dirty="0"/>
                <a:t>How do plans envision collaborating with life sciences firms and are there any examples of this work to date?</a:t>
              </a:r>
            </a:p>
            <a:p>
              <a:pPr marL="0" indent="0">
                <a:spcBef>
                  <a:spcPts val="247"/>
                </a:spcBef>
                <a:buNone/>
              </a:pPr>
              <a:endParaRPr lang="en-US" sz="618" dirty="0"/>
            </a:p>
          </p:txBody>
        </p:sp>
        <p:sp>
          <p:nvSpPr>
            <p:cNvPr id="32" name="Text Placeholder 1"/>
            <p:cNvSpPr txBox="1">
              <a:spLocks/>
            </p:cNvSpPr>
            <p:nvPr/>
          </p:nvSpPr>
          <p:spPr bwMode="gray">
            <a:xfrm>
              <a:off x="5311832" y="5617970"/>
              <a:ext cx="4023361" cy="1202266"/>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a:spcBef>
                  <a:spcPts val="247"/>
                </a:spcBef>
              </a:pPr>
              <a:r>
                <a:rPr lang="en-US" sz="618" dirty="0"/>
                <a:t>What circumstances shift standard decision-making processes (e.g., therapeutic area, plan type, product life cycle, therapy type)?</a:t>
              </a:r>
            </a:p>
            <a:p>
              <a:pPr>
                <a:spcBef>
                  <a:spcPts val="247"/>
                </a:spcBef>
              </a:pPr>
              <a:r>
                <a:rPr lang="en-US" sz="618" dirty="0"/>
                <a:t>What analyses are performed internally versus outsourced externally today; how will this change 3-5 years from now?</a:t>
              </a:r>
            </a:p>
            <a:p>
              <a:pPr>
                <a:spcBef>
                  <a:spcPts val="247"/>
                </a:spcBef>
              </a:pPr>
              <a:r>
                <a:rPr lang="en-US" sz="618" dirty="0"/>
                <a:t>What is the relative value of different sources of data and real world evidence at different points in decision-making processes? </a:t>
              </a:r>
            </a:p>
            <a:p>
              <a:pPr>
                <a:spcBef>
                  <a:spcPts val="247"/>
                </a:spcBef>
              </a:pPr>
              <a:endParaRPr lang="en-US" sz="618" dirty="0"/>
            </a:p>
          </p:txBody>
        </p:sp>
      </p:grpSp>
      <p:sp>
        <p:nvSpPr>
          <p:cNvPr id="34" name="Text Placeholder 1"/>
          <p:cNvSpPr txBox="1">
            <a:spLocks/>
          </p:cNvSpPr>
          <p:nvPr/>
        </p:nvSpPr>
        <p:spPr bwMode="gray">
          <a:xfrm>
            <a:off x="421053" y="2007681"/>
            <a:ext cx="5496379" cy="1068498"/>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99808" indent="0">
              <a:spcBef>
                <a:spcPts val="371"/>
              </a:spcBef>
              <a:buNone/>
            </a:pPr>
            <a:r>
              <a:rPr lang="en-US" sz="618" dirty="0"/>
              <a:t>Our research targets a variety of health plans offering Medicaid, Medicare Advantage, employer-sponsored and individual plans, including: </a:t>
            </a:r>
          </a:p>
          <a:p>
            <a:pPr marL="205696" indent="-105888">
              <a:spcBef>
                <a:spcPts val="371"/>
              </a:spcBef>
            </a:pPr>
            <a:r>
              <a:rPr lang="en-US" sz="618" dirty="0"/>
              <a:t>National health plans (&gt;9M lives)</a:t>
            </a:r>
          </a:p>
          <a:p>
            <a:pPr marL="205696" indent="-105888">
              <a:spcBef>
                <a:spcPts val="371"/>
              </a:spcBef>
            </a:pPr>
            <a:r>
              <a:rPr lang="en-US" sz="618" dirty="0"/>
              <a:t>Blues health plans (Affiliated with the BlueCross BlueShield Association)</a:t>
            </a:r>
          </a:p>
          <a:p>
            <a:pPr marL="205696" indent="-105888">
              <a:spcBef>
                <a:spcPts val="371"/>
              </a:spcBef>
            </a:pPr>
            <a:r>
              <a:rPr lang="en-US" sz="618" dirty="0"/>
              <a:t>Large (&gt;75K lives) and small (30K-75K lives) regional health plans</a:t>
            </a:r>
          </a:p>
          <a:p>
            <a:pPr marL="205696" indent="-105888">
              <a:spcBef>
                <a:spcPts val="371"/>
              </a:spcBef>
            </a:pPr>
            <a:r>
              <a:rPr lang="en-US" sz="618" dirty="0"/>
              <a:t>Large (&gt;75K lives) and small (30K-75K lives) provider-sponsored health plans</a:t>
            </a:r>
          </a:p>
          <a:p>
            <a:pPr marL="99808" indent="0">
              <a:spcBef>
                <a:spcPts val="371"/>
              </a:spcBef>
              <a:buNone/>
            </a:pPr>
            <a:r>
              <a:rPr lang="en-US" sz="618" dirty="0"/>
              <a:t>It also includes perspectives from specialists who influence decision-making, including actuaries, Health Tech Assessment organizations, PBMs, value-based contracting leaders, market access leaders, and federal regulators. </a:t>
            </a:r>
          </a:p>
          <a:p>
            <a:pPr marL="99808" indent="0">
              <a:spcBef>
                <a:spcPts val="371"/>
              </a:spcBef>
              <a:buNone/>
            </a:pPr>
            <a:r>
              <a:rPr lang="en-US" sz="618" dirty="0"/>
              <a:t>To date, our research includes perspectives from 18+ health plan executives and 20+ experts who influence payer decision making. </a:t>
            </a:r>
          </a:p>
        </p:txBody>
      </p:sp>
    </p:spTree>
    <p:extLst>
      <p:ext uri="{BB962C8B-B14F-4D97-AF65-F5344CB8AC3E}">
        <p14:creationId xmlns:p14="http://schemas.microsoft.com/office/powerpoint/2010/main" val="1208017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5759450" cy="276999"/>
          </a:xfrm>
        </p:spPr>
        <p:txBody>
          <a:bodyPr/>
          <a:lstStyle/>
          <a:p>
            <a:r>
              <a:rPr lang="en-US" dirty="0" smtClean="0"/>
              <a:t>Into the mind of the payer</a:t>
            </a:r>
            <a:endParaRPr lang="en-US" dirty="0"/>
          </a:p>
        </p:txBody>
      </p:sp>
      <p:sp>
        <p:nvSpPr>
          <p:cNvPr id="3" name="Text Placeholder 2"/>
          <p:cNvSpPr>
            <a:spLocks noGrp="1"/>
          </p:cNvSpPr>
          <p:nvPr>
            <p:ph type="body" sz="quarter" idx="25"/>
          </p:nvPr>
        </p:nvSpPr>
        <p:spPr>
          <a:xfrm>
            <a:off x="320675" y="718356"/>
            <a:ext cx="5760720" cy="215444"/>
          </a:xfrm>
        </p:spPr>
        <p:txBody>
          <a:bodyPr/>
          <a:lstStyle/>
          <a:p>
            <a:r>
              <a:rPr lang="en-US" dirty="0" smtClean="0"/>
              <a:t>Headlines reflect two critical pain points of health plan medical leaders</a:t>
            </a:r>
            <a:endParaRPr lang="en-US" dirty="0"/>
          </a:p>
        </p:txBody>
      </p:sp>
      <p:sp>
        <p:nvSpPr>
          <p:cNvPr id="5" name="Text Placeholder 4"/>
          <p:cNvSpPr>
            <a:spLocks noGrp="1"/>
          </p:cNvSpPr>
          <p:nvPr>
            <p:ph type="body" sz="quarter" idx="27"/>
          </p:nvPr>
        </p:nvSpPr>
        <p:spPr>
          <a:xfrm>
            <a:off x="2292303" y="4388179"/>
            <a:ext cx="4108497" cy="412421"/>
          </a:xfrm>
        </p:spPr>
        <p:txBody>
          <a:bodyPr/>
          <a:lstStyle/>
          <a:p>
            <a:r>
              <a:rPr lang="en-US" dirty="0" smtClean="0"/>
              <a:t>Source: Szabo L, “As Drug Costs Soar, People Delay or Skip Cancer Treatments,” NPR, March 15, 2017; Pollack A, “Drug Goes from $13.50 a Tablet to $750, Overnight,” The New York Times, September 20, 2015; </a:t>
            </a:r>
            <a:r>
              <a:rPr lang="en-US" dirty="0" err="1" smtClean="0"/>
              <a:t>Kliff</a:t>
            </a:r>
            <a:r>
              <a:rPr lang="en-US" dirty="0" smtClean="0"/>
              <a:t> S, “She Didn’t </a:t>
            </a:r>
            <a:r>
              <a:rPr lang="en-US" dirty="0"/>
              <a:t>G</a:t>
            </a:r>
            <a:r>
              <a:rPr lang="en-US" dirty="0" smtClean="0"/>
              <a:t>et </a:t>
            </a:r>
            <a:r>
              <a:rPr lang="en-US" dirty="0"/>
              <a:t>T</a:t>
            </a:r>
            <a:r>
              <a:rPr lang="en-US" dirty="0" smtClean="0"/>
              <a:t>reated at the ER. But She </a:t>
            </a:r>
            <a:r>
              <a:rPr lang="en-US" dirty="0"/>
              <a:t>G</a:t>
            </a:r>
            <a:r>
              <a:rPr lang="en-US" dirty="0" smtClean="0"/>
              <a:t>ot a $5,751 Bill </a:t>
            </a:r>
            <a:r>
              <a:rPr lang="en-US" dirty="0"/>
              <a:t>A</a:t>
            </a:r>
            <a:r>
              <a:rPr lang="en-US" dirty="0" smtClean="0"/>
              <a:t>nyway,” Vox, May 1, 2018; Cortes A, “An Outrageous </a:t>
            </a:r>
            <a:r>
              <a:rPr lang="en-US" dirty="0"/>
              <a:t>H</a:t>
            </a:r>
            <a:r>
              <a:rPr lang="en-US" dirty="0" smtClean="0"/>
              <a:t>ospital Charge: I Paid $710 For an Hour of Babysitting,” STAT, April 12, 2017; CMS, National Health Expenditure Data; </a:t>
            </a:r>
            <a:r>
              <a:rPr lang="en-US" dirty="0" err="1" smtClean="0"/>
              <a:t>Singhal</a:t>
            </a:r>
            <a:r>
              <a:rPr lang="en-US" dirty="0" smtClean="0"/>
              <a:t> S, </a:t>
            </a:r>
            <a:r>
              <a:rPr lang="en-US" dirty="0" err="1" smtClean="0"/>
              <a:t>Latko</a:t>
            </a:r>
            <a:r>
              <a:rPr lang="en-US" dirty="0" smtClean="0"/>
              <a:t> B, and Martin C, “The Future of Healthcare: Finding the Opportunities </a:t>
            </a:r>
            <a:r>
              <a:rPr lang="en-US" dirty="0"/>
              <a:t>T</a:t>
            </a:r>
            <a:r>
              <a:rPr lang="en-US" dirty="0" smtClean="0"/>
              <a:t>hat </a:t>
            </a:r>
            <a:r>
              <a:rPr lang="en-US" dirty="0"/>
              <a:t>L</a:t>
            </a:r>
            <a:r>
              <a:rPr lang="en-US" dirty="0" smtClean="0"/>
              <a:t>ie </a:t>
            </a:r>
            <a:r>
              <a:rPr lang="en-US" dirty="0"/>
              <a:t>B</a:t>
            </a:r>
            <a:r>
              <a:rPr lang="en-US" dirty="0" smtClean="0"/>
              <a:t>eneath the Uncertainty,” McKinsey&amp;Company, January 2018; Advisory Board Research interviews and analysis. </a:t>
            </a:r>
            <a:endParaRPr lang="en-US" dirty="0"/>
          </a:p>
        </p:txBody>
      </p:sp>
      <p:sp>
        <p:nvSpPr>
          <p:cNvPr id="6" name="Text Placeholder 5"/>
          <p:cNvSpPr>
            <a:spLocks noGrp="1"/>
          </p:cNvSpPr>
          <p:nvPr>
            <p:ph type="body" sz="quarter" idx="28"/>
          </p:nvPr>
        </p:nvSpPr>
        <p:spPr>
          <a:xfrm>
            <a:off x="0" y="4467066"/>
            <a:ext cx="2001982" cy="169545"/>
          </a:xfrm>
        </p:spPr>
        <p:txBody>
          <a:bodyPr/>
          <a:lstStyle/>
          <a:p>
            <a:r>
              <a:rPr lang="en-US" dirty="0" smtClean="0"/>
              <a:t>Earnings before interest, taxes, depreciation, and amortization. </a:t>
            </a:r>
            <a:endParaRPr lang="en-US" dirty="0"/>
          </a:p>
        </p:txBody>
      </p:sp>
      <p:cxnSp>
        <p:nvCxnSpPr>
          <p:cNvPr id="75" name="Straight Connector 74"/>
          <p:cNvCxnSpPr/>
          <p:nvPr/>
        </p:nvCxnSpPr>
        <p:spPr bwMode="gray">
          <a:xfrm>
            <a:off x="3317088" y="1527806"/>
            <a:ext cx="2743200" cy="0"/>
          </a:xfrm>
          <a:prstGeom prst="line">
            <a:avLst/>
          </a:prstGeom>
          <a:ln w="635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gray">
          <a:xfrm>
            <a:off x="4094328" y="1451889"/>
            <a:ext cx="1187718" cy="15183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8" name="TextBox 87"/>
          <p:cNvSpPr txBox="1"/>
          <p:nvPr/>
        </p:nvSpPr>
        <p:spPr bwMode="gray">
          <a:xfrm>
            <a:off x="3317088" y="2972873"/>
            <a:ext cx="2743200" cy="1252281"/>
          </a:xfrm>
          <a:prstGeom prst="rect">
            <a:avLst/>
          </a:prstGeom>
          <a:solidFill>
            <a:schemeClr val="accent1"/>
          </a:solidFill>
          <a:ln w="6350">
            <a:solidFill>
              <a:schemeClr val="bg1"/>
            </a:solidFill>
          </a:ln>
        </p:spPr>
        <p:txBody>
          <a:bodyPr wrap="square" lIns="182880" tIns="274320" rIns="182880" bIns="0" rtlCol="0">
            <a:noAutofit/>
          </a:bodyPr>
          <a:lstStyle/>
          <a:p>
            <a:pPr>
              <a:spcBef>
                <a:spcPts val="500"/>
              </a:spcBef>
            </a:pPr>
            <a:endParaRPr lang="en-US" sz="1100" b="1" dirty="0"/>
          </a:p>
        </p:txBody>
      </p:sp>
      <p:sp>
        <p:nvSpPr>
          <p:cNvPr id="22" name="TextBox 21"/>
          <p:cNvSpPr txBox="1"/>
          <p:nvPr/>
        </p:nvSpPr>
        <p:spPr bwMode="gray">
          <a:xfrm>
            <a:off x="3317088" y="2237082"/>
            <a:ext cx="1317348" cy="615553"/>
          </a:xfrm>
          <a:prstGeom prst="rect">
            <a:avLst/>
          </a:prstGeom>
          <a:noFill/>
        </p:spPr>
        <p:txBody>
          <a:bodyPr wrap="square" lIns="0" tIns="0" rIns="0" bIns="0" rtlCol="0">
            <a:spAutoFit/>
          </a:bodyPr>
          <a:lstStyle/>
          <a:p>
            <a:pPr>
              <a:spcBef>
                <a:spcPts val="500"/>
              </a:spcBef>
            </a:pPr>
            <a:r>
              <a:rPr lang="en-US" sz="1000" dirty="0" smtClean="0"/>
              <a:t>“She Didn’t Get Treated At The ER. But She Got A $5,751 Bill Anyway”</a:t>
            </a:r>
          </a:p>
        </p:txBody>
      </p:sp>
      <p:sp>
        <p:nvSpPr>
          <p:cNvPr id="112" name="TextBox 111"/>
          <p:cNvSpPr txBox="1"/>
          <p:nvPr/>
        </p:nvSpPr>
        <p:spPr bwMode="gray">
          <a:xfrm>
            <a:off x="4742917" y="2237082"/>
            <a:ext cx="1464736" cy="461665"/>
          </a:xfrm>
          <a:prstGeom prst="rect">
            <a:avLst/>
          </a:prstGeom>
          <a:noFill/>
        </p:spPr>
        <p:txBody>
          <a:bodyPr wrap="square" lIns="0" tIns="0" rIns="0" bIns="0" rtlCol="0">
            <a:spAutoFit/>
          </a:bodyPr>
          <a:lstStyle/>
          <a:p>
            <a:pPr>
              <a:spcBef>
                <a:spcPts val="500"/>
              </a:spcBef>
            </a:pPr>
            <a:r>
              <a:rPr lang="en-US" sz="1000" dirty="0" smtClean="0"/>
              <a:t>“An Outrageous Hospital Charge: I Paid $710 For</a:t>
            </a:r>
            <a:br>
              <a:rPr lang="en-US" sz="1000" dirty="0" smtClean="0"/>
            </a:br>
            <a:r>
              <a:rPr lang="en-US" sz="1000" dirty="0" smtClean="0"/>
              <a:t>An Hour Of Babysitting”</a:t>
            </a:r>
            <a:endParaRPr lang="en-US" sz="1000" dirty="0"/>
          </a:p>
        </p:txBody>
      </p:sp>
      <p:grpSp>
        <p:nvGrpSpPr>
          <p:cNvPr id="11" name="Group 10"/>
          <p:cNvGrpSpPr/>
          <p:nvPr/>
        </p:nvGrpSpPr>
        <p:grpSpPr>
          <a:xfrm>
            <a:off x="4094328" y="1143085"/>
            <a:ext cx="1188720" cy="769441"/>
            <a:chOff x="4094328" y="1143085"/>
            <a:chExt cx="1188720" cy="769441"/>
          </a:xfrm>
        </p:grpSpPr>
        <p:sp>
          <p:nvSpPr>
            <p:cNvPr id="24" name="TextBox 23"/>
            <p:cNvSpPr txBox="1"/>
            <p:nvPr/>
          </p:nvSpPr>
          <p:spPr bwMode="gray">
            <a:xfrm>
              <a:off x="4584039" y="1143085"/>
              <a:ext cx="209297" cy="769441"/>
            </a:xfrm>
            <a:prstGeom prst="rect">
              <a:avLst/>
            </a:prstGeom>
            <a:noFill/>
          </p:spPr>
          <p:txBody>
            <a:bodyPr wrap="square" lIns="0" tIns="0" rIns="0" bIns="0" rtlCol="0">
              <a:spAutoFit/>
            </a:bodyPr>
            <a:lstStyle/>
            <a:p>
              <a:pPr algn="ctr">
                <a:spcBef>
                  <a:spcPts val="500"/>
                </a:spcBef>
              </a:pPr>
              <a:r>
                <a:rPr lang="en-US" sz="5000" dirty="0">
                  <a:solidFill>
                    <a:schemeClr val="bg2"/>
                  </a:solidFill>
                </a:rPr>
                <a:t>2</a:t>
              </a:r>
              <a:endParaRPr lang="en-US" sz="5000" dirty="0" smtClean="0">
                <a:solidFill>
                  <a:schemeClr val="bg2"/>
                </a:solidFill>
              </a:endParaRPr>
            </a:p>
          </p:txBody>
        </p:sp>
        <p:sp>
          <p:nvSpPr>
            <p:cNvPr id="76" name="TextBox 75"/>
            <p:cNvSpPr txBox="1"/>
            <p:nvPr/>
          </p:nvSpPr>
          <p:spPr bwMode="gray">
            <a:xfrm>
              <a:off x="4094328" y="1427759"/>
              <a:ext cx="1188720" cy="200093"/>
            </a:xfrm>
            <a:prstGeom prst="rect">
              <a:avLst/>
            </a:prstGeom>
            <a:noFill/>
          </p:spPr>
          <p:txBody>
            <a:bodyPr wrap="square" lIns="0" tIns="0" rIns="0" bIns="0" rtlCol="0" anchor="ctr">
              <a:noAutofit/>
            </a:bodyPr>
            <a:lstStyle/>
            <a:p>
              <a:pPr algn="ctr" defTabSz="914021"/>
              <a:r>
                <a:rPr lang="en-US" sz="1000" cap="all" dirty="0" smtClean="0">
                  <a:solidFill>
                    <a:schemeClr val="accent6"/>
                  </a:solidFill>
                </a:rPr>
                <a:t>HOSPITAL Prices</a:t>
              </a:r>
              <a:endParaRPr lang="en-US" sz="1000" cap="all" dirty="0">
                <a:solidFill>
                  <a:schemeClr val="accent6"/>
                </a:solidFill>
              </a:endParaRPr>
            </a:p>
          </p:txBody>
        </p:sp>
      </p:grpSp>
      <p:grpSp>
        <p:nvGrpSpPr>
          <p:cNvPr id="28" name="Group 27"/>
          <p:cNvGrpSpPr/>
          <p:nvPr/>
        </p:nvGrpSpPr>
        <p:grpSpPr>
          <a:xfrm>
            <a:off x="3517776" y="3229308"/>
            <a:ext cx="2341824" cy="793664"/>
            <a:chOff x="516930" y="3381835"/>
            <a:chExt cx="2341824" cy="793664"/>
          </a:xfrm>
        </p:grpSpPr>
        <p:sp>
          <p:nvSpPr>
            <p:cNvPr id="13" name="TextBox 12"/>
            <p:cNvSpPr txBox="1"/>
            <p:nvPr/>
          </p:nvSpPr>
          <p:spPr bwMode="gray">
            <a:xfrm>
              <a:off x="1563528" y="3381835"/>
              <a:ext cx="905633" cy="276999"/>
            </a:xfrm>
            <a:prstGeom prst="rect">
              <a:avLst/>
            </a:prstGeom>
            <a:noFill/>
          </p:spPr>
          <p:txBody>
            <a:bodyPr wrap="square" lIns="0" tIns="0" rIns="0" bIns="0" rtlCol="0">
              <a:spAutoFit/>
            </a:bodyPr>
            <a:lstStyle/>
            <a:p>
              <a:pPr>
                <a:spcBef>
                  <a:spcPts val="500"/>
                </a:spcBef>
              </a:pPr>
              <a:r>
                <a:rPr lang="en-US" sz="1800" dirty="0">
                  <a:solidFill>
                    <a:schemeClr val="accent6"/>
                  </a:solidFill>
                </a:rPr>
                <a:t>≈</a:t>
              </a:r>
              <a:r>
                <a:rPr lang="en-US" sz="1800" dirty="0" smtClean="0">
                  <a:solidFill>
                    <a:schemeClr val="accent6"/>
                  </a:solidFill>
                </a:rPr>
                <a:t>22%</a:t>
              </a:r>
            </a:p>
          </p:txBody>
        </p:sp>
        <p:sp>
          <p:nvSpPr>
            <p:cNvPr id="83" name="TextBox 82"/>
            <p:cNvSpPr txBox="1"/>
            <p:nvPr/>
          </p:nvSpPr>
          <p:spPr bwMode="gray">
            <a:xfrm>
              <a:off x="516930" y="3381835"/>
              <a:ext cx="905633" cy="276999"/>
            </a:xfrm>
            <a:prstGeom prst="rect">
              <a:avLst/>
            </a:prstGeom>
            <a:noFill/>
          </p:spPr>
          <p:txBody>
            <a:bodyPr wrap="square" lIns="0" tIns="0" rIns="0" bIns="0" rtlCol="0">
              <a:spAutoFit/>
            </a:bodyPr>
            <a:lstStyle/>
            <a:p>
              <a:pPr>
                <a:spcBef>
                  <a:spcPts val="500"/>
                </a:spcBef>
              </a:pPr>
              <a:r>
                <a:rPr lang="en-US" sz="1800" dirty="0" smtClean="0">
                  <a:solidFill>
                    <a:schemeClr val="accent6"/>
                  </a:solidFill>
                </a:rPr>
                <a:t>$1.1T</a:t>
              </a:r>
            </a:p>
          </p:txBody>
        </p:sp>
        <p:sp>
          <p:nvSpPr>
            <p:cNvPr id="85" name="TextBox 84"/>
            <p:cNvSpPr txBox="1"/>
            <p:nvPr/>
          </p:nvSpPr>
          <p:spPr bwMode="gray">
            <a:xfrm>
              <a:off x="516930" y="3713834"/>
              <a:ext cx="1119248" cy="461665"/>
            </a:xfrm>
            <a:prstGeom prst="rect">
              <a:avLst/>
            </a:prstGeom>
            <a:noFill/>
          </p:spPr>
          <p:txBody>
            <a:bodyPr wrap="square" lIns="0" tIns="0" rIns="0" bIns="0" rtlCol="0">
              <a:spAutoFit/>
            </a:bodyPr>
            <a:lstStyle/>
            <a:p>
              <a:pPr>
                <a:spcBef>
                  <a:spcPts val="500"/>
                </a:spcBef>
              </a:pPr>
              <a:r>
                <a:rPr lang="en-US" sz="1000" dirty="0" smtClean="0"/>
                <a:t>Total hospital expenditures,</a:t>
              </a:r>
              <a:br>
                <a:rPr lang="en-US" sz="1000" dirty="0" smtClean="0"/>
              </a:br>
              <a:r>
                <a:rPr lang="en-US" sz="1000" dirty="0" smtClean="0"/>
                <a:t>2016</a:t>
              </a:r>
            </a:p>
          </p:txBody>
        </p:sp>
        <p:sp>
          <p:nvSpPr>
            <p:cNvPr id="87" name="TextBox 86"/>
            <p:cNvSpPr txBox="1"/>
            <p:nvPr/>
          </p:nvSpPr>
          <p:spPr bwMode="gray">
            <a:xfrm>
              <a:off x="1569190" y="3713834"/>
              <a:ext cx="1289564" cy="461665"/>
            </a:xfrm>
            <a:prstGeom prst="rect">
              <a:avLst/>
            </a:prstGeom>
            <a:noFill/>
          </p:spPr>
          <p:txBody>
            <a:bodyPr wrap="square" lIns="0" tIns="0" rIns="0" bIns="0" rtlCol="0">
              <a:spAutoFit/>
            </a:bodyPr>
            <a:lstStyle/>
            <a:p>
              <a:pPr>
                <a:spcBef>
                  <a:spcPts val="500"/>
                </a:spcBef>
              </a:pPr>
              <a:r>
                <a:rPr lang="en-US" sz="1000" dirty="0"/>
                <a:t>Percentage of </a:t>
              </a:r>
              <a:r>
                <a:rPr lang="en-US" sz="1000" dirty="0" smtClean="0"/>
                <a:t>industry EBITDA in inpatient acute care, 2016</a:t>
              </a:r>
            </a:p>
          </p:txBody>
        </p:sp>
      </p:grpSp>
      <p:grpSp>
        <p:nvGrpSpPr>
          <p:cNvPr id="89" name="Group 88"/>
          <p:cNvGrpSpPr/>
          <p:nvPr/>
        </p:nvGrpSpPr>
        <p:grpSpPr bwMode="gray">
          <a:xfrm>
            <a:off x="3317088" y="2972873"/>
            <a:ext cx="319390" cy="218673"/>
            <a:chOff x="4454248" y="2003891"/>
            <a:chExt cx="319390" cy="218673"/>
          </a:xfrm>
        </p:grpSpPr>
        <p:sp>
          <p:nvSpPr>
            <p:cNvPr id="90" name="Freeform 89"/>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2" name="Freeform 91"/>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cxnSp>
        <p:nvCxnSpPr>
          <p:cNvPr id="101" name="Straight Connector 100"/>
          <p:cNvCxnSpPr/>
          <p:nvPr/>
        </p:nvCxnSpPr>
        <p:spPr bwMode="gray">
          <a:xfrm flipV="1">
            <a:off x="3193816" y="1188342"/>
            <a:ext cx="0" cy="3108650"/>
          </a:xfrm>
          <a:prstGeom prst="line">
            <a:avLst/>
          </a:prstGeom>
          <a:noFill/>
          <a:ln w="19050" cap="rnd">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94" name="TextBox 93"/>
          <p:cNvSpPr txBox="1"/>
          <p:nvPr/>
        </p:nvSpPr>
        <p:spPr bwMode="gray">
          <a:xfrm>
            <a:off x="320675" y="2972873"/>
            <a:ext cx="2743200" cy="1252281"/>
          </a:xfrm>
          <a:prstGeom prst="rect">
            <a:avLst/>
          </a:prstGeom>
          <a:solidFill>
            <a:schemeClr val="accent1"/>
          </a:solidFill>
          <a:ln w="6350">
            <a:solidFill>
              <a:schemeClr val="bg1"/>
            </a:solidFill>
          </a:ln>
        </p:spPr>
        <p:txBody>
          <a:bodyPr wrap="square" lIns="182880" tIns="274320" rIns="182880" bIns="0" rtlCol="0">
            <a:noAutofit/>
          </a:bodyPr>
          <a:lstStyle/>
          <a:p>
            <a:pPr>
              <a:spcBef>
                <a:spcPts val="500"/>
              </a:spcBef>
            </a:pPr>
            <a:endParaRPr lang="en-US" sz="1100" b="1" dirty="0"/>
          </a:p>
        </p:txBody>
      </p:sp>
      <p:sp>
        <p:nvSpPr>
          <p:cNvPr id="65" name="TextBox 64"/>
          <p:cNvSpPr txBox="1"/>
          <p:nvPr/>
        </p:nvSpPr>
        <p:spPr bwMode="gray">
          <a:xfrm>
            <a:off x="381030" y="2237082"/>
            <a:ext cx="1325380" cy="461665"/>
          </a:xfrm>
          <a:prstGeom prst="rect">
            <a:avLst/>
          </a:prstGeom>
          <a:noFill/>
        </p:spPr>
        <p:txBody>
          <a:bodyPr wrap="square" lIns="0" tIns="0" rIns="0" bIns="0" rtlCol="0">
            <a:spAutoFit/>
          </a:bodyPr>
          <a:lstStyle/>
          <a:p>
            <a:pPr fontAlgn="base"/>
            <a:r>
              <a:rPr lang="en-US" sz="1000" dirty="0" smtClean="0"/>
              <a:t>“As </a:t>
            </a:r>
            <a:r>
              <a:rPr lang="en-US" sz="1000" dirty="0"/>
              <a:t>Drug Costs Soar, People Delay Or Skip Cancer </a:t>
            </a:r>
            <a:r>
              <a:rPr lang="en-US" sz="1000" dirty="0" smtClean="0"/>
              <a:t>Treatments”</a:t>
            </a:r>
            <a:endParaRPr lang="en-US" sz="1000" dirty="0"/>
          </a:p>
        </p:txBody>
      </p:sp>
      <p:sp>
        <p:nvSpPr>
          <p:cNvPr id="70" name="TextBox 69"/>
          <p:cNvSpPr txBox="1"/>
          <p:nvPr/>
        </p:nvSpPr>
        <p:spPr bwMode="gray">
          <a:xfrm>
            <a:off x="1797639" y="2237082"/>
            <a:ext cx="1325380" cy="461665"/>
          </a:xfrm>
          <a:prstGeom prst="rect">
            <a:avLst/>
          </a:prstGeom>
          <a:noFill/>
        </p:spPr>
        <p:txBody>
          <a:bodyPr wrap="square" lIns="0" tIns="0" rIns="0" bIns="0" rtlCol="0">
            <a:spAutoFit/>
          </a:bodyPr>
          <a:lstStyle/>
          <a:p>
            <a:pPr fontAlgn="base"/>
            <a:r>
              <a:rPr lang="en-US" sz="1000" dirty="0" smtClean="0"/>
              <a:t>“Drug </a:t>
            </a:r>
            <a:r>
              <a:rPr lang="en-US" sz="1000" dirty="0"/>
              <a:t>Goes From $13.50 a Tablet to $750, </a:t>
            </a:r>
            <a:r>
              <a:rPr lang="en-US" sz="1000" dirty="0" smtClean="0"/>
              <a:t>Overnight”</a:t>
            </a:r>
            <a:endParaRPr lang="en-US" sz="1000" dirty="0"/>
          </a:p>
        </p:txBody>
      </p:sp>
      <p:grpSp>
        <p:nvGrpSpPr>
          <p:cNvPr id="29" name="Group 28"/>
          <p:cNvGrpSpPr/>
          <p:nvPr/>
        </p:nvGrpSpPr>
        <p:grpSpPr>
          <a:xfrm>
            <a:off x="485506" y="3229308"/>
            <a:ext cx="2564787" cy="793664"/>
            <a:chOff x="3473809" y="3381835"/>
            <a:chExt cx="2564787" cy="793664"/>
          </a:xfrm>
        </p:grpSpPr>
        <p:sp>
          <p:nvSpPr>
            <p:cNvPr id="61" name="TextBox 60"/>
            <p:cNvSpPr txBox="1"/>
            <p:nvPr/>
          </p:nvSpPr>
          <p:spPr bwMode="gray">
            <a:xfrm>
              <a:off x="4711270" y="3381835"/>
              <a:ext cx="898883" cy="276999"/>
            </a:xfrm>
            <a:prstGeom prst="rect">
              <a:avLst/>
            </a:prstGeom>
            <a:noFill/>
          </p:spPr>
          <p:txBody>
            <a:bodyPr wrap="square" lIns="0" tIns="0" rIns="0" bIns="0" rtlCol="0">
              <a:spAutoFit/>
            </a:bodyPr>
            <a:lstStyle/>
            <a:p>
              <a:pPr>
                <a:spcBef>
                  <a:spcPts val="500"/>
                </a:spcBef>
              </a:pPr>
              <a:r>
                <a:rPr lang="en-US" sz="1800" dirty="0">
                  <a:solidFill>
                    <a:schemeClr val="accent6"/>
                  </a:solidFill>
                </a:rPr>
                <a:t>≈</a:t>
              </a:r>
              <a:r>
                <a:rPr lang="en-US" sz="1800" dirty="0" smtClean="0">
                  <a:solidFill>
                    <a:schemeClr val="accent6"/>
                  </a:solidFill>
                </a:rPr>
                <a:t>21%</a:t>
              </a:r>
            </a:p>
          </p:txBody>
        </p:sp>
        <p:sp>
          <p:nvSpPr>
            <p:cNvPr id="63" name="TextBox 62"/>
            <p:cNvSpPr txBox="1"/>
            <p:nvPr/>
          </p:nvSpPr>
          <p:spPr bwMode="gray">
            <a:xfrm>
              <a:off x="4711270" y="3713834"/>
              <a:ext cx="1327326" cy="461665"/>
            </a:xfrm>
            <a:prstGeom prst="rect">
              <a:avLst/>
            </a:prstGeom>
            <a:noFill/>
          </p:spPr>
          <p:txBody>
            <a:bodyPr wrap="square" lIns="0" tIns="0" rIns="0" bIns="0" rtlCol="0">
              <a:spAutoFit/>
            </a:bodyPr>
            <a:lstStyle/>
            <a:p>
              <a:pPr>
                <a:spcBef>
                  <a:spcPts val="500"/>
                </a:spcBef>
              </a:pPr>
              <a:r>
                <a:rPr lang="en-US" sz="1000" dirty="0"/>
                <a:t>Percentage of </a:t>
              </a:r>
              <a:r>
                <a:rPr lang="en-US" sz="1000" dirty="0" smtClean="0"/>
                <a:t>industry EBITDA</a:t>
              </a:r>
              <a:r>
                <a:rPr lang="en-US" sz="1000" baseline="30000" dirty="0" smtClean="0"/>
                <a:t>1</a:t>
              </a:r>
              <a:r>
                <a:rPr lang="en-US" sz="1000" dirty="0" smtClean="0"/>
                <a:t> in pharma</a:t>
              </a:r>
              <a:br>
                <a:rPr lang="en-US" sz="1000" dirty="0" smtClean="0"/>
              </a:br>
              <a:r>
                <a:rPr lang="en-US" sz="1000" dirty="0" smtClean="0"/>
                <a:t>and biotech, 2016</a:t>
              </a:r>
            </a:p>
          </p:txBody>
        </p:sp>
        <p:sp>
          <p:nvSpPr>
            <p:cNvPr id="84" name="TextBox 83"/>
            <p:cNvSpPr txBox="1"/>
            <p:nvPr/>
          </p:nvSpPr>
          <p:spPr bwMode="gray">
            <a:xfrm>
              <a:off x="3473809" y="3381835"/>
              <a:ext cx="905633" cy="276999"/>
            </a:xfrm>
            <a:prstGeom prst="rect">
              <a:avLst/>
            </a:prstGeom>
            <a:noFill/>
          </p:spPr>
          <p:txBody>
            <a:bodyPr wrap="square" lIns="0" tIns="0" rIns="0" bIns="0" rtlCol="0">
              <a:spAutoFit/>
            </a:bodyPr>
            <a:lstStyle/>
            <a:p>
              <a:pPr>
                <a:spcBef>
                  <a:spcPts val="500"/>
                </a:spcBef>
              </a:pPr>
              <a:r>
                <a:rPr lang="en-US" sz="1800" dirty="0" smtClean="0">
                  <a:solidFill>
                    <a:schemeClr val="accent6"/>
                  </a:solidFill>
                </a:rPr>
                <a:t>$329B</a:t>
              </a:r>
            </a:p>
          </p:txBody>
        </p:sp>
        <p:sp>
          <p:nvSpPr>
            <p:cNvPr id="86" name="TextBox 85"/>
            <p:cNvSpPr txBox="1"/>
            <p:nvPr/>
          </p:nvSpPr>
          <p:spPr bwMode="gray">
            <a:xfrm>
              <a:off x="3488695" y="3713834"/>
              <a:ext cx="1281793" cy="461665"/>
            </a:xfrm>
            <a:prstGeom prst="rect">
              <a:avLst/>
            </a:prstGeom>
            <a:noFill/>
          </p:spPr>
          <p:txBody>
            <a:bodyPr wrap="square" lIns="0" tIns="0" rIns="0" bIns="0" rtlCol="0">
              <a:spAutoFit/>
            </a:bodyPr>
            <a:lstStyle/>
            <a:p>
              <a:pPr>
                <a:spcBef>
                  <a:spcPts val="500"/>
                </a:spcBef>
              </a:pPr>
              <a:r>
                <a:rPr lang="en-US" sz="1000" dirty="0" smtClean="0"/>
                <a:t>Total prescription</a:t>
              </a:r>
              <a:br>
                <a:rPr lang="en-US" sz="1000" dirty="0" smtClean="0"/>
              </a:br>
              <a:r>
                <a:rPr lang="en-US" sz="1000" dirty="0" smtClean="0"/>
                <a:t>drug expenditures, 2016</a:t>
              </a:r>
            </a:p>
          </p:txBody>
        </p:sp>
      </p:grpSp>
      <p:grpSp>
        <p:nvGrpSpPr>
          <p:cNvPr id="96" name="Group 95"/>
          <p:cNvGrpSpPr/>
          <p:nvPr/>
        </p:nvGrpSpPr>
        <p:grpSpPr bwMode="gray">
          <a:xfrm>
            <a:off x="320675" y="2972873"/>
            <a:ext cx="319390" cy="218673"/>
            <a:chOff x="4454248" y="2003891"/>
            <a:chExt cx="319390" cy="218673"/>
          </a:xfrm>
        </p:grpSpPr>
        <p:sp>
          <p:nvSpPr>
            <p:cNvPr id="99" name="Freeform 98"/>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0" name="Freeform 99"/>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cxnSp>
        <p:nvCxnSpPr>
          <p:cNvPr id="103" name="Straight Connector 102"/>
          <p:cNvCxnSpPr/>
          <p:nvPr/>
        </p:nvCxnSpPr>
        <p:spPr bwMode="gray">
          <a:xfrm>
            <a:off x="327345" y="1527806"/>
            <a:ext cx="2743200" cy="0"/>
          </a:xfrm>
          <a:prstGeom prst="line">
            <a:avLst/>
          </a:prstGeom>
          <a:ln w="635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bwMode="gray">
          <a:xfrm>
            <a:off x="1104585" y="1451889"/>
            <a:ext cx="1187718" cy="15183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grpSp>
        <p:nvGrpSpPr>
          <p:cNvPr id="10" name="Group 9"/>
          <p:cNvGrpSpPr/>
          <p:nvPr/>
        </p:nvGrpSpPr>
        <p:grpSpPr>
          <a:xfrm>
            <a:off x="1104585" y="1143085"/>
            <a:ext cx="1188720" cy="769441"/>
            <a:chOff x="1104585" y="1143085"/>
            <a:chExt cx="1188720" cy="769441"/>
          </a:xfrm>
        </p:grpSpPr>
        <p:sp>
          <p:nvSpPr>
            <p:cNvPr id="106" name="TextBox 105"/>
            <p:cNvSpPr txBox="1"/>
            <p:nvPr/>
          </p:nvSpPr>
          <p:spPr bwMode="gray">
            <a:xfrm>
              <a:off x="1594296" y="1143085"/>
              <a:ext cx="209297" cy="769441"/>
            </a:xfrm>
            <a:prstGeom prst="rect">
              <a:avLst/>
            </a:prstGeom>
            <a:noFill/>
          </p:spPr>
          <p:txBody>
            <a:bodyPr wrap="square" lIns="0" tIns="0" rIns="0" bIns="0" rtlCol="0">
              <a:spAutoFit/>
            </a:bodyPr>
            <a:lstStyle/>
            <a:p>
              <a:pPr algn="ctr">
                <a:spcBef>
                  <a:spcPts val="500"/>
                </a:spcBef>
              </a:pPr>
              <a:r>
                <a:rPr lang="en-US" sz="5000" dirty="0">
                  <a:solidFill>
                    <a:schemeClr val="bg2"/>
                  </a:solidFill>
                </a:rPr>
                <a:t>1</a:t>
              </a:r>
              <a:endParaRPr lang="en-US" sz="5000" dirty="0" smtClean="0">
                <a:solidFill>
                  <a:schemeClr val="bg2"/>
                </a:solidFill>
              </a:endParaRPr>
            </a:p>
          </p:txBody>
        </p:sp>
        <p:sp>
          <p:nvSpPr>
            <p:cNvPr id="107" name="TextBox 106"/>
            <p:cNvSpPr txBox="1"/>
            <p:nvPr/>
          </p:nvSpPr>
          <p:spPr bwMode="gray">
            <a:xfrm>
              <a:off x="1104585" y="1427759"/>
              <a:ext cx="1188720" cy="200093"/>
            </a:xfrm>
            <a:prstGeom prst="rect">
              <a:avLst/>
            </a:prstGeom>
            <a:noFill/>
          </p:spPr>
          <p:txBody>
            <a:bodyPr wrap="square" lIns="0" tIns="0" rIns="0" bIns="0" rtlCol="0" anchor="ctr">
              <a:noAutofit/>
            </a:bodyPr>
            <a:lstStyle/>
            <a:p>
              <a:pPr algn="ctr" defTabSz="914021"/>
              <a:r>
                <a:rPr lang="en-US" sz="1000" cap="all" dirty="0" smtClean="0">
                  <a:solidFill>
                    <a:schemeClr val="accent6"/>
                  </a:solidFill>
                </a:rPr>
                <a:t>Drug Prices</a:t>
              </a:r>
              <a:endParaRPr lang="en-US" sz="1000" cap="all" dirty="0">
                <a:solidFill>
                  <a:schemeClr val="accent6"/>
                </a:solidFill>
              </a:endParaRPr>
            </a:p>
          </p:txBody>
        </p:sp>
      </p:grpSp>
      <p:sp>
        <p:nvSpPr>
          <p:cNvPr id="45" name="TextBox 44"/>
          <p:cNvSpPr txBox="1"/>
          <p:nvPr/>
        </p:nvSpPr>
        <p:spPr bwMode="gray">
          <a:xfrm>
            <a:off x="373564" y="2023311"/>
            <a:ext cx="1325380" cy="153888"/>
          </a:xfrm>
          <a:prstGeom prst="rect">
            <a:avLst/>
          </a:prstGeom>
          <a:noFill/>
        </p:spPr>
        <p:txBody>
          <a:bodyPr wrap="square" lIns="0" tIns="0" rIns="0" bIns="0" rtlCol="0">
            <a:spAutoFit/>
          </a:bodyPr>
          <a:lstStyle/>
          <a:p>
            <a:pPr fontAlgn="base"/>
            <a:r>
              <a:rPr lang="en-US" sz="1000" b="1" i="1" dirty="0" smtClean="0"/>
              <a:t>NPR </a:t>
            </a:r>
            <a:endParaRPr lang="en-US" sz="1000" b="1" i="1" dirty="0"/>
          </a:p>
        </p:txBody>
      </p:sp>
      <p:sp>
        <p:nvSpPr>
          <p:cNvPr id="47" name="TextBox 46"/>
          <p:cNvSpPr txBox="1"/>
          <p:nvPr/>
        </p:nvSpPr>
        <p:spPr bwMode="gray">
          <a:xfrm>
            <a:off x="1803466" y="2023311"/>
            <a:ext cx="1325380" cy="153888"/>
          </a:xfrm>
          <a:prstGeom prst="rect">
            <a:avLst/>
          </a:prstGeom>
          <a:noFill/>
        </p:spPr>
        <p:txBody>
          <a:bodyPr wrap="square" lIns="0" tIns="0" rIns="0" bIns="0" rtlCol="0">
            <a:spAutoFit/>
          </a:bodyPr>
          <a:lstStyle/>
          <a:p>
            <a:pPr fontAlgn="base"/>
            <a:r>
              <a:rPr lang="en-US" sz="1000" b="1" i="1" dirty="0" smtClean="0"/>
              <a:t>The New York Times</a:t>
            </a:r>
            <a:endParaRPr lang="en-US" sz="1000" b="1" i="1" dirty="0"/>
          </a:p>
        </p:txBody>
      </p:sp>
      <p:sp>
        <p:nvSpPr>
          <p:cNvPr id="48" name="TextBox 47"/>
          <p:cNvSpPr txBox="1"/>
          <p:nvPr/>
        </p:nvSpPr>
        <p:spPr bwMode="gray">
          <a:xfrm>
            <a:off x="3323758" y="2023311"/>
            <a:ext cx="1325380" cy="153888"/>
          </a:xfrm>
          <a:prstGeom prst="rect">
            <a:avLst/>
          </a:prstGeom>
          <a:noFill/>
        </p:spPr>
        <p:txBody>
          <a:bodyPr wrap="square" lIns="0" tIns="0" rIns="0" bIns="0" rtlCol="0">
            <a:spAutoFit/>
          </a:bodyPr>
          <a:lstStyle/>
          <a:p>
            <a:pPr fontAlgn="base"/>
            <a:r>
              <a:rPr lang="en-US" sz="1000" b="1" i="1" dirty="0" err="1" smtClean="0"/>
              <a:t>Vox</a:t>
            </a:r>
            <a:endParaRPr lang="en-US" sz="1000" b="1" i="1" dirty="0"/>
          </a:p>
        </p:txBody>
      </p:sp>
      <p:sp>
        <p:nvSpPr>
          <p:cNvPr id="49" name="TextBox 48"/>
          <p:cNvSpPr txBox="1"/>
          <p:nvPr/>
        </p:nvSpPr>
        <p:spPr bwMode="gray">
          <a:xfrm>
            <a:off x="4765803" y="2023311"/>
            <a:ext cx="1325380" cy="153888"/>
          </a:xfrm>
          <a:prstGeom prst="rect">
            <a:avLst/>
          </a:prstGeom>
          <a:noFill/>
        </p:spPr>
        <p:txBody>
          <a:bodyPr wrap="square" lIns="0" tIns="0" rIns="0" bIns="0" rtlCol="0">
            <a:spAutoFit/>
          </a:bodyPr>
          <a:lstStyle/>
          <a:p>
            <a:pPr fontAlgn="base"/>
            <a:r>
              <a:rPr lang="en-US" sz="1000" b="1" i="1" dirty="0" smtClean="0"/>
              <a:t>STAT</a:t>
            </a:r>
            <a:endParaRPr lang="en-US" sz="1000" b="1" i="1" dirty="0"/>
          </a:p>
        </p:txBody>
      </p:sp>
    </p:spTree>
    <p:extLst>
      <p:ext uri="{BB962C8B-B14F-4D97-AF65-F5344CB8AC3E}">
        <p14:creationId xmlns:p14="http://schemas.microsoft.com/office/powerpoint/2010/main" val="3537144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keeps plans up at night?</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754203674"/>
              </p:ext>
            </p:extLst>
          </p:nvPr>
        </p:nvGraphicFramePr>
        <p:xfrm>
          <a:off x="315911" y="1133803"/>
          <a:ext cx="5764213" cy="3313507"/>
        </p:xfrm>
        <a:graphic>
          <a:graphicData uri="http://schemas.openxmlformats.org/drawingml/2006/table">
            <a:tbl>
              <a:tblPr firstRow="1" bandRow="1">
                <a:tableStyleId>{2D5ABB26-0587-4C30-8999-92F81FD0307C}</a:tableStyleId>
              </a:tblPr>
              <a:tblGrid>
                <a:gridCol w="1732478">
                  <a:extLst>
                    <a:ext uri="{9D8B030D-6E8A-4147-A177-3AD203B41FA5}">
                      <a16:colId xmlns:a16="http://schemas.microsoft.com/office/drawing/2014/main" xmlns="" val="20000"/>
                    </a:ext>
                  </a:extLst>
                </a:gridCol>
                <a:gridCol w="1970373">
                  <a:extLst>
                    <a:ext uri="{9D8B030D-6E8A-4147-A177-3AD203B41FA5}">
                      <a16:colId xmlns:a16="http://schemas.microsoft.com/office/drawing/2014/main" xmlns="" val="20001"/>
                    </a:ext>
                  </a:extLst>
                </a:gridCol>
                <a:gridCol w="2061362">
                  <a:extLst>
                    <a:ext uri="{9D8B030D-6E8A-4147-A177-3AD203B41FA5}">
                      <a16:colId xmlns:a16="http://schemas.microsoft.com/office/drawing/2014/main" xmlns="" val="20003"/>
                    </a:ext>
                  </a:extLst>
                </a:gridCol>
              </a:tblGrid>
              <a:tr h="399467">
                <a:tc>
                  <a:txBody>
                    <a:bodyPr/>
                    <a:lstStyle/>
                    <a:p>
                      <a:r>
                        <a:rPr lang="en-US" sz="1000" i="1" dirty="0" smtClean="0"/>
                        <a:t>Objective</a:t>
                      </a:r>
                      <a:endParaRPr lang="en-US" sz="1000" i="1" dirty="0"/>
                    </a:p>
                  </a:txBody>
                  <a:tcPr marL="0"/>
                </a:tc>
                <a:tc>
                  <a:txBody>
                    <a:bodyPr/>
                    <a:lstStyle/>
                    <a:p>
                      <a:r>
                        <a:rPr lang="en-US" sz="1000" i="1" dirty="0" smtClean="0"/>
                        <a:t>Levers and considerations</a:t>
                      </a:r>
                      <a:endParaRPr lang="en-US" sz="1000" i="1" dirty="0"/>
                    </a:p>
                  </a:txBody>
                  <a:tcPr/>
                </a:tc>
                <a:tc>
                  <a:txBody>
                    <a:bodyPr/>
                    <a:lstStyle/>
                    <a:p>
                      <a:pPr marL="0" marR="0" lvl="0" indent="0" algn="l" defTabSz="640080" rtl="0" eaLnBrk="1" fontAlgn="auto" latinLnBrk="0" hangingPunct="1">
                        <a:lnSpc>
                          <a:spcPct val="100000"/>
                        </a:lnSpc>
                        <a:spcBef>
                          <a:spcPts val="300"/>
                        </a:spcBef>
                        <a:spcAft>
                          <a:spcPts val="0"/>
                        </a:spcAft>
                        <a:buClrTx/>
                        <a:buSzTx/>
                        <a:buFontTx/>
                        <a:buNone/>
                        <a:tabLst/>
                        <a:defRPr/>
                      </a:pPr>
                      <a:r>
                        <a:rPr lang="en-US" sz="1000" i="1" dirty="0" smtClean="0"/>
                        <a:t>Current</a:t>
                      </a:r>
                      <a:r>
                        <a:rPr lang="en-US" sz="1000" i="1" baseline="0" dirty="0" smtClean="0"/>
                        <a:t> playbook</a:t>
                      </a:r>
                      <a:endParaRPr lang="en-US" sz="1000" i="1" dirty="0" smtClean="0"/>
                    </a:p>
                  </a:txBody>
                  <a:tcPr/>
                </a:tc>
                <a:extLst>
                  <a:ext uri="{0D108BD9-81ED-4DB2-BD59-A6C34878D82A}">
                    <a16:rowId xmlns:a16="http://schemas.microsoft.com/office/drawing/2014/main" xmlns="" val="10000"/>
                  </a:ext>
                </a:extLst>
              </a:tr>
              <a:tr h="945009">
                <a:tc>
                  <a:txBody>
                    <a:bodyPr/>
                    <a:lstStyle/>
                    <a:p>
                      <a:pPr marL="461963" indent="0">
                        <a:buNone/>
                      </a:pPr>
                      <a:r>
                        <a:rPr lang="en-US" sz="1000" b="1" dirty="0" smtClean="0"/>
                        <a:t>Grow and retain membership</a:t>
                      </a:r>
                    </a:p>
                  </a:txBody>
                  <a:tcPr marL="0"/>
                </a:tc>
                <a:tc>
                  <a:txBody>
                    <a:bodyPr/>
                    <a:lstStyle/>
                    <a:p>
                      <a:r>
                        <a:rPr lang="en-US" sz="1000" dirty="0" smtClean="0"/>
                        <a:t>Premiums, </a:t>
                      </a:r>
                      <a:br>
                        <a:rPr lang="en-US" sz="1000" dirty="0" smtClean="0"/>
                      </a:br>
                      <a:r>
                        <a:rPr lang="en-US" sz="1000" dirty="0" smtClean="0"/>
                        <a:t>out-of-pocket</a:t>
                      </a:r>
                      <a:r>
                        <a:rPr lang="en-US" sz="1000" baseline="0" dirty="0" smtClean="0"/>
                        <a:t> </a:t>
                      </a:r>
                      <a:r>
                        <a:rPr lang="en-US" sz="1000" dirty="0" smtClean="0"/>
                        <a:t>costs,</a:t>
                      </a:r>
                      <a:r>
                        <a:rPr lang="en-US" sz="1000" baseline="0" dirty="0" smtClean="0"/>
                        <a:t> network composition, benefits, quality rating, member satisfaction</a:t>
                      </a:r>
                    </a:p>
                  </a:txBody>
                  <a:tcPr/>
                </a:tc>
                <a:tc>
                  <a:txBody>
                    <a:bodyPr/>
                    <a:lstStyle/>
                    <a:p>
                      <a:r>
                        <a:rPr lang="en-US" sz="1000" baseline="0" dirty="0" smtClean="0"/>
                        <a:t>Appeal to purchasers with plan designs that prioritize member convenience, usability in coverage and care</a:t>
                      </a:r>
                    </a:p>
                  </a:txBody>
                  <a:tcPr/>
                </a:tc>
                <a:extLst>
                  <a:ext uri="{0D108BD9-81ED-4DB2-BD59-A6C34878D82A}">
                    <a16:rowId xmlns:a16="http://schemas.microsoft.com/office/drawing/2014/main" xmlns="" val="10001"/>
                  </a:ext>
                </a:extLst>
              </a:tr>
              <a:tr h="1024022">
                <a:tc>
                  <a:txBody>
                    <a:bodyPr/>
                    <a:lstStyle/>
                    <a:p>
                      <a:pPr marL="461963" indent="0">
                        <a:buNone/>
                      </a:pPr>
                      <a:r>
                        <a:rPr lang="en-US" sz="1000" b="1" dirty="0" smtClean="0"/>
                        <a:t>Contract efficient</a:t>
                      </a:r>
                      <a:r>
                        <a:rPr lang="en-US" sz="1000" b="1" baseline="0" dirty="0" smtClean="0"/>
                        <a:t>, high-quality providers</a:t>
                      </a:r>
                      <a:endParaRPr lang="en-US" sz="1000" b="1" dirty="0"/>
                    </a:p>
                  </a:txBody>
                  <a:tcPr marL="0"/>
                </a:tc>
                <a:tc>
                  <a:txBody>
                    <a:bodyPr/>
                    <a:lstStyle/>
                    <a:p>
                      <a:pPr marL="0" marR="0" lvl="0" indent="0" algn="l" defTabSz="640080" rtl="0" eaLnBrk="1" fontAlgn="auto" latinLnBrk="0" hangingPunct="1">
                        <a:lnSpc>
                          <a:spcPct val="100000"/>
                        </a:lnSpc>
                        <a:spcBef>
                          <a:spcPts val="300"/>
                        </a:spcBef>
                        <a:spcAft>
                          <a:spcPts val="0"/>
                        </a:spcAft>
                        <a:buClrTx/>
                        <a:buSzTx/>
                        <a:buFontTx/>
                        <a:buNone/>
                        <a:tabLst/>
                        <a:defRPr/>
                      </a:pPr>
                      <a:r>
                        <a:rPr lang="en-US" sz="1000" baseline="0" dirty="0" smtClean="0"/>
                        <a:t>Provider contracting</a:t>
                      </a:r>
                      <a:r>
                        <a:rPr lang="en-US" sz="1000" dirty="0" smtClean="0"/>
                        <a:t>,</a:t>
                      </a:r>
                      <a:r>
                        <a:rPr lang="en-US" sz="1000" baseline="0" dirty="0" smtClean="0"/>
                        <a:t> market consolidation, quality incentives, regional supply and labor costs</a:t>
                      </a:r>
                      <a:endParaRPr lang="en-US" sz="1000" dirty="0"/>
                    </a:p>
                  </a:txBody>
                  <a:tcPr/>
                </a:tc>
                <a:tc>
                  <a:txBody>
                    <a:bodyPr/>
                    <a:lstStyle/>
                    <a:p>
                      <a:r>
                        <a:rPr lang="en-US" sz="1000" dirty="0" smtClean="0"/>
                        <a:t>Align</a:t>
                      </a:r>
                      <a:r>
                        <a:rPr lang="en-US" sz="1000" baseline="0" dirty="0" smtClean="0"/>
                        <a:t> perceptions of value and financial incentives with provider networks and individual HCPs to </a:t>
                      </a:r>
                      <a:r>
                        <a:rPr lang="en-US" sz="1000" dirty="0" smtClean="0"/>
                        <a:t>manage </a:t>
                      </a:r>
                      <a:r>
                        <a:rPr lang="en-US" sz="1000" baseline="0" dirty="0" smtClean="0"/>
                        <a:t>population health</a:t>
                      </a:r>
                      <a:endParaRPr lang="en-US" sz="1000" dirty="0"/>
                    </a:p>
                  </a:txBody>
                  <a:tcPr/>
                </a:tc>
                <a:extLst>
                  <a:ext uri="{0D108BD9-81ED-4DB2-BD59-A6C34878D82A}">
                    <a16:rowId xmlns:a16="http://schemas.microsoft.com/office/drawing/2014/main" xmlns="" val="10003"/>
                  </a:ext>
                </a:extLst>
              </a:tr>
              <a:tr h="945009">
                <a:tc>
                  <a:txBody>
                    <a:bodyPr/>
                    <a:lstStyle/>
                    <a:p>
                      <a:pPr marL="461963" marR="0" lvl="0" indent="0" algn="l" defTabSz="640080" rtl="0" eaLnBrk="1" fontAlgn="auto" latinLnBrk="0" hangingPunct="1">
                        <a:lnSpc>
                          <a:spcPct val="100000"/>
                        </a:lnSpc>
                        <a:spcBef>
                          <a:spcPts val="300"/>
                        </a:spcBef>
                        <a:spcAft>
                          <a:spcPts val="0"/>
                        </a:spcAft>
                        <a:buClrTx/>
                        <a:buSzTx/>
                        <a:buFontTx/>
                        <a:buNone/>
                        <a:tabLst/>
                        <a:defRPr/>
                      </a:pPr>
                      <a:r>
                        <a:rPr lang="en-US" sz="1000" b="1" dirty="0" smtClean="0"/>
                        <a:t>Drive appropriate utilization</a:t>
                      </a:r>
                    </a:p>
                  </a:txBody>
                  <a:tcPr marL="0"/>
                </a:tc>
                <a:tc>
                  <a:txBody>
                    <a:bodyPr/>
                    <a:lstStyle/>
                    <a:p>
                      <a:pPr marL="0" marR="0" lvl="0" indent="0" algn="l" defTabSz="640080" rtl="0" eaLnBrk="1" fontAlgn="auto" latinLnBrk="0" hangingPunct="1">
                        <a:lnSpc>
                          <a:spcPct val="100000"/>
                        </a:lnSpc>
                        <a:spcBef>
                          <a:spcPts val="300"/>
                        </a:spcBef>
                        <a:spcAft>
                          <a:spcPts val="0"/>
                        </a:spcAft>
                        <a:buClrTx/>
                        <a:buSzTx/>
                        <a:buFontTx/>
                        <a:buNone/>
                        <a:tabLst/>
                        <a:defRPr/>
                      </a:pPr>
                      <a:r>
                        <a:rPr lang="en-US" sz="1000" dirty="0" smtClean="0"/>
                        <a:t>Consumer</a:t>
                      </a:r>
                      <a:r>
                        <a:rPr lang="en-US" sz="1000" baseline="0" dirty="0" smtClean="0"/>
                        <a:t> behavior,</a:t>
                      </a:r>
                      <a:r>
                        <a:rPr lang="en-US" sz="1000" dirty="0" smtClean="0"/>
                        <a:t> preventive care, care management, access, site of care differences</a:t>
                      </a:r>
                    </a:p>
                  </a:txBody>
                  <a:tcPr/>
                </a:tc>
                <a:tc>
                  <a:txBody>
                    <a:bodyPr/>
                    <a:lstStyle/>
                    <a:p>
                      <a:pPr marL="0" marR="0" lvl="0" indent="0" algn="l" defTabSz="640080" rtl="0" eaLnBrk="1" fontAlgn="auto" latinLnBrk="0" hangingPunct="1">
                        <a:lnSpc>
                          <a:spcPct val="100000"/>
                        </a:lnSpc>
                        <a:spcBef>
                          <a:spcPts val="300"/>
                        </a:spcBef>
                        <a:spcAft>
                          <a:spcPts val="0"/>
                        </a:spcAft>
                        <a:buClrTx/>
                        <a:buSzTx/>
                        <a:buFontTx/>
                        <a:buNone/>
                        <a:tabLst/>
                        <a:defRPr/>
                      </a:pPr>
                      <a:r>
                        <a:rPr lang="en-US" sz="1000" dirty="0" smtClean="0"/>
                        <a:t>Shift financial</a:t>
                      </a:r>
                      <a:r>
                        <a:rPr lang="en-US" sz="1000" baseline="0" dirty="0" smtClean="0"/>
                        <a:t> risk and build support infrastructure to encourage</a:t>
                      </a:r>
                      <a:r>
                        <a:rPr lang="en-US" sz="1000" dirty="0" smtClean="0"/>
                        <a:t> members to use services effectively</a:t>
                      </a:r>
                    </a:p>
                  </a:txBody>
                  <a:tcPr/>
                </a:tc>
                <a:extLst>
                  <a:ext uri="{0D108BD9-81ED-4DB2-BD59-A6C34878D82A}">
                    <a16:rowId xmlns:a16="http://schemas.microsoft.com/office/drawing/2014/main" xmlns="" val="1636006050"/>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68" y="1649430"/>
            <a:ext cx="365760" cy="28285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11" y="3467680"/>
            <a:ext cx="362104" cy="36576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868" y="2546883"/>
            <a:ext cx="374500" cy="365760"/>
          </a:xfrm>
          <a:prstGeom prst="rect">
            <a:avLst/>
          </a:prstGeom>
        </p:spPr>
      </p:pic>
      <p:cxnSp>
        <p:nvCxnSpPr>
          <p:cNvPr id="22" name="Straight Connector 21"/>
          <p:cNvCxnSpPr/>
          <p:nvPr/>
        </p:nvCxnSpPr>
        <p:spPr bwMode="gray">
          <a:xfrm>
            <a:off x="315913" y="1443415"/>
            <a:ext cx="5764212"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gray">
          <a:xfrm>
            <a:off x="328868" y="856697"/>
            <a:ext cx="3639405" cy="169277"/>
          </a:xfrm>
          <a:prstGeom prst="rect">
            <a:avLst/>
          </a:prstGeom>
          <a:noFill/>
        </p:spPr>
        <p:txBody>
          <a:bodyPr wrap="square" lIns="0" tIns="0" rIns="0" bIns="0" rtlCol="0">
            <a:spAutoFit/>
          </a:bodyPr>
          <a:lstStyle/>
          <a:p>
            <a:r>
              <a:rPr lang="en-US" sz="1100" b="1" dirty="0" smtClean="0"/>
              <a:t>Key strategic objectives for health plans</a:t>
            </a:r>
            <a:endParaRPr lang="en-US" sz="1100" b="1" dirty="0"/>
          </a:p>
        </p:txBody>
      </p:sp>
      <p:sp>
        <p:nvSpPr>
          <p:cNvPr id="14" name="Text Placeholder 4"/>
          <p:cNvSpPr>
            <a:spLocks noGrp="1"/>
          </p:cNvSpPr>
          <p:nvPr>
            <p:ph type="body" sz="quarter" idx="27"/>
          </p:nvPr>
        </p:nvSpPr>
        <p:spPr>
          <a:xfrm>
            <a:off x="4677255" y="4607368"/>
            <a:ext cx="1723545" cy="193232"/>
          </a:xfrm>
        </p:spPr>
        <p:txBody>
          <a:bodyPr/>
          <a:lstStyle/>
          <a:p>
            <a:pPr algn="r"/>
            <a:r>
              <a:rPr lang="en-US" dirty="0"/>
              <a:t>Source: </a:t>
            </a:r>
            <a:r>
              <a:rPr lang="en-US" dirty="0" smtClean="0"/>
              <a:t>Advisory Board Research interviews </a:t>
            </a:r>
            <a:r>
              <a:rPr lang="en-US" dirty="0"/>
              <a:t>and analysis</a:t>
            </a:r>
            <a:r>
              <a:rPr lang="en-US" dirty="0" smtClean="0"/>
              <a:t>.</a:t>
            </a:r>
            <a:endParaRPr lang="en-US" dirty="0"/>
          </a:p>
        </p:txBody>
      </p:sp>
    </p:spTree>
    <p:extLst>
      <p:ext uri="{BB962C8B-B14F-4D97-AF65-F5344CB8AC3E}">
        <p14:creationId xmlns:p14="http://schemas.microsoft.com/office/powerpoint/2010/main" val="14144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3999436" y="2144138"/>
            <a:ext cx="364001" cy="230832"/>
          </a:xfrm>
          <a:prstGeom prst="rect">
            <a:avLst/>
          </a:prstGeom>
        </p:spPr>
        <p:txBody>
          <a:bodyPr wrap="square">
            <a:spAutoFit/>
          </a:bodyPr>
          <a:lstStyle/>
          <a:p>
            <a:pPr algn="ctr">
              <a:spcBef>
                <a:spcPts val="500"/>
              </a:spcBef>
            </a:pPr>
            <a:r>
              <a:rPr lang="en-US" sz="900" dirty="0">
                <a:solidFill>
                  <a:srgbClr val="333E48"/>
                </a:solidFill>
              </a:rPr>
              <a:t>8</a:t>
            </a:r>
            <a:r>
              <a:rPr lang="en-US" sz="900" dirty="0" smtClean="0">
                <a:solidFill>
                  <a:srgbClr val="333E48"/>
                </a:solidFill>
              </a:rPr>
              <a:t>%</a:t>
            </a:r>
            <a:endParaRPr lang="en-US" sz="900" dirty="0">
              <a:solidFill>
                <a:srgbClr val="333E48"/>
              </a:solidFill>
            </a:endParaRPr>
          </a:p>
        </p:txBody>
      </p:sp>
      <p:sp>
        <p:nvSpPr>
          <p:cNvPr id="2" name="Title 1"/>
          <p:cNvSpPr>
            <a:spLocks noGrp="1"/>
          </p:cNvSpPr>
          <p:nvPr>
            <p:ph type="title"/>
          </p:nvPr>
        </p:nvSpPr>
        <p:spPr/>
        <p:txBody>
          <a:bodyPr/>
          <a:lstStyle/>
          <a:p>
            <a:r>
              <a:rPr lang="en-US" smtClean="0"/>
              <a:t>Purchaser needs driving payer perceptions of value</a:t>
            </a:r>
            <a:endParaRPr lang="en-US" dirty="0"/>
          </a:p>
        </p:txBody>
      </p:sp>
      <p:sp>
        <p:nvSpPr>
          <p:cNvPr id="3" name="Text Placeholder 2"/>
          <p:cNvSpPr>
            <a:spLocks noGrp="1"/>
          </p:cNvSpPr>
          <p:nvPr>
            <p:ph type="body" sz="quarter" idx="25"/>
          </p:nvPr>
        </p:nvSpPr>
        <p:spPr/>
        <p:txBody>
          <a:bodyPr/>
          <a:lstStyle/>
          <a:p>
            <a:r>
              <a:rPr lang="en-US" smtClean="0"/>
              <a:t>Plan identity is shifting from care financier to patient navigator </a:t>
            </a:r>
            <a:endParaRPr lang="en-US" dirty="0"/>
          </a:p>
        </p:txBody>
      </p:sp>
      <p:sp>
        <p:nvSpPr>
          <p:cNvPr id="4" name="Text Placeholder 3"/>
          <p:cNvSpPr>
            <a:spLocks noGrp="1"/>
          </p:cNvSpPr>
          <p:nvPr>
            <p:ph type="body" sz="quarter" idx="26"/>
          </p:nvPr>
        </p:nvSpPr>
        <p:spPr/>
        <p:txBody>
          <a:bodyPr/>
          <a:lstStyle/>
          <a:p>
            <a:r>
              <a:rPr lang="en-US" smtClean="0"/>
              <a:t>Growth</a:t>
            </a:r>
            <a:endParaRPr lang="en-US" dirty="0"/>
          </a:p>
        </p:txBody>
      </p:sp>
      <p:sp>
        <p:nvSpPr>
          <p:cNvPr id="58" name="Text Placeholder 4"/>
          <p:cNvSpPr>
            <a:spLocks noGrp="1"/>
          </p:cNvSpPr>
          <p:nvPr>
            <p:ph type="body" sz="quarter" idx="27"/>
          </p:nvPr>
        </p:nvSpPr>
        <p:spPr>
          <a:xfrm>
            <a:off x="2866826" y="4146966"/>
            <a:ext cx="3533974" cy="653634"/>
          </a:xfrm>
        </p:spPr>
        <p:txBody>
          <a:bodyPr/>
          <a:lstStyle/>
          <a:p>
            <a:r>
              <a:rPr lang="en-US" dirty="0" smtClean="0"/>
              <a:t>Source: Highlights Report, AIS’s Directory of Health Plans, Managed Markets Insight &amp; Technology LLC, May 2019; Health Insurance of the Total Population, Henry J Kaiser Family Foundation, 2017; “A Dozen Facts About Medicare Advantage,” Henry J Kaiser Family Foundation, November 13, 2018; Advisory Board Research interviews and analysis.</a:t>
            </a:r>
            <a:endParaRPr lang="en-US" dirty="0"/>
          </a:p>
        </p:txBody>
      </p:sp>
      <p:sp>
        <p:nvSpPr>
          <p:cNvPr id="13" name="Text Placeholder 12"/>
          <p:cNvSpPr>
            <a:spLocks noGrp="1"/>
          </p:cNvSpPr>
          <p:nvPr>
            <p:ph type="body" sz="quarter" idx="28"/>
          </p:nvPr>
        </p:nvSpPr>
        <p:spPr>
          <a:xfrm>
            <a:off x="0" y="4544011"/>
            <a:ext cx="1746504" cy="76944"/>
          </a:xfrm>
        </p:spPr>
        <p:txBody>
          <a:bodyPr/>
          <a:lstStyle/>
          <a:p>
            <a:pPr marL="0" indent="0">
              <a:buNone/>
            </a:pPr>
            <a:r>
              <a:rPr lang="en-US" dirty="0" smtClean="0"/>
              <a:t>* Numbers are approximate.</a:t>
            </a:r>
            <a:endParaRPr lang="en-US" dirty="0"/>
          </a:p>
        </p:txBody>
      </p:sp>
      <p:grpSp>
        <p:nvGrpSpPr>
          <p:cNvPr id="46" name="Group 45"/>
          <p:cNvGrpSpPr/>
          <p:nvPr/>
        </p:nvGrpSpPr>
        <p:grpSpPr>
          <a:xfrm>
            <a:off x="1614622" y="3335333"/>
            <a:ext cx="549484" cy="797688"/>
            <a:chOff x="1527409" y="3469215"/>
            <a:chExt cx="549484" cy="797688"/>
          </a:xfrm>
        </p:grpSpPr>
        <p:sp>
          <p:nvSpPr>
            <p:cNvPr id="33" name="Isosceles Triangle 32"/>
            <p:cNvSpPr/>
            <p:nvPr/>
          </p:nvSpPr>
          <p:spPr bwMode="gray">
            <a:xfrm rot="10800000">
              <a:off x="1750304" y="3469215"/>
              <a:ext cx="103695" cy="89392"/>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3E48"/>
                </a:solidFill>
              </a:endParaRPr>
            </a:p>
          </p:txBody>
        </p:sp>
        <p:sp>
          <p:nvSpPr>
            <p:cNvPr id="28" name="TextBox 27"/>
            <p:cNvSpPr txBox="1"/>
            <p:nvPr/>
          </p:nvSpPr>
          <p:spPr bwMode="gray">
            <a:xfrm>
              <a:off x="1527409" y="4113015"/>
              <a:ext cx="549484" cy="153888"/>
            </a:xfrm>
            <a:prstGeom prst="rect">
              <a:avLst/>
            </a:prstGeom>
            <a:noFill/>
          </p:spPr>
          <p:txBody>
            <a:bodyPr wrap="square" lIns="0" tIns="0" rIns="0" bIns="0" rtlCol="0">
              <a:spAutoFit/>
            </a:bodyPr>
            <a:lstStyle/>
            <a:p>
              <a:pPr algn="ctr">
                <a:spcBef>
                  <a:spcPts val="500"/>
                </a:spcBef>
              </a:pPr>
              <a:r>
                <a:rPr lang="en-US" sz="1000" b="1" dirty="0" smtClean="0"/>
                <a:t>Utility</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71" y="3671218"/>
              <a:ext cx="365760" cy="364542"/>
            </a:xfrm>
            <a:prstGeom prst="rect">
              <a:avLst/>
            </a:prstGeom>
          </p:spPr>
        </p:pic>
      </p:grpSp>
      <p:grpSp>
        <p:nvGrpSpPr>
          <p:cNvPr id="48" name="Group 47"/>
          <p:cNvGrpSpPr/>
          <p:nvPr/>
        </p:nvGrpSpPr>
        <p:grpSpPr>
          <a:xfrm>
            <a:off x="2624073" y="3335333"/>
            <a:ext cx="816931" cy="797688"/>
            <a:chOff x="3521152" y="3469215"/>
            <a:chExt cx="816931" cy="797688"/>
          </a:xfrm>
        </p:grpSpPr>
        <p:sp>
          <p:nvSpPr>
            <p:cNvPr id="34" name="Isosceles Triangle 33"/>
            <p:cNvSpPr/>
            <p:nvPr/>
          </p:nvSpPr>
          <p:spPr bwMode="gray">
            <a:xfrm rot="10800000">
              <a:off x="3877770" y="3469215"/>
              <a:ext cx="103695" cy="89392"/>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3E48"/>
                </a:solidFill>
              </a:endParaRPr>
            </a:p>
          </p:txBody>
        </p:sp>
        <p:sp>
          <p:nvSpPr>
            <p:cNvPr id="26" name="TextBox 25"/>
            <p:cNvSpPr txBox="1"/>
            <p:nvPr/>
          </p:nvSpPr>
          <p:spPr bwMode="gray">
            <a:xfrm>
              <a:off x="3521152" y="4113015"/>
              <a:ext cx="816931" cy="153888"/>
            </a:xfrm>
            <a:prstGeom prst="rect">
              <a:avLst/>
            </a:prstGeom>
            <a:noFill/>
          </p:spPr>
          <p:txBody>
            <a:bodyPr wrap="square" lIns="0" tIns="0" rIns="0" bIns="0" rtlCol="0">
              <a:spAutoFit/>
            </a:bodyPr>
            <a:lstStyle/>
            <a:p>
              <a:pPr algn="ctr">
                <a:spcBef>
                  <a:spcPts val="500"/>
                </a:spcBef>
              </a:pPr>
              <a:r>
                <a:rPr lang="en-US" sz="1000" b="1" dirty="0" smtClean="0"/>
                <a:t>Concierge</a:t>
              </a: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608" y="3665890"/>
              <a:ext cx="306018" cy="365760"/>
            </a:xfrm>
            <a:prstGeom prst="rect">
              <a:avLst/>
            </a:prstGeom>
          </p:spPr>
        </p:pic>
      </p:grpSp>
      <p:grpSp>
        <p:nvGrpSpPr>
          <p:cNvPr id="47" name="Group 46"/>
          <p:cNvGrpSpPr/>
          <p:nvPr/>
        </p:nvGrpSpPr>
        <p:grpSpPr>
          <a:xfrm>
            <a:off x="4955615" y="3335333"/>
            <a:ext cx="885226" cy="797688"/>
            <a:chOff x="2524281" y="3469215"/>
            <a:chExt cx="885226" cy="797688"/>
          </a:xfrm>
        </p:grpSpPr>
        <p:sp>
          <p:nvSpPr>
            <p:cNvPr id="27" name="TextBox 26"/>
            <p:cNvSpPr txBox="1"/>
            <p:nvPr/>
          </p:nvSpPr>
          <p:spPr bwMode="gray">
            <a:xfrm>
              <a:off x="2524281" y="4113015"/>
              <a:ext cx="885226" cy="153888"/>
            </a:xfrm>
            <a:prstGeom prst="rect">
              <a:avLst/>
            </a:prstGeom>
            <a:noFill/>
          </p:spPr>
          <p:txBody>
            <a:bodyPr wrap="square" lIns="0" tIns="0" rIns="0" bIns="0" rtlCol="0">
              <a:spAutoFit/>
            </a:bodyPr>
            <a:lstStyle/>
            <a:p>
              <a:pPr algn="ctr">
                <a:spcBef>
                  <a:spcPts val="500"/>
                </a:spcBef>
              </a:pPr>
              <a:r>
                <a:rPr lang="en-US" sz="1000" b="1" dirty="0" smtClean="0"/>
                <a:t>Gatekeeper</a:t>
              </a:r>
            </a:p>
          </p:txBody>
        </p:sp>
        <p:sp>
          <p:nvSpPr>
            <p:cNvPr id="36" name="Isosceles Triangle 35"/>
            <p:cNvSpPr/>
            <p:nvPr/>
          </p:nvSpPr>
          <p:spPr bwMode="gray">
            <a:xfrm rot="10800000">
              <a:off x="2915047" y="3469215"/>
              <a:ext cx="103695" cy="89392"/>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3E48"/>
                </a:solidFill>
              </a:endParaRPr>
            </a:p>
          </p:txBody>
        </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905" y="3678082"/>
              <a:ext cx="365760" cy="353568"/>
            </a:xfrm>
            <a:prstGeom prst="rect">
              <a:avLst/>
            </a:prstGeom>
          </p:spPr>
        </p:pic>
      </p:grpSp>
      <p:grpSp>
        <p:nvGrpSpPr>
          <p:cNvPr id="45" name="Group 44"/>
          <p:cNvGrpSpPr/>
          <p:nvPr/>
        </p:nvGrpSpPr>
        <p:grpSpPr>
          <a:xfrm>
            <a:off x="3683548" y="3335333"/>
            <a:ext cx="1068575" cy="797688"/>
            <a:chOff x="4899499" y="3469215"/>
            <a:chExt cx="1068575" cy="797688"/>
          </a:xfrm>
        </p:grpSpPr>
        <p:sp>
          <p:nvSpPr>
            <p:cNvPr id="35" name="Isosceles Triangle 34"/>
            <p:cNvSpPr/>
            <p:nvPr/>
          </p:nvSpPr>
          <p:spPr bwMode="gray">
            <a:xfrm rot="10800000">
              <a:off x="5381939" y="3469215"/>
              <a:ext cx="103695" cy="89392"/>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3E48"/>
                </a:solidFill>
              </a:endParaRPr>
            </a:p>
          </p:txBody>
        </p:sp>
        <p:sp>
          <p:nvSpPr>
            <p:cNvPr id="25" name="TextBox 24"/>
            <p:cNvSpPr txBox="1"/>
            <p:nvPr/>
          </p:nvSpPr>
          <p:spPr bwMode="gray">
            <a:xfrm>
              <a:off x="4899499" y="4113015"/>
              <a:ext cx="1068575" cy="153888"/>
            </a:xfrm>
            <a:prstGeom prst="rect">
              <a:avLst/>
            </a:prstGeom>
            <a:noFill/>
          </p:spPr>
          <p:txBody>
            <a:bodyPr wrap="square" lIns="0" tIns="0" rIns="0" bIns="0" rtlCol="0">
              <a:spAutoFit/>
            </a:bodyPr>
            <a:lstStyle/>
            <a:p>
              <a:pPr algn="ctr">
                <a:spcBef>
                  <a:spcPts val="500"/>
                </a:spcBef>
              </a:pPr>
              <a:r>
                <a:rPr lang="en-US" sz="1000" b="1" dirty="0" smtClean="0"/>
                <a:t>Social Support</a:t>
              </a:r>
            </a:p>
          </p:txBody>
        </p:sp>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0906" y="3699262"/>
              <a:ext cx="365760" cy="336498"/>
            </a:xfrm>
            <a:prstGeom prst="rect">
              <a:avLst/>
            </a:prstGeom>
          </p:spPr>
        </p:pic>
      </p:grpSp>
      <p:sp>
        <p:nvSpPr>
          <p:cNvPr id="12" name="TextBox 11"/>
          <p:cNvSpPr txBox="1"/>
          <p:nvPr/>
        </p:nvSpPr>
        <p:spPr bwMode="gray">
          <a:xfrm>
            <a:off x="443313" y="3728076"/>
            <a:ext cx="956930" cy="153888"/>
          </a:xfrm>
          <a:prstGeom prst="rect">
            <a:avLst/>
          </a:prstGeom>
          <a:noFill/>
        </p:spPr>
        <p:txBody>
          <a:bodyPr wrap="square" lIns="0" tIns="0" rIns="0" bIns="0" rtlCol="0">
            <a:spAutoFit/>
          </a:bodyPr>
          <a:lstStyle/>
          <a:p>
            <a:pPr>
              <a:spcBef>
                <a:spcPts val="500"/>
              </a:spcBef>
            </a:pPr>
            <a:r>
              <a:rPr lang="en-US" sz="1000" i="1" dirty="0" smtClean="0"/>
              <a:t>New plan </a:t>
            </a:r>
            <a:r>
              <a:rPr lang="en-US" sz="1000" i="1" dirty="0"/>
              <a:t>r</a:t>
            </a:r>
            <a:r>
              <a:rPr lang="en-US" sz="1000" i="1" dirty="0" smtClean="0"/>
              <a:t>ole</a:t>
            </a:r>
          </a:p>
        </p:txBody>
      </p:sp>
      <p:sp>
        <p:nvSpPr>
          <p:cNvPr id="29" name="Rectangle 28"/>
          <p:cNvSpPr/>
          <p:nvPr/>
        </p:nvSpPr>
        <p:spPr bwMode="gray">
          <a:xfrm>
            <a:off x="0" y="2536906"/>
            <a:ext cx="6400800" cy="798427"/>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rgbClr val="FFFFFF"/>
              </a:solidFill>
            </a:endParaRPr>
          </a:p>
        </p:txBody>
      </p:sp>
      <p:sp>
        <p:nvSpPr>
          <p:cNvPr id="53" name="TextBox 52"/>
          <p:cNvSpPr txBox="1"/>
          <p:nvPr/>
        </p:nvSpPr>
        <p:spPr bwMode="gray">
          <a:xfrm>
            <a:off x="443313" y="2821733"/>
            <a:ext cx="1115801" cy="195919"/>
          </a:xfrm>
          <a:prstGeom prst="rect">
            <a:avLst/>
          </a:prstGeom>
          <a:noFill/>
        </p:spPr>
        <p:txBody>
          <a:bodyPr wrap="square" lIns="0" tIns="0" rIns="0" bIns="0" rtlCol="0">
            <a:spAutoFit/>
          </a:bodyPr>
          <a:lstStyle/>
          <a:p>
            <a:pPr>
              <a:spcBef>
                <a:spcPts val="500"/>
              </a:spcBef>
            </a:pPr>
            <a:r>
              <a:rPr lang="en-US" sz="1000" i="1" dirty="0" smtClean="0"/>
              <a:t>Trend </a:t>
            </a:r>
          </a:p>
        </p:txBody>
      </p:sp>
      <p:grpSp>
        <p:nvGrpSpPr>
          <p:cNvPr id="7" name="Group 6"/>
          <p:cNvGrpSpPr/>
          <p:nvPr/>
        </p:nvGrpSpPr>
        <p:grpSpPr>
          <a:xfrm>
            <a:off x="1330662" y="2568704"/>
            <a:ext cx="4775102" cy="707886"/>
            <a:chOff x="1330662" y="2568704"/>
            <a:chExt cx="4775102" cy="707886"/>
          </a:xfrm>
        </p:grpSpPr>
        <p:sp>
          <p:nvSpPr>
            <p:cNvPr id="54" name="Rectangle 53"/>
            <p:cNvSpPr/>
            <p:nvPr/>
          </p:nvSpPr>
          <p:spPr>
            <a:xfrm>
              <a:off x="1330662" y="2584093"/>
              <a:ext cx="1244194" cy="677108"/>
            </a:xfrm>
            <a:prstGeom prst="rect">
              <a:avLst/>
            </a:prstGeom>
          </p:spPr>
          <p:txBody>
            <a:bodyPr wrap="square">
              <a:spAutoFit/>
            </a:bodyPr>
            <a:lstStyle/>
            <a:p>
              <a:pPr>
                <a:spcBef>
                  <a:spcPts val="500"/>
                </a:spcBef>
              </a:pPr>
              <a:r>
                <a:rPr lang="en-US" sz="950" dirty="0" smtClean="0">
                  <a:solidFill>
                    <a:srgbClr val="333E48"/>
                  </a:solidFill>
                </a:rPr>
                <a:t>Number of exchange plans declining due to </a:t>
              </a:r>
              <a:r>
                <a:rPr lang="en-US" sz="950" b="1" dirty="0" smtClean="0">
                  <a:solidFill>
                    <a:srgbClr val="333E48"/>
                  </a:solidFill>
                </a:rPr>
                <a:t>low profitability</a:t>
              </a:r>
              <a:endParaRPr lang="en-US" sz="950" b="1" dirty="0">
                <a:solidFill>
                  <a:srgbClr val="333E48"/>
                </a:solidFill>
              </a:endParaRPr>
            </a:p>
          </p:txBody>
        </p:sp>
        <p:sp>
          <p:nvSpPr>
            <p:cNvPr id="55" name="Rectangle 54"/>
            <p:cNvSpPr/>
            <p:nvPr/>
          </p:nvSpPr>
          <p:spPr>
            <a:xfrm>
              <a:off x="2502628" y="2568704"/>
              <a:ext cx="1257526" cy="707886"/>
            </a:xfrm>
            <a:prstGeom prst="rect">
              <a:avLst/>
            </a:prstGeom>
          </p:spPr>
          <p:txBody>
            <a:bodyPr wrap="square">
              <a:spAutoFit/>
            </a:bodyPr>
            <a:lstStyle/>
            <a:p>
              <a:pPr>
                <a:spcBef>
                  <a:spcPts val="500"/>
                </a:spcBef>
              </a:pPr>
              <a:r>
                <a:rPr lang="en-US" sz="1000" dirty="0" smtClean="0"/>
                <a:t>Increasingly </a:t>
              </a:r>
              <a:r>
                <a:rPr lang="en-US" sz="1000" b="1" dirty="0" smtClean="0"/>
                <a:t>self-funding</a:t>
              </a:r>
              <a:r>
                <a:rPr lang="en-US" sz="1000" dirty="0" smtClean="0"/>
                <a:t> in response to cost pressures</a:t>
              </a:r>
              <a:endParaRPr lang="en-US" sz="1000" dirty="0">
                <a:solidFill>
                  <a:srgbClr val="333E48"/>
                </a:solidFill>
              </a:endParaRPr>
            </a:p>
          </p:txBody>
        </p:sp>
        <p:sp>
          <p:nvSpPr>
            <p:cNvPr id="56" name="Rectangle 55"/>
            <p:cNvSpPr/>
            <p:nvPr/>
          </p:nvSpPr>
          <p:spPr>
            <a:xfrm>
              <a:off x="4976398" y="2657190"/>
              <a:ext cx="1129366" cy="530915"/>
            </a:xfrm>
            <a:prstGeom prst="rect">
              <a:avLst/>
            </a:prstGeom>
          </p:spPr>
          <p:txBody>
            <a:bodyPr wrap="square">
              <a:spAutoFit/>
            </a:bodyPr>
            <a:lstStyle/>
            <a:p>
              <a:pPr>
                <a:spcBef>
                  <a:spcPts val="500"/>
                </a:spcBef>
              </a:pPr>
              <a:r>
                <a:rPr lang="en-US" sz="950" dirty="0" smtClean="0">
                  <a:solidFill>
                    <a:srgbClr val="333E48"/>
                  </a:solidFill>
                </a:rPr>
                <a:t>Federal funding set to </a:t>
              </a:r>
              <a:r>
                <a:rPr lang="en-US" sz="950" b="1" dirty="0" smtClean="0">
                  <a:solidFill>
                    <a:srgbClr val="333E48"/>
                  </a:solidFill>
                </a:rPr>
                <a:t>phase down</a:t>
              </a:r>
              <a:endParaRPr lang="en-US" sz="950" b="1" dirty="0">
                <a:solidFill>
                  <a:srgbClr val="333E48"/>
                </a:solidFill>
              </a:endParaRPr>
            </a:p>
          </p:txBody>
        </p:sp>
        <p:sp>
          <p:nvSpPr>
            <p:cNvPr id="57" name="Rectangle 56"/>
            <p:cNvSpPr/>
            <p:nvPr/>
          </p:nvSpPr>
          <p:spPr>
            <a:xfrm>
              <a:off x="3761834" y="2584093"/>
              <a:ext cx="1214564" cy="677108"/>
            </a:xfrm>
            <a:prstGeom prst="rect">
              <a:avLst/>
            </a:prstGeom>
          </p:spPr>
          <p:txBody>
            <a:bodyPr wrap="square">
              <a:spAutoFit/>
            </a:bodyPr>
            <a:lstStyle/>
            <a:p>
              <a:pPr>
                <a:spcBef>
                  <a:spcPts val="500"/>
                </a:spcBef>
              </a:pPr>
              <a:r>
                <a:rPr lang="en-US" sz="950" dirty="0" smtClean="0">
                  <a:solidFill>
                    <a:srgbClr val="333E48"/>
                  </a:solidFill>
                </a:rPr>
                <a:t>Rapidly growing, with enrollment expected to </a:t>
              </a:r>
              <a:r>
                <a:rPr lang="en-US" sz="950" b="1" dirty="0" smtClean="0">
                  <a:solidFill>
                    <a:srgbClr val="333E48"/>
                  </a:solidFill>
                </a:rPr>
                <a:t>nearly double </a:t>
              </a:r>
              <a:r>
                <a:rPr lang="en-US" sz="950" dirty="0" smtClean="0">
                  <a:solidFill>
                    <a:srgbClr val="333E48"/>
                  </a:solidFill>
                </a:rPr>
                <a:t>by 2025</a:t>
              </a:r>
              <a:endParaRPr lang="en-US" sz="950" dirty="0">
                <a:solidFill>
                  <a:srgbClr val="333E48"/>
                </a:solidFill>
              </a:endParaRPr>
            </a:p>
          </p:txBody>
        </p:sp>
      </p:grpSp>
      <p:sp>
        <p:nvSpPr>
          <p:cNvPr id="9" name="TextBox 8"/>
          <p:cNvSpPr txBox="1"/>
          <p:nvPr/>
        </p:nvSpPr>
        <p:spPr bwMode="gray">
          <a:xfrm>
            <a:off x="443313" y="2182610"/>
            <a:ext cx="882828" cy="153888"/>
          </a:xfrm>
          <a:prstGeom prst="rect">
            <a:avLst/>
          </a:prstGeom>
          <a:noFill/>
        </p:spPr>
        <p:txBody>
          <a:bodyPr wrap="square" lIns="0" tIns="0" rIns="0" bIns="0" rtlCol="0">
            <a:spAutoFit/>
          </a:bodyPr>
          <a:lstStyle/>
          <a:p>
            <a:pPr>
              <a:spcBef>
                <a:spcPts val="500"/>
              </a:spcBef>
            </a:pPr>
            <a:r>
              <a:rPr lang="en-US" sz="1000" i="1" dirty="0" smtClean="0"/>
              <a:t>Market share* </a:t>
            </a:r>
          </a:p>
        </p:txBody>
      </p:sp>
      <p:sp>
        <p:nvSpPr>
          <p:cNvPr id="62" name="Rectangle 61"/>
          <p:cNvSpPr/>
          <p:nvPr/>
        </p:nvSpPr>
        <p:spPr>
          <a:xfrm>
            <a:off x="1268440" y="2144138"/>
            <a:ext cx="1129366" cy="230832"/>
          </a:xfrm>
          <a:prstGeom prst="rect">
            <a:avLst/>
          </a:prstGeom>
        </p:spPr>
        <p:txBody>
          <a:bodyPr wrap="square">
            <a:spAutoFit/>
          </a:bodyPr>
          <a:lstStyle/>
          <a:p>
            <a:pPr algn="ctr">
              <a:spcBef>
                <a:spcPts val="500"/>
              </a:spcBef>
            </a:pPr>
            <a:r>
              <a:rPr lang="en-US" sz="900" dirty="0" smtClean="0">
                <a:solidFill>
                  <a:srgbClr val="333E48"/>
                </a:solidFill>
              </a:rPr>
              <a:t>8%</a:t>
            </a:r>
            <a:endParaRPr lang="en-US" sz="900" dirty="0">
              <a:solidFill>
                <a:srgbClr val="333E48"/>
              </a:solidFill>
            </a:endParaRPr>
          </a:p>
        </p:txBody>
      </p:sp>
      <p:sp>
        <p:nvSpPr>
          <p:cNvPr id="63" name="Rectangle 62"/>
          <p:cNvSpPr/>
          <p:nvPr/>
        </p:nvSpPr>
        <p:spPr>
          <a:xfrm>
            <a:off x="2416435" y="2144138"/>
            <a:ext cx="1129366" cy="230832"/>
          </a:xfrm>
          <a:prstGeom prst="rect">
            <a:avLst/>
          </a:prstGeom>
        </p:spPr>
        <p:txBody>
          <a:bodyPr wrap="square">
            <a:spAutoFit/>
          </a:bodyPr>
          <a:lstStyle/>
          <a:p>
            <a:pPr algn="ctr">
              <a:spcBef>
                <a:spcPts val="500"/>
              </a:spcBef>
            </a:pPr>
            <a:r>
              <a:rPr lang="en-US" sz="900" dirty="0" smtClean="0">
                <a:solidFill>
                  <a:srgbClr val="333E48"/>
                </a:solidFill>
              </a:rPr>
              <a:t>60%</a:t>
            </a:r>
            <a:endParaRPr lang="en-US" sz="900" dirty="0">
              <a:solidFill>
                <a:srgbClr val="333E48"/>
              </a:solidFill>
            </a:endParaRPr>
          </a:p>
        </p:txBody>
      </p:sp>
      <p:sp>
        <p:nvSpPr>
          <p:cNvPr id="65" name="Rectangle 64"/>
          <p:cNvSpPr/>
          <p:nvPr/>
        </p:nvSpPr>
        <p:spPr>
          <a:xfrm>
            <a:off x="4854436" y="2144138"/>
            <a:ext cx="1129366" cy="230832"/>
          </a:xfrm>
          <a:prstGeom prst="rect">
            <a:avLst/>
          </a:prstGeom>
        </p:spPr>
        <p:txBody>
          <a:bodyPr wrap="square">
            <a:spAutoFit/>
          </a:bodyPr>
          <a:lstStyle/>
          <a:p>
            <a:pPr algn="ctr">
              <a:spcBef>
                <a:spcPts val="500"/>
              </a:spcBef>
            </a:pPr>
            <a:r>
              <a:rPr lang="en-US" sz="900" dirty="0" smtClean="0">
                <a:solidFill>
                  <a:srgbClr val="333E48"/>
                </a:solidFill>
              </a:rPr>
              <a:t>24%</a:t>
            </a:r>
            <a:endParaRPr lang="en-US" sz="900" dirty="0">
              <a:solidFill>
                <a:srgbClr val="333E48"/>
              </a:solidFill>
            </a:endParaRPr>
          </a:p>
        </p:txBody>
      </p:sp>
      <p:sp>
        <p:nvSpPr>
          <p:cNvPr id="69" name="TextBox 68"/>
          <p:cNvSpPr txBox="1"/>
          <p:nvPr/>
        </p:nvSpPr>
        <p:spPr bwMode="gray">
          <a:xfrm>
            <a:off x="1431682" y="1741343"/>
            <a:ext cx="956930" cy="153888"/>
          </a:xfrm>
          <a:prstGeom prst="rect">
            <a:avLst/>
          </a:prstGeom>
          <a:noFill/>
        </p:spPr>
        <p:txBody>
          <a:bodyPr wrap="square" lIns="0" tIns="0" rIns="0" bIns="0" rtlCol="0">
            <a:spAutoFit/>
          </a:bodyPr>
          <a:lstStyle/>
          <a:p>
            <a:pPr algn="ctr">
              <a:spcBef>
                <a:spcPts val="500"/>
              </a:spcBef>
            </a:pPr>
            <a:r>
              <a:rPr lang="en-US" sz="1000" b="1" dirty="0" smtClean="0"/>
              <a:t>Individuals</a:t>
            </a:r>
          </a:p>
        </p:txBody>
      </p:sp>
      <p:pic>
        <p:nvPicPr>
          <p:cNvPr id="71" name="Picture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507" y="1455560"/>
            <a:ext cx="365760" cy="235306"/>
          </a:xfrm>
          <a:prstGeom prst="rect">
            <a:avLst/>
          </a:prstGeom>
        </p:spPr>
      </p:pic>
      <p:sp>
        <p:nvSpPr>
          <p:cNvPr id="73" name="TextBox 72"/>
          <p:cNvSpPr txBox="1"/>
          <p:nvPr/>
        </p:nvSpPr>
        <p:spPr bwMode="gray">
          <a:xfrm>
            <a:off x="2574856" y="1741343"/>
            <a:ext cx="956930" cy="153888"/>
          </a:xfrm>
          <a:prstGeom prst="rect">
            <a:avLst/>
          </a:prstGeom>
          <a:noFill/>
        </p:spPr>
        <p:txBody>
          <a:bodyPr wrap="square" lIns="0" tIns="0" rIns="0" bIns="0" rtlCol="0">
            <a:spAutoFit/>
          </a:bodyPr>
          <a:lstStyle/>
          <a:p>
            <a:pPr algn="ctr">
              <a:spcBef>
                <a:spcPts val="500"/>
              </a:spcBef>
            </a:pPr>
            <a:r>
              <a:rPr lang="en-US" sz="1000" b="1" dirty="0" smtClean="0"/>
              <a:t>Employers</a:t>
            </a:r>
          </a:p>
        </p:txBody>
      </p:sp>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7681" y="1338516"/>
            <a:ext cx="365760" cy="352350"/>
          </a:xfrm>
          <a:prstGeom prst="rect">
            <a:avLst/>
          </a:prstGeom>
        </p:spPr>
      </p:pic>
      <p:sp>
        <p:nvSpPr>
          <p:cNvPr id="76" name="TextBox 75"/>
          <p:cNvSpPr txBox="1"/>
          <p:nvPr/>
        </p:nvSpPr>
        <p:spPr bwMode="gray">
          <a:xfrm>
            <a:off x="4940546" y="1741343"/>
            <a:ext cx="956930" cy="153888"/>
          </a:xfrm>
          <a:prstGeom prst="rect">
            <a:avLst/>
          </a:prstGeom>
          <a:noFill/>
        </p:spPr>
        <p:txBody>
          <a:bodyPr wrap="square" lIns="0" tIns="0" rIns="0" bIns="0" rtlCol="0">
            <a:spAutoFit/>
          </a:bodyPr>
          <a:lstStyle/>
          <a:p>
            <a:pPr algn="ctr">
              <a:spcBef>
                <a:spcPts val="500"/>
              </a:spcBef>
            </a:pPr>
            <a:r>
              <a:rPr lang="en-US" sz="1000" b="1" dirty="0" smtClean="0"/>
              <a:t>Medicaid</a:t>
            </a:r>
          </a:p>
        </p:txBody>
      </p:sp>
      <p:pic>
        <p:nvPicPr>
          <p:cNvPr id="77" name="Picture 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6972" y="1325106"/>
            <a:ext cx="293826" cy="365760"/>
          </a:xfrm>
          <a:prstGeom prst="rect">
            <a:avLst/>
          </a:prstGeom>
        </p:spPr>
      </p:pic>
      <p:sp>
        <p:nvSpPr>
          <p:cNvPr id="79" name="TextBox 78"/>
          <p:cNvSpPr txBox="1"/>
          <p:nvPr/>
        </p:nvSpPr>
        <p:spPr bwMode="gray">
          <a:xfrm>
            <a:off x="3657602" y="1768796"/>
            <a:ext cx="1059483" cy="307777"/>
          </a:xfrm>
          <a:prstGeom prst="rect">
            <a:avLst/>
          </a:prstGeom>
          <a:noFill/>
        </p:spPr>
        <p:txBody>
          <a:bodyPr wrap="square" lIns="0" tIns="0" rIns="0" bIns="0" rtlCol="0">
            <a:spAutoFit/>
          </a:bodyPr>
          <a:lstStyle/>
          <a:p>
            <a:pPr algn="ctr">
              <a:spcBef>
                <a:spcPts val="500"/>
              </a:spcBef>
            </a:pPr>
            <a:r>
              <a:rPr lang="en-US" sz="1000" b="1" dirty="0" smtClean="0"/>
              <a:t>Medicare Advantage</a:t>
            </a:r>
          </a:p>
        </p:txBody>
      </p:sp>
      <p:pic>
        <p:nvPicPr>
          <p:cNvPr id="80" name="Picture 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5136" y="1325107"/>
            <a:ext cx="305067" cy="389884"/>
          </a:xfrm>
          <a:prstGeom prst="rect">
            <a:avLst/>
          </a:prstGeom>
        </p:spPr>
      </p:pic>
      <p:sp>
        <p:nvSpPr>
          <p:cNvPr id="6" name="Rectangle 5"/>
          <p:cNvSpPr/>
          <p:nvPr/>
        </p:nvSpPr>
        <p:spPr bwMode="gray">
          <a:xfrm>
            <a:off x="2446463" y="1083733"/>
            <a:ext cx="2494083" cy="3318934"/>
          </a:xfrm>
          <a:prstGeom prst="rect">
            <a:avLst/>
          </a:prstGeom>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50" name="TextBox 49"/>
          <p:cNvSpPr txBox="1"/>
          <p:nvPr/>
        </p:nvSpPr>
        <p:spPr bwMode="gray">
          <a:xfrm>
            <a:off x="443313" y="1741343"/>
            <a:ext cx="882828" cy="153888"/>
          </a:xfrm>
          <a:prstGeom prst="rect">
            <a:avLst/>
          </a:prstGeom>
          <a:noFill/>
        </p:spPr>
        <p:txBody>
          <a:bodyPr wrap="square" lIns="0" tIns="0" rIns="0" bIns="0" rtlCol="0">
            <a:spAutoFit/>
          </a:bodyPr>
          <a:lstStyle/>
          <a:p>
            <a:pPr>
              <a:spcBef>
                <a:spcPts val="500"/>
              </a:spcBef>
            </a:pPr>
            <a:r>
              <a:rPr lang="en-US" sz="1000" i="1" dirty="0" smtClean="0"/>
              <a:t>Customer</a:t>
            </a:r>
          </a:p>
        </p:txBody>
      </p:sp>
    </p:spTree>
    <p:extLst>
      <p:ext uri="{BB962C8B-B14F-4D97-AF65-F5344CB8AC3E}">
        <p14:creationId xmlns:p14="http://schemas.microsoft.com/office/powerpoint/2010/main" val="3648869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a:t>
            </a:r>
            <a:r>
              <a:rPr lang="en-US" dirty="0"/>
              <a:t>models designed to shift network behavior</a:t>
            </a:r>
          </a:p>
        </p:txBody>
      </p:sp>
      <p:sp>
        <p:nvSpPr>
          <p:cNvPr id="3" name="Text Placeholder 2"/>
          <p:cNvSpPr>
            <a:spLocks noGrp="1"/>
          </p:cNvSpPr>
          <p:nvPr>
            <p:ph type="body" sz="quarter" idx="25"/>
          </p:nvPr>
        </p:nvSpPr>
        <p:spPr>
          <a:xfrm>
            <a:off x="320675" y="718356"/>
            <a:ext cx="5760720" cy="215444"/>
          </a:xfrm>
        </p:spPr>
        <p:txBody>
          <a:bodyPr/>
          <a:lstStyle/>
          <a:p>
            <a:r>
              <a:rPr lang="en-US" dirty="0"/>
              <a:t>Non-compliant providers risk being shut out of </a:t>
            </a:r>
            <a:r>
              <a:rPr lang="en-US" dirty="0" smtClean="0"/>
              <a:t>network</a:t>
            </a:r>
            <a:endParaRPr lang="en-US" dirty="0"/>
          </a:p>
        </p:txBody>
      </p:sp>
      <p:sp>
        <p:nvSpPr>
          <p:cNvPr id="33" name="Text Placeholder 32"/>
          <p:cNvSpPr>
            <a:spLocks noGrp="1"/>
          </p:cNvSpPr>
          <p:nvPr>
            <p:ph type="body" sz="quarter" idx="26"/>
          </p:nvPr>
        </p:nvSpPr>
        <p:spPr/>
        <p:txBody>
          <a:bodyPr/>
          <a:lstStyle/>
          <a:p>
            <a:r>
              <a:rPr lang="en-US" dirty="0" smtClean="0"/>
              <a:t>Cost-efficient, high quality network</a:t>
            </a:r>
            <a:endParaRPr lang="en-US" dirty="0"/>
          </a:p>
        </p:txBody>
      </p:sp>
      <p:sp>
        <p:nvSpPr>
          <p:cNvPr id="5" name="Text Placeholder 4"/>
          <p:cNvSpPr>
            <a:spLocks noGrp="1"/>
          </p:cNvSpPr>
          <p:nvPr>
            <p:ph type="body" sz="quarter" idx="27"/>
          </p:nvPr>
        </p:nvSpPr>
        <p:spPr>
          <a:xfrm>
            <a:off x="3361023" y="4542068"/>
            <a:ext cx="3039779" cy="258532"/>
          </a:xfrm>
        </p:spPr>
        <p:txBody>
          <a:bodyPr/>
          <a:lstStyle/>
          <a:p>
            <a:r>
              <a:rPr lang="en-US" dirty="0"/>
              <a:t>Source: </a:t>
            </a:r>
            <a:r>
              <a:rPr lang="en-US" dirty="0" smtClean="0"/>
              <a:t>“CareFirst </a:t>
            </a:r>
            <a:r>
              <a:rPr lang="en-US" dirty="0"/>
              <a:t>Patient-Centered Medical Home Program Nets $1.2B In Savings Since </a:t>
            </a:r>
            <a:r>
              <a:rPr lang="en-US" dirty="0" smtClean="0"/>
              <a:t>2011,” CareFirst BlueCross BlueShield, June 27</a:t>
            </a:r>
            <a:r>
              <a:rPr lang="en-US" dirty="0"/>
              <a:t>, 2018; “Patient-Centered Medical Home 2017 Program Performance </a:t>
            </a:r>
            <a:r>
              <a:rPr lang="en-US" dirty="0" smtClean="0"/>
              <a:t>Report,” CareFirst BlueCross BlueShield, 2017; Advisory Board Research interviews and analysis.</a:t>
            </a:r>
            <a:endParaRPr lang="en-US" dirty="0"/>
          </a:p>
        </p:txBody>
      </p:sp>
      <p:sp>
        <p:nvSpPr>
          <p:cNvPr id="34" name="Text Placeholder 33"/>
          <p:cNvSpPr>
            <a:spLocks noGrp="1"/>
          </p:cNvSpPr>
          <p:nvPr>
            <p:ph type="body" sz="quarter" idx="28"/>
          </p:nvPr>
        </p:nvSpPr>
        <p:spPr>
          <a:xfrm>
            <a:off x="0" y="4544011"/>
            <a:ext cx="1746504" cy="76944"/>
          </a:xfrm>
        </p:spPr>
        <p:txBody>
          <a:bodyPr/>
          <a:lstStyle/>
          <a:p>
            <a:r>
              <a:rPr lang="en-US" dirty="0" smtClean="0"/>
              <a:t>Per member per month.</a:t>
            </a:r>
            <a:endParaRPr lang="en-US" dirty="0"/>
          </a:p>
        </p:txBody>
      </p:sp>
      <p:grpSp>
        <p:nvGrpSpPr>
          <p:cNvPr id="31" name="Group 30"/>
          <p:cNvGrpSpPr/>
          <p:nvPr/>
        </p:nvGrpSpPr>
        <p:grpSpPr>
          <a:xfrm>
            <a:off x="405845" y="1049738"/>
            <a:ext cx="2795162" cy="2357056"/>
            <a:chOff x="457200" y="1505424"/>
            <a:chExt cx="2702727" cy="2357056"/>
          </a:xfrm>
        </p:grpSpPr>
        <p:sp>
          <p:nvSpPr>
            <p:cNvPr id="32" name="Text Placeholder 1"/>
            <p:cNvSpPr txBox="1">
              <a:spLocks/>
            </p:cNvSpPr>
            <p:nvPr/>
          </p:nvSpPr>
          <p:spPr bwMode="gray">
            <a:xfrm>
              <a:off x="464902" y="1505424"/>
              <a:ext cx="2695025" cy="2357056"/>
            </a:xfrm>
            <a:custGeom>
              <a:avLst/>
              <a:gdLst>
                <a:gd name="connsiteX0" fmla="*/ 0 w 3741260"/>
                <a:gd name="connsiteY0" fmla="*/ 0 h 1772280"/>
                <a:gd name="connsiteX1" fmla="*/ 3741260 w 3741260"/>
                <a:gd name="connsiteY1" fmla="*/ 0 h 1772280"/>
                <a:gd name="connsiteX2" fmla="*/ 3741260 w 3741260"/>
                <a:gd name="connsiteY2" fmla="*/ 1772280 h 1772280"/>
                <a:gd name="connsiteX3" fmla="*/ 0 w 3741260"/>
                <a:gd name="connsiteY3" fmla="*/ 1772280 h 1772280"/>
                <a:gd name="connsiteX4" fmla="*/ 0 w 3741260"/>
                <a:gd name="connsiteY4" fmla="*/ 0 h 1772280"/>
                <a:gd name="connsiteX0" fmla="*/ 5724 w 3741260"/>
                <a:gd name="connsiteY0" fmla="*/ 1767406 h 1772280"/>
                <a:gd name="connsiteX1" fmla="*/ 3760153 w 3741260"/>
                <a:gd name="connsiteY1" fmla="*/ 1701708 h 1772280"/>
                <a:gd name="connsiteX0" fmla="*/ 0 w 3760153"/>
                <a:gd name="connsiteY0" fmla="*/ 0 h 1772280"/>
                <a:gd name="connsiteX1" fmla="*/ 3741260 w 3760153"/>
                <a:gd name="connsiteY1" fmla="*/ 0 h 1772280"/>
                <a:gd name="connsiteX2" fmla="*/ 3741260 w 3760153"/>
                <a:gd name="connsiteY2" fmla="*/ 1772280 h 1772280"/>
                <a:gd name="connsiteX3" fmla="*/ 0 w 3760153"/>
                <a:gd name="connsiteY3" fmla="*/ 1772280 h 1772280"/>
                <a:gd name="connsiteX4" fmla="*/ 0 w 3760153"/>
                <a:gd name="connsiteY4" fmla="*/ 0 h 1772280"/>
                <a:gd name="connsiteX0" fmla="*/ 5724 w 3760153"/>
                <a:gd name="connsiteY0" fmla="*/ 1767406 h 1772280"/>
                <a:gd name="connsiteX1" fmla="*/ 3760153 w 3760153"/>
                <a:gd name="connsiteY1" fmla="*/ 1701708 h 1772280"/>
                <a:gd name="connsiteX0" fmla="*/ 0 w 3760153"/>
                <a:gd name="connsiteY0" fmla="*/ 0 h 1772280"/>
                <a:gd name="connsiteX1" fmla="*/ 3741260 w 3760153"/>
                <a:gd name="connsiteY1" fmla="*/ 0 h 1772280"/>
                <a:gd name="connsiteX2" fmla="*/ 3741260 w 3760153"/>
                <a:gd name="connsiteY2" fmla="*/ 1772280 h 1772280"/>
                <a:gd name="connsiteX3" fmla="*/ 0 w 3760153"/>
                <a:gd name="connsiteY3" fmla="*/ 1772280 h 1772280"/>
                <a:gd name="connsiteX4" fmla="*/ 0 w 3760153"/>
                <a:gd name="connsiteY4" fmla="*/ 0 h 1772280"/>
                <a:gd name="connsiteX0" fmla="*/ 5724 w 3760153"/>
                <a:gd name="connsiteY0" fmla="*/ 1767406 h 1772280"/>
                <a:gd name="connsiteX1" fmla="*/ 3760153 w 3760153"/>
                <a:gd name="connsiteY1" fmla="*/ 1701708 h 1772280"/>
                <a:gd name="connsiteX0" fmla="*/ 0 w 3745866"/>
                <a:gd name="connsiteY0" fmla="*/ 0 h 1773146"/>
                <a:gd name="connsiteX1" fmla="*/ 3741260 w 3745866"/>
                <a:gd name="connsiteY1" fmla="*/ 0 h 1773146"/>
                <a:gd name="connsiteX2" fmla="*/ 3741260 w 3745866"/>
                <a:gd name="connsiteY2" fmla="*/ 1772280 h 1773146"/>
                <a:gd name="connsiteX3" fmla="*/ 0 w 3745866"/>
                <a:gd name="connsiteY3" fmla="*/ 1772280 h 1773146"/>
                <a:gd name="connsiteX4" fmla="*/ 0 w 3745866"/>
                <a:gd name="connsiteY4" fmla="*/ 0 h 1773146"/>
                <a:gd name="connsiteX0" fmla="*/ 5724 w 3745866"/>
                <a:gd name="connsiteY0" fmla="*/ 1767406 h 1773146"/>
                <a:gd name="connsiteX1" fmla="*/ 3745866 w 3745866"/>
                <a:gd name="connsiteY1" fmla="*/ 1773146 h 1773146"/>
                <a:gd name="connsiteX0" fmla="*/ 0 w 3745866"/>
                <a:gd name="connsiteY0" fmla="*/ 0 h 1773146"/>
                <a:gd name="connsiteX1" fmla="*/ 3741260 w 3745866"/>
                <a:gd name="connsiteY1" fmla="*/ 0 h 1773146"/>
                <a:gd name="connsiteX2" fmla="*/ 3741260 w 3745866"/>
                <a:gd name="connsiteY2" fmla="*/ 1772280 h 1773146"/>
                <a:gd name="connsiteX3" fmla="*/ 0 w 3745866"/>
                <a:gd name="connsiteY3" fmla="*/ 1772280 h 1773146"/>
                <a:gd name="connsiteX4" fmla="*/ 0 w 3745866"/>
                <a:gd name="connsiteY4" fmla="*/ 0 h 1773146"/>
                <a:gd name="connsiteX0" fmla="*/ 34299 w 3745866"/>
                <a:gd name="connsiteY0" fmla="*/ 1724544 h 1773146"/>
                <a:gd name="connsiteX1" fmla="*/ 3745866 w 3745866"/>
                <a:gd name="connsiteY1" fmla="*/ 1773146 h 1773146"/>
                <a:gd name="connsiteX0" fmla="*/ 0 w 3745866"/>
                <a:gd name="connsiteY0" fmla="*/ 0 h 1773146"/>
                <a:gd name="connsiteX1" fmla="*/ 3741260 w 3745866"/>
                <a:gd name="connsiteY1" fmla="*/ 0 h 1773146"/>
                <a:gd name="connsiteX2" fmla="*/ 3741260 w 3745866"/>
                <a:gd name="connsiteY2" fmla="*/ 1772280 h 1773146"/>
                <a:gd name="connsiteX3" fmla="*/ 0 w 3745866"/>
                <a:gd name="connsiteY3" fmla="*/ 1772280 h 1773146"/>
                <a:gd name="connsiteX4" fmla="*/ 0 w 3745866"/>
                <a:gd name="connsiteY4" fmla="*/ 0 h 1773146"/>
                <a:gd name="connsiteX0" fmla="*/ 3343 w 3745866"/>
                <a:gd name="connsiteY0" fmla="*/ 1772169 h 1773146"/>
                <a:gd name="connsiteX1" fmla="*/ 3745866 w 3745866"/>
                <a:gd name="connsiteY1" fmla="*/ 1773146 h 1773146"/>
              </a:gdLst>
              <a:ahLst/>
              <a:cxnLst>
                <a:cxn ang="0">
                  <a:pos x="connsiteX0" y="connsiteY0"/>
                </a:cxn>
                <a:cxn ang="0">
                  <a:pos x="connsiteX1" y="connsiteY1"/>
                </a:cxn>
              </a:cxnLst>
              <a:rect l="l" t="t" r="r" b="b"/>
              <a:pathLst>
                <a:path w="3745866" h="1773146" stroke="0" extrusionOk="0">
                  <a:moveTo>
                    <a:pt x="0" y="0"/>
                  </a:moveTo>
                  <a:lnTo>
                    <a:pt x="3741260" y="0"/>
                  </a:lnTo>
                  <a:lnTo>
                    <a:pt x="3741260" y="1772280"/>
                  </a:lnTo>
                  <a:lnTo>
                    <a:pt x="0" y="1772280"/>
                  </a:lnTo>
                  <a:lnTo>
                    <a:pt x="0" y="0"/>
                  </a:lnTo>
                  <a:close/>
                </a:path>
                <a:path w="3745866" h="1773146" fill="none" extrusionOk="0">
                  <a:moveTo>
                    <a:pt x="3343" y="1772169"/>
                  </a:moveTo>
                  <a:lnTo>
                    <a:pt x="3745866" y="1773146"/>
                  </a:lnTo>
                </a:path>
              </a:pathLst>
            </a:custGeom>
            <a:solidFill>
              <a:schemeClr val="bg1"/>
            </a:solidFill>
            <a:ln w="28575">
              <a:solidFill>
                <a:schemeClr val="accent4"/>
              </a:solidFill>
              <a:miter lim="800000"/>
            </a:ln>
          </p:spPr>
          <p:txBody>
            <a:bodyPr vert="horz" wrap="square" lIns="0" tIns="228600" rIns="0" bIns="18288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100" b="1" dirty="0"/>
                <a:t>CareFirst BlueCross BlueShield</a:t>
              </a:r>
            </a:p>
            <a:p>
              <a:pPr marL="0" indent="0">
                <a:spcBef>
                  <a:spcPts val="300"/>
                </a:spcBef>
                <a:spcAft>
                  <a:spcPts val="500"/>
                </a:spcAft>
                <a:buNone/>
              </a:pPr>
              <a:r>
                <a:rPr lang="en-US" sz="800" dirty="0" smtClean="0">
                  <a:solidFill>
                    <a:schemeClr val="accent3"/>
                  </a:solidFill>
                </a:rPr>
                <a:t>3.4 million member non-for-profit health services company •  Maryland, Washington D.C., northern Virginia </a:t>
              </a:r>
            </a:p>
            <a:p>
              <a:r>
                <a:rPr lang="en-US" dirty="0" smtClean="0"/>
                <a:t>Operates a Patient-Centered </a:t>
              </a:r>
              <a:r>
                <a:rPr lang="en-US" dirty="0"/>
                <a:t>Medical Home </a:t>
              </a:r>
              <a:r>
                <a:rPr lang="en-US" dirty="0" smtClean="0"/>
                <a:t>(PCMH) program </a:t>
              </a:r>
              <a:r>
                <a:rPr lang="en-US" dirty="0"/>
                <a:t>providing opportunities for virtual panels of 10-15 PCPs to earn bonuses based on </a:t>
              </a:r>
              <a:r>
                <a:rPr lang="en-US" dirty="0" smtClean="0"/>
                <a:t>quality and total </a:t>
              </a:r>
              <a:r>
                <a:rPr lang="en-US" dirty="0"/>
                <a:t>cost metrics</a:t>
              </a:r>
            </a:p>
            <a:p>
              <a:r>
                <a:rPr lang="en-US" dirty="0"/>
                <a:t>Provides PCPs with color-coded rankings of specialists based on risk-adjusted PMPM </a:t>
              </a:r>
              <a:r>
                <a:rPr lang="en-US" dirty="0" smtClean="0"/>
                <a:t>costs</a:t>
              </a:r>
            </a:p>
            <a:p>
              <a:r>
                <a:rPr lang="en-US" dirty="0" smtClean="0"/>
                <a:t>Panel </a:t>
              </a:r>
              <a:r>
                <a:rPr lang="en-US" dirty="0"/>
                <a:t>shares in savings if risk-adjusted PMPM cost is </a:t>
              </a:r>
              <a:r>
                <a:rPr lang="en-US" dirty="0" smtClean="0"/>
                <a:t>below set target</a:t>
              </a:r>
              <a:endParaRPr lang="en-US" dirty="0"/>
            </a:p>
          </p:txBody>
        </p:sp>
        <p:grpSp>
          <p:nvGrpSpPr>
            <p:cNvPr id="35" name="Group 34"/>
            <p:cNvGrpSpPr>
              <a:grpSpLocks noChangeAspect="1"/>
            </p:cNvGrpSpPr>
            <p:nvPr/>
          </p:nvGrpSpPr>
          <p:grpSpPr bwMode="gray">
            <a:xfrm>
              <a:off x="457200" y="1514415"/>
              <a:ext cx="1020763" cy="146050"/>
              <a:chOff x="5249640" y="2469061"/>
              <a:chExt cx="1020763" cy="146050"/>
            </a:xfrm>
          </p:grpSpPr>
          <p:sp>
            <p:nvSpPr>
              <p:cNvPr id="36" name="Freeform 9"/>
              <p:cNvSpPr>
                <a:spLocks/>
              </p:cNvSpPr>
              <p:nvPr/>
            </p:nvSpPr>
            <p:spPr bwMode="gray">
              <a:xfrm>
                <a:off x="5249640" y="2469061"/>
                <a:ext cx="893763" cy="146050"/>
              </a:xfrm>
              <a:custGeom>
                <a:avLst/>
                <a:gdLst>
                  <a:gd name="T0" fmla="*/ 901 w 937"/>
                  <a:gd name="T1" fmla="*/ 76 h 152"/>
                  <a:gd name="T2" fmla="*/ 901 w 937"/>
                  <a:gd name="T3" fmla="*/ 76 h 152"/>
                  <a:gd name="T4" fmla="*/ 937 w 937"/>
                  <a:gd name="T5" fmla="*/ 0 h 152"/>
                  <a:gd name="T6" fmla="*/ 0 w 937"/>
                  <a:gd name="T7" fmla="*/ 0 h 152"/>
                  <a:gd name="T8" fmla="*/ 0 w 937"/>
                  <a:gd name="T9" fmla="*/ 152 h 152"/>
                  <a:gd name="T10" fmla="*/ 937 w 937"/>
                  <a:gd name="T11" fmla="*/ 152 h 152"/>
                  <a:gd name="T12" fmla="*/ 901 w 937"/>
                  <a:gd name="T13" fmla="*/ 76 h 152"/>
                </a:gdLst>
                <a:ahLst/>
                <a:cxnLst>
                  <a:cxn ang="0">
                    <a:pos x="T0" y="T1"/>
                  </a:cxn>
                  <a:cxn ang="0">
                    <a:pos x="T2" y="T3"/>
                  </a:cxn>
                  <a:cxn ang="0">
                    <a:pos x="T4" y="T5"/>
                  </a:cxn>
                  <a:cxn ang="0">
                    <a:pos x="T6" y="T7"/>
                  </a:cxn>
                  <a:cxn ang="0">
                    <a:pos x="T8" y="T9"/>
                  </a:cxn>
                  <a:cxn ang="0">
                    <a:pos x="T10" y="T11"/>
                  </a:cxn>
                  <a:cxn ang="0">
                    <a:pos x="T12" y="T13"/>
                  </a:cxn>
                </a:cxnLst>
                <a:rect l="0" t="0" r="r" b="b"/>
                <a:pathLst>
                  <a:path w="937" h="152">
                    <a:moveTo>
                      <a:pt x="901" y="76"/>
                    </a:moveTo>
                    <a:lnTo>
                      <a:pt x="901" y="76"/>
                    </a:lnTo>
                    <a:cubicBezTo>
                      <a:pt x="901" y="46"/>
                      <a:pt x="915" y="19"/>
                      <a:pt x="937" y="0"/>
                    </a:cubicBezTo>
                    <a:lnTo>
                      <a:pt x="0" y="0"/>
                    </a:lnTo>
                    <a:lnTo>
                      <a:pt x="0" y="152"/>
                    </a:lnTo>
                    <a:lnTo>
                      <a:pt x="937" y="152"/>
                    </a:lnTo>
                    <a:cubicBezTo>
                      <a:pt x="915" y="134"/>
                      <a:pt x="901" y="107"/>
                      <a:pt x="901" y="76"/>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p:nvSpPr>
            <p:spPr bwMode="gray">
              <a:xfrm>
                <a:off x="6130703" y="2475411"/>
                <a:ext cx="139700" cy="139700"/>
              </a:xfrm>
              <a:custGeom>
                <a:avLst/>
                <a:gdLst>
                  <a:gd name="T0" fmla="*/ 51 w 146"/>
                  <a:gd name="T1" fmla="*/ 95 h 145"/>
                  <a:gd name="T2" fmla="*/ 51 w 146"/>
                  <a:gd name="T3" fmla="*/ 95 h 145"/>
                  <a:gd name="T4" fmla="*/ 51 w 146"/>
                  <a:gd name="T5" fmla="*/ 141 h 145"/>
                  <a:gd name="T6" fmla="*/ 76 w 146"/>
                  <a:gd name="T7" fmla="*/ 145 h 145"/>
                  <a:gd name="T8" fmla="*/ 96 w 146"/>
                  <a:gd name="T9" fmla="*/ 142 h 145"/>
                  <a:gd name="T10" fmla="*/ 96 w 146"/>
                  <a:gd name="T11" fmla="*/ 95 h 145"/>
                  <a:gd name="T12" fmla="*/ 146 w 146"/>
                  <a:gd name="T13" fmla="*/ 95 h 145"/>
                  <a:gd name="T14" fmla="*/ 146 w 146"/>
                  <a:gd name="T15" fmla="*/ 50 h 145"/>
                  <a:gd name="T16" fmla="*/ 96 w 146"/>
                  <a:gd name="T17" fmla="*/ 50 h 145"/>
                  <a:gd name="T18" fmla="*/ 96 w 146"/>
                  <a:gd name="T19" fmla="*/ 0 h 145"/>
                  <a:gd name="T20" fmla="*/ 51 w 146"/>
                  <a:gd name="T21" fmla="*/ 0 h 145"/>
                  <a:gd name="T22" fmla="*/ 51 w 146"/>
                  <a:gd name="T23" fmla="*/ 50 h 145"/>
                  <a:gd name="T24" fmla="*/ 3 w 146"/>
                  <a:gd name="T25" fmla="*/ 50 h 145"/>
                  <a:gd name="T26" fmla="*/ 0 w 146"/>
                  <a:gd name="T27" fmla="*/ 70 h 145"/>
                  <a:gd name="T28" fmla="*/ 5 w 146"/>
                  <a:gd name="T29" fmla="*/ 95 h 145"/>
                  <a:gd name="T30" fmla="*/ 51 w 146"/>
                  <a:gd name="T31" fmla="*/ 9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45">
                    <a:moveTo>
                      <a:pt x="51" y="95"/>
                    </a:moveTo>
                    <a:lnTo>
                      <a:pt x="51" y="95"/>
                    </a:lnTo>
                    <a:lnTo>
                      <a:pt x="51" y="141"/>
                    </a:lnTo>
                    <a:cubicBezTo>
                      <a:pt x="59" y="144"/>
                      <a:pt x="67" y="145"/>
                      <a:pt x="76" y="145"/>
                    </a:cubicBezTo>
                    <a:cubicBezTo>
                      <a:pt x="83" y="145"/>
                      <a:pt x="89" y="144"/>
                      <a:pt x="96" y="142"/>
                    </a:cubicBezTo>
                    <a:lnTo>
                      <a:pt x="96" y="95"/>
                    </a:lnTo>
                    <a:lnTo>
                      <a:pt x="146" y="95"/>
                    </a:lnTo>
                    <a:lnTo>
                      <a:pt x="146" y="50"/>
                    </a:lnTo>
                    <a:lnTo>
                      <a:pt x="96" y="50"/>
                    </a:lnTo>
                    <a:lnTo>
                      <a:pt x="96" y="0"/>
                    </a:lnTo>
                    <a:lnTo>
                      <a:pt x="51" y="0"/>
                    </a:lnTo>
                    <a:lnTo>
                      <a:pt x="51" y="50"/>
                    </a:lnTo>
                    <a:lnTo>
                      <a:pt x="3" y="50"/>
                    </a:lnTo>
                    <a:cubicBezTo>
                      <a:pt x="1" y="57"/>
                      <a:pt x="0" y="63"/>
                      <a:pt x="0" y="70"/>
                    </a:cubicBezTo>
                    <a:cubicBezTo>
                      <a:pt x="0" y="79"/>
                      <a:pt x="2" y="87"/>
                      <a:pt x="5" y="95"/>
                    </a:cubicBezTo>
                    <a:lnTo>
                      <a:pt x="51" y="95"/>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TextBox 37"/>
              <p:cNvSpPr txBox="1"/>
              <p:nvPr/>
            </p:nvSpPr>
            <p:spPr bwMode="gray">
              <a:xfrm>
                <a:off x="5298003" y="2488225"/>
                <a:ext cx="731346" cy="107722"/>
              </a:xfrm>
              <a:prstGeom prst="rect">
                <a:avLst/>
              </a:prstGeom>
              <a:noFill/>
            </p:spPr>
            <p:txBody>
              <a:bodyPr wrap="square" lIns="0" tIns="0" rIns="0" bIns="0" rtlCol="0">
                <a:spAutoFit/>
              </a:bodyPr>
              <a:lstStyle/>
              <a:p>
                <a:r>
                  <a:rPr lang="en-US" sz="700" dirty="0" smtClean="0">
                    <a:solidFill>
                      <a:schemeClr val="bg1"/>
                    </a:solidFill>
                  </a:rPr>
                  <a:t>CASE EXAMPLE</a:t>
                </a:r>
                <a:endParaRPr lang="en-US" sz="700" dirty="0">
                  <a:solidFill>
                    <a:schemeClr val="bg1"/>
                  </a:solidFill>
                </a:endParaRPr>
              </a:p>
            </p:txBody>
          </p:sp>
        </p:grpSp>
      </p:grpSp>
      <p:grpSp>
        <p:nvGrpSpPr>
          <p:cNvPr id="65" name="Group 64"/>
          <p:cNvGrpSpPr/>
          <p:nvPr/>
        </p:nvGrpSpPr>
        <p:grpSpPr>
          <a:xfrm>
            <a:off x="3208972" y="1049738"/>
            <a:ext cx="3041956" cy="3303177"/>
            <a:chOff x="3044519" y="1049738"/>
            <a:chExt cx="3041956" cy="3303177"/>
          </a:xfrm>
        </p:grpSpPr>
        <p:sp>
          <p:nvSpPr>
            <p:cNvPr id="39" name="Rectangle 38"/>
            <p:cNvSpPr/>
            <p:nvPr/>
          </p:nvSpPr>
          <p:spPr bwMode="gray">
            <a:xfrm>
              <a:off x="3201839" y="2387315"/>
              <a:ext cx="854270" cy="1965600"/>
            </a:xfrm>
            <a:prstGeom prst="rect">
              <a:avLst/>
            </a:prstGeom>
            <a:noFill/>
            <a:ln w="19050">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3" name="Rectangle 52"/>
            <p:cNvSpPr/>
            <p:nvPr/>
          </p:nvSpPr>
          <p:spPr bwMode="gray">
            <a:xfrm>
              <a:off x="4138362" y="2387315"/>
              <a:ext cx="854270" cy="1965600"/>
            </a:xfrm>
            <a:prstGeom prst="rect">
              <a:avLst/>
            </a:prstGeom>
            <a:noFill/>
            <a:ln w="19050">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6" name="Group 5"/>
            <p:cNvGrpSpPr/>
            <p:nvPr/>
          </p:nvGrpSpPr>
          <p:grpSpPr>
            <a:xfrm>
              <a:off x="3044519" y="1049738"/>
              <a:ext cx="3041956" cy="3242854"/>
              <a:chOff x="3044519" y="1049738"/>
              <a:chExt cx="3041956" cy="3242854"/>
            </a:xfrm>
          </p:grpSpPr>
          <p:sp>
            <p:nvSpPr>
              <p:cNvPr id="40" name="TextBox 39"/>
              <p:cNvSpPr txBox="1"/>
              <p:nvPr/>
            </p:nvSpPr>
            <p:spPr bwMode="gray">
              <a:xfrm>
                <a:off x="3044519" y="1049738"/>
                <a:ext cx="3041956" cy="169277"/>
              </a:xfrm>
              <a:prstGeom prst="rect">
                <a:avLst/>
              </a:prstGeom>
              <a:noFill/>
            </p:spPr>
            <p:txBody>
              <a:bodyPr wrap="square" lIns="0" tIns="0" rIns="0" bIns="0" rtlCol="0">
                <a:spAutoFit/>
              </a:bodyPr>
              <a:lstStyle/>
              <a:p>
                <a:r>
                  <a:rPr lang="en-US" sz="1100" b="1" dirty="0" smtClean="0"/>
                  <a:t>Specialists color-coded by total cost</a:t>
                </a:r>
              </a:p>
            </p:txBody>
          </p:sp>
          <p:sp>
            <p:nvSpPr>
              <p:cNvPr id="41" name="TextBox 40"/>
              <p:cNvSpPr txBox="1"/>
              <p:nvPr/>
            </p:nvSpPr>
            <p:spPr bwMode="gray">
              <a:xfrm>
                <a:off x="3793665" y="1688527"/>
                <a:ext cx="1543665" cy="153888"/>
              </a:xfrm>
              <a:prstGeom prst="rect">
                <a:avLst/>
              </a:prstGeom>
              <a:noFill/>
            </p:spPr>
            <p:txBody>
              <a:bodyPr wrap="square" lIns="0" tIns="0" rIns="0" bIns="0" rtlCol="0">
                <a:spAutoFit/>
              </a:bodyPr>
              <a:lstStyle/>
              <a:p>
                <a:pPr algn="ctr">
                  <a:spcBef>
                    <a:spcPts val="500"/>
                  </a:spcBef>
                </a:pPr>
                <a:r>
                  <a:rPr lang="en-US" sz="1000" dirty="0" smtClean="0"/>
                  <a:t>PCP Virtual Panels</a:t>
                </a:r>
              </a:p>
            </p:txBody>
          </p:sp>
          <p:sp>
            <p:nvSpPr>
              <p:cNvPr id="42" name="TextBox 41"/>
              <p:cNvSpPr txBox="1"/>
              <p:nvPr/>
            </p:nvSpPr>
            <p:spPr bwMode="gray">
              <a:xfrm>
                <a:off x="3166858" y="2990373"/>
                <a:ext cx="924232" cy="307777"/>
              </a:xfrm>
              <a:prstGeom prst="rect">
                <a:avLst/>
              </a:prstGeom>
              <a:noFill/>
            </p:spPr>
            <p:txBody>
              <a:bodyPr wrap="square" lIns="0" tIns="0" rIns="0" bIns="0" rtlCol="0">
                <a:spAutoFit/>
              </a:bodyPr>
              <a:lstStyle/>
              <a:p>
                <a:pPr algn="ctr">
                  <a:spcBef>
                    <a:spcPts val="500"/>
                  </a:spcBef>
                </a:pPr>
                <a:r>
                  <a:rPr lang="en-US" sz="1000" dirty="0" smtClean="0"/>
                  <a:t>Employed Specialist A</a:t>
                </a:r>
              </a:p>
            </p:txBody>
          </p:sp>
          <p:sp>
            <p:nvSpPr>
              <p:cNvPr id="43" name="TextBox 42"/>
              <p:cNvSpPr txBox="1"/>
              <p:nvPr/>
            </p:nvSpPr>
            <p:spPr bwMode="gray">
              <a:xfrm>
                <a:off x="4042303" y="2990373"/>
                <a:ext cx="1046388" cy="307777"/>
              </a:xfrm>
              <a:prstGeom prst="rect">
                <a:avLst/>
              </a:prstGeom>
              <a:noFill/>
            </p:spPr>
            <p:txBody>
              <a:bodyPr wrap="square" lIns="0" tIns="0" rIns="0" bIns="0" rtlCol="0">
                <a:spAutoFit/>
              </a:bodyPr>
              <a:lstStyle/>
              <a:p>
                <a:pPr algn="ctr">
                  <a:spcBef>
                    <a:spcPts val="500"/>
                  </a:spcBef>
                </a:pPr>
                <a:r>
                  <a:rPr lang="en-US" sz="1000" dirty="0" smtClean="0"/>
                  <a:t>Employed Specialist B</a:t>
                </a:r>
              </a:p>
            </p:txBody>
          </p:sp>
          <p:sp>
            <p:nvSpPr>
              <p:cNvPr id="44" name="TextBox 43"/>
              <p:cNvSpPr txBox="1"/>
              <p:nvPr/>
            </p:nvSpPr>
            <p:spPr bwMode="gray">
              <a:xfrm>
                <a:off x="5039904" y="2990373"/>
                <a:ext cx="924232" cy="307777"/>
              </a:xfrm>
              <a:prstGeom prst="rect">
                <a:avLst/>
              </a:prstGeom>
              <a:noFill/>
            </p:spPr>
            <p:txBody>
              <a:bodyPr wrap="square" lIns="0" tIns="0" rIns="0" bIns="0" rtlCol="0">
                <a:spAutoFit/>
              </a:bodyPr>
              <a:lstStyle/>
              <a:p>
                <a:pPr algn="ctr">
                  <a:spcBef>
                    <a:spcPts val="500"/>
                  </a:spcBef>
                </a:pPr>
                <a:r>
                  <a:rPr lang="en-US" sz="1000" dirty="0" smtClean="0"/>
                  <a:t>Independent Specialist C</a:t>
                </a:r>
              </a:p>
            </p:txBody>
          </p:sp>
          <p:sp>
            <p:nvSpPr>
              <p:cNvPr id="45" name="TextBox 44"/>
              <p:cNvSpPr txBox="1"/>
              <p:nvPr/>
            </p:nvSpPr>
            <p:spPr bwMode="gray">
              <a:xfrm>
                <a:off x="3166858" y="4138704"/>
                <a:ext cx="924232" cy="153888"/>
              </a:xfrm>
              <a:prstGeom prst="rect">
                <a:avLst/>
              </a:prstGeom>
              <a:noFill/>
            </p:spPr>
            <p:txBody>
              <a:bodyPr wrap="square" lIns="0" tIns="0" rIns="0" bIns="0" rtlCol="0">
                <a:spAutoFit/>
              </a:bodyPr>
              <a:lstStyle/>
              <a:p>
                <a:pPr algn="ctr">
                  <a:spcBef>
                    <a:spcPts val="500"/>
                  </a:spcBef>
                </a:pPr>
                <a:r>
                  <a:rPr lang="en-US" sz="1000" dirty="0" smtClean="0"/>
                  <a:t>Hospital A</a:t>
                </a:r>
              </a:p>
            </p:txBody>
          </p:sp>
          <p:sp>
            <p:nvSpPr>
              <p:cNvPr id="46" name="TextBox 45"/>
              <p:cNvSpPr txBox="1"/>
              <p:nvPr/>
            </p:nvSpPr>
            <p:spPr bwMode="gray">
              <a:xfrm>
                <a:off x="4103381" y="4138704"/>
                <a:ext cx="924232" cy="153888"/>
              </a:xfrm>
              <a:prstGeom prst="rect">
                <a:avLst/>
              </a:prstGeom>
              <a:noFill/>
            </p:spPr>
            <p:txBody>
              <a:bodyPr wrap="square" lIns="0" tIns="0" rIns="0" bIns="0" rtlCol="0">
                <a:spAutoFit/>
              </a:bodyPr>
              <a:lstStyle/>
              <a:p>
                <a:pPr algn="ctr">
                  <a:spcBef>
                    <a:spcPts val="500"/>
                  </a:spcBef>
                </a:pPr>
                <a:r>
                  <a:rPr lang="en-US" sz="1000" dirty="0" smtClean="0"/>
                  <a:t>Hospital B</a:t>
                </a:r>
              </a:p>
            </p:txBody>
          </p:sp>
          <p:pic>
            <p:nvPicPr>
              <p:cNvPr id="47" name="Picture 2" descr="L:\public\share\ABC Templates and Resources\ABC Art Icons Logos\ABC Modern Icons\Group_Docto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897" y="1350197"/>
                <a:ext cx="457200" cy="28336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L:\public\share\ABC Templates and Resources\ABC Art Icons Logos\ABC Modern Icons\Person_Surge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015" y="2477412"/>
                <a:ext cx="365919" cy="4572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L:\public\share\ABC Templates and Resources\ABC Art Icons Logos\ABC Modern Icons\Person_Surge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2538" y="2477412"/>
                <a:ext cx="36591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 descr="L:\public\share\ABC Templates and Resources\ABC Art Icons Logos\ABC Modern Icons\Person_Surge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061" y="2477412"/>
                <a:ext cx="36591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L:\public\share\ABC Templates and Resources\ABC Art Icons Logos\ABC Modern Icons\Hospital_build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374" y="3648609"/>
                <a:ext cx="457200" cy="44688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L:\public\share\ABC Templates and Resources\ABC Art Icons Logos\ABC Modern Icons\Hospital_clini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6897" y="3746669"/>
                <a:ext cx="457200" cy="266700"/>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Arrow Connector 53"/>
              <p:cNvCxnSpPr/>
              <p:nvPr/>
            </p:nvCxnSpPr>
            <p:spPr bwMode="gray">
              <a:xfrm>
                <a:off x="4565497" y="1897604"/>
                <a:ext cx="0" cy="36576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55" name="Straight Arrow Connector 54"/>
              <p:cNvCxnSpPr/>
              <p:nvPr/>
            </p:nvCxnSpPr>
            <p:spPr bwMode="gray">
              <a:xfrm>
                <a:off x="4748457" y="1897604"/>
                <a:ext cx="640080" cy="36576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56" name="Straight Arrow Connector 55"/>
              <p:cNvCxnSpPr/>
              <p:nvPr/>
            </p:nvCxnSpPr>
            <p:spPr bwMode="gray">
              <a:xfrm flipH="1">
                <a:off x="3736069" y="1897603"/>
                <a:ext cx="640080" cy="308141"/>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57" name="Straight Arrow Connector 56"/>
              <p:cNvCxnSpPr/>
              <p:nvPr/>
            </p:nvCxnSpPr>
            <p:spPr bwMode="gray">
              <a:xfrm>
                <a:off x="4857600" y="1897604"/>
                <a:ext cx="640080" cy="36576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sp>
            <p:nvSpPr>
              <p:cNvPr id="58" name="Multiply 57"/>
              <p:cNvSpPr/>
              <p:nvPr/>
            </p:nvSpPr>
            <p:spPr bwMode="gray">
              <a:xfrm>
                <a:off x="3953930" y="1914513"/>
                <a:ext cx="274320" cy="27432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grpSp>
      </p:grpSp>
      <p:sp>
        <p:nvSpPr>
          <p:cNvPr id="59" name="TextBox 58"/>
          <p:cNvSpPr txBox="1"/>
          <p:nvPr/>
        </p:nvSpPr>
        <p:spPr bwMode="gray">
          <a:xfrm>
            <a:off x="1145912" y="4045259"/>
            <a:ext cx="1807447" cy="307777"/>
          </a:xfrm>
          <a:prstGeom prst="rect">
            <a:avLst/>
          </a:prstGeom>
          <a:noFill/>
        </p:spPr>
        <p:txBody>
          <a:bodyPr wrap="square" lIns="0" tIns="0" rIns="0" bIns="0" rtlCol="0">
            <a:spAutoFit/>
          </a:bodyPr>
          <a:lstStyle/>
          <a:p>
            <a:r>
              <a:rPr lang="en-US" sz="1000" dirty="0" smtClean="0"/>
              <a:t>Savings from PCMH program since 2011</a:t>
            </a:r>
            <a:endParaRPr lang="en-US" sz="1000" dirty="0"/>
          </a:p>
        </p:txBody>
      </p:sp>
      <p:sp>
        <p:nvSpPr>
          <p:cNvPr id="60" name="TextBox 59"/>
          <p:cNvSpPr txBox="1"/>
          <p:nvPr/>
        </p:nvSpPr>
        <p:spPr bwMode="gray">
          <a:xfrm>
            <a:off x="456869" y="4060648"/>
            <a:ext cx="606790" cy="276999"/>
          </a:xfrm>
          <a:prstGeom prst="rect">
            <a:avLst/>
          </a:prstGeom>
          <a:noFill/>
        </p:spPr>
        <p:txBody>
          <a:bodyPr wrap="square" lIns="0" tIns="0" rIns="0" bIns="0" rtlCol="0">
            <a:spAutoFit/>
          </a:bodyPr>
          <a:lstStyle/>
          <a:p>
            <a:pPr algn="r"/>
            <a:r>
              <a:rPr lang="en-US" sz="1800" dirty="0" smtClean="0">
                <a:solidFill>
                  <a:schemeClr val="accent6"/>
                </a:solidFill>
              </a:rPr>
              <a:t>$1.2B</a:t>
            </a:r>
          </a:p>
        </p:txBody>
      </p:sp>
      <p:sp>
        <p:nvSpPr>
          <p:cNvPr id="61" name="TextBox 60"/>
          <p:cNvSpPr txBox="1"/>
          <p:nvPr/>
        </p:nvSpPr>
        <p:spPr bwMode="gray">
          <a:xfrm>
            <a:off x="1145912" y="3586096"/>
            <a:ext cx="1828797" cy="307777"/>
          </a:xfrm>
          <a:prstGeom prst="rect">
            <a:avLst/>
          </a:prstGeom>
          <a:noFill/>
        </p:spPr>
        <p:txBody>
          <a:bodyPr wrap="square" lIns="0" tIns="0" rIns="0" bIns="0" rtlCol="0">
            <a:spAutoFit/>
          </a:bodyPr>
          <a:lstStyle/>
          <a:p>
            <a:r>
              <a:rPr lang="en-US" sz="1000" dirty="0" smtClean="0"/>
              <a:t>Of eligible PCPs now participate (</a:t>
            </a:r>
            <a:r>
              <a:rPr lang="en-US" sz="1000" dirty="0"/>
              <a:t>4,379 providers in 430 </a:t>
            </a:r>
            <a:r>
              <a:rPr lang="en-US" sz="1000" dirty="0" smtClean="0"/>
              <a:t>Panels) </a:t>
            </a:r>
            <a:endParaRPr lang="en-US" sz="1000" dirty="0"/>
          </a:p>
        </p:txBody>
      </p:sp>
      <p:sp>
        <p:nvSpPr>
          <p:cNvPr id="62" name="TextBox 61"/>
          <p:cNvSpPr txBox="1"/>
          <p:nvPr/>
        </p:nvSpPr>
        <p:spPr bwMode="gray">
          <a:xfrm>
            <a:off x="599640" y="3601485"/>
            <a:ext cx="464019" cy="276999"/>
          </a:xfrm>
          <a:prstGeom prst="rect">
            <a:avLst/>
          </a:prstGeom>
          <a:noFill/>
        </p:spPr>
        <p:txBody>
          <a:bodyPr wrap="square" lIns="0" tIns="0" rIns="0" bIns="0" rtlCol="0">
            <a:spAutoFit/>
          </a:bodyPr>
          <a:lstStyle/>
          <a:p>
            <a:pPr algn="r"/>
            <a:r>
              <a:rPr lang="en-US" sz="1800" dirty="0" smtClean="0">
                <a:solidFill>
                  <a:schemeClr val="accent6"/>
                </a:solidFill>
              </a:rPr>
              <a:t>90%</a:t>
            </a:r>
          </a:p>
        </p:txBody>
      </p:sp>
      <p:sp>
        <p:nvSpPr>
          <p:cNvPr id="4" name="Oval 3"/>
          <p:cNvSpPr/>
          <p:nvPr/>
        </p:nvSpPr>
        <p:spPr bwMode="gray">
          <a:xfrm>
            <a:off x="3691389" y="3341363"/>
            <a:ext cx="178619" cy="178619"/>
          </a:xfrm>
          <a:prstGeom prst="ellips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3" name="Oval 62"/>
          <p:cNvSpPr/>
          <p:nvPr/>
        </p:nvSpPr>
        <p:spPr bwMode="gray">
          <a:xfrm>
            <a:off x="4633495" y="3334175"/>
            <a:ext cx="178619" cy="178619"/>
          </a:xfrm>
          <a:prstGeom prst="ellipse">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4" name="Oval 63"/>
          <p:cNvSpPr/>
          <p:nvPr/>
        </p:nvSpPr>
        <p:spPr bwMode="gray">
          <a:xfrm>
            <a:off x="5572823" y="3327484"/>
            <a:ext cx="178619" cy="17861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Tree>
    <p:extLst>
      <p:ext uri="{BB962C8B-B14F-4D97-AF65-F5344CB8AC3E}">
        <p14:creationId xmlns:p14="http://schemas.microsoft.com/office/powerpoint/2010/main" val="2167881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p:txBody>
          <a:bodyPr/>
          <a:lstStyle/>
          <a:p>
            <a:r>
              <a:rPr lang="en-US" dirty="0"/>
              <a:t>Higher </a:t>
            </a:r>
            <a:r>
              <a:rPr lang="en-US" dirty="0" smtClean="0"/>
              <a:t>prices </a:t>
            </a:r>
            <a:r>
              <a:rPr lang="en-US" dirty="0"/>
              <a:t>raise the stakes on utilization controls</a:t>
            </a:r>
          </a:p>
        </p:txBody>
      </p:sp>
      <p:sp>
        <p:nvSpPr>
          <p:cNvPr id="53" name="Text Placeholder 52"/>
          <p:cNvSpPr>
            <a:spLocks noGrp="1"/>
          </p:cNvSpPr>
          <p:nvPr>
            <p:ph type="body" sz="quarter" idx="25"/>
          </p:nvPr>
        </p:nvSpPr>
        <p:spPr/>
        <p:txBody>
          <a:bodyPr/>
          <a:lstStyle/>
          <a:p>
            <a:r>
              <a:rPr lang="en-US" dirty="0" smtClean="0"/>
              <a:t>Payers, especially integrated networks, recognize rising financial risk </a:t>
            </a:r>
            <a:endParaRPr lang="en-US" dirty="0"/>
          </a:p>
        </p:txBody>
      </p:sp>
      <p:sp>
        <p:nvSpPr>
          <p:cNvPr id="9" name="Text Placeholder 8"/>
          <p:cNvSpPr>
            <a:spLocks noGrp="1"/>
          </p:cNvSpPr>
          <p:nvPr>
            <p:ph type="body" sz="quarter" idx="26"/>
          </p:nvPr>
        </p:nvSpPr>
        <p:spPr/>
        <p:txBody>
          <a:bodyPr/>
          <a:lstStyle/>
          <a:p>
            <a:r>
              <a:rPr lang="en-US" dirty="0" smtClean="0"/>
              <a:t>Appropriate use</a:t>
            </a:r>
            <a:endParaRPr lang="en-US" dirty="0"/>
          </a:p>
        </p:txBody>
      </p:sp>
      <p:sp>
        <p:nvSpPr>
          <p:cNvPr id="55" name="Text Placeholder 54"/>
          <p:cNvSpPr>
            <a:spLocks noGrp="1"/>
          </p:cNvSpPr>
          <p:nvPr>
            <p:ph type="body" sz="quarter" idx="27"/>
          </p:nvPr>
        </p:nvSpPr>
        <p:spPr>
          <a:xfrm>
            <a:off x="4580460" y="4372790"/>
            <a:ext cx="1820340" cy="427809"/>
          </a:xfrm>
        </p:spPr>
        <p:txBody>
          <a:bodyPr/>
          <a:lstStyle/>
          <a:p>
            <a:r>
              <a:rPr lang="en-US" dirty="0" smtClean="0"/>
              <a:t>Source:</a:t>
            </a:r>
            <a:r>
              <a:rPr lang="en-US" sz="600" dirty="0"/>
              <a:t> </a:t>
            </a:r>
            <a:r>
              <a:rPr lang="en-US" dirty="0" err="1" smtClean="0"/>
              <a:t>Sagonowsky</a:t>
            </a:r>
            <a:r>
              <a:rPr lang="en-US" dirty="0" smtClean="0"/>
              <a:t> </a:t>
            </a:r>
            <a:r>
              <a:rPr lang="en-US" dirty="0"/>
              <a:t>E, “Novartis could cut its Kymriah price to $160,000 and keep its profit margins: study,” FiercePharma, February </a:t>
            </a:r>
            <a:r>
              <a:rPr lang="en-US" dirty="0" smtClean="0"/>
              <a:t>2018; Al </a:t>
            </a:r>
            <a:r>
              <a:rPr lang="en-US" dirty="0" err="1" smtClean="0"/>
              <a:t>Idrus</a:t>
            </a:r>
            <a:r>
              <a:rPr lang="en-US" dirty="0"/>
              <a:t> </a:t>
            </a:r>
            <a:r>
              <a:rPr lang="en-US" dirty="0" smtClean="0"/>
              <a:t>A, “</a:t>
            </a:r>
            <a:r>
              <a:rPr lang="en-US" dirty="0" err="1" smtClean="0"/>
              <a:t>Mazor</a:t>
            </a:r>
            <a:r>
              <a:rPr lang="en-US" dirty="0" smtClean="0"/>
              <a:t> picks up $20M from Medtronic as it launches spine surgery robot,” </a:t>
            </a:r>
            <a:r>
              <a:rPr lang="en-US" dirty="0" err="1" smtClean="0"/>
              <a:t>FierceBiotech</a:t>
            </a:r>
            <a:r>
              <a:rPr lang="en-US" dirty="0" smtClean="0"/>
              <a:t>, July 2016; Advisory Board Research interviews and analysis.</a:t>
            </a:r>
            <a:endParaRPr lang="en-US" dirty="0"/>
          </a:p>
        </p:txBody>
      </p:sp>
      <p:sp>
        <p:nvSpPr>
          <p:cNvPr id="125" name="TextBox 124"/>
          <p:cNvSpPr txBox="1"/>
          <p:nvPr/>
        </p:nvSpPr>
        <p:spPr bwMode="gray">
          <a:xfrm>
            <a:off x="320674" y="3447934"/>
            <a:ext cx="5477453" cy="153888"/>
          </a:xfrm>
          <a:prstGeom prst="rect">
            <a:avLst/>
          </a:prstGeom>
          <a:noFill/>
        </p:spPr>
        <p:txBody>
          <a:bodyPr wrap="square" lIns="0" tIns="0" rIns="0" bIns="0" rtlCol="0">
            <a:spAutoFit/>
          </a:bodyPr>
          <a:lstStyle/>
          <a:p>
            <a:pPr>
              <a:spcBef>
                <a:spcPts val="200"/>
              </a:spcBef>
            </a:pPr>
            <a:r>
              <a:rPr lang="en-US" sz="1000" b="1" dirty="0" smtClean="0"/>
              <a:t>Triggered response: Case-by-case utilization reviews for high-stakes treatments</a:t>
            </a:r>
          </a:p>
        </p:txBody>
      </p:sp>
      <p:sp>
        <p:nvSpPr>
          <p:cNvPr id="126" name="TextBox 125"/>
          <p:cNvSpPr txBox="1"/>
          <p:nvPr/>
        </p:nvSpPr>
        <p:spPr bwMode="gray">
          <a:xfrm>
            <a:off x="1924518" y="3862232"/>
            <a:ext cx="1084572" cy="553998"/>
          </a:xfrm>
          <a:prstGeom prst="rect">
            <a:avLst/>
          </a:prstGeom>
          <a:noFill/>
        </p:spPr>
        <p:txBody>
          <a:bodyPr wrap="square" lIns="0" tIns="0" rIns="0" bIns="0" rtlCol="0">
            <a:spAutoFit/>
          </a:bodyPr>
          <a:lstStyle/>
          <a:p>
            <a:pPr>
              <a:spcBef>
                <a:spcPts val="200"/>
              </a:spcBef>
            </a:pPr>
            <a:r>
              <a:rPr lang="en-US" sz="900" dirty="0" smtClean="0"/>
              <a:t>Leadership group assesses expected efficacy, applicability to given case</a:t>
            </a:r>
          </a:p>
        </p:txBody>
      </p:sp>
      <p:sp>
        <p:nvSpPr>
          <p:cNvPr id="127" name="TextBox 126"/>
          <p:cNvSpPr txBox="1"/>
          <p:nvPr/>
        </p:nvSpPr>
        <p:spPr bwMode="gray">
          <a:xfrm>
            <a:off x="3253772" y="3862232"/>
            <a:ext cx="1326688" cy="692497"/>
          </a:xfrm>
          <a:prstGeom prst="rect">
            <a:avLst/>
          </a:prstGeom>
          <a:noFill/>
        </p:spPr>
        <p:txBody>
          <a:bodyPr wrap="square" lIns="0" tIns="0" rIns="0" bIns="0" rtlCol="0">
            <a:spAutoFit/>
          </a:bodyPr>
          <a:lstStyle/>
          <a:p>
            <a:pPr>
              <a:spcBef>
                <a:spcPts val="200"/>
              </a:spcBef>
            </a:pPr>
            <a:r>
              <a:rPr lang="en-US" sz="900" dirty="0" smtClean="0"/>
              <a:t>IDN considers site of care, secures prior authorization, contracts with insurer for inpatient administration</a:t>
            </a:r>
          </a:p>
        </p:txBody>
      </p:sp>
      <p:sp>
        <p:nvSpPr>
          <p:cNvPr id="128" name="TextBox 127"/>
          <p:cNvSpPr txBox="1"/>
          <p:nvPr/>
        </p:nvSpPr>
        <p:spPr bwMode="gray">
          <a:xfrm>
            <a:off x="4874139" y="3862233"/>
            <a:ext cx="1007510" cy="415498"/>
          </a:xfrm>
          <a:prstGeom prst="rect">
            <a:avLst/>
          </a:prstGeom>
          <a:noFill/>
        </p:spPr>
        <p:txBody>
          <a:bodyPr wrap="square" lIns="0" tIns="0" rIns="0" bIns="0" rtlCol="0">
            <a:spAutoFit/>
          </a:bodyPr>
          <a:lstStyle/>
          <a:p>
            <a:pPr>
              <a:spcBef>
                <a:spcPts val="200"/>
              </a:spcBef>
            </a:pPr>
            <a:r>
              <a:rPr lang="en-US" sz="900" dirty="0" smtClean="0"/>
              <a:t>IDN connects patient to financial assistance</a:t>
            </a:r>
          </a:p>
        </p:txBody>
      </p:sp>
      <p:sp>
        <p:nvSpPr>
          <p:cNvPr id="144" name="TextBox 143"/>
          <p:cNvSpPr txBox="1"/>
          <p:nvPr/>
        </p:nvSpPr>
        <p:spPr bwMode="gray">
          <a:xfrm>
            <a:off x="546943" y="3862232"/>
            <a:ext cx="1068121" cy="415498"/>
          </a:xfrm>
          <a:prstGeom prst="rect">
            <a:avLst/>
          </a:prstGeom>
          <a:noFill/>
        </p:spPr>
        <p:txBody>
          <a:bodyPr wrap="square" lIns="0" tIns="0" rIns="0" bIns="0" rtlCol="0">
            <a:spAutoFit/>
          </a:bodyPr>
          <a:lstStyle/>
          <a:p>
            <a:pPr>
              <a:spcBef>
                <a:spcPts val="200"/>
              </a:spcBef>
            </a:pPr>
            <a:r>
              <a:rPr lang="en-US" sz="900" dirty="0" smtClean="0"/>
              <a:t>IDN puts into queue for leadership to review, approv</a:t>
            </a:r>
            <a:r>
              <a:rPr lang="en-US" sz="900" dirty="0"/>
              <a:t>e</a:t>
            </a:r>
            <a:endParaRPr lang="en-US" sz="900" dirty="0" smtClean="0"/>
          </a:p>
        </p:txBody>
      </p:sp>
      <p:grpSp>
        <p:nvGrpSpPr>
          <p:cNvPr id="5" name="Group 4"/>
          <p:cNvGrpSpPr/>
          <p:nvPr/>
        </p:nvGrpSpPr>
        <p:grpSpPr>
          <a:xfrm>
            <a:off x="312736" y="3665244"/>
            <a:ext cx="5760720" cy="182880"/>
            <a:chOff x="312736" y="3665244"/>
            <a:chExt cx="5760720" cy="182880"/>
          </a:xfrm>
        </p:grpSpPr>
        <p:sp>
          <p:nvSpPr>
            <p:cNvPr id="45" name="Down Arrow 44"/>
            <p:cNvSpPr/>
            <p:nvPr/>
          </p:nvSpPr>
          <p:spPr bwMode="gray">
            <a:xfrm rot="16200000">
              <a:off x="3101656" y="876324"/>
              <a:ext cx="182880" cy="5760720"/>
            </a:xfrm>
            <a:prstGeom prst="downArrow">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30" name="Oval 129"/>
            <p:cNvSpPr/>
            <p:nvPr/>
          </p:nvSpPr>
          <p:spPr bwMode="gray">
            <a:xfrm>
              <a:off x="2327305" y="3678525"/>
              <a:ext cx="156316" cy="156316"/>
            </a:xfrm>
            <a:prstGeom prst="ellipse">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p:nvPr/>
          </p:nvSpPr>
          <p:spPr bwMode="gray">
            <a:xfrm>
              <a:off x="3785083" y="3678525"/>
              <a:ext cx="156316" cy="156316"/>
            </a:xfrm>
            <a:prstGeom prst="ellipse">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p:cNvSpPr/>
            <p:nvPr/>
          </p:nvSpPr>
          <p:spPr bwMode="gray">
            <a:xfrm>
              <a:off x="5293660" y="3678525"/>
              <a:ext cx="156316" cy="156316"/>
            </a:xfrm>
            <a:prstGeom prst="ellipse">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p:cNvSpPr/>
            <p:nvPr/>
          </p:nvSpPr>
          <p:spPr bwMode="gray">
            <a:xfrm>
              <a:off x="950807" y="3678525"/>
              <a:ext cx="156316" cy="156316"/>
            </a:xfrm>
            <a:prstGeom prst="ellipse">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651353" y="981941"/>
            <a:ext cx="5199815" cy="2255376"/>
            <a:chOff x="651353" y="1041210"/>
            <a:chExt cx="5199815" cy="2255376"/>
          </a:xfrm>
        </p:grpSpPr>
        <p:sp>
          <p:nvSpPr>
            <p:cNvPr id="97" name="Pentagon 96"/>
            <p:cNvSpPr/>
            <p:nvPr/>
          </p:nvSpPr>
          <p:spPr bwMode="gray">
            <a:xfrm rot="10800000">
              <a:off x="651353" y="1231394"/>
              <a:ext cx="2503988" cy="187615"/>
            </a:xfrm>
            <a:prstGeom prst="homePlat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smtClean="0">
                <a:solidFill>
                  <a:schemeClr val="bg1"/>
                </a:solidFill>
              </a:endParaRPr>
            </a:p>
          </p:txBody>
        </p:sp>
        <p:sp>
          <p:nvSpPr>
            <p:cNvPr id="98" name="Pentagon 97"/>
            <p:cNvSpPr/>
            <p:nvPr/>
          </p:nvSpPr>
          <p:spPr bwMode="gray">
            <a:xfrm>
              <a:off x="3155342" y="1231109"/>
              <a:ext cx="2695826" cy="188756"/>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smtClean="0">
                <a:solidFill>
                  <a:schemeClr val="bg1"/>
                </a:solidFill>
              </a:endParaRPr>
            </a:p>
          </p:txBody>
        </p:sp>
        <p:sp>
          <p:nvSpPr>
            <p:cNvPr id="6" name="Isosceles Triangle 5"/>
            <p:cNvSpPr/>
            <p:nvPr/>
          </p:nvSpPr>
          <p:spPr bwMode="gray">
            <a:xfrm>
              <a:off x="2959042" y="1041210"/>
              <a:ext cx="377068" cy="360769"/>
            </a:xfrm>
            <a:prstGeom prst="triangl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99" name="Picture 150" descr="L:\public\share\ABC Templates and Resources\Template Resources (AB and TABC)\Art Icons Logos (AB and TABC)\Icons (AB and TABC)\Warning-yie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882" y="1070432"/>
              <a:ext cx="396988" cy="349433"/>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bwMode="gray">
            <a:xfrm>
              <a:off x="3448899" y="1248258"/>
              <a:ext cx="2224213" cy="153888"/>
            </a:xfrm>
            <a:prstGeom prst="rect">
              <a:avLst/>
            </a:prstGeom>
            <a:noFill/>
          </p:spPr>
          <p:txBody>
            <a:bodyPr wrap="square" lIns="0" tIns="0" rIns="0" bIns="0" rtlCol="0">
              <a:spAutoFit/>
            </a:bodyPr>
            <a:lstStyle/>
            <a:p>
              <a:pPr algn="ctr"/>
              <a:r>
                <a:rPr lang="en-US" sz="1000" b="1" i="1" dirty="0" smtClean="0"/>
                <a:t>Emerging focus</a:t>
              </a:r>
            </a:p>
          </p:txBody>
        </p:sp>
        <p:sp>
          <p:nvSpPr>
            <p:cNvPr id="103" name="TextBox 102"/>
            <p:cNvSpPr txBox="1"/>
            <p:nvPr/>
          </p:nvSpPr>
          <p:spPr bwMode="gray">
            <a:xfrm>
              <a:off x="869723" y="1248258"/>
              <a:ext cx="1812518" cy="153888"/>
            </a:xfrm>
            <a:prstGeom prst="rect">
              <a:avLst/>
            </a:prstGeom>
            <a:noFill/>
          </p:spPr>
          <p:txBody>
            <a:bodyPr wrap="square" lIns="0" tIns="0" rIns="0" bIns="0" rtlCol="0">
              <a:spAutoFit/>
            </a:bodyPr>
            <a:lstStyle/>
            <a:p>
              <a:pPr algn="ctr"/>
              <a:r>
                <a:rPr lang="en-US" sz="1000" b="1" i="1" dirty="0" smtClean="0">
                  <a:solidFill>
                    <a:schemeClr val="bg1"/>
                  </a:solidFill>
                </a:rPr>
                <a:t>Today’s focus</a:t>
              </a:r>
            </a:p>
          </p:txBody>
        </p:sp>
        <p:sp>
          <p:nvSpPr>
            <p:cNvPr id="107" name="TextBox 106"/>
            <p:cNvSpPr txBox="1"/>
            <p:nvPr/>
          </p:nvSpPr>
          <p:spPr bwMode="gray">
            <a:xfrm>
              <a:off x="941752" y="1498684"/>
              <a:ext cx="1324328" cy="153888"/>
            </a:xfrm>
            <a:prstGeom prst="rect">
              <a:avLst/>
            </a:prstGeom>
            <a:noFill/>
          </p:spPr>
          <p:txBody>
            <a:bodyPr wrap="square" lIns="0" tIns="0" rIns="0" bIns="0" rtlCol="0">
              <a:spAutoFit/>
            </a:bodyPr>
            <a:lstStyle/>
            <a:p>
              <a:pPr>
                <a:spcBef>
                  <a:spcPts val="500"/>
                </a:spcBef>
              </a:pPr>
              <a:r>
                <a:rPr lang="en-US" sz="1000" b="1" dirty="0" smtClean="0"/>
                <a:t>Kymriah</a:t>
              </a:r>
            </a:p>
          </p:txBody>
        </p:sp>
        <p:sp>
          <p:nvSpPr>
            <p:cNvPr id="108" name="Isosceles Triangle 107"/>
            <p:cNvSpPr/>
            <p:nvPr/>
          </p:nvSpPr>
          <p:spPr bwMode="gray">
            <a:xfrm rot="5400000" flipH="1">
              <a:off x="747854" y="1508825"/>
              <a:ext cx="182880" cy="137160"/>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09" name="TextBox 108"/>
            <p:cNvSpPr txBox="1"/>
            <p:nvPr/>
          </p:nvSpPr>
          <p:spPr bwMode="gray">
            <a:xfrm>
              <a:off x="941751" y="1695922"/>
              <a:ext cx="1589737" cy="487313"/>
            </a:xfrm>
            <a:prstGeom prst="rect">
              <a:avLst/>
            </a:prstGeom>
            <a:noFill/>
          </p:spPr>
          <p:txBody>
            <a:bodyPr wrap="square" lIns="0" tIns="0" rIns="0" bIns="0" rtlCol="0">
              <a:spAutoFit/>
            </a:bodyPr>
            <a:lstStyle/>
            <a:p>
              <a:pPr marL="111125" indent="-111125">
                <a:spcBef>
                  <a:spcPts val="200"/>
                </a:spcBef>
                <a:buFont typeface="Arial" panose="020B0604020202020204" pitchFamily="34" charset="0"/>
                <a:buChar char="•"/>
              </a:pPr>
              <a:r>
                <a:rPr lang="en-US" sz="1000" dirty="0" smtClean="0"/>
                <a:t>CAR-T gene therapy, approved August 2017</a:t>
              </a:r>
            </a:p>
            <a:p>
              <a:pPr marL="111125" indent="-111125">
                <a:spcBef>
                  <a:spcPts val="200"/>
                </a:spcBef>
                <a:buFont typeface="Arial" panose="020B0604020202020204" pitchFamily="34" charset="0"/>
                <a:buChar char="•"/>
              </a:pPr>
              <a:r>
                <a:rPr lang="en-US" sz="1000" dirty="0" smtClean="0"/>
                <a:t>Cost: $475,000</a:t>
              </a:r>
            </a:p>
          </p:txBody>
        </p:sp>
        <p:grpSp>
          <p:nvGrpSpPr>
            <p:cNvPr id="2" name="Group 1"/>
            <p:cNvGrpSpPr/>
            <p:nvPr/>
          </p:nvGrpSpPr>
          <p:grpSpPr>
            <a:xfrm>
              <a:off x="2712673" y="1494617"/>
              <a:ext cx="888148" cy="153888"/>
              <a:chOff x="2712673" y="1568352"/>
              <a:chExt cx="888148" cy="153888"/>
            </a:xfrm>
          </p:grpSpPr>
          <p:cxnSp>
            <p:nvCxnSpPr>
              <p:cNvPr id="112" name="Straight Arrow Connector 111"/>
              <p:cNvCxnSpPr/>
              <p:nvPr/>
            </p:nvCxnSpPr>
            <p:spPr bwMode="gray">
              <a:xfrm>
                <a:off x="2712673" y="1645296"/>
                <a:ext cx="888148" cy="0"/>
              </a:xfrm>
              <a:prstGeom prst="straightConnector1">
                <a:avLst/>
              </a:prstGeom>
              <a:ln w="12700">
                <a:solidFill>
                  <a:schemeClr val="accent3"/>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bwMode="gray">
              <a:xfrm>
                <a:off x="2878373" y="1568352"/>
                <a:ext cx="553936" cy="153888"/>
              </a:xfrm>
              <a:prstGeom prst="rect">
                <a:avLst/>
              </a:prstGeom>
              <a:solidFill>
                <a:schemeClr val="bg1"/>
              </a:solidFill>
            </p:spPr>
            <p:txBody>
              <a:bodyPr wrap="square" lIns="0" tIns="0" rIns="0" bIns="0" rtlCol="0">
                <a:spAutoFit/>
              </a:bodyPr>
              <a:lstStyle/>
              <a:p>
                <a:pPr algn="ctr">
                  <a:spcBef>
                    <a:spcPts val="500"/>
                  </a:spcBef>
                </a:pPr>
                <a:r>
                  <a:rPr lang="en-US" sz="1000" i="1" dirty="0" smtClean="0"/>
                  <a:t>Example</a:t>
                </a:r>
              </a:p>
            </p:txBody>
          </p:sp>
        </p:grpSp>
        <p:sp>
          <p:nvSpPr>
            <p:cNvPr id="133" name="TextBox 132"/>
            <p:cNvSpPr txBox="1"/>
            <p:nvPr/>
          </p:nvSpPr>
          <p:spPr bwMode="gray">
            <a:xfrm>
              <a:off x="941751" y="2667324"/>
              <a:ext cx="1777794" cy="461665"/>
            </a:xfrm>
            <a:prstGeom prst="rect">
              <a:avLst/>
            </a:prstGeom>
            <a:noFill/>
          </p:spPr>
          <p:txBody>
            <a:bodyPr wrap="square" lIns="0" tIns="0" rIns="0" bIns="0" rtlCol="0">
              <a:spAutoFit/>
            </a:bodyPr>
            <a:lstStyle/>
            <a:p>
              <a:pPr>
                <a:spcBef>
                  <a:spcPts val="500"/>
                </a:spcBef>
              </a:pPr>
              <a:r>
                <a:rPr lang="en-US" sz="1000" dirty="0" smtClean="0"/>
                <a:t>Many hoops and conditions for separately payable drugs being denied after administration</a:t>
              </a:r>
            </a:p>
          </p:txBody>
        </p:sp>
        <p:sp>
          <p:nvSpPr>
            <p:cNvPr id="134" name="Isosceles Triangle 133"/>
            <p:cNvSpPr/>
            <p:nvPr/>
          </p:nvSpPr>
          <p:spPr bwMode="gray">
            <a:xfrm rot="5400000" flipH="1">
              <a:off x="747854" y="2522169"/>
              <a:ext cx="182880" cy="137160"/>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36" name="TextBox 135"/>
            <p:cNvSpPr txBox="1"/>
            <p:nvPr/>
          </p:nvSpPr>
          <p:spPr bwMode="gray">
            <a:xfrm>
              <a:off x="941751" y="2503645"/>
              <a:ext cx="1740490" cy="153888"/>
            </a:xfrm>
            <a:prstGeom prst="rect">
              <a:avLst/>
            </a:prstGeom>
            <a:noFill/>
          </p:spPr>
          <p:txBody>
            <a:bodyPr wrap="square" lIns="0" tIns="0" rIns="0" bIns="0" rtlCol="0">
              <a:spAutoFit/>
            </a:bodyPr>
            <a:lstStyle/>
            <a:p>
              <a:pPr>
                <a:spcBef>
                  <a:spcPts val="500"/>
                </a:spcBef>
              </a:pPr>
              <a:r>
                <a:rPr lang="en-US" sz="1000" b="1" dirty="0" smtClean="0"/>
                <a:t>Potential for bad debt  </a:t>
              </a:r>
            </a:p>
          </p:txBody>
        </p:sp>
        <p:grpSp>
          <p:nvGrpSpPr>
            <p:cNvPr id="3" name="Group 2"/>
            <p:cNvGrpSpPr/>
            <p:nvPr/>
          </p:nvGrpSpPr>
          <p:grpSpPr>
            <a:xfrm>
              <a:off x="2712673" y="2433225"/>
              <a:ext cx="888148" cy="307777"/>
              <a:chOff x="2712673" y="2506960"/>
              <a:chExt cx="888148" cy="307777"/>
            </a:xfrm>
          </p:grpSpPr>
          <p:cxnSp>
            <p:nvCxnSpPr>
              <p:cNvPr id="139" name="Straight Arrow Connector 138"/>
              <p:cNvCxnSpPr/>
              <p:nvPr/>
            </p:nvCxnSpPr>
            <p:spPr bwMode="gray">
              <a:xfrm>
                <a:off x="2712673" y="2660848"/>
                <a:ext cx="888148" cy="0"/>
              </a:xfrm>
              <a:prstGeom prst="straightConnector1">
                <a:avLst/>
              </a:prstGeom>
              <a:ln w="12700">
                <a:solidFill>
                  <a:schemeClr val="accent3"/>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bwMode="gray">
              <a:xfrm>
                <a:off x="2873218" y="2506960"/>
                <a:ext cx="564246" cy="307777"/>
              </a:xfrm>
              <a:prstGeom prst="rect">
                <a:avLst/>
              </a:prstGeom>
              <a:solidFill>
                <a:schemeClr val="bg1"/>
              </a:solidFill>
            </p:spPr>
            <p:txBody>
              <a:bodyPr wrap="square" lIns="0" tIns="0" rIns="0" bIns="0" rtlCol="0">
                <a:spAutoFit/>
              </a:bodyPr>
              <a:lstStyle/>
              <a:p>
                <a:pPr algn="ctr">
                  <a:spcBef>
                    <a:spcPts val="500"/>
                  </a:spcBef>
                </a:pPr>
                <a:r>
                  <a:rPr lang="en-US" sz="1000" i="1" dirty="0" smtClean="0"/>
                  <a:t>Cost incurred</a:t>
                </a:r>
              </a:p>
            </p:txBody>
          </p:sp>
        </p:grpSp>
        <p:sp>
          <p:nvSpPr>
            <p:cNvPr id="44" name="TextBox 43"/>
            <p:cNvSpPr txBox="1"/>
            <p:nvPr/>
          </p:nvSpPr>
          <p:spPr bwMode="gray">
            <a:xfrm>
              <a:off x="3923457" y="1512393"/>
              <a:ext cx="1324328" cy="153888"/>
            </a:xfrm>
            <a:prstGeom prst="rect">
              <a:avLst/>
            </a:prstGeom>
            <a:noFill/>
          </p:spPr>
          <p:txBody>
            <a:bodyPr wrap="square" lIns="0" tIns="0" rIns="0" bIns="0" rtlCol="0">
              <a:spAutoFit/>
            </a:bodyPr>
            <a:lstStyle/>
            <a:p>
              <a:pPr>
                <a:spcBef>
                  <a:spcPts val="500"/>
                </a:spcBef>
              </a:pPr>
              <a:r>
                <a:rPr lang="en-US" sz="1000" b="1" dirty="0" smtClean="0"/>
                <a:t>Mazor X</a:t>
              </a:r>
            </a:p>
          </p:txBody>
        </p:sp>
        <p:sp>
          <p:nvSpPr>
            <p:cNvPr id="46" name="Isosceles Triangle 45"/>
            <p:cNvSpPr/>
            <p:nvPr/>
          </p:nvSpPr>
          <p:spPr bwMode="gray">
            <a:xfrm rot="5400000" flipH="1">
              <a:off x="3729559" y="1522534"/>
              <a:ext cx="182880" cy="137160"/>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7" name="TextBox 46"/>
            <p:cNvSpPr txBox="1"/>
            <p:nvPr/>
          </p:nvSpPr>
          <p:spPr bwMode="gray">
            <a:xfrm>
              <a:off x="3923457" y="1709631"/>
              <a:ext cx="1526520" cy="641201"/>
            </a:xfrm>
            <a:prstGeom prst="rect">
              <a:avLst/>
            </a:prstGeom>
            <a:noFill/>
          </p:spPr>
          <p:txBody>
            <a:bodyPr wrap="square" lIns="0" tIns="0" rIns="0" bIns="0" rtlCol="0">
              <a:spAutoFit/>
            </a:bodyPr>
            <a:lstStyle/>
            <a:p>
              <a:pPr marL="111125" indent="-111125">
                <a:spcBef>
                  <a:spcPts val="200"/>
                </a:spcBef>
                <a:buFont typeface="Arial" panose="020B0604020202020204" pitchFamily="34" charset="0"/>
                <a:buChar char="•"/>
              </a:pPr>
              <a:r>
                <a:rPr lang="en-US" sz="1000" dirty="0" smtClean="0"/>
                <a:t>Robotic-assisted technology for spine surgery, approved 2018</a:t>
              </a:r>
            </a:p>
            <a:p>
              <a:pPr marL="111125" indent="-111125">
                <a:spcBef>
                  <a:spcPts val="200"/>
                </a:spcBef>
                <a:buFont typeface="Arial" panose="020B0604020202020204" pitchFamily="34" charset="0"/>
                <a:buChar char="•"/>
              </a:pPr>
              <a:r>
                <a:rPr lang="en-US" sz="1000" dirty="0" smtClean="0"/>
                <a:t>Cost: $850,000 (capital)</a:t>
              </a:r>
            </a:p>
          </p:txBody>
        </p:sp>
        <p:sp>
          <p:nvSpPr>
            <p:cNvPr id="48" name="TextBox 47"/>
            <p:cNvSpPr txBox="1"/>
            <p:nvPr/>
          </p:nvSpPr>
          <p:spPr bwMode="gray">
            <a:xfrm>
              <a:off x="3923456" y="2681033"/>
              <a:ext cx="1851055" cy="615553"/>
            </a:xfrm>
            <a:prstGeom prst="rect">
              <a:avLst/>
            </a:prstGeom>
            <a:noFill/>
          </p:spPr>
          <p:txBody>
            <a:bodyPr wrap="square" lIns="0" tIns="0" rIns="0" bIns="0" rtlCol="0">
              <a:spAutoFit/>
            </a:bodyPr>
            <a:lstStyle/>
            <a:p>
              <a:pPr>
                <a:spcBef>
                  <a:spcPts val="500"/>
                </a:spcBef>
              </a:pPr>
              <a:r>
                <a:rPr lang="en-US" sz="1000" dirty="0" smtClean="0"/>
                <a:t>Robotic equipment costs amortized across bundled </a:t>
              </a:r>
              <a:r>
                <a:rPr lang="en-US" sz="1000" dirty="0"/>
                <a:t>payments with no </a:t>
              </a:r>
              <a:r>
                <a:rPr lang="en-US" sz="1000" dirty="0" smtClean="0"/>
                <a:t>corresponding reimbursement </a:t>
              </a:r>
              <a:r>
                <a:rPr lang="en-US" sz="1000" dirty="0"/>
                <a:t>increase</a:t>
              </a:r>
            </a:p>
          </p:txBody>
        </p:sp>
        <p:sp>
          <p:nvSpPr>
            <p:cNvPr id="49" name="Isosceles Triangle 48"/>
            <p:cNvSpPr/>
            <p:nvPr/>
          </p:nvSpPr>
          <p:spPr bwMode="gray">
            <a:xfrm rot="5400000" flipH="1">
              <a:off x="3729559" y="2535878"/>
              <a:ext cx="182880" cy="137160"/>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50" name="TextBox 49"/>
            <p:cNvSpPr txBox="1"/>
            <p:nvPr/>
          </p:nvSpPr>
          <p:spPr bwMode="gray">
            <a:xfrm>
              <a:off x="3923456" y="2517354"/>
              <a:ext cx="1740490" cy="153888"/>
            </a:xfrm>
            <a:prstGeom prst="rect">
              <a:avLst/>
            </a:prstGeom>
            <a:noFill/>
          </p:spPr>
          <p:txBody>
            <a:bodyPr wrap="square" lIns="0" tIns="0" rIns="0" bIns="0" rtlCol="0">
              <a:spAutoFit/>
            </a:bodyPr>
            <a:lstStyle/>
            <a:p>
              <a:pPr>
                <a:spcBef>
                  <a:spcPts val="500"/>
                </a:spcBef>
              </a:pPr>
              <a:r>
                <a:rPr lang="en-US" sz="1000" b="1" dirty="0" smtClean="0"/>
                <a:t>Absorbed into the DRG</a:t>
              </a:r>
            </a:p>
          </p:txBody>
        </p:sp>
        <p:sp>
          <p:nvSpPr>
            <p:cNvPr id="4" name="Isosceles Triangle 3"/>
            <p:cNvSpPr/>
            <p:nvPr/>
          </p:nvSpPr>
          <p:spPr bwMode="gray">
            <a:xfrm>
              <a:off x="3036376" y="1121913"/>
              <a:ext cx="224968" cy="260013"/>
            </a:xfrm>
            <a:prstGeom prst="triangle">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021380" y="1180250"/>
              <a:ext cx="197587" cy="197587"/>
            </a:xfrm>
            <a:prstGeom prst="rect">
              <a:avLst/>
            </a:prstGeom>
          </p:spPr>
        </p:pic>
      </p:grpSp>
    </p:spTree>
    <p:extLst>
      <p:ext uri="{BB962C8B-B14F-4D97-AF65-F5344CB8AC3E}">
        <p14:creationId xmlns:p14="http://schemas.microsoft.com/office/powerpoint/2010/main" val="41265346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b1 projectio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Orange">
      <a:srgbClr val="EE9A1A"/>
    </a:custClr>
    <a:custClr name="Green">
      <a:srgbClr val="91BE38"/>
    </a:custClr>
    <a:custClr name="Light Blue">
      <a:srgbClr val="00A4E4"/>
    </a:custClr>
    <a:custClr name="Purple">
      <a:srgbClr val="716FB3"/>
    </a:custClr>
    <a:custClr name="Teal">
      <a:srgbClr val="00B1B0"/>
    </a:custClr>
    <a:custClr name="Dark Blue">
      <a:srgbClr val="007DB1"/>
    </a:custClr>
    <a:custClr name="Yellow">
      <a:srgbClr val="FFE512"/>
    </a:custClr>
    <a:custClr name="Unused">
      <a:srgbClr val="FFFFFF"/>
    </a:custClr>
    <a:custClr name="Unused">
      <a:srgbClr val="FFFFFF"/>
    </a:custClr>
    <a:custClr name="Unused">
      <a:srgbClr val="FFFFFF"/>
    </a:custClr>
    <a:custClr name="Orange Tint">
      <a:srgbClr val="F7C688"/>
    </a:custClr>
    <a:custClr name="Green Tint">
      <a:srgbClr val="C3D896"/>
    </a:custClr>
    <a:custClr name="Light Blue Tint">
      <a:srgbClr val="73C4EE"/>
    </a:custClr>
    <a:custClr name="Purple Tint">
      <a:srgbClr val="AEABD5"/>
    </a:custClr>
    <a:custClr name="Teal Tint">
      <a:srgbClr val="7FCECF"/>
    </a:custClr>
    <a:custClr name="Dark Blue Tint">
      <a:srgbClr val="74B3D5"/>
    </a:custClr>
    <a:custClr name="Yellow Tint">
      <a:srgbClr val="FFEF9B"/>
    </a:custClr>
    <a:custClr name="Unused">
      <a:srgbClr val="FFFFFF"/>
    </a:custClr>
    <a:custClr name="Unused">
      <a:srgbClr val="FFFFFF"/>
    </a:custClr>
    <a:custClr name="Unused">
      <a:srgbClr val="FFFFFF"/>
    </a:custClr>
    <a:custClr name="Orange Shade">
      <a:srgbClr val="D5801D"/>
    </a:custClr>
    <a:custClr name="Green Shade">
      <a:srgbClr val="7EA732"/>
    </a:custClr>
    <a:custClr name="Light Blue Shade">
      <a:srgbClr val="0086B9"/>
    </a:custClr>
    <a:custClr name="Purple Shade">
      <a:srgbClr val="5C598A"/>
    </a:custClr>
    <a:custClr name="Teal Shade">
      <a:srgbClr val="009695"/>
    </a:custClr>
    <a:custClr name="Dark Blue Shade">
      <a:srgbClr val="006995"/>
    </a:custClr>
    <a:custClr name="Yellow Shade">
      <a:srgbClr val="F8CA10"/>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xmlns="" name="ab1 projection 010119.potm" id="{63DF64B9-A431-4E25-9534-D92F2BCAE194}" vid="{25312FCA-6C09-4786-A873-F2EDE931F097}"/>
    </a:ext>
  </a:extLst>
</a:theme>
</file>

<file path=ppt/theme/theme2.xml><?xml version="1.0" encoding="utf-8"?>
<a:theme xmlns:a="http://schemas.openxmlformats.org/drawingml/2006/main" name="Office Theme">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AF68AFDDC6742A4E204E0523D35EB" ma:contentTypeVersion="16" ma:contentTypeDescription="Create a new document." ma:contentTypeScope="" ma:versionID="84b6fa1d1767d2c1d753a66acd43f21a">
  <xsd:schema xmlns:xsd="http://www.w3.org/2001/XMLSchema" xmlns:xs="http://www.w3.org/2001/XMLSchema" xmlns:p="http://schemas.microsoft.com/office/2006/metadata/properties" xmlns:ns2="f7e4f93e-e6bf-434b-9f44-5cf3f51b7100" xmlns:ns3="79837e85-97c4-49a9-a0d6-139d8727844a" targetNamespace="http://schemas.microsoft.com/office/2006/metadata/properties" ma:root="true" ma:fieldsID="ec51b4b1c174a353a327bad6f24ae0b2" ns2:_="" ns3:_="">
    <xsd:import namespace="f7e4f93e-e6bf-434b-9f44-5cf3f51b7100"/>
    <xsd:import namespace="79837e85-97c4-49a9-a0d6-139d872784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4f93e-e6bf-434b-9f44-5cf3f51b71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837e85-97c4-49a9-a0d6-139d8727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df6e6-d84b-4e09-9e02-7d9362edd517}" ma:internalName="TaxCatchAll" ma:showField="CatchAllData" ma:web="79837e85-97c4-49a9-a0d6-139d87278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838C08-7094-438E-9740-CD4C77C33C94}"/>
</file>

<file path=customXml/itemProps2.xml><?xml version="1.0" encoding="utf-8"?>
<ds:datastoreItem xmlns:ds="http://schemas.openxmlformats.org/officeDocument/2006/customXml" ds:itemID="{0486BEB0-D395-4C91-ADA5-9FE2C46F4CB9}"/>
</file>

<file path=docProps/app.xml><?xml version="1.0" encoding="utf-8"?>
<Properties xmlns="http://schemas.openxmlformats.org/officeDocument/2006/extended-properties" xmlns:vt="http://schemas.openxmlformats.org/officeDocument/2006/docPropsVTypes">
  <Template>ab1 projection 033019</Template>
  <TotalTime>0</TotalTime>
  <Words>9044</Words>
  <Application>Microsoft Office PowerPoint</Application>
  <PresentationFormat>Custom</PresentationFormat>
  <Paragraphs>703</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ab1 projection</vt:lpstr>
      <vt:lpstr>What You Need To Know About How Payers Define Value</vt:lpstr>
      <vt:lpstr>Medical Affairs  Leadership Council</vt:lpstr>
      <vt:lpstr>Advisors to our work</vt:lpstr>
      <vt:lpstr>Into the Mind of the Payer Research Overview</vt:lpstr>
      <vt:lpstr>Into the mind of the payer</vt:lpstr>
      <vt:lpstr>What keeps plans up at night?</vt:lpstr>
      <vt:lpstr>Purchaser needs driving payer perceptions of value</vt:lpstr>
      <vt:lpstr>Payment models designed to shift network behavior</vt:lpstr>
      <vt:lpstr>Higher prices raise the stakes on utilization controls</vt:lpstr>
      <vt:lpstr>How payers think about value</vt:lpstr>
      <vt:lpstr>Local ecosystems shape value ‘priorities’</vt:lpstr>
      <vt:lpstr>Key purchaser attributes greatly inform benefit design</vt:lpstr>
      <vt:lpstr>Plans must consider collective HCP preferences </vt:lpstr>
      <vt:lpstr>Stealing a page from the MSL playbook </vt:lpstr>
      <vt:lpstr>Broadening definition of unmet need forces trade-offs</vt:lpstr>
      <vt:lpstr>PowerPoint Presentation</vt:lpstr>
      <vt:lpstr>How payers think about value</vt:lpstr>
      <vt:lpstr>Payers are adapting their assessment processes</vt:lpstr>
      <vt:lpstr>Most plans agree on value drivers – in theory…</vt:lpstr>
      <vt:lpstr>Third party HTAs1 weigh in on value</vt:lpstr>
      <vt:lpstr>Next generation HTAs expand payers’ visibility</vt:lpstr>
      <vt:lpstr>Real-time reviews flag spikes in utilization</vt:lpstr>
      <vt:lpstr>PowerPoint Presentation</vt:lpstr>
      <vt:lpstr>How payers think about value</vt:lpstr>
      <vt:lpstr>Payers want evidence to direct appropriate use</vt:lpstr>
      <vt:lpstr>Some plans will pay more now to save costs later</vt:lpstr>
      <vt:lpstr>12-18 months is not the default for medical value </vt:lpstr>
      <vt:lpstr>Cost accounting for avoided readmissions is hard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2019-04-23T02:24:59Z</dcterms:created>
  <dcterms:modified xsi:type="dcterms:W3CDTF">2019-10-15T10:35:08Z</dcterms:modified>
</cp:coreProperties>
</file>